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handoutMasterIdLst>
    <p:handoutMasterId r:id="rId56"/>
  </p:handoutMasterIdLst>
  <p:sldIdLst>
    <p:sldId id="256" r:id="rId2"/>
    <p:sldId id="257" r:id="rId3"/>
    <p:sldId id="426" r:id="rId4"/>
    <p:sldId id="464" r:id="rId5"/>
    <p:sldId id="465" r:id="rId6"/>
    <p:sldId id="441" r:id="rId7"/>
    <p:sldId id="442" r:id="rId8"/>
    <p:sldId id="443" r:id="rId9"/>
    <p:sldId id="425" r:id="rId10"/>
    <p:sldId id="274" r:id="rId11"/>
    <p:sldId id="411" r:id="rId12"/>
    <p:sldId id="401" r:id="rId13"/>
    <p:sldId id="403" r:id="rId14"/>
    <p:sldId id="402" r:id="rId15"/>
    <p:sldId id="338" r:id="rId16"/>
    <p:sldId id="320" r:id="rId17"/>
    <p:sldId id="316" r:id="rId18"/>
    <p:sldId id="431" r:id="rId19"/>
    <p:sldId id="409" r:id="rId20"/>
    <p:sldId id="407" r:id="rId21"/>
    <p:sldId id="408" r:id="rId22"/>
    <p:sldId id="276" r:id="rId23"/>
    <p:sldId id="382" r:id="rId24"/>
    <p:sldId id="389" r:id="rId25"/>
    <p:sldId id="366" r:id="rId26"/>
    <p:sldId id="342" r:id="rId27"/>
    <p:sldId id="319" r:id="rId28"/>
    <p:sldId id="318" r:id="rId29"/>
    <p:sldId id="362" r:id="rId30"/>
    <p:sldId id="359" r:id="rId31"/>
    <p:sldId id="417" r:id="rId32"/>
    <p:sldId id="433" r:id="rId33"/>
    <p:sldId id="371" r:id="rId34"/>
    <p:sldId id="437" r:id="rId35"/>
    <p:sldId id="439" r:id="rId36"/>
    <p:sldId id="438" r:id="rId37"/>
    <p:sldId id="418" r:id="rId38"/>
    <p:sldId id="428" r:id="rId39"/>
    <p:sldId id="268" r:id="rId40"/>
    <p:sldId id="445" r:id="rId41"/>
    <p:sldId id="446" r:id="rId42"/>
    <p:sldId id="447" r:id="rId43"/>
    <p:sldId id="449" r:id="rId44"/>
    <p:sldId id="448" r:id="rId45"/>
    <p:sldId id="451" r:id="rId46"/>
    <p:sldId id="444" r:id="rId47"/>
    <p:sldId id="452" r:id="rId48"/>
    <p:sldId id="453" r:id="rId49"/>
    <p:sldId id="454" r:id="rId50"/>
    <p:sldId id="457" r:id="rId51"/>
    <p:sldId id="455" r:id="rId52"/>
    <p:sldId id="456" r:id="rId53"/>
    <p:sldId id="462" r:id="rId54"/>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10AD6F48-95F7-49C6-ADAF-0FB64231CBD0}">
          <p14:sldIdLst/>
        </p14:section>
        <p14:section name="タイトルなしのセクション" id="{0FC9BFCB-17D6-40FB-BF95-7D4BC1E6B6BA}">
          <p14:sldIdLst>
            <p14:sldId id="256"/>
            <p14:sldId id="257"/>
            <p14:sldId id="426"/>
            <p14:sldId id="464"/>
            <p14:sldId id="465"/>
            <p14:sldId id="441"/>
            <p14:sldId id="442"/>
            <p14:sldId id="443"/>
            <p14:sldId id="425"/>
            <p14:sldId id="274"/>
            <p14:sldId id="411"/>
            <p14:sldId id="401"/>
            <p14:sldId id="403"/>
            <p14:sldId id="402"/>
            <p14:sldId id="338"/>
            <p14:sldId id="320"/>
            <p14:sldId id="316"/>
          </p14:sldIdLst>
        </p14:section>
        <p14:section name="タイトルなしのセクション" id="{686A2C4B-2E2C-4B71-B3DB-F8734828ED4D}">
          <p14:sldIdLst>
            <p14:sldId id="431"/>
            <p14:sldId id="409"/>
            <p14:sldId id="407"/>
            <p14:sldId id="408"/>
            <p14:sldId id="276"/>
            <p14:sldId id="382"/>
            <p14:sldId id="389"/>
            <p14:sldId id="366"/>
            <p14:sldId id="342"/>
            <p14:sldId id="319"/>
            <p14:sldId id="318"/>
            <p14:sldId id="362"/>
            <p14:sldId id="359"/>
            <p14:sldId id="417"/>
            <p14:sldId id="433"/>
            <p14:sldId id="371"/>
            <p14:sldId id="437"/>
            <p14:sldId id="439"/>
            <p14:sldId id="438"/>
            <p14:sldId id="418"/>
            <p14:sldId id="428"/>
            <p14:sldId id="268"/>
            <p14:sldId id="445"/>
            <p14:sldId id="446"/>
            <p14:sldId id="447"/>
            <p14:sldId id="449"/>
            <p14:sldId id="448"/>
            <p14:sldId id="451"/>
            <p14:sldId id="444"/>
            <p14:sldId id="452"/>
            <p14:sldId id="453"/>
            <p14:sldId id="454"/>
            <p14:sldId id="457"/>
            <p14:sldId id="455"/>
            <p14:sldId id="456"/>
            <p14:sldId id="4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E47"/>
    <a:srgbClr val="3A7644"/>
    <a:srgbClr val="2E8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8" autoAdjust="0"/>
    <p:restoredTop sz="94424" autoAdjust="0"/>
  </p:normalViewPr>
  <p:slideViewPr>
    <p:cSldViewPr>
      <p:cViewPr varScale="1">
        <p:scale>
          <a:sx n="87" d="100"/>
          <a:sy n="87" d="100"/>
        </p:scale>
        <p:origin x="1243"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118F5CF2-8D3E-42FB-BBD3-56BF3F677FD4}" type="datetimeFigureOut">
              <a:rPr kumimoji="1" lang="ja-JP" altLang="en-US" smtClean="0"/>
              <a:t>2018/3/6</a:t>
            </a:fld>
            <a:endParaRPr kumimoji="1" lang="ja-JP" altLang="en-US"/>
          </a:p>
        </p:txBody>
      </p:sp>
      <p:sp>
        <p:nvSpPr>
          <p:cNvPr id="4" name="フッター プレースホルダー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7C07EBE2-8424-4BCA-BC05-140054745AFE}" type="slidenum">
              <a:rPr kumimoji="1" lang="ja-JP" altLang="en-US" smtClean="0"/>
              <a:t>‹#›</a:t>
            </a:fld>
            <a:endParaRPr kumimoji="1" lang="ja-JP" altLang="en-US"/>
          </a:p>
        </p:txBody>
      </p:sp>
    </p:spTree>
    <p:extLst>
      <p:ext uri="{BB962C8B-B14F-4D97-AF65-F5344CB8AC3E}">
        <p14:creationId xmlns:p14="http://schemas.microsoft.com/office/powerpoint/2010/main" val="318652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4"/>
            <a:ext cx="2971800" cy="496888"/>
          </a:xfrm>
          <a:prstGeom prst="rect">
            <a:avLst/>
          </a:prstGeom>
        </p:spPr>
        <p:txBody>
          <a:bodyPr vert="horz" lIns="91440" tIns="45720" rIns="91440" bIns="45720" rtlCol="0"/>
          <a:lstStyle>
            <a:lvl1pPr algn="r">
              <a:defRPr sz="1200"/>
            </a:lvl1pPr>
          </a:lstStyle>
          <a:p>
            <a:fld id="{6E0C91D7-2238-473D-8D16-F7D23A0B2AEF}" type="datetimeFigureOut">
              <a:rPr kumimoji="1" lang="ja-JP" altLang="en-US" smtClean="0"/>
              <a:t>2018/3/6</a:t>
            </a:fld>
            <a:endParaRPr kumimoji="1" lang="ja-JP" altLang="en-US"/>
          </a:p>
        </p:txBody>
      </p:sp>
      <p:sp>
        <p:nvSpPr>
          <p:cNvPr id="4" name="スライド イメージ プレースホルダー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24404"/>
            <a:ext cx="5486400" cy="4475163"/>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7217"/>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7217"/>
            <a:ext cx="2971800" cy="496887"/>
          </a:xfrm>
          <a:prstGeom prst="rect">
            <a:avLst/>
          </a:prstGeom>
        </p:spPr>
        <p:txBody>
          <a:bodyPr vert="horz" lIns="91440" tIns="45720" rIns="91440" bIns="45720" rtlCol="0" anchor="b"/>
          <a:lstStyle>
            <a:lvl1pPr algn="r">
              <a:defRPr sz="1200"/>
            </a:lvl1pPr>
          </a:lstStyle>
          <a:p>
            <a:fld id="{8C9C7389-90E7-403F-B83A-0FFBEF939B8D}" type="slidenum">
              <a:rPr kumimoji="1" lang="ja-JP" altLang="en-US" smtClean="0"/>
              <a:t>‹#›</a:t>
            </a:fld>
            <a:endParaRPr kumimoji="1" lang="ja-JP" altLang="en-US"/>
          </a:p>
        </p:txBody>
      </p:sp>
    </p:spTree>
    <p:extLst>
      <p:ext uri="{BB962C8B-B14F-4D97-AF65-F5344CB8AC3E}">
        <p14:creationId xmlns:p14="http://schemas.microsoft.com/office/powerpoint/2010/main" val="23924716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A97FED-AD6C-4894-9529-1ECA2A10C93C}" type="slidenum">
              <a:rPr kumimoji="1" lang="ja-JP" altLang="en-US" smtClean="0"/>
              <a:t>21</a:t>
            </a:fld>
            <a:endParaRPr kumimoji="1" lang="ja-JP" altLang="en-US"/>
          </a:p>
        </p:txBody>
      </p:sp>
    </p:spTree>
    <p:extLst>
      <p:ext uri="{BB962C8B-B14F-4D97-AF65-F5344CB8AC3E}">
        <p14:creationId xmlns:p14="http://schemas.microsoft.com/office/powerpoint/2010/main" val="280897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0710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33270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75735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94676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59156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36162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002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72809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389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71422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2018/3/6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14608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8FD66-8F4D-4978-8027-C5F4CB2F6E38}" type="datetimeFigureOut">
              <a:rPr kumimoji="1" lang="ja-JP" altLang="en-US" smtClean="0"/>
              <a:t>2018/3/6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4106085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xml"/><Relationship Id="rId1" Type="http://schemas.openxmlformats.org/officeDocument/2006/relationships/vmlDrawing" Target="../drawings/vmlDrawing6.v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xml"/><Relationship Id="rId1" Type="http://schemas.openxmlformats.org/officeDocument/2006/relationships/vmlDrawing" Target="../drawings/vmlDrawing7.v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692696"/>
            <a:ext cx="8352928" cy="3456384"/>
          </a:xfrm>
        </p:spPr>
        <p:txBody>
          <a:bodyPr>
            <a:noAutofit/>
          </a:bodyPr>
          <a:lstStyle/>
          <a:p>
            <a:pPr algn="l">
              <a:spcAft>
                <a:spcPts val="0"/>
              </a:spcAft>
            </a:pPr>
            <a:r>
              <a:rPr lang="ja-JP" altLang="en-US" sz="2800" b="1" dirty="0" smtClean="0">
                <a:solidFill>
                  <a:schemeClr val="tx1"/>
                </a:solidFill>
              </a:rPr>
              <a:t/>
            </a:r>
            <a:br>
              <a:rPr lang="ja-JP" altLang="en-US" sz="2800" b="1" dirty="0" smtClean="0">
                <a:solidFill>
                  <a:schemeClr val="tx1"/>
                </a:solidFill>
              </a:rPr>
            </a:br>
            <a:r>
              <a:rPr lang="en-US" altLang="ja-JP" sz="2800" b="1" dirty="0" smtClean="0">
                <a:solidFill>
                  <a:schemeClr val="tx1"/>
                </a:solidFill>
              </a:rPr>
              <a:t/>
            </a:r>
            <a:br>
              <a:rPr lang="en-US" altLang="ja-JP" sz="2800" b="1" dirty="0" smtClean="0">
                <a:solidFill>
                  <a:schemeClr val="tx1"/>
                </a:solidFill>
              </a:rPr>
            </a:br>
            <a:r>
              <a:rPr lang="ja-JP" altLang="en-US" sz="2800" b="1" dirty="0"/>
              <a:t/>
            </a:r>
            <a:br>
              <a:rPr lang="ja-JP" altLang="en-US" sz="2800" b="1" dirty="0"/>
            </a:br>
            <a:r>
              <a:rPr lang="en-US" altLang="ja-JP" sz="2800" b="1" dirty="0" smtClean="0"/>
              <a:t/>
            </a:r>
            <a:br>
              <a:rPr lang="en-US" altLang="ja-JP" sz="2800" b="1" dirty="0" smtClean="0"/>
            </a:br>
            <a:r>
              <a:rPr lang="en-US" altLang="ja-JP" sz="2800" b="1" dirty="0"/>
              <a:t/>
            </a:r>
            <a:br>
              <a:rPr lang="en-US" altLang="ja-JP" sz="2800" b="1" dirty="0"/>
            </a:br>
            <a:r>
              <a:rPr lang="ja-JP" altLang="ja-JP" sz="1800" kern="0" dirty="0" smtClean="0">
                <a:latin typeface="Century"/>
                <a:ea typeface="ＭＳ ゴシック"/>
                <a:cs typeface="Arial"/>
              </a:rPr>
              <a:t>「</a:t>
            </a:r>
            <a:r>
              <a:rPr lang="ja-JP" altLang="ja-JP" sz="1800" kern="0" dirty="0">
                <a:latin typeface="Century"/>
                <a:ea typeface="ＭＳ ゴシック"/>
                <a:cs typeface="Arial"/>
              </a:rPr>
              <a:t>伊能図の研究にはｵｰﾌﾟﾝｻｲｴﾝｽが必須である」</a:t>
            </a:r>
            <a:r>
              <a:rPr lang="ja-JP" altLang="ja-JP" sz="1800" kern="0" dirty="0">
                <a:latin typeface="Century"/>
                <a:ea typeface="ＭＳ 明朝"/>
                <a:cs typeface="Arial"/>
              </a:rPr>
              <a:t>　　日本地図学会　辻本元博</a:t>
            </a:r>
            <a:r>
              <a:rPr lang="ja-JP" altLang="ja-JP" sz="1800" kern="100" dirty="0">
                <a:latin typeface="Century"/>
                <a:ea typeface="ＭＳ 明朝"/>
                <a:cs typeface="Times New Roman"/>
              </a:rPr>
              <a:t/>
            </a:r>
            <a:br>
              <a:rPr lang="ja-JP" altLang="ja-JP" sz="1800" kern="100" dirty="0">
                <a:latin typeface="Century"/>
                <a:ea typeface="ＭＳ 明朝"/>
                <a:cs typeface="Times New Roman"/>
              </a:rPr>
            </a:br>
            <a:r>
              <a:rPr lang="en-US" altLang="ja-JP" sz="1800" kern="0" dirty="0">
                <a:latin typeface="ＭＳ ゴシック"/>
                <a:ea typeface="ＭＳ 明朝"/>
                <a:cs typeface="Times New Roman"/>
              </a:rPr>
              <a:t>Open Science is essential to study of </a:t>
            </a:r>
            <a:r>
              <a:rPr lang="en-US" altLang="ja-JP" sz="1800" kern="0" dirty="0" err="1">
                <a:latin typeface="ＭＳ ゴシック"/>
                <a:ea typeface="ＭＳ 明朝"/>
                <a:cs typeface="Times New Roman"/>
              </a:rPr>
              <a:t>Tadataka</a:t>
            </a:r>
            <a:r>
              <a:rPr lang="en-US" altLang="ja-JP" sz="1800" kern="0" dirty="0">
                <a:latin typeface="ＭＳ ゴシック"/>
                <a:ea typeface="ＭＳ 明朝"/>
                <a:cs typeface="Times New Roman"/>
              </a:rPr>
              <a:t> </a:t>
            </a:r>
            <a:r>
              <a:rPr lang="en-US" altLang="ja-JP" sz="1800" kern="0" dirty="0" err="1">
                <a:latin typeface="ＭＳ ゴシック"/>
                <a:ea typeface="ＭＳ 明朝"/>
                <a:cs typeface="Times New Roman"/>
              </a:rPr>
              <a:t>Inoh’s</a:t>
            </a:r>
            <a:r>
              <a:rPr lang="en-US" altLang="ja-JP" sz="1800" kern="0" dirty="0">
                <a:latin typeface="ＭＳ ゴシック"/>
                <a:ea typeface="ＭＳ 明朝"/>
                <a:cs typeface="Times New Roman"/>
              </a:rPr>
              <a:t> Cartography.</a:t>
            </a:r>
            <a:r>
              <a:rPr lang="ja-JP" altLang="ja-JP" sz="2800" kern="100" dirty="0">
                <a:latin typeface="Century"/>
                <a:ea typeface="ＭＳ 明朝"/>
                <a:cs typeface="Times New Roman"/>
              </a:rPr>
              <a:t/>
            </a:r>
            <a:br>
              <a:rPr lang="ja-JP" altLang="ja-JP" sz="2800" kern="100" dirty="0">
                <a:latin typeface="Century"/>
                <a:ea typeface="ＭＳ 明朝"/>
                <a:cs typeface="Times New Roman"/>
              </a:rPr>
            </a:br>
            <a:r>
              <a:rPr lang="ja-JP" altLang="en-US" sz="2800" b="1" dirty="0" smtClean="0">
                <a:solidFill>
                  <a:schemeClr val="tx1"/>
                </a:solidFill>
              </a:rPr>
              <a:t> </a:t>
            </a:r>
            <a:r>
              <a:rPr lang="en-US" altLang="ja-JP" sz="2000" b="1" dirty="0" smtClean="0"/>
              <a:t>t</a:t>
            </a:r>
            <a:r>
              <a:rPr lang="en-US" altLang="ja-JP" sz="2000" b="1" dirty="0" smtClean="0">
                <a:solidFill>
                  <a:schemeClr val="tx1"/>
                </a:solidFill>
              </a:rPr>
              <a:t>he </a:t>
            </a:r>
            <a:r>
              <a:rPr lang="en-US" altLang="ja-JP" sz="2000" b="1" dirty="0" smtClean="0"/>
              <a:t>third</a:t>
            </a:r>
            <a:r>
              <a:rPr lang="en-US" altLang="ja-JP" sz="2000" b="1" dirty="0" smtClean="0">
                <a:solidFill>
                  <a:schemeClr val="tx1"/>
                </a:solidFill>
              </a:rPr>
              <a:t> report.            </a:t>
            </a:r>
            <a:r>
              <a:rPr lang="en-US" altLang="ja-JP" sz="1600" b="1" dirty="0" err="1" smtClean="0">
                <a:solidFill>
                  <a:schemeClr val="tx1"/>
                </a:solidFill>
              </a:rPr>
              <a:t>Motohiro</a:t>
            </a:r>
            <a:r>
              <a:rPr lang="en-US" altLang="ja-JP" sz="1600" b="1" dirty="0" smtClean="0">
                <a:solidFill>
                  <a:schemeClr val="tx1"/>
                </a:solidFill>
              </a:rPr>
              <a:t> </a:t>
            </a:r>
            <a:r>
              <a:rPr lang="en-US" altLang="ja-JP" sz="1600" b="1" dirty="0" err="1" smtClean="0">
                <a:solidFill>
                  <a:schemeClr val="tx1"/>
                </a:solidFill>
              </a:rPr>
              <a:t>Tsujimoto</a:t>
            </a:r>
            <a:r>
              <a:rPr lang="en-US" altLang="ja-JP" sz="1600" b="1" dirty="0" smtClean="0">
                <a:solidFill>
                  <a:schemeClr val="tx1"/>
                </a:solidFill>
              </a:rPr>
              <a:t>  </a:t>
            </a:r>
            <a:r>
              <a:rPr lang="en-US" altLang="ja-JP" sz="1400" b="1" dirty="0" smtClean="0">
                <a:solidFill>
                  <a:schemeClr val="tx1"/>
                </a:solidFill>
              </a:rPr>
              <a:t>A member of Japan </a:t>
            </a:r>
            <a:r>
              <a:rPr lang="en-US" altLang="ja-JP" sz="1400" b="1" dirty="0" err="1" smtClean="0">
                <a:solidFill>
                  <a:schemeClr val="tx1"/>
                </a:solidFill>
              </a:rPr>
              <a:t>cartograoher’s</a:t>
            </a:r>
            <a:r>
              <a:rPr lang="en-US" altLang="ja-JP" sz="1400" b="1" dirty="0" smtClean="0">
                <a:solidFill>
                  <a:schemeClr val="tx1"/>
                </a:solidFill>
              </a:rPr>
              <a:t> Association</a:t>
            </a:r>
            <a:r>
              <a:rPr lang="en-US" altLang="ja-JP" sz="1400" b="1" dirty="0"/>
              <a:t/>
            </a:r>
            <a:br>
              <a:rPr lang="en-US" altLang="ja-JP" sz="1400" b="1" dirty="0"/>
            </a:br>
            <a:r>
              <a:rPr lang="en-US" altLang="ja-JP" sz="2000" b="1" dirty="0" smtClean="0"/>
              <a:t>A</a:t>
            </a:r>
            <a:r>
              <a:rPr lang="en-US" altLang="ja-JP" sz="2000" b="1" dirty="0" smtClean="0">
                <a:solidFill>
                  <a:schemeClr val="tx1"/>
                </a:solidFill>
              </a:rPr>
              <a:t>t </a:t>
            </a:r>
            <a:r>
              <a:rPr lang="en-US" altLang="ja-JP" sz="2000" b="1" dirty="0" smtClean="0"/>
              <a:t>The 5th </a:t>
            </a:r>
            <a:r>
              <a:rPr lang="en-US" altLang="ja-JP" sz="2000" b="1" dirty="0" smtClean="0">
                <a:solidFill>
                  <a:schemeClr val="tx1"/>
                </a:solidFill>
              </a:rPr>
              <a:t>Open science data promotion work shop by  Kyoto university  unit of studies for space </a:t>
            </a:r>
            <a:r>
              <a:rPr lang="en-US" altLang="ja-JP" sz="2000" b="1" dirty="0" smtClean="0"/>
              <a:t>March</a:t>
            </a:r>
            <a:r>
              <a:rPr lang="en-US" altLang="ja-JP" sz="2000" b="1" dirty="0" smtClean="0">
                <a:solidFill>
                  <a:schemeClr val="tx1"/>
                </a:solidFill>
              </a:rPr>
              <a:t>. 2.2018</a:t>
            </a:r>
            <a:r>
              <a:rPr lang="ja-JP" altLang="en-US" sz="2000" b="1" dirty="0" smtClean="0">
                <a:solidFill>
                  <a:schemeClr val="tx1"/>
                </a:solidFill>
              </a:rPr>
              <a:t/>
            </a:r>
            <a:br>
              <a:rPr lang="ja-JP" altLang="en-US" sz="2000" b="1" dirty="0" smtClean="0">
                <a:solidFill>
                  <a:schemeClr val="tx1"/>
                </a:solidFill>
              </a:rPr>
            </a:br>
            <a:r>
              <a:rPr lang="ja-JP" altLang="ja-JP" sz="1400" b="1" dirty="0" smtClean="0">
                <a:solidFill>
                  <a:schemeClr val="tx1"/>
                </a:solidFill>
              </a:rPr>
              <a:t>伊能</a:t>
            </a:r>
            <a:r>
              <a:rPr lang="ja-JP" altLang="ja-JP" sz="1400" b="1" dirty="0">
                <a:solidFill>
                  <a:schemeClr val="tx1"/>
                </a:solidFill>
              </a:rPr>
              <a:t>忠敬</a:t>
            </a:r>
            <a:r>
              <a:rPr lang="ja-JP" altLang="ja-JP" sz="1400" b="1" dirty="0" smtClean="0">
                <a:solidFill>
                  <a:schemeClr val="tx1"/>
                </a:solidFill>
              </a:rPr>
              <a:t>の</a:t>
            </a:r>
            <a:r>
              <a:rPr lang="ja-JP" altLang="en-US" sz="1400" b="1" dirty="0" smtClean="0">
                <a:solidFill>
                  <a:schemeClr val="tx1"/>
                </a:solidFill>
              </a:rPr>
              <a:t>「</a:t>
            </a:r>
            <a:r>
              <a:rPr lang="ja-JP" altLang="ja-JP" sz="1400" b="1" dirty="0" smtClean="0">
                <a:solidFill>
                  <a:schemeClr val="tx1"/>
                </a:solidFill>
              </a:rPr>
              <a:t>山</a:t>
            </a:r>
            <a:r>
              <a:rPr lang="ja-JP" altLang="ja-JP" sz="1400" b="1" dirty="0">
                <a:solidFill>
                  <a:schemeClr val="tx1"/>
                </a:solidFill>
              </a:rPr>
              <a:t>島方</a:t>
            </a:r>
            <a:r>
              <a:rPr lang="ja-JP" altLang="ja-JP" sz="1400" b="1" dirty="0" smtClean="0">
                <a:solidFill>
                  <a:schemeClr val="tx1"/>
                </a:solidFill>
              </a:rPr>
              <a:t>位記</a:t>
            </a:r>
            <a:r>
              <a:rPr lang="ja-JP" altLang="en-US" sz="1400" b="1" dirty="0" smtClean="0">
                <a:solidFill>
                  <a:schemeClr val="tx1"/>
                </a:solidFill>
              </a:rPr>
              <a:t>」</a:t>
            </a:r>
            <a:r>
              <a:rPr lang="ja-JP" altLang="ja-JP" sz="1400" b="1" dirty="0" smtClean="0">
                <a:solidFill>
                  <a:schemeClr val="tx1"/>
                </a:solidFill>
              </a:rPr>
              <a:t>に</a:t>
            </a:r>
            <a:r>
              <a:rPr lang="ja-JP" altLang="ja-JP" sz="1400" b="1" dirty="0">
                <a:solidFill>
                  <a:schemeClr val="tx1"/>
                </a:solidFill>
              </a:rPr>
              <a:t>基く</a:t>
            </a:r>
            <a:r>
              <a:rPr lang="en-US" altLang="ja-JP" sz="1400" b="1" dirty="0">
                <a:solidFill>
                  <a:schemeClr val="tx1"/>
                </a:solidFill>
              </a:rPr>
              <a:t>19</a:t>
            </a:r>
            <a:r>
              <a:rPr lang="ja-JP" altLang="ja-JP" sz="1400" b="1" dirty="0">
                <a:solidFill>
                  <a:schemeClr val="tx1"/>
                </a:solidFill>
              </a:rPr>
              <a:t>世紀</a:t>
            </a:r>
            <a:r>
              <a:rPr lang="ja-JP" altLang="ja-JP" sz="1400" b="1" dirty="0" smtClean="0">
                <a:solidFill>
                  <a:schemeClr val="tx1"/>
                </a:solidFill>
              </a:rPr>
              <a:t>初頭</a:t>
            </a:r>
            <a:r>
              <a:rPr lang="ja-JP" altLang="en-US" sz="1400" b="1" dirty="0" smtClean="0">
                <a:solidFill>
                  <a:schemeClr val="tx1"/>
                </a:solidFill>
              </a:rPr>
              <a:t>の</a:t>
            </a:r>
            <a:r>
              <a:rPr lang="ja-JP" altLang="ja-JP" sz="1400" b="1" dirty="0" smtClean="0">
                <a:solidFill>
                  <a:schemeClr val="tx1"/>
                </a:solidFill>
              </a:rPr>
              <a:t>日本</a:t>
            </a:r>
            <a:r>
              <a:rPr lang="ja-JP" altLang="ja-JP" sz="1400" b="1" dirty="0" smtClean="0"/>
              <a:t>の</a:t>
            </a:r>
            <a:r>
              <a:rPr lang="ja-JP" altLang="ja-JP" sz="1400" b="1" dirty="0"/>
              <a:t>地磁気</a:t>
            </a:r>
            <a:r>
              <a:rPr lang="ja-JP" altLang="ja-JP" sz="1400" b="1" dirty="0">
                <a:solidFill>
                  <a:schemeClr val="tx1"/>
                </a:solidFill>
              </a:rPr>
              <a:t>偏角の</a:t>
            </a:r>
            <a:r>
              <a:rPr lang="ja-JP" altLang="ja-JP" sz="1400" b="1" dirty="0" smtClean="0">
                <a:solidFill>
                  <a:schemeClr val="tx1"/>
                </a:solidFill>
              </a:rPr>
              <a:t>解析</a:t>
            </a:r>
            <a:r>
              <a:rPr lang="ja-JP" altLang="en-US" sz="1400" b="1" dirty="0" smtClean="0">
                <a:solidFill>
                  <a:schemeClr val="tx1"/>
                </a:solidFill>
              </a:rPr>
              <a:t/>
            </a:r>
            <a:br>
              <a:rPr lang="ja-JP" altLang="en-US" sz="1400" b="1" dirty="0" smtClean="0">
                <a:solidFill>
                  <a:schemeClr val="tx1"/>
                </a:solidFill>
              </a:rPr>
            </a:br>
            <a:r>
              <a:rPr lang="ja-JP" altLang="en-US" sz="1400" b="1" dirty="0" smtClean="0">
                <a:solidFill>
                  <a:schemeClr val="tx1"/>
                </a:solidFill>
              </a:rPr>
              <a:t>　</a:t>
            </a:r>
            <a:r>
              <a:rPr lang="ja-JP" altLang="en-US" sz="1400" b="1" dirty="0"/>
              <a:t>歴史地理と地磁気の学際融合</a:t>
            </a:r>
            <a:r>
              <a:rPr lang="ja-JP" altLang="en-US" sz="1400" b="1" dirty="0" smtClean="0"/>
              <a:t>解析　第</a:t>
            </a:r>
            <a:r>
              <a:rPr lang="en-US" altLang="ja-JP" sz="1400" b="1" dirty="0" smtClean="0"/>
              <a:t>3</a:t>
            </a:r>
            <a:r>
              <a:rPr lang="ja-JP" altLang="en-US" sz="1400" b="1" dirty="0" smtClean="0"/>
              <a:t>回</a:t>
            </a:r>
            <a:r>
              <a:rPr lang="ja-JP" altLang="en-US" sz="1400" b="1" dirty="0"/>
              <a:t>報告</a:t>
            </a:r>
            <a:r>
              <a:rPr lang="ja-JP" altLang="en-US" sz="1200" b="1" dirty="0" smtClean="0"/>
              <a:t/>
            </a:r>
            <a:br>
              <a:rPr lang="ja-JP" altLang="en-US" sz="1200" b="1" dirty="0" smtClean="0"/>
            </a:br>
            <a:r>
              <a:rPr lang="ja-JP" altLang="en-US" sz="1200" b="1" dirty="0" smtClean="0"/>
              <a:t>国宝「山島方位記」二十二文化五年五月朔日</a:t>
            </a:r>
            <a:r>
              <a:rPr lang="en-US" altLang="ja-JP" sz="1200" b="1" dirty="0" smtClean="0"/>
              <a:t>(1808</a:t>
            </a:r>
            <a:r>
              <a:rPr lang="ja-JP" altLang="en-US" sz="1200" b="1" dirty="0" smtClean="0"/>
              <a:t>年</a:t>
            </a:r>
            <a:r>
              <a:rPr lang="en-US" altLang="ja-JP" sz="1200" b="1" dirty="0" smtClean="0"/>
              <a:t>5</a:t>
            </a:r>
            <a:r>
              <a:rPr lang="ja-JP" altLang="en-US" sz="1200" b="1" dirty="0" smtClean="0"/>
              <a:t>月</a:t>
            </a:r>
            <a:r>
              <a:rPr lang="en-US" altLang="ja-JP" sz="1200" b="1" dirty="0" smtClean="0"/>
              <a:t>25</a:t>
            </a:r>
            <a:r>
              <a:rPr lang="ja-JP" altLang="en-US" sz="1200" b="1" dirty="0" smtClean="0"/>
              <a:t>日</a:t>
            </a:r>
            <a:r>
              <a:rPr lang="en-US" altLang="ja-JP" sz="1200" b="1" dirty="0" smtClean="0"/>
              <a:t>)</a:t>
            </a:r>
            <a:r>
              <a:rPr lang="ja-JP" altLang="en-US" sz="1200" b="1" dirty="0" smtClean="0"/>
              <a:t>高知北山街道一印、二印の復元他を例にして</a:t>
            </a:r>
            <a:r>
              <a:rPr lang="ja-JP" altLang="en-US" sz="1200" b="1" dirty="0"/>
              <a:t>再度</a:t>
            </a:r>
            <a:r>
              <a:rPr lang="ja-JP" altLang="en-US" sz="1200" b="1" dirty="0" smtClean="0"/>
              <a:t>解説　</a:t>
            </a:r>
            <a:r>
              <a:rPr lang="en-US" altLang="ja-JP" sz="1200" b="1" dirty="0" smtClean="0"/>
              <a:t/>
            </a:r>
            <a:br>
              <a:rPr lang="en-US" altLang="ja-JP" sz="1200" b="1" dirty="0" smtClean="0"/>
            </a:br>
            <a:r>
              <a:rPr lang="ja-JP" altLang="en-US" sz="1800" b="1" dirty="0" smtClean="0"/>
              <a:t>第</a:t>
            </a:r>
            <a:r>
              <a:rPr lang="en-US" altLang="ja-JP" sz="1800" b="1" dirty="0"/>
              <a:t>5</a:t>
            </a:r>
            <a:r>
              <a:rPr lang="ja-JP" altLang="en-US" sz="1800" b="1" dirty="0" smtClean="0"/>
              <a:t>回</a:t>
            </a:r>
            <a:r>
              <a:rPr lang="ja-JP" altLang="en-US" sz="1800" b="1" dirty="0" smtClean="0">
                <a:solidFill>
                  <a:schemeClr val="tx1"/>
                </a:solidFill>
              </a:rPr>
              <a:t>ｵｰﾌﾟﾝｻｲｴﾝｽﾃﾞｰﾀ推進</a:t>
            </a:r>
            <a:r>
              <a:rPr lang="ja-JP" altLang="en-US" sz="1800" b="1" dirty="0" smtClean="0"/>
              <a:t>ワークショップ京都大学宇宙ユニット</a:t>
            </a:r>
            <a:r>
              <a:rPr lang="en-US" altLang="ja-JP" sz="1800" b="1" dirty="0" smtClean="0"/>
              <a:t>2018.3.2</a:t>
            </a:r>
            <a:r>
              <a:rPr lang="ja-JP" altLang="en-US" sz="2000" b="1" dirty="0" smtClean="0"/>
              <a:t/>
            </a:r>
            <a:br>
              <a:rPr lang="ja-JP" altLang="en-US" sz="2000" b="1" dirty="0" smtClean="0"/>
            </a:br>
            <a:r>
              <a:rPr lang="ja-JP" altLang="en-US" sz="2000" b="1" dirty="0" smtClean="0"/>
              <a:t/>
            </a:r>
            <a:br>
              <a:rPr lang="ja-JP" altLang="en-US" sz="2000" b="1" dirty="0" smtClean="0"/>
            </a:br>
            <a:r>
              <a:rPr lang="en-US" altLang="ja-JP" sz="1200" b="1" dirty="0" smtClean="0"/>
              <a:t/>
            </a:r>
            <a:br>
              <a:rPr lang="en-US" altLang="ja-JP" sz="1200" b="1" dirty="0" smtClean="0"/>
            </a:br>
            <a:r>
              <a:rPr lang="ja-JP" altLang="en-US" sz="1400" b="1" dirty="0"/>
              <a:t/>
            </a:r>
            <a:br>
              <a:rPr lang="ja-JP" altLang="en-US" sz="1400" b="1" dirty="0"/>
            </a:br>
            <a:r>
              <a:rPr lang="ja-JP" altLang="en-US" sz="1400" b="1" dirty="0" smtClean="0"/>
              <a:t/>
            </a:r>
            <a:br>
              <a:rPr lang="ja-JP" altLang="en-US" sz="1400" b="1" dirty="0" smtClean="0"/>
            </a:br>
            <a:r>
              <a:rPr lang="ja-JP" altLang="en-US" sz="1400" b="1" dirty="0"/>
              <a:t/>
            </a:r>
            <a:br>
              <a:rPr lang="ja-JP" altLang="en-US" sz="1400" b="1" dirty="0"/>
            </a:br>
            <a:r>
              <a:rPr lang="ja-JP" altLang="en-US" sz="1400" b="1" dirty="0" smtClean="0"/>
              <a:t/>
            </a:r>
            <a:br>
              <a:rPr lang="ja-JP" altLang="en-US" sz="1400" b="1" dirty="0" smtClean="0"/>
            </a:br>
            <a:r>
              <a:rPr lang="ja-JP" altLang="en-US" sz="1400" b="1" dirty="0"/>
              <a:t/>
            </a:r>
            <a:br>
              <a:rPr lang="ja-JP" altLang="en-US" sz="1400" b="1" dirty="0"/>
            </a:br>
            <a:r>
              <a:rPr lang="en-US" altLang="ja-JP" sz="1400" b="1" dirty="0" smtClean="0">
                <a:solidFill>
                  <a:schemeClr val="tx1"/>
                </a:solidFill>
              </a:rPr>
              <a:t/>
            </a:r>
            <a:br>
              <a:rPr lang="en-US" altLang="ja-JP" sz="1400" b="1" dirty="0" smtClean="0">
                <a:solidFill>
                  <a:schemeClr val="tx1"/>
                </a:solidFill>
              </a:rPr>
            </a:br>
            <a:r>
              <a:rPr lang="en-US" altLang="ja-JP" sz="3200" b="1" dirty="0" smtClean="0">
                <a:solidFill>
                  <a:schemeClr val="tx1"/>
                </a:solidFill>
              </a:rPr>
              <a:t/>
            </a:r>
            <a:br>
              <a:rPr lang="en-US" altLang="ja-JP" sz="3200" b="1" dirty="0" smtClean="0">
                <a:solidFill>
                  <a:schemeClr val="tx1"/>
                </a:solidFill>
              </a:rPr>
            </a:br>
            <a:endParaRPr kumimoji="1" lang="ja-JP" altLang="en-US" sz="3200" dirty="0">
              <a:solidFill>
                <a:schemeClr val="tx1"/>
              </a:solidFill>
            </a:endParaRPr>
          </a:p>
        </p:txBody>
      </p:sp>
      <p:sp>
        <p:nvSpPr>
          <p:cNvPr id="3" name="サブタイトル 2"/>
          <p:cNvSpPr>
            <a:spLocks noGrp="1"/>
          </p:cNvSpPr>
          <p:nvPr>
            <p:ph type="subTitle" idx="1"/>
          </p:nvPr>
        </p:nvSpPr>
        <p:spPr>
          <a:xfrm>
            <a:off x="1403648" y="4725144"/>
            <a:ext cx="5472608" cy="1440160"/>
          </a:xfrm>
        </p:spPr>
        <p:txBody>
          <a:bodyPr>
            <a:normAutofit/>
          </a:bodyPr>
          <a:lstStyle/>
          <a:p>
            <a:r>
              <a:rPr lang="en-US" altLang="ja-JP" sz="1800" b="1" dirty="0" smtClean="0">
                <a:solidFill>
                  <a:schemeClr val="tx1"/>
                </a:solidFill>
              </a:rPr>
              <a:t>Public performance by </a:t>
            </a:r>
            <a:r>
              <a:rPr lang="en-US" altLang="ja-JP" sz="1800" b="1" dirty="0" err="1" smtClean="0">
                <a:solidFill>
                  <a:schemeClr val="tx1"/>
                </a:solidFill>
              </a:rPr>
              <a:t>Motohiro</a:t>
            </a:r>
            <a:r>
              <a:rPr lang="en-US" altLang="ja-JP" sz="1800" b="1" dirty="0" smtClean="0">
                <a:solidFill>
                  <a:schemeClr val="tx1"/>
                </a:solidFill>
              </a:rPr>
              <a:t> </a:t>
            </a:r>
            <a:r>
              <a:rPr lang="en-US" altLang="ja-JP" sz="1800" b="1" dirty="0" err="1" smtClean="0">
                <a:solidFill>
                  <a:schemeClr val="tx1"/>
                </a:solidFill>
              </a:rPr>
              <a:t>Tsujimoto</a:t>
            </a:r>
            <a:r>
              <a:rPr lang="en-US" altLang="ja-JP" sz="1800" b="1" dirty="0" smtClean="0">
                <a:solidFill>
                  <a:schemeClr val="tx1"/>
                </a:solidFill>
              </a:rPr>
              <a:t>  </a:t>
            </a:r>
          </a:p>
          <a:p>
            <a:r>
              <a:rPr lang="en-US" altLang="ja-JP" sz="1800" b="1" dirty="0" smtClean="0">
                <a:solidFill>
                  <a:schemeClr val="tx1"/>
                </a:solidFill>
              </a:rPr>
              <a:t> </a:t>
            </a:r>
            <a:r>
              <a:rPr lang="en-US" altLang="ja-JP" sz="1400" b="1" dirty="0" smtClean="0">
                <a:solidFill>
                  <a:schemeClr val="tx1"/>
                </a:solidFill>
              </a:rPr>
              <a:t>cooperated by </a:t>
            </a:r>
            <a:r>
              <a:rPr lang="en-US" altLang="ja-JP" sz="1100" b="1" dirty="0" smtClean="0">
                <a:solidFill>
                  <a:schemeClr val="tx1"/>
                </a:solidFill>
              </a:rPr>
              <a:t>Akitoshi </a:t>
            </a:r>
            <a:r>
              <a:rPr lang="en-US" altLang="ja-JP" sz="1100" b="1" dirty="0" err="1" smtClean="0">
                <a:solidFill>
                  <a:schemeClr val="tx1"/>
                </a:solidFill>
              </a:rPr>
              <a:t>Omotani</a:t>
            </a:r>
            <a:r>
              <a:rPr lang="en-US" altLang="ja-JP" sz="1100" b="1" dirty="0" smtClean="0">
                <a:solidFill>
                  <a:schemeClr val="tx1"/>
                </a:solidFill>
              </a:rPr>
              <a:t>   </a:t>
            </a:r>
            <a:r>
              <a:rPr lang="en-US" altLang="ja-JP" sz="1100" b="1" dirty="0" err="1" smtClean="0">
                <a:solidFill>
                  <a:schemeClr val="tx1"/>
                </a:solidFill>
              </a:rPr>
              <a:t>Takaaki</a:t>
            </a:r>
            <a:r>
              <a:rPr lang="en-US" altLang="ja-JP" sz="1100" b="1" dirty="0" smtClean="0">
                <a:solidFill>
                  <a:schemeClr val="tx1"/>
                </a:solidFill>
              </a:rPr>
              <a:t> Inui Satoshi </a:t>
            </a:r>
            <a:r>
              <a:rPr lang="en-US" altLang="ja-JP" sz="1100" b="1" dirty="0" err="1" smtClean="0">
                <a:solidFill>
                  <a:schemeClr val="tx1"/>
                </a:solidFill>
              </a:rPr>
              <a:t>Miyauchi</a:t>
            </a:r>
            <a:endParaRPr kumimoji="1" lang="en-US" altLang="ja-JP" sz="1100" b="1" dirty="0">
              <a:solidFill>
                <a:schemeClr val="tx1"/>
              </a:solidFill>
            </a:endParaRPr>
          </a:p>
          <a:p>
            <a:r>
              <a:rPr lang="ja-JP" altLang="en-US" sz="1400" b="1" dirty="0" smtClean="0">
                <a:solidFill>
                  <a:schemeClr val="tx1"/>
                </a:solidFill>
              </a:rPr>
              <a:t>講演・主研究者　</a:t>
            </a:r>
            <a:r>
              <a:rPr lang="ja-JP" altLang="ja-JP" sz="1400" b="1" dirty="0" smtClean="0">
                <a:solidFill>
                  <a:schemeClr val="tx1"/>
                </a:solidFill>
              </a:rPr>
              <a:t>辻</a:t>
            </a:r>
            <a:r>
              <a:rPr lang="ja-JP" altLang="ja-JP" sz="1400" b="1" dirty="0">
                <a:solidFill>
                  <a:schemeClr val="tx1"/>
                </a:solidFill>
              </a:rPr>
              <a:t>本元</a:t>
            </a:r>
            <a:r>
              <a:rPr lang="ja-JP" altLang="ja-JP" sz="1400" b="1" dirty="0" smtClean="0">
                <a:solidFill>
                  <a:schemeClr val="tx1"/>
                </a:solidFill>
              </a:rPr>
              <a:t>博</a:t>
            </a:r>
            <a:r>
              <a:rPr lang="ja-JP" altLang="en-US" sz="1400" b="1" dirty="0" smtClean="0">
                <a:solidFill>
                  <a:schemeClr val="tx1"/>
                </a:solidFill>
              </a:rPr>
              <a:t>　研究協力者</a:t>
            </a:r>
            <a:r>
              <a:rPr lang="ja-JP" altLang="ja-JP" sz="1400" b="1" dirty="0" smtClean="0">
                <a:solidFill>
                  <a:schemeClr val="tx1"/>
                </a:solidFill>
              </a:rPr>
              <a:t>面谷明俊</a:t>
            </a:r>
            <a:r>
              <a:rPr lang="ja-JP" altLang="en-US" sz="1400" b="1" dirty="0" smtClean="0">
                <a:solidFill>
                  <a:schemeClr val="tx1"/>
                </a:solidFill>
              </a:rPr>
              <a:t>　</a:t>
            </a:r>
          </a:p>
          <a:p>
            <a:r>
              <a:rPr lang="en-US" altLang="ja-JP" sz="1800" dirty="0" smtClean="0">
                <a:solidFill>
                  <a:schemeClr val="tx1"/>
                </a:solidFill>
              </a:rPr>
              <a:t>E mail motori-7@wine.ocn.ne.jp</a:t>
            </a:r>
            <a:endParaRPr kumimoji="1" lang="ja-JP" altLang="en-US" sz="1800" dirty="0">
              <a:solidFill>
                <a:schemeClr val="tx1"/>
              </a:solidFill>
            </a:endParaRPr>
          </a:p>
        </p:txBody>
      </p:sp>
      <p:sp>
        <p:nvSpPr>
          <p:cNvPr id="4" name="スライド番号プレースホルダー 3"/>
          <p:cNvSpPr>
            <a:spLocks noGrp="1"/>
          </p:cNvSpPr>
          <p:nvPr>
            <p:ph type="sldNum" sz="quarter" idx="12"/>
          </p:nvPr>
        </p:nvSpPr>
        <p:spPr/>
        <p:txBody>
          <a:bodyPr/>
          <a:lstStyle/>
          <a:p>
            <a:fld id="{EFF4D683-B5CD-46A0-8C08-1D193191DC64}" type="slidenum">
              <a:rPr kumimoji="1" lang="ja-JP" altLang="en-US" smtClean="0"/>
              <a:t>1</a:t>
            </a:fld>
            <a:endParaRPr kumimoji="1" lang="ja-JP" altLang="en-US"/>
          </a:p>
        </p:txBody>
      </p:sp>
    </p:spTree>
    <p:extLst>
      <p:ext uri="{BB962C8B-B14F-4D97-AF65-F5344CB8AC3E}">
        <p14:creationId xmlns:p14="http://schemas.microsoft.com/office/powerpoint/2010/main" val="1534986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lang="ja-JP" altLang="en-US" sz="1600" dirty="0" smtClean="0"/>
              <a:t>高知での北山</a:t>
            </a:r>
            <a:r>
              <a:rPr kumimoji="1" lang="ja-JP" altLang="en-US" sz="1600" dirty="0" smtClean="0"/>
              <a:t>街道一印</a:t>
            </a:r>
            <a:r>
              <a:rPr lang="ja-JP" altLang="en-US" sz="1600" dirty="0" smtClean="0"/>
              <a:t>、二印及び五月七日イ印</a:t>
            </a:r>
            <a:r>
              <a:rPr lang="en-US" altLang="ja-JP" sz="1600" dirty="0" smtClean="0"/>
              <a:t>(</a:t>
            </a:r>
            <a:r>
              <a:rPr lang="ja-JP" altLang="en-US" sz="1600" dirty="0" smtClean="0"/>
              <a:t>桂浜恵比須礁</a:t>
            </a:r>
            <a:r>
              <a:rPr lang="en-US" altLang="ja-JP" sz="1600" dirty="0" smtClean="0"/>
              <a:t>)</a:t>
            </a:r>
            <a:r>
              <a:rPr lang="ja-JP" altLang="en-US" sz="1600" dirty="0" err="1" smtClean="0"/>
              <a:t>での</a:t>
            </a:r>
            <a:r>
              <a:rPr lang="ja-JP" altLang="en-US" sz="1600" dirty="0" smtClean="0"/>
              <a:t>詳細判明事例</a:t>
            </a:r>
            <a:r>
              <a:rPr lang="en-US" altLang="ja-JP" sz="1600" dirty="0" smtClean="0"/>
              <a:t/>
            </a:r>
            <a:br>
              <a:rPr lang="en-US" altLang="ja-JP" sz="1600" dirty="0" smtClean="0"/>
            </a:br>
            <a:endParaRPr kumimoji="1" lang="ja-JP" altLang="en-US" sz="1600" dirty="0"/>
          </a:p>
        </p:txBody>
      </p:sp>
      <p:sp>
        <p:nvSpPr>
          <p:cNvPr id="3" name="コンテンツ プレースホルダー 2"/>
          <p:cNvSpPr>
            <a:spLocks noGrp="1"/>
          </p:cNvSpPr>
          <p:nvPr>
            <p:ph idx="1"/>
          </p:nvPr>
        </p:nvSpPr>
        <p:spPr>
          <a:xfrm>
            <a:off x="457200" y="1268760"/>
            <a:ext cx="8229600" cy="5184576"/>
          </a:xfrm>
        </p:spPr>
        <p:txBody>
          <a:bodyPr>
            <a:normAutofit lnSpcReduction="10000"/>
          </a:bodyPr>
          <a:lstStyle/>
          <a:p>
            <a:pPr marL="0" indent="0">
              <a:buNone/>
            </a:pPr>
            <a:r>
              <a:rPr lang="en-US" altLang="ja-JP" sz="1600" b="1" u="sng" kern="100" dirty="0" smtClean="0">
                <a:latin typeface="Century"/>
                <a:ea typeface="ＭＳ 明朝"/>
                <a:cs typeface="Times New Roman"/>
              </a:rPr>
              <a:t>&lt;</a:t>
            </a:r>
            <a:r>
              <a:rPr lang="ja-JP" altLang="en-US" sz="1600" b="1" u="sng" kern="100" dirty="0" smtClean="0">
                <a:latin typeface="Century"/>
                <a:ea typeface="ＭＳ 明朝"/>
                <a:cs typeface="Times New Roman"/>
              </a:rPr>
              <a:t>北山街道の山田橋から近郊久万川迄の経路の詳細が明確になった</a:t>
            </a:r>
            <a:r>
              <a:rPr lang="en-US" altLang="ja-JP" sz="1600" b="1" u="sng" kern="100" dirty="0">
                <a:latin typeface="Century"/>
                <a:ea typeface="ＭＳ 明朝"/>
                <a:cs typeface="Times New Roman"/>
              </a:rPr>
              <a:t>&gt;</a:t>
            </a:r>
            <a:endParaRPr lang="ja-JP" altLang="en-US" sz="1600" b="1" u="sng" kern="100" dirty="0" smtClean="0">
              <a:latin typeface="Century"/>
              <a:ea typeface="ＭＳ 明朝"/>
              <a:cs typeface="Times New Roman"/>
            </a:endParaRPr>
          </a:p>
          <a:p>
            <a:pPr marL="0" indent="0">
              <a:buNone/>
            </a:pPr>
            <a:r>
              <a:rPr lang="en-US" altLang="ja-JP" sz="1600" kern="100" dirty="0" smtClean="0">
                <a:latin typeface="Century"/>
                <a:ea typeface="ＭＳ 明朝"/>
                <a:cs typeface="Times New Roman"/>
              </a:rPr>
              <a:t>1808</a:t>
            </a:r>
            <a:r>
              <a:rPr lang="ja-JP" altLang="ja-JP" sz="1600" kern="100" dirty="0" smtClean="0">
                <a:latin typeface="Century"/>
                <a:ea typeface="ＭＳ 明朝"/>
                <a:cs typeface="Times New Roman"/>
              </a:rPr>
              <a:t>年</a:t>
            </a:r>
            <a:r>
              <a:rPr lang="ja-JP" altLang="en-US" sz="1600" kern="100" dirty="0" smtClean="0">
                <a:latin typeface="Century"/>
                <a:ea typeface="ＭＳ 明朝"/>
                <a:cs typeface="Times New Roman"/>
              </a:rPr>
              <a:t>測量時の</a:t>
            </a:r>
            <a:r>
              <a:rPr lang="ja-JP" altLang="ja-JP" sz="1600" kern="100" dirty="0" smtClean="0">
                <a:latin typeface="Century"/>
                <a:ea typeface="ＭＳ 明朝"/>
                <a:cs typeface="Times New Roman"/>
              </a:rPr>
              <a:t>北山</a:t>
            </a:r>
            <a:r>
              <a:rPr lang="ja-JP" altLang="ja-JP" sz="1600" kern="100" dirty="0">
                <a:latin typeface="Century"/>
                <a:ea typeface="ＭＳ 明朝"/>
                <a:cs typeface="Times New Roman"/>
              </a:rPr>
              <a:t>街道一印は城下</a:t>
            </a:r>
            <a:r>
              <a:rPr lang="ja-JP" altLang="ja-JP" sz="1600" kern="100" dirty="0" smtClean="0">
                <a:latin typeface="Century"/>
                <a:ea typeface="ＭＳ 明朝"/>
                <a:cs typeface="Times New Roman"/>
              </a:rPr>
              <a:t>の</a:t>
            </a:r>
            <a:r>
              <a:rPr lang="ja-JP" altLang="en-US" sz="1600" kern="100" dirty="0" smtClean="0">
                <a:latin typeface="Century"/>
                <a:ea typeface="ＭＳ 明朝"/>
                <a:cs typeface="Times New Roman"/>
              </a:rPr>
              <a:t>北の</a:t>
            </a:r>
            <a:r>
              <a:rPr lang="ja-JP" altLang="ja-JP" sz="1600" kern="100" dirty="0" smtClean="0">
                <a:latin typeface="Century"/>
                <a:ea typeface="ＭＳ 明朝"/>
                <a:cs typeface="Times New Roman"/>
              </a:rPr>
              <a:t>江</a:t>
            </a:r>
            <a:r>
              <a:rPr lang="ja-JP" altLang="ja-JP" sz="1600" kern="100" dirty="0">
                <a:latin typeface="Century"/>
                <a:ea typeface="ＭＳ 明朝"/>
                <a:cs typeface="Times New Roman"/>
              </a:rPr>
              <a:t>の口川に架かる山田橋の</a:t>
            </a:r>
            <a:r>
              <a:rPr lang="ja-JP" altLang="ja-JP" sz="1600" kern="100" dirty="0" smtClean="0">
                <a:latin typeface="Century"/>
                <a:ea typeface="ＭＳ 明朝"/>
                <a:cs typeface="Times New Roman"/>
              </a:rPr>
              <a:t>北詰</a:t>
            </a:r>
            <a:r>
              <a:rPr lang="ja-JP" altLang="en-US" sz="1600" kern="100" dirty="0" smtClean="0">
                <a:latin typeface="Century"/>
                <a:ea typeface="ＭＳ 明朝"/>
                <a:cs typeface="Times New Roman"/>
              </a:rPr>
              <a:t>の東への曲がり角での測量実施位置である</a:t>
            </a:r>
            <a:r>
              <a:rPr lang="ja-JP" altLang="ja-JP" sz="1600" kern="100" dirty="0" smtClean="0">
                <a:latin typeface="Century"/>
                <a:ea typeface="ＭＳ 明朝"/>
                <a:cs typeface="Times New Roman"/>
              </a:rPr>
              <a:t>。</a:t>
            </a:r>
            <a:endParaRPr lang="ja-JP" altLang="en-US" sz="1600"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四国</a:t>
            </a:r>
            <a:r>
              <a:rPr lang="ja-JP" altLang="en-US" sz="1600" kern="100" dirty="0">
                <a:latin typeface="Century"/>
                <a:ea typeface="ＭＳ 明朝"/>
                <a:cs typeface="Times New Roman"/>
              </a:rPr>
              <a:t>山地を越えて瀬戸内沿岸の伊予川之江経由江戸に至る参勤交代道の起点とした</a:t>
            </a:r>
            <a:r>
              <a:rPr lang="ja-JP" altLang="ja-JP" sz="1600" kern="100" dirty="0" smtClean="0">
                <a:latin typeface="Century"/>
                <a:ea typeface="ＭＳ 明朝"/>
                <a:cs typeface="Times New Roman"/>
              </a:rPr>
              <a:t>山田</a:t>
            </a:r>
            <a:r>
              <a:rPr lang="ja-JP" altLang="ja-JP" sz="1600" kern="100" dirty="0">
                <a:latin typeface="Century"/>
                <a:ea typeface="ＭＳ 明朝"/>
                <a:cs typeface="Times New Roman"/>
              </a:rPr>
              <a:t>橋</a:t>
            </a:r>
            <a:r>
              <a:rPr lang="ja-JP" altLang="en-US" sz="1600" kern="100" dirty="0">
                <a:latin typeface="Century"/>
                <a:ea typeface="ＭＳ 明朝"/>
                <a:cs typeface="Times New Roman"/>
              </a:rPr>
              <a:t>の</a:t>
            </a:r>
            <a:r>
              <a:rPr lang="ja-JP" altLang="en-US" sz="1600" kern="100" dirty="0" smtClean="0">
                <a:latin typeface="Century"/>
                <a:ea typeface="ＭＳ 明朝"/>
                <a:cs typeface="Times New Roman"/>
              </a:rPr>
              <a:t>南詰には城下の弘</a:t>
            </a:r>
            <a:r>
              <a:rPr lang="ja-JP" altLang="en-US" sz="1600" kern="100" dirty="0">
                <a:latin typeface="Century"/>
                <a:ea typeface="ＭＳ 明朝"/>
                <a:cs typeface="Times New Roman"/>
              </a:rPr>
              <a:t>小路への出入りの通行人を検査の為</a:t>
            </a:r>
            <a:r>
              <a:rPr lang="ja-JP" altLang="en-US" sz="1600" kern="100" dirty="0" smtClean="0">
                <a:latin typeface="Century"/>
                <a:ea typeface="ＭＳ 明朝"/>
                <a:cs typeface="Times New Roman"/>
              </a:rPr>
              <a:t>の高知城下</a:t>
            </a:r>
            <a:r>
              <a:rPr lang="ja-JP" altLang="en-US" sz="1600" kern="100" dirty="0">
                <a:latin typeface="Century"/>
                <a:ea typeface="ＭＳ 明朝"/>
                <a:cs typeface="Times New Roman"/>
              </a:rPr>
              <a:t>三番所</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思案橋、松ヶ鼻</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のひとつ山田番所</a:t>
            </a:r>
            <a:r>
              <a:rPr lang="ja-JP" altLang="en-US" sz="1600" kern="100" dirty="0" smtClean="0">
                <a:latin typeface="Century"/>
                <a:ea typeface="ＭＳ 明朝"/>
                <a:cs typeface="Times New Roman"/>
              </a:rPr>
              <a:t>を設置。</a:t>
            </a:r>
          </a:p>
          <a:p>
            <a:pPr marL="0" indent="0">
              <a:buNone/>
            </a:pPr>
            <a:r>
              <a:rPr lang="ja-JP" altLang="en-US" sz="1600" kern="100" dirty="0" smtClean="0">
                <a:latin typeface="Century"/>
                <a:ea typeface="ＭＳ 明朝"/>
                <a:cs typeface="Times New Roman"/>
              </a:rPr>
              <a:t>土佐史談</a:t>
            </a:r>
            <a:r>
              <a:rPr lang="en-US" altLang="ja-JP" sz="1600" kern="100" dirty="0">
                <a:latin typeface="Century"/>
                <a:ea typeface="ＭＳ 明朝"/>
                <a:cs typeface="Times New Roman"/>
              </a:rPr>
              <a:t>206</a:t>
            </a:r>
            <a:r>
              <a:rPr lang="ja-JP" altLang="en-US" sz="1600" kern="100" dirty="0">
                <a:latin typeface="Century"/>
                <a:ea typeface="ＭＳ 明朝"/>
                <a:cs typeface="Times New Roman"/>
              </a:rPr>
              <a:t>「参勤交代北山道と高知市」広谷喜十郎</a:t>
            </a:r>
            <a:r>
              <a:rPr lang="en-US" altLang="ja-JP" sz="1600" kern="100" dirty="0">
                <a:latin typeface="Century"/>
                <a:ea typeface="ＭＳ 明朝"/>
                <a:cs typeface="Times New Roman"/>
              </a:rPr>
              <a:t>1997</a:t>
            </a:r>
            <a:r>
              <a:rPr lang="ja-JP" altLang="en-US" sz="1600" kern="100" dirty="0" smtClean="0">
                <a:latin typeface="Century"/>
                <a:ea typeface="ＭＳ 明朝"/>
                <a:cs typeface="Times New Roman"/>
              </a:rPr>
              <a:t>年には・</a:t>
            </a:r>
            <a:r>
              <a:rPr lang="ja-JP" altLang="en-US" sz="1600" kern="100" dirty="0">
                <a:latin typeface="Century"/>
                <a:ea typeface="ＭＳ 明朝"/>
                <a:cs typeface="Times New Roman"/>
              </a:rPr>
              <a:t>・・</a:t>
            </a:r>
            <a:r>
              <a:rPr lang="ja-JP" altLang="en-US" sz="1600" kern="100" dirty="0" smtClean="0">
                <a:latin typeface="Century"/>
                <a:ea typeface="ＭＳ 明朝"/>
                <a:cs typeface="Times New Roman"/>
              </a:rPr>
              <a:t>山田橋からすぐにすこしばかり右に折れて北進する道を行くと久万川にさしかかり・・・とある。</a:t>
            </a:r>
          </a:p>
          <a:p>
            <a:pPr marL="0" indent="0">
              <a:buNone/>
            </a:pPr>
            <a:r>
              <a:rPr lang="en-US" altLang="ja-JP" sz="1600" b="1" kern="100" dirty="0" smtClean="0">
                <a:latin typeface="Century"/>
                <a:ea typeface="ＭＳ 明朝"/>
                <a:cs typeface="Times New Roman"/>
              </a:rPr>
              <a:t>&lt;</a:t>
            </a:r>
            <a:r>
              <a:rPr lang="ja-JP" altLang="en-US" sz="1600" b="1" kern="100" dirty="0" smtClean="0">
                <a:latin typeface="Century"/>
                <a:ea typeface="ＭＳ 明朝"/>
                <a:cs typeface="Times New Roman"/>
              </a:rPr>
              <a:t>今回判明したこと</a:t>
            </a:r>
            <a:r>
              <a:rPr lang="en-US" altLang="ja-JP" sz="1600" b="1" kern="100" dirty="0" smtClean="0">
                <a:latin typeface="Century"/>
                <a:ea typeface="ＭＳ 明朝"/>
                <a:cs typeface="Times New Roman"/>
              </a:rPr>
              <a:t>&gt;</a:t>
            </a:r>
            <a:endParaRPr lang="ja-JP" altLang="en-US" sz="1600" b="1"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北山街道は山田橋の北詰を東に</a:t>
            </a:r>
            <a:r>
              <a:rPr lang="ja-JP" altLang="en-US" sz="1600" kern="100" dirty="0">
                <a:latin typeface="Century"/>
                <a:ea typeface="ＭＳ 明朝"/>
                <a:cs typeface="Times New Roman"/>
              </a:rPr>
              <a:t>曲がる測量実施位置が</a:t>
            </a:r>
            <a:r>
              <a:rPr lang="ja-JP" altLang="ja-JP" sz="1600" kern="100" dirty="0">
                <a:latin typeface="Century"/>
                <a:ea typeface="ＭＳ 明朝"/>
                <a:cs typeface="Times New Roman"/>
              </a:rPr>
              <a:t>北山</a:t>
            </a:r>
            <a:r>
              <a:rPr lang="ja-JP" altLang="ja-JP" sz="1600" kern="100" dirty="0" smtClean="0">
                <a:latin typeface="Century"/>
                <a:ea typeface="ＭＳ 明朝"/>
                <a:cs typeface="Times New Roman"/>
              </a:rPr>
              <a:t>街道</a:t>
            </a:r>
            <a:r>
              <a:rPr lang="ja-JP" altLang="en-US" sz="1600" kern="100" dirty="0" smtClean="0">
                <a:latin typeface="Century"/>
                <a:ea typeface="ＭＳ 明朝"/>
                <a:cs typeface="Times New Roman"/>
              </a:rPr>
              <a:t>一</a:t>
            </a:r>
            <a:r>
              <a:rPr lang="ja-JP" altLang="ja-JP" sz="1600" kern="100" dirty="0" smtClean="0">
                <a:latin typeface="Century"/>
                <a:ea typeface="ＭＳ 明朝"/>
                <a:cs typeface="Times New Roman"/>
              </a:rPr>
              <a:t>印</a:t>
            </a:r>
            <a:r>
              <a:rPr lang="ja-JP" altLang="en-US" sz="1600" kern="100" dirty="0">
                <a:latin typeface="Century"/>
                <a:ea typeface="ＭＳ 明朝"/>
                <a:cs typeface="Times New Roman"/>
              </a:rPr>
              <a:t>である</a:t>
            </a:r>
            <a:r>
              <a:rPr lang="ja-JP" altLang="en-US" sz="1600" kern="100" dirty="0" smtClean="0">
                <a:latin typeface="Century"/>
                <a:ea typeface="ＭＳ 明朝"/>
                <a:cs typeface="Times New Roman"/>
              </a:rPr>
              <a:t>。すぐに丑之助の西端から北上、現土佐病院の東の道を北上し、現比島三丁目市営住宅の西端の建物を横断して南西から来た道に合流して東北東へ曲る地点での測量実施位置が</a:t>
            </a:r>
            <a:r>
              <a:rPr lang="ja-JP" altLang="ja-JP" sz="1600" kern="100" dirty="0" smtClean="0">
                <a:latin typeface="Century"/>
                <a:ea typeface="ＭＳ 明朝"/>
                <a:cs typeface="Times New Roman"/>
              </a:rPr>
              <a:t>北山街道</a:t>
            </a:r>
            <a:r>
              <a:rPr lang="ja-JP" altLang="en-US" sz="1600" kern="100" dirty="0" smtClean="0">
                <a:latin typeface="Century"/>
                <a:ea typeface="ＭＳ 明朝"/>
                <a:cs typeface="Times New Roman"/>
              </a:rPr>
              <a:t>二</a:t>
            </a:r>
            <a:r>
              <a:rPr lang="ja-JP" altLang="ja-JP" sz="1600" kern="100" dirty="0" smtClean="0">
                <a:latin typeface="Century"/>
                <a:ea typeface="ＭＳ 明朝"/>
                <a:cs typeface="Times New Roman"/>
              </a:rPr>
              <a:t>印</a:t>
            </a:r>
            <a:r>
              <a:rPr lang="ja-JP" altLang="en-US" sz="1600" kern="100" dirty="0" smtClean="0">
                <a:latin typeface="Century"/>
                <a:ea typeface="ＭＳ 明朝"/>
                <a:cs typeface="Times New Roman"/>
              </a:rPr>
              <a:t>である。やがて比島の集落を過ぎると久万川の橋になる。この区間をより明確にすることができた。</a:t>
            </a:r>
          </a:p>
          <a:p>
            <a:pPr marL="0" indent="0">
              <a:buNone/>
            </a:pPr>
            <a:endParaRPr lang="ja-JP" altLang="en-US" sz="1600" kern="100" dirty="0" smtClean="0">
              <a:latin typeface="Century"/>
              <a:ea typeface="ＭＳ 明朝"/>
              <a:cs typeface="Times New Roman"/>
            </a:endParaRPr>
          </a:p>
          <a:p>
            <a:pPr marL="0" indent="0">
              <a:buNone/>
            </a:pPr>
            <a:r>
              <a:rPr lang="en-US" altLang="ja-JP" sz="1600" b="1" kern="100" dirty="0" smtClean="0">
                <a:latin typeface="Century"/>
                <a:ea typeface="ＭＳ 明朝"/>
                <a:cs typeface="Times New Roman"/>
              </a:rPr>
              <a:t>&lt;</a:t>
            </a:r>
            <a:r>
              <a:rPr lang="ja-JP" altLang="en-US" sz="1600" b="1" kern="100" dirty="0" smtClean="0">
                <a:latin typeface="Century"/>
                <a:ea typeface="ＭＳ 明朝"/>
                <a:cs typeface="Times New Roman"/>
              </a:rPr>
              <a:t>山田橋は約</a:t>
            </a:r>
            <a:r>
              <a:rPr lang="en-US" altLang="ja-JP" sz="1600" b="1" kern="100" dirty="0" smtClean="0">
                <a:latin typeface="Century"/>
                <a:ea typeface="ＭＳ 明朝"/>
                <a:cs typeface="Times New Roman"/>
              </a:rPr>
              <a:t>10m</a:t>
            </a:r>
            <a:r>
              <a:rPr lang="ja-JP" altLang="en-US" sz="1600" b="1" kern="100" dirty="0" smtClean="0">
                <a:latin typeface="Century"/>
                <a:ea typeface="ＭＳ 明朝"/>
                <a:cs typeface="Times New Roman"/>
              </a:rPr>
              <a:t>程度　東にあったか</a:t>
            </a:r>
            <a:r>
              <a:rPr lang="en-US" altLang="ja-JP" sz="1600" b="1" kern="100" dirty="0" smtClean="0">
                <a:latin typeface="Century"/>
                <a:ea typeface="ＭＳ 明朝"/>
                <a:cs typeface="Times New Roman"/>
              </a:rPr>
              <a:t>?  &gt;</a:t>
            </a:r>
            <a:endParaRPr lang="ja-JP" altLang="en-US" sz="1600" b="1" kern="100" dirty="0" smtClean="0">
              <a:latin typeface="Century"/>
              <a:ea typeface="ＭＳ 明朝"/>
              <a:cs typeface="Times New Roman"/>
            </a:endParaRPr>
          </a:p>
          <a:p>
            <a:pPr marL="0" indent="0">
              <a:buNone/>
            </a:pPr>
            <a:r>
              <a:rPr lang="ja-JP" altLang="en-US" sz="1600" kern="100" dirty="0" smtClean="0">
                <a:latin typeface="Century"/>
                <a:ea typeface="ＭＳ 明朝"/>
                <a:cs typeface="Times New Roman"/>
              </a:rPr>
              <a:t>山田</a:t>
            </a:r>
            <a:r>
              <a:rPr lang="ja-JP" altLang="en-US" sz="1600" kern="100" dirty="0">
                <a:latin typeface="Century"/>
                <a:ea typeface="ＭＳ 明朝"/>
                <a:cs typeface="Times New Roman"/>
              </a:rPr>
              <a:t>橋北端の位置で測量</a:t>
            </a:r>
            <a:r>
              <a:rPr lang="ja-JP" altLang="en-US" sz="1600" kern="100" dirty="0" smtClean="0">
                <a:latin typeface="Century"/>
                <a:ea typeface="ＭＳ 明朝"/>
                <a:cs typeface="Times New Roman"/>
              </a:rPr>
              <a:t>した地点再現位置は北緯</a:t>
            </a:r>
            <a:r>
              <a:rPr lang="en-US" altLang="ja-JP" sz="1600" kern="100" dirty="0" smtClean="0">
                <a:latin typeface="Century"/>
                <a:ea typeface="ＭＳ 明朝"/>
                <a:cs typeface="Times New Roman"/>
              </a:rPr>
              <a:t>33°33′51.11</a:t>
            </a:r>
            <a:r>
              <a:rPr lang="en-US" altLang="ja-JP" sz="1600" kern="100" dirty="0">
                <a:latin typeface="Century"/>
                <a:ea typeface="ＭＳ 明朝"/>
                <a:cs typeface="Times New Roman"/>
              </a:rPr>
              <a:t>″</a:t>
            </a:r>
            <a:r>
              <a:rPr lang="ja-JP" altLang="en-US" sz="1600" kern="100" dirty="0">
                <a:latin typeface="Century"/>
                <a:ea typeface="ＭＳ 明朝"/>
                <a:cs typeface="Times New Roman"/>
              </a:rPr>
              <a:t>東経</a:t>
            </a:r>
            <a:r>
              <a:rPr lang="en-US" altLang="ja-JP" sz="1600" kern="100" dirty="0">
                <a:latin typeface="Century"/>
                <a:ea typeface="ＭＳ 明朝"/>
                <a:cs typeface="Times New Roman"/>
              </a:rPr>
              <a:t>133°32′</a:t>
            </a:r>
            <a:r>
              <a:rPr lang="ja-JP" altLang="en-US" sz="1600" kern="100" dirty="0">
                <a:latin typeface="Century"/>
                <a:ea typeface="ＭＳ 明朝"/>
                <a:cs typeface="Times New Roman"/>
              </a:rPr>
              <a:t>　</a:t>
            </a:r>
            <a:r>
              <a:rPr lang="en-US" altLang="ja-JP" sz="1600" kern="100" dirty="0" smtClean="0">
                <a:latin typeface="Century"/>
                <a:ea typeface="ＭＳ 明朝"/>
                <a:cs typeface="Times New Roman"/>
              </a:rPr>
              <a:t>46.52″</a:t>
            </a:r>
            <a:r>
              <a:rPr lang="ja-JP" altLang="en-US" sz="1600" kern="100" dirty="0" smtClean="0">
                <a:latin typeface="Century"/>
                <a:ea typeface="ＭＳ 明朝"/>
                <a:cs typeface="Times New Roman"/>
              </a:rPr>
              <a:t>で偏角</a:t>
            </a:r>
            <a:r>
              <a:rPr lang="en-US" altLang="ja-JP" sz="1600" kern="100" dirty="0" smtClean="0">
                <a:latin typeface="Century"/>
                <a:ea typeface="ＭＳ 明朝"/>
                <a:cs typeface="Times New Roman"/>
              </a:rPr>
              <a:t>0°33′56″</a:t>
            </a:r>
            <a:r>
              <a:rPr lang="ja-JP" altLang="en-US" sz="1600" kern="100" dirty="0" smtClean="0">
                <a:latin typeface="Century"/>
                <a:ea typeface="ＭＳ 明朝"/>
                <a:cs typeface="Times New Roman"/>
              </a:rPr>
              <a:t>西偏になる。現山田橋の東欄干での</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測定経度は東経</a:t>
            </a:r>
            <a:r>
              <a:rPr lang="en-US" altLang="ja-JP" sz="1600" kern="100" dirty="0">
                <a:latin typeface="Century"/>
                <a:ea typeface="ＭＳ 明朝"/>
                <a:cs typeface="Times New Roman"/>
              </a:rPr>
              <a:t>133°32′</a:t>
            </a:r>
            <a:r>
              <a:rPr lang="ja-JP" altLang="en-US" sz="1600" kern="100" dirty="0">
                <a:latin typeface="Century"/>
                <a:ea typeface="ＭＳ 明朝"/>
                <a:cs typeface="Times New Roman"/>
              </a:rPr>
              <a:t>　</a:t>
            </a:r>
            <a:r>
              <a:rPr lang="en-US" altLang="ja-JP" sz="1600" kern="100" dirty="0" smtClean="0">
                <a:latin typeface="Century"/>
                <a:ea typeface="ＭＳ 明朝"/>
                <a:cs typeface="Times New Roman"/>
              </a:rPr>
              <a:t>46.1″</a:t>
            </a:r>
            <a:r>
              <a:rPr lang="ja-JP" altLang="en-US" sz="1600" kern="100" dirty="0" smtClean="0">
                <a:latin typeface="Century"/>
                <a:ea typeface="ＭＳ 明朝"/>
                <a:cs typeface="Times New Roman"/>
              </a:rPr>
              <a:t>で約</a:t>
            </a:r>
            <a:r>
              <a:rPr lang="en-US" altLang="ja-JP" sz="1600" kern="100" dirty="0" smtClean="0">
                <a:latin typeface="Century"/>
                <a:ea typeface="ＭＳ 明朝"/>
                <a:cs typeface="Times New Roman"/>
              </a:rPr>
              <a:t>0.4</a:t>
            </a:r>
            <a:r>
              <a:rPr lang="ja-JP" altLang="en-US" sz="1600" kern="100" dirty="0" smtClean="0">
                <a:latin typeface="Century"/>
                <a:ea typeface="ＭＳ 明朝"/>
                <a:cs typeface="Times New Roman"/>
              </a:rPr>
              <a:t>秒の差が有り高知での経度</a:t>
            </a:r>
            <a:r>
              <a:rPr lang="en-US" altLang="ja-JP" sz="1600" kern="100" dirty="0" smtClean="0">
                <a:latin typeface="Century"/>
                <a:ea typeface="ＭＳ 明朝"/>
                <a:cs typeface="Times New Roman"/>
              </a:rPr>
              <a:t>0.1</a:t>
            </a:r>
            <a:r>
              <a:rPr lang="ja-JP" altLang="en-US" sz="1600" kern="100" dirty="0" smtClean="0">
                <a:latin typeface="Century"/>
                <a:ea typeface="ＭＳ 明朝"/>
                <a:cs typeface="Times New Roman"/>
              </a:rPr>
              <a:t>秒</a:t>
            </a:r>
            <a:r>
              <a:rPr lang="en-US" altLang="ja-JP" sz="1600" kern="100" dirty="0" smtClean="0">
                <a:latin typeface="Century"/>
                <a:ea typeface="ＭＳ 明朝"/>
                <a:cs typeface="Times New Roman"/>
              </a:rPr>
              <a:t>=2.58m</a:t>
            </a:r>
            <a:r>
              <a:rPr lang="ja-JP" altLang="en-US" sz="1600" kern="100" dirty="0" smtClean="0">
                <a:latin typeface="Century"/>
                <a:ea typeface="ＭＳ 明朝"/>
                <a:cs typeface="Times New Roman"/>
              </a:rPr>
              <a:t>とすると旧橋は約</a:t>
            </a:r>
            <a:r>
              <a:rPr lang="en-US" altLang="ja-JP" sz="1600" kern="100" dirty="0" smtClean="0">
                <a:latin typeface="Century"/>
                <a:ea typeface="ＭＳ 明朝"/>
                <a:cs typeface="Times New Roman"/>
              </a:rPr>
              <a:t>10m</a:t>
            </a:r>
            <a:r>
              <a:rPr lang="ja-JP" altLang="en-US" sz="1600" kern="100" dirty="0" smtClean="0">
                <a:latin typeface="Century"/>
                <a:ea typeface="ＭＳ 明朝"/>
                <a:cs typeface="Times New Roman"/>
              </a:rPr>
              <a:t>程度東に</a:t>
            </a:r>
            <a:r>
              <a:rPr lang="ja-JP" altLang="en-US" sz="1600" kern="100" dirty="0">
                <a:latin typeface="Century"/>
                <a:ea typeface="ＭＳ 明朝"/>
                <a:cs typeface="Times New Roman"/>
              </a:rPr>
              <a:t>なる</a:t>
            </a:r>
            <a:r>
              <a:rPr lang="ja-JP" altLang="en-US" sz="1600" kern="100" dirty="0" smtClean="0">
                <a:latin typeface="Century"/>
                <a:ea typeface="ＭＳ 明朝"/>
                <a:cs typeface="Times New Roman"/>
              </a:rPr>
              <a:t>が、昭和</a:t>
            </a:r>
            <a:r>
              <a:rPr lang="ja-JP" altLang="en-US" sz="1600" kern="100" dirty="0">
                <a:latin typeface="Century"/>
                <a:ea typeface="ＭＳ 明朝"/>
                <a:cs typeface="Times New Roman"/>
              </a:rPr>
              <a:t>初期の架橋時の</a:t>
            </a:r>
            <a:r>
              <a:rPr lang="ja-JP" altLang="en-US" sz="1600" kern="100" dirty="0" smtClean="0">
                <a:latin typeface="Century"/>
                <a:ea typeface="ＭＳ 明朝"/>
                <a:cs typeface="Times New Roman"/>
              </a:rPr>
              <a:t>図面等々</a:t>
            </a:r>
            <a:r>
              <a:rPr lang="ja-JP" altLang="en-US" sz="1600" kern="100" dirty="0">
                <a:latin typeface="Century"/>
                <a:ea typeface="ＭＳ 明朝"/>
                <a:cs typeface="Times New Roman"/>
              </a:rPr>
              <a:t>の閲覧確認を要す</a:t>
            </a:r>
            <a:r>
              <a:rPr lang="ja-JP" altLang="en-US" sz="1600" kern="100" dirty="0" smtClean="0">
                <a:latin typeface="Century"/>
                <a:ea typeface="ＭＳ 明朝"/>
                <a:cs typeface="Times New Roman"/>
              </a:rPr>
              <a:t>。持参</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の精度は</a:t>
            </a:r>
            <a:r>
              <a:rPr lang="en-US" altLang="ja-JP" sz="1600" kern="100" dirty="0" smtClean="0">
                <a:latin typeface="Century"/>
                <a:ea typeface="ＭＳ 明朝"/>
                <a:cs typeface="Times New Roman"/>
              </a:rPr>
              <a:t>0.1″</a:t>
            </a:r>
            <a:r>
              <a:rPr lang="ja-JP" altLang="en-US" sz="1600" kern="100" dirty="0" smtClean="0">
                <a:latin typeface="Century"/>
                <a:ea typeface="ＭＳ 明朝"/>
                <a:cs typeface="Times New Roman"/>
              </a:rPr>
              <a:t>で</a:t>
            </a:r>
            <a:r>
              <a:rPr lang="en-US" altLang="ja-JP" sz="1600" kern="100" dirty="0" smtClean="0">
                <a:latin typeface="Century"/>
                <a:ea typeface="ＭＳ 明朝"/>
                <a:cs typeface="Times New Roman"/>
              </a:rPr>
              <a:t>0.01″</a:t>
            </a:r>
            <a:r>
              <a:rPr lang="ja-JP" altLang="en-US" sz="1600" kern="100" dirty="0" smtClean="0">
                <a:latin typeface="Century"/>
                <a:ea typeface="ＭＳ 明朝"/>
                <a:cs typeface="Times New Roman"/>
              </a:rPr>
              <a:t>に適応する</a:t>
            </a:r>
            <a:r>
              <a:rPr lang="en-US" altLang="ja-JP" sz="1600" kern="100" dirty="0" smtClean="0">
                <a:latin typeface="Century"/>
                <a:ea typeface="ＭＳ 明朝"/>
                <a:cs typeface="Times New Roman"/>
              </a:rPr>
              <a:t>GPS</a:t>
            </a:r>
            <a:r>
              <a:rPr lang="ja-JP" altLang="en-US" sz="1600" kern="100" dirty="0" smtClean="0">
                <a:latin typeface="Century"/>
                <a:ea typeface="ＭＳ 明朝"/>
                <a:cs typeface="Times New Roman"/>
              </a:rPr>
              <a:t>を持つ必要がある。後期更新世</a:t>
            </a:r>
            <a:r>
              <a:rPr lang="en-US" altLang="ja-JP" sz="1600" kern="100" dirty="0" smtClean="0">
                <a:latin typeface="Century"/>
                <a:ea typeface="ＭＳ 明朝"/>
                <a:cs typeface="Times New Roman"/>
              </a:rPr>
              <a:t>(H)</a:t>
            </a:r>
            <a:r>
              <a:rPr lang="ja-JP" altLang="en-US" sz="1600" kern="100" dirty="0" smtClean="0">
                <a:latin typeface="Century"/>
                <a:ea typeface="ＭＳ 明朝"/>
                <a:cs typeface="Times New Roman"/>
              </a:rPr>
              <a:t>の海成又は非海成堆積癌　　ｼｰﾑﾚｽ地質図</a:t>
            </a:r>
          </a:p>
        </p:txBody>
      </p:sp>
    </p:spTree>
    <p:extLst>
      <p:ext uri="{BB962C8B-B14F-4D97-AF65-F5344CB8AC3E}">
        <p14:creationId xmlns:p14="http://schemas.microsoft.com/office/powerpoint/2010/main" val="156960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12" y="-28834"/>
            <a:ext cx="6210516" cy="6626530"/>
          </a:xfrm>
          <a:prstGeom prst="rect">
            <a:avLst/>
          </a:prstGeom>
        </p:spPr>
      </p:pic>
    </p:spTree>
    <p:extLst>
      <p:ext uri="{BB962C8B-B14F-4D97-AF65-F5344CB8AC3E}">
        <p14:creationId xmlns:p14="http://schemas.microsoft.com/office/powerpoint/2010/main" val="1020220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fontScale="90000"/>
          </a:bodyPr>
          <a:lstStyle/>
          <a:p>
            <a:r>
              <a:rPr kumimoji="1" lang="ja-JP" altLang="en-US" sz="2000" dirty="0" smtClean="0"/>
              <a:t>山島方位記に記載の測量対象の地名と磁針測量方位角の平均値が転記される。</a:t>
            </a:r>
            <a:r>
              <a:rPr kumimoji="1" lang="en-US" altLang="ja-JP" sz="2000" dirty="0" smtClean="0"/>
              <a:t/>
            </a:r>
            <a:br>
              <a:rPr kumimoji="1" lang="en-US" altLang="ja-JP" sz="2000" dirty="0" smtClean="0"/>
            </a:br>
            <a:r>
              <a:rPr kumimoji="1" lang="ja-JP" altLang="en-US" sz="2000" dirty="0" smtClean="0">
                <a:latin typeface="ＭＳ Ｐ明朝" panose="02020600040205080304" pitchFamily="18" charset="-128"/>
                <a:ea typeface="ＭＳ Ｐ明朝" panose="02020600040205080304" pitchFamily="18" charset="-128"/>
              </a:rPr>
              <a:t>測定基点</a:t>
            </a:r>
            <a:r>
              <a:rPr kumimoji="1" lang="en-US" altLang="ja-JP" sz="2000" dirty="0" smtClean="0">
                <a:latin typeface="ＭＳ Ｐ明朝" panose="02020600040205080304" pitchFamily="18" charset="-128"/>
                <a:ea typeface="ＭＳ Ｐ明朝" panose="02020600040205080304" pitchFamily="18" charset="-128"/>
              </a:rPr>
              <a:t>(</a:t>
            </a:r>
            <a:r>
              <a:rPr kumimoji="1" lang="ja-JP" altLang="en-US" sz="2000" dirty="0" smtClean="0">
                <a:latin typeface="ＭＳ Ｐ明朝" panose="02020600040205080304" pitchFamily="18" charset="-128"/>
                <a:ea typeface="ＭＳ Ｐ明朝" panose="02020600040205080304" pitchFamily="18" charset="-128"/>
              </a:rPr>
              <a:t>測量実施地点</a:t>
            </a:r>
            <a:r>
              <a:rPr kumimoji="1" lang="en-US" altLang="ja-JP" sz="2000" dirty="0" smtClean="0">
                <a:latin typeface="ＭＳ Ｐ明朝" panose="02020600040205080304" pitchFamily="18" charset="-128"/>
                <a:ea typeface="ＭＳ Ｐ明朝" panose="02020600040205080304" pitchFamily="18" charset="-128"/>
              </a:rPr>
              <a:t>)</a:t>
            </a:r>
            <a:r>
              <a:rPr kumimoji="1" lang="ja-JP" altLang="en-US" sz="2000" dirty="0" smtClean="0">
                <a:latin typeface="ＭＳ Ｐ明朝" panose="02020600040205080304" pitchFamily="18" charset="-128"/>
                <a:ea typeface="ＭＳ Ｐ明朝" panose="02020600040205080304" pitchFamily="18" charset="-128"/>
              </a:rPr>
              <a:t>欄に概略の緯度経度を打ち込み、基点検索機能</a:t>
            </a:r>
            <a:r>
              <a:rPr lang="ja-JP" altLang="en-US" sz="2000" dirty="0" smtClean="0">
                <a:latin typeface="ＭＳ Ｐ明朝" panose="02020600040205080304" pitchFamily="18" charset="-128"/>
                <a:ea typeface="ＭＳ Ｐ明朝" panose="02020600040205080304" pitchFamily="18" charset="-128"/>
              </a:rPr>
              <a:t>をかけると</a:t>
            </a:r>
            <a:r>
              <a:rPr lang="ja-JP" altLang="en-US" sz="2000" u="sng" dirty="0">
                <a:latin typeface="ＭＳ Ｐ明朝" panose="02020600040205080304" pitchFamily="18" charset="-128"/>
                <a:ea typeface="ＭＳ Ｐ明朝" panose="02020600040205080304" pitchFamily="18" charset="-128"/>
              </a:rPr>
              <a:t>測量対象別の地磁気偏角</a:t>
            </a:r>
            <a:r>
              <a:rPr lang="en-US" altLang="ja-JP" sz="2000" u="sng" dirty="0">
                <a:latin typeface="ＭＳ Ｐ明朝" panose="02020600040205080304" pitchFamily="18" charset="-128"/>
                <a:ea typeface="ＭＳ Ｐ明朝" panose="02020600040205080304" pitchFamily="18" charset="-128"/>
              </a:rPr>
              <a:t>(</a:t>
            </a:r>
            <a:r>
              <a:rPr lang="ja-JP" altLang="en-US" sz="2000" u="sng" dirty="0">
                <a:latin typeface="ＭＳ Ｐ明朝" panose="02020600040205080304" pitchFamily="18" charset="-128"/>
                <a:ea typeface="ＭＳ Ｐ明朝" panose="02020600040205080304" pitchFamily="18" charset="-128"/>
              </a:rPr>
              <a:t>真方位角－磁針測量方位角</a:t>
            </a:r>
            <a:r>
              <a:rPr lang="en-US" altLang="ja-JP" sz="2000" u="sng" dirty="0">
                <a:latin typeface="ＭＳ Ｐ明朝" panose="02020600040205080304" pitchFamily="18" charset="-128"/>
                <a:ea typeface="ＭＳ Ｐ明朝" panose="02020600040205080304" pitchFamily="18" charset="-128"/>
              </a:rPr>
              <a:t>)</a:t>
            </a:r>
            <a:r>
              <a:rPr lang="ja-JP" altLang="en-US" sz="2000" u="sng" dirty="0">
                <a:latin typeface="ＭＳ Ｐ明朝" panose="02020600040205080304" pitchFamily="18" charset="-128"/>
                <a:ea typeface="ＭＳ Ｐ明朝" panose="02020600040205080304" pitchFamily="18" charset="-128"/>
              </a:rPr>
              <a:t>が一定値になる</a:t>
            </a:r>
            <a:r>
              <a:rPr lang="ja-JP" altLang="en-US" sz="2000" b="1" u="sng" dirty="0" smtClean="0">
                <a:latin typeface="ＭＳ Ｐ明朝" panose="02020600040205080304" pitchFamily="18" charset="-128"/>
                <a:ea typeface="ＭＳ Ｐ明朝" panose="02020600040205080304" pitchFamily="18" charset="-128"/>
              </a:rPr>
              <a:t>測量実施地点詳細位置の緯度経度秒単位以下</a:t>
            </a:r>
            <a:r>
              <a:rPr lang="en-US" altLang="ja-JP" sz="2000" b="1" u="sng" dirty="0" smtClean="0">
                <a:latin typeface="ＭＳ Ｐ明朝" panose="02020600040205080304" pitchFamily="18" charset="-128"/>
                <a:ea typeface="ＭＳ Ｐ明朝" panose="02020600040205080304" pitchFamily="18" charset="-128"/>
              </a:rPr>
              <a:t>2</a:t>
            </a:r>
            <a:r>
              <a:rPr lang="ja-JP" altLang="en-US" sz="2000" b="1" u="sng" dirty="0" smtClean="0">
                <a:latin typeface="ＭＳ Ｐ明朝" panose="02020600040205080304" pitchFamily="18" charset="-128"/>
                <a:ea typeface="ＭＳ Ｐ明朝" panose="02020600040205080304" pitchFamily="18" charset="-128"/>
              </a:rPr>
              <a:t>位迄と地磁気の偏角が打ち出される。</a:t>
            </a:r>
            <a:br>
              <a:rPr lang="ja-JP" altLang="en-US" sz="2000" b="1" u="sng" dirty="0" smtClean="0">
                <a:latin typeface="ＭＳ Ｐ明朝" panose="02020600040205080304" pitchFamily="18" charset="-128"/>
                <a:ea typeface="ＭＳ Ｐ明朝" panose="02020600040205080304" pitchFamily="18" charset="-128"/>
              </a:rPr>
            </a:br>
            <a:r>
              <a:rPr lang="ja-JP" altLang="en-US" sz="2000" dirty="0" smtClean="0">
                <a:latin typeface="ＭＳ Ｐ明朝" panose="02020600040205080304" pitchFamily="18" charset="-128"/>
                <a:ea typeface="ＭＳ Ｐ明朝" panose="02020600040205080304" pitchFamily="18" charset="-128"/>
              </a:rPr>
              <a:t>比島山は低く余りに近過</a:t>
            </a:r>
            <a:r>
              <a:rPr lang="ja-JP" altLang="en-US" sz="2000" u="sng" dirty="0" smtClean="0">
                <a:latin typeface="ＭＳ Ｐ明朝" panose="02020600040205080304" pitchFamily="18" charset="-128"/>
                <a:ea typeface="ＭＳ Ｐ明朝" panose="02020600040205080304" pitchFamily="18" charset="-128"/>
              </a:rPr>
              <a:t>ぎる為計算から除外した。</a:t>
            </a:r>
            <a:r>
              <a:rPr lang="ja-JP" altLang="en-US" sz="1800" dirty="0">
                <a:latin typeface="ＭＳ Ｐ明朝" panose="02020600040205080304" pitchFamily="18" charset="-128"/>
                <a:ea typeface="ＭＳ Ｐ明朝" panose="02020600040205080304" pitchFamily="18" charset="-128"/>
              </a:rPr>
              <a:t/>
            </a:r>
            <a:br>
              <a:rPr lang="ja-JP" altLang="en-US" sz="1800" dirty="0">
                <a:latin typeface="ＭＳ Ｐ明朝" panose="02020600040205080304" pitchFamily="18" charset="-128"/>
                <a:ea typeface="ＭＳ Ｐ明朝" panose="02020600040205080304" pitchFamily="18" charset="-128"/>
              </a:rPr>
            </a:br>
            <a:endParaRPr kumimoji="1" lang="ja-JP" altLang="en-US" sz="18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a:xfrm>
            <a:off x="457200" y="1600201"/>
            <a:ext cx="7787208" cy="4061048"/>
          </a:xfrm>
        </p:spPr>
        <p:txBody>
          <a:bodyPr/>
          <a:lstStyle/>
          <a:p>
            <a:endParaRPr kumimoji="1" lang="ja-JP" altLang="en-US"/>
          </a:p>
        </p:txBody>
      </p:sp>
      <p:pic>
        <p:nvPicPr>
          <p:cNvPr id="21506" name="Picture 2" descr="C:\Users\owner\Desktop\京大ｵｰﾌﾟﾝｻｲｴﾝｽ\文理融合解析に付いて\北山街道二印エクセル1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0533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59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1800" b="1" dirty="0" smtClean="0"/>
              <a:t>景観再現ｿﾌﾄとｲﾝﾀｰﾈｯﾄの地理院地図で確認した測量対象の旧名の呼称の山や島</a:t>
            </a:r>
            <a:r>
              <a:rPr lang="ja-JP" altLang="en-US" sz="1800" b="1" dirty="0" smtClean="0"/>
              <a:t>の見かけ</a:t>
            </a:r>
            <a:br>
              <a:rPr lang="ja-JP" altLang="en-US" sz="1800" b="1" dirty="0" smtClean="0"/>
            </a:br>
            <a:r>
              <a:rPr lang="ja-JP" altLang="en-US" sz="1800" b="1" dirty="0" smtClean="0"/>
              <a:t>の頂上</a:t>
            </a:r>
            <a:r>
              <a:rPr lang="ja-JP" altLang="en-US" sz="1800" b="1" dirty="0"/>
              <a:t>詳細位置</a:t>
            </a:r>
            <a:r>
              <a:rPr lang="ja-JP" altLang="en-US" sz="1800" b="1" dirty="0" smtClean="0"/>
              <a:t>の</a:t>
            </a:r>
            <a:r>
              <a:rPr kumimoji="1" lang="ja-JP" altLang="en-US" sz="1800" b="1" dirty="0" smtClean="0"/>
              <a:t>緯度及び経度の各秒単位以下</a:t>
            </a:r>
            <a:r>
              <a:rPr lang="en-US" altLang="ja-JP" sz="1800" b="1" dirty="0" smtClean="0"/>
              <a:t>2</a:t>
            </a:r>
            <a:r>
              <a:rPr lang="ja-JP" altLang="en-US" sz="1800" b="1" dirty="0" smtClean="0"/>
              <a:t>位</a:t>
            </a:r>
            <a:r>
              <a:rPr lang="ja-JP" altLang="en-US" sz="1800" b="1" dirty="0"/>
              <a:t>迄</a:t>
            </a:r>
            <a:r>
              <a:rPr kumimoji="1" lang="ja-JP" altLang="en-US" sz="1800" b="1" dirty="0" smtClean="0"/>
              <a:t>入力する。</a:t>
            </a:r>
            <a:r>
              <a:rPr kumimoji="1" lang="ja-JP" altLang="en-US" sz="1800" dirty="0" smtClean="0"/>
              <a:t/>
            </a:r>
            <a:br>
              <a:rPr kumimoji="1" lang="ja-JP" altLang="en-US" sz="1800" dirty="0" smtClean="0"/>
            </a:br>
            <a:endParaRPr kumimoji="1" lang="ja-JP" altLang="en-US" sz="1800" dirty="0"/>
          </a:p>
        </p:txBody>
      </p:sp>
      <p:sp>
        <p:nvSpPr>
          <p:cNvPr id="3" name="コンテンツ プレースホルダー 2"/>
          <p:cNvSpPr>
            <a:spLocks noGrp="1"/>
          </p:cNvSpPr>
          <p:nvPr>
            <p:ph idx="1"/>
          </p:nvPr>
        </p:nvSpPr>
        <p:spPr/>
        <p:txBody>
          <a:bodyPr/>
          <a:lstStyle/>
          <a:p>
            <a:endParaRPr kumimoji="1" lang="ja-JP" altLang="en-US"/>
          </a:p>
        </p:txBody>
      </p:sp>
      <p:pic>
        <p:nvPicPr>
          <p:cNvPr id="23554" name="Picture 2" descr="C:\Users\owner\Desktop\京大ｵｰﾌﾟﾝｻｲｴﾝｽ\文理融合解析に付いて\北山街道二印エクセル3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55490"/>
            <a:ext cx="8111514"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4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301006"/>
          </a:xfrm>
        </p:spPr>
        <p:txBody>
          <a:bodyPr>
            <a:normAutofit/>
          </a:bodyPr>
          <a:lstStyle/>
          <a:p>
            <a:r>
              <a:rPr kumimoji="1" lang="ja-JP" altLang="en-US" sz="1800" dirty="0" smtClean="0">
                <a:latin typeface="ＭＳ Ｐ明朝" panose="02020600040205080304" pitchFamily="18" charset="-128"/>
                <a:ea typeface="ＭＳ Ｐ明朝" panose="02020600040205080304" pitchFamily="18" charset="-128"/>
              </a:rPr>
              <a:t>「山島方位記」に記載の測量対象地点名と子</a:t>
            </a:r>
            <a:r>
              <a:rPr kumimoji="1" lang="en-US" altLang="ja-JP" sz="1800" dirty="0" smtClean="0">
                <a:latin typeface="ＭＳ Ｐ明朝" panose="02020600040205080304" pitchFamily="18" charset="-128"/>
                <a:ea typeface="ＭＳ Ｐ明朝" panose="02020600040205080304" pitchFamily="18" charset="-128"/>
              </a:rPr>
              <a:t>(0</a:t>
            </a:r>
            <a:r>
              <a:rPr kumimoji="1" lang="ja-JP" altLang="en-US" sz="1800" dirty="0" smtClean="0">
                <a:latin typeface="ＭＳ Ｐ明朝" panose="02020600040205080304" pitchFamily="18" charset="-128"/>
                <a:ea typeface="ＭＳ Ｐ明朝" panose="02020600040205080304" pitchFamily="18" charset="-128"/>
              </a:rPr>
              <a:t>度</a:t>
            </a:r>
            <a:r>
              <a:rPr kumimoji="1" lang="en-US" altLang="ja-JP" sz="1800" dirty="0" smtClean="0">
                <a:latin typeface="ＭＳ Ｐ明朝" panose="02020600040205080304" pitchFamily="18" charset="-128"/>
                <a:ea typeface="ＭＳ Ｐ明朝" panose="02020600040205080304" pitchFamily="18" charset="-128"/>
              </a:rPr>
              <a:t>)</a:t>
            </a:r>
            <a:r>
              <a:rPr kumimoji="1" lang="ja-JP" altLang="en-US" sz="1800" dirty="0" smtClean="0">
                <a:latin typeface="ＭＳ Ｐ明朝" panose="02020600040205080304" pitchFamily="18" charset="-128"/>
                <a:ea typeface="ＭＳ Ｐ明朝" panose="02020600040205080304" pitchFamily="18" charset="-128"/>
              </a:rPr>
              <a:t>から十二支</a:t>
            </a:r>
            <a:r>
              <a:rPr kumimoji="1" lang="en-US" altLang="ja-JP" sz="1800" dirty="0" smtClean="0">
                <a:latin typeface="ＭＳ Ｐ明朝" panose="02020600040205080304" pitchFamily="18" charset="-128"/>
                <a:ea typeface="ＭＳ Ｐ明朝" panose="02020600040205080304" pitchFamily="18" charset="-128"/>
              </a:rPr>
              <a:t>(30</a:t>
            </a:r>
            <a:r>
              <a:rPr kumimoji="1" lang="ja-JP" altLang="en-US" sz="1800" dirty="0" smtClean="0">
                <a:latin typeface="ＭＳ Ｐ明朝" panose="02020600040205080304" pitchFamily="18" charset="-128"/>
                <a:ea typeface="ＭＳ Ｐ明朝" panose="02020600040205080304" pitchFamily="18" charset="-128"/>
              </a:rPr>
              <a:t>度</a:t>
            </a:r>
            <a:r>
              <a:rPr lang="en-US" altLang="ja-JP" sz="1800" dirty="0">
                <a:latin typeface="ＭＳ Ｐ明朝" panose="02020600040205080304" pitchFamily="18" charset="-128"/>
                <a:ea typeface="ＭＳ Ｐ明朝" panose="02020600040205080304" pitchFamily="18" charset="-128"/>
              </a:rPr>
              <a:t>)</a:t>
            </a:r>
            <a:r>
              <a:rPr kumimoji="1" lang="ja-JP" altLang="en-US" sz="1800" dirty="0" smtClean="0">
                <a:latin typeface="ＭＳ Ｐ明朝" panose="02020600040205080304" pitchFamily="18" charset="-128"/>
                <a:ea typeface="ＭＳ Ｐ明朝" panose="02020600040205080304" pitchFamily="18" charset="-128"/>
              </a:rPr>
              <a:t>区切りと同未満</a:t>
            </a:r>
            <a:r>
              <a:rPr kumimoji="1" lang="en-US" altLang="ja-JP" sz="1800" dirty="0" smtClean="0">
                <a:latin typeface="ＭＳ Ｐ明朝" panose="02020600040205080304" pitchFamily="18" charset="-128"/>
                <a:ea typeface="ＭＳ Ｐ明朝" panose="02020600040205080304" pitchFamily="18" charset="-128"/>
              </a:rPr>
              <a:t/>
            </a:r>
            <a:br>
              <a:rPr kumimoji="1" lang="en-US" altLang="ja-JP" sz="1800" dirty="0" smtClean="0">
                <a:latin typeface="ＭＳ Ｐ明朝" panose="02020600040205080304" pitchFamily="18" charset="-128"/>
                <a:ea typeface="ＭＳ Ｐ明朝" panose="02020600040205080304" pitchFamily="18" charset="-128"/>
              </a:rPr>
            </a:br>
            <a:r>
              <a:rPr lang="ja-JP" altLang="en-US" sz="1800" dirty="0" smtClean="0">
                <a:latin typeface="ＭＳ Ｐ明朝" panose="02020600040205080304" pitchFamily="18" charset="-128"/>
                <a:ea typeface="ＭＳ Ｐ明朝" panose="02020600040205080304" pitchFamily="18" charset="-128"/>
              </a:rPr>
              <a:t>の度数</a:t>
            </a:r>
            <a:r>
              <a:rPr lang="ja-JP" altLang="en-US" sz="1800" dirty="0">
                <a:latin typeface="ＭＳ Ｐ明朝" panose="02020600040205080304" pitchFamily="18" charset="-128"/>
                <a:ea typeface="ＭＳ Ｐ明朝" panose="02020600040205080304" pitchFamily="18" charset="-128"/>
              </a:rPr>
              <a:t>及び分</a:t>
            </a:r>
            <a:r>
              <a:rPr kumimoji="1" lang="ja-JP" altLang="en-US" sz="1800" dirty="0" smtClean="0">
                <a:latin typeface="ＭＳ Ｐ明朝" panose="02020600040205080304" pitchFamily="18" charset="-128"/>
                <a:ea typeface="ＭＳ Ｐ明朝" panose="02020600040205080304" pitchFamily="18" charset="-128"/>
              </a:rPr>
              <a:t>単位の磁針測量方位角を入力すると、</a:t>
            </a:r>
            <a:r>
              <a:rPr lang="ja-JP" altLang="en-US" sz="1800" dirty="0" smtClean="0">
                <a:latin typeface="ＭＳ Ｐ明朝" panose="02020600040205080304" pitchFamily="18" charset="-128"/>
                <a:ea typeface="ＭＳ Ｐ明朝" panose="02020600040205080304" pitchFamily="18" charset="-128"/>
              </a:rPr>
              <a:t>現代の度分表示に転換される</a:t>
            </a:r>
            <a:r>
              <a:rPr lang="ja-JP" altLang="en-US" sz="1600" dirty="0" smtClean="0">
                <a:latin typeface="ＭＳ Ｐ明朝" panose="02020600040205080304" pitchFamily="18" charset="-128"/>
                <a:ea typeface="ＭＳ Ｐ明朝" panose="02020600040205080304" pitchFamily="18" charset="-128"/>
              </a:rPr>
              <a:t>。</a:t>
            </a:r>
            <a:br>
              <a:rPr lang="ja-JP" altLang="en-US" sz="1600" dirty="0" smtClean="0">
                <a:latin typeface="ＭＳ Ｐ明朝" panose="02020600040205080304" pitchFamily="18" charset="-128"/>
                <a:ea typeface="ＭＳ Ｐ明朝" panose="02020600040205080304" pitchFamily="18" charset="-128"/>
              </a:rPr>
            </a:br>
            <a:r>
              <a:rPr lang="en-US" altLang="ja-JP" sz="1600" dirty="0" smtClean="0">
                <a:latin typeface="ＭＳ Ｐ明朝" panose="02020600040205080304" pitchFamily="18" charset="-128"/>
                <a:ea typeface="ＭＳ Ｐ明朝" panose="02020600040205080304" pitchFamily="18" charset="-128"/>
              </a:rPr>
              <a:t>&lt;</a:t>
            </a:r>
            <a:r>
              <a:rPr lang="ja-JP" altLang="en-US" sz="1600" dirty="0" smtClean="0">
                <a:latin typeface="ＭＳ Ｐ明朝" panose="02020600040205080304" pitchFamily="18" charset="-128"/>
                <a:ea typeface="ＭＳ Ｐ明朝" panose="02020600040205080304" pitchFamily="18" charset="-128"/>
              </a:rPr>
              <a:t>北山街道 </a:t>
            </a:r>
            <a:r>
              <a:rPr lang="ja-JP" altLang="en-US" sz="1600" dirty="0">
                <a:latin typeface="ＭＳ Ｐ明朝" panose="02020600040205080304" pitchFamily="18" charset="-128"/>
                <a:ea typeface="ＭＳ Ｐ明朝" panose="02020600040205080304" pitchFamily="18" charset="-128"/>
              </a:rPr>
              <a:t>同日</a:t>
            </a:r>
            <a:r>
              <a:rPr lang="ja-JP" altLang="en-US" sz="1600" dirty="0" smtClean="0">
                <a:latin typeface="ＭＳ Ｐ明朝" panose="02020600040205080304" pitchFamily="18" charset="-128"/>
                <a:ea typeface="ＭＳ Ｐ明朝" panose="02020600040205080304" pitchFamily="18" charset="-128"/>
              </a:rPr>
              <a:t>二印の場合</a:t>
            </a:r>
            <a:r>
              <a:rPr lang="en-US" altLang="ja-JP" sz="1600" dirty="0" smtClean="0">
                <a:latin typeface="ＭＳ Ｐ明朝" panose="02020600040205080304" pitchFamily="18" charset="-128"/>
                <a:ea typeface="ＭＳ Ｐ明朝" panose="02020600040205080304" pitchFamily="18" charset="-128"/>
              </a:rPr>
              <a:t>&gt;</a:t>
            </a:r>
            <a:endParaRPr kumimoji="1" lang="ja-JP" altLang="en-US" sz="16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descr="C:\Users\owner\Desktop\京大ｵｰﾌﾟﾝｻｲｴﾝｽ\文理融合解析に付いて\北山街道二印エクセル2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7"/>
            <a:ext cx="7920880" cy="426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6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fontScale="90000"/>
          </a:bodyPr>
          <a:lstStyle/>
          <a:p>
            <a:r>
              <a:rPr kumimoji="1" lang="ja-JP" altLang="en-US" sz="1400" dirty="0" smtClean="0"/>
              <a:t>北山街道二印　現地　左の駐車スペースの舗装の色の違いに注目。</a:t>
            </a:r>
            <a:r>
              <a:rPr lang="ja-JP" altLang="en-US" sz="1400" dirty="0" smtClean="0"/>
              <a:t>南側の団地の建物に向かって伸びて途絶えている。この部分は登記図面等から公道を廃止した廃道敷の真ん中に作られた畑の部分と判明した。</a:t>
            </a:r>
            <a:endParaRPr kumimoji="1" lang="ja-JP" altLang="en-US" sz="1400" dirty="0"/>
          </a:p>
        </p:txBody>
      </p:sp>
      <p:sp>
        <p:nvSpPr>
          <p:cNvPr id="3" name="コンテンツ プレースホルダー 2"/>
          <p:cNvSpPr>
            <a:spLocks noGrp="1"/>
          </p:cNvSpPr>
          <p:nvPr>
            <p:ph idx="1"/>
          </p:nvPr>
        </p:nvSpPr>
        <p:spPr>
          <a:xfrm>
            <a:off x="457200" y="836712"/>
            <a:ext cx="8229600" cy="5289451"/>
          </a:xfrm>
        </p:spPr>
        <p:txBody>
          <a:bodyPr/>
          <a:lstStyle/>
          <a:p>
            <a:pPr marL="0" indent="0">
              <a:buNone/>
            </a:pPr>
            <a:endParaRPr kumimoji="1" lang="ja-JP" altLang="en-US" dirty="0"/>
          </a:p>
        </p:txBody>
      </p:sp>
      <p:pic>
        <p:nvPicPr>
          <p:cNvPr id="11266" name="Picture 2" descr="C:\Users\owner\Pictures\山島方位記土佐2010.3.27～3.30\山島方位記土佐2010.3.27～3.30 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06" y="836712"/>
            <a:ext cx="3588738" cy="2691554"/>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山島方位記計算\四国\土佐\北山街道二印舗装写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836712"/>
            <a:ext cx="3600426" cy="276130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山島方位記計算\四国\土佐\北山道二印GPS比島.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44" y="3618949"/>
            <a:ext cx="2746243" cy="240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354162"/>
          </a:xfrm>
        </p:spPr>
        <p:txBody>
          <a:bodyPr>
            <a:normAutofit fontScale="90000"/>
          </a:bodyPr>
          <a:lstStyle/>
          <a:p>
            <a:r>
              <a:rPr kumimoji="1" lang="ja-JP" altLang="en-US" sz="2000" dirty="0" smtClean="0"/>
              <a:t>比島団地の南側で南北に続く道　　正面の比島団地の北側が北山街道二印になる。</a:t>
            </a:r>
            <a:br>
              <a:rPr kumimoji="1" lang="ja-JP" altLang="en-US" sz="2000" dirty="0" smtClean="0"/>
            </a:br>
            <a:r>
              <a:rPr lang="ja-JP" altLang="en-US" sz="2000" dirty="0"/>
              <a:t>北山街道二印</a:t>
            </a:r>
            <a:r>
              <a:rPr lang="ja-JP" altLang="en-US" sz="2000" dirty="0" smtClean="0"/>
              <a:t>の緯度</a:t>
            </a:r>
            <a:r>
              <a:rPr lang="ja-JP" altLang="en-US" sz="2000" dirty="0"/>
              <a:t>経度秒単位以下</a:t>
            </a:r>
            <a:r>
              <a:rPr lang="en-US" altLang="ja-JP" sz="2000" dirty="0"/>
              <a:t>2</a:t>
            </a:r>
            <a:r>
              <a:rPr lang="ja-JP" altLang="en-US" sz="2000" dirty="0"/>
              <a:t>位の客観的位置の判明で区画</a:t>
            </a:r>
            <a:r>
              <a:rPr lang="ja-JP" altLang="en-US" sz="2000" dirty="0" smtClean="0"/>
              <a:t>整理後も若干の道巾の相異はあるものの延長上</a:t>
            </a:r>
            <a:r>
              <a:rPr lang="ja-JP" altLang="en-US" sz="2000" dirty="0"/>
              <a:t>も北山</a:t>
            </a:r>
            <a:r>
              <a:rPr lang="ja-JP" altLang="en-US" sz="2000" dirty="0" smtClean="0"/>
              <a:t>街道の旧態復元が可能となる</a:t>
            </a:r>
            <a:r>
              <a:rPr lang="ja-JP" altLang="en-US" sz="1800" dirty="0" smtClean="0"/>
              <a:t>。</a:t>
            </a:r>
            <a:br>
              <a:rPr lang="ja-JP" altLang="en-US" sz="1800" dirty="0" smtClean="0"/>
            </a:br>
            <a:r>
              <a:rPr lang="ja-JP" altLang="en-US" sz="1800" dirty="0"/>
              <a:t>大名</a:t>
            </a:r>
            <a:r>
              <a:rPr lang="ja-JP" altLang="en-US" sz="1800" dirty="0" smtClean="0"/>
              <a:t>行列の山之内容堂、自由を求めた坂本龍馬、中江兆民、板垣退助も</a:t>
            </a:r>
            <a:r>
              <a:rPr lang="ja-JP" altLang="en-US" sz="1800" dirty="0"/>
              <a:t>通った</a:t>
            </a:r>
            <a:r>
              <a:rPr lang="ja-JP" altLang="en-US" sz="1800" dirty="0" smtClean="0"/>
              <a:t>街道だ。</a:t>
            </a:r>
            <a:endParaRPr kumimoji="1" lang="ja-JP" altLang="en-US" sz="1800" dirty="0"/>
          </a:p>
        </p:txBody>
      </p:sp>
      <p:sp>
        <p:nvSpPr>
          <p:cNvPr id="3" name="縦書きテキスト プレースホルダー 2"/>
          <p:cNvSpPr>
            <a:spLocks noGrp="1"/>
          </p:cNvSpPr>
          <p:nvPr>
            <p:ph type="body" orient="vert" idx="1"/>
          </p:nvPr>
        </p:nvSpPr>
        <p:spPr/>
        <p:txBody>
          <a:bodyPr/>
          <a:lstStyle/>
          <a:p>
            <a:endParaRPr kumimoji="1" lang="ja-JP" altLang="en-US" dirty="0"/>
          </a:p>
        </p:txBody>
      </p:sp>
      <p:pic>
        <p:nvPicPr>
          <p:cNvPr id="10242" name="Picture 2" descr="C:\Users\owner\Pictures\山島方位記土佐2010.3.27～3.30\山島方位記土佐2010.3.27～3.30 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6804248" cy="51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9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000" dirty="0" smtClean="0"/>
              <a:t>北山街道二印は逆算詳細位置緯度</a:t>
            </a:r>
            <a:r>
              <a:rPr lang="ja-JP" altLang="en-US" sz="2000" dirty="0"/>
              <a:t>経度秒単位</a:t>
            </a:r>
            <a:r>
              <a:rPr lang="ja-JP" altLang="en-US" sz="2000" dirty="0" smtClean="0"/>
              <a:t>以下</a:t>
            </a:r>
            <a:r>
              <a:rPr lang="en-US" altLang="ja-JP" sz="2000" dirty="0" smtClean="0"/>
              <a:t>2</a:t>
            </a:r>
            <a:r>
              <a:rPr lang="ja-JP" altLang="en-US" sz="2000" dirty="0" smtClean="0"/>
              <a:t>位で高知城下への曲がり角の地点</a:t>
            </a:r>
            <a:r>
              <a:rPr lang="ja-JP" altLang="en-US" sz="1800" dirty="0" smtClean="0"/>
              <a:t>と判明。高知での緯度</a:t>
            </a:r>
            <a:r>
              <a:rPr lang="en-US" altLang="ja-JP" sz="1800" dirty="0" smtClean="0"/>
              <a:t>0.01</a:t>
            </a:r>
            <a:r>
              <a:rPr lang="ja-JP" altLang="en-US" sz="1800" dirty="0" smtClean="0"/>
              <a:t>秒は</a:t>
            </a:r>
            <a:r>
              <a:rPr lang="en-US" altLang="ja-JP" sz="1800" dirty="0" smtClean="0"/>
              <a:t>30.8Cm</a:t>
            </a:r>
            <a:r>
              <a:rPr lang="ja-JP" altLang="en-US" sz="1800" dirty="0"/>
              <a:t>で</a:t>
            </a:r>
            <a:r>
              <a:rPr lang="ja-JP" altLang="en-US" sz="1800" dirty="0" smtClean="0"/>
              <a:t>経度</a:t>
            </a:r>
            <a:r>
              <a:rPr lang="en-US" altLang="ja-JP" sz="1800" dirty="0"/>
              <a:t>0.01</a:t>
            </a:r>
            <a:r>
              <a:rPr lang="ja-JP" altLang="en-US" sz="1800" dirty="0"/>
              <a:t>秒</a:t>
            </a:r>
            <a:r>
              <a:rPr lang="ja-JP" altLang="en-US" sz="1800" dirty="0" smtClean="0"/>
              <a:t>は</a:t>
            </a:r>
            <a:r>
              <a:rPr lang="en-US" altLang="ja-JP" sz="1800" dirty="0" smtClean="0"/>
              <a:t>25.8Cm</a:t>
            </a:r>
            <a:r>
              <a:rPr lang="ja-JP" altLang="en-US" sz="1800" dirty="0" smtClean="0"/>
              <a:t>で足元の一角である。</a:t>
            </a:r>
            <a:br>
              <a:rPr lang="ja-JP" altLang="en-US" sz="1800" dirty="0" smtClean="0"/>
            </a:br>
            <a:r>
              <a:rPr lang="ja-JP" altLang="en-US" sz="1600" dirty="0" smtClean="0"/>
              <a:t>高知市比島三丁目十番地先でそこが、南西から北東方向の道へ合流して曲がる地点である。その道は現在では市営比島団地の建物で分断され個人の駐車スペースの一部になっているが、地理院地図にはそこに細い道の形骸が残っており、さらに団地の南</a:t>
            </a:r>
            <a:r>
              <a:rPr lang="ja-JP" altLang="en-US" sz="1600" dirty="0"/>
              <a:t>に</a:t>
            </a:r>
            <a:r>
              <a:rPr lang="ja-JP" altLang="en-US" sz="1600" dirty="0" smtClean="0"/>
              <a:t>はその延長上の南北の道が</a:t>
            </a:r>
            <a:r>
              <a:rPr lang="ja-JP" altLang="en-US" sz="1600" dirty="0"/>
              <a:t>続く</a:t>
            </a:r>
            <a:r>
              <a:rPr lang="ja-JP" altLang="en-US" sz="1600" dirty="0" smtClean="0"/>
              <a:t>。</a:t>
            </a:r>
            <a:endParaRPr kumimoji="1" lang="ja-JP" altLang="en-US" sz="1600" dirty="0"/>
          </a:p>
        </p:txBody>
      </p:sp>
      <p:sp>
        <p:nvSpPr>
          <p:cNvPr id="3" name="コンテンツ プレースホルダー 2"/>
          <p:cNvSpPr>
            <a:spLocks noGrp="1"/>
          </p:cNvSpPr>
          <p:nvPr>
            <p:ph idx="1"/>
          </p:nvPr>
        </p:nvSpPr>
        <p:spPr>
          <a:xfrm>
            <a:off x="457200" y="1484784"/>
            <a:ext cx="8229600" cy="4641379"/>
          </a:xfrm>
        </p:spPr>
        <p:txBody>
          <a:bodyPr>
            <a:normAutofit/>
          </a:bodyPr>
          <a:lstStyle/>
          <a:p>
            <a:pPr marL="0" indent="0">
              <a:buNone/>
            </a:pPr>
            <a:endParaRPr kumimoji="1" lang="ja-JP" altLang="en-US" sz="14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453698579"/>
              </p:ext>
            </p:extLst>
          </p:nvPr>
        </p:nvGraphicFramePr>
        <p:xfrm>
          <a:off x="2771800" y="1556792"/>
          <a:ext cx="3240360" cy="4452668"/>
        </p:xfrm>
        <a:graphic>
          <a:graphicData uri="http://schemas.openxmlformats.org/presentationml/2006/ole">
            <mc:AlternateContent xmlns:mc="http://schemas.openxmlformats.org/markup-compatibility/2006">
              <mc:Choice xmlns:v="urn:schemas-microsoft-com:vml" Requires="v">
                <p:oleObj spid="_x0000_s8829"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771800" y="1556792"/>
                        <a:ext cx="3240360" cy="4452668"/>
                      </a:xfrm>
                      <a:prstGeom prst="rect">
                        <a:avLst/>
                      </a:prstGeom>
                    </p:spPr>
                  </p:pic>
                </p:oleObj>
              </mc:Fallback>
            </mc:AlternateContent>
          </a:graphicData>
        </a:graphic>
      </p:graphicFrame>
    </p:spTree>
    <p:extLst>
      <p:ext uri="{BB962C8B-B14F-4D97-AF65-F5344CB8AC3E}">
        <p14:creationId xmlns:p14="http://schemas.microsoft.com/office/powerpoint/2010/main" val="86925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a:bodyPr>
          <a:lstStyle/>
          <a:p>
            <a:r>
              <a:rPr kumimoji="1" lang="ja-JP" altLang="en-US" sz="1600" dirty="0" smtClean="0">
                <a:latin typeface="ＭＳ Ｐ明朝" panose="02020600040205080304" pitchFamily="18" charset="-128"/>
                <a:ea typeface="ＭＳ Ｐ明朝" panose="02020600040205080304" pitchFamily="18" charset="-128"/>
              </a:rPr>
              <a:t>北山街道二印</a:t>
            </a:r>
            <a:endParaRPr kumimoji="1" lang="ja-JP" altLang="en-US" sz="16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a:xfrm>
            <a:off x="467544" y="764704"/>
            <a:ext cx="8229600" cy="5688632"/>
          </a:xfrm>
        </p:spPr>
        <p:txBody>
          <a:bodyPr>
            <a:normAutofit fontScale="85000" lnSpcReduction="20000"/>
          </a:bodyPr>
          <a:lstStyle/>
          <a:p>
            <a:pPr marL="0" indent="0">
              <a:buNone/>
            </a:pPr>
            <a:r>
              <a:rPr lang="ja-JP" altLang="en-US" sz="1600" dirty="0">
                <a:latin typeface="ＭＳ Ｐ明朝" panose="02020600040205080304" pitchFamily="18" charset="-128"/>
                <a:ea typeface="ＭＳ Ｐ明朝" panose="02020600040205080304" pitchFamily="18" charset="-128"/>
              </a:rPr>
              <a:t>山</a:t>
            </a:r>
            <a:r>
              <a:rPr lang="ja-JP" altLang="en-US" sz="1600" dirty="0" smtClean="0">
                <a:latin typeface="ＭＳ Ｐ明朝" panose="02020600040205080304" pitchFamily="18" charset="-128"/>
                <a:ea typeface="ＭＳ Ｐ明朝" panose="02020600040205080304" pitchFamily="18" charset="-128"/>
              </a:rPr>
              <a:t>島</a:t>
            </a:r>
            <a:r>
              <a:rPr lang="ja-JP" altLang="en-US" sz="1600" dirty="0">
                <a:latin typeface="ＭＳ Ｐ明朝" panose="02020600040205080304" pitchFamily="18" charset="-128"/>
                <a:ea typeface="ＭＳ Ｐ明朝" panose="02020600040205080304" pitchFamily="18" charset="-128"/>
              </a:rPr>
              <a:t>方</a:t>
            </a:r>
            <a:r>
              <a:rPr lang="ja-JP" altLang="en-US" sz="1600" dirty="0" smtClean="0">
                <a:latin typeface="ＭＳ Ｐ明朝" panose="02020600040205080304" pitchFamily="18" charset="-128"/>
                <a:ea typeface="ＭＳ Ｐ明朝" panose="02020600040205080304" pitchFamily="18" charset="-128"/>
              </a:rPr>
              <a:t>位記には比島山という測量対象地点が有り、方位角は比島に唯一有る低く平たい</a:t>
            </a:r>
            <a:r>
              <a:rPr lang="en-US" altLang="ja-JP" sz="1600" dirty="0" smtClean="0">
                <a:latin typeface="ＭＳ Ｐ明朝" panose="02020600040205080304" pitchFamily="18" charset="-128"/>
                <a:ea typeface="ＭＳ Ｐ明朝" panose="02020600040205080304" pitchFamily="18" charset="-128"/>
              </a:rPr>
              <a:t>UTM</a:t>
            </a:r>
            <a:r>
              <a:rPr lang="ja-JP" altLang="en-US" sz="1600" dirty="0" smtClean="0">
                <a:latin typeface="ＭＳ Ｐ明朝" panose="02020600040205080304" pitchFamily="18" charset="-128"/>
                <a:ea typeface="ＭＳ Ｐ明朝" panose="02020600040205080304" pitchFamily="18" charset="-128"/>
              </a:rPr>
              <a:t>標高</a:t>
            </a:r>
            <a:r>
              <a:rPr lang="en-US" altLang="ja-JP" sz="1600" dirty="0" smtClean="0">
                <a:latin typeface="ＭＳ Ｐ明朝" panose="02020600040205080304" pitchFamily="18" charset="-128"/>
                <a:ea typeface="ＭＳ Ｐ明朝" panose="02020600040205080304" pitchFamily="18" charset="-128"/>
              </a:rPr>
              <a:t>14.5m</a:t>
            </a:r>
            <a:r>
              <a:rPr lang="ja-JP" altLang="en-US" sz="1600" dirty="0" smtClean="0">
                <a:latin typeface="ＭＳ Ｐ明朝" panose="02020600040205080304" pitchFamily="18" charset="-128"/>
                <a:ea typeface="ＭＳ Ｐ明朝" panose="02020600040205080304" pitchFamily="18" charset="-128"/>
              </a:rPr>
              <a:t>山に該当するが樹木による見かけの頂上の詳細位置を特定化するに至らず、方位角精度が向上する遠距離ではなく 約</a:t>
            </a:r>
            <a:r>
              <a:rPr lang="en-US" altLang="ja-JP" sz="1600" dirty="0" smtClean="0">
                <a:latin typeface="ＭＳ Ｐ明朝" panose="02020600040205080304" pitchFamily="18" charset="-128"/>
                <a:ea typeface="ＭＳ Ｐ明朝" panose="02020600040205080304" pitchFamily="18" charset="-128"/>
              </a:rPr>
              <a:t>250</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m</a:t>
            </a:r>
            <a:r>
              <a:rPr lang="ja-JP" altLang="en-US" sz="1600" dirty="0" smtClean="0">
                <a:latin typeface="ＭＳ Ｐ明朝" panose="02020600040205080304" pitchFamily="18" charset="-128"/>
                <a:ea typeface="ＭＳ Ｐ明朝" panose="02020600040205080304" pitchFamily="18" charset="-128"/>
              </a:rPr>
              <a:t>と極めて近距離であるので復元計算対象から除外した。</a:t>
            </a:r>
          </a:p>
          <a:p>
            <a:pPr marL="0" indent="0">
              <a:buNone/>
            </a:pPr>
            <a:endParaRPr kumimoji="1" lang="en-US" altLang="ja-JP" sz="1600" dirty="0" smtClean="0">
              <a:latin typeface="ＭＳ Ｐ明朝" panose="02020600040205080304" pitchFamily="18" charset="-128"/>
              <a:ea typeface="ＭＳ Ｐ明朝" panose="02020600040205080304" pitchFamily="18" charset="-128"/>
            </a:endParaRPr>
          </a:p>
          <a:p>
            <a:pPr marL="0" indent="0">
              <a:buNone/>
            </a:pPr>
            <a:r>
              <a:rPr kumimoji="1" lang="ja-JP" altLang="en-US" sz="1600" dirty="0" smtClean="0">
                <a:latin typeface="ＭＳ Ｐ明朝" panose="02020600040205080304" pitchFamily="18" charset="-128"/>
                <a:ea typeface="ＭＳ Ｐ明朝" panose="02020600040205080304" pitchFamily="18" charset="-128"/>
              </a:rPr>
              <a:t>計算対象とした</a:t>
            </a:r>
            <a:r>
              <a:rPr kumimoji="1" lang="en-US" altLang="ja-JP" sz="1600" dirty="0" smtClean="0">
                <a:latin typeface="ＭＳ Ｐ明朝" panose="02020600040205080304" pitchFamily="18" charset="-128"/>
                <a:ea typeface="ＭＳ Ｐ明朝" panose="02020600040205080304" pitchFamily="18" charset="-128"/>
              </a:rPr>
              <a:t>5</a:t>
            </a:r>
            <a:r>
              <a:rPr kumimoji="1" lang="ja-JP" altLang="en-US" sz="1600" dirty="0" smtClean="0">
                <a:latin typeface="ＭＳ Ｐ明朝" panose="02020600040205080304" pitchFamily="18" charset="-128"/>
                <a:ea typeface="ＭＳ Ｐ明朝" panose="02020600040205080304" pitchFamily="18" charset="-128"/>
              </a:rPr>
              <a:t>地点の測量方位角が半円以上を為して</a:t>
            </a:r>
            <a:r>
              <a:rPr kumimoji="1" lang="en-US" altLang="ja-JP" sz="1600" dirty="0" smtClean="0">
                <a:latin typeface="ＭＳ Ｐ明朝" panose="02020600040205080304" pitchFamily="18" charset="-128"/>
                <a:ea typeface="ＭＳ Ｐ明朝" panose="02020600040205080304" pitchFamily="18" charset="-128"/>
              </a:rPr>
              <a:t>139</a:t>
            </a:r>
            <a:r>
              <a:rPr kumimoji="1" lang="ja-JP" altLang="en-US" sz="1600" dirty="0" smtClean="0">
                <a:latin typeface="ＭＳ Ｐ明朝" panose="02020600040205080304" pitchFamily="18" charset="-128"/>
                <a:ea typeface="ＭＳ Ｐ明朝" panose="02020600040205080304" pitchFamily="18" charset="-128"/>
              </a:rPr>
              <a:t>度から</a:t>
            </a:r>
            <a:r>
              <a:rPr kumimoji="1" lang="en-US" altLang="ja-JP" sz="1600" dirty="0" smtClean="0">
                <a:latin typeface="ＭＳ Ｐ明朝" panose="02020600040205080304" pitchFamily="18" charset="-128"/>
                <a:ea typeface="ＭＳ Ｐ明朝" panose="02020600040205080304" pitchFamily="18" charset="-128"/>
              </a:rPr>
              <a:t>358</a:t>
            </a:r>
            <a:r>
              <a:rPr kumimoji="1" lang="ja-JP" altLang="en-US" sz="1600" dirty="0" smtClean="0">
                <a:latin typeface="ＭＳ Ｐ明朝" panose="02020600040205080304" pitchFamily="18" charset="-128"/>
                <a:ea typeface="ＭＳ Ｐ明朝" panose="02020600040205080304" pitchFamily="18" charset="-128"/>
              </a:rPr>
              <a:t>度迄の</a:t>
            </a:r>
            <a:r>
              <a:rPr kumimoji="1" lang="en-US" altLang="ja-JP" sz="1600" dirty="0" smtClean="0">
                <a:latin typeface="ＭＳ Ｐ明朝" panose="02020600040205080304" pitchFamily="18" charset="-128"/>
                <a:ea typeface="ＭＳ Ｐ明朝" panose="02020600040205080304" pitchFamily="18" charset="-128"/>
              </a:rPr>
              <a:t>213</a:t>
            </a:r>
            <a:r>
              <a:rPr kumimoji="1" lang="ja-JP" altLang="en-US" sz="1600" dirty="0" smtClean="0">
                <a:latin typeface="ＭＳ Ｐ明朝" panose="02020600040205080304" pitchFamily="18" charset="-128"/>
                <a:ea typeface="ＭＳ Ｐ明朝" panose="02020600040205080304" pitchFamily="18" charset="-128"/>
              </a:rPr>
              <a:t>度の間に</a:t>
            </a:r>
            <a:r>
              <a:rPr kumimoji="1" lang="en-US" altLang="ja-JP" sz="1600" dirty="0" smtClean="0">
                <a:latin typeface="ＭＳ Ｐ明朝" panose="02020600040205080304" pitchFamily="18" charset="-128"/>
                <a:ea typeface="ＭＳ Ｐ明朝" panose="02020600040205080304" pitchFamily="18" charset="-128"/>
              </a:rPr>
              <a:t>4</a:t>
            </a:r>
            <a:r>
              <a:rPr lang="ja-JP" altLang="en-US" sz="1600" dirty="0" smtClean="0">
                <a:latin typeface="ＭＳ Ｐ明朝" panose="02020600040205080304" pitchFamily="18" charset="-128"/>
                <a:ea typeface="ＭＳ Ｐ明朝" panose="02020600040205080304" pitchFamily="18" charset="-128"/>
              </a:rPr>
              <a:t>区間を為しており、平均</a:t>
            </a:r>
            <a:r>
              <a:rPr lang="en-US" altLang="ja-JP" sz="1600" dirty="0" smtClean="0">
                <a:latin typeface="ＭＳ Ｐ明朝" panose="02020600040205080304" pitchFamily="18" charset="-128"/>
                <a:ea typeface="ＭＳ Ｐ明朝" panose="02020600040205080304" pitchFamily="18" charset="-128"/>
              </a:rPr>
              <a:t>53.25</a:t>
            </a:r>
            <a:r>
              <a:rPr lang="ja-JP" altLang="en-US" sz="1600" dirty="0" smtClean="0">
                <a:latin typeface="ＭＳ Ｐ明朝" panose="02020600040205080304" pitchFamily="18" charset="-128"/>
                <a:ea typeface="ＭＳ Ｐ明朝" panose="02020600040205080304" pitchFamily="18" charset="-128"/>
              </a:rPr>
              <a:t>度。その＋</a:t>
            </a:r>
            <a:r>
              <a:rPr lang="en-US" altLang="ja-JP" sz="1600" dirty="0" smtClean="0">
                <a:latin typeface="ＭＳ Ｐ明朝" panose="02020600040205080304" pitchFamily="18" charset="-128"/>
                <a:ea typeface="ＭＳ Ｐ明朝" panose="02020600040205080304" pitchFamily="18" charset="-128"/>
              </a:rPr>
              <a:t>20.18%</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48.35%</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 －</a:t>
            </a:r>
            <a:r>
              <a:rPr lang="en-US" altLang="ja-JP" sz="1600" dirty="0" smtClean="0">
                <a:latin typeface="ＭＳ Ｐ明朝" panose="02020600040205080304" pitchFamily="18" charset="-128"/>
                <a:ea typeface="ＭＳ Ｐ明朝" panose="02020600040205080304" pitchFamily="18" charset="-128"/>
              </a:rPr>
              <a:t>15.5%</a:t>
            </a:r>
            <a:r>
              <a:rPr lang="ja-JP" altLang="en-US" sz="1600" dirty="0" err="1"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a:t>
            </a:r>
            <a:r>
              <a:rPr lang="en-US" altLang="ja-JP" sz="1600" dirty="0" smtClean="0">
                <a:latin typeface="ＭＳ Ｐ明朝" panose="02020600040205080304" pitchFamily="18" charset="-128"/>
                <a:ea typeface="ＭＳ Ｐ明朝" panose="02020600040205080304" pitchFamily="18" charset="-128"/>
              </a:rPr>
              <a:t>48.5%</a:t>
            </a:r>
            <a:r>
              <a:rPr lang="ja-JP" altLang="en-US" sz="1600" dirty="0" smtClean="0">
                <a:latin typeface="ＭＳ Ｐ明朝" panose="02020600040205080304" pitchFamily="18" charset="-128"/>
                <a:ea typeface="ＭＳ Ｐ明朝" panose="02020600040205080304" pitchFamily="18" charset="-128"/>
              </a:rPr>
              <a:t>の範囲で比較的ﾊﾞﾗﾝｽが良い。</a:t>
            </a:r>
            <a:endParaRPr lang="en-US" altLang="ja-JP"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測量対象地点への距離</a:t>
            </a:r>
            <a:r>
              <a:rPr lang="en-US" altLang="ja-JP" sz="1600" dirty="0" smtClean="0">
                <a:latin typeface="ＭＳ Ｐ明朝" panose="02020600040205080304" pitchFamily="18" charset="-128"/>
                <a:ea typeface="ＭＳ Ｐ明朝" panose="02020600040205080304" pitchFamily="18" charset="-128"/>
              </a:rPr>
              <a:t>4.89km  4.42km  2.88km  3.66km  5.24km </a:t>
            </a:r>
            <a:r>
              <a:rPr lang="ja-JP" altLang="en-US" sz="1600" dirty="0" smtClean="0">
                <a:latin typeface="ＭＳ Ｐ明朝" panose="02020600040205080304" pitchFamily="18" charset="-128"/>
                <a:ea typeface="ＭＳ Ｐ明朝" panose="02020600040205080304" pitchFamily="18" charset="-128"/>
              </a:rPr>
              <a:t>＋</a:t>
            </a:r>
            <a:r>
              <a:rPr lang="en-US" altLang="ja-JP" sz="1600" dirty="0" smtClean="0">
                <a:latin typeface="ＭＳ Ｐ明朝" panose="02020600040205080304" pitchFamily="18" charset="-128"/>
                <a:ea typeface="ＭＳ Ｐ明朝" panose="02020600040205080304" pitchFamily="18" charset="-128"/>
              </a:rPr>
              <a:t>18% +5%  -32% -13%  +1.2%</a:t>
            </a:r>
            <a:r>
              <a:rPr lang="ja-JP" altLang="en-US" sz="1600" dirty="0">
                <a:latin typeface="ＭＳ Ｐ明朝" panose="02020600040205080304" pitchFamily="18" charset="-128"/>
                <a:ea typeface="ＭＳ Ｐ明朝" panose="02020600040205080304" pitchFamily="18" charset="-128"/>
              </a:rPr>
              <a:t>の範囲で比較的ﾊﾞﾗﾝｽが良い</a:t>
            </a:r>
            <a:r>
              <a:rPr lang="ja-JP" altLang="en-US" sz="1600" dirty="0" smtClean="0">
                <a:latin typeface="ＭＳ Ｐ明朝" panose="02020600040205080304" pitchFamily="18" charset="-128"/>
                <a:ea typeface="ＭＳ Ｐ明朝" panose="02020600040205080304" pitchFamily="18" charset="-128"/>
              </a:rPr>
              <a:t>。　　こうしたﾊﾞﾗﾝｽが整っていることが測量</a:t>
            </a:r>
            <a:r>
              <a:rPr lang="ja-JP" altLang="en-US" sz="1600" dirty="0">
                <a:latin typeface="ＭＳ Ｐ明朝" panose="02020600040205080304" pitchFamily="18" charset="-128"/>
                <a:ea typeface="ＭＳ Ｐ明朝" panose="02020600040205080304" pitchFamily="18" charset="-128"/>
              </a:rPr>
              <a:t>実施地点</a:t>
            </a:r>
            <a:r>
              <a:rPr lang="ja-JP" altLang="en-US" sz="1600" dirty="0" smtClean="0">
                <a:latin typeface="ＭＳ Ｐ明朝" panose="02020600040205080304" pitchFamily="18" charset="-128"/>
                <a:ea typeface="ＭＳ Ｐ明朝" panose="02020600040205080304" pitchFamily="18" charset="-128"/>
              </a:rPr>
              <a:t>位置の計算結果を正確にする。ｴｸｾﾙの計算で求めた測量実施</a:t>
            </a:r>
            <a:r>
              <a:rPr lang="ja-JP" altLang="en-US" sz="1600" dirty="0">
                <a:latin typeface="ＭＳ Ｐ明朝" panose="02020600040205080304" pitchFamily="18" charset="-128"/>
                <a:ea typeface="ＭＳ Ｐ明朝" panose="02020600040205080304" pitchFamily="18" charset="-128"/>
              </a:rPr>
              <a:t>地点</a:t>
            </a:r>
            <a:r>
              <a:rPr lang="ja-JP" altLang="en-US" sz="1600" dirty="0" smtClean="0">
                <a:latin typeface="ＭＳ Ｐ明朝" panose="02020600040205080304" pitchFamily="18" charset="-128"/>
                <a:ea typeface="ＭＳ Ｐ明朝" panose="02020600040205080304" pitchFamily="18" charset="-128"/>
              </a:rPr>
              <a:t>位置の地理院地図での位置北緯</a:t>
            </a:r>
            <a:r>
              <a:rPr lang="en-US" altLang="ja-JP" sz="1600" dirty="0" smtClean="0">
                <a:latin typeface="ＭＳ Ｐ明朝" panose="02020600040205080304" pitchFamily="18" charset="-128"/>
                <a:ea typeface="ＭＳ Ｐ明朝" panose="02020600040205080304" pitchFamily="18" charset="-128"/>
              </a:rPr>
              <a:t>33°34′16.58″</a:t>
            </a:r>
            <a:r>
              <a:rPr lang="ja-JP" altLang="en-US" sz="1600" dirty="0" smtClean="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133°32′54.01″</a:t>
            </a:r>
            <a:r>
              <a:rPr lang="ja-JP" altLang="en-US" sz="1600" dirty="0" smtClean="0">
                <a:latin typeface="ＭＳ Ｐ明朝" panose="02020600040205080304" pitchFamily="18" charset="-128"/>
                <a:ea typeface="ＭＳ Ｐ明朝" panose="02020600040205080304" pitchFamily="18" charset="-128"/>
              </a:rPr>
              <a:t>の現地に立って周りを眺めると、地図と照合したときに道路の南側の駐車場の中に残る路盤の色の違う南北に長い区画が地理院地図でも確認でき、市営比島三丁目団地の建物を横切ると土佐病院の東側の南北の道に繋がる。ここも昭和に区画整理がなされ、道巾も若干変わったが昔の姿が残る。</a:t>
            </a:r>
          </a:p>
          <a:p>
            <a:pPr marL="0" indent="0">
              <a:buNone/>
            </a:pPr>
            <a:endParaRPr lang="ja-JP" altLang="en-US"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駐車場の色の違う部分の前面道路はすぐ西の方で道巾約</a:t>
            </a:r>
            <a:r>
              <a:rPr lang="en-US" altLang="ja-JP" sz="1600" dirty="0" smtClean="0">
                <a:latin typeface="ＭＳ Ｐ明朝" panose="02020600040205080304" pitchFamily="18" charset="-128"/>
                <a:ea typeface="ＭＳ Ｐ明朝" panose="02020600040205080304" pitchFamily="18" charset="-128"/>
              </a:rPr>
              <a:t>2.6m</a:t>
            </a:r>
            <a:r>
              <a:rPr lang="ja-JP" altLang="en-US" sz="1600" dirty="0" smtClean="0">
                <a:latin typeface="ＭＳ Ｐ明朝" panose="02020600040205080304" pitchFamily="18" charset="-128"/>
                <a:ea typeface="ＭＳ Ｐ明朝" panose="02020600040205080304" pitchFamily="18" charset="-128"/>
              </a:rPr>
              <a:t>と狭く、旧態を示すとみて、道の中心は</a:t>
            </a:r>
            <a:r>
              <a:rPr lang="en-US" altLang="ja-JP" sz="1600" dirty="0" smtClean="0">
                <a:latin typeface="ＭＳ Ｐ明朝" panose="02020600040205080304" pitchFamily="18" charset="-128"/>
                <a:ea typeface="ＭＳ Ｐ明朝" panose="02020600040205080304" pitchFamily="18" charset="-128"/>
              </a:rPr>
              <a:t>1.3m</a:t>
            </a:r>
            <a:r>
              <a:rPr lang="ja-JP" altLang="en-US" sz="1600" dirty="0" smtClean="0">
                <a:latin typeface="ＭＳ Ｐ明朝" panose="02020600040205080304" pitchFamily="18" charset="-128"/>
                <a:ea typeface="ＭＳ Ｐ明朝" panose="02020600040205080304" pitchFamily="18" charset="-128"/>
              </a:rPr>
              <a:t>と考えて</a:t>
            </a:r>
            <a:r>
              <a:rPr lang="en-US" altLang="ja-JP" sz="1600" dirty="0" smtClean="0">
                <a:latin typeface="ＭＳ Ｐ明朝" panose="02020600040205080304" pitchFamily="18" charset="-128"/>
                <a:ea typeface="ＭＳ Ｐ明朝" panose="02020600040205080304" pitchFamily="18" charset="-128"/>
              </a:rPr>
              <a:t>GPS</a:t>
            </a:r>
            <a:r>
              <a:rPr lang="ja-JP" altLang="en-US" sz="1600" dirty="0" smtClean="0">
                <a:latin typeface="ＭＳ Ｐ明朝" panose="02020600040205080304" pitchFamily="18" charset="-128"/>
                <a:ea typeface="ＭＳ Ｐ明朝" panose="02020600040205080304" pitchFamily="18" charset="-128"/>
              </a:rPr>
              <a:t>で緯度経度を測定北緯</a:t>
            </a:r>
            <a:r>
              <a:rPr lang="en-US" altLang="ja-JP" sz="1600" dirty="0" smtClean="0">
                <a:latin typeface="ＭＳ Ｐ明朝" panose="02020600040205080304" pitchFamily="18" charset="-128"/>
                <a:ea typeface="ＭＳ Ｐ明朝" panose="02020600040205080304" pitchFamily="18" charset="-128"/>
              </a:rPr>
              <a:t>33°34′16.3″</a:t>
            </a:r>
            <a:r>
              <a:rPr lang="ja-JP" altLang="en-US" sz="1600" dirty="0" smtClean="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133°32′53.8″</a:t>
            </a:r>
            <a:r>
              <a:rPr lang="ja-JP" altLang="en-US" sz="1600" dirty="0" smtClean="0">
                <a:latin typeface="ＭＳ Ｐ明朝" panose="02020600040205080304" pitchFamily="18" charset="-128"/>
                <a:ea typeface="ＭＳ Ｐ明朝" panose="02020600040205080304" pitchFamily="18" charset="-128"/>
              </a:rPr>
              <a:t>であった</a:t>
            </a:r>
            <a:r>
              <a:rPr lang="ja-JP" altLang="en-US" sz="1600" dirty="0">
                <a:latin typeface="ＭＳ Ｐ明朝" panose="02020600040205080304" pitchFamily="18" charset="-128"/>
                <a:ea typeface="ＭＳ Ｐ明朝" panose="02020600040205080304" pitchFamily="18" charset="-128"/>
              </a:rPr>
              <a:t>が、</a:t>
            </a:r>
            <a:endParaRPr lang="ja-JP" altLang="en-US" sz="1600" dirty="0" smtClean="0">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但し、これは更に不動産登記の地積測量図から判明した廃道敷の道巾</a:t>
            </a:r>
            <a:r>
              <a:rPr lang="en-US" altLang="ja-JP" sz="1600" dirty="0" smtClean="0">
                <a:latin typeface="ＭＳ Ｐ明朝" panose="02020600040205080304" pitchFamily="18" charset="-128"/>
                <a:ea typeface="ＭＳ Ｐ明朝" panose="02020600040205080304" pitchFamily="18" charset="-128"/>
              </a:rPr>
              <a:t>3</a:t>
            </a:r>
            <a:r>
              <a:rPr lang="ja-JP" altLang="en-US" sz="1600" dirty="0" smtClean="0">
                <a:latin typeface="ＭＳ Ｐ明朝" panose="02020600040205080304" pitchFamily="18" charset="-128"/>
                <a:ea typeface="ＭＳ Ｐ明朝" panose="02020600040205080304" pitchFamily="18" charset="-128"/>
              </a:rPr>
              <a:t>間</a:t>
            </a:r>
            <a:r>
              <a:rPr lang="en-US" altLang="ja-JP" sz="1600" dirty="0" smtClean="0">
                <a:latin typeface="ＭＳ Ｐ明朝" panose="02020600040205080304" pitchFamily="18" charset="-128"/>
                <a:ea typeface="ＭＳ Ｐ明朝" panose="02020600040205080304" pitchFamily="18" charset="-128"/>
              </a:rPr>
              <a:t>(5.454m)</a:t>
            </a:r>
            <a:r>
              <a:rPr lang="ja-JP" altLang="en-US" sz="1600" dirty="0" smtClean="0">
                <a:latin typeface="ＭＳ Ｐ明朝" panose="02020600040205080304" pitchFamily="18" charset="-128"/>
                <a:ea typeface="ＭＳ Ｐ明朝" panose="02020600040205080304" pitchFamily="18" charset="-128"/>
              </a:rPr>
              <a:t>採用すると</a:t>
            </a:r>
            <a:r>
              <a:rPr lang="ja-JP" altLang="en-US" sz="1600" dirty="0">
                <a:latin typeface="ＭＳ Ｐ明朝" panose="02020600040205080304" pitchFamily="18" charset="-128"/>
                <a:ea typeface="ＭＳ Ｐ明朝" panose="02020600040205080304" pitchFamily="18" charset="-128"/>
              </a:rPr>
              <a:t>道</a:t>
            </a:r>
            <a:r>
              <a:rPr lang="ja-JP" altLang="en-US" sz="1600" dirty="0" smtClean="0">
                <a:latin typeface="ＭＳ Ｐ明朝" panose="02020600040205080304" pitchFamily="18" charset="-128"/>
                <a:ea typeface="ＭＳ Ｐ明朝" panose="02020600040205080304" pitchFamily="18" charset="-128"/>
              </a:rPr>
              <a:t>の中心は</a:t>
            </a:r>
            <a:r>
              <a:rPr lang="en-US" altLang="ja-JP" sz="1600" dirty="0" smtClean="0">
                <a:latin typeface="ＭＳ Ｐ明朝" panose="02020600040205080304" pitchFamily="18" charset="-128"/>
                <a:ea typeface="ＭＳ Ｐ明朝" panose="02020600040205080304" pitchFamily="18" charset="-128"/>
              </a:rPr>
              <a:t>2.727m</a:t>
            </a:r>
            <a:r>
              <a:rPr lang="ja-JP" altLang="en-US" sz="1600" dirty="0">
                <a:latin typeface="ＭＳ Ｐ明朝" panose="02020600040205080304" pitchFamily="18" charset="-128"/>
                <a:ea typeface="ＭＳ Ｐ明朝" panose="02020600040205080304" pitchFamily="18" charset="-128"/>
              </a:rPr>
              <a:t>に</a:t>
            </a:r>
            <a:r>
              <a:rPr lang="ja-JP" altLang="en-US" sz="1600" dirty="0" smtClean="0">
                <a:latin typeface="ＭＳ Ｐ明朝" panose="02020600040205080304" pitchFamily="18" charset="-128"/>
                <a:ea typeface="ＭＳ Ｐ明朝" panose="02020600040205080304" pitchFamily="18" charset="-128"/>
              </a:rPr>
              <a:t>なり</a:t>
            </a:r>
            <a:r>
              <a:rPr lang="en-US" altLang="ja-JP" sz="1600" dirty="0" smtClean="0">
                <a:latin typeface="ＭＳ Ｐ明朝" panose="02020600040205080304" pitchFamily="18" charset="-128"/>
                <a:ea typeface="ＭＳ Ｐ明朝" panose="02020600040205080304" pitchFamily="18" charset="-128"/>
              </a:rPr>
              <a:t>2.73m-1.3m=</a:t>
            </a:r>
            <a:r>
              <a:rPr lang="ja-JP" altLang="en-US" sz="1600" dirty="0" smtClean="0">
                <a:latin typeface="ＭＳ Ｐ明朝" panose="02020600040205080304" pitchFamily="18" charset="-128"/>
                <a:ea typeface="ＭＳ Ｐ明朝" panose="02020600040205080304" pitchFamily="18" charset="-128"/>
              </a:rPr>
              <a:t>更に</a:t>
            </a:r>
            <a:r>
              <a:rPr lang="en-US" altLang="ja-JP" sz="1600" dirty="0" smtClean="0">
                <a:latin typeface="ＭＳ Ｐ明朝" panose="02020600040205080304" pitchFamily="18" charset="-128"/>
                <a:ea typeface="ＭＳ Ｐ明朝" panose="02020600040205080304" pitchFamily="18" charset="-128"/>
              </a:rPr>
              <a:t>1.4m</a:t>
            </a:r>
            <a:r>
              <a:rPr lang="ja-JP" altLang="en-US" sz="1600" dirty="0" smtClean="0">
                <a:latin typeface="ＭＳ Ｐ明朝" panose="02020600040205080304" pitchFamily="18" charset="-128"/>
                <a:ea typeface="ＭＳ Ｐ明朝" panose="02020600040205080304" pitchFamily="18" charset="-128"/>
              </a:rPr>
              <a:t>北になる。東西方向は</a:t>
            </a:r>
            <a:r>
              <a:rPr lang="en-US" altLang="ja-JP" sz="1600" dirty="0" smtClean="0">
                <a:latin typeface="ＭＳ Ｐ明朝" panose="02020600040205080304" pitchFamily="18" charset="-128"/>
                <a:ea typeface="ＭＳ Ｐ明朝" panose="02020600040205080304" pitchFamily="18" charset="-128"/>
              </a:rPr>
              <a:t>5.54m</a:t>
            </a:r>
            <a:r>
              <a:rPr lang="ja-JP" altLang="en-US" sz="1600" dirty="0" smtClean="0">
                <a:latin typeface="ＭＳ Ｐ明朝" panose="02020600040205080304" pitchFamily="18" charset="-128"/>
                <a:ea typeface="ＭＳ Ｐ明朝" panose="02020600040205080304" pitchFamily="18" charset="-128"/>
              </a:rPr>
              <a:t>幅で中心は</a:t>
            </a:r>
            <a:r>
              <a:rPr lang="en-US" altLang="ja-JP" sz="1600" dirty="0" smtClean="0">
                <a:latin typeface="ＭＳ Ｐ明朝" panose="02020600040205080304" pitchFamily="18" charset="-128"/>
                <a:ea typeface="ＭＳ Ｐ明朝" panose="02020600040205080304" pitchFamily="18" charset="-128"/>
              </a:rPr>
              <a:t>2.77m</a:t>
            </a:r>
            <a:r>
              <a:rPr lang="ja-JP" altLang="en-US" sz="1600" dirty="0" smtClean="0">
                <a:latin typeface="ＭＳ Ｐ明朝" panose="02020600040205080304" pitchFamily="18" charset="-128"/>
                <a:ea typeface="ＭＳ Ｐ明朝" panose="02020600040205080304" pitchFamily="18" charset="-128"/>
              </a:rPr>
              <a:t>の内ﾌﾞﾛｯｸ塀下の境界プレートより東が</a:t>
            </a:r>
            <a:r>
              <a:rPr lang="en-US" altLang="ja-JP" sz="1600" dirty="0" smtClean="0">
                <a:latin typeface="ＭＳ Ｐ明朝" panose="02020600040205080304" pitchFamily="18" charset="-128"/>
                <a:ea typeface="ＭＳ Ｐ明朝" panose="02020600040205080304" pitchFamily="18" charset="-128"/>
              </a:rPr>
              <a:t>1.01m</a:t>
            </a:r>
            <a:r>
              <a:rPr lang="ja-JP" altLang="en-US" sz="1600" dirty="0" smtClean="0">
                <a:latin typeface="ＭＳ Ｐ明朝" panose="02020600040205080304" pitchFamily="18" charset="-128"/>
                <a:ea typeface="ＭＳ Ｐ明朝" panose="02020600040205080304" pitchFamily="18" charset="-128"/>
              </a:rPr>
              <a:t>ということは同プレートより</a:t>
            </a:r>
            <a:r>
              <a:rPr lang="en-US" altLang="ja-JP" sz="1600" dirty="0" smtClean="0">
                <a:latin typeface="ＭＳ Ｐ明朝" panose="02020600040205080304" pitchFamily="18" charset="-128"/>
                <a:ea typeface="ＭＳ Ｐ明朝" panose="02020600040205080304" pitchFamily="18" charset="-128"/>
              </a:rPr>
              <a:t>1.76m</a:t>
            </a:r>
            <a:r>
              <a:rPr lang="ja-JP" altLang="en-US" sz="1600" dirty="0" smtClean="0">
                <a:latin typeface="ＭＳ Ｐ明朝" panose="02020600040205080304" pitchFamily="18" charset="-128"/>
                <a:ea typeface="ＭＳ Ｐ明朝" panose="02020600040205080304" pitchFamily="18" charset="-128"/>
              </a:rPr>
              <a:t>になる。</a:t>
            </a:r>
            <a:r>
              <a:rPr lang="en-US" altLang="ja-JP" sz="1600" dirty="0" smtClean="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同プレート</a:t>
            </a:r>
            <a:r>
              <a:rPr lang="ja-JP" altLang="en-US" sz="1600" dirty="0">
                <a:latin typeface="ＭＳ Ｐ明朝" panose="02020600040205080304" pitchFamily="18" charset="-128"/>
                <a:ea typeface="ＭＳ Ｐ明朝" panose="02020600040205080304" pitchFamily="18" charset="-128"/>
              </a:rPr>
              <a:t>から</a:t>
            </a:r>
            <a:r>
              <a:rPr lang="en-US" altLang="ja-JP" sz="1600" dirty="0" smtClean="0">
                <a:latin typeface="ＭＳ Ｐ明朝" panose="02020600040205080304" pitchFamily="18" charset="-128"/>
                <a:ea typeface="ＭＳ Ｐ明朝" panose="02020600040205080304" pitchFamily="18" charset="-128"/>
              </a:rPr>
              <a:t>1.06m</a:t>
            </a:r>
            <a:r>
              <a:rPr lang="ja-JP" altLang="en-US" sz="1600" dirty="0" smtClean="0">
                <a:latin typeface="ＭＳ Ｐ明朝" panose="02020600040205080304" pitchFamily="18" charset="-128"/>
                <a:ea typeface="ＭＳ Ｐ明朝" panose="02020600040205080304" pitchFamily="18" charset="-128"/>
              </a:rPr>
              <a:t>の西の今回</a:t>
            </a:r>
            <a:r>
              <a:rPr lang="en-US" altLang="ja-JP" sz="1600" dirty="0">
                <a:latin typeface="ＭＳ Ｐ明朝" panose="02020600040205080304" pitchFamily="18" charset="-128"/>
                <a:ea typeface="ＭＳ Ｐ明朝" panose="02020600040205080304" pitchFamily="18" charset="-128"/>
              </a:rPr>
              <a:t>GPS</a:t>
            </a:r>
            <a:r>
              <a:rPr lang="ja-JP" altLang="en-US" sz="1600" dirty="0">
                <a:latin typeface="ＭＳ Ｐ明朝" panose="02020600040205080304" pitchFamily="18" charset="-128"/>
                <a:ea typeface="ＭＳ Ｐ明朝" panose="02020600040205080304" pitchFamily="18" charset="-128"/>
              </a:rPr>
              <a:t>測定</a:t>
            </a:r>
            <a:r>
              <a:rPr lang="ja-JP" altLang="en-US" sz="1600" dirty="0" smtClean="0">
                <a:latin typeface="ＭＳ Ｐ明朝" panose="02020600040205080304" pitchFamily="18" charset="-128"/>
                <a:ea typeface="ＭＳ Ｐ明朝" panose="02020600040205080304" pitchFamily="18" charset="-128"/>
              </a:rPr>
              <a:t>地点</a:t>
            </a:r>
            <a:r>
              <a:rPr lang="ja-JP" altLang="en-US" sz="1600" dirty="0">
                <a:latin typeface="ＭＳ Ｐ明朝" panose="02020600040205080304" pitchFamily="18" charset="-128"/>
                <a:ea typeface="ＭＳ Ｐ明朝" panose="02020600040205080304" pitchFamily="18" charset="-128"/>
              </a:rPr>
              <a:t>北緯</a:t>
            </a:r>
            <a:r>
              <a:rPr lang="en-US" altLang="ja-JP" sz="1600" dirty="0" smtClean="0">
                <a:latin typeface="ＭＳ Ｐ明朝" panose="02020600040205080304" pitchFamily="18" charset="-128"/>
                <a:ea typeface="ＭＳ Ｐ明朝" panose="02020600040205080304" pitchFamily="18" charset="-128"/>
              </a:rPr>
              <a:t>33°34′16.4″</a:t>
            </a:r>
            <a:r>
              <a:rPr lang="ja-JP" altLang="en-US" sz="1600" dirty="0">
                <a:latin typeface="ＭＳ Ｐ明朝" panose="02020600040205080304" pitchFamily="18" charset="-128"/>
                <a:ea typeface="ＭＳ Ｐ明朝" panose="02020600040205080304" pitchFamily="18" charset="-128"/>
              </a:rPr>
              <a:t>東経</a:t>
            </a:r>
            <a:r>
              <a:rPr lang="en-US" altLang="ja-JP" sz="1600" dirty="0" smtClean="0">
                <a:latin typeface="ＭＳ Ｐ明朝" panose="02020600040205080304" pitchFamily="18" charset="-128"/>
                <a:ea typeface="ＭＳ Ｐ明朝" panose="02020600040205080304" pitchFamily="18" charset="-128"/>
              </a:rPr>
              <a:t>133°32′53.9″</a:t>
            </a:r>
            <a:r>
              <a:rPr lang="ja-JP" altLang="en-US" sz="1600" dirty="0" smtClean="0">
                <a:latin typeface="ＭＳ Ｐ明朝" panose="02020600040205080304" pitchFamily="18" charset="-128"/>
                <a:ea typeface="ＭＳ Ｐ明朝" panose="02020600040205080304" pitchFamily="18" charset="-128"/>
              </a:rPr>
              <a:t>から</a:t>
            </a:r>
            <a:r>
              <a:rPr lang="en-US" altLang="ja-JP" sz="1600" dirty="0" smtClean="0">
                <a:latin typeface="ＭＳ Ｐ明朝" panose="02020600040205080304" pitchFamily="18" charset="-128"/>
                <a:ea typeface="ＭＳ Ｐ明朝" panose="02020600040205080304" pitchFamily="18" charset="-128"/>
              </a:rPr>
              <a:t>0.7m</a:t>
            </a:r>
            <a:r>
              <a:rPr lang="ja-JP" altLang="en-US" sz="1600" dirty="0" smtClean="0">
                <a:latin typeface="ＭＳ Ｐ明朝" panose="02020600040205080304" pitchFamily="18" charset="-128"/>
                <a:ea typeface="ＭＳ Ｐ明朝" panose="02020600040205080304" pitchFamily="18" charset="-128"/>
              </a:rPr>
              <a:t>西になる。</a:t>
            </a:r>
            <a:r>
              <a:rPr lang="en-US" altLang="ja-JP" sz="1600" dirty="0">
                <a:latin typeface="ＭＳ Ｐ明朝" panose="02020600040205080304" pitchFamily="18" charset="-128"/>
                <a:ea typeface="ＭＳ Ｐ明朝" panose="02020600040205080304" pitchFamily="18" charset="-128"/>
              </a:rPr>
              <a:t>0.01″</a:t>
            </a:r>
            <a:r>
              <a:rPr lang="ja-JP" altLang="en-US" sz="1600" dirty="0">
                <a:latin typeface="ＭＳ Ｐ明朝" panose="02020600040205080304" pitchFamily="18" charset="-128"/>
                <a:ea typeface="ＭＳ Ｐ明朝" panose="02020600040205080304" pitchFamily="18" charset="-128"/>
              </a:rPr>
              <a:t>を測定できる</a:t>
            </a:r>
            <a:r>
              <a:rPr lang="en-US" altLang="ja-JP" sz="1600" dirty="0">
                <a:latin typeface="ＭＳ Ｐ明朝" panose="02020600040205080304" pitchFamily="18" charset="-128"/>
                <a:ea typeface="ＭＳ Ｐ明朝" panose="02020600040205080304" pitchFamily="18" charset="-128"/>
              </a:rPr>
              <a:t>GPS</a:t>
            </a:r>
            <a:r>
              <a:rPr lang="ja-JP" altLang="en-US" sz="1600" dirty="0">
                <a:latin typeface="ＭＳ Ｐ明朝" panose="02020600040205080304" pitchFamily="18" charset="-128"/>
                <a:ea typeface="ＭＳ Ｐ明朝" panose="02020600040205080304" pitchFamily="18" charset="-128"/>
              </a:rPr>
              <a:t>が必要であるが</a:t>
            </a:r>
            <a:r>
              <a:rPr lang="ja-JP" altLang="en-US" sz="1600" dirty="0" smtClean="0">
                <a:latin typeface="ＭＳ Ｐ明朝" panose="02020600040205080304" pitchFamily="18" charset="-128"/>
                <a:ea typeface="ＭＳ Ｐ明朝" panose="02020600040205080304" pitchFamily="18" charset="-128"/>
              </a:rPr>
              <a:t>持参の</a:t>
            </a:r>
            <a:r>
              <a:rPr lang="en-US" altLang="ja-JP" sz="1600" dirty="0" smtClean="0">
                <a:latin typeface="ＭＳ Ｐ明朝" panose="02020600040205080304" pitchFamily="18" charset="-128"/>
                <a:ea typeface="ＭＳ Ｐ明朝" panose="02020600040205080304" pitchFamily="18" charset="-128"/>
              </a:rPr>
              <a:t>GPS</a:t>
            </a:r>
            <a:r>
              <a:rPr lang="ja-JP" altLang="en-US" sz="1600" dirty="0" smtClean="0">
                <a:latin typeface="ＭＳ Ｐ明朝" panose="02020600040205080304" pitchFamily="18" charset="-128"/>
                <a:ea typeface="ＭＳ Ｐ明朝" panose="02020600040205080304" pitchFamily="18" charset="-128"/>
              </a:rPr>
              <a:t>の性能は</a:t>
            </a:r>
            <a:r>
              <a:rPr lang="en-US" altLang="ja-JP" sz="1600" dirty="0" smtClean="0">
                <a:latin typeface="ＭＳ Ｐ明朝" panose="02020600040205080304" pitchFamily="18" charset="-128"/>
                <a:ea typeface="ＭＳ Ｐ明朝" panose="02020600040205080304" pitchFamily="18" charset="-128"/>
              </a:rPr>
              <a:t>0.1″</a:t>
            </a:r>
            <a:r>
              <a:rPr lang="ja-JP" altLang="en-US" sz="1600" dirty="0" smtClean="0">
                <a:latin typeface="ＭＳ Ｐ明朝" panose="02020600040205080304" pitchFamily="18" charset="-128"/>
                <a:ea typeface="ＭＳ Ｐ明朝" panose="02020600040205080304" pitchFamily="18" charset="-128"/>
              </a:rPr>
              <a:t>迄で</a:t>
            </a:r>
            <a:r>
              <a:rPr lang="en-US" altLang="ja-JP" sz="1600" dirty="0" smtClean="0">
                <a:latin typeface="ＭＳ Ｐ明朝" panose="02020600040205080304" pitchFamily="18" charset="-128"/>
                <a:ea typeface="ＭＳ Ｐ明朝" panose="02020600040205080304" pitchFamily="18" charset="-128"/>
              </a:rPr>
              <a:t>0.01″</a:t>
            </a:r>
            <a:r>
              <a:rPr lang="ja-JP" altLang="en-US" sz="1600" dirty="0" smtClean="0">
                <a:latin typeface="ＭＳ Ｐ明朝" panose="02020600040205080304" pitchFamily="18" charset="-128"/>
                <a:ea typeface="ＭＳ Ｐ明朝" panose="02020600040205080304" pitchFamily="18" charset="-128"/>
              </a:rPr>
              <a:t>は測定できず</a:t>
            </a:r>
            <a:r>
              <a:rPr lang="ja-JP" altLang="en-US" sz="1600" dirty="0">
                <a:latin typeface="ＭＳ Ｐ明朝" panose="02020600040205080304" pitchFamily="18" charset="-128"/>
                <a:ea typeface="ＭＳ Ｐ明朝" panose="02020600040205080304" pitchFamily="18" charset="-128"/>
              </a:rPr>
              <a:t>精度</a:t>
            </a:r>
            <a:r>
              <a:rPr lang="ja-JP" altLang="en-US" sz="1600" dirty="0" smtClean="0">
                <a:latin typeface="ＭＳ Ｐ明朝" panose="02020600040205080304" pitchFamily="18" charset="-128"/>
                <a:ea typeface="ＭＳ Ｐ明朝" panose="02020600040205080304" pitchFamily="18" charset="-128"/>
              </a:rPr>
              <a:t>に欠ける</a:t>
            </a:r>
            <a:r>
              <a:rPr lang="en-US" altLang="ja-JP" sz="1600" dirty="0" smtClean="0">
                <a:latin typeface="ＭＳ Ｐ明朝" panose="02020600040205080304" pitchFamily="18" charset="-128"/>
                <a:ea typeface="ＭＳ Ｐ明朝" panose="02020600040205080304" pitchFamily="18" charset="-128"/>
              </a:rPr>
              <a:t>)</a:t>
            </a:r>
            <a:endParaRPr lang="ja-JP" altLang="en-US" sz="1600" dirty="0" smtClean="0">
              <a:latin typeface="ＭＳ Ｐ明朝" panose="02020600040205080304" pitchFamily="18" charset="-128"/>
              <a:ea typeface="ＭＳ Ｐ明朝" panose="02020600040205080304" pitchFamily="18" charset="-128"/>
            </a:endParaRPr>
          </a:p>
          <a:p>
            <a:pPr marL="0" indent="0">
              <a:buNone/>
            </a:pPr>
            <a:endParaRPr lang="ja-JP" altLang="en-US" sz="1600" dirty="0" smtClean="0">
              <a:solidFill>
                <a:srgbClr val="FF0000"/>
              </a:solidFill>
              <a:latin typeface="ＭＳ Ｐ明朝" panose="02020600040205080304" pitchFamily="18" charset="-128"/>
              <a:ea typeface="ＭＳ Ｐ明朝" panose="02020600040205080304" pitchFamily="18" charset="-128"/>
            </a:endParaRPr>
          </a:p>
          <a:p>
            <a:pPr marL="0" indent="0">
              <a:buNone/>
            </a:pPr>
            <a:r>
              <a:rPr lang="ja-JP" altLang="en-US" sz="1600" dirty="0" smtClean="0">
                <a:latin typeface="ＭＳ Ｐ明朝" panose="02020600040205080304" pitchFamily="18" charset="-128"/>
                <a:ea typeface="ＭＳ Ｐ明朝" panose="02020600040205080304" pitchFamily="18" charset="-128"/>
              </a:rPr>
              <a:t>ブロック塀下の境界ﾌﾟﾚｰﾄから地籍測量図に従い</a:t>
            </a:r>
            <a:r>
              <a:rPr lang="en-US" altLang="ja-JP" sz="1600" dirty="0" smtClean="0">
                <a:latin typeface="ＭＳ Ｐ明朝" panose="02020600040205080304" pitchFamily="18" charset="-128"/>
                <a:ea typeface="ＭＳ Ｐ明朝" panose="02020600040205080304" pitchFamily="18" charset="-128"/>
              </a:rPr>
              <a:t>1.76m</a:t>
            </a:r>
            <a:r>
              <a:rPr lang="ja-JP" altLang="en-US" sz="1600" dirty="0" smtClean="0">
                <a:latin typeface="ＭＳ Ｐ明朝" panose="02020600040205080304" pitchFamily="18" charset="-128"/>
                <a:ea typeface="ＭＳ Ｐ明朝" panose="02020600040205080304" pitchFamily="18" charset="-128"/>
              </a:rPr>
              <a:t>西、且つそこから</a:t>
            </a:r>
            <a:r>
              <a:rPr lang="en-US" altLang="ja-JP" sz="1600" dirty="0" smtClean="0">
                <a:latin typeface="ＭＳ Ｐ明朝" panose="02020600040205080304" pitchFamily="18" charset="-128"/>
                <a:ea typeface="ＭＳ Ｐ明朝" panose="02020600040205080304" pitchFamily="18" charset="-128"/>
              </a:rPr>
              <a:t>2.73m </a:t>
            </a:r>
            <a:r>
              <a:rPr lang="ja-JP" altLang="en-US" sz="1600" dirty="0" smtClean="0">
                <a:latin typeface="ＭＳ Ｐ明朝" panose="02020600040205080304" pitchFamily="18" charset="-128"/>
                <a:ea typeface="ＭＳ Ｐ明朝" panose="02020600040205080304" pitchFamily="18" charset="-128"/>
              </a:rPr>
              <a:t>北が伊能忠敬の測量実施地点詳細位置ということになりそうだ。　　緯度経度秒単位以下</a:t>
            </a:r>
            <a:r>
              <a:rPr lang="en-US" altLang="ja-JP" sz="1600" dirty="0" smtClean="0">
                <a:latin typeface="ＭＳ Ｐ明朝" panose="02020600040205080304" pitchFamily="18" charset="-128"/>
                <a:ea typeface="ＭＳ Ｐ明朝" panose="02020600040205080304" pitchFamily="18" charset="-128"/>
              </a:rPr>
              <a:t>2</a:t>
            </a:r>
            <a:r>
              <a:rPr lang="ja-JP" altLang="en-US" sz="1600" dirty="0" smtClean="0">
                <a:latin typeface="ＭＳ Ｐ明朝" panose="02020600040205080304" pitchFamily="18" charset="-128"/>
                <a:ea typeface="ＭＳ Ｐ明朝" panose="02020600040205080304" pitchFamily="18" charset="-128"/>
              </a:rPr>
              <a:t>位の解析結果と廃道敷の地積測量図</a:t>
            </a:r>
            <a:r>
              <a:rPr lang="ja-JP" altLang="en-US" sz="1600" dirty="0">
                <a:latin typeface="ＭＳ Ｐ明朝" panose="02020600040205080304" pitchFamily="18" charset="-128"/>
                <a:ea typeface="ＭＳ Ｐ明朝" panose="02020600040205080304" pitchFamily="18" charset="-128"/>
              </a:rPr>
              <a:t>、</a:t>
            </a:r>
            <a:r>
              <a:rPr lang="ja-JP" altLang="en-US" sz="1600" dirty="0" smtClean="0">
                <a:latin typeface="ＭＳ Ｐ明朝" panose="02020600040205080304" pitchFamily="18" charset="-128"/>
                <a:ea typeface="ＭＳ Ｐ明朝" panose="02020600040205080304" pitchFamily="18" charset="-128"/>
              </a:rPr>
              <a:t>公図、和紙公図、旧土地台帳、地理院地図、住宅地図での確認で</a:t>
            </a:r>
            <a:r>
              <a:rPr lang="en-US" altLang="ja-JP" sz="1600" dirty="0" smtClean="0">
                <a:latin typeface="ＭＳ Ｐ明朝" panose="02020600040205080304" pitchFamily="18" charset="-128"/>
                <a:ea typeface="ＭＳ Ｐ明朝" panose="02020600040205080304" pitchFamily="18" charset="-128"/>
              </a:rPr>
              <a:t>m</a:t>
            </a:r>
            <a:r>
              <a:rPr lang="ja-JP" altLang="en-US" sz="1600" dirty="0" smtClean="0">
                <a:latin typeface="ＭＳ Ｐ明朝" panose="02020600040205080304" pitchFamily="18" charset="-128"/>
                <a:ea typeface="ＭＳ Ｐ明朝" panose="02020600040205080304" pitchFamily="18" charset="-128"/>
              </a:rPr>
              <a:t>単位以下</a:t>
            </a:r>
            <a:r>
              <a:rPr lang="en-US" altLang="ja-JP" sz="1600" dirty="0" smtClean="0">
                <a:latin typeface="ＭＳ Ｐ明朝" panose="02020600040205080304" pitchFamily="18" charset="-128"/>
                <a:ea typeface="ＭＳ Ｐ明朝" panose="02020600040205080304" pitchFamily="18" charset="-128"/>
              </a:rPr>
              <a:t>10cm</a:t>
            </a:r>
            <a:r>
              <a:rPr lang="ja-JP" altLang="en-US" sz="1600" dirty="0" smtClean="0">
                <a:latin typeface="ＭＳ Ｐ明朝" panose="02020600040205080304" pitchFamily="18" charset="-128"/>
                <a:ea typeface="ＭＳ Ｐ明朝" panose="02020600040205080304" pitchFamily="18" charset="-128"/>
              </a:rPr>
              <a:t>単位</a:t>
            </a:r>
            <a:r>
              <a:rPr lang="ja-JP" altLang="en-US" sz="1600" dirty="0">
                <a:latin typeface="ＭＳ Ｐ明朝" panose="02020600040205080304" pitchFamily="18" charset="-128"/>
                <a:ea typeface="ＭＳ Ｐ明朝" panose="02020600040205080304" pitchFamily="18" charset="-128"/>
              </a:rPr>
              <a:t>程度</a:t>
            </a:r>
            <a:r>
              <a:rPr lang="ja-JP" altLang="en-US" sz="1600" dirty="0" smtClean="0">
                <a:latin typeface="ＭＳ Ｐ明朝" panose="02020600040205080304" pitchFamily="18" charset="-128"/>
                <a:ea typeface="ＭＳ Ｐ明朝" panose="02020600040205080304" pitchFamily="18" charset="-128"/>
              </a:rPr>
              <a:t>での結果と</a:t>
            </a:r>
            <a:r>
              <a:rPr lang="ja-JP" altLang="en-US" sz="1600" dirty="0">
                <a:latin typeface="ＭＳ Ｐ明朝" panose="02020600040205080304" pitchFamily="18" charset="-128"/>
                <a:ea typeface="ＭＳ Ｐ明朝" panose="02020600040205080304" pitchFamily="18" charset="-128"/>
              </a:rPr>
              <a:t>なった</a:t>
            </a:r>
            <a:r>
              <a:rPr lang="ja-JP" altLang="en-US" sz="1600" dirty="0" smtClean="0">
                <a:latin typeface="ＭＳ Ｐ明朝" panose="02020600040205080304" pitchFamily="18" charset="-128"/>
                <a:ea typeface="ＭＳ Ｐ明朝" panose="02020600040205080304" pitchFamily="18" charset="-128"/>
              </a:rPr>
              <a:t>。</a:t>
            </a:r>
          </a:p>
          <a:p>
            <a:pPr marL="0" indent="0">
              <a:buNone/>
            </a:pPr>
            <a:r>
              <a:rPr lang="ja-JP" altLang="en-US" sz="1600" dirty="0" smtClean="0">
                <a:latin typeface="ＭＳ Ｐ明朝" panose="02020600040205080304" pitchFamily="18" charset="-128"/>
                <a:ea typeface="ＭＳ Ｐ明朝" panose="02020600040205080304" pitchFamily="18" charset="-128"/>
              </a:rPr>
              <a:t>江戸末期の高知の地図、陸測地図等も</a:t>
            </a:r>
            <a:r>
              <a:rPr lang="ja-JP" altLang="en-US" sz="1600" dirty="0">
                <a:latin typeface="ＭＳ Ｐ明朝" panose="02020600040205080304" pitchFamily="18" charset="-128"/>
                <a:ea typeface="ＭＳ Ｐ明朝" panose="02020600040205080304" pitchFamily="18" charset="-128"/>
              </a:rPr>
              <a:t>基礎に</a:t>
            </a:r>
            <a:r>
              <a:rPr lang="ja-JP" altLang="en-US" sz="1600" dirty="0" smtClean="0">
                <a:latin typeface="ＭＳ Ｐ明朝" panose="02020600040205080304" pitchFamily="18" charset="-128"/>
                <a:ea typeface="ＭＳ Ｐ明朝" panose="02020600040205080304" pitchFamily="18" charset="-128"/>
              </a:rPr>
              <a:t>なる。伊能大図の測量経路を拡大して国土地理院地図等とｵｰﾊﾞｰﾗｯﾌﾟさせても残る描画に伴う曖昧さも緯度経度秒単位以下</a:t>
            </a:r>
            <a:r>
              <a:rPr lang="en-US" altLang="ja-JP" sz="1600" dirty="0" smtClean="0">
                <a:latin typeface="ＭＳ Ｐ明朝" panose="02020600040205080304" pitchFamily="18" charset="-128"/>
                <a:ea typeface="ＭＳ Ｐ明朝" panose="02020600040205080304" pitchFamily="18" charset="-128"/>
              </a:rPr>
              <a:t>2</a:t>
            </a:r>
            <a:r>
              <a:rPr lang="ja-JP" altLang="en-US" sz="1600" dirty="0" smtClean="0">
                <a:latin typeface="ＭＳ Ｐ明朝" panose="02020600040205080304" pitchFamily="18" charset="-128"/>
                <a:ea typeface="ＭＳ Ｐ明朝" panose="02020600040205080304" pitchFamily="18" charset="-128"/>
              </a:rPr>
              <a:t>位という事象での測量実施地点の把握により改善され、測量経路もより精密に把握できる。</a:t>
            </a:r>
          </a:p>
          <a:p>
            <a:pPr marL="0" indent="0">
              <a:buNone/>
            </a:pPr>
            <a:r>
              <a:rPr lang="ja-JP" altLang="en-US" sz="1600" dirty="0" smtClean="0">
                <a:latin typeface="ＭＳ Ｐ明朝" panose="02020600040205080304" pitchFamily="18" charset="-128"/>
                <a:ea typeface="ＭＳ Ｐ明朝" panose="02020600040205080304" pitchFamily="18" charset="-128"/>
              </a:rPr>
              <a:t>勿論、山島方位記は伊能図に掲載されなかった</a:t>
            </a:r>
            <a:r>
              <a:rPr lang="ja-JP" altLang="en-US" sz="1600" dirty="0">
                <a:latin typeface="ＭＳ Ｐ明朝" panose="02020600040205080304" pitchFamily="18" charset="-128"/>
                <a:ea typeface="ＭＳ Ｐ明朝" panose="02020600040205080304" pitchFamily="18" charset="-128"/>
              </a:rPr>
              <a:t>測量対象地点</a:t>
            </a:r>
            <a:r>
              <a:rPr lang="ja-JP" altLang="en-US" sz="1600" dirty="0" smtClean="0">
                <a:latin typeface="ＭＳ Ｐ明朝" panose="02020600040205080304" pitchFamily="18" charset="-128"/>
                <a:ea typeface="ＭＳ Ｐ明朝" panose="02020600040205080304" pitchFamily="18" charset="-128"/>
              </a:rPr>
              <a:t>も含め正確に把握される可能性を有している。</a:t>
            </a:r>
          </a:p>
          <a:p>
            <a:pPr marL="0" indent="0">
              <a:buNone/>
            </a:pPr>
            <a:endParaRPr lang="ja-JP" altLang="en-US" sz="1600" dirty="0" smtClean="0"/>
          </a:p>
        </p:txBody>
      </p:sp>
    </p:spTree>
    <p:extLst>
      <p:ext uri="{BB962C8B-B14F-4D97-AF65-F5344CB8AC3E}">
        <p14:creationId xmlns:p14="http://schemas.microsoft.com/office/powerpoint/2010/main" val="238615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700808"/>
            <a:ext cx="7632848" cy="4785395"/>
          </a:xfrm>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19</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930410409"/>
              </p:ext>
            </p:extLst>
          </p:nvPr>
        </p:nvGraphicFramePr>
        <p:xfrm>
          <a:off x="2555776" y="1844824"/>
          <a:ext cx="3250486" cy="4473787"/>
        </p:xfrm>
        <a:graphic>
          <a:graphicData uri="http://schemas.openxmlformats.org/presentationml/2006/ole">
            <mc:AlternateContent xmlns:mc="http://schemas.openxmlformats.org/markup-compatibility/2006">
              <mc:Choice xmlns:v="urn:schemas-microsoft-com:vml" Requires="v">
                <p:oleObj spid="_x0000_s21701" name="Acrobat Document" r:id="rId3" imgW="5819655" imgH="8010279" progId="AcroExch.Document.DC">
                  <p:embed/>
                </p:oleObj>
              </mc:Choice>
              <mc:Fallback>
                <p:oleObj name="Acrobat Document" r:id="rId3" imgW="5819655" imgH="8010279" progId="AcroExch.Document.DC">
                  <p:embed/>
                  <p:pic>
                    <p:nvPicPr>
                      <p:cNvPr id="0" name=""/>
                      <p:cNvPicPr/>
                      <p:nvPr/>
                    </p:nvPicPr>
                    <p:blipFill>
                      <a:blip r:embed="rId4"/>
                      <a:stretch>
                        <a:fillRect/>
                      </a:stretch>
                    </p:blipFill>
                    <p:spPr>
                      <a:xfrm>
                        <a:off x="2555776" y="1844824"/>
                        <a:ext cx="3250486" cy="4473787"/>
                      </a:xfrm>
                      <a:prstGeom prst="rect">
                        <a:avLst/>
                      </a:prstGeom>
                    </p:spPr>
                  </p:pic>
                </p:oleObj>
              </mc:Fallback>
            </mc:AlternateContent>
          </a:graphicData>
        </a:graphic>
      </p:graphicFrame>
      <p:sp>
        <p:nvSpPr>
          <p:cNvPr id="6" name="タイトル 5"/>
          <p:cNvSpPr>
            <a:spLocks noGrp="1"/>
          </p:cNvSpPr>
          <p:nvPr>
            <p:ph type="title"/>
          </p:nvPr>
        </p:nvSpPr>
        <p:spPr>
          <a:xfrm>
            <a:off x="683568" y="188640"/>
            <a:ext cx="8147248" cy="1368152"/>
          </a:xfrm>
        </p:spPr>
        <p:txBody>
          <a:bodyPr>
            <a:normAutofit fontScale="90000"/>
          </a:bodyPr>
          <a:lstStyle/>
          <a:p>
            <a:pPr algn="r"/>
            <a:r>
              <a:rPr kumimoji="1" lang="ja-JP" altLang="en-US" sz="2000" dirty="0" smtClean="0">
                <a:latin typeface="+mj-ea"/>
              </a:rPr>
              <a:t/>
            </a:r>
            <a:br>
              <a:rPr kumimoji="1" lang="ja-JP" altLang="en-US" sz="2000" dirty="0" smtClean="0">
                <a:latin typeface="+mj-ea"/>
              </a:rPr>
            </a:br>
            <a:r>
              <a:rPr kumimoji="1" lang="ja-JP" altLang="en-US" sz="2000" dirty="0" smtClean="0">
                <a:latin typeface="+mj-ea"/>
              </a:rPr>
              <a:t>北山街道二印での和紙公図及び旧土地台帳照合による北山街道の曲がり角位置</a:t>
            </a:r>
            <a:r>
              <a:rPr lang="ja-JP" altLang="en-US" sz="1800" dirty="0">
                <a:latin typeface="+mj-ea"/>
              </a:rPr>
              <a:t/>
            </a:r>
            <a:br>
              <a:rPr lang="ja-JP" altLang="en-US" sz="1800" dirty="0">
                <a:latin typeface="+mj-ea"/>
              </a:rPr>
            </a:br>
            <a:r>
              <a:rPr lang="ja-JP" altLang="en-US" sz="1800" dirty="0">
                <a:latin typeface="+mj-ea"/>
              </a:rPr>
              <a:t>駐車場の白い路盤部分は道としては幅が狭すぎると思い和紙公図、土地台帳、公図、地積図</a:t>
            </a:r>
            <a:br>
              <a:rPr lang="ja-JP" altLang="en-US" sz="1800" dirty="0">
                <a:latin typeface="+mj-ea"/>
              </a:rPr>
            </a:br>
            <a:r>
              <a:rPr lang="ja-JP" altLang="en-US" sz="1800" dirty="0">
                <a:latin typeface="+mj-ea"/>
              </a:rPr>
              <a:t>等を見ると明治</a:t>
            </a:r>
            <a:r>
              <a:rPr lang="en-US" altLang="ja-JP" sz="1800" dirty="0">
                <a:latin typeface="+mj-ea"/>
              </a:rPr>
              <a:t>40</a:t>
            </a:r>
            <a:r>
              <a:rPr lang="ja-JP" altLang="en-US" sz="1800" dirty="0">
                <a:latin typeface="+mj-ea"/>
              </a:rPr>
              <a:t>年には近くに国道ができ間道に格下げされ、道の真ん中</a:t>
            </a:r>
            <a:r>
              <a:rPr lang="ja-JP" altLang="en-US" sz="1800" dirty="0" smtClean="0">
                <a:latin typeface="+mj-ea"/>
              </a:rPr>
              <a:t>部分</a:t>
            </a:r>
            <a:r>
              <a:rPr lang="ja-JP" altLang="en-US" sz="1800" dirty="0">
                <a:latin typeface="+mj-ea"/>
              </a:rPr>
              <a:t>が</a:t>
            </a:r>
            <a:r>
              <a:rPr lang="ja-JP" altLang="en-US" sz="1800" dirty="0" smtClean="0">
                <a:latin typeface="+mj-ea"/>
              </a:rPr>
              <a:t>白で雑種地畑となり</a:t>
            </a:r>
            <a:r>
              <a:rPr lang="ja-JP" altLang="en-US" sz="1800" dirty="0">
                <a:latin typeface="+mj-ea"/>
              </a:rPr>
              <a:t>、三本の廃道敷となり、近年隣地地主に払い下げ</a:t>
            </a:r>
            <a:r>
              <a:rPr lang="ja-JP" altLang="en-US" sz="1800" dirty="0" smtClean="0">
                <a:latin typeface="+mj-ea"/>
              </a:rPr>
              <a:t>。</a:t>
            </a:r>
            <a:r>
              <a:rPr lang="ja-JP" altLang="en-US" sz="1800" dirty="0">
                <a:latin typeface="+mj-ea"/>
              </a:rPr>
              <a:t>該当部分</a:t>
            </a:r>
            <a:r>
              <a:rPr lang="ja-JP" altLang="en-US" sz="1800" dirty="0" smtClean="0">
                <a:latin typeface="+mj-ea"/>
              </a:rPr>
              <a:t>はその畑</a:t>
            </a:r>
            <a:r>
              <a:rPr lang="ja-JP" altLang="en-US" sz="1800" dirty="0">
                <a:latin typeface="+mj-ea"/>
              </a:rPr>
              <a:t>に該当。</a:t>
            </a:r>
            <a:br>
              <a:rPr lang="ja-JP" altLang="en-US" sz="1800" dirty="0">
                <a:latin typeface="+mj-ea"/>
              </a:rPr>
            </a:br>
            <a:r>
              <a:rPr lang="ja-JP" altLang="en-US" sz="1800" dirty="0">
                <a:latin typeface="+mj-ea"/>
              </a:rPr>
              <a:t/>
            </a:r>
            <a:br>
              <a:rPr lang="ja-JP" altLang="en-US" sz="1800" dirty="0">
                <a:latin typeface="+mj-ea"/>
              </a:rPr>
            </a:br>
            <a:endParaRPr kumimoji="1" lang="ja-JP" altLang="en-US" sz="1800" dirty="0">
              <a:latin typeface="+mj-ea"/>
            </a:endParaRPr>
          </a:p>
        </p:txBody>
      </p:sp>
    </p:spTree>
    <p:extLst>
      <p:ext uri="{BB962C8B-B14F-4D97-AF65-F5344CB8AC3E}">
        <p14:creationId xmlns:p14="http://schemas.microsoft.com/office/powerpoint/2010/main" val="151908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45320"/>
            <a:ext cx="8640960" cy="1584176"/>
          </a:xfrm>
        </p:spPr>
        <p:txBody>
          <a:bodyPr>
            <a:normAutofit fontScale="90000"/>
          </a:bodyPr>
          <a:lstStyle/>
          <a:p>
            <a:r>
              <a:rPr lang="en-US" altLang="ja-JP" sz="2000" b="1" dirty="0" err="1">
                <a:solidFill>
                  <a:srgbClr val="0070C0"/>
                </a:solidFill>
              </a:rPr>
              <a:t>Santou</a:t>
            </a:r>
            <a:r>
              <a:rPr lang="en-US" altLang="ja-JP" sz="2000" b="1" dirty="0">
                <a:solidFill>
                  <a:srgbClr val="0070C0"/>
                </a:solidFill>
              </a:rPr>
              <a:t>-</a:t>
            </a:r>
            <a:r>
              <a:rPr lang="en-US" altLang="ja-JP" sz="2000" b="1" dirty="0" err="1">
                <a:solidFill>
                  <a:srgbClr val="0070C0"/>
                </a:solidFill>
              </a:rPr>
              <a:t>Hui</a:t>
            </a:r>
            <a:r>
              <a:rPr lang="en-US" altLang="ja-JP" sz="2000" b="1" dirty="0">
                <a:solidFill>
                  <a:srgbClr val="0070C0"/>
                </a:solidFill>
              </a:rPr>
              <a:t>-Ki </a:t>
            </a:r>
            <a:r>
              <a:rPr lang="en-US" altLang="ja-JP" sz="2000" b="1" dirty="0" smtClean="0">
                <a:solidFill>
                  <a:srgbClr val="0070C0"/>
                </a:solidFill>
              </a:rPr>
              <a:t>67Volume 7,775pages the ledger </a:t>
            </a:r>
            <a:r>
              <a:rPr lang="en-US" altLang="ja-JP" sz="2000" b="1" dirty="0">
                <a:solidFill>
                  <a:srgbClr val="0070C0"/>
                </a:solidFill>
              </a:rPr>
              <a:t>of almost 200,000 </a:t>
            </a:r>
            <a:r>
              <a:rPr lang="en-US" altLang="ja-JP" sz="2000" b="1" dirty="0" smtClean="0">
                <a:solidFill>
                  <a:srgbClr val="0070C0"/>
                </a:solidFill>
              </a:rPr>
              <a:t>data of  </a:t>
            </a:r>
            <a:r>
              <a:rPr lang="en-US" altLang="ja-JP" sz="2000" b="1" dirty="0">
                <a:solidFill>
                  <a:srgbClr val="0070C0"/>
                </a:solidFill>
              </a:rPr>
              <a:t>magnetic survey </a:t>
            </a:r>
            <a:r>
              <a:rPr lang="en-US" altLang="ja-JP" sz="2000" b="1" dirty="0" smtClean="0">
                <a:solidFill>
                  <a:srgbClr val="0070C0"/>
                </a:solidFill>
              </a:rPr>
              <a:t>azimuth</a:t>
            </a:r>
            <a:r>
              <a:rPr lang="ja-JP" altLang="en-US" sz="2000" b="1" dirty="0" smtClean="0">
                <a:solidFill>
                  <a:srgbClr val="0070C0"/>
                </a:solidFill>
              </a:rPr>
              <a:t>　</a:t>
            </a:r>
            <a:r>
              <a:rPr lang="en-US" altLang="ja-JP" sz="2000" b="1" dirty="0" smtClean="0">
                <a:solidFill>
                  <a:srgbClr val="0070C0"/>
                </a:solidFill>
              </a:rPr>
              <a:t>data accuracy 5 min </a:t>
            </a:r>
            <a:r>
              <a:rPr lang="en-US" altLang="ja-JP" sz="2000" b="1" dirty="0">
                <a:solidFill>
                  <a:srgbClr val="0070C0"/>
                </a:solidFill>
              </a:rPr>
              <a:t>in Japanese main land in </a:t>
            </a:r>
            <a:r>
              <a:rPr lang="en-US" altLang="ja-JP" sz="2000" b="1" dirty="0" smtClean="0">
                <a:solidFill>
                  <a:srgbClr val="0070C0"/>
                </a:solidFill>
              </a:rPr>
              <a:t>1800</a:t>
            </a:r>
            <a:r>
              <a:rPr lang="ja-JP" altLang="en-US" sz="2000" b="1" dirty="0" smtClean="0">
                <a:solidFill>
                  <a:srgbClr val="0070C0"/>
                </a:solidFill>
              </a:rPr>
              <a:t>　</a:t>
            </a:r>
            <a:r>
              <a:rPr lang="en-US" altLang="ja-JP" sz="2000" b="1" dirty="0" smtClean="0">
                <a:solidFill>
                  <a:srgbClr val="0070C0"/>
                </a:solidFill>
              </a:rPr>
              <a:t>to 1816</a:t>
            </a:r>
            <a:r>
              <a:rPr lang="en-US" altLang="ja-JP" sz="2400" dirty="0" smtClean="0">
                <a:solidFill>
                  <a:srgbClr val="0070C0"/>
                </a:solidFill>
              </a:rPr>
              <a:t>.</a:t>
            </a:r>
            <a:r>
              <a:rPr lang="en-US" altLang="ja-JP" sz="1800" dirty="0" smtClean="0">
                <a:solidFill>
                  <a:srgbClr val="0070C0"/>
                </a:solidFill>
              </a:rPr>
              <a:t/>
            </a:r>
            <a:br>
              <a:rPr lang="en-US" altLang="ja-JP" sz="1800" dirty="0" smtClean="0">
                <a:solidFill>
                  <a:srgbClr val="0070C0"/>
                </a:solidFill>
              </a:rPr>
            </a:br>
            <a:r>
              <a:rPr lang="ja-JP" altLang="ja-JP" sz="2000" dirty="0" smtClean="0"/>
              <a:t>伊能</a:t>
            </a:r>
            <a:r>
              <a:rPr lang="ja-JP" altLang="ja-JP" sz="2000" dirty="0"/>
              <a:t>忠</a:t>
            </a:r>
            <a:r>
              <a:rPr lang="ja-JP" altLang="ja-JP" sz="2000" dirty="0" smtClean="0"/>
              <a:t>敬</a:t>
            </a:r>
            <a:r>
              <a:rPr lang="ja-JP" altLang="en-US" sz="2000" dirty="0"/>
              <a:t>の</a:t>
            </a:r>
            <a:r>
              <a:rPr lang="ja-JP" altLang="ja-JP" sz="2000" dirty="0" smtClean="0"/>
              <a:t>磁針</a:t>
            </a:r>
            <a:r>
              <a:rPr lang="ja-JP" altLang="ja-JP" sz="2000" dirty="0"/>
              <a:t>測量方位角台帳　国宝「山島方位記</a:t>
            </a:r>
            <a:r>
              <a:rPr lang="ja-JP" altLang="ja-JP" sz="2000" dirty="0" smtClean="0"/>
              <a:t>」</a:t>
            </a:r>
            <a:r>
              <a:rPr lang="en-US" altLang="ja-JP" sz="2000" dirty="0" smtClean="0"/>
              <a:t>67</a:t>
            </a:r>
            <a:r>
              <a:rPr lang="ja-JP" altLang="ja-JP" sz="2000" dirty="0" smtClean="0"/>
              <a:t>巻</a:t>
            </a:r>
            <a:r>
              <a:rPr lang="en-US" altLang="ja-JP" sz="2000" dirty="0" smtClean="0"/>
              <a:t>7775</a:t>
            </a:r>
            <a:r>
              <a:rPr lang="ja-JP" altLang="en-US" sz="2000" dirty="0" smtClean="0"/>
              <a:t>頁には</a:t>
            </a:r>
            <a:r>
              <a:rPr lang="en-US" altLang="ja-JP" sz="2000" dirty="0" smtClean="0"/>
              <a:t>0</a:t>
            </a:r>
            <a:r>
              <a:rPr lang="ja-JP" altLang="en-US" sz="2000" dirty="0" smtClean="0"/>
              <a:t>度</a:t>
            </a:r>
            <a:r>
              <a:rPr lang="en-US" altLang="ja-JP" sz="2000" dirty="0" smtClean="0"/>
              <a:t>5</a:t>
            </a:r>
            <a:r>
              <a:rPr lang="ja-JP" altLang="en-US" sz="2000" dirty="0" smtClean="0"/>
              <a:t>分の精度</a:t>
            </a:r>
            <a:r>
              <a:rPr lang="ja-JP" altLang="ja-JP" sz="2000" dirty="0"/>
              <a:t/>
            </a:r>
            <a:br>
              <a:rPr lang="ja-JP" altLang="ja-JP" sz="2000" dirty="0"/>
            </a:br>
            <a:r>
              <a:rPr lang="ja-JP" altLang="ja-JP" sz="2000" dirty="0" smtClean="0"/>
              <a:t>北海道道東</a:t>
            </a:r>
            <a:r>
              <a:rPr lang="ja-JP" altLang="en-US" sz="2000" dirty="0" smtClean="0"/>
              <a:t>から</a:t>
            </a:r>
            <a:r>
              <a:rPr lang="ja-JP" altLang="ja-JP" sz="2000" dirty="0" smtClean="0"/>
              <a:t>屋久島迄</a:t>
            </a:r>
            <a:r>
              <a:rPr lang="ja-JP" altLang="ja-JP" sz="2000" dirty="0"/>
              <a:t>の推計約</a:t>
            </a:r>
            <a:r>
              <a:rPr lang="en-US" altLang="ja-JP" sz="2000" dirty="0"/>
              <a:t>20</a:t>
            </a:r>
            <a:r>
              <a:rPr lang="ja-JP" altLang="ja-JP" sz="2000" dirty="0"/>
              <a:t>万件の磁針測量方位</a:t>
            </a:r>
            <a:r>
              <a:rPr lang="ja-JP" altLang="ja-JP" sz="2000" dirty="0" smtClean="0"/>
              <a:t>角</a:t>
            </a:r>
            <a:r>
              <a:rPr lang="ja-JP" altLang="en-US" sz="2000" dirty="0" smtClean="0"/>
              <a:t>を</a:t>
            </a:r>
            <a:r>
              <a:rPr lang="ja-JP" altLang="ja-JP" sz="2000" dirty="0" smtClean="0"/>
              <a:t>記載</a:t>
            </a:r>
            <a:r>
              <a:rPr lang="en-US" altLang="ja-JP" sz="2000" dirty="0" smtClean="0"/>
              <a:t>…...……………………</a:t>
            </a:r>
            <a:r>
              <a:rPr lang="en-US" altLang="ja-JP" sz="2000" b="1" dirty="0" smtClean="0">
                <a:solidFill>
                  <a:srgbClr val="00B050"/>
                </a:solidFill>
              </a:rPr>
              <a:t/>
            </a:r>
            <a:br>
              <a:rPr lang="en-US" altLang="ja-JP" sz="2000" b="1" dirty="0" smtClean="0">
                <a:solidFill>
                  <a:srgbClr val="00B050"/>
                </a:solidFill>
              </a:rPr>
            </a:br>
            <a:r>
              <a:rPr lang="ja-JP" altLang="en-US" sz="1800" dirty="0" smtClean="0"/>
              <a:t>伊能は江戸での偏角の試測がほぼ</a:t>
            </a:r>
            <a:r>
              <a:rPr lang="en-US" altLang="ja-JP" sz="1800" dirty="0" smtClean="0"/>
              <a:t>0</a:t>
            </a:r>
            <a:r>
              <a:rPr lang="ja-JP" altLang="en-US" sz="1800" dirty="0" smtClean="0"/>
              <a:t>度に近く偏差無しであるとして磁針測量を</a:t>
            </a:r>
            <a:r>
              <a:rPr lang="ja-JP" altLang="en-US" sz="1800" dirty="0"/>
              <a:t>敢行</a:t>
            </a:r>
            <a:r>
              <a:rPr lang="ja-JP" altLang="en-US" sz="1800" dirty="0" smtClean="0"/>
              <a:t>。</a:t>
            </a:r>
            <a:endParaRPr kumimoji="1" lang="ja-JP" altLang="en-US" sz="1800" dirty="0"/>
          </a:p>
        </p:txBody>
      </p:sp>
      <p:pic>
        <p:nvPicPr>
          <p:cNvPr id="1026"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69" y="3645023"/>
            <a:ext cx="2597380" cy="19480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06470" y="1774557"/>
            <a:ext cx="2957418" cy="1200329"/>
          </a:xfrm>
          <a:prstGeom prst="rect">
            <a:avLst/>
          </a:prstGeom>
        </p:spPr>
        <p:txBody>
          <a:bodyPr wrap="square">
            <a:spAutoFit/>
          </a:bodyPr>
          <a:lstStyle/>
          <a:p>
            <a:r>
              <a:rPr lang="en-US" altLang="ja-JP" dirty="0"/>
              <a:t>Cartographer  </a:t>
            </a:r>
            <a:r>
              <a:rPr lang="en-US" altLang="ja-JP" b="1" dirty="0" err="1"/>
              <a:t>Tadataka</a:t>
            </a:r>
            <a:r>
              <a:rPr lang="en-US" altLang="ja-JP" b="1" dirty="0"/>
              <a:t> </a:t>
            </a:r>
            <a:r>
              <a:rPr lang="en-US" altLang="ja-JP" b="1" dirty="0" err="1"/>
              <a:t>Inoh</a:t>
            </a:r>
            <a:r>
              <a:rPr lang="ja-JP" altLang="en-US" dirty="0"/>
              <a:t>　　　　　　　　　　（</a:t>
            </a:r>
            <a:r>
              <a:rPr lang="en-US" altLang="ja-JP" dirty="0"/>
              <a:t>1745-1818</a:t>
            </a:r>
            <a:r>
              <a:rPr lang="ja-JP" altLang="en-US" dirty="0"/>
              <a:t>）</a:t>
            </a:r>
            <a:endParaRPr lang="ja-JP" altLang="ja-JP" dirty="0"/>
          </a:p>
          <a:p>
            <a:r>
              <a:rPr lang="ja-JP" altLang="ja-JP" dirty="0" smtClean="0"/>
              <a:t>伊能</a:t>
            </a:r>
            <a:r>
              <a:rPr lang="ja-JP" altLang="ja-JP" dirty="0"/>
              <a:t>忠敬坐像　</a:t>
            </a:r>
          </a:p>
          <a:p>
            <a:r>
              <a:rPr lang="ja-JP" altLang="ja-JP" dirty="0"/>
              <a:t>（伊能忠敬記念館蔵</a:t>
            </a:r>
            <a:r>
              <a:rPr lang="ja-JP" altLang="ja-JP" dirty="0" smtClean="0"/>
              <a:t>）</a:t>
            </a:r>
            <a:endParaRPr lang="ja-JP" altLang="ja-JP" dirty="0"/>
          </a:p>
        </p:txBody>
      </p:sp>
      <p:sp>
        <p:nvSpPr>
          <p:cNvPr id="5" name="正方形/長方形 4"/>
          <p:cNvSpPr/>
          <p:nvPr/>
        </p:nvSpPr>
        <p:spPr>
          <a:xfrm>
            <a:off x="3707904" y="1844824"/>
            <a:ext cx="4968552" cy="1754326"/>
          </a:xfrm>
          <a:prstGeom prst="rect">
            <a:avLst/>
          </a:prstGeom>
        </p:spPr>
        <p:txBody>
          <a:bodyPr wrap="square">
            <a:spAutoFit/>
          </a:bodyPr>
          <a:lstStyle/>
          <a:p>
            <a:r>
              <a:rPr lang="en-US" altLang="ja-JP" b="1" dirty="0" smtClean="0"/>
              <a:t> </a:t>
            </a:r>
            <a:r>
              <a:rPr lang="en-US" altLang="ja-JP" b="1" dirty="0" err="1"/>
              <a:t>Santou</a:t>
            </a:r>
            <a:r>
              <a:rPr lang="en-US" altLang="ja-JP" b="1" dirty="0"/>
              <a:t>-</a:t>
            </a:r>
            <a:r>
              <a:rPr lang="en-US" altLang="ja-JP" b="1" dirty="0" err="1"/>
              <a:t>Houi</a:t>
            </a:r>
            <a:r>
              <a:rPr lang="en-US" altLang="ja-JP" b="1" dirty="0"/>
              <a:t>-Ki </a:t>
            </a:r>
            <a:r>
              <a:rPr lang="en-US" altLang="ja-JP" b="1" dirty="0" smtClean="0"/>
              <a:t>  </a:t>
            </a:r>
            <a:r>
              <a:rPr lang="en-US" altLang="ja-JP" dirty="0" smtClean="0"/>
              <a:t>magnetic survey  azimuth  ledger</a:t>
            </a:r>
            <a:r>
              <a:rPr lang="ja-JP" altLang="en-US" dirty="0" smtClean="0"/>
              <a:t>　</a:t>
            </a:r>
            <a:r>
              <a:rPr lang="en-US" altLang="ja-JP" dirty="0" smtClean="0"/>
              <a:t>67 </a:t>
            </a:r>
            <a:r>
              <a:rPr lang="en-US" altLang="ja-JP" dirty="0" err="1" smtClean="0"/>
              <a:t>vol.about</a:t>
            </a:r>
            <a:r>
              <a:rPr lang="en-US" altLang="ja-JP" dirty="0" smtClean="0"/>
              <a:t> 200,000 items data</a:t>
            </a:r>
            <a:endParaRPr lang="ja-JP" altLang="en-US" dirty="0" smtClean="0"/>
          </a:p>
          <a:p>
            <a:r>
              <a:rPr lang="ja-JP" altLang="ja-JP" dirty="0" smtClean="0"/>
              <a:t>山</a:t>
            </a:r>
            <a:r>
              <a:rPr lang="ja-JP" altLang="ja-JP" dirty="0"/>
              <a:t>島方位記　</a:t>
            </a:r>
            <a:r>
              <a:rPr lang="ja-JP" altLang="en-US" dirty="0" smtClean="0"/>
              <a:t>二十二　文化五戌辰</a:t>
            </a:r>
          </a:p>
          <a:p>
            <a:r>
              <a:rPr lang="ja-JP" altLang="en-US" dirty="0" smtClean="0"/>
              <a:t>自淡州岩屋至土州上加江一</a:t>
            </a:r>
          </a:p>
          <a:p>
            <a:r>
              <a:rPr lang="en-US" altLang="ja-JP" dirty="0" smtClean="0"/>
              <a:t>(</a:t>
            </a:r>
            <a:r>
              <a:rPr lang="ja-JP" altLang="en-US" dirty="0" smtClean="0"/>
              <a:t>伊能</a:t>
            </a:r>
            <a:r>
              <a:rPr lang="ja-JP" altLang="ja-JP" dirty="0" smtClean="0"/>
              <a:t>忠</a:t>
            </a:r>
            <a:r>
              <a:rPr lang="ja-JP" altLang="ja-JP" dirty="0"/>
              <a:t>敬記念館蔵</a:t>
            </a:r>
            <a:r>
              <a:rPr lang="ja-JP" altLang="ja-JP" dirty="0" smtClean="0"/>
              <a:t>）</a:t>
            </a:r>
            <a:endParaRPr lang="ja-JP" altLang="en-US" dirty="0" smtClean="0"/>
          </a:p>
          <a:p>
            <a:endParaRPr lang="ja-JP" altLang="ja-JP" dirty="0"/>
          </a:p>
        </p:txBody>
      </p:sp>
      <p:pic>
        <p:nvPicPr>
          <p:cNvPr id="7"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470" y="3645023"/>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591" y="3645022"/>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858" y="3645022"/>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escue007\Desktop\inou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591" y="3599150"/>
            <a:ext cx="2597380" cy="1948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30" descr="C:\Users\owner\Desktop\キャプチャ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73127" y="3058912"/>
            <a:ext cx="2376264" cy="326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52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3608" y="332656"/>
            <a:ext cx="7653536" cy="504056"/>
          </a:xfrm>
        </p:spPr>
        <p:txBody>
          <a:bodyPr>
            <a:normAutofit/>
          </a:bodyPr>
          <a:lstStyle/>
          <a:p>
            <a:r>
              <a:rPr kumimoji="1" lang="ja-JP" altLang="en-US" sz="1400" dirty="0" smtClean="0"/>
              <a:t>公　　　　　　　　　　　　　　　　　図</a:t>
            </a:r>
            <a:endParaRPr kumimoji="1" lang="ja-JP" altLang="en-US" sz="1400" dirty="0"/>
          </a:p>
        </p:txBody>
      </p:sp>
      <p:sp>
        <p:nvSpPr>
          <p:cNvPr id="3" name="コンテンツ プレースホルダー 2"/>
          <p:cNvSpPr>
            <a:spLocks noGrp="1"/>
          </p:cNvSpPr>
          <p:nvPr>
            <p:ph idx="1"/>
          </p:nvPr>
        </p:nvSpPr>
        <p:spPr>
          <a:xfrm>
            <a:off x="899592" y="908720"/>
            <a:ext cx="7848872" cy="5832648"/>
          </a:xfrm>
        </p:spPr>
        <p:txBody>
          <a:bodyPr/>
          <a:lstStyle/>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20</a:t>
            </a:fld>
            <a:endParaRPr kumimoji="1"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366472641"/>
              </p:ext>
            </p:extLst>
          </p:nvPr>
        </p:nvGraphicFramePr>
        <p:xfrm>
          <a:off x="2659297" y="1039644"/>
          <a:ext cx="3568887" cy="5191118"/>
        </p:xfrm>
        <a:graphic>
          <a:graphicData uri="http://schemas.openxmlformats.org/presentationml/2006/ole">
            <mc:AlternateContent xmlns:mc="http://schemas.openxmlformats.org/markup-compatibility/2006">
              <mc:Choice xmlns:v="urn:schemas-microsoft-com:vml" Requires="v">
                <p:oleObj spid="_x0000_s19654" name="Acrobat Document" r:id="rId3" imgW="5629077" imgH="8010279" progId="AcroExch.Document.DC">
                  <p:embed/>
                </p:oleObj>
              </mc:Choice>
              <mc:Fallback>
                <p:oleObj name="Acrobat Document" r:id="rId3" imgW="5629077" imgH="8010279" progId="AcroExch.Document.DC">
                  <p:embed/>
                  <p:pic>
                    <p:nvPicPr>
                      <p:cNvPr id="0" name=""/>
                      <p:cNvPicPr/>
                      <p:nvPr/>
                    </p:nvPicPr>
                    <p:blipFill>
                      <a:blip r:embed="rId4"/>
                      <a:stretch>
                        <a:fillRect/>
                      </a:stretch>
                    </p:blipFill>
                    <p:spPr>
                      <a:xfrm>
                        <a:off x="2659297" y="1039644"/>
                        <a:ext cx="3568887" cy="5191118"/>
                      </a:xfrm>
                      <a:prstGeom prst="rect">
                        <a:avLst/>
                      </a:prstGeom>
                    </p:spPr>
                  </p:pic>
                </p:oleObj>
              </mc:Fallback>
            </mc:AlternateContent>
          </a:graphicData>
        </a:graphic>
      </p:graphicFrame>
    </p:spTree>
    <p:extLst>
      <p:ext uri="{BB962C8B-B14F-4D97-AF65-F5344CB8AC3E}">
        <p14:creationId xmlns:p14="http://schemas.microsoft.com/office/powerpoint/2010/main" val="3841673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1584176"/>
          </a:xfrm>
        </p:spPr>
        <p:txBody>
          <a:bodyPr>
            <a:noAutofit/>
          </a:bodyPr>
          <a:lstStyle/>
          <a:p>
            <a:r>
              <a:rPr lang="ja-JP" altLang="en-US" sz="1600" dirty="0" smtClean="0">
                <a:solidFill>
                  <a:srgbClr val="FF0000"/>
                </a:solidFill>
              </a:rPr>
              <a:t/>
            </a:r>
            <a:br>
              <a:rPr lang="ja-JP" altLang="en-US" sz="1600" dirty="0" smtClean="0">
                <a:solidFill>
                  <a:srgbClr val="FF0000"/>
                </a:solidFill>
              </a:rPr>
            </a:br>
            <a:r>
              <a:rPr lang="ja-JP" altLang="en-US" sz="1600" dirty="0"/>
              <a:t>文理融合解析で伊能図の図幅上では残る曖昧さが解消</a:t>
            </a:r>
            <a:r>
              <a:rPr lang="ja-JP" altLang="en-US" sz="1600" dirty="0" smtClean="0"/>
              <a:t>し、地籍測量図を見ると比島</a:t>
            </a:r>
            <a:r>
              <a:rPr lang="en-US" altLang="ja-JP" sz="1600" dirty="0" smtClean="0"/>
              <a:t>(</a:t>
            </a:r>
            <a:r>
              <a:rPr lang="ja-JP" altLang="en-US" sz="1600" dirty="0" smtClean="0"/>
              <a:t>以前は瓢箪</a:t>
            </a:r>
            <a:r>
              <a:rPr lang="en-US" altLang="ja-JP" sz="1600" dirty="0" smtClean="0"/>
              <a:t>)</a:t>
            </a:r>
            <a:r>
              <a:rPr lang="ja-JP" altLang="en-US" sz="1600" dirty="0" err="1" smtClean="0"/>
              <a:t>での</a:t>
            </a:r>
            <a:r>
              <a:rPr lang="ja-JP" altLang="en-US" sz="1600" dirty="0" smtClean="0"/>
              <a:t>合流点付近の北山街道の道幅は</a:t>
            </a:r>
            <a:r>
              <a:rPr lang="en-US" altLang="ja-JP" sz="1600" dirty="0" smtClean="0"/>
              <a:t>3</a:t>
            </a:r>
            <a:r>
              <a:rPr lang="ja-JP" altLang="en-US" sz="1600" dirty="0" smtClean="0"/>
              <a:t>間でほぼその</a:t>
            </a:r>
            <a:r>
              <a:rPr lang="ja-JP" altLang="en-US" sz="1600" dirty="0"/>
              <a:t>中心で</a:t>
            </a:r>
            <a:r>
              <a:rPr lang="ja-JP" altLang="en-US" sz="1600" dirty="0" smtClean="0"/>
              <a:t>測量したことが判明した。</a:t>
            </a:r>
            <a:r>
              <a:rPr lang="ja-JP" altLang="en-US" sz="1600" b="1" u="sng" dirty="0" smtClean="0"/>
              <a:t/>
            </a:r>
            <a:br>
              <a:rPr lang="ja-JP" altLang="en-US" sz="1600" b="1" u="sng" dirty="0" smtClean="0"/>
            </a:br>
            <a:r>
              <a:rPr lang="en-US" altLang="ja-JP" sz="1600" dirty="0" smtClean="0"/>
              <a:t>56</a:t>
            </a:r>
            <a:r>
              <a:rPr lang="ja-JP" altLang="en-US" sz="1600" dirty="0" smtClean="0"/>
              <a:t>番</a:t>
            </a:r>
            <a:r>
              <a:rPr lang="en-US" altLang="ja-JP" sz="1600" dirty="0" smtClean="0"/>
              <a:t>3</a:t>
            </a:r>
            <a:r>
              <a:rPr lang="ja-JP" altLang="en-US" sz="1600" dirty="0" smtClean="0"/>
              <a:t>の</a:t>
            </a:r>
            <a:r>
              <a:rPr lang="en-US" altLang="ja-JP" sz="1600" dirty="0" smtClean="0"/>
              <a:t>0.99m</a:t>
            </a:r>
            <a:r>
              <a:rPr lang="ja-JP" altLang="en-US" sz="1600" dirty="0"/>
              <a:t>＋</a:t>
            </a:r>
            <a:r>
              <a:rPr lang="en-US" altLang="ja-JP" sz="1600" dirty="0" smtClean="0"/>
              <a:t>56</a:t>
            </a:r>
            <a:r>
              <a:rPr lang="ja-JP" altLang="en-US" sz="1600" dirty="0" smtClean="0"/>
              <a:t>番</a:t>
            </a:r>
            <a:r>
              <a:rPr lang="en-US" altLang="ja-JP" sz="1600" dirty="0" smtClean="0"/>
              <a:t>1</a:t>
            </a:r>
            <a:r>
              <a:rPr lang="ja-JP" altLang="en-US" sz="1600" dirty="0" smtClean="0"/>
              <a:t>の</a:t>
            </a:r>
            <a:r>
              <a:rPr lang="en-US" altLang="ja-JP" sz="1600" dirty="0" smtClean="0"/>
              <a:t>3.54m(0.78m+0.63m+1.31m+0.82m)</a:t>
            </a:r>
            <a:r>
              <a:rPr lang="ja-JP" altLang="en-US" sz="1600" dirty="0"/>
              <a:t>＋</a:t>
            </a:r>
            <a:r>
              <a:rPr lang="en-US" altLang="ja-JP" sz="1600" dirty="0" smtClean="0"/>
              <a:t>55</a:t>
            </a:r>
            <a:r>
              <a:rPr lang="ja-JP" altLang="en-US" sz="1600" dirty="0" smtClean="0"/>
              <a:t>番</a:t>
            </a:r>
            <a:r>
              <a:rPr lang="en-US" altLang="ja-JP" sz="1600" dirty="0" smtClean="0"/>
              <a:t>4</a:t>
            </a:r>
            <a:r>
              <a:rPr lang="ja-JP" altLang="en-US" sz="1600" dirty="0" smtClean="0"/>
              <a:t>の</a:t>
            </a:r>
            <a:r>
              <a:rPr lang="en-US" altLang="ja-JP" sz="1600" dirty="0" smtClean="0"/>
              <a:t>1.01m</a:t>
            </a:r>
            <a:r>
              <a:rPr lang="ja-JP" altLang="en-US" sz="1600" dirty="0" smtClean="0"/>
              <a:t>で合計</a:t>
            </a:r>
            <a:r>
              <a:rPr lang="en-US" altLang="ja-JP" sz="1600" dirty="0" smtClean="0"/>
              <a:t>5.54m</a:t>
            </a:r>
            <a:r>
              <a:rPr lang="ja-JP" altLang="en-US" sz="1600" dirty="0" smtClean="0">
                <a:solidFill>
                  <a:srgbClr val="FF0000"/>
                </a:solidFill>
              </a:rPr>
              <a:t>　　　</a:t>
            </a:r>
            <a:r>
              <a:rPr lang="ja-JP" altLang="en-US" sz="1600" dirty="0"/>
              <a:t>　</a:t>
            </a:r>
            <a:r>
              <a:rPr lang="ja-JP" altLang="en-US" sz="1600" b="1" dirty="0"/>
              <a:t>　　</a:t>
            </a:r>
            <a:r>
              <a:rPr lang="en-US" altLang="ja-JP" sz="1600" dirty="0" smtClean="0"/>
              <a:t>1</a:t>
            </a:r>
            <a:r>
              <a:rPr lang="ja-JP" altLang="en-US" sz="1600" dirty="0" smtClean="0"/>
              <a:t>間</a:t>
            </a:r>
            <a:r>
              <a:rPr lang="en-US" altLang="ja-JP" sz="1600" dirty="0" smtClean="0"/>
              <a:t>=1.818m</a:t>
            </a:r>
            <a:r>
              <a:rPr lang="ja-JP" altLang="en-US" sz="1600" dirty="0"/>
              <a:t>と</a:t>
            </a:r>
            <a:r>
              <a:rPr lang="ja-JP" altLang="en-US" sz="1600" dirty="0" smtClean="0"/>
              <a:t>すると</a:t>
            </a:r>
            <a:r>
              <a:rPr lang="en-US" altLang="ja-JP" sz="1600" dirty="0" smtClean="0"/>
              <a:t>3.0473</a:t>
            </a:r>
            <a:r>
              <a:rPr lang="ja-JP" altLang="en-US" sz="1400" b="1" dirty="0" smtClean="0"/>
              <a:t>間になる。　</a:t>
            </a:r>
            <a:r>
              <a:rPr lang="ja-JP" altLang="en-US" sz="1400" dirty="0" smtClean="0"/>
              <a:t>土地</a:t>
            </a:r>
            <a:r>
              <a:rPr lang="ja-JP" altLang="en-US" sz="1400" dirty="0"/>
              <a:t>台帳を見る</a:t>
            </a:r>
            <a:r>
              <a:rPr lang="ja-JP" altLang="en-US" sz="1400" dirty="0" smtClean="0"/>
              <a:t>と</a:t>
            </a:r>
            <a:r>
              <a:rPr lang="en-US" altLang="ja-JP" sz="1400" dirty="0" smtClean="0">
                <a:latin typeface="+mj-ea"/>
              </a:rPr>
              <a:t>3</a:t>
            </a:r>
            <a:r>
              <a:rPr lang="ja-JP" altLang="en-US" sz="1400" dirty="0" smtClean="0"/>
              <a:t>筆の土地の旧態は廃道敷である。</a:t>
            </a:r>
            <a:r>
              <a:rPr lang="en-US" altLang="ja-JP" sz="1400" dirty="0" smtClean="0">
                <a:solidFill>
                  <a:srgbClr val="FF0000"/>
                </a:solidFill>
              </a:rPr>
              <a:t/>
            </a:r>
            <a:br>
              <a:rPr lang="en-US" altLang="ja-JP" sz="1400" dirty="0" smtClean="0">
                <a:solidFill>
                  <a:srgbClr val="FF0000"/>
                </a:solidFill>
              </a:rPr>
            </a:br>
            <a:r>
              <a:rPr lang="ja-JP" altLang="en-US" sz="1400" dirty="0">
                <a:solidFill>
                  <a:srgbClr val="FF0000"/>
                </a:solidFill>
              </a:rPr>
              <a:t>　　</a:t>
            </a:r>
            <a:r>
              <a:rPr lang="ja-JP" altLang="en-US" sz="1400" dirty="0"/>
              <a:t>幅</a:t>
            </a:r>
            <a:r>
              <a:rPr lang="en-US" altLang="ja-JP" sz="1400" dirty="0" smtClean="0"/>
              <a:t>3</a:t>
            </a:r>
            <a:r>
              <a:rPr lang="ja-JP" altLang="en-US" sz="1400" dirty="0"/>
              <a:t>間は元禄</a:t>
            </a:r>
            <a:r>
              <a:rPr lang="ja-JP" altLang="en-US" sz="1400" dirty="0" smtClean="0"/>
              <a:t>大定目の</a:t>
            </a:r>
            <a:r>
              <a:rPr lang="ja-JP" altLang="en-US" sz="1400" dirty="0"/>
              <a:t>大道　幅</a:t>
            </a:r>
            <a:r>
              <a:rPr lang="ja-JP" altLang="en-US" sz="1400" dirty="0" smtClean="0"/>
              <a:t>三間に合致し、測量</a:t>
            </a:r>
            <a:r>
              <a:rPr lang="ja-JP" altLang="en-US" sz="1400" dirty="0"/>
              <a:t>実施地点位置は南北の道の中心から東へ</a:t>
            </a:r>
            <a:r>
              <a:rPr lang="en-US" altLang="ja-JP" sz="1400" dirty="0" smtClean="0"/>
              <a:t>0.66m</a:t>
            </a:r>
            <a:r>
              <a:rPr lang="ja-JP" altLang="en-US" sz="1400" dirty="0" err="1" smtClean="0"/>
              <a:t>。</a:t>
            </a:r>
            <a:r>
              <a:rPr lang="ja-JP" altLang="en-US" sz="1400" dirty="0" smtClean="0">
                <a:solidFill>
                  <a:srgbClr val="FF0000"/>
                </a:solidFill>
              </a:rPr>
              <a:t>　</a:t>
            </a:r>
            <a:r>
              <a:rPr lang="ja-JP" altLang="en-US" sz="1050" dirty="0" smtClean="0"/>
              <a:t>且つ</a:t>
            </a:r>
            <a:r>
              <a:rPr lang="ja-JP" altLang="en-US" sz="1050" dirty="0"/>
              <a:t>東西道路</a:t>
            </a:r>
            <a:r>
              <a:rPr lang="ja-JP" altLang="en-US" sz="1050" dirty="0" smtClean="0"/>
              <a:t>の境界</a:t>
            </a:r>
            <a:r>
              <a:rPr lang="ja-JP" altLang="en-US" sz="1050" dirty="0"/>
              <a:t>から道路の中に約</a:t>
            </a:r>
            <a:r>
              <a:rPr lang="en-US" altLang="ja-JP" sz="1050" dirty="0"/>
              <a:t>1.35m</a:t>
            </a:r>
            <a:r>
              <a:rPr lang="ja-JP" altLang="en-US" sz="1050" dirty="0"/>
              <a:t>の位置になる</a:t>
            </a:r>
            <a:r>
              <a:rPr lang="ja-JP" altLang="en-US" sz="1000" dirty="0" smtClean="0"/>
              <a:t>。</a:t>
            </a:r>
            <a:r>
              <a:rPr lang="ja-JP" altLang="en-US" sz="2400" dirty="0"/>
              <a:t/>
            </a:r>
            <a:br>
              <a:rPr lang="ja-JP" altLang="en-US" sz="2400" dirty="0"/>
            </a:br>
            <a:r>
              <a:rPr lang="ja-JP" altLang="en-US" sz="1050" dirty="0" smtClean="0"/>
              <a:t>　　　</a:t>
            </a:r>
            <a:r>
              <a:rPr lang="en-US" altLang="ja-JP" sz="1050" dirty="0" smtClean="0"/>
              <a:t>(</a:t>
            </a:r>
            <a:r>
              <a:rPr lang="ja-JP" altLang="en-US" sz="1050" dirty="0" smtClean="0"/>
              <a:t>南へ行くと</a:t>
            </a:r>
            <a:r>
              <a:rPr lang="en-US" altLang="ja-JP" sz="1050" dirty="0" smtClean="0"/>
              <a:t>0.91+0.31+1.31+0.95=3.48=1.914</a:t>
            </a:r>
            <a:r>
              <a:rPr lang="ja-JP" altLang="en-US" sz="1050" dirty="0" smtClean="0"/>
              <a:t>間となる</a:t>
            </a:r>
            <a:r>
              <a:rPr lang="en-US" altLang="ja-JP" sz="1050" dirty="0" smtClean="0"/>
              <a:t>)</a:t>
            </a:r>
            <a:r>
              <a:rPr lang="en-US" altLang="ja-JP" sz="1050" dirty="0"/>
              <a:t/>
            </a:r>
            <a:br>
              <a:rPr lang="en-US" altLang="ja-JP" sz="1050" dirty="0"/>
            </a:br>
            <a:endParaRPr kumimoji="1" lang="ja-JP" altLang="en-US" sz="1400" dirty="0"/>
          </a:p>
        </p:txBody>
      </p:sp>
      <p:sp>
        <p:nvSpPr>
          <p:cNvPr id="3" name="コンテンツ プレースホルダー 2"/>
          <p:cNvSpPr>
            <a:spLocks noGrp="1"/>
          </p:cNvSpPr>
          <p:nvPr>
            <p:ph idx="1"/>
          </p:nvPr>
        </p:nvSpPr>
        <p:spPr>
          <a:xfrm>
            <a:off x="611560" y="1988840"/>
            <a:ext cx="8075240" cy="4176464"/>
          </a:xfrm>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7E2245F-5F36-402F-AE71-04F7287E7724}" type="slidenum">
              <a:rPr kumimoji="1" lang="ja-JP" altLang="en-US" smtClean="0"/>
              <a:t>21</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535962106"/>
              </p:ext>
            </p:extLst>
          </p:nvPr>
        </p:nvGraphicFramePr>
        <p:xfrm>
          <a:off x="3419872" y="2132855"/>
          <a:ext cx="3332058" cy="4586057"/>
        </p:xfrm>
        <a:graphic>
          <a:graphicData uri="http://schemas.openxmlformats.org/presentationml/2006/ole">
            <mc:AlternateContent xmlns:mc="http://schemas.openxmlformats.org/markup-compatibility/2006">
              <mc:Choice xmlns:v="urn:schemas-microsoft-com:vml" Requires="v">
                <p:oleObj spid="_x0000_s20690" name="Acrobat Document" r:id="rId4" imgW="5819655" imgH="8010279" progId="AcroExch.Document.DC">
                  <p:embed/>
                </p:oleObj>
              </mc:Choice>
              <mc:Fallback>
                <p:oleObj name="Acrobat Document" r:id="rId4" imgW="5819655" imgH="8010279" progId="AcroExch.Document.DC">
                  <p:embed/>
                  <p:pic>
                    <p:nvPicPr>
                      <p:cNvPr id="0" name=""/>
                      <p:cNvPicPr/>
                      <p:nvPr/>
                    </p:nvPicPr>
                    <p:blipFill>
                      <a:blip r:embed="rId5"/>
                      <a:stretch>
                        <a:fillRect/>
                      </a:stretch>
                    </p:blipFill>
                    <p:spPr>
                      <a:xfrm>
                        <a:off x="3419872" y="2132855"/>
                        <a:ext cx="3332058" cy="4586057"/>
                      </a:xfrm>
                      <a:prstGeom prst="rect">
                        <a:avLst/>
                      </a:prstGeom>
                    </p:spPr>
                  </p:pic>
                </p:oleObj>
              </mc:Fallback>
            </mc:AlternateContent>
          </a:graphicData>
        </a:graphic>
      </p:graphicFrame>
    </p:spTree>
    <p:extLst>
      <p:ext uri="{BB962C8B-B14F-4D97-AF65-F5344CB8AC3E}">
        <p14:creationId xmlns:p14="http://schemas.microsoft.com/office/powerpoint/2010/main" val="722429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1400" dirty="0"/>
              <a:t>山島方位記</a:t>
            </a:r>
            <a:r>
              <a:rPr lang="ja-JP" altLang="en-US" sz="1400" dirty="0" smtClean="0"/>
              <a:t>高知</a:t>
            </a:r>
            <a:r>
              <a:rPr lang="ja-JP" altLang="en-US" sz="1400" dirty="0"/>
              <a:t>　</a:t>
            </a:r>
            <a:r>
              <a:rPr kumimoji="1" lang="ja-JP" altLang="en-US" sz="1400" dirty="0" smtClean="0"/>
              <a:t>北山街道一印　　山田橋北詰　正面の信号から左隣地との境界間になる</a:t>
            </a:r>
            <a:br>
              <a:rPr kumimoji="1" lang="ja-JP" altLang="en-US" sz="1400" dirty="0" smtClean="0"/>
            </a:br>
            <a:r>
              <a:rPr kumimoji="1" lang="ja-JP" altLang="en-US" sz="1400" dirty="0" smtClean="0"/>
              <a:t>昭和の初期に架け替えられた</a:t>
            </a:r>
            <a:r>
              <a:rPr lang="ja-JP" altLang="en-US" sz="1400" dirty="0" smtClean="0"/>
              <a:t>山田橋は測量実施地点解析位置より僅かに西になる可能性も有る。</a:t>
            </a:r>
            <a:endParaRPr kumimoji="1" lang="ja-JP" altLang="en-US" sz="1400" dirty="0"/>
          </a:p>
        </p:txBody>
      </p:sp>
      <p:sp>
        <p:nvSpPr>
          <p:cNvPr id="3" name="コンテンツ プレースホルダー 2"/>
          <p:cNvSpPr>
            <a:spLocks noGrp="1"/>
          </p:cNvSpPr>
          <p:nvPr>
            <p:ph idx="1"/>
          </p:nvPr>
        </p:nvSpPr>
        <p:spPr>
          <a:xfrm>
            <a:off x="457200" y="1052736"/>
            <a:ext cx="8229600" cy="5073427"/>
          </a:xfrm>
        </p:spPr>
        <p:txBody>
          <a:bodyPr/>
          <a:lstStyle/>
          <a:p>
            <a:endParaRPr kumimoji="1" lang="ja-JP" altLang="en-US" dirty="0"/>
          </a:p>
        </p:txBody>
      </p:sp>
      <p:pic>
        <p:nvPicPr>
          <p:cNvPr id="18434" name="Picture 2" descr="C:\Users\owner\Pictures\山島方位記土佐2010.3.27～3.30\山島方位記土佐2010.3.27～3.30 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531" y="1196752"/>
            <a:ext cx="3809843" cy="285738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山島方位記計算\四国\土佐\北山街道一印写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26176"/>
            <a:ext cx="3980259" cy="299853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山島方位記計算\四国\土佐\高知北山街道一印GPS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221088"/>
            <a:ext cx="2736304" cy="181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108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山島方位記計算\四国\土佐\切り取り北山街道一印エクセル.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7231063"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87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山島方位記計算\四国\土佐\北山街道一印切り取り.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02" y="276672"/>
            <a:ext cx="7814214" cy="38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9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404665"/>
            <a:ext cx="7772400" cy="1224135"/>
          </a:xfrm>
        </p:spPr>
        <p:txBody>
          <a:bodyPr>
            <a:normAutofit/>
          </a:bodyPr>
          <a:lstStyle/>
          <a:p>
            <a:r>
              <a:rPr kumimoji="1" lang="ja-JP" altLang="en-US" sz="1400" dirty="0" smtClean="0"/>
              <a:t>「山島方位記」二十二文化五年五月朔日</a:t>
            </a:r>
            <a:r>
              <a:rPr kumimoji="1" lang="en-US" altLang="ja-JP" sz="1400" dirty="0" smtClean="0"/>
              <a:t>(1808</a:t>
            </a:r>
            <a:r>
              <a:rPr kumimoji="1" lang="ja-JP" altLang="en-US" sz="1400" dirty="0" smtClean="0"/>
              <a:t>年</a:t>
            </a:r>
            <a:r>
              <a:rPr kumimoji="1" lang="en-US" altLang="ja-JP" sz="1400" dirty="0" smtClean="0"/>
              <a:t>5</a:t>
            </a:r>
            <a:r>
              <a:rPr kumimoji="1" lang="ja-JP" altLang="en-US" sz="1400" dirty="0" smtClean="0"/>
              <a:t>月</a:t>
            </a:r>
            <a:r>
              <a:rPr kumimoji="1" lang="en-US" altLang="ja-JP" sz="1400" dirty="0" smtClean="0"/>
              <a:t>25</a:t>
            </a:r>
            <a:r>
              <a:rPr kumimoji="1" lang="ja-JP" altLang="en-US" sz="1400" dirty="0" smtClean="0"/>
              <a:t>日</a:t>
            </a:r>
            <a:r>
              <a:rPr kumimoji="1" lang="en-US" altLang="ja-JP" sz="1400" dirty="0" smtClean="0"/>
              <a:t>)</a:t>
            </a:r>
            <a:r>
              <a:rPr kumimoji="1" lang="ja-JP" altLang="en-US" sz="1400" dirty="0" smtClean="0"/>
              <a:t>北山街道一印</a:t>
            </a:r>
            <a:r>
              <a:rPr lang="ja-JP" altLang="en-US" sz="1400" dirty="0" smtClean="0"/>
              <a:t>及び同</a:t>
            </a:r>
            <a:r>
              <a:rPr kumimoji="1" lang="ja-JP" altLang="en-US" sz="1400" dirty="0" smtClean="0"/>
              <a:t>二印の各解析詳細</a:t>
            </a:r>
            <a:r>
              <a:rPr lang="ja-JP" altLang="en-US" sz="1400" dirty="0" smtClean="0"/>
              <a:t>位置を明治</a:t>
            </a:r>
            <a:r>
              <a:rPr lang="en-US" altLang="ja-JP" sz="1400" dirty="0" smtClean="0"/>
              <a:t>40</a:t>
            </a:r>
            <a:r>
              <a:rPr lang="ja-JP" altLang="en-US" sz="1400" dirty="0" smtClean="0"/>
              <a:t>年陸測地図</a:t>
            </a:r>
            <a:r>
              <a:rPr lang="en-US" altLang="ja-JP" sz="1400" dirty="0" smtClean="0"/>
              <a:t>(</a:t>
            </a:r>
            <a:r>
              <a:rPr lang="ja-JP" altLang="en-US" sz="1400" dirty="0" smtClean="0"/>
              <a:t>日本図誌大系</a:t>
            </a:r>
            <a:r>
              <a:rPr lang="en-US" altLang="ja-JP" sz="1400" dirty="0" smtClean="0"/>
              <a:t>)</a:t>
            </a:r>
            <a:r>
              <a:rPr lang="ja-JP" altLang="en-US" sz="1400" dirty="0" err="1"/>
              <a:t>に</a:t>
            </a:r>
            <a:r>
              <a:rPr lang="ja-JP" altLang="en-US" sz="1400" dirty="0" err="1" smtClean="0"/>
              <a:t>照</a:t>
            </a:r>
            <a:r>
              <a:rPr lang="ja-JP" altLang="en-US" sz="1400" dirty="0" smtClean="0"/>
              <a:t>合すると赤色で示した一本の道に符合する。山田橋の北詰</a:t>
            </a:r>
            <a:r>
              <a:rPr lang="ja-JP" altLang="en-US" sz="1400" dirty="0"/>
              <a:t>から</a:t>
            </a:r>
            <a:r>
              <a:rPr lang="ja-JP" altLang="en-US" sz="1400" dirty="0" smtClean="0"/>
              <a:t>比島村</a:t>
            </a:r>
            <a:r>
              <a:rPr lang="ja-JP" altLang="en-US" sz="1400" dirty="0"/>
              <a:t>で</a:t>
            </a:r>
            <a:r>
              <a:rPr lang="ja-JP" altLang="en-US" sz="1400" dirty="0" smtClean="0"/>
              <a:t>瓢箪川沿いの道へ合流の北山街道である。伊能大図に描かれた</a:t>
            </a:r>
            <a:r>
              <a:rPr lang="ja-JP" altLang="en-US" sz="1400" dirty="0"/>
              <a:t>経路</a:t>
            </a:r>
            <a:r>
              <a:rPr lang="ja-JP" altLang="en-US" sz="1400" dirty="0" smtClean="0"/>
              <a:t>の形とも一致する。伊能大図では表現不能の詳細が判明する。既</a:t>
            </a:r>
            <a:r>
              <a:rPr lang="ja-JP" altLang="en-US" sz="1400" dirty="0"/>
              <a:t>に山田橋と比島間</a:t>
            </a:r>
            <a:r>
              <a:rPr lang="ja-JP" altLang="en-US" sz="1400" dirty="0" smtClean="0"/>
              <a:t>を斜めに直結</a:t>
            </a:r>
            <a:r>
              <a:rPr lang="ja-JP" altLang="en-US" sz="1400" dirty="0"/>
              <a:t>する</a:t>
            </a:r>
            <a:r>
              <a:rPr lang="ja-JP" altLang="en-US" sz="1400" dirty="0" smtClean="0"/>
              <a:t>国道</a:t>
            </a:r>
            <a:r>
              <a:rPr lang="ja-JP" altLang="en-US" sz="1400" dirty="0"/>
              <a:t>敷設</a:t>
            </a:r>
            <a:r>
              <a:rPr lang="ja-JP" altLang="en-US" sz="1400" dirty="0" smtClean="0"/>
              <a:t>。</a:t>
            </a:r>
            <a:br>
              <a:rPr lang="ja-JP" altLang="en-US" sz="1400" dirty="0" smtClean="0"/>
            </a:br>
            <a:r>
              <a:rPr lang="ja-JP" altLang="en-US" sz="1400" dirty="0" smtClean="0"/>
              <a:t>                                                                                              </a:t>
            </a:r>
            <a:r>
              <a:rPr lang="en-US" altLang="ja-JP" sz="1400" dirty="0" smtClean="0"/>
              <a:t>(</a:t>
            </a:r>
            <a:r>
              <a:rPr lang="ja-JP" altLang="en-US" sz="1400" dirty="0" smtClean="0"/>
              <a:t>下図は日本図誌大系　四国より転載</a:t>
            </a:r>
            <a:r>
              <a:rPr lang="en-US" altLang="ja-JP" sz="1400" dirty="0" smtClean="0"/>
              <a:t>)</a:t>
            </a:r>
            <a:r>
              <a:rPr lang="ja-JP" altLang="en-US" sz="1400" dirty="0" smtClean="0"/>
              <a:t>　</a:t>
            </a:r>
            <a:endParaRPr kumimoji="1" lang="ja-JP" altLang="en-US" sz="1400" dirty="0"/>
          </a:p>
        </p:txBody>
      </p:sp>
      <p:sp>
        <p:nvSpPr>
          <p:cNvPr id="3" name="サブタイトル 2"/>
          <p:cNvSpPr>
            <a:spLocks noGrp="1"/>
          </p:cNvSpPr>
          <p:nvPr>
            <p:ph type="subTitle" idx="1"/>
          </p:nvPr>
        </p:nvSpPr>
        <p:spPr>
          <a:xfrm>
            <a:off x="683568" y="1628800"/>
            <a:ext cx="7704856" cy="4608512"/>
          </a:xfrm>
        </p:spPr>
        <p:txBody>
          <a:bodyPr>
            <a:normAutofit/>
          </a:bodyPr>
          <a:lstStyle/>
          <a:p>
            <a:endParaRPr kumimoji="1" lang="ja-JP" altLang="en-US" sz="8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620338870"/>
              </p:ext>
            </p:extLst>
          </p:nvPr>
        </p:nvGraphicFramePr>
        <p:xfrm>
          <a:off x="1043608" y="1700808"/>
          <a:ext cx="6552728" cy="4038177"/>
        </p:xfrm>
        <a:graphic>
          <a:graphicData uri="http://schemas.openxmlformats.org/presentationml/2006/ole">
            <mc:AlternateContent xmlns:mc="http://schemas.openxmlformats.org/markup-compatibility/2006">
              <mc:Choice xmlns:v="urn:schemas-microsoft-com:vml" Requires="v">
                <p:oleObj spid="_x0000_s16786" name="Acrobat Document" r:id="rId3" imgW="8010495" imgH="5829216" progId="AcroExch.Document.11">
                  <p:embed/>
                </p:oleObj>
              </mc:Choice>
              <mc:Fallback>
                <p:oleObj name="Acrobat Document" r:id="rId3" imgW="8010495" imgH="5829216" progId="AcroExch.Document.11">
                  <p:embed/>
                  <p:pic>
                    <p:nvPicPr>
                      <p:cNvPr id="0" name=""/>
                      <p:cNvPicPr/>
                      <p:nvPr/>
                    </p:nvPicPr>
                    <p:blipFill>
                      <a:blip r:embed="rId4"/>
                      <a:stretch>
                        <a:fillRect/>
                      </a:stretch>
                    </p:blipFill>
                    <p:spPr>
                      <a:xfrm>
                        <a:off x="1043608" y="1700808"/>
                        <a:ext cx="6552728" cy="4038177"/>
                      </a:xfrm>
                      <a:prstGeom prst="rect">
                        <a:avLst/>
                      </a:prstGeom>
                    </p:spPr>
                  </p:pic>
                </p:oleObj>
              </mc:Fallback>
            </mc:AlternateContent>
          </a:graphicData>
        </a:graphic>
      </p:graphicFrame>
    </p:spTree>
    <p:extLst>
      <p:ext uri="{BB962C8B-B14F-4D97-AF65-F5344CB8AC3E}">
        <p14:creationId xmlns:p14="http://schemas.microsoft.com/office/powerpoint/2010/main" val="186669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396" y="5445224"/>
            <a:ext cx="5486400" cy="282154"/>
          </a:xfrm>
        </p:spPr>
        <p:txBody>
          <a:bodyPr>
            <a:normAutofit fontScale="90000"/>
          </a:bodyPr>
          <a:lstStyle/>
          <a:p>
            <a:r>
              <a:rPr lang="ja-JP" altLang="en-US" sz="1200" dirty="0"/>
              <a:t>河田小龍　製作　明治</a:t>
            </a:r>
            <a:r>
              <a:rPr lang="en-US" altLang="ja-JP" sz="1200" dirty="0"/>
              <a:t>11</a:t>
            </a:r>
            <a:r>
              <a:rPr lang="ja-JP" altLang="en-US" sz="1200" dirty="0"/>
              <a:t>年　</a:t>
            </a:r>
            <a:r>
              <a:rPr lang="en-US" altLang="ja-JP" sz="1200" dirty="0"/>
              <a:t>1879</a:t>
            </a:r>
            <a:r>
              <a:rPr lang="ja-JP" altLang="en-US" sz="1200" dirty="0"/>
              <a:t>年高知市街全図</a:t>
            </a:r>
            <a:r>
              <a:rPr lang="en-US" altLang="ja-JP" sz="1200" dirty="0"/>
              <a:t>(</a:t>
            </a:r>
            <a:r>
              <a:rPr lang="ja-JP" altLang="en-US" sz="1200" dirty="0"/>
              <a:t>県立坂本龍馬記念館</a:t>
            </a:r>
            <a:r>
              <a:rPr lang="en-US" altLang="ja-JP" sz="1200" dirty="0"/>
              <a:t>) </a:t>
            </a:r>
            <a:r>
              <a:rPr lang="ja-JP" altLang="en-US" sz="1200" dirty="0"/>
              <a:t/>
            </a:r>
            <a:br>
              <a:rPr lang="ja-JP" altLang="en-US" sz="1200" dirty="0"/>
            </a:br>
            <a:r>
              <a:rPr lang="ja-JP" altLang="en-US" sz="1200" dirty="0"/>
              <a:t>丑ノ助から比島に向かっての一本道と、山田橋北詰めへの道が復元に一致。</a:t>
            </a:r>
            <a:br>
              <a:rPr lang="ja-JP" altLang="en-US" sz="1200" dirty="0"/>
            </a:br>
            <a:endParaRPr kumimoji="1" lang="ja-JP" altLang="en-US" sz="1400" dirty="0"/>
          </a:p>
        </p:txBody>
      </p:sp>
      <p:sp>
        <p:nvSpPr>
          <p:cNvPr id="3" name="図プレースホルダー 2"/>
          <p:cNvSpPr>
            <a:spLocks noGrp="1"/>
          </p:cNvSpPr>
          <p:nvPr>
            <p:ph type="pic" idx="1"/>
          </p:nvPr>
        </p:nvSpPr>
        <p:spPr>
          <a:xfrm>
            <a:off x="1792288" y="612775"/>
            <a:ext cx="5486400" cy="4112370"/>
          </a:xfrm>
        </p:spPr>
      </p:sp>
      <p:sp>
        <p:nvSpPr>
          <p:cNvPr id="4" name="テキスト プレースホルダー 3"/>
          <p:cNvSpPr>
            <a:spLocks noGrp="1"/>
          </p:cNvSpPr>
          <p:nvPr>
            <p:ph type="body" sz="half" idx="2"/>
          </p:nvPr>
        </p:nvSpPr>
        <p:spPr>
          <a:xfrm>
            <a:off x="1475656" y="4941168"/>
            <a:ext cx="5803032" cy="1008112"/>
          </a:xfrm>
        </p:spPr>
        <p:txBody>
          <a:bodyPr>
            <a:normAutofit/>
          </a:bodyPr>
          <a:lstStyle/>
          <a:p>
            <a:endParaRPr kumimoji="1" lang="ja-JP" altLang="en-US" dirty="0"/>
          </a:p>
        </p:txBody>
      </p:sp>
      <p:pic>
        <p:nvPicPr>
          <p:cNvPr id="10242" name="Picture 2" descr="C:\Users\owner\Pictures\山島方位記土佐2010.3.27～3.30\山島方位記土佐2010.3.27～3.30 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691" y="611306"/>
            <a:ext cx="5485117" cy="411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90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864096"/>
          </a:xfrm>
        </p:spPr>
        <p:txBody>
          <a:bodyPr>
            <a:normAutofit/>
          </a:bodyPr>
          <a:lstStyle/>
          <a:p>
            <a:r>
              <a:rPr lang="ja-JP" altLang="en-US" sz="1200" dirty="0" smtClean="0"/>
              <a:t>日本図誌大系　明治４０年の地図高知に</a:t>
            </a:r>
            <a:r>
              <a:rPr lang="ja-JP" altLang="en-US" sz="1200" dirty="0"/>
              <a:t>残って</a:t>
            </a:r>
            <a:r>
              <a:rPr lang="ja-JP" altLang="en-US" sz="1200" dirty="0" smtClean="0"/>
              <a:t>いた北山街道の山田橋から丑之助経由、比島迄の道を現代の地図に再現。</a:t>
            </a:r>
            <a:br>
              <a:rPr lang="ja-JP" altLang="en-US" sz="1200" dirty="0" smtClean="0"/>
            </a:br>
            <a:r>
              <a:rPr lang="ja-JP" altLang="en-US" sz="1200" dirty="0" smtClean="0"/>
              <a:t>明治</a:t>
            </a:r>
            <a:r>
              <a:rPr lang="en-US" altLang="ja-JP" sz="1200" dirty="0" smtClean="0"/>
              <a:t>40</a:t>
            </a:r>
            <a:r>
              <a:rPr lang="ja-JP" altLang="en-US" sz="1200" dirty="0" smtClean="0"/>
              <a:t>年には敷設されていた比島と山田橋を直結していた国道も更なる区画整理で三分の二程度</a:t>
            </a:r>
            <a:r>
              <a:rPr lang="en-US" altLang="ja-JP" sz="1200" dirty="0" smtClean="0"/>
              <a:t>(</a:t>
            </a:r>
            <a:r>
              <a:rPr lang="ja-JP" altLang="en-US" sz="1200" dirty="0" smtClean="0"/>
              <a:t>栄田</a:t>
            </a:r>
            <a:r>
              <a:rPr lang="ja-JP" altLang="en-US" sz="1200" dirty="0"/>
              <a:t>町</a:t>
            </a:r>
            <a:r>
              <a:rPr lang="ja-JP" altLang="en-US" sz="1200" dirty="0" smtClean="0"/>
              <a:t>以南</a:t>
            </a:r>
            <a:r>
              <a:rPr lang="en-US" altLang="ja-JP" sz="1200" dirty="0"/>
              <a:t>)</a:t>
            </a:r>
            <a:r>
              <a:rPr lang="ja-JP" altLang="en-US" sz="1200" dirty="0" smtClean="0"/>
              <a:t>が消えて</a:t>
            </a:r>
            <a:r>
              <a:rPr lang="en-US" altLang="ja-JP" sz="1200" dirty="0" smtClean="0"/>
              <a:t/>
            </a:r>
            <a:br>
              <a:rPr lang="en-US" altLang="ja-JP" sz="1200" dirty="0" smtClean="0"/>
            </a:br>
            <a:r>
              <a:rPr lang="ja-JP" altLang="en-US" sz="1200" dirty="0" smtClean="0"/>
              <a:t>この部分は旧北山街道に部分的にｵｰﾊﾞｰﾗｯﾌﾟして北本町</a:t>
            </a:r>
            <a:r>
              <a:rPr lang="en-US" altLang="ja-JP" sz="1200" dirty="0" smtClean="0"/>
              <a:t>(</a:t>
            </a:r>
            <a:r>
              <a:rPr lang="ja-JP" altLang="en-US" sz="1200" dirty="0" smtClean="0"/>
              <a:t>旧丑之助</a:t>
            </a:r>
            <a:r>
              <a:rPr lang="en-US" altLang="ja-JP" sz="1200" dirty="0" smtClean="0"/>
              <a:t>)</a:t>
            </a:r>
            <a:r>
              <a:rPr lang="ja-JP" altLang="en-US" sz="1200" dirty="0" smtClean="0"/>
              <a:t>の新しい橋へ直結する新しい県道となった。</a:t>
            </a:r>
            <a:br>
              <a:rPr lang="ja-JP" altLang="en-US" sz="1200" dirty="0" smtClean="0"/>
            </a:br>
            <a:endParaRPr kumimoji="1" lang="ja-JP" altLang="en-US" sz="1200" dirty="0"/>
          </a:p>
        </p:txBody>
      </p:sp>
      <p:sp>
        <p:nvSpPr>
          <p:cNvPr id="3" name="縦書きテキスト プレースホルダー 2"/>
          <p:cNvSpPr>
            <a:spLocks noGrp="1"/>
          </p:cNvSpPr>
          <p:nvPr>
            <p:ph type="body" orient="vert" idx="1"/>
          </p:nvPr>
        </p:nvSpPr>
        <p:spPr>
          <a:xfrm>
            <a:off x="457200" y="1556792"/>
            <a:ext cx="7787208" cy="4569371"/>
          </a:xfrm>
        </p:spPr>
        <p:txBody>
          <a:bodyPr/>
          <a:lstStyle/>
          <a:p>
            <a:endParaRPr kumimoji="1" lang="ja-JP" altLang="en-US" dirty="0"/>
          </a:p>
        </p:txBody>
      </p:sp>
      <p:pic>
        <p:nvPicPr>
          <p:cNvPr id="10243" name="Picture 3" descr="C:\Users\owner\Desktop\高知山島方位記\比島山田橋マIMG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82834" y="553094"/>
            <a:ext cx="417833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10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fontScale="90000"/>
          </a:bodyPr>
          <a:lstStyle/>
          <a:p>
            <a:r>
              <a:rPr kumimoji="1" lang="ja-JP" altLang="en-US" sz="2000" dirty="0" smtClean="0">
                <a:latin typeface="ＭＳ Ｐ明朝" panose="02020600040205080304" pitchFamily="18" charset="-128"/>
                <a:ea typeface="ＭＳ Ｐ明朝" panose="02020600040205080304" pitchFamily="18" charset="-128"/>
              </a:rPr>
              <a:t>伊能大図縮尺</a:t>
            </a:r>
            <a:r>
              <a:rPr kumimoji="1" lang="en-US" altLang="ja-JP" sz="2000" dirty="0" smtClean="0">
                <a:latin typeface="ＭＳ Ｐ明朝" panose="02020600040205080304" pitchFamily="18" charset="-128"/>
                <a:ea typeface="ＭＳ Ｐ明朝" panose="02020600040205080304" pitchFamily="18" charset="-128"/>
              </a:rPr>
              <a:t>1/36,000</a:t>
            </a:r>
            <a:r>
              <a:rPr kumimoji="1" lang="ja-JP" altLang="en-US" sz="2000" dirty="0" smtClean="0">
                <a:latin typeface="ＭＳ Ｐ明朝" panose="02020600040205080304" pitchFamily="18" charset="-128"/>
                <a:ea typeface="ＭＳ Ｐ明朝" panose="02020600040205080304" pitchFamily="18" charset="-128"/>
              </a:rPr>
              <a:t>の高知　比島から山田橋間の測量経路は江ノ口村・高知間に</a:t>
            </a:r>
            <a:r>
              <a:rPr lang="ja-JP" altLang="en-US" sz="2000" dirty="0">
                <a:latin typeface="ＭＳ Ｐ明朝" panose="02020600040205080304" pitchFamily="18" charset="-128"/>
                <a:ea typeface="ＭＳ Ｐ明朝" panose="02020600040205080304" pitchFamily="18" charset="-128"/>
              </a:rPr>
              <a:t>有る</a:t>
            </a:r>
            <a:r>
              <a:rPr kumimoji="1" lang="ja-JP" altLang="en-US" sz="2000" dirty="0" smtClean="0">
                <a:latin typeface="ＭＳ Ｐ明朝" panose="02020600040205080304" pitchFamily="18" charset="-128"/>
                <a:ea typeface="ＭＳ Ｐ明朝" panose="02020600040205080304" pitchFamily="18" charset="-128"/>
              </a:rPr>
              <a:t>。大図上での測量経路には周辺との関係が描かれておらず拡大しても位置表現に限界</a:t>
            </a:r>
            <a:r>
              <a:rPr lang="ja-JP" altLang="en-US" sz="2000" dirty="0" smtClean="0">
                <a:latin typeface="ＭＳ Ｐ明朝" panose="02020600040205080304" pitchFamily="18" charset="-128"/>
                <a:ea typeface="ＭＳ Ｐ明朝" panose="02020600040205080304" pitchFamily="18" charset="-128"/>
              </a:rPr>
              <a:t>が有り。曖昧さが残る。　　</a:t>
            </a:r>
            <a:r>
              <a:rPr kumimoji="1" lang="en-US" altLang="ja-JP" sz="1600" dirty="0" smtClean="0"/>
              <a:t>(</a:t>
            </a:r>
            <a:r>
              <a:rPr kumimoji="1" lang="ja-JP" altLang="en-US" sz="1600" dirty="0" smtClean="0"/>
              <a:t>ｱﾒﾘｶにあった伊能大図とﾌﾗﾝｽの伊能中図</a:t>
            </a:r>
            <a:r>
              <a:rPr kumimoji="1" lang="en-US" altLang="ja-JP" sz="1600" dirty="0" smtClean="0"/>
              <a:t>118</a:t>
            </a:r>
            <a:r>
              <a:rPr kumimoji="1" lang="ja-JP" altLang="en-US" sz="1600" dirty="0" smtClean="0"/>
              <a:t>頁　　高知より</a:t>
            </a:r>
            <a:r>
              <a:rPr kumimoji="1" lang="en-US" altLang="ja-JP" sz="1600" dirty="0" smtClean="0"/>
              <a:t>)</a:t>
            </a:r>
            <a:r>
              <a:rPr kumimoji="1" lang="ja-JP" altLang="en-US" sz="1600" dirty="0" smtClean="0"/>
              <a:t>　　</a:t>
            </a:r>
            <a:endParaRPr kumimoji="1" lang="ja-JP" altLang="en-US" sz="1600" dirty="0"/>
          </a:p>
        </p:txBody>
      </p:sp>
      <p:sp>
        <p:nvSpPr>
          <p:cNvPr id="3" name="縦書きテキスト プレースホルダー 2"/>
          <p:cNvSpPr>
            <a:spLocks noGrp="1"/>
          </p:cNvSpPr>
          <p:nvPr>
            <p:ph type="body" orient="vert" idx="1"/>
          </p:nvPr>
        </p:nvSpPr>
        <p:spPr>
          <a:xfrm>
            <a:off x="1331640" y="1556792"/>
            <a:ext cx="6912768" cy="4569371"/>
          </a:xfrm>
        </p:spPr>
        <p:txBody>
          <a:bodyPr/>
          <a:lstStyle/>
          <a:p>
            <a:endParaRPr kumimoji="1" lang="ja-JP" altLang="en-US"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679574612"/>
              </p:ext>
            </p:extLst>
          </p:nvPr>
        </p:nvGraphicFramePr>
        <p:xfrm>
          <a:off x="2675003" y="1772816"/>
          <a:ext cx="3193142" cy="4387785"/>
        </p:xfrm>
        <a:graphic>
          <a:graphicData uri="http://schemas.openxmlformats.org/presentationml/2006/ole">
            <mc:AlternateContent xmlns:mc="http://schemas.openxmlformats.org/markup-compatibility/2006">
              <mc:Choice xmlns:v="urn:schemas-microsoft-com:vml" Requires="v">
                <p:oleObj spid="_x0000_s9848"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675003" y="1772816"/>
                        <a:ext cx="3193142" cy="4387785"/>
                      </a:xfrm>
                      <a:prstGeom prst="rect">
                        <a:avLst/>
                      </a:prstGeom>
                    </p:spPr>
                  </p:pic>
                </p:oleObj>
              </mc:Fallback>
            </mc:AlternateContent>
          </a:graphicData>
        </a:graphic>
      </p:graphicFrame>
    </p:spTree>
    <p:extLst>
      <p:ext uri="{BB962C8B-B14F-4D97-AF65-F5344CB8AC3E}">
        <p14:creationId xmlns:p14="http://schemas.microsoft.com/office/powerpoint/2010/main" val="2193427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10146"/>
          </a:xfrm>
        </p:spPr>
        <p:txBody>
          <a:bodyPr>
            <a:normAutofit/>
          </a:bodyPr>
          <a:lstStyle/>
          <a:p>
            <a:r>
              <a:rPr lang="ja-JP" altLang="en-US" sz="1800" dirty="0"/>
              <a:t>景観再現</a:t>
            </a:r>
            <a:r>
              <a:rPr lang="ja-JP" altLang="en-US" sz="1800" dirty="0" smtClean="0"/>
              <a:t>ｿﾌﾄｶｼﾐｰﾙ</a:t>
            </a:r>
            <a:r>
              <a:rPr lang="en-US" altLang="ja-JP" sz="1800" dirty="0" smtClean="0"/>
              <a:t>3D</a:t>
            </a:r>
            <a:r>
              <a:rPr lang="ja-JP" altLang="en-US" sz="1800" dirty="0" smtClean="0"/>
              <a:t>による測量内容確認参考</a:t>
            </a:r>
            <a:r>
              <a:rPr kumimoji="1" lang="ja-JP" altLang="en-US" sz="1400" dirty="0" smtClean="0"/>
              <a:t/>
            </a:r>
            <a:br>
              <a:rPr kumimoji="1" lang="ja-JP" altLang="en-US" sz="1400" dirty="0" smtClean="0"/>
            </a:br>
            <a:r>
              <a:rPr kumimoji="1" lang="ja-JP" altLang="en-US" sz="1400" dirty="0" smtClean="0"/>
              <a:t>景観再現ｿﾌﾄｶｼﾐｰﾙにより机上計算で仮の測量実施地点からの景観の方位角等</a:t>
            </a:r>
            <a:r>
              <a:rPr lang="ja-JP" altLang="en-US" sz="1400" dirty="0" smtClean="0"/>
              <a:t>を確認しながら解析を進め、</a:t>
            </a:r>
            <a:r>
              <a:rPr lang="ja-JP" altLang="en-US" sz="1400" dirty="0"/>
              <a:t>最終</a:t>
            </a:r>
            <a:r>
              <a:rPr lang="ja-JP" altLang="en-US" sz="1400" dirty="0" smtClean="0"/>
              <a:t>結論の測量</a:t>
            </a:r>
            <a:r>
              <a:rPr lang="ja-JP" altLang="en-US" sz="1400" dirty="0"/>
              <a:t>実施</a:t>
            </a:r>
            <a:r>
              <a:rPr lang="ja-JP" altLang="en-US" sz="1400" dirty="0" smtClean="0"/>
              <a:t>地点での景観を求めた。以下高知の北山街道二印、北山街道一印の景観再現結果。</a:t>
            </a:r>
            <a:br>
              <a:rPr lang="ja-JP" altLang="en-US" sz="1400" dirty="0" smtClean="0"/>
            </a:br>
            <a:r>
              <a:rPr lang="ja-JP" altLang="en-US" sz="1400" dirty="0" smtClean="0"/>
              <a:t>但し、現在では建物に遮断されこの様な景観は望めない。</a:t>
            </a:r>
            <a:endParaRPr kumimoji="1" lang="ja-JP" altLang="en-US" sz="1400" dirty="0"/>
          </a:p>
        </p:txBody>
      </p:sp>
      <p:sp>
        <p:nvSpPr>
          <p:cNvPr id="3" name="縦書きテキスト プレースホルダー 2"/>
          <p:cNvSpPr>
            <a:spLocks noGrp="1"/>
          </p:cNvSpPr>
          <p:nvPr>
            <p:ph type="body" orient="vert" idx="1"/>
          </p:nvPr>
        </p:nvSpPr>
        <p:spPr>
          <a:xfrm>
            <a:off x="457200" y="1700808"/>
            <a:ext cx="8229600" cy="4425355"/>
          </a:xfrm>
        </p:spPr>
        <p:txBody>
          <a:bodyPr/>
          <a:lstStyle/>
          <a:p>
            <a:endParaRPr kumimoji="1"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828525131"/>
              </p:ext>
            </p:extLst>
          </p:nvPr>
        </p:nvGraphicFramePr>
        <p:xfrm>
          <a:off x="2948612" y="1772816"/>
          <a:ext cx="3009915" cy="4136008"/>
        </p:xfrm>
        <a:graphic>
          <a:graphicData uri="http://schemas.openxmlformats.org/presentationml/2006/ole">
            <mc:AlternateContent xmlns:mc="http://schemas.openxmlformats.org/markup-compatibility/2006">
              <mc:Choice xmlns:v="urn:schemas-microsoft-com:vml" Requires="v">
                <p:oleObj spid="_x0000_s15838"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948612" y="1772816"/>
                        <a:ext cx="3009915" cy="4136008"/>
                      </a:xfrm>
                      <a:prstGeom prst="rect">
                        <a:avLst/>
                      </a:prstGeom>
                    </p:spPr>
                  </p:pic>
                </p:oleObj>
              </mc:Fallback>
            </mc:AlternateContent>
          </a:graphicData>
        </a:graphic>
      </p:graphicFrame>
    </p:spTree>
    <p:extLst>
      <p:ext uri="{BB962C8B-B14F-4D97-AF65-F5344CB8AC3E}">
        <p14:creationId xmlns:p14="http://schemas.microsoft.com/office/powerpoint/2010/main" val="94321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60648"/>
            <a:ext cx="8229600" cy="1503040"/>
          </a:xfrm>
        </p:spPr>
        <p:txBody>
          <a:bodyPr>
            <a:normAutofit/>
          </a:bodyPr>
          <a:lstStyle/>
          <a:p>
            <a:r>
              <a:rPr kumimoji="1" lang="ja-JP" altLang="en-US" sz="1800" dirty="0" smtClean="0"/>
              <a:t>伊能忠敬　国宝磁針測量方位角帳　国宝「山島方位記」</a:t>
            </a:r>
            <a:endParaRPr kumimoji="1" lang="ja-JP" altLang="en-US" sz="1800" dirty="0"/>
          </a:p>
        </p:txBody>
      </p:sp>
      <p:sp>
        <p:nvSpPr>
          <p:cNvPr id="3" name="コンテンツ プレースホルダー 2"/>
          <p:cNvSpPr>
            <a:spLocks noGrp="1"/>
          </p:cNvSpPr>
          <p:nvPr>
            <p:ph idx="1"/>
          </p:nvPr>
        </p:nvSpPr>
        <p:spPr>
          <a:xfrm>
            <a:off x="539552" y="1196752"/>
            <a:ext cx="8229600" cy="5328592"/>
          </a:xfrm>
        </p:spPr>
        <p:txBody>
          <a:bodyPr>
            <a:normAutofit fontScale="77500" lnSpcReduction="20000"/>
          </a:bodyPr>
          <a:lstStyle/>
          <a:p>
            <a:pPr marL="0" indent="0">
              <a:buNone/>
            </a:pPr>
            <a:r>
              <a:rPr lang="ja-JP" altLang="en-US" sz="1800" dirty="0" smtClean="0"/>
              <a:t>「山島</a:t>
            </a:r>
            <a:r>
              <a:rPr lang="ja-JP" altLang="en-US" sz="1800" dirty="0"/>
              <a:t>方</a:t>
            </a:r>
            <a:r>
              <a:rPr lang="ja-JP" altLang="en-US" sz="1800" dirty="0" smtClean="0"/>
              <a:t>位記」六十七巻</a:t>
            </a:r>
            <a:r>
              <a:rPr lang="en-US" altLang="ja-JP" sz="1800" dirty="0" smtClean="0"/>
              <a:t>7775</a:t>
            </a:r>
            <a:r>
              <a:rPr lang="ja-JP" altLang="en-US" sz="1800" dirty="0" smtClean="0"/>
              <a:t>頁に</a:t>
            </a:r>
            <a:r>
              <a:rPr lang="ja-JP" altLang="en-US" sz="1800" dirty="0"/>
              <a:t>は伊能図作成時</a:t>
            </a:r>
            <a:r>
              <a:rPr lang="ja-JP" altLang="en-US" sz="1800" dirty="0" smtClean="0"/>
              <a:t>の</a:t>
            </a:r>
            <a:r>
              <a:rPr lang="en-US" altLang="ja-JP" sz="1800" dirty="0" smtClean="0"/>
              <a:t>1800</a:t>
            </a:r>
            <a:r>
              <a:rPr lang="ja-JP" altLang="en-US" sz="1800" dirty="0" smtClean="0"/>
              <a:t>年～</a:t>
            </a:r>
            <a:r>
              <a:rPr lang="en-US" altLang="ja-JP" sz="1800" dirty="0" smtClean="0"/>
              <a:t>1813</a:t>
            </a:r>
            <a:r>
              <a:rPr lang="ja-JP" altLang="en-US" sz="1800" dirty="0" smtClean="0"/>
              <a:t>年の北海道道東から伊豆七島、</a:t>
            </a:r>
            <a:r>
              <a:rPr kumimoji="1" lang="ja-JP" altLang="en-US" sz="1800" dirty="0" smtClean="0"/>
              <a:t>対馬他を含み屋久島</a:t>
            </a:r>
            <a:r>
              <a:rPr lang="ja-JP" altLang="en-US" sz="1800" dirty="0" smtClean="0"/>
              <a:t>迄での主に</a:t>
            </a:r>
            <a:r>
              <a:rPr lang="en-US" altLang="ja-JP" sz="1800" dirty="0" smtClean="0"/>
              <a:t>0</a:t>
            </a:r>
            <a:r>
              <a:rPr lang="ja-JP" altLang="en-US" sz="1800" dirty="0" smtClean="0"/>
              <a:t>度</a:t>
            </a:r>
            <a:r>
              <a:rPr lang="en-US" altLang="ja-JP" sz="1800" dirty="0" smtClean="0"/>
              <a:t>05</a:t>
            </a:r>
            <a:r>
              <a:rPr lang="ja-JP" altLang="en-US" sz="1800" dirty="0" smtClean="0"/>
              <a:t>分単位の磁針による測量方位角ﾃﾞｰﾀ推計</a:t>
            </a:r>
            <a:r>
              <a:rPr lang="en-US" altLang="ja-JP" sz="1800" dirty="0" smtClean="0"/>
              <a:t>20</a:t>
            </a:r>
            <a:r>
              <a:rPr lang="ja-JP" altLang="en-US" sz="1800" dirty="0" smtClean="0"/>
              <a:t>万件程度が記載されている。</a:t>
            </a:r>
          </a:p>
          <a:p>
            <a:pPr marL="0" indent="0">
              <a:buNone/>
            </a:pPr>
            <a:endParaRPr lang="ja-JP" altLang="en-US" sz="1800" dirty="0" smtClean="0"/>
          </a:p>
          <a:p>
            <a:pPr marL="0" indent="0">
              <a:buNone/>
            </a:pPr>
            <a:r>
              <a:rPr lang="en-US" altLang="ja-JP" sz="1800" dirty="0" smtClean="0"/>
              <a:t>&lt;</a:t>
            </a:r>
            <a:r>
              <a:rPr lang="ja-JP" altLang="en-US" sz="1800" dirty="0" smtClean="0"/>
              <a:t>文系研究</a:t>
            </a:r>
            <a:r>
              <a:rPr lang="ja-JP" altLang="en-US" sz="1800" dirty="0"/>
              <a:t>の</a:t>
            </a:r>
            <a:r>
              <a:rPr lang="ja-JP" altLang="en-US" sz="1800" dirty="0" smtClean="0"/>
              <a:t>伝統化</a:t>
            </a:r>
            <a:r>
              <a:rPr lang="en-US" altLang="ja-JP" sz="1800" dirty="0" smtClean="0"/>
              <a:t>&gt;</a:t>
            </a:r>
            <a:r>
              <a:rPr lang="ja-JP" altLang="en-US" sz="1800" dirty="0" smtClean="0"/>
              <a:t>　伊能図は幕府</a:t>
            </a:r>
            <a:r>
              <a:rPr lang="ja-JP" altLang="en-US" sz="1800" dirty="0"/>
              <a:t>の役人の閲覧に供する用途に編集</a:t>
            </a:r>
            <a:r>
              <a:rPr lang="ja-JP" altLang="en-US" sz="1800" dirty="0" smtClean="0"/>
              <a:t>された地図であり、描画や記載はそれまでの無測量の地図</a:t>
            </a:r>
            <a:r>
              <a:rPr lang="en-US" altLang="ja-JP" sz="1800" dirty="0" smtClean="0"/>
              <a:t>(</a:t>
            </a:r>
            <a:r>
              <a:rPr lang="ja-JP" altLang="en-US" sz="1800" dirty="0" smtClean="0"/>
              <a:t>絵図という</a:t>
            </a:r>
            <a:r>
              <a:rPr lang="en-US" altLang="ja-JP" sz="1800" dirty="0" smtClean="0"/>
              <a:t>)</a:t>
            </a:r>
            <a:r>
              <a:rPr lang="ja-JP" altLang="en-US" sz="1800" dirty="0" smtClean="0"/>
              <a:t>の伝統を受け継いでおり、伊能図</a:t>
            </a:r>
            <a:r>
              <a:rPr lang="ja-JP" altLang="en-US" sz="1800" dirty="0"/>
              <a:t>の</a:t>
            </a:r>
            <a:r>
              <a:rPr lang="ja-JP" altLang="en-US" sz="1800" dirty="0" smtClean="0"/>
              <a:t>研究も無測量の絵図と</a:t>
            </a:r>
            <a:r>
              <a:rPr lang="ja-JP" altLang="en-US" sz="1800" dirty="0"/>
              <a:t>同様に地図の図幅上の記載事項と</a:t>
            </a:r>
            <a:r>
              <a:rPr lang="ja-JP" altLang="en-US" sz="1800" dirty="0" smtClean="0"/>
              <a:t>史料</a:t>
            </a:r>
            <a:r>
              <a:rPr lang="ja-JP" altLang="en-US" sz="1800" dirty="0"/>
              <a:t>と</a:t>
            </a:r>
            <a:r>
              <a:rPr lang="ja-JP" altLang="en-US" sz="1800" dirty="0" smtClean="0"/>
              <a:t>の記述照合による文系の研究</a:t>
            </a:r>
            <a:r>
              <a:rPr lang="ja-JP" altLang="en-US" sz="1800" dirty="0"/>
              <a:t>で終始して</a:t>
            </a:r>
            <a:r>
              <a:rPr lang="ja-JP" altLang="en-US" sz="1800" dirty="0" smtClean="0"/>
              <a:t>いる。</a:t>
            </a:r>
          </a:p>
          <a:p>
            <a:pPr marL="0" indent="0">
              <a:buNone/>
            </a:pPr>
            <a:r>
              <a:rPr lang="ja-JP" altLang="en-US" sz="1800" dirty="0" smtClean="0"/>
              <a:t>ｱﾒﾘｶでの伊能大図、ﾌﾗﾝｽ、ｲﾀﾘｱでの伊能図の各図幅蒐集がなされた。</a:t>
            </a:r>
          </a:p>
          <a:p>
            <a:pPr marL="0" indent="0">
              <a:buNone/>
            </a:pPr>
            <a:endParaRPr lang="ja-JP" altLang="en-US" sz="1800" u="sng" dirty="0" smtClean="0"/>
          </a:p>
          <a:p>
            <a:pPr marL="0" indent="0">
              <a:buNone/>
            </a:pPr>
            <a:r>
              <a:rPr lang="en-US" altLang="ja-JP" sz="1800" b="1" u="sng" dirty="0" smtClean="0"/>
              <a:t>&lt;</a:t>
            </a:r>
            <a:r>
              <a:rPr lang="ja-JP" altLang="en-US" sz="1800" b="1" u="sng" dirty="0"/>
              <a:t>日本の大学及び管理官庁も文系の</a:t>
            </a:r>
            <a:r>
              <a:rPr lang="ja-JP" altLang="en-US" sz="1800" b="1" u="sng" dirty="0" smtClean="0"/>
              <a:t>図幅上の研究</a:t>
            </a:r>
            <a:r>
              <a:rPr lang="ja-JP" altLang="en-US" sz="1800" b="1" u="sng" dirty="0"/>
              <a:t>しかしていない</a:t>
            </a:r>
            <a:r>
              <a:rPr lang="en-US" altLang="ja-JP" sz="1800" b="1" u="sng" dirty="0" smtClean="0"/>
              <a:t>&gt;    </a:t>
            </a:r>
            <a:r>
              <a:rPr lang="ja-JP" altLang="en-US" sz="1800" b="1" u="sng" dirty="0">
                <a:latin typeface="ＭＳ 明朝" panose="02020609040205080304" pitchFamily="17" charset="-128"/>
                <a:ea typeface="ＭＳ 明朝" panose="02020609040205080304" pitchFamily="17" charset="-128"/>
              </a:rPr>
              <a:t>古地図学の日本地図の伊能図の研究は例外無く伝統的な図幅上の表現と史料との日本語での照合に留まり、本来の詳細内容に限りなく迫る磁針測量方位角ﾃﾞｰﾀの研究が空白になっている。</a:t>
            </a:r>
            <a:endParaRPr lang="ja-JP" altLang="en-US" sz="1800" b="1" u="sng" dirty="0" smtClean="0">
              <a:latin typeface="ＭＳ 明朝" panose="02020609040205080304" pitchFamily="17" charset="-128"/>
              <a:ea typeface="ＭＳ 明朝" panose="02020609040205080304" pitchFamily="17" charset="-128"/>
            </a:endParaRPr>
          </a:p>
          <a:p>
            <a:pPr marL="0" indent="0">
              <a:buNone/>
            </a:pPr>
            <a:endParaRPr lang="ja-JP" altLang="en-US" sz="1800" u="sng" dirty="0" smtClean="0"/>
          </a:p>
          <a:p>
            <a:pPr marL="0" indent="0">
              <a:buNone/>
            </a:pPr>
            <a:r>
              <a:rPr lang="en-US" altLang="ja-JP" sz="1800" b="1" u="sng" dirty="0" smtClean="0"/>
              <a:t>&lt;</a:t>
            </a:r>
            <a:r>
              <a:rPr lang="ja-JP" altLang="en-US" sz="1800" b="1" u="sng" dirty="0"/>
              <a:t>科学</a:t>
            </a:r>
            <a:r>
              <a:rPr lang="en-US" altLang="ja-JP" sz="1800" b="1" u="sng" dirty="0" smtClean="0"/>
              <a:t>Science</a:t>
            </a:r>
            <a:r>
              <a:rPr lang="ja-JP" altLang="en-US" sz="1800" b="1" u="sng" dirty="0" smtClean="0"/>
              <a:t>が必須</a:t>
            </a:r>
            <a:r>
              <a:rPr lang="en-US" altLang="ja-JP" sz="1800" b="1" u="sng" dirty="0" smtClean="0"/>
              <a:t>&gt; </a:t>
            </a:r>
            <a:r>
              <a:rPr lang="ja-JP" altLang="en-US" sz="1800" u="sng" dirty="0"/>
              <a:t>　</a:t>
            </a:r>
            <a:r>
              <a:rPr lang="ja-JP" altLang="en-US" sz="1800" b="1" u="sng" dirty="0">
                <a:latin typeface="ＭＳ Ｐ明朝" panose="02020600040205080304" pitchFamily="18" charset="-128"/>
                <a:ea typeface="ＭＳ Ｐ明朝" panose="02020600040205080304" pitchFamily="18" charset="-128"/>
              </a:rPr>
              <a:t>伊能図は科学的磁針測量地図であり、科学</a:t>
            </a:r>
            <a:r>
              <a:rPr lang="en-US" altLang="ja-JP" sz="1800" b="1" u="sng" dirty="0">
                <a:latin typeface="ＭＳ Ｐ明朝" panose="02020600040205080304" pitchFamily="18" charset="-128"/>
                <a:ea typeface="ＭＳ Ｐ明朝" panose="02020600040205080304" pitchFamily="18" charset="-128"/>
              </a:rPr>
              <a:t>Science(</a:t>
            </a:r>
            <a:r>
              <a:rPr lang="ja-JP" altLang="en-US" sz="1800" b="1" u="sng" dirty="0">
                <a:latin typeface="ＭＳ Ｐ明朝" panose="02020600040205080304" pitchFamily="18" charset="-128"/>
                <a:ea typeface="ＭＳ Ｐ明朝" panose="02020600040205080304" pitchFamily="18" charset="-128"/>
              </a:rPr>
              <a:t>測量計算・緯度経度・地磁気偏角</a:t>
            </a:r>
            <a:r>
              <a:rPr lang="en-US" altLang="ja-JP" sz="1800" b="1" u="sng" dirty="0">
                <a:latin typeface="ＭＳ Ｐ明朝" panose="02020600040205080304" pitchFamily="18" charset="-128"/>
                <a:ea typeface="ＭＳ Ｐ明朝" panose="02020600040205080304" pitchFamily="18" charset="-128"/>
              </a:rPr>
              <a:t>)</a:t>
            </a:r>
            <a:r>
              <a:rPr lang="ja-JP" altLang="en-US" sz="1800" b="1" u="sng" dirty="0">
                <a:latin typeface="ＭＳ Ｐ明朝" panose="02020600040205080304" pitchFamily="18" charset="-128"/>
                <a:ea typeface="ＭＳ Ｐ明朝" panose="02020600040205080304" pitchFamily="18" charset="-128"/>
              </a:rPr>
              <a:t>が必須である。</a:t>
            </a:r>
            <a:r>
              <a:rPr lang="ja-JP" altLang="en-US" sz="1800" b="1" dirty="0">
                <a:latin typeface="ＭＳ Ｐ明朝" panose="02020600040205080304" pitchFamily="18" charset="-128"/>
                <a:ea typeface="ＭＳ Ｐ明朝" panose="02020600040205080304" pitchFamily="18" charset="-128"/>
              </a:rPr>
              <a:t>伊能図の図幅の背後の本来の内容詳細は磁針測量方位角記録帳「山島方位記」を理解しなければわから</a:t>
            </a:r>
            <a:r>
              <a:rPr lang="ja-JP" altLang="en-US" sz="1800" b="1" dirty="0"/>
              <a:t>ない</a:t>
            </a:r>
            <a:r>
              <a:rPr lang="ja-JP" altLang="en-US" sz="1800" dirty="0"/>
              <a:t>が</a:t>
            </a:r>
            <a:r>
              <a:rPr lang="ja-JP" altLang="en-US" sz="1800" dirty="0" smtClean="0"/>
              <a:t>、「山</a:t>
            </a:r>
            <a:r>
              <a:rPr lang="ja-JP" altLang="en-US" sz="1800" dirty="0"/>
              <a:t>島方</a:t>
            </a:r>
            <a:r>
              <a:rPr lang="ja-JP" altLang="en-US" sz="1800" dirty="0" smtClean="0"/>
              <a:t>位記」は伊能図の様に文字読</a:t>
            </a:r>
            <a:r>
              <a:rPr lang="ja-JP" altLang="en-US" sz="1800" dirty="0"/>
              <a:t>をむだけではわからず文理融合解析をしない</a:t>
            </a:r>
            <a:r>
              <a:rPr lang="ja-JP" altLang="en-US" sz="1800" dirty="0" smtClean="0"/>
              <a:t>と内容がわからない。</a:t>
            </a:r>
            <a:endParaRPr lang="ja-JP" altLang="en-US" sz="1800" dirty="0"/>
          </a:p>
          <a:p>
            <a:pPr marL="0" indent="0">
              <a:buNone/>
            </a:pPr>
            <a:endParaRPr lang="ja-JP" altLang="en-US" sz="1800" b="1" dirty="0"/>
          </a:p>
          <a:p>
            <a:pPr marL="0" indent="0">
              <a:buNone/>
            </a:pPr>
            <a:r>
              <a:rPr lang="en-US" altLang="ja-JP" sz="1800" b="1" dirty="0"/>
              <a:t>&lt;</a:t>
            </a:r>
            <a:r>
              <a:rPr lang="ja-JP" altLang="en-US" sz="1800" b="1" dirty="0"/>
              <a:t>外国語と日本語</a:t>
            </a:r>
            <a:r>
              <a:rPr lang="en-US" altLang="ja-JP" sz="1800" b="1" dirty="0"/>
              <a:t>&gt;</a:t>
            </a:r>
            <a:r>
              <a:rPr lang="ja-JP" altLang="en-US" sz="1800" dirty="0"/>
              <a:t>　地磁気永年変化や</a:t>
            </a:r>
            <a:r>
              <a:rPr lang="en-US" altLang="ja-JP" sz="1800" dirty="0"/>
              <a:t>Global data</a:t>
            </a:r>
            <a:r>
              <a:rPr lang="ja-JP" altLang="en-US" sz="1800" dirty="0"/>
              <a:t>に付いては英語を初めとする外国資料との照合と接合が必要になる。伊能図に掲載の朝鮮の山々の同定では韓国語が必須になる他、伊能図を含め、日本製日本地図の西洋でのｺﾋﾟｰ事情全体を調べるにあたっても外国語が必要になるが疎いことになっている。</a:t>
            </a:r>
            <a:endParaRPr lang="ja-JP" altLang="en-US" sz="1800" u="sng" dirty="0"/>
          </a:p>
          <a:p>
            <a:pPr marL="0" indent="0">
              <a:buNone/>
            </a:pPr>
            <a:r>
              <a:rPr lang="ja-JP" altLang="en-US" sz="1800" dirty="0"/>
              <a:t>伊能図の研究は殆ど日本語で終始している。</a:t>
            </a:r>
          </a:p>
          <a:p>
            <a:pPr marL="0" indent="0">
              <a:buNone/>
            </a:pPr>
            <a:endParaRPr lang="ja-JP" altLang="en-US" sz="1800" u="sng" dirty="0">
              <a:solidFill>
                <a:srgbClr val="0070C0"/>
              </a:solidFill>
            </a:endParaRPr>
          </a:p>
          <a:p>
            <a:pPr marL="0" indent="0">
              <a:buNone/>
            </a:pPr>
            <a:r>
              <a:rPr lang="en-US" altLang="ja-JP" sz="1800" b="1" u="sng" dirty="0" smtClean="0"/>
              <a:t>&lt;Global data </a:t>
            </a:r>
            <a:r>
              <a:rPr lang="ja-JP" altLang="en-US" sz="1800" b="1" u="sng" dirty="0" smtClean="0"/>
              <a:t>としての今後の活用と巷の一角迄の歴史地理復元解析</a:t>
            </a:r>
            <a:r>
              <a:rPr lang="en-US" altLang="ja-JP" sz="1800" b="1" u="sng" dirty="0" smtClean="0"/>
              <a:t>&gt;</a:t>
            </a:r>
            <a:endParaRPr lang="ja-JP" altLang="en-US" sz="1800" b="1" u="sng" dirty="0" smtClean="0"/>
          </a:p>
          <a:p>
            <a:pPr marL="0" indent="0">
              <a:buNone/>
            </a:pPr>
            <a:r>
              <a:rPr lang="ja-JP" altLang="en-US" sz="1800" u="sng" dirty="0" smtClean="0"/>
              <a:t>後述</a:t>
            </a:r>
            <a:r>
              <a:rPr lang="ja-JP" altLang="en-US" sz="1800" u="sng" dirty="0"/>
              <a:t>の文理</a:t>
            </a:r>
            <a:r>
              <a:rPr lang="ja-JP" altLang="en-US" sz="1800" u="sng" dirty="0" smtClean="0"/>
              <a:t>融合解析をすると、鎖国の為に世界的に</a:t>
            </a:r>
            <a:r>
              <a:rPr lang="ja-JP" altLang="en-US" sz="1800" u="sng" dirty="0"/>
              <a:t>希少な</a:t>
            </a:r>
            <a:r>
              <a:rPr lang="ja-JP" altLang="en-US" sz="1800" u="sng" dirty="0" smtClean="0"/>
              <a:t>日本列島の陸上の地磁気偏角ﾃﾞｰﾀが大量に出て地峡規模で今後に役立つと同時に緯度経度詳細位置で裏付けられた郷土地理の詳細も判明する。</a:t>
            </a:r>
          </a:p>
        </p:txBody>
      </p:sp>
    </p:spTree>
    <p:extLst>
      <p:ext uri="{BB962C8B-B14F-4D97-AF65-F5344CB8AC3E}">
        <p14:creationId xmlns:p14="http://schemas.microsoft.com/office/powerpoint/2010/main" val="928348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623823188"/>
              </p:ext>
            </p:extLst>
          </p:nvPr>
        </p:nvGraphicFramePr>
        <p:xfrm>
          <a:off x="2267744" y="198457"/>
          <a:ext cx="4392488" cy="6035841"/>
        </p:xfrm>
        <a:graphic>
          <a:graphicData uri="http://schemas.openxmlformats.org/presentationml/2006/ole">
            <mc:AlternateContent xmlns:mc="http://schemas.openxmlformats.org/markup-compatibility/2006">
              <mc:Choice xmlns:v="urn:schemas-microsoft-com:vml" Requires="v">
                <p:oleObj spid="_x0000_s11753" name="Acrobat Document" r:id="rId3" imgW="5829103" imgH="8010279" progId="AcroExch.Document.11">
                  <p:embed/>
                </p:oleObj>
              </mc:Choice>
              <mc:Fallback>
                <p:oleObj name="Acrobat Document" r:id="rId3" imgW="5829103" imgH="8010279" progId="AcroExch.Document.11">
                  <p:embed/>
                  <p:pic>
                    <p:nvPicPr>
                      <p:cNvPr id="0" name=""/>
                      <p:cNvPicPr/>
                      <p:nvPr/>
                    </p:nvPicPr>
                    <p:blipFill>
                      <a:blip r:embed="rId4"/>
                      <a:stretch>
                        <a:fillRect/>
                      </a:stretch>
                    </p:blipFill>
                    <p:spPr>
                      <a:xfrm>
                        <a:off x="2267744" y="198457"/>
                        <a:ext cx="4392488" cy="6035841"/>
                      </a:xfrm>
                      <a:prstGeom prst="rect">
                        <a:avLst/>
                      </a:prstGeom>
                    </p:spPr>
                  </p:pic>
                </p:oleObj>
              </mc:Fallback>
            </mc:AlternateContent>
          </a:graphicData>
        </a:graphic>
      </p:graphicFrame>
    </p:spTree>
    <p:extLst>
      <p:ext uri="{BB962C8B-B14F-4D97-AF65-F5344CB8AC3E}">
        <p14:creationId xmlns:p14="http://schemas.microsoft.com/office/powerpoint/2010/main" val="1503314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180" y="575236"/>
            <a:ext cx="4834600" cy="5806092"/>
          </a:xfrm>
          <a:prstGeom prst="rect">
            <a:avLst/>
          </a:prstGeom>
        </p:spPr>
      </p:pic>
    </p:spTree>
    <p:extLst>
      <p:ext uri="{BB962C8B-B14F-4D97-AF65-F5344CB8AC3E}">
        <p14:creationId xmlns:p14="http://schemas.microsoft.com/office/powerpoint/2010/main" val="25100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1800" dirty="0" smtClean="0"/>
              <a:t>五月七日イ印は桂浜の恵比須礁の防波堤の汀線の付近</a:t>
            </a:r>
            <a:r>
              <a:rPr lang="ja-JP" altLang="en-US" sz="1800" dirty="0" smtClean="0"/>
              <a:t>になる</a:t>
            </a:r>
            <a:r>
              <a:rPr lang="ja-JP" altLang="en-US" sz="1800" dirty="0"/>
              <a:t>。</a:t>
            </a:r>
            <a:r>
              <a:rPr lang="ja-JP" altLang="en-US" sz="1800" dirty="0" smtClean="0"/>
              <a:t>土佐海軍海図の</a:t>
            </a:r>
            <a:r>
              <a:rPr lang="ja-JP" altLang="en-US" sz="1800" dirty="0"/>
              <a:t>北に</a:t>
            </a:r>
            <a:r>
              <a:rPr lang="ja-JP" altLang="en-US" sz="1800" dirty="0" smtClean="0"/>
              <a:t>突き出た</a:t>
            </a:r>
            <a:r>
              <a:rPr kumimoji="1" lang="ja-JP" altLang="en-US" sz="1800" dirty="0" smtClean="0"/>
              <a:t>砂嘴の根元</a:t>
            </a:r>
            <a:r>
              <a:rPr lang="ja-JP" altLang="en-US" sz="1800" dirty="0" smtClean="0"/>
              <a:t>。</a:t>
            </a:r>
            <a:r>
              <a:rPr lang="en-US" altLang="ja-JP" sz="1800" dirty="0" smtClean="0"/>
              <a:t>GPS</a:t>
            </a:r>
            <a:r>
              <a:rPr lang="ja-JP" altLang="en-US" sz="1800" dirty="0" smtClean="0"/>
              <a:t>位置より</a:t>
            </a:r>
            <a:r>
              <a:rPr lang="en-US" altLang="ja-JP" sz="1800" dirty="0" smtClean="0"/>
              <a:t>12.13m</a:t>
            </a:r>
            <a:r>
              <a:rPr lang="ja-JP" altLang="en-US" sz="1800" dirty="0" smtClean="0"/>
              <a:t>西且つ</a:t>
            </a:r>
            <a:r>
              <a:rPr lang="en-US" altLang="ja-JP" sz="1800" dirty="0" smtClean="0"/>
              <a:t>6.12m</a:t>
            </a:r>
            <a:r>
              <a:rPr lang="ja-JP" altLang="en-US" sz="1800" dirty="0" smtClean="0"/>
              <a:t>北</a:t>
            </a:r>
            <a:r>
              <a:rPr lang="ja-JP" altLang="en-US" sz="1800" dirty="0"/>
              <a:t>になる</a:t>
            </a:r>
            <a:r>
              <a:rPr lang="ja-JP" altLang="en-US" sz="1800" dirty="0" smtClean="0"/>
              <a:t>。地磁気偏角は</a:t>
            </a:r>
            <a:r>
              <a:rPr lang="en-US" altLang="ja-JP" sz="1800" dirty="0" smtClean="0"/>
              <a:t>0°43′</a:t>
            </a:r>
            <a:r>
              <a:rPr lang="ja-JP" altLang="en-US" sz="1800" dirty="0" smtClean="0"/>
              <a:t>西偏。</a:t>
            </a:r>
            <a:br>
              <a:rPr lang="ja-JP" altLang="en-US" sz="1800" dirty="0" smtClean="0"/>
            </a:br>
            <a:endParaRPr kumimoji="1" lang="ja-JP" altLang="en-US" sz="1800" dirty="0"/>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descr="C:\山島方位記計算\四国\土佐\桂浜浦戸恵比須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96" y="1700808"/>
            <a:ext cx="6790047" cy="34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7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owner\Pictures\山島方位記土佐2010.3.27～3.30\山島方位記土佐2010.3.27～3.30 1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52872"/>
            <a:ext cx="21602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山島方位記計算\四国\土佐\桂浜恵比須礁防波堤上gp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257" y="552872"/>
            <a:ext cx="4224336" cy="482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54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fontScale="90000"/>
          </a:bodyPr>
          <a:lstStyle/>
          <a:p>
            <a:r>
              <a:rPr kumimoji="1" lang="ja-JP" altLang="en-US" sz="1600" dirty="0" smtClean="0"/>
              <a:t>五月七日イ印　復元位置北緯</a:t>
            </a:r>
            <a:r>
              <a:rPr kumimoji="1" lang="en-US" altLang="ja-JP" sz="1600" dirty="0" smtClean="0"/>
              <a:t>33°30′00.4″  </a:t>
            </a:r>
            <a:r>
              <a:rPr kumimoji="1" lang="ja-JP" altLang="en-US" sz="1600" dirty="0" smtClean="0"/>
              <a:t>東経</a:t>
            </a:r>
            <a:r>
              <a:rPr kumimoji="1" lang="en-US" altLang="ja-JP" sz="1600" dirty="0" smtClean="0"/>
              <a:t>133°34′26.73″</a:t>
            </a:r>
            <a:r>
              <a:rPr kumimoji="1" lang="ja-JP" altLang="en-US" sz="1600" dirty="0" smtClean="0"/>
              <a:t>　は現在の防波堤</a:t>
            </a:r>
            <a:r>
              <a:rPr kumimoji="1" lang="en-US" altLang="ja-JP" sz="1600" dirty="0" smtClean="0"/>
              <a:t>(</a:t>
            </a:r>
            <a:r>
              <a:rPr kumimoji="1" lang="ja-JP" altLang="en-US" sz="1600" dirty="0" smtClean="0"/>
              <a:t>恵比須礁上</a:t>
            </a:r>
            <a:r>
              <a:rPr kumimoji="1" lang="en-US" altLang="ja-JP" sz="1600" dirty="0" smtClean="0"/>
              <a:t>)</a:t>
            </a:r>
            <a:r>
              <a:rPr kumimoji="1" lang="ja-JP" altLang="en-US" sz="1600" dirty="0" smtClean="0"/>
              <a:t>から僅かに</a:t>
            </a:r>
            <a:r>
              <a:rPr lang="ja-JP" altLang="en-US" sz="1600" dirty="0" smtClean="0"/>
              <a:t>海上になるが、水深は深いので少々疑問に思い一旦防波堤上にしたが砂嘴が存在したことが判明した。</a:t>
            </a:r>
            <a:br>
              <a:rPr lang="ja-JP" altLang="en-US" sz="1600" dirty="0" smtClean="0"/>
            </a:br>
            <a:r>
              <a:rPr lang="ja-JP" altLang="en-US" sz="1600" dirty="0" smtClean="0"/>
              <a:t>計算は緯度経度秒単位以下</a:t>
            </a:r>
            <a:r>
              <a:rPr lang="en-US" altLang="ja-JP" sz="1600" dirty="0" smtClean="0"/>
              <a:t>2</a:t>
            </a:r>
            <a:r>
              <a:rPr lang="ja-JP" altLang="en-US" sz="1600" dirty="0" smtClean="0"/>
              <a:t>位に対して</a:t>
            </a:r>
            <a:r>
              <a:rPr lang="en-US" altLang="ja-JP" sz="1600" dirty="0" smtClean="0"/>
              <a:t>GPS</a:t>
            </a:r>
            <a:r>
              <a:rPr lang="ja-JP" altLang="en-US" sz="1600" dirty="0" smtClean="0"/>
              <a:t>の精度は</a:t>
            </a:r>
            <a:r>
              <a:rPr lang="en-US" altLang="ja-JP" sz="1600" dirty="0" smtClean="0"/>
              <a:t>0.1″</a:t>
            </a:r>
            <a:r>
              <a:rPr lang="ja-JP" altLang="en-US" sz="1600" dirty="0" smtClean="0"/>
              <a:t>で、もはや限界で</a:t>
            </a:r>
            <a:r>
              <a:rPr lang="en-US" altLang="ja-JP" sz="1600" dirty="0" smtClean="0"/>
              <a:t>0.01″</a:t>
            </a:r>
            <a:r>
              <a:rPr lang="ja-JP" altLang="en-US" sz="1600" dirty="0" smtClean="0"/>
              <a:t>の機種が望まれる。</a:t>
            </a:r>
            <a:endParaRPr kumimoji="1" lang="ja-JP" altLang="en-US" sz="1600" dirty="0"/>
          </a:p>
        </p:txBody>
      </p:sp>
      <p:sp>
        <p:nvSpPr>
          <p:cNvPr id="3" name="コンテンツ プレースホルダー 2"/>
          <p:cNvSpPr>
            <a:spLocks noGrp="1"/>
          </p:cNvSpPr>
          <p:nvPr>
            <p:ph idx="1"/>
          </p:nvPr>
        </p:nvSpPr>
        <p:spPr>
          <a:xfrm>
            <a:off x="457200" y="1340768"/>
            <a:ext cx="8229600" cy="4785395"/>
          </a:xfrm>
        </p:spPr>
        <p:txBody>
          <a:bodyPr/>
          <a:lstStyle/>
          <a:p>
            <a:endParaRPr kumimoji="1" lang="ja-JP" altLang="en-US" dirty="0"/>
          </a:p>
        </p:txBody>
      </p:sp>
      <p:pic>
        <p:nvPicPr>
          <p:cNvPr id="22530" name="Picture 2" descr="C:\山島方位記計算\四国\土佐\桂浜.files\桂浜恵比須礁　海上　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544" y="1700808"/>
            <a:ext cx="6264697" cy="328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4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kumimoji="1" lang="ja-JP" altLang="en-US" sz="1600" dirty="0" smtClean="0"/>
              <a:t>文久二年六月</a:t>
            </a:r>
            <a:r>
              <a:rPr lang="en-US" altLang="ja-JP" sz="1600" dirty="0"/>
              <a:t> </a:t>
            </a:r>
            <a:r>
              <a:rPr kumimoji="1" lang="en-US" altLang="ja-JP" sz="1600" dirty="0" smtClean="0"/>
              <a:t>1862 </a:t>
            </a:r>
            <a:r>
              <a:rPr kumimoji="1" lang="ja-JP" altLang="en-US" sz="1600" dirty="0" smtClean="0"/>
              <a:t>「土佐浦戸湾之実測図」水深、潮速等の記載は無いが、浦戸湾</a:t>
            </a:r>
            <a:r>
              <a:rPr kumimoji="1" lang="en-US" altLang="ja-JP" sz="1600" dirty="0" smtClean="0"/>
              <a:t>(</a:t>
            </a:r>
            <a:r>
              <a:rPr kumimoji="1" lang="ja-JP" altLang="en-US" sz="1600" dirty="0" smtClean="0"/>
              <a:t>高知港</a:t>
            </a:r>
            <a:r>
              <a:rPr kumimoji="1" lang="en-US" altLang="ja-JP" sz="1600" dirty="0" smtClean="0"/>
              <a:t>)</a:t>
            </a:r>
            <a:r>
              <a:rPr kumimoji="1" lang="ja-JP" altLang="en-US" sz="1600" dirty="0" smtClean="0"/>
              <a:t>の入口に皆川～北西に向かっての砂嘴や露岩は的確に描いている。</a:t>
            </a:r>
            <a:endParaRPr kumimoji="1" lang="ja-JP" altLang="en-US" sz="1600" dirty="0"/>
          </a:p>
        </p:txBody>
      </p:sp>
      <p:sp>
        <p:nvSpPr>
          <p:cNvPr id="3" name="コンテンツ プレースホルダー 2"/>
          <p:cNvSpPr>
            <a:spLocks noGrp="1"/>
          </p:cNvSpPr>
          <p:nvPr>
            <p:ph idx="1"/>
          </p:nvPr>
        </p:nvSpPr>
        <p:spPr>
          <a:xfrm>
            <a:off x="457200" y="1196752"/>
            <a:ext cx="8219256" cy="4929411"/>
          </a:xfrm>
        </p:spPr>
        <p:txBody>
          <a:bodyPr/>
          <a:lstStyle/>
          <a:p>
            <a:endParaRPr kumimoji="1" lang="ja-JP" altLang="en-US" dirty="0"/>
          </a:p>
        </p:txBody>
      </p:sp>
      <p:pic>
        <p:nvPicPr>
          <p:cNvPr id="23554" name="Picture 2" descr="C:\山島方位記計算\四国\土佐\桂浜.files\桂浜恵比須礁　江戸末期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00808"/>
            <a:ext cx="429294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66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2221" y="404664"/>
            <a:ext cx="7992888" cy="1008112"/>
          </a:xfrm>
        </p:spPr>
        <p:txBody>
          <a:bodyPr>
            <a:normAutofit/>
          </a:bodyPr>
          <a:lstStyle/>
          <a:p>
            <a:r>
              <a:rPr kumimoji="1" lang="ja-JP" altLang="en-US" sz="1400" dirty="0" smtClean="0"/>
              <a:t>土佐海軍作成「土佐浦戸湾実測図」文久二年</a:t>
            </a:r>
            <a:r>
              <a:rPr lang="ja-JP" altLang="en-US" sz="1400" dirty="0"/>
              <a:t>六月</a:t>
            </a:r>
            <a:r>
              <a:rPr kumimoji="1" lang="en-US" altLang="ja-JP" sz="1400" dirty="0" smtClean="0"/>
              <a:t>1862</a:t>
            </a:r>
            <a:r>
              <a:rPr kumimoji="1" lang="ja-JP" altLang="en-US" sz="1400" dirty="0" smtClean="0"/>
              <a:t>を現在の国と地理院地図に重ねると恵比須礁の北に砂嘴が突き出るので五月七日イ印は解析した緯度経度の通りで</a:t>
            </a:r>
            <a:r>
              <a:rPr lang="ja-JP" altLang="en-US" sz="1400" dirty="0"/>
              <a:t>砂</a:t>
            </a:r>
            <a:r>
              <a:rPr lang="ja-JP" altLang="en-US" sz="1400" dirty="0" smtClean="0"/>
              <a:t>嘴の付け根の真ん中付近にな</a:t>
            </a:r>
            <a:r>
              <a:rPr lang="ja-JP" altLang="en-US" sz="1400" dirty="0"/>
              <a:t>る。</a:t>
            </a:r>
            <a:br>
              <a:rPr lang="ja-JP" altLang="en-US" sz="1400" dirty="0"/>
            </a:br>
            <a:endParaRPr kumimoji="1" lang="ja-JP" altLang="en-US" sz="1400" dirty="0"/>
          </a:p>
        </p:txBody>
      </p:sp>
      <p:sp>
        <p:nvSpPr>
          <p:cNvPr id="3" name="コンテンツ プレースホルダー 2"/>
          <p:cNvSpPr>
            <a:spLocks noGrp="1"/>
          </p:cNvSpPr>
          <p:nvPr>
            <p:ph idx="1"/>
          </p:nvPr>
        </p:nvSpPr>
        <p:spPr>
          <a:xfrm>
            <a:off x="755576" y="1700808"/>
            <a:ext cx="7272808" cy="4425355"/>
          </a:xfrm>
        </p:spPr>
        <p:txBody>
          <a:bodyPr>
            <a:normAutofit/>
          </a:bodyPr>
          <a:lstStyle/>
          <a:p>
            <a:pPr marL="0" indent="0">
              <a:buNone/>
            </a:pPr>
            <a:endParaRPr kumimoji="1" lang="ja-JP" altLang="en-US" sz="1100" dirty="0"/>
          </a:p>
        </p:txBody>
      </p:sp>
      <p:pic>
        <p:nvPicPr>
          <p:cNvPr id="22530" name="Picture 2" descr="C:\山島方位記計算\四国\土佐\桂浜.files\恵比須礁の新旧　　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44824"/>
            <a:ext cx="4405858" cy="396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06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426170"/>
          </a:xfrm>
        </p:spPr>
        <p:txBody>
          <a:bodyPr>
            <a:normAutofit/>
          </a:bodyPr>
          <a:lstStyle/>
          <a:p>
            <a:r>
              <a:rPr lang="ja-JP" altLang="en-US" sz="1600" dirty="0" smtClean="0"/>
              <a:t>			</a:t>
            </a:r>
            <a:r>
              <a:rPr lang="en-US" altLang="ja-JP" sz="1600" dirty="0"/>
              <a:t>	</a:t>
            </a:r>
            <a:r>
              <a:rPr lang="ja-JP" altLang="en-US" sz="1600" dirty="0" smtClean="0"/>
              <a:t/>
            </a:r>
            <a:br>
              <a:rPr lang="ja-JP" altLang="en-US" sz="1600" dirty="0" smtClean="0"/>
            </a:br>
            <a:r>
              <a:rPr lang="ja-JP" altLang="en-US" sz="1800" b="1" dirty="0"/>
              <a:t>伊能図の内容は編集で大幅に限定</a:t>
            </a:r>
            <a:r>
              <a:rPr lang="ja-JP" altLang="en-US" sz="1800" b="1" dirty="0" smtClean="0"/>
              <a:t>されている</a:t>
            </a:r>
            <a:br>
              <a:rPr lang="ja-JP" altLang="en-US" sz="1800" b="1" dirty="0" smtClean="0"/>
            </a:br>
            <a:r>
              <a:rPr lang="ja-JP" altLang="en-US" sz="1600" dirty="0" smtClean="0"/>
              <a:t>新聞記事　　伊能図</a:t>
            </a:r>
            <a:r>
              <a:rPr kumimoji="1" lang="ja-JP" altLang="en-US" sz="1600" dirty="0" smtClean="0"/>
              <a:t>では土佐市から測量対象地点石鎚山</a:t>
            </a:r>
            <a:r>
              <a:rPr lang="ja-JP" altLang="en-US" sz="1600" dirty="0" smtClean="0"/>
              <a:t>を測量している</a:t>
            </a:r>
            <a:r>
              <a:rPr kumimoji="1" lang="ja-JP" altLang="en-US" sz="1600" dirty="0" smtClean="0"/>
              <a:t>。</a:t>
            </a:r>
            <a:br>
              <a:rPr kumimoji="1" lang="ja-JP" altLang="en-US" sz="1600" dirty="0" smtClean="0"/>
            </a:br>
            <a:r>
              <a:rPr kumimoji="1" lang="ja-JP" altLang="en-US" sz="1600" dirty="0" smtClean="0"/>
              <a:t>山島方位記には</a:t>
            </a:r>
            <a:r>
              <a:rPr kumimoji="1" lang="en-US" altLang="ja-JP" sz="1600" dirty="0" smtClean="0"/>
              <a:t>5</a:t>
            </a:r>
            <a:r>
              <a:rPr kumimoji="1" lang="ja-JP" altLang="en-US" sz="1600" dirty="0" smtClean="0"/>
              <a:t>地点への詳細な磁針方位角が記録されて</a:t>
            </a:r>
            <a:r>
              <a:rPr lang="ja-JP" altLang="en-US" sz="1600" dirty="0" smtClean="0"/>
              <a:t>いる。</a:t>
            </a:r>
            <a:r>
              <a:rPr kumimoji="1" lang="ja-JP" altLang="en-US" sz="1600" dirty="0" smtClean="0">
                <a:solidFill>
                  <a:srgbClr val="FF0000"/>
                </a:solidFill>
              </a:rPr>
              <a:t/>
            </a:r>
            <a:br>
              <a:rPr kumimoji="1" lang="ja-JP" altLang="en-US" sz="1600" dirty="0" smtClean="0">
                <a:solidFill>
                  <a:srgbClr val="FF0000"/>
                </a:solidFill>
              </a:rPr>
            </a:br>
            <a:r>
              <a:rPr kumimoji="1" lang="ja-JP" altLang="en-US" sz="1600" dirty="0" smtClean="0"/>
              <a:t>五月十日竜村一印の測量実施地点詳細位置は横浪半島東端の</a:t>
            </a:r>
            <a:r>
              <a:rPr lang="ja-JP" altLang="en-US" sz="1600" dirty="0" smtClean="0"/>
              <a:t>崎山の</a:t>
            </a:r>
            <a:r>
              <a:rPr kumimoji="1" lang="ja-JP" altLang="en-US" sz="1600" dirty="0" smtClean="0"/>
              <a:t>頂上△</a:t>
            </a:r>
            <a:r>
              <a:rPr kumimoji="1" lang="en-US" altLang="ja-JP" sz="1600" dirty="0" smtClean="0"/>
              <a:t>114.4m</a:t>
            </a:r>
            <a:r>
              <a:rPr lang="ja-JP" altLang="en-US" sz="1600" dirty="0" smtClean="0"/>
              <a:t>である。</a:t>
            </a:r>
            <a:endParaRPr kumimoji="1" lang="ja-JP" altLang="en-US" sz="1600" dirty="0"/>
          </a:p>
        </p:txBody>
      </p:sp>
      <p:sp>
        <p:nvSpPr>
          <p:cNvPr id="3" name="コンテンツ プレースホルダー 2"/>
          <p:cNvSpPr>
            <a:spLocks noGrp="1"/>
          </p:cNvSpPr>
          <p:nvPr>
            <p:ph idx="1"/>
          </p:nvPr>
        </p:nvSpPr>
        <p:spPr>
          <a:xfrm>
            <a:off x="457200" y="2060848"/>
            <a:ext cx="8229600" cy="4065315"/>
          </a:xfrm>
        </p:spPr>
        <p:txBody>
          <a:bodyPr>
            <a:normAutofit lnSpcReduction="10000"/>
          </a:bodyPr>
          <a:lstStyle/>
          <a:p>
            <a:pPr marL="0" indent="0">
              <a:buNone/>
            </a:pPr>
            <a:r>
              <a:rPr lang="ja-JP" altLang="en-US" sz="1600" dirty="0"/>
              <a:t>伊能図を見ると土佐市からの石鎚山を測量している方位線がわかるとするとして最近伊能図研究の某大学からの新聞記事にも</a:t>
            </a:r>
            <a:r>
              <a:rPr lang="ja-JP" altLang="en-US" sz="1600" dirty="0" smtClean="0"/>
              <a:t>出た。これは山島方位記に記載の五月</a:t>
            </a:r>
            <a:r>
              <a:rPr lang="ja-JP" altLang="en-US" sz="1600" dirty="0"/>
              <a:t>十日竜村一印</a:t>
            </a:r>
            <a:r>
              <a:rPr lang="ja-JP" altLang="en-US" sz="1600" dirty="0" smtClean="0"/>
              <a:t>の測量で、これを解析すると測量</a:t>
            </a:r>
            <a:r>
              <a:rPr lang="ja-JP" altLang="en-US" sz="1600" dirty="0"/>
              <a:t>実施地点詳細位置は横浪半島東端の崎山</a:t>
            </a:r>
            <a:r>
              <a:rPr lang="ja-JP" altLang="en-US" sz="1600" dirty="0" smtClean="0"/>
              <a:t>頂上での測量であることがわかる。</a:t>
            </a:r>
            <a:r>
              <a:rPr lang="ja-JP" altLang="en-US" sz="1600" dirty="0"/>
              <a:t>　</a:t>
            </a:r>
            <a:r>
              <a:rPr lang="ja-JP" altLang="en-US" sz="1600" dirty="0" smtClean="0"/>
              <a:t>伊能図の研究とは</a:t>
            </a:r>
            <a:r>
              <a:rPr lang="ja-JP" altLang="en-US" sz="1600" dirty="0"/>
              <a:t>図幅の</a:t>
            </a:r>
            <a:r>
              <a:rPr lang="ja-JP" altLang="en-US" sz="1600" dirty="0" smtClean="0"/>
              <a:t>表面で終わるものではない。</a:t>
            </a:r>
            <a:r>
              <a:rPr lang="ja-JP" altLang="en-US" sz="1600" dirty="0"/>
              <a:t>伊能図の内容は編集で大幅に限定されて</a:t>
            </a:r>
            <a:r>
              <a:rPr lang="ja-JP" altLang="en-US" sz="1600" dirty="0" smtClean="0"/>
              <a:t>おり石鎚山への戌</a:t>
            </a:r>
            <a:r>
              <a:rPr lang="ja-JP" altLang="en-US" sz="1600" dirty="0"/>
              <a:t>七分</a:t>
            </a:r>
            <a:r>
              <a:rPr lang="en-US" altLang="ja-JP" sz="1600" dirty="0"/>
              <a:t>321</a:t>
            </a:r>
            <a:r>
              <a:rPr lang="ja-JP" altLang="en-US" sz="1600" dirty="0"/>
              <a:t>度という方位角も概略且つ曖昧である。</a:t>
            </a:r>
            <a:r>
              <a:rPr lang="en-US" altLang="ja-JP" sz="1600" dirty="0"/>
              <a:t/>
            </a:r>
            <a:br>
              <a:rPr lang="en-US" altLang="ja-JP" sz="1600" dirty="0"/>
            </a:br>
            <a:r>
              <a:rPr lang="ja-JP" altLang="en-US" sz="1600" dirty="0" smtClean="0"/>
              <a:t>「山島方位記」の解析値では石鎚山の山頂の内、石</a:t>
            </a:r>
            <a:r>
              <a:rPr lang="ja-JP" altLang="en-US" sz="1600" dirty="0"/>
              <a:t>鎚山南尖</a:t>
            </a:r>
            <a:r>
              <a:rPr lang="ja-JP" altLang="en-US" sz="1600" dirty="0" smtClean="0"/>
              <a:t>峰</a:t>
            </a:r>
            <a:r>
              <a:rPr lang="en-US" altLang="ja-JP" sz="1600" dirty="0" smtClean="0"/>
              <a:t>1982m</a:t>
            </a:r>
            <a:r>
              <a:rPr lang="ja-JP" altLang="en-US" sz="1600" dirty="0" smtClean="0"/>
              <a:t>磁針</a:t>
            </a:r>
            <a:r>
              <a:rPr lang="ja-JP" altLang="en-US" sz="1600" dirty="0"/>
              <a:t>方位平均値</a:t>
            </a:r>
            <a:r>
              <a:rPr lang="en-US" altLang="ja-JP" sz="1600" dirty="0"/>
              <a:t>320°40′</a:t>
            </a:r>
            <a:r>
              <a:rPr lang="ja-JP" altLang="en-US" sz="1600" dirty="0"/>
              <a:t>　真方位</a:t>
            </a:r>
            <a:r>
              <a:rPr lang="ja-JP" altLang="en-US" sz="1600" b="1" dirty="0"/>
              <a:t>　</a:t>
            </a:r>
            <a:r>
              <a:rPr lang="en-US" altLang="ja-JP" sz="1600" dirty="0"/>
              <a:t>319°43′59.94″  </a:t>
            </a:r>
            <a:r>
              <a:rPr lang="ja-JP" altLang="en-US" sz="1600" dirty="0"/>
              <a:t>　</a:t>
            </a:r>
            <a:r>
              <a:rPr lang="en-US" altLang="ja-JP" sz="1600" dirty="0"/>
              <a:t>0°56′0.06″</a:t>
            </a:r>
            <a:r>
              <a:rPr lang="ja-JP" altLang="en-US" sz="1600" dirty="0"/>
              <a:t>西偏　平均</a:t>
            </a:r>
            <a:r>
              <a:rPr lang="en-US" altLang="ja-JP" sz="1600" dirty="0"/>
              <a:t>43′42.40″</a:t>
            </a:r>
            <a:r>
              <a:rPr lang="ja-JP" altLang="en-US" sz="1600" dirty="0" smtClean="0"/>
              <a:t>西偏となった。</a:t>
            </a:r>
            <a:r>
              <a:rPr lang="ja-JP" altLang="en-US" sz="1600" dirty="0"/>
              <a:t/>
            </a:r>
            <a:br>
              <a:rPr lang="ja-JP" altLang="en-US" sz="1600" dirty="0"/>
            </a:br>
            <a:endParaRPr lang="ja-JP" altLang="en-US" sz="1600" dirty="0" smtClean="0"/>
          </a:p>
          <a:p>
            <a:pPr marL="0" indent="0">
              <a:buNone/>
            </a:pPr>
            <a:r>
              <a:rPr lang="ja-JP" altLang="en-US" sz="1600" dirty="0" smtClean="0"/>
              <a:t>官学</a:t>
            </a:r>
            <a:r>
              <a:rPr lang="ja-JP" altLang="en-US" sz="1600" dirty="0"/>
              <a:t>共</a:t>
            </a:r>
            <a:r>
              <a:rPr lang="ja-JP" altLang="en-US" sz="1600" dirty="0" smtClean="0"/>
              <a:t>に伊能図は</a:t>
            </a:r>
            <a:r>
              <a:rPr lang="en-US" altLang="ja-JP" sz="1600" dirty="0" smtClean="0"/>
              <a:t>Science </a:t>
            </a:r>
            <a:r>
              <a:rPr lang="ja-JP" altLang="en-US" sz="1600" dirty="0" smtClean="0"/>
              <a:t>を入れた</a:t>
            </a:r>
            <a:r>
              <a:rPr lang="ja-JP" altLang="en-US" sz="1600" dirty="0"/>
              <a:t>「</a:t>
            </a:r>
            <a:r>
              <a:rPr lang="ja-JP" altLang="en-US" sz="1600" dirty="0" smtClean="0"/>
              <a:t>山島方位記」の文理融合解析への道を</a:t>
            </a:r>
            <a:r>
              <a:rPr lang="ja-JP" altLang="en-US" sz="1600" dirty="0"/>
              <a:t>進む</a:t>
            </a:r>
            <a:r>
              <a:rPr lang="ja-JP" altLang="en-US" sz="1600" dirty="0" smtClean="0"/>
              <a:t>べきである。</a:t>
            </a:r>
          </a:p>
          <a:p>
            <a:pPr marL="0" indent="0">
              <a:buNone/>
            </a:pPr>
            <a:endParaRPr lang="ja-JP" altLang="en-US" sz="1600" dirty="0" smtClean="0"/>
          </a:p>
          <a:p>
            <a:pPr marL="0" indent="0">
              <a:buNone/>
            </a:pPr>
            <a:r>
              <a:rPr lang="ja-JP" altLang="en-US" sz="1600" dirty="0" smtClean="0"/>
              <a:t>山島方位記の五月十日</a:t>
            </a:r>
            <a:r>
              <a:rPr lang="en-US" altLang="ja-JP" sz="1600" dirty="0" smtClean="0"/>
              <a:t>1808</a:t>
            </a:r>
            <a:r>
              <a:rPr lang="ja-JP" altLang="en-US" sz="1600" dirty="0" smtClean="0"/>
              <a:t>年６月</a:t>
            </a:r>
            <a:r>
              <a:rPr lang="en-US" altLang="ja-JP" sz="1600" dirty="0" smtClean="0"/>
              <a:t>3</a:t>
            </a:r>
            <a:r>
              <a:rPr lang="ja-JP" altLang="en-US" sz="1600" dirty="0" smtClean="0"/>
              <a:t>日の龍村一印での</a:t>
            </a:r>
            <a:r>
              <a:rPr lang="en-US" altLang="ja-JP" sz="1600" dirty="0" smtClean="0"/>
              <a:t>0</a:t>
            </a:r>
            <a:r>
              <a:rPr lang="ja-JP" altLang="en-US" sz="1600" dirty="0" smtClean="0"/>
              <a:t>度</a:t>
            </a:r>
            <a:r>
              <a:rPr lang="en-US" altLang="ja-JP" sz="1600" dirty="0" smtClean="0"/>
              <a:t> 05</a:t>
            </a:r>
            <a:r>
              <a:rPr lang="ja-JP" altLang="en-US" sz="1600" dirty="0" smtClean="0"/>
              <a:t>分単位の測量を解析すると　　土佐市宇佐町竜　の崎山頂上△</a:t>
            </a:r>
            <a:r>
              <a:rPr lang="en-US" altLang="ja-JP" sz="1600" dirty="0" smtClean="0"/>
              <a:t>114.4m</a:t>
            </a:r>
            <a:r>
              <a:rPr lang="ja-JP" altLang="en-US" sz="1600" dirty="0" err="1" smtClean="0"/>
              <a:t>での</a:t>
            </a:r>
            <a:r>
              <a:rPr lang="ja-JP" altLang="en-US" sz="1600" dirty="0" smtClean="0"/>
              <a:t>測量で測量対象はカシ山</a:t>
            </a:r>
            <a:r>
              <a:rPr lang="en-US" altLang="ja-JP" sz="1600" dirty="0" smtClean="0"/>
              <a:t>(</a:t>
            </a:r>
            <a:r>
              <a:rPr lang="ja-JP" altLang="en-US" sz="1600" dirty="0" smtClean="0"/>
              <a:t>工石山ｸｲｼﾔﾏのみかけの頂上</a:t>
            </a:r>
            <a:r>
              <a:rPr lang="en-US" altLang="ja-JP" sz="1600" dirty="0" smtClean="0"/>
              <a:t>)</a:t>
            </a:r>
            <a:r>
              <a:rPr lang="ja-JP" altLang="en-US" sz="1600" dirty="0" err="1" smtClean="0"/>
              <a:t>、</a:t>
            </a:r>
            <a:r>
              <a:rPr lang="ja-JP" altLang="en-US" sz="1600" dirty="0" smtClean="0"/>
              <a:t>弘法石山、雪光山</a:t>
            </a:r>
            <a:r>
              <a:rPr lang="en-US" altLang="ja-JP" sz="1600" dirty="0" smtClean="0"/>
              <a:t>(</a:t>
            </a:r>
            <a:r>
              <a:rPr lang="ja-JP" altLang="en-US" sz="1600" dirty="0" smtClean="0"/>
              <a:t>国見山</a:t>
            </a:r>
            <a:r>
              <a:rPr lang="en-US" altLang="ja-JP" sz="1600" dirty="0" smtClean="0"/>
              <a:t>)</a:t>
            </a:r>
            <a:r>
              <a:rPr lang="ja-JP" altLang="en-US" sz="1600" dirty="0" err="1" smtClean="0"/>
              <a:t>、</a:t>
            </a:r>
            <a:r>
              <a:rPr lang="ja-JP" altLang="en-US" sz="1600" dirty="0" smtClean="0"/>
              <a:t>善社ｹ森</a:t>
            </a:r>
            <a:r>
              <a:rPr lang="en-US" altLang="ja-JP" sz="1600" dirty="0" smtClean="0"/>
              <a:t>(</a:t>
            </a:r>
            <a:r>
              <a:rPr lang="ja-JP" altLang="en-US" sz="1600" dirty="0" smtClean="0"/>
              <a:t>筒上山のことで高知側からの参詣登山道にも瀬戸内側からの登山道と同様の「前社ｹ森」であったと推測</a:t>
            </a:r>
            <a:r>
              <a:rPr lang="en-US" altLang="ja-JP" sz="1600" dirty="0" smtClean="0"/>
              <a:t>)</a:t>
            </a:r>
            <a:r>
              <a:rPr lang="ja-JP" altLang="en-US" sz="1600" dirty="0" err="1" smtClean="0"/>
              <a:t>、</a:t>
            </a:r>
            <a:r>
              <a:rPr lang="ja-JP" altLang="en-US" sz="1600" dirty="0" smtClean="0"/>
              <a:t>石鎚山は</a:t>
            </a:r>
            <a:r>
              <a:rPr lang="en-US" altLang="ja-JP" sz="1600" dirty="0" smtClean="0"/>
              <a:t>(</a:t>
            </a:r>
            <a:r>
              <a:rPr lang="ja-JP" altLang="en-US" sz="1600" dirty="0" smtClean="0"/>
              <a:t>石鎚山天狗岳の南東の南尖峰</a:t>
            </a:r>
            <a:r>
              <a:rPr lang="en-US" altLang="ja-JP" sz="1600" dirty="0" smtClean="0"/>
              <a:t>)</a:t>
            </a:r>
            <a:r>
              <a:rPr lang="ja-JP" altLang="en-US" sz="1600" dirty="0" err="1" smtClean="0"/>
              <a:t>で崎</a:t>
            </a:r>
            <a:r>
              <a:rPr lang="ja-JP" altLang="en-US" sz="1600" dirty="0"/>
              <a:t>山の頂上△</a:t>
            </a:r>
            <a:r>
              <a:rPr lang="en-US" altLang="ja-JP" sz="1600" dirty="0"/>
              <a:t>114.4m</a:t>
            </a:r>
            <a:r>
              <a:rPr lang="ja-JP" altLang="en-US" sz="1600" dirty="0" err="1" smtClean="0"/>
              <a:t>での</a:t>
            </a:r>
            <a:r>
              <a:rPr lang="ja-JP" altLang="en-US" sz="1600" dirty="0" smtClean="0"/>
              <a:t>測量で測量当日の地磁気偏角は</a:t>
            </a:r>
            <a:r>
              <a:rPr lang="en-US" altLang="ja-JP" sz="1600" dirty="0" smtClean="0"/>
              <a:t>0</a:t>
            </a:r>
            <a:r>
              <a:rPr lang="ja-JP" altLang="en-US" sz="1600" dirty="0" smtClean="0"/>
              <a:t>度</a:t>
            </a:r>
            <a:r>
              <a:rPr lang="en-US" altLang="ja-JP" sz="1600" dirty="0" smtClean="0"/>
              <a:t>48</a:t>
            </a:r>
            <a:r>
              <a:rPr lang="ja-JP" altLang="en-US" sz="1600" dirty="0" smtClean="0"/>
              <a:t>分１２秒西偏であった。</a:t>
            </a:r>
          </a:p>
          <a:p>
            <a:pPr marL="0" indent="0">
              <a:buNone/>
            </a:pPr>
            <a:r>
              <a:rPr lang="ja-JP" altLang="en-US" sz="1600" dirty="0"/>
              <a:t>　</a:t>
            </a:r>
            <a:r>
              <a:rPr lang="ja-JP" altLang="en-US" sz="1600" dirty="0" smtClean="0"/>
              <a:t>　　　　　　　　　　　　　　　　　　　　　　　　　　　　　　　　　　　　　　　　　　　　　　　　　　　以上</a:t>
            </a:r>
            <a:endParaRPr lang="ja-JP" altLang="en-US" sz="1600" dirty="0"/>
          </a:p>
          <a:p>
            <a:pPr marL="0" indent="0">
              <a:buNone/>
            </a:pPr>
            <a:endParaRPr kumimoji="1" lang="ja-JP" altLang="en-US" sz="1600" dirty="0"/>
          </a:p>
        </p:txBody>
      </p:sp>
    </p:spTree>
    <p:extLst>
      <p:ext uri="{BB962C8B-B14F-4D97-AF65-F5344CB8AC3E}">
        <p14:creationId xmlns:p14="http://schemas.microsoft.com/office/powerpoint/2010/main" val="21806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18058"/>
          </a:xfrm>
        </p:spPr>
        <p:txBody>
          <a:bodyPr>
            <a:normAutofit/>
          </a:bodyPr>
          <a:lstStyle/>
          <a:p>
            <a:r>
              <a:rPr kumimoji="1" lang="ja-JP" altLang="en-US" sz="1800" dirty="0" smtClean="0"/>
              <a:t>現在の改善すべき課題</a:t>
            </a:r>
            <a:endParaRPr kumimoji="1" lang="ja-JP" altLang="en-US" sz="1800" dirty="0"/>
          </a:p>
        </p:txBody>
      </p:sp>
      <p:sp>
        <p:nvSpPr>
          <p:cNvPr id="3" name="コンテンツ プレースホルダー 2"/>
          <p:cNvSpPr>
            <a:spLocks noGrp="1"/>
          </p:cNvSpPr>
          <p:nvPr>
            <p:ph idx="1"/>
          </p:nvPr>
        </p:nvSpPr>
        <p:spPr>
          <a:xfrm>
            <a:off x="251520" y="692696"/>
            <a:ext cx="8229600" cy="5760640"/>
          </a:xfrm>
        </p:spPr>
        <p:txBody>
          <a:bodyPr>
            <a:normAutofit fontScale="25000" lnSpcReduction="20000"/>
          </a:bodyPr>
          <a:lstStyle/>
          <a:p>
            <a:pPr marL="0" indent="0">
              <a:buNone/>
            </a:pPr>
            <a:endParaRPr kumimoji="1" lang="en-US" altLang="ja-JP" sz="1800" dirty="0" smtClean="0"/>
          </a:p>
          <a:p>
            <a:pPr marL="0" indent="0">
              <a:buNone/>
            </a:pPr>
            <a:r>
              <a:rPr kumimoji="1" lang="en-US" altLang="ja-JP" sz="5600" b="1" dirty="0" smtClean="0">
                <a:latin typeface="ＭＳ 明朝" panose="02020609040205080304" pitchFamily="17" charset="-128"/>
                <a:ea typeface="ＭＳ 明朝" panose="02020609040205080304" pitchFamily="17" charset="-128"/>
              </a:rPr>
              <a:t>&lt;</a:t>
            </a:r>
            <a:r>
              <a:rPr kumimoji="1" lang="ja-JP" altLang="en-US" sz="5600" b="1" dirty="0" smtClean="0">
                <a:latin typeface="ＭＳ 明朝" panose="02020609040205080304" pitchFamily="17" charset="-128"/>
                <a:ea typeface="ＭＳ 明朝" panose="02020609040205080304" pitchFamily="17" charset="-128"/>
              </a:rPr>
              <a:t>文理</a:t>
            </a:r>
            <a:r>
              <a:rPr lang="ja-JP" altLang="en-US" sz="5600" b="1" dirty="0">
                <a:latin typeface="ＭＳ 明朝" panose="02020609040205080304" pitchFamily="17" charset="-128"/>
                <a:ea typeface="ＭＳ 明朝" panose="02020609040205080304" pitchFamily="17" charset="-128"/>
              </a:rPr>
              <a:t>共通</a:t>
            </a:r>
            <a:r>
              <a:rPr kumimoji="1" lang="ja-JP" altLang="en-US" sz="5600" b="1" dirty="0" smtClean="0">
                <a:latin typeface="ＭＳ 明朝" panose="02020609040205080304" pitchFamily="17" charset="-128"/>
                <a:ea typeface="ＭＳ 明朝" panose="02020609040205080304" pitchFamily="17" charset="-128"/>
              </a:rPr>
              <a:t>での</a:t>
            </a:r>
            <a:r>
              <a:rPr kumimoji="1" lang="en-US" altLang="ja-JP" sz="5600" b="1" dirty="0" smtClean="0">
                <a:latin typeface="ＭＳ 明朝" panose="02020609040205080304" pitchFamily="17" charset="-128"/>
                <a:ea typeface="ＭＳ 明朝" panose="02020609040205080304" pitchFamily="17" charset="-128"/>
              </a:rPr>
              <a:t>Repository</a:t>
            </a:r>
            <a:r>
              <a:rPr lang="ja-JP" altLang="en-US" sz="5600" b="1" dirty="0" smtClean="0">
                <a:latin typeface="ＭＳ 明朝" panose="02020609040205080304" pitchFamily="17" charset="-128"/>
                <a:ea typeface="ＭＳ 明朝" panose="02020609040205080304" pitchFamily="17" charset="-128"/>
              </a:rPr>
              <a:t>は世界にあるのか、無ければ</a:t>
            </a:r>
            <a:r>
              <a:rPr lang="ja-JP" altLang="en-US" sz="5600" b="1" dirty="0">
                <a:latin typeface="ＭＳ 明朝" panose="02020609040205080304" pitchFamily="17" charset="-128"/>
                <a:ea typeface="ＭＳ 明朝" panose="02020609040205080304" pitchFamily="17" charset="-128"/>
              </a:rPr>
              <a:t>構築する</a:t>
            </a:r>
            <a:r>
              <a:rPr lang="ja-JP" altLang="en-US" sz="5600" b="1" dirty="0" smtClean="0">
                <a:latin typeface="ＭＳ 明朝" panose="02020609040205080304" pitchFamily="17" charset="-128"/>
                <a:ea typeface="ＭＳ 明朝" panose="02020609040205080304" pitchFamily="17" charset="-128"/>
              </a:rPr>
              <a:t>しか</a:t>
            </a:r>
            <a:r>
              <a:rPr lang="ja-JP" altLang="en-US" sz="5600" b="1" dirty="0">
                <a:latin typeface="ＭＳ 明朝" panose="02020609040205080304" pitchFamily="17" charset="-128"/>
                <a:ea typeface="ＭＳ 明朝" panose="02020609040205080304" pitchFamily="17" charset="-128"/>
              </a:rPr>
              <a:t>ない</a:t>
            </a:r>
            <a:r>
              <a:rPr lang="en-US" altLang="ja-JP" sz="5600" b="1" dirty="0" smtClean="0">
                <a:latin typeface="ＭＳ 明朝" panose="02020609040205080304" pitchFamily="17" charset="-128"/>
                <a:ea typeface="ＭＳ 明朝" panose="02020609040205080304" pitchFamily="17" charset="-128"/>
              </a:rPr>
              <a:t>&gt;</a:t>
            </a:r>
            <a:endParaRPr lang="ja-JP" altLang="en-US" sz="5600" b="1" dirty="0" smtClean="0">
              <a:latin typeface="ＭＳ 明朝" panose="02020609040205080304" pitchFamily="17" charset="-128"/>
              <a:ea typeface="ＭＳ 明朝" panose="02020609040205080304" pitchFamily="17" charset="-128"/>
            </a:endParaRPr>
          </a:p>
          <a:p>
            <a:pPr marL="0" indent="0">
              <a:buNone/>
            </a:pPr>
            <a:r>
              <a:rPr lang="ja-JP" altLang="en-US" sz="5600" dirty="0" smtClean="0">
                <a:latin typeface="ＭＳ 明朝" panose="02020609040205080304" pitchFamily="17" charset="-128"/>
                <a:ea typeface="ＭＳ 明朝" panose="02020609040205080304" pitchFamily="17" charset="-128"/>
              </a:rPr>
              <a:t>日本や世界に文理融合解析での</a:t>
            </a:r>
            <a:r>
              <a:rPr lang="en-US" altLang="ja-JP" sz="5600" dirty="0" smtClean="0">
                <a:latin typeface="ＭＳ 明朝" panose="02020609040205080304" pitchFamily="17" charset="-128"/>
                <a:ea typeface="ＭＳ 明朝" panose="02020609040205080304" pitchFamily="17" charset="-128"/>
              </a:rPr>
              <a:t>Repository</a:t>
            </a:r>
            <a:r>
              <a:rPr lang="ja-JP" altLang="en-US" sz="5600" dirty="0" smtClean="0">
                <a:latin typeface="ＭＳ 明朝" panose="02020609040205080304" pitchFamily="17" charset="-128"/>
                <a:ea typeface="ＭＳ 明朝" panose="02020609040205080304" pitchFamily="17" charset="-128"/>
              </a:rPr>
              <a:t>の例はある</a:t>
            </a:r>
            <a:r>
              <a:rPr lang="ja-JP" altLang="en-US" sz="5600" dirty="0">
                <a:latin typeface="ＭＳ 明朝" panose="02020609040205080304" pitchFamily="17" charset="-128"/>
                <a:ea typeface="ＭＳ 明朝" panose="02020609040205080304" pitchFamily="17" charset="-128"/>
              </a:rPr>
              <a:t>のか</a:t>
            </a:r>
            <a:r>
              <a:rPr lang="ja-JP" altLang="en-US" sz="5600" dirty="0" smtClean="0">
                <a:latin typeface="ＭＳ 明朝" panose="02020609040205080304" pitchFamily="17" charset="-128"/>
                <a:ea typeface="ＭＳ 明朝" panose="02020609040205080304" pitchFamily="17" charset="-128"/>
              </a:rPr>
              <a:t>、無ければ独自に構築するしかない。</a:t>
            </a:r>
            <a:endParaRPr lang="en-US" altLang="ja-JP" sz="5600" dirty="0" smtClean="0">
              <a:latin typeface="ＭＳ 明朝" panose="02020609040205080304" pitchFamily="17" charset="-128"/>
              <a:ea typeface="ＭＳ 明朝" panose="02020609040205080304" pitchFamily="17" charset="-128"/>
            </a:endParaRPr>
          </a:p>
          <a:p>
            <a:pPr marL="0" indent="0">
              <a:buNone/>
            </a:pPr>
            <a:r>
              <a:rPr lang="ja-JP" altLang="en-US" sz="5600" dirty="0" smtClean="0">
                <a:latin typeface="ＭＳ 明朝" panose="02020609040205080304" pitchFamily="17" charset="-128"/>
                <a:ea typeface="ＭＳ 明朝" panose="02020609040205080304" pitchFamily="17" charset="-128"/>
              </a:rPr>
              <a:t>文理融合解析結果を入れた</a:t>
            </a:r>
            <a:r>
              <a:rPr lang="en-US" altLang="ja-JP" sz="5600" dirty="0" smtClean="0">
                <a:latin typeface="ＭＳ 明朝" panose="02020609040205080304" pitchFamily="17" charset="-128"/>
                <a:ea typeface="ＭＳ 明朝" panose="02020609040205080304" pitchFamily="17" charset="-128"/>
              </a:rPr>
              <a:t>Repository</a:t>
            </a:r>
            <a:r>
              <a:rPr lang="ja-JP" altLang="en-US" sz="5600" dirty="0" smtClean="0">
                <a:latin typeface="ＭＳ 明朝" panose="02020609040205080304" pitchFamily="17" charset="-128"/>
                <a:ea typeface="ＭＳ 明朝" panose="02020609040205080304" pitchFamily="17" charset="-128"/>
              </a:rPr>
              <a:t>でないと内容の欠落になる</a:t>
            </a:r>
            <a:r>
              <a:rPr lang="ja-JP" altLang="en-US" sz="5600" b="1" dirty="0" smtClean="0">
                <a:latin typeface="ＭＳ 明朝" panose="02020609040205080304" pitchFamily="17" charset="-128"/>
                <a:ea typeface="ＭＳ 明朝" panose="02020609040205080304" pitchFamily="17" charset="-128"/>
              </a:rPr>
              <a:t>。「山島方位記」は国宝伊能図の基盤になる</a:t>
            </a:r>
            <a:r>
              <a:rPr lang="ja-JP" altLang="en-US" sz="5600" b="1" dirty="0">
                <a:latin typeface="ＭＳ 明朝" panose="02020609040205080304" pitchFamily="17" charset="-128"/>
                <a:ea typeface="ＭＳ 明朝" panose="02020609040205080304" pitchFamily="17" charset="-128"/>
              </a:rPr>
              <a:t>解析をしないと内容のわからない</a:t>
            </a:r>
            <a:r>
              <a:rPr lang="ja-JP" altLang="en-US" sz="5600" b="1" dirty="0" smtClean="0">
                <a:latin typeface="ＭＳ 明朝" panose="02020609040205080304" pitchFamily="17" charset="-128"/>
                <a:ea typeface="ＭＳ 明朝" panose="02020609040205080304" pitchFamily="17" charset="-128"/>
              </a:rPr>
              <a:t>国宝であり、官学共に文理融合解析</a:t>
            </a:r>
            <a:r>
              <a:rPr lang="ja-JP" altLang="en-US" sz="5600" b="1" dirty="0">
                <a:latin typeface="ＭＳ 明朝" panose="02020609040205080304" pitchFamily="17" charset="-128"/>
                <a:ea typeface="ＭＳ 明朝" panose="02020609040205080304" pitchFamily="17" charset="-128"/>
              </a:rPr>
              <a:t>推進</a:t>
            </a:r>
            <a:r>
              <a:rPr lang="ja-JP" altLang="en-US" sz="5600" b="1" dirty="0" smtClean="0">
                <a:latin typeface="ＭＳ 明朝" panose="02020609040205080304" pitchFamily="17" charset="-128"/>
                <a:ea typeface="ＭＳ 明朝" panose="02020609040205080304" pitchFamily="17" charset="-128"/>
              </a:rPr>
              <a:t>、査読による、管理、活用をめざす</a:t>
            </a:r>
            <a:r>
              <a:rPr lang="en-US" altLang="ja-JP" sz="5600" b="1" dirty="0" smtClean="0">
                <a:latin typeface="ＭＳ 明朝" panose="02020609040205080304" pitchFamily="17" charset="-128"/>
                <a:ea typeface="ＭＳ 明朝" panose="02020609040205080304" pitchFamily="17" charset="-128"/>
              </a:rPr>
              <a:t>Global </a:t>
            </a:r>
            <a:r>
              <a:rPr lang="en-US" altLang="ja-JP" sz="5600" b="1" dirty="0">
                <a:latin typeface="ＭＳ 明朝" panose="02020609040205080304" pitchFamily="17" charset="-128"/>
                <a:ea typeface="ＭＳ 明朝" panose="02020609040205080304" pitchFamily="17" charset="-128"/>
              </a:rPr>
              <a:t>data</a:t>
            </a:r>
            <a:r>
              <a:rPr lang="ja-JP" altLang="en-US" sz="5600" b="1" dirty="0">
                <a:latin typeface="ＭＳ 明朝" panose="02020609040205080304" pitchFamily="17" charset="-128"/>
                <a:ea typeface="ＭＳ 明朝" panose="02020609040205080304" pitchFamily="17" charset="-128"/>
              </a:rPr>
              <a:t>になる</a:t>
            </a:r>
            <a:r>
              <a:rPr lang="en-US" altLang="ja-JP" sz="5600" b="1" dirty="0" smtClean="0">
                <a:latin typeface="ＭＳ 明朝" panose="02020609040205080304" pitchFamily="17" charset="-128"/>
                <a:ea typeface="ＭＳ 明朝" panose="02020609040205080304" pitchFamily="17" charset="-128"/>
              </a:rPr>
              <a:t>Repository</a:t>
            </a:r>
            <a:r>
              <a:rPr lang="ja-JP" altLang="en-US" sz="5600" b="1" dirty="0" smtClean="0">
                <a:latin typeface="ＭＳ 明朝" panose="02020609040205080304" pitchFamily="17" charset="-128"/>
                <a:ea typeface="ＭＳ 明朝" panose="02020609040205080304" pitchFamily="17" charset="-128"/>
              </a:rPr>
              <a:t>の構築に向け推進すべきである。</a:t>
            </a:r>
            <a:endParaRPr lang="ja-JP" altLang="en-US" sz="5600" dirty="0" smtClean="0">
              <a:latin typeface="ＭＳ 明朝" panose="02020609040205080304" pitchFamily="17" charset="-128"/>
              <a:ea typeface="ＭＳ 明朝" panose="02020609040205080304" pitchFamily="17" charset="-128"/>
            </a:endParaRPr>
          </a:p>
          <a:p>
            <a:pPr marL="0" indent="0">
              <a:buNone/>
            </a:pPr>
            <a:endParaRPr lang="ja-JP" altLang="en-US" sz="5600" dirty="0" smtClean="0">
              <a:latin typeface="ＭＳ 明朝" panose="02020609040205080304" pitchFamily="17" charset="-128"/>
              <a:ea typeface="ＭＳ 明朝" panose="02020609040205080304" pitchFamily="17" charset="-128"/>
            </a:endParaRPr>
          </a:p>
          <a:p>
            <a:pPr marL="0" indent="0">
              <a:buNone/>
            </a:pPr>
            <a:r>
              <a:rPr lang="ja-JP" altLang="en-US" sz="5600" b="1" dirty="0" smtClean="0">
                <a:latin typeface="ＭＳ 明朝" panose="02020609040205080304" pitchFamily="17" charset="-128"/>
                <a:ea typeface="ＭＳ 明朝" panose="02020609040205080304" pitchFamily="17" charset="-128"/>
              </a:rPr>
              <a:t>地磁気偏角の解析では長岡半太郎</a:t>
            </a:r>
            <a:r>
              <a:rPr lang="ja-JP" altLang="en-US" sz="5600" b="1" dirty="0">
                <a:latin typeface="ＭＳ 明朝" panose="02020609040205080304" pitchFamily="17" charset="-128"/>
                <a:ea typeface="ＭＳ 明朝" panose="02020609040205080304" pitchFamily="17" charset="-128"/>
              </a:rPr>
              <a:t>監修の大谷亮吉</a:t>
            </a:r>
            <a:r>
              <a:rPr lang="en-US" altLang="ja-JP" sz="5600" b="1" dirty="0">
                <a:latin typeface="ＭＳ 明朝" panose="02020609040205080304" pitchFamily="17" charset="-128"/>
                <a:ea typeface="ＭＳ 明朝" panose="02020609040205080304" pitchFamily="17" charset="-128"/>
              </a:rPr>
              <a:t>(</a:t>
            </a:r>
            <a:r>
              <a:rPr lang="ja-JP" altLang="en-US" sz="5600" b="1" dirty="0">
                <a:latin typeface="ＭＳ 明朝" panose="02020609040205080304" pitchFamily="17" charset="-128"/>
                <a:ea typeface="ＭＳ 明朝" panose="02020609040205080304" pitchFamily="17" charset="-128"/>
              </a:rPr>
              <a:t>後に京大教授</a:t>
            </a:r>
            <a:r>
              <a:rPr lang="en-US" altLang="ja-JP" sz="5600" b="1" dirty="0">
                <a:latin typeface="ＭＳ 明朝" panose="02020609040205080304" pitchFamily="17" charset="-128"/>
                <a:ea typeface="ＭＳ 明朝" panose="02020609040205080304" pitchFamily="17" charset="-128"/>
              </a:rPr>
              <a:t>)</a:t>
            </a:r>
            <a:r>
              <a:rPr lang="ja-JP" altLang="en-US" sz="5600" b="1" dirty="0">
                <a:latin typeface="ＭＳ 明朝" panose="02020609040205080304" pitchFamily="17" charset="-128"/>
                <a:ea typeface="ＭＳ 明朝" panose="02020609040205080304" pitchFamily="17" charset="-128"/>
              </a:rPr>
              <a:t>は著書</a:t>
            </a:r>
            <a:r>
              <a:rPr lang="ja-JP" altLang="en-US" sz="5600" b="1" dirty="0" smtClean="0">
                <a:latin typeface="ＭＳ 明朝" panose="02020609040205080304" pitchFamily="17" charset="-128"/>
                <a:ea typeface="ＭＳ 明朝" panose="02020609040205080304" pitchFamily="17" charset="-128"/>
              </a:rPr>
              <a:t>「伊能忠敬」大正六年</a:t>
            </a:r>
            <a:r>
              <a:rPr lang="en-US" altLang="ja-JP" sz="5600" b="1" dirty="0" smtClean="0">
                <a:latin typeface="ＭＳ 明朝" panose="02020609040205080304" pitchFamily="17" charset="-128"/>
                <a:ea typeface="ＭＳ 明朝" panose="02020609040205080304" pitchFamily="17" charset="-128"/>
              </a:rPr>
              <a:t>1917</a:t>
            </a:r>
            <a:r>
              <a:rPr lang="ja-JP" altLang="en-US" sz="5600" b="1" dirty="0" smtClean="0">
                <a:latin typeface="ＭＳ 明朝" panose="02020609040205080304" pitchFamily="17" charset="-128"/>
                <a:ea typeface="ＭＳ 明朝" panose="02020609040205080304" pitchFamily="17" charset="-128"/>
              </a:rPr>
              <a:t>年に「山島方位記」の深川黒江町伊能隠宅での解析を示し、他日に譲るとし</a:t>
            </a:r>
            <a:r>
              <a:rPr lang="ja-JP" altLang="en-US" sz="5600" b="1" dirty="0">
                <a:latin typeface="ＭＳ 明朝" panose="02020609040205080304" pitchFamily="17" charset="-128"/>
                <a:ea typeface="ＭＳ 明朝" panose="02020609040205080304" pitchFamily="17" charset="-128"/>
              </a:rPr>
              <a:t>た</a:t>
            </a:r>
            <a:r>
              <a:rPr lang="ja-JP" altLang="en-US" sz="5600" b="1" dirty="0" smtClean="0">
                <a:latin typeface="ＭＳ 明朝" panose="02020609040205080304" pitchFamily="17" charset="-128"/>
                <a:ea typeface="ＭＳ 明朝" panose="02020609040205080304" pitchFamily="17" charset="-128"/>
              </a:rPr>
              <a:t>。</a:t>
            </a:r>
            <a:r>
              <a:rPr lang="en-US" altLang="ja-JP" sz="5600" b="1" dirty="0" smtClean="0">
                <a:latin typeface="ＭＳ 明朝" panose="02020609040205080304" pitchFamily="17" charset="-128"/>
                <a:ea typeface="ＭＳ 明朝" panose="02020609040205080304" pitchFamily="17" charset="-128"/>
              </a:rPr>
              <a:t>1938</a:t>
            </a:r>
            <a:r>
              <a:rPr lang="ja-JP" altLang="en-US" sz="5600" b="1" dirty="0" smtClean="0">
                <a:latin typeface="ＭＳ 明朝" panose="02020609040205080304" pitchFamily="17" charset="-128"/>
                <a:ea typeface="ＭＳ 明朝" panose="02020609040205080304" pitchFamily="17" charset="-128"/>
              </a:rPr>
              <a:t>年篠崎長之</a:t>
            </a:r>
            <a:r>
              <a:rPr lang="en-US" altLang="ja-JP" sz="5600" b="1" dirty="0" smtClean="0">
                <a:latin typeface="ＭＳ 明朝" panose="02020609040205080304" pitchFamily="17" charset="-128"/>
                <a:ea typeface="ＭＳ 明朝" panose="02020609040205080304" pitchFamily="17" charset="-128"/>
              </a:rPr>
              <a:t>(</a:t>
            </a:r>
            <a:r>
              <a:rPr lang="ja-JP" altLang="en-US" sz="5600" b="1" dirty="0" smtClean="0">
                <a:latin typeface="ＭＳ 明朝" panose="02020609040205080304" pitchFamily="17" charset="-128"/>
                <a:ea typeface="ＭＳ 明朝" panose="02020609040205080304" pitchFamily="17" charset="-128"/>
              </a:rPr>
              <a:t>旧制高知高等学校教授</a:t>
            </a:r>
            <a:r>
              <a:rPr lang="en-US" altLang="ja-JP" sz="5600" b="1" dirty="0" smtClean="0">
                <a:latin typeface="ＭＳ 明朝" panose="02020609040205080304" pitchFamily="17" charset="-128"/>
                <a:ea typeface="ＭＳ 明朝" panose="02020609040205080304" pitchFamily="17" charset="-128"/>
              </a:rPr>
              <a:t>)</a:t>
            </a:r>
            <a:r>
              <a:rPr lang="ja-JP" altLang="en-US" sz="5600" b="1" dirty="0">
                <a:latin typeface="ＭＳ 明朝" panose="02020609040205080304" pitchFamily="17" charset="-128"/>
                <a:ea typeface="ＭＳ 明朝" panose="02020609040205080304" pitchFamily="17" charset="-128"/>
              </a:rPr>
              <a:t>は</a:t>
            </a:r>
            <a:r>
              <a:rPr lang="ja-JP" altLang="en-US" sz="5600" b="1" dirty="0" smtClean="0">
                <a:latin typeface="ＭＳ 明朝" panose="02020609040205080304" pitchFamily="17" charset="-128"/>
                <a:ea typeface="ＭＳ 明朝" panose="02020609040205080304" pitchFamily="17" charset="-128"/>
              </a:rPr>
              <a:t>雑誌「科学」</a:t>
            </a:r>
            <a:r>
              <a:rPr lang="en-US" altLang="ja-JP" sz="5600" b="1" dirty="0" smtClean="0">
                <a:latin typeface="ＭＳ 明朝" panose="02020609040205080304" pitchFamily="17" charset="-128"/>
                <a:ea typeface="ＭＳ 明朝" panose="02020609040205080304" pitchFamily="17" charset="-128"/>
              </a:rPr>
              <a:t>6</a:t>
            </a:r>
            <a:r>
              <a:rPr lang="ja-JP" altLang="en-US" sz="5600" b="1" dirty="0" smtClean="0">
                <a:latin typeface="ＭＳ 明朝" panose="02020609040205080304" pitchFamily="17" charset="-128"/>
                <a:ea typeface="ＭＳ 明朝" panose="02020609040205080304" pitchFamily="17" charset="-128"/>
              </a:rPr>
              <a:t>月号</a:t>
            </a:r>
            <a:r>
              <a:rPr lang="ja-JP" altLang="en-US" sz="5600" b="1" dirty="0">
                <a:latin typeface="ＭＳ 明朝" panose="02020609040205080304" pitchFamily="17" charset="-128"/>
                <a:ea typeface="ＭＳ 明朝" panose="02020609040205080304" pitchFamily="17" charset="-128"/>
              </a:rPr>
              <a:t>「</a:t>
            </a:r>
            <a:r>
              <a:rPr lang="ja-JP" altLang="en-US" sz="5600" b="1" dirty="0" smtClean="0">
                <a:latin typeface="ＭＳ 明朝" panose="02020609040205080304" pitchFamily="17" charset="-128"/>
                <a:ea typeface="ＭＳ 明朝" panose="02020609040205080304" pitchFamily="17" charset="-128"/>
              </a:rPr>
              <a:t>地磁気永年変化の日本に於ける観測に就いて」で取り上げ、</a:t>
            </a:r>
          </a:p>
          <a:p>
            <a:pPr marL="0" indent="0">
              <a:buNone/>
            </a:pPr>
            <a:r>
              <a:rPr lang="ja-JP" altLang="en-US" sz="5600" b="1" dirty="0" smtClean="0">
                <a:latin typeface="ＭＳ 明朝" panose="02020609040205080304" pitchFamily="17" charset="-128"/>
                <a:ea typeface="ＭＳ 明朝" panose="02020609040205080304" pitchFamily="17" charset="-128"/>
              </a:rPr>
              <a:t>今道周一初代地磁気観測所長</a:t>
            </a:r>
            <a:r>
              <a:rPr lang="ja-JP" altLang="en-US" sz="5600" b="1" dirty="0">
                <a:latin typeface="ＭＳ 明朝" panose="02020609040205080304" pitchFamily="17" charset="-128"/>
                <a:ea typeface="ＭＳ 明朝" panose="02020609040205080304" pitchFamily="17" charset="-128"/>
              </a:rPr>
              <a:t>は他界前の</a:t>
            </a:r>
            <a:r>
              <a:rPr lang="en-US" altLang="ja-JP" sz="5600" b="1" dirty="0">
                <a:latin typeface="ＭＳ 明朝" panose="02020609040205080304" pitchFamily="17" charset="-128"/>
                <a:ea typeface="ＭＳ 明朝" panose="02020609040205080304" pitchFamily="17" charset="-128"/>
              </a:rPr>
              <a:t>90</a:t>
            </a:r>
            <a:r>
              <a:rPr lang="ja-JP" altLang="en-US" sz="5600" b="1" dirty="0" smtClean="0">
                <a:latin typeface="ＭＳ 明朝" panose="02020609040205080304" pitchFamily="17" charset="-128"/>
                <a:ea typeface="ＭＳ 明朝" panose="02020609040205080304" pitchFamily="17" charset="-128"/>
              </a:rPr>
              <a:t>歳</a:t>
            </a:r>
            <a:r>
              <a:rPr lang="ja-JP" altLang="en-US" sz="5600" b="1" dirty="0">
                <a:latin typeface="ＭＳ 明朝" panose="02020609040205080304" pitchFamily="17" charset="-128"/>
                <a:ea typeface="ＭＳ 明朝" panose="02020609040205080304" pitchFamily="17" charset="-128"/>
              </a:rPr>
              <a:t>の</a:t>
            </a:r>
            <a:r>
              <a:rPr lang="en-US" altLang="ja-JP" sz="5600" b="1" dirty="0" smtClean="0">
                <a:latin typeface="ＭＳ 明朝" panose="02020609040205080304" pitchFamily="17" charset="-128"/>
                <a:ea typeface="ＭＳ 明朝" panose="02020609040205080304" pitchFamily="17" charset="-128"/>
              </a:rPr>
              <a:t>1984</a:t>
            </a:r>
            <a:r>
              <a:rPr lang="ja-JP" altLang="en-US" sz="5600" b="1" dirty="0">
                <a:latin typeface="ＭＳ 明朝" panose="02020609040205080304" pitchFamily="17" charset="-128"/>
                <a:ea typeface="ＭＳ 明朝" panose="02020609040205080304" pitchFamily="17" charset="-128"/>
              </a:rPr>
              <a:t>年</a:t>
            </a:r>
            <a:r>
              <a:rPr lang="en-US" altLang="ja-JP" sz="5600" b="1" dirty="0" smtClean="0">
                <a:latin typeface="ＭＳ 明朝" panose="02020609040205080304" pitchFamily="17" charset="-128"/>
                <a:ea typeface="ＭＳ 明朝" panose="02020609040205080304" pitchFamily="17" charset="-128"/>
              </a:rPr>
              <a:t>Memoirs of the </a:t>
            </a:r>
            <a:r>
              <a:rPr lang="en-US" altLang="ja-JP" sz="5600" b="1" dirty="0" err="1" smtClean="0">
                <a:latin typeface="ＭＳ 明朝" panose="02020609040205080304" pitchFamily="17" charset="-128"/>
                <a:ea typeface="ＭＳ 明朝" panose="02020609040205080304" pitchFamily="17" charset="-128"/>
              </a:rPr>
              <a:t>Kakioka</a:t>
            </a:r>
            <a:r>
              <a:rPr lang="ja-JP" altLang="en-US" sz="5600" b="1" dirty="0" err="1" smtClean="0">
                <a:latin typeface="ＭＳ 明朝" panose="02020609040205080304" pitchFamily="17" charset="-128"/>
                <a:ea typeface="ＭＳ 明朝" panose="02020609040205080304" pitchFamily="17" charset="-128"/>
              </a:rPr>
              <a:t>で保</a:t>
            </a:r>
            <a:r>
              <a:rPr lang="ja-JP" altLang="en-US" sz="5600" b="1" dirty="0" smtClean="0">
                <a:latin typeface="ＭＳ 明朝" panose="02020609040205080304" pitchFamily="17" charset="-128"/>
                <a:ea typeface="ＭＳ 明朝" panose="02020609040205080304" pitchFamily="17" charset="-128"/>
              </a:rPr>
              <a:t>柳睦美氏の「伊能忠敬の科学的業績」に掲載の推定の等偏角線図の間違えを指摘し、もし「山島方位記」が現存するならその解析の必要性を説いている。</a:t>
            </a:r>
          </a:p>
          <a:p>
            <a:pPr marL="0" indent="0">
              <a:buNone/>
            </a:pPr>
            <a:endParaRPr lang="ja-JP" altLang="en-US" sz="5600" b="1" dirty="0" smtClean="0">
              <a:latin typeface="ＭＳ 明朝" panose="02020609040205080304" pitchFamily="17" charset="-128"/>
              <a:ea typeface="ＭＳ 明朝" panose="02020609040205080304" pitchFamily="17" charset="-128"/>
            </a:endParaRPr>
          </a:p>
          <a:p>
            <a:pPr marL="0" indent="0">
              <a:buNone/>
            </a:pPr>
            <a:r>
              <a:rPr lang="en-US" altLang="ja-JP" sz="5600" b="1" dirty="0" smtClean="0">
                <a:latin typeface="ＭＳ 明朝" panose="02020609040205080304" pitchFamily="17" charset="-128"/>
                <a:ea typeface="ＭＳ 明朝" panose="02020609040205080304" pitchFamily="17" charset="-128"/>
              </a:rPr>
              <a:t>&lt;</a:t>
            </a:r>
            <a:r>
              <a:rPr lang="ja-JP" altLang="en-US" sz="5600" b="1" dirty="0" smtClean="0">
                <a:latin typeface="ＭＳ 明朝" panose="02020609040205080304" pitchFamily="17" charset="-128"/>
                <a:ea typeface="ＭＳ 明朝" panose="02020609040205080304" pitchFamily="17" charset="-128"/>
              </a:rPr>
              <a:t>文理の日常の専門部門研究外に対する忌避と抵抗よりも融合努力が</a:t>
            </a:r>
            <a:r>
              <a:rPr lang="ja-JP" altLang="en-US" sz="5600" b="1" dirty="0" err="1" smtClean="0">
                <a:latin typeface="ＭＳ 明朝" panose="02020609040205080304" pitchFamily="17" charset="-128"/>
                <a:ea typeface="ＭＳ 明朝" panose="02020609040205080304" pitchFamily="17" charset="-128"/>
              </a:rPr>
              <a:t>こそ</a:t>
            </a:r>
            <a:r>
              <a:rPr lang="ja-JP" altLang="en-US" sz="5600" b="1" dirty="0" smtClean="0">
                <a:latin typeface="ＭＳ 明朝" panose="02020609040205080304" pitchFamily="17" charset="-128"/>
                <a:ea typeface="ＭＳ 明朝" panose="02020609040205080304" pitchFamily="17" charset="-128"/>
              </a:rPr>
              <a:t>肝腎である</a:t>
            </a:r>
            <a:r>
              <a:rPr lang="en-US" altLang="ja-JP" sz="5600" b="1" dirty="0" smtClean="0">
                <a:latin typeface="ＭＳ 明朝" panose="02020609040205080304" pitchFamily="17" charset="-128"/>
                <a:ea typeface="ＭＳ 明朝" panose="02020609040205080304" pitchFamily="17" charset="-128"/>
              </a:rPr>
              <a:t>&gt;   </a:t>
            </a:r>
            <a:endParaRPr lang="ja-JP" altLang="en-US" sz="5600" b="1" dirty="0" smtClean="0">
              <a:latin typeface="ＭＳ 明朝" panose="02020609040205080304" pitchFamily="17" charset="-128"/>
              <a:ea typeface="ＭＳ 明朝" panose="02020609040205080304" pitchFamily="17" charset="-128"/>
            </a:endParaRPr>
          </a:p>
          <a:p>
            <a:pPr marL="0" indent="0">
              <a:buNone/>
            </a:pPr>
            <a:r>
              <a:rPr lang="ja-JP" altLang="en-US" sz="5600" u="sng" dirty="0" smtClean="0">
                <a:latin typeface="ＭＳ 明朝" panose="02020609040205080304" pitchFamily="17" charset="-128"/>
                <a:ea typeface="ＭＳ 明朝" panose="02020609040205080304" pitchFamily="17" charset="-128"/>
              </a:rPr>
              <a:t>官学共に</a:t>
            </a:r>
            <a:r>
              <a:rPr lang="ja-JP" altLang="en-US" sz="5600" u="sng" dirty="0">
                <a:latin typeface="ＭＳ 明朝" panose="02020609040205080304" pitchFamily="17" charset="-128"/>
                <a:ea typeface="ＭＳ 明朝" panose="02020609040205080304" pitchFamily="17" charset="-128"/>
              </a:rPr>
              <a:t>既存</a:t>
            </a:r>
            <a:r>
              <a:rPr lang="ja-JP" altLang="en-US" sz="5600" u="sng" dirty="0" smtClean="0">
                <a:latin typeface="ＭＳ 明朝" panose="02020609040205080304" pitchFamily="17" charset="-128"/>
                <a:ea typeface="ＭＳ 明朝" panose="02020609040205080304" pitchFamily="17" charset="-128"/>
              </a:rPr>
              <a:t>研究領域とのバランスや異分野融合開拓への負担や困難を恐れ安易に後回しにすると、やらず終いになる。特に科学</a:t>
            </a:r>
            <a:r>
              <a:rPr lang="en-US" altLang="ja-JP" sz="5600" u="sng" dirty="0">
                <a:latin typeface="ＭＳ 明朝" panose="02020609040205080304" pitchFamily="17" charset="-128"/>
                <a:ea typeface="ＭＳ 明朝" panose="02020609040205080304" pitchFamily="17" charset="-128"/>
              </a:rPr>
              <a:t>Science</a:t>
            </a:r>
            <a:r>
              <a:rPr lang="ja-JP" altLang="en-US" sz="5600" u="sng" dirty="0">
                <a:latin typeface="ＭＳ 明朝" panose="02020609040205080304" pitchFamily="17" charset="-128"/>
                <a:ea typeface="ＭＳ 明朝" panose="02020609040205080304" pitchFamily="17" charset="-128"/>
              </a:rPr>
              <a:t>が入ると</a:t>
            </a:r>
            <a:r>
              <a:rPr lang="en-US" altLang="ja-JP" sz="5600" u="sng" dirty="0">
                <a:latin typeface="ＭＳ 明朝" panose="02020609040205080304" pitchFamily="17" charset="-128"/>
                <a:ea typeface="ＭＳ 明朝" panose="02020609040205080304" pitchFamily="17" charset="-128"/>
              </a:rPr>
              <a:t>Science</a:t>
            </a:r>
            <a:r>
              <a:rPr lang="ja-JP" altLang="en-US" sz="5600" u="sng" dirty="0">
                <a:latin typeface="ＭＳ 明朝" panose="02020609040205080304" pitchFamily="17" charset="-128"/>
                <a:ea typeface="ＭＳ 明朝" panose="02020609040205080304" pitchFamily="17" charset="-128"/>
              </a:rPr>
              <a:t>を除外</a:t>
            </a:r>
            <a:r>
              <a:rPr lang="ja-JP" altLang="en-US" sz="5600" u="sng" dirty="0" smtClean="0">
                <a:latin typeface="ＭＳ 明朝" panose="02020609040205080304" pitchFamily="17" charset="-128"/>
                <a:ea typeface="ＭＳ 明朝" panose="02020609040205080304" pitchFamily="17" charset="-128"/>
              </a:rPr>
              <a:t>できないので着実</a:t>
            </a:r>
            <a:r>
              <a:rPr lang="ja-JP" altLang="en-US" sz="5600" u="sng" dirty="0">
                <a:latin typeface="ＭＳ 明朝" panose="02020609040205080304" pitchFamily="17" charset="-128"/>
                <a:ea typeface="ＭＳ 明朝" panose="02020609040205080304" pitchFamily="17" charset="-128"/>
              </a:rPr>
              <a:t>に</a:t>
            </a:r>
            <a:r>
              <a:rPr lang="ja-JP" altLang="en-US" sz="5600" u="sng" dirty="0" smtClean="0">
                <a:latin typeface="ＭＳ 明朝" panose="02020609040205080304" pitchFamily="17" charset="-128"/>
                <a:ea typeface="ＭＳ 明朝" panose="02020609040205080304" pitchFamily="17" charset="-128"/>
              </a:rPr>
              <a:t>実行</a:t>
            </a:r>
            <a:r>
              <a:rPr lang="ja-JP" altLang="en-US" sz="5600" u="sng" dirty="0">
                <a:latin typeface="ＭＳ 明朝" panose="02020609040205080304" pitchFamily="17" charset="-128"/>
                <a:ea typeface="ＭＳ 明朝" panose="02020609040205080304" pitchFamily="17" charset="-128"/>
              </a:rPr>
              <a:t>するしかない</a:t>
            </a:r>
            <a:r>
              <a:rPr lang="ja-JP" altLang="en-US" sz="5600" u="sng" dirty="0" smtClean="0">
                <a:latin typeface="ＭＳ 明朝" panose="02020609040205080304" pitchFamily="17" charset="-128"/>
                <a:ea typeface="ＭＳ 明朝" panose="02020609040205080304" pitchFamily="17" charset="-128"/>
              </a:rPr>
              <a:t>。新しいことは平等に教え教え合い切磋琢磨をするしかない。</a:t>
            </a:r>
          </a:p>
          <a:p>
            <a:pPr marL="0" indent="0">
              <a:buNone/>
            </a:pPr>
            <a:r>
              <a:rPr lang="ja-JP" altLang="en-US" sz="5600" dirty="0" smtClean="0">
                <a:latin typeface="ＭＳ 明朝" panose="02020609040205080304" pitchFamily="17" charset="-128"/>
                <a:ea typeface="ＭＳ 明朝" panose="02020609040205080304" pitchFamily="17" charset="-128"/>
              </a:rPr>
              <a:t>文理</a:t>
            </a:r>
            <a:r>
              <a:rPr lang="ja-JP" altLang="en-US" sz="5600" dirty="0">
                <a:latin typeface="ＭＳ 明朝" panose="02020609040205080304" pitchFamily="17" charset="-128"/>
                <a:ea typeface="ＭＳ 明朝" panose="02020609040205080304" pitchFamily="17" charset="-128"/>
              </a:rPr>
              <a:t>を融合して文系も理系も双方の長所を最大限活かして、いずれか片方では従来達成不能の高精度の解析結果を出して活用に</a:t>
            </a:r>
            <a:r>
              <a:rPr lang="ja-JP" altLang="en-US" sz="5600" dirty="0" smtClean="0">
                <a:latin typeface="ＭＳ 明朝" panose="02020609040205080304" pitchFamily="17" charset="-128"/>
                <a:ea typeface="ＭＳ 明朝" panose="02020609040205080304" pitchFamily="17" charset="-128"/>
              </a:rPr>
              <a:t>向け、高精度による関連範囲の拡大と向上を目指す。</a:t>
            </a:r>
            <a:endParaRPr lang="ja-JP" altLang="en-US" sz="5600" dirty="0">
              <a:latin typeface="ＭＳ 明朝" panose="02020609040205080304" pitchFamily="17" charset="-128"/>
              <a:ea typeface="ＭＳ 明朝" panose="02020609040205080304" pitchFamily="17" charset="-128"/>
            </a:endParaRPr>
          </a:p>
          <a:p>
            <a:pPr marL="0" indent="0">
              <a:buNone/>
            </a:pPr>
            <a:endParaRPr lang="ja-JP" altLang="en-US" sz="5600" dirty="0" smtClean="0">
              <a:latin typeface="ＭＳ 明朝" panose="02020609040205080304" pitchFamily="17" charset="-128"/>
              <a:ea typeface="ＭＳ 明朝" panose="02020609040205080304" pitchFamily="17" charset="-128"/>
            </a:endParaRPr>
          </a:p>
          <a:p>
            <a:pPr marL="0" indent="0">
              <a:buNone/>
            </a:pPr>
            <a:r>
              <a:rPr lang="ja-JP" altLang="en-US" sz="5600" dirty="0" smtClean="0">
                <a:latin typeface="ＭＳ 明朝" panose="02020609040205080304" pitchFamily="17" charset="-128"/>
                <a:ea typeface="ＭＳ 明朝" panose="02020609040205080304" pitchFamily="17" charset="-128"/>
              </a:rPr>
              <a:t>理系</a:t>
            </a:r>
            <a:r>
              <a:rPr lang="ja-JP" altLang="en-US" sz="5600" dirty="0">
                <a:latin typeface="ＭＳ 明朝" panose="02020609040205080304" pitchFamily="17" charset="-128"/>
                <a:ea typeface="ＭＳ 明朝" panose="02020609040205080304" pitchFamily="17" charset="-128"/>
              </a:rPr>
              <a:t>で</a:t>
            </a:r>
            <a:r>
              <a:rPr lang="ja-JP" altLang="en-US" sz="5600" dirty="0" smtClean="0">
                <a:latin typeface="ＭＳ 明朝" panose="02020609040205080304" pitchFamily="17" charset="-128"/>
                <a:ea typeface="ＭＳ 明朝" panose="02020609040205080304" pitchFamily="17" charset="-128"/>
              </a:rPr>
              <a:t>は全く内容を知らずに</a:t>
            </a:r>
            <a:r>
              <a:rPr lang="ja-JP" altLang="en-US" sz="5600" dirty="0">
                <a:latin typeface="ＭＳ 明朝" panose="02020609040205080304" pitchFamily="17" charset="-128"/>
                <a:ea typeface="ＭＳ 明朝" panose="02020609040205080304" pitchFamily="17" charset="-128"/>
              </a:rPr>
              <a:t>「江戸時代伊能忠敬なんて</a:t>
            </a:r>
            <a:r>
              <a:rPr lang="ja-JP" altLang="en-US" sz="5600" dirty="0" smtClean="0">
                <a:latin typeface="ＭＳ 明朝" panose="02020609040205080304" pitchFamily="17" charset="-128"/>
                <a:ea typeface="ＭＳ 明朝" panose="02020609040205080304" pitchFamily="17" charset="-128"/>
              </a:rPr>
              <a:t>古過ぎて駄目だ」との野次も聞いたが、</a:t>
            </a:r>
            <a:r>
              <a:rPr lang="en-US" altLang="ja-JP" sz="5600" dirty="0" smtClean="0">
                <a:latin typeface="ＭＳ 明朝" panose="02020609040205080304" pitchFamily="17" charset="-128"/>
                <a:ea typeface="ＭＳ 明朝" panose="02020609040205080304" pitchFamily="17" charset="-128"/>
              </a:rPr>
              <a:t>200</a:t>
            </a:r>
            <a:r>
              <a:rPr lang="ja-JP" altLang="en-US" sz="5600" dirty="0" smtClean="0">
                <a:latin typeface="ＭＳ 明朝" panose="02020609040205080304" pitchFamily="17" charset="-128"/>
                <a:ea typeface="ＭＳ 明朝" panose="02020609040205080304" pitchFamily="17" charset="-128"/>
              </a:rPr>
              <a:t>年前の日本各地の地磁気偏角の手堅い確認の方法である。聞かず学ばずのこうした言動は論外である。</a:t>
            </a:r>
          </a:p>
          <a:p>
            <a:pPr marL="0" indent="0">
              <a:buNone/>
            </a:pPr>
            <a:endParaRPr lang="ja-JP" altLang="en-US" sz="5600" dirty="0">
              <a:latin typeface="ＭＳ 明朝" panose="02020609040205080304" pitchFamily="17" charset="-128"/>
              <a:ea typeface="ＭＳ 明朝" panose="02020609040205080304" pitchFamily="17" charset="-128"/>
            </a:endParaRPr>
          </a:p>
          <a:p>
            <a:pPr marL="0" indent="0">
              <a:buNone/>
            </a:pPr>
            <a:r>
              <a:rPr lang="ja-JP" altLang="en-US" sz="5600" dirty="0" smtClean="0">
                <a:latin typeface="ＭＳ 明朝" panose="02020609040205080304" pitchFamily="17" charset="-128"/>
                <a:ea typeface="ＭＳ 明朝" panose="02020609040205080304" pitchFamily="17" charset="-128"/>
              </a:rPr>
              <a:t>文系では伝統の伊能図の図幅と文献史料に特化した研究領域の依って立つ研究基盤が危うくなると思い込んでか、磁針測量地図にも拘らず「地磁気の偏角など、そんなものは知らない」と仕切って忌避して出版物や展示等でも排除する懸念</a:t>
            </a:r>
            <a:r>
              <a:rPr lang="ja-JP" altLang="en-US" sz="5600" dirty="0">
                <a:latin typeface="ＭＳ 明朝" panose="02020609040205080304" pitchFamily="17" charset="-128"/>
                <a:ea typeface="ＭＳ 明朝" panose="02020609040205080304" pitchFamily="17" charset="-128"/>
              </a:rPr>
              <a:t>は全く</a:t>
            </a:r>
            <a:r>
              <a:rPr lang="ja-JP" altLang="en-US" sz="5600" dirty="0" smtClean="0">
                <a:latin typeface="ＭＳ 明朝" panose="02020609040205080304" pitchFamily="17" charset="-128"/>
                <a:ea typeface="ＭＳ 明朝" panose="02020609040205080304" pitchFamily="17" charset="-128"/>
              </a:rPr>
              <a:t>当たらず、組織</a:t>
            </a:r>
            <a:r>
              <a:rPr lang="ja-JP" altLang="en-US" sz="5600" dirty="0">
                <a:latin typeface="ＭＳ 明朝" panose="02020609040205080304" pitchFamily="17" charset="-128"/>
                <a:ea typeface="ＭＳ 明朝" panose="02020609040205080304" pitchFamily="17" charset="-128"/>
              </a:rPr>
              <a:t>権力</a:t>
            </a:r>
            <a:r>
              <a:rPr lang="ja-JP" altLang="en-US" sz="5600" dirty="0" smtClean="0">
                <a:latin typeface="ＭＳ 明朝" panose="02020609040205080304" pitchFamily="17" charset="-128"/>
                <a:ea typeface="ＭＳ 明朝" panose="02020609040205080304" pitchFamily="17" charset="-128"/>
              </a:rPr>
              <a:t>での仕切りや排除は科学</a:t>
            </a:r>
            <a:r>
              <a:rPr lang="en-US" altLang="ja-JP" sz="5600" dirty="0" smtClean="0">
                <a:latin typeface="ＭＳ 明朝" panose="02020609040205080304" pitchFamily="17" charset="-128"/>
                <a:ea typeface="ＭＳ 明朝" panose="02020609040205080304" pitchFamily="17" charset="-128"/>
              </a:rPr>
              <a:t>Science</a:t>
            </a:r>
            <a:r>
              <a:rPr lang="ja-JP" altLang="en-US" sz="5600" dirty="0" smtClean="0">
                <a:latin typeface="ＭＳ 明朝" panose="02020609040205080304" pitchFamily="17" charset="-128"/>
                <a:ea typeface="ＭＳ 明朝" panose="02020609040205080304" pitchFamily="17" charset="-128"/>
              </a:rPr>
              <a:t>に反し、研究進展への大きな妨げになる。</a:t>
            </a:r>
            <a:r>
              <a:rPr lang="ja-JP" altLang="en-US" sz="5600" dirty="0" smtClean="0">
                <a:solidFill>
                  <a:srgbClr val="FF0000"/>
                </a:solidFill>
                <a:latin typeface="ＭＳ 明朝" panose="02020609040205080304" pitchFamily="17" charset="-128"/>
                <a:ea typeface="ＭＳ 明朝" panose="02020609040205080304" pitchFamily="17" charset="-128"/>
              </a:rPr>
              <a:t>　</a:t>
            </a:r>
          </a:p>
          <a:p>
            <a:pPr marL="0" indent="0">
              <a:buNone/>
            </a:pPr>
            <a:endParaRPr lang="ja-JP" altLang="en-US" sz="5600" dirty="0" smtClean="0">
              <a:latin typeface="ＭＳ 明朝" panose="02020609040205080304" pitchFamily="17" charset="-128"/>
              <a:ea typeface="ＭＳ 明朝" panose="02020609040205080304" pitchFamily="17" charset="-128"/>
            </a:endParaRPr>
          </a:p>
          <a:p>
            <a:pPr marL="0" indent="0">
              <a:buNone/>
            </a:pPr>
            <a:r>
              <a:rPr lang="ja-JP" altLang="en-US" sz="5600" dirty="0" smtClean="0">
                <a:latin typeface="ＭＳ 明朝" panose="02020609040205080304" pitchFamily="17" charset="-128"/>
                <a:ea typeface="ＭＳ 明朝" panose="02020609040205080304" pitchFamily="17" charset="-128"/>
              </a:rPr>
              <a:t>文理融合解析可能なものは総て結果を出す必要がある。</a:t>
            </a:r>
          </a:p>
          <a:p>
            <a:pPr marL="0" indent="0">
              <a:buNone/>
            </a:pPr>
            <a:endParaRPr lang="ja-JP" altLang="en-US" sz="5600" u="sng" dirty="0" smtClean="0">
              <a:latin typeface="ＭＳ 明朝" panose="02020609040205080304" pitchFamily="17" charset="-128"/>
              <a:ea typeface="ＭＳ 明朝" panose="02020609040205080304" pitchFamily="17" charset="-128"/>
            </a:endParaRPr>
          </a:p>
          <a:p>
            <a:pPr marL="0" indent="0">
              <a:buNone/>
            </a:pPr>
            <a:endParaRPr lang="ja-JP" altLang="en-US" sz="5600" u="sng" dirty="0">
              <a:latin typeface="ＭＳ 明朝" panose="02020609040205080304" pitchFamily="17" charset="-128"/>
              <a:ea typeface="ＭＳ 明朝" panose="02020609040205080304" pitchFamily="17" charset="-128"/>
            </a:endParaRPr>
          </a:p>
          <a:p>
            <a:pPr marL="0" indent="0">
              <a:buNone/>
            </a:pPr>
            <a:endParaRPr lang="ja-JP" altLang="en-US" sz="5600" u="sng" dirty="0" smtClean="0">
              <a:latin typeface="ＭＳ 明朝" panose="02020609040205080304" pitchFamily="17" charset="-128"/>
              <a:ea typeface="ＭＳ 明朝" panose="02020609040205080304" pitchFamily="17" charset="-128"/>
            </a:endParaRPr>
          </a:p>
          <a:p>
            <a:pPr marL="0" indent="0">
              <a:buNone/>
            </a:pPr>
            <a:endParaRPr lang="ja-JP" altLang="en-US" sz="5600" dirty="0">
              <a:latin typeface="ＭＳ 明朝" panose="02020609040205080304" pitchFamily="17" charset="-128"/>
              <a:ea typeface="ＭＳ 明朝" panose="02020609040205080304" pitchFamily="17" charset="-128"/>
            </a:endParaRPr>
          </a:p>
          <a:p>
            <a:pPr marL="0" indent="0">
              <a:buNone/>
            </a:pPr>
            <a:endParaRPr lang="ja-JP" altLang="en-US" sz="5600" dirty="0" smtClean="0">
              <a:solidFill>
                <a:srgbClr val="129E47"/>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68419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634082"/>
          </a:xfrm>
        </p:spPr>
        <p:txBody>
          <a:bodyPr>
            <a:normAutofit/>
          </a:bodyPr>
          <a:lstStyle/>
          <a:p>
            <a:r>
              <a:rPr lang="ja-JP" altLang="en-US" sz="2000" dirty="0"/>
              <a:t>今後の解読</a:t>
            </a:r>
            <a:r>
              <a:rPr lang="en-US" altLang="ja-JP" sz="2000" dirty="0"/>
              <a:t>=</a:t>
            </a:r>
            <a:r>
              <a:rPr lang="ja-JP" altLang="en-US" sz="2000" dirty="0"/>
              <a:t>解析の完遂と</a:t>
            </a:r>
            <a:r>
              <a:rPr lang="ja-JP" altLang="en-US" sz="2000" dirty="0" smtClean="0"/>
              <a:t>ﾃﾞｰﾀの管理活用</a:t>
            </a:r>
            <a:r>
              <a:rPr lang="en-US" altLang="ja-JP" sz="2000" dirty="0" smtClean="0"/>
              <a:t>Repository</a:t>
            </a:r>
            <a:r>
              <a:rPr lang="ja-JP" altLang="en-US" sz="2000" dirty="0" smtClean="0"/>
              <a:t>の構築へ</a:t>
            </a:r>
            <a:endParaRPr kumimoji="1" lang="ja-JP" altLang="en-US" sz="2000" dirty="0"/>
          </a:p>
        </p:txBody>
      </p:sp>
      <p:sp>
        <p:nvSpPr>
          <p:cNvPr id="3" name="コンテンツ プレースホルダー 2"/>
          <p:cNvSpPr>
            <a:spLocks noGrp="1"/>
          </p:cNvSpPr>
          <p:nvPr>
            <p:ph idx="1"/>
          </p:nvPr>
        </p:nvSpPr>
        <p:spPr>
          <a:xfrm>
            <a:off x="467544" y="836712"/>
            <a:ext cx="8229600" cy="5318051"/>
          </a:xfrm>
        </p:spPr>
        <p:txBody>
          <a:bodyPr>
            <a:normAutofit fontScale="25000" lnSpcReduction="20000"/>
          </a:bodyPr>
          <a:lstStyle/>
          <a:p>
            <a:pPr marL="0" indent="0">
              <a:buNone/>
            </a:pPr>
            <a:r>
              <a:rPr lang="en-US" altLang="ja-JP" sz="4800" b="1" dirty="0" smtClean="0"/>
              <a:t>&lt;</a:t>
            </a:r>
            <a:r>
              <a:rPr lang="ja-JP" altLang="en-US" sz="4800" b="1" dirty="0" smtClean="0"/>
              <a:t>「日本考古地磁気ﾃﾞｰﾀﾍﾞｰｽ」</a:t>
            </a:r>
            <a:r>
              <a:rPr lang="en-US" altLang="ja-JP" sz="4800" b="1" dirty="0" smtClean="0"/>
              <a:t>(</a:t>
            </a:r>
            <a:r>
              <a:rPr lang="ja-JP" altLang="en-US" sz="4800" b="1" dirty="0" smtClean="0"/>
              <a:t>畠山唯達博士他</a:t>
            </a:r>
            <a:r>
              <a:rPr lang="en-US" altLang="ja-JP" sz="4800" b="1" dirty="0" smtClean="0"/>
              <a:t>)</a:t>
            </a:r>
            <a:r>
              <a:rPr lang="ja-JP" altLang="en-US" sz="4800" b="1" dirty="0" err="1" smtClean="0"/>
              <a:t>での</a:t>
            </a:r>
            <a:r>
              <a:rPr lang="ja-JP" altLang="en-US" sz="4800" b="1" dirty="0" smtClean="0"/>
              <a:t>今後</a:t>
            </a:r>
            <a:r>
              <a:rPr lang="ja-JP" altLang="en-US" sz="4800" b="1" dirty="0"/>
              <a:t>の研究促進と文系</a:t>
            </a:r>
            <a:r>
              <a:rPr lang="ja-JP" altLang="en-US" sz="4800" b="1" dirty="0" smtClean="0"/>
              <a:t>研究者とのアウトリーチ促進</a:t>
            </a:r>
            <a:r>
              <a:rPr lang="en-US" altLang="ja-JP" sz="4800" b="1" dirty="0" smtClean="0"/>
              <a:t>&gt;</a:t>
            </a:r>
            <a:endParaRPr lang="ja-JP" altLang="en-US" sz="4800" b="1" dirty="0" smtClean="0"/>
          </a:p>
          <a:p>
            <a:pPr marL="0" indent="0">
              <a:buNone/>
            </a:pPr>
            <a:endParaRPr lang="ja-JP" altLang="en-US" sz="4400" b="1" dirty="0" smtClean="0"/>
          </a:p>
          <a:p>
            <a:pPr marL="0" indent="0">
              <a:buNone/>
            </a:pPr>
            <a:r>
              <a:rPr kumimoji="1" lang="ja-JP" altLang="en-US" sz="5600" dirty="0" smtClean="0">
                <a:latin typeface="+mn-ea"/>
              </a:rPr>
              <a:t>国宝「山島方位</a:t>
            </a:r>
            <a:r>
              <a:rPr lang="ja-JP" altLang="en-US" sz="5600" dirty="0" smtClean="0">
                <a:latin typeface="+mn-ea"/>
              </a:rPr>
              <a:t>記」</a:t>
            </a:r>
            <a:r>
              <a:rPr lang="en-US" altLang="ja-JP" sz="5600" dirty="0" smtClean="0">
                <a:latin typeface="+mn-ea"/>
              </a:rPr>
              <a:t>67</a:t>
            </a:r>
            <a:r>
              <a:rPr lang="ja-JP" altLang="en-US" sz="5600" dirty="0" smtClean="0">
                <a:latin typeface="+mn-ea"/>
              </a:rPr>
              <a:t>巻</a:t>
            </a:r>
            <a:r>
              <a:rPr lang="en-US" altLang="ja-JP" sz="5600" dirty="0" smtClean="0">
                <a:latin typeface="+mn-ea"/>
              </a:rPr>
              <a:t>7,775</a:t>
            </a:r>
            <a:r>
              <a:rPr lang="ja-JP" altLang="en-US" sz="5600" dirty="0" smtClean="0">
                <a:latin typeface="+mn-ea"/>
              </a:rPr>
              <a:t>頁の解析は国宝修復作業以上に髙精度且つ膨大な作業量を要す。</a:t>
            </a:r>
          </a:p>
          <a:p>
            <a:pPr marL="0" indent="0">
              <a:buNone/>
            </a:pPr>
            <a:r>
              <a:rPr lang="ja-JP" altLang="en-US" sz="5600" dirty="0" smtClean="0">
                <a:latin typeface="+mn-ea"/>
              </a:rPr>
              <a:t>その意義は伊能忠敬の業績を世界の地球惑星科学の地磁気研究で</a:t>
            </a:r>
            <a:r>
              <a:rPr lang="en-US" altLang="ja-JP" sz="5600" dirty="0" smtClean="0">
                <a:latin typeface="+mn-ea"/>
              </a:rPr>
              <a:t>Edmond Halley</a:t>
            </a:r>
            <a:r>
              <a:rPr lang="ja-JP" altLang="en-US" sz="5600" dirty="0" smtClean="0">
                <a:latin typeface="+mn-ea"/>
              </a:rPr>
              <a:t>に始まりそれに並ぶ</a:t>
            </a:r>
            <a:r>
              <a:rPr lang="en-US" altLang="ja-JP" sz="5600" dirty="0" smtClean="0">
                <a:latin typeface="+mn-ea"/>
              </a:rPr>
              <a:t>Gauss</a:t>
            </a:r>
            <a:r>
              <a:rPr lang="ja-JP" altLang="en-US" sz="5600" dirty="0" smtClean="0">
                <a:latin typeface="+mn-ea"/>
              </a:rPr>
              <a:t>と</a:t>
            </a:r>
            <a:r>
              <a:rPr lang="en-US" altLang="ja-JP" sz="5600" dirty="0" smtClean="0">
                <a:latin typeface="+mn-ea"/>
              </a:rPr>
              <a:t>Weber</a:t>
            </a:r>
            <a:r>
              <a:rPr lang="ja-JP" altLang="en-US" sz="5600" dirty="0" smtClean="0">
                <a:latin typeface="+mn-ea"/>
              </a:rPr>
              <a:t>の</a:t>
            </a:r>
            <a:r>
              <a:rPr lang="en-US" altLang="ja-JP" sz="5600" dirty="0" smtClean="0">
                <a:latin typeface="+mn-ea"/>
              </a:rPr>
              <a:t>Atlas des </a:t>
            </a:r>
            <a:r>
              <a:rPr lang="en-US" altLang="ja-JP" sz="5600" dirty="0" err="1" smtClean="0">
                <a:latin typeface="+mn-ea"/>
              </a:rPr>
              <a:t>Erdmagnetismus</a:t>
            </a:r>
            <a:r>
              <a:rPr lang="en-US" altLang="ja-JP" sz="5600" dirty="0" smtClean="0">
                <a:latin typeface="+mn-ea"/>
              </a:rPr>
              <a:t> (</a:t>
            </a:r>
            <a:r>
              <a:rPr lang="ja-JP" altLang="en-US" sz="5600" dirty="0" smtClean="0">
                <a:latin typeface="+mn-ea"/>
              </a:rPr>
              <a:t>世界磁気図集</a:t>
            </a:r>
            <a:r>
              <a:rPr lang="en-US" altLang="ja-JP" sz="5600" dirty="0" smtClean="0">
                <a:latin typeface="+mn-ea"/>
              </a:rPr>
              <a:t>)1830</a:t>
            </a:r>
            <a:r>
              <a:rPr lang="ja-JP" altLang="en-US" sz="5600" dirty="0" smtClean="0">
                <a:latin typeface="+mn-ea"/>
              </a:rPr>
              <a:t>刊行に所載の偏角図の</a:t>
            </a:r>
            <a:r>
              <a:rPr lang="ja-JP" altLang="en-US" sz="5600" dirty="0">
                <a:latin typeface="+mn-ea"/>
              </a:rPr>
              <a:t>北東ｱｼﾞｱの地磁気偏角の西偏偽磁極</a:t>
            </a:r>
            <a:r>
              <a:rPr lang="en-US" altLang="ja-JP" sz="5600" dirty="0">
                <a:latin typeface="+mn-ea"/>
              </a:rPr>
              <a:t>(</a:t>
            </a:r>
            <a:r>
              <a:rPr lang="ja-JP" altLang="en-US" sz="5600" dirty="0">
                <a:latin typeface="+mn-ea"/>
              </a:rPr>
              <a:t>伊能測量当時直前に極東ｱｼﾞｱに</a:t>
            </a:r>
            <a:r>
              <a:rPr lang="ja-JP" altLang="en-US" sz="5600" dirty="0" smtClean="0">
                <a:latin typeface="+mn-ea"/>
              </a:rPr>
              <a:t>発生し、</a:t>
            </a:r>
            <a:r>
              <a:rPr lang="ja-JP" altLang="en-US" sz="5600" dirty="0">
                <a:latin typeface="+mn-ea"/>
              </a:rPr>
              <a:t>現在も西偏を強めながら北極海を北上している</a:t>
            </a:r>
            <a:r>
              <a:rPr lang="en-US" altLang="ja-JP" sz="5600" dirty="0" smtClean="0">
                <a:latin typeface="+mn-ea"/>
              </a:rPr>
              <a:t>)</a:t>
            </a:r>
            <a:r>
              <a:rPr lang="ja-JP" altLang="en-US" sz="5600" dirty="0" smtClean="0">
                <a:latin typeface="+mn-ea"/>
              </a:rPr>
              <a:t>影響下の日本列島の等偏角線を極めて詳細</a:t>
            </a:r>
            <a:r>
              <a:rPr lang="ja-JP" altLang="en-US" sz="5600" dirty="0">
                <a:latin typeface="+mn-ea"/>
              </a:rPr>
              <a:t>正確</a:t>
            </a:r>
            <a:r>
              <a:rPr lang="ja-JP" altLang="en-US" sz="5600" dirty="0" smtClean="0">
                <a:latin typeface="+mn-ea"/>
              </a:rPr>
              <a:t>且つ大幅</a:t>
            </a:r>
            <a:r>
              <a:rPr lang="ja-JP" altLang="en-US" sz="5600" dirty="0">
                <a:latin typeface="+mn-ea"/>
              </a:rPr>
              <a:t>に</a:t>
            </a:r>
            <a:r>
              <a:rPr lang="ja-JP" altLang="en-US" sz="5600" dirty="0" smtClean="0">
                <a:latin typeface="+mn-ea"/>
              </a:rPr>
              <a:t>修正</a:t>
            </a:r>
            <a:r>
              <a:rPr lang="ja-JP" altLang="en-US" sz="5600" dirty="0">
                <a:latin typeface="+mn-ea"/>
              </a:rPr>
              <a:t>するもので</a:t>
            </a:r>
            <a:r>
              <a:rPr lang="ja-JP" altLang="en-US" sz="5600" dirty="0" smtClean="0">
                <a:latin typeface="+mn-ea"/>
              </a:rPr>
              <a:t>あり、同時解析による日本全国各地での測量実施地点の緯度経度秒単位以下二位の極めて詳細位置と緯度経度秒単位以下の測量対象の位置復元という世界中でも未だ例の無い磁針測量データ遺産の精密解析</a:t>
            </a:r>
            <a:r>
              <a:rPr lang="ja-JP" altLang="en-US" sz="5600" dirty="0">
                <a:latin typeface="+mn-ea"/>
              </a:rPr>
              <a:t>である</a:t>
            </a:r>
            <a:r>
              <a:rPr lang="ja-JP" altLang="en-US" sz="5600" dirty="0" smtClean="0">
                <a:latin typeface="+mn-ea"/>
              </a:rPr>
              <a:t>。</a:t>
            </a:r>
          </a:p>
          <a:p>
            <a:pPr marL="0" indent="0">
              <a:buNone/>
            </a:pPr>
            <a:endParaRPr lang="ja-JP" altLang="en-US" sz="5600" dirty="0">
              <a:latin typeface="+mn-ea"/>
            </a:endParaRPr>
          </a:p>
          <a:p>
            <a:pPr marL="0" indent="0">
              <a:buNone/>
            </a:pPr>
            <a:r>
              <a:rPr lang="ja-JP" altLang="en-US" sz="5600" dirty="0" smtClean="0">
                <a:latin typeface="+mn-ea"/>
              </a:rPr>
              <a:t>「</a:t>
            </a:r>
            <a:r>
              <a:rPr lang="ja-JP" altLang="en-US" sz="5600" dirty="0">
                <a:latin typeface="+mn-ea"/>
              </a:rPr>
              <a:t>日本考古地磁気ﾃﾞｰﾀﾍﾞｰｽ」</a:t>
            </a:r>
            <a:r>
              <a:rPr lang="en-US" altLang="ja-JP" sz="5600" dirty="0">
                <a:latin typeface="+mn-ea"/>
              </a:rPr>
              <a:t>(</a:t>
            </a:r>
            <a:r>
              <a:rPr lang="ja-JP" altLang="en-US" sz="5600" dirty="0">
                <a:latin typeface="+mn-ea"/>
              </a:rPr>
              <a:t>畠山唯達</a:t>
            </a:r>
            <a:r>
              <a:rPr lang="ja-JP" altLang="en-US" sz="5600" dirty="0" smtClean="0">
                <a:latin typeface="+mn-ea"/>
              </a:rPr>
              <a:t>博士他</a:t>
            </a:r>
            <a:r>
              <a:rPr lang="en-US" altLang="ja-JP" sz="5600" dirty="0" smtClean="0">
                <a:latin typeface="+mn-ea"/>
              </a:rPr>
              <a:t>)</a:t>
            </a:r>
            <a:r>
              <a:rPr lang="ja-JP" altLang="en-US" sz="5600" dirty="0" smtClean="0">
                <a:latin typeface="+mn-ea"/>
              </a:rPr>
              <a:t>では広岡</a:t>
            </a:r>
            <a:r>
              <a:rPr lang="ja-JP" altLang="en-US" sz="5600" dirty="0">
                <a:latin typeface="+mn-ea"/>
              </a:rPr>
              <a:t>公夫</a:t>
            </a:r>
            <a:r>
              <a:rPr lang="ja-JP" altLang="en-US" sz="5600" dirty="0" smtClean="0">
                <a:latin typeface="+mn-ea"/>
              </a:rPr>
              <a:t>博士の研究を引き継ぎ文理のｱｳﾄﾘｰﾁを推進し、歴史考古学との文理融合で堺市の陶遺跡復元と地磁気測定のﾃﾞｰﾀﾍﾞｰｽのレﾎﾟｼﾞﾄﾘｰを実行して</a:t>
            </a:r>
            <a:r>
              <a:rPr lang="ja-JP" altLang="en-US" sz="5600" dirty="0">
                <a:latin typeface="+mn-ea"/>
              </a:rPr>
              <a:t>いる</a:t>
            </a:r>
            <a:r>
              <a:rPr lang="ja-JP" altLang="en-US" sz="5600" dirty="0" smtClean="0">
                <a:latin typeface="+mn-ea"/>
              </a:rPr>
              <a:t>。</a:t>
            </a:r>
          </a:p>
          <a:p>
            <a:pPr marL="0" indent="0">
              <a:buNone/>
            </a:pPr>
            <a:r>
              <a:rPr lang="ja-JP" altLang="en-US" sz="5600" dirty="0" smtClean="0">
                <a:latin typeface="+mn-ea"/>
              </a:rPr>
              <a:t>「</a:t>
            </a:r>
            <a:r>
              <a:rPr lang="ja-JP" altLang="en-US" sz="5600" dirty="0">
                <a:latin typeface="+mn-ea"/>
              </a:rPr>
              <a:t>山島方位記」の全国の膨大な件数の磁針測量方位角からの</a:t>
            </a:r>
            <a:r>
              <a:rPr lang="ja-JP" altLang="en-US" sz="5600" dirty="0" smtClean="0">
                <a:latin typeface="+mn-ea"/>
              </a:rPr>
              <a:t>近世</a:t>
            </a:r>
            <a:r>
              <a:rPr lang="ja-JP" altLang="en-US" sz="5600" dirty="0">
                <a:latin typeface="+mn-ea"/>
              </a:rPr>
              <a:t>時点の伊能忠敬の日本各地の測量実施詳細位置での測量実施</a:t>
            </a:r>
            <a:r>
              <a:rPr lang="ja-JP" altLang="en-US" sz="5600" dirty="0" smtClean="0">
                <a:latin typeface="+mn-ea"/>
              </a:rPr>
              <a:t>日の測量</a:t>
            </a:r>
            <a:r>
              <a:rPr lang="ja-JP" altLang="en-US" sz="5600" dirty="0">
                <a:latin typeface="+mn-ea"/>
              </a:rPr>
              <a:t>内容の緯度</a:t>
            </a:r>
            <a:r>
              <a:rPr lang="ja-JP" altLang="en-US" sz="5600" dirty="0" smtClean="0">
                <a:latin typeface="+mn-ea"/>
              </a:rPr>
              <a:t>経度</a:t>
            </a:r>
            <a:r>
              <a:rPr lang="ja-JP" altLang="en-US" sz="5600" dirty="0">
                <a:latin typeface="+mn-ea"/>
              </a:rPr>
              <a:t>詳細</a:t>
            </a:r>
            <a:r>
              <a:rPr lang="ja-JP" altLang="en-US" sz="5600" dirty="0" smtClean="0">
                <a:latin typeface="+mn-ea"/>
              </a:rPr>
              <a:t>位置と</a:t>
            </a:r>
            <a:r>
              <a:rPr lang="ja-JP" altLang="en-US" sz="5600" dirty="0">
                <a:latin typeface="+mn-ea"/>
              </a:rPr>
              <a:t>地磁気偏角の同時解析</a:t>
            </a:r>
            <a:r>
              <a:rPr lang="ja-JP" altLang="en-US" sz="5600" dirty="0" smtClean="0">
                <a:latin typeface="+mn-ea"/>
              </a:rPr>
              <a:t>ﾃﾞｰﾀを</a:t>
            </a:r>
            <a:r>
              <a:rPr lang="ja-JP" altLang="en-US" sz="5600" dirty="0">
                <a:latin typeface="+mn-ea"/>
              </a:rPr>
              <a:t>中世、古代、弥生、縄文の「日本考古地磁気ﾃﾞｰﾀﾍﾞｰｽ</a:t>
            </a:r>
            <a:r>
              <a:rPr lang="ja-JP" altLang="en-US" sz="5600" dirty="0" smtClean="0">
                <a:latin typeface="+mn-ea"/>
              </a:rPr>
              <a:t>」に接合して文理融合のｱｳﾄﾘｰﾁによる理系文系地域別地点別年代年号別レﾎﾟｼﾞﾄﾘｰ化の実現を目指す。</a:t>
            </a:r>
            <a:br>
              <a:rPr lang="ja-JP" altLang="en-US" sz="5600" dirty="0" smtClean="0">
                <a:latin typeface="+mn-ea"/>
              </a:rPr>
            </a:br>
            <a:r>
              <a:rPr lang="ja-JP" altLang="en-US" sz="5600" dirty="0" smtClean="0">
                <a:latin typeface="+mn-ea"/>
              </a:rPr>
              <a:t>★世界</a:t>
            </a:r>
            <a:r>
              <a:rPr lang="ja-JP" altLang="en-US" sz="5600" dirty="0">
                <a:latin typeface="+mn-ea"/>
              </a:rPr>
              <a:t>を結ぶ</a:t>
            </a:r>
            <a:r>
              <a:rPr lang="en-US" altLang="ja-JP" sz="5600" dirty="0">
                <a:latin typeface="+mn-ea"/>
              </a:rPr>
              <a:t>WDC</a:t>
            </a:r>
            <a:r>
              <a:rPr lang="ja-JP" altLang="en-US" sz="5600" dirty="0">
                <a:latin typeface="+mn-ea"/>
              </a:rPr>
              <a:t>である京都大学地磁気世界資料解析ｾﾝﾀｰ及び同ｾﾝﾀｰﾆｭｰｽとの連携が肝腎と考える。</a:t>
            </a:r>
          </a:p>
          <a:p>
            <a:pPr marL="0" indent="0">
              <a:buNone/>
            </a:pPr>
            <a:endParaRPr lang="ja-JP" altLang="en-US" sz="5600" dirty="0" smtClean="0">
              <a:latin typeface="+mn-ea"/>
            </a:endParaRPr>
          </a:p>
          <a:p>
            <a:pPr marL="0" indent="0">
              <a:buNone/>
            </a:pPr>
            <a:r>
              <a:rPr lang="ja-JP" altLang="en-US" sz="5600" dirty="0" smtClean="0">
                <a:latin typeface="+mn-ea"/>
              </a:rPr>
              <a:t>残留磁化地磁気偏角年代推定と遺蹟復元と磁針測量方位角の緯度経度解析による地磁気偏角解析と郷土史詳細復元の異なる方法による合流で高精度と詳細化実現を目指し、同時に地磁気の世界ﾃﾞｰﾀとして</a:t>
            </a:r>
            <a:r>
              <a:rPr lang="en-US" altLang="ja-JP" sz="5600" dirty="0" smtClean="0">
                <a:latin typeface="+mn-ea"/>
              </a:rPr>
              <a:t>Leeds </a:t>
            </a:r>
            <a:r>
              <a:rPr lang="en-US" altLang="ja-JP" sz="5600" dirty="0" err="1" smtClean="0">
                <a:latin typeface="+mn-ea"/>
              </a:rPr>
              <a:t>Universty</a:t>
            </a:r>
            <a:r>
              <a:rPr lang="en-US" altLang="ja-JP" sz="5600" dirty="0" smtClean="0">
                <a:latin typeface="+mn-ea"/>
              </a:rPr>
              <a:t> Andrew Jackson </a:t>
            </a:r>
            <a:r>
              <a:rPr lang="en-US" altLang="ja-JP" sz="5600" dirty="0" err="1" smtClean="0">
                <a:latin typeface="+mn-ea"/>
              </a:rPr>
              <a:t>etal</a:t>
            </a:r>
            <a:r>
              <a:rPr lang="en-US" altLang="ja-JP" sz="5600" dirty="0" smtClean="0">
                <a:latin typeface="+mn-ea"/>
              </a:rPr>
              <a:t>, NOAA.AOGS,EGU</a:t>
            </a:r>
            <a:r>
              <a:rPr lang="ja-JP" altLang="en-US" sz="5600" dirty="0" err="1" smtClean="0">
                <a:latin typeface="+mn-ea"/>
              </a:rPr>
              <a:t>での</a:t>
            </a:r>
            <a:r>
              <a:rPr lang="ja-JP" altLang="en-US" sz="5600" dirty="0" smtClean="0">
                <a:latin typeface="+mn-ea"/>
              </a:rPr>
              <a:t>連携と発表を促進する。</a:t>
            </a:r>
          </a:p>
          <a:p>
            <a:pPr marL="0" indent="0">
              <a:buNone/>
            </a:pPr>
            <a:endParaRPr lang="ja-JP" altLang="en-US" sz="5600" dirty="0" smtClean="0">
              <a:latin typeface="+mn-ea"/>
            </a:endParaRPr>
          </a:p>
          <a:p>
            <a:pPr marL="0" indent="0">
              <a:buNone/>
            </a:pPr>
            <a:r>
              <a:rPr lang="en-US" altLang="ja-JP" sz="5600" dirty="0" smtClean="0">
                <a:latin typeface="+mn-ea"/>
              </a:rPr>
              <a:t>&lt;</a:t>
            </a:r>
            <a:r>
              <a:rPr lang="ja-JP" altLang="en-US" sz="5600" dirty="0" smtClean="0">
                <a:latin typeface="+mn-ea"/>
              </a:rPr>
              <a:t>関係機関</a:t>
            </a:r>
            <a:r>
              <a:rPr lang="en-US" altLang="ja-JP" sz="5600" dirty="0" smtClean="0">
                <a:latin typeface="+mn-ea"/>
              </a:rPr>
              <a:t>&gt;</a:t>
            </a:r>
            <a:endParaRPr lang="ja-JP" altLang="en-US" sz="5600" dirty="0" smtClean="0">
              <a:latin typeface="+mn-ea"/>
            </a:endParaRPr>
          </a:p>
          <a:p>
            <a:pPr marL="0" indent="0">
              <a:buNone/>
            </a:pPr>
            <a:r>
              <a:rPr lang="ja-JP" altLang="en-US" sz="5600" dirty="0" smtClean="0">
                <a:latin typeface="+mn-ea"/>
              </a:rPr>
              <a:t>理系</a:t>
            </a:r>
            <a:r>
              <a:rPr lang="en-US" altLang="ja-JP" sz="5600" dirty="0" smtClean="0">
                <a:latin typeface="+mn-ea"/>
              </a:rPr>
              <a:t>:</a:t>
            </a:r>
            <a:r>
              <a:rPr lang="ja-JP" altLang="en-US" sz="5600" dirty="0" smtClean="0">
                <a:latin typeface="+mn-ea"/>
              </a:rPr>
              <a:t>　　　京都大学、</a:t>
            </a:r>
            <a:r>
              <a:rPr lang="ja-JP" altLang="en-US" sz="5600" dirty="0">
                <a:latin typeface="+mn-ea"/>
              </a:rPr>
              <a:t>産業総合研究所、 </a:t>
            </a:r>
            <a:r>
              <a:rPr lang="ja-JP" altLang="en-US" sz="5600" dirty="0" smtClean="0">
                <a:latin typeface="+mn-ea"/>
              </a:rPr>
              <a:t>気象庁地磁気観測所、国土地理院</a:t>
            </a:r>
          </a:p>
          <a:p>
            <a:pPr marL="0" indent="0">
              <a:buNone/>
            </a:pPr>
            <a:r>
              <a:rPr lang="ja-JP" altLang="en-US" sz="5600" dirty="0" smtClean="0">
                <a:latin typeface="+mn-ea"/>
              </a:rPr>
              <a:t>文系</a:t>
            </a:r>
            <a:r>
              <a:rPr lang="en-US" altLang="ja-JP" sz="5600" dirty="0" smtClean="0">
                <a:latin typeface="+mn-ea"/>
              </a:rPr>
              <a:t>:   </a:t>
            </a:r>
            <a:r>
              <a:rPr lang="ja-JP" altLang="en-US" sz="5600" dirty="0">
                <a:latin typeface="+mn-ea"/>
              </a:rPr>
              <a:t>　</a:t>
            </a:r>
            <a:r>
              <a:rPr lang="ja-JP" altLang="en-US" sz="5600" dirty="0" smtClean="0">
                <a:latin typeface="+mn-ea"/>
              </a:rPr>
              <a:t>　</a:t>
            </a:r>
            <a:r>
              <a:rPr lang="en-US" altLang="ja-JP" sz="5600" dirty="0" smtClean="0">
                <a:latin typeface="+mn-ea"/>
              </a:rPr>
              <a:t>(</a:t>
            </a:r>
            <a:r>
              <a:rPr lang="ja-JP" altLang="en-US" sz="5600" dirty="0" smtClean="0">
                <a:latin typeface="+mn-ea"/>
              </a:rPr>
              <a:t>京都大学</a:t>
            </a:r>
            <a:r>
              <a:rPr lang="ja-JP" altLang="en-US" sz="5600" dirty="0">
                <a:latin typeface="+mn-ea"/>
              </a:rPr>
              <a:t>他</a:t>
            </a:r>
            <a:r>
              <a:rPr lang="en-US" altLang="ja-JP" sz="5600" dirty="0" smtClean="0">
                <a:latin typeface="+mn-ea"/>
              </a:rPr>
              <a:t>)</a:t>
            </a:r>
            <a:r>
              <a:rPr lang="ja-JP" altLang="en-US" sz="5600" dirty="0" err="1" smtClean="0">
                <a:latin typeface="+mn-ea"/>
              </a:rPr>
              <a:t>、</a:t>
            </a:r>
            <a:r>
              <a:rPr lang="ja-JP" altLang="en-US" sz="5600" dirty="0" smtClean="0">
                <a:latin typeface="+mn-ea"/>
              </a:rPr>
              <a:t>文化庁</a:t>
            </a:r>
            <a:r>
              <a:rPr lang="ja-JP" altLang="en-US" sz="5600" dirty="0">
                <a:latin typeface="+mn-ea"/>
              </a:rPr>
              <a:t>、</a:t>
            </a:r>
            <a:r>
              <a:rPr lang="ja-JP" altLang="en-US" sz="5600" dirty="0" smtClean="0">
                <a:latin typeface="+mn-ea"/>
              </a:rPr>
              <a:t>都道府県教育委員会　　 国宝「山島方位記」所蔵館伊能忠敬記念館</a:t>
            </a:r>
            <a:endParaRPr lang="en-US" altLang="ja-JP" sz="5600" dirty="0" smtClean="0">
              <a:latin typeface="+mn-ea"/>
            </a:endParaRPr>
          </a:p>
          <a:p>
            <a:pPr marL="0" indent="0">
              <a:buNone/>
            </a:pPr>
            <a:endParaRPr kumimoji="1" lang="ja-JP" altLang="en-US" sz="3100" dirty="0">
              <a:solidFill>
                <a:srgbClr val="FF0000"/>
              </a:solidFill>
            </a:endParaRPr>
          </a:p>
        </p:txBody>
      </p:sp>
    </p:spTree>
    <p:extLst>
      <p:ext uri="{BB962C8B-B14F-4D97-AF65-F5344CB8AC3E}">
        <p14:creationId xmlns:p14="http://schemas.microsoft.com/office/powerpoint/2010/main" val="4026719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67544" y="1628800"/>
            <a:ext cx="8229600" cy="4525963"/>
          </a:xfrm>
        </p:spPr>
        <p:txBody>
          <a:bodyPr/>
          <a:lstStyle/>
          <a:p>
            <a:pPr marL="0" indent="0">
              <a:buNone/>
            </a:pPr>
            <a:endParaRPr kumimoji="1" lang="ja-JP" alt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6912768" cy="307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727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62500" lnSpcReduction="20000"/>
          </a:bodyPr>
          <a:lstStyle/>
          <a:p>
            <a:r>
              <a:rPr lang="ja-JP" altLang="ja-JP" kern="0" dirty="0">
                <a:latin typeface="+mn-ea"/>
                <a:cs typeface="Times New Roman"/>
              </a:rPr>
              <a:t>伊能図は科学的測量地図であるが、近年は文科系の歴史的文化財の領域</a:t>
            </a:r>
            <a:r>
              <a:rPr lang="en-US" altLang="ja-JP" kern="0" dirty="0">
                <a:latin typeface="+mn-ea"/>
                <a:cs typeface="Times New Roman"/>
              </a:rPr>
              <a:t>  (=</a:t>
            </a:r>
            <a:r>
              <a:rPr lang="ja-JP" altLang="ja-JP" kern="0" dirty="0">
                <a:latin typeface="+mn-ea"/>
                <a:cs typeface="Times New Roman"/>
              </a:rPr>
              <a:t>江戸時代の地図</a:t>
            </a:r>
            <a:r>
              <a:rPr lang="en-US" altLang="ja-JP" kern="0" dirty="0">
                <a:latin typeface="+mn-ea"/>
                <a:cs typeface="Times New Roman"/>
              </a:rPr>
              <a:t>=</a:t>
            </a:r>
            <a:r>
              <a:rPr lang="ja-JP" altLang="ja-JP" kern="0" dirty="0">
                <a:latin typeface="+mn-ea"/>
                <a:cs typeface="Times New Roman"/>
              </a:rPr>
              <a:t>絵図ﾚﾍﾞﾙの視野</a:t>
            </a:r>
            <a:r>
              <a:rPr lang="en-US" altLang="ja-JP" kern="0" dirty="0">
                <a:latin typeface="+mn-ea"/>
                <a:cs typeface="Times New Roman"/>
              </a:rPr>
              <a:t>) </a:t>
            </a:r>
            <a:r>
              <a:rPr lang="ja-JP" altLang="ja-JP" kern="0" dirty="0">
                <a:latin typeface="+mn-ea"/>
                <a:cs typeface="Times New Roman"/>
              </a:rPr>
              <a:t>になり、図上表現の読み取りと美術骨董品の素材分析が職業研究者</a:t>
            </a:r>
            <a:r>
              <a:rPr lang="en-US" altLang="ja-JP" kern="0" dirty="0">
                <a:latin typeface="+mn-ea"/>
                <a:cs typeface="Times New Roman"/>
              </a:rPr>
              <a:t>(</a:t>
            </a:r>
            <a:r>
              <a:rPr lang="ja-JP" altLang="ja-JP" kern="0" dirty="0">
                <a:latin typeface="+mn-ea"/>
                <a:cs typeface="Times New Roman"/>
              </a:rPr>
              <a:t>国土地理院も含み</a:t>
            </a:r>
            <a:r>
              <a:rPr lang="en-US" altLang="ja-JP" kern="0" dirty="0">
                <a:latin typeface="+mn-ea"/>
                <a:cs typeface="Times New Roman"/>
              </a:rPr>
              <a:t>)</a:t>
            </a:r>
            <a:r>
              <a:rPr lang="ja-JP" altLang="ja-JP" kern="0" dirty="0">
                <a:latin typeface="+mn-ea"/>
                <a:cs typeface="Times New Roman"/>
              </a:rPr>
              <a:t>の仕事の常識になってしまった。本来、伊能図の研究は科学無しでは完結不可能で</a:t>
            </a:r>
            <a:r>
              <a:rPr lang="ja-JP" altLang="ja-JP" kern="0" dirty="0" smtClean="0">
                <a:latin typeface="+mn-ea"/>
                <a:cs typeface="Times New Roman"/>
              </a:rPr>
              <a:t>ある。</a:t>
            </a:r>
            <a:r>
              <a:rPr lang="en-US" altLang="ja-JP" kern="0" dirty="0" smtClean="0">
                <a:latin typeface="+mn-ea"/>
                <a:cs typeface="Times New Roman"/>
              </a:rPr>
              <a:t> </a:t>
            </a:r>
            <a:r>
              <a:rPr lang="ja-JP" altLang="en-US" kern="0" dirty="0" smtClean="0">
                <a:latin typeface="+mn-ea"/>
                <a:cs typeface="Times New Roman"/>
              </a:rPr>
              <a:t>絵図の様に大幅に編集されています。</a:t>
            </a:r>
            <a:endParaRPr lang="ja-JP" altLang="ja-JP" kern="100" dirty="0">
              <a:latin typeface="+mn-ea"/>
              <a:cs typeface="Times New Roman"/>
            </a:endParaRPr>
          </a:p>
          <a:p>
            <a:r>
              <a:rPr lang="ja-JP" altLang="ja-JP" kern="0" dirty="0">
                <a:latin typeface="+mn-ea"/>
                <a:cs typeface="Arial"/>
              </a:rPr>
              <a:t>伊能図の研究は本来の測量解析を入れたｵｰﾌﾟﾝｻｲｴﾝｽによる文理融合が必須である。</a:t>
            </a:r>
            <a:r>
              <a:rPr lang="ja-JP" altLang="ja-JP" kern="0" dirty="0">
                <a:latin typeface="Century"/>
                <a:ea typeface="ＭＳ Ｐ明朝"/>
                <a:cs typeface="Times New Roman"/>
              </a:rPr>
              <a:t>　</a:t>
            </a:r>
            <a:endParaRPr lang="ja-JP" altLang="ja-JP" kern="100" dirty="0">
              <a:latin typeface="Century"/>
              <a:ea typeface="ＭＳ 明朝"/>
              <a:cs typeface="Times New Roman"/>
            </a:endParaRPr>
          </a:p>
          <a:p>
            <a:r>
              <a:rPr lang="en-US" altLang="ja-JP" kern="0" dirty="0">
                <a:latin typeface="+mj-ea"/>
                <a:ea typeface="+mj-ea"/>
                <a:cs typeface="Times New Roman"/>
              </a:rPr>
              <a:t>The techniques of open science must be thrown in the study of </a:t>
            </a:r>
            <a:r>
              <a:rPr lang="en-US" altLang="ja-JP" kern="0" dirty="0" err="1">
                <a:latin typeface="+mj-ea"/>
                <a:ea typeface="+mj-ea"/>
                <a:cs typeface="Times New Roman"/>
              </a:rPr>
              <a:t>Inoh’s</a:t>
            </a:r>
            <a:r>
              <a:rPr lang="en-US" altLang="ja-JP" kern="0" dirty="0">
                <a:latin typeface="+mj-ea"/>
                <a:ea typeface="+mj-ea"/>
                <a:cs typeface="Times New Roman"/>
              </a:rPr>
              <a:t> magnetic compass survey map in latter Edo era, it studied in the range of historical cultural asset in the liberal arts today, even though which based on science fundamentally.   It is impossible to complete the study of </a:t>
            </a:r>
            <a:r>
              <a:rPr lang="en-US" altLang="ja-JP" kern="0" dirty="0" err="1">
                <a:latin typeface="+mj-ea"/>
                <a:ea typeface="+mj-ea"/>
                <a:cs typeface="Times New Roman"/>
              </a:rPr>
              <a:t>Inoh’s</a:t>
            </a:r>
            <a:r>
              <a:rPr lang="en-US" altLang="ja-JP" kern="0" dirty="0">
                <a:latin typeface="+mj-ea"/>
                <a:ea typeface="+mj-ea"/>
                <a:cs typeface="Times New Roman"/>
              </a:rPr>
              <a:t> maps, without the interdisciplinary amalgamate analysis of science and history in liberal arts.</a:t>
            </a:r>
            <a:r>
              <a:rPr lang="en-US" altLang="ja-JP" kern="0" dirty="0">
                <a:solidFill>
                  <a:srgbClr val="FF0000"/>
                </a:solidFill>
                <a:latin typeface="+mj-ea"/>
                <a:ea typeface="+mj-ea"/>
                <a:cs typeface="Times New Roman"/>
              </a:rPr>
              <a:t> </a:t>
            </a:r>
            <a:endParaRPr lang="ja-JP" altLang="ja-JP" kern="100" dirty="0">
              <a:latin typeface="+mj-ea"/>
              <a:ea typeface="+mj-ea"/>
              <a:cs typeface="Times New Roman"/>
            </a:endParaRPr>
          </a:p>
          <a:p>
            <a:r>
              <a:rPr lang="ja-JP" altLang="ja-JP" kern="0" dirty="0">
                <a:latin typeface="Century"/>
                <a:ea typeface="ＭＳ Ｐ明朝"/>
                <a:cs typeface="Times New Roman"/>
              </a:rPr>
              <a:t>　　　　　　　　　　　　　　　　　　　　　　　　　　　　　　　　　　　　　　　　　　　　　　　　　</a:t>
            </a:r>
            <a:r>
              <a:rPr lang="en-US" altLang="ja-JP" kern="0" dirty="0" err="1">
                <a:latin typeface="Century"/>
                <a:ea typeface="ＭＳ Ｐ明朝"/>
                <a:cs typeface="Times New Roman"/>
              </a:rPr>
              <a:t>Motohiro</a:t>
            </a:r>
            <a:r>
              <a:rPr lang="en-US" altLang="ja-JP" kern="0" dirty="0">
                <a:latin typeface="Century"/>
                <a:ea typeface="ＭＳ Ｐ明朝"/>
                <a:cs typeface="Times New Roman"/>
              </a:rPr>
              <a:t> </a:t>
            </a:r>
            <a:r>
              <a:rPr lang="en-US" altLang="ja-JP" kern="0" dirty="0" err="1">
                <a:latin typeface="Century"/>
                <a:ea typeface="ＭＳ Ｐ明朝"/>
                <a:cs typeface="Times New Roman"/>
              </a:rPr>
              <a:t>Tsujimoto</a:t>
            </a:r>
            <a:endParaRPr lang="ja-JP" altLang="ja-JP" kern="100" dirty="0">
              <a:effectLst/>
              <a:latin typeface="Century"/>
              <a:ea typeface="ＭＳ 明朝"/>
              <a:cs typeface="Times New Roman"/>
            </a:endParaRPr>
          </a:p>
        </p:txBody>
      </p:sp>
    </p:spTree>
    <p:extLst>
      <p:ext uri="{BB962C8B-B14F-4D97-AF65-F5344CB8AC3E}">
        <p14:creationId xmlns:p14="http://schemas.microsoft.com/office/powerpoint/2010/main" val="3229256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62500" lnSpcReduction="20000"/>
          </a:bodyPr>
          <a:lstStyle/>
          <a:p>
            <a:r>
              <a:rPr lang="ja-JP" altLang="ja-JP" b="1" u="sng" kern="0" dirty="0">
                <a:latin typeface="Century"/>
                <a:ea typeface="ＭＳ Ｐ明朝"/>
                <a:cs typeface="Times New Roman"/>
              </a:rPr>
              <a:t>国宝「山島方位記</a:t>
            </a:r>
            <a:r>
              <a:rPr lang="ja-JP" altLang="ja-JP" b="1" u="sng" kern="0" dirty="0" smtClean="0">
                <a:latin typeface="Century"/>
                <a:ea typeface="ＭＳ Ｐ明朝"/>
                <a:cs typeface="Times New Roman"/>
              </a:rPr>
              <a:t>」</a:t>
            </a:r>
            <a:r>
              <a:rPr lang="en-US" altLang="ja-JP" b="1" u="sng" kern="0" dirty="0">
                <a:latin typeface="Century"/>
                <a:ea typeface="ＭＳ Ｐ明朝"/>
                <a:cs typeface="Times New Roman"/>
              </a:rPr>
              <a:t>67</a:t>
            </a:r>
            <a:r>
              <a:rPr lang="ja-JP" altLang="ja-JP" b="1" u="sng" kern="0" dirty="0">
                <a:latin typeface="Century"/>
                <a:ea typeface="ＭＳ Ｐ明朝"/>
                <a:cs typeface="Times New Roman"/>
              </a:rPr>
              <a:t>巻</a:t>
            </a:r>
            <a:r>
              <a:rPr lang="en-US" altLang="ja-JP" b="1" u="sng" kern="0" dirty="0">
                <a:latin typeface="Century"/>
                <a:ea typeface="ＭＳ Ｐ明朝"/>
                <a:cs typeface="Times New Roman"/>
              </a:rPr>
              <a:t>(7,775</a:t>
            </a:r>
            <a:r>
              <a:rPr lang="ja-JP" altLang="ja-JP" b="1" u="sng" kern="0" dirty="0">
                <a:latin typeface="Century"/>
                <a:ea typeface="ＭＳ Ｐ明朝"/>
                <a:cs typeface="Times New Roman"/>
              </a:rPr>
              <a:t>頁</a:t>
            </a:r>
            <a:r>
              <a:rPr lang="en-US" altLang="ja-JP" b="1" u="sng" kern="0" dirty="0" smtClean="0">
                <a:latin typeface="Century"/>
                <a:ea typeface="ＭＳ Ｐ明朝"/>
                <a:cs typeface="Times New Roman"/>
              </a:rPr>
              <a:t>)</a:t>
            </a:r>
            <a:r>
              <a:rPr lang="ja-JP" altLang="ja-JP" b="1" u="sng" kern="0" dirty="0" smtClean="0">
                <a:latin typeface="Century"/>
                <a:ea typeface="ＭＳ Ｐ明朝"/>
                <a:cs typeface="Times New Roman"/>
              </a:rPr>
              <a:t>は未解読</a:t>
            </a:r>
            <a:r>
              <a:rPr lang="ja-JP" altLang="en-US" b="1" u="sng" kern="0" dirty="0">
                <a:latin typeface="Century"/>
                <a:ea typeface="ＭＳ Ｐ明朝"/>
                <a:cs typeface="Times New Roman"/>
              </a:rPr>
              <a:t>である</a:t>
            </a:r>
            <a:r>
              <a:rPr lang="ja-JP" altLang="ja-JP" b="1" u="sng" kern="0" dirty="0" smtClean="0">
                <a:latin typeface="Century"/>
                <a:ea typeface="ＭＳ Ｐ明朝"/>
                <a:cs typeface="Times New Roman"/>
              </a:rPr>
              <a:t>。</a:t>
            </a:r>
            <a:endParaRPr lang="ja-JP" altLang="en-US" b="1" u="sng" kern="0" dirty="0" smtClean="0">
              <a:latin typeface="Century"/>
              <a:ea typeface="ＭＳ Ｐ明朝"/>
              <a:cs typeface="Times New Roman"/>
            </a:endParaRPr>
          </a:p>
          <a:p>
            <a:r>
              <a:rPr lang="ja-JP" altLang="ja-JP" b="1" u="sng" kern="0" dirty="0" smtClean="0">
                <a:latin typeface="Century"/>
                <a:ea typeface="ＭＳ Ｐ明朝"/>
                <a:cs typeface="Times New Roman"/>
              </a:rPr>
              <a:t>伊能図</a:t>
            </a:r>
            <a:r>
              <a:rPr lang="ja-JP" altLang="ja-JP" b="1" u="sng" kern="0" dirty="0">
                <a:latin typeface="Century"/>
                <a:ea typeface="ＭＳ Ｐ明朝"/>
                <a:cs typeface="Times New Roman"/>
              </a:rPr>
              <a:t>作成時の磁針測量方位角原簿である国宝「山島方位記</a:t>
            </a:r>
            <a:r>
              <a:rPr lang="ja-JP" altLang="ja-JP" b="1" u="sng" kern="0" dirty="0" smtClean="0">
                <a:latin typeface="Century"/>
                <a:ea typeface="ＭＳ Ｐ明朝"/>
                <a:cs typeface="Times New Roman"/>
              </a:rPr>
              <a:t>」の</a:t>
            </a:r>
            <a:r>
              <a:rPr lang="ja-JP" altLang="ja-JP" b="1" u="sng" kern="0" dirty="0">
                <a:latin typeface="Century"/>
                <a:ea typeface="ＭＳ Ｐ明朝"/>
                <a:cs typeface="Times New Roman"/>
              </a:rPr>
              <a:t>解読には科学と文科系の歴史との融合解析が必須である</a:t>
            </a:r>
            <a:r>
              <a:rPr lang="ja-JP" altLang="ja-JP" u="sng" kern="0" dirty="0">
                <a:latin typeface="Century"/>
                <a:ea typeface="ＭＳ Ｐ明朝"/>
                <a:cs typeface="Times New Roman"/>
              </a:rPr>
              <a:t>。</a:t>
            </a:r>
            <a:endParaRPr lang="ja-JP" altLang="ja-JP" u="sng" kern="100" dirty="0">
              <a:latin typeface="Century"/>
              <a:ea typeface="ＭＳ 明朝"/>
              <a:cs typeface="Times New Roman"/>
            </a:endParaRPr>
          </a:p>
          <a:p>
            <a:r>
              <a:rPr lang="en-US" altLang="ja-JP" kern="0" dirty="0">
                <a:latin typeface="ＭＳ Ｐ明朝"/>
                <a:ea typeface="ＭＳ 明朝"/>
                <a:cs typeface="Times New Roman"/>
              </a:rPr>
              <a:t>The</a:t>
            </a:r>
            <a:r>
              <a:rPr lang="ja-JP" altLang="ja-JP" kern="0" dirty="0">
                <a:latin typeface="Century"/>
                <a:ea typeface="ＭＳ Ｐ明朝"/>
                <a:cs typeface="Times New Roman"/>
              </a:rPr>
              <a:t>　</a:t>
            </a:r>
            <a:r>
              <a:rPr lang="en-US" altLang="ja-JP" kern="0" dirty="0">
                <a:latin typeface="Century"/>
                <a:ea typeface="ＭＳ Ｐ明朝"/>
                <a:cs typeface="Times New Roman"/>
              </a:rPr>
              <a:t>decode of National treasure </a:t>
            </a:r>
            <a:r>
              <a:rPr lang="en-US" altLang="ja-JP" kern="0" dirty="0" err="1">
                <a:latin typeface="Century"/>
                <a:ea typeface="ＭＳ Ｐ明朝"/>
                <a:cs typeface="Times New Roman"/>
              </a:rPr>
              <a:t>Santou</a:t>
            </a:r>
            <a:r>
              <a:rPr lang="en-US" altLang="ja-JP" kern="0" dirty="0">
                <a:latin typeface="Century"/>
                <a:ea typeface="ＭＳ Ｐ明朝"/>
                <a:cs typeface="Times New Roman"/>
              </a:rPr>
              <a:t>-</a:t>
            </a:r>
            <a:r>
              <a:rPr lang="en-US" altLang="ja-JP" kern="0" dirty="0" err="1">
                <a:latin typeface="Century"/>
                <a:ea typeface="ＭＳ Ｐ明朝"/>
                <a:cs typeface="Times New Roman"/>
              </a:rPr>
              <a:t>Houi</a:t>
            </a:r>
            <a:r>
              <a:rPr lang="en-US" altLang="ja-JP" kern="0" dirty="0">
                <a:latin typeface="Century"/>
                <a:ea typeface="ＭＳ Ｐ明朝"/>
                <a:cs typeface="Times New Roman"/>
              </a:rPr>
              <a:t>-Ki was unfinished. </a:t>
            </a:r>
            <a:endParaRPr lang="ja-JP" altLang="ja-JP" kern="100" dirty="0">
              <a:latin typeface="Century"/>
              <a:ea typeface="ＭＳ 明朝"/>
              <a:cs typeface="Times New Roman"/>
            </a:endParaRPr>
          </a:p>
          <a:p>
            <a:r>
              <a:rPr lang="en-US" altLang="ja-JP" kern="0" dirty="0">
                <a:latin typeface="ＭＳ Ｐ明朝"/>
                <a:ea typeface="ＭＳ 明朝"/>
                <a:cs typeface="Times New Roman"/>
              </a:rPr>
              <a:t> The inter disciplinary amalgamate analysis of science and history in liberal arts is essential for the decoding of</a:t>
            </a:r>
            <a:r>
              <a:rPr lang="ja-JP" altLang="ja-JP" kern="0" dirty="0">
                <a:latin typeface="Century"/>
                <a:ea typeface="ＭＳ Ｐ明朝"/>
                <a:cs typeface="Times New Roman"/>
              </a:rPr>
              <a:t>　</a:t>
            </a:r>
            <a:r>
              <a:rPr lang="en-US" altLang="ja-JP" kern="0" dirty="0">
                <a:latin typeface="Century"/>
                <a:ea typeface="ＭＳ Ｐ明朝"/>
                <a:cs typeface="Times New Roman"/>
              </a:rPr>
              <a:t>national treasure </a:t>
            </a:r>
            <a:r>
              <a:rPr lang="en-US" altLang="ja-JP" kern="0" dirty="0" err="1">
                <a:latin typeface="Century"/>
                <a:ea typeface="ＭＳ Ｐ明朝"/>
                <a:cs typeface="Times New Roman"/>
              </a:rPr>
              <a:t>Santou</a:t>
            </a:r>
            <a:r>
              <a:rPr lang="en-US" altLang="ja-JP" kern="0" dirty="0">
                <a:latin typeface="Century"/>
                <a:ea typeface="ＭＳ Ｐ明朝"/>
                <a:cs typeface="Times New Roman"/>
              </a:rPr>
              <a:t>-</a:t>
            </a:r>
            <a:r>
              <a:rPr lang="en-US" altLang="ja-JP" kern="0" dirty="0" err="1">
                <a:latin typeface="Century"/>
                <a:ea typeface="ＭＳ Ｐ明朝"/>
                <a:cs typeface="Times New Roman"/>
              </a:rPr>
              <a:t>Houi</a:t>
            </a:r>
            <a:r>
              <a:rPr lang="en-US" altLang="ja-JP" kern="0" dirty="0">
                <a:latin typeface="Century"/>
                <a:ea typeface="ＭＳ Ｐ明朝"/>
                <a:cs typeface="Times New Roman"/>
              </a:rPr>
              <a:t>-Ki 67 volumes </a:t>
            </a:r>
            <a:r>
              <a:rPr lang="en-US" altLang="ja-JP" kern="0" dirty="0">
                <a:latin typeface="ＭＳ Ｐ明朝"/>
                <a:ea typeface="ＭＳ 明朝"/>
                <a:cs typeface="Times New Roman"/>
              </a:rPr>
              <a:t>(7,775page)of magnetic compass azimuth data ledger of cartographic survey for </a:t>
            </a:r>
            <a:r>
              <a:rPr lang="en-US" altLang="ja-JP" kern="0" dirty="0" err="1">
                <a:latin typeface="ＭＳ Ｐ明朝"/>
                <a:ea typeface="ＭＳ 明朝"/>
                <a:cs typeface="Times New Roman"/>
              </a:rPr>
              <a:t>Inoh</a:t>
            </a:r>
            <a:r>
              <a:rPr lang="en-US" altLang="ja-JP" kern="0" dirty="0">
                <a:latin typeface="ＭＳ Ｐ明朝"/>
                <a:ea typeface="ＭＳ 明朝"/>
                <a:cs typeface="Times New Roman"/>
              </a:rPr>
              <a:t> map. </a:t>
            </a:r>
            <a:endParaRPr lang="ja-JP" altLang="ja-JP" kern="100" dirty="0">
              <a:latin typeface="Century"/>
              <a:ea typeface="ＭＳ 明朝"/>
              <a:cs typeface="Times New Roman"/>
            </a:endParaRPr>
          </a:p>
          <a:p>
            <a:r>
              <a:rPr lang="ja-JP" altLang="ja-JP" kern="0" dirty="0">
                <a:latin typeface="Century"/>
                <a:ea typeface="ＭＳ Ｐ明朝"/>
                <a:cs typeface="Times New Roman"/>
              </a:rPr>
              <a:t>「山島方位記」からは文科系の歴史文化財の領域の既成概念にはない更なる場を開くのに効果的な高精度な地磁気偏角のデータと極めて細かい郷土史地理データが大量に解析できる。</a:t>
            </a:r>
            <a:endParaRPr lang="ja-JP" altLang="ja-JP" kern="100" dirty="0">
              <a:latin typeface="Century"/>
              <a:ea typeface="ＭＳ 明朝"/>
              <a:cs typeface="Times New Roman"/>
            </a:endParaRPr>
          </a:p>
          <a:p>
            <a:r>
              <a:rPr lang="en-US" altLang="ja-JP" b="1" kern="0" dirty="0">
                <a:latin typeface="ＭＳ Ｐ明朝"/>
                <a:ea typeface="ＭＳ 明朝"/>
                <a:cs typeface="Times New Roman"/>
              </a:rPr>
              <a:t>From </a:t>
            </a:r>
            <a:r>
              <a:rPr lang="en-US" altLang="ja-JP" b="1" kern="0" dirty="0" err="1">
                <a:latin typeface="ＭＳ Ｐ明朝"/>
                <a:ea typeface="ＭＳ 明朝"/>
                <a:cs typeface="Times New Roman"/>
              </a:rPr>
              <a:t>Santou</a:t>
            </a:r>
            <a:r>
              <a:rPr lang="en-US" altLang="ja-JP" b="1" kern="0" dirty="0">
                <a:latin typeface="ＭＳ Ｐ明朝"/>
                <a:ea typeface="ＭＳ 明朝"/>
                <a:cs typeface="Times New Roman"/>
              </a:rPr>
              <a:t>-</a:t>
            </a:r>
            <a:r>
              <a:rPr lang="en-US" altLang="ja-JP" b="1" kern="0" dirty="0" err="1">
                <a:latin typeface="ＭＳ Ｐ明朝"/>
                <a:ea typeface="ＭＳ 明朝"/>
                <a:cs typeface="Times New Roman"/>
              </a:rPr>
              <a:t>Houi</a:t>
            </a:r>
            <a:r>
              <a:rPr lang="en-US" altLang="ja-JP" b="1" kern="0" dirty="0">
                <a:latin typeface="ＭＳ Ｐ明朝"/>
                <a:ea typeface="ＭＳ 明朝"/>
                <a:cs typeface="Times New Roman"/>
              </a:rPr>
              <a:t>-Ki, able to analyze lots of items of high quality data of magnetic declination or quite precise </a:t>
            </a:r>
            <a:endParaRPr lang="ja-JP" altLang="ja-JP" kern="100" dirty="0">
              <a:latin typeface="Century"/>
              <a:ea typeface="ＭＳ 明朝"/>
              <a:cs typeface="Times New Roman"/>
            </a:endParaRPr>
          </a:p>
          <a:p>
            <a:r>
              <a:rPr lang="en-US" altLang="ja-JP" b="1" kern="0" dirty="0">
                <a:latin typeface="ＭＳ Ｐ明朝"/>
                <a:ea typeface="ＭＳ 明朝"/>
                <a:cs typeface="Times New Roman"/>
              </a:rPr>
              <a:t>data of historical local geography, useful to open next stage, not only in a stereotype of the range of historical cultural asset in the liberal arts.</a:t>
            </a:r>
            <a:r>
              <a:rPr lang="en-US" altLang="ja-JP" kern="0" dirty="0">
                <a:latin typeface="ＭＳ Ｐ明朝"/>
                <a:ea typeface="ＭＳ 明朝"/>
                <a:cs typeface="Times New Roman"/>
              </a:rPr>
              <a:t>  </a:t>
            </a:r>
            <a:endParaRPr lang="ja-JP" altLang="ja-JP" kern="100" dirty="0">
              <a:effectLst/>
              <a:latin typeface="Century"/>
              <a:ea typeface="ＭＳ 明朝"/>
              <a:cs typeface="Times New Roman"/>
            </a:endParaRPr>
          </a:p>
        </p:txBody>
      </p:sp>
    </p:spTree>
    <p:extLst>
      <p:ext uri="{BB962C8B-B14F-4D97-AF65-F5344CB8AC3E}">
        <p14:creationId xmlns:p14="http://schemas.microsoft.com/office/powerpoint/2010/main" val="2053543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47500" lnSpcReduction="20000"/>
          </a:bodyPr>
          <a:lstStyle/>
          <a:p>
            <a:r>
              <a:rPr lang="ja-JP" altLang="ja-JP" b="1" kern="0" dirty="0">
                <a:latin typeface="Century"/>
                <a:ea typeface="ＭＳ Ｐ明朝"/>
                <a:cs typeface="Times New Roman"/>
              </a:rPr>
              <a:t>「山島方位記」の解析をしないと、将来における新しい発見の連鎖の可能性をも含め閉ざすことになる</a:t>
            </a:r>
            <a:r>
              <a:rPr lang="ja-JP" altLang="ja-JP" kern="0" dirty="0">
                <a:latin typeface="Century"/>
                <a:ea typeface="ＭＳ Ｐ明朝"/>
                <a:cs typeface="Times New Roman"/>
              </a:rPr>
              <a:t>。</a:t>
            </a:r>
            <a:endParaRPr lang="ja-JP" altLang="ja-JP" kern="100" dirty="0">
              <a:latin typeface="Century"/>
              <a:ea typeface="ＭＳ 明朝"/>
              <a:cs typeface="Times New Roman"/>
            </a:endParaRPr>
          </a:p>
          <a:p>
            <a:r>
              <a:rPr lang="en-US" altLang="ja-JP" b="1" u="sng" kern="0" dirty="0">
                <a:latin typeface="ＭＳ Ｐ明朝"/>
                <a:ea typeface="ＭＳ 明朝"/>
                <a:cs typeface="Times New Roman"/>
              </a:rPr>
              <a:t>If we did not analyze the </a:t>
            </a:r>
            <a:r>
              <a:rPr lang="en-US" altLang="ja-JP" b="1" u="sng" kern="0" dirty="0" err="1">
                <a:latin typeface="ＭＳ Ｐ明朝"/>
                <a:ea typeface="ＭＳ 明朝"/>
                <a:cs typeface="Times New Roman"/>
              </a:rPr>
              <a:t>Santou</a:t>
            </a:r>
            <a:r>
              <a:rPr lang="en-US" altLang="ja-JP" b="1" u="sng" kern="0" dirty="0">
                <a:latin typeface="ＭＳ Ｐ明朝"/>
                <a:ea typeface="ＭＳ 明朝"/>
                <a:cs typeface="Times New Roman"/>
              </a:rPr>
              <a:t>-</a:t>
            </a:r>
            <a:r>
              <a:rPr lang="en-US" altLang="ja-JP" b="1" u="sng" kern="0" dirty="0" err="1">
                <a:latin typeface="ＭＳ Ｐ明朝"/>
                <a:ea typeface="ＭＳ 明朝"/>
                <a:cs typeface="Times New Roman"/>
              </a:rPr>
              <a:t>Houi</a:t>
            </a:r>
            <a:r>
              <a:rPr lang="en-US" altLang="ja-JP" b="1" u="sng" kern="0" dirty="0">
                <a:latin typeface="ＭＳ Ｐ明朝"/>
                <a:ea typeface="ＭＳ 明朝"/>
                <a:cs typeface="Times New Roman"/>
              </a:rPr>
              <a:t>-Ki, we close the ability of the chain of another discovery </a:t>
            </a:r>
            <a:endParaRPr lang="ja-JP" altLang="en-US" b="1" u="sng" kern="0" dirty="0" smtClean="0">
              <a:latin typeface="ＭＳ Ｐ明朝"/>
              <a:ea typeface="ＭＳ 明朝"/>
              <a:cs typeface="Times New Roman"/>
            </a:endParaRPr>
          </a:p>
          <a:p>
            <a:r>
              <a:rPr lang="en-US" altLang="ja-JP" b="1" u="sng" kern="0" dirty="0" smtClean="0">
                <a:latin typeface="ＭＳ Ｐ明朝"/>
                <a:ea typeface="ＭＳ 明朝"/>
                <a:cs typeface="Times New Roman"/>
              </a:rPr>
              <a:t>in </a:t>
            </a:r>
            <a:r>
              <a:rPr lang="en-US" altLang="ja-JP" b="1" u="sng" kern="0" dirty="0">
                <a:latin typeface="ＭＳ Ｐ明朝"/>
                <a:ea typeface="ＭＳ 明朝"/>
                <a:cs typeface="Times New Roman"/>
              </a:rPr>
              <a:t>future</a:t>
            </a:r>
            <a:r>
              <a:rPr lang="en-US" altLang="ja-JP" b="1" u="sng" kern="0" dirty="0" smtClean="0">
                <a:latin typeface="ＭＳ Ｐ明朝"/>
                <a:ea typeface="ＭＳ 明朝"/>
                <a:cs typeface="Times New Roman"/>
              </a:rPr>
              <a:t>.</a:t>
            </a:r>
            <a:endParaRPr lang="ja-JP" altLang="en-US" b="1" u="sng" kern="0" dirty="0" smtClean="0">
              <a:latin typeface="ＭＳ Ｐ明朝"/>
              <a:ea typeface="ＭＳ 明朝"/>
              <a:cs typeface="Times New Roman"/>
            </a:endParaRPr>
          </a:p>
          <a:p>
            <a:endParaRPr lang="ja-JP" altLang="en-US" b="1" kern="0" dirty="0" smtClean="0">
              <a:solidFill>
                <a:srgbClr val="000000"/>
              </a:solidFill>
              <a:latin typeface="ＭＳ Ｐ明朝"/>
              <a:ea typeface="ＭＳ 明朝"/>
              <a:cs typeface="ＭＳ Ｐゴシック"/>
            </a:endParaRPr>
          </a:p>
          <a:p>
            <a:r>
              <a:rPr lang="en-US" altLang="ja-JP" b="1" kern="0" dirty="0" smtClean="0">
                <a:solidFill>
                  <a:srgbClr val="000000"/>
                </a:solidFill>
                <a:latin typeface="ＭＳ Ｐ明朝"/>
                <a:ea typeface="ＭＳ 明朝"/>
                <a:cs typeface="ＭＳ Ｐゴシック"/>
              </a:rPr>
              <a:t>&lt;</a:t>
            </a:r>
            <a:r>
              <a:rPr lang="ja-JP" altLang="ja-JP" b="1" kern="0" dirty="0" smtClean="0">
                <a:solidFill>
                  <a:srgbClr val="000000"/>
                </a:solidFill>
                <a:latin typeface="Century"/>
                <a:ea typeface="ＭＳ Ｐ明朝"/>
                <a:cs typeface="ＭＳ Ｐゴシック"/>
              </a:rPr>
              <a:t>今後</a:t>
            </a:r>
            <a:r>
              <a:rPr lang="ja-JP" altLang="ja-JP" b="1" kern="0" dirty="0">
                <a:solidFill>
                  <a:srgbClr val="000000"/>
                </a:solidFill>
                <a:latin typeface="Century"/>
                <a:ea typeface="ＭＳ Ｐ明朝"/>
                <a:cs typeface="ＭＳ Ｐゴシック"/>
              </a:rPr>
              <a:t>の</a:t>
            </a:r>
            <a:r>
              <a:rPr lang="ja-JP" altLang="ja-JP" b="1" kern="0" dirty="0" smtClean="0">
                <a:solidFill>
                  <a:srgbClr val="000000"/>
                </a:solidFill>
                <a:latin typeface="Century"/>
                <a:ea typeface="ＭＳ Ｐ明朝"/>
                <a:cs typeface="ＭＳ Ｐゴシック"/>
              </a:rPr>
              <a:t>進め方と</a:t>
            </a:r>
            <a:r>
              <a:rPr lang="ja-JP" altLang="ja-JP" b="1" kern="0" dirty="0">
                <a:solidFill>
                  <a:srgbClr val="000000"/>
                </a:solidFill>
                <a:latin typeface="Century"/>
                <a:ea typeface="ＭＳ Ｐ明朝"/>
                <a:cs typeface="ＭＳ Ｐゴシック"/>
              </a:rPr>
              <a:t>人材</a:t>
            </a:r>
            <a:r>
              <a:rPr lang="en-US" altLang="ja-JP" b="1" kern="0" dirty="0" smtClean="0">
                <a:solidFill>
                  <a:srgbClr val="000000"/>
                </a:solidFill>
                <a:latin typeface="ＭＳ Ｐ明朝"/>
                <a:ea typeface="ＭＳ 明朝"/>
                <a:cs typeface="ＭＳ Ｐゴシック"/>
              </a:rPr>
              <a:t>&gt;</a:t>
            </a:r>
            <a:r>
              <a:rPr lang="ja-JP" altLang="ja-JP" b="1" kern="0" dirty="0">
                <a:solidFill>
                  <a:srgbClr val="000000"/>
                </a:solidFill>
                <a:latin typeface="Century"/>
                <a:ea typeface="ＭＳ Ｐ明朝"/>
                <a:cs typeface="ＭＳ Ｐゴシック"/>
              </a:rPr>
              <a:t>　</a:t>
            </a:r>
            <a:endParaRPr lang="ja-JP" altLang="en-US" b="1" kern="0" dirty="0" smtClean="0">
              <a:solidFill>
                <a:srgbClr val="000000"/>
              </a:solidFill>
              <a:latin typeface="Century"/>
              <a:ea typeface="ＭＳ Ｐ明朝"/>
              <a:cs typeface="ＭＳ Ｐゴシック"/>
            </a:endParaRPr>
          </a:p>
          <a:p>
            <a:r>
              <a:rPr lang="ja-JP" altLang="ja-JP" kern="0" dirty="0" smtClean="0">
                <a:solidFill>
                  <a:srgbClr val="000000"/>
                </a:solidFill>
                <a:latin typeface="Century"/>
                <a:ea typeface="ＭＳ Ｐ明朝"/>
                <a:cs typeface="Times New Roman"/>
              </a:rPr>
              <a:t>★</a:t>
            </a:r>
            <a:r>
              <a:rPr lang="ja-JP" altLang="ja-JP" kern="0" dirty="0">
                <a:solidFill>
                  <a:srgbClr val="000000"/>
                </a:solidFill>
                <a:latin typeface="Century"/>
                <a:ea typeface="ＭＳ Ｐ明朝"/>
                <a:cs typeface="Times New Roman"/>
              </a:rPr>
              <a:t>文理分割の環境下では分断線の向こう側になると視野の相異で日頃互いに分からなくなる</a:t>
            </a:r>
            <a:r>
              <a:rPr lang="ja-JP" altLang="ja-JP" kern="0" dirty="0" smtClean="0">
                <a:solidFill>
                  <a:srgbClr val="000000"/>
                </a:solidFill>
                <a:latin typeface="Century"/>
                <a:ea typeface="ＭＳ Ｐ明朝"/>
                <a:cs typeface="Times New Roman"/>
              </a:rPr>
              <a:t>。</a:t>
            </a:r>
            <a:endParaRPr lang="ja-JP" altLang="en-US" kern="0" dirty="0" smtClean="0">
              <a:solidFill>
                <a:srgbClr val="000000"/>
              </a:solidFill>
              <a:latin typeface="Century"/>
              <a:ea typeface="ＭＳ Ｐ明朝"/>
              <a:cs typeface="Times New Roman"/>
            </a:endParaRPr>
          </a:p>
          <a:p>
            <a:endParaRPr lang="ja-JP" altLang="en-US" kern="0" dirty="0" smtClean="0">
              <a:solidFill>
                <a:srgbClr val="000000"/>
              </a:solidFill>
              <a:latin typeface="Century"/>
              <a:ea typeface="ＭＳ Ｐ明朝"/>
              <a:cs typeface="Times New Roman"/>
            </a:endParaRPr>
          </a:p>
          <a:p>
            <a:r>
              <a:rPr lang="ja-JP" altLang="ja-JP" kern="0" dirty="0" smtClean="0">
                <a:solidFill>
                  <a:srgbClr val="000000"/>
                </a:solidFill>
                <a:latin typeface="Century"/>
                <a:ea typeface="ＭＳ Ｐ明朝"/>
                <a:cs typeface="ＭＳ Ｐゴシック"/>
              </a:rPr>
              <a:t>★</a:t>
            </a:r>
            <a:r>
              <a:rPr lang="ja-JP" altLang="ja-JP" u="heavy" kern="0" dirty="0">
                <a:solidFill>
                  <a:srgbClr val="FF0000"/>
                </a:solidFill>
                <a:latin typeface="Century"/>
                <a:ea typeface="ＭＳ Ｐ明朝"/>
                <a:cs typeface="ＭＳ Ｐゴシック"/>
              </a:rPr>
              <a:t>　国宝にも拘らず解読</a:t>
            </a:r>
            <a:r>
              <a:rPr lang="en-US" altLang="ja-JP" u="heavy" kern="0" dirty="0">
                <a:solidFill>
                  <a:srgbClr val="FF0000"/>
                </a:solidFill>
                <a:latin typeface="Century"/>
                <a:ea typeface="ＭＳ Ｐ明朝"/>
                <a:cs typeface="ＭＳ Ｐゴシック"/>
              </a:rPr>
              <a:t>(</a:t>
            </a:r>
            <a:r>
              <a:rPr lang="ja-JP" altLang="ja-JP" u="heavy" kern="0" dirty="0">
                <a:solidFill>
                  <a:srgbClr val="FF0000"/>
                </a:solidFill>
                <a:latin typeface="Century"/>
                <a:ea typeface="ＭＳ Ｐ明朝"/>
                <a:cs typeface="ＭＳ Ｐゴシック"/>
              </a:rPr>
              <a:t>文理融合解析</a:t>
            </a:r>
            <a:r>
              <a:rPr lang="en-US" altLang="ja-JP" u="heavy" kern="0" dirty="0">
                <a:solidFill>
                  <a:srgbClr val="FF0000"/>
                </a:solidFill>
                <a:latin typeface="Century"/>
                <a:ea typeface="ＭＳ Ｐ明朝"/>
                <a:cs typeface="ＭＳ Ｐゴシック"/>
              </a:rPr>
              <a:t>)</a:t>
            </a:r>
            <a:r>
              <a:rPr lang="ja-JP" altLang="ja-JP" u="heavy" kern="0" dirty="0">
                <a:solidFill>
                  <a:srgbClr val="FF0000"/>
                </a:solidFill>
                <a:latin typeface="Century"/>
                <a:ea typeface="ＭＳ Ｐ明朝"/>
                <a:cs typeface="ＭＳ Ｐゴシック"/>
              </a:rPr>
              <a:t>未了。国宝の</a:t>
            </a:r>
            <a:r>
              <a:rPr lang="en-US" altLang="ja-JP" u="heavy" kern="0" dirty="0">
                <a:solidFill>
                  <a:srgbClr val="FF0000"/>
                </a:solidFill>
                <a:latin typeface="Century"/>
                <a:ea typeface="ＭＳ Ｐ明朝"/>
                <a:cs typeface="ＭＳ Ｐゴシック"/>
              </a:rPr>
              <a:t>repository</a:t>
            </a:r>
            <a:r>
              <a:rPr lang="ja-JP" altLang="ja-JP" u="heavy" kern="0" dirty="0">
                <a:solidFill>
                  <a:srgbClr val="FF0000"/>
                </a:solidFill>
                <a:latin typeface="Century"/>
                <a:ea typeface="ＭＳ Ｐ明朝"/>
                <a:cs typeface="ＭＳ Ｐゴシック"/>
              </a:rPr>
              <a:t>が無い異常事態。※</a:t>
            </a:r>
            <a:r>
              <a:rPr lang="ja-JP" altLang="ja-JP" kern="0" dirty="0">
                <a:solidFill>
                  <a:srgbClr val="FF0000"/>
                </a:solidFill>
                <a:latin typeface="Century"/>
                <a:ea typeface="ＭＳ Ｐ明朝"/>
                <a:cs typeface="ＭＳ Ｐゴシック"/>
              </a:rPr>
              <a:t>　</a:t>
            </a:r>
            <a:endParaRPr lang="ja-JP" altLang="ja-JP" kern="100" dirty="0">
              <a:latin typeface="Century"/>
              <a:ea typeface="ＭＳ 明朝"/>
              <a:cs typeface="Times New Roman"/>
            </a:endParaRPr>
          </a:p>
          <a:p>
            <a:r>
              <a:rPr lang="ja-JP" altLang="ja-JP" kern="0" dirty="0">
                <a:solidFill>
                  <a:srgbClr val="0070C0"/>
                </a:solidFill>
                <a:latin typeface="Century"/>
                <a:ea typeface="ＭＳ Ｐ明朝"/>
                <a:cs typeface="ＭＳ Ｐゴシック"/>
              </a:rPr>
              <a:t>日本史の中の日本語の日本地図の研究は非科学、蘭学長崎ｼｰﾎﾞﾙﾄ以外は非国際でよいのだろうか</a:t>
            </a:r>
            <a:r>
              <a:rPr lang="en-US" altLang="ja-JP" kern="0" dirty="0">
                <a:solidFill>
                  <a:srgbClr val="0070C0"/>
                </a:solidFill>
                <a:latin typeface="Century"/>
                <a:ea typeface="ＭＳ Ｐ明朝"/>
                <a:cs typeface="ＭＳ Ｐゴシック"/>
              </a:rPr>
              <a:t>?</a:t>
            </a:r>
            <a:endParaRPr lang="ja-JP" altLang="ja-JP" kern="100" dirty="0">
              <a:latin typeface="Century"/>
              <a:ea typeface="ＭＳ 明朝"/>
              <a:cs typeface="Times New Roman"/>
            </a:endParaRPr>
          </a:p>
          <a:p>
            <a:r>
              <a:rPr lang="en-US" altLang="ja-JP" kern="0" dirty="0" smtClean="0">
                <a:solidFill>
                  <a:srgbClr val="000000"/>
                </a:solidFill>
                <a:latin typeface="ＭＳ Ｐ明朝"/>
                <a:ea typeface="ＭＳ 明朝"/>
                <a:cs typeface="ＭＳ Ｐゴシック"/>
              </a:rPr>
              <a:t>1</a:t>
            </a:r>
            <a:r>
              <a:rPr lang="ja-JP" altLang="en-US" kern="0" dirty="0">
                <a:latin typeface="Century"/>
                <a:ea typeface="ＭＳ Ｐ明朝"/>
                <a:cs typeface="Times New Roman"/>
              </a:rPr>
              <a:t>不適切</a:t>
            </a:r>
            <a:r>
              <a:rPr lang="ja-JP" altLang="en-US" kern="0" dirty="0" smtClean="0">
                <a:latin typeface="Century"/>
                <a:ea typeface="ＭＳ Ｐ明朝"/>
                <a:cs typeface="Times New Roman"/>
              </a:rPr>
              <a:t>な人材</a:t>
            </a:r>
            <a:r>
              <a:rPr lang="ja-JP" altLang="ja-JP" kern="0" dirty="0" smtClean="0">
                <a:latin typeface="Century"/>
                <a:ea typeface="ＭＳ Ｐ明朝"/>
                <a:cs typeface="Times New Roman"/>
              </a:rPr>
              <a:t>の</a:t>
            </a:r>
            <a:r>
              <a:rPr lang="ja-JP" altLang="ja-JP" kern="0" dirty="0">
                <a:latin typeface="Century"/>
                <a:ea typeface="ＭＳ Ｐ明朝"/>
                <a:cs typeface="Times New Roman"/>
              </a:rPr>
              <a:t>仕訳</a:t>
            </a:r>
            <a:r>
              <a:rPr lang="ja-JP" altLang="ja-JP" kern="0" dirty="0">
                <a:solidFill>
                  <a:srgbClr val="0070C0"/>
                </a:solidFill>
                <a:latin typeface="Century"/>
                <a:ea typeface="ＭＳ Ｐ明朝"/>
                <a:cs typeface="Times New Roman"/>
              </a:rPr>
              <a:t>　●専門研究者・</a:t>
            </a:r>
            <a:r>
              <a:rPr lang="ja-JP" altLang="ja-JP" kern="0" dirty="0">
                <a:solidFill>
                  <a:srgbClr val="FF0000"/>
                </a:solidFill>
                <a:latin typeface="Century"/>
                <a:ea typeface="ＭＳ Ｐ明朝"/>
                <a:cs typeface="Times New Roman"/>
              </a:rPr>
              <a:t>非専門研究者、市民参加</a:t>
            </a:r>
            <a:r>
              <a:rPr lang="en-US" altLang="ja-JP" kern="0" dirty="0">
                <a:solidFill>
                  <a:srgbClr val="FF0000"/>
                </a:solidFill>
                <a:latin typeface="Century"/>
                <a:ea typeface="ＭＳ Ｐ明朝"/>
                <a:cs typeface="Times New Roman"/>
              </a:rPr>
              <a:t>=</a:t>
            </a:r>
            <a:r>
              <a:rPr lang="ja-JP" altLang="ja-JP" kern="0" dirty="0">
                <a:solidFill>
                  <a:srgbClr val="FF0000"/>
                </a:solidFill>
                <a:latin typeface="Century"/>
                <a:ea typeface="ＭＳ Ｐ明朝"/>
                <a:cs typeface="Times New Roman"/>
              </a:rPr>
              <a:t>素人ではなく職業研究と</a:t>
            </a:r>
            <a:r>
              <a:rPr lang="ja-JP" altLang="ja-JP" kern="0" dirty="0" smtClean="0">
                <a:solidFill>
                  <a:srgbClr val="FF0000"/>
                </a:solidFill>
                <a:latin typeface="Century"/>
                <a:ea typeface="ＭＳ Ｐ明朝"/>
                <a:cs typeface="Times New Roman"/>
              </a:rPr>
              <a:t>非</a:t>
            </a:r>
            <a:r>
              <a:rPr lang="ja-JP" altLang="en-US" kern="0" dirty="0" smtClean="0">
                <a:solidFill>
                  <a:srgbClr val="FF0000"/>
                </a:solidFill>
                <a:latin typeface="Century"/>
                <a:ea typeface="ＭＳ Ｐ明朝"/>
                <a:cs typeface="Times New Roman"/>
              </a:rPr>
              <a:t>　　　</a:t>
            </a:r>
          </a:p>
          <a:p>
            <a:r>
              <a:rPr lang="ja-JP" altLang="en-US" kern="0" dirty="0">
                <a:solidFill>
                  <a:srgbClr val="FF0000"/>
                </a:solidFill>
                <a:latin typeface="Century"/>
                <a:ea typeface="ＭＳ Ｐ明朝"/>
                <a:cs typeface="Times New Roman"/>
              </a:rPr>
              <a:t>　</a:t>
            </a:r>
            <a:r>
              <a:rPr lang="ja-JP" altLang="ja-JP" kern="0" dirty="0" smtClean="0">
                <a:solidFill>
                  <a:srgbClr val="FF0000"/>
                </a:solidFill>
                <a:latin typeface="Century"/>
                <a:ea typeface="ＭＳ Ｐ明朝"/>
                <a:cs typeface="Times New Roman"/>
              </a:rPr>
              <a:t>職業</a:t>
            </a:r>
            <a:r>
              <a:rPr lang="ja-JP" altLang="ja-JP" kern="0" dirty="0">
                <a:solidFill>
                  <a:srgbClr val="FF0000"/>
                </a:solidFill>
                <a:latin typeface="Century"/>
                <a:ea typeface="ＭＳ Ｐ明朝"/>
                <a:cs typeface="Times New Roman"/>
              </a:rPr>
              <a:t>研究　</a:t>
            </a:r>
            <a:endParaRPr lang="ja-JP" altLang="ja-JP" kern="100" dirty="0">
              <a:latin typeface="Century"/>
              <a:ea typeface="ＭＳ 明朝"/>
              <a:cs typeface="Times New Roman"/>
            </a:endParaRPr>
          </a:p>
          <a:p>
            <a:r>
              <a:rPr lang="en-US" altLang="ja-JP" kern="0" dirty="0">
                <a:solidFill>
                  <a:srgbClr val="000000"/>
                </a:solidFill>
                <a:latin typeface="ＭＳ Ｐ明朝"/>
                <a:ea typeface="ＭＳ 明朝"/>
                <a:cs typeface="Times New Roman"/>
              </a:rPr>
              <a:t>2</a:t>
            </a:r>
            <a:r>
              <a:rPr lang="ja-JP" altLang="ja-JP" kern="0" dirty="0">
                <a:latin typeface="Century"/>
                <a:ea typeface="ＭＳ Ｐ明朝"/>
                <a:cs typeface="Times New Roman"/>
              </a:rPr>
              <a:t>未踏分野では非職業研究の先行も有り得る。　</a:t>
            </a:r>
            <a:r>
              <a:rPr lang="ja-JP" altLang="ja-JP" b="1" u="sng" kern="0" dirty="0">
                <a:latin typeface="Century"/>
                <a:ea typeface="ＭＳ Ｐ明朝"/>
                <a:cs typeface="Times New Roman"/>
              </a:rPr>
              <a:t>ネット社会、高齢化社会では今後出て来る。</a:t>
            </a:r>
            <a:endParaRPr lang="ja-JP" altLang="ja-JP" b="1" u="sng" kern="100" dirty="0">
              <a:latin typeface="Century"/>
              <a:ea typeface="ＭＳ 明朝"/>
              <a:cs typeface="Times New Roman"/>
            </a:endParaRPr>
          </a:p>
          <a:p>
            <a:r>
              <a:rPr lang="en-US" altLang="ja-JP" kern="0" dirty="0">
                <a:latin typeface="ＭＳ Ｐ明朝"/>
                <a:ea typeface="ＭＳ 明朝"/>
                <a:cs typeface="Times New Roman"/>
              </a:rPr>
              <a:t>3</a:t>
            </a:r>
            <a:r>
              <a:rPr lang="ja-JP" altLang="ja-JP" sz="2900" kern="0" dirty="0">
                <a:latin typeface="Century"/>
                <a:ea typeface="ＭＳ Ｐ明朝"/>
                <a:cs typeface="Times New Roman"/>
              </a:rPr>
              <a:t>領域から除外する為に強引に勧誘したうえで衆目の前で一切発言禁止も有った。現代のｶﾞﾘﾚｵ裁判。</a:t>
            </a:r>
            <a:endParaRPr lang="ja-JP" altLang="ja-JP" sz="2900" kern="100" dirty="0">
              <a:latin typeface="Century"/>
              <a:ea typeface="ＭＳ 明朝"/>
              <a:cs typeface="Times New Roman"/>
            </a:endParaRPr>
          </a:p>
          <a:p>
            <a:r>
              <a:rPr lang="ja-JP" altLang="ja-JP" kern="0" dirty="0">
                <a:solidFill>
                  <a:srgbClr val="000000"/>
                </a:solidFill>
                <a:latin typeface="Century"/>
                <a:ea typeface="ＭＳ Ｐ明朝"/>
                <a:cs typeface="Times New Roman"/>
              </a:rPr>
              <a:t>★</a:t>
            </a:r>
            <a:r>
              <a:rPr lang="ja-JP" altLang="ja-JP" b="1" u="heavy" kern="0" dirty="0">
                <a:solidFill>
                  <a:srgbClr val="FF0000"/>
                </a:solidFill>
                <a:latin typeface="Century"/>
                <a:ea typeface="ＭＳ Ｐ明朝"/>
                <a:cs typeface="Times New Roman"/>
              </a:rPr>
              <a:t>文系の文化財研究の最高と理系研究の最高との</a:t>
            </a:r>
            <a:r>
              <a:rPr lang="ja-JP" altLang="ja-JP" b="1" u="heavy" kern="0" dirty="0" smtClean="0">
                <a:solidFill>
                  <a:srgbClr val="FF0000"/>
                </a:solidFill>
                <a:latin typeface="Century"/>
                <a:ea typeface="ＭＳ Ｐ明朝"/>
                <a:cs typeface="Times New Roman"/>
              </a:rPr>
              <a:t>最高の</a:t>
            </a:r>
            <a:r>
              <a:rPr lang="ja-JP" altLang="ja-JP" b="1" u="heavy" kern="0" dirty="0">
                <a:solidFill>
                  <a:srgbClr val="FF0000"/>
                </a:solidFill>
                <a:latin typeface="Century"/>
                <a:ea typeface="ＭＳ Ｐ明朝"/>
                <a:cs typeface="Times New Roman"/>
              </a:rPr>
              <a:t>文理融合解析しかない。</a:t>
            </a:r>
            <a:endParaRPr lang="ja-JP" altLang="ja-JP" b="1" kern="100" dirty="0">
              <a:latin typeface="Century"/>
              <a:ea typeface="ＭＳ 明朝"/>
              <a:cs typeface="Times New Roman"/>
            </a:endParaRPr>
          </a:p>
          <a:p>
            <a:r>
              <a:rPr lang="ja-JP" altLang="ja-JP" b="1" kern="0" dirty="0">
                <a:solidFill>
                  <a:srgbClr val="000000"/>
                </a:solidFill>
                <a:latin typeface="Century"/>
                <a:ea typeface="ＭＳ Ｐ明朝"/>
                <a:cs typeface="Times New Roman"/>
              </a:rPr>
              <a:t>★</a:t>
            </a:r>
            <a:r>
              <a:rPr lang="ja-JP" altLang="ja-JP" b="1" u="heavy" kern="0" dirty="0">
                <a:solidFill>
                  <a:srgbClr val="FF0000"/>
                </a:solidFill>
                <a:latin typeface="Century"/>
                <a:ea typeface="ＭＳ Ｐ明朝"/>
                <a:cs typeface="Times New Roman"/>
              </a:rPr>
              <a:t>日進月歩であることを認識する。素早く深い対応が肝腎</a:t>
            </a:r>
            <a:r>
              <a:rPr lang="ja-JP" altLang="ja-JP" u="heavy" kern="0" dirty="0">
                <a:latin typeface="Century"/>
                <a:ea typeface="ＭＳ Ｐ明朝"/>
                <a:cs typeface="Times New Roman"/>
              </a:rPr>
              <a:t>である。現状維持は取り残され自ら障害になる。</a:t>
            </a:r>
            <a:endParaRPr lang="ja-JP" altLang="ja-JP" kern="100" dirty="0">
              <a:effectLst/>
              <a:latin typeface="Century"/>
              <a:ea typeface="ＭＳ 明朝"/>
              <a:cs typeface="Times New Roman"/>
            </a:endParaRPr>
          </a:p>
        </p:txBody>
      </p:sp>
    </p:spTree>
    <p:extLst>
      <p:ext uri="{BB962C8B-B14F-4D97-AF65-F5344CB8AC3E}">
        <p14:creationId xmlns:p14="http://schemas.microsoft.com/office/powerpoint/2010/main" val="1744247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67544" y="1700808"/>
            <a:ext cx="8229600" cy="4525963"/>
          </a:xfrm>
        </p:spPr>
        <p:txBody>
          <a:bodyPr>
            <a:normAutofit fontScale="47500" lnSpcReduction="20000"/>
          </a:bodyPr>
          <a:lstStyle/>
          <a:p>
            <a:r>
              <a:rPr lang="ja-JP" altLang="ja-JP" kern="0" dirty="0">
                <a:solidFill>
                  <a:srgbClr val="000000"/>
                </a:solidFill>
                <a:latin typeface="Century"/>
                <a:ea typeface="ＭＳ Ｐ明朝"/>
                <a:cs typeface="Times New Roman"/>
              </a:rPr>
              <a:t>★</a:t>
            </a:r>
            <a:r>
              <a:rPr lang="ja-JP" altLang="ja-JP" kern="0" dirty="0">
                <a:solidFill>
                  <a:srgbClr val="0070C0"/>
                </a:solidFill>
                <a:latin typeface="Century"/>
                <a:ea typeface="ＭＳ Ｐ明朝"/>
                <a:cs typeface="Times New Roman"/>
              </a:rPr>
              <a:t>社会に貢献する学術研究の意義を認識し、自らの足りなかった部分は「市民研究」で学習し、「市民研究」に足りない部分は積極的に相互に補足して支えるという官学の体制の具体的な開発が必要な時代になった。</a:t>
            </a:r>
            <a:endParaRPr lang="ja-JP" altLang="ja-JP" kern="100" dirty="0">
              <a:latin typeface="Century"/>
              <a:ea typeface="ＭＳ 明朝"/>
              <a:cs typeface="Times New Roman"/>
            </a:endParaRPr>
          </a:p>
          <a:p>
            <a:pPr marL="0" indent="0">
              <a:buNone/>
            </a:pPr>
            <a:r>
              <a:rPr lang="ja-JP" altLang="ja-JP" kern="0" dirty="0">
                <a:solidFill>
                  <a:srgbClr val="0070C0"/>
                </a:solidFill>
                <a:latin typeface="Century"/>
                <a:ea typeface="ＭＳ Ｐ明朝"/>
                <a:cs typeface="Times New Roman"/>
              </a:rPr>
              <a:t>　</a:t>
            </a:r>
            <a:endParaRPr lang="ja-JP" altLang="ja-JP" kern="100" dirty="0">
              <a:latin typeface="Century"/>
              <a:ea typeface="ＭＳ 明朝"/>
              <a:cs typeface="Times New Roman"/>
            </a:endParaRPr>
          </a:p>
          <a:p>
            <a:pPr marL="177800" indent="-177800"/>
            <a:r>
              <a:rPr lang="ja-JP" altLang="ja-JP" kern="0" dirty="0">
                <a:solidFill>
                  <a:srgbClr val="FF0000"/>
                </a:solidFill>
                <a:latin typeface="Century"/>
                <a:ea typeface="ＭＳ Ｐ明朝"/>
                <a:cs typeface="Times New Roman"/>
              </a:rPr>
              <a:t>★</a:t>
            </a:r>
            <a:r>
              <a:rPr lang="ja-JP" altLang="ja-JP" u="heavy" kern="0" dirty="0">
                <a:solidFill>
                  <a:srgbClr val="FF0000"/>
                </a:solidFill>
                <a:latin typeface="Century"/>
                <a:ea typeface="ＭＳ Ｐ明朝"/>
                <a:cs typeface="Times New Roman"/>
              </a:rPr>
              <a:t>文化財保護担当部門には伊能忠敬の山島方位記</a:t>
            </a:r>
            <a:r>
              <a:rPr lang="en-US" altLang="ja-JP" u="heavy" kern="0" dirty="0">
                <a:solidFill>
                  <a:srgbClr val="FF0000"/>
                </a:solidFill>
                <a:latin typeface="Century"/>
                <a:ea typeface="ＭＳ Ｐ明朝"/>
                <a:cs typeface="Times New Roman"/>
              </a:rPr>
              <a:t>67</a:t>
            </a:r>
            <a:r>
              <a:rPr lang="ja-JP" altLang="ja-JP" u="heavy" kern="0" dirty="0">
                <a:solidFill>
                  <a:srgbClr val="FF0000"/>
                </a:solidFill>
                <a:latin typeface="Century"/>
                <a:ea typeface="ＭＳ Ｐ明朝"/>
                <a:cs typeface="Times New Roman"/>
              </a:rPr>
              <a:t>巻</a:t>
            </a:r>
            <a:r>
              <a:rPr lang="en-US" altLang="ja-JP" u="heavy" kern="0" dirty="0">
                <a:solidFill>
                  <a:srgbClr val="FF0000"/>
                </a:solidFill>
                <a:latin typeface="Century"/>
                <a:ea typeface="ＭＳ Ｐ明朝"/>
                <a:cs typeface="Times New Roman"/>
              </a:rPr>
              <a:t>7775</a:t>
            </a:r>
            <a:r>
              <a:rPr lang="ja-JP" altLang="ja-JP" u="heavy" kern="0" dirty="0">
                <a:solidFill>
                  <a:srgbClr val="FF0000"/>
                </a:solidFill>
                <a:latin typeface="Century"/>
                <a:ea typeface="ＭＳ Ｐ明朝"/>
                <a:cs typeface="Times New Roman"/>
              </a:rPr>
              <a:t>頁且つ</a:t>
            </a:r>
            <a:r>
              <a:rPr lang="en-US" altLang="ja-JP" u="heavy" kern="0" dirty="0">
                <a:solidFill>
                  <a:srgbClr val="FF0000"/>
                </a:solidFill>
                <a:latin typeface="Century"/>
                <a:ea typeface="ＭＳ Ｐ明朝"/>
                <a:cs typeface="Times New Roman"/>
              </a:rPr>
              <a:t>0</a:t>
            </a:r>
            <a:r>
              <a:rPr lang="ja-JP" altLang="ja-JP" u="heavy" kern="0" dirty="0">
                <a:solidFill>
                  <a:srgbClr val="FF0000"/>
                </a:solidFill>
                <a:latin typeface="Century"/>
                <a:ea typeface="ＭＳ Ｐ明朝"/>
                <a:cs typeface="Times New Roman"/>
              </a:rPr>
              <a:t>度</a:t>
            </a:r>
            <a:r>
              <a:rPr lang="en-US" altLang="ja-JP" u="heavy" kern="0" dirty="0">
                <a:solidFill>
                  <a:srgbClr val="FF0000"/>
                </a:solidFill>
                <a:latin typeface="Century"/>
                <a:ea typeface="ＭＳ Ｐ明朝"/>
                <a:cs typeface="Times New Roman"/>
              </a:rPr>
              <a:t>05</a:t>
            </a:r>
            <a:r>
              <a:rPr lang="ja-JP" altLang="ja-JP" u="heavy" kern="0" dirty="0">
                <a:solidFill>
                  <a:srgbClr val="FF0000"/>
                </a:solidFill>
                <a:latin typeface="Century"/>
                <a:ea typeface="ＭＳ Ｐ明朝"/>
                <a:cs typeface="Times New Roman"/>
              </a:rPr>
              <a:t>分単位の膨大な数値ﾃﾞｰﾀの様な課題の対処経験や</a:t>
            </a:r>
            <a:r>
              <a:rPr lang="ja-JP" altLang="ja-JP" u="heavy" kern="0" dirty="0" err="1">
                <a:solidFill>
                  <a:srgbClr val="FF0000"/>
                </a:solidFill>
                <a:latin typeface="Century"/>
                <a:ea typeface="ＭＳ Ｐ明朝"/>
                <a:cs typeface="Times New Roman"/>
              </a:rPr>
              <a:t>実績がが無</a:t>
            </a:r>
            <a:r>
              <a:rPr lang="ja-JP" altLang="ja-JP" u="heavy" kern="0" dirty="0">
                <a:solidFill>
                  <a:srgbClr val="FF0000"/>
                </a:solidFill>
                <a:latin typeface="Century"/>
                <a:ea typeface="ＭＳ Ｐ明朝"/>
                <a:cs typeface="Times New Roman"/>
              </a:rPr>
              <a:t>いく国土地理院迄もが文系の古い文化財研究の中に</a:t>
            </a:r>
            <a:r>
              <a:rPr lang="ja-JP" altLang="ja-JP" u="heavy" kern="0" dirty="0" smtClean="0">
                <a:solidFill>
                  <a:srgbClr val="FF0000"/>
                </a:solidFill>
                <a:latin typeface="Century"/>
                <a:ea typeface="ＭＳ Ｐ明朝"/>
                <a:cs typeface="Times New Roman"/>
              </a:rPr>
              <a:t>組み入れられて</a:t>
            </a:r>
            <a:r>
              <a:rPr lang="ja-JP" altLang="en-US" u="heavy" kern="0" dirty="0" smtClean="0">
                <a:solidFill>
                  <a:srgbClr val="FF0000"/>
                </a:solidFill>
                <a:latin typeface="Century"/>
                <a:ea typeface="ＭＳ Ｐ明朝"/>
                <a:cs typeface="Times New Roman"/>
              </a:rPr>
              <a:t>いったが過去の事としたい</a:t>
            </a:r>
            <a:r>
              <a:rPr lang="ja-JP" altLang="ja-JP" u="heavy" kern="0" dirty="0" smtClean="0">
                <a:solidFill>
                  <a:srgbClr val="FF0000"/>
                </a:solidFill>
                <a:latin typeface="Century"/>
                <a:ea typeface="ＭＳ Ｐ明朝"/>
                <a:cs typeface="Times New Roman"/>
              </a:rPr>
              <a:t>。</a:t>
            </a:r>
            <a:endParaRPr lang="ja-JP" altLang="en-US" u="heavy" kern="0" dirty="0" smtClean="0">
              <a:solidFill>
                <a:srgbClr val="FF0000"/>
              </a:solidFill>
              <a:latin typeface="Century"/>
              <a:ea typeface="ＭＳ Ｐ明朝"/>
              <a:cs typeface="Times New Roman"/>
            </a:endParaRPr>
          </a:p>
          <a:p>
            <a:pPr marL="177800" indent="-177800"/>
            <a:endParaRPr lang="ja-JP" altLang="en-US" u="heavy" kern="0" dirty="0">
              <a:solidFill>
                <a:srgbClr val="FF0000"/>
              </a:solidFill>
              <a:latin typeface="Century"/>
              <a:ea typeface="ＭＳ Ｐ明朝"/>
              <a:cs typeface="Times New Roman"/>
            </a:endParaRPr>
          </a:p>
          <a:p>
            <a:pPr marL="177800" indent="-177800"/>
            <a:endParaRPr lang="ja-JP" altLang="ja-JP" kern="100" dirty="0">
              <a:latin typeface="Century"/>
              <a:ea typeface="ＭＳ 明朝"/>
              <a:cs typeface="Times New Roman"/>
            </a:endParaRPr>
          </a:p>
          <a:p>
            <a:pPr marL="0" indent="0" algn="just">
              <a:spcAft>
                <a:spcPts val="0"/>
              </a:spcAft>
              <a:buNone/>
            </a:pPr>
            <a:r>
              <a:rPr lang="ja-JP" altLang="ja-JP" sz="4400" kern="0" dirty="0" smtClean="0">
                <a:solidFill>
                  <a:srgbClr val="FF0000"/>
                </a:solidFill>
                <a:latin typeface="Century"/>
                <a:ea typeface="ＭＳ Ｐ明朝"/>
                <a:cs typeface="Times New Roman"/>
              </a:rPr>
              <a:t>★</a:t>
            </a:r>
            <a:r>
              <a:rPr lang="ja-JP" altLang="ja-JP" sz="4400" b="1" u="heavy" kern="0" dirty="0">
                <a:solidFill>
                  <a:srgbClr val="FF0000"/>
                </a:solidFill>
                <a:latin typeface="Century"/>
                <a:ea typeface="ＭＳ Ｐ明朝"/>
                <a:cs typeface="Times New Roman"/>
              </a:rPr>
              <a:t>ｵｰﾌﾟﾝｻｲｴﾝｽはいろいろな部門が揃っている国立大学の環境ほど成果が</a:t>
            </a:r>
            <a:r>
              <a:rPr lang="ja-JP" altLang="ja-JP" sz="4400" b="1" u="heavy" kern="0" dirty="0" smtClean="0">
                <a:solidFill>
                  <a:srgbClr val="FF0000"/>
                </a:solidFill>
                <a:latin typeface="Century"/>
                <a:ea typeface="ＭＳ Ｐ明朝"/>
                <a:cs typeface="Times New Roman"/>
              </a:rPr>
              <a:t>出る</a:t>
            </a:r>
            <a:r>
              <a:rPr lang="ja-JP" altLang="en-US" sz="4400" b="1" u="heavy" kern="0" dirty="0" smtClean="0">
                <a:solidFill>
                  <a:srgbClr val="FF0000"/>
                </a:solidFill>
                <a:latin typeface="Century"/>
                <a:ea typeface="ＭＳ Ｐ明朝"/>
                <a:cs typeface="Times New Roman"/>
              </a:rPr>
              <a:t>。　　</a:t>
            </a:r>
            <a:r>
              <a:rPr lang="ja-JP" altLang="ja-JP" sz="4400" b="1" u="heavy" kern="0" dirty="0">
                <a:solidFill>
                  <a:srgbClr val="FF0000"/>
                </a:solidFill>
                <a:latin typeface="Century"/>
                <a:ea typeface="ＭＳ Ｐ明朝"/>
                <a:cs typeface="Times New Roman"/>
              </a:rPr>
              <a:t>　</a:t>
            </a:r>
            <a:r>
              <a:rPr lang="ja-JP" altLang="en-US" sz="4400" b="1" u="heavy" kern="0" dirty="0" smtClean="0">
                <a:solidFill>
                  <a:srgbClr val="FF0000"/>
                </a:solidFill>
                <a:latin typeface="Century"/>
                <a:ea typeface="ＭＳ Ｐ明朝"/>
                <a:cs typeface="Times New Roman"/>
              </a:rPr>
              <a:t>　　文系</a:t>
            </a:r>
            <a:r>
              <a:rPr lang="ja-JP" altLang="ja-JP" sz="4400" b="1" u="heavy" kern="0" dirty="0" smtClean="0">
                <a:solidFill>
                  <a:srgbClr val="FF0000"/>
                </a:solidFill>
                <a:latin typeface="Century"/>
                <a:ea typeface="ＭＳ Ｐ明朝"/>
                <a:cs typeface="Times New Roman"/>
              </a:rPr>
              <a:t>と</a:t>
            </a:r>
            <a:r>
              <a:rPr lang="ja-JP" altLang="en-US" sz="4400" b="1" u="heavy" kern="0" dirty="0">
                <a:solidFill>
                  <a:srgbClr val="FF0000"/>
                </a:solidFill>
                <a:latin typeface="Century"/>
                <a:ea typeface="ＭＳ Ｐ明朝"/>
                <a:cs typeface="Times New Roman"/>
              </a:rPr>
              <a:t>理系</a:t>
            </a:r>
            <a:r>
              <a:rPr lang="ja-JP" altLang="ja-JP" sz="4400" b="1" u="heavy" kern="0" dirty="0" smtClean="0">
                <a:solidFill>
                  <a:srgbClr val="FF0000"/>
                </a:solidFill>
                <a:latin typeface="Century"/>
                <a:ea typeface="ＭＳ Ｐ明朝"/>
                <a:cs typeface="Times New Roman"/>
              </a:rPr>
              <a:t>、</a:t>
            </a:r>
            <a:r>
              <a:rPr lang="ja-JP" altLang="ja-JP" sz="4400" b="1" u="heavy" kern="0" dirty="0">
                <a:solidFill>
                  <a:srgbClr val="FF0000"/>
                </a:solidFill>
                <a:latin typeface="Century"/>
                <a:ea typeface="ＭＳ Ｐ明朝"/>
                <a:cs typeface="Times New Roman"/>
              </a:rPr>
              <a:t>日本語と</a:t>
            </a:r>
            <a:r>
              <a:rPr lang="ja-JP" altLang="ja-JP" sz="4400" b="1" u="heavy" kern="0" dirty="0" smtClean="0">
                <a:solidFill>
                  <a:srgbClr val="FF0000"/>
                </a:solidFill>
                <a:latin typeface="Century"/>
                <a:ea typeface="ＭＳ Ｐ明朝"/>
                <a:cs typeface="Times New Roman"/>
              </a:rPr>
              <a:t>外国語</a:t>
            </a:r>
            <a:r>
              <a:rPr lang="ja-JP" altLang="en-US" sz="4400" b="1" u="heavy" kern="0" dirty="0" smtClean="0">
                <a:solidFill>
                  <a:srgbClr val="FF0000"/>
                </a:solidFill>
                <a:latin typeface="Century"/>
                <a:ea typeface="ＭＳ Ｐ明朝"/>
                <a:cs typeface="Times New Roman"/>
              </a:rPr>
              <a:t>。</a:t>
            </a:r>
            <a:endParaRPr lang="ja-JP" altLang="ja-JP" sz="4400" b="1" kern="100" dirty="0">
              <a:latin typeface="Century"/>
              <a:ea typeface="ＭＳ 明朝"/>
              <a:cs typeface="Times New Roman"/>
            </a:endParaRPr>
          </a:p>
          <a:p>
            <a:pPr marL="0" indent="0" algn="just">
              <a:spcAft>
                <a:spcPts val="0"/>
              </a:spcAft>
              <a:buNone/>
            </a:pPr>
            <a:r>
              <a:rPr lang="ja-JP" altLang="ja-JP" sz="4400" b="1" u="heavy" kern="0" dirty="0" smtClean="0">
                <a:solidFill>
                  <a:srgbClr val="FF0000"/>
                </a:solidFill>
                <a:latin typeface="Century"/>
                <a:ea typeface="ＭＳ Ｐ明朝"/>
                <a:cs typeface="Times New Roman"/>
              </a:rPr>
              <a:t>非職業</a:t>
            </a:r>
            <a:r>
              <a:rPr lang="ja-JP" altLang="ja-JP" sz="4400" b="1" u="heavy" kern="0" dirty="0">
                <a:solidFill>
                  <a:srgbClr val="FF0000"/>
                </a:solidFill>
                <a:latin typeface="Century"/>
                <a:ea typeface="ＭＳ Ｐ明朝"/>
                <a:cs typeface="Times New Roman"/>
              </a:rPr>
              <a:t>研究者が一人</a:t>
            </a:r>
            <a:r>
              <a:rPr lang="ja-JP" altLang="ja-JP" sz="4400" b="1" u="heavy" kern="0" dirty="0" smtClean="0">
                <a:solidFill>
                  <a:srgbClr val="FF0000"/>
                </a:solidFill>
                <a:latin typeface="Century"/>
                <a:ea typeface="ＭＳ Ｐ明朝"/>
                <a:cs typeface="Times New Roman"/>
              </a:rPr>
              <a:t>で</a:t>
            </a:r>
            <a:r>
              <a:rPr lang="ja-JP" altLang="en-US" sz="4400" b="1" u="heavy" kern="0" dirty="0" smtClean="0">
                <a:solidFill>
                  <a:srgbClr val="FF0000"/>
                </a:solidFill>
                <a:latin typeface="Century"/>
                <a:ea typeface="ＭＳ Ｐ明朝"/>
                <a:cs typeface="Times New Roman"/>
              </a:rPr>
              <a:t>一番</a:t>
            </a:r>
            <a:r>
              <a:rPr lang="ja-JP" altLang="ja-JP" sz="4400" b="1" u="heavy" kern="0" dirty="0" smtClean="0">
                <a:solidFill>
                  <a:srgbClr val="FF0000"/>
                </a:solidFill>
                <a:latin typeface="Century"/>
                <a:ea typeface="ＭＳ Ｐ明朝"/>
                <a:cs typeface="Times New Roman"/>
              </a:rPr>
              <a:t>苦労</a:t>
            </a:r>
            <a:r>
              <a:rPr lang="ja-JP" altLang="ja-JP" sz="4400" b="1" u="heavy" kern="0" dirty="0">
                <a:solidFill>
                  <a:srgbClr val="FF0000"/>
                </a:solidFill>
                <a:latin typeface="Century"/>
                <a:ea typeface="ＭＳ Ｐ明朝"/>
                <a:cs typeface="Times New Roman"/>
              </a:rPr>
              <a:t>するところである。資金も組織も無いので複数の外国語を自分で翻訳する。</a:t>
            </a:r>
            <a:r>
              <a:rPr lang="ja-JP" altLang="ja-JP" sz="2900" kern="0" dirty="0">
                <a:solidFill>
                  <a:srgbClr val="FF0000"/>
                </a:solidFill>
                <a:latin typeface="Century"/>
                <a:ea typeface="ＭＳ Ｐ明朝"/>
                <a:cs typeface="Times New Roman"/>
              </a:rPr>
              <a:t>　</a:t>
            </a:r>
            <a:r>
              <a:rPr lang="ja-JP" altLang="ja-JP" kern="0" dirty="0">
                <a:solidFill>
                  <a:srgbClr val="FF0000"/>
                </a:solidFill>
                <a:latin typeface="Century"/>
                <a:ea typeface="ＭＳ Ｐ明朝"/>
                <a:cs typeface="Times New Roman"/>
              </a:rPr>
              <a:t>　</a:t>
            </a:r>
            <a:r>
              <a:rPr lang="ja-JP" altLang="ja-JP" kern="0" dirty="0">
                <a:solidFill>
                  <a:srgbClr val="000000"/>
                </a:solidFill>
                <a:latin typeface="Century"/>
                <a:ea typeface="ＭＳ Ｐ明朝"/>
                <a:cs typeface="Times New Roman"/>
              </a:rPr>
              <a:t>　　</a:t>
            </a:r>
            <a:endParaRPr lang="ja-JP" altLang="ja-JP" kern="100" dirty="0">
              <a:latin typeface="Century"/>
              <a:ea typeface="ＭＳ 明朝"/>
              <a:cs typeface="Times New Roman"/>
            </a:endParaRPr>
          </a:p>
          <a:p>
            <a:pPr marL="0" indent="0">
              <a:buNone/>
            </a:pPr>
            <a:endParaRPr lang="ja-JP" altLang="en-US" kern="0" dirty="0" smtClean="0">
              <a:solidFill>
                <a:srgbClr val="000000"/>
              </a:solidFill>
              <a:latin typeface="Century"/>
              <a:ea typeface="ＭＳ Ｐ明朝"/>
              <a:cs typeface="Times New Roman"/>
            </a:endParaRPr>
          </a:p>
          <a:p>
            <a:pPr marL="0" indent="0">
              <a:buNone/>
            </a:pPr>
            <a:r>
              <a:rPr lang="ja-JP" altLang="ja-JP" kern="0" dirty="0" smtClean="0">
                <a:solidFill>
                  <a:srgbClr val="000000"/>
                </a:solidFill>
                <a:latin typeface="Century"/>
                <a:ea typeface="ＭＳ Ｐ明朝"/>
                <a:cs typeface="Times New Roman"/>
              </a:rPr>
              <a:t>★</a:t>
            </a:r>
            <a:r>
              <a:rPr lang="ja-JP" altLang="ja-JP" kern="0" dirty="0">
                <a:solidFill>
                  <a:srgbClr val="000000"/>
                </a:solidFill>
                <a:latin typeface="Century"/>
                <a:ea typeface="ＭＳ Ｐ明朝"/>
                <a:cs typeface="Times New Roman"/>
              </a:rPr>
              <a:t>文理融合解析した結果は関連分野別を明記した共通の</a:t>
            </a:r>
            <a:r>
              <a:rPr lang="en-US" altLang="ja-JP" kern="0" dirty="0">
                <a:solidFill>
                  <a:srgbClr val="000000"/>
                </a:solidFill>
                <a:latin typeface="Century"/>
                <a:ea typeface="ＭＳ Ｐ明朝"/>
                <a:cs typeface="Times New Roman"/>
              </a:rPr>
              <a:t>Repository</a:t>
            </a:r>
            <a:r>
              <a:rPr lang="ja-JP" altLang="ja-JP" kern="0" dirty="0">
                <a:solidFill>
                  <a:srgbClr val="000000"/>
                </a:solidFill>
                <a:latin typeface="Century"/>
                <a:ea typeface="ＭＳ Ｐ明朝"/>
                <a:cs typeface="Times New Roman"/>
              </a:rPr>
              <a:t>を設ける。国宝の</a:t>
            </a:r>
            <a:r>
              <a:rPr lang="en-US" altLang="ja-JP" kern="0" dirty="0">
                <a:solidFill>
                  <a:srgbClr val="000000"/>
                </a:solidFill>
                <a:latin typeface="Century"/>
                <a:ea typeface="ＭＳ Ｐ明朝"/>
                <a:cs typeface="Times New Roman"/>
              </a:rPr>
              <a:t>Repository</a:t>
            </a:r>
            <a:r>
              <a:rPr lang="ja-JP" altLang="en-US" kern="0" dirty="0">
                <a:solidFill>
                  <a:srgbClr val="000000"/>
                </a:solidFill>
                <a:latin typeface="Century"/>
                <a:ea typeface="ＭＳ Ｐ明朝"/>
                <a:cs typeface="Times New Roman"/>
              </a:rPr>
              <a:t>　と　</a:t>
            </a:r>
            <a:r>
              <a:rPr lang="en-US" altLang="ja-JP" kern="0" dirty="0">
                <a:solidFill>
                  <a:srgbClr val="000000"/>
                </a:solidFill>
                <a:latin typeface="Century"/>
                <a:ea typeface="ＭＳ Ｐ明朝"/>
                <a:cs typeface="Times New Roman"/>
              </a:rPr>
              <a:t>Archive</a:t>
            </a:r>
            <a:r>
              <a:rPr lang="ja-JP" altLang="ja-JP" kern="0" dirty="0">
                <a:solidFill>
                  <a:srgbClr val="000000"/>
                </a:solidFill>
                <a:latin typeface="Century"/>
                <a:ea typeface="ＭＳ Ｐ明朝"/>
                <a:cs typeface="Times New Roman"/>
              </a:rPr>
              <a:t>と同時に行う。</a:t>
            </a:r>
            <a:endParaRPr lang="ja-JP" altLang="ja-JP" kern="100" dirty="0">
              <a:latin typeface="Century"/>
              <a:ea typeface="ＭＳ 明朝"/>
              <a:cs typeface="Times New Roman"/>
            </a:endParaRPr>
          </a:p>
          <a:p>
            <a:pPr marL="0" indent="0">
              <a:buNone/>
            </a:pPr>
            <a:endParaRPr lang="ja-JP" altLang="en-US" kern="0" dirty="0" smtClean="0">
              <a:latin typeface="Century"/>
              <a:ea typeface="ＭＳ Ｐ明朝"/>
              <a:cs typeface="Times New Roman"/>
            </a:endParaRPr>
          </a:p>
          <a:p>
            <a:pPr marL="0" indent="0">
              <a:buNone/>
            </a:pPr>
            <a:r>
              <a:rPr lang="ja-JP" altLang="ja-JP" kern="0" dirty="0" smtClean="0">
                <a:latin typeface="Century"/>
                <a:ea typeface="ＭＳ Ｐ明朝"/>
                <a:cs typeface="Times New Roman"/>
              </a:rPr>
              <a:t>★</a:t>
            </a:r>
            <a:r>
              <a:rPr lang="ja-JP" altLang="ja-JP" kern="0" dirty="0">
                <a:latin typeface="Century"/>
                <a:ea typeface="ＭＳ Ｐ明朝"/>
                <a:cs typeface="Times New Roman"/>
              </a:rPr>
              <a:t>高齢化社会＋ネット社会で独習の非職業マンパワー評価と受け入れ活用。</a:t>
            </a:r>
            <a:endParaRPr lang="ja-JP" altLang="ja-JP" kern="100" dirty="0">
              <a:latin typeface="Century"/>
              <a:ea typeface="ＭＳ 明朝"/>
              <a:cs typeface="Times New Roman"/>
            </a:endParaRPr>
          </a:p>
          <a:p>
            <a:endParaRPr kumimoji="1" lang="ja-JP" altLang="en-US" dirty="0"/>
          </a:p>
        </p:txBody>
      </p:sp>
    </p:spTree>
    <p:extLst>
      <p:ext uri="{BB962C8B-B14F-4D97-AF65-F5344CB8AC3E}">
        <p14:creationId xmlns:p14="http://schemas.microsoft.com/office/powerpoint/2010/main" val="2347302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40000" lnSpcReduction="20000"/>
          </a:bodyPr>
          <a:lstStyle/>
          <a:p>
            <a:r>
              <a:rPr lang="ja-JP" altLang="ja-JP" sz="4200" b="1" u="sng" kern="0" dirty="0">
                <a:solidFill>
                  <a:srgbClr val="000000"/>
                </a:solidFill>
                <a:latin typeface="Century"/>
                <a:ea typeface="ＭＳ Ｐ明朝"/>
                <a:cs typeface="ＭＳ Ｐゴシック"/>
              </a:rPr>
              <a:t>★解析結果によるイノー</a:t>
            </a:r>
            <a:r>
              <a:rPr lang="ja-JP" altLang="ja-JP" sz="4200" b="1" u="sng" kern="0" dirty="0" err="1">
                <a:solidFill>
                  <a:srgbClr val="000000"/>
                </a:solidFill>
                <a:latin typeface="Century"/>
                <a:ea typeface="ＭＳ Ｐ明朝"/>
                <a:cs typeface="ＭＳ Ｐゴシック"/>
              </a:rPr>
              <a:t>べ</a:t>
            </a:r>
            <a:r>
              <a:rPr lang="ja-JP" altLang="ja-JP" sz="4200" b="1" u="sng" kern="0" dirty="0">
                <a:solidFill>
                  <a:srgbClr val="000000"/>
                </a:solidFill>
                <a:latin typeface="Century"/>
                <a:ea typeface="ＭＳ Ｐ明朝"/>
                <a:cs typeface="ＭＳ Ｐゴシック"/>
              </a:rPr>
              <a:t>ーション　結果の複合による高精度化は直接それだけではなくその周囲をも含んだ高精度化へと進む。</a:t>
            </a:r>
            <a:endParaRPr lang="ja-JP" altLang="ja-JP" sz="4200" b="1" u="sng" kern="100" dirty="0">
              <a:latin typeface="Century"/>
              <a:ea typeface="ＭＳ 明朝"/>
              <a:cs typeface="Times New Roman"/>
            </a:endParaRPr>
          </a:p>
          <a:p>
            <a:r>
              <a:rPr lang="ja-JP" altLang="ja-JP" sz="4200" b="1" u="sng" kern="0" dirty="0">
                <a:solidFill>
                  <a:srgbClr val="000000"/>
                </a:solidFill>
                <a:latin typeface="Century"/>
                <a:ea typeface="ＭＳ Ｐ明朝"/>
                <a:cs typeface="ＭＳ Ｐゴシック"/>
              </a:rPr>
              <a:t>★更に間接する部門での次なるイノベーションへの前途へと</a:t>
            </a:r>
            <a:r>
              <a:rPr lang="ja-JP" altLang="ja-JP" sz="4200" b="1" u="sng" kern="0" dirty="0" smtClean="0">
                <a:solidFill>
                  <a:srgbClr val="000000"/>
                </a:solidFill>
                <a:latin typeface="Century"/>
                <a:ea typeface="ＭＳ Ｐ明朝"/>
                <a:cs typeface="ＭＳ Ｐゴシック"/>
              </a:rPr>
              <a:t>進む</a:t>
            </a:r>
            <a:r>
              <a:rPr lang="ja-JP" altLang="en-US" sz="4200" b="1" u="sng" kern="0" dirty="0" smtClean="0">
                <a:solidFill>
                  <a:srgbClr val="000000"/>
                </a:solidFill>
                <a:latin typeface="Century"/>
                <a:ea typeface="ＭＳ Ｐ明朝"/>
                <a:cs typeface="ＭＳ Ｐゴシック"/>
              </a:rPr>
              <a:t>。</a:t>
            </a:r>
            <a:endParaRPr lang="ja-JP" altLang="ja-JP" sz="4200" b="1" u="sng" kern="100" dirty="0">
              <a:latin typeface="Century"/>
              <a:ea typeface="ＭＳ 明朝"/>
              <a:cs typeface="Times New Roman"/>
            </a:endParaRPr>
          </a:p>
          <a:p>
            <a:r>
              <a:rPr lang="en-US" altLang="ja-JP" kern="0" dirty="0">
                <a:solidFill>
                  <a:srgbClr val="000000"/>
                </a:solidFill>
                <a:latin typeface="ＭＳ Ｐ明朝"/>
                <a:ea typeface="ＭＳ 明朝"/>
                <a:cs typeface="ＭＳ Ｐゴシック"/>
              </a:rPr>
              <a:t> </a:t>
            </a:r>
            <a:endParaRPr lang="ja-JP" altLang="ja-JP" kern="100" dirty="0">
              <a:latin typeface="Century"/>
              <a:ea typeface="ＭＳ 明朝"/>
              <a:cs typeface="Times New Roman"/>
            </a:endParaRPr>
          </a:p>
          <a:p>
            <a:r>
              <a:rPr lang="en-US" altLang="ja-JP" kern="0" dirty="0">
                <a:solidFill>
                  <a:srgbClr val="000000"/>
                </a:solidFill>
                <a:latin typeface="ＭＳ Ｐ明朝"/>
                <a:ea typeface="ＭＳ 明朝"/>
                <a:cs typeface="ＭＳ Ｐゴシック"/>
              </a:rPr>
              <a:t>&lt;</a:t>
            </a:r>
            <a:r>
              <a:rPr lang="ja-JP" altLang="ja-JP" kern="0" dirty="0">
                <a:solidFill>
                  <a:srgbClr val="000000"/>
                </a:solidFill>
                <a:latin typeface="Century"/>
                <a:ea typeface="ＭＳ Ｐ明朝"/>
                <a:cs typeface="ＭＳ Ｐゴシック"/>
              </a:rPr>
              <a:t>ｵｰﾌﾟﾝｻｲｴﾝｽ</a:t>
            </a:r>
            <a:r>
              <a:rPr lang="en-US" altLang="ja-JP" kern="0" dirty="0">
                <a:solidFill>
                  <a:srgbClr val="000000"/>
                </a:solidFill>
                <a:latin typeface="Century"/>
                <a:ea typeface="ＭＳ Ｐ明朝"/>
                <a:cs typeface="ＭＳ Ｐゴシック"/>
              </a:rPr>
              <a:t>&gt;</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文と理の組み合わせによる高精度実現</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専門研究</a:t>
            </a:r>
            <a:r>
              <a:rPr lang="en-US" altLang="ja-JP" kern="0" dirty="0">
                <a:solidFill>
                  <a:srgbClr val="000000"/>
                </a:solidFill>
                <a:latin typeface="Century"/>
                <a:ea typeface="ＭＳ Ｐ明朝"/>
                <a:cs typeface="ＭＳ Ｐゴシック"/>
              </a:rPr>
              <a:t>=</a:t>
            </a:r>
            <a:r>
              <a:rPr lang="ja-JP" altLang="ja-JP" kern="0" dirty="0">
                <a:solidFill>
                  <a:srgbClr val="000000"/>
                </a:solidFill>
                <a:latin typeface="Century"/>
                <a:ea typeface="ＭＳ Ｐ明朝"/>
                <a:cs typeface="ＭＳ Ｐゴシック"/>
              </a:rPr>
              <a:t>職業研究、非専門研究</a:t>
            </a:r>
            <a:r>
              <a:rPr lang="en-US" altLang="ja-JP" kern="0" dirty="0">
                <a:solidFill>
                  <a:srgbClr val="000000"/>
                </a:solidFill>
                <a:latin typeface="Century"/>
                <a:ea typeface="ＭＳ Ｐ明朝"/>
                <a:cs typeface="ＭＳ Ｐゴシック"/>
              </a:rPr>
              <a:t>=</a:t>
            </a:r>
            <a:r>
              <a:rPr lang="ja-JP" altLang="ja-JP" kern="0" dirty="0">
                <a:solidFill>
                  <a:srgbClr val="000000"/>
                </a:solidFill>
                <a:latin typeface="Century"/>
                <a:ea typeface="ＭＳ Ｐ明朝"/>
                <a:cs typeface="ＭＳ Ｐゴシック"/>
              </a:rPr>
              <a:t>市民研究という区分は適切を欠く科学社会の発達。</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市民研究も職業研究を超えるレベルの専門研究になる</a:t>
            </a:r>
            <a:r>
              <a:rPr lang="ja-JP" altLang="ja-JP" kern="0" dirty="0" smtClean="0">
                <a:solidFill>
                  <a:srgbClr val="000000"/>
                </a:solidFill>
                <a:latin typeface="Century"/>
                <a:ea typeface="ＭＳ Ｐ明朝"/>
                <a:cs typeface="ＭＳ Ｐゴシック"/>
              </a:rPr>
              <a:t>。</a:t>
            </a:r>
            <a:r>
              <a:rPr lang="ja-JP" altLang="en-US" kern="0" dirty="0" smtClean="0">
                <a:solidFill>
                  <a:srgbClr val="000000"/>
                </a:solidFill>
                <a:latin typeface="Century"/>
                <a:ea typeface="ＭＳ Ｐ明朝"/>
                <a:cs typeface="ＭＳ Ｐゴシック"/>
              </a:rPr>
              <a:t>　　素人と見ず能力を認め伸ばす。</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多勢に無勢且つ恵まれぬ独習環境下での開拓研究</a:t>
            </a:r>
            <a:r>
              <a:rPr lang="ja-JP" altLang="ja-JP" kern="0" dirty="0" smtClean="0">
                <a:solidFill>
                  <a:srgbClr val="000000"/>
                </a:solidFill>
                <a:latin typeface="Century"/>
                <a:ea typeface="ＭＳ Ｐ明朝"/>
                <a:cs typeface="ＭＳ Ｐゴシック"/>
              </a:rPr>
              <a:t>。</a:t>
            </a:r>
            <a:endParaRPr lang="ja-JP" altLang="en-US" kern="0" dirty="0" smtClean="0">
              <a:solidFill>
                <a:srgbClr val="000000"/>
              </a:solidFill>
              <a:latin typeface="Century"/>
              <a:ea typeface="ＭＳ Ｐ明朝"/>
              <a:cs typeface="ＭＳ Ｐゴシック"/>
            </a:endParaRPr>
          </a:p>
          <a:p>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市民に残された研究と</a:t>
            </a:r>
            <a:r>
              <a:rPr lang="ja-JP" altLang="ja-JP" kern="0" dirty="0" smtClean="0">
                <a:solidFill>
                  <a:srgbClr val="000000"/>
                </a:solidFill>
                <a:latin typeface="Century"/>
                <a:ea typeface="ＭＳ Ｐ明朝"/>
                <a:cs typeface="ＭＳ Ｐゴシック"/>
              </a:rPr>
              <a:t>は</a:t>
            </a:r>
            <a:r>
              <a:rPr lang="ja-JP" altLang="en-US" kern="0" dirty="0" smtClean="0">
                <a:solidFill>
                  <a:srgbClr val="000000"/>
                </a:solidFill>
                <a:latin typeface="Century"/>
                <a:ea typeface="ＭＳ Ｐ明朝"/>
                <a:cs typeface="ＭＳ Ｐゴシック"/>
              </a:rPr>
              <a:t>専門家の食べ残し研究</a:t>
            </a:r>
            <a:endParaRPr lang="ja-JP" altLang="ja-JP" kern="100" dirty="0">
              <a:latin typeface="Century"/>
              <a:ea typeface="ＭＳ 明朝"/>
              <a:cs typeface="Times New Roman"/>
            </a:endParaRPr>
          </a:p>
          <a:p>
            <a:r>
              <a:rPr lang="ja-JP" altLang="en-US" kern="0" dirty="0" smtClean="0">
                <a:solidFill>
                  <a:srgbClr val="000000"/>
                </a:solidFill>
                <a:latin typeface="Century"/>
                <a:ea typeface="ＭＳ Ｐ明朝"/>
                <a:cs typeface="ＭＳ Ｐゴシック"/>
              </a:rPr>
              <a:t>前人未踏の</a:t>
            </a:r>
            <a:r>
              <a:rPr lang="ja-JP" altLang="ja-JP" kern="0" dirty="0" smtClean="0">
                <a:solidFill>
                  <a:srgbClr val="000000"/>
                </a:solidFill>
                <a:latin typeface="Century"/>
                <a:ea typeface="ＭＳ Ｐ明朝"/>
                <a:cs typeface="ＭＳ Ｐゴシック"/>
              </a:rPr>
              <a:t>レベル</a:t>
            </a:r>
            <a:r>
              <a:rPr lang="ja-JP" altLang="ja-JP" kern="0" dirty="0">
                <a:solidFill>
                  <a:srgbClr val="000000"/>
                </a:solidFill>
                <a:latin typeface="Century"/>
                <a:ea typeface="ＭＳ Ｐ明朝"/>
                <a:cs typeface="ＭＳ Ｐゴシック"/>
              </a:rPr>
              <a:t>の市民研究</a:t>
            </a:r>
            <a:r>
              <a:rPr lang="en-US" altLang="ja-JP" kern="0" dirty="0">
                <a:solidFill>
                  <a:srgbClr val="000000"/>
                </a:solidFill>
                <a:latin typeface="Century"/>
                <a:ea typeface="ＭＳ Ｐ明朝"/>
                <a:cs typeface="ＭＳ Ｐゴシック"/>
              </a:rPr>
              <a:t>=</a:t>
            </a:r>
            <a:r>
              <a:rPr lang="ja-JP" altLang="ja-JP" kern="0" dirty="0">
                <a:solidFill>
                  <a:srgbClr val="000000"/>
                </a:solidFill>
                <a:latin typeface="Century"/>
                <a:ea typeface="ＭＳ Ｐ明朝"/>
                <a:cs typeface="ＭＳ Ｐゴシック"/>
              </a:rPr>
              <a:t>先行する市民研究者</a:t>
            </a:r>
            <a:endParaRPr lang="ja-JP" altLang="ja-JP" kern="100" dirty="0">
              <a:latin typeface="Century"/>
              <a:ea typeface="ＭＳ 明朝"/>
              <a:cs typeface="Times New Roman"/>
            </a:endParaRPr>
          </a:p>
          <a:p>
            <a:r>
              <a:rPr lang="en-US" altLang="ja-JP" kern="0" dirty="0">
                <a:solidFill>
                  <a:srgbClr val="000000"/>
                </a:solidFill>
                <a:latin typeface="ＭＳ Ｐ明朝"/>
                <a:ea typeface="ＭＳ 明朝"/>
                <a:cs typeface="ＭＳ Ｐゴシック"/>
              </a:rPr>
              <a:t> </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市民研究者に対する怪訝な対応。組織内で付いた保守的縛り癖の撤廃。</a:t>
            </a:r>
            <a:endParaRPr lang="ja-JP" altLang="ja-JP" kern="100" dirty="0">
              <a:latin typeface="Century"/>
              <a:ea typeface="ＭＳ 明朝"/>
              <a:cs typeface="Times New Roman"/>
            </a:endParaRPr>
          </a:p>
          <a:p>
            <a:r>
              <a:rPr lang="en-US" altLang="ja-JP" kern="0" dirty="0">
                <a:solidFill>
                  <a:srgbClr val="000000"/>
                </a:solidFill>
                <a:latin typeface="ＭＳ Ｐ明朝"/>
                <a:ea typeface="ＭＳ 明朝"/>
                <a:cs typeface="ＭＳ Ｐゴシック"/>
              </a:rPr>
              <a:t> </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研究の発展を第一義として独創性の尊厳を</a:t>
            </a:r>
            <a:r>
              <a:rPr lang="ja-JP" altLang="ja-JP" kern="0" dirty="0" smtClean="0">
                <a:solidFill>
                  <a:srgbClr val="000000"/>
                </a:solidFill>
                <a:latin typeface="Century"/>
                <a:ea typeface="ＭＳ Ｐ明朝"/>
                <a:cs typeface="ＭＳ Ｐゴシック"/>
              </a:rPr>
              <a:t>守</a:t>
            </a:r>
            <a:r>
              <a:rPr lang="ja-JP" altLang="en-US" kern="0" dirty="0" smtClean="0">
                <a:solidFill>
                  <a:srgbClr val="000000"/>
                </a:solidFill>
                <a:latin typeface="Century"/>
                <a:ea typeface="ＭＳ Ｐ明朝"/>
                <a:cs typeface="ＭＳ Ｐゴシック"/>
              </a:rPr>
              <a:t>る。</a:t>
            </a:r>
            <a:r>
              <a:rPr lang="ja-JP" altLang="ja-JP" kern="0" dirty="0" smtClean="0">
                <a:solidFill>
                  <a:srgbClr val="000000"/>
                </a:solidFill>
                <a:latin typeface="Century"/>
                <a:ea typeface="ＭＳ Ｐ明朝"/>
                <a:cs typeface="ＭＳ Ｐゴシック"/>
              </a:rPr>
              <a:t>足らぬ</a:t>
            </a:r>
            <a:r>
              <a:rPr lang="ja-JP" altLang="ja-JP" kern="0" dirty="0">
                <a:solidFill>
                  <a:srgbClr val="000000"/>
                </a:solidFill>
                <a:latin typeface="Century"/>
                <a:ea typeface="ＭＳ Ｐ明朝"/>
                <a:cs typeface="ＭＳ Ｐゴシック"/>
              </a:rPr>
              <a:t>要素は互いに協力して</a:t>
            </a:r>
            <a:r>
              <a:rPr lang="ja-JP" altLang="ja-JP" kern="0" dirty="0" smtClean="0">
                <a:solidFill>
                  <a:srgbClr val="000000"/>
                </a:solidFill>
                <a:latin typeface="Century"/>
                <a:ea typeface="ＭＳ Ｐ明朝"/>
                <a:cs typeface="ＭＳ Ｐゴシック"/>
              </a:rPr>
              <a:t>補い合う</a:t>
            </a:r>
            <a:r>
              <a:rPr lang="ja-JP" altLang="en-US" kern="0" dirty="0" smtClean="0">
                <a:solidFill>
                  <a:srgbClr val="000000"/>
                </a:solidFill>
                <a:latin typeface="Century"/>
                <a:ea typeface="ＭＳ Ｐ明朝"/>
                <a:cs typeface="ＭＳ Ｐゴシック"/>
              </a:rPr>
              <a:t>。</a:t>
            </a:r>
            <a:endParaRPr lang="ja-JP" altLang="ja-JP" kern="100" dirty="0">
              <a:latin typeface="Century"/>
              <a:ea typeface="ＭＳ 明朝"/>
              <a:cs typeface="Times New Roman"/>
            </a:endParaRPr>
          </a:p>
          <a:p>
            <a:r>
              <a:rPr lang="en-US" altLang="ja-JP" kern="0" dirty="0">
                <a:solidFill>
                  <a:srgbClr val="000000"/>
                </a:solidFill>
                <a:latin typeface="ＭＳ Ｐ明朝"/>
                <a:ea typeface="ＭＳ 明朝"/>
                <a:cs typeface="ＭＳ Ｐゴシック"/>
              </a:rPr>
              <a:t> </a:t>
            </a:r>
            <a:endParaRPr lang="ja-JP" altLang="ja-JP" kern="100" dirty="0">
              <a:latin typeface="Century"/>
              <a:ea typeface="ＭＳ 明朝"/>
              <a:cs typeface="Times New Roman"/>
            </a:endParaRPr>
          </a:p>
          <a:p>
            <a:r>
              <a:rPr lang="en-US" altLang="ja-JP" kern="0" dirty="0" smtClean="0">
                <a:solidFill>
                  <a:srgbClr val="000000"/>
                </a:solidFill>
                <a:latin typeface="ＭＳ Ｐ明朝"/>
                <a:ea typeface="ＭＳ 明朝"/>
                <a:cs typeface="ＭＳ ゴシック"/>
              </a:rPr>
              <a:t>★</a:t>
            </a:r>
            <a:r>
              <a:rPr lang="ja-JP" altLang="ja-JP" kern="0" dirty="0" smtClean="0">
                <a:solidFill>
                  <a:srgbClr val="000000"/>
                </a:solidFill>
                <a:latin typeface="Century"/>
                <a:ea typeface="ＭＳ Ｐ明朝"/>
                <a:cs typeface="ＭＳ Ｐゴシック"/>
              </a:rPr>
              <a:t>市民</a:t>
            </a:r>
            <a:r>
              <a:rPr lang="ja-JP" altLang="ja-JP" kern="0" dirty="0">
                <a:solidFill>
                  <a:srgbClr val="000000"/>
                </a:solidFill>
                <a:latin typeface="Century"/>
                <a:ea typeface="ＭＳ Ｐ明朝"/>
                <a:cs typeface="ＭＳ Ｐゴシック"/>
              </a:rPr>
              <a:t>は市民参加させてやって</a:t>
            </a:r>
            <a:r>
              <a:rPr lang="ja-JP" altLang="ja-JP" kern="0" dirty="0" smtClean="0">
                <a:solidFill>
                  <a:srgbClr val="000000"/>
                </a:solidFill>
                <a:latin typeface="Century"/>
                <a:ea typeface="ＭＳ Ｐ明朝"/>
                <a:cs typeface="ＭＳ Ｐゴシック"/>
              </a:rPr>
              <a:t>いると</a:t>
            </a:r>
            <a:r>
              <a:rPr lang="ja-JP" altLang="ja-JP" kern="0" dirty="0">
                <a:solidFill>
                  <a:srgbClr val="000000"/>
                </a:solidFill>
                <a:latin typeface="Century"/>
                <a:ea typeface="ＭＳ Ｐ明朝"/>
                <a:cs typeface="ＭＳ Ｐゴシック"/>
              </a:rPr>
              <a:t>いう見方や態度を取られても空虚なだけです。</a:t>
            </a:r>
            <a:endParaRPr lang="ja-JP" altLang="ja-JP" kern="100" dirty="0">
              <a:latin typeface="Century"/>
              <a:ea typeface="ＭＳ 明朝"/>
              <a:cs typeface="Times New Roman"/>
            </a:endParaRPr>
          </a:p>
          <a:p>
            <a:r>
              <a:rPr lang="ja-JP" altLang="ja-JP" kern="0" dirty="0">
                <a:solidFill>
                  <a:srgbClr val="000000"/>
                </a:solidFill>
                <a:latin typeface="Century"/>
                <a:ea typeface="ＭＳ Ｐ明朝"/>
                <a:cs typeface="ＭＳ Ｐゴシック"/>
              </a:rPr>
              <a:t>こうした状況は実に狭い島国の中のこと</a:t>
            </a:r>
            <a:r>
              <a:rPr lang="ja-JP" altLang="ja-JP" kern="0" dirty="0" smtClean="0">
                <a:solidFill>
                  <a:srgbClr val="000000"/>
                </a:solidFill>
                <a:latin typeface="Century"/>
                <a:ea typeface="ＭＳ Ｐ明朝"/>
                <a:cs typeface="ＭＳ Ｐゴシック"/>
              </a:rPr>
              <a:t>で</a:t>
            </a:r>
            <a:r>
              <a:rPr lang="ja-JP" altLang="en-US" kern="0" dirty="0" smtClean="0">
                <a:solidFill>
                  <a:srgbClr val="000000"/>
                </a:solidFill>
                <a:latin typeface="Century"/>
                <a:ea typeface="ＭＳ Ｐ明朝"/>
                <a:cs typeface="ＭＳ Ｐゴシック"/>
              </a:rPr>
              <a:t>あり、</a:t>
            </a:r>
            <a:r>
              <a:rPr lang="ja-JP" altLang="ja-JP" kern="0" dirty="0" smtClean="0">
                <a:solidFill>
                  <a:srgbClr val="000000"/>
                </a:solidFill>
                <a:latin typeface="Century"/>
                <a:ea typeface="ＭＳ Ｐ明朝"/>
                <a:cs typeface="ＭＳ Ｐゴシック"/>
              </a:rPr>
              <a:t>変</a:t>
            </a:r>
            <a:r>
              <a:rPr lang="ja-JP" altLang="en-US" kern="0" dirty="0" smtClean="0">
                <a:solidFill>
                  <a:srgbClr val="000000"/>
                </a:solidFill>
                <a:latin typeface="Century"/>
                <a:ea typeface="ＭＳ Ｐ明朝"/>
                <a:cs typeface="ＭＳ Ｐゴシック"/>
              </a:rPr>
              <a:t>え</a:t>
            </a:r>
            <a:r>
              <a:rPr lang="ja-JP" altLang="ja-JP" kern="0" dirty="0" smtClean="0">
                <a:solidFill>
                  <a:srgbClr val="000000"/>
                </a:solidFill>
                <a:latin typeface="Century"/>
                <a:ea typeface="ＭＳ Ｐ明朝"/>
                <a:cs typeface="ＭＳ Ｐゴシック"/>
              </a:rPr>
              <a:t>ない</a:t>
            </a:r>
            <a:r>
              <a:rPr lang="ja-JP" altLang="ja-JP" kern="0" dirty="0">
                <a:solidFill>
                  <a:srgbClr val="000000"/>
                </a:solidFill>
                <a:latin typeface="Century"/>
                <a:ea typeface="ＭＳ Ｐ明朝"/>
                <a:cs typeface="ＭＳ Ｐゴシック"/>
              </a:rPr>
              <a:t>と日本は喰われてしまいます。</a:t>
            </a:r>
            <a:endParaRPr lang="ja-JP" altLang="ja-JP" kern="100" dirty="0">
              <a:effectLst/>
              <a:latin typeface="Century"/>
              <a:ea typeface="ＭＳ 明朝"/>
              <a:cs typeface="Times New Roman"/>
            </a:endParaRPr>
          </a:p>
        </p:txBody>
      </p:sp>
    </p:spTree>
    <p:extLst>
      <p:ext uri="{BB962C8B-B14F-4D97-AF65-F5344CB8AC3E}">
        <p14:creationId xmlns:p14="http://schemas.microsoft.com/office/powerpoint/2010/main" val="2699833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oAutofit/>
          </a:bodyPr>
          <a:lstStyle/>
          <a:p>
            <a:pPr indent="0">
              <a:buNone/>
            </a:pPr>
            <a:r>
              <a:rPr lang="ja-JP" altLang="ja-JP" sz="1200" kern="0" dirty="0" smtClean="0">
                <a:solidFill>
                  <a:srgbClr val="000000"/>
                </a:solidFill>
                <a:latin typeface="Century"/>
                <a:ea typeface="ＭＳ Ｐ明朝"/>
                <a:cs typeface="Times New Roman"/>
              </a:rPr>
              <a:t>異分</a:t>
            </a:r>
            <a:r>
              <a:rPr lang="ja-JP" altLang="ja-JP" sz="1200" kern="0" dirty="0">
                <a:solidFill>
                  <a:srgbClr val="000000"/>
                </a:solidFill>
                <a:latin typeface="Century"/>
                <a:ea typeface="ＭＳ Ｐ明朝"/>
                <a:cs typeface="Times New Roman"/>
              </a:rPr>
              <a:t>野間</a:t>
            </a:r>
            <a:r>
              <a:rPr lang="ja-JP" altLang="ja-JP" sz="1200" kern="0" dirty="0" smtClean="0">
                <a:solidFill>
                  <a:srgbClr val="000000"/>
                </a:solidFill>
                <a:latin typeface="Century"/>
                <a:ea typeface="ＭＳ Ｐ明朝"/>
                <a:cs typeface="Times New Roman"/>
              </a:rPr>
              <a:t>且つ</a:t>
            </a:r>
            <a:r>
              <a:rPr lang="en-US" altLang="ja-JP" sz="1200" kern="0" dirty="0" smtClean="0">
                <a:solidFill>
                  <a:srgbClr val="000000"/>
                </a:solidFill>
                <a:latin typeface="Century"/>
                <a:ea typeface="ＭＳ Ｐ明朝"/>
                <a:cs typeface="Times New Roman"/>
              </a:rPr>
              <a:t>Domestic</a:t>
            </a:r>
            <a:r>
              <a:rPr lang="ja-JP" altLang="ja-JP" sz="1200" kern="0" dirty="0" smtClean="0">
                <a:solidFill>
                  <a:srgbClr val="000000"/>
                </a:solidFill>
                <a:latin typeface="Century"/>
                <a:ea typeface="ＭＳ Ｐ明朝"/>
                <a:cs typeface="Times New Roman"/>
              </a:rPr>
              <a:t>と</a:t>
            </a:r>
            <a:r>
              <a:rPr lang="en-US" altLang="ja-JP" sz="1200" kern="0" dirty="0">
                <a:solidFill>
                  <a:srgbClr val="000000"/>
                </a:solidFill>
                <a:latin typeface="Century"/>
                <a:ea typeface="ＭＳ Ｐ明朝"/>
                <a:cs typeface="Times New Roman"/>
              </a:rPr>
              <a:t>G</a:t>
            </a:r>
            <a:r>
              <a:rPr lang="en-US" altLang="ja-JP" sz="1200" kern="0" dirty="0" smtClean="0">
                <a:solidFill>
                  <a:srgbClr val="000000"/>
                </a:solidFill>
                <a:latin typeface="Century"/>
                <a:ea typeface="ＭＳ Ｐ明朝"/>
                <a:cs typeface="Times New Roman"/>
              </a:rPr>
              <a:t>lobal data</a:t>
            </a:r>
            <a:r>
              <a:rPr lang="ja-JP" altLang="ja-JP" sz="1200" kern="0" dirty="0" smtClean="0">
                <a:solidFill>
                  <a:srgbClr val="000000"/>
                </a:solidFill>
                <a:latin typeface="Century"/>
                <a:ea typeface="ＭＳ Ｐ明朝"/>
                <a:cs typeface="Times New Roman"/>
              </a:rPr>
              <a:t>に</a:t>
            </a:r>
            <a:r>
              <a:rPr lang="ja-JP" altLang="ja-JP" sz="1200" kern="0" dirty="0">
                <a:solidFill>
                  <a:srgbClr val="000000"/>
                </a:solidFill>
                <a:latin typeface="Century"/>
                <a:ea typeface="ＭＳ Ｐ明朝"/>
                <a:cs typeface="Times New Roman"/>
              </a:rPr>
              <a:t>なる　</a:t>
            </a:r>
            <a:r>
              <a:rPr lang="ja-JP" altLang="ja-JP" sz="1200" kern="0" dirty="0" smtClean="0">
                <a:solidFill>
                  <a:srgbClr val="000000"/>
                </a:solidFill>
                <a:latin typeface="Century"/>
                <a:ea typeface="ＭＳ Ｐ明朝"/>
                <a:cs typeface="Times New Roman"/>
              </a:rPr>
              <a:t>更に</a:t>
            </a:r>
            <a:r>
              <a:rPr lang="ja-JP" altLang="ja-JP" sz="1200" kern="0" dirty="0">
                <a:solidFill>
                  <a:srgbClr val="000000"/>
                </a:solidFill>
                <a:latin typeface="Century"/>
                <a:ea typeface="ＭＳ Ｐ明朝"/>
                <a:cs typeface="Times New Roman"/>
              </a:rPr>
              <a:t>網の目状に関連する分野にも還元とデータ共有の</a:t>
            </a:r>
            <a:r>
              <a:rPr lang="ja-JP" altLang="ja-JP" sz="1200" kern="0" dirty="0" smtClean="0">
                <a:solidFill>
                  <a:srgbClr val="000000"/>
                </a:solidFill>
                <a:latin typeface="Century"/>
                <a:ea typeface="ＭＳ Ｐ明朝"/>
                <a:cs typeface="Times New Roman"/>
              </a:rPr>
              <a:t>連鎖</a:t>
            </a:r>
            <a:r>
              <a:rPr lang="ja-JP" altLang="en-US" sz="1200" kern="0" dirty="0" smtClean="0">
                <a:solidFill>
                  <a:srgbClr val="000000"/>
                </a:solidFill>
                <a:latin typeface="Century"/>
                <a:ea typeface="ＭＳ Ｐ明朝"/>
                <a:cs typeface="Times New Roman"/>
              </a:rPr>
              <a:t>。ネット</a:t>
            </a:r>
            <a:r>
              <a:rPr lang="en-US" altLang="ja-JP" sz="1200" kern="0" dirty="0" smtClean="0">
                <a:solidFill>
                  <a:srgbClr val="000000"/>
                </a:solidFill>
                <a:latin typeface="Century"/>
                <a:ea typeface="ＭＳ Ｐ明朝"/>
                <a:cs typeface="Times New Roman"/>
              </a:rPr>
              <a:t> </a:t>
            </a:r>
            <a:r>
              <a:rPr lang="ja-JP" altLang="ja-JP" sz="1200" kern="0" dirty="0">
                <a:solidFill>
                  <a:srgbClr val="000000"/>
                </a:solidFill>
                <a:latin typeface="Century"/>
                <a:ea typeface="ＭＳ Ｐ明朝"/>
                <a:cs typeface="Times New Roman"/>
              </a:rPr>
              <a:t>社会</a:t>
            </a:r>
            <a:endParaRPr lang="ja-JP" altLang="ja-JP" sz="1200" kern="100" dirty="0">
              <a:latin typeface="Century"/>
              <a:ea typeface="ＭＳ 明朝"/>
              <a:cs typeface="Times New Roman"/>
            </a:endParaRPr>
          </a:p>
          <a:p>
            <a:r>
              <a:rPr lang="ja-JP" altLang="ja-JP" sz="1200" kern="0" dirty="0" smtClean="0">
                <a:solidFill>
                  <a:srgbClr val="000000"/>
                </a:solidFill>
                <a:cs typeface="ＭＳ Ｐゴシック"/>
              </a:rPr>
              <a:t>文理</a:t>
            </a:r>
            <a:r>
              <a:rPr lang="ja-JP" altLang="ja-JP" sz="1200" kern="0" dirty="0">
                <a:solidFill>
                  <a:srgbClr val="000000"/>
                </a:solidFill>
                <a:cs typeface="ＭＳ Ｐゴシック"/>
              </a:rPr>
              <a:t>融合で</a:t>
            </a:r>
            <a:r>
              <a:rPr lang="ja-JP" altLang="ja-JP" sz="1200" kern="0" dirty="0" smtClean="0">
                <a:solidFill>
                  <a:srgbClr val="000000"/>
                </a:solidFill>
                <a:cs typeface="ＭＳ Ｐゴシック"/>
              </a:rPr>
              <a:t>の</a:t>
            </a:r>
            <a:r>
              <a:rPr lang="ja-JP" altLang="en-US" sz="1200" kern="0" dirty="0" smtClean="0">
                <a:solidFill>
                  <a:srgbClr val="000000"/>
                </a:solidFill>
                <a:cs typeface="ＭＳ Ｐゴシック"/>
              </a:rPr>
              <a:t>国宝山島方位記の</a:t>
            </a:r>
            <a:r>
              <a:rPr lang="ja-JP" altLang="ja-JP" sz="1200" kern="0" dirty="0" smtClean="0">
                <a:solidFill>
                  <a:srgbClr val="000000"/>
                </a:solidFill>
                <a:cs typeface="ＭＳ Ｐゴシック"/>
              </a:rPr>
              <a:t>完読</a:t>
            </a:r>
            <a:r>
              <a:rPr lang="ja-JP" altLang="ja-JP" sz="1200" kern="0" dirty="0">
                <a:solidFill>
                  <a:srgbClr val="000000"/>
                </a:solidFill>
                <a:cs typeface="ＭＳ Ｐゴシック"/>
              </a:rPr>
              <a:t>、完全解析・文理共通ﾃﾞｰﾀ登録体制・還元と新効果・</a:t>
            </a:r>
            <a:r>
              <a:rPr lang="ja-JP" altLang="ja-JP" sz="1200" kern="0" dirty="0" smtClean="0">
                <a:solidFill>
                  <a:srgbClr val="000000"/>
                </a:solidFill>
                <a:cs typeface="ＭＳ Ｐゴシック"/>
              </a:rPr>
              <a:t>繰り返</a:t>
            </a:r>
            <a:r>
              <a:rPr lang="ja-JP" altLang="en-US" sz="1200" kern="0" dirty="0" smtClean="0">
                <a:solidFill>
                  <a:srgbClr val="000000"/>
                </a:solidFill>
                <a:cs typeface="ＭＳ Ｐゴシック"/>
              </a:rPr>
              <a:t>しの相乗効果を狙え</a:t>
            </a:r>
            <a:endParaRPr lang="ja-JP" altLang="ja-JP" sz="1200" kern="100" dirty="0">
              <a:latin typeface="Century"/>
              <a:ea typeface="ＭＳ 明朝"/>
              <a:cs typeface="Times New Roman"/>
            </a:endParaRPr>
          </a:p>
          <a:p>
            <a:r>
              <a:rPr lang="en-US" altLang="ja-JP" sz="1200" kern="0" dirty="0">
                <a:solidFill>
                  <a:srgbClr val="000000"/>
                </a:solidFill>
                <a:cs typeface="ＭＳ Ｐゴシック"/>
              </a:rPr>
              <a:t>&lt; </a:t>
            </a:r>
            <a:r>
              <a:rPr lang="ja-JP" altLang="ja-JP" sz="1200" kern="0" dirty="0">
                <a:solidFill>
                  <a:srgbClr val="000000"/>
                </a:solidFill>
                <a:cs typeface="ＭＳ Ｐゴシック"/>
              </a:rPr>
              <a:t>理系</a:t>
            </a:r>
            <a:r>
              <a:rPr lang="en-US" altLang="ja-JP" sz="1200" kern="0" dirty="0">
                <a:solidFill>
                  <a:srgbClr val="000000"/>
                </a:solidFill>
                <a:cs typeface="ＭＳ Ｐゴシック"/>
              </a:rPr>
              <a:t>&gt;</a:t>
            </a:r>
            <a:endParaRPr lang="ja-JP" altLang="ja-JP" sz="1200" kern="100" dirty="0">
              <a:latin typeface="Century"/>
              <a:ea typeface="ＭＳ 明朝"/>
              <a:cs typeface="Times New Roman"/>
            </a:endParaRPr>
          </a:p>
          <a:p>
            <a:r>
              <a:rPr lang="ja-JP" altLang="ja-JP" sz="1200" kern="0" dirty="0">
                <a:solidFill>
                  <a:srgbClr val="000000"/>
                </a:solidFill>
                <a:cs typeface="ＭＳ Ｐゴシック"/>
              </a:rPr>
              <a:t>大正６年</a:t>
            </a:r>
            <a:r>
              <a:rPr lang="en-US" altLang="ja-JP" sz="1200" kern="0" dirty="0">
                <a:solidFill>
                  <a:srgbClr val="000000"/>
                </a:solidFill>
                <a:cs typeface="ＭＳ Ｐゴシック"/>
              </a:rPr>
              <a:t>1917</a:t>
            </a:r>
            <a:r>
              <a:rPr lang="ja-JP" altLang="ja-JP" sz="1200" kern="0" dirty="0">
                <a:solidFill>
                  <a:srgbClr val="000000"/>
                </a:solidFill>
                <a:cs typeface="ＭＳ Ｐゴシック"/>
              </a:rPr>
              <a:t>年の大谷亮吉先生以後、地磁気学や地理学では必要性が叫ばれながらも・・・・</a:t>
            </a:r>
            <a:endParaRPr lang="ja-JP" altLang="ja-JP" sz="1200" kern="100" dirty="0">
              <a:latin typeface="Century"/>
              <a:ea typeface="ＭＳ 明朝"/>
              <a:cs typeface="Times New Roman"/>
            </a:endParaRPr>
          </a:p>
          <a:p>
            <a:r>
              <a:rPr lang="ja-JP" altLang="en-US" sz="1200" kern="0" dirty="0">
                <a:solidFill>
                  <a:srgbClr val="000000"/>
                </a:solidFill>
                <a:cs typeface="ＭＳ Ｐゴシック"/>
              </a:rPr>
              <a:t>　</a:t>
            </a:r>
            <a:r>
              <a:rPr lang="ja-JP" altLang="ja-JP" sz="1200" kern="0" dirty="0" smtClean="0">
                <a:solidFill>
                  <a:srgbClr val="000000"/>
                </a:solidFill>
                <a:cs typeface="ＭＳ Ｐゴシック"/>
              </a:rPr>
              <a:t>本来</a:t>
            </a:r>
            <a:r>
              <a:rPr lang="ja-JP" altLang="ja-JP" sz="1200" kern="0" dirty="0">
                <a:solidFill>
                  <a:srgbClr val="000000"/>
                </a:solidFill>
                <a:cs typeface="ＭＳ Ｐゴシック"/>
              </a:rPr>
              <a:t>は歴史地理研究での具体的な解析機会を増やせる文系への協同作業の魅力紹介等の働きかけが</a:t>
            </a:r>
            <a:r>
              <a:rPr lang="ja-JP" altLang="ja-JP" sz="1200" kern="0" dirty="0" smtClean="0">
                <a:solidFill>
                  <a:srgbClr val="000000"/>
                </a:solidFill>
                <a:cs typeface="ＭＳ Ｐゴシック"/>
              </a:rPr>
              <a:t>無かった</a:t>
            </a:r>
            <a:r>
              <a:rPr lang="ja-JP" altLang="en-US" sz="1200" kern="0" dirty="0" smtClean="0">
                <a:solidFill>
                  <a:srgbClr val="000000"/>
                </a:solidFill>
                <a:cs typeface="ＭＳ Ｐゴシック"/>
              </a:rPr>
              <a:t>。</a:t>
            </a:r>
            <a:r>
              <a:rPr lang="en-US" altLang="ja-JP" sz="1200" kern="0" dirty="0">
                <a:solidFill>
                  <a:srgbClr val="000000"/>
                </a:solidFill>
                <a:cs typeface="ＭＳ Ｐゴシック"/>
              </a:rPr>
              <a:t>     </a:t>
            </a:r>
            <a:endParaRPr lang="ja-JP" altLang="ja-JP" sz="1200" kern="100" dirty="0">
              <a:latin typeface="Century"/>
              <a:ea typeface="ＭＳ 明朝"/>
              <a:cs typeface="Times New Roman"/>
            </a:endParaRPr>
          </a:p>
          <a:p>
            <a:r>
              <a:rPr lang="ja-JP" altLang="en-US" sz="1200" kern="0" dirty="0">
                <a:solidFill>
                  <a:srgbClr val="000000"/>
                </a:solidFill>
                <a:cs typeface="ＭＳ Ｐゴシック"/>
              </a:rPr>
              <a:t>　</a:t>
            </a:r>
            <a:r>
              <a:rPr lang="ja-JP" altLang="ja-JP" sz="1200" kern="0" dirty="0" smtClean="0">
                <a:solidFill>
                  <a:srgbClr val="000000"/>
                </a:solidFill>
                <a:cs typeface="ＭＳ Ｐゴシック"/>
              </a:rPr>
              <a:t>既知</a:t>
            </a:r>
            <a:r>
              <a:rPr lang="ja-JP" altLang="ja-JP" sz="1200" kern="0" dirty="0">
                <a:solidFill>
                  <a:srgbClr val="000000"/>
                </a:solidFill>
                <a:cs typeface="ＭＳ Ｐゴシック"/>
              </a:rPr>
              <a:t>の深川黒江町での解析だけでなく、全国</a:t>
            </a:r>
            <a:r>
              <a:rPr lang="ja-JP" altLang="ja-JP" sz="1200" kern="0" dirty="0" smtClean="0">
                <a:solidFill>
                  <a:srgbClr val="000000"/>
                </a:solidFill>
                <a:cs typeface="ＭＳ Ｐゴシック"/>
              </a:rPr>
              <a:t>で解析</a:t>
            </a:r>
            <a:r>
              <a:rPr lang="ja-JP" altLang="ja-JP" sz="1200" kern="0" dirty="0">
                <a:solidFill>
                  <a:srgbClr val="000000"/>
                </a:solidFill>
                <a:cs typeface="ＭＳ Ｐゴシック"/>
              </a:rPr>
              <a:t>可能な地点を探して解析するに</a:t>
            </a:r>
            <a:r>
              <a:rPr lang="ja-JP" altLang="ja-JP" sz="1200" kern="0" dirty="0" smtClean="0">
                <a:solidFill>
                  <a:srgbClr val="000000"/>
                </a:solidFill>
                <a:cs typeface="ＭＳ Ｐゴシック"/>
              </a:rPr>
              <a:t>至ら</a:t>
            </a:r>
            <a:r>
              <a:rPr lang="ja-JP" altLang="en-US" sz="1200" kern="0" dirty="0" smtClean="0">
                <a:solidFill>
                  <a:srgbClr val="000000"/>
                </a:solidFill>
                <a:cs typeface="ＭＳ Ｐゴシック"/>
              </a:rPr>
              <a:t>ず。</a:t>
            </a:r>
            <a:endParaRPr lang="ja-JP" altLang="ja-JP" sz="1200" kern="100" dirty="0">
              <a:latin typeface="Century"/>
              <a:ea typeface="ＭＳ 明朝"/>
              <a:cs typeface="Times New Roman"/>
            </a:endParaRPr>
          </a:p>
          <a:p>
            <a:r>
              <a:rPr lang="ja-JP" altLang="en-US" sz="1200" kern="0" dirty="0">
                <a:solidFill>
                  <a:srgbClr val="000000"/>
                </a:solidFill>
                <a:cs typeface="ＭＳ Ｐゴシック"/>
              </a:rPr>
              <a:t>　</a:t>
            </a:r>
            <a:r>
              <a:rPr lang="ja-JP" altLang="ja-JP" sz="1200" kern="0" dirty="0" smtClean="0">
                <a:solidFill>
                  <a:srgbClr val="000000"/>
                </a:solidFill>
                <a:cs typeface="ＭＳ Ｐゴシック"/>
              </a:rPr>
              <a:t>緯度</a:t>
            </a:r>
            <a:r>
              <a:rPr lang="ja-JP" altLang="ja-JP" sz="1200" kern="0" dirty="0">
                <a:solidFill>
                  <a:srgbClr val="000000"/>
                </a:solidFill>
                <a:cs typeface="ＭＳ Ｐゴシック"/>
              </a:rPr>
              <a:t>経度の推定や計算等が難しく無理と考えてしまったのではないか</a:t>
            </a:r>
            <a:r>
              <a:rPr lang="en-US" altLang="ja-JP" sz="1200" kern="0" dirty="0">
                <a:solidFill>
                  <a:srgbClr val="000000"/>
                </a:solidFill>
                <a:cs typeface="ＭＳ Ｐゴシック"/>
              </a:rPr>
              <a:t>?</a:t>
            </a:r>
            <a:endParaRPr lang="ja-JP" altLang="ja-JP" sz="1200" kern="100" dirty="0">
              <a:latin typeface="Century"/>
              <a:ea typeface="ＭＳ 明朝"/>
              <a:cs typeface="Times New Roman"/>
            </a:endParaRPr>
          </a:p>
          <a:p>
            <a:r>
              <a:rPr lang="ja-JP" altLang="en-US" sz="1200" kern="0" dirty="0">
                <a:solidFill>
                  <a:srgbClr val="000000"/>
                </a:solidFill>
                <a:cs typeface="ＭＳ Ｐゴシック"/>
              </a:rPr>
              <a:t>　</a:t>
            </a:r>
            <a:r>
              <a:rPr lang="ja-JP" altLang="ja-JP" sz="1200" kern="0" dirty="0" smtClean="0">
                <a:solidFill>
                  <a:srgbClr val="000000"/>
                </a:solidFill>
                <a:cs typeface="ＭＳ Ｐゴシック"/>
              </a:rPr>
              <a:t>要所</a:t>
            </a:r>
            <a:r>
              <a:rPr lang="ja-JP" altLang="ja-JP" sz="1200" kern="0" dirty="0">
                <a:solidFill>
                  <a:srgbClr val="000000"/>
                </a:solidFill>
                <a:cs typeface="ＭＳ Ｐゴシック"/>
              </a:rPr>
              <a:t>での共同作業を開始しておけばこうはならなかった。</a:t>
            </a:r>
            <a:r>
              <a:rPr lang="en-US" altLang="ja-JP" sz="1200" kern="0" dirty="0">
                <a:solidFill>
                  <a:srgbClr val="000000"/>
                </a:solidFill>
                <a:cs typeface="ＭＳ Ｐゴシック"/>
              </a:rPr>
              <a:t> </a:t>
            </a:r>
            <a:endParaRPr lang="ja-JP" altLang="en-US" sz="1200" b="1" kern="0" dirty="0" smtClean="0">
              <a:solidFill>
                <a:srgbClr val="000000"/>
              </a:solidFill>
              <a:cs typeface="ＭＳ Ｐゴシック"/>
            </a:endParaRPr>
          </a:p>
          <a:p>
            <a:r>
              <a:rPr lang="en-US" altLang="ja-JP" sz="1200" kern="0" dirty="0" smtClean="0">
                <a:solidFill>
                  <a:srgbClr val="000000"/>
                </a:solidFill>
                <a:cs typeface="ＭＳ Ｐゴシック"/>
              </a:rPr>
              <a:t>&lt;</a:t>
            </a:r>
            <a:r>
              <a:rPr lang="ja-JP" altLang="ja-JP" sz="1200" kern="0" dirty="0">
                <a:solidFill>
                  <a:srgbClr val="000000"/>
                </a:solidFill>
                <a:cs typeface="ＭＳ Ｐゴシック"/>
              </a:rPr>
              <a:t>文系</a:t>
            </a:r>
            <a:r>
              <a:rPr lang="en-US" altLang="ja-JP" sz="1200" kern="0" dirty="0">
                <a:solidFill>
                  <a:srgbClr val="000000"/>
                </a:solidFill>
                <a:cs typeface="ＭＳ Ｐゴシック"/>
              </a:rPr>
              <a:t>&gt;</a:t>
            </a:r>
            <a:endParaRPr lang="ja-JP" altLang="ja-JP" sz="1200" kern="100" dirty="0">
              <a:latin typeface="Century"/>
              <a:ea typeface="ＭＳ 明朝"/>
              <a:cs typeface="Times New Roman"/>
            </a:endParaRPr>
          </a:p>
          <a:p>
            <a:r>
              <a:rPr lang="ja-JP" altLang="ja-JP" sz="1200" u="sng" kern="0" dirty="0" smtClean="0">
                <a:solidFill>
                  <a:srgbClr val="000000"/>
                </a:solidFill>
                <a:cs typeface="ＭＳ Ｐゴシック"/>
              </a:rPr>
              <a:t>文化</a:t>
            </a:r>
            <a:r>
              <a:rPr lang="ja-JP" altLang="ja-JP" sz="1200" u="sng" kern="0" dirty="0">
                <a:solidFill>
                  <a:srgbClr val="000000"/>
                </a:solidFill>
                <a:cs typeface="ＭＳ Ｐゴシック"/>
              </a:rPr>
              <a:t>財</a:t>
            </a:r>
            <a:r>
              <a:rPr lang="ja-JP" altLang="ja-JP" sz="1200" u="sng" kern="0" dirty="0" smtClean="0">
                <a:solidFill>
                  <a:srgbClr val="000000"/>
                </a:solidFill>
                <a:cs typeface="ＭＳ Ｐゴシック"/>
              </a:rPr>
              <a:t>管理</a:t>
            </a:r>
            <a:r>
              <a:rPr lang="ja-JP" altLang="en-US" sz="1200" u="sng" kern="0" dirty="0" smtClean="0">
                <a:solidFill>
                  <a:srgbClr val="000000"/>
                </a:solidFill>
                <a:cs typeface="ＭＳ Ｐゴシック"/>
              </a:rPr>
              <a:t>にされた</a:t>
            </a:r>
            <a:endParaRPr lang="ja-JP" altLang="ja-JP" sz="1200" kern="100" dirty="0">
              <a:latin typeface="Century"/>
              <a:ea typeface="ＭＳ 明朝"/>
              <a:cs typeface="Times New Roman"/>
            </a:endParaRPr>
          </a:p>
          <a:p>
            <a:r>
              <a:rPr lang="ja-JP" altLang="ja-JP" sz="1200" kern="0" dirty="0">
                <a:solidFill>
                  <a:srgbClr val="000000"/>
                </a:solidFill>
                <a:cs typeface="ＭＳ Ｐゴシック"/>
              </a:rPr>
              <a:t>★</a:t>
            </a:r>
            <a:r>
              <a:rPr lang="ja-JP" altLang="ja-JP" sz="1200" u="sng" kern="0" dirty="0">
                <a:solidFill>
                  <a:srgbClr val="000000"/>
                </a:solidFill>
                <a:cs typeface="ＭＳ Ｐゴシック"/>
              </a:rPr>
              <a:t>無測量の絵図研究の伝統</a:t>
            </a:r>
            <a:r>
              <a:rPr lang="ja-JP" altLang="ja-JP" sz="1200" kern="0" dirty="0">
                <a:solidFill>
                  <a:srgbClr val="000000"/>
                </a:solidFill>
                <a:cs typeface="ＭＳ Ｐゴシック"/>
              </a:rPr>
              <a:t>では図上に記載されたこと迄で、</a:t>
            </a:r>
            <a:r>
              <a:rPr lang="ja-JP" altLang="ja-JP" sz="1200" b="1" u="sng" kern="0" dirty="0">
                <a:solidFill>
                  <a:srgbClr val="000000"/>
                </a:solidFill>
                <a:cs typeface="ＭＳ Ｐゴシック"/>
              </a:rPr>
              <a:t>地図の編集前の測量データの解析という概念や経験が無かった</a:t>
            </a:r>
            <a:r>
              <a:rPr lang="ja-JP" altLang="ja-JP" sz="1200" b="1" u="sng" kern="0" dirty="0" smtClean="0">
                <a:solidFill>
                  <a:srgbClr val="000000"/>
                </a:solidFill>
                <a:cs typeface="ＭＳ Ｐゴシック"/>
              </a:rPr>
              <a:t>。</a:t>
            </a:r>
            <a:r>
              <a:rPr lang="ja-JP" altLang="ja-JP" sz="1200" u="sng" kern="0" dirty="0" smtClean="0">
                <a:solidFill>
                  <a:srgbClr val="000000"/>
                </a:solidFill>
                <a:cs typeface="ＭＳ Ｐゴシック"/>
              </a:rPr>
              <a:t>★</a:t>
            </a:r>
            <a:r>
              <a:rPr lang="ja-JP" altLang="ja-JP" sz="1200" kern="0" dirty="0">
                <a:solidFill>
                  <a:srgbClr val="000000"/>
                </a:solidFill>
                <a:cs typeface="ＭＳ Ｐゴシック"/>
              </a:rPr>
              <a:t>書家で禅宗書簡研究の文部技官田山方南による六十七冊への仕訳整理と毛筆書き</a:t>
            </a:r>
            <a:r>
              <a:rPr lang="ja-JP" altLang="ja-JP" sz="1200" kern="0" dirty="0" smtClean="0">
                <a:solidFill>
                  <a:srgbClr val="000000"/>
                </a:solidFill>
                <a:cs typeface="ＭＳ Ｐゴシック"/>
              </a:rPr>
              <a:t>巻数付け</a:t>
            </a:r>
            <a:r>
              <a:rPr lang="ja-JP" altLang="en-US" sz="1200" kern="0" dirty="0">
                <a:solidFill>
                  <a:srgbClr val="000000"/>
                </a:solidFill>
                <a:cs typeface="ＭＳ Ｐゴシック"/>
              </a:rPr>
              <a:t>だけ</a:t>
            </a:r>
            <a:r>
              <a:rPr lang="ja-JP" altLang="en-US" sz="1200" kern="0" dirty="0" smtClean="0">
                <a:solidFill>
                  <a:srgbClr val="000000"/>
                </a:solidFill>
                <a:cs typeface="ＭＳ Ｐゴシック"/>
              </a:rPr>
              <a:t>。</a:t>
            </a:r>
          </a:p>
          <a:p>
            <a:r>
              <a:rPr lang="ja-JP" altLang="en-US" sz="1200" kern="0" dirty="0">
                <a:solidFill>
                  <a:srgbClr val="000000"/>
                </a:solidFill>
                <a:cs typeface="ＭＳ Ｐゴシック"/>
              </a:rPr>
              <a:t>★</a:t>
            </a:r>
            <a:r>
              <a:rPr lang="ja-JP" altLang="ja-JP" sz="1200" b="1" u="sng" kern="0" dirty="0" smtClean="0">
                <a:solidFill>
                  <a:srgbClr val="000000"/>
                </a:solidFill>
                <a:cs typeface="ＭＳ Ｐゴシック"/>
              </a:rPr>
              <a:t>未解読</a:t>
            </a:r>
            <a:r>
              <a:rPr lang="ja-JP" altLang="ja-JP" sz="1200" b="1" u="sng" kern="0" dirty="0">
                <a:solidFill>
                  <a:srgbClr val="000000"/>
                </a:solidFill>
                <a:cs typeface="ＭＳ Ｐゴシック"/>
              </a:rPr>
              <a:t>のままで重要文化財を経て、後年国宝に指定された</a:t>
            </a:r>
            <a:r>
              <a:rPr lang="ja-JP" altLang="ja-JP" sz="1200" b="1" u="sng" kern="0" dirty="0" smtClean="0">
                <a:solidFill>
                  <a:srgbClr val="000000"/>
                </a:solidFill>
                <a:cs typeface="ＭＳ Ｐゴシック"/>
              </a:rPr>
              <a:t>。</a:t>
            </a:r>
            <a:endParaRPr lang="ja-JP" altLang="en-US" sz="1200" b="1" u="sng" kern="0" dirty="0" smtClean="0">
              <a:solidFill>
                <a:srgbClr val="000000"/>
              </a:solidFill>
              <a:cs typeface="ＭＳ Ｐゴシック"/>
            </a:endParaRPr>
          </a:p>
          <a:p>
            <a:endParaRPr lang="ja-JP" altLang="ja-JP" sz="1200" b="1" u="sng" kern="100" dirty="0">
              <a:latin typeface="Century"/>
              <a:ea typeface="ＭＳ 明朝"/>
              <a:cs typeface="Times New Roman"/>
            </a:endParaRPr>
          </a:p>
          <a:p>
            <a:r>
              <a:rPr lang="en-US" altLang="ja-JP" sz="1800" b="1" kern="0" dirty="0" smtClean="0">
                <a:solidFill>
                  <a:srgbClr val="000000"/>
                </a:solidFill>
                <a:cs typeface="ＭＳ Ｐゴシック"/>
              </a:rPr>
              <a:t>&lt;</a:t>
            </a:r>
            <a:r>
              <a:rPr lang="ja-JP" altLang="en-US" sz="1800" b="1" kern="0" dirty="0" smtClean="0">
                <a:solidFill>
                  <a:srgbClr val="000000"/>
                </a:solidFill>
                <a:cs typeface="ＭＳ Ｐゴシック"/>
              </a:rPr>
              <a:t>今後は文理融合の促進へ</a:t>
            </a:r>
            <a:r>
              <a:rPr lang="en-US" altLang="ja-JP" sz="1800" b="1" kern="0" dirty="0" smtClean="0">
                <a:solidFill>
                  <a:srgbClr val="000000"/>
                </a:solidFill>
                <a:cs typeface="ＭＳ Ｐゴシック"/>
              </a:rPr>
              <a:t>&gt;</a:t>
            </a:r>
            <a:endParaRPr lang="ja-JP" altLang="ja-JP" sz="1800" b="1" kern="100" dirty="0">
              <a:latin typeface="Century"/>
              <a:ea typeface="ＭＳ 明朝"/>
              <a:cs typeface="Times New Roman"/>
            </a:endParaRPr>
          </a:p>
          <a:p>
            <a:r>
              <a:rPr lang="ja-JP" altLang="ja-JP" sz="1200" kern="0" dirty="0" smtClean="0">
                <a:solidFill>
                  <a:srgbClr val="000000"/>
                </a:solidFill>
                <a:cs typeface="ＭＳ Ｐゴシック"/>
              </a:rPr>
              <a:t>★</a:t>
            </a:r>
            <a:r>
              <a:rPr lang="ja-JP" altLang="en-US" sz="1200" kern="0" dirty="0" smtClean="0">
                <a:solidFill>
                  <a:srgbClr val="000000"/>
                </a:solidFill>
                <a:cs typeface="ＭＳ Ｐゴシック"/>
              </a:rPr>
              <a:t>文理融合</a:t>
            </a:r>
            <a:r>
              <a:rPr lang="ja-JP" altLang="ja-JP" sz="1200" kern="0" dirty="0" smtClean="0">
                <a:solidFill>
                  <a:srgbClr val="000000"/>
                </a:solidFill>
                <a:cs typeface="ＭＳ Ｐゴシック"/>
              </a:rPr>
              <a:t>と</a:t>
            </a:r>
            <a:r>
              <a:rPr lang="ja-JP" altLang="ja-JP" sz="1200" kern="0" dirty="0">
                <a:solidFill>
                  <a:srgbClr val="000000"/>
                </a:solidFill>
                <a:cs typeface="ＭＳ Ｐゴシック"/>
              </a:rPr>
              <a:t>いう概念を認め奨励する環境が必要であった</a:t>
            </a:r>
            <a:r>
              <a:rPr lang="ja-JP" altLang="ja-JP" sz="1200" kern="0" dirty="0" smtClean="0">
                <a:solidFill>
                  <a:srgbClr val="000000"/>
                </a:solidFill>
                <a:cs typeface="ＭＳ Ｐゴシック"/>
              </a:rPr>
              <a:t>。</a:t>
            </a:r>
            <a:r>
              <a:rPr lang="ja-JP" altLang="en-US" sz="1200" b="1" u="sng" kern="0" dirty="0" smtClean="0">
                <a:solidFill>
                  <a:srgbClr val="000000"/>
                </a:solidFill>
                <a:cs typeface="ＭＳ Ｐゴシック"/>
              </a:rPr>
              <a:t>文系の最高と理系の最高と</a:t>
            </a:r>
            <a:r>
              <a:rPr lang="en-US" altLang="ja-JP" sz="1200" b="1" u="sng" kern="0" dirty="0" smtClean="0">
                <a:solidFill>
                  <a:srgbClr val="000000"/>
                </a:solidFill>
                <a:cs typeface="ＭＳ Ｐゴシック"/>
              </a:rPr>
              <a:t>WIN </a:t>
            </a:r>
            <a:r>
              <a:rPr lang="en-US" altLang="ja-JP" sz="1200" b="1" u="sng" kern="0" dirty="0" err="1" smtClean="0">
                <a:solidFill>
                  <a:srgbClr val="000000"/>
                </a:solidFill>
                <a:cs typeface="ＭＳ Ｐゴシック"/>
              </a:rPr>
              <a:t>WIN</a:t>
            </a:r>
            <a:r>
              <a:rPr lang="ja-JP" altLang="en-US" sz="1200" b="1" u="sng" kern="0" dirty="0" smtClean="0">
                <a:solidFill>
                  <a:srgbClr val="000000"/>
                </a:solidFill>
                <a:cs typeface="ＭＳ Ｐゴシック"/>
              </a:rPr>
              <a:t>　の組み合わせと還元</a:t>
            </a:r>
            <a:endParaRPr lang="ja-JP" altLang="ja-JP" sz="1200" b="1" u="sng" kern="100" dirty="0">
              <a:latin typeface="Century"/>
              <a:ea typeface="ＭＳ 明朝"/>
              <a:cs typeface="Times New Roman"/>
            </a:endParaRPr>
          </a:p>
          <a:p>
            <a:r>
              <a:rPr lang="ja-JP" altLang="ja-JP" sz="1200" kern="0" dirty="0">
                <a:solidFill>
                  <a:srgbClr val="000000"/>
                </a:solidFill>
                <a:cs typeface="ＭＳ Ｐゴシック"/>
              </a:rPr>
              <a:t>★</a:t>
            </a:r>
            <a:r>
              <a:rPr lang="en-US" altLang="ja-JP" sz="1200" kern="0" dirty="0">
                <a:solidFill>
                  <a:srgbClr val="000000"/>
                </a:solidFill>
                <a:cs typeface="ＭＳ Ｐゴシック"/>
              </a:rPr>
              <a:t>Repository</a:t>
            </a:r>
            <a:r>
              <a:rPr lang="ja-JP" altLang="ja-JP" sz="1200" kern="0" dirty="0" smtClean="0">
                <a:solidFill>
                  <a:srgbClr val="000000"/>
                </a:solidFill>
                <a:cs typeface="ＭＳ Ｐゴシック"/>
              </a:rPr>
              <a:t>の</a:t>
            </a:r>
            <a:r>
              <a:rPr lang="ja-JP" altLang="en-US" sz="1200" kern="0" dirty="0" smtClean="0">
                <a:solidFill>
                  <a:srgbClr val="000000"/>
                </a:solidFill>
                <a:cs typeface="ＭＳ Ｐゴシック"/>
              </a:rPr>
              <a:t>確立と</a:t>
            </a:r>
            <a:r>
              <a:rPr lang="ja-JP" altLang="ja-JP" sz="1200" kern="0" dirty="0" smtClean="0">
                <a:solidFill>
                  <a:srgbClr val="000000"/>
                </a:solidFill>
                <a:cs typeface="ＭＳ Ｐゴシック"/>
              </a:rPr>
              <a:t>活用</a:t>
            </a:r>
            <a:r>
              <a:rPr lang="ja-JP" altLang="en-US" sz="1200" kern="0" dirty="0" smtClean="0">
                <a:solidFill>
                  <a:srgbClr val="000000"/>
                </a:solidFill>
                <a:cs typeface="ＭＳ Ｐゴシック"/>
              </a:rPr>
              <a:t>へ</a:t>
            </a:r>
            <a:r>
              <a:rPr lang="ja-JP" altLang="ja-JP" sz="1200" kern="0" dirty="0" smtClean="0">
                <a:solidFill>
                  <a:srgbClr val="000000"/>
                </a:solidFill>
                <a:cs typeface="ＭＳ Ｐゴシック"/>
              </a:rPr>
              <a:t>。</a:t>
            </a:r>
            <a:endParaRPr lang="ja-JP" altLang="ja-JP" sz="1200" kern="100" dirty="0">
              <a:latin typeface="Century"/>
              <a:ea typeface="ＭＳ 明朝"/>
              <a:cs typeface="Times New Roman"/>
            </a:endParaRPr>
          </a:p>
          <a:p>
            <a:r>
              <a:rPr lang="ja-JP" altLang="ja-JP" sz="1200" kern="0" dirty="0">
                <a:solidFill>
                  <a:srgbClr val="000000"/>
                </a:solidFill>
                <a:cs typeface="ＭＳ Ｐゴシック"/>
              </a:rPr>
              <a:t>◎世界のどこかに解決例は無いか</a:t>
            </a:r>
            <a:r>
              <a:rPr lang="en-US" altLang="ja-JP" sz="1200" kern="0" dirty="0">
                <a:solidFill>
                  <a:srgbClr val="000000"/>
                </a:solidFill>
                <a:cs typeface="ＭＳ Ｐゴシック"/>
              </a:rPr>
              <a:t>?</a:t>
            </a:r>
            <a:endParaRPr lang="ja-JP" altLang="ja-JP" sz="1200" kern="100" dirty="0">
              <a:latin typeface="Century"/>
              <a:ea typeface="ＭＳ 明朝"/>
              <a:cs typeface="Times New Roman"/>
            </a:endParaRPr>
          </a:p>
          <a:p>
            <a:r>
              <a:rPr lang="ja-JP" altLang="ja-JP" sz="1200" kern="0" dirty="0">
                <a:solidFill>
                  <a:srgbClr val="000000"/>
                </a:solidFill>
                <a:cs typeface="ＭＳ Ｐゴシック"/>
              </a:rPr>
              <a:t>◎市民研究</a:t>
            </a:r>
            <a:r>
              <a:rPr lang="en-US" altLang="ja-JP" sz="1200" kern="0" dirty="0">
                <a:solidFill>
                  <a:srgbClr val="000000"/>
                </a:solidFill>
                <a:cs typeface="ＭＳ Ｐゴシック"/>
              </a:rPr>
              <a:t>=</a:t>
            </a:r>
            <a:r>
              <a:rPr lang="ja-JP" altLang="ja-JP" sz="1200" kern="0" dirty="0">
                <a:solidFill>
                  <a:srgbClr val="000000"/>
                </a:solidFill>
                <a:cs typeface="ＭＳ Ｐゴシック"/>
              </a:rPr>
              <a:t>非専門研究</a:t>
            </a:r>
            <a:r>
              <a:rPr lang="en-US" altLang="ja-JP" sz="1200" kern="0" dirty="0">
                <a:solidFill>
                  <a:srgbClr val="000000"/>
                </a:solidFill>
                <a:cs typeface="ＭＳ Ｐゴシック"/>
              </a:rPr>
              <a:t>=</a:t>
            </a:r>
            <a:r>
              <a:rPr lang="ja-JP" altLang="ja-JP" sz="1200" kern="0" dirty="0">
                <a:solidFill>
                  <a:srgbClr val="000000"/>
                </a:solidFill>
                <a:cs typeface="ＭＳ Ｐゴシック"/>
              </a:rPr>
              <a:t>市民参加　とは限らない。未踏分野では逆も有り得るという認識と対処　　大きくジャンプで前進。</a:t>
            </a:r>
            <a:endParaRPr lang="ja-JP" altLang="ja-JP" sz="1200" kern="100" dirty="0">
              <a:latin typeface="Century"/>
              <a:ea typeface="ＭＳ 明朝"/>
              <a:cs typeface="Times New Roman"/>
            </a:endParaRPr>
          </a:p>
          <a:p>
            <a:r>
              <a:rPr lang="ja-JP" altLang="ja-JP" sz="1200" kern="0" dirty="0">
                <a:solidFill>
                  <a:srgbClr val="000000"/>
                </a:solidFill>
                <a:cs typeface="ＭＳ Ｐゴシック"/>
              </a:rPr>
              <a:t>◎わからぬところは平等に教えあい。　</a:t>
            </a:r>
            <a:r>
              <a:rPr lang="ja-JP" altLang="ja-JP" sz="1200" b="1" u="sng" kern="0" dirty="0">
                <a:solidFill>
                  <a:srgbClr val="000000"/>
                </a:solidFill>
                <a:cs typeface="ＭＳ Ｐゴシック"/>
              </a:rPr>
              <a:t>市民や異分野者は突然に来る闖入者や邪魔者ではなく共同解決促進者である。</a:t>
            </a:r>
            <a:endParaRPr kumimoji="1" lang="ja-JP" altLang="en-US" sz="1200" b="1" u="sng" dirty="0"/>
          </a:p>
        </p:txBody>
      </p:sp>
    </p:spTree>
    <p:extLst>
      <p:ext uri="{BB962C8B-B14F-4D97-AF65-F5344CB8AC3E}">
        <p14:creationId xmlns:p14="http://schemas.microsoft.com/office/powerpoint/2010/main" val="4062901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endParaRPr lang="ja-JP" altLang="en-US" sz="1400" dirty="0"/>
          </a:p>
          <a:p>
            <a:pPr marL="0" indent="0">
              <a:buNone/>
            </a:pPr>
            <a:r>
              <a:rPr lang="en-US" altLang="ja-JP" sz="1400" dirty="0" smtClean="0"/>
              <a:t>1.</a:t>
            </a:r>
            <a:r>
              <a:rPr lang="ja-JP" altLang="en-US" sz="1400" dirty="0" smtClean="0"/>
              <a:t>日本各地別の</a:t>
            </a:r>
            <a:r>
              <a:rPr lang="ja-JP" altLang="en-US" sz="1400" dirty="0"/>
              <a:t>陸上での</a:t>
            </a:r>
            <a:r>
              <a:rPr lang="ja-JP" altLang="en-US" sz="1400" dirty="0" smtClean="0"/>
              <a:t>地磁気偏角永年変化</a:t>
            </a:r>
            <a:endParaRPr lang="en-US" altLang="ja-JP" sz="1400" dirty="0" smtClean="0"/>
          </a:p>
          <a:p>
            <a:pPr marL="0" indent="0">
              <a:buNone/>
            </a:pPr>
            <a:r>
              <a:rPr lang="ja-JP" altLang="en-US" sz="1400" dirty="0" smtClean="0"/>
              <a:t>　</a:t>
            </a:r>
            <a:r>
              <a:rPr lang="en-US" altLang="ja-JP" sz="1400" dirty="0" smtClean="0"/>
              <a:t>Global data</a:t>
            </a:r>
            <a:endParaRPr lang="ja-JP" altLang="en-US" sz="1400" dirty="0" smtClean="0"/>
          </a:p>
          <a:p>
            <a:pPr marL="0" indent="0">
              <a:buNone/>
            </a:pPr>
            <a:endParaRPr lang="ja-JP" altLang="en-US" sz="1400" dirty="0" smtClean="0"/>
          </a:p>
          <a:p>
            <a:pPr marL="0" indent="0">
              <a:buNone/>
            </a:pPr>
            <a:r>
              <a:rPr lang="en-US" altLang="ja-JP" sz="1400" dirty="0" smtClean="0"/>
              <a:t>2.</a:t>
            </a:r>
            <a:r>
              <a:rPr lang="ja-JP" altLang="en-US" sz="1400" dirty="0" smtClean="0"/>
              <a:t>各地別遺蹟</a:t>
            </a:r>
            <a:r>
              <a:rPr lang="ja-JP" altLang="en-US" sz="1400" dirty="0"/>
              <a:t>の</a:t>
            </a:r>
            <a:r>
              <a:rPr lang="ja-JP" altLang="en-US" sz="1400" dirty="0" smtClean="0"/>
              <a:t>残留磁化物による年代推定をするときに参考になる。</a:t>
            </a:r>
            <a:r>
              <a:rPr lang="en-US" altLang="ja-JP" sz="1400" dirty="0" smtClean="0"/>
              <a:t>(</a:t>
            </a:r>
            <a:r>
              <a:rPr lang="ja-JP" altLang="en-US" sz="1400" dirty="0" smtClean="0"/>
              <a:t>これ</a:t>
            </a:r>
            <a:r>
              <a:rPr lang="ja-JP" altLang="en-US" sz="1400" dirty="0"/>
              <a:t>自体も異分野</a:t>
            </a:r>
            <a:r>
              <a:rPr lang="ja-JP" altLang="en-US" sz="1400" dirty="0" smtClean="0"/>
              <a:t>融合</a:t>
            </a:r>
            <a:r>
              <a:rPr lang="en-US" altLang="ja-JP" sz="1400" dirty="0" smtClean="0"/>
              <a:t>)</a:t>
            </a:r>
            <a:endParaRPr lang="ja-JP" altLang="en-US" sz="1400" dirty="0"/>
          </a:p>
          <a:p>
            <a:pPr marL="0" indent="0">
              <a:buNone/>
            </a:pPr>
            <a:endParaRPr lang="ja-JP" altLang="en-US" sz="1400" dirty="0"/>
          </a:p>
          <a:p>
            <a:pPr marL="0" indent="0">
              <a:buNone/>
            </a:pPr>
            <a:r>
              <a:rPr kumimoji="1" lang="en-US" altLang="ja-JP" sz="1400" dirty="0" smtClean="0"/>
              <a:t>3.</a:t>
            </a:r>
            <a:r>
              <a:rPr kumimoji="1" lang="ja-JP" altLang="en-US" sz="1400" dirty="0" smtClean="0"/>
              <a:t>非常に詳細な測量解析地理ﾃﾞｰﾀが得られる・</a:t>
            </a:r>
          </a:p>
          <a:p>
            <a:pPr marL="0" indent="0">
              <a:buNone/>
            </a:pPr>
            <a:endParaRPr kumimoji="1" lang="ja-JP" altLang="en-US" sz="1400" dirty="0" smtClean="0"/>
          </a:p>
          <a:p>
            <a:pPr marL="0" indent="0">
              <a:buNone/>
            </a:pPr>
            <a:r>
              <a:rPr lang="en-US" altLang="ja-JP" sz="1400" dirty="0" smtClean="0"/>
              <a:t>4.</a:t>
            </a:r>
            <a:r>
              <a:rPr kumimoji="1" lang="ja-JP" altLang="en-US" sz="1400" dirty="0" smtClean="0"/>
              <a:t>それだけではない</a:t>
            </a:r>
          </a:p>
          <a:p>
            <a:pPr marL="0" indent="0">
              <a:buNone/>
            </a:pPr>
            <a:r>
              <a:rPr lang="ja-JP" altLang="en-US" sz="1400" dirty="0" smtClean="0"/>
              <a:t>異分野で相互に提供してより向上するものはないか、新たな展開を求めるのが異分野融合である。</a:t>
            </a:r>
          </a:p>
          <a:p>
            <a:pPr marL="0" indent="0">
              <a:buNone/>
            </a:pPr>
            <a:r>
              <a:rPr lang="ja-JP" altLang="en-US" sz="1400" dirty="0" smtClean="0"/>
              <a:t>異分野融合には困難は付き物であるが、非常に高度な解析結果が得られる。</a:t>
            </a:r>
            <a:endParaRPr lang="ja-JP" altLang="en-US" sz="1400" dirty="0"/>
          </a:p>
          <a:p>
            <a:pPr marL="0" indent="0">
              <a:buNone/>
            </a:pPr>
            <a:r>
              <a:rPr lang="ja-JP" altLang="en-US" sz="1400" dirty="0" smtClean="0"/>
              <a:t>高度な解析結果ﾃﾞｰﾀはさらに新たな異分野融合を呼び寄せる。</a:t>
            </a:r>
            <a:endParaRPr lang="ja-JP" altLang="en-US" sz="1400" dirty="0"/>
          </a:p>
          <a:p>
            <a:pPr marL="0" indent="0">
              <a:buNone/>
            </a:pPr>
            <a:r>
              <a:rPr lang="ja-JP" altLang="en-US" sz="1400" dirty="0"/>
              <a:t>異分</a:t>
            </a:r>
            <a:r>
              <a:rPr lang="ja-JP" altLang="en-US" sz="1400" dirty="0" smtClean="0"/>
              <a:t>野間での融合を忌避</a:t>
            </a:r>
            <a:r>
              <a:rPr lang="ja-JP" altLang="en-US" sz="1400" dirty="0"/>
              <a:t>する</a:t>
            </a:r>
            <a:r>
              <a:rPr lang="ja-JP" altLang="en-US" sz="1400" dirty="0" smtClean="0"/>
              <a:t>と</a:t>
            </a:r>
            <a:r>
              <a:rPr lang="ja-JP" altLang="en-US" sz="1400" dirty="0"/>
              <a:t>止まったまま</a:t>
            </a:r>
            <a:r>
              <a:rPr lang="ja-JP" altLang="en-US" sz="1400" dirty="0" smtClean="0"/>
              <a:t>になる。</a:t>
            </a:r>
            <a:endParaRPr lang="ja-JP" altLang="en-US" sz="1400" dirty="0"/>
          </a:p>
          <a:p>
            <a:pPr marL="0" indent="0">
              <a:buNone/>
            </a:pPr>
            <a:endParaRPr lang="ja-JP" altLang="en-US" sz="1400" dirty="0"/>
          </a:p>
          <a:p>
            <a:pPr marL="0" indent="0">
              <a:buNone/>
            </a:pPr>
            <a:endParaRPr kumimoji="1" lang="ja-JP" altLang="en-US" sz="1400" dirty="0" smtClean="0"/>
          </a:p>
          <a:p>
            <a:pPr marL="0" indent="0">
              <a:buNone/>
            </a:pPr>
            <a:endParaRPr lang="ja-JP" altLang="en-US" sz="1400" dirty="0"/>
          </a:p>
          <a:p>
            <a:pPr marL="0" indent="0">
              <a:buNone/>
            </a:pPr>
            <a:endParaRPr kumimoji="1" lang="ja-JP" altLang="en-US" sz="1400" dirty="0"/>
          </a:p>
        </p:txBody>
      </p:sp>
    </p:spTree>
    <p:extLst>
      <p:ext uri="{BB962C8B-B14F-4D97-AF65-F5344CB8AC3E}">
        <p14:creationId xmlns:p14="http://schemas.microsoft.com/office/powerpoint/2010/main" val="468644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25000" lnSpcReduction="20000"/>
          </a:bodyPr>
          <a:lstStyle/>
          <a:p>
            <a:pPr marL="0" indent="0">
              <a:buNone/>
            </a:pPr>
            <a:endParaRPr lang="ja-JP" altLang="en-US" sz="6400" kern="0" dirty="0" smtClean="0">
              <a:solidFill>
                <a:srgbClr val="000000"/>
              </a:solidFill>
              <a:cs typeface="ＭＳ Ｐゴシック"/>
            </a:endParaRPr>
          </a:p>
          <a:p>
            <a:pPr marL="0" indent="0">
              <a:buNone/>
            </a:pPr>
            <a:r>
              <a:rPr lang="ja-JP" altLang="ja-JP" sz="6400"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a:t>
            </a:r>
            <a:r>
              <a:rPr lang="ja-JP" altLang="ja-JP"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科学技術にはﾃﾞｰﾀや方法技術での</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再生</a:t>
            </a:r>
            <a:r>
              <a:rPr lang="ja-JP" altLang="en-US"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連鎖</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効果</a:t>
            </a:r>
            <a:r>
              <a:rPr lang="ja-JP" altLang="ja-JP"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が内在する</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。これ</a:t>
            </a:r>
            <a:r>
              <a:rPr lang="ja-JP" altLang="ja-JP"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は無測量には有り得ないことで。無測量の絵図の研究の視野</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だけ</a:t>
            </a:r>
            <a:r>
              <a:rPr lang="ja-JP" altLang="en-US"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では</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前途</a:t>
            </a:r>
            <a:r>
              <a:rPr lang="ja-JP" altLang="ja-JP"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を</a:t>
            </a:r>
            <a:r>
              <a:rPr lang="ja-JP" altLang="ja-JP" sz="7200" b="1" kern="0" dirty="0" smtClean="0">
                <a:solidFill>
                  <a:srgbClr val="000000"/>
                </a:solidFill>
                <a:latin typeface="AR P丸ゴシック体M" panose="020B0600010101010101" pitchFamily="50" charset="-128"/>
                <a:ea typeface="AR P丸ゴシック体M" panose="020B0600010101010101" pitchFamily="50" charset="-128"/>
                <a:cs typeface="ＭＳ Ｐゴシック"/>
              </a:rPr>
              <a:t>断ち切る</a:t>
            </a:r>
            <a:r>
              <a:rPr lang="ja-JP" altLang="ja-JP" sz="7200" b="1" kern="0" dirty="0">
                <a:solidFill>
                  <a:srgbClr val="000000"/>
                </a:solidFill>
                <a:latin typeface="AR P丸ゴシック体M" panose="020B0600010101010101" pitchFamily="50" charset="-128"/>
                <a:ea typeface="AR P丸ゴシック体M" panose="020B0600010101010101" pitchFamily="50" charset="-128"/>
                <a:cs typeface="ＭＳ Ｐゴシック"/>
              </a:rPr>
              <a:t>ことになる。</a:t>
            </a:r>
            <a:endParaRPr lang="ja-JP" altLang="ja-JP" sz="7200" b="1" kern="100" dirty="0">
              <a:latin typeface="AR P丸ゴシック体M" panose="020B0600010101010101" pitchFamily="50" charset="-128"/>
              <a:ea typeface="AR P丸ゴシック体M" panose="020B0600010101010101" pitchFamily="50" charset="-128"/>
              <a:cs typeface="Times New Roman"/>
            </a:endParaRPr>
          </a:p>
          <a:p>
            <a:pPr marL="0" indent="0">
              <a:buNone/>
            </a:pPr>
            <a:endParaRPr lang="ja-JP" altLang="en-US" sz="6400" b="1" kern="0" dirty="0" smtClean="0">
              <a:solidFill>
                <a:srgbClr val="000000"/>
              </a:solidFill>
              <a:latin typeface="ＭＳ 明朝" panose="02020609040205080304" pitchFamily="17" charset="-128"/>
              <a:ea typeface="ＭＳ 明朝" panose="02020609040205080304" pitchFamily="17" charset="-128"/>
              <a:cs typeface="ＭＳ Ｐゴシック"/>
            </a:endParaRPr>
          </a:p>
          <a:p>
            <a:pPr marL="0" indent="0">
              <a:buNone/>
            </a:pPr>
            <a:r>
              <a:rPr lang="ja-JP" altLang="ja-JP" sz="6400" kern="0" dirty="0" smtClean="0">
                <a:solidFill>
                  <a:srgbClr val="000000"/>
                </a:solidFill>
                <a:cs typeface="ＭＳ Ｐゴシック"/>
              </a:rPr>
              <a:t>★</a:t>
            </a: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伊能図</a:t>
            </a:r>
            <a:r>
              <a:rPr lang="ja-JP" altLang="en-US" sz="6400" kern="0" dirty="0" smtClean="0">
                <a:solidFill>
                  <a:srgbClr val="000000"/>
                </a:solidFill>
                <a:latin typeface="ＭＳ 明朝" panose="02020609040205080304" pitchFamily="17" charset="-128"/>
                <a:ea typeface="ＭＳ 明朝" panose="02020609040205080304" pitchFamily="17" charset="-128"/>
                <a:cs typeface="ＭＳ Ｐゴシック"/>
              </a:rPr>
              <a:t>の</a:t>
            </a: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描画</a:t>
            </a:r>
            <a:r>
              <a:rPr lang="ja-JP" altLang="ja-JP" sz="6400" kern="0" dirty="0">
                <a:solidFill>
                  <a:srgbClr val="000000"/>
                </a:solidFill>
                <a:latin typeface="ＭＳ 明朝" panose="02020609040205080304" pitchFamily="17" charset="-128"/>
                <a:ea typeface="ＭＳ 明朝" panose="02020609040205080304" pitchFamily="17" charset="-128"/>
                <a:cs typeface="ＭＳ Ｐゴシック"/>
              </a:rPr>
              <a:t>拡大で特に測量経路の解明の試みが為されて</a:t>
            </a: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高価ですが、描画</a:t>
            </a:r>
            <a:r>
              <a:rPr lang="ja-JP" altLang="ja-JP" sz="6400" kern="0" dirty="0">
                <a:solidFill>
                  <a:srgbClr val="000000"/>
                </a:solidFill>
                <a:latin typeface="ＭＳ 明朝" panose="02020609040205080304" pitchFamily="17" charset="-128"/>
                <a:ea typeface="ＭＳ 明朝" panose="02020609040205080304" pitchFamily="17" charset="-128"/>
                <a:cs typeface="ＭＳ Ｐゴシック"/>
              </a:rPr>
              <a:t>の限界は免れ様がない</a:t>
            </a: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en-US" sz="6400" kern="0" dirty="0" smtClean="0">
                <a:solidFill>
                  <a:srgbClr val="000000"/>
                </a:solidFill>
                <a:latin typeface="ＭＳ 明朝" panose="02020609040205080304" pitchFamily="17" charset="-128"/>
                <a:ea typeface="ＭＳ 明朝" panose="02020609040205080304" pitchFamily="17" charset="-128"/>
                <a:cs typeface="ＭＳ Ｐゴシック"/>
              </a:rPr>
              <a:t>山島方位記の解析を組み合わせると効果が出る組み合わせが必要。</a:t>
            </a:r>
            <a:endParaRPr lang="ja-JP" altLang="ja-JP" sz="6400" kern="100" dirty="0">
              <a:latin typeface="ＭＳ 明朝" panose="02020609040205080304" pitchFamily="17" charset="-128"/>
              <a:ea typeface="ＭＳ 明朝" panose="02020609040205080304" pitchFamily="17" charset="-128"/>
              <a:cs typeface="Times New Roman"/>
            </a:endParaRPr>
          </a:p>
          <a:p>
            <a:pPr marL="0" indent="0">
              <a:buNone/>
            </a:pPr>
            <a:endParaRPr lang="ja-JP" altLang="en-US" sz="6400" u="sng" kern="0" dirty="0" smtClean="0">
              <a:solidFill>
                <a:srgbClr val="000000"/>
              </a:solidFill>
              <a:latin typeface="ＭＳ 明朝" panose="02020609040205080304" pitchFamily="17" charset="-128"/>
              <a:ea typeface="ＭＳ 明朝" panose="02020609040205080304" pitchFamily="17" charset="-128"/>
              <a:cs typeface="ＭＳ Ｐゴシック"/>
            </a:endParaRPr>
          </a:p>
          <a:p>
            <a:pPr marL="0" indent="0">
              <a:buNone/>
            </a:pP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u="sng" kern="0" dirty="0">
                <a:solidFill>
                  <a:srgbClr val="000000"/>
                </a:solidFill>
                <a:latin typeface="ＭＳ 明朝" panose="02020609040205080304" pitchFamily="17" charset="-128"/>
                <a:ea typeface="ＭＳ 明朝" panose="02020609040205080304" pitchFamily="17" charset="-128"/>
                <a:cs typeface="ＭＳ Ｐゴシック"/>
              </a:rPr>
              <a:t>山島方位記」の文理融合解析は測量実施地点の緯度経度秒単位以下の詳細位置の解析で周囲を含めて更に正確にする</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u="sng" kern="0" dirty="0">
                <a:solidFill>
                  <a:srgbClr val="000000"/>
                </a:solidFill>
                <a:latin typeface="ＭＳ 明朝" panose="02020609040205080304" pitchFamily="17" charset="-128"/>
                <a:ea typeface="ＭＳ 明朝" panose="02020609040205080304" pitchFamily="17" charset="-128"/>
                <a:cs typeface="ＭＳ Ｐゴシック"/>
              </a:rPr>
              <a:t>ここ掘れワンワン」で遺蹟の発掘や発見に役立つ。</a:t>
            </a:r>
            <a:endParaRPr lang="ja-JP" altLang="ja-JP" sz="6400" kern="100" dirty="0">
              <a:latin typeface="ＭＳ 明朝" panose="02020609040205080304" pitchFamily="17" charset="-128"/>
              <a:ea typeface="ＭＳ 明朝" panose="02020609040205080304" pitchFamily="17" charset="-128"/>
              <a:cs typeface="Times New Roman"/>
            </a:endParaRPr>
          </a:p>
          <a:p>
            <a:pPr marL="0" indent="0">
              <a:buNone/>
            </a:pPr>
            <a:r>
              <a:rPr lang="en-US" altLang="ja-JP" b="1" kern="0" dirty="0">
                <a:solidFill>
                  <a:srgbClr val="000000"/>
                </a:solidFill>
                <a:latin typeface="ＭＳ 明朝" panose="02020609040205080304" pitchFamily="17" charset="-128"/>
                <a:ea typeface="ＭＳ 明朝" panose="02020609040205080304" pitchFamily="17" charset="-128"/>
                <a:cs typeface="ＭＳ Ｐゴシック"/>
              </a:rPr>
              <a:t> </a:t>
            </a:r>
            <a:endParaRPr lang="ja-JP" altLang="ja-JP" kern="100" dirty="0">
              <a:latin typeface="ＭＳ 明朝" panose="02020609040205080304" pitchFamily="17" charset="-128"/>
              <a:ea typeface="ＭＳ 明朝" panose="02020609040205080304" pitchFamily="17" charset="-128"/>
              <a:cs typeface="Times New Roman"/>
            </a:endParaRPr>
          </a:p>
          <a:p>
            <a:pPr marL="0" indent="0">
              <a:buNone/>
            </a:pPr>
            <a:endParaRPr lang="ja-JP" altLang="en-US" sz="6400" u="sng" kern="0" dirty="0" smtClean="0">
              <a:solidFill>
                <a:srgbClr val="000000"/>
              </a:solidFill>
              <a:latin typeface="ＭＳ 明朝" panose="02020609040205080304" pitchFamily="17" charset="-128"/>
              <a:ea typeface="ＭＳ 明朝" panose="02020609040205080304" pitchFamily="17" charset="-128"/>
              <a:cs typeface="ＭＳ Ｐゴシック"/>
            </a:endParaRPr>
          </a:p>
          <a:p>
            <a:pPr marL="0" indent="0">
              <a:buNone/>
            </a:pP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文化庁の</a:t>
            </a:r>
            <a:r>
              <a:rPr lang="ja-JP" altLang="ja-JP" sz="6400" b="1" u="sng" kern="0" dirty="0">
                <a:solidFill>
                  <a:srgbClr val="000000"/>
                </a:solidFill>
                <a:latin typeface="ＭＳ 明朝" panose="02020609040205080304" pitchFamily="17" charset="-128"/>
                <a:ea typeface="ＭＳ 明朝" panose="02020609040205080304" pitchFamily="17" charset="-128"/>
                <a:cs typeface="ＭＳ Ｐゴシック"/>
              </a:rPr>
              <a:t>京都移転迄に</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は</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完全解読</a:t>
            </a:r>
            <a:r>
              <a:rPr lang="en-US"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文理融合解析</a:t>
            </a:r>
            <a:r>
              <a:rPr lang="en-US"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し</a:t>
            </a:r>
            <a:r>
              <a:rPr lang="ja-JP" altLang="en-US" sz="6400" b="1" u="sng" kern="0" dirty="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更に</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文理</a:t>
            </a:r>
            <a:r>
              <a:rPr lang="ja-JP" altLang="en-US" sz="6400" b="1" u="sng" kern="0" dirty="0">
                <a:solidFill>
                  <a:srgbClr val="000000"/>
                </a:solidFill>
                <a:latin typeface="ＭＳ 明朝" panose="02020609040205080304" pitchFamily="17" charset="-128"/>
                <a:ea typeface="ＭＳ 明朝" panose="02020609040205080304" pitchFamily="17" charset="-128"/>
                <a:cs typeface="ＭＳ Ｐゴシック"/>
              </a:rPr>
              <a:t>連鎖</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へ</a:t>
            </a:r>
            <a:r>
              <a:rPr lang="ja-JP" altLang="ja-JP" sz="6400" b="1" u="sng" kern="0" dirty="0">
                <a:solidFill>
                  <a:srgbClr val="000000"/>
                </a:solidFill>
                <a:latin typeface="ＭＳ 明朝" panose="02020609040205080304" pitchFamily="17" charset="-128"/>
                <a:ea typeface="ＭＳ 明朝" panose="02020609040205080304" pitchFamily="17" charset="-128"/>
                <a:cs typeface="ＭＳ Ｐゴシック"/>
              </a:rPr>
              <a:t>進めていたい</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endPar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endParaRPr>
          </a:p>
          <a:p>
            <a:pPr marL="0" indent="0">
              <a:buNone/>
            </a:pP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今後</a:t>
            </a:r>
            <a:r>
              <a:rPr lang="ja-JP" altLang="ja-JP" sz="6400" b="1" u="sng" kern="0" dirty="0">
                <a:solidFill>
                  <a:srgbClr val="000000"/>
                </a:solidFill>
                <a:latin typeface="ＭＳ 明朝" panose="02020609040205080304" pitchFamily="17" charset="-128"/>
                <a:ea typeface="ＭＳ 明朝" panose="02020609040205080304" pitchFamily="17" charset="-128"/>
                <a:cs typeface="ＭＳ Ｐゴシック"/>
              </a:rPr>
              <a:t>、文化財保護が近世から近代に及ぶ</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と</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増える</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科学</a:t>
            </a:r>
            <a:r>
              <a:rPr lang="ja-JP" altLang="ja-JP" sz="6400" b="1" u="sng" kern="0" dirty="0">
                <a:solidFill>
                  <a:srgbClr val="000000"/>
                </a:solidFill>
                <a:latin typeface="ＭＳ 明朝" panose="02020609040205080304" pitchFamily="17" charset="-128"/>
                <a:ea typeface="ＭＳ 明朝" panose="02020609040205080304" pitchFamily="17" charset="-128"/>
                <a:cs typeface="ＭＳ Ｐゴシック"/>
              </a:rPr>
              <a:t>ﾃﾞｰﾀ</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遺産</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の</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国宝</a:t>
            </a:r>
            <a:r>
              <a:rPr lang="ja-JP" altLang="ja-JP" sz="6400" b="1" u="sng" kern="0" dirty="0">
                <a:solidFill>
                  <a:srgbClr val="000000"/>
                </a:solidFill>
                <a:latin typeface="ＭＳ 明朝" panose="02020609040205080304" pitchFamily="17" charset="-128"/>
                <a:ea typeface="ＭＳ 明朝" panose="02020609040205080304" pitchFamily="17" charset="-128"/>
                <a:cs typeface="ＭＳ Ｐゴシック"/>
              </a:rPr>
              <a:t>管理の先例に</a:t>
            </a:r>
            <a:r>
              <a:rPr lang="ja-JP"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なる。</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◎未解読</a:t>
            </a:r>
            <a:r>
              <a:rPr lang="en-US"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未解析</a:t>
            </a:r>
            <a:r>
              <a:rPr lang="en-US" altLang="ja-JP"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en-US" sz="6400" b="1" u="sng" kern="0" dirty="0" smtClean="0">
                <a:solidFill>
                  <a:srgbClr val="000000"/>
                </a:solidFill>
                <a:latin typeface="ＭＳ 明朝" panose="02020609040205080304" pitchFamily="17" charset="-128"/>
                <a:ea typeface="ＭＳ 明朝" panose="02020609040205080304" pitchFamily="17" charset="-128"/>
                <a:cs typeface="ＭＳ Ｐゴシック"/>
              </a:rPr>
              <a:t>の国宝は不名誉且つ宝の持ち腐れ。◎オープンサイエンス遺産</a:t>
            </a:r>
            <a:endParaRPr lang="ja-JP" altLang="ja-JP" sz="6400" b="1" kern="100" dirty="0">
              <a:latin typeface="ＭＳ 明朝" panose="02020609040205080304" pitchFamily="17" charset="-128"/>
              <a:ea typeface="ＭＳ 明朝" panose="02020609040205080304" pitchFamily="17" charset="-128"/>
              <a:cs typeface="Times New Roman"/>
            </a:endParaRPr>
          </a:p>
          <a:p>
            <a:pPr marL="0" indent="0">
              <a:buNone/>
            </a:pPr>
            <a:endParaRPr lang="ja-JP" altLang="en-US" sz="6400" kern="0" dirty="0" smtClean="0">
              <a:solidFill>
                <a:srgbClr val="000000"/>
              </a:solidFill>
              <a:latin typeface="ＭＳ 明朝" panose="02020609040205080304" pitchFamily="17" charset="-128"/>
              <a:ea typeface="ＭＳ 明朝" panose="02020609040205080304" pitchFamily="17" charset="-128"/>
              <a:cs typeface="ＭＳ Ｐゴシック"/>
            </a:endParaRPr>
          </a:p>
          <a:p>
            <a:pPr marL="0" indent="0">
              <a:buNone/>
            </a:pPr>
            <a:r>
              <a:rPr lang="en-US" altLang="ja-JP" sz="6400" b="1" kern="0" dirty="0" smtClean="0">
                <a:solidFill>
                  <a:srgbClr val="000000"/>
                </a:solidFill>
                <a:latin typeface="ＭＳ 明朝" panose="02020609040205080304" pitchFamily="17" charset="-128"/>
                <a:ea typeface="ＭＳ 明朝" panose="02020609040205080304" pitchFamily="17" charset="-128"/>
                <a:cs typeface="ＭＳ Ｐゴシック"/>
              </a:rPr>
              <a:t>&lt;</a:t>
            </a:r>
            <a:r>
              <a:rPr lang="ja-JP" altLang="ja-JP" sz="6400" b="1" kern="0" dirty="0">
                <a:solidFill>
                  <a:srgbClr val="000000"/>
                </a:solidFill>
                <a:latin typeface="ＭＳ 明朝" panose="02020609040205080304" pitchFamily="17" charset="-128"/>
                <a:ea typeface="ＭＳ 明朝" panose="02020609040205080304" pitchFamily="17" charset="-128"/>
                <a:cs typeface="ＭＳ Ｐゴシック"/>
              </a:rPr>
              <a:t>国宝解読の為に</a:t>
            </a:r>
            <a:r>
              <a:rPr lang="ja-JP" altLang="ja-JP" sz="6400" b="1" kern="0" dirty="0" smtClean="0">
                <a:solidFill>
                  <a:srgbClr val="000000"/>
                </a:solidFill>
                <a:latin typeface="ＭＳ 明朝" panose="02020609040205080304" pitchFamily="17" charset="-128"/>
                <a:ea typeface="ＭＳ 明朝" panose="02020609040205080304" pitchFamily="17" charset="-128"/>
                <a:cs typeface="ＭＳ Ｐゴシック"/>
              </a:rPr>
              <a:t>下記が</a:t>
            </a:r>
            <a:r>
              <a:rPr lang="ja-JP" altLang="ja-JP" sz="6400" b="1" kern="0" dirty="0">
                <a:solidFill>
                  <a:srgbClr val="000000"/>
                </a:solidFill>
                <a:latin typeface="ＭＳ 明朝" panose="02020609040205080304" pitchFamily="17" charset="-128"/>
                <a:ea typeface="ＭＳ 明朝" panose="02020609040205080304" pitchFamily="17" charset="-128"/>
                <a:cs typeface="ＭＳ Ｐゴシック"/>
              </a:rPr>
              <a:t>必要になる</a:t>
            </a:r>
            <a:r>
              <a:rPr lang="en-US" altLang="ja-JP" sz="6400" b="1" kern="0" dirty="0" smtClean="0">
                <a:solidFill>
                  <a:srgbClr val="000000"/>
                </a:solidFill>
                <a:latin typeface="ＭＳ 明朝" panose="02020609040205080304" pitchFamily="17" charset="-128"/>
                <a:ea typeface="ＭＳ 明朝" panose="02020609040205080304" pitchFamily="17" charset="-128"/>
                <a:cs typeface="ＭＳ Ｐゴシック"/>
              </a:rPr>
              <a:t>&gt;</a:t>
            </a:r>
            <a:endParaRPr lang="ja-JP" altLang="en-US" sz="6400" b="1" kern="100" dirty="0">
              <a:latin typeface="ＭＳ 明朝" panose="02020609040205080304" pitchFamily="17" charset="-128"/>
              <a:ea typeface="ＭＳ 明朝" panose="02020609040205080304" pitchFamily="17" charset="-128"/>
              <a:cs typeface="Times New Roman"/>
            </a:endParaRPr>
          </a:p>
          <a:p>
            <a:pPr marL="0" indent="0">
              <a:buNone/>
            </a:pP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◎レﾎﾟｼﾞﾄﾘｰ</a:t>
            </a:r>
            <a:r>
              <a:rPr lang="ja-JP" altLang="ja-JP" sz="6400" kern="0" dirty="0">
                <a:solidFill>
                  <a:srgbClr val="000000"/>
                </a:solidFill>
                <a:latin typeface="ＭＳ 明朝" panose="02020609040205080304" pitchFamily="17" charset="-128"/>
                <a:ea typeface="ＭＳ 明朝" panose="02020609040205080304" pitchFamily="17" charset="-128"/>
                <a:cs typeface="ＭＳ Ｐゴシック"/>
              </a:rPr>
              <a:t>も未確定且つ未整備</a:t>
            </a:r>
            <a:endParaRPr lang="ja-JP" altLang="ja-JP" sz="6400" kern="100" dirty="0">
              <a:latin typeface="ＭＳ 明朝" panose="02020609040205080304" pitchFamily="17" charset="-128"/>
              <a:ea typeface="ＭＳ 明朝" panose="02020609040205080304" pitchFamily="17" charset="-128"/>
              <a:cs typeface="Times New Roman"/>
            </a:endParaRPr>
          </a:p>
          <a:p>
            <a:pPr marL="0" indent="0">
              <a:buNone/>
            </a:pP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仕事</a:t>
            </a:r>
            <a:r>
              <a:rPr lang="ja-JP" altLang="ja-JP" sz="6400" u="sng" kern="0" dirty="0">
                <a:solidFill>
                  <a:srgbClr val="000000"/>
                </a:solidFill>
                <a:latin typeface="ＭＳ 明朝" panose="02020609040205080304" pitchFamily="17" charset="-128"/>
                <a:ea typeface="ＭＳ 明朝" panose="02020609040205080304" pitchFamily="17" charset="-128"/>
                <a:cs typeface="ＭＳ Ｐゴシック"/>
              </a:rPr>
              <a:t>を</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引き継</a:t>
            </a:r>
            <a:r>
              <a:rPr lang="ja-JP" altLang="en-US" sz="6400" u="sng" kern="0" dirty="0" smtClean="0">
                <a:solidFill>
                  <a:srgbClr val="000000"/>
                </a:solidFill>
                <a:latin typeface="ＭＳ 明朝" panose="02020609040205080304" pitchFamily="17" charset="-128"/>
                <a:ea typeface="ＭＳ 明朝" panose="02020609040205080304" pitchFamily="17" charset="-128"/>
                <a:cs typeface="ＭＳ Ｐゴシック"/>
              </a:rPr>
              <a:t>ぎ</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教える</a:t>
            </a:r>
            <a:r>
              <a:rPr lang="ja-JP" altLang="en-US" sz="6400" u="sng" kern="0" dirty="0" smtClean="0">
                <a:solidFill>
                  <a:srgbClr val="000000"/>
                </a:solidFill>
                <a:latin typeface="ＭＳ 明朝" panose="02020609040205080304" pitchFamily="17" charset="-128"/>
                <a:ea typeface="ＭＳ 明朝" panose="02020609040205080304" pitchFamily="17" charset="-128"/>
                <a:cs typeface="ＭＳ Ｐゴシック"/>
              </a:rPr>
              <a:t>継続的な</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機会</a:t>
            </a:r>
            <a:r>
              <a:rPr lang="ja-JP" altLang="en-US" sz="6400" u="sng" kern="0" dirty="0" smtClean="0">
                <a:solidFill>
                  <a:srgbClr val="000000"/>
                </a:solidFill>
                <a:latin typeface="ＭＳ 明朝" panose="02020609040205080304" pitchFamily="17" charset="-128"/>
                <a:ea typeface="ＭＳ 明朝" panose="02020609040205080304" pitchFamily="17" charset="-128"/>
                <a:cs typeface="ＭＳ Ｐゴシック"/>
              </a:rPr>
              <a:t>をもうける。</a:t>
            </a:r>
            <a:endParaRPr lang="ja-JP" altLang="ja-JP" sz="6400" kern="100" dirty="0">
              <a:latin typeface="ＭＳ 明朝" panose="02020609040205080304" pitchFamily="17" charset="-128"/>
              <a:ea typeface="ＭＳ 明朝" panose="02020609040205080304" pitchFamily="17" charset="-128"/>
              <a:cs typeface="Times New Roman"/>
            </a:endParaRPr>
          </a:p>
          <a:p>
            <a:pPr marL="0" indent="0">
              <a:buNone/>
            </a:pP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u="sng" kern="0" dirty="0">
                <a:solidFill>
                  <a:srgbClr val="000000"/>
                </a:solidFill>
                <a:latin typeface="ＭＳ 明朝" panose="02020609040205080304" pitchFamily="17" charset="-128"/>
                <a:ea typeface="ＭＳ 明朝" panose="02020609040205080304" pitchFamily="17" charset="-128"/>
                <a:cs typeface="ＭＳ Ｐゴシック"/>
              </a:rPr>
              <a:t>人間は死んでいく</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。再度</a:t>
            </a:r>
            <a:r>
              <a:rPr lang="ja-JP" altLang="ja-JP" sz="6400" u="sng" kern="0" dirty="0">
                <a:solidFill>
                  <a:srgbClr val="000000"/>
                </a:solidFill>
                <a:latin typeface="ＭＳ 明朝" panose="02020609040205080304" pitchFamily="17" charset="-128"/>
                <a:ea typeface="ＭＳ 明朝" panose="02020609040205080304" pitchFamily="17" charset="-128"/>
                <a:cs typeface="ＭＳ Ｐゴシック"/>
              </a:rPr>
              <a:t>足踏みにならない様にする為には今どうすれば</a:t>
            </a:r>
            <a:r>
              <a:rPr lang="ja-JP" altLang="ja-JP" sz="6400" u="sng" kern="0" dirty="0" smtClean="0">
                <a:solidFill>
                  <a:srgbClr val="000000"/>
                </a:solidFill>
                <a:latin typeface="ＭＳ 明朝" panose="02020609040205080304" pitchFamily="17" charset="-128"/>
                <a:ea typeface="ＭＳ 明朝" panose="02020609040205080304" pitchFamily="17" charset="-128"/>
                <a:cs typeface="ＭＳ Ｐゴシック"/>
              </a:rPr>
              <a:t>よいか。</a:t>
            </a:r>
            <a:endParaRPr lang="ja-JP" altLang="en-US" sz="6400" kern="100" dirty="0">
              <a:latin typeface="ＭＳ 明朝" panose="02020609040205080304" pitchFamily="17" charset="-128"/>
              <a:ea typeface="ＭＳ 明朝" panose="02020609040205080304" pitchFamily="17" charset="-128"/>
              <a:cs typeface="Times New Roman"/>
            </a:endParaRPr>
          </a:p>
          <a:p>
            <a:pPr marL="0" indent="0">
              <a:buNone/>
            </a:pPr>
            <a:r>
              <a:rPr lang="ja-JP" altLang="ja-JP" sz="6400" kern="0" dirty="0" smtClean="0">
                <a:solidFill>
                  <a:srgbClr val="000000"/>
                </a:solidFill>
                <a:latin typeface="ＭＳ 明朝" panose="02020609040205080304" pitchFamily="17" charset="-128"/>
                <a:ea typeface="ＭＳ 明朝" panose="02020609040205080304" pitchFamily="17" charset="-128"/>
                <a:cs typeface="ＭＳ Ｐゴシック"/>
              </a:rPr>
              <a:t>◎</a:t>
            </a:r>
            <a:r>
              <a:rPr lang="ja-JP" altLang="ja-JP" sz="6400" kern="0" dirty="0">
                <a:solidFill>
                  <a:srgbClr val="000000"/>
                </a:solidFill>
                <a:latin typeface="ＭＳ 明朝" panose="02020609040205080304" pitchFamily="17" charset="-128"/>
                <a:ea typeface="ＭＳ 明朝" panose="02020609040205080304" pitchFamily="17" charset="-128"/>
                <a:cs typeface="ＭＳ Ｐゴシック"/>
              </a:rPr>
              <a:t>市民の研究も平等になる具体的実行が為されると新たな発展と効果が有る筈だ</a:t>
            </a:r>
            <a:r>
              <a:rPr lang="ja-JP" altLang="ja-JP" sz="6400" kern="0" dirty="0" smtClean="0">
                <a:solidFill>
                  <a:srgbClr val="000000"/>
                </a:solidFill>
                <a:cs typeface="ＭＳ Ｐゴシック"/>
              </a:rPr>
              <a:t>。</a:t>
            </a:r>
            <a:endParaRPr lang="ja-JP" altLang="ja-JP" sz="6400" kern="100" dirty="0">
              <a:latin typeface="Century"/>
              <a:ea typeface="ＭＳ 明朝"/>
              <a:cs typeface="Times New Roman"/>
            </a:endParaRPr>
          </a:p>
        </p:txBody>
      </p:sp>
    </p:spTree>
    <p:extLst>
      <p:ext uri="{BB962C8B-B14F-4D97-AF65-F5344CB8AC3E}">
        <p14:creationId xmlns:p14="http://schemas.microsoft.com/office/powerpoint/2010/main" val="4006795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endParaRPr kumimoji="1" lang="ja-JP" altLang="en-US" dirty="0"/>
          </a:p>
        </p:txBody>
      </p:sp>
      <p:sp>
        <p:nvSpPr>
          <p:cNvPr id="3" name="コンテンツ プレースホルダー 2"/>
          <p:cNvSpPr>
            <a:spLocks noGrp="1"/>
          </p:cNvSpPr>
          <p:nvPr>
            <p:ph idx="1"/>
          </p:nvPr>
        </p:nvSpPr>
        <p:spPr/>
        <p:txBody>
          <a:bodyPr>
            <a:noAutofit/>
          </a:bodyPr>
          <a:lstStyle/>
          <a:p>
            <a:r>
              <a:rPr lang="ja-JP" altLang="en-US" sz="2400" u="sng" kern="0" dirty="0">
                <a:solidFill>
                  <a:srgbClr val="000000"/>
                </a:solidFill>
              </a:rPr>
              <a:t>山島方位記による測量時の自然環境の復元が今後の</a:t>
            </a:r>
            <a:r>
              <a:rPr lang="ja-JP" altLang="en-US" sz="2400" u="sng" kern="0" dirty="0" smtClean="0">
                <a:solidFill>
                  <a:srgbClr val="000000"/>
                </a:solidFill>
              </a:rPr>
              <a:t>課題。</a:t>
            </a:r>
          </a:p>
          <a:p>
            <a:endParaRPr lang="ja-JP" altLang="en-US" sz="1800" kern="0" dirty="0">
              <a:solidFill>
                <a:srgbClr val="000000"/>
              </a:solidFill>
            </a:endParaRPr>
          </a:p>
          <a:p>
            <a:r>
              <a:rPr lang="ja-JP" altLang="en-US" sz="1800" kern="0" dirty="0">
                <a:solidFill>
                  <a:srgbClr val="000000"/>
                </a:solidFill>
              </a:rPr>
              <a:t>津波の影響が</a:t>
            </a:r>
            <a:r>
              <a:rPr lang="ja-JP" altLang="en-US" sz="1800" kern="0" dirty="0" smtClean="0">
                <a:solidFill>
                  <a:srgbClr val="000000"/>
                </a:solidFill>
              </a:rPr>
              <a:t>考えられる</a:t>
            </a:r>
            <a:r>
              <a:rPr lang="ja-JP" altLang="en-US" sz="1800" kern="0" dirty="0">
                <a:solidFill>
                  <a:srgbClr val="000000"/>
                </a:solidFill>
              </a:rPr>
              <a:t>測量後の高知の桂浜の恵比須礁の砂嘴の後退。</a:t>
            </a:r>
          </a:p>
          <a:p>
            <a:r>
              <a:rPr lang="en-US" altLang="ja-JP" sz="1800" kern="0" dirty="0" smtClean="0">
                <a:solidFill>
                  <a:srgbClr val="000000"/>
                </a:solidFill>
                <a:cs typeface="ＭＳ Ｐゴシック"/>
              </a:rPr>
              <a:t> </a:t>
            </a:r>
            <a:r>
              <a:rPr lang="ja-JP" altLang="ja-JP" sz="1800" kern="0" dirty="0">
                <a:solidFill>
                  <a:srgbClr val="000000"/>
                </a:solidFill>
                <a:cs typeface="ＭＳ Ｐゴシック"/>
              </a:rPr>
              <a:t>環境</a:t>
            </a:r>
            <a:r>
              <a:rPr lang="ja-JP" altLang="ja-JP" sz="1800" kern="0" dirty="0" smtClean="0">
                <a:solidFill>
                  <a:srgbClr val="000000"/>
                </a:solidFill>
                <a:cs typeface="ＭＳ Ｐゴシック"/>
              </a:rPr>
              <a:t>変動と</a:t>
            </a:r>
            <a:r>
              <a:rPr lang="ja-JP" altLang="ja-JP" sz="1800" kern="0" dirty="0">
                <a:solidFill>
                  <a:srgbClr val="000000"/>
                </a:solidFill>
                <a:cs typeface="ＭＳ Ｐゴシック"/>
              </a:rPr>
              <a:t>思われる海岸の渚線の変動</a:t>
            </a:r>
            <a:r>
              <a:rPr lang="en-US" altLang="ja-JP" sz="1800" kern="0" dirty="0">
                <a:solidFill>
                  <a:srgbClr val="000000"/>
                </a:solidFill>
                <a:cs typeface="ＭＳ Ｐゴシック"/>
              </a:rPr>
              <a:t>:</a:t>
            </a:r>
            <a:r>
              <a:rPr lang="ja-JP" altLang="ja-JP" sz="1800" kern="0" dirty="0">
                <a:solidFill>
                  <a:srgbClr val="000000"/>
                </a:solidFill>
                <a:cs typeface="ＭＳ Ｐゴシック"/>
              </a:rPr>
              <a:t>　実例　宮崎県佐土原付近の渚線</a:t>
            </a:r>
            <a:r>
              <a:rPr lang="ja-JP" altLang="ja-JP" sz="1800" kern="0" dirty="0" smtClean="0">
                <a:solidFill>
                  <a:srgbClr val="000000"/>
                </a:solidFill>
                <a:cs typeface="ＭＳ Ｐゴシック"/>
              </a:rPr>
              <a:t>後退</a:t>
            </a:r>
            <a:endParaRPr lang="ja-JP" altLang="en-US" sz="1800" kern="100" dirty="0">
              <a:latin typeface="Century"/>
              <a:ea typeface="ＭＳ 明朝"/>
              <a:cs typeface="Times New Roman"/>
            </a:endParaRPr>
          </a:p>
          <a:p>
            <a:r>
              <a:rPr lang="ja-JP" altLang="ja-JP" sz="1800" kern="0" dirty="0" smtClean="0">
                <a:solidFill>
                  <a:srgbClr val="000000"/>
                </a:solidFill>
                <a:cs typeface="ＭＳ Ｐゴシック"/>
              </a:rPr>
              <a:t>地震</a:t>
            </a:r>
            <a:r>
              <a:rPr lang="ja-JP" altLang="ja-JP" sz="1800" kern="0" dirty="0">
                <a:solidFill>
                  <a:srgbClr val="000000"/>
                </a:solidFill>
                <a:cs typeface="ＭＳ Ｐゴシック"/>
              </a:rPr>
              <a:t>による地殻変動に伴う地表の変動</a:t>
            </a:r>
            <a:r>
              <a:rPr lang="en-US" altLang="ja-JP" sz="1800" kern="0" dirty="0" smtClean="0">
                <a:solidFill>
                  <a:srgbClr val="000000"/>
                </a:solidFill>
                <a:cs typeface="ＭＳ Ｐゴシック"/>
              </a:rPr>
              <a:t>:</a:t>
            </a:r>
            <a:r>
              <a:rPr lang="ja-JP" altLang="en-US" sz="1800" kern="0" dirty="0" smtClean="0">
                <a:solidFill>
                  <a:srgbClr val="000000"/>
                </a:solidFill>
                <a:cs typeface="ＭＳ Ｐゴシック"/>
              </a:rPr>
              <a:t>　　</a:t>
            </a:r>
            <a:r>
              <a:rPr lang="ja-JP" altLang="ja-JP" sz="1800" kern="0" dirty="0" smtClean="0">
                <a:solidFill>
                  <a:srgbClr val="000000"/>
                </a:solidFill>
                <a:cs typeface="ＭＳ Ｐゴシック"/>
              </a:rPr>
              <a:t>石廊崎他</a:t>
            </a:r>
            <a:endParaRPr lang="ja-JP" altLang="en-US" sz="1800" kern="100" dirty="0">
              <a:latin typeface="Century"/>
              <a:ea typeface="ＭＳ 明朝"/>
              <a:cs typeface="Times New Roman"/>
            </a:endParaRPr>
          </a:p>
          <a:p>
            <a:r>
              <a:rPr lang="ja-JP" altLang="ja-JP" sz="1800" kern="0" dirty="0" smtClean="0">
                <a:solidFill>
                  <a:srgbClr val="000000"/>
                </a:solidFill>
                <a:cs typeface="ＭＳ Ｐゴシック"/>
              </a:rPr>
              <a:t>噴火</a:t>
            </a:r>
            <a:r>
              <a:rPr lang="ja-JP" altLang="ja-JP" sz="1800" kern="0" dirty="0">
                <a:solidFill>
                  <a:srgbClr val="000000"/>
                </a:solidFill>
                <a:cs typeface="ＭＳ Ｐゴシック"/>
              </a:rPr>
              <a:t>による地質と地殻と地磁気の変化</a:t>
            </a:r>
            <a:r>
              <a:rPr lang="en-US" altLang="ja-JP" sz="1800" kern="0" dirty="0" smtClean="0">
                <a:solidFill>
                  <a:srgbClr val="000000"/>
                </a:solidFill>
                <a:cs typeface="ＭＳ Ｐゴシック"/>
              </a:rPr>
              <a:t>:</a:t>
            </a:r>
            <a:r>
              <a:rPr lang="ja-JP" altLang="en-US" sz="1800" kern="0" dirty="0" smtClean="0">
                <a:solidFill>
                  <a:srgbClr val="000000"/>
                </a:solidFill>
                <a:cs typeface="ＭＳ Ｐゴシック"/>
              </a:rPr>
              <a:t>　　</a:t>
            </a:r>
            <a:r>
              <a:rPr lang="ja-JP" altLang="ja-JP" sz="1800" kern="0" dirty="0" smtClean="0">
                <a:solidFill>
                  <a:srgbClr val="000000"/>
                </a:solidFill>
                <a:cs typeface="ＭＳ Ｐゴシック"/>
              </a:rPr>
              <a:t>伊豆</a:t>
            </a:r>
            <a:r>
              <a:rPr lang="ja-JP" altLang="ja-JP" sz="1800" kern="0" dirty="0">
                <a:solidFill>
                  <a:srgbClr val="000000"/>
                </a:solidFill>
                <a:cs typeface="ＭＳ Ｐゴシック"/>
              </a:rPr>
              <a:t>諸島　</a:t>
            </a:r>
            <a:endParaRPr lang="ja-JP" altLang="ja-JP" sz="1800" kern="100" dirty="0">
              <a:latin typeface="Century"/>
              <a:ea typeface="ＭＳ 明朝"/>
              <a:cs typeface="Times New Roman"/>
            </a:endParaRPr>
          </a:p>
          <a:p>
            <a:r>
              <a:rPr lang="ja-JP" altLang="ja-JP" sz="1800" kern="0" dirty="0" smtClean="0">
                <a:solidFill>
                  <a:srgbClr val="000000"/>
                </a:solidFill>
                <a:cs typeface="ＭＳ Ｐゴシック"/>
              </a:rPr>
              <a:t>磁気異常</a:t>
            </a:r>
            <a:r>
              <a:rPr lang="ja-JP" altLang="en-US" sz="1800" kern="0" dirty="0">
                <a:solidFill>
                  <a:srgbClr val="000000"/>
                </a:solidFill>
                <a:cs typeface="ＭＳ Ｐゴシック"/>
              </a:rPr>
              <a:t>と</a:t>
            </a:r>
            <a:r>
              <a:rPr lang="ja-JP" altLang="ja-JP" sz="1800" kern="0" dirty="0" smtClean="0">
                <a:solidFill>
                  <a:srgbClr val="000000"/>
                </a:solidFill>
                <a:cs typeface="ＭＳ Ｐゴシック"/>
              </a:rPr>
              <a:t>地質</a:t>
            </a:r>
            <a:r>
              <a:rPr lang="ja-JP" altLang="ja-JP" sz="1800" kern="0" dirty="0">
                <a:solidFill>
                  <a:srgbClr val="000000"/>
                </a:solidFill>
                <a:cs typeface="ＭＳ Ｐゴシック"/>
              </a:rPr>
              <a:t>の推定</a:t>
            </a:r>
            <a:r>
              <a:rPr lang="en-US" altLang="ja-JP" sz="1800" kern="0" dirty="0" smtClean="0">
                <a:solidFill>
                  <a:srgbClr val="000000"/>
                </a:solidFill>
                <a:cs typeface="ＭＳ Ｐゴシック"/>
              </a:rPr>
              <a:t>:</a:t>
            </a:r>
            <a:r>
              <a:rPr lang="ja-JP" altLang="en-US" sz="1800" kern="0" dirty="0" smtClean="0">
                <a:solidFill>
                  <a:srgbClr val="000000"/>
                </a:solidFill>
                <a:cs typeface="ＭＳ Ｐゴシック"/>
              </a:rPr>
              <a:t>　　</a:t>
            </a:r>
            <a:r>
              <a:rPr lang="ja-JP" altLang="ja-JP" sz="1800" kern="0" dirty="0" smtClean="0">
                <a:solidFill>
                  <a:srgbClr val="000000"/>
                </a:solidFill>
                <a:cs typeface="ＭＳ Ｐゴシック"/>
              </a:rPr>
              <a:t>対馬全島</a:t>
            </a:r>
            <a:r>
              <a:rPr lang="ja-JP" altLang="ja-JP" sz="1800" kern="0" dirty="0">
                <a:solidFill>
                  <a:srgbClr val="000000"/>
                </a:solidFill>
                <a:cs typeface="ＭＳ Ｐゴシック"/>
              </a:rPr>
              <a:t>西半分でのほぼ一定の磁気異常</a:t>
            </a:r>
            <a:r>
              <a:rPr lang="ja-JP" altLang="ja-JP" sz="1800" kern="0" dirty="0" smtClean="0">
                <a:solidFill>
                  <a:srgbClr val="000000"/>
                </a:solidFill>
                <a:cs typeface="ＭＳ Ｐゴシック"/>
              </a:rPr>
              <a:t>。</a:t>
            </a:r>
            <a:endParaRPr lang="ja-JP" altLang="en-US" sz="1800" kern="0" dirty="0" smtClean="0">
              <a:solidFill>
                <a:srgbClr val="000000"/>
              </a:solidFill>
              <a:cs typeface="ＭＳ Ｐゴシック"/>
            </a:endParaRPr>
          </a:p>
          <a:p>
            <a:r>
              <a:rPr lang="ja-JP" altLang="en-US" sz="2000" kern="0" dirty="0">
                <a:solidFill>
                  <a:srgbClr val="000000"/>
                </a:solidFill>
                <a:cs typeface="ＭＳ Ｐゴシック"/>
              </a:rPr>
              <a:t>その他</a:t>
            </a:r>
            <a:r>
              <a:rPr lang="ja-JP" altLang="ja-JP" sz="1800" kern="0" dirty="0">
                <a:solidFill>
                  <a:srgbClr val="000000"/>
                </a:solidFill>
                <a:cs typeface="ＭＳ Ｐゴシック"/>
              </a:rPr>
              <a:t>　　</a:t>
            </a:r>
            <a:endParaRPr lang="ja-JP" altLang="ja-JP" sz="1800" kern="100" dirty="0">
              <a:latin typeface="Century"/>
              <a:ea typeface="ＭＳ 明朝"/>
              <a:cs typeface="Times New Roman"/>
            </a:endParaRPr>
          </a:p>
          <a:p>
            <a:r>
              <a:rPr lang="ja-JP" altLang="ja-JP" sz="1800" kern="0" dirty="0">
                <a:solidFill>
                  <a:srgbClr val="000000"/>
                </a:solidFill>
                <a:cs typeface="ＭＳ Ｐゴシック"/>
              </a:rPr>
              <a:t>出会った異分野は避けずに開拓するか、相談してお互いの価値を見付けて</a:t>
            </a:r>
            <a:endParaRPr lang="ja-JP" altLang="ja-JP" sz="1800" kern="100" dirty="0">
              <a:latin typeface="Century"/>
              <a:ea typeface="ＭＳ 明朝"/>
              <a:cs typeface="Times New Roman"/>
            </a:endParaRPr>
          </a:p>
          <a:p>
            <a:r>
              <a:rPr lang="ja-JP" altLang="ja-JP" sz="1800" kern="0" dirty="0">
                <a:solidFill>
                  <a:srgbClr val="000000"/>
                </a:solidFill>
                <a:cs typeface="ＭＳ Ｐゴシック"/>
              </a:rPr>
              <a:t>避けると立てこもり続けた結果になる。</a:t>
            </a:r>
            <a:endParaRPr lang="ja-JP" altLang="ja-JP" sz="1800" kern="100" dirty="0">
              <a:latin typeface="Century"/>
              <a:ea typeface="ＭＳ 明朝"/>
              <a:cs typeface="Times New Roman"/>
            </a:endParaRPr>
          </a:p>
          <a:p>
            <a:r>
              <a:rPr lang="ja-JP" altLang="ja-JP" sz="1800" kern="0" dirty="0">
                <a:solidFill>
                  <a:srgbClr val="000000"/>
                </a:solidFill>
                <a:cs typeface="ＭＳ Ｐゴシック"/>
              </a:rPr>
              <a:t>数値科学・自然</a:t>
            </a:r>
            <a:r>
              <a:rPr lang="ja-JP" altLang="ja-JP" sz="1800" kern="0" dirty="0" smtClean="0">
                <a:solidFill>
                  <a:srgbClr val="000000"/>
                </a:solidFill>
                <a:cs typeface="ＭＳ Ｐゴシック"/>
              </a:rPr>
              <a:t>科学</a:t>
            </a:r>
            <a:r>
              <a:rPr lang="ja-JP" altLang="en-US" sz="1800" kern="0" dirty="0" smtClean="0">
                <a:solidFill>
                  <a:srgbClr val="000000"/>
                </a:solidFill>
                <a:cs typeface="ＭＳ Ｐゴシック"/>
              </a:rPr>
              <a:t>・</a:t>
            </a:r>
            <a:r>
              <a:rPr lang="ja-JP" altLang="ja-JP" sz="1800" kern="0" dirty="0" smtClean="0">
                <a:solidFill>
                  <a:srgbClr val="000000"/>
                </a:solidFill>
                <a:cs typeface="ＭＳ Ｐゴシック"/>
              </a:rPr>
              <a:t>和文</a:t>
            </a:r>
            <a:r>
              <a:rPr lang="ja-JP" altLang="ja-JP" sz="1800" kern="0" dirty="0">
                <a:solidFill>
                  <a:srgbClr val="000000"/>
                </a:solidFill>
                <a:cs typeface="ＭＳ Ｐゴシック"/>
              </a:rPr>
              <a:t>・</a:t>
            </a:r>
            <a:r>
              <a:rPr lang="ja-JP" altLang="ja-JP" sz="1800" kern="0" dirty="0" smtClean="0">
                <a:solidFill>
                  <a:srgbClr val="000000"/>
                </a:solidFill>
                <a:cs typeface="ＭＳ Ｐゴシック"/>
              </a:rPr>
              <a:t>外国語</a:t>
            </a:r>
            <a:r>
              <a:rPr lang="ja-JP" altLang="en-US" sz="1800" kern="0" dirty="0" smtClean="0">
                <a:solidFill>
                  <a:srgbClr val="000000"/>
                </a:solidFill>
                <a:cs typeface="ＭＳ Ｐゴシック"/>
              </a:rPr>
              <a:t>も突破する。日本製日本地図は世界の遺産。</a:t>
            </a:r>
            <a:endParaRPr lang="ja-JP" altLang="ja-JP" sz="1800" kern="100" dirty="0">
              <a:latin typeface="Century"/>
              <a:ea typeface="ＭＳ 明朝"/>
              <a:cs typeface="Times New Roman"/>
            </a:endParaRPr>
          </a:p>
          <a:p>
            <a:r>
              <a:rPr lang="ja-JP" altLang="en-US" sz="1800" kern="0" dirty="0">
                <a:solidFill>
                  <a:srgbClr val="000000"/>
                </a:solidFill>
                <a:cs typeface="ＭＳ Ｐゴシック"/>
              </a:rPr>
              <a:t>そ</a:t>
            </a:r>
            <a:r>
              <a:rPr lang="ja-JP" altLang="ja-JP" sz="1800" kern="0" dirty="0" smtClean="0">
                <a:solidFill>
                  <a:srgbClr val="000000"/>
                </a:solidFill>
                <a:cs typeface="ＭＳ Ｐゴシック"/>
              </a:rPr>
              <a:t>の</a:t>
            </a:r>
            <a:r>
              <a:rPr lang="ja-JP" altLang="ja-JP" sz="1800" kern="0" dirty="0">
                <a:solidFill>
                  <a:srgbClr val="000000"/>
                </a:solidFill>
                <a:cs typeface="ＭＳ Ｐゴシック"/>
              </a:rPr>
              <a:t>分野だけで</a:t>
            </a:r>
            <a:r>
              <a:rPr lang="ja-JP" altLang="ja-JP" sz="1800" kern="0" dirty="0" smtClean="0">
                <a:solidFill>
                  <a:srgbClr val="000000"/>
                </a:solidFill>
                <a:cs typeface="ＭＳ Ｐゴシック"/>
              </a:rPr>
              <a:t>は繰り返す</a:t>
            </a:r>
            <a:r>
              <a:rPr lang="ja-JP" altLang="ja-JP" sz="1800" kern="0" dirty="0">
                <a:solidFill>
                  <a:srgbClr val="000000"/>
                </a:solidFill>
                <a:cs typeface="ＭＳ Ｐゴシック"/>
              </a:rPr>
              <a:t>普遍性</a:t>
            </a:r>
            <a:r>
              <a:rPr lang="ja-JP" altLang="ja-JP" sz="1800" kern="0" dirty="0" smtClean="0">
                <a:solidFill>
                  <a:srgbClr val="000000"/>
                </a:solidFill>
                <a:cs typeface="ＭＳ Ｐゴシック"/>
              </a:rPr>
              <a:t>が</a:t>
            </a:r>
            <a:r>
              <a:rPr lang="ja-JP" altLang="en-US" sz="1800" kern="0" dirty="0">
                <a:solidFill>
                  <a:srgbClr val="000000"/>
                </a:solidFill>
                <a:cs typeface="ＭＳ Ｐゴシック"/>
              </a:rPr>
              <a:t>少ない</a:t>
            </a:r>
            <a:r>
              <a:rPr lang="ja-JP" altLang="ja-JP" sz="1800" kern="0" dirty="0" smtClean="0">
                <a:solidFill>
                  <a:srgbClr val="000000"/>
                </a:solidFill>
                <a:cs typeface="ＭＳ Ｐゴシック"/>
              </a:rPr>
              <a:t>と</a:t>
            </a:r>
            <a:r>
              <a:rPr lang="ja-JP" altLang="ja-JP" sz="1800" kern="0" dirty="0">
                <a:solidFill>
                  <a:srgbClr val="000000"/>
                </a:solidFill>
                <a:cs typeface="ＭＳ Ｐゴシック"/>
              </a:rPr>
              <a:t>思えても他に</a:t>
            </a:r>
            <a:r>
              <a:rPr lang="ja-JP" altLang="ja-JP" sz="1800" kern="0" dirty="0" smtClean="0">
                <a:solidFill>
                  <a:srgbClr val="000000"/>
                </a:solidFill>
                <a:cs typeface="ＭＳ Ｐゴシック"/>
              </a:rPr>
              <a:t>活</a:t>
            </a:r>
            <a:r>
              <a:rPr lang="ja-JP" altLang="en-US" sz="1800" kern="0" dirty="0" smtClean="0">
                <a:solidFill>
                  <a:srgbClr val="000000"/>
                </a:solidFill>
                <a:cs typeface="ＭＳ Ｐゴシック"/>
              </a:rPr>
              <a:t>かせ</a:t>
            </a:r>
            <a:r>
              <a:rPr lang="ja-JP" altLang="ja-JP" sz="1800" kern="0" dirty="0" smtClean="0">
                <a:solidFill>
                  <a:srgbClr val="000000"/>
                </a:solidFill>
                <a:cs typeface="ＭＳ Ｐゴシック"/>
              </a:rPr>
              <a:t>る</a:t>
            </a:r>
            <a:r>
              <a:rPr lang="ja-JP" altLang="ja-JP" sz="1800" kern="0" dirty="0">
                <a:solidFill>
                  <a:srgbClr val="000000"/>
                </a:solidFill>
                <a:cs typeface="ＭＳ Ｐゴシック"/>
              </a:rPr>
              <a:t>分野が有るかも</a:t>
            </a:r>
            <a:r>
              <a:rPr lang="ja-JP" altLang="ja-JP" sz="1800" kern="0" dirty="0" smtClean="0">
                <a:solidFill>
                  <a:srgbClr val="000000"/>
                </a:solidFill>
                <a:cs typeface="ＭＳ Ｐゴシック"/>
              </a:rPr>
              <a:t>しれない</a:t>
            </a:r>
            <a:r>
              <a:rPr lang="ja-JP" altLang="en-US" sz="1800" kern="0" dirty="0" smtClean="0">
                <a:solidFill>
                  <a:srgbClr val="000000"/>
                </a:solidFill>
                <a:cs typeface="ＭＳ Ｐゴシック"/>
              </a:rPr>
              <a:t>ので解析と考察は続けること。</a:t>
            </a:r>
          </a:p>
          <a:p>
            <a:pPr marL="0" indent="0">
              <a:buNone/>
            </a:pPr>
            <a:endParaRPr kumimoji="1" lang="ja-JP" altLang="en-US" sz="1800" dirty="0"/>
          </a:p>
        </p:txBody>
      </p:sp>
    </p:spTree>
    <p:extLst>
      <p:ext uri="{BB962C8B-B14F-4D97-AF65-F5344CB8AC3E}">
        <p14:creationId xmlns:p14="http://schemas.microsoft.com/office/powerpoint/2010/main" val="3730132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564904"/>
            <a:ext cx="4960938"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30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kumimoji="1" lang="ja-JP" altLang="en-US" sz="1600" dirty="0" smtClean="0"/>
              <a:t>アジアの偽磁極の移動拡大</a:t>
            </a:r>
            <a:r>
              <a:rPr kumimoji="1" lang="en-US" altLang="ja-JP" sz="1600" dirty="0" smtClean="0"/>
              <a:t>NOAA</a:t>
            </a:r>
            <a:endParaRPr kumimoji="1" lang="ja-JP" altLang="en-US" sz="1600" dirty="0" smtClean="0"/>
          </a:p>
          <a:p>
            <a:pPr marL="0" indent="0">
              <a:buNone/>
            </a:pPr>
            <a:r>
              <a:rPr kumimoji="1" lang="en-US" altLang="ja-JP" sz="1600" dirty="0" smtClean="0"/>
              <a:t>1800</a:t>
            </a:r>
            <a:r>
              <a:rPr kumimoji="1" lang="ja-JP" altLang="en-US" sz="1600" dirty="0" smtClean="0"/>
              <a:t>年　　　　　　　　　　　　　</a:t>
            </a:r>
            <a:r>
              <a:rPr kumimoji="1" lang="en-US" altLang="ja-JP" sz="1600" dirty="0" smtClean="0"/>
              <a:t>2010</a:t>
            </a:r>
            <a:r>
              <a:rPr kumimoji="1" lang="ja-JP" altLang="en-US" sz="1600" dirty="0" smtClean="0"/>
              <a:t>年　　　　</a:t>
            </a:r>
            <a:r>
              <a:rPr kumimoji="1" lang="ja-JP" altLang="en-US" sz="1600" dirty="0" smtClean="0">
                <a:solidFill>
                  <a:srgbClr val="00B0F0"/>
                </a:solidFill>
              </a:rPr>
              <a:t>青</a:t>
            </a:r>
            <a:r>
              <a:rPr kumimoji="1" lang="en-US" altLang="ja-JP" sz="1600" dirty="0" smtClean="0"/>
              <a:t>NOAA1800.</a:t>
            </a:r>
            <a:r>
              <a:rPr kumimoji="1" lang="ja-JP" altLang="en-US" sz="1600" dirty="0" smtClean="0">
                <a:solidFill>
                  <a:srgbClr val="00B050"/>
                </a:solidFill>
              </a:rPr>
              <a:t>緑</a:t>
            </a:r>
            <a:r>
              <a:rPr kumimoji="1" lang="en-US" altLang="ja-JP" sz="1600" dirty="0" smtClean="0"/>
              <a:t>Gauss1830.</a:t>
            </a:r>
            <a:r>
              <a:rPr kumimoji="1" lang="ja-JP" altLang="en-US" sz="1600" dirty="0" smtClean="0">
                <a:solidFill>
                  <a:srgbClr val="FF0000"/>
                </a:solidFill>
              </a:rPr>
              <a:t>赤</a:t>
            </a:r>
            <a:r>
              <a:rPr kumimoji="1" lang="ja-JP" altLang="en-US" sz="1600" dirty="0" smtClean="0"/>
              <a:t>山島方位記</a:t>
            </a:r>
            <a:r>
              <a:rPr kumimoji="1" lang="en-US" altLang="ja-JP" sz="1600" dirty="0" smtClean="0"/>
              <a:t>1800-1813</a:t>
            </a:r>
            <a:endParaRPr kumimoji="1" lang="ja-JP" altLang="en-US" sz="9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876" y="2204864"/>
            <a:ext cx="3958555" cy="346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291878"/>
            <a:ext cx="1544904" cy="213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コンテンツ プレースホルダー 2"/>
          <p:cNvSpPr txBox="1">
            <a:spLocks/>
          </p:cNvSpPr>
          <p:nvPr/>
        </p:nvSpPr>
        <p:spPr>
          <a:xfrm>
            <a:off x="-1919362" y="145556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ja-JP" alt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194545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252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algn="just">
              <a:spcAft>
                <a:spcPts val="0"/>
              </a:spcAft>
            </a:pPr>
            <a:r>
              <a:rPr lang="ja-JP" altLang="ja-JP" sz="1100" kern="100" dirty="0">
                <a:latin typeface="Century"/>
                <a:ea typeface="ＭＳ 明朝"/>
                <a:cs typeface="Times New Roman"/>
              </a:rPr>
              <a:t>巨済島の陶蔵浦トージャンケイがトーゾッカイ盗賊浦に訛った。対馬で盗賊浦と当て字。九的</a:t>
            </a:r>
            <a:r>
              <a:rPr lang="en-US" altLang="ja-JP" sz="1100" kern="100" dirty="0">
                <a:latin typeface="Century"/>
                <a:ea typeface="ＭＳ 明朝"/>
                <a:cs typeface="Times New Roman"/>
              </a:rPr>
              <a:t>(</a:t>
            </a:r>
            <a:r>
              <a:rPr lang="ja-JP" altLang="ja-JP" sz="1100" kern="100" dirty="0">
                <a:latin typeface="Century"/>
                <a:ea typeface="ＭＳ 明朝"/>
                <a:cs typeface="Times New Roman"/>
              </a:rPr>
              <a:t>九徳山</a:t>
            </a:r>
            <a:r>
              <a:rPr lang="en-US" altLang="ja-JP" sz="1100" kern="100" dirty="0">
                <a:latin typeface="Century"/>
                <a:ea typeface="ＭＳ 明朝"/>
                <a:cs typeface="Times New Roman"/>
              </a:rPr>
              <a:t>)</a:t>
            </a:r>
            <a:r>
              <a:rPr lang="ja-JP" altLang="ja-JP" sz="1100" kern="100" dirty="0">
                <a:latin typeface="Century"/>
                <a:ea typeface="ＭＳ 明朝"/>
                <a:cs typeface="Times New Roman"/>
              </a:rPr>
              <a:t>から水営は釜山。</a:t>
            </a:r>
          </a:p>
          <a:p>
            <a:pPr algn="just">
              <a:spcAft>
                <a:spcPts val="0"/>
              </a:spcAft>
            </a:pPr>
            <a:r>
              <a:rPr lang="ja-JP" altLang="ja-JP" sz="1100" kern="100" dirty="0">
                <a:latin typeface="Century"/>
                <a:ea typeface="ＭＳ 明朝"/>
                <a:cs typeface="Times New Roman"/>
              </a:rPr>
              <a:t>山島方位記五十七　山島方位記二十二　高知北山街道一印、　　山田橋二印瓢箪</a:t>
            </a:r>
            <a:r>
              <a:rPr lang="ja-JP" altLang="ja-JP" kern="100" dirty="0">
                <a:latin typeface="Century"/>
                <a:ea typeface="ＭＳ 明朝"/>
                <a:cs typeface="Times New Roman"/>
              </a:rPr>
              <a:t>。</a:t>
            </a:r>
            <a:endParaRPr lang="ja-JP" altLang="ja-JP" kern="100" dirty="0">
              <a:effectLst/>
              <a:latin typeface="Century"/>
              <a:ea typeface="ＭＳ 明朝"/>
              <a:cs typeface="Times New Roman"/>
            </a:endParaRP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48880"/>
            <a:ext cx="5976664" cy="422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347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1556792"/>
            <a:ext cx="4068763"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86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r>
              <a:rPr lang="en-US" altLang="ja-JP" sz="1400" kern="100" dirty="0">
                <a:latin typeface="Century"/>
                <a:ea typeface="ＭＳ 明朝"/>
                <a:cs typeface="Times New Roman"/>
              </a:rPr>
              <a:t>Land scape of the </a:t>
            </a:r>
            <a:r>
              <a:rPr lang="en-US" altLang="ja-JP" sz="1400" kern="100" dirty="0" err="1" smtClean="0">
                <a:latin typeface="Century"/>
                <a:ea typeface="ＭＳ 明朝"/>
                <a:cs typeface="Times New Roman"/>
              </a:rPr>
              <a:t>islandInoh’s</a:t>
            </a:r>
            <a:r>
              <a:rPr lang="en-US" altLang="ja-JP" sz="1400" kern="100" dirty="0" smtClean="0">
                <a:latin typeface="Century"/>
                <a:ea typeface="ＭＳ 明朝"/>
                <a:cs typeface="Times New Roman"/>
              </a:rPr>
              <a:t> </a:t>
            </a:r>
            <a:r>
              <a:rPr lang="en-US" altLang="ja-JP" sz="1400" kern="100" dirty="0">
                <a:latin typeface="Century"/>
                <a:ea typeface="ＭＳ 明朝"/>
                <a:cs typeface="Times New Roman"/>
              </a:rPr>
              <a:t>survey target points in coast of Korea from Tsushima </a:t>
            </a:r>
            <a:endParaRPr lang="ja-JP" altLang="ja-JP" sz="1400" kern="100" dirty="0">
              <a:effectLst/>
              <a:latin typeface="Century"/>
              <a:ea typeface="ＭＳ 明朝"/>
              <a:cs typeface="Times New Roman"/>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447992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157" y="4719464"/>
            <a:ext cx="2552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119" y="2492896"/>
            <a:ext cx="3436938"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865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7741"/>
            <a:ext cx="3960440" cy="599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27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8018"/>
          </a:xfrm>
        </p:spPr>
        <p:txBody>
          <a:bodyPr>
            <a:normAutofit fontScale="90000"/>
          </a:bodyPr>
          <a:lstStyle/>
          <a:p>
            <a:endParaRPr kumimoji="1" lang="ja-JP" altLang="en-US" dirty="0"/>
          </a:p>
        </p:txBody>
      </p:sp>
      <p:sp>
        <p:nvSpPr>
          <p:cNvPr id="3" name="コンテンツ プレースホルダー 2"/>
          <p:cNvSpPr>
            <a:spLocks noGrp="1"/>
          </p:cNvSpPr>
          <p:nvPr>
            <p:ph idx="1"/>
          </p:nvPr>
        </p:nvSpPr>
        <p:spPr>
          <a:xfrm>
            <a:off x="457200" y="476672"/>
            <a:ext cx="8229600" cy="6048672"/>
          </a:xfrm>
        </p:spPr>
        <p:txBody>
          <a:bodyPr>
            <a:noAutofit/>
          </a:bodyPr>
          <a:lstStyle/>
          <a:p>
            <a:pPr algn="just">
              <a:spcAft>
                <a:spcPts val="0"/>
              </a:spcAft>
            </a:pPr>
            <a:r>
              <a:rPr lang="en-US" altLang="ja-JP" sz="1100" b="1" kern="100" dirty="0">
                <a:latin typeface="Century"/>
                <a:ea typeface="ＭＳ 明朝"/>
                <a:cs typeface="Times New Roman"/>
              </a:rPr>
              <a:t>&lt;</a:t>
            </a:r>
            <a:r>
              <a:rPr lang="ja-JP" altLang="ja-JP" sz="1100" b="1" kern="100" dirty="0">
                <a:latin typeface="Century"/>
                <a:ea typeface="ＭＳ 明朝"/>
                <a:cs typeface="Times New Roman"/>
              </a:rPr>
              <a:t>山島方位記の文理融合</a:t>
            </a:r>
            <a:r>
              <a:rPr lang="ja-JP" altLang="ja-JP" sz="1100" b="1" kern="0" dirty="0">
                <a:solidFill>
                  <a:srgbClr val="000000"/>
                </a:solidFill>
                <a:cs typeface="ＭＳ Ｐゴシック"/>
              </a:rPr>
              <a:t>測量解析の</a:t>
            </a:r>
            <a:r>
              <a:rPr lang="ja-JP" altLang="ja-JP" sz="1100" b="1" kern="100" dirty="0">
                <a:latin typeface="Century"/>
                <a:ea typeface="ＭＳ 明朝"/>
                <a:cs typeface="Times New Roman"/>
              </a:rPr>
              <a:t>特徴</a:t>
            </a:r>
            <a:r>
              <a:rPr lang="en-US" altLang="ja-JP" sz="1100" b="1" kern="100" dirty="0" smtClean="0">
                <a:latin typeface="Century"/>
                <a:ea typeface="ＭＳ 明朝"/>
                <a:cs typeface="Times New Roman"/>
              </a:rPr>
              <a:t>&gt;</a:t>
            </a:r>
            <a:r>
              <a:rPr lang="ja-JP" altLang="en-US" sz="1100" b="1" kern="100" dirty="0" smtClean="0">
                <a:latin typeface="Century"/>
                <a:ea typeface="ＭＳ 明朝"/>
                <a:cs typeface="Times New Roman"/>
              </a:rPr>
              <a:t>　下記が判明する。</a:t>
            </a:r>
            <a:endParaRPr lang="ja-JP" altLang="ja-JP" sz="1100" kern="100" dirty="0">
              <a:latin typeface="Century"/>
              <a:ea typeface="ＭＳ 明朝"/>
              <a:cs typeface="Times New Roman"/>
            </a:endParaRPr>
          </a:p>
          <a:p>
            <a:r>
              <a:rPr lang="en-US" altLang="ja-JP" sz="1100" kern="0" dirty="0">
                <a:solidFill>
                  <a:srgbClr val="000000"/>
                </a:solidFill>
                <a:cs typeface="ＭＳ Ｐゴシック"/>
              </a:rPr>
              <a:t>1.</a:t>
            </a:r>
            <a:r>
              <a:rPr lang="ja-JP" altLang="ja-JP" sz="1100" kern="0" dirty="0">
                <a:solidFill>
                  <a:srgbClr val="000000"/>
                </a:solidFill>
                <a:cs typeface="ＭＳ Ｐゴシック"/>
              </a:rPr>
              <a:t>磁針測量方位角　</a:t>
            </a:r>
            <a:r>
              <a:rPr lang="ja-JP" altLang="en-US" sz="1100" kern="0" dirty="0" smtClean="0">
                <a:solidFill>
                  <a:srgbClr val="000000"/>
                </a:solidFill>
                <a:cs typeface="ＭＳ Ｐゴシック"/>
              </a:rPr>
              <a:t>　</a:t>
            </a:r>
            <a:r>
              <a:rPr lang="en-US" altLang="ja-JP" sz="1100" kern="0" dirty="0" smtClean="0">
                <a:solidFill>
                  <a:srgbClr val="000000"/>
                </a:solidFill>
                <a:cs typeface="ＭＳ Ｐゴシック"/>
              </a:rPr>
              <a:t>0</a:t>
            </a:r>
            <a:r>
              <a:rPr lang="ja-JP" altLang="ja-JP" sz="1100" kern="0" dirty="0">
                <a:solidFill>
                  <a:srgbClr val="000000"/>
                </a:solidFill>
                <a:cs typeface="ＭＳ Ｐゴシック"/>
              </a:rPr>
              <a:t>°</a:t>
            </a:r>
            <a:r>
              <a:rPr lang="en-US" altLang="ja-JP" sz="1100" kern="0" dirty="0">
                <a:solidFill>
                  <a:srgbClr val="000000"/>
                </a:solidFill>
                <a:cs typeface="ＭＳ Ｐゴシック"/>
              </a:rPr>
              <a:t>05</a:t>
            </a:r>
            <a:r>
              <a:rPr lang="ja-JP" altLang="ja-JP" sz="1100" kern="0" dirty="0">
                <a:solidFill>
                  <a:srgbClr val="000000"/>
                </a:solidFill>
                <a:cs typeface="ＭＳ Ｐゴシック"/>
              </a:rPr>
              <a:t>′単位で記載されている</a:t>
            </a:r>
            <a:r>
              <a:rPr lang="ja-JP" altLang="ja-JP" sz="1100" kern="0" dirty="0" smtClean="0">
                <a:solidFill>
                  <a:srgbClr val="000000"/>
                </a:solidFill>
                <a:cs typeface="ＭＳ Ｐゴシック"/>
              </a:rPr>
              <a:t>。</a:t>
            </a:r>
            <a:r>
              <a:rPr lang="ja-JP" altLang="en-US" sz="1100" kern="0" dirty="0" smtClean="0">
                <a:solidFill>
                  <a:srgbClr val="000000"/>
                </a:solidFill>
                <a:cs typeface="ＭＳ Ｐゴシック"/>
              </a:rPr>
              <a:t>　　</a:t>
            </a:r>
            <a:r>
              <a:rPr lang="ja-JP" altLang="ja-JP" sz="1100" kern="0" dirty="0" smtClean="0">
                <a:solidFill>
                  <a:srgbClr val="000000"/>
                </a:solidFill>
                <a:cs typeface="ＭＳ Ｐゴシック"/>
              </a:rPr>
              <a:t>なか</a:t>
            </a:r>
            <a:r>
              <a:rPr lang="ja-JP" altLang="ja-JP" sz="1100" kern="0" dirty="0">
                <a:solidFill>
                  <a:srgbClr val="000000"/>
                </a:solidFill>
                <a:cs typeface="ＭＳ Ｐゴシック"/>
              </a:rPr>
              <a:t>には　</a:t>
            </a:r>
            <a:r>
              <a:rPr lang="en-US" altLang="ja-JP" sz="1100" kern="0" dirty="0">
                <a:solidFill>
                  <a:srgbClr val="000000"/>
                </a:solidFill>
                <a:cs typeface="ＭＳ Ｐゴシック"/>
              </a:rPr>
              <a:t>0</a:t>
            </a:r>
            <a:r>
              <a:rPr lang="ja-JP" altLang="ja-JP" sz="1100" kern="0" dirty="0">
                <a:solidFill>
                  <a:srgbClr val="000000"/>
                </a:solidFill>
                <a:cs typeface="ＭＳ Ｐゴシック"/>
              </a:rPr>
              <a:t>°</a:t>
            </a:r>
            <a:r>
              <a:rPr lang="en-US" altLang="ja-JP" sz="1100" kern="0" dirty="0">
                <a:solidFill>
                  <a:srgbClr val="000000"/>
                </a:solidFill>
                <a:cs typeface="ＭＳ Ｐゴシック"/>
              </a:rPr>
              <a:t>03</a:t>
            </a:r>
            <a:r>
              <a:rPr lang="ja-JP" altLang="ja-JP" sz="1100" kern="0" dirty="0">
                <a:solidFill>
                  <a:srgbClr val="000000"/>
                </a:solidFill>
                <a:cs typeface="ＭＳ Ｐゴシック"/>
              </a:rPr>
              <a:t>′や　</a:t>
            </a:r>
            <a:r>
              <a:rPr lang="en-US" altLang="ja-JP" sz="1100" kern="0" dirty="0">
                <a:solidFill>
                  <a:srgbClr val="000000"/>
                </a:solidFill>
                <a:cs typeface="ＭＳ Ｐゴシック"/>
              </a:rPr>
              <a:t>0</a:t>
            </a:r>
            <a:r>
              <a:rPr lang="ja-JP" altLang="ja-JP" sz="1100" kern="0" dirty="0">
                <a:solidFill>
                  <a:srgbClr val="000000"/>
                </a:solidFill>
                <a:cs typeface="ＭＳ Ｐゴシック"/>
              </a:rPr>
              <a:t>°</a:t>
            </a:r>
            <a:r>
              <a:rPr lang="en-US" altLang="ja-JP" sz="1100" kern="0" dirty="0">
                <a:solidFill>
                  <a:srgbClr val="000000"/>
                </a:solidFill>
                <a:cs typeface="ＭＳ Ｐゴシック"/>
              </a:rPr>
              <a:t>01</a:t>
            </a:r>
            <a:r>
              <a:rPr lang="ja-JP" altLang="ja-JP" sz="1100" kern="0" dirty="0">
                <a:solidFill>
                  <a:srgbClr val="000000"/>
                </a:solidFill>
                <a:cs typeface="ＭＳ Ｐゴシック"/>
              </a:rPr>
              <a:t>′単位も有る。</a:t>
            </a:r>
            <a:endParaRPr lang="ja-JP" altLang="ja-JP" sz="1100" kern="100" dirty="0">
              <a:latin typeface="Century"/>
              <a:ea typeface="ＭＳ 明朝"/>
              <a:cs typeface="Times New Roman"/>
            </a:endParaRPr>
          </a:p>
          <a:p>
            <a:r>
              <a:rPr lang="en-US" altLang="ja-JP" sz="1100" kern="0" dirty="0" smtClean="0">
                <a:solidFill>
                  <a:srgbClr val="000000"/>
                </a:solidFill>
                <a:cs typeface="ＭＳ Ｐゴシック"/>
              </a:rPr>
              <a:t>2.</a:t>
            </a:r>
            <a:r>
              <a:rPr lang="ja-JP" altLang="en-US" sz="1100" kern="0" dirty="0" smtClean="0">
                <a:solidFill>
                  <a:srgbClr val="000000"/>
                </a:solidFill>
                <a:cs typeface="ＭＳ Ｐゴシック"/>
              </a:rPr>
              <a:t>測量対象地点緯度経度</a:t>
            </a:r>
          </a:p>
          <a:p>
            <a:r>
              <a:rPr lang="en-US" altLang="ja-JP" sz="1100" kern="0" dirty="0" smtClean="0">
                <a:solidFill>
                  <a:srgbClr val="000000"/>
                </a:solidFill>
                <a:cs typeface="ＭＳ Ｐゴシック"/>
              </a:rPr>
              <a:t>3.</a:t>
            </a:r>
            <a:r>
              <a:rPr lang="ja-JP" altLang="en-US" sz="1100" kern="0" dirty="0" smtClean="0">
                <a:solidFill>
                  <a:srgbClr val="000000"/>
                </a:solidFill>
                <a:cs typeface="ＭＳ Ｐゴシック"/>
              </a:rPr>
              <a:t>測量実施地点詳細位置緯度経度</a:t>
            </a:r>
          </a:p>
          <a:p>
            <a:r>
              <a:rPr lang="en-US" altLang="ja-JP" sz="1100" kern="0" dirty="0" smtClean="0">
                <a:solidFill>
                  <a:srgbClr val="000000"/>
                </a:solidFill>
                <a:cs typeface="ＭＳ Ｐゴシック"/>
              </a:rPr>
              <a:t>4.</a:t>
            </a:r>
            <a:r>
              <a:rPr lang="ja-JP" altLang="ja-JP" sz="1100" kern="0" dirty="0">
                <a:solidFill>
                  <a:srgbClr val="000000"/>
                </a:solidFill>
                <a:cs typeface="ＭＳ Ｐゴシック"/>
              </a:rPr>
              <a:t>真方位角</a:t>
            </a:r>
            <a:endParaRPr lang="ja-JP" altLang="ja-JP" sz="1100" kern="100" dirty="0">
              <a:latin typeface="Century"/>
              <a:ea typeface="ＭＳ 明朝"/>
              <a:cs typeface="Times New Roman"/>
            </a:endParaRPr>
          </a:p>
          <a:p>
            <a:r>
              <a:rPr lang="en-US" altLang="ja-JP" sz="1100" kern="0" dirty="0">
                <a:solidFill>
                  <a:srgbClr val="000000"/>
                </a:solidFill>
                <a:cs typeface="ＭＳ Ｐゴシック"/>
              </a:rPr>
              <a:t>5</a:t>
            </a:r>
            <a:r>
              <a:rPr lang="en-US" altLang="ja-JP" sz="1100" kern="0" dirty="0" smtClean="0">
                <a:solidFill>
                  <a:srgbClr val="000000"/>
                </a:solidFill>
                <a:cs typeface="ＭＳ Ｐゴシック"/>
              </a:rPr>
              <a:t>.</a:t>
            </a:r>
            <a:r>
              <a:rPr lang="ja-JP" altLang="ja-JP" sz="1100" kern="0" dirty="0">
                <a:solidFill>
                  <a:srgbClr val="000000"/>
                </a:solidFill>
                <a:cs typeface="ＭＳ Ｐゴシック"/>
              </a:rPr>
              <a:t>地磁気偏角　　　真方位角－磁針測量方位角</a:t>
            </a:r>
            <a:r>
              <a:rPr lang="en-US" altLang="ja-JP" sz="1100" kern="0" dirty="0">
                <a:solidFill>
                  <a:srgbClr val="000000"/>
                </a:solidFill>
                <a:cs typeface="ＭＳ Ｐゴシック"/>
              </a:rPr>
              <a:t>=</a:t>
            </a:r>
            <a:r>
              <a:rPr lang="ja-JP" altLang="ja-JP" sz="1100" kern="0" dirty="0">
                <a:solidFill>
                  <a:srgbClr val="000000"/>
                </a:solidFill>
                <a:cs typeface="ＭＳ Ｐゴシック"/>
              </a:rPr>
              <a:t>地磁気偏角</a:t>
            </a:r>
            <a:endParaRPr lang="ja-JP" altLang="ja-JP" sz="1100" kern="100" dirty="0">
              <a:latin typeface="Century"/>
              <a:ea typeface="ＭＳ 明朝"/>
              <a:cs typeface="Times New Roman"/>
            </a:endParaRPr>
          </a:p>
          <a:p>
            <a:pPr marL="266700"/>
            <a:r>
              <a:rPr lang="ja-JP" altLang="ja-JP" sz="1100" kern="0" dirty="0">
                <a:solidFill>
                  <a:srgbClr val="000000"/>
                </a:solidFill>
                <a:cs typeface="ＭＳ Ｐゴシック"/>
              </a:rPr>
              <a:t>★極東且つ、鎖国による陸上での地磁気偏角ﾃﾞｰﾀ　の極端な不足を補うだけでない。当時は朝鮮半島から沿海州にかけて発生し</a:t>
            </a:r>
            <a:r>
              <a:rPr lang="ja-JP" altLang="ja-JP" sz="1100" kern="0" dirty="0" smtClean="0">
                <a:solidFill>
                  <a:srgbClr val="000000"/>
                </a:solidFill>
                <a:cs typeface="ＭＳ Ｐゴシック"/>
              </a:rPr>
              <a:t>、</a:t>
            </a:r>
            <a:endParaRPr lang="ja-JP" altLang="en-US" sz="1100" kern="0" dirty="0" smtClean="0">
              <a:solidFill>
                <a:srgbClr val="000000"/>
              </a:solidFill>
              <a:cs typeface="ＭＳ Ｐゴシック"/>
            </a:endParaRPr>
          </a:p>
          <a:p>
            <a:pPr marL="266700"/>
            <a:r>
              <a:rPr lang="ja-JP" altLang="ja-JP" sz="1100" kern="0" dirty="0" smtClean="0">
                <a:solidFill>
                  <a:srgbClr val="000000"/>
                </a:solidFill>
                <a:cs typeface="ＭＳ Ｐゴシック"/>
              </a:rPr>
              <a:t>今</a:t>
            </a:r>
            <a:r>
              <a:rPr lang="ja-JP" altLang="ja-JP" sz="1100" kern="0" dirty="0">
                <a:solidFill>
                  <a:srgbClr val="000000"/>
                </a:solidFill>
                <a:cs typeface="ＭＳ Ｐゴシック"/>
              </a:rPr>
              <a:t>も西偏を</a:t>
            </a:r>
            <a:r>
              <a:rPr lang="ja-JP" altLang="ja-JP" sz="1100" kern="0" dirty="0" smtClean="0">
                <a:solidFill>
                  <a:srgbClr val="000000"/>
                </a:solidFill>
                <a:cs typeface="ＭＳ Ｐゴシック"/>
              </a:rPr>
              <a:t>強めながら</a:t>
            </a:r>
            <a:r>
              <a:rPr lang="ja-JP" altLang="ja-JP" sz="1100" kern="0" dirty="0">
                <a:solidFill>
                  <a:srgbClr val="000000"/>
                </a:solidFill>
                <a:cs typeface="ＭＳ Ｐゴシック"/>
              </a:rPr>
              <a:t>北極海沿岸を北上する北東ｱｼﾞｱの偽磁極の南東側の陸上ﾃﾞｰﾀの把握で地球全体のﾀﾞｲﾅﾓ検証に役立つ。　</a:t>
            </a:r>
            <a:endParaRPr lang="ja-JP" altLang="en-US" sz="1100" kern="0" dirty="0" smtClean="0">
              <a:solidFill>
                <a:srgbClr val="000000"/>
              </a:solidFill>
              <a:cs typeface="ＭＳ Ｐゴシック"/>
            </a:endParaRPr>
          </a:p>
          <a:p>
            <a:pPr marL="266700"/>
            <a:r>
              <a:rPr lang="ja-JP" altLang="ja-JP" sz="1100" kern="0" dirty="0" smtClean="0">
                <a:solidFill>
                  <a:srgbClr val="000000"/>
                </a:solidFill>
                <a:cs typeface="ＭＳ Ｐゴシック"/>
              </a:rPr>
              <a:t>古い海図のｺﾝﾊﾟｽﾛｰｽﾞ</a:t>
            </a:r>
            <a:r>
              <a:rPr lang="ja-JP" altLang="ja-JP" sz="1100" kern="0" dirty="0">
                <a:solidFill>
                  <a:srgbClr val="000000"/>
                </a:solidFill>
                <a:cs typeface="ＭＳ Ｐゴシック"/>
              </a:rPr>
              <a:t>や航海記からの偏角の転記と</a:t>
            </a:r>
            <a:r>
              <a:rPr lang="en-US" altLang="ja-JP" sz="1100" kern="0" dirty="0">
                <a:solidFill>
                  <a:srgbClr val="000000"/>
                </a:solidFill>
                <a:cs typeface="ＭＳ Ｐゴシック"/>
              </a:rPr>
              <a:t>Gauss</a:t>
            </a:r>
            <a:r>
              <a:rPr lang="ja-JP" altLang="ja-JP" sz="1100" kern="0" dirty="0">
                <a:solidFill>
                  <a:srgbClr val="000000"/>
                </a:solidFill>
                <a:cs typeface="ＭＳ Ｐゴシック"/>
              </a:rPr>
              <a:t>と</a:t>
            </a:r>
            <a:r>
              <a:rPr lang="en-US" altLang="ja-JP" sz="1100" kern="0" dirty="0">
                <a:solidFill>
                  <a:srgbClr val="000000"/>
                </a:solidFill>
                <a:cs typeface="ＭＳ Ｐゴシック"/>
              </a:rPr>
              <a:t>Weber</a:t>
            </a:r>
            <a:r>
              <a:rPr lang="ja-JP" altLang="ja-JP" sz="1100" kern="0" dirty="0">
                <a:solidFill>
                  <a:srgbClr val="000000"/>
                </a:solidFill>
                <a:cs typeface="ＭＳ Ｐゴシック"/>
              </a:rPr>
              <a:t>が開発の観測方法による観測ﾃﾞｰﾀ等を集め研究しており</a:t>
            </a:r>
            <a:r>
              <a:rPr lang="ja-JP" altLang="ja-JP" sz="1100" kern="0" dirty="0" smtClean="0">
                <a:solidFill>
                  <a:srgbClr val="000000"/>
                </a:solidFill>
                <a:cs typeface="ＭＳ Ｐゴシック"/>
              </a:rPr>
              <a:t>、</a:t>
            </a:r>
            <a:r>
              <a:rPr lang="ja-JP" altLang="en-US" sz="1100" kern="0" dirty="0" smtClean="0">
                <a:solidFill>
                  <a:srgbClr val="000000"/>
                </a:solidFill>
                <a:cs typeface="ＭＳ Ｐゴシック"/>
              </a:rPr>
              <a:t>陸上　</a:t>
            </a:r>
          </a:p>
          <a:p>
            <a:pPr marL="266700"/>
            <a:r>
              <a:rPr lang="ja-JP" altLang="ja-JP" sz="1100" kern="0" dirty="0" smtClean="0">
                <a:solidFill>
                  <a:srgbClr val="000000"/>
                </a:solidFill>
                <a:cs typeface="ＭＳ Ｐゴシック"/>
              </a:rPr>
              <a:t>磁針</a:t>
            </a:r>
            <a:r>
              <a:rPr lang="ja-JP" altLang="ja-JP" sz="1100" kern="0" dirty="0">
                <a:solidFill>
                  <a:srgbClr val="000000"/>
                </a:solidFill>
                <a:cs typeface="ＭＳ Ｐゴシック"/>
              </a:rPr>
              <a:t>測量</a:t>
            </a:r>
            <a:r>
              <a:rPr lang="ja-JP" altLang="ja-JP" sz="1100" kern="0" dirty="0" smtClean="0">
                <a:solidFill>
                  <a:srgbClr val="000000"/>
                </a:solidFill>
                <a:cs typeface="ＭＳ Ｐゴシック"/>
              </a:rPr>
              <a:t>方位角</a:t>
            </a:r>
            <a:r>
              <a:rPr lang="en-US" altLang="ja-JP" sz="1100" kern="0" dirty="0">
                <a:solidFill>
                  <a:srgbClr val="000000"/>
                </a:solidFill>
                <a:cs typeface="ＭＳ Ｐゴシック"/>
              </a:rPr>
              <a:t>data </a:t>
            </a:r>
            <a:r>
              <a:rPr lang="ja-JP" altLang="ja-JP" sz="1100" kern="0" dirty="0" smtClean="0">
                <a:solidFill>
                  <a:srgbClr val="000000"/>
                </a:solidFill>
                <a:cs typeface="ＭＳ Ｐゴシック"/>
              </a:rPr>
              <a:t>解析は</a:t>
            </a:r>
            <a:r>
              <a:rPr lang="ja-JP" altLang="ja-JP" sz="1100" kern="0" dirty="0">
                <a:solidFill>
                  <a:srgbClr val="000000"/>
                </a:solidFill>
                <a:cs typeface="ＭＳ Ｐゴシック"/>
              </a:rPr>
              <a:t>世界でも他に例をみない。</a:t>
            </a:r>
            <a:endParaRPr lang="ja-JP" altLang="ja-JP" sz="1100" kern="100" dirty="0">
              <a:latin typeface="Century"/>
              <a:ea typeface="ＭＳ 明朝"/>
              <a:cs typeface="Times New Roman"/>
            </a:endParaRPr>
          </a:p>
          <a:p>
            <a:pPr marL="266700"/>
            <a:r>
              <a:rPr lang="ja-JP" altLang="ja-JP" sz="1100" kern="0" dirty="0" smtClean="0">
                <a:solidFill>
                  <a:srgbClr val="000000"/>
                </a:solidFill>
                <a:cs typeface="ＭＳ Ｐゴシック"/>
              </a:rPr>
              <a:t>☆</a:t>
            </a:r>
            <a:r>
              <a:rPr lang="ja-JP" altLang="ja-JP" sz="1100" kern="0" dirty="0">
                <a:solidFill>
                  <a:srgbClr val="000000"/>
                </a:solidFill>
                <a:cs typeface="ＭＳ Ｐゴシック"/>
              </a:rPr>
              <a:t>測量当日の測量実施地点に於ける本来一定の地磁気偏角を追求すること</a:t>
            </a:r>
            <a:r>
              <a:rPr lang="ja-JP" altLang="ja-JP" sz="1100" kern="0" dirty="0" smtClean="0">
                <a:solidFill>
                  <a:srgbClr val="000000"/>
                </a:solidFill>
                <a:cs typeface="ＭＳ Ｐゴシック"/>
              </a:rPr>
              <a:t>で解析</a:t>
            </a:r>
            <a:r>
              <a:rPr lang="ja-JP" altLang="ja-JP" sz="1100" kern="0" dirty="0">
                <a:solidFill>
                  <a:srgbClr val="000000"/>
                </a:solidFill>
                <a:cs typeface="ＭＳ Ｐゴシック"/>
              </a:rPr>
              <a:t>精度を向上させる役目を果たす。</a:t>
            </a:r>
            <a:endParaRPr lang="ja-JP" altLang="ja-JP" sz="1100" kern="100" dirty="0">
              <a:latin typeface="Century"/>
              <a:ea typeface="ＭＳ 明朝"/>
              <a:cs typeface="Times New Roman"/>
            </a:endParaRPr>
          </a:p>
          <a:p>
            <a:pPr marL="304800" indent="-304800"/>
            <a:endParaRPr lang="ja-JP" altLang="en-US" sz="1100" b="1" kern="0" dirty="0" smtClean="0">
              <a:solidFill>
                <a:srgbClr val="000000"/>
              </a:solidFill>
              <a:cs typeface="ＭＳ Ｐゴシック"/>
            </a:endParaRPr>
          </a:p>
          <a:p>
            <a:pPr marL="304800" indent="-304800"/>
            <a:r>
              <a:rPr lang="en-US" altLang="ja-JP" sz="1100" b="1" kern="0" dirty="0" smtClean="0">
                <a:solidFill>
                  <a:srgbClr val="000000"/>
                </a:solidFill>
                <a:cs typeface="ＭＳ Ｐゴシック"/>
              </a:rPr>
              <a:t>&lt;</a:t>
            </a:r>
            <a:r>
              <a:rPr lang="ja-JP" altLang="ja-JP" sz="1100" b="1" kern="0" dirty="0" smtClean="0">
                <a:solidFill>
                  <a:srgbClr val="000000"/>
                </a:solidFill>
                <a:cs typeface="ＭＳ Ｐゴシック"/>
              </a:rPr>
              <a:t>伝統</a:t>
            </a:r>
            <a:r>
              <a:rPr lang="ja-JP" altLang="ja-JP" sz="1100" b="1" kern="0" dirty="0">
                <a:solidFill>
                  <a:srgbClr val="000000"/>
                </a:solidFill>
                <a:cs typeface="ＭＳ Ｐゴシック"/>
              </a:rPr>
              <a:t>の</a:t>
            </a:r>
            <a:r>
              <a:rPr lang="ja-JP" altLang="ja-JP" sz="1100" b="1" kern="0" dirty="0" smtClean="0">
                <a:solidFill>
                  <a:srgbClr val="000000"/>
                </a:solidFill>
                <a:cs typeface="ＭＳ Ｐゴシック"/>
              </a:rPr>
              <a:t>絵図</a:t>
            </a:r>
            <a:r>
              <a:rPr lang="ja-JP" altLang="en-US" sz="1100" b="1" kern="0" dirty="0" smtClean="0">
                <a:solidFill>
                  <a:srgbClr val="000000"/>
                </a:solidFill>
                <a:cs typeface="ＭＳ Ｐゴシック"/>
              </a:rPr>
              <a:t>の</a:t>
            </a:r>
            <a:r>
              <a:rPr lang="ja-JP" altLang="ja-JP" sz="1100" b="1" kern="0" dirty="0" smtClean="0">
                <a:solidFill>
                  <a:srgbClr val="000000"/>
                </a:solidFill>
                <a:cs typeface="ＭＳ Ｐゴシック"/>
              </a:rPr>
              <a:t>研究手法</a:t>
            </a:r>
            <a:r>
              <a:rPr lang="ja-JP" altLang="ja-JP" sz="1100" b="1" kern="0" dirty="0">
                <a:solidFill>
                  <a:srgbClr val="000000"/>
                </a:solidFill>
                <a:cs typeface="ＭＳ Ｐゴシック"/>
              </a:rPr>
              <a:t>では</a:t>
            </a:r>
            <a:r>
              <a:rPr lang="ja-JP" altLang="ja-JP" sz="1100" b="1" kern="0" dirty="0" smtClean="0">
                <a:solidFill>
                  <a:srgbClr val="000000"/>
                </a:solidFill>
                <a:cs typeface="ＭＳ Ｐゴシック"/>
              </a:rPr>
              <a:t>実現</a:t>
            </a:r>
            <a:r>
              <a:rPr lang="ja-JP" altLang="en-US" sz="1100" b="1" kern="0" dirty="0">
                <a:solidFill>
                  <a:srgbClr val="000000"/>
                </a:solidFill>
                <a:cs typeface="ＭＳ Ｐゴシック"/>
              </a:rPr>
              <a:t>不可能</a:t>
            </a:r>
            <a:r>
              <a:rPr lang="ja-JP" altLang="en-US" sz="1100" b="1" kern="0" dirty="0" smtClean="0">
                <a:solidFill>
                  <a:srgbClr val="000000"/>
                </a:solidFill>
                <a:cs typeface="ＭＳ Ｐゴシック"/>
              </a:rPr>
              <a:t>な</a:t>
            </a:r>
            <a:r>
              <a:rPr lang="ja-JP" altLang="ja-JP" sz="1100" b="1" kern="0" dirty="0" smtClean="0">
                <a:solidFill>
                  <a:srgbClr val="000000"/>
                </a:solidFill>
                <a:cs typeface="ＭＳ Ｐゴシック"/>
              </a:rPr>
              <a:t>詳細復元</a:t>
            </a:r>
            <a:r>
              <a:rPr lang="ja-JP" altLang="en-US" sz="1100" b="1" kern="0" dirty="0">
                <a:solidFill>
                  <a:srgbClr val="000000"/>
                </a:solidFill>
                <a:cs typeface="ＭＳ Ｐゴシック"/>
              </a:rPr>
              <a:t>が</a:t>
            </a:r>
            <a:r>
              <a:rPr lang="ja-JP" altLang="ja-JP" sz="1100" b="1" kern="0" dirty="0" smtClean="0">
                <a:solidFill>
                  <a:srgbClr val="000000"/>
                </a:solidFill>
                <a:cs typeface="ＭＳ Ｐゴシック"/>
              </a:rPr>
              <a:t>可能</a:t>
            </a:r>
            <a:r>
              <a:rPr lang="ja-JP" altLang="ja-JP" sz="1100" b="1" kern="0" dirty="0">
                <a:solidFill>
                  <a:srgbClr val="000000"/>
                </a:solidFill>
                <a:cs typeface="ＭＳ Ｐゴシック"/>
              </a:rPr>
              <a:t>になる</a:t>
            </a:r>
            <a:r>
              <a:rPr lang="en-US" altLang="ja-JP" sz="1100" b="1" kern="0" dirty="0">
                <a:solidFill>
                  <a:srgbClr val="000000"/>
                </a:solidFill>
                <a:cs typeface="ＭＳ Ｐゴシック"/>
              </a:rPr>
              <a:t> </a:t>
            </a:r>
            <a:r>
              <a:rPr lang="en-US" altLang="ja-JP" sz="1100" b="1" kern="0" dirty="0" smtClean="0">
                <a:solidFill>
                  <a:srgbClr val="000000"/>
                </a:solidFill>
                <a:cs typeface="ＭＳ Ｐゴシック"/>
              </a:rPr>
              <a:t>&gt;</a:t>
            </a:r>
            <a:endParaRPr lang="ja-JP" altLang="en-US" sz="1100" b="1" kern="0" dirty="0" smtClean="0">
              <a:solidFill>
                <a:srgbClr val="000000"/>
              </a:solidFill>
              <a:cs typeface="ＭＳ Ｐゴシック"/>
            </a:endParaRPr>
          </a:p>
          <a:p>
            <a:pPr marL="304800" indent="-304800"/>
            <a:r>
              <a:rPr lang="en-US" altLang="ja-JP" sz="1100" kern="0" dirty="0" smtClean="0">
                <a:solidFill>
                  <a:srgbClr val="000000"/>
                </a:solidFill>
                <a:cs typeface="ＭＳ Ｐゴシック"/>
              </a:rPr>
              <a:t>1.</a:t>
            </a:r>
            <a:r>
              <a:rPr lang="ja-JP" altLang="ja-JP" sz="1100" kern="0" dirty="0">
                <a:solidFill>
                  <a:srgbClr val="000000"/>
                </a:solidFill>
                <a:cs typeface="ＭＳ Ｐゴシック"/>
              </a:rPr>
              <a:t>測量対象の地点詳細緯度経度が判明する。　</a:t>
            </a:r>
            <a:r>
              <a:rPr lang="en-US" altLang="ja-JP" sz="1100" kern="0" dirty="0">
                <a:solidFill>
                  <a:srgbClr val="000000"/>
                </a:solidFill>
                <a:cs typeface="ＭＳ Ｐゴシック"/>
              </a:rPr>
              <a:t>(</a:t>
            </a:r>
            <a:r>
              <a:rPr lang="ja-JP" altLang="ja-JP" sz="1100" kern="0" dirty="0">
                <a:solidFill>
                  <a:srgbClr val="000000"/>
                </a:solidFill>
                <a:cs typeface="ＭＳ Ｐゴシック"/>
              </a:rPr>
              <a:t>伊能図に記載されていても内容詳細のわからない測量対象地点の同定</a:t>
            </a:r>
            <a:r>
              <a:rPr lang="ja-JP" altLang="ja-JP" sz="1100" b="1" kern="0" dirty="0">
                <a:solidFill>
                  <a:srgbClr val="000000"/>
                </a:solidFill>
                <a:cs typeface="ＭＳ Ｐゴシック"/>
              </a:rPr>
              <a:t>※</a:t>
            </a:r>
            <a:r>
              <a:rPr lang="ja-JP" altLang="ja-JP" sz="1100" kern="0" dirty="0">
                <a:solidFill>
                  <a:srgbClr val="000000"/>
                </a:solidFill>
                <a:cs typeface="ＭＳ Ｐゴシック"/>
              </a:rPr>
              <a:t>、</a:t>
            </a:r>
            <a:r>
              <a:rPr lang="ja-JP" altLang="ja-JP" sz="1100" kern="0" dirty="0" smtClean="0">
                <a:solidFill>
                  <a:srgbClr val="000000"/>
                </a:solidFill>
                <a:cs typeface="ＭＳ Ｐゴシック"/>
              </a:rPr>
              <a:t>伊能図</a:t>
            </a:r>
            <a:r>
              <a:rPr lang="ja-JP" altLang="en-US" sz="1100" kern="0" dirty="0" smtClean="0">
                <a:solidFill>
                  <a:srgbClr val="000000"/>
                </a:solidFill>
                <a:cs typeface="ＭＳ Ｐゴシック"/>
              </a:rPr>
              <a:t>　　　</a:t>
            </a:r>
            <a:r>
              <a:rPr lang="ja-JP" altLang="ja-JP" sz="1100" kern="0" dirty="0" smtClean="0">
                <a:solidFill>
                  <a:srgbClr val="000000"/>
                </a:solidFill>
                <a:cs typeface="ＭＳ Ｐゴシック"/>
              </a:rPr>
              <a:t>に</a:t>
            </a:r>
            <a:r>
              <a:rPr lang="ja-JP" altLang="ja-JP" sz="1100" kern="0" dirty="0">
                <a:solidFill>
                  <a:srgbClr val="000000"/>
                </a:solidFill>
                <a:cs typeface="ＭＳ Ｐゴシック"/>
              </a:rPr>
              <a:t>は掲載されなかった測量対象地点の同定と各歴史的意義</a:t>
            </a:r>
            <a:r>
              <a:rPr lang="en-US" altLang="ja-JP" sz="1100" kern="0" dirty="0">
                <a:solidFill>
                  <a:srgbClr val="000000"/>
                </a:solidFill>
                <a:cs typeface="ＭＳ Ｐゴシック"/>
              </a:rPr>
              <a:t>)</a:t>
            </a:r>
            <a:endParaRPr lang="ja-JP" altLang="ja-JP" sz="1100" kern="100" dirty="0">
              <a:latin typeface="Century"/>
              <a:ea typeface="ＭＳ 明朝"/>
              <a:cs typeface="Times New Roman"/>
            </a:endParaRPr>
          </a:p>
          <a:p>
            <a:pPr marL="304800" indent="-304800"/>
            <a:r>
              <a:rPr lang="en-US" altLang="ja-JP" sz="1100" kern="0" dirty="0" smtClean="0">
                <a:solidFill>
                  <a:srgbClr val="000000"/>
                </a:solidFill>
                <a:cs typeface="ＭＳ Ｐゴシック"/>
              </a:rPr>
              <a:t>2.</a:t>
            </a:r>
            <a:r>
              <a:rPr lang="ja-JP" altLang="ja-JP" sz="1100" kern="0" dirty="0">
                <a:solidFill>
                  <a:srgbClr val="000000"/>
                </a:solidFill>
                <a:cs typeface="ＭＳ Ｐゴシック"/>
              </a:rPr>
              <a:t>測量実施地点位置　</a:t>
            </a:r>
            <a:r>
              <a:rPr lang="ja-JP" altLang="ja-JP" sz="1100" kern="0" dirty="0">
                <a:solidFill>
                  <a:srgbClr val="FF0000"/>
                </a:solidFill>
                <a:cs typeface="ＭＳ Ｐゴシック"/>
              </a:rPr>
              <a:t>　詳細緯度経度秒単位以下</a:t>
            </a:r>
            <a:r>
              <a:rPr lang="en-US" altLang="ja-JP" sz="1100" kern="0" dirty="0">
                <a:solidFill>
                  <a:srgbClr val="FF0000"/>
                </a:solidFill>
                <a:cs typeface="ＭＳ Ｐゴシック"/>
              </a:rPr>
              <a:t>2</a:t>
            </a:r>
            <a:r>
              <a:rPr lang="ja-JP" altLang="ja-JP" sz="1100" kern="0" dirty="0">
                <a:solidFill>
                  <a:srgbClr val="FF0000"/>
                </a:solidFill>
                <a:cs typeface="ＭＳ Ｐゴシック"/>
              </a:rPr>
              <a:t>位迄算出する</a:t>
            </a:r>
            <a:r>
              <a:rPr lang="ja-JP" altLang="ja-JP" sz="1100" kern="0" dirty="0" smtClean="0">
                <a:solidFill>
                  <a:srgbClr val="FF0000"/>
                </a:solidFill>
                <a:cs typeface="ＭＳ Ｐゴシック"/>
              </a:rPr>
              <a:t>。</a:t>
            </a:r>
            <a:r>
              <a:rPr lang="ja-JP" altLang="ja-JP" sz="1100" u="sng" kern="0" dirty="0">
                <a:solidFill>
                  <a:srgbClr val="0070C0"/>
                </a:solidFill>
                <a:cs typeface="ＭＳ Ｐゴシック"/>
              </a:rPr>
              <a:t>足元の一角</a:t>
            </a:r>
            <a:r>
              <a:rPr lang="ja-JP" altLang="ja-JP" sz="1100" u="sng" kern="0" dirty="0" smtClean="0">
                <a:solidFill>
                  <a:srgbClr val="0070C0"/>
                </a:solidFill>
                <a:cs typeface="ＭＳ Ｐゴシック"/>
              </a:rPr>
              <a:t>緯度</a:t>
            </a:r>
            <a:r>
              <a:rPr lang="en-US" altLang="ja-JP" sz="1100" u="sng" kern="0" dirty="0">
                <a:solidFill>
                  <a:srgbClr val="0070C0"/>
                </a:solidFill>
                <a:cs typeface="ＭＳ Ｐゴシック"/>
              </a:rPr>
              <a:t>0.01</a:t>
            </a:r>
            <a:r>
              <a:rPr lang="ja-JP" altLang="ja-JP" sz="1100" u="sng" kern="0" dirty="0" smtClean="0">
                <a:solidFill>
                  <a:srgbClr val="0070C0"/>
                </a:solidFill>
                <a:cs typeface="ＭＳ Ｐゴシック"/>
              </a:rPr>
              <a:t>秒</a:t>
            </a:r>
            <a:r>
              <a:rPr lang="ja-JP" altLang="en-US" sz="1100" u="sng" kern="0" dirty="0">
                <a:solidFill>
                  <a:srgbClr val="0070C0"/>
                </a:solidFill>
                <a:cs typeface="ＭＳ Ｐゴシック"/>
              </a:rPr>
              <a:t>、</a:t>
            </a:r>
            <a:r>
              <a:rPr lang="ja-JP" altLang="ja-JP" sz="1100" u="sng" kern="0" dirty="0" smtClean="0">
                <a:solidFill>
                  <a:srgbClr val="0070C0"/>
                </a:solidFill>
                <a:cs typeface="ＭＳ Ｐゴシック"/>
              </a:rPr>
              <a:t>経度</a:t>
            </a:r>
            <a:r>
              <a:rPr lang="en-US" altLang="ja-JP" sz="1100" u="sng" kern="0" dirty="0">
                <a:solidFill>
                  <a:srgbClr val="0070C0"/>
                </a:solidFill>
                <a:cs typeface="ＭＳ Ｐゴシック"/>
              </a:rPr>
              <a:t>0.01</a:t>
            </a:r>
            <a:r>
              <a:rPr lang="ja-JP" altLang="ja-JP" sz="1100" u="sng" kern="0" dirty="0" smtClean="0">
                <a:solidFill>
                  <a:srgbClr val="0070C0"/>
                </a:solidFill>
                <a:cs typeface="ＭＳ Ｐゴシック"/>
              </a:rPr>
              <a:t>秒が</a:t>
            </a:r>
            <a:r>
              <a:rPr lang="ja-JP" altLang="ja-JP" sz="1100" u="sng" kern="0" dirty="0">
                <a:solidFill>
                  <a:srgbClr val="0070C0"/>
                </a:solidFill>
                <a:cs typeface="ＭＳ Ｐゴシック"/>
              </a:rPr>
              <a:t>判明する</a:t>
            </a:r>
            <a:endParaRPr lang="ja-JP" altLang="ja-JP" sz="1100" kern="100" dirty="0">
              <a:latin typeface="Century"/>
              <a:ea typeface="ＭＳ 明朝"/>
              <a:cs typeface="Times New Roman"/>
            </a:endParaRPr>
          </a:p>
          <a:p>
            <a:pPr marL="304800" indent="-304800"/>
            <a:r>
              <a:rPr lang="en-US" altLang="ja-JP" sz="1100" kern="0" dirty="0" smtClean="0">
                <a:solidFill>
                  <a:srgbClr val="000000"/>
                </a:solidFill>
                <a:cs typeface="ＭＳ Ｐゴシック"/>
              </a:rPr>
              <a:t>3.</a:t>
            </a:r>
            <a:r>
              <a:rPr lang="ja-JP" altLang="ja-JP" sz="1100" u="sng" kern="0" dirty="0">
                <a:solidFill>
                  <a:srgbClr val="000000"/>
                </a:solidFill>
                <a:cs typeface="ＭＳ Ｐゴシック"/>
              </a:rPr>
              <a:t>伊能図を拡大して現代の地形図に重ねると測量経路に付いてはより正確になるが、描画の限界は超えらない。山島方位記の解析でわかる測量実施地点の詳細位置を合わせると非常に正確になり、下記がわかる。</a:t>
            </a:r>
            <a:endParaRPr lang="ja-JP" altLang="ja-JP" sz="1100" kern="100" dirty="0">
              <a:latin typeface="Century"/>
              <a:ea typeface="ＭＳ 明朝"/>
              <a:cs typeface="Times New Roman"/>
            </a:endParaRPr>
          </a:p>
          <a:p>
            <a:pPr marL="266700"/>
            <a:r>
              <a:rPr lang="ja-JP" altLang="ja-JP" sz="1100" b="1" u="sng" kern="0" dirty="0">
                <a:solidFill>
                  <a:srgbClr val="00B050"/>
                </a:solidFill>
                <a:cs typeface="ＭＳ Ｐゴシック"/>
              </a:rPr>
              <a:t>☆測量実施地点詳細緯度経度位置の復元把握。</a:t>
            </a:r>
            <a:endParaRPr lang="ja-JP" altLang="ja-JP" sz="1100" kern="100" dirty="0">
              <a:latin typeface="Century"/>
              <a:ea typeface="ＭＳ 明朝"/>
              <a:cs typeface="Times New Roman"/>
            </a:endParaRPr>
          </a:p>
          <a:p>
            <a:pPr marL="266700"/>
            <a:r>
              <a:rPr lang="ja-JP" altLang="ja-JP" sz="1100" b="1" u="sng" kern="0" dirty="0">
                <a:solidFill>
                  <a:srgbClr val="00B050"/>
                </a:solidFill>
                <a:cs typeface="ＭＳ Ｐゴシック"/>
              </a:rPr>
              <a:t>☆伊能図に掲載されていても内容詳細のわからない測量対象地点の同定。</a:t>
            </a:r>
            <a:endParaRPr lang="ja-JP" altLang="ja-JP" sz="1100" kern="100" dirty="0">
              <a:latin typeface="Century"/>
              <a:ea typeface="ＭＳ 明朝"/>
              <a:cs typeface="Times New Roman"/>
            </a:endParaRPr>
          </a:p>
          <a:p>
            <a:pPr marL="228600"/>
            <a:r>
              <a:rPr lang="ja-JP" altLang="ja-JP" sz="1100" b="1" u="sng" kern="0" dirty="0">
                <a:solidFill>
                  <a:srgbClr val="00B050"/>
                </a:solidFill>
                <a:cs typeface="ＭＳ Ｐゴシック"/>
              </a:rPr>
              <a:t>☆伊能図には掲載されなかった測量対象地点の同定。</a:t>
            </a:r>
            <a:endParaRPr lang="ja-JP" altLang="ja-JP" sz="1100" kern="100" dirty="0">
              <a:latin typeface="Century"/>
              <a:ea typeface="ＭＳ 明朝"/>
              <a:cs typeface="Times New Roman"/>
            </a:endParaRPr>
          </a:p>
          <a:p>
            <a:endParaRPr lang="ja-JP" altLang="ja-JP" sz="1100" kern="100" dirty="0">
              <a:latin typeface="Century"/>
              <a:ea typeface="ＭＳ 明朝"/>
              <a:cs typeface="Times New Roman"/>
            </a:endParaRPr>
          </a:p>
          <a:p>
            <a:pPr lvl="0">
              <a:buFont typeface="+mj-ea"/>
              <a:buAutoNum type="circleNumDbPlain"/>
            </a:pPr>
            <a:r>
              <a:rPr lang="ja-JP" altLang="ja-JP" sz="1100" u="sng" kern="0" dirty="0">
                <a:solidFill>
                  <a:srgbClr val="000000"/>
                </a:solidFill>
                <a:cs typeface="ＭＳ Ｐゴシック"/>
              </a:rPr>
              <a:t>歴史文化財の研究手法では勿論、出てこない緯度経度秒単位以下</a:t>
            </a:r>
            <a:r>
              <a:rPr lang="en-US" altLang="ja-JP" sz="1100" u="sng" kern="0" dirty="0">
                <a:solidFill>
                  <a:srgbClr val="000000"/>
                </a:solidFill>
                <a:cs typeface="ＭＳ Ｐゴシック"/>
              </a:rPr>
              <a:t>2</a:t>
            </a:r>
            <a:r>
              <a:rPr lang="ja-JP" altLang="ja-JP" sz="1100" u="sng" kern="0" dirty="0">
                <a:solidFill>
                  <a:srgbClr val="000000"/>
                </a:solidFill>
                <a:cs typeface="ＭＳ Ｐゴシック"/>
              </a:rPr>
              <a:t>位という指標</a:t>
            </a:r>
            <a:r>
              <a:rPr lang="en-US" altLang="ja-JP" sz="1100" u="sng" kern="0" dirty="0">
                <a:solidFill>
                  <a:srgbClr val="000000"/>
                </a:solidFill>
                <a:cs typeface="ＭＳ Ｐゴシック"/>
              </a:rPr>
              <a:t>Index</a:t>
            </a:r>
            <a:r>
              <a:rPr lang="ja-JP" altLang="ja-JP" sz="1100" u="sng" kern="0" dirty="0">
                <a:solidFill>
                  <a:srgbClr val="000000"/>
                </a:solidFill>
                <a:cs typeface="ＭＳ Ｐゴシック"/>
              </a:rPr>
              <a:t>が重要です。</a:t>
            </a:r>
            <a:r>
              <a:rPr lang="ja-JP" altLang="ja-JP" sz="1100" kern="0" dirty="0">
                <a:solidFill>
                  <a:srgbClr val="0070C0"/>
                </a:solidFill>
                <a:cs typeface="ＭＳ Ｐゴシック"/>
              </a:rPr>
              <a:t>解析計算で算出される緯度経度は秒単位以下</a:t>
            </a:r>
            <a:r>
              <a:rPr lang="en-US" altLang="ja-JP" sz="1100" kern="0" dirty="0">
                <a:solidFill>
                  <a:srgbClr val="0070C0"/>
                </a:solidFill>
                <a:cs typeface="ＭＳ Ｐゴシック"/>
              </a:rPr>
              <a:t>2</a:t>
            </a:r>
            <a:r>
              <a:rPr lang="ja-JP" altLang="ja-JP" sz="1100" kern="0" dirty="0">
                <a:solidFill>
                  <a:srgbClr val="0070C0"/>
                </a:solidFill>
                <a:cs typeface="ＭＳ Ｐゴシック"/>
              </a:rPr>
              <a:t>位で</a:t>
            </a:r>
            <a:r>
              <a:rPr lang="en-US" altLang="ja-JP" sz="1100" kern="0" dirty="0">
                <a:solidFill>
                  <a:srgbClr val="0070C0"/>
                </a:solidFill>
                <a:cs typeface="ＭＳ Ｐゴシック"/>
              </a:rPr>
              <a:t> (</a:t>
            </a:r>
            <a:r>
              <a:rPr lang="ja-JP" altLang="ja-JP" sz="1100" u="sng" kern="0" dirty="0">
                <a:solidFill>
                  <a:srgbClr val="0070C0"/>
                </a:solidFill>
                <a:cs typeface="ＭＳ Ｐゴシック"/>
              </a:rPr>
              <a:t>例えば京都では緯度</a:t>
            </a:r>
            <a:r>
              <a:rPr lang="en-US" altLang="ja-JP" sz="1100" u="sng" kern="0" dirty="0">
                <a:solidFill>
                  <a:srgbClr val="0070C0"/>
                </a:solidFill>
                <a:cs typeface="ＭＳ Ｐゴシック"/>
              </a:rPr>
              <a:t>0.01</a:t>
            </a:r>
            <a:r>
              <a:rPr lang="ja-JP" altLang="ja-JP" sz="1100" u="sng" kern="0" dirty="0">
                <a:solidFill>
                  <a:srgbClr val="0070C0"/>
                </a:solidFill>
                <a:cs typeface="ＭＳ Ｐゴシック"/>
              </a:rPr>
              <a:t>秒</a:t>
            </a:r>
            <a:r>
              <a:rPr lang="en-US" altLang="ja-JP" sz="1100" u="sng" kern="0" dirty="0">
                <a:solidFill>
                  <a:srgbClr val="0070C0"/>
                </a:solidFill>
                <a:cs typeface="ＭＳ Ｐゴシック"/>
              </a:rPr>
              <a:t>=30.8cm</a:t>
            </a:r>
            <a:r>
              <a:rPr lang="ja-JP" altLang="ja-JP" sz="1100" u="sng" kern="0" dirty="0">
                <a:solidFill>
                  <a:srgbClr val="0070C0"/>
                </a:solidFill>
                <a:cs typeface="ＭＳ Ｐゴシック"/>
              </a:rPr>
              <a:t>経度</a:t>
            </a:r>
            <a:r>
              <a:rPr lang="en-US" altLang="ja-JP" sz="1100" u="sng" kern="0" dirty="0">
                <a:solidFill>
                  <a:srgbClr val="0070C0"/>
                </a:solidFill>
                <a:cs typeface="ＭＳ Ｐゴシック"/>
              </a:rPr>
              <a:t>0.01</a:t>
            </a:r>
            <a:r>
              <a:rPr lang="ja-JP" altLang="ja-JP" sz="1100" u="sng" kern="0" dirty="0">
                <a:solidFill>
                  <a:srgbClr val="0070C0"/>
                </a:solidFill>
                <a:cs typeface="ＭＳ Ｐゴシック"/>
              </a:rPr>
              <a:t>秒</a:t>
            </a:r>
            <a:r>
              <a:rPr lang="en-US" altLang="ja-JP" sz="1100" u="sng" kern="0" dirty="0">
                <a:solidFill>
                  <a:srgbClr val="0070C0"/>
                </a:solidFill>
                <a:cs typeface="ＭＳ Ｐゴシック"/>
              </a:rPr>
              <a:t>=25.3cm)=</a:t>
            </a:r>
            <a:r>
              <a:rPr lang="ja-JP" altLang="ja-JP" sz="1100" u="sng" kern="0" dirty="0">
                <a:solidFill>
                  <a:srgbClr val="0070C0"/>
                </a:solidFill>
                <a:cs typeface="ＭＳ Ｐゴシック"/>
              </a:rPr>
              <a:t>足元の一角を目指し、</a:t>
            </a:r>
            <a:r>
              <a:rPr lang="ja-JP" altLang="ja-JP" sz="1100" u="sng" kern="0" dirty="0">
                <a:solidFill>
                  <a:srgbClr val="008000"/>
                </a:solidFill>
                <a:cs typeface="ＭＳ Ｐゴシック"/>
              </a:rPr>
              <a:t>現地での</a:t>
            </a:r>
            <a:r>
              <a:rPr lang="ja-JP" altLang="ja-JP" sz="1100" u="sng" kern="100" dirty="0">
                <a:solidFill>
                  <a:srgbClr val="008000"/>
                </a:solidFill>
                <a:latin typeface="Century"/>
                <a:ea typeface="ＭＳ 明朝"/>
                <a:cs typeface="Times New Roman"/>
              </a:rPr>
              <a:t>歴史地理上の関連証拠との整合性の</a:t>
            </a:r>
            <a:r>
              <a:rPr lang="ja-JP" altLang="ja-JP" sz="1100" u="sng" kern="0" dirty="0">
                <a:solidFill>
                  <a:srgbClr val="008000"/>
                </a:solidFill>
                <a:cs typeface="ＭＳ Ｐゴシック"/>
              </a:rPr>
              <a:t>精度は</a:t>
            </a:r>
            <a:r>
              <a:rPr lang="en-US" altLang="ja-JP" sz="1100" u="sng" kern="0" dirty="0">
                <a:solidFill>
                  <a:srgbClr val="008000"/>
                </a:solidFill>
                <a:cs typeface="ＭＳ Ｐゴシック"/>
              </a:rPr>
              <a:t>×100</a:t>
            </a:r>
            <a:r>
              <a:rPr lang="ja-JP" altLang="ja-JP" sz="1100" u="sng" kern="0" dirty="0">
                <a:solidFill>
                  <a:srgbClr val="008000"/>
                </a:solidFill>
                <a:cs typeface="ＭＳ Ｐゴシック"/>
              </a:rPr>
              <a:t>～</a:t>
            </a:r>
            <a:r>
              <a:rPr lang="en-US" altLang="ja-JP" sz="1100" u="sng" kern="0" dirty="0">
                <a:solidFill>
                  <a:srgbClr val="008000"/>
                </a:solidFill>
                <a:cs typeface="ＭＳ Ｐゴシック"/>
              </a:rPr>
              <a:t>1000</a:t>
            </a:r>
            <a:r>
              <a:rPr lang="ja-JP" altLang="ja-JP" sz="1100" u="sng" kern="0" dirty="0">
                <a:solidFill>
                  <a:srgbClr val="008000"/>
                </a:solidFill>
                <a:cs typeface="ＭＳ Ｐゴシック"/>
              </a:rPr>
              <a:t>倍以上程度に向上する</a:t>
            </a:r>
            <a:r>
              <a:rPr lang="ja-JP" altLang="ja-JP" sz="1100" u="sng" kern="0" dirty="0" smtClean="0">
                <a:solidFill>
                  <a:srgbClr val="008000"/>
                </a:solidFill>
                <a:cs typeface="ＭＳ Ｐゴシック"/>
              </a:rPr>
              <a:t>が</a:t>
            </a:r>
            <a:r>
              <a:rPr lang="ja-JP" altLang="en-US" sz="1100" u="sng" kern="0" dirty="0" smtClean="0">
                <a:solidFill>
                  <a:srgbClr val="0070C0"/>
                </a:solidFill>
                <a:cs typeface="ＭＳ Ｐゴシック"/>
              </a:rPr>
              <a:t>現地</a:t>
            </a:r>
            <a:r>
              <a:rPr lang="ja-JP" altLang="en-US" sz="1100" u="sng" kern="0" dirty="0">
                <a:solidFill>
                  <a:srgbClr val="0070C0"/>
                </a:solidFill>
                <a:cs typeface="ＭＳ Ｐゴシック"/>
              </a:rPr>
              <a:t>確認</a:t>
            </a:r>
            <a:r>
              <a:rPr lang="en-US" altLang="ja-JP" sz="1100" u="sng" kern="0" dirty="0" smtClean="0">
                <a:solidFill>
                  <a:srgbClr val="0070C0"/>
                </a:solidFill>
                <a:cs typeface="ＭＳ Ｐゴシック"/>
              </a:rPr>
              <a:t>GPS</a:t>
            </a:r>
            <a:r>
              <a:rPr lang="ja-JP" altLang="ja-JP" sz="1100" u="sng" kern="0" dirty="0" smtClean="0">
                <a:solidFill>
                  <a:srgbClr val="0070C0"/>
                </a:solidFill>
                <a:cs typeface="ＭＳ Ｐゴシック"/>
              </a:rPr>
              <a:t>は</a:t>
            </a:r>
            <a:r>
              <a:rPr lang="ja-JP" altLang="ja-JP" sz="1100" u="sng" kern="0" dirty="0">
                <a:solidFill>
                  <a:srgbClr val="008000"/>
                </a:solidFill>
                <a:cs typeface="ＭＳ Ｐゴシック"/>
              </a:rPr>
              <a:t>緯度</a:t>
            </a:r>
            <a:r>
              <a:rPr lang="en-US" altLang="ja-JP" sz="1100" u="sng" kern="0" dirty="0" smtClean="0">
                <a:solidFill>
                  <a:srgbClr val="008000"/>
                </a:solidFill>
                <a:cs typeface="ＭＳ Ｐゴシック"/>
              </a:rPr>
              <a:t>0.01</a:t>
            </a:r>
            <a:r>
              <a:rPr lang="ja-JP" altLang="ja-JP" sz="1100" u="sng" kern="0" dirty="0" smtClean="0">
                <a:solidFill>
                  <a:srgbClr val="008000"/>
                </a:solidFill>
                <a:cs typeface="ＭＳ Ｐゴシック"/>
              </a:rPr>
              <a:t>秒経度</a:t>
            </a:r>
            <a:r>
              <a:rPr lang="en-US" altLang="ja-JP" sz="1100" u="sng" kern="0" dirty="0" smtClean="0">
                <a:solidFill>
                  <a:srgbClr val="008000"/>
                </a:solidFill>
                <a:cs typeface="ＭＳ Ｐゴシック"/>
              </a:rPr>
              <a:t>0.10</a:t>
            </a:r>
            <a:r>
              <a:rPr lang="ja-JP" altLang="ja-JP" sz="1100" u="sng" kern="0" dirty="0" smtClean="0">
                <a:solidFill>
                  <a:srgbClr val="008000"/>
                </a:solidFill>
                <a:cs typeface="ＭＳ Ｐゴシック"/>
              </a:rPr>
              <a:t>秒</a:t>
            </a:r>
            <a:r>
              <a:rPr lang="en-US" altLang="ja-JP" sz="1100" u="sng" kern="0" dirty="0" smtClean="0">
                <a:solidFill>
                  <a:srgbClr val="008000"/>
                </a:solidFill>
                <a:cs typeface="ＭＳ Ｐゴシック"/>
              </a:rPr>
              <a:t>=</a:t>
            </a:r>
            <a:r>
              <a:rPr lang="ja-JP" altLang="en-US" sz="1100" u="sng" kern="0" dirty="0" smtClean="0">
                <a:solidFill>
                  <a:srgbClr val="008000"/>
                </a:solidFill>
                <a:cs typeface="ＭＳ Ｐゴシック"/>
              </a:rPr>
              <a:t>が必要になった。</a:t>
            </a:r>
            <a:endParaRPr lang="en-US" altLang="ja-JP" sz="1100" u="sng" kern="0" dirty="0" smtClean="0">
              <a:solidFill>
                <a:srgbClr val="008000"/>
              </a:solidFill>
              <a:cs typeface="ＭＳ Ｐゴシック"/>
            </a:endParaRPr>
          </a:p>
          <a:p>
            <a:pPr lvl="0">
              <a:buFont typeface="+mj-ea"/>
              <a:buAutoNum type="circleNumDbPlain"/>
            </a:pPr>
            <a:r>
              <a:rPr lang="ja-JP" altLang="ja-JP" sz="1100" u="sng" kern="0" dirty="0" smtClean="0">
                <a:solidFill>
                  <a:srgbClr val="000000"/>
                </a:solidFill>
                <a:cs typeface="ＭＳ Ｐゴシック"/>
              </a:rPr>
              <a:t>但し</a:t>
            </a:r>
            <a:r>
              <a:rPr lang="ja-JP" altLang="ja-JP" sz="1100" u="sng" kern="0" dirty="0">
                <a:solidFill>
                  <a:srgbClr val="000000"/>
                </a:solidFill>
                <a:cs typeface="ＭＳ Ｐゴシック"/>
              </a:rPr>
              <a:t>、山島方位記から逆算計算できる測量実施地点緯度経度位置は極めて詳細ながらもそれは地点でしかない。これに旧来からの伊能図の文化財、絵図研究手法</a:t>
            </a:r>
            <a:r>
              <a:rPr lang="ja-JP" altLang="ja-JP" sz="1100" u="sng" kern="0" dirty="0">
                <a:solidFill>
                  <a:srgbClr val="000000"/>
                </a:solidFill>
                <a:latin typeface="Century"/>
                <a:ea typeface="Calibri"/>
                <a:cs typeface="ＭＳ Ｐゴシック"/>
              </a:rPr>
              <a:t> </a:t>
            </a:r>
            <a:r>
              <a:rPr lang="ja-JP" altLang="ja-JP" sz="1100" u="sng" kern="0" dirty="0">
                <a:solidFill>
                  <a:srgbClr val="000000"/>
                </a:solidFill>
                <a:cs typeface="ＭＳ Ｐゴシック"/>
              </a:rPr>
              <a:t>での伊能大図に描かれた判明精度〇〇町〇丁目かそのどこ辺り程度の精度の測量経路の線の拡大を取り入れ、測量実施地点詳細緯度経度位置秒単位以下で相互の限界を超えて相互に照合補完</a:t>
            </a:r>
            <a:r>
              <a:rPr lang="ja-JP" altLang="ja-JP" sz="1100" u="sng" kern="0" dirty="0" smtClean="0">
                <a:solidFill>
                  <a:srgbClr val="000000"/>
                </a:solidFill>
                <a:cs typeface="ＭＳ Ｐゴシック"/>
              </a:rPr>
              <a:t>し合</a:t>
            </a:r>
            <a:r>
              <a:rPr lang="ja-JP" altLang="en-US" sz="1100" u="sng" kern="0" dirty="0">
                <a:solidFill>
                  <a:srgbClr val="000000"/>
                </a:solidFill>
                <a:cs typeface="ＭＳ Ｐゴシック"/>
              </a:rPr>
              <a:t>い</a:t>
            </a:r>
            <a:r>
              <a:rPr lang="ja-JP" altLang="ja-JP" sz="1100" u="sng" kern="0" dirty="0" smtClean="0">
                <a:solidFill>
                  <a:srgbClr val="000000"/>
                </a:solidFill>
                <a:cs typeface="ＭＳ Ｐゴシック"/>
              </a:rPr>
              <a:t>、</a:t>
            </a:r>
            <a:r>
              <a:rPr lang="ja-JP" altLang="ja-JP" sz="1100" u="sng" kern="0" dirty="0">
                <a:solidFill>
                  <a:srgbClr val="000000"/>
                </a:solidFill>
                <a:cs typeface="ＭＳ Ｐゴシック"/>
              </a:rPr>
              <a:t>より高度な結果を</a:t>
            </a:r>
            <a:r>
              <a:rPr lang="ja-JP" altLang="ja-JP" sz="1100" u="sng" kern="0" dirty="0" smtClean="0">
                <a:solidFill>
                  <a:srgbClr val="000000"/>
                </a:solidFill>
                <a:cs typeface="ＭＳ Ｐゴシック"/>
              </a:rPr>
              <a:t>目指す</a:t>
            </a:r>
            <a:r>
              <a:rPr lang="ja-JP" altLang="en-US" sz="1100" u="sng" kern="0" dirty="0" smtClean="0">
                <a:solidFill>
                  <a:srgbClr val="000000"/>
                </a:solidFill>
                <a:cs typeface="ＭＳ Ｐゴシック"/>
              </a:rPr>
              <a:t>段階に入ったことをよく認識する必要が有る</a:t>
            </a:r>
            <a:r>
              <a:rPr lang="ja-JP" altLang="ja-JP" sz="1100" u="sng" kern="0" dirty="0" smtClean="0">
                <a:solidFill>
                  <a:srgbClr val="000000"/>
                </a:solidFill>
                <a:cs typeface="ＭＳ Ｐゴシック"/>
              </a:rPr>
              <a:t>。</a:t>
            </a:r>
            <a:endParaRPr lang="ja-JP" altLang="ja-JP" sz="1100" kern="100" dirty="0">
              <a:latin typeface="Century"/>
              <a:ea typeface="ＭＳ 明朝"/>
              <a:cs typeface="Times New Roman"/>
            </a:endParaRPr>
          </a:p>
        </p:txBody>
      </p:sp>
      <p:sp>
        <p:nvSpPr>
          <p:cNvPr id="4" name="正方形/長方形 3"/>
          <p:cNvSpPr/>
          <p:nvPr/>
        </p:nvSpPr>
        <p:spPr>
          <a:xfrm>
            <a:off x="828675" y="-6409065"/>
            <a:ext cx="2286000" cy="276999"/>
          </a:xfrm>
          <a:prstGeom prst="rect">
            <a:avLst/>
          </a:prstGeom>
        </p:spPr>
        <p:txBody>
          <a:bodyPr>
            <a:spAutoFit/>
          </a:bodyPr>
          <a:lstStyle/>
          <a:p>
            <a:pPr algn="just">
              <a:spcAft>
                <a:spcPts val="0"/>
              </a:spcAft>
            </a:pPr>
            <a:r>
              <a:rPr lang="ja-JP" altLang="ja-JP" sz="1200" kern="0" dirty="0" err="1" smtClean="0">
                <a:solidFill>
                  <a:srgbClr val="000000"/>
                </a:solidFill>
                <a:cs typeface="ＭＳ Ｐゴシック"/>
              </a:rPr>
              <a:t>。</a:t>
            </a:r>
            <a:endParaRPr lang="ja-JP" altLang="ja-JP" sz="1050" kern="100" dirty="0">
              <a:effectLst/>
              <a:latin typeface="Century"/>
              <a:ea typeface="ＭＳ 明朝"/>
              <a:cs typeface="Times New Roman"/>
            </a:endParaRPr>
          </a:p>
        </p:txBody>
      </p:sp>
    </p:spTree>
    <p:extLst>
      <p:ext uri="{BB962C8B-B14F-4D97-AF65-F5344CB8AC3E}">
        <p14:creationId xmlns:p14="http://schemas.microsoft.com/office/powerpoint/2010/main" val="1889977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548680"/>
            <a:ext cx="8229600" cy="504056"/>
          </a:xfrm>
        </p:spPr>
        <p:txBody>
          <a:bodyPr>
            <a:noAutofit/>
          </a:bodyPr>
          <a:lstStyle/>
          <a:p>
            <a:r>
              <a:rPr lang="en-US" altLang="ja-JP" sz="2000" b="1" kern="100" dirty="0">
                <a:latin typeface="Century"/>
                <a:ea typeface="ＭＳ 明朝"/>
                <a:cs typeface="Times New Roman"/>
              </a:rPr>
              <a:t>&lt;</a:t>
            </a:r>
            <a:r>
              <a:rPr lang="ja-JP" altLang="ja-JP" sz="2000" b="1" kern="100" dirty="0">
                <a:latin typeface="Century"/>
                <a:ea typeface="ＭＳ 明朝"/>
                <a:cs typeface="Times New Roman"/>
              </a:rPr>
              <a:t>文理融合解析エクセルシートに付いて</a:t>
            </a:r>
            <a:r>
              <a:rPr lang="en-US" altLang="ja-JP" sz="2000" b="1" kern="100" dirty="0">
                <a:latin typeface="Century"/>
                <a:ea typeface="ＭＳ 明朝"/>
                <a:cs typeface="Times New Roman"/>
              </a:rPr>
              <a:t>&gt;</a:t>
            </a:r>
            <a:r>
              <a:rPr lang="ja-JP" altLang="ja-JP" sz="2000" kern="100" dirty="0">
                <a:latin typeface="Century"/>
                <a:ea typeface="ＭＳ 明朝"/>
                <a:cs typeface="Times New Roman"/>
              </a:rPr>
              <a:t/>
            </a:r>
            <a:br>
              <a:rPr lang="ja-JP" altLang="ja-JP" sz="2000" kern="100" dirty="0">
                <a:latin typeface="Century"/>
                <a:ea typeface="ＭＳ 明朝"/>
                <a:cs typeface="Times New Roman"/>
              </a:rPr>
            </a:br>
            <a:endParaRPr kumimoji="1" lang="ja-JP" altLang="en-US" sz="2000" dirty="0"/>
          </a:p>
        </p:txBody>
      </p:sp>
      <p:sp>
        <p:nvSpPr>
          <p:cNvPr id="3" name="コンテンツ プレースホルダー 2"/>
          <p:cNvSpPr>
            <a:spLocks noGrp="1"/>
          </p:cNvSpPr>
          <p:nvPr>
            <p:ph idx="1"/>
          </p:nvPr>
        </p:nvSpPr>
        <p:spPr>
          <a:xfrm>
            <a:off x="539552" y="1412776"/>
            <a:ext cx="8229600" cy="4669979"/>
          </a:xfrm>
        </p:spPr>
        <p:txBody>
          <a:bodyPr>
            <a:normAutofit/>
          </a:bodyPr>
          <a:lstStyle/>
          <a:p>
            <a:pPr algn="just">
              <a:spcAft>
                <a:spcPts val="0"/>
              </a:spcAft>
            </a:pPr>
            <a:r>
              <a:rPr lang="ja-JP" altLang="ja-JP" sz="1200" kern="100" dirty="0" smtClean="0">
                <a:latin typeface="Century"/>
                <a:ea typeface="ＭＳ 明朝"/>
                <a:cs typeface="Times New Roman"/>
              </a:rPr>
              <a:t>この</a:t>
            </a:r>
            <a:r>
              <a:rPr lang="ja-JP" altLang="ja-JP" sz="1200" kern="100" dirty="0">
                <a:latin typeface="Century"/>
                <a:ea typeface="ＭＳ 明朝"/>
                <a:cs typeface="Times New Roman"/>
              </a:rPr>
              <a:t>ｴｸｾﾙは辻本元博の方法、発想、発注に基づきｺﾝﾋﾟｭｰﾀｰ技師面谷明俊氏が高能率且つ正確なｴｸｾﾙに組み、辻本面谷共同して実験と運用をおこなった。</a:t>
            </a:r>
          </a:p>
          <a:p>
            <a:pPr algn="just">
              <a:spcAft>
                <a:spcPts val="0"/>
              </a:spcAft>
            </a:pPr>
            <a:r>
              <a:rPr lang="en-US" altLang="ja-JP" sz="1200" b="1" kern="100" dirty="0">
                <a:latin typeface="Century"/>
                <a:ea typeface="ＭＳ 明朝"/>
                <a:cs typeface="Times New Roman"/>
              </a:rPr>
              <a:t> </a:t>
            </a:r>
            <a:endParaRPr lang="ja-JP" altLang="ja-JP" sz="1200" kern="100" dirty="0">
              <a:latin typeface="Century"/>
              <a:ea typeface="ＭＳ 明朝"/>
              <a:cs typeface="Times New Roman"/>
            </a:endParaRPr>
          </a:p>
          <a:p>
            <a:pPr lvl="0" algn="just">
              <a:buFont typeface="+mj-ea"/>
              <a:buAutoNum type="circleNumDbPlain"/>
            </a:pPr>
            <a:r>
              <a:rPr lang="ja-JP" altLang="ja-JP" sz="1200" b="1" kern="100" dirty="0">
                <a:latin typeface="Century"/>
                <a:ea typeface="ＭＳ 明朝"/>
                <a:cs typeface="Times New Roman"/>
              </a:rPr>
              <a:t>方位記頁</a:t>
            </a:r>
            <a:r>
              <a:rPr lang="ja-JP" altLang="ja-JP" sz="1200" kern="100" dirty="0">
                <a:latin typeface="Century"/>
                <a:ea typeface="ＭＳ 明朝"/>
                <a:cs typeface="Times New Roman"/>
              </a:rPr>
              <a:t>の方位記名欄に山島方位記の巻番号と名称等を記入</a:t>
            </a:r>
          </a:p>
          <a:p>
            <a:pPr lvl="0" algn="just">
              <a:buFont typeface="+mj-ea"/>
              <a:buAutoNum type="circleNumDbPlain"/>
            </a:pPr>
            <a:r>
              <a:rPr lang="ja-JP" altLang="ja-JP" sz="1200" b="1" kern="100" dirty="0">
                <a:latin typeface="Century"/>
                <a:ea typeface="ＭＳ 明朝"/>
                <a:cs typeface="Times New Roman"/>
              </a:rPr>
              <a:t>測定記録入力頁</a:t>
            </a:r>
            <a:r>
              <a:rPr lang="ja-JP" altLang="ja-JP" sz="1200" kern="100" dirty="0">
                <a:latin typeface="Century"/>
                <a:ea typeface="ＭＳ 明朝"/>
                <a:cs typeface="Times New Roman"/>
              </a:rPr>
              <a:t>の左の目標名欄に目標地点記述、右の測定記録欄に方角、度、分を転記</a:t>
            </a:r>
          </a:p>
          <a:p>
            <a:pPr lvl="0" algn="just">
              <a:buFont typeface="+mj-ea"/>
              <a:buAutoNum type="circleNumDbPlain"/>
            </a:pPr>
            <a:r>
              <a:rPr lang="ja-JP" altLang="ja-JP" sz="1200" b="1" kern="100" dirty="0">
                <a:latin typeface="Century"/>
                <a:ea typeface="ＭＳ 明朝"/>
                <a:cs typeface="Times New Roman"/>
              </a:rPr>
              <a:t>測定目標地点頁</a:t>
            </a:r>
            <a:r>
              <a:rPr lang="ja-JP" altLang="ja-JP" sz="1200" kern="100" dirty="0">
                <a:latin typeface="Century"/>
                <a:ea typeface="ＭＳ 明朝"/>
                <a:cs typeface="Times New Roman"/>
              </a:rPr>
              <a:t>の</a:t>
            </a:r>
            <a:r>
              <a:rPr lang="en-US" altLang="ja-JP" sz="1200" kern="100" dirty="0">
                <a:latin typeface="Century"/>
                <a:ea typeface="ＭＳ 明朝"/>
                <a:cs typeface="Times New Roman"/>
              </a:rPr>
              <a:t>No</a:t>
            </a:r>
            <a:r>
              <a:rPr lang="ja-JP" altLang="ja-JP" sz="1200" kern="100" dirty="0">
                <a:latin typeface="Century"/>
                <a:ea typeface="ＭＳ 明朝"/>
                <a:cs typeface="Times New Roman"/>
              </a:rPr>
              <a:t>欄に番号を入れる。ｲﾝﾀｰﾈｯﾄの地理院地図で山や島の頂上で右ｸﾘｯｸして緯度経度を得て、秒単位</a:t>
            </a:r>
            <a:r>
              <a:rPr lang="en-US" altLang="ja-JP" sz="1200" kern="100" dirty="0">
                <a:latin typeface="Century"/>
                <a:ea typeface="ＭＳ 明朝"/>
                <a:cs typeface="Times New Roman"/>
              </a:rPr>
              <a:t>2</a:t>
            </a:r>
            <a:r>
              <a:rPr lang="ja-JP" altLang="ja-JP" sz="1200" kern="100" dirty="0">
                <a:latin typeface="Century"/>
                <a:ea typeface="ＭＳ 明朝"/>
                <a:cs typeface="Times New Roman"/>
              </a:rPr>
              <a:t>位迄入れる。現地名と旧地名を書く。</a:t>
            </a:r>
          </a:p>
          <a:p>
            <a:pPr marL="228600" algn="just">
              <a:spcAft>
                <a:spcPts val="0"/>
              </a:spcAft>
            </a:pPr>
            <a:r>
              <a:rPr lang="ja-JP" altLang="ja-JP" sz="1200" kern="100" dirty="0">
                <a:latin typeface="Century"/>
                <a:ea typeface="ＭＳ 明朝"/>
                <a:cs typeface="Times New Roman"/>
              </a:rPr>
              <a:t>紙地図、ｲﾝﾀｰｰﾈｯﾄの地理院地図で測量実施地点と目標地点</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測量対象地点</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の位置を知る。</a:t>
            </a:r>
          </a:p>
          <a:p>
            <a:pPr marL="228600" algn="just">
              <a:spcAft>
                <a:spcPts val="0"/>
              </a:spcAft>
            </a:pPr>
            <a:r>
              <a:rPr lang="ja-JP" altLang="ja-JP" sz="1200" kern="100" dirty="0">
                <a:latin typeface="Century"/>
                <a:ea typeface="ＭＳ 明朝"/>
                <a:cs typeface="Times New Roman"/>
              </a:rPr>
              <a:t>景観再現ｿﾌﾄ　ｶｼﾐｰﾙ　で見掛けの頂上</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三角点や水準点等とは限らない</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とその見え方の真方位角を確認して</a:t>
            </a:r>
            <a:r>
              <a:rPr lang="ja-JP" altLang="ja-JP" sz="1200" kern="100" dirty="0" smtClean="0">
                <a:latin typeface="Century"/>
                <a:ea typeface="ＭＳ 明朝"/>
                <a:cs typeface="Times New Roman"/>
              </a:rPr>
              <a:t>目標</a:t>
            </a:r>
            <a:r>
              <a:rPr lang="ja-JP" altLang="en-US" sz="1200" kern="100" dirty="0" smtClean="0">
                <a:latin typeface="Century"/>
                <a:ea typeface="ＭＳ 明朝"/>
                <a:cs typeface="Times New Roman"/>
              </a:rPr>
              <a:t>　　　</a:t>
            </a:r>
          </a:p>
          <a:p>
            <a:pPr marL="228600" algn="just">
              <a:spcAft>
                <a:spcPts val="0"/>
              </a:spcAft>
            </a:pPr>
            <a:r>
              <a:rPr lang="ja-JP" altLang="ja-JP" sz="1200" kern="100" dirty="0" smtClean="0">
                <a:latin typeface="Century"/>
                <a:ea typeface="ＭＳ 明朝"/>
                <a:cs typeface="Times New Roman"/>
              </a:rPr>
              <a:t>地点</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測量対象地点</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と測定基点緯度経度</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測量実施地点詳細位置</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の目安をつけて該当欄に記入する。ｶｼﾐｰﾙの</a:t>
            </a:r>
            <a:r>
              <a:rPr lang="ja-JP" altLang="ja-JP" sz="1200" kern="100" dirty="0" smtClean="0">
                <a:latin typeface="Century"/>
                <a:ea typeface="ＭＳ 明朝"/>
                <a:cs typeface="Times New Roman"/>
              </a:rPr>
              <a:t>画像</a:t>
            </a:r>
            <a:endParaRPr lang="ja-JP" altLang="en-US" sz="1200" kern="100" dirty="0" smtClean="0">
              <a:latin typeface="Century"/>
              <a:ea typeface="ＭＳ 明朝"/>
              <a:cs typeface="Times New Roman"/>
            </a:endParaRPr>
          </a:p>
          <a:p>
            <a:pPr marL="228600" algn="just">
              <a:spcAft>
                <a:spcPts val="0"/>
              </a:spcAft>
            </a:pPr>
            <a:r>
              <a:rPr lang="ja-JP" altLang="ja-JP" sz="1200" kern="100" dirty="0" smtClean="0">
                <a:latin typeface="Century"/>
                <a:ea typeface="ＭＳ 明朝"/>
                <a:cs typeface="Times New Roman"/>
              </a:rPr>
              <a:t>を</a:t>
            </a:r>
            <a:r>
              <a:rPr lang="ja-JP" altLang="ja-JP" sz="1200" kern="100" dirty="0">
                <a:latin typeface="Century"/>
                <a:ea typeface="ＭＳ 明朝"/>
                <a:cs typeface="Times New Roman"/>
              </a:rPr>
              <a:t>ﾌﾟﾘﾝﾄｱｳﾄ。</a:t>
            </a:r>
          </a:p>
          <a:p>
            <a:pPr marL="0" indent="0" algn="just">
              <a:spcAft>
                <a:spcPts val="0"/>
              </a:spcAft>
              <a:buNone/>
            </a:pPr>
            <a:r>
              <a:rPr lang="ja-JP" altLang="en-US" sz="1200" b="1" kern="100" dirty="0" smtClean="0">
                <a:latin typeface="Century"/>
                <a:ea typeface="ＭＳ 明朝"/>
                <a:cs typeface="Times New Roman"/>
              </a:rPr>
              <a:t>④　</a:t>
            </a:r>
            <a:r>
              <a:rPr lang="ja-JP" altLang="ja-JP" sz="1200" b="1" kern="100" dirty="0" smtClean="0">
                <a:latin typeface="Century"/>
                <a:ea typeface="ＭＳ 明朝"/>
                <a:cs typeface="Times New Roman"/>
              </a:rPr>
              <a:t>概略</a:t>
            </a:r>
            <a:r>
              <a:rPr lang="ja-JP" altLang="ja-JP" sz="1200" b="1" kern="100" dirty="0">
                <a:latin typeface="Century"/>
                <a:ea typeface="ＭＳ 明朝"/>
                <a:cs typeface="Times New Roman"/>
              </a:rPr>
              <a:t>推測される基点位置</a:t>
            </a:r>
            <a:r>
              <a:rPr lang="en-US" altLang="ja-JP" sz="1200" b="1" kern="100" dirty="0">
                <a:latin typeface="Century"/>
                <a:ea typeface="ＭＳ 明朝"/>
                <a:cs typeface="Times New Roman"/>
              </a:rPr>
              <a:t>(</a:t>
            </a:r>
            <a:r>
              <a:rPr lang="ja-JP" altLang="ja-JP" sz="1200" b="1" kern="100" dirty="0">
                <a:latin typeface="Century"/>
                <a:ea typeface="ＭＳ 明朝"/>
                <a:cs typeface="Times New Roman"/>
              </a:rPr>
              <a:t>測量実施地点詳細位置</a:t>
            </a:r>
            <a:r>
              <a:rPr lang="en-US" altLang="ja-JP" sz="1200" b="1" kern="100" dirty="0">
                <a:latin typeface="Century"/>
                <a:ea typeface="ＭＳ 明朝"/>
                <a:cs typeface="Times New Roman"/>
              </a:rPr>
              <a:t>)</a:t>
            </a:r>
            <a:r>
              <a:rPr lang="ja-JP" altLang="ja-JP" sz="1200" b="1" kern="100" dirty="0">
                <a:latin typeface="Century"/>
                <a:ea typeface="ＭＳ 明朝"/>
                <a:cs typeface="Times New Roman"/>
              </a:rPr>
              <a:t>の緯度経度を基点位置欄に記入</a:t>
            </a:r>
            <a:r>
              <a:rPr lang="ja-JP" altLang="ja-JP" sz="1200" kern="100" dirty="0">
                <a:latin typeface="Century"/>
                <a:ea typeface="ＭＳ 明朝"/>
                <a:cs typeface="Times New Roman"/>
              </a:rPr>
              <a:t>してから</a:t>
            </a:r>
            <a:r>
              <a:rPr lang="ja-JP" altLang="ja-JP" sz="1200" b="1" u="sng" kern="100" dirty="0">
                <a:latin typeface="Century"/>
                <a:ea typeface="ＭＳ 明朝"/>
                <a:cs typeface="Times New Roman"/>
              </a:rPr>
              <a:t>「基点検索」をｸﾘｯｸ</a:t>
            </a:r>
            <a:r>
              <a:rPr lang="ja-JP" altLang="ja-JP" sz="1200" b="1" u="sng" kern="100" dirty="0" smtClean="0">
                <a:latin typeface="Century"/>
                <a:ea typeface="ＭＳ 明朝"/>
                <a:cs typeface="Times New Roman"/>
              </a:rPr>
              <a:t>して</a:t>
            </a:r>
            <a:r>
              <a:rPr lang="ja-JP" altLang="en-US" sz="1200" b="1" u="sng" kern="100" dirty="0" smtClean="0">
                <a:latin typeface="Century"/>
                <a:ea typeface="ＭＳ 明朝"/>
                <a:cs typeface="Times New Roman"/>
              </a:rPr>
              <a:t>　</a:t>
            </a:r>
          </a:p>
          <a:p>
            <a:pPr marL="0" indent="0" algn="just">
              <a:spcAft>
                <a:spcPts val="0"/>
              </a:spcAft>
              <a:buNone/>
            </a:pPr>
            <a:r>
              <a:rPr lang="ja-JP" altLang="en-US" sz="1200" kern="100" dirty="0">
                <a:latin typeface="Century"/>
                <a:ea typeface="ＭＳ 明朝"/>
                <a:cs typeface="Times New Roman"/>
              </a:rPr>
              <a:t>　</a:t>
            </a:r>
            <a:r>
              <a:rPr lang="ja-JP" altLang="en-US" sz="1200" kern="100" dirty="0" smtClean="0">
                <a:latin typeface="Century"/>
                <a:ea typeface="ＭＳ 明朝"/>
                <a:cs typeface="Times New Roman"/>
              </a:rPr>
              <a:t>　</a:t>
            </a:r>
            <a:r>
              <a:rPr lang="ja-JP" altLang="en-US" sz="1200" b="1" u="sng" kern="100" dirty="0" smtClean="0">
                <a:latin typeface="Century"/>
                <a:ea typeface="ＭＳ 明朝"/>
                <a:cs typeface="Times New Roman"/>
              </a:rPr>
              <a:t>再度</a:t>
            </a:r>
            <a:r>
              <a:rPr lang="ja-JP" altLang="ja-JP" sz="1200" b="1" u="sng" kern="100" dirty="0" smtClean="0">
                <a:latin typeface="Century"/>
                <a:ea typeface="ＭＳ 明朝"/>
                <a:cs typeface="Times New Roman"/>
              </a:rPr>
              <a:t>計算</a:t>
            </a:r>
            <a:r>
              <a:rPr lang="ja-JP" altLang="ja-JP" sz="1200" b="1" u="sng" kern="100" dirty="0">
                <a:latin typeface="Century"/>
                <a:ea typeface="ＭＳ 明朝"/>
                <a:cs typeface="Times New Roman"/>
              </a:rPr>
              <a:t>位置を算出する。</a:t>
            </a:r>
            <a:endParaRPr lang="ja-JP" altLang="ja-JP" sz="1200" kern="100" dirty="0">
              <a:latin typeface="Century"/>
              <a:ea typeface="ＭＳ 明朝"/>
              <a:cs typeface="Times New Roman"/>
            </a:endParaRPr>
          </a:p>
          <a:p>
            <a:pPr marL="0" lvl="0" indent="0" algn="just">
              <a:buNone/>
            </a:pPr>
            <a:r>
              <a:rPr lang="ja-JP" altLang="en-US" sz="1200" kern="100" dirty="0" smtClean="0">
                <a:latin typeface="Century"/>
                <a:ea typeface="ＭＳ 明朝"/>
                <a:cs typeface="Times New Roman"/>
              </a:rPr>
              <a:t>　　</a:t>
            </a:r>
            <a:r>
              <a:rPr lang="ja-JP" altLang="ja-JP" sz="1200" kern="100" dirty="0" smtClean="0">
                <a:latin typeface="Century"/>
                <a:ea typeface="ＭＳ 明朝"/>
                <a:cs typeface="Times New Roman"/>
              </a:rPr>
              <a:t>磁針</a:t>
            </a:r>
            <a:r>
              <a:rPr lang="ja-JP" altLang="ja-JP" sz="1200" kern="100" dirty="0">
                <a:latin typeface="Century"/>
                <a:ea typeface="ＭＳ 明朝"/>
                <a:cs typeface="Times New Roman"/>
              </a:rPr>
              <a:t>方位</a:t>
            </a:r>
            <a:r>
              <a:rPr lang="en-US" altLang="ja-JP" sz="1200" kern="100" dirty="0">
                <a:latin typeface="Century"/>
                <a:ea typeface="ＭＳ 明朝"/>
                <a:cs typeface="Times New Roman"/>
              </a:rPr>
              <a:t>-</a:t>
            </a:r>
            <a:r>
              <a:rPr lang="ja-JP" altLang="ja-JP" sz="1200" kern="100" dirty="0">
                <a:latin typeface="Century"/>
                <a:ea typeface="ＭＳ 明朝"/>
                <a:cs typeface="Times New Roman"/>
              </a:rPr>
              <a:t>真方位　平均値　二乗平均平方根　標準偏差　東方向最大偏角　西方向最大偏角</a:t>
            </a:r>
          </a:p>
          <a:p>
            <a:pPr marL="228600" algn="just">
              <a:spcAft>
                <a:spcPts val="0"/>
              </a:spcAft>
            </a:pPr>
            <a:r>
              <a:rPr lang="ja-JP" altLang="ja-JP" sz="1200" b="1" u="sng" kern="100" dirty="0">
                <a:latin typeface="Century"/>
                <a:ea typeface="ＭＳ 明朝"/>
                <a:cs typeface="Times New Roman"/>
              </a:rPr>
              <a:t>ここで異常な突出した値が出たらﾃﾞｰﾀを再ﾁｪｯｸして入力しなおして詰めてゆく</a:t>
            </a:r>
            <a:r>
              <a:rPr lang="ja-JP" altLang="ja-JP" sz="1200" u="sng" kern="100" dirty="0">
                <a:latin typeface="Century"/>
                <a:ea typeface="ＭＳ 明朝"/>
                <a:cs typeface="Times New Roman"/>
              </a:rPr>
              <a:t>。</a:t>
            </a:r>
            <a:endParaRPr lang="ja-JP" altLang="ja-JP" sz="1200" kern="100" dirty="0">
              <a:latin typeface="Century"/>
              <a:ea typeface="ＭＳ 明朝"/>
              <a:cs typeface="Times New Roman"/>
            </a:endParaRPr>
          </a:p>
          <a:p>
            <a:pPr marL="0" lvl="0" indent="0" algn="just">
              <a:buNone/>
            </a:pPr>
            <a:r>
              <a:rPr lang="ja-JP" altLang="en-US" sz="1200" b="1" kern="100" dirty="0" smtClean="0">
                <a:latin typeface="Century"/>
                <a:ea typeface="ＭＳ 明朝"/>
                <a:cs typeface="Times New Roman"/>
              </a:rPr>
              <a:t>⑤　</a:t>
            </a:r>
            <a:r>
              <a:rPr lang="ja-JP" altLang="ja-JP" sz="1200" b="1" u="sng" kern="100" dirty="0" smtClean="0">
                <a:latin typeface="Century"/>
                <a:ea typeface="ＭＳ 明朝"/>
                <a:cs typeface="Times New Roman"/>
              </a:rPr>
              <a:t>ｲﾝﾀｰﾈｯﾄ</a:t>
            </a:r>
            <a:r>
              <a:rPr lang="ja-JP" altLang="ja-JP" sz="1200" b="1" u="sng" kern="100" dirty="0">
                <a:latin typeface="Century"/>
                <a:ea typeface="ＭＳ 明朝"/>
                <a:cs typeface="Times New Roman"/>
              </a:rPr>
              <a:t>の地理院地図で目標地点</a:t>
            </a:r>
            <a:r>
              <a:rPr lang="en-US" altLang="ja-JP" sz="1200" b="1" u="sng" kern="100" dirty="0">
                <a:latin typeface="Century"/>
                <a:ea typeface="ＭＳ 明朝"/>
                <a:cs typeface="Times New Roman"/>
              </a:rPr>
              <a:t>(</a:t>
            </a:r>
            <a:r>
              <a:rPr lang="ja-JP" altLang="ja-JP" sz="1200" b="1" u="sng" kern="100" dirty="0">
                <a:latin typeface="Century"/>
                <a:ea typeface="ＭＳ 明朝"/>
                <a:cs typeface="Times New Roman"/>
              </a:rPr>
              <a:t>測量対象地点</a:t>
            </a:r>
            <a:r>
              <a:rPr lang="en-US" altLang="ja-JP" sz="1200" b="1" u="sng" kern="100" dirty="0">
                <a:latin typeface="Century"/>
                <a:ea typeface="ＭＳ 明朝"/>
                <a:cs typeface="Times New Roman"/>
              </a:rPr>
              <a:t>)</a:t>
            </a:r>
            <a:r>
              <a:rPr lang="ja-JP" altLang="ja-JP" sz="1200" b="1" u="sng" kern="100" dirty="0">
                <a:latin typeface="Century"/>
                <a:ea typeface="ＭＳ 明朝"/>
                <a:cs typeface="Times New Roman"/>
              </a:rPr>
              <a:t>と測定基点緯度経度</a:t>
            </a:r>
            <a:r>
              <a:rPr lang="en-US" altLang="ja-JP" sz="1200" b="1" u="sng" kern="100" dirty="0">
                <a:latin typeface="Century"/>
                <a:ea typeface="ＭＳ 明朝"/>
                <a:cs typeface="Times New Roman"/>
              </a:rPr>
              <a:t>(</a:t>
            </a:r>
            <a:r>
              <a:rPr lang="ja-JP" altLang="ja-JP" sz="1200" b="1" u="sng" kern="100" dirty="0">
                <a:latin typeface="Century"/>
                <a:ea typeface="ＭＳ 明朝"/>
                <a:cs typeface="Times New Roman"/>
              </a:rPr>
              <a:t>測量実施地点詳細位置</a:t>
            </a:r>
            <a:r>
              <a:rPr lang="en-US" altLang="ja-JP" sz="1200" b="1" u="sng" kern="100" dirty="0">
                <a:latin typeface="Century"/>
                <a:ea typeface="ＭＳ 明朝"/>
                <a:cs typeface="Times New Roman"/>
              </a:rPr>
              <a:t>)</a:t>
            </a:r>
            <a:r>
              <a:rPr lang="ja-JP" altLang="ja-JP" sz="1200" b="1" u="sng" kern="100" dirty="0">
                <a:latin typeface="Century"/>
                <a:ea typeface="ＭＳ 明朝"/>
                <a:cs typeface="Times New Roman"/>
              </a:rPr>
              <a:t>をﾌﾟﾘﾝﾄｱｳﾄ。現地</a:t>
            </a:r>
            <a:r>
              <a:rPr lang="ja-JP" altLang="ja-JP" sz="1200" b="1" u="sng" kern="100" dirty="0" smtClean="0">
                <a:latin typeface="Century"/>
                <a:ea typeface="ＭＳ 明朝"/>
                <a:cs typeface="Times New Roman"/>
              </a:rPr>
              <a:t>に</a:t>
            </a:r>
            <a:r>
              <a:rPr lang="ja-JP" altLang="en-US" sz="1200" b="1" u="sng" kern="100" dirty="0" smtClean="0">
                <a:latin typeface="Century"/>
                <a:ea typeface="ＭＳ 明朝"/>
                <a:cs typeface="Times New Roman"/>
              </a:rPr>
              <a:t>　　</a:t>
            </a:r>
          </a:p>
          <a:p>
            <a:pPr marL="0" lvl="0" indent="0" algn="just">
              <a:buNone/>
            </a:pPr>
            <a:r>
              <a:rPr lang="ja-JP" altLang="en-US" sz="1200" b="1" kern="100" dirty="0" smtClean="0">
                <a:latin typeface="Century"/>
                <a:ea typeface="ＭＳ 明朝"/>
                <a:cs typeface="Times New Roman"/>
              </a:rPr>
              <a:t>　　</a:t>
            </a:r>
            <a:r>
              <a:rPr lang="ja-JP" altLang="ja-JP" sz="1200" b="1" u="sng" kern="100" dirty="0" err="1" smtClean="0">
                <a:latin typeface="Century"/>
                <a:ea typeface="ＭＳ 明朝"/>
                <a:cs typeface="Times New Roman"/>
              </a:rPr>
              <a:t>て</a:t>
            </a:r>
            <a:r>
              <a:rPr lang="ja-JP" altLang="ja-JP" sz="1200" b="1" u="sng" kern="100" dirty="0">
                <a:latin typeface="Century"/>
                <a:ea typeface="ＭＳ 明朝"/>
                <a:cs typeface="Times New Roman"/>
              </a:rPr>
              <a:t>測量対象地点の見え方を確認し、</a:t>
            </a:r>
            <a:r>
              <a:rPr lang="en-US" altLang="ja-JP" sz="1200" b="1" u="sng" kern="100" dirty="0">
                <a:latin typeface="Century"/>
                <a:ea typeface="ＭＳ 明朝"/>
                <a:cs typeface="Times New Roman"/>
              </a:rPr>
              <a:t>GPS</a:t>
            </a:r>
            <a:r>
              <a:rPr lang="ja-JP" altLang="ja-JP" sz="1200" b="1" u="sng" kern="100" dirty="0">
                <a:latin typeface="Century"/>
                <a:ea typeface="ＭＳ 明朝"/>
                <a:cs typeface="Times New Roman"/>
              </a:rPr>
              <a:t>で緯度経度を測定し、歴史地理上の関連証拠との整合性を確認</a:t>
            </a:r>
            <a:r>
              <a:rPr lang="ja-JP" altLang="ja-JP" sz="1200" b="1" u="sng" kern="0" dirty="0">
                <a:solidFill>
                  <a:srgbClr val="000000"/>
                </a:solidFill>
                <a:cs typeface="ＭＳ Ｐゴシック"/>
              </a:rPr>
              <a:t>。</a:t>
            </a:r>
            <a:endParaRPr lang="ja-JP" altLang="ja-JP" sz="1200" kern="100" dirty="0">
              <a:latin typeface="Century"/>
              <a:ea typeface="ＭＳ 明朝"/>
              <a:cs typeface="Times New Roman"/>
            </a:endParaRPr>
          </a:p>
          <a:p>
            <a:pPr marL="0" lvl="0" indent="0" algn="just">
              <a:buNone/>
            </a:pPr>
            <a:r>
              <a:rPr lang="ja-JP" altLang="en-US" sz="1200" kern="100" dirty="0" smtClean="0">
                <a:latin typeface="Century"/>
                <a:ea typeface="ＭＳ 明朝"/>
                <a:cs typeface="Times New Roman"/>
              </a:rPr>
              <a:t>⑥　</a:t>
            </a:r>
            <a:r>
              <a:rPr lang="ja-JP" altLang="en-US" sz="1200" u="sng" kern="100" dirty="0" smtClean="0">
                <a:latin typeface="Century"/>
                <a:ea typeface="ＭＳ 明朝"/>
                <a:cs typeface="Times New Roman"/>
              </a:rPr>
              <a:t>現地確認時の</a:t>
            </a:r>
            <a:r>
              <a:rPr lang="en-US" altLang="ja-JP" sz="1200" u="sng" kern="100" dirty="0" smtClean="0">
                <a:latin typeface="Century"/>
                <a:ea typeface="ＭＳ 明朝"/>
                <a:cs typeface="Times New Roman"/>
              </a:rPr>
              <a:t>GPS</a:t>
            </a:r>
            <a:r>
              <a:rPr lang="ja-JP" altLang="ja-JP" sz="1200" u="sng" kern="100" dirty="0">
                <a:latin typeface="Century"/>
                <a:ea typeface="ＭＳ 明朝"/>
                <a:cs typeface="Times New Roman"/>
              </a:rPr>
              <a:t>は</a:t>
            </a:r>
            <a:r>
              <a:rPr lang="en-US" altLang="ja-JP" sz="1200" u="sng" kern="100" dirty="0">
                <a:latin typeface="Century"/>
                <a:ea typeface="ＭＳ 明朝"/>
                <a:cs typeface="Times New Roman"/>
              </a:rPr>
              <a:t>0.1</a:t>
            </a:r>
            <a:r>
              <a:rPr lang="ja-JP" altLang="ja-JP" sz="1200" u="sng" kern="100" dirty="0">
                <a:latin typeface="Century"/>
                <a:ea typeface="ＭＳ 明朝"/>
                <a:cs typeface="Times New Roman"/>
              </a:rPr>
              <a:t>秒単位ではなくエクセルの能力に合わせて</a:t>
            </a:r>
            <a:r>
              <a:rPr lang="en-US" altLang="ja-JP" sz="1200" u="sng" kern="100" dirty="0">
                <a:latin typeface="Century"/>
                <a:ea typeface="ＭＳ 明朝"/>
                <a:cs typeface="Times New Roman"/>
              </a:rPr>
              <a:t>0.01</a:t>
            </a:r>
            <a:r>
              <a:rPr lang="ja-JP" altLang="ja-JP" sz="1200" u="sng" kern="100" dirty="0">
                <a:latin typeface="Century"/>
                <a:ea typeface="ＭＳ 明朝"/>
                <a:cs typeface="Times New Roman"/>
              </a:rPr>
              <a:t>秒表示のものが必要になる。</a:t>
            </a:r>
            <a:endParaRPr lang="ja-JP" altLang="ja-JP" sz="1200" kern="100" dirty="0">
              <a:latin typeface="Century"/>
              <a:ea typeface="ＭＳ 明朝"/>
              <a:cs typeface="Times New Roman"/>
            </a:endParaRPr>
          </a:p>
          <a:p>
            <a:endParaRPr kumimoji="1" lang="ja-JP" altLang="en-US" sz="1200" dirty="0"/>
          </a:p>
        </p:txBody>
      </p:sp>
    </p:spTree>
    <p:extLst>
      <p:ext uri="{BB962C8B-B14F-4D97-AF65-F5344CB8AC3E}">
        <p14:creationId xmlns:p14="http://schemas.microsoft.com/office/powerpoint/2010/main" val="32525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1584176"/>
          </a:xfrm>
        </p:spPr>
        <p:txBody>
          <a:bodyPr>
            <a:noAutofit/>
          </a:bodyPr>
          <a:lstStyle/>
          <a:p>
            <a:r>
              <a:rPr lang="ja-JP" altLang="ja-JP" sz="1600" b="1" kern="0" dirty="0">
                <a:solidFill>
                  <a:srgbClr val="000000"/>
                </a:solidFill>
                <a:cs typeface="ＭＳ Ｐゴシック"/>
              </a:rPr>
              <a:t>伊能図が幕府関係者の閲覧用</a:t>
            </a:r>
            <a:r>
              <a:rPr lang="ja-JP" altLang="ja-JP" sz="1600" b="1" kern="0" dirty="0" smtClean="0">
                <a:solidFill>
                  <a:srgbClr val="000000"/>
                </a:solidFill>
                <a:cs typeface="ＭＳ Ｐゴシック"/>
              </a:rPr>
              <a:t>に</a:t>
            </a:r>
            <a:r>
              <a:rPr lang="ja-JP" altLang="en-US" sz="1600" b="1" kern="0" dirty="0" smtClean="0">
                <a:solidFill>
                  <a:srgbClr val="000000"/>
                </a:solidFill>
                <a:cs typeface="ＭＳ Ｐゴシック"/>
              </a:rPr>
              <a:t>極めて</a:t>
            </a:r>
            <a:r>
              <a:rPr lang="ja-JP" altLang="ja-JP" sz="1600" b="1" kern="0" dirty="0" smtClean="0">
                <a:solidFill>
                  <a:srgbClr val="000000"/>
                </a:solidFill>
                <a:cs typeface="ＭＳ Ｐゴシック"/>
              </a:rPr>
              <a:t>判り</a:t>
            </a:r>
            <a:r>
              <a:rPr lang="ja-JP" altLang="ja-JP" sz="1600" b="1" kern="0" dirty="0">
                <a:solidFill>
                  <a:srgbClr val="000000"/>
                </a:solidFill>
                <a:cs typeface="ＭＳ Ｐゴシック"/>
              </a:rPr>
              <a:t>易く編集されているのに</a:t>
            </a:r>
            <a:r>
              <a:rPr lang="ja-JP" altLang="ja-JP" sz="1600" b="1" kern="0" dirty="0" smtClean="0">
                <a:solidFill>
                  <a:srgbClr val="000000"/>
                </a:solidFill>
                <a:cs typeface="ＭＳ Ｐゴシック"/>
              </a:rPr>
              <a:t>対して</a:t>
            </a:r>
            <a:r>
              <a:rPr lang="ja-JP" altLang="ja-JP" sz="1600" b="1" kern="0" dirty="0">
                <a:solidFill>
                  <a:srgbClr val="000000"/>
                </a:solidFill>
                <a:cs typeface="ＭＳ Ｐゴシック"/>
              </a:rPr>
              <a:t>「山島方位記」</a:t>
            </a:r>
            <a:r>
              <a:rPr lang="ja-JP" altLang="ja-JP" sz="1600" b="1" kern="0" dirty="0" smtClean="0">
                <a:solidFill>
                  <a:srgbClr val="000000"/>
                </a:solidFill>
                <a:cs typeface="ＭＳ Ｐゴシック"/>
              </a:rPr>
              <a:t>は当事者</a:t>
            </a:r>
            <a:r>
              <a:rPr lang="ja-JP" altLang="ja-JP" sz="1600" b="1" kern="0" dirty="0">
                <a:solidFill>
                  <a:srgbClr val="000000"/>
                </a:solidFill>
                <a:cs typeface="ＭＳ Ｐゴシック"/>
              </a:rPr>
              <a:t>以外の</a:t>
            </a:r>
            <a:r>
              <a:rPr lang="ja-JP" altLang="ja-JP" sz="1600" b="1" kern="0" dirty="0" smtClean="0">
                <a:solidFill>
                  <a:srgbClr val="000000"/>
                </a:solidFill>
                <a:cs typeface="ＭＳ Ｐゴシック"/>
              </a:rPr>
              <a:t>閲覧</a:t>
            </a:r>
            <a:r>
              <a:rPr lang="ja-JP" altLang="en-US" sz="1600" b="1" u="sng" kern="0" dirty="0">
                <a:solidFill>
                  <a:srgbClr val="000000"/>
                </a:solidFill>
                <a:cs typeface="ＭＳ Ｐゴシック"/>
              </a:rPr>
              <a:t>や</a:t>
            </a:r>
            <a:r>
              <a:rPr lang="ja-JP" altLang="ja-JP" sz="1600" b="1" u="sng" kern="0" dirty="0" smtClean="0">
                <a:solidFill>
                  <a:srgbClr val="000000"/>
                </a:solidFill>
                <a:cs typeface="ＭＳ Ｐゴシック"/>
              </a:rPr>
              <a:t>高精度</a:t>
            </a:r>
            <a:r>
              <a:rPr lang="ja-JP" altLang="ja-JP" sz="1600" b="1" u="sng" kern="0" dirty="0">
                <a:solidFill>
                  <a:srgbClr val="000000"/>
                </a:solidFill>
                <a:cs typeface="ＭＳ Ｐゴシック"/>
              </a:rPr>
              <a:t>の解析を予想</a:t>
            </a:r>
            <a:r>
              <a:rPr lang="ja-JP" altLang="ja-JP" sz="1600" b="1" u="sng" kern="0" dirty="0" smtClean="0">
                <a:solidFill>
                  <a:srgbClr val="000000"/>
                </a:solidFill>
                <a:cs typeface="ＭＳ Ｐゴシック"/>
              </a:rPr>
              <a:t>して</a:t>
            </a:r>
            <a:r>
              <a:rPr lang="ja-JP" altLang="en-US" sz="1600" b="1" u="sng" kern="0" dirty="0" smtClean="0">
                <a:solidFill>
                  <a:srgbClr val="000000"/>
                </a:solidFill>
                <a:cs typeface="ＭＳ Ｐゴシック"/>
              </a:rPr>
              <a:t>いない記録である。</a:t>
            </a:r>
            <a:br>
              <a:rPr lang="ja-JP" altLang="en-US" sz="1600" b="1" u="sng" kern="0" dirty="0" smtClean="0">
                <a:solidFill>
                  <a:srgbClr val="000000"/>
                </a:solidFill>
                <a:cs typeface="ＭＳ Ｐゴシック"/>
              </a:rPr>
            </a:br>
            <a:r>
              <a:rPr lang="ja-JP" altLang="ja-JP" sz="1600" b="1" u="sng" kern="0" dirty="0" smtClean="0">
                <a:solidFill>
                  <a:srgbClr val="000000"/>
                </a:solidFill>
                <a:cs typeface="ＭＳ Ｐゴシック"/>
              </a:rPr>
              <a:t>如何</a:t>
            </a:r>
            <a:r>
              <a:rPr lang="ja-JP" altLang="ja-JP" sz="1600" b="1" u="sng" kern="0" dirty="0">
                <a:solidFill>
                  <a:srgbClr val="000000"/>
                </a:solidFill>
                <a:cs typeface="ＭＳ Ｐゴシック"/>
              </a:rPr>
              <a:t>に頑張っても解析困難を極めることも</a:t>
            </a:r>
            <a:r>
              <a:rPr lang="ja-JP" altLang="ja-JP" sz="1600" b="1" u="sng" kern="0" dirty="0" smtClean="0">
                <a:solidFill>
                  <a:srgbClr val="000000"/>
                </a:solidFill>
                <a:cs typeface="ＭＳ Ｐゴシック"/>
              </a:rPr>
              <a:t>ある</a:t>
            </a:r>
            <a:r>
              <a:rPr lang="ja-JP" altLang="en-US" sz="1600" b="1" u="sng" kern="0" dirty="0" smtClean="0">
                <a:solidFill>
                  <a:srgbClr val="000000"/>
                </a:solidFill>
                <a:cs typeface="ＭＳ Ｐゴシック"/>
              </a:rPr>
              <a:t>が、当時に目線を合わせる</a:t>
            </a:r>
            <a:r>
              <a:rPr lang="ja-JP" altLang="ja-JP" sz="1600" b="1" u="sng" kern="0" dirty="0" smtClean="0">
                <a:solidFill>
                  <a:srgbClr val="000000"/>
                </a:solidFill>
                <a:cs typeface="ＭＳ Ｐゴシック"/>
              </a:rPr>
              <a:t>。</a:t>
            </a:r>
            <a:r>
              <a:rPr lang="ja-JP" altLang="ja-JP" sz="1600" kern="100" dirty="0">
                <a:latin typeface="Century"/>
                <a:ea typeface="ＭＳ 明朝"/>
                <a:cs typeface="Times New Roman"/>
              </a:rPr>
              <a:t/>
            </a:r>
            <a:br>
              <a:rPr lang="ja-JP" altLang="ja-JP" sz="1600" kern="100" dirty="0">
                <a:latin typeface="Century"/>
                <a:ea typeface="ＭＳ 明朝"/>
                <a:cs typeface="Times New Roman"/>
              </a:rPr>
            </a:br>
            <a:endParaRPr kumimoji="1" lang="ja-JP" altLang="en-US" sz="1600" dirty="0"/>
          </a:p>
        </p:txBody>
      </p:sp>
      <p:sp>
        <p:nvSpPr>
          <p:cNvPr id="3" name="コンテンツ プレースホルダー 2"/>
          <p:cNvSpPr>
            <a:spLocks noGrp="1"/>
          </p:cNvSpPr>
          <p:nvPr>
            <p:ph idx="1"/>
          </p:nvPr>
        </p:nvSpPr>
        <p:spPr>
          <a:xfrm>
            <a:off x="457200" y="1628800"/>
            <a:ext cx="8229600" cy="4497363"/>
          </a:xfrm>
        </p:spPr>
        <p:txBody>
          <a:bodyPr>
            <a:normAutofit lnSpcReduction="10000"/>
          </a:bodyPr>
          <a:lstStyle/>
          <a:p>
            <a:pPr marL="0" lvl="0" indent="0">
              <a:buNone/>
            </a:pPr>
            <a:r>
              <a:rPr lang="ja-JP" altLang="ja-JP" sz="1200" b="1" kern="0" dirty="0" smtClean="0">
                <a:solidFill>
                  <a:srgbClr val="000000"/>
                </a:solidFill>
                <a:cs typeface="ＭＳ Ｐゴシック"/>
              </a:rPr>
              <a:t>「</a:t>
            </a:r>
            <a:r>
              <a:rPr lang="ja-JP" altLang="ja-JP" sz="1200" b="1" kern="0" dirty="0">
                <a:solidFill>
                  <a:srgbClr val="000000"/>
                </a:solidFill>
                <a:cs typeface="ＭＳ Ｐゴシック"/>
              </a:rPr>
              <a:t>山島方位記」は飽く迄個々の測量によるずれを防止する為の山や島を測量の精度</a:t>
            </a:r>
            <a:r>
              <a:rPr lang="ja-JP" altLang="ja-JP" sz="1200" b="1" kern="0" dirty="0" smtClean="0">
                <a:solidFill>
                  <a:srgbClr val="000000"/>
                </a:solidFill>
                <a:cs typeface="ＭＳ Ｐゴシック"/>
              </a:rPr>
              <a:t>向上</a:t>
            </a:r>
            <a:r>
              <a:rPr lang="ja-JP" altLang="en-US" sz="1200" b="1" kern="0" dirty="0" smtClean="0">
                <a:solidFill>
                  <a:srgbClr val="000000"/>
                </a:solidFill>
                <a:cs typeface="ＭＳ Ｐゴシック"/>
              </a:rPr>
              <a:t>の</a:t>
            </a:r>
            <a:r>
              <a:rPr lang="ja-JP" altLang="ja-JP" sz="1200" b="1" kern="0" dirty="0" smtClean="0">
                <a:solidFill>
                  <a:srgbClr val="000000"/>
                </a:solidFill>
                <a:cs typeface="ＭＳ Ｐゴシック"/>
              </a:rPr>
              <a:t>補正</a:t>
            </a:r>
            <a:r>
              <a:rPr lang="ja-JP" altLang="en-US" sz="1200" b="1" kern="0" dirty="0" smtClean="0">
                <a:solidFill>
                  <a:srgbClr val="000000"/>
                </a:solidFill>
                <a:cs typeface="ＭＳ Ｐゴシック"/>
              </a:rPr>
              <a:t>や伊能図の根幹になる遠距離測量</a:t>
            </a:r>
            <a:r>
              <a:rPr lang="ja-JP" altLang="ja-JP" sz="1200" b="1" kern="0" dirty="0" smtClean="0">
                <a:solidFill>
                  <a:srgbClr val="000000"/>
                </a:solidFill>
                <a:cs typeface="ＭＳ Ｐゴシック"/>
              </a:rPr>
              <a:t>の磁針</a:t>
            </a:r>
            <a:r>
              <a:rPr lang="ja-JP" altLang="ja-JP" sz="1200" b="1" kern="0" dirty="0">
                <a:solidFill>
                  <a:srgbClr val="000000"/>
                </a:solidFill>
                <a:cs typeface="ＭＳ Ｐゴシック"/>
              </a:rPr>
              <a:t>測量方位角の記録で</a:t>
            </a:r>
            <a:r>
              <a:rPr lang="ja-JP" altLang="ja-JP" sz="1200" b="1" kern="0" dirty="0" smtClean="0">
                <a:solidFill>
                  <a:srgbClr val="000000"/>
                </a:solidFill>
                <a:cs typeface="ＭＳ Ｐゴシック"/>
              </a:rPr>
              <a:t>あ</a:t>
            </a:r>
            <a:r>
              <a:rPr lang="ja-JP" altLang="en-US" sz="1200" b="1" kern="0" dirty="0" smtClean="0">
                <a:solidFill>
                  <a:srgbClr val="000000"/>
                </a:solidFill>
                <a:cs typeface="ＭＳ Ｐゴシック"/>
              </a:rPr>
              <a:t>る。</a:t>
            </a:r>
            <a:r>
              <a:rPr lang="ja-JP" altLang="ja-JP" sz="1200" b="1" kern="0" dirty="0" smtClean="0">
                <a:solidFill>
                  <a:srgbClr val="000000"/>
                </a:solidFill>
                <a:cs typeface="ＭＳ Ｐゴシック"/>
              </a:rPr>
              <a:t>山</a:t>
            </a:r>
            <a:r>
              <a:rPr lang="ja-JP" altLang="ja-JP" sz="1200" b="1" kern="0" dirty="0">
                <a:solidFill>
                  <a:srgbClr val="000000"/>
                </a:solidFill>
                <a:cs typeface="ＭＳ Ｐゴシック"/>
              </a:rPr>
              <a:t>島方位記は部外者の閲覧に供するものではなく、</a:t>
            </a:r>
            <a:r>
              <a:rPr lang="ja-JP" altLang="ja-JP" sz="1200" b="1" u="sng" kern="0" dirty="0">
                <a:solidFill>
                  <a:srgbClr val="000000"/>
                </a:solidFill>
                <a:cs typeface="ＭＳ Ｐゴシック"/>
              </a:rPr>
              <a:t>伊能忠敬もこの様な高精度の解析を予想しておらず、如何に頑張っても解析困難を極めることもある。</a:t>
            </a:r>
            <a:endParaRPr lang="ja-JP" altLang="ja-JP" sz="1200" kern="100" dirty="0">
              <a:latin typeface="Century"/>
              <a:ea typeface="ＭＳ 明朝"/>
              <a:cs typeface="Times New Roman"/>
            </a:endParaRPr>
          </a:p>
          <a:p>
            <a:pPr marL="0" indent="0">
              <a:buNone/>
            </a:pPr>
            <a:endParaRPr lang="ja-JP" altLang="en-US" sz="12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①</a:t>
            </a:r>
            <a:r>
              <a:rPr lang="ja-JP" altLang="en-US" sz="1200" kern="0" dirty="0">
                <a:solidFill>
                  <a:srgbClr val="000000"/>
                </a:solidFill>
                <a:cs typeface="ＭＳ Ｐゴシック"/>
              </a:rPr>
              <a:t>蝦夷</a:t>
            </a:r>
            <a:r>
              <a:rPr lang="ja-JP" altLang="ja-JP" sz="1200" kern="0" dirty="0">
                <a:solidFill>
                  <a:srgbClr val="000000"/>
                </a:solidFill>
                <a:cs typeface="ＭＳ Ｐゴシック"/>
              </a:rPr>
              <a:t>地では山島方位記の</a:t>
            </a:r>
            <a:r>
              <a:rPr lang="en-US" altLang="ja-JP" sz="1200" kern="0" dirty="0">
                <a:solidFill>
                  <a:srgbClr val="000000"/>
                </a:solidFill>
                <a:cs typeface="ＭＳ Ｐゴシック"/>
              </a:rPr>
              <a:t>data</a:t>
            </a:r>
            <a:r>
              <a:rPr lang="ja-JP" altLang="ja-JP" sz="1200" kern="0" dirty="0">
                <a:solidFill>
                  <a:srgbClr val="000000"/>
                </a:solidFill>
                <a:cs typeface="ＭＳ Ｐゴシック"/>
              </a:rPr>
              <a:t>そのものの精度不足や地名の領域範囲も広大で位置の参考になる</a:t>
            </a:r>
            <a:r>
              <a:rPr lang="en-US" altLang="ja-JP" sz="1200" kern="0" dirty="0">
                <a:solidFill>
                  <a:srgbClr val="000000"/>
                </a:solidFill>
                <a:cs typeface="ＭＳ Ｐゴシック"/>
              </a:rPr>
              <a:t>data</a:t>
            </a:r>
            <a:r>
              <a:rPr lang="ja-JP" altLang="ja-JP" sz="1200" kern="0" dirty="0">
                <a:solidFill>
                  <a:srgbClr val="000000"/>
                </a:solidFill>
                <a:cs typeface="ＭＳ Ｐゴシック"/>
              </a:rPr>
              <a:t>が少ない</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②</a:t>
            </a:r>
            <a:r>
              <a:rPr lang="ja-JP" altLang="ja-JP" sz="1200" kern="0" dirty="0">
                <a:solidFill>
                  <a:srgbClr val="000000"/>
                </a:solidFill>
                <a:cs typeface="ＭＳ Ｐゴシック"/>
              </a:rPr>
              <a:t>当初の蝦夷地から関東東北地方では書き纏め方に迷いが有り、落ち着くのは第四次測量</a:t>
            </a:r>
            <a:r>
              <a:rPr lang="en-US" altLang="ja-JP" sz="1200" kern="0" dirty="0">
                <a:solidFill>
                  <a:srgbClr val="000000"/>
                </a:solidFill>
                <a:cs typeface="ＭＳ Ｐゴシック"/>
              </a:rPr>
              <a:t>(</a:t>
            </a:r>
            <a:r>
              <a:rPr lang="ja-JP" altLang="ja-JP" sz="1200" kern="0" dirty="0">
                <a:solidFill>
                  <a:srgbClr val="000000"/>
                </a:solidFill>
                <a:cs typeface="ＭＳ Ｐゴシック"/>
              </a:rPr>
              <a:t>中部地方</a:t>
            </a:r>
            <a:r>
              <a:rPr lang="en-US" altLang="ja-JP" sz="1200" kern="0" dirty="0">
                <a:solidFill>
                  <a:srgbClr val="000000"/>
                </a:solidFill>
                <a:cs typeface="ＭＳ Ｐゴシック"/>
              </a:rPr>
              <a:t>)</a:t>
            </a:r>
            <a:r>
              <a:rPr lang="ja-JP" altLang="ja-JP" sz="1200" kern="0" dirty="0">
                <a:solidFill>
                  <a:srgbClr val="000000"/>
                </a:solidFill>
                <a:cs typeface="ＭＳ Ｐゴシック"/>
              </a:rPr>
              <a:t>以降である</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100" dirty="0" smtClean="0">
                <a:latin typeface="Century"/>
                <a:ea typeface="ＭＳ 明朝"/>
                <a:cs typeface="Times New Roman"/>
              </a:rPr>
              <a:t>③</a:t>
            </a:r>
            <a:r>
              <a:rPr lang="ja-JP" altLang="ja-JP" sz="1200" kern="0" dirty="0">
                <a:solidFill>
                  <a:srgbClr val="000000"/>
                </a:solidFill>
                <a:cs typeface="ＭＳ Ｐゴシック"/>
              </a:rPr>
              <a:t>久保田</a:t>
            </a:r>
            <a:r>
              <a:rPr lang="en-US" altLang="ja-JP" sz="1200" kern="0" dirty="0">
                <a:solidFill>
                  <a:srgbClr val="000000"/>
                </a:solidFill>
                <a:cs typeface="ＭＳ Ｐゴシック"/>
              </a:rPr>
              <a:t>(</a:t>
            </a:r>
            <a:r>
              <a:rPr lang="ja-JP" altLang="ja-JP" sz="1200" kern="0" dirty="0">
                <a:solidFill>
                  <a:srgbClr val="000000"/>
                </a:solidFill>
                <a:cs typeface="ＭＳ Ｐゴシック"/>
              </a:rPr>
              <a:t>現秋田市</a:t>
            </a:r>
            <a:r>
              <a:rPr lang="en-US" altLang="ja-JP" sz="1200" kern="0" dirty="0">
                <a:solidFill>
                  <a:srgbClr val="000000"/>
                </a:solidFill>
                <a:cs typeface="ＭＳ Ｐゴシック"/>
              </a:rPr>
              <a:t>)</a:t>
            </a:r>
            <a:r>
              <a:rPr lang="ja-JP" altLang="ja-JP" sz="1200" kern="0" dirty="0">
                <a:solidFill>
                  <a:srgbClr val="000000"/>
                </a:solidFill>
                <a:cs typeface="ＭＳ Ｐゴシック"/>
              </a:rPr>
              <a:t>・新潟間その他欠落も有る</a:t>
            </a:r>
            <a:r>
              <a:rPr lang="ja-JP" altLang="ja-JP" sz="1200" kern="0" dirty="0" smtClean="0">
                <a:solidFill>
                  <a:srgbClr val="000000"/>
                </a:solidFill>
                <a:cs typeface="ＭＳ Ｐゴシック"/>
              </a:rPr>
              <a:t>。</a:t>
            </a:r>
            <a:endParaRPr lang="ja-JP" altLang="en-US" sz="1200" kern="0" dirty="0" smtClean="0">
              <a:solidFill>
                <a:srgbClr val="000000"/>
              </a:solidFill>
              <a:cs typeface="ＭＳ Ｐゴシック"/>
            </a:endParaRPr>
          </a:p>
          <a:p>
            <a:pPr marL="0" indent="0">
              <a:buNone/>
            </a:pPr>
            <a:r>
              <a:rPr lang="ja-JP" altLang="en-US" sz="1200" kern="0" dirty="0" smtClean="0">
                <a:solidFill>
                  <a:srgbClr val="000000"/>
                </a:solidFill>
                <a:cs typeface="ＭＳ Ｐゴシック"/>
              </a:rPr>
              <a:t>④「山島方位記」は部外者の閲覧等を考慮しておらず睡魔によるものか同じ数値記入し続けて気付かない転記ミスにところどこ　　</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a:t>
            </a:r>
            <a:r>
              <a:rPr lang="ja-JP" altLang="en-US" sz="1200" kern="0" dirty="0" err="1" smtClean="0">
                <a:solidFill>
                  <a:srgbClr val="000000"/>
                </a:solidFill>
                <a:cs typeface="ＭＳ Ｐゴシック"/>
              </a:rPr>
              <a:t>ろで遭</a:t>
            </a:r>
            <a:r>
              <a:rPr lang="ja-JP" altLang="en-US" sz="1200" kern="0" dirty="0" smtClean="0">
                <a:solidFill>
                  <a:srgbClr val="000000"/>
                </a:solidFill>
                <a:cs typeface="ＭＳ Ｐゴシック"/>
              </a:rPr>
              <a:t>遇するので絶えず注意を要する。</a:t>
            </a:r>
          </a:p>
          <a:p>
            <a:pPr marL="0" indent="0">
              <a:buNone/>
            </a:pPr>
            <a:r>
              <a:rPr lang="ja-JP" altLang="en-US" sz="1200" kern="0" dirty="0" smtClean="0">
                <a:solidFill>
                  <a:srgbClr val="000000"/>
                </a:solidFill>
                <a:cs typeface="ＭＳ Ｐゴシック"/>
              </a:rPr>
              <a:t>⑤伊能忠敬は絶えず初めて行った土地でのことであり、地元での説明者による説明に従って記載されている。</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今は使われていない当時の個々の地域独特の山名呼称等が出てくることも多く郷土史研究の宝庫と言える。</a:t>
            </a:r>
          </a:p>
          <a:p>
            <a:pPr marL="0" indent="0">
              <a:buNone/>
            </a:pPr>
            <a:r>
              <a:rPr lang="ja-JP" altLang="en-US" sz="1200" kern="0" dirty="0">
                <a:solidFill>
                  <a:srgbClr val="000000"/>
                </a:solidFill>
                <a:cs typeface="ＭＳ Ｐゴシック"/>
              </a:rPr>
              <a:t>　</a:t>
            </a:r>
            <a:r>
              <a:rPr lang="ja-JP" altLang="en-US" sz="1200" kern="0" dirty="0" smtClean="0">
                <a:solidFill>
                  <a:srgbClr val="000000"/>
                </a:solidFill>
                <a:cs typeface="ＭＳ Ｐゴシック"/>
              </a:rPr>
              <a:t>　遠くの山の同定間違えもたびたびあるが、地理院地図や景観再現ｿﾌﾄｶｼﾐｰﾙや</a:t>
            </a:r>
            <a:r>
              <a:rPr lang="en-US" altLang="ja-JP" sz="1200" kern="0" dirty="0" smtClean="0">
                <a:solidFill>
                  <a:srgbClr val="000000"/>
                </a:solidFill>
                <a:cs typeface="ＭＳ Ｐゴシック"/>
              </a:rPr>
              <a:t>Google map </a:t>
            </a:r>
            <a:r>
              <a:rPr lang="ja-JP" altLang="en-US" sz="1200" kern="0" dirty="0" smtClean="0">
                <a:solidFill>
                  <a:srgbClr val="000000"/>
                </a:solidFill>
                <a:cs typeface="ＭＳ Ｐゴシック"/>
              </a:rPr>
              <a:t>等で詰めて行く。</a:t>
            </a:r>
            <a:endParaRPr lang="ja-JP" altLang="en-US" sz="1200" kern="0" dirty="0">
              <a:solidFill>
                <a:srgbClr val="000000"/>
              </a:solidFill>
              <a:cs typeface="ＭＳ Ｐゴシック"/>
            </a:endParaRPr>
          </a:p>
          <a:p>
            <a:pPr marL="0" indent="0">
              <a:buNone/>
            </a:pPr>
            <a:r>
              <a:rPr lang="ja-JP" altLang="en-US" sz="1200" kern="0" dirty="0" smtClean="0">
                <a:solidFill>
                  <a:srgbClr val="000000"/>
                </a:solidFill>
                <a:cs typeface="ＭＳ Ｐゴシック"/>
              </a:rPr>
              <a:t>⑥</a:t>
            </a:r>
            <a:r>
              <a:rPr lang="ja-JP" altLang="en-US" sz="1200" kern="0" dirty="0">
                <a:solidFill>
                  <a:srgbClr val="000000"/>
                </a:solidFill>
                <a:cs typeface="ＭＳ Ｐゴシック"/>
              </a:rPr>
              <a:t>測量対象の山が偏</a:t>
            </a:r>
            <a:r>
              <a:rPr lang="ja-JP" altLang="en-US" sz="1200" kern="0" dirty="0" smtClean="0">
                <a:solidFill>
                  <a:srgbClr val="000000"/>
                </a:solidFill>
                <a:cs typeface="ＭＳ Ｐゴシック"/>
              </a:rPr>
              <a:t>塀過ぎたり、至近過ぎて特定化できなかったり、今では枯渇した大樹や、後世の工事での改変等もある。</a:t>
            </a:r>
          </a:p>
          <a:p>
            <a:pPr marL="0" indent="0">
              <a:buNone/>
            </a:pPr>
            <a:r>
              <a:rPr lang="ja-JP" altLang="en-US" sz="1200" kern="0" dirty="0" smtClean="0">
                <a:solidFill>
                  <a:srgbClr val="000000"/>
                </a:solidFill>
                <a:cs typeface="ＭＳ Ｐゴシック"/>
              </a:rPr>
              <a:t>⑦測量対象が一件しかないﾃﾞｰﾀでも富士山の様に尖った遠距離の大きな山は地磁気の偏角の算出に有効な場合も有る。</a:t>
            </a:r>
          </a:p>
          <a:p>
            <a:pPr marL="0" indent="0">
              <a:buNone/>
            </a:pPr>
            <a:r>
              <a:rPr lang="ja-JP" altLang="en-US" sz="1200" kern="100" dirty="0">
                <a:latin typeface="Century"/>
                <a:ea typeface="ＭＳ 明朝"/>
                <a:cs typeface="Times New Roman"/>
              </a:rPr>
              <a:t>⑧</a:t>
            </a:r>
            <a:r>
              <a:rPr lang="ja-JP" altLang="ja-JP" sz="1200" kern="100" dirty="0">
                <a:latin typeface="Century"/>
                <a:ea typeface="ＭＳ 明朝"/>
                <a:cs typeface="Times New Roman"/>
              </a:rPr>
              <a:t>現地持参の携帯</a:t>
            </a:r>
            <a:r>
              <a:rPr lang="en-US" altLang="ja-JP" sz="1200" kern="100" dirty="0">
                <a:latin typeface="Century"/>
                <a:ea typeface="ＭＳ 明朝"/>
                <a:cs typeface="Times New Roman"/>
              </a:rPr>
              <a:t>GPS</a:t>
            </a:r>
            <a:r>
              <a:rPr lang="ja-JP" altLang="ja-JP" sz="1200" kern="100" dirty="0">
                <a:latin typeface="Century"/>
                <a:ea typeface="ＭＳ 明朝"/>
                <a:cs typeface="Times New Roman"/>
              </a:rPr>
              <a:t>の</a:t>
            </a:r>
            <a:r>
              <a:rPr lang="ja-JP" altLang="en-US" sz="1200" kern="100" dirty="0">
                <a:latin typeface="Century"/>
                <a:ea typeface="ＭＳ 明朝"/>
                <a:cs typeface="Times New Roman"/>
              </a:rPr>
              <a:t>精度</a:t>
            </a:r>
            <a:r>
              <a:rPr lang="ja-JP" altLang="ja-JP" sz="1200" kern="100" dirty="0">
                <a:latin typeface="Century"/>
                <a:ea typeface="ＭＳ 明朝"/>
                <a:cs typeface="Times New Roman"/>
              </a:rPr>
              <a:t>は</a:t>
            </a:r>
            <a:r>
              <a:rPr lang="en-US" altLang="ja-JP" sz="1200" kern="100" dirty="0">
                <a:latin typeface="Century"/>
                <a:ea typeface="ＭＳ 明朝"/>
                <a:cs typeface="Times New Roman"/>
              </a:rPr>
              <a:t>0.01</a:t>
            </a:r>
            <a:r>
              <a:rPr lang="ja-JP" altLang="ja-JP" sz="1200" kern="100" dirty="0">
                <a:latin typeface="Century"/>
                <a:ea typeface="ＭＳ 明朝"/>
                <a:cs typeface="Times New Roman"/>
              </a:rPr>
              <a:t>秒表示のものが望ましい</a:t>
            </a:r>
            <a:r>
              <a:rPr lang="ja-JP" altLang="ja-JP" sz="1200" kern="100" dirty="0" smtClean="0">
                <a:latin typeface="Century"/>
                <a:ea typeface="ＭＳ 明朝"/>
                <a:cs typeface="Times New Roman"/>
              </a:rPr>
              <a:t>。</a:t>
            </a:r>
            <a:endParaRPr lang="en-US" altLang="ja-JP" sz="1200" kern="100" dirty="0" smtClean="0">
              <a:latin typeface="Century"/>
              <a:ea typeface="ＭＳ 明朝"/>
              <a:cs typeface="Times New Roman"/>
            </a:endParaRPr>
          </a:p>
          <a:p>
            <a:pPr marL="0" indent="0">
              <a:buNone/>
            </a:pPr>
            <a:endParaRPr lang="ja-JP" altLang="ja-JP" sz="1200" kern="100" dirty="0">
              <a:latin typeface="Century"/>
              <a:ea typeface="ＭＳ 明朝"/>
              <a:cs typeface="Times New Roman"/>
            </a:endParaRPr>
          </a:p>
          <a:p>
            <a:pPr marL="0" indent="0">
              <a:buNone/>
            </a:pPr>
            <a:r>
              <a:rPr lang="ja-JP" altLang="en-US" sz="1400" kern="0" dirty="0">
                <a:solidFill>
                  <a:srgbClr val="000000"/>
                </a:solidFill>
                <a:cs typeface="ＭＳ Ｐゴシック"/>
              </a:rPr>
              <a:t>★</a:t>
            </a:r>
            <a:r>
              <a:rPr lang="ja-JP" altLang="ja-JP" sz="1400" kern="0" dirty="0" smtClean="0">
                <a:solidFill>
                  <a:srgbClr val="000000"/>
                </a:solidFill>
                <a:cs typeface="ＭＳ Ｐゴシック"/>
              </a:rPr>
              <a:t>一方</a:t>
            </a:r>
            <a:r>
              <a:rPr lang="ja-JP" altLang="ja-JP" sz="1400" kern="0" dirty="0">
                <a:solidFill>
                  <a:srgbClr val="000000"/>
                </a:solidFill>
                <a:cs typeface="ＭＳ Ｐゴシック"/>
              </a:rPr>
              <a:t>数値計算にも落とし穴は</a:t>
            </a:r>
            <a:r>
              <a:rPr lang="ja-JP" altLang="ja-JP" sz="1400" kern="0" dirty="0" smtClean="0">
                <a:solidFill>
                  <a:srgbClr val="000000"/>
                </a:solidFill>
                <a:cs typeface="ＭＳ Ｐゴシック"/>
              </a:rPr>
              <a:t>ある</a:t>
            </a:r>
            <a:r>
              <a:rPr lang="ja-JP" altLang="en-US" sz="1400" kern="0" dirty="0">
                <a:solidFill>
                  <a:srgbClr val="000000"/>
                </a:solidFill>
                <a:cs typeface="ＭＳ Ｐゴシック"/>
              </a:rPr>
              <a:t>。</a:t>
            </a:r>
            <a:r>
              <a:rPr lang="ja-JP" altLang="ja-JP" sz="1400" kern="0" dirty="0" smtClean="0">
                <a:solidFill>
                  <a:srgbClr val="000000"/>
                </a:solidFill>
                <a:cs typeface="ＭＳ Ｐゴシック"/>
              </a:rPr>
              <a:t>文科</a:t>
            </a:r>
            <a:r>
              <a:rPr lang="ja-JP" altLang="ja-JP" sz="1400" kern="0" dirty="0">
                <a:solidFill>
                  <a:srgbClr val="000000"/>
                </a:solidFill>
                <a:cs typeface="ＭＳ Ｐゴシック"/>
              </a:rPr>
              <a:t>系手法との混合により大きな</a:t>
            </a:r>
            <a:r>
              <a:rPr lang="ja-JP" altLang="ja-JP" sz="1400" kern="0" dirty="0" smtClean="0">
                <a:solidFill>
                  <a:srgbClr val="000000"/>
                </a:solidFill>
                <a:cs typeface="ＭＳ Ｐゴシック"/>
              </a:rPr>
              <a:t>間違え</a:t>
            </a:r>
            <a:r>
              <a:rPr lang="ja-JP" altLang="ja-JP" sz="1400" kern="0" dirty="0">
                <a:solidFill>
                  <a:srgbClr val="000000"/>
                </a:solidFill>
                <a:cs typeface="ＭＳ Ｐゴシック"/>
              </a:rPr>
              <a:t>防止も可能になる。例えば、特に能登半島</a:t>
            </a:r>
            <a:r>
              <a:rPr lang="ja-JP" altLang="ja-JP" sz="1400" kern="0" dirty="0" smtClean="0">
                <a:solidFill>
                  <a:srgbClr val="000000"/>
                </a:solidFill>
                <a:cs typeface="ＭＳ Ｐゴシック"/>
              </a:rPr>
              <a:t>か</a:t>
            </a:r>
            <a:r>
              <a:rPr lang="ja-JP" altLang="en-US" sz="1400" kern="0" dirty="0" smtClean="0">
                <a:solidFill>
                  <a:srgbClr val="000000"/>
                </a:solidFill>
                <a:cs typeface="ＭＳ Ｐゴシック"/>
              </a:rPr>
              <a:t>　　</a:t>
            </a:r>
            <a:r>
              <a:rPr lang="ja-JP" altLang="ja-JP" sz="1400" kern="0" dirty="0" smtClean="0">
                <a:solidFill>
                  <a:srgbClr val="000000"/>
                </a:solidFill>
                <a:cs typeface="ＭＳ Ｐゴシック"/>
              </a:rPr>
              <a:t>らの</a:t>
            </a:r>
            <a:r>
              <a:rPr lang="ja-JP" altLang="ja-JP" sz="1400" kern="0" dirty="0">
                <a:cs typeface="ＭＳ Ｐゴシック"/>
              </a:rPr>
              <a:t>七ツ島</a:t>
            </a:r>
            <a:r>
              <a:rPr lang="ja-JP" altLang="ja-JP" sz="1400" kern="0" dirty="0">
                <a:solidFill>
                  <a:srgbClr val="000000"/>
                </a:solidFill>
                <a:cs typeface="ＭＳ Ｐゴシック"/>
              </a:rPr>
              <a:t>の様</a:t>
            </a:r>
            <a:r>
              <a:rPr lang="ja-JP" altLang="ja-JP" sz="1400" kern="0" dirty="0" smtClean="0">
                <a:solidFill>
                  <a:srgbClr val="000000"/>
                </a:solidFill>
                <a:cs typeface="ＭＳ Ｐゴシック"/>
              </a:rPr>
              <a:t>に</a:t>
            </a:r>
            <a:r>
              <a:rPr lang="ja-JP" altLang="en-US" sz="1400" kern="0" dirty="0" smtClean="0">
                <a:solidFill>
                  <a:srgbClr val="000000"/>
                </a:solidFill>
                <a:cs typeface="ＭＳ Ｐゴシック"/>
              </a:rPr>
              <a:t>極端に</a:t>
            </a:r>
            <a:r>
              <a:rPr lang="ja-JP" altLang="ja-JP" sz="1400" kern="0" dirty="0" smtClean="0">
                <a:solidFill>
                  <a:srgbClr val="000000"/>
                </a:solidFill>
                <a:cs typeface="ＭＳ Ｐゴシック"/>
              </a:rPr>
              <a:t>狭い</a:t>
            </a:r>
            <a:r>
              <a:rPr lang="ja-JP" altLang="ja-JP" sz="1400" kern="0" dirty="0">
                <a:solidFill>
                  <a:srgbClr val="000000"/>
                </a:solidFill>
                <a:cs typeface="ＭＳ Ｐゴシック"/>
              </a:rPr>
              <a:t>同一方向にだけ測量対象地点が多数集中した場合はｴｸｾﾙでは</a:t>
            </a:r>
            <a:r>
              <a:rPr lang="ja-JP" altLang="en-US" sz="1400" kern="0" dirty="0" smtClean="0">
                <a:solidFill>
                  <a:srgbClr val="000000"/>
                </a:solidFill>
                <a:cs typeface="ＭＳ Ｐゴシック"/>
              </a:rPr>
              <a:t>測量実施地点詳細位置が異常に測量対象地点とは偽薬方向に後退する</a:t>
            </a:r>
            <a:r>
              <a:rPr lang="ja-JP" altLang="ja-JP" sz="1400" kern="0" dirty="0" smtClean="0">
                <a:solidFill>
                  <a:srgbClr val="000000"/>
                </a:solidFill>
                <a:cs typeface="ＭＳ Ｐゴシック"/>
              </a:rPr>
              <a:t>解析不調</a:t>
            </a:r>
            <a:r>
              <a:rPr lang="ja-JP" altLang="en-US" sz="1400" kern="0" dirty="0" smtClean="0">
                <a:solidFill>
                  <a:srgbClr val="000000"/>
                </a:solidFill>
                <a:cs typeface="ＭＳ Ｐゴシック"/>
              </a:rPr>
              <a:t>が</a:t>
            </a:r>
            <a:r>
              <a:rPr lang="ja-JP" altLang="ja-JP" sz="1400" kern="0" dirty="0" smtClean="0">
                <a:solidFill>
                  <a:srgbClr val="000000"/>
                </a:solidFill>
                <a:cs typeface="ＭＳ Ｐゴシック"/>
              </a:rPr>
              <a:t>発生</a:t>
            </a:r>
            <a:r>
              <a:rPr lang="ja-JP" altLang="ja-JP" sz="1400" kern="0" dirty="0">
                <a:solidFill>
                  <a:srgbClr val="000000"/>
                </a:solidFill>
                <a:cs typeface="ＭＳ Ｐゴシック"/>
              </a:rPr>
              <a:t>したりする</a:t>
            </a:r>
            <a:r>
              <a:rPr lang="ja-JP" altLang="ja-JP" sz="1400" kern="0" dirty="0" smtClean="0">
                <a:solidFill>
                  <a:srgbClr val="000000"/>
                </a:solidFill>
                <a:cs typeface="ＭＳ Ｐゴシック"/>
              </a:rPr>
              <a:t>。</a:t>
            </a:r>
            <a:r>
              <a:rPr lang="ja-JP" altLang="en-US" sz="1400" kern="0" dirty="0" smtClean="0">
                <a:solidFill>
                  <a:srgbClr val="000000"/>
                </a:solidFill>
                <a:cs typeface="ＭＳ Ｐゴシック"/>
              </a:rPr>
              <a:t>　</a:t>
            </a:r>
          </a:p>
          <a:p>
            <a:pPr marL="0" indent="0">
              <a:buNone/>
            </a:pPr>
            <a:r>
              <a:rPr lang="ja-JP" altLang="en-US" sz="1400" kern="0" dirty="0" smtClean="0">
                <a:solidFill>
                  <a:srgbClr val="000000"/>
                </a:solidFill>
                <a:cs typeface="ＭＳ Ｐゴシック"/>
              </a:rPr>
              <a:t>その都度困難な調整を要することは度々ある。今後も解決方法の研究中。</a:t>
            </a:r>
            <a:r>
              <a:rPr lang="en-US" altLang="ja-JP" sz="1400" kern="0" dirty="0" smtClean="0">
                <a:solidFill>
                  <a:srgbClr val="000000"/>
                </a:solidFill>
                <a:cs typeface="ＭＳ Ｐゴシック"/>
              </a:rPr>
              <a:t>※1</a:t>
            </a:r>
            <a:r>
              <a:rPr lang="ja-JP" altLang="en-US" sz="1200" kern="0" dirty="0">
                <a:solidFill>
                  <a:srgbClr val="000000"/>
                </a:solidFill>
                <a:latin typeface="Century"/>
                <a:ea typeface="ＭＳ 明朝"/>
                <a:cs typeface="Times New Roman"/>
              </a:rPr>
              <a:t>　</a:t>
            </a:r>
            <a:endParaRPr lang="ja-JP" altLang="ja-JP" sz="1200" kern="100" dirty="0">
              <a:latin typeface="Century"/>
              <a:ea typeface="ＭＳ 明朝"/>
              <a:cs typeface="Times New Roman"/>
            </a:endParaRPr>
          </a:p>
          <a:p>
            <a:pPr marL="0" indent="0">
              <a:buNone/>
            </a:pPr>
            <a:r>
              <a:rPr lang="en-US" altLang="ja-JP" sz="1200" kern="0" dirty="0">
                <a:solidFill>
                  <a:srgbClr val="000000"/>
                </a:solidFill>
                <a:cs typeface="ＭＳ Ｐゴシック"/>
              </a:rPr>
              <a:t> </a:t>
            </a:r>
            <a:endParaRPr lang="ja-JP" altLang="ja-JP" sz="1200" kern="100" dirty="0">
              <a:latin typeface="Century"/>
              <a:ea typeface="ＭＳ 明朝"/>
              <a:cs typeface="Times New Roman"/>
            </a:endParaRPr>
          </a:p>
          <a:p>
            <a:endParaRPr kumimoji="1" lang="ja-JP" altLang="en-US" sz="1200" dirty="0"/>
          </a:p>
        </p:txBody>
      </p:sp>
    </p:spTree>
    <p:extLst>
      <p:ext uri="{BB962C8B-B14F-4D97-AF65-F5344CB8AC3E}">
        <p14:creationId xmlns:p14="http://schemas.microsoft.com/office/powerpoint/2010/main" val="89477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lang="ja-JP" altLang="en-US" sz="1800" dirty="0"/>
              <a:t>従来の方法では</a:t>
            </a:r>
            <a:r>
              <a:rPr lang="ja-JP" altLang="en-US" sz="1800" dirty="0" smtClean="0"/>
              <a:t>わからなかった事</a:t>
            </a:r>
            <a:r>
              <a:rPr lang="ja-JP" altLang="en-US" sz="1800" dirty="0"/>
              <a:t>が多数わかる</a:t>
            </a:r>
            <a:r>
              <a:rPr lang="ja-JP" altLang="en-US" sz="1800" dirty="0" smtClean="0"/>
              <a:t>ので、</a:t>
            </a:r>
            <a:r>
              <a:rPr kumimoji="1" lang="ja-JP" altLang="en-US" sz="1800" dirty="0" smtClean="0"/>
              <a:t>今迄やってきた日常の研究は危険とか無意味</a:t>
            </a:r>
            <a:r>
              <a:rPr lang="ja-JP" altLang="en-US" sz="1800" dirty="0"/>
              <a:t>とか</a:t>
            </a:r>
            <a:r>
              <a:rPr lang="ja-JP" altLang="en-US" sz="1800" dirty="0" smtClean="0"/>
              <a:t>困難</a:t>
            </a:r>
            <a:r>
              <a:rPr lang="ja-JP" altLang="en-US" sz="1800" dirty="0"/>
              <a:t>とか</a:t>
            </a:r>
            <a:r>
              <a:rPr kumimoji="1" lang="ja-JP" altLang="en-US" sz="1800" dirty="0" smtClean="0"/>
              <a:t>思わずに</a:t>
            </a:r>
            <a:r>
              <a:rPr lang="ja-JP" altLang="en-US" sz="1800" dirty="0" smtClean="0"/>
              <a:t>異分野</a:t>
            </a:r>
            <a:r>
              <a:rPr kumimoji="1" lang="ja-JP" altLang="en-US" sz="1800" dirty="0" smtClean="0"/>
              <a:t>融合解析研究も推進すべきだ。</a:t>
            </a:r>
            <a:endParaRPr kumimoji="1" lang="ja-JP" altLang="en-US" sz="1800" dirty="0"/>
          </a:p>
        </p:txBody>
      </p:sp>
      <p:sp>
        <p:nvSpPr>
          <p:cNvPr id="3" name="コンテンツ プレースホルダー 2"/>
          <p:cNvSpPr>
            <a:spLocks noGrp="1"/>
          </p:cNvSpPr>
          <p:nvPr>
            <p:ph idx="1"/>
          </p:nvPr>
        </p:nvSpPr>
        <p:spPr>
          <a:xfrm>
            <a:off x="467544" y="1124744"/>
            <a:ext cx="8229600" cy="5256584"/>
          </a:xfrm>
        </p:spPr>
        <p:txBody>
          <a:bodyPr>
            <a:normAutofit/>
          </a:bodyPr>
          <a:lstStyle/>
          <a:p>
            <a:pPr marL="0" indent="0">
              <a:buNone/>
            </a:pPr>
            <a:r>
              <a:rPr lang="ja-JP" altLang="en-US" sz="1400" u="sng" dirty="0" smtClean="0"/>
              <a:t>国宝「山島</a:t>
            </a:r>
            <a:r>
              <a:rPr lang="ja-JP" altLang="en-US" sz="1400" u="sng" dirty="0"/>
              <a:t>方</a:t>
            </a:r>
            <a:r>
              <a:rPr lang="ja-JP" altLang="en-US" sz="1400" u="sng" dirty="0" smtClean="0"/>
              <a:t>位記」</a:t>
            </a:r>
            <a:r>
              <a:rPr lang="ja-JP" altLang="en-US" sz="1400" u="sng" dirty="0"/>
              <a:t>は文理融合解析をすることで伊能図の図幅上の記載だけではわからないことや、図幅にはあらわれない様々な事項が判明するので可能な限り解析をする必要が有る。</a:t>
            </a:r>
          </a:p>
          <a:p>
            <a:pPr marL="0" indent="0">
              <a:buNone/>
            </a:pPr>
            <a:endParaRPr lang="ja-JP" altLang="en-US" sz="1400" b="1" dirty="0" smtClean="0"/>
          </a:p>
          <a:p>
            <a:pPr marL="0" indent="0">
              <a:buNone/>
            </a:pPr>
            <a:r>
              <a:rPr lang="en-US" altLang="ja-JP" sz="1400" b="1" dirty="0" smtClean="0"/>
              <a:t>&lt;</a:t>
            </a:r>
            <a:r>
              <a:rPr lang="ja-JP" altLang="en-US" sz="1400" b="1" dirty="0" smtClean="0"/>
              <a:t>歴史地理</a:t>
            </a:r>
            <a:r>
              <a:rPr lang="en-US" altLang="ja-JP" sz="1400" b="1" dirty="0" smtClean="0"/>
              <a:t>&gt;</a:t>
            </a:r>
            <a:endParaRPr lang="ja-JP" altLang="en-US" sz="1400" b="1" dirty="0" smtClean="0"/>
          </a:p>
          <a:p>
            <a:pPr marL="0" indent="0">
              <a:buNone/>
            </a:pPr>
            <a:r>
              <a:rPr lang="ja-JP" altLang="en-US" sz="1400" dirty="0" smtClean="0"/>
              <a:t>伊能大図</a:t>
            </a:r>
            <a:r>
              <a:rPr lang="ja-JP" altLang="en-US" sz="1400" dirty="0"/>
              <a:t>の</a:t>
            </a:r>
            <a:r>
              <a:rPr lang="ja-JP" altLang="en-US" sz="1400" dirty="0" smtClean="0"/>
              <a:t>測</a:t>
            </a:r>
            <a:r>
              <a:rPr lang="ja-JP" altLang="en-US" sz="1400" dirty="0"/>
              <a:t>線</a:t>
            </a:r>
            <a:r>
              <a:rPr lang="en-US" altLang="ja-JP" sz="1400" dirty="0"/>
              <a:t>(</a:t>
            </a:r>
            <a:r>
              <a:rPr lang="ja-JP" altLang="en-US" sz="1400" dirty="0"/>
              <a:t>測量経路</a:t>
            </a:r>
            <a:r>
              <a:rPr lang="en-US" altLang="ja-JP" sz="1400" dirty="0" smtClean="0"/>
              <a:t>)</a:t>
            </a:r>
            <a:r>
              <a:rPr lang="ja-JP" altLang="en-US" sz="1400" dirty="0"/>
              <a:t>で</a:t>
            </a:r>
            <a:r>
              <a:rPr lang="ja-JP" altLang="en-US" sz="1400" dirty="0" smtClean="0"/>
              <a:t>判明</a:t>
            </a:r>
            <a:r>
              <a:rPr lang="ja-JP" altLang="en-US" sz="1400" dirty="0"/>
              <a:t>するのは〇丁目程度に対して山嶋方位記の解析値</a:t>
            </a:r>
            <a:r>
              <a:rPr lang="ja-JP" altLang="en-US" sz="1400" dirty="0" smtClean="0"/>
              <a:t>は測量実施地点が〇丁目</a:t>
            </a:r>
            <a:r>
              <a:rPr lang="ja-JP" altLang="en-US" sz="1400" dirty="0"/>
              <a:t>〇番地或いはその中の足元の一隅程度</a:t>
            </a:r>
            <a:r>
              <a:rPr lang="en-US" altLang="ja-JP" sz="1400" dirty="0"/>
              <a:t>1</a:t>
            </a:r>
            <a:r>
              <a:rPr lang="ja-JP" altLang="en-US" sz="1400" dirty="0"/>
              <a:t>～</a:t>
            </a:r>
            <a:r>
              <a:rPr lang="en-US" altLang="ja-JP" sz="1400" dirty="0" smtClean="0"/>
              <a:t>5m</a:t>
            </a:r>
            <a:r>
              <a:rPr lang="ja-JP" altLang="en-US" sz="1400" dirty="0"/>
              <a:t>の</a:t>
            </a:r>
            <a:r>
              <a:rPr lang="ja-JP" altLang="en-US" sz="1400" dirty="0" smtClean="0"/>
              <a:t>判明が目標になる。</a:t>
            </a:r>
            <a:r>
              <a:rPr lang="en-US" altLang="ja-JP" sz="1400" dirty="0"/>
              <a:t/>
            </a:r>
            <a:br>
              <a:rPr lang="en-US" altLang="ja-JP" sz="1400" dirty="0"/>
            </a:br>
            <a:r>
              <a:rPr lang="ja-JP" altLang="en-US" sz="1400" dirty="0" smtClean="0"/>
              <a:t>伊能大図の測線の要所を更に正確に抑えることができる。</a:t>
            </a:r>
          </a:p>
          <a:p>
            <a:pPr marL="0" indent="0">
              <a:buNone/>
            </a:pPr>
            <a:endParaRPr lang="ja-JP" altLang="en-US" sz="1400" dirty="0" smtClean="0"/>
          </a:p>
          <a:p>
            <a:pPr marL="0" indent="0">
              <a:buNone/>
            </a:pPr>
            <a:r>
              <a:rPr lang="ja-JP" altLang="en-US" sz="1400" dirty="0" smtClean="0"/>
              <a:t>伊能大図でも描画の表現の範囲の為の曖昧さが残るが、山島方位記の測量実施地点詳細位置の解析は条件が整えば緯度経度秒単位以下</a:t>
            </a:r>
            <a:r>
              <a:rPr lang="en-US" altLang="ja-JP" sz="1400" dirty="0" smtClean="0"/>
              <a:t>2</a:t>
            </a:r>
            <a:r>
              <a:rPr lang="ja-JP" altLang="en-US" sz="1400" dirty="0" smtClean="0"/>
              <a:t>位</a:t>
            </a:r>
            <a:r>
              <a:rPr lang="en-US" altLang="ja-JP" sz="1400" dirty="0" smtClean="0"/>
              <a:t>(</a:t>
            </a:r>
            <a:r>
              <a:rPr lang="ja-JP" altLang="en-US" sz="1400" dirty="0" smtClean="0"/>
              <a:t>京都大学農学部前では緯度</a:t>
            </a:r>
            <a:r>
              <a:rPr lang="en-US" altLang="ja-JP" sz="1400" dirty="0" smtClean="0"/>
              <a:t>0.01</a:t>
            </a:r>
            <a:r>
              <a:rPr lang="ja-JP" altLang="en-US" sz="1400" dirty="0" smtClean="0"/>
              <a:t>秒</a:t>
            </a:r>
            <a:r>
              <a:rPr lang="en-US" altLang="ja-JP" sz="1400" dirty="0" smtClean="0"/>
              <a:t>=30.8cm</a:t>
            </a:r>
            <a:r>
              <a:rPr lang="ja-JP" altLang="en-US" sz="1400" dirty="0"/>
              <a:t>　</a:t>
            </a:r>
            <a:r>
              <a:rPr lang="ja-JP" altLang="en-US" sz="1400" dirty="0" smtClean="0"/>
              <a:t>経度</a:t>
            </a:r>
            <a:r>
              <a:rPr lang="en-US" altLang="ja-JP" sz="1400" dirty="0" smtClean="0"/>
              <a:t>0.01</a:t>
            </a:r>
            <a:r>
              <a:rPr lang="ja-JP" altLang="en-US" sz="1400" dirty="0" smtClean="0"/>
              <a:t>秒</a:t>
            </a:r>
            <a:r>
              <a:rPr lang="en-US" altLang="ja-JP" sz="1400" dirty="0" smtClean="0"/>
              <a:t>=25.3cm</a:t>
            </a:r>
            <a:r>
              <a:rPr lang="ja-JP" altLang="en-US" sz="1400" dirty="0"/>
              <a:t>を</a:t>
            </a:r>
            <a:r>
              <a:rPr lang="ja-JP" altLang="en-US" sz="1400" dirty="0" smtClean="0"/>
              <a:t>目指すこともできる。　</a:t>
            </a:r>
            <a:r>
              <a:rPr lang="ja-JP" altLang="en-US" sz="1400" dirty="0"/>
              <a:t>異なる</a:t>
            </a:r>
            <a:r>
              <a:rPr lang="ja-JP" altLang="en-US" sz="1400" dirty="0" smtClean="0"/>
              <a:t>事象の詳細な照合が可能になる。</a:t>
            </a:r>
            <a:endParaRPr lang="ja-JP" altLang="en-US" sz="1400" dirty="0"/>
          </a:p>
          <a:p>
            <a:pPr marL="0" indent="0">
              <a:buNone/>
            </a:pPr>
            <a:endParaRPr lang="ja-JP" altLang="en-US" sz="1400" dirty="0"/>
          </a:p>
          <a:p>
            <a:pPr marL="0" indent="0">
              <a:buNone/>
            </a:pPr>
            <a:r>
              <a:rPr lang="ja-JP" altLang="en-US" sz="1400" dirty="0" smtClean="0"/>
              <a:t>伊能図では詳細がわからない測量対象地点、例えば伊能図或いは山島方位記に掲載の日本語朝鮮地名の山々も同定でき、その歴史的経緯や意義もわかる。勿論現地照合や資料収集照合のレベルも向上する。</a:t>
            </a:r>
          </a:p>
          <a:p>
            <a:pPr marL="0" indent="0">
              <a:buNone/>
            </a:pPr>
            <a:endParaRPr lang="ja-JP" altLang="en-US" sz="1400" b="1" dirty="0" smtClean="0"/>
          </a:p>
          <a:p>
            <a:pPr marL="0" indent="0">
              <a:buNone/>
            </a:pPr>
            <a:r>
              <a:rPr lang="en-US" altLang="ja-JP" sz="1400" b="1" dirty="0" smtClean="0"/>
              <a:t>&lt;</a:t>
            </a:r>
            <a:r>
              <a:rPr lang="ja-JP" altLang="en-US" sz="1400" b="1" dirty="0" smtClean="0"/>
              <a:t>地磁気偏角の解析ﾃﾞｰﾀ　　地球</a:t>
            </a:r>
            <a:r>
              <a:rPr lang="ja-JP" altLang="en-US" sz="1400" b="1" dirty="0"/>
              <a:t>規模</a:t>
            </a:r>
            <a:r>
              <a:rPr lang="ja-JP" altLang="en-US" sz="1400" b="1" dirty="0" smtClean="0"/>
              <a:t>の</a:t>
            </a:r>
            <a:r>
              <a:rPr lang="ja-JP" altLang="en-US" sz="1400" b="1" dirty="0"/>
              <a:t>過去ではない</a:t>
            </a:r>
            <a:r>
              <a:rPr lang="ja-JP" altLang="en-US" sz="1400" b="1" dirty="0" smtClean="0"/>
              <a:t>現在</a:t>
            </a:r>
            <a:r>
              <a:rPr lang="ja-JP" altLang="en-US" sz="1400" b="1" dirty="0"/>
              <a:t>進行中の研究</a:t>
            </a:r>
            <a:r>
              <a:rPr lang="ja-JP" altLang="en-US" sz="1400" b="1" dirty="0" smtClean="0"/>
              <a:t>に稀少な解析ﾃﾞｰﾀを活かす</a:t>
            </a:r>
            <a:r>
              <a:rPr lang="en-US" altLang="ja-JP" sz="1400" b="1" dirty="0" smtClean="0"/>
              <a:t>&gt;</a:t>
            </a:r>
          </a:p>
          <a:p>
            <a:pPr marL="0" indent="0">
              <a:buNone/>
            </a:pPr>
            <a:r>
              <a:rPr lang="ja-JP" altLang="en-US" sz="1400" dirty="0" smtClean="0"/>
              <a:t>鎖国の為、日本附近は偏角観測ﾃﾞｰﾀは少なく、特に陸上は</a:t>
            </a:r>
            <a:r>
              <a:rPr lang="en-US" altLang="ja-JP" sz="1400" dirty="0" err="1" smtClean="0"/>
              <a:t>Kruzenshtern</a:t>
            </a:r>
            <a:r>
              <a:rPr lang="ja-JP" altLang="en-US" sz="1400" dirty="0" smtClean="0"/>
              <a:t>の長崎等以外皆無に近い。</a:t>
            </a:r>
          </a:p>
          <a:p>
            <a:pPr marL="0" indent="0">
              <a:buNone/>
            </a:pPr>
            <a:r>
              <a:rPr lang="ja-JP" altLang="en-US" sz="1400" dirty="0" smtClean="0"/>
              <a:t>嘗てｶﾞｳｽとｳｪｰﾊﾞｰが把握を試み、当時も今</a:t>
            </a:r>
            <a:r>
              <a:rPr lang="ja-JP" altLang="en-US" sz="1400" dirty="0"/>
              <a:t>も発達して</a:t>
            </a:r>
            <a:r>
              <a:rPr lang="ja-JP" altLang="en-US" sz="1400" dirty="0" smtClean="0"/>
              <a:t>移動中の極東の偽磁極の日本列島での陸上ﾃﾞｰﾀが稀少</a:t>
            </a:r>
            <a:r>
              <a:rPr lang="ja-JP" altLang="en-US" sz="1400" dirty="0"/>
              <a:t>で</a:t>
            </a:r>
            <a:r>
              <a:rPr lang="ja-JP" altLang="en-US" sz="1400" dirty="0" smtClean="0"/>
              <a:t>あり、地球ﾀﾞｲﾅﾓの今後解明への基礎ﾃﾞｰﾀになる。</a:t>
            </a:r>
          </a:p>
          <a:p>
            <a:pPr marL="0" indent="0">
              <a:buNone/>
            </a:pPr>
            <a:r>
              <a:rPr lang="ja-JP" altLang="en-US" sz="1400" dirty="0" smtClean="0"/>
              <a:t>岡山理科大学畠山准教授と</a:t>
            </a:r>
            <a:r>
              <a:rPr lang="en-US" altLang="ja-JP" sz="1400" dirty="0" smtClean="0"/>
              <a:t>Andrew Jackson  </a:t>
            </a:r>
            <a:r>
              <a:rPr lang="en-US" altLang="ja-JP" sz="1400" dirty="0" err="1" smtClean="0"/>
              <a:t>Jonkeres</a:t>
            </a:r>
            <a:r>
              <a:rPr lang="ja-JP" altLang="en-US" sz="1400" dirty="0" smtClean="0"/>
              <a:t>と</a:t>
            </a:r>
            <a:r>
              <a:rPr lang="en-US" altLang="ja-JP" sz="1400" dirty="0" smtClean="0"/>
              <a:t>NOAA</a:t>
            </a:r>
            <a:r>
              <a:rPr lang="ja-JP" altLang="en-US" sz="1400" dirty="0" smtClean="0"/>
              <a:t>の</a:t>
            </a:r>
            <a:r>
              <a:rPr lang="en-US" altLang="ja-JP" sz="1400" dirty="0" smtClean="0"/>
              <a:t>Global Data  </a:t>
            </a:r>
            <a:r>
              <a:rPr lang="ja-JP" altLang="en-US" sz="1400" dirty="0" smtClean="0"/>
              <a:t>投入を目指す。</a:t>
            </a:r>
          </a:p>
          <a:p>
            <a:pPr marL="0" indent="0">
              <a:buNone/>
            </a:pPr>
            <a:r>
              <a:rPr lang="ja-JP" altLang="en-US" sz="1400" dirty="0" smtClean="0"/>
              <a:t>伊能図の様に主として役目を終えた文化財から</a:t>
            </a:r>
            <a:r>
              <a:rPr lang="ja-JP" altLang="en-US" sz="1400" dirty="0"/>
              <a:t>過去を</a:t>
            </a:r>
            <a:r>
              <a:rPr lang="ja-JP" altLang="en-US" sz="1400" dirty="0" smtClean="0"/>
              <a:t>研究する観点だけではない。</a:t>
            </a:r>
          </a:p>
          <a:p>
            <a:pPr marL="0" indent="0">
              <a:buNone/>
            </a:pPr>
            <a:endParaRPr lang="ja-JP" altLang="en-US" sz="1400" dirty="0"/>
          </a:p>
          <a:p>
            <a:pPr marL="0" indent="0">
              <a:buNone/>
            </a:pPr>
            <a:endParaRPr lang="ja-JP" altLang="en-US" sz="1400" dirty="0"/>
          </a:p>
          <a:p>
            <a:pPr marL="0" indent="0">
              <a:buNone/>
            </a:pPr>
            <a:endParaRPr kumimoji="1" lang="ja-JP" altLang="en-US" dirty="0"/>
          </a:p>
        </p:txBody>
      </p:sp>
    </p:spTree>
    <p:extLst>
      <p:ext uri="{BB962C8B-B14F-4D97-AF65-F5344CB8AC3E}">
        <p14:creationId xmlns:p14="http://schemas.microsoft.com/office/powerpoint/2010/main" val="3405375904"/>
      </p:ext>
    </p:extLst>
  </p:cSld>
  <p:clrMapOvr>
    <a:masterClrMapping/>
  </p:clrMapOvr>
</p:sld>
</file>

<file path=ppt/theme/theme1.xml><?xml version="1.0" encoding="utf-8"?>
<a:theme xmlns:a="http://schemas.openxmlformats.org/drawingml/2006/main" name="Office ​​テーマ">
  <a:themeElements>
    <a:clrScheme name="アングル">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16252</TotalTime>
  <Words>2903</Words>
  <Application>Microsoft Office PowerPoint</Application>
  <PresentationFormat>画面に合わせる (4:3)</PresentationFormat>
  <Paragraphs>311</Paragraphs>
  <Slides>53</Slides>
  <Notes>1</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53</vt:i4>
      </vt:variant>
    </vt:vector>
  </HeadingPairs>
  <TitlesOfParts>
    <vt:vector size="64" baseType="lpstr">
      <vt:lpstr>AR P丸ゴシック体M</vt:lpstr>
      <vt:lpstr>ＭＳ Ｐゴシック</vt:lpstr>
      <vt:lpstr>ＭＳ Ｐ明朝</vt:lpstr>
      <vt:lpstr>ＭＳ ゴシック</vt:lpstr>
      <vt:lpstr>ＭＳ 明朝</vt:lpstr>
      <vt:lpstr>Arial</vt:lpstr>
      <vt:lpstr>Calibri</vt:lpstr>
      <vt:lpstr>Century</vt:lpstr>
      <vt:lpstr>Times New Roman</vt:lpstr>
      <vt:lpstr>Office ​​テーマ</vt:lpstr>
      <vt:lpstr>Acrobat Document</vt:lpstr>
      <vt:lpstr>     「伊能図の研究にはｵｰﾌﾟﾝｻｲｴﾝｽが必須である」　　日本地図学会　辻本元博 Open Science is essential to study of Tadataka Inoh’s Cartography.  the third report.            Motohiro Tsujimoto  A member of Japan cartograoher’s Association At The 5th Open science data promotion work shop by  Kyoto university  unit of studies for space March. 2.2018 伊能忠敬の「山島方位記」に基く19世紀初頭の日本の地磁気偏角の解析 　歴史地理と地磁気の学際融合解析　第3回報告 国宝「山島方位記」二十二文化五年五月朔日(1808年5月25日)高知北山街道一印、二印の復元他を例にして再度解説　 第5回ｵｰﾌﾟﾝｻｲｴﾝｽﾃﾞｰﾀ推進ワークショップ京都大学宇宙ユニット2018.3.2          </vt:lpstr>
      <vt:lpstr>Santou-Hui-Ki 67Volume 7,775pages the ledger of almost 200,000 data of  magnetic survey azimuth　data accuracy 5 min in Japanese main land in 1800　to 1816. 伊能忠敬の磁針測量方位角台帳　国宝「山島方位記」67巻7775頁には0度5分の精度 北海道道東から屋久島迄の推計約20万件の磁針測量方位角を記載…...…………………… 伊能は江戸での偏角の試測がほぼ0度に近く偏差無しであるとして磁針測量を敢行。</vt:lpstr>
      <vt:lpstr>伊能忠敬　国宝磁針測量方位角帳　国宝「山島方位記」</vt:lpstr>
      <vt:lpstr>PowerPoint プレゼンテーション</vt:lpstr>
      <vt:lpstr>PowerPoint プレゼンテーション</vt:lpstr>
      <vt:lpstr>PowerPoint プレゼンテーション</vt:lpstr>
      <vt:lpstr>&lt;文理融合解析エクセルシートに付いて&gt; </vt:lpstr>
      <vt:lpstr>伊能図が幕府関係者の閲覧用に極めて判り易く編集されているのに対して「山島方位記」は当事者以外の閲覧や高精度の解析を予想していない記録である。 如何に頑張っても解析困難を極めることもあるが、当時に目線を合わせる。 </vt:lpstr>
      <vt:lpstr>従来の方法ではわからなかった事が多数わかるので、今迄やってきた日常の研究は危険とか無意味とか困難とか思わずに異分野融合解析研究も推進すべきだ。</vt:lpstr>
      <vt:lpstr>高知での北山街道一印、二印及び五月七日イ印(桂浜恵比須礁)での詳細判明事例 </vt:lpstr>
      <vt:lpstr>PowerPoint プレゼンテーション</vt:lpstr>
      <vt:lpstr>山島方位記に記載の測量対象の地名と磁針測量方位角の平均値が転記される。 測定基点(測量実施地点)欄に概略の緯度経度を打ち込み、基点検索機能をかけると測量対象別の地磁気偏角(真方位角－磁針測量方位角)が一定値になる測量実施地点詳細位置の緯度経度秒単位以下2位迄と地磁気の偏角が打ち出される。 比島山は低く余りに近過ぎる為計算から除外した。 </vt:lpstr>
      <vt:lpstr>景観再現ｿﾌﾄとｲﾝﾀｰﾈｯﾄの地理院地図で確認した測量対象の旧名の呼称の山や島の見かけ の頂上詳細位置の緯度及び経度の各秒単位以下2位迄入力する。 </vt:lpstr>
      <vt:lpstr>「山島方位記」に記載の測量対象地点名と子(0度)から十二支(30度)区切りと同未満 の度数及び分単位の磁針測量方位角を入力すると、現代の度分表示に転換される。 &lt;北山街道 同日二印の場合&gt;</vt:lpstr>
      <vt:lpstr>北山街道二印　現地　左の駐車スペースの舗装の色の違いに注目。南側の団地の建物に向かって伸びて途絶えている。この部分は登記図面等から公道を廃止した廃道敷の真ん中に作られた畑の部分と判明した。</vt:lpstr>
      <vt:lpstr>比島団地の南側で南北に続く道　　正面の比島団地の北側が北山街道二印になる。 北山街道二印の緯度経度秒単位以下2位の客観的位置の判明で区画整理後も若干の道巾の相異はあるものの延長上も北山街道の旧態復元が可能となる。 大名行列の山之内容堂、自由を求めた坂本龍馬、中江兆民、板垣退助も通った街道だ。</vt:lpstr>
      <vt:lpstr>北山街道二印は逆算詳細位置緯度経度秒単位以下2位で高知城下への曲がり角の地点と判明。高知での緯度0.01秒は30.8Cmで経度0.01秒は25.8Cmで足元の一角である。 高知市比島三丁目十番地先でそこが、南西から北東方向の道へ合流して曲がる地点である。その道は現在では市営比島団地の建物で分断され個人の駐車スペースの一部になっているが、地理院地図にはそこに細い道の形骸が残っており、さらに団地の南にはその延長上の南北の道が続く。</vt:lpstr>
      <vt:lpstr>北山街道二印</vt:lpstr>
      <vt:lpstr> 北山街道二印での和紙公図及び旧土地台帳照合による北山街道の曲がり角位置 駐車場の白い路盤部分は道としては幅が狭すぎると思い和紙公図、土地台帳、公図、地積図 等を見ると明治40年には近くに国道ができ間道に格下げされ、道の真ん中部分が白で雑種地畑となり、三本の廃道敷となり、近年隣地地主に払い下げ。該当部分はその畑に該当。  </vt:lpstr>
      <vt:lpstr>公　　　　　　　　　　　　　　　　　図</vt:lpstr>
      <vt:lpstr> 文理融合解析で伊能図の図幅上では残る曖昧さが解消し、地籍測量図を見ると比島(以前は瓢箪)での合流点付近の北山街道の道幅は3間でほぼその中心で測量したことが判明した。 56番3の0.99m＋56番1の3.54m(0.78m+0.63m+1.31m+0.82m)＋55番4の1.01mで合計5.54m　　　　　　1間=1.818mとすると3.0473間になる。　土地台帳を見ると3筆の土地の旧態は廃道敷である。 　　幅3間は元禄大定目の大道　幅三間に合致し、測量実施地点位置は南北の道の中心から東へ0.66m。　且つ東西道路の境界から道路の中に約1.35mの位置になる。 　　　(南へ行くと0.91+0.31+1.31+0.95=3.48=1.914間となる) </vt:lpstr>
      <vt:lpstr>山島方位記高知　北山街道一印　　山田橋北詰　正面の信号から左隣地との境界間になる 昭和の初期に架け替えられた山田橋は測量実施地点解析位置より僅かに西になる可能性も有る。</vt:lpstr>
      <vt:lpstr>PowerPoint プレゼンテーション</vt:lpstr>
      <vt:lpstr>PowerPoint プレゼンテーション</vt:lpstr>
      <vt:lpstr>「山島方位記」二十二文化五年五月朔日(1808年5月25日)北山街道一印及び同二印の各解析詳細位置を明治40年陸測地図(日本図誌大系)に照合すると赤色で示した一本の道に符合する。山田橋の北詰から比島村で瓢箪川沿いの道へ合流の北山街道である。伊能大図に描かれた経路の形とも一致する。伊能大図では表現不能の詳細が判明する。既に山田橋と比島間を斜めに直結する国道敷設。                                                                                               (下図は日本図誌大系　四国より転載)　</vt:lpstr>
      <vt:lpstr>河田小龍　製作　明治11年　1879年高知市街全図(県立坂本龍馬記念館)  丑ノ助から比島に向かっての一本道と、山田橋北詰めへの道が復元に一致。 </vt:lpstr>
      <vt:lpstr>日本図誌大系　明治４０年の地図高知に残っていた北山街道の山田橋から丑之助経由、比島迄の道を現代の地図に再現。 明治40年には敷設されていた比島と山田橋を直結していた国道も更なる区画整理で三分の二程度(栄田町以南)が消えて この部分は旧北山街道に部分的にｵｰﾊﾞｰﾗｯﾌﾟして北本町(旧丑之助)の新しい橋へ直結する新しい県道となった。 </vt:lpstr>
      <vt:lpstr>伊能大図縮尺1/36,000の高知　比島から山田橋間の測量経路は江ノ口村・高知間に有る。大図上での測量経路には周辺との関係が描かれておらず拡大しても位置表現に限界が有り。曖昧さが残る。　　(ｱﾒﾘｶにあった伊能大図とﾌﾗﾝｽの伊能中図118頁　　高知より)　　</vt:lpstr>
      <vt:lpstr>景観再現ｿﾌﾄｶｼﾐｰﾙ3Dによる測量内容確認参考 景観再現ｿﾌﾄｶｼﾐｰﾙにより机上計算で仮の測量実施地点からの景観の方位角等を確認しながら解析を進め、最終結論の測量実施地点での景観を求めた。以下高知の北山街道二印、北山街道一印の景観再現結果。 但し、現在では建物に遮断されこの様な景観は望めない。</vt:lpstr>
      <vt:lpstr>PowerPoint プレゼンテーション</vt:lpstr>
      <vt:lpstr>PowerPoint プレゼンテーション</vt:lpstr>
      <vt:lpstr>五月七日イ印は桂浜の恵比須礁の防波堤の汀線の付近になる。土佐海軍海図の北に突き出た砂嘴の根元。GPS位置より12.13m西且つ6.12m北になる。地磁気偏角は0°43′西偏。 </vt:lpstr>
      <vt:lpstr>PowerPoint プレゼンテーション</vt:lpstr>
      <vt:lpstr>五月七日イ印　復元位置北緯33°30′00.4″  東経133°34′26.73″　は現在の防波堤(恵比須礁上)から僅かに海上になるが、水深は深いので少々疑問に思い一旦防波堤上にしたが砂嘴が存在したことが判明した。 計算は緯度経度秒単位以下2位に対してGPSの精度は0.1″で、もはや限界で0.01″の機種が望まれる。</vt:lpstr>
      <vt:lpstr>文久二年六月 1862 「土佐浦戸湾之実測図」水深、潮速等の記載は無いが、浦戸湾(高知港)の入口に皆川～北西に向かっての砂嘴や露岩は的確に描いている。</vt:lpstr>
      <vt:lpstr>土佐海軍作成「土佐浦戸湾実測図」文久二年六月1862を現在の国と地理院地図に重ねると恵比須礁の北に砂嘴が突き出るので五月七日イ印は解析した緯度経度の通りで砂嘴の付け根の真ん中付近になる。 </vt:lpstr>
      <vt:lpstr>     伊能図の内容は編集で大幅に限定されている 新聞記事　　伊能図では土佐市から測量対象地点石鎚山を測量している。 山島方位記には5地点への詳細な磁針方位角が記録されている。 五月十日竜村一印の測量実施地点詳細位置は横浪半島東端の崎山の頂上△114.4mである。</vt:lpstr>
      <vt:lpstr>現在の改善すべき課題</vt:lpstr>
      <vt:lpstr>今後の解読=解析の完遂とﾃﾞｰﾀの管理活用Repositoryの構築へ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the early 19th century’s geomagnetic declination in japan from Santou Houi Ki The 6th Report.    伊能忠敬の山島方位記に基く19世紀初頭の日本の 地磁気偏角の解析第6回発表</dc:title>
  <dc:creator>rescue007</dc:creator>
  <cp:lastModifiedBy>wdc kyoto</cp:lastModifiedBy>
  <cp:revision>1493</cp:revision>
  <cp:lastPrinted>2016-10-22T06:37:18Z</cp:lastPrinted>
  <dcterms:created xsi:type="dcterms:W3CDTF">2012-05-14T02:29:17Z</dcterms:created>
  <dcterms:modified xsi:type="dcterms:W3CDTF">2018-03-06T02:38:54Z</dcterms:modified>
</cp:coreProperties>
</file>