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82" r:id="rId3"/>
    <p:sldId id="277" r:id="rId4"/>
    <p:sldId id="278" r:id="rId5"/>
    <p:sldId id="279" r:id="rId6"/>
    <p:sldId id="280" r:id="rId7"/>
    <p:sldId id="281" r:id="rId8"/>
    <p:sldId id="283" r:id="rId9"/>
    <p:sldId id="273" r:id="rId10"/>
    <p:sldId id="284" r:id="rId11"/>
    <p:sldId id="285" r:id="rId12"/>
    <p:sldId id="269" r:id="rId13"/>
    <p:sldId id="286" r:id="rId14"/>
    <p:sldId id="272" r:id="rId15"/>
    <p:sldId id="289" r:id="rId16"/>
    <p:sldId id="287" r:id="rId17"/>
    <p:sldId id="258" r:id="rId18"/>
    <p:sldId id="259" r:id="rId19"/>
    <p:sldId id="260" r:id="rId20"/>
    <p:sldId id="266" r:id="rId21"/>
    <p:sldId id="276" r:id="rId22"/>
    <p:sldId id="274" r:id="rId23"/>
    <p:sldId id="267" r:id="rId24"/>
    <p:sldId id="290" r:id="rId25"/>
    <p:sldId id="275" r:id="rId26"/>
    <p:sldId id="270" r:id="rId2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1" autoAdjust="0"/>
    <p:restoredTop sz="94660"/>
  </p:normalViewPr>
  <p:slideViewPr>
    <p:cSldViewPr snapToGrid="0">
      <p:cViewPr varScale="1">
        <p:scale>
          <a:sx n="93" d="100"/>
          <a:sy n="93" d="100"/>
        </p:scale>
        <p:origin x="30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BBA6272-BDED-4568-8465-633FA8C46EE5}" type="datetimeFigureOut">
              <a:rPr kumimoji="1" lang="ja-JP" altLang="en-US" smtClean="0"/>
              <a:t>2018/3/6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8438CE-83E5-4738-A30C-5E8A6F6B0B9B}" type="slidenum">
              <a:rPr kumimoji="1" lang="ja-JP" altLang="en-US" smtClean="0"/>
              <a:t>‹#›</a:t>
            </a:fld>
            <a:endParaRPr kumimoji="1" lang="ja-JP" altLang="en-US"/>
          </a:p>
        </p:txBody>
      </p:sp>
    </p:spTree>
    <p:extLst>
      <p:ext uri="{BB962C8B-B14F-4D97-AF65-F5344CB8AC3E}">
        <p14:creationId xmlns:p14="http://schemas.microsoft.com/office/powerpoint/2010/main" val="275133244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言うまでもなく国立国語研究所では創立</a:t>
            </a:r>
            <a:r>
              <a:rPr kumimoji="1" lang="en-US" altLang="ja-JP" dirty="0"/>
              <a:t>(1948</a:t>
            </a:r>
            <a:r>
              <a:rPr kumimoji="1" lang="ja-JP" altLang="en-US" dirty="0"/>
              <a:t>）直後から各種の「語彙調査」を繰り返し実施してきている。しかしデータそのものが公開されているわけではないので、ここでは言語資源とはみなしていない。</a:t>
            </a:r>
          </a:p>
        </p:txBody>
      </p:sp>
      <p:sp>
        <p:nvSpPr>
          <p:cNvPr id="4" name="スライド番号プレースホルダー 3"/>
          <p:cNvSpPr>
            <a:spLocks noGrp="1"/>
          </p:cNvSpPr>
          <p:nvPr>
            <p:ph type="sldNum" sz="quarter" idx="10"/>
          </p:nvPr>
        </p:nvSpPr>
        <p:spPr/>
        <p:txBody>
          <a:bodyPr/>
          <a:lstStyle/>
          <a:p>
            <a:fld id="{41D180A8-3338-4139-B286-0106E218C14C}" type="slidenum">
              <a:rPr kumimoji="1" lang="ja-JP" altLang="en-US" smtClean="0"/>
              <a:t>3</a:t>
            </a:fld>
            <a:endParaRPr kumimoji="1" lang="ja-JP" altLang="en-US"/>
          </a:p>
        </p:txBody>
      </p:sp>
    </p:spTree>
    <p:extLst>
      <p:ext uri="{BB962C8B-B14F-4D97-AF65-F5344CB8AC3E}">
        <p14:creationId xmlns:p14="http://schemas.microsoft.com/office/powerpoint/2010/main" val="2423391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これは国語研が言語資源のとりくみだす直前の状態。</a:t>
            </a:r>
          </a:p>
        </p:txBody>
      </p:sp>
      <p:sp>
        <p:nvSpPr>
          <p:cNvPr id="4" name="スライド番号プレースホルダー 3"/>
          <p:cNvSpPr>
            <a:spLocks noGrp="1"/>
          </p:cNvSpPr>
          <p:nvPr>
            <p:ph type="sldNum" sz="quarter" idx="10"/>
          </p:nvPr>
        </p:nvSpPr>
        <p:spPr/>
        <p:txBody>
          <a:bodyPr/>
          <a:lstStyle/>
          <a:p>
            <a:fld id="{41D180A8-3338-4139-B286-0106E218C14C}" type="slidenum">
              <a:rPr kumimoji="1" lang="ja-JP" altLang="en-US" smtClean="0"/>
              <a:t>4</a:t>
            </a:fld>
            <a:endParaRPr kumimoji="1" lang="ja-JP" altLang="en-US"/>
          </a:p>
        </p:txBody>
      </p:sp>
    </p:spTree>
    <p:extLst>
      <p:ext uri="{BB962C8B-B14F-4D97-AF65-F5344CB8AC3E}">
        <p14:creationId xmlns:p14="http://schemas.microsoft.com/office/powerpoint/2010/main" val="2195845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これが現状。</a:t>
            </a:r>
            <a:endParaRPr kumimoji="1" lang="en-US" altLang="ja-JP" dirty="0"/>
          </a:p>
          <a:p>
            <a:r>
              <a:rPr kumimoji="1" lang="en-US" altLang="ja-JP" dirty="0"/>
              <a:t>16</a:t>
            </a:r>
            <a:r>
              <a:rPr kumimoji="1" lang="ja-JP" altLang="en-US" dirty="0"/>
              <a:t>年かけて、かなり整備が進んできたが、まだ隙間がめだつ。</a:t>
            </a:r>
          </a:p>
        </p:txBody>
      </p:sp>
      <p:sp>
        <p:nvSpPr>
          <p:cNvPr id="4" name="スライド番号プレースホルダー 3"/>
          <p:cNvSpPr>
            <a:spLocks noGrp="1"/>
          </p:cNvSpPr>
          <p:nvPr>
            <p:ph type="sldNum" sz="quarter" idx="10"/>
          </p:nvPr>
        </p:nvSpPr>
        <p:spPr/>
        <p:txBody>
          <a:bodyPr/>
          <a:lstStyle/>
          <a:p>
            <a:fld id="{41D180A8-3338-4139-B286-0106E218C14C}" type="slidenum">
              <a:rPr kumimoji="1" lang="ja-JP" altLang="en-US" smtClean="0"/>
              <a:t>5</a:t>
            </a:fld>
            <a:endParaRPr kumimoji="1" lang="ja-JP" altLang="en-US"/>
          </a:p>
        </p:txBody>
      </p:sp>
    </p:spTree>
    <p:extLst>
      <p:ext uri="{BB962C8B-B14F-4D97-AF65-F5344CB8AC3E}">
        <p14:creationId xmlns:p14="http://schemas.microsoft.com/office/powerpoint/2010/main" val="30652299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6</a:t>
            </a:r>
            <a:r>
              <a:rPr kumimoji="1" lang="ja-JP" altLang="en-US" dirty="0"/>
              <a:t>～</a:t>
            </a:r>
            <a:r>
              <a:rPr kumimoji="1" lang="en-US" altLang="ja-JP" dirty="0"/>
              <a:t>7</a:t>
            </a:r>
            <a:r>
              <a:rPr kumimoji="1" lang="ja-JP" altLang="en-US" dirty="0"/>
              <a:t>年後に期待される姿。「近現代雑誌」はまだ構想段階。他は次期中期計画に組み込み済み。</a:t>
            </a:r>
            <a:endParaRPr kumimoji="1" lang="en-US" altLang="ja-JP" dirty="0"/>
          </a:p>
          <a:p>
            <a:r>
              <a:rPr kumimoji="1" lang="ja-JP" altLang="en-US" dirty="0"/>
              <a:t>しかしこれだけ複雑になってくると、コーパス間の関係を単一平面上で表現するのは無理。</a:t>
            </a:r>
          </a:p>
        </p:txBody>
      </p:sp>
      <p:sp>
        <p:nvSpPr>
          <p:cNvPr id="4" name="スライド番号プレースホルダー 3"/>
          <p:cNvSpPr>
            <a:spLocks noGrp="1"/>
          </p:cNvSpPr>
          <p:nvPr>
            <p:ph type="sldNum" sz="quarter" idx="10"/>
          </p:nvPr>
        </p:nvSpPr>
        <p:spPr/>
        <p:txBody>
          <a:bodyPr/>
          <a:lstStyle/>
          <a:p>
            <a:fld id="{41D180A8-3338-4139-B286-0106E218C14C}" type="slidenum">
              <a:rPr kumimoji="1" lang="ja-JP" altLang="en-US" smtClean="0"/>
              <a:t>6</a:t>
            </a:fld>
            <a:endParaRPr kumimoji="1" lang="ja-JP" altLang="en-US"/>
          </a:p>
        </p:txBody>
      </p:sp>
    </p:spTree>
    <p:extLst>
      <p:ext uri="{BB962C8B-B14F-4D97-AF65-F5344CB8AC3E}">
        <p14:creationId xmlns:p14="http://schemas.microsoft.com/office/powerpoint/2010/main" val="11927873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そこでコーパスを空間内に位置づけなおすことにする。時間の次元に、地理と位相の次元を追加する。</a:t>
            </a:r>
            <a:endParaRPr kumimoji="1" lang="en-US" altLang="ja-JP" dirty="0"/>
          </a:p>
          <a:p>
            <a:r>
              <a:rPr kumimoji="1" lang="ja-JP" altLang="en-US" dirty="0"/>
              <a:t>そして、この多次元空間の全体を包括的に検索できるシステムを作りたい。</a:t>
            </a:r>
          </a:p>
        </p:txBody>
      </p:sp>
      <p:sp>
        <p:nvSpPr>
          <p:cNvPr id="4" name="スライド番号プレースホルダー 3"/>
          <p:cNvSpPr>
            <a:spLocks noGrp="1"/>
          </p:cNvSpPr>
          <p:nvPr>
            <p:ph type="sldNum" sz="quarter" idx="10"/>
          </p:nvPr>
        </p:nvSpPr>
        <p:spPr/>
        <p:txBody>
          <a:bodyPr/>
          <a:lstStyle/>
          <a:p>
            <a:fld id="{41D180A8-3338-4139-B286-0106E218C14C}" type="slidenum">
              <a:rPr kumimoji="1" lang="ja-JP" altLang="en-US" smtClean="0"/>
              <a:t>7</a:t>
            </a:fld>
            <a:endParaRPr kumimoji="1" lang="ja-JP" altLang="en-US"/>
          </a:p>
        </p:txBody>
      </p:sp>
    </p:spTree>
    <p:extLst>
      <p:ext uri="{BB962C8B-B14F-4D97-AF65-F5344CB8AC3E}">
        <p14:creationId xmlns:p14="http://schemas.microsoft.com/office/powerpoint/2010/main" val="35520157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Tree>
    <p:extLst>
      <p:ext uri="{BB962C8B-B14F-4D97-AF65-F5344CB8AC3E}">
        <p14:creationId xmlns:p14="http://schemas.microsoft.com/office/powerpoint/2010/main" val="26958394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300">
                <a:solidFill>
                  <a:schemeClr val="tx1"/>
                </a:solidFill>
                <a:latin typeface="Arial" panose="020B0604020202020204" pitchFamily="34" charset="0"/>
                <a:ea typeface="ＭＳ Ｐ明朝" panose="02020600040205080304" pitchFamily="18" charset="-128"/>
              </a:defRPr>
            </a:lvl1pPr>
            <a:lvl2pPr marL="775045" indent="-298094">
              <a:spcBef>
                <a:spcPct val="30000"/>
              </a:spcBef>
              <a:defRPr kumimoji="1" sz="1300">
                <a:solidFill>
                  <a:schemeClr val="tx1"/>
                </a:solidFill>
                <a:latin typeface="Arial" panose="020B0604020202020204" pitchFamily="34" charset="0"/>
                <a:ea typeface="ＭＳ Ｐ明朝" panose="02020600040205080304" pitchFamily="18" charset="-128"/>
              </a:defRPr>
            </a:lvl2pPr>
            <a:lvl3pPr marL="1192378" indent="-238476">
              <a:spcBef>
                <a:spcPct val="30000"/>
              </a:spcBef>
              <a:defRPr kumimoji="1" sz="1300">
                <a:solidFill>
                  <a:schemeClr val="tx1"/>
                </a:solidFill>
                <a:latin typeface="Arial" panose="020B0604020202020204" pitchFamily="34" charset="0"/>
                <a:ea typeface="ＭＳ Ｐ明朝" panose="02020600040205080304" pitchFamily="18" charset="-128"/>
              </a:defRPr>
            </a:lvl3pPr>
            <a:lvl4pPr marL="1669329" indent="-238476">
              <a:spcBef>
                <a:spcPct val="30000"/>
              </a:spcBef>
              <a:defRPr kumimoji="1" sz="1300">
                <a:solidFill>
                  <a:schemeClr val="tx1"/>
                </a:solidFill>
                <a:latin typeface="Arial" panose="020B0604020202020204" pitchFamily="34" charset="0"/>
                <a:ea typeface="ＭＳ Ｐ明朝" panose="02020600040205080304" pitchFamily="18" charset="-128"/>
              </a:defRPr>
            </a:lvl4pPr>
            <a:lvl5pPr marL="2146280" indent="-238476">
              <a:spcBef>
                <a:spcPct val="30000"/>
              </a:spcBef>
              <a:defRPr kumimoji="1" sz="1300">
                <a:solidFill>
                  <a:schemeClr val="tx1"/>
                </a:solidFill>
                <a:latin typeface="Arial" panose="020B0604020202020204" pitchFamily="34" charset="0"/>
                <a:ea typeface="ＭＳ Ｐ明朝" panose="02020600040205080304" pitchFamily="18" charset="-128"/>
              </a:defRPr>
            </a:lvl5pPr>
            <a:lvl6pPr marL="2623231"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6pPr>
            <a:lvl7pPr marL="3100182"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7pPr>
            <a:lvl8pPr marL="3577133"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8pPr>
            <a:lvl9pPr marL="4054084"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9pPr>
          </a:lstStyle>
          <a:p>
            <a:pPr>
              <a:spcBef>
                <a:spcPct val="0"/>
              </a:spcBef>
            </a:pPr>
            <a:fld id="{A06860B7-AB47-4362-B0DD-C681A9B33357}" type="slidenum">
              <a:rPr lang="en-US" altLang="ja-JP" smtClean="0">
                <a:ea typeface="ＭＳ Ｐゴシック" panose="020B0600070205080204" pitchFamily="50" charset="-128"/>
              </a:rPr>
              <a:pPr>
                <a:spcBef>
                  <a:spcPct val="0"/>
                </a:spcBef>
              </a:pPr>
              <a:t>18</a:t>
            </a:fld>
            <a:endParaRPr lang="en-US" altLang="ja-JP">
              <a:ea typeface="ＭＳ Ｐゴシック" panose="020B0600070205080204" pitchFamily="50" charset="-128"/>
            </a:endParaRPr>
          </a:p>
        </p:txBody>
      </p:sp>
      <p:sp>
        <p:nvSpPr>
          <p:cNvPr id="18435" name="Text Box 3"/>
          <p:cNvSpPr txBox="1">
            <a:spLocks noGrp="1" noChangeArrowheads="1"/>
          </p:cNvSpPr>
          <p:nvPr/>
        </p:nvSpPr>
        <p:spPr bwMode="auto">
          <a:xfrm>
            <a:off x="4021878" y="9721155"/>
            <a:ext cx="3075750" cy="51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357" tIns="47678" rIns="95357" bIns="47678" anchor="b"/>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lgn="r" eaLnBrk="1" hangingPunct="1">
              <a:spcBef>
                <a:spcPct val="0"/>
              </a:spcBef>
            </a:pPr>
            <a:fld id="{079AB6D0-018E-41C8-BE4C-B7AE2BBE21BA}" type="slidenum">
              <a:rPr lang="en-US" altLang="ja-JP">
                <a:ea typeface="ＭＳ Ｐゴシック" panose="020B0600070205080204" pitchFamily="50" charset="-128"/>
              </a:rPr>
              <a:pPr algn="r" eaLnBrk="1" hangingPunct="1">
                <a:spcBef>
                  <a:spcPct val="0"/>
                </a:spcBef>
              </a:pPr>
              <a:t>18</a:t>
            </a:fld>
            <a:endParaRPr lang="en-US" altLang="ja-JP">
              <a:ea typeface="ＭＳ Ｐゴシック" panose="020B0600070205080204" pitchFamily="50" charset="-128"/>
            </a:endParaRPr>
          </a:p>
        </p:txBody>
      </p:sp>
      <p:sp>
        <p:nvSpPr>
          <p:cNvPr id="18436" name="Rectangle 2"/>
          <p:cNvSpPr>
            <a:spLocks noGrp="1" noRot="1" noChangeAspect="1" noChangeArrowheads="1" noTextEdit="1"/>
          </p:cNvSpPr>
          <p:nvPr>
            <p:ph type="sldImg"/>
          </p:nvPr>
        </p:nvSpPr>
        <p:spPr>
          <a:xfrm>
            <a:off x="138113" y="766763"/>
            <a:ext cx="6827837" cy="3841750"/>
          </a:xfrm>
          <a:ln/>
        </p:spPr>
      </p:sp>
      <p:sp>
        <p:nvSpPr>
          <p:cNvPr id="18437" name="Rectangle 3"/>
          <p:cNvSpPr>
            <a:spLocks noGrp="1" noChangeArrowheads="1"/>
          </p:cNvSpPr>
          <p:nvPr>
            <p:ph type="body" idx="1"/>
          </p:nvPr>
        </p:nvSpPr>
        <p:spPr>
          <a:xfrm>
            <a:off x="710433" y="4859755"/>
            <a:ext cx="5678436" cy="460796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5357" tIns="47678" rIns="95357" bIns="47678"/>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605044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300">
                <a:solidFill>
                  <a:schemeClr val="tx1"/>
                </a:solidFill>
                <a:latin typeface="Arial" panose="020B0604020202020204" pitchFamily="34" charset="0"/>
                <a:ea typeface="ＭＳ Ｐ明朝" panose="02020600040205080304" pitchFamily="18" charset="-128"/>
              </a:defRPr>
            </a:lvl1pPr>
            <a:lvl2pPr marL="775045" indent="-298094">
              <a:spcBef>
                <a:spcPct val="30000"/>
              </a:spcBef>
              <a:defRPr kumimoji="1" sz="1300">
                <a:solidFill>
                  <a:schemeClr val="tx1"/>
                </a:solidFill>
                <a:latin typeface="Arial" panose="020B0604020202020204" pitchFamily="34" charset="0"/>
                <a:ea typeface="ＭＳ Ｐ明朝" panose="02020600040205080304" pitchFamily="18" charset="-128"/>
              </a:defRPr>
            </a:lvl2pPr>
            <a:lvl3pPr marL="1192378" indent="-238476">
              <a:spcBef>
                <a:spcPct val="30000"/>
              </a:spcBef>
              <a:defRPr kumimoji="1" sz="1300">
                <a:solidFill>
                  <a:schemeClr val="tx1"/>
                </a:solidFill>
                <a:latin typeface="Arial" panose="020B0604020202020204" pitchFamily="34" charset="0"/>
                <a:ea typeface="ＭＳ Ｐ明朝" panose="02020600040205080304" pitchFamily="18" charset="-128"/>
              </a:defRPr>
            </a:lvl3pPr>
            <a:lvl4pPr marL="1669329" indent="-238476">
              <a:spcBef>
                <a:spcPct val="30000"/>
              </a:spcBef>
              <a:defRPr kumimoji="1" sz="1300">
                <a:solidFill>
                  <a:schemeClr val="tx1"/>
                </a:solidFill>
                <a:latin typeface="Arial" panose="020B0604020202020204" pitchFamily="34" charset="0"/>
                <a:ea typeface="ＭＳ Ｐ明朝" panose="02020600040205080304" pitchFamily="18" charset="-128"/>
              </a:defRPr>
            </a:lvl4pPr>
            <a:lvl5pPr marL="2146280" indent="-238476">
              <a:spcBef>
                <a:spcPct val="30000"/>
              </a:spcBef>
              <a:defRPr kumimoji="1" sz="1300">
                <a:solidFill>
                  <a:schemeClr val="tx1"/>
                </a:solidFill>
                <a:latin typeface="Arial" panose="020B0604020202020204" pitchFamily="34" charset="0"/>
                <a:ea typeface="ＭＳ Ｐ明朝" panose="02020600040205080304" pitchFamily="18" charset="-128"/>
              </a:defRPr>
            </a:lvl5pPr>
            <a:lvl6pPr marL="2623231"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6pPr>
            <a:lvl7pPr marL="3100182"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7pPr>
            <a:lvl8pPr marL="3577133"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8pPr>
            <a:lvl9pPr marL="4054084"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9pPr>
          </a:lstStyle>
          <a:p>
            <a:pPr>
              <a:spcBef>
                <a:spcPct val="0"/>
              </a:spcBef>
            </a:pPr>
            <a:fld id="{93C95AE4-1AD5-4847-86CB-C2C5B5818FB7}" type="slidenum">
              <a:rPr lang="en-US" altLang="ja-JP" smtClean="0">
                <a:ea typeface="ＭＳ Ｐゴシック" panose="020B0600070205080204" pitchFamily="50" charset="-128"/>
              </a:rPr>
              <a:pPr>
                <a:spcBef>
                  <a:spcPct val="0"/>
                </a:spcBef>
              </a:pPr>
              <a:t>19</a:t>
            </a:fld>
            <a:endParaRPr lang="en-US" altLang="ja-JP">
              <a:ea typeface="ＭＳ Ｐゴシック" panose="020B0600070205080204" pitchFamily="50" charset="-128"/>
            </a:endParaRPr>
          </a:p>
        </p:txBody>
      </p:sp>
      <p:sp>
        <p:nvSpPr>
          <p:cNvPr id="20483" name="Rectangle 8"/>
          <p:cNvSpPr txBox="1">
            <a:spLocks noGrp="1" noChangeArrowheads="1"/>
          </p:cNvSpPr>
          <p:nvPr/>
        </p:nvSpPr>
        <p:spPr bwMode="auto">
          <a:xfrm>
            <a:off x="4021878" y="9721155"/>
            <a:ext cx="3072407" cy="508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473" tIns="47046" rIns="90473" bIns="47046" anchor="b"/>
          <a:lstStyle>
            <a:lvl1pPr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1pPr>
            <a:lvl2pPr marL="742950" indent="-28575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2pPr>
            <a:lvl3pPr marL="11430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3pPr>
            <a:lvl4pPr marL="16002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4pPr>
            <a:lvl5pPr marL="20574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5pPr>
            <a:lvl6pPr marL="25146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6pPr>
            <a:lvl7pPr marL="29718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7pPr>
            <a:lvl8pPr marL="34290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8pPr>
            <a:lvl9pPr marL="38862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9pPr>
          </a:lstStyle>
          <a:p>
            <a:pPr algn="r" eaLnBrk="1" hangingPunct="1">
              <a:spcBef>
                <a:spcPct val="0"/>
              </a:spcBef>
              <a:buClr>
                <a:srgbClr val="000000"/>
              </a:buClr>
            </a:pPr>
            <a:fld id="{F3FD98F9-D6B9-4AC9-9024-8D0BFDF8C265}" type="slidenum">
              <a:rPr kumimoji="0" lang="fr-FR" altLang="ja-JP">
                <a:solidFill>
                  <a:srgbClr val="000000"/>
                </a:solidFill>
                <a:ea typeface="ＭＳ Ｐゴシック" panose="020B0600070205080204" pitchFamily="50" charset="-128"/>
                <a:cs typeface="Arial" panose="020B0604020202020204" pitchFamily="34" charset="0"/>
              </a:rPr>
              <a:pPr algn="r" eaLnBrk="1" hangingPunct="1">
                <a:spcBef>
                  <a:spcPct val="0"/>
                </a:spcBef>
                <a:buClr>
                  <a:srgbClr val="000000"/>
                </a:buClr>
              </a:pPr>
              <a:t>19</a:t>
            </a:fld>
            <a:endParaRPr kumimoji="0" lang="fr-FR" altLang="ja-JP">
              <a:solidFill>
                <a:srgbClr val="000000"/>
              </a:solidFill>
              <a:ea typeface="ＭＳ Ｐゴシック" panose="020B0600070205080204" pitchFamily="50" charset="-128"/>
              <a:cs typeface="Arial" panose="020B0604020202020204" pitchFamily="34" charset="0"/>
            </a:endParaRPr>
          </a:p>
        </p:txBody>
      </p:sp>
      <p:sp>
        <p:nvSpPr>
          <p:cNvPr id="20484" name="Text Box 1"/>
          <p:cNvSpPr txBox="1">
            <a:spLocks noChangeArrowheads="1"/>
          </p:cNvSpPr>
          <p:nvPr/>
        </p:nvSpPr>
        <p:spPr bwMode="auto">
          <a:xfrm>
            <a:off x="4021878" y="9721155"/>
            <a:ext cx="3074079" cy="510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473" tIns="47046" rIns="90473" bIns="47046" anchor="b"/>
          <a:lstStyle>
            <a:lvl1pPr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1pPr>
            <a:lvl2pPr marL="742950" indent="-28575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2pPr>
            <a:lvl3pPr marL="11430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3pPr>
            <a:lvl4pPr marL="16002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4pPr>
            <a:lvl5pPr marL="20574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5pPr>
            <a:lvl6pPr marL="25146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6pPr>
            <a:lvl7pPr marL="29718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7pPr>
            <a:lvl8pPr marL="34290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8pPr>
            <a:lvl9pPr marL="38862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9pPr>
          </a:lstStyle>
          <a:p>
            <a:pPr algn="r" eaLnBrk="1" hangingPunct="1">
              <a:spcBef>
                <a:spcPct val="0"/>
              </a:spcBef>
              <a:buClr>
                <a:srgbClr val="000000"/>
              </a:buClr>
            </a:pPr>
            <a:fld id="{15A005A5-2357-4FEA-9FB4-C7E5A9238CA6}" type="slidenum">
              <a:rPr kumimoji="0" lang="fr-FR" altLang="ja-JP">
                <a:solidFill>
                  <a:srgbClr val="000000"/>
                </a:solidFill>
                <a:ea typeface="ＭＳ Ｐゴシック" panose="020B0600070205080204" pitchFamily="50" charset="-128"/>
              </a:rPr>
              <a:pPr algn="r" eaLnBrk="1" hangingPunct="1">
                <a:spcBef>
                  <a:spcPct val="0"/>
                </a:spcBef>
                <a:buClr>
                  <a:srgbClr val="000000"/>
                </a:buClr>
              </a:pPr>
              <a:t>19</a:t>
            </a:fld>
            <a:endParaRPr kumimoji="0" lang="fr-FR" altLang="ja-JP">
              <a:solidFill>
                <a:srgbClr val="000000"/>
              </a:solidFill>
              <a:ea typeface="ＭＳ Ｐゴシック" panose="020B0600070205080204" pitchFamily="50" charset="-128"/>
            </a:endParaRPr>
          </a:p>
        </p:txBody>
      </p:sp>
      <p:sp>
        <p:nvSpPr>
          <p:cNvPr id="20485" name="Text Box 2"/>
          <p:cNvSpPr txBox="1">
            <a:spLocks noChangeArrowheads="1"/>
          </p:cNvSpPr>
          <p:nvPr/>
        </p:nvSpPr>
        <p:spPr bwMode="auto">
          <a:xfrm>
            <a:off x="4021878" y="1"/>
            <a:ext cx="3074079" cy="510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473" tIns="47046" rIns="90473" bIns="47046"/>
          <a:lstStyle>
            <a:lvl1pPr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1pPr>
            <a:lvl2pPr marL="742950" indent="-28575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2pPr>
            <a:lvl3pPr marL="11430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3pPr>
            <a:lvl4pPr marL="16002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4pPr>
            <a:lvl5pPr marL="20574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5pPr>
            <a:lvl6pPr marL="25146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6pPr>
            <a:lvl7pPr marL="29718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7pPr>
            <a:lvl8pPr marL="34290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8pPr>
            <a:lvl9pPr marL="38862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9pPr>
          </a:lstStyle>
          <a:p>
            <a:pPr algn="r" eaLnBrk="1" hangingPunct="1">
              <a:spcBef>
                <a:spcPct val="0"/>
              </a:spcBef>
              <a:buClr>
                <a:srgbClr val="000000"/>
              </a:buClr>
            </a:pPr>
            <a:endParaRPr kumimoji="0" lang="fr-FR" altLang="ja-JP">
              <a:solidFill>
                <a:srgbClr val="000000"/>
              </a:solidFill>
              <a:ea typeface="ＭＳ Ｐゴシック" panose="020B0600070205080204" pitchFamily="50" charset="-128"/>
            </a:endParaRPr>
          </a:p>
        </p:txBody>
      </p:sp>
      <p:sp>
        <p:nvSpPr>
          <p:cNvPr id="20486" name="Text Box 3"/>
          <p:cNvSpPr txBox="1">
            <a:spLocks noChangeArrowheads="1"/>
          </p:cNvSpPr>
          <p:nvPr/>
        </p:nvSpPr>
        <p:spPr bwMode="auto">
          <a:xfrm>
            <a:off x="1181825" y="770188"/>
            <a:ext cx="4735652" cy="3836129"/>
          </a:xfrm>
          <a:prstGeom prst="rect">
            <a:avLst/>
          </a:prstGeom>
          <a:solidFill>
            <a:srgbClr val="FFFFFF"/>
          </a:solidFill>
          <a:ln w="9525">
            <a:solidFill>
              <a:srgbClr val="000000"/>
            </a:solidFill>
            <a:miter lim="800000"/>
            <a:headEnd/>
            <a:tailEnd/>
          </a:ln>
        </p:spPr>
        <p:txBody>
          <a:bodyPr wrap="none" lIns="91921" tIns="45961" rIns="91921" bIns="45961" anchor="ctr"/>
          <a:lstStyle>
            <a:lvl1pPr defTabSz="812800">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2950" indent="-285750" defTabSz="81280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3000" indent="-228600" defTabSz="81280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600200" indent="-228600" defTabSz="81280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7400" indent="-228600" defTabSz="81280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4600" indent="-228600" defTabSz="8128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1800" indent="-228600" defTabSz="8128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9000" indent="-228600" defTabSz="8128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6200" indent="-228600" defTabSz="812800"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eaLnBrk="1" hangingPunct="1">
              <a:spcBef>
                <a:spcPct val="0"/>
              </a:spcBef>
              <a:buClr>
                <a:srgbClr val="000000"/>
              </a:buClr>
            </a:pPr>
            <a:endParaRPr kumimoji="0" lang="fr-FR" altLang="ja-JP" sz="1900">
              <a:solidFill>
                <a:schemeClr val="bg1"/>
              </a:solidFill>
              <a:ea typeface="ＭＳ ゴシック" panose="020B0609070205080204" pitchFamily="49" charset="-128"/>
            </a:endParaRPr>
          </a:p>
        </p:txBody>
      </p:sp>
      <p:sp>
        <p:nvSpPr>
          <p:cNvPr id="20487" name="Text Box 5"/>
          <p:cNvSpPr txBox="1">
            <a:spLocks noChangeArrowheads="1"/>
          </p:cNvSpPr>
          <p:nvPr/>
        </p:nvSpPr>
        <p:spPr bwMode="auto">
          <a:xfrm>
            <a:off x="4021878" y="9721155"/>
            <a:ext cx="3075750" cy="51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473" tIns="47046" rIns="90473" bIns="47046" anchor="b"/>
          <a:lstStyle>
            <a:lvl1pPr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1pPr>
            <a:lvl2pPr marL="742950" indent="-28575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2pPr>
            <a:lvl3pPr marL="11430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3pPr>
            <a:lvl4pPr marL="16002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4pPr>
            <a:lvl5pPr marL="2057400" indent="-228600" defTabSz="398463">
              <a:spcBef>
                <a:spcPct val="30000"/>
              </a:spcBef>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5pPr>
            <a:lvl6pPr marL="25146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6pPr>
            <a:lvl7pPr marL="29718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7pPr>
            <a:lvl8pPr marL="34290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8pPr>
            <a:lvl9pPr marL="3886200" indent="-228600" defTabSz="398463" eaLnBrk="0" fontAlgn="base" hangingPunct="0">
              <a:spcBef>
                <a:spcPct val="30000"/>
              </a:spcBef>
              <a:spcAft>
                <a:spcPct val="0"/>
              </a:spcAft>
              <a:tabLst>
                <a:tab pos="0" algn="l"/>
                <a:tab pos="438150" algn="l"/>
                <a:tab pos="879475" algn="l"/>
                <a:tab pos="1319213" algn="l"/>
                <a:tab pos="1760538" algn="l"/>
                <a:tab pos="2200275" algn="l"/>
                <a:tab pos="2641600" algn="l"/>
                <a:tab pos="3081338" algn="l"/>
                <a:tab pos="3522663" algn="l"/>
                <a:tab pos="3962400" algn="l"/>
                <a:tab pos="4403725" algn="l"/>
                <a:tab pos="4845050" algn="l"/>
                <a:tab pos="5284788" algn="l"/>
                <a:tab pos="5726113" algn="l"/>
                <a:tab pos="6165850" algn="l"/>
                <a:tab pos="6607175" algn="l"/>
                <a:tab pos="7046913" algn="l"/>
                <a:tab pos="7488238" algn="l"/>
                <a:tab pos="7927975" algn="l"/>
                <a:tab pos="8369300" algn="l"/>
                <a:tab pos="8810625" algn="l"/>
              </a:tabLst>
              <a:defRPr kumimoji="1" sz="1200">
                <a:solidFill>
                  <a:schemeClr val="tx1"/>
                </a:solidFill>
                <a:latin typeface="Arial" panose="020B0604020202020204" pitchFamily="34" charset="0"/>
                <a:ea typeface="ＭＳ Ｐ明朝" panose="02020600040205080304" pitchFamily="18" charset="-128"/>
              </a:defRPr>
            </a:lvl9pPr>
          </a:lstStyle>
          <a:p>
            <a:pPr algn="r" eaLnBrk="1" hangingPunct="1">
              <a:spcBef>
                <a:spcPct val="0"/>
              </a:spcBef>
              <a:buClr>
                <a:srgbClr val="000000"/>
              </a:buClr>
            </a:pPr>
            <a:fld id="{371DEA43-4297-48B0-8DE6-447A454FDE81}" type="slidenum">
              <a:rPr kumimoji="0" lang="fr-FR" altLang="ja-JP">
                <a:solidFill>
                  <a:srgbClr val="000000"/>
                </a:solidFill>
                <a:ea typeface="ＭＳ Ｐゴシック" panose="020B0600070205080204" pitchFamily="50" charset="-128"/>
              </a:rPr>
              <a:pPr algn="r" eaLnBrk="1" hangingPunct="1">
                <a:spcBef>
                  <a:spcPct val="0"/>
                </a:spcBef>
                <a:buClr>
                  <a:srgbClr val="000000"/>
                </a:buClr>
              </a:pPr>
              <a:t>19</a:t>
            </a:fld>
            <a:endParaRPr kumimoji="0" lang="fr-FR" altLang="ja-JP">
              <a:solidFill>
                <a:srgbClr val="000000"/>
              </a:solidFill>
              <a:ea typeface="ＭＳ Ｐゴシック" panose="020B0600070205080204" pitchFamily="50" charset="-128"/>
            </a:endParaRPr>
          </a:p>
        </p:txBody>
      </p:sp>
      <p:sp>
        <p:nvSpPr>
          <p:cNvPr id="20488" name="Rectangle 7"/>
          <p:cNvSpPr>
            <a:spLocks noGrp="1" noRot="1" noChangeAspect="1" noChangeArrowheads="1" noTextEdit="1"/>
          </p:cNvSpPr>
          <p:nvPr>
            <p:ph type="sldImg"/>
          </p:nvPr>
        </p:nvSpPr>
        <p:spPr>
          <a:xfrm>
            <a:off x="139700" y="766763"/>
            <a:ext cx="6818313" cy="3835400"/>
          </a:xfrm>
          <a:ln/>
        </p:spPr>
      </p:sp>
    </p:spTree>
    <p:extLst>
      <p:ext uri="{BB962C8B-B14F-4D97-AF65-F5344CB8AC3E}">
        <p14:creationId xmlns:p14="http://schemas.microsoft.com/office/powerpoint/2010/main" val="11048648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スライド イメージ プレースホルダ 1"/>
          <p:cNvSpPr>
            <a:spLocks noGrp="1" noRot="1" noChangeAspect="1" noTextEdit="1"/>
          </p:cNvSpPr>
          <p:nvPr>
            <p:ph type="sldImg"/>
          </p:nvPr>
        </p:nvSpPr>
        <p:spPr>
          <a:ln/>
        </p:spPr>
      </p:sp>
      <p:sp>
        <p:nvSpPr>
          <p:cNvPr id="66563"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66564"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300">
                <a:solidFill>
                  <a:schemeClr val="tx1"/>
                </a:solidFill>
                <a:latin typeface="Arial" panose="020B0604020202020204" pitchFamily="34" charset="0"/>
                <a:ea typeface="ＭＳ Ｐ明朝" panose="02020600040205080304" pitchFamily="18" charset="-128"/>
              </a:defRPr>
            </a:lvl1pPr>
            <a:lvl2pPr marL="775045" indent="-298094">
              <a:spcBef>
                <a:spcPct val="30000"/>
              </a:spcBef>
              <a:defRPr kumimoji="1" sz="1300">
                <a:solidFill>
                  <a:schemeClr val="tx1"/>
                </a:solidFill>
                <a:latin typeface="Arial" panose="020B0604020202020204" pitchFamily="34" charset="0"/>
                <a:ea typeface="ＭＳ Ｐ明朝" panose="02020600040205080304" pitchFamily="18" charset="-128"/>
              </a:defRPr>
            </a:lvl2pPr>
            <a:lvl3pPr marL="1192378" indent="-238476">
              <a:spcBef>
                <a:spcPct val="30000"/>
              </a:spcBef>
              <a:defRPr kumimoji="1" sz="1300">
                <a:solidFill>
                  <a:schemeClr val="tx1"/>
                </a:solidFill>
                <a:latin typeface="Arial" panose="020B0604020202020204" pitchFamily="34" charset="0"/>
                <a:ea typeface="ＭＳ Ｐ明朝" panose="02020600040205080304" pitchFamily="18" charset="-128"/>
              </a:defRPr>
            </a:lvl3pPr>
            <a:lvl4pPr marL="1669329" indent="-238476">
              <a:spcBef>
                <a:spcPct val="30000"/>
              </a:spcBef>
              <a:defRPr kumimoji="1" sz="1300">
                <a:solidFill>
                  <a:schemeClr val="tx1"/>
                </a:solidFill>
                <a:latin typeface="Arial" panose="020B0604020202020204" pitchFamily="34" charset="0"/>
                <a:ea typeface="ＭＳ Ｐ明朝" panose="02020600040205080304" pitchFamily="18" charset="-128"/>
              </a:defRPr>
            </a:lvl4pPr>
            <a:lvl5pPr marL="2146280" indent="-238476">
              <a:spcBef>
                <a:spcPct val="30000"/>
              </a:spcBef>
              <a:defRPr kumimoji="1" sz="1300">
                <a:solidFill>
                  <a:schemeClr val="tx1"/>
                </a:solidFill>
                <a:latin typeface="Arial" panose="020B0604020202020204" pitchFamily="34" charset="0"/>
                <a:ea typeface="ＭＳ Ｐ明朝" panose="02020600040205080304" pitchFamily="18" charset="-128"/>
              </a:defRPr>
            </a:lvl5pPr>
            <a:lvl6pPr marL="2623231"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6pPr>
            <a:lvl7pPr marL="3100182"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7pPr>
            <a:lvl8pPr marL="3577133"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8pPr>
            <a:lvl9pPr marL="4054084" indent="-238476" eaLnBrk="0" fontAlgn="base" hangingPunct="0">
              <a:spcBef>
                <a:spcPct val="30000"/>
              </a:spcBef>
              <a:spcAft>
                <a:spcPct val="0"/>
              </a:spcAft>
              <a:defRPr kumimoji="1" sz="1300">
                <a:solidFill>
                  <a:schemeClr val="tx1"/>
                </a:solidFill>
                <a:latin typeface="Arial" panose="020B0604020202020204" pitchFamily="34" charset="0"/>
                <a:ea typeface="ＭＳ Ｐ明朝" panose="02020600040205080304" pitchFamily="18" charset="-128"/>
              </a:defRPr>
            </a:lvl9pPr>
          </a:lstStyle>
          <a:p>
            <a:pPr>
              <a:spcBef>
                <a:spcPct val="0"/>
              </a:spcBef>
            </a:pPr>
            <a:fld id="{98C6A431-D063-497B-8DB1-BC0CD56397E3}" type="slidenum">
              <a:rPr lang="en-US" altLang="ja-JP" smtClean="0">
                <a:ea typeface="ＭＳ Ｐゴシック" panose="020B0600070205080204" pitchFamily="50" charset="-128"/>
              </a:rPr>
              <a:pPr>
                <a:spcBef>
                  <a:spcPct val="0"/>
                </a:spcBef>
              </a:pPr>
              <a:t>20</a:t>
            </a:fld>
            <a:endParaRPr lang="en-US" altLang="ja-JP">
              <a:ea typeface="ＭＳ Ｐゴシック" panose="020B0600070205080204" pitchFamily="50" charset="-128"/>
            </a:endParaRPr>
          </a:p>
        </p:txBody>
      </p:sp>
    </p:spTree>
    <p:extLst>
      <p:ext uri="{BB962C8B-B14F-4D97-AF65-F5344CB8AC3E}">
        <p14:creationId xmlns:p14="http://schemas.microsoft.com/office/powerpoint/2010/main" val="39400715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2537880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1678328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3640977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23773410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21934208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2161168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3981231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1404398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135169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4734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184B3D9E-0DCD-4950-B311-CBB14A0CC1DD}" type="datetimeFigureOut">
              <a:rPr kumimoji="1" lang="ja-JP" altLang="en-US" smtClean="0"/>
              <a:t>2018/3/6</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20154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4B3D9E-0DCD-4950-B311-CBB14A0CC1DD}" type="datetimeFigureOut">
              <a:rPr kumimoji="1" lang="ja-JP" altLang="en-US" smtClean="0"/>
              <a:t>2018/3/6</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EF605B-7974-4C40-99B9-914A25AF93F1}" type="slidenum">
              <a:rPr kumimoji="1" lang="ja-JP" altLang="en-US" smtClean="0"/>
              <a:t>‹#›</a:t>
            </a:fld>
            <a:endParaRPr kumimoji="1" lang="ja-JP" altLang="en-US"/>
          </a:p>
        </p:txBody>
      </p:sp>
    </p:spTree>
    <p:extLst>
      <p:ext uri="{BB962C8B-B14F-4D97-AF65-F5344CB8AC3E}">
        <p14:creationId xmlns:p14="http://schemas.microsoft.com/office/powerpoint/2010/main" val="2443628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Nevsky_note.jpg" TargetMode="External"/><Relationship Id="rId2" Type="http://schemas.openxmlformats.org/officeDocument/2006/relationships/hyperlink" Target="Nevsky.jpg"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4800" dirty="0"/>
              <a:t>フィールドワークのデータアーカイビングに関する諸問題</a:t>
            </a:r>
          </a:p>
        </p:txBody>
      </p:sp>
      <p:sp>
        <p:nvSpPr>
          <p:cNvPr id="3" name="サブタイトル 2"/>
          <p:cNvSpPr>
            <a:spLocks noGrp="1"/>
          </p:cNvSpPr>
          <p:nvPr>
            <p:ph type="subTitle" idx="1"/>
          </p:nvPr>
        </p:nvSpPr>
        <p:spPr/>
        <p:txBody>
          <a:bodyPr/>
          <a:lstStyle/>
          <a:p>
            <a:r>
              <a:rPr kumimoji="1" lang="ja-JP" altLang="en-US" dirty="0"/>
              <a:t>大学共同利用機関法人人間文化研究機構</a:t>
            </a:r>
            <a:endParaRPr kumimoji="1" lang="en-US" altLang="ja-JP" dirty="0"/>
          </a:p>
          <a:p>
            <a:r>
              <a:rPr lang="ja-JP" altLang="en-US" dirty="0"/>
              <a:t>国立国語研究所所長</a:t>
            </a:r>
            <a:endParaRPr lang="en-US" altLang="ja-JP" dirty="0"/>
          </a:p>
          <a:p>
            <a:r>
              <a:rPr kumimoji="1" lang="ja-JP" altLang="en-US" dirty="0"/>
              <a:t>田窪行則</a:t>
            </a:r>
          </a:p>
        </p:txBody>
      </p:sp>
      <p:sp>
        <p:nvSpPr>
          <p:cNvPr id="4" name="テキスト ボックス 3"/>
          <p:cNvSpPr txBox="1"/>
          <p:nvPr/>
        </p:nvSpPr>
        <p:spPr>
          <a:xfrm>
            <a:off x="6786571" y="432570"/>
            <a:ext cx="4880496" cy="800219"/>
          </a:xfrm>
          <a:prstGeom prst="rect">
            <a:avLst/>
          </a:prstGeom>
          <a:noFill/>
        </p:spPr>
        <p:txBody>
          <a:bodyPr wrap="square" rtlCol="0">
            <a:spAutoFit/>
          </a:bodyPr>
          <a:lstStyle/>
          <a:p>
            <a:r>
              <a:rPr lang="ja-JP" altLang="en-US" b="1" dirty="0"/>
              <a:t> </a:t>
            </a:r>
            <a:r>
              <a:rPr lang="en-US" altLang="ja-JP" sz="1400" b="1" dirty="0"/>
              <a:t>5 </a:t>
            </a:r>
            <a:r>
              <a:rPr lang="ja-JP" altLang="en-US" sz="1400" b="1" dirty="0"/>
              <a:t>回オープンサイエンスデータ推進ワークショップ － データマネージメントの実施および教育の現状報告 を中心に －</a:t>
            </a:r>
            <a:r>
              <a:rPr lang="en-US" altLang="ja-JP" sz="1400" b="1" dirty="0"/>
              <a:t>2018</a:t>
            </a:r>
            <a:r>
              <a:rPr lang="ja-JP" altLang="en-US" sz="1400" b="1" dirty="0"/>
              <a:t>年</a:t>
            </a:r>
            <a:r>
              <a:rPr lang="en-US" altLang="ja-JP" sz="1400" b="1" dirty="0"/>
              <a:t>3</a:t>
            </a:r>
            <a:r>
              <a:rPr lang="ja-JP" altLang="en-US" sz="1400" b="1" dirty="0"/>
              <a:t>月</a:t>
            </a:r>
            <a:r>
              <a:rPr lang="en-US" altLang="ja-JP" sz="1400" b="1" dirty="0"/>
              <a:t>2</a:t>
            </a:r>
            <a:r>
              <a:rPr lang="ja-JP" altLang="en-US" sz="1400" b="1" dirty="0"/>
              <a:t>日　京都大学理学研究科セミナーハウス</a:t>
            </a:r>
            <a:endParaRPr kumimoji="1" lang="ja-JP" altLang="en-US" dirty="0"/>
          </a:p>
        </p:txBody>
      </p:sp>
    </p:spTree>
    <p:extLst>
      <p:ext uri="{BB962C8B-B14F-4D97-AF65-F5344CB8AC3E}">
        <p14:creationId xmlns:p14="http://schemas.microsoft.com/office/powerpoint/2010/main" val="629371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92AB9F2-596A-4C0C-A270-4D27F70335A6}"/>
              </a:ext>
            </a:extLst>
          </p:cNvPr>
          <p:cNvSpPr>
            <a:spLocks noGrp="1"/>
          </p:cNvSpPr>
          <p:nvPr>
            <p:ph type="title"/>
          </p:nvPr>
        </p:nvSpPr>
        <p:spPr/>
        <p:txBody>
          <a:bodyPr/>
          <a:lstStyle/>
          <a:p>
            <a:r>
              <a:rPr lang="ja-JP" altLang="en-US" dirty="0"/>
              <a:t>実験系、コーパス系以外の言語学のデータ</a:t>
            </a:r>
            <a:endParaRPr kumimoji="1" lang="ja-JP" altLang="en-US" dirty="0"/>
          </a:p>
        </p:txBody>
      </p:sp>
      <p:sp>
        <p:nvSpPr>
          <p:cNvPr id="3" name="コンテンツ プレースホルダー 2">
            <a:extLst>
              <a:ext uri="{FF2B5EF4-FFF2-40B4-BE49-F238E27FC236}">
                <a16:creationId xmlns:a16="http://schemas.microsoft.com/office/drawing/2014/main" id="{3D544C2A-211E-43B2-81C0-A1479DF64A9D}"/>
              </a:ext>
            </a:extLst>
          </p:cNvPr>
          <p:cNvSpPr>
            <a:spLocks noGrp="1"/>
          </p:cNvSpPr>
          <p:nvPr>
            <p:ph idx="1"/>
          </p:nvPr>
        </p:nvSpPr>
        <p:spPr/>
        <p:txBody>
          <a:bodyPr/>
          <a:lstStyle/>
          <a:p>
            <a:r>
              <a:rPr lang="ja-JP" altLang="en-US" dirty="0"/>
              <a:t>文献調査に基づくもの　</a:t>
            </a:r>
            <a:endParaRPr lang="en-US" altLang="ja-JP" dirty="0"/>
          </a:p>
          <a:p>
            <a:r>
              <a:rPr lang="ja-JP" altLang="en-US" dirty="0"/>
              <a:t>研究者の内省に基づく研究</a:t>
            </a:r>
            <a:endParaRPr lang="en-US" altLang="ja-JP" dirty="0"/>
          </a:p>
          <a:p>
            <a:r>
              <a:rPr lang="ja-JP" altLang="en-US" dirty="0"/>
              <a:t>被調査者の内省に基づく研究</a:t>
            </a:r>
            <a:endParaRPr kumimoji="1" lang="en-US" altLang="ja-JP" dirty="0"/>
          </a:p>
          <a:p>
            <a:pPr marL="0" indent="0">
              <a:buNone/>
            </a:pPr>
            <a:r>
              <a:rPr kumimoji="1" lang="ja-JP" altLang="en-US" dirty="0"/>
              <a:t>　　アンケートなど　</a:t>
            </a:r>
            <a:endParaRPr kumimoji="1" lang="en-US" altLang="ja-JP" dirty="0"/>
          </a:p>
          <a:p>
            <a:pPr marL="0" indent="0">
              <a:buNone/>
            </a:pPr>
            <a:r>
              <a:rPr lang="ja-JP" altLang="en-US" dirty="0"/>
              <a:t>　　面談調査</a:t>
            </a:r>
            <a:endParaRPr lang="en-US" altLang="ja-JP" dirty="0"/>
          </a:p>
          <a:p>
            <a:pPr marL="0" indent="0">
              <a:buNone/>
            </a:pPr>
            <a:r>
              <a:rPr lang="ja-JP" altLang="en-US" dirty="0"/>
              <a:t>　　フィールドワークに基づいたもの</a:t>
            </a:r>
            <a:endParaRPr lang="en-US" altLang="ja-JP" dirty="0"/>
          </a:p>
          <a:p>
            <a:pPr marL="0" indent="0">
              <a:buNone/>
            </a:pP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35453821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1694416-410C-461A-939B-7BEFB68ABB7D}"/>
              </a:ext>
            </a:extLst>
          </p:cNvPr>
          <p:cNvSpPr>
            <a:spLocks noGrp="1"/>
          </p:cNvSpPr>
          <p:nvPr>
            <p:ph type="title"/>
          </p:nvPr>
        </p:nvSpPr>
        <p:spPr/>
        <p:txBody>
          <a:bodyPr/>
          <a:lstStyle/>
          <a:p>
            <a:r>
              <a:rPr kumimoji="1" lang="ja-JP" altLang="en-US" dirty="0"/>
              <a:t>文献調査</a:t>
            </a:r>
          </a:p>
        </p:txBody>
      </p:sp>
      <p:sp>
        <p:nvSpPr>
          <p:cNvPr id="3" name="コンテンツ プレースホルダー 2">
            <a:extLst>
              <a:ext uri="{FF2B5EF4-FFF2-40B4-BE49-F238E27FC236}">
                <a16:creationId xmlns:a16="http://schemas.microsoft.com/office/drawing/2014/main" id="{CA91FD4A-A063-4ADF-AD7E-8D57E26953E5}"/>
              </a:ext>
            </a:extLst>
          </p:cNvPr>
          <p:cNvSpPr>
            <a:spLocks noGrp="1"/>
          </p:cNvSpPr>
          <p:nvPr>
            <p:ph idx="1"/>
          </p:nvPr>
        </p:nvSpPr>
        <p:spPr/>
        <p:txBody>
          <a:bodyPr/>
          <a:lstStyle/>
          <a:p>
            <a:r>
              <a:rPr kumimoji="1" lang="ja-JP" altLang="en-US" dirty="0"/>
              <a:t>非現代語の文献調査：文献から適当に例を取るが、多くの場合悉皆調査をして数を数える。複数の版本を比較する。コンコーダンス、テキストデータベースがあればそちらを使う。</a:t>
            </a:r>
            <a:endParaRPr kumimoji="1" lang="en-US" altLang="ja-JP" dirty="0"/>
          </a:p>
          <a:p>
            <a:endParaRPr kumimoji="1" lang="en-US" altLang="ja-JP" dirty="0"/>
          </a:p>
          <a:p>
            <a:r>
              <a:rPr kumimoji="1" lang="ja-JP" altLang="en-US" dirty="0"/>
              <a:t>現代語　小説、インターネットなどから適当に例を取る。サンプリングも普通していない。研究者の内省による作例も併用することも多い。収集したすべての例を公開することはふつうない。</a:t>
            </a:r>
            <a:endParaRPr kumimoji="1" lang="en-US" altLang="ja-JP" dirty="0"/>
          </a:p>
          <a:p>
            <a:endParaRPr kumimoji="1" lang="ja-JP" altLang="en-US" dirty="0"/>
          </a:p>
        </p:txBody>
      </p:sp>
    </p:spTree>
    <p:extLst>
      <p:ext uri="{BB962C8B-B14F-4D97-AF65-F5344CB8AC3E}">
        <p14:creationId xmlns:p14="http://schemas.microsoft.com/office/powerpoint/2010/main" val="27626608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研究者の内省</a:t>
            </a:r>
          </a:p>
        </p:txBody>
      </p:sp>
      <p:sp>
        <p:nvSpPr>
          <p:cNvPr id="3" name="コンテンツ プレースホルダー 2"/>
          <p:cNvSpPr>
            <a:spLocks noGrp="1"/>
          </p:cNvSpPr>
          <p:nvPr>
            <p:ph idx="1"/>
          </p:nvPr>
        </p:nvSpPr>
        <p:spPr/>
        <p:txBody>
          <a:bodyPr>
            <a:normAutofit lnSpcReduction="10000"/>
          </a:bodyPr>
          <a:lstStyle/>
          <a:p>
            <a:r>
              <a:rPr kumimoji="1" lang="ja-JP" altLang="en-US" dirty="0"/>
              <a:t>多くの現代語の統語論、意味論の研究では話者（多くの場合研究者と回りの話者数人）の</a:t>
            </a:r>
            <a:r>
              <a:rPr lang="ja-JP" altLang="en-US" dirty="0"/>
              <a:t>認容性</a:t>
            </a:r>
            <a:r>
              <a:rPr kumimoji="1" lang="ja-JP" altLang="en-US" dirty="0"/>
              <a:t>判断の内省を聞く（→コーパスでは否定データが得られないため）。その場合の手順やデータを公開しているものは稀。</a:t>
            </a:r>
            <a:endParaRPr kumimoji="1" lang="en-US" altLang="ja-JP" dirty="0"/>
          </a:p>
          <a:p>
            <a:pPr marL="0" indent="0">
              <a:buNone/>
            </a:pPr>
            <a:endParaRPr kumimoji="1" lang="en-US" altLang="ja-JP" dirty="0"/>
          </a:p>
          <a:p>
            <a:pPr>
              <a:buFont typeface="Wingdings" panose="05000000000000000000" pitchFamily="2" charset="2"/>
              <a:buChar char="Ø"/>
            </a:pPr>
            <a:r>
              <a:rPr lang="ja-JP" altLang="en-US" dirty="0"/>
              <a:t>例外：南カリフォルニア大学傍士元氏のサイト</a:t>
            </a:r>
            <a:endParaRPr lang="en-US" altLang="ja-JP" dirty="0"/>
          </a:p>
          <a:p>
            <a:pPr marL="0" indent="0">
              <a:buNone/>
            </a:pPr>
            <a:r>
              <a:rPr lang="ja-JP" altLang="en-US" dirty="0"/>
              <a:t>　</a:t>
            </a:r>
            <a:r>
              <a:rPr lang="en-US" altLang="ja-JP" dirty="0"/>
              <a:t>http://www.gges.org/hoji/index.shtml</a:t>
            </a:r>
          </a:p>
          <a:p>
            <a:pPr marL="0" indent="0">
              <a:buNone/>
            </a:pPr>
            <a:r>
              <a:rPr kumimoji="1" lang="ja-JP" altLang="en-US" dirty="0"/>
              <a:t>認容性判断が原理上カテゴリカル</a:t>
            </a:r>
            <a:r>
              <a:rPr lang="ja-JP" altLang="en-US" dirty="0"/>
              <a:t>になる</a:t>
            </a:r>
            <a:r>
              <a:rPr kumimoji="1" lang="ja-JP" altLang="en-US" dirty="0"/>
              <a:t>ものに限定して実験する。</a:t>
            </a:r>
            <a:endParaRPr kumimoji="1" lang="en-US" altLang="ja-JP" dirty="0"/>
          </a:p>
          <a:p>
            <a:pPr marL="0" indent="0">
              <a:buNone/>
            </a:pPr>
            <a:r>
              <a:rPr lang="ja-JP" altLang="en-US" dirty="0"/>
              <a:t>仮定した理論、問題となる理論予測、認容性</a:t>
            </a:r>
            <a:r>
              <a:rPr kumimoji="1" lang="ja-JP" altLang="en-US" dirty="0"/>
              <a:t>データの構造、作成手順すべて公開</a:t>
            </a:r>
            <a:r>
              <a:rPr lang="ja-JP" altLang="en-US" dirty="0"/>
              <a:t>し</a:t>
            </a:r>
            <a:r>
              <a:rPr kumimoji="1" lang="ja-JP" altLang="en-US" dirty="0"/>
              <a:t>て再現性を保証。</a:t>
            </a:r>
            <a:endParaRPr kumimoji="1" lang="en-US" altLang="ja-JP" dirty="0"/>
          </a:p>
        </p:txBody>
      </p:sp>
    </p:spTree>
    <p:extLst>
      <p:ext uri="{BB962C8B-B14F-4D97-AF65-F5344CB8AC3E}">
        <p14:creationId xmlns:p14="http://schemas.microsoft.com/office/powerpoint/2010/main" val="1131396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887B4BB-766B-466C-81B4-BABB0E69351D}"/>
              </a:ext>
            </a:extLst>
          </p:cNvPr>
          <p:cNvSpPr>
            <a:spLocks noGrp="1"/>
          </p:cNvSpPr>
          <p:nvPr>
            <p:ph type="title"/>
          </p:nvPr>
        </p:nvSpPr>
        <p:spPr/>
        <p:txBody>
          <a:bodyPr/>
          <a:lstStyle/>
          <a:p>
            <a:r>
              <a:rPr lang="ja-JP" altLang="en-US" dirty="0"/>
              <a:t>被</a:t>
            </a:r>
            <a:r>
              <a:rPr kumimoji="1" lang="ja-JP" altLang="en-US" dirty="0"/>
              <a:t>調査者の内省</a:t>
            </a:r>
          </a:p>
        </p:txBody>
      </p:sp>
      <p:sp>
        <p:nvSpPr>
          <p:cNvPr id="3" name="コンテンツ プレースホルダー 2">
            <a:extLst>
              <a:ext uri="{FF2B5EF4-FFF2-40B4-BE49-F238E27FC236}">
                <a16:creationId xmlns:a16="http://schemas.microsoft.com/office/drawing/2014/main" id="{C174D8AB-FAA1-4F93-B62B-CBE040019EBF}"/>
              </a:ext>
            </a:extLst>
          </p:cNvPr>
          <p:cNvSpPr>
            <a:spLocks noGrp="1"/>
          </p:cNvSpPr>
          <p:nvPr>
            <p:ph idx="1"/>
          </p:nvPr>
        </p:nvSpPr>
        <p:spPr/>
        <p:txBody>
          <a:bodyPr>
            <a:normAutofit fontScale="62500" lnSpcReduction="20000"/>
          </a:bodyPr>
          <a:lstStyle/>
          <a:p>
            <a:r>
              <a:rPr kumimoji="1" lang="ja-JP" altLang="en-US" dirty="0"/>
              <a:t>アンケート　多くの場合は社会言語学的な言語意識調査</a:t>
            </a:r>
            <a:endParaRPr kumimoji="1" lang="en-US" altLang="ja-JP" dirty="0"/>
          </a:p>
          <a:p>
            <a:r>
              <a:rPr lang="ja-JP" altLang="en-US" dirty="0"/>
              <a:t>面談調査　研究者が被調査者に質問する。</a:t>
            </a:r>
            <a:endParaRPr lang="en-US" altLang="ja-JP" dirty="0"/>
          </a:p>
          <a:p>
            <a:pPr marL="0" indent="0">
              <a:buNone/>
            </a:pPr>
            <a:r>
              <a:rPr lang="ja-JP" altLang="en-US" dirty="0"/>
              <a:t>　　例：</a:t>
            </a:r>
            <a:endParaRPr lang="en-US" altLang="ja-JP" dirty="0"/>
          </a:p>
          <a:p>
            <a:pPr marL="0" indent="0">
              <a:buNone/>
            </a:pPr>
            <a:r>
              <a:rPr lang="ja-JP" altLang="en-US" dirty="0"/>
              <a:t>国語研　岡崎敬語意識調査　</a:t>
            </a:r>
            <a:r>
              <a:rPr lang="en-US" altLang="ja-JP" dirty="0"/>
              <a:t>http://www2.ninjal.ac.jp/longitudinal/okazaki.html</a:t>
            </a:r>
          </a:p>
          <a:p>
            <a:pPr marL="0" indent="0">
              <a:buNone/>
            </a:pPr>
            <a:endParaRPr lang="en-US" altLang="ja-JP" dirty="0"/>
          </a:p>
          <a:p>
            <a:pPr marL="0" indent="0">
              <a:buNone/>
            </a:pPr>
            <a:r>
              <a:rPr lang="ja-JP" altLang="en-US" dirty="0"/>
              <a:t>国語研　鶴岡共通語化調査　</a:t>
            </a:r>
            <a:r>
              <a:rPr lang="en-US" altLang="ja-JP" dirty="0"/>
              <a:t>http://www2.ninjal.ac.jp/longitudinal/tsuruoka.html</a:t>
            </a:r>
          </a:p>
          <a:p>
            <a:pPr marL="0" indent="0">
              <a:buNone/>
            </a:pPr>
            <a:r>
              <a:rPr lang="ja-JP" altLang="en-US" dirty="0"/>
              <a:t>　　　　</a:t>
            </a:r>
            <a:endParaRPr lang="en-US" altLang="ja-JP" dirty="0"/>
          </a:p>
          <a:p>
            <a:pPr marL="0" indent="0">
              <a:buNone/>
            </a:pPr>
            <a:r>
              <a:rPr lang="ja-JP" altLang="en-US" dirty="0"/>
              <a:t>これらは</a:t>
            </a:r>
            <a:r>
              <a:rPr lang="en-US" altLang="ja-JP" dirty="0"/>
              <a:t>20</a:t>
            </a:r>
            <a:r>
              <a:rPr lang="ja-JP" altLang="en-US" dirty="0"/>
              <a:t>年後ごとの経年調査</a:t>
            </a:r>
            <a:endParaRPr lang="en-US" altLang="ja-JP" dirty="0"/>
          </a:p>
          <a:p>
            <a:pPr marL="0" indent="0">
              <a:buNone/>
            </a:pPr>
            <a:r>
              <a:rPr lang="ja-JP" altLang="en-US" dirty="0"/>
              <a:t>　</a:t>
            </a:r>
            <a:endParaRPr lang="en-US" altLang="ja-JP" dirty="0"/>
          </a:p>
          <a:p>
            <a:pPr marL="0" indent="0">
              <a:buNone/>
            </a:pPr>
            <a:r>
              <a:rPr lang="ja-JP" altLang="en-US" dirty="0"/>
              <a:t>ランダムサンプリングを行って、結果に関しても統計的分析を行っている。</a:t>
            </a:r>
            <a:endParaRPr lang="en-US" altLang="ja-JP" dirty="0"/>
          </a:p>
          <a:p>
            <a:pPr marL="0" indent="0">
              <a:buNone/>
            </a:pPr>
            <a:endParaRPr lang="en-US" altLang="ja-JP" dirty="0"/>
          </a:p>
          <a:p>
            <a:pPr marL="0" indent="0">
              <a:buNone/>
            </a:pPr>
            <a:endParaRPr lang="en-US" altLang="ja-JP" dirty="0"/>
          </a:p>
          <a:p>
            <a:pPr marL="0" indent="0">
              <a:buNone/>
            </a:pPr>
            <a:r>
              <a:rPr kumimoji="1" lang="ja-JP" altLang="en-US" dirty="0"/>
              <a:t>　　　　</a:t>
            </a:r>
          </a:p>
        </p:txBody>
      </p:sp>
    </p:spTree>
    <p:extLst>
      <p:ext uri="{BB962C8B-B14F-4D97-AF65-F5344CB8AC3E}">
        <p14:creationId xmlns:p14="http://schemas.microsoft.com/office/powerpoint/2010/main" val="631734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a:t>3</a:t>
            </a:r>
            <a:r>
              <a:rPr kumimoji="1" lang="ja-JP" altLang="en-US" dirty="0" err="1"/>
              <a:t>．</a:t>
            </a:r>
            <a:r>
              <a:rPr kumimoji="1" lang="ja-JP" altLang="en-US" dirty="0"/>
              <a:t>フィールドワークデータとオープンサイエンス</a:t>
            </a:r>
          </a:p>
        </p:txBody>
      </p:sp>
      <p:sp>
        <p:nvSpPr>
          <p:cNvPr id="3" name="コンテンツ プレースホルダー 2"/>
          <p:cNvSpPr>
            <a:spLocks noGrp="1"/>
          </p:cNvSpPr>
          <p:nvPr>
            <p:ph idx="1"/>
          </p:nvPr>
        </p:nvSpPr>
        <p:spPr/>
        <p:txBody>
          <a:bodyPr/>
          <a:lstStyle/>
          <a:p>
            <a:r>
              <a:rPr kumimoji="1" lang="ja-JP" altLang="en-US" dirty="0"/>
              <a:t>面談調査（</a:t>
            </a:r>
            <a:r>
              <a:rPr kumimoji="1" lang="en-US" altLang="ja-JP" dirty="0"/>
              <a:t>Elicitation)</a:t>
            </a:r>
          </a:p>
          <a:p>
            <a:pPr marL="0" indent="0">
              <a:buNone/>
            </a:pPr>
            <a:r>
              <a:rPr kumimoji="1" lang="ja-JP" altLang="en-US" dirty="0"/>
              <a:t>　語彙、文法などの項目を面談により記録する。フィールドノートに記録して、録音、場合によっては録画もする。　</a:t>
            </a:r>
            <a:endParaRPr kumimoji="1" lang="en-US" altLang="ja-JP" dirty="0"/>
          </a:p>
          <a:p>
            <a:pPr marL="0" indent="0">
              <a:buNone/>
            </a:pPr>
            <a:endParaRPr kumimoji="1" lang="en-US" altLang="ja-JP" dirty="0"/>
          </a:p>
          <a:p>
            <a:r>
              <a:rPr kumimoji="1" lang="ja-JP" altLang="en-US" dirty="0"/>
              <a:t>自然談話音声の録音、映像録画</a:t>
            </a:r>
            <a:endParaRPr kumimoji="1" lang="en-US" altLang="ja-JP" dirty="0"/>
          </a:p>
          <a:p>
            <a:pPr marL="0" indent="0">
              <a:buNone/>
            </a:pPr>
            <a:r>
              <a:rPr lang="ja-JP" altLang="en-US" dirty="0"/>
              <a:t>　独話　一人である話題について話してもらう</a:t>
            </a:r>
            <a:endParaRPr lang="en-US" altLang="ja-JP" dirty="0"/>
          </a:p>
          <a:p>
            <a:pPr marL="0" indent="0">
              <a:buNone/>
            </a:pPr>
            <a:r>
              <a:rPr lang="ja-JP" altLang="en-US" dirty="0"/>
              <a:t>　対話　二人以上である話題について話してもらう</a:t>
            </a:r>
            <a:endParaRPr lang="en-US" altLang="ja-JP" dirty="0"/>
          </a:p>
          <a:p>
            <a:pPr marL="0" indent="0">
              <a:buNone/>
            </a:pPr>
            <a:r>
              <a:rPr lang="ja-JP" altLang="en-US" dirty="0"/>
              <a:t>　自由独話、自由対話　自由に話してもらう　　　</a:t>
            </a:r>
            <a:endParaRPr kumimoji="1" lang="ja-JP" altLang="en-US" dirty="0"/>
          </a:p>
        </p:txBody>
      </p:sp>
    </p:spTree>
    <p:extLst>
      <p:ext uri="{BB962C8B-B14F-4D97-AF65-F5344CB8AC3E}">
        <p14:creationId xmlns:p14="http://schemas.microsoft.com/office/powerpoint/2010/main" val="11824812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D33DF7-F634-422A-9A12-EE73FB8CA53D}"/>
              </a:ext>
            </a:extLst>
          </p:cNvPr>
          <p:cNvSpPr>
            <a:spLocks noGrp="1"/>
          </p:cNvSpPr>
          <p:nvPr>
            <p:ph type="title"/>
          </p:nvPr>
        </p:nvSpPr>
        <p:spPr/>
        <p:txBody>
          <a:bodyPr/>
          <a:lstStyle/>
          <a:p>
            <a:r>
              <a:rPr lang="ja-JP" altLang="en-US" dirty="0"/>
              <a:t>危機言語研究のオープンサイエンス化</a:t>
            </a:r>
            <a:endParaRPr kumimoji="1" lang="ja-JP" altLang="en-US" dirty="0"/>
          </a:p>
        </p:txBody>
      </p:sp>
      <p:sp>
        <p:nvSpPr>
          <p:cNvPr id="3" name="コンテンツ プレースホルダー 2">
            <a:extLst>
              <a:ext uri="{FF2B5EF4-FFF2-40B4-BE49-F238E27FC236}">
                <a16:creationId xmlns:a16="http://schemas.microsoft.com/office/drawing/2014/main" id="{9C1BBE53-C4A9-440C-8E32-9C558BE8D034}"/>
              </a:ext>
            </a:extLst>
          </p:cNvPr>
          <p:cNvSpPr>
            <a:spLocks noGrp="1"/>
          </p:cNvSpPr>
          <p:nvPr>
            <p:ph idx="1"/>
          </p:nvPr>
        </p:nvSpPr>
        <p:spPr/>
        <p:txBody>
          <a:bodyPr/>
          <a:lstStyle/>
          <a:p>
            <a:r>
              <a:rPr kumimoji="1" lang="ja-JP" altLang="en-US" dirty="0"/>
              <a:t>多くのフィールドワーク調査の対象言語は消滅危機言語：</a:t>
            </a:r>
            <a:endParaRPr kumimoji="1" lang="en-US" altLang="ja-JP" dirty="0"/>
          </a:p>
          <a:p>
            <a:pPr marL="0" indent="0">
              <a:buNone/>
            </a:pPr>
            <a:r>
              <a:rPr lang="ja-JP" altLang="en-US" dirty="0"/>
              <a:t>　　早晩他の研究者が追加調査で確かめられなくなる</a:t>
            </a:r>
            <a:endParaRPr lang="en-US" altLang="ja-JP" dirty="0"/>
          </a:p>
          <a:p>
            <a:endParaRPr lang="en-US" altLang="ja-JP" dirty="0"/>
          </a:p>
          <a:p>
            <a:r>
              <a:rPr lang="ja-JP" altLang="en-US" dirty="0"/>
              <a:t>すべての調査データを公開できる形にする必要がある。</a:t>
            </a:r>
            <a:endParaRPr lang="en-US" altLang="ja-JP" dirty="0"/>
          </a:p>
          <a:p>
            <a:pPr marL="0" indent="0">
              <a:buNone/>
            </a:pPr>
            <a:r>
              <a:rPr kumimoji="1" lang="ja-JP" altLang="en-US" dirty="0"/>
              <a:t>　　</a:t>
            </a:r>
          </a:p>
        </p:txBody>
      </p:sp>
    </p:spTree>
    <p:extLst>
      <p:ext uri="{BB962C8B-B14F-4D97-AF65-F5344CB8AC3E}">
        <p14:creationId xmlns:p14="http://schemas.microsoft.com/office/powerpoint/2010/main" val="27529600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61B9A5-D0B2-42DD-B332-B3AE2B39D851}"/>
              </a:ext>
            </a:extLst>
          </p:cNvPr>
          <p:cNvSpPr>
            <a:spLocks noGrp="1"/>
          </p:cNvSpPr>
          <p:nvPr>
            <p:ph type="title"/>
          </p:nvPr>
        </p:nvSpPr>
        <p:spPr/>
        <p:txBody>
          <a:bodyPr/>
          <a:lstStyle/>
          <a:p>
            <a:r>
              <a:rPr kumimoji="1" lang="ja-JP" altLang="en-US" dirty="0"/>
              <a:t>事例考察　宮古池間方言</a:t>
            </a:r>
          </a:p>
        </p:txBody>
      </p:sp>
      <p:sp>
        <p:nvSpPr>
          <p:cNvPr id="3" name="コンテンツ プレースホルダー 2">
            <a:extLst>
              <a:ext uri="{FF2B5EF4-FFF2-40B4-BE49-F238E27FC236}">
                <a16:creationId xmlns:a16="http://schemas.microsoft.com/office/drawing/2014/main" id="{AA9172FE-7C30-4822-AE1A-3ECEC8531CC3}"/>
              </a:ext>
            </a:extLst>
          </p:cNvPr>
          <p:cNvSpPr>
            <a:spLocks noGrp="1"/>
          </p:cNvSpPr>
          <p:nvPr>
            <p:ph idx="1"/>
          </p:nvPr>
        </p:nvSpPr>
        <p:spPr/>
        <p:txBody>
          <a:bodyPr>
            <a:normAutofit lnSpcReduction="10000"/>
          </a:bodyPr>
          <a:lstStyle/>
          <a:p>
            <a:r>
              <a:rPr lang="ja-JP" altLang="en-US" dirty="0"/>
              <a:t>池間方言は琉球宮古語の方言</a:t>
            </a:r>
            <a:endParaRPr lang="en-US" altLang="ja-JP" dirty="0"/>
          </a:p>
          <a:p>
            <a:pPr>
              <a:buNone/>
            </a:pPr>
            <a:r>
              <a:rPr lang="ja-JP" altLang="en-US" dirty="0"/>
              <a:t>　宮古語は独立した言語：他の琉球諸語とは相互意思疎通は不可能である。</a:t>
            </a:r>
            <a:endParaRPr lang="en-US" altLang="ja-JP" dirty="0"/>
          </a:p>
          <a:p>
            <a:pPr>
              <a:buNone/>
            </a:pPr>
            <a:r>
              <a:rPr lang="ja-JP" altLang="en-US" dirty="0"/>
              <a:t>　　</a:t>
            </a:r>
            <a:endParaRPr lang="en-US" altLang="ja-JP" dirty="0"/>
          </a:p>
          <a:p>
            <a:pPr>
              <a:buFont typeface="Wingdings" panose="05000000000000000000" pitchFamily="2" charset="2"/>
              <a:buChar char="Ø"/>
            </a:pPr>
            <a:r>
              <a:rPr lang="ja-JP" altLang="en-US" dirty="0"/>
              <a:t>　宮古語では</a:t>
            </a:r>
            <a:r>
              <a:rPr lang="en-US" altLang="ja-JP" dirty="0"/>
              <a:t>20</a:t>
            </a:r>
            <a:r>
              <a:rPr lang="ja-JP" altLang="en-US" dirty="0"/>
              <a:t>弱の方言を持つ。互いに相互意思疎通は可能だが、方言によっては困難である。宮古語の共通語は（現在では）存在しない。</a:t>
            </a:r>
            <a:endParaRPr lang="en-US" altLang="ja-JP" dirty="0"/>
          </a:p>
          <a:p>
            <a:pPr>
              <a:buFont typeface="Wingdings" panose="05000000000000000000" pitchFamily="2" charset="2"/>
              <a:buChar char="Ø"/>
            </a:pPr>
            <a:r>
              <a:rPr lang="ja-JP" altLang="en-US" dirty="0"/>
              <a:t>　すべての琉球諸語は消滅危機言語　池間方言も</a:t>
            </a:r>
            <a:r>
              <a:rPr lang="en-US" altLang="ja-JP" dirty="0"/>
              <a:t>50</a:t>
            </a:r>
            <a:r>
              <a:rPr lang="ja-JP" altLang="en-US" dirty="0"/>
              <a:t>代以下では家庭での継承が行われておらず、すでに新しい世代間継承が止まっている。</a:t>
            </a:r>
            <a:endParaRPr lang="en-US" altLang="ja-JP" dirty="0"/>
          </a:p>
          <a:p>
            <a:endParaRPr kumimoji="1" lang="ja-JP" altLang="en-US" dirty="0"/>
          </a:p>
        </p:txBody>
      </p:sp>
    </p:spTree>
    <p:extLst>
      <p:ext uri="{BB962C8B-B14F-4D97-AF65-F5344CB8AC3E}">
        <p14:creationId xmlns:p14="http://schemas.microsoft.com/office/powerpoint/2010/main" val="171369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idx="4294967295"/>
          </p:nvPr>
        </p:nvSpPr>
        <p:spPr>
          <a:xfrm>
            <a:off x="1881189" y="285751"/>
            <a:ext cx="8340725" cy="696913"/>
          </a:xfrm>
        </p:spPr>
        <p:txBody>
          <a:bodyPr/>
          <a:lstStyle/>
          <a:p>
            <a:pPr eaLnBrk="1" hangingPunct="1"/>
            <a:r>
              <a:rPr lang="ja-JP" altLang="en-US" sz="4000" b="1" dirty="0"/>
              <a:t>調査地</a:t>
            </a:r>
            <a:endParaRPr lang="en-US" altLang="ja-JP" sz="4000" b="1" dirty="0"/>
          </a:p>
        </p:txBody>
      </p:sp>
      <p:grpSp>
        <p:nvGrpSpPr>
          <p:cNvPr id="15363" name="グループ化 27"/>
          <p:cNvGrpSpPr>
            <a:grpSpLocks/>
          </p:cNvGrpSpPr>
          <p:nvPr/>
        </p:nvGrpSpPr>
        <p:grpSpPr bwMode="auto">
          <a:xfrm>
            <a:off x="1992314" y="1125538"/>
            <a:ext cx="8429625" cy="5510212"/>
            <a:chOff x="468313" y="1125538"/>
            <a:chExt cx="8429626" cy="5510212"/>
          </a:xfrm>
        </p:grpSpPr>
        <p:pic>
          <p:nvPicPr>
            <p:cNvPr id="15364" name="Picture 20" descr="世界地図"/>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313" y="1125538"/>
              <a:ext cx="7343775" cy="36290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5365" name="Picture 5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088" y="4365625"/>
              <a:ext cx="3455988" cy="21939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pic>
        <p:pic>
          <p:nvPicPr>
            <p:cNvPr id="15366" name="Picture 41" descr="宮古島0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40301" y="3097213"/>
              <a:ext cx="3957638" cy="3538537"/>
            </a:xfrm>
            <a:prstGeom prst="rect">
              <a:avLst/>
            </a:prstGeom>
            <a:noFill/>
            <a:ln w="9525">
              <a:solidFill>
                <a:schemeClr val="tx1"/>
              </a:solidFill>
              <a:miter lim="800000"/>
              <a:headEnd/>
              <a:tailEnd/>
            </a:ln>
            <a:effectLst>
              <a:outerShdw dist="265184" dir="9798045" algn="ctr" rotWithShape="0">
                <a:schemeClr val="tx1">
                  <a:alpha val="50000"/>
                </a:schemeClr>
              </a:outerShdw>
            </a:effectLst>
            <a:extLst>
              <a:ext uri="{909E8E84-426E-40DD-AFC4-6F175D3DCCD1}">
                <a14:hiddenFill xmlns:a14="http://schemas.microsoft.com/office/drawing/2010/main">
                  <a:solidFill>
                    <a:srgbClr val="FFFFFF"/>
                  </a:solidFill>
                </a14:hiddenFill>
              </a:ext>
            </a:extLst>
          </p:spPr>
        </p:pic>
        <p:sp>
          <p:nvSpPr>
            <p:cNvPr id="15367" name="Rectangle 42"/>
            <p:cNvSpPr>
              <a:spLocks noChangeArrowheads="1"/>
            </p:cNvSpPr>
            <p:nvPr/>
          </p:nvSpPr>
          <p:spPr bwMode="auto">
            <a:xfrm>
              <a:off x="4953180" y="3110092"/>
              <a:ext cx="1303338" cy="4191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dirty="0"/>
            </a:p>
          </p:txBody>
        </p:sp>
        <p:sp>
          <p:nvSpPr>
            <p:cNvPr id="15368" name="Text Box 46"/>
            <p:cNvSpPr txBox="1">
              <a:spLocks noChangeArrowheads="1"/>
            </p:cNvSpPr>
            <p:nvPr/>
          </p:nvSpPr>
          <p:spPr bwMode="auto">
            <a:xfrm>
              <a:off x="6951663" y="5476875"/>
              <a:ext cx="111283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i="1" dirty="0" err="1">
                  <a:ea typeface="HGSｺﾞｼｯｸE" panose="020B0900000000000000" pitchFamily="50" charset="-128"/>
                </a:rPr>
                <a:t>Miyako</a:t>
              </a:r>
              <a:r>
                <a:rPr lang="en-US" altLang="ja-JP" sz="1200" i="1">
                  <a:ea typeface="HGSｺﾞｼｯｸE" panose="020B0900000000000000" pitchFamily="50" charset="-128"/>
                </a:rPr>
                <a:t> Island</a:t>
              </a:r>
            </a:p>
          </p:txBody>
        </p:sp>
        <p:sp>
          <p:nvSpPr>
            <p:cNvPr id="15369" name="Text Box 51"/>
            <p:cNvSpPr txBox="1">
              <a:spLocks noChangeArrowheads="1"/>
            </p:cNvSpPr>
            <p:nvPr/>
          </p:nvSpPr>
          <p:spPr bwMode="auto">
            <a:xfrm>
              <a:off x="7000892" y="6143644"/>
              <a:ext cx="1816100" cy="452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lnSpc>
                  <a:spcPct val="50000"/>
                </a:lnSpc>
                <a:spcBef>
                  <a:spcPct val="30000"/>
                </a:spcBef>
                <a:buFontTx/>
                <a:buNone/>
              </a:pPr>
              <a:endParaRPr lang="en-US" altLang="ja-JP" sz="1800"/>
            </a:p>
            <a:p>
              <a:pPr eaLnBrk="1" hangingPunct="1">
                <a:lnSpc>
                  <a:spcPct val="50000"/>
                </a:lnSpc>
                <a:spcBef>
                  <a:spcPct val="30000"/>
                </a:spcBef>
                <a:buFontTx/>
                <a:buNone/>
              </a:pPr>
              <a:r>
                <a:rPr lang="en-US" altLang="ja-JP" sz="1800"/>
                <a:t>Miyakojima City</a:t>
              </a:r>
            </a:p>
          </p:txBody>
        </p:sp>
        <p:sp>
          <p:nvSpPr>
            <p:cNvPr id="15370" name="Oval 53"/>
            <p:cNvSpPr>
              <a:spLocks noChangeArrowheads="1"/>
            </p:cNvSpPr>
            <p:nvPr/>
          </p:nvSpPr>
          <p:spPr bwMode="auto">
            <a:xfrm>
              <a:off x="1835151" y="6281738"/>
              <a:ext cx="100013" cy="117475"/>
            </a:xfrm>
            <a:prstGeom prst="ellipse">
              <a:avLst/>
            </a:prstGeom>
            <a:noFill/>
            <a:ln w="3175">
              <a:solidFill>
                <a:schemeClr val="tx1"/>
              </a:solidFill>
              <a:prstDash val="sysDot"/>
              <a:round/>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p>
          </p:txBody>
        </p:sp>
        <p:sp>
          <p:nvSpPr>
            <p:cNvPr id="15371" name="Line 55"/>
            <p:cNvSpPr>
              <a:spLocks noChangeShapeType="1"/>
            </p:cNvSpPr>
            <p:nvPr/>
          </p:nvSpPr>
          <p:spPr bwMode="auto">
            <a:xfrm flipH="1" flipV="1">
              <a:off x="1908176" y="6381750"/>
              <a:ext cx="3024188" cy="215900"/>
            </a:xfrm>
            <a:prstGeom prst="line">
              <a:avLst/>
            </a:prstGeom>
            <a:noFill/>
            <a:ln w="635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5372" name="Line 56"/>
            <p:cNvSpPr>
              <a:spLocks noChangeShapeType="1"/>
            </p:cNvSpPr>
            <p:nvPr/>
          </p:nvSpPr>
          <p:spPr bwMode="auto">
            <a:xfrm flipV="1">
              <a:off x="1908176" y="3141663"/>
              <a:ext cx="3024188" cy="3167062"/>
            </a:xfrm>
            <a:prstGeom prst="line">
              <a:avLst/>
            </a:prstGeom>
            <a:noFill/>
            <a:ln w="31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5373" name="Line 56"/>
            <p:cNvSpPr>
              <a:spLocks noChangeShapeType="1"/>
            </p:cNvSpPr>
            <p:nvPr/>
          </p:nvSpPr>
          <p:spPr bwMode="auto">
            <a:xfrm flipV="1">
              <a:off x="827088" y="2708275"/>
              <a:ext cx="2592388" cy="1657350"/>
            </a:xfrm>
            <a:prstGeom prst="line">
              <a:avLst/>
            </a:prstGeom>
            <a:noFill/>
            <a:ln w="31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5374" name="Rectangle 53"/>
            <p:cNvSpPr>
              <a:spLocks noChangeArrowheads="1"/>
            </p:cNvSpPr>
            <p:nvPr/>
          </p:nvSpPr>
          <p:spPr bwMode="auto">
            <a:xfrm>
              <a:off x="3419476" y="2708275"/>
              <a:ext cx="504825" cy="288925"/>
            </a:xfrm>
            <a:prstGeom prst="rect">
              <a:avLst/>
            </a:prstGeom>
            <a:noFill/>
            <a:ln w="3175" cap="rnd">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ja-JP" altLang="en-US" sz="1800"/>
            </a:p>
          </p:txBody>
        </p:sp>
        <p:sp>
          <p:nvSpPr>
            <p:cNvPr id="15375" name="Line 55"/>
            <p:cNvSpPr>
              <a:spLocks noChangeShapeType="1"/>
            </p:cNvSpPr>
            <p:nvPr/>
          </p:nvSpPr>
          <p:spPr bwMode="auto">
            <a:xfrm flipH="1" flipV="1">
              <a:off x="3851276" y="2708275"/>
              <a:ext cx="433388" cy="1657350"/>
            </a:xfrm>
            <a:prstGeom prst="line">
              <a:avLst/>
            </a:prstGeom>
            <a:noFill/>
            <a:ln w="6350">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ja-JP" altLang="en-US"/>
            </a:p>
          </p:txBody>
        </p:sp>
        <p:sp>
          <p:nvSpPr>
            <p:cNvPr id="15376" name="Text Box 46"/>
            <p:cNvSpPr txBox="1">
              <a:spLocks noChangeArrowheads="1"/>
            </p:cNvSpPr>
            <p:nvPr/>
          </p:nvSpPr>
          <p:spPr bwMode="auto">
            <a:xfrm>
              <a:off x="6357950" y="3643314"/>
              <a:ext cx="105509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i="1">
                  <a:ea typeface="HGSｺﾞｼｯｸE" panose="020B0900000000000000" pitchFamily="50" charset="-128"/>
                </a:rPr>
                <a:t>Ikema Island</a:t>
              </a:r>
            </a:p>
          </p:txBody>
        </p:sp>
        <p:sp>
          <p:nvSpPr>
            <p:cNvPr id="15377" name="Text Box 46"/>
            <p:cNvSpPr txBox="1">
              <a:spLocks noChangeArrowheads="1"/>
            </p:cNvSpPr>
            <p:nvPr/>
          </p:nvSpPr>
          <p:spPr bwMode="auto">
            <a:xfrm>
              <a:off x="5643570" y="4429132"/>
              <a:ext cx="9861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i="1">
                  <a:ea typeface="HGSｺﾞｼｯｸE" panose="020B0900000000000000" pitchFamily="50" charset="-128"/>
                </a:rPr>
                <a:t>Irabu Island</a:t>
              </a:r>
            </a:p>
          </p:txBody>
        </p:sp>
        <p:sp>
          <p:nvSpPr>
            <p:cNvPr id="15378" name="Text Box 46"/>
            <p:cNvSpPr txBox="1">
              <a:spLocks noChangeArrowheads="1"/>
            </p:cNvSpPr>
            <p:nvPr/>
          </p:nvSpPr>
          <p:spPr bwMode="auto">
            <a:xfrm>
              <a:off x="5072066" y="5143512"/>
              <a:ext cx="113845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i="1">
                  <a:ea typeface="HGSｺﾞｼｯｸE" panose="020B0900000000000000" pitchFamily="50" charset="-128"/>
                </a:rPr>
                <a:t>Shimoji Island</a:t>
              </a:r>
            </a:p>
          </p:txBody>
        </p:sp>
        <p:sp>
          <p:nvSpPr>
            <p:cNvPr id="15379" name="Text Box 46"/>
            <p:cNvSpPr txBox="1">
              <a:spLocks noChangeArrowheads="1"/>
            </p:cNvSpPr>
            <p:nvPr/>
          </p:nvSpPr>
          <p:spPr bwMode="auto">
            <a:xfrm>
              <a:off x="7000892" y="4000504"/>
              <a:ext cx="113204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i="1">
                  <a:ea typeface="HGSｺﾞｼｯｸE" panose="020B0900000000000000" pitchFamily="50" charset="-128"/>
                </a:rPr>
                <a:t>Ogami Island</a:t>
              </a:r>
            </a:p>
          </p:txBody>
        </p:sp>
        <p:sp>
          <p:nvSpPr>
            <p:cNvPr id="15380" name="Text Box 46"/>
            <p:cNvSpPr txBox="1">
              <a:spLocks noChangeArrowheads="1"/>
            </p:cNvSpPr>
            <p:nvPr/>
          </p:nvSpPr>
          <p:spPr bwMode="auto">
            <a:xfrm>
              <a:off x="5929322" y="6000768"/>
              <a:ext cx="112242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i="1">
                  <a:ea typeface="HGSｺﾞｼｯｸE" panose="020B0900000000000000" pitchFamily="50" charset="-128"/>
                </a:rPr>
                <a:t>Kurima Island</a:t>
              </a:r>
            </a:p>
          </p:txBody>
        </p:sp>
      </p:grpSp>
      <p:sp>
        <p:nvSpPr>
          <p:cNvPr id="2" name="スライド番号プレースホルダー 1"/>
          <p:cNvSpPr>
            <a:spLocks noGrp="1"/>
          </p:cNvSpPr>
          <p:nvPr>
            <p:ph type="sldNum" sz="quarter" idx="12"/>
          </p:nvPr>
        </p:nvSpPr>
        <p:spPr/>
        <p:txBody>
          <a:bodyPr/>
          <a:lstStyle/>
          <a:p>
            <a:pPr>
              <a:defRPr/>
            </a:pPr>
            <a:fld id="{D2200A2F-41EB-4F06-B139-3F42BDDCE1A4}" type="slidenum">
              <a:rPr lang="en-US" altLang="ja-JP" smtClean="0"/>
              <a:pPr>
                <a:defRPr/>
              </a:pPr>
              <a:t>17</a:t>
            </a:fld>
            <a:endParaRPr lang="en-US" altLang="ja-JP"/>
          </a:p>
        </p:txBody>
      </p:sp>
    </p:spTree>
    <p:extLst>
      <p:ext uri="{BB962C8B-B14F-4D97-AF65-F5344CB8AC3E}">
        <p14:creationId xmlns:p14="http://schemas.microsoft.com/office/powerpoint/2010/main" val="13347311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idx="4294967295"/>
          </p:nvPr>
        </p:nvSpPr>
        <p:spPr>
          <a:xfrm>
            <a:off x="1943101" y="471488"/>
            <a:ext cx="8340725" cy="696912"/>
          </a:xfrm>
        </p:spPr>
        <p:txBody>
          <a:bodyPr/>
          <a:lstStyle/>
          <a:p>
            <a:pPr eaLnBrk="1" hangingPunct="1"/>
            <a:r>
              <a:rPr lang="ja-JP" altLang="en-US" sz="4000" b="1"/>
              <a:t>琉球語宮古池間方言</a:t>
            </a:r>
            <a:endParaRPr lang="en-US" altLang="ja-JP" sz="4000" b="1"/>
          </a:p>
        </p:txBody>
      </p:sp>
      <p:sp>
        <p:nvSpPr>
          <p:cNvPr id="17411" name="Text Box 156"/>
          <p:cNvSpPr txBox="1">
            <a:spLocks noChangeArrowheads="1"/>
          </p:cNvSpPr>
          <p:nvPr/>
        </p:nvSpPr>
        <p:spPr bwMode="auto">
          <a:xfrm>
            <a:off x="4751389" y="5757863"/>
            <a:ext cx="1296987" cy="423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4427" tIns="27214" rIns="54427" bIns="27214">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eaLnBrk="1" hangingPunct="1">
              <a:spcBef>
                <a:spcPct val="0"/>
              </a:spcBef>
              <a:buFontTx/>
              <a:buNone/>
            </a:pPr>
            <a:endParaRPr lang="ja-JP" altLang="en-US" sz="1200">
              <a:solidFill>
                <a:schemeClr val="bg2"/>
              </a:solidFill>
            </a:endParaRPr>
          </a:p>
          <a:p>
            <a:pPr algn="just" eaLnBrk="1" hangingPunct="1">
              <a:spcBef>
                <a:spcPct val="0"/>
              </a:spcBef>
              <a:buFontTx/>
              <a:buNone/>
            </a:pPr>
            <a:endParaRPr lang="en-US" altLang="ja-JP" sz="1200">
              <a:latin typeface="Tahoma" panose="020B0604030504040204" pitchFamily="34" charset="0"/>
            </a:endParaRPr>
          </a:p>
        </p:txBody>
      </p:sp>
      <p:sp>
        <p:nvSpPr>
          <p:cNvPr id="17413" name="Text Box 58"/>
          <p:cNvSpPr txBox="1">
            <a:spLocks noChangeArrowheads="1"/>
          </p:cNvSpPr>
          <p:nvPr/>
        </p:nvSpPr>
        <p:spPr bwMode="auto">
          <a:xfrm>
            <a:off x="1854200" y="1358900"/>
            <a:ext cx="3810000" cy="24929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2400" dirty="0"/>
              <a:t>-</a:t>
            </a:r>
            <a:r>
              <a:rPr lang="ja-JP" altLang="en-US" sz="2400" dirty="0"/>
              <a:t>宮古島市：池間島、佐良浜、西原で話される</a:t>
            </a:r>
            <a:endParaRPr lang="en-US" altLang="ja-JP" sz="2400" dirty="0"/>
          </a:p>
          <a:p>
            <a:pPr eaLnBrk="1" hangingPunct="1">
              <a:spcBef>
                <a:spcPct val="50000"/>
              </a:spcBef>
              <a:buFontTx/>
              <a:buNone/>
            </a:pPr>
            <a:r>
              <a:rPr lang="en-US" altLang="ja-JP" sz="2400" dirty="0"/>
              <a:t>-  </a:t>
            </a:r>
            <a:r>
              <a:rPr lang="ja-JP" altLang="en-US" sz="2400" dirty="0"/>
              <a:t>母語話者は</a:t>
            </a:r>
            <a:r>
              <a:rPr lang="en-US" altLang="ja-JP" sz="2400" dirty="0"/>
              <a:t>2000</a:t>
            </a:r>
            <a:r>
              <a:rPr lang="ja-JP" altLang="en-US" sz="2400" dirty="0"/>
              <a:t>人程度（基本的に</a:t>
            </a:r>
            <a:r>
              <a:rPr lang="en-US" altLang="ja-JP" sz="2400" dirty="0"/>
              <a:t>50</a:t>
            </a:r>
            <a:r>
              <a:rPr lang="ja-JP" altLang="en-US" sz="2400" dirty="0"/>
              <a:t>代以上、未確認だが佐良浜には、</a:t>
            </a:r>
            <a:r>
              <a:rPr lang="en-US" altLang="ja-JP" sz="2400" dirty="0"/>
              <a:t>10</a:t>
            </a:r>
            <a:r>
              <a:rPr lang="ja-JP" altLang="en-US" sz="2400" dirty="0"/>
              <a:t>代の話者が</a:t>
            </a:r>
            <a:r>
              <a:rPr lang="en-US" altLang="ja-JP" sz="2400" dirty="0"/>
              <a:t>2</a:t>
            </a:r>
            <a:r>
              <a:rPr lang="ja-JP" altLang="en-US" sz="2400" dirty="0" err="1"/>
              <a:t>、</a:t>
            </a:r>
            <a:r>
              <a:rPr lang="ja-JP" altLang="en-US" sz="2400" dirty="0"/>
              <a:t>３人いるとのこと</a:t>
            </a:r>
            <a:endParaRPr lang="en-US" altLang="ja-JP" sz="2400" dirty="0"/>
          </a:p>
        </p:txBody>
      </p:sp>
      <p:grpSp>
        <p:nvGrpSpPr>
          <p:cNvPr id="17414" name="グループ化 67"/>
          <p:cNvGrpSpPr>
            <a:grpSpLocks/>
          </p:cNvGrpSpPr>
          <p:nvPr/>
        </p:nvGrpSpPr>
        <p:grpSpPr bwMode="auto">
          <a:xfrm>
            <a:off x="6238875" y="2286001"/>
            <a:ext cx="4071938" cy="4035425"/>
            <a:chOff x="4714876" y="2285992"/>
            <a:chExt cx="3957638" cy="3538272"/>
          </a:xfrm>
        </p:grpSpPr>
        <p:pic>
          <p:nvPicPr>
            <p:cNvPr id="17415" name="Picture 41" descr="宮古島0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4876" y="2285992"/>
              <a:ext cx="3957638" cy="3538272"/>
            </a:xfrm>
            <a:prstGeom prst="rect">
              <a:avLst/>
            </a:prstGeom>
            <a:noFill/>
            <a:ln w="9525">
              <a:solidFill>
                <a:schemeClr val="tx1"/>
              </a:solidFill>
              <a:miter lim="800000"/>
              <a:headEnd/>
              <a:tailEnd/>
            </a:ln>
            <a:effectLst>
              <a:outerShdw dist="265184" dir="9798045" algn="ctr" rotWithShape="0">
                <a:schemeClr val="tx1">
                  <a:alpha val="50000"/>
                </a:schemeClr>
              </a:outerShdw>
            </a:effectLst>
            <a:extLst>
              <a:ext uri="{909E8E84-426E-40DD-AFC4-6F175D3DCCD1}">
                <a14:hiddenFill xmlns:a14="http://schemas.microsoft.com/office/drawing/2010/main">
                  <a:solidFill>
                    <a:srgbClr val="FFFFFF"/>
                  </a:solidFill>
                </a14:hiddenFill>
              </a:ext>
            </a:extLst>
          </p:spPr>
        </p:pic>
        <p:sp>
          <p:nvSpPr>
            <p:cNvPr id="17416" name="Rectangle 42"/>
            <p:cNvSpPr>
              <a:spLocks noChangeArrowheads="1"/>
            </p:cNvSpPr>
            <p:nvPr/>
          </p:nvSpPr>
          <p:spPr bwMode="auto">
            <a:xfrm>
              <a:off x="4727755" y="2298871"/>
              <a:ext cx="1303338" cy="4191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p>
          </p:txBody>
        </p:sp>
        <p:sp>
          <p:nvSpPr>
            <p:cNvPr id="17417" name="Oval 43"/>
            <p:cNvSpPr>
              <a:spLocks noChangeArrowheads="1"/>
            </p:cNvSpPr>
            <p:nvPr/>
          </p:nvSpPr>
          <p:spPr bwMode="auto">
            <a:xfrm>
              <a:off x="6081713" y="3025767"/>
              <a:ext cx="309563" cy="179387"/>
            </a:xfrm>
            <a:prstGeom prst="ellipse">
              <a:avLst/>
            </a:prstGeom>
            <a:solidFill>
              <a:srgbClr val="FFFF00">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p>
          </p:txBody>
        </p:sp>
        <p:sp>
          <p:nvSpPr>
            <p:cNvPr id="17418" name="Oval 44"/>
            <p:cNvSpPr>
              <a:spLocks noChangeArrowheads="1"/>
            </p:cNvSpPr>
            <p:nvPr/>
          </p:nvSpPr>
          <p:spPr bwMode="auto">
            <a:xfrm>
              <a:off x="6694488" y="4010017"/>
              <a:ext cx="307975" cy="179387"/>
            </a:xfrm>
            <a:prstGeom prst="ellipse">
              <a:avLst/>
            </a:prstGeom>
            <a:solidFill>
              <a:srgbClr val="FFFF00">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p>
          </p:txBody>
        </p:sp>
        <p:sp>
          <p:nvSpPr>
            <p:cNvPr id="17419" name="Oval 45"/>
            <p:cNvSpPr>
              <a:spLocks noChangeArrowheads="1"/>
            </p:cNvSpPr>
            <p:nvPr/>
          </p:nvSpPr>
          <p:spPr bwMode="auto">
            <a:xfrm>
              <a:off x="5610226" y="3830629"/>
              <a:ext cx="307975" cy="180975"/>
            </a:xfrm>
            <a:prstGeom prst="ellipse">
              <a:avLst/>
            </a:prstGeom>
            <a:solidFill>
              <a:srgbClr val="FFFF00">
                <a:alpha val="50195"/>
              </a:srgbClr>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endParaRPr lang="ja-JP" altLang="ja-JP" sz="1800"/>
            </a:p>
          </p:txBody>
        </p:sp>
        <p:sp>
          <p:nvSpPr>
            <p:cNvPr id="17420" name="Text Box 46"/>
            <p:cNvSpPr txBox="1">
              <a:spLocks noChangeArrowheads="1"/>
            </p:cNvSpPr>
            <p:nvPr/>
          </p:nvSpPr>
          <p:spPr bwMode="auto">
            <a:xfrm>
              <a:off x="6726238" y="4665654"/>
              <a:ext cx="1090916" cy="242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i="1">
                  <a:ea typeface="HGSｺﾞｼｯｸE" panose="020B0900000000000000" pitchFamily="50" charset="-128"/>
                </a:rPr>
                <a:t>Miyako Island</a:t>
              </a:r>
            </a:p>
          </p:txBody>
        </p:sp>
        <p:sp>
          <p:nvSpPr>
            <p:cNvPr id="17421" name="Text Box 47"/>
            <p:cNvSpPr txBox="1">
              <a:spLocks noChangeArrowheads="1"/>
            </p:cNvSpPr>
            <p:nvPr/>
          </p:nvSpPr>
          <p:spPr bwMode="auto">
            <a:xfrm>
              <a:off x="6240463" y="2808279"/>
              <a:ext cx="1525599" cy="539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a:solidFill>
                    <a:schemeClr val="bg2"/>
                  </a:solidFill>
                  <a:ea typeface="HG丸ｺﾞｼｯｸM-PRO" panose="020F0600000000000000" pitchFamily="50" charset="-128"/>
                </a:rPr>
                <a:t>池間島</a:t>
              </a:r>
            </a:p>
            <a:p>
              <a:pPr eaLnBrk="1" hangingPunct="1">
                <a:spcBef>
                  <a:spcPct val="0"/>
                </a:spcBef>
                <a:buFontTx/>
                <a:buNone/>
              </a:pPr>
              <a:r>
                <a:rPr lang="en-US" altLang="ja-JP" sz="1800" b="1">
                  <a:ea typeface="HGSｺﾞｼｯｸE" panose="020B0900000000000000" pitchFamily="50" charset="-128"/>
                </a:rPr>
                <a:t>Ikema Island</a:t>
              </a:r>
            </a:p>
          </p:txBody>
        </p:sp>
        <p:sp>
          <p:nvSpPr>
            <p:cNvPr id="17422" name="Text Box 48"/>
            <p:cNvSpPr txBox="1">
              <a:spLocks noChangeArrowheads="1"/>
            </p:cNvSpPr>
            <p:nvPr/>
          </p:nvSpPr>
          <p:spPr bwMode="auto">
            <a:xfrm>
              <a:off x="5024438" y="3505192"/>
              <a:ext cx="1143000" cy="242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i="1">
                  <a:ea typeface="HGSｺﾞｼｯｸE" panose="020B0900000000000000" pitchFamily="50" charset="-128"/>
                </a:rPr>
                <a:t>Irabu Island</a:t>
              </a:r>
            </a:p>
          </p:txBody>
        </p:sp>
        <p:sp>
          <p:nvSpPr>
            <p:cNvPr id="17423" name="Text Box 49"/>
            <p:cNvSpPr txBox="1">
              <a:spLocks noChangeArrowheads="1"/>
            </p:cNvSpPr>
            <p:nvPr/>
          </p:nvSpPr>
          <p:spPr bwMode="auto">
            <a:xfrm>
              <a:off x="6821488" y="3983029"/>
              <a:ext cx="1185863" cy="512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b="1">
                  <a:solidFill>
                    <a:schemeClr val="bg2"/>
                  </a:solidFill>
                  <a:ea typeface="HG丸ｺﾞｼｯｸM-PRO" panose="020F0600000000000000" pitchFamily="50" charset="-128"/>
                </a:rPr>
                <a:t>西原</a:t>
              </a:r>
            </a:p>
            <a:p>
              <a:pPr eaLnBrk="1" hangingPunct="1">
                <a:spcBef>
                  <a:spcPct val="0"/>
                </a:spcBef>
                <a:buFontTx/>
                <a:buNone/>
              </a:pPr>
              <a:r>
                <a:rPr lang="en-US" altLang="ja-JP" sz="1600" b="1">
                  <a:ea typeface="HG丸ｺﾞｼｯｸM-PRO" panose="020F0600000000000000" pitchFamily="50" charset="-128"/>
                </a:rPr>
                <a:t>Nishihara</a:t>
              </a:r>
            </a:p>
          </p:txBody>
        </p:sp>
        <p:sp>
          <p:nvSpPr>
            <p:cNvPr id="17424" name="Text Box 50"/>
            <p:cNvSpPr txBox="1">
              <a:spLocks noChangeArrowheads="1"/>
            </p:cNvSpPr>
            <p:nvPr/>
          </p:nvSpPr>
          <p:spPr bwMode="auto">
            <a:xfrm>
              <a:off x="5291138" y="3905242"/>
              <a:ext cx="1155700" cy="5127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ja-JP" altLang="en-US" sz="1600" b="1">
                  <a:solidFill>
                    <a:schemeClr val="bg2"/>
                  </a:solidFill>
                  <a:ea typeface="HG丸ｺﾞｼｯｸM-PRO" panose="020F0600000000000000" pitchFamily="50" charset="-128"/>
                </a:rPr>
                <a:t>佐良浜</a:t>
              </a:r>
            </a:p>
            <a:p>
              <a:pPr eaLnBrk="1" hangingPunct="1">
                <a:spcBef>
                  <a:spcPct val="0"/>
                </a:spcBef>
                <a:buFontTx/>
                <a:buNone/>
              </a:pPr>
              <a:r>
                <a:rPr lang="en-US" altLang="ja-JP" sz="1600" b="1">
                  <a:ea typeface="HG丸ｺﾞｼｯｸM-PRO" panose="020F0600000000000000" pitchFamily="50" charset="-128"/>
                </a:rPr>
                <a:t>Sarahama</a:t>
              </a:r>
            </a:p>
          </p:txBody>
        </p:sp>
        <p:sp>
          <p:nvSpPr>
            <p:cNvPr id="17425" name="Text Box 51"/>
            <p:cNvSpPr txBox="1">
              <a:spLocks noChangeArrowheads="1"/>
            </p:cNvSpPr>
            <p:nvPr/>
          </p:nvSpPr>
          <p:spPr bwMode="auto">
            <a:xfrm>
              <a:off x="6791326" y="5403842"/>
              <a:ext cx="1816100" cy="3966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lnSpc>
                  <a:spcPct val="50000"/>
                </a:lnSpc>
                <a:spcBef>
                  <a:spcPct val="30000"/>
                </a:spcBef>
                <a:buFontTx/>
                <a:buNone/>
              </a:pPr>
              <a:endParaRPr lang="en-US" altLang="ja-JP" sz="1800"/>
            </a:p>
            <a:p>
              <a:pPr eaLnBrk="1" hangingPunct="1">
                <a:lnSpc>
                  <a:spcPct val="50000"/>
                </a:lnSpc>
                <a:spcBef>
                  <a:spcPct val="30000"/>
                </a:spcBef>
                <a:buFontTx/>
                <a:buNone/>
              </a:pPr>
              <a:r>
                <a:rPr lang="en-US" altLang="ja-JP" sz="1800"/>
                <a:t>Miyakojima City</a:t>
              </a:r>
            </a:p>
          </p:txBody>
        </p:sp>
      </p:grpSp>
      <p:sp>
        <p:nvSpPr>
          <p:cNvPr id="2" name="スライド番号プレースホルダー 1"/>
          <p:cNvSpPr>
            <a:spLocks noGrp="1"/>
          </p:cNvSpPr>
          <p:nvPr>
            <p:ph type="sldNum" sz="quarter" idx="12"/>
          </p:nvPr>
        </p:nvSpPr>
        <p:spPr/>
        <p:txBody>
          <a:bodyPr/>
          <a:lstStyle/>
          <a:p>
            <a:pPr>
              <a:defRPr/>
            </a:pPr>
            <a:fld id="{1AA322D9-B0A0-4079-9A6A-0E1B809512A7}" type="slidenum">
              <a:rPr lang="en-US" altLang="ja-JP" smtClean="0"/>
              <a:pPr>
                <a:defRPr/>
              </a:pPr>
              <a:t>18</a:t>
            </a:fld>
            <a:endParaRPr lang="en-US" altLang="ja-JP"/>
          </a:p>
        </p:txBody>
      </p:sp>
    </p:spTree>
    <p:extLst>
      <p:ext uri="{BB962C8B-B14F-4D97-AF65-F5344CB8AC3E}">
        <p14:creationId xmlns:p14="http://schemas.microsoft.com/office/powerpoint/2010/main" val="646623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p:cNvSpPr txBox="1">
            <a:spLocks noGrp="1" noChangeArrowheads="1"/>
          </p:cNvSpPr>
          <p:nvPr/>
        </p:nvSpPr>
        <p:spPr bwMode="auto">
          <a:xfrm>
            <a:off x="8077201" y="6269038"/>
            <a:ext cx="213042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nchor="ct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Clr>
                <a:srgbClr val="000000"/>
              </a:buClr>
              <a:buFont typeface="Times New Roman" panose="02020603050405020304" pitchFamily="18" charset="0"/>
              <a:buNone/>
            </a:pPr>
            <a:fld id="{F7B0D2D6-61F8-4E68-A0DE-5764DD8D9DAE}" type="slidenum">
              <a:rPr kumimoji="0" lang="fr-FR" altLang="ja-JP" sz="1200">
                <a:solidFill>
                  <a:srgbClr val="898989"/>
                </a:solidFill>
                <a:cs typeface="Arial" panose="020B0604020202020204" pitchFamily="34" charset="0"/>
              </a:rPr>
              <a:pPr algn="r" eaLnBrk="1" hangingPunct="1">
                <a:spcBef>
                  <a:spcPct val="0"/>
                </a:spcBef>
                <a:buClr>
                  <a:srgbClr val="000000"/>
                </a:buClr>
                <a:buFont typeface="Times New Roman" panose="02020603050405020304" pitchFamily="18" charset="0"/>
                <a:buNone/>
              </a:pPr>
              <a:t>19</a:t>
            </a:fld>
            <a:endParaRPr kumimoji="0" lang="fr-FR" altLang="ja-JP" sz="1200">
              <a:solidFill>
                <a:srgbClr val="898989"/>
              </a:solidFill>
              <a:cs typeface="Arial" panose="020B0604020202020204" pitchFamily="34" charset="0"/>
            </a:endParaRPr>
          </a:p>
        </p:txBody>
      </p:sp>
      <p:sp>
        <p:nvSpPr>
          <p:cNvPr id="19459" name="Text Box 1"/>
          <p:cNvSpPr txBox="1">
            <a:spLocks noChangeArrowheads="1"/>
          </p:cNvSpPr>
          <p:nvPr/>
        </p:nvSpPr>
        <p:spPr bwMode="auto">
          <a:xfrm>
            <a:off x="2024063" y="285751"/>
            <a:ext cx="8228012" cy="1141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nchor="ct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en-US" sz="4000" b="1">
                <a:solidFill>
                  <a:srgbClr val="000000"/>
                </a:solidFill>
                <a:ea typeface="ＭＳ 明朝" panose="02020609040205080304" pitchFamily="17" charset="-128"/>
              </a:rPr>
              <a:t>系統関係</a:t>
            </a:r>
          </a:p>
        </p:txBody>
      </p:sp>
      <p:sp>
        <p:nvSpPr>
          <p:cNvPr id="19460" name="Text Box 2"/>
          <p:cNvSpPr txBox="1">
            <a:spLocks noChangeArrowheads="1"/>
          </p:cNvSpPr>
          <p:nvPr/>
        </p:nvSpPr>
        <p:spPr bwMode="auto">
          <a:xfrm>
            <a:off x="5360988" y="2574925"/>
            <a:ext cx="1357312"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宮古</a:t>
            </a:r>
          </a:p>
        </p:txBody>
      </p:sp>
      <p:sp>
        <p:nvSpPr>
          <p:cNvPr id="19461" name="Text Box 3"/>
          <p:cNvSpPr txBox="1">
            <a:spLocks noChangeArrowheads="1"/>
          </p:cNvSpPr>
          <p:nvPr/>
        </p:nvSpPr>
        <p:spPr bwMode="auto">
          <a:xfrm>
            <a:off x="6432550" y="3255963"/>
            <a:ext cx="2000250"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中核宮古</a:t>
            </a:r>
          </a:p>
        </p:txBody>
      </p:sp>
      <p:sp>
        <p:nvSpPr>
          <p:cNvPr id="19462" name="Text Box 4"/>
          <p:cNvSpPr txBox="1">
            <a:spLocks noChangeArrowheads="1"/>
          </p:cNvSpPr>
          <p:nvPr/>
        </p:nvSpPr>
        <p:spPr bwMode="auto">
          <a:xfrm>
            <a:off x="5503863" y="4256088"/>
            <a:ext cx="2000250"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伊良部</a:t>
            </a:r>
            <a:r>
              <a:rPr kumimoji="0" lang="fr-FR" altLang="ja-JP" sz="2400">
                <a:solidFill>
                  <a:srgbClr val="000000"/>
                </a:solidFill>
              </a:rPr>
              <a:t>-</a:t>
            </a:r>
            <a:r>
              <a:rPr kumimoji="0" lang="ja-JP" altLang="fr-FR" sz="2400">
                <a:solidFill>
                  <a:srgbClr val="000000"/>
                </a:solidFill>
              </a:rPr>
              <a:t>池間</a:t>
            </a:r>
          </a:p>
        </p:txBody>
      </p:sp>
      <p:sp>
        <p:nvSpPr>
          <p:cNvPr id="19463" name="Text Box 5"/>
          <p:cNvSpPr txBox="1">
            <a:spLocks noChangeArrowheads="1"/>
          </p:cNvSpPr>
          <p:nvPr/>
        </p:nvSpPr>
        <p:spPr bwMode="auto">
          <a:xfrm>
            <a:off x="7932738" y="4256088"/>
            <a:ext cx="2266950"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宮古中央方言</a:t>
            </a:r>
          </a:p>
        </p:txBody>
      </p:sp>
      <p:sp>
        <p:nvSpPr>
          <p:cNvPr id="19464" name="Text Box 6"/>
          <p:cNvSpPr txBox="1">
            <a:spLocks noChangeArrowheads="1"/>
          </p:cNvSpPr>
          <p:nvPr/>
        </p:nvSpPr>
        <p:spPr bwMode="auto">
          <a:xfrm>
            <a:off x="3074988" y="5684838"/>
            <a:ext cx="1357312"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多良間</a:t>
            </a:r>
          </a:p>
        </p:txBody>
      </p:sp>
      <p:sp>
        <p:nvSpPr>
          <p:cNvPr id="19465" name="Text Box 7"/>
          <p:cNvSpPr txBox="1">
            <a:spLocks noChangeArrowheads="1"/>
          </p:cNvSpPr>
          <p:nvPr/>
        </p:nvSpPr>
        <p:spPr bwMode="auto">
          <a:xfrm>
            <a:off x="3575051" y="1341438"/>
            <a:ext cx="1643063"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南琉球語</a:t>
            </a:r>
          </a:p>
        </p:txBody>
      </p:sp>
      <p:sp>
        <p:nvSpPr>
          <p:cNvPr id="19466" name="Text Box 8"/>
          <p:cNvSpPr txBox="1">
            <a:spLocks noChangeArrowheads="1"/>
          </p:cNvSpPr>
          <p:nvPr/>
        </p:nvSpPr>
        <p:spPr bwMode="auto">
          <a:xfrm>
            <a:off x="2146301" y="2541588"/>
            <a:ext cx="1789113" cy="46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en-US" sz="2400">
                <a:solidFill>
                  <a:srgbClr val="000000"/>
                </a:solidFill>
              </a:rPr>
              <a:t>広域</a:t>
            </a:r>
            <a:r>
              <a:rPr kumimoji="0" lang="ja-JP" altLang="fr-FR" sz="2400">
                <a:solidFill>
                  <a:srgbClr val="000000"/>
                </a:solidFill>
              </a:rPr>
              <a:t>八重山</a:t>
            </a:r>
          </a:p>
        </p:txBody>
      </p:sp>
      <p:sp>
        <p:nvSpPr>
          <p:cNvPr id="19467" name="Line 9"/>
          <p:cNvSpPr>
            <a:spLocks noChangeShapeType="1"/>
          </p:cNvSpPr>
          <p:nvPr/>
        </p:nvSpPr>
        <p:spPr bwMode="auto">
          <a:xfrm>
            <a:off x="6040439" y="3032125"/>
            <a:ext cx="1392237" cy="22383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68" name="Line 10"/>
          <p:cNvSpPr>
            <a:spLocks noChangeShapeType="1"/>
          </p:cNvSpPr>
          <p:nvPr/>
        </p:nvSpPr>
        <p:spPr bwMode="auto">
          <a:xfrm flipH="1">
            <a:off x="3752851" y="3032126"/>
            <a:ext cx="2289175" cy="2652713"/>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69" name="Line 11"/>
          <p:cNvSpPr>
            <a:spLocks noChangeShapeType="1"/>
          </p:cNvSpPr>
          <p:nvPr/>
        </p:nvSpPr>
        <p:spPr bwMode="auto">
          <a:xfrm flipH="1">
            <a:off x="6502401" y="4078288"/>
            <a:ext cx="931863" cy="177800"/>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70" name="Line 12"/>
          <p:cNvSpPr>
            <a:spLocks noChangeShapeType="1"/>
          </p:cNvSpPr>
          <p:nvPr/>
        </p:nvSpPr>
        <p:spPr bwMode="auto">
          <a:xfrm flipH="1" flipV="1">
            <a:off x="7431088" y="4076701"/>
            <a:ext cx="1503362" cy="180975"/>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71" name="Line 13"/>
          <p:cNvSpPr>
            <a:spLocks noChangeShapeType="1"/>
          </p:cNvSpPr>
          <p:nvPr/>
        </p:nvSpPr>
        <p:spPr bwMode="auto">
          <a:xfrm>
            <a:off x="4381500" y="2127251"/>
            <a:ext cx="1658938" cy="447675"/>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72" name="Line 14"/>
          <p:cNvSpPr>
            <a:spLocks noChangeShapeType="1"/>
          </p:cNvSpPr>
          <p:nvPr/>
        </p:nvSpPr>
        <p:spPr bwMode="auto">
          <a:xfrm flipV="1">
            <a:off x="2897188" y="2127251"/>
            <a:ext cx="1484312" cy="415925"/>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73" name="Text Box 15"/>
          <p:cNvSpPr txBox="1">
            <a:spLocks noChangeArrowheads="1"/>
          </p:cNvSpPr>
          <p:nvPr/>
        </p:nvSpPr>
        <p:spPr bwMode="auto">
          <a:xfrm>
            <a:off x="5432426" y="4899025"/>
            <a:ext cx="1357313" cy="476250"/>
          </a:xfrm>
          <a:prstGeom prst="rect">
            <a:avLst/>
          </a:prstGeom>
          <a:noFill/>
          <a:ln w="19080">
            <a:solidFill>
              <a:srgbClr val="FF0000"/>
            </a:solidFill>
            <a:prstDash val="dash"/>
            <a:miter lim="800000"/>
            <a:headEnd/>
            <a:tailEnd/>
          </a:ln>
          <a:extLst>
            <a:ext uri="{909E8E84-426E-40DD-AFC4-6F175D3DCCD1}">
              <a14:hiddenFill xmlns:a14="http://schemas.microsoft.com/office/drawing/2010/main">
                <a:solidFill>
                  <a:srgbClr val="FFFFFF"/>
                </a:solidFill>
              </a14:hiddenFill>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池間</a:t>
            </a:r>
          </a:p>
        </p:txBody>
      </p:sp>
      <p:sp>
        <p:nvSpPr>
          <p:cNvPr id="19474" name="Text Box 16"/>
          <p:cNvSpPr txBox="1">
            <a:spLocks noChangeArrowheads="1"/>
          </p:cNvSpPr>
          <p:nvPr/>
        </p:nvSpPr>
        <p:spPr bwMode="auto">
          <a:xfrm>
            <a:off x="4646613" y="5684838"/>
            <a:ext cx="1357312"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池間</a:t>
            </a:r>
          </a:p>
        </p:txBody>
      </p:sp>
      <p:sp>
        <p:nvSpPr>
          <p:cNvPr id="19475" name="Text Box 17"/>
          <p:cNvSpPr txBox="1">
            <a:spLocks noChangeArrowheads="1"/>
          </p:cNvSpPr>
          <p:nvPr/>
        </p:nvSpPr>
        <p:spPr bwMode="auto">
          <a:xfrm>
            <a:off x="5646739" y="5684838"/>
            <a:ext cx="1500187"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佐良浜</a:t>
            </a:r>
          </a:p>
        </p:txBody>
      </p:sp>
      <p:sp>
        <p:nvSpPr>
          <p:cNvPr id="19476" name="Text Box 18"/>
          <p:cNvSpPr txBox="1">
            <a:spLocks noChangeArrowheads="1"/>
          </p:cNvSpPr>
          <p:nvPr/>
        </p:nvSpPr>
        <p:spPr bwMode="auto">
          <a:xfrm>
            <a:off x="7075489" y="5699125"/>
            <a:ext cx="1684337" cy="4638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6800" rIns="90000" bIns="46800">
            <a:spAutoFit/>
          </a:bodyPr>
          <a:lstStyle>
            <a:lvl1pPr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3200">
                <a:solidFill>
                  <a:schemeClr val="tx1"/>
                </a:solidFill>
                <a:latin typeface="Arial" panose="020B0604020202020204" pitchFamily="34" charset="0"/>
                <a:ea typeface="ＭＳ Ｐゴシック" panose="020B0600070205080204" pitchFamily="50" charset="-128"/>
              </a:defRPr>
            </a:lvl1pPr>
            <a:lvl2pPr marL="742950" indent="-28575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800">
                <a:solidFill>
                  <a:schemeClr val="tx1"/>
                </a:solidFill>
                <a:latin typeface="Arial" panose="020B0604020202020204" pitchFamily="34" charset="0"/>
                <a:ea typeface="ＭＳ Ｐゴシック" panose="020B0600070205080204" pitchFamily="50" charset="-128"/>
              </a:defRPr>
            </a:lvl2pPr>
            <a:lvl3pPr marL="11430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400">
                <a:solidFill>
                  <a:schemeClr val="tx1"/>
                </a:solidFill>
                <a:latin typeface="Arial" panose="020B0604020202020204" pitchFamily="34" charset="0"/>
                <a:ea typeface="ＭＳ Ｐゴシック" panose="020B0600070205080204" pitchFamily="50" charset="-128"/>
              </a:defRPr>
            </a:lvl3pPr>
            <a:lvl4pPr marL="16002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4pPr>
            <a:lvl5pPr marL="2057400" indent="-228600" defTabSz="449263">
              <a:spcBef>
                <a:spcPct val="20000"/>
              </a:spcBef>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5pPr>
            <a:lvl6pPr marL="25146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6pPr>
            <a:lvl7pPr marL="29718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7pPr>
            <a:lvl8pPr marL="34290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8pPr>
            <a:lvl9pPr marL="3886200" indent="-228600" defTabSz="449263" eaLnBrk="0" fontAlgn="base" hangingPunct="0">
              <a:spcBef>
                <a:spcPct val="20000"/>
              </a:spcBef>
              <a:spcAft>
                <a:spcPct val="0"/>
              </a:spcAft>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Clr>
                <a:srgbClr val="000000"/>
              </a:buClr>
              <a:buFont typeface="Times New Roman" panose="02020603050405020304" pitchFamily="18" charset="0"/>
              <a:buNone/>
            </a:pPr>
            <a:r>
              <a:rPr kumimoji="0" lang="ja-JP" altLang="fr-FR" sz="2400">
                <a:solidFill>
                  <a:srgbClr val="000000"/>
                </a:solidFill>
              </a:rPr>
              <a:t>西原</a:t>
            </a:r>
          </a:p>
        </p:txBody>
      </p:sp>
      <p:sp>
        <p:nvSpPr>
          <p:cNvPr id="19477" name="Line 19"/>
          <p:cNvSpPr>
            <a:spLocks noChangeShapeType="1"/>
          </p:cNvSpPr>
          <p:nvPr/>
        </p:nvSpPr>
        <p:spPr bwMode="auto">
          <a:xfrm flipH="1">
            <a:off x="6110289" y="4713288"/>
            <a:ext cx="395287" cy="176212"/>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78" name="Line 20"/>
          <p:cNvSpPr>
            <a:spLocks noChangeShapeType="1"/>
          </p:cNvSpPr>
          <p:nvPr/>
        </p:nvSpPr>
        <p:spPr bwMode="auto">
          <a:xfrm flipH="1">
            <a:off x="5324475" y="5384800"/>
            <a:ext cx="788988" cy="30003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79" name="Line 21"/>
          <p:cNvSpPr>
            <a:spLocks noChangeShapeType="1"/>
          </p:cNvSpPr>
          <p:nvPr/>
        </p:nvSpPr>
        <p:spPr bwMode="auto">
          <a:xfrm>
            <a:off x="6111875" y="5384800"/>
            <a:ext cx="285750" cy="30003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80" name="Line 22"/>
          <p:cNvSpPr>
            <a:spLocks noChangeShapeType="1"/>
          </p:cNvSpPr>
          <p:nvPr/>
        </p:nvSpPr>
        <p:spPr bwMode="auto">
          <a:xfrm>
            <a:off x="6111876" y="5384800"/>
            <a:ext cx="1806575" cy="300038"/>
          </a:xfrm>
          <a:prstGeom prst="line">
            <a:avLst/>
          </a:prstGeom>
          <a:noFill/>
          <a:ln w="936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ja-JP" altLang="en-US"/>
          </a:p>
        </p:txBody>
      </p:sp>
      <p:sp>
        <p:nvSpPr>
          <p:cNvPr id="19481" name="Oval 23"/>
          <p:cNvSpPr>
            <a:spLocks noChangeArrowheads="1"/>
          </p:cNvSpPr>
          <p:nvPr/>
        </p:nvSpPr>
        <p:spPr bwMode="auto">
          <a:xfrm>
            <a:off x="7096126" y="5699125"/>
            <a:ext cx="1584325" cy="450850"/>
          </a:xfrm>
          <a:prstGeom prst="ellipse">
            <a:avLst/>
          </a:prstGeom>
          <a:noFill/>
          <a:ln w="25560">
            <a:solidFill>
              <a:srgbClr val="0099FF"/>
            </a:solidFill>
            <a:prstDash val="dash"/>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Clr>
                <a:srgbClr val="000000"/>
              </a:buClr>
              <a:buFont typeface="Times New Roman" panose="02020603050405020304" pitchFamily="18" charset="0"/>
              <a:buNone/>
            </a:pPr>
            <a:endParaRPr kumimoji="0" lang="fr-FR" altLang="ja-JP" sz="1800">
              <a:solidFill>
                <a:schemeClr val="bg1"/>
              </a:solidFill>
              <a:ea typeface="ＭＳ ゴシック" panose="020B0609070205080204" pitchFamily="49" charset="-128"/>
            </a:endParaRPr>
          </a:p>
        </p:txBody>
      </p:sp>
      <p:sp>
        <p:nvSpPr>
          <p:cNvPr id="19482" name="Text Box 27"/>
          <p:cNvSpPr txBox="1">
            <a:spLocks noChangeArrowheads="1"/>
          </p:cNvSpPr>
          <p:nvPr/>
        </p:nvSpPr>
        <p:spPr bwMode="auto">
          <a:xfrm>
            <a:off x="1919288" y="6302376"/>
            <a:ext cx="40322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buFontTx/>
              <a:buNone/>
            </a:pPr>
            <a:r>
              <a:rPr lang="en-US" altLang="ja-JP" sz="1800"/>
              <a:t>From Pellard Thomas (2009)</a:t>
            </a:r>
          </a:p>
        </p:txBody>
      </p:sp>
      <p:cxnSp>
        <p:nvCxnSpPr>
          <p:cNvPr id="5" name="直線コネクタ 4"/>
          <p:cNvCxnSpPr>
            <a:stCxn id="19466" idx="2"/>
          </p:cNvCxnSpPr>
          <p:nvPr/>
        </p:nvCxnSpPr>
        <p:spPr>
          <a:xfrm flipH="1">
            <a:off x="2146301" y="3005139"/>
            <a:ext cx="893763" cy="708025"/>
          </a:xfrm>
          <a:prstGeom prst="line">
            <a:avLst/>
          </a:prstGeom>
        </p:spPr>
        <p:style>
          <a:lnRef idx="1">
            <a:schemeClr val="accent4"/>
          </a:lnRef>
          <a:fillRef idx="0">
            <a:schemeClr val="accent4"/>
          </a:fillRef>
          <a:effectRef idx="0">
            <a:schemeClr val="accent4"/>
          </a:effectRef>
          <a:fontRef idx="minor">
            <a:schemeClr val="tx1"/>
          </a:fontRef>
        </p:style>
      </p:cxnSp>
      <p:cxnSp>
        <p:nvCxnSpPr>
          <p:cNvPr id="7" name="直線コネクタ 6"/>
          <p:cNvCxnSpPr>
            <a:stCxn id="19466" idx="2"/>
          </p:cNvCxnSpPr>
          <p:nvPr/>
        </p:nvCxnSpPr>
        <p:spPr>
          <a:xfrm>
            <a:off x="3040064" y="3005139"/>
            <a:ext cx="714375" cy="708025"/>
          </a:xfrm>
          <a:prstGeom prst="line">
            <a:avLst/>
          </a:prstGeom>
        </p:spPr>
        <p:style>
          <a:lnRef idx="1">
            <a:schemeClr val="accent4"/>
          </a:lnRef>
          <a:fillRef idx="0">
            <a:schemeClr val="accent4"/>
          </a:fillRef>
          <a:effectRef idx="0">
            <a:schemeClr val="accent4"/>
          </a:effectRef>
          <a:fontRef idx="minor">
            <a:schemeClr val="tx1"/>
          </a:fontRef>
        </p:style>
      </p:cxnSp>
      <p:sp>
        <p:nvSpPr>
          <p:cNvPr id="19485" name="テキスト ボックス 7"/>
          <p:cNvSpPr txBox="1">
            <a:spLocks noChangeArrowheads="1"/>
          </p:cNvSpPr>
          <p:nvPr/>
        </p:nvSpPr>
        <p:spPr bwMode="auto">
          <a:xfrm>
            <a:off x="1728788" y="3713164"/>
            <a:ext cx="1168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800"/>
              <a:t>与那国</a:t>
            </a:r>
          </a:p>
        </p:txBody>
      </p:sp>
      <p:sp>
        <p:nvSpPr>
          <p:cNvPr id="19486" name="テキスト ボックス 8"/>
          <p:cNvSpPr txBox="1">
            <a:spLocks noChangeArrowheads="1"/>
          </p:cNvSpPr>
          <p:nvPr/>
        </p:nvSpPr>
        <p:spPr bwMode="auto">
          <a:xfrm>
            <a:off x="3289300" y="3748089"/>
            <a:ext cx="11112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1800"/>
              <a:t>八重山</a:t>
            </a:r>
          </a:p>
        </p:txBody>
      </p:sp>
      <p:sp>
        <p:nvSpPr>
          <p:cNvPr id="2" name="スライド番号プレースホルダー 1"/>
          <p:cNvSpPr>
            <a:spLocks noGrp="1"/>
          </p:cNvSpPr>
          <p:nvPr>
            <p:ph type="sldNum" sz="quarter" idx="12"/>
          </p:nvPr>
        </p:nvSpPr>
        <p:spPr/>
        <p:txBody>
          <a:bodyPr/>
          <a:lstStyle/>
          <a:p>
            <a:pPr>
              <a:defRPr/>
            </a:pPr>
            <a:fld id="{1AA322D9-B0A0-4079-9A6A-0E1B809512A7}" type="slidenum">
              <a:rPr lang="en-US" altLang="ja-JP" smtClean="0"/>
              <a:pPr>
                <a:defRPr/>
              </a:pPr>
              <a:t>19</a:t>
            </a:fld>
            <a:endParaRPr lang="en-US" altLang="ja-JP"/>
          </a:p>
        </p:txBody>
      </p:sp>
    </p:spTree>
    <p:extLst>
      <p:ext uri="{BB962C8B-B14F-4D97-AF65-F5344CB8AC3E}">
        <p14:creationId xmlns:p14="http://schemas.microsoft.com/office/powerpoint/2010/main" val="405575717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6A0FF9E-3767-410A-939B-99C6828D70ED}"/>
              </a:ext>
            </a:extLst>
          </p:cNvPr>
          <p:cNvSpPr>
            <a:spLocks noGrp="1"/>
          </p:cNvSpPr>
          <p:nvPr>
            <p:ph type="title"/>
          </p:nvPr>
        </p:nvSpPr>
        <p:spPr/>
        <p:txBody>
          <a:bodyPr/>
          <a:lstStyle/>
          <a:p>
            <a:r>
              <a:rPr lang="ja-JP" altLang="en-US" dirty="0"/>
              <a:t>目次</a:t>
            </a:r>
            <a:endParaRPr kumimoji="1" lang="ja-JP" altLang="en-US" dirty="0"/>
          </a:p>
        </p:txBody>
      </p:sp>
      <p:sp>
        <p:nvSpPr>
          <p:cNvPr id="3" name="コンテンツ プレースホルダー 2">
            <a:extLst>
              <a:ext uri="{FF2B5EF4-FFF2-40B4-BE49-F238E27FC236}">
                <a16:creationId xmlns:a16="http://schemas.microsoft.com/office/drawing/2014/main" id="{EBC6263C-1D86-4945-9A38-41DB4F46EE6C}"/>
              </a:ext>
            </a:extLst>
          </p:cNvPr>
          <p:cNvSpPr>
            <a:spLocks noGrp="1"/>
          </p:cNvSpPr>
          <p:nvPr>
            <p:ph idx="1"/>
          </p:nvPr>
        </p:nvSpPr>
        <p:spPr/>
        <p:txBody>
          <a:bodyPr/>
          <a:lstStyle/>
          <a:p>
            <a:pPr marL="0" indent="0">
              <a:buNone/>
            </a:pPr>
            <a:r>
              <a:rPr kumimoji="1" lang="ja-JP" altLang="en-US" sz="3600" dirty="0"/>
              <a:t>１．国語研のコーパスとデータベース</a:t>
            </a:r>
            <a:endParaRPr kumimoji="1" lang="en-US" altLang="ja-JP" sz="3600" dirty="0"/>
          </a:p>
          <a:p>
            <a:pPr marL="0" indent="0">
              <a:buNone/>
            </a:pPr>
            <a:r>
              <a:rPr lang="ja-JP" altLang="en-US" sz="3600" dirty="0"/>
              <a:t>２．言語学とオープンサイエンス</a:t>
            </a:r>
            <a:endParaRPr lang="en-US" altLang="ja-JP" sz="3600" dirty="0"/>
          </a:p>
          <a:p>
            <a:pPr marL="0" indent="0">
              <a:buNone/>
            </a:pPr>
            <a:r>
              <a:rPr kumimoji="1" lang="ja-JP" altLang="en-US" sz="3600" dirty="0"/>
              <a:t>３．フィールドワークデータとオープンサイエンス</a:t>
            </a:r>
            <a:endParaRPr kumimoji="1" lang="en-US" altLang="ja-JP" sz="3600" dirty="0"/>
          </a:p>
          <a:p>
            <a:endParaRPr kumimoji="1" lang="ja-JP" altLang="en-US" dirty="0"/>
          </a:p>
        </p:txBody>
      </p:sp>
    </p:spTree>
    <p:extLst>
      <p:ext uri="{BB962C8B-B14F-4D97-AF65-F5344CB8AC3E}">
        <p14:creationId xmlns:p14="http://schemas.microsoft.com/office/powerpoint/2010/main" val="5425955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タイトル 1"/>
          <p:cNvSpPr>
            <a:spLocks noGrp="1"/>
          </p:cNvSpPr>
          <p:nvPr>
            <p:ph type="title"/>
          </p:nvPr>
        </p:nvSpPr>
        <p:spPr/>
        <p:txBody>
          <a:bodyPr/>
          <a:lstStyle/>
          <a:p>
            <a:r>
              <a:rPr lang="ja-JP" altLang="en-US" sz="3600" dirty="0"/>
              <a:t>　池間方言フィールドデータのデータアーカイビング</a:t>
            </a:r>
          </a:p>
        </p:txBody>
      </p:sp>
      <p:sp>
        <p:nvSpPr>
          <p:cNvPr id="35843" name="コンテンツ プレースホルダ 2"/>
          <p:cNvSpPr>
            <a:spLocks noGrp="1"/>
          </p:cNvSpPr>
          <p:nvPr>
            <p:ph idx="1"/>
          </p:nvPr>
        </p:nvSpPr>
        <p:spPr/>
        <p:txBody>
          <a:bodyPr>
            <a:normAutofit fontScale="92500" lnSpcReduction="10000"/>
          </a:bodyPr>
          <a:lstStyle/>
          <a:p>
            <a:pPr>
              <a:defRPr/>
            </a:pPr>
            <a:r>
              <a:rPr lang="ja-JP" altLang="en-US" dirty="0"/>
              <a:t>現在</a:t>
            </a:r>
            <a:r>
              <a:rPr lang="en-US" altLang="ja-JP" dirty="0"/>
              <a:t>900</a:t>
            </a:r>
            <a:r>
              <a:rPr lang="ja-JP" altLang="en-US" dirty="0"/>
              <a:t>時間超の映像音声記録　ファイル</a:t>
            </a:r>
            <a:r>
              <a:rPr lang="en-US" altLang="ja-JP" dirty="0"/>
              <a:t>ID</a:t>
            </a:r>
            <a:r>
              <a:rPr lang="ja-JP" altLang="en-US" dirty="0"/>
              <a:t>数</a:t>
            </a:r>
            <a:r>
              <a:rPr lang="en-US" altLang="ja-JP" dirty="0"/>
              <a:t>450</a:t>
            </a:r>
          </a:p>
          <a:p>
            <a:pPr marL="0" indent="0">
              <a:buNone/>
              <a:defRPr/>
            </a:pPr>
            <a:r>
              <a:rPr lang="ja-JP" altLang="en-US" dirty="0"/>
              <a:t>　　すべてのファイルに</a:t>
            </a:r>
            <a:r>
              <a:rPr lang="en-US" altLang="ja-JP" dirty="0"/>
              <a:t>ID</a:t>
            </a:r>
            <a:r>
              <a:rPr lang="ja-JP" altLang="en-US" dirty="0"/>
              <a:t>とファイル内容の記述（調査地点、調査者、調査参加者、記録機器、調査内容その他）</a:t>
            </a:r>
            <a:endParaRPr lang="en-US" altLang="ja-JP" dirty="0"/>
          </a:p>
          <a:p>
            <a:pPr>
              <a:defRPr/>
            </a:pPr>
            <a:r>
              <a:rPr lang="ja-JP" altLang="en-US" dirty="0"/>
              <a:t>すべての調査参加者の公開の同意書を取っている。</a:t>
            </a:r>
            <a:endParaRPr lang="en-US" altLang="ja-JP" dirty="0"/>
          </a:p>
          <a:p>
            <a:pPr marL="0" indent="0">
              <a:buNone/>
              <a:defRPr/>
            </a:pPr>
            <a:r>
              <a:rPr lang="ja-JP" altLang="en-US" dirty="0"/>
              <a:t>　　映像の一般公開の同意書は別途作成</a:t>
            </a:r>
            <a:endParaRPr lang="en-US" altLang="ja-JP" dirty="0"/>
          </a:p>
          <a:p>
            <a:pPr>
              <a:defRPr/>
            </a:pPr>
            <a:r>
              <a:rPr lang="ja-JP" altLang="en-US" dirty="0"/>
              <a:t>現状</a:t>
            </a:r>
            <a:endParaRPr lang="en-US" altLang="ja-JP" dirty="0"/>
          </a:p>
          <a:p>
            <a:pPr>
              <a:buFont typeface="Wingdings" panose="05000000000000000000" pitchFamily="2" charset="2"/>
              <a:buChar char="Ø"/>
              <a:defRPr/>
            </a:pPr>
            <a:r>
              <a:rPr lang="ja-JP" altLang="en-US" dirty="0"/>
              <a:t>大部分は</a:t>
            </a:r>
            <a:r>
              <a:rPr lang="en-US" altLang="ja-JP" dirty="0"/>
              <a:t>ID</a:t>
            </a:r>
            <a:r>
              <a:rPr lang="ja-JP" altLang="en-US" dirty="0"/>
              <a:t>とメタデータをつけて</a:t>
            </a:r>
            <a:r>
              <a:rPr lang="en-US" altLang="ja-JP" dirty="0"/>
              <a:t>HDD</a:t>
            </a:r>
            <a:r>
              <a:rPr lang="ja-JP" altLang="en-US" dirty="0"/>
              <a:t>に保存（国語研、</a:t>
            </a:r>
            <a:r>
              <a:rPr lang="en-US" altLang="ja-JP" dirty="0"/>
              <a:t>UCLA</a:t>
            </a:r>
            <a:r>
              <a:rPr lang="ja-JP" altLang="en-US" dirty="0" err="1"/>
              <a:t>、</a:t>
            </a:r>
            <a:r>
              <a:rPr lang="ja-JP" altLang="en-US" dirty="0"/>
              <a:t>アルバータ大）</a:t>
            </a:r>
            <a:endParaRPr lang="en-US" altLang="ja-JP" dirty="0"/>
          </a:p>
          <a:p>
            <a:pPr>
              <a:buFont typeface="Wingdings" panose="05000000000000000000" pitchFamily="2" charset="2"/>
              <a:buChar char="Ø"/>
              <a:defRPr/>
            </a:pPr>
            <a:r>
              <a:rPr lang="en-US" altLang="ja-JP" dirty="0"/>
              <a:t>9</a:t>
            </a:r>
            <a:r>
              <a:rPr lang="ja-JP" altLang="en-US" dirty="0"/>
              <a:t>時間程度の談話資料を書き起こして</a:t>
            </a:r>
            <a:r>
              <a:rPr lang="en-US" altLang="ja-JP" dirty="0"/>
              <a:t>YouTube,</a:t>
            </a:r>
            <a:r>
              <a:rPr lang="ja-JP" altLang="en-US" dirty="0"/>
              <a:t>　デジタル博物館等で公開　</a:t>
            </a:r>
            <a:r>
              <a:rPr lang="en-US" altLang="ja-JP" dirty="0"/>
              <a:t>kikigengo.jp</a:t>
            </a:r>
            <a:r>
              <a:rPr lang="ja-JP" altLang="en-US" dirty="0" err="1"/>
              <a:t>の宮</a:t>
            </a:r>
            <a:r>
              <a:rPr lang="ja-JP" altLang="en-US" dirty="0"/>
              <a:t>古西原のサイト</a:t>
            </a:r>
            <a:r>
              <a:rPr lang="en-US" altLang="ja-JP" dirty="0"/>
              <a:t>http://kikigengo.jp/nishihara/doku.php?id=start</a:t>
            </a:r>
          </a:p>
        </p:txBody>
      </p:sp>
      <p:sp>
        <p:nvSpPr>
          <p:cNvPr id="65540" name="スライド番号プレースホルダ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fld id="{5A6F1B54-72E3-4D6D-9214-02427D73486F}" type="slidenum">
              <a:rPr lang="en-US" altLang="ja-JP" sz="1400"/>
              <a:pPr>
                <a:spcBef>
                  <a:spcPct val="0"/>
                </a:spcBef>
                <a:buFontTx/>
                <a:buNone/>
              </a:pPr>
              <a:t>20</a:t>
            </a:fld>
            <a:endParaRPr lang="en-US" altLang="ja-JP" sz="1400"/>
          </a:p>
        </p:txBody>
      </p:sp>
    </p:spTree>
    <p:extLst>
      <p:ext uri="{BB962C8B-B14F-4D97-AF65-F5344CB8AC3E}">
        <p14:creationId xmlns:p14="http://schemas.microsoft.com/office/powerpoint/2010/main" val="615521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F04DC3E-F73A-4CE8-9DF2-D904892D2A03}"/>
              </a:ext>
            </a:extLst>
          </p:cNvPr>
          <p:cNvSpPr>
            <a:spLocks noGrp="1"/>
          </p:cNvSpPr>
          <p:nvPr>
            <p:ph type="title"/>
          </p:nvPr>
        </p:nvSpPr>
        <p:spPr/>
        <p:txBody>
          <a:bodyPr/>
          <a:lstStyle/>
          <a:p>
            <a:r>
              <a:rPr kumimoji="1" lang="ja-JP" altLang="en-US" dirty="0"/>
              <a:t>資料公開の問題</a:t>
            </a:r>
          </a:p>
        </p:txBody>
      </p:sp>
      <p:sp>
        <p:nvSpPr>
          <p:cNvPr id="3" name="コンテンツ プレースホルダー 2">
            <a:extLst>
              <a:ext uri="{FF2B5EF4-FFF2-40B4-BE49-F238E27FC236}">
                <a16:creationId xmlns:a16="http://schemas.microsoft.com/office/drawing/2014/main" id="{4A7F2E37-FF46-47D1-8A2A-DE2690F75A3F}"/>
              </a:ext>
            </a:extLst>
          </p:cNvPr>
          <p:cNvSpPr>
            <a:spLocks noGrp="1"/>
          </p:cNvSpPr>
          <p:nvPr>
            <p:ph idx="1"/>
          </p:nvPr>
        </p:nvSpPr>
        <p:spPr/>
        <p:txBody>
          <a:bodyPr>
            <a:normAutofit fontScale="85000" lnSpcReduction="20000"/>
          </a:bodyPr>
          <a:lstStyle/>
          <a:p>
            <a:r>
              <a:rPr kumimoji="1" lang="ja-JP" altLang="en-US" dirty="0"/>
              <a:t>フィールド</a:t>
            </a:r>
            <a:r>
              <a:rPr lang="ja-JP" altLang="en-US" dirty="0"/>
              <a:t>ワークによる</a:t>
            </a:r>
            <a:r>
              <a:rPr kumimoji="1" lang="ja-JP" altLang="en-US" dirty="0"/>
              <a:t>エリシテーション資料、</a:t>
            </a:r>
            <a:endParaRPr kumimoji="1" lang="en-US" altLang="ja-JP" dirty="0"/>
          </a:p>
          <a:p>
            <a:endParaRPr lang="en-US" altLang="ja-JP" dirty="0"/>
          </a:p>
          <a:p>
            <a:r>
              <a:rPr kumimoji="1" lang="ja-JP" altLang="en-US" dirty="0"/>
              <a:t>談話資料</a:t>
            </a:r>
            <a:endParaRPr kumimoji="1" lang="en-US" altLang="ja-JP" dirty="0"/>
          </a:p>
          <a:p>
            <a:endParaRPr kumimoji="1" lang="en-US" altLang="ja-JP" dirty="0"/>
          </a:p>
          <a:p>
            <a:pPr marL="0" indent="0">
              <a:buNone/>
            </a:pPr>
            <a:r>
              <a:rPr kumimoji="1" lang="ja-JP" altLang="en-US" dirty="0"/>
              <a:t>どちらも音声、映像により個人が特定される。</a:t>
            </a:r>
            <a:endParaRPr kumimoji="1" lang="en-US" altLang="ja-JP" dirty="0"/>
          </a:p>
          <a:p>
            <a:endParaRPr lang="en-US" altLang="ja-JP" dirty="0"/>
          </a:p>
          <a:p>
            <a:r>
              <a:rPr kumimoji="1" lang="ja-JP" altLang="en-US" dirty="0"/>
              <a:t>公開に際しては許可が必要</a:t>
            </a:r>
            <a:endParaRPr kumimoji="1" lang="en-US" altLang="ja-JP" dirty="0"/>
          </a:p>
          <a:p>
            <a:pPr>
              <a:buFont typeface="Wingdings" panose="05000000000000000000" pitchFamily="2" charset="2"/>
              <a:buChar char="Ø"/>
            </a:pPr>
            <a:endParaRPr lang="en-US" altLang="ja-JP" dirty="0"/>
          </a:p>
          <a:p>
            <a:r>
              <a:rPr lang="ja-JP" altLang="en-US" dirty="0"/>
              <a:t>二段階の許可</a:t>
            </a:r>
            <a:endParaRPr lang="en-US" altLang="ja-JP" dirty="0"/>
          </a:p>
          <a:p>
            <a:pPr>
              <a:buFont typeface="Wingdings" panose="05000000000000000000" pitchFamily="2" charset="2"/>
              <a:buChar char="Ø"/>
            </a:pPr>
            <a:r>
              <a:rPr kumimoji="1" lang="ja-JP" altLang="en-US" dirty="0"/>
              <a:t>言語学的一般化のための許可</a:t>
            </a:r>
            <a:endParaRPr kumimoji="1" lang="en-US" altLang="ja-JP" dirty="0"/>
          </a:p>
          <a:p>
            <a:pPr>
              <a:buFont typeface="Wingdings" panose="05000000000000000000" pitchFamily="2" charset="2"/>
              <a:buChar char="Ø"/>
            </a:pPr>
            <a:r>
              <a:rPr lang="ja-JP" altLang="en-US" dirty="0"/>
              <a:t>一般公開のための許可</a:t>
            </a:r>
            <a:endParaRPr lang="en-US" altLang="ja-JP" dirty="0"/>
          </a:p>
          <a:p>
            <a:pPr marL="0" indent="0">
              <a:buNone/>
            </a:pPr>
            <a:endParaRPr kumimoji="1" lang="en-US" altLang="ja-JP" dirty="0"/>
          </a:p>
          <a:p>
            <a:endParaRPr kumimoji="1" lang="ja-JP" altLang="en-US" dirty="0"/>
          </a:p>
        </p:txBody>
      </p:sp>
    </p:spTree>
    <p:extLst>
      <p:ext uri="{BB962C8B-B14F-4D97-AF65-F5344CB8AC3E}">
        <p14:creationId xmlns:p14="http://schemas.microsoft.com/office/powerpoint/2010/main" val="572084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B71188-AE6C-48FC-805F-6A24F8EF810E}"/>
              </a:ext>
            </a:extLst>
          </p:cNvPr>
          <p:cNvSpPr>
            <a:spLocks noGrp="1"/>
          </p:cNvSpPr>
          <p:nvPr>
            <p:ph type="title"/>
          </p:nvPr>
        </p:nvSpPr>
        <p:spPr/>
        <p:txBody>
          <a:bodyPr/>
          <a:lstStyle/>
          <a:p>
            <a:r>
              <a:rPr kumimoji="1" lang="ja-JP" altLang="en-US" dirty="0"/>
              <a:t>問題　プライバシー保護の問題１</a:t>
            </a:r>
          </a:p>
        </p:txBody>
      </p:sp>
      <p:sp>
        <p:nvSpPr>
          <p:cNvPr id="3" name="コンテンツ プレースホルダー 2">
            <a:extLst>
              <a:ext uri="{FF2B5EF4-FFF2-40B4-BE49-F238E27FC236}">
                <a16:creationId xmlns:a16="http://schemas.microsoft.com/office/drawing/2014/main" id="{F3657A96-94B1-45AA-A4DF-5075F345307F}"/>
              </a:ext>
            </a:extLst>
          </p:cNvPr>
          <p:cNvSpPr>
            <a:spLocks noGrp="1"/>
          </p:cNvSpPr>
          <p:nvPr>
            <p:ph idx="1"/>
          </p:nvPr>
        </p:nvSpPr>
        <p:spPr/>
        <p:txBody>
          <a:bodyPr/>
          <a:lstStyle/>
          <a:p>
            <a:r>
              <a:rPr lang="ja-JP" altLang="en-US" dirty="0"/>
              <a:t>特定の研究に特化したものであればそれほど難しくない。</a:t>
            </a:r>
            <a:endParaRPr lang="en-US" altLang="ja-JP" dirty="0"/>
          </a:p>
          <a:p>
            <a:pPr marL="0" indent="0">
              <a:buNone/>
            </a:pPr>
            <a:endParaRPr lang="en-US" altLang="ja-JP" dirty="0"/>
          </a:p>
          <a:p>
            <a:pPr marL="0" indent="0">
              <a:buNone/>
            </a:pPr>
            <a:r>
              <a:rPr lang="ja-JP" altLang="en-US" dirty="0"/>
              <a:t>例１：相互理解性テスト　年齢とテスト結果　</a:t>
            </a:r>
            <a:endParaRPr lang="en-US" altLang="ja-JP" dirty="0"/>
          </a:p>
          <a:p>
            <a:pPr marL="0" indent="0">
              <a:buNone/>
            </a:pPr>
            <a:r>
              <a:rPr lang="ja-JP" altLang="en-US" dirty="0"/>
              <a:t>例 </a:t>
            </a:r>
            <a:r>
              <a:rPr lang="en-US" altLang="ja-JP" dirty="0"/>
              <a:t>2  : </a:t>
            </a:r>
            <a:r>
              <a:rPr lang="ja-JP" altLang="en-US" dirty="0"/>
              <a:t>空間指示枠テスト　音声の書き起こし、手もとの映像</a:t>
            </a:r>
            <a:endParaRPr lang="en-US" altLang="ja-JP" dirty="0"/>
          </a:p>
          <a:p>
            <a:pPr marL="0" indent="0">
              <a:buNone/>
            </a:pPr>
            <a:r>
              <a:rPr lang="ja-JP" altLang="en-US" dirty="0"/>
              <a:t>例 </a:t>
            </a:r>
            <a:r>
              <a:rPr lang="en-US" altLang="ja-JP" dirty="0"/>
              <a:t>3 </a:t>
            </a:r>
            <a:r>
              <a:rPr lang="ja-JP" altLang="en-US" dirty="0"/>
              <a:t>：</a:t>
            </a:r>
            <a:r>
              <a:rPr lang="en-US" altLang="ja-JP" dirty="0"/>
              <a:t>tone </a:t>
            </a:r>
            <a:r>
              <a:rPr lang="ja-JP" altLang="en-US" dirty="0"/>
              <a:t>システム　　音声のみ　比較的少数の参加者</a:t>
            </a:r>
            <a:endParaRPr lang="en-US" altLang="ja-JP" dirty="0"/>
          </a:p>
          <a:p>
            <a:pPr marL="0" indent="0">
              <a:buNone/>
            </a:pPr>
            <a:endParaRPr lang="en-US" altLang="ja-JP" dirty="0"/>
          </a:p>
          <a:p>
            <a:pPr marL="0" indent="0">
              <a:buNone/>
            </a:pPr>
            <a:r>
              <a:rPr lang="ja-JP" altLang="en-US" dirty="0"/>
              <a:t>どれも個人を特定できない形のデータに加工することが可能。</a:t>
            </a:r>
            <a:endParaRPr lang="en-US" altLang="ja-JP" dirty="0"/>
          </a:p>
          <a:p>
            <a:pPr marL="0"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289080347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音声実験</a:t>
            </a:r>
          </a:p>
        </p:txBody>
      </p:sp>
      <p:sp>
        <p:nvSpPr>
          <p:cNvPr id="3" name="コンテンツ プレースホルダー 2"/>
          <p:cNvSpPr>
            <a:spLocks noGrp="1"/>
          </p:cNvSpPr>
          <p:nvPr>
            <p:ph idx="1"/>
          </p:nvPr>
        </p:nvSpPr>
        <p:spPr>
          <a:xfrm>
            <a:off x="838200" y="2025130"/>
            <a:ext cx="10515600" cy="4351338"/>
          </a:xfrm>
        </p:spPr>
        <p:txBody>
          <a:bodyPr>
            <a:normAutofit/>
          </a:bodyPr>
          <a:lstStyle/>
          <a:p>
            <a:r>
              <a:rPr lang="ja-JP" altLang="en-US" dirty="0"/>
              <a:t>音声実験も生データは普通公開されない。</a:t>
            </a:r>
            <a:endParaRPr lang="en-US" altLang="ja-JP" dirty="0"/>
          </a:p>
          <a:p>
            <a:pPr>
              <a:buFont typeface="Wingdings" panose="05000000000000000000" pitchFamily="2" charset="2"/>
              <a:buChar char="Ø"/>
            </a:pPr>
            <a:r>
              <a:rPr lang="ja-JP" altLang="en-US" dirty="0"/>
              <a:t>　例：池間方言は崩壊型のアクセントでアクセントの区別がないとされた（平山ほか（</a:t>
            </a:r>
            <a:r>
              <a:rPr lang="en-US" altLang="ja-JP" dirty="0"/>
              <a:t>1967</a:t>
            </a:r>
            <a:r>
              <a:rPr lang="ja-JP" altLang="en-US" dirty="0"/>
              <a:t>）平山（</a:t>
            </a:r>
            <a:r>
              <a:rPr lang="en-US" altLang="ja-JP" dirty="0"/>
              <a:t>1983</a:t>
            </a:r>
            <a:r>
              <a:rPr lang="ja-JP" altLang="en-US" dirty="0"/>
              <a:t>））。その根拠とされたデータは公開されていない。</a:t>
            </a:r>
            <a:endParaRPr lang="en-US" altLang="ja-JP" dirty="0"/>
          </a:p>
          <a:p>
            <a:pPr>
              <a:buFont typeface="Wingdings" panose="05000000000000000000" pitchFamily="2" charset="2"/>
              <a:buChar char="Ø"/>
            </a:pPr>
            <a:endParaRPr lang="en-US" altLang="ja-JP" dirty="0"/>
          </a:p>
          <a:p>
            <a:pPr marL="0" indent="0">
              <a:buNone/>
            </a:pPr>
            <a:r>
              <a:rPr lang="ja-JP" altLang="en-US" dirty="0"/>
              <a:t>　→五十嵐ほか</a:t>
            </a:r>
            <a:r>
              <a:rPr lang="en-US" altLang="ja-JP" dirty="0"/>
              <a:t>(2012)</a:t>
            </a:r>
            <a:r>
              <a:rPr lang="ja-JP" altLang="en-US" dirty="0"/>
              <a:t>　</a:t>
            </a:r>
            <a:r>
              <a:rPr lang="en-US" altLang="ja-JP" dirty="0"/>
              <a:t>3</a:t>
            </a:r>
            <a:r>
              <a:rPr lang="ja-JP" altLang="en-US" dirty="0" err="1"/>
              <a:t>つの</a:t>
            </a:r>
            <a:r>
              <a:rPr lang="ja-JP" altLang="en-US" dirty="0"/>
              <a:t>型が区別されることが判明。</a:t>
            </a:r>
            <a:endParaRPr lang="en-US" altLang="ja-JP" dirty="0"/>
          </a:p>
          <a:p>
            <a:r>
              <a:rPr lang="ja-JP" altLang="en-US" dirty="0"/>
              <a:t>音声実験の場合　関与するデータは限定されているため、実験手順と問題となるデータの公開で再現可能性を保証できる。</a:t>
            </a:r>
            <a:endParaRPr lang="en-US" altLang="ja-JP" dirty="0"/>
          </a:p>
          <a:p>
            <a:pPr>
              <a:buFont typeface="Wingdings" panose="05000000000000000000" pitchFamily="2" charset="2"/>
              <a:buChar char="l"/>
            </a:pPr>
            <a:endParaRPr lang="en-US" altLang="ja-JP" dirty="0"/>
          </a:p>
          <a:p>
            <a:pPr marL="0"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165810956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8971A7-7D4E-45EF-A759-AB485644667A}"/>
              </a:ext>
            </a:extLst>
          </p:cNvPr>
          <p:cNvSpPr>
            <a:spLocks noGrp="1"/>
          </p:cNvSpPr>
          <p:nvPr>
            <p:ph type="title"/>
          </p:nvPr>
        </p:nvSpPr>
        <p:spPr/>
        <p:txBody>
          <a:bodyPr/>
          <a:lstStyle/>
          <a:p>
            <a:r>
              <a:rPr kumimoji="1" lang="ja-JP" altLang="en-US" dirty="0"/>
              <a:t>談話資料の公開</a:t>
            </a:r>
          </a:p>
        </p:txBody>
      </p:sp>
      <p:sp>
        <p:nvSpPr>
          <p:cNvPr id="3" name="コンテンツ プレースホルダー 2">
            <a:extLst>
              <a:ext uri="{FF2B5EF4-FFF2-40B4-BE49-F238E27FC236}">
                <a16:creationId xmlns:a16="http://schemas.microsoft.com/office/drawing/2014/main" id="{52EDD08A-7B7D-46D8-8DEE-EC2F27BFB4D0}"/>
              </a:ext>
            </a:extLst>
          </p:cNvPr>
          <p:cNvSpPr>
            <a:spLocks noGrp="1"/>
          </p:cNvSpPr>
          <p:nvPr>
            <p:ph idx="1"/>
          </p:nvPr>
        </p:nvSpPr>
        <p:spPr/>
        <p:txBody>
          <a:bodyPr/>
          <a:lstStyle/>
          <a:p>
            <a:r>
              <a:rPr kumimoji="1" lang="ja-JP" altLang="en-US" dirty="0"/>
              <a:t>二段階公開</a:t>
            </a:r>
            <a:endParaRPr kumimoji="1" lang="en-US" altLang="ja-JP" dirty="0"/>
          </a:p>
          <a:p>
            <a:pPr marL="0" indent="0">
              <a:buNone/>
            </a:pPr>
            <a:r>
              <a:rPr lang="ja-JP" altLang="en-US" dirty="0"/>
              <a:t>１．限定された研究者に対する公開　</a:t>
            </a:r>
            <a:endParaRPr lang="en-US" altLang="ja-JP" dirty="0"/>
          </a:p>
          <a:p>
            <a:pPr marL="0" indent="0">
              <a:buNone/>
            </a:pPr>
            <a:r>
              <a:rPr lang="ja-JP" altLang="en-US" dirty="0"/>
              <a:t>　　　最低限の編集で生データを公開する。</a:t>
            </a:r>
            <a:endParaRPr lang="en-US" altLang="ja-JP" dirty="0"/>
          </a:p>
          <a:p>
            <a:pPr marL="0" indent="0">
              <a:buNone/>
            </a:pPr>
            <a:endParaRPr kumimoji="1" lang="en-US" altLang="ja-JP" dirty="0"/>
          </a:p>
          <a:p>
            <a:pPr marL="0" indent="0">
              <a:buNone/>
            </a:pPr>
            <a:r>
              <a:rPr kumimoji="1" lang="ja-JP" altLang="en-US" dirty="0"/>
              <a:t>２．一般公開　</a:t>
            </a:r>
            <a:r>
              <a:rPr kumimoji="1" lang="en-US" altLang="ja-JP" dirty="0"/>
              <a:t>YouTube</a:t>
            </a:r>
            <a:r>
              <a:rPr kumimoji="1" lang="ja-JP" altLang="en-US" dirty="0" err="1"/>
              <a:t>、</a:t>
            </a:r>
            <a:r>
              <a:rPr kumimoji="1" lang="ja-JP" altLang="en-US" dirty="0"/>
              <a:t>デジタル博物館</a:t>
            </a:r>
            <a:endParaRPr lang="en-US" altLang="ja-JP" dirty="0"/>
          </a:p>
          <a:p>
            <a:pPr marL="0" indent="0">
              <a:buNone/>
            </a:pPr>
            <a:r>
              <a:rPr lang="ja-JP" altLang="en-US" dirty="0"/>
              <a:t>１のうち一部を書き起こし、翻訳、グロス、解説付きで子一般公開する。言語再生、言語教育の材料とするため。</a:t>
            </a:r>
            <a:endParaRPr kumimoji="1" lang="ja-JP" altLang="en-US" dirty="0"/>
          </a:p>
        </p:txBody>
      </p:sp>
    </p:spTree>
    <p:extLst>
      <p:ext uri="{BB962C8B-B14F-4D97-AF65-F5344CB8AC3E}">
        <p14:creationId xmlns:p14="http://schemas.microsoft.com/office/powerpoint/2010/main" val="9595239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AC52BAD-5C15-4495-B72E-91E12010FE46}"/>
              </a:ext>
            </a:extLst>
          </p:cNvPr>
          <p:cNvSpPr>
            <a:spLocks noGrp="1"/>
          </p:cNvSpPr>
          <p:nvPr>
            <p:ph type="title"/>
          </p:nvPr>
        </p:nvSpPr>
        <p:spPr>
          <a:xfrm>
            <a:off x="838200" y="290697"/>
            <a:ext cx="10515600" cy="1325563"/>
          </a:xfrm>
        </p:spPr>
        <p:txBody>
          <a:bodyPr/>
          <a:lstStyle/>
          <a:p>
            <a:r>
              <a:rPr kumimoji="1" lang="ja-JP" altLang="en-US" dirty="0"/>
              <a:t>エリシテーション資料の公開</a:t>
            </a:r>
          </a:p>
        </p:txBody>
      </p:sp>
      <p:sp>
        <p:nvSpPr>
          <p:cNvPr id="3" name="コンテンツ プレースホルダー 2">
            <a:extLst>
              <a:ext uri="{FF2B5EF4-FFF2-40B4-BE49-F238E27FC236}">
                <a16:creationId xmlns:a16="http://schemas.microsoft.com/office/drawing/2014/main" id="{1B9513CD-DE59-4A56-B1D1-2B079CAEDB9E}"/>
              </a:ext>
            </a:extLst>
          </p:cNvPr>
          <p:cNvSpPr>
            <a:spLocks noGrp="1"/>
          </p:cNvSpPr>
          <p:nvPr>
            <p:ph idx="1"/>
          </p:nvPr>
        </p:nvSpPr>
        <p:spPr/>
        <p:txBody>
          <a:bodyPr>
            <a:normAutofit fontScale="85000" lnSpcReduction="20000"/>
          </a:bodyPr>
          <a:lstStyle/>
          <a:p>
            <a:r>
              <a:rPr lang="ja-JP" altLang="en-US" sz="3500" dirty="0">
                <a:solidFill>
                  <a:srgbClr val="FF0000"/>
                </a:solidFill>
              </a:rPr>
              <a:t>フィールドワーク資料が公開されることは稀。</a:t>
            </a:r>
            <a:endParaRPr lang="en-US" altLang="ja-JP" sz="3500" dirty="0">
              <a:solidFill>
                <a:srgbClr val="FF0000"/>
              </a:solidFill>
            </a:endParaRPr>
          </a:p>
          <a:p>
            <a:pPr>
              <a:buFont typeface="Wingdings" panose="05000000000000000000" pitchFamily="2" charset="2"/>
              <a:buChar char="Ø"/>
            </a:pPr>
            <a:r>
              <a:rPr lang="ja-JP" altLang="en-US" dirty="0"/>
              <a:t>　例外：ニコライ・ネフスキーのフィールドノート</a:t>
            </a:r>
            <a:endParaRPr lang="en-US" altLang="ja-JP" dirty="0"/>
          </a:p>
          <a:p>
            <a:pPr marL="0" indent="0">
              <a:buNone/>
            </a:pPr>
            <a:r>
              <a:rPr lang="ja-JP" altLang="en-US" dirty="0"/>
              <a:t>ロシア人の言語学者ニコライ・ネフスキーが</a:t>
            </a:r>
            <a:r>
              <a:rPr lang="en-US" altLang="ja-JP" dirty="0"/>
              <a:t>1920</a:t>
            </a:r>
            <a:r>
              <a:rPr lang="ja-JP" altLang="en-US" dirty="0"/>
              <a:t>年代に行ったフィールドノート　</a:t>
            </a:r>
            <a:r>
              <a:rPr lang="en-US" altLang="ja-JP" dirty="0">
                <a:hlinkClick r:id="rId2" action="ppaction://hlinkfile"/>
              </a:rPr>
              <a:t>Nevsky.jpg</a:t>
            </a:r>
            <a:r>
              <a:rPr lang="ja-JP" altLang="en-US" dirty="0"/>
              <a:t>　</a:t>
            </a:r>
            <a:r>
              <a:rPr lang="en-US" altLang="ja-JP" dirty="0">
                <a:hlinkClick r:id="rId3" action="ppaction://hlinkfile"/>
              </a:rPr>
              <a:t>Nevsky_note.jpg</a:t>
            </a:r>
            <a:r>
              <a:rPr lang="ja-JP" altLang="en-US" dirty="0"/>
              <a:t>　</a:t>
            </a:r>
            <a:endParaRPr lang="en-US" altLang="ja-JP" dirty="0"/>
          </a:p>
          <a:p>
            <a:pPr marL="0" indent="0">
              <a:buNone/>
            </a:pPr>
            <a:endParaRPr lang="en-US" altLang="ja-JP" dirty="0"/>
          </a:p>
          <a:p>
            <a:pPr>
              <a:buFont typeface="Wingdings" panose="05000000000000000000" pitchFamily="2" charset="2"/>
              <a:buChar char="Ø"/>
            </a:pPr>
            <a:r>
              <a:rPr lang="ja-JP" altLang="en-US" dirty="0"/>
              <a:t>フィールドワークの結果のみ公開される：辞書、文法書、談話資料　</a:t>
            </a:r>
            <a:endParaRPr lang="en-US" altLang="ja-JP" dirty="0"/>
          </a:p>
          <a:p>
            <a:pPr marL="0" indent="0">
              <a:buNone/>
            </a:pPr>
            <a:r>
              <a:rPr lang="ja-JP" altLang="en-US" dirty="0"/>
              <a:t>これらのもとになった生データは公開されることはこれまでなかった。したがって、これらの結果物は談話資料以外は生データに当たって確かめることはできない。</a:t>
            </a:r>
            <a:endParaRPr lang="en-US" altLang="ja-JP" dirty="0"/>
          </a:p>
          <a:p>
            <a:pPr marL="0" indent="0">
              <a:buNone/>
            </a:pPr>
            <a:endParaRPr lang="en-US" altLang="ja-JP" dirty="0"/>
          </a:p>
          <a:p>
            <a:pPr>
              <a:buFont typeface="Wingdings" panose="05000000000000000000" pitchFamily="2" charset="2"/>
              <a:buChar char="Ø"/>
            </a:pPr>
            <a:r>
              <a:rPr lang="ja-JP" altLang="en-US" dirty="0"/>
              <a:t>危機言語の場合、話者が早晩いなくなる可能性があり、生データも将来的な公開を準備する必要がある。</a:t>
            </a:r>
            <a:endParaRPr lang="en-US" altLang="ja-JP" dirty="0"/>
          </a:p>
          <a:p>
            <a:pPr marL="0" indent="0">
              <a:buNone/>
            </a:pPr>
            <a:endParaRPr lang="en-US" altLang="ja-JP" dirty="0"/>
          </a:p>
          <a:p>
            <a:pPr marL="0" indent="0">
              <a:buNone/>
            </a:pPr>
            <a:endParaRPr lang="en-US" altLang="ja-JP" b="1" dirty="0"/>
          </a:p>
          <a:p>
            <a:pPr marL="0"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243607590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lang="ja-JP" altLang="en-US" dirty="0"/>
              <a:t>五十嵐陽介・田窪行則・林由華・ペラール</a:t>
            </a:r>
            <a:r>
              <a:rPr lang="en-US" altLang="ja-JP" dirty="0"/>
              <a:t>, </a:t>
            </a:r>
            <a:r>
              <a:rPr lang="ja-JP" altLang="en-US" dirty="0"/>
              <a:t>トマ・久保智之 </a:t>
            </a:r>
            <a:r>
              <a:rPr lang="en-US" altLang="ja-JP" dirty="0"/>
              <a:t>(2012)</a:t>
            </a:r>
            <a:r>
              <a:rPr lang="ja-JP" altLang="en-US" dirty="0"/>
              <a:t>「琉球宮古語池間方言のアクセント体系は三型であって二型ではない」</a:t>
            </a:r>
            <a:r>
              <a:rPr lang="en-US" altLang="ja-JP" dirty="0"/>
              <a:t>『</a:t>
            </a:r>
            <a:r>
              <a:rPr lang="ja-JP" altLang="en-US" dirty="0"/>
              <a:t>音声研究</a:t>
            </a:r>
            <a:r>
              <a:rPr lang="en-US" altLang="ja-JP" dirty="0"/>
              <a:t>』16 (1):134-148. </a:t>
            </a:r>
            <a:endParaRPr lang="ja-JP" altLang="ja-JP" dirty="0"/>
          </a:p>
          <a:p>
            <a:r>
              <a:rPr lang="ja-JP" altLang="en-US" dirty="0"/>
              <a:t>平山輝男・大島一郎・中本正智（</a:t>
            </a:r>
            <a:r>
              <a:rPr lang="en-US" altLang="ja-JP" dirty="0"/>
              <a:t>1967</a:t>
            </a:r>
            <a:r>
              <a:rPr lang="ja-JP" altLang="en-US" dirty="0"/>
              <a:t>）</a:t>
            </a:r>
            <a:r>
              <a:rPr lang="en-US" altLang="ja-JP" dirty="0"/>
              <a:t>『</a:t>
            </a:r>
            <a:r>
              <a:rPr lang="ja-JP" altLang="en-US" dirty="0"/>
              <a:t>琉球先島方言</a:t>
            </a:r>
          </a:p>
          <a:p>
            <a:pPr marL="0" indent="0">
              <a:buNone/>
            </a:pPr>
            <a:r>
              <a:rPr lang="ja-JP" altLang="en-US" dirty="0"/>
              <a:t>の総合的研究</a:t>
            </a:r>
            <a:r>
              <a:rPr lang="en-US" altLang="ja-JP" dirty="0"/>
              <a:t>』</a:t>
            </a:r>
            <a:r>
              <a:rPr lang="ja-JP" altLang="en-US" dirty="0"/>
              <a:t>桜楓社．</a:t>
            </a:r>
          </a:p>
          <a:p>
            <a:r>
              <a:rPr lang="ja-JP" altLang="en-US" dirty="0"/>
              <a:t>平山輝男（</a:t>
            </a:r>
            <a:r>
              <a:rPr lang="en-US" altLang="ja-JP" dirty="0"/>
              <a:t>1983</a:t>
            </a:r>
            <a:r>
              <a:rPr lang="ja-JP" altLang="en-US" dirty="0"/>
              <a:t>）</a:t>
            </a:r>
            <a:r>
              <a:rPr lang="en-US" altLang="ja-JP" dirty="0"/>
              <a:t>『</a:t>
            </a:r>
            <a:r>
              <a:rPr lang="ja-JP" altLang="en-US" dirty="0"/>
              <a:t>琉球宮古諸島方言基礎語彙の総合的</a:t>
            </a:r>
          </a:p>
          <a:p>
            <a:pPr marL="0" indent="0">
              <a:buNone/>
            </a:pPr>
            <a:r>
              <a:rPr lang="ja-JP" altLang="en-US" dirty="0"/>
              <a:t>研究</a:t>
            </a:r>
            <a:r>
              <a:rPr lang="en-US" altLang="ja-JP" dirty="0"/>
              <a:t>』</a:t>
            </a:r>
            <a:r>
              <a:rPr lang="ja-JP" altLang="en-US" dirty="0"/>
              <a:t>桜楓社</a:t>
            </a:r>
            <a:endParaRPr kumimoji="1" lang="ja-JP" altLang="en-US" dirty="0"/>
          </a:p>
        </p:txBody>
      </p:sp>
    </p:spTree>
    <p:extLst>
      <p:ext uri="{BB962C8B-B14F-4D97-AF65-F5344CB8AC3E}">
        <p14:creationId xmlns:p14="http://schemas.microsoft.com/office/powerpoint/2010/main" val="2973249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626499" y="116632"/>
            <a:ext cx="8789981" cy="1143000"/>
          </a:xfrm>
        </p:spPr>
        <p:txBody>
          <a:bodyPr>
            <a:noAutofit/>
          </a:bodyPr>
          <a:lstStyle/>
          <a:p>
            <a:r>
              <a:rPr kumimoji="1" lang="en-US" altLang="ja-JP" dirty="0"/>
              <a:t>1.</a:t>
            </a:r>
            <a:r>
              <a:rPr kumimoji="1" lang="ja-JP" altLang="en-US" dirty="0"/>
              <a:t>国語研による</a:t>
            </a:r>
            <a:r>
              <a:rPr lang="ja-JP" altLang="en-US" dirty="0"/>
              <a:t>コーパス</a:t>
            </a:r>
            <a:r>
              <a:rPr kumimoji="1" lang="ja-JP" altLang="en-US" dirty="0"/>
              <a:t>開発の経緯　（国語研　前川教授作成）</a:t>
            </a:r>
          </a:p>
        </p:txBody>
      </p:sp>
      <p:sp>
        <p:nvSpPr>
          <p:cNvPr id="3" name="コンテンツ プレースホルダー 2"/>
          <p:cNvSpPr>
            <a:spLocks noGrp="1"/>
          </p:cNvSpPr>
          <p:nvPr>
            <p:ph idx="1"/>
          </p:nvPr>
        </p:nvSpPr>
        <p:spPr>
          <a:xfrm>
            <a:off x="1775520" y="1340768"/>
            <a:ext cx="8568952" cy="5400600"/>
          </a:xfrm>
        </p:spPr>
        <p:txBody>
          <a:bodyPr>
            <a:normAutofit/>
          </a:bodyPr>
          <a:lstStyle/>
          <a:p>
            <a:r>
              <a:rPr lang="en-US" altLang="ja-JP" dirty="0"/>
              <a:t>1950</a:t>
            </a:r>
            <a:r>
              <a:rPr lang="ja-JP" altLang="en-US" dirty="0"/>
              <a:t>年代から各種「語彙調査」を実施してきたがデータは公開しなかった</a:t>
            </a:r>
            <a:endParaRPr lang="en-US" altLang="ja-JP" dirty="0"/>
          </a:p>
          <a:p>
            <a:r>
              <a:rPr lang="en-US" altLang="ja-JP" dirty="0"/>
              <a:t>1990</a:t>
            </a:r>
            <a:r>
              <a:rPr lang="ja-JP" altLang="en-US" dirty="0"/>
              <a:t>年代末にコーパス開発始動</a:t>
            </a:r>
            <a:endParaRPr lang="en-US" altLang="ja-JP" dirty="0"/>
          </a:p>
          <a:p>
            <a:pPr lvl="1"/>
            <a:r>
              <a:rPr lang="en-US" altLang="ja-JP" dirty="0">
                <a:solidFill>
                  <a:srgbClr val="FF0000"/>
                </a:solidFill>
              </a:rPr>
              <a:t>『</a:t>
            </a:r>
            <a:r>
              <a:rPr lang="ja-JP" altLang="en-US" dirty="0">
                <a:solidFill>
                  <a:srgbClr val="FF0000"/>
                </a:solidFill>
              </a:rPr>
              <a:t>日本語話し言葉コーパス（</a:t>
            </a:r>
            <a:r>
              <a:rPr lang="en-US" altLang="ja-JP" dirty="0">
                <a:solidFill>
                  <a:srgbClr val="FF0000"/>
                </a:solidFill>
              </a:rPr>
              <a:t>CSJ</a:t>
            </a:r>
            <a:r>
              <a:rPr lang="ja-JP" altLang="en-US" dirty="0">
                <a:solidFill>
                  <a:srgbClr val="FF0000"/>
                </a:solidFill>
              </a:rPr>
              <a:t>）</a:t>
            </a:r>
            <a:r>
              <a:rPr lang="en-US" altLang="ja-JP" dirty="0">
                <a:solidFill>
                  <a:srgbClr val="FF0000"/>
                </a:solidFill>
              </a:rPr>
              <a:t>』</a:t>
            </a:r>
            <a:r>
              <a:rPr lang="ja-JP" altLang="en-US" dirty="0"/>
              <a:t>（構築 </a:t>
            </a:r>
            <a:r>
              <a:rPr lang="en-US" altLang="ja-JP" dirty="0"/>
              <a:t>1999~2003,</a:t>
            </a:r>
            <a:r>
              <a:rPr lang="ja-JP" altLang="en-US" dirty="0"/>
              <a:t>公開</a:t>
            </a:r>
            <a:r>
              <a:rPr lang="en-US" altLang="ja-JP" dirty="0"/>
              <a:t>2004</a:t>
            </a:r>
            <a:r>
              <a:rPr lang="ja-JP" altLang="en-US" dirty="0"/>
              <a:t>）</a:t>
            </a:r>
            <a:endParaRPr lang="en-US" altLang="ja-JP" dirty="0"/>
          </a:p>
          <a:p>
            <a:pPr lvl="1"/>
            <a:r>
              <a:rPr lang="en-US" altLang="ja-JP" dirty="0">
                <a:solidFill>
                  <a:srgbClr val="FF0000"/>
                </a:solidFill>
              </a:rPr>
              <a:t>『</a:t>
            </a:r>
            <a:r>
              <a:rPr lang="ja-JP" altLang="en-US" dirty="0">
                <a:solidFill>
                  <a:srgbClr val="FF0000"/>
                </a:solidFill>
              </a:rPr>
              <a:t>太陽コーパス</a:t>
            </a:r>
            <a:r>
              <a:rPr lang="en-US" altLang="ja-JP" dirty="0">
                <a:solidFill>
                  <a:srgbClr val="FF0000"/>
                </a:solidFill>
              </a:rPr>
              <a:t>』</a:t>
            </a:r>
            <a:r>
              <a:rPr lang="ja-JP" altLang="en-US" dirty="0"/>
              <a:t>（構築 </a:t>
            </a:r>
            <a:r>
              <a:rPr lang="en-US" altLang="ja-JP" dirty="0"/>
              <a:t>1995~2005, </a:t>
            </a:r>
            <a:r>
              <a:rPr lang="ja-JP" altLang="en-US" dirty="0"/>
              <a:t>公開</a:t>
            </a:r>
            <a:r>
              <a:rPr lang="en-US" altLang="ja-JP" dirty="0"/>
              <a:t>2005</a:t>
            </a:r>
            <a:r>
              <a:rPr lang="ja-JP" altLang="en-US" dirty="0"/>
              <a:t>）</a:t>
            </a:r>
            <a:endParaRPr lang="en-US" altLang="ja-JP" dirty="0"/>
          </a:p>
          <a:p>
            <a:pPr lvl="1"/>
            <a:r>
              <a:rPr lang="en-US" altLang="ja-JP" dirty="0">
                <a:solidFill>
                  <a:srgbClr val="FF0000"/>
                </a:solidFill>
              </a:rPr>
              <a:t>『</a:t>
            </a:r>
            <a:r>
              <a:rPr lang="ja-JP" altLang="en-US" dirty="0">
                <a:solidFill>
                  <a:srgbClr val="FF0000"/>
                </a:solidFill>
              </a:rPr>
              <a:t>現代日本語書き言葉均衡コーパス（</a:t>
            </a:r>
            <a:r>
              <a:rPr lang="en-US" altLang="ja-JP" dirty="0">
                <a:solidFill>
                  <a:srgbClr val="FF0000"/>
                </a:solidFill>
              </a:rPr>
              <a:t>BCCWJ</a:t>
            </a:r>
            <a:r>
              <a:rPr lang="ja-JP" altLang="en-US" dirty="0">
                <a:solidFill>
                  <a:srgbClr val="FF0000"/>
                </a:solidFill>
              </a:rPr>
              <a:t>）</a:t>
            </a:r>
            <a:r>
              <a:rPr lang="en-US" altLang="ja-JP" dirty="0">
                <a:solidFill>
                  <a:srgbClr val="FF0000"/>
                </a:solidFill>
              </a:rPr>
              <a:t>』</a:t>
            </a:r>
            <a:r>
              <a:rPr lang="ja-JP" altLang="en-US" dirty="0"/>
              <a:t>（構築 </a:t>
            </a:r>
            <a:r>
              <a:rPr lang="en-US" altLang="ja-JP" dirty="0"/>
              <a:t>2006-2011, </a:t>
            </a:r>
            <a:r>
              <a:rPr lang="ja-JP" altLang="en-US" dirty="0"/>
              <a:t>公開</a:t>
            </a:r>
            <a:r>
              <a:rPr lang="en-US" altLang="ja-JP" dirty="0"/>
              <a:t>2011</a:t>
            </a:r>
            <a:r>
              <a:rPr lang="ja-JP" altLang="en-US" dirty="0"/>
              <a:t>）</a:t>
            </a:r>
            <a:endParaRPr lang="en-US" altLang="ja-JP" dirty="0"/>
          </a:p>
          <a:p>
            <a:pPr lvl="1"/>
            <a:r>
              <a:rPr lang="en-US" altLang="ja-JP" dirty="0">
                <a:solidFill>
                  <a:srgbClr val="FF0000"/>
                </a:solidFill>
              </a:rPr>
              <a:t>『</a:t>
            </a:r>
            <a:r>
              <a:rPr lang="ja-JP" altLang="en-US" dirty="0">
                <a:solidFill>
                  <a:srgbClr val="FF0000"/>
                </a:solidFill>
              </a:rPr>
              <a:t>日本語歴史コーパス（</a:t>
            </a:r>
            <a:r>
              <a:rPr lang="en-US" altLang="ja-JP" dirty="0">
                <a:solidFill>
                  <a:srgbClr val="FF0000"/>
                </a:solidFill>
              </a:rPr>
              <a:t>CHJ</a:t>
            </a:r>
            <a:r>
              <a:rPr lang="ja-JP" altLang="en-US" dirty="0">
                <a:solidFill>
                  <a:srgbClr val="FF0000"/>
                </a:solidFill>
              </a:rPr>
              <a:t>）</a:t>
            </a:r>
            <a:r>
              <a:rPr lang="en-US" altLang="ja-JP" dirty="0">
                <a:solidFill>
                  <a:srgbClr val="FF0000"/>
                </a:solidFill>
              </a:rPr>
              <a:t>』</a:t>
            </a:r>
            <a:r>
              <a:rPr lang="ja-JP" altLang="en-US" dirty="0"/>
              <a:t>（構築</a:t>
            </a:r>
            <a:r>
              <a:rPr lang="en-US" altLang="ja-JP" dirty="0"/>
              <a:t>2010</a:t>
            </a:r>
            <a:r>
              <a:rPr lang="ja-JP" altLang="en-US" dirty="0"/>
              <a:t>～</a:t>
            </a:r>
            <a:r>
              <a:rPr lang="en-US" altLang="ja-JP" dirty="0"/>
              <a:t>, </a:t>
            </a:r>
            <a:r>
              <a:rPr lang="ja-JP" altLang="en-US" dirty="0"/>
              <a:t>段階的に公開）</a:t>
            </a:r>
            <a:endParaRPr lang="en-US" altLang="ja-JP" dirty="0"/>
          </a:p>
          <a:p>
            <a:pPr lvl="1"/>
            <a:r>
              <a:rPr lang="en-US" altLang="ja-JP" dirty="0">
                <a:solidFill>
                  <a:srgbClr val="FF0000"/>
                </a:solidFill>
              </a:rPr>
              <a:t>『</a:t>
            </a:r>
            <a:r>
              <a:rPr lang="ja-JP" altLang="en-US" dirty="0">
                <a:solidFill>
                  <a:srgbClr val="FF0000"/>
                </a:solidFill>
              </a:rPr>
              <a:t>国語研日本語ウェブコーパス</a:t>
            </a:r>
            <a:r>
              <a:rPr lang="en-US" altLang="ja-JP" dirty="0">
                <a:solidFill>
                  <a:srgbClr val="FF0000"/>
                </a:solidFill>
              </a:rPr>
              <a:t>』</a:t>
            </a:r>
            <a:r>
              <a:rPr lang="ja-JP" altLang="en-US" dirty="0"/>
              <a:t>（構築</a:t>
            </a:r>
            <a:r>
              <a:rPr lang="en-US" altLang="ja-JP" dirty="0"/>
              <a:t>2011</a:t>
            </a:r>
            <a:r>
              <a:rPr lang="ja-JP" altLang="en-US" dirty="0"/>
              <a:t>～</a:t>
            </a:r>
            <a:r>
              <a:rPr lang="en-US" altLang="ja-JP" dirty="0"/>
              <a:t>2015, </a:t>
            </a:r>
            <a:r>
              <a:rPr lang="ja-JP" altLang="en-US" dirty="0"/>
              <a:t>公開</a:t>
            </a:r>
            <a:r>
              <a:rPr lang="en-US" altLang="ja-JP" dirty="0"/>
              <a:t>2016</a:t>
            </a:r>
            <a:r>
              <a:rPr lang="ja-JP" altLang="en-US" dirty="0"/>
              <a:t>予定）</a:t>
            </a:r>
            <a:endParaRPr lang="en-US" altLang="ja-JP" dirty="0"/>
          </a:p>
          <a:p>
            <a:pPr lvl="1"/>
            <a:r>
              <a:rPr lang="en-US" altLang="ja-JP" dirty="0">
                <a:solidFill>
                  <a:srgbClr val="0070C0"/>
                </a:solidFill>
              </a:rPr>
              <a:t>『</a:t>
            </a:r>
            <a:r>
              <a:rPr lang="ja-JP" altLang="en-US" dirty="0">
                <a:solidFill>
                  <a:srgbClr val="0070C0"/>
                </a:solidFill>
              </a:rPr>
              <a:t>多言語母語の日本語学習者横断コーパス（</a:t>
            </a:r>
            <a:r>
              <a:rPr lang="en-US" altLang="ja-JP" dirty="0">
                <a:solidFill>
                  <a:srgbClr val="0070C0"/>
                </a:solidFill>
              </a:rPr>
              <a:t>I-JAS</a:t>
            </a:r>
            <a:r>
              <a:rPr lang="ja-JP" altLang="en-US" dirty="0">
                <a:solidFill>
                  <a:srgbClr val="0070C0"/>
                </a:solidFill>
              </a:rPr>
              <a:t>）</a:t>
            </a:r>
            <a:r>
              <a:rPr lang="en-US" altLang="ja-JP" dirty="0">
                <a:solidFill>
                  <a:srgbClr val="0070C0"/>
                </a:solidFill>
              </a:rPr>
              <a:t>』</a:t>
            </a:r>
            <a:r>
              <a:rPr lang="ja-JP" altLang="en-US" dirty="0"/>
              <a:t>（構築</a:t>
            </a:r>
            <a:r>
              <a:rPr lang="en-US" altLang="ja-JP" dirty="0"/>
              <a:t>2012</a:t>
            </a:r>
            <a:r>
              <a:rPr lang="ja-JP" altLang="en-US" dirty="0"/>
              <a:t>～</a:t>
            </a:r>
            <a:r>
              <a:rPr lang="en-US" altLang="ja-JP" dirty="0"/>
              <a:t>, </a:t>
            </a:r>
            <a:r>
              <a:rPr lang="ja-JP" altLang="en-US" dirty="0"/>
              <a:t>部分試験公開</a:t>
            </a:r>
            <a:r>
              <a:rPr lang="en-US" altLang="ja-JP" dirty="0"/>
              <a:t>2016</a:t>
            </a:r>
            <a:r>
              <a:rPr lang="ja-JP" altLang="en-US" dirty="0"/>
              <a:t>）　</a:t>
            </a:r>
            <a:endParaRPr lang="en-US" altLang="ja-JP" dirty="0"/>
          </a:p>
        </p:txBody>
      </p:sp>
      <p:sp>
        <p:nvSpPr>
          <p:cNvPr id="4" name="スライド番号プレースホルダー 3"/>
          <p:cNvSpPr>
            <a:spLocks noGrp="1"/>
          </p:cNvSpPr>
          <p:nvPr>
            <p:ph type="sldNum" sz="quarter" idx="12"/>
          </p:nvPr>
        </p:nvSpPr>
        <p:spPr/>
        <p:txBody>
          <a:bodyPr/>
          <a:lstStyle/>
          <a:p>
            <a:fld id="{5E3796EC-D5C8-4DA7-BE16-C81B6208E6F6}" type="slidenum">
              <a:rPr kumimoji="1" lang="ja-JP" altLang="en-US" smtClean="0"/>
              <a:t>3</a:t>
            </a:fld>
            <a:endParaRPr kumimoji="1" lang="ja-JP" altLang="en-US"/>
          </a:p>
        </p:txBody>
      </p:sp>
    </p:spTree>
    <p:extLst>
      <p:ext uri="{BB962C8B-B14F-4D97-AF65-F5344CB8AC3E}">
        <p14:creationId xmlns:p14="http://schemas.microsoft.com/office/powerpoint/2010/main" val="1420658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7320136" y="901770"/>
            <a:ext cx="1368152" cy="369332"/>
          </a:xfrm>
          <a:prstGeom prst="rect">
            <a:avLst/>
          </a:prstGeom>
          <a:solidFill>
            <a:srgbClr val="FFFF00"/>
          </a:solidFill>
          <a:ln>
            <a:solidFill>
              <a:schemeClr val="accent1">
                <a:shade val="95000"/>
                <a:satMod val="105000"/>
              </a:schemeClr>
            </a:solidFill>
          </a:ln>
        </p:spPr>
        <p:txBody>
          <a:bodyPr wrap="square" rtlCol="0">
            <a:spAutoFit/>
          </a:bodyPr>
          <a:lstStyle/>
          <a:p>
            <a:pPr algn="ctr"/>
            <a:r>
              <a:rPr lang="ja-JP" altLang="en-US" dirty="0"/>
              <a:t>現　　代</a:t>
            </a:r>
          </a:p>
        </p:txBody>
      </p:sp>
      <p:sp>
        <p:nvSpPr>
          <p:cNvPr id="10" name="テキスト ボックス 9"/>
          <p:cNvSpPr txBox="1"/>
          <p:nvPr/>
        </p:nvSpPr>
        <p:spPr>
          <a:xfrm>
            <a:off x="5231904" y="901770"/>
            <a:ext cx="1368152" cy="369332"/>
          </a:xfrm>
          <a:prstGeom prst="rect">
            <a:avLst/>
          </a:prstGeom>
          <a:solidFill>
            <a:srgbClr val="FFFF00"/>
          </a:solidFill>
          <a:ln>
            <a:solidFill>
              <a:schemeClr val="accent1">
                <a:shade val="95000"/>
                <a:satMod val="105000"/>
              </a:schemeClr>
            </a:solidFill>
          </a:ln>
        </p:spPr>
        <p:txBody>
          <a:bodyPr wrap="square" rtlCol="0">
            <a:spAutoFit/>
          </a:bodyPr>
          <a:lstStyle/>
          <a:p>
            <a:pPr algn="ctr"/>
            <a:r>
              <a:rPr lang="ja-JP" altLang="en-US" dirty="0"/>
              <a:t>近　　代</a:t>
            </a:r>
          </a:p>
        </p:txBody>
      </p:sp>
      <p:sp>
        <p:nvSpPr>
          <p:cNvPr id="11" name="テキスト ボックス 10"/>
          <p:cNvSpPr txBox="1"/>
          <p:nvPr/>
        </p:nvSpPr>
        <p:spPr>
          <a:xfrm>
            <a:off x="1927920" y="901770"/>
            <a:ext cx="2943944" cy="369332"/>
          </a:xfrm>
          <a:prstGeom prst="rect">
            <a:avLst/>
          </a:prstGeom>
          <a:solidFill>
            <a:srgbClr val="FFFF00"/>
          </a:solidFill>
          <a:ln>
            <a:solidFill>
              <a:schemeClr val="accent1">
                <a:shade val="95000"/>
                <a:satMod val="105000"/>
              </a:schemeClr>
            </a:solidFill>
          </a:ln>
        </p:spPr>
        <p:txBody>
          <a:bodyPr wrap="square" rtlCol="0">
            <a:spAutoFit/>
          </a:bodyPr>
          <a:lstStyle/>
          <a:p>
            <a:pPr algn="ctr"/>
            <a:r>
              <a:rPr lang="ja-JP" altLang="en-US" dirty="0"/>
              <a:t>それ以前</a:t>
            </a:r>
          </a:p>
        </p:txBody>
      </p:sp>
      <p:sp>
        <p:nvSpPr>
          <p:cNvPr id="16" name="角丸四角形 15"/>
          <p:cNvSpPr/>
          <p:nvPr/>
        </p:nvSpPr>
        <p:spPr>
          <a:xfrm>
            <a:off x="5231904" y="1765866"/>
            <a:ext cx="201622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青空文庫</a:t>
            </a:r>
          </a:p>
        </p:txBody>
      </p:sp>
      <p:sp>
        <p:nvSpPr>
          <p:cNvPr id="18" name="角丸四角形 17"/>
          <p:cNvSpPr/>
          <p:nvPr/>
        </p:nvSpPr>
        <p:spPr>
          <a:xfrm>
            <a:off x="7680176" y="1477834"/>
            <a:ext cx="1008112"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新聞</a:t>
            </a:r>
          </a:p>
        </p:txBody>
      </p:sp>
      <p:sp>
        <p:nvSpPr>
          <p:cNvPr id="19" name="角丸四角形 18"/>
          <p:cNvSpPr/>
          <p:nvPr/>
        </p:nvSpPr>
        <p:spPr>
          <a:xfrm>
            <a:off x="6096000" y="2269922"/>
            <a:ext cx="93610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新潮百冊</a:t>
            </a:r>
          </a:p>
        </p:txBody>
      </p:sp>
      <p:sp>
        <p:nvSpPr>
          <p:cNvPr id="30" name="テキスト ボックス 29"/>
          <p:cNvSpPr txBox="1"/>
          <p:nvPr/>
        </p:nvSpPr>
        <p:spPr>
          <a:xfrm>
            <a:off x="1616605" y="169476"/>
            <a:ext cx="8842635" cy="584775"/>
          </a:xfrm>
          <a:prstGeom prst="rect">
            <a:avLst/>
          </a:prstGeom>
          <a:noFill/>
        </p:spPr>
        <p:txBody>
          <a:bodyPr wrap="square" rtlCol="0">
            <a:spAutoFit/>
          </a:bodyPr>
          <a:lstStyle/>
          <a:p>
            <a:r>
              <a:rPr lang="ja-JP" altLang="en-US" sz="3200" b="1" dirty="0"/>
              <a:t>日本語コーパス整備の経緯</a:t>
            </a:r>
            <a:r>
              <a:rPr lang="en-US" altLang="ja-JP" sz="3200" b="1" dirty="0"/>
              <a:t>Ⅰ</a:t>
            </a:r>
            <a:r>
              <a:rPr lang="ja-JP" altLang="en-US" sz="3200" b="1" dirty="0"/>
              <a:t>：　</a:t>
            </a:r>
            <a:r>
              <a:rPr lang="en-US" altLang="ja-JP" sz="3200" b="1" dirty="0">
                <a:solidFill>
                  <a:srgbClr val="FF0000"/>
                </a:solidFill>
              </a:rPr>
              <a:t>1990</a:t>
            </a:r>
            <a:r>
              <a:rPr lang="ja-JP" altLang="en-US" sz="3200" b="1" dirty="0">
                <a:solidFill>
                  <a:srgbClr val="FF0000"/>
                </a:solidFill>
              </a:rPr>
              <a:t>年代</a:t>
            </a:r>
          </a:p>
        </p:txBody>
      </p:sp>
      <p:sp>
        <p:nvSpPr>
          <p:cNvPr id="2" name="スライド番号プレースホルダー 1"/>
          <p:cNvSpPr>
            <a:spLocks noGrp="1"/>
          </p:cNvSpPr>
          <p:nvPr>
            <p:ph type="sldNum" sz="quarter" idx="12"/>
          </p:nvPr>
        </p:nvSpPr>
        <p:spPr/>
        <p:txBody>
          <a:bodyPr/>
          <a:lstStyle/>
          <a:p>
            <a:fld id="{5E3796EC-D5C8-4DA7-BE16-C81B6208E6F6}" type="slidenum">
              <a:rPr kumimoji="1" lang="ja-JP" altLang="en-US" smtClean="0"/>
              <a:t>4</a:t>
            </a:fld>
            <a:endParaRPr kumimoji="1" lang="ja-JP" altLang="en-US"/>
          </a:p>
        </p:txBody>
      </p:sp>
    </p:spTree>
    <p:extLst>
      <p:ext uri="{BB962C8B-B14F-4D97-AF65-F5344CB8AC3E}">
        <p14:creationId xmlns:p14="http://schemas.microsoft.com/office/powerpoint/2010/main" val="23037656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1"/>
          <p:cNvSpPr/>
          <p:nvPr/>
        </p:nvSpPr>
        <p:spPr>
          <a:xfrm>
            <a:off x="7896200" y="5006226"/>
            <a:ext cx="648072"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CSJ</a:t>
            </a:r>
            <a:endParaRPr lang="ja-JP" altLang="en-US" dirty="0"/>
          </a:p>
        </p:txBody>
      </p:sp>
      <p:sp>
        <p:nvSpPr>
          <p:cNvPr id="13" name="角丸四角形 12"/>
          <p:cNvSpPr/>
          <p:nvPr/>
        </p:nvSpPr>
        <p:spPr>
          <a:xfrm>
            <a:off x="7680176" y="1405826"/>
            <a:ext cx="1008112" cy="3096344"/>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BCCWJ</a:t>
            </a:r>
            <a:endParaRPr lang="ja-JP" altLang="en-US" dirty="0"/>
          </a:p>
        </p:txBody>
      </p:sp>
      <p:sp>
        <p:nvSpPr>
          <p:cNvPr id="14" name="角丸四角形 13"/>
          <p:cNvSpPr/>
          <p:nvPr/>
        </p:nvSpPr>
        <p:spPr>
          <a:xfrm>
            <a:off x="1919536" y="1693858"/>
            <a:ext cx="2871936" cy="1440160"/>
          </a:xfrm>
          <a:prstGeom prst="roundRect">
            <a:avLst/>
          </a:prstGeom>
          <a:solidFill>
            <a:srgbClr val="92D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CHJ</a:t>
            </a:r>
            <a:endParaRPr lang="ja-JP" altLang="en-US" dirty="0"/>
          </a:p>
        </p:txBody>
      </p:sp>
      <p:sp>
        <p:nvSpPr>
          <p:cNvPr id="15" name="角丸四角形 14"/>
          <p:cNvSpPr/>
          <p:nvPr/>
        </p:nvSpPr>
        <p:spPr>
          <a:xfrm>
            <a:off x="6384032" y="2773978"/>
            <a:ext cx="792088"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太陽</a:t>
            </a:r>
          </a:p>
        </p:txBody>
      </p:sp>
      <p:sp>
        <p:nvSpPr>
          <p:cNvPr id="23" name="角丸四角形 22"/>
          <p:cNvSpPr/>
          <p:nvPr/>
        </p:nvSpPr>
        <p:spPr>
          <a:xfrm>
            <a:off x="6384032" y="3278034"/>
            <a:ext cx="792088"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t>女性雑誌</a:t>
            </a:r>
          </a:p>
        </p:txBody>
      </p:sp>
      <p:sp>
        <p:nvSpPr>
          <p:cNvPr id="24" name="角丸四角形 23"/>
          <p:cNvSpPr/>
          <p:nvPr/>
        </p:nvSpPr>
        <p:spPr>
          <a:xfrm>
            <a:off x="5015880" y="3062010"/>
            <a:ext cx="576064"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t>明六</a:t>
            </a:r>
          </a:p>
        </p:txBody>
      </p:sp>
      <p:sp>
        <p:nvSpPr>
          <p:cNvPr id="25" name="角丸四角形 24"/>
          <p:cNvSpPr/>
          <p:nvPr/>
        </p:nvSpPr>
        <p:spPr>
          <a:xfrm>
            <a:off x="5636332" y="3062010"/>
            <a:ext cx="675692"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t>国民の友</a:t>
            </a:r>
          </a:p>
        </p:txBody>
      </p:sp>
      <p:sp>
        <p:nvSpPr>
          <p:cNvPr id="26" name="角丸四角形 25"/>
          <p:cNvSpPr/>
          <p:nvPr/>
        </p:nvSpPr>
        <p:spPr>
          <a:xfrm>
            <a:off x="2495600" y="1866928"/>
            <a:ext cx="720080"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平安</a:t>
            </a:r>
          </a:p>
        </p:txBody>
      </p:sp>
      <p:sp>
        <p:nvSpPr>
          <p:cNvPr id="28" name="角丸四角形 27"/>
          <p:cNvSpPr/>
          <p:nvPr/>
        </p:nvSpPr>
        <p:spPr>
          <a:xfrm>
            <a:off x="3863752" y="2659016"/>
            <a:ext cx="720080"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狂言</a:t>
            </a:r>
          </a:p>
        </p:txBody>
      </p:sp>
      <p:sp>
        <p:nvSpPr>
          <p:cNvPr id="9" name="テキスト ボックス 8"/>
          <p:cNvSpPr txBox="1"/>
          <p:nvPr/>
        </p:nvSpPr>
        <p:spPr>
          <a:xfrm>
            <a:off x="7320136" y="901770"/>
            <a:ext cx="1368152" cy="369332"/>
          </a:xfrm>
          <a:prstGeom prst="rect">
            <a:avLst/>
          </a:prstGeom>
          <a:solidFill>
            <a:srgbClr val="FFFF00"/>
          </a:solidFill>
          <a:ln>
            <a:solidFill>
              <a:schemeClr val="accent1">
                <a:shade val="95000"/>
                <a:satMod val="105000"/>
              </a:schemeClr>
            </a:solidFill>
          </a:ln>
        </p:spPr>
        <p:txBody>
          <a:bodyPr wrap="square" rtlCol="0">
            <a:spAutoFit/>
          </a:bodyPr>
          <a:lstStyle/>
          <a:p>
            <a:pPr algn="ctr"/>
            <a:r>
              <a:rPr lang="ja-JP" altLang="en-US" dirty="0"/>
              <a:t>現　　代</a:t>
            </a:r>
          </a:p>
        </p:txBody>
      </p:sp>
      <p:sp>
        <p:nvSpPr>
          <p:cNvPr id="10" name="テキスト ボックス 9"/>
          <p:cNvSpPr txBox="1"/>
          <p:nvPr/>
        </p:nvSpPr>
        <p:spPr>
          <a:xfrm>
            <a:off x="5231904" y="901770"/>
            <a:ext cx="1368152" cy="369332"/>
          </a:xfrm>
          <a:prstGeom prst="rect">
            <a:avLst/>
          </a:prstGeom>
          <a:solidFill>
            <a:srgbClr val="FFFF00"/>
          </a:solidFill>
          <a:ln>
            <a:solidFill>
              <a:schemeClr val="accent1">
                <a:shade val="95000"/>
                <a:satMod val="105000"/>
              </a:schemeClr>
            </a:solidFill>
          </a:ln>
        </p:spPr>
        <p:txBody>
          <a:bodyPr wrap="square" rtlCol="0">
            <a:spAutoFit/>
          </a:bodyPr>
          <a:lstStyle/>
          <a:p>
            <a:pPr algn="ctr"/>
            <a:r>
              <a:rPr lang="ja-JP" altLang="en-US" dirty="0"/>
              <a:t>近　　代</a:t>
            </a:r>
          </a:p>
        </p:txBody>
      </p:sp>
      <p:sp>
        <p:nvSpPr>
          <p:cNvPr id="11" name="テキスト ボックス 10"/>
          <p:cNvSpPr txBox="1"/>
          <p:nvPr/>
        </p:nvSpPr>
        <p:spPr>
          <a:xfrm>
            <a:off x="1927920" y="901770"/>
            <a:ext cx="2943944" cy="369332"/>
          </a:xfrm>
          <a:prstGeom prst="rect">
            <a:avLst/>
          </a:prstGeom>
          <a:solidFill>
            <a:srgbClr val="FFFF00"/>
          </a:solidFill>
          <a:ln>
            <a:solidFill>
              <a:schemeClr val="accent1">
                <a:shade val="95000"/>
                <a:satMod val="105000"/>
              </a:schemeClr>
            </a:solidFill>
          </a:ln>
        </p:spPr>
        <p:txBody>
          <a:bodyPr wrap="square" rtlCol="0">
            <a:spAutoFit/>
          </a:bodyPr>
          <a:lstStyle/>
          <a:p>
            <a:pPr algn="ctr"/>
            <a:r>
              <a:rPr lang="ja-JP" altLang="en-US" dirty="0"/>
              <a:t>それ以前</a:t>
            </a:r>
          </a:p>
        </p:txBody>
      </p:sp>
      <p:sp>
        <p:nvSpPr>
          <p:cNvPr id="16" name="角丸四角形 15"/>
          <p:cNvSpPr/>
          <p:nvPr/>
        </p:nvSpPr>
        <p:spPr>
          <a:xfrm>
            <a:off x="5231904" y="1765866"/>
            <a:ext cx="201622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青空文庫</a:t>
            </a:r>
          </a:p>
        </p:txBody>
      </p:sp>
      <p:sp>
        <p:nvSpPr>
          <p:cNvPr id="18" name="角丸四角形 17"/>
          <p:cNvSpPr/>
          <p:nvPr/>
        </p:nvSpPr>
        <p:spPr>
          <a:xfrm>
            <a:off x="7680176" y="1477834"/>
            <a:ext cx="1008112"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新聞</a:t>
            </a:r>
          </a:p>
        </p:txBody>
      </p:sp>
      <p:sp>
        <p:nvSpPr>
          <p:cNvPr id="19" name="角丸四角形 18"/>
          <p:cNvSpPr/>
          <p:nvPr/>
        </p:nvSpPr>
        <p:spPr>
          <a:xfrm>
            <a:off x="6096000" y="2269922"/>
            <a:ext cx="93610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新潮百冊</a:t>
            </a:r>
          </a:p>
        </p:txBody>
      </p:sp>
      <p:sp>
        <p:nvSpPr>
          <p:cNvPr id="21" name="テキスト ボックス 20"/>
          <p:cNvSpPr txBox="1"/>
          <p:nvPr/>
        </p:nvSpPr>
        <p:spPr>
          <a:xfrm>
            <a:off x="1616164" y="169477"/>
            <a:ext cx="7912496" cy="584775"/>
          </a:xfrm>
          <a:prstGeom prst="rect">
            <a:avLst/>
          </a:prstGeom>
          <a:noFill/>
        </p:spPr>
        <p:txBody>
          <a:bodyPr wrap="square" rtlCol="0">
            <a:spAutoFit/>
          </a:bodyPr>
          <a:lstStyle/>
          <a:p>
            <a:r>
              <a:rPr lang="ja-JP" altLang="en-US" sz="3200" b="1" dirty="0"/>
              <a:t>日本語コーパス整備の経緯</a:t>
            </a:r>
            <a:r>
              <a:rPr lang="en-US" altLang="ja-JP" sz="3200" b="1" dirty="0"/>
              <a:t>Ⅱ</a:t>
            </a:r>
            <a:r>
              <a:rPr lang="ja-JP" altLang="en-US" sz="3200" b="1" dirty="0"/>
              <a:t>：　</a:t>
            </a:r>
            <a:r>
              <a:rPr lang="ja-JP" altLang="en-US" sz="3200" b="1" dirty="0">
                <a:solidFill>
                  <a:srgbClr val="FF0000"/>
                </a:solidFill>
              </a:rPr>
              <a:t>現　状</a:t>
            </a:r>
          </a:p>
        </p:txBody>
      </p:sp>
      <p:sp>
        <p:nvSpPr>
          <p:cNvPr id="2" name="スライド番号プレースホルダー 1"/>
          <p:cNvSpPr>
            <a:spLocks noGrp="1"/>
          </p:cNvSpPr>
          <p:nvPr>
            <p:ph type="sldNum" sz="quarter" idx="12"/>
          </p:nvPr>
        </p:nvSpPr>
        <p:spPr/>
        <p:txBody>
          <a:bodyPr/>
          <a:lstStyle/>
          <a:p>
            <a:fld id="{5E3796EC-D5C8-4DA7-BE16-C81B6208E6F6}" type="slidenum">
              <a:rPr kumimoji="1" lang="ja-JP" altLang="en-US" smtClean="0"/>
              <a:t>5</a:t>
            </a:fld>
            <a:endParaRPr kumimoji="1" lang="ja-JP" altLang="en-US"/>
          </a:p>
        </p:txBody>
      </p:sp>
      <p:grpSp>
        <p:nvGrpSpPr>
          <p:cNvPr id="5" name="グループ化 4"/>
          <p:cNvGrpSpPr/>
          <p:nvPr/>
        </p:nvGrpSpPr>
        <p:grpSpPr>
          <a:xfrm>
            <a:off x="9048328" y="1340768"/>
            <a:ext cx="936107" cy="4968552"/>
            <a:chOff x="7524328" y="1340768"/>
            <a:chExt cx="936107" cy="4968552"/>
          </a:xfrm>
        </p:grpSpPr>
        <p:sp>
          <p:nvSpPr>
            <p:cNvPr id="3" name="左中かっこ 2"/>
            <p:cNvSpPr/>
            <p:nvPr/>
          </p:nvSpPr>
          <p:spPr>
            <a:xfrm rot="10800000">
              <a:off x="7524328" y="1340768"/>
              <a:ext cx="432048" cy="3161402"/>
            </a:xfrm>
            <a:prstGeom prst="leftBrace">
              <a:avLst>
                <a:gd name="adj1" fmla="val 65193"/>
                <a:gd name="adj2" fmla="val 51208"/>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p>
          </p:txBody>
        </p:sp>
        <p:sp>
          <p:nvSpPr>
            <p:cNvPr id="20" name="左中かっこ 19"/>
            <p:cNvSpPr/>
            <p:nvPr/>
          </p:nvSpPr>
          <p:spPr>
            <a:xfrm rot="10800000">
              <a:off x="7524329" y="4797152"/>
              <a:ext cx="432048" cy="1375101"/>
            </a:xfrm>
            <a:prstGeom prst="leftBrace">
              <a:avLst>
                <a:gd name="adj1" fmla="val 65193"/>
                <a:gd name="adj2" fmla="val 51208"/>
              </a:avLst>
            </a:pr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p>
          </p:txBody>
        </p:sp>
        <p:sp>
          <p:nvSpPr>
            <p:cNvPr id="4" name="テキスト ボックス 3"/>
            <p:cNvSpPr txBox="1"/>
            <p:nvPr/>
          </p:nvSpPr>
          <p:spPr>
            <a:xfrm>
              <a:off x="7967992" y="1981890"/>
              <a:ext cx="492443" cy="1728192"/>
            </a:xfrm>
            <a:prstGeom prst="rect">
              <a:avLst/>
            </a:prstGeom>
            <a:noFill/>
          </p:spPr>
          <p:txBody>
            <a:bodyPr vert="eaVert" wrap="square" rtlCol="0">
              <a:spAutoFit/>
            </a:bodyPr>
            <a:lstStyle/>
            <a:p>
              <a:pPr algn="ctr"/>
              <a:r>
                <a:rPr lang="ja-JP" altLang="en-US" sz="2000" dirty="0"/>
                <a:t>書き言葉</a:t>
              </a:r>
            </a:p>
          </p:txBody>
        </p:sp>
        <p:sp>
          <p:nvSpPr>
            <p:cNvPr id="22" name="テキスト ボックス 21"/>
            <p:cNvSpPr txBox="1"/>
            <p:nvPr/>
          </p:nvSpPr>
          <p:spPr>
            <a:xfrm>
              <a:off x="7956425" y="4581128"/>
              <a:ext cx="492443" cy="1728192"/>
            </a:xfrm>
            <a:prstGeom prst="rect">
              <a:avLst/>
            </a:prstGeom>
            <a:noFill/>
          </p:spPr>
          <p:txBody>
            <a:bodyPr vert="eaVert" wrap="square" rtlCol="0">
              <a:spAutoFit/>
            </a:bodyPr>
            <a:lstStyle/>
            <a:p>
              <a:pPr algn="ctr"/>
              <a:r>
                <a:rPr lang="ja-JP" altLang="en-US" sz="2000" dirty="0"/>
                <a:t>話し言葉</a:t>
              </a:r>
            </a:p>
          </p:txBody>
        </p:sp>
      </p:grpSp>
    </p:spTree>
    <p:extLst>
      <p:ext uri="{BB962C8B-B14F-4D97-AF65-F5344CB8AC3E}">
        <p14:creationId xmlns:p14="http://schemas.microsoft.com/office/powerpoint/2010/main" val="196321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1+#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53" presetClass="entr" presetSubtype="16" fill="hold" grpId="0" nodeType="afterEffect">
                                  <p:stCondLst>
                                    <p:cond delay="0"/>
                                  </p:stCondLst>
                                  <p:childTnLst>
                                    <p:set>
                                      <p:cBhvr>
                                        <p:cTn id="11" dur="1" fill="hold">
                                          <p:stCondLst>
                                            <p:cond delay="0"/>
                                          </p:stCondLst>
                                        </p:cTn>
                                        <p:tgtEl>
                                          <p:spTgt spid="12"/>
                                        </p:tgtEl>
                                        <p:attrNameLst>
                                          <p:attrName>style.visibility</p:attrName>
                                        </p:attrNameLst>
                                      </p:cBhvr>
                                      <p:to>
                                        <p:strVal val="visible"/>
                                      </p:to>
                                    </p:set>
                                    <p:anim calcmode="lin" valueType="num">
                                      <p:cBhvr>
                                        <p:cTn id="12" dur="500" fill="hold"/>
                                        <p:tgtEl>
                                          <p:spTgt spid="12"/>
                                        </p:tgtEl>
                                        <p:attrNameLst>
                                          <p:attrName>ppt_w</p:attrName>
                                        </p:attrNameLst>
                                      </p:cBhvr>
                                      <p:tavLst>
                                        <p:tav tm="0">
                                          <p:val>
                                            <p:fltVal val="0"/>
                                          </p:val>
                                        </p:tav>
                                        <p:tav tm="100000">
                                          <p:val>
                                            <p:strVal val="#ppt_w"/>
                                          </p:val>
                                        </p:tav>
                                      </p:tavLst>
                                    </p:anim>
                                    <p:anim calcmode="lin" valueType="num">
                                      <p:cBhvr>
                                        <p:cTn id="13" dur="500" fill="hold"/>
                                        <p:tgtEl>
                                          <p:spTgt spid="12"/>
                                        </p:tgtEl>
                                        <p:attrNameLst>
                                          <p:attrName>ppt_h</p:attrName>
                                        </p:attrNameLst>
                                      </p:cBhvr>
                                      <p:tavLst>
                                        <p:tav tm="0">
                                          <p:val>
                                            <p:fltVal val="0"/>
                                          </p:val>
                                        </p:tav>
                                        <p:tav tm="100000">
                                          <p:val>
                                            <p:strVal val="#ppt_h"/>
                                          </p:val>
                                        </p:tav>
                                      </p:tavLst>
                                    </p:anim>
                                    <p:animEffect transition="in" filter="fade">
                                      <p:cBhvr>
                                        <p:cTn id="14" dur="500"/>
                                        <p:tgtEl>
                                          <p:spTgt spid="12"/>
                                        </p:tgtEl>
                                      </p:cBhvr>
                                    </p:animEffect>
                                  </p:childTnLst>
                                </p:cTn>
                              </p:par>
                            </p:childTnLst>
                          </p:cTn>
                        </p:par>
                        <p:par>
                          <p:cTn id="15" fill="hold">
                            <p:stCondLst>
                              <p:cond delay="1000"/>
                            </p:stCondLst>
                            <p:childTnLst>
                              <p:par>
                                <p:cTn id="16" presetID="53" presetClass="entr" presetSubtype="16" fill="hold" grpId="0" nodeType="afterEffect">
                                  <p:stCondLst>
                                    <p:cond delay="0"/>
                                  </p:stCondLst>
                                  <p:childTnLst>
                                    <p:set>
                                      <p:cBhvr>
                                        <p:cTn id="17" dur="1" fill="hold">
                                          <p:stCondLst>
                                            <p:cond delay="0"/>
                                          </p:stCondLst>
                                        </p:cTn>
                                        <p:tgtEl>
                                          <p:spTgt spid="15"/>
                                        </p:tgtEl>
                                        <p:attrNameLst>
                                          <p:attrName>style.visibility</p:attrName>
                                        </p:attrNameLst>
                                      </p:cBhvr>
                                      <p:to>
                                        <p:strVal val="visible"/>
                                      </p:to>
                                    </p:set>
                                    <p:anim calcmode="lin" valueType="num">
                                      <p:cBhvr>
                                        <p:cTn id="18" dur="500" fill="hold"/>
                                        <p:tgtEl>
                                          <p:spTgt spid="15"/>
                                        </p:tgtEl>
                                        <p:attrNameLst>
                                          <p:attrName>ppt_w</p:attrName>
                                        </p:attrNameLst>
                                      </p:cBhvr>
                                      <p:tavLst>
                                        <p:tav tm="0">
                                          <p:val>
                                            <p:fltVal val="0"/>
                                          </p:val>
                                        </p:tav>
                                        <p:tav tm="100000">
                                          <p:val>
                                            <p:strVal val="#ppt_w"/>
                                          </p:val>
                                        </p:tav>
                                      </p:tavLst>
                                    </p:anim>
                                    <p:anim calcmode="lin" valueType="num">
                                      <p:cBhvr>
                                        <p:cTn id="19" dur="500" fill="hold"/>
                                        <p:tgtEl>
                                          <p:spTgt spid="15"/>
                                        </p:tgtEl>
                                        <p:attrNameLst>
                                          <p:attrName>ppt_h</p:attrName>
                                        </p:attrNameLst>
                                      </p:cBhvr>
                                      <p:tavLst>
                                        <p:tav tm="0">
                                          <p:val>
                                            <p:fltVal val="0"/>
                                          </p:val>
                                        </p:tav>
                                        <p:tav tm="100000">
                                          <p:val>
                                            <p:strVal val="#ppt_h"/>
                                          </p:val>
                                        </p:tav>
                                      </p:tavLst>
                                    </p:anim>
                                    <p:animEffect transition="in" filter="fade">
                                      <p:cBhvr>
                                        <p:cTn id="20" dur="500"/>
                                        <p:tgtEl>
                                          <p:spTgt spid="15"/>
                                        </p:tgtEl>
                                      </p:cBhvr>
                                    </p:animEffect>
                                  </p:childTnLst>
                                </p:cTn>
                              </p:par>
                            </p:childTnLst>
                          </p:cTn>
                        </p:par>
                        <p:par>
                          <p:cTn id="21" fill="hold">
                            <p:stCondLst>
                              <p:cond delay="1500"/>
                            </p:stCondLst>
                            <p:childTnLst>
                              <p:par>
                                <p:cTn id="22" presetID="53" presetClass="entr" presetSubtype="16" fill="hold" grpId="0" nodeType="afterEffect">
                                  <p:stCondLst>
                                    <p:cond delay="0"/>
                                  </p:stCondLst>
                                  <p:childTnLst>
                                    <p:set>
                                      <p:cBhvr>
                                        <p:cTn id="23" dur="1" fill="hold">
                                          <p:stCondLst>
                                            <p:cond delay="0"/>
                                          </p:stCondLst>
                                        </p:cTn>
                                        <p:tgtEl>
                                          <p:spTgt spid="23"/>
                                        </p:tgtEl>
                                        <p:attrNameLst>
                                          <p:attrName>style.visibility</p:attrName>
                                        </p:attrNameLst>
                                      </p:cBhvr>
                                      <p:to>
                                        <p:strVal val="visible"/>
                                      </p:to>
                                    </p:set>
                                    <p:anim calcmode="lin" valueType="num">
                                      <p:cBhvr>
                                        <p:cTn id="24" dur="500" fill="hold"/>
                                        <p:tgtEl>
                                          <p:spTgt spid="23"/>
                                        </p:tgtEl>
                                        <p:attrNameLst>
                                          <p:attrName>ppt_w</p:attrName>
                                        </p:attrNameLst>
                                      </p:cBhvr>
                                      <p:tavLst>
                                        <p:tav tm="0">
                                          <p:val>
                                            <p:fltVal val="0"/>
                                          </p:val>
                                        </p:tav>
                                        <p:tav tm="100000">
                                          <p:val>
                                            <p:strVal val="#ppt_w"/>
                                          </p:val>
                                        </p:tav>
                                      </p:tavLst>
                                    </p:anim>
                                    <p:anim calcmode="lin" valueType="num">
                                      <p:cBhvr>
                                        <p:cTn id="25" dur="500" fill="hold"/>
                                        <p:tgtEl>
                                          <p:spTgt spid="23"/>
                                        </p:tgtEl>
                                        <p:attrNameLst>
                                          <p:attrName>ppt_h</p:attrName>
                                        </p:attrNameLst>
                                      </p:cBhvr>
                                      <p:tavLst>
                                        <p:tav tm="0">
                                          <p:val>
                                            <p:fltVal val="0"/>
                                          </p:val>
                                        </p:tav>
                                        <p:tav tm="100000">
                                          <p:val>
                                            <p:strVal val="#ppt_h"/>
                                          </p:val>
                                        </p:tav>
                                      </p:tavLst>
                                    </p:anim>
                                    <p:animEffect transition="in" filter="fade">
                                      <p:cBhvr>
                                        <p:cTn id="26" dur="500"/>
                                        <p:tgtEl>
                                          <p:spTgt spid="23"/>
                                        </p:tgtEl>
                                      </p:cBhvr>
                                    </p:animEffect>
                                  </p:childTnLst>
                                </p:cTn>
                              </p:par>
                            </p:childTnLst>
                          </p:cTn>
                        </p:par>
                        <p:par>
                          <p:cTn id="27" fill="hold">
                            <p:stCondLst>
                              <p:cond delay="2000"/>
                            </p:stCondLst>
                            <p:childTnLst>
                              <p:par>
                                <p:cTn id="28" presetID="53" presetClass="entr" presetSubtype="16" fill="hold" grpId="0" nodeType="after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p:cTn id="30" dur="500" fill="hold"/>
                                        <p:tgtEl>
                                          <p:spTgt spid="13"/>
                                        </p:tgtEl>
                                        <p:attrNameLst>
                                          <p:attrName>ppt_w</p:attrName>
                                        </p:attrNameLst>
                                      </p:cBhvr>
                                      <p:tavLst>
                                        <p:tav tm="0">
                                          <p:val>
                                            <p:fltVal val="0"/>
                                          </p:val>
                                        </p:tav>
                                        <p:tav tm="100000">
                                          <p:val>
                                            <p:strVal val="#ppt_w"/>
                                          </p:val>
                                        </p:tav>
                                      </p:tavLst>
                                    </p:anim>
                                    <p:anim calcmode="lin" valueType="num">
                                      <p:cBhvr>
                                        <p:cTn id="31" dur="500" fill="hold"/>
                                        <p:tgtEl>
                                          <p:spTgt spid="13"/>
                                        </p:tgtEl>
                                        <p:attrNameLst>
                                          <p:attrName>ppt_h</p:attrName>
                                        </p:attrNameLst>
                                      </p:cBhvr>
                                      <p:tavLst>
                                        <p:tav tm="0">
                                          <p:val>
                                            <p:fltVal val="0"/>
                                          </p:val>
                                        </p:tav>
                                        <p:tav tm="100000">
                                          <p:val>
                                            <p:strVal val="#ppt_h"/>
                                          </p:val>
                                        </p:tav>
                                      </p:tavLst>
                                    </p:anim>
                                    <p:animEffect transition="in" filter="fade">
                                      <p:cBhvr>
                                        <p:cTn id="32" dur="500"/>
                                        <p:tgtEl>
                                          <p:spTgt spid="13"/>
                                        </p:tgtEl>
                                      </p:cBhvr>
                                    </p:animEffect>
                                  </p:childTnLst>
                                </p:cTn>
                              </p:par>
                            </p:childTnLst>
                          </p:cTn>
                        </p:par>
                        <p:par>
                          <p:cTn id="33" fill="hold">
                            <p:stCondLst>
                              <p:cond delay="2500"/>
                            </p:stCondLst>
                            <p:childTnLst>
                              <p:par>
                                <p:cTn id="34" presetID="53" presetClass="entr" presetSubtype="16" fill="hold" grpId="0" nodeType="afterEffect">
                                  <p:stCondLst>
                                    <p:cond delay="0"/>
                                  </p:stCondLst>
                                  <p:childTnLst>
                                    <p:set>
                                      <p:cBhvr>
                                        <p:cTn id="35" dur="1" fill="hold">
                                          <p:stCondLst>
                                            <p:cond delay="0"/>
                                          </p:stCondLst>
                                        </p:cTn>
                                        <p:tgtEl>
                                          <p:spTgt spid="26"/>
                                        </p:tgtEl>
                                        <p:attrNameLst>
                                          <p:attrName>style.visibility</p:attrName>
                                        </p:attrNameLst>
                                      </p:cBhvr>
                                      <p:to>
                                        <p:strVal val="visible"/>
                                      </p:to>
                                    </p:set>
                                    <p:anim calcmode="lin" valueType="num">
                                      <p:cBhvr>
                                        <p:cTn id="36" dur="500" fill="hold"/>
                                        <p:tgtEl>
                                          <p:spTgt spid="26"/>
                                        </p:tgtEl>
                                        <p:attrNameLst>
                                          <p:attrName>ppt_w</p:attrName>
                                        </p:attrNameLst>
                                      </p:cBhvr>
                                      <p:tavLst>
                                        <p:tav tm="0">
                                          <p:val>
                                            <p:fltVal val="0"/>
                                          </p:val>
                                        </p:tav>
                                        <p:tav tm="100000">
                                          <p:val>
                                            <p:strVal val="#ppt_w"/>
                                          </p:val>
                                        </p:tav>
                                      </p:tavLst>
                                    </p:anim>
                                    <p:anim calcmode="lin" valueType="num">
                                      <p:cBhvr>
                                        <p:cTn id="37" dur="500" fill="hold"/>
                                        <p:tgtEl>
                                          <p:spTgt spid="26"/>
                                        </p:tgtEl>
                                        <p:attrNameLst>
                                          <p:attrName>ppt_h</p:attrName>
                                        </p:attrNameLst>
                                      </p:cBhvr>
                                      <p:tavLst>
                                        <p:tav tm="0">
                                          <p:val>
                                            <p:fltVal val="0"/>
                                          </p:val>
                                        </p:tav>
                                        <p:tav tm="100000">
                                          <p:val>
                                            <p:strVal val="#ppt_h"/>
                                          </p:val>
                                        </p:tav>
                                      </p:tavLst>
                                    </p:anim>
                                    <p:animEffect transition="in" filter="fade">
                                      <p:cBhvr>
                                        <p:cTn id="38" dur="500"/>
                                        <p:tgtEl>
                                          <p:spTgt spid="26"/>
                                        </p:tgtEl>
                                      </p:cBhvr>
                                    </p:animEffect>
                                  </p:childTnLst>
                                </p:cTn>
                              </p:par>
                            </p:childTnLst>
                          </p:cTn>
                        </p:par>
                        <p:par>
                          <p:cTn id="39" fill="hold">
                            <p:stCondLst>
                              <p:cond delay="3000"/>
                            </p:stCondLst>
                            <p:childTnLst>
                              <p:par>
                                <p:cTn id="40" presetID="53" presetClass="entr" presetSubtype="16" fill="hold" grpId="0" nodeType="afterEffect">
                                  <p:stCondLst>
                                    <p:cond delay="0"/>
                                  </p:stCondLst>
                                  <p:childTnLst>
                                    <p:set>
                                      <p:cBhvr>
                                        <p:cTn id="41" dur="1" fill="hold">
                                          <p:stCondLst>
                                            <p:cond delay="0"/>
                                          </p:stCondLst>
                                        </p:cTn>
                                        <p:tgtEl>
                                          <p:spTgt spid="14"/>
                                        </p:tgtEl>
                                        <p:attrNameLst>
                                          <p:attrName>style.visibility</p:attrName>
                                        </p:attrNameLst>
                                      </p:cBhvr>
                                      <p:to>
                                        <p:strVal val="visible"/>
                                      </p:to>
                                    </p:set>
                                    <p:anim calcmode="lin" valueType="num">
                                      <p:cBhvr>
                                        <p:cTn id="42" dur="500" fill="hold"/>
                                        <p:tgtEl>
                                          <p:spTgt spid="14"/>
                                        </p:tgtEl>
                                        <p:attrNameLst>
                                          <p:attrName>ppt_w</p:attrName>
                                        </p:attrNameLst>
                                      </p:cBhvr>
                                      <p:tavLst>
                                        <p:tav tm="0">
                                          <p:val>
                                            <p:fltVal val="0"/>
                                          </p:val>
                                        </p:tav>
                                        <p:tav tm="100000">
                                          <p:val>
                                            <p:strVal val="#ppt_w"/>
                                          </p:val>
                                        </p:tav>
                                      </p:tavLst>
                                    </p:anim>
                                    <p:anim calcmode="lin" valueType="num">
                                      <p:cBhvr>
                                        <p:cTn id="43" dur="500" fill="hold"/>
                                        <p:tgtEl>
                                          <p:spTgt spid="14"/>
                                        </p:tgtEl>
                                        <p:attrNameLst>
                                          <p:attrName>ppt_h</p:attrName>
                                        </p:attrNameLst>
                                      </p:cBhvr>
                                      <p:tavLst>
                                        <p:tav tm="0">
                                          <p:val>
                                            <p:fltVal val="0"/>
                                          </p:val>
                                        </p:tav>
                                        <p:tav tm="100000">
                                          <p:val>
                                            <p:strVal val="#ppt_h"/>
                                          </p:val>
                                        </p:tav>
                                      </p:tavLst>
                                    </p:anim>
                                    <p:animEffect transition="in" filter="fade">
                                      <p:cBhvr>
                                        <p:cTn id="44" dur="500"/>
                                        <p:tgtEl>
                                          <p:spTgt spid="14"/>
                                        </p:tgtEl>
                                      </p:cBhvr>
                                    </p:animEffect>
                                  </p:childTnLst>
                                </p:cTn>
                              </p:par>
                            </p:childTnLst>
                          </p:cTn>
                        </p:par>
                        <p:par>
                          <p:cTn id="45" fill="hold">
                            <p:stCondLst>
                              <p:cond delay="3500"/>
                            </p:stCondLst>
                            <p:childTnLst>
                              <p:par>
                                <p:cTn id="46" presetID="53" presetClass="entr" presetSubtype="16" fill="hold" grpId="0" nodeType="afterEffect">
                                  <p:stCondLst>
                                    <p:cond delay="0"/>
                                  </p:stCondLst>
                                  <p:childTnLst>
                                    <p:set>
                                      <p:cBhvr>
                                        <p:cTn id="47" dur="1" fill="hold">
                                          <p:stCondLst>
                                            <p:cond delay="0"/>
                                          </p:stCondLst>
                                        </p:cTn>
                                        <p:tgtEl>
                                          <p:spTgt spid="24"/>
                                        </p:tgtEl>
                                        <p:attrNameLst>
                                          <p:attrName>style.visibility</p:attrName>
                                        </p:attrNameLst>
                                      </p:cBhvr>
                                      <p:to>
                                        <p:strVal val="visible"/>
                                      </p:to>
                                    </p:set>
                                    <p:anim calcmode="lin" valueType="num">
                                      <p:cBhvr>
                                        <p:cTn id="48" dur="500" fill="hold"/>
                                        <p:tgtEl>
                                          <p:spTgt spid="24"/>
                                        </p:tgtEl>
                                        <p:attrNameLst>
                                          <p:attrName>ppt_w</p:attrName>
                                        </p:attrNameLst>
                                      </p:cBhvr>
                                      <p:tavLst>
                                        <p:tav tm="0">
                                          <p:val>
                                            <p:fltVal val="0"/>
                                          </p:val>
                                        </p:tav>
                                        <p:tav tm="100000">
                                          <p:val>
                                            <p:strVal val="#ppt_w"/>
                                          </p:val>
                                        </p:tav>
                                      </p:tavLst>
                                    </p:anim>
                                    <p:anim calcmode="lin" valueType="num">
                                      <p:cBhvr>
                                        <p:cTn id="49" dur="500" fill="hold"/>
                                        <p:tgtEl>
                                          <p:spTgt spid="24"/>
                                        </p:tgtEl>
                                        <p:attrNameLst>
                                          <p:attrName>ppt_h</p:attrName>
                                        </p:attrNameLst>
                                      </p:cBhvr>
                                      <p:tavLst>
                                        <p:tav tm="0">
                                          <p:val>
                                            <p:fltVal val="0"/>
                                          </p:val>
                                        </p:tav>
                                        <p:tav tm="100000">
                                          <p:val>
                                            <p:strVal val="#ppt_h"/>
                                          </p:val>
                                        </p:tav>
                                      </p:tavLst>
                                    </p:anim>
                                    <p:animEffect transition="in" filter="fade">
                                      <p:cBhvr>
                                        <p:cTn id="50" dur="500"/>
                                        <p:tgtEl>
                                          <p:spTgt spid="24"/>
                                        </p:tgtEl>
                                      </p:cBhvr>
                                    </p:animEffect>
                                  </p:childTnLst>
                                </p:cTn>
                              </p:par>
                              <p:par>
                                <p:cTn id="51" presetID="53" presetClass="entr" presetSubtype="16" fill="hold" grpId="0" nodeType="withEffect">
                                  <p:stCondLst>
                                    <p:cond delay="0"/>
                                  </p:stCondLst>
                                  <p:childTnLst>
                                    <p:set>
                                      <p:cBhvr>
                                        <p:cTn id="52" dur="1" fill="hold">
                                          <p:stCondLst>
                                            <p:cond delay="0"/>
                                          </p:stCondLst>
                                        </p:cTn>
                                        <p:tgtEl>
                                          <p:spTgt spid="25"/>
                                        </p:tgtEl>
                                        <p:attrNameLst>
                                          <p:attrName>style.visibility</p:attrName>
                                        </p:attrNameLst>
                                      </p:cBhvr>
                                      <p:to>
                                        <p:strVal val="visible"/>
                                      </p:to>
                                    </p:set>
                                    <p:anim calcmode="lin" valueType="num">
                                      <p:cBhvr>
                                        <p:cTn id="53" dur="500" fill="hold"/>
                                        <p:tgtEl>
                                          <p:spTgt spid="25"/>
                                        </p:tgtEl>
                                        <p:attrNameLst>
                                          <p:attrName>ppt_w</p:attrName>
                                        </p:attrNameLst>
                                      </p:cBhvr>
                                      <p:tavLst>
                                        <p:tav tm="0">
                                          <p:val>
                                            <p:fltVal val="0"/>
                                          </p:val>
                                        </p:tav>
                                        <p:tav tm="100000">
                                          <p:val>
                                            <p:strVal val="#ppt_w"/>
                                          </p:val>
                                        </p:tav>
                                      </p:tavLst>
                                    </p:anim>
                                    <p:anim calcmode="lin" valueType="num">
                                      <p:cBhvr>
                                        <p:cTn id="54" dur="500" fill="hold"/>
                                        <p:tgtEl>
                                          <p:spTgt spid="25"/>
                                        </p:tgtEl>
                                        <p:attrNameLst>
                                          <p:attrName>ppt_h</p:attrName>
                                        </p:attrNameLst>
                                      </p:cBhvr>
                                      <p:tavLst>
                                        <p:tav tm="0">
                                          <p:val>
                                            <p:fltVal val="0"/>
                                          </p:val>
                                        </p:tav>
                                        <p:tav tm="100000">
                                          <p:val>
                                            <p:strVal val="#ppt_h"/>
                                          </p:val>
                                        </p:tav>
                                      </p:tavLst>
                                    </p:anim>
                                    <p:animEffect transition="in" filter="fade">
                                      <p:cBhvr>
                                        <p:cTn id="55" dur="500"/>
                                        <p:tgtEl>
                                          <p:spTgt spid="25"/>
                                        </p:tgtEl>
                                      </p:cBhvr>
                                    </p:animEffect>
                                  </p:childTnLst>
                                </p:cTn>
                              </p:par>
                            </p:childTnLst>
                          </p:cTn>
                        </p:par>
                        <p:par>
                          <p:cTn id="56" fill="hold">
                            <p:stCondLst>
                              <p:cond delay="4000"/>
                            </p:stCondLst>
                            <p:childTnLst>
                              <p:par>
                                <p:cTn id="57" presetID="53" presetClass="entr" presetSubtype="16" fill="hold" grpId="0" nodeType="afterEffect">
                                  <p:stCondLst>
                                    <p:cond delay="0"/>
                                  </p:stCondLst>
                                  <p:childTnLst>
                                    <p:set>
                                      <p:cBhvr>
                                        <p:cTn id="58" dur="1" fill="hold">
                                          <p:stCondLst>
                                            <p:cond delay="0"/>
                                          </p:stCondLst>
                                        </p:cTn>
                                        <p:tgtEl>
                                          <p:spTgt spid="28"/>
                                        </p:tgtEl>
                                        <p:attrNameLst>
                                          <p:attrName>style.visibility</p:attrName>
                                        </p:attrNameLst>
                                      </p:cBhvr>
                                      <p:to>
                                        <p:strVal val="visible"/>
                                      </p:to>
                                    </p:set>
                                    <p:anim calcmode="lin" valueType="num">
                                      <p:cBhvr>
                                        <p:cTn id="59" dur="500" fill="hold"/>
                                        <p:tgtEl>
                                          <p:spTgt spid="28"/>
                                        </p:tgtEl>
                                        <p:attrNameLst>
                                          <p:attrName>ppt_w</p:attrName>
                                        </p:attrNameLst>
                                      </p:cBhvr>
                                      <p:tavLst>
                                        <p:tav tm="0">
                                          <p:val>
                                            <p:fltVal val="0"/>
                                          </p:val>
                                        </p:tav>
                                        <p:tav tm="100000">
                                          <p:val>
                                            <p:strVal val="#ppt_w"/>
                                          </p:val>
                                        </p:tav>
                                      </p:tavLst>
                                    </p:anim>
                                    <p:anim calcmode="lin" valueType="num">
                                      <p:cBhvr>
                                        <p:cTn id="60" dur="500" fill="hold"/>
                                        <p:tgtEl>
                                          <p:spTgt spid="28"/>
                                        </p:tgtEl>
                                        <p:attrNameLst>
                                          <p:attrName>ppt_h</p:attrName>
                                        </p:attrNameLst>
                                      </p:cBhvr>
                                      <p:tavLst>
                                        <p:tav tm="0">
                                          <p:val>
                                            <p:fltVal val="0"/>
                                          </p:val>
                                        </p:tav>
                                        <p:tav tm="100000">
                                          <p:val>
                                            <p:strVal val="#ppt_h"/>
                                          </p:val>
                                        </p:tav>
                                      </p:tavLst>
                                    </p:anim>
                                    <p:animEffect transition="in" filter="fade">
                                      <p:cBhvr>
                                        <p:cTn id="61"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P spid="23" grpId="0" animBg="1"/>
      <p:bldP spid="24" grpId="0" animBg="1"/>
      <p:bldP spid="25" grpId="0" animBg="1"/>
      <p:bldP spid="26" grpId="0" animBg="1"/>
      <p:bldP spid="2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7320136" y="908720"/>
            <a:ext cx="1368152" cy="369332"/>
          </a:xfrm>
          <a:prstGeom prst="rect">
            <a:avLst/>
          </a:prstGeom>
          <a:solidFill>
            <a:srgbClr val="FFFF00"/>
          </a:solidFill>
          <a:ln>
            <a:solidFill>
              <a:schemeClr val="accent1">
                <a:shade val="95000"/>
                <a:satMod val="105000"/>
              </a:schemeClr>
            </a:solidFill>
          </a:ln>
        </p:spPr>
        <p:txBody>
          <a:bodyPr wrap="square" rtlCol="0">
            <a:spAutoFit/>
          </a:bodyPr>
          <a:lstStyle/>
          <a:p>
            <a:pPr algn="ctr"/>
            <a:r>
              <a:rPr lang="ja-JP" altLang="en-US" dirty="0"/>
              <a:t>現　　代</a:t>
            </a:r>
          </a:p>
        </p:txBody>
      </p:sp>
      <p:sp>
        <p:nvSpPr>
          <p:cNvPr id="10" name="テキスト ボックス 9"/>
          <p:cNvSpPr txBox="1"/>
          <p:nvPr/>
        </p:nvSpPr>
        <p:spPr>
          <a:xfrm>
            <a:off x="5231904" y="908720"/>
            <a:ext cx="1368152" cy="369332"/>
          </a:xfrm>
          <a:prstGeom prst="rect">
            <a:avLst/>
          </a:prstGeom>
          <a:solidFill>
            <a:srgbClr val="FFFF00"/>
          </a:solidFill>
          <a:ln>
            <a:solidFill>
              <a:schemeClr val="accent1">
                <a:shade val="95000"/>
                <a:satMod val="105000"/>
              </a:schemeClr>
            </a:solidFill>
          </a:ln>
        </p:spPr>
        <p:txBody>
          <a:bodyPr wrap="square" rtlCol="0">
            <a:spAutoFit/>
          </a:bodyPr>
          <a:lstStyle/>
          <a:p>
            <a:pPr algn="ctr"/>
            <a:r>
              <a:rPr lang="ja-JP" altLang="en-US" dirty="0"/>
              <a:t>近　　代</a:t>
            </a:r>
          </a:p>
        </p:txBody>
      </p:sp>
      <p:sp>
        <p:nvSpPr>
          <p:cNvPr id="11" name="テキスト ボックス 10"/>
          <p:cNvSpPr txBox="1"/>
          <p:nvPr/>
        </p:nvSpPr>
        <p:spPr>
          <a:xfrm>
            <a:off x="1927920" y="908720"/>
            <a:ext cx="2943944" cy="369332"/>
          </a:xfrm>
          <a:prstGeom prst="rect">
            <a:avLst/>
          </a:prstGeom>
          <a:solidFill>
            <a:srgbClr val="FFFF00"/>
          </a:solidFill>
          <a:ln>
            <a:solidFill>
              <a:schemeClr val="accent1">
                <a:shade val="95000"/>
                <a:satMod val="105000"/>
              </a:schemeClr>
            </a:solidFill>
          </a:ln>
        </p:spPr>
        <p:txBody>
          <a:bodyPr wrap="square" rtlCol="0">
            <a:spAutoFit/>
          </a:bodyPr>
          <a:lstStyle/>
          <a:p>
            <a:pPr algn="ctr"/>
            <a:r>
              <a:rPr lang="ja-JP" altLang="en-US" dirty="0"/>
              <a:t>それ以前</a:t>
            </a:r>
          </a:p>
        </p:txBody>
      </p:sp>
      <p:sp>
        <p:nvSpPr>
          <p:cNvPr id="12" name="角丸四角形 11"/>
          <p:cNvSpPr/>
          <p:nvPr/>
        </p:nvSpPr>
        <p:spPr>
          <a:xfrm>
            <a:off x="7896200" y="5013176"/>
            <a:ext cx="648072"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CSJ</a:t>
            </a:r>
            <a:endParaRPr lang="ja-JP" altLang="en-US" dirty="0"/>
          </a:p>
        </p:txBody>
      </p:sp>
      <p:sp>
        <p:nvSpPr>
          <p:cNvPr id="14" name="角丸四角形 13"/>
          <p:cNvSpPr/>
          <p:nvPr/>
        </p:nvSpPr>
        <p:spPr>
          <a:xfrm>
            <a:off x="1919536" y="1700808"/>
            <a:ext cx="2871936" cy="1440160"/>
          </a:xfrm>
          <a:prstGeom prst="roundRect">
            <a:avLst/>
          </a:prstGeom>
          <a:solidFill>
            <a:srgbClr val="92D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CHJ</a:t>
            </a:r>
            <a:endParaRPr lang="ja-JP" altLang="en-US" dirty="0"/>
          </a:p>
        </p:txBody>
      </p:sp>
      <p:sp>
        <p:nvSpPr>
          <p:cNvPr id="15" name="角丸四角形 14"/>
          <p:cNvSpPr/>
          <p:nvPr/>
        </p:nvSpPr>
        <p:spPr>
          <a:xfrm>
            <a:off x="6384032" y="2780928"/>
            <a:ext cx="792088"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太陽</a:t>
            </a:r>
          </a:p>
        </p:txBody>
      </p:sp>
      <p:sp>
        <p:nvSpPr>
          <p:cNvPr id="16" name="角丸四角形 15"/>
          <p:cNvSpPr/>
          <p:nvPr/>
        </p:nvSpPr>
        <p:spPr>
          <a:xfrm>
            <a:off x="5231904" y="1772816"/>
            <a:ext cx="201622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青空文庫</a:t>
            </a:r>
          </a:p>
        </p:txBody>
      </p:sp>
      <p:sp>
        <p:nvSpPr>
          <p:cNvPr id="19" name="角丸四角形 18"/>
          <p:cNvSpPr/>
          <p:nvPr/>
        </p:nvSpPr>
        <p:spPr>
          <a:xfrm>
            <a:off x="6096000" y="2276872"/>
            <a:ext cx="936104" cy="360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新潮百冊</a:t>
            </a:r>
          </a:p>
        </p:txBody>
      </p:sp>
      <p:sp>
        <p:nvSpPr>
          <p:cNvPr id="23" name="角丸四角形 22"/>
          <p:cNvSpPr/>
          <p:nvPr/>
        </p:nvSpPr>
        <p:spPr>
          <a:xfrm>
            <a:off x="6384032" y="3284984"/>
            <a:ext cx="792088"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t>女性雑誌</a:t>
            </a:r>
          </a:p>
        </p:txBody>
      </p:sp>
      <p:sp>
        <p:nvSpPr>
          <p:cNvPr id="24" name="角丸四角形 23"/>
          <p:cNvSpPr/>
          <p:nvPr/>
        </p:nvSpPr>
        <p:spPr>
          <a:xfrm>
            <a:off x="5015880" y="3068960"/>
            <a:ext cx="576064"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t>明六</a:t>
            </a:r>
          </a:p>
        </p:txBody>
      </p:sp>
      <p:sp>
        <p:nvSpPr>
          <p:cNvPr id="25" name="角丸四角形 24"/>
          <p:cNvSpPr/>
          <p:nvPr/>
        </p:nvSpPr>
        <p:spPr>
          <a:xfrm>
            <a:off x="5636332" y="3068960"/>
            <a:ext cx="675692"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t>国民の友</a:t>
            </a:r>
          </a:p>
        </p:txBody>
      </p:sp>
      <p:sp>
        <p:nvSpPr>
          <p:cNvPr id="26" name="角丸四角形 25"/>
          <p:cNvSpPr/>
          <p:nvPr/>
        </p:nvSpPr>
        <p:spPr>
          <a:xfrm>
            <a:off x="2495600" y="1873878"/>
            <a:ext cx="720080"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平安</a:t>
            </a:r>
          </a:p>
        </p:txBody>
      </p:sp>
      <p:sp>
        <p:nvSpPr>
          <p:cNvPr id="28" name="角丸四角形 27"/>
          <p:cNvSpPr/>
          <p:nvPr/>
        </p:nvSpPr>
        <p:spPr>
          <a:xfrm>
            <a:off x="3863752" y="2665966"/>
            <a:ext cx="720080" cy="432048"/>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狂言</a:t>
            </a:r>
          </a:p>
        </p:txBody>
      </p:sp>
      <p:sp>
        <p:nvSpPr>
          <p:cNvPr id="29" name="角丸四角形 28"/>
          <p:cNvSpPr/>
          <p:nvPr/>
        </p:nvSpPr>
        <p:spPr>
          <a:xfrm>
            <a:off x="7680176" y="1405826"/>
            <a:ext cx="1008112" cy="3096344"/>
          </a:xfrm>
          <a:prstGeom prst="roundRect">
            <a:avLst/>
          </a:prstGeom>
          <a:solidFill>
            <a:srgbClr val="00B05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a:t>BCCWJ</a:t>
            </a:r>
            <a:endParaRPr lang="ja-JP" altLang="en-US" dirty="0"/>
          </a:p>
        </p:txBody>
      </p:sp>
      <p:sp>
        <p:nvSpPr>
          <p:cNvPr id="30" name="角丸四角形 29"/>
          <p:cNvSpPr/>
          <p:nvPr/>
        </p:nvSpPr>
        <p:spPr>
          <a:xfrm>
            <a:off x="7680176" y="1477834"/>
            <a:ext cx="1008112"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新聞</a:t>
            </a:r>
          </a:p>
        </p:txBody>
      </p:sp>
      <p:sp>
        <p:nvSpPr>
          <p:cNvPr id="20" name="角丸四角形 19"/>
          <p:cNvSpPr/>
          <p:nvPr/>
        </p:nvSpPr>
        <p:spPr>
          <a:xfrm>
            <a:off x="3431704" y="2132856"/>
            <a:ext cx="720080" cy="432048"/>
          </a:xfrm>
          <a:prstGeom prst="roundRect">
            <a:avLst/>
          </a:prstGeom>
          <a:solidFill>
            <a:schemeClr val="accent2">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鎌倉</a:t>
            </a:r>
          </a:p>
        </p:txBody>
      </p:sp>
      <p:sp>
        <p:nvSpPr>
          <p:cNvPr id="21" name="角丸四角形 20"/>
          <p:cNvSpPr/>
          <p:nvPr/>
        </p:nvSpPr>
        <p:spPr>
          <a:xfrm>
            <a:off x="1991544" y="2492896"/>
            <a:ext cx="720080" cy="432048"/>
          </a:xfrm>
          <a:prstGeom prst="roundRect">
            <a:avLst/>
          </a:prstGeom>
          <a:solidFill>
            <a:schemeClr val="accent2">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上代</a:t>
            </a:r>
          </a:p>
        </p:txBody>
      </p:sp>
      <p:sp>
        <p:nvSpPr>
          <p:cNvPr id="22" name="角丸四角形 21"/>
          <p:cNvSpPr/>
          <p:nvPr/>
        </p:nvSpPr>
        <p:spPr>
          <a:xfrm>
            <a:off x="8832304" y="1405826"/>
            <a:ext cx="1656184" cy="3823374"/>
          </a:xfrm>
          <a:prstGeom prst="roundRect">
            <a:avLst/>
          </a:prstGeom>
          <a:solidFill>
            <a:schemeClr val="accent2">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2000" b="1" dirty="0">
                <a:solidFill>
                  <a:schemeClr val="tx1"/>
                </a:solidFill>
              </a:rPr>
              <a:t>NWJC</a:t>
            </a:r>
            <a:endParaRPr lang="en-US" altLang="ja-JP" b="1" dirty="0">
              <a:solidFill>
                <a:schemeClr val="tx1"/>
              </a:solidFill>
            </a:endParaRPr>
          </a:p>
        </p:txBody>
      </p:sp>
      <p:sp>
        <p:nvSpPr>
          <p:cNvPr id="31" name="角丸四角形 30"/>
          <p:cNvSpPr/>
          <p:nvPr/>
        </p:nvSpPr>
        <p:spPr>
          <a:xfrm>
            <a:off x="7896200" y="5517232"/>
            <a:ext cx="648072" cy="432048"/>
          </a:xfrm>
          <a:prstGeom prst="roundRect">
            <a:avLst/>
          </a:prstGeom>
          <a:solidFill>
            <a:schemeClr val="accent2">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r>
              <a:rPr lang="ja-JP" altLang="en-US" sz="1600" dirty="0">
                <a:solidFill>
                  <a:schemeClr val="tx1"/>
                </a:solidFill>
              </a:rPr>
              <a:t>日常会話</a:t>
            </a:r>
          </a:p>
        </p:txBody>
      </p:sp>
      <p:sp>
        <p:nvSpPr>
          <p:cNvPr id="32" name="角丸四角形 31"/>
          <p:cNvSpPr/>
          <p:nvPr/>
        </p:nvSpPr>
        <p:spPr>
          <a:xfrm>
            <a:off x="8472264" y="5733256"/>
            <a:ext cx="648072" cy="432048"/>
          </a:xfrm>
          <a:prstGeom prst="roundRect">
            <a:avLst/>
          </a:prstGeom>
          <a:solidFill>
            <a:schemeClr val="accent2">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r>
              <a:rPr lang="ja-JP" altLang="en-US" sz="1600" dirty="0">
                <a:solidFill>
                  <a:schemeClr val="tx1"/>
                </a:solidFill>
              </a:rPr>
              <a:t>方言</a:t>
            </a:r>
          </a:p>
        </p:txBody>
      </p:sp>
      <p:sp>
        <p:nvSpPr>
          <p:cNvPr id="33" name="角丸四角形 32"/>
          <p:cNvSpPr/>
          <p:nvPr/>
        </p:nvSpPr>
        <p:spPr>
          <a:xfrm>
            <a:off x="8832304" y="6093296"/>
            <a:ext cx="792088" cy="432048"/>
          </a:xfrm>
          <a:prstGeom prst="roundRect">
            <a:avLst/>
          </a:prstGeom>
          <a:solidFill>
            <a:schemeClr val="accent2">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r>
              <a:rPr lang="ja-JP" altLang="en-US" sz="1400" dirty="0">
                <a:solidFill>
                  <a:schemeClr val="tx1"/>
                </a:solidFill>
              </a:rPr>
              <a:t>学習者</a:t>
            </a:r>
          </a:p>
        </p:txBody>
      </p:sp>
      <p:sp>
        <p:nvSpPr>
          <p:cNvPr id="27" name="角丸四角形 26"/>
          <p:cNvSpPr/>
          <p:nvPr/>
        </p:nvSpPr>
        <p:spPr>
          <a:xfrm>
            <a:off x="7176120" y="2528900"/>
            <a:ext cx="468052" cy="1476164"/>
          </a:xfrm>
          <a:prstGeom prst="roundRect">
            <a:avLst/>
          </a:prstGeom>
          <a:solidFill>
            <a:schemeClr val="accent2">
              <a:lumMod val="60000"/>
              <a:lumOff val="40000"/>
            </a:schemeClr>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近現代雑誌</a:t>
            </a:r>
          </a:p>
        </p:txBody>
      </p:sp>
      <p:sp>
        <p:nvSpPr>
          <p:cNvPr id="35" name="テキスト ボックス 34"/>
          <p:cNvSpPr txBox="1"/>
          <p:nvPr/>
        </p:nvSpPr>
        <p:spPr>
          <a:xfrm>
            <a:off x="1614736" y="169477"/>
            <a:ext cx="9551104" cy="584775"/>
          </a:xfrm>
          <a:prstGeom prst="rect">
            <a:avLst/>
          </a:prstGeom>
          <a:noFill/>
        </p:spPr>
        <p:txBody>
          <a:bodyPr wrap="square" rtlCol="0">
            <a:spAutoFit/>
          </a:bodyPr>
          <a:lstStyle/>
          <a:p>
            <a:r>
              <a:rPr lang="ja-JP" altLang="en-US" sz="3200" b="1" dirty="0"/>
              <a:t>日本語コーパス整備の経緯</a:t>
            </a:r>
            <a:r>
              <a:rPr lang="en-US" altLang="ja-JP" sz="3200" b="1" dirty="0"/>
              <a:t>Ⅲ</a:t>
            </a:r>
            <a:r>
              <a:rPr lang="ja-JP" altLang="en-US" sz="3200" b="1" dirty="0"/>
              <a:t>：　開発中のコーパス</a:t>
            </a:r>
            <a:endParaRPr lang="ja-JP" altLang="en-US" sz="3200" b="1" dirty="0">
              <a:solidFill>
                <a:srgbClr val="FF0000"/>
              </a:solidFill>
            </a:endParaRPr>
          </a:p>
        </p:txBody>
      </p:sp>
      <p:sp>
        <p:nvSpPr>
          <p:cNvPr id="2" name="スライド番号プレースホルダー 1"/>
          <p:cNvSpPr>
            <a:spLocks noGrp="1"/>
          </p:cNvSpPr>
          <p:nvPr>
            <p:ph type="sldNum" sz="quarter" idx="12"/>
          </p:nvPr>
        </p:nvSpPr>
        <p:spPr/>
        <p:txBody>
          <a:bodyPr/>
          <a:lstStyle/>
          <a:p>
            <a:fld id="{5E3796EC-D5C8-4DA7-BE16-C81B6208E6F6}" type="slidenum">
              <a:rPr kumimoji="1" lang="ja-JP" altLang="en-US" smtClean="0"/>
              <a:t>6</a:t>
            </a:fld>
            <a:endParaRPr kumimoji="1" lang="ja-JP" altLang="en-US"/>
          </a:p>
        </p:txBody>
      </p:sp>
    </p:spTree>
    <p:extLst>
      <p:ext uri="{BB962C8B-B14F-4D97-AF65-F5344CB8AC3E}">
        <p14:creationId xmlns:p14="http://schemas.microsoft.com/office/powerpoint/2010/main" val="1277062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1"/>
                                        </p:tgtEl>
                                        <p:attrNameLst>
                                          <p:attrName>style.visibility</p:attrName>
                                        </p:attrNameLst>
                                      </p:cBhvr>
                                      <p:to>
                                        <p:strVal val="visible"/>
                                      </p:to>
                                    </p:set>
                                    <p:anim calcmode="lin" valueType="num">
                                      <p:cBhvr additive="base">
                                        <p:cTn id="12" dur="500" fill="hold"/>
                                        <p:tgtEl>
                                          <p:spTgt spid="21"/>
                                        </p:tgtEl>
                                        <p:attrNameLst>
                                          <p:attrName>ppt_x</p:attrName>
                                        </p:attrNameLst>
                                      </p:cBhvr>
                                      <p:tavLst>
                                        <p:tav tm="0">
                                          <p:val>
                                            <p:strVal val="#ppt_x"/>
                                          </p:val>
                                        </p:tav>
                                        <p:tav tm="100000">
                                          <p:val>
                                            <p:strVal val="#ppt_x"/>
                                          </p:val>
                                        </p:tav>
                                      </p:tavLst>
                                    </p:anim>
                                    <p:anim calcmode="lin" valueType="num">
                                      <p:cBhvr additive="base">
                                        <p:cTn id="13" dur="500" fill="hold"/>
                                        <p:tgtEl>
                                          <p:spTgt spid="21"/>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
                                        </p:tgtEl>
                                        <p:attrNameLst>
                                          <p:attrName>style.visibility</p:attrName>
                                        </p:attrNameLst>
                                      </p:cBhvr>
                                      <p:to>
                                        <p:strVal val="visible"/>
                                      </p:to>
                                    </p:set>
                                    <p:anim calcmode="lin" valueType="num">
                                      <p:cBhvr additive="base">
                                        <p:cTn id="17" dur="500" fill="hold"/>
                                        <p:tgtEl>
                                          <p:spTgt spid="20"/>
                                        </p:tgtEl>
                                        <p:attrNameLst>
                                          <p:attrName>ppt_x</p:attrName>
                                        </p:attrNameLst>
                                      </p:cBhvr>
                                      <p:tavLst>
                                        <p:tav tm="0">
                                          <p:val>
                                            <p:strVal val="#ppt_x"/>
                                          </p:val>
                                        </p:tav>
                                        <p:tav tm="100000">
                                          <p:val>
                                            <p:strVal val="#ppt_x"/>
                                          </p:val>
                                        </p:tav>
                                      </p:tavLst>
                                    </p:anim>
                                    <p:anim calcmode="lin" valueType="num">
                                      <p:cBhvr additive="base">
                                        <p:cTn id="18" dur="500" fill="hold"/>
                                        <p:tgtEl>
                                          <p:spTgt spid="20"/>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31"/>
                                        </p:tgtEl>
                                        <p:attrNameLst>
                                          <p:attrName>style.visibility</p:attrName>
                                        </p:attrNameLst>
                                      </p:cBhvr>
                                      <p:to>
                                        <p:strVal val="visible"/>
                                      </p:to>
                                    </p:set>
                                    <p:anim calcmode="lin" valueType="num">
                                      <p:cBhvr additive="base">
                                        <p:cTn id="22" dur="500" fill="hold"/>
                                        <p:tgtEl>
                                          <p:spTgt spid="31"/>
                                        </p:tgtEl>
                                        <p:attrNameLst>
                                          <p:attrName>ppt_x</p:attrName>
                                        </p:attrNameLst>
                                      </p:cBhvr>
                                      <p:tavLst>
                                        <p:tav tm="0">
                                          <p:val>
                                            <p:strVal val="#ppt_x"/>
                                          </p:val>
                                        </p:tav>
                                        <p:tav tm="100000">
                                          <p:val>
                                            <p:strVal val="#ppt_x"/>
                                          </p:val>
                                        </p:tav>
                                      </p:tavLst>
                                    </p:anim>
                                    <p:anim calcmode="lin" valueType="num">
                                      <p:cBhvr additive="base">
                                        <p:cTn id="23" dur="500" fill="hold"/>
                                        <p:tgtEl>
                                          <p:spTgt spid="31"/>
                                        </p:tgtEl>
                                        <p:attrNameLst>
                                          <p:attrName>ppt_y</p:attrName>
                                        </p:attrNameLst>
                                      </p:cBhvr>
                                      <p:tavLst>
                                        <p:tav tm="0">
                                          <p:val>
                                            <p:strVal val="1+#ppt_h/2"/>
                                          </p:val>
                                        </p:tav>
                                        <p:tav tm="100000">
                                          <p:val>
                                            <p:strVal val="#ppt_y"/>
                                          </p:val>
                                        </p:tav>
                                      </p:tavLst>
                                    </p:anim>
                                  </p:childTnLst>
                                </p:cTn>
                              </p:par>
                            </p:childTnLst>
                          </p:cTn>
                        </p:par>
                        <p:par>
                          <p:cTn id="24" fill="hold">
                            <p:stCondLst>
                              <p:cond delay="2000"/>
                            </p:stCondLst>
                            <p:childTnLst>
                              <p:par>
                                <p:cTn id="25" presetID="2" presetClass="entr" presetSubtype="4" fill="hold" grpId="0" nodeType="afterEffect">
                                  <p:stCondLst>
                                    <p:cond delay="0"/>
                                  </p:stCondLst>
                                  <p:childTnLst>
                                    <p:set>
                                      <p:cBhvr>
                                        <p:cTn id="26" dur="1" fill="hold">
                                          <p:stCondLst>
                                            <p:cond delay="0"/>
                                          </p:stCondLst>
                                        </p:cTn>
                                        <p:tgtEl>
                                          <p:spTgt spid="27"/>
                                        </p:tgtEl>
                                        <p:attrNameLst>
                                          <p:attrName>style.visibility</p:attrName>
                                        </p:attrNameLst>
                                      </p:cBhvr>
                                      <p:to>
                                        <p:strVal val="visible"/>
                                      </p:to>
                                    </p:set>
                                    <p:anim calcmode="lin" valueType="num">
                                      <p:cBhvr additive="base">
                                        <p:cTn id="27" dur="500" fill="hold"/>
                                        <p:tgtEl>
                                          <p:spTgt spid="27"/>
                                        </p:tgtEl>
                                        <p:attrNameLst>
                                          <p:attrName>ppt_x</p:attrName>
                                        </p:attrNameLst>
                                      </p:cBhvr>
                                      <p:tavLst>
                                        <p:tav tm="0">
                                          <p:val>
                                            <p:strVal val="#ppt_x"/>
                                          </p:val>
                                        </p:tav>
                                        <p:tav tm="100000">
                                          <p:val>
                                            <p:strVal val="#ppt_x"/>
                                          </p:val>
                                        </p:tav>
                                      </p:tavLst>
                                    </p:anim>
                                    <p:anim calcmode="lin" valueType="num">
                                      <p:cBhvr additive="base">
                                        <p:cTn id="28" dur="500" fill="hold"/>
                                        <p:tgtEl>
                                          <p:spTgt spid="27"/>
                                        </p:tgtEl>
                                        <p:attrNameLst>
                                          <p:attrName>ppt_y</p:attrName>
                                        </p:attrNameLst>
                                      </p:cBhvr>
                                      <p:tavLst>
                                        <p:tav tm="0">
                                          <p:val>
                                            <p:strVal val="1+#ppt_h/2"/>
                                          </p:val>
                                        </p:tav>
                                        <p:tav tm="100000">
                                          <p:val>
                                            <p:strVal val="#ppt_y"/>
                                          </p:val>
                                        </p:tav>
                                      </p:tavLst>
                                    </p:anim>
                                  </p:childTnLst>
                                </p:cTn>
                              </p:par>
                            </p:childTnLst>
                          </p:cTn>
                        </p:par>
                        <p:par>
                          <p:cTn id="29" fill="hold">
                            <p:stCondLst>
                              <p:cond delay="2500"/>
                            </p:stCondLst>
                            <p:childTnLst>
                              <p:par>
                                <p:cTn id="30" presetID="2" presetClass="entr" presetSubtype="4" fill="hold" grpId="0" nodeType="afterEffect">
                                  <p:stCondLst>
                                    <p:cond delay="0"/>
                                  </p:stCondLst>
                                  <p:childTnLst>
                                    <p:set>
                                      <p:cBhvr>
                                        <p:cTn id="31" dur="1" fill="hold">
                                          <p:stCondLst>
                                            <p:cond delay="0"/>
                                          </p:stCondLst>
                                        </p:cTn>
                                        <p:tgtEl>
                                          <p:spTgt spid="32"/>
                                        </p:tgtEl>
                                        <p:attrNameLst>
                                          <p:attrName>style.visibility</p:attrName>
                                        </p:attrNameLst>
                                      </p:cBhvr>
                                      <p:to>
                                        <p:strVal val="visible"/>
                                      </p:to>
                                    </p:set>
                                    <p:anim calcmode="lin" valueType="num">
                                      <p:cBhvr additive="base">
                                        <p:cTn id="32" dur="500" fill="hold"/>
                                        <p:tgtEl>
                                          <p:spTgt spid="32"/>
                                        </p:tgtEl>
                                        <p:attrNameLst>
                                          <p:attrName>ppt_x</p:attrName>
                                        </p:attrNameLst>
                                      </p:cBhvr>
                                      <p:tavLst>
                                        <p:tav tm="0">
                                          <p:val>
                                            <p:strVal val="#ppt_x"/>
                                          </p:val>
                                        </p:tav>
                                        <p:tav tm="100000">
                                          <p:val>
                                            <p:strVal val="#ppt_x"/>
                                          </p:val>
                                        </p:tav>
                                      </p:tavLst>
                                    </p:anim>
                                    <p:anim calcmode="lin" valueType="num">
                                      <p:cBhvr additive="base">
                                        <p:cTn id="33" dur="500" fill="hold"/>
                                        <p:tgtEl>
                                          <p:spTgt spid="32"/>
                                        </p:tgtEl>
                                        <p:attrNameLst>
                                          <p:attrName>ppt_y</p:attrName>
                                        </p:attrNameLst>
                                      </p:cBhvr>
                                      <p:tavLst>
                                        <p:tav tm="0">
                                          <p:val>
                                            <p:strVal val="1+#ppt_h/2"/>
                                          </p:val>
                                        </p:tav>
                                        <p:tav tm="100000">
                                          <p:val>
                                            <p:strVal val="#ppt_y"/>
                                          </p:val>
                                        </p:tav>
                                      </p:tavLst>
                                    </p:anim>
                                  </p:childTnLst>
                                </p:cTn>
                              </p:par>
                            </p:childTnLst>
                          </p:cTn>
                        </p:par>
                        <p:par>
                          <p:cTn id="34" fill="hold">
                            <p:stCondLst>
                              <p:cond delay="3000"/>
                            </p:stCondLst>
                            <p:childTnLst>
                              <p:par>
                                <p:cTn id="35" presetID="2" presetClass="entr" presetSubtype="4" fill="hold" grpId="0" nodeType="afterEffect">
                                  <p:stCondLst>
                                    <p:cond delay="0"/>
                                  </p:stCondLst>
                                  <p:childTnLst>
                                    <p:set>
                                      <p:cBhvr>
                                        <p:cTn id="36" dur="1" fill="hold">
                                          <p:stCondLst>
                                            <p:cond delay="0"/>
                                          </p:stCondLst>
                                        </p:cTn>
                                        <p:tgtEl>
                                          <p:spTgt spid="33"/>
                                        </p:tgtEl>
                                        <p:attrNameLst>
                                          <p:attrName>style.visibility</p:attrName>
                                        </p:attrNameLst>
                                      </p:cBhvr>
                                      <p:to>
                                        <p:strVal val="visible"/>
                                      </p:to>
                                    </p:set>
                                    <p:anim calcmode="lin" valueType="num">
                                      <p:cBhvr additive="base">
                                        <p:cTn id="37" dur="500" fill="hold"/>
                                        <p:tgtEl>
                                          <p:spTgt spid="33"/>
                                        </p:tgtEl>
                                        <p:attrNameLst>
                                          <p:attrName>ppt_x</p:attrName>
                                        </p:attrNameLst>
                                      </p:cBhvr>
                                      <p:tavLst>
                                        <p:tav tm="0">
                                          <p:val>
                                            <p:strVal val="#ppt_x"/>
                                          </p:val>
                                        </p:tav>
                                        <p:tav tm="100000">
                                          <p:val>
                                            <p:strVal val="#ppt_x"/>
                                          </p:val>
                                        </p:tav>
                                      </p:tavLst>
                                    </p:anim>
                                    <p:anim calcmode="lin" valueType="num">
                                      <p:cBhvr additive="base">
                                        <p:cTn id="3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31" grpId="0" animBg="1"/>
      <p:bldP spid="32" grpId="0" animBg="1"/>
      <p:bldP spid="33" grpId="0" animBg="1"/>
      <p:bldP spid="2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1234" y="753072"/>
            <a:ext cx="8916262" cy="5340224"/>
          </a:xfrm>
          <a:prstGeom prst="rect">
            <a:avLst/>
          </a:prstGeom>
          <a:noFill/>
          <a:ln w="9525">
            <a:noFill/>
            <a:miter lim="800000"/>
            <a:headEnd/>
            <a:tailEnd/>
          </a:ln>
          <a:scene3d>
            <a:camera prst="perspectiveRelaxedModerately">
              <a:rot lat="18600000" lon="0" rev="0"/>
            </a:camera>
            <a:lightRig rig="threePt" dir="t"/>
          </a:scene3d>
          <a:extLst>
            <a:ext uri="{909E8E84-426E-40DD-AFC4-6F175D3DCCD1}">
              <a14:hiddenFill xmlns:a14="http://schemas.microsoft.com/office/drawing/2010/main">
                <a:solidFill>
                  <a:schemeClr val="accent1"/>
                </a:solidFill>
              </a14:hiddenFill>
            </a:ext>
          </a:extLst>
        </p:spPr>
      </p:pic>
      <p:cxnSp>
        <p:nvCxnSpPr>
          <p:cNvPr id="27" name="直線矢印コネクタ 26"/>
          <p:cNvCxnSpPr/>
          <p:nvPr/>
        </p:nvCxnSpPr>
        <p:spPr>
          <a:xfrm flipH="1">
            <a:off x="1991544" y="5323274"/>
            <a:ext cx="7488832" cy="0"/>
          </a:xfrm>
          <a:prstGeom prst="straightConnector1">
            <a:avLst/>
          </a:prstGeom>
          <a:ln w="69850">
            <a:headEnd type="arrow"/>
            <a:tailEnd type="none"/>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p:nvSpPr>
        <p:spPr>
          <a:xfrm>
            <a:off x="9624392" y="5147900"/>
            <a:ext cx="853680" cy="369332"/>
          </a:xfrm>
          <a:prstGeom prst="rect">
            <a:avLst/>
          </a:prstGeom>
          <a:noFill/>
        </p:spPr>
        <p:txBody>
          <a:bodyPr wrap="square" rtlCol="0">
            <a:spAutoFit/>
          </a:bodyPr>
          <a:lstStyle/>
          <a:p>
            <a:pPr algn="dist"/>
            <a:r>
              <a:rPr lang="ja-JP" altLang="en-US" dirty="0"/>
              <a:t>時間</a:t>
            </a:r>
          </a:p>
        </p:txBody>
      </p:sp>
      <p:cxnSp>
        <p:nvCxnSpPr>
          <p:cNvPr id="5" name="直線矢印コネクタ 4"/>
          <p:cNvCxnSpPr/>
          <p:nvPr/>
        </p:nvCxnSpPr>
        <p:spPr>
          <a:xfrm flipH="1">
            <a:off x="1991544" y="1331476"/>
            <a:ext cx="1368152" cy="4032448"/>
          </a:xfrm>
          <a:prstGeom prst="straightConnector1">
            <a:avLst/>
          </a:prstGeom>
          <a:ln w="69850">
            <a:headEnd type="arrow"/>
            <a:tailEnd type="none"/>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711624" y="1034153"/>
            <a:ext cx="5400600" cy="646331"/>
          </a:xfrm>
          <a:prstGeom prst="rect">
            <a:avLst/>
          </a:prstGeom>
          <a:noFill/>
        </p:spPr>
        <p:txBody>
          <a:bodyPr wrap="square" rtlCol="0">
            <a:spAutoFit/>
          </a:bodyPr>
          <a:lstStyle/>
          <a:p>
            <a:pPr algn="dist"/>
            <a:r>
              <a:rPr lang="ja-JP" altLang="en-US" dirty="0"/>
              <a:t>位相（書き言葉と話し言葉、それぞれのスタイル等）</a:t>
            </a:r>
          </a:p>
        </p:txBody>
      </p:sp>
      <p:cxnSp>
        <p:nvCxnSpPr>
          <p:cNvPr id="7" name="直線矢印コネクタ 6"/>
          <p:cNvCxnSpPr/>
          <p:nvPr/>
        </p:nvCxnSpPr>
        <p:spPr>
          <a:xfrm>
            <a:off x="1991544" y="395372"/>
            <a:ext cx="0" cy="4968552"/>
          </a:xfrm>
          <a:prstGeom prst="straightConnector1">
            <a:avLst/>
          </a:prstGeom>
          <a:ln w="69850">
            <a:prstDash val="sysDash"/>
            <a:headEnd type="arrow"/>
            <a:tailEnd type="none"/>
          </a:ln>
        </p:spPr>
        <p:style>
          <a:lnRef idx="1">
            <a:schemeClr val="accent1"/>
          </a:lnRef>
          <a:fillRef idx="0">
            <a:schemeClr val="accent1"/>
          </a:fillRef>
          <a:effectRef idx="0">
            <a:schemeClr val="accent1"/>
          </a:effectRef>
          <a:fontRef idx="minor">
            <a:schemeClr val="tx1"/>
          </a:fontRef>
        </p:style>
      </p:cxnSp>
      <p:sp>
        <p:nvSpPr>
          <p:cNvPr id="12" name="テキスト ボックス 11"/>
          <p:cNvSpPr txBox="1"/>
          <p:nvPr/>
        </p:nvSpPr>
        <p:spPr>
          <a:xfrm>
            <a:off x="2207568" y="332656"/>
            <a:ext cx="1722984" cy="369332"/>
          </a:xfrm>
          <a:prstGeom prst="rect">
            <a:avLst/>
          </a:prstGeom>
          <a:noFill/>
        </p:spPr>
        <p:txBody>
          <a:bodyPr wrap="square" rtlCol="0">
            <a:spAutoFit/>
          </a:bodyPr>
          <a:lstStyle/>
          <a:p>
            <a:pPr algn="dist"/>
            <a:r>
              <a:rPr lang="ja-JP" altLang="en-US" dirty="0"/>
              <a:t>地理（方言）</a:t>
            </a:r>
          </a:p>
        </p:txBody>
      </p:sp>
      <p:cxnSp>
        <p:nvCxnSpPr>
          <p:cNvPr id="13" name="直線矢印コネクタ 12"/>
          <p:cNvCxnSpPr/>
          <p:nvPr/>
        </p:nvCxnSpPr>
        <p:spPr>
          <a:xfrm flipH="1" flipV="1">
            <a:off x="1991544" y="5363924"/>
            <a:ext cx="1584176" cy="1224136"/>
          </a:xfrm>
          <a:prstGeom prst="straightConnector1">
            <a:avLst/>
          </a:prstGeom>
          <a:ln w="69850">
            <a:prstDash val="sysDash"/>
            <a:headEnd type="arrow"/>
            <a:tailEnd type="none"/>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3791744" y="6300028"/>
            <a:ext cx="936104" cy="369332"/>
          </a:xfrm>
          <a:prstGeom prst="rect">
            <a:avLst/>
          </a:prstGeom>
          <a:noFill/>
        </p:spPr>
        <p:txBody>
          <a:bodyPr wrap="square" rtlCol="0">
            <a:spAutoFit/>
          </a:bodyPr>
          <a:lstStyle/>
          <a:p>
            <a:pPr algn="dist"/>
            <a:r>
              <a:rPr lang="ja-JP" altLang="en-US" dirty="0"/>
              <a:t>母語</a:t>
            </a:r>
          </a:p>
        </p:txBody>
      </p:sp>
      <p:sp>
        <p:nvSpPr>
          <p:cNvPr id="42" name="角丸四角形 41"/>
          <p:cNvSpPr>
            <a:spLocks noChangeAspect="1"/>
          </p:cNvSpPr>
          <p:nvPr/>
        </p:nvSpPr>
        <p:spPr>
          <a:xfrm>
            <a:off x="5951990" y="3590670"/>
            <a:ext cx="2189044" cy="1134475"/>
          </a:xfrm>
          <a:prstGeom prst="roundRect">
            <a:avLst/>
          </a:prstGeom>
          <a:solidFill>
            <a:schemeClr val="accent6"/>
          </a:solidFill>
          <a:ln>
            <a:solidFill>
              <a:srgbClr val="C00000"/>
            </a:solidFill>
          </a:ln>
          <a:scene3d>
            <a:camera prst="perspectiveRelaxedModerately" fov="2700000">
              <a:rot lat="180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r>
              <a:rPr lang="ja-JP" altLang="en-US" sz="1600" dirty="0">
                <a:solidFill>
                  <a:schemeClr val="tx1"/>
                </a:solidFill>
              </a:rPr>
              <a:t>方言３</a:t>
            </a:r>
          </a:p>
        </p:txBody>
      </p:sp>
      <p:sp>
        <p:nvSpPr>
          <p:cNvPr id="41" name="角丸四角形 40"/>
          <p:cNvSpPr>
            <a:spLocks noChangeAspect="1"/>
          </p:cNvSpPr>
          <p:nvPr/>
        </p:nvSpPr>
        <p:spPr>
          <a:xfrm>
            <a:off x="5879982" y="3212977"/>
            <a:ext cx="2189044" cy="1134475"/>
          </a:xfrm>
          <a:prstGeom prst="roundRect">
            <a:avLst/>
          </a:prstGeom>
          <a:solidFill>
            <a:schemeClr val="accent6"/>
          </a:solidFill>
          <a:ln>
            <a:solidFill>
              <a:srgbClr val="C00000"/>
            </a:solidFill>
          </a:ln>
          <a:scene3d>
            <a:camera prst="perspectiveRelaxedModerately" fov="2700000">
              <a:rot lat="180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r>
              <a:rPr lang="ja-JP" altLang="en-US" sz="1600" dirty="0">
                <a:solidFill>
                  <a:schemeClr val="tx1"/>
                </a:solidFill>
              </a:rPr>
              <a:t>方言２</a:t>
            </a:r>
          </a:p>
        </p:txBody>
      </p:sp>
      <p:sp>
        <p:nvSpPr>
          <p:cNvPr id="40" name="角丸四角形 39"/>
          <p:cNvSpPr>
            <a:spLocks noChangeAspect="1"/>
          </p:cNvSpPr>
          <p:nvPr/>
        </p:nvSpPr>
        <p:spPr>
          <a:xfrm>
            <a:off x="5879983" y="2852947"/>
            <a:ext cx="2189046" cy="1134475"/>
          </a:xfrm>
          <a:prstGeom prst="roundRect">
            <a:avLst/>
          </a:prstGeom>
          <a:solidFill>
            <a:schemeClr val="accent6"/>
          </a:solidFill>
          <a:ln>
            <a:solidFill>
              <a:srgbClr val="C00000"/>
            </a:solidFill>
          </a:ln>
          <a:scene3d>
            <a:camera prst="perspectiveRelaxedModerately" fov="2700000">
              <a:rot lat="18000000" lon="0"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800"/>
              </a:lnSpc>
            </a:pPr>
            <a:r>
              <a:rPr lang="ja-JP" altLang="en-US" sz="1600" dirty="0">
                <a:solidFill>
                  <a:schemeClr val="tx1"/>
                </a:solidFill>
              </a:rPr>
              <a:t>方言１</a:t>
            </a:r>
          </a:p>
        </p:txBody>
      </p:sp>
      <p:sp>
        <p:nvSpPr>
          <p:cNvPr id="52" name="角丸四角形 51"/>
          <p:cNvSpPr/>
          <p:nvPr/>
        </p:nvSpPr>
        <p:spPr>
          <a:xfrm>
            <a:off x="2207568" y="3501008"/>
            <a:ext cx="1728192" cy="1418094"/>
          </a:xfrm>
          <a:prstGeom prst="roundRect">
            <a:avLst/>
          </a:prstGeom>
          <a:solidFill>
            <a:schemeClr val="accent6"/>
          </a:solidFill>
          <a:ln>
            <a:solidFill>
              <a:srgbClr val="C00000"/>
            </a:solidFill>
          </a:ln>
          <a:scene3d>
            <a:camera prst="isometricRightU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ja-JP" altLang="en-US" sz="1600" dirty="0">
                <a:solidFill>
                  <a:schemeClr val="tx1"/>
                </a:solidFill>
              </a:rPr>
              <a:t>母語３</a:t>
            </a:r>
          </a:p>
        </p:txBody>
      </p:sp>
      <p:sp>
        <p:nvSpPr>
          <p:cNvPr id="53" name="角丸四角形 52"/>
          <p:cNvSpPr/>
          <p:nvPr/>
        </p:nvSpPr>
        <p:spPr>
          <a:xfrm>
            <a:off x="2567608" y="3955122"/>
            <a:ext cx="1728192" cy="1418094"/>
          </a:xfrm>
          <a:prstGeom prst="roundRect">
            <a:avLst/>
          </a:prstGeom>
          <a:solidFill>
            <a:schemeClr val="accent6"/>
          </a:solidFill>
          <a:ln>
            <a:solidFill>
              <a:srgbClr val="C00000"/>
            </a:solidFill>
          </a:ln>
          <a:scene3d>
            <a:camera prst="isometricRightU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ja-JP" altLang="en-US" sz="1600" dirty="0">
                <a:solidFill>
                  <a:schemeClr val="tx1"/>
                </a:solidFill>
              </a:rPr>
              <a:t>母語２</a:t>
            </a:r>
            <a:endParaRPr lang="en-US" altLang="ja-JP" sz="1600" dirty="0">
              <a:solidFill>
                <a:schemeClr val="tx1"/>
              </a:solidFill>
            </a:endParaRPr>
          </a:p>
        </p:txBody>
      </p:sp>
      <p:sp>
        <p:nvSpPr>
          <p:cNvPr id="54" name="角丸四角形 53"/>
          <p:cNvSpPr/>
          <p:nvPr/>
        </p:nvSpPr>
        <p:spPr>
          <a:xfrm>
            <a:off x="2999656" y="4293096"/>
            <a:ext cx="1728192" cy="1418094"/>
          </a:xfrm>
          <a:prstGeom prst="roundRect">
            <a:avLst/>
          </a:prstGeom>
          <a:solidFill>
            <a:schemeClr val="accent6"/>
          </a:solidFill>
          <a:ln>
            <a:solidFill>
              <a:srgbClr val="C00000"/>
            </a:solidFill>
          </a:ln>
          <a:scene3d>
            <a:camera prst="isometricRightUp"/>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800"/>
              </a:lnSpc>
            </a:pPr>
            <a:r>
              <a:rPr lang="ja-JP" altLang="en-US" sz="1600" dirty="0">
                <a:solidFill>
                  <a:schemeClr val="tx1"/>
                </a:solidFill>
              </a:rPr>
              <a:t>母語１</a:t>
            </a:r>
            <a:endParaRPr lang="en-US" altLang="ja-JP" sz="1600" dirty="0">
              <a:solidFill>
                <a:schemeClr val="tx1"/>
              </a:solidFill>
            </a:endParaRPr>
          </a:p>
        </p:txBody>
      </p:sp>
      <p:sp>
        <p:nvSpPr>
          <p:cNvPr id="19" name="円/楕円 18"/>
          <p:cNvSpPr/>
          <p:nvPr/>
        </p:nvSpPr>
        <p:spPr>
          <a:xfrm>
            <a:off x="1301019" y="395372"/>
            <a:ext cx="9828584" cy="6273988"/>
          </a:xfrm>
          <a:prstGeom prst="ellipse">
            <a:avLst/>
          </a:prstGeom>
          <a:gradFill flip="none" rotWithShape="1">
            <a:gsLst>
              <a:gs pos="100000">
                <a:srgbClr val="8488C4"/>
              </a:gs>
              <a:gs pos="90400">
                <a:srgbClr val="8C90CA"/>
              </a:gs>
              <a:gs pos="21000">
                <a:srgbClr val="ACB3E2">
                  <a:alpha val="28000"/>
                </a:srgbClr>
              </a:gs>
              <a:gs pos="0">
                <a:srgbClr val="D4DEFF">
                  <a:alpha val="0"/>
                  <a:lumMod val="100000"/>
                </a:srgbClr>
              </a:gs>
              <a:gs pos="100000">
                <a:srgbClr val="96AB94"/>
              </a:gs>
            </a:gsLst>
            <a:path path="circle">
              <a:fillToRect l="50000" t="50000" r="50000" b="50000"/>
            </a:path>
            <a:tileRect/>
          </a:gradFill>
          <a:ln>
            <a:noFill/>
          </a:ln>
          <a:scene3d>
            <a:camera prst="orthographicFront">
              <a:rot lat="1200000" lon="900001"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0" name="角丸四角形 19"/>
          <p:cNvSpPr/>
          <p:nvPr/>
        </p:nvSpPr>
        <p:spPr>
          <a:xfrm>
            <a:off x="5231904" y="764704"/>
            <a:ext cx="4937701" cy="1008112"/>
          </a:xfrm>
          <a:prstGeom prst="round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solidFill>
                  <a:srgbClr val="C00000"/>
                </a:solidFill>
              </a:rPr>
              <a:t>包括的検索を可能とする検索系の提供</a:t>
            </a:r>
            <a:r>
              <a:rPr lang="en-US" altLang="ja-JP" sz="2400" dirty="0">
                <a:solidFill>
                  <a:srgbClr val="C00000"/>
                </a:solidFill>
              </a:rPr>
              <a:t>(2021</a:t>
            </a:r>
            <a:r>
              <a:rPr lang="ja-JP" altLang="en-US" sz="2400" dirty="0">
                <a:solidFill>
                  <a:srgbClr val="C00000"/>
                </a:solidFill>
              </a:rPr>
              <a:t>年度予定）</a:t>
            </a:r>
            <a:endParaRPr lang="en-US" altLang="ja-JP" sz="2400" dirty="0">
              <a:solidFill>
                <a:srgbClr val="C00000"/>
              </a:solidFill>
            </a:endParaRPr>
          </a:p>
        </p:txBody>
      </p:sp>
      <p:sp>
        <p:nvSpPr>
          <p:cNvPr id="2" name="スライド番号プレースホルダー 1"/>
          <p:cNvSpPr>
            <a:spLocks noGrp="1"/>
          </p:cNvSpPr>
          <p:nvPr>
            <p:ph type="sldNum" sz="quarter" idx="12"/>
          </p:nvPr>
        </p:nvSpPr>
        <p:spPr/>
        <p:txBody>
          <a:bodyPr/>
          <a:lstStyle/>
          <a:p>
            <a:fld id="{5E3796EC-D5C8-4DA7-BE16-C81B6208E6F6}" type="slidenum">
              <a:rPr kumimoji="1" lang="ja-JP" altLang="en-US" smtClean="0"/>
              <a:t>7</a:t>
            </a:fld>
            <a:endParaRPr kumimoji="1" lang="ja-JP" altLang="en-US"/>
          </a:p>
        </p:txBody>
      </p:sp>
    </p:spTree>
    <p:extLst>
      <p:ext uri="{BB962C8B-B14F-4D97-AF65-F5344CB8AC3E}">
        <p14:creationId xmlns:p14="http://schemas.microsoft.com/office/powerpoint/2010/main" val="1883929524"/>
      </p:ext>
    </p:extLst>
  </p:cSld>
  <p:clrMapOvr>
    <a:masterClrMapping/>
  </p:clrMapOvr>
  <mc:AlternateContent xmlns:mc="http://schemas.openxmlformats.org/markup-compatibility/2006" xmlns:p14="http://schemas.microsoft.com/office/powerpoint/2010/main">
    <mc:Choice Requires="p14">
      <p:transition spd="slow">
        <p14:prism dir="d" isContent="1" isInverted="1"/>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left)">
                                      <p:cBhvr>
                                        <p:cTn id="7" dur="500"/>
                                        <p:tgtEl>
                                          <p:spTgt spid="2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par>
                          <p:cTn id="12" fill="hold">
                            <p:stCondLst>
                              <p:cond delay="1000"/>
                            </p:stCondLst>
                            <p:childTnLst>
                              <p:par>
                                <p:cTn id="13" presetID="22" presetClass="entr" presetSubtype="4"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wipe(down)">
                                      <p:cBhvr>
                                        <p:cTn id="15" dur="500"/>
                                        <p:tgtEl>
                                          <p:spTgt spid="5"/>
                                        </p:tgtEl>
                                      </p:cBhvr>
                                    </p:animEffect>
                                  </p:childTnLst>
                                </p:cTn>
                              </p:par>
                            </p:childTnLst>
                          </p:cTn>
                        </p:par>
                        <p:par>
                          <p:cTn id="16" fill="hold">
                            <p:stCondLst>
                              <p:cond delay="1500"/>
                            </p:stCondLst>
                            <p:childTnLst>
                              <p:par>
                                <p:cTn id="17" presetID="1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500"/>
                                        <p:tgtEl>
                                          <p:spTgt spid="11"/>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par>
                          <p:cTn id="25" fill="hold">
                            <p:stCondLst>
                              <p:cond delay="500"/>
                            </p:stCondLst>
                            <p:childTnLst>
                              <p:par>
                                <p:cTn id="26" presetID="10" presetClass="entr" presetSubtype="0" fill="hold" grpId="0"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fade">
                                      <p:cBhvr>
                                        <p:cTn id="28" dur="500"/>
                                        <p:tgtEl>
                                          <p:spTgt spid="12"/>
                                        </p:tgtEl>
                                      </p:cBhvr>
                                    </p:animEffect>
                                  </p:childTnLst>
                                </p:cTn>
                              </p:par>
                            </p:childTnLst>
                          </p:cTn>
                        </p:par>
                        <p:par>
                          <p:cTn id="29" fill="hold">
                            <p:stCondLst>
                              <p:cond delay="1000"/>
                            </p:stCondLst>
                            <p:childTnLst>
                              <p:par>
                                <p:cTn id="30" presetID="2" presetClass="entr" presetSubtype="4" fill="hold" grpId="0" nodeType="afterEffect">
                                  <p:stCondLst>
                                    <p:cond delay="0"/>
                                  </p:stCondLst>
                                  <p:childTnLst>
                                    <p:set>
                                      <p:cBhvr>
                                        <p:cTn id="31" dur="1" fill="hold">
                                          <p:stCondLst>
                                            <p:cond delay="0"/>
                                          </p:stCondLst>
                                        </p:cTn>
                                        <p:tgtEl>
                                          <p:spTgt spid="40"/>
                                        </p:tgtEl>
                                        <p:attrNameLst>
                                          <p:attrName>style.visibility</p:attrName>
                                        </p:attrNameLst>
                                      </p:cBhvr>
                                      <p:to>
                                        <p:strVal val="visible"/>
                                      </p:to>
                                    </p:set>
                                    <p:anim calcmode="lin" valueType="num">
                                      <p:cBhvr additive="base">
                                        <p:cTn id="32" dur="500" fill="hold"/>
                                        <p:tgtEl>
                                          <p:spTgt spid="40"/>
                                        </p:tgtEl>
                                        <p:attrNameLst>
                                          <p:attrName>ppt_x</p:attrName>
                                        </p:attrNameLst>
                                      </p:cBhvr>
                                      <p:tavLst>
                                        <p:tav tm="0">
                                          <p:val>
                                            <p:strVal val="#ppt_x"/>
                                          </p:val>
                                        </p:tav>
                                        <p:tav tm="100000">
                                          <p:val>
                                            <p:strVal val="#ppt_x"/>
                                          </p:val>
                                        </p:tav>
                                      </p:tavLst>
                                    </p:anim>
                                    <p:anim calcmode="lin" valueType="num">
                                      <p:cBhvr additive="base">
                                        <p:cTn id="33" dur="500" fill="hold"/>
                                        <p:tgtEl>
                                          <p:spTgt spid="40"/>
                                        </p:tgtEl>
                                        <p:attrNameLst>
                                          <p:attrName>ppt_y</p:attrName>
                                        </p:attrNameLst>
                                      </p:cBhvr>
                                      <p:tavLst>
                                        <p:tav tm="0">
                                          <p:val>
                                            <p:strVal val="1+#ppt_h/2"/>
                                          </p:val>
                                        </p:tav>
                                        <p:tav tm="100000">
                                          <p:val>
                                            <p:strVal val="#ppt_y"/>
                                          </p:val>
                                        </p:tav>
                                      </p:tavLst>
                                    </p:anim>
                                  </p:childTnLst>
                                </p:cTn>
                              </p:par>
                            </p:childTnLst>
                          </p:cTn>
                        </p:par>
                        <p:par>
                          <p:cTn id="34" fill="hold">
                            <p:stCondLst>
                              <p:cond delay="1500"/>
                            </p:stCondLst>
                            <p:childTnLst>
                              <p:par>
                                <p:cTn id="35" presetID="2" presetClass="entr" presetSubtype="4" fill="hold" grpId="0" nodeType="afterEffect">
                                  <p:stCondLst>
                                    <p:cond delay="0"/>
                                  </p:stCondLst>
                                  <p:childTnLst>
                                    <p:set>
                                      <p:cBhvr>
                                        <p:cTn id="36" dur="1" fill="hold">
                                          <p:stCondLst>
                                            <p:cond delay="0"/>
                                          </p:stCondLst>
                                        </p:cTn>
                                        <p:tgtEl>
                                          <p:spTgt spid="41"/>
                                        </p:tgtEl>
                                        <p:attrNameLst>
                                          <p:attrName>style.visibility</p:attrName>
                                        </p:attrNameLst>
                                      </p:cBhvr>
                                      <p:to>
                                        <p:strVal val="visible"/>
                                      </p:to>
                                    </p:set>
                                    <p:anim calcmode="lin" valueType="num">
                                      <p:cBhvr additive="base">
                                        <p:cTn id="37" dur="500" fill="hold"/>
                                        <p:tgtEl>
                                          <p:spTgt spid="41"/>
                                        </p:tgtEl>
                                        <p:attrNameLst>
                                          <p:attrName>ppt_x</p:attrName>
                                        </p:attrNameLst>
                                      </p:cBhvr>
                                      <p:tavLst>
                                        <p:tav tm="0">
                                          <p:val>
                                            <p:strVal val="#ppt_x"/>
                                          </p:val>
                                        </p:tav>
                                        <p:tav tm="100000">
                                          <p:val>
                                            <p:strVal val="#ppt_x"/>
                                          </p:val>
                                        </p:tav>
                                      </p:tavLst>
                                    </p:anim>
                                    <p:anim calcmode="lin" valueType="num">
                                      <p:cBhvr additive="base">
                                        <p:cTn id="38" dur="500" fill="hold"/>
                                        <p:tgtEl>
                                          <p:spTgt spid="41"/>
                                        </p:tgtEl>
                                        <p:attrNameLst>
                                          <p:attrName>ppt_y</p:attrName>
                                        </p:attrNameLst>
                                      </p:cBhvr>
                                      <p:tavLst>
                                        <p:tav tm="0">
                                          <p:val>
                                            <p:strVal val="1+#ppt_h/2"/>
                                          </p:val>
                                        </p:tav>
                                        <p:tav tm="100000">
                                          <p:val>
                                            <p:strVal val="#ppt_y"/>
                                          </p:val>
                                        </p:tav>
                                      </p:tavLst>
                                    </p:anim>
                                  </p:childTnLst>
                                </p:cTn>
                              </p:par>
                            </p:childTnLst>
                          </p:cTn>
                        </p:par>
                        <p:par>
                          <p:cTn id="39" fill="hold">
                            <p:stCondLst>
                              <p:cond delay="2000"/>
                            </p:stCondLst>
                            <p:childTnLst>
                              <p:par>
                                <p:cTn id="40" presetID="2" presetClass="entr" presetSubtype="4" fill="hold" grpId="0" nodeType="afterEffect">
                                  <p:stCondLst>
                                    <p:cond delay="0"/>
                                  </p:stCondLst>
                                  <p:childTnLst>
                                    <p:set>
                                      <p:cBhvr>
                                        <p:cTn id="41" dur="1" fill="hold">
                                          <p:stCondLst>
                                            <p:cond delay="0"/>
                                          </p:stCondLst>
                                        </p:cTn>
                                        <p:tgtEl>
                                          <p:spTgt spid="42"/>
                                        </p:tgtEl>
                                        <p:attrNameLst>
                                          <p:attrName>style.visibility</p:attrName>
                                        </p:attrNameLst>
                                      </p:cBhvr>
                                      <p:to>
                                        <p:strVal val="visible"/>
                                      </p:to>
                                    </p:set>
                                    <p:anim calcmode="lin" valueType="num">
                                      <p:cBhvr additive="base">
                                        <p:cTn id="42" dur="500" fill="hold"/>
                                        <p:tgtEl>
                                          <p:spTgt spid="42"/>
                                        </p:tgtEl>
                                        <p:attrNameLst>
                                          <p:attrName>ppt_x</p:attrName>
                                        </p:attrNameLst>
                                      </p:cBhvr>
                                      <p:tavLst>
                                        <p:tav tm="0">
                                          <p:val>
                                            <p:strVal val="#ppt_x"/>
                                          </p:val>
                                        </p:tav>
                                        <p:tav tm="100000">
                                          <p:val>
                                            <p:strVal val="#ppt_x"/>
                                          </p:val>
                                        </p:tav>
                                      </p:tavLst>
                                    </p:anim>
                                    <p:anim calcmode="lin" valueType="num">
                                      <p:cBhvr additive="base">
                                        <p:cTn id="43" dur="500" fill="hold"/>
                                        <p:tgtEl>
                                          <p:spTgt spid="42"/>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wipe(left)">
                                      <p:cBhvr>
                                        <p:cTn id="48" dur="500"/>
                                        <p:tgtEl>
                                          <p:spTgt spid="13"/>
                                        </p:tgtEl>
                                      </p:cBhvr>
                                    </p:animEffect>
                                  </p:childTnLst>
                                </p:cTn>
                              </p:par>
                            </p:childTnLst>
                          </p:cTn>
                        </p:par>
                        <p:par>
                          <p:cTn id="49" fill="hold">
                            <p:stCondLst>
                              <p:cond delay="500"/>
                            </p:stCondLst>
                            <p:childTnLst>
                              <p:par>
                                <p:cTn id="50" presetID="10" presetClass="entr" presetSubtype="0" fill="hold" grpId="0" nodeType="after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par>
                          <p:cTn id="53" fill="hold">
                            <p:stCondLst>
                              <p:cond delay="1000"/>
                            </p:stCondLst>
                            <p:childTnLst>
                              <p:par>
                                <p:cTn id="54" presetID="2" presetClass="entr" presetSubtype="8" fill="hold" grpId="0" nodeType="afterEffect">
                                  <p:stCondLst>
                                    <p:cond delay="0"/>
                                  </p:stCondLst>
                                  <p:childTnLst>
                                    <p:set>
                                      <p:cBhvr>
                                        <p:cTn id="55" dur="1" fill="hold">
                                          <p:stCondLst>
                                            <p:cond delay="0"/>
                                          </p:stCondLst>
                                        </p:cTn>
                                        <p:tgtEl>
                                          <p:spTgt spid="54"/>
                                        </p:tgtEl>
                                        <p:attrNameLst>
                                          <p:attrName>style.visibility</p:attrName>
                                        </p:attrNameLst>
                                      </p:cBhvr>
                                      <p:to>
                                        <p:strVal val="visible"/>
                                      </p:to>
                                    </p:set>
                                    <p:anim calcmode="lin" valueType="num">
                                      <p:cBhvr additive="base">
                                        <p:cTn id="56" dur="500" fill="hold"/>
                                        <p:tgtEl>
                                          <p:spTgt spid="54"/>
                                        </p:tgtEl>
                                        <p:attrNameLst>
                                          <p:attrName>ppt_x</p:attrName>
                                        </p:attrNameLst>
                                      </p:cBhvr>
                                      <p:tavLst>
                                        <p:tav tm="0">
                                          <p:val>
                                            <p:strVal val="0-#ppt_w/2"/>
                                          </p:val>
                                        </p:tav>
                                        <p:tav tm="100000">
                                          <p:val>
                                            <p:strVal val="#ppt_x"/>
                                          </p:val>
                                        </p:tav>
                                      </p:tavLst>
                                    </p:anim>
                                    <p:anim calcmode="lin" valueType="num">
                                      <p:cBhvr additive="base">
                                        <p:cTn id="57" dur="500" fill="hold"/>
                                        <p:tgtEl>
                                          <p:spTgt spid="54"/>
                                        </p:tgtEl>
                                        <p:attrNameLst>
                                          <p:attrName>ppt_y</p:attrName>
                                        </p:attrNameLst>
                                      </p:cBhvr>
                                      <p:tavLst>
                                        <p:tav tm="0">
                                          <p:val>
                                            <p:strVal val="#ppt_y"/>
                                          </p:val>
                                        </p:tav>
                                        <p:tav tm="100000">
                                          <p:val>
                                            <p:strVal val="#ppt_y"/>
                                          </p:val>
                                        </p:tav>
                                      </p:tavLst>
                                    </p:anim>
                                  </p:childTnLst>
                                </p:cTn>
                              </p:par>
                            </p:childTnLst>
                          </p:cTn>
                        </p:par>
                        <p:par>
                          <p:cTn id="58" fill="hold">
                            <p:stCondLst>
                              <p:cond delay="1500"/>
                            </p:stCondLst>
                            <p:childTnLst>
                              <p:par>
                                <p:cTn id="59" presetID="2" presetClass="entr" presetSubtype="8" fill="hold" grpId="0" nodeType="afterEffect">
                                  <p:stCondLst>
                                    <p:cond delay="0"/>
                                  </p:stCondLst>
                                  <p:childTnLst>
                                    <p:set>
                                      <p:cBhvr>
                                        <p:cTn id="60" dur="1" fill="hold">
                                          <p:stCondLst>
                                            <p:cond delay="0"/>
                                          </p:stCondLst>
                                        </p:cTn>
                                        <p:tgtEl>
                                          <p:spTgt spid="53"/>
                                        </p:tgtEl>
                                        <p:attrNameLst>
                                          <p:attrName>style.visibility</p:attrName>
                                        </p:attrNameLst>
                                      </p:cBhvr>
                                      <p:to>
                                        <p:strVal val="visible"/>
                                      </p:to>
                                    </p:set>
                                    <p:anim calcmode="lin" valueType="num">
                                      <p:cBhvr additive="base">
                                        <p:cTn id="61" dur="500" fill="hold"/>
                                        <p:tgtEl>
                                          <p:spTgt spid="53"/>
                                        </p:tgtEl>
                                        <p:attrNameLst>
                                          <p:attrName>ppt_x</p:attrName>
                                        </p:attrNameLst>
                                      </p:cBhvr>
                                      <p:tavLst>
                                        <p:tav tm="0">
                                          <p:val>
                                            <p:strVal val="0-#ppt_w/2"/>
                                          </p:val>
                                        </p:tav>
                                        <p:tav tm="100000">
                                          <p:val>
                                            <p:strVal val="#ppt_x"/>
                                          </p:val>
                                        </p:tav>
                                      </p:tavLst>
                                    </p:anim>
                                    <p:anim calcmode="lin" valueType="num">
                                      <p:cBhvr additive="base">
                                        <p:cTn id="62" dur="500" fill="hold"/>
                                        <p:tgtEl>
                                          <p:spTgt spid="53"/>
                                        </p:tgtEl>
                                        <p:attrNameLst>
                                          <p:attrName>ppt_y</p:attrName>
                                        </p:attrNameLst>
                                      </p:cBhvr>
                                      <p:tavLst>
                                        <p:tav tm="0">
                                          <p:val>
                                            <p:strVal val="#ppt_y"/>
                                          </p:val>
                                        </p:tav>
                                        <p:tav tm="100000">
                                          <p:val>
                                            <p:strVal val="#ppt_y"/>
                                          </p:val>
                                        </p:tav>
                                      </p:tavLst>
                                    </p:anim>
                                  </p:childTnLst>
                                </p:cTn>
                              </p:par>
                            </p:childTnLst>
                          </p:cTn>
                        </p:par>
                        <p:par>
                          <p:cTn id="63" fill="hold">
                            <p:stCondLst>
                              <p:cond delay="2000"/>
                            </p:stCondLst>
                            <p:childTnLst>
                              <p:par>
                                <p:cTn id="64" presetID="2" presetClass="entr" presetSubtype="8" fill="hold" grpId="0" nodeType="afterEffect">
                                  <p:stCondLst>
                                    <p:cond delay="0"/>
                                  </p:stCondLst>
                                  <p:childTnLst>
                                    <p:set>
                                      <p:cBhvr>
                                        <p:cTn id="65" dur="1" fill="hold">
                                          <p:stCondLst>
                                            <p:cond delay="0"/>
                                          </p:stCondLst>
                                        </p:cTn>
                                        <p:tgtEl>
                                          <p:spTgt spid="52"/>
                                        </p:tgtEl>
                                        <p:attrNameLst>
                                          <p:attrName>style.visibility</p:attrName>
                                        </p:attrNameLst>
                                      </p:cBhvr>
                                      <p:to>
                                        <p:strVal val="visible"/>
                                      </p:to>
                                    </p:set>
                                    <p:anim calcmode="lin" valueType="num">
                                      <p:cBhvr additive="base">
                                        <p:cTn id="66" dur="500" fill="hold"/>
                                        <p:tgtEl>
                                          <p:spTgt spid="52"/>
                                        </p:tgtEl>
                                        <p:attrNameLst>
                                          <p:attrName>ppt_x</p:attrName>
                                        </p:attrNameLst>
                                      </p:cBhvr>
                                      <p:tavLst>
                                        <p:tav tm="0">
                                          <p:val>
                                            <p:strVal val="0-#ppt_w/2"/>
                                          </p:val>
                                        </p:tav>
                                        <p:tav tm="100000">
                                          <p:val>
                                            <p:strVal val="#ppt_x"/>
                                          </p:val>
                                        </p:tav>
                                      </p:tavLst>
                                    </p:anim>
                                    <p:anim calcmode="lin" valueType="num">
                                      <p:cBhvr additive="base">
                                        <p:cTn id="67" dur="500" fill="hold"/>
                                        <p:tgtEl>
                                          <p:spTgt spid="52"/>
                                        </p:tgtEl>
                                        <p:attrNameLst>
                                          <p:attrName>ppt_y</p:attrName>
                                        </p:attrNameLst>
                                      </p:cBhvr>
                                      <p:tavLst>
                                        <p:tav tm="0">
                                          <p:val>
                                            <p:strVal val="#ppt_y"/>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53" presetClass="entr" presetSubtype="16"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 calcmode="lin" valueType="num">
                                      <p:cBhvr>
                                        <p:cTn id="72" dur="1000" fill="hold"/>
                                        <p:tgtEl>
                                          <p:spTgt spid="19"/>
                                        </p:tgtEl>
                                        <p:attrNameLst>
                                          <p:attrName>ppt_w</p:attrName>
                                        </p:attrNameLst>
                                      </p:cBhvr>
                                      <p:tavLst>
                                        <p:tav tm="0">
                                          <p:val>
                                            <p:fltVal val="0"/>
                                          </p:val>
                                        </p:tav>
                                        <p:tav tm="100000">
                                          <p:val>
                                            <p:strVal val="#ppt_w"/>
                                          </p:val>
                                        </p:tav>
                                      </p:tavLst>
                                    </p:anim>
                                    <p:anim calcmode="lin" valueType="num">
                                      <p:cBhvr>
                                        <p:cTn id="73" dur="1000" fill="hold"/>
                                        <p:tgtEl>
                                          <p:spTgt spid="19"/>
                                        </p:tgtEl>
                                        <p:attrNameLst>
                                          <p:attrName>ppt_h</p:attrName>
                                        </p:attrNameLst>
                                      </p:cBhvr>
                                      <p:tavLst>
                                        <p:tav tm="0">
                                          <p:val>
                                            <p:fltVal val="0"/>
                                          </p:val>
                                        </p:tav>
                                        <p:tav tm="100000">
                                          <p:val>
                                            <p:strVal val="#ppt_h"/>
                                          </p:val>
                                        </p:tav>
                                      </p:tavLst>
                                    </p:anim>
                                    <p:animEffect transition="in" filter="fade">
                                      <p:cBhvr>
                                        <p:cTn id="74" dur="1000"/>
                                        <p:tgtEl>
                                          <p:spTgt spid="19"/>
                                        </p:tgtEl>
                                      </p:cBhvr>
                                    </p:animEffect>
                                  </p:childTnLst>
                                </p:cTn>
                              </p:par>
                            </p:childTnLst>
                          </p:cTn>
                        </p:par>
                        <p:par>
                          <p:cTn id="75" fill="hold">
                            <p:stCondLst>
                              <p:cond delay="1000"/>
                            </p:stCondLst>
                            <p:childTnLst>
                              <p:par>
                                <p:cTn id="76" presetID="53" presetClass="entr" presetSubtype="16" fill="hold" grpId="0" nodeType="afterEffect">
                                  <p:stCondLst>
                                    <p:cond delay="0"/>
                                  </p:stCondLst>
                                  <p:childTnLst>
                                    <p:set>
                                      <p:cBhvr>
                                        <p:cTn id="77" dur="1" fill="hold">
                                          <p:stCondLst>
                                            <p:cond delay="0"/>
                                          </p:stCondLst>
                                        </p:cTn>
                                        <p:tgtEl>
                                          <p:spTgt spid="20"/>
                                        </p:tgtEl>
                                        <p:attrNameLst>
                                          <p:attrName>style.visibility</p:attrName>
                                        </p:attrNameLst>
                                      </p:cBhvr>
                                      <p:to>
                                        <p:strVal val="visible"/>
                                      </p:to>
                                    </p:set>
                                    <p:anim calcmode="lin" valueType="num">
                                      <p:cBhvr>
                                        <p:cTn id="78" dur="2000" fill="hold"/>
                                        <p:tgtEl>
                                          <p:spTgt spid="20"/>
                                        </p:tgtEl>
                                        <p:attrNameLst>
                                          <p:attrName>ppt_w</p:attrName>
                                        </p:attrNameLst>
                                      </p:cBhvr>
                                      <p:tavLst>
                                        <p:tav tm="0">
                                          <p:val>
                                            <p:fltVal val="0"/>
                                          </p:val>
                                        </p:tav>
                                        <p:tav tm="100000">
                                          <p:val>
                                            <p:strVal val="#ppt_w"/>
                                          </p:val>
                                        </p:tav>
                                      </p:tavLst>
                                    </p:anim>
                                    <p:anim calcmode="lin" valueType="num">
                                      <p:cBhvr>
                                        <p:cTn id="79" dur="2000" fill="hold"/>
                                        <p:tgtEl>
                                          <p:spTgt spid="20"/>
                                        </p:tgtEl>
                                        <p:attrNameLst>
                                          <p:attrName>ppt_h</p:attrName>
                                        </p:attrNameLst>
                                      </p:cBhvr>
                                      <p:tavLst>
                                        <p:tav tm="0">
                                          <p:val>
                                            <p:fltVal val="0"/>
                                          </p:val>
                                        </p:tav>
                                        <p:tav tm="100000">
                                          <p:val>
                                            <p:strVal val="#ppt_h"/>
                                          </p:val>
                                        </p:tav>
                                      </p:tavLst>
                                    </p:anim>
                                    <p:animEffect transition="in" filter="fade">
                                      <p:cBhvr>
                                        <p:cTn id="80" dur="2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1" grpId="0"/>
      <p:bldP spid="12" grpId="0"/>
      <p:bldP spid="17" grpId="0"/>
      <p:bldP spid="42" grpId="0" animBg="1"/>
      <p:bldP spid="41" grpId="0" animBg="1"/>
      <p:bldP spid="40" grpId="0" animBg="1"/>
      <p:bldP spid="52" grpId="0" animBg="1"/>
      <p:bldP spid="53" grpId="0" animBg="1"/>
      <p:bldP spid="54" grpId="0" animBg="1"/>
      <p:bldP spid="19" grpId="0" animBg="1"/>
      <p:bldP spid="2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49C972D-BD4D-4893-874D-F3213BC55B35}"/>
              </a:ext>
            </a:extLst>
          </p:cNvPr>
          <p:cNvSpPr>
            <a:spLocks noGrp="1"/>
          </p:cNvSpPr>
          <p:nvPr>
            <p:ph type="title"/>
          </p:nvPr>
        </p:nvSpPr>
        <p:spPr/>
        <p:txBody>
          <a:bodyPr/>
          <a:lstStyle/>
          <a:p>
            <a:r>
              <a:rPr kumimoji="1" lang="ja-JP" altLang="en-US" dirty="0"/>
              <a:t>これ以外に</a:t>
            </a:r>
          </a:p>
        </p:txBody>
      </p:sp>
      <p:sp>
        <p:nvSpPr>
          <p:cNvPr id="3" name="コンテンツ プレースホルダー 2">
            <a:extLst>
              <a:ext uri="{FF2B5EF4-FFF2-40B4-BE49-F238E27FC236}">
                <a16:creationId xmlns:a16="http://schemas.microsoft.com/office/drawing/2014/main" id="{969D471C-0ABD-4991-ABAF-ADA09FD40D6F}"/>
              </a:ext>
            </a:extLst>
          </p:cNvPr>
          <p:cNvSpPr>
            <a:spLocks noGrp="1"/>
          </p:cNvSpPr>
          <p:nvPr>
            <p:ph idx="1"/>
          </p:nvPr>
        </p:nvSpPr>
        <p:spPr/>
        <p:txBody>
          <a:bodyPr>
            <a:normAutofit fontScale="92500" lnSpcReduction="20000"/>
          </a:bodyPr>
          <a:lstStyle/>
          <a:p>
            <a:r>
              <a:rPr kumimoji="1" lang="en-US" altLang="ja-JP" dirty="0"/>
              <a:t>I-JAS</a:t>
            </a:r>
          </a:p>
          <a:p>
            <a:pPr>
              <a:buFont typeface="Wingdings" panose="05000000000000000000" pitchFamily="2" charset="2"/>
              <a:buChar char="Ø"/>
            </a:pPr>
            <a:r>
              <a:rPr lang="ja-JP" altLang="en-US" dirty="0"/>
              <a:t>日本語学習者の談話データ</a:t>
            </a:r>
            <a:endParaRPr lang="en-US" altLang="ja-JP" dirty="0"/>
          </a:p>
          <a:p>
            <a:pPr marL="0" indent="0">
              <a:buNone/>
            </a:pPr>
            <a:endParaRPr kumimoji="1" lang="en-US" altLang="ja-JP" dirty="0"/>
          </a:p>
          <a:p>
            <a:r>
              <a:rPr kumimoji="1" lang="ja-JP" altLang="en-US" dirty="0"/>
              <a:t>方言コーパス</a:t>
            </a:r>
            <a:endParaRPr kumimoji="1" lang="en-US" altLang="ja-JP" dirty="0"/>
          </a:p>
          <a:p>
            <a:pPr>
              <a:buFont typeface="Wingdings" panose="05000000000000000000" pitchFamily="2" charset="2"/>
              <a:buChar char="Ø"/>
            </a:pPr>
            <a:r>
              <a:rPr kumimoji="1" lang="ja-JP" altLang="en-US" dirty="0"/>
              <a:t>方言データの書き起こしコーパス</a:t>
            </a:r>
            <a:endParaRPr kumimoji="1" lang="en-US" altLang="ja-JP" dirty="0"/>
          </a:p>
          <a:p>
            <a:r>
              <a:rPr lang="ja-JP" altLang="en-US" dirty="0"/>
              <a:t>方言地図、方言文法地図</a:t>
            </a:r>
            <a:endParaRPr lang="en-US" altLang="ja-JP" dirty="0"/>
          </a:p>
          <a:p>
            <a:pPr marL="0" indent="0">
              <a:buNone/>
            </a:pPr>
            <a:endParaRPr kumimoji="1" lang="en-US" altLang="ja-JP" dirty="0"/>
          </a:p>
          <a:p>
            <a:pPr marL="0" indent="0">
              <a:buNone/>
            </a:pPr>
            <a:r>
              <a:rPr lang="ja-JP" altLang="en-US" dirty="0"/>
              <a:t>などが</a:t>
            </a:r>
            <a:r>
              <a:rPr lang="en-US" altLang="ja-JP" dirty="0"/>
              <a:t>90</a:t>
            </a:r>
            <a:r>
              <a:rPr lang="ja-JP" altLang="en-US" dirty="0"/>
              <a:t>ほどのコーパス、データベースがある。</a:t>
            </a:r>
            <a:endParaRPr lang="en-US" altLang="ja-JP" dirty="0"/>
          </a:p>
          <a:p>
            <a:pPr marL="0" indent="0">
              <a:buNone/>
            </a:pPr>
            <a:r>
              <a:rPr kumimoji="1" lang="ja-JP" altLang="en-US" dirty="0"/>
              <a:t>いくつかのデータベースに関しては調査データの一部だけ公開（おもに予算の問題）</a:t>
            </a:r>
            <a:endParaRPr kumimoji="1" lang="en-US" altLang="ja-JP" dirty="0"/>
          </a:p>
          <a:p>
            <a:pPr marL="0" indent="0">
              <a:buNone/>
            </a:pPr>
            <a:r>
              <a:rPr lang="en-US" altLang="ja-JP" dirty="0"/>
              <a:t>https://www.ninjal.ac.jp/database/</a:t>
            </a:r>
            <a:endParaRPr kumimoji="1" lang="en-US" altLang="ja-JP" dirty="0"/>
          </a:p>
          <a:p>
            <a:pPr marL="0" indent="0">
              <a:buNone/>
            </a:pP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892495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２．言語学とオープンサイエンス</a:t>
            </a:r>
          </a:p>
        </p:txBody>
      </p:sp>
      <p:sp>
        <p:nvSpPr>
          <p:cNvPr id="3" name="コンテンツ プレースホルダー 2"/>
          <p:cNvSpPr>
            <a:spLocks noGrp="1"/>
          </p:cNvSpPr>
          <p:nvPr>
            <p:ph idx="1"/>
          </p:nvPr>
        </p:nvSpPr>
        <p:spPr/>
        <p:txBody>
          <a:bodyPr/>
          <a:lstStyle/>
          <a:p>
            <a:r>
              <a:rPr kumimoji="1" lang="ja-JP" altLang="en-US" dirty="0"/>
              <a:t>データや実験手順を（一部）公開しているもの</a:t>
            </a:r>
            <a:endParaRPr kumimoji="1" lang="en-US" altLang="ja-JP" dirty="0"/>
          </a:p>
          <a:p>
            <a:pPr marL="0" indent="0">
              <a:buNone/>
            </a:pPr>
            <a:endParaRPr lang="en-US" altLang="ja-JP" dirty="0"/>
          </a:p>
          <a:p>
            <a:pPr>
              <a:buFont typeface="Wingdings" panose="05000000000000000000" pitchFamily="2" charset="2"/>
              <a:buChar char="Ø"/>
            </a:pPr>
            <a:r>
              <a:rPr lang="ja-JP" altLang="en-US" dirty="0"/>
              <a:t>実験系言語学：心理言語学、音声学</a:t>
            </a:r>
            <a:endParaRPr lang="en-US" altLang="ja-JP" dirty="0"/>
          </a:p>
          <a:p>
            <a:pPr marL="0" indent="0">
              <a:buNone/>
            </a:pPr>
            <a:r>
              <a:rPr lang="ja-JP" altLang="en-US" dirty="0"/>
              <a:t>これらの研究でも根拠となった実験の生データを公開しているかどうか不明</a:t>
            </a:r>
            <a:endParaRPr lang="en-US" altLang="ja-JP" dirty="0"/>
          </a:p>
          <a:p>
            <a:pPr>
              <a:buFont typeface="Wingdings" panose="05000000000000000000" pitchFamily="2" charset="2"/>
              <a:buChar char="Ø"/>
            </a:pPr>
            <a:r>
              <a:rPr lang="ja-JP" altLang="en-US" dirty="0"/>
              <a:t>データドリブンな言語学：コーパスを用いた言語学</a:t>
            </a:r>
            <a:endParaRPr lang="en-US" altLang="ja-JP" dirty="0"/>
          </a:p>
          <a:p>
            <a:pPr marL="0" indent="0">
              <a:buNone/>
            </a:pPr>
            <a:r>
              <a:rPr lang="ja-JP" altLang="en-US" dirty="0"/>
              <a:t>　　これらはもともと公開されているデータを用いている。</a:t>
            </a:r>
            <a:endParaRPr lang="en-US" altLang="ja-JP" dirty="0"/>
          </a:p>
          <a:p>
            <a:pPr marL="0" indent="0">
              <a:buNone/>
            </a:pPr>
            <a:r>
              <a:rPr lang="ja-JP" altLang="en-US" dirty="0"/>
              <a:t>　　</a:t>
            </a:r>
            <a:endParaRPr lang="en-US" altLang="ja-JP" dirty="0"/>
          </a:p>
          <a:p>
            <a:pPr marL="0" indent="0">
              <a:buNone/>
            </a:pPr>
            <a:endParaRPr lang="en-US" altLang="ja-JP" dirty="0"/>
          </a:p>
          <a:p>
            <a:pPr marL="0" indent="0">
              <a:buNone/>
            </a:pPr>
            <a:endParaRPr lang="en-US" altLang="ja-JP" dirty="0"/>
          </a:p>
          <a:p>
            <a:pPr marL="0" indent="0">
              <a:buNone/>
            </a:pPr>
            <a:endParaRPr kumimoji="1" lang="ja-JP" altLang="en-US" dirty="0"/>
          </a:p>
        </p:txBody>
      </p:sp>
    </p:spTree>
    <p:extLst>
      <p:ext uri="{BB962C8B-B14F-4D97-AF65-F5344CB8AC3E}">
        <p14:creationId xmlns:p14="http://schemas.microsoft.com/office/powerpoint/2010/main" val="1070851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769</TotalTime>
  <Words>1092</Words>
  <Application>Microsoft Office PowerPoint</Application>
  <PresentationFormat>ワイド画面</PresentationFormat>
  <Paragraphs>274</Paragraphs>
  <Slides>26</Slides>
  <Notes>9</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26</vt:i4>
      </vt:variant>
    </vt:vector>
  </HeadingPairs>
  <TitlesOfParts>
    <vt:vector size="38" baseType="lpstr">
      <vt:lpstr>HGSｺﾞｼｯｸE</vt:lpstr>
      <vt:lpstr>HG丸ｺﾞｼｯｸM-PRO</vt:lpstr>
      <vt:lpstr>ＭＳ Ｐゴシック</vt:lpstr>
      <vt:lpstr>ＭＳ ゴシック</vt:lpstr>
      <vt:lpstr>ＭＳ 明朝</vt:lpstr>
      <vt:lpstr>游ゴシック</vt:lpstr>
      <vt:lpstr>游ゴシック Light</vt:lpstr>
      <vt:lpstr>Arial</vt:lpstr>
      <vt:lpstr>Tahoma</vt:lpstr>
      <vt:lpstr>Times New Roman</vt:lpstr>
      <vt:lpstr>Wingdings</vt:lpstr>
      <vt:lpstr>Office テーマ</vt:lpstr>
      <vt:lpstr>フィールドワークのデータアーカイビングに関する諸問題</vt:lpstr>
      <vt:lpstr>目次</vt:lpstr>
      <vt:lpstr>1.国語研によるコーパス開発の経緯　（国語研　前川教授作成）</vt:lpstr>
      <vt:lpstr>PowerPoint プレゼンテーション</vt:lpstr>
      <vt:lpstr>PowerPoint プレゼンテーション</vt:lpstr>
      <vt:lpstr>PowerPoint プレゼンテーション</vt:lpstr>
      <vt:lpstr>PowerPoint プレゼンテーション</vt:lpstr>
      <vt:lpstr>これ以外に</vt:lpstr>
      <vt:lpstr>２．言語学とオープンサイエンス</vt:lpstr>
      <vt:lpstr>実験系、コーパス系以外の言語学のデータ</vt:lpstr>
      <vt:lpstr>文献調査</vt:lpstr>
      <vt:lpstr>研究者の内省</vt:lpstr>
      <vt:lpstr>被調査者の内省</vt:lpstr>
      <vt:lpstr>3．フィールドワークデータとオープンサイエンス</vt:lpstr>
      <vt:lpstr>危機言語研究のオープンサイエンス化</vt:lpstr>
      <vt:lpstr>事例考察　宮古池間方言</vt:lpstr>
      <vt:lpstr>調査地</vt:lpstr>
      <vt:lpstr>琉球語宮古池間方言</vt:lpstr>
      <vt:lpstr>PowerPoint プレゼンテーション</vt:lpstr>
      <vt:lpstr>　池間方言フィールドデータのデータアーカイビング</vt:lpstr>
      <vt:lpstr>資料公開の問題</vt:lpstr>
      <vt:lpstr>問題　プライバシー保護の問題１</vt:lpstr>
      <vt:lpstr>音声実験</vt:lpstr>
      <vt:lpstr>談話資料の公開</vt:lpstr>
      <vt:lpstr>エリシテーション資料の公開</vt:lpstr>
      <vt:lpstr>PowerPoint プレゼンテーション</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Hewlett-Packard Company</dc:creator>
  <cp:lastModifiedBy>wdc kyoto</cp:lastModifiedBy>
  <cp:revision>42</cp:revision>
  <dcterms:created xsi:type="dcterms:W3CDTF">2018-02-27T02:32:37Z</dcterms:created>
  <dcterms:modified xsi:type="dcterms:W3CDTF">2018-03-06T02:45:25Z</dcterms:modified>
</cp:coreProperties>
</file>