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  <p:sldMasterId id="2147483847" r:id="rId2"/>
    <p:sldMasterId id="2147483872" r:id="rId3"/>
    <p:sldMasterId id="2147483885" r:id="rId4"/>
    <p:sldMasterId id="2147483894" r:id="rId5"/>
    <p:sldMasterId id="2147484000" r:id="rId6"/>
    <p:sldMasterId id="2147484005" r:id="rId7"/>
    <p:sldMasterId id="2147484009" r:id="rId8"/>
    <p:sldMasterId id="2147484013" r:id="rId9"/>
    <p:sldMasterId id="2147484021" r:id="rId10"/>
    <p:sldMasterId id="2147484025" r:id="rId11"/>
    <p:sldMasterId id="2147484044" r:id="rId12"/>
    <p:sldMasterId id="2147484072" r:id="rId13"/>
    <p:sldMasterId id="2147484088" r:id="rId14"/>
    <p:sldMasterId id="2147484108" r:id="rId15"/>
    <p:sldMasterId id="2147484117" r:id="rId16"/>
  </p:sldMasterIdLst>
  <p:notesMasterIdLst>
    <p:notesMasterId r:id="rId41"/>
  </p:notesMasterIdLst>
  <p:handoutMasterIdLst>
    <p:handoutMasterId r:id="rId42"/>
  </p:handoutMasterIdLst>
  <p:sldIdLst>
    <p:sldId id="448" r:id="rId17"/>
    <p:sldId id="430" r:id="rId18"/>
    <p:sldId id="429" r:id="rId19"/>
    <p:sldId id="442" r:id="rId20"/>
    <p:sldId id="434" r:id="rId21"/>
    <p:sldId id="444" r:id="rId22"/>
    <p:sldId id="433" r:id="rId23"/>
    <p:sldId id="432" r:id="rId24"/>
    <p:sldId id="476" r:id="rId25"/>
    <p:sldId id="459" r:id="rId26"/>
    <p:sldId id="479" r:id="rId27"/>
    <p:sldId id="445" r:id="rId28"/>
    <p:sldId id="369" r:id="rId29"/>
    <p:sldId id="449" r:id="rId30"/>
    <p:sldId id="457" r:id="rId31"/>
    <p:sldId id="440" r:id="rId32"/>
    <p:sldId id="463" r:id="rId33"/>
    <p:sldId id="462" r:id="rId34"/>
    <p:sldId id="464" r:id="rId35"/>
    <p:sldId id="453" r:id="rId36"/>
    <p:sldId id="469" r:id="rId37"/>
    <p:sldId id="465" r:id="rId38"/>
    <p:sldId id="480" r:id="rId39"/>
    <p:sldId id="447" r:id="rId40"/>
  </p:sldIdLst>
  <p:sldSz cx="9144000" cy="6858000" type="screen4x3"/>
  <p:notesSz cx="7099300" cy="10234613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99"/>
    <a:srgbClr val="003399"/>
    <a:srgbClr val="FFEAC1"/>
    <a:srgbClr val="000099"/>
    <a:srgbClr val="0000FF"/>
    <a:srgbClr val="FFFFCC"/>
    <a:srgbClr val="008000"/>
    <a:srgbClr val="FF99FF"/>
    <a:srgbClr val="9900C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中間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淡色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淡色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テーマ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テーマ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4" autoAdjust="0"/>
    <p:restoredTop sz="95040" autoAdjust="0"/>
  </p:normalViewPr>
  <p:slideViewPr>
    <p:cSldViewPr snapToObjects="1">
      <p:cViewPr varScale="1">
        <p:scale>
          <a:sx n="88" d="100"/>
          <a:sy n="88" d="100"/>
        </p:scale>
        <p:origin x="10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750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878" y="1"/>
            <a:ext cx="3075750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67FAA917-867B-4725-BE1B-4ED342F966AA}" type="datetime1">
              <a:rPr lang="ja-JP" altLang="en-US"/>
              <a:pPr>
                <a:defRPr/>
              </a:pPr>
              <a:t>2018/3/6</a:t>
            </a:fld>
            <a:endParaRPr lang="en-US" altLang="ja-JP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55"/>
            <a:ext cx="3075750" cy="5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878" y="9721155"/>
            <a:ext cx="3075750" cy="5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7B18C953-7A47-4D4D-B637-0AE2E63DFD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348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750" cy="511813"/>
          </a:xfrm>
          <a:prstGeom prst="rect">
            <a:avLst/>
          </a:prstGeom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878" y="1"/>
            <a:ext cx="3075750" cy="511813"/>
          </a:xfrm>
          <a:prstGeom prst="rect">
            <a:avLst/>
          </a:prstGeom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F79F7CD4-3CC9-4004-9092-991B8727EE07}" type="datetime1">
              <a:rPr lang="ja-JP" altLang="en-US"/>
              <a:pPr>
                <a:defRPr/>
              </a:pPr>
              <a:t>2018/3/6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390" tIns="47695" rIns="95390" bIns="4769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10433" y="4861400"/>
            <a:ext cx="5678436" cy="4606317"/>
          </a:xfrm>
          <a:prstGeom prst="rect">
            <a:avLst/>
          </a:prstGeom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wrap="square" lIns="95390" tIns="47695" rIns="95390" bIns="47695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wrap="square" lIns="95390" tIns="47695" rIns="95390" bIns="4769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172A183-9AA3-45F3-A490-59EE5E239A7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7916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37CD2-4358-4F11-9701-DBCB534845F6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110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123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are collaborating with the other science</a:t>
            </a:r>
            <a:r>
              <a:rPr kumimoji="1" lang="en-US" altLang="ja-JP" baseline="0" dirty="0" smtClean="0"/>
              <a:t> missions, such as,…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2A183-9AA3-45F3-A490-59EE5E239A7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1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968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75045" indent="-298094" defTabSz="4968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92378" indent="-238476" defTabSz="4968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69329" indent="-238476" defTabSz="4968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46280" indent="-238476" defTabSz="4968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23231" indent="-238476" defTabSz="4968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00182" indent="-238476" defTabSz="4968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77133" indent="-238476" defTabSz="4968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54084" indent="-238476" defTabSz="4968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71FACD6E-C551-4C56-A008-07037E453511}" type="slidenum">
              <a:rPr lang="ja-JP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ja-JP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81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ja-JP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0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are considering that the international collaboration</a:t>
            </a:r>
            <a:r>
              <a:rPr kumimoji="1" lang="en-US" altLang="ja-JP" baseline="0" dirty="0" smtClean="0"/>
              <a:t> is very important.</a:t>
            </a:r>
          </a:p>
          <a:p>
            <a:r>
              <a:rPr kumimoji="1" lang="en-US" altLang="ja-JP" baseline="0" dirty="0" smtClean="0"/>
              <a:t>For example, our metadata format is based on SPASE </a:t>
            </a:r>
            <a:r>
              <a:rPr lang="en-US" altLang="ja-JP" sz="1300" dirty="0"/>
              <a:t>(Space Physics Archive Search and Extract) </a:t>
            </a:r>
            <a:r>
              <a:rPr kumimoji="1" lang="en-US" altLang="ja-JP" baseline="0" dirty="0" smtClean="0"/>
              <a:t>metadata model, which is established by SPASE consortium.</a:t>
            </a:r>
          </a:p>
          <a:p>
            <a:r>
              <a:rPr kumimoji="1" lang="en-US" altLang="ja-JP" baseline="0" dirty="0" smtClean="0"/>
              <a:t>SPASE consortium </a:t>
            </a:r>
            <a:r>
              <a:rPr lang="en-US" altLang="ja-JP" sz="1300" dirty="0"/>
              <a:t>is composed of NASA, NOAA, JAXA, and a variety of research institutions.</a:t>
            </a:r>
          </a:p>
          <a:p>
            <a:r>
              <a:rPr lang="en-US" altLang="ja-JP" sz="1300" dirty="0"/>
              <a:t>It is also important for us to collaborate with the STP communities in the other countries of Asia/Oceania/Africa.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37CD2-4358-4F11-9701-DBCB534845F6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-110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64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E060F-5504-4FF8-9172-41FBF73F3F9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59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060F-5504-4FF8-9172-41FBF73F3F99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5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9588" y="188913"/>
            <a:ext cx="82057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atin typeface="Comic Sans MS" pitchFamily="66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Comic Sans MS" pitchFamily="66" charset="0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日付プレースホルダ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2018/03/01</a:t>
            </a:r>
            <a:endParaRPr lang="ja-JP" altLang="en-US" dirty="0"/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40C9-FA42-45E8-9750-329168886F8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フッター プレースホルダ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5</a:t>
            </a:r>
            <a:r>
              <a:rPr lang="ja-JP" altLang="en-US" smtClean="0"/>
              <a:t>回オープンサイエンスデータ推進ワークショップ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2000">
                <a:latin typeface="Comic Sans MS" pitchFamily="66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pic>
        <p:nvPicPr>
          <p:cNvPr id="6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9172" y="188640"/>
            <a:ext cx="8206204" cy="158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C2E42C-E727-CA4A-BBC1-684281922D9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Comic Sans MS" pitchFamily="66" charset="0"/>
              </a:defRPr>
            </a:lvl1pPr>
          </a:lstStyle>
          <a:p>
            <a:pPr lvl="0"/>
            <a:r>
              <a:rPr kumimoji="1" lang="ja-JP" altLang="en-US" dirty="0" smtClean="0"/>
              <a:t>スライドのタイトル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300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C2E42C-E727-CA4A-BBC1-684281922D9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2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3A7E3-B502-524E-91A1-B51C037131C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2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999287" cy="533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C777E-4C49-4F80-858F-138E4359512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00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53DC8-F9F4-4DA4-B990-F50ADFC69C1B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96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53DC8-F9F4-4DA4-B990-F50ADFC69C1B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144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9588" y="188913"/>
            <a:ext cx="82057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atin typeface="Comic Sans MS" pitchFamily="66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Comic Sans MS" pitchFamily="66" charset="0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日付プレースホルダ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BB55-526E-4E0D-B3A8-31AA2BBD8F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フッター プレースホルダ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70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5141-39A0-4B6D-A83F-6FFA60EBB5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7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B5C5-CB7F-4DBF-BCEB-103B3DC2061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14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9588" y="188913"/>
            <a:ext cx="82057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atin typeface="Comic Sans MS" pitchFamily="66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Comic Sans MS" pitchFamily="66" charset="0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日付プレースホルダ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BB55-526E-4E0D-B3A8-31AA2BBD8F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フッター プレースホルダ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780E7-0F34-4521-9692-9CB48254303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2018/03/01</a:t>
            </a:r>
            <a:endParaRPr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5</a:t>
            </a:r>
            <a:r>
              <a:rPr lang="ja-JP" altLang="en-US" smtClean="0"/>
              <a:t>回オープンサイエンスデータ推進ワークショップ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5141-39A0-4B6D-A83F-6FFA60EBB5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7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B5C5-CB7F-4DBF-BCEB-103B3DC2061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70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725A3-22DC-284A-A832-3EBE73E788C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564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9588" y="188913"/>
            <a:ext cx="82057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atin typeface="Comic Sans MS" pitchFamily="66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Comic Sans MS" pitchFamily="66" charset="0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日付プレースホルダ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BB55-526E-4E0D-B3A8-31AA2BBD8F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フッター プレースホルダ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69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5141-39A0-4B6D-A83F-6FFA60EBB5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12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B5C5-CB7F-4DBF-BCEB-103B3DC2061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71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9588" y="188913"/>
            <a:ext cx="82057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atin typeface="Comic Sans MS" pitchFamily="66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Comic Sans MS" pitchFamily="66" charset="0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日付プレースホルダ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BB55-526E-4E0D-B3A8-31AA2BBD8F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フッター プレースホルダ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7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5141-39A0-4B6D-A83F-6FFA60EBB5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1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B5C5-CB7F-4DBF-BCEB-103B3DC2061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38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9588" y="188913"/>
            <a:ext cx="82057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atin typeface="Comic Sans MS" pitchFamily="66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Comic Sans MS" pitchFamily="66" charset="0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日付プレースホルダ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BB55-526E-4E0D-B3A8-31AA2BBD8F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フッター プレースホルダ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2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0AD2-F8F5-4186-81B9-99FF09A50A0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2018/03/01</a:t>
            </a:r>
            <a:endParaRPr lang="ja-JP" altLang="en-US" dirty="0"/>
          </a:p>
        </p:txBody>
      </p:sp>
      <p:sp>
        <p:nvSpPr>
          <p:cNvPr id="4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5</a:t>
            </a:r>
            <a:r>
              <a:rPr lang="ja-JP" altLang="en-US" smtClean="0"/>
              <a:t>回オープンサイエンスデータ推進ワークショップ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5141-39A0-4B6D-A83F-6FFA60EBB5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0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B5C5-CB7F-4DBF-BCEB-103B3DC2061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70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725A3-22DC-284A-A832-3EBE73E788C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2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797E0-F1BD-4F43-BFA5-FE3E73FE80F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89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999287" cy="5334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B9256-9710-CE4B-B841-410F9918DD8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47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9588" y="188913"/>
            <a:ext cx="82057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atin typeface="Comic Sans MS" pitchFamily="66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Comic Sans MS" pitchFamily="66" charset="0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日付プレースホルダ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2018/03/01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A7BB55-526E-4E0D-B3A8-31AA2BBD8F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sp>
        <p:nvSpPr>
          <p:cNvPr id="7" name="フッター プレースホルダ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367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55141-39A0-4B6D-A83F-6FFA60EBB54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2018/03/01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033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36B5C5-CB7F-4DBF-BCEB-103B3DC2061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sp>
        <p:nvSpPr>
          <p:cNvPr id="3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2018/03/01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4664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2000">
                <a:latin typeface="Comic Sans MS" pitchFamily="66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pic>
        <p:nvPicPr>
          <p:cNvPr id="6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9172" y="188640"/>
            <a:ext cx="8206204" cy="158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2018/03/01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Comic Sans MS" pitchFamily="66" charset="0"/>
              </a:defRPr>
            </a:lvl1pPr>
          </a:lstStyle>
          <a:p>
            <a:pPr lvl="0"/>
            <a:r>
              <a:rPr kumimoji="1" lang="ja-JP" altLang="en-US" dirty="0" smtClean="0"/>
              <a:t>スライドのタイトル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3281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2018/03/01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124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999287" cy="533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7CD4B-32E6-4826-B612-B578C6DB8E5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5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2018/03/01</a:t>
            </a:r>
            <a:endParaRPr lang="ja-JP" altLang="en-US" dirty="0"/>
          </a:p>
        </p:txBody>
      </p:sp>
      <p:sp>
        <p:nvSpPr>
          <p:cNvPr id="6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5</a:t>
            </a:r>
            <a:r>
              <a:rPr lang="ja-JP" altLang="en-US" smtClean="0"/>
              <a:t>回オープンサイエンスデータ推進ワークショップ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3A7E3-B502-524E-91A1-B51C037131C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2018/03/01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592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999287" cy="533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C777E-4C49-4F80-858F-138E4359512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sp>
        <p:nvSpPr>
          <p:cNvPr id="5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2018/03/01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6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780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753DC8-F9F4-4DA4-B990-F50ADFC69C1B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2018/03/01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220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753DC8-F9F4-4DA4-B990-F50ADFC69C1B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2018/03/01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400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2018/03/01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E3966-BE51-4F78-9C0E-9695E42265F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94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2018/03/01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E3966-BE51-4F78-9C0E-9695E42265F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8511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2018/03/01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E3966-BE51-4F78-9C0E-9695E42265F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610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2018/03/01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E3966-BE51-4F78-9C0E-9695E42265F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56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2018/03/01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E3966-BE51-4F78-9C0E-9695E42265F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083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2018/03/01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E3966-BE51-4F78-9C0E-9695E42265F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60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>
          <a:xfrm>
            <a:off x="7932738" y="6389688"/>
            <a:ext cx="887412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9A96-92E7-413B-AC47-C12B531C360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1"/>
          </p:nvPr>
        </p:nvSpPr>
        <p:spPr>
          <a:xfrm>
            <a:off x="457200" y="6308725"/>
            <a:ext cx="1284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2018/03/01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>
          <a:xfrm>
            <a:off x="1763713" y="6308725"/>
            <a:ext cx="612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5</a:t>
            </a:r>
            <a:r>
              <a:rPr lang="ja-JP" altLang="en-US" smtClean="0"/>
              <a:t>回オープンサイエンスデータ推進ワークショップ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2018/03/01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E3966-BE51-4F78-9C0E-9695E42265F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047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2018/03/01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E3966-BE51-4F78-9C0E-9695E42265F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87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2018/03/01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E3966-BE51-4F78-9C0E-9695E42265F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150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2018/03/01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E3966-BE51-4F78-9C0E-9695E42265F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507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2018/03/01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E3966-BE51-4F78-9C0E-9695E42265F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966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9588" y="188913"/>
            <a:ext cx="82057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atin typeface="Comic Sans MS" pitchFamily="66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Comic Sans MS" pitchFamily="66" charset="0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日付プレースホルダ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BB55-526E-4E0D-B3A8-31AA2BBD8F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フッター プレースホルダ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65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5141-39A0-4B6D-A83F-6FFA60EBB5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305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B5C5-CB7F-4DBF-BCEB-103B3DC2061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319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2018/03/01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5</a:t>
            </a:r>
            <a:r>
              <a:rPr lang="ja-JP" altLang="en-US" smtClean="0">
                <a:solidFill>
                  <a:srgbClr val="000000"/>
                </a:solidFill>
              </a:rPr>
              <a:t>回オープンサイエンスデータ推進ワークショップ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8D37C-2550-4263-9914-64C2DCA96E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294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2018/03/01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5</a:t>
            </a:r>
            <a:r>
              <a:rPr lang="ja-JP" altLang="en-US" smtClean="0">
                <a:solidFill>
                  <a:srgbClr val="000000"/>
                </a:solidFill>
              </a:rPr>
              <a:t>回オープンサイエンスデータ推進ワークショップ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670D5-84A1-4B1F-B1D8-36D479D955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5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999287" cy="533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7932738" y="6389688"/>
            <a:ext cx="887412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C681-845F-4167-9DF8-1C18193223E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>
          <a:xfrm>
            <a:off x="457200" y="6308725"/>
            <a:ext cx="1284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2018/03/01</a:t>
            </a:r>
            <a:endParaRPr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>
          <a:xfrm>
            <a:off x="1763713" y="6308725"/>
            <a:ext cx="612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5</a:t>
            </a:r>
            <a:r>
              <a:rPr lang="ja-JP" altLang="en-US" smtClean="0"/>
              <a:t>回オープンサイエンスデータ推進ワークショップ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2018/03/01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5</a:t>
            </a:r>
            <a:r>
              <a:rPr lang="ja-JP" altLang="en-US" smtClean="0">
                <a:solidFill>
                  <a:srgbClr val="000000"/>
                </a:solidFill>
              </a:rPr>
              <a:t>回オープンサイエンスデータ推進ワークショップ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0859-081B-4CFD-9E2F-24387FC64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78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2018/03/01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5</a:t>
            </a:r>
            <a:r>
              <a:rPr lang="ja-JP" altLang="en-US" smtClean="0">
                <a:solidFill>
                  <a:srgbClr val="000000"/>
                </a:solidFill>
              </a:rPr>
              <a:t>回オープンサイエンスデータ推進ワークショップ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D7DCF-23FA-4062-A941-38B98495D3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384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2018/03/01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5</a:t>
            </a:r>
            <a:r>
              <a:rPr lang="ja-JP" altLang="en-US" smtClean="0">
                <a:solidFill>
                  <a:srgbClr val="000000"/>
                </a:solidFill>
              </a:rPr>
              <a:t>回オープンサイエンスデータ推進ワークショップ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662A6-900B-470F-8211-BF6125DE1C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671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2018/03/01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5</a:t>
            </a:r>
            <a:r>
              <a:rPr lang="ja-JP" altLang="en-US" smtClean="0">
                <a:solidFill>
                  <a:srgbClr val="000000"/>
                </a:solidFill>
              </a:rPr>
              <a:t>回オープンサイエンスデータ推進ワークショップ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9D69E-4078-4E7E-9C95-942FE3ED9F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742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2018/03/01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5</a:t>
            </a:r>
            <a:r>
              <a:rPr lang="ja-JP" altLang="en-US" smtClean="0">
                <a:solidFill>
                  <a:srgbClr val="000000"/>
                </a:solidFill>
              </a:rPr>
              <a:t>回オープンサイエンスデータ推進ワークショップ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30C1C-F00D-4766-A60D-B8A8DD653F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202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2018/03/01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5</a:t>
            </a:r>
            <a:r>
              <a:rPr lang="ja-JP" altLang="en-US" smtClean="0">
                <a:solidFill>
                  <a:srgbClr val="000000"/>
                </a:solidFill>
              </a:rPr>
              <a:t>回オープンサイエンスデータ推進ワークショップ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8DFE-B83F-4F1C-8F38-9CD0933B97E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176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2018/03/01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5</a:t>
            </a:r>
            <a:r>
              <a:rPr lang="ja-JP" altLang="en-US" smtClean="0">
                <a:solidFill>
                  <a:srgbClr val="000000"/>
                </a:solidFill>
              </a:rPr>
              <a:t>回オープンサイエンスデータ推進ワークショップ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BC01-78E4-42E0-BEE3-DD1292796F5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712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2018/03/01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5</a:t>
            </a:r>
            <a:r>
              <a:rPr lang="ja-JP" altLang="en-US" smtClean="0">
                <a:solidFill>
                  <a:srgbClr val="000000"/>
                </a:solidFill>
              </a:rPr>
              <a:t>回オープンサイエンスデータ推進ワークショップ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FA774-9B93-4B2B-824D-B6B90766BCA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66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2018/03/01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5</a:t>
            </a:r>
            <a:r>
              <a:rPr lang="ja-JP" altLang="en-US" smtClean="0">
                <a:solidFill>
                  <a:srgbClr val="000000"/>
                </a:solidFill>
              </a:rPr>
              <a:t>回オープンサイエンスデータ推進ワークショップ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03CD-20D5-40D9-AB60-7F75CCED1F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001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pic>
        <p:nvPicPr>
          <p:cNvPr id="6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9172" y="188640"/>
            <a:ext cx="8206204" cy="158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2017/09/13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C2E42C-E727-CA4A-BBC1-684281922D9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MTI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研究集会＠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NICT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kumimoji="1" lang="ja-JP" altLang="en-US" dirty="0" smtClean="0"/>
              <a:t>スライドのタイトル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38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999287" cy="533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7932738" y="6389688"/>
            <a:ext cx="887412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84247-3F7C-4FEA-AFAD-551111B857B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>
          <a:xfrm>
            <a:off x="457200" y="6308725"/>
            <a:ext cx="1284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2018/03/01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>
          <a:xfrm>
            <a:off x="1763713" y="6308725"/>
            <a:ext cx="612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5</a:t>
            </a:r>
            <a:r>
              <a:rPr lang="ja-JP" altLang="en-US" smtClean="0"/>
              <a:t>回オープンサイエンスデータ推進ワークショップ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2017/09/13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C2E42C-E727-CA4A-BBC1-684281922D9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MTI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研究集会＠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NICT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598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3A7E3-B502-524E-91A1-B51C037131C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2017/09/13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MTI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研究集会＠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NICT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420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725A3-22DC-284A-A832-3EBE73E788C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>
          <a:xfrm>
            <a:off x="457200" y="6309320"/>
            <a:ext cx="1284288" cy="365125"/>
          </a:xfrm>
        </p:spPr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2017/09/13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>
          <a:xfrm>
            <a:off x="1763713" y="6309320"/>
            <a:ext cx="6120655" cy="365125"/>
          </a:xfrm>
        </p:spPr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MTI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研究集会＠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NICT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40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ugonet_logo_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88913"/>
            <a:ext cx="81835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130425"/>
            <a:ext cx="8218487" cy="147002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32BDBE-62CD-430D-A5A8-D852C4BDC61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33D1D0-E1A2-413D-B3DC-D8F4B994CBE3}" type="datetimeFigureOut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2018/3/6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509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2BDBE-62CD-430D-A5A8-D852C4BDC61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33D1D0-E1A2-413D-B3DC-D8F4B994CBE3}" type="datetimeFigureOut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2018/3/6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241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999287" cy="533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2BDBE-62CD-430D-A5A8-D852C4BDC613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33D1D0-E1A2-413D-B3DC-D8F4B994CBE3}" type="datetimeFigureOut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2018/3/6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2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797E0-F1BD-4F43-BFA5-FE3E73FE80F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4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999287" cy="5334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B9256-9710-CE4B-B841-410F9918DD8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8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.jpe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7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.jpeg"/><Relationship Id="rId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2738" y="6389688"/>
            <a:ext cx="887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itchFamily="66" charset="0"/>
                <a:ea typeface="ＭＳ Ｐゴシック" pitchFamily="-110" charset="-128"/>
                <a:cs typeface="Comic Sans MS" pitchFamily="66" charset="0"/>
              </a:defRPr>
            </a:lvl1pPr>
          </a:lstStyle>
          <a:p>
            <a:pPr>
              <a:defRPr/>
            </a:pPr>
            <a:fld id="{F6C2821B-063E-4491-B412-526F499A610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テキスト プレースホルダ 4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8725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2018/03/01</a:t>
            </a:r>
            <a:endParaRPr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8725"/>
            <a:ext cx="6121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5</a:t>
            </a:r>
            <a:r>
              <a:rPr lang="ja-JP" altLang="en-US" smtClean="0"/>
              <a:t>回オープンサイエンスデータ推進ワークショップ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5" r:id="rId2"/>
    <p:sldLayoutId id="2147483824" r:id="rId3"/>
    <p:sldLayoutId id="2147483823" r:id="rId4"/>
    <p:sldLayoutId id="2147483826" r:id="rId5"/>
    <p:sldLayoutId id="2147483827" r:id="rId6"/>
    <p:sldLayoutId id="2147483828" r:id="rId7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5349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96938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254125" indent="-228600" algn="l" defTabSz="1076325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704975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2738" y="6389688"/>
            <a:ext cx="887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omic Sans MS" pitchFamily="66" charset="0"/>
                <a:ea typeface="ＭＳ Ｐゴシック" pitchFamily="-110" charset="-128"/>
                <a:cs typeface="Comic Sans MS" pitchFamily="66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2F76-903D-4795-A020-309846D305A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テキスト プレースホルダ 4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8725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2018/03/01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8725"/>
            <a:ext cx="6121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71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534988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96938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254125" indent="-228600" algn="l" defTabSz="1076325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704975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3456" y="6389538"/>
            <a:ext cx="8870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itchFamily="66" charset="0"/>
                <a:ea typeface="ＭＳ Ｐゴシック" pitchFamily="-110" charset="-128"/>
                <a:cs typeface="Comic Sans MS" pitchFamily="66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9320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2018/03/01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9320"/>
            <a:ext cx="612065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447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534988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96938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254125" indent="-228600" algn="l" defTabSz="1076325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704975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2018/03/01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E3966-BE51-4F78-9C0E-9695E42265F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35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2738" y="6389688"/>
            <a:ext cx="887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omic Sans MS" pitchFamily="66" charset="0"/>
                <a:ea typeface="ＭＳ Ｐゴシック" pitchFamily="-110" charset="-128"/>
                <a:cs typeface="Comic Sans MS" pitchFamily="66" charset="0"/>
              </a:defRPr>
            </a:lvl1pPr>
          </a:lstStyle>
          <a:p>
            <a:pPr>
              <a:defRPr/>
            </a:pPr>
            <a:fld id="{76502F76-903D-4795-A020-309846D305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テキスト プレースホルダ 4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8725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8725"/>
            <a:ext cx="6121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9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534988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96938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254125" indent="-228600" algn="l" defTabSz="1076325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704975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defTabSz="914400"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2018/03/01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defTabSz="914400"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5</a:t>
            </a:r>
            <a:r>
              <a:rPr lang="ja-JP" altLang="en-US" smtClean="0">
                <a:solidFill>
                  <a:srgbClr val="000000"/>
                </a:solidFill>
              </a:rPr>
              <a:t>回オープンサイエンスデータ推進ワークショップ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72909273-0279-4E1C-B120-7947A3ABF3BF}" type="slidenum">
              <a:rPr lang="en-US" altLang="ja-JP">
                <a:solidFill>
                  <a:srgbClr val="000000"/>
                </a:solidFill>
                <a:latin typeface="Arial"/>
                <a:ea typeface="ＭＳ Ｐゴシック"/>
              </a:rPr>
              <a:pPr defTabSz="914400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5459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3456" y="6389538"/>
            <a:ext cx="8870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86C2E42C-E727-CA4A-BBC1-684281922D9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9320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2017/09/13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9320"/>
            <a:ext cx="612065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MTI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研究集会＠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NICT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9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j-lt"/>
          <a:ea typeface="+mn-ea"/>
          <a:cs typeface="+mn-cs"/>
        </a:defRPr>
      </a:lvl2pPr>
      <a:lvl3pPr marL="896938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j-lt"/>
          <a:ea typeface="+mn-ea"/>
          <a:cs typeface="+mn-cs"/>
        </a:defRPr>
      </a:lvl3pPr>
      <a:lvl4pPr marL="1254125" indent="-228600" algn="l" defTabSz="1076325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j-lt"/>
          <a:ea typeface="+mn-ea"/>
          <a:cs typeface="+mn-cs"/>
        </a:defRPr>
      </a:lvl4pPr>
      <a:lvl5pPr marL="1704975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532BDBE-62CD-430D-A5A8-D852C4BDC613}" type="slidenum">
              <a:rPr lang="ja-JP" altLang="en-US" smtClean="0">
                <a:solidFill>
                  <a:srgbClr val="000000"/>
                </a:solidFill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B33D1D0-E1A2-413D-B3DC-D8F4B994CBE3}" type="datetimeFigureOut">
              <a:rPr lang="ja-JP" alt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2018/3/6</a:t>
            </a:fld>
            <a:endParaRPr lang="ja-JP" alt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3"/>
          </p:nvPr>
        </p:nvSpPr>
        <p:spPr>
          <a:xfrm>
            <a:off x="1979712" y="6356350"/>
            <a:ext cx="5976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26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 bwMode="auto">
          <a:xfrm>
            <a:off x="1780940" y="229398"/>
            <a:ext cx="7120864" cy="536576"/>
          </a:xfrm>
          <a:prstGeom prst="rect">
            <a:avLst/>
          </a:prstGeom>
          <a:solidFill>
            <a:srgbClr val="30328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ja-JP" alt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7138091" cy="5334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9FE6BC-08E9-3444-A495-C5B321B415AF}" type="slidenum">
              <a:rPr lang="en-US" altLang="ja-JP">
                <a:solidFill>
                  <a:srgbClr val="000000"/>
                </a:solidFill>
                <a:ea typeface="ＭＳ Ｐゴシック" charset="0"/>
              </a:rPr>
              <a:pPr/>
              <a:t>‹#›</a:t>
            </a:fld>
            <a:endParaRPr lang="en-US" altLang="ja-JP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6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3456" y="6389538"/>
            <a:ext cx="8870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itchFamily="66" charset="0"/>
                <a:ea typeface="ＭＳ Ｐゴシック" pitchFamily="-110" charset="-128"/>
                <a:cs typeface="Comic Sans MS" pitchFamily="66" charset="0"/>
              </a:defRPr>
            </a:lvl1pPr>
          </a:lstStyle>
          <a:p>
            <a:pPr>
              <a:defRPr/>
            </a:pPr>
            <a:fld id="{86C2E42C-E727-CA4A-BBC1-684281922D9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9320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9320"/>
            <a:ext cx="612065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1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534988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96938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254125" indent="-228600" algn="l" defTabSz="1076325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704975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2738" y="6389688"/>
            <a:ext cx="887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omic Sans MS" pitchFamily="66" charset="0"/>
                <a:ea typeface="ＭＳ Ｐゴシック" pitchFamily="-110" charset="-128"/>
                <a:cs typeface="Comic Sans MS" pitchFamily="66" charset="0"/>
              </a:defRPr>
            </a:lvl1pPr>
          </a:lstStyle>
          <a:p>
            <a:pPr>
              <a:defRPr/>
            </a:pPr>
            <a:fld id="{76502F76-903D-4795-A020-309846D305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テキスト プレースホルダ 4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8725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8725"/>
            <a:ext cx="6121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4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534988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96938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254125" indent="-228600" algn="l" defTabSz="1076325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704975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2738" y="6389688"/>
            <a:ext cx="887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omic Sans MS" pitchFamily="66" charset="0"/>
                <a:ea typeface="ＭＳ Ｐゴシック" pitchFamily="-110" charset="-128"/>
                <a:cs typeface="Comic Sans MS" pitchFamily="66" charset="0"/>
              </a:defRPr>
            </a:lvl1pPr>
          </a:lstStyle>
          <a:p>
            <a:pPr>
              <a:defRPr/>
            </a:pPr>
            <a:fld id="{76502F76-903D-4795-A020-309846D305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テキスト プレースホルダ 4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8725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8725"/>
            <a:ext cx="6121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3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534988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96938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254125" indent="-228600" algn="l" defTabSz="1076325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704975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2738" y="6389688"/>
            <a:ext cx="887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omic Sans MS" pitchFamily="66" charset="0"/>
                <a:ea typeface="ＭＳ Ｐゴシック" pitchFamily="-110" charset="-128"/>
                <a:cs typeface="Comic Sans MS" pitchFamily="66" charset="0"/>
              </a:defRPr>
            </a:lvl1pPr>
          </a:lstStyle>
          <a:p>
            <a:pPr>
              <a:defRPr/>
            </a:pPr>
            <a:fld id="{76502F76-903D-4795-A020-309846D305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テキスト プレースホルダ 4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8725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8725"/>
            <a:ext cx="6121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1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534988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96938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254125" indent="-228600" algn="l" defTabSz="1076325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704975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2738" y="6389688"/>
            <a:ext cx="887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omic Sans MS" pitchFamily="66" charset="0"/>
                <a:ea typeface="ＭＳ Ｐゴシック" pitchFamily="-110" charset="-128"/>
                <a:cs typeface="Comic Sans MS" pitchFamily="66" charset="0"/>
              </a:defRPr>
            </a:lvl1pPr>
          </a:lstStyle>
          <a:p>
            <a:pPr>
              <a:defRPr/>
            </a:pPr>
            <a:fld id="{76502F76-903D-4795-A020-309846D305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テキスト プレースホルダ 4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8725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8725"/>
            <a:ext cx="6121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4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534988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96938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254125" indent="-228600" algn="l" defTabSz="1076325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704975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2738" y="6389688"/>
            <a:ext cx="887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omic Sans MS" pitchFamily="66" charset="0"/>
                <a:ea typeface="ＭＳ Ｐゴシック" pitchFamily="-110" charset="-128"/>
                <a:cs typeface="Comic Sans MS" pitchFamily="66" charset="0"/>
              </a:defRPr>
            </a:lvl1pPr>
          </a:lstStyle>
          <a:p>
            <a:pPr>
              <a:defRPr/>
            </a:pPr>
            <a:fld id="{76502F76-903D-4795-A020-309846D305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テキスト プレースホルダ 4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8725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8725"/>
            <a:ext cx="6121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0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534988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96938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254125" indent="-228600" algn="l" defTabSz="1076325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704975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 bwMode="auto">
          <a:xfrm>
            <a:off x="1780940" y="229398"/>
            <a:ext cx="7120864" cy="536576"/>
          </a:xfrm>
          <a:prstGeom prst="rect">
            <a:avLst/>
          </a:prstGeom>
          <a:solidFill>
            <a:srgbClr val="30328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ja-JP" alt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7138091" cy="5334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9FE6BC-08E9-3444-A495-C5B321B415AF}" type="slidenum">
              <a:rPr lang="en-US" altLang="ja-JP">
                <a:solidFill>
                  <a:srgbClr val="000000"/>
                </a:solidFill>
                <a:ea typeface="ＭＳ Ｐゴシック" charset="0"/>
              </a:rPr>
              <a:pPr/>
              <a:t>‹#›</a:t>
            </a:fld>
            <a:endParaRPr lang="en-US" altLang="ja-JP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60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jp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Relationship Id="rId1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179512" y="1916832"/>
            <a:ext cx="8773788" cy="1584325"/>
          </a:xfrm>
        </p:spPr>
        <p:txBody>
          <a:bodyPr>
            <a:noAutofit/>
          </a:bodyPr>
          <a:lstStyle/>
          <a:p>
            <a:r>
              <a:rPr lang="en-US" altLang="ja-JP" sz="3600" b="1" dirty="0">
                <a:latin typeface="+mn-ea"/>
              </a:rPr>
              <a:t>IUGONET</a:t>
            </a:r>
            <a:r>
              <a:rPr lang="ja-JP" altLang="ja-JP" sz="4000" b="1" dirty="0">
                <a:latin typeface="+mn-ea"/>
              </a:rPr>
              <a:t>プロジェクトに</a:t>
            </a:r>
            <a:r>
              <a:rPr lang="ja-JP" altLang="ja-JP" sz="4000" b="1" dirty="0" smtClean="0">
                <a:latin typeface="+mn-ea"/>
              </a:rPr>
              <a:t>よる</a:t>
            </a:r>
            <a:endParaRPr lang="en-US" altLang="ja-JP" sz="4000" b="1" dirty="0" smtClean="0">
              <a:latin typeface="+mn-ea"/>
            </a:endParaRPr>
          </a:p>
          <a:p>
            <a:r>
              <a:rPr lang="ja-JP" altLang="ja-JP" sz="4000" b="1" dirty="0" smtClean="0">
                <a:latin typeface="+mn-ea"/>
              </a:rPr>
              <a:t>多種</a:t>
            </a:r>
            <a:r>
              <a:rPr lang="ja-JP" altLang="ja-JP" sz="4000" b="1" dirty="0">
                <a:latin typeface="+mn-ea"/>
              </a:rPr>
              <a:t>データ公開への取り組み</a:t>
            </a:r>
            <a:endParaRPr lang="en-US" altLang="ja-JP" sz="4000" b="1" dirty="0" smtClean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2018/03/01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A7BB55-526E-4E0D-B3A8-31AA2BBD8F87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第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5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16" name="Picture 18" descr="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8949" y="4989277"/>
            <a:ext cx="813421" cy="8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system_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4560405"/>
            <a:ext cx="780470" cy="752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20" descr="Toh_E_L_N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500" y="5594109"/>
            <a:ext cx="748543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logo10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9454" y="5885009"/>
            <a:ext cx="777043" cy="85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2" descr="meidai-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56376" y="4094828"/>
            <a:ext cx="913495" cy="81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サブタイトル 1"/>
          <p:cNvSpPr>
            <a:spLocks noGrp="1"/>
          </p:cNvSpPr>
          <p:nvPr>
            <p:ph type="subTitle" sz="quarter" idx="1"/>
          </p:nvPr>
        </p:nvSpPr>
        <p:spPr>
          <a:xfrm>
            <a:off x="349151" y="3445616"/>
            <a:ext cx="8466130" cy="9194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ja-JP" altLang="en-US" u="sng" dirty="0" smtClean="0">
                <a:latin typeface="+mn-ea"/>
              </a:rPr>
              <a:t>田中良昌</a:t>
            </a:r>
            <a:r>
              <a:rPr lang="en-US" altLang="ja-JP" baseline="30000" dirty="0" smtClean="0">
                <a:latin typeface="+mn-ea"/>
              </a:rPr>
              <a:t>1,2,3</a:t>
            </a:r>
            <a:r>
              <a:rPr lang="en-US" altLang="ja-JP" dirty="0" smtClean="0">
                <a:latin typeface="+mn-ea"/>
              </a:rPr>
              <a:t>, </a:t>
            </a:r>
            <a:r>
              <a:rPr lang="ja-JP" altLang="en-US" dirty="0" smtClean="0">
                <a:latin typeface="+mn-ea"/>
              </a:rPr>
              <a:t>梅村宜生</a:t>
            </a:r>
            <a:r>
              <a:rPr lang="en-US" altLang="ja-JP" baseline="30000" dirty="0" smtClean="0">
                <a:latin typeface="+mn-ea"/>
              </a:rPr>
              <a:t>4</a:t>
            </a:r>
            <a:r>
              <a:rPr lang="en-US" altLang="ja-JP" dirty="0" smtClean="0">
                <a:latin typeface="+mn-ea"/>
              </a:rPr>
              <a:t>, </a:t>
            </a:r>
            <a:r>
              <a:rPr lang="ja-JP" altLang="en-US" dirty="0" smtClean="0">
                <a:latin typeface="+mn-ea"/>
              </a:rPr>
              <a:t>阿部修司</a:t>
            </a:r>
            <a:r>
              <a:rPr lang="en-US" altLang="ja-JP" baseline="30000" dirty="0">
                <a:latin typeface="+mn-ea"/>
              </a:rPr>
              <a:t>5</a:t>
            </a:r>
            <a:r>
              <a:rPr lang="en-US" altLang="ja-JP" dirty="0" smtClean="0">
                <a:latin typeface="+mn-ea"/>
              </a:rPr>
              <a:t>, </a:t>
            </a:r>
            <a:r>
              <a:rPr lang="ja-JP" altLang="en-US" dirty="0" smtClean="0">
                <a:latin typeface="+mn-ea"/>
              </a:rPr>
              <a:t>新堀淳樹</a:t>
            </a:r>
            <a:r>
              <a:rPr lang="en-US" altLang="ja-JP" baseline="30000" dirty="0">
                <a:latin typeface="+mn-ea"/>
              </a:rPr>
              <a:t>4</a:t>
            </a:r>
            <a:r>
              <a:rPr lang="en-US" altLang="ja-JP" dirty="0" smtClean="0">
                <a:latin typeface="+mn-ea"/>
              </a:rPr>
              <a:t>,</a:t>
            </a:r>
            <a:r>
              <a:rPr lang="ja-JP" altLang="en-US" dirty="0" smtClean="0">
                <a:latin typeface="+mn-ea"/>
              </a:rPr>
              <a:t>上野悟</a:t>
            </a:r>
            <a:r>
              <a:rPr lang="en-US" altLang="ja-JP" baseline="30000" dirty="0">
                <a:latin typeface="+mn-ea"/>
              </a:rPr>
              <a:t>6</a:t>
            </a:r>
            <a:r>
              <a:rPr lang="en-US" altLang="ja-JP" dirty="0" smtClean="0">
                <a:latin typeface="+mn-ea"/>
              </a:rPr>
              <a:t>, </a:t>
            </a:r>
            <a:r>
              <a:rPr lang="ja-JP" altLang="en-US" dirty="0" smtClean="0">
                <a:latin typeface="+mn-ea"/>
              </a:rPr>
              <a:t>能勢正仁</a:t>
            </a:r>
            <a:r>
              <a:rPr lang="en-US" altLang="ja-JP" baseline="30000" dirty="0" smtClean="0">
                <a:latin typeface="+mn-ea"/>
              </a:rPr>
              <a:t>7</a:t>
            </a:r>
            <a:r>
              <a:rPr lang="en-US" altLang="ja-JP" dirty="0" smtClean="0">
                <a:latin typeface="+mn-ea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ja-JP" altLang="en-US" dirty="0" smtClean="0">
                <a:latin typeface="+mn-ea"/>
              </a:rPr>
              <a:t>門倉昭</a:t>
            </a:r>
            <a:r>
              <a:rPr lang="en-US" altLang="ja-JP" baseline="30000" dirty="0" smtClean="0">
                <a:latin typeface="+mn-ea"/>
              </a:rPr>
              <a:t>1,2,3</a:t>
            </a:r>
            <a:r>
              <a:rPr lang="ja-JP" altLang="en-US" dirty="0" smtClean="0">
                <a:latin typeface="+mn-ea"/>
              </a:rPr>
              <a:t>＋</a:t>
            </a:r>
            <a:r>
              <a:rPr lang="en-US" altLang="ja-JP" dirty="0" smtClean="0">
                <a:latin typeface="+mn-ea"/>
              </a:rPr>
              <a:t>IUGONET</a:t>
            </a:r>
            <a:r>
              <a:rPr lang="ja-JP" altLang="en-US" dirty="0" smtClean="0">
                <a:latin typeface="+mn-ea"/>
              </a:rPr>
              <a:t>研究機関プロジェクトメンバー</a:t>
            </a:r>
            <a:endParaRPr lang="en-US" altLang="ja-JP" baseline="30000" dirty="0" smtClean="0"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610310" y="4365104"/>
            <a:ext cx="649008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情報・システム研究機構 極域環境データサイエンスセンター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ja-JP" altLang="en-US" dirty="0">
                <a:solidFill>
                  <a:srgbClr val="000000"/>
                </a:solidFill>
                <a:latin typeface="メイリオ"/>
              </a:rPr>
              <a:t>国立極地</a:t>
            </a:r>
            <a:r>
              <a:rPr lang="ja-JP" altLang="en-US" dirty="0" smtClean="0">
                <a:solidFill>
                  <a:srgbClr val="000000"/>
                </a:solidFill>
                <a:latin typeface="メイリオ"/>
              </a:rPr>
              <a:t>研究所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総研大 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複合科学</a:t>
            </a:r>
            <a:r>
              <a:rPr kumimoji="1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研究科</a:t>
            </a:r>
            <a:r>
              <a:rPr kumimoji="1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 </a:t>
            </a:r>
            <a:r>
              <a:rPr kumimoji="1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極域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科学専攻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.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名古屋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大 宇宙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地球環境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研究所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 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5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.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九州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大 国際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宇宙天気科学・教育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センター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6.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京都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大 理 附属天文台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7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.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京都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大 理 付属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ＭＳ Ｐゴシック" charset="-128"/>
              </a:rPr>
              <a:t>地磁気世界資料解析センター</a:t>
            </a:r>
          </a:p>
        </p:txBody>
      </p:sp>
    </p:spTree>
    <p:extLst>
      <p:ext uri="{BB962C8B-B14F-4D97-AF65-F5344CB8AC3E}">
        <p14:creationId xmlns:p14="http://schemas.microsoft.com/office/powerpoint/2010/main" val="13221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3" y="908720"/>
            <a:ext cx="8328309" cy="4896544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Type-A</a:t>
            </a:r>
            <a:r>
              <a:rPr kumimoji="1" lang="ja-JP" altLang="en-US" dirty="0" smtClean="0">
                <a:latin typeface="+mn-ea"/>
                <a:ea typeface="+mn-ea"/>
              </a:rPr>
              <a:t>による</a:t>
            </a:r>
            <a:r>
              <a:rPr kumimoji="1" lang="en-US" altLang="ja-JP" dirty="0" smtClean="0">
                <a:latin typeface="+mn-ea"/>
                <a:ea typeface="+mn-ea"/>
              </a:rPr>
              <a:t>QL</a:t>
            </a:r>
            <a:r>
              <a:rPr kumimoji="1" lang="ja-JP" altLang="en-US" dirty="0" smtClean="0">
                <a:latin typeface="+mn-ea"/>
                <a:ea typeface="+mn-ea"/>
              </a:rPr>
              <a:t>プロット表示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55141-39A0-4B6D-A83F-6FFA60EBB54C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 bwMode="auto">
          <a:xfrm>
            <a:off x="510600" y="5733256"/>
            <a:ext cx="8223448" cy="96123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rtlCol="0" anchor="t" anchorCtr="0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新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たに九大のグローバルな地磁気データの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QL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プロット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を追加登録。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京大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WDC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の大量の地磁気データの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QL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プロット（推定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&gt;1500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万）も、公開を目指す。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6516216" y="939292"/>
            <a:ext cx="2304256" cy="814264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ヒラギノ角ゴ Pro W6" charset="-128"/>
                <a:ea typeface="ヒラギノ角ゴ Pro W6" charset="-128"/>
                <a:cs typeface="ヒラギノ角ゴ Pro W6" charset="-128"/>
              </a:rPr>
              <a:t>九大の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ヒラギノ角ゴ Pro W6" charset="-128"/>
                <a:ea typeface="ヒラギノ角ゴ Pro W6" charset="-128"/>
                <a:cs typeface="ヒラギノ角ゴ Pro W6" charset="-128"/>
              </a:rPr>
              <a:t>MAGDAS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ヒラギノ角ゴ Pro W6" charset="-128"/>
                <a:ea typeface="ヒラギノ角ゴ Pro W6" charset="-128"/>
                <a:cs typeface="ヒラギノ角ゴ Pro W6" charset="-128"/>
              </a:rPr>
              <a:t>地磁気データの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ヒラギノ角ゴ Pro W6" charset="-128"/>
                <a:ea typeface="ヒラギノ角ゴ Pro W6" charset="-128"/>
                <a:cs typeface="ヒラギノ角ゴ Pro W6" charset="-128"/>
              </a:rPr>
              <a:t>QL</a:t>
            </a:r>
            <a:endParaRPr kumimoji="1" lang="ja-JP" altLang="en-US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ヒラギノ角ゴ Pro W6" charset="-128"/>
              <a:ea typeface="ヒラギノ角ゴ Pro W6" charset="-128"/>
              <a:cs typeface="ヒラギノ角ゴ Pro W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19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Times New Roman" pitchFamily="18" charset="0"/>
              </a:rPr>
              <a:t>Type-A</a:t>
            </a:r>
            <a:r>
              <a:rPr lang="ja-JP" altLang="en-US" dirty="0" smtClean="0">
                <a:cs typeface="Times New Roman" pitchFamily="18" charset="0"/>
              </a:rPr>
              <a:t>の利用状況</a:t>
            </a: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3" y="927089"/>
            <a:ext cx="3762000" cy="201692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201438"/>
            <a:ext cx="4987028" cy="461462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 bwMode="auto">
          <a:xfrm>
            <a:off x="857485" y="5515550"/>
            <a:ext cx="2544895" cy="19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prstTxWarp prst="textNoShape">
              <a:avLst/>
            </a:prstTxWarp>
            <a:noAutofit/>
          </a:bodyPr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日本を除いた国別アクセス比率</a:t>
            </a:r>
          </a:p>
        </p:txBody>
      </p:sp>
      <p:sp>
        <p:nvSpPr>
          <p:cNvPr id="30" name="下矢印 29"/>
          <p:cNvSpPr/>
          <p:nvPr/>
        </p:nvSpPr>
        <p:spPr bwMode="auto">
          <a:xfrm>
            <a:off x="6607696" y="4370688"/>
            <a:ext cx="360218" cy="360218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ja-JP" altLang="en-US" sz="2800">
              <a:solidFill>
                <a:srgbClr val="000000"/>
              </a:solidFill>
              <a:latin typeface="ヒラギノ角ゴ Pro W6" charset="-128"/>
              <a:ea typeface="ヒラギノ角ゴ Pro W6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 bwMode="auto">
          <a:xfrm>
            <a:off x="6454595" y="3938818"/>
            <a:ext cx="666421" cy="49190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8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ja-JP" sz="1200" b="1" dirty="0" smtClean="0">
                <a:solidFill>
                  <a:srgbClr val="FFFFFF"/>
                </a:solidFill>
                <a:latin typeface="Swis721 BT" panose="020B0504020202020204" pitchFamily="34" charset="0"/>
                <a:ea typeface="+mn-ea"/>
              </a:rPr>
              <a:t>PV</a:t>
            </a:r>
            <a:r>
              <a:rPr lang="ja-JP" altLang="en-US" sz="1200" b="1" dirty="0" smtClean="0">
                <a:solidFill>
                  <a:srgbClr val="FFFFFF"/>
                </a:solidFill>
                <a:latin typeface="Swis721 BT" panose="020B0504020202020204" pitchFamily="34" charset="0"/>
                <a:ea typeface="+mn-ea"/>
              </a:rPr>
              <a:t>の</a:t>
            </a:r>
            <a:endParaRPr lang="en-US" altLang="ja-JP" sz="1200" b="1" dirty="0" smtClean="0">
              <a:solidFill>
                <a:srgbClr val="FFFFFF"/>
              </a:solidFill>
              <a:latin typeface="Swis721 BT" panose="020B0504020202020204" pitchFamily="34" charset="0"/>
              <a:ea typeface="+mn-ea"/>
            </a:endParaRPr>
          </a:p>
          <a:p>
            <a:pPr algn="ctr" defTabSz="914400" fontAlgn="auto">
              <a:lnSpc>
                <a:spcPts val="800"/>
              </a:lnSpc>
              <a:spcBef>
                <a:spcPct val="50000"/>
              </a:spcBef>
              <a:spcAft>
                <a:spcPts val="0"/>
              </a:spcAft>
            </a:pPr>
            <a:r>
              <a:rPr lang="ja-JP" altLang="en-US" sz="1200" b="1" dirty="0" smtClean="0">
                <a:solidFill>
                  <a:srgbClr val="FFFFFF"/>
                </a:solidFill>
                <a:latin typeface="Swis721 BT" panose="020B0504020202020204" pitchFamily="34" charset="0"/>
                <a:ea typeface="+mn-ea"/>
              </a:rPr>
              <a:t>落込み</a:t>
            </a:r>
          </a:p>
        </p:txBody>
      </p:sp>
      <p:sp>
        <p:nvSpPr>
          <p:cNvPr id="32" name="下矢印 31"/>
          <p:cNvSpPr/>
          <p:nvPr/>
        </p:nvSpPr>
        <p:spPr bwMode="auto">
          <a:xfrm>
            <a:off x="7139136" y="3850196"/>
            <a:ext cx="360218" cy="360218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ja-JP" altLang="en-US" sz="2800">
              <a:solidFill>
                <a:srgbClr val="000000"/>
              </a:solidFill>
              <a:latin typeface="ヒラギノ角ゴ Pro W6" charset="-128"/>
              <a:ea typeface="ヒラギノ角ゴ Pro W6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 bwMode="auto">
          <a:xfrm>
            <a:off x="6632293" y="3379114"/>
            <a:ext cx="1346485" cy="48426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800"/>
              </a:lnSpc>
              <a:spcBef>
                <a:spcPct val="50000"/>
              </a:spcBef>
              <a:spcAft>
                <a:spcPts val="0"/>
              </a:spcAft>
            </a:pPr>
            <a:r>
              <a:rPr lang="ja-JP" altLang="en-US" sz="1200" b="1" dirty="0" smtClean="0">
                <a:solidFill>
                  <a:srgbClr val="FFFFFF"/>
                </a:solidFill>
                <a:latin typeface="Swis721 BT" panose="020B0504020202020204" pitchFamily="34" charset="0"/>
                <a:ea typeface="+mn-ea"/>
              </a:rPr>
              <a:t>サービス切替え</a:t>
            </a:r>
            <a:endParaRPr lang="en-US" altLang="ja-JP" sz="1200" b="1" dirty="0" smtClean="0">
              <a:solidFill>
                <a:srgbClr val="FFFFFF"/>
              </a:solidFill>
              <a:latin typeface="Swis721 BT" panose="020B0504020202020204" pitchFamily="34" charset="0"/>
              <a:ea typeface="+mn-ea"/>
            </a:endParaRPr>
          </a:p>
          <a:p>
            <a:pPr algn="ctr" defTabSz="914400" fontAlgn="auto">
              <a:lnSpc>
                <a:spcPts val="800"/>
              </a:lnSpc>
              <a:spcBef>
                <a:spcPct val="50000"/>
              </a:spcBef>
              <a:spcAft>
                <a:spcPts val="0"/>
              </a:spcAft>
            </a:pPr>
            <a:r>
              <a:rPr lang="ja-JP" altLang="en-US" sz="1200" b="1" dirty="0" smtClean="0">
                <a:solidFill>
                  <a:srgbClr val="FFFFFF"/>
                </a:solidFill>
                <a:latin typeface="Swis721 BT" panose="020B0504020202020204" pitchFamily="34" charset="0"/>
                <a:ea typeface="+mn-ea"/>
              </a:rPr>
              <a:t>（</a:t>
            </a:r>
            <a:r>
              <a:rPr lang="en-US" altLang="ja-JP" sz="1200" b="1" dirty="0" smtClean="0">
                <a:solidFill>
                  <a:srgbClr val="FFFFFF"/>
                </a:solidFill>
                <a:latin typeface="Swis721 BT" panose="020B0504020202020204" pitchFamily="34" charset="0"/>
                <a:ea typeface="+mn-ea"/>
              </a:rPr>
              <a:t>2016/10/01</a:t>
            </a:r>
            <a:r>
              <a:rPr lang="ja-JP" altLang="en-US" sz="1200" b="1" dirty="0" smtClean="0">
                <a:solidFill>
                  <a:srgbClr val="FFFFFF"/>
                </a:solidFill>
                <a:latin typeface="Swis721 BT" panose="020B0504020202020204" pitchFamily="34" charset="0"/>
                <a:ea typeface="+mn-ea"/>
              </a:rPr>
              <a:t>）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6386917" y="1379000"/>
            <a:ext cx="24922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接続回数に関わらず、</a:t>
            </a:r>
            <a:r>
              <a:rPr lang="en-US" altLang="ja-JP" sz="1400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N</a:t>
            </a:r>
            <a:r>
              <a:rPr lang="ja-JP" altLang="en-US" sz="1400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枚のページを見た</a:t>
            </a:r>
            <a:endParaRPr lang="en-US" altLang="ja-JP" sz="1400" dirty="0" smtClean="0">
              <a:solidFill>
                <a:srgbClr val="000000"/>
              </a:solidFill>
              <a:latin typeface="Swis721 BT" panose="020B0504020202020204" pitchFamily="34" charset="0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場合は</a:t>
            </a:r>
            <a:r>
              <a:rPr lang="en-US" altLang="ja-JP" sz="1400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N</a:t>
            </a:r>
            <a:r>
              <a:rPr lang="ja-JP" altLang="en-US" sz="1400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と数える。</a:t>
            </a:r>
            <a:endParaRPr lang="ja-JP" altLang="en-US" sz="1400" dirty="0">
              <a:solidFill>
                <a:srgbClr val="000000"/>
              </a:solidFill>
              <a:latin typeface="Swis721 BT" panose="020B0504020202020204" pitchFamily="34" charset="0"/>
              <a:ea typeface="+mn-ea"/>
            </a:endParaRPr>
          </a:p>
        </p:txBody>
      </p:sp>
      <p:cxnSp>
        <p:nvCxnSpPr>
          <p:cNvPr id="35" name="直線コネクタ 34"/>
          <p:cNvCxnSpPr/>
          <p:nvPr/>
        </p:nvCxnSpPr>
        <p:spPr bwMode="auto">
          <a:xfrm>
            <a:off x="2624917" y="1541107"/>
            <a:ext cx="0" cy="13773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下矢印 35"/>
          <p:cNvSpPr/>
          <p:nvPr/>
        </p:nvSpPr>
        <p:spPr bwMode="auto">
          <a:xfrm>
            <a:off x="2450169" y="1604608"/>
            <a:ext cx="360218" cy="474609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ja-JP" altLang="en-US" sz="2800">
              <a:solidFill>
                <a:srgbClr val="000000"/>
              </a:solidFill>
              <a:latin typeface="ヒラギノ角ゴ Pro W6" charset="-128"/>
              <a:ea typeface="ヒラギノ角ゴ Pro W6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 bwMode="auto">
          <a:xfrm>
            <a:off x="1886674" y="1228591"/>
            <a:ext cx="1257410" cy="51974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800"/>
              </a:lnSpc>
              <a:spcBef>
                <a:spcPct val="50000"/>
              </a:spcBef>
              <a:spcAft>
                <a:spcPts val="0"/>
              </a:spcAft>
            </a:pPr>
            <a:r>
              <a:rPr lang="ja-JP" altLang="en-US" sz="1200" b="1" dirty="0" smtClean="0">
                <a:solidFill>
                  <a:srgbClr val="FFFFFF"/>
                </a:solidFill>
                <a:latin typeface="Swis721 BT" panose="020B0504020202020204" pitchFamily="34" charset="0"/>
                <a:ea typeface="+mn-ea"/>
              </a:rPr>
              <a:t>サービス切替え</a:t>
            </a:r>
            <a:endParaRPr lang="en-US" altLang="ja-JP" sz="1200" b="1" dirty="0" smtClean="0">
              <a:solidFill>
                <a:srgbClr val="FFFFFF"/>
              </a:solidFill>
              <a:latin typeface="Swis721 BT" panose="020B0504020202020204" pitchFamily="34" charset="0"/>
              <a:ea typeface="+mn-ea"/>
            </a:endParaRPr>
          </a:p>
          <a:p>
            <a:pPr algn="ctr" defTabSz="914400" fontAlgn="auto">
              <a:lnSpc>
                <a:spcPts val="800"/>
              </a:lnSpc>
              <a:spcBef>
                <a:spcPct val="50000"/>
              </a:spcBef>
              <a:spcAft>
                <a:spcPts val="0"/>
              </a:spcAft>
            </a:pPr>
            <a:r>
              <a:rPr lang="ja-JP" altLang="en-US" sz="1200" b="1" dirty="0" smtClean="0">
                <a:solidFill>
                  <a:srgbClr val="FFFFFF"/>
                </a:solidFill>
                <a:latin typeface="Swis721 BT" panose="020B0504020202020204" pitchFamily="34" charset="0"/>
                <a:ea typeface="+mn-ea"/>
              </a:rPr>
              <a:t>（</a:t>
            </a:r>
            <a:r>
              <a:rPr lang="en-US" altLang="ja-JP" sz="1200" b="1" dirty="0" smtClean="0">
                <a:solidFill>
                  <a:srgbClr val="FFFFFF"/>
                </a:solidFill>
                <a:latin typeface="Swis721 BT" panose="020B0504020202020204" pitchFamily="34" charset="0"/>
                <a:ea typeface="+mn-ea"/>
              </a:rPr>
              <a:t>2016/10/01</a:t>
            </a:r>
            <a:r>
              <a:rPr lang="ja-JP" altLang="en-US" sz="1200" b="1" dirty="0" smtClean="0">
                <a:solidFill>
                  <a:srgbClr val="FFFFFF"/>
                </a:solidFill>
                <a:latin typeface="Swis721 BT" panose="020B0504020202020204" pitchFamily="34" charset="0"/>
                <a:ea typeface="+mn-ea"/>
              </a:rPr>
              <a:t>）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680112" y="987022"/>
            <a:ext cx="11761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1</a:t>
            </a:r>
            <a:r>
              <a:rPr lang="ja-JP" altLang="en-US" sz="1400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日に</a:t>
            </a:r>
            <a:r>
              <a:rPr lang="ja-JP" altLang="en-US" sz="1400" dirty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何度アクセスして</a:t>
            </a:r>
            <a:r>
              <a:rPr lang="ja-JP" altLang="en-US" sz="1400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も</a:t>
            </a:r>
            <a:endParaRPr lang="en-US" altLang="ja-JP" sz="1400" dirty="0" smtClean="0">
              <a:solidFill>
                <a:srgbClr val="000000"/>
              </a:solidFill>
              <a:latin typeface="Swis721 BT" panose="020B0504020202020204" pitchFamily="34" charset="0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1</a:t>
            </a:r>
            <a:r>
              <a:rPr lang="ja-JP" altLang="en-US" sz="1400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と数える</a:t>
            </a:r>
            <a:endParaRPr lang="ja-JP" altLang="en-US" sz="1400" dirty="0">
              <a:solidFill>
                <a:srgbClr val="000000"/>
              </a:solidFill>
              <a:latin typeface="Swis721 BT" panose="020B0504020202020204" pitchFamily="34" charset="0"/>
              <a:ea typeface="+mn-ea"/>
            </a:endParaRPr>
          </a:p>
        </p:txBody>
      </p:sp>
      <p:sp>
        <p:nvSpPr>
          <p:cNvPr id="39" name="テキスト ボックス 38"/>
          <p:cNvSpPr txBox="1"/>
          <p:nvPr/>
        </p:nvSpPr>
        <p:spPr bwMode="auto">
          <a:xfrm>
            <a:off x="644989" y="2933813"/>
            <a:ext cx="2989667" cy="34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月ごとのユニークユーザ数推移</a:t>
            </a: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48" y="3267566"/>
            <a:ext cx="3762849" cy="2112805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275148" y="5976080"/>
            <a:ext cx="3762425" cy="5492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全体に占める割合</a:t>
            </a:r>
            <a:r>
              <a:rPr lang="ja-JP" altLang="en-US" sz="1200" b="1" dirty="0" smtClean="0">
                <a:solidFill>
                  <a:srgbClr val="000000"/>
                </a:solidFill>
                <a:latin typeface="Swis721 BT" panose="020B0504020202020204" pitchFamily="34" charset="0"/>
              </a:rPr>
              <a:t>は、</a:t>
            </a:r>
            <a:r>
              <a:rPr lang="ja-JP" altLang="en-US" sz="12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日本： </a:t>
            </a:r>
            <a:r>
              <a:rPr lang="en-US" altLang="ja-JP" sz="12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83.62 %</a:t>
            </a:r>
            <a:r>
              <a:rPr lang="ja-JP" altLang="en-US" sz="1200" b="1" dirty="0">
                <a:solidFill>
                  <a:srgbClr val="000000"/>
                </a:solidFill>
                <a:latin typeface="Swis721 BT" panose="020B0504020202020204" pitchFamily="34" charset="0"/>
              </a:rPr>
              <a:t>、</a:t>
            </a:r>
            <a:r>
              <a:rPr lang="ja-JP" altLang="en-US" sz="12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国外： </a:t>
            </a:r>
            <a:r>
              <a:rPr lang="en-US" altLang="ja-JP" sz="12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16.38 %</a:t>
            </a:r>
            <a:r>
              <a:rPr lang="ja-JP" altLang="en-US" sz="12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であり、円グラフは国外を</a:t>
            </a:r>
            <a:r>
              <a:rPr lang="en-US" altLang="ja-JP" sz="12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100</a:t>
            </a:r>
            <a:r>
              <a:rPr lang="ja-JP" altLang="en-US" sz="12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とした場合である。</a:t>
            </a:r>
            <a:endParaRPr lang="en-US" altLang="ja-JP" sz="1200" b="1" dirty="0" smtClean="0">
              <a:solidFill>
                <a:srgbClr val="000000"/>
              </a:solidFill>
              <a:latin typeface="Swis721 BT" panose="020B0504020202020204" pitchFamily="34" charset="0"/>
              <a:ea typeface="+mn-ea"/>
            </a:endParaRPr>
          </a:p>
        </p:txBody>
      </p:sp>
      <p:cxnSp>
        <p:nvCxnSpPr>
          <p:cNvPr id="42" name="直線コネクタ 41"/>
          <p:cNvCxnSpPr/>
          <p:nvPr/>
        </p:nvCxnSpPr>
        <p:spPr bwMode="auto">
          <a:xfrm>
            <a:off x="7301683" y="3722994"/>
            <a:ext cx="0" cy="180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テキスト ボックス 42"/>
          <p:cNvSpPr txBox="1"/>
          <p:nvPr/>
        </p:nvSpPr>
        <p:spPr bwMode="auto">
          <a:xfrm>
            <a:off x="5473080" y="5852280"/>
            <a:ext cx="2989667" cy="34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prstTxWarp prst="textNoShape">
              <a:avLst/>
            </a:prstTxWarp>
            <a:noAutofit/>
          </a:bodyPr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国外主要国による</a:t>
            </a:r>
            <a:r>
              <a:rPr lang="en-US" altLang="ja-JP" sz="14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PV</a:t>
            </a:r>
            <a:r>
              <a:rPr lang="ja-JP" altLang="en-US" sz="14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数の変化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857485" y="5726361"/>
            <a:ext cx="2835094" cy="223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（</a:t>
            </a:r>
            <a:r>
              <a:rPr lang="en-US" altLang="ja-JP" sz="12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2016.10-2017-9, PV</a:t>
            </a:r>
            <a:r>
              <a:rPr lang="ja-JP" altLang="en-US" sz="1200" b="1" dirty="0" smtClean="0">
                <a:solidFill>
                  <a:srgbClr val="000000"/>
                </a:solidFill>
                <a:latin typeface="Swis721 BT" panose="020B0504020202020204" pitchFamily="34" charset="0"/>
                <a:ea typeface="+mn-ea"/>
              </a:rPr>
              <a:t>数ベース）</a:t>
            </a:r>
            <a:endParaRPr lang="en-US" altLang="ja-JP" sz="1200" b="1" dirty="0" smtClean="0">
              <a:solidFill>
                <a:srgbClr val="000000"/>
              </a:solidFill>
              <a:latin typeface="Swis721 BT" panose="020B0504020202020204" pitchFamily="34" charset="0"/>
              <a:ea typeface="+mn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20594" y="2600927"/>
            <a:ext cx="830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 smtClean="0">
                <a:solidFill>
                  <a:srgbClr val="000000"/>
                </a:solidFill>
                <a:latin typeface="Arial"/>
              </a:rPr>
              <a:t>2015/04</a:t>
            </a:r>
            <a:endParaRPr lang="ja-JP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299256" y="2610106"/>
            <a:ext cx="830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 smtClean="0">
                <a:solidFill>
                  <a:srgbClr val="000000"/>
                </a:solidFill>
                <a:latin typeface="Arial"/>
              </a:rPr>
              <a:t>2016/01</a:t>
            </a:r>
            <a:endParaRPr lang="ja-JP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597410" y="2608268"/>
            <a:ext cx="830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 smtClean="0">
                <a:solidFill>
                  <a:srgbClr val="000000"/>
                </a:solidFill>
                <a:latin typeface="Arial"/>
              </a:rPr>
              <a:t>2017/01</a:t>
            </a:r>
            <a:endParaRPr lang="ja-JP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361955" y="5088908"/>
            <a:ext cx="830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 smtClean="0">
                <a:solidFill>
                  <a:srgbClr val="000000"/>
                </a:solidFill>
                <a:latin typeface="Arial"/>
              </a:rPr>
              <a:t>2015/04</a:t>
            </a:r>
            <a:endParaRPr lang="ja-JP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5660110" y="5098087"/>
            <a:ext cx="830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 smtClean="0">
                <a:solidFill>
                  <a:srgbClr val="000000"/>
                </a:solidFill>
                <a:latin typeface="Arial"/>
              </a:rPr>
              <a:t>2016/01</a:t>
            </a:r>
            <a:endParaRPr lang="ja-JP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7387926" y="5096249"/>
            <a:ext cx="830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 smtClean="0">
                <a:solidFill>
                  <a:srgbClr val="000000"/>
                </a:solidFill>
                <a:latin typeface="Arial"/>
              </a:rPr>
              <a:t>2017/01</a:t>
            </a:r>
            <a:endParaRPr lang="ja-JP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153721" y="854132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 smtClean="0">
                <a:solidFill>
                  <a:srgbClr val="000000"/>
                </a:solidFill>
                <a:latin typeface="Arial"/>
              </a:rPr>
              <a:t>1800</a:t>
            </a:r>
            <a:endParaRPr lang="ja-JP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62901" y="1546360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 smtClean="0">
                <a:solidFill>
                  <a:srgbClr val="000000"/>
                </a:solidFill>
                <a:latin typeface="Arial"/>
              </a:rPr>
              <a:t>1000</a:t>
            </a:r>
            <a:endParaRPr lang="ja-JP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105111" y="3979258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 smtClean="0">
                <a:solidFill>
                  <a:srgbClr val="000000"/>
                </a:solidFill>
                <a:latin typeface="Arial"/>
              </a:rPr>
              <a:t>1000</a:t>
            </a:r>
            <a:endParaRPr lang="ja-JP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4103273" y="3063019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ja-JP" sz="1400" b="1" dirty="0" smtClean="0">
                <a:solidFill>
                  <a:srgbClr val="000000"/>
                </a:solidFill>
                <a:latin typeface="Arial"/>
              </a:rPr>
              <a:t>000</a:t>
            </a:r>
            <a:endParaRPr lang="ja-JP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123470" y="2168816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 smtClean="0">
                <a:solidFill>
                  <a:srgbClr val="000000"/>
                </a:solidFill>
                <a:latin typeface="Arial"/>
              </a:rPr>
              <a:t>3000</a:t>
            </a:r>
            <a:endParaRPr lang="ja-JP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4121632" y="1252579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altLang="ja-JP" sz="1400" b="1" dirty="0" smtClean="0">
                <a:solidFill>
                  <a:srgbClr val="000000"/>
                </a:solidFill>
                <a:latin typeface="Arial"/>
              </a:rPr>
              <a:t>000</a:t>
            </a:r>
            <a:endParaRPr lang="ja-JP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2267519" y="3982488"/>
            <a:ext cx="4700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050" b="1" dirty="0" smtClean="0">
                <a:solidFill>
                  <a:srgbClr val="000000"/>
                </a:solidFill>
                <a:latin typeface="Arial"/>
              </a:rPr>
              <a:t>USA</a:t>
            </a:r>
            <a:endParaRPr lang="ja-JP" altLang="en-US" sz="10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正方形/長方形 58"/>
          <p:cNvSpPr/>
          <p:nvPr/>
        </p:nvSpPr>
        <p:spPr>
          <a:xfrm rot="2298326">
            <a:off x="2135659" y="4579921"/>
            <a:ext cx="7697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050" b="1" dirty="0" smtClean="0">
                <a:solidFill>
                  <a:srgbClr val="000000"/>
                </a:solidFill>
                <a:latin typeface="Arial"/>
              </a:rPr>
              <a:t>Germany</a:t>
            </a:r>
            <a:endParaRPr lang="ja-JP" altLang="en-US" sz="10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正方形/長方形 59"/>
          <p:cNvSpPr/>
          <p:nvPr/>
        </p:nvSpPr>
        <p:spPr>
          <a:xfrm rot="5556933">
            <a:off x="1801935" y="4684369"/>
            <a:ext cx="7088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050" b="1" dirty="0" smtClean="0">
                <a:solidFill>
                  <a:srgbClr val="000000"/>
                </a:solidFill>
                <a:latin typeface="Arial"/>
              </a:rPr>
              <a:t>Russian</a:t>
            </a:r>
            <a:endParaRPr lang="ja-JP" altLang="en-US" sz="10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正方形/長方形 60"/>
          <p:cNvSpPr/>
          <p:nvPr/>
        </p:nvSpPr>
        <p:spPr>
          <a:xfrm rot="8005373">
            <a:off x="1518860" y="4615149"/>
            <a:ext cx="5581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050" b="1" dirty="0" smtClean="0">
                <a:solidFill>
                  <a:srgbClr val="000000"/>
                </a:solidFill>
                <a:latin typeface="Arial"/>
              </a:rPr>
              <a:t>China</a:t>
            </a:r>
            <a:endParaRPr lang="ja-JP" altLang="en-US" sz="105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3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他プロジェクトとの連携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0750" y="1772816"/>
            <a:ext cx="8242250" cy="4032448"/>
          </a:xfrm>
        </p:spPr>
        <p:txBody>
          <a:bodyPr/>
          <a:lstStyle/>
          <a:p>
            <a:r>
              <a:rPr lang="en-US" altLang="ja-JP" sz="2000" dirty="0"/>
              <a:t>EISCAT (European Incoherent </a:t>
            </a:r>
            <a:r>
              <a:rPr lang="en-US" altLang="ja-JP" sz="2000" dirty="0" err="1"/>
              <a:t>SCATter</a:t>
            </a:r>
            <a:r>
              <a:rPr lang="en-US" altLang="ja-JP" sz="2000" dirty="0"/>
              <a:t>) </a:t>
            </a:r>
            <a:r>
              <a:rPr lang="ja-JP" altLang="en-US" sz="2000" dirty="0"/>
              <a:t>レーダ</a:t>
            </a:r>
            <a:r>
              <a:rPr lang="ja-JP" altLang="en-US" sz="2000" dirty="0" smtClean="0"/>
              <a:t>ー</a:t>
            </a:r>
            <a:endParaRPr lang="en-US" altLang="ja-JP" sz="2000" dirty="0"/>
          </a:p>
          <a:p>
            <a:r>
              <a:rPr lang="en-US" altLang="ja-JP" sz="2000" dirty="0" err="1"/>
              <a:t>SuperDARN</a:t>
            </a:r>
            <a:r>
              <a:rPr lang="en-US" altLang="ja-JP" sz="2000" dirty="0"/>
              <a:t> (Super Dual Auroral Radar Network)</a:t>
            </a:r>
          </a:p>
          <a:p>
            <a:r>
              <a:rPr lang="ja-JP" altLang="en-US" sz="2000" dirty="0"/>
              <a:t>ジオスペース探査</a:t>
            </a:r>
            <a:r>
              <a:rPr lang="ja-JP" altLang="en-US" sz="2000" dirty="0" smtClean="0"/>
              <a:t>衛星</a:t>
            </a:r>
            <a:r>
              <a:rPr lang="en-US" altLang="ja-JP" sz="2000" dirty="0" smtClean="0"/>
              <a:t>ERG</a:t>
            </a:r>
            <a:r>
              <a:rPr lang="ja-JP" altLang="en-US" sz="2000" dirty="0"/>
              <a:t>（</a:t>
            </a:r>
            <a:r>
              <a:rPr lang="ja-JP" altLang="en-US" sz="2000" dirty="0" smtClean="0"/>
              <a:t>あらせ）プロジェクト</a:t>
            </a:r>
            <a:endParaRPr lang="en-US" altLang="ja-JP" sz="2000" dirty="0" smtClean="0"/>
          </a:p>
          <a:p>
            <a:r>
              <a:rPr lang="ja-JP" altLang="en-US" sz="2000" dirty="0" smtClean="0"/>
              <a:t>地上</a:t>
            </a:r>
            <a:r>
              <a:rPr lang="ja-JP" altLang="en-US" sz="2000" dirty="0"/>
              <a:t>多点ネットワーク観測による内部磁気圏の粒子・波動の変動メカニズムの</a:t>
            </a:r>
            <a:r>
              <a:rPr lang="ja-JP" altLang="en-US" sz="2000" dirty="0" smtClean="0"/>
              <a:t>研究（</a:t>
            </a:r>
            <a:r>
              <a:rPr kumimoji="1" lang="en-US" altLang="ja-JP" sz="2000" dirty="0" smtClean="0"/>
              <a:t>PWING</a:t>
            </a:r>
            <a:r>
              <a:rPr kumimoji="1" lang="ja-JP" altLang="en-US" sz="2000" dirty="0" smtClean="0"/>
              <a:t>）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脈動オーロラ研究プロジェクト</a:t>
            </a:r>
            <a:r>
              <a:rPr lang="ja-JP" altLang="en-US" sz="2000" dirty="0"/>
              <a:t>（</a:t>
            </a:r>
            <a:r>
              <a:rPr lang="en-US" altLang="ja-JP" sz="2000" dirty="0" err="1" smtClean="0"/>
              <a:t>PsA</a:t>
            </a:r>
            <a:r>
              <a:rPr lang="ja-JP" altLang="en-US" sz="2000" dirty="0"/>
              <a:t>）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太陽地球圏環境予測（</a:t>
            </a:r>
            <a:r>
              <a:rPr lang="en-US" altLang="ja-JP" sz="2000" dirty="0" smtClean="0"/>
              <a:t>PSTEP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将来的</a:t>
            </a:r>
            <a:r>
              <a:rPr lang="ja-JP" altLang="en-US" sz="2000" dirty="0" smtClean="0"/>
              <a:t>には</a:t>
            </a:r>
            <a:r>
              <a:rPr lang="ja-JP" altLang="en-US" sz="2000" dirty="0"/>
              <a:t>、</a:t>
            </a:r>
            <a:endParaRPr lang="en-US" altLang="ja-JP" sz="2000" dirty="0" smtClean="0"/>
          </a:p>
          <a:p>
            <a:r>
              <a:rPr lang="ja-JP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太陽地球系結合過程の研究基盤</a:t>
            </a:r>
            <a:r>
              <a:rPr lang="ja-JP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形成</a:t>
            </a:r>
            <a:endParaRPr lang="en-US" altLang="ja-JP" sz="2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ja-JP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ja-JP" altLang="en-US" sz="2000" dirty="0" smtClean="0">
                <a:latin typeface="arial" panose="020B0604020202020204" pitchFamily="34" charset="0"/>
              </a:rPr>
              <a:t>（</a:t>
            </a:r>
            <a:r>
              <a:rPr lang="ja-JP" altLang="en-US" sz="2000" dirty="0"/>
              <a:t>赤道</a:t>
            </a:r>
            <a:r>
              <a:rPr lang="en-US" altLang="ja-JP" sz="2000" dirty="0" smtClean="0"/>
              <a:t>MU</a:t>
            </a:r>
            <a:r>
              <a:rPr lang="ja-JP" altLang="en-US" sz="2000" dirty="0" smtClean="0"/>
              <a:t>レーダー</a:t>
            </a:r>
            <a:r>
              <a:rPr lang="en-US" altLang="ja-JP" sz="2000" dirty="0" smtClean="0"/>
              <a:t>, EISCAT_3D, </a:t>
            </a:r>
            <a:r>
              <a:rPr lang="ja-JP" altLang="en-US" sz="2000" dirty="0" smtClean="0"/>
              <a:t>地磁気・イメージャグローバル観測網</a:t>
            </a:r>
            <a:r>
              <a:rPr lang="en-US" altLang="ja-JP" sz="2000" dirty="0" smtClean="0"/>
              <a:t>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9256-9710-CE4B-B841-410F9918DD84}" type="slidenum">
              <a:rPr lang="en-US" altLang="ja-JP" smtClean="0">
                <a:solidFill>
                  <a:srgbClr val="000000"/>
                </a:solidFill>
              </a:rPr>
              <a:pPr/>
              <a:t>12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62" y="1080291"/>
            <a:ext cx="674520" cy="64224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20" y="1080291"/>
            <a:ext cx="745344" cy="6925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80" y="1080291"/>
            <a:ext cx="614100" cy="6408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8" y="1080291"/>
            <a:ext cx="652778" cy="6408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48" y="1126720"/>
            <a:ext cx="514716" cy="522000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3964754" y="1084487"/>
            <a:ext cx="856098" cy="636578"/>
            <a:chOff x="4989079" y="5981201"/>
            <a:chExt cx="789048" cy="549684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593"/>
            <a:stretch/>
          </p:blipFill>
          <p:spPr>
            <a:xfrm>
              <a:off x="4989079" y="5981201"/>
              <a:ext cx="788326" cy="471327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 bwMode="auto">
            <a:xfrm>
              <a:off x="4989727" y="6423163"/>
              <a:ext cx="788400" cy="10772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700" i="1" dirty="0" smtClean="0">
                  <a:solidFill>
                    <a:srgbClr val="FFFFFF">
                      <a:lumMod val="85000"/>
                    </a:srgbClr>
                  </a:solidFill>
                  <a:latin typeface="Swis721 BT" panose="020B0504020202020204" pitchFamily="34" charset="0"/>
                  <a:ea typeface="HGPｺﾞｼｯｸE" panose="020B0900000000000000" pitchFamily="50" charset="-128"/>
                </a:rPr>
                <a:t>Science Center</a:t>
              </a:r>
              <a:endParaRPr lang="ja-JP" altLang="en-US" sz="700" i="1" dirty="0" smtClean="0">
                <a:solidFill>
                  <a:srgbClr val="FFFFFF">
                    <a:lumMod val="85000"/>
                  </a:srgbClr>
                </a:solidFill>
                <a:latin typeface="Swis721 BT" panose="020B0504020202020204" pitchFamily="34" charset="0"/>
                <a:ea typeface="HGPｺﾞｼｯｸE" panose="020B0900000000000000" pitchFamily="50" charset="-128"/>
              </a:endParaRPr>
            </a:p>
          </p:txBody>
        </p:sp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350" y="1139691"/>
            <a:ext cx="505973" cy="52200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02" y="1173676"/>
            <a:ext cx="1863206" cy="404582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67544" y="5877272"/>
            <a:ext cx="8163817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これらのデータのメタデータの作成・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Type-A</a:t>
            </a:r>
            <a:r>
              <a:rPr lang="ja-JP" altLang="en-US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への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取り込み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実データの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CDF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化・公開、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SPEDAS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ロードルーチン開発の協力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77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pPr>
              <a:defRPr/>
            </a:pPr>
            <a:r>
              <a:rPr lang="ja-JP" altLang="en-US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アウトリーチ（データ解析ワークショップ等）</a:t>
            </a:r>
            <a:endParaRPr lang="ja-JP" altLang="en-US" sz="24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C2E42C-E727-CA4A-BBC1-684281922D9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992799"/>
            <a:ext cx="9108504" cy="5244513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marL="800100" lvl="1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ja-JP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2015/3/6 @</a:t>
            </a:r>
            <a:r>
              <a:rPr lang="en-US" altLang="ja-JP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Fukuoka, Japan</a:t>
            </a:r>
            <a:r>
              <a:rPr lang="en-US" altLang="ja-JP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Data analysis session </a:t>
            </a:r>
            <a:r>
              <a:rPr lang="en-US" altLang="ja-JP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ja-JP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UN/JAPAN </a:t>
            </a:r>
            <a:r>
              <a:rPr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Workshop on Space Weather </a:t>
            </a:r>
            <a:r>
              <a:rPr lang="en-US" altLang="ja-JP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altLang="ja-JP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ja-JP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2015/03/16-20 @LAPAN, Indonesia </a:t>
            </a:r>
            <a:r>
              <a:rPr lang="ja-JP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analysis workshop in the International School on Equatorial and Low Latitude Ionosphere (ISELION) </a:t>
            </a:r>
          </a:p>
          <a:p>
            <a:pPr marL="800100" lvl="1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2015/8/19 </a:t>
            </a:r>
            <a:r>
              <a:rPr lang="en-US" altLang="ja-JP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@NIPR</a:t>
            </a:r>
            <a:r>
              <a:rPr lang="en-US" altLang="ja-JP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ja-JP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</a:t>
            </a:r>
            <a:r>
              <a:rPr lang="en-US" altLang="ja-JP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回「太陽地球環境データ解析に基づく超高層大気の空間・時間変動の解明」でデータ解析講習セッション</a:t>
            </a:r>
            <a:endParaRPr lang="en-US" altLang="ja-JP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ja-JP" b="1" kern="0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2015/9/14-18 @Abuja, Nigeria</a:t>
            </a:r>
            <a:r>
              <a:rPr lang="en-US" altLang="ja-JP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Data analysis workshop in </a:t>
            </a:r>
            <a:r>
              <a:rPr lang="en-US" altLang="ja-JP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</a:t>
            </a:r>
            <a:r>
              <a:rPr lang="en-US" altLang="ja-JP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on Equatorial and </a:t>
            </a:r>
            <a:r>
              <a:rPr lang="en-US" altLang="ja-JP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Low-Latitude Ionosphere (ISELLI)</a:t>
            </a:r>
            <a:endParaRPr lang="en-US" altLang="ja-JP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2016/10/20 @NIPR</a:t>
            </a:r>
            <a:r>
              <a:rPr lang="en-US" altLang="ja-JP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ja-JP" altLang="en-US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第</a:t>
            </a:r>
            <a:r>
              <a:rPr lang="en-US" altLang="ja-JP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ja-JP" altLang="en-US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回</a:t>
            </a:r>
            <a:r>
              <a:rPr lang="ja-JP" altLang="en-US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「太陽地球環境データ解析に基づく超高層大気の空間・時間変動の解明」でデータ解析講習</a:t>
            </a:r>
            <a:r>
              <a:rPr lang="ja-JP" altLang="en-US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セッション</a:t>
            </a:r>
            <a:endParaRPr lang="en-US" altLang="ja-JP" b="1" kern="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2017/5/20-25 @</a:t>
            </a:r>
            <a:r>
              <a:rPr lang="ja-JP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幕張</a:t>
            </a:r>
            <a:r>
              <a:rPr lang="en-US" altLang="ja-JP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en-US" altLang="ja-JP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JpGU</a:t>
            </a:r>
            <a:r>
              <a:rPr lang="en-US" altLang="ja-JP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-AGU</a:t>
            </a:r>
            <a:r>
              <a:rPr lang="ja-JP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Meeting </a:t>
            </a:r>
            <a:r>
              <a:rPr lang="en-US" altLang="ja-JP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ja-JP" altLang="en-US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で、</a:t>
            </a:r>
            <a:r>
              <a:rPr lang="en-US" altLang="ja-JP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IDL/IUGONET </a:t>
            </a:r>
            <a:r>
              <a:rPr lang="ja-JP" altLang="en-US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講習</a:t>
            </a:r>
            <a:endParaRPr lang="en-US" altLang="ja-JP" kern="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2017/9/15 </a:t>
            </a:r>
            <a:r>
              <a:rPr lang="en-US" altLang="ja-JP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altLang="ja-JP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NICT: </a:t>
            </a:r>
            <a:r>
              <a:rPr lang="ja-JP" altLang="en-US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</a:t>
            </a:r>
            <a:r>
              <a:rPr lang="en-US" altLang="ja-JP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ja-JP" altLang="en-US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回</a:t>
            </a:r>
            <a:r>
              <a:rPr lang="ja-JP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「太陽地球環境データ解析に基づく超高層大気の空間・時間変動の解明」でデータ解析講習</a:t>
            </a:r>
            <a:r>
              <a:rPr lang="ja-JP" altLang="en-US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セッション</a:t>
            </a:r>
            <a:endParaRPr lang="en-US" altLang="ja-JP" kern="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ja-JP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2017/9/11-15 @Nigeria</a:t>
            </a:r>
            <a:r>
              <a:rPr lang="en-US" altLang="ja-JP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 workshop in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School on Equatorial and Low-Latitude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Ionosphere (ISELLI-2)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ja-JP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2018/03/5-9 @Bandung, </a:t>
            </a:r>
            <a:r>
              <a:rPr lang="en-US" altLang="ja-JP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 </a:t>
            </a:r>
            <a:r>
              <a:rPr lang="ja-JP" altLang="en-US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ja-JP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 workshop in the </a:t>
            </a:r>
            <a:r>
              <a:rPr lang="en-US" altLang="ja-JP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School on Equatorial and Low Latitude Ionosphere (ISELION2018)</a:t>
            </a:r>
            <a:endParaRPr lang="en-US" altLang="ja-JP" kern="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179512" y="5589240"/>
            <a:ext cx="8784976" cy="72008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ヒラギノ角ゴ Pro W6" charset="-128"/>
              <a:ea typeface="ヒラギノ角ゴ Pro W6" charset="-128"/>
              <a:cs typeface="ヒラギノ角ゴ Pro W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089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ctr" anchorCtr="1"/>
          <a:lstStyle/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アウトリーチ活動</a:t>
            </a:r>
            <a:endParaRPr lang="ja-JP" altLang="en-US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34" name="スライド番号プレースホルダ 3"/>
          <p:cNvSpPr>
            <a:spLocks noGrp="1"/>
          </p:cNvSpPr>
          <p:nvPr>
            <p:ph type="sldNum" sz="quarter" idx="11"/>
          </p:nvPr>
        </p:nvSpPr>
        <p:spPr>
          <a:xfrm>
            <a:off x="8316416" y="6483498"/>
            <a:ext cx="504056" cy="304800"/>
          </a:xfrm>
        </p:spPr>
        <p:txBody>
          <a:bodyPr anchor="ctr" anchorCtr="1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sp>
        <p:nvSpPr>
          <p:cNvPr id="21" name="フッター プレースホルダ 4"/>
          <p:cNvSpPr>
            <a:spLocks noGrp="1"/>
          </p:cNvSpPr>
          <p:nvPr>
            <p:ph type="ftr" sz="quarter" idx="12"/>
          </p:nvPr>
        </p:nvSpPr>
        <p:spPr>
          <a:xfrm>
            <a:off x="1129884" y="6525344"/>
            <a:ext cx="6840400" cy="406972"/>
          </a:xfrm>
        </p:spPr>
        <p:txBody>
          <a:bodyPr anchor="ctr" anchorCtr="1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ＭＳ Ｐゴシック" pitchFamily="50" charset="-128"/>
              </a:rPr>
              <a:t>第</a:t>
            </a:r>
            <a:r>
              <a:rPr kumimoji="1" lang="en-US" altLang="ja-JP" sz="11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ＭＳ Ｐゴシック" pitchFamily="50" charset="-128"/>
              </a:rPr>
              <a:t>5</a:t>
            </a:r>
            <a:r>
              <a:rPr kumimoji="1" lang="ja-JP" alt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ＭＳ Ｐゴシック" pitchFamily="50" charset="-128"/>
              </a:rPr>
              <a:t>回オープンサイエンスデータ推進ワークショップ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mic Sans MS"/>
              <a:ea typeface="ＭＳ Ｐゴシック" charset="-128"/>
            </a:endParaRPr>
          </a:p>
        </p:txBody>
      </p:sp>
      <p:pic>
        <p:nvPicPr>
          <p:cNvPr id="14" name="図 13" descr="C:\shio\kakenhi\H29\アジアアフリカ\Nigeria_school\ISELLI_Group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1563" r="3262" b="13514"/>
          <a:stretch/>
        </p:blipFill>
        <p:spPr bwMode="auto">
          <a:xfrm>
            <a:off x="2180217" y="908720"/>
            <a:ext cx="6582783" cy="3571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テキスト ボックス 14"/>
          <p:cNvSpPr txBox="1"/>
          <p:nvPr/>
        </p:nvSpPr>
        <p:spPr bwMode="auto">
          <a:xfrm>
            <a:off x="4211960" y="3573016"/>
            <a:ext cx="46990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at Covenant Univ.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in Nigeria (Sep. 2017)</a:t>
            </a:r>
            <a:endParaRPr kumimoji="1" lang="ja-JP" altLang="en-US" sz="28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16" name="図 15" descr="C:\photo\work\ISELLI2\IMG_41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7" y="3640877"/>
            <a:ext cx="3960439" cy="29654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正方形/長方形 10"/>
          <p:cNvSpPr/>
          <p:nvPr/>
        </p:nvSpPr>
        <p:spPr>
          <a:xfrm>
            <a:off x="4139952" y="4841865"/>
            <a:ext cx="4932040" cy="193899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年に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数回</a:t>
            </a:r>
            <a:r>
              <a:rPr lang="ja-JP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、ツール、データの普及のため、データ解析講習会を開催。</a:t>
            </a:r>
            <a:endParaRPr lang="en-US" altLang="ja-JP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近年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では、インドネシアやナイジェリア等、アジア・アフリカ地域での講習会も実施し、研究者の育成、共同研究促進に貢献している。</a:t>
            </a:r>
            <a:endParaRPr lang="en-US" altLang="ja-JP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2018/03/01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13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488" y="3452932"/>
            <a:ext cx="940513" cy="72008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solidFill>
            <a:srgbClr val="000080"/>
          </a:solidFill>
        </p:spPr>
        <p:txBody>
          <a:bodyPr anchor="ctr" anchorCtr="0"/>
          <a:lstStyle/>
          <a:p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研究成果創出への影響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 bwMode="auto">
          <a:xfrm>
            <a:off x="467544" y="929948"/>
            <a:ext cx="8295456" cy="271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t" anchorCtr="0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ja-JP" altLang="en-US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データを取得後、極めて</a:t>
            </a:r>
            <a:r>
              <a:rPr lang="ja-JP" altLang="en-US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短期間</a:t>
            </a:r>
            <a:r>
              <a:rPr lang="ja-JP" altLang="en-US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で研究成果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が出るようになった。（例：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月以降の</a:t>
            </a:r>
            <a:r>
              <a:rPr kumimoji="1" lang="ja-JP" altLang="en-US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あらせ衛星と地上同時観測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の研究成果が数多く出ており、そのほとんどが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SPEDAS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を利用して解析を行っている。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月に国際誌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GRL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で特集号。）</a:t>
            </a:r>
            <a:endParaRPr kumimoji="1" lang="en-US" altLang="ja-JP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年以上の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長期変動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に関する研究が可能。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[e.g</a:t>
            </a:r>
            <a:r>
              <a:rPr kumimoji="1" lang="en-US" altLang="ja-JP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kumimoji="1" lang="en-US" altLang="ja-JP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Shinbori</a:t>
            </a:r>
            <a:r>
              <a:rPr kumimoji="1" lang="en-US" altLang="ja-JP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al., 2017]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人工衛星や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グローバル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に分布した多種多様な地上観測装置のデータを利用した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総合解析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が可能になった。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kumimoji="1" lang="en-US" altLang="ja-JP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e.g., Takahashi et al., 2017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en-US" altLang="ja-JP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ja-JP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便利</a:t>
            </a:r>
            <a:r>
              <a:rPr lang="ja-JP" altLang="en-US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なツールが整備されたことによって、大学院生、留学生を含む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若手研究者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や、退職された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シニア研究者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による成果が数多く出ている。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[e.g</a:t>
            </a:r>
            <a:r>
              <a:rPr kumimoji="1" lang="en-US" altLang="ja-JP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., Sato et al., 2015; 2017; </a:t>
            </a:r>
            <a:r>
              <a:rPr kumimoji="1" lang="en-US" altLang="ja-JP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Noersomadi</a:t>
            </a:r>
            <a:r>
              <a:rPr kumimoji="1" lang="en-US" altLang="ja-JP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al., 2017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95537" y="3886740"/>
            <a:ext cx="8367464" cy="28546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ja-JP" altLang="en-US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学位論文</a:t>
            </a:r>
            <a:r>
              <a:rPr lang="en-US" altLang="ja-JP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代表的なもの</a:t>
            </a:r>
            <a:r>
              <a:rPr lang="en-US" altLang="ja-JP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2017年度：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杉山俊樹、全球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GPS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受信機観測網を用いた磁気嵐に伴う中・高緯度電離圏不規則構造の時間・空間変動とその発生機構に関する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研究、名古屋大学大学院理学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研究科素粒子宇宙物理学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専攻、修士論文、2017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伊津井ひかる、低緯度コロナ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ホール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と太陽黒点出現領域の相関について、茨城大学理学部地球環境科学コース、学士論文、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2017.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2016年度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塩野佑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貴、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EAR-RASS観測における音速補正精度に関する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研究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京都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大学工学部電気電子工学科学士論文, 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田畑啓、EAR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-RASSによる赤道域の気温プロファイルの観測に関する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研究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京都大学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大学院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情報学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研究科通信情報システム専攻修士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論文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2016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Dao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T</a:t>
            </a:r>
            <a:r>
              <a:rPr lang="ja-JP" altLang="en-US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.,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Study of post-midnaight field-aligned irregularities at low-latitudes using the Equatorial Atmosphere Radar, 名古屋大学理学研究科素粒子宇宙物理学専攻博士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論文、2016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1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11560" y="1460713"/>
            <a:ext cx="5472608" cy="1906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分野ごとに、</a:t>
            </a:r>
            <a:endParaRPr kumimoji="1"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異なる利用目的</a:t>
            </a:r>
            <a:endParaRPr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異なるメタデータフォーマット</a:t>
            </a:r>
            <a:endParaRPr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異なる使い慣れた解析ソフト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ウェア</a:t>
            </a:r>
            <a:endParaRPr kumimoji="1"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異なる利用者へのサービス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kumimoji="1" lang="ja-JP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オープンデータ・オープンサイエンスへの取り組み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55141-39A0-4B6D-A83F-6FFA60EBB54C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下矢印 7"/>
          <p:cNvSpPr/>
          <p:nvPr/>
        </p:nvSpPr>
        <p:spPr bwMode="auto">
          <a:xfrm>
            <a:off x="4381053" y="3841592"/>
            <a:ext cx="468437" cy="576064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ja-JP" altLang="en-US" sz="2800" dirty="0">
              <a:solidFill>
                <a:srgbClr val="000000"/>
              </a:solidFill>
              <a:latin typeface="ヒラギノ角ゴ Pro W6" charset="-128"/>
              <a:ea typeface="ヒラギノ角ゴ Pro W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73119" y="3523517"/>
            <a:ext cx="2766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ja-JP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なるべく少ないコストでデータを公開したい</a:t>
            </a:r>
            <a:endParaRPr lang="ja-JP" altLang="en-US" sz="2000" b="1" dirty="0">
              <a:solidFill>
                <a:srgbClr val="000000"/>
              </a:solidFill>
              <a:latin typeface="Garamond" panose="02020404030301010803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auto">
          <a:xfrm>
            <a:off x="6964934" y="2063989"/>
            <a:ext cx="1188000" cy="1188000"/>
          </a:xfrm>
          <a:prstGeom prst="ellipse">
            <a:avLst/>
          </a:prstGeom>
          <a:solidFill>
            <a:srgbClr val="FFCCCC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ja-JP" altLang="en-US" sz="2800" dirty="0">
              <a:solidFill>
                <a:srgbClr val="000000"/>
              </a:solidFill>
              <a:latin typeface="ヒラギノ角ゴ Pro W6" charset="-128"/>
              <a:ea typeface="ヒラギノ角ゴ Pro W6" charset="-128"/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6184187" y="2063989"/>
            <a:ext cx="1188000" cy="1188000"/>
          </a:xfrm>
          <a:prstGeom prst="ellipse">
            <a:avLst/>
          </a:prstGeom>
          <a:solidFill>
            <a:schemeClr val="accent5">
              <a:lumMod val="90000"/>
              <a:alpha val="4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ja-JP" altLang="en-US" sz="2800" dirty="0">
              <a:solidFill>
                <a:srgbClr val="000000"/>
              </a:solidFill>
              <a:latin typeface="ヒラギノ角ゴ Pro W6" charset="-128"/>
              <a:ea typeface="ヒラギノ角ゴ Pro W6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346708" y="1762323"/>
            <a:ext cx="909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分野</a:t>
            </a:r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A</a:t>
            </a:r>
            <a:endParaRPr lang="ja-JP" altLang="en-US" dirty="0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184304" y="1762323"/>
            <a:ext cx="909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分野</a:t>
            </a:r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B</a:t>
            </a:r>
            <a:endParaRPr lang="ja-JP" altLang="en-US" dirty="0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39" name="弦 38"/>
          <p:cNvSpPr/>
          <p:nvPr/>
        </p:nvSpPr>
        <p:spPr bwMode="auto">
          <a:xfrm>
            <a:off x="6964934" y="2068725"/>
            <a:ext cx="1188000" cy="1188000"/>
          </a:xfrm>
          <a:prstGeom prst="chord">
            <a:avLst>
              <a:gd name="adj1" fmla="val 7849163"/>
              <a:gd name="adj2" fmla="val 13725752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ja-JP" altLang="en-US" sz="2800">
              <a:solidFill>
                <a:srgbClr val="000000"/>
              </a:solidFill>
              <a:latin typeface="ヒラギノ角ゴ Pro W6" charset="-128"/>
              <a:ea typeface="ヒラギノ角ゴ Pro W6" charset="-128"/>
            </a:endParaRPr>
          </a:p>
        </p:txBody>
      </p:sp>
      <p:sp>
        <p:nvSpPr>
          <p:cNvPr id="40" name="弦 39"/>
          <p:cNvSpPr/>
          <p:nvPr/>
        </p:nvSpPr>
        <p:spPr bwMode="auto">
          <a:xfrm flipH="1">
            <a:off x="6184187" y="2071733"/>
            <a:ext cx="1188000" cy="1180255"/>
          </a:xfrm>
          <a:prstGeom prst="chord">
            <a:avLst>
              <a:gd name="adj1" fmla="val 7849163"/>
              <a:gd name="adj2" fmla="val 1376545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ja-JP" altLang="en-US" sz="2800">
              <a:solidFill>
                <a:srgbClr val="000000"/>
              </a:solidFill>
              <a:latin typeface="ヒラギノ角ゴ Pro W6" charset="-128"/>
              <a:ea typeface="ヒラギノ角ゴ Pro W6" charset="-128"/>
            </a:endParaRPr>
          </a:p>
        </p:txBody>
      </p:sp>
      <p:sp>
        <p:nvSpPr>
          <p:cNvPr id="42" name="円/楕円 41"/>
          <p:cNvSpPr/>
          <p:nvPr/>
        </p:nvSpPr>
        <p:spPr bwMode="auto">
          <a:xfrm>
            <a:off x="6964934" y="2063989"/>
            <a:ext cx="1188000" cy="1188000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ja-JP" altLang="en-US" sz="2800" dirty="0">
              <a:solidFill>
                <a:srgbClr val="000000"/>
              </a:solidFill>
              <a:latin typeface="ヒラギノ角ゴ Pro W6" charset="-128"/>
              <a:ea typeface="ヒラギノ角ゴ Pro W6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 bwMode="auto">
          <a:xfrm flipV="1">
            <a:off x="6801334" y="2703135"/>
            <a:ext cx="402028" cy="70056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直線矢印コネクタ 42"/>
          <p:cNvCxnSpPr/>
          <p:nvPr/>
        </p:nvCxnSpPr>
        <p:spPr bwMode="auto">
          <a:xfrm flipH="1">
            <a:off x="7768364" y="1627599"/>
            <a:ext cx="441419" cy="103039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正方形/長方形 49"/>
          <p:cNvSpPr/>
          <p:nvPr/>
        </p:nvSpPr>
        <p:spPr>
          <a:xfrm>
            <a:off x="5004048" y="980728"/>
            <a:ext cx="4050000" cy="778235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defTabSz="914400"/>
            <a:r>
              <a:rPr lang="ja-JP" altLang="en-US" sz="1400" dirty="0" smtClean="0">
                <a:solidFill>
                  <a:srgbClr val="C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分野研究を推進するには、赤枠の</a:t>
            </a:r>
            <a:r>
              <a:rPr lang="en-US" altLang="ja-JP" sz="1400" u="sng" dirty="0" smtClean="0">
                <a:solidFill>
                  <a:srgbClr val="C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OR</a:t>
            </a:r>
            <a:r>
              <a:rPr lang="ja-JP" altLang="en-US" sz="1400" u="sng" dirty="0" smtClean="0">
                <a:solidFill>
                  <a:srgbClr val="C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部</a:t>
            </a:r>
            <a:r>
              <a:rPr lang="ja-JP" altLang="en-US" sz="1400" dirty="0" smtClean="0">
                <a:solidFill>
                  <a:srgbClr val="C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が重要な役割を果たす（分野固有メタデータ、分野固有解析ソフトと</a:t>
            </a:r>
            <a:r>
              <a:rPr lang="ja-JP" altLang="en-US" sz="1400" smtClean="0">
                <a:solidFill>
                  <a:srgbClr val="C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の連携等）</a:t>
            </a:r>
            <a:r>
              <a:rPr lang="ja-JP" altLang="en-US" sz="1400" dirty="0" smtClean="0">
                <a:solidFill>
                  <a:srgbClr val="C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＝オープンサイエンス</a:t>
            </a:r>
            <a:endParaRPr lang="ja-JP" altLang="en-US" sz="1400" dirty="0">
              <a:solidFill>
                <a:srgbClr val="C00000"/>
              </a:solidFill>
              <a:latin typeface="メイリオ"/>
              <a:ea typeface="メイリオ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004048" y="3344669"/>
            <a:ext cx="4049629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ja-JP" altLang="en-US" sz="1400" dirty="0" smtClean="0">
                <a:solidFill>
                  <a:srgbClr val="0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分野を問わず使うことができるパッケージ・ソフトウェアの機能は、主にこの</a:t>
            </a:r>
            <a:r>
              <a:rPr lang="en-US" altLang="ja-JP" sz="1400" u="sng" dirty="0" smtClean="0">
                <a:solidFill>
                  <a:srgbClr val="FF9900"/>
                </a:solidFill>
                <a:latin typeface="メイリオ"/>
                <a:ea typeface="メイリオ"/>
                <a:cs typeface="Arial" panose="020B0604020202020204" pitchFamily="34" charset="0"/>
              </a:rPr>
              <a:t>AND</a:t>
            </a:r>
            <a:r>
              <a:rPr lang="ja-JP" altLang="en-US" sz="1400" u="sng" dirty="0" smtClean="0">
                <a:solidFill>
                  <a:srgbClr val="FF9900"/>
                </a:solidFill>
                <a:latin typeface="メイリオ"/>
                <a:ea typeface="メイリオ"/>
                <a:cs typeface="Arial" panose="020B0604020202020204" pitchFamily="34" charset="0"/>
              </a:rPr>
              <a:t>部分</a:t>
            </a:r>
            <a:r>
              <a:rPr lang="ja-JP" altLang="en-US" sz="1400" dirty="0" smtClean="0">
                <a:solidFill>
                  <a:srgbClr val="0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に限られている（カタログ機能＋サムネイル程度）。</a:t>
            </a:r>
            <a:endParaRPr lang="en-US" altLang="ja-JP" sz="1400" dirty="0" smtClean="0">
              <a:solidFill>
                <a:srgbClr val="000000"/>
              </a:solidFill>
              <a:latin typeface="メイリオ"/>
              <a:ea typeface="メイリオ"/>
              <a:cs typeface="Arial" panose="020B0604020202020204" pitchFamily="34" charset="0"/>
            </a:endParaRPr>
          </a:p>
          <a:p>
            <a:pPr defTabSz="914400"/>
            <a:r>
              <a:rPr lang="ja-JP" altLang="en-US" sz="1400" dirty="0" smtClean="0">
                <a:solidFill>
                  <a:srgbClr val="0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＝オープンデータ</a:t>
            </a:r>
            <a:endParaRPr lang="ja-JP" altLang="en-US" sz="1400" dirty="0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21" name="角丸四角形 20"/>
          <p:cNvSpPr/>
          <p:nvPr/>
        </p:nvSpPr>
        <p:spPr bwMode="auto">
          <a:xfrm>
            <a:off x="2195736" y="4463631"/>
            <a:ext cx="5040560" cy="621553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ja-JP" altLang="en-US" sz="2800">
              <a:solidFill>
                <a:srgbClr val="000000"/>
              </a:solidFill>
              <a:latin typeface="ヒラギノ角ゴ Pro W6" charset="-128"/>
              <a:ea typeface="ヒラギノ角ゴ Pro W6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763688" y="4554714"/>
            <a:ext cx="6075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ja-JP" altLang="en-US" sz="2800" b="1" dirty="0" smtClean="0">
                <a:solidFill>
                  <a:srgbClr val="0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共通フレームワークの構築</a:t>
            </a:r>
            <a:endParaRPr lang="en-US" altLang="ja-JP" sz="2800" b="1" dirty="0">
              <a:solidFill>
                <a:srgbClr val="000000"/>
              </a:solidFill>
              <a:latin typeface="メイリオ"/>
              <a:ea typeface="メイリオ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41913" y="853083"/>
            <a:ext cx="4156907" cy="400110"/>
          </a:xfrm>
          <a:prstGeom prst="rect">
            <a:avLst/>
          </a:prstGeom>
          <a:solidFill>
            <a:schemeClr val="accent1"/>
          </a:solidFill>
          <a:ln>
            <a:solidFill>
              <a:srgbClr val="000099"/>
            </a:solidFill>
          </a:ln>
        </p:spPr>
        <p:txBody>
          <a:bodyPr wrap="none" anchor="ctr" anchorCtr="0">
            <a:spAutoFit/>
          </a:bodyPr>
          <a:lstStyle/>
          <a:p>
            <a:r>
              <a:rPr lang="ja-JP" altLang="en-US" sz="2000" dirty="0">
                <a:latin typeface="+mj-ea"/>
                <a:ea typeface="+mj-ea"/>
                <a:cs typeface="Arial" panose="020B0604020202020204" pitchFamily="34" charset="0"/>
              </a:rPr>
              <a:t>未来投資型</a:t>
            </a:r>
            <a:r>
              <a:rPr lang="ja-JP" altLang="en-US" sz="2000" dirty="0" smtClean="0">
                <a:latin typeface="+mj-ea"/>
                <a:ea typeface="+mj-ea"/>
                <a:cs typeface="Arial" panose="020B0604020202020204" pitchFamily="34" charset="0"/>
              </a:rPr>
              <a:t>プロジェクト（</a:t>
            </a:r>
            <a:r>
              <a:rPr lang="en-US" altLang="ja-JP" sz="2000" dirty="0" smtClean="0">
                <a:latin typeface="+mj-ea"/>
                <a:ea typeface="+mj-ea"/>
                <a:cs typeface="Arial" panose="020B0604020202020204" pitchFamily="34" charset="0"/>
              </a:rPr>
              <a:t>ROIS</a:t>
            </a:r>
            <a:r>
              <a:rPr lang="ja-JP" altLang="en-US" sz="2000" dirty="0" smtClean="0">
                <a:latin typeface="+mj-ea"/>
                <a:ea typeface="+mj-ea"/>
                <a:cs typeface="Arial" panose="020B0604020202020204" pitchFamily="34" charset="0"/>
              </a:rPr>
              <a:t>）</a:t>
            </a:r>
            <a:endParaRPr lang="ja-JP" altLang="en-US" sz="2000" dirty="0">
              <a:latin typeface="+mj-ea"/>
              <a:ea typeface="+mj-ea"/>
            </a:endParaRP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83568" y="5395100"/>
            <a:ext cx="7863408" cy="1200329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ja-JP" altLang="en-US" sz="2400" dirty="0" smtClean="0">
                <a:solidFill>
                  <a:srgbClr val="0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分野に依存しない共通フレームワークの使えば、</a:t>
            </a:r>
            <a:r>
              <a:rPr lang="ja-JP" altLang="en-US" sz="2400" u="sng" dirty="0">
                <a:solidFill>
                  <a:srgbClr val="0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容易に</a:t>
            </a:r>
            <a:r>
              <a:rPr lang="ja-JP" altLang="en-US" sz="2400" dirty="0">
                <a:solidFill>
                  <a:srgbClr val="0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、</a:t>
            </a:r>
            <a:r>
              <a:rPr lang="ja-JP" altLang="en-US" sz="2400" u="sng" dirty="0" smtClean="0">
                <a:solidFill>
                  <a:srgbClr val="0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素早く</a:t>
            </a:r>
            <a:r>
              <a:rPr lang="ja-JP" altLang="en-US" sz="2400" dirty="0" smtClean="0">
                <a:solidFill>
                  <a:srgbClr val="0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、</a:t>
            </a:r>
            <a:r>
              <a:rPr lang="ja-JP" altLang="en-US" sz="2400" u="sng" dirty="0" smtClean="0">
                <a:solidFill>
                  <a:srgbClr val="0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安価に</a:t>
            </a:r>
            <a:r>
              <a:rPr lang="ja-JP" altLang="en-US" sz="2400" dirty="0" smtClean="0">
                <a:solidFill>
                  <a:srgbClr val="000000"/>
                </a:solidFill>
                <a:latin typeface="メイリオ"/>
                <a:ea typeface="メイリオ"/>
                <a:cs typeface="Arial" panose="020B0604020202020204" pitchFamily="34" charset="0"/>
              </a:rPr>
              <a:t>、異なる分野の科学データベースが構築できるのではないか？</a:t>
            </a:r>
            <a:endParaRPr lang="en-US" altLang="ja-JP" sz="2400" dirty="0">
              <a:solidFill>
                <a:srgbClr val="000000"/>
              </a:solidFill>
              <a:latin typeface="メイリオ"/>
              <a:ea typeface="メイリオ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kumimoji="1" lang="ja-JP" altLang="en-US" sz="2000" dirty="0" smtClean="0"/>
              <a:t>フレームワークの各サービス・データ種への適用試験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55141-39A0-4B6D-A83F-6FFA60EBB54C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>
          <a:xfrm>
            <a:off x="457200" y="6453336"/>
            <a:ext cx="1284288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1763713" y="6453336"/>
            <a:ext cx="6121400" cy="365125"/>
          </a:xfrm>
        </p:spPr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121552"/>
              </p:ext>
            </p:extLst>
          </p:nvPr>
        </p:nvGraphicFramePr>
        <p:xfrm>
          <a:off x="117160" y="836712"/>
          <a:ext cx="8909225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6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0237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Swis721 BT" panose="020B0504020202020204" pitchFamily="34" charset="0"/>
                          <a:ea typeface="+mn-ea"/>
                        </a:rPr>
                        <a:t>No.</a:t>
                      </a:r>
                      <a:endParaRPr kumimoji="1" lang="ja-JP" altLang="en-US" sz="14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latin typeface="Swis721 BT" panose="020B0504020202020204" pitchFamily="34" charset="0"/>
                          <a:ea typeface="+mn-ea"/>
                        </a:rPr>
                        <a:t>サービス／データ種</a:t>
                      </a:r>
                      <a:endParaRPr kumimoji="1" lang="ja-JP" altLang="en-US" sz="14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latin typeface="Swis721 BT" panose="020B0504020202020204" pitchFamily="34" charset="0"/>
                          <a:ea typeface="+mn-ea"/>
                        </a:rPr>
                        <a:t>適用可否</a:t>
                      </a:r>
                      <a:endParaRPr kumimoji="1" lang="ja-JP" altLang="en-US" sz="14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latin typeface="Swis721 BT" panose="020B0504020202020204" pitchFamily="34" charset="0"/>
                          <a:ea typeface="+mn-ea"/>
                        </a:rPr>
                        <a:t>適用コスト</a:t>
                      </a:r>
                      <a:r>
                        <a:rPr kumimoji="1" lang="en-US" altLang="ja-JP" sz="1400" b="0" dirty="0" smtClean="0">
                          <a:solidFill>
                            <a:srgbClr val="FFC000"/>
                          </a:solidFill>
                          <a:latin typeface="Swis721 BT" panose="020B0504020202020204" pitchFamily="34" charset="0"/>
                          <a:ea typeface="+mn-ea"/>
                        </a:rPr>
                        <a:t>*1</a:t>
                      </a:r>
                      <a:endParaRPr kumimoji="1" lang="ja-JP" altLang="en-US" sz="1400" b="0" dirty="0">
                        <a:solidFill>
                          <a:srgbClr val="FFC000"/>
                        </a:solidFill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latin typeface="Swis721 BT" panose="020B0504020202020204" pitchFamily="34" charset="0"/>
                          <a:ea typeface="+mn-ea"/>
                        </a:rPr>
                        <a:t>適用詳細</a:t>
                      </a:r>
                      <a:endParaRPr kumimoji="1" lang="ja-JP" altLang="en-US" sz="14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latin typeface="Swis721 BT" panose="020B0504020202020204" pitchFamily="34" charset="0"/>
                          <a:ea typeface="+mn-ea"/>
                        </a:rPr>
                        <a:t>制約事項等</a:t>
                      </a:r>
                      <a:endParaRPr kumimoji="1" lang="ja-JP" altLang="en-US" sz="14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035"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1-1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太陽地球系科学向けメタデータ型データベース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(SPASE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メタデータフォーマット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)</a:t>
                      </a:r>
                    </a:p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・時空間情報あり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◎可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（確認済）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◎低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技術者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1.5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未満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研究者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3.0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未満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[h/page]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IUGONET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データサービス。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939"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1-2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極域科学向けメタデータ型データベース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(DIF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メタデータフォーマット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)</a:t>
                      </a:r>
                    </a:p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・時空間情報あり</a:t>
                      </a:r>
                      <a:endParaRPr kumimoji="1" lang="ja-JP" altLang="en-US" sz="1200" b="0" dirty="0">
                        <a:solidFill>
                          <a:srgbClr val="C00000"/>
                        </a:solidFill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◎可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（確認済）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◎低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ja-JP" altLang="en-US" sz="1200" b="0" baseline="0" dirty="0" smtClean="0">
                          <a:latin typeface="Swis721 BT" panose="020B0504020202020204" pitchFamily="34" charset="0"/>
                          <a:ea typeface="+mn-ea"/>
                        </a:rPr>
                        <a:t>技術者</a:t>
                      </a:r>
                      <a:r>
                        <a:rPr kumimoji="1" lang="en-US" altLang="ja-JP" sz="1200" b="0" baseline="0" dirty="0" smtClean="0">
                          <a:latin typeface="Swis721 BT" panose="020B0504020202020204" pitchFamily="34" charset="0"/>
                          <a:ea typeface="+mn-ea"/>
                        </a:rPr>
                        <a:t>1.5</a:t>
                      </a:r>
                      <a:r>
                        <a:rPr kumimoji="1" lang="ja-JP" altLang="en-US" sz="1200" b="0" baseline="0" dirty="0" smtClean="0">
                          <a:latin typeface="Swis721 BT" panose="020B0504020202020204" pitchFamily="34" charset="0"/>
                          <a:ea typeface="+mn-ea"/>
                        </a:rPr>
                        <a:t>未満</a:t>
                      </a:r>
                      <a:endParaRPr kumimoji="1" lang="en-US" altLang="ja-JP" sz="1200" b="0" baseline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ja-JP" altLang="en-US" sz="1200" b="0" baseline="0" dirty="0" smtClean="0">
                          <a:latin typeface="Swis721 BT" panose="020B0504020202020204" pitchFamily="34" charset="0"/>
                          <a:ea typeface="+mn-ea"/>
                        </a:rPr>
                        <a:t>研究者</a:t>
                      </a:r>
                      <a:r>
                        <a:rPr kumimoji="1" lang="en-US" altLang="ja-JP" sz="1200" b="0" baseline="0" dirty="0" smtClean="0">
                          <a:latin typeface="Swis721 BT" panose="020B0504020202020204" pitchFamily="34" charset="0"/>
                          <a:ea typeface="+mn-ea"/>
                        </a:rPr>
                        <a:t>3.0</a:t>
                      </a:r>
                      <a:r>
                        <a:rPr kumimoji="1" lang="ja-JP" altLang="en-US" sz="1200" b="0" baseline="0" dirty="0" smtClean="0">
                          <a:latin typeface="Swis721 BT" panose="020B0504020202020204" pitchFamily="34" charset="0"/>
                          <a:ea typeface="+mn-ea"/>
                        </a:rPr>
                        <a:t>未満</a:t>
                      </a:r>
                      <a:endParaRPr kumimoji="1" lang="en-US" altLang="ja-JP" sz="1200" b="0" baseline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en-US" altLang="ja-JP" sz="1200" b="0" baseline="0" dirty="0" smtClean="0">
                          <a:latin typeface="Swis721 BT" panose="020B0504020202020204" pitchFamily="34" charset="0"/>
                          <a:ea typeface="+mn-ea"/>
                        </a:rPr>
                        <a:t>[h/page]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NIPR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学術データベースが利用する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DIF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フォーマット。データ登録部において、どのエレメントを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RDBMS/INDEX</a:t>
                      </a:r>
                      <a:r>
                        <a:rPr kumimoji="1" lang="ja-JP" altLang="en-US" sz="1200" b="0" dirty="0" err="1" smtClean="0">
                          <a:latin typeface="Swis721 BT" panose="020B0504020202020204" pitchFamily="34" charset="0"/>
                          <a:ea typeface="+mn-ea"/>
                        </a:rPr>
                        <a:t>に登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録するかのマッピング定義変更が必要（作業量少）。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39"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1-3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極域科学向けメタデータ型データベース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(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独自</a:t>
                      </a:r>
                      <a:r>
                        <a:rPr kumimoji="1" lang="ja-JP" altLang="en-US" sz="1200" b="0" baseline="0" dirty="0" smtClean="0">
                          <a:latin typeface="Swis721 BT" panose="020B0504020202020204" pitchFamily="34" charset="0"/>
                          <a:ea typeface="+mn-ea"/>
                        </a:rPr>
                        <a:t>フォーマット</a:t>
                      </a:r>
                      <a:r>
                        <a:rPr kumimoji="1" lang="en-US" altLang="ja-JP" sz="1200" b="0" baseline="0" dirty="0" smtClean="0">
                          <a:latin typeface="Swis721 BT" panose="020B0504020202020204" pitchFamily="34" charset="0"/>
                          <a:ea typeface="+mn-ea"/>
                        </a:rPr>
                        <a:t>)</a:t>
                      </a:r>
                    </a:p>
                    <a:p>
                      <a:r>
                        <a:rPr kumimoji="1" lang="ja-JP" altLang="en-US" sz="1200" b="0" baseline="0" dirty="0" smtClean="0">
                          <a:latin typeface="Swis721 BT" panose="020B0504020202020204" pitchFamily="34" charset="0"/>
                          <a:ea typeface="+mn-ea"/>
                        </a:rPr>
                        <a:t>・時空間情報あり</a:t>
                      </a:r>
                      <a:r>
                        <a:rPr kumimoji="1" lang="ja-JP" altLang="en-US" sz="1200" b="0" dirty="0" smtClean="0">
                          <a:solidFill>
                            <a:srgbClr val="C00000"/>
                          </a:solidFill>
                          <a:latin typeface="Swis721 BT" panose="020B0504020202020204" pitchFamily="34" charset="0"/>
                          <a:ea typeface="+mn-ea"/>
                        </a:rPr>
                        <a:t>（一部時間情報なし、</a:t>
                      </a:r>
                      <a:r>
                        <a:rPr kumimoji="1" lang="en-US" altLang="ja-JP" sz="1200" b="0" dirty="0" smtClean="0">
                          <a:solidFill>
                            <a:srgbClr val="C00000"/>
                          </a:solidFill>
                          <a:latin typeface="Swis721 BT" panose="020B0504020202020204" pitchFamily="34" charset="0"/>
                          <a:ea typeface="+mn-ea"/>
                        </a:rPr>
                        <a:t>1-4</a:t>
                      </a:r>
                      <a:r>
                        <a:rPr kumimoji="1" lang="ja-JP" altLang="en-US" sz="1200" b="0" dirty="0" smtClean="0">
                          <a:solidFill>
                            <a:srgbClr val="C00000"/>
                          </a:solidFill>
                          <a:latin typeface="Swis721 BT" panose="020B0504020202020204" pitchFamily="34" charset="0"/>
                          <a:ea typeface="+mn-ea"/>
                        </a:rPr>
                        <a:t>と同等扱い）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Swis721 BT" panose="020B0504020202020204" pitchFamily="34" charset="0"/>
                          <a:ea typeface="+mn-ea"/>
                        </a:rPr>
                        <a:t>◎可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Swis721 BT" panose="020B0504020202020204" pitchFamily="34" charset="0"/>
                          <a:ea typeface="+mn-ea"/>
                        </a:rPr>
                        <a:t>（確認済）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◎低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技術者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1.5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未満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研究者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3.0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未満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[h/page]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NIPR</a:t>
                      </a:r>
                      <a:r>
                        <a:rPr kumimoji="1" lang="en-US" altLang="ja-JP" sz="1200" b="0" baseline="0" dirty="0" smtClean="0">
                          <a:latin typeface="Swis721 BT" panose="020B0504020202020204" pitchFamily="34" charset="0"/>
                          <a:ea typeface="+mn-ea"/>
                        </a:rPr>
                        <a:t> ADS</a:t>
                      </a:r>
                      <a:r>
                        <a:rPr kumimoji="1" lang="ja-JP" altLang="en-US" sz="1200" b="0" baseline="0" dirty="0" smtClean="0">
                          <a:latin typeface="Swis721 BT" panose="020B0504020202020204" pitchFamily="34" charset="0"/>
                          <a:ea typeface="+mn-ea"/>
                        </a:rPr>
                        <a:t>が利用する独自フォーマット。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データ登録部において、どのエレメントを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RDBMS/INDEX</a:t>
                      </a:r>
                      <a:r>
                        <a:rPr kumimoji="1" lang="ja-JP" altLang="en-US" sz="1200" b="0" dirty="0" err="1" smtClean="0">
                          <a:latin typeface="Swis721 BT" panose="020B0504020202020204" pitchFamily="34" charset="0"/>
                          <a:ea typeface="+mn-ea"/>
                        </a:rPr>
                        <a:t>に登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録するかのマッピング定義変更が必要（作業量少）。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4843"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1-4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日本古典籍メタデータ型データベース（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ROIS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人文学オープンデータ共同利用センター）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ja-JP" altLang="en-US" sz="1200" b="0" u="sng" dirty="0" smtClean="0">
                          <a:solidFill>
                            <a:srgbClr val="C00000"/>
                          </a:solidFill>
                          <a:latin typeface="Swis721 BT" panose="020B0504020202020204" pitchFamily="34" charset="0"/>
                          <a:ea typeface="+mn-ea"/>
                        </a:rPr>
                        <a:t>・時空間情報なし</a:t>
                      </a:r>
                      <a:endParaRPr kumimoji="1" lang="ja-JP" altLang="en-US" sz="1200" b="0" u="sng" dirty="0">
                        <a:solidFill>
                          <a:srgbClr val="C00000"/>
                        </a:solidFill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◎可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（確認済）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○低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技術者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1.5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未満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研究者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3.0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未満</a:t>
                      </a:r>
                      <a:endParaRPr kumimoji="1" lang="en-US" altLang="ja-JP" sz="1200" b="0" dirty="0" smtClean="0">
                        <a:latin typeface="Swis721 BT" panose="020B0504020202020204" pitchFamily="34" charset="0"/>
                        <a:ea typeface="+mn-ea"/>
                      </a:endParaRPr>
                    </a:p>
                    <a:p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[h/page]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メタデータは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csv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形式で提供されており、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XML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に変換する作業が必要（適用確認に際しては、自作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XML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フォーマットを作成）。データ登録部において、どのエレメントを</a:t>
                      </a:r>
                      <a:r>
                        <a:rPr kumimoji="1" lang="en-US" altLang="ja-JP" sz="1200" b="0" dirty="0" smtClean="0">
                          <a:latin typeface="Swis721 BT" panose="020B0504020202020204" pitchFamily="34" charset="0"/>
                          <a:ea typeface="+mn-ea"/>
                        </a:rPr>
                        <a:t>RDBMS/INDEX</a:t>
                      </a:r>
                      <a:r>
                        <a:rPr kumimoji="1" lang="ja-JP" altLang="en-US" sz="1200" b="0" dirty="0" err="1" smtClean="0">
                          <a:latin typeface="Swis721 BT" panose="020B0504020202020204" pitchFamily="34" charset="0"/>
                          <a:ea typeface="+mn-ea"/>
                        </a:rPr>
                        <a:t>に登</a:t>
                      </a:r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録するかのマッピング定義変更が必要（作業量少）。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Swis721 BT" panose="020B0504020202020204" pitchFamily="34" charset="0"/>
                          <a:ea typeface="+mn-ea"/>
                        </a:rPr>
                        <a:t>時空間情報を持たないために、それを使った検索は不可（メタデータに時空間情報を含ませれば可）。特にハイブリッド型とする場合は要注意（詳細はストア方式項に記述）。</a:t>
                      </a:r>
                      <a:endParaRPr kumimoji="1" lang="ja-JP" altLang="en-US" sz="1200" b="0" dirty="0">
                        <a:latin typeface="Swis721 BT" panose="020B0504020202020204" pitchFamily="34" charset="0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角丸四角形 8"/>
          <p:cNvSpPr/>
          <p:nvPr/>
        </p:nvSpPr>
        <p:spPr bwMode="auto">
          <a:xfrm>
            <a:off x="2496925" y="5707488"/>
            <a:ext cx="2304256" cy="814264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ヒラギノ角ゴ Pro W6" charset="-128"/>
                <a:ea typeface="ヒラギノ角ゴ Pro W6" charset="-128"/>
                <a:cs typeface="ヒラギノ角ゴ Pro W6" charset="-128"/>
              </a:rPr>
              <a:t>多様なデータ種に低コストで適用可</a:t>
            </a:r>
            <a:endParaRPr kumimoji="1" lang="ja-JP" altLang="en-US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ヒラギノ角ゴ Pro W6" charset="-128"/>
              <a:ea typeface="ヒラギノ角ゴ Pro W6" charset="-128"/>
              <a:cs typeface="ヒラギノ角ゴ Pro W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96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2" y="1032520"/>
            <a:ext cx="8565230" cy="4824536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極域環境データサイエンスセンター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55141-39A0-4B6D-A83F-6FFA60EBB54C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6588224" y="5157192"/>
            <a:ext cx="2174776" cy="69986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ヒラギノ角ゴ Pro W6" charset="-128"/>
              <a:ea typeface="ヒラギノ角ゴ Pro W6" charset="-128"/>
              <a:cs typeface="ヒラギノ角ゴ Pro W6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データサイエンス共同利用基盤施設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55141-39A0-4B6D-A83F-6FFA60EBB54C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03993"/>
            <a:ext cx="6923809" cy="5638095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 bwMode="auto">
          <a:xfrm>
            <a:off x="2158407" y="2276872"/>
            <a:ext cx="5448970" cy="57606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ヒラギノ角ゴ Pro W6" charset="-128"/>
              <a:ea typeface="ヒラギノ角ゴ Pro W6" charset="-128"/>
              <a:cs typeface="ヒラギノ角ゴ Pro W6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890" y="3573016"/>
            <a:ext cx="1455606" cy="620548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745232" y="1279301"/>
            <a:ext cx="8074918" cy="4525963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IUGONET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プロジェクトの活動紹介</a:t>
            </a:r>
            <a:endPara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超高層大気研究・データ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プロダクト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（解析ソフト、メタデータデータベース）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アウト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リーチ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多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種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データ公開への取り組み</a:t>
            </a:r>
            <a:endPara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未来投資型プロジェクト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極域環境データサイエンスセンターと極域データ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極域データの統合プラットフォーム開発への試み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本講演の内容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55141-39A0-4B6D-A83F-6FFA60EBB54C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181666" y="2136530"/>
            <a:ext cx="2523737" cy="2699976"/>
            <a:chOff x="194030" y="2211540"/>
            <a:chExt cx="2511373" cy="2686749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91" y="3552737"/>
              <a:ext cx="2487922" cy="1345552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30" y="2211540"/>
              <a:ext cx="2511373" cy="1367118"/>
            </a:xfrm>
            <a:prstGeom prst="rect">
              <a:avLst/>
            </a:prstGeom>
          </p:spPr>
        </p:pic>
        <p:sp>
          <p:nvSpPr>
            <p:cNvPr id="53" name="テキスト ボックス 52"/>
            <p:cNvSpPr txBox="1"/>
            <p:nvPr/>
          </p:nvSpPr>
          <p:spPr>
            <a:xfrm>
              <a:off x="729417" y="3348734"/>
              <a:ext cx="1234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宙空圏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2" name="円/楕円 11"/>
          <p:cNvSpPr/>
          <p:nvPr/>
        </p:nvSpPr>
        <p:spPr>
          <a:xfrm>
            <a:off x="2808824" y="2007334"/>
            <a:ext cx="4086265" cy="2906645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016" y="2127790"/>
            <a:ext cx="1943245" cy="133977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989" y="3532965"/>
            <a:ext cx="1125151" cy="1349302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4891354" y="2232480"/>
            <a:ext cx="199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共同研究</a:t>
            </a:r>
            <a:endParaRPr kumimoji="1" lang="ja-JP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635643" y="3122019"/>
            <a:ext cx="2241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オープンデータ</a:t>
            </a:r>
            <a:endParaRPr kumimoji="1" lang="ja-JP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6477032" y="778658"/>
            <a:ext cx="2464248" cy="1214804"/>
            <a:chOff x="5819839" y="713381"/>
            <a:chExt cx="3104678" cy="157582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3773" y="713381"/>
              <a:ext cx="1560744" cy="1562946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9839" y="714782"/>
              <a:ext cx="1569983" cy="1574419"/>
            </a:xfrm>
            <a:prstGeom prst="rect">
              <a:avLst/>
            </a:prstGeom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6514796" y="16215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南極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070764" y="1633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北極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図形 51"/>
          <p:cNvSpPr/>
          <p:nvPr/>
        </p:nvSpPr>
        <p:spPr>
          <a:xfrm rot="2310784">
            <a:off x="1715598" y="2353725"/>
            <a:ext cx="1149741" cy="1552746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グループ化 14"/>
          <p:cNvGrpSpPr/>
          <p:nvPr/>
        </p:nvGrpSpPr>
        <p:grpSpPr>
          <a:xfrm>
            <a:off x="6908970" y="2116823"/>
            <a:ext cx="2012874" cy="2839806"/>
            <a:chOff x="6970773" y="2194175"/>
            <a:chExt cx="1951071" cy="2752613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9077" y="3528931"/>
              <a:ext cx="1942767" cy="1417857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0773" y="2194175"/>
              <a:ext cx="1948269" cy="1358562"/>
            </a:xfrm>
            <a:prstGeom prst="rect">
              <a:avLst/>
            </a:prstGeom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7518309" y="3353491"/>
              <a:ext cx="1115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気水</a:t>
              </a:r>
              <a:r>
                <a:rPr kumimoji="1" lang="ja-JP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圏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148614" y="5069659"/>
            <a:ext cx="3792666" cy="1574680"/>
            <a:chOff x="5149569" y="5145000"/>
            <a:chExt cx="3792666" cy="1574680"/>
          </a:xfrm>
        </p:grpSpPr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569" y="5145000"/>
              <a:ext cx="1600215" cy="1574680"/>
            </a:xfrm>
            <a:prstGeom prst="rect">
              <a:avLst/>
            </a:prstGeom>
          </p:spPr>
        </p:pic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9784" y="5152254"/>
              <a:ext cx="2192451" cy="1560171"/>
            </a:xfrm>
            <a:prstGeom prst="rect">
              <a:avLst/>
            </a:prstGeom>
          </p:spPr>
        </p:pic>
        <p:sp>
          <p:nvSpPr>
            <p:cNvPr id="64" name="テキスト ボックス 63"/>
            <p:cNvSpPr txBox="1"/>
            <p:nvPr/>
          </p:nvSpPr>
          <p:spPr>
            <a:xfrm>
              <a:off x="6437204" y="5624494"/>
              <a:ext cx="14497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生物</a:t>
              </a:r>
              <a:r>
                <a:rPr kumimoji="1" lang="ja-JP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圏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92451" y="5027959"/>
            <a:ext cx="4804263" cy="1640667"/>
            <a:chOff x="219240" y="5125136"/>
            <a:chExt cx="4666812" cy="1593727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240" y="5125136"/>
              <a:ext cx="1202895" cy="1570135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8820" y="5133183"/>
              <a:ext cx="1467232" cy="1585680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5582" y="5133183"/>
              <a:ext cx="2035331" cy="1575741"/>
            </a:xfrm>
            <a:prstGeom prst="rect">
              <a:avLst/>
            </a:prstGeom>
          </p:spPr>
        </p:pic>
        <p:sp>
          <p:nvSpPr>
            <p:cNvPr id="61" name="テキスト ボックス 60"/>
            <p:cNvSpPr txBox="1"/>
            <p:nvPr/>
          </p:nvSpPr>
          <p:spPr>
            <a:xfrm>
              <a:off x="2178615" y="5648945"/>
              <a:ext cx="10086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地圏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67" name="テキスト ボックス 66"/>
          <p:cNvSpPr txBox="1"/>
          <p:nvPr/>
        </p:nvSpPr>
        <p:spPr>
          <a:xfrm>
            <a:off x="6457248" y="747877"/>
            <a:ext cx="2604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人工衛星データ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902" y="770064"/>
            <a:ext cx="3124470" cy="1138114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01" y="762348"/>
            <a:ext cx="3146090" cy="1145118"/>
          </a:xfrm>
          <a:prstGeom prst="rect">
            <a:avLst/>
          </a:prstGeom>
        </p:spPr>
      </p:pic>
      <p:sp>
        <p:nvSpPr>
          <p:cNvPr id="66" name="図形 65"/>
          <p:cNvSpPr/>
          <p:nvPr/>
        </p:nvSpPr>
        <p:spPr>
          <a:xfrm rot="5400000" flipV="1">
            <a:off x="5703518" y="1010285"/>
            <a:ext cx="1061811" cy="1507247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図形 55"/>
          <p:cNvSpPr/>
          <p:nvPr/>
        </p:nvSpPr>
        <p:spPr>
          <a:xfrm rot="9118315" flipV="1">
            <a:off x="6583394" y="2439306"/>
            <a:ext cx="1060475" cy="1463823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図形 64"/>
          <p:cNvSpPr/>
          <p:nvPr/>
        </p:nvSpPr>
        <p:spPr>
          <a:xfrm rot="11933254" flipV="1">
            <a:off x="6111569" y="4217949"/>
            <a:ext cx="1149741" cy="1552746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図形 58"/>
          <p:cNvSpPr/>
          <p:nvPr/>
        </p:nvSpPr>
        <p:spPr>
          <a:xfrm rot="20526868">
            <a:off x="2424199" y="4061196"/>
            <a:ext cx="1149741" cy="1552746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7" name="テキスト ボックス 76"/>
          <p:cNvSpPr txBox="1"/>
          <p:nvPr/>
        </p:nvSpPr>
        <p:spPr>
          <a:xfrm>
            <a:off x="1620505" y="1450124"/>
            <a:ext cx="157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昭和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基地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209699" y="737059"/>
            <a:ext cx="224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ニーオルスン基地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0" y="-24814"/>
            <a:ext cx="9144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7456" y="62260"/>
            <a:ext cx="8469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 Unicode MS" panose="020B0604020202020204" pitchFamily="50" charset="-128"/>
              </a:rPr>
              <a:t>極域環境データサイエンスセンターの活動内容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680203" y="3081570"/>
            <a:ext cx="1157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データ出版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986286" y="4502757"/>
            <a:ext cx="1454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データ可視化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846422" y="3583610"/>
            <a:ext cx="1191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データ解析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104551" y="3467567"/>
            <a:ext cx="1191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アーカイブ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97157" y="4113009"/>
            <a:ext cx="218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データサイエンス</a:t>
            </a:r>
            <a:endParaRPr kumimoji="1" lang="ja-JP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767865" y="3830727"/>
            <a:ext cx="1781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データベース</a:t>
            </a: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作成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154575" y="2571734"/>
            <a:ext cx="1300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データ共有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759396" y="2846162"/>
            <a:ext cx="1300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データ</a:t>
            </a:r>
            <a:r>
              <a:rPr kumimoji="1" lang="ja-JP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公開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2018/03/01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回オープンサイエンスデータ推進ワークショップ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E3966-BE51-4F78-9C0E-9695E42265F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8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直線コネクタ 195"/>
          <p:cNvCxnSpPr/>
          <p:nvPr/>
        </p:nvCxnSpPr>
        <p:spPr bwMode="auto">
          <a:xfrm flipV="1">
            <a:off x="2010705" y="2221211"/>
            <a:ext cx="3859349" cy="37286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線コネクタ 77"/>
          <p:cNvCxnSpPr>
            <a:stCxn id="32" idx="3"/>
          </p:cNvCxnSpPr>
          <p:nvPr/>
        </p:nvCxnSpPr>
        <p:spPr bwMode="auto">
          <a:xfrm flipV="1">
            <a:off x="2170464" y="5949832"/>
            <a:ext cx="473195" cy="5231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直線コネクタ 81"/>
          <p:cNvCxnSpPr/>
          <p:nvPr/>
        </p:nvCxnSpPr>
        <p:spPr bwMode="auto">
          <a:xfrm>
            <a:off x="1996988" y="3238732"/>
            <a:ext cx="2025382" cy="1583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直線コネクタ 101"/>
          <p:cNvCxnSpPr/>
          <p:nvPr/>
        </p:nvCxnSpPr>
        <p:spPr bwMode="auto">
          <a:xfrm flipH="1" flipV="1">
            <a:off x="5516652" y="1026806"/>
            <a:ext cx="1813108" cy="7072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直線コネクタ 73"/>
          <p:cNvCxnSpPr>
            <a:stCxn id="42" idx="1"/>
          </p:cNvCxnSpPr>
          <p:nvPr/>
        </p:nvCxnSpPr>
        <p:spPr bwMode="auto">
          <a:xfrm flipH="1" flipV="1">
            <a:off x="6553367" y="1987747"/>
            <a:ext cx="679867" cy="19151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正方形/長方形 43"/>
          <p:cNvSpPr/>
          <p:nvPr/>
        </p:nvSpPr>
        <p:spPr bwMode="auto">
          <a:xfrm>
            <a:off x="7233234" y="4730520"/>
            <a:ext cx="1736840" cy="4508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南極：気水圏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雪氷試料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85" name="直線コネクタ 84"/>
          <p:cNvCxnSpPr/>
          <p:nvPr/>
        </p:nvCxnSpPr>
        <p:spPr bwMode="auto">
          <a:xfrm flipV="1">
            <a:off x="4981506" y="4931560"/>
            <a:ext cx="1" cy="6374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直線コネクタ 71"/>
          <p:cNvCxnSpPr/>
          <p:nvPr/>
        </p:nvCxnSpPr>
        <p:spPr bwMode="auto">
          <a:xfrm flipV="1">
            <a:off x="1999776" y="2049591"/>
            <a:ext cx="3561993" cy="6534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線コネクタ 70"/>
          <p:cNvCxnSpPr/>
          <p:nvPr/>
        </p:nvCxnSpPr>
        <p:spPr bwMode="auto">
          <a:xfrm flipV="1">
            <a:off x="1834256" y="2068811"/>
            <a:ext cx="3883398" cy="12462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直線コネクタ 65"/>
          <p:cNvCxnSpPr/>
          <p:nvPr/>
        </p:nvCxnSpPr>
        <p:spPr bwMode="auto">
          <a:xfrm flipV="1">
            <a:off x="2037283" y="1187266"/>
            <a:ext cx="2662896" cy="3669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線コネクタ 64"/>
          <p:cNvCxnSpPr/>
          <p:nvPr/>
        </p:nvCxnSpPr>
        <p:spPr bwMode="auto">
          <a:xfrm flipV="1">
            <a:off x="2040821" y="1013691"/>
            <a:ext cx="2292727" cy="7789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直線コネクタ 102"/>
          <p:cNvCxnSpPr/>
          <p:nvPr/>
        </p:nvCxnSpPr>
        <p:spPr bwMode="auto">
          <a:xfrm>
            <a:off x="2078203" y="2781650"/>
            <a:ext cx="1928804" cy="1948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線コネクタ 104"/>
          <p:cNvCxnSpPr>
            <a:stCxn id="33" idx="3"/>
          </p:cNvCxnSpPr>
          <p:nvPr/>
        </p:nvCxnSpPr>
        <p:spPr bwMode="auto">
          <a:xfrm>
            <a:off x="2159662" y="4820222"/>
            <a:ext cx="1879051" cy="486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線コネクタ 66"/>
          <p:cNvCxnSpPr/>
          <p:nvPr/>
        </p:nvCxnSpPr>
        <p:spPr bwMode="auto">
          <a:xfrm flipH="1" flipV="1">
            <a:off x="5537940" y="918434"/>
            <a:ext cx="1750906" cy="319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線コネクタ 61"/>
          <p:cNvCxnSpPr/>
          <p:nvPr/>
        </p:nvCxnSpPr>
        <p:spPr bwMode="auto">
          <a:xfrm>
            <a:off x="2135516" y="750397"/>
            <a:ext cx="2287328" cy="60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直線コネクタ 63"/>
          <p:cNvCxnSpPr/>
          <p:nvPr/>
        </p:nvCxnSpPr>
        <p:spPr bwMode="auto">
          <a:xfrm flipV="1">
            <a:off x="2116462" y="938742"/>
            <a:ext cx="2057900" cy="327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線コネクタ 79"/>
          <p:cNvCxnSpPr/>
          <p:nvPr/>
        </p:nvCxnSpPr>
        <p:spPr bwMode="auto">
          <a:xfrm flipV="1">
            <a:off x="3272446" y="5875744"/>
            <a:ext cx="11649" cy="4214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直線コネクタ 74"/>
          <p:cNvCxnSpPr/>
          <p:nvPr/>
        </p:nvCxnSpPr>
        <p:spPr bwMode="auto">
          <a:xfrm flipV="1">
            <a:off x="1943340" y="1907009"/>
            <a:ext cx="3618429" cy="405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直線コネクタ 67"/>
          <p:cNvCxnSpPr/>
          <p:nvPr/>
        </p:nvCxnSpPr>
        <p:spPr bwMode="auto">
          <a:xfrm flipH="1" flipV="1">
            <a:off x="5516652" y="733130"/>
            <a:ext cx="1708634" cy="59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直線コネクタ 72"/>
          <p:cNvCxnSpPr>
            <a:endCxn id="22" idx="3"/>
          </p:cNvCxnSpPr>
          <p:nvPr/>
        </p:nvCxnSpPr>
        <p:spPr bwMode="auto">
          <a:xfrm flipH="1" flipV="1">
            <a:off x="6800311" y="1997346"/>
            <a:ext cx="497730" cy="3709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正方形/長方形 20"/>
          <p:cNvSpPr/>
          <p:nvPr/>
        </p:nvSpPr>
        <p:spPr bwMode="auto">
          <a:xfrm>
            <a:off x="4069921" y="625912"/>
            <a:ext cx="1468019" cy="65771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ja-JP" dirty="0">
                <a:solidFill>
                  <a:srgbClr val="000000"/>
                </a:solidFill>
                <a:latin typeface="Arial"/>
                <a:ea typeface="ＭＳ Ｐゴシック"/>
              </a:rPr>
              <a:t>IUGONET</a:t>
            </a:r>
            <a:endParaRPr lang="ja-JP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235321" y="1518032"/>
            <a:ext cx="1943643" cy="4241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914400"/>
            <a:r>
              <a:rPr lang="en-US" altLang="ja-JP" sz="1400" dirty="0">
                <a:solidFill>
                  <a:srgbClr val="000000"/>
                </a:solidFill>
                <a:latin typeface="Arial"/>
                <a:ea typeface="ＭＳ Ｐゴシック"/>
              </a:rPr>
              <a:t>PANSY</a:t>
            </a:r>
            <a:endParaRPr lang="ja-JP" altLang="en-US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216462" y="540329"/>
            <a:ext cx="1953459" cy="40657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南極：宙空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モニタリングデータ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223119" y="1019090"/>
            <a:ext cx="1946802" cy="44529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南極：宙空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プロジェクトデータ</a:t>
            </a: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7215817" y="2057356"/>
            <a:ext cx="1810047" cy="65341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北極：国内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プロジェクトデータ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914400"/>
            <a:r>
              <a:rPr lang="en-US" altLang="ja-JP" sz="1400" dirty="0">
                <a:solidFill>
                  <a:srgbClr val="000000"/>
                </a:solidFill>
                <a:latin typeface="Arial"/>
                <a:ea typeface="ＭＳ Ｐゴシック"/>
              </a:rPr>
              <a:t>GRENE, </a:t>
            </a:r>
            <a:r>
              <a:rPr lang="en-US" altLang="ja-JP" sz="1400" dirty="0" err="1">
                <a:solidFill>
                  <a:srgbClr val="000000"/>
                </a:solidFill>
                <a:latin typeface="Arial"/>
                <a:ea typeface="ＭＳ Ｐゴシック"/>
              </a:rPr>
              <a:t>ArCS</a:t>
            </a:r>
            <a:endParaRPr lang="ja-JP" altLang="en-US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222195" y="2037169"/>
            <a:ext cx="1948218" cy="43320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914400"/>
            <a:r>
              <a:rPr lang="ja-JP" altLang="en-US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衛星モニタリングデータ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2532470" y="5694251"/>
            <a:ext cx="1379448" cy="41191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914400"/>
            <a:r>
              <a:rPr lang="ja-JP" altLang="en-US" dirty="0">
                <a:solidFill>
                  <a:srgbClr val="000000"/>
                </a:solidFill>
                <a:latin typeface="Arial"/>
                <a:ea typeface="ＭＳ Ｐゴシック"/>
              </a:rPr>
              <a:t>南極</a:t>
            </a:r>
            <a:r>
              <a:rPr lang="en-US" altLang="ja-JP" dirty="0">
                <a:solidFill>
                  <a:srgbClr val="000000"/>
                </a:solidFill>
                <a:latin typeface="Arial"/>
                <a:ea typeface="ＭＳ Ｐゴシック"/>
              </a:rPr>
              <a:t>GIS</a:t>
            </a:r>
            <a:endParaRPr lang="ja-JP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2497894" y="6229661"/>
            <a:ext cx="1548261" cy="51058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南極：国土地理院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地図データ</a:t>
            </a: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229553" y="6227814"/>
            <a:ext cx="1940911" cy="49031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南極：地圏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地形・地質・地名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216181" y="4602348"/>
            <a:ext cx="1943481" cy="43574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南極：地圏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地震</a:t>
            </a:r>
            <a:r>
              <a:rPr lang="ja-JP" altLang="en-US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モニタリングデータ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7225285" y="517953"/>
            <a:ext cx="1800580" cy="44998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北極：宙空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モニタリングデータ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6" name="正方形/長方形 35"/>
          <p:cNvSpPr/>
          <p:nvPr/>
        </p:nvSpPr>
        <p:spPr bwMode="auto">
          <a:xfrm>
            <a:off x="7219495" y="1026806"/>
            <a:ext cx="1806369" cy="4229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北極：宙空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プロジェクトデータ</a:t>
            </a:r>
          </a:p>
        </p:txBody>
      </p:sp>
      <p:sp>
        <p:nvSpPr>
          <p:cNvPr id="37" name="正方形/長方形 36"/>
          <p:cNvSpPr/>
          <p:nvPr/>
        </p:nvSpPr>
        <p:spPr bwMode="auto">
          <a:xfrm>
            <a:off x="5718197" y="6226940"/>
            <a:ext cx="1590228" cy="51058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南極：海上保安庁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潮汐・海洋データ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8" name="正方形/長方形 37"/>
          <p:cNvSpPr/>
          <p:nvPr/>
        </p:nvSpPr>
        <p:spPr bwMode="auto">
          <a:xfrm>
            <a:off x="7482275" y="6226940"/>
            <a:ext cx="1292387" cy="51058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南極：</a:t>
            </a:r>
            <a:r>
              <a:rPr lang="en-US" altLang="ja-JP" sz="1400" dirty="0">
                <a:solidFill>
                  <a:srgbClr val="000000"/>
                </a:solidFill>
                <a:latin typeface="Arial"/>
                <a:ea typeface="ＭＳ Ｐゴシック"/>
              </a:rPr>
              <a:t>NICT</a:t>
            </a:r>
          </a:p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電離層データ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9" name="正方形/長方形 38"/>
          <p:cNvSpPr/>
          <p:nvPr/>
        </p:nvSpPr>
        <p:spPr bwMode="auto">
          <a:xfrm>
            <a:off x="232310" y="2564213"/>
            <a:ext cx="1945596" cy="43688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南極気水圏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モニタリングデータ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>
            <a:off x="215185" y="3086194"/>
            <a:ext cx="1945040" cy="40399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南極生物圏：海洋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モニタリングデータ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7233234" y="3099919"/>
            <a:ext cx="1736840" cy="50250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北極南極：生物圏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生物試料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7233234" y="3681280"/>
            <a:ext cx="1736840" cy="44328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南極：地圏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岩石試料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7233234" y="4196653"/>
            <a:ext cx="1736840" cy="4739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南極：地圏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隕石試料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9601" y="517158"/>
            <a:ext cx="7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Arial"/>
                <a:ea typeface="ＭＳ Ｐゴシック"/>
              </a:rPr>
              <a:t>門倉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547232" y="510037"/>
            <a:ext cx="7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Arial"/>
                <a:ea typeface="ＭＳ Ｐゴシック"/>
              </a:rPr>
              <a:t>田中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13094" y="978849"/>
            <a:ext cx="7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Arial"/>
                <a:ea typeface="ＭＳ Ｐゴシック"/>
              </a:rPr>
              <a:t>門倉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542180" y="997867"/>
            <a:ext cx="7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Arial"/>
                <a:ea typeface="ＭＳ Ｐゴシック"/>
              </a:rPr>
              <a:t>田中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107132" y="491228"/>
            <a:ext cx="7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Arial"/>
                <a:ea typeface="ＭＳ Ｐゴシック"/>
              </a:rPr>
              <a:t>門倉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396391" y="489942"/>
            <a:ext cx="69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Arial"/>
                <a:ea typeface="ＭＳ Ｐゴシック"/>
              </a:rPr>
              <a:t>田中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101344" y="1002858"/>
            <a:ext cx="7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Arial"/>
                <a:ea typeface="ＭＳ Ｐゴシック"/>
              </a:rPr>
              <a:t>門倉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451497" y="991973"/>
            <a:ext cx="629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Arial"/>
                <a:ea typeface="ＭＳ Ｐゴシック"/>
              </a:rPr>
              <a:t>田中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46868" y="1521370"/>
            <a:ext cx="7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Arial"/>
                <a:ea typeface="ＭＳ Ｐゴシック"/>
              </a:rPr>
              <a:t>西村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038713" y="612718"/>
            <a:ext cx="7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Arial"/>
                <a:ea typeface="ＭＳ Ｐゴシック"/>
              </a:rPr>
              <a:t>田中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82132" y="4576430"/>
            <a:ext cx="576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Arial"/>
                <a:ea typeface="ＭＳ Ｐゴシック"/>
              </a:rPr>
              <a:t>金尾</a:t>
            </a:r>
          </a:p>
        </p:txBody>
      </p:sp>
      <p:sp>
        <p:nvSpPr>
          <p:cNvPr id="87" name="正方形/長方形 86"/>
          <p:cNvSpPr/>
          <p:nvPr/>
        </p:nvSpPr>
        <p:spPr bwMode="auto">
          <a:xfrm>
            <a:off x="213423" y="3575546"/>
            <a:ext cx="1948248" cy="42844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南極生物圏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陸上生物データ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3" name="正方形/長方形 92"/>
          <p:cNvSpPr/>
          <p:nvPr/>
        </p:nvSpPr>
        <p:spPr bwMode="auto">
          <a:xfrm>
            <a:off x="215495" y="4112434"/>
            <a:ext cx="1952832" cy="41573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南極生物圏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大型動物データ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879621" y="610657"/>
            <a:ext cx="7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0070C0"/>
                </a:solidFill>
                <a:latin typeface="Arial"/>
                <a:ea typeface="ＭＳ Ｐゴシック"/>
              </a:rPr>
              <a:t>梅村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093105" y="2022438"/>
            <a:ext cx="7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Arial"/>
                <a:ea typeface="ＭＳ Ｐゴシック"/>
              </a:rPr>
              <a:t>矢吹</a:t>
            </a: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0" y="-10160"/>
            <a:ext cx="9144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/>
              </a:rPr>
              <a:t>極域環境</a:t>
            </a:r>
            <a:r>
              <a:rPr lang="ja-JP" altLang="en-US" sz="2400" b="1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/>
              </a:rPr>
              <a:t>データサイエンスセンター：データ処理：</a:t>
            </a:r>
            <a:r>
              <a:rPr lang="en-US" altLang="ja-JP" sz="2400" b="1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/>
              </a:rPr>
              <a:t>H29-30</a:t>
            </a:r>
            <a:r>
              <a:rPr lang="ja-JP" altLang="en-US" sz="2400" b="1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/>
              </a:rPr>
              <a:t>年度目標</a:t>
            </a:r>
            <a:endParaRPr kumimoji="0" lang="en-US" altLang="ja-JP" sz="2400" b="1" kern="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/>
            </a:endParaRP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3902532" y="4452857"/>
            <a:ext cx="2037150" cy="56648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ja-JP" altLang="en-US" dirty="0">
                <a:solidFill>
                  <a:srgbClr val="000000"/>
                </a:solidFill>
                <a:latin typeface="Arial"/>
                <a:ea typeface="ＭＳ Ｐゴシック"/>
              </a:rPr>
              <a:t>学術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データベース</a:t>
            </a:r>
            <a:endParaRPr lang="en-US" altLang="ja-JP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902532" y="4444798"/>
            <a:ext cx="7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Arial"/>
                <a:ea typeface="ＭＳ Ｐゴシック"/>
              </a:rPr>
              <a:t>金尾</a:t>
            </a:r>
          </a:p>
        </p:txBody>
      </p:sp>
      <p:sp>
        <p:nvSpPr>
          <p:cNvPr id="79" name="正方形/長方形 78"/>
          <p:cNvSpPr/>
          <p:nvPr/>
        </p:nvSpPr>
        <p:spPr bwMode="auto">
          <a:xfrm>
            <a:off x="7092301" y="2799718"/>
            <a:ext cx="1941513" cy="24451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endParaRPr lang="ja-JP" altLang="en-US" sz="8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7337709" y="2799717"/>
            <a:ext cx="162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>
                <a:solidFill>
                  <a:srgbClr val="FF0000"/>
                </a:solidFill>
                <a:latin typeface="Arial"/>
                <a:ea typeface="ＭＳ Ｐゴシック"/>
              </a:rPr>
              <a:t>データベース化</a:t>
            </a:r>
          </a:p>
        </p:txBody>
      </p:sp>
      <p:sp>
        <p:nvSpPr>
          <p:cNvPr id="86" name="正方形/長方形 85"/>
          <p:cNvSpPr/>
          <p:nvPr/>
        </p:nvSpPr>
        <p:spPr bwMode="auto">
          <a:xfrm>
            <a:off x="4052912" y="5372977"/>
            <a:ext cx="1880949" cy="453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ja-JP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JARE DATA REPORTS</a:t>
            </a:r>
          </a:p>
          <a:p>
            <a:pPr algn="ctr" defTabSz="914400"/>
            <a:r>
              <a:rPr lang="ja-JP" alt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データ</a:t>
            </a:r>
          </a:p>
        </p:txBody>
      </p:sp>
      <p:cxnSp>
        <p:nvCxnSpPr>
          <p:cNvPr id="88" name="直線コネクタ 87"/>
          <p:cNvCxnSpPr/>
          <p:nvPr/>
        </p:nvCxnSpPr>
        <p:spPr bwMode="auto">
          <a:xfrm flipV="1">
            <a:off x="4981506" y="2202666"/>
            <a:ext cx="1297640" cy="41701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正方形/長方形 21"/>
          <p:cNvSpPr/>
          <p:nvPr/>
        </p:nvSpPr>
        <p:spPr bwMode="auto">
          <a:xfrm>
            <a:off x="5402979" y="1711543"/>
            <a:ext cx="1397332" cy="5716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ja-JP" dirty="0">
                <a:solidFill>
                  <a:srgbClr val="000000"/>
                </a:solidFill>
                <a:latin typeface="Arial"/>
                <a:ea typeface="ＭＳ Ｐゴシック"/>
              </a:rPr>
              <a:t>ADS</a:t>
            </a:r>
            <a:endParaRPr lang="ja-JP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339806" y="1707496"/>
            <a:ext cx="7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Arial"/>
                <a:ea typeface="ＭＳ Ｐゴシック"/>
              </a:rPr>
              <a:t>矢吹</a:t>
            </a: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4225869" y="6226940"/>
            <a:ext cx="1312614" cy="51058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南極：気象庁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気象データ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9" name="正方形/長方形 88"/>
          <p:cNvSpPr/>
          <p:nvPr/>
        </p:nvSpPr>
        <p:spPr bwMode="auto">
          <a:xfrm>
            <a:off x="7225285" y="1519856"/>
            <a:ext cx="1806368" cy="44538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北極：宙</a:t>
            </a:r>
            <a:r>
              <a:rPr lang="ja-JP" altLang="en-US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空</a:t>
            </a:r>
            <a:endParaRPr lang="en-US" altLang="ja-JP" sz="140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914400"/>
            <a:r>
              <a:rPr lang="en-US" altLang="ja-JP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EISCAT</a:t>
            </a:r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データ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54" name="正方形/長方形 153"/>
          <p:cNvSpPr/>
          <p:nvPr/>
        </p:nvSpPr>
        <p:spPr bwMode="auto">
          <a:xfrm>
            <a:off x="7225285" y="5372812"/>
            <a:ext cx="1736840" cy="48788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ja-JP" altLang="en-US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極域アーカイブ資料</a:t>
            </a:r>
            <a:endParaRPr lang="en-US" altLang="ja-JP" sz="140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914400"/>
            <a:r>
              <a:rPr lang="ja-JP" altLang="en-US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アーカイブ室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72" name="正方形/長方形 171"/>
          <p:cNvSpPr/>
          <p:nvPr/>
        </p:nvSpPr>
        <p:spPr bwMode="auto">
          <a:xfrm>
            <a:off x="216181" y="5111678"/>
            <a:ext cx="1961725" cy="43574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ja-JP" altLang="en-US" sz="1400" dirty="0">
                <a:solidFill>
                  <a:srgbClr val="000000"/>
                </a:solidFill>
                <a:latin typeface="Arial"/>
                <a:ea typeface="ＭＳ Ｐゴシック"/>
              </a:rPr>
              <a:t>南極：</a:t>
            </a:r>
            <a:r>
              <a:rPr lang="ja-JP" altLang="en-US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地圏　重力、</a:t>
            </a:r>
            <a:r>
              <a:rPr lang="en-US" altLang="ja-JP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VLBI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914400"/>
            <a:r>
              <a:rPr lang="ja-JP" altLang="en-US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他モニタリングデータ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7125232" y="1502413"/>
            <a:ext cx="629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Arial"/>
                <a:ea typeface="ＭＳ Ｐゴシック"/>
              </a:rPr>
              <a:t>田中</a:t>
            </a:r>
          </a:p>
        </p:txBody>
      </p:sp>
      <p:sp>
        <p:nvSpPr>
          <p:cNvPr id="194" name="正方形/長方形 193"/>
          <p:cNvSpPr/>
          <p:nvPr/>
        </p:nvSpPr>
        <p:spPr bwMode="auto">
          <a:xfrm>
            <a:off x="213423" y="5636077"/>
            <a:ext cx="1943481" cy="43574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ja-JP" altLang="en-US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南極リアルタイム</a:t>
            </a:r>
            <a:endParaRPr lang="en-US" altLang="ja-JP" sz="140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914400"/>
            <a:r>
              <a:rPr lang="ja-JP" altLang="en-US" sz="1400" dirty="0" smtClean="0">
                <a:solidFill>
                  <a:srgbClr val="000000"/>
                </a:solidFill>
                <a:latin typeface="Arial"/>
                <a:ea typeface="ＭＳ Ｐゴシック"/>
              </a:rPr>
              <a:t>映像データ</a:t>
            </a:r>
            <a:endParaRPr lang="en-US" altLang="ja-JP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00" name="フリーフォーム 199"/>
          <p:cNvSpPr/>
          <p:nvPr/>
        </p:nvSpPr>
        <p:spPr bwMode="auto">
          <a:xfrm>
            <a:off x="6019012" y="2330214"/>
            <a:ext cx="652378" cy="2490007"/>
          </a:xfrm>
          <a:custGeom>
            <a:avLst/>
            <a:gdLst>
              <a:gd name="connsiteX0" fmla="*/ 0 w 541175"/>
              <a:gd name="connsiteY0" fmla="*/ 2286000 h 2286000"/>
              <a:gd name="connsiteX1" fmla="*/ 307910 w 541175"/>
              <a:gd name="connsiteY1" fmla="*/ 2024743 h 2286000"/>
              <a:gd name="connsiteX2" fmla="*/ 513183 w 541175"/>
              <a:gd name="connsiteY2" fmla="*/ 1632857 h 2286000"/>
              <a:gd name="connsiteX3" fmla="*/ 541175 w 541175"/>
              <a:gd name="connsiteY3" fmla="*/ 979714 h 2286000"/>
              <a:gd name="connsiteX4" fmla="*/ 457200 w 541175"/>
              <a:gd name="connsiteY4" fmla="*/ 466531 h 2286000"/>
              <a:gd name="connsiteX5" fmla="*/ 317240 w 541175"/>
              <a:gd name="connsiteY5" fmla="*/ 0 h 2286000"/>
              <a:gd name="connsiteX0" fmla="*/ 0 w 578498"/>
              <a:gd name="connsiteY0" fmla="*/ 2286000 h 2286000"/>
              <a:gd name="connsiteX1" fmla="*/ 307910 w 578498"/>
              <a:gd name="connsiteY1" fmla="*/ 2024743 h 2286000"/>
              <a:gd name="connsiteX2" fmla="*/ 513183 w 578498"/>
              <a:gd name="connsiteY2" fmla="*/ 1632857 h 2286000"/>
              <a:gd name="connsiteX3" fmla="*/ 578498 w 578498"/>
              <a:gd name="connsiteY3" fmla="*/ 1296955 h 2286000"/>
              <a:gd name="connsiteX4" fmla="*/ 541175 w 578498"/>
              <a:gd name="connsiteY4" fmla="*/ 979714 h 2286000"/>
              <a:gd name="connsiteX5" fmla="*/ 457200 w 578498"/>
              <a:gd name="connsiteY5" fmla="*/ 466531 h 2286000"/>
              <a:gd name="connsiteX6" fmla="*/ 317240 w 578498"/>
              <a:gd name="connsiteY6" fmla="*/ 0 h 2286000"/>
              <a:gd name="connsiteX0" fmla="*/ 0 w 550506"/>
              <a:gd name="connsiteY0" fmla="*/ 2286000 h 2286000"/>
              <a:gd name="connsiteX1" fmla="*/ 307910 w 550506"/>
              <a:gd name="connsiteY1" fmla="*/ 2024743 h 2286000"/>
              <a:gd name="connsiteX2" fmla="*/ 513183 w 550506"/>
              <a:gd name="connsiteY2" fmla="*/ 1632857 h 2286000"/>
              <a:gd name="connsiteX3" fmla="*/ 550506 w 550506"/>
              <a:gd name="connsiteY3" fmla="*/ 1296955 h 2286000"/>
              <a:gd name="connsiteX4" fmla="*/ 541175 w 550506"/>
              <a:gd name="connsiteY4" fmla="*/ 979714 h 2286000"/>
              <a:gd name="connsiteX5" fmla="*/ 457200 w 550506"/>
              <a:gd name="connsiteY5" fmla="*/ 466531 h 2286000"/>
              <a:gd name="connsiteX6" fmla="*/ 317240 w 550506"/>
              <a:gd name="connsiteY6" fmla="*/ 0 h 2286000"/>
              <a:gd name="connsiteX0" fmla="*/ 0 w 550506"/>
              <a:gd name="connsiteY0" fmla="*/ 2286000 h 2286000"/>
              <a:gd name="connsiteX1" fmla="*/ 307910 w 550506"/>
              <a:gd name="connsiteY1" fmla="*/ 2024743 h 2286000"/>
              <a:gd name="connsiteX2" fmla="*/ 438537 w 550506"/>
              <a:gd name="connsiteY2" fmla="*/ 1866123 h 2286000"/>
              <a:gd name="connsiteX3" fmla="*/ 513183 w 550506"/>
              <a:gd name="connsiteY3" fmla="*/ 1632857 h 2286000"/>
              <a:gd name="connsiteX4" fmla="*/ 550506 w 550506"/>
              <a:gd name="connsiteY4" fmla="*/ 1296955 h 2286000"/>
              <a:gd name="connsiteX5" fmla="*/ 541175 w 550506"/>
              <a:gd name="connsiteY5" fmla="*/ 979714 h 2286000"/>
              <a:gd name="connsiteX6" fmla="*/ 457200 w 550506"/>
              <a:gd name="connsiteY6" fmla="*/ 466531 h 2286000"/>
              <a:gd name="connsiteX7" fmla="*/ 317240 w 550506"/>
              <a:gd name="connsiteY7" fmla="*/ 0 h 2286000"/>
              <a:gd name="connsiteX0" fmla="*/ 0 w 550506"/>
              <a:gd name="connsiteY0" fmla="*/ 2286000 h 2286000"/>
              <a:gd name="connsiteX1" fmla="*/ 211939 w 550506"/>
              <a:gd name="connsiteY1" fmla="*/ 2152344 h 2286000"/>
              <a:gd name="connsiteX2" fmla="*/ 307910 w 550506"/>
              <a:gd name="connsiteY2" fmla="*/ 2024743 h 2286000"/>
              <a:gd name="connsiteX3" fmla="*/ 438537 w 550506"/>
              <a:gd name="connsiteY3" fmla="*/ 1866123 h 2286000"/>
              <a:gd name="connsiteX4" fmla="*/ 513183 w 550506"/>
              <a:gd name="connsiteY4" fmla="*/ 1632857 h 2286000"/>
              <a:gd name="connsiteX5" fmla="*/ 550506 w 550506"/>
              <a:gd name="connsiteY5" fmla="*/ 1296955 h 2286000"/>
              <a:gd name="connsiteX6" fmla="*/ 541175 w 550506"/>
              <a:gd name="connsiteY6" fmla="*/ 979714 h 2286000"/>
              <a:gd name="connsiteX7" fmla="*/ 457200 w 550506"/>
              <a:gd name="connsiteY7" fmla="*/ 466531 h 2286000"/>
              <a:gd name="connsiteX8" fmla="*/ 317240 w 550506"/>
              <a:gd name="connsiteY8" fmla="*/ 0 h 2286000"/>
              <a:gd name="connsiteX0" fmla="*/ 0 w 550506"/>
              <a:gd name="connsiteY0" fmla="*/ 2286000 h 2286000"/>
              <a:gd name="connsiteX1" fmla="*/ 211939 w 550506"/>
              <a:gd name="connsiteY1" fmla="*/ 2152344 h 2286000"/>
              <a:gd name="connsiteX2" fmla="*/ 331531 w 550506"/>
              <a:gd name="connsiteY2" fmla="*/ 2041875 h 2286000"/>
              <a:gd name="connsiteX3" fmla="*/ 438537 w 550506"/>
              <a:gd name="connsiteY3" fmla="*/ 1866123 h 2286000"/>
              <a:gd name="connsiteX4" fmla="*/ 513183 w 550506"/>
              <a:gd name="connsiteY4" fmla="*/ 1632857 h 2286000"/>
              <a:gd name="connsiteX5" fmla="*/ 550506 w 550506"/>
              <a:gd name="connsiteY5" fmla="*/ 1296955 h 2286000"/>
              <a:gd name="connsiteX6" fmla="*/ 541175 w 550506"/>
              <a:gd name="connsiteY6" fmla="*/ 979714 h 2286000"/>
              <a:gd name="connsiteX7" fmla="*/ 457200 w 550506"/>
              <a:gd name="connsiteY7" fmla="*/ 466531 h 2286000"/>
              <a:gd name="connsiteX8" fmla="*/ 317240 w 550506"/>
              <a:gd name="connsiteY8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506" h="2286000">
                <a:moveTo>
                  <a:pt x="0" y="2286000"/>
                </a:moveTo>
                <a:cubicBezTo>
                  <a:pt x="62773" y="2230026"/>
                  <a:pt x="149166" y="2208318"/>
                  <a:pt x="211939" y="2152344"/>
                </a:cubicBezTo>
                <a:lnTo>
                  <a:pt x="331531" y="2041875"/>
                </a:lnTo>
                <a:cubicBezTo>
                  <a:pt x="368853" y="1976561"/>
                  <a:pt x="401215" y="1931437"/>
                  <a:pt x="438537" y="1866123"/>
                </a:cubicBezTo>
                <a:lnTo>
                  <a:pt x="513183" y="1632857"/>
                </a:lnTo>
                <a:cubicBezTo>
                  <a:pt x="522514" y="1520890"/>
                  <a:pt x="541175" y="1408922"/>
                  <a:pt x="550506" y="1296955"/>
                </a:cubicBezTo>
                <a:lnTo>
                  <a:pt x="541175" y="979714"/>
                </a:lnTo>
                <a:lnTo>
                  <a:pt x="457200" y="466531"/>
                </a:lnTo>
                <a:lnTo>
                  <a:pt x="317240" y="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endParaRPr lang="ja-JP" altLang="en-US" sz="80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02" name="フリーフォーム 201"/>
          <p:cNvSpPr/>
          <p:nvPr/>
        </p:nvSpPr>
        <p:spPr bwMode="auto">
          <a:xfrm rot="879896" flipH="1">
            <a:off x="3210572" y="1282047"/>
            <a:ext cx="1094819" cy="3417638"/>
          </a:xfrm>
          <a:custGeom>
            <a:avLst/>
            <a:gdLst>
              <a:gd name="connsiteX0" fmla="*/ 0 w 541175"/>
              <a:gd name="connsiteY0" fmla="*/ 2286000 h 2286000"/>
              <a:gd name="connsiteX1" fmla="*/ 307910 w 541175"/>
              <a:gd name="connsiteY1" fmla="*/ 2024743 h 2286000"/>
              <a:gd name="connsiteX2" fmla="*/ 513183 w 541175"/>
              <a:gd name="connsiteY2" fmla="*/ 1632857 h 2286000"/>
              <a:gd name="connsiteX3" fmla="*/ 541175 w 541175"/>
              <a:gd name="connsiteY3" fmla="*/ 979714 h 2286000"/>
              <a:gd name="connsiteX4" fmla="*/ 457200 w 541175"/>
              <a:gd name="connsiteY4" fmla="*/ 466531 h 2286000"/>
              <a:gd name="connsiteX5" fmla="*/ 317240 w 541175"/>
              <a:gd name="connsiteY5" fmla="*/ 0 h 2286000"/>
              <a:gd name="connsiteX0" fmla="*/ 0 w 578498"/>
              <a:gd name="connsiteY0" fmla="*/ 2286000 h 2286000"/>
              <a:gd name="connsiteX1" fmla="*/ 307910 w 578498"/>
              <a:gd name="connsiteY1" fmla="*/ 2024743 h 2286000"/>
              <a:gd name="connsiteX2" fmla="*/ 513183 w 578498"/>
              <a:gd name="connsiteY2" fmla="*/ 1632857 h 2286000"/>
              <a:gd name="connsiteX3" fmla="*/ 578498 w 578498"/>
              <a:gd name="connsiteY3" fmla="*/ 1296955 h 2286000"/>
              <a:gd name="connsiteX4" fmla="*/ 541175 w 578498"/>
              <a:gd name="connsiteY4" fmla="*/ 979714 h 2286000"/>
              <a:gd name="connsiteX5" fmla="*/ 457200 w 578498"/>
              <a:gd name="connsiteY5" fmla="*/ 466531 h 2286000"/>
              <a:gd name="connsiteX6" fmla="*/ 317240 w 578498"/>
              <a:gd name="connsiteY6" fmla="*/ 0 h 2286000"/>
              <a:gd name="connsiteX0" fmla="*/ 0 w 550506"/>
              <a:gd name="connsiteY0" fmla="*/ 2286000 h 2286000"/>
              <a:gd name="connsiteX1" fmla="*/ 307910 w 550506"/>
              <a:gd name="connsiteY1" fmla="*/ 2024743 h 2286000"/>
              <a:gd name="connsiteX2" fmla="*/ 513183 w 550506"/>
              <a:gd name="connsiteY2" fmla="*/ 1632857 h 2286000"/>
              <a:gd name="connsiteX3" fmla="*/ 550506 w 550506"/>
              <a:gd name="connsiteY3" fmla="*/ 1296955 h 2286000"/>
              <a:gd name="connsiteX4" fmla="*/ 541175 w 550506"/>
              <a:gd name="connsiteY4" fmla="*/ 979714 h 2286000"/>
              <a:gd name="connsiteX5" fmla="*/ 457200 w 550506"/>
              <a:gd name="connsiteY5" fmla="*/ 466531 h 2286000"/>
              <a:gd name="connsiteX6" fmla="*/ 317240 w 550506"/>
              <a:gd name="connsiteY6" fmla="*/ 0 h 2286000"/>
              <a:gd name="connsiteX0" fmla="*/ 0 w 550506"/>
              <a:gd name="connsiteY0" fmla="*/ 2286000 h 2286000"/>
              <a:gd name="connsiteX1" fmla="*/ 307910 w 550506"/>
              <a:gd name="connsiteY1" fmla="*/ 2024743 h 2286000"/>
              <a:gd name="connsiteX2" fmla="*/ 438537 w 550506"/>
              <a:gd name="connsiteY2" fmla="*/ 1866123 h 2286000"/>
              <a:gd name="connsiteX3" fmla="*/ 513183 w 550506"/>
              <a:gd name="connsiteY3" fmla="*/ 1632857 h 2286000"/>
              <a:gd name="connsiteX4" fmla="*/ 550506 w 550506"/>
              <a:gd name="connsiteY4" fmla="*/ 1296955 h 2286000"/>
              <a:gd name="connsiteX5" fmla="*/ 541175 w 550506"/>
              <a:gd name="connsiteY5" fmla="*/ 979714 h 2286000"/>
              <a:gd name="connsiteX6" fmla="*/ 457200 w 550506"/>
              <a:gd name="connsiteY6" fmla="*/ 466531 h 2286000"/>
              <a:gd name="connsiteX7" fmla="*/ 317240 w 550506"/>
              <a:gd name="connsiteY7" fmla="*/ 0 h 2286000"/>
              <a:gd name="connsiteX0" fmla="*/ 0 w 550506"/>
              <a:gd name="connsiteY0" fmla="*/ 2286000 h 2286000"/>
              <a:gd name="connsiteX1" fmla="*/ 175110 w 550506"/>
              <a:gd name="connsiteY1" fmla="*/ 2188444 h 2286000"/>
              <a:gd name="connsiteX2" fmla="*/ 307910 w 550506"/>
              <a:gd name="connsiteY2" fmla="*/ 2024743 h 2286000"/>
              <a:gd name="connsiteX3" fmla="*/ 438537 w 550506"/>
              <a:gd name="connsiteY3" fmla="*/ 1866123 h 2286000"/>
              <a:gd name="connsiteX4" fmla="*/ 513183 w 550506"/>
              <a:gd name="connsiteY4" fmla="*/ 1632857 h 2286000"/>
              <a:gd name="connsiteX5" fmla="*/ 550506 w 550506"/>
              <a:gd name="connsiteY5" fmla="*/ 1296955 h 2286000"/>
              <a:gd name="connsiteX6" fmla="*/ 541175 w 550506"/>
              <a:gd name="connsiteY6" fmla="*/ 979714 h 2286000"/>
              <a:gd name="connsiteX7" fmla="*/ 457200 w 550506"/>
              <a:gd name="connsiteY7" fmla="*/ 466531 h 2286000"/>
              <a:gd name="connsiteX8" fmla="*/ 317240 w 550506"/>
              <a:gd name="connsiteY8" fmla="*/ 0 h 2286000"/>
              <a:gd name="connsiteX0" fmla="*/ 0 w 550506"/>
              <a:gd name="connsiteY0" fmla="*/ 2286000 h 2286000"/>
              <a:gd name="connsiteX1" fmla="*/ 175110 w 550506"/>
              <a:gd name="connsiteY1" fmla="*/ 2188444 h 2286000"/>
              <a:gd name="connsiteX2" fmla="*/ 325853 w 550506"/>
              <a:gd name="connsiteY2" fmla="*/ 2056794 h 2286000"/>
              <a:gd name="connsiteX3" fmla="*/ 438537 w 550506"/>
              <a:gd name="connsiteY3" fmla="*/ 1866123 h 2286000"/>
              <a:gd name="connsiteX4" fmla="*/ 513183 w 550506"/>
              <a:gd name="connsiteY4" fmla="*/ 1632857 h 2286000"/>
              <a:gd name="connsiteX5" fmla="*/ 550506 w 550506"/>
              <a:gd name="connsiteY5" fmla="*/ 1296955 h 2286000"/>
              <a:gd name="connsiteX6" fmla="*/ 541175 w 550506"/>
              <a:gd name="connsiteY6" fmla="*/ 979714 h 2286000"/>
              <a:gd name="connsiteX7" fmla="*/ 457200 w 550506"/>
              <a:gd name="connsiteY7" fmla="*/ 466531 h 2286000"/>
              <a:gd name="connsiteX8" fmla="*/ 317240 w 550506"/>
              <a:gd name="connsiteY8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506" h="2286000">
                <a:moveTo>
                  <a:pt x="0" y="2286000"/>
                </a:moveTo>
                <a:cubicBezTo>
                  <a:pt x="55811" y="2241838"/>
                  <a:pt x="119299" y="2232606"/>
                  <a:pt x="175110" y="2188444"/>
                </a:cubicBezTo>
                <a:lnTo>
                  <a:pt x="325853" y="2056794"/>
                </a:lnTo>
                <a:cubicBezTo>
                  <a:pt x="363175" y="1991480"/>
                  <a:pt x="401215" y="1931437"/>
                  <a:pt x="438537" y="1866123"/>
                </a:cubicBezTo>
                <a:lnTo>
                  <a:pt x="513183" y="1632857"/>
                </a:lnTo>
                <a:cubicBezTo>
                  <a:pt x="522514" y="1520890"/>
                  <a:pt x="541175" y="1408922"/>
                  <a:pt x="550506" y="1296955"/>
                </a:cubicBezTo>
                <a:lnTo>
                  <a:pt x="541175" y="979714"/>
                </a:lnTo>
                <a:lnTo>
                  <a:pt x="457200" y="466531"/>
                </a:lnTo>
                <a:lnTo>
                  <a:pt x="317240" y="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endParaRPr lang="ja-JP" altLang="en-US" sz="80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2560548" y="1524469"/>
            <a:ext cx="1258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 smtClean="0">
                <a:solidFill>
                  <a:srgbClr val="FF0000"/>
                </a:solidFill>
                <a:latin typeface="Arial"/>
                <a:ea typeface="ＭＳ Ｐゴシック"/>
              </a:rPr>
              <a:t>メタデータの相互利用</a:t>
            </a:r>
            <a:endParaRPr lang="ja-JP" altLang="en-US" sz="160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204" name="正方形/長方形 203"/>
          <p:cNvSpPr/>
          <p:nvPr/>
        </p:nvSpPr>
        <p:spPr bwMode="auto">
          <a:xfrm>
            <a:off x="6131387" y="3997636"/>
            <a:ext cx="751088" cy="4825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endParaRPr lang="ja-JP" altLang="en-US" sz="80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5784012" y="3918989"/>
            <a:ext cx="1258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 smtClean="0">
                <a:solidFill>
                  <a:srgbClr val="FF0000"/>
                </a:solidFill>
                <a:latin typeface="Arial"/>
                <a:ea typeface="ＭＳ Ｐゴシック"/>
              </a:rPr>
              <a:t>メタデータの相互利用</a:t>
            </a:r>
            <a:endParaRPr lang="ja-JP" altLang="en-US" sz="160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90" name="正方形/長方形 89"/>
          <p:cNvSpPr/>
          <p:nvPr/>
        </p:nvSpPr>
        <p:spPr bwMode="auto">
          <a:xfrm>
            <a:off x="3635225" y="2929797"/>
            <a:ext cx="2414989" cy="92099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ja-JP" altLang="en-US" sz="2400" b="1" dirty="0">
                <a:solidFill>
                  <a:srgbClr val="000000"/>
                </a:solidFill>
                <a:latin typeface="Arial"/>
                <a:ea typeface="ＭＳ Ｐゴシック"/>
              </a:rPr>
              <a:t>データ統合</a:t>
            </a:r>
            <a:endParaRPr lang="en-US" altLang="ja-JP" sz="2400" b="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914400"/>
            <a:r>
              <a:rPr lang="ja-JP" altLang="en-US" sz="2400" b="1" dirty="0">
                <a:solidFill>
                  <a:srgbClr val="000000"/>
                </a:solidFill>
                <a:latin typeface="Arial"/>
                <a:ea typeface="ＭＳ Ｐゴシック"/>
              </a:rPr>
              <a:t>プラットフォーム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670D5-84A1-4B1F-B1D8-36D479D9553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極地研の極域データの特徴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55141-39A0-4B6D-A83F-6FFA60EBB54C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062332" y="2175593"/>
            <a:ext cx="7110586" cy="19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5349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896938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254125" indent="-228600" algn="l" defTabSz="1076325" rtl="0" fontAlgn="base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7049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defTabSz="914400"/>
            <a:r>
              <a:rPr lang="ja-JP" altLang="en-US" kern="0" smtClean="0">
                <a:latin typeface="Swis721 BT" panose="020B0504020202020204" pitchFamily="34" charset="0"/>
                <a:cs typeface="ヒラギノ角ゴ Pro W6" charset="-128"/>
              </a:rPr>
              <a:t>連続的な時系列データ（地磁気データ等）</a:t>
            </a:r>
            <a:endParaRPr lang="en-US" altLang="ja-JP" kern="0" smtClean="0">
              <a:latin typeface="Swis721 BT" panose="020B0504020202020204" pitchFamily="34" charset="0"/>
              <a:cs typeface="ヒラギノ角ゴ Pro W6" charset="-128"/>
            </a:endParaRPr>
          </a:p>
          <a:p>
            <a:pPr defTabSz="914400"/>
            <a:r>
              <a:rPr lang="ja-JP" altLang="en-US" kern="0" smtClean="0">
                <a:latin typeface="Swis721 BT" panose="020B0504020202020204" pitchFamily="34" charset="0"/>
                <a:cs typeface="ヒラギノ角ゴ Pro W6" charset="-128"/>
              </a:rPr>
              <a:t>不連続な時系列データ（レーダーデータ等）</a:t>
            </a:r>
            <a:endParaRPr lang="en-US" altLang="ja-JP" kern="0" smtClean="0">
              <a:latin typeface="Swis721 BT" panose="020B0504020202020204" pitchFamily="34" charset="0"/>
              <a:cs typeface="ヒラギノ角ゴ Pro W6" charset="-128"/>
            </a:endParaRPr>
          </a:p>
          <a:p>
            <a:pPr defTabSz="914400"/>
            <a:r>
              <a:rPr lang="ja-JP" altLang="en-US" kern="0" smtClean="0">
                <a:latin typeface="Swis721 BT" panose="020B0504020202020204" pitchFamily="34" charset="0"/>
                <a:cs typeface="ヒラギノ角ゴ Pro W6" charset="-128"/>
              </a:rPr>
              <a:t>画像データ（オーロラ画像等）</a:t>
            </a:r>
            <a:endParaRPr lang="en-US" altLang="ja-JP" kern="0" smtClean="0">
              <a:latin typeface="Swis721 BT" panose="020B0504020202020204" pitchFamily="34" charset="0"/>
              <a:cs typeface="ヒラギノ角ゴ Pro W6" charset="-128"/>
            </a:endParaRPr>
          </a:p>
          <a:p>
            <a:pPr defTabSz="914400"/>
            <a:r>
              <a:rPr lang="ja-JP" altLang="en-US" kern="0" smtClean="0">
                <a:latin typeface="Swis721 BT" panose="020B0504020202020204" pitchFamily="34" charset="0"/>
                <a:cs typeface="ヒラギノ角ゴ Pro W6" charset="-128"/>
              </a:rPr>
              <a:t>サンプルデータ（岩石、隕石や生物標本等）</a:t>
            </a:r>
            <a:endParaRPr lang="en-US" altLang="ja-JP" kern="0" dirty="0" smtClean="0">
              <a:latin typeface="Swis721 BT" panose="020B0504020202020204" pitchFamily="34" charset="0"/>
              <a:cs typeface="ヒラギノ角ゴ Pro W6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98884" y="4869160"/>
            <a:ext cx="7999146" cy="138499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ja-JP" altLang="en-US" sz="2800" dirty="0" smtClean="0">
                <a:latin typeface="Swis721 BT" panose="020B0504020202020204" pitchFamily="34" charset="0"/>
                <a:cs typeface="ヒラギノ角ゴ Pro W6" charset="-128"/>
              </a:rPr>
              <a:t>これら多様なデータに</a:t>
            </a:r>
            <a:r>
              <a:rPr lang="en-US" altLang="ja-JP" sz="2800" dirty="0" smtClean="0">
                <a:solidFill>
                  <a:srgbClr val="FF0000"/>
                </a:solidFill>
                <a:latin typeface="Swis721 BT" panose="020B0504020202020204" pitchFamily="34" charset="0"/>
                <a:cs typeface="ヒラギノ角ゴ Pro W6" charset="-128"/>
              </a:rPr>
              <a:t>IUGONET</a:t>
            </a:r>
            <a:r>
              <a:rPr lang="ja-JP" altLang="en-US" sz="2800" dirty="0" smtClean="0">
                <a:solidFill>
                  <a:srgbClr val="FF0000"/>
                </a:solidFill>
                <a:latin typeface="Swis721 BT" panose="020B0504020202020204" pitchFamily="34" charset="0"/>
                <a:cs typeface="ヒラギノ角ゴ Pro W6" charset="-128"/>
              </a:rPr>
              <a:t>で開発したフレームワーク</a:t>
            </a:r>
            <a:r>
              <a:rPr lang="ja-JP" altLang="en-US" sz="2800" dirty="0" smtClean="0">
                <a:latin typeface="Swis721 BT" panose="020B0504020202020204" pitchFamily="34" charset="0"/>
                <a:cs typeface="ヒラギノ角ゴ Pro W6" charset="-128"/>
              </a:rPr>
              <a:t>をベース</a:t>
            </a:r>
            <a:r>
              <a:rPr lang="ja-JP" altLang="en-US" sz="2800" dirty="0">
                <a:latin typeface="Swis721 BT" panose="020B0504020202020204" pitchFamily="34" charset="0"/>
                <a:cs typeface="ヒラギノ角ゴ Pro W6" charset="-128"/>
              </a:rPr>
              <a:t>に</a:t>
            </a:r>
            <a:r>
              <a:rPr lang="ja-JP" altLang="en-US" sz="2800" dirty="0" smtClean="0">
                <a:latin typeface="Swis721 BT" panose="020B0504020202020204" pitchFamily="34" charset="0"/>
                <a:cs typeface="ヒラギノ角ゴ Pro W6" charset="-128"/>
              </a:rPr>
              <a:t>して、統合プラットフォームを開発する計画。</a:t>
            </a:r>
            <a:endParaRPr lang="en-US" altLang="ja-JP" sz="2800" dirty="0">
              <a:latin typeface="Swis721 BT" panose="020B0504020202020204" pitchFamily="34" charset="0"/>
              <a:cs typeface="ヒラギノ角ゴ Pro W6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20470" y="1006787"/>
            <a:ext cx="7555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ja-JP" altLang="en-US" sz="2800" dirty="0">
                <a:latin typeface="Swis721 BT" panose="020B0504020202020204" pitchFamily="34" charset="0"/>
                <a:cs typeface="ヒラギノ角ゴ Pro W6" charset="-128"/>
              </a:rPr>
              <a:t>超高層、気象、雪氷、地学、生物等の多種多様な</a:t>
            </a:r>
            <a:r>
              <a:rPr lang="ja-JP" altLang="en-US" sz="2800" dirty="0" smtClean="0">
                <a:latin typeface="Swis721 BT" panose="020B0504020202020204" pitchFamily="34" charset="0"/>
                <a:cs typeface="ヒラギノ角ゴ Pro W6" charset="-128"/>
              </a:rPr>
              <a:t>データが存在。</a:t>
            </a:r>
            <a:endParaRPr lang="en-US" altLang="ja-JP" sz="2800" dirty="0">
              <a:latin typeface="Swis721 BT" panose="020B0504020202020204" pitchFamily="34" charset="0"/>
              <a:cs typeface="ヒラギノ角ゴ Pro W6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99530" y="4149080"/>
            <a:ext cx="6440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altLang="ja-JP" sz="2400" dirty="0" smtClean="0">
                <a:latin typeface="Swis721 BT" panose="020B0504020202020204" pitchFamily="34" charset="0"/>
                <a:cs typeface="ヒラギノ角ゴ Pro W6" charset="-128"/>
              </a:rPr>
              <a:t>※</a:t>
            </a:r>
            <a:r>
              <a:rPr lang="ja-JP" altLang="en-US" sz="2400" dirty="0" smtClean="0">
                <a:latin typeface="Swis721 BT" panose="020B0504020202020204" pitchFamily="34" charset="0"/>
                <a:cs typeface="ヒラギノ角ゴ Pro W6" charset="-128"/>
              </a:rPr>
              <a:t>分野によって、データ公開の進捗状況は様々</a:t>
            </a:r>
            <a:endParaRPr lang="en-US" altLang="ja-JP" sz="2400" dirty="0">
              <a:latin typeface="Swis721 BT" panose="020B0504020202020204" pitchFamily="34" charset="0"/>
              <a:cs typeface="ヒラギノ角ゴ Pro W6" charset="-128"/>
            </a:endParaRPr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分野横断型研究における課題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55141-39A0-4B6D-A83F-6FFA60EBB54C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 bwMode="auto">
          <a:xfrm>
            <a:off x="545994" y="4962916"/>
            <a:ext cx="8090990" cy="156242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5349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896938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254125" indent="-228600" algn="l" defTabSz="1076325" rtl="0" fontAlgn="base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7049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ja-JP" altLang="en-US" sz="2000" kern="0" dirty="0" smtClean="0">
                <a:solidFill>
                  <a:srgbClr val="000000"/>
                </a:solidFill>
              </a:rPr>
              <a:t>計算機を使って、メタデータや実データから自動的にイベントの発見、関連データの発見をする仕組みが必要。</a:t>
            </a:r>
            <a:endParaRPr lang="en-US" altLang="ja-JP" sz="2000" kern="0" dirty="0" smtClean="0">
              <a:solidFill>
                <a:srgbClr val="000000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ja-JP" altLang="en-US" sz="2000" kern="0" dirty="0" smtClean="0">
                <a:solidFill>
                  <a:srgbClr val="000000"/>
                </a:solidFill>
              </a:rPr>
              <a:t>異なる分野の研究者に違和感なく、データを描画、解析する手法が求められている。</a:t>
            </a:r>
            <a:endParaRPr lang="ja-JP" altLang="en-US" sz="2000" kern="0" dirty="0">
              <a:solidFill>
                <a:srgbClr val="000000"/>
              </a:solidFill>
            </a:endParaRPr>
          </a:p>
        </p:txBody>
      </p:sp>
      <p:sp>
        <p:nvSpPr>
          <p:cNvPr id="8" name="下矢印 7"/>
          <p:cNvSpPr/>
          <p:nvPr/>
        </p:nvSpPr>
        <p:spPr bwMode="auto">
          <a:xfrm>
            <a:off x="4499992" y="4343636"/>
            <a:ext cx="504056" cy="525524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ja-JP" altLang="en-US" sz="2800">
              <a:solidFill>
                <a:srgbClr val="000000"/>
              </a:solidFill>
              <a:latin typeface="ヒラギノ角ゴ Pro W6" charset="-128"/>
              <a:ea typeface="ヒラギノ角ゴ Pro W6" charset="-128"/>
            </a:endParaRPr>
          </a:p>
        </p:txBody>
      </p:sp>
      <p:sp>
        <p:nvSpPr>
          <p:cNvPr id="9" name="コンテンツ プレースホルダー 1"/>
          <p:cNvSpPr txBox="1">
            <a:spLocks/>
          </p:cNvSpPr>
          <p:nvPr/>
        </p:nvSpPr>
        <p:spPr bwMode="auto">
          <a:xfrm>
            <a:off x="457200" y="908720"/>
            <a:ext cx="8305800" cy="35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5349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896938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254125" indent="-228600" algn="l" defTabSz="1076325" rtl="0" fontAlgn="base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7049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defTabSz="914400"/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科学目的が明確な研究、先見情報</a:t>
            </a: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ある研究であれば、必ずしもデータベースや統合解析ツールは必要ない。　→　共同研究ベースで十分。</a:t>
            </a:r>
            <a:endParaRPr lang="en-US" altLang="ja-JP" sz="2000" kern="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/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一方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で、偶然的な新発見を期待するのは、</a:t>
            </a:r>
            <a:r>
              <a:rPr lang="ja-JP" altLang="en-US" sz="2000" dirty="0"/>
              <a:t>大量の多種多様な</a:t>
            </a:r>
            <a:r>
              <a:rPr lang="ja-JP" altLang="en-US" sz="2000" dirty="0" smtClean="0"/>
              <a:t>データが登録されていると（</a:t>
            </a:r>
            <a:r>
              <a:rPr lang="ja-JP" altLang="en-US" sz="2000" dirty="0"/>
              <a:t>全</a:t>
            </a:r>
            <a:r>
              <a:rPr lang="en-US" altLang="ja-JP" sz="2000" dirty="0" smtClean="0"/>
              <a:t>QL</a:t>
            </a:r>
            <a:r>
              <a:rPr lang="ja-JP" altLang="en-US" sz="2000" dirty="0"/>
              <a:t>プロット</a:t>
            </a:r>
            <a:r>
              <a:rPr lang="ja-JP" altLang="en-US" sz="2000" dirty="0" smtClean="0"/>
              <a:t>数</a:t>
            </a:r>
            <a:r>
              <a:rPr lang="ja-JP" altLang="en-US" sz="2000" dirty="0"/>
              <a:t>＞</a:t>
            </a:r>
            <a:r>
              <a:rPr lang="en-US" altLang="ja-JP" sz="2000" dirty="0"/>
              <a:t>3000</a:t>
            </a:r>
            <a:r>
              <a:rPr lang="ja-JP" altLang="en-US" sz="2000" dirty="0"/>
              <a:t>万枚</a:t>
            </a:r>
            <a:r>
              <a:rPr lang="ja-JP" altLang="en-US" sz="2000" dirty="0" smtClean="0"/>
              <a:t>）、人間</a:t>
            </a:r>
            <a:r>
              <a:rPr lang="ja-JP" altLang="en-US" sz="2000" dirty="0"/>
              <a:t>の目で発見するの</a:t>
            </a:r>
            <a:r>
              <a:rPr lang="ja-JP" altLang="en-US" sz="2000" dirty="0" smtClean="0"/>
              <a:t>は極めて困難</a:t>
            </a:r>
            <a:r>
              <a:rPr lang="ja-JP" altLang="en-US" sz="2000" dirty="0"/>
              <a:t>。</a:t>
            </a:r>
            <a:endParaRPr lang="en-US" altLang="ja-JP" sz="2000" kern="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/>
            <a:endParaRPr lang="en-US" altLang="ja-JP" sz="20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/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検索により、データに辿り着くことはできるが、そこから異種データを複合解析する方法が十分に確立されていない。</a:t>
            </a:r>
            <a:endParaRPr lang="en-US" altLang="ja-JP" sz="2000" kern="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/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分野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が異なると、使い慣れた解析ツールやデータの見せ方が異なり、統一的に扱うことが困難（文化が異なる）。</a:t>
            </a:r>
            <a:endParaRPr lang="ja-JP" altLang="en-US" sz="20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8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13995"/>
          </a:xfrm>
        </p:spPr>
        <p:txBody>
          <a:bodyPr>
            <a:normAutofit/>
          </a:bodyPr>
          <a:lstStyle/>
          <a:p>
            <a:pPr lvl="0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IUGOENT</a:t>
            </a: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では、第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期（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年度）に、</a:t>
            </a:r>
            <a:r>
              <a:rPr kumimoji="1" lang="ja-JP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基盤の再整備</a:t>
            </a: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IUGONET Type-A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開発）</a:t>
            </a:r>
            <a:r>
              <a:rPr lang="ja-JP" altLang="en-US" kern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kern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行うと共に、超高層大気分野への貢献に加えて、</a:t>
            </a:r>
            <a:r>
              <a:rPr lang="ja-JP" altLang="en-US" kern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オープンデータ・オープンサイエンスへの貢献</a:t>
            </a:r>
            <a:r>
              <a:rPr lang="ja-JP" altLang="en-US" kern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kern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国際展開や人材</a:t>
            </a:r>
            <a:r>
              <a:rPr lang="ja-JP" altLang="en-US" kern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育成（アウトリーチ）</a:t>
            </a:r>
            <a:r>
              <a:rPr lang="ja-JP" altLang="en-US" kern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kern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も力を</a:t>
            </a:r>
            <a:r>
              <a:rPr lang="ja-JP" altLang="en-US" kern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入れている。</a:t>
            </a:r>
            <a:endParaRPr lang="en-US" altLang="ja-JP" kern="1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ROIS</a:t>
            </a: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の未来投資型プロジェクトにおいて、メタデータデータベースの</a:t>
            </a:r>
            <a:r>
              <a:rPr kumimoji="1" lang="ja-JP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共通フレームワーク</a:t>
            </a: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の開発を行い、多様な分野に適用可能であることを実証した。</a:t>
            </a:r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この共通フレームワークをベースとして、極域環境データサイエンスセンターが公開を進めている極地研の多種多様な極域データに応用し、</a:t>
            </a:r>
            <a:r>
              <a:rPr kumimoji="1" lang="ja-JP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統合プラットフォーム</a:t>
            </a: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の構築を目指す。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C2E42C-E727-CA4A-BBC1-684281922D9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IUGONET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とは？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80E7-0F34-4521-9692-9CB48254303E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2018/03/01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5</a:t>
            </a:r>
            <a:r>
              <a:rPr lang="ja-JP" altLang="en-US" smtClean="0"/>
              <a:t>回オープンサイエンスデータ推進ワークショップ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97" y="1189629"/>
            <a:ext cx="6892392" cy="55073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テキスト ボックス 21"/>
          <p:cNvSpPr txBox="1">
            <a:spLocks noChangeArrowheads="1"/>
          </p:cNvSpPr>
          <p:nvPr/>
        </p:nvSpPr>
        <p:spPr bwMode="auto">
          <a:xfrm>
            <a:off x="395536" y="866450"/>
            <a:ext cx="8136904" cy="6903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65125" indent="-34607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9050" indent="0" algn="ctr"/>
            <a:r>
              <a:rPr lang="en-US" altLang="ja-JP" sz="1800" dirty="0" smtClean="0">
                <a:latin typeface="Swis721 BT" panose="020B0504020202020204" pitchFamily="34" charset="0"/>
                <a:ea typeface="+mn-ea"/>
              </a:rPr>
              <a:t>IUGONET (</a:t>
            </a:r>
            <a:r>
              <a:rPr lang="en-US" altLang="ja-JP" sz="1800" dirty="0" smtClean="0">
                <a:solidFill>
                  <a:srgbClr val="FF0000"/>
                </a:solidFill>
                <a:latin typeface="Swis721 BT" panose="020B0504020202020204" pitchFamily="34" charset="0"/>
                <a:ea typeface="+mn-ea"/>
              </a:rPr>
              <a:t>I</a:t>
            </a:r>
            <a:r>
              <a:rPr lang="en-US" altLang="ja-JP" sz="1800" dirty="0" smtClean="0">
                <a:latin typeface="Swis721 BT" panose="020B0504020202020204" pitchFamily="34" charset="0"/>
                <a:ea typeface="+mn-ea"/>
              </a:rPr>
              <a:t>nter-university </a:t>
            </a:r>
            <a:r>
              <a:rPr lang="en-US" altLang="ja-JP" sz="1800" dirty="0" smtClean="0">
                <a:solidFill>
                  <a:srgbClr val="FF0000"/>
                </a:solidFill>
                <a:latin typeface="Swis721 BT" panose="020B0504020202020204" pitchFamily="34" charset="0"/>
                <a:ea typeface="+mn-ea"/>
              </a:rPr>
              <a:t>U</a:t>
            </a:r>
            <a:r>
              <a:rPr lang="en-US" altLang="ja-JP" sz="1800" dirty="0" smtClean="0">
                <a:latin typeface="Swis721 BT" panose="020B0504020202020204" pitchFamily="34" charset="0"/>
                <a:ea typeface="+mn-ea"/>
              </a:rPr>
              <a:t>pper atmosphere </a:t>
            </a:r>
            <a:r>
              <a:rPr lang="en-US" altLang="ja-JP" sz="1800" dirty="0" smtClean="0">
                <a:solidFill>
                  <a:srgbClr val="FF0000"/>
                </a:solidFill>
                <a:latin typeface="Swis721 BT" panose="020B0504020202020204" pitchFamily="34" charset="0"/>
                <a:ea typeface="+mn-ea"/>
              </a:rPr>
              <a:t>G</a:t>
            </a:r>
            <a:r>
              <a:rPr lang="en-US" altLang="ja-JP" sz="1800" dirty="0" smtClean="0">
                <a:latin typeface="Swis721 BT" panose="020B0504020202020204" pitchFamily="34" charset="0"/>
                <a:ea typeface="+mn-ea"/>
              </a:rPr>
              <a:t>lobal </a:t>
            </a:r>
            <a:r>
              <a:rPr lang="en-US" altLang="ja-JP" sz="1800" dirty="0" smtClean="0">
                <a:solidFill>
                  <a:srgbClr val="FF0000"/>
                </a:solidFill>
                <a:latin typeface="Swis721 BT" panose="020B0504020202020204" pitchFamily="34" charset="0"/>
                <a:ea typeface="+mn-ea"/>
              </a:rPr>
              <a:t>O</a:t>
            </a:r>
            <a:r>
              <a:rPr lang="en-US" altLang="ja-JP" sz="1800" dirty="0" smtClean="0">
                <a:latin typeface="Swis721 BT" panose="020B0504020202020204" pitchFamily="34" charset="0"/>
                <a:ea typeface="+mn-ea"/>
              </a:rPr>
              <a:t>bservation </a:t>
            </a:r>
            <a:r>
              <a:rPr lang="en-US" altLang="ja-JP" sz="1800" dirty="0" err="1" smtClean="0">
                <a:solidFill>
                  <a:srgbClr val="FF0000"/>
                </a:solidFill>
                <a:latin typeface="Swis721 BT" panose="020B0504020202020204" pitchFamily="34" charset="0"/>
                <a:ea typeface="+mn-ea"/>
              </a:rPr>
              <a:t>NET</a:t>
            </a:r>
            <a:r>
              <a:rPr lang="en-US" altLang="ja-JP" sz="1800" dirty="0" err="1" smtClean="0">
                <a:latin typeface="Swis721 BT" panose="020B0504020202020204" pitchFamily="34" charset="0"/>
                <a:ea typeface="+mn-ea"/>
              </a:rPr>
              <a:t>work</a:t>
            </a:r>
            <a:r>
              <a:rPr lang="en-US" altLang="ja-JP" sz="1800" dirty="0" smtClean="0">
                <a:latin typeface="Swis721 BT" panose="020B0504020202020204" pitchFamily="34" charset="0"/>
                <a:ea typeface="+mn-ea"/>
              </a:rPr>
              <a:t>)</a:t>
            </a:r>
          </a:p>
          <a:p>
            <a:pPr marL="19050" indent="0" algn="ctr"/>
            <a:r>
              <a:rPr lang="ja-JP" altLang="en-US" sz="1800" dirty="0" smtClean="0">
                <a:latin typeface="Swis721 BT" panose="020B0504020202020204" pitchFamily="34" charset="0"/>
                <a:ea typeface="+mn-ea"/>
              </a:rPr>
              <a:t>「超高層大気長期変動の全球地上ネットワーク観測・研究」</a:t>
            </a:r>
            <a:endParaRPr lang="ja-JP" altLang="en-US" sz="1800" dirty="0">
              <a:latin typeface="Swis721 BT" panose="020B0504020202020204" pitchFamily="34" charset="0"/>
              <a:ea typeface="+mn-ea"/>
            </a:endParaRPr>
          </a:p>
        </p:txBody>
      </p:sp>
      <p:sp>
        <p:nvSpPr>
          <p:cNvPr id="9" name="テキスト ボックス 21"/>
          <p:cNvSpPr txBox="1">
            <a:spLocks noChangeArrowheads="1"/>
          </p:cNvSpPr>
          <p:nvPr/>
        </p:nvSpPr>
        <p:spPr bwMode="auto">
          <a:xfrm>
            <a:off x="5543647" y="5877272"/>
            <a:ext cx="2340721" cy="4176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65125" indent="-34607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9050" indent="0" algn="ctr"/>
            <a:r>
              <a:rPr lang="en-US" altLang="ja-JP" sz="1800" dirty="0" smtClean="0">
                <a:latin typeface="Swis721 BT" panose="020B0504020202020204" pitchFamily="34" charset="0"/>
                <a:ea typeface="+mn-ea"/>
              </a:rPr>
              <a:t>IUGONET members</a:t>
            </a:r>
            <a:endParaRPr lang="ja-JP" altLang="en-US" sz="1800" dirty="0">
              <a:latin typeface="Swis721 BT" panose="020B0504020202020204" pitchFamily="34" charset="0"/>
              <a:ea typeface="+mn-ea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5391377" y="3494898"/>
            <a:ext cx="188735" cy="510166"/>
            <a:chOff x="5540553" y="3694591"/>
            <a:chExt cx="115200" cy="311395"/>
          </a:xfrm>
        </p:grpSpPr>
        <p:sp>
          <p:nvSpPr>
            <p:cNvPr id="11" name="円/楕円 10"/>
            <p:cNvSpPr/>
            <p:nvPr/>
          </p:nvSpPr>
          <p:spPr bwMode="auto">
            <a:xfrm>
              <a:off x="5540553" y="3694591"/>
              <a:ext cx="115200" cy="1152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ja-JP" altLang="en-US" sz="2800">
                <a:solidFill>
                  <a:srgbClr val="000000"/>
                </a:solidFill>
                <a:latin typeface="Swis721 BT" panose="020B0504020202020204" pitchFamily="34" charset="0"/>
                <a:ea typeface="ＭＳ Ｐゴシック"/>
                <a:cs typeface="ヒラギノ角ゴ Pro W6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5540553" y="3804386"/>
              <a:ext cx="115200" cy="201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/>
              <a:endParaRPr lang="ja-JP" altLang="en-US" sz="1000" dirty="0">
                <a:solidFill>
                  <a:srgbClr val="FFFFFF"/>
                </a:solidFill>
                <a:latin typeface="Swis721 BT" panose="020B0504020202020204" pitchFamily="34" charset="0"/>
                <a:ea typeface="ＭＳ Ｐゴシック"/>
                <a:cs typeface="ヒラギノ角ゴ Pro W6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887321" y="4437112"/>
            <a:ext cx="188735" cy="510166"/>
            <a:chOff x="5540553" y="3694591"/>
            <a:chExt cx="115200" cy="311395"/>
          </a:xfrm>
        </p:grpSpPr>
        <p:sp>
          <p:nvSpPr>
            <p:cNvPr id="14" name="円/楕円 13"/>
            <p:cNvSpPr/>
            <p:nvPr/>
          </p:nvSpPr>
          <p:spPr bwMode="auto">
            <a:xfrm>
              <a:off x="5540553" y="3694591"/>
              <a:ext cx="115200" cy="1152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ja-JP" altLang="en-US" sz="2800">
                <a:solidFill>
                  <a:srgbClr val="000000"/>
                </a:solidFill>
                <a:latin typeface="Swis721 BT" panose="020B0504020202020204" pitchFamily="34" charset="0"/>
                <a:ea typeface="ＭＳ Ｐゴシック"/>
                <a:cs typeface="ヒラギノ角ゴ Pro W6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5540553" y="3804386"/>
              <a:ext cx="115200" cy="201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/>
              <a:endParaRPr lang="ja-JP" altLang="en-US" sz="1000" dirty="0">
                <a:solidFill>
                  <a:srgbClr val="FFFFFF"/>
                </a:solidFill>
                <a:latin typeface="Swis721 BT" panose="020B0504020202020204" pitchFamily="34" charset="0"/>
                <a:ea typeface="ＭＳ Ｐゴシック"/>
                <a:cs typeface="ヒラギノ角ゴ Pro W6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860032" y="5151082"/>
            <a:ext cx="135457" cy="366150"/>
            <a:chOff x="5540553" y="3694591"/>
            <a:chExt cx="115200" cy="311395"/>
          </a:xfrm>
          <a:solidFill>
            <a:srgbClr val="FFFFCC"/>
          </a:solidFill>
        </p:grpSpPr>
        <p:sp>
          <p:nvSpPr>
            <p:cNvPr id="17" name="円/楕円 16"/>
            <p:cNvSpPr/>
            <p:nvPr/>
          </p:nvSpPr>
          <p:spPr bwMode="auto">
            <a:xfrm>
              <a:off x="5540553" y="3694591"/>
              <a:ext cx="115200" cy="1152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ja-JP" altLang="en-US" sz="2800">
                <a:solidFill>
                  <a:srgbClr val="000000"/>
                </a:solidFill>
                <a:latin typeface="Swis721 BT" panose="020B0504020202020204" pitchFamily="34" charset="0"/>
                <a:ea typeface="ＭＳ Ｐゴシック"/>
                <a:cs typeface="ヒラギノ角ゴ Pro W6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 bwMode="auto">
            <a:xfrm>
              <a:off x="5540553" y="3804386"/>
              <a:ext cx="115200" cy="201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/>
              <a:endParaRPr lang="ja-JP" altLang="en-US" sz="1000" dirty="0">
                <a:solidFill>
                  <a:srgbClr val="FFFFFF"/>
                </a:solidFill>
                <a:latin typeface="Swis721 BT" panose="020B0504020202020204" pitchFamily="34" charset="0"/>
                <a:ea typeface="ＭＳ Ｐゴシック"/>
                <a:cs typeface="ヒラギノ角ゴ Pro W6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996383" y="4797152"/>
            <a:ext cx="135457" cy="366150"/>
            <a:chOff x="5540553" y="3694591"/>
            <a:chExt cx="115200" cy="311395"/>
          </a:xfrm>
          <a:solidFill>
            <a:srgbClr val="FFFFCC"/>
          </a:solidFill>
        </p:grpSpPr>
        <p:sp>
          <p:nvSpPr>
            <p:cNvPr id="20" name="円/楕円 19"/>
            <p:cNvSpPr/>
            <p:nvPr/>
          </p:nvSpPr>
          <p:spPr bwMode="auto">
            <a:xfrm>
              <a:off x="5540553" y="3694591"/>
              <a:ext cx="115200" cy="1152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ja-JP" altLang="en-US" sz="2800">
                <a:solidFill>
                  <a:srgbClr val="000000"/>
                </a:solidFill>
                <a:latin typeface="Swis721 BT" panose="020B0504020202020204" pitchFamily="34" charset="0"/>
                <a:ea typeface="ＭＳ Ｐゴシック"/>
                <a:cs typeface="ヒラギノ角ゴ Pro W6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auto">
            <a:xfrm>
              <a:off x="5540553" y="3804386"/>
              <a:ext cx="115200" cy="201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/>
              <a:endParaRPr lang="ja-JP" altLang="en-US" sz="1000" dirty="0">
                <a:solidFill>
                  <a:srgbClr val="FFFFFF"/>
                </a:solidFill>
                <a:latin typeface="Swis721 BT" panose="020B0504020202020204" pitchFamily="34" charset="0"/>
                <a:ea typeface="ＭＳ Ｐゴシック"/>
                <a:cs typeface="ヒラギノ角ゴ Pro W6" charset="-128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635896" y="2702810"/>
            <a:ext cx="135457" cy="366150"/>
            <a:chOff x="5540553" y="3694591"/>
            <a:chExt cx="115200" cy="311395"/>
          </a:xfrm>
          <a:solidFill>
            <a:srgbClr val="FFFFCC"/>
          </a:solidFill>
        </p:grpSpPr>
        <p:sp>
          <p:nvSpPr>
            <p:cNvPr id="23" name="円/楕円 22"/>
            <p:cNvSpPr/>
            <p:nvPr/>
          </p:nvSpPr>
          <p:spPr bwMode="auto">
            <a:xfrm>
              <a:off x="5540553" y="3694591"/>
              <a:ext cx="115200" cy="1152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ja-JP" altLang="en-US" sz="2800">
                <a:solidFill>
                  <a:srgbClr val="000000"/>
                </a:solidFill>
                <a:latin typeface="Swis721 BT" panose="020B0504020202020204" pitchFamily="34" charset="0"/>
                <a:ea typeface="ＭＳ Ｐゴシック"/>
                <a:cs typeface="ヒラギノ角ゴ Pro W6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 bwMode="auto">
            <a:xfrm>
              <a:off x="5540553" y="3804386"/>
              <a:ext cx="115200" cy="201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/>
              <a:endParaRPr lang="ja-JP" altLang="en-US" sz="1000" dirty="0">
                <a:solidFill>
                  <a:srgbClr val="FFFFFF"/>
                </a:solidFill>
                <a:latin typeface="Swis721 BT" panose="020B0504020202020204" pitchFamily="34" charset="0"/>
                <a:ea typeface="ＭＳ Ｐゴシック"/>
                <a:cs typeface="ヒラギノ角ゴ Pro W6" charset="-128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3644455" y="3140968"/>
            <a:ext cx="135457" cy="366150"/>
            <a:chOff x="5540553" y="3694591"/>
            <a:chExt cx="115200" cy="311395"/>
          </a:xfrm>
          <a:solidFill>
            <a:srgbClr val="FFFFCC"/>
          </a:solidFill>
        </p:grpSpPr>
        <p:sp>
          <p:nvSpPr>
            <p:cNvPr id="26" name="円/楕円 25"/>
            <p:cNvSpPr/>
            <p:nvPr/>
          </p:nvSpPr>
          <p:spPr bwMode="auto">
            <a:xfrm>
              <a:off x="5540553" y="3694591"/>
              <a:ext cx="115200" cy="1152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ja-JP" altLang="en-US" sz="2800">
                <a:solidFill>
                  <a:srgbClr val="000000"/>
                </a:solidFill>
                <a:latin typeface="Swis721 BT" panose="020B0504020202020204" pitchFamily="34" charset="0"/>
                <a:ea typeface="ＭＳ Ｐゴシック"/>
                <a:cs typeface="ヒラギノ角ゴ Pro W6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 bwMode="auto">
            <a:xfrm>
              <a:off x="5540553" y="3804386"/>
              <a:ext cx="115200" cy="201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/>
              <a:endParaRPr lang="ja-JP" altLang="en-US" sz="1000" dirty="0">
                <a:solidFill>
                  <a:srgbClr val="FFFFFF"/>
                </a:solidFill>
                <a:latin typeface="Swis721 BT" panose="020B0504020202020204" pitchFamily="34" charset="0"/>
                <a:ea typeface="ＭＳ Ｐゴシック"/>
                <a:cs typeface="ヒラギノ角ゴ Pro W6" charset="-128"/>
              </a:endParaRPr>
            </a:p>
          </p:txBody>
        </p:sp>
      </p:grpSp>
      <p:sp>
        <p:nvSpPr>
          <p:cNvPr id="28" name="日付プレースホルダー 2"/>
          <p:cNvSpPr txBox="1">
            <a:spLocks/>
          </p:cNvSpPr>
          <p:nvPr/>
        </p:nvSpPr>
        <p:spPr>
          <a:xfrm>
            <a:off x="457200" y="6308725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ja-JP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ＭＳ Ｐゴシック" charset="-128"/>
                <a:cs typeface="ＭＳ Ｐゴシック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2017/07/14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9" name="フッター プレースホルダー 3"/>
          <p:cNvSpPr txBox="1">
            <a:spLocks/>
          </p:cNvSpPr>
          <p:nvPr/>
        </p:nvSpPr>
        <p:spPr>
          <a:xfrm>
            <a:off x="1763713" y="6308725"/>
            <a:ext cx="6121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ja-JP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ＭＳ Ｐゴシック" charset="-128"/>
                <a:cs typeface="ＭＳ Ｐゴシック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Second VarSITI General Symposium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5868144" y="1710217"/>
            <a:ext cx="1368152" cy="278623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ヒラギノ角ゴ Pro W6" charset="-128"/>
              <a:ea typeface="ヒラギノ角ゴ Pro W6" charset="-128"/>
              <a:cs typeface="ヒラギノ角ゴ Pro W6" charset="-128"/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5580112" y="3222385"/>
            <a:ext cx="2304256" cy="284733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ヒラギノ角ゴ Pro W6" charset="-128"/>
              <a:ea typeface="ヒラギノ角ゴ Pro W6" charset="-128"/>
              <a:cs typeface="ヒラギノ角ゴ Pro W6" charset="-128"/>
            </a:endParaRP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5076056" y="4272912"/>
            <a:ext cx="1224136" cy="256392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ヒラギノ角ゴ Pro W6" charset="-128"/>
              <a:ea typeface="ヒラギノ角ゴ Pro W6" charset="-128"/>
              <a:cs typeface="ヒラギノ角ゴ Pro W6" charset="-128"/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1230617" y="4272912"/>
            <a:ext cx="1224136" cy="308216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ヒラギノ角ゴ Pro W6" charset="-128"/>
              <a:ea typeface="ヒラギノ角ゴ Pro W6" charset="-128"/>
              <a:cs typeface="ヒラギノ角ゴ Pro W6" charset="-128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1259632" y="1968656"/>
            <a:ext cx="1195121" cy="308216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ヒラギノ角ゴ Pro W6" charset="-128"/>
              <a:ea typeface="ヒラギノ角ゴ Pro W6" charset="-128"/>
              <a:cs typeface="ヒラギノ角ゴ Pro W6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08619" y="3276425"/>
            <a:ext cx="8526864" cy="1200329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r>
              <a:rPr lang="ja-JP" altLang="en-US" b="0" dirty="0" smtClean="0">
                <a:solidFill>
                  <a:srgbClr val="000000"/>
                </a:solidFill>
                <a:latin typeface="+mn-ea"/>
                <a:ea typeface="+mn-ea"/>
                <a:cs typeface="Arial" panose="020B0604020202020204" pitchFamily="34" charset="0"/>
              </a:rPr>
              <a:t>全国の大学・研究機関で分散管理されている超高層大気データを効率的に解析できる</a:t>
            </a:r>
            <a:r>
              <a:rPr lang="ja-JP" altLang="en-US" b="0" dirty="0">
                <a:solidFill>
                  <a:srgbClr val="000000"/>
                </a:solidFill>
                <a:latin typeface="+mn-ea"/>
                <a:ea typeface="+mn-ea"/>
                <a:cs typeface="Arial" panose="020B0604020202020204" pitchFamily="34" charset="0"/>
              </a:rPr>
              <a:t>ツール</a:t>
            </a:r>
            <a:r>
              <a:rPr lang="ja-JP" altLang="en-US" b="0" dirty="0" smtClean="0">
                <a:solidFill>
                  <a:srgbClr val="000000"/>
                </a:solidFill>
                <a:latin typeface="+mn-ea"/>
                <a:ea typeface="+mn-ea"/>
                <a:cs typeface="Arial" panose="020B0604020202020204" pitchFamily="34" charset="0"/>
              </a:rPr>
              <a:t>（メタデータデータベース、統合解析ソフト等）を開発している。</a:t>
            </a:r>
            <a:endParaRPr lang="en-US" altLang="ja-JP" b="0" dirty="0">
              <a:solidFill>
                <a:srgbClr val="000000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9469" y="836712"/>
            <a:ext cx="6679035" cy="349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ＭＳ ゴシック" charset="0"/>
              </a:rPr>
              <a:t>超高層大気の特徴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 bwMode="auto">
          <a:xfrm>
            <a:off x="232470" y="920914"/>
            <a:ext cx="4339530" cy="707886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特徴①</a:t>
            </a:r>
            <a:r>
              <a:rPr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地表から宇宙空間に渡る</a:t>
            </a:r>
            <a:r>
              <a:rPr lang="en-US" altLang="ja-JP" sz="20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0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0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</a:t>
            </a:r>
            <a:r>
              <a:rPr lang="ja-JP" altLang="en-US" sz="20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グローバルな現象を反映</a:t>
            </a:r>
            <a:endParaRPr lang="ja-JP" altLang="en-US" sz="20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 bwMode="auto">
          <a:xfrm>
            <a:off x="827584" y="1743199"/>
            <a:ext cx="136815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太陽からの 　　　エネルギー注入</a:t>
            </a:r>
            <a:endParaRPr lang="ja-JP" altLang="en-US" sz="1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 bwMode="auto">
          <a:xfrm>
            <a:off x="107504" y="5157192"/>
            <a:ext cx="4123506" cy="707886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特徴③</a:t>
            </a:r>
            <a:r>
              <a:rPr lang="ja-JP" altLang="en-US" sz="2000" b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様々な周期の変動が存在</a:t>
            </a:r>
            <a:endParaRPr lang="en-US" altLang="ja-JP" sz="2000" b="1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itchFamily="2" charset="2"/>
              </a:rPr>
              <a:t></a:t>
            </a:r>
            <a:r>
              <a:rPr lang="ja-JP" altLang="en-US" sz="20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長期データの解析が必要</a:t>
            </a:r>
            <a:endParaRPr lang="ja-JP" altLang="en-US" sz="20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 bwMode="auto">
          <a:xfrm>
            <a:off x="726976" y="2564904"/>
            <a:ext cx="161277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地球的規模の物質とエネルギーの循環</a:t>
            </a:r>
            <a:endParaRPr lang="ja-JP" altLang="en-US" sz="1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 bwMode="auto">
          <a:xfrm>
            <a:off x="755576" y="3399383"/>
            <a:ext cx="161127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下層大気からの　　　エネルギーの注入</a:t>
            </a:r>
            <a:endParaRPr lang="ja-JP" altLang="en-US" sz="1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十字形 16"/>
          <p:cNvSpPr/>
          <p:nvPr/>
        </p:nvSpPr>
        <p:spPr bwMode="auto">
          <a:xfrm>
            <a:off x="1402601" y="2275825"/>
            <a:ext cx="217071" cy="217071"/>
          </a:xfrm>
          <a:prstGeom prst="plus">
            <a:avLst>
              <a:gd name="adj" fmla="val 40801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ja-JP" altLang="en-US" sz="28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十字形 17"/>
          <p:cNvSpPr/>
          <p:nvPr/>
        </p:nvSpPr>
        <p:spPr bwMode="auto">
          <a:xfrm>
            <a:off x="1402601" y="3067913"/>
            <a:ext cx="217071" cy="217071"/>
          </a:xfrm>
          <a:prstGeom prst="plus">
            <a:avLst>
              <a:gd name="adj" fmla="val 40801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ja-JP" altLang="en-US" sz="28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右矢印 18"/>
          <p:cNvSpPr/>
          <p:nvPr/>
        </p:nvSpPr>
        <p:spPr bwMode="auto">
          <a:xfrm rot="5400000">
            <a:off x="1331640" y="3933056"/>
            <a:ext cx="288032" cy="288032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ja-JP" altLang="en-US" sz="28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 bwMode="auto">
          <a:xfrm>
            <a:off x="539552" y="4221088"/>
            <a:ext cx="226876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 anchorCtr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様々なスケールの現象が絡み合う複雑系で、宇宙空間に開いた系。特有の方程式系で記述される。</a:t>
            </a:r>
          </a:p>
        </p:txBody>
      </p:sp>
      <p:cxnSp>
        <p:nvCxnSpPr>
          <p:cNvPr id="21" name="直線コネクタ 20"/>
          <p:cNvCxnSpPr/>
          <p:nvPr/>
        </p:nvCxnSpPr>
        <p:spPr bwMode="auto">
          <a:xfrm>
            <a:off x="0" y="5013176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テキスト ボックス 21"/>
          <p:cNvSpPr txBox="1"/>
          <p:nvPr/>
        </p:nvSpPr>
        <p:spPr bwMode="auto">
          <a:xfrm>
            <a:off x="4067944" y="4365104"/>
            <a:ext cx="4752528" cy="40011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特徴②</a:t>
            </a:r>
            <a:r>
              <a:rPr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取り扱う物理量が極めて多種</a:t>
            </a:r>
            <a:endParaRPr lang="ja-JP" altLang="en-US" sz="20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右矢印 22"/>
          <p:cNvSpPr/>
          <p:nvPr/>
        </p:nvSpPr>
        <p:spPr bwMode="auto">
          <a:xfrm>
            <a:off x="3347864" y="4365104"/>
            <a:ext cx="504056" cy="36004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ja-JP" altLang="en-US" sz="28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403648" y="6093296"/>
            <a:ext cx="273630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右図：　太陽黒点数の変動（太陽の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年周期に関係する長周期変動の例として）</a:t>
            </a:r>
            <a:endParaRPr lang="ja-JP" altLang="en-US" sz="1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0535" y="5033703"/>
            <a:ext cx="4891261" cy="182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725A3-22DC-284A-A832-3EBE73E788CD}" type="slidenum">
              <a:rPr lang="en-US" altLang="ja-JP" smtClean="0">
                <a:solidFill>
                  <a:srgbClr val="000000"/>
                </a:solidFill>
              </a:rPr>
              <a:pPr/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2018/03/01</a:t>
            </a:r>
            <a:endParaRPr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5</a:t>
            </a:r>
            <a:r>
              <a:rPr lang="ja-JP" altLang="en-US" smtClean="0"/>
              <a:t>回オープンサイエンスデータ推進ワークショップ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8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ＭＳ ゴシック" charset="0"/>
              </a:rPr>
              <a:t>IUGONET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ＭＳ ゴシック" charset="0"/>
              </a:rPr>
              <a:t>がカバーする観測領域・観測装置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251520" y="1541027"/>
            <a:ext cx="4456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高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度</a:t>
            </a:r>
          </a:p>
        </p:txBody>
      </p:sp>
      <p:cxnSp>
        <p:nvCxnSpPr>
          <p:cNvPr id="9" name="直線矢印コネクタ 8"/>
          <p:cNvCxnSpPr/>
          <p:nvPr/>
        </p:nvCxnSpPr>
        <p:spPr bwMode="auto">
          <a:xfrm flipV="1">
            <a:off x="493899" y="2379401"/>
            <a:ext cx="0" cy="31695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テキスト ボックス 9"/>
          <p:cNvSpPr txBox="1"/>
          <p:nvPr/>
        </p:nvSpPr>
        <p:spPr bwMode="auto">
          <a:xfrm>
            <a:off x="359655" y="5889988"/>
            <a:ext cx="8555746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様々な装置で</a:t>
            </a:r>
            <a:r>
              <a:rPr lang="ja-JP" altLang="en-US" sz="2400" noProof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観測</a:t>
            </a:r>
            <a: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された</a:t>
            </a:r>
            <a:r>
              <a:rPr lang="ja-JP" altLang="en-US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多種多様</a:t>
            </a:r>
            <a: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な物理量データ</a:t>
            </a:r>
            <a:endParaRPr lang="en-US" altLang="ja-JP" sz="24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太陽～地球下層大気</a:t>
            </a:r>
            <a: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にある</a:t>
            </a: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様々な</a:t>
            </a:r>
            <a: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領域で取得されたデータ</a:t>
            </a:r>
            <a:endParaRPr kumimoji="1" lang="en-US" altLang="ja-JP" sz="24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 bwMode="auto">
          <a:xfrm>
            <a:off x="6660232" y="3844904"/>
            <a:ext cx="41597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9" y="933501"/>
            <a:ext cx="8179500" cy="494880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725A3-22DC-284A-A832-3EBE73E788CD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7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176" y="231304"/>
            <a:ext cx="6999288" cy="533400"/>
          </a:xfrm>
        </p:spPr>
        <p:txBody>
          <a:bodyPr/>
          <a:lstStyle/>
          <a:p>
            <a:r>
              <a:rPr lang="ja-JP" altLang="en-US" sz="2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データ解析ソフトウェア（</a:t>
            </a:r>
            <a:r>
              <a:rPr lang="en-US" altLang="ja-JP" sz="2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SPEDAS</a:t>
            </a:r>
            <a:r>
              <a:rPr lang="ja-JP" altLang="en-US" sz="2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9256-9710-CE4B-B841-410F9918DD84}" type="slidenum">
              <a:rPr lang="en-US" altLang="ja-JP" smtClean="0">
                <a:solidFill>
                  <a:srgbClr val="000000"/>
                </a:solidFill>
              </a:rPr>
              <a:pPr/>
              <a:t>6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56" name="図 55" descr="earch_ma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325034"/>
            <a:ext cx="2402768" cy="2459377"/>
          </a:xfrm>
          <a:prstGeom prst="rect">
            <a:avLst/>
          </a:prstGeom>
        </p:spPr>
      </p:pic>
      <p:sp>
        <p:nvSpPr>
          <p:cNvPr id="58" name="正方形/長方形 11"/>
          <p:cNvSpPr>
            <a:spLocks noChangeArrowheads="1"/>
          </p:cNvSpPr>
          <p:nvPr/>
        </p:nvSpPr>
        <p:spPr bwMode="auto">
          <a:xfrm>
            <a:off x="250875" y="2583488"/>
            <a:ext cx="4968875" cy="1669484"/>
          </a:xfrm>
          <a:prstGeom prst="rect">
            <a:avLst/>
          </a:prstGeom>
          <a:solidFill>
            <a:srgbClr val="D0C8D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59" name="正方形/長方形 11"/>
          <p:cNvSpPr>
            <a:spLocks noChangeArrowheads="1"/>
          </p:cNvSpPr>
          <p:nvPr/>
        </p:nvSpPr>
        <p:spPr bwMode="auto">
          <a:xfrm>
            <a:off x="251197" y="4253026"/>
            <a:ext cx="4968875" cy="248834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94320" y="3412843"/>
            <a:ext cx="720725" cy="3603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>
            <a:normAutofit fontScale="6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THEMIS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衛星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/>
        </p:nvSpPr>
        <p:spPr bwMode="auto">
          <a:xfrm>
            <a:off x="322883" y="4291186"/>
            <a:ext cx="720725" cy="360362"/>
          </a:xfrm>
          <a:prstGeom prst="rect">
            <a:avLst/>
          </a:prstGeom>
          <a:gradFill rotWithShape="1">
            <a:gsLst>
              <a:gs pos="0">
                <a:srgbClr val="90DAFF"/>
              </a:gs>
              <a:gs pos="35001">
                <a:srgbClr val="B2E3FF"/>
              </a:gs>
              <a:gs pos="100000">
                <a:srgbClr val="E0F4FF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rIns="360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THEMIS</a:t>
            </a:r>
            <a:b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</a:b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地磁気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/>
        </p:nvSpPr>
        <p:spPr bwMode="auto">
          <a:xfrm>
            <a:off x="1114326" y="4292773"/>
            <a:ext cx="720725" cy="360363"/>
          </a:xfrm>
          <a:prstGeom prst="rect">
            <a:avLst/>
          </a:prstGeom>
          <a:gradFill rotWithShape="1">
            <a:gsLst>
              <a:gs pos="0">
                <a:srgbClr val="90DAFF"/>
              </a:gs>
              <a:gs pos="35001">
                <a:srgbClr val="B2E3FF"/>
              </a:gs>
              <a:gs pos="100000">
                <a:srgbClr val="E0F4FF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rIns="360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THEMIS</a:t>
            </a:r>
            <a:b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</a:b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カメラ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979687" y="3006244"/>
            <a:ext cx="719137" cy="360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Wind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771775" y="3006244"/>
            <a:ext cx="719137" cy="360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ACE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770832" y="3412843"/>
            <a:ext cx="719138" cy="360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>
            <a:normAutofit fontScale="6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NASA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OMNI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186656" y="3411776"/>
            <a:ext cx="720725" cy="36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GOES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978744" y="3412843"/>
            <a:ext cx="720725" cy="36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LANL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22883" y="5156869"/>
            <a:ext cx="720725" cy="3603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>
            <a:normAutofit fontScale="5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Greenland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地磁気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115045" y="5156869"/>
            <a:ext cx="720725" cy="3603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>
            <a:normAutofit fontScale="6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MACCS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地磁気</a:t>
            </a:r>
          </a:p>
        </p:txBody>
      </p:sp>
      <p:grpSp>
        <p:nvGrpSpPr>
          <p:cNvPr id="70" name="グループ化 34"/>
          <p:cNvGrpSpPr>
            <a:grpSpLocks/>
          </p:cNvGrpSpPr>
          <p:nvPr/>
        </p:nvGrpSpPr>
        <p:grpSpPr bwMode="auto">
          <a:xfrm>
            <a:off x="322883" y="4725144"/>
            <a:ext cx="1512887" cy="360363"/>
            <a:chOff x="4644008" y="4653136"/>
            <a:chExt cx="1512168" cy="360040"/>
          </a:xfrm>
        </p:grpSpPr>
        <p:sp>
          <p:nvSpPr>
            <p:cNvPr id="71" name="テキスト ボックス 70"/>
            <p:cNvSpPr txBox="1"/>
            <p:nvPr/>
          </p:nvSpPr>
          <p:spPr>
            <a:xfrm>
              <a:off x="4644008" y="4653136"/>
              <a:ext cx="720382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Ins="36000" anchor="ctr">
              <a:normAutofit fontScale="55000" lnSpcReduction="2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メイリオ" panose="020B0604030504040204" pitchFamily="50" charset="-128"/>
                </a:rPr>
                <a:t>CARISMA</a:t>
              </a:r>
              <a:b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メイリオ" panose="020B0604030504040204" pitchFamily="50" charset="-128"/>
                </a:rPr>
              </a:b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メイリオ" panose="020B0604030504040204" pitchFamily="50" charset="-128"/>
                </a:rPr>
                <a:t>地磁気</a:t>
              </a: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5435794" y="4653136"/>
              <a:ext cx="720382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Ins="36000" anchor="ctr">
              <a:normAutofit fontScale="62500" lnSpcReduction="2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メイリオ" panose="020B0604030504040204" pitchFamily="50" charset="-128"/>
                </a:rPr>
                <a:t>GIMA</a:t>
              </a:r>
              <a:b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メイリオ" panose="020B0604030504040204" pitchFamily="50" charset="-128"/>
                </a:rPr>
              </a:b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メイリオ" panose="020B0604030504040204" pitchFamily="50" charset="-128"/>
                </a:rPr>
                <a:t>地磁気</a:t>
              </a:r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4355976" y="3006244"/>
            <a:ext cx="720403" cy="3898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RBSP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94320" y="3006244"/>
            <a:ext cx="720725" cy="360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>
            <a:normAutofit fontScale="850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Stereo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/>
        </p:nvSpPr>
        <p:spPr bwMode="auto">
          <a:xfrm>
            <a:off x="320426" y="5588917"/>
            <a:ext cx="1585367" cy="1035767"/>
          </a:xfrm>
          <a:prstGeom prst="rect">
            <a:avLst/>
          </a:prstGeom>
          <a:gradFill rotWithShape="1">
            <a:gsLst>
              <a:gs pos="0">
                <a:srgbClr val="90DAFF"/>
              </a:gs>
              <a:gs pos="35001">
                <a:srgbClr val="B2E3FF"/>
              </a:gs>
              <a:gs pos="100000">
                <a:srgbClr val="E0F4FF"/>
              </a:gs>
            </a:gsLst>
            <a:lin ang="16200000" scaled="1"/>
          </a:gradFill>
          <a:ln w="28575" algn="ctr">
            <a:solidFill>
              <a:srgbClr val="0000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rIns="3600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ERG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連携地上</a:t>
            </a:r>
            <a:r>
              <a:rPr kumimoji="1" lang="en-US" altLang="ja-JP" sz="17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/>
            </a:r>
            <a:br>
              <a:rPr kumimoji="1" lang="en-US" altLang="ja-JP" sz="17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</a:b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210MM,SuperDARN,</a:t>
            </a:r>
            <a:b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</a:b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誘導磁力計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, …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76" name="テキスト ボックス 75"/>
          <p:cNvSpPr txBox="1">
            <a:spLocks noChangeArrowheads="1"/>
          </p:cNvSpPr>
          <p:nvPr/>
        </p:nvSpPr>
        <p:spPr bwMode="auto">
          <a:xfrm>
            <a:off x="2018336" y="4796246"/>
            <a:ext cx="3139028" cy="1828438"/>
          </a:xfrm>
          <a:prstGeom prst="rect">
            <a:avLst/>
          </a:prstGeom>
          <a:gradFill rotWithShape="1">
            <a:gsLst>
              <a:gs pos="0">
                <a:srgbClr val="90DAFF"/>
              </a:gs>
              <a:gs pos="35001">
                <a:srgbClr val="B2E3FF"/>
              </a:gs>
              <a:gs pos="100000">
                <a:srgbClr val="E0F4FF"/>
              </a:gs>
            </a:gsLst>
            <a:lin ang="16200000" scaled="1"/>
          </a:gradFill>
          <a:ln w="57150" algn="ctr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rIns="3600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IUGONET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/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太陽望遠鏡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太陽惑星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電波望遠鏡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電離圏レーダー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大気レーダー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オーロラ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イメージャ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,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気象観測データ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地磁気ネットワーク（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WDC, 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MAGDAS,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南極・アイスランド等）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77" name="テキスト ボックス 20"/>
          <p:cNvSpPr txBox="1"/>
          <p:nvPr/>
        </p:nvSpPr>
        <p:spPr>
          <a:xfrm>
            <a:off x="3562920" y="3412099"/>
            <a:ext cx="721048" cy="360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ERG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186656" y="3006566"/>
            <a:ext cx="719137" cy="360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>
            <a:normAutofit fontScale="850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SOHO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3563863" y="3006244"/>
            <a:ext cx="719137" cy="360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>
            <a:normAutofit fontScale="92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IMP-8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008391" y="2574196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衛星データ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887738" y="4325034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地上観測データ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pic>
        <p:nvPicPr>
          <p:cNvPr id="82" name="図 81" descr="satelli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216" y="2892827"/>
            <a:ext cx="1628874" cy="1278666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7568460" y="2546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宇宙空間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598992" y="257122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太陽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598788" y="5238118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地球大気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86" name="上下矢印 85"/>
          <p:cNvSpPr/>
          <p:nvPr/>
        </p:nvSpPr>
        <p:spPr bwMode="auto">
          <a:xfrm rot="16200000">
            <a:off x="6757832" y="2764597"/>
            <a:ext cx="287710" cy="753063"/>
          </a:xfrm>
          <a:prstGeom prst="upDownArrow">
            <a:avLst/>
          </a:prstGeom>
          <a:solidFill>
            <a:srgbClr val="FFC000">
              <a:alpha val="5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87" name="上下矢印 86"/>
          <p:cNvSpPr/>
          <p:nvPr/>
        </p:nvSpPr>
        <p:spPr bwMode="auto">
          <a:xfrm rot="2515679">
            <a:off x="7166898" y="4109922"/>
            <a:ext cx="288032" cy="549226"/>
          </a:xfrm>
          <a:prstGeom prst="upDownArrow">
            <a:avLst/>
          </a:prstGeom>
          <a:solidFill>
            <a:srgbClr val="FFC000">
              <a:alpha val="5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pic>
        <p:nvPicPr>
          <p:cNvPr id="88" name="図 87" descr="sm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05" y="2888649"/>
            <a:ext cx="1239411" cy="1239411"/>
          </a:xfrm>
          <a:prstGeom prst="rect">
            <a:avLst/>
          </a:prstGeom>
        </p:spPr>
      </p:pic>
      <p:sp>
        <p:nvSpPr>
          <p:cNvPr id="89" name="上下矢印 88"/>
          <p:cNvSpPr/>
          <p:nvPr/>
        </p:nvSpPr>
        <p:spPr bwMode="auto">
          <a:xfrm rot="19210470">
            <a:off x="6410528" y="4107323"/>
            <a:ext cx="288032" cy="549226"/>
          </a:xfrm>
          <a:prstGeom prst="upDownArrow">
            <a:avLst/>
          </a:prstGeom>
          <a:solidFill>
            <a:srgbClr val="FFC000">
              <a:alpha val="5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13739" y="2267580"/>
            <a:ext cx="327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SPEDAS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で扱えるデータの例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1" name="Rectangle 33"/>
          <p:cNvSpPr>
            <a:spLocks noChangeArrowheads="1"/>
          </p:cNvSpPr>
          <p:nvPr/>
        </p:nvSpPr>
        <p:spPr bwMode="auto">
          <a:xfrm>
            <a:off x="242888" y="908720"/>
            <a:ext cx="8653462" cy="12622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</a:rPr>
              <a:t>多様な衛星・地上観測ミッション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</a:rPr>
              <a:t>の観測データを取り扱える。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メイリオ" panose="020B0604030504040204" pitchFamily="50" charset="-128"/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altLang="ja-JP" sz="2000" dirty="0">
                <a:ea typeface="メイリオ" panose="020B0604030504040204" pitchFamily="50" charset="-128"/>
              </a:rPr>
              <a:t>IUGONET</a:t>
            </a:r>
            <a:r>
              <a:rPr lang="ja-JP" altLang="en-US" sz="2000" dirty="0">
                <a:ea typeface="メイリオ" panose="020B0604030504040204" pitchFamily="50" charset="-128"/>
              </a:rPr>
              <a:t>関連の</a:t>
            </a:r>
            <a:r>
              <a:rPr lang="en-US" altLang="ja-JP" sz="2000" u="sng" dirty="0">
                <a:ea typeface="メイリオ" panose="020B0604030504040204" pitchFamily="50" charset="-128"/>
              </a:rPr>
              <a:t>30</a:t>
            </a:r>
            <a:r>
              <a:rPr lang="ja-JP" altLang="en-US" sz="2000" u="sng" dirty="0">
                <a:ea typeface="メイリオ" panose="020B0604030504040204" pitchFamily="50" charset="-128"/>
              </a:rPr>
              <a:t>種類以上の</a:t>
            </a:r>
            <a:r>
              <a:rPr lang="ja-JP" altLang="en-US" sz="2000" u="sng" dirty="0" smtClean="0">
                <a:ea typeface="メイリオ" panose="020B0604030504040204" pitchFamily="50" charset="-128"/>
              </a:rPr>
              <a:t>データをロード・解析できる</a:t>
            </a:r>
            <a:r>
              <a:rPr lang="ja-JP" altLang="en-US" sz="2000" dirty="0" smtClean="0">
                <a:ea typeface="メイリオ" panose="020B0604030504040204" pitchFamily="50" charset="-128"/>
              </a:rPr>
              <a:t>。</a:t>
            </a:r>
            <a:endParaRPr lang="en-US" altLang="ja-JP" sz="2000" dirty="0">
              <a:ea typeface="メイリオ" panose="020B0604030504040204" pitchFamily="50" charset="-128"/>
            </a:endParaRPr>
          </a:p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ja-JP" altLang="en-US" sz="2000" dirty="0" smtClean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太陽、惑星間空間、磁気圏、電離圏、中層大気等のデータが利用可能なので、宇宙天気のような</a:t>
            </a:r>
            <a:r>
              <a:rPr lang="ja-JP" altLang="en-US" sz="2000" dirty="0" smtClean="0">
                <a:solidFill>
                  <a:srgbClr val="FF0000"/>
                </a:solidFill>
                <a:latin typeface="+mn-lt"/>
                <a:ea typeface="メイリオ" panose="020B0604030504040204" pitchFamily="50" charset="-128"/>
              </a:rPr>
              <a:t>分野横断型研究</a:t>
            </a:r>
            <a:r>
              <a:rPr lang="ja-JP" altLang="en-US" sz="2000" dirty="0" smtClean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に向いている</a:t>
            </a:r>
            <a:r>
              <a:rPr lang="ja-JP" altLang="en-US" sz="20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。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 bwMode="auto">
          <a:xfrm>
            <a:off x="6516216" y="3531102"/>
            <a:ext cx="745539" cy="52322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分野横断研究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93" name="テキスト ボックス 20"/>
          <p:cNvSpPr txBox="1"/>
          <p:nvPr/>
        </p:nvSpPr>
        <p:spPr>
          <a:xfrm>
            <a:off x="4355976" y="3436100"/>
            <a:ext cx="721048" cy="360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srgbClr val="000514"/>
                </a:solidFill>
                <a:latin typeface="Comic Sans MS" panose="030F0702030302020204" pitchFamily="66" charset="0"/>
                <a:ea typeface="メイリオ" panose="020B0604030504040204" pitchFamily="50" charset="-128"/>
              </a:rPr>
              <a:t>MM</a:t>
            </a:r>
            <a:r>
              <a:rPr lang="en-US" altLang="ja-JP" dirty="0">
                <a:solidFill>
                  <a:srgbClr val="000514"/>
                </a:solidFill>
                <a:latin typeface="Comic Sans MS" panose="030F0702030302020204" pitchFamily="66" charset="0"/>
                <a:ea typeface="メイリオ" panose="020B0604030504040204" pitchFamily="50" charset="-128"/>
              </a:rPr>
              <a:t>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383045" y="4325034"/>
            <a:ext cx="720725" cy="3603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>
            <a:normAutofit fontScale="92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メイリオ" panose="020B0604030504040204" pitchFamily="50" charset="-128"/>
              </a:rPr>
              <a:t>Barrel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95" name="テキスト ボックス 20"/>
          <p:cNvSpPr txBox="1"/>
          <p:nvPr/>
        </p:nvSpPr>
        <p:spPr>
          <a:xfrm>
            <a:off x="402954" y="3822207"/>
            <a:ext cx="721048" cy="360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srgbClr val="000514"/>
                </a:solidFill>
                <a:latin typeface="Comic Sans MS" panose="030F0702030302020204" pitchFamily="66" charset="0"/>
                <a:ea typeface="メイリオ" panose="020B0604030504040204" pitchFamily="50" charset="-128"/>
              </a:rPr>
              <a:t>POES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20"/>
          <p:cNvSpPr txBox="1"/>
          <p:nvPr/>
        </p:nvSpPr>
        <p:spPr>
          <a:xfrm>
            <a:off x="1186656" y="3822207"/>
            <a:ext cx="721048" cy="360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>
            <a:normAutofit fontScale="7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srgbClr val="000514"/>
                </a:solidFill>
                <a:latin typeface="Comic Sans MS" panose="030F0702030302020204" pitchFamily="66" charset="0"/>
                <a:ea typeface="メイリオ" panose="020B0604030504040204" pitchFamily="50" charset="-128"/>
              </a:rPr>
              <a:t>MAVEN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Comic Sans MS" panose="030F0702030302020204" pitchFamily="66" charset="0"/>
              <a:ea typeface="メイリオ" panose="020B0604030504040204" pitchFamily="50" charset="-128"/>
            </a:endParaRPr>
          </a:p>
        </p:txBody>
      </p:sp>
      <p:pic>
        <p:nvPicPr>
          <p:cNvPr id="47" name="Picture 2" descr="C:\Users\clrussell\Desktop\spedas_logo_hi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5" y="44624"/>
            <a:ext cx="1080120" cy="874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32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n-ea"/>
                <a:ea typeface="+mn-ea"/>
              </a:rPr>
              <a:t>第</a:t>
            </a:r>
            <a:r>
              <a:rPr kumimoji="1" lang="en-US" altLang="ja-JP" dirty="0" smtClean="0">
                <a:latin typeface="+mn-ea"/>
                <a:ea typeface="+mn-ea"/>
              </a:rPr>
              <a:t>2</a:t>
            </a:r>
            <a:r>
              <a:rPr kumimoji="1" lang="ja-JP" altLang="en-US" dirty="0" smtClean="0">
                <a:latin typeface="+mn-ea"/>
                <a:ea typeface="+mn-ea"/>
              </a:rPr>
              <a:t>期</a:t>
            </a:r>
            <a:r>
              <a:rPr kumimoji="1" lang="en-US" altLang="ja-JP" dirty="0" smtClean="0">
                <a:latin typeface="+mn-ea"/>
                <a:ea typeface="+mn-ea"/>
              </a:rPr>
              <a:t>IUGONET</a:t>
            </a:r>
            <a:r>
              <a:rPr kumimoji="1" lang="ja-JP" altLang="en-US" dirty="0" smtClean="0">
                <a:latin typeface="+mn-ea"/>
                <a:ea typeface="+mn-ea"/>
              </a:rPr>
              <a:t>プロジェクトの計画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80E7-0F34-4521-9692-9CB48254303E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2018/03/01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5</a:t>
            </a:r>
            <a:r>
              <a:rPr lang="ja-JP" altLang="en-US" smtClean="0"/>
              <a:t>回オープンサイエンスデータ推進ワークショップ</a:t>
            </a:r>
            <a:endParaRPr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7" y="908720"/>
            <a:ext cx="8802711" cy="3733628"/>
          </a:xfrm>
        </p:spPr>
      </p:pic>
      <p:sp>
        <p:nvSpPr>
          <p:cNvPr id="7" name="テキスト ボックス 6"/>
          <p:cNvSpPr txBox="1"/>
          <p:nvPr/>
        </p:nvSpPr>
        <p:spPr bwMode="auto">
          <a:xfrm>
            <a:off x="264404" y="4797152"/>
            <a:ext cx="8555746" cy="193899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期（</a:t>
            </a:r>
            <a:r>
              <a:rPr lang="en-US" altLang="ja-JP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2009</a:t>
            </a:r>
            <a:r>
              <a:rPr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）では、主に、</a:t>
            </a: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IUGONET</a:t>
            </a:r>
            <a:r>
              <a:rPr lang="ja-JP" altLang="en-US" sz="2000" noProof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参画</a:t>
            </a:r>
            <a:r>
              <a:rPr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機関の</a:t>
            </a:r>
            <a:r>
              <a:rPr lang="ja-JP" altLang="en-US" sz="2000" u="sng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未公開データの公開</a:t>
            </a:r>
            <a:r>
              <a:rPr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2000" u="sng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メタデータ登録</a:t>
            </a:r>
            <a:r>
              <a:rPr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に加え、</a:t>
            </a:r>
            <a:r>
              <a:rPr lang="ja-JP" altLang="en-US" sz="2000" u="sng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メタデータデータベースや解析ソフト等の基盤開発</a:t>
            </a:r>
            <a:r>
              <a:rPr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を行った。</a:t>
            </a:r>
            <a:endParaRPr kumimoji="1" lang="en-US" altLang="ja-JP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期では、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基盤の再整備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を行うと共に、超高層大気分野への貢献に加えて、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オープンデータ・オープンサイエンスへの貢献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国際展開や人材育成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にも力を入れる。</a:t>
            </a:r>
            <a:endParaRPr kumimoji="1" lang="en-US" altLang="ja-JP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04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6552728" cy="5520896"/>
          </a:xfrm>
          <a:ln w="38100">
            <a:solidFill>
              <a:schemeClr val="tx1"/>
            </a:solidFill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400" dirty="0" smtClean="0">
                <a:latin typeface="+mn-ea"/>
                <a:ea typeface="+mn-ea"/>
              </a:rPr>
              <a:t>IUGONET</a:t>
            </a:r>
            <a:r>
              <a:rPr kumimoji="1" lang="ja-JP" altLang="en-US" sz="2400" dirty="0" smtClean="0">
                <a:latin typeface="+mn-ea"/>
                <a:ea typeface="+mn-ea"/>
              </a:rPr>
              <a:t>メタデータ・データベース（</a:t>
            </a:r>
            <a:r>
              <a:rPr kumimoji="1" lang="en-US" altLang="ja-JP" sz="2400" dirty="0" smtClean="0">
                <a:latin typeface="+mn-ea"/>
                <a:ea typeface="+mn-ea"/>
              </a:rPr>
              <a:t>Type-A</a:t>
            </a:r>
            <a:r>
              <a:rPr kumimoji="1" lang="ja-JP" altLang="en-US" sz="2400" dirty="0" smtClean="0">
                <a:latin typeface="+mn-ea"/>
                <a:ea typeface="+mn-ea"/>
              </a:rPr>
              <a:t>）</a:t>
            </a:r>
            <a:endParaRPr kumimoji="1" lang="ja-JP" altLang="en-US" sz="24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55141-39A0-4B6D-A83F-6FFA60EBB54C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588194" y="784547"/>
            <a:ext cx="3329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ja-JP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http://search.iugonet.org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323528" y="764704"/>
            <a:ext cx="31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ja-JP" sz="2800" b="1" i="1" dirty="0" smtClean="0">
                <a:solidFill>
                  <a:srgbClr val="000000"/>
                </a:solidFill>
                <a:latin typeface="Garamond" panose="02020404030301010803" pitchFamily="18" charset="0"/>
                <a:ea typeface="ＭＳ Ｐゴシック" panose="020B0600070205080204" pitchFamily="50" charset="-128"/>
              </a:rPr>
              <a:t>IUGONET Type-A</a:t>
            </a:r>
            <a:endParaRPr lang="ja-JP" altLang="en-US" sz="2800" b="1" i="1" dirty="0">
              <a:solidFill>
                <a:srgbClr val="000000"/>
              </a:solidFill>
              <a:latin typeface="Garamond" panose="02020404030301010803" pitchFamily="18" charset="0"/>
              <a:ea typeface="ＭＳ Ｐゴシック" panose="020B0600070205080204" pitchFamily="50" charset="-128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-13375" y="970313"/>
            <a:ext cx="9625935" cy="6443241"/>
            <a:chOff x="-13375" y="970313"/>
            <a:chExt cx="9625935" cy="6443241"/>
          </a:xfrm>
        </p:grpSpPr>
        <p:sp>
          <p:nvSpPr>
            <p:cNvPr id="44" name="正方形/長方形 43"/>
            <p:cNvSpPr/>
            <p:nvPr/>
          </p:nvSpPr>
          <p:spPr bwMode="auto">
            <a:xfrm rot="20400000">
              <a:off x="518046" y="4606663"/>
              <a:ext cx="7563789" cy="28068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ja-JP" altLang="en-US" sz="2800">
                <a:solidFill>
                  <a:srgbClr val="000000"/>
                </a:solidFill>
                <a:latin typeface="ヒラギノ角ゴ Pro W6" charset="-128"/>
                <a:ea typeface="ヒラギノ角ゴ Pro W6" charset="-128"/>
              </a:endParaRPr>
            </a:p>
          </p:txBody>
        </p:sp>
        <p:sp>
          <p:nvSpPr>
            <p:cNvPr id="38" name="円/楕円 37"/>
            <p:cNvSpPr/>
            <p:nvPr/>
          </p:nvSpPr>
          <p:spPr bwMode="auto">
            <a:xfrm>
              <a:off x="46810" y="5161293"/>
              <a:ext cx="1728192" cy="121653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defTabSz="914400"/>
              <a:endParaRPr lang="ja-JP" altLang="en-US" sz="2800" b="1" dirty="0">
                <a:solidFill>
                  <a:srgbClr val="0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ヒラギノ角ゴ Pro W6" charset="-128"/>
              </a:endParaRPr>
            </a:p>
          </p:txBody>
        </p:sp>
        <p:sp>
          <p:nvSpPr>
            <p:cNvPr id="39" name="テキスト ボックス 9"/>
            <p:cNvSpPr txBox="1"/>
            <p:nvPr/>
          </p:nvSpPr>
          <p:spPr bwMode="auto">
            <a:xfrm>
              <a:off x="-13375" y="5521121"/>
              <a:ext cx="1848562" cy="496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2000" tIns="36000" rIns="36000" bIns="36000" rtlCol="0" anchor="ctr" anchorCtr="0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1600" b="1" dirty="0" smtClean="0">
                  <a:solidFill>
                    <a:srgbClr val="00206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データを探す</a:t>
              </a:r>
              <a:endParaRPr lang="en-US" altLang="ja-JP" sz="1600" b="1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6" name="円/楕円 35"/>
            <p:cNvSpPr/>
            <p:nvPr/>
          </p:nvSpPr>
          <p:spPr bwMode="auto">
            <a:xfrm>
              <a:off x="1513416" y="4933215"/>
              <a:ext cx="1728192" cy="121653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defTabSz="914400"/>
              <a:endParaRPr lang="ja-JP" altLang="en-US" sz="2800" b="1" dirty="0">
                <a:solidFill>
                  <a:srgbClr val="0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ヒラギノ角ゴ Pro W6" charset="-128"/>
              </a:endParaRPr>
            </a:p>
          </p:txBody>
        </p:sp>
        <p:sp>
          <p:nvSpPr>
            <p:cNvPr id="37" name="テキスト ボックス 11"/>
            <p:cNvSpPr txBox="1"/>
            <p:nvPr/>
          </p:nvSpPr>
          <p:spPr bwMode="auto">
            <a:xfrm>
              <a:off x="1453231" y="5293043"/>
              <a:ext cx="1848562" cy="496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2000" tIns="36000" rIns="36000" bIns="36000" rtlCol="0" anchor="ctr" anchorCtr="0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1600" b="1" dirty="0" smtClean="0">
                  <a:solidFill>
                    <a:srgbClr val="00206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データを</a:t>
              </a:r>
              <a:endParaRPr lang="en-US" altLang="ja-JP" sz="1600" b="1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1600" b="1" dirty="0" smtClean="0">
                  <a:solidFill>
                    <a:srgbClr val="00206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発見する</a:t>
              </a:r>
              <a:endParaRPr lang="en-US" altLang="ja-JP" sz="1600" b="1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4" name="円/楕円 33"/>
            <p:cNvSpPr/>
            <p:nvPr/>
          </p:nvSpPr>
          <p:spPr bwMode="auto">
            <a:xfrm>
              <a:off x="2741107" y="4532316"/>
              <a:ext cx="1728192" cy="121653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defTabSz="914400"/>
              <a:endParaRPr lang="ja-JP" altLang="en-US" sz="2800" b="1" dirty="0">
                <a:solidFill>
                  <a:srgbClr val="0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ヒラギノ角ゴ Pro W6" charset="-128"/>
              </a:endParaRPr>
            </a:p>
          </p:txBody>
        </p:sp>
        <p:sp>
          <p:nvSpPr>
            <p:cNvPr id="35" name="テキスト ボックス 15"/>
            <p:cNvSpPr txBox="1"/>
            <p:nvPr/>
          </p:nvSpPr>
          <p:spPr bwMode="auto">
            <a:xfrm>
              <a:off x="2680922" y="4892144"/>
              <a:ext cx="1848562" cy="496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2000" tIns="36000" rIns="36000" bIns="36000" rtlCol="0" anchor="ctr" anchorCtr="0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1600" b="1" dirty="0" smtClean="0">
                  <a:solidFill>
                    <a:srgbClr val="00206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データに</a:t>
              </a:r>
              <a:endParaRPr lang="en-US" altLang="ja-JP" sz="1600" b="1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1600" b="1" dirty="0" smtClean="0">
                  <a:solidFill>
                    <a:srgbClr val="00206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ついて知る</a:t>
              </a:r>
              <a:endParaRPr lang="en-US" altLang="ja-JP" sz="1600" b="1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2" name="円/楕円 31"/>
            <p:cNvSpPr/>
            <p:nvPr/>
          </p:nvSpPr>
          <p:spPr bwMode="auto">
            <a:xfrm>
              <a:off x="3990146" y="4010015"/>
              <a:ext cx="1728192" cy="1216534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defTabSz="914400"/>
              <a:endParaRPr lang="ja-JP" altLang="en-US" sz="2800" b="1" dirty="0">
                <a:solidFill>
                  <a:srgbClr val="0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ヒラギノ角ゴ Pro W6" charset="-128"/>
              </a:endParaRPr>
            </a:p>
          </p:txBody>
        </p:sp>
        <p:sp>
          <p:nvSpPr>
            <p:cNvPr id="33" name="テキスト ボックス 24"/>
            <p:cNvSpPr txBox="1"/>
            <p:nvPr/>
          </p:nvSpPr>
          <p:spPr bwMode="auto">
            <a:xfrm>
              <a:off x="3929961" y="4369843"/>
              <a:ext cx="1848562" cy="496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2000" tIns="36000" rIns="36000" bIns="36000" rtlCol="0" anchor="ctr" anchorCtr="0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1600" b="1" dirty="0" smtClean="0">
                  <a:solidFill>
                    <a:srgbClr val="00206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データを</a:t>
              </a:r>
              <a:endParaRPr lang="en-US" altLang="ja-JP" sz="1600" b="1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1600" b="1" dirty="0" smtClean="0">
                  <a:solidFill>
                    <a:srgbClr val="00206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試してみる</a:t>
              </a:r>
              <a:endParaRPr lang="en-US" altLang="ja-JP" sz="1600" b="1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0" name="円/楕円 29"/>
            <p:cNvSpPr/>
            <p:nvPr/>
          </p:nvSpPr>
          <p:spPr bwMode="auto">
            <a:xfrm>
              <a:off x="4920629" y="3115224"/>
              <a:ext cx="1973394" cy="1404090"/>
            </a:xfrm>
            <a:prstGeom prst="ellipse">
              <a:avLst/>
            </a:prstGeom>
            <a:solidFill>
              <a:srgbClr val="FFFFCC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defTabSz="914400"/>
              <a:endParaRPr lang="ja-JP" altLang="en-US" sz="2800" b="1" dirty="0">
                <a:solidFill>
                  <a:srgbClr val="0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ヒラギノ角ゴ Pro W6" charset="-128"/>
              </a:endParaRPr>
            </a:p>
          </p:txBody>
        </p:sp>
        <p:sp>
          <p:nvSpPr>
            <p:cNvPr id="31" name="テキスト ボックス 33"/>
            <p:cNvSpPr txBox="1"/>
            <p:nvPr/>
          </p:nvSpPr>
          <p:spPr bwMode="auto">
            <a:xfrm>
              <a:off x="4877876" y="3445969"/>
              <a:ext cx="2110843" cy="814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2000" tIns="36000" rIns="36000" bIns="36000" rtlCol="0" anchor="ctr" anchorCtr="0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1600" b="1" dirty="0" smtClean="0">
                  <a:solidFill>
                    <a:srgbClr val="C0000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詳細に</a:t>
              </a:r>
              <a:endParaRPr lang="en-US" altLang="ja-JP" sz="1600" b="1" dirty="0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1600" b="1" dirty="0" smtClean="0">
                  <a:solidFill>
                    <a:srgbClr val="C0000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解析する</a:t>
              </a:r>
              <a:endParaRPr lang="en-US" altLang="ja-JP" sz="1600" b="1" dirty="0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8" name="円/楕円 27"/>
            <p:cNvSpPr/>
            <p:nvPr/>
          </p:nvSpPr>
          <p:spPr bwMode="auto">
            <a:xfrm>
              <a:off x="6384024" y="4093749"/>
              <a:ext cx="1728192" cy="1216534"/>
            </a:xfrm>
            <a:prstGeom prst="ellipse">
              <a:avLst/>
            </a:prstGeom>
            <a:solidFill>
              <a:srgbClr val="FFFFCC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defTabSz="914400"/>
              <a:endParaRPr lang="ja-JP" altLang="en-US" sz="2800" b="1" dirty="0">
                <a:solidFill>
                  <a:srgbClr val="0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ヒラギノ角ゴ Pro W6" charset="-128"/>
              </a:endParaRPr>
            </a:p>
          </p:txBody>
        </p:sp>
        <p:sp>
          <p:nvSpPr>
            <p:cNvPr id="29" name="テキスト ボックス 31"/>
            <p:cNvSpPr txBox="1"/>
            <p:nvPr/>
          </p:nvSpPr>
          <p:spPr bwMode="auto">
            <a:xfrm>
              <a:off x="6323839" y="4349184"/>
              <a:ext cx="1848562" cy="705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2000" tIns="36000" rIns="36000" bIns="36000" rtlCol="0" anchor="ctr" anchorCtr="0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en-US" altLang="ja-JP" sz="1600" b="1" dirty="0" smtClean="0">
                  <a:solidFill>
                    <a:srgbClr val="C0000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PI</a:t>
              </a:r>
              <a:r>
                <a:rPr lang="ja-JP" altLang="en-US" sz="1600" b="1" dirty="0" smtClean="0">
                  <a:solidFill>
                    <a:srgbClr val="C0000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と連携する</a:t>
              </a:r>
              <a:endParaRPr lang="en-US" altLang="ja-JP" sz="1600" b="1" dirty="0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1600" b="1" dirty="0">
                  <a:solidFill>
                    <a:srgbClr val="C0000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（</a:t>
              </a:r>
              <a:r>
                <a:rPr lang="ja-JP" altLang="en-US" sz="1600" b="1" dirty="0" smtClean="0">
                  <a:solidFill>
                    <a:srgbClr val="C0000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共同研究等）</a:t>
              </a:r>
              <a:endParaRPr lang="en-US" altLang="ja-JP" sz="1600" b="1" dirty="0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6" name="円/楕円 25"/>
            <p:cNvSpPr/>
            <p:nvPr/>
          </p:nvSpPr>
          <p:spPr bwMode="auto">
            <a:xfrm>
              <a:off x="7266391" y="3109555"/>
              <a:ext cx="1728192" cy="1334072"/>
            </a:xfrm>
            <a:prstGeom prst="ellipse">
              <a:avLst/>
            </a:prstGeom>
            <a:solidFill>
              <a:srgbClr val="FFFFCC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defTabSz="914400"/>
              <a:endParaRPr lang="ja-JP" altLang="en-US" sz="2800" b="1" dirty="0">
                <a:solidFill>
                  <a:srgbClr val="0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ヒラギノ角ゴ Pro W6" charset="-128"/>
              </a:endParaRPr>
            </a:p>
          </p:txBody>
        </p:sp>
        <p:sp>
          <p:nvSpPr>
            <p:cNvPr id="27" name="テキスト ボックス 40"/>
            <p:cNvSpPr txBox="1"/>
            <p:nvPr/>
          </p:nvSpPr>
          <p:spPr bwMode="auto">
            <a:xfrm>
              <a:off x="7194631" y="3447542"/>
              <a:ext cx="1848562" cy="773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2000" tIns="36000" rIns="36000" bIns="36000" rtlCol="0" anchor="ctr" anchorCtr="0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1600" b="1" dirty="0" smtClean="0">
                  <a:solidFill>
                    <a:srgbClr val="C0000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新しい発見</a:t>
              </a:r>
              <a:endParaRPr lang="en-US" altLang="ja-JP" sz="1600" b="1" dirty="0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1600" b="1" dirty="0" smtClean="0">
                  <a:solidFill>
                    <a:srgbClr val="C0000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をする</a:t>
              </a:r>
              <a:endParaRPr lang="en-US" altLang="ja-JP" sz="1600" b="1" dirty="0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4" name="円/楕円 23"/>
            <p:cNvSpPr/>
            <p:nvPr/>
          </p:nvSpPr>
          <p:spPr bwMode="auto">
            <a:xfrm>
              <a:off x="5609269" y="2125322"/>
              <a:ext cx="1909112" cy="1386985"/>
            </a:xfrm>
            <a:prstGeom prst="ellipse">
              <a:avLst/>
            </a:prstGeom>
            <a:solidFill>
              <a:srgbClr val="FFFFCC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defTabSz="914400"/>
              <a:endParaRPr lang="ja-JP" altLang="en-US" sz="2800" b="1" dirty="0">
                <a:solidFill>
                  <a:srgbClr val="0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ヒラギノ角ゴ Pro W6" charset="-128"/>
              </a:endParaRPr>
            </a:p>
          </p:txBody>
        </p:sp>
        <p:sp>
          <p:nvSpPr>
            <p:cNvPr id="25" name="テキスト ボックス 26"/>
            <p:cNvSpPr txBox="1"/>
            <p:nvPr/>
          </p:nvSpPr>
          <p:spPr bwMode="auto">
            <a:xfrm>
              <a:off x="5508060" y="2460266"/>
              <a:ext cx="2042083" cy="740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2000" tIns="36000" rIns="36000" bIns="36000" rtlCol="0" anchor="ctr" anchorCtr="0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1600" b="1" dirty="0" smtClean="0">
                  <a:solidFill>
                    <a:srgbClr val="C0000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成果を</a:t>
              </a:r>
              <a:endParaRPr lang="en-US" altLang="ja-JP" sz="1600" b="1" dirty="0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1600" b="1" dirty="0" smtClean="0">
                  <a:solidFill>
                    <a:srgbClr val="C0000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創出する</a:t>
              </a:r>
              <a:endParaRPr lang="en-US" altLang="ja-JP" sz="1600" b="1" dirty="0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2" name="円/楕円 21"/>
            <p:cNvSpPr/>
            <p:nvPr/>
          </p:nvSpPr>
          <p:spPr bwMode="auto">
            <a:xfrm>
              <a:off x="6980029" y="970313"/>
              <a:ext cx="2571083" cy="2121858"/>
            </a:xfrm>
            <a:prstGeom prst="ellipse">
              <a:avLst/>
            </a:prstGeom>
            <a:solidFill>
              <a:srgbClr val="FFFFCC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defTabSz="914400"/>
              <a:endParaRPr lang="ja-JP" altLang="en-US" sz="2800" b="1" dirty="0">
                <a:solidFill>
                  <a:srgbClr val="0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ヒラギノ角ゴ Pro W6" charset="-128"/>
              </a:endParaRPr>
            </a:p>
          </p:txBody>
        </p:sp>
        <p:sp>
          <p:nvSpPr>
            <p:cNvPr id="23" name="テキスト ボックス 29"/>
            <p:cNvSpPr txBox="1"/>
            <p:nvPr/>
          </p:nvSpPr>
          <p:spPr bwMode="auto">
            <a:xfrm>
              <a:off x="6862399" y="1493756"/>
              <a:ext cx="2750161" cy="1230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2000" tIns="36000" rIns="36000" bIns="36000" rtlCol="0" anchor="ctr" anchorCtr="0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2000" b="1" dirty="0" smtClean="0">
                  <a:solidFill>
                    <a:srgbClr val="C0000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広い知見、</a:t>
              </a:r>
              <a:endParaRPr lang="en-US" altLang="ja-JP" sz="2000" b="1" dirty="0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2000" b="1" dirty="0" smtClean="0">
                  <a:solidFill>
                    <a:srgbClr val="C0000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複合的知識</a:t>
              </a:r>
              <a:endParaRPr lang="en-US" altLang="ja-JP" sz="2000" b="1" dirty="0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2000" b="1" dirty="0" smtClean="0">
                  <a:solidFill>
                    <a:srgbClr val="C00000"/>
                  </a:solidFill>
                  <a:latin typeface="Swis721 BT" panose="020B05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を得る</a:t>
              </a:r>
              <a:endParaRPr lang="en-US" altLang="ja-JP" sz="2000" b="1" dirty="0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" name="フリーフォーム 16"/>
            <p:cNvSpPr/>
            <p:nvPr/>
          </p:nvSpPr>
          <p:spPr bwMode="auto">
            <a:xfrm>
              <a:off x="338621" y="2597344"/>
              <a:ext cx="7773595" cy="3989720"/>
            </a:xfrm>
            <a:custGeom>
              <a:avLst/>
              <a:gdLst>
                <a:gd name="connsiteX0" fmla="*/ 0 w 7677150"/>
                <a:gd name="connsiteY0" fmla="*/ 4000500 h 4000500"/>
                <a:gd name="connsiteX1" fmla="*/ 3200400 w 7677150"/>
                <a:gd name="connsiteY1" fmla="*/ 3390900 h 4000500"/>
                <a:gd name="connsiteX2" fmla="*/ 5943600 w 7677150"/>
                <a:gd name="connsiteY2" fmla="*/ 1866900 h 4000500"/>
                <a:gd name="connsiteX3" fmla="*/ 7677150 w 7677150"/>
                <a:gd name="connsiteY3" fmla="*/ 0 h 4000500"/>
                <a:gd name="connsiteX4" fmla="*/ 7677150 w 7677150"/>
                <a:gd name="connsiteY4" fmla="*/ 0 h 40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7150" h="4000500">
                  <a:moveTo>
                    <a:pt x="0" y="4000500"/>
                  </a:moveTo>
                  <a:cubicBezTo>
                    <a:pt x="1104900" y="3873500"/>
                    <a:pt x="2209800" y="3746500"/>
                    <a:pt x="3200400" y="3390900"/>
                  </a:cubicBezTo>
                  <a:cubicBezTo>
                    <a:pt x="4191000" y="3035300"/>
                    <a:pt x="5197475" y="2432050"/>
                    <a:pt x="5943600" y="1866900"/>
                  </a:cubicBezTo>
                  <a:cubicBezTo>
                    <a:pt x="6689725" y="1301750"/>
                    <a:pt x="7677150" y="0"/>
                    <a:pt x="7677150" y="0"/>
                  </a:cubicBezTo>
                  <a:lnTo>
                    <a:pt x="7677150" y="0"/>
                  </a:lnTo>
                </a:path>
              </a:pathLst>
            </a:custGeom>
            <a:noFill/>
            <a:ln w="457200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0000">
                    <a:srgbClr val="FFC0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triangl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defTabSz="914400"/>
              <a:endParaRPr lang="ja-JP" altLang="en-US" sz="2800" b="1" dirty="0">
                <a:solidFill>
                  <a:srgbClr val="0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ヒラギノ角ゴ Pro W6" charset="-128"/>
              </a:endParaRPr>
            </a:p>
          </p:txBody>
        </p:sp>
        <p:sp>
          <p:nvSpPr>
            <p:cNvPr id="45" name="フリーフォーム 44"/>
            <p:cNvSpPr/>
            <p:nvPr/>
          </p:nvSpPr>
          <p:spPr bwMode="auto">
            <a:xfrm rot="21427125">
              <a:off x="369796" y="4448873"/>
              <a:ext cx="6248319" cy="1998035"/>
            </a:xfrm>
            <a:custGeom>
              <a:avLst/>
              <a:gdLst>
                <a:gd name="connsiteX0" fmla="*/ 0 w 7677150"/>
                <a:gd name="connsiteY0" fmla="*/ 4000500 h 4000500"/>
                <a:gd name="connsiteX1" fmla="*/ 3200400 w 7677150"/>
                <a:gd name="connsiteY1" fmla="*/ 3390900 h 4000500"/>
                <a:gd name="connsiteX2" fmla="*/ 5943600 w 7677150"/>
                <a:gd name="connsiteY2" fmla="*/ 1866900 h 4000500"/>
                <a:gd name="connsiteX3" fmla="*/ 7677150 w 7677150"/>
                <a:gd name="connsiteY3" fmla="*/ 0 h 4000500"/>
                <a:gd name="connsiteX4" fmla="*/ 7677150 w 7677150"/>
                <a:gd name="connsiteY4" fmla="*/ 0 h 40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7150" h="4000500">
                  <a:moveTo>
                    <a:pt x="0" y="4000500"/>
                  </a:moveTo>
                  <a:cubicBezTo>
                    <a:pt x="1104900" y="3873500"/>
                    <a:pt x="2209800" y="3746500"/>
                    <a:pt x="3200400" y="3390900"/>
                  </a:cubicBezTo>
                  <a:cubicBezTo>
                    <a:pt x="4191000" y="3035300"/>
                    <a:pt x="5197475" y="2432050"/>
                    <a:pt x="5943600" y="1866900"/>
                  </a:cubicBezTo>
                  <a:cubicBezTo>
                    <a:pt x="6689725" y="1301750"/>
                    <a:pt x="7677150" y="0"/>
                    <a:pt x="7677150" y="0"/>
                  </a:cubicBezTo>
                  <a:lnTo>
                    <a:pt x="7677150" y="0"/>
                  </a:lnTo>
                </a:path>
              </a:pathLst>
            </a:custGeom>
            <a:noFill/>
            <a:ln w="304800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0000">
                    <a:srgbClr val="00206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ja-JP" altLang="en-US" sz="2800" b="1">
                <a:solidFill>
                  <a:srgbClr val="000000"/>
                </a:solidFill>
                <a:latin typeface="ヒラギノ角ゴ Pro W6" charset="-128"/>
                <a:ea typeface="ヒラギノ角ゴ Pro W6" charset="-128"/>
              </a:endParaRPr>
            </a:p>
          </p:txBody>
        </p:sp>
        <p:sp>
          <p:nvSpPr>
            <p:cNvPr id="18" name="テキスト ボックス 45"/>
            <p:cNvSpPr txBox="1"/>
            <p:nvPr/>
          </p:nvSpPr>
          <p:spPr bwMode="auto">
            <a:xfrm>
              <a:off x="890198" y="6479848"/>
              <a:ext cx="1160604" cy="44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2000" tIns="36000" rIns="36000" bIns="36000" rtlCol="0" anchor="ctr" anchorCtr="0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2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/>
                  <a:ea typeface="メイリオ"/>
                  <a:cs typeface="Arial" panose="020B0604020202020204" pitchFamily="34" charset="0"/>
                </a:rPr>
                <a:t>検索</a:t>
              </a:r>
              <a:endParaRPr lang="en-US" altLang="ja-JP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19" name="テキスト ボックス 47"/>
            <p:cNvSpPr txBox="1"/>
            <p:nvPr/>
          </p:nvSpPr>
          <p:spPr bwMode="auto">
            <a:xfrm>
              <a:off x="2351424" y="6256958"/>
              <a:ext cx="1532882" cy="51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2000" tIns="36000" rIns="36000" bIns="36000" rtlCol="0" anchor="ctr" anchorCtr="0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2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/>
                  <a:ea typeface="メイリオ"/>
                  <a:cs typeface="Arial" panose="020B0604020202020204" pitchFamily="34" charset="0"/>
                </a:rPr>
                <a:t>情報取得</a:t>
              </a:r>
              <a:endParaRPr lang="en-US" altLang="ja-JP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20" name="テキスト ボックス 46"/>
            <p:cNvSpPr txBox="1"/>
            <p:nvPr/>
          </p:nvSpPr>
          <p:spPr bwMode="auto">
            <a:xfrm>
              <a:off x="5220072" y="5286131"/>
              <a:ext cx="1451085" cy="44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2000" tIns="36000" rIns="36000" bIns="36000" rtlCol="0" anchor="ctr" anchorCtr="0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>
                <a:lnSpc>
                  <a:spcPts val="2000"/>
                </a:lnSpc>
                <a:spcBef>
                  <a:spcPct val="50000"/>
                </a:spcBef>
              </a:pPr>
              <a:r>
                <a:rPr lang="en-US" altLang="ja-JP" sz="24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/>
                  <a:cs typeface="Arial" panose="020B0604020202020204" pitchFamily="34" charset="0"/>
                </a:rPr>
                <a:t>UDAS web</a:t>
              </a:r>
            </a:p>
          </p:txBody>
        </p:sp>
        <p:sp>
          <p:nvSpPr>
            <p:cNvPr id="21" name="テキスト ボックス 49"/>
            <p:cNvSpPr txBox="1"/>
            <p:nvPr/>
          </p:nvSpPr>
          <p:spPr bwMode="auto">
            <a:xfrm>
              <a:off x="3831008" y="5805264"/>
              <a:ext cx="3511411" cy="51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2000" tIns="36000" rIns="36000" bIns="36000" rtlCol="0" anchor="ctr" anchorCtr="0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ja-JP" altLang="en-US" sz="2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/>
                  <a:ea typeface="メイリオ"/>
                  <a:cs typeface="Arial" panose="020B0604020202020204" pitchFamily="34" charset="0"/>
                </a:rPr>
                <a:t>データの特性、現象の把握</a:t>
              </a:r>
              <a:endParaRPr lang="en-US" altLang="ja-JP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  <a:cs typeface="Arial" panose="020B0604020202020204" pitchFamily="34" charset="0"/>
              </a:endParaRPr>
            </a:p>
          </p:txBody>
        </p:sp>
        <p:sp>
          <p:nvSpPr>
            <p:cNvPr id="50" name="テキスト ボックス 46"/>
            <p:cNvSpPr txBox="1"/>
            <p:nvPr/>
          </p:nvSpPr>
          <p:spPr bwMode="auto">
            <a:xfrm>
              <a:off x="7077685" y="5373216"/>
              <a:ext cx="2142138" cy="44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2000" tIns="36000" rIns="36000" bIns="36000" rtlCol="0" anchor="ctr" anchorCtr="0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>
                <a:lnSpc>
                  <a:spcPts val="2300"/>
                </a:lnSpc>
                <a:spcBef>
                  <a:spcPct val="50000"/>
                </a:spcBef>
              </a:pPr>
              <a:r>
                <a:rPr lang="ja-JP" altLang="en-US" sz="28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/>
                  <a:cs typeface="Arial" panose="020B0604020202020204" pitchFamily="34" charset="0"/>
                </a:rPr>
                <a:t>解析ソフト</a:t>
              </a:r>
              <a:r>
                <a:rPr lang="en-US" altLang="ja-JP" sz="28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/>
                  <a:cs typeface="Arial" panose="020B0604020202020204" pitchFamily="34" charset="0"/>
                </a:rPr>
                <a:t>SPEDAS</a:t>
              </a:r>
            </a:p>
          </p:txBody>
        </p:sp>
        <p:sp>
          <p:nvSpPr>
            <p:cNvPr id="51" name="テキスト ボックス 46"/>
            <p:cNvSpPr txBox="1"/>
            <p:nvPr/>
          </p:nvSpPr>
          <p:spPr bwMode="auto">
            <a:xfrm>
              <a:off x="4227512" y="6381773"/>
              <a:ext cx="3483676" cy="4471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72000" tIns="36000" rIns="36000" bIns="36000" rtlCol="0" anchor="ctr" anchorCtr="0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>
                <a:lnSpc>
                  <a:spcPts val="2300"/>
                </a:lnSpc>
                <a:spcBef>
                  <a:spcPct val="50000"/>
                </a:spcBef>
              </a:pPr>
              <a:r>
                <a:rPr lang="en-US" altLang="ja-JP" sz="28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/>
                  <a:cs typeface="Arial" panose="020B0604020202020204" pitchFamily="34" charset="0"/>
                </a:rPr>
                <a:t>IUGONET</a:t>
              </a:r>
              <a:r>
                <a:rPr lang="ja-JP" altLang="en-US" sz="28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/>
                  <a:cs typeface="Arial" panose="020B0604020202020204" pitchFamily="34" charset="0"/>
                </a:rPr>
                <a:t> </a:t>
              </a:r>
              <a:r>
                <a:rPr lang="en-US" altLang="ja-JP" sz="28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/>
                  <a:cs typeface="Arial" panose="020B0604020202020204" pitchFamily="34" charset="0"/>
                </a:rPr>
                <a:t>Type-A</a:t>
              </a:r>
            </a:p>
          </p:txBody>
        </p:sp>
      </p:grp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2018/03/01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第</a:t>
            </a: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5</a:t>
            </a:r>
            <a:r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t>回オープンサイエンスデータ推進ワークショップ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IUGONET</a:t>
            </a:r>
            <a:r>
              <a:rPr lang="ja-JP" altLang="en-US" dirty="0" smtClean="0"/>
              <a:t> </a:t>
            </a:r>
            <a:r>
              <a:rPr lang="en-US" altLang="ja-JP" dirty="0" smtClean="0"/>
              <a:t>Type-A</a:t>
            </a:r>
            <a:r>
              <a:rPr kumimoji="1" lang="ja-JP" altLang="en-US" dirty="0" smtClean="0"/>
              <a:t>の活用法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C2E42C-E727-CA4A-BBC1-684281922D9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1" y="921301"/>
            <a:ext cx="3770296" cy="1811522"/>
          </a:xfrm>
          <a:ln>
            <a:solidFill>
              <a:schemeClr val="tx1"/>
            </a:solidFill>
          </a:ln>
        </p:spPr>
      </p:pic>
      <p:grpSp>
        <p:nvGrpSpPr>
          <p:cNvPr id="20" name="グループ化 19"/>
          <p:cNvGrpSpPr/>
          <p:nvPr/>
        </p:nvGrpSpPr>
        <p:grpSpPr>
          <a:xfrm>
            <a:off x="146863" y="2840693"/>
            <a:ext cx="3816424" cy="3262297"/>
            <a:chOff x="146863" y="2840693"/>
            <a:chExt cx="3816424" cy="3262297"/>
          </a:xfrm>
        </p:grpSpPr>
        <p:pic>
          <p:nvPicPr>
            <p:cNvPr id="9" name="コンテンツ プレースホルダ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63" y="3363689"/>
              <a:ext cx="3816424" cy="27393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8" name="グループ化 7"/>
            <p:cNvGrpSpPr/>
            <p:nvPr/>
          </p:nvGrpSpPr>
          <p:grpSpPr>
            <a:xfrm>
              <a:off x="1763688" y="2840693"/>
              <a:ext cx="1936112" cy="447287"/>
              <a:chOff x="1763688" y="2840693"/>
              <a:chExt cx="1936112" cy="447287"/>
            </a:xfrm>
          </p:grpSpPr>
          <p:sp>
            <p:nvSpPr>
              <p:cNvPr id="2" name="下矢印 1"/>
              <p:cNvSpPr/>
              <p:nvPr/>
            </p:nvSpPr>
            <p:spPr bwMode="auto">
              <a:xfrm>
                <a:off x="1763688" y="2852935"/>
                <a:ext cx="360040" cy="435045"/>
              </a:xfrm>
              <a:prstGeom prst="downArrow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ja-JP" altLang="en-US" sz="2800">
                  <a:solidFill>
                    <a:srgbClr val="000000"/>
                  </a:solidFill>
                  <a:latin typeface="ヒラギノ角ゴ Pro W6" charset="-128"/>
                  <a:ea typeface="ヒラギノ角ゴ Pro W6" charset="-128"/>
                </a:endParaRPr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2123728" y="2840693"/>
                <a:ext cx="15760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000000"/>
                    </a:solidFill>
                  </a:rPr>
                  <a:t>1</a:t>
                </a:r>
                <a:r>
                  <a:rPr lang="ja-JP" altLang="en-US" dirty="0" err="1" smtClean="0">
                    <a:solidFill>
                      <a:srgbClr val="000000"/>
                    </a:solidFill>
                  </a:rPr>
                  <a:t>．</a:t>
                </a:r>
                <a:r>
                  <a:rPr lang="ja-JP" altLang="en-US" dirty="0" smtClean="0">
                    <a:solidFill>
                      <a:srgbClr val="000000"/>
                    </a:solidFill>
                  </a:rPr>
                  <a:t>データ検索</a:t>
                </a:r>
                <a:endParaRPr lang="en-US" altLang="ja-JP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" name="正方形/長方形 12"/>
          <p:cNvSpPr/>
          <p:nvPr/>
        </p:nvSpPr>
        <p:spPr>
          <a:xfrm>
            <a:off x="1403648" y="6122550"/>
            <a:ext cx="2624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2</a:t>
            </a:r>
            <a:r>
              <a:rPr lang="ja-JP" altLang="en-US" dirty="0" err="1" smtClean="0">
                <a:solidFill>
                  <a:srgbClr val="000000"/>
                </a:solidFill>
              </a:rPr>
              <a:t>．</a:t>
            </a:r>
            <a:r>
              <a:rPr lang="ja-JP" altLang="en-US" dirty="0" smtClean="0">
                <a:solidFill>
                  <a:srgbClr val="000000"/>
                </a:solidFill>
              </a:rPr>
              <a:t>面白いイベントの発見</a:t>
            </a:r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3954038" y="842169"/>
            <a:ext cx="5034548" cy="3118118"/>
            <a:chOff x="3954038" y="842169"/>
            <a:chExt cx="5034548" cy="3118118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087" y="842169"/>
              <a:ext cx="4387958" cy="29380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下矢印 11"/>
            <p:cNvSpPr/>
            <p:nvPr/>
          </p:nvSpPr>
          <p:spPr bwMode="auto">
            <a:xfrm rot="13529145">
              <a:off x="3991541" y="3562744"/>
              <a:ext cx="360040" cy="435045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ja-JP" altLang="en-US" sz="2800">
                <a:solidFill>
                  <a:srgbClr val="000000"/>
                </a:solidFill>
                <a:latin typeface="ヒラギノ角ゴ Pro W6" charset="-128"/>
                <a:ea typeface="ヒラギノ角ゴ Pro W6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731819" y="2444496"/>
              <a:ext cx="2256767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3</a:t>
              </a:r>
              <a:r>
                <a:rPr lang="ja-JP" altLang="en-US" dirty="0" err="1" smtClean="0">
                  <a:solidFill>
                    <a:srgbClr val="000000"/>
                  </a:solidFill>
                </a:rPr>
                <a:t>．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UDAS web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でインタラクティブにデータをプロット</a:t>
              </a:r>
              <a:endParaRPr lang="en-US" altLang="ja-JP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4587483" y="3358222"/>
            <a:ext cx="4093165" cy="3447454"/>
            <a:chOff x="4587483" y="3358222"/>
            <a:chExt cx="4093165" cy="3447454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483" y="3720313"/>
              <a:ext cx="4093165" cy="30853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下矢印 14"/>
            <p:cNvSpPr/>
            <p:nvPr/>
          </p:nvSpPr>
          <p:spPr bwMode="auto">
            <a:xfrm>
              <a:off x="6516216" y="3358222"/>
              <a:ext cx="360040" cy="435045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ja-JP" altLang="en-US" sz="2800">
                <a:solidFill>
                  <a:srgbClr val="000000"/>
                </a:solidFill>
                <a:latin typeface="ヒラギノ角ゴ Pro W6" charset="-128"/>
                <a:ea typeface="ヒラギノ角ゴ Pro W6" charset="-128"/>
              </a:endParaRP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2195736" y="836712"/>
            <a:ext cx="20888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</a:rPr>
              <a:t>カテゴリーや日時、キーワードで検索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347494" y="5301208"/>
            <a:ext cx="19364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QL</a:t>
            </a:r>
            <a:r>
              <a:rPr lang="ja-JP" altLang="en-US" dirty="0" smtClean="0">
                <a:solidFill>
                  <a:srgbClr val="000000"/>
                </a:solidFill>
              </a:rPr>
              <a:t>プロットによる検索結果の表示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732240" y="5877272"/>
            <a:ext cx="225676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</a:rPr>
              <a:t>専用ツールを使ったデータ解析への誘導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GONET_ppt_templ_2012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 MS and メイリオ">
      <a:majorFont>
        <a:latin typeface="Comic Sans MS"/>
        <a:ea typeface="メイリオ"/>
        <a:cs typeface="ヒラギノ角ゴ Pro W6"/>
      </a:majorFont>
      <a:minorFont>
        <a:latin typeface="Comic Sans MS"/>
        <a:ea typeface="メイリオ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rtlCol="0">
        <a:prstTxWarp prst="textNoShape">
          <a:avLst/>
        </a:prstTxWarp>
        <a:spAutoFit/>
      </a:bodyPr>
      <a:lstStyle>
        <a:defPPr algn="l">
          <a:spcBef>
            <a:spcPct val="50000"/>
          </a:spcBef>
          <a:defRPr kumimoji="1" sz="1400" dirty="0" err="1" smtClean="0"/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IUGONET_ppt_templ_2012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 MS and メイリオ">
      <a:majorFont>
        <a:latin typeface="Comic Sans MS"/>
        <a:ea typeface="メイリオ"/>
        <a:cs typeface="ヒラギノ角ゴ Pro W6"/>
      </a:majorFont>
      <a:minorFont>
        <a:latin typeface="Comic Sans MS"/>
        <a:ea typeface="メイリオ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none" lIns="36000" tIns="36000" rIns="36000" bIns="36000" rtlCol="0" anchor="ctr" anchorCtr="1">
        <a:prstTxWarp prst="textNoShape">
          <a:avLst/>
        </a:prstTxWarp>
        <a:noAutofit/>
      </a:bodyPr>
      <a:lstStyle>
        <a:defPPr>
          <a:lnSpc>
            <a:spcPts val="1600"/>
          </a:lnSpc>
          <a:spcBef>
            <a:spcPts val="0"/>
          </a:spcBef>
          <a:defRPr sz="1400" b="1" baseline="3000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IUGONET_ppt_templ_2012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 MS and メイリオ">
      <a:majorFont>
        <a:latin typeface="Comic Sans MS"/>
        <a:ea typeface="メイリオ"/>
        <a:cs typeface="ヒラギノ角ゴ Pro W6"/>
      </a:majorFont>
      <a:minorFont>
        <a:latin typeface="Comic Sans MS"/>
        <a:ea typeface="メイリオ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solidFill>
          <a:srgbClr val="FFFF66"/>
        </a:solidFill>
        <a:ln w="9525">
          <a:solidFill>
            <a:srgbClr val="FF0000"/>
          </a:solidFill>
          <a:miter lim="800000"/>
          <a:headEnd/>
          <a:tailEnd/>
        </a:ln>
        <a:effectLst/>
      </a:spPr>
      <a:bodyPr wrap="square" lIns="36000" tIns="36000" rIns="36000" bIns="36000" rtlCol="0" anchor="t" anchorCtr="0">
        <a:prstTxWarp prst="textNoShape">
          <a:avLst/>
        </a:prstTxWarp>
        <a:normAutofit fontScale="92500" lnSpcReduction="20000"/>
      </a:bodyPr>
      <a:lstStyle>
        <a:defPPr marL="342900" indent="-342900" defTabSz="914400">
          <a:spcBef>
            <a:spcPct val="20000"/>
          </a:spcBef>
          <a:defRPr kern="0" dirty="0">
            <a:latin typeface="Comic Sans MS" pitchFamily="66" charset="0"/>
          </a:defRPr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IUGONET_ppt_templ_2012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 MS and メイリオ">
      <a:majorFont>
        <a:latin typeface="Comic Sans MS"/>
        <a:ea typeface="メイリオ"/>
        <a:cs typeface="ヒラギノ角ゴ Pro W6"/>
      </a:majorFont>
      <a:minorFont>
        <a:latin typeface="Comic Sans MS"/>
        <a:ea typeface="メイリオ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none" lIns="36000" tIns="36000" rIns="36000" bIns="36000" rtlCol="0" anchor="ctr" anchorCtr="1">
        <a:prstTxWarp prst="textNoShape">
          <a:avLst/>
        </a:prstTxWarp>
        <a:noAutofit/>
      </a:bodyPr>
      <a:lstStyle>
        <a:defPPr>
          <a:lnSpc>
            <a:spcPts val="1600"/>
          </a:lnSpc>
          <a:spcBef>
            <a:spcPts val="0"/>
          </a:spcBef>
          <a:defRPr sz="1400" b="1" baseline="3000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IUGONET_ppt_templ_2011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ヒラギノ角ゴ Pro W6"/>
        <a:ea typeface="ヒラギノ角ゴ Pro W6"/>
        <a:cs typeface="ヒラギノ角ゴ Pro W6"/>
      </a:majorFont>
      <a:minorFont>
        <a:latin typeface="Arial"/>
        <a:ea typeface="ヒラギノ角ゴ Pro W6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rtlCol="0">
        <a:prstTxWarp prst="textNoShape">
          <a:avLst/>
        </a:prstTxWarp>
        <a:spAutoFit/>
      </a:bodyPr>
      <a:lstStyle>
        <a:defPPr algn="l">
          <a:spcBef>
            <a:spcPct val="50000"/>
          </a:spcBef>
          <a:defRPr kumimoji="1" sz="1400" dirty="0" err="1" smtClean="0"/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IUGONET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ヒラギノ角ゴ Pro W6"/>
        <a:ea typeface="ヒラギノ角ゴ Pro W6"/>
        <a:cs typeface="ヒラギノ角ゴ Pro W6"/>
      </a:majorFont>
      <a:minorFont>
        <a:latin typeface="Arial"/>
        <a:ea typeface="ヒラギノ角ゴ Pro W6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lIns="36000" tIns="36000" rIns="36000" bIns="36000" rtlCol="0" anchor="ctr" anchorCtr="1">
        <a:prstTxWarp prst="textNoShape">
          <a:avLst/>
        </a:prstTxWarp>
        <a:normAutofit/>
      </a:bodyPr>
      <a:lstStyle>
        <a:defPPr>
          <a:spcBef>
            <a:spcPct val="50000"/>
          </a:spcBef>
          <a:defRPr kumimoji="1" sz="2000" b="1" dirty="0" smtClean="0"/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UGONET" id="{DBAED81E-50E7-4BEC-8250-F36739D9B994}" vid="{AF2DC5B3-A3E7-43D2-9FD7-6FB5F24DCA80}"/>
    </a:ext>
  </a:extLst>
</a:theme>
</file>

<file path=ppt/theme/theme1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ヒラギノ角ゴ Pro W6"/>
        <a:ea typeface="ヒラギノ角ゴ Pro W6"/>
        <a:cs typeface="ヒラギノ角ゴ Pro W6"/>
      </a:majorFont>
      <a:minorFont>
        <a:latin typeface="Arial"/>
        <a:ea typeface="ヒラギノ角ゴ Pro W6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round/>
          <a:headEnd/>
          <a:tailEnd/>
        </a:ln>
      </a:spPr>
      <a:bodyPr wrap="none" anchor="ctr"/>
      <a:lstStyle>
        <a:defPPr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ln>
          <a:headEnd/>
          <a:tailEnd/>
        </a:ln>
      </a:spPr>
      <a:bodyPr wrap="square" rtlCol="0" anchor="ctr" anchorCtr="0">
        <a:prstTxWarp prst="textNoShape">
          <a:avLst/>
        </a:prstTxWarp>
        <a:spAutoFit/>
      </a:bodyPr>
      <a:lstStyle>
        <a:defPPr algn="ctr">
          <a:lnSpc>
            <a:spcPts val="900"/>
          </a:lnSpc>
          <a:spcBef>
            <a:spcPct val="50000"/>
          </a:spcBef>
          <a:defRPr kumimoji="1" sz="1600" b="1" dirty="0" smtClean="0">
            <a:latin typeface="ＭＳ Ｐゴシック" pitchFamily="50" charset="-128"/>
            <a:ea typeface="ＭＳ Ｐゴシック" pitchFamily="50" charset="-128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UGONET_ppt_templ_2012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 MS and メイリオ">
      <a:majorFont>
        <a:latin typeface="Comic Sans MS"/>
        <a:ea typeface="メイリオ"/>
        <a:cs typeface="ヒラギノ角ゴ Pro W6"/>
      </a:majorFont>
      <a:minorFont>
        <a:latin typeface="Comic Sans MS"/>
        <a:ea typeface="メイリオ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solidFill>
          <a:srgbClr val="FFFF66"/>
        </a:solidFill>
        <a:ln w="9525">
          <a:solidFill>
            <a:srgbClr val="FF0000"/>
          </a:solidFill>
          <a:miter lim="800000"/>
          <a:headEnd/>
          <a:tailEnd/>
        </a:ln>
        <a:effectLst/>
      </a:spPr>
      <a:bodyPr wrap="square" lIns="36000" tIns="36000" rIns="36000" bIns="36000" rtlCol="0" anchor="t" anchorCtr="0">
        <a:prstTxWarp prst="textNoShape">
          <a:avLst/>
        </a:prstTxWarp>
        <a:normAutofit fontScale="92500" lnSpcReduction="20000"/>
      </a:bodyPr>
      <a:lstStyle>
        <a:defPPr marL="342900" indent="-342900" defTabSz="914400">
          <a:spcBef>
            <a:spcPct val="20000"/>
          </a:spcBef>
          <a:defRPr kern="0" dirty="0">
            <a:latin typeface="Comic Sans MS" pitchFamily="66" charset="0"/>
          </a:defRPr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IUGONET_ppt_templ_2012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 MS and メイリオ">
      <a:majorFont>
        <a:latin typeface="Comic Sans MS"/>
        <a:ea typeface="メイリオ"/>
        <a:cs typeface="ヒラギノ角ゴ Pro W6"/>
      </a:majorFont>
      <a:minorFont>
        <a:latin typeface="Comic Sans MS"/>
        <a:ea typeface="メイリオ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none" lIns="36000" tIns="36000" rIns="36000" bIns="36000" rtlCol="0" anchor="ctr" anchorCtr="1">
        <a:prstTxWarp prst="textNoShape">
          <a:avLst/>
        </a:prstTxWarp>
        <a:noAutofit/>
      </a:bodyPr>
      <a:lstStyle>
        <a:defPPr>
          <a:lnSpc>
            <a:spcPts val="1600"/>
          </a:lnSpc>
          <a:spcBef>
            <a:spcPts val="0"/>
          </a:spcBef>
          <a:defRPr sz="1400" b="1" baseline="3000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IUGONET_ppt_templ_2012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 MS and メイリオ">
      <a:majorFont>
        <a:latin typeface="Comic Sans MS"/>
        <a:ea typeface="メイリオ"/>
        <a:cs typeface="ヒラギノ角ゴ Pro W6"/>
      </a:majorFont>
      <a:minorFont>
        <a:latin typeface="Comic Sans MS"/>
        <a:ea typeface="メイリオ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rtlCol="0">
        <a:prstTxWarp prst="textNoShape">
          <a:avLst/>
        </a:prstTxWarp>
        <a:spAutoFit/>
      </a:bodyPr>
      <a:lstStyle>
        <a:defPPr algn="l">
          <a:spcBef>
            <a:spcPct val="50000"/>
          </a:spcBef>
          <a:defRPr kumimoji="1" sz="1400" dirty="0" err="1" smtClean="0"/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IUGONET_ppt_templ_2012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 MS and メイリオ">
      <a:majorFont>
        <a:latin typeface="Comic Sans MS"/>
        <a:ea typeface="メイリオ"/>
        <a:cs typeface="ヒラギノ角ゴ Pro W6"/>
      </a:majorFont>
      <a:minorFont>
        <a:latin typeface="Comic Sans MS"/>
        <a:ea typeface="メイリオ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none" lIns="36000" tIns="36000" rIns="36000" bIns="36000" rtlCol="0" anchor="ctr" anchorCtr="1">
        <a:prstTxWarp prst="textNoShape">
          <a:avLst/>
        </a:prstTxWarp>
        <a:noAutofit/>
      </a:bodyPr>
      <a:lstStyle>
        <a:defPPr>
          <a:lnSpc>
            <a:spcPts val="1600"/>
          </a:lnSpc>
          <a:spcBef>
            <a:spcPts val="0"/>
          </a:spcBef>
          <a:defRPr sz="1400" b="1" baseline="3000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IUGONET_ppt_templ_2012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 MS and メイリオ">
      <a:majorFont>
        <a:latin typeface="Comic Sans MS"/>
        <a:ea typeface="メイリオ"/>
        <a:cs typeface="ヒラギノ角ゴ Pro W6"/>
      </a:majorFont>
      <a:minorFont>
        <a:latin typeface="Comic Sans MS"/>
        <a:ea typeface="メイリオ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none" lIns="36000" tIns="36000" rIns="36000" bIns="36000" rtlCol="0" anchor="ctr" anchorCtr="1">
        <a:prstTxWarp prst="textNoShape">
          <a:avLst/>
        </a:prstTxWarp>
        <a:noAutofit/>
      </a:bodyPr>
      <a:lstStyle>
        <a:defPPr>
          <a:lnSpc>
            <a:spcPts val="1600"/>
          </a:lnSpc>
          <a:spcBef>
            <a:spcPts val="0"/>
          </a:spcBef>
          <a:defRPr sz="1400" b="1" baseline="3000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IUGONET_ppt_templ_2012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 MS and メイリオ">
      <a:majorFont>
        <a:latin typeface="Comic Sans MS"/>
        <a:ea typeface="メイリオ"/>
        <a:cs typeface="ヒラギノ角ゴ Pro W6"/>
      </a:majorFont>
      <a:minorFont>
        <a:latin typeface="Comic Sans MS"/>
        <a:ea typeface="メイリオ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none" lIns="36000" tIns="36000" rIns="36000" bIns="36000" rtlCol="0" anchor="ctr" anchorCtr="1">
        <a:prstTxWarp prst="textNoShape">
          <a:avLst/>
        </a:prstTxWarp>
        <a:noAutofit/>
      </a:bodyPr>
      <a:lstStyle>
        <a:defPPr>
          <a:lnSpc>
            <a:spcPts val="1600"/>
          </a:lnSpc>
          <a:spcBef>
            <a:spcPts val="0"/>
          </a:spcBef>
          <a:defRPr sz="1400" b="1" baseline="3000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ヒラギノ角ゴ Pro W6"/>
        <a:ea typeface="ヒラギノ角ゴ Pro W6"/>
        <a:cs typeface="ヒラギノ角ゴ Pro W6"/>
      </a:majorFont>
      <a:minorFont>
        <a:latin typeface="Arial"/>
        <a:ea typeface="ヒラギノ角ゴ Pro W6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round/>
          <a:headEnd/>
          <a:tailEnd/>
        </a:ln>
      </a:spPr>
      <a:bodyPr wrap="none" anchor="ctr"/>
      <a:lstStyle>
        <a:defPPr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ln>
          <a:headEnd/>
          <a:tailEnd/>
        </a:ln>
      </a:spPr>
      <a:bodyPr wrap="square" rtlCol="0" anchor="ctr" anchorCtr="0">
        <a:prstTxWarp prst="textNoShape">
          <a:avLst/>
        </a:prstTxWarp>
        <a:spAutoFit/>
      </a:bodyPr>
      <a:lstStyle>
        <a:defPPr algn="ctr">
          <a:lnSpc>
            <a:spcPts val="900"/>
          </a:lnSpc>
          <a:spcBef>
            <a:spcPct val="50000"/>
          </a:spcBef>
          <a:defRPr kumimoji="1" sz="1600" b="1" dirty="0" smtClean="0">
            <a:latin typeface="ＭＳ Ｐゴシック" pitchFamily="50" charset="-128"/>
            <a:ea typeface="ＭＳ Ｐゴシック" pitchFamily="50" charset="-128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IUGONET_ppt_templ_2012</Template>
  <TotalTime>14913</TotalTime>
  <Words>2710</Words>
  <Application>Microsoft Office PowerPoint</Application>
  <PresentationFormat>画面に合わせる (4:3)</PresentationFormat>
  <Paragraphs>453</Paragraphs>
  <Slides>24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16</vt:i4>
      </vt:variant>
      <vt:variant>
        <vt:lpstr>スライド タイトル</vt:lpstr>
      </vt:variant>
      <vt:variant>
        <vt:i4>24</vt:i4>
      </vt:variant>
    </vt:vector>
  </HeadingPairs>
  <TitlesOfParts>
    <vt:vector size="56" baseType="lpstr">
      <vt:lpstr>Arial Unicode MS</vt:lpstr>
      <vt:lpstr>HGPｺﾞｼｯｸE</vt:lpstr>
      <vt:lpstr>HG丸ｺﾞｼｯｸM-PRO</vt:lpstr>
      <vt:lpstr>ＭＳ Ｐゴシック</vt:lpstr>
      <vt:lpstr>ＭＳ ゴシック</vt:lpstr>
      <vt:lpstr>Swis721 BT</vt:lpstr>
      <vt:lpstr>ヒラギノ角ゴ Pro W6</vt:lpstr>
      <vt:lpstr>メイリオ</vt:lpstr>
      <vt:lpstr>arial</vt:lpstr>
      <vt:lpstr>arial</vt:lpstr>
      <vt:lpstr>Calibri</vt:lpstr>
      <vt:lpstr>Calibri Light</vt:lpstr>
      <vt:lpstr>Comic Sans MS</vt:lpstr>
      <vt:lpstr>Garamond</vt:lpstr>
      <vt:lpstr>Times New Roman</vt:lpstr>
      <vt:lpstr>Wingdings</vt:lpstr>
      <vt:lpstr>IUGONET_ppt_templ_2012</vt:lpstr>
      <vt:lpstr>3_新しいプレゼンテーション</vt:lpstr>
      <vt:lpstr>2_IUGONET_ppt_templ_2012</vt:lpstr>
      <vt:lpstr>3_IUGONET_ppt_templ_2012</vt:lpstr>
      <vt:lpstr>5_IUGONET_ppt_templ_2012</vt:lpstr>
      <vt:lpstr>4_IUGONET_ppt_templ_2012</vt:lpstr>
      <vt:lpstr>1_IUGONET_ppt_templ_2012</vt:lpstr>
      <vt:lpstr>7_IUGONET_ppt_templ_2012</vt:lpstr>
      <vt:lpstr>4_新しいプレゼンテーション</vt:lpstr>
      <vt:lpstr>9_IUGONET_ppt_templ_2012</vt:lpstr>
      <vt:lpstr>10_IUGONET_ppt_templ_2012</vt:lpstr>
      <vt:lpstr>Office テーマ</vt:lpstr>
      <vt:lpstr>6_IUGONET_ppt_templ_2012</vt:lpstr>
      <vt:lpstr>標準デザイン</vt:lpstr>
      <vt:lpstr>2_IUGONET_ppt_templ_2011</vt:lpstr>
      <vt:lpstr>IUGONET</vt:lpstr>
      <vt:lpstr>PowerPoint プレゼンテーション</vt:lpstr>
      <vt:lpstr>本講演の内容</vt:lpstr>
      <vt:lpstr>IUGONETとは？</vt:lpstr>
      <vt:lpstr>超高層大気の特徴</vt:lpstr>
      <vt:lpstr>IUGONETがカバーする観測領域・観測装置</vt:lpstr>
      <vt:lpstr>データ解析ソフトウェア（SPEDAS）</vt:lpstr>
      <vt:lpstr>第2期IUGONETプロジェクトの計画</vt:lpstr>
      <vt:lpstr>IUGONETメタデータ・データベース（Type-A）</vt:lpstr>
      <vt:lpstr>IUGONET Type-Aの活用法</vt:lpstr>
      <vt:lpstr>Type-AによるQLプロット表示</vt:lpstr>
      <vt:lpstr>Type-Aの利用状況</vt:lpstr>
      <vt:lpstr>他プロジェクトとの連携</vt:lpstr>
      <vt:lpstr>アウトリーチ（データ解析ワークショップ等）</vt:lpstr>
      <vt:lpstr>アウトリーチ活動</vt:lpstr>
      <vt:lpstr>研究成果創出への影響</vt:lpstr>
      <vt:lpstr>オープンデータ・オープンサイエンスへの取り組み</vt:lpstr>
      <vt:lpstr>フレームワークの各サービス・データ種への適用試験</vt:lpstr>
      <vt:lpstr>極域環境データサイエンスセンター</vt:lpstr>
      <vt:lpstr>データサイエンス共同利用基盤施設</vt:lpstr>
      <vt:lpstr>PowerPoint プレゼンテーション</vt:lpstr>
      <vt:lpstr>PowerPoint プレゼンテーション</vt:lpstr>
      <vt:lpstr>極地研の極域データの特徴</vt:lpstr>
      <vt:lpstr>分野横断型研究における課題</vt:lpstr>
      <vt:lpstr>まとめ</vt:lpstr>
    </vt:vector>
  </TitlesOfParts>
  <Company>STEL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Tomo Hori</dc:creator>
  <cp:lastModifiedBy>wdc kyoto</cp:lastModifiedBy>
  <cp:revision>1420</cp:revision>
  <cp:lastPrinted>2018-02-28T21:32:36Z</cp:lastPrinted>
  <dcterms:created xsi:type="dcterms:W3CDTF">2013-05-12T01:56:41Z</dcterms:created>
  <dcterms:modified xsi:type="dcterms:W3CDTF">2018-03-06T02:50:32Z</dcterms:modified>
</cp:coreProperties>
</file>