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null)" ContentType="image/x-emf"/>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56"/>
  </p:notesMasterIdLst>
  <p:sldIdLst>
    <p:sldId id="259" r:id="rId2"/>
    <p:sldId id="260" r:id="rId3"/>
    <p:sldId id="262" r:id="rId4"/>
    <p:sldId id="293" r:id="rId5"/>
    <p:sldId id="294" r:id="rId6"/>
    <p:sldId id="296" r:id="rId7"/>
    <p:sldId id="295" r:id="rId8"/>
    <p:sldId id="297" r:id="rId9"/>
    <p:sldId id="292" r:id="rId10"/>
    <p:sldId id="306" r:id="rId11"/>
    <p:sldId id="304" r:id="rId12"/>
    <p:sldId id="305" r:id="rId13"/>
    <p:sldId id="301" r:id="rId14"/>
    <p:sldId id="309" r:id="rId15"/>
    <p:sldId id="302" r:id="rId16"/>
    <p:sldId id="300" r:id="rId17"/>
    <p:sldId id="303" r:id="rId18"/>
    <p:sldId id="299" r:id="rId19"/>
    <p:sldId id="267" r:id="rId20"/>
    <p:sldId id="264" r:id="rId21"/>
    <p:sldId id="310" r:id="rId22"/>
    <p:sldId id="284" r:id="rId23"/>
    <p:sldId id="265" r:id="rId24"/>
    <p:sldId id="283" r:id="rId25"/>
    <p:sldId id="313" r:id="rId26"/>
    <p:sldId id="314" r:id="rId27"/>
    <p:sldId id="315" r:id="rId28"/>
    <p:sldId id="266" r:id="rId29"/>
    <p:sldId id="276" r:id="rId30"/>
    <p:sldId id="277" r:id="rId31"/>
    <p:sldId id="280" r:id="rId32"/>
    <p:sldId id="278" r:id="rId33"/>
    <p:sldId id="279" r:id="rId34"/>
    <p:sldId id="281" r:id="rId35"/>
    <p:sldId id="282" r:id="rId36"/>
    <p:sldId id="285" r:id="rId37"/>
    <p:sldId id="286" r:id="rId38"/>
    <p:sldId id="288" r:id="rId39"/>
    <p:sldId id="289" r:id="rId40"/>
    <p:sldId id="290" r:id="rId41"/>
    <p:sldId id="291" r:id="rId42"/>
    <p:sldId id="263" r:id="rId43"/>
    <p:sldId id="268" r:id="rId44"/>
    <p:sldId id="311" r:id="rId45"/>
    <p:sldId id="312" r:id="rId46"/>
    <p:sldId id="269" r:id="rId47"/>
    <p:sldId id="270" r:id="rId48"/>
    <p:sldId id="271" r:id="rId49"/>
    <p:sldId id="272" r:id="rId50"/>
    <p:sldId id="273" r:id="rId51"/>
    <p:sldId id="275" r:id="rId52"/>
    <p:sldId id="274" r:id="rId53"/>
    <p:sldId id="308" r:id="rId54"/>
    <p:sldId id="307" r:id="rId5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8A09"/>
    <a:srgbClr val="3D519A"/>
    <a:srgbClr val="08348B"/>
    <a:srgbClr val="52575D"/>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6"/>
    <p:restoredTop sz="91954" autoAdjust="0"/>
  </p:normalViewPr>
  <p:slideViewPr>
    <p:cSldViewPr snapToGrid="0">
      <p:cViewPr varScale="1">
        <p:scale>
          <a:sx n="95" d="100"/>
          <a:sy n="95" d="100"/>
        </p:scale>
        <p:origin x="1224" y="66"/>
      </p:cViewPr>
      <p:guideLst/>
    </p:cSldViewPr>
  </p:slideViewPr>
  <p:outlineViewPr>
    <p:cViewPr>
      <p:scale>
        <a:sx n="33" d="100"/>
        <a:sy n="33" d="100"/>
      </p:scale>
      <p:origin x="0" y="-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A9A818-C57D-F94A-ADCD-A0D298FAB2DE}"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kumimoji="1" lang="ja-JP" altLang="en-US"/>
        </a:p>
      </dgm:t>
    </dgm:pt>
    <dgm:pt modelId="{D8D4CACB-71DE-AA43-8761-23B15AF29EFC}">
      <dgm:prSet phldrT="[テキスト]" custT="1"/>
      <dgm:spPr/>
      <dgm:t>
        <a:bodyPr/>
        <a:lstStyle/>
        <a:p>
          <a:pPr algn="l"/>
          <a:r>
            <a:rPr kumimoji="1" lang="ja-JP" altLang="en-US" sz="1200" dirty="0"/>
            <a:t>パブリック</a:t>
          </a:r>
          <a:r>
            <a:rPr kumimoji="1" lang="ja-JP" altLang="en-US" sz="1200" dirty="0">
              <a:solidFill>
                <a:srgbClr val="FFFF00"/>
              </a:solidFill>
            </a:rPr>
            <a:t>クラウド上のシステムを他機関と共同利用</a:t>
          </a:r>
          <a:r>
            <a:rPr kumimoji="1" lang="ja-JP" altLang="en-US" sz="1200" dirty="0"/>
            <a:t>できる場合</a:t>
          </a:r>
        </a:p>
        <a:p>
          <a:pPr algn="l"/>
          <a:r>
            <a:rPr kumimoji="1" lang="ja-JP" altLang="en-US" sz="1800" dirty="0"/>
            <a:t>（スタンダード版）</a:t>
          </a:r>
        </a:p>
      </dgm:t>
    </dgm:pt>
    <dgm:pt modelId="{EB8AA19F-CC32-6840-9453-8E2E325F6AA0}" type="parTrans" cxnId="{F97B9C7A-C41C-1540-9981-CD6029D7AEF1}">
      <dgm:prSet/>
      <dgm:spPr/>
      <dgm:t>
        <a:bodyPr/>
        <a:lstStyle/>
        <a:p>
          <a:endParaRPr kumimoji="1" lang="ja-JP" altLang="en-US"/>
        </a:p>
      </dgm:t>
    </dgm:pt>
    <dgm:pt modelId="{CECC025C-54A6-684B-BB03-BF2A081E018C}" type="sibTrans" cxnId="{F97B9C7A-C41C-1540-9981-CD6029D7AEF1}">
      <dgm:prSet/>
      <dgm:spPr/>
      <dgm:t>
        <a:bodyPr/>
        <a:lstStyle/>
        <a:p>
          <a:endParaRPr kumimoji="1" lang="ja-JP" altLang="en-US"/>
        </a:p>
      </dgm:t>
    </dgm:pt>
    <dgm:pt modelId="{00B249B1-DB4D-8144-AABF-D2BC711988CF}">
      <dgm:prSet phldrT="[テキスト]"/>
      <dgm:spPr/>
      <dgm:t>
        <a:bodyPr/>
        <a:lstStyle/>
        <a:p>
          <a:r>
            <a:rPr kumimoji="1" lang="ja-JP" altLang="en-US" dirty="0"/>
            <a:t>貴機関の情報セキュリティポリシー上、</a:t>
          </a:r>
          <a:r>
            <a:rPr kumimoji="1" lang="ja-JP" altLang="en-US" dirty="0">
              <a:solidFill>
                <a:srgbClr val="FF0000"/>
              </a:solidFill>
            </a:rPr>
            <a:t>商用パブリッククラウドの契約・利用可能</a:t>
          </a:r>
          <a:r>
            <a:rPr kumimoji="1" lang="ja-JP" altLang="en-US" dirty="0">
              <a:solidFill>
                <a:schemeClr val="tx1"/>
              </a:solidFill>
            </a:rPr>
            <a:t>な場合</a:t>
          </a:r>
        </a:p>
      </dgm:t>
    </dgm:pt>
    <dgm:pt modelId="{C1372759-5A67-E447-832F-FA635B2DAE6F}" type="parTrans" cxnId="{8C1EDF54-2C09-5649-98CB-92BCF5C14BC3}">
      <dgm:prSet/>
      <dgm:spPr/>
      <dgm:t>
        <a:bodyPr/>
        <a:lstStyle/>
        <a:p>
          <a:endParaRPr kumimoji="1" lang="ja-JP" altLang="en-US"/>
        </a:p>
      </dgm:t>
    </dgm:pt>
    <dgm:pt modelId="{C1253DBC-7968-0A4F-97A1-664DE6C23194}" type="sibTrans" cxnId="{8C1EDF54-2C09-5649-98CB-92BCF5C14BC3}">
      <dgm:prSet/>
      <dgm:spPr/>
      <dgm:t>
        <a:bodyPr/>
        <a:lstStyle/>
        <a:p>
          <a:endParaRPr kumimoji="1" lang="ja-JP" altLang="en-US"/>
        </a:p>
      </dgm:t>
    </dgm:pt>
    <dgm:pt modelId="{DEB564EA-7527-5D44-80B5-1510D0C09283}">
      <dgm:prSet phldrT="[テキスト]" custT="1"/>
      <dgm:spPr/>
      <dgm:t>
        <a:bodyPr/>
        <a:lstStyle/>
        <a:p>
          <a:pPr algn="l"/>
          <a:r>
            <a:rPr kumimoji="1" lang="ja-JP" altLang="en-US" sz="1200" dirty="0"/>
            <a:t>自機関やプロジェクトのポリシーでパブリック</a:t>
          </a:r>
          <a:r>
            <a:rPr kumimoji="1" lang="ja-JP" altLang="en-US" sz="1200" dirty="0">
              <a:solidFill>
                <a:srgbClr val="FFFF00"/>
              </a:solidFill>
            </a:rPr>
            <a:t>クラウド上のシステムを他機関と共同利用できない</a:t>
          </a:r>
          <a:r>
            <a:rPr kumimoji="1" lang="ja-JP" altLang="en-US" sz="1200" dirty="0"/>
            <a:t>場合</a:t>
          </a:r>
        </a:p>
        <a:p>
          <a:pPr algn="l"/>
          <a:r>
            <a:rPr kumimoji="1" lang="ja-JP" altLang="en-US" sz="1800" dirty="0"/>
            <a:t>（エンタープライズ版）</a:t>
          </a:r>
        </a:p>
      </dgm:t>
    </dgm:pt>
    <dgm:pt modelId="{DCE4067A-1EA7-A844-8DE4-58D146CE29D5}" type="parTrans" cxnId="{6EC538DF-B05F-1D4C-B6DA-11E2AC640E31}">
      <dgm:prSet/>
      <dgm:spPr/>
      <dgm:t>
        <a:bodyPr/>
        <a:lstStyle/>
        <a:p>
          <a:endParaRPr kumimoji="1" lang="ja-JP" altLang="en-US"/>
        </a:p>
      </dgm:t>
    </dgm:pt>
    <dgm:pt modelId="{1BCD838A-FF6A-6E4A-8140-7223A4A9B05E}" type="sibTrans" cxnId="{6EC538DF-B05F-1D4C-B6DA-11E2AC640E31}">
      <dgm:prSet/>
      <dgm:spPr/>
      <dgm:t>
        <a:bodyPr/>
        <a:lstStyle/>
        <a:p>
          <a:endParaRPr kumimoji="1" lang="ja-JP" altLang="en-US"/>
        </a:p>
      </dgm:t>
    </dgm:pt>
    <dgm:pt modelId="{D2305DD2-513D-6543-9F8B-F8095D612E88}">
      <dgm:prSet phldrT="[テキスト]"/>
      <dgm:spPr/>
      <dgm:t>
        <a:bodyPr/>
        <a:lstStyle/>
        <a:p>
          <a:r>
            <a:rPr kumimoji="1" lang="ja-JP" altLang="en-US" dirty="0"/>
            <a:t>スタンダード版に加えて下記の機能を追加</a:t>
          </a:r>
        </a:p>
      </dgm:t>
    </dgm:pt>
    <dgm:pt modelId="{FF337DA5-A983-1743-A64E-68FC14DBFCF2}" type="parTrans" cxnId="{0F2FB455-31F3-604D-99F2-BC8EE1276BE1}">
      <dgm:prSet/>
      <dgm:spPr/>
      <dgm:t>
        <a:bodyPr/>
        <a:lstStyle/>
        <a:p>
          <a:endParaRPr kumimoji="1" lang="ja-JP" altLang="en-US"/>
        </a:p>
      </dgm:t>
    </dgm:pt>
    <dgm:pt modelId="{D0623BB5-54C3-E54E-B328-A869D2E7B18D}" type="sibTrans" cxnId="{0F2FB455-31F3-604D-99F2-BC8EE1276BE1}">
      <dgm:prSet/>
      <dgm:spPr/>
      <dgm:t>
        <a:bodyPr/>
        <a:lstStyle/>
        <a:p>
          <a:endParaRPr kumimoji="1" lang="ja-JP" altLang="en-US"/>
        </a:p>
      </dgm:t>
    </dgm:pt>
    <dgm:pt modelId="{B708147B-F1B8-B446-8139-988506ABDF0C}">
      <dgm:prSet phldrT="[テキスト]" custT="1"/>
      <dgm:spPr/>
      <dgm:t>
        <a:bodyPr/>
        <a:lstStyle/>
        <a:p>
          <a:pPr algn="l"/>
          <a:r>
            <a:rPr kumimoji="1" lang="ja-JP" altLang="en-US" sz="1200" dirty="0"/>
            <a:t>自機関やプロジェクトのポリシーで</a:t>
          </a:r>
          <a:r>
            <a:rPr kumimoji="1" lang="ja-JP" altLang="en-US" sz="1200" dirty="0">
              <a:solidFill>
                <a:srgbClr val="FFFF00"/>
              </a:solidFill>
            </a:rPr>
            <a:t>パブリッククラウドが利用できない</a:t>
          </a:r>
          <a:r>
            <a:rPr kumimoji="1" lang="ja-JP" altLang="en-US" sz="1200" dirty="0"/>
            <a:t>場合</a:t>
          </a:r>
        </a:p>
        <a:p>
          <a:pPr algn="l"/>
          <a:r>
            <a:rPr kumimoji="1" lang="ja-JP" altLang="en-US" sz="1800" dirty="0"/>
            <a:t>（オープンソース版）</a:t>
          </a:r>
        </a:p>
      </dgm:t>
    </dgm:pt>
    <dgm:pt modelId="{AE6250D4-D8C4-5145-80AE-B61FD041BD12}" type="parTrans" cxnId="{A98665E1-1D13-FB41-8406-DADCAB31E9EA}">
      <dgm:prSet/>
      <dgm:spPr/>
      <dgm:t>
        <a:bodyPr/>
        <a:lstStyle/>
        <a:p>
          <a:endParaRPr kumimoji="1" lang="ja-JP" altLang="en-US"/>
        </a:p>
      </dgm:t>
    </dgm:pt>
    <dgm:pt modelId="{A9E7E3B5-46A9-1440-8008-5FFE875F0B26}" type="sibTrans" cxnId="{A98665E1-1D13-FB41-8406-DADCAB31E9EA}">
      <dgm:prSet/>
      <dgm:spPr/>
      <dgm:t>
        <a:bodyPr/>
        <a:lstStyle/>
        <a:p>
          <a:endParaRPr kumimoji="1" lang="ja-JP" altLang="en-US"/>
        </a:p>
      </dgm:t>
    </dgm:pt>
    <dgm:pt modelId="{32A76917-D6FE-B449-9628-60E0CBA3B374}">
      <dgm:prSet phldrT="[テキスト]"/>
      <dgm:spPr/>
      <dgm:t>
        <a:bodyPr/>
        <a:lstStyle/>
        <a:p>
          <a:r>
            <a:rPr kumimoji="1" lang="ja-JP" altLang="en-US" dirty="0"/>
            <a:t>オープンソース版の</a:t>
          </a:r>
          <a:r>
            <a:rPr kumimoji="1" lang="ja-JP" altLang="en-US" dirty="0">
              <a:solidFill>
                <a:srgbClr val="FF0000"/>
              </a:solidFill>
            </a:rPr>
            <a:t>ソースコードとドキュメントを提供</a:t>
          </a:r>
        </a:p>
      </dgm:t>
    </dgm:pt>
    <dgm:pt modelId="{CAEC2AEE-8A6C-E048-9969-C453E5778857}" type="parTrans" cxnId="{ADB360E3-DEF8-A340-BA60-25C96B8D7CBD}">
      <dgm:prSet/>
      <dgm:spPr/>
      <dgm:t>
        <a:bodyPr/>
        <a:lstStyle/>
        <a:p>
          <a:endParaRPr kumimoji="1" lang="ja-JP" altLang="en-US"/>
        </a:p>
      </dgm:t>
    </dgm:pt>
    <dgm:pt modelId="{CC7E52B3-EB16-9445-83E9-04D7A5673276}" type="sibTrans" cxnId="{ADB360E3-DEF8-A340-BA60-25C96B8D7CBD}">
      <dgm:prSet/>
      <dgm:spPr/>
      <dgm:t>
        <a:bodyPr/>
        <a:lstStyle/>
        <a:p>
          <a:endParaRPr kumimoji="1" lang="ja-JP" altLang="en-US"/>
        </a:p>
      </dgm:t>
    </dgm:pt>
    <dgm:pt modelId="{DCF3535D-1B5F-1944-BC8A-889563BFABEB}">
      <dgm:prSet phldrT="[テキスト]"/>
      <dgm:spPr/>
      <dgm:t>
        <a:bodyPr/>
        <a:lstStyle/>
        <a:p>
          <a:r>
            <a:rPr kumimoji="1" lang="ja-JP" altLang="en-US" dirty="0"/>
            <a:t>貴機関の</a:t>
          </a:r>
          <a:r>
            <a:rPr kumimoji="1" lang="ja-JP" altLang="en-US" dirty="0">
              <a:solidFill>
                <a:srgbClr val="FF0000"/>
              </a:solidFill>
            </a:rPr>
            <a:t>オンプレミス環境へのインストール</a:t>
          </a:r>
          <a:r>
            <a:rPr kumimoji="1" lang="ja-JP" altLang="en-US" dirty="0"/>
            <a:t>が可能</a:t>
          </a:r>
        </a:p>
      </dgm:t>
    </dgm:pt>
    <dgm:pt modelId="{7C366515-4E8D-2D48-872A-6BCB78ABB829}" type="parTrans" cxnId="{59A67598-1101-E749-9308-6244A8D3E88D}">
      <dgm:prSet/>
      <dgm:spPr/>
      <dgm:t>
        <a:bodyPr/>
        <a:lstStyle/>
        <a:p>
          <a:endParaRPr kumimoji="1" lang="ja-JP" altLang="en-US"/>
        </a:p>
      </dgm:t>
    </dgm:pt>
    <dgm:pt modelId="{59DDC865-B9D4-C949-B2BA-57FD871B3D06}" type="sibTrans" cxnId="{59A67598-1101-E749-9308-6244A8D3E88D}">
      <dgm:prSet/>
      <dgm:spPr/>
      <dgm:t>
        <a:bodyPr/>
        <a:lstStyle/>
        <a:p>
          <a:endParaRPr kumimoji="1" lang="ja-JP" altLang="en-US"/>
        </a:p>
      </dgm:t>
    </dgm:pt>
    <dgm:pt modelId="{4577255C-ECF4-C547-A61A-C0B45BB537DF}">
      <dgm:prSet phldrT="[テキスト]"/>
      <dgm:spPr/>
      <dgm:t>
        <a:bodyPr/>
        <a:lstStyle/>
        <a:p>
          <a:r>
            <a:rPr kumimoji="1" lang="ja-JP" altLang="en-US" dirty="0"/>
            <a:t>貴機関の情報セキュリティポリシー上、</a:t>
          </a:r>
          <a:r>
            <a:rPr kumimoji="1" lang="ja-JP" altLang="en-US" dirty="0">
              <a:solidFill>
                <a:srgbClr val="FF0000"/>
              </a:solidFill>
            </a:rPr>
            <a:t>商用パブリッククラウドの契約・利用不可の</a:t>
          </a:r>
          <a:r>
            <a:rPr kumimoji="1" lang="ja-JP" altLang="en-US" dirty="0">
              <a:solidFill>
                <a:schemeClr val="tx1"/>
              </a:solidFill>
            </a:rPr>
            <a:t>場合</a:t>
          </a:r>
          <a:endParaRPr kumimoji="1" lang="ja-JP" altLang="en-US" dirty="0"/>
        </a:p>
      </dgm:t>
    </dgm:pt>
    <dgm:pt modelId="{67AD103A-7862-D046-A2D7-F6CC63F5013D}" type="parTrans" cxnId="{F04A76C6-B3CB-504C-8996-5348533C859F}">
      <dgm:prSet/>
      <dgm:spPr/>
      <dgm:t>
        <a:bodyPr/>
        <a:lstStyle/>
        <a:p>
          <a:endParaRPr kumimoji="1" lang="ja-JP" altLang="en-US"/>
        </a:p>
      </dgm:t>
    </dgm:pt>
    <dgm:pt modelId="{A4D205C1-A3E1-9745-939B-66A6426CE941}" type="sibTrans" cxnId="{F04A76C6-B3CB-504C-8996-5348533C859F}">
      <dgm:prSet/>
      <dgm:spPr/>
      <dgm:t>
        <a:bodyPr/>
        <a:lstStyle/>
        <a:p>
          <a:endParaRPr kumimoji="1" lang="ja-JP" altLang="en-US"/>
        </a:p>
      </dgm:t>
    </dgm:pt>
    <dgm:pt modelId="{8FD5804C-1E88-6944-94E5-2B734CF366D2}">
      <dgm:prSet phldrT="[テキスト]"/>
      <dgm:spPr/>
      <dgm:t>
        <a:bodyPr/>
        <a:lstStyle/>
        <a:p>
          <a:r>
            <a:rPr kumimoji="1" lang="ja-JP" altLang="en-US" dirty="0"/>
            <a:t>貴機関の情報セキュリティポリシー上、</a:t>
          </a:r>
          <a:r>
            <a:rPr kumimoji="1" lang="ja-JP" altLang="en-US" dirty="0">
              <a:solidFill>
                <a:srgbClr val="FF0000"/>
              </a:solidFill>
            </a:rPr>
            <a:t>商用パブリッククラウドの契約・利用可能</a:t>
          </a:r>
          <a:r>
            <a:rPr kumimoji="1" lang="ja-JP" altLang="en-US" dirty="0">
              <a:solidFill>
                <a:schemeClr val="tx1"/>
              </a:solidFill>
            </a:rPr>
            <a:t>な場合</a:t>
          </a:r>
          <a:endParaRPr kumimoji="1" lang="ja-JP" altLang="en-US" dirty="0"/>
        </a:p>
      </dgm:t>
    </dgm:pt>
    <dgm:pt modelId="{158D3C78-4E5B-6045-BA76-B19E8BAF6391}" type="parTrans" cxnId="{F4A5BB63-403E-B94E-A19B-6607FB3885EA}">
      <dgm:prSet/>
      <dgm:spPr/>
      <dgm:t>
        <a:bodyPr/>
        <a:lstStyle/>
        <a:p>
          <a:endParaRPr kumimoji="1" lang="ja-JP" altLang="en-US"/>
        </a:p>
      </dgm:t>
    </dgm:pt>
    <dgm:pt modelId="{6F62EE3B-6281-6D48-A297-C73EB47A2279}" type="sibTrans" cxnId="{F4A5BB63-403E-B94E-A19B-6607FB3885EA}">
      <dgm:prSet/>
      <dgm:spPr/>
      <dgm:t>
        <a:bodyPr/>
        <a:lstStyle/>
        <a:p>
          <a:endParaRPr kumimoji="1" lang="ja-JP" altLang="en-US"/>
        </a:p>
      </dgm:t>
    </dgm:pt>
    <dgm:pt modelId="{4B3C9D06-29CA-D241-B5E0-1728EC570169}">
      <dgm:prSet phldrT="[テキスト]"/>
      <dgm:spPr/>
      <dgm:t>
        <a:bodyPr/>
        <a:lstStyle/>
        <a:p>
          <a:r>
            <a:rPr kumimoji="1" lang="ja-JP" altLang="en-US" dirty="0"/>
            <a:t>インストールや運用に関しては</a:t>
          </a:r>
          <a:r>
            <a:rPr kumimoji="1" lang="en-US" altLang="ja-JP" dirty="0"/>
            <a:t>NII</a:t>
          </a:r>
          <a:r>
            <a:rPr kumimoji="1" lang="ja-JP" altLang="en-US" dirty="0"/>
            <a:t>はノンサポート</a:t>
          </a:r>
        </a:p>
      </dgm:t>
    </dgm:pt>
    <dgm:pt modelId="{205C75E6-9AA3-4848-BF1C-598A27614630}" type="parTrans" cxnId="{CFF8E455-7B3B-5A46-913F-1DB6ABC79CA5}">
      <dgm:prSet/>
      <dgm:spPr/>
      <dgm:t>
        <a:bodyPr/>
        <a:lstStyle/>
        <a:p>
          <a:endParaRPr kumimoji="1" lang="ja-JP" altLang="en-US"/>
        </a:p>
      </dgm:t>
    </dgm:pt>
    <dgm:pt modelId="{C20015B0-76F3-0D4B-B9A9-9D19627E4AD5}" type="sibTrans" cxnId="{CFF8E455-7B3B-5A46-913F-1DB6ABC79CA5}">
      <dgm:prSet/>
      <dgm:spPr/>
      <dgm:t>
        <a:bodyPr/>
        <a:lstStyle/>
        <a:p>
          <a:endParaRPr kumimoji="1" lang="ja-JP" altLang="en-US"/>
        </a:p>
      </dgm:t>
    </dgm:pt>
    <dgm:pt modelId="{68D89D20-9035-DA4A-BBED-E01D9289C648}">
      <dgm:prSet phldrT="[テキスト]"/>
      <dgm:spPr/>
      <dgm:t>
        <a:bodyPr/>
        <a:lstStyle/>
        <a:p>
          <a:r>
            <a:rPr kumimoji="1" lang="ja-JP" altLang="en-US" dirty="0"/>
            <a:t>一般的な大学の研究室、共同研究レベルでのデータ管理・共有の用途に向く</a:t>
          </a:r>
        </a:p>
      </dgm:t>
    </dgm:pt>
    <dgm:pt modelId="{273B4296-CC75-7F48-BD50-EF019DBE1FC3}" type="parTrans" cxnId="{DFC41D4B-14D5-BB4C-A7DC-E9C9956990AD}">
      <dgm:prSet/>
      <dgm:spPr/>
      <dgm:t>
        <a:bodyPr/>
        <a:lstStyle/>
        <a:p>
          <a:endParaRPr kumimoji="1" lang="ja-JP" altLang="en-US"/>
        </a:p>
      </dgm:t>
    </dgm:pt>
    <dgm:pt modelId="{3B30486B-3D5C-3C46-B698-0B4686E03473}" type="sibTrans" cxnId="{DFC41D4B-14D5-BB4C-A7DC-E9C9956990AD}">
      <dgm:prSet/>
      <dgm:spPr/>
      <dgm:t>
        <a:bodyPr/>
        <a:lstStyle/>
        <a:p>
          <a:endParaRPr kumimoji="1" lang="ja-JP" altLang="en-US"/>
        </a:p>
      </dgm:t>
    </dgm:pt>
    <dgm:pt modelId="{F074489D-EC05-7141-8DF9-D04DE2DC7596}">
      <dgm:prSet phldrT="[テキスト]"/>
      <dgm:spPr/>
      <dgm:t>
        <a:bodyPr/>
        <a:lstStyle/>
        <a:p>
          <a:r>
            <a:rPr kumimoji="1" lang="ja-JP" altLang="en-US" dirty="0"/>
            <a:t>クラウド上の</a:t>
          </a:r>
          <a:r>
            <a:rPr kumimoji="1" lang="ja-JP" altLang="en-US" dirty="0">
              <a:solidFill>
                <a:srgbClr val="FF0000"/>
              </a:solidFill>
            </a:rPr>
            <a:t>共同利用システム</a:t>
          </a:r>
          <a:r>
            <a:rPr kumimoji="1" lang="ja-JP" altLang="en-US" dirty="0"/>
            <a:t>を</a:t>
          </a:r>
          <a:r>
            <a:rPr kumimoji="1" lang="en-US" altLang="ja-JP" dirty="0"/>
            <a:t>SaaS (Software as a Service)</a:t>
          </a:r>
          <a:r>
            <a:rPr kumimoji="1" lang="ja-JP" altLang="en-US" dirty="0"/>
            <a:t>とし</a:t>
          </a:r>
          <a:r>
            <a:rPr kumimoji="1" lang="en-US" altLang="ja-JP" dirty="0"/>
            <a:t>NII</a:t>
          </a:r>
          <a:r>
            <a:rPr kumimoji="1" lang="ja-JP" altLang="en-US" dirty="0"/>
            <a:t>がユーザに提供</a:t>
          </a:r>
        </a:p>
      </dgm:t>
    </dgm:pt>
    <dgm:pt modelId="{089AB307-9CFC-224A-8DF9-EBCF380FEA12}" type="parTrans" cxnId="{0B1FC76A-0996-924D-BE8D-4038402A2BE2}">
      <dgm:prSet/>
      <dgm:spPr/>
      <dgm:t>
        <a:bodyPr/>
        <a:lstStyle/>
        <a:p>
          <a:endParaRPr kumimoji="1" lang="ja-JP" altLang="en-US"/>
        </a:p>
      </dgm:t>
    </dgm:pt>
    <dgm:pt modelId="{0AA32FC8-D09A-344F-8424-2D560DFC93CD}" type="sibTrans" cxnId="{0B1FC76A-0996-924D-BE8D-4038402A2BE2}">
      <dgm:prSet/>
      <dgm:spPr/>
      <dgm:t>
        <a:bodyPr/>
        <a:lstStyle/>
        <a:p>
          <a:endParaRPr kumimoji="1" lang="ja-JP" altLang="en-US"/>
        </a:p>
      </dgm:t>
    </dgm:pt>
    <dgm:pt modelId="{DE13C0AF-558B-F146-87B3-D104CACF5F89}">
      <dgm:prSet phldrT="[テキスト]"/>
      <dgm:spPr/>
      <dgm:t>
        <a:bodyPr/>
        <a:lstStyle/>
        <a:p>
          <a:r>
            <a:rPr kumimoji="1" lang="ja-JP" altLang="en-US" dirty="0">
              <a:solidFill>
                <a:srgbClr val="FF0000"/>
              </a:solidFill>
            </a:rPr>
            <a:t>インターネット経由で接続</a:t>
          </a:r>
          <a:r>
            <a:rPr kumimoji="1" lang="ja-JP" altLang="en-US" dirty="0"/>
            <a:t>でき、オープンサイエンスのための利便性を重視</a:t>
          </a:r>
        </a:p>
      </dgm:t>
    </dgm:pt>
    <dgm:pt modelId="{CDD072B6-D71C-524D-899A-1FD1C1BBB2DA}" type="parTrans" cxnId="{EFEA468A-B7AE-254A-9094-DFE497CB9631}">
      <dgm:prSet/>
      <dgm:spPr/>
      <dgm:t>
        <a:bodyPr/>
        <a:lstStyle/>
        <a:p>
          <a:endParaRPr kumimoji="1" lang="ja-JP" altLang="en-US"/>
        </a:p>
      </dgm:t>
    </dgm:pt>
    <dgm:pt modelId="{32682C08-24CC-6D41-BBAD-2B6EFBD563B6}" type="sibTrans" cxnId="{EFEA468A-B7AE-254A-9094-DFE497CB9631}">
      <dgm:prSet/>
      <dgm:spPr/>
      <dgm:t>
        <a:bodyPr/>
        <a:lstStyle/>
        <a:p>
          <a:endParaRPr kumimoji="1" lang="ja-JP" altLang="en-US"/>
        </a:p>
      </dgm:t>
    </dgm:pt>
    <dgm:pt modelId="{155B7690-EFFD-8143-BE52-30109C78049A}">
      <dgm:prSet phldrT="[テキスト]"/>
      <dgm:spPr/>
      <dgm:t>
        <a:bodyPr/>
        <a:lstStyle/>
        <a:p>
          <a:r>
            <a:rPr kumimoji="1" lang="ja-JP" altLang="en-US" dirty="0"/>
            <a:t>クラウド上の専有領域にデプロイされた</a:t>
          </a:r>
          <a:r>
            <a:rPr kumimoji="1" lang="ja-JP" altLang="en-US" dirty="0">
              <a:solidFill>
                <a:srgbClr val="FF0000"/>
              </a:solidFill>
            </a:rPr>
            <a:t>専用システム</a:t>
          </a:r>
          <a:r>
            <a:rPr kumimoji="1" lang="ja-JP" altLang="en-US" dirty="0"/>
            <a:t>を</a:t>
          </a:r>
          <a:r>
            <a:rPr kumimoji="1" lang="en-US" altLang="ja-JP" dirty="0"/>
            <a:t>SaaS </a:t>
          </a:r>
          <a:r>
            <a:rPr kumimoji="1" lang="ja-JP" altLang="en-US" dirty="0"/>
            <a:t>として</a:t>
          </a:r>
          <a:r>
            <a:rPr kumimoji="1" lang="en-US" altLang="ja-JP" dirty="0"/>
            <a:t>NII</a:t>
          </a:r>
          <a:r>
            <a:rPr kumimoji="1" lang="ja-JP" altLang="en-US" dirty="0"/>
            <a:t>がユーザに提供</a:t>
          </a:r>
        </a:p>
      </dgm:t>
    </dgm:pt>
    <dgm:pt modelId="{AFC99799-EA45-C745-B634-BF80C12CA8A1}" type="parTrans" cxnId="{E3525F74-E98A-8E42-AD63-59C6C601B108}">
      <dgm:prSet/>
      <dgm:spPr/>
      <dgm:t>
        <a:bodyPr/>
        <a:lstStyle/>
        <a:p>
          <a:endParaRPr kumimoji="1" lang="ja-JP" altLang="en-US"/>
        </a:p>
      </dgm:t>
    </dgm:pt>
    <dgm:pt modelId="{E5A55AF9-435C-BF42-B923-38E03810F207}" type="sibTrans" cxnId="{E3525F74-E98A-8E42-AD63-59C6C601B108}">
      <dgm:prSet/>
      <dgm:spPr/>
      <dgm:t>
        <a:bodyPr/>
        <a:lstStyle/>
        <a:p>
          <a:endParaRPr kumimoji="1" lang="ja-JP" altLang="en-US"/>
        </a:p>
      </dgm:t>
    </dgm:pt>
    <dgm:pt modelId="{57283D69-E146-8641-97E6-CF1067EE7D1C}">
      <dgm:prSet phldrT="[テキスト]"/>
      <dgm:spPr/>
      <dgm:t>
        <a:bodyPr/>
        <a:lstStyle/>
        <a:p>
          <a:r>
            <a:rPr kumimoji="1" lang="ja-JP" altLang="en-US" dirty="0"/>
            <a:t>貴機関で契約されている</a:t>
          </a:r>
          <a:r>
            <a:rPr kumimoji="1" lang="ja-JP" altLang="en-US" dirty="0">
              <a:solidFill>
                <a:schemeClr val="tx1"/>
              </a:solidFill>
            </a:rPr>
            <a:t>クラウドストレージ（パブリック／プライベート）</a:t>
          </a:r>
          <a:r>
            <a:rPr kumimoji="1" lang="ja-JP" altLang="en-US" dirty="0"/>
            <a:t>が接続可能</a:t>
          </a:r>
        </a:p>
      </dgm:t>
    </dgm:pt>
    <dgm:pt modelId="{DB2830CD-F8A0-8846-8161-805D333B9D5E}" type="parTrans" cxnId="{C3FF3AAE-0992-C042-8C3B-B369652B4A2D}">
      <dgm:prSet/>
      <dgm:spPr/>
      <dgm:t>
        <a:bodyPr/>
        <a:lstStyle/>
        <a:p>
          <a:endParaRPr kumimoji="1" lang="ja-JP" altLang="en-US"/>
        </a:p>
      </dgm:t>
    </dgm:pt>
    <dgm:pt modelId="{76414EBB-3B95-D74C-9CBC-979C2475C005}" type="sibTrans" cxnId="{C3FF3AAE-0992-C042-8C3B-B369652B4A2D}">
      <dgm:prSet/>
      <dgm:spPr/>
      <dgm:t>
        <a:bodyPr/>
        <a:lstStyle/>
        <a:p>
          <a:endParaRPr kumimoji="1" lang="ja-JP" altLang="en-US"/>
        </a:p>
      </dgm:t>
    </dgm:pt>
    <dgm:pt modelId="{B608BD66-2791-3B4F-9BC3-0A496B3A9ABB}">
      <dgm:prSet phldrT="[テキスト]"/>
      <dgm:spPr/>
      <dgm:t>
        <a:bodyPr/>
        <a:lstStyle/>
        <a:p>
          <a:r>
            <a:rPr lang="en-US" altLang="ja-JP" dirty="0">
              <a:solidFill>
                <a:srgbClr val="FF0000"/>
              </a:solidFill>
            </a:rPr>
            <a:t>SINET</a:t>
          </a:r>
          <a:r>
            <a:rPr lang="ja-JP" altLang="en-US" dirty="0">
              <a:solidFill>
                <a:srgbClr val="FF0000"/>
              </a:solidFill>
            </a:rPr>
            <a:t>クラウド接続</a:t>
          </a:r>
          <a:r>
            <a:rPr lang="ja-JP" altLang="en-US" dirty="0"/>
            <a:t>を利用し</a:t>
          </a:r>
          <a:r>
            <a:rPr lang="en-US" altLang="ja-JP" dirty="0">
              <a:solidFill>
                <a:srgbClr val="FF0000"/>
              </a:solidFill>
            </a:rPr>
            <a:t>L2VPN</a:t>
          </a:r>
          <a:r>
            <a:rPr lang="ja-JP" altLang="en-US" dirty="0">
              <a:solidFill>
                <a:srgbClr val="FF0000"/>
              </a:solidFill>
            </a:rPr>
            <a:t>で接続</a:t>
          </a:r>
          <a:r>
            <a:rPr lang="ja-JP" altLang="en-US" dirty="0"/>
            <a:t>しオンプレミス環境と直結可能</a:t>
          </a:r>
          <a:endParaRPr kumimoji="1" lang="ja-JP" altLang="en-US" dirty="0"/>
        </a:p>
      </dgm:t>
    </dgm:pt>
    <dgm:pt modelId="{4EA90B98-179B-9542-938D-13C44532F2E6}" type="parTrans" cxnId="{E770700F-07B7-714A-A4AC-F1317F4CB298}">
      <dgm:prSet/>
      <dgm:spPr/>
      <dgm:t>
        <a:bodyPr/>
        <a:lstStyle/>
        <a:p>
          <a:endParaRPr kumimoji="1" lang="ja-JP" altLang="en-US"/>
        </a:p>
      </dgm:t>
    </dgm:pt>
    <dgm:pt modelId="{D594817B-2861-F841-BE45-F3B08F1E312A}" type="sibTrans" cxnId="{E770700F-07B7-714A-A4AC-F1317F4CB298}">
      <dgm:prSet/>
      <dgm:spPr/>
      <dgm:t>
        <a:bodyPr/>
        <a:lstStyle/>
        <a:p>
          <a:endParaRPr kumimoji="1" lang="ja-JP" altLang="en-US"/>
        </a:p>
      </dgm:t>
    </dgm:pt>
    <dgm:pt modelId="{600509F8-5A8B-5E45-87C4-E5EDDBD44D30}">
      <dgm:prSet phldrT="[テキスト]"/>
      <dgm:spPr/>
      <dgm:t>
        <a:bodyPr/>
        <a:lstStyle/>
        <a:p>
          <a:r>
            <a:rPr kumimoji="1" lang="ja-JP" altLang="en-US" dirty="0">
              <a:solidFill>
                <a:srgbClr val="FF0000"/>
              </a:solidFill>
            </a:rPr>
            <a:t>学認フェデレーション</a:t>
          </a:r>
          <a:r>
            <a:rPr kumimoji="1" lang="ja-JP" altLang="en-US" dirty="0"/>
            <a:t>による認証</a:t>
          </a:r>
        </a:p>
      </dgm:t>
    </dgm:pt>
    <dgm:pt modelId="{5390DCE0-9D22-954A-B59F-849C89D70B7A}" type="sibTrans" cxnId="{DB70E87A-B64E-AB4B-8FF0-EC91FB1F3C47}">
      <dgm:prSet/>
      <dgm:spPr/>
      <dgm:t>
        <a:bodyPr/>
        <a:lstStyle/>
        <a:p>
          <a:endParaRPr kumimoji="1" lang="ja-JP" altLang="en-US"/>
        </a:p>
      </dgm:t>
    </dgm:pt>
    <dgm:pt modelId="{781C23FB-607B-5A42-AAA1-FEB5DA0D0258}" type="parTrans" cxnId="{DB70E87A-B64E-AB4B-8FF0-EC91FB1F3C47}">
      <dgm:prSet/>
      <dgm:spPr/>
      <dgm:t>
        <a:bodyPr/>
        <a:lstStyle/>
        <a:p>
          <a:endParaRPr kumimoji="1" lang="ja-JP" altLang="en-US"/>
        </a:p>
      </dgm:t>
    </dgm:pt>
    <dgm:pt modelId="{35B72FA1-357A-924B-AAC5-2B945FACC372}">
      <dgm:prSet phldrT="[テキスト]"/>
      <dgm:spPr/>
      <dgm:t>
        <a:bodyPr/>
        <a:lstStyle/>
        <a:p>
          <a:r>
            <a:rPr kumimoji="1" lang="ja-JP" altLang="en-US" dirty="0"/>
            <a:t>認証系のカスタマイズが可能</a:t>
          </a:r>
        </a:p>
      </dgm:t>
    </dgm:pt>
    <dgm:pt modelId="{D497C09A-56CD-6B4B-8797-E5CDEBC00255}" type="parTrans" cxnId="{B2CE8767-FFA5-464D-81BD-D0636C39E4FB}">
      <dgm:prSet/>
      <dgm:spPr/>
      <dgm:t>
        <a:bodyPr/>
        <a:lstStyle/>
        <a:p>
          <a:endParaRPr kumimoji="1" lang="ja-JP" altLang="en-US"/>
        </a:p>
      </dgm:t>
    </dgm:pt>
    <dgm:pt modelId="{20100FE1-2357-984E-A1D5-E93436029AD1}" type="sibTrans" cxnId="{B2CE8767-FFA5-464D-81BD-D0636C39E4FB}">
      <dgm:prSet/>
      <dgm:spPr/>
      <dgm:t>
        <a:bodyPr/>
        <a:lstStyle/>
        <a:p>
          <a:endParaRPr kumimoji="1" lang="ja-JP" altLang="en-US"/>
        </a:p>
      </dgm:t>
    </dgm:pt>
    <dgm:pt modelId="{39D351B9-B516-BB41-BCDC-78117BD575CC}">
      <dgm:prSet phldrT="[テキスト]"/>
      <dgm:spPr/>
      <dgm:t>
        <a:bodyPr/>
        <a:lstStyle/>
        <a:p>
          <a:r>
            <a:rPr kumimoji="1" lang="ja-JP" altLang="en-US" dirty="0"/>
            <a:t>分野特化の研究ツールと連携する</a:t>
          </a:r>
          <a:r>
            <a:rPr kumimoji="1" lang="en-US" altLang="ja-JP" dirty="0" err="1"/>
            <a:t>GakuNin</a:t>
          </a:r>
          <a:r>
            <a:rPr kumimoji="1" lang="en-US" altLang="ja-JP" dirty="0"/>
            <a:t> RDM</a:t>
          </a:r>
          <a:r>
            <a:rPr kumimoji="1" lang="ja-JP" altLang="en-US" dirty="0"/>
            <a:t>プラグインの開発ツールキットを提供</a:t>
          </a:r>
        </a:p>
      </dgm:t>
    </dgm:pt>
    <dgm:pt modelId="{F501D6D7-E54C-A94B-BFB1-04011F516E5D}" type="parTrans" cxnId="{D1276C91-1D2F-5D46-AD6D-572B5389FE9C}">
      <dgm:prSet/>
      <dgm:spPr/>
      <dgm:t>
        <a:bodyPr/>
        <a:lstStyle/>
        <a:p>
          <a:endParaRPr kumimoji="1" lang="ja-JP" altLang="en-US"/>
        </a:p>
      </dgm:t>
    </dgm:pt>
    <dgm:pt modelId="{B54647A5-067C-0546-A716-47CFBD51A546}" type="sibTrans" cxnId="{D1276C91-1D2F-5D46-AD6D-572B5389FE9C}">
      <dgm:prSet/>
      <dgm:spPr/>
      <dgm:t>
        <a:bodyPr/>
        <a:lstStyle/>
        <a:p>
          <a:endParaRPr kumimoji="1" lang="ja-JP" altLang="en-US"/>
        </a:p>
      </dgm:t>
    </dgm:pt>
    <dgm:pt modelId="{EB08D880-3A69-9D4E-B802-7497C9463289}">
      <dgm:prSet phldrT="[テキスト]"/>
      <dgm:spPr/>
      <dgm:t>
        <a:bodyPr/>
        <a:lstStyle/>
        <a:p>
          <a:r>
            <a:rPr kumimoji="1" lang="ja-JP" altLang="en-US" dirty="0"/>
            <a:t>エンタープライズ版と同等の機能</a:t>
          </a:r>
        </a:p>
      </dgm:t>
    </dgm:pt>
    <dgm:pt modelId="{C04BD79F-7DD4-D449-AA52-5A3389B592D2}" type="parTrans" cxnId="{27E4413E-5FED-0344-95EB-B480A2FE0A5A}">
      <dgm:prSet/>
      <dgm:spPr/>
      <dgm:t>
        <a:bodyPr/>
        <a:lstStyle/>
        <a:p>
          <a:endParaRPr kumimoji="1" lang="ja-JP" altLang="en-US"/>
        </a:p>
      </dgm:t>
    </dgm:pt>
    <dgm:pt modelId="{0488416B-B0B8-344C-B96B-73A501D07CB5}" type="sibTrans" cxnId="{27E4413E-5FED-0344-95EB-B480A2FE0A5A}">
      <dgm:prSet/>
      <dgm:spPr/>
      <dgm:t>
        <a:bodyPr/>
        <a:lstStyle/>
        <a:p>
          <a:endParaRPr kumimoji="1" lang="ja-JP" altLang="en-US"/>
        </a:p>
      </dgm:t>
    </dgm:pt>
    <dgm:pt modelId="{55513E05-2045-A848-926A-E18A300CC67A}">
      <dgm:prSet phldrT="[テキスト]"/>
      <dgm:spPr/>
      <dgm:t>
        <a:bodyPr/>
        <a:lstStyle/>
        <a:p>
          <a:r>
            <a:rPr kumimoji="1" lang="ja-JP" altLang="en-US" dirty="0"/>
            <a:t>内部</a:t>
          </a:r>
          <a:r>
            <a:rPr kumimoji="1" lang="en-US" altLang="ja-JP" dirty="0"/>
            <a:t>LAN</a:t>
          </a:r>
          <a:r>
            <a:rPr kumimoji="1" lang="ja-JP" altLang="en-US" dirty="0"/>
            <a:t>環境で運用したい場合</a:t>
          </a:r>
        </a:p>
      </dgm:t>
    </dgm:pt>
    <dgm:pt modelId="{8086E446-63F0-834B-9AB2-02A954BB2F50}" type="parTrans" cxnId="{04DA124B-D46A-C94B-86DA-F9806078394C}">
      <dgm:prSet/>
      <dgm:spPr/>
      <dgm:t>
        <a:bodyPr/>
        <a:lstStyle/>
        <a:p>
          <a:endParaRPr kumimoji="1" lang="ja-JP" altLang="en-US"/>
        </a:p>
      </dgm:t>
    </dgm:pt>
    <dgm:pt modelId="{03D9D9A2-32D7-8E47-B283-4AB937E2DC4F}" type="sibTrans" cxnId="{04DA124B-D46A-C94B-86DA-F9806078394C}">
      <dgm:prSet/>
      <dgm:spPr/>
      <dgm:t>
        <a:bodyPr/>
        <a:lstStyle/>
        <a:p>
          <a:endParaRPr kumimoji="1" lang="ja-JP" altLang="en-US"/>
        </a:p>
      </dgm:t>
    </dgm:pt>
    <dgm:pt modelId="{2FB26DD9-2E4B-4B40-B331-D1A577C57F1E}" type="pres">
      <dgm:prSet presAssocID="{51A9A818-C57D-F94A-ADCD-A0D298FAB2DE}" presName="Name0" presStyleCnt="0">
        <dgm:presLayoutVars>
          <dgm:dir/>
          <dgm:animLvl val="lvl"/>
          <dgm:resizeHandles val="exact"/>
        </dgm:presLayoutVars>
      </dgm:prSet>
      <dgm:spPr/>
    </dgm:pt>
    <dgm:pt modelId="{B8BD5DED-9B5D-7745-A8E3-FF0EC2568F6F}" type="pres">
      <dgm:prSet presAssocID="{D8D4CACB-71DE-AA43-8761-23B15AF29EFC}" presName="linNode" presStyleCnt="0"/>
      <dgm:spPr/>
    </dgm:pt>
    <dgm:pt modelId="{CAEF04FA-1B72-8B42-A151-B3F7675CC3DA}" type="pres">
      <dgm:prSet presAssocID="{D8D4CACB-71DE-AA43-8761-23B15AF29EFC}" presName="parentText" presStyleLbl="node1" presStyleIdx="0" presStyleCnt="3" custScaleX="87057">
        <dgm:presLayoutVars>
          <dgm:chMax val="1"/>
          <dgm:bulletEnabled val="1"/>
        </dgm:presLayoutVars>
      </dgm:prSet>
      <dgm:spPr/>
    </dgm:pt>
    <dgm:pt modelId="{D858B706-E22F-194B-A5F4-0F560841E14B}" type="pres">
      <dgm:prSet presAssocID="{D8D4CACB-71DE-AA43-8761-23B15AF29EFC}" presName="descendantText" presStyleLbl="alignAccFollowNode1" presStyleIdx="0" presStyleCnt="3" custScaleX="101877" custScaleY="110599">
        <dgm:presLayoutVars>
          <dgm:bulletEnabled val="1"/>
        </dgm:presLayoutVars>
      </dgm:prSet>
      <dgm:spPr/>
    </dgm:pt>
    <dgm:pt modelId="{7563A171-2919-AF47-A54D-87A5B5067E19}" type="pres">
      <dgm:prSet presAssocID="{CECC025C-54A6-684B-BB03-BF2A081E018C}" presName="sp" presStyleCnt="0"/>
      <dgm:spPr/>
    </dgm:pt>
    <dgm:pt modelId="{506B53C3-8BAA-2A43-B393-8DD8ECA498AE}" type="pres">
      <dgm:prSet presAssocID="{DEB564EA-7527-5D44-80B5-1510D0C09283}" presName="linNode" presStyleCnt="0"/>
      <dgm:spPr/>
    </dgm:pt>
    <dgm:pt modelId="{E10E641D-5A70-714F-B1EC-7BF87F8F4D8F}" type="pres">
      <dgm:prSet presAssocID="{DEB564EA-7527-5D44-80B5-1510D0C09283}" presName="parentText" presStyleLbl="node1" presStyleIdx="1" presStyleCnt="3" custScaleX="87057">
        <dgm:presLayoutVars>
          <dgm:chMax val="1"/>
          <dgm:bulletEnabled val="1"/>
        </dgm:presLayoutVars>
      </dgm:prSet>
      <dgm:spPr/>
    </dgm:pt>
    <dgm:pt modelId="{FADBD63C-244D-C441-8BF9-E9EF8C464599}" type="pres">
      <dgm:prSet presAssocID="{DEB564EA-7527-5D44-80B5-1510D0C09283}" presName="descendantText" presStyleLbl="alignAccFollowNode1" presStyleIdx="1" presStyleCnt="3" custScaleX="101697" custScaleY="123641">
        <dgm:presLayoutVars>
          <dgm:bulletEnabled val="1"/>
        </dgm:presLayoutVars>
      </dgm:prSet>
      <dgm:spPr/>
    </dgm:pt>
    <dgm:pt modelId="{1F2959A1-6BFE-C644-A463-45C843806714}" type="pres">
      <dgm:prSet presAssocID="{1BCD838A-FF6A-6E4A-8140-7223A4A9B05E}" presName="sp" presStyleCnt="0"/>
      <dgm:spPr/>
    </dgm:pt>
    <dgm:pt modelId="{48F63342-3132-F246-855C-7B1930F0CDB0}" type="pres">
      <dgm:prSet presAssocID="{B708147B-F1B8-B446-8139-988506ABDF0C}" presName="linNode" presStyleCnt="0"/>
      <dgm:spPr/>
    </dgm:pt>
    <dgm:pt modelId="{B73798EA-39C4-8243-8844-4E142DF6D91D}" type="pres">
      <dgm:prSet presAssocID="{B708147B-F1B8-B446-8139-988506ABDF0C}" presName="parentText" presStyleLbl="node1" presStyleIdx="2" presStyleCnt="3" custScaleX="87057">
        <dgm:presLayoutVars>
          <dgm:chMax val="1"/>
          <dgm:bulletEnabled val="1"/>
        </dgm:presLayoutVars>
      </dgm:prSet>
      <dgm:spPr/>
    </dgm:pt>
    <dgm:pt modelId="{7AA15A6D-0FD8-234D-B8FC-8488DF98268D}" type="pres">
      <dgm:prSet presAssocID="{B708147B-F1B8-B446-8139-988506ABDF0C}" presName="descendantText" presStyleLbl="alignAccFollowNode1" presStyleIdx="2" presStyleCnt="3" custScaleX="101754" custScaleY="119727">
        <dgm:presLayoutVars>
          <dgm:bulletEnabled val="1"/>
        </dgm:presLayoutVars>
      </dgm:prSet>
      <dgm:spPr/>
    </dgm:pt>
  </dgm:ptLst>
  <dgm:cxnLst>
    <dgm:cxn modelId="{E770700F-07B7-714A-A4AC-F1317F4CB298}" srcId="{DEB564EA-7527-5D44-80B5-1510D0C09283}" destId="{B608BD66-2791-3B4F-9BC3-0A496B3A9ABB}" srcOrd="3" destOrd="0" parTransId="{4EA90B98-179B-9542-938D-13C44532F2E6}" sibTransId="{D594817B-2861-F841-BE45-F3B08F1E312A}"/>
    <dgm:cxn modelId="{6E54B515-C4B6-5442-A615-67CA6BBA77CD}" type="presOf" srcId="{DCF3535D-1B5F-1944-BC8A-889563BFABEB}" destId="{7AA15A6D-0FD8-234D-B8FC-8488DF98268D}" srcOrd="0" destOrd="4" presId="urn:microsoft.com/office/officeart/2005/8/layout/vList5"/>
    <dgm:cxn modelId="{9901EF20-8534-DA4E-8E09-2A56A9A70996}" type="presOf" srcId="{F074489D-EC05-7141-8DF9-D04DE2DC7596}" destId="{D858B706-E22F-194B-A5F4-0F560841E14B}" srcOrd="0" destOrd="1" presId="urn:microsoft.com/office/officeart/2005/8/layout/vList5"/>
    <dgm:cxn modelId="{27E4413E-5FED-0344-95EB-B480A2FE0A5A}" srcId="{B708147B-F1B8-B446-8139-988506ABDF0C}" destId="{EB08D880-3A69-9D4E-B802-7497C9463289}" srcOrd="2" destOrd="0" parTransId="{C04BD79F-7DD4-D449-AA52-5A3389B592D2}" sibTransId="{0488416B-B0B8-344C-B96B-73A501D07CB5}"/>
    <dgm:cxn modelId="{F4A5BB63-403E-B94E-A19B-6607FB3885EA}" srcId="{DEB564EA-7527-5D44-80B5-1510D0C09283}" destId="{8FD5804C-1E88-6944-94E5-2B734CF366D2}" srcOrd="0" destOrd="0" parTransId="{158D3C78-4E5B-6045-BA76-B19E8BAF6391}" sibTransId="{6F62EE3B-6281-6D48-A297-C73EB47A2279}"/>
    <dgm:cxn modelId="{B2CE8767-FFA5-464D-81BD-D0636C39E4FB}" srcId="{DEB564EA-7527-5D44-80B5-1510D0C09283}" destId="{35B72FA1-357A-924B-AAC5-2B945FACC372}" srcOrd="4" destOrd="0" parTransId="{D497C09A-56CD-6B4B-8797-E5CDEBC00255}" sibTransId="{20100FE1-2357-984E-A1D5-E93436029AD1}"/>
    <dgm:cxn modelId="{0B1FC76A-0996-924D-BE8D-4038402A2BE2}" srcId="{D8D4CACB-71DE-AA43-8761-23B15AF29EFC}" destId="{F074489D-EC05-7141-8DF9-D04DE2DC7596}" srcOrd="1" destOrd="0" parTransId="{089AB307-9CFC-224A-8DF9-EBCF380FEA12}" sibTransId="{0AA32FC8-D09A-344F-8424-2D560DFC93CD}"/>
    <dgm:cxn modelId="{04DA124B-D46A-C94B-86DA-F9806078394C}" srcId="{B708147B-F1B8-B446-8139-988506ABDF0C}" destId="{55513E05-2045-A848-926A-E18A300CC67A}" srcOrd="1" destOrd="0" parTransId="{8086E446-63F0-834B-9AB2-02A954BB2F50}" sibTransId="{03D9D9A2-32D7-8E47-B283-4AB937E2DC4F}"/>
    <dgm:cxn modelId="{DFC41D4B-14D5-BB4C-A7DC-E9C9956990AD}" srcId="{D8D4CACB-71DE-AA43-8761-23B15AF29EFC}" destId="{68D89D20-9035-DA4A-BBED-E01D9289C648}" srcOrd="2" destOrd="0" parTransId="{273B4296-CC75-7F48-BD50-EF019DBE1FC3}" sibTransId="{3B30486B-3D5C-3C46-B698-0B4686E03473}"/>
    <dgm:cxn modelId="{F8D76470-6108-2248-8D5D-955F1B85C509}" type="presOf" srcId="{DE13C0AF-558B-F146-87B3-D104CACF5F89}" destId="{D858B706-E22F-194B-A5F4-0F560841E14B}" srcOrd="0" destOrd="4" presId="urn:microsoft.com/office/officeart/2005/8/layout/vList5"/>
    <dgm:cxn modelId="{A1DB8372-592F-874C-B057-EF95DCA34C3E}" type="presOf" srcId="{55513E05-2045-A848-926A-E18A300CC67A}" destId="{7AA15A6D-0FD8-234D-B8FC-8488DF98268D}" srcOrd="0" destOrd="1" presId="urn:microsoft.com/office/officeart/2005/8/layout/vList5"/>
    <dgm:cxn modelId="{E3525F74-E98A-8E42-AD63-59C6C601B108}" srcId="{DEB564EA-7527-5D44-80B5-1510D0C09283}" destId="{155B7690-EFFD-8143-BE52-30109C78049A}" srcOrd="1" destOrd="0" parTransId="{AFC99799-EA45-C745-B634-BF80C12CA8A1}" sibTransId="{E5A55AF9-435C-BF42-B923-38E03810F207}"/>
    <dgm:cxn modelId="{8C1EDF54-2C09-5649-98CB-92BCF5C14BC3}" srcId="{D8D4CACB-71DE-AA43-8761-23B15AF29EFC}" destId="{00B249B1-DB4D-8144-AABF-D2BC711988CF}" srcOrd="0" destOrd="0" parTransId="{C1372759-5A67-E447-832F-FA635B2DAE6F}" sibTransId="{C1253DBC-7968-0A4F-97A1-664DE6C23194}"/>
    <dgm:cxn modelId="{0F2FB455-31F3-604D-99F2-BC8EE1276BE1}" srcId="{DEB564EA-7527-5D44-80B5-1510D0C09283}" destId="{D2305DD2-513D-6543-9F8B-F8095D612E88}" srcOrd="2" destOrd="0" parTransId="{FF337DA5-A983-1743-A64E-68FC14DBFCF2}" sibTransId="{D0623BB5-54C3-E54E-B328-A869D2E7B18D}"/>
    <dgm:cxn modelId="{CFF8E455-7B3B-5A46-913F-1DB6ABC79CA5}" srcId="{B708147B-F1B8-B446-8139-988506ABDF0C}" destId="{4B3C9D06-29CA-D241-B5E0-1728EC570169}" srcOrd="5" destOrd="0" parTransId="{205C75E6-9AA3-4848-BF1C-598A27614630}" sibTransId="{C20015B0-76F3-0D4B-B9A9-9D19627E4AD5}"/>
    <dgm:cxn modelId="{1D7AD676-0978-B24A-8BF7-FEBB87946E8F}" type="presOf" srcId="{39D351B9-B516-BB41-BCDC-78117BD575CC}" destId="{FADBD63C-244D-C441-8BF9-E9EF8C464599}" srcOrd="0" destOrd="5" presId="urn:microsoft.com/office/officeart/2005/8/layout/vList5"/>
    <dgm:cxn modelId="{36F1077A-D431-F64F-A052-E2F6E9E1B910}" type="presOf" srcId="{B608BD66-2791-3B4F-9BC3-0A496B3A9ABB}" destId="{FADBD63C-244D-C441-8BF9-E9EF8C464599}" srcOrd="0" destOrd="3" presId="urn:microsoft.com/office/officeart/2005/8/layout/vList5"/>
    <dgm:cxn modelId="{F97B9C7A-C41C-1540-9981-CD6029D7AEF1}" srcId="{51A9A818-C57D-F94A-ADCD-A0D298FAB2DE}" destId="{D8D4CACB-71DE-AA43-8761-23B15AF29EFC}" srcOrd="0" destOrd="0" parTransId="{EB8AA19F-CC32-6840-9453-8E2E325F6AA0}" sibTransId="{CECC025C-54A6-684B-BB03-BF2A081E018C}"/>
    <dgm:cxn modelId="{DB70E87A-B64E-AB4B-8FF0-EC91FB1F3C47}" srcId="{D8D4CACB-71DE-AA43-8761-23B15AF29EFC}" destId="{600509F8-5A8B-5E45-87C4-E5EDDBD44D30}" srcOrd="5" destOrd="0" parTransId="{781C23FB-607B-5A42-AAA1-FEB5DA0D0258}" sibTransId="{5390DCE0-9D22-954A-B59F-849C89D70B7A}"/>
    <dgm:cxn modelId="{D078BE7B-7E4A-0344-A5E7-1E3F58B6553E}" type="presOf" srcId="{D8D4CACB-71DE-AA43-8761-23B15AF29EFC}" destId="{CAEF04FA-1B72-8B42-A151-B3F7675CC3DA}" srcOrd="0" destOrd="0" presId="urn:microsoft.com/office/officeart/2005/8/layout/vList5"/>
    <dgm:cxn modelId="{BFD96585-BF32-C346-8E4A-C752C751A0BB}" type="presOf" srcId="{57283D69-E146-8641-97E6-CF1067EE7D1C}" destId="{D858B706-E22F-194B-A5F4-0F560841E14B}" srcOrd="0" destOrd="3" presId="urn:microsoft.com/office/officeart/2005/8/layout/vList5"/>
    <dgm:cxn modelId="{EFEA468A-B7AE-254A-9094-DFE497CB9631}" srcId="{D8D4CACB-71DE-AA43-8761-23B15AF29EFC}" destId="{DE13C0AF-558B-F146-87B3-D104CACF5F89}" srcOrd="4" destOrd="0" parTransId="{CDD072B6-D71C-524D-899A-1FD1C1BBB2DA}" sibTransId="{32682C08-24CC-6D41-BBAD-2B6EFBD563B6}"/>
    <dgm:cxn modelId="{D1276C91-1D2F-5D46-AD6D-572B5389FE9C}" srcId="{DEB564EA-7527-5D44-80B5-1510D0C09283}" destId="{39D351B9-B516-BB41-BCDC-78117BD575CC}" srcOrd="5" destOrd="0" parTransId="{F501D6D7-E54C-A94B-BFB1-04011F516E5D}" sibTransId="{B54647A5-067C-0546-A716-47CFBD51A546}"/>
    <dgm:cxn modelId="{59A67598-1101-E749-9308-6244A8D3E88D}" srcId="{B708147B-F1B8-B446-8139-988506ABDF0C}" destId="{DCF3535D-1B5F-1944-BC8A-889563BFABEB}" srcOrd="4" destOrd="0" parTransId="{7C366515-4E8D-2D48-872A-6BCB78ABB829}" sibTransId="{59DDC865-B9D4-C949-B2BA-57FD871B3D06}"/>
    <dgm:cxn modelId="{82115998-A96B-F441-8DE9-7CBF6534343B}" type="presOf" srcId="{155B7690-EFFD-8143-BE52-30109C78049A}" destId="{FADBD63C-244D-C441-8BF9-E9EF8C464599}" srcOrd="0" destOrd="1" presId="urn:microsoft.com/office/officeart/2005/8/layout/vList5"/>
    <dgm:cxn modelId="{5E2CCFA8-9194-8846-98C0-CDBA387166E1}" type="presOf" srcId="{4B3C9D06-29CA-D241-B5E0-1728EC570169}" destId="{7AA15A6D-0FD8-234D-B8FC-8488DF98268D}" srcOrd="0" destOrd="5" presId="urn:microsoft.com/office/officeart/2005/8/layout/vList5"/>
    <dgm:cxn modelId="{C3FF3AAE-0992-C042-8C3B-B369652B4A2D}" srcId="{D8D4CACB-71DE-AA43-8761-23B15AF29EFC}" destId="{57283D69-E146-8641-97E6-CF1067EE7D1C}" srcOrd="3" destOrd="0" parTransId="{DB2830CD-F8A0-8846-8161-805D333B9D5E}" sibTransId="{76414EBB-3B95-D74C-9CBC-979C2475C005}"/>
    <dgm:cxn modelId="{18F78DB8-C017-164D-95A1-E3A6E110EC10}" type="presOf" srcId="{8FD5804C-1E88-6944-94E5-2B734CF366D2}" destId="{FADBD63C-244D-C441-8BF9-E9EF8C464599}" srcOrd="0" destOrd="0" presId="urn:microsoft.com/office/officeart/2005/8/layout/vList5"/>
    <dgm:cxn modelId="{F77102BE-E216-024E-A936-D37FD4EE6C95}" type="presOf" srcId="{51A9A818-C57D-F94A-ADCD-A0D298FAB2DE}" destId="{2FB26DD9-2E4B-4B40-B331-D1A577C57F1E}" srcOrd="0" destOrd="0" presId="urn:microsoft.com/office/officeart/2005/8/layout/vList5"/>
    <dgm:cxn modelId="{DEB92AC6-1B5C-D34D-BD44-7BA66B061549}" type="presOf" srcId="{EB08D880-3A69-9D4E-B802-7497C9463289}" destId="{7AA15A6D-0FD8-234D-B8FC-8488DF98268D}" srcOrd="0" destOrd="2" presId="urn:microsoft.com/office/officeart/2005/8/layout/vList5"/>
    <dgm:cxn modelId="{F04A76C6-B3CB-504C-8996-5348533C859F}" srcId="{B708147B-F1B8-B446-8139-988506ABDF0C}" destId="{4577255C-ECF4-C547-A61A-C0B45BB537DF}" srcOrd="0" destOrd="0" parTransId="{67AD103A-7862-D046-A2D7-F6CC63F5013D}" sibTransId="{A4D205C1-A3E1-9745-939B-66A6426CE941}"/>
    <dgm:cxn modelId="{D92313CA-3F62-6F41-B12D-45983A3259FE}" type="presOf" srcId="{00B249B1-DB4D-8144-AABF-D2BC711988CF}" destId="{D858B706-E22F-194B-A5F4-0F560841E14B}" srcOrd="0" destOrd="0" presId="urn:microsoft.com/office/officeart/2005/8/layout/vList5"/>
    <dgm:cxn modelId="{C8E6B9D4-0B65-0B4F-B375-DB1958F326CA}" type="presOf" srcId="{600509F8-5A8B-5E45-87C4-E5EDDBD44D30}" destId="{D858B706-E22F-194B-A5F4-0F560841E14B}" srcOrd="0" destOrd="5" presId="urn:microsoft.com/office/officeart/2005/8/layout/vList5"/>
    <dgm:cxn modelId="{93C9F2D6-0668-4349-93BF-A36196D560CD}" type="presOf" srcId="{68D89D20-9035-DA4A-BBED-E01D9289C648}" destId="{D858B706-E22F-194B-A5F4-0F560841E14B}" srcOrd="0" destOrd="2" presId="urn:microsoft.com/office/officeart/2005/8/layout/vList5"/>
    <dgm:cxn modelId="{D6E0EFDA-E857-6247-A3DD-11DB9A337E0C}" type="presOf" srcId="{4577255C-ECF4-C547-A61A-C0B45BB537DF}" destId="{7AA15A6D-0FD8-234D-B8FC-8488DF98268D}" srcOrd="0" destOrd="0" presId="urn:microsoft.com/office/officeart/2005/8/layout/vList5"/>
    <dgm:cxn modelId="{639EC4DD-3FE1-0942-B3DB-0F516E5AB9D3}" type="presOf" srcId="{35B72FA1-357A-924B-AAC5-2B945FACC372}" destId="{FADBD63C-244D-C441-8BF9-E9EF8C464599}" srcOrd="0" destOrd="4" presId="urn:microsoft.com/office/officeart/2005/8/layout/vList5"/>
    <dgm:cxn modelId="{A1E233DE-21AE-2F42-9D2A-2F513AF1F1C6}" type="presOf" srcId="{D2305DD2-513D-6543-9F8B-F8095D612E88}" destId="{FADBD63C-244D-C441-8BF9-E9EF8C464599}" srcOrd="0" destOrd="2" presId="urn:microsoft.com/office/officeart/2005/8/layout/vList5"/>
    <dgm:cxn modelId="{6EC538DF-B05F-1D4C-B6DA-11E2AC640E31}" srcId="{51A9A818-C57D-F94A-ADCD-A0D298FAB2DE}" destId="{DEB564EA-7527-5D44-80B5-1510D0C09283}" srcOrd="1" destOrd="0" parTransId="{DCE4067A-1EA7-A844-8DE4-58D146CE29D5}" sibTransId="{1BCD838A-FF6A-6E4A-8140-7223A4A9B05E}"/>
    <dgm:cxn modelId="{FFFA5BE0-612C-0B4E-AEBF-E0D5233E3968}" type="presOf" srcId="{B708147B-F1B8-B446-8139-988506ABDF0C}" destId="{B73798EA-39C4-8243-8844-4E142DF6D91D}" srcOrd="0" destOrd="0" presId="urn:microsoft.com/office/officeart/2005/8/layout/vList5"/>
    <dgm:cxn modelId="{A98665E1-1D13-FB41-8406-DADCAB31E9EA}" srcId="{51A9A818-C57D-F94A-ADCD-A0D298FAB2DE}" destId="{B708147B-F1B8-B446-8139-988506ABDF0C}" srcOrd="2" destOrd="0" parTransId="{AE6250D4-D8C4-5145-80AE-B61FD041BD12}" sibTransId="{A9E7E3B5-46A9-1440-8008-5FFE875F0B26}"/>
    <dgm:cxn modelId="{ADB360E3-DEF8-A340-BA60-25C96B8D7CBD}" srcId="{B708147B-F1B8-B446-8139-988506ABDF0C}" destId="{32A76917-D6FE-B449-9628-60E0CBA3B374}" srcOrd="3" destOrd="0" parTransId="{CAEC2AEE-8A6C-E048-9969-C453E5778857}" sibTransId="{CC7E52B3-EB16-9445-83E9-04D7A5673276}"/>
    <dgm:cxn modelId="{8D0882E9-163F-D345-AE5A-C60C3387C535}" type="presOf" srcId="{DEB564EA-7527-5D44-80B5-1510D0C09283}" destId="{E10E641D-5A70-714F-B1EC-7BF87F8F4D8F}" srcOrd="0" destOrd="0" presId="urn:microsoft.com/office/officeart/2005/8/layout/vList5"/>
    <dgm:cxn modelId="{7ED45BEB-2F76-BC4B-BF1E-B06CF5551DF4}" type="presOf" srcId="{32A76917-D6FE-B449-9628-60E0CBA3B374}" destId="{7AA15A6D-0FD8-234D-B8FC-8488DF98268D}" srcOrd="0" destOrd="3" presId="urn:microsoft.com/office/officeart/2005/8/layout/vList5"/>
    <dgm:cxn modelId="{762307AC-BA13-824B-97AE-5DF1C2EAA7BA}" type="presParOf" srcId="{2FB26DD9-2E4B-4B40-B331-D1A577C57F1E}" destId="{B8BD5DED-9B5D-7745-A8E3-FF0EC2568F6F}" srcOrd="0" destOrd="0" presId="urn:microsoft.com/office/officeart/2005/8/layout/vList5"/>
    <dgm:cxn modelId="{9DE0F937-DBE6-FC40-A08D-F58733C1A985}" type="presParOf" srcId="{B8BD5DED-9B5D-7745-A8E3-FF0EC2568F6F}" destId="{CAEF04FA-1B72-8B42-A151-B3F7675CC3DA}" srcOrd="0" destOrd="0" presId="urn:microsoft.com/office/officeart/2005/8/layout/vList5"/>
    <dgm:cxn modelId="{500AE37A-B287-0143-9979-3C5B4D2F80FD}" type="presParOf" srcId="{B8BD5DED-9B5D-7745-A8E3-FF0EC2568F6F}" destId="{D858B706-E22F-194B-A5F4-0F560841E14B}" srcOrd="1" destOrd="0" presId="urn:microsoft.com/office/officeart/2005/8/layout/vList5"/>
    <dgm:cxn modelId="{0CEA861E-671A-974E-8B9D-4562EC62D5CC}" type="presParOf" srcId="{2FB26DD9-2E4B-4B40-B331-D1A577C57F1E}" destId="{7563A171-2919-AF47-A54D-87A5B5067E19}" srcOrd="1" destOrd="0" presId="urn:microsoft.com/office/officeart/2005/8/layout/vList5"/>
    <dgm:cxn modelId="{6EBA53E0-77E4-5741-B9CF-47F764DF5BA2}" type="presParOf" srcId="{2FB26DD9-2E4B-4B40-B331-D1A577C57F1E}" destId="{506B53C3-8BAA-2A43-B393-8DD8ECA498AE}" srcOrd="2" destOrd="0" presId="urn:microsoft.com/office/officeart/2005/8/layout/vList5"/>
    <dgm:cxn modelId="{101693B7-0B6F-2740-BC06-19B8DC9B5177}" type="presParOf" srcId="{506B53C3-8BAA-2A43-B393-8DD8ECA498AE}" destId="{E10E641D-5A70-714F-B1EC-7BF87F8F4D8F}" srcOrd="0" destOrd="0" presId="urn:microsoft.com/office/officeart/2005/8/layout/vList5"/>
    <dgm:cxn modelId="{691A46F2-796C-924A-A706-FB19391EFA2F}" type="presParOf" srcId="{506B53C3-8BAA-2A43-B393-8DD8ECA498AE}" destId="{FADBD63C-244D-C441-8BF9-E9EF8C464599}" srcOrd="1" destOrd="0" presId="urn:microsoft.com/office/officeart/2005/8/layout/vList5"/>
    <dgm:cxn modelId="{8C33C7C7-3D76-0641-84EB-4E44A1CBB3A9}" type="presParOf" srcId="{2FB26DD9-2E4B-4B40-B331-D1A577C57F1E}" destId="{1F2959A1-6BFE-C644-A463-45C843806714}" srcOrd="3" destOrd="0" presId="urn:microsoft.com/office/officeart/2005/8/layout/vList5"/>
    <dgm:cxn modelId="{F039600D-7143-1243-A451-4D2C7625CE0D}" type="presParOf" srcId="{2FB26DD9-2E4B-4B40-B331-D1A577C57F1E}" destId="{48F63342-3132-F246-855C-7B1930F0CDB0}" srcOrd="4" destOrd="0" presId="urn:microsoft.com/office/officeart/2005/8/layout/vList5"/>
    <dgm:cxn modelId="{56F1262F-44E5-FD48-99D2-8D39BC037D0E}" type="presParOf" srcId="{48F63342-3132-F246-855C-7B1930F0CDB0}" destId="{B73798EA-39C4-8243-8844-4E142DF6D91D}" srcOrd="0" destOrd="0" presId="urn:microsoft.com/office/officeart/2005/8/layout/vList5"/>
    <dgm:cxn modelId="{89E453E8-4D8D-5247-A857-0A075657BEEC}" type="presParOf" srcId="{48F63342-3132-F246-855C-7B1930F0CDB0}" destId="{7AA15A6D-0FD8-234D-B8FC-8488DF98268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B706-E22F-194B-A5F4-0F560841E14B}">
      <dsp:nvSpPr>
        <dsp:cNvPr id="0" name=""/>
        <dsp:cNvSpPr/>
      </dsp:nvSpPr>
      <dsp:spPr>
        <a:xfrm rot="5400000">
          <a:off x="5310029" y="-2193286"/>
          <a:ext cx="1389717" cy="59620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kumimoji="1" lang="ja-JP" altLang="en-US" sz="800" kern="1200" dirty="0"/>
            <a:t>貴機関の情報セキュリティポリシー上、</a:t>
          </a:r>
          <a:r>
            <a:rPr kumimoji="1" lang="ja-JP" altLang="en-US" sz="800" kern="1200" dirty="0">
              <a:solidFill>
                <a:srgbClr val="FF0000"/>
              </a:solidFill>
            </a:rPr>
            <a:t>商用パブリッククラウドの契約・利用可能</a:t>
          </a:r>
          <a:r>
            <a:rPr kumimoji="1" lang="ja-JP" altLang="en-US" sz="800" kern="1200" dirty="0">
              <a:solidFill>
                <a:schemeClr val="tx1"/>
              </a:solidFill>
            </a:rPr>
            <a:t>な場合</a:t>
          </a:r>
        </a:p>
        <a:p>
          <a:pPr marL="57150" lvl="1" indent="-57150" algn="l" defTabSz="355600">
            <a:lnSpc>
              <a:spcPct val="90000"/>
            </a:lnSpc>
            <a:spcBef>
              <a:spcPct val="0"/>
            </a:spcBef>
            <a:spcAft>
              <a:spcPct val="15000"/>
            </a:spcAft>
            <a:buChar char="•"/>
          </a:pPr>
          <a:r>
            <a:rPr kumimoji="1" lang="ja-JP" altLang="en-US" sz="800" kern="1200" dirty="0"/>
            <a:t>クラウド上の</a:t>
          </a:r>
          <a:r>
            <a:rPr kumimoji="1" lang="ja-JP" altLang="en-US" sz="800" kern="1200" dirty="0">
              <a:solidFill>
                <a:srgbClr val="FF0000"/>
              </a:solidFill>
            </a:rPr>
            <a:t>共同利用システム</a:t>
          </a:r>
          <a:r>
            <a:rPr kumimoji="1" lang="ja-JP" altLang="en-US" sz="800" kern="1200" dirty="0"/>
            <a:t>を</a:t>
          </a:r>
          <a:r>
            <a:rPr kumimoji="1" lang="en-US" altLang="ja-JP" sz="800" kern="1200" dirty="0"/>
            <a:t>SaaS (Software as a Service)</a:t>
          </a:r>
          <a:r>
            <a:rPr kumimoji="1" lang="ja-JP" altLang="en-US" sz="800" kern="1200" dirty="0"/>
            <a:t>とし</a:t>
          </a:r>
          <a:r>
            <a:rPr kumimoji="1" lang="en-US" altLang="ja-JP" sz="800" kern="1200" dirty="0"/>
            <a:t>NII</a:t>
          </a:r>
          <a:r>
            <a:rPr kumimoji="1" lang="ja-JP" altLang="en-US" sz="800" kern="1200" dirty="0"/>
            <a:t>がユーザに提供</a:t>
          </a:r>
        </a:p>
        <a:p>
          <a:pPr marL="57150" lvl="1" indent="-57150" algn="l" defTabSz="355600">
            <a:lnSpc>
              <a:spcPct val="90000"/>
            </a:lnSpc>
            <a:spcBef>
              <a:spcPct val="0"/>
            </a:spcBef>
            <a:spcAft>
              <a:spcPct val="15000"/>
            </a:spcAft>
            <a:buChar char="•"/>
          </a:pPr>
          <a:r>
            <a:rPr kumimoji="1" lang="ja-JP" altLang="en-US" sz="800" kern="1200" dirty="0"/>
            <a:t>一般的な大学の研究室、共同研究レベルでのデータ管理・共有の用途に向く</a:t>
          </a:r>
        </a:p>
        <a:p>
          <a:pPr marL="57150" lvl="1" indent="-57150" algn="l" defTabSz="355600">
            <a:lnSpc>
              <a:spcPct val="90000"/>
            </a:lnSpc>
            <a:spcBef>
              <a:spcPct val="0"/>
            </a:spcBef>
            <a:spcAft>
              <a:spcPct val="15000"/>
            </a:spcAft>
            <a:buChar char="•"/>
          </a:pPr>
          <a:r>
            <a:rPr kumimoji="1" lang="ja-JP" altLang="en-US" sz="800" kern="1200" dirty="0"/>
            <a:t>貴機関で契約されている</a:t>
          </a:r>
          <a:r>
            <a:rPr kumimoji="1" lang="ja-JP" altLang="en-US" sz="800" kern="1200" dirty="0">
              <a:solidFill>
                <a:schemeClr val="tx1"/>
              </a:solidFill>
            </a:rPr>
            <a:t>クラウドストレージ（パブリック／プライベート）</a:t>
          </a:r>
          <a:r>
            <a:rPr kumimoji="1" lang="ja-JP" altLang="en-US" sz="800" kern="1200" dirty="0"/>
            <a:t>が接続可能</a:t>
          </a:r>
        </a:p>
        <a:p>
          <a:pPr marL="57150" lvl="1" indent="-57150" algn="l" defTabSz="355600">
            <a:lnSpc>
              <a:spcPct val="90000"/>
            </a:lnSpc>
            <a:spcBef>
              <a:spcPct val="0"/>
            </a:spcBef>
            <a:spcAft>
              <a:spcPct val="15000"/>
            </a:spcAft>
            <a:buChar char="•"/>
          </a:pPr>
          <a:r>
            <a:rPr kumimoji="1" lang="ja-JP" altLang="en-US" sz="800" kern="1200" dirty="0">
              <a:solidFill>
                <a:srgbClr val="FF0000"/>
              </a:solidFill>
            </a:rPr>
            <a:t>インターネット経由で接続</a:t>
          </a:r>
          <a:r>
            <a:rPr kumimoji="1" lang="ja-JP" altLang="en-US" sz="800" kern="1200" dirty="0"/>
            <a:t>でき、オープンサイエンスのための利便性を重視</a:t>
          </a:r>
        </a:p>
        <a:p>
          <a:pPr marL="57150" lvl="1" indent="-57150" algn="l" defTabSz="355600">
            <a:lnSpc>
              <a:spcPct val="90000"/>
            </a:lnSpc>
            <a:spcBef>
              <a:spcPct val="0"/>
            </a:spcBef>
            <a:spcAft>
              <a:spcPct val="15000"/>
            </a:spcAft>
            <a:buChar char="•"/>
          </a:pPr>
          <a:r>
            <a:rPr kumimoji="1" lang="ja-JP" altLang="en-US" sz="800" kern="1200" dirty="0">
              <a:solidFill>
                <a:srgbClr val="FF0000"/>
              </a:solidFill>
            </a:rPr>
            <a:t>学認フェデレーション</a:t>
          </a:r>
          <a:r>
            <a:rPr kumimoji="1" lang="ja-JP" altLang="en-US" sz="800" kern="1200" dirty="0"/>
            <a:t>による認証</a:t>
          </a:r>
        </a:p>
      </dsp:txBody>
      <dsp:txXfrm rot="-5400000">
        <a:off x="3023886" y="160697"/>
        <a:ext cx="5894164" cy="1254037"/>
      </dsp:txXfrm>
    </dsp:sp>
    <dsp:sp modelId="{CAEF04FA-1B72-8B42-A151-B3F7675CC3DA}">
      <dsp:nvSpPr>
        <dsp:cNvPr id="0" name=""/>
        <dsp:cNvSpPr/>
      </dsp:nvSpPr>
      <dsp:spPr>
        <a:xfrm>
          <a:off x="158108" y="2379"/>
          <a:ext cx="2865776" cy="157067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l" defTabSz="533400">
            <a:lnSpc>
              <a:spcPct val="90000"/>
            </a:lnSpc>
            <a:spcBef>
              <a:spcPct val="0"/>
            </a:spcBef>
            <a:spcAft>
              <a:spcPct val="35000"/>
            </a:spcAft>
            <a:buNone/>
          </a:pPr>
          <a:r>
            <a:rPr kumimoji="1" lang="ja-JP" altLang="en-US" sz="1200" kern="1200" dirty="0"/>
            <a:t>パブリック</a:t>
          </a:r>
          <a:r>
            <a:rPr kumimoji="1" lang="ja-JP" altLang="en-US" sz="1200" kern="1200" dirty="0">
              <a:solidFill>
                <a:srgbClr val="FFFF00"/>
              </a:solidFill>
            </a:rPr>
            <a:t>クラウド上のシステムを他機関と共同利用</a:t>
          </a:r>
          <a:r>
            <a:rPr kumimoji="1" lang="ja-JP" altLang="en-US" sz="1200" kern="1200" dirty="0"/>
            <a:t>できる場合</a:t>
          </a:r>
        </a:p>
        <a:p>
          <a:pPr marL="0" lvl="0" indent="0" algn="l" defTabSz="533400">
            <a:lnSpc>
              <a:spcPct val="90000"/>
            </a:lnSpc>
            <a:spcBef>
              <a:spcPct val="0"/>
            </a:spcBef>
            <a:spcAft>
              <a:spcPct val="35000"/>
            </a:spcAft>
            <a:buNone/>
          </a:pPr>
          <a:r>
            <a:rPr kumimoji="1" lang="ja-JP" altLang="en-US" sz="1800" kern="1200" dirty="0"/>
            <a:t>（スタンダード版）</a:t>
          </a:r>
        </a:p>
      </dsp:txBody>
      <dsp:txXfrm>
        <a:off x="234782" y="79053"/>
        <a:ext cx="2712428" cy="1417323"/>
      </dsp:txXfrm>
    </dsp:sp>
    <dsp:sp modelId="{FADBD63C-244D-C441-8BF9-E9EF8C464599}">
      <dsp:nvSpPr>
        <dsp:cNvPr id="0" name=""/>
        <dsp:cNvSpPr/>
      </dsp:nvSpPr>
      <dsp:spPr>
        <a:xfrm rot="5400000">
          <a:off x="5222823" y="-538814"/>
          <a:ext cx="1553595" cy="5951470"/>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kumimoji="1" lang="ja-JP" altLang="en-US" sz="800" kern="1200" dirty="0"/>
            <a:t>貴機関の情報セキュリティポリシー上、</a:t>
          </a:r>
          <a:r>
            <a:rPr kumimoji="1" lang="ja-JP" altLang="en-US" sz="800" kern="1200" dirty="0">
              <a:solidFill>
                <a:srgbClr val="FF0000"/>
              </a:solidFill>
            </a:rPr>
            <a:t>商用パブリッククラウドの契約・利用可能</a:t>
          </a:r>
          <a:r>
            <a:rPr kumimoji="1" lang="ja-JP" altLang="en-US" sz="800" kern="1200" dirty="0">
              <a:solidFill>
                <a:schemeClr val="tx1"/>
              </a:solidFill>
            </a:rPr>
            <a:t>な場合</a:t>
          </a:r>
          <a:endParaRPr kumimoji="1" lang="ja-JP" altLang="en-US" sz="800" kern="1200" dirty="0"/>
        </a:p>
        <a:p>
          <a:pPr marL="57150" lvl="1" indent="-57150" algn="l" defTabSz="355600">
            <a:lnSpc>
              <a:spcPct val="90000"/>
            </a:lnSpc>
            <a:spcBef>
              <a:spcPct val="0"/>
            </a:spcBef>
            <a:spcAft>
              <a:spcPct val="15000"/>
            </a:spcAft>
            <a:buChar char="•"/>
          </a:pPr>
          <a:r>
            <a:rPr kumimoji="1" lang="ja-JP" altLang="en-US" sz="800" kern="1200" dirty="0"/>
            <a:t>クラウド上の専有領域にデプロイされた</a:t>
          </a:r>
          <a:r>
            <a:rPr kumimoji="1" lang="ja-JP" altLang="en-US" sz="800" kern="1200" dirty="0">
              <a:solidFill>
                <a:srgbClr val="FF0000"/>
              </a:solidFill>
            </a:rPr>
            <a:t>専用システム</a:t>
          </a:r>
          <a:r>
            <a:rPr kumimoji="1" lang="ja-JP" altLang="en-US" sz="800" kern="1200" dirty="0"/>
            <a:t>を</a:t>
          </a:r>
          <a:r>
            <a:rPr kumimoji="1" lang="en-US" altLang="ja-JP" sz="800" kern="1200" dirty="0"/>
            <a:t>SaaS </a:t>
          </a:r>
          <a:r>
            <a:rPr kumimoji="1" lang="ja-JP" altLang="en-US" sz="800" kern="1200" dirty="0"/>
            <a:t>として</a:t>
          </a:r>
          <a:r>
            <a:rPr kumimoji="1" lang="en-US" altLang="ja-JP" sz="800" kern="1200" dirty="0"/>
            <a:t>NII</a:t>
          </a:r>
          <a:r>
            <a:rPr kumimoji="1" lang="ja-JP" altLang="en-US" sz="800" kern="1200" dirty="0"/>
            <a:t>がユーザに提供</a:t>
          </a:r>
        </a:p>
        <a:p>
          <a:pPr marL="57150" lvl="1" indent="-57150" algn="l" defTabSz="355600">
            <a:lnSpc>
              <a:spcPct val="90000"/>
            </a:lnSpc>
            <a:spcBef>
              <a:spcPct val="0"/>
            </a:spcBef>
            <a:spcAft>
              <a:spcPct val="15000"/>
            </a:spcAft>
            <a:buChar char="•"/>
          </a:pPr>
          <a:r>
            <a:rPr kumimoji="1" lang="ja-JP" altLang="en-US" sz="800" kern="1200" dirty="0"/>
            <a:t>スタンダード版に加えて下記の機能を追加</a:t>
          </a:r>
        </a:p>
        <a:p>
          <a:pPr marL="57150" lvl="1" indent="-57150" algn="l" defTabSz="355600">
            <a:lnSpc>
              <a:spcPct val="90000"/>
            </a:lnSpc>
            <a:spcBef>
              <a:spcPct val="0"/>
            </a:spcBef>
            <a:spcAft>
              <a:spcPct val="15000"/>
            </a:spcAft>
            <a:buChar char="•"/>
          </a:pPr>
          <a:r>
            <a:rPr lang="en-US" altLang="ja-JP" sz="800" kern="1200" dirty="0">
              <a:solidFill>
                <a:srgbClr val="FF0000"/>
              </a:solidFill>
            </a:rPr>
            <a:t>SINET</a:t>
          </a:r>
          <a:r>
            <a:rPr lang="ja-JP" altLang="en-US" sz="800" kern="1200" dirty="0">
              <a:solidFill>
                <a:srgbClr val="FF0000"/>
              </a:solidFill>
            </a:rPr>
            <a:t>クラウド接続</a:t>
          </a:r>
          <a:r>
            <a:rPr lang="ja-JP" altLang="en-US" sz="800" kern="1200" dirty="0"/>
            <a:t>を利用し</a:t>
          </a:r>
          <a:r>
            <a:rPr lang="en-US" altLang="ja-JP" sz="800" kern="1200" dirty="0">
              <a:solidFill>
                <a:srgbClr val="FF0000"/>
              </a:solidFill>
            </a:rPr>
            <a:t>L2VPN</a:t>
          </a:r>
          <a:r>
            <a:rPr lang="ja-JP" altLang="en-US" sz="800" kern="1200" dirty="0">
              <a:solidFill>
                <a:srgbClr val="FF0000"/>
              </a:solidFill>
            </a:rPr>
            <a:t>で接続</a:t>
          </a:r>
          <a:r>
            <a:rPr lang="ja-JP" altLang="en-US" sz="800" kern="1200" dirty="0"/>
            <a:t>しオンプレミス環境と直結可能</a:t>
          </a:r>
          <a:endParaRPr kumimoji="1" lang="ja-JP" altLang="en-US" sz="800" kern="1200" dirty="0"/>
        </a:p>
        <a:p>
          <a:pPr marL="57150" lvl="1" indent="-57150" algn="l" defTabSz="355600">
            <a:lnSpc>
              <a:spcPct val="90000"/>
            </a:lnSpc>
            <a:spcBef>
              <a:spcPct val="0"/>
            </a:spcBef>
            <a:spcAft>
              <a:spcPct val="15000"/>
            </a:spcAft>
            <a:buChar char="•"/>
          </a:pPr>
          <a:r>
            <a:rPr kumimoji="1" lang="ja-JP" altLang="en-US" sz="800" kern="1200" dirty="0"/>
            <a:t>認証系のカスタマイズが可能</a:t>
          </a:r>
        </a:p>
        <a:p>
          <a:pPr marL="57150" lvl="1" indent="-57150" algn="l" defTabSz="355600">
            <a:lnSpc>
              <a:spcPct val="90000"/>
            </a:lnSpc>
            <a:spcBef>
              <a:spcPct val="0"/>
            </a:spcBef>
            <a:spcAft>
              <a:spcPct val="15000"/>
            </a:spcAft>
            <a:buChar char="•"/>
          </a:pPr>
          <a:r>
            <a:rPr kumimoji="1" lang="ja-JP" altLang="en-US" sz="800" kern="1200" dirty="0"/>
            <a:t>分野特化の研究ツールと連携する</a:t>
          </a:r>
          <a:r>
            <a:rPr kumimoji="1" lang="en-US" altLang="ja-JP" sz="800" kern="1200" dirty="0" err="1"/>
            <a:t>GakuNin</a:t>
          </a:r>
          <a:r>
            <a:rPr kumimoji="1" lang="en-US" altLang="ja-JP" sz="800" kern="1200" dirty="0"/>
            <a:t> RDM</a:t>
          </a:r>
          <a:r>
            <a:rPr kumimoji="1" lang="ja-JP" altLang="en-US" sz="800" kern="1200" dirty="0"/>
            <a:t>プラグインの開発ツールキットを提供</a:t>
          </a:r>
        </a:p>
      </dsp:txBody>
      <dsp:txXfrm rot="-5400000">
        <a:off x="3023886" y="1735963"/>
        <a:ext cx="5875630" cy="1401915"/>
      </dsp:txXfrm>
    </dsp:sp>
    <dsp:sp modelId="{E10E641D-5A70-714F-B1EC-7BF87F8F4D8F}">
      <dsp:nvSpPr>
        <dsp:cNvPr id="0" name=""/>
        <dsp:cNvSpPr/>
      </dsp:nvSpPr>
      <dsp:spPr>
        <a:xfrm>
          <a:off x="158108" y="1651584"/>
          <a:ext cx="2865776" cy="157067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l" defTabSz="533400">
            <a:lnSpc>
              <a:spcPct val="90000"/>
            </a:lnSpc>
            <a:spcBef>
              <a:spcPct val="0"/>
            </a:spcBef>
            <a:spcAft>
              <a:spcPct val="35000"/>
            </a:spcAft>
            <a:buNone/>
          </a:pPr>
          <a:r>
            <a:rPr kumimoji="1" lang="ja-JP" altLang="en-US" sz="1200" kern="1200" dirty="0"/>
            <a:t>自機関やプロジェクトのポリシーでパブリック</a:t>
          </a:r>
          <a:r>
            <a:rPr kumimoji="1" lang="ja-JP" altLang="en-US" sz="1200" kern="1200" dirty="0">
              <a:solidFill>
                <a:srgbClr val="FFFF00"/>
              </a:solidFill>
            </a:rPr>
            <a:t>クラウド上のシステムを他機関と共同利用できない</a:t>
          </a:r>
          <a:r>
            <a:rPr kumimoji="1" lang="ja-JP" altLang="en-US" sz="1200" kern="1200" dirty="0"/>
            <a:t>場合</a:t>
          </a:r>
        </a:p>
        <a:p>
          <a:pPr marL="0" lvl="0" indent="0" algn="l" defTabSz="533400">
            <a:lnSpc>
              <a:spcPct val="90000"/>
            </a:lnSpc>
            <a:spcBef>
              <a:spcPct val="0"/>
            </a:spcBef>
            <a:spcAft>
              <a:spcPct val="35000"/>
            </a:spcAft>
            <a:buNone/>
          </a:pPr>
          <a:r>
            <a:rPr kumimoji="1" lang="ja-JP" altLang="en-US" sz="1800" kern="1200" dirty="0"/>
            <a:t>（エンタープライズ版）</a:t>
          </a:r>
        </a:p>
      </dsp:txBody>
      <dsp:txXfrm>
        <a:off x="234782" y="1728258"/>
        <a:ext cx="2712428" cy="1417323"/>
      </dsp:txXfrm>
    </dsp:sp>
    <dsp:sp modelId="{7AA15A6D-0FD8-234D-B8FC-8488DF98268D}">
      <dsp:nvSpPr>
        <dsp:cNvPr id="0" name=""/>
        <dsp:cNvSpPr/>
      </dsp:nvSpPr>
      <dsp:spPr>
        <a:xfrm rot="5400000">
          <a:off x="5249081" y="1108722"/>
          <a:ext cx="1504414" cy="595480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kumimoji="1" lang="ja-JP" altLang="en-US" sz="800" kern="1200" dirty="0"/>
            <a:t>貴機関の情報セキュリティポリシー上、</a:t>
          </a:r>
          <a:r>
            <a:rPr kumimoji="1" lang="ja-JP" altLang="en-US" sz="800" kern="1200" dirty="0">
              <a:solidFill>
                <a:srgbClr val="FF0000"/>
              </a:solidFill>
            </a:rPr>
            <a:t>商用パブリッククラウドの契約・利用不可の</a:t>
          </a:r>
          <a:r>
            <a:rPr kumimoji="1" lang="ja-JP" altLang="en-US" sz="800" kern="1200" dirty="0">
              <a:solidFill>
                <a:schemeClr val="tx1"/>
              </a:solidFill>
            </a:rPr>
            <a:t>場合</a:t>
          </a:r>
          <a:endParaRPr kumimoji="1" lang="ja-JP" altLang="en-US" sz="800" kern="1200" dirty="0"/>
        </a:p>
        <a:p>
          <a:pPr marL="57150" lvl="1" indent="-57150" algn="l" defTabSz="355600">
            <a:lnSpc>
              <a:spcPct val="90000"/>
            </a:lnSpc>
            <a:spcBef>
              <a:spcPct val="0"/>
            </a:spcBef>
            <a:spcAft>
              <a:spcPct val="15000"/>
            </a:spcAft>
            <a:buChar char="•"/>
          </a:pPr>
          <a:r>
            <a:rPr kumimoji="1" lang="ja-JP" altLang="en-US" sz="800" kern="1200" dirty="0"/>
            <a:t>内部</a:t>
          </a:r>
          <a:r>
            <a:rPr kumimoji="1" lang="en-US" altLang="ja-JP" sz="800" kern="1200" dirty="0"/>
            <a:t>LAN</a:t>
          </a:r>
          <a:r>
            <a:rPr kumimoji="1" lang="ja-JP" altLang="en-US" sz="800" kern="1200" dirty="0"/>
            <a:t>環境で運用したい場合</a:t>
          </a:r>
        </a:p>
        <a:p>
          <a:pPr marL="57150" lvl="1" indent="-57150" algn="l" defTabSz="355600">
            <a:lnSpc>
              <a:spcPct val="90000"/>
            </a:lnSpc>
            <a:spcBef>
              <a:spcPct val="0"/>
            </a:spcBef>
            <a:spcAft>
              <a:spcPct val="15000"/>
            </a:spcAft>
            <a:buChar char="•"/>
          </a:pPr>
          <a:r>
            <a:rPr kumimoji="1" lang="ja-JP" altLang="en-US" sz="800" kern="1200" dirty="0"/>
            <a:t>エンタープライズ版と同等の機能</a:t>
          </a:r>
        </a:p>
        <a:p>
          <a:pPr marL="57150" lvl="1" indent="-57150" algn="l" defTabSz="355600">
            <a:lnSpc>
              <a:spcPct val="90000"/>
            </a:lnSpc>
            <a:spcBef>
              <a:spcPct val="0"/>
            </a:spcBef>
            <a:spcAft>
              <a:spcPct val="15000"/>
            </a:spcAft>
            <a:buChar char="•"/>
          </a:pPr>
          <a:r>
            <a:rPr kumimoji="1" lang="ja-JP" altLang="en-US" sz="800" kern="1200" dirty="0"/>
            <a:t>オープンソース版の</a:t>
          </a:r>
          <a:r>
            <a:rPr kumimoji="1" lang="ja-JP" altLang="en-US" sz="800" kern="1200" dirty="0">
              <a:solidFill>
                <a:srgbClr val="FF0000"/>
              </a:solidFill>
            </a:rPr>
            <a:t>ソースコードとドキュメントを提供</a:t>
          </a:r>
        </a:p>
        <a:p>
          <a:pPr marL="57150" lvl="1" indent="-57150" algn="l" defTabSz="355600">
            <a:lnSpc>
              <a:spcPct val="90000"/>
            </a:lnSpc>
            <a:spcBef>
              <a:spcPct val="0"/>
            </a:spcBef>
            <a:spcAft>
              <a:spcPct val="15000"/>
            </a:spcAft>
            <a:buChar char="•"/>
          </a:pPr>
          <a:r>
            <a:rPr kumimoji="1" lang="ja-JP" altLang="en-US" sz="800" kern="1200" dirty="0"/>
            <a:t>貴機関の</a:t>
          </a:r>
          <a:r>
            <a:rPr kumimoji="1" lang="ja-JP" altLang="en-US" sz="800" kern="1200" dirty="0">
              <a:solidFill>
                <a:srgbClr val="FF0000"/>
              </a:solidFill>
            </a:rPr>
            <a:t>オンプレミス環境へのインストール</a:t>
          </a:r>
          <a:r>
            <a:rPr kumimoji="1" lang="ja-JP" altLang="en-US" sz="800" kern="1200" dirty="0"/>
            <a:t>が可能</a:t>
          </a:r>
        </a:p>
        <a:p>
          <a:pPr marL="57150" lvl="1" indent="-57150" algn="l" defTabSz="355600">
            <a:lnSpc>
              <a:spcPct val="90000"/>
            </a:lnSpc>
            <a:spcBef>
              <a:spcPct val="0"/>
            </a:spcBef>
            <a:spcAft>
              <a:spcPct val="15000"/>
            </a:spcAft>
            <a:buChar char="•"/>
          </a:pPr>
          <a:r>
            <a:rPr kumimoji="1" lang="ja-JP" altLang="en-US" sz="800" kern="1200" dirty="0"/>
            <a:t>インストールや運用に関しては</a:t>
          </a:r>
          <a:r>
            <a:rPr kumimoji="1" lang="en-US" altLang="ja-JP" sz="800" kern="1200" dirty="0"/>
            <a:t>NII</a:t>
          </a:r>
          <a:r>
            <a:rPr kumimoji="1" lang="ja-JP" altLang="en-US" sz="800" kern="1200" dirty="0"/>
            <a:t>はノンサポート</a:t>
          </a:r>
        </a:p>
      </dsp:txBody>
      <dsp:txXfrm rot="-5400000">
        <a:off x="3023886" y="3407357"/>
        <a:ext cx="5881367" cy="1357536"/>
      </dsp:txXfrm>
    </dsp:sp>
    <dsp:sp modelId="{B73798EA-39C4-8243-8844-4E142DF6D91D}">
      <dsp:nvSpPr>
        <dsp:cNvPr id="0" name=""/>
        <dsp:cNvSpPr/>
      </dsp:nvSpPr>
      <dsp:spPr>
        <a:xfrm>
          <a:off x="158108" y="3300789"/>
          <a:ext cx="2865776" cy="157067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l" defTabSz="533400">
            <a:lnSpc>
              <a:spcPct val="90000"/>
            </a:lnSpc>
            <a:spcBef>
              <a:spcPct val="0"/>
            </a:spcBef>
            <a:spcAft>
              <a:spcPct val="35000"/>
            </a:spcAft>
            <a:buNone/>
          </a:pPr>
          <a:r>
            <a:rPr kumimoji="1" lang="ja-JP" altLang="en-US" sz="1200" kern="1200" dirty="0"/>
            <a:t>自機関やプロジェクトのポリシーで</a:t>
          </a:r>
          <a:r>
            <a:rPr kumimoji="1" lang="ja-JP" altLang="en-US" sz="1200" kern="1200" dirty="0">
              <a:solidFill>
                <a:srgbClr val="FFFF00"/>
              </a:solidFill>
            </a:rPr>
            <a:t>パブリッククラウドが利用できない</a:t>
          </a:r>
          <a:r>
            <a:rPr kumimoji="1" lang="ja-JP" altLang="en-US" sz="1200" kern="1200" dirty="0"/>
            <a:t>場合</a:t>
          </a:r>
        </a:p>
        <a:p>
          <a:pPr marL="0" lvl="0" indent="0" algn="l" defTabSz="533400">
            <a:lnSpc>
              <a:spcPct val="90000"/>
            </a:lnSpc>
            <a:spcBef>
              <a:spcPct val="0"/>
            </a:spcBef>
            <a:spcAft>
              <a:spcPct val="35000"/>
            </a:spcAft>
            <a:buNone/>
          </a:pPr>
          <a:r>
            <a:rPr kumimoji="1" lang="ja-JP" altLang="en-US" sz="1800" kern="1200" dirty="0"/>
            <a:t>（オープンソース版）</a:t>
          </a:r>
        </a:p>
      </dsp:txBody>
      <dsp:txXfrm>
        <a:off x="234782" y="3377463"/>
        <a:ext cx="2712428" cy="14173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6FF5D-3D87-42F7-A258-AB4388E99E57}" type="datetimeFigureOut">
              <a:rPr kumimoji="1" lang="ja-JP" altLang="en-US" smtClean="0"/>
              <a:t>2018/3/7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CF34C-F0CC-4280-A376-F1242FB7997C}" type="slidenum">
              <a:rPr kumimoji="1" lang="ja-JP" altLang="en-US" smtClean="0"/>
              <a:t>‹#›</a:t>
            </a:fld>
            <a:endParaRPr kumimoji="1" lang="ja-JP" altLang="en-US"/>
          </a:p>
        </p:txBody>
      </p:sp>
    </p:spTree>
    <p:extLst>
      <p:ext uri="{BB962C8B-B14F-4D97-AF65-F5344CB8AC3E}">
        <p14:creationId xmlns:p14="http://schemas.microsoft.com/office/powerpoint/2010/main" val="4930888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99B701DA-A96C-714D-A7F9-4D23369A66F8}" type="slidenum">
              <a:rPr kumimoji="1" lang="ja-JP" altLang="en-US" smtClean="0"/>
              <a:t>1</a:t>
            </a:fld>
            <a:endParaRPr kumimoji="1" lang="ja-JP" altLang="en-US"/>
          </a:p>
        </p:txBody>
      </p:sp>
    </p:spTree>
    <p:extLst>
      <p:ext uri="{BB962C8B-B14F-4D97-AF65-F5344CB8AC3E}">
        <p14:creationId xmlns:p14="http://schemas.microsoft.com/office/powerpoint/2010/main" val="192887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18</a:t>
            </a:fld>
            <a:endParaRPr kumimoji="1" lang="ja-JP" altLang="en-US"/>
          </a:p>
        </p:txBody>
      </p:sp>
    </p:spTree>
    <p:extLst>
      <p:ext uri="{BB962C8B-B14F-4D97-AF65-F5344CB8AC3E}">
        <p14:creationId xmlns:p14="http://schemas.microsoft.com/office/powerpoint/2010/main" val="265142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スケルトンプラグインを作成し、マニュアルを準備し各分野での機能拡張。</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35</a:t>
            </a:fld>
            <a:endParaRPr kumimoji="1" lang="ja-JP" altLang="en-US"/>
          </a:p>
        </p:txBody>
      </p:sp>
    </p:spTree>
    <p:extLst>
      <p:ext uri="{BB962C8B-B14F-4D97-AF65-F5344CB8AC3E}">
        <p14:creationId xmlns:p14="http://schemas.microsoft.com/office/powerpoint/2010/main" val="386989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加えて研究公正の機能、</a:t>
            </a:r>
            <a:endParaRPr kumimoji="1" lang="en-US" altLang="ja-JP" dirty="0"/>
          </a:p>
          <a:p>
            <a:r>
              <a:rPr kumimoji="1" lang="ja-JP" altLang="en-US" dirty="0"/>
              <a:t>商用の認証局でタイムスタンプを取得して、</a:t>
            </a:r>
            <a:endParaRPr kumimoji="1" lang="en-US" altLang="ja-JP" dirty="0"/>
          </a:p>
          <a:p>
            <a:r>
              <a:rPr kumimoji="1" lang="ja-JP" altLang="en-US" dirty="0"/>
              <a:t>ログにも電子署名</a:t>
            </a:r>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41</a:t>
            </a:fld>
            <a:endParaRPr kumimoji="1" lang="ja-JP" altLang="en-US"/>
          </a:p>
        </p:txBody>
      </p:sp>
    </p:spTree>
    <p:extLst>
      <p:ext uri="{BB962C8B-B14F-4D97-AF65-F5344CB8AC3E}">
        <p14:creationId xmlns:p14="http://schemas.microsoft.com/office/powerpoint/2010/main" val="2489432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つめは新規サービスの研究データ管理基盤、</a:t>
            </a:r>
            <a:r>
              <a:rPr kumimoji="1" lang="en-US" altLang="ja-JP" dirty="0" err="1"/>
              <a:t>GakuNin</a:t>
            </a:r>
            <a:r>
              <a:rPr kumimoji="1" lang="en-US" altLang="ja-JP" baseline="0" dirty="0"/>
              <a:t> RDM</a:t>
            </a:r>
            <a:r>
              <a:rPr kumimoji="1" lang="ja-JP" altLang="en-US" baseline="0" dirty="0"/>
              <a:t>になりました。</a:t>
            </a:r>
            <a:endParaRPr kumimoji="1" lang="en-US" altLang="ja-JP"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44</a:t>
            </a:fld>
            <a:endParaRPr kumimoji="1" lang="ja-JP" altLang="en-US"/>
          </a:p>
        </p:txBody>
      </p:sp>
    </p:spTree>
    <p:extLst>
      <p:ext uri="{BB962C8B-B14F-4D97-AF65-F5344CB8AC3E}">
        <p14:creationId xmlns:p14="http://schemas.microsoft.com/office/powerpoint/2010/main" val="350613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49</a:t>
            </a:fld>
            <a:endParaRPr kumimoji="1" lang="ja-JP" altLang="en-US"/>
          </a:p>
        </p:txBody>
      </p:sp>
    </p:spTree>
    <p:extLst>
      <p:ext uri="{BB962C8B-B14F-4D97-AF65-F5344CB8AC3E}">
        <p14:creationId xmlns:p14="http://schemas.microsoft.com/office/powerpoint/2010/main" val="3892784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最後になりますが、</a:t>
            </a:r>
            <a:endParaRPr kumimoji="1" lang="en-US" altLang="ja-JP" dirty="0"/>
          </a:p>
          <a:p>
            <a:r>
              <a:rPr kumimoji="1" lang="en-US" altLang="ja-JP" dirty="0"/>
              <a:t>NII</a:t>
            </a:r>
            <a:r>
              <a:rPr kumimoji="1" lang="ja-JP" altLang="en-US" dirty="0"/>
              <a:t>で開発している</a:t>
            </a:r>
            <a:r>
              <a:rPr kumimoji="1" lang="en-US" altLang="ja-JP" dirty="0"/>
              <a:t>3</a:t>
            </a:r>
            <a:r>
              <a:rPr kumimoji="1" lang="ja-JP" altLang="en-US" dirty="0"/>
              <a:t>つの研究データ基盤についてご紹介させていただきました。</a:t>
            </a:r>
            <a:endParaRPr kumimoji="1" lang="en-US" altLang="ja-JP" dirty="0"/>
          </a:p>
          <a:p>
            <a:r>
              <a:rPr kumimoji="1" lang="ja-JP" altLang="en-US" dirty="0"/>
              <a:t>再度のお願いになりますが、来年</a:t>
            </a:r>
            <a:r>
              <a:rPr kumimoji="1" lang="en-US" altLang="ja-JP" dirty="0"/>
              <a:t>3</a:t>
            </a:r>
            <a:r>
              <a:rPr kumimoji="1" lang="ja-JP" altLang="en-US" dirty="0"/>
              <a:t>月の管理基盤の検証実験へのご参加どうぞ、よろしくお願いいたします。</a:t>
            </a:r>
            <a:endParaRPr kumimoji="1" lang="en-US" altLang="ja-JP" dirty="0"/>
          </a:p>
          <a:p>
            <a:endParaRPr kumimoji="1" lang="en-US" altLang="ja-JP" dirty="0"/>
          </a:p>
          <a:p>
            <a:r>
              <a:rPr kumimoji="1" lang="ja-JP" altLang="en-US" dirty="0"/>
              <a:t>以上でございます。</a:t>
            </a:r>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53</a:t>
            </a:fld>
            <a:endParaRPr kumimoji="1" lang="ja-JP" altLang="en-US"/>
          </a:p>
        </p:txBody>
      </p:sp>
    </p:spTree>
    <p:extLst>
      <p:ext uri="{BB962C8B-B14F-4D97-AF65-F5344CB8AC3E}">
        <p14:creationId xmlns:p14="http://schemas.microsoft.com/office/powerpoint/2010/main" val="257625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まずは、背景としての説明。</a:t>
            </a:r>
            <a:endParaRPr kumimoji="1" lang="en-US" altLang="ja-JP" dirty="0"/>
          </a:p>
          <a:p>
            <a:endParaRPr kumimoji="1" lang="en-US" altLang="ja-JP" dirty="0"/>
          </a:p>
          <a:p>
            <a:r>
              <a:rPr kumimoji="1" lang="ja-JP" altLang="en-US" dirty="0"/>
              <a:t>学術機関における研究データ管理の必要性として「研究推進」と「研究倫理」の二つの観点があります。</a:t>
            </a:r>
            <a:endParaRPr kumimoji="1" lang="en-US" altLang="ja-JP" dirty="0"/>
          </a:p>
          <a:p>
            <a:endParaRPr kumimoji="1" lang="en-US" altLang="ja-JP" dirty="0"/>
          </a:p>
          <a:p>
            <a:r>
              <a:rPr kumimoji="1" lang="ja-JP" altLang="en-US" dirty="0"/>
              <a:t>まず、「研究推進」では研究者に時間や資源を節約し効率的に研究を進めてもらうことが目的となり、</a:t>
            </a:r>
            <a:endParaRPr kumimoji="1" lang="en-US" altLang="ja-JP" dirty="0"/>
          </a:p>
          <a:p>
            <a:r>
              <a:rPr kumimoji="1" lang="ja-JP" altLang="en-US" dirty="0"/>
              <a:t>データセキュリティの強化やデータ消失リスクを最小化して無駄な労力を軽減する必要があります。</a:t>
            </a:r>
            <a:endParaRPr kumimoji="1" lang="en-US" altLang="ja-JP" dirty="0"/>
          </a:p>
          <a:p>
            <a:endParaRPr kumimoji="1" lang="en-US" altLang="ja-JP" dirty="0"/>
          </a:p>
          <a:p>
            <a:r>
              <a:rPr kumimoji="1" lang="ja-JP" altLang="en-US" dirty="0"/>
              <a:t>一方で「研究倫理」の観点からは研究の再現性の確立を目的とし、</a:t>
            </a:r>
            <a:endParaRPr kumimoji="1" lang="en-US" altLang="ja-JP" dirty="0"/>
          </a:p>
          <a:p>
            <a:r>
              <a:rPr kumimoji="1" lang="ja-JP" altLang="en-US" dirty="0"/>
              <a:t>研究データや研究記録の正確性、完全性、先生性、信頼性の保証が必要となります。</a:t>
            </a:r>
            <a:endParaRPr kumimoji="1" lang="en-US" altLang="ja-JP" dirty="0"/>
          </a:p>
          <a:p>
            <a:endParaRPr kumimoji="1" lang="en-US" altLang="ja-JP" dirty="0"/>
          </a:p>
          <a:p>
            <a:r>
              <a:rPr kumimoji="1" lang="ja-JP" altLang="en-US" dirty="0"/>
              <a:t>さらにポリシー面の事例を挙げますと、</a:t>
            </a:r>
            <a:endParaRPr kumimoji="1" lang="en-US" altLang="ja-JP" dirty="0"/>
          </a:p>
          <a:p>
            <a:r>
              <a:rPr kumimoji="1" lang="ja-JP" altLang="en-US" dirty="0"/>
              <a:t>京都大学の事例では「研究データの保存期間は、当該論文等の発表から少なくとも</a:t>
            </a:r>
            <a:r>
              <a:rPr kumimoji="1" lang="en-US" altLang="ja-JP" dirty="0"/>
              <a:t>10</a:t>
            </a:r>
            <a:r>
              <a:rPr kumimoji="1" lang="ja-JP" altLang="en-US" dirty="0"/>
              <a:t>年」とし、ストレージを準備しています。</a:t>
            </a:r>
            <a:endParaRPr kumimoji="1" lang="en-US" altLang="ja-JP" dirty="0"/>
          </a:p>
          <a:p>
            <a:endParaRPr kumimoji="1" lang="en-US" altLang="ja-JP" dirty="0"/>
          </a:p>
          <a:p>
            <a:r>
              <a:rPr kumimoji="1" lang="en-US" altLang="ja-JP" dirty="0"/>
              <a:t>JST</a:t>
            </a:r>
            <a:r>
              <a:rPr kumimoji="1" lang="ja-JP" altLang="en-US" dirty="0"/>
              <a:t>と</a:t>
            </a:r>
            <a:r>
              <a:rPr kumimoji="1" lang="en-US" altLang="ja-JP" dirty="0"/>
              <a:t>AMED</a:t>
            </a:r>
            <a:r>
              <a:rPr kumimoji="1" lang="ja-JP" altLang="en-US" dirty="0"/>
              <a:t>では、「研究計画書と合わせてデータマネジメントプラン（</a:t>
            </a:r>
            <a:r>
              <a:rPr kumimoji="1" lang="en-US" altLang="ja-JP" dirty="0"/>
              <a:t>DMP</a:t>
            </a:r>
            <a:r>
              <a:rPr kumimoji="1" lang="ja-JP" altLang="en-US" dirty="0"/>
              <a:t>）を提出し、上記方針に基いてデータの保存・管理・公開を実施する」としています。</a:t>
            </a:r>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5</a:t>
            </a:fld>
            <a:endParaRPr kumimoji="1" lang="ja-JP" altLang="en-US"/>
          </a:p>
        </p:txBody>
      </p:sp>
    </p:spTree>
    <p:extLst>
      <p:ext uri="{BB962C8B-B14F-4D97-AF65-F5344CB8AC3E}">
        <p14:creationId xmlns:p14="http://schemas.microsoft.com/office/powerpoint/2010/main" val="213173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NII</a:t>
            </a:r>
            <a:r>
              <a:rPr kumimoji="1" lang="ja-JP" altLang="en-US" dirty="0"/>
              <a:t>が構築する研究データ基盤は３つのコンポーネントがあります。</a:t>
            </a:r>
            <a:endParaRPr kumimoji="1" lang="en-US" altLang="ja-JP" dirty="0"/>
          </a:p>
          <a:p>
            <a:endParaRPr kumimoji="1" lang="en-US" altLang="ja-JP" dirty="0"/>
          </a:p>
          <a:p>
            <a:r>
              <a:rPr kumimoji="1" lang="ja-JP" altLang="en-US" dirty="0"/>
              <a:t>公開基盤：</a:t>
            </a:r>
            <a:endParaRPr kumimoji="1" lang="en-US" altLang="ja-JP" dirty="0"/>
          </a:p>
          <a:p>
            <a:r>
              <a:rPr kumimoji="1" lang="en-US" altLang="ja-JP" dirty="0"/>
              <a:t>JAIRO</a:t>
            </a:r>
            <a:r>
              <a:rPr kumimoji="1" lang="ja-JP" altLang="en-US" dirty="0"/>
              <a:t> </a:t>
            </a:r>
            <a:r>
              <a:rPr kumimoji="1" lang="en-US" altLang="ja-JP" dirty="0"/>
              <a:t>Cloud</a:t>
            </a:r>
            <a:r>
              <a:rPr kumimoji="1" lang="ja-JP" altLang="en-US" dirty="0"/>
              <a:t>、現在は論文や紀要、それを研究データに適用できるように機能拡張。</a:t>
            </a:r>
            <a:endParaRPr kumimoji="1" lang="en-US" altLang="ja-JP" dirty="0"/>
          </a:p>
          <a:p>
            <a:endParaRPr kumimoji="1" lang="en-US" altLang="ja-JP" dirty="0"/>
          </a:p>
          <a:p>
            <a:r>
              <a:rPr kumimoji="1" lang="ja-JP" altLang="en-US" dirty="0"/>
              <a:t>検索基盤：</a:t>
            </a:r>
            <a:endParaRPr kumimoji="1" lang="en-US" altLang="ja-JP" dirty="0"/>
          </a:p>
          <a:p>
            <a:r>
              <a:rPr kumimoji="1" lang="en-US" altLang="ja-JP" dirty="0" err="1"/>
              <a:t>CiNii</a:t>
            </a:r>
            <a:r>
              <a:rPr kumimoji="1" lang="en-US" altLang="ja-JP" dirty="0"/>
              <a:t> </a:t>
            </a:r>
            <a:r>
              <a:rPr kumimoji="1" lang="ja-JP" altLang="en-US" dirty="0"/>
              <a:t>という検索サービスで研究データも探せる様にする。</a:t>
            </a:r>
            <a:endParaRPr kumimoji="1" lang="en-US" altLang="ja-JP" dirty="0"/>
          </a:p>
          <a:p>
            <a:endParaRPr kumimoji="1" lang="en-US" altLang="ja-JP" dirty="0"/>
          </a:p>
          <a:p>
            <a:r>
              <a:rPr kumimoji="1" lang="ja-JP" altLang="en-US" dirty="0"/>
              <a:t>管理基盤：</a:t>
            </a:r>
            <a:endParaRPr kumimoji="1" lang="en-US" altLang="ja-JP"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9</a:t>
            </a:fld>
            <a:endParaRPr kumimoji="1" lang="ja-JP" altLang="en-US"/>
          </a:p>
        </p:txBody>
      </p:sp>
    </p:spTree>
    <p:extLst>
      <p:ext uri="{BB962C8B-B14F-4D97-AF65-F5344CB8AC3E}">
        <p14:creationId xmlns:p14="http://schemas.microsoft.com/office/powerpoint/2010/main" val="2422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研究者間で使えるクローズドな基盤を整備している。</a:t>
            </a:r>
            <a:endParaRPr kumimoji="1" lang="en-US" altLang="ja-JP" dirty="0"/>
          </a:p>
          <a:p>
            <a:r>
              <a:rPr kumimoji="1" lang="ja-JP" altLang="en-US" dirty="0"/>
              <a:t>現在は、研究者やプロジェクト毎にクラウドを買って運用、</a:t>
            </a:r>
            <a:endParaRPr kumimoji="1" lang="en-US" altLang="ja-JP" dirty="0"/>
          </a:p>
          <a:p>
            <a:r>
              <a:rPr kumimoji="1" lang="ja-JP" altLang="en-US" dirty="0"/>
              <a:t>トラブルの発生や、セキュリティポリシーとのミスマッチや不備の問題。</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10</a:t>
            </a:fld>
            <a:endParaRPr kumimoji="1" lang="ja-JP" altLang="en-US"/>
          </a:p>
        </p:txBody>
      </p:sp>
    </p:spTree>
    <p:extLst>
      <p:ext uri="{BB962C8B-B14F-4D97-AF65-F5344CB8AC3E}">
        <p14:creationId xmlns:p14="http://schemas.microsoft.com/office/powerpoint/2010/main" val="292539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検索基盤の説明が来た時の説明用</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32EC8A-1961-4675-95DC-BE96EE599D59}" type="slidenum">
              <a:rPr lang="ja-JP" altLang="en-US" smtClean="0"/>
              <a:pPr>
                <a:defRPr/>
              </a:pPr>
              <a:t>11</a:t>
            </a:fld>
            <a:endParaRPr lang="ja-JP" altLang="en-US"/>
          </a:p>
        </p:txBody>
      </p:sp>
    </p:spTree>
    <p:extLst>
      <p:ext uri="{BB962C8B-B14F-4D97-AF65-F5344CB8AC3E}">
        <p14:creationId xmlns:p14="http://schemas.microsoft.com/office/powerpoint/2010/main" val="323527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公開基盤の説明が来た時の説明用</a:t>
            </a:r>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12</a:t>
            </a:fld>
            <a:endParaRPr kumimoji="1" lang="ja-JP" altLang="en-US"/>
          </a:p>
        </p:txBody>
      </p:sp>
    </p:spTree>
    <p:extLst>
      <p:ext uri="{BB962C8B-B14F-4D97-AF65-F5344CB8AC3E}">
        <p14:creationId xmlns:p14="http://schemas.microsoft.com/office/powerpoint/2010/main" val="421841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つめは新規サービスの研究データ管理基盤、</a:t>
            </a:r>
            <a:r>
              <a:rPr kumimoji="1" lang="en-US" altLang="ja-JP" dirty="0" err="1"/>
              <a:t>GakuNin</a:t>
            </a:r>
            <a:r>
              <a:rPr kumimoji="1" lang="en-US" altLang="ja-JP" baseline="0" dirty="0"/>
              <a:t> RDM</a:t>
            </a:r>
            <a:r>
              <a:rPr kumimoji="1" lang="ja-JP" altLang="en-US" baseline="0" dirty="0"/>
              <a:t>になりました。</a:t>
            </a:r>
            <a:endParaRPr kumimoji="1" lang="en-US" altLang="ja-JP"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13</a:t>
            </a:fld>
            <a:endParaRPr kumimoji="1" lang="ja-JP" altLang="en-US"/>
          </a:p>
        </p:txBody>
      </p:sp>
    </p:spTree>
    <p:extLst>
      <p:ext uri="{BB962C8B-B14F-4D97-AF65-F5344CB8AC3E}">
        <p14:creationId xmlns:p14="http://schemas.microsoft.com/office/powerpoint/2010/main" val="339782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14</a:t>
            </a:fld>
            <a:endParaRPr kumimoji="1" lang="ja-JP" altLang="en-US"/>
          </a:p>
        </p:txBody>
      </p:sp>
    </p:spTree>
    <p:extLst>
      <p:ext uri="{BB962C8B-B14F-4D97-AF65-F5344CB8AC3E}">
        <p14:creationId xmlns:p14="http://schemas.microsoft.com/office/powerpoint/2010/main" val="299420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Live demo</a:t>
            </a:r>
          </a:p>
          <a:p>
            <a:endParaRPr kumimoji="1" lang="ja-JP" altLang="en-US" dirty="0"/>
          </a:p>
        </p:txBody>
      </p:sp>
      <p:sp>
        <p:nvSpPr>
          <p:cNvPr id="4" name="スライド番号プレースホルダー 3"/>
          <p:cNvSpPr>
            <a:spLocks noGrp="1"/>
          </p:cNvSpPr>
          <p:nvPr>
            <p:ph type="sldNum" sz="quarter" idx="10"/>
          </p:nvPr>
        </p:nvSpPr>
        <p:spPr/>
        <p:txBody>
          <a:bodyPr/>
          <a:lstStyle/>
          <a:p>
            <a:fld id="{90ACF34C-F0CC-4280-A376-F1242FB7997C}" type="slidenum">
              <a:rPr kumimoji="1" lang="ja-JP" altLang="en-US" smtClean="0"/>
              <a:t>15</a:t>
            </a:fld>
            <a:endParaRPr kumimoji="1" lang="ja-JP" altLang="en-US"/>
          </a:p>
        </p:txBody>
      </p:sp>
    </p:spTree>
    <p:extLst>
      <p:ext uri="{BB962C8B-B14F-4D97-AF65-F5344CB8AC3E}">
        <p14:creationId xmlns:p14="http://schemas.microsoft.com/office/powerpoint/2010/main" val="119252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272700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2437807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normAutofit/>
          </a:bodyPr>
          <a:lstStyle>
            <a:lvl1pPr>
              <a:defRPr sz="3600"/>
            </a:lvl1p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861132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
            <a:ext cx="8229600" cy="609600"/>
          </a:xfr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kumimoji="1" lang="ja-JP" altLang="en-US"/>
              <a:t>マスター タイトルの書式設定</a:t>
            </a:r>
            <a:endParaRPr kumimoji="1" lang="ja-JP" altLang="en-US" dirty="0"/>
          </a:p>
        </p:txBody>
      </p:sp>
      <p:sp>
        <p:nvSpPr>
          <p:cNvPr id="3" name="日付プレースホルダー 2"/>
          <p:cNvSpPr>
            <a:spLocks noGrp="1"/>
          </p:cNvSpPr>
          <p:nvPr>
            <p:ph type="dt" sz="half" idx="10"/>
          </p:nvPr>
        </p:nvSpPr>
        <p:spPr>
          <a:xfrm>
            <a:off x="6400800" y="6356350"/>
            <a:ext cx="2289048" cy="365760"/>
          </a:xfrm>
          <a:prstGeom prst="rect">
            <a:avLst/>
          </a:prstGeom>
        </p:spPr>
        <p:txBody>
          <a:bodyPr/>
          <a:lstStyle/>
          <a:p>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a:xfrm>
            <a:off x="2898648" y="6356350"/>
            <a:ext cx="3505200" cy="365760"/>
          </a:xfrm>
          <a:prstGeom prst="rect">
            <a:avLst/>
          </a:prstGeom>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solidFill>
                  <a:schemeClr val="bg1"/>
                </a:solidFill>
              </a:defRPr>
            </a:lvl1pPr>
          </a:lstStyle>
          <a:p>
            <a:fld id="{1EFD0C8F-27BC-4081-871F-5E1C2D90E7A6}" type="slidenum">
              <a:rPr kumimoji="1" lang="ja-JP" altLang="en-US" smtClean="0"/>
              <a:t>‹#›</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53046" y="2"/>
            <a:ext cx="864159" cy="622463"/>
          </a:xfrm>
          <a:prstGeom prst="rect">
            <a:avLst/>
          </a:prstGeom>
        </p:spPr>
      </p:pic>
    </p:spTree>
    <p:extLst>
      <p:ext uri="{BB962C8B-B14F-4D97-AF65-F5344CB8AC3E}">
        <p14:creationId xmlns:p14="http://schemas.microsoft.com/office/powerpoint/2010/main" val="35536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309815"/>
            <a:ext cx="7886700" cy="52557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Line 17"/>
          <p:cNvSpPr>
            <a:spLocks noChangeShapeType="1"/>
          </p:cNvSpPr>
          <p:nvPr/>
        </p:nvSpPr>
        <p:spPr bwMode="auto">
          <a:xfrm flipH="1">
            <a:off x="633541" y="1165265"/>
            <a:ext cx="7896225"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dirty="0">
              <a:solidFill>
                <a:prstClr val="black"/>
              </a:solidFill>
            </a:endParaRPr>
          </a:p>
        </p:txBody>
      </p:sp>
      <p:sp>
        <p:nvSpPr>
          <p:cNvPr id="8" name="Slide Number Placeholder 5"/>
          <p:cNvSpPr>
            <a:spLocks noGrp="1"/>
          </p:cNvSpPr>
          <p:nvPr>
            <p:ph type="sldNum" sz="quarter" idx="12"/>
          </p:nvPr>
        </p:nvSpPr>
        <p:spPr>
          <a:xfrm>
            <a:off x="7076930" y="6623222"/>
            <a:ext cx="2057400" cy="234778"/>
          </a:xfrm>
        </p:spPr>
        <p:txBody>
          <a:bodyPr/>
          <a:lstStyle/>
          <a:p>
            <a:fld id="{1EFD0C8F-27BC-4081-871F-5E1C2D90E7A6}" type="slidenum">
              <a:rPr kumimoji="1" lang="ja-JP" altLang="en-US" smtClean="0"/>
              <a:t>‹#›</a:t>
            </a:fld>
            <a:endParaRPr kumimoji="1" lang="ja-JP" altLang="en-US"/>
          </a:p>
        </p:txBody>
      </p:sp>
      <p:sp>
        <p:nvSpPr>
          <p:cNvPr id="6" name="Line 17"/>
          <p:cNvSpPr>
            <a:spLocks noChangeShapeType="1"/>
          </p:cNvSpPr>
          <p:nvPr userDrawn="1"/>
        </p:nvSpPr>
        <p:spPr bwMode="auto">
          <a:xfrm flipH="1">
            <a:off x="633541" y="1165265"/>
            <a:ext cx="7896225"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dirty="0">
              <a:solidFill>
                <a:prstClr val="black"/>
              </a:solidFill>
            </a:endParaRPr>
          </a:p>
        </p:txBody>
      </p:sp>
    </p:spTree>
    <p:extLst>
      <p:ext uri="{BB962C8B-B14F-4D97-AF65-F5344CB8AC3E}">
        <p14:creationId xmlns:p14="http://schemas.microsoft.com/office/powerpoint/2010/main" val="149388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7083964" y="6606746"/>
            <a:ext cx="2057400" cy="240507"/>
          </a:xfrm>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385982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142667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ormAutofit/>
          </a:bodyPr>
          <a:lstStyle>
            <a:lvl1pPr>
              <a:defRPr sz="36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11673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230740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217776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317119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1EFD0C8F-27BC-4081-871F-5E1C2D90E7A6}" type="slidenum">
              <a:rPr kumimoji="1" lang="ja-JP" altLang="en-US" smtClean="0"/>
              <a:t>‹#›</a:t>
            </a:fld>
            <a:endParaRPr kumimoji="1" lang="ja-JP" altLang="en-US"/>
          </a:p>
        </p:txBody>
      </p:sp>
    </p:spTree>
    <p:extLst>
      <p:ext uri="{BB962C8B-B14F-4D97-AF65-F5344CB8AC3E}">
        <p14:creationId xmlns:p14="http://schemas.microsoft.com/office/powerpoint/2010/main" val="111241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88171"/>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301578"/>
            <a:ext cx="7886700" cy="524750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4"/>
          </p:nvPr>
        </p:nvSpPr>
        <p:spPr>
          <a:xfrm>
            <a:off x="6457949" y="6606746"/>
            <a:ext cx="2057400" cy="240507"/>
          </a:xfrm>
          <a:prstGeom prst="rect">
            <a:avLst/>
          </a:prstGeom>
        </p:spPr>
        <p:txBody>
          <a:bodyPr vert="horz" lIns="91440" tIns="45720" rIns="91440" bIns="45720" rtlCol="0" anchor="ctr"/>
          <a:lstStyle>
            <a:lvl1pPr algn="r">
              <a:defRPr sz="1200">
                <a:solidFill>
                  <a:schemeClr val="tx1">
                    <a:tint val="75000"/>
                  </a:schemeClr>
                </a:solidFill>
              </a:defRPr>
            </a:lvl1pPr>
          </a:lstStyle>
          <a:p>
            <a:fld id="{1EFD0C8F-27BC-4081-871F-5E1C2D90E7A6}" type="slidenum">
              <a:rPr kumimoji="1" lang="ja-JP" altLang="en-US" smtClean="0"/>
              <a:t>‹#›</a:t>
            </a:fld>
            <a:endParaRPr kumimoji="1" lang="ja-JP" altLang="en-US"/>
          </a:p>
        </p:txBody>
      </p:sp>
      <p:pic>
        <p:nvPicPr>
          <p:cNvPr id="7" name="Shape 14"/>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163697" y="66954"/>
            <a:ext cx="915398" cy="40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14"/>
          <p:cNvPicPr preferRelativeResize="0">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63697" y="66954"/>
            <a:ext cx="915398" cy="40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9703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3.tiff"/><Relationship Id="rId3" Type="http://schemas.openxmlformats.org/officeDocument/2006/relationships/image" Target="../media/image39.png"/><Relationship Id="rId7" Type="http://schemas.openxmlformats.org/officeDocument/2006/relationships/image" Target="../media/image43.tiff"/><Relationship Id="rId12" Type="http://schemas.openxmlformats.org/officeDocument/2006/relationships/image" Target="../media/image4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tiff"/><Relationship Id="rId11" Type="http://schemas.openxmlformats.org/officeDocument/2006/relationships/image" Target="../media/image47.tiff"/><Relationship Id="rId5" Type="http://schemas.openxmlformats.org/officeDocument/2006/relationships/image" Target="../media/image41.png"/><Relationship Id="rId10" Type="http://schemas.openxmlformats.org/officeDocument/2006/relationships/image" Target="../media/image46.tiff"/><Relationship Id="rId4" Type="http://schemas.openxmlformats.org/officeDocument/2006/relationships/image" Target="../media/image40.png"/><Relationship Id="rId9" Type="http://schemas.openxmlformats.org/officeDocument/2006/relationships/image" Target="../media/image45.tiff"/><Relationship Id="rId14" Type="http://schemas.openxmlformats.org/officeDocument/2006/relationships/image" Target="../media/image49.emf"/></Relationships>
</file>

<file path=ppt/slides/_rels/slide14.xml.rels><?xml version="1.0" encoding="UTF-8" standalone="yes"?>
<Relationships xmlns="http://schemas.openxmlformats.org/package/2006/relationships"><Relationship Id="rId8" Type="http://schemas.openxmlformats.org/officeDocument/2006/relationships/image" Target="../media/image55.tiff"/><Relationship Id="rId13" Type="http://schemas.openxmlformats.org/officeDocument/2006/relationships/image" Target="../media/image60.tiff"/><Relationship Id="rId18" Type="http://schemas.openxmlformats.org/officeDocument/2006/relationships/image" Target="../media/image65.tiff"/><Relationship Id="rId3" Type="http://schemas.openxmlformats.org/officeDocument/2006/relationships/image" Target="../media/image50.tiff"/><Relationship Id="rId21" Type="http://schemas.openxmlformats.org/officeDocument/2006/relationships/image" Target="../media/image68.tiff"/><Relationship Id="rId7" Type="http://schemas.openxmlformats.org/officeDocument/2006/relationships/image" Target="../media/image54.tiff"/><Relationship Id="rId12" Type="http://schemas.openxmlformats.org/officeDocument/2006/relationships/image" Target="../media/image59.tiff"/><Relationship Id="rId17" Type="http://schemas.openxmlformats.org/officeDocument/2006/relationships/image" Target="../media/image64.tiff"/><Relationship Id="rId2" Type="http://schemas.openxmlformats.org/officeDocument/2006/relationships/notesSlide" Target="../notesSlides/notesSlide8.xml"/><Relationship Id="rId16" Type="http://schemas.openxmlformats.org/officeDocument/2006/relationships/image" Target="../media/image63.tiff"/><Relationship Id="rId20" Type="http://schemas.openxmlformats.org/officeDocument/2006/relationships/image" Target="../media/image67.tiff"/><Relationship Id="rId1" Type="http://schemas.openxmlformats.org/officeDocument/2006/relationships/slideLayout" Target="../slideLayouts/slideLayout4.xml"/><Relationship Id="rId6" Type="http://schemas.openxmlformats.org/officeDocument/2006/relationships/image" Target="../media/image53.tiff"/><Relationship Id="rId11" Type="http://schemas.openxmlformats.org/officeDocument/2006/relationships/image" Target="../media/image58.tiff"/><Relationship Id="rId24" Type="http://schemas.openxmlformats.org/officeDocument/2006/relationships/image" Target="../media/image71.tiff"/><Relationship Id="rId5" Type="http://schemas.openxmlformats.org/officeDocument/2006/relationships/image" Target="../media/image52.tiff"/><Relationship Id="rId15" Type="http://schemas.openxmlformats.org/officeDocument/2006/relationships/image" Target="../media/image62.tiff"/><Relationship Id="rId23" Type="http://schemas.openxmlformats.org/officeDocument/2006/relationships/image" Target="../media/image70.tiff"/><Relationship Id="rId10" Type="http://schemas.openxmlformats.org/officeDocument/2006/relationships/image" Target="../media/image57.tiff"/><Relationship Id="rId19" Type="http://schemas.openxmlformats.org/officeDocument/2006/relationships/image" Target="../media/image66.tiff"/><Relationship Id="rId4" Type="http://schemas.openxmlformats.org/officeDocument/2006/relationships/image" Target="../media/image51.tiff"/><Relationship Id="rId9" Type="http://schemas.openxmlformats.org/officeDocument/2006/relationships/image" Target="../media/image56.tiff"/><Relationship Id="rId14" Type="http://schemas.openxmlformats.org/officeDocument/2006/relationships/image" Target="../media/image61.tiff"/><Relationship Id="rId22"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7.tiff"/><Relationship Id="rId13" Type="http://schemas.openxmlformats.org/officeDocument/2006/relationships/image" Target="../media/image82.tiff"/><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tiff"/><Relationship Id="rId12" Type="http://schemas.openxmlformats.org/officeDocument/2006/relationships/image" Target="../media/image81.tiff"/><Relationship Id="rId17" Type="http://schemas.openxmlformats.org/officeDocument/2006/relationships/image" Target="../media/image86.tiff"/><Relationship Id="rId2" Type="http://schemas.openxmlformats.org/officeDocument/2006/relationships/notesSlide" Target="../notesSlides/notesSlide9.xml"/><Relationship Id="rId16" Type="http://schemas.openxmlformats.org/officeDocument/2006/relationships/image" Target="../media/image85.tiff"/><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tiff"/><Relationship Id="rId5" Type="http://schemas.openxmlformats.org/officeDocument/2006/relationships/image" Target="../media/image74.png"/><Relationship Id="rId15" Type="http://schemas.openxmlformats.org/officeDocument/2006/relationships/image" Target="../media/image84.tiff"/><Relationship Id="rId10" Type="http://schemas.openxmlformats.org/officeDocument/2006/relationships/image" Target="../media/image79.tiff"/><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tiff"/><Relationship Id="rId14" Type="http://schemas.openxmlformats.org/officeDocument/2006/relationships/image" Target="../media/image83.tiff"/></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3.tiff"/><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tiff"/><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null)"/><Relationship Id="rId7" Type="http://schemas.openxmlformats.org/officeDocument/2006/relationships/image" Target="../media/image104.(null)"/><Relationship Id="rId2" Type="http://schemas.openxmlformats.org/officeDocument/2006/relationships/image" Target="../media/image99.(null)"/><Relationship Id="rId1" Type="http://schemas.openxmlformats.org/officeDocument/2006/relationships/slideLayout" Target="../slideLayouts/slideLayout2.xml"/><Relationship Id="rId6" Type="http://schemas.openxmlformats.org/officeDocument/2006/relationships/image" Target="../media/image103.(null)"/><Relationship Id="rId5" Type="http://schemas.openxmlformats.org/officeDocument/2006/relationships/image" Target="../media/image102.(null)"/><Relationship Id="rId4" Type="http://schemas.openxmlformats.org/officeDocument/2006/relationships/image" Target="../media/image101.(nul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tiff"/></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gif"/><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emf"/><Relationship Id="rId9" Type="http://schemas.openxmlformats.org/officeDocument/2006/relationships/image" Target="../media/image12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3.tiff"/><Relationship Id="rId3" Type="http://schemas.openxmlformats.org/officeDocument/2006/relationships/image" Target="../media/image39.png"/><Relationship Id="rId7" Type="http://schemas.openxmlformats.org/officeDocument/2006/relationships/image" Target="../media/image43.tiff"/><Relationship Id="rId12" Type="http://schemas.openxmlformats.org/officeDocument/2006/relationships/image" Target="../media/image48.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tiff"/><Relationship Id="rId11" Type="http://schemas.openxmlformats.org/officeDocument/2006/relationships/image" Target="../media/image47.tiff"/><Relationship Id="rId5" Type="http://schemas.openxmlformats.org/officeDocument/2006/relationships/image" Target="../media/image41.png"/><Relationship Id="rId10" Type="http://schemas.openxmlformats.org/officeDocument/2006/relationships/image" Target="../media/image46.tiff"/><Relationship Id="rId4" Type="http://schemas.openxmlformats.org/officeDocument/2006/relationships/image" Target="../media/image40.png"/><Relationship Id="rId9" Type="http://schemas.openxmlformats.org/officeDocument/2006/relationships/image" Target="../media/image45.tiff"/><Relationship Id="rId14" Type="http://schemas.openxmlformats.org/officeDocument/2006/relationships/image" Target="../media/image49.emf"/></Relationships>
</file>

<file path=ppt/slides/_rels/slide45.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tiff"/><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251693" y="231304"/>
            <a:ext cx="5931392" cy="643244"/>
          </a:xfrm>
        </p:spPr>
        <p:txBody>
          <a:bodyPr>
            <a:normAutofit/>
          </a:bodyPr>
          <a:lstStyle/>
          <a:p>
            <a:pPr algn="l"/>
            <a:r>
              <a:rPr lang="ja-JP" altLang="en-US" sz="1800" dirty="0"/>
              <a:t>第</a:t>
            </a:r>
            <a:r>
              <a:rPr lang="en-US" altLang="ja-JP" sz="1800" dirty="0"/>
              <a:t>5</a:t>
            </a:r>
            <a:r>
              <a:rPr lang="ja-JP" altLang="en-US" sz="1800" dirty="0"/>
              <a:t>回オープンサイエンスデータ推進ワークショップ於：京都大学理学研究科セミナーハウス</a:t>
            </a:r>
            <a:endParaRPr kumimoji="1" lang="ja-JP" altLang="en-US" sz="1800" dirty="0"/>
          </a:p>
        </p:txBody>
      </p:sp>
      <p:sp>
        <p:nvSpPr>
          <p:cNvPr id="5" name="サブタイトル 4"/>
          <p:cNvSpPr>
            <a:spLocks noGrp="1"/>
          </p:cNvSpPr>
          <p:nvPr>
            <p:ph type="subTitle" idx="1"/>
          </p:nvPr>
        </p:nvSpPr>
        <p:spPr>
          <a:xfrm>
            <a:off x="1142994" y="4393760"/>
            <a:ext cx="6908575" cy="2186585"/>
          </a:xfrm>
        </p:spPr>
        <p:txBody>
          <a:bodyPr>
            <a:normAutofit fontScale="92500" lnSpcReduction="10000"/>
          </a:bodyPr>
          <a:lstStyle/>
          <a:p>
            <a:r>
              <a:rPr lang="ja-JP" altLang="en-US" dirty="0"/>
              <a:t>国立情報学研究所</a:t>
            </a:r>
            <a:endParaRPr lang="en-US" altLang="ja-JP" dirty="0"/>
          </a:p>
          <a:p>
            <a:r>
              <a:rPr lang="en-US" altLang="ja-JP" dirty="0"/>
              <a:t>(NII: National Institute of Informatics)</a:t>
            </a:r>
          </a:p>
          <a:p>
            <a:r>
              <a:rPr lang="ja-JP" altLang="en-US" dirty="0"/>
              <a:t>オープンサイエンス基盤研究センター</a:t>
            </a:r>
            <a:endParaRPr lang="en-US" altLang="ja-JP" dirty="0"/>
          </a:p>
          <a:p>
            <a:pPr marL="0" lvl="2">
              <a:spcBef>
                <a:spcPts val="1000"/>
              </a:spcBef>
            </a:pPr>
            <a:r>
              <a:rPr lang="en-US" altLang="ja-JP" dirty="0" err="1">
                <a:latin typeface="+mn-ea"/>
              </a:rPr>
              <a:t>rcos-office@nii.ac.jp</a:t>
            </a:r>
            <a:endParaRPr lang="en-US" altLang="ja-JP" dirty="0"/>
          </a:p>
          <a:p>
            <a:endParaRPr lang="en-US" altLang="ja-JP" sz="1800" dirty="0"/>
          </a:p>
          <a:p>
            <a:r>
              <a:rPr lang="ja-JP" altLang="en-US" sz="1800" dirty="0"/>
              <a:t>込山悠介</a:t>
            </a:r>
            <a:endParaRPr lang="en-US" altLang="ja-JP" sz="1800" dirty="0"/>
          </a:p>
        </p:txBody>
      </p:sp>
      <p:sp>
        <p:nvSpPr>
          <p:cNvPr id="7" name="タイトル 3"/>
          <p:cNvSpPr txBox="1">
            <a:spLocks/>
          </p:cNvSpPr>
          <p:nvPr/>
        </p:nvSpPr>
        <p:spPr>
          <a:xfrm>
            <a:off x="1217572" y="1995029"/>
            <a:ext cx="6606205" cy="100584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dirty="0"/>
              <a:t>研究データ管理基盤の開発進捗と</a:t>
            </a:r>
            <a:endParaRPr lang="en-US" altLang="ja-JP" sz="3200" dirty="0"/>
          </a:p>
          <a:p>
            <a:r>
              <a:rPr lang="ja-JP" altLang="en-US" sz="3200" dirty="0"/>
              <a:t>動的な計算機資源の管理技術の紹介</a:t>
            </a:r>
          </a:p>
        </p:txBody>
      </p:sp>
      <p:sp>
        <p:nvSpPr>
          <p:cNvPr id="3" name="テキスト ボックス 2"/>
          <p:cNvSpPr txBox="1"/>
          <p:nvPr/>
        </p:nvSpPr>
        <p:spPr>
          <a:xfrm>
            <a:off x="1923049" y="1122777"/>
            <a:ext cx="5348464" cy="400110"/>
          </a:xfrm>
          <a:prstGeom prst="rect">
            <a:avLst/>
          </a:prstGeom>
          <a:noFill/>
        </p:spPr>
        <p:txBody>
          <a:bodyPr wrap="square" rtlCol="0">
            <a:spAutoFit/>
          </a:bodyPr>
          <a:lstStyle/>
          <a:p>
            <a:pPr algn="ctr"/>
            <a:r>
              <a:rPr lang="en-US" altLang="ja-JP" sz="2000" dirty="0"/>
              <a:t>2018</a:t>
            </a:r>
            <a:r>
              <a:rPr lang="ja-JP" altLang="en-US" sz="2000" dirty="0"/>
              <a:t>年</a:t>
            </a:r>
            <a:r>
              <a:rPr lang="en-US" altLang="ja-JP" sz="2000" dirty="0"/>
              <a:t>3</a:t>
            </a:r>
            <a:r>
              <a:rPr lang="ja-JP" altLang="en-US" sz="2000" dirty="0"/>
              <a:t>月</a:t>
            </a:r>
            <a:r>
              <a:rPr lang="en-US" altLang="ja-JP" sz="2000" dirty="0"/>
              <a:t>1</a:t>
            </a:r>
            <a:r>
              <a:rPr lang="ja-JP" altLang="en-US" sz="2000" dirty="0"/>
              <a:t>日</a:t>
            </a:r>
            <a:r>
              <a:rPr lang="en-US" altLang="ja-JP" sz="2000" dirty="0"/>
              <a:t>(</a:t>
            </a:r>
            <a:r>
              <a:rPr lang="ja-JP" altLang="en-US" sz="2000" dirty="0"/>
              <a:t>木</a:t>
            </a:r>
            <a:r>
              <a:rPr lang="en-US" altLang="ja-JP" sz="2000" dirty="0"/>
              <a:t>)</a:t>
            </a:r>
            <a:r>
              <a:rPr lang="ja-JP" altLang="en-US" sz="2000" dirty="0"/>
              <a:t> </a:t>
            </a:r>
            <a:r>
              <a:rPr lang="en-US" altLang="ja-JP" sz="2000" dirty="0"/>
              <a:t>13:30-18:00</a:t>
            </a:r>
            <a:endParaRPr kumimoji="1" lang="ja-JP" altLang="en-US" sz="2000" dirty="0"/>
          </a:p>
        </p:txBody>
      </p:sp>
      <p:sp>
        <p:nvSpPr>
          <p:cNvPr id="2" name="テキスト ボックス 1">
            <a:extLst>
              <a:ext uri="{FF2B5EF4-FFF2-40B4-BE49-F238E27FC236}">
                <a16:creationId xmlns:a16="http://schemas.microsoft.com/office/drawing/2014/main" id="{E902A977-70BF-4D42-BE79-9BF3579578AB}"/>
              </a:ext>
            </a:extLst>
          </p:cNvPr>
          <p:cNvSpPr txBox="1"/>
          <p:nvPr/>
        </p:nvSpPr>
        <p:spPr>
          <a:xfrm>
            <a:off x="251693" y="3000870"/>
            <a:ext cx="8537961" cy="646331"/>
          </a:xfrm>
          <a:prstGeom prst="rect">
            <a:avLst/>
          </a:prstGeom>
          <a:noFill/>
        </p:spPr>
        <p:txBody>
          <a:bodyPr wrap="square" rtlCol="0">
            <a:spAutoFit/>
          </a:bodyPr>
          <a:lstStyle/>
          <a:p>
            <a:pPr algn="ctr"/>
            <a:r>
              <a:rPr lang="en-US" altLang="ja-JP" dirty="0"/>
              <a:t>Progress report of development of research data management platform </a:t>
            </a:r>
          </a:p>
          <a:p>
            <a:pPr algn="ctr"/>
            <a:r>
              <a:rPr lang="en-US" altLang="ja-JP" dirty="0"/>
              <a:t>and an introduction to dynamic resource management using Cloud computing resource </a:t>
            </a:r>
            <a:endParaRPr kumimoji="1" lang="ja-JP" altLang="en-US" dirty="0"/>
          </a:p>
        </p:txBody>
      </p:sp>
    </p:spTree>
    <p:extLst>
      <p:ext uri="{BB962C8B-B14F-4D97-AF65-F5344CB8AC3E}">
        <p14:creationId xmlns:p14="http://schemas.microsoft.com/office/powerpoint/2010/main" val="112617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t>研究データ基盤による研究活動のサポート</a:t>
            </a:r>
            <a:endParaRPr kumimoji="1" lang="ja-JP" altLang="en-US" sz="2800" dirty="0"/>
          </a:p>
        </p:txBody>
      </p:sp>
      <p:sp>
        <p:nvSpPr>
          <p:cNvPr id="4" name="角丸四角形 3"/>
          <p:cNvSpPr/>
          <p:nvPr/>
        </p:nvSpPr>
        <p:spPr>
          <a:xfrm>
            <a:off x="395537" y="5430177"/>
            <a:ext cx="1296000" cy="288000"/>
          </a:xfrm>
          <a:prstGeom prst="roundRect">
            <a:avLst/>
          </a:prstGeom>
        </p:spPr>
        <p:style>
          <a:lnRef idx="2">
            <a:schemeClr val="accent2"/>
          </a:lnRef>
          <a:fillRef idx="1">
            <a:schemeClr val="lt1"/>
          </a:fillRef>
          <a:effectRef idx="0">
            <a:schemeClr val="accent2"/>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新たな成果</a:t>
            </a:r>
          </a:p>
        </p:txBody>
      </p:sp>
      <p:sp>
        <p:nvSpPr>
          <p:cNvPr id="5" name="角丸四角形 4"/>
          <p:cNvSpPr/>
          <p:nvPr/>
        </p:nvSpPr>
        <p:spPr>
          <a:xfrm>
            <a:off x="395537" y="4031676"/>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実験</a:t>
            </a:r>
          </a:p>
        </p:txBody>
      </p:sp>
      <p:sp>
        <p:nvSpPr>
          <p:cNvPr id="6" name="角丸四角形 5"/>
          <p:cNvSpPr/>
          <p:nvPr/>
        </p:nvSpPr>
        <p:spPr>
          <a:xfrm>
            <a:off x="395537" y="4497843"/>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解析</a:t>
            </a:r>
          </a:p>
        </p:txBody>
      </p:sp>
      <p:sp>
        <p:nvSpPr>
          <p:cNvPr id="7" name="角丸四角形 6"/>
          <p:cNvSpPr/>
          <p:nvPr/>
        </p:nvSpPr>
        <p:spPr>
          <a:xfrm>
            <a:off x="395537" y="5896344"/>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論文執筆・査読</a:t>
            </a:r>
          </a:p>
        </p:txBody>
      </p:sp>
      <p:cxnSp>
        <p:nvCxnSpPr>
          <p:cNvPr id="8" name="直線矢印コネクタ 7"/>
          <p:cNvCxnSpPr>
            <a:stCxn id="5" idx="2"/>
            <a:endCxn id="6" idx="0"/>
          </p:cNvCxnSpPr>
          <p:nvPr/>
        </p:nvCxnSpPr>
        <p:spPr>
          <a:xfrm>
            <a:off x="1043537" y="4319676"/>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a:stCxn id="6" idx="2"/>
            <a:endCxn id="14" idx="0"/>
          </p:cNvCxnSpPr>
          <p:nvPr/>
        </p:nvCxnSpPr>
        <p:spPr>
          <a:xfrm>
            <a:off x="1043537" y="4785843"/>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p:cNvCxnSpPr>
            <a:stCxn id="14" idx="2"/>
            <a:endCxn id="4" idx="0"/>
          </p:cNvCxnSpPr>
          <p:nvPr/>
        </p:nvCxnSpPr>
        <p:spPr>
          <a:xfrm>
            <a:off x="1043537" y="5252010"/>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a:stCxn id="7" idx="2"/>
            <a:endCxn id="18" idx="0"/>
          </p:cNvCxnSpPr>
          <p:nvPr/>
        </p:nvCxnSpPr>
        <p:spPr>
          <a:xfrm>
            <a:off x="1043537" y="6184344"/>
            <a:ext cx="0" cy="178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角丸四角形 11"/>
          <p:cNvSpPr/>
          <p:nvPr/>
        </p:nvSpPr>
        <p:spPr>
          <a:xfrm>
            <a:off x="395537" y="3565509"/>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研究計画</a:t>
            </a:r>
          </a:p>
        </p:txBody>
      </p:sp>
      <p:sp>
        <p:nvSpPr>
          <p:cNvPr id="13" name="角丸四角形 12"/>
          <p:cNvSpPr/>
          <p:nvPr/>
        </p:nvSpPr>
        <p:spPr>
          <a:xfrm>
            <a:off x="395537" y="1700841"/>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lang="ja-JP" altLang="en-US" sz="1400" dirty="0">
                <a:latin typeface="メイリオ" panose="020B0604030504040204" pitchFamily="50" charset="-128"/>
                <a:ea typeface="メイリオ" panose="020B0604030504040204" pitchFamily="50" charset="-128"/>
              </a:rPr>
              <a:t>従来知見調査</a:t>
            </a:r>
          </a:p>
        </p:txBody>
      </p:sp>
      <p:sp>
        <p:nvSpPr>
          <p:cNvPr id="14" name="角丸四角形 13"/>
          <p:cNvSpPr/>
          <p:nvPr/>
        </p:nvSpPr>
        <p:spPr>
          <a:xfrm>
            <a:off x="395537" y="4964010"/>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比較・評価</a:t>
            </a:r>
          </a:p>
        </p:txBody>
      </p:sp>
      <p:cxnSp>
        <p:nvCxnSpPr>
          <p:cNvPr id="15" name="直線矢印コネクタ 14"/>
          <p:cNvCxnSpPr>
            <a:stCxn id="12" idx="2"/>
            <a:endCxn id="5" idx="0"/>
          </p:cNvCxnSpPr>
          <p:nvPr/>
        </p:nvCxnSpPr>
        <p:spPr>
          <a:xfrm>
            <a:off x="1043537" y="3853509"/>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a:stCxn id="20" idx="2"/>
            <a:endCxn id="12" idx="0"/>
          </p:cNvCxnSpPr>
          <p:nvPr/>
        </p:nvCxnSpPr>
        <p:spPr>
          <a:xfrm>
            <a:off x="1043537" y="3387342"/>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a:stCxn id="4" idx="2"/>
            <a:endCxn id="7" idx="0"/>
          </p:cNvCxnSpPr>
          <p:nvPr/>
        </p:nvCxnSpPr>
        <p:spPr>
          <a:xfrm>
            <a:off x="1043537" y="5718177"/>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角丸四角形 17"/>
          <p:cNvSpPr/>
          <p:nvPr/>
        </p:nvSpPr>
        <p:spPr>
          <a:xfrm>
            <a:off x="395537" y="6362507"/>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kumimoji="1" lang="ja-JP" altLang="en-US" sz="1400" dirty="0">
                <a:latin typeface="メイリオ" panose="020B0604030504040204" pitchFamily="50" charset="-128"/>
                <a:ea typeface="メイリオ" panose="020B0604030504040204" pitchFamily="50" charset="-128"/>
              </a:rPr>
              <a:t>発表・公開</a:t>
            </a:r>
          </a:p>
        </p:txBody>
      </p:sp>
      <p:sp>
        <p:nvSpPr>
          <p:cNvPr id="19" name="角丸四角形 18"/>
          <p:cNvSpPr/>
          <p:nvPr/>
        </p:nvSpPr>
        <p:spPr>
          <a:xfrm>
            <a:off x="395537" y="2167008"/>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lang="ja-JP" altLang="en-US" sz="1400" dirty="0">
                <a:latin typeface="メイリオ" panose="020B0604030504040204" pitchFamily="50" charset="-128"/>
                <a:ea typeface="メイリオ" panose="020B0604030504040204" pitchFamily="50" charset="-128"/>
              </a:rPr>
              <a:t>追試</a:t>
            </a:r>
          </a:p>
        </p:txBody>
      </p:sp>
      <p:sp>
        <p:nvSpPr>
          <p:cNvPr id="20" name="角丸四角形 19"/>
          <p:cNvSpPr/>
          <p:nvPr/>
        </p:nvSpPr>
        <p:spPr>
          <a:xfrm>
            <a:off x="395537" y="3099342"/>
            <a:ext cx="1296000" cy="288000"/>
          </a:xfrm>
          <a:prstGeom prst="roundRect">
            <a:avLst/>
          </a:prstGeom>
        </p:spPr>
        <p:style>
          <a:lnRef idx="2">
            <a:schemeClr val="accent2"/>
          </a:lnRef>
          <a:fillRef idx="1">
            <a:schemeClr val="lt1"/>
          </a:fillRef>
          <a:effectRef idx="0">
            <a:schemeClr val="accent2"/>
          </a:effectRef>
          <a:fontRef idx="minor">
            <a:schemeClr val="dk1"/>
          </a:fontRef>
        </p:style>
        <p:txBody>
          <a:bodyPr lIns="0" tIns="72000" rIns="0" bIns="0" rtlCol="0" anchor="ctr"/>
          <a:lstStyle/>
          <a:p>
            <a:pPr algn="ctr"/>
            <a:r>
              <a:rPr lang="ja-JP" altLang="en-US" sz="1400" dirty="0">
                <a:latin typeface="メイリオ" panose="020B0604030504040204" pitchFamily="50" charset="-128"/>
                <a:ea typeface="メイリオ" panose="020B0604030504040204" pitchFamily="50" charset="-128"/>
              </a:rPr>
              <a:t>発想</a:t>
            </a:r>
          </a:p>
        </p:txBody>
      </p:sp>
      <p:cxnSp>
        <p:nvCxnSpPr>
          <p:cNvPr id="21" name="直線矢印コネクタ 20"/>
          <p:cNvCxnSpPr>
            <a:stCxn id="13" idx="2"/>
            <a:endCxn id="19" idx="0"/>
          </p:cNvCxnSpPr>
          <p:nvPr/>
        </p:nvCxnSpPr>
        <p:spPr>
          <a:xfrm>
            <a:off x="1043537" y="1988841"/>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a:stCxn id="24" idx="2"/>
            <a:endCxn id="20" idx="0"/>
          </p:cNvCxnSpPr>
          <p:nvPr/>
        </p:nvCxnSpPr>
        <p:spPr>
          <a:xfrm>
            <a:off x="1043537" y="2921175"/>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カギ線コネクタ 22"/>
          <p:cNvCxnSpPr>
            <a:stCxn id="24" idx="1"/>
            <a:endCxn id="13" idx="1"/>
          </p:cNvCxnSpPr>
          <p:nvPr/>
        </p:nvCxnSpPr>
        <p:spPr>
          <a:xfrm rot="10800000">
            <a:off x="395537" y="1844841"/>
            <a:ext cx="12700" cy="932334"/>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24" name="角丸四角形 23"/>
          <p:cNvSpPr/>
          <p:nvPr/>
        </p:nvSpPr>
        <p:spPr>
          <a:xfrm>
            <a:off x="395537" y="2633175"/>
            <a:ext cx="1296000" cy="288000"/>
          </a:xfrm>
          <a:prstGeom prst="roundRect">
            <a:avLst/>
          </a:prstGeom>
        </p:spPr>
        <p:style>
          <a:lnRef idx="2">
            <a:schemeClr val="dk1"/>
          </a:lnRef>
          <a:fillRef idx="1">
            <a:schemeClr val="lt1"/>
          </a:fillRef>
          <a:effectRef idx="0">
            <a:schemeClr val="dk1"/>
          </a:effectRef>
          <a:fontRef idx="minor">
            <a:schemeClr val="dk1"/>
          </a:fontRef>
        </p:style>
        <p:txBody>
          <a:bodyPr lIns="0" tIns="72000" rIns="0" bIns="0" rtlCol="0" anchor="ctr"/>
          <a:lstStyle/>
          <a:p>
            <a:pPr algn="ctr"/>
            <a:r>
              <a:rPr lang="ja-JP" altLang="en-US" sz="1400" dirty="0">
                <a:latin typeface="メイリオ" panose="020B0604030504040204" pitchFamily="50" charset="-128"/>
                <a:ea typeface="メイリオ" panose="020B0604030504040204" pitchFamily="50" charset="-128"/>
              </a:rPr>
              <a:t>思考</a:t>
            </a:r>
          </a:p>
        </p:txBody>
      </p:sp>
      <p:cxnSp>
        <p:nvCxnSpPr>
          <p:cNvPr id="25" name="直線矢印コネクタ 24"/>
          <p:cNvCxnSpPr>
            <a:stCxn id="19" idx="2"/>
            <a:endCxn id="24" idx="0"/>
          </p:cNvCxnSpPr>
          <p:nvPr/>
        </p:nvCxnSpPr>
        <p:spPr>
          <a:xfrm>
            <a:off x="1043537" y="2455008"/>
            <a:ext cx="0" cy="1781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カギ線コネクタ 25"/>
          <p:cNvCxnSpPr>
            <a:stCxn id="14" idx="1"/>
            <a:endCxn id="12" idx="1"/>
          </p:cNvCxnSpPr>
          <p:nvPr/>
        </p:nvCxnSpPr>
        <p:spPr>
          <a:xfrm rot="10800000">
            <a:off x="395537" y="3709510"/>
            <a:ext cx="12700" cy="1398501"/>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27" name="テキスト ボックス 26"/>
          <p:cNvSpPr txBox="1"/>
          <p:nvPr/>
        </p:nvSpPr>
        <p:spPr>
          <a:xfrm>
            <a:off x="407541" y="1273264"/>
            <a:ext cx="1293944" cy="369332"/>
          </a:xfrm>
          <a:prstGeom prst="rect">
            <a:avLst/>
          </a:prstGeom>
          <a:noFill/>
        </p:spPr>
        <p:txBody>
          <a:bodyPr wrap="none" rtlCol="0">
            <a:spAutoFit/>
          </a:bodyPr>
          <a:lstStyle/>
          <a:p>
            <a:pPr algn="ctr"/>
            <a:r>
              <a:rPr kumimoji="1" lang="ja-JP" altLang="en-US" dirty="0"/>
              <a:t>研究フロー</a:t>
            </a:r>
          </a:p>
        </p:txBody>
      </p:sp>
      <p:pic>
        <p:nvPicPr>
          <p:cNvPr id="28" name="図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12056" y="2994956"/>
            <a:ext cx="596910" cy="522296"/>
          </a:xfrm>
          <a:prstGeom prst="rect">
            <a:avLst/>
          </a:prstGeom>
        </p:spPr>
      </p:pic>
      <p:pic>
        <p:nvPicPr>
          <p:cNvPr id="29" name="図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86570" y="2894035"/>
            <a:ext cx="421020" cy="627131"/>
          </a:xfrm>
          <a:prstGeom prst="rect">
            <a:avLst/>
          </a:prstGeom>
        </p:spPr>
      </p:pic>
      <p:pic>
        <p:nvPicPr>
          <p:cNvPr id="30" name="図 2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86129" y="3028367"/>
            <a:ext cx="701381" cy="429204"/>
          </a:xfrm>
          <a:prstGeom prst="rect">
            <a:avLst/>
          </a:prstGeom>
        </p:spPr>
      </p:pic>
      <p:graphicFrame>
        <p:nvGraphicFramePr>
          <p:cNvPr id="31" name="表 30"/>
          <p:cNvGraphicFramePr>
            <a:graphicFrameLocks noGrp="1"/>
          </p:cNvGraphicFramePr>
          <p:nvPr>
            <p:extLst/>
          </p:nvPr>
        </p:nvGraphicFramePr>
        <p:xfrm>
          <a:off x="1953311" y="1196756"/>
          <a:ext cx="5795249" cy="5514605"/>
        </p:xfrm>
        <a:graphic>
          <a:graphicData uri="http://schemas.openxmlformats.org/drawingml/2006/table">
            <a:tbl>
              <a:tblPr firstRow="1" bandRow="1">
                <a:tableStyleId>{5C22544A-7EE6-4342-B048-85BDC9FD1C3A}</a:tableStyleId>
              </a:tblPr>
              <a:tblGrid>
                <a:gridCol w="4355089">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432044">
                <a:tc>
                  <a:txBody>
                    <a:bodyPr/>
                    <a:lstStyle/>
                    <a:p>
                      <a:pPr algn="ctr"/>
                      <a:r>
                        <a:rPr kumimoji="1" lang="ja-JP" altLang="en-US" sz="1400" dirty="0">
                          <a:latin typeface="メイリオ" panose="020B0604030504040204" pitchFamily="50" charset="-128"/>
                          <a:ea typeface="メイリオ" panose="020B0604030504040204" pitchFamily="50" charset="-128"/>
                        </a:rPr>
                        <a:t>研究者のニーズ</a:t>
                      </a:r>
                    </a:p>
                  </a:txBody>
                  <a:tcPr anchor="ctr"/>
                </a:tc>
                <a:tc>
                  <a:txBody>
                    <a:bodyPr/>
                    <a:lstStyle/>
                    <a:p>
                      <a:pPr algn="ctr"/>
                      <a:r>
                        <a:rPr kumimoji="1" lang="ja-JP" altLang="en-US" sz="1400" dirty="0">
                          <a:latin typeface="メイリオ" panose="020B0604030504040204" pitchFamily="50" charset="-128"/>
                          <a:ea typeface="メイリオ" panose="020B0604030504040204" pitchFamily="50" charset="-128"/>
                        </a:rPr>
                        <a:t>サポート基盤</a:t>
                      </a:r>
                    </a:p>
                  </a:txBody>
                  <a:tcPr anchor="ctr"/>
                </a:tc>
                <a:extLst>
                  <a:ext uri="{0D108BD9-81ED-4DB2-BD59-A6C34878D82A}">
                    <a16:rowId xmlns:a16="http://schemas.microsoft.com/office/drawing/2014/main" val="10000"/>
                  </a:ext>
                </a:extLst>
              </a:tr>
              <a:tr h="462051">
                <a:tc>
                  <a:txBody>
                    <a:bodyPr/>
                    <a:lstStyle/>
                    <a:p>
                      <a:r>
                        <a:rPr kumimoji="1" lang="ja-JP" altLang="en-US" sz="1200" dirty="0">
                          <a:latin typeface="メイリオ" panose="020B0604030504040204" pitchFamily="50" charset="-128"/>
                          <a:ea typeface="メイリオ" panose="020B0604030504040204" pitchFamily="50" charset="-128"/>
                        </a:rPr>
                        <a:t>論文などの従来知見を分野を限定せず</a:t>
                      </a:r>
                      <a:r>
                        <a:rPr kumimoji="1" lang="ja-JP" altLang="en-US" sz="1200" dirty="0">
                          <a:solidFill>
                            <a:srgbClr val="FF0000"/>
                          </a:solidFill>
                          <a:latin typeface="メイリオ" panose="020B0604030504040204" pitchFamily="50" charset="-128"/>
                          <a:ea typeface="メイリオ" panose="020B0604030504040204" pitchFamily="50" charset="-128"/>
                        </a:rPr>
                        <a:t>横断的に検索</a:t>
                      </a:r>
                      <a:r>
                        <a:rPr kumimoji="1" lang="ja-JP" altLang="en-US" sz="1200" dirty="0">
                          <a:latin typeface="メイリオ" panose="020B0604030504040204" pitchFamily="50" charset="-128"/>
                          <a:ea typeface="メイリオ" panose="020B0604030504040204" pitchFamily="50" charset="-128"/>
                        </a:rPr>
                        <a:t>したい。</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1"/>
                  </a:ext>
                </a:extLst>
              </a:tr>
              <a:tr h="462051">
                <a:tc>
                  <a:txBody>
                    <a:bodyPr/>
                    <a:lstStyle/>
                    <a:p>
                      <a:r>
                        <a:rPr kumimoji="1" lang="ja-JP" altLang="en-US" sz="1200" dirty="0">
                          <a:latin typeface="メイリオ" panose="020B0604030504040204" pitchFamily="50" charset="-128"/>
                          <a:ea typeface="メイリオ" panose="020B0604030504040204" pitchFamily="50" charset="-128"/>
                        </a:rPr>
                        <a:t>論文のもととなる</a:t>
                      </a:r>
                      <a:r>
                        <a:rPr kumimoji="1" lang="ja-JP" altLang="en-US" sz="1200" dirty="0">
                          <a:solidFill>
                            <a:srgbClr val="FF0000"/>
                          </a:solidFill>
                          <a:latin typeface="メイリオ" panose="020B0604030504040204" pitchFamily="50" charset="-128"/>
                          <a:ea typeface="メイリオ" panose="020B0604030504040204" pitchFamily="50" charset="-128"/>
                        </a:rPr>
                        <a:t>実験データ</a:t>
                      </a:r>
                      <a:r>
                        <a:rPr kumimoji="1" lang="ja-JP" altLang="en-US" sz="1200" dirty="0">
                          <a:latin typeface="メイリオ" panose="020B0604030504040204" pitchFamily="50" charset="-128"/>
                          <a:ea typeface="メイリオ" panose="020B0604030504040204" pitchFamily="50" charset="-128"/>
                        </a:rPr>
                        <a:t>や</a:t>
                      </a:r>
                      <a:r>
                        <a:rPr kumimoji="1" lang="ja-JP" altLang="en-US" sz="1200" dirty="0">
                          <a:solidFill>
                            <a:srgbClr val="FF0000"/>
                          </a:solidFill>
                          <a:latin typeface="メイリオ" panose="020B0604030504040204" pitchFamily="50" charset="-128"/>
                          <a:ea typeface="メイリオ" panose="020B0604030504040204" pitchFamily="50" charset="-128"/>
                        </a:rPr>
                        <a:t>実験方法</a:t>
                      </a:r>
                      <a:r>
                        <a:rPr kumimoji="1" lang="ja-JP" altLang="en-US" sz="1200" dirty="0">
                          <a:latin typeface="メイリオ" panose="020B0604030504040204" pitchFamily="50" charset="-128"/>
                          <a:ea typeface="メイリオ" panose="020B0604030504040204" pitchFamily="50" charset="-128"/>
                        </a:rPr>
                        <a:t>についても詳細を知りたい。</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2"/>
                  </a:ext>
                </a:extLst>
              </a:tr>
              <a:tr h="462051">
                <a:tc>
                  <a:txBody>
                    <a:bodyPr/>
                    <a:lstStyle/>
                    <a:p>
                      <a:r>
                        <a:rPr kumimoji="1" lang="ja-JP" altLang="en-US" sz="1200" dirty="0">
                          <a:latin typeface="メイリオ" panose="020B0604030504040204" pitchFamily="50" charset="-128"/>
                          <a:ea typeface="メイリオ" panose="020B0604030504040204" pitchFamily="50" charset="-128"/>
                        </a:rPr>
                        <a:t>共同研究者間で、</a:t>
                      </a:r>
                      <a:r>
                        <a:rPr kumimoji="1" lang="ja-JP" altLang="en-US" sz="1200" dirty="0">
                          <a:solidFill>
                            <a:srgbClr val="FF0000"/>
                          </a:solidFill>
                          <a:latin typeface="メイリオ" panose="020B0604030504040204" pitchFamily="50" charset="-128"/>
                          <a:ea typeface="メイリオ" panose="020B0604030504040204" pitchFamily="50" charset="-128"/>
                        </a:rPr>
                        <a:t>研究の素材</a:t>
                      </a:r>
                      <a:r>
                        <a:rPr kumimoji="1" lang="ja-JP" altLang="en-US" sz="1200" dirty="0">
                          <a:solidFill>
                            <a:schemeClr val="tx1"/>
                          </a:solidFill>
                          <a:latin typeface="メイリオ" panose="020B0604030504040204" pitchFamily="50" charset="-128"/>
                          <a:ea typeface="メイリオ" panose="020B0604030504040204" pitchFamily="50" charset="-128"/>
                        </a:rPr>
                        <a:t>を簡単に</a:t>
                      </a:r>
                      <a:r>
                        <a:rPr kumimoji="1" lang="ja-JP" altLang="en-US" sz="1200" dirty="0">
                          <a:solidFill>
                            <a:srgbClr val="FF0000"/>
                          </a:solidFill>
                          <a:latin typeface="メイリオ" panose="020B0604030504040204" pitchFamily="50" charset="-128"/>
                          <a:ea typeface="メイリオ" panose="020B0604030504040204" pitchFamily="50" charset="-128"/>
                        </a:rPr>
                        <a:t>共有</a:t>
                      </a:r>
                      <a:r>
                        <a:rPr kumimoji="1" lang="ja-JP" altLang="en-US" sz="1200" dirty="0">
                          <a:latin typeface="メイリオ" panose="020B0604030504040204" pitchFamily="50" charset="-128"/>
                          <a:ea typeface="メイリオ" panose="020B0604030504040204" pitchFamily="50" charset="-128"/>
                        </a:rPr>
                        <a:t>しコミュニケーションをとれる環境が欲しい。</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3"/>
                  </a:ext>
                </a:extLst>
              </a:tr>
              <a:tr h="462051">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no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noFill/>
                  </a:tcPr>
                </a:tc>
                <a:extLst>
                  <a:ext uri="{0D108BD9-81ED-4DB2-BD59-A6C34878D82A}">
                    <a16:rowId xmlns:a16="http://schemas.microsoft.com/office/drawing/2014/main" val="10004"/>
                  </a:ext>
                </a:extLst>
              </a:tr>
              <a:tr h="462051">
                <a:tc>
                  <a:txBody>
                    <a:bodyPr/>
                    <a:lstStyle/>
                    <a:p>
                      <a:r>
                        <a:rPr kumimoji="1" lang="ja-JP" altLang="en-US" sz="1200" dirty="0">
                          <a:latin typeface="メイリオ" panose="020B0604030504040204" pitchFamily="50" charset="-128"/>
                          <a:ea typeface="メイリオ" panose="020B0604030504040204" pitchFamily="50" charset="-128"/>
                        </a:rPr>
                        <a:t>公募申請ドキュメントを</a:t>
                      </a:r>
                      <a:r>
                        <a:rPr kumimoji="1" lang="ja-JP" altLang="en-US" sz="1200" dirty="0">
                          <a:solidFill>
                            <a:srgbClr val="FF0000"/>
                          </a:solidFill>
                          <a:latin typeface="メイリオ" panose="020B0604030504040204" pitchFamily="50" charset="-128"/>
                          <a:ea typeface="メイリオ" panose="020B0604030504040204" pitchFamily="50" charset="-128"/>
                        </a:rPr>
                        <a:t>共同研究者で効率的に共有・集約</a:t>
                      </a:r>
                      <a:r>
                        <a:rPr kumimoji="1" lang="ja-JP" altLang="en-US" sz="1200" dirty="0">
                          <a:latin typeface="メイリオ" panose="020B0604030504040204" pitchFamily="50" charset="-128"/>
                          <a:ea typeface="メイリオ" panose="020B0604030504040204" pitchFamily="50" charset="-128"/>
                        </a:rPr>
                        <a:t>できる環境が欲しい。</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5"/>
                  </a:ext>
                </a:extLst>
              </a:tr>
              <a:tr h="46205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セキュリティ対策やプライバシー保護にも対応して</a:t>
                      </a:r>
                      <a:r>
                        <a:rPr lang="ja-JP" altLang="en-US" sz="1200" dirty="0">
                          <a:solidFill>
                            <a:srgbClr val="FF0000"/>
                          </a:solidFill>
                          <a:latin typeface="メイリオ" panose="020B0604030504040204" pitchFamily="50" charset="-128"/>
                          <a:ea typeface="メイリオ" panose="020B0604030504040204" pitchFamily="50" charset="-128"/>
                        </a:rPr>
                        <a:t>研究データやラボノートを安全に保存</a:t>
                      </a:r>
                      <a:r>
                        <a:rPr lang="ja-JP" altLang="en-US" sz="1200" dirty="0">
                          <a:latin typeface="メイリオ" panose="020B0604030504040204" pitchFamily="50" charset="-128"/>
                          <a:ea typeface="メイリオ" panose="020B0604030504040204" pitchFamily="50" charset="-128"/>
                        </a:rPr>
                        <a:t>できる環境が欲しい。</a:t>
                      </a:r>
                      <a:endParaRPr lang="en-US" altLang="ja-JP" sz="1200" dirty="0">
                        <a:latin typeface="メイリオ" panose="020B0604030504040204" pitchFamily="50" charset="-128"/>
                        <a:ea typeface="メイリオ" panose="020B0604030504040204" pitchFamily="50" charset="-128"/>
                      </a:endParaRP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6"/>
                  </a:ext>
                </a:extLst>
              </a:tr>
              <a:tr h="462051">
                <a:tc>
                  <a:txBody>
                    <a:bodyPr/>
                    <a:lstStyle/>
                    <a:p>
                      <a:r>
                        <a:rPr kumimoji="1" lang="ja-JP" altLang="en-US" sz="1200" dirty="0">
                          <a:solidFill>
                            <a:srgbClr val="FF0000"/>
                          </a:solidFill>
                          <a:latin typeface="メイリオ" panose="020B0604030504040204" pitchFamily="50" charset="-128"/>
                          <a:ea typeface="メイリオ" panose="020B0604030504040204" pitchFamily="50" charset="-128"/>
                        </a:rPr>
                        <a:t>解析プログラム</a:t>
                      </a:r>
                      <a:r>
                        <a:rPr kumimoji="1" lang="ja-JP" altLang="en-US" sz="1200" dirty="0">
                          <a:latin typeface="メイリオ" panose="020B0604030504040204" pitchFamily="50" charset="-128"/>
                          <a:ea typeface="メイリオ" panose="020B0604030504040204" pitchFamily="50" charset="-128"/>
                        </a:rPr>
                        <a:t>や</a:t>
                      </a:r>
                      <a:r>
                        <a:rPr kumimoji="1" lang="ja-JP" altLang="en-US" sz="1200" dirty="0">
                          <a:solidFill>
                            <a:srgbClr val="FF0000"/>
                          </a:solidFill>
                          <a:latin typeface="メイリオ" panose="020B0604030504040204" pitchFamily="50" charset="-128"/>
                          <a:ea typeface="メイリオ" panose="020B0604030504040204" pitchFamily="50" charset="-128"/>
                        </a:rPr>
                        <a:t>データの処理結果</a:t>
                      </a:r>
                      <a:r>
                        <a:rPr kumimoji="1" lang="ja-JP" altLang="en-US" sz="1200" dirty="0">
                          <a:latin typeface="メイリオ" panose="020B0604030504040204" pitchFamily="50" charset="-128"/>
                          <a:ea typeface="メイリオ" panose="020B0604030504040204" pitchFamily="50" charset="-128"/>
                        </a:rPr>
                        <a:t>を共同研究者で安心かつ簡便に</a:t>
                      </a:r>
                      <a:r>
                        <a:rPr kumimoji="1" lang="ja-JP" altLang="en-US" sz="1200" dirty="0">
                          <a:solidFill>
                            <a:srgbClr val="FF0000"/>
                          </a:solidFill>
                          <a:latin typeface="メイリオ" panose="020B0604030504040204" pitchFamily="50" charset="-128"/>
                          <a:ea typeface="メイリオ" panose="020B0604030504040204" pitchFamily="50" charset="-128"/>
                        </a:rPr>
                        <a:t>共有</a:t>
                      </a:r>
                      <a:r>
                        <a:rPr kumimoji="1" lang="ja-JP" altLang="en-US" sz="1200" dirty="0">
                          <a:latin typeface="メイリオ" panose="020B0604030504040204" pitchFamily="50" charset="-128"/>
                          <a:ea typeface="メイリオ" panose="020B0604030504040204" pitchFamily="50" charset="-128"/>
                        </a:rPr>
                        <a:t>できる環境が欲しい。</a:t>
                      </a:r>
                    </a:p>
                  </a:txBody>
                  <a:tcPr anchor="ctr"/>
                </a:tc>
                <a:tc>
                  <a:txBody>
                    <a:bodyPr/>
                    <a:lstStyle/>
                    <a:p>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7"/>
                  </a:ext>
                </a:extLst>
              </a:tr>
              <a:tr h="462051">
                <a:tc>
                  <a:txBody>
                    <a:bodyPr/>
                    <a:lstStyle/>
                    <a:p>
                      <a:r>
                        <a:rPr kumimoji="1" lang="ja-JP" altLang="en-US" sz="1200" dirty="0">
                          <a:latin typeface="メイリオ" panose="020B0604030504040204" pitchFamily="50" charset="-128"/>
                          <a:ea typeface="メイリオ" panose="020B0604030504040204" pitchFamily="50" charset="-128"/>
                        </a:rPr>
                        <a:t>他の研究成果と比較するための</a:t>
                      </a:r>
                      <a:r>
                        <a:rPr kumimoji="1" lang="ja-JP" altLang="en-US" sz="1200" dirty="0">
                          <a:solidFill>
                            <a:srgbClr val="FF0000"/>
                          </a:solidFill>
                          <a:latin typeface="メイリオ" panose="020B0604030504040204" pitchFamily="50" charset="-128"/>
                          <a:ea typeface="メイリオ" panose="020B0604030504040204" pitchFamily="50" charset="-128"/>
                        </a:rPr>
                        <a:t>従来知見</a:t>
                      </a:r>
                      <a:r>
                        <a:rPr kumimoji="1" lang="ja-JP" altLang="en-US" sz="1200" dirty="0">
                          <a:latin typeface="メイリオ" panose="020B0604030504040204" pitchFamily="50" charset="-128"/>
                          <a:ea typeface="メイリオ" panose="020B0604030504040204" pitchFamily="50" charset="-128"/>
                        </a:rPr>
                        <a:t>の</a:t>
                      </a:r>
                      <a:r>
                        <a:rPr kumimoji="1" lang="ja-JP" altLang="en-US" sz="1200" dirty="0">
                          <a:solidFill>
                            <a:srgbClr val="FF0000"/>
                          </a:solidFill>
                          <a:latin typeface="メイリオ" panose="020B0604030504040204" pitchFamily="50" charset="-128"/>
                          <a:ea typeface="メイリオ" panose="020B0604030504040204" pitchFamily="50" charset="-128"/>
                        </a:rPr>
                        <a:t>解析データ</a:t>
                      </a:r>
                      <a:r>
                        <a:rPr kumimoji="1" lang="ja-JP" altLang="en-US" sz="1200" dirty="0">
                          <a:latin typeface="メイリオ" panose="020B0604030504040204" pitchFamily="50" charset="-128"/>
                          <a:ea typeface="メイリオ" panose="020B0604030504040204" pitchFamily="50" charset="-128"/>
                        </a:rPr>
                        <a:t>が欲しい。</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8"/>
                  </a:ext>
                </a:extLst>
              </a:tr>
              <a:tr h="462051">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no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noFill/>
                  </a:tcPr>
                </a:tc>
                <a:extLst>
                  <a:ext uri="{0D108BD9-81ED-4DB2-BD59-A6C34878D82A}">
                    <a16:rowId xmlns:a16="http://schemas.microsoft.com/office/drawing/2014/main" val="10009"/>
                  </a:ext>
                </a:extLst>
              </a:tr>
              <a:tr h="462051">
                <a:tc>
                  <a:txBody>
                    <a:bodyPr/>
                    <a:lstStyle/>
                    <a:p>
                      <a:r>
                        <a:rPr kumimoji="1" lang="ja-JP" altLang="en-US" sz="1200" dirty="0">
                          <a:latin typeface="メイリオ" panose="020B0604030504040204" pitchFamily="50" charset="-128"/>
                          <a:ea typeface="メイリオ" panose="020B0604030504040204" pitchFamily="50" charset="-128"/>
                        </a:rPr>
                        <a:t>論文の共著者と、分担執筆のための</a:t>
                      </a:r>
                      <a:r>
                        <a:rPr kumimoji="1" lang="ja-JP" altLang="en-US" sz="1200" dirty="0">
                          <a:solidFill>
                            <a:srgbClr val="FF0000"/>
                          </a:solidFill>
                          <a:latin typeface="メイリオ" panose="020B0604030504040204" pitchFamily="50" charset="-128"/>
                          <a:ea typeface="メイリオ" panose="020B0604030504040204" pitchFamily="50" charset="-128"/>
                        </a:rPr>
                        <a:t>バージョン管理</a:t>
                      </a:r>
                      <a:r>
                        <a:rPr kumimoji="1" lang="ja-JP" altLang="en-US" sz="1200" dirty="0">
                          <a:latin typeface="メイリオ" panose="020B0604030504040204" pitchFamily="50" charset="-128"/>
                          <a:ea typeface="メイリオ" panose="020B0604030504040204" pitchFamily="50" charset="-128"/>
                        </a:rPr>
                        <a:t>、図表や</a:t>
                      </a:r>
                      <a:r>
                        <a:rPr kumimoji="1" lang="ja-JP" altLang="en-US" sz="1200" dirty="0">
                          <a:solidFill>
                            <a:srgbClr val="FF0000"/>
                          </a:solidFill>
                          <a:latin typeface="メイリオ" panose="020B0604030504040204" pitchFamily="50" charset="-128"/>
                          <a:ea typeface="メイリオ" panose="020B0604030504040204" pitchFamily="50" charset="-128"/>
                        </a:rPr>
                        <a:t>エビデンスとなるデータ</a:t>
                      </a:r>
                      <a:r>
                        <a:rPr kumimoji="1" lang="ja-JP" altLang="en-US" sz="1200" dirty="0">
                          <a:latin typeface="メイリオ" panose="020B0604030504040204" pitchFamily="50" charset="-128"/>
                          <a:ea typeface="メイリオ" panose="020B0604030504040204" pitchFamily="50" charset="-128"/>
                        </a:rPr>
                        <a:t>を</a:t>
                      </a:r>
                      <a:r>
                        <a:rPr kumimoji="1" lang="ja-JP" altLang="en-US" sz="1200" dirty="0">
                          <a:solidFill>
                            <a:srgbClr val="FF0000"/>
                          </a:solidFill>
                          <a:latin typeface="メイリオ" panose="020B0604030504040204" pitchFamily="50" charset="-128"/>
                          <a:ea typeface="メイリオ" panose="020B0604030504040204" pitchFamily="50" charset="-128"/>
                        </a:rPr>
                        <a:t>一括して管理</a:t>
                      </a:r>
                      <a:r>
                        <a:rPr kumimoji="1" lang="ja-JP" altLang="en-US" sz="1200" dirty="0">
                          <a:latin typeface="メイリオ" panose="020B0604030504040204" pitchFamily="50" charset="-128"/>
                          <a:ea typeface="メイリオ" panose="020B0604030504040204" pitchFamily="50" charset="-128"/>
                        </a:rPr>
                        <a:t>できる環境が欲しい。</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10"/>
                  </a:ext>
                </a:extLst>
              </a:tr>
              <a:tr h="462051">
                <a:tc>
                  <a:txBody>
                    <a:bodyPr/>
                    <a:lstStyle/>
                    <a:p>
                      <a:r>
                        <a:rPr lang="ja-JP" altLang="en-US" sz="1200" dirty="0">
                          <a:latin typeface="メイリオ" panose="020B0604030504040204" pitchFamily="50" charset="-128"/>
                          <a:ea typeface="メイリオ" panose="020B0604030504040204" pitchFamily="50" charset="-128"/>
                        </a:rPr>
                        <a:t>論文とその根拠となる</a:t>
                      </a:r>
                      <a:r>
                        <a:rPr lang="ja-JP" altLang="en-US" sz="1200" dirty="0">
                          <a:solidFill>
                            <a:srgbClr val="FF0000"/>
                          </a:solidFill>
                          <a:latin typeface="メイリオ" panose="020B0604030504040204" pitchFamily="50" charset="-128"/>
                          <a:ea typeface="メイリオ" panose="020B0604030504040204" pitchFamily="50" charset="-128"/>
                        </a:rPr>
                        <a:t>エビデンスデータも公開</a:t>
                      </a:r>
                      <a:r>
                        <a:rPr lang="ja-JP" altLang="en-US" sz="1200" dirty="0">
                          <a:latin typeface="メイリオ" panose="020B0604030504040204" pitchFamily="50" charset="-128"/>
                          <a:ea typeface="メイリオ" panose="020B0604030504040204" pitchFamily="50" charset="-128"/>
                        </a:rPr>
                        <a:t>し、研究成果を研究コミュニティに広めたい。</a:t>
                      </a:r>
                      <a:endParaRPr kumimoji="1" lang="ja-JP" altLang="en-US" sz="1200" dirty="0">
                        <a:latin typeface="メイリオ" panose="020B0604030504040204" pitchFamily="50" charset="-128"/>
                        <a:ea typeface="メイリオ" panose="020B0604030504040204" pitchFamily="50" charset="-128"/>
                      </a:endParaRP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11"/>
                  </a:ext>
                </a:extLst>
              </a:tr>
            </a:tbl>
          </a:graphicData>
        </a:graphic>
      </p:graphicFrame>
      <p:cxnSp>
        <p:nvCxnSpPr>
          <p:cNvPr id="41" name="カギ線コネクタ 40"/>
          <p:cNvCxnSpPr/>
          <p:nvPr/>
        </p:nvCxnSpPr>
        <p:spPr>
          <a:xfrm flipV="1">
            <a:off x="7661223" y="5095357"/>
            <a:ext cx="21677" cy="1413781"/>
          </a:xfrm>
          <a:prstGeom prst="bentConnector3">
            <a:avLst>
              <a:gd name="adj1" fmla="val 1154574"/>
            </a:avLst>
          </a:prstGeom>
          <a:ln>
            <a:tailEnd type="triangle"/>
          </a:ln>
        </p:spPr>
        <p:style>
          <a:lnRef idx="1">
            <a:schemeClr val="dk1"/>
          </a:lnRef>
          <a:fillRef idx="0">
            <a:schemeClr val="dk1"/>
          </a:fillRef>
          <a:effectRef idx="0">
            <a:schemeClr val="dk1"/>
          </a:effectRef>
          <a:fontRef idx="minor">
            <a:schemeClr val="tx1"/>
          </a:fontRef>
        </p:style>
      </p:cxnSp>
      <p:cxnSp>
        <p:nvCxnSpPr>
          <p:cNvPr id="42" name="カギ線コネクタ 41"/>
          <p:cNvCxnSpPr/>
          <p:nvPr/>
        </p:nvCxnSpPr>
        <p:spPr>
          <a:xfrm flipV="1">
            <a:off x="7661223" y="2338654"/>
            <a:ext cx="21677" cy="4170484"/>
          </a:xfrm>
          <a:prstGeom prst="bentConnector3">
            <a:avLst>
              <a:gd name="adj1" fmla="val 1154574"/>
            </a:avLst>
          </a:prstGeom>
          <a:ln>
            <a:tailEnd type="triangle"/>
          </a:ln>
        </p:spPr>
        <p:style>
          <a:lnRef idx="1">
            <a:schemeClr val="dk1"/>
          </a:lnRef>
          <a:fillRef idx="0">
            <a:schemeClr val="dk1"/>
          </a:fillRef>
          <a:effectRef idx="0">
            <a:schemeClr val="dk1"/>
          </a:effectRef>
          <a:fontRef idx="minor">
            <a:schemeClr val="tx1"/>
          </a:fontRef>
        </p:style>
      </p:cxnSp>
      <p:cxnSp>
        <p:nvCxnSpPr>
          <p:cNvPr id="43" name="カギ線コネクタ 42"/>
          <p:cNvCxnSpPr/>
          <p:nvPr/>
        </p:nvCxnSpPr>
        <p:spPr>
          <a:xfrm rot="5400000" flipH="1" flipV="1">
            <a:off x="5358469" y="4184708"/>
            <a:ext cx="4627184" cy="21677"/>
          </a:xfrm>
          <a:prstGeom prst="bentConnector4">
            <a:avLst>
              <a:gd name="adj1" fmla="val -16"/>
              <a:gd name="adj2" fmla="val 1154574"/>
            </a:avLst>
          </a:prstGeom>
          <a:ln>
            <a:tailEnd type="triangle"/>
          </a:ln>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7994630" y="1970017"/>
            <a:ext cx="1069723" cy="461665"/>
          </a:xfrm>
          <a:prstGeom prst="rect">
            <a:avLst/>
          </a:prstGeom>
          <a:noFill/>
        </p:spPr>
        <p:txBody>
          <a:bodyPr wrap="square" rtlCol="0">
            <a:spAutoFit/>
          </a:bodyPr>
          <a:lstStyle/>
          <a:p>
            <a:pPr algn="ctr"/>
            <a:r>
              <a:rPr kumimoji="1" lang="ja-JP" altLang="en-US" sz="1200" dirty="0"/>
              <a:t>論文から推測して試行錯誤</a:t>
            </a:r>
          </a:p>
        </p:txBody>
      </p:sp>
      <p:sp>
        <p:nvSpPr>
          <p:cNvPr id="45" name="テキスト ボックス 44"/>
          <p:cNvSpPr txBox="1"/>
          <p:nvPr/>
        </p:nvSpPr>
        <p:spPr>
          <a:xfrm>
            <a:off x="8062056" y="2561369"/>
            <a:ext cx="934871" cy="461665"/>
          </a:xfrm>
          <a:prstGeom prst="rect">
            <a:avLst/>
          </a:prstGeom>
          <a:noFill/>
        </p:spPr>
        <p:txBody>
          <a:bodyPr wrap="none" rtlCol="0">
            <a:spAutoFit/>
          </a:bodyPr>
          <a:lstStyle/>
          <a:p>
            <a:pPr algn="ctr"/>
            <a:r>
              <a:rPr kumimoji="1" lang="ja-JP" altLang="en-US" sz="1200" dirty="0"/>
              <a:t>メール添付</a:t>
            </a:r>
            <a:endParaRPr kumimoji="1" lang="en-US" altLang="ja-JP" sz="1200" dirty="0"/>
          </a:p>
          <a:p>
            <a:pPr algn="ctr"/>
            <a:r>
              <a:rPr lang="en-US" altLang="ja-JP" sz="1200" dirty="0"/>
              <a:t>USB</a:t>
            </a:r>
            <a:r>
              <a:rPr lang="ja-JP" altLang="en-US" sz="1200" dirty="0"/>
              <a:t>ドライブ</a:t>
            </a:r>
            <a:endParaRPr kumimoji="1" lang="ja-JP" altLang="en-US" sz="1200" dirty="0"/>
          </a:p>
        </p:txBody>
      </p:sp>
      <p:sp>
        <p:nvSpPr>
          <p:cNvPr id="46" name="テキスト ボックス 45"/>
          <p:cNvSpPr txBox="1"/>
          <p:nvPr/>
        </p:nvSpPr>
        <p:spPr>
          <a:xfrm>
            <a:off x="8050033" y="3588782"/>
            <a:ext cx="958917" cy="276999"/>
          </a:xfrm>
          <a:prstGeom prst="rect">
            <a:avLst/>
          </a:prstGeom>
          <a:noFill/>
        </p:spPr>
        <p:txBody>
          <a:bodyPr wrap="none" rtlCol="0">
            <a:spAutoFit/>
          </a:bodyPr>
          <a:lstStyle/>
          <a:p>
            <a:pPr algn="ctr"/>
            <a:r>
              <a:rPr kumimoji="1" lang="en-US" altLang="ja-JP" sz="1200" dirty="0"/>
              <a:t>SNS</a:t>
            </a:r>
            <a:r>
              <a:rPr kumimoji="1" lang="ja-JP" altLang="en-US" sz="1200" dirty="0" err="1"/>
              <a:t>、</a:t>
            </a:r>
            <a:r>
              <a:rPr kumimoji="1" lang="ja-JP" altLang="en-US" sz="1200" dirty="0"/>
              <a:t>メール</a:t>
            </a:r>
          </a:p>
        </p:txBody>
      </p:sp>
      <p:sp>
        <p:nvSpPr>
          <p:cNvPr id="47" name="テキスト ボックス 46"/>
          <p:cNvSpPr txBox="1"/>
          <p:nvPr/>
        </p:nvSpPr>
        <p:spPr>
          <a:xfrm>
            <a:off x="7992325" y="4051785"/>
            <a:ext cx="1074333" cy="276999"/>
          </a:xfrm>
          <a:prstGeom prst="rect">
            <a:avLst/>
          </a:prstGeom>
          <a:noFill/>
        </p:spPr>
        <p:txBody>
          <a:bodyPr wrap="none" rtlCol="0">
            <a:spAutoFit/>
          </a:bodyPr>
          <a:lstStyle/>
          <a:p>
            <a:pPr algn="ctr"/>
            <a:r>
              <a:rPr kumimoji="1" lang="en-US" altLang="ja-JP" sz="1200" dirty="0"/>
              <a:t>HDD</a:t>
            </a:r>
            <a:r>
              <a:rPr kumimoji="1" lang="ja-JP" altLang="en-US" sz="1200" dirty="0"/>
              <a:t>が壊れた</a:t>
            </a:r>
          </a:p>
        </p:txBody>
      </p:sp>
      <p:sp>
        <p:nvSpPr>
          <p:cNvPr id="48" name="テキスト ボックス 47"/>
          <p:cNvSpPr txBox="1"/>
          <p:nvPr/>
        </p:nvSpPr>
        <p:spPr>
          <a:xfrm>
            <a:off x="7939426" y="4418635"/>
            <a:ext cx="1180131" cy="461665"/>
          </a:xfrm>
          <a:prstGeom prst="rect">
            <a:avLst/>
          </a:prstGeom>
          <a:noFill/>
        </p:spPr>
        <p:txBody>
          <a:bodyPr wrap="none" rtlCol="0">
            <a:spAutoFit/>
          </a:bodyPr>
          <a:lstStyle/>
          <a:p>
            <a:pPr algn="ctr"/>
            <a:r>
              <a:rPr kumimoji="1" lang="ja-JP" altLang="en-US" sz="1200" dirty="0"/>
              <a:t>無償共有サイト</a:t>
            </a:r>
            <a:endParaRPr kumimoji="1" lang="en-US" altLang="ja-JP" sz="1200" dirty="0"/>
          </a:p>
          <a:p>
            <a:pPr algn="ctr"/>
            <a:r>
              <a:rPr lang="en-US" altLang="ja-JP" sz="1200" dirty="0"/>
              <a:t>SNS</a:t>
            </a:r>
            <a:r>
              <a:rPr lang="ja-JP" altLang="en-US" sz="1200" dirty="0" err="1"/>
              <a:t>、</a:t>
            </a:r>
            <a:r>
              <a:rPr lang="ja-JP" altLang="en-US" sz="1200" dirty="0"/>
              <a:t>メール</a:t>
            </a:r>
          </a:p>
        </p:txBody>
      </p:sp>
      <p:sp>
        <p:nvSpPr>
          <p:cNvPr id="49" name="テキスト ボックス 48"/>
          <p:cNvSpPr txBox="1"/>
          <p:nvPr/>
        </p:nvSpPr>
        <p:spPr>
          <a:xfrm>
            <a:off x="7990722" y="4964010"/>
            <a:ext cx="1077539" cy="276999"/>
          </a:xfrm>
          <a:prstGeom prst="rect">
            <a:avLst/>
          </a:prstGeom>
          <a:noFill/>
        </p:spPr>
        <p:txBody>
          <a:bodyPr wrap="none" rtlCol="0">
            <a:spAutoFit/>
          </a:bodyPr>
          <a:lstStyle/>
          <a:p>
            <a:r>
              <a:rPr kumimoji="1" lang="ja-JP" altLang="en-US" sz="1200" dirty="0"/>
              <a:t>論文から読取</a:t>
            </a:r>
          </a:p>
        </p:txBody>
      </p:sp>
      <p:sp>
        <p:nvSpPr>
          <p:cNvPr id="50" name="テキスト ボックス 49"/>
          <p:cNvSpPr txBox="1"/>
          <p:nvPr/>
        </p:nvSpPr>
        <p:spPr>
          <a:xfrm>
            <a:off x="7939426" y="5794503"/>
            <a:ext cx="1180131" cy="461665"/>
          </a:xfrm>
          <a:prstGeom prst="rect">
            <a:avLst/>
          </a:prstGeom>
          <a:noFill/>
        </p:spPr>
        <p:txBody>
          <a:bodyPr wrap="none" rtlCol="0">
            <a:spAutoFit/>
          </a:bodyPr>
          <a:lstStyle/>
          <a:p>
            <a:pPr algn="ctr"/>
            <a:r>
              <a:rPr kumimoji="1" lang="ja-JP" altLang="en-US" sz="1200" dirty="0"/>
              <a:t>無償共有サイト</a:t>
            </a:r>
            <a:endParaRPr kumimoji="1" lang="en-US" altLang="ja-JP" sz="1200" dirty="0"/>
          </a:p>
          <a:p>
            <a:pPr algn="ctr"/>
            <a:r>
              <a:rPr lang="en-US" altLang="ja-JP" sz="1200" dirty="0"/>
              <a:t>SNS</a:t>
            </a:r>
            <a:r>
              <a:rPr lang="ja-JP" altLang="en-US" sz="1200" dirty="0" err="1"/>
              <a:t>、</a:t>
            </a:r>
            <a:r>
              <a:rPr lang="ja-JP" altLang="en-US" sz="1200" dirty="0"/>
              <a:t>メール</a:t>
            </a:r>
          </a:p>
        </p:txBody>
      </p:sp>
      <p:sp>
        <p:nvSpPr>
          <p:cNvPr id="51" name="正方形/長方形 50"/>
          <p:cNvSpPr/>
          <p:nvPr/>
        </p:nvSpPr>
        <p:spPr>
          <a:xfrm>
            <a:off x="7939426" y="6267918"/>
            <a:ext cx="1180130" cy="461665"/>
          </a:xfrm>
          <a:prstGeom prst="rect">
            <a:avLst/>
          </a:prstGeom>
        </p:spPr>
        <p:txBody>
          <a:bodyPr wrap="none">
            <a:spAutoFit/>
          </a:bodyPr>
          <a:lstStyle/>
          <a:p>
            <a:pPr algn="ctr"/>
            <a:r>
              <a:rPr lang="ja-JP" altLang="en-US" sz="1200" dirty="0"/>
              <a:t>無償動画サイト</a:t>
            </a:r>
            <a:endParaRPr lang="en-US" altLang="ja-JP" sz="1200" dirty="0"/>
          </a:p>
          <a:p>
            <a:pPr algn="ctr"/>
            <a:r>
              <a:rPr lang="ja-JP" altLang="en-US" sz="1200" dirty="0"/>
              <a:t>ブログ</a:t>
            </a:r>
            <a:endParaRPr lang="en-US" altLang="ja-JP" sz="1200" dirty="0"/>
          </a:p>
        </p:txBody>
      </p:sp>
      <p:grpSp>
        <p:nvGrpSpPr>
          <p:cNvPr id="52" name="グループ化 51"/>
          <p:cNvGrpSpPr/>
          <p:nvPr/>
        </p:nvGrpSpPr>
        <p:grpSpPr>
          <a:xfrm>
            <a:off x="7829157" y="1034518"/>
            <a:ext cx="1235196" cy="612648"/>
            <a:chOff x="7829157" y="1034518"/>
            <a:chExt cx="1235196" cy="612648"/>
          </a:xfrm>
        </p:grpSpPr>
        <p:sp>
          <p:nvSpPr>
            <p:cNvPr id="53" name="雲形吹き出し 52"/>
            <p:cNvSpPr/>
            <p:nvPr/>
          </p:nvSpPr>
          <p:spPr>
            <a:xfrm>
              <a:off x="7829157" y="1034518"/>
              <a:ext cx="1235196" cy="612648"/>
            </a:xfrm>
            <a:prstGeom prst="cloudCallout">
              <a:avLst>
                <a:gd name="adj1" fmla="val 331"/>
                <a:gd name="adj2" fmla="val 71206"/>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endParaRPr kumimoji="1" lang="ja-JP" altLang="en-US" sz="800" dirty="0"/>
            </a:p>
          </p:txBody>
        </p:sp>
        <p:sp>
          <p:nvSpPr>
            <p:cNvPr id="54" name="正方形/長方形 53"/>
            <p:cNvSpPr/>
            <p:nvPr/>
          </p:nvSpPr>
          <p:spPr>
            <a:xfrm>
              <a:off x="7874050" y="1128295"/>
              <a:ext cx="1190303" cy="430887"/>
            </a:xfrm>
            <a:prstGeom prst="rect">
              <a:avLst/>
            </a:prstGeom>
          </p:spPr>
          <p:txBody>
            <a:bodyPr wrap="square">
              <a:spAutoFit/>
            </a:bodyPr>
            <a:lstStyle/>
            <a:p>
              <a:pPr algn="ctr"/>
              <a:r>
                <a:rPr lang="ja-JP" altLang="en-US" sz="1100" dirty="0"/>
                <a:t>適切な基盤</a:t>
              </a:r>
              <a:endParaRPr lang="en-US" altLang="ja-JP" sz="1100" dirty="0"/>
            </a:p>
            <a:p>
              <a:pPr algn="ctr"/>
              <a:r>
                <a:rPr lang="ja-JP" altLang="en-US" sz="1100" dirty="0"/>
                <a:t>がなければ</a:t>
              </a:r>
            </a:p>
          </p:txBody>
        </p:sp>
      </p:grpSp>
      <p:sp>
        <p:nvSpPr>
          <p:cNvPr id="57" name="スライド番号プレースホルダー 56"/>
          <p:cNvSpPr>
            <a:spLocks noGrp="1"/>
          </p:cNvSpPr>
          <p:nvPr>
            <p:ph type="sldNum" sz="quarter" idx="12"/>
          </p:nvPr>
        </p:nvSpPr>
        <p:spPr/>
        <p:txBody>
          <a:bodyPr/>
          <a:lstStyle/>
          <a:p>
            <a:fld id="{A7D11F2A-51C5-40C2-B48E-B68E0E32A4B5}" type="slidenum">
              <a:rPr kumimoji="1" lang="ja-JP" altLang="en-US" smtClean="0"/>
              <a:t>10</a:t>
            </a:fld>
            <a:endParaRPr kumimoji="1" lang="ja-JP" altLang="en-US"/>
          </a:p>
        </p:txBody>
      </p:sp>
      <p:sp>
        <p:nvSpPr>
          <p:cNvPr id="55" name="正方形/長方形 54"/>
          <p:cNvSpPr/>
          <p:nvPr/>
        </p:nvSpPr>
        <p:spPr>
          <a:xfrm>
            <a:off x="6387758" y="2633834"/>
            <a:ext cx="1277727" cy="291990"/>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56" name="正方形/長方形 55"/>
          <p:cNvSpPr/>
          <p:nvPr/>
        </p:nvSpPr>
        <p:spPr>
          <a:xfrm>
            <a:off x="6392019" y="6357246"/>
            <a:ext cx="1269204" cy="293261"/>
          </a:xfrm>
          <a:prstGeom prst="rect">
            <a:avLst/>
          </a:prstGeom>
          <a:solidFill>
            <a:srgbClr val="FF8A0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dirty="0">
                <a:latin typeface="メイリオ" panose="020B0604030504040204" pitchFamily="50" charset="-128"/>
                <a:ea typeface="メイリオ" panose="020B0604030504040204" pitchFamily="50" charset="-128"/>
              </a:rPr>
              <a:t>データ公開基盤</a:t>
            </a:r>
          </a:p>
        </p:txBody>
      </p:sp>
      <p:sp>
        <p:nvSpPr>
          <p:cNvPr id="58" name="正方形/長方形 57"/>
          <p:cNvSpPr/>
          <p:nvPr/>
        </p:nvSpPr>
        <p:spPr>
          <a:xfrm>
            <a:off x="6370343" y="1728651"/>
            <a:ext cx="1312557" cy="2960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dirty="0">
                <a:latin typeface="メイリオ" panose="020B0604030504040204" pitchFamily="50" charset="-128"/>
                <a:ea typeface="メイリオ" panose="020B0604030504040204" pitchFamily="50" charset="-128"/>
              </a:rPr>
              <a:t>データ検索基盤</a:t>
            </a:r>
            <a:endParaRPr kumimoji="1" lang="ja-JP" altLang="en-US" sz="1400" dirty="0">
              <a:latin typeface="メイリオ" panose="020B0604030504040204" pitchFamily="50" charset="-128"/>
              <a:ea typeface="メイリオ" panose="020B0604030504040204" pitchFamily="50" charset="-128"/>
            </a:endParaRPr>
          </a:p>
        </p:txBody>
      </p:sp>
      <p:sp>
        <p:nvSpPr>
          <p:cNvPr id="59" name="正方形/長方形 58"/>
          <p:cNvSpPr/>
          <p:nvPr/>
        </p:nvSpPr>
        <p:spPr>
          <a:xfrm>
            <a:off x="6387758" y="3560594"/>
            <a:ext cx="1277727" cy="291990"/>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60" name="正方形/長方形 59"/>
          <p:cNvSpPr/>
          <p:nvPr/>
        </p:nvSpPr>
        <p:spPr>
          <a:xfrm>
            <a:off x="6370343" y="2185351"/>
            <a:ext cx="1312557" cy="2960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dirty="0">
                <a:latin typeface="メイリオ" panose="020B0604030504040204" pitchFamily="50" charset="-128"/>
                <a:ea typeface="メイリオ" panose="020B0604030504040204" pitchFamily="50" charset="-128"/>
              </a:rPr>
              <a:t>データ検索基盤</a:t>
            </a:r>
            <a:endParaRPr kumimoji="1" lang="ja-JP" altLang="en-US" sz="1400" dirty="0">
              <a:latin typeface="メイリオ" panose="020B0604030504040204" pitchFamily="50" charset="-128"/>
              <a:ea typeface="メイリオ" panose="020B0604030504040204" pitchFamily="50" charset="-128"/>
            </a:endParaRPr>
          </a:p>
        </p:txBody>
      </p:sp>
      <p:sp>
        <p:nvSpPr>
          <p:cNvPr id="61" name="正方形/長方形 60"/>
          <p:cNvSpPr/>
          <p:nvPr/>
        </p:nvSpPr>
        <p:spPr>
          <a:xfrm>
            <a:off x="6387758" y="4027686"/>
            <a:ext cx="1277727" cy="291990"/>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62" name="正方形/長方形 61"/>
          <p:cNvSpPr/>
          <p:nvPr/>
        </p:nvSpPr>
        <p:spPr>
          <a:xfrm>
            <a:off x="6387758" y="4487354"/>
            <a:ext cx="1277727" cy="291990"/>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63" name="正方形/長方形 62"/>
          <p:cNvSpPr/>
          <p:nvPr/>
        </p:nvSpPr>
        <p:spPr>
          <a:xfrm>
            <a:off x="6387758" y="5879711"/>
            <a:ext cx="1277727" cy="291990"/>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64" name="正方形/長方形 63"/>
          <p:cNvSpPr/>
          <p:nvPr/>
        </p:nvSpPr>
        <p:spPr>
          <a:xfrm>
            <a:off x="6370343" y="4942054"/>
            <a:ext cx="1312557" cy="2960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dirty="0">
                <a:latin typeface="メイリオ" panose="020B0604030504040204" pitchFamily="50" charset="-128"/>
                <a:ea typeface="メイリオ" panose="020B0604030504040204" pitchFamily="50" charset="-128"/>
              </a:rPr>
              <a:t>データ検索基盤</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602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図 26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8126" y="1299748"/>
            <a:ext cx="5267749" cy="700206"/>
          </a:xfrm>
          <a:prstGeom prst="rect">
            <a:avLst/>
          </a:prstGeom>
          <a:ln>
            <a:noFill/>
          </a:ln>
          <a:effectLst>
            <a:outerShdw blurRad="292100" dist="139700" dir="2700000" algn="tl" rotWithShape="0">
              <a:srgbClr val="333333">
                <a:alpha val="65000"/>
              </a:srgbClr>
            </a:outerShdw>
          </a:effectLst>
        </p:spPr>
      </p:pic>
      <p:sp>
        <p:nvSpPr>
          <p:cNvPr id="3294" name="正方形/長方形 3293"/>
          <p:cNvSpPr/>
          <p:nvPr/>
        </p:nvSpPr>
        <p:spPr bwMode="auto">
          <a:xfrm>
            <a:off x="2454189" y="3851879"/>
            <a:ext cx="4657636" cy="1888097"/>
          </a:xfrm>
          <a:prstGeom prst="rect">
            <a:avLst/>
          </a:prstGeom>
          <a:solidFill>
            <a:srgbClr val="333399">
              <a:lumMod val="20000"/>
              <a:lumOff val="80000"/>
            </a:srgbClr>
          </a:solidFill>
          <a:ln w="25400" cap="flat" cmpd="sng" algn="ctr">
            <a:solidFill>
              <a:srgbClr val="000090"/>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Meiryo" charset="-128"/>
              <a:ea typeface="Meiryo" charset="-128"/>
              <a:cs typeface="Meiryo" charset="-128"/>
            </a:endParaRPr>
          </a:p>
        </p:txBody>
      </p:sp>
      <p:sp>
        <p:nvSpPr>
          <p:cNvPr id="3295" name="正方形/長方形 3294"/>
          <p:cNvSpPr/>
          <p:nvPr/>
        </p:nvSpPr>
        <p:spPr bwMode="auto">
          <a:xfrm>
            <a:off x="3411072" y="2645714"/>
            <a:ext cx="2247123" cy="819564"/>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Meiryo" charset="-128"/>
              <a:ea typeface="Meiryo" charset="-128"/>
              <a:cs typeface="Meiryo" charset="-128"/>
            </a:endParaRPr>
          </a:p>
        </p:txBody>
      </p:sp>
      <p:sp>
        <p:nvSpPr>
          <p:cNvPr id="3296" name="正方形/長方形 3295"/>
          <p:cNvSpPr/>
          <p:nvPr/>
        </p:nvSpPr>
        <p:spPr bwMode="auto">
          <a:xfrm>
            <a:off x="6254756" y="2642397"/>
            <a:ext cx="2309993" cy="822095"/>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Meiryo" charset="-128"/>
              <a:ea typeface="Meiryo" charset="-128"/>
              <a:cs typeface="Meiryo" charset="-128"/>
            </a:endParaRPr>
          </a:p>
        </p:txBody>
      </p:sp>
      <p:sp>
        <p:nvSpPr>
          <p:cNvPr id="3297" name="正方形/長方形 3296"/>
          <p:cNvSpPr/>
          <p:nvPr/>
        </p:nvSpPr>
        <p:spPr bwMode="auto">
          <a:xfrm>
            <a:off x="6528808" y="2734479"/>
            <a:ext cx="1800000" cy="324000"/>
          </a:xfrm>
          <a:prstGeom prst="rect">
            <a:avLst/>
          </a:prstGeom>
          <a:solidFill>
            <a:srgbClr val="BBE0E3">
              <a:lumMod val="50000"/>
            </a:srgbClr>
          </a:solidFill>
          <a:ln w="254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defRPr/>
            </a:pPr>
            <a:r>
              <a:rPr kumimoji="0" lang="ja-JP" altLang="en-US" sz="1100" kern="0" dirty="0">
                <a:solidFill>
                  <a:srgbClr val="FFFFFF"/>
                </a:solidFill>
                <a:latin typeface="Meiryo" charset="-128"/>
                <a:ea typeface="Meiryo" charset="-128"/>
                <a:cs typeface="Meiryo" charset="-128"/>
              </a:rPr>
              <a:t>ユーザインタフェース</a:t>
            </a:r>
          </a:p>
        </p:txBody>
      </p:sp>
      <p:sp>
        <p:nvSpPr>
          <p:cNvPr id="3298" name="正方形/長方形 3297"/>
          <p:cNvSpPr/>
          <p:nvPr/>
        </p:nvSpPr>
        <p:spPr bwMode="auto">
          <a:xfrm>
            <a:off x="3645076" y="2734479"/>
            <a:ext cx="1800000" cy="324000"/>
          </a:xfrm>
          <a:prstGeom prst="rect">
            <a:avLst/>
          </a:prstGeom>
          <a:solidFill>
            <a:srgbClr val="00B050"/>
          </a:solidFill>
          <a:ln w="254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defRPr/>
            </a:pPr>
            <a:r>
              <a:rPr kumimoji="0" lang="ja-JP" altLang="en-US" sz="1100" kern="0" dirty="0">
                <a:solidFill>
                  <a:srgbClr val="FFFFFF"/>
                </a:solidFill>
                <a:latin typeface="Meiryo" charset="-128"/>
                <a:ea typeface="Meiryo" charset="-128"/>
                <a:cs typeface="Meiryo" charset="-128"/>
              </a:rPr>
              <a:t>ユーザインタフェース</a:t>
            </a:r>
          </a:p>
        </p:txBody>
      </p:sp>
      <p:cxnSp>
        <p:nvCxnSpPr>
          <p:cNvPr id="3300" name="カギ線コネクタ 3299"/>
          <p:cNvCxnSpPr>
            <a:stCxn id="3308" idx="0"/>
            <a:endCxn id="3296" idx="2"/>
          </p:cNvCxnSpPr>
          <p:nvPr/>
        </p:nvCxnSpPr>
        <p:spPr>
          <a:xfrm rot="5400000" flipH="1" flipV="1">
            <a:off x="6054051" y="3597253"/>
            <a:ext cx="1488462" cy="1222941"/>
          </a:xfrm>
          <a:prstGeom prst="bentConnector3">
            <a:avLst>
              <a:gd name="adj1" fmla="val 81921"/>
            </a:avLst>
          </a:prstGeom>
          <a:noFill/>
          <a:ln w="28575" cap="flat" cmpd="sng" algn="ctr">
            <a:solidFill>
              <a:schemeClr val="accent6"/>
            </a:solidFill>
            <a:prstDash val="solid"/>
            <a:tailEnd type="arrow"/>
          </a:ln>
          <a:effectLst/>
        </p:spPr>
      </p:cxnSp>
      <p:sp>
        <p:nvSpPr>
          <p:cNvPr id="3301" name="正方形/長方形 3300"/>
          <p:cNvSpPr/>
          <p:nvPr/>
        </p:nvSpPr>
        <p:spPr bwMode="auto">
          <a:xfrm>
            <a:off x="632742" y="2647322"/>
            <a:ext cx="2247123" cy="817956"/>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Meiryo" charset="-128"/>
              <a:ea typeface="Meiryo" charset="-128"/>
              <a:cs typeface="Meiryo" charset="-128"/>
            </a:endParaRPr>
          </a:p>
        </p:txBody>
      </p:sp>
      <p:sp>
        <p:nvSpPr>
          <p:cNvPr id="3302" name="正方形/長方形 3301"/>
          <p:cNvSpPr/>
          <p:nvPr/>
        </p:nvSpPr>
        <p:spPr bwMode="auto">
          <a:xfrm>
            <a:off x="858557" y="2734479"/>
            <a:ext cx="1800000" cy="324000"/>
          </a:xfrm>
          <a:prstGeom prst="rect">
            <a:avLst/>
          </a:prstGeom>
          <a:solidFill>
            <a:srgbClr val="333399"/>
          </a:solidFill>
          <a:ln w="254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kern="0" dirty="0">
                <a:solidFill>
                  <a:srgbClr val="FFFFFF"/>
                </a:solidFill>
                <a:latin typeface="Meiryo" charset="-128"/>
                <a:ea typeface="Meiryo" charset="-128"/>
                <a:cs typeface="Meiryo" charset="-128"/>
              </a:rPr>
              <a:t>ユーザインタフェース</a:t>
            </a:r>
            <a:endParaRPr kumimoji="0" lang="ja-JP" altLang="en-US" sz="1100" b="0" i="0" u="none" strike="noStrike" kern="0" cap="none" spc="0" normalizeH="0" baseline="0" noProof="0" dirty="0">
              <a:ln>
                <a:noFill/>
              </a:ln>
              <a:solidFill>
                <a:srgbClr val="FFFFFF"/>
              </a:solidFill>
              <a:effectLst/>
              <a:uLnTx/>
              <a:uFillTx/>
              <a:latin typeface="Meiryo" charset="-128"/>
              <a:ea typeface="Meiryo" charset="-128"/>
              <a:cs typeface="Meiryo" charset="-128"/>
            </a:endParaRPr>
          </a:p>
        </p:txBody>
      </p:sp>
      <p:cxnSp>
        <p:nvCxnSpPr>
          <p:cNvPr id="3303" name="カギ線コネクタ 3302"/>
          <p:cNvCxnSpPr>
            <a:stCxn id="3312" idx="3"/>
            <a:endCxn id="3322" idx="1"/>
          </p:cNvCxnSpPr>
          <p:nvPr/>
        </p:nvCxnSpPr>
        <p:spPr>
          <a:xfrm>
            <a:off x="1767893" y="4755753"/>
            <a:ext cx="881099" cy="483420"/>
          </a:xfrm>
          <a:prstGeom prst="bentConnector3">
            <a:avLst>
              <a:gd name="adj1" fmla="val 50000"/>
            </a:avLst>
          </a:prstGeom>
          <a:noFill/>
          <a:ln w="28575" cap="flat" cmpd="sng" algn="ctr">
            <a:solidFill>
              <a:schemeClr val="accent1"/>
            </a:solidFill>
            <a:prstDash val="solid"/>
            <a:tailEnd type="arrow"/>
          </a:ln>
          <a:effectLst/>
        </p:spPr>
      </p:cxnSp>
      <p:pic>
        <p:nvPicPr>
          <p:cNvPr id="3304" name="Picture 2" descr="CiNii books 国立情報学研究所 総合目録検索サービス"/>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4255" y="2236662"/>
            <a:ext cx="1488000" cy="360000"/>
          </a:xfrm>
          <a:prstGeom prst="rect">
            <a:avLst/>
          </a:prstGeom>
          <a:noFill/>
        </p:spPr>
      </p:pic>
      <p:pic>
        <p:nvPicPr>
          <p:cNvPr id="3305" name="Picture 4" descr="CiNii Articles - 日本の論文をさがす"/>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72187" y="2236662"/>
            <a:ext cx="1488000" cy="360000"/>
          </a:xfrm>
          <a:prstGeom prst="rect">
            <a:avLst/>
          </a:prstGeom>
          <a:noFill/>
        </p:spPr>
      </p:pic>
      <p:sp>
        <p:nvSpPr>
          <p:cNvPr id="3306" name="正方形/長方形 3305"/>
          <p:cNvSpPr/>
          <p:nvPr/>
        </p:nvSpPr>
        <p:spPr bwMode="auto">
          <a:xfrm>
            <a:off x="5241279" y="6176472"/>
            <a:ext cx="1115991" cy="468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eiryo" charset="-128"/>
                <a:ea typeface="Meiryo" charset="-128"/>
                <a:cs typeface="Meiryo" charset="-128"/>
              </a:rPr>
              <a:t>IRDB</a:t>
            </a:r>
            <a:endPar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sp>
        <p:nvSpPr>
          <p:cNvPr id="3311" name="正方形/長方形 3310"/>
          <p:cNvSpPr/>
          <p:nvPr/>
        </p:nvSpPr>
        <p:spPr bwMode="auto">
          <a:xfrm>
            <a:off x="858557" y="3067675"/>
            <a:ext cx="1800000" cy="324000"/>
          </a:xfrm>
          <a:prstGeom prst="rect">
            <a:avLst/>
          </a:prstGeom>
          <a:solidFill>
            <a:srgbClr val="DAEDEF"/>
          </a:solidFill>
          <a:ln w="254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808080"/>
                </a:solidFill>
                <a:effectLst/>
                <a:uLnTx/>
                <a:uFillTx/>
                <a:latin typeface="Meiryo" charset="-128"/>
                <a:ea typeface="Meiryo" charset="-128"/>
                <a:cs typeface="Meiryo" charset="-128"/>
              </a:rPr>
              <a:t>検索エンジン・</a:t>
            </a:r>
            <a:r>
              <a:rPr kumimoji="0" lang="en-US" altLang="ja-JP" sz="1100" b="0" i="0" u="none" strike="noStrike" kern="0" cap="none" spc="0" normalizeH="0" baseline="0" noProof="0" dirty="0">
                <a:ln>
                  <a:noFill/>
                </a:ln>
                <a:solidFill>
                  <a:srgbClr val="808080"/>
                </a:solidFill>
                <a:effectLst/>
                <a:uLnTx/>
                <a:uFillTx/>
                <a:latin typeface="Meiryo" charset="-128"/>
                <a:ea typeface="Meiryo" charset="-128"/>
                <a:cs typeface="Meiryo" charset="-128"/>
              </a:rPr>
              <a:t>DB</a:t>
            </a:r>
          </a:p>
        </p:txBody>
      </p:sp>
      <p:sp>
        <p:nvSpPr>
          <p:cNvPr id="3312" name="正方形/長方形 3311"/>
          <p:cNvSpPr/>
          <p:nvPr/>
        </p:nvSpPr>
        <p:spPr bwMode="auto">
          <a:xfrm>
            <a:off x="184234" y="4575753"/>
            <a:ext cx="1583659" cy="360000"/>
          </a:xfrm>
          <a:prstGeom prst="rect">
            <a:avLst/>
          </a:prstGeom>
          <a:no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algn="ctr">
              <a:defRPr/>
            </a:pPr>
            <a:r>
              <a:rPr kumimoji="0" lang="ja-JP" altLang="en-US" sz="1400" kern="0" dirty="0">
                <a:solidFill>
                  <a:srgbClr val="000000"/>
                </a:solidFill>
                <a:latin typeface="Meiryo" charset="-128"/>
                <a:ea typeface="Meiryo" charset="-128"/>
                <a:cs typeface="Meiryo" charset="-128"/>
              </a:rPr>
              <a:t>目次・内容</a:t>
            </a:r>
          </a:p>
        </p:txBody>
      </p:sp>
      <p:sp>
        <p:nvSpPr>
          <p:cNvPr id="3314" name="正方形/長方形 3313"/>
          <p:cNvSpPr/>
          <p:nvPr/>
        </p:nvSpPr>
        <p:spPr bwMode="auto">
          <a:xfrm>
            <a:off x="7113488" y="6247778"/>
            <a:ext cx="1363546" cy="406057"/>
          </a:xfrm>
          <a:prstGeom prst="rect">
            <a:avLst/>
          </a:prstGeom>
          <a:solidFill>
            <a:schemeClr val="bg1"/>
          </a:solidFill>
          <a:ln w="25400" cap="flat" cmpd="sng" algn="ctr">
            <a:solidFill>
              <a:schemeClr val="accent5"/>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Meiryo" charset="-128"/>
              <a:ea typeface="Meiryo" charset="-128"/>
              <a:cs typeface="Meiryo" charset="-128"/>
            </a:endParaRPr>
          </a:p>
        </p:txBody>
      </p:sp>
      <p:sp>
        <p:nvSpPr>
          <p:cNvPr id="3315" name="正方形/長方形 3314"/>
          <p:cNvSpPr/>
          <p:nvPr/>
        </p:nvSpPr>
        <p:spPr bwMode="auto">
          <a:xfrm>
            <a:off x="7290009" y="6327834"/>
            <a:ext cx="1363546" cy="406057"/>
          </a:xfrm>
          <a:prstGeom prst="rect">
            <a:avLst/>
          </a:prstGeom>
          <a:solidFill>
            <a:schemeClr val="bg1"/>
          </a:solidFill>
          <a:ln w="25400" cap="flat" cmpd="sng" algn="ctr">
            <a:solidFill>
              <a:schemeClr val="accent5"/>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Meiryo" charset="-128"/>
              <a:ea typeface="Meiryo" charset="-128"/>
              <a:cs typeface="Meiryo" charset="-128"/>
            </a:endParaRPr>
          </a:p>
        </p:txBody>
      </p:sp>
      <p:sp>
        <p:nvSpPr>
          <p:cNvPr id="3316" name="正方形/長方形 3315"/>
          <p:cNvSpPr/>
          <p:nvPr/>
        </p:nvSpPr>
        <p:spPr bwMode="auto">
          <a:xfrm>
            <a:off x="7499300" y="6410239"/>
            <a:ext cx="1363546" cy="406057"/>
          </a:xfrm>
          <a:prstGeom prst="rect">
            <a:avLst/>
          </a:prstGeom>
          <a:solidFill>
            <a:schemeClr val="bg1"/>
          </a:solidFill>
          <a:ln w="25400" cap="flat" cmpd="sng" algn="ctr">
            <a:solidFill>
              <a:schemeClr val="accent5"/>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Meiryo" charset="-128"/>
                <a:ea typeface="Meiryo" charset="-128"/>
                <a:cs typeface="Meiryo" charset="-128"/>
              </a:rPr>
              <a:t>機関リポジトリ</a:t>
            </a:r>
          </a:p>
        </p:txBody>
      </p:sp>
      <p:sp>
        <p:nvSpPr>
          <p:cNvPr id="3318" name="正方形/長方形 3317"/>
          <p:cNvSpPr/>
          <p:nvPr/>
        </p:nvSpPr>
        <p:spPr bwMode="auto">
          <a:xfrm>
            <a:off x="7617742" y="4575753"/>
            <a:ext cx="1260000" cy="360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eiryo" charset="-128"/>
                <a:ea typeface="Meiryo" charset="-128"/>
                <a:cs typeface="Meiryo" charset="-128"/>
              </a:rPr>
              <a:t>CJP</a:t>
            </a:r>
            <a:endPar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sp>
        <p:nvSpPr>
          <p:cNvPr id="3319" name="正方形/長方形 3318"/>
          <p:cNvSpPr/>
          <p:nvPr/>
        </p:nvSpPr>
        <p:spPr bwMode="auto">
          <a:xfrm>
            <a:off x="7617741" y="5550005"/>
            <a:ext cx="1260000" cy="360000"/>
          </a:xfrm>
          <a:prstGeom prst="rect">
            <a:avLst/>
          </a:prstGeom>
          <a:solidFill>
            <a:schemeClr val="bg1"/>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eiryo" charset="-128"/>
                <a:ea typeface="Meiryo" charset="-128"/>
                <a:cs typeface="Meiryo" charset="-128"/>
              </a:rPr>
              <a:t>J-STAGE</a:t>
            </a:r>
            <a:endPar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sp>
        <p:nvSpPr>
          <p:cNvPr id="3323" name="正方形/長方形 3322"/>
          <p:cNvSpPr/>
          <p:nvPr/>
        </p:nvSpPr>
        <p:spPr bwMode="auto">
          <a:xfrm>
            <a:off x="7619664" y="5064549"/>
            <a:ext cx="1260000" cy="360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rPr>
              <a:t>雑誌記事索引</a:t>
            </a:r>
          </a:p>
        </p:txBody>
      </p:sp>
      <p:cxnSp>
        <p:nvCxnSpPr>
          <p:cNvPr id="3324" name="カギ線コネクタ 3323"/>
          <p:cNvCxnSpPr>
            <a:stCxn id="3306" idx="0"/>
            <a:endCxn id="3308" idx="2"/>
          </p:cNvCxnSpPr>
          <p:nvPr/>
        </p:nvCxnSpPr>
        <p:spPr>
          <a:xfrm rot="5400000" flipH="1" flipV="1">
            <a:off x="5665753" y="5655414"/>
            <a:ext cx="654581" cy="387537"/>
          </a:xfrm>
          <a:prstGeom prst="bentConnector3">
            <a:avLst>
              <a:gd name="adj1" fmla="val 50000"/>
            </a:avLst>
          </a:prstGeom>
          <a:noFill/>
          <a:ln w="28575" cap="flat" cmpd="sng" algn="ctr">
            <a:solidFill>
              <a:schemeClr val="accent6"/>
            </a:solidFill>
            <a:prstDash val="solid"/>
            <a:tailEnd type="arrow"/>
          </a:ln>
          <a:effectLst/>
        </p:spPr>
      </p:cxnSp>
      <p:sp>
        <p:nvSpPr>
          <p:cNvPr id="3329" name="正方形/長方形 3328"/>
          <p:cNvSpPr/>
          <p:nvPr/>
        </p:nvSpPr>
        <p:spPr bwMode="auto">
          <a:xfrm>
            <a:off x="3716898" y="6188267"/>
            <a:ext cx="1236350" cy="468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eiryo" charset="-128"/>
                <a:ea typeface="Meiryo" charset="-128"/>
                <a:cs typeface="Meiryo" charset="-128"/>
              </a:rPr>
              <a:t>NDL-OPAC</a:t>
            </a:r>
            <a:endPar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cxnSp>
        <p:nvCxnSpPr>
          <p:cNvPr id="3330" name="カギ線コネクタ 3329"/>
          <p:cNvCxnSpPr>
            <a:stCxn id="3329" idx="0"/>
            <a:endCxn id="3313" idx="2"/>
          </p:cNvCxnSpPr>
          <p:nvPr/>
        </p:nvCxnSpPr>
        <p:spPr>
          <a:xfrm rot="5400000" flipH="1" flipV="1">
            <a:off x="4104171" y="5752793"/>
            <a:ext cx="666376" cy="204572"/>
          </a:xfrm>
          <a:prstGeom prst="bentConnector3">
            <a:avLst>
              <a:gd name="adj1" fmla="val 50000"/>
            </a:avLst>
          </a:prstGeom>
          <a:noFill/>
          <a:ln w="28575" cap="flat" cmpd="sng" algn="ctr">
            <a:solidFill>
              <a:schemeClr val="accent2"/>
            </a:solidFill>
            <a:prstDash val="solid"/>
            <a:tailEnd type="arrow"/>
          </a:ln>
          <a:effectLst/>
        </p:spPr>
      </p:cxnSp>
      <p:cxnSp>
        <p:nvCxnSpPr>
          <p:cNvPr id="3332" name="直線矢印コネクタ 3331"/>
          <p:cNvCxnSpPr/>
          <p:nvPr/>
        </p:nvCxnSpPr>
        <p:spPr>
          <a:xfrm flipH="1" flipV="1">
            <a:off x="6393408" y="6543838"/>
            <a:ext cx="527314" cy="1"/>
          </a:xfrm>
          <a:prstGeom prst="straightConnector1">
            <a:avLst/>
          </a:prstGeom>
          <a:noFill/>
          <a:ln w="9525" cap="flat" cmpd="sng" algn="ctr">
            <a:solidFill>
              <a:srgbClr val="000000"/>
            </a:solidFill>
            <a:prstDash val="solid"/>
            <a:tailEnd type="arrow"/>
          </a:ln>
          <a:effectLst/>
        </p:spPr>
      </p:cxnSp>
      <p:cxnSp>
        <p:nvCxnSpPr>
          <p:cNvPr id="3333" name="直線矢印コネクタ 3332"/>
          <p:cNvCxnSpPr/>
          <p:nvPr/>
        </p:nvCxnSpPr>
        <p:spPr>
          <a:xfrm flipH="1" flipV="1">
            <a:off x="6462922" y="6366350"/>
            <a:ext cx="527314" cy="1"/>
          </a:xfrm>
          <a:prstGeom prst="straightConnector1">
            <a:avLst/>
          </a:prstGeom>
          <a:noFill/>
          <a:ln w="9525" cap="flat" cmpd="sng" algn="ctr">
            <a:solidFill>
              <a:srgbClr val="000000"/>
            </a:solidFill>
            <a:prstDash val="solid"/>
            <a:tailEnd type="arrow"/>
          </a:ln>
          <a:effectLst/>
        </p:spPr>
      </p:cxnSp>
      <p:cxnSp>
        <p:nvCxnSpPr>
          <p:cNvPr id="3334" name="直線矢印コネクタ 3333"/>
          <p:cNvCxnSpPr/>
          <p:nvPr/>
        </p:nvCxnSpPr>
        <p:spPr>
          <a:xfrm flipH="1" flipV="1">
            <a:off x="6537038" y="6193634"/>
            <a:ext cx="527314" cy="1"/>
          </a:xfrm>
          <a:prstGeom prst="straightConnector1">
            <a:avLst/>
          </a:prstGeom>
          <a:noFill/>
          <a:ln w="9525" cap="flat" cmpd="sng" algn="ctr">
            <a:solidFill>
              <a:srgbClr val="000000"/>
            </a:solidFill>
            <a:prstDash val="solid"/>
            <a:tailEnd type="arrow"/>
          </a:ln>
          <a:effectLst/>
        </p:spPr>
      </p:cxnSp>
      <p:sp>
        <p:nvSpPr>
          <p:cNvPr id="3335" name="正方形/長方形 3334"/>
          <p:cNvSpPr/>
          <p:nvPr/>
        </p:nvSpPr>
        <p:spPr bwMode="auto">
          <a:xfrm>
            <a:off x="1856904" y="6188267"/>
            <a:ext cx="1596390" cy="468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eiryo" charset="-128"/>
                <a:ea typeface="Meiryo" charset="-128"/>
                <a:cs typeface="Meiryo" charset="-128"/>
              </a:rPr>
              <a:t>NDL</a:t>
            </a:r>
            <a:r>
              <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rPr>
              <a:t>デジタル</a:t>
            </a:r>
            <a:endParaRPr kumimoji="0" lang="en-US" altLang="ja-JP" sz="1400" b="0" i="0" u="none" strike="noStrike" kern="0" cap="none" spc="0" normalizeH="0" baseline="0" noProof="0" dirty="0">
              <a:ln>
                <a:noFill/>
              </a:ln>
              <a:solidFill>
                <a:srgbClr val="000000"/>
              </a:solidFill>
              <a:effectLst/>
              <a:uLnTx/>
              <a:uFillTx/>
              <a:latin typeface="Meiryo" charset="-128"/>
              <a:ea typeface="Meiryo" charset="-128"/>
              <a:cs typeface="Meiryo" charset="-128"/>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rPr>
              <a:t>コレクション</a:t>
            </a:r>
          </a:p>
        </p:txBody>
      </p:sp>
      <p:sp>
        <p:nvSpPr>
          <p:cNvPr id="3336" name="正方形/長方形 3335"/>
          <p:cNvSpPr/>
          <p:nvPr/>
        </p:nvSpPr>
        <p:spPr bwMode="auto">
          <a:xfrm>
            <a:off x="202469" y="6190153"/>
            <a:ext cx="1438411" cy="468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ts val="1500"/>
              </a:lnSpc>
              <a:spcBef>
                <a:spcPts val="0"/>
              </a:spcBef>
              <a:spcAft>
                <a:spcPts val="0"/>
              </a:spcAft>
              <a:buClrTx/>
              <a:buSzTx/>
              <a:buFontTx/>
              <a:buNone/>
              <a:tabLst/>
              <a:defRPr/>
            </a:pPr>
            <a:r>
              <a:rPr kumimoji="0" lang="en-US" altLang="ja-JP" sz="1400" b="0" i="0" u="none" strike="noStrike" kern="0" cap="none" spc="0" normalizeH="0" baseline="0" noProof="0" dirty="0" err="1">
                <a:ln>
                  <a:noFill/>
                </a:ln>
                <a:solidFill>
                  <a:srgbClr val="000000"/>
                </a:solidFill>
                <a:effectLst/>
                <a:uLnTx/>
                <a:uFillTx/>
                <a:latin typeface="Meiryo" charset="-128"/>
                <a:ea typeface="Meiryo" charset="-128"/>
                <a:cs typeface="Meiryo" charset="-128"/>
              </a:rPr>
              <a:t>HathiTrust</a:t>
            </a:r>
            <a:endParaRPr kumimoji="0" lang="ja-JP" altLang="en-US" sz="14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cxnSp>
        <p:nvCxnSpPr>
          <p:cNvPr id="3337" name="カギ線コネクタ 3336"/>
          <p:cNvCxnSpPr>
            <a:stCxn id="3335" idx="0"/>
            <a:endCxn id="3313" idx="2"/>
          </p:cNvCxnSpPr>
          <p:nvPr/>
        </p:nvCxnSpPr>
        <p:spPr>
          <a:xfrm rot="5400000" flipH="1" flipV="1">
            <a:off x="3264184" y="4912806"/>
            <a:ext cx="666376" cy="1884546"/>
          </a:xfrm>
          <a:prstGeom prst="bentConnector3">
            <a:avLst>
              <a:gd name="adj1" fmla="val 50000"/>
            </a:avLst>
          </a:prstGeom>
          <a:noFill/>
          <a:ln w="28575" cap="flat" cmpd="sng" algn="ctr">
            <a:solidFill>
              <a:schemeClr val="accent2"/>
            </a:solidFill>
            <a:prstDash val="solid"/>
            <a:tailEnd type="arrow"/>
          </a:ln>
          <a:effectLst/>
        </p:spPr>
      </p:cxnSp>
      <p:cxnSp>
        <p:nvCxnSpPr>
          <p:cNvPr id="3338" name="カギ線コネクタ 3337"/>
          <p:cNvCxnSpPr>
            <a:stCxn id="3335" idx="0"/>
            <a:endCxn id="3322" idx="2"/>
          </p:cNvCxnSpPr>
          <p:nvPr/>
        </p:nvCxnSpPr>
        <p:spPr>
          <a:xfrm rot="5400000" flipH="1" flipV="1">
            <a:off x="2601417" y="5576461"/>
            <a:ext cx="665488" cy="558124"/>
          </a:xfrm>
          <a:prstGeom prst="bentConnector3">
            <a:avLst>
              <a:gd name="adj1" fmla="val 25752"/>
            </a:avLst>
          </a:prstGeom>
          <a:noFill/>
          <a:ln w="28575" cap="flat" cmpd="sng" algn="ctr">
            <a:solidFill>
              <a:schemeClr val="accent1"/>
            </a:solidFill>
            <a:prstDash val="solid"/>
            <a:tailEnd type="arrow"/>
          </a:ln>
          <a:effectLst/>
        </p:spPr>
      </p:cxnSp>
      <p:cxnSp>
        <p:nvCxnSpPr>
          <p:cNvPr id="3339" name="カギ線コネクタ 3338"/>
          <p:cNvCxnSpPr>
            <a:stCxn id="3336" idx="0"/>
            <a:endCxn id="3322" idx="2"/>
          </p:cNvCxnSpPr>
          <p:nvPr/>
        </p:nvCxnSpPr>
        <p:spPr>
          <a:xfrm rot="5400000" flipH="1" flipV="1">
            <a:off x="1733762" y="4710692"/>
            <a:ext cx="667374" cy="2291548"/>
          </a:xfrm>
          <a:prstGeom prst="bentConnector3">
            <a:avLst>
              <a:gd name="adj1" fmla="val 25821"/>
            </a:avLst>
          </a:prstGeom>
          <a:noFill/>
          <a:ln w="28575" cap="flat" cmpd="sng" algn="ctr">
            <a:solidFill>
              <a:schemeClr val="accent1"/>
            </a:solidFill>
            <a:prstDash val="solid"/>
            <a:tailEnd type="arrow"/>
          </a:ln>
          <a:effectLst/>
        </p:spPr>
      </p:cxnSp>
      <p:sp>
        <p:nvSpPr>
          <p:cNvPr id="3340" name="正方形/長方形 3339"/>
          <p:cNvSpPr/>
          <p:nvPr/>
        </p:nvSpPr>
        <p:spPr bwMode="auto">
          <a:xfrm>
            <a:off x="197617" y="5064549"/>
            <a:ext cx="1583659" cy="360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algn="ctr">
              <a:defRPr/>
            </a:pPr>
            <a:r>
              <a:rPr kumimoji="0" lang="en-US" altLang="ja-JP" sz="1400" kern="0" dirty="0">
                <a:solidFill>
                  <a:srgbClr val="000000"/>
                </a:solidFill>
                <a:latin typeface="Meiryo" charset="-128"/>
                <a:ea typeface="Meiryo" charset="-128"/>
                <a:cs typeface="Meiryo" charset="-128"/>
              </a:rPr>
              <a:t>NACSIS-CAT</a:t>
            </a:r>
            <a:endParaRPr kumimoji="0" lang="ja-JP" altLang="en-US" sz="1400" kern="0" dirty="0">
              <a:solidFill>
                <a:srgbClr val="000000"/>
              </a:solidFill>
              <a:latin typeface="Meiryo" charset="-128"/>
              <a:ea typeface="Meiryo" charset="-128"/>
              <a:cs typeface="Meiryo" charset="-128"/>
            </a:endParaRPr>
          </a:p>
        </p:txBody>
      </p:sp>
      <p:sp>
        <p:nvSpPr>
          <p:cNvPr id="3342" name="正方形/長方形 3341"/>
          <p:cNvSpPr/>
          <p:nvPr/>
        </p:nvSpPr>
        <p:spPr bwMode="auto">
          <a:xfrm>
            <a:off x="197387" y="5550005"/>
            <a:ext cx="1583659" cy="360000"/>
          </a:xfrm>
          <a:prstGeom prst="rect">
            <a:avLst/>
          </a:prstGeom>
          <a:solidFill>
            <a:srgbClr val="FFFFFF"/>
          </a:solidFill>
          <a:ln w="25400" cap="flat" cmpd="sng" algn="ctr">
            <a:solidFill>
              <a:schemeClr val="accent5"/>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lvl="0" algn="ctr">
              <a:defRPr/>
            </a:pPr>
            <a:r>
              <a:rPr kumimoji="0" lang="en-US" altLang="ja-JP" sz="1400" kern="0" dirty="0">
                <a:solidFill>
                  <a:srgbClr val="000000"/>
                </a:solidFill>
                <a:latin typeface="Meiryo" charset="-128"/>
                <a:ea typeface="Meiryo" charset="-128"/>
                <a:cs typeface="Meiryo" charset="-128"/>
              </a:rPr>
              <a:t>ERDB-JP</a:t>
            </a:r>
            <a:endParaRPr kumimoji="0" lang="ja-JP" altLang="en-US" sz="1400" kern="0" dirty="0">
              <a:solidFill>
                <a:srgbClr val="000000"/>
              </a:solidFill>
              <a:latin typeface="Meiryo" charset="-128"/>
              <a:ea typeface="Meiryo" charset="-128"/>
              <a:cs typeface="Meiryo" charset="-128"/>
            </a:endParaRPr>
          </a:p>
        </p:txBody>
      </p:sp>
      <p:cxnSp>
        <p:nvCxnSpPr>
          <p:cNvPr id="3343" name="カギ線コネクタ 3342"/>
          <p:cNvCxnSpPr>
            <a:stCxn id="3342" idx="3"/>
            <a:endCxn id="3322" idx="1"/>
          </p:cNvCxnSpPr>
          <p:nvPr/>
        </p:nvCxnSpPr>
        <p:spPr>
          <a:xfrm flipV="1">
            <a:off x="1781046" y="5239173"/>
            <a:ext cx="867946" cy="490832"/>
          </a:xfrm>
          <a:prstGeom prst="bentConnector3">
            <a:avLst>
              <a:gd name="adj1" fmla="val 50000"/>
            </a:avLst>
          </a:prstGeom>
          <a:noFill/>
          <a:ln w="28575" cap="flat" cmpd="sng" algn="ctr">
            <a:solidFill>
              <a:schemeClr val="accent1"/>
            </a:solidFill>
            <a:prstDash val="solid"/>
            <a:tailEnd type="arrow"/>
          </a:ln>
          <a:effectLst/>
        </p:spPr>
      </p:cxnSp>
      <p:pic>
        <p:nvPicPr>
          <p:cNvPr id="3344" name="図 3343"/>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07290" y="2236662"/>
            <a:ext cx="1680000" cy="360000"/>
          </a:xfrm>
          <a:prstGeom prst="rect">
            <a:avLst/>
          </a:prstGeom>
        </p:spPr>
      </p:pic>
      <p:sp>
        <p:nvSpPr>
          <p:cNvPr id="2" name="タイトル 1"/>
          <p:cNvSpPr>
            <a:spLocks noGrp="1"/>
          </p:cNvSpPr>
          <p:nvPr>
            <p:ph type="title"/>
          </p:nvPr>
        </p:nvSpPr>
        <p:spPr/>
        <p:txBody>
          <a:bodyPr/>
          <a:lstStyle/>
          <a:p>
            <a:r>
              <a:rPr kumimoji="1" lang="ja-JP" altLang="en-US" dirty="0"/>
              <a:t>データ検索基盤</a:t>
            </a:r>
          </a:p>
        </p:txBody>
      </p:sp>
      <p:sp>
        <p:nvSpPr>
          <p:cNvPr id="3308" name="正方形/長方形 3307"/>
          <p:cNvSpPr/>
          <p:nvPr/>
        </p:nvSpPr>
        <p:spPr bwMode="auto">
          <a:xfrm>
            <a:off x="5512499" y="4952954"/>
            <a:ext cx="1348626" cy="568937"/>
          </a:xfrm>
          <a:prstGeom prst="rect">
            <a:avLst/>
          </a:prstGeom>
          <a:gradFill rotWithShape="1">
            <a:gsLst>
              <a:gs pos="0">
                <a:srgbClr val="FFFFFF">
                  <a:tint val="100000"/>
                  <a:shade val="100000"/>
                  <a:satMod val="130000"/>
                </a:srgbClr>
              </a:gs>
              <a:gs pos="100000">
                <a:srgbClr val="FFFFFF">
                  <a:tint val="50000"/>
                  <a:shade val="100000"/>
                  <a:satMod val="350000"/>
                </a:srgbClr>
              </a:gs>
            </a:gsLst>
            <a:lin ang="16200000" scaled="0"/>
          </a:gradFill>
          <a:ln w="28575" cmpd="sng">
            <a:solidFill>
              <a:schemeClr val="accent6"/>
            </a:solidFill>
            <a:headEnd type="none" w="med" len="med"/>
            <a:tailEnd type="none" w="med" len="med"/>
          </a:ln>
          <a:effectLst/>
          <a:scene3d>
            <a:camera prst="orthographicFront">
              <a:rot lat="0" lon="0" rev="0"/>
            </a:camera>
            <a:lightRig rig="threePt" dir="t">
              <a:rot lat="0" lon="0" rev="1200000"/>
            </a:lightRig>
          </a:scene3d>
          <a:sp3d/>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charset="-128"/>
                <a:ea typeface="Meiryo" charset="-128"/>
                <a:cs typeface="Meiryo" charset="-128"/>
              </a:rPr>
              <a:t>論文記事</a:t>
            </a:r>
            <a:endParaRPr kumimoji="0" lang="en-US" altLang="ja-JP" sz="1600" b="0" i="0" u="none" strike="noStrike" kern="0" cap="none" spc="0" normalizeH="0" baseline="0" noProof="0" dirty="0">
              <a:ln>
                <a:noFill/>
              </a:ln>
              <a:solidFill>
                <a:srgbClr val="000000"/>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charset="-128"/>
                <a:ea typeface="Meiryo" charset="-128"/>
                <a:cs typeface="Meiryo" charset="-128"/>
              </a:rPr>
              <a:t>名寄せ</a:t>
            </a:r>
            <a:endParaRPr kumimoji="0" lang="en-US" altLang="ja-JP" sz="16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sp>
        <p:nvSpPr>
          <p:cNvPr id="3313" name="正方形/長方形 3312"/>
          <p:cNvSpPr/>
          <p:nvPr/>
        </p:nvSpPr>
        <p:spPr bwMode="auto">
          <a:xfrm>
            <a:off x="3982025" y="4952954"/>
            <a:ext cx="1115240" cy="568937"/>
          </a:xfrm>
          <a:prstGeom prst="rect">
            <a:avLst/>
          </a:prstGeom>
          <a:gradFill rotWithShape="1">
            <a:gsLst>
              <a:gs pos="0">
                <a:srgbClr val="FFFFFF">
                  <a:tint val="100000"/>
                  <a:shade val="100000"/>
                  <a:satMod val="130000"/>
                </a:srgbClr>
              </a:gs>
              <a:gs pos="100000">
                <a:srgbClr val="FFFFFF">
                  <a:tint val="50000"/>
                  <a:shade val="100000"/>
                  <a:satMod val="350000"/>
                </a:srgbClr>
              </a:gs>
            </a:gsLst>
            <a:lin ang="16200000" scaled="0"/>
          </a:gradFill>
          <a:ln w="28575">
            <a:solidFill>
              <a:schemeClr val="accent2"/>
            </a:solidFill>
            <a:headEnd type="none" w="med" len="med"/>
            <a:tailEnd type="none" w="med" len="med"/>
          </a:ln>
          <a:effectLst/>
          <a:scene3d>
            <a:camera prst="orthographicFront">
              <a:rot lat="0" lon="0" rev="0"/>
            </a:camera>
            <a:lightRig rig="threePt" dir="t">
              <a:rot lat="0" lon="0" rev="1200000"/>
            </a:lightRig>
          </a:scene3d>
          <a:sp3d/>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charset="-128"/>
                <a:ea typeface="Meiryo" charset="-128"/>
                <a:cs typeface="Meiryo" charset="-128"/>
              </a:rPr>
              <a:t>学位論文</a:t>
            </a:r>
            <a:endParaRPr kumimoji="0" lang="en-US" altLang="ja-JP" sz="1600" b="0" i="0" u="none" strike="noStrike" kern="0" cap="none" spc="0" normalizeH="0" baseline="0" noProof="0" dirty="0">
              <a:ln>
                <a:noFill/>
              </a:ln>
              <a:solidFill>
                <a:srgbClr val="000000"/>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charset="-128"/>
                <a:ea typeface="Meiryo" charset="-128"/>
                <a:cs typeface="Meiryo" charset="-128"/>
              </a:rPr>
              <a:t>名寄せ</a:t>
            </a:r>
            <a:endParaRPr kumimoji="0" lang="en-US" altLang="ja-JP" sz="16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sp>
        <p:nvSpPr>
          <p:cNvPr id="3322" name="正方形/長方形 3321"/>
          <p:cNvSpPr/>
          <p:nvPr/>
        </p:nvSpPr>
        <p:spPr bwMode="auto">
          <a:xfrm>
            <a:off x="2648992" y="4955566"/>
            <a:ext cx="1128462" cy="567213"/>
          </a:xfrm>
          <a:prstGeom prst="rect">
            <a:avLst/>
          </a:prstGeom>
          <a:solidFill>
            <a:srgbClr val="FFFFFF"/>
          </a:solidFill>
          <a:ln w="28575" cap="flat" cmpd="sng" algn="ctr">
            <a:solidFill>
              <a:schemeClr val="accent1"/>
            </a:solidFill>
            <a:prstDash val="solid"/>
            <a:headEnd type="none" w="med" len="med"/>
            <a:tailEnd type="none" w="med" len="med"/>
          </a:ln>
          <a:effectLst/>
        </p:spPr>
        <p:txBody>
          <a:bodyPr vert="horz" wrap="square" lIns="0" tIns="3600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charset="-128"/>
                <a:ea typeface="Meiryo" charset="-128"/>
                <a:cs typeface="Meiryo" charset="-128"/>
              </a:rPr>
              <a:t>図書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charset="-128"/>
                <a:ea typeface="Meiryo" charset="-128"/>
                <a:cs typeface="Meiryo" charset="-128"/>
              </a:rPr>
              <a:t>名寄せ</a:t>
            </a:r>
            <a:endParaRPr kumimoji="0" lang="en-US" altLang="ja-JP" sz="1600" b="0" i="0" u="none" strike="noStrike" kern="0" cap="none" spc="0" normalizeH="0" baseline="0" noProof="0" dirty="0">
              <a:ln>
                <a:noFill/>
              </a:ln>
              <a:solidFill>
                <a:srgbClr val="000000"/>
              </a:solidFill>
              <a:effectLst/>
              <a:uLnTx/>
              <a:uFillTx/>
              <a:latin typeface="Meiryo" charset="-128"/>
              <a:ea typeface="Meiryo" charset="-128"/>
              <a:cs typeface="Meiryo" charset="-128"/>
            </a:endParaRPr>
          </a:p>
        </p:txBody>
      </p:sp>
      <p:sp>
        <p:nvSpPr>
          <p:cNvPr id="71" name="正方形/長方形 70"/>
          <p:cNvSpPr/>
          <p:nvPr/>
        </p:nvSpPr>
        <p:spPr bwMode="auto">
          <a:xfrm>
            <a:off x="3645076" y="3067675"/>
            <a:ext cx="1800000" cy="324000"/>
          </a:xfrm>
          <a:prstGeom prst="rect">
            <a:avLst/>
          </a:prstGeom>
          <a:solidFill>
            <a:srgbClr val="DAEDEF"/>
          </a:solidFill>
          <a:ln w="254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808080"/>
                </a:solidFill>
                <a:effectLst/>
                <a:uLnTx/>
                <a:uFillTx/>
                <a:latin typeface="Meiryo" charset="-128"/>
                <a:ea typeface="Meiryo" charset="-128"/>
                <a:cs typeface="Meiryo" charset="-128"/>
              </a:rPr>
              <a:t>検索エンジン・</a:t>
            </a:r>
            <a:r>
              <a:rPr kumimoji="0" lang="en-US" altLang="ja-JP" sz="1100" b="0" i="0" u="none" strike="noStrike" kern="0" cap="none" spc="0" normalizeH="0" baseline="0" noProof="0" dirty="0">
                <a:ln>
                  <a:noFill/>
                </a:ln>
                <a:solidFill>
                  <a:srgbClr val="808080"/>
                </a:solidFill>
                <a:effectLst/>
                <a:uLnTx/>
                <a:uFillTx/>
                <a:latin typeface="Meiryo" charset="-128"/>
                <a:ea typeface="Meiryo" charset="-128"/>
                <a:cs typeface="Meiryo" charset="-128"/>
              </a:rPr>
              <a:t>DB</a:t>
            </a:r>
          </a:p>
        </p:txBody>
      </p:sp>
      <p:sp>
        <p:nvSpPr>
          <p:cNvPr id="72" name="正方形/長方形 71"/>
          <p:cNvSpPr/>
          <p:nvPr/>
        </p:nvSpPr>
        <p:spPr bwMode="auto">
          <a:xfrm>
            <a:off x="6528808" y="3067675"/>
            <a:ext cx="1800000" cy="324000"/>
          </a:xfrm>
          <a:prstGeom prst="rect">
            <a:avLst/>
          </a:prstGeom>
          <a:solidFill>
            <a:srgbClr val="DAEDEF"/>
          </a:solidFill>
          <a:ln w="254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808080"/>
                </a:solidFill>
                <a:effectLst/>
                <a:uLnTx/>
                <a:uFillTx/>
                <a:latin typeface="Meiryo" charset="-128"/>
                <a:ea typeface="Meiryo" charset="-128"/>
                <a:cs typeface="Meiryo" charset="-128"/>
              </a:rPr>
              <a:t>検索エンジン</a:t>
            </a:r>
            <a:r>
              <a:rPr kumimoji="0" lang="ja-JP" altLang="en-US" sz="1100" kern="0" dirty="0">
                <a:solidFill>
                  <a:srgbClr val="808080"/>
                </a:solidFill>
                <a:latin typeface="Meiryo" charset="-128"/>
                <a:ea typeface="Meiryo" charset="-128"/>
                <a:cs typeface="Meiryo" charset="-128"/>
              </a:rPr>
              <a:t>・</a:t>
            </a:r>
            <a:r>
              <a:rPr kumimoji="0" lang="en-US" altLang="ja-JP" sz="1100" b="0" i="0" u="none" strike="noStrike" kern="0" cap="none" spc="0" normalizeH="0" baseline="0" noProof="0" dirty="0">
                <a:ln>
                  <a:noFill/>
                </a:ln>
                <a:solidFill>
                  <a:srgbClr val="808080"/>
                </a:solidFill>
                <a:effectLst/>
                <a:uLnTx/>
                <a:uFillTx/>
                <a:latin typeface="Meiryo" charset="-128"/>
                <a:ea typeface="Meiryo" charset="-128"/>
                <a:cs typeface="Meiryo" charset="-128"/>
              </a:rPr>
              <a:t>DB</a:t>
            </a:r>
          </a:p>
        </p:txBody>
      </p:sp>
      <p:cxnSp>
        <p:nvCxnSpPr>
          <p:cNvPr id="82" name="カギ線コネクタ 81"/>
          <p:cNvCxnSpPr>
            <a:stCxn id="3313" idx="0"/>
            <a:endCxn id="3295" idx="2"/>
          </p:cNvCxnSpPr>
          <p:nvPr/>
        </p:nvCxnSpPr>
        <p:spPr>
          <a:xfrm rot="16200000" flipV="1">
            <a:off x="3793302" y="4206610"/>
            <a:ext cx="1487676" cy="5011"/>
          </a:xfrm>
          <a:prstGeom prst="bentConnector3">
            <a:avLst>
              <a:gd name="adj1" fmla="val 50000"/>
            </a:avLst>
          </a:prstGeom>
          <a:noFill/>
          <a:ln w="28575" cap="flat" cmpd="sng" algn="ctr">
            <a:solidFill>
              <a:schemeClr val="accent2"/>
            </a:solidFill>
            <a:prstDash val="solid"/>
            <a:tailEnd type="arrow"/>
          </a:ln>
          <a:effectLst/>
        </p:spPr>
      </p:cxnSp>
      <p:cxnSp>
        <p:nvCxnSpPr>
          <p:cNvPr id="85" name="カギ線コネクタ 84"/>
          <p:cNvCxnSpPr>
            <a:stCxn id="3322" idx="0"/>
            <a:endCxn id="3301" idx="2"/>
          </p:cNvCxnSpPr>
          <p:nvPr/>
        </p:nvCxnSpPr>
        <p:spPr>
          <a:xfrm rot="16200000" flipV="1">
            <a:off x="1739620" y="3481962"/>
            <a:ext cx="1490288" cy="1456919"/>
          </a:xfrm>
          <a:prstGeom prst="bentConnector3">
            <a:avLst>
              <a:gd name="adj1" fmla="val 81280"/>
            </a:avLst>
          </a:prstGeom>
          <a:noFill/>
          <a:ln w="28575" cap="flat" cmpd="sng" algn="ctr">
            <a:solidFill>
              <a:schemeClr val="accent1"/>
            </a:solidFill>
            <a:prstDash val="solid"/>
            <a:tailEnd type="arrow"/>
          </a:ln>
          <a:effectLst/>
        </p:spPr>
      </p:cxnSp>
      <p:sp>
        <p:nvSpPr>
          <p:cNvPr id="14" name="角丸四角形 13"/>
          <p:cNvSpPr/>
          <p:nvPr/>
        </p:nvSpPr>
        <p:spPr>
          <a:xfrm>
            <a:off x="2636902" y="3968158"/>
            <a:ext cx="4212133" cy="89420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2400" dirty="0">
                <a:ln w="0"/>
                <a:solidFill>
                  <a:schemeClr val="tx1"/>
                </a:solidFill>
                <a:effectLst>
                  <a:outerShdw blurRad="38100" dist="19050" dir="2700000" algn="tl" rotWithShape="0">
                    <a:schemeClr val="dk1">
                      <a:alpha val="40000"/>
                    </a:schemeClr>
                  </a:outerShdw>
                </a:effectLst>
              </a:rPr>
              <a:t>統合ナレッジベースの構築</a:t>
            </a:r>
            <a:endParaRPr kumimoji="1" lang="en-US" altLang="ja-JP" sz="2400" dirty="0">
              <a:ln w="0"/>
              <a:solidFill>
                <a:schemeClr val="tx1"/>
              </a:solidFill>
              <a:effectLst>
                <a:outerShdw blurRad="38100" dist="19050" dir="2700000" algn="tl" rotWithShape="0">
                  <a:schemeClr val="dk1">
                    <a:alpha val="40000"/>
                  </a:schemeClr>
                </a:outerShdw>
              </a:effectLst>
            </a:endParaRPr>
          </a:p>
          <a:p>
            <a:pPr algn="ctr"/>
            <a:r>
              <a:rPr kumimoji="1" lang="ja-JP" altLang="en-US" dirty="0">
                <a:ln w="0"/>
                <a:solidFill>
                  <a:schemeClr val="tx1"/>
                </a:solidFill>
                <a:effectLst>
                  <a:outerShdw blurRad="38100" dist="19050" dir="2700000" algn="tl" rotWithShape="0">
                    <a:schemeClr val="dk1">
                      <a:alpha val="40000"/>
                    </a:schemeClr>
                  </a:outerShdw>
                </a:effectLst>
              </a:rPr>
              <a:t>文献・</a:t>
            </a:r>
            <a:r>
              <a:rPr lang="ja-JP" altLang="en-US" dirty="0">
                <a:ln w="0"/>
                <a:solidFill>
                  <a:schemeClr val="tx1"/>
                </a:solidFill>
                <a:effectLst>
                  <a:outerShdw blurRad="38100" dist="19050" dir="2700000" algn="tl" rotWithShape="0">
                    <a:schemeClr val="dk1">
                      <a:alpha val="40000"/>
                    </a:schemeClr>
                  </a:outerShdw>
                </a:effectLst>
              </a:rPr>
              <a:t>データ・</a:t>
            </a:r>
            <a:r>
              <a:rPr kumimoji="1" lang="ja-JP" altLang="en-US" dirty="0">
                <a:ln w="0"/>
                <a:solidFill>
                  <a:schemeClr val="tx1"/>
                </a:solidFill>
                <a:effectLst>
                  <a:outerShdw blurRad="38100" dist="19050" dir="2700000" algn="tl" rotWithShape="0">
                    <a:schemeClr val="dk1">
                      <a:alpha val="40000"/>
                    </a:schemeClr>
                  </a:outerShdw>
                </a:effectLst>
              </a:rPr>
              <a:t>研究者・プロジェクト</a:t>
            </a:r>
          </a:p>
        </p:txBody>
      </p:sp>
      <p:sp>
        <p:nvSpPr>
          <p:cNvPr id="29" name="角丸四角形吹き出し 28"/>
          <p:cNvSpPr/>
          <p:nvPr/>
        </p:nvSpPr>
        <p:spPr>
          <a:xfrm>
            <a:off x="117964" y="3830209"/>
            <a:ext cx="2469906" cy="1018273"/>
          </a:xfrm>
          <a:prstGeom prst="wedgeRoundRectCallout">
            <a:avLst>
              <a:gd name="adj1" fmla="val 54504"/>
              <a:gd name="adj2" fmla="val 26476"/>
              <a:gd name="adj3" fmla="val 16667"/>
            </a:avLst>
          </a:prstGeom>
        </p:spPr>
        <p:style>
          <a:lnRef idx="1">
            <a:schemeClr val="accent4"/>
          </a:lnRef>
          <a:fillRef idx="2">
            <a:schemeClr val="accent4"/>
          </a:fillRef>
          <a:effectRef idx="1">
            <a:schemeClr val="accent4"/>
          </a:effectRef>
          <a:fontRef idx="minor">
            <a:schemeClr val="dk1"/>
          </a:fontRef>
        </p:style>
        <p:txBody>
          <a:bodyPr lIns="36000" rIns="36000" rtlCol="0" anchor="ctr"/>
          <a:lstStyle/>
          <a:p>
            <a:r>
              <a:rPr kumimoji="1" lang="ja-JP" altLang="en-US" sz="1600" dirty="0"/>
              <a:t>研究データ対応</a:t>
            </a:r>
            <a:r>
              <a:rPr lang="en-US" altLang="ja-JP" sz="1600" dirty="0" err="1"/>
              <a:t>CiNii</a:t>
            </a:r>
            <a:r>
              <a:rPr lang="ja-JP" altLang="en-US" sz="1600" dirty="0"/>
              <a:t>に拡張し、総合的な検索基盤とする上で必要不可欠</a:t>
            </a:r>
            <a:endParaRPr kumimoji="1" lang="ja-JP" altLang="en-US" sz="1600" dirty="0"/>
          </a:p>
        </p:txBody>
      </p:sp>
      <p:cxnSp>
        <p:nvCxnSpPr>
          <p:cNvPr id="56" name="直線矢印コネクタ 55"/>
          <p:cNvCxnSpPr/>
          <p:nvPr/>
        </p:nvCxnSpPr>
        <p:spPr>
          <a:xfrm flipH="1" flipV="1">
            <a:off x="6861125" y="5431494"/>
            <a:ext cx="527314" cy="1"/>
          </a:xfrm>
          <a:prstGeom prst="straightConnector1">
            <a:avLst/>
          </a:prstGeom>
          <a:noFill/>
          <a:ln w="9525" cap="flat" cmpd="sng" algn="ctr">
            <a:solidFill>
              <a:srgbClr val="000000"/>
            </a:solidFill>
            <a:prstDash val="solid"/>
            <a:tailEnd type="arrow"/>
          </a:ln>
          <a:effectLst/>
        </p:spPr>
      </p:cxnSp>
      <p:cxnSp>
        <p:nvCxnSpPr>
          <p:cNvPr id="57" name="直線矢印コネクタ 56"/>
          <p:cNvCxnSpPr/>
          <p:nvPr/>
        </p:nvCxnSpPr>
        <p:spPr>
          <a:xfrm flipH="1" flipV="1">
            <a:off x="6930639" y="5254006"/>
            <a:ext cx="527314" cy="1"/>
          </a:xfrm>
          <a:prstGeom prst="straightConnector1">
            <a:avLst/>
          </a:prstGeom>
          <a:noFill/>
          <a:ln w="9525" cap="flat" cmpd="sng" algn="ctr">
            <a:solidFill>
              <a:srgbClr val="000000"/>
            </a:solidFill>
            <a:prstDash val="solid"/>
            <a:tailEnd type="arrow"/>
          </a:ln>
          <a:effectLst/>
        </p:spPr>
      </p:cxnSp>
      <p:cxnSp>
        <p:nvCxnSpPr>
          <p:cNvPr id="58" name="直線矢印コネクタ 57"/>
          <p:cNvCxnSpPr/>
          <p:nvPr/>
        </p:nvCxnSpPr>
        <p:spPr>
          <a:xfrm flipH="1" flipV="1">
            <a:off x="7004755" y="5081290"/>
            <a:ext cx="527314" cy="1"/>
          </a:xfrm>
          <a:prstGeom prst="straightConnector1">
            <a:avLst/>
          </a:prstGeom>
          <a:noFill/>
          <a:ln w="9525" cap="flat" cmpd="sng" algn="ctr">
            <a:solidFill>
              <a:srgbClr val="000000"/>
            </a:solidFill>
            <a:prstDash val="solid"/>
            <a:tailEnd type="arrow"/>
          </a:ln>
          <a:effectLst/>
        </p:spPr>
      </p:cxnSp>
      <p:sp>
        <p:nvSpPr>
          <p:cNvPr id="59" name="正方形/長方形 58"/>
          <p:cNvSpPr/>
          <p:nvPr/>
        </p:nvSpPr>
        <p:spPr>
          <a:xfrm>
            <a:off x="7248094" y="3851880"/>
            <a:ext cx="1800000" cy="543663"/>
          </a:xfrm>
          <a:prstGeom prst="rect">
            <a:avLst/>
          </a:prstGeom>
          <a:solidFill>
            <a:srgbClr val="FF8A0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62" dirty="0">
                <a:latin typeface="Arial Rounded MT Bold" panose="020F0704030504030204" pitchFamily="34" charset="0"/>
              </a:rPr>
              <a:t>データ公開基盤</a:t>
            </a:r>
          </a:p>
        </p:txBody>
      </p:sp>
      <p:cxnSp>
        <p:nvCxnSpPr>
          <p:cNvPr id="60" name="カギ線コネクタ 59"/>
          <p:cNvCxnSpPr>
            <a:stCxn id="59" idx="1"/>
            <a:endCxn id="14" idx="3"/>
          </p:cNvCxnSpPr>
          <p:nvPr/>
        </p:nvCxnSpPr>
        <p:spPr>
          <a:xfrm rot="10800000" flipV="1">
            <a:off x="6849036" y="4123711"/>
            <a:ext cx="399059" cy="291549"/>
          </a:xfrm>
          <a:prstGeom prst="bentConnector3">
            <a:avLst>
              <a:gd name="adj1" fmla="val 50000"/>
            </a:avLst>
          </a:prstGeom>
          <a:noFill/>
          <a:ln w="28575" cap="flat" cmpd="sng" algn="ctr">
            <a:solidFill>
              <a:srgbClr val="FF0000"/>
            </a:solidFill>
            <a:prstDash val="solid"/>
            <a:tailEnd type="arrow"/>
          </a:ln>
          <a:effectLst/>
        </p:spPr>
      </p:cxnSp>
      <p:pic>
        <p:nvPicPr>
          <p:cNvPr id="3309" name="Picture 6" descr="JAIRO Cloud"/>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10154"/>
          <a:stretch/>
        </p:blipFill>
        <p:spPr bwMode="auto">
          <a:xfrm>
            <a:off x="7287954" y="5998514"/>
            <a:ext cx="1584914" cy="446236"/>
          </a:xfrm>
          <a:prstGeom prst="rect">
            <a:avLst/>
          </a:prstGeom>
          <a:noFill/>
        </p:spPr>
      </p:pic>
      <p:cxnSp>
        <p:nvCxnSpPr>
          <p:cNvPr id="3415" name="カギ線コネクタ 3414"/>
          <p:cNvCxnSpPr>
            <a:stCxn id="3340" idx="3"/>
            <a:endCxn id="3322" idx="1"/>
          </p:cNvCxnSpPr>
          <p:nvPr/>
        </p:nvCxnSpPr>
        <p:spPr>
          <a:xfrm flipV="1">
            <a:off x="1781276" y="5239173"/>
            <a:ext cx="867716" cy="5376"/>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2" name="正方形/長方形 281"/>
          <p:cNvSpPr/>
          <p:nvPr/>
        </p:nvSpPr>
        <p:spPr>
          <a:xfrm>
            <a:off x="0" y="-12361"/>
            <a:ext cx="1384204" cy="3957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cs typeface="メイリオ" panose="020B0604030504040204" pitchFamily="50" charset="-128"/>
              </a:rPr>
              <a:t>データ検索基盤</a:t>
            </a:r>
          </a:p>
        </p:txBody>
      </p:sp>
      <p:sp>
        <p:nvSpPr>
          <p:cNvPr id="3447" name="スライド番号プレースホルダー 3446"/>
          <p:cNvSpPr>
            <a:spLocks noGrp="1"/>
          </p:cNvSpPr>
          <p:nvPr>
            <p:ph type="sldNum" sz="quarter" idx="12"/>
          </p:nvPr>
        </p:nvSpPr>
        <p:spPr/>
        <p:txBody>
          <a:bodyPr/>
          <a:lstStyle/>
          <a:p>
            <a:fld id="{1EFD0C8F-27BC-4081-871F-5E1C2D90E7A6}" type="slidenum">
              <a:rPr kumimoji="1" lang="ja-JP" altLang="en-US" smtClean="0"/>
              <a:t>11</a:t>
            </a:fld>
            <a:endParaRPr kumimoji="1" lang="ja-JP" altLang="en-US"/>
          </a:p>
        </p:txBody>
      </p:sp>
    </p:spTree>
    <p:extLst>
      <p:ext uri="{BB962C8B-B14F-4D97-AF65-F5344CB8AC3E}">
        <p14:creationId xmlns:p14="http://schemas.microsoft.com/office/powerpoint/2010/main" val="28946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データ公開基盤</a:t>
            </a:r>
            <a:endParaRPr kumimoji="1" lang="ja-JP" altLang="en-US" dirty="0"/>
          </a:p>
        </p:txBody>
      </p:sp>
      <p:sp>
        <p:nvSpPr>
          <p:cNvPr id="3" name="コンテンツ プレースホルダー 2"/>
          <p:cNvSpPr>
            <a:spLocks noGrp="1"/>
          </p:cNvSpPr>
          <p:nvPr>
            <p:ph idx="1"/>
          </p:nvPr>
        </p:nvSpPr>
        <p:spPr>
          <a:xfrm>
            <a:off x="628650" y="1309816"/>
            <a:ext cx="7886700" cy="1666466"/>
          </a:xfrm>
        </p:spPr>
        <p:txBody>
          <a:bodyPr>
            <a:normAutofit fontScale="62500" lnSpcReduction="20000"/>
          </a:bodyPr>
          <a:lstStyle/>
          <a:p>
            <a:pPr marL="0" indent="0">
              <a:lnSpc>
                <a:spcPct val="120000"/>
              </a:lnSpc>
              <a:buNone/>
            </a:pPr>
            <a:r>
              <a:rPr lang="ja-JP" altLang="en-US" sz="3400" dirty="0"/>
              <a:t>新システム</a:t>
            </a:r>
            <a:endParaRPr lang="en-US" altLang="ja-JP" sz="3400" dirty="0"/>
          </a:p>
          <a:p>
            <a:pPr>
              <a:lnSpc>
                <a:spcPct val="120000"/>
              </a:lnSpc>
              <a:spcBef>
                <a:spcPts val="0"/>
              </a:spcBef>
            </a:pPr>
            <a:r>
              <a:rPr kumimoji="1" lang="ja-JP" altLang="en-US" dirty="0"/>
              <a:t>管理基盤（研究者）と公開基盤（図書館員＆</a:t>
            </a:r>
            <a:r>
              <a:rPr kumimoji="1" lang="en-US" altLang="ja-JP" dirty="0"/>
              <a:t>URA</a:t>
            </a:r>
            <a:r>
              <a:rPr kumimoji="1" lang="ja-JP" altLang="en-US" dirty="0"/>
              <a:t>）の機能を切り分けて次世代機関リポジトリとしての機能の先鋭化</a:t>
            </a:r>
            <a:endParaRPr kumimoji="1" lang="en-US" altLang="ja-JP" dirty="0"/>
          </a:p>
          <a:p>
            <a:pPr>
              <a:lnSpc>
                <a:spcPct val="120000"/>
              </a:lnSpc>
              <a:spcBef>
                <a:spcPts val="600"/>
              </a:spcBef>
            </a:pPr>
            <a:r>
              <a:rPr kumimoji="1" lang="ja-JP" altLang="en-US" dirty="0"/>
              <a:t>システム内部のコンポーネント化を徹底することで拡張性と</a:t>
            </a:r>
            <a:r>
              <a:rPr lang="ja-JP" altLang="en-US" dirty="0"/>
              <a:t>運用性を飛躍的に向上</a:t>
            </a:r>
            <a:endParaRPr lang="en-US" altLang="ja-JP" dirty="0"/>
          </a:p>
        </p:txBody>
      </p:sp>
      <p:sp>
        <p:nvSpPr>
          <p:cNvPr id="4" name="スライド番号プレースホルダー 3"/>
          <p:cNvSpPr>
            <a:spLocks noGrp="1"/>
          </p:cNvSpPr>
          <p:nvPr>
            <p:ph type="sldNum" sz="quarter" idx="12"/>
          </p:nvPr>
        </p:nvSpPr>
        <p:spPr/>
        <p:txBody>
          <a:bodyPr/>
          <a:lstStyle/>
          <a:p>
            <a:fld id="{1A4A2D93-A84D-421E-AD55-063977C8F195}" type="slidenum">
              <a:rPr kumimoji="1" lang="ja-JP" altLang="en-US" smtClean="0"/>
              <a:t>12</a:t>
            </a:fld>
            <a:endParaRPr kumimoji="1" lang="ja-JP" altLang="en-US" dirty="0"/>
          </a:p>
        </p:txBody>
      </p:sp>
      <p:sp>
        <p:nvSpPr>
          <p:cNvPr id="5" name="正方形/長方形 4"/>
          <p:cNvSpPr/>
          <p:nvPr/>
        </p:nvSpPr>
        <p:spPr>
          <a:xfrm>
            <a:off x="683738" y="5280159"/>
            <a:ext cx="7857656" cy="145886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lvl="1">
              <a:lnSpc>
                <a:spcPct val="120000"/>
              </a:lnSpc>
            </a:pPr>
            <a:r>
              <a:rPr lang="ja-JP" altLang="en-US" sz="2000" dirty="0"/>
              <a:t>どう変わるか？</a:t>
            </a:r>
            <a:endParaRPr lang="en-US" altLang="ja-JP" sz="2000" dirty="0"/>
          </a:p>
          <a:p>
            <a:pPr marL="285750" lvl="1" indent="-285750">
              <a:lnSpc>
                <a:spcPct val="120000"/>
              </a:lnSpc>
              <a:buFont typeface="Arial" panose="020B0604020202020204" pitchFamily="34" charset="0"/>
              <a:buChar char="•"/>
            </a:pPr>
            <a:r>
              <a:rPr lang="ja-JP" altLang="en-US" dirty="0"/>
              <a:t>研究者にとって研究成果を簡単に公開できるようになる</a:t>
            </a:r>
            <a:endParaRPr lang="en-US" altLang="ja-JP" dirty="0"/>
          </a:p>
          <a:p>
            <a:pPr marL="285750" lvl="1" indent="-285750">
              <a:lnSpc>
                <a:spcPct val="120000"/>
              </a:lnSpc>
              <a:buFont typeface="Arial" panose="020B0604020202020204" pitchFamily="34" charset="0"/>
              <a:buChar char="•"/>
            </a:pPr>
            <a:r>
              <a:rPr lang="ja-JP" altLang="en-US" dirty="0"/>
              <a:t>研究データ向けの</a:t>
            </a:r>
            <a:r>
              <a:rPr lang="en-US" altLang="ja-JP" dirty="0"/>
              <a:t>IF</a:t>
            </a:r>
            <a:r>
              <a:rPr lang="ja-JP" altLang="en-US" dirty="0" err="1"/>
              <a:t>にも</a:t>
            </a:r>
            <a:r>
              <a:rPr lang="ja-JP" altLang="en-US" dirty="0"/>
              <a:t>随時対応し大容量データ登録も可能になる</a:t>
            </a:r>
            <a:endParaRPr lang="en-US" altLang="ja-JP" dirty="0"/>
          </a:p>
          <a:p>
            <a:pPr marL="285750" lvl="1" indent="-285750">
              <a:lnSpc>
                <a:spcPct val="120000"/>
              </a:lnSpc>
              <a:buFont typeface="Arial" panose="020B0604020202020204" pitchFamily="34" charset="0"/>
              <a:buChar char="•"/>
            </a:pPr>
            <a:r>
              <a:rPr lang="ja-JP" altLang="en-US" dirty="0"/>
              <a:t>機関リポジトリだけでなく分野別リポジトリにも活用しやすくなる</a:t>
            </a:r>
            <a:endParaRPr lang="en-US" altLang="ja-JP" dirty="0"/>
          </a:p>
        </p:txBody>
      </p:sp>
      <p:sp>
        <p:nvSpPr>
          <p:cNvPr id="44" name="正方形/長方形 43"/>
          <p:cNvSpPr/>
          <p:nvPr/>
        </p:nvSpPr>
        <p:spPr>
          <a:xfrm>
            <a:off x="3375293" y="3134588"/>
            <a:ext cx="5166101" cy="1883172"/>
          </a:xfrm>
          <a:prstGeom prst="rect">
            <a:avLst/>
          </a:prstGeom>
          <a:gradFill flip="none" rotWithShape="1">
            <a:gsLst>
              <a:gs pos="0">
                <a:schemeClr val="bg1"/>
              </a:gs>
              <a:gs pos="100000">
                <a:schemeClr val="accent4">
                  <a:lumMod val="20000"/>
                  <a:lumOff val="80000"/>
                </a:schemeClr>
              </a:gs>
            </a:gsLst>
            <a:path path="rect">
              <a:fillToRect l="50000" t="50000" r="50000" b="50000"/>
            </a:path>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45" name="フローチャート: 磁気ディスク 44"/>
          <p:cNvSpPr/>
          <p:nvPr/>
        </p:nvSpPr>
        <p:spPr>
          <a:xfrm>
            <a:off x="4007621" y="4666644"/>
            <a:ext cx="712091" cy="351828"/>
          </a:xfrm>
          <a:prstGeom prst="flowChartMagneticDisk">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1400" dirty="0"/>
              <a:t>DB</a:t>
            </a:r>
            <a:endParaRPr kumimoji="1" lang="ja-JP" altLang="en-US" sz="1400" dirty="0"/>
          </a:p>
        </p:txBody>
      </p:sp>
      <p:sp>
        <p:nvSpPr>
          <p:cNvPr id="46" name="正方形/長方形 45"/>
          <p:cNvSpPr/>
          <p:nvPr/>
        </p:nvSpPr>
        <p:spPr>
          <a:xfrm>
            <a:off x="4362595" y="4066575"/>
            <a:ext cx="1517839"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00" dirty="0"/>
              <a:t>リポジトリシステム</a:t>
            </a:r>
          </a:p>
        </p:txBody>
      </p:sp>
      <p:sp>
        <p:nvSpPr>
          <p:cNvPr id="47" name="正方形/長方形 46"/>
          <p:cNvSpPr/>
          <p:nvPr/>
        </p:nvSpPr>
        <p:spPr>
          <a:xfrm>
            <a:off x="4815710" y="4682651"/>
            <a:ext cx="707579"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00" dirty="0"/>
              <a:t>全文検索</a:t>
            </a:r>
          </a:p>
        </p:txBody>
      </p:sp>
      <p:sp>
        <p:nvSpPr>
          <p:cNvPr id="48" name="正方形/長方形 47"/>
          <p:cNvSpPr/>
          <p:nvPr/>
        </p:nvSpPr>
        <p:spPr>
          <a:xfrm>
            <a:off x="5630916" y="4682651"/>
            <a:ext cx="707579"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00" dirty="0"/>
              <a:t>画像処理</a:t>
            </a:r>
          </a:p>
        </p:txBody>
      </p:sp>
      <p:sp>
        <p:nvSpPr>
          <p:cNvPr id="49" name="正方形/長方形 48"/>
          <p:cNvSpPr/>
          <p:nvPr/>
        </p:nvSpPr>
        <p:spPr>
          <a:xfrm>
            <a:off x="7261326" y="4682651"/>
            <a:ext cx="707579"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00" dirty="0"/>
              <a:t>外部</a:t>
            </a:r>
            <a:r>
              <a:rPr kumimoji="1" lang="en-US" altLang="ja-JP" sz="1000" dirty="0"/>
              <a:t>API</a:t>
            </a:r>
            <a:endParaRPr kumimoji="1" lang="ja-JP" altLang="en-US" sz="1000" dirty="0"/>
          </a:p>
        </p:txBody>
      </p:sp>
      <p:sp>
        <p:nvSpPr>
          <p:cNvPr id="50" name="正方形/長方形 49"/>
          <p:cNvSpPr/>
          <p:nvPr/>
        </p:nvSpPr>
        <p:spPr>
          <a:xfrm>
            <a:off x="3375294" y="4682651"/>
            <a:ext cx="539906"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1000" dirty="0"/>
              <a:t>Cache</a:t>
            </a:r>
            <a:endParaRPr kumimoji="1" lang="ja-JP" altLang="en-US" sz="1000" dirty="0"/>
          </a:p>
        </p:txBody>
      </p:sp>
      <p:sp>
        <p:nvSpPr>
          <p:cNvPr id="51" name="正方形/長方形 50"/>
          <p:cNvSpPr/>
          <p:nvPr/>
        </p:nvSpPr>
        <p:spPr>
          <a:xfrm>
            <a:off x="6446122" y="4682651"/>
            <a:ext cx="707579"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00" dirty="0"/>
              <a:t>統計処理</a:t>
            </a:r>
          </a:p>
        </p:txBody>
      </p:sp>
      <p:sp>
        <p:nvSpPr>
          <p:cNvPr id="52" name="正方形/長方形 51"/>
          <p:cNvSpPr/>
          <p:nvPr/>
        </p:nvSpPr>
        <p:spPr>
          <a:xfrm>
            <a:off x="6044973" y="4063171"/>
            <a:ext cx="986362" cy="31981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000" dirty="0"/>
              <a:t>タスク管理</a:t>
            </a:r>
          </a:p>
        </p:txBody>
      </p:sp>
      <p:cxnSp>
        <p:nvCxnSpPr>
          <p:cNvPr id="53" name="直線コネクタ 52"/>
          <p:cNvCxnSpPr/>
          <p:nvPr/>
        </p:nvCxnSpPr>
        <p:spPr>
          <a:xfrm flipV="1">
            <a:off x="5888385" y="4223079"/>
            <a:ext cx="164539" cy="3404"/>
          </a:xfrm>
          <a:prstGeom prst="line">
            <a:avLst/>
          </a:prstGeom>
        </p:spPr>
        <p:style>
          <a:lnRef idx="2">
            <a:schemeClr val="accent3"/>
          </a:lnRef>
          <a:fillRef idx="0">
            <a:schemeClr val="accent3"/>
          </a:fillRef>
          <a:effectRef idx="1">
            <a:schemeClr val="accent3"/>
          </a:effectRef>
          <a:fontRef idx="minor">
            <a:schemeClr val="tx1"/>
          </a:fontRef>
        </p:style>
      </p:cxnSp>
      <p:cxnSp>
        <p:nvCxnSpPr>
          <p:cNvPr id="54" name="直線コネクタ 53"/>
          <p:cNvCxnSpPr>
            <a:stCxn id="52" idx="2"/>
            <a:endCxn id="50" idx="0"/>
          </p:cNvCxnSpPr>
          <p:nvPr/>
        </p:nvCxnSpPr>
        <p:spPr>
          <a:xfrm flipH="1">
            <a:off x="3645247" y="4382986"/>
            <a:ext cx="2892907" cy="299665"/>
          </a:xfrm>
          <a:prstGeom prst="line">
            <a:avLst/>
          </a:prstGeom>
        </p:spPr>
        <p:style>
          <a:lnRef idx="2">
            <a:schemeClr val="accent3"/>
          </a:lnRef>
          <a:fillRef idx="0">
            <a:schemeClr val="accent3"/>
          </a:fillRef>
          <a:effectRef idx="1">
            <a:schemeClr val="accent3"/>
          </a:effectRef>
          <a:fontRef idx="minor">
            <a:schemeClr val="tx1"/>
          </a:fontRef>
        </p:style>
      </p:cxnSp>
      <p:cxnSp>
        <p:nvCxnSpPr>
          <p:cNvPr id="55" name="直線コネクタ 54"/>
          <p:cNvCxnSpPr>
            <a:endCxn id="45" idx="1"/>
          </p:cNvCxnSpPr>
          <p:nvPr/>
        </p:nvCxnSpPr>
        <p:spPr>
          <a:xfrm flipH="1">
            <a:off x="4363667" y="4382986"/>
            <a:ext cx="2182438" cy="283658"/>
          </a:xfrm>
          <a:prstGeom prst="line">
            <a:avLst/>
          </a:prstGeom>
        </p:spPr>
        <p:style>
          <a:lnRef idx="2">
            <a:schemeClr val="accent3"/>
          </a:lnRef>
          <a:fillRef idx="0">
            <a:schemeClr val="accent3"/>
          </a:fillRef>
          <a:effectRef idx="1">
            <a:schemeClr val="accent3"/>
          </a:effectRef>
          <a:fontRef idx="minor">
            <a:schemeClr val="tx1"/>
          </a:fontRef>
        </p:style>
      </p:cxnSp>
      <p:cxnSp>
        <p:nvCxnSpPr>
          <p:cNvPr id="56" name="直線コネクタ 55"/>
          <p:cNvCxnSpPr>
            <a:endCxn id="47" idx="0"/>
          </p:cNvCxnSpPr>
          <p:nvPr/>
        </p:nvCxnSpPr>
        <p:spPr>
          <a:xfrm flipH="1">
            <a:off x="5169500" y="4382986"/>
            <a:ext cx="1376605" cy="299665"/>
          </a:xfrm>
          <a:prstGeom prst="line">
            <a:avLst/>
          </a:prstGeom>
        </p:spPr>
        <p:style>
          <a:lnRef idx="2">
            <a:schemeClr val="accent3"/>
          </a:lnRef>
          <a:fillRef idx="0">
            <a:schemeClr val="accent3"/>
          </a:fillRef>
          <a:effectRef idx="1">
            <a:schemeClr val="accent3"/>
          </a:effectRef>
          <a:fontRef idx="minor">
            <a:schemeClr val="tx1"/>
          </a:fontRef>
        </p:style>
      </p:cxnSp>
      <p:cxnSp>
        <p:nvCxnSpPr>
          <p:cNvPr id="57" name="直線コネクタ 56"/>
          <p:cNvCxnSpPr>
            <a:endCxn id="48" idx="0"/>
          </p:cNvCxnSpPr>
          <p:nvPr/>
        </p:nvCxnSpPr>
        <p:spPr>
          <a:xfrm flipH="1">
            <a:off x="5984706" y="4382986"/>
            <a:ext cx="561399" cy="299665"/>
          </a:xfrm>
          <a:prstGeom prst="line">
            <a:avLst/>
          </a:prstGeom>
        </p:spPr>
        <p:style>
          <a:lnRef idx="2">
            <a:schemeClr val="accent3"/>
          </a:lnRef>
          <a:fillRef idx="0">
            <a:schemeClr val="accent3"/>
          </a:fillRef>
          <a:effectRef idx="1">
            <a:schemeClr val="accent3"/>
          </a:effectRef>
          <a:fontRef idx="minor">
            <a:schemeClr val="tx1"/>
          </a:fontRef>
        </p:style>
      </p:cxnSp>
      <p:cxnSp>
        <p:nvCxnSpPr>
          <p:cNvPr id="58" name="直線コネクタ 57"/>
          <p:cNvCxnSpPr>
            <a:endCxn id="51" idx="0"/>
          </p:cNvCxnSpPr>
          <p:nvPr/>
        </p:nvCxnSpPr>
        <p:spPr>
          <a:xfrm>
            <a:off x="6546105" y="4382986"/>
            <a:ext cx="253807" cy="299665"/>
          </a:xfrm>
          <a:prstGeom prst="line">
            <a:avLst/>
          </a:prstGeom>
        </p:spPr>
        <p:style>
          <a:lnRef idx="2">
            <a:schemeClr val="accent3"/>
          </a:lnRef>
          <a:fillRef idx="0">
            <a:schemeClr val="accent3"/>
          </a:fillRef>
          <a:effectRef idx="1">
            <a:schemeClr val="accent3"/>
          </a:effectRef>
          <a:fontRef idx="minor">
            <a:schemeClr val="tx1"/>
          </a:fontRef>
        </p:style>
      </p:cxnSp>
      <p:cxnSp>
        <p:nvCxnSpPr>
          <p:cNvPr id="59" name="直線コネクタ 58"/>
          <p:cNvCxnSpPr>
            <a:endCxn id="49" idx="0"/>
          </p:cNvCxnSpPr>
          <p:nvPr/>
        </p:nvCxnSpPr>
        <p:spPr>
          <a:xfrm>
            <a:off x="6546105" y="4382986"/>
            <a:ext cx="1069011" cy="299665"/>
          </a:xfrm>
          <a:prstGeom prst="line">
            <a:avLst/>
          </a:prstGeom>
        </p:spPr>
        <p:style>
          <a:lnRef idx="2">
            <a:schemeClr val="accent3"/>
          </a:lnRef>
          <a:fillRef idx="0">
            <a:schemeClr val="accent3"/>
          </a:fillRef>
          <a:effectRef idx="1">
            <a:schemeClr val="accent3"/>
          </a:effectRef>
          <a:fontRef idx="minor">
            <a:schemeClr val="tx1"/>
          </a:fontRef>
        </p:style>
      </p:cxnSp>
      <p:sp>
        <p:nvSpPr>
          <p:cNvPr id="60" name="楕円 59"/>
          <p:cNvSpPr/>
          <p:nvPr/>
        </p:nvSpPr>
        <p:spPr>
          <a:xfrm>
            <a:off x="8074278" y="4828671"/>
            <a:ext cx="67566" cy="675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61" name="楕円 60"/>
          <p:cNvSpPr/>
          <p:nvPr/>
        </p:nvSpPr>
        <p:spPr>
          <a:xfrm>
            <a:off x="8227051" y="4828671"/>
            <a:ext cx="67566" cy="675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62" name="楕円 61"/>
          <p:cNvSpPr/>
          <p:nvPr/>
        </p:nvSpPr>
        <p:spPr>
          <a:xfrm>
            <a:off x="8379824" y="4828671"/>
            <a:ext cx="67566" cy="675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63" name="テキスト ボックス 62"/>
          <p:cNvSpPr txBox="1"/>
          <p:nvPr/>
        </p:nvSpPr>
        <p:spPr>
          <a:xfrm>
            <a:off x="3881515" y="3512488"/>
            <a:ext cx="4134465" cy="523220"/>
          </a:xfrm>
          <a:prstGeom prst="rect">
            <a:avLst/>
          </a:prstGeom>
          <a:noFill/>
        </p:spPr>
        <p:txBody>
          <a:bodyPr wrap="none" rtlCol="0">
            <a:spAutoFit/>
          </a:bodyPr>
          <a:lstStyle/>
          <a:p>
            <a:r>
              <a:rPr kumimoji="1" lang="ja-JP" altLang="en-US" sz="1400" dirty="0"/>
              <a:t>最新のアーキテクチャーと機能を備えたデジタル</a:t>
            </a:r>
            <a:endParaRPr kumimoji="1" lang="en-US" altLang="ja-JP" sz="1400" dirty="0"/>
          </a:p>
          <a:p>
            <a:r>
              <a:rPr kumimoji="1" lang="ja-JP" altLang="en-US" sz="1400" dirty="0"/>
              <a:t>リポジトリシステム</a:t>
            </a:r>
            <a:r>
              <a:rPr lang="ja-JP" altLang="en-US" sz="1400" dirty="0"/>
              <a:t>を国際連携のもとで開発</a:t>
            </a:r>
            <a:endParaRPr kumimoji="1" lang="ja-JP" altLang="en-US" sz="1400" dirty="0"/>
          </a:p>
        </p:txBody>
      </p:sp>
      <p:sp>
        <p:nvSpPr>
          <p:cNvPr id="64" name="テキスト ボックス 63"/>
          <p:cNvSpPr txBox="1"/>
          <p:nvPr/>
        </p:nvSpPr>
        <p:spPr>
          <a:xfrm>
            <a:off x="4611723" y="3152833"/>
            <a:ext cx="1338828" cy="369332"/>
          </a:xfrm>
          <a:prstGeom prst="rect">
            <a:avLst/>
          </a:prstGeom>
          <a:noFill/>
        </p:spPr>
        <p:txBody>
          <a:bodyPr wrap="none" rtlCol="0">
            <a:spAutoFit/>
          </a:bodyPr>
          <a:lstStyle/>
          <a:p>
            <a:r>
              <a:rPr kumimoji="1" lang="ja-JP" altLang="en-US" dirty="0"/>
              <a:t>新システム</a:t>
            </a:r>
          </a:p>
        </p:txBody>
      </p:sp>
      <p:sp>
        <p:nvSpPr>
          <p:cNvPr id="65" name="雲 64"/>
          <p:cNvSpPr/>
          <p:nvPr/>
        </p:nvSpPr>
        <p:spPr>
          <a:xfrm>
            <a:off x="628650" y="2928831"/>
            <a:ext cx="2471343" cy="2383180"/>
          </a:xfrm>
          <a:prstGeom prst="cloud">
            <a:avLst/>
          </a:prstGeom>
          <a:gradFill>
            <a:gsLst>
              <a:gs pos="0">
                <a:schemeClr val="bg1">
                  <a:lumMod val="95000"/>
                </a:schemeClr>
              </a:gs>
              <a:gs pos="100000">
                <a:schemeClr val="bg1">
                  <a:lumMod val="8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66" name="正方形/長方形 65"/>
          <p:cNvSpPr/>
          <p:nvPr/>
        </p:nvSpPr>
        <p:spPr>
          <a:xfrm>
            <a:off x="1564428" y="3410986"/>
            <a:ext cx="1090073" cy="1316850"/>
          </a:xfrm>
          <a:prstGeom prst="rect">
            <a:avLst/>
          </a:prstGeom>
        </p:spPr>
        <p:style>
          <a:lnRef idx="2">
            <a:schemeClr val="accent3"/>
          </a:lnRef>
          <a:fillRef idx="1">
            <a:schemeClr val="lt1"/>
          </a:fillRef>
          <a:effectRef idx="0">
            <a:schemeClr val="accent3"/>
          </a:effectRef>
          <a:fontRef idx="minor">
            <a:schemeClr val="dk1"/>
          </a:fontRef>
        </p:style>
        <p:txBody>
          <a:bodyPr rtlCol="0" anchor="t" anchorCtr="0"/>
          <a:lstStyle/>
          <a:p>
            <a:pPr algn="ctr"/>
            <a:r>
              <a:rPr lang="ja-JP" altLang="en-US" sz="1200" dirty="0"/>
              <a:t>リポジトリ</a:t>
            </a:r>
            <a:endParaRPr lang="en-US" altLang="ja-JP" sz="1200" dirty="0"/>
          </a:p>
          <a:p>
            <a:pPr algn="ctr"/>
            <a:r>
              <a:rPr kumimoji="1" lang="ja-JP" altLang="en-US" sz="1200" dirty="0"/>
              <a:t>システム</a:t>
            </a:r>
          </a:p>
        </p:txBody>
      </p:sp>
      <p:sp>
        <p:nvSpPr>
          <p:cNvPr id="67" name="右矢印 66"/>
          <p:cNvSpPr/>
          <p:nvPr/>
        </p:nvSpPr>
        <p:spPr>
          <a:xfrm>
            <a:off x="2994025" y="4033505"/>
            <a:ext cx="402726" cy="37914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68" name="正方形/長方形 67"/>
          <p:cNvSpPr/>
          <p:nvPr/>
        </p:nvSpPr>
        <p:spPr>
          <a:xfrm>
            <a:off x="1564426" y="3847066"/>
            <a:ext cx="557793" cy="235561"/>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lIns="0" tIns="36000" rIns="0" bIns="0" rtlCol="0" anchor="ctr"/>
          <a:lstStyle/>
          <a:p>
            <a:pPr algn="ctr">
              <a:lnSpc>
                <a:spcPts val="1000"/>
              </a:lnSpc>
            </a:pPr>
            <a:r>
              <a:rPr kumimoji="1" lang="ja-JP" altLang="en-US" sz="1000" dirty="0"/>
              <a:t>全文検索</a:t>
            </a:r>
          </a:p>
        </p:txBody>
      </p:sp>
      <p:sp>
        <p:nvSpPr>
          <p:cNvPr id="69" name="正方形/長方形 68"/>
          <p:cNvSpPr/>
          <p:nvPr/>
        </p:nvSpPr>
        <p:spPr>
          <a:xfrm>
            <a:off x="2122220" y="3847066"/>
            <a:ext cx="532281" cy="235562"/>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lIns="0" tIns="36000" rIns="0" bIns="0" rtlCol="0" anchor="ctr"/>
          <a:lstStyle/>
          <a:p>
            <a:pPr algn="ctr">
              <a:lnSpc>
                <a:spcPts val="1000"/>
              </a:lnSpc>
            </a:pPr>
            <a:r>
              <a:rPr kumimoji="1" lang="ja-JP" altLang="en-US" sz="1000" dirty="0"/>
              <a:t>統計処理</a:t>
            </a:r>
          </a:p>
        </p:txBody>
      </p:sp>
      <p:sp>
        <p:nvSpPr>
          <p:cNvPr id="70" name="楕円 69"/>
          <p:cNvSpPr/>
          <p:nvPr/>
        </p:nvSpPr>
        <p:spPr>
          <a:xfrm>
            <a:off x="1932769" y="4443852"/>
            <a:ext cx="67566" cy="675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71" name="楕円 70"/>
          <p:cNvSpPr/>
          <p:nvPr/>
        </p:nvSpPr>
        <p:spPr>
          <a:xfrm>
            <a:off x="2078678" y="4443852"/>
            <a:ext cx="67566" cy="675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72" name="楕円 71"/>
          <p:cNvSpPr/>
          <p:nvPr/>
        </p:nvSpPr>
        <p:spPr>
          <a:xfrm>
            <a:off x="2224585" y="4443852"/>
            <a:ext cx="67566" cy="6756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73" name="フローチャート: 磁気ディスク 72"/>
          <p:cNvSpPr/>
          <p:nvPr/>
        </p:nvSpPr>
        <p:spPr>
          <a:xfrm>
            <a:off x="1564429" y="4671149"/>
            <a:ext cx="1090073" cy="351828"/>
          </a:xfrm>
          <a:prstGeom prst="flowChartMagneticDisk">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dirty="0"/>
              <a:t>DB</a:t>
            </a:r>
            <a:endParaRPr kumimoji="1" lang="ja-JP" altLang="en-US" dirty="0"/>
          </a:p>
        </p:txBody>
      </p:sp>
      <p:sp>
        <p:nvSpPr>
          <p:cNvPr id="74" name="正方形/長方形 73"/>
          <p:cNvSpPr/>
          <p:nvPr/>
        </p:nvSpPr>
        <p:spPr>
          <a:xfrm>
            <a:off x="1564425" y="4082627"/>
            <a:ext cx="557793" cy="235561"/>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lIns="0" tIns="36000" rIns="0" bIns="0" rtlCol="0" anchor="ctr"/>
          <a:lstStyle/>
          <a:p>
            <a:pPr algn="ctr">
              <a:lnSpc>
                <a:spcPts val="1000"/>
              </a:lnSpc>
            </a:pPr>
            <a:r>
              <a:rPr kumimoji="1" lang="ja-JP" altLang="en-US" sz="1000" dirty="0"/>
              <a:t>画像処理</a:t>
            </a:r>
          </a:p>
        </p:txBody>
      </p:sp>
      <p:sp>
        <p:nvSpPr>
          <p:cNvPr id="75" name="正方形/長方形 74"/>
          <p:cNvSpPr/>
          <p:nvPr/>
        </p:nvSpPr>
        <p:spPr>
          <a:xfrm>
            <a:off x="2122219" y="4082627"/>
            <a:ext cx="532281" cy="235562"/>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lIns="0" tIns="36000" rIns="0" bIns="0" rtlCol="0" anchor="ctr"/>
          <a:lstStyle/>
          <a:p>
            <a:pPr algn="ctr">
              <a:lnSpc>
                <a:spcPts val="1000"/>
              </a:lnSpc>
            </a:pPr>
            <a:r>
              <a:rPr kumimoji="1" lang="ja-JP" altLang="en-US" sz="1000" dirty="0"/>
              <a:t>外部</a:t>
            </a:r>
            <a:r>
              <a:rPr kumimoji="1" lang="en-US" altLang="ja-JP" sz="1000" dirty="0"/>
              <a:t>API</a:t>
            </a:r>
            <a:endParaRPr kumimoji="1" lang="ja-JP" altLang="en-US" sz="1000" dirty="0"/>
          </a:p>
        </p:txBody>
      </p:sp>
      <p:sp>
        <p:nvSpPr>
          <p:cNvPr id="76" name="テキスト ボックス 75"/>
          <p:cNvSpPr txBox="1"/>
          <p:nvPr/>
        </p:nvSpPr>
        <p:spPr>
          <a:xfrm>
            <a:off x="1452804" y="3125680"/>
            <a:ext cx="1338828" cy="369332"/>
          </a:xfrm>
          <a:prstGeom prst="rect">
            <a:avLst/>
          </a:prstGeom>
          <a:noFill/>
        </p:spPr>
        <p:txBody>
          <a:bodyPr wrap="none" rtlCol="0">
            <a:spAutoFit/>
          </a:bodyPr>
          <a:lstStyle/>
          <a:p>
            <a:r>
              <a:rPr kumimoji="1" lang="ja-JP" altLang="en-US" dirty="0"/>
              <a:t>旧システム</a:t>
            </a:r>
          </a:p>
        </p:txBody>
      </p:sp>
      <p:pic>
        <p:nvPicPr>
          <p:cNvPr id="77" name="Picture 2" descr="N:\学術基盤整備室\07.学術情報係\H28\その他\西尾先生講演資料（日本教育工学会）\画像\画像\研究者（シニア）\icon_5p_9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149" y="3410986"/>
            <a:ext cx="903395" cy="90339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N:\学術基盤整備室\07.学術情報係\H28\その他\西尾先生講演資料（日本教育工学会）\画像\画像\人物（ビジネス）\icon_3g_9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301" y="4246094"/>
            <a:ext cx="831848" cy="831848"/>
          </a:xfrm>
          <a:prstGeom prst="rect">
            <a:avLst/>
          </a:prstGeom>
          <a:noFill/>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930885" y="3453580"/>
            <a:ext cx="646331" cy="369332"/>
          </a:xfrm>
          <a:prstGeom prst="rect">
            <a:avLst/>
          </a:prstGeom>
          <a:noFill/>
        </p:spPr>
        <p:txBody>
          <a:bodyPr wrap="none" rtlCol="0">
            <a:prstTxWarp prst="textArchUp">
              <a:avLst/>
            </a:prstTxWarp>
            <a:spAutoFit/>
          </a:bodyPr>
          <a:lstStyle/>
          <a:p>
            <a:r>
              <a:rPr kumimoji="1" lang="ja-JP" altLang="en-US" dirty="0"/>
              <a:t>？？？</a:t>
            </a:r>
          </a:p>
        </p:txBody>
      </p:sp>
      <p:pic>
        <p:nvPicPr>
          <p:cNvPr id="6" name="図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5711" y="3152797"/>
            <a:ext cx="1184886" cy="296369"/>
          </a:xfrm>
          <a:prstGeom prst="rect">
            <a:avLst/>
          </a:prstGeom>
        </p:spPr>
      </p:pic>
      <p:sp>
        <p:nvSpPr>
          <p:cNvPr id="81" name="正方形/長方形 80"/>
          <p:cNvSpPr/>
          <p:nvPr/>
        </p:nvSpPr>
        <p:spPr>
          <a:xfrm>
            <a:off x="0" y="-12361"/>
            <a:ext cx="1384204" cy="395758"/>
          </a:xfrm>
          <a:prstGeom prst="rect">
            <a:avLst/>
          </a:prstGeom>
          <a:solidFill>
            <a:srgbClr val="FF8A0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cs typeface="メイリオ" panose="020B0604030504040204" pitchFamily="50" charset="-128"/>
              </a:rPr>
              <a:t>データ公開基盤</a:t>
            </a:r>
          </a:p>
        </p:txBody>
      </p:sp>
      <p:sp>
        <p:nvSpPr>
          <p:cNvPr id="84" name="テキスト ボックス 83"/>
          <p:cNvSpPr txBox="1"/>
          <p:nvPr/>
        </p:nvSpPr>
        <p:spPr>
          <a:xfrm rot="19396513">
            <a:off x="473685" y="3518374"/>
            <a:ext cx="543739" cy="307777"/>
          </a:xfrm>
          <a:prstGeom prst="rect">
            <a:avLst/>
          </a:prstGeom>
          <a:noFill/>
        </p:spPr>
        <p:txBody>
          <a:bodyPr wrap="none" rtlCol="0">
            <a:spAutoFit/>
          </a:bodyPr>
          <a:lstStyle/>
          <a:p>
            <a:r>
              <a:rPr kumimoji="1" lang="ja-JP" altLang="en-US" sz="1400" dirty="0"/>
              <a:t>登録</a:t>
            </a:r>
          </a:p>
        </p:txBody>
      </p:sp>
      <p:pic>
        <p:nvPicPr>
          <p:cNvPr id="80" name="Picture 6" descr="JAIRO Cloud">
            <a:extLst>
              <a:ext uri="{FF2B5EF4-FFF2-40B4-BE49-F238E27FC236}">
                <a16:creationId xmlns:a16="http://schemas.microsoft.com/office/drawing/2014/main" id="{957FA8CE-6C92-154E-99F4-236DDEB869F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10154"/>
          <a:stretch/>
        </p:blipFill>
        <p:spPr bwMode="auto">
          <a:xfrm>
            <a:off x="6956480" y="734524"/>
            <a:ext cx="1584914" cy="446236"/>
          </a:xfrm>
          <a:prstGeom prst="rect">
            <a:avLst/>
          </a:prstGeom>
          <a:noFill/>
        </p:spPr>
      </p:pic>
    </p:spTree>
    <p:extLst>
      <p:ext uri="{BB962C8B-B14F-4D97-AF65-F5344CB8AC3E}">
        <p14:creationId xmlns:p14="http://schemas.microsoft.com/office/powerpoint/2010/main" val="24222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データ管理基盤      　</a:t>
            </a:r>
            <a:r>
              <a:rPr kumimoji="1" lang="en-US" altLang="ja-JP" sz="3600" dirty="0" err="1"/>
              <a:t>GakuNin</a:t>
            </a:r>
            <a:r>
              <a:rPr kumimoji="1" lang="ja-JP" altLang="en-US" sz="3600" dirty="0"/>
              <a:t> </a:t>
            </a:r>
            <a:r>
              <a:rPr kumimoji="1" lang="en-US" altLang="ja-JP" sz="3600" dirty="0"/>
              <a:t>RDM</a:t>
            </a:r>
            <a:endParaRPr kumimoji="1" lang="ja-JP" altLang="en-US" sz="3600" dirty="0"/>
          </a:p>
        </p:txBody>
      </p:sp>
      <p:pic>
        <p:nvPicPr>
          <p:cNvPr id="6"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84300" y="2129279"/>
            <a:ext cx="2644265" cy="1633778"/>
          </a:xfrm>
          <a:prstGeom prst="rect">
            <a:avLst/>
          </a:prstGeom>
          <a:ln>
            <a:noFill/>
          </a:ln>
          <a:effectLst>
            <a:outerShdw blurRad="292100" dist="139700" dir="2700000" algn="tl" rotWithShape="0">
              <a:srgbClr val="333333">
                <a:alpha val="65000"/>
              </a:srgbClr>
            </a:outerShdw>
          </a:effectLst>
        </p:spPr>
      </p:pic>
      <p:sp>
        <p:nvSpPr>
          <p:cNvPr id="4" name="スライド番号プレースホルダー 3"/>
          <p:cNvSpPr>
            <a:spLocks noGrp="1"/>
          </p:cNvSpPr>
          <p:nvPr>
            <p:ph type="sldNum" sz="quarter" idx="12"/>
          </p:nvPr>
        </p:nvSpPr>
        <p:spPr>
          <a:xfrm>
            <a:off x="7086600" y="6611665"/>
            <a:ext cx="2057400" cy="234778"/>
          </a:xfrm>
        </p:spPr>
        <p:txBody>
          <a:bodyPr/>
          <a:lstStyle/>
          <a:p>
            <a:fld id="{1A4A2D93-A84D-421E-AD55-063977C8F195}" type="slidenum">
              <a:rPr kumimoji="1" lang="ja-JP" altLang="en-US" smtClean="0"/>
              <a:t>13</a:t>
            </a:fld>
            <a:endParaRPr kumimoji="1" lang="ja-JP" altLang="en-US" dirty="0"/>
          </a:p>
        </p:txBody>
      </p:sp>
      <p:pic>
        <p:nvPicPr>
          <p:cNvPr id="7" name="コンテンツ プレースホルダー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8565" y="2129280"/>
            <a:ext cx="2644263" cy="1633777"/>
          </a:xfrm>
          <a:prstGeom prst="rect">
            <a:avLst/>
          </a:prstGeom>
          <a:ln>
            <a:noFill/>
          </a:ln>
          <a:effectLst>
            <a:outerShdw blurRad="292100" dist="139700" dir="2700000" algn="tl" rotWithShape="0">
              <a:srgbClr val="333333">
                <a:alpha val="65000"/>
              </a:srgbClr>
            </a:outerShdw>
          </a:effectLst>
        </p:spPr>
      </p:pic>
      <p:pic>
        <p:nvPicPr>
          <p:cNvPr id="8" name="コンテンツ プレースホルダー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8539" y="2129279"/>
            <a:ext cx="2644265" cy="1633778"/>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356409" y="1523449"/>
            <a:ext cx="2441694" cy="584775"/>
          </a:xfrm>
          <a:prstGeom prst="rect">
            <a:avLst/>
          </a:prstGeom>
          <a:noFill/>
        </p:spPr>
        <p:txBody>
          <a:bodyPr wrap="none" rtlCol="0">
            <a:spAutoFit/>
          </a:bodyPr>
          <a:lstStyle/>
          <a:p>
            <a:pPr algn="ctr"/>
            <a:r>
              <a:rPr kumimoji="1" lang="ja-JP" altLang="en-US" sz="1600" dirty="0"/>
              <a:t>研究プロジェクト単位で</a:t>
            </a:r>
            <a:endParaRPr kumimoji="1" lang="en-US" altLang="ja-JP" sz="1600" dirty="0"/>
          </a:p>
          <a:p>
            <a:pPr algn="ctr"/>
            <a:r>
              <a:rPr kumimoji="1" lang="ja-JP" altLang="en-US" sz="1600" dirty="0"/>
              <a:t>ファイルなどを管理</a:t>
            </a:r>
          </a:p>
        </p:txBody>
      </p:sp>
      <p:sp>
        <p:nvSpPr>
          <p:cNvPr id="10" name="テキスト ボックス 9"/>
          <p:cNvSpPr txBox="1"/>
          <p:nvPr/>
        </p:nvSpPr>
        <p:spPr>
          <a:xfrm>
            <a:off x="6187259" y="1523449"/>
            <a:ext cx="2646878" cy="584775"/>
          </a:xfrm>
          <a:prstGeom prst="rect">
            <a:avLst/>
          </a:prstGeom>
          <a:noFill/>
        </p:spPr>
        <p:txBody>
          <a:bodyPr wrap="none" rtlCol="0">
            <a:spAutoFit/>
          </a:bodyPr>
          <a:lstStyle/>
          <a:p>
            <a:pPr algn="ctr"/>
            <a:r>
              <a:rPr kumimoji="1" lang="ja-JP" altLang="en-US" sz="1600" dirty="0"/>
              <a:t>学認と連携し</a:t>
            </a:r>
            <a:r>
              <a:rPr kumimoji="1" lang="en-US" altLang="ja-JP" sz="1600" dirty="0"/>
              <a:t>VO(</a:t>
            </a:r>
            <a:r>
              <a:rPr kumimoji="1" lang="ja-JP" altLang="en-US" sz="1600" dirty="0"/>
              <a:t>仮想組織</a:t>
            </a:r>
            <a:r>
              <a:rPr kumimoji="1" lang="en-US" altLang="ja-JP" sz="1600" dirty="0"/>
              <a:t>)</a:t>
            </a:r>
          </a:p>
          <a:p>
            <a:pPr algn="ctr"/>
            <a:r>
              <a:rPr kumimoji="1" lang="ja-JP" altLang="en-US" sz="1600" dirty="0"/>
              <a:t>メンバーでファイルを共有</a:t>
            </a:r>
          </a:p>
        </p:txBody>
      </p:sp>
      <p:sp>
        <p:nvSpPr>
          <p:cNvPr id="11" name="テキスト ボックス 10"/>
          <p:cNvSpPr txBox="1"/>
          <p:nvPr/>
        </p:nvSpPr>
        <p:spPr>
          <a:xfrm>
            <a:off x="3237230" y="1523449"/>
            <a:ext cx="2646878" cy="584775"/>
          </a:xfrm>
          <a:prstGeom prst="rect">
            <a:avLst/>
          </a:prstGeom>
          <a:noFill/>
        </p:spPr>
        <p:txBody>
          <a:bodyPr wrap="none" rtlCol="0">
            <a:spAutoFit/>
          </a:bodyPr>
          <a:lstStyle/>
          <a:p>
            <a:pPr algn="ctr"/>
            <a:r>
              <a:rPr kumimoji="1" lang="ja-JP" altLang="en-US" sz="1600" dirty="0"/>
              <a:t>豊富なアドオンで必要な</a:t>
            </a:r>
            <a:endParaRPr kumimoji="1" lang="en-US" altLang="ja-JP" sz="1600" dirty="0"/>
          </a:p>
          <a:p>
            <a:pPr algn="ctr"/>
            <a:r>
              <a:rPr kumimoji="1" lang="ja-JP" altLang="en-US" sz="1600" dirty="0"/>
              <a:t>クラウドストレージを接続</a:t>
            </a:r>
          </a:p>
        </p:txBody>
      </p:sp>
      <p:sp>
        <p:nvSpPr>
          <p:cNvPr id="14" name="テキスト ボックス 13"/>
          <p:cNvSpPr txBox="1"/>
          <p:nvPr/>
        </p:nvSpPr>
        <p:spPr>
          <a:xfrm>
            <a:off x="3586689" y="4068653"/>
            <a:ext cx="1800493" cy="307777"/>
          </a:xfrm>
          <a:prstGeom prst="rect">
            <a:avLst/>
          </a:prstGeom>
          <a:noFill/>
          <a:ln>
            <a:solidFill>
              <a:schemeClr val="tx1"/>
            </a:solidFill>
          </a:ln>
        </p:spPr>
        <p:txBody>
          <a:bodyPr wrap="none" rtlCol="0">
            <a:spAutoFit/>
          </a:bodyPr>
          <a:lstStyle/>
          <a:p>
            <a:r>
              <a:rPr kumimoji="1" lang="ja-JP" altLang="en-US" sz="1400" dirty="0"/>
              <a:t>研究データ管理基盤</a:t>
            </a:r>
          </a:p>
        </p:txBody>
      </p:sp>
      <p:sp>
        <p:nvSpPr>
          <p:cNvPr id="15" name="テキスト ボックス 14"/>
          <p:cNvSpPr txBox="1"/>
          <p:nvPr/>
        </p:nvSpPr>
        <p:spPr>
          <a:xfrm>
            <a:off x="3586689" y="4534697"/>
            <a:ext cx="1800493" cy="307777"/>
          </a:xfrm>
          <a:prstGeom prst="rect">
            <a:avLst/>
          </a:prstGeom>
          <a:noFill/>
          <a:ln>
            <a:solidFill>
              <a:schemeClr val="tx1"/>
            </a:solidFill>
          </a:ln>
        </p:spPr>
        <p:txBody>
          <a:bodyPr wrap="none" rtlCol="0">
            <a:spAutoFit/>
          </a:bodyPr>
          <a:lstStyle/>
          <a:p>
            <a:r>
              <a:rPr lang="ja-JP" altLang="en-US" sz="1400" dirty="0"/>
              <a:t>クラウド</a:t>
            </a:r>
            <a:r>
              <a:rPr kumimoji="1" lang="ja-JP" altLang="en-US" sz="1400" dirty="0"/>
              <a:t>ストレージ</a:t>
            </a:r>
          </a:p>
        </p:txBody>
      </p:sp>
      <p:grpSp>
        <p:nvGrpSpPr>
          <p:cNvPr id="16" name="図形グループ 27"/>
          <p:cNvGrpSpPr/>
          <p:nvPr/>
        </p:nvGrpSpPr>
        <p:grpSpPr>
          <a:xfrm>
            <a:off x="2480545" y="6012711"/>
            <a:ext cx="2057404" cy="751820"/>
            <a:chOff x="560551" y="3597481"/>
            <a:chExt cx="2057404" cy="751820"/>
          </a:xfrm>
        </p:grpSpPr>
        <p:grpSp>
          <p:nvGrpSpPr>
            <p:cNvPr id="17" name="図形グループ 22"/>
            <p:cNvGrpSpPr/>
            <p:nvPr/>
          </p:nvGrpSpPr>
          <p:grpSpPr>
            <a:xfrm>
              <a:off x="560551" y="3597481"/>
              <a:ext cx="2057404" cy="228600"/>
              <a:chOff x="1222703" y="3397468"/>
              <a:chExt cx="2057404" cy="228600"/>
            </a:xfrm>
          </p:grpSpPr>
          <p:pic>
            <p:nvPicPr>
              <p:cNvPr id="19" name="図 18"/>
              <p:cNvPicPr>
                <a:picLocks noChangeAspect="1"/>
              </p:cNvPicPr>
              <p:nvPr/>
            </p:nvPicPr>
            <p:blipFill>
              <a:blip r:embed="rId6"/>
              <a:stretch>
                <a:fillRect/>
              </a:stretch>
            </p:blipFill>
            <p:spPr>
              <a:xfrm>
                <a:off x="1222703" y="3414110"/>
                <a:ext cx="203200" cy="203200"/>
              </a:xfrm>
              <a:prstGeom prst="rect">
                <a:avLst/>
              </a:prstGeom>
              <a:ln>
                <a:solidFill>
                  <a:schemeClr val="tx1"/>
                </a:solidFill>
              </a:ln>
            </p:spPr>
          </p:pic>
          <p:pic>
            <p:nvPicPr>
              <p:cNvPr id="20" name="図 19"/>
              <p:cNvPicPr>
                <a:picLocks noChangeAspect="1"/>
              </p:cNvPicPr>
              <p:nvPr/>
            </p:nvPicPr>
            <p:blipFill>
              <a:blip r:embed="rId7"/>
              <a:stretch>
                <a:fillRect/>
              </a:stretch>
            </p:blipFill>
            <p:spPr>
              <a:xfrm>
                <a:off x="1679904" y="3414110"/>
                <a:ext cx="203200" cy="203200"/>
              </a:xfrm>
              <a:prstGeom prst="rect">
                <a:avLst/>
              </a:prstGeom>
              <a:ln>
                <a:solidFill>
                  <a:schemeClr val="tx1"/>
                </a:solidFill>
              </a:ln>
            </p:spPr>
          </p:pic>
          <p:pic>
            <p:nvPicPr>
              <p:cNvPr id="21" name="図 20"/>
              <p:cNvPicPr>
                <a:picLocks noChangeAspect="1"/>
              </p:cNvPicPr>
              <p:nvPr/>
            </p:nvPicPr>
            <p:blipFill>
              <a:blip r:embed="rId8"/>
              <a:stretch>
                <a:fillRect/>
              </a:stretch>
            </p:blipFill>
            <p:spPr>
              <a:xfrm>
                <a:off x="2137105" y="3397468"/>
                <a:ext cx="228600" cy="228600"/>
              </a:xfrm>
              <a:prstGeom prst="rect">
                <a:avLst/>
              </a:prstGeom>
              <a:ln>
                <a:solidFill>
                  <a:schemeClr val="tx1"/>
                </a:solidFill>
              </a:ln>
            </p:spPr>
          </p:pic>
          <p:pic>
            <p:nvPicPr>
              <p:cNvPr id="22" name="図 21"/>
              <p:cNvPicPr>
                <a:picLocks noChangeAspect="1"/>
              </p:cNvPicPr>
              <p:nvPr/>
            </p:nvPicPr>
            <p:blipFill>
              <a:blip r:embed="rId9"/>
              <a:stretch>
                <a:fillRect/>
              </a:stretch>
            </p:blipFill>
            <p:spPr>
              <a:xfrm>
                <a:off x="2619706" y="3422868"/>
                <a:ext cx="203200" cy="203200"/>
              </a:xfrm>
              <a:prstGeom prst="rect">
                <a:avLst/>
              </a:prstGeom>
              <a:ln>
                <a:solidFill>
                  <a:schemeClr val="tx1"/>
                </a:solidFill>
              </a:ln>
            </p:spPr>
          </p:pic>
          <p:pic>
            <p:nvPicPr>
              <p:cNvPr id="23" name="図 22"/>
              <p:cNvPicPr>
                <a:picLocks noChangeAspect="1"/>
              </p:cNvPicPr>
              <p:nvPr/>
            </p:nvPicPr>
            <p:blipFill>
              <a:blip r:embed="rId10"/>
              <a:stretch>
                <a:fillRect/>
              </a:stretch>
            </p:blipFill>
            <p:spPr>
              <a:xfrm>
                <a:off x="3076907" y="3422868"/>
                <a:ext cx="203200" cy="203200"/>
              </a:xfrm>
              <a:prstGeom prst="rect">
                <a:avLst/>
              </a:prstGeom>
              <a:ln>
                <a:solidFill>
                  <a:schemeClr val="tx1"/>
                </a:solidFill>
              </a:ln>
            </p:spPr>
          </p:pic>
        </p:grpSp>
        <p:sp>
          <p:nvSpPr>
            <p:cNvPr id="18" name="テキスト ボックス 17"/>
            <p:cNvSpPr txBox="1"/>
            <p:nvPr/>
          </p:nvSpPr>
          <p:spPr>
            <a:xfrm>
              <a:off x="662151" y="3826081"/>
              <a:ext cx="1827744" cy="523220"/>
            </a:xfrm>
            <a:prstGeom prst="rect">
              <a:avLst/>
            </a:prstGeom>
            <a:noFill/>
          </p:spPr>
          <p:txBody>
            <a:bodyPr wrap="none" rtlCol="0">
              <a:spAutoFit/>
            </a:bodyPr>
            <a:lstStyle/>
            <a:p>
              <a:r>
                <a:rPr lang="ja-JP" altLang="en-US" sz="1400" dirty="0"/>
                <a:t>パブリッククラウド</a:t>
              </a:r>
              <a:endParaRPr lang="en-US" altLang="ja-JP" sz="1400" dirty="0"/>
            </a:p>
            <a:p>
              <a:r>
                <a:rPr kumimoji="1" lang="ja-JP" altLang="en-US" sz="1400" dirty="0"/>
                <a:t>（プロバイダー</a:t>
              </a:r>
              <a:r>
                <a:rPr kumimoji="1" lang="en-US" altLang="ja-JP" sz="1400" dirty="0"/>
                <a:t>DC</a:t>
              </a:r>
              <a:r>
                <a:rPr kumimoji="1" lang="ja-JP" altLang="en-US" sz="1400" dirty="0"/>
                <a:t>）</a:t>
              </a:r>
            </a:p>
          </p:txBody>
        </p:sp>
      </p:grpSp>
      <p:grpSp>
        <p:nvGrpSpPr>
          <p:cNvPr id="24" name="図形グループ 28"/>
          <p:cNvGrpSpPr/>
          <p:nvPr/>
        </p:nvGrpSpPr>
        <p:grpSpPr>
          <a:xfrm>
            <a:off x="4636639" y="6029353"/>
            <a:ext cx="1980029" cy="735178"/>
            <a:chOff x="2716645" y="3614123"/>
            <a:chExt cx="1980029" cy="735178"/>
          </a:xfrm>
        </p:grpSpPr>
        <p:pic>
          <p:nvPicPr>
            <p:cNvPr id="25" name="図 24"/>
            <p:cNvPicPr>
              <a:picLocks noChangeAspect="1"/>
            </p:cNvPicPr>
            <p:nvPr/>
          </p:nvPicPr>
          <p:blipFill>
            <a:blip r:embed="rId11"/>
            <a:stretch>
              <a:fillRect/>
            </a:stretch>
          </p:blipFill>
          <p:spPr>
            <a:xfrm>
              <a:off x="3389317" y="3614123"/>
              <a:ext cx="203200" cy="203200"/>
            </a:xfrm>
            <a:prstGeom prst="rect">
              <a:avLst/>
            </a:prstGeom>
            <a:ln>
              <a:solidFill>
                <a:schemeClr val="tx1"/>
              </a:solidFill>
            </a:ln>
          </p:spPr>
        </p:pic>
        <p:pic>
          <p:nvPicPr>
            <p:cNvPr id="26" name="図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43768" y="3623899"/>
              <a:ext cx="190411" cy="203200"/>
            </a:xfrm>
            <a:prstGeom prst="rect">
              <a:avLst/>
            </a:prstGeom>
            <a:ln>
              <a:solidFill>
                <a:schemeClr val="tx1"/>
              </a:solidFill>
            </a:ln>
          </p:spPr>
        </p:pic>
        <p:sp>
          <p:nvSpPr>
            <p:cNvPr id="27" name="テキスト ボックス 26"/>
            <p:cNvSpPr txBox="1"/>
            <p:nvPr/>
          </p:nvSpPr>
          <p:spPr>
            <a:xfrm>
              <a:off x="2716645" y="3826081"/>
              <a:ext cx="1980029" cy="523220"/>
            </a:xfrm>
            <a:prstGeom prst="rect">
              <a:avLst/>
            </a:prstGeom>
            <a:noFill/>
          </p:spPr>
          <p:txBody>
            <a:bodyPr wrap="none" rtlCol="0">
              <a:spAutoFit/>
            </a:bodyPr>
            <a:lstStyle/>
            <a:p>
              <a:r>
                <a:rPr lang="ja-JP" altLang="en-US" sz="1400" dirty="0"/>
                <a:t>プライベートクラウド</a:t>
              </a:r>
              <a:endParaRPr lang="en-US" altLang="ja-JP" sz="1400" dirty="0"/>
            </a:p>
            <a:p>
              <a:r>
                <a:rPr kumimoji="1" lang="ja-JP" altLang="en-US" sz="1400" dirty="0"/>
                <a:t>（オンプレミス環境）</a:t>
              </a:r>
            </a:p>
          </p:txBody>
        </p:sp>
      </p:grpSp>
      <p:cxnSp>
        <p:nvCxnSpPr>
          <p:cNvPr id="28" name="直線矢印コネクタ 27"/>
          <p:cNvCxnSpPr>
            <a:stCxn id="15" idx="2"/>
            <a:endCxn id="19" idx="0"/>
          </p:cNvCxnSpPr>
          <p:nvPr/>
        </p:nvCxnSpPr>
        <p:spPr>
          <a:xfrm flipH="1">
            <a:off x="2582145" y="4842474"/>
            <a:ext cx="1904791" cy="118687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15" idx="2"/>
            <a:endCxn id="20" idx="0"/>
          </p:cNvCxnSpPr>
          <p:nvPr/>
        </p:nvCxnSpPr>
        <p:spPr>
          <a:xfrm flipH="1">
            <a:off x="3039346" y="4842474"/>
            <a:ext cx="1447590" cy="118687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5" idx="2"/>
            <a:endCxn id="21" idx="0"/>
          </p:cNvCxnSpPr>
          <p:nvPr/>
        </p:nvCxnSpPr>
        <p:spPr>
          <a:xfrm flipH="1">
            <a:off x="3509247" y="4842474"/>
            <a:ext cx="977689" cy="11702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15" idx="2"/>
            <a:endCxn id="22" idx="0"/>
          </p:cNvCxnSpPr>
          <p:nvPr/>
        </p:nvCxnSpPr>
        <p:spPr>
          <a:xfrm flipH="1">
            <a:off x="3979148" y="4842474"/>
            <a:ext cx="507788" cy="11956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15" idx="2"/>
            <a:endCxn id="23" idx="0"/>
          </p:cNvCxnSpPr>
          <p:nvPr/>
        </p:nvCxnSpPr>
        <p:spPr>
          <a:xfrm flipH="1">
            <a:off x="4436349" y="4842474"/>
            <a:ext cx="50587" cy="11956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5" idx="2"/>
            <a:endCxn id="25" idx="0"/>
          </p:cNvCxnSpPr>
          <p:nvPr/>
        </p:nvCxnSpPr>
        <p:spPr>
          <a:xfrm>
            <a:off x="4486936" y="4842474"/>
            <a:ext cx="923975" cy="118687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15" idx="2"/>
            <a:endCxn id="26" idx="0"/>
          </p:cNvCxnSpPr>
          <p:nvPr/>
        </p:nvCxnSpPr>
        <p:spPr>
          <a:xfrm>
            <a:off x="4486936" y="4842474"/>
            <a:ext cx="1372032" cy="11966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14" idx="2"/>
            <a:endCxn id="15" idx="0"/>
          </p:cNvCxnSpPr>
          <p:nvPr/>
        </p:nvCxnSpPr>
        <p:spPr>
          <a:xfrm>
            <a:off x="4486936" y="4376430"/>
            <a:ext cx="0" cy="15826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382936" y="5144332"/>
            <a:ext cx="4134465" cy="549757"/>
          </a:xfrm>
          <a:prstGeom prst="rect">
            <a:avLst/>
          </a:prstGeom>
          <a:ln/>
        </p:spPr>
        <p:style>
          <a:lnRef idx="0">
            <a:schemeClr val="accent2"/>
          </a:lnRef>
          <a:fillRef idx="3">
            <a:schemeClr val="accent2"/>
          </a:fillRef>
          <a:effectRef idx="3">
            <a:schemeClr val="accent2"/>
          </a:effectRef>
          <a:fontRef idx="minor">
            <a:schemeClr val="lt1"/>
          </a:fontRef>
        </p:style>
        <p:txBody>
          <a:bodyPr wrap="none" tIns="72000" bIns="36000" rtlCol="0">
            <a:spAutoFit/>
          </a:bodyPr>
          <a:lstStyle/>
          <a:p>
            <a:r>
              <a:rPr lang="ja-JP" altLang="en-US" sz="1400" dirty="0"/>
              <a:t>大学・研究機関毎の既存のクラウドストレージの</a:t>
            </a:r>
            <a:endParaRPr lang="en-US" altLang="ja-JP" sz="1400" dirty="0"/>
          </a:p>
          <a:p>
            <a:r>
              <a:rPr lang="ja-JP" altLang="en-US" sz="1400" dirty="0"/>
              <a:t>事情に合わせてプラグインをカスタマイズ</a:t>
            </a:r>
            <a:endParaRPr lang="en-US" altLang="ja-JP" sz="1400" dirty="0"/>
          </a:p>
        </p:txBody>
      </p:sp>
      <p:sp>
        <p:nvSpPr>
          <p:cNvPr id="37" name="四角形吹き出し 36"/>
          <p:cNvSpPr/>
          <p:nvPr/>
        </p:nvSpPr>
        <p:spPr>
          <a:xfrm>
            <a:off x="284300" y="3979915"/>
            <a:ext cx="2994322" cy="383951"/>
          </a:xfrm>
          <a:prstGeom prst="wedgeRectCallout">
            <a:avLst>
              <a:gd name="adj1" fmla="val 59772"/>
              <a:gd name="adj2" fmla="val 9687"/>
            </a:avLst>
          </a:prstGeom>
        </p:spPr>
        <p:style>
          <a:lnRef idx="2">
            <a:schemeClr val="accent5">
              <a:shade val="50000"/>
            </a:schemeClr>
          </a:lnRef>
          <a:fillRef idx="1">
            <a:schemeClr val="accent5"/>
          </a:fillRef>
          <a:effectRef idx="0">
            <a:schemeClr val="accent5"/>
          </a:effectRef>
          <a:fontRef idx="minor">
            <a:schemeClr val="lt1"/>
          </a:fontRef>
        </p:style>
        <p:txBody>
          <a:bodyPr tIns="36000" bIns="0" rtlCol="0" anchor="ctr"/>
          <a:lstStyle/>
          <a:p>
            <a:pPr algn="ctr"/>
            <a:r>
              <a:rPr kumimoji="1" lang="ja-JP" altLang="en-US" dirty="0"/>
              <a:t>フロントエンドは</a:t>
            </a:r>
            <a:r>
              <a:rPr kumimoji="1" lang="en-US" altLang="ja-JP" dirty="0"/>
              <a:t>NII</a:t>
            </a:r>
            <a:r>
              <a:rPr lang="ja-JP" altLang="en-US" dirty="0"/>
              <a:t>が</a:t>
            </a:r>
            <a:r>
              <a:rPr kumimoji="1" lang="ja-JP" altLang="en-US" dirty="0"/>
              <a:t>提供</a:t>
            </a:r>
          </a:p>
        </p:txBody>
      </p:sp>
      <p:sp>
        <p:nvSpPr>
          <p:cNvPr id="38" name="四角形吹き出し 37"/>
          <p:cNvSpPr/>
          <p:nvPr/>
        </p:nvSpPr>
        <p:spPr>
          <a:xfrm>
            <a:off x="1539549" y="4534697"/>
            <a:ext cx="1739073" cy="389313"/>
          </a:xfrm>
          <a:prstGeom prst="wedgeRectCallout">
            <a:avLst>
              <a:gd name="adj1" fmla="val 66270"/>
              <a:gd name="adj2" fmla="val -4356"/>
            </a:avLst>
          </a:prstGeom>
        </p:spPr>
        <p:style>
          <a:lnRef idx="2">
            <a:schemeClr val="accent5">
              <a:shade val="50000"/>
            </a:schemeClr>
          </a:lnRef>
          <a:fillRef idx="1">
            <a:schemeClr val="accent5"/>
          </a:fillRef>
          <a:effectRef idx="0">
            <a:schemeClr val="accent5"/>
          </a:effectRef>
          <a:fontRef idx="minor">
            <a:schemeClr val="lt1"/>
          </a:fontRef>
        </p:style>
        <p:txBody>
          <a:bodyPr tIns="36000" bIns="0" rtlCol="0" anchor="ctr"/>
          <a:lstStyle/>
          <a:p>
            <a:pPr algn="ctr"/>
            <a:r>
              <a:rPr kumimoji="1" lang="ja-JP" altLang="en-US" dirty="0"/>
              <a:t>機関毎に準備</a:t>
            </a:r>
          </a:p>
        </p:txBody>
      </p:sp>
      <p:pic>
        <p:nvPicPr>
          <p:cNvPr id="39" name="図 38"/>
          <p:cNvPicPr>
            <a:picLocks noChangeAspect="1"/>
          </p:cNvPicPr>
          <p:nvPr/>
        </p:nvPicPr>
        <p:blipFill>
          <a:blip r:embed="rId13">
            <a:clrChange>
              <a:clrFrom>
                <a:srgbClr val="FFFFFF"/>
              </a:clrFrom>
              <a:clrTo>
                <a:srgbClr val="FFFFFF">
                  <a:alpha val="0"/>
                </a:srgbClr>
              </a:clrTo>
            </a:clrChange>
          </a:blip>
          <a:stretch>
            <a:fillRect/>
          </a:stretch>
        </p:blipFill>
        <p:spPr>
          <a:xfrm>
            <a:off x="4156469" y="412426"/>
            <a:ext cx="660931" cy="590199"/>
          </a:xfrm>
          <a:prstGeom prst="rect">
            <a:avLst/>
          </a:prstGeom>
        </p:spPr>
      </p:pic>
      <p:cxnSp>
        <p:nvCxnSpPr>
          <p:cNvPr id="41" name="直線矢印コネクタ 40"/>
          <p:cNvCxnSpPr>
            <a:stCxn id="14" idx="2"/>
            <a:endCxn id="43" idx="1"/>
          </p:cNvCxnSpPr>
          <p:nvPr/>
        </p:nvCxnSpPr>
        <p:spPr>
          <a:xfrm>
            <a:off x="4486936" y="4376430"/>
            <a:ext cx="2153962" cy="32381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 name="図形グループ 65"/>
          <p:cNvGrpSpPr/>
          <p:nvPr/>
        </p:nvGrpSpPr>
        <p:grpSpPr>
          <a:xfrm>
            <a:off x="6640898" y="4523321"/>
            <a:ext cx="1667098" cy="353848"/>
            <a:chOff x="6100170" y="3660562"/>
            <a:chExt cx="1667098" cy="353848"/>
          </a:xfrm>
        </p:grpSpPr>
        <p:pic>
          <p:nvPicPr>
            <p:cNvPr id="43" name="図 4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00170" y="3660562"/>
              <a:ext cx="376963" cy="353848"/>
            </a:xfrm>
            <a:prstGeom prst="rect">
              <a:avLst/>
            </a:prstGeom>
            <a:ln>
              <a:solidFill>
                <a:schemeClr val="tx1"/>
              </a:solidFill>
            </a:ln>
          </p:spPr>
        </p:pic>
        <p:sp>
          <p:nvSpPr>
            <p:cNvPr id="44" name="テキスト ボックス 43"/>
            <p:cNvSpPr txBox="1"/>
            <p:nvPr/>
          </p:nvSpPr>
          <p:spPr>
            <a:xfrm>
              <a:off x="6479736" y="3686003"/>
              <a:ext cx="1287532" cy="307777"/>
            </a:xfrm>
            <a:prstGeom prst="rect">
              <a:avLst/>
            </a:prstGeom>
            <a:noFill/>
            <a:ln>
              <a:solidFill>
                <a:schemeClr val="tx1"/>
              </a:solidFill>
            </a:ln>
          </p:spPr>
          <p:txBody>
            <a:bodyPr wrap="none" rtlCol="0">
              <a:spAutoFit/>
            </a:bodyPr>
            <a:lstStyle/>
            <a:p>
              <a:r>
                <a:rPr lang="en-US" altLang="ja-JP" sz="1400" dirty="0"/>
                <a:t>NII</a:t>
              </a:r>
              <a:r>
                <a:rPr kumimoji="1" lang="ja-JP" altLang="en-US" sz="1400" dirty="0"/>
                <a:t>ストレージ</a:t>
              </a:r>
            </a:p>
          </p:txBody>
        </p:sp>
      </p:grpSp>
      <p:pic>
        <p:nvPicPr>
          <p:cNvPr id="45" name="図 44"/>
          <p:cNvPicPr>
            <a:picLocks noChangeAspect="1"/>
          </p:cNvPicPr>
          <p:nvPr/>
        </p:nvPicPr>
        <p:blipFill>
          <a:blip r:embed="rId6"/>
          <a:stretch>
            <a:fillRect/>
          </a:stretch>
        </p:blipFill>
        <p:spPr>
          <a:xfrm>
            <a:off x="7356595" y="6041927"/>
            <a:ext cx="203200" cy="203200"/>
          </a:xfrm>
          <a:prstGeom prst="rect">
            <a:avLst/>
          </a:prstGeom>
          <a:ln>
            <a:solidFill>
              <a:schemeClr val="tx1"/>
            </a:solidFill>
          </a:ln>
        </p:spPr>
      </p:pic>
      <p:pic>
        <p:nvPicPr>
          <p:cNvPr id="46" name="図 45"/>
          <p:cNvPicPr>
            <a:picLocks noChangeAspect="1"/>
          </p:cNvPicPr>
          <p:nvPr/>
        </p:nvPicPr>
        <p:blipFill>
          <a:blip r:embed="rId7"/>
          <a:stretch>
            <a:fillRect/>
          </a:stretch>
        </p:blipFill>
        <p:spPr>
          <a:xfrm>
            <a:off x="7822765" y="6037803"/>
            <a:ext cx="203200" cy="203200"/>
          </a:xfrm>
          <a:prstGeom prst="rect">
            <a:avLst/>
          </a:prstGeom>
          <a:ln>
            <a:solidFill>
              <a:schemeClr val="tx1"/>
            </a:solidFill>
          </a:ln>
        </p:spPr>
      </p:pic>
      <p:sp>
        <p:nvSpPr>
          <p:cNvPr id="47" name="テキスト ボックス 46"/>
          <p:cNvSpPr txBox="1"/>
          <p:nvPr/>
        </p:nvSpPr>
        <p:spPr>
          <a:xfrm>
            <a:off x="6763983" y="6248243"/>
            <a:ext cx="1827744" cy="523220"/>
          </a:xfrm>
          <a:prstGeom prst="rect">
            <a:avLst/>
          </a:prstGeom>
          <a:noFill/>
        </p:spPr>
        <p:txBody>
          <a:bodyPr wrap="none" rtlCol="0">
            <a:spAutoFit/>
          </a:bodyPr>
          <a:lstStyle/>
          <a:p>
            <a:r>
              <a:rPr lang="ja-JP" altLang="en-US" sz="1400" dirty="0"/>
              <a:t>パブリッククラウド</a:t>
            </a:r>
            <a:endParaRPr lang="en-US" altLang="ja-JP" sz="1400" dirty="0"/>
          </a:p>
          <a:p>
            <a:r>
              <a:rPr kumimoji="1" lang="ja-JP" altLang="en-US" sz="1400" dirty="0"/>
              <a:t>（プロバイダー</a:t>
            </a:r>
            <a:r>
              <a:rPr kumimoji="1" lang="en-US" altLang="ja-JP" sz="1400" dirty="0"/>
              <a:t>DC</a:t>
            </a:r>
            <a:r>
              <a:rPr kumimoji="1" lang="ja-JP" altLang="en-US" sz="1400" dirty="0"/>
              <a:t>）</a:t>
            </a:r>
          </a:p>
        </p:txBody>
      </p:sp>
      <p:cxnSp>
        <p:nvCxnSpPr>
          <p:cNvPr id="48" name="直線矢印コネクタ 47"/>
          <p:cNvCxnSpPr>
            <a:stCxn id="44" idx="2"/>
            <a:endCxn id="45" idx="0"/>
          </p:cNvCxnSpPr>
          <p:nvPr/>
        </p:nvCxnSpPr>
        <p:spPr>
          <a:xfrm flipH="1">
            <a:off x="7458195" y="4856539"/>
            <a:ext cx="206035" cy="118538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44" idx="2"/>
            <a:endCxn id="46" idx="0"/>
          </p:cNvCxnSpPr>
          <p:nvPr/>
        </p:nvCxnSpPr>
        <p:spPr>
          <a:xfrm>
            <a:off x="7664230" y="4856539"/>
            <a:ext cx="260135" cy="118126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909860" y="5144332"/>
            <a:ext cx="1654616" cy="549757"/>
          </a:xfrm>
          <a:prstGeom prst="rect">
            <a:avLst/>
          </a:prstGeom>
          <a:ln/>
        </p:spPr>
        <p:style>
          <a:lnRef idx="0">
            <a:schemeClr val="accent2"/>
          </a:lnRef>
          <a:fillRef idx="3">
            <a:schemeClr val="accent2"/>
          </a:fillRef>
          <a:effectRef idx="3">
            <a:schemeClr val="accent2"/>
          </a:effectRef>
          <a:fontRef idx="minor">
            <a:schemeClr val="lt1"/>
          </a:fontRef>
        </p:style>
        <p:txBody>
          <a:bodyPr wrap="square" tIns="72000" bIns="36000" rtlCol="0">
            <a:spAutoFit/>
          </a:bodyPr>
          <a:lstStyle/>
          <a:p>
            <a:r>
              <a:rPr lang="en-US" altLang="ja-JP" sz="1400" dirty="0"/>
              <a:t>NII</a:t>
            </a:r>
            <a:r>
              <a:rPr lang="ja-JP" altLang="en-US" sz="1400" dirty="0"/>
              <a:t>提供の最小限の</a:t>
            </a:r>
            <a:endParaRPr lang="en-US" altLang="ja-JP" sz="1400" dirty="0"/>
          </a:p>
          <a:p>
            <a:r>
              <a:rPr lang="ja-JP" altLang="en-US" sz="1400" dirty="0"/>
              <a:t>デフォルト領域</a:t>
            </a:r>
            <a:endParaRPr kumimoji="1" lang="ja-JP" altLang="en-US" sz="1400" dirty="0"/>
          </a:p>
        </p:txBody>
      </p:sp>
      <p:sp>
        <p:nvSpPr>
          <p:cNvPr id="51" name="正方形/長方形 50"/>
          <p:cNvSpPr/>
          <p:nvPr/>
        </p:nvSpPr>
        <p:spPr>
          <a:xfrm>
            <a:off x="0" y="-12361"/>
            <a:ext cx="1384204" cy="395758"/>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Tree>
    <p:extLst>
      <p:ext uri="{BB962C8B-B14F-4D97-AF65-F5344CB8AC3E}">
        <p14:creationId xmlns:p14="http://schemas.microsoft.com/office/powerpoint/2010/main" val="81075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6F6712-429C-7241-A934-EF1AB304D84F}"/>
              </a:ext>
            </a:extLst>
          </p:cNvPr>
          <p:cNvSpPr>
            <a:spLocks noGrp="1"/>
          </p:cNvSpPr>
          <p:nvPr>
            <p:ph type="title"/>
          </p:nvPr>
        </p:nvSpPr>
        <p:spPr/>
        <p:txBody>
          <a:bodyPr>
            <a:normAutofit fontScale="90000"/>
          </a:bodyPr>
          <a:lstStyle/>
          <a:p>
            <a:r>
              <a:rPr kumimoji="1" lang="en-US" altLang="ja-JP"/>
              <a:t>GakuNin RDM</a:t>
            </a:r>
            <a:r>
              <a:rPr kumimoji="1" lang="ja-JP" altLang="en-US"/>
              <a:t>と連携可能な外部サービス</a:t>
            </a:r>
            <a:endParaRPr kumimoji="1" lang="ja-JP" altLang="en-US" dirty="0"/>
          </a:p>
        </p:txBody>
      </p:sp>
      <p:sp>
        <p:nvSpPr>
          <p:cNvPr id="3" name="コンテンツ プレースホルダー 2">
            <a:extLst>
              <a:ext uri="{FF2B5EF4-FFF2-40B4-BE49-F238E27FC236}">
                <a16:creationId xmlns:a16="http://schemas.microsoft.com/office/drawing/2014/main" id="{9F2A5BE7-12B8-8144-8E03-43C0106350CC}"/>
              </a:ext>
            </a:extLst>
          </p:cNvPr>
          <p:cNvSpPr>
            <a:spLocks noGrp="1"/>
          </p:cNvSpPr>
          <p:nvPr>
            <p:ph sz="half" idx="1"/>
          </p:nvPr>
        </p:nvSpPr>
        <p:spPr>
          <a:xfrm>
            <a:off x="628649" y="1350724"/>
            <a:ext cx="3886200" cy="5023666"/>
          </a:xfrm>
        </p:spPr>
        <p:txBody>
          <a:bodyPr>
            <a:normAutofit fontScale="92500" lnSpcReduction="10000"/>
          </a:bodyPr>
          <a:lstStyle/>
          <a:p>
            <a:r>
              <a:rPr lang="ja-JP" altLang="en-US" sz="2000" dirty="0"/>
              <a:t>クラウドストレージ</a:t>
            </a:r>
            <a:endParaRPr lang="en-US" altLang="ja-JP" sz="2000" dirty="0"/>
          </a:p>
          <a:p>
            <a:pPr lvl="1"/>
            <a:r>
              <a:rPr lang="ja-JP" altLang="en-US" sz="2000" dirty="0"/>
              <a:t>パブリック</a:t>
            </a:r>
            <a:endParaRPr lang="en-US" altLang="ja-JP" sz="2000" dirty="0"/>
          </a:p>
          <a:p>
            <a:pPr lvl="2"/>
            <a:r>
              <a:rPr lang="en-US" altLang="ja-JP" dirty="0"/>
              <a:t>Amazon S3</a:t>
            </a:r>
          </a:p>
          <a:p>
            <a:pPr lvl="2"/>
            <a:r>
              <a:rPr lang="en-US" altLang="ja-JP" dirty="0"/>
              <a:t>S3</a:t>
            </a:r>
            <a:r>
              <a:rPr lang="ja-JP" altLang="en-US" dirty="0"/>
              <a:t>互換ストレージ</a:t>
            </a:r>
            <a:endParaRPr lang="en-US" altLang="ja-JP" dirty="0"/>
          </a:p>
          <a:p>
            <a:pPr lvl="2"/>
            <a:r>
              <a:rPr lang="en-US" altLang="ja-JP" dirty="0"/>
              <a:t>Azure Blob Storage</a:t>
            </a:r>
          </a:p>
          <a:p>
            <a:pPr lvl="2"/>
            <a:r>
              <a:rPr lang="en-US" altLang="ja-JP" dirty="0"/>
              <a:t>Box</a:t>
            </a:r>
          </a:p>
          <a:p>
            <a:pPr lvl="2"/>
            <a:r>
              <a:rPr lang="en-US" altLang="ja-JP" dirty="0"/>
              <a:t>Dropbox</a:t>
            </a:r>
          </a:p>
          <a:p>
            <a:pPr lvl="2"/>
            <a:r>
              <a:rPr lang="en-US" altLang="ja-JP" dirty="0"/>
              <a:t>Google Drive</a:t>
            </a:r>
          </a:p>
          <a:p>
            <a:pPr lvl="2"/>
            <a:r>
              <a:rPr lang="en-US" altLang="ja-JP" dirty="0">
                <a:solidFill>
                  <a:srgbClr val="0070C0"/>
                </a:solidFill>
              </a:rPr>
              <a:t>One Drive</a:t>
            </a:r>
          </a:p>
          <a:p>
            <a:pPr lvl="2"/>
            <a:endParaRPr lang="en-US" altLang="ja-JP" dirty="0"/>
          </a:p>
          <a:p>
            <a:pPr lvl="1"/>
            <a:r>
              <a:rPr lang="ja-JP" altLang="en-US" sz="2000" dirty="0"/>
              <a:t>プライベート</a:t>
            </a:r>
            <a:endParaRPr lang="en-US" altLang="ja-JP" sz="2000" dirty="0"/>
          </a:p>
          <a:p>
            <a:pPr lvl="2"/>
            <a:r>
              <a:rPr lang="en-US" altLang="ja-JP" dirty="0" err="1"/>
              <a:t>ownCloud</a:t>
            </a:r>
            <a:endParaRPr lang="en-US" altLang="ja-JP" dirty="0"/>
          </a:p>
          <a:p>
            <a:pPr lvl="2"/>
            <a:r>
              <a:rPr lang="en-US" altLang="ja-JP" dirty="0" err="1"/>
              <a:t>NextCloud</a:t>
            </a:r>
            <a:endParaRPr lang="en-US" altLang="ja-JP" dirty="0"/>
          </a:p>
          <a:p>
            <a:pPr lvl="2"/>
            <a:r>
              <a:rPr lang="en-US" altLang="ja-JP" dirty="0"/>
              <a:t>OpenStack Swift</a:t>
            </a:r>
          </a:p>
          <a:p>
            <a:pPr lvl="3"/>
            <a:r>
              <a:rPr lang="en-US" altLang="ja-JP" sz="2000" dirty="0"/>
              <a:t>API ver2, ver3</a:t>
            </a:r>
          </a:p>
          <a:p>
            <a:pPr lvl="2"/>
            <a:endParaRPr lang="en-US" altLang="ja-JP" sz="2400" dirty="0"/>
          </a:p>
          <a:p>
            <a:endParaRPr lang="en-US" altLang="ja-JP" sz="2400" dirty="0"/>
          </a:p>
        </p:txBody>
      </p:sp>
      <p:sp>
        <p:nvSpPr>
          <p:cNvPr id="33" name="コンテンツ プレースホルダー 32">
            <a:extLst>
              <a:ext uri="{FF2B5EF4-FFF2-40B4-BE49-F238E27FC236}">
                <a16:creationId xmlns:a16="http://schemas.microsoft.com/office/drawing/2014/main" id="{25E9C9E3-8D1E-8346-9C21-9FF2057C35E4}"/>
              </a:ext>
            </a:extLst>
          </p:cNvPr>
          <p:cNvSpPr>
            <a:spLocks noGrp="1"/>
          </p:cNvSpPr>
          <p:nvPr>
            <p:ph sz="half" idx="2"/>
          </p:nvPr>
        </p:nvSpPr>
        <p:spPr>
          <a:xfrm>
            <a:off x="4629149" y="1350724"/>
            <a:ext cx="3886200" cy="5023666"/>
          </a:xfrm>
        </p:spPr>
        <p:txBody>
          <a:bodyPr>
            <a:normAutofit fontScale="92500" lnSpcReduction="10000"/>
          </a:bodyPr>
          <a:lstStyle/>
          <a:p>
            <a:r>
              <a:rPr lang="ja-JP" altLang="en-US" sz="2000" dirty="0"/>
              <a:t>データ解析</a:t>
            </a:r>
          </a:p>
          <a:p>
            <a:pPr lvl="1"/>
            <a:r>
              <a:rPr lang="en-US" altLang="ja-JP" sz="2000" dirty="0" err="1"/>
              <a:t>JupyterHub</a:t>
            </a:r>
            <a:endParaRPr lang="en-US" altLang="ja-JP" sz="2000" dirty="0">
              <a:solidFill>
                <a:srgbClr val="0070C0"/>
              </a:solidFill>
            </a:endParaRPr>
          </a:p>
          <a:p>
            <a:pPr lvl="1"/>
            <a:r>
              <a:rPr lang="en-US" altLang="ja-JP" sz="2000" dirty="0">
                <a:solidFill>
                  <a:srgbClr val="0070C0"/>
                </a:solidFill>
              </a:rPr>
              <a:t>Galaxy</a:t>
            </a:r>
          </a:p>
          <a:p>
            <a:r>
              <a:rPr lang="ja-JP" altLang="en-US" sz="2000" dirty="0"/>
              <a:t>図表・スライド共有</a:t>
            </a:r>
            <a:endParaRPr lang="en-US" altLang="ja-JP" sz="2000" dirty="0"/>
          </a:p>
          <a:p>
            <a:pPr lvl="1"/>
            <a:r>
              <a:rPr lang="en-US" altLang="ja-JP" sz="2000" dirty="0" err="1"/>
              <a:t>Figshare</a:t>
            </a:r>
            <a:endParaRPr lang="en-US" altLang="ja-JP" sz="2000" dirty="0"/>
          </a:p>
          <a:p>
            <a:r>
              <a:rPr lang="ja-JP" altLang="en-US" sz="2000" dirty="0"/>
              <a:t>ソースコードレポジトリ</a:t>
            </a:r>
            <a:endParaRPr lang="en-US" altLang="ja-JP" sz="2000" dirty="0"/>
          </a:p>
          <a:p>
            <a:pPr lvl="1"/>
            <a:r>
              <a:rPr lang="en-US" altLang="ja-JP" sz="2000" dirty="0"/>
              <a:t>GitHub</a:t>
            </a:r>
          </a:p>
          <a:p>
            <a:pPr lvl="1"/>
            <a:r>
              <a:rPr lang="en-US" altLang="ja-JP" sz="2000" dirty="0" err="1"/>
              <a:t>BitBucket</a:t>
            </a:r>
            <a:endParaRPr lang="en-US" altLang="ja-JP" sz="2000" dirty="0"/>
          </a:p>
          <a:p>
            <a:pPr lvl="1"/>
            <a:r>
              <a:rPr lang="en-US" altLang="ja-JP" sz="2000" dirty="0" err="1">
                <a:solidFill>
                  <a:srgbClr val="0070C0"/>
                </a:solidFill>
              </a:rPr>
              <a:t>GitLab</a:t>
            </a:r>
            <a:endParaRPr lang="en-US" altLang="ja-JP" sz="2000" dirty="0">
              <a:solidFill>
                <a:srgbClr val="0070C0"/>
              </a:solidFill>
            </a:endParaRPr>
          </a:p>
          <a:p>
            <a:r>
              <a:rPr lang="ja-JP" altLang="en-US" sz="2000" dirty="0"/>
              <a:t>機関レポジトリ</a:t>
            </a:r>
            <a:endParaRPr lang="en-US" altLang="ja-JP" sz="2000" dirty="0"/>
          </a:p>
          <a:p>
            <a:pPr lvl="1"/>
            <a:r>
              <a:rPr lang="en-US" altLang="ja-JP" sz="2000" dirty="0"/>
              <a:t>WEKO2</a:t>
            </a:r>
          </a:p>
          <a:p>
            <a:pPr lvl="1"/>
            <a:r>
              <a:rPr lang="en-US" altLang="ja-JP" sz="2000" dirty="0" err="1"/>
              <a:t>Dataverse</a:t>
            </a:r>
            <a:endParaRPr lang="en-US" altLang="ja-JP" sz="2000" dirty="0"/>
          </a:p>
          <a:p>
            <a:pPr lvl="1"/>
            <a:r>
              <a:rPr lang="en-US" altLang="ja-JP" sz="2000" dirty="0" err="1">
                <a:solidFill>
                  <a:srgbClr val="0070C0"/>
                </a:solidFill>
              </a:rPr>
              <a:t>DSpace</a:t>
            </a:r>
            <a:r>
              <a:rPr lang="en-US" altLang="ja-JP" sz="2000" dirty="0">
                <a:solidFill>
                  <a:srgbClr val="0070C0"/>
                </a:solidFill>
              </a:rPr>
              <a:t> (SWORD</a:t>
            </a:r>
            <a:r>
              <a:rPr lang="ja-JP" altLang="en-US" sz="2000" dirty="0">
                <a:solidFill>
                  <a:srgbClr val="0070C0"/>
                </a:solidFill>
              </a:rPr>
              <a:t>互換</a:t>
            </a:r>
            <a:r>
              <a:rPr lang="en-US" altLang="ja-JP" sz="2000" dirty="0">
                <a:solidFill>
                  <a:srgbClr val="0070C0"/>
                </a:solidFill>
              </a:rPr>
              <a:t>)</a:t>
            </a:r>
          </a:p>
          <a:p>
            <a:r>
              <a:rPr lang="ja-JP" altLang="en-US" sz="2000" dirty="0"/>
              <a:t>文献管理ツール</a:t>
            </a:r>
            <a:endParaRPr lang="en-US" altLang="ja-JP" sz="2000" dirty="0"/>
          </a:p>
          <a:p>
            <a:pPr lvl="1"/>
            <a:r>
              <a:rPr lang="en-US" altLang="ja-JP" sz="2000" dirty="0" err="1"/>
              <a:t>Mendeley</a:t>
            </a:r>
            <a:endParaRPr lang="en-US" altLang="ja-JP" sz="2000" dirty="0"/>
          </a:p>
          <a:p>
            <a:pPr lvl="1"/>
            <a:r>
              <a:rPr lang="en-US" altLang="ja-JP" sz="2000" dirty="0" err="1"/>
              <a:t>Zotero</a:t>
            </a:r>
            <a:r>
              <a:rPr lang="en-US" altLang="ja-JP" sz="2000" dirty="0"/>
              <a:t> </a:t>
            </a:r>
          </a:p>
        </p:txBody>
      </p:sp>
      <p:sp>
        <p:nvSpPr>
          <p:cNvPr id="4" name="スライド番号プレースホルダー 3">
            <a:extLst>
              <a:ext uri="{FF2B5EF4-FFF2-40B4-BE49-F238E27FC236}">
                <a16:creationId xmlns:a16="http://schemas.microsoft.com/office/drawing/2014/main" id="{3AB8C301-149E-A14D-9E0F-5AFDA3031462}"/>
              </a:ext>
            </a:extLst>
          </p:cNvPr>
          <p:cNvSpPr>
            <a:spLocks noGrp="1"/>
          </p:cNvSpPr>
          <p:nvPr>
            <p:ph type="sldNum" sz="quarter" idx="12"/>
          </p:nvPr>
        </p:nvSpPr>
        <p:spPr/>
        <p:txBody>
          <a:bodyPr/>
          <a:lstStyle/>
          <a:p>
            <a:fld id="{1EFD0C8F-27BC-4081-871F-5E1C2D90E7A6}" type="slidenum">
              <a:rPr kumimoji="1" lang="ja-JP" altLang="en-US" smtClean="0"/>
              <a:t>14</a:t>
            </a:fld>
            <a:endParaRPr kumimoji="1" lang="ja-JP" altLang="en-US" dirty="0"/>
          </a:p>
        </p:txBody>
      </p:sp>
      <p:sp>
        <p:nvSpPr>
          <p:cNvPr id="5" name="テキスト ボックス 4">
            <a:extLst>
              <a:ext uri="{FF2B5EF4-FFF2-40B4-BE49-F238E27FC236}">
                <a16:creationId xmlns:a16="http://schemas.microsoft.com/office/drawing/2014/main" id="{2C5FF457-9FA9-1F42-B729-2AFC860F4F44}"/>
              </a:ext>
            </a:extLst>
          </p:cNvPr>
          <p:cNvSpPr txBox="1"/>
          <p:nvPr/>
        </p:nvSpPr>
        <p:spPr>
          <a:xfrm>
            <a:off x="7253465" y="6336680"/>
            <a:ext cx="1261884" cy="307777"/>
          </a:xfrm>
          <a:prstGeom prst="rect">
            <a:avLst/>
          </a:prstGeom>
          <a:noFill/>
        </p:spPr>
        <p:txBody>
          <a:bodyPr wrap="none" rtlCol="0">
            <a:spAutoFit/>
          </a:bodyPr>
          <a:lstStyle/>
          <a:p>
            <a:r>
              <a:rPr lang="ja-JP" altLang="en-US" sz="1400" dirty="0">
                <a:solidFill>
                  <a:srgbClr val="0070C0"/>
                </a:solidFill>
              </a:rPr>
              <a:t>青字：開発中</a:t>
            </a:r>
            <a:endParaRPr kumimoji="1" lang="ja-JP" altLang="en-US" sz="1400" dirty="0">
              <a:solidFill>
                <a:srgbClr val="0070C0"/>
              </a:solidFill>
            </a:endParaRPr>
          </a:p>
        </p:txBody>
      </p:sp>
      <p:pic>
        <p:nvPicPr>
          <p:cNvPr id="6" name="Picture 5">
            <a:extLst>
              <a:ext uri="{FF2B5EF4-FFF2-40B4-BE49-F238E27FC236}">
                <a16:creationId xmlns:a16="http://schemas.microsoft.com/office/drawing/2014/main" id="{9E12E9CE-73E1-C842-8639-8C8F92966779}"/>
              </a:ext>
            </a:extLst>
          </p:cNvPr>
          <p:cNvPicPr>
            <a:picLocks noChangeAspect="1"/>
          </p:cNvPicPr>
          <p:nvPr/>
        </p:nvPicPr>
        <p:blipFill>
          <a:blip r:embed="rId3"/>
          <a:stretch>
            <a:fillRect/>
          </a:stretch>
        </p:blipFill>
        <p:spPr>
          <a:xfrm>
            <a:off x="1112860" y="1921489"/>
            <a:ext cx="320343" cy="320343"/>
          </a:xfrm>
          <a:prstGeom prst="rect">
            <a:avLst/>
          </a:prstGeom>
        </p:spPr>
      </p:pic>
      <p:pic>
        <p:nvPicPr>
          <p:cNvPr id="7" name="Picture 6">
            <a:extLst>
              <a:ext uri="{FF2B5EF4-FFF2-40B4-BE49-F238E27FC236}">
                <a16:creationId xmlns:a16="http://schemas.microsoft.com/office/drawing/2014/main" id="{125C5D55-5072-AD46-8DD0-8CE090713F89}"/>
              </a:ext>
            </a:extLst>
          </p:cNvPr>
          <p:cNvPicPr>
            <a:picLocks noChangeAspect="1"/>
          </p:cNvPicPr>
          <p:nvPr/>
        </p:nvPicPr>
        <p:blipFill>
          <a:blip r:embed="rId4"/>
          <a:stretch>
            <a:fillRect/>
          </a:stretch>
        </p:blipFill>
        <p:spPr>
          <a:xfrm>
            <a:off x="4629149" y="3529639"/>
            <a:ext cx="269164" cy="269164"/>
          </a:xfrm>
          <a:prstGeom prst="rect">
            <a:avLst/>
          </a:prstGeom>
        </p:spPr>
      </p:pic>
      <p:pic>
        <p:nvPicPr>
          <p:cNvPr id="8" name="Picture 7">
            <a:extLst>
              <a:ext uri="{FF2B5EF4-FFF2-40B4-BE49-F238E27FC236}">
                <a16:creationId xmlns:a16="http://schemas.microsoft.com/office/drawing/2014/main" id="{8F39469C-21F6-A946-B32B-BD5190DB12DB}"/>
              </a:ext>
            </a:extLst>
          </p:cNvPr>
          <p:cNvPicPr>
            <a:picLocks noChangeAspect="1"/>
          </p:cNvPicPr>
          <p:nvPr/>
        </p:nvPicPr>
        <p:blipFill>
          <a:blip r:embed="rId5"/>
          <a:stretch>
            <a:fillRect/>
          </a:stretch>
        </p:blipFill>
        <p:spPr>
          <a:xfrm>
            <a:off x="1116746" y="2805397"/>
            <a:ext cx="316457" cy="316457"/>
          </a:xfrm>
          <a:prstGeom prst="rect">
            <a:avLst/>
          </a:prstGeom>
        </p:spPr>
      </p:pic>
      <p:pic>
        <p:nvPicPr>
          <p:cNvPr id="9" name="Picture 8">
            <a:extLst>
              <a:ext uri="{FF2B5EF4-FFF2-40B4-BE49-F238E27FC236}">
                <a16:creationId xmlns:a16="http://schemas.microsoft.com/office/drawing/2014/main" id="{E743AFB4-0D5E-4041-8861-DF9FA6665CF9}"/>
              </a:ext>
            </a:extLst>
          </p:cNvPr>
          <p:cNvPicPr>
            <a:picLocks noChangeAspect="1"/>
          </p:cNvPicPr>
          <p:nvPr/>
        </p:nvPicPr>
        <p:blipFill>
          <a:blip r:embed="rId6"/>
          <a:stretch>
            <a:fillRect/>
          </a:stretch>
        </p:blipFill>
        <p:spPr>
          <a:xfrm>
            <a:off x="4640146" y="4788156"/>
            <a:ext cx="282249" cy="282249"/>
          </a:xfrm>
          <a:prstGeom prst="rect">
            <a:avLst/>
          </a:prstGeom>
        </p:spPr>
      </p:pic>
      <p:pic>
        <p:nvPicPr>
          <p:cNvPr id="10" name="Picture 9">
            <a:extLst>
              <a:ext uri="{FF2B5EF4-FFF2-40B4-BE49-F238E27FC236}">
                <a16:creationId xmlns:a16="http://schemas.microsoft.com/office/drawing/2014/main" id="{EDE4EAB7-FD67-7F47-B210-4BEFA49AA37B}"/>
              </a:ext>
            </a:extLst>
          </p:cNvPr>
          <p:cNvPicPr>
            <a:picLocks noChangeAspect="1"/>
          </p:cNvPicPr>
          <p:nvPr/>
        </p:nvPicPr>
        <p:blipFill>
          <a:blip r:embed="rId7"/>
          <a:stretch>
            <a:fillRect/>
          </a:stretch>
        </p:blipFill>
        <p:spPr>
          <a:xfrm>
            <a:off x="4630478" y="3851075"/>
            <a:ext cx="279590" cy="251631"/>
          </a:xfrm>
          <a:prstGeom prst="rect">
            <a:avLst/>
          </a:prstGeom>
        </p:spPr>
      </p:pic>
      <p:pic>
        <p:nvPicPr>
          <p:cNvPr id="11" name="Picture 10">
            <a:extLst>
              <a:ext uri="{FF2B5EF4-FFF2-40B4-BE49-F238E27FC236}">
                <a16:creationId xmlns:a16="http://schemas.microsoft.com/office/drawing/2014/main" id="{9888C31D-2E4D-0F46-8EBE-3A3B520260E2}"/>
              </a:ext>
            </a:extLst>
          </p:cNvPr>
          <p:cNvPicPr>
            <a:picLocks noChangeAspect="1"/>
          </p:cNvPicPr>
          <p:nvPr/>
        </p:nvPicPr>
        <p:blipFill>
          <a:blip r:embed="rId8"/>
          <a:stretch>
            <a:fillRect/>
          </a:stretch>
        </p:blipFill>
        <p:spPr>
          <a:xfrm>
            <a:off x="1110300" y="3746038"/>
            <a:ext cx="318893" cy="318893"/>
          </a:xfrm>
          <a:prstGeom prst="rect">
            <a:avLst/>
          </a:prstGeom>
        </p:spPr>
      </p:pic>
      <p:pic>
        <p:nvPicPr>
          <p:cNvPr id="12" name="Picture 11">
            <a:extLst>
              <a:ext uri="{FF2B5EF4-FFF2-40B4-BE49-F238E27FC236}">
                <a16:creationId xmlns:a16="http://schemas.microsoft.com/office/drawing/2014/main" id="{FC1A1A38-872E-EB4C-8C6F-65B113A7669C}"/>
              </a:ext>
            </a:extLst>
          </p:cNvPr>
          <p:cNvPicPr>
            <a:picLocks noChangeAspect="1"/>
          </p:cNvPicPr>
          <p:nvPr/>
        </p:nvPicPr>
        <p:blipFill>
          <a:blip r:embed="rId9"/>
          <a:stretch>
            <a:fillRect/>
          </a:stretch>
        </p:blipFill>
        <p:spPr>
          <a:xfrm>
            <a:off x="4629149" y="4436473"/>
            <a:ext cx="324054" cy="324054"/>
          </a:xfrm>
          <a:prstGeom prst="rect">
            <a:avLst/>
          </a:prstGeom>
        </p:spPr>
      </p:pic>
      <p:pic>
        <p:nvPicPr>
          <p:cNvPr id="13" name="Picture 12">
            <a:extLst>
              <a:ext uri="{FF2B5EF4-FFF2-40B4-BE49-F238E27FC236}">
                <a16:creationId xmlns:a16="http://schemas.microsoft.com/office/drawing/2014/main" id="{F6EC9905-35DC-0C45-B3DE-87E0241B3B45}"/>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075576" y="4965733"/>
            <a:ext cx="386914" cy="165820"/>
          </a:xfrm>
          <a:prstGeom prst="rect">
            <a:avLst/>
          </a:prstGeom>
        </p:spPr>
      </p:pic>
      <p:pic>
        <p:nvPicPr>
          <p:cNvPr id="14" name="Picture 13">
            <a:extLst>
              <a:ext uri="{FF2B5EF4-FFF2-40B4-BE49-F238E27FC236}">
                <a16:creationId xmlns:a16="http://schemas.microsoft.com/office/drawing/2014/main" id="{D3935755-BF35-184E-83DE-88A2D2EBA391}"/>
              </a:ext>
            </a:extLst>
          </p:cNvPr>
          <p:cNvPicPr>
            <a:picLocks noChangeAspect="1"/>
          </p:cNvPicPr>
          <p:nvPr/>
        </p:nvPicPr>
        <p:blipFill>
          <a:blip r:embed="rId11"/>
          <a:stretch>
            <a:fillRect/>
          </a:stretch>
        </p:blipFill>
        <p:spPr>
          <a:xfrm>
            <a:off x="1110300" y="4618039"/>
            <a:ext cx="290982" cy="290982"/>
          </a:xfrm>
          <a:prstGeom prst="rect">
            <a:avLst/>
          </a:prstGeom>
        </p:spPr>
      </p:pic>
      <p:pic>
        <p:nvPicPr>
          <p:cNvPr id="16" name="Picture 15">
            <a:extLst>
              <a:ext uri="{FF2B5EF4-FFF2-40B4-BE49-F238E27FC236}">
                <a16:creationId xmlns:a16="http://schemas.microsoft.com/office/drawing/2014/main" id="{2843E0BA-719A-B341-8D2B-6ED339846283}"/>
              </a:ext>
            </a:extLst>
          </p:cNvPr>
          <p:cNvPicPr>
            <a:picLocks noChangeAspect="1"/>
          </p:cNvPicPr>
          <p:nvPr/>
        </p:nvPicPr>
        <p:blipFill>
          <a:blip r:embed="rId12"/>
          <a:stretch>
            <a:fillRect/>
          </a:stretch>
        </p:blipFill>
        <p:spPr>
          <a:xfrm>
            <a:off x="1110865" y="3137891"/>
            <a:ext cx="329686" cy="329686"/>
          </a:xfrm>
          <a:prstGeom prst="rect">
            <a:avLst/>
          </a:prstGeom>
        </p:spPr>
      </p:pic>
      <p:pic>
        <p:nvPicPr>
          <p:cNvPr id="17" name="Picture 16">
            <a:extLst>
              <a:ext uri="{FF2B5EF4-FFF2-40B4-BE49-F238E27FC236}">
                <a16:creationId xmlns:a16="http://schemas.microsoft.com/office/drawing/2014/main" id="{31805BD0-BC9D-F042-A031-B66BDC1FF5C5}"/>
              </a:ext>
            </a:extLst>
          </p:cNvPr>
          <p:cNvPicPr>
            <a:picLocks noChangeAspect="1"/>
          </p:cNvPicPr>
          <p:nvPr/>
        </p:nvPicPr>
        <p:blipFill>
          <a:blip r:embed="rId13"/>
          <a:stretch>
            <a:fillRect/>
          </a:stretch>
        </p:blipFill>
        <p:spPr>
          <a:xfrm>
            <a:off x="1075576" y="2480285"/>
            <a:ext cx="349037" cy="349037"/>
          </a:xfrm>
          <a:prstGeom prst="rect">
            <a:avLst/>
          </a:prstGeom>
        </p:spPr>
      </p:pic>
      <p:pic>
        <p:nvPicPr>
          <p:cNvPr id="18" name="Picture 17">
            <a:extLst>
              <a:ext uri="{FF2B5EF4-FFF2-40B4-BE49-F238E27FC236}">
                <a16:creationId xmlns:a16="http://schemas.microsoft.com/office/drawing/2014/main" id="{E577A12C-56CE-5E45-821E-8F4F20935B25}"/>
              </a:ext>
            </a:extLst>
          </p:cNvPr>
          <p:cNvPicPr>
            <a:picLocks noChangeAspect="1"/>
          </p:cNvPicPr>
          <p:nvPr/>
        </p:nvPicPr>
        <p:blipFill>
          <a:blip r:embed="rId14"/>
          <a:stretch>
            <a:fillRect/>
          </a:stretch>
        </p:blipFill>
        <p:spPr>
          <a:xfrm>
            <a:off x="4606344" y="2594760"/>
            <a:ext cx="287510" cy="287510"/>
          </a:xfrm>
          <a:prstGeom prst="rect">
            <a:avLst/>
          </a:prstGeom>
        </p:spPr>
      </p:pic>
      <p:pic>
        <p:nvPicPr>
          <p:cNvPr id="19" name="Picture 18">
            <a:extLst>
              <a:ext uri="{FF2B5EF4-FFF2-40B4-BE49-F238E27FC236}">
                <a16:creationId xmlns:a16="http://schemas.microsoft.com/office/drawing/2014/main" id="{70358B40-5A31-CB4A-B38E-07FCE321BFF3}"/>
              </a:ext>
            </a:extLst>
          </p:cNvPr>
          <p:cNvPicPr>
            <a:picLocks noChangeAspect="1"/>
          </p:cNvPicPr>
          <p:nvPr/>
        </p:nvPicPr>
        <p:blipFill>
          <a:blip r:embed="rId15"/>
          <a:stretch>
            <a:fillRect/>
          </a:stretch>
        </p:blipFill>
        <p:spPr>
          <a:xfrm>
            <a:off x="4611605" y="3188951"/>
            <a:ext cx="282249" cy="282249"/>
          </a:xfrm>
          <a:prstGeom prst="rect">
            <a:avLst/>
          </a:prstGeom>
        </p:spPr>
      </p:pic>
      <p:pic>
        <p:nvPicPr>
          <p:cNvPr id="20" name="Picture 19">
            <a:extLst>
              <a:ext uri="{FF2B5EF4-FFF2-40B4-BE49-F238E27FC236}">
                <a16:creationId xmlns:a16="http://schemas.microsoft.com/office/drawing/2014/main" id="{D5314662-554F-984D-A2C1-A334CC7D0481}"/>
              </a:ext>
            </a:extLst>
          </p:cNvPr>
          <p:cNvPicPr>
            <a:picLocks noChangeAspect="1"/>
          </p:cNvPicPr>
          <p:nvPr/>
        </p:nvPicPr>
        <p:blipFill>
          <a:blip r:embed="rId16"/>
          <a:stretch>
            <a:fillRect/>
          </a:stretch>
        </p:blipFill>
        <p:spPr>
          <a:xfrm>
            <a:off x="4629149" y="5672467"/>
            <a:ext cx="331289" cy="331289"/>
          </a:xfrm>
          <a:prstGeom prst="rect">
            <a:avLst/>
          </a:prstGeom>
        </p:spPr>
      </p:pic>
      <p:pic>
        <p:nvPicPr>
          <p:cNvPr id="21" name="Picture 20">
            <a:extLst>
              <a:ext uri="{FF2B5EF4-FFF2-40B4-BE49-F238E27FC236}">
                <a16:creationId xmlns:a16="http://schemas.microsoft.com/office/drawing/2014/main" id="{2D46A6B4-E3C5-034B-A4DE-00018C8C4071}"/>
              </a:ext>
            </a:extLst>
          </p:cNvPr>
          <p:cNvPicPr>
            <a:picLocks noChangeAspect="1"/>
          </p:cNvPicPr>
          <p:nvPr/>
        </p:nvPicPr>
        <p:blipFill>
          <a:blip r:embed="rId17"/>
          <a:stretch>
            <a:fillRect/>
          </a:stretch>
        </p:blipFill>
        <p:spPr>
          <a:xfrm>
            <a:off x="4606344" y="6022768"/>
            <a:ext cx="351622" cy="351622"/>
          </a:xfrm>
          <a:prstGeom prst="rect">
            <a:avLst/>
          </a:prstGeom>
        </p:spPr>
      </p:pic>
      <p:pic>
        <p:nvPicPr>
          <p:cNvPr id="22" name="Picture 21">
            <a:extLst>
              <a:ext uri="{FF2B5EF4-FFF2-40B4-BE49-F238E27FC236}">
                <a16:creationId xmlns:a16="http://schemas.microsoft.com/office/drawing/2014/main" id="{A2AA95C6-2B12-0F4B-BB24-21EFD4AD200F}"/>
              </a:ext>
            </a:extLst>
          </p:cNvPr>
          <p:cNvPicPr>
            <a:picLocks noChangeAspect="1"/>
          </p:cNvPicPr>
          <p:nvPr/>
        </p:nvPicPr>
        <p:blipFill>
          <a:blip r:embed="rId18"/>
          <a:stretch>
            <a:fillRect/>
          </a:stretch>
        </p:blipFill>
        <p:spPr>
          <a:xfrm>
            <a:off x="1075576" y="3410593"/>
            <a:ext cx="365553" cy="365553"/>
          </a:xfrm>
          <a:prstGeom prst="rect">
            <a:avLst/>
          </a:prstGeom>
        </p:spPr>
      </p:pic>
      <p:pic>
        <p:nvPicPr>
          <p:cNvPr id="24" name="Picture 23">
            <a:extLst>
              <a:ext uri="{FF2B5EF4-FFF2-40B4-BE49-F238E27FC236}">
                <a16:creationId xmlns:a16="http://schemas.microsoft.com/office/drawing/2014/main" id="{660357AD-BA75-DE4A-9DAF-B4954BC8B651}"/>
              </a:ext>
            </a:extLst>
          </p:cNvPr>
          <p:cNvPicPr>
            <a:picLocks noChangeAspect="1"/>
          </p:cNvPicPr>
          <p:nvPr/>
        </p:nvPicPr>
        <p:blipFill rotWithShape="1">
          <a:blip r:embed="rId19">
            <a:extLst>
              <a:ext uri="{28A0092B-C50C-407E-A947-70E740481C1C}">
                <a14:useLocalDpi xmlns:a14="http://schemas.microsoft.com/office/drawing/2010/main"/>
              </a:ext>
            </a:extLst>
          </a:blip>
          <a:srcRect l="-6354"/>
          <a:stretch/>
        </p:blipFill>
        <p:spPr>
          <a:xfrm>
            <a:off x="4559240" y="1912404"/>
            <a:ext cx="363155" cy="389095"/>
          </a:xfrm>
          <a:prstGeom prst="rect">
            <a:avLst/>
          </a:prstGeom>
        </p:spPr>
      </p:pic>
      <p:pic>
        <p:nvPicPr>
          <p:cNvPr id="25" name="Picture 24">
            <a:extLst>
              <a:ext uri="{FF2B5EF4-FFF2-40B4-BE49-F238E27FC236}">
                <a16:creationId xmlns:a16="http://schemas.microsoft.com/office/drawing/2014/main" id="{CD4E846B-9A22-CD41-ADF3-DB32C5F5048B}"/>
              </a:ext>
            </a:extLst>
          </p:cNvPr>
          <p:cNvPicPr>
            <a:picLocks noChangeAspect="1"/>
          </p:cNvPicPr>
          <p:nvPr/>
        </p:nvPicPr>
        <p:blipFill rotWithShape="1">
          <a:blip r:embed="rId20">
            <a:extLst>
              <a:ext uri="{28A0092B-C50C-407E-A947-70E740481C1C}">
                <a14:useLocalDpi xmlns:a14="http://schemas.microsoft.com/office/drawing/2010/main"/>
              </a:ext>
            </a:extLst>
          </a:blip>
          <a:srcRect l="-18103"/>
          <a:stretch/>
        </p:blipFill>
        <p:spPr>
          <a:xfrm>
            <a:off x="4563437" y="1601749"/>
            <a:ext cx="334876" cy="328158"/>
          </a:xfrm>
          <a:prstGeom prst="rect">
            <a:avLst/>
          </a:prstGeom>
        </p:spPr>
      </p:pic>
      <p:pic>
        <p:nvPicPr>
          <p:cNvPr id="27" name="Picture 26">
            <a:extLst>
              <a:ext uri="{FF2B5EF4-FFF2-40B4-BE49-F238E27FC236}">
                <a16:creationId xmlns:a16="http://schemas.microsoft.com/office/drawing/2014/main" id="{EE109692-B8C5-534E-9C5B-75046946C928}"/>
              </a:ext>
            </a:extLst>
          </p:cNvPr>
          <p:cNvPicPr>
            <a:picLocks noChangeAspect="1"/>
          </p:cNvPicPr>
          <p:nvPr/>
        </p:nvPicPr>
        <p:blipFill>
          <a:blip r:embed="rId21"/>
          <a:stretch>
            <a:fillRect/>
          </a:stretch>
        </p:blipFill>
        <p:spPr>
          <a:xfrm>
            <a:off x="1106890" y="5188265"/>
            <a:ext cx="326313" cy="326313"/>
          </a:xfrm>
          <a:prstGeom prst="rect">
            <a:avLst/>
          </a:prstGeom>
        </p:spPr>
      </p:pic>
      <p:pic>
        <p:nvPicPr>
          <p:cNvPr id="28" name="図 11">
            <a:extLst>
              <a:ext uri="{FF2B5EF4-FFF2-40B4-BE49-F238E27FC236}">
                <a16:creationId xmlns:a16="http://schemas.microsoft.com/office/drawing/2014/main" id="{935D38D1-F593-634E-BDA1-A90835BCDDE9}"/>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14320" y="2229295"/>
            <a:ext cx="278122" cy="280496"/>
          </a:xfrm>
          <a:prstGeom prst="rect">
            <a:avLst/>
          </a:prstGeom>
        </p:spPr>
      </p:pic>
      <p:pic>
        <p:nvPicPr>
          <p:cNvPr id="29" name="図 12">
            <a:extLst>
              <a:ext uri="{FF2B5EF4-FFF2-40B4-BE49-F238E27FC236}">
                <a16:creationId xmlns:a16="http://schemas.microsoft.com/office/drawing/2014/main" id="{CDDA9CBB-5E60-494E-BD15-DD63036D79D4}"/>
              </a:ext>
            </a:extLst>
          </p:cNvPr>
          <p:cNvPicPr>
            <a:picLocks noChangeAspect="1"/>
          </p:cNvPicPr>
          <p:nvPr/>
        </p:nvPicPr>
        <p:blipFill rotWithShape="1">
          <a:blip r:embed="rId23">
            <a:extLst>
              <a:ext uri="{28A0092B-C50C-407E-A947-70E740481C1C}">
                <a14:useLocalDpi xmlns:a14="http://schemas.microsoft.com/office/drawing/2010/main"/>
              </a:ext>
            </a:extLst>
          </a:blip>
          <a:srcRect l="-15"/>
          <a:stretch/>
        </p:blipFill>
        <p:spPr>
          <a:xfrm>
            <a:off x="1330602" y="2221084"/>
            <a:ext cx="249594" cy="293678"/>
          </a:xfrm>
          <a:prstGeom prst="rect">
            <a:avLst/>
          </a:prstGeom>
        </p:spPr>
      </p:pic>
      <p:pic>
        <p:nvPicPr>
          <p:cNvPr id="26" name="Picture 25">
            <a:extLst>
              <a:ext uri="{FF2B5EF4-FFF2-40B4-BE49-F238E27FC236}">
                <a16:creationId xmlns:a16="http://schemas.microsoft.com/office/drawing/2014/main" id="{04F75E3F-0743-1641-AAA6-3757C5CD1FE4}"/>
              </a:ext>
            </a:extLst>
          </p:cNvPr>
          <p:cNvPicPr>
            <a:picLocks noChangeAspect="1"/>
          </p:cNvPicPr>
          <p:nvPr/>
        </p:nvPicPr>
        <p:blipFill rotWithShape="1">
          <a:blip r:embed="rId24">
            <a:extLst>
              <a:ext uri="{28A0092B-C50C-407E-A947-70E740481C1C}">
                <a14:useLocalDpi xmlns:a14="http://schemas.microsoft.com/office/drawing/2010/main"/>
              </a:ext>
            </a:extLst>
          </a:blip>
          <a:srcRect/>
          <a:stretch/>
        </p:blipFill>
        <p:spPr>
          <a:xfrm>
            <a:off x="4640146" y="5163518"/>
            <a:ext cx="266484" cy="248718"/>
          </a:xfrm>
          <a:prstGeom prst="rect">
            <a:avLst/>
          </a:prstGeom>
        </p:spPr>
      </p:pic>
    </p:spTree>
    <p:extLst>
      <p:ext uri="{BB962C8B-B14F-4D97-AF65-F5344CB8AC3E}">
        <p14:creationId xmlns:p14="http://schemas.microsoft.com/office/powerpoint/2010/main" val="1259494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err="1"/>
              <a:t>GakuNin</a:t>
            </a:r>
            <a:r>
              <a:rPr lang="ja-JP" altLang="en-US" sz="4000" dirty="0"/>
              <a:t> </a:t>
            </a:r>
            <a:r>
              <a:rPr lang="en-US" altLang="ja-JP" sz="4000" dirty="0"/>
              <a:t>RDM</a:t>
            </a:r>
            <a:r>
              <a:rPr lang="ja-JP" altLang="en-US" sz="4000" dirty="0"/>
              <a:t> </a:t>
            </a:r>
            <a:r>
              <a:rPr kumimoji="1" lang="ja-JP" altLang="en-US" sz="4000" dirty="0"/>
              <a:t>利用の流れ</a:t>
            </a:r>
          </a:p>
        </p:txBody>
      </p:sp>
      <p:sp>
        <p:nvSpPr>
          <p:cNvPr id="4" name="スライド番号プレースホルダー 3"/>
          <p:cNvSpPr>
            <a:spLocks noGrp="1"/>
          </p:cNvSpPr>
          <p:nvPr>
            <p:ph type="sldNum" sz="quarter" idx="12"/>
          </p:nvPr>
        </p:nvSpPr>
        <p:spPr/>
        <p:txBody>
          <a:bodyPr/>
          <a:lstStyle/>
          <a:p>
            <a:fld id="{2D9512D5-BBD5-4066-8311-56CD717101F6}" type="slidenum">
              <a:rPr kumimoji="1" lang="ja-JP" altLang="en-US" smtClean="0"/>
              <a:t>15</a:t>
            </a:fld>
            <a:endParaRPr kumimoji="1" lang="ja-JP" altLang="en-US"/>
          </a:p>
        </p:txBody>
      </p:sp>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4253" y="1635059"/>
            <a:ext cx="3077567" cy="1872000"/>
          </a:xfrm>
          <a:prstGeom prst="rect">
            <a:avLst/>
          </a:prstGeom>
        </p:spPr>
      </p:pic>
      <p:sp>
        <p:nvSpPr>
          <p:cNvPr id="7" name="テキスト ボックス 6"/>
          <p:cNvSpPr txBox="1"/>
          <p:nvPr/>
        </p:nvSpPr>
        <p:spPr>
          <a:xfrm>
            <a:off x="1241957" y="3052914"/>
            <a:ext cx="2262158" cy="369332"/>
          </a:xfrm>
          <a:prstGeom prst="rect">
            <a:avLst/>
          </a:prstGeom>
          <a:noFill/>
        </p:spPr>
        <p:txBody>
          <a:bodyPr wrap="none" rtlCol="0">
            <a:spAutoFit/>
          </a:bodyPr>
          <a:lstStyle/>
          <a:p>
            <a:r>
              <a:rPr kumimoji="1" lang="ja-JP" altLang="en-US" dirty="0"/>
              <a:t>プロジェクトの作成</a:t>
            </a:r>
          </a:p>
        </p:txBody>
      </p:sp>
      <p:pic>
        <p:nvPicPr>
          <p:cNvPr id="8" name="図 7"/>
          <p:cNvPicPr>
            <a:picLocks/>
          </p:cNvPicPr>
          <p:nvPr/>
        </p:nvPicPr>
        <p:blipFill>
          <a:blip r:embed="rId4" cstate="print">
            <a:extLst>
              <a:ext uri="{28A0092B-C50C-407E-A947-70E740481C1C}">
                <a14:useLocalDpi xmlns:a14="http://schemas.microsoft.com/office/drawing/2010/main"/>
              </a:ext>
            </a:extLst>
          </a:blip>
          <a:stretch>
            <a:fillRect/>
          </a:stretch>
        </p:blipFill>
        <p:spPr>
          <a:xfrm>
            <a:off x="5433432" y="1635059"/>
            <a:ext cx="3078000" cy="1872000"/>
          </a:xfrm>
          <a:prstGeom prst="rect">
            <a:avLst/>
          </a:prstGeom>
        </p:spPr>
      </p:pic>
      <p:sp>
        <p:nvSpPr>
          <p:cNvPr id="10" name="テキスト ボックス 9"/>
          <p:cNvSpPr txBox="1"/>
          <p:nvPr/>
        </p:nvSpPr>
        <p:spPr>
          <a:xfrm>
            <a:off x="5956770" y="2929166"/>
            <a:ext cx="2031325" cy="646331"/>
          </a:xfrm>
          <a:prstGeom prst="rect">
            <a:avLst/>
          </a:prstGeom>
          <a:solidFill>
            <a:schemeClr val="bg1">
              <a:alpha val="50000"/>
            </a:schemeClr>
          </a:solidFill>
        </p:spPr>
        <p:txBody>
          <a:bodyPr wrap="none" rtlCol="0">
            <a:spAutoFit/>
          </a:bodyPr>
          <a:lstStyle/>
          <a:p>
            <a:r>
              <a:rPr kumimoji="1" lang="ja-JP" altLang="en-US" dirty="0"/>
              <a:t>ストレージの接続</a:t>
            </a:r>
            <a:endParaRPr kumimoji="1" lang="en-US" altLang="ja-JP" dirty="0"/>
          </a:p>
          <a:p>
            <a:r>
              <a:rPr kumimoji="1" lang="ja-JP" altLang="en-US" dirty="0"/>
              <a:t>プラグイン</a:t>
            </a:r>
            <a:r>
              <a:rPr lang="ja-JP" altLang="en-US" dirty="0"/>
              <a:t>の選択</a:t>
            </a:r>
            <a:endParaRPr kumimoji="1" lang="ja-JP" altLang="en-US" dirty="0"/>
          </a:p>
        </p:txBody>
      </p:sp>
      <p:pic>
        <p:nvPicPr>
          <p:cNvPr id="11" name="図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3648" y="4224980"/>
            <a:ext cx="3077568" cy="1872000"/>
          </a:xfrm>
          <a:prstGeom prst="rect">
            <a:avLst/>
          </a:prstGeom>
        </p:spPr>
      </p:pic>
      <p:sp>
        <p:nvSpPr>
          <p:cNvPr id="12" name="テキスト ボックス 11"/>
          <p:cNvSpPr txBox="1"/>
          <p:nvPr/>
        </p:nvSpPr>
        <p:spPr>
          <a:xfrm>
            <a:off x="5956770" y="5634770"/>
            <a:ext cx="2031325" cy="369332"/>
          </a:xfrm>
          <a:prstGeom prst="rect">
            <a:avLst/>
          </a:prstGeom>
          <a:solidFill>
            <a:schemeClr val="bg1">
              <a:alpha val="50000"/>
            </a:schemeClr>
          </a:solidFill>
        </p:spPr>
        <p:txBody>
          <a:bodyPr wrap="none" rtlCol="0">
            <a:spAutoFit/>
          </a:bodyPr>
          <a:lstStyle/>
          <a:p>
            <a:r>
              <a:rPr kumimoji="1" lang="ja-JP" altLang="en-US" dirty="0"/>
              <a:t>共同研究者の選択</a:t>
            </a:r>
          </a:p>
        </p:txBody>
      </p:sp>
      <p:pic>
        <p:nvPicPr>
          <p:cNvPr id="13" name="図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4252" y="4224980"/>
            <a:ext cx="3077568" cy="1872000"/>
          </a:xfrm>
          <a:prstGeom prst="rect">
            <a:avLst/>
          </a:prstGeom>
        </p:spPr>
      </p:pic>
      <p:sp>
        <p:nvSpPr>
          <p:cNvPr id="14" name="テキスト ボックス 13"/>
          <p:cNvSpPr txBox="1"/>
          <p:nvPr/>
        </p:nvSpPr>
        <p:spPr>
          <a:xfrm>
            <a:off x="1147509" y="4984541"/>
            <a:ext cx="2492990" cy="1138773"/>
          </a:xfrm>
          <a:prstGeom prst="rect">
            <a:avLst/>
          </a:prstGeom>
          <a:solidFill>
            <a:schemeClr val="bg1">
              <a:alpha val="50000"/>
            </a:schemeClr>
          </a:solidFill>
        </p:spPr>
        <p:txBody>
          <a:bodyPr wrap="none" rtlCol="0">
            <a:spAutoFit/>
          </a:bodyPr>
          <a:lstStyle/>
          <a:p>
            <a:r>
              <a:rPr kumimoji="1" lang="ja-JP" altLang="en-US" dirty="0"/>
              <a:t>ファイルの管理・共有</a:t>
            </a:r>
            <a:endParaRPr kumimoji="1" lang="en-US" altLang="ja-JP" dirty="0"/>
          </a:p>
          <a:p>
            <a:pPr marL="285750" indent="-285750">
              <a:buFont typeface="Arial" panose="020B0604020202020204" pitchFamily="34" charset="0"/>
              <a:buChar char="•"/>
            </a:pPr>
            <a:r>
              <a:rPr lang="ja-JP" altLang="en-US" sz="1600" dirty="0"/>
              <a:t>バージョン管理</a:t>
            </a:r>
            <a:endParaRPr lang="en-US" altLang="ja-JP" sz="1600" dirty="0"/>
          </a:p>
          <a:p>
            <a:pPr marL="285750" indent="-285750">
              <a:buFont typeface="Arial" panose="020B0604020202020204" pitchFamily="34" charset="0"/>
              <a:buChar char="•"/>
            </a:pPr>
            <a:r>
              <a:rPr kumimoji="1" lang="ja-JP" altLang="en-US" sz="1600" dirty="0"/>
              <a:t>プレビュー</a:t>
            </a:r>
            <a:endParaRPr kumimoji="1" lang="en-US" altLang="ja-JP" sz="1600" dirty="0"/>
          </a:p>
          <a:p>
            <a:pPr marL="285750" indent="-285750">
              <a:buFont typeface="Arial" panose="020B0604020202020204" pitchFamily="34" charset="0"/>
              <a:buChar char="•"/>
            </a:pPr>
            <a:r>
              <a:rPr lang="ja-JP" altLang="en-US" sz="1600" dirty="0"/>
              <a:t>アノテーション</a:t>
            </a:r>
            <a:endParaRPr kumimoji="1" lang="ja-JP" altLang="en-US" sz="1600" dirty="0"/>
          </a:p>
        </p:txBody>
      </p:sp>
      <p:sp>
        <p:nvSpPr>
          <p:cNvPr id="15" name="右矢印 14"/>
          <p:cNvSpPr/>
          <p:nvPr/>
        </p:nvSpPr>
        <p:spPr>
          <a:xfrm>
            <a:off x="4428305" y="2402323"/>
            <a:ext cx="435077" cy="392441"/>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6" name="右矢印 15"/>
          <p:cNvSpPr/>
          <p:nvPr/>
        </p:nvSpPr>
        <p:spPr>
          <a:xfrm rot="5400000">
            <a:off x="6754894" y="3692039"/>
            <a:ext cx="435077" cy="392441"/>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7" name="右矢印 16"/>
          <p:cNvSpPr/>
          <p:nvPr/>
        </p:nvSpPr>
        <p:spPr>
          <a:xfrm rot="10800000">
            <a:off x="4428304" y="4984541"/>
            <a:ext cx="435077" cy="392441"/>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8" name="図 17"/>
          <p:cNvPicPr>
            <a:picLocks noChangeAspect="1"/>
          </p:cNvPicPr>
          <p:nvPr/>
        </p:nvPicPr>
        <p:blipFill>
          <a:blip r:embed="rId7"/>
          <a:stretch>
            <a:fillRect/>
          </a:stretch>
        </p:blipFill>
        <p:spPr>
          <a:xfrm>
            <a:off x="6838798" y="2218905"/>
            <a:ext cx="203200" cy="203200"/>
          </a:xfrm>
          <a:prstGeom prst="rect">
            <a:avLst/>
          </a:prstGeom>
        </p:spPr>
      </p:pic>
      <p:pic>
        <p:nvPicPr>
          <p:cNvPr id="19" name="図 18"/>
          <p:cNvPicPr>
            <a:picLocks noChangeAspect="1"/>
          </p:cNvPicPr>
          <p:nvPr/>
        </p:nvPicPr>
        <p:blipFill>
          <a:blip r:embed="rId8"/>
          <a:stretch>
            <a:fillRect/>
          </a:stretch>
        </p:blipFill>
        <p:spPr>
          <a:xfrm>
            <a:off x="7079158" y="2218905"/>
            <a:ext cx="203200" cy="203200"/>
          </a:xfrm>
          <a:prstGeom prst="rect">
            <a:avLst/>
          </a:prstGeom>
        </p:spPr>
      </p:pic>
      <p:pic>
        <p:nvPicPr>
          <p:cNvPr id="20" name="図 19"/>
          <p:cNvPicPr>
            <a:picLocks noChangeAspect="1"/>
          </p:cNvPicPr>
          <p:nvPr/>
        </p:nvPicPr>
        <p:blipFill>
          <a:blip r:embed="rId9"/>
          <a:stretch>
            <a:fillRect/>
          </a:stretch>
        </p:blipFill>
        <p:spPr>
          <a:xfrm>
            <a:off x="7319518" y="2218905"/>
            <a:ext cx="203200" cy="203200"/>
          </a:xfrm>
          <a:prstGeom prst="rect">
            <a:avLst/>
          </a:prstGeom>
        </p:spPr>
      </p:pic>
      <p:pic>
        <p:nvPicPr>
          <p:cNvPr id="21" name="図 20"/>
          <p:cNvPicPr>
            <a:picLocks noChangeAspect="1"/>
          </p:cNvPicPr>
          <p:nvPr/>
        </p:nvPicPr>
        <p:blipFill>
          <a:blip r:embed="rId10"/>
          <a:stretch>
            <a:fillRect/>
          </a:stretch>
        </p:blipFill>
        <p:spPr>
          <a:xfrm>
            <a:off x="8016435" y="2218905"/>
            <a:ext cx="203200" cy="203200"/>
          </a:xfrm>
          <a:prstGeom prst="rect">
            <a:avLst/>
          </a:prstGeom>
        </p:spPr>
      </p:pic>
      <p:pic>
        <p:nvPicPr>
          <p:cNvPr id="22" name="図 21"/>
          <p:cNvPicPr>
            <a:picLocks noChangeAspect="1"/>
          </p:cNvPicPr>
          <p:nvPr/>
        </p:nvPicPr>
        <p:blipFill>
          <a:blip r:embed="rId11"/>
          <a:stretch>
            <a:fillRect/>
          </a:stretch>
        </p:blipFill>
        <p:spPr>
          <a:xfrm>
            <a:off x="7559878" y="2218905"/>
            <a:ext cx="203200" cy="203200"/>
          </a:xfrm>
          <a:prstGeom prst="rect">
            <a:avLst/>
          </a:prstGeom>
        </p:spPr>
      </p:pic>
      <p:pic>
        <p:nvPicPr>
          <p:cNvPr id="23" name="図 22"/>
          <p:cNvPicPr>
            <a:picLocks noChangeAspect="1"/>
          </p:cNvPicPr>
          <p:nvPr/>
        </p:nvPicPr>
        <p:blipFill>
          <a:blip r:embed="rId12"/>
          <a:stretch>
            <a:fillRect/>
          </a:stretch>
        </p:blipFill>
        <p:spPr>
          <a:xfrm>
            <a:off x="7800238" y="2218905"/>
            <a:ext cx="214479" cy="214479"/>
          </a:xfrm>
          <a:prstGeom prst="rect">
            <a:avLst/>
          </a:prstGeom>
        </p:spPr>
      </p:pic>
      <p:pic>
        <p:nvPicPr>
          <p:cNvPr id="24" name="図 23"/>
          <p:cNvPicPr>
            <a:picLocks noChangeAspect="1"/>
          </p:cNvPicPr>
          <p:nvPr/>
        </p:nvPicPr>
        <p:blipFill>
          <a:blip r:embed="rId13"/>
          <a:stretch>
            <a:fillRect/>
          </a:stretch>
        </p:blipFill>
        <p:spPr>
          <a:xfrm>
            <a:off x="6930938" y="2459950"/>
            <a:ext cx="198743" cy="198743"/>
          </a:xfrm>
          <a:prstGeom prst="rect">
            <a:avLst/>
          </a:prstGeom>
        </p:spPr>
      </p:pic>
      <p:pic>
        <p:nvPicPr>
          <p:cNvPr id="25" name="図 24"/>
          <p:cNvPicPr>
            <a:picLocks noChangeAspect="1"/>
          </p:cNvPicPr>
          <p:nvPr/>
        </p:nvPicPr>
        <p:blipFill>
          <a:blip r:embed="rId14"/>
          <a:stretch>
            <a:fillRect/>
          </a:stretch>
        </p:blipFill>
        <p:spPr>
          <a:xfrm>
            <a:off x="7202524" y="2459562"/>
            <a:ext cx="198743" cy="198743"/>
          </a:xfrm>
          <a:prstGeom prst="rect">
            <a:avLst/>
          </a:prstGeom>
        </p:spPr>
      </p:pic>
      <p:pic>
        <p:nvPicPr>
          <p:cNvPr id="26" name="図 25"/>
          <p:cNvPicPr>
            <a:picLocks noChangeAspect="1"/>
          </p:cNvPicPr>
          <p:nvPr/>
        </p:nvPicPr>
        <p:blipFill>
          <a:blip r:embed="rId15"/>
          <a:stretch>
            <a:fillRect/>
          </a:stretch>
        </p:blipFill>
        <p:spPr>
          <a:xfrm>
            <a:off x="7463254" y="2474498"/>
            <a:ext cx="195422" cy="195422"/>
          </a:xfrm>
          <a:prstGeom prst="rect">
            <a:avLst/>
          </a:prstGeom>
        </p:spPr>
      </p:pic>
      <p:pic>
        <p:nvPicPr>
          <p:cNvPr id="27" name="図 26"/>
          <p:cNvPicPr>
            <a:picLocks noChangeAspect="1"/>
          </p:cNvPicPr>
          <p:nvPr/>
        </p:nvPicPr>
        <p:blipFill>
          <a:blip r:embed="rId16"/>
          <a:stretch>
            <a:fillRect/>
          </a:stretch>
        </p:blipFill>
        <p:spPr>
          <a:xfrm>
            <a:off x="7720280" y="2474498"/>
            <a:ext cx="195422" cy="195422"/>
          </a:xfrm>
          <a:prstGeom prst="rect">
            <a:avLst/>
          </a:prstGeom>
        </p:spPr>
      </p:pic>
      <p:pic>
        <p:nvPicPr>
          <p:cNvPr id="28" name="図 27"/>
          <p:cNvPicPr>
            <a:picLocks noChangeAspect="1"/>
          </p:cNvPicPr>
          <p:nvPr/>
        </p:nvPicPr>
        <p:blipFill>
          <a:blip r:embed="rId17"/>
          <a:stretch>
            <a:fillRect/>
          </a:stretch>
        </p:blipFill>
        <p:spPr>
          <a:xfrm>
            <a:off x="7971962" y="2472435"/>
            <a:ext cx="203200" cy="203200"/>
          </a:xfrm>
          <a:prstGeom prst="rect">
            <a:avLst/>
          </a:prstGeom>
        </p:spPr>
      </p:pic>
      <p:pic>
        <p:nvPicPr>
          <p:cNvPr id="5122" name="Picture 2" descr="https://www.rdm.nii.ac.jp/static/addons/github/comicon.pn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225809" y="2224105"/>
            <a:ext cx="198000" cy="19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rdm.nii.ac.jp/static/addons/googledrive/comicon.pn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228988" y="2473209"/>
            <a:ext cx="198000" cy="198000"/>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375340" y="1349944"/>
            <a:ext cx="595035" cy="584775"/>
          </a:xfrm>
          <a:prstGeom prst="rect">
            <a:avLst/>
          </a:prstGeom>
          <a:noFill/>
        </p:spPr>
        <p:txBody>
          <a:bodyPr wrap="none" rtlCol="0">
            <a:spAutoFit/>
          </a:bodyPr>
          <a:lstStyle/>
          <a:p>
            <a:r>
              <a:rPr kumimoji="1" lang="ja-JP" altLang="en-US" sz="3200" dirty="0"/>
              <a:t>①</a:t>
            </a:r>
          </a:p>
        </p:txBody>
      </p:sp>
      <p:sp>
        <p:nvSpPr>
          <p:cNvPr id="32" name="テキスト ボックス 31"/>
          <p:cNvSpPr txBox="1"/>
          <p:nvPr/>
        </p:nvSpPr>
        <p:spPr>
          <a:xfrm>
            <a:off x="4957228" y="1349944"/>
            <a:ext cx="595035" cy="584775"/>
          </a:xfrm>
          <a:prstGeom prst="rect">
            <a:avLst/>
          </a:prstGeom>
          <a:noFill/>
        </p:spPr>
        <p:txBody>
          <a:bodyPr wrap="none" rtlCol="0">
            <a:spAutoFit/>
          </a:bodyPr>
          <a:lstStyle/>
          <a:p>
            <a:r>
              <a:rPr kumimoji="1" lang="ja-JP" altLang="en-US" sz="3200" dirty="0"/>
              <a:t>②</a:t>
            </a:r>
          </a:p>
        </p:txBody>
      </p:sp>
      <p:sp>
        <p:nvSpPr>
          <p:cNvPr id="33" name="テキスト ボックス 32"/>
          <p:cNvSpPr txBox="1"/>
          <p:nvPr/>
        </p:nvSpPr>
        <p:spPr>
          <a:xfrm>
            <a:off x="4957228" y="3943059"/>
            <a:ext cx="595035" cy="584775"/>
          </a:xfrm>
          <a:prstGeom prst="rect">
            <a:avLst/>
          </a:prstGeom>
          <a:noFill/>
        </p:spPr>
        <p:txBody>
          <a:bodyPr wrap="none" rtlCol="0">
            <a:spAutoFit/>
          </a:bodyPr>
          <a:lstStyle/>
          <a:p>
            <a:r>
              <a:rPr kumimoji="1" lang="ja-JP" altLang="en-US" sz="3200" dirty="0"/>
              <a:t>③</a:t>
            </a:r>
          </a:p>
        </p:txBody>
      </p:sp>
      <p:sp>
        <p:nvSpPr>
          <p:cNvPr id="34" name="テキスト ボックス 33"/>
          <p:cNvSpPr txBox="1"/>
          <p:nvPr/>
        </p:nvSpPr>
        <p:spPr>
          <a:xfrm>
            <a:off x="375340" y="3943059"/>
            <a:ext cx="595035" cy="584775"/>
          </a:xfrm>
          <a:prstGeom prst="rect">
            <a:avLst/>
          </a:prstGeom>
          <a:noFill/>
        </p:spPr>
        <p:txBody>
          <a:bodyPr wrap="none" rtlCol="0">
            <a:spAutoFit/>
          </a:bodyPr>
          <a:lstStyle/>
          <a:p>
            <a:r>
              <a:rPr kumimoji="1" lang="ja-JP" altLang="en-US" sz="3200" dirty="0"/>
              <a:t>④</a:t>
            </a:r>
          </a:p>
        </p:txBody>
      </p:sp>
      <p:sp>
        <p:nvSpPr>
          <p:cNvPr id="35" name="正方形/長方形 34"/>
          <p:cNvSpPr/>
          <p:nvPr/>
        </p:nvSpPr>
        <p:spPr>
          <a:xfrm>
            <a:off x="0" y="-12361"/>
            <a:ext cx="1384204" cy="395758"/>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Tree>
    <p:extLst>
      <p:ext uri="{BB962C8B-B14F-4D97-AF65-F5344CB8AC3E}">
        <p14:creationId xmlns:p14="http://schemas.microsoft.com/office/powerpoint/2010/main" val="27576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フリーイラスト素材] クリップアート, &lt;strong&gt;地球&lt;/strong&gt;, 惑星 ..."/>
          <p:cNvPicPr>
            <a:picLocks noChangeAspect="1"/>
          </p:cNvPicPr>
          <p:nvPr/>
        </p:nvPicPr>
        <p:blipFill rotWithShape="1">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6819544" y="1879075"/>
            <a:ext cx="2162086" cy="2187724"/>
          </a:xfrm>
          <a:prstGeom prst="rect">
            <a:avLst/>
          </a:prstGeom>
        </p:spPr>
      </p:pic>
      <p:sp>
        <p:nvSpPr>
          <p:cNvPr id="2" name="タイトル 1"/>
          <p:cNvSpPr>
            <a:spLocks noGrp="1"/>
          </p:cNvSpPr>
          <p:nvPr>
            <p:ph type="title"/>
          </p:nvPr>
        </p:nvSpPr>
        <p:spPr/>
        <p:txBody>
          <a:bodyPr>
            <a:normAutofit/>
          </a:bodyPr>
          <a:lstStyle/>
          <a:p>
            <a:r>
              <a:rPr lang="ja-JP" altLang="en-US" sz="3600" dirty="0"/>
              <a:t>国内外との研究開発</a:t>
            </a:r>
            <a:r>
              <a:rPr kumimoji="1" lang="ja-JP" altLang="en-US" sz="3600" dirty="0"/>
              <a:t>連携</a:t>
            </a:r>
          </a:p>
        </p:txBody>
      </p:sp>
      <p:sp>
        <p:nvSpPr>
          <p:cNvPr id="4" name="スライド番号プレースホルダー 3"/>
          <p:cNvSpPr>
            <a:spLocks noGrp="1"/>
          </p:cNvSpPr>
          <p:nvPr>
            <p:ph type="sldNum" sz="quarter" idx="12"/>
          </p:nvPr>
        </p:nvSpPr>
        <p:spPr/>
        <p:txBody>
          <a:bodyPr/>
          <a:lstStyle/>
          <a:p>
            <a:fld id="{1EFD0C8F-27BC-4081-871F-5E1C2D90E7A6}" type="slidenum">
              <a:rPr kumimoji="1" lang="ja-JP" altLang="en-US" smtClean="0"/>
              <a:t>16</a:t>
            </a:fld>
            <a:endParaRPr kumimoji="1" lang="ja-JP" altLang="en-US" dirty="0"/>
          </a:p>
        </p:txBody>
      </p:sp>
      <p:sp>
        <p:nvSpPr>
          <p:cNvPr id="5" name="正方形/長方形 4"/>
          <p:cNvSpPr/>
          <p:nvPr/>
        </p:nvSpPr>
        <p:spPr>
          <a:xfrm>
            <a:off x="0" y="-12361"/>
            <a:ext cx="1384204" cy="395758"/>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grpSp>
        <p:nvGrpSpPr>
          <p:cNvPr id="16" name="グループ化 15"/>
          <p:cNvGrpSpPr/>
          <p:nvPr/>
        </p:nvGrpSpPr>
        <p:grpSpPr>
          <a:xfrm>
            <a:off x="3627931" y="3397773"/>
            <a:ext cx="1715733" cy="1113213"/>
            <a:chOff x="3551733" y="3331653"/>
            <a:chExt cx="1715733" cy="1113213"/>
          </a:xfrm>
        </p:grpSpPr>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1733" y="3331653"/>
              <a:ext cx="1715733" cy="1113213"/>
            </a:xfrm>
            <a:prstGeom prst="rect">
              <a:avLst/>
            </a:prstGeom>
            <a:ln>
              <a:noFill/>
            </a:ln>
            <a:effectLst/>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20581" y="3770072"/>
              <a:ext cx="1039785" cy="363769"/>
            </a:xfrm>
            <a:prstGeom prst="rect">
              <a:avLst/>
            </a:prstGeom>
            <a:ln>
              <a:noFill/>
            </a:ln>
            <a:effectLst/>
          </p:spPr>
        </p:pic>
        <p:pic>
          <p:nvPicPr>
            <p:cNvPr id="7" name="図 6"/>
            <p:cNvPicPr>
              <a:picLocks noChangeAspect="1"/>
            </p:cNvPicPr>
            <p:nvPr/>
          </p:nvPicPr>
          <p:blipFill>
            <a:blip r:embed="rId5">
              <a:clrChange>
                <a:clrFrom>
                  <a:srgbClr val="FFFFFF"/>
                </a:clrFrom>
                <a:clrTo>
                  <a:srgbClr val="FFFFFF">
                    <a:alpha val="0"/>
                  </a:srgbClr>
                </a:clrTo>
              </a:clrChange>
            </a:blip>
            <a:stretch>
              <a:fillRect/>
            </a:stretch>
          </p:blipFill>
          <p:spPr>
            <a:xfrm>
              <a:off x="4201576" y="3814908"/>
              <a:ext cx="416046" cy="371522"/>
            </a:xfrm>
            <a:prstGeom prst="rect">
              <a:avLst/>
            </a:prstGeom>
          </p:spPr>
        </p:pic>
      </p:grpSp>
      <p:sp>
        <p:nvSpPr>
          <p:cNvPr id="13" name="テキスト ボックス 12"/>
          <p:cNvSpPr txBox="1"/>
          <p:nvPr/>
        </p:nvSpPr>
        <p:spPr>
          <a:xfrm>
            <a:off x="3732899" y="3062985"/>
            <a:ext cx="1505797" cy="369332"/>
          </a:xfrm>
          <a:prstGeom prst="rect">
            <a:avLst/>
          </a:prstGeom>
          <a:noFill/>
        </p:spPr>
        <p:txBody>
          <a:bodyPr wrap="none" rtlCol="0">
            <a:spAutoFit/>
          </a:bodyPr>
          <a:lstStyle/>
          <a:p>
            <a:r>
              <a:rPr kumimoji="1" lang="en-US" altLang="ja-JP" dirty="0" err="1"/>
              <a:t>GakuNin</a:t>
            </a:r>
            <a:r>
              <a:rPr kumimoji="1" lang="ja-JP" altLang="en-US" dirty="0"/>
              <a:t> </a:t>
            </a:r>
            <a:r>
              <a:rPr kumimoji="1" lang="en-US" altLang="ja-JP" dirty="0"/>
              <a:t>RDM</a:t>
            </a:r>
            <a:endParaRPr kumimoji="1" lang="ja-JP" altLang="en-US" dirty="0"/>
          </a:p>
        </p:txBody>
      </p:sp>
      <p:sp>
        <p:nvSpPr>
          <p:cNvPr id="15" name="テキスト ボックス 14"/>
          <p:cNvSpPr txBox="1"/>
          <p:nvPr/>
        </p:nvSpPr>
        <p:spPr>
          <a:xfrm>
            <a:off x="2431389" y="4446109"/>
            <a:ext cx="4108817"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dirty="0"/>
              <a:t>オープンサイエンス基盤研究センター</a:t>
            </a:r>
          </a:p>
        </p:txBody>
      </p:sp>
      <p:sp>
        <p:nvSpPr>
          <p:cNvPr id="17" name="テキスト ボックス 16"/>
          <p:cNvSpPr txBox="1"/>
          <p:nvPr/>
        </p:nvSpPr>
        <p:spPr>
          <a:xfrm>
            <a:off x="768302" y="5162101"/>
            <a:ext cx="2031325"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nchor="ctr" anchorCtr="0">
            <a:spAutoFit/>
          </a:bodyPr>
          <a:lstStyle/>
          <a:p>
            <a:pPr algn="ctr"/>
            <a:r>
              <a:rPr kumimoji="1" lang="ja-JP" altLang="en-US" dirty="0"/>
              <a:t>学術ネットワーク</a:t>
            </a:r>
            <a:endParaRPr kumimoji="1" lang="en-US" altLang="ja-JP" dirty="0"/>
          </a:p>
          <a:p>
            <a:pPr algn="ctr"/>
            <a:r>
              <a:rPr kumimoji="1" lang="ja-JP" altLang="en-US" dirty="0"/>
              <a:t>研究開発センター</a:t>
            </a:r>
          </a:p>
        </p:txBody>
      </p:sp>
      <p:sp>
        <p:nvSpPr>
          <p:cNvPr id="18" name="テキスト ボックス 17"/>
          <p:cNvSpPr txBox="1"/>
          <p:nvPr/>
        </p:nvSpPr>
        <p:spPr>
          <a:xfrm>
            <a:off x="6171966" y="5161585"/>
            <a:ext cx="2031325"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nchor="ctr" anchorCtr="0">
            <a:noAutofit/>
          </a:bodyPr>
          <a:lstStyle/>
          <a:p>
            <a:pPr algn="ctr"/>
            <a:r>
              <a:rPr kumimoji="1" lang="ja-JP" altLang="en-US" dirty="0"/>
              <a:t>学術認証推進室</a:t>
            </a:r>
          </a:p>
        </p:txBody>
      </p:sp>
      <p:sp>
        <p:nvSpPr>
          <p:cNvPr id="19" name="テキスト ボックス 18"/>
          <p:cNvSpPr txBox="1"/>
          <p:nvPr/>
        </p:nvSpPr>
        <p:spPr>
          <a:xfrm>
            <a:off x="3470134" y="5161585"/>
            <a:ext cx="2031325"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nchor="ctr" anchorCtr="0">
            <a:spAutoFit/>
          </a:bodyPr>
          <a:lstStyle/>
          <a:p>
            <a:pPr algn="ctr"/>
            <a:r>
              <a:rPr kumimoji="1" lang="ja-JP" altLang="en-US" dirty="0"/>
              <a:t>クラウド基盤</a:t>
            </a:r>
            <a:endParaRPr kumimoji="1" lang="en-US" altLang="ja-JP" dirty="0"/>
          </a:p>
          <a:p>
            <a:pPr algn="ctr"/>
            <a:r>
              <a:rPr kumimoji="1" lang="ja-JP" altLang="en-US" dirty="0"/>
              <a:t>研究開発センター</a:t>
            </a:r>
          </a:p>
        </p:txBody>
      </p:sp>
      <p:cxnSp>
        <p:nvCxnSpPr>
          <p:cNvPr id="21" name="直線コネクタ 20"/>
          <p:cNvCxnSpPr>
            <a:stCxn id="15" idx="2"/>
            <a:endCxn id="17" idx="0"/>
          </p:cNvCxnSpPr>
          <p:nvPr/>
        </p:nvCxnSpPr>
        <p:spPr>
          <a:xfrm flipH="1">
            <a:off x="1783965" y="4815441"/>
            <a:ext cx="2701833" cy="346660"/>
          </a:xfrm>
          <a:prstGeom prst="line">
            <a:avLst/>
          </a:prstGeom>
        </p:spPr>
        <p:style>
          <a:lnRef idx="3">
            <a:schemeClr val="accent3"/>
          </a:lnRef>
          <a:fillRef idx="0">
            <a:schemeClr val="accent3"/>
          </a:fillRef>
          <a:effectRef idx="2">
            <a:schemeClr val="accent3"/>
          </a:effectRef>
          <a:fontRef idx="minor">
            <a:schemeClr val="tx1"/>
          </a:fontRef>
        </p:style>
      </p:cxnSp>
      <p:cxnSp>
        <p:nvCxnSpPr>
          <p:cNvPr id="23" name="直線コネクタ 22"/>
          <p:cNvCxnSpPr>
            <a:stCxn id="15" idx="2"/>
            <a:endCxn id="19" idx="0"/>
          </p:cNvCxnSpPr>
          <p:nvPr/>
        </p:nvCxnSpPr>
        <p:spPr>
          <a:xfrm flipH="1">
            <a:off x="4485797" y="4815441"/>
            <a:ext cx="1" cy="346144"/>
          </a:xfrm>
          <a:prstGeom prst="line">
            <a:avLst/>
          </a:prstGeom>
        </p:spPr>
        <p:style>
          <a:lnRef idx="3">
            <a:schemeClr val="accent3"/>
          </a:lnRef>
          <a:fillRef idx="0">
            <a:schemeClr val="accent3"/>
          </a:fillRef>
          <a:effectRef idx="2">
            <a:schemeClr val="accent3"/>
          </a:effectRef>
          <a:fontRef idx="minor">
            <a:schemeClr val="tx1"/>
          </a:fontRef>
        </p:style>
      </p:cxnSp>
      <p:cxnSp>
        <p:nvCxnSpPr>
          <p:cNvPr id="25" name="直線コネクタ 24"/>
          <p:cNvCxnSpPr>
            <a:stCxn id="15" idx="2"/>
            <a:endCxn id="18" idx="0"/>
          </p:cNvCxnSpPr>
          <p:nvPr/>
        </p:nvCxnSpPr>
        <p:spPr>
          <a:xfrm>
            <a:off x="4485798" y="4815441"/>
            <a:ext cx="2701831" cy="346144"/>
          </a:xfrm>
          <a:prstGeom prst="line">
            <a:avLst/>
          </a:prstGeom>
        </p:spPr>
        <p:style>
          <a:lnRef idx="3">
            <a:schemeClr val="accent3"/>
          </a:lnRef>
          <a:fillRef idx="0">
            <a:schemeClr val="accent3"/>
          </a:fillRef>
          <a:effectRef idx="2">
            <a:schemeClr val="accent3"/>
          </a:effectRef>
          <a:fontRef idx="minor">
            <a:schemeClr val="tx1"/>
          </a:fontRef>
        </p:style>
      </p:cxnSp>
      <p:sp>
        <p:nvSpPr>
          <p:cNvPr id="26" name="テキスト ボックス 25"/>
          <p:cNvSpPr txBox="1"/>
          <p:nvPr/>
        </p:nvSpPr>
        <p:spPr>
          <a:xfrm>
            <a:off x="768302" y="1996957"/>
            <a:ext cx="3416320"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kumimoji="1" lang="en-US" altLang="ja-JP" dirty="0"/>
              <a:t>AXIES</a:t>
            </a:r>
          </a:p>
          <a:p>
            <a:pPr algn="ctr"/>
            <a:r>
              <a:rPr lang="ja-JP" altLang="en-US" dirty="0"/>
              <a:t>研究データマネージメント部会</a:t>
            </a:r>
            <a:endParaRPr kumimoji="1" lang="ja-JP" altLang="en-US" dirty="0"/>
          </a:p>
        </p:txBody>
      </p:sp>
      <p:sp>
        <p:nvSpPr>
          <p:cNvPr id="27" name="テキスト ボックス 26"/>
          <p:cNvSpPr txBox="1"/>
          <p:nvPr/>
        </p:nvSpPr>
        <p:spPr>
          <a:xfrm>
            <a:off x="4797070" y="2024343"/>
            <a:ext cx="1556836"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kumimoji="1" lang="en-US" altLang="ja-JP" dirty="0"/>
              <a:t>JPCOAR</a:t>
            </a:r>
          </a:p>
          <a:p>
            <a:pPr algn="ctr"/>
            <a:r>
              <a:rPr lang="ja-JP" altLang="en-US" dirty="0"/>
              <a:t>研究データ</a:t>
            </a:r>
            <a:r>
              <a:rPr lang="en-US" altLang="ja-JP" dirty="0"/>
              <a:t>TF</a:t>
            </a:r>
            <a:endParaRPr kumimoji="1" lang="ja-JP" altLang="en-US" dirty="0"/>
          </a:p>
        </p:txBody>
      </p:sp>
      <p:cxnSp>
        <p:nvCxnSpPr>
          <p:cNvPr id="29" name="直線コネクタ 28"/>
          <p:cNvCxnSpPr>
            <a:stCxn id="13" idx="0"/>
            <a:endCxn id="26" idx="2"/>
          </p:cNvCxnSpPr>
          <p:nvPr/>
        </p:nvCxnSpPr>
        <p:spPr>
          <a:xfrm flipH="1" flipV="1">
            <a:off x="2476462" y="2643288"/>
            <a:ext cx="2009336" cy="419697"/>
          </a:xfrm>
          <a:prstGeom prst="line">
            <a:avLst/>
          </a:prstGeom>
        </p:spPr>
        <p:style>
          <a:lnRef idx="3">
            <a:schemeClr val="accent3"/>
          </a:lnRef>
          <a:fillRef idx="0">
            <a:schemeClr val="accent3"/>
          </a:fillRef>
          <a:effectRef idx="2">
            <a:schemeClr val="accent3"/>
          </a:effectRef>
          <a:fontRef idx="minor">
            <a:schemeClr val="tx1"/>
          </a:fontRef>
        </p:style>
      </p:cxnSp>
      <p:cxnSp>
        <p:nvCxnSpPr>
          <p:cNvPr id="31" name="直線コネクタ 30"/>
          <p:cNvCxnSpPr>
            <a:stCxn id="13" idx="0"/>
            <a:endCxn id="27" idx="2"/>
          </p:cNvCxnSpPr>
          <p:nvPr/>
        </p:nvCxnSpPr>
        <p:spPr>
          <a:xfrm flipV="1">
            <a:off x="4485798" y="2670674"/>
            <a:ext cx="1089690" cy="392311"/>
          </a:xfrm>
          <a:prstGeom prst="line">
            <a:avLst/>
          </a:prstGeom>
        </p:spPr>
        <p:style>
          <a:lnRef idx="3">
            <a:schemeClr val="accent3"/>
          </a:lnRef>
          <a:fillRef idx="0">
            <a:schemeClr val="accent3"/>
          </a:fillRef>
          <a:effectRef idx="2">
            <a:schemeClr val="accent3"/>
          </a:effectRef>
          <a:fontRef idx="minor">
            <a:schemeClr val="tx1"/>
          </a:fontRef>
        </p:style>
      </p:cxnSp>
      <p:sp>
        <p:nvSpPr>
          <p:cNvPr id="32" name="テキスト ボックス 31"/>
          <p:cNvSpPr txBox="1"/>
          <p:nvPr/>
        </p:nvSpPr>
        <p:spPr>
          <a:xfrm>
            <a:off x="1050430" y="1386486"/>
            <a:ext cx="2852063" cy="615553"/>
          </a:xfrm>
          <a:prstGeom prst="rect">
            <a:avLst/>
          </a:prstGeom>
          <a:noFill/>
        </p:spPr>
        <p:txBody>
          <a:bodyPr wrap="none" rtlCol="0">
            <a:spAutoFit/>
          </a:bodyPr>
          <a:lstStyle/>
          <a:p>
            <a:pPr algn="ctr"/>
            <a:r>
              <a:rPr kumimoji="1" lang="ja-JP" altLang="en-US" dirty="0"/>
              <a:t>基盤センターとの連携</a:t>
            </a:r>
            <a:endParaRPr kumimoji="1" lang="en-US" altLang="ja-JP" dirty="0"/>
          </a:p>
          <a:p>
            <a:pPr algn="ctr"/>
            <a:r>
              <a:rPr lang="ja-JP" altLang="en-US" sz="1600" dirty="0"/>
              <a:t>（機能要件、機関ポリシー）</a:t>
            </a:r>
            <a:endParaRPr kumimoji="1" lang="ja-JP" altLang="en-US" sz="1600" dirty="0"/>
          </a:p>
        </p:txBody>
      </p:sp>
      <p:sp>
        <p:nvSpPr>
          <p:cNvPr id="33" name="テキスト ボックス 32"/>
          <p:cNvSpPr txBox="1"/>
          <p:nvPr/>
        </p:nvSpPr>
        <p:spPr>
          <a:xfrm>
            <a:off x="4459961" y="1413872"/>
            <a:ext cx="2239716" cy="615553"/>
          </a:xfrm>
          <a:prstGeom prst="rect">
            <a:avLst/>
          </a:prstGeom>
          <a:noFill/>
        </p:spPr>
        <p:txBody>
          <a:bodyPr wrap="none" rtlCol="0">
            <a:spAutoFit/>
          </a:bodyPr>
          <a:lstStyle/>
          <a:p>
            <a:pPr algn="ctr"/>
            <a:r>
              <a:rPr kumimoji="1" lang="ja-JP" altLang="en-US" dirty="0"/>
              <a:t>図書館との連携</a:t>
            </a:r>
            <a:endParaRPr kumimoji="1" lang="en-US" altLang="ja-JP" dirty="0"/>
          </a:p>
          <a:p>
            <a:pPr algn="ctr"/>
            <a:r>
              <a:rPr kumimoji="1" lang="ja-JP" altLang="en-US" sz="1600" dirty="0"/>
              <a:t>（</a:t>
            </a:r>
            <a:r>
              <a:rPr kumimoji="1" lang="en-US" altLang="ja-JP" sz="1600" dirty="0"/>
              <a:t>RDM</a:t>
            </a:r>
            <a:r>
              <a:rPr lang="ja-JP" altLang="en-US" sz="1600" dirty="0"/>
              <a:t>トレーニング</a:t>
            </a:r>
            <a:r>
              <a:rPr kumimoji="1" lang="ja-JP" altLang="en-US" sz="1600" dirty="0"/>
              <a:t>）</a:t>
            </a:r>
          </a:p>
        </p:txBody>
      </p:sp>
      <p:sp>
        <p:nvSpPr>
          <p:cNvPr id="34" name="テキスト ボックス 33"/>
          <p:cNvSpPr txBox="1"/>
          <p:nvPr/>
        </p:nvSpPr>
        <p:spPr>
          <a:xfrm>
            <a:off x="669829" y="5875399"/>
            <a:ext cx="2214068" cy="646331"/>
          </a:xfrm>
          <a:prstGeom prst="rect">
            <a:avLst/>
          </a:prstGeom>
          <a:noFill/>
        </p:spPr>
        <p:txBody>
          <a:bodyPr wrap="none" rtlCol="0">
            <a:spAutoFit/>
          </a:bodyPr>
          <a:lstStyle/>
          <a:p>
            <a:pPr marL="180975" indent="-180975">
              <a:buFont typeface="Arial" panose="020B0604020202020204" pitchFamily="34" charset="0"/>
              <a:buChar char="•"/>
            </a:pPr>
            <a:r>
              <a:rPr lang="ja-JP" altLang="en-US" dirty="0"/>
              <a:t>セキュア</a:t>
            </a:r>
            <a:r>
              <a:rPr lang="en-US" altLang="ja-JP" dirty="0"/>
              <a:t>NW</a:t>
            </a:r>
          </a:p>
          <a:p>
            <a:pPr marL="180975" indent="-180975">
              <a:buFont typeface="Arial" panose="020B0604020202020204" pitchFamily="34" charset="0"/>
              <a:buChar char="•"/>
            </a:pPr>
            <a:r>
              <a:rPr kumimoji="1" lang="ja-JP" altLang="en-US" dirty="0"/>
              <a:t>サービスデプロイ</a:t>
            </a:r>
            <a:endParaRPr kumimoji="1" lang="en-US" altLang="ja-JP" dirty="0"/>
          </a:p>
        </p:txBody>
      </p:sp>
      <p:sp>
        <p:nvSpPr>
          <p:cNvPr id="35" name="テキスト ボックス 34"/>
          <p:cNvSpPr txBox="1"/>
          <p:nvPr/>
        </p:nvSpPr>
        <p:spPr>
          <a:xfrm>
            <a:off x="3378762" y="5875399"/>
            <a:ext cx="2444900" cy="646331"/>
          </a:xfrm>
          <a:prstGeom prst="rect">
            <a:avLst/>
          </a:prstGeom>
          <a:noFill/>
        </p:spPr>
        <p:txBody>
          <a:bodyPr wrap="none" rtlCol="0">
            <a:spAutoFit/>
          </a:bodyPr>
          <a:lstStyle/>
          <a:p>
            <a:pPr marL="180975" indent="-180975">
              <a:buFont typeface="Arial" panose="020B0604020202020204" pitchFamily="34" charset="0"/>
              <a:buChar char="•"/>
            </a:pPr>
            <a:r>
              <a:rPr kumimoji="1" lang="ja-JP" altLang="en-US" dirty="0"/>
              <a:t>大学ストレージ調達</a:t>
            </a:r>
            <a:endParaRPr kumimoji="1" lang="en-US" altLang="ja-JP" dirty="0"/>
          </a:p>
          <a:p>
            <a:pPr marL="180975" indent="-180975">
              <a:buFont typeface="Arial" panose="020B0604020202020204" pitchFamily="34" charset="0"/>
              <a:buChar char="•"/>
            </a:pPr>
            <a:r>
              <a:rPr lang="ja-JP" altLang="en-US" dirty="0"/>
              <a:t>データ解析基盤</a:t>
            </a:r>
            <a:endParaRPr kumimoji="1" lang="ja-JP" altLang="en-US" dirty="0"/>
          </a:p>
        </p:txBody>
      </p:sp>
      <p:sp>
        <p:nvSpPr>
          <p:cNvPr id="36" name="テキスト ボックス 35"/>
          <p:cNvSpPr txBox="1"/>
          <p:nvPr/>
        </p:nvSpPr>
        <p:spPr>
          <a:xfrm>
            <a:off x="6067191" y="5875399"/>
            <a:ext cx="2494786" cy="646331"/>
          </a:xfrm>
          <a:prstGeom prst="rect">
            <a:avLst/>
          </a:prstGeom>
          <a:noFill/>
        </p:spPr>
        <p:txBody>
          <a:bodyPr wrap="none" rtlCol="0">
            <a:spAutoFit/>
          </a:bodyPr>
          <a:lstStyle/>
          <a:p>
            <a:pPr marL="180975" indent="-180975">
              <a:buFont typeface="Arial" panose="020B0604020202020204" pitchFamily="34" charset="0"/>
              <a:buChar char="•"/>
            </a:pPr>
            <a:r>
              <a:rPr kumimoji="1" lang="ja-JP" altLang="en-US" dirty="0"/>
              <a:t>認証連携基盤の普及</a:t>
            </a:r>
            <a:endParaRPr kumimoji="1" lang="en-US" altLang="ja-JP" dirty="0"/>
          </a:p>
          <a:p>
            <a:pPr marL="180975" indent="-180975">
              <a:buFont typeface="Arial" panose="020B0604020202020204" pitchFamily="34" charset="0"/>
              <a:buChar char="•"/>
            </a:pPr>
            <a:r>
              <a:rPr lang="en-US" altLang="ja-JP" dirty="0"/>
              <a:t>VO</a:t>
            </a:r>
            <a:r>
              <a:rPr lang="ja-JP" altLang="en-US" dirty="0"/>
              <a:t>サービスの普及</a:t>
            </a:r>
            <a:endParaRPr kumimoji="1" lang="ja-JP" altLang="en-US" dirty="0"/>
          </a:p>
        </p:txBody>
      </p:sp>
      <p:pic>
        <p:nvPicPr>
          <p:cNvPr id="1026" name="Picture 2" descr="COS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89390" y="2160388"/>
            <a:ext cx="11259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21860" y="3128200"/>
            <a:ext cx="2149260"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コネクタ 37"/>
          <p:cNvCxnSpPr>
            <a:stCxn id="10" idx="3"/>
            <a:endCxn id="1026" idx="1"/>
          </p:cNvCxnSpPr>
          <p:nvPr/>
        </p:nvCxnSpPr>
        <p:spPr>
          <a:xfrm flipV="1">
            <a:off x="5343664" y="2520388"/>
            <a:ext cx="2045726" cy="1433992"/>
          </a:xfrm>
          <a:prstGeom prst="line">
            <a:avLst/>
          </a:prstGeom>
        </p:spPr>
        <p:style>
          <a:lnRef idx="3">
            <a:schemeClr val="accent3"/>
          </a:lnRef>
          <a:fillRef idx="0">
            <a:schemeClr val="accent3"/>
          </a:fillRef>
          <a:effectRef idx="2">
            <a:schemeClr val="accent3"/>
          </a:effectRef>
          <a:fontRef idx="minor">
            <a:schemeClr val="tx1"/>
          </a:fontRef>
        </p:style>
      </p:cxnSp>
      <p:cxnSp>
        <p:nvCxnSpPr>
          <p:cNvPr id="40" name="直線コネクタ 39"/>
          <p:cNvCxnSpPr>
            <a:stCxn id="10" idx="3"/>
            <a:endCxn id="1028" idx="1"/>
          </p:cNvCxnSpPr>
          <p:nvPr/>
        </p:nvCxnSpPr>
        <p:spPr>
          <a:xfrm flipV="1">
            <a:off x="5343664" y="3488200"/>
            <a:ext cx="1478196" cy="466180"/>
          </a:xfrm>
          <a:prstGeom prst="line">
            <a:avLst/>
          </a:prstGeom>
        </p:spPr>
        <p:style>
          <a:lnRef idx="3">
            <a:schemeClr val="accent3"/>
          </a:lnRef>
          <a:fillRef idx="0">
            <a:schemeClr val="accent3"/>
          </a:fillRef>
          <a:effectRef idx="2">
            <a:schemeClr val="accent3"/>
          </a:effectRef>
          <a:fontRef idx="minor">
            <a:schemeClr val="tx1"/>
          </a:fontRef>
        </p:style>
      </p:cxnSp>
      <p:sp>
        <p:nvSpPr>
          <p:cNvPr id="48" name="テキスト ボックス 47"/>
          <p:cNvSpPr txBox="1"/>
          <p:nvPr/>
        </p:nvSpPr>
        <p:spPr>
          <a:xfrm>
            <a:off x="7414429" y="1646322"/>
            <a:ext cx="1107996" cy="369332"/>
          </a:xfrm>
          <a:prstGeom prst="rect">
            <a:avLst/>
          </a:prstGeom>
          <a:noFill/>
        </p:spPr>
        <p:txBody>
          <a:bodyPr wrap="none" rtlCol="0">
            <a:spAutoFit/>
          </a:bodyPr>
          <a:lstStyle/>
          <a:p>
            <a:r>
              <a:rPr kumimoji="1" lang="ja-JP" altLang="en-US" dirty="0"/>
              <a:t>国際連携</a:t>
            </a:r>
          </a:p>
        </p:txBody>
      </p:sp>
    </p:spTree>
    <p:extLst>
      <p:ext uri="{BB962C8B-B14F-4D97-AF65-F5344CB8AC3E}">
        <p14:creationId xmlns:p14="http://schemas.microsoft.com/office/powerpoint/2010/main" val="380550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データ管理基盤とデータ公開基盤の役割</a:t>
            </a:r>
            <a:endParaRPr kumimoji="1" lang="ja-JP" altLang="en-US" sz="3600" dirty="0"/>
          </a:p>
        </p:txBody>
      </p:sp>
      <p:sp>
        <p:nvSpPr>
          <p:cNvPr id="7" name="コンテンツ プレースホルダ 4"/>
          <p:cNvSpPr>
            <a:spLocks noGrp="1"/>
          </p:cNvSpPr>
          <p:nvPr>
            <p:ph idx="1"/>
          </p:nvPr>
        </p:nvSpPr>
        <p:spPr>
          <a:xfrm>
            <a:off x="899959" y="3501008"/>
            <a:ext cx="4041648" cy="2439928"/>
          </a:xfrm>
        </p:spPr>
        <p:txBody>
          <a:bodyPr>
            <a:normAutofit/>
          </a:bodyPr>
          <a:lstStyle/>
          <a:p>
            <a:pPr>
              <a:buNone/>
            </a:pPr>
            <a:r>
              <a:rPr lang="ja-JP" altLang="en-US" sz="2000" dirty="0"/>
              <a:t>研究者</a:t>
            </a:r>
            <a:endParaRPr lang="en-US" altLang="ja-JP" sz="2000" dirty="0"/>
          </a:p>
          <a:p>
            <a:r>
              <a:rPr kumimoji="1" lang="ja-JP" altLang="en-US" sz="2000" dirty="0"/>
              <a:t>データ管理機能</a:t>
            </a:r>
            <a:endParaRPr kumimoji="1" lang="en-US" altLang="ja-JP" sz="2000" dirty="0"/>
          </a:p>
          <a:p>
            <a:r>
              <a:rPr lang="ja-JP" altLang="en-US" sz="2000" dirty="0"/>
              <a:t>研究証跡の記録機能</a:t>
            </a:r>
            <a:endParaRPr kumimoji="1" lang="ja-JP" altLang="en-US" sz="2000" dirty="0"/>
          </a:p>
          <a:p>
            <a:r>
              <a:rPr lang="ja-JP" altLang="en-US" sz="2000" dirty="0"/>
              <a:t>公開基盤連携機能</a:t>
            </a:r>
            <a:endParaRPr lang="en-US" altLang="ja-JP" sz="2000" dirty="0"/>
          </a:p>
          <a:p>
            <a:r>
              <a:rPr kumimoji="1" lang="ja-JP" altLang="en-US" sz="2000" dirty="0"/>
              <a:t>非公開データ長期保存機能</a:t>
            </a:r>
            <a:endParaRPr kumimoji="1" lang="en-US" altLang="ja-JP" sz="2000" dirty="0"/>
          </a:p>
          <a:p>
            <a:r>
              <a:rPr kumimoji="1" lang="en-US" altLang="ja-JP" sz="2000" dirty="0"/>
              <a:t>…</a:t>
            </a:r>
          </a:p>
        </p:txBody>
      </p:sp>
      <p:sp>
        <p:nvSpPr>
          <p:cNvPr id="4" name="スライド番号プレースホルダー 3"/>
          <p:cNvSpPr>
            <a:spLocks noGrp="1"/>
          </p:cNvSpPr>
          <p:nvPr>
            <p:ph type="sldNum" sz="quarter" idx="12"/>
          </p:nvPr>
        </p:nvSpPr>
        <p:spPr>
          <a:xfrm>
            <a:off x="7086600" y="6623222"/>
            <a:ext cx="2057400" cy="234778"/>
          </a:xfrm>
        </p:spPr>
        <p:txBody>
          <a:bodyPr/>
          <a:lstStyle/>
          <a:p>
            <a:fld id="{1EFD0C8F-27BC-4081-871F-5E1C2D90E7A6}" type="slidenum">
              <a:rPr kumimoji="1" lang="ja-JP" altLang="en-US" smtClean="0"/>
              <a:t>17</a:t>
            </a:fld>
            <a:endParaRPr kumimoji="1" lang="ja-JP" altLang="en-US" dirty="0"/>
          </a:p>
        </p:txBody>
      </p:sp>
      <p:pic>
        <p:nvPicPr>
          <p:cNvPr id="5" name="コンテンツ プレースホルダー 4"/>
          <p:cNvPicPr>
            <a:picLocks noGrp="1" noChangeAspect="1"/>
          </p:cNvPicPr>
          <p:nvPr/>
        </p:nvPicPr>
        <p:blipFill>
          <a:blip r:embed="rId2" cstate="print">
            <a:extLst>
              <a:ext uri="{28A0092B-C50C-407E-A947-70E740481C1C}">
                <a14:useLocalDpi xmlns:a14="http://schemas.microsoft.com/office/drawing/2010/main"/>
              </a:ext>
            </a:extLst>
          </a:blip>
          <a:stretch>
            <a:fillRect/>
          </a:stretch>
        </p:blipFill>
        <p:spPr>
          <a:xfrm>
            <a:off x="1143113" y="1340768"/>
            <a:ext cx="3062419" cy="1892137"/>
          </a:xfrm>
          <a:prstGeom prst="rect">
            <a:avLst/>
          </a:prstGeom>
          <a:ln>
            <a:noFill/>
          </a:ln>
          <a:effectLst>
            <a:outerShdw blurRad="292100" dist="139700" dir="2700000" algn="tl" rotWithShape="0">
              <a:srgbClr val="333333">
                <a:alpha val="65000"/>
              </a:srgbClr>
            </a:outerShdw>
          </a:effectLst>
        </p:spPr>
      </p:pic>
      <p:pic>
        <p:nvPicPr>
          <p:cNvPr id="6" name="コンテンツ プレースホルダー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7701" y="1340769"/>
            <a:ext cx="3071986" cy="1898048"/>
          </a:xfrm>
          <a:prstGeom prst="rect">
            <a:avLst/>
          </a:prstGeom>
          <a:ln>
            <a:noFill/>
          </a:ln>
          <a:effectLst>
            <a:outerShdw blurRad="292100" dist="139700" dir="2700000" algn="tl" rotWithShape="0">
              <a:srgbClr val="333333">
                <a:alpha val="65000"/>
              </a:srgbClr>
            </a:outerShdw>
          </a:effectLst>
        </p:spPr>
      </p:pic>
      <p:sp>
        <p:nvSpPr>
          <p:cNvPr id="8" name="コンテンツ プレースホルダ 5"/>
          <p:cNvSpPr txBox="1">
            <a:spLocks/>
          </p:cNvSpPr>
          <p:nvPr/>
        </p:nvSpPr>
        <p:spPr>
          <a:xfrm>
            <a:off x="5277091" y="3501008"/>
            <a:ext cx="3010261" cy="2436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None/>
            </a:pPr>
            <a:r>
              <a:rPr lang="ja-JP" altLang="en-US" sz="2000"/>
              <a:t>図書館員・</a:t>
            </a:r>
            <a:r>
              <a:rPr lang="en-US" altLang="ja-JP" sz="2000"/>
              <a:t>URA</a:t>
            </a:r>
          </a:p>
          <a:p>
            <a:r>
              <a:rPr lang="ja-JP" altLang="en-US" sz="2000"/>
              <a:t>メタデータ管理機能</a:t>
            </a:r>
            <a:endParaRPr lang="en-US" altLang="ja-JP" sz="2000"/>
          </a:p>
          <a:p>
            <a:r>
              <a:rPr lang="ja-JP" altLang="en-US" sz="2000"/>
              <a:t>データ公開機能</a:t>
            </a:r>
            <a:endParaRPr lang="en-US" altLang="ja-JP" sz="2000"/>
          </a:p>
          <a:p>
            <a:r>
              <a:rPr lang="ja-JP" altLang="en-US" sz="2000"/>
              <a:t>管理基盤連携機能</a:t>
            </a:r>
            <a:endParaRPr lang="en-US" altLang="ja-JP" sz="2000"/>
          </a:p>
          <a:p>
            <a:r>
              <a:rPr lang="en-US" altLang="ja-JP" sz="2000"/>
              <a:t>DOI</a:t>
            </a:r>
            <a:r>
              <a:rPr lang="ja-JP" altLang="en-US" sz="2000"/>
              <a:t>機能</a:t>
            </a:r>
            <a:endParaRPr lang="en-US" altLang="ja-JP" sz="2000"/>
          </a:p>
          <a:p>
            <a:r>
              <a:rPr lang="en-US" altLang="ja-JP" sz="2000"/>
              <a:t>…</a:t>
            </a:r>
            <a:endParaRPr lang="ja-JP" altLang="en-US" sz="2000" dirty="0"/>
          </a:p>
        </p:txBody>
      </p:sp>
      <p:sp>
        <p:nvSpPr>
          <p:cNvPr id="9" name="正方形/長方形 8"/>
          <p:cNvSpPr/>
          <p:nvPr/>
        </p:nvSpPr>
        <p:spPr>
          <a:xfrm>
            <a:off x="1143113" y="1340768"/>
            <a:ext cx="1384204" cy="395758"/>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10" name="正方形/長方形 9"/>
          <p:cNvSpPr/>
          <p:nvPr/>
        </p:nvSpPr>
        <p:spPr>
          <a:xfrm>
            <a:off x="4847771" y="1340768"/>
            <a:ext cx="1346521" cy="360040"/>
          </a:xfrm>
          <a:prstGeom prst="rect">
            <a:avLst/>
          </a:prstGeom>
          <a:solidFill>
            <a:srgbClr val="FF8A0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dirty="0">
                <a:latin typeface="メイリオ" panose="020B0604030504040204" pitchFamily="50" charset="-128"/>
                <a:ea typeface="メイリオ" panose="020B0604030504040204" pitchFamily="50" charset="-128"/>
              </a:rPr>
              <a:t>データ公開基盤</a:t>
            </a:r>
          </a:p>
        </p:txBody>
      </p:sp>
      <p:sp>
        <p:nvSpPr>
          <p:cNvPr id="11" name="テキスト ボックス 10"/>
          <p:cNvSpPr txBox="1"/>
          <p:nvPr/>
        </p:nvSpPr>
        <p:spPr>
          <a:xfrm>
            <a:off x="1248013" y="6161557"/>
            <a:ext cx="6647974" cy="461665"/>
          </a:xfrm>
          <a:prstGeom prst="rect">
            <a:avLst/>
          </a:prstGeom>
          <a:noFill/>
        </p:spPr>
        <p:txBody>
          <a:bodyPr wrap="none" rtlCol="0">
            <a:spAutoFit/>
          </a:bodyPr>
          <a:lstStyle/>
          <a:p>
            <a:r>
              <a:rPr kumimoji="1" lang="ja-JP" altLang="en-US" sz="2400" dirty="0">
                <a:latin typeface="メイリオ" pitchFamily="50" charset="-128"/>
                <a:ea typeface="メイリオ" pitchFamily="50" charset="-128"/>
              </a:rPr>
              <a:t>大学における業務と整合するように機能を整備</a:t>
            </a:r>
          </a:p>
        </p:txBody>
      </p:sp>
      <p:sp>
        <p:nvSpPr>
          <p:cNvPr id="12" name="角丸四角形 11"/>
          <p:cNvSpPr/>
          <p:nvPr/>
        </p:nvSpPr>
        <p:spPr>
          <a:xfrm>
            <a:off x="5659590" y="2204184"/>
            <a:ext cx="1490076" cy="10497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3" name="角丸四角形 12"/>
          <p:cNvSpPr/>
          <p:nvPr/>
        </p:nvSpPr>
        <p:spPr>
          <a:xfrm>
            <a:off x="1556977" y="2751188"/>
            <a:ext cx="731931" cy="3962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4" name="角丸四角形吹き出し 13"/>
          <p:cNvSpPr/>
          <p:nvPr/>
        </p:nvSpPr>
        <p:spPr>
          <a:xfrm>
            <a:off x="1687668" y="2001559"/>
            <a:ext cx="1202480" cy="481526"/>
          </a:xfrm>
          <a:prstGeom prst="wedgeRoundRectCallout">
            <a:avLst>
              <a:gd name="adj1" fmla="val -31678"/>
              <a:gd name="adj2" fmla="val 880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400" dirty="0"/>
              <a:t>リポジトリ</a:t>
            </a:r>
            <a:br>
              <a:rPr kumimoji="1" lang="en-US" altLang="ja-JP" sz="1400" dirty="0"/>
            </a:br>
            <a:r>
              <a:rPr kumimoji="1" lang="ja-JP" altLang="en-US" sz="1400" dirty="0"/>
              <a:t>アドオン</a:t>
            </a:r>
          </a:p>
        </p:txBody>
      </p:sp>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5821" y="3166202"/>
            <a:ext cx="1829313" cy="742948"/>
          </a:xfrm>
          <a:prstGeom prst="rect">
            <a:avLst/>
          </a:prstGeom>
          <a:ln>
            <a:noFill/>
          </a:ln>
          <a:effectLst>
            <a:outerShdw blurRad="292100" dist="139700" dir="2700000" algn="tl" rotWithShape="0">
              <a:srgbClr val="333333">
                <a:alpha val="65000"/>
              </a:srgbClr>
            </a:outerShdw>
          </a:effectLst>
        </p:spPr>
      </p:pic>
      <p:sp>
        <p:nvSpPr>
          <p:cNvPr id="16" name="角丸四角形 15"/>
          <p:cNvSpPr/>
          <p:nvPr/>
        </p:nvSpPr>
        <p:spPr>
          <a:xfrm>
            <a:off x="3477269" y="3367145"/>
            <a:ext cx="621448" cy="2677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8" name="右矢印 17"/>
          <p:cNvSpPr/>
          <p:nvPr/>
        </p:nvSpPr>
        <p:spPr>
          <a:xfrm rot="10800000">
            <a:off x="2428795" y="2917779"/>
            <a:ext cx="683393" cy="19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2616751" y="2572488"/>
            <a:ext cx="2963997" cy="239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5">
            <a:clrChange>
              <a:clrFrom>
                <a:srgbClr val="FFFFFF"/>
              </a:clrFrom>
              <a:clrTo>
                <a:srgbClr val="FFFFFF">
                  <a:alpha val="0"/>
                </a:srgbClr>
              </a:clrTo>
            </a:clrChange>
          </a:blip>
          <a:stretch>
            <a:fillRect/>
          </a:stretch>
        </p:blipFill>
        <p:spPr>
          <a:xfrm>
            <a:off x="691936" y="67530"/>
            <a:ext cx="416046" cy="371522"/>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4288" y="69141"/>
            <a:ext cx="1544327" cy="386274"/>
          </a:xfrm>
          <a:prstGeom prst="rect">
            <a:avLst/>
          </a:prstGeom>
        </p:spPr>
      </p:pic>
      <p:sp>
        <p:nvSpPr>
          <p:cNvPr id="22" name="正方形/長方形 21"/>
          <p:cNvSpPr/>
          <p:nvPr/>
        </p:nvSpPr>
        <p:spPr>
          <a:xfrm>
            <a:off x="1047843" y="65854"/>
            <a:ext cx="1661330" cy="400110"/>
          </a:xfrm>
          <a:prstGeom prst="rect">
            <a:avLst/>
          </a:prstGeom>
        </p:spPr>
        <p:txBody>
          <a:bodyPr wrap="square">
            <a:spAutoFit/>
          </a:bodyPr>
          <a:lstStyle/>
          <a:p>
            <a:r>
              <a:rPr lang="en-US" altLang="ja-JP" sz="2000" dirty="0" err="1"/>
              <a:t>GakuNin</a:t>
            </a:r>
            <a:r>
              <a:rPr lang="ja-JP" altLang="en-US" sz="2000" dirty="0"/>
              <a:t> </a:t>
            </a:r>
            <a:r>
              <a:rPr lang="en-US" altLang="ja-JP" sz="2000" dirty="0"/>
              <a:t>RDM</a:t>
            </a:r>
            <a:endParaRPr lang="ja-JP" altLang="en-US" sz="2000" dirty="0"/>
          </a:p>
        </p:txBody>
      </p:sp>
      <p:pic>
        <p:nvPicPr>
          <p:cNvPr id="17" name="Picture 2" descr="「マウス　クリップアート」の画像検索結果"/>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07999" y="2849587"/>
            <a:ext cx="700310" cy="70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研究データ基盤の整備計画</a:t>
            </a:r>
            <a:endParaRPr kumimoji="1" lang="ja-JP" altLang="en-US" dirty="0"/>
          </a:p>
        </p:txBody>
      </p:sp>
      <p:graphicFrame>
        <p:nvGraphicFramePr>
          <p:cNvPr id="4" name="表 3"/>
          <p:cNvGraphicFramePr>
            <a:graphicFrameLocks noGrp="1"/>
          </p:cNvGraphicFramePr>
          <p:nvPr>
            <p:extLst/>
          </p:nvPr>
        </p:nvGraphicFramePr>
        <p:xfrm>
          <a:off x="136241" y="1205430"/>
          <a:ext cx="8871517" cy="370840"/>
        </p:xfrm>
        <a:graphic>
          <a:graphicData uri="http://schemas.openxmlformats.org/drawingml/2006/table">
            <a:tbl>
              <a:tblPr firstRow="1" bandRow="1">
                <a:tableStyleId>{5C22544A-7EE6-4342-B048-85BDC9FD1C3A}</a:tableStyleId>
              </a:tblPr>
              <a:tblGrid>
                <a:gridCol w="481399">
                  <a:extLst>
                    <a:ext uri="{9D8B030D-6E8A-4147-A177-3AD203B41FA5}">
                      <a16:colId xmlns:a16="http://schemas.microsoft.com/office/drawing/2014/main" val="20000"/>
                    </a:ext>
                  </a:extLst>
                </a:gridCol>
                <a:gridCol w="2063144">
                  <a:extLst>
                    <a:ext uri="{9D8B030D-6E8A-4147-A177-3AD203B41FA5}">
                      <a16:colId xmlns:a16="http://schemas.microsoft.com/office/drawing/2014/main" val="20001"/>
                    </a:ext>
                  </a:extLst>
                </a:gridCol>
                <a:gridCol w="1719287">
                  <a:extLst>
                    <a:ext uri="{9D8B030D-6E8A-4147-A177-3AD203B41FA5}">
                      <a16:colId xmlns:a16="http://schemas.microsoft.com/office/drawing/2014/main" val="20002"/>
                    </a:ext>
                  </a:extLst>
                </a:gridCol>
                <a:gridCol w="1650515">
                  <a:extLst>
                    <a:ext uri="{9D8B030D-6E8A-4147-A177-3AD203B41FA5}">
                      <a16:colId xmlns:a16="http://schemas.microsoft.com/office/drawing/2014/main" val="20003"/>
                    </a:ext>
                  </a:extLst>
                </a:gridCol>
                <a:gridCol w="1478586">
                  <a:extLst>
                    <a:ext uri="{9D8B030D-6E8A-4147-A177-3AD203B41FA5}">
                      <a16:colId xmlns:a16="http://schemas.microsoft.com/office/drawing/2014/main" val="20004"/>
                    </a:ext>
                  </a:extLst>
                </a:gridCol>
                <a:gridCol w="1478586">
                  <a:extLst>
                    <a:ext uri="{9D8B030D-6E8A-4147-A177-3AD203B41FA5}">
                      <a16:colId xmlns:a16="http://schemas.microsoft.com/office/drawing/2014/main" val="20005"/>
                    </a:ext>
                  </a:extLst>
                </a:gridCol>
              </a:tblGrid>
              <a:tr h="370840">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ysClr val="windowText" lastClr="000000"/>
                          </a:solidFill>
                        </a:rPr>
                        <a:t>平成</a:t>
                      </a:r>
                      <a:r>
                        <a:rPr kumimoji="1" lang="en-US" altLang="ja-JP" dirty="0">
                          <a:solidFill>
                            <a:sysClr val="windowText" lastClr="000000"/>
                          </a:solidFill>
                        </a:rPr>
                        <a:t>29</a:t>
                      </a:r>
                      <a:r>
                        <a:rPr kumimoji="1" lang="ja-JP" altLang="en-US" dirty="0">
                          <a:solidFill>
                            <a:sysClr val="windowText" lastClr="000000"/>
                          </a:solidFill>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ysClr val="windowText" lastClr="000000"/>
                          </a:solidFill>
                        </a:rPr>
                        <a:t>平成</a:t>
                      </a:r>
                      <a:r>
                        <a:rPr kumimoji="1" lang="en-US" altLang="ja-JP" dirty="0">
                          <a:solidFill>
                            <a:sysClr val="windowText" lastClr="000000"/>
                          </a:solidFill>
                        </a:rPr>
                        <a:t>30</a:t>
                      </a:r>
                      <a:r>
                        <a:rPr kumimoji="1" lang="ja-JP" altLang="en-US" dirty="0">
                          <a:solidFill>
                            <a:sysClr val="windowText" lastClr="000000"/>
                          </a:solidFill>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ysClr val="windowText" lastClr="000000"/>
                          </a:solidFill>
                        </a:rPr>
                        <a:t>平成</a:t>
                      </a:r>
                      <a:r>
                        <a:rPr kumimoji="1" lang="en-US" altLang="ja-JP" dirty="0">
                          <a:solidFill>
                            <a:sysClr val="windowText" lastClr="000000"/>
                          </a:solidFill>
                        </a:rPr>
                        <a:t>31</a:t>
                      </a:r>
                      <a:r>
                        <a:rPr kumimoji="1" lang="ja-JP" altLang="en-US" dirty="0">
                          <a:solidFill>
                            <a:sysClr val="windowText" lastClr="000000"/>
                          </a:solidFill>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ysClr val="windowText" lastClr="000000"/>
                          </a:solidFill>
                        </a:rPr>
                        <a:t>平成</a:t>
                      </a:r>
                      <a:r>
                        <a:rPr kumimoji="1" lang="en-US" altLang="ja-JP" dirty="0">
                          <a:solidFill>
                            <a:sysClr val="windowText" lastClr="000000"/>
                          </a:solidFill>
                        </a:rPr>
                        <a:t>32</a:t>
                      </a:r>
                      <a:r>
                        <a:rPr kumimoji="1" lang="ja-JP" altLang="en-US" dirty="0">
                          <a:solidFill>
                            <a:sysClr val="windowText" lastClr="000000"/>
                          </a:solidFill>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ysClr val="windowText" lastClr="000000"/>
                          </a:solidFill>
                        </a:rPr>
                        <a:t>平成</a:t>
                      </a:r>
                      <a:r>
                        <a:rPr kumimoji="1" lang="en-US" altLang="ja-JP" dirty="0">
                          <a:solidFill>
                            <a:sysClr val="windowText" lastClr="000000"/>
                          </a:solidFill>
                        </a:rPr>
                        <a:t>33</a:t>
                      </a:r>
                      <a:r>
                        <a:rPr kumimoji="1" lang="ja-JP" altLang="en-US" dirty="0">
                          <a:solidFill>
                            <a:sysClr val="windowText" lastClr="000000"/>
                          </a:solidFill>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bl>
          </a:graphicData>
        </a:graphic>
      </p:graphicFrame>
      <p:graphicFrame>
        <p:nvGraphicFramePr>
          <p:cNvPr id="5" name="表 4"/>
          <p:cNvGraphicFramePr>
            <a:graphicFrameLocks noGrp="1"/>
          </p:cNvGraphicFramePr>
          <p:nvPr>
            <p:extLst/>
          </p:nvPr>
        </p:nvGraphicFramePr>
        <p:xfrm>
          <a:off x="136241" y="1637478"/>
          <a:ext cx="8871523" cy="2304256"/>
        </p:xfrm>
        <a:graphic>
          <a:graphicData uri="http://schemas.openxmlformats.org/drawingml/2006/table">
            <a:tbl>
              <a:tblPr firstRow="1" bandRow="1">
                <a:tableStyleId>{5C22544A-7EE6-4342-B048-85BDC9FD1C3A}</a:tableStyleId>
              </a:tblPr>
              <a:tblGrid>
                <a:gridCol w="481399">
                  <a:extLst>
                    <a:ext uri="{9D8B030D-6E8A-4147-A177-3AD203B41FA5}">
                      <a16:colId xmlns:a16="http://schemas.microsoft.com/office/drawing/2014/main" val="20000"/>
                    </a:ext>
                  </a:extLst>
                </a:gridCol>
                <a:gridCol w="515786">
                  <a:extLst>
                    <a:ext uri="{9D8B030D-6E8A-4147-A177-3AD203B41FA5}">
                      <a16:colId xmlns:a16="http://schemas.microsoft.com/office/drawing/2014/main" val="20001"/>
                    </a:ext>
                  </a:extLst>
                </a:gridCol>
                <a:gridCol w="515786">
                  <a:extLst>
                    <a:ext uri="{9D8B030D-6E8A-4147-A177-3AD203B41FA5}">
                      <a16:colId xmlns:a16="http://schemas.microsoft.com/office/drawing/2014/main" val="20002"/>
                    </a:ext>
                  </a:extLst>
                </a:gridCol>
                <a:gridCol w="515786">
                  <a:extLst>
                    <a:ext uri="{9D8B030D-6E8A-4147-A177-3AD203B41FA5}">
                      <a16:colId xmlns:a16="http://schemas.microsoft.com/office/drawing/2014/main" val="20003"/>
                    </a:ext>
                  </a:extLst>
                </a:gridCol>
                <a:gridCol w="515786">
                  <a:extLst>
                    <a:ext uri="{9D8B030D-6E8A-4147-A177-3AD203B41FA5}">
                      <a16:colId xmlns:a16="http://schemas.microsoft.com/office/drawing/2014/main" val="20004"/>
                    </a:ext>
                  </a:extLst>
                </a:gridCol>
                <a:gridCol w="429822">
                  <a:extLst>
                    <a:ext uri="{9D8B030D-6E8A-4147-A177-3AD203B41FA5}">
                      <a16:colId xmlns:a16="http://schemas.microsoft.com/office/drawing/2014/main" val="20005"/>
                    </a:ext>
                  </a:extLst>
                </a:gridCol>
                <a:gridCol w="429822">
                  <a:extLst>
                    <a:ext uri="{9D8B030D-6E8A-4147-A177-3AD203B41FA5}">
                      <a16:colId xmlns:a16="http://schemas.microsoft.com/office/drawing/2014/main" val="20006"/>
                    </a:ext>
                  </a:extLst>
                </a:gridCol>
                <a:gridCol w="429822">
                  <a:extLst>
                    <a:ext uri="{9D8B030D-6E8A-4147-A177-3AD203B41FA5}">
                      <a16:colId xmlns:a16="http://schemas.microsoft.com/office/drawing/2014/main" val="20007"/>
                    </a:ext>
                  </a:extLst>
                </a:gridCol>
                <a:gridCol w="429822">
                  <a:extLst>
                    <a:ext uri="{9D8B030D-6E8A-4147-A177-3AD203B41FA5}">
                      <a16:colId xmlns:a16="http://schemas.microsoft.com/office/drawing/2014/main" val="20008"/>
                    </a:ext>
                  </a:extLst>
                </a:gridCol>
                <a:gridCol w="412629">
                  <a:extLst>
                    <a:ext uri="{9D8B030D-6E8A-4147-A177-3AD203B41FA5}">
                      <a16:colId xmlns:a16="http://schemas.microsoft.com/office/drawing/2014/main" val="20009"/>
                    </a:ext>
                  </a:extLst>
                </a:gridCol>
                <a:gridCol w="412629">
                  <a:extLst>
                    <a:ext uri="{9D8B030D-6E8A-4147-A177-3AD203B41FA5}">
                      <a16:colId xmlns:a16="http://schemas.microsoft.com/office/drawing/2014/main" val="20010"/>
                    </a:ext>
                  </a:extLst>
                </a:gridCol>
                <a:gridCol w="412629">
                  <a:extLst>
                    <a:ext uri="{9D8B030D-6E8A-4147-A177-3AD203B41FA5}">
                      <a16:colId xmlns:a16="http://schemas.microsoft.com/office/drawing/2014/main" val="20011"/>
                    </a:ext>
                  </a:extLst>
                </a:gridCol>
                <a:gridCol w="412629">
                  <a:extLst>
                    <a:ext uri="{9D8B030D-6E8A-4147-A177-3AD203B41FA5}">
                      <a16:colId xmlns:a16="http://schemas.microsoft.com/office/drawing/2014/main" val="20012"/>
                    </a:ext>
                  </a:extLst>
                </a:gridCol>
                <a:gridCol w="369647">
                  <a:extLst>
                    <a:ext uri="{9D8B030D-6E8A-4147-A177-3AD203B41FA5}">
                      <a16:colId xmlns:a16="http://schemas.microsoft.com/office/drawing/2014/main" val="20013"/>
                    </a:ext>
                  </a:extLst>
                </a:gridCol>
                <a:gridCol w="369647">
                  <a:extLst>
                    <a:ext uri="{9D8B030D-6E8A-4147-A177-3AD203B41FA5}">
                      <a16:colId xmlns:a16="http://schemas.microsoft.com/office/drawing/2014/main" val="20014"/>
                    </a:ext>
                  </a:extLst>
                </a:gridCol>
                <a:gridCol w="369647">
                  <a:extLst>
                    <a:ext uri="{9D8B030D-6E8A-4147-A177-3AD203B41FA5}">
                      <a16:colId xmlns:a16="http://schemas.microsoft.com/office/drawing/2014/main" val="20015"/>
                    </a:ext>
                  </a:extLst>
                </a:gridCol>
                <a:gridCol w="369647">
                  <a:extLst>
                    <a:ext uri="{9D8B030D-6E8A-4147-A177-3AD203B41FA5}">
                      <a16:colId xmlns:a16="http://schemas.microsoft.com/office/drawing/2014/main" val="20016"/>
                    </a:ext>
                  </a:extLst>
                </a:gridCol>
                <a:gridCol w="369647">
                  <a:extLst>
                    <a:ext uri="{9D8B030D-6E8A-4147-A177-3AD203B41FA5}">
                      <a16:colId xmlns:a16="http://schemas.microsoft.com/office/drawing/2014/main" val="20017"/>
                    </a:ext>
                  </a:extLst>
                </a:gridCol>
                <a:gridCol w="369647">
                  <a:extLst>
                    <a:ext uri="{9D8B030D-6E8A-4147-A177-3AD203B41FA5}">
                      <a16:colId xmlns:a16="http://schemas.microsoft.com/office/drawing/2014/main" val="20018"/>
                    </a:ext>
                  </a:extLst>
                </a:gridCol>
                <a:gridCol w="369647">
                  <a:extLst>
                    <a:ext uri="{9D8B030D-6E8A-4147-A177-3AD203B41FA5}">
                      <a16:colId xmlns:a16="http://schemas.microsoft.com/office/drawing/2014/main" val="20019"/>
                    </a:ext>
                  </a:extLst>
                </a:gridCol>
                <a:gridCol w="369647">
                  <a:extLst>
                    <a:ext uri="{9D8B030D-6E8A-4147-A177-3AD203B41FA5}">
                      <a16:colId xmlns:a16="http://schemas.microsoft.com/office/drawing/2014/main" val="20020"/>
                    </a:ext>
                  </a:extLst>
                </a:gridCol>
              </a:tblGrid>
              <a:tr h="2304256">
                <a:tc>
                  <a:txBody>
                    <a:bodyPr/>
                    <a:lstStyle/>
                    <a:p>
                      <a:pPr algn="ctr"/>
                      <a:r>
                        <a:rPr kumimoji="1" lang="ja-JP" altLang="en-US" sz="1400" dirty="0">
                          <a:solidFill>
                            <a:sysClr val="windowText" lastClr="000000"/>
                          </a:solidFill>
                        </a:rPr>
                        <a:t>整備計画</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graphicFrame>
        <p:nvGraphicFramePr>
          <p:cNvPr id="6" name="表 5"/>
          <p:cNvGraphicFramePr>
            <a:graphicFrameLocks noGrp="1"/>
          </p:cNvGraphicFramePr>
          <p:nvPr>
            <p:extLst/>
          </p:nvPr>
        </p:nvGraphicFramePr>
        <p:xfrm>
          <a:off x="136241" y="5702298"/>
          <a:ext cx="8871523" cy="1059452"/>
        </p:xfrm>
        <a:graphic>
          <a:graphicData uri="http://schemas.openxmlformats.org/drawingml/2006/table">
            <a:tbl>
              <a:tblPr firstRow="1" bandRow="1">
                <a:tableStyleId>{5C22544A-7EE6-4342-B048-85BDC9FD1C3A}</a:tableStyleId>
              </a:tblPr>
              <a:tblGrid>
                <a:gridCol w="481399">
                  <a:extLst>
                    <a:ext uri="{9D8B030D-6E8A-4147-A177-3AD203B41FA5}">
                      <a16:colId xmlns:a16="http://schemas.microsoft.com/office/drawing/2014/main" val="20000"/>
                    </a:ext>
                  </a:extLst>
                </a:gridCol>
                <a:gridCol w="515786">
                  <a:extLst>
                    <a:ext uri="{9D8B030D-6E8A-4147-A177-3AD203B41FA5}">
                      <a16:colId xmlns:a16="http://schemas.microsoft.com/office/drawing/2014/main" val="20001"/>
                    </a:ext>
                  </a:extLst>
                </a:gridCol>
                <a:gridCol w="515786">
                  <a:extLst>
                    <a:ext uri="{9D8B030D-6E8A-4147-A177-3AD203B41FA5}">
                      <a16:colId xmlns:a16="http://schemas.microsoft.com/office/drawing/2014/main" val="20002"/>
                    </a:ext>
                  </a:extLst>
                </a:gridCol>
                <a:gridCol w="515786">
                  <a:extLst>
                    <a:ext uri="{9D8B030D-6E8A-4147-A177-3AD203B41FA5}">
                      <a16:colId xmlns:a16="http://schemas.microsoft.com/office/drawing/2014/main" val="20003"/>
                    </a:ext>
                  </a:extLst>
                </a:gridCol>
                <a:gridCol w="515786">
                  <a:extLst>
                    <a:ext uri="{9D8B030D-6E8A-4147-A177-3AD203B41FA5}">
                      <a16:colId xmlns:a16="http://schemas.microsoft.com/office/drawing/2014/main" val="20004"/>
                    </a:ext>
                  </a:extLst>
                </a:gridCol>
                <a:gridCol w="429822">
                  <a:extLst>
                    <a:ext uri="{9D8B030D-6E8A-4147-A177-3AD203B41FA5}">
                      <a16:colId xmlns:a16="http://schemas.microsoft.com/office/drawing/2014/main" val="20005"/>
                    </a:ext>
                  </a:extLst>
                </a:gridCol>
                <a:gridCol w="429822">
                  <a:extLst>
                    <a:ext uri="{9D8B030D-6E8A-4147-A177-3AD203B41FA5}">
                      <a16:colId xmlns:a16="http://schemas.microsoft.com/office/drawing/2014/main" val="20006"/>
                    </a:ext>
                  </a:extLst>
                </a:gridCol>
                <a:gridCol w="429822">
                  <a:extLst>
                    <a:ext uri="{9D8B030D-6E8A-4147-A177-3AD203B41FA5}">
                      <a16:colId xmlns:a16="http://schemas.microsoft.com/office/drawing/2014/main" val="20007"/>
                    </a:ext>
                  </a:extLst>
                </a:gridCol>
                <a:gridCol w="429822">
                  <a:extLst>
                    <a:ext uri="{9D8B030D-6E8A-4147-A177-3AD203B41FA5}">
                      <a16:colId xmlns:a16="http://schemas.microsoft.com/office/drawing/2014/main" val="20008"/>
                    </a:ext>
                  </a:extLst>
                </a:gridCol>
                <a:gridCol w="412629">
                  <a:extLst>
                    <a:ext uri="{9D8B030D-6E8A-4147-A177-3AD203B41FA5}">
                      <a16:colId xmlns:a16="http://schemas.microsoft.com/office/drawing/2014/main" val="20009"/>
                    </a:ext>
                  </a:extLst>
                </a:gridCol>
                <a:gridCol w="412629">
                  <a:extLst>
                    <a:ext uri="{9D8B030D-6E8A-4147-A177-3AD203B41FA5}">
                      <a16:colId xmlns:a16="http://schemas.microsoft.com/office/drawing/2014/main" val="20010"/>
                    </a:ext>
                  </a:extLst>
                </a:gridCol>
                <a:gridCol w="412629">
                  <a:extLst>
                    <a:ext uri="{9D8B030D-6E8A-4147-A177-3AD203B41FA5}">
                      <a16:colId xmlns:a16="http://schemas.microsoft.com/office/drawing/2014/main" val="20011"/>
                    </a:ext>
                  </a:extLst>
                </a:gridCol>
                <a:gridCol w="412629">
                  <a:extLst>
                    <a:ext uri="{9D8B030D-6E8A-4147-A177-3AD203B41FA5}">
                      <a16:colId xmlns:a16="http://schemas.microsoft.com/office/drawing/2014/main" val="20012"/>
                    </a:ext>
                  </a:extLst>
                </a:gridCol>
                <a:gridCol w="369647">
                  <a:extLst>
                    <a:ext uri="{9D8B030D-6E8A-4147-A177-3AD203B41FA5}">
                      <a16:colId xmlns:a16="http://schemas.microsoft.com/office/drawing/2014/main" val="20013"/>
                    </a:ext>
                  </a:extLst>
                </a:gridCol>
                <a:gridCol w="369647">
                  <a:extLst>
                    <a:ext uri="{9D8B030D-6E8A-4147-A177-3AD203B41FA5}">
                      <a16:colId xmlns:a16="http://schemas.microsoft.com/office/drawing/2014/main" val="20014"/>
                    </a:ext>
                  </a:extLst>
                </a:gridCol>
                <a:gridCol w="369647">
                  <a:extLst>
                    <a:ext uri="{9D8B030D-6E8A-4147-A177-3AD203B41FA5}">
                      <a16:colId xmlns:a16="http://schemas.microsoft.com/office/drawing/2014/main" val="20015"/>
                    </a:ext>
                  </a:extLst>
                </a:gridCol>
                <a:gridCol w="369647">
                  <a:extLst>
                    <a:ext uri="{9D8B030D-6E8A-4147-A177-3AD203B41FA5}">
                      <a16:colId xmlns:a16="http://schemas.microsoft.com/office/drawing/2014/main" val="20016"/>
                    </a:ext>
                  </a:extLst>
                </a:gridCol>
                <a:gridCol w="369647">
                  <a:extLst>
                    <a:ext uri="{9D8B030D-6E8A-4147-A177-3AD203B41FA5}">
                      <a16:colId xmlns:a16="http://schemas.microsoft.com/office/drawing/2014/main" val="20017"/>
                    </a:ext>
                  </a:extLst>
                </a:gridCol>
                <a:gridCol w="369647">
                  <a:extLst>
                    <a:ext uri="{9D8B030D-6E8A-4147-A177-3AD203B41FA5}">
                      <a16:colId xmlns:a16="http://schemas.microsoft.com/office/drawing/2014/main" val="20018"/>
                    </a:ext>
                  </a:extLst>
                </a:gridCol>
                <a:gridCol w="369647">
                  <a:extLst>
                    <a:ext uri="{9D8B030D-6E8A-4147-A177-3AD203B41FA5}">
                      <a16:colId xmlns:a16="http://schemas.microsoft.com/office/drawing/2014/main" val="20019"/>
                    </a:ext>
                  </a:extLst>
                </a:gridCol>
                <a:gridCol w="369647">
                  <a:extLst>
                    <a:ext uri="{9D8B030D-6E8A-4147-A177-3AD203B41FA5}">
                      <a16:colId xmlns:a16="http://schemas.microsoft.com/office/drawing/2014/main" val="20020"/>
                    </a:ext>
                  </a:extLst>
                </a:gridCol>
              </a:tblGrid>
              <a:tr h="1059452">
                <a:tc>
                  <a:txBody>
                    <a:bodyPr/>
                    <a:lstStyle/>
                    <a:p>
                      <a:pPr algn="ctr"/>
                      <a:r>
                        <a:rPr kumimoji="1" lang="ja-JP" altLang="en-US" sz="1400" dirty="0">
                          <a:solidFill>
                            <a:sysClr val="windowText" lastClr="000000"/>
                          </a:solidFill>
                        </a:rPr>
                        <a:t>海外連携</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7" name="表 6"/>
          <p:cNvGraphicFramePr>
            <a:graphicFrameLocks noGrp="1"/>
          </p:cNvGraphicFramePr>
          <p:nvPr>
            <p:extLst/>
          </p:nvPr>
        </p:nvGraphicFramePr>
        <p:xfrm>
          <a:off x="136241" y="3987542"/>
          <a:ext cx="8871523" cy="1666472"/>
        </p:xfrm>
        <a:graphic>
          <a:graphicData uri="http://schemas.openxmlformats.org/drawingml/2006/table">
            <a:tbl>
              <a:tblPr firstRow="1" bandRow="1">
                <a:tableStyleId>{5C22544A-7EE6-4342-B048-85BDC9FD1C3A}</a:tableStyleId>
              </a:tblPr>
              <a:tblGrid>
                <a:gridCol w="481399">
                  <a:extLst>
                    <a:ext uri="{9D8B030D-6E8A-4147-A177-3AD203B41FA5}">
                      <a16:colId xmlns:a16="http://schemas.microsoft.com/office/drawing/2014/main" val="20000"/>
                    </a:ext>
                  </a:extLst>
                </a:gridCol>
                <a:gridCol w="515786">
                  <a:extLst>
                    <a:ext uri="{9D8B030D-6E8A-4147-A177-3AD203B41FA5}">
                      <a16:colId xmlns:a16="http://schemas.microsoft.com/office/drawing/2014/main" val="20001"/>
                    </a:ext>
                  </a:extLst>
                </a:gridCol>
                <a:gridCol w="515786">
                  <a:extLst>
                    <a:ext uri="{9D8B030D-6E8A-4147-A177-3AD203B41FA5}">
                      <a16:colId xmlns:a16="http://schemas.microsoft.com/office/drawing/2014/main" val="20002"/>
                    </a:ext>
                  </a:extLst>
                </a:gridCol>
                <a:gridCol w="515786">
                  <a:extLst>
                    <a:ext uri="{9D8B030D-6E8A-4147-A177-3AD203B41FA5}">
                      <a16:colId xmlns:a16="http://schemas.microsoft.com/office/drawing/2014/main" val="20003"/>
                    </a:ext>
                  </a:extLst>
                </a:gridCol>
                <a:gridCol w="515786">
                  <a:extLst>
                    <a:ext uri="{9D8B030D-6E8A-4147-A177-3AD203B41FA5}">
                      <a16:colId xmlns:a16="http://schemas.microsoft.com/office/drawing/2014/main" val="20004"/>
                    </a:ext>
                  </a:extLst>
                </a:gridCol>
                <a:gridCol w="429822">
                  <a:extLst>
                    <a:ext uri="{9D8B030D-6E8A-4147-A177-3AD203B41FA5}">
                      <a16:colId xmlns:a16="http://schemas.microsoft.com/office/drawing/2014/main" val="20005"/>
                    </a:ext>
                  </a:extLst>
                </a:gridCol>
                <a:gridCol w="429822">
                  <a:extLst>
                    <a:ext uri="{9D8B030D-6E8A-4147-A177-3AD203B41FA5}">
                      <a16:colId xmlns:a16="http://schemas.microsoft.com/office/drawing/2014/main" val="20006"/>
                    </a:ext>
                  </a:extLst>
                </a:gridCol>
                <a:gridCol w="429822">
                  <a:extLst>
                    <a:ext uri="{9D8B030D-6E8A-4147-A177-3AD203B41FA5}">
                      <a16:colId xmlns:a16="http://schemas.microsoft.com/office/drawing/2014/main" val="20007"/>
                    </a:ext>
                  </a:extLst>
                </a:gridCol>
                <a:gridCol w="429822">
                  <a:extLst>
                    <a:ext uri="{9D8B030D-6E8A-4147-A177-3AD203B41FA5}">
                      <a16:colId xmlns:a16="http://schemas.microsoft.com/office/drawing/2014/main" val="20008"/>
                    </a:ext>
                  </a:extLst>
                </a:gridCol>
                <a:gridCol w="412629">
                  <a:extLst>
                    <a:ext uri="{9D8B030D-6E8A-4147-A177-3AD203B41FA5}">
                      <a16:colId xmlns:a16="http://schemas.microsoft.com/office/drawing/2014/main" val="20009"/>
                    </a:ext>
                  </a:extLst>
                </a:gridCol>
                <a:gridCol w="412629">
                  <a:extLst>
                    <a:ext uri="{9D8B030D-6E8A-4147-A177-3AD203B41FA5}">
                      <a16:colId xmlns:a16="http://schemas.microsoft.com/office/drawing/2014/main" val="20010"/>
                    </a:ext>
                  </a:extLst>
                </a:gridCol>
                <a:gridCol w="412629">
                  <a:extLst>
                    <a:ext uri="{9D8B030D-6E8A-4147-A177-3AD203B41FA5}">
                      <a16:colId xmlns:a16="http://schemas.microsoft.com/office/drawing/2014/main" val="20011"/>
                    </a:ext>
                  </a:extLst>
                </a:gridCol>
                <a:gridCol w="412629">
                  <a:extLst>
                    <a:ext uri="{9D8B030D-6E8A-4147-A177-3AD203B41FA5}">
                      <a16:colId xmlns:a16="http://schemas.microsoft.com/office/drawing/2014/main" val="20012"/>
                    </a:ext>
                  </a:extLst>
                </a:gridCol>
                <a:gridCol w="369647">
                  <a:extLst>
                    <a:ext uri="{9D8B030D-6E8A-4147-A177-3AD203B41FA5}">
                      <a16:colId xmlns:a16="http://schemas.microsoft.com/office/drawing/2014/main" val="20013"/>
                    </a:ext>
                  </a:extLst>
                </a:gridCol>
                <a:gridCol w="369647">
                  <a:extLst>
                    <a:ext uri="{9D8B030D-6E8A-4147-A177-3AD203B41FA5}">
                      <a16:colId xmlns:a16="http://schemas.microsoft.com/office/drawing/2014/main" val="20014"/>
                    </a:ext>
                  </a:extLst>
                </a:gridCol>
                <a:gridCol w="369647">
                  <a:extLst>
                    <a:ext uri="{9D8B030D-6E8A-4147-A177-3AD203B41FA5}">
                      <a16:colId xmlns:a16="http://schemas.microsoft.com/office/drawing/2014/main" val="20015"/>
                    </a:ext>
                  </a:extLst>
                </a:gridCol>
                <a:gridCol w="369647">
                  <a:extLst>
                    <a:ext uri="{9D8B030D-6E8A-4147-A177-3AD203B41FA5}">
                      <a16:colId xmlns:a16="http://schemas.microsoft.com/office/drawing/2014/main" val="20016"/>
                    </a:ext>
                  </a:extLst>
                </a:gridCol>
                <a:gridCol w="369647">
                  <a:extLst>
                    <a:ext uri="{9D8B030D-6E8A-4147-A177-3AD203B41FA5}">
                      <a16:colId xmlns:a16="http://schemas.microsoft.com/office/drawing/2014/main" val="20017"/>
                    </a:ext>
                  </a:extLst>
                </a:gridCol>
                <a:gridCol w="369647">
                  <a:extLst>
                    <a:ext uri="{9D8B030D-6E8A-4147-A177-3AD203B41FA5}">
                      <a16:colId xmlns:a16="http://schemas.microsoft.com/office/drawing/2014/main" val="20018"/>
                    </a:ext>
                  </a:extLst>
                </a:gridCol>
                <a:gridCol w="369647">
                  <a:extLst>
                    <a:ext uri="{9D8B030D-6E8A-4147-A177-3AD203B41FA5}">
                      <a16:colId xmlns:a16="http://schemas.microsoft.com/office/drawing/2014/main" val="20019"/>
                    </a:ext>
                  </a:extLst>
                </a:gridCol>
                <a:gridCol w="369647">
                  <a:extLst>
                    <a:ext uri="{9D8B030D-6E8A-4147-A177-3AD203B41FA5}">
                      <a16:colId xmlns:a16="http://schemas.microsoft.com/office/drawing/2014/main" val="20020"/>
                    </a:ext>
                  </a:extLst>
                </a:gridCol>
              </a:tblGrid>
              <a:tr h="1666472">
                <a:tc>
                  <a:txBody>
                    <a:bodyPr/>
                    <a:lstStyle/>
                    <a:p>
                      <a:pPr algn="ctr"/>
                      <a:r>
                        <a:rPr kumimoji="1" lang="ja-JP" altLang="en-US" sz="1400" dirty="0">
                          <a:solidFill>
                            <a:sysClr val="windowText" lastClr="000000"/>
                          </a:solidFill>
                        </a:rPr>
                        <a:t>国内連携</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bl>
          </a:graphicData>
        </a:graphic>
      </p:graphicFrame>
      <p:sp>
        <p:nvSpPr>
          <p:cNvPr id="8" name="左右矢印 7"/>
          <p:cNvSpPr/>
          <p:nvPr/>
        </p:nvSpPr>
        <p:spPr bwMode="auto">
          <a:xfrm>
            <a:off x="640294" y="1781494"/>
            <a:ext cx="2714010" cy="540000"/>
          </a:xfrm>
          <a:prstGeom prst="leftRightArrow">
            <a:avLst>
              <a:gd name="adj1" fmla="val 100000"/>
              <a:gd name="adj2" fmla="val 29614"/>
            </a:avLst>
          </a:prstGeom>
          <a:solidFill>
            <a:schemeClr val="bg1"/>
          </a:solidFill>
          <a:ln w="76200">
            <a:solidFill>
              <a:srgbClr val="3D519A"/>
            </a:solidFill>
            <a:miter lim="800000"/>
            <a:headEnd/>
            <a:tailEnd/>
          </a:ln>
        </p:spPr>
        <p:txBody>
          <a:bodyPr wrap="square" lIns="36000" tIns="36000" rIns="36000" bIns="36000" rtlCol="0" anchor="ctr">
            <a:normAutofit/>
          </a:bodyPr>
          <a:lstStyle/>
          <a:p>
            <a:pPr algn="ctr"/>
            <a:r>
              <a:rPr lang="ja-JP" altLang="en-US" sz="1400" dirty="0">
                <a:solidFill>
                  <a:srgbClr val="333333"/>
                </a:solidFill>
                <a:latin typeface="ＭＳ Ｐゴシック" panose="020B0600070205080204" pitchFamily="50" charset="-128"/>
              </a:rPr>
              <a:t>１．データ管理基盤開発</a:t>
            </a:r>
          </a:p>
        </p:txBody>
      </p:sp>
      <p:sp>
        <p:nvSpPr>
          <p:cNvPr id="9" name="左右矢印 8"/>
          <p:cNvSpPr/>
          <p:nvPr/>
        </p:nvSpPr>
        <p:spPr bwMode="auto">
          <a:xfrm>
            <a:off x="647132" y="2527161"/>
            <a:ext cx="2707567" cy="540000"/>
          </a:xfrm>
          <a:prstGeom prst="leftRightArrow">
            <a:avLst>
              <a:gd name="adj1" fmla="val 100000"/>
              <a:gd name="adj2" fmla="val 29614"/>
            </a:avLst>
          </a:prstGeom>
          <a:solidFill>
            <a:schemeClr val="bg1"/>
          </a:solidFill>
          <a:ln w="76200">
            <a:solidFill>
              <a:srgbClr val="FF8A09"/>
            </a:solidFill>
            <a:miter lim="800000"/>
            <a:headEnd/>
            <a:tailEnd/>
          </a:ln>
        </p:spPr>
        <p:txBody>
          <a:bodyPr wrap="square" lIns="36000" tIns="36000" rIns="36000" bIns="36000" rtlCol="0" anchor="ctr">
            <a:normAutofit/>
          </a:bodyPr>
          <a:lstStyle/>
          <a:p>
            <a:pPr algn="ctr"/>
            <a:r>
              <a:rPr lang="ja-JP" altLang="en-US" sz="1400" dirty="0">
                <a:solidFill>
                  <a:srgbClr val="333333"/>
                </a:solidFill>
                <a:latin typeface="ＭＳ Ｐゴシック" panose="020B0600070205080204" pitchFamily="50" charset="-128"/>
              </a:rPr>
              <a:t>２．データ公開基盤開発</a:t>
            </a:r>
          </a:p>
        </p:txBody>
      </p:sp>
      <p:sp>
        <p:nvSpPr>
          <p:cNvPr id="10" name="左右矢印 9"/>
          <p:cNvSpPr/>
          <p:nvPr/>
        </p:nvSpPr>
        <p:spPr bwMode="auto">
          <a:xfrm>
            <a:off x="647047" y="3279250"/>
            <a:ext cx="2707647" cy="540000"/>
          </a:xfrm>
          <a:prstGeom prst="leftRightArrow">
            <a:avLst>
              <a:gd name="adj1" fmla="val 100000"/>
              <a:gd name="adj2" fmla="val 29614"/>
            </a:avLst>
          </a:prstGeom>
          <a:solidFill>
            <a:schemeClr val="bg1"/>
          </a:solidFill>
          <a:ln w="76200">
            <a:solidFill>
              <a:srgbClr val="00B0F0"/>
            </a:solidFill>
            <a:miter lim="800000"/>
            <a:headEnd/>
            <a:tailEnd/>
          </a:ln>
        </p:spPr>
        <p:txBody>
          <a:bodyPr wrap="square" lIns="36000" tIns="36000" rIns="36000" bIns="36000" rtlCol="0" anchor="ctr">
            <a:normAutofit/>
          </a:bodyPr>
          <a:lstStyle/>
          <a:p>
            <a:pPr algn="ctr"/>
            <a:r>
              <a:rPr lang="ja-JP" altLang="en-US" sz="1400" dirty="0">
                <a:solidFill>
                  <a:srgbClr val="333333"/>
                </a:solidFill>
                <a:latin typeface="ＭＳ Ｐゴシック" panose="020B0600070205080204" pitchFamily="50" charset="-128"/>
              </a:rPr>
              <a:t>３．データ検索基盤開発</a:t>
            </a:r>
          </a:p>
        </p:txBody>
      </p:sp>
      <p:sp>
        <p:nvSpPr>
          <p:cNvPr id="11" name="テキスト ボックス 10"/>
          <p:cNvSpPr txBox="1"/>
          <p:nvPr/>
        </p:nvSpPr>
        <p:spPr>
          <a:xfrm>
            <a:off x="4356493" y="4843636"/>
            <a:ext cx="1671548" cy="369332"/>
          </a:xfrm>
          <a:prstGeom prst="rect">
            <a:avLst/>
          </a:prstGeom>
          <a:ln w="38100">
            <a:solidFill>
              <a:srgbClr val="3D519A"/>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900" dirty="0">
                <a:solidFill>
                  <a:prstClr val="black"/>
                </a:solidFill>
              </a:rPr>
              <a:t>【</a:t>
            </a:r>
            <a:r>
              <a:rPr lang="ja-JP" altLang="en-US" sz="900" dirty="0">
                <a:solidFill>
                  <a:prstClr val="black"/>
                </a:solidFill>
              </a:rPr>
              <a:t>実験連携</a:t>
            </a:r>
            <a:r>
              <a:rPr lang="en-US" altLang="ja-JP" sz="900" dirty="0">
                <a:solidFill>
                  <a:prstClr val="black"/>
                </a:solidFill>
              </a:rPr>
              <a:t>】</a:t>
            </a:r>
          </a:p>
          <a:p>
            <a:pPr algn="ctr"/>
            <a:r>
              <a:rPr lang="ja-JP" altLang="en-US" sz="900" dirty="0">
                <a:solidFill>
                  <a:prstClr val="black"/>
                </a:solidFill>
              </a:rPr>
              <a:t>大学</a:t>
            </a:r>
            <a:r>
              <a:rPr lang="en-US" altLang="ja-JP" sz="900" dirty="0">
                <a:solidFill>
                  <a:prstClr val="black"/>
                </a:solidFill>
              </a:rPr>
              <a:t>ICT</a:t>
            </a:r>
            <a:r>
              <a:rPr lang="ja-JP" altLang="en-US" sz="900" dirty="0">
                <a:solidFill>
                  <a:prstClr val="black"/>
                </a:solidFill>
              </a:rPr>
              <a:t>推進協議会</a:t>
            </a:r>
          </a:p>
        </p:txBody>
      </p:sp>
      <p:sp>
        <p:nvSpPr>
          <p:cNvPr id="12" name="テキスト ボックス 11"/>
          <p:cNvSpPr txBox="1"/>
          <p:nvPr/>
        </p:nvSpPr>
        <p:spPr>
          <a:xfrm>
            <a:off x="688717" y="4410133"/>
            <a:ext cx="4925897" cy="23083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rPr>
              <a:t>大学の情報環境の在り方検討会オープンサイエンス対応</a:t>
            </a:r>
            <a:r>
              <a:rPr lang="en-US" altLang="ja-JP" sz="900" dirty="0">
                <a:solidFill>
                  <a:prstClr val="black"/>
                </a:solidFill>
              </a:rPr>
              <a:t>WG</a:t>
            </a:r>
            <a:r>
              <a:rPr lang="ja-JP" altLang="en-US" sz="900" dirty="0">
                <a:solidFill>
                  <a:prstClr val="black"/>
                </a:solidFill>
              </a:rPr>
              <a:t>等</a:t>
            </a:r>
          </a:p>
        </p:txBody>
      </p:sp>
      <p:sp>
        <p:nvSpPr>
          <p:cNvPr id="13" name="テキスト ボックス 12"/>
          <p:cNvSpPr txBox="1"/>
          <p:nvPr/>
        </p:nvSpPr>
        <p:spPr>
          <a:xfrm>
            <a:off x="696891" y="4843637"/>
            <a:ext cx="2751715" cy="369332"/>
          </a:xfrm>
          <a:prstGeom prst="rect">
            <a:avLst/>
          </a:prstGeom>
          <a:ln w="38100">
            <a:solidFill>
              <a:srgbClr val="3D519A"/>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900" dirty="0">
                <a:solidFill>
                  <a:prstClr val="black"/>
                </a:solidFill>
              </a:rPr>
              <a:t>【</a:t>
            </a:r>
            <a:r>
              <a:rPr lang="ja-JP" altLang="en-US" sz="900" dirty="0">
                <a:solidFill>
                  <a:prstClr val="black"/>
                </a:solidFill>
              </a:rPr>
              <a:t>管理基盤開発協力</a:t>
            </a:r>
            <a:r>
              <a:rPr lang="en-US" altLang="ja-JP" sz="900" dirty="0">
                <a:solidFill>
                  <a:prstClr val="black"/>
                </a:solidFill>
              </a:rPr>
              <a:t>】</a:t>
            </a:r>
            <a:r>
              <a:rPr lang="ja-JP" altLang="en-US" sz="900" dirty="0">
                <a:solidFill>
                  <a:prstClr val="black"/>
                </a:solidFill>
              </a:rPr>
              <a:t>情報基盤センター長会議</a:t>
            </a:r>
            <a:endParaRPr lang="en-US" altLang="ja-JP" sz="900" dirty="0">
              <a:solidFill>
                <a:prstClr val="black"/>
              </a:solidFill>
            </a:endParaRPr>
          </a:p>
          <a:p>
            <a:pPr algn="ctr"/>
            <a:r>
              <a:rPr lang="ja-JP" altLang="en-US" sz="900" dirty="0">
                <a:solidFill>
                  <a:prstClr val="black"/>
                </a:solidFill>
              </a:rPr>
              <a:t>クラウドコンピューティング研究会</a:t>
            </a:r>
          </a:p>
        </p:txBody>
      </p:sp>
      <p:sp>
        <p:nvSpPr>
          <p:cNvPr id="14" name="テキスト ボックス 13"/>
          <p:cNvSpPr txBox="1"/>
          <p:nvPr/>
        </p:nvSpPr>
        <p:spPr>
          <a:xfrm>
            <a:off x="696891" y="5335785"/>
            <a:ext cx="2283337" cy="230832"/>
          </a:xfrm>
          <a:prstGeom prst="rect">
            <a:avLst/>
          </a:prstGeom>
          <a:ln w="38100">
            <a:solidFill>
              <a:srgbClr val="FF8A09"/>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rPr>
              <a:t>オープンアクセスリポジトリ推進協会</a:t>
            </a:r>
          </a:p>
        </p:txBody>
      </p:sp>
      <p:sp>
        <p:nvSpPr>
          <p:cNvPr id="15" name="テキスト ボックス 14"/>
          <p:cNvSpPr txBox="1"/>
          <p:nvPr/>
        </p:nvSpPr>
        <p:spPr>
          <a:xfrm>
            <a:off x="953822" y="6283345"/>
            <a:ext cx="1454244" cy="386942"/>
          </a:xfrm>
          <a:prstGeom prst="rect">
            <a:avLst/>
          </a:prstGeom>
          <a:ln w="38100">
            <a:solidFill>
              <a:srgbClr val="00B0F0"/>
            </a:solidFill>
          </a:ln>
        </p:spPr>
        <p:style>
          <a:lnRef idx="2">
            <a:schemeClr val="dk1"/>
          </a:lnRef>
          <a:fillRef idx="1">
            <a:schemeClr val="lt1"/>
          </a:fillRef>
          <a:effectRef idx="0">
            <a:schemeClr val="dk1"/>
          </a:effectRef>
          <a:fontRef idx="minor">
            <a:schemeClr val="dk1"/>
          </a:fontRef>
        </p:style>
        <p:txBody>
          <a:bodyPr wrap="none" tIns="108000" bIns="72000" rtlCol="0">
            <a:spAutoFit/>
          </a:bodyPr>
          <a:lstStyle/>
          <a:p>
            <a:pPr algn="ctr">
              <a:lnSpc>
                <a:spcPts val="800"/>
              </a:lnSpc>
            </a:pPr>
            <a:r>
              <a:rPr lang="en-US" altLang="ja-JP" sz="900" dirty="0">
                <a:solidFill>
                  <a:prstClr val="black"/>
                </a:solidFill>
              </a:rPr>
              <a:t>【</a:t>
            </a:r>
            <a:r>
              <a:rPr lang="ja-JP" altLang="en-US" sz="900" dirty="0">
                <a:solidFill>
                  <a:prstClr val="black"/>
                </a:solidFill>
              </a:rPr>
              <a:t>メタデータ標準策定</a:t>
            </a:r>
            <a:r>
              <a:rPr lang="en-US" altLang="ja-JP" sz="900" dirty="0">
                <a:solidFill>
                  <a:prstClr val="black"/>
                </a:solidFill>
              </a:rPr>
              <a:t>】</a:t>
            </a:r>
          </a:p>
          <a:p>
            <a:pPr algn="ctr">
              <a:lnSpc>
                <a:spcPts val="800"/>
              </a:lnSpc>
            </a:pPr>
            <a:r>
              <a:rPr lang="en-US" altLang="ja-JP" sz="900" dirty="0">
                <a:solidFill>
                  <a:prstClr val="black"/>
                </a:solidFill>
              </a:rPr>
              <a:t>COAR,  </a:t>
            </a:r>
            <a:r>
              <a:rPr lang="en-US" altLang="ja-JP" sz="900" dirty="0" err="1">
                <a:solidFill>
                  <a:prstClr val="black"/>
                </a:solidFill>
              </a:rPr>
              <a:t>OpenAIRE</a:t>
            </a:r>
            <a:endParaRPr lang="ja-JP" altLang="en-US" sz="900" dirty="0">
              <a:solidFill>
                <a:prstClr val="black"/>
              </a:solidFill>
            </a:endParaRPr>
          </a:p>
        </p:txBody>
      </p:sp>
      <p:sp>
        <p:nvSpPr>
          <p:cNvPr id="16" name="テキスト ボックス 15"/>
          <p:cNvSpPr txBox="1"/>
          <p:nvPr/>
        </p:nvSpPr>
        <p:spPr>
          <a:xfrm>
            <a:off x="3938844" y="6276950"/>
            <a:ext cx="1569660" cy="386942"/>
          </a:xfrm>
          <a:prstGeom prst="rect">
            <a:avLst/>
          </a:prstGeom>
          <a:ln w="38100">
            <a:solidFill>
              <a:srgbClr val="00B0F0"/>
            </a:solidFill>
          </a:ln>
        </p:spPr>
        <p:style>
          <a:lnRef idx="2">
            <a:schemeClr val="dk1"/>
          </a:lnRef>
          <a:fillRef idx="1">
            <a:schemeClr val="lt1"/>
          </a:fillRef>
          <a:effectRef idx="0">
            <a:schemeClr val="dk1"/>
          </a:effectRef>
          <a:fontRef idx="minor">
            <a:schemeClr val="dk1"/>
          </a:fontRef>
        </p:style>
        <p:txBody>
          <a:bodyPr wrap="none" tIns="108000" bIns="72000" rtlCol="0">
            <a:spAutoFit/>
          </a:bodyPr>
          <a:lstStyle/>
          <a:p>
            <a:pPr algn="ctr">
              <a:lnSpc>
                <a:spcPts val="800"/>
              </a:lnSpc>
            </a:pPr>
            <a:r>
              <a:rPr lang="en-US" altLang="ja-JP" sz="900" dirty="0">
                <a:solidFill>
                  <a:prstClr val="black"/>
                </a:solidFill>
              </a:rPr>
              <a:t>【</a:t>
            </a:r>
            <a:r>
              <a:rPr lang="ja-JP" altLang="en-US" sz="900" dirty="0">
                <a:solidFill>
                  <a:prstClr val="black"/>
                </a:solidFill>
              </a:rPr>
              <a:t>国際検索サービス連携</a:t>
            </a:r>
            <a:r>
              <a:rPr lang="en-US" altLang="ja-JP" sz="900" dirty="0">
                <a:solidFill>
                  <a:prstClr val="black"/>
                </a:solidFill>
              </a:rPr>
              <a:t>】</a:t>
            </a:r>
          </a:p>
          <a:p>
            <a:pPr algn="ctr">
              <a:lnSpc>
                <a:spcPts val="800"/>
              </a:lnSpc>
            </a:pPr>
            <a:r>
              <a:rPr lang="en-US" altLang="ja-JP" sz="900" dirty="0" err="1">
                <a:solidFill>
                  <a:prstClr val="black"/>
                </a:solidFill>
              </a:rPr>
              <a:t>OpenAIRE</a:t>
            </a:r>
            <a:endParaRPr lang="ja-JP" altLang="en-US" sz="900" dirty="0">
              <a:solidFill>
                <a:prstClr val="black"/>
              </a:solidFill>
            </a:endParaRPr>
          </a:p>
        </p:txBody>
      </p:sp>
      <p:sp>
        <p:nvSpPr>
          <p:cNvPr id="17" name="テキスト ボックス 16"/>
          <p:cNvSpPr txBox="1"/>
          <p:nvPr/>
        </p:nvSpPr>
        <p:spPr>
          <a:xfrm>
            <a:off x="1177021" y="5779289"/>
            <a:ext cx="2428695" cy="386942"/>
          </a:xfrm>
          <a:prstGeom prst="rect">
            <a:avLst/>
          </a:prstGeom>
          <a:ln w="38100">
            <a:solidFill>
              <a:srgbClr val="3D519A"/>
            </a:solidFill>
          </a:ln>
        </p:spPr>
        <p:style>
          <a:lnRef idx="2">
            <a:schemeClr val="dk1"/>
          </a:lnRef>
          <a:fillRef idx="1">
            <a:schemeClr val="lt1"/>
          </a:fillRef>
          <a:effectRef idx="0">
            <a:schemeClr val="dk1"/>
          </a:effectRef>
          <a:fontRef idx="minor">
            <a:schemeClr val="dk1"/>
          </a:fontRef>
        </p:style>
        <p:txBody>
          <a:bodyPr wrap="square" tIns="108000" bIns="72000" rtlCol="0">
            <a:spAutoFit/>
          </a:bodyPr>
          <a:lstStyle/>
          <a:p>
            <a:pPr algn="ctr">
              <a:lnSpc>
                <a:spcPts val="800"/>
              </a:lnSpc>
            </a:pPr>
            <a:r>
              <a:rPr lang="en-US" altLang="ja-JP" sz="900" dirty="0">
                <a:solidFill>
                  <a:prstClr val="black"/>
                </a:solidFill>
              </a:rPr>
              <a:t>【</a:t>
            </a:r>
            <a:r>
              <a:rPr lang="ja-JP" altLang="en-US" sz="900" dirty="0">
                <a:solidFill>
                  <a:prstClr val="black"/>
                </a:solidFill>
              </a:rPr>
              <a:t>管理基盤共同開発</a:t>
            </a:r>
            <a:r>
              <a:rPr lang="en-US" altLang="ja-JP" sz="900" dirty="0">
                <a:solidFill>
                  <a:prstClr val="black"/>
                </a:solidFill>
              </a:rPr>
              <a:t>】</a:t>
            </a:r>
          </a:p>
          <a:p>
            <a:pPr algn="ctr">
              <a:lnSpc>
                <a:spcPts val="800"/>
              </a:lnSpc>
            </a:pPr>
            <a:r>
              <a:rPr lang="en-US" altLang="ja-JP" sz="900" dirty="0">
                <a:solidFill>
                  <a:prstClr val="black"/>
                </a:solidFill>
              </a:rPr>
              <a:t>Center</a:t>
            </a:r>
            <a:r>
              <a:rPr lang="ja-JP" altLang="en-US" sz="900" dirty="0">
                <a:solidFill>
                  <a:prstClr val="black"/>
                </a:solidFill>
              </a:rPr>
              <a:t> </a:t>
            </a:r>
            <a:r>
              <a:rPr lang="en-US" altLang="ja-JP" sz="900" dirty="0">
                <a:solidFill>
                  <a:prstClr val="black"/>
                </a:solidFill>
              </a:rPr>
              <a:t>for Open Science</a:t>
            </a:r>
            <a:endParaRPr lang="ja-JP" altLang="en-US" sz="900" dirty="0">
              <a:solidFill>
                <a:prstClr val="black"/>
              </a:solidFill>
            </a:endParaRPr>
          </a:p>
        </p:txBody>
      </p:sp>
      <p:cxnSp>
        <p:nvCxnSpPr>
          <p:cNvPr id="18" name="直線矢印コネクタ 17"/>
          <p:cNvCxnSpPr>
            <a:stCxn id="16" idx="3"/>
          </p:cNvCxnSpPr>
          <p:nvPr/>
        </p:nvCxnSpPr>
        <p:spPr>
          <a:xfrm flipV="1">
            <a:off x="5508504" y="6458025"/>
            <a:ext cx="3499254" cy="1239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2" idx="3"/>
          </p:cNvCxnSpPr>
          <p:nvPr/>
        </p:nvCxnSpPr>
        <p:spPr>
          <a:xfrm>
            <a:off x="5614614" y="4525549"/>
            <a:ext cx="3393144" cy="69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ホームベース 19"/>
          <p:cNvSpPr/>
          <p:nvPr/>
        </p:nvSpPr>
        <p:spPr>
          <a:xfrm>
            <a:off x="5227443" y="3098659"/>
            <a:ext cx="1555861" cy="720080"/>
          </a:xfrm>
          <a:prstGeom prst="homePlate">
            <a:avLst>
              <a:gd name="adj" fmla="val 29680"/>
            </a:avLst>
          </a:prstGeom>
          <a:ln/>
        </p:spPr>
        <p:style>
          <a:lnRef idx="2">
            <a:schemeClr val="dk1"/>
          </a:lnRef>
          <a:fillRef idx="1">
            <a:schemeClr val="lt1"/>
          </a:fillRef>
          <a:effectRef idx="0">
            <a:schemeClr val="dk1"/>
          </a:effectRef>
          <a:fontRef idx="minor">
            <a:schemeClr val="dk1"/>
          </a:fontRef>
        </p:style>
        <p:txBody>
          <a:bodyPr rtlCol="0" anchor="ctr" anchorCtr="1"/>
          <a:lstStyle/>
          <a:p>
            <a:pPr algn="r"/>
            <a:r>
              <a:rPr lang="ja-JP" altLang="en-US" sz="1400" dirty="0">
                <a:solidFill>
                  <a:prstClr val="black"/>
                </a:solidFill>
              </a:rPr>
              <a:t>試験運用</a:t>
            </a:r>
          </a:p>
        </p:txBody>
      </p:sp>
      <p:sp>
        <p:nvSpPr>
          <p:cNvPr id="21" name="ホームベース 20"/>
          <p:cNvSpPr/>
          <p:nvPr/>
        </p:nvSpPr>
        <p:spPr>
          <a:xfrm>
            <a:off x="6796369" y="3098658"/>
            <a:ext cx="2211389" cy="722671"/>
          </a:xfrm>
          <a:prstGeom prst="homePlate">
            <a:avLst>
              <a:gd name="adj" fmla="val 26730"/>
            </a:avLst>
          </a:prstGeom>
          <a:ln/>
        </p:spPr>
        <p:style>
          <a:lnRef idx="2">
            <a:schemeClr val="dk1"/>
          </a:lnRef>
          <a:fillRef idx="1">
            <a:schemeClr val="lt1"/>
          </a:fillRef>
          <a:effectRef idx="0">
            <a:schemeClr val="dk1"/>
          </a:effectRef>
          <a:fontRef idx="minor">
            <a:schemeClr val="dk1"/>
          </a:fontRef>
        </p:style>
        <p:txBody>
          <a:bodyPr rtlCol="0" anchor="ctr" anchorCtr="1"/>
          <a:lstStyle/>
          <a:p>
            <a:r>
              <a:rPr lang="ja-JP" altLang="en-US" sz="1400" dirty="0">
                <a:solidFill>
                  <a:prstClr val="black"/>
                </a:solidFill>
              </a:rPr>
              <a:t>本格運用</a:t>
            </a:r>
          </a:p>
        </p:txBody>
      </p:sp>
      <p:sp>
        <p:nvSpPr>
          <p:cNvPr id="22" name="ホームベース 21"/>
          <p:cNvSpPr/>
          <p:nvPr/>
        </p:nvSpPr>
        <p:spPr>
          <a:xfrm>
            <a:off x="3791446" y="3105012"/>
            <a:ext cx="1409243" cy="720080"/>
          </a:xfrm>
          <a:prstGeom prst="homePlate">
            <a:avLst>
              <a:gd name="adj" fmla="val 29680"/>
            </a:avLst>
          </a:prstGeom>
          <a:ln/>
        </p:spPr>
        <p:style>
          <a:lnRef idx="2">
            <a:schemeClr val="dk1"/>
          </a:lnRef>
          <a:fillRef idx="1">
            <a:schemeClr val="lt1"/>
          </a:fillRef>
          <a:effectRef idx="0">
            <a:schemeClr val="dk1"/>
          </a:effectRef>
          <a:fontRef idx="minor">
            <a:schemeClr val="dk1"/>
          </a:fontRef>
        </p:style>
        <p:txBody>
          <a:bodyPr rtlCol="0" anchor="ctr" anchorCtr="1"/>
          <a:lstStyle/>
          <a:p>
            <a:pPr algn="r"/>
            <a:r>
              <a:rPr lang="ja-JP" altLang="en-US" sz="1400" dirty="0">
                <a:solidFill>
                  <a:prstClr val="black"/>
                </a:solidFill>
              </a:rPr>
              <a:t>実証実験</a:t>
            </a:r>
          </a:p>
        </p:txBody>
      </p:sp>
      <p:sp>
        <p:nvSpPr>
          <p:cNvPr id="23" name="正方形/長方形 22"/>
          <p:cNvSpPr/>
          <p:nvPr/>
        </p:nvSpPr>
        <p:spPr>
          <a:xfrm>
            <a:off x="3406654" y="1787293"/>
            <a:ext cx="350908" cy="2031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prstClr val="black"/>
                </a:solidFill>
              </a:rPr>
              <a:t>システム統合</a:t>
            </a:r>
          </a:p>
        </p:txBody>
      </p:sp>
      <p:sp>
        <p:nvSpPr>
          <p:cNvPr id="24" name="角丸四角形吹き出し 23"/>
          <p:cNvSpPr/>
          <p:nvPr/>
        </p:nvSpPr>
        <p:spPr>
          <a:xfrm>
            <a:off x="3932120" y="1778350"/>
            <a:ext cx="2803882" cy="643768"/>
          </a:xfrm>
          <a:prstGeom prst="wedgeRoundRectCallout">
            <a:avLst>
              <a:gd name="adj1" fmla="val -57008"/>
              <a:gd name="adj2" fmla="val -25662"/>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rgbClr val="FF0000"/>
                </a:solidFill>
                <a:latin typeface="ＭＳ Ｐゴシック" panose="020B0600070205080204" pitchFamily="50" charset="-128"/>
              </a:rPr>
              <a:t>H29</a:t>
            </a:r>
            <a:r>
              <a:rPr lang="ja-JP" altLang="en-US" sz="1000" dirty="0">
                <a:solidFill>
                  <a:srgbClr val="FF0000"/>
                </a:solidFill>
                <a:latin typeface="ＭＳ Ｐゴシック" panose="020B0600070205080204" pitchFamily="50" charset="-128"/>
              </a:rPr>
              <a:t>：基本的な機能の開発</a:t>
            </a:r>
            <a:endParaRPr lang="en-US" altLang="ja-JP" sz="1000" dirty="0">
              <a:solidFill>
                <a:srgbClr val="FF0000"/>
              </a:solidFill>
              <a:latin typeface="ＭＳ Ｐゴシック" panose="020B0600070205080204" pitchFamily="50" charset="-128"/>
            </a:endParaRPr>
          </a:p>
          <a:p>
            <a:r>
              <a:rPr lang="en-US" altLang="ja-JP" sz="1000" dirty="0">
                <a:solidFill>
                  <a:srgbClr val="FF0000"/>
                </a:solidFill>
                <a:latin typeface="ＭＳ Ｐゴシック" panose="020B0600070205080204" pitchFamily="50" charset="-128"/>
              </a:rPr>
              <a:t>H30</a:t>
            </a:r>
            <a:r>
              <a:rPr lang="ja-JP" altLang="en-US" sz="1000" dirty="0">
                <a:solidFill>
                  <a:srgbClr val="FF0000"/>
                </a:solidFill>
                <a:latin typeface="ＭＳ Ｐゴシック" panose="020B0600070205080204" pitchFamily="50" charset="-128"/>
              </a:rPr>
              <a:t>：実証実験・技術検証・機能拡充</a:t>
            </a:r>
            <a:endParaRPr lang="en-US" altLang="ja-JP" sz="1000" dirty="0">
              <a:solidFill>
                <a:srgbClr val="FF0000"/>
              </a:solidFill>
              <a:latin typeface="ＭＳ Ｐゴシック" panose="020B0600070205080204" pitchFamily="50" charset="-128"/>
            </a:endParaRPr>
          </a:p>
          <a:p>
            <a:r>
              <a:rPr lang="en-US" altLang="ja-JP" sz="1000" dirty="0">
                <a:solidFill>
                  <a:srgbClr val="FF0000"/>
                </a:solidFill>
                <a:latin typeface="ＭＳ Ｐゴシック" panose="020B0600070205080204" pitchFamily="50" charset="-128"/>
              </a:rPr>
              <a:t>H31</a:t>
            </a:r>
            <a:r>
              <a:rPr lang="ja-JP" altLang="en-US" sz="1000" dirty="0">
                <a:solidFill>
                  <a:srgbClr val="FF0000"/>
                </a:solidFill>
                <a:latin typeface="ＭＳ Ｐゴシック" panose="020B0600070205080204" pitchFamily="50" charset="-128"/>
              </a:rPr>
              <a:t>：試験運用・フィードバックによる改善</a:t>
            </a:r>
            <a:endParaRPr lang="en-US" altLang="ja-JP" sz="1000" dirty="0">
              <a:solidFill>
                <a:srgbClr val="FF0000"/>
              </a:solidFill>
              <a:latin typeface="ＭＳ Ｐゴシック" panose="020B0600070205080204" pitchFamily="50" charset="-128"/>
            </a:endParaRPr>
          </a:p>
        </p:txBody>
      </p:sp>
      <p:sp>
        <p:nvSpPr>
          <p:cNvPr id="25" name="角丸四角形吹き出し 24"/>
          <p:cNvSpPr/>
          <p:nvPr/>
        </p:nvSpPr>
        <p:spPr>
          <a:xfrm>
            <a:off x="3845648" y="2665363"/>
            <a:ext cx="2915451" cy="327882"/>
          </a:xfrm>
          <a:prstGeom prst="wedgeRoundRectCallout">
            <a:avLst>
              <a:gd name="adj1" fmla="val -20607"/>
              <a:gd name="adj2" fmla="val 80120"/>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rgbClr val="FF0000"/>
                </a:solidFill>
                <a:latin typeface="ＭＳ Ｐゴシック" panose="020B0600070205080204" pitchFamily="50" charset="-128"/>
              </a:rPr>
              <a:t>H30-32</a:t>
            </a:r>
            <a:r>
              <a:rPr lang="ja-JP" altLang="en-US" sz="1000" dirty="0">
                <a:solidFill>
                  <a:srgbClr val="FF0000"/>
                </a:solidFill>
                <a:latin typeface="ＭＳ Ｐゴシック" panose="020B0600070205080204" pitchFamily="50" charset="-128"/>
              </a:rPr>
              <a:t>：機関として実証実験・試験運用に参加</a:t>
            </a:r>
            <a:endParaRPr lang="en-US" altLang="ja-JP" sz="1000" dirty="0">
              <a:solidFill>
                <a:srgbClr val="FF0000"/>
              </a:solidFill>
              <a:latin typeface="ＭＳ Ｐゴシック" panose="020B0600070205080204" pitchFamily="50" charset="-128"/>
            </a:endParaRPr>
          </a:p>
        </p:txBody>
      </p:sp>
      <p:sp>
        <p:nvSpPr>
          <p:cNvPr id="26" name="テキスト ボックス 25"/>
          <p:cNvSpPr txBox="1"/>
          <p:nvPr/>
        </p:nvSpPr>
        <p:spPr>
          <a:xfrm>
            <a:off x="696891" y="4041182"/>
            <a:ext cx="1107996"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200" dirty="0">
                <a:solidFill>
                  <a:prstClr val="black"/>
                </a:solidFill>
              </a:rPr>
              <a:t>仕様策定連携</a:t>
            </a:r>
          </a:p>
        </p:txBody>
      </p:sp>
      <p:sp>
        <p:nvSpPr>
          <p:cNvPr id="27" name="テキスト ボックス 26"/>
          <p:cNvSpPr txBox="1"/>
          <p:nvPr/>
        </p:nvSpPr>
        <p:spPr>
          <a:xfrm>
            <a:off x="1838560" y="4041182"/>
            <a:ext cx="1107996"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200" dirty="0">
                <a:solidFill>
                  <a:prstClr val="black"/>
                </a:solidFill>
              </a:rPr>
              <a:t>機能開発連携</a:t>
            </a:r>
          </a:p>
        </p:txBody>
      </p:sp>
      <p:sp>
        <p:nvSpPr>
          <p:cNvPr id="28" name="テキスト ボックス 27"/>
          <p:cNvSpPr txBox="1"/>
          <p:nvPr/>
        </p:nvSpPr>
        <p:spPr>
          <a:xfrm>
            <a:off x="2980229" y="4041182"/>
            <a:ext cx="1107996"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200" dirty="0">
                <a:solidFill>
                  <a:prstClr val="black"/>
                </a:solidFill>
              </a:rPr>
              <a:t>実験準備連携</a:t>
            </a:r>
          </a:p>
        </p:txBody>
      </p:sp>
      <p:sp>
        <p:nvSpPr>
          <p:cNvPr id="29" name="テキスト ボックス 28"/>
          <p:cNvSpPr txBox="1"/>
          <p:nvPr/>
        </p:nvSpPr>
        <p:spPr>
          <a:xfrm>
            <a:off x="5860987" y="5779289"/>
            <a:ext cx="3094380" cy="386942"/>
          </a:xfrm>
          <a:prstGeom prst="rect">
            <a:avLst/>
          </a:prstGeom>
          <a:ln w="38100">
            <a:solidFill>
              <a:srgbClr val="3D519A"/>
            </a:solidFill>
          </a:ln>
        </p:spPr>
        <p:style>
          <a:lnRef idx="2">
            <a:schemeClr val="dk1"/>
          </a:lnRef>
          <a:fillRef idx="1">
            <a:schemeClr val="lt1"/>
          </a:fillRef>
          <a:effectRef idx="0">
            <a:schemeClr val="dk1"/>
          </a:effectRef>
          <a:fontRef idx="minor">
            <a:schemeClr val="dk1"/>
          </a:fontRef>
        </p:style>
        <p:txBody>
          <a:bodyPr wrap="square" tIns="108000" bIns="72000" rtlCol="0">
            <a:spAutoFit/>
          </a:bodyPr>
          <a:lstStyle/>
          <a:p>
            <a:pPr algn="ctr">
              <a:lnSpc>
                <a:spcPts val="800"/>
              </a:lnSpc>
            </a:pPr>
            <a:r>
              <a:rPr lang="en-US" altLang="ja-JP" sz="900" dirty="0">
                <a:solidFill>
                  <a:prstClr val="black"/>
                </a:solidFill>
              </a:rPr>
              <a:t>【</a:t>
            </a:r>
            <a:r>
              <a:rPr lang="ja-JP" altLang="en-US" sz="900" dirty="0">
                <a:solidFill>
                  <a:prstClr val="black"/>
                </a:solidFill>
              </a:rPr>
              <a:t>管理基盤共同研究利用連携</a:t>
            </a:r>
            <a:r>
              <a:rPr lang="en-US" altLang="ja-JP" sz="900" dirty="0">
                <a:solidFill>
                  <a:prstClr val="black"/>
                </a:solidFill>
              </a:rPr>
              <a:t>】</a:t>
            </a:r>
          </a:p>
          <a:p>
            <a:pPr algn="ctr">
              <a:lnSpc>
                <a:spcPts val="800"/>
              </a:lnSpc>
            </a:pPr>
            <a:r>
              <a:rPr lang="en-US" altLang="ja-JP" sz="900" dirty="0">
                <a:solidFill>
                  <a:prstClr val="black"/>
                </a:solidFill>
              </a:rPr>
              <a:t>European Open Science Cloud</a:t>
            </a:r>
            <a:endParaRPr lang="ja-JP" altLang="en-US" sz="900" dirty="0">
              <a:solidFill>
                <a:prstClr val="black"/>
              </a:solidFill>
            </a:endParaRPr>
          </a:p>
        </p:txBody>
      </p:sp>
      <p:sp>
        <p:nvSpPr>
          <p:cNvPr id="30" name="テキスト ボックス 29"/>
          <p:cNvSpPr txBox="1"/>
          <p:nvPr/>
        </p:nvSpPr>
        <p:spPr>
          <a:xfrm>
            <a:off x="6805157" y="4058895"/>
            <a:ext cx="800219"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200" dirty="0">
                <a:solidFill>
                  <a:prstClr val="black"/>
                </a:solidFill>
              </a:rPr>
              <a:t>運用連携</a:t>
            </a:r>
          </a:p>
        </p:txBody>
      </p:sp>
      <p:cxnSp>
        <p:nvCxnSpPr>
          <p:cNvPr id="31" name="直線矢印コネクタ 30"/>
          <p:cNvCxnSpPr/>
          <p:nvPr/>
        </p:nvCxnSpPr>
        <p:spPr>
          <a:xfrm flipV="1">
            <a:off x="7605376" y="4181309"/>
            <a:ext cx="1402382" cy="1336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4121898" y="4042809"/>
            <a:ext cx="1492716"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200" dirty="0">
                <a:solidFill>
                  <a:prstClr val="black"/>
                </a:solidFill>
              </a:rPr>
              <a:t>実験・試験運用連携</a:t>
            </a:r>
          </a:p>
        </p:txBody>
      </p:sp>
      <p:cxnSp>
        <p:nvCxnSpPr>
          <p:cNvPr id="33" name="直線矢印コネクタ 32"/>
          <p:cNvCxnSpPr>
            <a:stCxn id="32" idx="3"/>
          </p:cNvCxnSpPr>
          <p:nvPr/>
        </p:nvCxnSpPr>
        <p:spPr>
          <a:xfrm>
            <a:off x="5614614" y="4181309"/>
            <a:ext cx="1165303" cy="469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14" idx="3"/>
          </p:cNvCxnSpPr>
          <p:nvPr/>
        </p:nvCxnSpPr>
        <p:spPr>
          <a:xfrm flipV="1">
            <a:off x="2980228" y="5438113"/>
            <a:ext cx="6027530" cy="13088"/>
          </a:xfrm>
          <a:prstGeom prst="straightConnector1">
            <a:avLst/>
          </a:prstGeom>
          <a:ln w="57150">
            <a:solidFill>
              <a:srgbClr val="FF8A09"/>
            </a:solidFill>
            <a:tailEnd type="triangle"/>
          </a:ln>
        </p:spPr>
        <p:style>
          <a:lnRef idx="1">
            <a:schemeClr val="accent1"/>
          </a:lnRef>
          <a:fillRef idx="0">
            <a:schemeClr val="accent1"/>
          </a:fillRef>
          <a:effectRef idx="0">
            <a:schemeClr val="accent1"/>
          </a:effectRef>
          <a:fontRef idx="minor">
            <a:schemeClr val="tx1"/>
          </a:fontRef>
        </p:style>
      </p:cxnSp>
      <p:sp>
        <p:nvSpPr>
          <p:cNvPr id="35" name="角丸四角形吹き出し 34"/>
          <p:cNvSpPr/>
          <p:nvPr/>
        </p:nvSpPr>
        <p:spPr>
          <a:xfrm>
            <a:off x="6065383" y="4755944"/>
            <a:ext cx="2906071" cy="581885"/>
          </a:xfrm>
          <a:prstGeom prst="wedgeRoundRectCallout">
            <a:avLst>
              <a:gd name="adj1" fmla="val -20421"/>
              <a:gd name="adj2" fmla="val 64416"/>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900" dirty="0">
              <a:solidFill>
                <a:srgbClr val="FF0000"/>
              </a:solidFill>
              <a:latin typeface="ＭＳ Ｐゴシック" panose="020B0600070205080204" pitchFamily="50" charset="-128"/>
            </a:endParaRPr>
          </a:p>
        </p:txBody>
      </p:sp>
      <p:sp>
        <p:nvSpPr>
          <p:cNvPr id="36" name="角丸四角形吹き出し 35"/>
          <p:cNvSpPr/>
          <p:nvPr/>
        </p:nvSpPr>
        <p:spPr>
          <a:xfrm>
            <a:off x="6058091" y="4751676"/>
            <a:ext cx="2906071" cy="581885"/>
          </a:xfrm>
          <a:prstGeom prst="wedgeRoundRectCallout">
            <a:avLst>
              <a:gd name="adj1" fmla="val -22328"/>
              <a:gd name="adj2" fmla="val -81617"/>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rgbClr val="FF0000"/>
                </a:solidFill>
                <a:latin typeface="ＭＳ Ｐゴシック" panose="020B0600070205080204" pitchFamily="50" charset="-128"/>
              </a:rPr>
              <a:t>当該</a:t>
            </a:r>
            <a:r>
              <a:rPr lang="en-US" altLang="ja-JP" sz="900" dirty="0">
                <a:solidFill>
                  <a:srgbClr val="FF0000"/>
                </a:solidFill>
                <a:latin typeface="ＭＳ Ｐゴシック" panose="020B0600070205080204" pitchFamily="50" charset="-128"/>
              </a:rPr>
              <a:t>WG</a:t>
            </a:r>
            <a:r>
              <a:rPr lang="ja-JP" altLang="en-US" sz="900" dirty="0">
                <a:solidFill>
                  <a:srgbClr val="FF0000"/>
                </a:solidFill>
                <a:latin typeface="ＭＳ Ｐゴシック" panose="020B0600070205080204" pitchFamily="50" charset="-128"/>
              </a:rPr>
              <a:t>や協会にタスクフォースを設け、要件定義や各種課題の検討、運用参加の振興等に従事することを想定</a:t>
            </a:r>
            <a:endParaRPr lang="en-US" altLang="ja-JP" sz="900" dirty="0">
              <a:solidFill>
                <a:srgbClr val="FF0000"/>
              </a:solidFill>
              <a:latin typeface="ＭＳ Ｐゴシック" panose="020B0600070205080204" pitchFamily="50" charset="-128"/>
            </a:endParaRPr>
          </a:p>
        </p:txBody>
      </p:sp>
      <p:sp>
        <p:nvSpPr>
          <p:cNvPr id="37" name="スライド番号プレースホルダー 36"/>
          <p:cNvSpPr>
            <a:spLocks noGrp="1"/>
          </p:cNvSpPr>
          <p:nvPr>
            <p:ph type="sldNum" sz="quarter" idx="12"/>
          </p:nvPr>
        </p:nvSpPr>
        <p:spPr/>
        <p:txBody>
          <a:bodyPr/>
          <a:lstStyle/>
          <a:p>
            <a:fld id="{1A4A2D93-A84D-421E-AD55-063977C8F195}" type="slidenum">
              <a:rPr kumimoji="1" lang="ja-JP" altLang="en-US" smtClean="0"/>
              <a:t>18</a:t>
            </a:fld>
            <a:endParaRPr kumimoji="1" lang="ja-JP" altLang="en-US"/>
          </a:p>
        </p:txBody>
      </p:sp>
      <p:sp>
        <p:nvSpPr>
          <p:cNvPr id="38" name="テキスト ボックス 37"/>
          <p:cNvSpPr txBox="1"/>
          <p:nvPr/>
        </p:nvSpPr>
        <p:spPr>
          <a:xfrm>
            <a:off x="2477593" y="6282417"/>
            <a:ext cx="1391727" cy="386942"/>
          </a:xfrm>
          <a:prstGeom prst="rect">
            <a:avLst/>
          </a:prstGeom>
          <a:ln w="38100">
            <a:solidFill>
              <a:srgbClr val="FF8A09"/>
            </a:solidFill>
          </a:ln>
        </p:spPr>
        <p:style>
          <a:lnRef idx="2">
            <a:schemeClr val="dk1"/>
          </a:lnRef>
          <a:fillRef idx="1">
            <a:schemeClr val="lt1"/>
          </a:fillRef>
          <a:effectRef idx="0">
            <a:schemeClr val="dk1"/>
          </a:effectRef>
          <a:fontRef idx="minor">
            <a:schemeClr val="dk1"/>
          </a:fontRef>
        </p:style>
        <p:txBody>
          <a:bodyPr wrap="none" tIns="108000" bIns="72000" rtlCol="0">
            <a:spAutoFit/>
          </a:bodyPr>
          <a:lstStyle/>
          <a:p>
            <a:pPr algn="ctr">
              <a:lnSpc>
                <a:spcPts val="800"/>
              </a:lnSpc>
            </a:pPr>
            <a:r>
              <a:rPr lang="en-US" altLang="ja-JP" sz="900" dirty="0">
                <a:solidFill>
                  <a:prstClr val="black"/>
                </a:solidFill>
              </a:rPr>
              <a:t>【</a:t>
            </a:r>
            <a:r>
              <a:rPr lang="ja-JP" altLang="en-US" sz="900" dirty="0">
                <a:solidFill>
                  <a:prstClr val="black"/>
                </a:solidFill>
              </a:rPr>
              <a:t>公開基盤共同開発</a:t>
            </a:r>
            <a:r>
              <a:rPr lang="en-US" altLang="ja-JP" sz="900" dirty="0">
                <a:solidFill>
                  <a:prstClr val="black"/>
                </a:solidFill>
              </a:rPr>
              <a:t>】</a:t>
            </a:r>
          </a:p>
          <a:p>
            <a:pPr algn="ctr">
              <a:lnSpc>
                <a:spcPts val="800"/>
              </a:lnSpc>
            </a:pPr>
            <a:r>
              <a:rPr lang="en-US" altLang="ja-JP" sz="900" dirty="0">
                <a:solidFill>
                  <a:prstClr val="black"/>
                </a:solidFill>
              </a:rPr>
              <a:t>CERN</a:t>
            </a:r>
            <a:endParaRPr lang="ja-JP" altLang="en-US" sz="900" dirty="0">
              <a:solidFill>
                <a:prstClr val="black"/>
              </a:solidFill>
            </a:endParaRPr>
          </a:p>
        </p:txBody>
      </p:sp>
      <p:grpSp>
        <p:nvGrpSpPr>
          <p:cNvPr id="46" name="グループ化 45">
            <a:extLst>
              <a:ext uri="{FF2B5EF4-FFF2-40B4-BE49-F238E27FC236}">
                <a16:creationId xmlns:a16="http://schemas.microsoft.com/office/drawing/2014/main" id="{E30BACCE-56C1-9C44-90BF-665DE105A546}"/>
              </a:ext>
            </a:extLst>
          </p:cNvPr>
          <p:cNvGrpSpPr/>
          <p:nvPr/>
        </p:nvGrpSpPr>
        <p:grpSpPr>
          <a:xfrm>
            <a:off x="2401795" y="939005"/>
            <a:ext cx="1017882" cy="5954528"/>
            <a:chOff x="2401795" y="939005"/>
            <a:chExt cx="1017882" cy="5954528"/>
          </a:xfrm>
        </p:grpSpPr>
        <p:grpSp>
          <p:nvGrpSpPr>
            <p:cNvPr id="44" name="グループ化 43">
              <a:extLst>
                <a:ext uri="{FF2B5EF4-FFF2-40B4-BE49-F238E27FC236}">
                  <a16:creationId xmlns:a16="http://schemas.microsoft.com/office/drawing/2014/main" id="{F10AD1AF-C1AF-FB49-B823-1C422BA3AABE}"/>
                </a:ext>
              </a:extLst>
            </p:cNvPr>
            <p:cNvGrpSpPr/>
            <p:nvPr/>
          </p:nvGrpSpPr>
          <p:grpSpPr>
            <a:xfrm>
              <a:off x="2401795" y="1034716"/>
              <a:ext cx="578433" cy="5858817"/>
              <a:chOff x="2401795" y="1034716"/>
              <a:chExt cx="578433" cy="5858817"/>
            </a:xfrm>
          </p:grpSpPr>
          <p:cxnSp>
            <p:nvCxnSpPr>
              <p:cNvPr id="39" name="直線コネクタ 38">
                <a:extLst>
                  <a:ext uri="{FF2B5EF4-FFF2-40B4-BE49-F238E27FC236}">
                    <a16:creationId xmlns:a16="http://schemas.microsoft.com/office/drawing/2014/main" id="{48E5F908-6535-E244-8746-BABB1A224CD7}"/>
                  </a:ext>
                </a:extLst>
              </p:cNvPr>
              <p:cNvCxnSpPr>
                <a:cxnSpLocks/>
              </p:cNvCxnSpPr>
              <p:nvPr/>
            </p:nvCxnSpPr>
            <p:spPr>
              <a:xfrm flipH="1">
                <a:off x="2401795" y="1034716"/>
                <a:ext cx="6271" cy="585881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C80D7DCD-395C-2846-B6BF-41A8A207A93B}"/>
                  </a:ext>
                </a:extLst>
              </p:cNvPr>
              <p:cNvCxnSpPr/>
              <p:nvPr/>
            </p:nvCxnSpPr>
            <p:spPr>
              <a:xfrm>
                <a:off x="2408066" y="1058779"/>
                <a:ext cx="5721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テキスト ボックス 44">
              <a:extLst>
                <a:ext uri="{FF2B5EF4-FFF2-40B4-BE49-F238E27FC236}">
                  <a16:creationId xmlns:a16="http://schemas.microsoft.com/office/drawing/2014/main" id="{A4707982-BDF6-5543-BF95-70B2294E39CC}"/>
                </a:ext>
              </a:extLst>
            </p:cNvPr>
            <p:cNvSpPr txBox="1"/>
            <p:nvPr/>
          </p:nvSpPr>
          <p:spPr>
            <a:xfrm>
              <a:off x="2927234" y="939005"/>
              <a:ext cx="492443" cy="276999"/>
            </a:xfrm>
            <a:prstGeom prst="rect">
              <a:avLst/>
            </a:prstGeom>
            <a:noFill/>
          </p:spPr>
          <p:txBody>
            <a:bodyPr wrap="none" rtlCol="0">
              <a:spAutoFit/>
            </a:bodyPr>
            <a:lstStyle/>
            <a:p>
              <a:r>
                <a:rPr lang="ja-JP" altLang="en-US" sz="1200" dirty="0">
                  <a:solidFill>
                    <a:srgbClr val="00B050"/>
                  </a:solidFill>
                </a:rPr>
                <a:t>現在</a:t>
              </a:r>
              <a:endParaRPr kumimoji="1" lang="ja-JP" altLang="en-US" sz="1200" dirty="0">
                <a:solidFill>
                  <a:srgbClr val="00B050"/>
                </a:solidFill>
              </a:endParaRPr>
            </a:p>
          </p:txBody>
        </p:sp>
      </p:grpSp>
    </p:spTree>
    <p:extLst>
      <p:ext uri="{BB962C8B-B14F-4D97-AF65-F5344CB8AC3E}">
        <p14:creationId xmlns:p14="http://schemas.microsoft.com/office/powerpoint/2010/main" val="272106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50540-B18F-954C-9099-E562F9898AAC}"/>
              </a:ext>
            </a:extLst>
          </p:cNvPr>
          <p:cNvSpPr>
            <a:spLocks noGrp="1"/>
          </p:cNvSpPr>
          <p:nvPr>
            <p:ph type="title"/>
          </p:nvPr>
        </p:nvSpPr>
        <p:spPr/>
        <p:txBody>
          <a:bodyPr>
            <a:normAutofit/>
          </a:bodyPr>
          <a:lstStyle/>
          <a:p>
            <a:r>
              <a:rPr kumimoji="1" lang="ja-JP" altLang="en-US" sz="4400" dirty="0"/>
              <a:t>これまでの検証実験のご報告</a:t>
            </a:r>
          </a:p>
        </p:txBody>
      </p:sp>
      <p:sp>
        <p:nvSpPr>
          <p:cNvPr id="3" name="テキスト プレースホルダー 2">
            <a:extLst>
              <a:ext uri="{FF2B5EF4-FFF2-40B4-BE49-F238E27FC236}">
                <a16:creationId xmlns:a16="http://schemas.microsoft.com/office/drawing/2014/main" id="{4ED9C52B-D132-0E4F-8999-D747AB70E51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004D7E-4A8F-BB48-BB68-CEC72280110C}"/>
              </a:ext>
            </a:extLst>
          </p:cNvPr>
          <p:cNvSpPr>
            <a:spLocks noGrp="1"/>
          </p:cNvSpPr>
          <p:nvPr>
            <p:ph type="sldNum" sz="quarter" idx="12"/>
          </p:nvPr>
        </p:nvSpPr>
        <p:spPr/>
        <p:txBody>
          <a:bodyPr/>
          <a:lstStyle/>
          <a:p>
            <a:fld id="{1EFD0C8F-27BC-4081-871F-5E1C2D90E7A6}" type="slidenum">
              <a:rPr kumimoji="1" lang="ja-JP" altLang="en-US" smtClean="0"/>
              <a:t>19</a:t>
            </a:fld>
            <a:endParaRPr kumimoji="1" lang="ja-JP" altLang="en-US"/>
          </a:p>
        </p:txBody>
      </p:sp>
    </p:spTree>
    <p:extLst>
      <p:ext uri="{BB962C8B-B14F-4D97-AF65-F5344CB8AC3E}">
        <p14:creationId xmlns:p14="http://schemas.microsoft.com/office/powerpoint/2010/main" val="386618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DF2FF7-3442-9E4A-A37C-826D47957846}"/>
              </a:ext>
            </a:extLst>
          </p:cNvPr>
          <p:cNvSpPr>
            <a:spLocks noGrp="1"/>
          </p:cNvSpPr>
          <p:nvPr>
            <p:ph type="title"/>
          </p:nvPr>
        </p:nvSpPr>
        <p:spPr/>
        <p:txBody>
          <a:bodyPr/>
          <a:lstStyle/>
          <a:p>
            <a:r>
              <a:rPr kumimoji="1" lang="ja-JP" altLang="en-US" dirty="0"/>
              <a:t>本日の発表内容</a:t>
            </a:r>
          </a:p>
        </p:txBody>
      </p:sp>
      <p:sp>
        <p:nvSpPr>
          <p:cNvPr id="3" name="コンテンツ プレースホルダー 2">
            <a:extLst>
              <a:ext uri="{FF2B5EF4-FFF2-40B4-BE49-F238E27FC236}">
                <a16:creationId xmlns:a16="http://schemas.microsoft.com/office/drawing/2014/main" id="{4DB119C8-3B80-8B41-8523-2F24E8477F83}"/>
              </a:ext>
            </a:extLst>
          </p:cNvPr>
          <p:cNvSpPr>
            <a:spLocks noGrp="1"/>
          </p:cNvSpPr>
          <p:nvPr>
            <p:ph idx="1"/>
          </p:nvPr>
        </p:nvSpPr>
        <p:spPr>
          <a:xfrm>
            <a:off x="372035" y="1260389"/>
            <a:ext cx="8399930" cy="5255741"/>
          </a:xfrm>
        </p:spPr>
        <p:txBody>
          <a:bodyPr/>
          <a:lstStyle/>
          <a:p>
            <a:r>
              <a:rPr kumimoji="1" lang="ja-JP" altLang="en-US" dirty="0"/>
              <a:t>研究データ管理サービス</a:t>
            </a:r>
            <a:r>
              <a:rPr lang="en-US" altLang="ja-JP" dirty="0"/>
              <a:t> </a:t>
            </a:r>
            <a:r>
              <a:rPr kumimoji="1" lang="en-US" altLang="ja-JP" dirty="0" err="1"/>
              <a:t>GakuNin</a:t>
            </a:r>
            <a:r>
              <a:rPr kumimoji="1" lang="en-US" altLang="ja-JP" dirty="0"/>
              <a:t> RDM</a:t>
            </a:r>
          </a:p>
          <a:p>
            <a:r>
              <a:rPr lang="en-US" altLang="ja-JP" dirty="0" err="1"/>
              <a:t>GakuNin</a:t>
            </a:r>
            <a:r>
              <a:rPr lang="en-US" altLang="ja-JP" dirty="0"/>
              <a:t> RDM </a:t>
            </a:r>
            <a:r>
              <a:rPr lang="ja-JP" altLang="en-US" dirty="0"/>
              <a:t>開発進捗</a:t>
            </a:r>
            <a:r>
              <a:rPr lang="en-US" altLang="ja-JP" dirty="0"/>
              <a:t> 2018</a:t>
            </a:r>
          </a:p>
          <a:p>
            <a:r>
              <a:rPr lang="ja-JP" altLang="en-US" dirty="0"/>
              <a:t>これまでの検証実験の報告</a:t>
            </a:r>
            <a:endParaRPr lang="en-US" altLang="ja-JP" dirty="0"/>
          </a:p>
          <a:p>
            <a:r>
              <a:rPr lang="ja-JP" altLang="en-US" dirty="0"/>
              <a:t>第</a:t>
            </a:r>
            <a:r>
              <a:rPr lang="en-US" altLang="ja-JP" dirty="0"/>
              <a:t>3</a:t>
            </a:r>
            <a:r>
              <a:rPr lang="ja-JP" altLang="en-US" dirty="0"/>
              <a:t>回検証実験のご案内</a:t>
            </a:r>
            <a:endParaRPr lang="en-US" altLang="ja-JP" dirty="0"/>
          </a:p>
          <a:p>
            <a:pPr marL="0" indent="0">
              <a:buNone/>
            </a:pPr>
            <a:endParaRPr lang="en-US" altLang="ja-JP" dirty="0"/>
          </a:p>
          <a:p>
            <a:r>
              <a:rPr lang="ja-JP" altLang="en-US" dirty="0"/>
              <a:t>動的な計算機資源の管理技術</a:t>
            </a:r>
            <a:r>
              <a:rPr lang="en-US" altLang="ja-JP" dirty="0"/>
              <a:t>Kubernetes</a:t>
            </a:r>
            <a:r>
              <a:rPr lang="ja-JP" altLang="en-US" dirty="0"/>
              <a:t>の紹介</a:t>
            </a:r>
          </a:p>
          <a:p>
            <a:pPr marL="0" indent="0">
              <a:buNone/>
            </a:pPr>
            <a:r>
              <a:rPr lang="en-US" altLang="ja-JP" dirty="0"/>
              <a:t>〜</a:t>
            </a:r>
            <a:r>
              <a:rPr lang="ja-JP" altLang="en-US" dirty="0"/>
              <a:t>スケールアウト可能なサービス運用を目指して</a:t>
            </a:r>
            <a:r>
              <a:rPr lang="en-US" altLang="ja-JP" dirty="0"/>
              <a:t>〜</a:t>
            </a:r>
          </a:p>
          <a:p>
            <a:endParaRPr lang="en-US" altLang="ja-JP" dirty="0"/>
          </a:p>
        </p:txBody>
      </p:sp>
      <p:sp>
        <p:nvSpPr>
          <p:cNvPr id="4" name="スライド番号プレースホルダー 3">
            <a:extLst>
              <a:ext uri="{FF2B5EF4-FFF2-40B4-BE49-F238E27FC236}">
                <a16:creationId xmlns:a16="http://schemas.microsoft.com/office/drawing/2014/main" id="{4EE66FE5-4A60-B94F-BDA1-C195733334BE}"/>
              </a:ext>
            </a:extLst>
          </p:cNvPr>
          <p:cNvSpPr>
            <a:spLocks noGrp="1"/>
          </p:cNvSpPr>
          <p:nvPr>
            <p:ph type="sldNum" sz="quarter" idx="12"/>
          </p:nvPr>
        </p:nvSpPr>
        <p:spPr/>
        <p:txBody>
          <a:bodyPr/>
          <a:lstStyle/>
          <a:p>
            <a:fld id="{1EFD0C8F-27BC-4081-871F-5E1C2D90E7A6}" type="slidenum">
              <a:rPr kumimoji="1" lang="ja-JP" altLang="en-US" smtClean="0"/>
              <a:t>2</a:t>
            </a:fld>
            <a:endParaRPr kumimoji="1" lang="ja-JP" altLang="en-US"/>
          </a:p>
        </p:txBody>
      </p:sp>
    </p:spTree>
    <p:extLst>
      <p:ext uri="{BB962C8B-B14F-4D97-AF65-F5344CB8AC3E}">
        <p14:creationId xmlns:p14="http://schemas.microsoft.com/office/powerpoint/2010/main" val="3512763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095432-DE51-4648-BBCE-1866B23026A4}"/>
              </a:ext>
            </a:extLst>
          </p:cNvPr>
          <p:cNvSpPr>
            <a:spLocks noGrp="1"/>
          </p:cNvSpPr>
          <p:nvPr>
            <p:ph type="title"/>
          </p:nvPr>
        </p:nvSpPr>
        <p:spPr>
          <a:xfrm>
            <a:off x="406400" y="385447"/>
            <a:ext cx="8585200" cy="813434"/>
          </a:xfrm>
        </p:spPr>
        <p:txBody>
          <a:bodyPr>
            <a:normAutofit/>
          </a:bodyPr>
          <a:lstStyle/>
          <a:p>
            <a:r>
              <a:rPr lang="ja-JP" altLang="ja-JP" sz="2800" dirty="0"/>
              <a:t>第１回</a:t>
            </a:r>
            <a:r>
              <a:rPr lang="en-US" altLang="ja-JP" sz="2800" dirty="0"/>
              <a:t>NII </a:t>
            </a:r>
            <a:r>
              <a:rPr lang="ja-JP" altLang="ja-JP" sz="2800" dirty="0"/>
              <a:t>研究データ管理基盤機能評価試験</a:t>
            </a:r>
            <a:endParaRPr kumimoji="1" lang="ja-JP" altLang="en-US" sz="2800" dirty="0"/>
          </a:p>
        </p:txBody>
      </p:sp>
      <p:sp>
        <p:nvSpPr>
          <p:cNvPr id="3" name="コンテンツ プレースホルダー 2">
            <a:extLst>
              <a:ext uri="{FF2B5EF4-FFF2-40B4-BE49-F238E27FC236}">
                <a16:creationId xmlns:a16="http://schemas.microsoft.com/office/drawing/2014/main" id="{0D56A820-23C8-814C-A9E6-BC0A64E55F6E}"/>
              </a:ext>
            </a:extLst>
          </p:cNvPr>
          <p:cNvSpPr>
            <a:spLocks noGrp="1"/>
          </p:cNvSpPr>
          <p:nvPr>
            <p:ph idx="1"/>
          </p:nvPr>
        </p:nvSpPr>
        <p:spPr/>
        <p:txBody>
          <a:bodyPr>
            <a:normAutofit fontScale="92500" lnSpcReduction="10000"/>
          </a:bodyPr>
          <a:lstStyle/>
          <a:p>
            <a:pPr>
              <a:lnSpc>
                <a:spcPct val="100000"/>
              </a:lnSpc>
            </a:pPr>
            <a:r>
              <a:rPr lang="ja-JP" altLang="ja-JP" b="1" dirty="0"/>
              <a:t>目的</a:t>
            </a:r>
          </a:p>
          <a:p>
            <a:pPr lvl="1">
              <a:lnSpc>
                <a:spcPct val="100000"/>
              </a:lnSpc>
            </a:pPr>
            <a:r>
              <a:rPr lang="ja-JP" altLang="ja-JP" dirty="0"/>
              <a:t>国立情報学研究所（</a:t>
            </a:r>
            <a:r>
              <a:rPr lang="en-US" altLang="ja-JP" dirty="0"/>
              <a:t>NII</a:t>
            </a:r>
            <a:r>
              <a:rPr lang="ja-JP" altLang="ja-JP" dirty="0"/>
              <a:t>）で開発した研究データ管理基盤（以下、 管理基盤という）サービスの機能評価試験（クローズドアルファテスト）を行</a:t>
            </a:r>
            <a:r>
              <a:rPr lang="ja-JP" altLang="en-US" dirty="0"/>
              <a:t>った</a:t>
            </a:r>
            <a:r>
              <a:rPr lang="ja-JP" altLang="ja-JP" dirty="0"/>
              <a:t>。</a:t>
            </a:r>
            <a:r>
              <a:rPr lang="en-US" altLang="ja-JP" dirty="0"/>
              <a:t> </a:t>
            </a:r>
            <a:endParaRPr lang="ja-JP" altLang="ja-JP" dirty="0"/>
          </a:p>
          <a:p>
            <a:pPr>
              <a:lnSpc>
                <a:spcPct val="100000"/>
              </a:lnSpc>
            </a:pPr>
            <a:r>
              <a:rPr lang="ja-JP" altLang="ja-JP" b="1" dirty="0"/>
              <a:t>期間</a:t>
            </a:r>
          </a:p>
          <a:p>
            <a:pPr lvl="1">
              <a:lnSpc>
                <a:spcPct val="100000"/>
              </a:lnSpc>
            </a:pPr>
            <a:r>
              <a:rPr lang="ja-JP" altLang="ja-JP" dirty="0"/>
              <a:t>平成</a:t>
            </a:r>
            <a:r>
              <a:rPr lang="en-US" altLang="ja-JP" dirty="0"/>
              <a:t>29 </a:t>
            </a:r>
            <a:r>
              <a:rPr lang="ja-JP" altLang="ja-JP" dirty="0"/>
              <a:t>年</a:t>
            </a:r>
            <a:r>
              <a:rPr lang="en-US" altLang="ja-JP" dirty="0"/>
              <a:t>2</a:t>
            </a:r>
            <a:r>
              <a:rPr lang="ja-JP" altLang="ja-JP" dirty="0"/>
              <a:t>月</a:t>
            </a:r>
            <a:r>
              <a:rPr lang="en-US" altLang="ja-JP" dirty="0"/>
              <a:t>23</a:t>
            </a:r>
            <a:r>
              <a:rPr lang="ja-JP" altLang="ja-JP" dirty="0"/>
              <a:t>日（木）～ </a:t>
            </a:r>
            <a:r>
              <a:rPr lang="en-US" altLang="ja-JP" dirty="0"/>
              <a:t>3</a:t>
            </a:r>
            <a:r>
              <a:rPr lang="ja-JP" altLang="ja-JP" dirty="0"/>
              <a:t>月</a:t>
            </a:r>
            <a:r>
              <a:rPr lang="en-US" altLang="ja-JP" dirty="0"/>
              <a:t>17</a:t>
            </a:r>
            <a:r>
              <a:rPr lang="ja-JP" altLang="ja-JP" dirty="0"/>
              <a:t>日（金）</a:t>
            </a:r>
          </a:p>
          <a:p>
            <a:pPr>
              <a:lnSpc>
                <a:spcPct val="100000"/>
              </a:lnSpc>
            </a:pPr>
            <a:r>
              <a:rPr lang="ja-JP" altLang="ja-JP" b="1" dirty="0"/>
              <a:t>方法</a:t>
            </a:r>
          </a:p>
          <a:p>
            <a:pPr lvl="1">
              <a:lnSpc>
                <a:spcPct val="100000"/>
              </a:lnSpc>
            </a:pPr>
            <a:r>
              <a:rPr lang="ja-JP" altLang="ja-JP" dirty="0"/>
              <a:t>商用パブリッククラウド上に設けた試験用管理基盤に、</a:t>
            </a:r>
            <a:r>
              <a:rPr lang="en-US" altLang="ja-JP" dirty="0"/>
              <a:t>Web </a:t>
            </a:r>
            <a:r>
              <a:rPr lang="ja-JP" altLang="ja-JP" dirty="0"/>
              <a:t>ブラウザから管理基盤サービスにログインし、利用マニュアルに基づく操作を行い、システムの使用感や改善点について報告する。</a:t>
            </a:r>
          </a:p>
          <a:p>
            <a:pPr>
              <a:lnSpc>
                <a:spcPct val="100000"/>
              </a:lnSpc>
            </a:pPr>
            <a:r>
              <a:rPr lang="ja-JP" altLang="ja-JP" b="1" dirty="0"/>
              <a:t>試験者</a:t>
            </a:r>
          </a:p>
          <a:p>
            <a:pPr lvl="1">
              <a:lnSpc>
                <a:spcPct val="100000"/>
              </a:lnSpc>
            </a:pPr>
            <a:r>
              <a:rPr lang="ja-JP" altLang="en-US" dirty="0"/>
              <a:t>主に</a:t>
            </a:r>
            <a:r>
              <a:rPr lang="ja-JP" altLang="en-US" dirty="0">
                <a:solidFill>
                  <a:srgbClr val="FF0000"/>
                </a:solidFill>
              </a:rPr>
              <a:t>大学の情報基盤センターの教職員</a:t>
            </a:r>
            <a:endParaRPr lang="en-US" altLang="ja-JP" dirty="0">
              <a:solidFill>
                <a:srgbClr val="FF0000"/>
              </a:solidFill>
            </a:endParaRPr>
          </a:p>
          <a:p>
            <a:pPr lvl="1">
              <a:lnSpc>
                <a:spcPct val="100000"/>
              </a:lnSpc>
            </a:pPr>
            <a:r>
              <a:rPr lang="ja-JP" altLang="ja-JP" dirty="0"/>
              <a:t>オープンサイエンス対応</a:t>
            </a:r>
            <a:r>
              <a:rPr lang="en-US" altLang="ja-JP" dirty="0"/>
              <a:t> WG</a:t>
            </a:r>
            <a:r>
              <a:rPr lang="ja-JP" altLang="en-US" dirty="0"/>
              <a:t>の</a:t>
            </a:r>
            <a:r>
              <a:rPr lang="ja-JP" altLang="ja-JP" dirty="0"/>
              <a:t>サブワーキングメンバー</a:t>
            </a:r>
          </a:p>
          <a:p>
            <a:pPr>
              <a:lnSpc>
                <a:spcPct val="100000"/>
              </a:lnSpc>
            </a:pPr>
            <a:endParaRPr kumimoji="1" lang="ja-JP" altLang="en-US" dirty="0"/>
          </a:p>
        </p:txBody>
      </p:sp>
    </p:spTree>
    <p:extLst>
      <p:ext uri="{BB962C8B-B14F-4D97-AF65-F5344CB8AC3E}">
        <p14:creationId xmlns:p14="http://schemas.microsoft.com/office/powerpoint/2010/main" val="3758194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A37C-D9B8-BD4D-B8EF-7B189AA8BFB1}"/>
              </a:ext>
            </a:extLst>
          </p:cNvPr>
          <p:cNvSpPr>
            <a:spLocks noGrp="1"/>
          </p:cNvSpPr>
          <p:nvPr>
            <p:ph type="title"/>
          </p:nvPr>
        </p:nvSpPr>
        <p:spPr/>
        <p:txBody>
          <a:bodyPr/>
          <a:lstStyle/>
          <a:p>
            <a:r>
              <a:rPr lang="ja-JP" altLang="en-US" dirty="0">
                <a:latin typeface="+mn-ea"/>
              </a:rPr>
              <a:t>第</a:t>
            </a:r>
            <a:r>
              <a:rPr lang="en-US" altLang="ja-JP" dirty="0">
                <a:latin typeface="+mn-ea"/>
              </a:rPr>
              <a:t>1</a:t>
            </a:r>
            <a:r>
              <a:rPr lang="ja-JP" altLang="en-US" dirty="0">
                <a:latin typeface="+mn-ea"/>
              </a:rPr>
              <a:t>回機能評価試験の試験者の代表</a:t>
            </a:r>
            <a:endParaRPr lang="en-US" dirty="0"/>
          </a:p>
        </p:txBody>
      </p:sp>
      <p:graphicFrame>
        <p:nvGraphicFramePr>
          <p:cNvPr id="5" name="Content Placeholder 4">
            <a:extLst>
              <a:ext uri="{FF2B5EF4-FFF2-40B4-BE49-F238E27FC236}">
                <a16:creationId xmlns:a16="http://schemas.microsoft.com/office/drawing/2014/main" id="{F12DDF7C-763B-AA45-A4A5-6C213EFD6090}"/>
              </a:ext>
            </a:extLst>
          </p:cNvPr>
          <p:cNvGraphicFramePr>
            <a:graphicFrameLocks noGrp="1"/>
          </p:cNvGraphicFramePr>
          <p:nvPr>
            <p:ph idx="1"/>
            <p:extLst>
              <p:ext uri="{D42A27DB-BD31-4B8C-83A1-F6EECF244321}">
                <p14:modId xmlns:p14="http://schemas.microsoft.com/office/powerpoint/2010/main" val="1434041000"/>
              </p:ext>
            </p:extLst>
          </p:nvPr>
        </p:nvGraphicFramePr>
        <p:xfrm>
          <a:off x="522215" y="1760717"/>
          <a:ext cx="8099570" cy="3044493"/>
        </p:xfrm>
        <a:graphic>
          <a:graphicData uri="http://schemas.openxmlformats.org/drawingml/2006/table">
            <a:tbl>
              <a:tblPr firstRow="1" bandRow="1">
                <a:tableStyleId>{793D81CF-94F2-401A-BA57-92F5A7B2D0C5}</a:tableStyleId>
              </a:tblPr>
              <a:tblGrid>
                <a:gridCol w="1780927">
                  <a:extLst>
                    <a:ext uri="{9D8B030D-6E8A-4147-A177-3AD203B41FA5}">
                      <a16:colId xmlns:a16="http://schemas.microsoft.com/office/drawing/2014/main" val="3301032169"/>
                    </a:ext>
                  </a:extLst>
                </a:gridCol>
                <a:gridCol w="2692947">
                  <a:extLst>
                    <a:ext uri="{9D8B030D-6E8A-4147-A177-3AD203B41FA5}">
                      <a16:colId xmlns:a16="http://schemas.microsoft.com/office/drawing/2014/main" val="2448416"/>
                    </a:ext>
                  </a:extLst>
                </a:gridCol>
                <a:gridCol w="1051311">
                  <a:extLst>
                    <a:ext uri="{9D8B030D-6E8A-4147-A177-3AD203B41FA5}">
                      <a16:colId xmlns:a16="http://schemas.microsoft.com/office/drawing/2014/main" val="1869161366"/>
                    </a:ext>
                  </a:extLst>
                </a:gridCol>
                <a:gridCol w="2574385">
                  <a:extLst>
                    <a:ext uri="{9D8B030D-6E8A-4147-A177-3AD203B41FA5}">
                      <a16:colId xmlns:a16="http://schemas.microsoft.com/office/drawing/2014/main" val="2030117929"/>
                    </a:ext>
                  </a:extLst>
                </a:gridCol>
              </a:tblGrid>
              <a:tr h="338277">
                <a:tc>
                  <a:txBody>
                    <a:bodyPr/>
                    <a:lstStyle/>
                    <a:p>
                      <a:r>
                        <a:rPr lang="ja-JP" altLang="en-US" sz="1400">
                          <a:effectLst/>
                        </a:rPr>
                        <a:t>参加機関名 </a:t>
                      </a:r>
                      <a:endParaRPr lang="ja-JP" altLang="en-US" sz="2400">
                        <a:effectLst/>
                      </a:endParaRPr>
                    </a:p>
                  </a:txBody>
                  <a:tcPr marL="119392" marR="119392" marT="59696" marB="59696" anchor="ctr"/>
                </a:tc>
                <a:tc>
                  <a:txBody>
                    <a:bodyPr/>
                    <a:lstStyle/>
                    <a:p>
                      <a:r>
                        <a:rPr lang="ja-JP" altLang="en-US" sz="1400" dirty="0">
                          <a:effectLst/>
                        </a:rPr>
                        <a:t>部局名 </a:t>
                      </a:r>
                      <a:endParaRPr lang="ja-JP" altLang="en-US" sz="2400" dirty="0">
                        <a:effectLst/>
                      </a:endParaRPr>
                    </a:p>
                  </a:txBody>
                  <a:tcPr marL="119392" marR="119392" marT="59696" marB="59696" anchor="ctr"/>
                </a:tc>
                <a:tc>
                  <a:txBody>
                    <a:bodyPr/>
                    <a:lstStyle/>
                    <a:p>
                      <a:r>
                        <a:rPr lang="ja-JP" altLang="en-US" sz="1400">
                          <a:effectLst/>
                        </a:rPr>
                        <a:t>参加者名 </a:t>
                      </a:r>
                      <a:endParaRPr lang="ja-JP" altLang="en-US" sz="2400">
                        <a:effectLst/>
                      </a:endParaRPr>
                    </a:p>
                  </a:txBody>
                  <a:tcPr marL="119392" marR="119392" marT="59696" marB="59696" anchor="ctr"/>
                </a:tc>
                <a:tc>
                  <a:txBody>
                    <a:bodyPr/>
                    <a:lstStyle/>
                    <a:p>
                      <a:r>
                        <a:rPr lang="ja-JP" altLang="en-US" sz="1400">
                          <a:effectLst/>
                        </a:rPr>
                        <a:t>役職 </a:t>
                      </a:r>
                      <a:endParaRPr lang="ja-JP" altLang="en-US" sz="2400">
                        <a:effectLst/>
                      </a:endParaRPr>
                    </a:p>
                  </a:txBody>
                  <a:tcPr marL="119392" marR="119392" marT="59696" marB="59696" anchor="ctr"/>
                </a:tc>
                <a:extLst>
                  <a:ext uri="{0D108BD9-81ED-4DB2-BD59-A6C34878D82A}">
                    <a16:rowId xmlns:a16="http://schemas.microsoft.com/office/drawing/2014/main" val="2335409213"/>
                  </a:ext>
                </a:extLst>
              </a:tr>
              <a:tr h="338277">
                <a:tc>
                  <a:txBody>
                    <a:bodyPr/>
                    <a:lstStyle/>
                    <a:p>
                      <a:r>
                        <a:rPr lang="ja-JP" altLang="en-US" sz="1400">
                          <a:solidFill>
                            <a:srgbClr val="FF0000"/>
                          </a:solidFill>
                          <a:effectLst/>
                        </a:rPr>
                        <a:t>北海道大学 </a:t>
                      </a:r>
                      <a:endParaRPr lang="ja-JP" altLang="en-US" sz="2400">
                        <a:solidFill>
                          <a:srgbClr val="FF0000"/>
                        </a:solidFill>
                        <a:effectLst/>
                      </a:endParaRPr>
                    </a:p>
                  </a:txBody>
                  <a:tcPr marL="119392" marR="119392" marT="59696" marB="59696" anchor="ctr"/>
                </a:tc>
                <a:tc>
                  <a:txBody>
                    <a:bodyPr/>
                    <a:lstStyle/>
                    <a:p>
                      <a:r>
                        <a:rPr lang="ja-JP" altLang="en-US" sz="1400">
                          <a:effectLst/>
                        </a:rPr>
                        <a:t>情報基盤センター </a:t>
                      </a:r>
                      <a:endParaRPr lang="ja-JP" altLang="en-US" sz="2400">
                        <a:effectLst/>
                      </a:endParaRPr>
                    </a:p>
                  </a:txBody>
                  <a:tcPr marL="119392" marR="119392" marT="59696" marB="59696" anchor="ctr"/>
                </a:tc>
                <a:tc>
                  <a:txBody>
                    <a:bodyPr/>
                    <a:lstStyle/>
                    <a:p>
                      <a:r>
                        <a:rPr lang="ja-JP" altLang="en-US" sz="1400">
                          <a:effectLst/>
                        </a:rPr>
                        <a:t>杉木章義 </a:t>
                      </a:r>
                      <a:endParaRPr lang="ja-JP" altLang="en-US" sz="2400">
                        <a:effectLst/>
                      </a:endParaRPr>
                    </a:p>
                  </a:txBody>
                  <a:tcPr marL="119392" marR="119392" marT="59696" marB="59696" anchor="ctr"/>
                </a:tc>
                <a:tc>
                  <a:txBody>
                    <a:bodyPr/>
                    <a:lstStyle/>
                    <a:p>
                      <a:r>
                        <a:rPr lang="ja-JP" altLang="en-US" sz="1400">
                          <a:effectLst/>
                        </a:rPr>
                        <a:t>准教授 </a:t>
                      </a:r>
                      <a:endParaRPr lang="ja-JP" altLang="en-US" sz="2400">
                        <a:effectLst/>
                      </a:endParaRPr>
                    </a:p>
                  </a:txBody>
                  <a:tcPr marL="119392" marR="119392" marT="59696" marB="59696" anchor="ctr"/>
                </a:tc>
                <a:extLst>
                  <a:ext uri="{0D108BD9-81ED-4DB2-BD59-A6C34878D82A}">
                    <a16:rowId xmlns:a16="http://schemas.microsoft.com/office/drawing/2014/main" val="2792215658"/>
                  </a:ext>
                </a:extLst>
              </a:tr>
              <a:tr h="338277">
                <a:tc>
                  <a:txBody>
                    <a:bodyPr/>
                    <a:lstStyle/>
                    <a:p>
                      <a:r>
                        <a:rPr lang="ja-JP" altLang="en-US" sz="1400">
                          <a:solidFill>
                            <a:srgbClr val="FF0000"/>
                          </a:solidFill>
                          <a:effectLst/>
                        </a:rPr>
                        <a:t>東北大学 </a:t>
                      </a:r>
                      <a:endParaRPr lang="ja-JP" altLang="en-US" sz="2400">
                        <a:solidFill>
                          <a:srgbClr val="FF0000"/>
                        </a:solidFill>
                        <a:effectLst/>
                      </a:endParaRPr>
                    </a:p>
                  </a:txBody>
                  <a:tcPr marL="119392" marR="119392" marT="59696" marB="59696" anchor="ctr"/>
                </a:tc>
                <a:tc>
                  <a:txBody>
                    <a:bodyPr/>
                    <a:lstStyle/>
                    <a:p>
                      <a:r>
                        <a:rPr lang="ja-JP" altLang="en-US" sz="1400">
                          <a:effectLst/>
                        </a:rPr>
                        <a:t>サイバーサイエンスセンター </a:t>
                      </a:r>
                      <a:endParaRPr lang="ja-JP" altLang="en-US" sz="2400">
                        <a:effectLst/>
                      </a:endParaRPr>
                    </a:p>
                  </a:txBody>
                  <a:tcPr marL="119392" marR="119392" marT="59696" marB="59696" anchor="ctr"/>
                </a:tc>
                <a:tc>
                  <a:txBody>
                    <a:bodyPr/>
                    <a:lstStyle/>
                    <a:p>
                      <a:r>
                        <a:rPr lang="ja-JP" altLang="en-US" sz="1400">
                          <a:effectLst/>
                        </a:rPr>
                        <a:t>八巻俊輔 </a:t>
                      </a:r>
                      <a:endParaRPr lang="ja-JP" altLang="en-US" sz="2400">
                        <a:effectLst/>
                      </a:endParaRPr>
                    </a:p>
                  </a:txBody>
                  <a:tcPr marL="119392" marR="119392" marT="59696" marB="59696" anchor="ctr"/>
                </a:tc>
                <a:tc>
                  <a:txBody>
                    <a:bodyPr/>
                    <a:lstStyle/>
                    <a:p>
                      <a:r>
                        <a:rPr lang="ja-JP" altLang="en-US" sz="1400">
                          <a:effectLst/>
                        </a:rPr>
                        <a:t>助教 </a:t>
                      </a:r>
                      <a:endParaRPr lang="ja-JP" altLang="en-US" sz="2400">
                        <a:effectLst/>
                      </a:endParaRPr>
                    </a:p>
                  </a:txBody>
                  <a:tcPr marL="119392" marR="119392" marT="59696" marB="59696" anchor="ctr"/>
                </a:tc>
                <a:extLst>
                  <a:ext uri="{0D108BD9-81ED-4DB2-BD59-A6C34878D82A}">
                    <a16:rowId xmlns:a16="http://schemas.microsoft.com/office/drawing/2014/main" val="2435156524"/>
                  </a:ext>
                </a:extLst>
              </a:tr>
              <a:tr h="338277">
                <a:tc>
                  <a:txBody>
                    <a:bodyPr/>
                    <a:lstStyle/>
                    <a:p>
                      <a:r>
                        <a:rPr lang="ja-JP" altLang="en-US" sz="1400">
                          <a:solidFill>
                            <a:srgbClr val="FF0000"/>
                          </a:solidFill>
                          <a:effectLst/>
                        </a:rPr>
                        <a:t>名古屋工業大学 </a:t>
                      </a:r>
                      <a:endParaRPr lang="ja-JP" altLang="en-US" sz="2400">
                        <a:solidFill>
                          <a:srgbClr val="FF0000"/>
                        </a:solidFill>
                        <a:effectLst/>
                      </a:endParaRPr>
                    </a:p>
                  </a:txBody>
                  <a:tcPr marL="119392" marR="119392" marT="59696" marB="59696" anchor="ctr"/>
                </a:tc>
                <a:tc>
                  <a:txBody>
                    <a:bodyPr/>
                    <a:lstStyle/>
                    <a:p>
                      <a:r>
                        <a:rPr lang="ja-JP" altLang="en-US" sz="1400">
                          <a:effectLst/>
                        </a:rPr>
                        <a:t>情報工学専攻 </a:t>
                      </a:r>
                      <a:endParaRPr lang="ja-JP" altLang="en-US" sz="2400">
                        <a:effectLst/>
                      </a:endParaRPr>
                    </a:p>
                  </a:txBody>
                  <a:tcPr marL="119392" marR="119392" marT="59696" marB="59696" anchor="ctr"/>
                </a:tc>
                <a:tc>
                  <a:txBody>
                    <a:bodyPr/>
                    <a:lstStyle/>
                    <a:p>
                      <a:r>
                        <a:rPr lang="ja-JP" altLang="en-US" sz="1400">
                          <a:effectLst/>
                        </a:rPr>
                        <a:t>松尾啓志 </a:t>
                      </a:r>
                      <a:endParaRPr lang="ja-JP" altLang="en-US" sz="2400">
                        <a:effectLst/>
                      </a:endParaRPr>
                    </a:p>
                  </a:txBody>
                  <a:tcPr marL="119392" marR="119392" marT="59696" marB="59696" anchor="ctr"/>
                </a:tc>
                <a:tc>
                  <a:txBody>
                    <a:bodyPr/>
                    <a:lstStyle/>
                    <a:p>
                      <a:r>
                        <a:rPr lang="ja-JP" altLang="en-US" sz="1400">
                          <a:effectLst/>
                        </a:rPr>
                        <a:t>教授 </a:t>
                      </a:r>
                      <a:endParaRPr lang="ja-JP" altLang="en-US" sz="2400">
                        <a:effectLst/>
                      </a:endParaRPr>
                    </a:p>
                  </a:txBody>
                  <a:tcPr marL="119392" marR="119392" marT="59696" marB="59696" anchor="ctr"/>
                </a:tc>
                <a:extLst>
                  <a:ext uri="{0D108BD9-81ED-4DB2-BD59-A6C34878D82A}">
                    <a16:rowId xmlns:a16="http://schemas.microsoft.com/office/drawing/2014/main" val="387420525"/>
                  </a:ext>
                </a:extLst>
              </a:tr>
              <a:tr h="338277">
                <a:tc>
                  <a:txBody>
                    <a:bodyPr/>
                    <a:lstStyle/>
                    <a:p>
                      <a:r>
                        <a:rPr lang="ja-JP" altLang="en-US" sz="1400">
                          <a:solidFill>
                            <a:srgbClr val="FF0000"/>
                          </a:solidFill>
                          <a:effectLst/>
                        </a:rPr>
                        <a:t>京都大学 </a:t>
                      </a:r>
                      <a:endParaRPr lang="ja-JP" altLang="en-US" sz="2400">
                        <a:solidFill>
                          <a:srgbClr val="FF0000"/>
                        </a:solidFill>
                        <a:effectLst/>
                      </a:endParaRPr>
                    </a:p>
                  </a:txBody>
                  <a:tcPr marL="119392" marR="119392" marT="59696" marB="59696" anchor="ctr"/>
                </a:tc>
                <a:tc>
                  <a:txBody>
                    <a:bodyPr/>
                    <a:lstStyle/>
                    <a:p>
                      <a:r>
                        <a:rPr lang="ja-JP" altLang="en-US" sz="1400">
                          <a:effectLst/>
                        </a:rPr>
                        <a:t>情報環境機構 </a:t>
                      </a:r>
                      <a:endParaRPr lang="ja-JP" altLang="en-US" sz="2400">
                        <a:effectLst/>
                      </a:endParaRPr>
                    </a:p>
                  </a:txBody>
                  <a:tcPr marL="119392" marR="119392" marT="59696" marB="59696" anchor="ctr"/>
                </a:tc>
                <a:tc>
                  <a:txBody>
                    <a:bodyPr/>
                    <a:lstStyle/>
                    <a:p>
                      <a:r>
                        <a:rPr lang="ja-JP" altLang="en-US" sz="1400">
                          <a:effectLst/>
                        </a:rPr>
                        <a:t>青木学聡 </a:t>
                      </a:r>
                      <a:endParaRPr lang="ja-JP" altLang="en-US" sz="2400">
                        <a:effectLst/>
                      </a:endParaRPr>
                    </a:p>
                  </a:txBody>
                  <a:tcPr marL="119392" marR="119392" marT="59696" marB="59696" anchor="ctr"/>
                </a:tc>
                <a:tc>
                  <a:txBody>
                    <a:bodyPr/>
                    <a:lstStyle/>
                    <a:p>
                      <a:r>
                        <a:rPr lang="ja-JP" altLang="en-US" sz="1400">
                          <a:effectLst/>
                        </a:rPr>
                        <a:t>准教授 </a:t>
                      </a:r>
                      <a:endParaRPr lang="ja-JP" altLang="en-US" sz="2400">
                        <a:effectLst/>
                      </a:endParaRPr>
                    </a:p>
                  </a:txBody>
                  <a:tcPr marL="119392" marR="119392" marT="59696" marB="59696" anchor="ctr"/>
                </a:tc>
                <a:extLst>
                  <a:ext uri="{0D108BD9-81ED-4DB2-BD59-A6C34878D82A}">
                    <a16:rowId xmlns:a16="http://schemas.microsoft.com/office/drawing/2014/main" val="1149829605"/>
                  </a:ext>
                </a:extLst>
              </a:tr>
              <a:tr h="338277">
                <a:tc>
                  <a:txBody>
                    <a:bodyPr/>
                    <a:lstStyle/>
                    <a:p>
                      <a:r>
                        <a:rPr lang="ja-JP" altLang="en-US" sz="1400">
                          <a:solidFill>
                            <a:srgbClr val="FF0000"/>
                          </a:solidFill>
                          <a:effectLst/>
                        </a:rPr>
                        <a:t>大阪大学 </a:t>
                      </a:r>
                      <a:endParaRPr lang="ja-JP" altLang="en-US" sz="2400">
                        <a:solidFill>
                          <a:srgbClr val="FF0000"/>
                        </a:solidFill>
                        <a:effectLst/>
                      </a:endParaRPr>
                    </a:p>
                  </a:txBody>
                  <a:tcPr marL="119392" marR="119392" marT="59696" marB="59696" anchor="ctr"/>
                </a:tc>
                <a:tc>
                  <a:txBody>
                    <a:bodyPr/>
                    <a:lstStyle/>
                    <a:p>
                      <a:r>
                        <a:rPr lang="ja-JP" altLang="en-US" sz="1400">
                          <a:effectLst/>
                        </a:rPr>
                        <a:t>サイバーメディアセンター </a:t>
                      </a:r>
                      <a:endParaRPr lang="ja-JP" altLang="en-US" sz="2400">
                        <a:effectLst/>
                      </a:endParaRPr>
                    </a:p>
                  </a:txBody>
                  <a:tcPr marL="119392" marR="119392" marT="59696" marB="59696" anchor="ctr"/>
                </a:tc>
                <a:tc>
                  <a:txBody>
                    <a:bodyPr/>
                    <a:lstStyle/>
                    <a:p>
                      <a:r>
                        <a:rPr lang="ja-JP" altLang="en-US" sz="1400">
                          <a:effectLst/>
                        </a:rPr>
                        <a:t>義久智樹 </a:t>
                      </a:r>
                      <a:endParaRPr lang="ja-JP" altLang="en-US" sz="2400">
                        <a:effectLst/>
                      </a:endParaRPr>
                    </a:p>
                  </a:txBody>
                  <a:tcPr marL="119392" marR="119392" marT="59696" marB="59696" anchor="ctr"/>
                </a:tc>
                <a:tc>
                  <a:txBody>
                    <a:bodyPr/>
                    <a:lstStyle/>
                    <a:p>
                      <a:r>
                        <a:rPr lang="ja-JP" altLang="en-US" sz="1400">
                          <a:effectLst/>
                        </a:rPr>
                        <a:t>准教授 </a:t>
                      </a:r>
                      <a:endParaRPr lang="ja-JP" altLang="en-US" sz="2400">
                        <a:effectLst/>
                      </a:endParaRPr>
                    </a:p>
                  </a:txBody>
                  <a:tcPr marL="119392" marR="119392" marT="59696" marB="59696" anchor="ctr"/>
                </a:tc>
                <a:extLst>
                  <a:ext uri="{0D108BD9-81ED-4DB2-BD59-A6C34878D82A}">
                    <a16:rowId xmlns:a16="http://schemas.microsoft.com/office/drawing/2014/main" val="2331174154"/>
                  </a:ext>
                </a:extLst>
              </a:tr>
              <a:tr h="338277">
                <a:tc>
                  <a:txBody>
                    <a:bodyPr/>
                    <a:lstStyle/>
                    <a:p>
                      <a:r>
                        <a:rPr lang="ja-JP" altLang="en-US" sz="1400" dirty="0">
                          <a:solidFill>
                            <a:srgbClr val="FF0000"/>
                          </a:solidFill>
                          <a:effectLst/>
                        </a:rPr>
                        <a:t>九州大学 </a:t>
                      </a:r>
                      <a:endParaRPr lang="ja-JP" altLang="en-US" sz="2400" dirty="0">
                        <a:solidFill>
                          <a:srgbClr val="FF0000"/>
                        </a:solidFill>
                        <a:effectLst/>
                      </a:endParaRPr>
                    </a:p>
                  </a:txBody>
                  <a:tcPr marL="119392" marR="119392" marT="59696" marB="59696" anchor="ctr"/>
                </a:tc>
                <a:tc>
                  <a:txBody>
                    <a:bodyPr/>
                    <a:lstStyle/>
                    <a:p>
                      <a:r>
                        <a:rPr lang="ja-JP" altLang="en-US" sz="1400">
                          <a:effectLst/>
                        </a:rPr>
                        <a:t>附属図書館 </a:t>
                      </a:r>
                      <a:endParaRPr lang="ja-JP" altLang="en-US" sz="2400">
                        <a:effectLst/>
                      </a:endParaRPr>
                    </a:p>
                  </a:txBody>
                  <a:tcPr marL="119392" marR="119392" marT="59696" marB="59696" anchor="ctr"/>
                </a:tc>
                <a:tc>
                  <a:txBody>
                    <a:bodyPr/>
                    <a:lstStyle/>
                    <a:p>
                      <a:r>
                        <a:rPr lang="ja-JP" altLang="en-US" sz="1400">
                          <a:effectLst/>
                        </a:rPr>
                        <a:t>畑埜晃平 </a:t>
                      </a:r>
                      <a:endParaRPr lang="ja-JP" altLang="en-US" sz="2400">
                        <a:effectLst/>
                      </a:endParaRPr>
                    </a:p>
                  </a:txBody>
                  <a:tcPr marL="119392" marR="119392" marT="59696" marB="59696" anchor="ctr"/>
                </a:tc>
                <a:tc>
                  <a:txBody>
                    <a:bodyPr/>
                    <a:lstStyle/>
                    <a:p>
                      <a:r>
                        <a:rPr lang="ja-JP" altLang="en-US" sz="1400">
                          <a:effectLst/>
                        </a:rPr>
                        <a:t>准教授 </a:t>
                      </a:r>
                      <a:endParaRPr lang="ja-JP" altLang="en-US" sz="2400">
                        <a:effectLst/>
                      </a:endParaRPr>
                    </a:p>
                  </a:txBody>
                  <a:tcPr marL="119392" marR="119392" marT="59696" marB="59696" anchor="ctr"/>
                </a:tc>
                <a:extLst>
                  <a:ext uri="{0D108BD9-81ED-4DB2-BD59-A6C34878D82A}">
                    <a16:rowId xmlns:a16="http://schemas.microsoft.com/office/drawing/2014/main" val="887411016"/>
                  </a:ext>
                </a:extLst>
              </a:tr>
              <a:tr h="338277">
                <a:tc>
                  <a:txBody>
                    <a:bodyPr/>
                    <a:lstStyle/>
                    <a:p>
                      <a:r>
                        <a:rPr lang="ja-JP" altLang="en-US" sz="1400">
                          <a:solidFill>
                            <a:srgbClr val="FF0000"/>
                          </a:solidFill>
                          <a:effectLst/>
                        </a:rPr>
                        <a:t>九州大学 </a:t>
                      </a:r>
                      <a:endParaRPr lang="ja-JP" altLang="en-US" sz="2400">
                        <a:solidFill>
                          <a:srgbClr val="FF0000"/>
                        </a:solidFill>
                        <a:effectLst/>
                      </a:endParaRPr>
                    </a:p>
                  </a:txBody>
                  <a:tcPr marL="119392" marR="119392" marT="59696" marB="59696" anchor="ctr"/>
                </a:tc>
                <a:tc>
                  <a:txBody>
                    <a:bodyPr/>
                    <a:lstStyle/>
                    <a:p>
                      <a:r>
                        <a:rPr lang="ja-JP" altLang="en-US" sz="1400">
                          <a:effectLst/>
                        </a:rPr>
                        <a:t>情報基盤研究開発センター </a:t>
                      </a:r>
                      <a:endParaRPr lang="ja-JP" altLang="en-US" sz="2400">
                        <a:effectLst/>
                      </a:endParaRPr>
                    </a:p>
                  </a:txBody>
                  <a:tcPr marL="119392" marR="119392" marT="59696" marB="59696" anchor="ctr"/>
                </a:tc>
                <a:tc>
                  <a:txBody>
                    <a:bodyPr/>
                    <a:lstStyle/>
                    <a:p>
                      <a:r>
                        <a:rPr lang="ja-JP" altLang="en-US" sz="1400">
                          <a:effectLst/>
                        </a:rPr>
                        <a:t>伊東栄典 </a:t>
                      </a:r>
                      <a:endParaRPr lang="ja-JP" altLang="en-US" sz="2400">
                        <a:effectLst/>
                      </a:endParaRPr>
                    </a:p>
                  </a:txBody>
                  <a:tcPr marL="119392" marR="119392" marT="59696" marB="59696" anchor="ctr"/>
                </a:tc>
                <a:tc>
                  <a:txBody>
                    <a:bodyPr/>
                    <a:lstStyle/>
                    <a:p>
                      <a:r>
                        <a:rPr lang="ja-JP" altLang="en-US" sz="1400">
                          <a:effectLst/>
                        </a:rPr>
                        <a:t>准教授 </a:t>
                      </a:r>
                      <a:endParaRPr lang="ja-JP" altLang="en-US" sz="2400">
                        <a:effectLst/>
                      </a:endParaRPr>
                    </a:p>
                  </a:txBody>
                  <a:tcPr marL="119392" marR="119392" marT="59696" marB="59696" anchor="ctr"/>
                </a:tc>
                <a:extLst>
                  <a:ext uri="{0D108BD9-81ED-4DB2-BD59-A6C34878D82A}">
                    <a16:rowId xmlns:a16="http://schemas.microsoft.com/office/drawing/2014/main" val="4089693779"/>
                  </a:ext>
                </a:extLst>
              </a:tr>
              <a:tr h="338277">
                <a:tc>
                  <a:txBody>
                    <a:bodyPr/>
                    <a:lstStyle/>
                    <a:p>
                      <a:r>
                        <a:rPr lang="ja-JP" altLang="en-US" sz="1400" dirty="0">
                          <a:solidFill>
                            <a:srgbClr val="FF0000"/>
                          </a:solidFill>
                          <a:effectLst/>
                        </a:rPr>
                        <a:t>国立環境研究所 </a:t>
                      </a:r>
                      <a:endParaRPr lang="ja-JP" altLang="en-US" sz="2400" dirty="0">
                        <a:solidFill>
                          <a:srgbClr val="FF0000"/>
                        </a:solidFill>
                        <a:effectLst/>
                      </a:endParaRPr>
                    </a:p>
                  </a:txBody>
                  <a:tcPr marL="119392" marR="119392" marT="59696" marB="59696" anchor="ctr"/>
                </a:tc>
                <a:tc>
                  <a:txBody>
                    <a:bodyPr/>
                    <a:lstStyle/>
                    <a:p>
                      <a:r>
                        <a:rPr lang="ja-JP" altLang="en-US" sz="1400">
                          <a:effectLst/>
                        </a:rPr>
                        <a:t>地球環境研究センター </a:t>
                      </a:r>
                      <a:endParaRPr lang="ja-JP" altLang="en-US" sz="2400">
                        <a:effectLst/>
                      </a:endParaRPr>
                    </a:p>
                  </a:txBody>
                  <a:tcPr marL="119392" marR="119392" marT="59696" marB="59696" anchor="ctr"/>
                </a:tc>
                <a:tc>
                  <a:txBody>
                    <a:bodyPr/>
                    <a:lstStyle/>
                    <a:p>
                      <a:r>
                        <a:rPr lang="ja-JP" altLang="en-US" sz="1400">
                          <a:effectLst/>
                        </a:rPr>
                        <a:t>白井知子 </a:t>
                      </a:r>
                      <a:endParaRPr lang="ja-JP" altLang="en-US" sz="2400">
                        <a:effectLst/>
                      </a:endParaRPr>
                    </a:p>
                  </a:txBody>
                  <a:tcPr marL="119392" marR="119392" marT="59696" marB="59696" anchor="ctr"/>
                </a:tc>
                <a:tc>
                  <a:txBody>
                    <a:bodyPr/>
                    <a:lstStyle/>
                    <a:p>
                      <a:r>
                        <a:rPr lang="ja-JP" altLang="en-US" sz="1400" dirty="0">
                          <a:effectLst/>
                        </a:rPr>
                        <a:t>主任研究員 </a:t>
                      </a:r>
                      <a:endParaRPr lang="ja-JP" altLang="en-US" sz="2400" dirty="0">
                        <a:effectLst/>
                      </a:endParaRPr>
                    </a:p>
                  </a:txBody>
                  <a:tcPr marL="119392" marR="119392" marT="59696" marB="59696" anchor="ctr"/>
                </a:tc>
                <a:extLst>
                  <a:ext uri="{0D108BD9-81ED-4DB2-BD59-A6C34878D82A}">
                    <a16:rowId xmlns:a16="http://schemas.microsoft.com/office/drawing/2014/main" val="4146135948"/>
                  </a:ext>
                </a:extLst>
              </a:tr>
            </a:tbl>
          </a:graphicData>
        </a:graphic>
      </p:graphicFrame>
      <p:sp>
        <p:nvSpPr>
          <p:cNvPr id="4" name="Slide Number Placeholder 3">
            <a:extLst>
              <a:ext uri="{FF2B5EF4-FFF2-40B4-BE49-F238E27FC236}">
                <a16:creationId xmlns:a16="http://schemas.microsoft.com/office/drawing/2014/main" id="{A5F615C0-44DE-D242-846F-03886912C923}"/>
              </a:ext>
            </a:extLst>
          </p:cNvPr>
          <p:cNvSpPr>
            <a:spLocks noGrp="1"/>
          </p:cNvSpPr>
          <p:nvPr>
            <p:ph type="sldNum" sz="quarter" idx="12"/>
          </p:nvPr>
        </p:nvSpPr>
        <p:spPr/>
        <p:txBody>
          <a:bodyPr/>
          <a:lstStyle/>
          <a:p>
            <a:fld id="{1EFD0C8F-27BC-4081-871F-5E1C2D90E7A6}" type="slidenum">
              <a:rPr kumimoji="1" lang="ja-JP" altLang="en-US" smtClean="0"/>
              <a:t>21</a:t>
            </a:fld>
            <a:endParaRPr kumimoji="1" lang="ja-JP" altLang="en-US"/>
          </a:p>
        </p:txBody>
      </p:sp>
      <p:pic>
        <p:nvPicPr>
          <p:cNvPr id="1025" name="Picture 1" descr="page4image2898032">
            <a:extLst>
              <a:ext uri="{FF2B5EF4-FFF2-40B4-BE49-F238E27FC236}">
                <a16:creationId xmlns:a16="http://schemas.microsoft.com/office/drawing/2014/main" id="{260089A2-1365-1C4C-A6FF-58C37EB20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762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217D5917-DBAA-CE4E-B3D8-98E29396C60B}"/>
              </a:ext>
            </a:extLst>
          </p:cNvPr>
          <p:cNvSpPr txBox="1"/>
          <p:nvPr/>
        </p:nvSpPr>
        <p:spPr>
          <a:xfrm>
            <a:off x="4066854" y="5722958"/>
            <a:ext cx="4801314" cy="707886"/>
          </a:xfrm>
          <a:prstGeom prst="rect">
            <a:avLst/>
          </a:prstGeom>
          <a:noFill/>
        </p:spPr>
        <p:txBody>
          <a:bodyPr wrap="none" rtlCol="0">
            <a:spAutoFit/>
          </a:bodyPr>
          <a:lstStyle/>
          <a:p>
            <a:r>
              <a:rPr lang="ja-JP" altLang="en-US" sz="2000" dirty="0"/>
              <a:t>情報基盤センター６、図書館１、国研１</a:t>
            </a:r>
            <a:endParaRPr lang="en-US" altLang="ja-JP" sz="2000" dirty="0"/>
          </a:p>
          <a:p>
            <a:r>
              <a:rPr lang="en-US" altLang="ja-JP" sz="2000" dirty="0"/>
              <a:t>7</a:t>
            </a:r>
            <a:r>
              <a:rPr lang="ja-JP" altLang="en-US" sz="2000" dirty="0"/>
              <a:t>機関</a:t>
            </a:r>
            <a:r>
              <a:rPr lang="en-US" altLang="ja-JP" sz="2000" dirty="0"/>
              <a:t>8</a:t>
            </a:r>
            <a:r>
              <a:rPr kumimoji="1" lang="ja-JP" altLang="en-US" sz="2000" dirty="0"/>
              <a:t>組織</a:t>
            </a:r>
          </a:p>
        </p:txBody>
      </p:sp>
    </p:spTree>
    <p:extLst>
      <p:ext uri="{BB962C8B-B14F-4D97-AF65-F5344CB8AC3E}">
        <p14:creationId xmlns:p14="http://schemas.microsoft.com/office/powerpoint/2010/main" val="3139703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第</a:t>
            </a:r>
            <a:r>
              <a:rPr lang="en-US" altLang="ja-JP" sz="3200" dirty="0"/>
              <a:t>1</a:t>
            </a:r>
            <a:r>
              <a:rPr lang="ja-JP" altLang="en-US" sz="3200" dirty="0"/>
              <a:t>回機能評価試験でいただいた意見</a:t>
            </a:r>
            <a:endParaRPr kumimoji="1" lang="ja-JP" altLang="en-US" sz="3200" dirty="0"/>
          </a:p>
        </p:txBody>
      </p:sp>
      <p:sp>
        <p:nvSpPr>
          <p:cNvPr id="3" name="コンテンツ プレースホルダー 2"/>
          <p:cNvSpPr>
            <a:spLocks noGrp="1"/>
          </p:cNvSpPr>
          <p:nvPr>
            <p:ph idx="1"/>
          </p:nvPr>
        </p:nvSpPr>
        <p:spPr/>
        <p:txBody>
          <a:bodyPr>
            <a:normAutofit fontScale="77500" lnSpcReduction="20000"/>
          </a:bodyPr>
          <a:lstStyle/>
          <a:p>
            <a:pPr marL="514350" indent="-514350">
              <a:lnSpc>
                <a:spcPct val="120000"/>
              </a:lnSpc>
              <a:buFont typeface="+mj-lt"/>
              <a:buAutoNum type="arabicPeriod"/>
            </a:pPr>
            <a:r>
              <a:rPr lang="ja-JP" altLang="ja-JP" b="1" dirty="0"/>
              <a:t>多様なストレージへの対応</a:t>
            </a:r>
            <a:br>
              <a:rPr lang="en-US" altLang="ja-JP" b="1" dirty="0"/>
            </a:br>
            <a:r>
              <a:rPr lang="ja-JP" altLang="ja-JP" dirty="0"/>
              <a:t>パブリッククラウドストレージだけではなく、大学がオンプレミスで保有するストレージにも接続できる機能の整備。</a:t>
            </a:r>
          </a:p>
          <a:p>
            <a:pPr marL="514350" indent="-514350">
              <a:lnSpc>
                <a:spcPct val="120000"/>
              </a:lnSpc>
              <a:buFont typeface="+mj-lt"/>
              <a:buAutoNum type="arabicPeriod"/>
            </a:pPr>
            <a:r>
              <a:rPr lang="ja-JP" altLang="ja-JP" b="1" dirty="0"/>
              <a:t>管理するデータの粒度</a:t>
            </a:r>
            <a:br>
              <a:rPr lang="en-US" altLang="ja-JP" b="1" dirty="0"/>
            </a:br>
            <a:r>
              <a:rPr lang="ja-JP" altLang="ja-JP" dirty="0"/>
              <a:t>ファイル単位の管理だけではなく、複数ファイルをデータセットとして扱うことのできる機能の整備。</a:t>
            </a:r>
          </a:p>
          <a:p>
            <a:pPr marL="514350" indent="-514350">
              <a:lnSpc>
                <a:spcPct val="120000"/>
              </a:lnSpc>
              <a:buFont typeface="+mj-lt"/>
              <a:buAutoNum type="arabicPeriod"/>
            </a:pPr>
            <a:r>
              <a:rPr lang="ja-JP" altLang="ja-JP" b="1" dirty="0"/>
              <a:t>アカウント管理のあり方</a:t>
            </a:r>
            <a:br>
              <a:rPr lang="en-US" altLang="ja-JP" b="1" dirty="0"/>
            </a:br>
            <a:r>
              <a:rPr lang="ja-JP" altLang="ja-JP" dirty="0"/>
              <a:t>学認には対応したうえで、卒業生などアカウント資格を失った利用者の情報を、プロジェクト管理者が引き継ぐことができる機能の整備。</a:t>
            </a:r>
            <a:endParaRPr lang="en-US" altLang="ja-JP" b="1" dirty="0"/>
          </a:p>
          <a:p>
            <a:pPr marL="514350" indent="-514350">
              <a:lnSpc>
                <a:spcPct val="120000"/>
              </a:lnSpc>
              <a:buFont typeface="+mj-lt"/>
              <a:buAutoNum type="arabicPeriod"/>
            </a:pPr>
            <a:r>
              <a:rPr lang="ja-JP" altLang="ja-JP" b="1" dirty="0"/>
              <a:t>マニュアルの充実</a:t>
            </a:r>
            <a:br>
              <a:rPr lang="en-US" altLang="ja-JP" b="1" dirty="0"/>
            </a:br>
            <a:r>
              <a:rPr lang="ja-JP" altLang="ja-JP" dirty="0"/>
              <a:t>特定の利用ストーリに沿ったものだけではなく、システムの全体像や機能別などのマニュアルの整備。</a:t>
            </a:r>
          </a:p>
          <a:p>
            <a:pPr marL="514350" indent="-514350">
              <a:lnSpc>
                <a:spcPct val="120000"/>
              </a:lnSpc>
              <a:buFont typeface="+mj-lt"/>
              <a:buAutoNum type="arabicPeriod"/>
            </a:pPr>
            <a:endParaRPr kumimoji="1" lang="ja-JP" altLang="en-US" dirty="0"/>
          </a:p>
        </p:txBody>
      </p:sp>
    </p:spTree>
    <p:extLst>
      <p:ext uri="{BB962C8B-B14F-4D97-AF65-F5344CB8AC3E}">
        <p14:creationId xmlns:p14="http://schemas.microsoft.com/office/powerpoint/2010/main" val="93880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第</a:t>
            </a:r>
            <a:r>
              <a:rPr lang="en-US" altLang="ja-JP" sz="3200" dirty="0"/>
              <a:t>2</a:t>
            </a:r>
            <a:r>
              <a:rPr lang="ja-JP" altLang="en-US" sz="3200" dirty="0"/>
              <a:t>回</a:t>
            </a:r>
            <a:r>
              <a:rPr lang="en-US" altLang="ja-JP" sz="3200" dirty="0"/>
              <a:t>NII </a:t>
            </a:r>
            <a:r>
              <a:rPr lang="ja-JP" altLang="en-US" sz="3200" dirty="0"/>
              <a:t>研究データ管理基盤機能評価試験</a:t>
            </a:r>
            <a:endParaRPr kumimoji="1" lang="ja-JP" altLang="en-US" sz="3200" dirty="0"/>
          </a:p>
        </p:txBody>
      </p:sp>
      <p:sp>
        <p:nvSpPr>
          <p:cNvPr id="3" name="コンテンツ プレースホルダー 2"/>
          <p:cNvSpPr>
            <a:spLocks noGrp="1"/>
          </p:cNvSpPr>
          <p:nvPr>
            <p:ph idx="1"/>
          </p:nvPr>
        </p:nvSpPr>
        <p:spPr/>
        <p:txBody>
          <a:bodyPr>
            <a:normAutofit fontScale="92500" lnSpcReduction="10000"/>
          </a:bodyPr>
          <a:lstStyle/>
          <a:p>
            <a:pPr>
              <a:lnSpc>
                <a:spcPct val="100000"/>
              </a:lnSpc>
            </a:pPr>
            <a:r>
              <a:rPr lang="ja-JP" altLang="en-US" b="1" dirty="0"/>
              <a:t>第</a:t>
            </a:r>
            <a:r>
              <a:rPr lang="en-US" altLang="ja-JP" b="1" dirty="0"/>
              <a:t>2</a:t>
            </a:r>
            <a:r>
              <a:rPr lang="ja-JP" altLang="en-US" b="1" dirty="0"/>
              <a:t>回機能評価試験の目的</a:t>
            </a:r>
          </a:p>
          <a:p>
            <a:pPr lvl="1">
              <a:lnSpc>
                <a:spcPct val="100000"/>
              </a:lnSpc>
            </a:pPr>
            <a:r>
              <a:rPr lang="ja-JP" altLang="en-US" dirty="0"/>
              <a:t>第</a:t>
            </a:r>
            <a:r>
              <a:rPr lang="en-US" altLang="ja-JP" dirty="0"/>
              <a:t>2</a:t>
            </a:r>
            <a:r>
              <a:rPr lang="ja-JP" altLang="en-US" dirty="0"/>
              <a:t>回の機能評価試験（クローズドアルファテスト</a:t>
            </a:r>
            <a:r>
              <a:rPr lang="en-US" altLang="ja-JP" dirty="0"/>
              <a:t>2</a:t>
            </a:r>
            <a:r>
              <a:rPr lang="ja-JP" altLang="en-US" dirty="0"/>
              <a:t>）では、</a:t>
            </a:r>
            <a:r>
              <a:rPr lang="ja-JP" altLang="en-US" dirty="0">
                <a:solidFill>
                  <a:srgbClr val="FF0000"/>
                </a:solidFill>
              </a:rPr>
              <a:t>多様な学術分野の研究所、研究センターまたは大学研究室</a:t>
            </a:r>
            <a:r>
              <a:rPr lang="ja-JP" altLang="en-US" dirty="0"/>
              <a:t>を対象に、</a:t>
            </a:r>
            <a:r>
              <a:rPr lang="en-US" altLang="ja-JP" dirty="0" err="1"/>
              <a:t>GakuNin</a:t>
            </a:r>
            <a:r>
              <a:rPr lang="en-US" altLang="ja-JP" dirty="0"/>
              <a:t> RDM</a:t>
            </a:r>
            <a:r>
              <a:rPr lang="ja-JP" altLang="en-US" dirty="0"/>
              <a:t>に対する要望や研究ソフトウェアとの連携の可能性、共同研究での利用ユースケースにおける有意性や懸念事項について検証した。</a:t>
            </a:r>
          </a:p>
          <a:p>
            <a:pPr>
              <a:lnSpc>
                <a:spcPct val="100000"/>
              </a:lnSpc>
            </a:pPr>
            <a:r>
              <a:rPr lang="ja-JP" altLang="en-US" b="1" dirty="0"/>
              <a:t>期間</a:t>
            </a:r>
          </a:p>
          <a:p>
            <a:pPr lvl="1">
              <a:lnSpc>
                <a:spcPct val="100000"/>
              </a:lnSpc>
            </a:pPr>
            <a:r>
              <a:rPr lang="ja-JP" altLang="en-US" dirty="0"/>
              <a:t>平成</a:t>
            </a:r>
            <a:r>
              <a:rPr lang="en-US" altLang="ja-JP" dirty="0"/>
              <a:t>29 </a:t>
            </a:r>
            <a:r>
              <a:rPr lang="ja-JP" altLang="en-US" dirty="0"/>
              <a:t>年</a:t>
            </a:r>
            <a:r>
              <a:rPr lang="en-US" altLang="ja-JP" dirty="0"/>
              <a:t>10</a:t>
            </a:r>
            <a:r>
              <a:rPr lang="ja-JP" altLang="en-US" dirty="0"/>
              <a:t>月</a:t>
            </a:r>
            <a:r>
              <a:rPr lang="en-US" altLang="ja-JP" dirty="0"/>
              <a:t>12</a:t>
            </a:r>
            <a:r>
              <a:rPr lang="ja-JP" altLang="en-US" dirty="0"/>
              <a:t>日（木）～ </a:t>
            </a:r>
            <a:r>
              <a:rPr lang="en-US" altLang="ja-JP" dirty="0"/>
              <a:t>11</a:t>
            </a:r>
            <a:r>
              <a:rPr lang="ja-JP" altLang="en-US" dirty="0"/>
              <a:t>月</a:t>
            </a:r>
            <a:r>
              <a:rPr lang="en-US" altLang="ja-JP" dirty="0"/>
              <a:t>12</a:t>
            </a:r>
            <a:r>
              <a:rPr lang="ja-JP" altLang="en-US" dirty="0"/>
              <a:t>日（日）</a:t>
            </a:r>
          </a:p>
          <a:p>
            <a:pPr>
              <a:lnSpc>
                <a:spcPct val="100000"/>
              </a:lnSpc>
            </a:pPr>
            <a:r>
              <a:rPr lang="ja-JP" altLang="en-US" b="1" dirty="0"/>
              <a:t>実験方法</a:t>
            </a:r>
          </a:p>
          <a:p>
            <a:pPr lvl="1">
              <a:lnSpc>
                <a:spcPct val="100000"/>
              </a:lnSpc>
            </a:pPr>
            <a:r>
              <a:rPr lang="ja-JP" altLang="en-US" dirty="0"/>
              <a:t>商用パブリッククラウド</a:t>
            </a:r>
            <a:r>
              <a:rPr lang="en-US" altLang="ja-JP" dirty="0"/>
              <a:t>Amazon Web Services (AWS)</a:t>
            </a:r>
            <a:r>
              <a:rPr lang="ja-JP" altLang="en-US" dirty="0"/>
              <a:t>上で構築した評価試験用の</a:t>
            </a:r>
            <a:r>
              <a:rPr lang="en-US" altLang="ja-JP" dirty="0" err="1"/>
              <a:t>GakuNin</a:t>
            </a:r>
            <a:r>
              <a:rPr lang="en-US" altLang="ja-JP" dirty="0"/>
              <a:t> RDM</a:t>
            </a:r>
            <a:r>
              <a:rPr lang="ja-JP" altLang="en-US" dirty="0"/>
              <a:t>に対し、試験者を</a:t>
            </a:r>
            <a:r>
              <a:rPr lang="en-US" altLang="ja-JP" dirty="0"/>
              <a:t>Web </a:t>
            </a:r>
            <a:r>
              <a:rPr lang="ja-JP" altLang="en-US" dirty="0"/>
              <a:t>ブラウザから本サービスにログインさせ、利用マニュアルに基づく一連の操作および研究室での自由な利用を行い、システムの使用感や改善点についてアンケートに回答し報告する。</a:t>
            </a:r>
          </a:p>
          <a:p>
            <a:pPr>
              <a:lnSpc>
                <a:spcPct val="100000"/>
              </a:lnSpc>
            </a:pPr>
            <a:endParaRPr kumimoji="1" lang="ja-JP" altLang="en-US" dirty="0"/>
          </a:p>
        </p:txBody>
      </p:sp>
    </p:spTree>
    <p:extLst>
      <p:ext uri="{BB962C8B-B14F-4D97-AF65-F5344CB8AC3E}">
        <p14:creationId xmlns:p14="http://schemas.microsoft.com/office/powerpoint/2010/main" val="2948672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latin typeface="+mn-ea"/>
                <a:ea typeface="+mn-ea"/>
              </a:rPr>
              <a:t>第</a:t>
            </a:r>
            <a:r>
              <a:rPr lang="en-US" altLang="ja-JP" sz="3200" dirty="0">
                <a:latin typeface="+mn-ea"/>
                <a:ea typeface="+mn-ea"/>
              </a:rPr>
              <a:t>2</a:t>
            </a:r>
            <a:r>
              <a:rPr lang="ja-JP" altLang="en-US" sz="3200" dirty="0">
                <a:latin typeface="+mn-ea"/>
                <a:ea typeface="+mn-ea"/>
              </a:rPr>
              <a:t>回機能評価試験の試験者の代表</a:t>
            </a:r>
          </a:p>
        </p:txBody>
      </p:sp>
      <p:sp>
        <p:nvSpPr>
          <p:cNvPr id="4" name="コンテンツ プレースホルダー 2"/>
          <p:cNvSpPr txBox="1">
            <a:spLocks/>
          </p:cNvSpPr>
          <p:nvPr/>
        </p:nvSpPr>
        <p:spPr>
          <a:xfrm>
            <a:off x="781050" y="1462215"/>
            <a:ext cx="7886700" cy="5255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a:p>
        </p:txBody>
      </p:sp>
      <p:graphicFrame>
        <p:nvGraphicFramePr>
          <p:cNvPr id="5" name="コンテンツ プレースホルダー 11">
            <a:extLst>
              <a:ext uri="{FF2B5EF4-FFF2-40B4-BE49-F238E27FC236}">
                <a16:creationId xmlns:a16="http://schemas.microsoft.com/office/drawing/2014/main" id="{E0B1082E-A397-8A43-A990-68F5578A11E4}"/>
              </a:ext>
            </a:extLst>
          </p:cNvPr>
          <p:cNvGraphicFramePr>
            <a:graphicFrameLocks noGrp="1"/>
          </p:cNvGraphicFramePr>
          <p:nvPr>
            <p:ph idx="1"/>
            <p:extLst>
              <p:ext uri="{D42A27DB-BD31-4B8C-83A1-F6EECF244321}">
                <p14:modId xmlns:p14="http://schemas.microsoft.com/office/powerpoint/2010/main" val="1634835246"/>
              </p:ext>
            </p:extLst>
          </p:nvPr>
        </p:nvGraphicFramePr>
        <p:xfrm>
          <a:off x="628650" y="1273027"/>
          <a:ext cx="7886700" cy="4079240"/>
        </p:xfrm>
        <a:graphic>
          <a:graphicData uri="http://schemas.openxmlformats.org/drawingml/2006/table">
            <a:tbl>
              <a:tblPr firstRow="1" bandRow="1">
                <a:tableStyleId>{9D7B26C5-4107-4FEC-AEDC-1716B250A1EF}</a:tableStyleId>
              </a:tblPr>
              <a:tblGrid>
                <a:gridCol w="1421214">
                  <a:extLst>
                    <a:ext uri="{9D8B030D-6E8A-4147-A177-3AD203B41FA5}">
                      <a16:colId xmlns:a16="http://schemas.microsoft.com/office/drawing/2014/main" val="124219624"/>
                    </a:ext>
                  </a:extLst>
                </a:gridCol>
                <a:gridCol w="4471516">
                  <a:extLst>
                    <a:ext uri="{9D8B030D-6E8A-4147-A177-3AD203B41FA5}">
                      <a16:colId xmlns:a16="http://schemas.microsoft.com/office/drawing/2014/main" val="3399740639"/>
                    </a:ext>
                  </a:extLst>
                </a:gridCol>
                <a:gridCol w="1993970">
                  <a:extLst>
                    <a:ext uri="{9D8B030D-6E8A-4147-A177-3AD203B41FA5}">
                      <a16:colId xmlns:a16="http://schemas.microsoft.com/office/drawing/2014/main" val="250331590"/>
                    </a:ext>
                  </a:extLst>
                </a:gridCol>
              </a:tblGrid>
              <a:tr h="370840">
                <a:tc>
                  <a:txBody>
                    <a:bodyPr/>
                    <a:lstStyle/>
                    <a:p>
                      <a:pPr algn="ctr">
                        <a:spcAft>
                          <a:spcPts val="0"/>
                        </a:spcAft>
                      </a:pPr>
                      <a:r>
                        <a:rPr lang="ja-JP" sz="1200" kern="0">
                          <a:effectLst/>
                        </a:rPr>
                        <a:t>氏名</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ctr">
                        <a:spcAft>
                          <a:spcPts val="0"/>
                        </a:spcAft>
                      </a:pPr>
                      <a:r>
                        <a:rPr lang="ja-JP" sz="1200" kern="0" dirty="0">
                          <a:effectLst/>
                        </a:rPr>
                        <a:t>所属</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ctr">
                        <a:spcAft>
                          <a:spcPts val="0"/>
                        </a:spcAft>
                      </a:pPr>
                      <a:r>
                        <a:rPr lang="ja-JP" sz="1200" kern="0">
                          <a:effectLst/>
                        </a:rPr>
                        <a:t>分野</a:t>
                      </a:r>
                      <a:endParaRPr lang="ja-JP" sz="1200" kern="10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47390968"/>
                  </a:ext>
                </a:extLst>
              </a:tr>
              <a:tr h="370840">
                <a:tc>
                  <a:txBody>
                    <a:bodyPr/>
                    <a:lstStyle/>
                    <a:p>
                      <a:pPr algn="just">
                        <a:spcAft>
                          <a:spcPts val="0"/>
                        </a:spcAft>
                      </a:pPr>
                      <a:r>
                        <a:rPr lang="ja-JP" sz="1200" kern="0" dirty="0">
                          <a:effectLst/>
                        </a:rPr>
                        <a:t>津本 浩平</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a:effectLst/>
                        </a:rPr>
                        <a:t>東京大学 医科学研究所</a:t>
                      </a:r>
                      <a:r>
                        <a:rPr lang="en-US" sz="1200" kern="0">
                          <a:effectLst/>
                        </a:rPr>
                        <a:t> (</a:t>
                      </a:r>
                      <a:r>
                        <a:rPr lang="ja-JP" sz="1200" kern="0">
                          <a:effectLst/>
                        </a:rPr>
                        <a:t>津本研究室</a:t>
                      </a:r>
                      <a:r>
                        <a:rPr lang="en-US" sz="1200" kern="0">
                          <a:effectLst/>
                        </a:rPr>
                        <a:t>) </a:t>
                      </a:r>
                      <a:r>
                        <a:rPr lang="ja-JP" sz="1200" kern="0">
                          <a:effectLst/>
                        </a:rPr>
                        <a:t>教授</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タンパク質科学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600744110"/>
                  </a:ext>
                </a:extLst>
              </a:tr>
              <a:tr h="370840">
                <a:tc>
                  <a:txBody>
                    <a:bodyPr/>
                    <a:lstStyle/>
                    <a:p>
                      <a:pPr algn="just">
                        <a:spcAft>
                          <a:spcPts val="0"/>
                        </a:spcAft>
                      </a:pPr>
                      <a:r>
                        <a:rPr lang="ja-JP" sz="1200" kern="0">
                          <a:effectLst/>
                        </a:rPr>
                        <a:t>辻 真吾</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effectLst/>
                        </a:rPr>
                        <a:t>東京大学 先端科学技術研究センター </a:t>
                      </a:r>
                      <a:r>
                        <a:rPr lang="en-US" sz="1200" kern="0" dirty="0">
                          <a:effectLst/>
                        </a:rPr>
                        <a:t>(</a:t>
                      </a:r>
                      <a:r>
                        <a:rPr lang="ja-JP" sz="1200" kern="0" dirty="0">
                          <a:effectLst/>
                        </a:rPr>
                        <a:t>油谷研究室</a:t>
                      </a:r>
                      <a:r>
                        <a:rPr lang="en-US" sz="1200" kern="0" dirty="0">
                          <a:effectLst/>
                        </a:rPr>
                        <a:t>)</a:t>
                      </a:r>
                      <a:endParaRPr lang="ja-JP" sz="1200" kern="100" dirty="0">
                        <a:effectLst/>
                      </a:endParaRPr>
                    </a:p>
                    <a:p>
                      <a:pPr algn="l">
                        <a:spcAft>
                          <a:spcPts val="0"/>
                        </a:spcAft>
                      </a:pPr>
                      <a:r>
                        <a:rPr lang="ja-JP" sz="1200" kern="0" dirty="0">
                          <a:effectLst/>
                        </a:rPr>
                        <a:t>特任助教</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ゲノム科学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309871904"/>
                  </a:ext>
                </a:extLst>
              </a:tr>
              <a:tr h="370840">
                <a:tc>
                  <a:txBody>
                    <a:bodyPr/>
                    <a:lstStyle/>
                    <a:p>
                      <a:pPr algn="just">
                        <a:spcAft>
                          <a:spcPts val="0"/>
                        </a:spcAft>
                      </a:pPr>
                      <a:r>
                        <a:rPr lang="ja-JP" sz="1200" kern="0">
                          <a:effectLst/>
                        </a:rPr>
                        <a:t>出村 祐英</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100" dirty="0">
                          <a:effectLst/>
                        </a:rPr>
                        <a:t>会津大学 先端情報科学研究センター 教授</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宇宙情報科学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3253546686"/>
                  </a:ext>
                </a:extLst>
              </a:tr>
              <a:tr h="370840">
                <a:tc>
                  <a:txBody>
                    <a:bodyPr/>
                    <a:lstStyle/>
                    <a:p>
                      <a:pPr algn="just">
                        <a:spcAft>
                          <a:spcPts val="0"/>
                        </a:spcAft>
                      </a:pPr>
                      <a:r>
                        <a:rPr lang="ja-JP" sz="1200" kern="0">
                          <a:effectLst/>
                        </a:rPr>
                        <a:t>稲野 彰洋</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a:effectLst/>
                        </a:rPr>
                        <a:t>福島県立医科大学 附属病院 臨床研究センター </a:t>
                      </a:r>
                      <a:endParaRPr lang="ja-JP" sz="1200" kern="100">
                        <a:effectLst/>
                      </a:endParaRPr>
                    </a:p>
                    <a:p>
                      <a:pPr algn="l">
                        <a:spcAft>
                          <a:spcPts val="0"/>
                        </a:spcAft>
                      </a:pPr>
                      <a:r>
                        <a:rPr lang="ja-JP" sz="1200" kern="0">
                          <a:effectLst/>
                        </a:rPr>
                        <a:t>病院教授</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臨床薬理学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980498785"/>
                  </a:ext>
                </a:extLst>
              </a:tr>
              <a:tr h="370840">
                <a:tc>
                  <a:txBody>
                    <a:bodyPr/>
                    <a:lstStyle/>
                    <a:p>
                      <a:pPr algn="l">
                        <a:spcAft>
                          <a:spcPts val="0"/>
                        </a:spcAft>
                      </a:pPr>
                      <a:r>
                        <a:rPr lang="ja-JP" sz="1200" kern="0">
                          <a:effectLst/>
                        </a:rPr>
                        <a:t>倉田 敬子</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effectLst/>
                        </a:rPr>
                        <a:t>慶応義塾大学 文学部 教授</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図書館情報学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3305340520"/>
                  </a:ext>
                </a:extLst>
              </a:tr>
              <a:tr h="370840">
                <a:tc>
                  <a:txBody>
                    <a:bodyPr/>
                    <a:lstStyle/>
                    <a:p>
                      <a:pPr algn="l">
                        <a:spcAft>
                          <a:spcPts val="0"/>
                        </a:spcAft>
                      </a:pPr>
                      <a:r>
                        <a:rPr lang="ja-JP" sz="1200" kern="0">
                          <a:effectLst/>
                        </a:rPr>
                        <a:t>富澤 かな</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a:effectLst/>
                        </a:rPr>
                        <a:t>東京大学 附属図書館 アジア研究図書館 特任准教授</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宗教学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519414285"/>
                  </a:ext>
                </a:extLst>
              </a:tr>
              <a:tr h="370840">
                <a:tc>
                  <a:txBody>
                    <a:bodyPr/>
                    <a:lstStyle/>
                    <a:p>
                      <a:pPr algn="l">
                        <a:spcAft>
                          <a:spcPts val="0"/>
                        </a:spcAft>
                      </a:pPr>
                      <a:r>
                        <a:rPr lang="ja-JP" sz="1200" kern="0">
                          <a:effectLst/>
                        </a:rPr>
                        <a:t>伊藤 聡</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effectLst/>
                        </a:rPr>
                        <a:t>物質・材料研究機構 統合型材料開発・情報基盤部門 拠点長・センター長</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材料科学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703395897"/>
                  </a:ext>
                </a:extLst>
              </a:tr>
              <a:tr h="370840">
                <a:tc>
                  <a:txBody>
                    <a:bodyPr/>
                    <a:lstStyle/>
                    <a:p>
                      <a:pPr algn="l">
                        <a:spcAft>
                          <a:spcPts val="0"/>
                        </a:spcAft>
                      </a:pPr>
                      <a:r>
                        <a:rPr lang="ja-JP" sz="1200" kern="0">
                          <a:effectLst/>
                        </a:rPr>
                        <a:t>姫野 龍太郎</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a:effectLst/>
                        </a:rPr>
                        <a:t>理化学研究所 情報基盤センター 情報基盤センター長</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solidFill>
                            <a:srgbClr val="FF0000"/>
                          </a:solidFill>
                          <a:effectLst/>
                        </a:rPr>
                        <a:t>計算機科学</a:t>
                      </a:r>
                      <a:endParaRPr lang="ja-JP" sz="1200" kern="100" dirty="0">
                        <a:solidFill>
                          <a:srgbClr val="FF0000"/>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197136778"/>
                  </a:ext>
                </a:extLst>
              </a:tr>
              <a:tr h="370840">
                <a:tc>
                  <a:txBody>
                    <a:bodyPr/>
                    <a:lstStyle/>
                    <a:p>
                      <a:pPr algn="l">
                        <a:spcAft>
                          <a:spcPts val="0"/>
                        </a:spcAft>
                      </a:pPr>
                      <a:r>
                        <a:rPr lang="ja-JP" sz="1200" kern="0">
                          <a:effectLst/>
                        </a:rPr>
                        <a:t>中村 覚</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a:effectLst/>
                        </a:rPr>
                        <a:t>東京大学 情報基盤センター 助教</a:t>
                      </a:r>
                      <a:endParaRPr lang="ja-JP" sz="1200" kern="10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en-US" sz="1200" kern="0" baseline="30000" dirty="0">
                          <a:effectLst/>
                        </a:rPr>
                        <a:t>*</a:t>
                      </a:r>
                      <a:r>
                        <a:rPr lang="ja-JP" sz="1200" kern="0" dirty="0">
                          <a:effectLst/>
                        </a:rPr>
                        <a:t>情報基盤センター</a:t>
                      </a:r>
                      <a:endParaRPr lang="ja-JP" sz="1200" kern="100" dirty="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586040625"/>
                  </a:ext>
                </a:extLst>
              </a:tr>
              <a:tr h="370840">
                <a:tc>
                  <a:txBody>
                    <a:bodyPr/>
                    <a:lstStyle/>
                    <a:p>
                      <a:pPr algn="l">
                        <a:spcAft>
                          <a:spcPts val="0"/>
                        </a:spcAft>
                      </a:pPr>
                      <a:r>
                        <a:rPr lang="ja-JP" sz="1200" kern="0" dirty="0">
                          <a:effectLst/>
                        </a:rPr>
                        <a:t>小川 泰弘</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ja-JP" sz="1200" kern="0" dirty="0">
                          <a:effectLst/>
                        </a:rPr>
                        <a:t>名古屋大学 情報基盤センター 准教授</a:t>
                      </a:r>
                      <a:endParaRPr lang="ja-JP" sz="1200" kern="100" dirty="0">
                        <a:effectLst/>
                        <a:latin typeface="+mn-ea"/>
                        <a:ea typeface="+mn-ea"/>
                        <a:cs typeface="Times New Roman" panose="02020603050405020304" pitchFamily="18" charset="0"/>
                      </a:endParaRPr>
                    </a:p>
                  </a:txBody>
                  <a:tcPr marL="62865" marR="62865" marT="0" marB="0" anchor="ctr"/>
                </a:tc>
                <a:tc>
                  <a:txBody>
                    <a:bodyPr/>
                    <a:lstStyle/>
                    <a:p>
                      <a:pPr algn="l">
                        <a:spcAft>
                          <a:spcPts val="0"/>
                        </a:spcAft>
                      </a:pPr>
                      <a:r>
                        <a:rPr lang="en-US" sz="1200" kern="0" baseline="30000" dirty="0">
                          <a:effectLst/>
                        </a:rPr>
                        <a:t>*</a:t>
                      </a:r>
                      <a:r>
                        <a:rPr lang="ja-JP" sz="1200" kern="0" dirty="0">
                          <a:effectLst/>
                        </a:rPr>
                        <a:t>情報基盤センター</a:t>
                      </a:r>
                      <a:endParaRPr lang="ja-JP" sz="1200" kern="100" dirty="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382628833"/>
                  </a:ext>
                </a:extLst>
              </a:tr>
            </a:tbl>
          </a:graphicData>
        </a:graphic>
      </p:graphicFrame>
      <p:sp>
        <p:nvSpPr>
          <p:cNvPr id="6" name="正方形/長方形 5">
            <a:extLst>
              <a:ext uri="{FF2B5EF4-FFF2-40B4-BE49-F238E27FC236}">
                <a16:creationId xmlns:a16="http://schemas.microsoft.com/office/drawing/2014/main" id="{D97F6305-3AFF-CD44-8446-2300F1BAE4F8}"/>
              </a:ext>
            </a:extLst>
          </p:cNvPr>
          <p:cNvSpPr/>
          <p:nvPr/>
        </p:nvSpPr>
        <p:spPr>
          <a:xfrm>
            <a:off x="628650" y="5506155"/>
            <a:ext cx="6455438" cy="307777"/>
          </a:xfrm>
          <a:prstGeom prst="rect">
            <a:avLst/>
          </a:prstGeom>
        </p:spPr>
        <p:txBody>
          <a:bodyPr wrap="square">
            <a:spAutoFit/>
          </a:bodyPr>
          <a:lstStyle/>
          <a:p>
            <a:pPr algn="just">
              <a:spcAft>
                <a:spcPts val="0"/>
              </a:spcAft>
            </a:pPr>
            <a:r>
              <a:rPr lang="en-US" altLang="ja-JP" sz="1400" kern="100" baseline="30000" dirty="0">
                <a:solidFill>
                  <a:srgbClr val="000000"/>
                </a:solidFill>
                <a:latin typeface="+mn-ea"/>
                <a:cs typeface="Times New Roman" panose="02020603050405020304" pitchFamily="18" charset="0"/>
              </a:rPr>
              <a:t>*</a:t>
            </a:r>
            <a:r>
              <a:rPr lang="en-US" altLang="ja-JP" sz="1400" kern="100" dirty="0">
                <a:solidFill>
                  <a:srgbClr val="000000"/>
                </a:solidFill>
                <a:latin typeface="+mn-ea"/>
                <a:cs typeface="Times New Roman" panose="02020603050405020304" pitchFamily="18" charset="0"/>
              </a:rPr>
              <a:t> </a:t>
            </a:r>
            <a:r>
              <a:rPr lang="ja-JP" altLang="ja-JP" sz="1400" kern="100" dirty="0">
                <a:solidFill>
                  <a:srgbClr val="000000"/>
                </a:solidFill>
                <a:latin typeface="+mn-ea"/>
                <a:cs typeface="Times New Roman" panose="02020603050405020304" pitchFamily="18" charset="0"/>
              </a:rPr>
              <a:t>第</a:t>
            </a:r>
            <a:r>
              <a:rPr lang="en-US" altLang="ja-JP" sz="1400" kern="100" dirty="0">
                <a:solidFill>
                  <a:srgbClr val="000000"/>
                </a:solidFill>
                <a:latin typeface="+mn-ea"/>
                <a:cs typeface="Times New Roman" panose="02020603050405020304" pitchFamily="18" charset="0"/>
              </a:rPr>
              <a:t>1</a:t>
            </a:r>
            <a:r>
              <a:rPr lang="ja-JP" altLang="ja-JP" sz="1400" kern="100" dirty="0">
                <a:solidFill>
                  <a:srgbClr val="000000"/>
                </a:solidFill>
                <a:latin typeface="+mn-ea"/>
                <a:cs typeface="Times New Roman" panose="02020603050405020304" pitchFamily="18" charset="0"/>
              </a:rPr>
              <a:t>回検証実験に不参加の情報基盤センターの追加実験枠</a:t>
            </a:r>
            <a:endParaRPr lang="ja-JP" altLang="ja-JP" sz="1400"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31144B0C-D7FB-BD4E-B3E6-B7A363AF7E68}"/>
              </a:ext>
            </a:extLst>
          </p:cNvPr>
          <p:cNvSpPr txBox="1"/>
          <p:nvPr/>
        </p:nvSpPr>
        <p:spPr>
          <a:xfrm>
            <a:off x="4450080" y="6043827"/>
            <a:ext cx="4424609" cy="400110"/>
          </a:xfrm>
          <a:prstGeom prst="rect">
            <a:avLst/>
          </a:prstGeom>
          <a:noFill/>
        </p:spPr>
        <p:txBody>
          <a:bodyPr wrap="none" rtlCol="0">
            <a:spAutoFit/>
          </a:bodyPr>
          <a:lstStyle/>
          <a:p>
            <a:r>
              <a:rPr kumimoji="1" lang="en-US" altLang="ja-JP" sz="2000" dirty="0"/>
              <a:t>8</a:t>
            </a:r>
            <a:r>
              <a:rPr kumimoji="1" lang="ja-JP" altLang="en-US" sz="2000" dirty="0"/>
              <a:t>分野</a:t>
            </a:r>
            <a:r>
              <a:rPr kumimoji="1" lang="en-US" altLang="ja-JP" sz="2000" dirty="0"/>
              <a:t>10</a:t>
            </a:r>
            <a:r>
              <a:rPr kumimoji="1" lang="ja-JP" altLang="en-US" sz="2000" dirty="0"/>
              <a:t>組織、ユニークユーザ数</a:t>
            </a:r>
            <a:r>
              <a:rPr kumimoji="1" lang="en-US" altLang="ja-JP" sz="2000" dirty="0"/>
              <a:t>40</a:t>
            </a:r>
            <a:r>
              <a:rPr kumimoji="1" lang="ja-JP" altLang="en-US" sz="2000" dirty="0"/>
              <a:t>名</a:t>
            </a:r>
          </a:p>
        </p:txBody>
      </p:sp>
    </p:spTree>
    <p:extLst>
      <p:ext uri="{BB962C8B-B14F-4D97-AF65-F5344CB8AC3E}">
        <p14:creationId xmlns:p14="http://schemas.microsoft.com/office/powerpoint/2010/main" val="2209247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利用者の研究領域</a:t>
            </a:r>
            <a:endParaRPr kumimoji="1" lang="ja-JP" altLang="en-US" sz="3600" dirty="0"/>
          </a:p>
        </p:txBody>
      </p:sp>
      <p:sp>
        <p:nvSpPr>
          <p:cNvPr id="3" name="コンテンツ プレースホルダー 2"/>
          <p:cNvSpPr>
            <a:spLocks noGrp="1"/>
          </p:cNvSpPr>
          <p:nvPr>
            <p:ph idx="1"/>
          </p:nvPr>
        </p:nvSpPr>
        <p:spPr/>
        <p:txBody>
          <a:bodyPr>
            <a:normAutofit fontScale="92500" lnSpcReduction="10000"/>
          </a:bodyPr>
          <a:lstStyle/>
          <a:p>
            <a:r>
              <a:rPr lang="ja-JP" altLang="en-US" b="1" dirty="0"/>
              <a:t>生命科学</a:t>
            </a:r>
          </a:p>
          <a:p>
            <a:pPr lvl="1"/>
            <a:r>
              <a:rPr lang="ja-JP" altLang="en-US" dirty="0"/>
              <a:t>蛋白質工学・合成生物学</a:t>
            </a:r>
          </a:p>
          <a:p>
            <a:pPr lvl="1"/>
            <a:r>
              <a:rPr lang="ja-JP" altLang="en-US" dirty="0"/>
              <a:t>臨床医科学研究</a:t>
            </a:r>
          </a:p>
          <a:p>
            <a:r>
              <a:rPr lang="ja-JP" altLang="en-US" b="1" dirty="0"/>
              <a:t>材料科学</a:t>
            </a:r>
          </a:p>
          <a:p>
            <a:pPr lvl="1"/>
            <a:r>
              <a:rPr lang="ja-JP" altLang="en-US" dirty="0"/>
              <a:t>量子化学</a:t>
            </a:r>
          </a:p>
          <a:p>
            <a:pPr lvl="1"/>
            <a:r>
              <a:rPr lang="ja-JP" altLang="en-US" dirty="0"/>
              <a:t>計測科学・半導体・情報科学</a:t>
            </a:r>
          </a:p>
          <a:p>
            <a:r>
              <a:rPr lang="ja-JP" altLang="en-US" b="1" dirty="0"/>
              <a:t>計算機科学</a:t>
            </a:r>
          </a:p>
          <a:p>
            <a:pPr lvl="1"/>
            <a:r>
              <a:rPr lang="ja-JP" altLang="en-US" dirty="0"/>
              <a:t>システム開発</a:t>
            </a:r>
          </a:p>
          <a:p>
            <a:pPr lvl="1"/>
            <a:r>
              <a:rPr lang="ja-JP" altLang="en-US" dirty="0"/>
              <a:t>情報（自然言語処理）</a:t>
            </a:r>
          </a:p>
          <a:p>
            <a:pPr lvl="1"/>
            <a:r>
              <a:rPr lang="ja-JP" altLang="en-US" dirty="0"/>
              <a:t>画像解析</a:t>
            </a:r>
          </a:p>
          <a:p>
            <a:pPr lvl="1"/>
            <a:r>
              <a:rPr lang="ja-JP" altLang="en-US" dirty="0"/>
              <a:t>データマネジメント</a:t>
            </a:r>
          </a:p>
          <a:p>
            <a:r>
              <a:rPr lang="ja-JP" altLang="en-US" b="1" dirty="0"/>
              <a:t>図書館情報学</a:t>
            </a:r>
          </a:p>
          <a:p>
            <a:pPr lvl="1"/>
            <a:r>
              <a:rPr lang="ja-JP" altLang="en-US" dirty="0"/>
              <a:t>図書館情報学</a:t>
            </a:r>
          </a:p>
          <a:p>
            <a:pPr lvl="1"/>
            <a:r>
              <a:rPr lang="ja-JP" altLang="en-US" dirty="0"/>
              <a:t>人文情報学</a:t>
            </a:r>
            <a:endParaRPr kumimoji="1" lang="ja-JP" altLang="en-US" dirty="0"/>
          </a:p>
        </p:txBody>
      </p:sp>
    </p:spTree>
    <p:extLst>
      <p:ext uri="{BB962C8B-B14F-4D97-AF65-F5344CB8AC3E}">
        <p14:creationId xmlns:p14="http://schemas.microsoft.com/office/powerpoint/2010/main" val="357678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主なフィードバック内容２</a:t>
            </a:r>
            <a:endParaRPr kumimoji="1" lang="ja-JP" altLang="en-US" sz="3200" dirty="0"/>
          </a:p>
        </p:txBody>
      </p:sp>
      <p:sp>
        <p:nvSpPr>
          <p:cNvPr id="3" name="コンテンツ プレースホルダー 2"/>
          <p:cNvSpPr>
            <a:spLocks noGrp="1"/>
          </p:cNvSpPr>
          <p:nvPr>
            <p:ph idx="1"/>
          </p:nvPr>
        </p:nvSpPr>
        <p:spPr/>
        <p:txBody>
          <a:bodyPr/>
          <a:lstStyle/>
          <a:p>
            <a:r>
              <a:rPr lang="ja-JP" altLang="en-US" b="1" dirty="0"/>
              <a:t>ストレージの設定と利用概況</a:t>
            </a:r>
            <a:endParaRPr lang="en-US" altLang="ja-JP" b="1" dirty="0"/>
          </a:p>
          <a:p>
            <a:pPr lvl="1"/>
            <a:r>
              <a:rPr kumimoji="1" lang="ja-JP" altLang="en-US" dirty="0"/>
              <a:t>フォルダごとアップロード</a:t>
            </a:r>
            <a:endParaRPr kumimoji="1" lang="en-US" altLang="ja-JP" dirty="0"/>
          </a:p>
          <a:p>
            <a:pPr lvl="2">
              <a:buFont typeface="Wingdings" panose="05000000000000000000" pitchFamily="2" charset="2"/>
              <a:buChar char="ü"/>
            </a:pPr>
            <a:r>
              <a:rPr lang="ja-JP" altLang="en-US" dirty="0"/>
              <a:t>今後の機能改良の候補として検討</a:t>
            </a:r>
            <a:endParaRPr lang="en-US" altLang="ja-JP" dirty="0"/>
          </a:p>
          <a:p>
            <a:pPr lvl="1"/>
            <a:r>
              <a:rPr kumimoji="1" lang="ja-JP" altLang="en-US" dirty="0"/>
              <a:t>大量アップロード時の履歴の表示</a:t>
            </a:r>
            <a:endParaRPr kumimoji="1" lang="en-US" altLang="ja-JP" dirty="0"/>
          </a:p>
          <a:p>
            <a:pPr lvl="2">
              <a:buFont typeface="Wingdings" panose="05000000000000000000" pitchFamily="2" charset="2"/>
              <a:buChar char="ü"/>
            </a:pPr>
            <a:r>
              <a:rPr lang="ja-JP" altLang="en-US" dirty="0"/>
              <a:t>履歴表示のフィルタリング機能の検討</a:t>
            </a:r>
            <a:endParaRPr lang="en-US" altLang="ja-JP" dirty="0"/>
          </a:p>
          <a:p>
            <a:pPr lvl="8">
              <a:buFont typeface="Wingdings" panose="05000000000000000000" pitchFamily="2" charset="2"/>
              <a:buChar char="ü"/>
            </a:pPr>
            <a:endParaRPr lang="en-US" altLang="ja-JP" dirty="0"/>
          </a:p>
          <a:p>
            <a:r>
              <a:rPr kumimoji="1" lang="ja-JP" altLang="en-US" b="1" dirty="0"/>
              <a:t>プロジェクト内情報管理</a:t>
            </a:r>
            <a:endParaRPr kumimoji="1" lang="en-US" altLang="ja-JP" b="1" dirty="0"/>
          </a:p>
          <a:p>
            <a:pPr lvl="1"/>
            <a:r>
              <a:rPr lang="en-US" altLang="ja-JP" dirty="0"/>
              <a:t>Wiki</a:t>
            </a:r>
            <a:r>
              <a:rPr lang="ja-JP" altLang="en-US" dirty="0"/>
              <a:t>機能の動作不良</a:t>
            </a:r>
            <a:endParaRPr lang="en-US" altLang="ja-JP" dirty="0"/>
          </a:p>
          <a:p>
            <a:pPr lvl="2">
              <a:buFont typeface="Wingdings" panose="05000000000000000000" pitchFamily="2" charset="2"/>
              <a:buChar char="ü"/>
            </a:pPr>
            <a:r>
              <a:rPr lang="ja-JP" altLang="en-US" dirty="0"/>
              <a:t>当該マイクロサービスのスケールアウト</a:t>
            </a:r>
            <a:endParaRPr lang="en-US" altLang="ja-JP" dirty="0"/>
          </a:p>
          <a:p>
            <a:pPr lvl="1"/>
            <a:r>
              <a:rPr lang="en-US" altLang="ja-JP" dirty="0"/>
              <a:t>Wiki</a:t>
            </a:r>
            <a:r>
              <a:rPr lang="ja-JP" altLang="en-US" dirty="0"/>
              <a:t>からファイルへのリンク機能</a:t>
            </a:r>
            <a:endParaRPr lang="en-US" altLang="ja-JP" dirty="0"/>
          </a:p>
          <a:p>
            <a:pPr lvl="2">
              <a:buFont typeface="Wingdings" panose="05000000000000000000" pitchFamily="2" charset="2"/>
              <a:buChar char="ü"/>
            </a:pPr>
            <a:r>
              <a:rPr lang="ja-JP" altLang="en-US" dirty="0"/>
              <a:t>既存の機能であるためマニュアルの強化</a:t>
            </a:r>
            <a:endParaRPr lang="en-US" altLang="ja-JP" dirty="0"/>
          </a:p>
          <a:p>
            <a:pPr lvl="1"/>
            <a:r>
              <a:rPr kumimoji="1" lang="en-US" altLang="ja-JP" dirty="0"/>
              <a:t>Wiki</a:t>
            </a:r>
            <a:r>
              <a:rPr kumimoji="1" lang="ja-JP" altLang="en-US" dirty="0"/>
              <a:t>のインポート・エクスポート機能</a:t>
            </a:r>
            <a:endParaRPr kumimoji="1" lang="en-US" altLang="ja-JP" dirty="0"/>
          </a:p>
          <a:p>
            <a:pPr lvl="2">
              <a:buFont typeface="Wingdings" panose="05000000000000000000" pitchFamily="2" charset="2"/>
              <a:buChar char="ü"/>
            </a:pPr>
            <a:r>
              <a:rPr lang="ja-JP" altLang="en-US" dirty="0"/>
              <a:t>今後の機能改良の候補として検討</a:t>
            </a:r>
            <a:endParaRPr lang="en-US" altLang="ja-JP" dirty="0"/>
          </a:p>
          <a:p>
            <a:pPr lvl="2">
              <a:buFont typeface="Wingdings" panose="05000000000000000000" pitchFamily="2" charset="2"/>
              <a:buChar char="ü"/>
            </a:pPr>
            <a:endParaRPr kumimoji="1" lang="ja-JP" altLang="en-US" dirty="0"/>
          </a:p>
        </p:txBody>
      </p:sp>
    </p:spTree>
    <p:extLst>
      <p:ext uri="{BB962C8B-B14F-4D97-AF65-F5344CB8AC3E}">
        <p14:creationId xmlns:p14="http://schemas.microsoft.com/office/powerpoint/2010/main" val="107244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主なフィードバック内容１</a:t>
            </a:r>
            <a:endParaRPr kumimoji="1" lang="ja-JP" altLang="en-US" sz="3200" dirty="0"/>
          </a:p>
        </p:txBody>
      </p:sp>
      <p:sp>
        <p:nvSpPr>
          <p:cNvPr id="3" name="コンテンツ プレースホルダー 2"/>
          <p:cNvSpPr>
            <a:spLocks noGrp="1"/>
          </p:cNvSpPr>
          <p:nvPr>
            <p:ph idx="1"/>
          </p:nvPr>
        </p:nvSpPr>
        <p:spPr/>
        <p:txBody>
          <a:bodyPr/>
          <a:lstStyle/>
          <a:p>
            <a:r>
              <a:rPr kumimoji="1" lang="ja-JP" altLang="en-US" b="1" dirty="0"/>
              <a:t>プロジェクト管理</a:t>
            </a:r>
            <a:endParaRPr kumimoji="1" lang="en-US" altLang="ja-JP" b="1" dirty="0"/>
          </a:p>
          <a:p>
            <a:pPr lvl="1"/>
            <a:r>
              <a:rPr kumimoji="1" lang="ja-JP" altLang="en-US" dirty="0"/>
              <a:t>マニュアルの更なる整備</a:t>
            </a:r>
            <a:endParaRPr kumimoji="1" lang="en-US" altLang="ja-JP" dirty="0"/>
          </a:p>
          <a:p>
            <a:pPr lvl="2">
              <a:buFont typeface="Wingdings" panose="05000000000000000000" pitchFamily="2" charset="2"/>
              <a:buChar char="ü"/>
            </a:pPr>
            <a:r>
              <a:rPr lang="ja-JP" altLang="en-US" dirty="0"/>
              <a:t>総合的なマニュアルの整備を実施中</a:t>
            </a:r>
            <a:endParaRPr kumimoji="1" lang="en-US" altLang="ja-JP" dirty="0"/>
          </a:p>
          <a:p>
            <a:pPr lvl="1"/>
            <a:r>
              <a:rPr lang="ja-JP" altLang="en-US" dirty="0"/>
              <a:t>デスクトップクライアントとの連携</a:t>
            </a:r>
            <a:endParaRPr lang="en-US" altLang="ja-JP" dirty="0"/>
          </a:p>
          <a:p>
            <a:pPr lvl="2">
              <a:buFont typeface="Wingdings" panose="05000000000000000000" pitchFamily="2" charset="2"/>
              <a:buChar char="ü"/>
            </a:pPr>
            <a:r>
              <a:rPr kumimoji="1" lang="en-US" altLang="ja-JP" dirty="0" err="1"/>
              <a:t>NextCloud</a:t>
            </a:r>
            <a:r>
              <a:rPr kumimoji="1" lang="ja-JP" altLang="en-US" dirty="0"/>
              <a:t>の機能を使ったクライアントアプリを準備中</a:t>
            </a:r>
            <a:endParaRPr kumimoji="1" lang="en-US" altLang="ja-JP" dirty="0"/>
          </a:p>
          <a:p>
            <a:pPr lvl="8"/>
            <a:endParaRPr kumimoji="1" lang="en-US" altLang="ja-JP" dirty="0"/>
          </a:p>
          <a:p>
            <a:r>
              <a:rPr lang="ja-JP" altLang="en-US" b="1" dirty="0"/>
              <a:t>ストレージの設定と利用概況</a:t>
            </a:r>
            <a:endParaRPr lang="en-US" altLang="ja-JP" b="1" dirty="0"/>
          </a:p>
          <a:p>
            <a:pPr lvl="1"/>
            <a:r>
              <a:rPr lang="en-US" altLang="ja-JP" dirty="0"/>
              <a:t>UI</a:t>
            </a:r>
            <a:r>
              <a:rPr lang="ja-JP" altLang="en-US" dirty="0"/>
              <a:t>の精査</a:t>
            </a:r>
            <a:endParaRPr lang="en-US" altLang="ja-JP" dirty="0"/>
          </a:p>
          <a:p>
            <a:pPr lvl="2">
              <a:buFont typeface="Wingdings" panose="05000000000000000000" pitchFamily="2" charset="2"/>
              <a:buChar char="ü"/>
            </a:pPr>
            <a:r>
              <a:rPr lang="ja-JP" altLang="en-US" dirty="0"/>
              <a:t>定期的なアップデートでのデフォルト値の変更</a:t>
            </a:r>
            <a:endParaRPr lang="en-US" altLang="ja-JP" dirty="0"/>
          </a:p>
          <a:p>
            <a:pPr lvl="1"/>
            <a:r>
              <a:rPr lang="en-US" altLang="ja-JP" dirty="0"/>
              <a:t>Dropbox</a:t>
            </a:r>
            <a:r>
              <a:rPr lang="ja-JP" altLang="en-US" dirty="0"/>
              <a:t>接続の不備</a:t>
            </a:r>
            <a:endParaRPr lang="en-US" altLang="ja-JP" dirty="0"/>
          </a:p>
          <a:p>
            <a:pPr lvl="2">
              <a:buFont typeface="Wingdings" panose="05000000000000000000" pitchFamily="2" charset="2"/>
              <a:buChar char="ü"/>
            </a:pPr>
            <a:r>
              <a:rPr lang="ja-JP" altLang="en-US" dirty="0"/>
              <a:t>変更された</a:t>
            </a:r>
            <a:r>
              <a:rPr lang="en-US" altLang="ja-JP" dirty="0"/>
              <a:t>API</a:t>
            </a:r>
            <a:r>
              <a:rPr lang="ja-JP" altLang="en-US" dirty="0" err="1"/>
              <a:t>への</a:t>
            </a:r>
            <a:r>
              <a:rPr lang="ja-JP" altLang="en-US" dirty="0"/>
              <a:t>対応</a:t>
            </a:r>
            <a:endParaRPr lang="en-US" altLang="ja-JP" dirty="0"/>
          </a:p>
          <a:p>
            <a:pPr lvl="1"/>
            <a:r>
              <a:rPr lang="en-US" altLang="ja-JP" dirty="0"/>
              <a:t>Dropbox</a:t>
            </a:r>
            <a:r>
              <a:rPr lang="ja-JP" altLang="en-US" dirty="0"/>
              <a:t>を改めて接続する意義</a:t>
            </a:r>
            <a:endParaRPr lang="en-US" altLang="ja-JP" dirty="0"/>
          </a:p>
          <a:p>
            <a:pPr lvl="2">
              <a:buFont typeface="Wingdings" panose="05000000000000000000" pitchFamily="2" charset="2"/>
              <a:buChar char="ü"/>
            </a:pPr>
            <a:r>
              <a:rPr lang="ja-JP" altLang="en-US" dirty="0"/>
              <a:t>接続できるクラウドストレージの取捨選択</a:t>
            </a:r>
            <a:endParaRPr lang="en-US" altLang="ja-JP" dirty="0"/>
          </a:p>
          <a:p>
            <a:pPr lvl="1"/>
            <a:endParaRPr kumimoji="1" lang="ja-JP" altLang="en-US" dirty="0"/>
          </a:p>
        </p:txBody>
      </p:sp>
    </p:spTree>
    <p:extLst>
      <p:ext uri="{BB962C8B-B14F-4D97-AF65-F5344CB8AC3E}">
        <p14:creationId xmlns:p14="http://schemas.microsoft.com/office/powerpoint/2010/main" val="3269326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50540-B18F-954C-9099-E562F9898AAC}"/>
              </a:ext>
            </a:extLst>
          </p:cNvPr>
          <p:cNvSpPr>
            <a:spLocks noGrp="1"/>
          </p:cNvSpPr>
          <p:nvPr>
            <p:ph type="title"/>
          </p:nvPr>
        </p:nvSpPr>
        <p:spPr/>
        <p:txBody>
          <a:bodyPr>
            <a:normAutofit/>
          </a:bodyPr>
          <a:lstStyle/>
          <a:p>
            <a:r>
              <a:rPr kumimoji="1" lang="en-US" altLang="ja-JP" sz="4400" dirty="0" err="1"/>
              <a:t>Gaku</a:t>
            </a:r>
            <a:r>
              <a:rPr lang="en-US" altLang="ja-JP" sz="4400" dirty="0" err="1"/>
              <a:t>Nin</a:t>
            </a:r>
            <a:r>
              <a:rPr lang="en-US" altLang="ja-JP" sz="4400" dirty="0"/>
              <a:t> RDM</a:t>
            </a:r>
            <a:r>
              <a:rPr lang="ja-JP" altLang="en-US" sz="4400" dirty="0"/>
              <a:t>開発進捗</a:t>
            </a:r>
            <a:r>
              <a:rPr lang="en-US" altLang="ja-JP" sz="4400" dirty="0"/>
              <a:t>2018</a:t>
            </a:r>
            <a:endParaRPr kumimoji="1" lang="ja-JP" altLang="en-US" sz="4400" dirty="0"/>
          </a:p>
        </p:txBody>
      </p:sp>
      <p:sp>
        <p:nvSpPr>
          <p:cNvPr id="3" name="テキスト プレースホルダー 2">
            <a:extLst>
              <a:ext uri="{FF2B5EF4-FFF2-40B4-BE49-F238E27FC236}">
                <a16:creationId xmlns:a16="http://schemas.microsoft.com/office/drawing/2014/main" id="{4ED9C52B-D132-0E4F-8999-D747AB70E51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004D7E-4A8F-BB48-BB68-CEC72280110C}"/>
              </a:ext>
            </a:extLst>
          </p:cNvPr>
          <p:cNvSpPr>
            <a:spLocks noGrp="1"/>
          </p:cNvSpPr>
          <p:nvPr>
            <p:ph type="sldNum" sz="quarter" idx="12"/>
          </p:nvPr>
        </p:nvSpPr>
        <p:spPr/>
        <p:txBody>
          <a:bodyPr/>
          <a:lstStyle/>
          <a:p>
            <a:fld id="{1EFD0C8F-27BC-4081-871F-5E1C2D90E7A6}" type="slidenum">
              <a:rPr kumimoji="1" lang="ja-JP" altLang="en-US" smtClean="0"/>
              <a:t>28</a:t>
            </a:fld>
            <a:endParaRPr kumimoji="1" lang="ja-JP" altLang="en-US"/>
          </a:p>
        </p:txBody>
      </p:sp>
    </p:spTree>
    <p:extLst>
      <p:ext uri="{BB962C8B-B14F-4D97-AF65-F5344CB8AC3E}">
        <p14:creationId xmlns:p14="http://schemas.microsoft.com/office/powerpoint/2010/main" val="3343640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多様なストレージへの対応</a:t>
            </a:r>
            <a:endParaRPr kumimoji="1" lang="ja-JP" altLang="en-US" sz="3200" dirty="0"/>
          </a:p>
        </p:txBody>
      </p:sp>
      <p:sp>
        <p:nvSpPr>
          <p:cNvPr id="4" name="テキスト ボックス 3">
            <a:extLst>
              <a:ext uri="{FF2B5EF4-FFF2-40B4-BE49-F238E27FC236}">
                <a16:creationId xmlns:a16="http://schemas.microsoft.com/office/drawing/2014/main" id="{DB64382B-80DA-3C44-B24E-6C70DEC7936C}"/>
              </a:ext>
            </a:extLst>
          </p:cNvPr>
          <p:cNvSpPr txBox="1"/>
          <p:nvPr/>
        </p:nvSpPr>
        <p:spPr>
          <a:xfrm>
            <a:off x="628650" y="1776932"/>
            <a:ext cx="7886700" cy="2031325"/>
          </a:xfrm>
          <a:prstGeom prst="rect">
            <a:avLst/>
          </a:prstGeom>
          <a:noFill/>
        </p:spPr>
        <p:txBody>
          <a:bodyPr wrap="square" rtlCol="0">
            <a:spAutoFit/>
          </a:bodyPr>
          <a:lstStyle/>
          <a:p>
            <a:r>
              <a:rPr kumimoji="1" lang="ja-JP" altLang="en-US" dirty="0"/>
              <a:t>・</a:t>
            </a:r>
            <a:r>
              <a:rPr kumimoji="1" lang="en-US" altLang="ja-JP" b="1" dirty="0"/>
              <a:t>S3</a:t>
            </a:r>
            <a:r>
              <a:rPr kumimoji="1" lang="ja-JP" altLang="en-US" b="1" dirty="0"/>
              <a:t>互換ストレージ</a:t>
            </a:r>
            <a:r>
              <a:rPr kumimoji="1" lang="ja-JP" altLang="en-US" dirty="0"/>
              <a:t>：</a:t>
            </a:r>
            <a:r>
              <a:rPr kumimoji="1" lang="ja-JP" altLang="en-US" dirty="0">
                <a:solidFill>
                  <a:srgbClr val="FF0000"/>
                </a:solidFill>
              </a:rPr>
              <a:t>新規</a:t>
            </a:r>
            <a:endParaRPr kumimoji="1" lang="en-US" altLang="ja-JP" dirty="0"/>
          </a:p>
          <a:p>
            <a:r>
              <a:rPr kumimoji="1" lang="ja-JP" altLang="en-US" dirty="0"/>
              <a:t>　</a:t>
            </a:r>
            <a:r>
              <a:rPr kumimoji="1" lang="en-US" altLang="ja-JP" dirty="0"/>
              <a:t>* </a:t>
            </a:r>
            <a:r>
              <a:rPr kumimoji="1" lang="ja-JP" altLang="en-US" dirty="0"/>
              <a:t>これまでは</a:t>
            </a:r>
            <a:r>
              <a:rPr kumimoji="1" lang="en-US" altLang="ja-JP" dirty="0"/>
              <a:t>AWS S3</a:t>
            </a:r>
            <a:r>
              <a:rPr kumimoji="1" lang="ja-JP" altLang="en-US" dirty="0"/>
              <a:t>のみが利用可能であったが、互換性のあるクラウド</a:t>
            </a:r>
            <a:endParaRPr kumimoji="1" lang="en-US" altLang="ja-JP" dirty="0"/>
          </a:p>
          <a:p>
            <a:r>
              <a:rPr kumimoji="1" lang="ja-JP" altLang="en-US" dirty="0"/>
              <a:t>　　ストレージのエンドポイントでも利用できる様に改修</a:t>
            </a:r>
            <a:endParaRPr kumimoji="1" lang="en-US" altLang="ja-JP" dirty="0"/>
          </a:p>
          <a:p>
            <a:r>
              <a:rPr kumimoji="1" lang="ja-JP" altLang="en-US" dirty="0"/>
              <a:t>・</a:t>
            </a:r>
            <a:r>
              <a:rPr kumimoji="1" lang="en-US" altLang="ja-JP" b="1" dirty="0" err="1"/>
              <a:t>Nextcloud</a:t>
            </a:r>
            <a:r>
              <a:rPr kumimoji="1" lang="ja-JP" altLang="en-US" dirty="0"/>
              <a:t>：</a:t>
            </a:r>
            <a:r>
              <a:rPr kumimoji="1" lang="ja-JP" altLang="en-US" dirty="0">
                <a:solidFill>
                  <a:srgbClr val="FF0000"/>
                </a:solidFill>
              </a:rPr>
              <a:t>新規</a:t>
            </a:r>
            <a:endParaRPr kumimoji="1" lang="en-US" altLang="ja-JP" dirty="0"/>
          </a:p>
          <a:p>
            <a:r>
              <a:rPr kumimoji="1" lang="ja-JP" altLang="en-US" dirty="0"/>
              <a:t>　</a:t>
            </a:r>
            <a:r>
              <a:rPr kumimoji="1" lang="en-US" altLang="ja-JP" dirty="0"/>
              <a:t>* </a:t>
            </a:r>
            <a:r>
              <a:rPr kumimoji="1" lang="ja-JP" altLang="en-US" dirty="0"/>
              <a:t>プライベートクラウド</a:t>
            </a:r>
            <a:r>
              <a:rPr kumimoji="1" lang="en-US" altLang="ja-JP" dirty="0" err="1"/>
              <a:t>Nextcloud</a:t>
            </a:r>
            <a:r>
              <a:rPr kumimoji="1" lang="ja-JP" altLang="en-US" dirty="0"/>
              <a:t>用のプラグインを追加</a:t>
            </a:r>
            <a:endParaRPr kumimoji="1" lang="en-US" altLang="ja-JP" dirty="0"/>
          </a:p>
          <a:p>
            <a:r>
              <a:rPr kumimoji="1" lang="ja-JP" altLang="en-US" dirty="0"/>
              <a:t>・</a:t>
            </a:r>
            <a:r>
              <a:rPr kumimoji="1" lang="en-US" altLang="ja-JP" b="1" dirty="0"/>
              <a:t>OpenStack Swift</a:t>
            </a:r>
            <a:r>
              <a:rPr kumimoji="1" lang="ja-JP" altLang="en-US" dirty="0"/>
              <a:t>：</a:t>
            </a:r>
            <a:r>
              <a:rPr kumimoji="1" lang="ja-JP" altLang="en-US" dirty="0">
                <a:solidFill>
                  <a:srgbClr val="0070C0"/>
                </a:solidFill>
              </a:rPr>
              <a:t>更新</a:t>
            </a:r>
            <a:endParaRPr kumimoji="1" lang="en-US" altLang="ja-JP" dirty="0"/>
          </a:p>
          <a:p>
            <a:r>
              <a:rPr kumimoji="1" lang="ja-JP" altLang="en-US" dirty="0"/>
              <a:t>　</a:t>
            </a:r>
            <a:r>
              <a:rPr kumimoji="1" lang="en-US" altLang="ja-JP" dirty="0"/>
              <a:t>* OpenStack</a:t>
            </a:r>
            <a:r>
              <a:rPr kumimoji="1" lang="ja-JP" altLang="en-US" dirty="0"/>
              <a:t>の認証機能である</a:t>
            </a:r>
            <a:r>
              <a:rPr kumimoji="1" lang="en-US" altLang="ja-JP" dirty="0"/>
              <a:t>OpenStack Keystone</a:t>
            </a:r>
            <a:r>
              <a:rPr kumimoji="1" lang="ja-JP" altLang="en-US" dirty="0"/>
              <a:t>の</a:t>
            </a:r>
            <a:r>
              <a:rPr kumimoji="1" lang="en-US" altLang="ja-JP" dirty="0"/>
              <a:t>ver.3</a:t>
            </a:r>
            <a:r>
              <a:rPr kumimoji="1" lang="ja-JP" altLang="en-US" dirty="0"/>
              <a:t>に対応</a:t>
            </a:r>
          </a:p>
        </p:txBody>
      </p:sp>
      <p:pic>
        <p:nvPicPr>
          <p:cNvPr id="5" name="図 4">
            <a:extLst>
              <a:ext uri="{FF2B5EF4-FFF2-40B4-BE49-F238E27FC236}">
                <a16:creationId xmlns:a16="http://schemas.microsoft.com/office/drawing/2014/main" id="{C9E43BDC-EA4C-9447-8CC2-BB42E5A399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1351" y="3808257"/>
            <a:ext cx="6137445" cy="2969732"/>
          </a:xfrm>
          <a:prstGeom prst="rect">
            <a:avLst/>
          </a:prstGeom>
          <a:ln w="12700">
            <a:solidFill>
              <a:schemeClr val="tx1"/>
            </a:solidFill>
          </a:ln>
        </p:spPr>
      </p:pic>
      <p:sp>
        <p:nvSpPr>
          <p:cNvPr id="6" name="フレーム 5">
            <a:extLst>
              <a:ext uri="{FF2B5EF4-FFF2-40B4-BE49-F238E27FC236}">
                <a16:creationId xmlns:a16="http://schemas.microsoft.com/office/drawing/2014/main" id="{C5A54AB9-80D6-EC4B-9ED7-7B43AB977FF9}"/>
              </a:ext>
            </a:extLst>
          </p:cNvPr>
          <p:cNvSpPr/>
          <p:nvPr/>
        </p:nvSpPr>
        <p:spPr>
          <a:xfrm>
            <a:off x="3066604" y="4730960"/>
            <a:ext cx="4001461" cy="1108621"/>
          </a:xfrm>
          <a:prstGeom prst="frame">
            <a:avLst>
              <a:gd name="adj1" fmla="val 3186"/>
            </a:avLst>
          </a:prstGeom>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a:extLst>
              <a:ext uri="{FF2B5EF4-FFF2-40B4-BE49-F238E27FC236}">
                <a16:creationId xmlns:a16="http://schemas.microsoft.com/office/drawing/2014/main" id="{329F4658-CF6D-3B40-8E39-19AF3D2E6180}"/>
              </a:ext>
            </a:extLst>
          </p:cNvPr>
          <p:cNvSpPr txBox="1"/>
          <p:nvPr/>
        </p:nvSpPr>
        <p:spPr>
          <a:xfrm>
            <a:off x="7278796" y="6450988"/>
            <a:ext cx="1940011" cy="307777"/>
          </a:xfrm>
          <a:prstGeom prst="rect">
            <a:avLst/>
          </a:prstGeom>
          <a:noFill/>
        </p:spPr>
        <p:txBody>
          <a:bodyPr wrap="square" rtlCol="0">
            <a:spAutoFit/>
          </a:bodyPr>
          <a:lstStyle/>
          <a:p>
            <a:r>
              <a:rPr kumimoji="1" lang="ja-JP" altLang="en-US" sz="1400" dirty="0">
                <a:latin typeface="+mj-ea"/>
                <a:ea typeface="+mj-ea"/>
              </a:rPr>
              <a:t>（</a:t>
            </a:r>
            <a:r>
              <a:rPr kumimoji="1" lang="en-US" altLang="ja-JP" sz="1400" dirty="0">
                <a:latin typeface="+mj-ea"/>
                <a:ea typeface="+mj-ea"/>
              </a:rPr>
              <a:t>2018</a:t>
            </a:r>
            <a:r>
              <a:rPr kumimoji="1" lang="ja-JP" altLang="en-US" sz="1400" dirty="0">
                <a:latin typeface="+mj-ea"/>
                <a:ea typeface="+mj-ea"/>
              </a:rPr>
              <a:t>年</a:t>
            </a:r>
            <a:r>
              <a:rPr kumimoji="1" lang="en-US" altLang="ja-JP" sz="1400" dirty="0">
                <a:latin typeface="+mj-ea"/>
                <a:ea typeface="+mj-ea"/>
              </a:rPr>
              <a:t>12</a:t>
            </a:r>
            <a:r>
              <a:rPr kumimoji="1" lang="ja-JP" altLang="en-US" sz="1400" dirty="0">
                <a:latin typeface="+mj-ea"/>
                <a:ea typeface="+mj-ea"/>
              </a:rPr>
              <a:t>月実装）</a:t>
            </a:r>
          </a:p>
        </p:txBody>
      </p:sp>
      <p:sp>
        <p:nvSpPr>
          <p:cNvPr id="8" name="正方形/長方形 7"/>
          <p:cNvSpPr/>
          <p:nvPr/>
        </p:nvSpPr>
        <p:spPr>
          <a:xfrm>
            <a:off x="628650" y="1278476"/>
            <a:ext cx="7886700" cy="454990"/>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anchor="ctr" anchorCtr="0">
            <a:noAutofit/>
          </a:bodyPr>
          <a:lstStyle/>
          <a:p>
            <a:pPr algn="ctr"/>
            <a:r>
              <a:rPr lang="ja-JP" altLang="en-US" sz="1600" dirty="0">
                <a:latin typeface="+mj-ea"/>
                <a:ea typeface="+mj-ea"/>
              </a:rPr>
              <a:t>第</a:t>
            </a:r>
            <a:r>
              <a:rPr lang="en-US" altLang="ja-JP" sz="1600" dirty="0">
                <a:latin typeface="+mj-ea"/>
                <a:ea typeface="+mj-ea"/>
              </a:rPr>
              <a:t>1</a:t>
            </a:r>
            <a:r>
              <a:rPr lang="ja-JP" altLang="en-US" sz="1600" dirty="0">
                <a:latin typeface="+mj-ea"/>
                <a:ea typeface="+mj-ea"/>
              </a:rPr>
              <a:t>回検証実験時にリクエストがあったクラウドストレージのアドオンを追加実装</a:t>
            </a:r>
            <a:endParaRPr lang="en-US" altLang="ja-JP" sz="1600" dirty="0">
              <a:solidFill>
                <a:srgbClr val="FF0000"/>
              </a:solidFill>
              <a:latin typeface="+mj-ea"/>
              <a:ea typeface="+mj-ea"/>
            </a:endParaRPr>
          </a:p>
        </p:txBody>
      </p:sp>
    </p:spTree>
    <p:extLst>
      <p:ext uri="{BB962C8B-B14F-4D97-AF65-F5344CB8AC3E}">
        <p14:creationId xmlns:p14="http://schemas.microsoft.com/office/powerpoint/2010/main" val="417843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D6F02DC-B2AC-0E4C-8BAA-E07A3FC0DF6E}"/>
              </a:ext>
            </a:extLst>
          </p:cNvPr>
          <p:cNvSpPr>
            <a:spLocks noGrp="1"/>
          </p:cNvSpPr>
          <p:nvPr>
            <p:ph type="title"/>
          </p:nvPr>
        </p:nvSpPr>
        <p:spPr/>
        <p:txBody>
          <a:bodyPr>
            <a:normAutofit/>
          </a:bodyPr>
          <a:lstStyle/>
          <a:p>
            <a:r>
              <a:rPr lang="ja-JP" altLang="en-US" sz="4400" dirty="0"/>
              <a:t>研究データ管理サービス</a:t>
            </a:r>
            <a:br>
              <a:rPr lang="en-US" altLang="ja-JP" sz="4400" dirty="0"/>
            </a:br>
            <a:r>
              <a:rPr lang="en-US" altLang="ja-JP" sz="4400" dirty="0" err="1"/>
              <a:t>GakuNin</a:t>
            </a:r>
            <a:r>
              <a:rPr lang="en-US" altLang="ja-JP" sz="4400" dirty="0"/>
              <a:t> RDM</a:t>
            </a:r>
            <a:endParaRPr kumimoji="1" lang="ja-JP" altLang="en-US" sz="4400" dirty="0"/>
          </a:p>
        </p:txBody>
      </p:sp>
      <p:sp>
        <p:nvSpPr>
          <p:cNvPr id="6" name="テキスト プレースホルダー 5">
            <a:extLst>
              <a:ext uri="{FF2B5EF4-FFF2-40B4-BE49-F238E27FC236}">
                <a16:creationId xmlns:a16="http://schemas.microsoft.com/office/drawing/2014/main" id="{E71F2DB6-54EC-D948-BA22-ED48CA204E9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AC600D3-9E1B-4641-971D-2CA3D5558593}"/>
              </a:ext>
            </a:extLst>
          </p:cNvPr>
          <p:cNvSpPr>
            <a:spLocks noGrp="1"/>
          </p:cNvSpPr>
          <p:nvPr>
            <p:ph type="sldNum" sz="quarter" idx="12"/>
          </p:nvPr>
        </p:nvSpPr>
        <p:spPr/>
        <p:txBody>
          <a:bodyPr/>
          <a:lstStyle/>
          <a:p>
            <a:fld id="{1EFD0C8F-27BC-4081-871F-5E1C2D90E7A6}" type="slidenum">
              <a:rPr kumimoji="1" lang="ja-JP" altLang="en-US" smtClean="0"/>
              <a:t>3</a:t>
            </a:fld>
            <a:endParaRPr kumimoji="1" lang="ja-JP" altLang="en-US"/>
          </a:p>
        </p:txBody>
      </p:sp>
      <p:pic>
        <p:nvPicPr>
          <p:cNvPr id="7" name="図 6">
            <a:extLst>
              <a:ext uri="{FF2B5EF4-FFF2-40B4-BE49-F238E27FC236}">
                <a16:creationId xmlns:a16="http://schemas.microsoft.com/office/drawing/2014/main" id="{7710DEA2-F412-3A4A-B904-C3235D62C09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51442" y="3895458"/>
            <a:ext cx="634840" cy="566901"/>
          </a:xfrm>
          <a:prstGeom prst="rect">
            <a:avLst/>
          </a:prstGeom>
        </p:spPr>
      </p:pic>
    </p:spTree>
    <p:extLst>
      <p:ext uri="{BB962C8B-B14F-4D97-AF65-F5344CB8AC3E}">
        <p14:creationId xmlns:p14="http://schemas.microsoft.com/office/powerpoint/2010/main" val="3071177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マニュアルの充実</a:t>
            </a:r>
            <a:endParaRPr kumimoji="1" lang="ja-JP" altLang="en-US" sz="3600" dirty="0"/>
          </a:p>
        </p:txBody>
      </p:sp>
      <p:sp>
        <p:nvSpPr>
          <p:cNvPr id="4" name="コンテンツ プレースホルダー 2"/>
          <p:cNvSpPr txBox="1">
            <a:spLocks/>
          </p:cNvSpPr>
          <p:nvPr/>
        </p:nvSpPr>
        <p:spPr>
          <a:xfrm>
            <a:off x="781050" y="1462215"/>
            <a:ext cx="7886700" cy="5255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a:p>
        </p:txBody>
      </p:sp>
      <p:grpSp>
        <p:nvGrpSpPr>
          <p:cNvPr id="5" name="グループ化 4">
            <a:extLst>
              <a:ext uri="{FF2B5EF4-FFF2-40B4-BE49-F238E27FC236}">
                <a16:creationId xmlns:a16="http://schemas.microsoft.com/office/drawing/2014/main" id="{33077F93-3691-4548-99F9-0EF02435BEDA}"/>
              </a:ext>
            </a:extLst>
          </p:cNvPr>
          <p:cNvGrpSpPr/>
          <p:nvPr/>
        </p:nvGrpSpPr>
        <p:grpSpPr>
          <a:xfrm>
            <a:off x="4534901" y="1323925"/>
            <a:ext cx="1593461" cy="4628627"/>
            <a:chOff x="3821054" y="768866"/>
            <a:chExt cx="1817012" cy="5249148"/>
          </a:xfrm>
        </p:grpSpPr>
        <p:pic>
          <p:nvPicPr>
            <p:cNvPr id="6" name="図 5">
              <a:extLst>
                <a:ext uri="{FF2B5EF4-FFF2-40B4-BE49-F238E27FC236}">
                  <a16:creationId xmlns:a16="http://schemas.microsoft.com/office/drawing/2014/main" id="{6FE03286-46A4-5B42-9514-51D58543C7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21054" y="768866"/>
              <a:ext cx="1817012" cy="2624574"/>
            </a:xfrm>
            <a:prstGeom prst="rect">
              <a:avLst/>
            </a:prstGeom>
            <a:ln>
              <a:solidFill>
                <a:schemeClr val="tx1"/>
              </a:solidFill>
            </a:ln>
          </p:spPr>
        </p:pic>
        <p:pic>
          <p:nvPicPr>
            <p:cNvPr id="7" name="図 6">
              <a:extLst>
                <a:ext uri="{FF2B5EF4-FFF2-40B4-BE49-F238E27FC236}">
                  <a16:creationId xmlns:a16="http://schemas.microsoft.com/office/drawing/2014/main" id="{553918BF-2A2F-3C40-9498-2803605CBC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054" y="3393440"/>
              <a:ext cx="1817012" cy="2624574"/>
            </a:xfrm>
            <a:prstGeom prst="rect">
              <a:avLst/>
            </a:prstGeom>
            <a:ln>
              <a:solidFill>
                <a:schemeClr val="tx1"/>
              </a:solidFill>
            </a:ln>
          </p:spPr>
        </p:pic>
      </p:grpSp>
      <p:grpSp>
        <p:nvGrpSpPr>
          <p:cNvPr id="8" name="グループ化 7">
            <a:extLst>
              <a:ext uri="{FF2B5EF4-FFF2-40B4-BE49-F238E27FC236}">
                <a16:creationId xmlns:a16="http://schemas.microsoft.com/office/drawing/2014/main" id="{3F3AE21B-6EA1-C84B-B0CE-DFB3FEEB0C3C}"/>
              </a:ext>
            </a:extLst>
          </p:cNvPr>
          <p:cNvGrpSpPr/>
          <p:nvPr/>
        </p:nvGrpSpPr>
        <p:grpSpPr>
          <a:xfrm>
            <a:off x="6746300" y="1323925"/>
            <a:ext cx="1569660" cy="4734853"/>
            <a:chOff x="5938520" y="768866"/>
            <a:chExt cx="1798320" cy="5394960"/>
          </a:xfrm>
        </p:grpSpPr>
        <p:pic>
          <p:nvPicPr>
            <p:cNvPr id="9" name="図 8">
              <a:extLst>
                <a:ext uri="{FF2B5EF4-FFF2-40B4-BE49-F238E27FC236}">
                  <a16:creationId xmlns:a16="http://schemas.microsoft.com/office/drawing/2014/main" id="{4B8F3892-DA37-5E44-99BD-DDC6CF3BF3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8520" y="768866"/>
              <a:ext cx="1798320" cy="1348740"/>
            </a:xfrm>
            <a:prstGeom prst="rect">
              <a:avLst/>
            </a:prstGeom>
            <a:ln>
              <a:solidFill>
                <a:schemeClr val="tx1"/>
              </a:solidFill>
            </a:ln>
          </p:spPr>
        </p:pic>
        <p:pic>
          <p:nvPicPr>
            <p:cNvPr id="10" name="図 9">
              <a:extLst>
                <a:ext uri="{FF2B5EF4-FFF2-40B4-BE49-F238E27FC236}">
                  <a16:creationId xmlns:a16="http://schemas.microsoft.com/office/drawing/2014/main" id="{9D70F9C7-D751-8B46-836D-021519A4C1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38520" y="2117606"/>
              <a:ext cx="1798320" cy="1348740"/>
            </a:xfrm>
            <a:prstGeom prst="rect">
              <a:avLst/>
            </a:prstGeom>
            <a:ln>
              <a:solidFill>
                <a:schemeClr val="tx1"/>
              </a:solidFill>
            </a:ln>
          </p:spPr>
        </p:pic>
        <p:pic>
          <p:nvPicPr>
            <p:cNvPr id="11" name="図 10">
              <a:extLst>
                <a:ext uri="{FF2B5EF4-FFF2-40B4-BE49-F238E27FC236}">
                  <a16:creationId xmlns:a16="http://schemas.microsoft.com/office/drawing/2014/main" id="{EC0070BD-FC53-0243-8D50-084552178D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38520" y="3466346"/>
              <a:ext cx="1798320" cy="1348740"/>
            </a:xfrm>
            <a:prstGeom prst="rect">
              <a:avLst/>
            </a:prstGeom>
            <a:ln>
              <a:solidFill>
                <a:schemeClr val="tx1"/>
              </a:solidFill>
            </a:ln>
          </p:spPr>
        </p:pic>
        <p:pic>
          <p:nvPicPr>
            <p:cNvPr id="12" name="図 11">
              <a:extLst>
                <a:ext uri="{FF2B5EF4-FFF2-40B4-BE49-F238E27FC236}">
                  <a16:creationId xmlns:a16="http://schemas.microsoft.com/office/drawing/2014/main" id="{34F6DE01-28B0-4C4B-9E6F-4DAE6D2754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38520" y="4815086"/>
              <a:ext cx="1798320" cy="1348740"/>
            </a:xfrm>
            <a:prstGeom prst="rect">
              <a:avLst/>
            </a:prstGeom>
            <a:ln>
              <a:solidFill>
                <a:schemeClr val="tx1"/>
              </a:solidFill>
            </a:ln>
          </p:spPr>
        </p:pic>
      </p:grpSp>
      <p:pic>
        <p:nvPicPr>
          <p:cNvPr id="13" name="図 12">
            <a:extLst>
              <a:ext uri="{FF2B5EF4-FFF2-40B4-BE49-F238E27FC236}">
                <a16:creationId xmlns:a16="http://schemas.microsoft.com/office/drawing/2014/main" id="{2D9C64FE-F49F-D246-A6EC-9F4810609AE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5341" y="1153297"/>
            <a:ext cx="3601371" cy="4387069"/>
          </a:xfrm>
          <a:prstGeom prst="rect">
            <a:avLst/>
          </a:prstGeom>
        </p:spPr>
      </p:pic>
      <p:sp>
        <p:nvSpPr>
          <p:cNvPr id="14" name="テキスト ボックス 13">
            <a:extLst>
              <a:ext uri="{FF2B5EF4-FFF2-40B4-BE49-F238E27FC236}">
                <a16:creationId xmlns:a16="http://schemas.microsoft.com/office/drawing/2014/main" id="{3BF49624-15F4-3E47-B32C-DE62C7BA3F73}"/>
              </a:ext>
            </a:extLst>
          </p:cNvPr>
          <p:cNvSpPr txBox="1"/>
          <p:nvPr/>
        </p:nvSpPr>
        <p:spPr>
          <a:xfrm>
            <a:off x="1732922" y="6114044"/>
            <a:ext cx="5678157"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kumimoji="1" lang="en-US" altLang="ja-JP" dirty="0"/>
              <a:t>Wiki</a:t>
            </a:r>
            <a:r>
              <a:rPr kumimoji="1" lang="ja-JP" altLang="en-US" dirty="0"/>
              <a:t>を用いたユーザサポートと図解マニュアルを整備</a:t>
            </a:r>
            <a:endParaRPr kumimoji="1" lang="en-US" altLang="ja-JP" dirty="0"/>
          </a:p>
          <a:p>
            <a:pPr algn="ctr"/>
            <a:r>
              <a:rPr kumimoji="1" lang="ja-JP" altLang="en-US" dirty="0"/>
              <a:t>システム改修に合わせて恒常的にアップデート</a:t>
            </a:r>
          </a:p>
        </p:txBody>
      </p:sp>
      <p:sp>
        <p:nvSpPr>
          <p:cNvPr id="15" name="テキスト ボックス 14">
            <a:extLst>
              <a:ext uri="{FF2B5EF4-FFF2-40B4-BE49-F238E27FC236}">
                <a16:creationId xmlns:a16="http://schemas.microsoft.com/office/drawing/2014/main" id="{53954977-2511-014A-81CF-DAF7727BBD34}"/>
              </a:ext>
            </a:extLst>
          </p:cNvPr>
          <p:cNvSpPr txBox="1"/>
          <p:nvPr/>
        </p:nvSpPr>
        <p:spPr>
          <a:xfrm>
            <a:off x="7254585" y="6114044"/>
            <a:ext cx="1569660" cy="369332"/>
          </a:xfrm>
          <a:prstGeom prst="rect">
            <a:avLst/>
          </a:prstGeom>
          <a:noFill/>
        </p:spPr>
        <p:txBody>
          <a:bodyPr wrap="none" rtlCol="0">
            <a:spAutoFit/>
          </a:bodyPr>
          <a:lstStyle/>
          <a:p>
            <a:r>
              <a:rPr kumimoji="1" lang="ja-JP" altLang="en-US" dirty="0"/>
              <a:t>（随時更新）</a:t>
            </a:r>
          </a:p>
        </p:txBody>
      </p:sp>
    </p:spTree>
    <p:extLst>
      <p:ext uri="{BB962C8B-B14F-4D97-AF65-F5344CB8AC3E}">
        <p14:creationId xmlns:p14="http://schemas.microsoft.com/office/powerpoint/2010/main" val="63818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200" dirty="0"/>
              <a:t>研究者向けの新規開発機能</a:t>
            </a:r>
            <a:endParaRPr kumimoji="1" lang="ja-JP" altLang="en-US" sz="3200"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a:t>データ解析ソフトウェア連携</a:t>
            </a:r>
          </a:p>
          <a:p>
            <a:pPr lvl="1"/>
            <a:r>
              <a:rPr lang="ja-JP" altLang="en-US" dirty="0"/>
              <a:t>データサイエンス分野で使われている</a:t>
            </a:r>
            <a:r>
              <a:rPr lang="en-US" altLang="ja-JP" dirty="0"/>
              <a:t>Python</a:t>
            </a:r>
            <a:r>
              <a:rPr lang="ja-JP" altLang="en-US" dirty="0"/>
              <a:t>や</a:t>
            </a:r>
            <a:r>
              <a:rPr lang="en-US" altLang="ja-JP" dirty="0"/>
              <a:t>R</a:t>
            </a:r>
            <a:r>
              <a:rPr lang="ja-JP" altLang="en-US" dirty="0"/>
              <a:t>等の言語が</a:t>
            </a:r>
            <a:r>
              <a:rPr lang="en-US" altLang="ja-JP" dirty="0"/>
              <a:t>Web</a:t>
            </a:r>
            <a:r>
              <a:rPr lang="ja-JP" altLang="en-US" dirty="0"/>
              <a:t>ブラウザからインタラクティブに実行可能な、データ解析プラットフォーム</a:t>
            </a:r>
            <a:r>
              <a:rPr lang="en-US" altLang="ja-JP" dirty="0" err="1"/>
              <a:t>JupyterHub</a:t>
            </a:r>
            <a:r>
              <a:rPr lang="ja-JP" altLang="en-US" dirty="0"/>
              <a:t>と</a:t>
            </a:r>
            <a:r>
              <a:rPr lang="en-US" altLang="ja-JP" dirty="0" err="1"/>
              <a:t>GakuNin</a:t>
            </a:r>
            <a:r>
              <a:rPr lang="en-US" altLang="ja-JP" dirty="0"/>
              <a:t> RDM</a:t>
            </a:r>
            <a:r>
              <a:rPr lang="ja-JP" altLang="en-US" dirty="0"/>
              <a:t>を連携。</a:t>
            </a:r>
          </a:p>
          <a:p>
            <a:pPr marL="0" indent="0">
              <a:buNone/>
            </a:pPr>
            <a:endParaRPr lang="en-US" altLang="ja-JP" dirty="0"/>
          </a:p>
          <a:p>
            <a:pPr marL="0" indent="0">
              <a:buNone/>
            </a:pPr>
            <a:r>
              <a:rPr lang="ja-JP" altLang="en-US" dirty="0"/>
              <a:t>プラグインソフトウェア開発キットの提供</a:t>
            </a:r>
          </a:p>
          <a:p>
            <a:pPr lvl="1"/>
            <a:r>
              <a:rPr lang="en-US" altLang="ja-JP" dirty="0" err="1"/>
              <a:t>GakuNin</a:t>
            </a:r>
            <a:r>
              <a:rPr lang="en-US" altLang="ja-JP" dirty="0"/>
              <a:t> RDM</a:t>
            </a:r>
            <a:r>
              <a:rPr lang="ja-JP" altLang="en-US" dirty="0"/>
              <a:t>と分野・機関特異的なデータベースや</a:t>
            </a:r>
            <a:r>
              <a:rPr lang="en-US" altLang="ja-JP" dirty="0"/>
              <a:t>Web</a:t>
            </a:r>
            <a:r>
              <a:rPr lang="ja-JP" altLang="en-US" dirty="0"/>
              <a:t>サービスと連携するソフトウェア開発のための開発者向けキット</a:t>
            </a:r>
          </a:p>
          <a:p>
            <a:pPr lvl="1"/>
            <a:r>
              <a:rPr lang="ja-JP" altLang="en-US" dirty="0"/>
              <a:t>オープンソース化を目指しており、開発用の技術ドキュメントも整備中</a:t>
            </a:r>
            <a:endParaRPr kumimoji="1" lang="ja-JP" altLang="en-US" dirty="0"/>
          </a:p>
        </p:txBody>
      </p:sp>
    </p:spTree>
    <p:extLst>
      <p:ext uri="{BB962C8B-B14F-4D97-AF65-F5344CB8AC3E}">
        <p14:creationId xmlns:p14="http://schemas.microsoft.com/office/powerpoint/2010/main" val="1551856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データ解析ソフトウェア連携</a:t>
            </a:r>
            <a:endParaRPr kumimoji="1" lang="ja-JP" altLang="en-US" sz="3600" dirty="0"/>
          </a:p>
        </p:txBody>
      </p:sp>
      <p:sp>
        <p:nvSpPr>
          <p:cNvPr id="3" name="コンテンツ プレースホルダー 2"/>
          <p:cNvSpPr>
            <a:spLocks noGrp="1"/>
          </p:cNvSpPr>
          <p:nvPr>
            <p:ph idx="1"/>
          </p:nvPr>
        </p:nvSpPr>
        <p:spPr>
          <a:xfrm>
            <a:off x="628650" y="5208293"/>
            <a:ext cx="7886700" cy="1535618"/>
          </a:xfrm>
        </p:spPr>
        <p:txBody>
          <a:bodyPr>
            <a:normAutofit fontScale="62500" lnSpcReduction="20000"/>
          </a:bodyPr>
          <a:lstStyle/>
          <a:p>
            <a:pPr>
              <a:lnSpc>
                <a:spcPct val="120000"/>
              </a:lnSpc>
            </a:pPr>
            <a:r>
              <a:rPr lang="ja-JP" altLang="en-US" dirty="0"/>
              <a:t>データ解析プラットフォーム</a:t>
            </a:r>
            <a:r>
              <a:rPr lang="en-US" altLang="ja-JP" dirty="0" err="1"/>
              <a:t>JupyterHub</a:t>
            </a:r>
            <a:r>
              <a:rPr lang="ja-JP" altLang="en-US" dirty="0"/>
              <a:t>用の</a:t>
            </a:r>
            <a:r>
              <a:rPr lang="en-US" altLang="ja-JP" dirty="0" err="1"/>
              <a:t>GakuNin</a:t>
            </a:r>
            <a:r>
              <a:rPr lang="en-US" altLang="ja-JP" dirty="0"/>
              <a:t> RDM</a:t>
            </a:r>
            <a:r>
              <a:rPr lang="ja-JP" altLang="en-US" dirty="0"/>
              <a:t>アドオンを開発</a:t>
            </a:r>
          </a:p>
          <a:p>
            <a:pPr>
              <a:lnSpc>
                <a:spcPct val="120000"/>
              </a:lnSpc>
            </a:pPr>
            <a:r>
              <a:rPr lang="ja-JP" altLang="en-US" dirty="0"/>
              <a:t>連携によりシステム間でのデータ入出力が容易に</a:t>
            </a:r>
          </a:p>
          <a:p>
            <a:pPr>
              <a:lnSpc>
                <a:spcPct val="120000"/>
              </a:lnSpc>
            </a:pPr>
            <a:r>
              <a:rPr lang="ja-JP" altLang="en-US" dirty="0"/>
              <a:t>双方のアプリケーションでの認証は学認に対応</a:t>
            </a:r>
          </a:p>
        </p:txBody>
      </p:sp>
      <p:grpSp>
        <p:nvGrpSpPr>
          <p:cNvPr id="13" name="グループ化 12"/>
          <p:cNvGrpSpPr/>
          <p:nvPr/>
        </p:nvGrpSpPr>
        <p:grpSpPr>
          <a:xfrm>
            <a:off x="985205" y="1276628"/>
            <a:ext cx="7398845" cy="3812291"/>
            <a:chOff x="-354984" y="1235322"/>
            <a:chExt cx="9282597" cy="4782904"/>
          </a:xfrm>
        </p:grpSpPr>
        <p:pic>
          <p:nvPicPr>
            <p:cNvPr id="4" name="コンテンツ プレースホルダー 16">
              <a:extLst>
                <a:ext uri="{FF2B5EF4-FFF2-40B4-BE49-F238E27FC236}">
                  <a16:creationId xmlns:a16="http://schemas.microsoft.com/office/drawing/2014/main" id="{6A76CF84-0548-2749-B479-88FCF0B244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8807" y="1235322"/>
              <a:ext cx="7631364" cy="3898121"/>
            </a:xfrm>
            <a:prstGeom prst="rect">
              <a:avLst/>
            </a:prstGeom>
          </p:spPr>
        </p:pic>
        <p:sp>
          <p:nvSpPr>
            <p:cNvPr id="5" name="フレーム 4">
              <a:extLst>
                <a:ext uri="{FF2B5EF4-FFF2-40B4-BE49-F238E27FC236}">
                  <a16:creationId xmlns:a16="http://schemas.microsoft.com/office/drawing/2014/main" id="{19BA625F-3D0A-0C4E-A6C8-7D9CF3380BBC}"/>
                </a:ext>
              </a:extLst>
            </p:cNvPr>
            <p:cNvSpPr/>
            <p:nvPr/>
          </p:nvSpPr>
          <p:spPr>
            <a:xfrm>
              <a:off x="2905736" y="3364933"/>
              <a:ext cx="5493489" cy="1587640"/>
            </a:xfrm>
            <a:prstGeom prst="frame">
              <a:avLst>
                <a:gd name="adj1" fmla="val 3350"/>
              </a:avLst>
            </a:prstGeom>
            <a:solidFill>
              <a:srgbClr val="002060"/>
            </a:solidFill>
            <a:ln>
              <a:solidFill>
                <a:srgbClr val="00206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solidFill>
                  <a:schemeClr val="tx1"/>
                </a:solidFill>
              </a:endParaRPr>
            </a:p>
          </p:txBody>
        </p:sp>
        <p:pic>
          <p:nvPicPr>
            <p:cNvPr id="6" name="図 5">
              <a:extLst>
                <a:ext uri="{FF2B5EF4-FFF2-40B4-BE49-F238E27FC236}">
                  <a16:creationId xmlns:a16="http://schemas.microsoft.com/office/drawing/2014/main" id="{6BF7D0E0-2591-DF40-920C-6FA0B8EE99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1529" y="1907178"/>
              <a:ext cx="3135085" cy="2271672"/>
            </a:xfrm>
            <a:prstGeom prst="rect">
              <a:avLst/>
            </a:prstGeom>
            <a:ln w="57150">
              <a:solidFill>
                <a:srgbClr val="FFC000"/>
              </a:solidFill>
            </a:ln>
          </p:spPr>
          <p:style>
            <a:lnRef idx="0">
              <a:schemeClr val="accent4"/>
            </a:lnRef>
            <a:fillRef idx="3">
              <a:schemeClr val="accent4"/>
            </a:fillRef>
            <a:effectRef idx="3">
              <a:schemeClr val="accent4"/>
            </a:effectRef>
            <a:fontRef idx="minor">
              <a:schemeClr val="lt1"/>
            </a:fontRef>
          </p:style>
        </p:pic>
        <p:sp>
          <p:nvSpPr>
            <p:cNvPr id="7" name="左右矢印 6">
              <a:extLst>
                <a:ext uri="{FF2B5EF4-FFF2-40B4-BE49-F238E27FC236}">
                  <a16:creationId xmlns:a16="http://schemas.microsoft.com/office/drawing/2014/main" id="{560E9801-8F3B-374A-BEF3-8AC89D2039CE}"/>
                </a:ext>
              </a:extLst>
            </p:cNvPr>
            <p:cNvSpPr/>
            <p:nvPr/>
          </p:nvSpPr>
          <p:spPr>
            <a:xfrm rot="8907577">
              <a:off x="3838569" y="3330242"/>
              <a:ext cx="1637366" cy="742830"/>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B45A5B7F-684B-5149-B9B8-C874670CC949}"/>
                </a:ext>
              </a:extLst>
            </p:cNvPr>
            <p:cNvSpPr txBox="1"/>
            <p:nvPr/>
          </p:nvSpPr>
          <p:spPr>
            <a:xfrm>
              <a:off x="4334087" y="3516990"/>
              <a:ext cx="746531" cy="42475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接続</a:t>
              </a:r>
            </a:p>
          </p:txBody>
        </p:sp>
        <p:sp>
          <p:nvSpPr>
            <p:cNvPr id="9" name="テキスト ボックス 8">
              <a:extLst>
                <a:ext uri="{FF2B5EF4-FFF2-40B4-BE49-F238E27FC236}">
                  <a16:creationId xmlns:a16="http://schemas.microsoft.com/office/drawing/2014/main" id="{CF00E6F8-3D84-CB43-A23A-1D8AF5BA4713}"/>
                </a:ext>
              </a:extLst>
            </p:cNvPr>
            <p:cNvSpPr txBox="1"/>
            <p:nvPr/>
          </p:nvSpPr>
          <p:spPr>
            <a:xfrm>
              <a:off x="6547349" y="2317407"/>
              <a:ext cx="2380264" cy="104257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600" b="1" dirty="0" err="1">
                  <a:solidFill>
                    <a:srgbClr val="FF0000"/>
                  </a:solidFill>
                </a:rPr>
                <a:t>JupyterHub</a:t>
              </a:r>
              <a:endParaRPr kumimoji="1" lang="en-US" altLang="ja-JP" sz="1600" b="1" dirty="0">
                <a:solidFill>
                  <a:srgbClr val="FF0000"/>
                </a:solidFill>
              </a:endParaRPr>
            </a:p>
            <a:p>
              <a:r>
                <a:rPr kumimoji="1" lang="ja-JP" altLang="en-US" sz="1600" dirty="0">
                  <a:solidFill>
                    <a:srgbClr val="FF0000"/>
                  </a:solidFill>
                </a:rPr>
                <a:t>・プログラミング</a:t>
              </a:r>
              <a:endParaRPr kumimoji="1" lang="en-US" altLang="ja-JP" sz="1600" dirty="0">
                <a:solidFill>
                  <a:srgbClr val="FF0000"/>
                </a:solidFill>
              </a:endParaRPr>
            </a:p>
            <a:p>
              <a:r>
                <a:rPr kumimoji="1" lang="ja-JP" altLang="en-US" sz="1600" dirty="0">
                  <a:solidFill>
                    <a:srgbClr val="FF0000"/>
                  </a:solidFill>
                </a:rPr>
                <a:t>・実行</a:t>
              </a:r>
            </a:p>
          </p:txBody>
        </p:sp>
        <p:pic>
          <p:nvPicPr>
            <p:cNvPr id="10" name="図 9">
              <a:extLst>
                <a:ext uri="{FF2B5EF4-FFF2-40B4-BE49-F238E27FC236}">
                  <a16:creationId xmlns:a16="http://schemas.microsoft.com/office/drawing/2014/main" id="{2CF89C45-3216-D64E-80E1-99DEF607EBCE}"/>
                </a:ext>
              </a:extLst>
            </p:cNvPr>
            <p:cNvPicPr>
              <a:picLocks noChangeAspect="1"/>
            </p:cNvPicPr>
            <p:nvPr/>
          </p:nvPicPr>
          <p:blipFill>
            <a:blip r:embed="rId4"/>
            <a:stretch>
              <a:fillRect/>
            </a:stretch>
          </p:blipFill>
          <p:spPr>
            <a:xfrm>
              <a:off x="-354984" y="3618978"/>
              <a:ext cx="3170152" cy="2229188"/>
            </a:xfrm>
            <a:prstGeom prst="rect">
              <a:avLst/>
            </a:prstGeom>
            <a:ln w="57150">
              <a:solidFill>
                <a:srgbClr val="002060"/>
              </a:solidFill>
            </a:ln>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32760E2E-FD0B-354F-971C-DF1FACEE483F}"/>
                </a:ext>
              </a:extLst>
            </p:cNvPr>
            <p:cNvSpPr txBox="1"/>
            <p:nvPr/>
          </p:nvSpPr>
          <p:spPr>
            <a:xfrm>
              <a:off x="2758006" y="4975656"/>
              <a:ext cx="1776229" cy="104257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600" b="1" dirty="0" err="1">
                  <a:solidFill>
                    <a:srgbClr val="FF0000"/>
                  </a:solidFill>
                </a:rPr>
                <a:t>GakuNin</a:t>
              </a:r>
              <a:r>
                <a:rPr kumimoji="1" lang="en-US" altLang="ja-JP" sz="1600" b="1" dirty="0">
                  <a:solidFill>
                    <a:srgbClr val="FF0000"/>
                  </a:solidFill>
                </a:rPr>
                <a:t> RDM</a:t>
              </a:r>
            </a:p>
            <a:p>
              <a:r>
                <a:rPr kumimoji="1" lang="ja-JP" altLang="en-US" sz="1600" dirty="0">
                  <a:solidFill>
                    <a:srgbClr val="FF0000"/>
                  </a:solidFill>
                </a:rPr>
                <a:t>・ストレージ</a:t>
              </a:r>
              <a:endParaRPr kumimoji="1" lang="en-US" altLang="ja-JP" sz="1600" dirty="0">
                <a:solidFill>
                  <a:srgbClr val="FF0000"/>
                </a:solidFill>
              </a:endParaRPr>
            </a:p>
            <a:p>
              <a:r>
                <a:rPr kumimoji="1" lang="ja-JP" altLang="en-US" sz="1600" dirty="0">
                  <a:solidFill>
                    <a:srgbClr val="FF0000"/>
                  </a:solidFill>
                </a:rPr>
                <a:t>・リポジトリ</a:t>
              </a:r>
            </a:p>
          </p:txBody>
        </p:sp>
        <p:sp>
          <p:nvSpPr>
            <p:cNvPr id="12" name="テキスト ボックス 11">
              <a:extLst>
                <a:ext uri="{FF2B5EF4-FFF2-40B4-BE49-F238E27FC236}">
                  <a16:creationId xmlns:a16="http://schemas.microsoft.com/office/drawing/2014/main" id="{9205DE8D-0386-3748-B2B5-34F5C703583B}"/>
                </a:ext>
              </a:extLst>
            </p:cNvPr>
            <p:cNvSpPr txBox="1"/>
            <p:nvPr/>
          </p:nvSpPr>
          <p:spPr>
            <a:xfrm>
              <a:off x="6289071" y="5061353"/>
              <a:ext cx="2428661" cy="386137"/>
            </a:xfrm>
            <a:prstGeom prst="rect">
              <a:avLst/>
            </a:prstGeom>
            <a:noFill/>
          </p:spPr>
          <p:txBody>
            <a:bodyPr wrap="square" rtlCol="0">
              <a:spAutoFit/>
            </a:bodyPr>
            <a:lstStyle/>
            <a:p>
              <a:r>
                <a:rPr kumimoji="1" lang="ja-JP" altLang="en-US" sz="1400" dirty="0">
                  <a:latin typeface="+mn-ea"/>
                </a:rPr>
                <a:t>（</a:t>
              </a:r>
              <a:r>
                <a:rPr kumimoji="1" lang="en-US" altLang="ja-JP" sz="1400" dirty="0">
                  <a:latin typeface="+mn-ea"/>
                </a:rPr>
                <a:t>2018</a:t>
              </a:r>
              <a:r>
                <a:rPr kumimoji="1" lang="ja-JP" altLang="en-US" sz="1400" dirty="0">
                  <a:latin typeface="+mn-ea"/>
                </a:rPr>
                <a:t>年</a:t>
              </a:r>
              <a:r>
                <a:rPr kumimoji="1" lang="en-US" altLang="ja-JP" sz="1400" dirty="0">
                  <a:latin typeface="+mn-ea"/>
                </a:rPr>
                <a:t>12</a:t>
              </a:r>
              <a:r>
                <a:rPr kumimoji="1" lang="ja-JP" altLang="en-US" sz="1400" dirty="0">
                  <a:latin typeface="+mn-ea"/>
                </a:rPr>
                <a:t>月実装）</a:t>
              </a:r>
            </a:p>
          </p:txBody>
        </p:sp>
      </p:grpSp>
    </p:spTree>
    <p:extLst>
      <p:ext uri="{BB962C8B-B14F-4D97-AF65-F5344CB8AC3E}">
        <p14:creationId xmlns:p14="http://schemas.microsoft.com/office/powerpoint/2010/main" val="2320791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t>データ解析ソフトウェア連携の利用イメージ</a:t>
            </a:r>
            <a:endParaRPr kumimoji="1" lang="ja-JP" altLang="en-US" sz="2800" dirty="0"/>
          </a:p>
        </p:txBody>
      </p:sp>
      <p:sp>
        <p:nvSpPr>
          <p:cNvPr id="5" name="正方形/長方形 4">
            <a:extLst>
              <a:ext uri="{FF2B5EF4-FFF2-40B4-BE49-F238E27FC236}">
                <a16:creationId xmlns:a16="http://schemas.microsoft.com/office/drawing/2014/main" id="{8627B26F-26D7-1E44-BD1B-10562E6C8B57}"/>
              </a:ext>
            </a:extLst>
          </p:cNvPr>
          <p:cNvSpPr/>
          <p:nvPr/>
        </p:nvSpPr>
        <p:spPr>
          <a:xfrm>
            <a:off x="648320" y="4093718"/>
            <a:ext cx="7906938" cy="27534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02CA164-2EC8-8C49-9782-9882E78E13E6}"/>
              </a:ext>
            </a:extLst>
          </p:cNvPr>
          <p:cNvSpPr/>
          <p:nvPr/>
        </p:nvSpPr>
        <p:spPr>
          <a:xfrm>
            <a:off x="648320" y="1194823"/>
            <a:ext cx="7906938" cy="2898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下矢印 6">
            <a:extLst>
              <a:ext uri="{FF2B5EF4-FFF2-40B4-BE49-F238E27FC236}">
                <a16:creationId xmlns:a16="http://schemas.microsoft.com/office/drawing/2014/main" id="{398CCCBF-BB19-EA41-AE5C-CD6E2D1B5AF9}"/>
              </a:ext>
            </a:extLst>
          </p:cNvPr>
          <p:cNvSpPr/>
          <p:nvPr/>
        </p:nvSpPr>
        <p:spPr>
          <a:xfrm>
            <a:off x="1871516" y="4056463"/>
            <a:ext cx="571056" cy="6667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B08683A7-4162-554A-8602-7C4236FB21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2345" y="1465225"/>
            <a:ext cx="2548973" cy="2207671"/>
          </a:xfrm>
          <a:prstGeom prst="rect">
            <a:avLst/>
          </a:prstGeom>
        </p:spPr>
      </p:pic>
      <p:pic>
        <p:nvPicPr>
          <p:cNvPr id="9" name="図 8">
            <a:extLst>
              <a:ext uri="{FF2B5EF4-FFF2-40B4-BE49-F238E27FC236}">
                <a16:creationId xmlns:a16="http://schemas.microsoft.com/office/drawing/2014/main" id="{286F9E8F-F5E3-4244-8785-7A9ACD66F0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320" y="4668157"/>
            <a:ext cx="2737016" cy="1833600"/>
          </a:xfrm>
          <a:prstGeom prst="rect">
            <a:avLst/>
          </a:prstGeom>
        </p:spPr>
      </p:pic>
      <p:pic>
        <p:nvPicPr>
          <p:cNvPr id="10" name="図 9">
            <a:extLst>
              <a:ext uri="{FF2B5EF4-FFF2-40B4-BE49-F238E27FC236}">
                <a16:creationId xmlns:a16="http://schemas.microsoft.com/office/drawing/2014/main" id="{1FF71E2E-B2AF-BF4D-8525-4FB7D88BD6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42860" y="4622436"/>
            <a:ext cx="2357654" cy="1810821"/>
          </a:xfrm>
          <a:prstGeom prst="rect">
            <a:avLst/>
          </a:prstGeom>
        </p:spPr>
      </p:pic>
      <p:pic>
        <p:nvPicPr>
          <p:cNvPr id="11" name="図 10">
            <a:extLst>
              <a:ext uri="{FF2B5EF4-FFF2-40B4-BE49-F238E27FC236}">
                <a16:creationId xmlns:a16="http://schemas.microsoft.com/office/drawing/2014/main" id="{DFD3BC7C-30B2-5442-95E2-985E9C5126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43153" y="4760448"/>
            <a:ext cx="2592299" cy="1534799"/>
          </a:xfrm>
          <a:prstGeom prst="rect">
            <a:avLst/>
          </a:prstGeom>
        </p:spPr>
      </p:pic>
      <p:pic>
        <p:nvPicPr>
          <p:cNvPr id="12" name="図 11">
            <a:extLst>
              <a:ext uri="{FF2B5EF4-FFF2-40B4-BE49-F238E27FC236}">
                <a16:creationId xmlns:a16="http://schemas.microsoft.com/office/drawing/2014/main" id="{8E780BCF-2E76-354D-8DDF-685DDD6AEF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85338" y="1465225"/>
            <a:ext cx="2548974" cy="2207671"/>
          </a:xfrm>
          <a:prstGeom prst="rect">
            <a:avLst/>
          </a:prstGeom>
        </p:spPr>
      </p:pic>
      <p:pic>
        <p:nvPicPr>
          <p:cNvPr id="13" name="図 12">
            <a:extLst>
              <a:ext uri="{FF2B5EF4-FFF2-40B4-BE49-F238E27FC236}">
                <a16:creationId xmlns:a16="http://schemas.microsoft.com/office/drawing/2014/main" id="{B4169A05-BC87-5640-A02F-8853AA60D9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06284" y="1465225"/>
            <a:ext cx="2548975" cy="2207671"/>
          </a:xfrm>
          <a:prstGeom prst="rect">
            <a:avLst/>
          </a:prstGeom>
        </p:spPr>
      </p:pic>
      <p:sp>
        <p:nvSpPr>
          <p:cNvPr id="14" name="テキスト ボックス 13">
            <a:extLst>
              <a:ext uri="{FF2B5EF4-FFF2-40B4-BE49-F238E27FC236}">
                <a16:creationId xmlns:a16="http://schemas.microsoft.com/office/drawing/2014/main" id="{77CB6C32-C86B-6345-A34B-1228D0080C1B}"/>
              </a:ext>
            </a:extLst>
          </p:cNvPr>
          <p:cNvSpPr txBox="1"/>
          <p:nvPr/>
        </p:nvSpPr>
        <p:spPr>
          <a:xfrm>
            <a:off x="742345" y="3614252"/>
            <a:ext cx="2656176" cy="461665"/>
          </a:xfrm>
          <a:prstGeom prst="rect">
            <a:avLst/>
          </a:prstGeom>
          <a:noFill/>
        </p:spPr>
        <p:txBody>
          <a:bodyPr wrap="none" rtlCol="0">
            <a:spAutoFit/>
          </a:bodyPr>
          <a:lstStyle/>
          <a:p>
            <a:r>
              <a:rPr kumimoji="1" lang="en-US" altLang="ja-JP" sz="1200" dirty="0"/>
              <a:t>(1) </a:t>
            </a:r>
            <a:r>
              <a:rPr kumimoji="1" lang="ja-JP" altLang="en-US" sz="1200" dirty="0"/>
              <a:t>ディレクトリを</a:t>
            </a:r>
            <a:r>
              <a:rPr kumimoji="1" lang="en-US" altLang="ja-JP" sz="1200" dirty="0" err="1"/>
              <a:t>GakuNin</a:t>
            </a:r>
            <a:r>
              <a:rPr kumimoji="1" lang="en-US" altLang="ja-JP" sz="1200" dirty="0"/>
              <a:t> RDM</a:t>
            </a:r>
            <a:r>
              <a:rPr kumimoji="1" lang="ja-JP" altLang="en-US" sz="1200" dirty="0"/>
              <a:t>から</a:t>
            </a:r>
            <a:endParaRPr kumimoji="1" lang="en-US" altLang="ja-JP" sz="1200" dirty="0"/>
          </a:p>
          <a:p>
            <a:r>
              <a:rPr kumimoji="1" lang="en-US" altLang="ja-JP" sz="1200" dirty="0" err="1"/>
              <a:t>JupyterHub</a:t>
            </a:r>
            <a:r>
              <a:rPr kumimoji="1" lang="ja-JP" altLang="en-US" sz="1200" dirty="0"/>
              <a:t>へ出力</a:t>
            </a:r>
          </a:p>
        </p:txBody>
      </p:sp>
      <p:sp>
        <p:nvSpPr>
          <p:cNvPr id="15" name="テキスト ボックス 14">
            <a:extLst>
              <a:ext uri="{FF2B5EF4-FFF2-40B4-BE49-F238E27FC236}">
                <a16:creationId xmlns:a16="http://schemas.microsoft.com/office/drawing/2014/main" id="{4120B818-1BF3-8646-8937-71A0625BDB5C}"/>
              </a:ext>
            </a:extLst>
          </p:cNvPr>
          <p:cNvSpPr txBox="1"/>
          <p:nvPr/>
        </p:nvSpPr>
        <p:spPr>
          <a:xfrm>
            <a:off x="827034" y="6295246"/>
            <a:ext cx="2379588" cy="461665"/>
          </a:xfrm>
          <a:prstGeom prst="rect">
            <a:avLst/>
          </a:prstGeom>
          <a:noFill/>
        </p:spPr>
        <p:txBody>
          <a:bodyPr wrap="square" rtlCol="0">
            <a:spAutoFit/>
          </a:bodyPr>
          <a:lstStyle/>
          <a:p>
            <a:r>
              <a:rPr kumimoji="1" lang="en-US" altLang="ja-JP" sz="1200" dirty="0"/>
              <a:t>(2) </a:t>
            </a:r>
            <a:r>
              <a:rPr kumimoji="1" lang="en-US" altLang="ja-JP" sz="1200" dirty="0" err="1"/>
              <a:t>JupyterHub</a:t>
            </a:r>
            <a:r>
              <a:rPr kumimoji="1" lang="ja-JP" altLang="en-US" sz="1200" dirty="0"/>
              <a:t>でファイルを</a:t>
            </a:r>
            <a:endParaRPr kumimoji="1" lang="en-US" altLang="ja-JP" sz="1200" dirty="0"/>
          </a:p>
          <a:p>
            <a:r>
              <a:rPr kumimoji="1" lang="ja-JP" altLang="en-US" sz="1200" dirty="0"/>
              <a:t>確認</a:t>
            </a:r>
          </a:p>
        </p:txBody>
      </p:sp>
      <p:sp>
        <p:nvSpPr>
          <p:cNvPr id="16" name="テキスト ボックス 15">
            <a:extLst>
              <a:ext uri="{FF2B5EF4-FFF2-40B4-BE49-F238E27FC236}">
                <a16:creationId xmlns:a16="http://schemas.microsoft.com/office/drawing/2014/main" id="{CEC47621-DBE3-FE4B-91BD-054EEFE1689A}"/>
              </a:ext>
            </a:extLst>
          </p:cNvPr>
          <p:cNvSpPr txBox="1"/>
          <p:nvPr/>
        </p:nvSpPr>
        <p:spPr>
          <a:xfrm>
            <a:off x="3633295" y="6295246"/>
            <a:ext cx="1976784" cy="276999"/>
          </a:xfrm>
          <a:prstGeom prst="rect">
            <a:avLst/>
          </a:prstGeom>
          <a:noFill/>
        </p:spPr>
        <p:txBody>
          <a:bodyPr wrap="square" rtlCol="0">
            <a:spAutoFit/>
          </a:bodyPr>
          <a:lstStyle/>
          <a:p>
            <a:r>
              <a:rPr kumimoji="1" lang="en-US" altLang="ja-JP" sz="1200" dirty="0"/>
              <a:t>(3)</a:t>
            </a:r>
            <a:r>
              <a:rPr kumimoji="1" lang="ja-JP" altLang="en-US" sz="1200" dirty="0"/>
              <a:t> プログラミング＆実行</a:t>
            </a:r>
          </a:p>
        </p:txBody>
      </p:sp>
      <p:sp>
        <p:nvSpPr>
          <p:cNvPr id="17" name="テキスト ボックス 16">
            <a:extLst>
              <a:ext uri="{FF2B5EF4-FFF2-40B4-BE49-F238E27FC236}">
                <a16:creationId xmlns:a16="http://schemas.microsoft.com/office/drawing/2014/main" id="{D13B3D71-28AD-1146-8903-E4428F069C57}"/>
              </a:ext>
            </a:extLst>
          </p:cNvPr>
          <p:cNvSpPr txBox="1"/>
          <p:nvPr/>
        </p:nvSpPr>
        <p:spPr>
          <a:xfrm>
            <a:off x="6150911" y="6295246"/>
            <a:ext cx="1976784" cy="461665"/>
          </a:xfrm>
          <a:prstGeom prst="rect">
            <a:avLst/>
          </a:prstGeom>
          <a:noFill/>
        </p:spPr>
        <p:txBody>
          <a:bodyPr wrap="square" rtlCol="0">
            <a:spAutoFit/>
          </a:bodyPr>
          <a:lstStyle/>
          <a:p>
            <a:r>
              <a:rPr kumimoji="1" lang="en-US" altLang="ja-JP" sz="1200" dirty="0"/>
              <a:t>(4)</a:t>
            </a:r>
            <a:r>
              <a:rPr kumimoji="1" lang="ja-JP" altLang="en-US" sz="1200" dirty="0"/>
              <a:t> 実行結果を</a:t>
            </a:r>
            <a:r>
              <a:rPr kumimoji="1" lang="en-US" altLang="ja-JP" sz="1200" dirty="0" err="1"/>
              <a:t>JupyterHub</a:t>
            </a:r>
            <a:endParaRPr kumimoji="1" lang="en-US" altLang="ja-JP" sz="1200" dirty="0"/>
          </a:p>
          <a:p>
            <a:r>
              <a:rPr kumimoji="1" lang="ja-JP" altLang="en-US" sz="1200" dirty="0"/>
              <a:t>から</a:t>
            </a:r>
            <a:r>
              <a:rPr kumimoji="1" lang="en-US" altLang="ja-JP" sz="1200" dirty="0" err="1"/>
              <a:t>GakuNin</a:t>
            </a:r>
            <a:r>
              <a:rPr kumimoji="1" lang="en-US" altLang="ja-JP" sz="1200" dirty="0"/>
              <a:t> RDM</a:t>
            </a:r>
            <a:r>
              <a:rPr kumimoji="1" lang="ja-JP" altLang="en-US" sz="1200" dirty="0"/>
              <a:t>へ出力</a:t>
            </a:r>
          </a:p>
        </p:txBody>
      </p:sp>
      <p:sp>
        <p:nvSpPr>
          <p:cNvPr id="18" name="テキスト ボックス 17">
            <a:extLst>
              <a:ext uri="{FF2B5EF4-FFF2-40B4-BE49-F238E27FC236}">
                <a16:creationId xmlns:a16="http://schemas.microsoft.com/office/drawing/2014/main" id="{A6142284-1743-8846-9744-60DDE710EF28}"/>
              </a:ext>
            </a:extLst>
          </p:cNvPr>
          <p:cNvSpPr txBox="1"/>
          <p:nvPr/>
        </p:nvSpPr>
        <p:spPr>
          <a:xfrm>
            <a:off x="3362879" y="3614252"/>
            <a:ext cx="2593891" cy="461665"/>
          </a:xfrm>
          <a:prstGeom prst="rect">
            <a:avLst/>
          </a:prstGeom>
          <a:noFill/>
        </p:spPr>
        <p:txBody>
          <a:bodyPr wrap="square" rtlCol="0">
            <a:spAutoFit/>
          </a:bodyPr>
          <a:lstStyle/>
          <a:p>
            <a:r>
              <a:rPr kumimoji="1" lang="en-US" altLang="ja-JP" sz="1200" dirty="0"/>
              <a:t>(5)</a:t>
            </a:r>
            <a:r>
              <a:rPr kumimoji="1" lang="ja-JP" altLang="en-US" sz="1200" dirty="0"/>
              <a:t> </a:t>
            </a:r>
            <a:r>
              <a:rPr kumimoji="1" lang="en-US" altLang="ja-JP" sz="1200" dirty="0" err="1"/>
              <a:t>GakuNin</a:t>
            </a:r>
            <a:r>
              <a:rPr kumimoji="1" lang="en-US" altLang="ja-JP" sz="1200" dirty="0"/>
              <a:t> RDM</a:t>
            </a:r>
            <a:r>
              <a:rPr kumimoji="1" lang="ja-JP" altLang="en-US" sz="1200" dirty="0"/>
              <a:t>でファイル</a:t>
            </a:r>
            <a:endParaRPr kumimoji="1" lang="en-US" altLang="ja-JP" sz="1200" dirty="0"/>
          </a:p>
          <a:p>
            <a:r>
              <a:rPr kumimoji="1" lang="ja-JP" altLang="en-US" sz="1200" dirty="0"/>
              <a:t>を確認</a:t>
            </a:r>
          </a:p>
        </p:txBody>
      </p:sp>
      <p:sp>
        <p:nvSpPr>
          <p:cNvPr id="19" name="テキスト ボックス 18">
            <a:extLst>
              <a:ext uri="{FF2B5EF4-FFF2-40B4-BE49-F238E27FC236}">
                <a16:creationId xmlns:a16="http://schemas.microsoft.com/office/drawing/2014/main" id="{98D9878C-7857-3746-A886-53E69E361DAB}"/>
              </a:ext>
            </a:extLst>
          </p:cNvPr>
          <p:cNvSpPr txBox="1"/>
          <p:nvPr/>
        </p:nvSpPr>
        <p:spPr>
          <a:xfrm>
            <a:off x="6050791" y="3614252"/>
            <a:ext cx="2593891" cy="461665"/>
          </a:xfrm>
          <a:prstGeom prst="rect">
            <a:avLst/>
          </a:prstGeom>
          <a:noFill/>
        </p:spPr>
        <p:txBody>
          <a:bodyPr wrap="square" rtlCol="0">
            <a:spAutoFit/>
          </a:bodyPr>
          <a:lstStyle/>
          <a:p>
            <a:r>
              <a:rPr kumimoji="1" lang="en-US" altLang="ja-JP" sz="1200" dirty="0"/>
              <a:t>(6)</a:t>
            </a:r>
            <a:r>
              <a:rPr kumimoji="1" lang="ja-JP" altLang="en-US" sz="1200" dirty="0"/>
              <a:t> </a:t>
            </a:r>
            <a:r>
              <a:rPr kumimoji="1" lang="en-US" altLang="ja-JP" sz="1200" dirty="0" err="1"/>
              <a:t>IPython</a:t>
            </a:r>
            <a:r>
              <a:rPr kumimoji="1" lang="en-US" altLang="ja-JP" sz="1200" dirty="0"/>
              <a:t> Note Book (</a:t>
            </a:r>
            <a:r>
              <a:rPr kumimoji="1" lang="en-US" altLang="ja-JP" sz="1200" dirty="0" err="1"/>
              <a:t>ipynb</a:t>
            </a:r>
            <a:r>
              <a:rPr kumimoji="1" lang="en-US" altLang="ja-JP" sz="1200" dirty="0"/>
              <a:t>) </a:t>
            </a:r>
            <a:r>
              <a:rPr kumimoji="1" lang="ja-JP" altLang="en-US" sz="1200" dirty="0"/>
              <a:t>形式はプレビューワーにも対応</a:t>
            </a:r>
          </a:p>
        </p:txBody>
      </p:sp>
      <p:sp>
        <p:nvSpPr>
          <p:cNvPr id="20" name="下矢印 19">
            <a:extLst>
              <a:ext uri="{FF2B5EF4-FFF2-40B4-BE49-F238E27FC236}">
                <a16:creationId xmlns:a16="http://schemas.microsoft.com/office/drawing/2014/main" id="{2C3F0BFE-5A8E-CA46-9954-083BC5ADBDDC}"/>
              </a:ext>
            </a:extLst>
          </p:cNvPr>
          <p:cNvSpPr/>
          <p:nvPr/>
        </p:nvSpPr>
        <p:spPr>
          <a:xfrm rot="16200000">
            <a:off x="2967286" y="6079393"/>
            <a:ext cx="571056" cy="6667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1" name="下矢印 20">
            <a:extLst>
              <a:ext uri="{FF2B5EF4-FFF2-40B4-BE49-F238E27FC236}">
                <a16:creationId xmlns:a16="http://schemas.microsoft.com/office/drawing/2014/main" id="{1FCA5274-CEAD-4C4D-9285-C7632475562D}"/>
              </a:ext>
            </a:extLst>
          </p:cNvPr>
          <p:cNvSpPr/>
          <p:nvPr/>
        </p:nvSpPr>
        <p:spPr>
          <a:xfrm rot="16200000">
            <a:off x="5557624" y="6079393"/>
            <a:ext cx="571056" cy="6667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2" name="下矢印 21">
            <a:extLst>
              <a:ext uri="{FF2B5EF4-FFF2-40B4-BE49-F238E27FC236}">
                <a16:creationId xmlns:a16="http://schemas.microsoft.com/office/drawing/2014/main" id="{7B4E9FD7-A765-1C4F-8EFB-16045F6144B2}"/>
              </a:ext>
            </a:extLst>
          </p:cNvPr>
          <p:cNvSpPr/>
          <p:nvPr/>
        </p:nvSpPr>
        <p:spPr>
          <a:xfrm rot="7031352">
            <a:off x="5099489" y="3548839"/>
            <a:ext cx="571056" cy="142872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3" name="下矢印 22">
            <a:extLst>
              <a:ext uri="{FF2B5EF4-FFF2-40B4-BE49-F238E27FC236}">
                <a16:creationId xmlns:a16="http://schemas.microsoft.com/office/drawing/2014/main" id="{56EC6276-0D67-2845-A637-568C158049A1}"/>
              </a:ext>
            </a:extLst>
          </p:cNvPr>
          <p:cNvSpPr/>
          <p:nvPr/>
        </p:nvSpPr>
        <p:spPr>
          <a:xfrm rot="16200000">
            <a:off x="5409439" y="3416029"/>
            <a:ext cx="571056" cy="6667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B9E4D8F-15E5-2F43-A881-996E02E40EA9}"/>
              </a:ext>
            </a:extLst>
          </p:cNvPr>
          <p:cNvSpPr txBox="1"/>
          <p:nvPr/>
        </p:nvSpPr>
        <p:spPr>
          <a:xfrm>
            <a:off x="655358" y="1181507"/>
            <a:ext cx="1562223"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US" altLang="ja-JP" sz="1600" dirty="0" err="1"/>
              <a:t>GakuNin</a:t>
            </a:r>
            <a:r>
              <a:rPr kumimoji="1" lang="en-US" altLang="ja-JP" sz="1600" dirty="0"/>
              <a:t> RDM</a:t>
            </a:r>
            <a:r>
              <a:rPr kumimoji="1" lang="ja-JP" altLang="en-US" sz="1600" dirty="0"/>
              <a:t>側</a:t>
            </a:r>
          </a:p>
        </p:txBody>
      </p:sp>
      <p:sp>
        <p:nvSpPr>
          <p:cNvPr id="25" name="テキスト ボックス 24">
            <a:extLst>
              <a:ext uri="{FF2B5EF4-FFF2-40B4-BE49-F238E27FC236}">
                <a16:creationId xmlns:a16="http://schemas.microsoft.com/office/drawing/2014/main" id="{0F561724-6F56-6048-90EF-95CD1295C33A}"/>
              </a:ext>
            </a:extLst>
          </p:cNvPr>
          <p:cNvSpPr txBox="1"/>
          <p:nvPr/>
        </p:nvSpPr>
        <p:spPr>
          <a:xfrm>
            <a:off x="628650" y="4111322"/>
            <a:ext cx="1347869" cy="338554"/>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kumimoji="1" lang="en-US" altLang="ja-JP" sz="1600" dirty="0" err="1"/>
              <a:t>JupyterHub</a:t>
            </a:r>
            <a:r>
              <a:rPr kumimoji="1" lang="ja-JP" altLang="en-US" sz="1600" dirty="0"/>
              <a:t>側</a:t>
            </a:r>
          </a:p>
        </p:txBody>
      </p:sp>
      <p:sp>
        <p:nvSpPr>
          <p:cNvPr id="26" name="テキスト ボックス 25">
            <a:extLst>
              <a:ext uri="{FF2B5EF4-FFF2-40B4-BE49-F238E27FC236}">
                <a16:creationId xmlns:a16="http://schemas.microsoft.com/office/drawing/2014/main" id="{B66D71AD-4E9B-CE4E-9831-0BC343E96C38}"/>
              </a:ext>
            </a:extLst>
          </p:cNvPr>
          <p:cNvSpPr txBox="1"/>
          <p:nvPr/>
        </p:nvSpPr>
        <p:spPr>
          <a:xfrm>
            <a:off x="1429055" y="1902663"/>
            <a:ext cx="1210588"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一次データ</a:t>
            </a:r>
          </a:p>
        </p:txBody>
      </p:sp>
      <p:sp>
        <p:nvSpPr>
          <p:cNvPr id="27" name="テキスト ボックス 26">
            <a:extLst>
              <a:ext uri="{FF2B5EF4-FFF2-40B4-BE49-F238E27FC236}">
                <a16:creationId xmlns:a16="http://schemas.microsoft.com/office/drawing/2014/main" id="{A69EAF61-C1A6-A94A-9999-87C48C7CD5B9}"/>
              </a:ext>
            </a:extLst>
          </p:cNvPr>
          <p:cNvSpPr txBox="1"/>
          <p:nvPr/>
        </p:nvSpPr>
        <p:spPr>
          <a:xfrm>
            <a:off x="4055503" y="5025298"/>
            <a:ext cx="1210588"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データ処理</a:t>
            </a:r>
          </a:p>
        </p:txBody>
      </p:sp>
      <p:sp>
        <p:nvSpPr>
          <p:cNvPr id="28" name="テキスト ボックス 27">
            <a:extLst>
              <a:ext uri="{FF2B5EF4-FFF2-40B4-BE49-F238E27FC236}">
                <a16:creationId xmlns:a16="http://schemas.microsoft.com/office/drawing/2014/main" id="{16341AAE-0E3E-D945-B971-D915B9762657}"/>
              </a:ext>
            </a:extLst>
          </p:cNvPr>
          <p:cNvSpPr txBox="1"/>
          <p:nvPr/>
        </p:nvSpPr>
        <p:spPr>
          <a:xfrm>
            <a:off x="3952911" y="1902663"/>
            <a:ext cx="1415772"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処理後データ</a:t>
            </a:r>
          </a:p>
        </p:txBody>
      </p:sp>
      <p:sp>
        <p:nvSpPr>
          <p:cNvPr id="29" name="テキスト ボックス 28">
            <a:extLst>
              <a:ext uri="{FF2B5EF4-FFF2-40B4-BE49-F238E27FC236}">
                <a16:creationId xmlns:a16="http://schemas.microsoft.com/office/drawing/2014/main" id="{2D60AF93-8AD2-7F47-B01C-0AEE41829FE7}"/>
              </a:ext>
            </a:extLst>
          </p:cNvPr>
          <p:cNvSpPr txBox="1"/>
          <p:nvPr/>
        </p:nvSpPr>
        <p:spPr>
          <a:xfrm>
            <a:off x="1736832" y="5025298"/>
            <a:ext cx="595035"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入力</a:t>
            </a:r>
          </a:p>
        </p:txBody>
      </p:sp>
      <p:sp>
        <p:nvSpPr>
          <p:cNvPr id="30" name="テキスト ボックス 29">
            <a:extLst>
              <a:ext uri="{FF2B5EF4-FFF2-40B4-BE49-F238E27FC236}">
                <a16:creationId xmlns:a16="http://schemas.microsoft.com/office/drawing/2014/main" id="{7930B946-2FE4-474D-BC60-E3350D43476E}"/>
              </a:ext>
            </a:extLst>
          </p:cNvPr>
          <p:cNvSpPr txBox="1"/>
          <p:nvPr/>
        </p:nvSpPr>
        <p:spPr>
          <a:xfrm>
            <a:off x="6853014" y="5025298"/>
            <a:ext cx="595035"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出力</a:t>
            </a:r>
          </a:p>
        </p:txBody>
      </p:sp>
      <p:sp>
        <p:nvSpPr>
          <p:cNvPr id="31" name="テキスト ボックス 30">
            <a:extLst>
              <a:ext uri="{FF2B5EF4-FFF2-40B4-BE49-F238E27FC236}">
                <a16:creationId xmlns:a16="http://schemas.microsoft.com/office/drawing/2014/main" id="{6D5A05C8-923F-3B41-B0EC-752F638F0B08}"/>
              </a:ext>
            </a:extLst>
          </p:cNvPr>
          <p:cNvSpPr txBox="1"/>
          <p:nvPr/>
        </p:nvSpPr>
        <p:spPr>
          <a:xfrm>
            <a:off x="6853014" y="1902663"/>
            <a:ext cx="595035"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600" dirty="0">
                <a:solidFill>
                  <a:srgbClr val="FF0000"/>
                </a:solidFill>
              </a:rPr>
              <a:t>確認</a:t>
            </a:r>
          </a:p>
        </p:txBody>
      </p:sp>
    </p:spTree>
    <p:extLst>
      <p:ext uri="{BB962C8B-B14F-4D97-AF65-F5344CB8AC3E}">
        <p14:creationId xmlns:p14="http://schemas.microsoft.com/office/powerpoint/2010/main" val="4254147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プラグインソフトウェア開発キットの提供</a:t>
            </a:r>
            <a:endParaRPr kumimoji="1" lang="ja-JP" altLang="en-US" sz="2800" dirty="0"/>
          </a:p>
        </p:txBody>
      </p:sp>
      <p:pic>
        <p:nvPicPr>
          <p:cNvPr id="4" name="コンテンツ プレースホルダー 12">
            <a:extLst>
              <a:ext uri="{FF2B5EF4-FFF2-40B4-BE49-F238E27FC236}">
                <a16:creationId xmlns:a16="http://schemas.microsoft.com/office/drawing/2014/main" id="{52B601A1-61B9-3A41-9E37-E0698CE802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3520" y="1271157"/>
            <a:ext cx="4398153" cy="5586843"/>
          </a:xfrm>
          <a:prstGeom prst="rect">
            <a:avLst/>
          </a:prstGeom>
        </p:spPr>
      </p:pic>
      <p:sp>
        <p:nvSpPr>
          <p:cNvPr id="5" name="右矢印 4">
            <a:extLst>
              <a:ext uri="{FF2B5EF4-FFF2-40B4-BE49-F238E27FC236}">
                <a16:creationId xmlns:a16="http://schemas.microsoft.com/office/drawing/2014/main" id="{E2134990-0B31-4247-9EA6-8289EF6A91D4}"/>
              </a:ext>
            </a:extLst>
          </p:cNvPr>
          <p:cNvSpPr/>
          <p:nvPr/>
        </p:nvSpPr>
        <p:spPr>
          <a:xfrm>
            <a:off x="3836036" y="3363025"/>
            <a:ext cx="735964" cy="536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11">
            <a:extLst>
              <a:ext uri="{FF2B5EF4-FFF2-40B4-BE49-F238E27FC236}">
                <a16:creationId xmlns:a16="http://schemas.microsoft.com/office/drawing/2014/main" id="{92C4C0D2-2C9F-A240-ACB8-FEAC83FAAD6C}"/>
              </a:ext>
            </a:extLst>
          </p:cNvPr>
          <p:cNvSpPr>
            <a:spLocks noGrp="1"/>
          </p:cNvSpPr>
          <p:nvPr>
            <p:ph sz="half" idx="4294967295"/>
          </p:nvPr>
        </p:nvSpPr>
        <p:spPr>
          <a:xfrm>
            <a:off x="4695121" y="1271157"/>
            <a:ext cx="4235518" cy="1655477"/>
          </a:xfrm>
          <a:prstGeom prst="rect">
            <a:avLst/>
          </a:prstGeom>
        </p:spPr>
        <p:txBody>
          <a:bodyPr>
            <a:normAutofit/>
          </a:bodyPr>
          <a:lstStyle/>
          <a:p>
            <a:pPr marL="0" indent="0">
              <a:buNone/>
            </a:pPr>
            <a:r>
              <a:rPr lang="ja-JP" altLang="en-US" sz="2000" b="1" dirty="0"/>
              <a:t>用途</a:t>
            </a:r>
            <a:endParaRPr lang="en-US" altLang="ja-JP" sz="2000" b="1" dirty="0"/>
          </a:p>
          <a:p>
            <a:pPr marL="174625" lvl="1" indent="0">
              <a:buNone/>
            </a:pPr>
            <a:r>
              <a:rPr lang="ja-JP" altLang="en-US" sz="1600" dirty="0"/>
              <a:t>開発者向けにユースケースを想定し、</a:t>
            </a:r>
            <a:r>
              <a:rPr lang="en-US" altLang="ja-JP" sz="1600" dirty="0" err="1"/>
              <a:t>GakuNin</a:t>
            </a:r>
            <a:r>
              <a:rPr lang="en-US" altLang="ja-JP" sz="1600" dirty="0"/>
              <a:t> RDM</a:t>
            </a:r>
            <a:r>
              <a:rPr lang="ja-JP" altLang="en-US" sz="1600" dirty="0"/>
              <a:t>プラグイン</a:t>
            </a:r>
            <a:r>
              <a:rPr lang="en-US" altLang="ja-JP" sz="1600" dirty="0"/>
              <a:t>SDK</a:t>
            </a:r>
            <a:r>
              <a:rPr lang="ja-JP" altLang="en-US" sz="1600" dirty="0"/>
              <a:t>を開発</a:t>
            </a:r>
            <a:endParaRPr lang="en-US" altLang="ja-JP" sz="1600" dirty="0"/>
          </a:p>
          <a:p>
            <a:pPr marL="174625" lvl="1" indent="0">
              <a:buNone/>
            </a:pPr>
            <a:r>
              <a:rPr lang="ja-JP" altLang="en-US" sz="1600" dirty="0"/>
              <a:t>各機関や各研究分野のサービスと接続するために、</a:t>
            </a:r>
            <a:r>
              <a:rPr lang="en-US" altLang="ja-JP" sz="1600" dirty="0"/>
              <a:t>Python</a:t>
            </a:r>
            <a:r>
              <a:rPr lang="ja-JP" altLang="en-US" sz="1600" dirty="0"/>
              <a:t>のソースコードをテンプレートとして出力</a:t>
            </a:r>
            <a:endParaRPr kumimoji="1" lang="ja-JP" altLang="en-US" sz="1600" dirty="0"/>
          </a:p>
        </p:txBody>
      </p:sp>
      <p:sp>
        <p:nvSpPr>
          <p:cNvPr id="8" name="コンテンツ プレースホルダー 11">
            <a:extLst>
              <a:ext uri="{FF2B5EF4-FFF2-40B4-BE49-F238E27FC236}">
                <a16:creationId xmlns:a16="http://schemas.microsoft.com/office/drawing/2014/main" id="{41F6AD24-59EA-774E-98E7-E1A56CFE858B}"/>
              </a:ext>
            </a:extLst>
          </p:cNvPr>
          <p:cNvSpPr txBox="1">
            <a:spLocks/>
          </p:cNvSpPr>
          <p:nvPr/>
        </p:nvSpPr>
        <p:spPr>
          <a:xfrm>
            <a:off x="4699001" y="2926634"/>
            <a:ext cx="4231639" cy="3661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b="1" dirty="0"/>
              <a:t>ユースケースの例</a:t>
            </a:r>
            <a:endParaRPr lang="en-US" altLang="ja-JP" sz="2000" b="1" dirty="0"/>
          </a:p>
          <a:p>
            <a:pPr marL="0" indent="0">
              <a:buNone/>
            </a:pPr>
            <a:r>
              <a:rPr lang="ja-JP" altLang="en-US" sz="1500" dirty="0"/>
              <a:t>・利用する機能を選択</a:t>
            </a:r>
            <a:br>
              <a:rPr lang="en-US" altLang="ja-JP" sz="1500" dirty="0"/>
            </a:br>
            <a:r>
              <a:rPr lang="ja-JP" altLang="en-US" sz="1500" dirty="0"/>
              <a:t>・利用ストレージを選択</a:t>
            </a:r>
            <a:br>
              <a:rPr lang="en-US" altLang="ja-JP" sz="1500" dirty="0"/>
            </a:br>
            <a:r>
              <a:rPr lang="ja-JP" altLang="en-US" sz="1500" dirty="0"/>
              <a:t>・接続情報を登録</a:t>
            </a:r>
            <a:br>
              <a:rPr lang="en-US" altLang="ja-JP" sz="1500" dirty="0"/>
            </a:br>
            <a:r>
              <a:rPr lang="ja-JP" altLang="en-US" sz="1500" dirty="0"/>
              <a:t>・プロジェクトメンバーの決定</a:t>
            </a:r>
            <a:br>
              <a:rPr lang="en-US" altLang="ja-JP" sz="1500" dirty="0"/>
            </a:br>
            <a:r>
              <a:rPr lang="ja-JP" altLang="en-US" sz="1500" dirty="0"/>
              <a:t>・パーミッションの設定</a:t>
            </a:r>
            <a:br>
              <a:rPr lang="en-US" altLang="ja-JP" sz="1500" dirty="0"/>
            </a:br>
            <a:r>
              <a:rPr lang="ja-JP" altLang="en-US" sz="1500" dirty="0"/>
              <a:t>・プロジェクト作成</a:t>
            </a:r>
            <a:br>
              <a:rPr lang="en-US" altLang="ja-JP" sz="1500" dirty="0"/>
            </a:br>
            <a:r>
              <a:rPr lang="ja-JP" altLang="en-US" sz="1500" dirty="0"/>
              <a:t>・ウィジット画面利用</a:t>
            </a:r>
            <a:br>
              <a:rPr lang="en-US" altLang="ja-JP" sz="1500" dirty="0"/>
            </a:br>
            <a:r>
              <a:rPr lang="ja-JP" altLang="en-US" sz="1500" dirty="0"/>
              <a:t>・制御された画面を利用</a:t>
            </a:r>
            <a:br>
              <a:rPr lang="en-US" altLang="ja-JP" sz="1500" dirty="0"/>
            </a:br>
            <a:r>
              <a:rPr lang="ja-JP" altLang="en-US" sz="1500" dirty="0"/>
              <a:t>・コンテンツ閲覧・利用</a:t>
            </a:r>
            <a:br>
              <a:rPr lang="en-US" altLang="ja-JP" sz="1500" dirty="0"/>
            </a:br>
            <a:r>
              <a:rPr lang="ja-JP" altLang="en-US" sz="1500" dirty="0"/>
              <a:t>・コンテンツ出力</a:t>
            </a:r>
            <a:br>
              <a:rPr lang="en-US" altLang="ja-JP" sz="1500" dirty="0"/>
            </a:br>
            <a:r>
              <a:rPr lang="ja-JP" altLang="en-US" sz="1500" dirty="0"/>
              <a:t>・コンテンツ編集・操作</a:t>
            </a:r>
            <a:br>
              <a:rPr lang="en-US" altLang="ja-JP" sz="1500" dirty="0"/>
            </a:br>
            <a:r>
              <a:rPr lang="ja-JP" altLang="en-US" sz="1500" dirty="0"/>
              <a:t>・操作ログの閲覧</a:t>
            </a:r>
            <a:br>
              <a:rPr lang="en-US" altLang="ja-JP" sz="1500" dirty="0"/>
            </a:br>
            <a:r>
              <a:rPr lang="ja-JP" altLang="en-US" sz="1500" dirty="0"/>
              <a:t>・外部サービスの利用</a:t>
            </a:r>
            <a:br>
              <a:rPr lang="en-US" altLang="ja-JP" sz="1500" dirty="0"/>
            </a:br>
            <a:r>
              <a:rPr lang="ja-JP" altLang="en-US" sz="1500" dirty="0"/>
              <a:t>・外部サービスの認証</a:t>
            </a:r>
            <a:br>
              <a:rPr lang="en-US" altLang="ja-JP" sz="1500" dirty="0"/>
            </a:br>
            <a:r>
              <a:rPr lang="ja-JP" altLang="en-US" sz="1500" dirty="0"/>
              <a:t>・外部サービスからのデータ取得</a:t>
            </a:r>
          </a:p>
          <a:p>
            <a:pPr marL="0" indent="0">
              <a:buNone/>
            </a:pPr>
            <a:endParaRPr lang="ja-JP" altLang="en-US" sz="2200" dirty="0"/>
          </a:p>
        </p:txBody>
      </p:sp>
      <p:sp>
        <p:nvSpPr>
          <p:cNvPr id="9" name="テキスト ボックス 8">
            <a:extLst>
              <a:ext uri="{FF2B5EF4-FFF2-40B4-BE49-F238E27FC236}">
                <a16:creationId xmlns:a16="http://schemas.microsoft.com/office/drawing/2014/main" id="{434C19DF-9A2C-6F40-9940-765EAFB87F7D}"/>
              </a:ext>
            </a:extLst>
          </p:cNvPr>
          <p:cNvSpPr txBox="1"/>
          <p:nvPr/>
        </p:nvSpPr>
        <p:spPr>
          <a:xfrm>
            <a:off x="7408208" y="6550223"/>
            <a:ext cx="1810111" cy="307777"/>
          </a:xfrm>
          <a:prstGeom prst="rect">
            <a:avLst/>
          </a:prstGeom>
          <a:noFill/>
        </p:spPr>
        <p:txBody>
          <a:bodyPr wrap="none" rtlCol="0">
            <a:spAutoFit/>
          </a:bodyPr>
          <a:lstStyle/>
          <a:p>
            <a:r>
              <a:rPr kumimoji="1" lang="ja-JP" altLang="en-US" sz="1400" dirty="0"/>
              <a:t>（</a:t>
            </a:r>
            <a:r>
              <a:rPr kumimoji="1" lang="en-US" altLang="ja-JP" sz="1400" dirty="0"/>
              <a:t>2018</a:t>
            </a:r>
            <a:r>
              <a:rPr kumimoji="1" lang="ja-JP" altLang="en-US" sz="1400" dirty="0"/>
              <a:t>年</a:t>
            </a:r>
            <a:r>
              <a:rPr kumimoji="1" lang="en-US" altLang="ja-JP" sz="1400" dirty="0"/>
              <a:t>12</a:t>
            </a:r>
            <a:r>
              <a:rPr kumimoji="1" lang="ja-JP" altLang="en-US" sz="1400" dirty="0"/>
              <a:t>月実装）</a:t>
            </a:r>
          </a:p>
        </p:txBody>
      </p:sp>
    </p:spTree>
    <p:extLst>
      <p:ext uri="{BB962C8B-B14F-4D97-AF65-F5344CB8AC3E}">
        <p14:creationId xmlns:p14="http://schemas.microsoft.com/office/powerpoint/2010/main" val="109999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49" y="365126"/>
            <a:ext cx="9194361" cy="788171"/>
          </a:xfrm>
        </p:spPr>
        <p:txBody>
          <a:bodyPr>
            <a:noAutofit/>
          </a:bodyPr>
          <a:lstStyle/>
          <a:p>
            <a:r>
              <a:rPr lang="ja-JP" altLang="en-US" sz="2800" dirty="0"/>
              <a:t>プラグイン</a:t>
            </a:r>
            <a:r>
              <a:rPr lang="en-US" altLang="ja-JP" sz="2800" dirty="0"/>
              <a:t>SDK</a:t>
            </a:r>
            <a:r>
              <a:rPr lang="ja-JP" altLang="en-US" sz="2800" dirty="0"/>
              <a:t>を埋め込んだイメージ</a:t>
            </a:r>
            <a:endParaRPr kumimoji="1" lang="ja-JP" altLang="en-US" sz="2800" dirty="0"/>
          </a:p>
        </p:txBody>
      </p:sp>
      <p:sp>
        <p:nvSpPr>
          <p:cNvPr id="4" name="スライド番号プレースホルダー 3"/>
          <p:cNvSpPr>
            <a:spLocks noGrp="1"/>
          </p:cNvSpPr>
          <p:nvPr>
            <p:ph type="sldNum" sz="quarter" idx="12"/>
          </p:nvPr>
        </p:nvSpPr>
        <p:spPr/>
        <p:txBody>
          <a:bodyPr/>
          <a:lstStyle/>
          <a:p>
            <a:fld id="{2D9512D5-BBD5-4066-8311-56CD717101F6}" type="slidenum">
              <a:rPr kumimoji="1" lang="ja-JP" altLang="en-US" smtClean="0"/>
              <a:t>35</a:t>
            </a:fld>
            <a:endParaRPr kumimoji="1" lang="ja-JP" altLang="en-US"/>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37880" y="1241911"/>
            <a:ext cx="5868238" cy="3938954"/>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4655832" y="4312408"/>
            <a:ext cx="235131" cy="11196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715548" y="4588594"/>
            <a:ext cx="332169" cy="1007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88511" y="3974549"/>
            <a:ext cx="2714432" cy="8996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8511" y="4174324"/>
            <a:ext cx="2714432" cy="646331"/>
          </a:xfrm>
          <a:prstGeom prst="rect">
            <a:avLst/>
          </a:prstGeom>
          <a:noFill/>
        </p:spPr>
        <p:txBody>
          <a:bodyPr wrap="square" rtlCol="0">
            <a:spAutoFit/>
          </a:bodyPr>
          <a:lstStyle/>
          <a:p>
            <a:r>
              <a:rPr kumimoji="1" lang="ja-JP" altLang="en-US" dirty="0"/>
              <a:t>プラグイン</a:t>
            </a:r>
            <a:r>
              <a:rPr kumimoji="1" lang="en-US" altLang="ja-JP" dirty="0"/>
              <a:t>SDK</a:t>
            </a:r>
          </a:p>
          <a:p>
            <a:r>
              <a:rPr kumimoji="1" lang="ja-JP" altLang="en-US" dirty="0"/>
              <a:t>とマニュアルの提供</a:t>
            </a:r>
          </a:p>
        </p:txBody>
      </p:sp>
      <p:sp>
        <p:nvSpPr>
          <p:cNvPr id="17" name="テキスト ボックス 16"/>
          <p:cNvSpPr txBox="1"/>
          <p:nvPr/>
        </p:nvSpPr>
        <p:spPr>
          <a:xfrm>
            <a:off x="844055" y="5595135"/>
            <a:ext cx="7455887" cy="707886"/>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sz="2000" dirty="0"/>
              <a:t>大学・研究機関と連携し目的特化型の独自プラグインの開発</a:t>
            </a:r>
            <a:endParaRPr kumimoji="1" lang="en-US" altLang="ja-JP" sz="2000" dirty="0"/>
          </a:p>
          <a:p>
            <a:pPr marL="342900" indent="-342900">
              <a:buFont typeface="Arial" panose="020B0604020202020204" pitchFamily="34" charset="0"/>
              <a:buChar char="•"/>
            </a:pPr>
            <a:r>
              <a:rPr kumimoji="1" lang="ja-JP" altLang="en-US" sz="2000" dirty="0"/>
              <a:t>研究データ基盤の開発者コミュニティの形成</a:t>
            </a:r>
            <a:endParaRPr kumimoji="1" lang="en-US" altLang="ja-JP" sz="2000" dirty="0"/>
          </a:p>
        </p:txBody>
      </p:sp>
    </p:spTree>
    <p:extLst>
      <p:ext uri="{BB962C8B-B14F-4D97-AF65-F5344CB8AC3E}">
        <p14:creationId xmlns:p14="http://schemas.microsoft.com/office/powerpoint/2010/main" val="8988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C78AA2D-0DAC-5F4A-8939-15209720BF0B}"/>
              </a:ext>
            </a:extLst>
          </p:cNvPr>
          <p:cNvSpPr>
            <a:spLocks noGrp="1"/>
          </p:cNvSpPr>
          <p:nvPr>
            <p:ph type="title"/>
          </p:nvPr>
        </p:nvSpPr>
        <p:spPr/>
        <p:txBody>
          <a:bodyPr>
            <a:normAutofit/>
          </a:bodyPr>
          <a:lstStyle/>
          <a:p>
            <a:r>
              <a:rPr lang="ja-JP" altLang="en-US" sz="4800" dirty="0"/>
              <a:t>機関管理者向けの機能開発</a:t>
            </a:r>
            <a:endParaRPr kumimoji="1" lang="ja-JP" altLang="en-US" sz="4800" dirty="0"/>
          </a:p>
        </p:txBody>
      </p:sp>
      <p:sp>
        <p:nvSpPr>
          <p:cNvPr id="6" name="テキスト プレースホルダー 5">
            <a:extLst>
              <a:ext uri="{FF2B5EF4-FFF2-40B4-BE49-F238E27FC236}">
                <a16:creationId xmlns:a16="http://schemas.microsoft.com/office/drawing/2014/main" id="{616198E7-239B-DE41-885F-86C4EFD5B7F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F277E62-A257-8545-93E9-CF339C01A1CB}"/>
              </a:ext>
            </a:extLst>
          </p:cNvPr>
          <p:cNvSpPr>
            <a:spLocks noGrp="1"/>
          </p:cNvSpPr>
          <p:nvPr>
            <p:ph type="sldNum" sz="quarter" idx="12"/>
          </p:nvPr>
        </p:nvSpPr>
        <p:spPr/>
        <p:txBody>
          <a:bodyPr/>
          <a:lstStyle/>
          <a:p>
            <a:fld id="{1EFD0C8F-27BC-4081-871F-5E1C2D90E7A6}" type="slidenum">
              <a:rPr kumimoji="1" lang="ja-JP" altLang="en-US" smtClean="0"/>
              <a:t>36</a:t>
            </a:fld>
            <a:endParaRPr kumimoji="1" lang="ja-JP" altLang="en-US"/>
          </a:p>
        </p:txBody>
      </p:sp>
    </p:spTree>
    <p:extLst>
      <p:ext uri="{BB962C8B-B14F-4D97-AF65-F5344CB8AC3E}">
        <p14:creationId xmlns:p14="http://schemas.microsoft.com/office/powerpoint/2010/main" val="444106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908720"/>
            <a:ext cx="828675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429519" y="332123"/>
            <a:ext cx="2489784" cy="369332"/>
          </a:xfrm>
          <a:prstGeom prst="rect">
            <a:avLst/>
          </a:prstGeom>
          <a:noFill/>
        </p:spPr>
        <p:txBody>
          <a:bodyPr wrap="none" rtlCol="0">
            <a:spAutoFit/>
          </a:bodyPr>
          <a:lstStyle/>
          <a:p>
            <a:r>
              <a:rPr lang="en-US" altLang="ja-JP" dirty="0"/>
              <a:t>1. </a:t>
            </a:r>
            <a:r>
              <a:rPr lang="ja-JP" altLang="en-US" dirty="0"/>
              <a:t>アドオン制御の設定</a:t>
            </a:r>
            <a:endParaRPr kumimoji="1" lang="ja-JP" altLang="en-US" dirty="0"/>
          </a:p>
        </p:txBody>
      </p:sp>
      <p:sp>
        <p:nvSpPr>
          <p:cNvPr id="13" name="線吹き出し 1 (枠付き) 12"/>
          <p:cNvSpPr/>
          <p:nvPr/>
        </p:nvSpPr>
        <p:spPr>
          <a:xfrm>
            <a:off x="299826" y="1538025"/>
            <a:ext cx="1947119" cy="648072"/>
          </a:xfrm>
          <a:prstGeom prst="borderCallout1">
            <a:avLst>
              <a:gd name="adj1" fmla="val 121772"/>
              <a:gd name="adj2" fmla="val 86336"/>
              <a:gd name="adj3" fmla="val 153453"/>
              <a:gd name="adj4" fmla="val 116096"/>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a:t>OSF</a:t>
            </a:r>
            <a:r>
              <a:rPr kumimoji="1" lang="ja-JP" altLang="en-US" sz="1200" dirty="0"/>
              <a:t>ユーザが利用可能な</a:t>
            </a:r>
            <a:endParaRPr kumimoji="1" lang="en-US" altLang="ja-JP" sz="1200" dirty="0"/>
          </a:p>
          <a:p>
            <a:pPr algn="ctr"/>
            <a:r>
              <a:rPr lang="ja-JP" altLang="en-US" sz="1200" dirty="0"/>
              <a:t>ストレージの選択</a:t>
            </a:r>
            <a:endParaRPr kumimoji="1" lang="ja-JP" altLang="en-US" sz="1200" dirty="0"/>
          </a:p>
        </p:txBody>
      </p:sp>
      <p:sp>
        <p:nvSpPr>
          <p:cNvPr id="14" name="線吹き出し 1 (枠付き) 13"/>
          <p:cNvSpPr/>
          <p:nvPr/>
        </p:nvSpPr>
        <p:spPr>
          <a:xfrm>
            <a:off x="6429704" y="945604"/>
            <a:ext cx="1947119" cy="767403"/>
          </a:xfrm>
          <a:prstGeom prst="borderCallout1">
            <a:avLst>
              <a:gd name="adj1" fmla="val 121772"/>
              <a:gd name="adj2" fmla="val 86336"/>
              <a:gd name="adj3" fmla="val 198443"/>
              <a:gd name="adj4" fmla="val 69880"/>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t>管理者による</a:t>
            </a:r>
            <a:endParaRPr kumimoji="1" lang="en-US" altLang="ja-JP" sz="1200" dirty="0"/>
          </a:p>
          <a:p>
            <a:pPr algn="ctr"/>
            <a:r>
              <a:rPr kumimoji="1" lang="ja-JP" altLang="en-US" sz="1200" dirty="0"/>
              <a:t>ストレージの設定を</a:t>
            </a:r>
            <a:endParaRPr kumimoji="1" lang="en-US" altLang="ja-JP" sz="1200" dirty="0"/>
          </a:p>
          <a:p>
            <a:pPr algn="ctr"/>
            <a:r>
              <a:rPr lang="ja-JP" altLang="en-US" sz="1200" dirty="0"/>
              <a:t>当該</a:t>
            </a:r>
            <a:r>
              <a:rPr lang="en-US" altLang="ja-JP" sz="1200" dirty="0"/>
              <a:t>Institution</a:t>
            </a:r>
            <a:r>
              <a:rPr lang="ja-JP" altLang="en-US" sz="1200" dirty="0"/>
              <a:t>に所属する</a:t>
            </a:r>
            <a:endParaRPr lang="en-US" altLang="ja-JP" sz="1200" dirty="0"/>
          </a:p>
          <a:p>
            <a:pPr algn="ctr"/>
            <a:r>
              <a:rPr lang="ja-JP" altLang="en-US" sz="1200" dirty="0"/>
              <a:t>全ユーザに強制</a:t>
            </a:r>
            <a:endParaRPr kumimoji="1" lang="ja-JP" altLang="en-US" sz="1200" dirty="0"/>
          </a:p>
        </p:txBody>
      </p:sp>
      <p:cxnSp>
        <p:nvCxnSpPr>
          <p:cNvPr id="11" name="直線コネクタ 10"/>
          <p:cNvCxnSpPr/>
          <p:nvPr/>
        </p:nvCxnSpPr>
        <p:spPr>
          <a:xfrm>
            <a:off x="3894900" y="1916832"/>
            <a:ext cx="100811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線吹き出し 1 (枠付き) 14"/>
          <p:cNvSpPr/>
          <p:nvPr/>
        </p:nvSpPr>
        <p:spPr>
          <a:xfrm>
            <a:off x="4030488" y="377419"/>
            <a:ext cx="1947119" cy="648072"/>
          </a:xfrm>
          <a:prstGeom prst="borderCallout1">
            <a:avLst>
              <a:gd name="adj1" fmla="val 124012"/>
              <a:gd name="adj2" fmla="val 31175"/>
              <a:gd name="adj3" fmla="val 191526"/>
              <a:gd name="adj4" fmla="val 22172"/>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t>管理者が所属する</a:t>
            </a:r>
            <a:endParaRPr kumimoji="1" lang="en-US" altLang="ja-JP" sz="1200" dirty="0"/>
          </a:p>
          <a:p>
            <a:pPr algn="ctr"/>
            <a:r>
              <a:rPr lang="en-US" altLang="ja-JP" sz="1200" dirty="0"/>
              <a:t>Institution </a:t>
            </a:r>
            <a:r>
              <a:rPr lang="ja-JP" altLang="en-US" sz="1200" dirty="0"/>
              <a:t>を表示</a:t>
            </a:r>
            <a:endParaRPr kumimoji="1" lang="ja-JP" altLang="en-US" sz="1200" dirty="0"/>
          </a:p>
        </p:txBody>
      </p:sp>
    </p:spTree>
    <p:extLst>
      <p:ext uri="{BB962C8B-B14F-4D97-AF65-F5344CB8AC3E}">
        <p14:creationId xmlns:p14="http://schemas.microsoft.com/office/powerpoint/2010/main" val="368092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747774"/>
            <a:ext cx="8278813"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4953" y="2123545"/>
            <a:ext cx="5927487" cy="382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429519" y="332123"/>
            <a:ext cx="1335622" cy="369332"/>
          </a:xfrm>
          <a:prstGeom prst="rect">
            <a:avLst/>
          </a:prstGeom>
          <a:noFill/>
        </p:spPr>
        <p:txBody>
          <a:bodyPr wrap="none" rtlCol="0">
            <a:spAutoFit/>
          </a:bodyPr>
          <a:lstStyle/>
          <a:p>
            <a:r>
              <a:rPr lang="en-US" altLang="ja-JP" dirty="0"/>
              <a:t>2. </a:t>
            </a:r>
            <a:r>
              <a:rPr lang="ja-JP" altLang="en-US" dirty="0"/>
              <a:t>統計情報</a:t>
            </a:r>
            <a:endParaRPr kumimoji="1" lang="ja-JP" altLang="en-US" dirty="0"/>
          </a:p>
        </p:txBody>
      </p:sp>
      <p:sp>
        <p:nvSpPr>
          <p:cNvPr id="10" name="線吹き出し 1 (枠付き) 9"/>
          <p:cNvSpPr/>
          <p:nvPr/>
        </p:nvSpPr>
        <p:spPr>
          <a:xfrm>
            <a:off x="3995936" y="6139124"/>
            <a:ext cx="1512167" cy="504056"/>
          </a:xfrm>
          <a:prstGeom prst="borderCallout1">
            <a:avLst>
              <a:gd name="adj1" fmla="val 18750"/>
              <a:gd name="adj2" fmla="val -8333"/>
              <a:gd name="adj3" fmla="val 2958"/>
              <a:gd name="adj4" fmla="val -29847"/>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a:t>PDF</a:t>
            </a:r>
            <a:r>
              <a:rPr kumimoji="1" lang="ja-JP" altLang="en-US" sz="1200" dirty="0"/>
              <a:t>ファイル出力</a:t>
            </a:r>
          </a:p>
        </p:txBody>
      </p:sp>
      <p:sp>
        <p:nvSpPr>
          <p:cNvPr id="4" name="正方形/長方形 3"/>
          <p:cNvSpPr/>
          <p:nvPr/>
        </p:nvSpPr>
        <p:spPr>
          <a:xfrm>
            <a:off x="6078962" y="1599525"/>
            <a:ext cx="2448272" cy="1048040"/>
          </a:xfrm>
          <a:prstGeom prst="rect">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dirty="0"/>
              <a:t>ストレージの統計情報の表示欄</a:t>
            </a:r>
            <a:endParaRPr kumimoji="1" lang="en-US" altLang="ja-JP" sz="1200" dirty="0"/>
          </a:p>
          <a:p>
            <a:r>
              <a:rPr lang="ja-JP" altLang="en-US" sz="1200" dirty="0"/>
              <a:t>　・登録ファイル数（全登録数）</a:t>
            </a:r>
          </a:p>
          <a:p>
            <a:r>
              <a:rPr lang="ja-JP" altLang="en-US" sz="1200" dirty="0"/>
              <a:t>　・ファイルの合計サイズ</a:t>
            </a:r>
          </a:p>
          <a:p>
            <a:r>
              <a:rPr lang="ja-JP" altLang="en-US" sz="1200" dirty="0"/>
              <a:t>　・ファイル形式毎の登録件数</a:t>
            </a:r>
            <a:endParaRPr kumimoji="1" lang="ja-JP" altLang="en-US" sz="1200" dirty="0"/>
          </a:p>
        </p:txBody>
      </p:sp>
    </p:spTree>
    <p:extLst>
      <p:ext uri="{BB962C8B-B14F-4D97-AF65-F5344CB8AC3E}">
        <p14:creationId xmlns:p14="http://schemas.microsoft.com/office/powerpoint/2010/main" val="3366994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3888" y="804863"/>
            <a:ext cx="789622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29519" y="332123"/>
            <a:ext cx="2258952" cy="369332"/>
          </a:xfrm>
          <a:prstGeom prst="rect">
            <a:avLst/>
          </a:prstGeom>
          <a:noFill/>
        </p:spPr>
        <p:txBody>
          <a:bodyPr wrap="none" rtlCol="0">
            <a:spAutoFit/>
          </a:bodyPr>
          <a:lstStyle/>
          <a:p>
            <a:r>
              <a:rPr lang="en-US" altLang="ja-JP" dirty="0"/>
              <a:t>3. </a:t>
            </a:r>
            <a:r>
              <a:rPr lang="ja-JP" altLang="en-US" dirty="0"/>
              <a:t>メンテナンス案内</a:t>
            </a:r>
            <a:endParaRPr kumimoji="1" lang="ja-JP" altLang="en-US" dirty="0"/>
          </a:p>
        </p:txBody>
      </p:sp>
      <p:cxnSp>
        <p:nvCxnSpPr>
          <p:cNvPr id="6" name="直線コネクタ 5"/>
          <p:cNvCxnSpPr/>
          <p:nvPr/>
        </p:nvCxnSpPr>
        <p:spPr>
          <a:xfrm>
            <a:off x="725486" y="5750701"/>
            <a:ext cx="102605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線吹き出し 1 (枠付き) 8"/>
          <p:cNvSpPr/>
          <p:nvPr/>
        </p:nvSpPr>
        <p:spPr>
          <a:xfrm>
            <a:off x="5244353" y="3325906"/>
            <a:ext cx="2207967" cy="607150"/>
          </a:xfrm>
          <a:prstGeom prst="borderCallout1">
            <a:avLst>
              <a:gd name="adj1" fmla="val 18750"/>
              <a:gd name="adj2" fmla="val -8333"/>
              <a:gd name="adj3" fmla="val 52030"/>
              <a:gd name="adj4" fmla="val -42493"/>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t>「メール送信」、「</a:t>
            </a:r>
            <a:r>
              <a:rPr lang="en-US" altLang="ja-JP" sz="1200" dirty="0"/>
              <a:t>SNS</a:t>
            </a:r>
            <a:r>
              <a:rPr lang="ja-JP" altLang="en-US" sz="1200" dirty="0"/>
              <a:t>配信」、</a:t>
            </a:r>
            <a:endParaRPr lang="en-US" altLang="ja-JP" sz="1200" dirty="0"/>
          </a:p>
          <a:p>
            <a:pPr algn="ctr"/>
            <a:r>
              <a:rPr lang="ja-JP" altLang="en-US" sz="1200" dirty="0"/>
              <a:t>「</a:t>
            </a:r>
            <a:r>
              <a:rPr lang="en-US" altLang="ja-JP" sz="1200" dirty="0"/>
              <a:t>Push</a:t>
            </a:r>
            <a:r>
              <a:rPr lang="ja-JP" altLang="en-US" sz="1200" dirty="0"/>
              <a:t>通知」の切替選択</a:t>
            </a:r>
            <a:endParaRPr kumimoji="1" lang="ja-JP" altLang="en-US" sz="1200" dirty="0"/>
          </a:p>
        </p:txBody>
      </p:sp>
      <p:sp>
        <p:nvSpPr>
          <p:cNvPr id="11" name="線吹き出し 1 (枠付き) 10"/>
          <p:cNvSpPr/>
          <p:nvPr/>
        </p:nvSpPr>
        <p:spPr>
          <a:xfrm>
            <a:off x="6445624" y="5611906"/>
            <a:ext cx="2269733" cy="673233"/>
          </a:xfrm>
          <a:prstGeom prst="borderCallout1">
            <a:avLst>
              <a:gd name="adj1" fmla="val 18750"/>
              <a:gd name="adj2" fmla="val -8333"/>
              <a:gd name="adj3" fmla="val -5560"/>
              <a:gd name="adj4" fmla="val -36715"/>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t>「</a:t>
            </a:r>
            <a:r>
              <a:rPr lang="en-US" altLang="ja-JP" sz="1200" dirty="0"/>
              <a:t>SNS</a:t>
            </a:r>
            <a:r>
              <a:rPr lang="ja-JP" altLang="en-US" sz="1200" dirty="0"/>
              <a:t>配信」や「</a:t>
            </a:r>
            <a:r>
              <a:rPr lang="en-US" altLang="ja-JP" sz="1200" dirty="0"/>
              <a:t>Redmine</a:t>
            </a:r>
            <a:r>
              <a:rPr lang="ja-JP" altLang="en-US" sz="1200" dirty="0"/>
              <a:t>配信」</a:t>
            </a:r>
            <a:endParaRPr lang="en-US" altLang="ja-JP" sz="1200" dirty="0"/>
          </a:p>
          <a:p>
            <a:pPr algn="ctr"/>
            <a:r>
              <a:rPr lang="ja-JP" altLang="en-US" sz="1200" dirty="0"/>
              <a:t>に関する設定</a:t>
            </a:r>
            <a:endParaRPr kumimoji="1" lang="ja-JP" altLang="en-US" sz="1200" dirty="0"/>
          </a:p>
        </p:txBody>
      </p:sp>
      <p:sp>
        <p:nvSpPr>
          <p:cNvPr id="10" name="線吹き出し 1 (枠付き) 9"/>
          <p:cNvSpPr/>
          <p:nvPr/>
        </p:nvSpPr>
        <p:spPr>
          <a:xfrm>
            <a:off x="2123728" y="5961103"/>
            <a:ext cx="1728192" cy="648072"/>
          </a:xfrm>
          <a:prstGeom prst="borderCallout1">
            <a:avLst>
              <a:gd name="adj1" fmla="val 14271"/>
              <a:gd name="adj2" fmla="val -12139"/>
              <a:gd name="adj3" fmla="val -12278"/>
              <a:gd name="adj4" fmla="val -25107"/>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t>メンテナンス案内</a:t>
            </a:r>
            <a:r>
              <a:rPr kumimoji="1" lang="ja-JP" altLang="en-US" sz="1200" dirty="0"/>
              <a:t>への</a:t>
            </a:r>
            <a:endParaRPr kumimoji="1" lang="en-US" altLang="ja-JP" sz="1200" dirty="0"/>
          </a:p>
          <a:p>
            <a:pPr algn="ctr"/>
            <a:r>
              <a:rPr kumimoji="1" lang="ja-JP" altLang="en-US" sz="1200" dirty="0"/>
              <a:t>リンク追加</a:t>
            </a:r>
          </a:p>
        </p:txBody>
      </p:sp>
    </p:spTree>
    <p:extLst>
      <p:ext uri="{BB962C8B-B14F-4D97-AF65-F5344CB8AC3E}">
        <p14:creationId xmlns:p14="http://schemas.microsoft.com/office/powerpoint/2010/main" val="96571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フリーイラスト素材] クリップアート, &lt;strong&gt;地球&lt;/strong&gt;, 惑星 ..."/>
          <p:cNvPicPr>
            <a:picLocks noChangeAspect="1"/>
          </p:cNvPicPr>
          <p:nvPr/>
        </p:nvPicPr>
        <p:blipFill rotWithShape="1">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6166689" y="4285610"/>
            <a:ext cx="2162086" cy="2187724"/>
          </a:xfrm>
          <a:prstGeom prst="rect">
            <a:avLst/>
          </a:prstGeom>
        </p:spPr>
      </p:pic>
      <p:pic>
        <p:nvPicPr>
          <p:cNvPr id="1026" name="Picture 2" descr="https://free-business-illustration.com/material/085.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6956" y="4618555"/>
            <a:ext cx="809065" cy="80906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p:cNvGrpSpPr>
            <a:grpSpLocks/>
          </p:cNvGrpSpPr>
          <p:nvPr/>
        </p:nvGrpSpPr>
        <p:grpSpPr bwMode="auto">
          <a:xfrm>
            <a:off x="1613623" y="4891384"/>
            <a:ext cx="1003299" cy="552450"/>
            <a:chOff x="3710021" y="3570801"/>
            <a:chExt cx="1086784" cy="551584"/>
          </a:xfrm>
        </p:grpSpPr>
        <p:pic>
          <p:nvPicPr>
            <p:cNvPr id="25"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38037" y="3582329"/>
              <a:ext cx="330871" cy="46537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0021" y="3665677"/>
              <a:ext cx="329326" cy="41835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2028" y="3570801"/>
              <a:ext cx="354777" cy="391008"/>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46625" y="3665678"/>
              <a:ext cx="354776" cy="397443"/>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79156" y="3724553"/>
              <a:ext cx="384095" cy="39783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タイトル 1"/>
          <p:cNvSpPr>
            <a:spLocks noGrp="1"/>
          </p:cNvSpPr>
          <p:nvPr>
            <p:ph type="title"/>
          </p:nvPr>
        </p:nvSpPr>
        <p:spPr/>
        <p:txBody>
          <a:bodyPr/>
          <a:lstStyle/>
          <a:p>
            <a:r>
              <a:rPr kumimoji="1" lang="ja-JP" altLang="en-US" dirty="0"/>
              <a:t>研究データ公開の必要性</a:t>
            </a:r>
          </a:p>
        </p:txBody>
      </p:sp>
      <p:sp>
        <p:nvSpPr>
          <p:cNvPr id="3" name="コンテンツ プレースホルダー 2"/>
          <p:cNvSpPr>
            <a:spLocks noGrp="1"/>
          </p:cNvSpPr>
          <p:nvPr>
            <p:ph idx="1"/>
          </p:nvPr>
        </p:nvSpPr>
        <p:spPr>
          <a:xfrm>
            <a:off x="992408" y="1512780"/>
            <a:ext cx="7336368" cy="1522204"/>
          </a:xfrm>
        </p:spPr>
        <p:txBody>
          <a:bodyPr>
            <a:normAutofit/>
          </a:bodyPr>
          <a:lstStyle/>
          <a:p>
            <a:pPr marL="0" indent="0">
              <a:lnSpc>
                <a:spcPts val="1800"/>
              </a:lnSpc>
              <a:buNone/>
            </a:pPr>
            <a:r>
              <a:rPr kumimoji="1" lang="en-US" altLang="ja-JP" sz="1800" dirty="0"/>
              <a:t>2013</a:t>
            </a:r>
            <a:r>
              <a:rPr kumimoji="1" lang="ja-JP" altLang="en-US" sz="1800" dirty="0"/>
              <a:t>年</a:t>
            </a:r>
            <a:r>
              <a:rPr kumimoji="1" lang="en-US" altLang="ja-JP" sz="1800" dirty="0"/>
              <a:t>6</a:t>
            </a:r>
            <a:r>
              <a:rPr kumimoji="1" lang="ja-JP" altLang="en-US" sz="1800" dirty="0"/>
              <a:t>月　</a:t>
            </a:r>
            <a:r>
              <a:rPr kumimoji="1" lang="en-US" altLang="ja-JP" sz="1800" dirty="0"/>
              <a:t>G8</a:t>
            </a:r>
            <a:r>
              <a:rPr kumimoji="1" lang="ja-JP" altLang="en-US" sz="1800" dirty="0"/>
              <a:t>科学大臣会合の研究データのオープン化声明への調印</a:t>
            </a:r>
            <a:endParaRPr kumimoji="1" lang="en-US" altLang="ja-JP" sz="1800" dirty="0"/>
          </a:p>
          <a:p>
            <a:pPr marL="0" indent="0">
              <a:lnSpc>
                <a:spcPts val="1800"/>
              </a:lnSpc>
              <a:buNone/>
            </a:pPr>
            <a:r>
              <a:rPr lang="en-US" altLang="ja-JP" sz="1800" dirty="0"/>
              <a:t>2015</a:t>
            </a:r>
            <a:r>
              <a:rPr lang="ja-JP" altLang="en-US" sz="1800" dirty="0"/>
              <a:t>年</a:t>
            </a:r>
            <a:r>
              <a:rPr lang="en-US" altLang="ja-JP" sz="1800" dirty="0"/>
              <a:t>3</a:t>
            </a:r>
            <a:r>
              <a:rPr lang="ja-JP" altLang="en-US" sz="1800" dirty="0"/>
              <a:t>月　内閣府のオープンサイエンスに関する報告書</a:t>
            </a:r>
            <a:endParaRPr lang="en-US" altLang="ja-JP" sz="1800" dirty="0"/>
          </a:p>
          <a:p>
            <a:pPr marL="0" indent="0">
              <a:lnSpc>
                <a:spcPts val="1800"/>
              </a:lnSpc>
              <a:buNone/>
            </a:pPr>
            <a:r>
              <a:rPr kumimoji="1" lang="en-US" altLang="ja-JP" sz="1800" dirty="0"/>
              <a:t>2016</a:t>
            </a:r>
            <a:r>
              <a:rPr kumimoji="1" lang="ja-JP" altLang="en-US" sz="1800" dirty="0"/>
              <a:t>年</a:t>
            </a:r>
            <a:r>
              <a:rPr kumimoji="1" lang="en-US" altLang="ja-JP" sz="1800" dirty="0"/>
              <a:t>1</a:t>
            </a:r>
            <a:r>
              <a:rPr kumimoji="1" lang="ja-JP" altLang="en-US" sz="1800" dirty="0"/>
              <a:t>月　第</a:t>
            </a:r>
            <a:r>
              <a:rPr kumimoji="1" lang="en-US" altLang="ja-JP" sz="1800" dirty="0"/>
              <a:t>5</a:t>
            </a:r>
            <a:r>
              <a:rPr kumimoji="1" lang="ja-JP" altLang="en-US" sz="1800" dirty="0"/>
              <a:t>期科学技術基本計画のオープンサイエンスへの言及</a:t>
            </a:r>
            <a:endParaRPr kumimoji="1" lang="en-US" altLang="ja-JP" sz="1800" dirty="0"/>
          </a:p>
          <a:p>
            <a:pPr marL="0" indent="0">
              <a:lnSpc>
                <a:spcPts val="1800"/>
              </a:lnSpc>
              <a:buNone/>
            </a:pPr>
            <a:r>
              <a:rPr lang="en-US" altLang="ja-JP" sz="1800" dirty="0"/>
              <a:t>2016</a:t>
            </a:r>
            <a:r>
              <a:rPr lang="ja-JP" altLang="en-US" sz="1800" dirty="0"/>
              <a:t>年</a:t>
            </a:r>
            <a:r>
              <a:rPr lang="en-US" altLang="ja-JP" sz="1800" dirty="0"/>
              <a:t>7</a:t>
            </a:r>
            <a:r>
              <a:rPr lang="ja-JP" altLang="en-US" sz="1800" dirty="0"/>
              <a:t>月　日本学術会議のオープンサイエンスに関する提言</a:t>
            </a:r>
            <a:endParaRPr kumimoji="1" lang="ja-JP" altLang="en-US" sz="1800" dirty="0"/>
          </a:p>
        </p:txBody>
      </p:sp>
      <p:sp>
        <p:nvSpPr>
          <p:cNvPr id="4" name="スライド番号プレースホルダー 3"/>
          <p:cNvSpPr>
            <a:spLocks noGrp="1"/>
          </p:cNvSpPr>
          <p:nvPr>
            <p:ph type="sldNum" sz="quarter" idx="12"/>
          </p:nvPr>
        </p:nvSpPr>
        <p:spPr/>
        <p:txBody>
          <a:bodyPr/>
          <a:lstStyle/>
          <a:p>
            <a:fld id="{1EFD0C8F-27BC-4081-871F-5E1C2D90E7A6}" type="slidenum">
              <a:rPr kumimoji="1" lang="ja-JP" altLang="en-US" smtClean="0"/>
              <a:t>4</a:t>
            </a:fld>
            <a:endParaRPr kumimoji="1" lang="ja-JP" altLang="en-US"/>
          </a:p>
        </p:txBody>
      </p:sp>
      <p:sp>
        <p:nvSpPr>
          <p:cNvPr id="5" name="テキスト ボックス 4"/>
          <p:cNvSpPr txBox="1"/>
          <p:nvPr/>
        </p:nvSpPr>
        <p:spPr>
          <a:xfrm>
            <a:off x="521608" y="3302327"/>
            <a:ext cx="3877985" cy="584775"/>
          </a:xfrm>
          <a:prstGeom prst="rect">
            <a:avLst/>
          </a:prstGeom>
          <a:noFill/>
        </p:spPr>
        <p:txBody>
          <a:bodyPr wrap="none" rtlCol="0">
            <a:spAutoFit/>
          </a:bodyPr>
          <a:lstStyle/>
          <a:p>
            <a:r>
              <a:rPr kumimoji="1" lang="ja-JP" altLang="en-US" sz="3200" dirty="0"/>
              <a:t>オープンサイエンス</a:t>
            </a:r>
            <a:endParaRPr kumimoji="1" lang="en-US" altLang="ja-JP" sz="3200" dirty="0"/>
          </a:p>
        </p:txBody>
      </p:sp>
      <p:sp>
        <p:nvSpPr>
          <p:cNvPr id="8" name="テキスト ボックス 7"/>
          <p:cNvSpPr txBox="1"/>
          <p:nvPr/>
        </p:nvSpPr>
        <p:spPr>
          <a:xfrm>
            <a:off x="7753407" y="4793946"/>
            <a:ext cx="1107996" cy="646331"/>
          </a:xfrm>
          <a:prstGeom prst="rect">
            <a:avLst/>
          </a:prstGeom>
          <a:noFill/>
        </p:spPr>
        <p:txBody>
          <a:bodyPr wrap="none" rtlCol="0">
            <a:spAutoFit/>
          </a:bodyPr>
          <a:lstStyle/>
          <a:p>
            <a:r>
              <a:rPr kumimoji="1" lang="ja-JP" altLang="en-US" dirty="0"/>
              <a:t>市民科学</a:t>
            </a:r>
            <a:endParaRPr kumimoji="1" lang="en-US" altLang="ja-JP" dirty="0"/>
          </a:p>
          <a:p>
            <a:r>
              <a:rPr lang="ja-JP" altLang="en-US" dirty="0"/>
              <a:t>産学連携</a:t>
            </a:r>
            <a:endParaRPr kumimoji="1" lang="ja-JP" altLang="en-US" dirty="0"/>
          </a:p>
        </p:txBody>
      </p:sp>
      <p:sp>
        <p:nvSpPr>
          <p:cNvPr id="10" name="テキスト ボックス 9"/>
          <p:cNvSpPr txBox="1"/>
          <p:nvPr/>
        </p:nvSpPr>
        <p:spPr>
          <a:xfrm>
            <a:off x="7247732" y="5600776"/>
            <a:ext cx="1338828" cy="646331"/>
          </a:xfrm>
          <a:prstGeom prst="rect">
            <a:avLst/>
          </a:prstGeom>
          <a:noFill/>
        </p:spPr>
        <p:txBody>
          <a:bodyPr wrap="none" rtlCol="0">
            <a:spAutoFit/>
          </a:bodyPr>
          <a:lstStyle/>
          <a:p>
            <a:r>
              <a:rPr kumimoji="1" lang="ja-JP" altLang="en-US" dirty="0"/>
              <a:t>研究者間の</a:t>
            </a:r>
            <a:endParaRPr kumimoji="1" lang="en-US" altLang="ja-JP" dirty="0"/>
          </a:p>
          <a:p>
            <a:r>
              <a:rPr lang="ja-JP" altLang="en-US" dirty="0"/>
              <a:t>格差是正</a:t>
            </a:r>
            <a:endParaRPr kumimoji="1" lang="ja-JP" altLang="en-US" dirty="0"/>
          </a:p>
        </p:txBody>
      </p:sp>
      <p:sp>
        <p:nvSpPr>
          <p:cNvPr id="11" name="テキスト ボックス 10"/>
          <p:cNvSpPr txBox="1"/>
          <p:nvPr/>
        </p:nvSpPr>
        <p:spPr>
          <a:xfrm>
            <a:off x="2754133" y="4222855"/>
            <a:ext cx="3518912" cy="2185214"/>
          </a:xfrm>
          <a:prstGeom prst="rect">
            <a:avLst/>
          </a:prstGeom>
          <a:noFill/>
        </p:spPr>
        <p:txBody>
          <a:bodyPr wrap="none" rtlCol="0">
            <a:spAutoFit/>
          </a:bodyPr>
          <a:lstStyle/>
          <a:p>
            <a:r>
              <a:rPr kumimoji="1" lang="ja-JP" altLang="en-US" sz="2000" dirty="0"/>
              <a:t>成果の再利用で</a:t>
            </a:r>
            <a:r>
              <a:rPr lang="ja-JP" altLang="en-US" sz="2000" dirty="0"/>
              <a:t>研究の加速化</a:t>
            </a:r>
            <a:endParaRPr lang="en-US" altLang="ja-JP" sz="2000" dirty="0"/>
          </a:p>
          <a:p>
            <a:pPr marL="285750" indent="-285750">
              <a:buFont typeface="Arial" panose="020B0604020202020204" pitchFamily="34" charset="0"/>
              <a:buChar char="•"/>
            </a:pPr>
            <a:r>
              <a:rPr lang="ja-JP" altLang="en-US" dirty="0"/>
              <a:t>共同研究への積極的な展開</a:t>
            </a:r>
          </a:p>
          <a:p>
            <a:pPr marL="285750" indent="-285750">
              <a:buFont typeface="Arial" panose="020B0604020202020204" pitchFamily="34" charset="0"/>
              <a:buChar char="•"/>
            </a:pPr>
            <a:r>
              <a:rPr lang="ja-JP" altLang="en-US" dirty="0"/>
              <a:t>研究成果の再現性が向上</a:t>
            </a:r>
          </a:p>
          <a:p>
            <a:endParaRPr kumimoji="1" lang="en-US" altLang="ja-JP" sz="2400" dirty="0"/>
          </a:p>
          <a:p>
            <a:r>
              <a:rPr lang="ja-JP" altLang="en-US" sz="2000" dirty="0"/>
              <a:t>研究者の適切な評価</a:t>
            </a:r>
          </a:p>
          <a:p>
            <a:pPr marL="285750" indent="-285750">
              <a:buFont typeface="Arial" panose="020B0604020202020204" pitchFamily="34" charset="0"/>
              <a:buChar char="•"/>
            </a:pPr>
            <a:r>
              <a:rPr lang="ja-JP" altLang="en-US" dirty="0"/>
              <a:t>若手研究者の</a:t>
            </a:r>
            <a:r>
              <a:rPr lang="en-US" altLang="ja-JP" dirty="0"/>
              <a:t>Visibility</a:t>
            </a:r>
            <a:r>
              <a:rPr lang="ja-JP" altLang="en-US" dirty="0"/>
              <a:t>向上</a:t>
            </a:r>
            <a:endParaRPr lang="en-US" altLang="ja-JP" dirty="0"/>
          </a:p>
          <a:p>
            <a:pPr marL="285750" indent="-285750">
              <a:buFont typeface="Arial" panose="020B0604020202020204" pitchFamily="34" charset="0"/>
              <a:buChar char="•"/>
            </a:pPr>
            <a:r>
              <a:rPr lang="ja-JP" altLang="en-US" dirty="0"/>
              <a:t>実験者や解析者にも脚光</a:t>
            </a:r>
            <a:endParaRPr kumimoji="1" lang="ja-JP" altLang="en-US" dirty="0"/>
          </a:p>
        </p:txBody>
      </p:sp>
      <p:pic>
        <p:nvPicPr>
          <p:cNvPr id="15" name="Picture 2" descr="N:\学術基盤整備室\07.学術情報係\H28\その他\西尾先生講演資料（日本教育工学会）\画像\画像\研究者（シニア）\icon_5p_96.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396995" y="4479120"/>
            <a:ext cx="903395" cy="9033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40350" y="4540652"/>
            <a:ext cx="608455" cy="6084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048362" y="4648664"/>
            <a:ext cx="608455" cy="6084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156374" y="4756676"/>
            <a:ext cx="608455" cy="608455"/>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1759824" y="4235105"/>
            <a:ext cx="646331" cy="369332"/>
          </a:xfrm>
          <a:prstGeom prst="rect">
            <a:avLst/>
          </a:prstGeom>
          <a:noFill/>
        </p:spPr>
        <p:txBody>
          <a:bodyPr wrap="none" rtlCol="0">
            <a:spAutoFit/>
          </a:bodyPr>
          <a:lstStyle/>
          <a:p>
            <a:r>
              <a:rPr kumimoji="1" lang="ja-JP" altLang="en-US" dirty="0"/>
              <a:t>ラボ</a:t>
            </a:r>
          </a:p>
        </p:txBody>
      </p:sp>
      <p:sp>
        <p:nvSpPr>
          <p:cNvPr id="20" name="テキスト ボックス 19"/>
          <p:cNvSpPr txBox="1"/>
          <p:nvPr/>
        </p:nvSpPr>
        <p:spPr>
          <a:xfrm>
            <a:off x="1727894" y="5493369"/>
            <a:ext cx="800219" cy="707886"/>
          </a:xfrm>
          <a:prstGeom prst="rect">
            <a:avLst/>
          </a:prstGeom>
          <a:noFill/>
        </p:spPr>
        <p:txBody>
          <a:bodyPr wrap="none" rtlCol="0">
            <a:spAutoFit/>
          </a:bodyPr>
          <a:lstStyle/>
          <a:p>
            <a:pPr algn="ctr">
              <a:lnSpc>
                <a:spcPts val="1600"/>
              </a:lnSpc>
            </a:pPr>
            <a:r>
              <a:rPr kumimoji="1" lang="ja-JP" altLang="en-US" sz="1600" dirty="0"/>
              <a:t>研究</a:t>
            </a:r>
            <a:endParaRPr kumimoji="1" lang="en-US" altLang="ja-JP" sz="1600" dirty="0"/>
          </a:p>
          <a:p>
            <a:pPr algn="ctr">
              <a:lnSpc>
                <a:spcPts val="1600"/>
              </a:lnSpc>
            </a:pPr>
            <a:r>
              <a:rPr kumimoji="1" lang="ja-JP" altLang="en-US" sz="1600" dirty="0"/>
              <a:t>データ</a:t>
            </a:r>
            <a:endParaRPr kumimoji="1" lang="en-US" altLang="ja-JP" sz="1600" dirty="0"/>
          </a:p>
          <a:p>
            <a:pPr algn="ctr">
              <a:lnSpc>
                <a:spcPts val="1600"/>
              </a:lnSpc>
            </a:pPr>
            <a:r>
              <a:rPr kumimoji="1" lang="ja-JP" altLang="en-US" sz="1600" dirty="0"/>
              <a:t>管理</a:t>
            </a:r>
          </a:p>
        </p:txBody>
      </p:sp>
      <p:sp>
        <p:nvSpPr>
          <p:cNvPr id="23" name="U ターン矢印 22"/>
          <p:cNvSpPr/>
          <p:nvPr/>
        </p:nvSpPr>
        <p:spPr>
          <a:xfrm rot="10800000">
            <a:off x="1557189" y="5308925"/>
            <a:ext cx="1065275" cy="1000932"/>
          </a:xfrm>
          <a:prstGeom prst="uturnArrow">
            <a:avLst>
              <a:gd name="adj1" fmla="val 12143"/>
              <a:gd name="adj2" fmla="val 14640"/>
              <a:gd name="adj3" fmla="val 16103"/>
              <a:gd name="adj4" fmla="val 26733"/>
              <a:gd name="adj5" fmla="val 10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pic>
        <p:nvPicPr>
          <p:cNvPr id="31"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6352101" y="4692616"/>
            <a:ext cx="608455" cy="6084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6550910" y="5013394"/>
            <a:ext cx="608455" cy="60845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6763627" y="5333576"/>
            <a:ext cx="608455" cy="6084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6996814" y="4698930"/>
            <a:ext cx="608455" cy="6084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学術基盤整備室\07.学術情報係\H28\その他\西尾先生講演資料（日本教育工学会）\画像\画像\人物（ビジネス）\icon_3g_96.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7201989" y="4941127"/>
            <a:ext cx="608455" cy="608455"/>
          </a:xfrm>
          <a:prstGeom prst="rect">
            <a:avLst/>
          </a:prstGeom>
          <a:noFill/>
          <a:extLst>
            <a:ext uri="{909E8E84-426E-40DD-AFC4-6F175D3DCCD1}">
              <a14:hiddenFill xmlns:a14="http://schemas.microsoft.com/office/drawing/2010/main">
                <a:solidFill>
                  <a:srgbClr val="FFFFFF"/>
                </a:solidFill>
              </a14:hiddenFill>
            </a:ext>
          </a:extLst>
        </p:spPr>
      </p:pic>
      <p:sp>
        <p:nvSpPr>
          <p:cNvPr id="36" name="左右矢印 35"/>
          <p:cNvSpPr/>
          <p:nvPr/>
        </p:nvSpPr>
        <p:spPr>
          <a:xfrm>
            <a:off x="2658393" y="5109539"/>
            <a:ext cx="3686372" cy="315292"/>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dirty="0"/>
              <a:t>Research Data</a:t>
            </a:r>
            <a:endParaRPr kumimoji="1" lang="ja-JP" altLang="en-US" dirty="0"/>
          </a:p>
        </p:txBody>
      </p:sp>
      <p:sp>
        <p:nvSpPr>
          <p:cNvPr id="38" name="テキスト ボックス 37"/>
          <p:cNvSpPr txBox="1"/>
          <p:nvPr/>
        </p:nvSpPr>
        <p:spPr>
          <a:xfrm>
            <a:off x="6499446" y="4235105"/>
            <a:ext cx="1569660" cy="369332"/>
          </a:xfrm>
          <a:prstGeom prst="rect">
            <a:avLst/>
          </a:prstGeom>
          <a:noFill/>
        </p:spPr>
        <p:txBody>
          <a:bodyPr wrap="none" rtlCol="0">
            <a:spAutoFit/>
          </a:bodyPr>
          <a:lstStyle/>
          <a:p>
            <a:r>
              <a:rPr kumimoji="1" lang="ja-JP" altLang="en-US" dirty="0"/>
              <a:t>コミュニティ</a:t>
            </a:r>
          </a:p>
        </p:txBody>
      </p:sp>
      <p:sp>
        <p:nvSpPr>
          <p:cNvPr id="39" name="正方形/長方形 38"/>
          <p:cNvSpPr/>
          <p:nvPr/>
        </p:nvSpPr>
        <p:spPr>
          <a:xfrm>
            <a:off x="4501579" y="3240771"/>
            <a:ext cx="3505799" cy="707886"/>
          </a:xfrm>
          <a:prstGeom prst="rect">
            <a:avLst/>
          </a:prstGeom>
        </p:spPr>
        <p:txBody>
          <a:bodyPr wrap="square">
            <a:spAutoFit/>
          </a:bodyPr>
          <a:lstStyle/>
          <a:p>
            <a:pPr marL="358775" indent="-358775">
              <a:buFont typeface="Arial" panose="020B0604020202020204" pitchFamily="34" charset="0"/>
              <a:buChar char="•"/>
            </a:pPr>
            <a:r>
              <a:rPr lang="ja-JP" altLang="en-US" sz="2000" dirty="0"/>
              <a:t>オープンアクセス</a:t>
            </a:r>
            <a:endParaRPr lang="en-US" altLang="ja-JP" sz="2000" dirty="0"/>
          </a:p>
          <a:p>
            <a:pPr marL="358775" indent="-358775">
              <a:buFont typeface="Arial" panose="020B0604020202020204" pitchFamily="34" charset="0"/>
              <a:buChar char="•"/>
            </a:pPr>
            <a:r>
              <a:rPr lang="ja-JP" altLang="en-US" sz="2000" dirty="0"/>
              <a:t>オープンリサーチデータ</a:t>
            </a:r>
          </a:p>
        </p:txBody>
      </p:sp>
      <p:sp>
        <p:nvSpPr>
          <p:cNvPr id="41" name="下矢印 40"/>
          <p:cNvSpPr/>
          <p:nvPr/>
        </p:nvSpPr>
        <p:spPr>
          <a:xfrm>
            <a:off x="668088" y="1453251"/>
            <a:ext cx="340659" cy="1781655"/>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43" name="下矢印 42"/>
          <p:cNvSpPr/>
          <p:nvPr/>
        </p:nvSpPr>
        <p:spPr>
          <a:xfrm rot="10800000">
            <a:off x="668087" y="3873470"/>
            <a:ext cx="340659" cy="2436386"/>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7" name="テキスト ボックス 36"/>
          <p:cNvSpPr txBox="1"/>
          <p:nvPr/>
        </p:nvSpPr>
        <p:spPr>
          <a:xfrm>
            <a:off x="383229" y="5169215"/>
            <a:ext cx="910377" cy="369332"/>
          </a:xfrm>
          <a:prstGeom prst="rect">
            <a:avLst/>
          </a:prstGeom>
          <a:noFill/>
        </p:spPr>
        <p:txBody>
          <a:bodyPr wrap="none" rtlCol="0">
            <a:spAutoFit/>
          </a:bodyPr>
          <a:lstStyle/>
          <a:p>
            <a:pPr algn="ctr"/>
            <a:r>
              <a:rPr kumimoji="1" lang="en-US" altLang="ja-JP" dirty="0"/>
              <a:t>Web2.0</a:t>
            </a:r>
            <a:endParaRPr kumimoji="1" lang="ja-JP" altLang="en-US" dirty="0"/>
          </a:p>
        </p:txBody>
      </p:sp>
      <p:sp>
        <p:nvSpPr>
          <p:cNvPr id="40" name="テキスト ボックス 39"/>
          <p:cNvSpPr txBox="1"/>
          <p:nvPr/>
        </p:nvSpPr>
        <p:spPr>
          <a:xfrm>
            <a:off x="273644" y="4536463"/>
            <a:ext cx="1183337" cy="369332"/>
          </a:xfrm>
          <a:prstGeom prst="rect">
            <a:avLst/>
          </a:prstGeom>
          <a:noFill/>
        </p:spPr>
        <p:txBody>
          <a:bodyPr wrap="none" rtlCol="0">
            <a:spAutoFit/>
          </a:bodyPr>
          <a:lstStyle/>
          <a:p>
            <a:pPr algn="ctr"/>
            <a:r>
              <a:rPr kumimoji="1" lang="en-US" altLang="ja-JP" dirty="0"/>
              <a:t>Science2.0</a:t>
            </a:r>
            <a:endParaRPr kumimoji="1" lang="ja-JP" altLang="en-US" dirty="0"/>
          </a:p>
        </p:txBody>
      </p:sp>
    </p:spTree>
    <p:extLst>
      <p:ext uri="{BB962C8B-B14F-4D97-AF65-F5344CB8AC3E}">
        <p14:creationId xmlns:p14="http://schemas.microsoft.com/office/powerpoint/2010/main" val="348715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279" y="980728"/>
            <a:ext cx="80105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29519" y="332123"/>
            <a:ext cx="3522118" cy="369332"/>
          </a:xfrm>
          <a:prstGeom prst="rect">
            <a:avLst/>
          </a:prstGeom>
          <a:noFill/>
        </p:spPr>
        <p:txBody>
          <a:bodyPr wrap="none" rtlCol="0">
            <a:spAutoFit/>
          </a:bodyPr>
          <a:lstStyle/>
          <a:p>
            <a:r>
              <a:rPr lang="ja-JP" altLang="en-US" dirty="0"/>
              <a:t>メンテナンス案内 </a:t>
            </a:r>
            <a:r>
              <a:rPr lang="en-US" altLang="ja-JP" dirty="0"/>
              <a:t>–</a:t>
            </a:r>
            <a:r>
              <a:rPr lang="ja-JP" altLang="en-US" dirty="0"/>
              <a:t> プレビュー</a:t>
            </a:r>
            <a:endParaRPr kumimoji="1" lang="ja-JP" altLang="en-US" dirty="0"/>
          </a:p>
        </p:txBody>
      </p:sp>
      <p:sp>
        <p:nvSpPr>
          <p:cNvPr id="9" name="線吹き出し 1 (枠付き) 8"/>
          <p:cNvSpPr/>
          <p:nvPr/>
        </p:nvSpPr>
        <p:spPr>
          <a:xfrm>
            <a:off x="6228183" y="1856341"/>
            <a:ext cx="2031572" cy="504056"/>
          </a:xfrm>
          <a:prstGeom prst="borderCallout1">
            <a:avLst>
              <a:gd name="adj1" fmla="val 18750"/>
              <a:gd name="adj2" fmla="val -8333"/>
              <a:gd name="adj3" fmla="val 118258"/>
              <a:gd name="adj4" fmla="val -56782"/>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t>送信内容のプレビュー</a:t>
            </a:r>
            <a:endParaRPr kumimoji="1" lang="ja-JP" altLang="en-US" sz="1200" dirty="0"/>
          </a:p>
        </p:txBody>
      </p:sp>
      <p:graphicFrame>
        <p:nvGraphicFramePr>
          <p:cNvPr id="2" name="表 1"/>
          <p:cNvGraphicFramePr>
            <a:graphicFrameLocks noGrp="1"/>
          </p:cNvGraphicFramePr>
          <p:nvPr>
            <p:extLst/>
          </p:nvPr>
        </p:nvGraphicFramePr>
        <p:xfrm>
          <a:off x="541653" y="5013176"/>
          <a:ext cx="7995312" cy="1430262"/>
        </p:xfrm>
        <a:graphic>
          <a:graphicData uri="http://schemas.openxmlformats.org/drawingml/2006/table">
            <a:tbl>
              <a:tblPr firstRow="1" bandRow="1">
                <a:tableStyleId>{69012ECD-51FC-41F1-AA8D-1B2483CD663E}</a:tableStyleId>
              </a:tblPr>
              <a:tblGrid>
                <a:gridCol w="1798099">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4397013">
                  <a:extLst>
                    <a:ext uri="{9D8B030D-6E8A-4147-A177-3AD203B41FA5}">
                      <a16:colId xmlns:a16="http://schemas.microsoft.com/office/drawing/2014/main" val="20002"/>
                    </a:ext>
                  </a:extLst>
                </a:gridCol>
              </a:tblGrid>
              <a:tr h="456051">
                <a:tc>
                  <a:txBody>
                    <a:bodyPr/>
                    <a:lstStyle/>
                    <a:p>
                      <a:endParaRPr kumimoji="1" lang="ja-JP" altLang="en-US" sz="1400" dirty="0"/>
                    </a:p>
                  </a:txBody>
                  <a:tcPr anchor="ctr"/>
                </a:tc>
                <a:tc>
                  <a:txBody>
                    <a:bodyPr/>
                    <a:lstStyle/>
                    <a:p>
                      <a:r>
                        <a:rPr kumimoji="1" lang="en-US" altLang="ja-JP" sz="1400" dirty="0"/>
                        <a:t>OSF</a:t>
                      </a:r>
                      <a:r>
                        <a:rPr kumimoji="1" lang="ja-JP" altLang="en-US" sz="1400" dirty="0"/>
                        <a:t> </a:t>
                      </a:r>
                      <a:r>
                        <a:rPr kumimoji="1" lang="en-US" altLang="ja-JP" sz="1400" dirty="0"/>
                        <a:t>Admin</a:t>
                      </a:r>
                      <a:r>
                        <a:rPr kumimoji="1" lang="ja-JP" altLang="en-US" sz="1400" dirty="0"/>
                        <a:t>権限</a:t>
                      </a:r>
                    </a:p>
                  </a:txBody>
                  <a:tcPr anchor="ctr"/>
                </a:tc>
                <a:tc>
                  <a:txBody>
                    <a:bodyPr/>
                    <a:lstStyle/>
                    <a:p>
                      <a:r>
                        <a:rPr kumimoji="1" lang="ja-JP" altLang="en-US" sz="1400" dirty="0"/>
                        <a:t>送信範囲</a:t>
                      </a:r>
                    </a:p>
                  </a:txBody>
                  <a:tcPr anchor="ctr"/>
                </a:tc>
                <a:extLst>
                  <a:ext uri="{0D108BD9-81ED-4DB2-BD59-A6C34878D82A}">
                    <a16:rowId xmlns:a16="http://schemas.microsoft.com/office/drawing/2014/main" val="10000"/>
                  </a:ext>
                </a:extLst>
              </a:tr>
              <a:tr h="456051">
                <a:tc>
                  <a:txBody>
                    <a:bodyPr/>
                    <a:lstStyle/>
                    <a:p>
                      <a:r>
                        <a:rPr kumimoji="1" lang="ja-JP" altLang="en-US" sz="1400" dirty="0"/>
                        <a:t>統合管理者</a:t>
                      </a:r>
                    </a:p>
                  </a:txBody>
                  <a:tcPr anchor="ctr"/>
                </a:tc>
                <a:tc>
                  <a:txBody>
                    <a:bodyPr/>
                    <a:lstStyle/>
                    <a:p>
                      <a:r>
                        <a:rPr kumimoji="1" lang="en-US" altLang="ja-JP" sz="1400" dirty="0"/>
                        <a:t>Super</a:t>
                      </a:r>
                      <a:r>
                        <a:rPr kumimoji="1" lang="ja-JP" altLang="en-US" sz="1400" dirty="0"/>
                        <a:t> </a:t>
                      </a:r>
                      <a:r>
                        <a:rPr kumimoji="1" lang="en-US" altLang="ja-JP" sz="1400" dirty="0"/>
                        <a:t>User</a:t>
                      </a:r>
                      <a:endParaRPr kumimoji="1" lang="ja-JP" altLang="en-US" sz="1400" dirty="0"/>
                    </a:p>
                  </a:txBody>
                  <a:tcPr anchor="ctr"/>
                </a:tc>
                <a:tc>
                  <a:txBody>
                    <a:bodyPr/>
                    <a:lstStyle/>
                    <a:p>
                      <a:r>
                        <a:rPr kumimoji="1" lang="ja-JP" altLang="en-US" sz="1400" dirty="0"/>
                        <a:t>全</a:t>
                      </a:r>
                      <a:r>
                        <a:rPr kumimoji="1" lang="en-US" altLang="ja-JP" sz="1400" dirty="0"/>
                        <a:t>OSF</a:t>
                      </a:r>
                      <a:r>
                        <a:rPr kumimoji="1" lang="ja-JP" altLang="en-US" sz="1400" dirty="0"/>
                        <a:t>ユーザ</a:t>
                      </a:r>
                    </a:p>
                  </a:txBody>
                  <a:tcPr anchor="ctr"/>
                </a:tc>
                <a:extLst>
                  <a:ext uri="{0D108BD9-81ED-4DB2-BD59-A6C34878D82A}">
                    <a16:rowId xmlns:a16="http://schemas.microsoft.com/office/drawing/2014/main" val="10001"/>
                  </a:ext>
                </a:extLst>
              </a:tr>
              <a:tr h="456051">
                <a:tc>
                  <a:txBody>
                    <a:bodyPr/>
                    <a:lstStyle/>
                    <a:p>
                      <a:r>
                        <a:rPr kumimoji="1" lang="ja-JP" altLang="en-US" sz="1400" dirty="0"/>
                        <a:t>機関管理者</a:t>
                      </a:r>
                    </a:p>
                  </a:txBody>
                  <a:tcPr anchor="ctr"/>
                </a:tc>
                <a:tc>
                  <a:txBody>
                    <a:bodyPr/>
                    <a:lstStyle/>
                    <a:p>
                      <a:r>
                        <a:rPr kumimoji="1" lang="en-US" altLang="ja-JP" sz="1400" dirty="0"/>
                        <a:t>Staff</a:t>
                      </a:r>
                      <a:endParaRPr kumimoji="1" lang="ja-JP" altLang="en-US" sz="1400" dirty="0"/>
                    </a:p>
                  </a:txBody>
                  <a:tcPr anchor="ctr"/>
                </a:tc>
                <a:tc>
                  <a:txBody>
                    <a:bodyPr/>
                    <a:lstStyle/>
                    <a:p>
                      <a:r>
                        <a:rPr kumimoji="1" lang="ja-JP" altLang="en-US" sz="1400" dirty="0"/>
                        <a:t>機関管理者が所属する</a:t>
                      </a:r>
                      <a:r>
                        <a:rPr kumimoji="1" lang="en-US" altLang="ja-JP" sz="1400" dirty="0"/>
                        <a:t>Institution</a:t>
                      </a:r>
                      <a:r>
                        <a:rPr kumimoji="1" lang="ja-JP" altLang="en-US" sz="1400" dirty="0"/>
                        <a:t>に所属する</a:t>
                      </a:r>
                      <a:endParaRPr kumimoji="1" lang="en-US" altLang="ja-JP" sz="1400" dirty="0"/>
                    </a:p>
                    <a:p>
                      <a:r>
                        <a:rPr kumimoji="1" lang="ja-JP" altLang="en-US" sz="1400" dirty="0"/>
                        <a:t>全ての</a:t>
                      </a:r>
                      <a:r>
                        <a:rPr kumimoji="1" lang="en-US" altLang="ja-JP" sz="1400" dirty="0"/>
                        <a:t>OSF</a:t>
                      </a:r>
                      <a:r>
                        <a:rPr kumimoji="1" lang="ja-JP" altLang="en-US" sz="1400" dirty="0"/>
                        <a:t>ユーザ</a:t>
                      </a:r>
                    </a:p>
                  </a:txBody>
                  <a:tcPr anchor="ctr"/>
                </a:tc>
                <a:extLst>
                  <a:ext uri="{0D108BD9-81ED-4DB2-BD59-A6C34878D82A}">
                    <a16:rowId xmlns:a16="http://schemas.microsoft.com/office/drawing/2014/main" val="10002"/>
                  </a:ext>
                </a:extLst>
              </a:tr>
            </a:tbl>
          </a:graphicData>
        </a:graphic>
      </p:graphicFrame>
      <p:sp>
        <p:nvSpPr>
          <p:cNvPr id="12" name="テキスト ボックス 11"/>
          <p:cNvSpPr txBox="1"/>
          <p:nvPr/>
        </p:nvSpPr>
        <p:spPr>
          <a:xfrm>
            <a:off x="548279" y="4602614"/>
            <a:ext cx="3324949" cy="338554"/>
          </a:xfrm>
          <a:prstGeom prst="rect">
            <a:avLst/>
          </a:prstGeom>
          <a:noFill/>
        </p:spPr>
        <p:txBody>
          <a:bodyPr wrap="none" rtlCol="0">
            <a:spAutoFit/>
          </a:bodyPr>
          <a:lstStyle/>
          <a:p>
            <a:r>
              <a:rPr lang="ja-JP" altLang="en-US" sz="1600" dirty="0"/>
              <a:t>メール、</a:t>
            </a:r>
            <a:r>
              <a:rPr lang="en-US" altLang="ja-JP" sz="1600" dirty="0"/>
              <a:t>SNS</a:t>
            </a:r>
            <a:r>
              <a:rPr lang="ja-JP" altLang="en-US" sz="1600" dirty="0" err="1"/>
              <a:t>、</a:t>
            </a:r>
            <a:r>
              <a:rPr lang="ja-JP" altLang="en-US" sz="1600" dirty="0"/>
              <a:t>および</a:t>
            </a:r>
            <a:r>
              <a:rPr lang="en-US" altLang="ja-JP" sz="1600" dirty="0"/>
              <a:t>Push</a:t>
            </a:r>
            <a:r>
              <a:rPr lang="ja-JP" altLang="en-US" sz="1600" dirty="0"/>
              <a:t>の送信範囲</a:t>
            </a:r>
            <a:endParaRPr kumimoji="1" lang="ja-JP" altLang="en-US" sz="1600" dirty="0"/>
          </a:p>
        </p:txBody>
      </p:sp>
    </p:spTree>
    <p:extLst>
      <p:ext uri="{BB962C8B-B14F-4D97-AF65-F5344CB8AC3E}">
        <p14:creationId xmlns:p14="http://schemas.microsoft.com/office/powerpoint/2010/main" val="4083801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研究証跡管理機能</a:t>
            </a:r>
            <a:endParaRPr kumimoji="1" lang="ja-JP" altLang="en-US" sz="2800" dirty="0"/>
          </a:p>
        </p:txBody>
      </p:sp>
      <p:sp>
        <p:nvSpPr>
          <p:cNvPr id="4" name="スライド番号プレースホルダー 3"/>
          <p:cNvSpPr>
            <a:spLocks noGrp="1"/>
          </p:cNvSpPr>
          <p:nvPr>
            <p:ph type="sldNum" sz="quarter" idx="12"/>
          </p:nvPr>
        </p:nvSpPr>
        <p:spPr/>
        <p:txBody>
          <a:bodyPr/>
          <a:lstStyle/>
          <a:p>
            <a:fld id="{2D9512D5-BBD5-4066-8311-56CD717101F6}" type="slidenum">
              <a:rPr kumimoji="1" lang="ja-JP" altLang="en-US" smtClean="0"/>
              <a:t>41</a:t>
            </a:fld>
            <a:endParaRPr kumimoji="1" lang="ja-JP" altLang="en-US"/>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92287" y="1572465"/>
            <a:ext cx="3522921" cy="2118396"/>
          </a:xfrm>
          <a:prstGeom prst="rect">
            <a:avLst/>
          </a:prstGeom>
        </p:spPr>
      </p:pic>
      <p:sp>
        <p:nvSpPr>
          <p:cNvPr id="7" name="Text Box 18"/>
          <p:cNvSpPr txBox="1">
            <a:spLocks noChangeArrowheads="1"/>
          </p:cNvSpPr>
          <p:nvPr/>
        </p:nvSpPr>
        <p:spPr bwMode="auto">
          <a:xfrm>
            <a:off x="6294919" y="2631416"/>
            <a:ext cx="1250950" cy="274638"/>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solidFill>
                  <a:schemeClr val="bg1"/>
                </a:solidFill>
                <a:latin typeface="ＭＳ Ｐゴシック" pitchFamily="50" charset="-128"/>
                <a:ea typeface="ＭＳ Ｐゴシック" pitchFamily="50" charset="-128"/>
              </a:rPr>
              <a:t>商用時刻認証局</a:t>
            </a:r>
          </a:p>
        </p:txBody>
      </p:sp>
      <p:grpSp>
        <p:nvGrpSpPr>
          <p:cNvPr id="8" name="グループ化 7"/>
          <p:cNvGrpSpPr/>
          <p:nvPr/>
        </p:nvGrpSpPr>
        <p:grpSpPr>
          <a:xfrm>
            <a:off x="6344132" y="1734508"/>
            <a:ext cx="1152525" cy="896908"/>
            <a:chOff x="7550171" y="1822470"/>
            <a:chExt cx="1152525" cy="896908"/>
          </a:xfrm>
        </p:grpSpPr>
        <p:grpSp>
          <p:nvGrpSpPr>
            <p:cNvPr id="9" name="Group 6"/>
            <p:cNvGrpSpPr>
              <a:grpSpLocks/>
            </p:cNvGrpSpPr>
            <p:nvPr/>
          </p:nvGrpSpPr>
          <p:grpSpPr bwMode="auto">
            <a:xfrm>
              <a:off x="7550171" y="2071678"/>
              <a:ext cx="1152525" cy="647700"/>
              <a:chOff x="1519" y="1525"/>
              <a:chExt cx="1270" cy="635"/>
            </a:xfrm>
          </p:grpSpPr>
          <p:sp>
            <p:nvSpPr>
              <p:cNvPr id="20" name="AutoShape 7"/>
              <p:cNvSpPr>
                <a:spLocks noChangeArrowheads="1"/>
              </p:cNvSpPr>
              <p:nvPr/>
            </p:nvSpPr>
            <p:spPr bwMode="auto">
              <a:xfrm rot="10800000">
                <a:off x="1519" y="2024"/>
                <a:ext cx="1270" cy="136"/>
              </a:xfrm>
              <a:custGeom>
                <a:avLst/>
                <a:gdLst>
                  <a:gd name="T0" fmla="*/ 1201 w 21600"/>
                  <a:gd name="T1" fmla="*/ 68 h 21600"/>
                  <a:gd name="T2" fmla="*/ 635 w 21600"/>
                  <a:gd name="T3" fmla="*/ 136 h 21600"/>
                  <a:gd name="T4" fmla="*/ 69 w 21600"/>
                  <a:gd name="T5" fmla="*/ 68 h 21600"/>
                  <a:gd name="T6" fmla="*/ 635 w 21600"/>
                  <a:gd name="T7" fmla="*/ 0 h 21600"/>
                  <a:gd name="T8" fmla="*/ 0 60000 65536"/>
                  <a:gd name="T9" fmla="*/ 0 60000 65536"/>
                  <a:gd name="T10" fmla="*/ 0 60000 65536"/>
                  <a:gd name="T11" fmla="*/ 0 60000 65536"/>
                  <a:gd name="T12" fmla="*/ 2976 w 21600"/>
                  <a:gd name="T13" fmla="*/ 3018 h 21600"/>
                  <a:gd name="T14" fmla="*/ 18624 w 21600"/>
                  <a:gd name="T15" fmla="*/ 18582 h 21600"/>
                </a:gdLst>
                <a:ahLst/>
                <a:cxnLst>
                  <a:cxn ang="T8">
                    <a:pos x="T0" y="T1"/>
                  </a:cxn>
                  <a:cxn ang="T9">
                    <a:pos x="T2" y="T3"/>
                  </a:cxn>
                  <a:cxn ang="T10">
                    <a:pos x="T4" y="T5"/>
                  </a:cxn>
                  <a:cxn ang="T11">
                    <a:pos x="T6" y="T7"/>
                  </a:cxn>
                </a:cxnLst>
                <a:rect l="T12" t="T13" r="T14" b="T15"/>
                <a:pathLst>
                  <a:path w="21600" h="21600">
                    <a:moveTo>
                      <a:pt x="0" y="0"/>
                    </a:moveTo>
                    <a:lnTo>
                      <a:pt x="2364" y="21600"/>
                    </a:lnTo>
                    <a:lnTo>
                      <a:pt x="19236" y="21600"/>
                    </a:lnTo>
                    <a:lnTo>
                      <a:pt x="21600" y="0"/>
                    </a:lnTo>
                    <a:close/>
                  </a:path>
                </a:pathLst>
              </a:custGeom>
              <a:solidFill>
                <a:srgbClr val="C0C0C0"/>
              </a:solidFill>
              <a:ln w="9525">
                <a:solidFill>
                  <a:schemeClr val="tx1"/>
                </a:solidFill>
                <a:miter lim="800000"/>
                <a:headEnd/>
                <a:tailEnd/>
              </a:ln>
            </p:spPr>
            <p:txBody>
              <a:bodyPr rot="10800000"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1" name="Rectangle 8"/>
              <p:cNvSpPr>
                <a:spLocks noChangeArrowheads="1"/>
              </p:cNvSpPr>
              <p:nvPr/>
            </p:nvSpPr>
            <p:spPr bwMode="auto">
              <a:xfrm>
                <a:off x="1746" y="1797"/>
                <a:ext cx="91" cy="227"/>
              </a:xfrm>
              <a:prstGeom prst="rect">
                <a:avLst/>
              </a:prstGeom>
              <a:solidFill>
                <a:schemeClr val="folHlink"/>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2" name="AutoShape 9"/>
              <p:cNvSpPr>
                <a:spLocks noChangeArrowheads="1"/>
              </p:cNvSpPr>
              <p:nvPr/>
            </p:nvSpPr>
            <p:spPr bwMode="auto">
              <a:xfrm>
                <a:off x="1610" y="1706"/>
                <a:ext cx="1089" cy="91"/>
              </a:xfrm>
              <a:custGeom>
                <a:avLst/>
                <a:gdLst>
                  <a:gd name="T0" fmla="*/ 1029 w 21600"/>
                  <a:gd name="T1" fmla="*/ 45 h 21600"/>
                  <a:gd name="T2" fmla="*/ 545 w 21600"/>
                  <a:gd name="T3" fmla="*/ 91 h 21600"/>
                  <a:gd name="T4" fmla="*/ 60 w 21600"/>
                  <a:gd name="T5" fmla="*/ 45 h 21600"/>
                  <a:gd name="T6" fmla="*/ 545 w 21600"/>
                  <a:gd name="T7" fmla="*/ 0 h 21600"/>
                  <a:gd name="T8" fmla="*/ 0 60000 65536"/>
                  <a:gd name="T9" fmla="*/ 0 60000 65536"/>
                  <a:gd name="T10" fmla="*/ 0 60000 65536"/>
                  <a:gd name="T11" fmla="*/ 0 60000 65536"/>
                  <a:gd name="T12" fmla="*/ 2975 w 21600"/>
                  <a:gd name="T13" fmla="*/ 3086 h 21600"/>
                  <a:gd name="T14" fmla="*/ 18625 w 21600"/>
                  <a:gd name="T15" fmla="*/ 18514 h 21600"/>
                </a:gdLst>
                <a:ahLst/>
                <a:cxnLst>
                  <a:cxn ang="T8">
                    <a:pos x="T0" y="T1"/>
                  </a:cxn>
                  <a:cxn ang="T9">
                    <a:pos x="T2" y="T3"/>
                  </a:cxn>
                  <a:cxn ang="T10">
                    <a:pos x="T4" y="T5"/>
                  </a:cxn>
                  <a:cxn ang="T11">
                    <a:pos x="T6" y="T7"/>
                  </a:cxn>
                </a:cxnLst>
                <a:rect l="T12" t="T13" r="T14" b="T15"/>
                <a:pathLst>
                  <a:path w="21600" h="21600">
                    <a:moveTo>
                      <a:pt x="0" y="0"/>
                    </a:moveTo>
                    <a:lnTo>
                      <a:pt x="2364" y="21600"/>
                    </a:lnTo>
                    <a:lnTo>
                      <a:pt x="19236" y="21600"/>
                    </a:lnTo>
                    <a:lnTo>
                      <a:pt x="21600" y="0"/>
                    </a:lnTo>
                    <a:close/>
                  </a:path>
                </a:pathLst>
              </a:custGeom>
              <a:solidFill>
                <a:srgbClr val="C0C0C0"/>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3" name="AutoShape 10"/>
              <p:cNvSpPr>
                <a:spLocks noChangeArrowheads="1"/>
              </p:cNvSpPr>
              <p:nvPr/>
            </p:nvSpPr>
            <p:spPr bwMode="auto">
              <a:xfrm>
                <a:off x="1610" y="1525"/>
                <a:ext cx="1089" cy="182"/>
              </a:xfrm>
              <a:prstGeom prst="triangle">
                <a:avLst>
                  <a:gd name="adj" fmla="val 50000"/>
                </a:avLst>
              </a:prstGeom>
              <a:solidFill>
                <a:srgbClr val="808080"/>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4" name="Rectangle 11"/>
              <p:cNvSpPr>
                <a:spLocks noChangeArrowheads="1"/>
              </p:cNvSpPr>
              <p:nvPr/>
            </p:nvSpPr>
            <p:spPr bwMode="auto">
              <a:xfrm>
                <a:off x="1882" y="1797"/>
                <a:ext cx="91" cy="227"/>
              </a:xfrm>
              <a:prstGeom prst="rect">
                <a:avLst/>
              </a:prstGeom>
              <a:solidFill>
                <a:schemeClr val="folHlink"/>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5" name="Rectangle 12"/>
              <p:cNvSpPr>
                <a:spLocks noChangeArrowheads="1"/>
              </p:cNvSpPr>
              <p:nvPr/>
            </p:nvSpPr>
            <p:spPr bwMode="auto">
              <a:xfrm>
                <a:off x="2018" y="1797"/>
                <a:ext cx="91" cy="227"/>
              </a:xfrm>
              <a:prstGeom prst="rect">
                <a:avLst/>
              </a:prstGeom>
              <a:solidFill>
                <a:schemeClr val="folHlink"/>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6" name="Rectangle 13"/>
              <p:cNvSpPr>
                <a:spLocks noChangeArrowheads="1"/>
              </p:cNvSpPr>
              <p:nvPr/>
            </p:nvSpPr>
            <p:spPr bwMode="auto">
              <a:xfrm>
                <a:off x="2154" y="1797"/>
                <a:ext cx="91" cy="227"/>
              </a:xfrm>
              <a:prstGeom prst="rect">
                <a:avLst/>
              </a:prstGeom>
              <a:solidFill>
                <a:schemeClr val="folHlink"/>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7" name="Rectangle 14"/>
              <p:cNvSpPr>
                <a:spLocks noChangeArrowheads="1"/>
              </p:cNvSpPr>
              <p:nvPr/>
            </p:nvSpPr>
            <p:spPr bwMode="auto">
              <a:xfrm>
                <a:off x="2290" y="1797"/>
                <a:ext cx="91" cy="227"/>
              </a:xfrm>
              <a:prstGeom prst="rect">
                <a:avLst/>
              </a:prstGeom>
              <a:solidFill>
                <a:schemeClr val="folHlink"/>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28" name="Rectangle 15"/>
              <p:cNvSpPr>
                <a:spLocks noChangeArrowheads="1"/>
              </p:cNvSpPr>
              <p:nvPr/>
            </p:nvSpPr>
            <p:spPr bwMode="auto">
              <a:xfrm>
                <a:off x="2426" y="1797"/>
                <a:ext cx="91" cy="227"/>
              </a:xfrm>
              <a:prstGeom prst="rect">
                <a:avLst/>
              </a:prstGeom>
              <a:solidFill>
                <a:schemeClr val="folHlink"/>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grpSp>
        <p:pic>
          <p:nvPicPr>
            <p:cNvPr id="10" name="Picture 16" descr="dai_005"/>
            <p:cNvPicPr>
              <a:picLocks noChangeAspect="1" noChangeArrowheads="1"/>
            </p:cNvPicPr>
            <p:nvPr/>
          </p:nvPicPr>
          <p:blipFill>
            <a:blip r:embed="rId4"/>
            <a:srcRect/>
            <a:stretch>
              <a:fillRect/>
            </a:stretch>
          </p:blipFill>
          <p:spPr bwMode="auto">
            <a:xfrm>
              <a:off x="7854951" y="1822470"/>
              <a:ext cx="328612" cy="358775"/>
            </a:xfrm>
            <a:prstGeom prst="rect">
              <a:avLst/>
            </a:prstGeom>
            <a:noFill/>
            <a:ln w="9525">
              <a:noFill/>
              <a:miter lim="800000"/>
              <a:headEnd/>
              <a:tailEnd/>
            </a:ln>
          </p:spPr>
        </p:pic>
        <p:grpSp>
          <p:nvGrpSpPr>
            <p:cNvPr id="11" name="Group 56"/>
            <p:cNvGrpSpPr>
              <a:grpSpLocks/>
            </p:cNvGrpSpPr>
            <p:nvPr/>
          </p:nvGrpSpPr>
          <p:grpSpPr bwMode="auto">
            <a:xfrm>
              <a:off x="8216901" y="1965345"/>
              <a:ext cx="431800" cy="360363"/>
              <a:chOff x="295" y="482"/>
              <a:chExt cx="726" cy="771"/>
            </a:xfrm>
          </p:grpSpPr>
          <p:sp>
            <p:nvSpPr>
              <p:cNvPr id="12" name="AutoShape 57"/>
              <p:cNvSpPr>
                <a:spLocks noChangeArrowheads="1"/>
              </p:cNvSpPr>
              <p:nvPr/>
            </p:nvSpPr>
            <p:spPr bwMode="auto">
              <a:xfrm rot="5400000" flipH="1">
                <a:off x="272" y="505"/>
                <a:ext cx="771" cy="726"/>
              </a:xfrm>
              <a:prstGeom prst="wave">
                <a:avLst>
                  <a:gd name="adj1" fmla="val 13005"/>
                  <a:gd name="adj2" fmla="val 0"/>
                </a:avLst>
              </a:prstGeom>
              <a:solidFill>
                <a:schemeClr val="bg1"/>
              </a:solidFill>
              <a:ln w="9525">
                <a:solidFill>
                  <a:schemeClr val="tx1"/>
                </a:solidFill>
                <a:round/>
                <a:headEnd/>
                <a:tailEnd/>
              </a:ln>
            </p:spPr>
            <p:txBody>
              <a:bodyPr rot="10800000" vert="eaVert"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3" name="Line 58"/>
              <p:cNvSpPr>
                <a:spLocks noChangeShapeType="1"/>
              </p:cNvSpPr>
              <p:nvPr/>
            </p:nvSpPr>
            <p:spPr bwMode="auto">
              <a:xfrm>
                <a:off x="431" y="572"/>
                <a:ext cx="322" cy="2"/>
              </a:xfrm>
              <a:prstGeom prst="line">
                <a:avLst/>
              </a:prstGeom>
              <a:noFill/>
              <a:ln w="19050">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4" name="Line 59"/>
              <p:cNvSpPr>
                <a:spLocks noChangeShapeType="1"/>
              </p:cNvSpPr>
              <p:nvPr/>
            </p:nvSpPr>
            <p:spPr bwMode="auto">
              <a:xfrm>
                <a:off x="385" y="663"/>
                <a:ext cx="322" cy="2"/>
              </a:xfrm>
              <a:prstGeom prst="line">
                <a:avLst/>
              </a:prstGeom>
              <a:noFill/>
              <a:ln w="19050">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5" name="Line 60"/>
              <p:cNvSpPr>
                <a:spLocks noChangeShapeType="1"/>
              </p:cNvSpPr>
              <p:nvPr/>
            </p:nvSpPr>
            <p:spPr bwMode="auto">
              <a:xfrm>
                <a:off x="431" y="754"/>
                <a:ext cx="322" cy="2"/>
              </a:xfrm>
              <a:prstGeom prst="line">
                <a:avLst/>
              </a:prstGeom>
              <a:noFill/>
              <a:ln w="19050">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6" name="AutoShape 61"/>
              <p:cNvSpPr>
                <a:spLocks noChangeArrowheads="1"/>
              </p:cNvSpPr>
              <p:nvPr/>
            </p:nvSpPr>
            <p:spPr bwMode="auto">
              <a:xfrm rot="4105787">
                <a:off x="711" y="1038"/>
                <a:ext cx="272" cy="91"/>
              </a:xfrm>
              <a:prstGeom prst="wave">
                <a:avLst>
                  <a:gd name="adj1" fmla="val 13005"/>
                  <a:gd name="adj2" fmla="val 0"/>
                </a:avLst>
              </a:prstGeom>
              <a:solidFill>
                <a:srgbClr val="FFCC00"/>
              </a:solidFill>
              <a:ln w="9525">
                <a:solidFill>
                  <a:schemeClr val="tx1"/>
                </a:solidFill>
                <a:round/>
                <a:headEnd/>
                <a:tailEnd/>
              </a:ln>
            </p:spPr>
            <p:txBody>
              <a:bodyPr rot="10800000" vert="eaVert"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7" name="AutoShape 62"/>
              <p:cNvSpPr>
                <a:spLocks noChangeArrowheads="1"/>
              </p:cNvSpPr>
              <p:nvPr/>
            </p:nvSpPr>
            <p:spPr bwMode="auto">
              <a:xfrm rot="-4382966">
                <a:off x="569" y="1038"/>
                <a:ext cx="272" cy="91"/>
              </a:xfrm>
              <a:prstGeom prst="wave">
                <a:avLst>
                  <a:gd name="adj1" fmla="val 13005"/>
                  <a:gd name="adj2" fmla="val 0"/>
                </a:avLst>
              </a:prstGeom>
              <a:solidFill>
                <a:srgbClr val="FFCC00"/>
              </a:solidFill>
              <a:ln w="9525">
                <a:solidFill>
                  <a:schemeClr val="tx1"/>
                </a:solidFill>
                <a:round/>
                <a:headEnd/>
                <a:tailEnd/>
              </a:ln>
            </p:spPr>
            <p:txBody>
              <a:bodyPr vert="eaVert"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8" name="AutoShape 63"/>
              <p:cNvSpPr>
                <a:spLocks noChangeArrowheads="1"/>
              </p:cNvSpPr>
              <p:nvPr/>
            </p:nvSpPr>
            <p:spPr bwMode="auto">
              <a:xfrm>
                <a:off x="639" y="812"/>
                <a:ext cx="272" cy="227"/>
              </a:xfrm>
              <a:prstGeom prst="star16">
                <a:avLst>
                  <a:gd name="adj" fmla="val 37500"/>
                </a:avLst>
              </a:prstGeom>
              <a:solidFill>
                <a:srgbClr val="FFFF00"/>
              </a:solidFill>
              <a:ln w="9525">
                <a:solidFill>
                  <a:schemeClr val="tx1"/>
                </a:solidFill>
                <a:miter lim="800000"/>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sp>
            <p:nvSpPr>
              <p:cNvPr id="19" name="Oval 64"/>
              <p:cNvSpPr>
                <a:spLocks noChangeArrowheads="1"/>
              </p:cNvSpPr>
              <p:nvPr/>
            </p:nvSpPr>
            <p:spPr bwMode="auto">
              <a:xfrm>
                <a:off x="705" y="872"/>
                <a:ext cx="142" cy="117"/>
              </a:xfrm>
              <a:prstGeom prst="ellipse">
                <a:avLst/>
              </a:prstGeom>
              <a:solidFill>
                <a:srgbClr val="FFCC00"/>
              </a:solidFill>
              <a:ln w="9525">
                <a:solidFill>
                  <a:schemeClr val="tx1"/>
                </a:solidFill>
                <a:round/>
                <a:headEnd/>
                <a:tailEnd/>
              </a:ln>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solidFill>
                    <a:schemeClr val="bg1"/>
                  </a:solidFill>
                  <a:latin typeface="ＭＳ Ｐゴシック" pitchFamily="50" charset="-128"/>
                  <a:ea typeface="ＭＳ Ｐゴシック" pitchFamily="50" charset="-128"/>
                </a:endParaRPr>
              </a:p>
            </p:txBody>
          </p:sp>
        </p:grpSp>
      </p:grpSp>
      <p:grpSp>
        <p:nvGrpSpPr>
          <p:cNvPr id="52" name="グループ化 51"/>
          <p:cNvGrpSpPr/>
          <p:nvPr/>
        </p:nvGrpSpPr>
        <p:grpSpPr>
          <a:xfrm>
            <a:off x="6212533" y="4636211"/>
            <a:ext cx="1495461" cy="1421274"/>
            <a:chOff x="5263593" y="3823531"/>
            <a:chExt cx="1898673" cy="1804483"/>
          </a:xfrm>
        </p:grpSpPr>
        <p:pic>
          <p:nvPicPr>
            <p:cNvPr id="29" name="図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3593" y="3823531"/>
              <a:ext cx="1898673" cy="1804483"/>
            </a:xfrm>
            <a:prstGeom prst="rect">
              <a:avLst/>
            </a:prstGeom>
          </p:spPr>
        </p:pic>
        <p:pic>
          <p:nvPicPr>
            <p:cNvPr id="31" name="図 3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4379" y="4549166"/>
              <a:ext cx="706927" cy="706927"/>
            </a:xfrm>
            <a:prstGeom prst="rect">
              <a:avLst/>
            </a:prstGeom>
          </p:spPr>
        </p:pic>
        <p:sp>
          <p:nvSpPr>
            <p:cNvPr id="33" name="円/楕円 42"/>
            <p:cNvSpPr/>
            <p:nvPr/>
          </p:nvSpPr>
          <p:spPr>
            <a:xfrm>
              <a:off x="6377186" y="4848353"/>
              <a:ext cx="571504" cy="571504"/>
            </a:xfrm>
            <a:prstGeom prst="ellipse">
              <a:avLst/>
            </a:prstGeom>
            <a:solidFill>
              <a:schemeClr val="accent3">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4" name="正方形/長方形 33"/>
            <p:cNvSpPr/>
            <p:nvPr/>
          </p:nvSpPr>
          <p:spPr>
            <a:xfrm>
              <a:off x="6339000" y="4944730"/>
              <a:ext cx="642942" cy="4001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800"/>
                </a:lnSpc>
              </a:pPr>
              <a:r>
                <a:rPr lang="en-US" altLang="ja-JP" sz="1000" dirty="0">
                  <a:solidFill>
                    <a:schemeClr val="bg1"/>
                  </a:solidFill>
                  <a:latin typeface="Gill Sans MT Condensed" pitchFamily="34" charset="0"/>
                  <a:cs typeface="Times New Roman" pitchFamily="18" charset="0"/>
                </a:rPr>
                <a:t>Time Stamp</a:t>
              </a:r>
            </a:p>
            <a:p>
              <a:pPr algn="ctr">
                <a:lnSpc>
                  <a:spcPts val="800"/>
                </a:lnSpc>
              </a:pPr>
              <a:r>
                <a:rPr lang="en-US" altLang="ja-JP" sz="1000" dirty="0">
                  <a:solidFill>
                    <a:schemeClr val="bg1"/>
                  </a:solidFill>
                  <a:latin typeface="Gill Sans MT Condensed" pitchFamily="34" charset="0"/>
                  <a:cs typeface="Times New Roman" pitchFamily="18" charset="0"/>
                </a:rPr>
                <a:t>2007.11.8</a:t>
              </a:r>
            </a:p>
            <a:p>
              <a:pPr algn="ctr">
                <a:lnSpc>
                  <a:spcPts val="800"/>
                </a:lnSpc>
              </a:pPr>
              <a:r>
                <a:rPr lang="en-US" altLang="ja-JP" sz="1000" dirty="0">
                  <a:solidFill>
                    <a:schemeClr val="bg1"/>
                  </a:solidFill>
                  <a:latin typeface="Gill Sans MT Condensed" pitchFamily="34" charset="0"/>
                  <a:cs typeface="Times New Roman" pitchFamily="18" charset="0"/>
                </a:rPr>
                <a:t>10:05:32</a:t>
              </a:r>
              <a:endParaRPr lang="ja-JP" altLang="en-US" sz="1000" dirty="0">
                <a:solidFill>
                  <a:schemeClr val="bg1"/>
                </a:solidFill>
                <a:latin typeface="Gill Sans MT Condensed" pitchFamily="34" charset="0"/>
              </a:endParaRPr>
            </a:p>
          </p:txBody>
        </p:sp>
      </p:grpSp>
      <p:grpSp>
        <p:nvGrpSpPr>
          <p:cNvPr id="35" name="グループ化 34"/>
          <p:cNvGrpSpPr/>
          <p:nvPr/>
        </p:nvGrpSpPr>
        <p:grpSpPr>
          <a:xfrm>
            <a:off x="6432861" y="2212484"/>
            <a:ext cx="975065" cy="786072"/>
            <a:chOff x="6715140" y="3786190"/>
            <a:chExt cx="2211388" cy="1782763"/>
          </a:xfrm>
        </p:grpSpPr>
        <p:pic>
          <p:nvPicPr>
            <p:cNvPr id="36" name="Picture 6" descr="C:\Users\yamaji\Pictures\Microsoft クリップ オーガナイザ\j0250301.wmf"/>
            <p:cNvPicPr>
              <a:picLocks noChangeAspect="1" noChangeArrowheads="1"/>
            </p:cNvPicPr>
            <p:nvPr/>
          </p:nvPicPr>
          <p:blipFill>
            <a:blip r:embed="rId7"/>
            <a:srcRect/>
            <a:stretch>
              <a:fillRect/>
            </a:stretch>
          </p:blipFill>
          <p:spPr bwMode="auto">
            <a:xfrm>
              <a:off x="6715140" y="3786190"/>
              <a:ext cx="2211388" cy="1782763"/>
            </a:xfrm>
            <a:prstGeom prst="rect">
              <a:avLst/>
            </a:prstGeom>
            <a:noFill/>
          </p:spPr>
        </p:pic>
        <p:pic>
          <p:nvPicPr>
            <p:cNvPr id="37" name="Picture 7" descr="C:\Users\yamaji\AppData\Local\Microsoft\Windows\Temporary Internet Files\Content.IE5\NNL5KRA5\MCj04316180000[1].png"/>
            <p:cNvPicPr>
              <a:picLocks noChangeAspect="1" noChangeArrowheads="1"/>
            </p:cNvPicPr>
            <p:nvPr/>
          </p:nvPicPr>
          <p:blipFill>
            <a:blip r:embed="rId8"/>
            <a:srcRect/>
            <a:stretch>
              <a:fillRect/>
            </a:stretch>
          </p:blipFill>
          <p:spPr bwMode="auto">
            <a:xfrm rot="20945484">
              <a:off x="7228269" y="4096601"/>
              <a:ext cx="785818" cy="928694"/>
            </a:xfrm>
            <a:prstGeom prst="rect">
              <a:avLst/>
            </a:prstGeom>
            <a:noFill/>
          </p:spPr>
        </p:pic>
      </p:grpSp>
      <p:sp>
        <p:nvSpPr>
          <p:cNvPr id="38" name="テキスト ボックス 37"/>
          <p:cNvSpPr txBox="1"/>
          <p:nvPr/>
        </p:nvSpPr>
        <p:spPr>
          <a:xfrm>
            <a:off x="6006106" y="3036948"/>
            <a:ext cx="1800493" cy="646331"/>
          </a:xfrm>
          <a:prstGeom prst="rect">
            <a:avLst/>
          </a:prstGeom>
          <a:noFill/>
        </p:spPr>
        <p:txBody>
          <a:bodyPr wrap="none" rtlCol="0">
            <a:spAutoFit/>
          </a:bodyPr>
          <a:lstStyle/>
          <a:p>
            <a:r>
              <a:rPr kumimoji="1" lang="ja-JP" altLang="en-US" dirty="0"/>
              <a:t>商用時刻認証局</a:t>
            </a:r>
            <a:endParaRPr kumimoji="1" lang="en-US" altLang="ja-JP" dirty="0"/>
          </a:p>
          <a:p>
            <a:r>
              <a:rPr lang="ja-JP" altLang="en-US" dirty="0"/>
              <a:t>タイムスタンプ</a:t>
            </a:r>
            <a:endParaRPr kumimoji="1" lang="ja-JP" altLang="en-US" dirty="0"/>
          </a:p>
        </p:txBody>
      </p:sp>
      <p:grpSp>
        <p:nvGrpSpPr>
          <p:cNvPr id="42" name="グループ化 41"/>
          <p:cNvGrpSpPr/>
          <p:nvPr/>
        </p:nvGrpSpPr>
        <p:grpSpPr>
          <a:xfrm>
            <a:off x="1592287" y="3966199"/>
            <a:ext cx="3498020" cy="2103301"/>
            <a:chOff x="740509" y="2481567"/>
            <a:chExt cx="4326753" cy="2362281"/>
          </a:xfrm>
        </p:grpSpPr>
        <p:pic>
          <p:nvPicPr>
            <p:cNvPr id="44" name="図 43"/>
            <p:cNvPicPr>
              <a:picLocks noChangeAspect="1"/>
            </p:cNvPicPr>
            <p:nvPr/>
          </p:nvPicPr>
          <p:blipFill rotWithShape="1">
            <a:blip r:embed="rId9">
              <a:extLst>
                <a:ext uri="{28A0092B-C50C-407E-A947-70E740481C1C}">
                  <a14:useLocalDpi xmlns:a14="http://schemas.microsoft.com/office/drawing/2010/main"/>
                </a:ext>
              </a:extLst>
            </a:blip>
            <a:srcRect b="23040"/>
            <a:stretch/>
          </p:blipFill>
          <p:spPr>
            <a:xfrm>
              <a:off x="740509" y="2504609"/>
              <a:ext cx="4326753" cy="2339239"/>
            </a:xfrm>
            <a:prstGeom prst="rect">
              <a:avLst/>
            </a:prstGeom>
          </p:spPr>
        </p:pic>
        <p:sp>
          <p:nvSpPr>
            <p:cNvPr id="45" name="正方形/長方形 44"/>
            <p:cNvSpPr/>
            <p:nvPr/>
          </p:nvSpPr>
          <p:spPr>
            <a:xfrm>
              <a:off x="887702" y="2532955"/>
              <a:ext cx="443851" cy="100117"/>
            </a:xfrm>
            <a:prstGeom prst="rect">
              <a:avLst/>
            </a:prstGeom>
            <a:solidFill>
              <a:srgbClr val="367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761373" y="2481567"/>
              <a:ext cx="595035" cy="215444"/>
            </a:xfrm>
            <a:prstGeom prst="rect">
              <a:avLst/>
            </a:prstGeom>
            <a:noFill/>
          </p:spPr>
          <p:txBody>
            <a:bodyPr wrap="none" rtlCol="0">
              <a:spAutoFit/>
            </a:bodyPr>
            <a:lstStyle/>
            <a:p>
              <a:r>
                <a:rPr kumimoji="1" lang="ja-JP" altLang="en-US" sz="800" dirty="0">
                  <a:solidFill>
                    <a:schemeClr val="bg1"/>
                  </a:solidFill>
                </a:rPr>
                <a:t>機関管理</a:t>
              </a:r>
            </a:p>
          </p:txBody>
        </p:sp>
        <p:sp>
          <p:nvSpPr>
            <p:cNvPr id="47" name="正方形/長方形 46"/>
            <p:cNvSpPr/>
            <p:nvPr/>
          </p:nvSpPr>
          <p:spPr>
            <a:xfrm>
              <a:off x="2142499" y="3093609"/>
              <a:ext cx="290339" cy="343734"/>
            </a:xfrm>
            <a:prstGeom prst="rect">
              <a:avLst/>
            </a:prstGeom>
            <a:solidFill>
              <a:srgbClr val="EC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2718157" y="2857816"/>
              <a:ext cx="1592671" cy="196839"/>
            </a:xfrm>
            <a:prstGeom prst="rect">
              <a:avLst/>
            </a:prstGeom>
            <a:solidFill>
              <a:srgbClr val="EC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7C757B"/>
                  </a:solidFill>
                </a:rPr>
                <a:t>国立情報学研究所</a:t>
              </a:r>
              <a:r>
                <a:rPr lang="en-US" altLang="ja-JP" sz="800" dirty="0">
                  <a:solidFill>
                    <a:srgbClr val="7C757B"/>
                  </a:solidFill>
                </a:rPr>
                <a:t>[Test]</a:t>
              </a:r>
              <a:endParaRPr kumimoji="1" lang="ja-JP" altLang="en-US" sz="800" dirty="0">
                <a:solidFill>
                  <a:srgbClr val="7C757B"/>
                </a:solidFill>
              </a:endParaRPr>
            </a:p>
          </p:txBody>
        </p:sp>
        <p:sp>
          <p:nvSpPr>
            <p:cNvPr id="49" name="正方形/長方形 48"/>
            <p:cNvSpPr/>
            <p:nvPr/>
          </p:nvSpPr>
          <p:spPr>
            <a:xfrm>
              <a:off x="3276315" y="3085266"/>
              <a:ext cx="1034514" cy="297624"/>
            </a:xfrm>
            <a:prstGeom prst="rect">
              <a:avLst/>
            </a:prstGeom>
            <a:solidFill>
              <a:srgbClr val="EC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1591" y="3179681"/>
              <a:ext cx="260815" cy="171589"/>
            </a:xfrm>
            <a:prstGeom prst="rect">
              <a:avLst/>
            </a:prstGeom>
          </p:spPr>
        </p:pic>
        <p:pic>
          <p:nvPicPr>
            <p:cNvPr id="51" name="図 5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26863" y="3179681"/>
              <a:ext cx="1104622" cy="172597"/>
            </a:xfrm>
            <a:prstGeom prst="rect">
              <a:avLst/>
            </a:prstGeom>
          </p:spPr>
        </p:pic>
      </p:grpSp>
      <p:sp>
        <p:nvSpPr>
          <p:cNvPr id="53" name="右矢印 52"/>
          <p:cNvSpPr/>
          <p:nvPr/>
        </p:nvSpPr>
        <p:spPr>
          <a:xfrm>
            <a:off x="5178296" y="2603148"/>
            <a:ext cx="778598" cy="23383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54" name="右矢印 53"/>
          <p:cNvSpPr/>
          <p:nvPr/>
        </p:nvSpPr>
        <p:spPr>
          <a:xfrm rot="10800000">
            <a:off x="5143462" y="2809947"/>
            <a:ext cx="778598" cy="23383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55" name="右矢印 54"/>
          <p:cNvSpPr/>
          <p:nvPr/>
        </p:nvSpPr>
        <p:spPr>
          <a:xfrm rot="2569670">
            <a:off x="4790713" y="4041109"/>
            <a:ext cx="1548913" cy="23383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56" name="右矢印 55"/>
          <p:cNvSpPr/>
          <p:nvPr/>
        </p:nvSpPr>
        <p:spPr>
          <a:xfrm>
            <a:off x="5178295" y="5164725"/>
            <a:ext cx="1034237" cy="23383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57" name="テキスト ボックス 56"/>
          <p:cNvSpPr txBox="1"/>
          <p:nvPr/>
        </p:nvSpPr>
        <p:spPr>
          <a:xfrm>
            <a:off x="5914861" y="4165777"/>
            <a:ext cx="2031325" cy="369332"/>
          </a:xfrm>
          <a:prstGeom prst="rect">
            <a:avLst/>
          </a:prstGeom>
          <a:noFill/>
        </p:spPr>
        <p:txBody>
          <a:bodyPr wrap="none" rtlCol="0">
            <a:spAutoFit/>
          </a:bodyPr>
          <a:lstStyle/>
          <a:p>
            <a:r>
              <a:rPr kumimoji="1" lang="ja-JP" altLang="en-US" dirty="0"/>
              <a:t>プロジェクトログ</a:t>
            </a:r>
            <a:endParaRPr kumimoji="1" lang="en-US" altLang="ja-JP" dirty="0"/>
          </a:p>
        </p:txBody>
      </p:sp>
      <p:sp>
        <p:nvSpPr>
          <p:cNvPr id="58" name="テキスト ボックス 57"/>
          <p:cNvSpPr txBox="1"/>
          <p:nvPr/>
        </p:nvSpPr>
        <p:spPr>
          <a:xfrm>
            <a:off x="5141415" y="4852850"/>
            <a:ext cx="1107996" cy="369332"/>
          </a:xfrm>
          <a:prstGeom prst="rect">
            <a:avLst/>
          </a:prstGeom>
          <a:noFill/>
        </p:spPr>
        <p:txBody>
          <a:bodyPr wrap="none" rtlCol="0">
            <a:spAutoFit/>
          </a:bodyPr>
          <a:lstStyle/>
          <a:p>
            <a:r>
              <a:rPr kumimoji="1" lang="ja-JP" altLang="en-US" dirty="0"/>
              <a:t>機関ログ</a:t>
            </a:r>
          </a:p>
        </p:txBody>
      </p:sp>
      <p:sp>
        <p:nvSpPr>
          <p:cNvPr id="59" name="正方形/長方形 58"/>
          <p:cNvSpPr/>
          <p:nvPr/>
        </p:nvSpPr>
        <p:spPr>
          <a:xfrm>
            <a:off x="0" y="-12361"/>
            <a:ext cx="1384204" cy="395758"/>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Tree>
    <p:extLst>
      <p:ext uri="{BB962C8B-B14F-4D97-AF65-F5344CB8AC3E}">
        <p14:creationId xmlns:p14="http://schemas.microsoft.com/office/powerpoint/2010/main" val="337660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D6F02DC-B2AC-0E4C-8BAA-E07A3FC0DF6E}"/>
              </a:ext>
            </a:extLst>
          </p:cNvPr>
          <p:cNvSpPr>
            <a:spLocks noGrp="1"/>
          </p:cNvSpPr>
          <p:nvPr>
            <p:ph type="title"/>
          </p:nvPr>
        </p:nvSpPr>
        <p:spPr/>
        <p:txBody>
          <a:bodyPr>
            <a:normAutofit/>
          </a:bodyPr>
          <a:lstStyle/>
          <a:p>
            <a:pPr algn="ctr"/>
            <a:r>
              <a:rPr lang="ja-JP" altLang="en-US" sz="3200" dirty="0"/>
              <a:t>動的な計算機資源の管理技術の紹介</a:t>
            </a:r>
            <a:br>
              <a:rPr lang="ja-JP" altLang="en-US" sz="2400" dirty="0"/>
            </a:br>
            <a:r>
              <a:rPr lang="en-US" altLang="ja-JP" sz="2400" dirty="0"/>
              <a:t>〜 Kubernetes</a:t>
            </a:r>
            <a:r>
              <a:rPr lang="ja-JP" altLang="en-US" sz="2400" dirty="0"/>
              <a:t>を用いたスケールアウト可能な</a:t>
            </a:r>
            <a:br>
              <a:rPr lang="en-US" altLang="ja-JP" sz="2400" dirty="0"/>
            </a:br>
            <a:r>
              <a:rPr lang="ja-JP" altLang="en-US" sz="2400" dirty="0"/>
              <a:t>サービス運用を目指して</a:t>
            </a:r>
            <a:r>
              <a:rPr lang="en-US" altLang="ja-JP" sz="2400" dirty="0"/>
              <a:t>〜</a:t>
            </a:r>
            <a:br>
              <a:rPr lang="en-US" altLang="ja-JP" sz="2400" dirty="0"/>
            </a:br>
            <a:br>
              <a:rPr lang="en-US" altLang="ja-JP" sz="2400" dirty="0"/>
            </a:br>
            <a:endParaRPr kumimoji="1" lang="ja-JP" altLang="en-US" sz="2400" dirty="0"/>
          </a:p>
        </p:txBody>
      </p:sp>
      <p:sp>
        <p:nvSpPr>
          <p:cNvPr id="6" name="テキスト プレースホルダー 5">
            <a:extLst>
              <a:ext uri="{FF2B5EF4-FFF2-40B4-BE49-F238E27FC236}">
                <a16:creationId xmlns:a16="http://schemas.microsoft.com/office/drawing/2014/main" id="{E71F2DB6-54EC-D948-BA22-ED48CA204E9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AC600D3-9E1B-4641-971D-2CA3D5558593}"/>
              </a:ext>
            </a:extLst>
          </p:cNvPr>
          <p:cNvSpPr>
            <a:spLocks noGrp="1"/>
          </p:cNvSpPr>
          <p:nvPr>
            <p:ph type="sldNum" sz="quarter" idx="12"/>
          </p:nvPr>
        </p:nvSpPr>
        <p:spPr/>
        <p:txBody>
          <a:bodyPr/>
          <a:lstStyle/>
          <a:p>
            <a:fld id="{1EFD0C8F-27BC-4081-871F-5E1C2D90E7A6}" type="slidenum">
              <a:rPr kumimoji="1" lang="ja-JP" altLang="en-US" smtClean="0"/>
              <a:t>42</a:t>
            </a:fld>
            <a:endParaRPr kumimoji="1" lang="ja-JP" altLang="en-US"/>
          </a:p>
        </p:txBody>
      </p:sp>
    </p:spTree>
    <p:extLst>
      <p:ext uri="{BB962C8B-B14F-4D97-AF65-F5344CB8AC3E}">
        <p14:creationId xmlns:p14="http://schemas.microsoft.com/office/powerpoint/2010/main" val="3780343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8561" y="366169"/>
            <a:ext cx="8293408" cy="638051"/>
          </a:xfrm>
        </p:spPr>
        <p:txBody>
          <a:bodyPr>
            <a:normAutofit fontScale="90000"/>
          </a:bodyPr>
          <a:lstStyle/>
          <a:p>
            <a:r>
              <a:rPr lang="en-US" altLang="ja-JP" sz="3200" dirty="0"/>
              <a:t>NII</a:t>
            </a:r>
            <a:r>
              <a:rPr lang="ja-JP" altLang="en-US" sz="3200" dirty="0"/>
              <a:t>研究データ管理基盤</a:t>
            </a:r>
            <a:r>
              <a:rPr lang="en-US" altLang="ja-JP" sz="3200" dirty="0"/>
              <a:t>『</a:t>
            </a:r>
            <a:r>
              <a:rPr lang="en-US" altLang="ja-JP" sz="3200" dirty="0" err="1"/>
              <a:t>GakuNin</a:t>
            </a:r>
            <a:r>
              <a:rPr lang="en-US" altLang="ja-JP" sz="3200" dirty="0"/>
              <a:t> RDM』 </a:t>
            </a:r>
            <a:br>
              <a:rPr lang="en-US" altLang="ja-JP" sz="3200" dirty="0"/>
            </a:br>
            <a:r>
              <a:rPr lang="ja-JP" altLang="en-US" sz="3200" dirty="0"/>
              <a:t>サービス提供方式</a:t>
            </a:r>
            <a:endParaRPr kumimoji="1" lang="ja-JP" altLang="en-US" sz="3200" dirty="0"/>
          </a:p>
        </p:txBody>
      </p:sp>
      <p:graphicFrame>
        <p:nvGraphicFramePr>
          <p:cNvPr id="6" name="コンテンツ プレースホルダー 5"/>
          <p:cNvGraphicFramePr>
            <a:graphicFrameLocks noGrp="1"/>
          </p:cNvGraphicFramePr>
          <p:nvPr>
            <p:ph idx="1"/>
            <p:extLst/>
          </p:nvPr>
        </p:nvGraphicFramePr>
        <p:xfrm>
          <a:off x="53266" y="1180730"/>
          <a:ext cx="9143999" cy="4873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07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研究データ管理基盤　　</a:t>
            </a:r>
            <a:r>
              <a:rPr kumimoji="1" lang="en-US" altLang="ja-JP" sz="3600" dirty="0" err="1"/>
              <a:t>GakuNin</a:t>
            </a:r>
            <a:r>
              <a:rPr kumimoji="1" lang="ja-JP" altLang="en-US" sz="3600" dirty="0"/>
              <a:t> </a:t>
            </a:r>
            <a:r>
              <a:rPr kumimoji="1" lang="en-US" altLang="ja-JP" sz="3600" dirty="0"/>
              <a:t>RDM</a:t>
            </a:r>
            <a:endParaRPr kumimoji="1" lang="ja-JP" altLang="en-US" sz="3600" dirty="0"/>
          </a:p>
        </p:txBody>
      </p:sp>
      <p:pic>
        <p:nvPicPr>
          <p:cNvPr id="6"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84300" y="2129279"/>
            <a:ext cx="2644265" cy="1633778"/>
          </a:xfrm>
          <a:prstGeom prst="rect">
            <a:avLst/>
          </a:prstGeom>
          <a:ln>
            <a:noFill/>
          </a:ln>
          <a:effectLst>
            <a:outerShdw blurRad="292100" dist="139700" dir="2700000" algn="tl" rotWithShape="0">
              <a:srgbClr val="333333">
                <a:alpha val="65000"/>
              </a:srgbClr>
            </a:outerShdw>
          </a:effectLst>
        </p:spPr>
      </p:pic>
      <p:sp>
        <p:nvSpPr>
          <p:cNvPr id="4" name="スライド番号プレースホルダー 3"/>
          <p:cNvSpPr>
            <a:spLocks noGrp="1"/>
          </p:cNvSpPr>
          <p:nvPr>
            <p:ph type="sldNum" sz="quarter" idx="12"/>
          </p:nvPr>
        </p:nvSpPr>
        <p:spPr>
          <a:xfrm>
            <a:off x="7086600" y="6611665"/>
            <a:ext cx="2057400" cy="234778"/>
          </a:xfrm>
        </p:spPr>
        <p:txBody>
          <a:bodyPr/>
          <a:lstStyle/>
          <a:p>
            <a:fld id="{1A4A2D93-A84D-421E-AD55-063977C8F195}" type="slidenum">
              <a:rPr kumimoji="1" lang="ja-JP" altLang="en-US" smtClean="0"/>
              <a:t>44</a:t>
            </a:fld>
            <a:endParaRPr kumimoji="1" lang="ja-JP" altLang="en-US" dirty="0"/>
          </a:p>
        </p:txBody>
      </p:sp>
      <p:pic>
        <p:nvPicPr>
          <p:cNvPr id="7" name="コンテンツ プレースホルダー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8565" y="2129280"/>
            <a:ext cx="2644263" cy="1633777"/>
          </a:xfrm>
          <a:prstGeom prst="rect">
            <a:avLst/>
          </a:prstGeom>
          <a:ln>
            <a:noFill/>
          </a:ln>
          <a:effectLst>
            <a:outerShdw blurRad="292100" dist="139700" dir="2700000" algn="tl" rotWithShape="0">
              <a:srgbClr val="333333">
                <a:alpha val="65000"/>
              </a:srgbClr>
            </a:outerShdw>
          </a:effectLst>
        </p:spPr>
      </p:pic>
      <p:pic>
        <p:nvPicPr>
          <p:cNvPr id="8" name="コンテンツ プレースホルダー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8539" y="2129279"/>
            <a:ext cx="2644265" cy="1633778"/>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356409" y="1523449"/>
            <a:ext cx="2441694" cy="584775"/>
          </a:xfrm>
          <a:prstGeom prst="rect">
            <a:avLst/>
          </a:prstGeom>
          <a:noFill/>
        </p:spPr>
        <p:txBody>
          <a:bodyPr wrap="none" rtlCol="0">
            <a:spAutoFit/>
          </a:bodyPr>
          <a:lstStyle/>
          <a:p>
            <a:pPr algn="ctr"/>
            <a:r>
              <a:rPr kumimoji="1" lang="ja-JP" altLang="en-US" sz="1600" dirty="0"/>
              <a:t>研究プロジェクト単位で</a:t>
            </a:r>
            <a:endParaRPr kumimoji="1" lang="en-US" altLang="ja-JP" sz="1600" dirty="0"/>
          </a:p>
          <a:p>
            <a:pPr algn="ctr"/>
            <a:r>
              <a:rPr kumimoji="1" lang="ja-JP" altLang="en-US" sz="1600" dirty="0"/>
              <a:t>ファイルなどを管理</a:t>
            </a:r>
          </a:p>
        </p:txBody>
      </p:sp>
      <p:sp>
        <p:nvSpPr>
          <p:cNvPr id="10" name="テキスト ボックス 9"/>
          <p:cNvSpPr txBox="1"/>
          <p:nvPr/>
        </p:nvSpPr>
        <p:spPr>
          <a:xfrm>
            <a:off x="6187259" y="1523449"/>
            <a:ext cx="2646878" cy="584775"/>
          </a:xfrm>
          <a:prstGeom prst="rect">
            <a:avLst/>
          </a:prstGeom>
          <a:noFill/>
        </p:spPr>
        <p:txBody>
          <a:bodyPr wrap="none" rtlCol="0">
            <a:spAutoFit/>
          </a:bodyPr>
          <a:lstStyle/>
          <a:p>
            <a:pPr algn="ctr"/>
            <a:r>
              <a:rPr kumimoji="1" lang="ja-JP" altLang="en-US" sz="1600" dirty="0"/>
              <a:t>学認と連携し</a:t>
            </a:r>
            <a:r>
              <a:rPr kumimoji="1" lang="en-US" altLang="ja-JP" sz="1600" dirty="0"/>
              <a:t>VO(</a:t>
            </a:r>
            <a:r>
              <a:rPr kumimoji="1" lang="ja-JP" altLang="en-US" sz="1600" dirty="0"/>
              <a:t>仮想組織</a:t>
            </a:r>
            <a:r>
              <a:rPr kumimoji="1" lang="en-US" altLang="ja-JP" sz="1600" dirty="0"/>
              <a:t>)</a:t>
            </a:r>
          </a:p>
          <a:p>
            <a:pPr algn="ctr"/>
            <a:r>
              <a:rPr kumimoji="1" lang="ja-JP" altLang="en-US" sz="1600" dirty="0"/>
              <a:t>メンバーでファイルを共有</a:t>
            </a:r>
          </a:p>
        </p:txBody>
      </p:sp>
      <p:sp>
        <p:nvSpPr>
          <p:cNvPr id="11" name="テキスト ボックス 10"/>
          <p:cNvSpPr txBox="1"/>
          <p:nvPr/>
        </p:nvSpPr>
        <p:spPr>
          <a:xfrm>
            <a:off x="3237230" y="1523449"/>
            <a:ext cx="2646878" cy="584775"/>
          </a:xfrm>
          <a:prstGeom prst="rect">
            <a:avLst/>
          </a:prstGeom>
          <a:noFill/>
        </p:spPr>
        <p:txBody>
          <a:bodyPr wrap="none" rtlCol="0">
            <a:spAutoFit/>
          </a:bodyPr>
          <a:lstStyle/>
          <a:p>
            <a:pPr algn="ctr"/>
            <a:r>
              <a:rPr kumimoji="1" lang="ja-JP" altLang="en-US" sz="1600" dirty="0"/>
              <a:t>豊富なアドオンで必要な</a:t>
            </a:r>
            <a:endParaRPr kumimoji="1" lang="en-US" altLang="ja-JP" sz="1600" dirty="0"/>
          </a:p>
          <a:p>
            <a:pPr algn="ctr"/>
            <a:r>
              <a:rPr kumimoji="1" lang="ja-JP" altLang="en-US" sz="1600" dirty="0"/>
              <a:t>クラウドストレージを接続</a:t>
            </a:r>
          </a:p>
        </p:txBody>
      </p:sp>
      <p:sp>
        <p:nvSpPr>
          <p:cNvPr id="14" name="テキスト ボックス 13"/>
          <p:cNvSpPr txBox="1"/>
          <p:nvPr/>
        </p:nvSpPr>
        <p:spPr>
          <a:xfrm>
            <a:off x="3586689" y="4068653"/>
            <a:ext cx="1800493" cy="307777"/>
          </a:xfrm>
          <a:prstGeom prst="rect">
            <a:avLst/>
          </a:prstGeom>
          <a:noFill/>
          <a:ln>
            <a:solidFill>
              <a:schemeClr val="tx1"/>
            </a:solidFill>
          </a:ln>
        </p:spPr>
        <p:txBody>
          <a:bodyPr wrap="none" rtlCol="0">
            <a:spAutoFit/>
          </a:bodyPr>
          <a:lstStyle/>
          <a:p>
            <a:r>
              <a:rPr kumimoji="1" lang="ja-JP" altLang="en-US" sz="1400" dirty="0"/>
              <a:t>研究データ管理基盤</a:t>
            </a:r>
          </a:p>
        </p:txBody>
      </p:sp>
      <p:sp>
        <p:nvSpPr>
          <p:cNvPr id="15" name="テキスト ボックス 14"/>
          <p:cNvSpPr txBox="1"/>
          <p:nvPr/>
        </p:nvSpPr>
        <p:spPr>
          <a:xfrm>
            <a:off x="3586689" y="4534697"/>
            <a:ext cx="1800493" cy="307777"/>
          </a:xfrm>
          <a:prstGeom prst="rect">
            <a:avLst/>
          </a:prstGeom>
          <a:noFill/>
          <a:ln>
            <a:solidFill>
              <a:schemeClr val="tx1"/>
            </a:solidFill>
          </a:ln>
        </p:spPr>
        <p:txBody>
          <a:bodyPr wrap="none" rtlCol="0">
            <a:spAutoFit/>
          </a:bodyPr>
          <a:lstStyle/>
          <a:p>
            <a:r>
              <a:rPr lang="ja-JP" altLang="en-US" sz="1400" dirty="0"/>
              <a:t>クラウド</a:t>
            </a:r>
            <a:r>
              <a:rPr kumimoji="1" lang="ja-JP" altLang="en-US" sz="1400" dirty="0"/>
              <a:t>ストレージ</a:t>
            </a:r>
          </a:p>
        </p:txBody>
      </p:sp>
      <p:grpSp>
        <p:nvGrpSpPr>
          <p:cNvPr id="16" name="図形グループ 27"/>
          <p:cNvGrpSpPr/>
          <p:nvPr/>
        </p:nvGrpSpPr>
        <p:grpSpPr>
          <a:xfrm>
            <a:off x="2480545" y="6012711"/>
            <a:ext cx="2057404" cy="751820"/>
            <a:chOff x="560551" y="3597481"/>
            <a:chExt cx="2057404" cy="751820"/>
          </a:xfrm>
        </p:grpSpPr>
        <p:grpSp>
          <p:nvGrpSpPr>
            <p:cNvPr id="17" name="図形グループ 22"/>
            <p:cNvGrpSpPr/>
            <p:nvPr/>
          </p:nvGrpSpPr>
          <p:grpSpPr>
            <a:xfrm>
              <a:off x="560551" y="3597481"/>
              <a:ext cx="2057404" cy="228600"/>
              <a:chOff x="1222703" y="3397468"/>
              <a:chExt cx="2057404" cy="228600"/>
            </a:xfrm>
          </p:grpSpPr>
          <p:pic>
            <p:nvPicPr>
              <p:cNvPr id="19" name="図 18"/>
              <p:cNvPicPr>
                <a:picLocks noChangeAspect="1"/>
              </p:cNvPicPr>
              <p:nvPr/>
            </p:nvPicPr>
            <p:blipFill>
              <a:blip r:embed="rId6"/>
              <a:stretch>
                <a:fillRect/>
              </a:stretch>
            </p:blipFill>
            <p:spPr>
              <a:xfrm>
                <a:off x="1222703" y="3414110"/>
                <a:ext cx="203200" cy="203200"/>
              </a:xfrm>
              <a:prstGeom prst="rect">
                <a:avLst/>
              </a:prstGeom>
              <a:ln>
                <a:solidFill>
                  <a:schemeClr val="tx1"/>
                </a:solidFill>
              </a:ln>
            </p:spPr>
          </p:pic>
          <p:pic>
            <p:nvPicPr>
              <p:cNvPr id="20" name="図 19"/>
              <p:cNvPicPr>
                <a:picLocks noChangeAspect="1"/>
              </p:cNvPicPr>
              <p:nvPr/>
            </p:nvPicPr>
            <p:blipFill>
              <a:blip r:embed="rId7"/>
              <a:stretch>
                <a:fillRect/>
              </a:stretch>
            </p:blipFill>
            <p:spPr>
              <a:xfrm>
                <a:off x="1679904" y="3414110"/>
                <a:ext cx="203200" cy="203200"/>
              </a:xfrm>
              <a:prstGeom prst="rect">
                <a:avLst/>
              </a:prstGeom>
              <a:ln>
                <a:solidFill>
                  <a:schemeClr val="tx1"/>
                </a:solidFill>
              </a:ln>
            </p:spPr>
          </p:pic>
          <p:pic>
            <p:nvPicPr>
              <p:cNvPr id="21" name="図 20"/>
              <p:cNvPicPr>
                <a:picLocks noChangeAspect="1"/>
              </p:cNvPicPr>
              <p:nvPr/>
            </p:nvPicPr>
            <p:blipFill>
              <a:blip r:embed="rId8"/>
              <a:stretch>
                <a:fillRect/>
              </a:stretch>
            </p:blipFill>
            <p:spPr>
              <a:xfrm>
                <a:off x="2137105" y="3397468"/>
                <a:ext cx="228600" cy="228600"/>
              </a:xfrm>
              <a:prstGeom prst="rect">
                <a:avLst/>
              </a:prstGeom>
              <a:ln>
                <a:solidFill>
                  <a:schemeClr val="tx1"/>
                </a:solidFill>
              </a:ln>
            </p:spPr>
          </p:pic>
          <p:pic>
            <p:nvPicPr>
              <p:cNvPr id="22" name="図 21"/>
              <p:cNvPicPr>
                <a:picLocks noChangeAspect="1"/>
              </p:cNvPicPr>
              <p:nvPr/>
            </p:nvPicPr>
            <p:blipFill>
              <a:blip r:embed="rId9"/>
              <a:stretch>
                <a:fillRect/>
              </a:stretch>
            </p:blipFill>
            <p:spPr>
              <a:xfrm>
                <a:off x="2619706" y="3422868"/>
                <a:ext cx="203200" cy="203200"/>
              </a:xfrm>
              <a:prstGeom prst="rect">
                <a:avLst/>
              </a:prstGeom>
              <a:ln>
                <a:solidFill>
                  <a:schemeClr val="tx1"/>
                </a:solidFill>
              </a:ln>
            </p:spPr>
          </p:pic>
          <p:pic>
            <p:nvPicPr>
              <p:cNvPr id="23" name="図 22"/>
              <p:cNvPicPr>
                <a:picLocks noChangeAspect="1"/>
              </p:cNvPicPr>
              <p:nvPr/>
            </p:nvPicPr>
            <p:blipFill>
              <a:blip r:embed="rId10"/>
              <a:stretch>
                <a:fillRect/>
              </a:stretch>
            </p:blipFill>
            <p:spPr>
              <a:xfrm>
                <a:off x="3076907" y="3422868"/>
                <a:ext cx="203200" cy="203200"/>
              </a:xfrm>
              <a:prstGeom prst="rect">
                <a:avLst/>
              </a:prstGeom>
              <a:ln>
                <a:solidFill>
                  <a:schemeClr val="tx1"/>
                </a:solidFill>
              </a:ln>
            </p:spPr>
          </p:pic>
        </p:grpSp>
        <p:sp>
          <p:nvSpPr>
            <p:cNvPr id="18" name="テキスト ボックス 17"/>
            <p:cNvSpPr txBox="1"/>
            <p:nvPr/>
          </p:nvSpPr>
          <p:spPr>
            <a:xfrm>
              <a:off x="662151" y="3826081"/>
              <a:ext cx="1827744" cy="523220"/>
            </a:xfrm>
            <a:prstGeom prst="rect">
              <a:avLst/>
            </a:prstGeom>
            <a:noFill/>
          </p:spPr>
          <p:txBody>
            <a:bodyPr wrap="none" rtlCol="0">
              <a:spAutoFit/>
            </a:bodyPr>
            <a:lstStyle/>
            <a:p>
              <a:r>
                <a:rPr lang="ja-JP" altLang="en-US" sz="1400" dirty="0"/>
                <a:t>パブリッククラウド</a:t>
              </a:r>
              <a:endParaRPr lang="en-US" altLang="ja-JP" sz="1400" dirty="0"/>
            </a:p>
            <a:p>
              <a:r>
                <a:rPr kumimoji="1" lang="ja-JP" altLang="en-US" sz="1400" dirty="0"/>
                <a:t>（プロバイダー</a:t>
              </a:r>
              <a:r>
                <a:rPr kumimoji="1" lang="en-US" altLang="ja-JP" sz="1400" dirty="0"/>
                <a:t>DC</a:t>
              </a:r>
              <a:r>
                <a:rPr kumimoji="1" lang="ja-JP" altLang="en-US" sz="1400" dirty="0"/>
                <a:t>）</a:t>
              </a:r>
            </a:p>
          </p:txBody>
        </p:sp>
      </p:grpSp>
      <p:grpSp>
        <p:nvGrpSpPr>
          <p:cNvPr id="24" name="図形グループ 28"/>
          <p:cNvGrpSpPr/>
          <p:nvPr/>
        </p:nvGrpSpPr>
        <p:grpSpPr>
          <a:xfrm>
            <a:off x="4636639" y="6029353"/>
            <a:ext cx="1980029" cy="735178"/>
            <a:chOff x="2716645" y="3614123"/>
            <a:chExt cx="1980029" cy="735178"/>
          </a:xfrm>
        </p:grpSpPr>
        <p:pic>
          <p:nvPicPr>
            <p:cNvPr id="25" name="図 24"/>
            <p:cNvPicPr>
              <a:picLocks noChangeAspect="1"/>
            </p:cNvPicPr>
            <p:nvPr/>
          </p:nvPicPr>
          <p:blipFill>
            <a:blip r:embed="rId11"/>
            <a:stretch>
              <a:fillRect/>
            </a:stretch>
          </p:blipFill>
          <p:spPr>
            <a:xfrm>
              <a:off x="3389317" y="3614123"/>
              <a:ext cx="203200" cy="203200"/>
            </a:xfrm>
            <a:prstGeom prst="rect">
              <a:avLst/>
            </a:prstGeom>
            <a:ln>
              <a:solidFill>
                <a:schemeClr val="tx1"/>
              </a:solidFill>
            </a:ln>
          </p:spPr>
        </p:pic>
        <p:pic>
          <p:nvPicPr>
            <p:cNvPr id="26" name="図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43768" y="3623899"/>
              <a:ext cx="190411" cy="203200"/>
            </a:xfrm>
            <a:prstGeom prst="rect">
              <a:avLst/>
            </a:prstGeom>
            <a:ln>
              <a:solidFill>
                <a:schemeClr val="tx1"/>
              </a:solidFill>
            </a:ln>
          </p:spPr>
        </p:pic>
        <p:sp>
          <p:nvSpPr>
            <p:cNvPr id="27" name="テキスト ボックス 26"/>
            <p:cNvSpPr txBox="1"/>
            <p:nvPr/>
          </p:nvSpPr>
          <p:spPr>
            <a:xfrm>
              <a:off x="2716645" y="3826081"/>
              <a:ext cx="1980029" cy="523220"/>
            </a:xfrm>
            <a:prstGeom prst="rect">
              <a:avLst/>
            </a:prstGeom>
            <a:noFill/>
          </p:spPr>
          <p:txBody>
            <a:bodyPr wrap="none" rtlCol="0">
              <a:spAutoFit/>
            </a:bodyPr>
            <a:lstStyle/>
            <a:p>
              <a:r>
                <a:rPr lang="ja-JP" altLang="en-US" sz="1400" dirty="0"/>
                <a:t>プライベートクラウド</a:t>
              </a:r>
              <a:endParaRPr lang="en-US" altLang="ja-JP" sz="1400" dirty="0"/>
            </a:p>
            <a:p>
              <a:r>
                <a:rPr kumimoji="1" lang="ja-JP" altLang="en-US" sz="1400" dirty="0"/>
                <a:t>（オンプレミス環境）</a:t>
              </a:r>
            </a:p>
          </p:txBody>
        </p:sp>
      </p:grpSp>
      <p:cxnSp>
        <p:nvCxnSpPr>
          <p:cNvPr id="28" name="直線矢印コネクタ 27"/>
          <p:cNvCxnSpPr>
            <a:stCxn id="15" idx="2"/>
            <a:endCxn id="19" idx="0"/>
          </p:cNvCxnSpPr>
          <p:nvPr/>
        </p:nvCxnSpPr>
        <p:spPr>
          <a:xfrm flipH="1">
            <a:off x="2582145" y="4842474"/>
            <a:ext cx="1904791" cy="118687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15" idx="2"/>
            <a:endCxn id="20" idx="0"/>
          </p:cNvCxnSpPr>
          <p:nvPr/>
        </p:nvCxnSpPr>
        <p:spPr>
          <a:xfrm flipH="1">
            <a:off x="3039346" y="4842474"/>
            <a:ext cx="1447590" cy="118687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5" idx="2"/>
            <a:endCxn id="21" idx="0"/>
          </p:cNvCxnSpPr>
          <p:nvPr/>
        </p:nvCxnSpPr>
        <p:spPr>
          <a:xfrm flipH="1">
            <a:off x="3509247" y="4842474"/>
            <a:ext cx="977689" cy="11702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15" idx="2"/>
            <a:endCxn id="22" idx="0"/>
          </p:cNvCxnSpPr>
          <p:nvPr/>
        </p:nvCxnSpPr>
        <p:spPr>
          <a:xfrm flipH="1">
            <a:off x="3979148" y="4842474"/>
            <a:ext cx="507788" cy="11956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15" idx="2"/>
            <a:endCxn id="23" idx="0"/>
          </p:cNvCxnSpPr>
          <p:nvPr/>
        </p:nvCxnSpPr>
        <p:spPr>
          <a:xfrm flipH="1">
            <a:off x="4436349" y="4842474"/>
            <a:ext cx="50587" cy="119563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5" idx="2"/>
            <a:endCxn id="25" idx="0"/>
          </p:cNvCxnSpPr>
          <p:nvPr/>
        </p:nvCxnSpPr>
        <p:spPr>
          <a:xfrm>
            <a:off x="4486936" y="4842474"/>
            <a:ext cx="923975" cy="118687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15" idx="2"/>
            <a:endCxn id="26" idx="0"/>
          </p:cNvCxnSpPr>
          <p:nvPr/>
        </p:nvCxnSpPr>
        <p:spPr>
          <a:xfrm>
            <a:off x="4486936" y="4842474"/>
            <a:ext cx="1372032" cy="11966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14" idx="2"/>
            <a:endCxn id="15" idx="0"/>
          </p:cNvCxnSpPr>
          <p:nvPr/>
        </p:nvCxnSpPr>
        <p:spPr>
          <a:xfrm>
            <a:off x="4486936" y="4376430"/>
            <a:ext cx="0" cy="15826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382936" y="5144332"/>
            <a:ext cx="4134465" cy="549757"/>
          </a:xfrm>
          <a:prstGeom prst="rect">
            <a:avLst/>
          </a:prstGeom>
          <a:ln/>
        </p:spPr>
        <p:style>
          <a:lnRef idx="0">
            <a:schemeClr val="accent2"/>
          </a:lnRef>
          <a:fillRef idx="3">
            <a:schemeClr val="accent2"/>
          </a:fillRef>
          <a:effectRef idx="3">
            <a:schemeClr val="accent2"/>
          </a:effectRef>
          <a:fontRef idx="minor">
            <a:schemeClr val="lt1"/>
          </a:fontRef>
        </p:style>
        <p:txBody>
          <a:bodyPr wrap="none" tIns="72000" bIns="36000" rtlCol="0">
            <a:spAutoFit/>
          </a:bodyPr>
          <a:lstStyle/>
          <a:p>
            <a:r>
              <a:rPr lang="ja-JP" altLang="en-US" sz="1400" dirty="0"/>
              <a:t>大学・研究機関毎の既存のクラウドストレージの</a:t>
            </a:r>
            <a:endParaRPr lang="en-US" altLang="ja-JP" sz="1400" dirty="0"/>
          </a:p>
          <a:p>
            <a:r>
              <a:rPr lang="ja-JP" altLang="en-US" sz="1400" dirty="0"/>
              <a:t>事情に合わせてプラグインをカスタマイズ</a:t>
            </a:r>
            <a:endParaRPr lang="en-US" altLang="ja-JP" sz="1400" dirty="0"/>
          </a:p>
        </p:txBody>
      </p:sp>
      <p:sp>
        <p:nvSpPr>
          <p:cNvPr id="37" name="四角形吹き出し 36"/>
          <p:cNvSpPr/>
          <p:nvPr/>
        </p:nvSpPr>
        <p:spPr>
          <a:xfrm>
            <a:off x="284300" y="3979915"/>
            <a:ext cx="2994322" cy="383951"/>
          </a:xfrm>
          <a:prstGeom prst="wedgeRectCallout">
            <a:avLst>
              <a:gd name="adj1" fmla="val 59772"/>
              <a:gd name="adj2" fmla="val 9687"/>
            </a:avLst>
          </a:prstGeom>
        </p:spPr>
        <p:style>
          <a:lnRef idx="2">
            <a:schemeClr val="accent5">
              <a:shade val="50000"/>
            </a:schemeClr>
          </a:lnRef>
          <a:fillRef idx="1">
            <a:schemeClr val="accent5"/>
          </a:fillRef>
          <a:effectRef idx="0">
            <a:schemeClr val="accent5"/>
          </a:effectRef>
          <a:fontRef idx="minor">
            <a:schemeClr val="lt1"/>
          </a:fontRef>
        </p:style>
        <p:txBody>
          <a:bodyPr tIns="36000" bIns="0" rtlCol="0" anchor="ctr"/>
          <a:lstStyle/>
          <a:p>
            <a:pPr algn="ctr"/>
            <a:r>
              <a:rPr kumimoji="1" lang="ja-JP" altLang="en-US" dirty="0"/>
              <a:t>フロントエンドは</a:t>
            </a:r>
            <a:r>
              <a:rPr kumimoji="1" lang="en-US" altLang="ja-JP" dirty="0"/>
              <a:t>NII</a:t>
            </a:r>
            <a:r>
              <a:rPr lang="ja-JP" altLang="en-US" dirty="0"/>
              <a:t>が</a:t>
            </a:r>
            <a:r>
              <a:rPr kumimoji="1" lang="ja-JP" altLang="en-US" dirty="0"/>
              <a:t>提供</a:t>
            </a:r>
          </a:p>
        </p:txBody>
      </p:sp>
      <p:sp>
        <p:nvSpPr>
          <p:cNvPr id="38" name="四角形吹き出し 37"/>
          <p:cNvSpPr/>
          <p:nvPr/>
        </p:nvSpPr>
        <p:spPr>
          <a:xfrm>
            <a:off x="1539549" y="4534697"/>
            <a:ext cx="1739073" cy="389313"/>
          </a:xfrm>
          <a:prstGeom prst="wedgeRectCallout">
            <a:avLst>
              <a:gd name="adj1" fmla="val 66270"/>
              <a:gd name="adj2" fmla="val -4356"/>
            </a:avLst>
          </a:prstGeom>
        </p:spPr>
        <p:style>
          <a:lnRef idx="2">
            <a:schemeClr val="accent5">
              <a:shade val="50000"/>
            </a:schemeClr>
          </a:lnRef>
          <a:fillRef idx="1">
            <a:schemeClr val="accent5"/>
          </a:fillRef>
          <a:effectRef idx="0">
            <a:schemeClr val="accent5"/>
          </a:effectRef>
          <a:fontRef idx="minor">
            <a:schemeClr val="lt1"/>
          </a:fontRef>
        </p:style>
        <p:txBody>
          <a:bodyPr tIns="36000" bIns="0" rtlCol="0" anchor="ctr"/>
          <a:lstStyle/>
          <a:p>
            <a:pPr algn="ctr"/>
            <a:r>
              <a:rPr kumimoji="1" lang="ja-JP" altLang="en-US" dirty="0"/>
              <a:t>機関毎に準備</a:t>
            </a:r>
          </a:p>
        </p:txBody>
      </p:sp>
      <p:pic>
        <p:nvPicPr>
          <p:cNvPr id="39" name="図 38"/>
          <p:cNvPicPr>
            <a:picLocks noChangeAspect="1"/>
          </p:cNvPicPr>
          <p:nvPr/>
        </p:nvPicPr>
        <p:blipFill>
          <a:blip r:embed="rId13">
            <a:clrChange>
              <a:clrFrom>
                <a:srgbClr val="FFFFFF"/>
              </a:clrFrom>
              <a:clrTo>
                <a:srgbClr val="FFFFFF">
                  <a:alpha val="0"/>
                </a:srgbClr>
              </a:clrTo>
            </a:clrChange>
          </a:blip>
          <a:stretch>
            <a:fillRect/>
          </a:stretch>
        </p:blipFill>
        <p:spPr>
          <a:xfrm>
            <a:off x="4990615" y="444032"/>
            <a:ext cx="521896" cy="466044"/>
          </a:xfrm>
          <a:prstGeom prst="rect">
            <a:avLst/>
          </a:prstGeom>
        </p:spPr>
      </p:pic>
      <p:cxnSp>
        <p:nvCxnSpPr>
          <p:cNvPr id="41" name="直線矢印コネクタ 40"/>
          <p:cNvCxnSpPr>
            <a:stCxn id="14" idx="2"/>
            <a:endCxn id="43" idx="1"/>
          </p:cNvCxnSpPr>
          <p:nvPr/>
        </p:nvCxnSpPr>
        <p:spPr>
          <a:xfrm>
            <a:off x="4486936" y="4376430"/>
            <a:ext cx="2153962" cy="32381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 name="図形グループ 65"/>
          <p:cNvGrpSpPr/>
          <p:nvPr/>
        </p:nvGrpSpPr>
        <p:grpSpPr>
          <a:xfrm>
            <a:off x="6640898" y="4523321"/>
            <a:ext cx="1667098" cy="353848"/>
            <a:chOff x="6100170" y="3660562"/>
            <a:chExt cx="1667098" cy="353848"/>
          </a:xfrm>
        </p:grpSpPr>
        <p:pic>
          <p:nvPicPr>
            <p:cNvPr id="43" name="図 4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00170" y="3660562"/>
              <a:ext cx="376963" cy="353848"/>
            </a:xfrm>
            <a:prstGeom prst="rect">
              <a:avLst/>
            </a:prstGeom>
            <a:ln>
              <a:solidFill>
                <a:schemeClr val="tx1"/>
              </a:solidFill>
            </a:ln>
          </p:spPr>
        </p:pic>
        <p:sp>
          <p:nvSpPr>
            <p:cNvPr id="44" name="テキスト ボックス 43"/>
            <p:cNvSpPr txBox="1"/>
            <p:nvPr/>
          </p:nvSpPr>
          <p:spPr>
            <a:xfrm>
              <a:off x="6479736" y="3686003"/>
              <a:ext cx="1287532" cy="307777"/>
            </a:xfrm>
            <a:prstGeom prst="rect">
              <a:avLst/>
            </a:prstGeom>
            <a:noFill/>
            <a:ln>
              <a:solidFill>
                <a:schemeClr val="tx1"/>
              </a:solidFill>
            </a:ln>
          </p:spPr>
          <p:txBody>
            <a:bodyPr wrap="none" rtlCol="0">
              <a:spAutoFit/>
            </a:bodyPr>
            <a:lstStyle/>
            <a:p>
              <a:r>
                <a:rPr lang="en-US" altLang="ja-JP" sz="1400" dirty="0"/>
                <a:t>NII</a:t>
              </a:r>
              <a:r>
                <a:rPr kumimoji="1" lang="ja-JP" altLang="en-US" sz="1400" dirty="0"/>
                <a:t>ストレージ</a:t>
              </a:r>
            </a:p>
          </p:txBody>
        </p:sp>
      </p:grpSp>
      <p:pic>
        <p:nvPicPr>
          <p:cNvPr id="45" name="図 44"/>
          <p:cNvPicPr>
            <a:picLocks noChangeAspect="1"/>
          </p:cNvPicPr>
          <p:nvPr/>
        </p:nvPicPr>
        <p:blipFill>
          <a:blip r:embed="rId6"/>
          <a:stretch>
            <a:fillRect/>
          </a:stretch>
        </p:blipFill>
        <p:spPr>
          <a:xfrm>
            <a:off x="7356595" y="6041927"/>
            <a:ext cx="203200" cy="203200"/>
          </a:xfrm>
          <a:prstGeom prst="rect">
            <a:avLst/>
          </a:prstGeom>
          <a:ln>
            <a:solidFill>
              <a:schemeClr val="tx1"/>
            </a:solidFill>
          </a:ln>
        </p:spPr>
      </p:pic>
      <p:pic>
        <p:nvPicPr>
          <p:cNvPr id="46" name="図 45"/>
          <p:cNvPicPr>
            <a:picLocks noChangeAspect="1"/>
          </p:cNvPicPr>
          <p:nvPr/>
        </p:nvPicPr>
        <p:blipFill>
          <a:blip r:embed="rId7"/>
          <a:stretch>
            <a:fillRect/>
          </a:stretch>
        </p:blipFill>
        <p:spPr>
          <a:xfrm>
            <a:off x="7822765" y="6037803"/>
            <a:ext cx="203200" cy="203200"/>
          </a:xfrm>
          <a:prstGeom prst="rect">
            <a:avLst/>
          </a:prstGeom>
          <a:ln>
            <a:solidFill>
              <a:schemeClr val="tx1"/>
            </a:solidFill>
          </a:ln>
        </p:spPr>
      </p:pic>
      <p:sp>
        <p:nvSpPr>
          <p:cNvPr id="47" name="テキスト ボックス 46"/>
          <p:cNvSpPr txBox="1"/>
          <p:nvPr/>
        </p:nvSpPr>
        <p:spPr>
          <a:xfrm>
            <a:off x="6763983" y="6248243"/>
            <a:ext cx="1827744" cy="523220"/>
          </a:xfrm>
          <a:prstGeom prst="rect">
            <a:avLst/>
          </a:prstGeom>
          <a:noFill/>
        </p:spPr>
        <p:txBody>
          <a:bodyPr wrap="none" rtlCol="0">
            <a:spAutoFit/>
          </a:bodyPr>
          <a:lstStyle/>
          <a:p>
            <a:r>
              <a:rPr lang="ja-JP" altLang="en-US" sz="1400" dirty="0"/>
              <a:t>パブリッククラウド</a:t>
            </a:r>
            <a:endParaRPr lang="en-US" altLang="ja-JP" sz="1400" dirty="0"/>
          </a:p>
          <a:p>
            <a:r>
              <a:rPr kumimoji="1" lang="ja-JP" altLang="en-US" sz="1400" dirty="0"/>
              <a:t>（プロバイダー</a:t>
            </a:r>
            <a:r>
              <a:rPr kumimoji="1" lang="en-US" altLang="ja-JP" sz="1400" dirty="0"/>
              <a:t>DC</a:t>
            </a:r>
            <a:r>
              <a:rPr kumimoji="1" lang="ja-JP" altLang="en-US" sz="1400" dirty="0"/>
              <a:t>）</a:t>
            </a:r>
          </a:p>
        </p:txBody>
      </p:sp>
      <p:cxnSp>
        <p:nvCxnSpPr>
          <p:cNvPr id="48" name="直線矢印コネクタ 47"/>
          <p:cNvCxnSpPr>
            <a:stCxn id="44" idx="2"/>
            <a:endCxn id="45" idx="0"/>
          </p:cNvCxnSpPr>
          <p:nvPr/>
        </p:nvCxnSpPr>
        <p:spPr>
          <a:xfrm flipH="1">
            <a:off x="7458195" y="4856539"/>
            <a:ext cx="206035" cy="118538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44" idx="2"/>
            <a:endCxn id="46" idx="0"/>
          </p:cNvCxnSpPr>
          <p:nvPr/>
        </p:nvCxnSpPr>
        <p:spPr>
          <a:xfrm>
            <a:off x="7664230" y="4856539"/>
            <a:ext cx="260135" cy="118126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909860" y="5144332"/>
            <a:ext cx="1654616" cy="549757"/>
          </a:xfrm>
          <a:prstGeom prst="rect">
            <a:avLst/>
          </a:prstGeom>
          <a:ln/>
        </p:spPr>
        <p:style>
          <a:lnRef idx="0">
            <a:schemeClr val="accent2"/>
          </a:lnRef>
          <a:fillRef idx="3">
            <a:schemeClr val="accent2"/>
          </a:fillRef>
          <a:effectRef idx="3">
            <a:schemeClr val="accent2"/>
          </a:effectRef>
          <a:fontRef idx="minor">
            <a:schemeClr val="lt1"/>
          </a:fontRef>
        </p:style>
        <p:txBody>
          <a:bodyPr wrap="square" tIns="72000" bIns="36000" rtlCol="0">
            <a:spAutoFit/>
          </a:bodyPr>
          <a:lstStyle/>
          <a:p>
            <a:r>
              <a:rPr lang="en-US" altLang="ja-JP" sz="1400" dirty="0"/>
              <a:t>NII</a:t>
            </a:r>
            <a:r>
              <a:rPr lang="ja-JP" altLang="en-US" sz="1400" dirty="0"/>
              <a:t>提供の最小限の</a:t>
            </a:r>
            <a:endParaRPr lang="en-US" altLang="ja-JP" sz="1400" dirty="0"/>
          </a:p>
          <a:p>
            <a:r>
              <a:rPr lang="ja-JP" altLang="en-US" sz="1400" dirty="0"/>
              <a:t>デフォルト領域</a:t>
            </a:r>
            <a:endParaRPr kumimoji="1" lang="ja-JP" altLang="en-US" sz="1400" dirty="0"/>
          </a:p>
        </p:txBody>
      </p:sp>
      <p:sp>
        <p:nvSpPr>
          <p:cNvPr id="51" name="正方形/長方形 50"/>
          <p:cNvSpPr/>
          <p:nvPr/>
        </p:nvSpPr>
        <p:spPr>
          <a:xfrm>
            <a:off x="0" y="-12361"/>
            <a:ext cx="1384204" cy="395758"/>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データ管理基盤</a:t>
            </a:r>
          </a:p>
        </p:txBody>
      </p:sp>
      <p:sp>
        <p:nvSpPr>
          <p:cNvPr id="3" name="テキスト ボックス 2">
            <a:extLst>
              <a:ext uri="{FF2B5EF4-FFF2-40B4-BE49-F238E27FC236}">
                <a16:creationId xmlns:a16="http://schemas.microsoft.com/office/drawing/2014/main" id="{E1C5F13E-CC1B-284C-A60C-83169659DD9B}"/>
              </a:ext>
            </a:extLst>
          </p:cNvPr>
          <p:cNvSpPr txBox="1"/>
          <p:nvPr/>
        </p:nvSpPr>
        <p:spPr>
          <a:xfrm>
            <a:off x="6778624" y="1095010"/>
            <a:ext cx="1338828"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kumimoji="1" lang="ja-JP" altLang="en-US" dirty="0"/>
              <a:t>認証サーバ</a:t>
            </a:r>
          </a:p>
        </p:txBody>
      </p:sp>
      <p:sp>
        <p:nvSpPr>
          <p:cNvPr id="52" name="テキスト ボックス 51">
            <a:extLst>
              <a:ext uri="{FF2B5EF4-FFF2-40B4-BE49-F238E27FC236}">
                <a16:creationId xmlns:a16="http://schemas.microsoft.com/office/drawing/2014/main" id="{4324CFAC-19BA-6549-9BE4-C16A550B167F}"/>
              </a:ext>
            </a:extLst>
          </p:cNvPr>
          <p:cNvSpPr txBox="1"/>
          <p:nvPr/>
        </p:nvSpPr>
        <p:spPr>
          <a:xfrm>
            <a:off x="3364495" y="1102587"/>
            <a:ext cx="2262158"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kumimoji="1" lang="ja-JP" altLang="en-US" dirty="0"/>
              <a:t>ファイル中継サーバ</a:t>
            </a:r>
          </a:p>
        </p:txBody>
      </p:sp>
      <p:sp>
        <p:nvSpPr>
          <p:cNvPr id="53" name="テキスト ボックス 52">
            <a:extLst>
              <a:ext uri="{FF2B5EF4-FFF2-40B4-BE49-F238E27FC236}">
                <a16:creationId xmlns:a16="http://schemas.microsoft.com/office/drawing/2014/main" id="{F68370DB-164B-CD47-AC33-5912D5EF37D8}"/>
              </a:ext>
            </a:extLst>
          </p:cNvPr>
          <p:cNvSpPr txBox="1"/>
          <p:nvPr/>
        </p:nvSpPr>
        <p:spPr>
          <a:xfrm>
            <a:off x="642203" y="1096907"/>
            <a:ext cx="1740733"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kumimoji="1" lang="en-US" altLang="ja-JP" dirty="0"/>
              <a:t>Web App</a:t>
            </a:r>
            <a:r>
              <a:rPr kumimoji="1" lang="ja-JP" altLang="en-US" dirty="0"/>
              <a:t>サーバ</a:t>
            </a:r>
          </a:p>
        </p:txBody>
      </p:sp>
    </p:spTree>
    <p:extLst>
      <p:ext uri="{BB962C8B-B14F-4D97-AF65-F5344CB8AC3E}">
        <p14:creationId xmlns:p14="http://schemas.microsoft.com/office/powerpoint/2010/main" val="160790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dirty="0" err="1"/>
              <a:t>GakuNin</a:t>
            </a:r>
            <a:r>
              <a:rPr lang="en-US" altLang="ja-JP" sz="2400" dirty="0"/>
              <a:t> RDM</a:t>
            </a:r>
            <a:r>
              <a:rPr lang="ja-JP" altLang="en-US" sz="2400" dirty="0"/>
              <a:t>はマイクロサービス群で構成される</a:t>
            </a:r>
            <a:endParaRPr kumimoji="1" lang="ja-JP" altLang="en-US" sz="2400" dirty="0"/>
          </a:p>
        </p:txBody>
      </p:sp>
      <p:pic>
        <p:nvPicPr>
          <p:cNvPr id="5" name="コンテンツ プレースホルダー 4"/>
          <p:cNvPicPr>
            <a:picLocks noGrp="1" noChangeAspect="1"/>
          </p:cNvPicPr>
          <p:nvPr>
            <p:ph idx="1"/>
          </p:nvPr>
        </p:nvPicPr>
        <p:blipFill>
          <a:blip r:embed="rId2"/>
          <a:stretch>
            <a:fillRect/>
          </a:stretch>
        </p:blipFill>
        <p:spPr>
          <a:xfrm>
            <a:off x="1050910" y="1309688"/>
            <a:ext cx="7042180" cy="5256212"/>
          </a:xfrm>
          <a:prstGeom prst="rect">
            <a:avLst/>
          </a:prstGeom>
        </p:spPr>
      </p:pic>
      <p:sp>
        <p:nvSpPr>
          <p:cNvPr id="4" name="スライド番号プレースホルダー 3"/>
          <p:cNvSpPr>
            <a:spLocks noGrp="1"/>
          </p:cNvSpPr>
          <p:nvPr>
            <p:ph type="sldNum" sz="quarter" idx="12"/>
          </p:nvPr>
        </p:nvSpPr>
        <p:spPr/>
        <p:txBody>
          <a:bodyPr/>
          <a:lstStyle/>
          <a:p>
            <a:fld id="{1EFD0C8F-27BC-4081-871F-5E1C2D90E7A6}" type="slidenum">
              <a:rPr kumimoji="1" lang="ja-JP" altLang="en-US" smtClean="0"/>
              <a:t>45</a:t>
            </a:fld>
            <a:endParaRPr kumimoji="1" lang="ja-JP" altLang="en-US"/>
          </a:p>
        </p:txBody>
      </p:sp>
      <p:sp>
        <p:nvSpPr>
          <p:cNvPr id="6" name="正方形/長方形 5"/>
          <p:cNvSpPr/>
          <p:nvPr/>
        </p:nvSpPr>
        <p:spPr>
          <a:xfrm>
            <a:off x="1229989" y="2346690"/>
            <a:ext cx="760652" cy="153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229989" y="2955404"/>
            <a:ext cx="760652" cy="153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229989" y="3657636"/>
            <a:ext cx="760652" cy="153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229989" y="4282993"/>
            <a:ext cx="760652" cy="153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278542" y="4908350"/>
            <a:ext cx="760652" cy="153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827533" y="1827579"/>
            <a:ext cx="234669" cy="122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819440" y="2764906"/>
            <a:ext cx="234670" cy="9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827532" y="3338553"/>
            <a:ext cx="234668" cy="141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819441" y="3979632"/>
            <a:ext cx="242760" cy="179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787072" y="4625404"/>
            <a:ext cx="242760" cy="179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819440" y="5240397"/>
            <a:ext cx="242760" cy="179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998261" y="1581580"/>
            <a:ext cx="575883" cy="205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34874" y="2257678"/>
            <a:ext cx="736376" cy="161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934874" y="2872305"/>
            <a:ext cx="396510" cy="17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934874" y="3503482"/>
            <a:ext cx="396510" cy="17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946336" y="4134659"/>
            <a:ext cx="396510" cy="17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906552" y="4782697"/>
            <a:ext cx="396510" cy="17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949706" y="5883520"/>
            <a:ext cx="396510" cy="17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901154" y="5371440"/>
            <a:ext cx="396510" cy="8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4094569" y="1508190"/>
            <a:ext cx="493616" cy="2789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dirty="0"/>
              <a:t>wiki</a:t>
            </a:r>
            <a:endParaRPr kumimoji="1" lang="ja-JP" altLang="en-US" sz="1200" dirty="0"/>
          </a:p>
        </p:txBody>
      </p:sp>
      <p:sp>
        <p:nvSpPr>
          <p:cNvPr id="26" name="角丸四角形 25"/>
          <p:cNvSpPr/>
          <p:nvPr/>
        </p:nvSpPr>
        <p:spPr>
          <a:xfrm>
            <a:off x="4094568" y="2166289"/>
            <a:ext cx="817297" cy="25323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dirty="0"/>
              <a:t>Web app.</a:t>
            </a:r>
            <a:endParaRPr kumimoji="1" lang="ja-JP" altLang="en-US" sz="1200" dirty="0"/>
          </a:p>
        </p:txBody>
      </p:sp>
      <p:sp>
        <p:nvSpPr>
          <p:cNvPr id="27" name="角丸四角形 26"/>
          <p:cNvSpPr/>
          <p:nvPr/>
        </p:nvSpPr>
        <p:spPr>
          <a:xfrm>
            <a:off x="4106708" y="2805968"/>
            <a:ext cx="481478" cy="24473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dirty="0"/>
              <a:t>API</a:t>
            </a:r>
            <a:endParaRPr kumimoji="1" lang="ja-JP" altLang="en-US" sz="1200" dirty="0"/>
          </a:p>
        </p:txBody>
      </p:sp>
      <p:sp>
        <p:nvSpPr>
          <p:cNvPr id="28" name="角丸四角形 27"/>
          <p:cNvSpPr/>
          <p:nvPr/>
        </p:nvSpPr>
        <p:spPr>
          <a:xfrm>
            <a:off x="4029833" y="3493190"/>
            <a:ext cx="1092426" cy="21781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a:t>single sign-on</a:t>
            </a:r>
            <a:endParaRPr kumimoji="1" lang="ja-JP" altLang="en-US" sz="1200" dirty="0"/>
          </a:p>
        </p:txBody>
      </p:sp>
      <p:sp>
        <p:nvSpPr>
          <p:cNvPr id="29" name="角丸四角形 28"/>
          <p:cNvSpPr/>
          <p:nvPr/>
        </p:nvSpPr>
        <p:spPr>
          <a:xfrm>
            <a:off x="3837018" y="4114598"/>
            <a:ext cx="1812616" cy="19543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a:t>file s</a:t>
            </a:r>
            <a:r>
              <a:rPr kumimoji="1" lang="en-US" altLang="ja-JP" sz="1200"/>
              <a:t>torage</a:t>
            </a:r>
            <a:r>
              <a:rPr lang="en-US" altLang="ja-JP" sz="1200"/>
              <a:t> interaction</a:t>
            </a:r>
            <a:endParaRPr kumimoji="1" lang="ja-JP" altLang="en-US" sz="1200" dirty="0"/>
          </a:p>
        </p:txBody>
      </p:sp>
      <p:sp>
        <p:nvSpPr>
          <p:cNvPr id="30" name="角丸四角形 29"/>
          <p:cNvSpPr/>
          <p:nvPr/>
        </p:nvSpPr>
        <p:spPr>
          <a:xfrm>
            <a:off x="3907443" y="4760970"/>
            <a:ext cx="1361484" cy="19543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a:t>preview rendering</a:t>
            </a:r>
            <a:endParaRPr kumimoji="1" lang="ja-JP" altLang="en-US" sz="1200" dirty="0"/>
          </a:p>
        </p:txBody>
      </p:sp>
      <p:sp>
        <p:nvSpPr>
          <p:cNvPr id="31" name="角丸四角形 30"/>
          <p:cNvSpPr/>
          <p:nvPr/>
        </p:nvSpPr>
        <p:spPr>
          <a:xfrm>
            <a:off x="6590962" y="1562394"/>
            <a:ext cx="1217852" cy="21326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dirty="0"/>
              <a:t>full text search</a:t>
            </a:r>
            <a:endParaRPr kumimoji="1" lang="ja-JP" altLang="en-US" sz="1200" dirty="0"/>
          </a:p>
        </p:txBody>
      </p:sp>
      <p:sp>
        <p:nvSpPr>
          <p:cNvPr id="32" name="角丸四角形 31"/>
          <p:cNvSpPr/>
          <p:nvPr/>
        </p:nvSpPr>
        <p:spPr>
          <a:xfrm>
            <a:off x="6583925" y="2198547"/>
            <a:ext cx="1080288" cy="22128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dirty="0"/>
              <a:t>d</a:t>
            </a:r>
            <a:r>
              <a:rPr lang="en-US" altLang="ja-JP" sz="1200"/>
              <a:t>ocument </a:t>
            </a:r>
            <a:r>
              <a:rPr lang="en-US" altLang="ja-JP" sz="1200" dirty="0"/>
              <a:t>DB</a:t>
            </a:r>
            <a:endParaRPr kumimoji="1" lang="ja-JP" altLang="en-US" sz="1200" dirty="0"/>
          </a:p>
        </p:txBody>
      </p:sp>
      <p:sp>
        <p:nvSpPr>
          <p:cNvPr id="33" name="角丸四角形 32"/>
          <p:cNvSpPr/>
          <p:nvPr/>
        </p:nvSpPr>
        <p:spPr>
          <a:xfrm>
            <a:off x="6663262" y="2859624"/>
            <a:ext cx="679584" cy="21664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a:t>RDBMS</a:t>
            </a:r>
            <a:endParaRPr kumimoji="1" lang="ja-JP" altLang="en-US" sz="1200" dirty="0"/>
          </a:p>
        </p:txBody>
      </p:sp>
      <p:sp>
        <p:nvSpPr>
          <p:cNvPr id="34" name="角丸四角形 33"/>
          <p:cNvSpPr/>
          <p:nvPr/>
        </p:nvSpPr>
        <p:spPr>
          <a:xfrm>
            <a:off x="6193807" y="3480868"/>
            <a:ext cx="1608907" cy="19656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a:t>distributed task queue</a:t>
            </a:r>
            <a:endParaRPr kumimoji="1" lang="ja-JP" altLang="en-US" sz="1200" dirty="0"/>
          </a:p>
        </p:txBody>
      </p:sp>
      <p:sp>
        <p:nvSpPr>
          <p:cNvPr id="35" name="角丸四角形 34"/>
          <p:cNvSpPr/>
          <p:nvPr/>
        </p:nvSpPr>
        <p:spPr>
          <a:xfrm>
            <a:off x="6470286" y="4124916"/>
            <a:ext cx="1103858" cy="21013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a:t>p</a:t>
            </a:r>
            <a:r>
              <a:rPr kumimoji="1" lang="en-US" altLang="ja-JP" sz="1200"/>
              <a:t>eriodic task</a:t>
            </a:r>
            <a:endParaRPr kumimoji="1" lang="ja-JP" altLang="en-US" sz="1200" dirty="0"/>
          </a:p>
        </p:txBody>
      </p:sp>
      <p:sp>
        <p:nvSpPr>
          <p:cNvPr id="36" name="角丸四角形 35"/>
          <p:cNvSpPr/>
          <p:nvPr/>
        </p:nvSpPr>
        <p:spPr>
          <a:xfrm>
            <a:off x="6368433" y="4755902"/>
            <a:ext cx="1205712" cy="18915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a:t>message broker</a:t>
            </a:r>
            <a:endParaRPr kumimoji="1" lang="ja-JP" altLang="en-US" sz="1200" dirty="0"/>
          </a:p>
        </p:txBody>
      </p:sp>
      <p:sp>
        <p:nvSpPr>
          <p:cNvPr id="37" name="角丸四角形 36"/>
          <p:cNvSpPr/>
          <p:nvPr/>
        </p:nvSpPr>
        <p:spPr>
          <a:xfrm>
            <a:off x="6547480" y="5317674"/>
            <a:ext cx="1103858" cy="21013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a:t>p</a:t>
            </a:r>
            <a:r>
              <a:rPr kumimoji="1" lang="en-US" altLang="ja-JP" sz="1200"/>
              <a:t>eriodic task</a:t>
            </a:r>
            <a:endParaRPr kumimoji="1" lang="ja-JP" altLang="en-US" sz="1200" dirty="0"/>
          </a:p>
        </p:txBody>
      </p:sp>
      <p:sp>
        <p:nvSpPr>
          <p:cNvPr id="38" name="角丸四角形 37"/>
          <p:cNvSpPr/>
          <p:nvPr/>
        </p:nvSpPr>
        <p:spPr>
          <a:xfrm>
            <a:off x="6457950" y="5875584"/>
            <a:ext cx="1782533" cy="19426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a:t>universal </a:t>
            </a:r>
            <a:r>
              <a:rPr lang="en-US" altLang="ja-JP" sz="1200" dirty="0"/>
              <a:t>office converter</a:t>
            </a:r>
            <a:endParaRPr kumimoji="1" lang="ja-JP" altLang="en-US" sz="1200" dirty="0"/>
          </a:p>
        </p:txBody>
      </p:sp>
      <p:sp>
        <p:nvSpPr>
          <p:cNvPr id="39" name="角丸四角形 38"/>
          <p:cNvSpPr/>
          <p:nvPr/>
        </p:nvSpPr>
        <p:spPr>
          <a:xfrm>
            <a:off x="1986596" y="1544065"/>
            <a:ext cx="1051964" cy="2504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ja-JP" sz="1200" dirty="0"/>
              <a:t>reverse proxy</a:t>
            </a:r>
            <a:endParaRPr kumimoji="1" lang="ja-JP" altLang="en-US" sz="1200" dirty="0"/>
          </a:p>
        </p:txBody>
      </p:sp>
      <p:pic>
        <p:nvPicPr>
          <p:cNvPr id="43" name="図 42"/>
          <p:cNvPicPr>
            <a:picLocks noChangeAspect="1"/>
          </p:cNvPicPr>
          <p:nvPr/>
        </p:nvPicPr>
        <p:blipFill>
          <a:blip r:embed="rId3"/>
          <a:stretch>
            <a:fillRect/>
          </a:stretch>
        </p:blipFill>
        <p:spPr>
          <a:xfrm>
            <a:off x="3614709" y="2222439"/>
            <a:ext cx="480914" cy="398520"/>
          </a:xfrm>
          <a:prstGeom prst="rect">
            <a:avLst/>
          </a:prstGeom>
        </p:spPr>
      </p:pic>
      <p:pic>
        <p:nvPicPr>
          <p:cNvPr id="44" name="図 43"/>
          <p:cNvPicPr>
            <a:picLocks noChangeAspect="1"/>
          </p:cNvPicPr>
          <p:nvPr/>
        </p:nvPicPr>
        <p:blipFill>
          <a:blip r:embed="rId3"/>
          <a:stretch>
            <a:fillRect/>
          </a:stretch>
        </p:blipFill>
        <p:spPr>
          <a:xfrm>
            <a:off x="3578983" y="2884272"/>
            <a:ext cx="480914" cy="398520"/>
          </a:xfrm>
          <a:prstGeom prst="rect">
            <a:avLst/>
          </a:prstGeom>
        </p:spPr>
      </p:pic>
      <p:pic>
        <p:nvPicPr>
          <p:cNvPr id="45" name="図 44"/>
          <p:cNvPicPr>
            <a:picLocks noChangeAspect="1"/>
          </p:cNvPicPr>
          <p:nvPr/>
        </p:nvPicPr>
        <p:blipFill>
          <a:blip r:embed="rId3"/>
          <a:stretch>
            <a:fillRect/>
          </a:stretch>
        </p:blipFill>
        <p:spPr>
          <a:xfrm>
            <a:off x="3573196" y="3540405"/>
            <a:ext cx="480914" cy="398520"/>
          </a:xfrm>
          <a:prstGeom prst="rect">
            <a:avLst/>
          </a:prstGeom>
        </p:spPr>
      </p:pic>
      <p:pic>
        <p:nvPicPr>
          <p:cNvPr id="46" name="図 45"/>
          <p:cNvPicPr>
            <a:picLocks noChangeAspect="1"/>
          </p:cNvPicPr>
          <p:nvPr/>
        </p:nvPicPr>
        <p:blipFill>
          <a:blip r:embed="rId3"/>
          <a:stretch>
            <a:fillRect/>
          </a:stretch>
        </p:blipFill>
        <p:spPr>
          <a:xfrm>
            <a:off x="3569549" y="4165585"/>
            <a:ext cx="480914" cy="398520"/>
          </a:xfrm>
          <a:prstGeom prst="rect">
            <a:avLst/>
          </a:prstGeom>
        </p:spPr>
      </p:pic>
      <p:pic>
        <p:nvPicPr>
          <p:cNvPr id="47" name="図 46"/>
          <p:cNvPicPr>
            <a:picLocks noChangeAspect="1"/>
          </p:cNvPicPr>
          <p:nvPr/>
        </p:nvPicPr>
        <p:blipFill>
          <a:blip r:embed="rId3"/>
          <a:stretch>
            <a:fillRect/>
          </a:stretch>
        </p:blipFill>
        <p:spPr>
          <a:xfrm>
            <a:off x="3569549" y="4821718"/>
            <a:ext cx="480914" cy="398520"/>
          </a:xfrm>
          <a:prstGeom prst="rect">
            <a:avLst/>
          </a:prstGeom>
        </p:spPr>
      </p:pic>
      <p:pic>
        <p:nvPicPr>
          <p:cNvPr id="48" name="図 47"/>
          <p:cNvPicPr>
            <a:picLocks noChangeAspect="1"/>
          </p:cNvPicPr>
          <p:nvPr/>
        </p:nvPicPr>
        <p:blipFill>
          <a:blip r:embed="rId3"/>
          <a:stretch>
            <a:fillRect/>
          </a:stretch>
        </p:blipFill>
        <p:spPr>
          <a:xfrm>
            <a:off x="3614709" y="1450834"/>
            <a:ext cx="480914" cy="398520"/>
          </a:xfrm>
          <a:prstGeom prst="rect">
            <a:avLst/>
          </a:prstGeom>
        </p:spPr>
      </p:pic>
    </p:spTree>
    <p:extLst>
      <p:ext uri="{BB962C8B-B14F-4D97-AF65-F5344CB8AC3E}">
        <p14:creationId xmlns:p14="http://schemas.microsoft.com/office/powerpoint/2010/main" val="3757965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E427186-5110-5045-B035-56401C0738CB}"/>
              </a:ext>
            </a:extLst>
          </p:cNvPr>
          <p:cNvSpPr>
            <a:spLocks noGrp="1"/>
          </p:cNvSpPr>
          <p:nvPr>
            <p:ph type="sldNum" sz="quarter" idx="12"/>
          </p:nvPr>
        </p:nvSpPr>
        <p:spPr/>
        <p:txBody>
          <a:bodyPr/>
          <a:lstStyle/>
          <a:p>
            <a:fld id="{1EFD0C8F-27BC-4081-871F-5E1C2D90E7A6}" type="slidenum">
              <a:rPr kumimoji="1" lang="ja-JP" altLang="en-US" smtClean="0"/>
              <a:t>46</a:t>
            </a:fld>
            <a:endParaRPr kumimoji="1" lang="ja-JP" altLang="en-US"/>
          </a:p>
        </p:txBody>
      </p:sp>
      <p:pic>
        <p:nvPicPr>
          <p:cNvPr id="3" name="図 2">
            <a:extLst>
              <a:ext uri="{FF2B5EF4-FFF2-40B4-BE49-F238E27FC236}">
                <a16:creationId xmlns:a16="http://schemas.microsoft.com/office/drawing/2014/main" id="{C4C9323B-D0A8-BA40-B659-F7350BA9C314}"/>
              </a:ext>
            </a:extLst>
          </p:cNvPr>
          <p:cNvPicPr>
            <a:picLocks noChangeAspect="1"/>
          </p:cNvPicPr>
          <p:nvPr/>
        </p:nvPicPr>
        <p:blipFill rotWithShape="1">
          <a:blip r:embed="rId2">
            <a:extLst>
              <a:ext uri="{28A0092B-C50C-407E-A947-70E740481C1C}">
                <a14:useLocalDpi xmlns:a14="http://schemas.microsoft.com/office/drawing/2010/main"/>
              </a:ext>
            </a:extLst>
          </a:blip>
          <a:srcRect l="-504"/>
          <a:stretch/>
        </p:blipFill>
        <p:spPr>
          <a:xfrm>
            <a:off x="302079" y="1996248"/>
            <a:ext cx="8696955" cy="3950496"/>
          </a:xfrm>
          <a:prstGeom prst="rect">
            <a:avLst/>
          </a:prstGeom>
        </p:spPr>
      </p:pic>
      <p:sp>
        <p:nvSpPr>
          <p:cNvPr id="4" name="正方形/長方形 3">
            <a:extLst>
              <a:ext uri="{FF2B5EF4-FFF2-40B4-BE49-F238E27FC236}">
                <a16:creationId xmlns:a16="http://schemas.microsoft.com/office/drawing/2014/main" id="{7EFD48AD-646C-CE46-9DAA-85BBFBF0742E}"/>
              </a:ext>
            </a:extLst>
          </p:cNvPr>
          <p:cNvSpPr/>
          <p:nvPr/>
        </p:nvSpPr>
        <p:spPr>
          <a:xfrm>
            <a:off x="5023425" y="6352830"/>
            <a:ext cx="3842988" cy="253916"/>
          </a:xfrm>
          <a:prstGeom prst="rect">
            <a:avLst/>
          </a:prstGeom>
        </p:spPr>
        <p:txBody>
          <a:bodyPr wrap="square">
            <a:spAutoFit/>
          </a:bodyPr>
          <a:lstStyle/>
          <a:p>
            <a:r>
              <a:rPr lang="ja-JP" altLang="en-US" sz="1050" dirty="0"/>
              <a:t>https://www.datadoghq.com/blog/monitoring-kubernetes-era/</a:t>
            </a:r>
          </a:p>
        </p:txBody>
      </p:sp>
      <p:sp>
        <p:nvSpPr>
          <p:cNvPr id="5" name="タイトル 1">
            <a:extLst>
              <a:ext uri="{FF2B5EF4-FFF2-40B4-BE49-F238E27FC236}">
                <a16:creationId xmlns:a16="http://schemas.microsoft.com/office/drawing/2014/main" id="{24FE6D45-30F3-BE45-AEFC-0A3AA4119568}"/>
              </a:ext>
            </a:extLst>
          </p:cNvPr>
          <p:cNvSpPr txBox="1">
            <a:spLocks/>
          </p:cNvSpPr>
          <p:nvPr/>
        </p:nvSpPr>
        <p:spPr>
          <a:xfrm>
            <a:off x="628650" y="365126"/>
            <a:ext cx="7886700" cy="788171"/>
          </a:xfrm>
          <a:prstGeom prst="rect">
            <a:avLst/>
          </a:prstGeom>
        </p:spPr>
        <p:txBody>
          <a:bodyPr>
            <a:normAutofit fontScale="6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コンテナ・オーケストレーションの抽象化技術</a:t>
            </a:r>
            <a:endParaRPr lang="en-US" altLang="ja-JP" dirty="0"/>
          </a:p>
          <a:p>
            <a:r>
              <a:rPr lang="en-US" altLang="ja-JP" dirty="0"/>
              <a:t>Kubernetes</a:t>
            </a:r>
            <a:r>
              <a:rPr lang="ja-JP" altLang="en-US" dirty="0"/>
              <a:t>を用いた</a:t>
            </a:r>
            <a:r>
              <a:rPr lang="en-US" altLang="ja-JP" dirty="0" err="1"/>
              <a:t>GakuNin</a:t>
            </a:r>
            <a:r>
              <a:rPr lang="en-US" altLang="ja-JP" dirty="0"/>
              <a:t> RDM</a:t>
            </a:r>
            <a:r>
              <a:rPr lang="ja-JP" altLang="en-US" dirty="0"/>
              <a:t>の運用</a:t>
            </a:r>
          </a:p>
        </p:txBody>
      </p:sp>
      <p:sp>
        <p:nvSpPr>
          <p:cNvPr id="6" name="テキスト ボックス 5">
            <a:extLst>
              <a:ext uri="{FF2B5EF4-FFF2-40B4-BE49-F238E27FC236}">
                <a16:creationId xmlns:a16="http://schemas.microsoft.com/office/drawing/2014/main" id="{3896BF7E-065F-4844-A2A5-4190744A0C98}"/>
              </a:ext>
            </a:extLst>
          </p:cNvPr>
          <p:cNvSpPr txBox="1"/>
          <p:nvPr/>
        </p:nvSpPr>
        <p:spPr>
          <a:xfrm>
            <a:off x="759279" y="4923065"/>
            <a:ext cx="1338828" cy="369332"/>
          </a:xfrm>
          <a:prstGeom prst="rect">
            <a:avLst/>
          </a:prstGeom>
          <a:noFill/>
        </p:spPr>
        <p:txBody>
          <a:bodyPr wrap="none" rtlCol="0">
            <a:spAutoFit/>
          </a:bodyPr>
          <a:lstStyle/>
          <a:p>
            <a:r>
              <a:rPr kumimoji="1" lang="ja-JP" altLang="en-US" dirty="0">
                <a:solidFill>
                  <a:srgbClr val="FFFF00"/>
                </a:solidFill>
              </a:rPr>
              <a:t>仮想マシン</a:t>
            </a:r>
          </a:p>
        </p:txBody>
      </p:sp>
      <p:sp>
        <p:nvSpPr>
          <p:cNvPr id="7" name="テキスト ボックス 6">
            <a:extLst>
              <a:ext uri="{FF2B5EF4-FFF2-40B4-BE49-F238E27FC236}">
                <a16:creationId xmlns:a16="http://schemas.microsoft.com/office/drawing/2014/main" id="{4F82058A-08AF-0741-A56F-DAD108C59F92}"/>
              </a:ext>
            </a:extLst>
          </p:cNvPr>
          <p:cNvSpPr txBox="1"/>
          <p:nvPr/>
        </p:nvSpPr>
        <p:spPr>
          <a:xfrm>
            <a:off x="3614057" y="4912390"/>
            <a:ext cx="1338828" cy="369332"/>
          </a:xfrm>
          <a:prstGeom prst="rect">
            <a:avLst/>
          </a:prstGeom>
          <a:noFill/>
        </p:spPr>
        <p:txBody>
          <a:bodyPr wrap="none" rtlCol="0">
            <a:spAutoFit/>
          </a:bodyPr>
          <a:lstStyle/>
          <a:p>
            <a:r>
              <a:rPr kumimoji="1" lang="ja-JP" altLang="en-US" dirty="0">
                <a:solidFill>
                  <a:srgbClr val="FFFF00"/>
                </a:solidFill>
              </a:rPr>
              <a:t>仮想マシン</a:t>
            </a:r>
          </a:p>
        </p:txBody>
      </p:sp>
      <p:sp>
        <p:nvSpPr>
          <p:cNvPr id="8" name="テキスト ボックス 7">
            <a:extLst>
              <a:ext uri="{FF2B5EF4-FFF2-40B4-BE49-F238E27FC236}">
                <a16:creationId xmlns:a16="http://schemas.microsoft.com/office/drawing/2014/main" id="{A7BE85FE-4862-B145-8535-3337E773B88D}"/>
              </a:ext>
            </a:extLst>
          </p:cNvPr>
          <p:cNvSpPr txBox="1"/>
          <p:nvPr/>
        </p:nvSpPr>
        <p:spPr>
          <a:xfrm>
            <a:off x="6817235" y="4912390"/>
            <a:ext cx="1338828" cy="369332"/>
          </a:xfrm>
          <a:prstGeom prst="rect">
            <a:avLst/>
          </a:prstGeom>
          <a:noFill/>
        </p:spPr>
        <p:txBody>
          <a:bodyPr wrap="none" rtlCol="0">
            <a:spAutoFit/>
          </a:bodyPr>
          <a:lstStyle/>
          <a:p>
            <a:r>
              <a:rPr kumimoji="1" lang="ja-JP" altLang="en-US" dirty="0">
                <a:solidFill>
                  <a:srgbClr val="FFFF00"/>
                </a:solidFill>
              </a:rPr>
              <a:t>仮想マシン</a:t>
            </a:r>
          </a:p>
        </p:txBody>
      </p:sp>
      <p:sp>
        <p:nvSpPr>
          <p:cNvPr id="9" name="テキスト ボックス 8">
            <a:extLst>
              <a:ext uri="{FF2B5EF4-FFF2-40B4-BE49-F238E27FC236}">
                <a16:creationId xmlns:a16="http://schemas.microsoft.com/office/drawing/2014/main" id="{0500029C-1067-044A-BB84-C3529FBD7B27}"/>
              </a:ext>
            </a:extLst>
          </p:cNvPr>
          <p:cNvSpPr txBox="1"/>
          <p:nvPr/>
        </p:nvSpPr>
        <p:spPr>
          <a:xfrm>
            <a:off x="220093" y="3540580"/>
            <a:ext cx="2417200" cy="369332"/>
          </a:xfrm>
          <a:prstGeom prst="rect">
            <a:avLst/>
          </a:prstGeom>
          <a:noFill/>
        </p:spPr>
        <p:txBody>
          <a:bodyPr wrap="none" rtlCol="0">
            <a:spAutoFit/>
          </a:bodyPr>
          <a:lstStyle/>
          <a:p>
            <a:r>
              <a:rPr kumimoji="1" lang="en-US" altLang="ja-JP" dirty="0">
                <a:solidFill>
                  <a:srgbClr val="08348B"/>
                </a:solidFill>
              </a:rPr>
              <a:t>App</a:t>
            </a:r>
            <a:r>
              <a:rPr kumimoji="1" lang="ja-JP" altLang="en-US" dirty="0">
                <a:solidFill>
                  <a:srgbClr val="08348B"/>
                </a:solidFill>
              </a:rPr>
              <a:t>、</a:t>
            </a:r>
            <a:r>
              <a:rPr kumimoji="1" lang="en-US" altLang="ja-JP" dirty="0">
                <a:solidFill>
                  <a:srgbClr val="08348B"/>
                </a:solidFill>
              </a:rPr>
              <a:t>Web</a:t>
            </a:r>
            <a:r>
              <a:rPr kumimoji="1" lang="ja-JP" altLang="en-US" dirty="0">
                <a:solidFill>
                  <a:srgbClr val="08348B"/>
                </a:solidFill>
              </a:rPr>
              <a:t>サーバ、</a:t>
            </a:r>
            <a:r>
              <a:rPr kumimoji="1" lang="en-US" altLang="ja-JP" dirty="0">
                <a:solidFill>
                  <a:srgbClr val="08348B"/>
                </a:solidFill>
              </a:rPr>
              <a:t>DB</a:t>
            </a:r>
            <a:endParaRPr kumimoji="1" lang="ja-JP" altLang="en-US" dirty="0">
              <a:solidFill>
                <a:srgbClr val="08348B"/>
              </a:solidFill>
            </a:endParaRPr>
          </a:p>
        </p:txBody>
      </p:sp>
      <p:sp>
        <p:nvSpPr>
          <p:cNvPr id="10" name="テキスト ボックス 9">
            <a:extLst>
              <a:ext uri="{FF2B5EF4-FFF2-40B4-BE49-F238E27FC236}">
                <a16:creationId xmlns:a16="http://schemas.microsoft.com/office/drawing/2014/main" id="{C698D94E-DF63-114D-8F8B-A6540DB3E181}"/>
              </a:ext>
            </a:extLst>
          </p:cNvPr>
          <p:cNvSpPr txBox="1"/>
          <p:nvPr/>
        </p:nvSpPr>
        <p:spPr>
          <a:xfrm>
            <a:off x="3074871" y="2631623"/>
            <a:ext cx="2417200" cy="369332"/>
          </a:xfrm>
          <a:prstGeom prst="rect">
            <a:avLst/>
          </a:prstGeom>
          <a:noFill/>
        </p:spPr>
        <p:txBody>
          <a:bodyPr wrap="none" rtlCol="0">
            <a:spAutoFit/>
          </a:bodyPr>
          <a:lstStyle/>
          <a:p>
            <a:r>
              <a:rPr kumimoji="1" lang="en-US" altLang="ja-JP" dirty="0">
                <a:solidFill>
                  <a:srgbClr val="08348B"/>
                </a:solidFill>
              </a:rPr>
              <a:t>App</a:t>
            </a:r>
            <a:r>
              <a:rPr kumimoji="1" lang="ja-JP" altLang="en-US" dirty="0">
                <a:solidFill>
                  <a:srgbClr val="08348B"/>
                </a:solidFill>
              </a:rPr>
              <a:t>、</a:t>
            </a:r>
            <a:r>
              <a:rPr kumimoji="1" lang="en-US" altLang="ja-JP" dirty="0">
                <a:solidFill>
                  <a:srgbClr val="08348B"/>
                </a:solidFill>
              </a:rPr>
              <a:t>Web</a:t>
            </a:r>
            <a:r>
              <a:rPr kumimoji="1" lang="ja-JP" altLang="en-US" dirty="0">
                <a:solidFill>
                  <a:srgbClr val="08348B"/>
                </a:solidFill>
              </a:rPr>
              <a:t>サーバ、</a:t>
            </a:r>
            <a:r>
              <a:rPr kumimoji="1" lang="en-US" altLang="ja-JP" dirty="0">
                <a:solidFill>
                  <a:srgbClr val="08348B"/>
                </a:solidFill>
              </a:rPr>
              <a:t>DB</a:t>
            </a:r>
            <a:endParaRPr kumimoji="1" lang="ja-JP" altLang="en-US" dirty="0">
              <a:solidFill>
                <a:srgbClr val="08348B"/>
              </a:solidFill>
            </a:endParaRPr>
          </a:p>
        </p:txBody>
      </p:sp>
      <p:sp>
        <p:nvSpPr>
          <p:cNvPr id="11" name="テキスト ボックス 10">
            <a:extLst>
              <a:ext uri="{FF2B5EF4-FFF2-40B4-BE49-F238E27FC236}">
                <a16:creationId xmlns:a16="http://schemas.microsoft.com/office/drawing/2014/main" id="{E028EB7D-0DF2-4D4F-ADEC-8DA811762BFC}"/>
              </a:ext>
            </a:extLst>
          </p:cNvPr>
          <p:cNvSpPr txBox="1"/>
          <p:nvPr/>
        </p:nvSpPr>
        <p:spPr>
          <a:xfrm>
            <a:off x="6218121" y="2767299"/>
            <a:ext cx="2417200" cy="369332"/>
          </a:xfrm>
          <a:prstGeom prst="rect">
            <a:avLst/>
          </a:prstGeom>
          <a:noFill/>
        </p:spPr>
        <p:txBody>
          <a:bodyPr wrap="none" rtlCol="0">
            <a:spAutoFit/>
          </a:bodyPr>
          <a:lstStyle/>
          <a:p>
            <a:r>
              <a:rPr kumimoji="1" lang="en-US" altLang="ja-JP" dirty="0">
                <a:solidFill>
                  <a:srgbClr val="08348B"/>
                </a:solidFill>
              </a:rPr>
              <a:t>App</a:t>
            </a:r>
            <a:r>
              <a:rPr kumimoji="1" lang="ja-JP" altLang="en-US" dirty="0">
                <a:solidFill>
                  <a:srgbClr val="08348B"/>
                </a:solidFill>
              </a:rPr>
              <a:t>、</a:t>
            </a:r>
            <a:r>
              <a:rPr kumimoji="1" lang="en-US" altLang="ja-JP" dirty="0">
                <a:solidFill>
                  <a:srgbClr val="08348B"/>
                </a:solidFill>
              </a:rPr>
              <a:t>Web</a:t>
            </a:r>
            <a:r>
              <a:rPr kumimoji="1" lang="ja-JP" altLang="en-US" dirty="0">
                <a:solidFill>
                  <a:srgbClr val="08348B"/>
                </a:solidFill>
              </a:rPr>
              <a:t>サーバ、</a:t>
            </a:r>
            <a:r>
              <a:rPr kumimoji="1" lang="en-US" altLang="ja-JP" dirty="0">
                <a:solidFill>
                  <a:srgbClr val="08348B"/>
                </a:solidFill>
              </a:rPr>
              <a:t>DB</a:t>
            </a:r>
            <a:endParaRPr kumimoji="1" lang="ja-JP" altLang="en-US" dirty="0">
              <a:solidFill>
                <a:srgbClr val="08348B"/>
              </a:solidFill>
            </a:endParaRPr>
          </a:p>
        </p:txBody>
      </p:sp>
      <p:sp>
        <p:nvSpPr>
          <p:cNvPr id="12" name="テキスト ボックス 11">
            <a:extLst>
              <a:ext uri="{FF2B5EF4-FFF2-40B4-BE49-F238E27FC236}">
                <a16:creationId xmlns:a16="http://schemas.microsoft.com/office/drawing/2014/main" id="{F435F75D-DCF6-B84A-92E5-E0B423023C27}"/>
              </a:ext>
            </a:extLst>
          </p:cNvPr>
          <p:cNvSpPr txBox="1"/>
          <p:nvPr/>
        </p:nvSpPr>
        <p:spPr>
          <a:xfrm>
            <a:off x="3401785" y="3782954"/>
            <a:ext cx="752283" cy="25391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050" dirty="0">
                <a:solidFill>
                  <a:schemeClr val="bg1"/>
                </a:solidFill>
              </a:rPr>
              <a:t>コンテナ</a:t>
            </a:r>
          </a:p>
        </p:txBody>
      </p:sp>
      <p:sp>
        <p:nvSpPr>
          <p:cNvPr id="14" name="テキスト ボックス 13">
            <a:extLst>
              <a:ext uri="{FF2B5EF4-FFF2-40B4-BE49-F238E27FC236}">
                <a16:creationId xmlns:a16="http://schemas.microsoft.com/office/drawing/2014/main" id="{1647B787-95BF-CF46-B5C3-265016007E42}"/>
              </a:ext>
            </a:extLst>
          </p:cNvPr>
          <p:cNvSpPr txBox="1"/>
          <p:nvPr/>
        </p:nvSpPr>
        <p:spPr>
          <a:xfrm>
            <a:off x="5121049" y="1450118"/>
            <a:ext cx="3877985" cy="338554"/>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kumimoji="1" lang="ja-JP" altLang="en-US" sz="1600" dirty="0">
                <a:solidFill>
                  <a:schemeClr val="bg1"/>
                </a:solidFill>
              </a:rPr>
              <a:t>コンテナ・オーケストレーション抽象化</a:t>
            </a:r>
          </a:p>
        </p:txBody>
      </p:sp>
      <p:sp>
        <p:nvSpPr>
          <p:cNvPr id="15" name="テキスト ボックス 14">
            <a:extLst>
              <a:ext uri="{FF2B5EF4-FFF2-40B4-BE49-F238E27FC236}">
                <a16:creationId xmlns:a16="http://schemas.microsoft.com/office/drawing/2014/main" id="{9EE7D165-45C9-F24C-9AB3-5A4267EEDA1F}"/>
              </a:ext>
            </a:extLst>
          </p:cNvPr>
          <p:cNvSpPr txBox="1"/>
          <p:nvPr/>
        </p:nvSpPr>
        <p:spPr>
          <a:xfrm>
            <a:off x="6263187" y="1893118"/>
            <a:ext cx="2684453" cy="369332"/>
          </a:xfrm>
          <a:prstGeom prst="rect">
            <a:avLst/>
          </a:prstGeom>
          <a:noFill/>
        </p:spPr>
        <p:txBody>
          <a:bodyPr wrap="none" rtlCol="0">
            <a:spAutoFit/>
          </a:bodyPr>
          <a:lstStyle/>
          <a:p>
            <a:r>
              <a:rPr lang="en-US" altLang="ja-JP" dirty="0"/>
              <a:t>K</a:t>
            </a:r>
            <a:r>
              <a:rPr kumimoji="1" lang="en-US" altLang="ja-JP" dirty="0"/>
              <a:t>ubernetes (k8s)</a:t>
            </a:r>
            <a:r>
              <a:rPr kumimoji="1" lang="ja-JP" altLang="en-US" dirty="0"/>
              <a:t>エンジン</a:t>
            </a:r>
          </a:p>
        </p:txBody>
      </p:sp>
      <p:sp>
        <p:nvSpPr>
          <p:cNvPr id="16" name="テキスト ボックス 15">
            <a:extLst>
              <a:ext uri="{FF2B5EF4-FFF2-40B4-BE49-F238E27FC236}">
                <a16:creationId xmlns:a16="http://schemas.microsoft.com/office/drawing/2014/main" id="{A5FC9931-DD9B-D147-854F-275A70E08953}"/>
              </a:ext>
            </a:extLst>
          </p:cNvPr>
          <p:cNvSpPr txBox="1"/>
          <p:nvPr/>
        </p:nvSpPr>
        <p:spPr>
          <a:xfrm>
            <a:off x="6307106" y="5904574"/>
            <a:ext cx="2204450" cy="415498"/>
          </a:xfrm>
          <a:prstGeom prst="rect">
            <a:avLst/>
          </a:prstGeom>
          <a:noFill/>
        </p:spPr>
        <p:txBody>
          <a:bodyPr wrap="none" rtlCol="0">
            <a:spAutoFit/>
          </a:bodyPr>
          <a:lstStyle/>
          <a:p>
            <a:r>
              <a:rPr kumimoji="1" lang="ja-JP" altLang="en-US" sz="1050" dirty="0"/>
              <a:t>マイクロサービスの機能毎に</a:t>
            </a:r>
            <a:endParaRPr kumimoji="1" lang="en-US" altLang="ja-JP" sz="1050" dirty="0"/>
          </a:p>
          <a:p>
            <a:r>
              <a:rPr kumimoji="1" lang="ja-JP" altLang="en-US" sz="1050" dirty="0"/>
              <a:t>ポッド単位でライフサイクル管理</a:t>
            </a:r>
          </a:p>
        </p:txBody>
      </p:sp>
      <p:sp>
        <p:nvSpPr>
          <p:cNvPr id="17" name="テキスト ボックス 16">
            <a:extLst>
              <a:ext uri="{FF2B5EF4-FFF2-40B4-BE49-F238E27FC236}">
                <a16:creationId xmlns:a16="http://schemas.microsoft.com/office/drawing/2014/main" id="{F0A4C244-BA20-EB48-B5F5-28D7F623F121}"/>
              </a:ext>
            </a:extLst>
          </p:cNvPr>
          <p:cNvSpPr txBox="1"/>
          <p:nvPr/>
        </p:nvSpPr>
        <p:spPr>
          <a:xfrm>
            <a:off x="4345911" y="3782954"/>
            <a:ext cx="752283" cy="25391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050" dirty="0">
                <a:solidFill>
                  <a:schemeClr val="bg1"/>
                </a:solidFill>
              </a:rPr>
              <a:t>コンテナ</a:t>
            </a:r>
          </a:p>
        </p:txBody>
      </p:sp>
      <p:sp>
        <p:nvSpPr>
          <p:cNvPr id="18" name="テキスト ボックス 17">
            <a:extLst>
              <a:ext uri="{FF2B5EF4-FFF2-40B4-BE49-F238E27FC236}">
                <a16:creationId xmlns:a16="http://schemas.microsoft.com/office/drawing/2014/main" id="{5CA96792-5A0C-004B-ADAB-541EDAF16A2D}"/>
              </a:ext>
            </a:extLst>
          </p:cNvPr>
          <p:cNvSpPr txBox="1"/>
          <p:nvPr/>
        </p:nvSpPr>
        <p:spPr>
          <a:xfrm>
            <a:off x="6609767" y="3808786"/>
            <a:ext cx="752283" cy="25391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050" dirty="0">
                <a:solidFill>
                  <a:schemeClr val="bg1"/>
                </a:solidFill>
              </a:rPr>
              <a:t>コンテナ</a:t>
            </a:r>
          </a:p>
        </p:txBody>
      </p:sp>
      <p:sp>
        <p:nvSpPr>
          <p:cNvPr id="19" name="テキスト ボックス 18">
            <a:extLst>
              <a:ext uri="{FF2B5EF4-FFF2-40B4-BE49-F238E27FC236}">
                <a16:creationId xmlns:a16="http://schemas.microsoft.com/office/drawing/2014/main" id="{FAB6D2A7-13CF-434D-84F7-180BF4B17C76}"/>
              </a:ext>
            </a:extLst>
          </p:cNvPr>
          <p:cNvSpPr txBox="1"/>
          <p:nvPr/>
        </p:nvSpPr>
        <p:spPr>
          <a:xfrm>
            <a:off x="7553893" y="3808786"/>
            <a:ext cx="752283" cy="25391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050" dirty="0">
                <a:solidFill>
                  <a:schemeClr val="bg1"/>
                </a:solidFill>
              </a:rPr>
              <a:t>コンテナ</a:t>
            </a:r>
          </a:p>
        </p:txBody>
      </p:sp>
      <p:sp>
        <p:nvSpPr>
          <p:cNvPr id="20" name="テキスト ボックス 19">
            <a:extLst>
              <a:ext uri="{FF2B5EF4-FFF2-40B4-BE49-F238E27FC236}">
                <a16:creationId xmlns:a16="http://schemas.microsoft.com/office/drawing/2014/main" id="{25A14AAA-CE9D-544D-9D19-F9AFD0338E48}"/>
              </a:ext>
            </a:extLst>
          </p:cNvPr>
          <p:cNvSpPr txBox="1"/>
          <p:nvPr/>
        </p:nvSpPr>
        <p:spPr>
          <a:xfrm>
            <a:off x="6108745" y="2309597"/>
            <a:ext cx="877163" cy="369332"/>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ja-JP" altLang="en-US" dirty="0"/>
              <a:t>ポッド</a:t>
            </a:r>
            <a:endParaRPr kumimoji="1" lang="ja-JP" altLang="en-US" dirty="0"/>
          </a:p>
        </p:txBody>
      </p:sp>
    </p:spTree>
    <p:extLst>
      <p:ext uri="{BB962C8B-B14F-4D97-AF65-F5344CB8AC3E}">
        <p14:creationId xmlns:p14="http://schemas.microsoft.com/office/powerpoint/2010/main" val="1722467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9AA440-68F0-914C-9A9B-A1C6393AF498}"/>
              </a:ext>
            </a:extLst>
          </p:cNvPr>
          <p:cNvSpPr>
            <a:spLocks noGrp="1"/>
          </p:cNvSpPr>
          <p:nvPr>
            <p:ph type="title"/>
          </p:nvPr>
        </p:nvSpPr>
        <p:spPr/>
        <p:txBody>
          <a:bodyPr>
            <a:normAutofit fontScale="90000"/>
          </a:bodyPr>
          <a:lstStyle/>
          <a:p>
            <a:r>
              <a:rPr kumimoji="1" lang="ja-JP" altLang="en-US" dirty="0"/>
              <a:t>今後の</a:t>
            </a:r>
            <a:r>
              <a:rPr kumimoji="1" lang="en-US" altLang="ja-JP" dirty="0"/>
              <a:t>Kubernetes</a:t>
            </a:r>
            <a:r>
              <a:rPr kumimoji="1" lang="ja-JP" altLang="en-US" dirty="0"/>
              <a:t>を用いた</a:t>
            </a:r>
            <a:br>
              <a:rPr kumimoji="1" lang="en-US" altLang="ja-JP" dirty="0"/>
            </a:br>
            <a:r>
              <a:rPr kumimoji="1" lang="en-US" altLang="ja-JP" dirty="0" err="1"/>
              <a:t>GakuNin</a:t>
            </a:r>
            <a:r>
              <a:rPr kumimoji="1" lang="en-US" altLang="ja-JP" dirty="0"/>
              <a:t> RDM</a:t>
            </a:r>
            <a:r>
              <a:rPr kumimoji="1" lang="ja-JP" altLang="en-US" dirty="0"/>
              <a:t>の運用</a:t>
            </a:r>
          </a:p>
        </p:txBody>
      </p:sp>
      <p:sp>
        <p:nvSpPr>
          <p:cNvPr id="4" name="スライド番号プレースホルダー 3">
            <a:extLst>
              <a:ext uri="{FF2B5EF4-FFF2-40B4-BE49-F238E27FC236}">
                <a16:creationId xmlns:a16="http://schemas.microsoft.com/office/drawing/2014/main" id="{5094A02C-0B32-FB44-A6C5-96C7EBF6B2B2}"/>
              </a:ext>
            </a:extLst>
          </p:cNvPr>
          <p:cNvSpPr>
            <a:spLocks noGrp="1"/>
          </p:cNvSpPr>
          <p:nvPr>
            <p:ph type="sldNum" sz="quarter" idx="12"/>
          </p:nvPr>
        </p:nvSpPr>
        <p:spPr/>
        <p:txBody>
          <a:bodyPr/>
          <a:lstStyle/>
          <a:p>
            <a:fld id="{1EFD0C8F-27BC-4081-871F-5E1C2D90E7A6}" type="slidenum">
              <a:rPr kumimoji="1" lang="ja-JP" altLang="en-US" smtClean="0"/>
              <a:t>47</a:t>
            </a:fld>
            <a:endParaRPr kumimoji="1" lang="ja-JP" altLang="en-US"/>
          </a:p>
        </p:txBody>
      </p:sp>
      <p:sp>
        <p:nvSpPr>
          <p:cNvPr id="7" name="テキスト ボックス 6">
            <a:extLst>
              <a:ext uri="{FF2B5EF4-FFF2-40B4-BE49-F238E27FC236}">
                <a16:creationId xmlns:a16="http://schemas.microsoft.com/office/drawing/2014/main" id="{0C51FE1D-853B-594B-97FB-98DE2AD1713D}"/>
              </a:ext>
            </a:extLst>
          </p:cNvPr>
          <p:cNvSpPr txBox="1"/>
          <p:nvPr/>
        </p:nvSpPr>
        <p:spPr>
          <a:xfrm>
            <a:off x="3321813" y="6106734"/>
            <a:ext cx="5501378" cy="646331"/>
          </a:xfrm>
          <a:prstGeom prst="rect">
            <a:avLst/>
          </a:prstGeom>
          <a:noFill/>
        </p:spPr>
        <p:txBody>
          <a:bodyPr wrap="none" rtlCol="0">
            <a:spAutoFit/>
          </a:bodyPr>
          <a:lstStyle/>
          <a:p>
            <a:r>
              <a:rPr lang="ja-JP" altLang="en-US" dirty="0"/>
              <a:t>実験用のミニマム構成 </a:t>
            </a:r>
            <a:r>
              <a:rPr kumimoji="1" lang="en-US" altLang="ja-JP" dirty="0"/>
              <a:t>1 cluster, 33pods, 58 containers</a:t>
            </a:r>
          </a:p>
          <a:p>
            <a:r>
              <a:rPr kumimoji="1" lang="ja-JP" altLang="en-US" dirty="0"/>
              <a:t>他に監視系、デプロイ系なども必要になる</a:t>
            </a:r>
          </a:p>
        </p:txBody>
      </p:sp>
      <p:sp>
        <p:nvSpPr>
          <p:cNvPr id="8" name="テキスト ボックス 7">
            <a:extLst>
              <a:ext uri="{FF2B5EF4-FFF2-40B4-BE49-F238E27FC236}">
                <a16:creationId xmlns:a16="http://schemas.microsoft.com/office/drawing/2014/main" id="{44EC9D0E-9783-A349-B669-9F48A3122758}"/>
              </a:ext>
            </a:extLst>
          </p:cNvPr>
          <p:cNvSpPr txBox="1"/>
          <p:nvPr/>
        </p:nvSpPr>
        <p:spPr>
          <a:xfrm>
            <a:off x="6072502" y="1262943"/>
            <a:ext cx="3087705" cy="369332"/>
          </a:xfrm>
          <a:prstGeom prst="rect">
            <a:avLst/>
          </a:prstGeom>
          <a:noFill/>
        </p:spPr>
        <p:txBody>
          <a:bodyPr wrap="none" rtlCol="0">
            <a:spAutoFit/>
          </a:bodyPr>
          <a:lstStyle/>
          <a:p>
            <a:r>
              <a:rPr kumimoji="1" lang="ja-JP" altLang="en-US" dirty="0"/>
              <a:t>（画面は実験用</a:t>
            </a:r>
            <a:r>
              <a:rPr kumimoji="1" lang="en-US" altLang="ja-JP" dirty="0"/>
              <a:t>OSF</a:t>
            </a:r>
            <a:r>
              <a:rPr kumimoji="1" lang="ja-JP" altLang="en-US" dirty="0"/>
              <a:t>のもの）</a:t>
            </a:r>
          </a:p>
        </p:txBody>
      </p:sp>
      <p:sp>
        <p:nvSpPr>
          <p:cNvPr id="12" name="Content Placeholder 11">
            <a:extLst>
              <a:ext uri="{FF2B5EF4-FFF2-40B4-BE49-F238E27FC236}">
                <a16:creationId xmlns:a16="http://schemas.microsoft.com/office/drawing/2014/main" id="{F5AE02F7-5182-AC47-8B64-022A8BA11C57}"/>
              </a:ext>
            </a:extLst>
          </p:cNvPr>
          <p:cNvSpPr>
            <a:spLocks noGrp="1"/>
          </p:cNvSpPr>
          <p:nvPr>
            <p:ph idx="1"/>
          </p:nvPr>
        </p:nvSpPr>
        <p:spPr/>
        <p:txBody>
          <a:bodyPr/>
          <a:lstStyle/>
          <a:p>
            <a:endParaRPr lang="en-US" dirty="0"/>
          </a:p>
          <a:p>
            <a:endParaRPr lang="en-US" dirty="0"/>
          </a:p>
          <a:p>
            <a:r>
              <a:rPr lang="en-US" dirty="0"/>
              <a:t>IP</a:t>
            </a:r>
            <a:r>
              <a:rPr lang="ja-JP" altLang="en-US" dirty="0"/>
              <a:t>アドレスが含まれているため削除</a:t>
            </a:r>
            <a:endParaRPr lang="en-US" dirty="0"/>
          </a:p>
        </p:txBody>
      </p:sp>
    </p:spTree>
    <p:extLst>
      <p:ext uri="{BB962C8B-B14F-4D97-AF65-F5344CB8AC3E}">
        <p14:creationId xmlns:p14="http://schemas.microsoft.com/office/powerpoint/2010/main" val="4182629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336001-B0F7-4B42-BFE4-B934569E2631}"/>
              </a:ext>
            </a:extLst>
          </p:cNvPr>
          <p:cNvSpPr>
            <a:spLocks noGrp="1"/>
          </p:cNvSpPr>
          <p:nvPr>
            <p:ph type="title"/>
          </p:nvPr>
        </p:nvSpPr>
        <p:spPr/>
        <p:txBody>
          <a:bodyPr>
            <a:normAutofit fontScale="90000"/>
          </a:bodyPr>
          <a:lstStyle/>
          <a:p>
            <a:r>
              <a:rPr kumimoji="1" lang="en-US" altLang="ja-JP" dirty="0"/>
              <a:t>Kubernetes-</a:t>
            </a:r>
            <a:r>
              <a:rPr kumimoji="1" lang="en-US" altLang="ja-JP" dirty="0" err="1"/>
              <a:t>Prometeuth</a:t>
            </a:r>
            <a:r>
              <a:rPr kumimoji="1" lang="ja-JP" altLang="en-US" dirty="0"/>
              <a:t>を用いた</a:t>
            </a:r>
            <a:br>
              <a:rPr kumimoji="1" lang="en-US" altLang="ja-JP" dirty="0"/>
            </a:br>
            <a:r>
              <a:rPr kumimoji="1" lang="ja-JP" altLang="en-US" dirty="0"/>
              <a:t>実験環境のコンテナ中のモニタリング</a:t>
            </a:r>
          </a:p>
        </p:txBody>
      </p:sp>
      <p:sp>
        <p:nvSpPr>
          <p:cNvPr id="4" name="スライド番号プレースホルダー 3">
            <a:extLst>
              <a:ext uri="{FF2B5EF4-FFF2-40B4-BE49-F238E27FC236}">
                <a16:creationId xmlns:a16="http://schemas.microsoft.com/office/drawing/2014/main" id="{319B9D05-33A2-9D40-BD45-0EB21B41E8B2}"/>
              </a:ext>
            </a:extLst>
          </p:cNvPr>
          <p:cNvSpPr>
            <a:spLocks noGrp="1"/>
          </p:cNvSpPr>
          <p:nvPr>
            <p:ph type="sldNum" sz="quarter" idx="12"/>
          </p:nvPr>
        </p:nvSpPr>
        <p:spPr/>
        <p:txBody>
          <a:bodyPr/>
          <a:lstStyle/>
          <a:p>
            <a:fld id="{1EFD0C8F-27BC-4081-871F-5E1C2D90E7A6}" type="slidenum">
              <a:rPr kumimoji="1" lang="ja-JP" altLang="en-US" smtClean="0"/>
              <a:t>48</a:t>
            </a:fld>
            <a:endParaRPr kumimoji="1" lang="ja-JP" altLang="en-US"/>
          </a:p>
        </p:txBody>
      </p:sp>
      <p:sp>
        <p:nvSpPr>
          <p:cNvPr id="6" name="テキスト ボックス 5">
            <a:extLst>
              <a:ext uri="{FF2B5EF4-FFF2-40B4-BE49-F238E27FC236}">
                <a16:creationId xmlns:a16="http://schemas.microsoft.com/office/drawing/2014/main" id="{F15A5B4C-C1E0-E443-9833-68E0AD04AC2E}"/>
              </a:ext>
            </a:extLst>
          </p:cNvPr>
          <p:cNvSpPr txBox="1"/>
          <p:nvPr/>
        </p:nvSpPr>
        <p:spPr>
          <a:xfrm>
            <a:off x="628650" y="6113083"/>
            <a:ext cx="7719486" cy="369332"/>
          </a:xfrm>
          <a:prstGeom prst="rect">
            <a:avLst/>
          </a:prstGeom>
          <a:noFill/>
        </p:spPr>
        <p:txBody>
          <a:bodyPr wrap="none" rtlCol="0">
            <a:spAutoFit/>
          </a:bodyPr>
          <a:lstStyle/>
          <a:p>
            <a:r>
              <a:rPr kumimoji="1" lang="ja-JP" altLang="en-US" dirty="0"/>
              <a:t>他に物理マシン、仮想マシン、</a:t>
            </a:r>
            <a:r>
              <a:rPr kumimoji="1" lang="en-US" altLang="ja-JP" dirty="0"/>
              <a:t>Kubernetes</a:t>
            </a:r>
            <a:r>
              <a:rPr kumimoji="1" lang="ja-JP" altLang="en-US" dirty="0"/>
              <a:t>エンジンのレベルの監視も必要</a:t>
            </a:r>
          </a:p>
        </p:txBody>
      </p:sp>
      <p:sp>
        <p:nvSpPr>
          <p:cNvPr id="7" name="Content Placeholder 6">
            <a:extLst>
              <a:ext uri="{FF2B5EF4-FFF2-40B4-BE49-F238E27FC236}">
                <a16:creationId xmlns:a16="http://schemas.microsoft.com/office/drawing/2014/main" id="{8A7F6B7E-12E8-8944-B2EB-81328761C126}"/>
              </a:ext>
            </a:extLst>
          </p:cNvPr>
          <p:cNvSpPr>
            <a:spLocks noGrp="1"/>
          </p:cNvSpPr>
          <p:nvPr>
            <p:ph idx="1"/>
          </p:nvPr>
        </p:nvSpPr>
        <p:spPr/>
        <p:txBody>
          <a:bodyPr/>
          <a:lstStyle/>
          <a:p>
            <a:r>
              <a:rPr lang="ja-JP" altLang="en-US" dirty="0"/>
              <a:t>コンテナ</a:t>
            </a:r>
            <a:r>
              <a:rPr lang="en-US" altLang="ja-JP" dirty="0"/>
              <a:t>ID</a:t>
            </a:r>
            <a:r>
              <a:rPr lang="ja-JP" altLang="en-US" dirty="0"/>
              <a:t>などの情報が含まれているため削除</a:t>
            </a:r>
            <a:endParaRPr lang="en-US" dirty="0"/>
          </a:p>
        </p:txBody>
      </p:sp>
    </p:spTree>
    <p:extLst>
      <p:ext uri="{BB962C8B-B14F-4D97-AF65-F5344CB8AC3E}">
        <p14:creationId xmlns:p14="http://schemas.microsoft.com/office/powerpoint/2010/main" val="1999593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図 318"/>
          <p:cNvPicPr>
            <a:picLocks noChangeAspect="1"/>
          </p:cNvPicPr>
          <p:nvPr/>
        </p:nvPicPr>
        <p:blipFill>
          <a:blip r:embed="rId3"/>
          <a:stretch>
            <a:fillRect/>
          </a:stretch>
        </p:blipFill>
        <p:spPr>
          <a:xfrm>
            <a:off x="1173405" y="0"/>
            <a:ext cx="6797190" cy="6858000"/>
          </a:xfrm>
          <a:prstGeom prst="rect">
            <a:avLst/>
          </a:prstGeom>
        </p:spPr>
      </p:pic>
      <p:sp>
        <p:nvSpPr>
          <p:cNvPr id="2" name="テキスト ボックス 1"/>
          <p:cNvSpPr txBox="1"/>
          <p:nvPr/>
        </p:nvSpPr>
        <p:spPr>
          <a:xfrm>
            <a:off x="1131840" y="443347"/>
            <a:ext cx="492443" cy="215444"/>
          </a:xfrm>
          <a:prstGeom prst="rect">
            <a:avLst/>
          </a:prstGeom>
          <a:noFill/>
        </p:spPr>
        <p:txBody>
          <a:bodyPr wrap="none" rtlCol="0">
            <a:spAutoFit/>
          </a:bodyPr>
          <a:lstStyle/>
          <a:p>
            <a:r>
              <a:rPr kumimoji="1" lang="ja-JP" altLang="en-US" sz="800" dirty="0"/>
              <a:t>開発者</a:t>
            </a:r>
          </a:p>
        </p:txBody>
      </p:sp>
      <p:sp>
        <p:nvSpPr>
          <p:cNvPr id="19" name="テキスト ボックス 18"/>
          <p:cNvSpPr txBox="1"/>
          <p:nvPr/>
        </p:nvSpPr>
        <p:spPr>
          <a:xfrm>
            <a:off x="2246196" y="440233"/>
            <a:ext cx="510076" cy="215444"/>
          </a:xfrm>
          <a:prstGeom prst="rect">
            <a:avLst/>
          </a:prstGeom>
          <a:noFill/>
        </p:spPr>
        <p:txBody>
          <a:bodyPr wrap="none" rtlCol="0">
            <a:spAutoFit/>
          </a:bodyPr>
          <a:lstStyle/>
          <a:p>
            <a:r>
              <a:rPr lang="en-US" altLang="ja-JP" sz="800"/>
              <a:t>TravisCI</a:t>
            </a:r>
            <a:endParaRPr kumimoji="1" lang="ja-JP" altLang="en-US" sz="800" dirty="0"/>
          </a:p>
        </p:txBody>
      </p:sp>
      <p:sp>
        <p:nvSpPr>
          <p:cNvPr id="20" name="テキスト ボックス 19"/>
          <p:cNvSpPr txBox="1"/>
          <p:nvPr/>
        </p:nvSpPr>
        <p:spPr>
          <a:xfrm>
            <a:off x="1646907" y="443347"/>
            <a:ext cx="481222" cy="215444"/>
          </a:xfrm>
          <a:prstGeom prst="rect">
            <a:avLst/>
          </a:prstGeom>
          <a:noFill/>
        </p:spPr>
        <p:txBody>
          <a:bodyPr wrap="none" rtlCol="0">
            <a:spAutoFit/>
          </a:bodyPr>
          <a:lstStyle/>
          <a:p>
            <a:r>
              <a:rPr kumimoji="1" lang="en-US" altLang="ja-JP" sz="800"/>
              <a:t>GitHuB</a:t>
            </a:r>
            <a:endParaRPr kumimoji="1" lang="ja-JP" altLang="en-US" sz="800" dirty="0"/>
          </a:p>
        </p:txBody>
      </p:sp>
      <p:sp>
        <p:nvSpPr>
          <p:cNvPr id="21" name="テキスト ボックス 20"/>
          <p:cNvSpPr txBox="1"/>
          <p:nvPr/>
        </p:nvSpPr>
        <p:spPr>
          <a:xfrm>
            <a:off x="2697074" y="440233"/>
            <a:ext cx="519694" cy="215444"/>
          </a:xfrm>
          <a:prstGeom prst="rect">
            <a:avLst/>
          </a:prstGeom>
          <a:noFill/>
        </p:spPr>
        <p:txBody>
          <a:bodyPr wrap="none" rtlCol="0">
            <a:spAutoFit/>
          </a:bodyPr>
          <a:lstStyle/>
          <a:p>
            <a:r>
              <a:rPr kumimoji="1" lang="en-US" altLang="ja-JP" sz="800" dirty="0"/>
              <a:t>HU-BOT</a:t>
            </a:r>
            <a:endParaRPr kumimoji="1" lang="ja-JP" altLang="en-US" sz="800" dirty="0"/>
          </a:p>
        </p:txBody>
      </p:sp>
      <p:sp>
        <p:nvSpPr>
          <p:cNvPr id="22" name="テキスト ボックス 21"/>
          <p:cNvSpPr txBox="1"/>
          <p:nvPr/>
        </p:nvSpPr>
        <p:spPr>
          <a:xfrm>
            <a:off x="3258333" y="317123"/>
            <a:ext cx="679994" cy="338554"/>
          </a:xfrm>
          <a:prstGeom prst="rect">
            <a:avLst/>
          </a:prstGeom>
          <a:noFill/>
        </p:spPr>
        <p:txBody>
          <a:bodyPr wrap="none" rtlCol="0">
            <a:spAutoFit/>
          </a:bodyPr>
          <a:lstStyle/>
          <a:p>
            <a:r>
              <a:rPr lang="en-US" altLang="ja-JP" sz="800" dirty="0"/>
              <a:t>Docker</a:t>
            </a:r>
          </a:p>
          <a:p>
            <a:r>
              <a:rPr kumimoji="1" lang="en-US" altLang="ja-JP" sz="800" dirty="0"/>
              <a:t>Distribution</a:t>
            </a:r>
            <a:endParaRPr kumimoji="1" lang="ja-JP" altLang="en-US" sz="800" dirty="0"/>
          </a:p>
        </p:txBody>
      </p:sp>
      <p:sp>
        <p:nvSpPr>
          <p:cNvPr id="23" name="テキスト ボックス 22"/>
          <p:cNvSpPr txBox="1"/>
          <p:nvPr/>
        </p:nvSpPr>
        <p:spPr>
          <a:xfrm>
            <a:off x="3829063" y="440233"/>
            <a:ext cx="489236" cy="215444"/>
          </a:xfrm>
          <a:prstGeom prst="rect">
            <a:avLst/>
          </a:prstGeom>
          <a:noFill/>
        </p:spPr>
        <p:txBody>
          <a:bodyPr wrap="none" rtlCol="0">
            <a:spAutoFit/>
          </a:bodyPr>
          <a:lstStyle/>
          <a:p>
            <a:r>
              <a:rPr lang="en-US" altLang="ja-JP" sz="800"/>
              <a:t>Staging</a:t>
            </a:r>
            <a:endParaRPr kumimoji="1" lang="ja-JP" altLang="en-US" sz="800" dirty="0"/>
          </a:p>
        </p:txBody>
      </p:sp>
      <p:sp>
        <p:nvSpPr>
          <p:cNvPr id="24" name="テキスト ボックス 23"/>
          <p:cNvSpPr txBox="1"/>
          <p:nvPr/>
        </p:nvSpPr>
        <p:spPr>
          <a:xfrm>
            <a:off x="4405285" y="440233"/>
            <a:ext cx="492443" cy="215444"/>
          </a:xfrm>
          <a:prstGeom prst="rect">
            <a:avLst/>
          </a:prstGeom>
          <a:noFill/>
        </p:spPr>
        <p:txBody>
          <a:bodyPr wrap="none" rtlCol="0">
            <a:spAutoFit/>
          </a:bodyPr>
          <a:lstStyle/>
          <a:p>
            <a:r>
              <a:rPr lang="ja-JP" altLang="en-US" sz="800" dirty="0"/>
              <a:t>運用者</a:t>
            </a:r>
            <a:endParaRPr kumimoji="1" lang="ja-JP" altLang="en-US" sz="800" dirty="0"/>
          </a:p>
        </p:txBody>
      </p:sp>
      <p:sp>
        <p:nvSpPr>
          <p:cNvPr id="25" name="テキスト ボックス 24"/>
          <p:cNvSpPr txBox="1"/>
          <p:nvPr/>
        </p:nvSpPr>
        <p:spPr>
          <a:xfrm>
            <a:off x="5519641" y="437119"/>
            <a:ext cx="510076" cy="215444"/>
          </a:xfrm>
          <a:prstGeom prst="rect">
            <a:avLst/>
          </a:prstGeom>
          <a:noFill/>
        </p:spPr>
        <p:txBody>
          <a:bodyPr wrap="none" rtlCol="0">
            <a:spAutoFit/>
          </a:bodyPr>
          <a:lstStyle/>
          <a:p>
            <a:r>
              <a:rPr lang="en-US" altLang="ja-JP" sz="800"/>
              <a:t>TravisCI</a:t>
            </a:r>
            <a:endParaRPr kumimoji="1" lang="ja-JP" altLang="en-US" sz="800" dirty="0"/>
          </a:p>
        </p:txBody>
      </p:sp>
      <p:sp>
        <p:nvSpPr>
          <p:cNvPr id="26" name="テキスト ボックス 25"/>
          <p:cNvSpPr txBox="1"/>
          <p:nvPr/>
        </p:nvSpPr>
        <p:spPr>
          <a:xfrm>
            <a:off x="4920352" y="440233"/>
            <a:ext cx="481222" cy="215444"/>
          </a:xfrm>
          <a:prstGeom prst="rect">
            <a:avLst/>
          </a:prstGeom>
          <a:noFill/>
        </p:spPr>
        <p:txBody>
          <a:bodyPr wrap="none" rtlCol="0">
            <a:spAutoFit/>
          </a:bodyPr>
          <a:lstStyle/>
          <a:p>
            <a:r>
              <a:rPr kumimoji="1" lang="en-US" altLang="ja-JP" sz="800"/>
              <a:t>GitHuB</a:t>
            </a:r>
            <a:endParaRPr kumimoji="1" lang="ja-JP" altLang="en-US" sz="800" dirty="0"/>
          </a:p>
        </p:txBody>
      </p:sp>
      <p:sp>
        <p:nvSpPr>
          <p:cNvPr id="27" name="テキスト ボックス 26"/>
          <p:cNvSpPr txBox="1"/>
          <p:nvPr/>
        </p:nvSpPr>
        <p:spPr>
          <a:xfrm>
            <a:off x="5970519" y="437119"/>
            <a:ext cx="519694" cy="215444"/>
          </a:xfrm>
          <a:prstGeom prst="rect">
            <a:avLst/>
          </a:prstGeom>
          <a:noFill/>
        </p:spPr>
        <p:txBody>
          <a:bodyPr wrap="none" rtlCol="0">
            <a:spAutoFit/>
          </a:bodyPr>
          <a:lstStyle/>
          <a:p>
            <a:r>
              <a:rPr kumimoji="1" lang="en-US" altLang="ja-JP" sz="800" dirty="0"/>
              <a:t>HU-BOT</a:t>
            </a:r>
            <a:endParaRPr kumimoji="1" lang="ja-JP" altLang="en-US" sz="800" dirty="0"/>
          </a:p>
        </p:txBody>
      </p:sp>
      <p:sp>
        <p:nvSpPr>
          <p:cNvPr id="28" name="テキスト ボックス 27"/>
          <p:cNvSpPr txBox="1"/>
          <p:nvPr/>
        </p:nvSpPr>
        <p:spPr>
          <a:xfrm>
            <a:off x="6531778" y="314009"/>
            <a:ext cx="679994" cy="338554"/>
          </a:xfrm>
          <a:prstGeom prst="rect">
            <a:avLst/>
          </a:prstGeom>
          <a:noFill/>
        </p:spPr>
        <p:txBody>
          <a:bodyPr wrap="none" rtlCol="0">
            <a:spAutoFit/>
          </a:bodyPr>
          <a:lstStyle/>
          <a:p>
            <a:r>
              <a:rPr lang="en-US" altLang="ja-JP" sz="800" dirty="0"/>
              <a:t>Docker</a:t>
            </a:r>
          </a:p>
          <a:p>
            <a:r>
              <a:rPr kumimoji="1" lang="en-US" altLang="ja-JP" sz="800" dirty="0"/>
              <a:t>Distribution</a:t>
            </a:r>
            <a:endParaRPr kumimoji="1" lang="ja-JP" altLang="en-US" sz="800" dirty="0"/>
          </a:p>
        </p:txBody>
      </p:sp>
      <p:sp>
        <p:nvSpPr>
          <p:cNvPr id="29" name="テキスト ボックス 28"/>
          <p:cNvSpPr txBox="1"/>
          <p:nvPr/>
        </p:nvSpPr>
        <p:spPr>
          <a:xfrm>
            <a:off x="7102508" y="437119"/>
            <a:ext cx="389850" cy="215444"/>
          </a:xfrm>
          <a:prstGeom prst="rect">
            <a:avLst/>
          </a:prstGeom>
          <a:noFill/>
        </p:spPr>
        <p:txBody>
          <a:bodyPr wrap="none" rtlCol="0">
            <a:spAutoFit/>
          </a:bodyPr>
          <a:lstStyle/>
          <a:p>
            <a:r>
              <a:rPr lang="ja-JP" altLang="en-US" sz="800" dirty="0"/>
              <a:t>本番</a:t>
            </a:r>
            <a:endParaRPr kumimoji="1" lang="ja-JP" altLang="en-US" sz="800" dirty="0"/>
          </a:p>
        </p:txBody>
      </p:sp>
      <p:sp>
        <p:nvSpPr>
          <p:cNvPr id="30" name="テキスト ボックス 29"/>
          <p:cNvSpPr txBox="1"/>
          <p:nvPr/>
        </p:nvSpPr>
        <p:spPr>
          <a:xfrm>
            <a:off x="534362" y="4145967"/>
            <a:ext cx="393374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1400" dirty="0"/>
              <a:t>継続的インテグレーションと継続的デリバリー</a:t>
            </a:r>
            <a:r>
              <a:rPr lang="ja-JP" altLang="en-US" sz="1400" dirty="0"/>
              <a:t>の構成。開発環境から運用環境まで二重のチェック体制により、</a:t>
            </a:r>
            <a:r>
              <a:rPr kumimoji="1" lang="ja-JP" altLang="en-US" sz="1400" dirty="0"/>
              <a:t>高水準なソフトウェア品質を保証します</a:t>
            </a:r>
            <a:endParaRPr kumimoji="1" lang="en-US" altLang="ja-JP" sz="1400" dirty="0"/>
          </a:p>
        </p:txBody>
      </p:sp>
    </p:spTree>
    <p:extLst>
      <p:ext uri="{BB962C8B-B14F-4D97-AF65-F5344CB8AC3E}">
        <p14:creationId xmlns:p14="http://schemas.microsoft.com/office/powerpoint/2010/main" val="255219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研究データ管理の必要性</a:t>
            </a:r>
          </a:p>
        </p:txBody>
      </p:sp>
      <p:sp>
        <p:nvSpPr>
          <p:cNvPr id="4" name="スライド番号プレースホルダー 3"/>
          <p:cNvSpPr>
            <a:spLocks noGrp="1"/>
          </p:cNvSpPr>
          <p:nvPr>
            <p:ph type="sldNum" sz="quarter" idx="12"/>
          </p:nvPr>
        </p:nvSpPr>
        <p:spPr>
          <a:xfrm>
            <a:off x="7086600" y="6623222"/>
            <a:ext cx="2057400" cy="234778"/>
          </a:xfrm>
        </p:spPr>
        <p:txBody>
          <a:bodyPr/>
          <a:lstStyle/>
          <a:p>
            <a:fld id="{1EFD0C8F-27BC-4081-871F-5E1C2D90E7A6}" type="slidenum">
              <a:rPr kumimoji="1" lang="ja-JP" altLang="en-US" smtClean="0"/>
              <a:t>5</a:t>
            </a:fld>
            <a:endParaRPr kumimoji="1" lang="ja-JP" altLang="en-US" dirty="0"/>
          </a:p>
        </p:txBody>
      </p:sp>
      <p:sp>
        <p:nvSpPr>
          <p:cNvPr id="7" name="テキスト ボックス 6"/>
          <p:cNvSpPr txBox="1"/>
          <p:nvPr/>
        </p:nvSpPr>
        <p:spPr>
          <a:xfrm>
            <a:off x="3839885" y="2805912"/>
            <a:ext cx="1415772" cy="461665"/>
          </a:xfrm>
          <a:prstGeom prst="rect">
            <a:avLst/>
          </a:prstGeom>
          <a:noFill/>
        </p:spPr>
        <p:txBody>
          <a:bodyPr wrap="none" rtlCol="0">
            <a:spAutoFit/>
          </a:bodyPr>
          <a:lstStyle/>
          <a:p>
            <a:r>
              <a:rPr kumimoji="1" lang="ja-JP" altLang="en-US" sz="2400" dirty="0"/>
              <a:t>ポリシー</a:t>
            </a:r>
          </a:p>
        </p:txBody>
      </p:sp>
      <p:sp>
        <p:nvSpPr>
          <p:cNvPr id="6" name="テキスト ボックス 5"/>
          <p:cNvSpPr txBox="1"/>
          <p:nvPr/>
        </p:nvSpPr>
        <p:spPr>
          <a:xfrm>
            <a:off x="1571736" y="1299878"/>
            <a:ext cx="1415772" cy="461665"/>
          </a:xfrm>
          <a:prstGeom prst="rect">
            <a:avLst/>
          </a:prstGeom>
          <a:noFill/>
        </p:spPr>
        <p:txBody>
          <a:bodyPr wrap="none" rtlCol="0">
            <a:spAutoFit/>
          </a:bodyPr>
          <a:lstStyle/>
          <a:p>
            <a:r>
              <a:rPr kumimoji="1" lang="ja-JP" altLang="en-US" sz="2400" dirty="0"/>
              <a:t>研究推進</a:t>
            </a:r>
          </a:p>
        </p:txBody>
      </p:sp>
      <p:sp>
        <p:nvSpPr>
          <p:cNvPr id="8" name="テキスト ボックス 7"/>
          <p:cNvSpPr txBox="1"/>
          <p:nvPr/>
        </p:nvSpPr>
        <p:spPr>
          <a:xfrm>
            <a:off x="6093793" y="1299878"/>
            <a:ext cx="1415772" cy="461665"/>
          </a:xfrm>
          <a:prstGeom prst="rect">
            <a:avLst/>
          </a:prstGeom>
          <a:noFill/>
        </p:spPr>
        <p:txBody>
          <a:bodyPr wrap="none" rtlCol="0">
            <a:spAutoFit/>
          </a:bodyPr>
          <a:lstStyle/>
          <a:p>
            <a:r>
              <a:rPr kumimoji="1" lang="ja-JP" altLang="en-US" sz="2400" dirty="0"/>
              <a:t>研究倫理</a:t>
            </a:r>
          </a:p>
        </p:txBody>
      </p:sp>
      <p:sp>
        <p:nvSpPr>
          <p:cNvPr id="9" name="正方形/長方形 8"/>
          <p:cNvSpPr/>
          <p:nvPr/>
        </p:nvSpPr>
        <p:spPr>
          <a:xfrm>
            <a:off x="4846813" y="1755506"/>
            <a:ext cx="3909733"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85750" lvl="1" indent="-285750">
              <a:buFont typeface="Arial" panose="020B0604020202020204" pitchFamily="34" charset="0"/>
              <a:buChar char="•"/>
            </a:pPr>
            <a:r>
              <a:rPr lang="ja-JP" altLang="en-US" dirty="0">
                <a:latin typeface="Calibri" panose="020F0502020204030204" pitchFamily="34" charset="0"/>
              </a:rPr>
              <a:t>研究の再現性の確立</a:t>
            </a:r>
            <a:endParaRPr lang="en-US" altLang="ja-JP" dirty="0">
              <a:latin typeface="Calibri" panose="020F0502020204030204" pitchFamily="34" charset="0"/>
            </a:endParaRPr>
          </a:p>
          <a:p>
            <a:pPr marL="285750" lvl="1" indent="-285750">
              <a:buFont typeface="Arial" panose="020B0604020202020204" pitchFamily="34" charset="0"/>
              <a:buChar char="•"/>
            </a:pPr>
            <a:r>
              <a:rPr lang="ja-JP" altLang="en-US" dirty="0">
                <a:latin typeface="Calibri" panose="020F0502020204030204" pitchFamily="34" charset="0"/>
              </a:rPr>
              <a:t>研究データや研究記録の正確性、</a:t>
            </a:r>
            <a:br>
              <a:rPr lang="en-US" altLang="ja-JP" dirty="0">
                <a:latin typeface="Calibri" panose="020F0502020204030204" pitchFamily="34" charset="0"/>
              </a:rPr>
            </a:br>
            <a:r>
              <a:rPr lang="ja-JP" altLang="en-US" dirty="0">
                <a:latin typeface="Calibri" panose="020F0502020204030204" pitchFamily="34" charset="0"/>
              </a:rPr>
              <a:t>完全性、真正性、信頼性の保障</a:t>
            </a:r>
            <a:endParaRPr lang="en-US" altLang="ja-JP" dirty="0">
              <a:latin typeface="Calibri" panose="020F0502020204030204" pitchFamily="34" charset="0"/>
            </a:endParaRPr>
          </a:p>
        </p:txBody>
      </p:sp>
      <p:sp>
        <p:nvSpPr>
          <p:cNvPr id="10" name="正方形/長方形 9"/>
          <p:cNvSpPr/>
          <p:nvPr/>
        </p:nvSpPr>
        <p:spPr>
          <a:xfrm>
            <a:off x="324756" y="1755506"/>
            <a:ext cx="3909733"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85750" lvl="1" indent="-285750">
              <a:buFont typeface="Arial" panose="020B0604020202020204" pitchFamily="34" charset="0"/>
              <a:buChar char="•"/>
            </a:pPr>
            <a:r>
              <a:rPr lang="ja-JP" altLang="en-US" dirty="0">
                <a:latin typeface="Calibri" panose="020F0502020204030204" pitchFamily="34" charset="0"/>
              </a:rPr>
              <a:t>時間や資源を節約し効率的に研究</a:t>
            </a:r>
            <a:endParaRPr lang="en-US" altLang="ja-JP" dirty="0">
              <a:latin typeface="Calibri" panose="020F0502020204030204" pitchFamily="34" charset="0"/>
            </a:endParaRPr>
          </a:p>
          <a:p>
            <a:pPr marL="285750" lvl="1" indent="-285750">
              <a:buFont typeface="Arial" panose="020B0604020202020204" pitchFamily="34" charset="0"/>
              <a:buChar char="•"/>
            </a:pPr>
            <a:r>
              <a:rPr lang="ja-JP" altLang="en-US" dirty="0">
                <a:latin typeface="Calibri" panose="020F0502020204030204" pitchFamily="34" charset="0"/>
              </a:rPr>
              <a:t>データセキュリティの強化とデータ消失リスクの最小化</a:t>
            </a:r>
            <a:endParaRPr lang="en-US" altLang="ja-JP" dirty="0">
              <a:latin typeface="Calibri" panose="020F0502020204030204" pitchFamily="34" charset="0"/>
            </a:endParaRPr>
          </a:p>
        </p:txBody>
      </p:sp>
      <p:sp>
        <p:nvSpPr>
          <p:cNvPr id="13" name="正方形/長方形 12"/>
          <p:cNvSpPr/>
          <p:nvPr/>
        </p:nvSpPr>
        <p:spPr>
          <a:xfrm>
            <a:off x="4623816" y="3906213"/>
            <a:ext cx="4355726" cy="2467155"/>
          </a:xfrm>
          <a:prstGeom prst="rect">
            <a:avLst/>
          </a:prstGeom>
        </p:spPr>
        <p:style>
          <a:lnRef idx="2">
            <a:schemeClr val="accent3"/>
          </a:lnRef>
          <a:fillRef idx="1">
            <a:schemeClr val="lt1"/>
          </a:fillRef>
          <a:effectRef idx="0">
            <a:schemeClr val="accent3"/>
          </a:effectRef>
          <a:fontRef idx="minor">
            <a:schemeClr val="dk1"/>
          </a:fontRef>
        </p:style>
        <p:txBody>
          <a:bodyPr wrap="square" tIns="216000">
            <a:noAutofit/>
          </a:bodyPr>
          <a:lstStyle/>
          <a:p>
            <a:pPr>
              <a:spcAft>
                <a:spcPts val="600"/>
              </a:spcAft>
            </a:pPr>
            <a:r>
              <a:rPr lang="ja-JP" altLang="en-US" dirty="0">
                <a:latin typeface="+mn-ea"/>
              </a:rPr>
              <a:t>さきがけ、</a:t>
            </a:r>
            <a:r>
              <a:rPr lang="en-US" altLang="ja-JP" dirty="0">
                <a:latin typeface="+mn-ea"/>
              </a:rPr>
              <a:t>CREST</a:t>
            </a:r>
            <a:r>
              <a:rPr lang="ja-JP" altLang="en-US" dirty="0">
                <a:latin typeface="+mn-ea"/>
              </a:rPr>
              <a:t>等の公募要領より</a:t>
            </a:r>
          </a:p>
          <a:p>
            <a:r>
              <a:rPr lang="ja-JP" altLang="en-US" sz="1400" b="1" dirty="0"/>
              <a:t>データマネジメントプランの作成及び実施について</a:t>
            </a:r>
            <a:endParaRPr lang="en-US" altLang="ja-JP" sz="1400" b="1" dirty="0"/>
          </a:p>
          <a:p>
            <a:r>
              <a:rPr lang="ja-JP" altLang="en-US" sz="1600" dirty="0"/>
              <a:t>・・・</a:t>
            </a:r>
            <a:r>
              <a:rPr lang="ja-JP" altLang="en-US" sz="1400" dirty="0"/>
              <a:t>研究代表者は、研究 チームの成果として生じる研究データの保存・管理、公開・非公開、及び公開可能な 研究データの運用指針を以下の項目毎にまとめた「データマネジメントプラン」を研究 計画書と併せて</a:t>
            </a:r>
            <a:r>
              <a:rPr lang="en-US" altLang="ja-JP" sz="1400" dirty="0"/>
              <a:t>JST</a:t>
            </a:r>
            <a:r>
              <a:rPr lang="ja-JP" altLang="en-US" sz="1400" dirty="0" err="1"/>
              <a:t>に提</a:t>
            </a:r>
            <a:r>
              <a:rPr lang="ja-JP" altLang="en-US" sz="1400" dirty="0"/>
              <a:t>出していただきます。 </a:t>
            </a:r>
            <a:br>
              <a:rPr lang="en-US" altLang="ja-JP" sz="1400" dirty="0"/>
            </a:br>
            <a:r>
              <a:rPr lang="ja-JP" altLang="en-US" sz="1400" dirty="0"/>
              <a:t>　また、</a:t>
            </a:r>
            <a:r>
              <a:rPr lang="ja-JP" altLang="en-US" sz="1400" b="1" dirty="0">
                <a:solidFill>
                  <a:srgbClr val="FF0000"/>
                </a:solidFill>
              </a:rPr>
              <a:t>上記方針に基づいてデータの保存・管理・公開を実施していただきます</a:t>
            </a:r>
            <a:r>
              <a:rPr lang="ja-JP" altLang="en-US" sz="1400" dirty="0"/>
              <a:t>。・・・</a:t>
            </a:r>
          </a:p>
        </p:txBody>
      </p:sp>
      <p:cxnSp>
        <p:nvCxnSpPr>
          <p:cNvPr id="15" name="カギ線コネクタ 14"/>
          <p:cNvCxnSpPr>
            <a:stCxn id="10" idx="2"/>
            <a:endCxn id="7" idx="1"/>
          </p:cNvCxnSpPr>
          <p:nvPr/>
        </p:nvCxnSpPr>
        <p:spPr>
          <a:xfrm rot="16200000" flipH="1">
            <a:off x="2880800" y="2077659"/>
            <a:ext cx="357909" cy="15602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9" idx="2"/>
            <a:endCxn id="7" idx="3"/>
          </p:cNvCxnSpPr>
          <p:nvPr/>
        </p:nvCxnSpPr>
        <p:spPr>
          <a:xfrm rot="5400000">
            <a:off x="5849715" y="2084779"/>
            <a:ext cx="357909" cy="15460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212977" y="3906213"/>
            <a:ext cx="4133291" cy="2467155"/>
          </a:xfrm>
          <a:prstGeom prst="rect">
            <a:avLst/>
          </a:prstGeom>
        </p:spPr>
        <p:style>
          <a:lnRef idx="2">
            <a:schemeClr val="accent3"/>
          </a:lnRef>
          <a:fillRef idx="1">
            <a:schemeClr val="lt1"/>
          </a:fillRef>
          <a:effectRef idx="0">
            <a:schemeClr val="accent3"/>
          </a:effectRef>
          <a:fontRef idx="minor">
            <a:schemeClr val="dk1"/>
          </a:fontRef>
        </p:style>
        <p:txBody>
          <a:bodyPr wrap="square" tIns="216000">
            <a:noAutofit/>
          </a:bodyPr>
          <a:lstStyle/>
          <a:p>
            <a:pPr marL="0" lvl="1">
              <a:spcAft>
                <a:spcPts val="600"/>
              </a:spcAft>
            </a:pPr>
            <a:r>
              <a:rPr lang="ja-JP" altLang="en-US" dirty="0"/>
              <a:t>京都大学の</a:t>
            </a:r>
            <a:r>
              <a:rPr lang="zh-CN" altLang="en-US" dirty="0">
                <a:latin typeface="メイリオ" panose="020B0604030504040204" pitchFamily="50" charset="-128"/>
                <a:ea typeface="メイリオ" panose="020B0604030504040204" pitchFamily="50" charset="-128"/>
              </a:rPr>
              <a:t>研究担当理事裁定制定</a:t>
            </a:r>
            <a:r>
              <a:rPr lang="ja-JP" altLang="en-US" dirty="0">
                <a:latin typeface="メイリオ" panose="020B0604030504040204" pitchFamily="50" charset="-128"/>
                <a:ea typeface="メイリオ" panose="020B0604030504040204" pitchFamily="50" charset="-128"/>
              </a:rPr>
              <a:t>より</a:t>
            </a:r>
            <a:endParaRPr lang="en-US" altLang="ja-JP" dirty="0">
              <a:latin typeface="メイリオ" panose="020B0604030504040204" pitchFamily="50" charset="-128"/>
              <a:ea typeface="メイリオ" panose="020B0604030504040204" pitchFamily="50" charset="-128"/>
            </a:endParaRPr>
          </a:p>
          <a:p>
            <a:pPr marL="0" lvl="1"/>
            <a:r>
              <a:rPr lang="en-US" altLang="ja-JP" sz="1400" b="1" dirty="0"/>
              <a:t>【</a:t>
            </a:r>
            <a:r>
              <a:rPr lang="ja-JP" altLang="en-US" sz="1400" b="1" dirty="0"/>
              <a:t>監督者等の責務</a:t>
            </a:r>
            <a:r>
              <a:rPr lang="en-US" altLang="ja-JP" sz="1400" b="1" dirty="0"/>
              <a:t>】</a:t>
            </a:r>
          </a:p>
          <a:p>
            <a:pPr marL="0" lvl="1"/>
            <a:r>
              <a:rPr lang="ja-JP" altLang="en-US" sz="1400" dirty="0"/>
              <a:t>監督者等は、研究データの保存期間を含む保存計画を作成し、当該監督又は指導する教職員等に提示するとともに、研究データを適切に保存するための環境を整備するものとする。なお、特段の事情がある場合を除き、保存計画により定める</a:t>
            </a:r>
            <a:r>
              <a:rPr lang="ja-JP" altLang="en-US" sz="1400" b="1" dirty="0">
                <a:solidFill>
                  <a:srgbClr val="FF0000"/>
                </a:solidFill>
              </a:rPr>
              <a:t>保存期間は、当該論文等の発表後少なくとも１０年とし</a:t>
            </a:r>
            <a:r>
              <a:rPr lang="ja-JP" altLang="en-US" sz="1400" dirty="0"/>
              <a:t>、これを下回って定めてはならない。</a:t>
            </a:r>
            <a:endParaRPr lang="ja-JP" altLang="ja-JP" sz="1400" dirty="0"/>
          </a:p>
        </p:txBody>
      </p:sp>
      <p:sp>
        <p:nvSpPr>
          <p:cNvPr id="20" name="正方形/長方形 19"/>
          <p:cNvSpPr/>
          <p:nvPr/>
        </p:nvSpPr>
        <p:spPr>
          <a:xfrm>
            <a:off x="917711" y="3540503"/>
            <a:ext cx="2723823" cy="369332"/>
          </a:xfrm>
          <a:prstGeom prst="rect">
            <a:avLst/>
          </a:prstGeom>
        </p:spPr>
        <p:txBody>
          <a:bodyPr wrap="none">
            <a:spAutoFit/>
          </a:bodyPr>
          <a:lstStyle/>
          <a:p>
            <a:pPr marL="0" lvl="1"/>
            <a:r>
              <a:rPr lang="ja-JP" altLang="en-US" dirty="0">
                <a:latin typeface="Calibri" panose="020F0502020204030204" pitchFamily="34" charset="0"/>
              </a:rPr>
              <a:t>組織内におけるポリシー</a:t>
            </a:r>
            <a:endParaRPr lang="en-US" altLang="ja-JP" dirty="0">
              <a:latin typeface="Calibri" panose="020F0502020204030204" pitchFamily="34" charset="0"/>
            </a:endParaRPr>
          </a:p>
        </p:txBody>
      </p:sp>
      <p:sp>
        <p:nvSpPr>
          <p:cNvPr id="21" name="正方形/長方形 20"/>
          <p:cNvSpPr/>
          <p:nvPr/>
        </p:nvSpPr>
        <p:spPr>
          <a:xfrm>
            <a:off x="4978103" y="3540503"/>
            <a:ext cx="3647152" cy="369332"/>
          </a:xfrm>
          <a:prstGeom prst="rect">
            <a:avLst/>
          </a:prstGeom>
        </p:spPr>
        <p:txBody>
          <a:bodyPr wrap="none">
            <a:spAutoFit/>
          </a:bodyPr>
          <a:lstStyle/>
          <a:p>
            <a:pPr marL="0" lvl="1"/>
            <a:r>
              <a:rPr lang="ja-JP" altLang="en-US" dirty="0">
                <a:latin typeface="Calibri" panose="020F0502020204030204" pitchFamily="34" charset="0"/>
              </a:rPr>
              <a:t>研究費助成機関におけるポリシー</a:t>
            </a:r>
            <a:endParaRPr lang="en-US" altLang="ja-JP" dirty="0">
              <a:latin typeface="Calibri" panose="020F0502020204030204" pitchFamily="34" charset="0"/>
            </a:endParaRPr>
          </a:p>
        </p:txBody>
      </p:sp>
      <p:cxnSp>
        <p:nvCxnSpPr>
          <p:cNvPr id="23" name="カギ線コネクタ 22"/>
          <p:cNvCxnSpPr>
            <a:stCxn id="7" idx="2"/>
            <a:endCxn id="20" idx="0"/>
          </p:cNvCxnSpPr>
          <p:nvPr/>
        </p:nvCxnSpPr>
        <p:spPr>
          <a:xfrm rot="5400000">
            <a:off x="3277234" y="2269966"/>
            <a:ext cx="272926" cy="226814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カギ線コネクタ 24"/>
          <p:cNvCxnSpPr>
            <a:stCxn id="7" idx="2"/>
            <a:endCxn id="21" idx="0"/>
          </p:cNvCxnSpPr>
          <p:nvPr/>
        </p:nvCxnSpPr>
        <p:spPr>
          <a:xfrm rot="16200000" flipH="1">
            <a:off x="5538262" y="2277086"/>
            <a:ext cx="272926" cy="22539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6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E880E5-2CBE-754E-A914-72486E5344FD}"/>
              </a:ext>
            </a:extLst>
          </p:cNvPr>
          <p:cNvSpPr>
            <a:spLocks noGrp="1"/>
          </p:cNvSpPr>
          <p:nvPr>
            <p:ph type="title"/>
          </p:nvPr>
        </p:nvSpPr>
        <p:spPr/>
        <p:txBody>
          <a:bodyPr>
            <a:normAutofit fontScale="90000"/>
          </a:bodyPr>
          <a:lstStyle/>
          <a:p>
            <a:r>
              <a:rPr kumimoji="1" lang="ja-JP" altLang="en-US" dirty="0"/>
              <a:t>継続的インテグレーション</a:t>
            </a:r>
            <a:r>
              <a:rPr kumimoji="1" lang="en-US" altLang="ja-JP" dirty="0"/>
              <a:t> </a:t>
            </a:r>
            <a:br>
              <a:rPr kumimoji="1" lang="en-US" altLang="ja-JP" dirty="0"/>
            </a:br>
            <a:r>
              <a:rPr kumimoji="1" lang="en-US" altLang="ja-JP" dirty="0"/>
              <a:t>(CI: continuous integration)</a:t>
            </a:r>
            <a:endParaRPr kumimoji="1" lang="ja-JP" altLang="en-US" dirty="0"/>
          </a:p>
        </p:txBody>
      </p:sp>
      <p:pic>
        <p:nvPicPr>
          <p:cNvPr id="6" name="コンテンツ プレースホルダー 5">
            <a:extLst>
              <a:ext uri="{FF2B5EF4-FFF2-40B4-BE49-F238E27FC236}">
                <a16:creationId xmlns:a16="http://schemas.microsoft.com/office/drawing/2014/main" id="{801039C6-45CD-9E4F-8D81-7A9669BE05F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0538" y="1115066"/>
            <a:ext cx="4535250" cy="5319299"/>
          </a:xfrm>
        </p:spPr>
      </p:pic>
      <p:sp>
        <p:nvSpPr>
          <p:cNvPr id="4" name="スライド番号プレースホルダー 3">
            <a:extLst>
              <a:ext uri="{FF2B5EF4-FFF2-40B4-BE49-F238E27FC236}">
                <a16:creationId xmlns:a16="http://schemas.microsoft.com/office/drawing/2014/main" id="{14450962-EEDD-444C-B463-CB069CCE4609}"/>
              </a:ext>
            </a:extLst>
          </p:cNvPr>
          <p:cNvSpPr>
            <a:spLocks noGrp="1"/>
          </p:cNvSpPr>
          <p:nvPr>
            <p:ph type="sldNum" sz="quarter" idx="12"/>
          </p:nvPr>
        </p:nvSpPr>
        <p:spPr/>
        <p:txBody>
          <a:bodyPr/>
          <a:lstStyle/>
          <a:p>
            <a:fld id="{1EFD0C8F-27BC-4081-871F-5E1C2D90E7A6}" type="slidenum">
              <a:rPr kumimoji="1" lang="ja-JP" altLang="en-US" smtClean="0"/>
              <a:t>50</a:t>
            </a:fld>
            <a:endParaRPr kumimoji="1" lang="ja-JP" altLang="en-US"/>
          </a:p>
        </p:txBody>
      </p:sp>
      <p:pic>
        <p:nvPicPr>
          <p:cNvPr id="8" name="図 7">
            <a:extLst>
              <a:ext uri="{FF2B5EF4-FFF2-40B4-BE49-F238E27FC236}">
                <a16:creationId xmlns:a16="http://schemas.microsoft.com/office/drawing/2014/main" id="{4AEB9607-8CC8-EA47-AF28-86FE87FB93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6565" y="1108285"/>
            <a:ext cx="4525623" cy="5308007"/>
          </a:xfrm>
          <a:prstGeom prst="rect">
            <a:avLst/>
          </a:prstGeom>
        </p:spPr>
      </p:pic>
      <p:sp>
        <p:nvSpPr>
          <p:cNvPr id="3" name="テキスト ボックス 2">
            <a:extLst>
              <a:ext uri="{FF2B5EF4-FFF2-40B4-BE49-F238E27FC236}">
                <a16:creationId xmlns:a16="http://schemas.microsoft.com/office/drawing/2014/main" id="{0EE58091-6B11-2945-8D91-13EA85A71155}"/>
              </a:ext>
            </a:extLst>
          </p:cNvPr>
          <p:cNvSpPr txBox="1"/>
          <p:nvPr/>
        </p:nvSpPr>
        <p:spPr>
          <a:xfrm>
            <a:off x="522120" y="6371279"/>
            <a:ext cx="3618298" cy="369332"/>
          </a:xfrm>
          <a:prstGeom prst="rect">
            <a:avLst/>
          </a:prstGeom>
          <a:noFill/>
        </p:spPr>
        <p:txBody>
          <a:bodyPr wrap="none" rtlCol="0">
            <a:spAutoFit/>
          </a:bodyPr>
          <a:lstStyle/>
          <a:p>
            <a:r>
              <a:rPr kumimoji="1" lang="ja-JP" altLang="en-US" dirty="0"/>
              <a:t>ソースコードレポジトリ：</a:t>
            </a:r>
            <a:r>
              <a:rPr kumimoji="1" lang="en-US" altLang="ja-JP" dirty="0"/>
              <a:t>GitHub</a:t>
            </a:r>
            <a:endParaRPr kumimoji="1" lang="ja-JP" altLang="en-US" dirty="0"/>
          </a:p>
        </p:txBody>
      </p:sp>
      <p:sp>
        <p:nvSpPr>
          <p:cNvPr id="7" name="テキスト ボックス 6">
            <a:extLst>
              <a:ext uri="{FF2B5EF4-FFF2-40B4-BE49-F238E27FC236}">
                <a16:creationId xmlns:a16="http://schemas.microsoft.com/office/drawing/2014/main" id="{C724F666-E36E-304D-8F00-77B3AD4B81C1}"/>
              </a:ext>
            </a:extLst>
          </p:cNvPr>
          <p:cNvSpPr txBox="1"/>
          <p:nvPr/>
        </p:nvSpPr>
        <p:spPr>
          <a:xfrm>
            <a:off x="5568903" y="6335091"/>
            <a:ext cx="2280945" cy="369332"/>
          </a:xfrm>
          <a:prstGeom prst="rect">
            <a:avLst/>
          </a:prstGeom>
          <a:noFill/>
        </p:spPr>
        <p:txBody>
          <a:bodyPr wrap="none" rtlCol="0">
            <a:spAutoFit/>
          </a:bodyPr>
          <a:lstStyle/>
          <a:p>
            <a:r>
              <a:rPr kumimoji="1" lang="en-US" altLang="ja-JP" dirty="0"/>
              <a:t>CI</a:t>
            </a:r>
            <a:r>
              <a:rPr kumimoji="1" lang="ja-JP" altLang="en-US" dirty="0"/>
              <a:t>サービス：</a:t>
            </a:r>
            <a:r>
              <a:rPr kumimoji="1" lang="en-US" altLang="ja-JP" dirty="0"/>
              <a:t>Travis CI</a:t>
            </a:r>
            <a:endParaRPr kumimoji="1" lang="ja-JP" altLang="en-US" dirty="0"/>
          </a:p>
        </p:txBody>
      </p:sp>
      <p:sp>
        <p:nvSpPr>
          <p:cNvPr id="5" name="左右矢印 4">
            <a:extLst>
              <a:ext uri="{FF2B5EF4-FFF2-40B4-BE49-F238E27FC236}">
                <a16:creationId xmlns:a16="http://schemas.microsoft.com/office/drawing/2014/main" id="{617B09B0-B80A-FF4E-8401-540CFD74F80F}"/>
              </a:ext>
            </a:extLst>
          </p:cNvPr>
          <p:cNvSpPr/>
          <p:nvPr/>
        </p:nvSpPr>
        <p:spPr>
          <a:xfrm>
            <a:off x="3747247" y="3069793"/>
            <a:ext cx="1649506" cy="645459"/>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ja-JP" dirty="0"/>
              <a:t>App</a:t>
            </a:r>
            <a:r>
              <a:rPr lang="ja-JP" altLang="en-US" dirty="0"/>
              <a:t>連携</a:t>
            </a:r>
            <a:endParaRPr kumimoji="1" lang="ja-JP" altLang="en-US" dirty="0"/>
          </a:p>
        </p:txBody>
      </p:sp>
      <p:sp>
        <p:nvSpPr>
          <p:cNvPr id="9" name="テキスト ボックス 8">
            <a:extLst>
              <a:ext uri="{FF2B5EF4-FFF2-40B4-BE49-F238E27FC236}">
                <a16:creationId xmlns:a16="http://schemas.microsoft.com/office/drawing/2014/main" id="{574ADBD0-686C-C345-92D1-B2A7AC3102C3}"/>
              </a:ext>
            </a:extLst>
          </p:cNvPr>
          <p:cNvSpPr txBox="1"/>
          <p:nvPr/>
        </p:nvSpPr>
        <p:spPr>
          <a:xfrm>
            <a:off x="2929829" y="3791575"/>
            <a:ext cx="364074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ja-JP" altLang="en-US" dirty="0"/>
              <a:t>ソースコードをレポジトリに</a:t>
            </a:r>
            <a:r>
              <a:rPr kumimoji="1" lang="en-US" altLang="ja-JP" dirty="0"/>
              <a:t>push</a:t>
            </a:r>
          </a:p>
          <a:p>
            <a:r>
              <a:rPr kumimoji="1" lang="ja-JP" altLang="en-US" dirty="0"/>
              <a:t>同時にテストコードの実行</a:t>
            </a:r>
          </a:p>
        </p:txBody>
      </p:sp>
    </p:spTree>
    <p:extLst>
      <p:ext uri="{BB962C8B-B14F-4D97-AF65-F5344CB8AC3E}">
        <p14:creationId xmlns:p14="http://schemas.microsoft.com/office/powerpoint/2010/main" val="3773328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706671"/>
          </a:xfrm>
        </p:spPr>
        <p:txBody>
          <a:bodyPr>
            <a:normAutofit/>
          </a:bodyPr>
          <a:lstStyle/>
          <a:p>
            <a:r>
              <a:rPr kumimoji="1" lang="en-US" altLang="ja-JP" dirty="0"/>
              <a:t>CI/CD</a:t>
            </a:r>
            <a:r>
              <a:rPr lang="ja-JP" altLang="en-US" dirty="0"/>
              <a:t>ツールの一覧 </a:t>
            </a:r>
            <a:r>
              <a:rPr lang="en-US" altLang="ja-JP" dirty="0"/>
              <a:t>(</a:t>
            </a:r>
            <a:r>
              <a:rPr lang="ja-JP" altLang="en-US" dirty="0"/>
              <a:t>参考</a:t>
            </a:r>
            <a:r>
              <a:rPr lang="en-US" altLang="ja-JP" dirty="0"/>
              <a:t>)</a:t>
            </a:r>
            <a:endParaRPr kumimoji="1" lang="ja-JP" altLang="en-US" dirty="0"/>
          </a:p>
        </p:txBody>
      </p:sp>
      <p:sp>
        <p:nvSpPr>
          <p:cNvPr id="3" name="コンテンツ プレースホルダー 2"/>
          <p:cNvSpPr>
            <a:spLocks noGrp="1"/>
          </p:cNvSpPr>
          <p:nvPr>
            <p:ph idx="1"/>
          </p:nvPr>
        </p:nvSpPr>
        <p:spPr>
          <a:xfrm>
            <a:off x="628650" y="1176728"/>
            <a:ext cx="7886700" cy="5351488"/>
          </a:xfrm>
        </p:spPr>
        <p:txBody>
          <a:bodyPr>
            <a:normAutofit fontScale="55000" lnSpcReduction="20000"/>
          </a:bodyPr>
          <a:lstStyle/>
          <a:p>
            <a:pPr lvl="0"/>
            <a:r>
              <a:rPr lang="ja-JP" altLang="ja-JP" dirty="0"/>
              <a:t>バージョン管理：</a:t>
            </a:r>
            <a:r>
              <a:rPr lang="en-US" altLang="ja-JP" dirty="0" err="1"/>
              <a:t>Git</a:t>
            </a:r>
            <a:endParaRPr lang="ja-JP" altLang="ja-JP" dirty="0"/>
          </a:p>
          <a:p>
            <a:pPr lvl="0"/>
            <a:r>
              <a:rPr lang="ja-JP" altLang="ja-JP" dirty="0"/>
              <a:t>レポジトリ：</a:t>
            </a:r>
            <a:r>
              <a:rPr lang="en-US" altLang="ja-JP" dirty="0"/>
              <a:t>GitHub</a:t>
            </a:r>
            <a:endParaRPr lang="ja-JP" altLang="ja-JP" dirty="0"/>
          </a:p>
          <a:p>
            <a:r>
              <a:rPr lang="ja-JP" altLang="en-US" dirty="0">
                <a:sym typeface="Wingdings"/>
              </a:rPr>
              <a:t>継続的インテグレーション：</a:t>
            </a:r>
            <a:r>
              <a:rPr lang="en-US" altLang="ja-JP" dirty="0">
                <a:sym typeface="Wingdings"/>
              </a:rPr>
              <a:t>Travis CI</a:t>
            </a:r>
            <a:endParaRPr lang="en-US" altLang="ja-JP" dirty="0"/>
          </a:p>
          <a:p>
            <a:pPr lvl="0"/>
            <a:r>
              <a:rPr lang="ja-JP" altLang="ja-JP" dirty="0"/>
              <a:t>継続的</a:t>
            </a:r>
            <a:r>
              <a:rPr lang="ja-JP" altLang="en-US" dirty="0"/>
              <a:t>デリバリー</a:t>
            </a:r>
            <a:r>
              <a:rPr lang="ja-JP" altLang="ja-JP" dirty="0"/>
              <a:t>ツール：</a:t>
            </a:r>
            <a:r>
              <a:rPr lang="en-US" altLang="ja-JP" dirty="0"/>
              <a:t> Jenkins</a:t>
            </a:r>
            <a:endParaRPr lang="en-US" altLang="ja-JP" dirty="0">
              <a:sym typeface="Wingdings"/>
            </a:endParaRPr>
          </a:p>
          <a:p>
            <a:pPr lvl="0"/>
            <a:r>
              <a:rPr lang="ja-JP" altLang="ja-JP" dirty="0"/>
              <a:t>コンテナ型仮想化：</a:t>
            </a:r>
            <a:r>
              <a:rPr lang="en-US" altLang="ja-JP" dirty="0"/>
              <a:t> Docker</a:t>
            </a:r>
            <a:endParaRPr lang="ja-JP" altLang="ja-JP" dirty="0"/>
          </a:p>
          <a:p>
            <a:pPr lvl="0"/>
            <a:r>
              <a:rPr lang="ja-JP" altLang="en-US" dirty="0"/>
              <a:t>コンテナ</a:t>
            </a:r>
            <a:r>
              <a:rPr lang="ja-JP" altLang="ja-JP" dirty="0"/>
              <a:t>構成管理ツール：</a:t>
            </a:r>
            <a:r>
              <a:rPr lang="en-US" altLang="ja-JP" dirty="0"/>
              <a:t>Docker compose</a:t>
            </a:r>
            <a:endParaRPr lang="ja-JP" altLang="ja-JP" dirty="0"/>
          </a:p>
          <a:p>
            <a:pPr lvl="0"/>
            <a:r>
              <a:rPr lang="ja-JP" altLang="en-US" dirty="0"/>
              <a:t>コンテナオーケストレーションの</a:t>
            </a:r>
            <a:r>
              <a:rPr lang="ja-JP" altLang="ja-JP" dirty="0"/>
              <a:t>クラスタ管理・運用ツール</a:t>
            </a:r>
            <a:r>
              <a:rPr lang="en-US" altLang="ja-JP" dirty="0"/>
              <a:t>: Kubernetes (k8s)</a:t>
            </a:r>
          </a:p>
          <a:p>
            <a:pPr lvl="0"/>
            <a:r>
              <a:rPr lang="ja-JP" altLang="en-US" dirty="0"/>
              <a:t>オーケストレーションの設定管理：</a:t>
            </a:r>
            <a:r>
              <a:rPr lang="en-US" altLang="ja-JP" dirty="0"/>
              <a:t>Helm, Helm chart</a:t>
            </a:r>
            <a:endParaRPr lang="ja-JP" altLang="ja-JP" dirty="0"/>
          </a:p>
          <a:p>
            <a:pPr lvl="0"/>
            <a:endParaRPr lang="ja-JP" altLang="ja-JP" dirty="0"/>
          </a:p>
          <a:p>
            <a:pPr lvl="0"/>
            <a:r>
              <a:rPr lang="ja-JP" altLang="ja-JP" dirty="0"/>
              <a:t>テストツール群</a:t>
            </a:r>
          </a:p>
          <a:p>
            <a:pPr lvl="1"/>
            <a:r>
              <a:rPr lang="en-US" altLang="ja-JP" dirty="0"/>
              <a:t>Python</a:t>
            </a:r>
            <a:r>
              <a:rPr lang="ja-JP" altLang="ja-JP" dirty="0"/>
              <a:t>用単体テスト</a:t>
            </a:r>
            <a:r>
              <a:rPr lang="en-US" altLang="ja-JP" dirty="0"/>
              <a:t>: </a:t>
            </a:r>
            <a:r>
              <a:rPr lang="en-US" altLang="ja-JP" dirty="0" err="1"/>
              <a:t>unittest</a:t>
            </a:r>
            <a:r>
              <a:rPr lang="en-US" altLang="ja-JP" dirty="0"/>
              <a:t>, </a:t>
            </a:r>
            <a:r>
              <a:rPr lang="en-US" altLang="ja-JP" dirty="0" err="1"/>
              <a:t>unittest.TestCase</a:t>
            </a:r>
            <a:r>
              <a:rPr lang="en-US" altLang="ja-JP" dirty="0"/>
              <a:t>, nose , </a:t>
            </a:r>
            <a:r>
              <a:rPr lang="en-US" altLang="ja-JP" dirty="0" err="1"/>
              <a:t>django</a:t>
            </a:r>
            <a:r>
              <a:rPr lang="en-US" altLang="ja-JP" dirty="0"/>
              <a:t>-nose, </a:t>
            </a:r>
            <a:r>
              <a:rPr lang="en-US" altLang="ja-JP" dirty="0" err="1"/>
              <a:t>pytest</a:t>
            </a:r>
            <a:r>
              <a:rPr lang="en-US" altLang="ja-JP" dirty="0"/>
              <a:t>, </a:t>
            </a:r>
            <a:r>
              <a:rPr lang="en-US" altLang="ja-JP" dirty="0" err="1"/>
              <a:t>pyUnit</a:t>
            </a:r>
            <a:r>
              <a:rPr lang="en-US" altLang="ja-JP" dirty="0"/>
              <a:t>, factory-boy, mock, </a:t>
            </a:r>
            <a:r>
              <a:rPr lang="en-US" altLang="ja-JP" dirty="0" err="1"/>
              <a:t>webtest</a:t>
            </a:r>
            <a:r>
              <a:rPr lang="en-US" altLang="ja-JP" dirty="0"/>
              <a:t>, </a:t>
            </a:r>
            <a:r>
              <a:rPr lang="en-US" altLang="ja-JP" dirty="0" err="1"/>
              <a:t>webtest</a:t>
            </a:r>
            <a:r>
              <a:rPr lang="en-US" altLang="ja-JP" dirty="0"/>
              <a:t>-plus, faker, </a:t>
            </a:r>
            <a:r>
              <a:rPr lang="en-US" altLang="ja-JP" dirty="0" err="1"/>
              <a:t>coverage.py</a:t>
            </a:r>
            <a:r>
              <a:rPr lang="en-US" altLang="ja-JP" dirty="0"/>
              <a:t>, </a:t>
            </a:r>
            <a:r>
              <a:rPr lang="en-US" altLang="ja-JP" dirty="0" err="1"/>
              <a:t>setuptools</a:t>
            </a:r>
            <a:r>
              <a:rPr lang="en-US" altLang="ja-JP" dirty="0"/>
              <a:t>, </a:t>
            </a:r>
            <a:r>
              <a:rPr lang="en-US" altLang="ja-JP" dirty="0" err="1"/>
              <a:t>PyLint</a:t>
            </a:r>
            <a:r>
              <a:rPr lang="en-US" altLang="ja-JP" dirty="0"/>
              <a:t>, Sphinx</a:t>
            </a:r>
            <a:endParaRPr lang="ja-JP" altLang="ja-JP" dirty="0"/>
          </a:p>
          <a:p>
            <a:pPr lvl="1"/>
            <a:r>
              <a:rPr lang="en-US" altLang="ja-JP" dirty="0"/>
              <a:t>Java</a:t>
            </a:r>
            <a:r>
              <a:rPr lang="ja-JP" altLang="ja-JP" dirty="0"/>
              <a:t>用単体テスト</a:t>
            </a:r>
            <a:r>
              <a:rPr lang="en-US" altLang="ja-JP" dirty="0"/>
              <a:t>: JUnit, </a:t>
            </a:r>
            <a:r>
              <a:rPr lang="en-US" altLang="ja-JP" dirty="0" err="1"/>
              <a:t>Cobertura</a:t>
            </a:r>
            <a:r>
              <a:rPr lang="en-US" altLang="ja-JP" dirty="0"/>
              <a:t>, EMMA, </a:t>
            </a:r>
            <a:r>
              <a:rPr lang="en-US" altLang="ja-JP" dirty="0" err="1"/>
              <a:t>Checkstyle</a:t>
            </a:r>
            <a:r>
              <a:rPr lang="en-US" altLang="ja-JP" dirty="0"/>
              <a:t>, </a:t>
            </a:r>
            <a:r>
              <a:rPr lang="en-US" altLang="ja-JP" dirty="0" err="1"/>
              <a:t>FindBugs</a:t>
            </a:r>
            <a:r>
              <a:rPr lang="en-US" altLang="ja-JP" dirty="0"/>
              <a:t>, PMD, </a:t>
            </a:r>
            <a:r>
              <a:rPr lang="en-US" altLang="ja-JP" dirty="0" err="1"/>
              <a:t>DBUnit</a:t>
            </a:r>
            <a:r>
              <a:rPr lang="en-US" altLang="ja-JP" dirty="0"/>
              <a:t>, Javadoc</a:t>
            </a:r>
            <a:endParaRPr lang="ja-JP" altLang="ja-JP" dirty="0"/>
          </a:p>
          <a:p>
            <a:pPr lvl="1"/>
            <a:r>
              <a:rPr lang="en-US" altLang="ja-JP" dirty="0"/>
              <a:t>JavaScript</a:t>
            </a:r>
            <a:r>
              <a:rPr lang="ja-JP" altLang="ja-JP" dirty="0"/>
              <a:t>用単体テスト</a:t>
            </a:r>
            <a:r>
              <a:rPr lang="en-US" altLang="ja-JP" dirty="0"/>
              <a:t>: </a:t>
            </a:r>
            <a:r>
              <a:rPr lang="en-US" altLang="ja-JP" dirty="0" err="1"/>
              <a:t>JSUnit</a:t>
            </a:r>
            <a:r>
              <a:rPr lang="en-US" altLang="ja-JP" dirty="0"/>
              <a:t>, </a:t>
            </a:r>
            <a:r>
              <a:rPr lang="en-US" altLang="ja-JP" dirty="0" err="1"/>
              <a:t>JSCoverage</a:t>
            </a:r>
            <a:r>
              <a:rPr lang="en-US" altLang="ja-JP" dirty="0"/>
              <a:t>, Mocha, </a:t>
            </a:r>
            <a:r>
              <a:rPr lang="en-US" altLang="ja-JP" dirty="0" err="1"/>
              <a:t>Sinon.js</a:t>
            </a:r>
            <a:r>
              <a:rPr lang="en-US" altLang="ja-JP" dirty="0"/>
              <a:t>, Jasmine, Karma, power-assert, Chai, Karma, gulp, </a:t>
            </a:r>
            <a:r>
              <a:rPr lang="en-US" altLang="ja-JP" dirty="0" err="1"/>
              <a:t>PhantomJS</a:t>
            </a:r>
            <a:r>
              <a:rPr lang="en-US" altLang="ja-JP" dirty="0"/>
              <a:t>, </a:t>
            </a:r>
            <a:r>
              <a:rPr lang="en-US" altLang="ja-JP" dirty="0" err="1"/>
              <a:t>JSDoc</a:t>
            </a:r>
            <a:endParaRPr lang="ja-JP" altLang="ja-JP" dirty="0"/>
          </a:p>
          <a:p>
            <a:pPr lvl="1"/>
            <a:r>
              <a:rPr lang="en-US" altLang="ja-JP" dirty="0"/>
              <a:t>HTML/CSS</a:t>
            </a:r>
            <a:r>
              <a:rPr lang="ja-JP" altLang="ja-JP" dirty="0"/>
              <a:t>用</a:t>
            </a:r>
            <a:r>
              <a:rPr lang="en-US" altLang="ja-JP" dirty="0"/>
              <a:t>: w3c-validator, w3c Link Checker, CSS Lint</a:t>
            </a:r>
            <a:endParaRPr lang="ja-JP" altLang="ja-JP" dirty="0"/>
          </a:p>
          <a:p>
            <a:pPr lvl="1"/>
            <a:r>
              <a:rPr lang="en-US" altLang="ja-JP" dirty="0" err="1"/>
              <a:t>WebUI</a:t>
            </a:r>
            <a:r>
              <a:rPr lang="ja-JP" altLang="ja-JP" dirty="0"/>
              <a:t>（フロントエンド）結合テスト、負荷テスト</a:t>
            </a:r>
            <a:r>
              <a:rPr lang="en-US" altLang="ja-JP" dirty="0"/>
              <a:t>: Selenium WebDriver</a:t>
            </a:r>
            <a:endParaRPr lang="ja-JP" altLang="ja-JP" dirty="0"/>
          </a:p>
          <a:p>
            <a:pPr lvl="1"/>
            <a:r>
              <a:rPr lang="ja-JP" altLang="ja-JP" dirty="0"/>
              <a:t>負荷テスト：</a:t>
            </a:r>
            <a:r>
              <a:rPr lang="en-US" altLang="ja-JP" dirty="0"/>
              <a:t>Apache </a:t>
            </a:r>
            <a:r>
              <a:rPr lang="en-US" altLang="ja-JP" dirty="0" err="1"/>
              <a:t>JMeter</a:t>
            </a:r>
            <a:endParaRPr lang="ja-JP" altLang="ja-JP" dirty="0"/>
          </a:p>
          <a:p>
            <a:pPr lvl="1"/>
            <a:r>
              <a:rPr lang="en-US" altLang="ja-JP" dirty="0" err="1"/>
              <a:t>rabbitmq</a:t>
            </a:r>
            <a:r>
              <a:rPr lang="en-US" altLang="ja-JP" dirty="0"/>
              <a:t>-test, </a:t>
            </a:r>
            <a:r>
              <a:rPr lang="en-US" altLang="ja-JP" dirty="0" err="1"/>
              <a:t>rabbitmq</a:t>
            </a:r>
            <a:r>
              <a:rPr lang="en-US" altLang="ja-JP" dirty="0"/>
              <a:t>-perf-test</a:t>
            </a:r>
            <a:endParaRPr lang="ja-JP" altLang="ja-JP" dirty="0"/>
          </a:p>
          <a:p>
            <a:pPr lvl="1"/>
            <a:r>
              <a:rPr lang="en-US" altLang="ja-JP" dirty="0"/>
              <a:t>Shell Script</a:t>
            </a:r>
            <a:r>
              <a:rPr lang="ja-JP" altLang="ja-JP" dirty="0"/>
              <a:t>用単体テスト</a:t>
            </a:r>
            <a:r>
              <a:rPr lang="en-US" altLang="ja-JP" dirty="0"/>
              <a:t>: </a:t>
            </a:r>
            <a:r>
              <a:rPr lang="en-US" altLang="ja-JP" dirty="0" err="1"/>
              <a:t>shUnit</a:t>
            </a:r>
            <a:r>
              <a:rPr lang="en-US" altLang="ja-JP" dirty="0"/>
              <a:t>, shunit2, </a:t>
            </a:r>
            <a:r>
              <a:rPr lang="en-US" altLang="ja-JP" dirty="0" err="1"/>
              <a:t>shcov</a:t>
            </a:r>
            <a:endParaRPr lang="ja-JP" altLang="ja-JP" dirty="0"/>
          </a:p>
          <a:p>
            <a:pPr lvl="1"/>
            <a:r>
              <a:rPr lang="ja-JP" altLang="ja-JP" dirty="0"/>
              <a:t>ライブラリ・モジュール用単体テスト：</a:t>
            </a:r>
            <a:r>
              <a:rPr lang="en-US" altLang="ja-JP" dirty="0"/>
              <a:t>C/C++, </a:t>
            </a:r>
            <a:r>
              <a:rPr lang="en-US" altLang="ja-JP" dirty="0" err="1"/>
              <a:t>gcc</a:t>
            </a:r>
            <a:r>
              <a:rPr lang="en-US" altLang="ja-JP" dirty="0"/>
              <a:t>, g++, make, </a:t>
            </a:r>
            <a:r>
              <a:rPr lang="en-US" altLang="ja-JP" dirty="0" err="1"/>
              <a:t>gcov</a:t>
            </a:r>
            <a:r>
              <a:rPr lang="en-US" altLang="ja-JP" dirty="0"/>
              <a:t>, </a:t>
            </a:r>
            <a:r>
              <a:rPr lang="en-US" altLang="ja-JP" dirty="0" err="1"/>
              <a:t>CUnit</a:t>
            </a:r>
            <a:r>
              <a:rPr lang="en-US" altLang="ja-JP" dirty="0"/>
              <a:t>, </a:t>
            </a:r>
            <a:r>
              <a:rPr lang="en-US" altLang="ja-JP" dirty="0" err="1"/>
              <a:t>CPPUnit</a:t>
            </a:r>
            <a:r>
              <a:rPr lang="en-US" altLang="ja-JP" dirty="0"/>
              <a:t>, </a:t>
            </a:r>
            <a:r>
              <a:rPr lang="en-US" altLang="ja-JP" dirty="0" err="1"/>
              <a:t>Coverity</a:t>
            </a:r>
            <a:r>
              <a:rPr lang="en-US" altLang="ja-JP" dirty="0"/>
              <a:t>, </a:t>
            </a:r>
            <a:r>
              <a:rPr lang="en-US" altLang="ja-JP" dirty="0" err="1"/>
              <a:t>googletest</a:t>
            </a:r>
            <a:endParaRPr lang="ja-JP" altLang="ja-JP" dirty="0"/>
          </a:p>
          <a:p>
            <a:pPr lvl="1"/>
            <a:r>
              <a:rPr lang="en-US" altLang="ja-JP" dirty="0"/>
              <a:t>SQL</a:t>
            </a:r>
            <a:r>
              <a:rPr lang="ja-JP" altLang="ja-JP" dirty="0"/>
              <a:t>クエリ用テスト</a:t>
            </a:r>
            <a:r>
              <a:rPr lang="en-US" altLang="ja-JP" dirty="0"/>
              <a:t>: </a:t>
            </a:r>
            <a:r>
              <a:rPr lang="en-US" altLang="ja-JP" dirty="0" err="1"/>
              <a:t>tSQLt</a:t>
            </a:r>
            <a:r>
              <a:rPr lang="en-US" altLang="ja-JP" dirty="0"/>
              <a:t>, </a:t>
            </a:r>
            <a:r>
              <a:rPr lang="en-US" altLang="ja-JP" dirty="0" err="1"/>
              <a:t>pgtap</a:t>
            </a:r>
            <a:r>
              <a:rPr lang="en-US" altLang="ja-JP" dirty="0"/>
              <a:t>, SQL Doc</a:t>
            </a:r>
            <a:endParaRPr lang="ja-JP" altLang="ja-JP" dirty="0"/>
          </a:p>
          <a:p>
            <a:endParaRPr kumimoji="1" lang="ja-JP" altLang="en-US" dirty="0"/>
          </a:p>
        </p:txBody>
      </p:sp>
    </p:spTree>
    <p:extLst>
      <p:ext uri="{BB962C8B-B14F-4D97-AF65-F5344CB8AC3E}">
        <p14:creationId xmlns:p14="http://schemas.microsoft.com/office/powerpoint/2010/main" val="1575703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01BF3-8AC7-C84A-A69D-253E47305CD8}"/>
              </a:ext>
            </a:extLst>
          </p:cNvPr>
          <p:cNvSpPr>
            <a:spLocks noGrp="1"/>
          </p:cNvSpPr>
          <p:nvPr>
            <p:ph type="title"/>
          </p:nvPr>
        </p:nvSpPr>
        <p:spPr/>
        <p:txBody>
          <a:bodyPr>
            <a:normAutofit fontScale="90000"/>
          </a:bodyPr>
          <a:lstStyle/>
          <a:p>
            <a:r>
              <a:rPr kumimoji="1" lang="ja-JP" altLang="en-US" dirty="0"/>
              <a:t>継続的デリバリー</a:t>
            </a:r>
            <a:br>
              <a:rPr kumimoji="1" lang="en-US" altLang="ja-JP" dirty="0"/>
            </a:br>
            <a:r>
              <a:rPr kumimoji="1" lang="en-US" altLang="ja-JP" dirty="0"/>
              <a:t>(CD: Continuous Delivery)</a:t>
            </a:r>
            <a:endParaRPr kumimoji="1" lang="ja-JP" altLang="en-US" dirty="0"/>
          </a:p>
        </p:txBody>
      </p:sp>
      <p:sp>
        <p:nvSpPr>
          <p:cNvPr id="4" name="スライド番号プレースホルダー 3">
            <a:extLst>
              <a:ext uri="{FF2B5EF4-FFF2-40B4-BE49-F238E27FC236}">
                <a16:creationId xmlns:a16="http://schemas.microsoft.com/office/drawing/2014/main" id="{16B75510-13F9-3345-A859-7C290F47C49B}"/>
              </a:ext>
            </a:extLst>
          </p:cNvPr>
          <p:cNvSpPr>
            <a:spLocks noGrp="1"/>
          </p:cNvSpPr>
          <p:nvPr>
            <p:ph type="sldNum" sz="quarter" idx="12"/>
          </p:nvPr>
        </p:nvSpPr>
        <p:spPr/>
        <p:txBody>
          <a:bodyPr/>
          <a:lstStyle/>
          <a:p>
            <a:fld id="{1EFD0C8F-27BC-4081-871F-5E1C2D90E7A6}" type="slidenum">
              <a:rPr kumimoji="1" lang="ja-JP" altLang="en-US" smtClean="0"/>
              <a:t>52</a:t>
            </a:fld>
            <a:endParaRPr kumimoji="1" lang="ja-JP" altLang="en-US"/>
          </a:p>
        </p:txBody>
      </p:sp>
      <p:sp>
        <p:nvSpPr>
          <p:cNvPr id="10" name="テキスト ボックス 9">
            <a:extLst>
              <a:ext uri="{FF2B5EF4-FFF2-40B4-BE49-F238E27FC236}">
                <a16:creationId xmlns:a16="http://schemas.microsoft.com/office/drawing/2014/main" id="{14BBFD52-89F6-1F42-829F-C6B5834DFB41}"/>
              </a:ext>
            </a:extLst>
          </p:cNvPr>
          <p:cNvSpPr txBox="1"/>
          <p:nvPr/>
        </p:nvSpPr>
        <p:spPr>
          <a:xfrm>
            <a:off x="522513" y="6119216"/>
            <a:ext cx="5054589" cy="646331"/>
          </a:xfrm>
          <a:prstGeom prst="rect">
            <a:avLst/>
          </a:prstGeom>
          <a:noFill/>
        </p:spPr>
        <p:txBody>
          <a:bodyPr wrap="none" rtlCol="0">
            <a:spAutoFit/>
          </a:bodyPr>
          <a:lstStyle/>
          <a:p>
            <a:r>
              <a:rPr lang="en-US" altLang="ja-JP" dirty="0"/>
              <a:t>Kubernetes</a:t>
            </a:r>
            <a:r>
              <a:rPr lang="ja-JP" altLang="en-US" dirty="0"/>
              <a:t>の設定ファイルを</a:t>
            </a:r>
            <a:r>
              <a:rPr lang="en-US" altLang="ja-JP" dirty="0"/>
              <a:t>Helm</a:t>
            </a:r>
            <a:r>
              <a:rPr lang="ja-JP" altLang="en-US" dirty="0"/>
              <a:t>で記述、</a:t>
            </a:r>
            <a:endParaRPr lang="en-US" altLang="ja-JP" dirty="0"/>
          </a:p>
          <a:p>
            <a:r>
              <a:rPr lang="en-US" altLang="ja-JP" dirty="0"/>
              <a:t>CD</a:t>
            </a:r>
            <a:r>
              <a:rPr lang="ja-JP" altLang="en-US" dirty="0"/>
              <a:t>は</a:t>
            </a:r>
            <a:r>
              <a:rPr lang="en-US" altLang="ja-JP" dirty="0"/>
              <a:t>Jenkins</a:t>
            </a:r>
            <a:r>
              <a:rPr lang="ja-JP" altLang="en-US" dirty="0"/>
              <a:t>パイプラインで視認性を高めている</a:t>
            </a:r>
            <a:endParaRPr kumimoji="1" lang="ja-JP" altLang="en-US" dirty="0"/>
          </a:p>
        </p:txBody>
      </p:sp>
      <p:pic>
        <p:nvPicPr>
          <p:cNvPr id="11" name="図 10">
            <a:extLst>
              <a:ext uri="{FF2B5EF4-FFF2-40B4-BE49-F238E27FC236}">
                <a16:creationId xmlns:a16="http://schemas.microsoft.com/office/drawing/2014/main" id="{73FACF7F-B8A7-0A4E-B3D9-380C48B5CA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70" y="1252149"/>
            <a:ext cx="9144000" cy="5067057"/>
          </a:xfrm>
          <a:prstGeom prst="rect">
            <a:avLst/>
          </a:prstGeom>
        </p:spPr>
      </p:pic>
      <p:sp>
        <p:nvSpPr>
          <p:cNvPr id="3" name="テキスト ボックス 2">
            <a:extLst>
              <a:ext uri="{FF2B5EF4-FFF2-40B4-BE49-F238E27FC236}">
                <a16:creationId xmlns:a16="http://schemas.microsoft.com/office/drawing/2014/main" id="{DCB46D58-286A-564A-A213-CD33E5B2908F}"/>
              </a:ext>
            </a:extLst>
          </p:cNvPr>
          <p:cNvSpPr txBox="1"/>
          <p:nvPr/>
        </p:nvSpPr>
        <p:spPr>
          <a:xfrm>
            <a:off x="6583270" y="940773"/>
            <a:ext cx="2263312"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a:t>Infrastructure as Code</a:t>
            </a:r>
            <a:endParaRPr kumimoji="1" lang="ja-JP" altLang="en-US" dirty="0"/>
          </a:p>
        </p:txBody>
      </p:sp>
      <p:pic>
        <p:nvPicPr>
          <p:cNvPr id="8" name="コンテンツ プレースホルダー 4">
            <a:extLst>
              <a:ext uri="{FF2B5EF4-FFF2-40B4-BE49-F238E27FC236}">
                <a16:creationId xmlns:a16="http://schemas.microsoft.com/office/drawing/2014/main" id="{81CE3C9D-94CD-BB41-BD19-05066980D12D}"/>
              </a:ext>
            </a:extLst>
          </p:cNvPr>
          <p:cNvPicPr>
            <a:picLocks noChangeAspect="1"/>
          </p:cNvPicPr>
          <p:nvPr/>
        </p:nvPicPr>
        <p:blipFill>
          <a:blip r:embed="rId3"/>
          <a:stretch>
            <a:fillRect/>
          </a:stretch>
        </p:blipFill>
        <p:spPr>
          <a:xfrm>
            <a:off x="6106994" y="4176383"/>
            <a:ext cx="2872323" cy="2597460"/>
          </a:xfrm>
          <a:prstGeom prst="rect">
            <a:avLst/>
          </a:prstGeom>
        </p:spPr>
      </p:pic>
    </p:spTree>
    <p:extLst>
      <p:ext uri="{BB962C8B-B14F-4D97-AF65-F5344CB8AC3E}">
        <p14:creationId xmlns:p14="http://schemas.microsoft.com/office/powerpoint/2010/main" val="489163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まとめ</a:t>
            </a: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sz="2400" dirty="0">
                <a:latin typeface="+mn-ea"/>
              </a:rPr>
              <a:t>オープンサイエンス基盤 </a:t>
            </a:r>
            <a:r>
              <a:rPr kumimoji="1" lang="en-US" altLang="ja-JP" sz="2400" dirty="0">
                <a:latin typeface="+mn-ea"/>
              </a:rPr>
              <a:t>(</a:t>
            </a:r>
            <a:r>
              <a:rPr kumimoji="1" lang="ja-JP" altLang="en-US" sz="2400" dirty="0">
                <a:latin typeface="+mn-ea"/>
              </a:rPr>
              <a:t>平成</a:t>
            </a:r>
            <a:r>
              <a:rPr kumimoji="1" lang="en-US" altLang="ja-JP" sz="2400" dirty="0">
                <a:latin typeface="+mn-ea"/>
              </a:rPr>
              <a:t>32</a:t>
            </a:r>
            <a:r>
              <a:rPr kumimoji="1" lang="ja-JP" altLang="en-US" sz="2400" dirty="0">
                <a:latin typeface="+mn-ea"/>
              </a:rPr>
              <a:t>年度後半に本稼働予定</a:t>
            </a:r>
            <a:r>
              <a:rPr kumimoji="1" lang="en-US" altLang="ja-JP" sz="2400" dirty="0">
                <a:latin typeface="+mn-ea"/>
              </a:rPr>
              <a:t>)</a:t>
            </a:r>
            <a:endParaRPr lang="en-US" altLang="ja-JP" sz="2400" dirty="0">
              <a:latin typeface="+mn-ea"/>
            </a:endParaRPr>
          </a:p>
          <a:p>
            <a:pPr lvl="1"/>
            <a:r>
              <a:rPr lang="ja-JP" altLang="en-US" dirty="0">
                <a:latin typeface="+mn-ea"/>
              </a:rPr>
              <a:t>研究データ検索基盤（</a:t>
            </a:r>
            <a:r>
              <a:rPr lang="en-US" altLang="ja-JP" dirty="0" err="1">
                <a:latin typeface="+mn-ea"/>
              </a:rPr>
              <a:t>CiNii</a:t>
            </a:r>
            <a:r>
              <a:rPr lang="en-US" altLang="ja-JP" dirty="0">
                <a:latin typeface="+mn-ea"/>
              </a:rPr>
              <a:t> Research</a:t>
            </a:r>
            <a:r>
              <a:rPr lang="ja-JP" altLang="en-US" dirty="0">
                <a:latin typeface="+mn-ea"/>
              </a:rPr>
              <a:t>）</a:t>
            </a:r>
            <a:endParaRPr kumimoji="1" lang="en-US" altLang="ja-JP" dirty="0">
              <a:latin typeface="+mn-ea"/>
            </a:endParaRPr>
          </a:p>
          <a:p>
            <a:pPr lvl="1"/>
            <a:r>
              <a:rPr kumimoji="1" lang="ja-JP" altLang="en-US" dirty="0">
                <a:latin typeface="+mn-ea"/>
              </a:rPr>
              <a:t>研究データ公開基盤（</a:t>
            </a:r>
            <a:r>
              <a:rPr kumimoji="1" lang="en-US" altLang="ja-JP" dirty="0">
                <a:latin typeface="+mn-ea"/>
              </a:rPr>
              <a:t>WEKO3</a:t>
            </a:r>
            <a:r>
              <a:rPr kumimoji="1" lang="ja-JP" altLang="en-US" dirty="0">
                <a:latin typeface="+mn-ea"/>
              </a:rPr>
              <a:t>）</a:t>
            </a:r>
            <a:endParaRPr lang="en-US" altLang="ja-JP" dirty="0">
              <a:latin typeface="+mn-ea"/>
            </a:endParaRPr>
          </a:p>
          <a:p>
            <a:pPr lvl="1"/>
            <a:r>
              <a:rPr lang="ja-JP" altLang="en-US" dirty="0">
                <a:latin typeface="+mn-ea"/>
              </a:rPr>
              <a:t>研究データ管理基盤（</a:t>
            </a:r>
            <a:r>
              <a:rPr lang="en-US" altLang="ja-JP" dirty="0" err="1">
                <a:latin typeface="+mn-ea"/>
              </a:rPr>
              <a:t>GakuNin</a:t>
            </a:r>
            <a:r>
              <a:rPr lang="en-US" altLang="ja-JP" dirty="0">
                <a:latin typeface="+mn-ea"/>
              </a:rPr>
              <a:t> RDM</a:t>
            </a:r>
            <a:r>
              <a:rPr lang="ja-JP" altLang="en-US" dirty="0">
                <a:latin typeface="+mn-ea"/>
              </a:rPr>
              <a:t>）</a:t>
            </a:r>
            <a:endParaRPr kumimoji="1" lang="en-US" altLang="ja-JP" dirty="0">
              <a:latin typeface="+mn-ea"/>
            </a:endParaRPr>
          </a:p>
          <a:p>
            <a:pPr>
              <a:lnSpc>
                <a:spcPct val="110000"/>
              </a:lnSpc>
            </a:pPr>
            <a:r>
              <a:rPr lang="en-US" altLang="ja-JP" sz="2400" dirty="0" err="1">
                <a:latin typeface="+mn-ea"/>
                <a:cs typeface="MS Gothic" charset="-128"/>
              </a:rPr>
              <a:t>GakuNin</a:t>
            </a:r>
            <a:r>
              <a:rPr lang="en-US" altLang="ja-JP" sz="2400" dirty="0">
                <a:latin typeface="+mn-ea"/>
                <a:cs typeface="MS Gothic" charset="-128"/>
              </a:rPr>
              <a:t> RDM</a:t>
            </a:r>
            <a:r>
              <a:rPr lang="ja-JP" altLang="en-US" sz="2400" dirty="0">
                <a:latin typeface="+mn-ea"/>
                <a:cs typeface="MS Gothic" charset="-128"/>
              </a:rPr>
              <a:t>は</a:t>
            </a:r>
            <a:r>
              <a:rPr lang="en-US" altLang="ja-JP" sz="2400" dirty="0">
                <a:latin typeface="+mn-ea"/>
                <a:cs typeface="MS Gothic" charset="-128"/>
              </a:rPr>
              <a:t>Kubernetes</a:t>
            </a:r>
            <a:r>
              <a:rPr lang="ja-JP" altLang="en-US" sz="2400" dirty="0">
                <a:latin typeface="+mn-ea"/>
                <a:cs typeface="MS Gothic" charset="-128"/>
              </a:rPr>
              <a:t>によるサービスのスケールアウトを目指している。</a:t>
            </a:r>
            <a:endParaRPr lang="en-US" altLang="ja-JP" sz="2400" dirty="0">
              <a:latin typeface="+mn-ea"/>
              <a:cs typeface="MS Gothic" charset="-128"/>
            </a:endParaRPr>
          </a:p>
          <a:p>
            <a:pPr>
              <a:lnSpc>
                <a:spcPct val="110000"/>
              </a:lnSpc>
            </a:pPr>
            <a:r>
              <a:rPr lang="ja-JP" altLang="en-US" sz="2400" dirty="0">
                <a:latin typeface="+mn-ea"/>
                <a:cs typeface="MS Gothic" charset="-128"/>
              </a:rPr>
              <a:t>管理基盤のクローズドテスト（第三回）</a:t>
            </a:r>
            <a:r>
              <a:rPr lang="en-US" altLang="ja-JP" sz="2000" dirty="0">
                <a:latin typeface="+mn-ea"/>
                <a:cs typeface="MS Gothic" charset="-128"/>
              </a:rPr>
              <a:t>2018</a:t>
            </a:r>
            <a:r>
              <a:rPr lang="ja-JP" altLang="en-US" sz="2000" dirty="0">
                <a:latin typeface="+mn-ea"/>
                <a:cs typeface="MS Gothic" charset="-128"/>
              </a:rPr>
              <a:t>年</a:t>
            </a:r>
            <a:r>
              <a:rPr lang="en-US" altLang="ja-JP" sz="2000" dirty="0">
                <a:latin typeface="+mn-ea"/>
                <a:cs typeface="MS Gothic" charset="-128"/>
              </a:rPr>
              <a:t>5</a:t>
            </a:r>
            <a:r>
              <a:rPr lang="ja-JP" altLang="en-US" sz="2000" dirty="0">
                <a:latin typeface="+mn-ea"/>
                <a:cs typeface="MS Gothic" charset="-128"/>
              </a:rPr>
              <a:t>月実施予定</a:t>
            </a:r>
            <a:endParaRPr lang="en-US" altLang="ja-JP" sz="2000" dirty="0">
              <a:latin typeface="+mn-ea"/>
              <a:cs typeface="MS Gothic" charset="-128"/>
            </a:endParaRPr>
          </a:p>
          <a:p>
            <a:pPr marL="342900" lvl="1" indent="0">
              <a:lnSpc>
                <a:spcPct val="110000"/>
              </a:lnSpc>
              <a:buNone/>
            </a:pPr>
            <a:r>
              <a:rPr lang="ja-JP" altLang="en-US" dirty="0">
                <a:latin typeface="+mn-ea"/>
                <a:cs typeface="MS Gothic" charset="-128"/>
              </a:rPr>
              <a:t>学術機関に向けて、本年度開発予定の</a:t>
            </a:r>
            <a:r>
              <a:rPr lang="en-US" altLang="ja-JP" dirty="0" err="1">
                <a:latin typeface="+mn-ea"/>
                <a:cs typeface="MS Gothic" charset="-128"/>
              </a:rPr>
              <a:t>GakuNin</a:t>
            </a:r>
            <a:r>
              <a:rPr lang="en-US" altLang="ja-JP" dirty="0">
                <a:latin typeface="+mn-ea"/>
                <a:cs typeface="MS Gothic" charset="-128"/>
              </a:rPr>
              <a:t> RDM</a:t>
            </a:r>
            <a:r>
              <a:rPr lang="ja-JP" altLang="en-US" dirty="0">
                <a:latin typeface="+mn-ea"/>
                <a:cs typeface="MS Gothic" charset="-128"/>
              </a:rPr>
              <a:t>の管理機能や研究証跡機能などを中心にご利用いただき、機関導入の観点からレビュー。意見を集約し次期開発にフィードバック。</a:t>
            </a:r>
            <a:endParaRPr lang="en-US" altLang="ja-JP" dirty="0">
              <a:latin typeface="+mn-ea"/>
              <a:cs typeface="MS Gothic" charset="-128"/>
            </a:endParaRPr>
          </a:p>
          <a:p>
            <a:pPr marL="342900" lvl="1" indent="0">
              <a:lnSpc>
                <a:spcPct val="110000"/>
              </a:lnSpc>
              <a:buNone/>
            </a:pPr>
            <a:endParaRPr lang="en-US" altLang="ja-JP" dirty="0">
              <a:latin typeface="+mn-ea"/>
              <a:cs typeface="MS Gothic" charset="-128"/>
            </a:endParaRPr>
          </a:p>
          <a:p>
            <a:pPr marL="342900" lvl="1" indent="0">
              <a:lnSpc>
                <a:spcPct val="110000"/>
              </a:lnSpc>
              <a:buNone/>
            </a:pPr>
            <a:r>
              <a:rPr lang="ja-JP" altLang="en-US" dirty="0">
                <a:latin typeface="+mn-ea"/>
                <a:cs typeface="MS Gothic" charset="-128"/>
              </a:rPr>
              <a:t>研究データ管理基盤の検証実験に参加いただけますよう、</a:t>
            </a:r>
            <a:endParaRPr lang="en-US" altLang="ja-JP" dirty="0">
              <a:latin typeface="+mn-ea"/>
              <a:cs typeface="MS Gothic" charset="-128"/>
            </a:endParaRPr>
          </a:p>
          <a:p>
            <a:pPr marL="342900" lvl="1" indent="0">
              <a:lnSpc>
                <a:spcPct val="110000"/>
              </a:lnSpc>
              <a:buNone/>
            </a:pPr>
            <a:r>
              <a:rPr lang="ja-JP" altLang="en-US" dirty="0">
                <a:latin typeface="+mn-ea"/>
                <a:cs typeface="MS Gothic" charset="-128"/>
              </a:rPr>
              <a:t>よろしくお願いいたします。</a:t>
            </a:r>
            <a:endParaRPr lang="en-US" altLang="ja-JP" dirty="0">
              <a:latin typeface="+mn-ea"/>
              <a:cs typeface="MS Gothic" charset="-128"/>
            </a:endParaRPr>
          </a:p>
          <a:p>
            <a:pPr lvl="1"/>
            <a:endParaRPr kumimoji="1" lang="ja-JP" altLang="en-US" dirty="0">
              <a:latin typeface="+mn-ea"/>
            </a:endParaRPr>
          </a:p>
        </p:txBody>
      </p:sp>
      <p:sp>
        <p:nvSpPr>
          <p:cNvPr id="4" name="スライド番号プレースホルダー 3"/>
          <p:cNvSpPr>
            <a:spLocks noGrp="1"/>
          </p:cNvSpPr>
          <p:nvPr>
            <p:ph type="sldNum" sz="quarter" idx="12"/>
          </p:nvPr>
        </p:nvSpPr>
        <p:spPr/>
        <p:txBody>
          <a:bodyPr/>
          <a:lstStyle/>
          <a:p>
            <a:fld id="{1EFD0C8F-27BC-4081-871F-5E1C2D90E7A6}" type="slidenum">
              <a:rPr kumimoji="1" lang="ja-JP" altLang="en-US" smtClean="0"/>
              <a:t>53</a:t>
            </a:fld>
            <a:endParaRPr kumimoji="1" lang="ja-JP" altLang="en-US"/>
          </a:p>
        </p:txBody>
      </p:sp>
    </p:spTree>
    <p:extLst>
      <p:ext uri="{BB962C8B-B14F-4D97-AF65-F5344CB8AC3E}">
        <p14:creationId xmlns:p14="http://schemas.microsoft.com/office/powerpoint/2010/main" val="261978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DDB152-EA87-CF4C-8ACF-E0FE848DAB3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903B291-BF1F-D040-AE53-19AB80289254}"/>
              </a:ext>
            </a:extLst>
          </p:cNvPr>
          <p:cNvSpPr>
            <a:spLocks noGrp="1"/>
          </p:cNvSpPr>
          <p:nvPr>
            <p:ph idx="1"/>
          </p:nvPr>
        </p:nvSpPr>
        <p:spPr/>
        <p:txBody>
          <a:bodyPr/>
          <a:lstStyle/>
          <a:p>
            <a:r>
              <a:rPr kumimoji="1" lang="ja-JP" altLang="en-US" dirty="0"/>
              <a:t>ご清聴ありがとうございました</a:t>
            </a:r>
          </a:p>
        </p:txBody>
      </p:sp>
      <p:sp>
        <p:nvSpPr>
          <p:cNvPr id="4" name="スライド番号プレースホルダー 3">
            <a:extLst>
              <a:ext uri="{FF2B5EF4-FFF2-40B4-BE49-F238E27FC236}">
                <a16:creationId xmlns:a16="http://schemas.microsoft.com/office/drawing/2014/main" id="{FED523F0-006C-AF4F-BADB-BC38F21AC2C7}"/>
              </a:ext>
            </a:extLst>
          </p:cNvPr>
          <p:cNvSpPr>
            <a:spLocks noGrp="1"/>
          </p:cNvSpPr>
          <p:nvPr>
            <p:ph type="sldNum" sz="quarter" idx="12"/>
          </p:nvPr>
        </p:nvSpPr>
        <p:spPr/>
        <p:txBody>
          <a:bodyPr/>
          <a:lstStyle/>
          <a:p>
            <a:fld id="{1EFD0C8F-27BC-4081-871F-5E1C2D90E7A6}" type="slidenum">
              <a:rPr kumimoji="1" lang="ja-JP" altLang="en-US" smtClean="0"/>
              <a:t>54</a:t>
            </a:fld>
            <a:endParaRPr kumimoji="1" lang="ja-JP" altLang="en-US"/>
          </a:p>
        </p:txBody>
      </p:sp>
    </p:spTree>
    <p:extLst>
      <p:ext uri="{BB962C8B-B14F-4D97-AF65-F5344CB8AC3E}">
        <p14:creationId xmlns:p14="http://schemas.microsoft.com/office/powerpoint/2010/main" val="6508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t>海外大学の研究データ管理・公開サポート例</a:t>
            </a:r>
            <a:endParaRPr kumimoji="1" lang="ja-JP" altLang="en-US" sz="2800" dirty="0"/>
          </a:p>
        </p:txBody>
      </p:sp>
      <p:sp>
        <p:nvSpPr>
          <p:cNvPr id="3" name="コンテンツ プレースホルダー 2"/>
          <p:cNvSpPr>
            <a:spLocks noGrp="1"/>
          </p:cNvSpPr>
          <p:nvPr>
            <p:ph idx="1"/>
          </p:nvPr>
        </p:nvSpPr>
        <p:spPr/>
        <p:txBody>
          <a:bodyPr>
            <a:normAutofit fontScale="70000" lnSpcReduction="20000"/>
          </a:bodyPr>
          <a:lstStyle/>
          <a:p>
            <a:pPr>
              <a:lnSpc>
                <a:spcPct val="120000"/>
              </a:lnSpc>
            </a:pPr>
            <a:r>
              <a:rPr kumimoji="1" lang="en-US" altLang="ja-JP" dirty="0"/>
              <a:t>2011</a:t>
            </a:r>
            <a:r>
              <a:rPr lang="ja-JP" altLang="en-US" dirty="0"/>
              <a:t>年にエディンバラ大学がイギリスで最初に機関の研究データ管理ポリシーを作成</a:t>
            </a:r>
          </a:p>
          <a:p>
            <a:pPr>
              <a:lnSpc>
                <a:spcPct val="120000"/>
              </a:lnSpc>
            </a:pPr>
            <a:r>
              <a:rPr lang="en-US" altLang="ja-JP" dirty="0"/>
              <a:t>3</a:t>
            </a:r>
            <a:r>
              <a:rPr lang="ja-JP" altLang="en-US" dirty="0" err="1"/>
              <a:t>つの</a:t>
            </a:r>
            <a:r>
              <a:rPr lang="ja-JP" altLang="en-US" dirty="0"/>
              <a:t>セクションにおいて、 研究者の責任、大学の責任、共同の責任について言及</a:t>
            </a:r>
            <a:endParaRPr lang="en-US" altLang="ja-JP" dirty="0"/>
          </a:p>
          <a:p>
            <a:pPr lvl="1">
              <a:lnSpc>
                <a:spcPct val="120000"/>
              </a:lnSpc>
            </a:pPr>
            <a:r>
              <a:rPr lang="ja-JP" altLang="en-US" b="1" u="sng" dirty="0">
                <a:solidFill>
                  <a:schemeClr val="accent2"/>
                </a:solidFill>
              </a:rPr>
              <a:t>研究者の責任</a:t>
            </a:r>
            <a:endParaRPr lang="en-US" altLang="ja-JP" b="1" u="sng" dirty="0">
              <a:solidFill>
                <a:schemeClr val="accent2"/>
              </a:solidFill>
            </a:endParaRPr>
          </a:p>
          <a:p>
            <a:pPr marL="987425" lvl="2">
              <a:lnSpc>
                <a:spcPct val="120000"/>
              </a:lnSpc>
            </a:pPr>
            <a:r>
              <a:rPr lang="ja-JP" altLang="en-US" dirty="0"/>
              <a:t>全ての新しい研究計画には、データの取得、管理、完全性、機密性、保存、共有、公開について記述された、研究データ管理計画書が含まれなければならない。</a:t>
            </a:r>
            <a:endParaRPr lang="en-US" altLang="ja-JP" dirty="0"/>
          </a:p>
          <a:p>
            <a:pPr lvl="1">
              <a:lnSpc>
                <a:spcPct val="120000"/>
              </a:lnSpc>
            </a:pPr>
            <a:r>
              <a:rPr lang="ja-JP" altLang="en-US" b="1" u="sng" dirty="0">
                <a:solidFill>
                  <a:schemeClr val="accent2"/>
                </a:solidFill>
              </a:rPr>
              <a:t>大学の責任</a:t>
            </a:r>
            <a:endParaRPr lang="en-US" altLang="ja-JP" b="1" u="sng" dirty="0">
              <a:solidFill>
                <a:schemeClr val="accent2"/>
              </a:solidFill>
            </a:endParaRPr>
          </a:p>
          <a:p>
            <a:pPr marL="987425" lvl="2">
              <a:lnSpc>
                <a:spcPct val="120000"/>
              </a:lnSpc>
            </a:pPr>
            <a:r>
              <a:rPr lang="ja-JP" altLang="en-US" dirty="0"/>
              <a:t>大学は、研究プロジェクトの実施中や終了後に、研究データを利用、バックアップ、登録、長期保存できる仕組みとサービスを提供する。</a:t>
            </a:r>
            <a:endParaRPr lang="en-US" altLang="ja-JP" dirty="0"/>
          </a:p>
          <a:p>
            <a:pPr lvl="1">
              <a:lnSpc>
                <a:spcPct val="120000"/>
              </a:lnSpc>
            </a:pPr>
            <a:r>
              <a:rPr lang="ja-JP" altLang="en-US" b="1" u="sng" dirty="0">
                <a:solidFill>
                  <a:schemeClr val="accent2"/>
                </a:solidFill>
              </a:rPr>
              <a:t>共同の責任</a:t>
            </a:r>
            <a:endParaRPr lang="en-US" altLang="ja-JP" b="1" u="sng" dirty="0">
              <a:solidFill>
                <a:schemeClr val="accent2"/>
              </a:solidFill>
            </a:endParaRPr>
          </a:p>
          <a:p>
            <a:pPr marL="987425" lvl="2">
              <a:lnSpc>
                <a:spcPct val="120000"/>
              </a:lnSpc>
            </a:pPr>
            <a:r>
              <a:rPr lang="ja-JP" altLang="en-US" dirty="0"/>
              <a:t>国際的なデータサービスや研究領域のリポジトリなどに保存されたデータも、大学に登録されるべきである。</a:t>
            </a:r>
            <a:endParaRPr lang="en-US" altLang="ja-JP" dirty="0"/>
          </a:p>
          <a:p>
            <a:pPr marL="987425" lvl="2">
              <a:lnSpc>
                <a:spcPct val="120000"/>
              </a:lnSpc>
            </a:pPr>
            <a:r>
              <a:rPr lang="ja-JP" altLang="en-US" dirty="0"/>
              <a:t>助成の条件でない限り、研究データの再利用や公開する独占権を、データの再利用を可能とする権利を残すことなく、商業出版社や代理店に渡すべきではない 。</a:t>
            </a:r>
            <a:endParaRPr lang="en-US" altLang="ja-JP" dirty="0"/>
          </a:p>
        </p:txBody>
      </p:sp>
      <p:sp>
        <p:nvSpPr>
          <p:cNvPr id="5" name="スライド番号プレースホルダー 4"/>
          <p:cNvSpPr>
            <a:spLocks noGrp="1"/>
          </p:cNvSpPr>
          <p:nvPr>
            <p:ph type="sldNum" sz="quarter" idx="12"/>
          </p:nvPr>
        </p:nvSpPr>
        <p:spPr/>
        <p:txBody>
          <a:bodyPr/>
          <a:lstStyle/>
          <a:p>
            <a:fld id="{89BCE357-3A7F-4496-91ED-4BB7BFA922C6}" type="slidenum">
              <a:rPr kumimoji="1" lang="ja-JP" altLang="en-US" smtClean="0"/>
              <a:t>6</a:t>
            </a:fld>
            <a:endParaRPr kumimoji="1" lang="ja-JP" altLang="en-US"/>
          </a:p>
        </p:txBody>
      </p:sp>
      <p:sp>
        <p:nvSpPr>
          <p:cNvPr id="4" name="正方形/長方形 3"/>
          <p:cNvSpPr/>
          <p:nvPr/>
        </p:nvSpPr>
        <p:spPr>
          <a:xfrm>
            <a:off x="5081180" y="6602111"/>
            <a:ext cx="3167470" cy="276999"/>
          </a:xfrm>
          <a:prstGeom prst="rect">
            <a:avLst/>
          </a:prstGeom>
        </p:spPr>
        <p:txBody>
          <a:bodyPr wrap="none">
            <a:spAutoFit/>
          </a:bodyPr>
          <a:lstStyle/>
          <a:p>
            <a:r>
              <a:rPr lang="en-US" altLang="ja-JP" sz="1200" dirty="0">
                <a:effectLst/>
              </a:rPr>
              <a:t>http://id.nii.ac.jp/1280/00000019/</a:t>
            </a:r>
            <a:r>
              <a:rPr lang="ja-JP" altLang="en-US" sz="1200" dirty="0">
                <a:effectLst/>
              </a:rPr>
              <a:t>　より抜粋</a:t>
            </a:r>
            <a:r>
              <a:rPr lang="en-US" altLang="ja-JP" sz="1200" dirty="0">
                <a:effectLst/>
              </a:rPr>
              <a:t> </a:t>
            </a:r>
            <a:endParaRPr lang="ja-JP" altLang="en-US" sz="1200" dirty="0"/>
          </a:p>
        </p:txBody>
      </p:sp>
      <p:sp>
        <p:nvSpPr>
          <p:cNvPr id="6" name="正方形/長方形 5"/>
          <p:cNvSpPr/>
          <p:nvPr/>
        </p:nvSpPr>
        <p:spPr>
          <a:xfrm>
            <a:off x="728663" y="5986281"/>
            <a:ext cx="7686675" cy="369332"/>
          </a:xfrm>
          <a:prstGeom prst="rect">
            <a:avLst/>
          </a:prstGeom>
        </p:spPr>
        <p:txBody>
          <a:bodyPr wrap="square">
            <a:spAutoFit/>
          </a:bodyPr>
          <a:lstStyle/>
          <a:p>
            <a:pPr marL="12065" marR="302895" algn="ctr">
              <a:tabLst>
                <a:tab pos="354965" algn="l"/>
              </a:tabLst>
            </a:pPr>
            <a:r>
              <a:rPr lang="en-US" altLang="ja-JP" dirty="0">
                <a:latin typeface="メイリオ" panose="020B0604030504040204" pitchFamily="50" charset="-128"/>
                <a:cs typeface="Calibri"/>
              </a:rPr>
              <a:t>2012</a:t>
            </a:r>
            <a:r>
              <a:rPr lang="ja-JP" altLang="en-US" dirty="0">
                <a:latin typeface="メイリオ" panose="020B0604030504040204" pitchFamily="50" charset="-128"/>
                <a:cs typeface="MS UI Gothic"/>
              </a:rPr>
              <a:t>年には</a:t>
            </a:r>
            <a:r>
              <a:rPr lang="en-US" altLang="ja-JP" dirty="0">
                <a:latin typeface="メイリオ" panose="020B0604030504040204" pitchFamily="50" charset="-128"/>
              </a:rPr>
              <a:t>RDM</a:t>
            </a:r>
            <a:r>
              <a:rPr lang="ja-JP" altLang="en-US" dirty="0">
                <a:latin typeface="メイリオ" panose="020B0604030504040204" pitchFamily="50" charset="-128"/>
                <a:cs typeface="MS UI Gothic"/>
              </a:rPr>
              <a:t>ロードマップを作成し</a:t>
            </a:r>
            <a:r>
              <a:rPr lang="en-US" altLang="ja-JP" dirty="0">
                <a:latin typeface="メイリオ" panose="020B0604030504040204" pitchFamily="50" charset="-128"/>
                <a:cs typeface="Calibri"/>
              </a:rPr>
              <a:t>RDM</a:t>
            </a:r>
            <a:r>
              <a:rPr lang="ja-JP" altLang="en-US" dirty="0">
                <a:latin typeface="メイリオ" panose="020B0604030504040204" pitchFamily="50" charset="-128"/>
                <a:cs typeface="MS UI Gothic"/>
              </a:rPr>
              <a:t>サービスを立ち上げ開始</a:t>
            </a:r>
          </a:p>
        </p:txBody>
      </p:sp>
    </p:spTree>
    <p:extLst>
      <p:ext uri="{BB962C8B-B14F-4D97-AF65-F5344CB8AC3E}">
        <p14:creationId xmlns:p14="http://schemas.microsoft.com/office/powerpoint/2010/main" val="131242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200" dirty="0"/>
              <a:t>イギリスの研究費助成機関のポリシー一覧</a:t>
            </a:r>
            <a:endParaRPr kumimoji="1" lang="ja-JP" altLang="en-US" sz="3200" dirty="0"/>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35157" y="1259312"/>
            <a:ext cx="7980193" cy="4809794"/>
          </a:xfrm>
        </p:spPr>
      </p:pic>
      <p:sp>
        <p:nvSpPr>
          <p:cNvPr id="4" name="スライド番号プレースホルダー 3"/>
          <p:cNvSpPr>
            <a:spLocks noGrp="1"/>
          </p:cNvSpPr>
          <p:nvPr>
            <p:ph type="sldNum" sz="quarter" idx="12"/>
          </p:nvPr>
        </p:nvSpPr>
        <p:spPr/>
        <p:txBody>
          <a:bodyPr/>
          <a:lstStyle/>
          <a:p>
            <a:fld id="{1EFD0C8F-27BC-4081-871F-5E1C2D90E7A6}" type="slidenum">
              <a:rPr kumimoji="1" lang="ja-JP" altLang="en-US" smtClean="0"/>
              <a:t>7</a:t>
            </a:fld>
            <a:endParaRPr kumimoji="1" lang="ja-JP" altLang="en-US"/>
          </a:p>
        </p:txBody>
      </p:sp>
      <p:sp>
        <p:nvSpPr>
          <p:cNvPr id="6" name="正方形/長方形 5"/>
          <p:cNvSpPr/>
          <p:nvPr/>
        </p:nvSpPr>
        <p:spPr>
          <a:xfrm>
            <a:off x="2275112" y="5976891"/>
            <a:ext cx="6151712" cy="253916"/>
          </a:xfrm>
          <a:prstGeom prst="rect">
            <a:avLst/>
          </a:prstGeom>
        </p:spPr>
        <p:txBody>
          <a:bodyPr wrap="square">
            <a:spAutoFit/>
          </a:bodyPr>
          <a:lstStyle/>
          <a:p>
            <a:pPr algn="r" fontAlgn="base"/>
            <a:r>
              <a:rPr lang="en-US" altLang="ja-JP" sz="1050" b="1" dirty="0">
                <a:solidFill>
                  <a:srgbClr val="333333"/>
                </a:solidFill>
                <a:latin typeface="+mn-ea"/>
              </a:rPr>
              <a:t>Data plan</a:t>
            </a:r>
            <a:r>
              <a:rPr lang="en-US" altLang="ja-JP" sz="1050" dirty="0">
                <a:solidFill>
                  <a:srgbClr val="333333"/>
                </a:solidFill>
                <a:latin typeface="+mn-ea"/>
              </a:rPr>
              <a:t>: </a:t>
            </a:r>
            <a:r>
              <a:rPr lang="ja-JP" altLang="en-US" sz="1050" dirty="0">
                <a:solidFill>
                  <a:srgbClr val="333333"/>
                </a:solidFill>
                <a:latin typeface="+mn-ea"/>
              </a:rPr>
              <a:t>申請時にデータの取得、管理あるいは公開に関する計画を必要としている機関</a:t>
            </a:r>
            <a:endParaRPr lang="en-US" altLang="ja-JP" sz="1050" b="0" i="0" dirty="0">
              <a:solidFill>
                <a:srgbClr val="333333"/>
              </a:solidFill>
              <a:effectLst/>
              <a:latin typeface="+mn-ea"/>
            </a:endParaRPr>
          </a:p>
        </p:txBody>
      </p:sp>
      <p:sp>
        <p:nvSpPr>
          <p:cNvPr id="7" name="正方形/長方形 6"/>
          <p:cNvSpPr/>
          <p:nvPr/>
        </p:nvSpPr>
        <p:spPr>
          <a:xfrm>
            <a:off x="3200400" y="1954306"/>
            <a:ext cx="439271" cy="4022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60700" y="6327295"/>
            <a:ext cx="7622600" cy="400110"/>
          </a:xfrm>
          <a:prstGeom prst="rect">
            <a:avLst/>
          </a:prstGeom>
          <a:noFill/>
        </p:spPr>
        <p:txBody>
          <a:bodyPr wrap="none" rtlCol="0">
            <a:spAutoFit/>
          </a:bodyPr>
          <a:lstStyle/>
          <a:p>
            <a:r>
              <a:rPr kumimoji="1" lang="ja-JP" altLang="en-US" sz="2000" dirty="0"/>
              <a:t>日本の全ての研究費助成機関に波及してくることが容易に予想</a:t>
            </a:r>
          </a:p>
        </p:txBody>
      </p:sp>
      <p:sp>
        <p:nvSpPr>
          <p:cNvPr id="9" name="正方形/長方形 8"/>
          <p:cNvSpPr/>
          <p:nvPr/>
        </p:nvSpPr>
        <p:spPr>
          <a:xfrm>
            <a:off x="4360365" y="1259312"/>
            <a:ext cx="4572000" cy="400110"/>
          </a:xfrm>
          <a:prstGeom prst="rect">
            <a:avLst/>
          </a:prstGeom>
        </p:spPr>
        <p:txBody>
          <a:bodyPr>
            <a:spAutoFit/>
          </a:bodyPr>
          <a:lstStyle/>
          <a:p>
            <a:r>
              <a:rPr lang="en-US" altLang="ja-JP" sz="1000" dirty="0"/>
              <a:t>Data</a:t>
            </a:r>
            <a:r>
              <a:rPr lang="ja-JP" altLang="en-US" sz="1000" dirty="0"/>
              <a:t> </a:t>
            </a:r>
            <a:r>
              <a:rPr lang="en-US" altLang="ja-JP" sz="1000" dirty="0"/>
              <a:t>Curation</a:t>
            </a:r>
            <a:r>
              <a:rPr lang="ja-JP" altLang="en-US" sz="1000" dirty="0"/>
              <a:t> </a:t>
            </a:r>
            <a:r>
              <a:rPr lang="en-US" altLang="ja-JP" sz="1000" dirty="0"/>
              <a:t>Center</a:t>
            </a:r>
            <a:r>
              <a:rPr lang="ja-JP" altLang="en-US" sz="1000" dirty="0"/>
              <a:t>による</a:t>
            </a:r>
            <a:r>
              <a:rPr lang="en-US" altLang="ja-JP" sz="1000" dirty="0"/>
              <a:t>Funders’ data policies</a:t>
            </a:r>
            <a:r>
              <a:rPr lang="ja-JP" altLang="en-US" sz="1000" dirty="0"/>
              <a:t>のまとめ</a:t>
            </a:r>
            <a:endParaRPr lang="en-US" altLang="ja-JP" sz="1000" dirty="0"/>
          </a:p>
          <a:p>
            <a:r>
              <a:rPr lang="ja-JP" altLang="en-US" sz="1000" dirty="0"/>
              <a:t>http://www.dcc.ac.uk/resources/policy-and-legal/overview-funders-data-policies</a:t>
            </a:r>
          </a:p>
        </p:txBody>
      </p:sp>
    </p:spTree>
    <p:extLst>
      <p:ext uri="{BB962C8B-B14F-4D97-AF65-F5344CB8AC3E}">
        <p14:creationId xmlns:p14="http://schemas.microsoft.com/office/powerpoint/2010/main" val="29052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a:t>エジンバラ</a:t>
            </a:r>
            <a:r>
              <a:rPr kumimoji="1" lang="ja-JP" altLang="en-US" sz="3600" dirty="0"/>
              <a:t>大学の</a:t>
            </a:r>
            <a:r>
              <a:rPr lang="en-US" altLang="ja-JP" sz="3600" dirty="0"/>
              <a:t>RDM</a:t>
            </a:r>
            <a:r>
              <a:rPr lang="ja-JP" altLang="en-US" sz="3600" dirty="0"/>
              <a:t>サービス</a:t>
            </a:r>
            <a:endParaRPr kumimoji="1" lang="ja-JP" altLang="en-US" sz="3600" dirty="0"/>
          </a:p>
        </p:txBody>
      </p:sp>
      <p:sp>
        <p:nvSpPr>
          <p:cNvPr id="7" name="スライド番号プレースホルダー 6"/>
          <p:cNvSpPr>
            <a:spLocks noGrp="1"/>
          </p:cNvSpPr>
          <p:nvPr>
            <p:ph type="sldNum" sz="quarter" idx="12"/>
          </p:nvPr>
        </p:nvSpPr>
        <p:spPr>
          <a:xfrm>
            <a:off x="7066883" y="6623222"/>
            <a:ext cx="2057400" cy="234778"/>
          </a:xfrm>
        </p:spPr>
        <p:txBody>
          <a:bodyPr/>
          <a:lstStyle/>
          <a:p>
            <a:fld id="{89BCE357-3A7F-4496-91ED-4BB7BFA922C6}" type="slidenum">
              <a:rPr kumimoji="1" lang="ja-JP" altLang="en-US" smtClean="0"/>
              <a:t>8</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049" y="1780704"/>
            <a:ext cx="5254575" cy="5011307"/>
          </a:xfrm>
          <a:prstGeom prst="rect">
            <a:avLst/>
          </a:prstGeom>
        </p:spPr>
      </p:pic>
      <p:sp>
        <p:nvSpPr>
          <p:cNvPr id="8" name="テキスト ボックス 7"/>
          <p:cNvSpPr txBox="1"/>
          <p:nvPr/>
        </p:nvSpPr>
        <p:spPr>
          <a:xfrm>
            <a:off x="405221" y="2491991"/>
            <a:ext cx="1338828" cy="646331"/>
          </a:xfrm>
          <a:prstGeom prst="rect">
            <a:avLst/>
          </a:prstGeom>
          <a:noFill/>
        </p:spPr>
        <p:txBody>
          <a:bodyPr wrap="none" rtlCol="0">
            <a:spAutoFit/>
          </a:bodyPr>
          <a:lstStyle/>
          <a:p>
            <a:pPr algn="r"/>
            <a:r>
              <a:rPr kumimoji="1" lang="ja-JP" altLang="en-US" dirty="0"/>
              <a:t>研究データ</a:t>
            </a:r>
            <a:endParaRPr kumimoji="1" lang="en-US" altLang="ja-JP" dirty="0"/>
          </a:p>
          <a:p>
            <a:pPr algn="r"/>
            <a:r>
              <a:rPr lang="ja-JP" altLang="en-US" dirty="0"/>
              <a:t>管理計画</a:t>
            </a:r>
            <a:endParaRPr kumimoji="1" lang="ja-JP" altLang="en-US" dirty="0"/>
          </a:p>
        </p:txBody>
      </p:sp>
      <p:sp>
        <p:nvSpPr>
          <p:cNvPr id="9" name="テキスト ボックス 8"/>
          <p:cNvSpPr txBox="1"/>
          <p:nvPr/>
        </p:nvSpPr>
        <p:spPr>
          <a:xfrm>
            <a:off x="7002794" y="2491991"/>
            <a:ext cx="1338828" cy="646331"/>
          </a:xfrm>
          <a:prstGeom prst="rect">
            <a:avLst/>
          </a:prstGeom>
          <a:noFill/>
        </p:spPr>
        <p:txBody>
          <a:bodyPr wrap="none" rtlCol="0">
            <a:spAutoFit/>
          </a:bodyPr>
          <a:lstStyle/>
          <a:p>
            <a:r>
              <a:rPr kumimoji="1" lang="ja-JP" altLang="en-US" dirty="0"/>
              <a:t>研究データ</a:t>
            </a:r>
            <a:endParaRPr kumimoji="1" lang="en-US" altLang="ja-JP" dirty="0"/>
          </a:p>
          <a:p>
            <a:r>
              <a:rPr lang="ja-JP" altLang="en-US" dirty="0"/>
              <a:t>ストレージ</a:t>
            </a:r>
            <a:endParaRPr kumimoji="1" lang="ja-JP" altLang="en-US" dirty="0"/>
          </a:p>
        </p:txBody>
      </p:sp>
      <p:sp>
        <p:nvSpPr>
          <p:cNvPr id="10" name="テキスト ボックス 9"/>
          <p:cNvSpPr txBox="1"/>
          <p:nvPr/>
        </p:nvSpPr>
        <p:spPr>
          <a:xfrm>
            <a:off x="295598" y="5045947"/>
            <a:ext cx="1338828" cy="646331"/>
          </a:xfrm>
          <a:prstGeom prst="rect">
            <a:avLst/>
          </a:prstGeom>
          <a:noFill/>
        </p:spPr>
        <p:txBody>
          <a:bodyPr wrap="none" rtlCol="0">
            <a:spAutoFit/>
          </a:bodyPr>
          <a:lstStyle/>
          <a:p>
            <a:pPr algn="r"/>
            <a:r>
              <a:rPr kumimoji="1" lang="ja-JP" altLang="en-US" dirty="0"/>
              <a:t>研究データ</a:t>
            </a:r>
            <a:endParaRPr kumimoji="1" lang="en-US" altLang="ja-JP" dirty="0"/>
          </a:p>
          <a:p>
            <a:pPr algn="r"/>
            <a:r>
              <a:rPr lang="ja-JP" altLang="en-US" dirty="0"/>
              <a:t>公開基盤</a:t>
            </a:r>
            <a:endParaRPr kumimoji="1" lang="ja-JP" altLang="en-US" dirty="0"/>
          </a:p>
        </p:txBody>
      </p:sp>
      <p:sp>
        <p:nvSpPr>
          <p:cNvPr id="11" name="テキスト ボックス 10"/>
          <p:cNvSpPr txBox="1"/>
          <p:nvPr/>
        </p:nvSpPr>
        <p:spPr>
          <a:xfrm>
            <a:off x="6893171" y="5045947"/>
            <a:ext cx="2031325" cy="646331"/>
          </a:xfrm>
          <a:prstGeom prst="rect">
            <a:avLst/>
          </a:prstGeom>
          <a:noFill/>
        </p:spPr>
        <p:txBody>
          <a:bodyPr wrap="none" rtlCol="0">
            <a:spAutoFit/>
          </a:bodyPr>
          <a:lstStyle/>
          <a:p>
            <a:r>
              <a:rPr kumimoji="1" lang="ja-JP" altLang="en-US" dirty="0"/>
              <a:t>研究データ</a:t>
            </a:r>
            <a:endParaRPr kumimoji="1" lang="en-US" altLang="ja-JP" dirty="0"/>
          </a:p>
          <a:p>
            <a:r>
              <a:rPr lang="ja-JP" altLang="en-US" dirty="0"/>
              <a:t>管理トレーニング</a:t>
            </a:r>
            <a:endParaRPr kumimoji="1" lang="ja-JP" altLang="en-US" dirty="0"/>
          </a:p>
        </p:txBody>
      </p:sp>
      <p:sp>
        <p:nvSpPr>
          <p:cNvPr id="6" name="正方形/長方形 5"/>
          <p:cNvSpPr/>
          <p:nvPr/>
        </p:nvSpPr>
        <p:spPr>
          <a:xfrm>
            <a:off x="1351575" y="1299424"/>
            <a:ext cx="6440850" cy="461665"/>
          </a:xfrm>
          <a:prstGeom prst="rect">
            <a:avLst/>
          </a:prstGeom>
        </p:spPr>
        <p:txBody>
          <a:bodyPr wrap="square">
            <a:spAutoFit/>
          </a:bodyPr>
          <a:lstStyle/>
          <a:p>
            <a:pPr algn="ctr"/>
            <a:r>
              <a:rPr lang="ja-JP" altLang="en-US" sz="2400" dirty="0"/>
              <a:t>４つのサービスで研究データ管理をサポート</a:t>
            </a:r>
          </a:p>
        </p:txBody>
      </p:sp>
    </p:spTree>
    <p:extLst>
      <p:ext uri="{BB962C8B-B14F-4D97-AF65-F5344CB8AC3E}">
        <p14:creationId xmlns:p14="http://schemas.microsoft.com/office/powerpoint/2010/main" val="114903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オープンサイエンス対応 － 研究データ基盤</a:t>
            </a:r>
            <a:endParaRPr kumimoji="1" lang="ja-JP" altLang="en-US" sz="2800" dirty="0"/>
          </a:p>
        </p:txBody>
      </p:sp>
      <p:sp>
        <p:nvSpPr>
          <p:cNvPr id="4" name="スライド番号プレースホルダー 3"/>
          <p:cNvSpPr>
            <a:spLocks noGrp="1"/>
          </p:cNvSpPr>
          <p:nvPr>
            <p:ph type="sldNum" sz="quarter" idx="12"/>
          </p:nvPr>
        </p:nvSpPr>
        <p:spPr/>
        <p:txBody>
          <a:bodyPr/>
          <a:lstStyle/>
          <a:p>
            <a:fld id="{80359150-FD3F-44FF-ADFD-472D0FD73E64}" type="slidenum">
              <a:rPr kumimoji="1" lang="ja-JP" altLang="en-US" smtClean="0"/>
              <a:t>9</a:t>
            </a:fld>
            <a:endParaRPr kumimoji="1" lang="ja-JP" altLang="en-US"/>
          </a:p>
        </p:txBody>
      </p:sp>
      <p:sp>
        <p:nvSpPr>
          <p:cNvPr id="87" name="テキスト ボックス 86"/>
          <p:cNvSpPr txBox="1"/>
          <p:nvPr/>
        </p:nvSpPr>
        <p:spPr>
          <a:xfrm>
            <a:off x="106866" y="1752707"/>
            <a:ext cx="3312368" cy="1065427"/>
          </a:xfrm>
          <a:prstGeom prst="rect">
            <a:avLst/>
          </a:prstGeom>
        </p:spPr>
        <p:style>
          <a:lnRef idx="2">
            <a:schemeClr val="accent5"/>
          </a:lnRef>
          <a:fillRef idx="1">
            <a:schemeClr val="lt1"/>
          </a:fillRef>
          <a:effectRef idx="0">
            <a:schemeClr val="accent5"/>
          </a:effectRef>
          <a:fontRef idx="minor">
            <a:schemeClr val="dk1"/>
          </a:fontRef>
        </p:style>
        <p:txBody>
          <a:bodyPr wrap="square" lIns="72000" tIns="72000" rIns="72000" bIns="72000" rtlCol="0">
            <a:noAutofit/>
          </a:bodyPr>
          <a:lstStyle/>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機関リポジトリ＋分野別リポジトリやデータリポジトリとも連携</a:t>
            </a:r>
            <a:endParaRPr lang="en-US" altLang="ja-JP" sz="1200" dirty="0">
              <a:solidFill>
                <a:schemeClr val="tx1"/>
              </a:solidFill>
              <a:latin typeface="メイリオ" panose="020B0604030504040204" pitchFamily="50" charset="-128"/>
              <a:ea typeface="メイリオ" panose="020B0604030504040204" pitchFamily="50" charset="-128"/>
            </a:endParaRPr>
          </a:p>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研究者や所属機関、研究プロジェクトの情報とも関連付けた知識ベースを形成</a:t>
            </a:r>
            <a:endParaRPr lang="en-US" altLang="ja-JP" sz="1200" dirty="0">
              <a:solidFill>
                <a:schemeClr val="tx1"/>
              </a:solidFill>
              <a:latin typeface="メイリオ" panose="020B0604030504040204" pitchFamily="50" charset="-128"/>
              <a:ea typeface="メイリオ" panose="020B0604030504040204" pitchFamily="50" charset="-128"/>
            </a:endParaRPr>
          </a:p>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研究者による発見のプロセスをサポート</a:t>
            </a:r>
          </a:p>
        </p:txBody>
      </p:sp>
      <p:cxnSp>
        <p:nvCxnSpPr>
          <p:cNvPr id="88" name="カギ線コネクタ 87"/>
          <p:cNvCxnSpPr>
            <a:stCxn id="133" idx="3"/>
          </p:cNvCxnSpPr>
          <p:nvPr/>
        </p:nvCxnSpPr>
        <p:spPr>
          <a:xfrm rot="16200000" flipH="1">
            <a:off x="6788629" y="2681411"/>
            <a:ext cx="288032" cy="705619"/>
          </a:xfrm>
          <a:prstGeom prst="bentConnector2">
            <a:avLst/>
          </a:prstGeom>
          <a:ln w="57150">
            <a:solidFill>
              <a:schemeClr val="bg1">
                <a:lumMod val="50000"/>
              </a:schemeClr>
            </a:solidFill>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89" name="曲折矢印 88"/>
          <p:cNvSpPr/>
          <p:nvPr/>
        </p:nvSpPr>
        <p:spPr>
          <a:xfrm rot="10800000" flipH="1">
            <a:off x="2858987" y="4962959"/>
            <a:ext cx="774870" cy="639933"/>
          </a:xfrm>
          <a:prstGeom prst="bentArrow">
            <a:avLst/>
          </a:prstGeom>
          <a:solidFill>
            <a:srgbClr val="3D519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solidFill>
                <a:schemeClr val="tx1"/>
              </a:solidFill>
            </a:endParaRPr>
          </a:p>
        </p:txBody>
      </p:sp>
      <p:sp>
        <p:nvSpPr>
          <p:cNvPr id="90" name="曲折矢印 89"/>
          <p:cNvSpPr/>
          <p:nvPr/>
        </p:nvSpPr>
        <p:spPr>
          <a:xfrm rot="10800000">
            <a:off x="5385714" y="4970150"/>
            <a:ext cx="774870" cy="639933"/>
          </a:xfrm>
          <a:prstGeom prst="bentArrow">
            <a:avLst/>
          </a:prstGeom>
          <a:solidFill>
            <a:srgbClr val="FF8A0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91" name="角丸四角形 90"/>
          <p:cNvSpPr/>
          <p:nvPr/>
        </p:nvSpPr>
        <p:spPr>
          <a:xfrm>
            <a:off x="3645421" y="5991280"/>
            <a:ext cx="1963893" cy="241113"/>
          </a:xfrm>
          <a:prstGeom prst="roundRect">
            <a:avLst/>
          </a:prstGeom>
          <a:ln>
            <a:solidFill>
              <a:srgbClr val="504D8E"/>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ja-JP" altLang="en-US" sz="1100" dirty="0">
                <a:solidFill>
                  <a:srgbClr val="504D8E"/>
                </a:solidFill>
              </a:rPr>
              <a:t>長期保存対応ストレージ領域</a:t>
            </a:r>
          </a:p>
        </p:txBody>
      </p:sp>
      <p:sp>
        <p:nvSpPr>
          <p:cNvPr id="92" name="環状矢印 91"/>
          <p:cNvSpPr/>
          <p:nvPr/>
        </p:nvSpPr>
        <p:spPr>
          <a:xfrm rot="515750" flipH="1">
            <a:off x="3047631" y="2407967"/>
            <a:ext cx="3097805" cy="3188836"/>
          </a:xfrm>
          <a:prstGeom prst="circularArrow">
            <a:avLst>
              <a:gd name="adj1" fmla="val 9014"/>
              <a:gd name="adj2" fmla="val 1142319"/>
              <a:gd name="adj3" fmla="val 20321489"/>
              <a:gd name="adj4" fmla="val 834167"/>
              <a:gd name="adj5" fmla="val 8051"/>
            </a:avLst>
          </a:prstGeom>
          <a:gradFill>
            <a:gsLst>
              <a:gs pos="0">
                <a:schemeClr val="accent3">
                  <a:shade val="51000"/>
                  <a:satMod val="130000"/>
                  <a:lumMod val="20000"/>
                  <a:lumOff val="8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solidFill>
                <a:schemeClr val="tx1"/>
              </a:solidFill>
            </a:endParaRPr>
          </a:p>
        </p:txBody>
      </p:sp>
      <p:sp>
        <p:nvSpPr>
          <p:cNvPr id="93" name="フローチャート: 磁気ディスク 92"/>
          <p:cNvSpPr/>
          <p:nvPr/>
        </p:nvSpPr>
        <p:spPr>
          <a:xfrm>
            <a:off x="3822716" y="5610084"/>
            <a:ext cx="538644" cy="366061"/>
          </a:xfrm>
          <a:prstGeom prst="flowChartMagneticDisk">
            <a:avLst/>
          </a:prstGeom>
          <a:solidFill>
            <a:srgbClr val="86CCCB"/>
          </a:solidFill>
        </p:spPr>
        <p:style>
          <a:lnRef idx="1">
            <a:schemeClr val="accent2"/>
          </a:lnRef>
          <a:fillRef idx="2">
            <a:schemeClr val="accent2"/>
          </a:fillRef>
          <a:effectRef idx="1">
            <a:schemeClr val="accent2"/>
          </a:effectRef>
          <a:fontRef idx="minor">
            <a:schemeClr val="dk1"/>
          </a:fontRef>
        </p:style>
        <p:txBody>
          <a:bodyPr lIns="0" tIns="108000" rIns="0" bIns="0" rtlCol="0" anchor="ctr"/>
          <a:lstStyle/>
          <a:p>
            <a:pPr algn="ctr">
              <a:lnSpc>
                <a:spcPts val="738"/>
              </a:lnSpc>
            </a:pPr>
            <a:r>
              <a:rPr lang="en-US" altLang="ja-JP" sz="969" dirty="0"/>
              <a:t>Cold</a:t>
            </a:r>
            <a:br>
              <a:rPr lang="en-US" altLang="ja-JP" sz="969" dirty="0"/>
            </a:br>
            <a:r>
              <a:rPr lang="en-US" altLang="ja-JP" sz="969" dirty="0"/>
              <a:t>Storage</a:t>
            </a:r>
            <a:endParaRPr lang="ja-JP" altLang="en-US" sz="969" dirty="0"/>
          </a:p>
        </p:txBody>
      </p:sp>
      <p:sp>
        <p:nvSpPr>
          <p:cNvPr id="94" name="フローチャート: 磁気ディスク 93"/>
          <p:cNvSpPr/>
          <p:nvPr/>
        </p:nvSpPr>
        <p:spPr>
          <a:xfrm>
            <a:off x="4418405" y="5607747"/>
            <a:ext cx="538644" cy="366061"/>
          </a:xfrm>
          <a:prstGeom prst="flowChartMagneticDisk">
            <a:avLst/>
          </a:prstGeom>
          <a:solidFill>
            <a:srgbClr val="86CCCB"/>
          </a:solidFill>
        </p:spPr>
        <p:style>
          <a:lnRef idx="1">
            <a:schemeClr val="accent2"/>
          </a:lnRef>
          <a:fillRef idx="2">
            <a:schemeClr val="accent2"/>
          </a:fillRef>
          <a:effectRef idx="1">
            <a:schemeClr val="accent2"/>
          </a:effectRef>
          <a:fontRef idx="minor">
            <a:schemeClr val="dk1"/>
          </a:fontRef>
        </p:style>
        <p:txBody>
          <a:bodyPr lIns="0" tIns="108000" rIns="0" bIns="0" rtlCol="0" anchor="ctr"/>
          <a:lstStyle/>
          <a:p>
            <a:pPr algn="ctr">
              <a:lnSpc>
                <a:spcPts val="738"/>
              </a:lnSpc>
            </a:pPr>
            <a:r>
              <a:rPr lang="en-US" altLang="ja-JP" sz="969" dirty="0"/>
              <a:t>Cold</a:t>
            </a:r>
            <a:br>
              <a:rPr lang="en-US" altLang="ja-JP" sz="969" dirty="0"/>
            </a:br>
            <a:r>
              <a:rPr lang="en-US" altLang="ja-JP" sz="969" dirty="0"/>
              <a:t>Storage</a:t>
            </a:r>
            <a:endParaRPr lang="ja-JP" altLang="en-US" sz="969" dirty="0"/>
          </a:p>
        </p:txBody>
      </p:sp>
      <p:sp>
        <p:nvSpPr>
          <p:cNvPr id="95" name="フローチャート: 磁気ディスク 94"/>
          <p:cNvSpPr/>
          <p:nvPr/>
        </p:nvSpPr>
        <p:spPr>
          <a:xfrm>
            <a:off x="5018839" y="5602748"/>
            <a:ext cx="538644" cy="366061"/>
          </a:xfrm>
          <a:prstGeom prst="flowChartMagneticDisk">
            <a:avLst/>
          </a:prstGeom>
          <a:solidFill>
            <a:srgbClr val="86CCCB"/>
          </a:solidFill>
        </p:spPr>
        <p:style>
          <a:lnRef idx="1">
            <a:schemeClr val="accent2"/>
          </a:lnRef>
          <a:fillRef idx="2">
            <a:schemeClr val="accent2"/>
          </a:fillRef>
          <a:effectRef idx="1">
            <a:schemeClr val="accent2"/>
          </a:effectRef>
          <a:fontRef idx="minor">
            <a:schemeClr val="dk1"/>
          </a:fontRef>
        </p:style>
        <p:txBody>
          <a:bodyPr lIns="0" tIns="108000" rIns="0" bIns="0" rtlCol="0" anchor="ctr"/>
          <a:lstStyle/>
          <a:p>
            <a:pPr algn="ctr">
              <a:lnSpc>
                <a:spcPts val="738"/>
              </a:lnSpc>
            </a:pPr>
            <a:r>
              <a:rPr lang="en-US" altLang="ja-JP" sz="969" dirty="0"/>
              <a:t>Cold</a:t>
            </a:r>
            <a:br>
              <a:rPr lang="en-US" altLang="ja-JP" sz="969" dirty="0"/>
            </a:br>
            <a:r>
              <a:rPr lang="en-US" altLang="ja-JP" sz="969" dirty="0"/>
              <a:t>Storage</a:t>
            </a:r>
            <a:endParaRPr lang="ja-JP" altLang="en-US" sz="969" dirty="0"/>
          </a:p>
        </p:txBody>
      </p:sp>
      <p:sp>
        <p:nvSpPr>
          <p:cNvPr id="96" name="フローチャート: 磁気ディスク 95"/>
          <p:cNvSpPr/>
          <p:nvPr/>
        </p:nvSpPr>
        <p:spPr>
          <a:xfrm>
            <a:off x="3636833" y="5273805"/>
            <a:ext cx="538644" cy="366061"/>
          </a:xfrm>
          <a:prstGeom prst="flowChartMagneticDisk">
            <a:avLst/>
          </a:prstGeom>
          <a:solidFill>
            <a:srgbClr val="E15F9E"/>
          </a:solidFill>
        </p:spPr>
        <p:style>
          <a:lnRef idx="1">
            <a:schemeClr val="accent2"/>
          </a:lnRef>
          <a:fillRef idx="2">
            <a:schemeClr val="accent2"/>
          </a:fillRef>
          <a:effectRef idx="1">
            <a:schemeClr val="accent2"/>
          </a:effectRef>
          <a:fontRef idx="minor">
            <a:schemeClr val="dk1"/>
          </a:fontRef>
        </p:style>
        <p:txBody>
          <a:bodyPr lIns="0" tIns="108000" rIns="0" bIns="0" rtlCol="0" anchor="ctr"/>
          <a:lstStyle/>
          <a:p>
            <a:pPr algn="ctr">
              <a:lnSpc>
                <a:spcPts val="738"/>
              </a:lnSpc>
            </a:pPr>
            <a:r>
              <a:rPr lang="en-US" altLang="ja-JP" sz="969" dirty="0"/>
              <a:t>Hot</a:t>
            </a:r>
            <a:br>
              <a:rPr lang="en-US" altLang="ja-JP" sz="969" dirty="0"/>
            </a:br>
            <a:r>
              <a:rPr lang="en-US" altLang="ja-JP" sz="969" dirty="0"/>
              <a:t>Storage</a:t>
            </a:r>
            <a:endParaRPr lang="ja-JP" altLang="en-US" sz="969" dirty="0"/>
          </a:p>
        </p:txBody>
      </p:sp>
      <p:sp>
        <p:nvSpPr>
          <p:cNvPr id="97" name="フローチャート: 磁気ディスク 96"/>
          <p:cNvSpPr/>
          <p:nvPr/>
        </p:nvSpPr>
        <p:spPr>
          <a:xfrm>
            <a:off x="4232522" y="5271468"/>
            <a:ext cx="538644" cy="366061"/>
          </a:xfrm>
          <a:prstGeom prst="flowChartMagneticDisk">
            <a:avLst/>
          </a:prstGeom>
          <a:solidFill>
            <a:srgbClr val="E15F9E"/>
          </a:solidFill>
        </p:spPr>
        <p:style>
          <a:lnRef idx="1">
            <a:schemeClr val="accent2"/>
          </a:lnRef>
          <a:fillRef idx="2">
            <a:schemeClr val="accent2"/>
          </a:fillRef>
          <a:effectRef idx="1">
            <a:schemeClr val="accent2"/>
          </a:effectRef>
          <a:fontRef idx="minor">
            <a:schemeClr val="dk1"/>
          </a:fontRef>
        </p:style>
        <p:txBody>
          <a:bodyPr lIns="0" tIns="108000" rIns="0" bIns="0" rtlCol="0" anchor="ctr"/>
          <a:lstStyle/>
          <a:p>
            <a:pPr algn="ctr">
              <a:lnSpc>
                <a:spcPts val="738"/>
              </a:lnSpc>
            </a:pPr>
            <a:r>
              <a:rPr lang="en-US" altLang="ja-JP" sz="969" dirty="0"/>
              <a:t>Hot</a:t>
            </a:r>
            <a:br>
              <a:rPr lang="en-US" altLang="ja-JP" sz="969" dirty="0"/>
            </a:br>
            <a:r>
              <a:rPr lang="en-US" altLang="ja-JP" sz="969" dirty="0"/>
              <a:t>Storage</a:t>
            </a:r>
            <a:endParaRPr lang="ja-JP" altLang="en-US" sz="969" dirty="0"/>
          </a:p>
        </p:txBody>
      </p:sp>
      <p:sp>
        <p:nvSpPr>
          <p:cNvPr id="98" name="フローチャート: 磁気ディスク 97"/>
          <p:cNvSpPr/>
          <p:nvPr/>
        </p:nvSpPr>
        <p:spPr>
          <a:xfrm>
            <a:off x="4832957" y="5266469"/>
            <a:ext cx="538644" cy="366061"/>
          </a:xfrm>
          <a:prstGeom prst="flowChartMagneticDisk">
            <a:avLst/>
          </a:prstGeom>
          <a:solidFill>
            <a:srgbClr val="E15F9E"/>
          </a:solidFill>
        </p:spPr>
        <p:style>
          <a:lnRef idx="1">
            <a:schemeClr val="accent2"/>
          </a:lnRef>
          <a:fillRef idx="2">
            <a:schemeClr val="accent2"/>
          </a:fillRef>
          <a:effectRef idx="1">
            <a:schemeClr val="accent2"/>
          </a:effectRef>
          <a:fontRef idx="minor">
            <a:schemeClr val="dk1"/>
          </a:fontRef>
        </p:style>
        <p:txBody>
          <a:bodyPr lIns="0" tIns="108000" rIns="0" bIns="0" rtlCol="0" anchor="ctr"/>
          <a:lstStyle/>
          <a:p>
            <a:pPr algn="ctr">
              <a:lnSpc>
                <a:spcPts val="738"/>
              </a:lnSpc>
            </a:pPr>
            <a:r>
              <a:rPr lang="en-US" altLang="ja-JP" sz="969" dirty="0"/>
              <a:t>Hot</a:t>
            </a:r>
            <a:br>
              <a:rPr lang="en-US" altLang="ja-JP" sz="969" dirty="0"/>
            </a:br>
            <a:r>
              <a:rPr lang="en-US" altLang="ja-JP" sz="969" dirty="0"/>
              <a:t>Storage</a:t>
            </a:r>
            <a:endParaRPr lang="ja-JP" altLang="en-US" sz="969" dirty="0"/>
          </a:p>
        </p:txBody>
      </p:sp>
      <p:sp>
        <p:nvSpPr>
          <p:cNvPr id="99" name="正方形/長方形 98"/>
          <p:cNvSpPr/>
          <p:nvPr/>
        </p:nvSpPr>
        <p:spPr>
          <a:xfrm>
            <a:off x="5069518" y="2707748"/>
            <a:ext cx="4984615" cy="2990769"/>
          </a:xfrm>
          <a:prstGeom prst="rect">
            <a:avLst/>
          </a:prstGeom>
          <a:solidFill>
            <a:srgbClr val="FFAF57"/>
          </a:solidFill>
          <a:ln>
            <a:noFill/>
          </a:ln>
          <a:scene3d>
            <a:camera prst="isometricTopUp">
              <a:rot lat="21300000" lon="16800000" rev="5400000"/>
            </a:camera>
            <a:lightRig rig="threePt" dir="t">
              <a:rot lat="0" lon="0" rev="16800000"/>
            </a:lightRig>
          </a:scene3d>
          <a:sp3d extrusionH="342900" prstMaterial="plastic">
            <a:extrusionClr>
              <a:schemeClr val="bg1">
                <a:lumMod val="95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0" name="正方形/長方形 99"/>
          <p:cNvSpPr/>
          <p:nvPr/>
        </p:nvSpPr>
        <p:spPr>
          <a:xfrm>
            <a:off x="-675059" y="2696462"/>
            <a:ext cx="4984615" cy="2990769"/>
          </a:xfrm>
          <a:prstGeom prst="rect">
            <a:avLst/>
          </a:prstGeom>
          <a:solidFill>
            <a:srgbClr val="9797FF"/>
          </a:solidFill>
          <a:ln>
            <a:noFill/>
          </a:ln>
          <a:scene3d>
            <a:camera prst="isometricTopUp">
              <a:rot lat="21300000" lon="16800000" rev="5400000"/>
            </a:camera>
            <a:lightRig rig="threePt" dir="t">
              <a:rot lat="0" lon="0" rev="16800000"/>
            </a:lightRig>
          </a:scene3d>
          <a:sp3d extrusionH="342900" prstMaterial="plastic">
            <a:extrusionClr>
              <a:schemeClr val="bg1">
                <a:lumMod val="95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1" name="正方形/長方形 100"/>
          <p:cNvSpPr/>
          <p:nvPr/>
        </p:nvSpPr>
        <p:spPr>
          <a:xfrm>
            <a:off x="6582018" y="4654929"/>
            <a:ext cx="1695663" cy="324000"/>
          </a:xfrm>
          <a:prstGeom prst="rect">
            <a:avLst/>
          </a:prstGeom>
          <a:solidFill>
            <a:srgbClr val="FF8A0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62" dirty="0">
                <a:latin typeface="Arial Rounded MT Bold" panose="020F0704030504030204" pitchFamily="34" charset="0"/>
              </a:rPr>
              <a:t>データ公開基盤</a:t>
            </a:r>
          </a:p>
        </p:txBody>
      </p:sp>
      <p:sp>
        <p:nvSpPr>
          <p:cNvPr id="102" name="正方形/長方形 101"/>
          <p:cNvSpPr/>
          <p:nvPr/>
        </p:nvSpPr>
        <p:spPr>
          <a:xfrm>
            <a:off x="2709317" y="842845"/>
            <a:ext cx="4054154" cy="2160000"/>
          </a:xfrm>
          <a:prstGeom prst="rect">
            <a:avLst/>
          </a:prstGeom>
          <a:solidFill>
            <a:schemeClr val="accent5"/>
          </a:solidFill>
          <a:ln>
            <a:noFill/>
          </a:ln>
          <a:scene3d>
            <a:camera prst="isometricTopUp">
              <a:rot lat="21300000" lon="16800000" rev="5400000"/>
            </a:camera>
            <a:lightRig rig="threePt" dir="t">
              <a:rot lat="0" lon="0" rev="16800000"/>
            </a:lightRig>
          </a:scene3d>
          <a:sp3d extrusionH="342900" prstMaterial="plastic">
            <a:extrusionClr>
              <a:schemeClr val="bg1"/>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03" name="フローチャート: 磁気ディスク 102"/>
          <p:cNvSpPr/>
          <p:nvPr/>
        </p:nvSpPr>
        <p:spPr>
          <a:xfrm>
            <a:off x="3855228" y="1679057"/>
            <a:ext cx="1712255" cy="763707"/>
          </a:xfrm>
          <a:prstGeom prst="flowChartMagneticDisk">
            <a:avLst/>
          </a:prstGeom>
          <a:solidFill>
            <a:srgbClr val="C7E9F3"/>
          </a:solidFill>
          <a:ln>
            <a:solidFill>
              <a:schemeClr val="accent5"/>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662"/>
          </a:p>
        </p:txBody>
      </p:sp>
      <p:sp>
        <p:nvSpPr>
          <p:cNvPr id="104" name="Rectangle 38"/>
          <p:cNvSpPr>
            <a:spLocks noChangeArrowheads="1"/>
          </p:cNvSpPr>
          <p:nvPr/>
        </p:nvSpPr>
        <p:spPr bwMode="auto">
          <a:xfrm>
            <a:off x="4018757" y="1964648"/>
            <a:ext cx="1371293" cy="420763"/>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vert="horz" wrap="square" lIns="0" tIns="72000" rIns="0" bIns="42203" numCol="1" anchor="t" anchorCtr="0" compatLnSpc="1">
            <a:prstTxWarp prst="textNoShape">
              <a:avLst/>
            </a:prstTxWarp>
          </a:bodyPr>
          <a:lstStyle/>
          <a:p>
            <a:pPr algn="ctr"/>
            <a:r>
              <a:rPr lang="ja-JP" altLang="en-US" sz="1050" dirty="0">
                <a:solidFill>
                  <a:schemeClr val="tx1"/>
                </a:solidFill>
                <a:latin typeface="Arial Rounded MT Bold" panose="020F0704030504030204" pitchFamily="34" charset="0"/>
              </a:rPr>
              <a:t>メタデータ集約・管理</a:t>
            </a:r>
            <a:endParaRPr lang="en-US" altLang="ja-JP" sz="1050" dirty="0">
              <a:solidFill>
                <a:schemeClr val="tx1"/>
              </a:solidFill>
              <a:latin typeface="Arial Rounded MT Bold" panose="020F0704030504030204" pitchFamily="34" charset="0"/>
            </a:endParaRPr>
          </a:p>
          <a:p>
            <a:pPr algn="ctr"/>
            <a:r>
              <a:rPr lang="ja-JP" altLang="en-US" sz="1050" dirty="0">
                <a:solidFill>
                  <a:schemeClr val="tx1"/>
                </a:solidFill>
                <a:latin typeface="Arial Rounded MT Bold" panose="020F0704030504030204" pitchFamily="34" charset="0"/>
              </a:rPr>
              <a:t>知識ベースの構築</a:t>
            </a:r>
            <a:endParaRPr lang="en-US" altLang="ja-JP" sz="1050" dirty="0">
              <a:solidFill>
                <a:schemeClr val="tx1"/>
              </a:solidFill>
              <a:latin typeface="Arial Rounded MT Bold" panose="020F0704030504030204" pitchFamily="34" charset="0"/>
            </a:endParaRPr>
          </a:p>
        </p:txBody>
      </p:sp>
      <p:cxnSp>
        <p:nvCxnSpPr>
          <p:cNvPr id="105" name="直線矢印コネクタ 104"/>
          <p:cNvCxnSpPr/>
          <p:nvPr/>
        </p:nvCxnSpPr>
        <p:spPr>
          <a:xfrm flipH="1">
            <a:off x="5967605" y="2003472"/>
            <a:ext cx="1007787" cy="22637"/>
          </a:xfrm>
          <a:prstGeom prst="straightConnector1">
            <a:avLst/>
          </a:prstGeom>
          <a:ln w="5715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06" name="直線矢印コネクタ 105"/>
          <p:cNvCxnSpPr>
            <a:stCxn id="134" idx="2"/>
          </p:cNvCxnSpPr>
          <p:nvPr/>
        </p:nvCxnSpPr>
        <p:spPr>
          <a:xfrm flipH="1" flipV="1">
            <a:off x="5733653" y="2678250"/>
            <a:ext cx="1241739" cy="2169"/>
          </a:xfrm>
          <a:prstGeom prst="straightConnector1">
            <a:avLst/>
          </a:prstGeom>
          <a:ln w="5715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107" name="雲 106"/>
          <p:cNvSpPr/>
          <p:nvPr/>
        </p:nvSpPr>
        <p:spPr>
          <a:xfrm>
            <a:off x="6251466" y="3825951"/>
            <a:ext cx="2627336" cy="776836"/>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108" name="角丸四角形 107"/>
          <p:cNvSpPr/>
          <p:nvPr/>
        </p:nvSpPr>
        <p:spPr>
          <a:xfrm>
            <a:off x="6545058" y="3970367"/>
            <a:ext cx="816964" cy="297966"/>
          </a:xfrm>
          <a:prstGeom prst="roundRect">
            <a:avLst/>
          </a:prstGeom>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ja-JP" altLang="en-US" sz="1108" dirty="0">
                <a:latin typeface="Arial Rounded MT Bold" panose="020F0704030504030204" pitchFamily="34" charset="0"/>
              </a:rPr>
              <a:t>成果論文</a:t>
            </a:r>
          </a:p>
        </p:txBody>
      </p:sp>
      <p:cxnSp>
        <p:nvCxnSpPr>
          <p:cNvPr id="109" name="直線矢印コネクタ 108"/>
          <p:cNvCxnSpPr/>
          <p:nvPr/>
        </p:nvCxnSpPr>
        <p:spPr>
          <a:xfrm flipH="1">
            <a:off x="7362019" y="4119350"/>
            <a:ext cx="494500" cy="1"/>
          </a:xfrm>
          <a:prstGeom prst="straightConnector1">
            <a:avLst/>
          </a:prstGeom>
          <a:ln w="57150">
            <a:headEnd type="triangle" w="med" len="med"/>
            <a:tailEnd type="triangle" w="med" len="med"/>
          </a:ln>
        </p:spPr>
        <p:style>
          <a:lnRef idx="2">
            <a:schemeClr val="accent6"/>
          </a:lnRef>
          <a:fillRef idx="1">
            <a:schemeClr val="lt1"/>
          </a:fillRef>
          <a:effectRef idx="0">
            <a:schemeClr val="accent6"/>
          </a:effectRef>
          <a:fontRef idx="minor">
            <a:schemeClr val="dk1"/>
          </a:fontRef>
        </p:style>
      </p:cxnSp>
      <p:sp>
        <p:nvSpPr>
          <p:cNvPr id="110" name="角丸四角形 109"/>
          <p:cNvSpPr/>
          <p:nvPr/>
        </p:nvSpPr>
        <p:spPr>
          <a:xfrm>
            <a:off x="7856520" y="3983838"/>
            <a:ext cx="817057" cy="271025"/>
          </a:xfrm>
          <a:prstGeom prst="roundRect">
            <a:avLst/>
          </a:prstGeom>
          <a:ln/>
        </p:spPr>
        <p:style>
          <a:lnRef idx="2">
            <a:schemeClr val="accent6"/>
          </a:lnRef>
          <a:fillRef idx="1">
            <a:schemeClr val="lt1"/>
          </a:fillRef>
          <a:effectRef idx="0">
            <a:schemeClr val="accent6"/>
          </a:effectRef>
          <a:fontRef idx="minor">
            <a:schemeClr val="dk1"/>
          </a:fontRef>
        </p:style>
        <p:txBody>
          <a:bodyPr lIns="0" tIns="33231" rIns="0" bIns="0" rtlCol="0" anchor="ctr"/>
          <a:lstStyle/>
          <a:p>
            <a:pPr algn="ctr">
              <a:lnSpc>
                <a:spcPts val="1292"/>
              </a:lnSpc>
            </a:pPr>
            <a:r>
              <a:rPr lang="ja-JP" altLang="en-US" sz="1108" dirty="0">
                <a:latin typeface="Arial Rounded MT Bold" panose="020F0704030504030204" pitchFamily="34" charset="0"/>
              </a:rPr>
              <a:t>研究データ</a:t>
            </a:r>
          </a:p>
        </p:txBody>
      </p:sp>
      <p:sp>
        <p:nvSpPr>
          <p:cNvPr id="111" name="正方形/長方形 110"/>
          <p:cNvSpPr/>
          <p:nvPr/>
        </p:nvSpPr>
        <p:spPr>
          <a:xfrm>
            <a:off x="6817510" y="4318370"/>
            <a:ext cx="1598607" cy="2255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292"/>
              </a:lnSpc>
            </a:pPr>
            <a:r>
              <a:rPr lang="ja-JP" altLang="en-US" sz="1015" dirty="0"/>
              <a:t>機関向け研究データ管理</a:t>
            </a:r>
          </a:p>
        </p:txBody>
      </p:sp>
      <p:grpSp>
        <p:nvGrpSpPr>
          <p:cNvPr id="112" name="グループ化 111"/>
          <p:cNvGrpSpPr/>
          <p:nvPr/>
        </p:nvGrpSpPr>
        <p:grpSpPr>
          <a:xfrm>
            <a:off x="3399425" y="2859967"/>
            <a:ext cx="2364200" cy="2129837"/>
            <a:chOff x="3600826" y="2769850"/>
            <a:chExt cx="2780082" cy="2504493"/>
          </a:xfrm>
        </p:grpSpPr>
        <p:sp>
          <p:nvSpPr>
            <p:cNvPr id="113" name="二等辺三角形 112"/>
            <p:cNvSpPr/>
            <p:nvPr/>
          </p:nvSpPr>
          <p:spPr>
            <a:xfrm>
              <a:off x="3600826" y="2769850"/>
              <a:ext cx="2780082" cy="2459350"/>
            </a:xfrm>
            <a:prstGeom prst="triangl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14" name="二等辺三角形 113"/>
            <p:cNvSpPr/>
            <p:nvPr/>
          </p:nvSpPr>
          <p:spPr>
            <a:xfrm rot="14400000">
              <a:off x="3625083" y="5016686"/>
              <a:ext cx="271425" cy="243889"/>
            </a:xfrm>
            <a:prstGeom prst="triangle">
              <a:avLst/>
            </a:prstGeom>
            <a:solidFill>
              <a:srgbClr val="3D519A"/>
            </a:solidFill>
            <a:ln w="19050">
              <a:solidFill>
                <a:srgbClr val="3D5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5" name="二等辺三角形 114"/>
            <p:cNvSpPr/>
            <p:nvPr/>
          </p:nvSpPr>
          <p:spPr>
            <a:xfrm rot="14400000">
              <a:off x="6011302" y="5014417"/>
              <a:ext cx="271425" cy="243889"/>
            </a:xfrm>
            <a:prstGeom prst="triangle">
              <a:avLst/>
            </a:prstGeom>
            <a:solidFill>
              <a:srgbClr val="FF8A09"/>
            </a:solidFill>
            <a:ln w="19050">
              <a:solidFill>
                <a:srgbClr val="FF8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6" name="二等辺三角形 115"/>
            <p:cNvSpPr/>
            <p:nvPr/>
          </p:nvSpPr>
          <p:spPr>
            <a:xfrm rot="14400000">
              <a:off x="4819871" y="2907226"/>
              <a:ext cx="271425" cy="243889"/>
            </a:xfrm>
            <a:prstGeom prst="triangle">
              <a:avLst/>
            </a:prstGeom>
            <a:solidFill>
              <a:srgbClr val="30BCE4"/>
            </a:solidFill>
            <a:ln w="19050">
              <a:solidFill>
                <a:srgbClr val="3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117" name="角丸四角形吹き出し 116"/>
          <p:cNvSpPr/>
          <p:nvPr/>
        </p:nvSpPr>
        <p:spPr>
          <a:xfrm>
            <a:off x="4683625" y="4303046"/>
            <a:ext cx="1080000" cy="324000"/>
          </a:xfrm>
          <a:prstGeom prst="wedgeRoundRectCallout">
            <a:avLst>
              <a:gd name="adj1" fmla="val -34881"/>
              <a:gd name="adj2" fmla="val -81802"/>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solidFill>
                  <a:srgbClr val="00B050"/>
                </a:solidFill>
                <a:latin typeface="Arial Rounded MT Bold" panose="020F0704030504030204" pitchFamily="34" charset="0"/>
              </a:rPr>
              <a:t>公開・蓄積</a:t>
            </a:r>
          </a:p>
        </p:txBody>
      </p:sp>
      <p:sp>
        <p:nvSpPr>
          <p:cNvPr id="118" name="角丸四角形吹き出し 117"/>
          <p:cNvSpPr/>
          <p:nvPr/>
        </p:nvSpPr>
        <p:spPr>
          <a:xfrm>
            <a:off x="3423076" y="4303046"/>
            <a:ext cx="1080000" cy="324000"/>
          </a:xfrm>
          <a:prstGeom prst="wedgeRoundRectCallout">
            <a:avLst>
              <a:gd name="adj1" fmla="val 35208"/>
              <a:gd name="adj2" fmla="val -83702"/>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solidFill>
                  <a:srgbClr val="00B050"/>
                </a:solidFill>
                <a:latin typeface="Arial Rounded MT Bold" panose="020F0704030504030204" pitchFamily="34" charset="0"/>
              </a:rPr>
              <a:t>管理・保存</a:t>
            </a:r>
          </a:p>
        </p:txBody>
      </p:sp>
      <p:sp>
        <p:nvSpPr>
          <p:cNvPr id="119" name="角丸四角形吹き出し 118"/>
          <p:cNvSpPr/>
          <p:nvPr/>
        </p:nvSpPr>
        <p:spPr>
          <a:xfrm>
            <a:off x="4040541" y="3313253"/>
            <a:ext cx="1080000" cy="324000"/>
          </a:xfrm>
          <a:prstGeom prst="wedgeRoundRectCallout">
            <a:avLst>
              <a:gd name="adj1" fmla="val -1785"/>
              <a:gd name="adj2" fmla="val 81545"/>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B050"/>
                </a:solidFill>
                <a:latin typeface="Arial Rounded MT Bold" panose="020F0704030504030204" pitchFamily="34" charset="0"/>
              </a:rPr>
              <a:t>検索・利用</a:t>
            </a:r>
          </a:p>
        </p:txBody>
      </p:sp>
      <p:grpSp>
        <p:nvGrpSpPr>
          <p:cNvPr id="120" name="グループ化 119"/>
          <p:cNvGrpSpPr/>
          <p:nvPr/>
        </p:nvGrpSpPr>
        <p:grpSpPr>
          <a:xfrm>
            <a:off x="4221485" y="3847559"/>
            <a:ext cx="254042" cy="338902"/>
            <a:chOff x="4505326" y="3905251"/>
            <a:chExt cx="223838" cy="271463"/>
          </a:xfrm>
        </p:grpSpPr>
        <p:sp>
          <p:nvSpPr>
            <p:cNvPr id="121" name="Freeform 440"/>
            <p:cNvSpPr>
              <a:spLocks/>
            </p:cNvSpPr>
            <p:nvPr/>
          </p:nvSpPr>
          <p:spPr bwMode="auto">
            <a:xfrm>
              <a:off x="4505326" y="4006851"/>
              <a:ext cx="223838" cy="169863"/>
            </a:xfrm>
            <a:custGeom>
              <a:avLst/>
              <a:gdLst>
                <a:gd name="T0" fmla="*/ 106 w 106"/>
                <a:gd name="T1" fmla="*/ 52 h 81"/>
                <a:gd name="T2" fmla="*/ 53 w 106"/>
                <a:gd name="T3" fmla="*/ 0 h 81"/>
                <a:gd name="T4" fmla="*/ 0 w 106"/>
                <a:gd name="T5" fmla="*/ 52 h 81"/>
                <a:gd name="T6" fmla="*/ 106 w 106"/>
                <a:gd name="T7" fmla="*/ 52 h 81"/>
              </a:gdLst>
              <a:ahLst/>
              <a:cxnLst>
                <a:cxn ang="0">
                  <a:pos x="T0" y="T1"/>
                </a:cxn>
                <a:cxn ang="0">
                  <a:pos x="T2" y="T3"/>
                </a:cxn>
                <a:cxn ang="0">
                  <a:pos x="T4" y="T5"/>
                </a:cxn>
                <a:cxn ang="0">
                  <a:pos x="T6" y="T7"/>
                </a:cxn>
              </a:cxnLst>
              <a:rect l="0" t="0" r="r" b="b"/>
              <a:pathLst>
                <a:path w="106" h="81">
                  <a:moveTo>
                    <a:pt x="106" y="52"/>
                  </a:moveTo>
                  <a:cubicBezTo>
                    <a:pt x="106" y="23"/>
                    <a:pt x="82" y="0"/>
                    <a:pt x="53" y="0"/>
                  </a:cubicBezTo>
                  <a:cubicBezTo>
                    <a:pt x="24" y="0"/>
                    <a:pt x="0" y="23"/>
                    <a:pt x="0" y="52"/>
                  </a:cubicBezTo>
                  <a:cubicBezTo>
                    <a:pt x="0" y="81"/>
                    <a:pt x="106" y="81"/>
                    <a:pt x="106" y="52"/>
                  </a:cubicBezTo>
                  <a:close/>
                </a:path>
              </a:pathLst>
            </a:custGeom>
            <a:solidFill>
              <a:srgbClr val="22A2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p>
          </p:txBody>
        </p:sp>
        <p:sp>
          <p:nvSpPr>
            <p:cNvPr id="122" name="Oval 441"/>
            <p:cNvSpPr>
              <a:spLocks noChangeArrowheads="1"/>
            </p:cNvSpPr>
            <p:nvPr/>
          </p:nvSpPr>
          <p:spPr bwMode="auto">
            <a:xfrm>
              <a:off x="4549776" y="3905251"/>
              <a:ext cx="134938" cy="139700"/>
            </a:xfrm>
            <a:prstGeom prst="ellipse">
              <a:avLst/>
            </a:prstGeom>
            <a:solidFill>
              <a:srgbClr val="22A2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p>
          </p:txBody>
        </p:sp>
      </p:grpSp>
      <p:sp>
        <p:nvSpPr>
          <p:cNvPr id="123" name="左右矢印 122"/>
          <p:cNvSpPr/>
          <p:nvPr/>
        </p:nvSpPr>
        <p:spPr>
          <a:xfrm>
            <a:off x="3393386" y="4994940"/>
            <a:ext cx="792108" cy="265876"/>
          </a:xfrm>
          <a:prstGeom prst="leftRightArrow">
            <a:avLst>
              <a:gd name="adj1" fmla="val 70932"/>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t>非公開</a:t>
            </a:r>
          </a:p>
        </p:txBody>
      </p:sp>
      <p:sp>
        <p:nvSpPr>
          <p:cNvPr id="124" name="左右矢印 123"/>
          <p:cNvSpPr/>
          <p:nvPr/>
        </p:nvSpPr>
        <p:spPr>
          <a:xfrm>
            <a:off x="4191044" y="4993870"/>
            <a:ext cx="792108" cy="265876"/>
          </a:xfrm>
          <a:prstGeom prst="leftRightArrow">
            <a:avLst>
              <a:gd name="adj1" fmla="val 74421"/>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t>共有</a:t>
            </a:r>
          </a:p>
        </p:txBody>
      </p:sp>
      <p:sp>
        <p:nvSpPr>
          <p:cNvPr id="125" name="左右矢印 124"/>
          <p:cNvSpPr/>
          <p:nvPr/>
        </p:nvSpPr>
        <p:spPr>
          <a:xfrm>
            <a:off x="4988703" y="4994940"/>
            <a:ext cx="792108" cy="265876"/>
          </a:xfrm>
          <a:prstGeom prst="leftRightArrow">
            <a:avLst>
              <a:gd name="adj1" fmla="val 70932"/>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t>公開</a:t>
            </a:r>
          </a:p>
        </p:txBody>
      </p:sp>
      <p:sp>
        <p:nvSpPr>
          <p:cNvPr id="126" name="テキスト ボックス 125"/>
          <p:cNvSpPr txBox="1"/>
          <p:nvPr/>
        </p:nvSpPr>
        <p:spPr>
          <a:xfrm>
            <a:off x="5794043" y="5222385"/>
            <a:ext cx="3240000" cy="1025770"/>
          </a:xfrm>
          <a:prstGeom prst="rect">
            <a:avLst/>
          </a:prstGeom>
        </p:spPr>
        <p:style>
          <a:lnRef idx="2">
            <a:schemeClr val="accent6"/>
          </a:lnRef>
          <a:fillRef idx="1">
            <a:schemeClr val="lt1"/>
          </a:fillRef>
          <a:effectRef idx="0">
            <a:schemeClr val="accent6"/>
          </a:effectRef>
          <a:fontRef idx="minor">
            <a:schemeClr val="dk1"/>
          </a:fontRef>
        </p:style>
        <p:txBody>
          <a:bodyPr wrap="square" lIns="72000" tIns="72000" rIns="72000" bIns="72000" rtlCol="0">
            <a:noAutofit/>
          </a:bodyPr>
          <a:lstStyle/>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データ管理基盤における簡便な操作で研究成果の公開が可能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図書館員やデータキュレータによる、メタデータや公開レベル統計情報などの管理機能の提供</a:t>
            </a:r>
          </a:p>
        </p:txBody>
      </p:sp>
      <p:sp>
        <p:nvSpPr>
          <p:cNvPr id="127" name="テキスト ボックス 126"/>
          <p:cNvSpPr txBox="1"/>
          <p:nvPr/>
        </p:nvSpPr>
        <p:spPr>
          <a:xfrm>
            <a:off x="117029" y="5191277"/>
            <a:ext cx="3240000" cy="1056877"/>
          </a:xfrm>
          <a:prstGeom prst="rect">
            <a:avLst/>
          </a:prstGeom>
        </p:spPr>
        <p:style>
          <a:lnRef idx="2">
            <a:schemeClr val="accent4"/>
          </a:lnRef>
          <a:fillRef idx="1">
            <a:schemeClr val="lt1"/>
          </a:fillRef>
          <a:effectRef idx="0">
            <a:schemeClr val="accent4"/>
          </a:effectRef>
          <a:fontRef idx="minor">
            <a:schemeClr val="dk1"/>
          </a:fontRef>
        </p:style>
        <p:txBody>
          <a:bodyPr wrap="square" lIns="72000" tIns="72000" rIns="72000" bIns="72000" rtlCol="0">
            <a:noAutofit/>
          </a:bodyPr>
          <a:lstStyle/>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データ収集装置や解析用計算機とも連携</a:t>
            </a:r>
            <a:endParaRPr lang="en-US" altLang="ja-JP" sz="1200" dirty="0">
              <a:solidFill>
                <a:schemeClr val="tx1"/>
              </a:solidFill>
              <a:latin typeface="メイリオ" panose="020B0604030504040204" pitchFamily="50" charset="-128"/>
              <a:ea typeface="メイリオ" panose="020B0604030504040204" pitchFamily="50" charset="-128"/>
            </a:endParaRPr>
          </a:p>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研究遂行中の研究データなどを共同研究者間やラボ内で共有・管理</a:t>
            </a:r>
            <a:endParaRPr lang="en-US" altLang="ja-JP" sz="1200" dirty="0">
              <a:solidFill>
                <a:schemeClr val="tx1"/>
              </a:solidFill>
              <a:latin typeface="メイリオ" panose="020B0604030504040204" pitchFamily="50" charset="-128"/>
              <a:ea typeface="メイリオ" panose="020B0604030504040204" pitchFamily="50" charset="-128"/>
            </a:endParaRPr>
          </a:p>
          <a:p>
            <a:pPr marL="176213" indent="-176213" algn="jus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組織が提供するストレージに接続した利用が可能</a:t>
            </a:r>
          </a:p>
        </p:txBody>
      </p:sp>
      <p:cxnSp>
        <p:nvCxnSpPr>
          <p:cNvPr id="128" name="直線矢印コネクタ 127"/>
          <p:cNvCxnSpPr>
            <a:stCxn id="131" idx="2"/>
          </p:cNvCxnSpPr>
          <p:nvPr/>
        </p:nvCxnSpPr>
        <p:spPr>
          <a:xfrm flipH="1" flipV="1">
            <a:off x="5888333" y="2350941"/>
            <a:ext cx="1876012" cy="19383"/>
          </a:xfrm>
          <a:prstGeom prst="straightConnector1">
            <a:avLst/>
          </a:prstGeom>
          <a:ln w="57150">
            <a:solidFill>
              <a:schemeClr val="bg1">
                <a:lumMod val="50000"/>
              </a:schemeClr>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129" name="フローチャート: 磁気ディスク 128"/>
          <p:cNvSpPr/>
          <p:nvPr/>
        </p:nvSpPr>
        <p:spPr>
          <a:xfrm>
            <a:off x="6452192" y="1648764"/>
            <a:ext cx="664689" cy="531751"/>
          </a:xfrm>
          <a:prstGeom prst="flowChartMagneticDisk">
            <a:avLst/>
          </a:prstGeom>
        </p:spPr>
        <p:style>
          <a:lnRef idx="1">
            <a:schemeClr val="accent6"/>
          </a:lnRef>
          <a:fillRef idx="2">
            <a:schemeClr val="accent6"/>
          </a:fillRef>
          <a:effectRef idx="1">
            <a:schemeClr val="accent6"/>
          </a:effectRef>
          <a:fontRef idx="minor">
            <a:schemeClr val="dk1"/>
          </a:fontRef>
        </p:style>
        <p:txBody>
          <a:bodyPr lIns="0" tIns="99692" rIns="0" bIns="0" rtlCol="0" anchor="ctr"/>
          <a:lstStyle/>
          <a:p>
            <a:pPr algn="ctr">
              <a:lnSpc>
                <a:spcPts val="1108"/>
              </a:lnSpc>
            </a:pPr>
            <a:endParaRPr lang="ja-JP" altLang="en-US" sz="1000" dirty="0"/>
          </a:p>
        </p:txBody>
      </p:sp>
      <p:sp>
        <p:nvSpPr>
          <p:cNvPr id="130" name="フローチャート: 磁気ディスク 129"/>
          <p:cNvSpPr/>
          <p:nvPr/>
        </p:nvSpPr>
        <p:spPr>
          <a:xfrm>
            <a:off x="6597748" y="1710382"/>
            <a:ext cx="664689" cy="531751"/>
          </a:xfrm>
          <a:prstGeom prst="flowChartMagneticDisk">
            <a:avLst/>
          </a:prstGeom>
        </p:spPr>
        <p:style>
          <a:lnRef idx="1">
            <a:schemeClr val="accent6"/>
          </a:lnRef>
          <a:fillRef idx="2">
            <a:schemeClr val="accent6"/>
          </a:fillRef>
          <a:effectRef idx="1">
            <a:schemeClr val="accent6"/>
          </a:effectRef>
          <a:fontRef idx="minor">
            <a:schemeClr val="dk1"/>
          </a:fontRef>
        </p:style>
        <p:txBody>
          <a:bodyPr lIns="0" tIns="72000" rIns="0" bIns="0" rtlCol="0" anchor="ctr"/>
          <a:lstStyle/>
          <a:p>
            <a:pPr algn="ctr">
              <a:lnSpc>
                <a:spcPts val="1108"/>
              </a:lnSpc>
            </a:pPr>
            <a:r>
              <a:rPr lang="ja-JP" altLang="en-US" sz="1000" dirty="0"/>
              <a:t>分野別</a:t>
            </a:r>
          </a:p>
          <a:p>
            <a:pPr algn="ctr">
              <a:lnSpc>
                <a:spcPts val="1108"/>
              </a:lnSpc>
            </a:pPr>
            <a:r>
              <a:rPr lang="ja-JP" altLang="en-US" sz="1000" dirty="0"/>
              <a:t>リポジトリ</a:t>
            </a:r>
          </a:p>
        </p:txBody>
      </p:sp>
      <p:sp>
        <p:nvSpPr>
          <p:cNvPr id="131" name="フローチャート: 磁気ディスク 130"/>
          <p:cNvSpPr/>
          <p:nvPr/>
        </p:nvSpPr>
        <p:spPr>
          <a:xfrm>
            <a:off x="7764345" y="1995871"/>
            <a:ext cx="903858" cy="748906"/>
          </a:xfrm>
          <a:prstGeom prst="flowChartMagneticDisk">
            <a:avLst/>
          </a:prstGeom>
          <a:ln/>
        </p:spPr>
        <p:style>
          <a:lnRef idx="1">
            <a:schemeClr val="accent5"/>
          </a:lnRef>
          <a:fillRef idx="2">
            <a:schemeClr val="accent5"/>
          </a:fillRef>
          <a:effectRef idx="1">
            <a:schemeClr val="accent5"/>
          </a:effectRef>
          <a:fontRef idx="minor">
            <a:schemeClr val="dk1"/>
          </a:fontRef>
        </p:style>
        <p:txBody>
          <a:bodyPr lIns="0" tIns="132923" rIns="0" bIns="0" rtlCol="0" anchor="ctr"/>
          <a:lstStyle/>
          <a:p>
            <a:pPr algn="ctr">
              <a:lnSpc>
                <a:spcPts val="1292"/>
              </a:lnSpc>
            </a:pPr>
            <a:endParaRPr lang="en-US" altLang="ja-JP" sz="1108" dirty="0">
              <a:latin typeface="Arial Rounded MT Bold" panose="020F0704030504030204" pitchFamily="34" charset="0"/>
            </a:endParaRPr>
          </a:p>
        </p:txBody>
      </p:sp>
      <p:sp>
        <p:nvSpPr>
          <p:cNvPr id="132" name="フローチャート: 磁気ディスク 131"/>
          <p:cNvSpPr/>
          <p:nvPr/>
        </p:nvSpPr>
        <p:spPr>
          <a:xfrm>
            <a:off x="7916745" y="2148271"/>
            <a:ext cx="903858" cy="748906"/>
          </a:xfrm>
          <a:prstGeom prst="flowChartMagneticDisk">
            <a:avLst/>
          </a:prstGeom>
          <a:ln/>
        </p:spPr>
        <p:style>
          <a:lnRef idx="1">
            <a:schemeClr val="accent5"/>
          </a:lnRef>
          <a:fillRef idx="2">
            <a:schemeClr val="accent5"/>
          </a:fillRef>
          <a:effectRef idx="1">
            <a:schemeClr val="accent5"/>
          </a:effectRef>
          <a:fontRef idx="minor">
            <a:schemeClr val="dk1"/>
          </a:fontRef>
        </p:style>
        <p:txBody>
          <a:bodyPr lIns="0" tIns="132923" rIns="0" bIns="0" rtlCol="0" anchor="ctr"/>
          <a:lstStyle/>
          <a:p>
            <a:pPr algn="ctr">
              <a:lnSpc>
                <a:spcPts val="1200"/>
              </a:lnSpc>
            </a:pPr>
            <a:r>
              <a:rPr lang="ja-JP" altLang="en-US" sz="1050" dirty="0">
                <a:latin typeface="Arial Rounded MT Bold" panose="020F0704030504030204" pitchFamily="34" charset="0"/>
              </a:rPr>
              <a:t>海外の</a:t>
            </a:r>
            <a:endParaRPr lang="en-US" altLang="ja-JP" sz="1050" dirty="0">
              <a:latin typeface="Arial Rounded MT Bold" panose="020F0704030504030204" pitchFamily="34" charset="0"/>
            </a:endParaRPr>
          </a:p>
          <a:p>
            <a:pPr algn="ctr">
              <a:lnSpc>
                <a:spcPts val="1200"/>
              </a:lnSpc>
            </a:pPr>
            <a:r>
              <a:rPr lang="ja-JP" altLang="en-US" sz="1050" dirty="0">
                <a:latin typeface="Arial Rounded MT Bold" panose="020F0704030504030204" pitchFamily="34" charset="0"/>
              </a:rPr>
              <a:t>研究データ</a:t>
            </a:r>
            <a:endParaRPr lang="en-US" altLang="ja-JP" sz="1050" dirty="0">
              <a:latin typeface="Arial Rounded MT Bold" panose="020F0704030504030204" pitchFamily="34" charset="0"/>
            </a:endParaRPr>
          </a:p>
          <a:p>
            <a:pPr algn="ctr">
              <a:lnSpc>
                <a:spcPts val="1200"/>
              </a:lnSpc>
            </a:pPr>
            <a:r>
              <a:rPr lang="ja-JP" altLang="en-US" sz="1050" dirty="0">
                <a:latin typeface="Arial Rounded MT Bold" panose="020F0704030504030204" pitchFamily="34" charset="0"/>
              </a:rPr>
              <a:t>公開基盤</a:t>
            </a:r>
            <a:endParaRPr lang="en-US" altLang="ja-JP" sz="1050" dirty="0">
              <a:latin typeface="Arial Rounded MT Bold" panose="020F0704030504030204" pitchFamily="34" charset="0"/>
            </a:endParaRPr>
          </a:p>
        </p:txBody>
      </p:sp>
      <p:sp>
        <p:nvSpPr>
          <p:cNvPr id="133" name="フローチャート: 磁気ディスク 132"/>
          <p:cNvSpPr/>
          <p:nvPr/>
        </p:nvSpPr>
        <p:spPr>
          <a:xfrm>
            <a:off x="6255637" y="2476667"/>
            <a:ext cx="648397" cy="413538"/>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altLang="ja-JP" sz="1108" dirty="0">
                <a:latin typeface="Arial Rounded MT Bold" panose="020F0704030504030204" pitchFamily="34" charset="0"/>
              </a:rPr>
              <a:t>DOI</a:t>
            </a:r>
            <a:endParaRPr lang="ja-JP" altLang="en-US" sz="1108" dirty="0">
              <a:latin typeface="Arial Rounded MT Bold" panose="020F0704030504030204" pitchFamily="34" charset="0"/>
            </a:endParaRPr>
          </a:p>
        </p:txBody>
      </p:sp>
      <p:sp>
        <p:nvSpPr>
          <p:cNvPr id="134" name="フローチャート: 磁気ディスク 133"/>
          <p:cNvSpPr/>
          <p:nvPr/>
        </p:nvSpPr>
        <p:spPr>
          <a:xfrm>
            <a:off x="6975392" y="2473650"/>
            <a:ext cx="648397" cy="413538"/>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altLang="ja-JP" sz="1108" dirty="0">
                <a:latin typeface="Arial Rounded MT Bold" panose="020F0704030504030204" pitchFamily="34" charset="0"/>
              </a:rPr>
              <a:t>ORCID</a:t>
            </a:r>
            <a:endParaRPr lang="ja-JP" altLang="en-US" sz="1108" dirty="0">
              <a:latin typeface="Arial Rounded MT Bold" panose="020F0704030504030204" pitchFamily="34" charset="0"/>
            </a:endParaRPr>
          </a:p>
        </p:txBody>
      </p:sp>
      <p:sp>
        <p:nvSpPr>
          <p:cNvPr id="135" name="正方形/長方形 134"/>
          <p:cNvSpPr/>
          <p:nvPr/>
        </p:nvSpPr>
        <p:spPr>
          <a:xfrm>
            <a:off x="3645234" y="2497040"/>
            <a:ext cx="1860679" cy="3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62" dirty="0">
                <a:latin typeface="Arial Rounded MT Bold" panose="020F0704030504030204" pitchFamily="34" charset="0"/>
              </a:rPr>
              <a:t>データ検索基盤</a:t>
            </a:r>
          </a:p>
        </p:txBody>
      </p:sp>
      <p:grpSp>
        <p:nvGrpSpPr>
          <p:cNvPr id="136" name="グループ化 135"/>
          <p:cNvGrpSpPr/>
          <p:nvPr/>
        </p:nvGrpSpPr>
        <p:grpSpPr>
          <a:xfrm>
            <a:off x="4249542" y="6263937"/>
            <a:ext cx="755650" cy="234951"/>
            <a:chOff x="1117600" y="5006975"/>
            <a:chExt cx="755650" cy="234951"/>
          </a:xfrm>
        </p:grpSpPr>
        <p:pic>
          <p:nvPicPr>
            <p:cNvPr id="137" name="Picture 1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6825" y="5076825"/>
              <a:ext cx="165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7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600" y="5045075"/>
              <a:ext cx="2333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31913" y="5006975"/>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Freeform 180"/>
            <p:cNvSpPr>
              <a:spLocks noEditPoints="1"/>
            </p:cNvSpPr>
            <p:nvPr/>
          </p:nvSpPr>
          <p:spPr bwMode="auto">
            <a:xfrm>
              <a:off x="1341438" y="5014913"/>
              <a:ext cx="57150" cy="58738"/>
            </a:xfrm>
            <a:custGeom>
              <a:avLst/>
              <a:gdLst>
                <a:gd name="T0" fmla="*/ 7 w 27"/>
                <a:gd name="T1" fmla="*/ 2 h 28"/>
                <a:gd name="T2" fmla="*/ 2 w 27"/>
                <a:gd name="T3" fmla="*/ 21 h 28"/>
                <a:gd name="T4" fmla="*/ 21 w 27"/>
                <a:gd name="T5" fmla="*/ 26 h 28"/>
                <a:gd name="T6" fmla="*/ 26 w 27"/>
                <a:gd name="T7" fmla="*/ 7 h 28"/>
                <a:gd name="T8" fmla="*/ 20 w 27"/>
                <a:gd name="T9" fmla="*/ 2 h 28"/>
                <a:gd name="T10" fmla="*/ 22 w 27"/>
                <a:gd name="T11" fmla="*/ 8 h 28"/>
                <a:gd name="T12" fmla="*/ 20 w 27"/>
                <a:gd name="T13" fmla="*/ 11 h 28"/>
                <a:gd name="T14" fmla="*/ 23 w 27"/>
                <a:gd name="T15" fmla="*/ 14 h 28"/>
                <a:gd name="T16" fmla="*/ 22 w 27"/>
                <a:gd name="T17" fmla="*/ 14 h 28"/>
                <a:gd name="T18" fmla="*/ 22 w 27"/>
                <a:gd name="T19" fmla="*/ 14 h 28"/>
                <a:gd name="T20" fmla="*/ 20 w 27"/>
                <a:gd name="T21" fmla="*/ 20 h 28"/>
                <a:gd name="T22" fmla="*/ 16 w 27"/>
                <a:gd name="T23" fmla="*/ 20 h 28"/>
                <a:gd name="T24" fmla="*/ 15 w 27"/>
                <a:gd name="T25" fmla="*/ 8 h 28"/>
                <a:gd name="T26" fmla="*/ 11 w 27"/>
                <a:gd name="T27" fmla="*/ 7 h 28"/>
                <a:gd name="T28" fmla="*/ 8 w 27"/>
                <a:gd name="T29" fmla="*/ 17 h 28"/>
                <a:gd name="T30" fmla="*/ 10 w 27"/>
                <a:gd name="T31" fmla="*/ 24 h 28"/>
                <a:gd name="T32" fmla="*/ 16 w 27"/>
                <a:gd name="T33" fmla="*/ 21 h 28"/>
                <a:gd name="T34" fmla="*/ 19 w 27"/>
                <a:gd name="T35" fmla="*/ 17 h 28"/>
                <a:gd name="T36" fmla="*/ 14 w 27"/>
                <a:gd name="T37" fmla="*/ 13 h 28"/>
                <a:gd name="T38" fmla="*/ 17 w 27"/>
                <a:gd name="T39" fmla="*/ 3 h 28"/>
                <a:gd name="T40" fmla="*/ 15 w 27"/>
                <a:gd name="T41" fmla="*/ 2 h 28"/>
                <a:gd name="T42" fmla="*/ 15 w 27"/>
                <a:gd name="T43" fmla="*/ 3 h 28"/>
                <a:gd name="T44" fmla="*/ 10 w 27"/>
                <a:gd name="T45" fmla="*/ 4 h 28"/>
                <a:gd name="T46" fmla="*/ 8 w 27"/>
                <a:gd name="T47" fmla="*/ 1 h 28"/>
                <a:gd name="T48" fmla="*/ 8 w 27"/>
                <a:gd name="T49" fmla="*/ 8 h 28"/>
                <a:gd name="T50" fmla="*/ 8 w 27"/>
                <a:gd name="T51" fmla="*/ 16 h 28"/>
                <a:gd name="T52" fmla="*/ 8 w 27"/>
                <a:gd name="T53" fmla="*/ 20 h 28"/>
                <a:gd name="T54" fmla="*/ 4 w 27"/>
                <a:gd name="T55" fmla="*/ 8 h 28"/>
                <a:gd name="T56" fmla="*/ 4 w 27"/>
                <a:gd name="T57" fmla="*/ 8 h 28"/>
                <a:gd name="T58" fmla="*/ 3 w 27"/>
                <a:gd name="T59" fmla="*/ 16 h 28"/>
                <a:gd name="T60" fmla="*/ 4 w 27"/>
                <a:gd name="T61" fmla="*/ 10 h 28"/>
                <a:gd name="T62" fmla="*/ 1 w 27"/>
                <a:gd name="T63" fmla="*/ 9 h 28"/>
                <a:gd name="T64" fmla="*/ 2 w 27"/>
                <a:gd name="T65" fmla="*/ 15 h 28"/>
                <a:gd name="T66" fmla="*/ 1 w 27"/>
                <a:gd name="T67" fmla="*/ 19 h 28"/>
                <a:gd name="T68" fmla="*/ 1 w 27"/>
                <a:gd name="T69" fmla="*/ 20 h 28"/>
                <a:gd name="T70" fmla="*/ 7 w 27"/>
                <a:gd name="T71" fmla="*/ 24 h 28"/>
                <a:gd name="T72" fmla="*/ 7 w 27"/>
                <a:gd name="T73" fmla="*/ 23 h 28"/>
                <a:gd name="T74" fmla="*/ 7 w 27"/>
                <a:gd name="T75" fmla="*/ 16 h 28"/>
                <a:gd name="T76" fmla="*/ 5 w 27"/>
                <a:gd name="T77" fmla="*/ 8 h 28"/>
                <a:gd name="T78" fmla="*/ 7 w 27"/>
                <a:gd name="T79" fmla="*/ 5 h 28"/>
                <a:gd name="T80" fmla="*/ 8 w 27"/>
                <a:gd name="T81" fmla="*/ 24 h 28"/>
                <a:gd name="T82" fmla="*/ 9 w 27"/>
                <a:gd name="T83" fmla="*/ 27 h 28"/>
                <a:gd name="T84" fmla="*/ 12 w 27"/>
                <a:gd name="T85" fmla="*/ 25 h 28"/>
                <a:gd name="T86" fmla="*/ 16 w 27"/>
                <a:gd name="T87" fmla="*/ 25 h 28"/>
                <a:gd name="T88" fmla="*/ 17 w 27"/>
                <a:gd name="T89" fmla="*/ 25 h 28"/>
                <a:gd name="T90" fmla="*/ 18 w 27"/>
                <a:gd name="T91" fmla="*/ 24 h 28"/>
                <a:gd name="T92" fmla="*/ 19 w 27"/>
                <a:gd name="T93" fmla="*/ 17 h 28"/>
                <a:gd name="T94" fmla="*/ 19 w 27"/>
                <a:gd name="T95" fmla="*/ 11 h 28"/>
                <a:gd name="T96" fmla="*/ 18 w 27"/>
                <a:gd name="T97" fmla="*/ 4 h 28"/>
                <a:gd name="T98" fmla="*/ 19 w 27"/>
                <a:gd name="T99" fmla="*/ 4 h 28"/>
                <a:gd name="T100" fmla="*/ 20 w 27"/>
                <a:gd name="T101" fmla="*/ 23 h 28"/>
                <a:gd name="T102" fmla="*/ 26 w 27"/>
                <a:gd name="T103" fmla="*/ 20 h 28"/>
                <a:gd name="T104" fmla="*/ 24 w 27"/>
                <a:gd name="T105" fmla="*/ 18 h 28"/>
                <a:gd name="T106" fmla="*/ 25 w 27"/>
                <a:gd name="T107" fmla="*/ 15 h 28"/>
                <a:gd name="T108" fmla="*/ 25 w 27"/>
                <a:gd name="T109" fmla="*/ 11 h 28"/>
                <a:gd name="T110" fmla="*/ 26 w 27"/>
                <a:gd name="T111"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 h="28">
                  <a:moveTo>
                    <a:pt x="22" y="5"/>
                  </a:moveTo>
                  <a:cubicBezTo>
                    <a:pt x="21" y="2"/>
                    <a:pt x="21" y="2"/>
                    <a:pt x="21" y="2"/>
                  </a:cubicBezTo>
                  <a:cubicBezTo>
                    <a:pt x="20" y="1"/>
                    <a:pt x="19" y="1"/>
                    <a:pt x="17" y="0"/>
                  </a:cubicBezTo>
                  <a:cubicBezTo>
                    <a:pt x="14" y="2"/>
                    <a:pt x="14" y="2"/>
                    <a:pt x="14" y="2"/>
                  </a:cubicBezTo>
                  <a:cubicBezTo>
                    <a:pt x="10" y="0"/>
                    <a:pt x="10" y="0"/>
                    <a:pt x="10" y="0"/>
                  </a:cubicBezTo>
                  <a:cubicBezTo>
                    <a:pt x="9" y="1"/>
                    <a:pt x="8" y="1"/>
                    <a:pt x="7" y="2"/>
                  </a:cubicBezTo>
                  <a:cubicBezTo>
                    <a:pt x="5" y="5"/>
                    <a:pt x="5" y="5"/>
                    <a:pt x="5" y="5"/>
                  </a:cubicBezTo>
                  <a:cubicBezTo>
                    <a:pt x="2" y="7"/>
                    <a:pt x="2" y="7"/>
                    <a:pt x="2" y="7"/>
                  </a:cubicBezTo>
                  <a:cubicBezTo>
                    <a:pt x="1" y="8"/>
                    <a:pt x="1" y="9"/>
                    <a:pt x="0" y="11"/>
                  </a:cubicBezTo>
                  <a:cubicBezTo>
                    <a:pt x="2" y="14"/>
                    <a:pt x="2" y="14"/>
                    <a:pt x="2" y="14"/>
                  </a:cubicBezTo>
                  <a:cubicBezTo>
                    <a:pt x="0" y="18"/>
                    <a:pt x="0" y="18"/>
                    <a:pt x="0" y="18"/>
                  </a:cubicBezTo>
                  <a:cubicBezTo>
                    <a:pt x="1" y="19"/>
                    <a:pt x="1" y="20"/>
                    <a:pt x="2" y="21"/>
                  </a:cubicBezTo>
                  <a:cubicBezTo>
                    <a:pt x="5" y="23"/>
                    <a:pt x="5" y="23"/>
                    <a:pt x="5" y="23"/>
                  </a:cubicBezTo>
                  <a:cubicBezTo>
                    <a:pt x="7" y="26"/>
                    <a:pt x="7" y="26"/>
                    <a:pt x="7" y="26"/>
                  </a:cubicBezTo>
                  <a:cubicBezTo>
                    <a:pt x="8" y="27"/>
                    <a:pt x="9" y="27"/>
                    <a:pt x="10" y="28"/>
                  </a:cubicBezTo>
                  <a:cubicBezTo>
                    <a:pt x="14" y="26"/>
                    <a:pt x="14" y="26"/>
                    <a:pt x="14" y="26"/>
                  </a:cubicBezTo>
                  <a:cubicBezTo>
                    <a:pt x="17" y="28"/>
                    <a:pt x="17" y="28"/>
                    <a:pt x="17" y="28"/>
                  </a:cubicBezTo>
                  <a:cubicBezTo>
                    <a:pt x="19" y="27"/>
                    <a:pt x="20" y="27"/>
                    <a:pt x="21" y="26"/>
                  </a:cubicBezTo>
                  <a:cubicBezTo>
                    <a:pt x="22" y="23"/>
                    <a:pt x="22" y="23"/>
                    <a:pt x="22" y="23"/>
                  </a:cubicBezTo>
                  <a:cubicBezTo>
                    <a:pt x="26" y="21"/>
                    <a:pt x="26" y="21"/>
                    <a:pt x="26" y="21"/>
                  </a:cubicBezTo>
                  <a:cubicBezTo>
                    <a:pt x="26" y="20"/>
                    <a:pt x="27" y="19"/>
                    <a:pt x="27" y="18"/>
                  </a:cubicBezTo>
                  <a:cubicBezTo>
                    <a:pt x="26" y="14"/>
                    <a:pt x="26" y="14"/>
                    <a:pt x="26" y="14"/>
                  </a:cubicBezTo>
                  <a:cubicBezTo>
                    <a:pt x="27" y="11"/>
                    <a:pt x="27" y="11"/>
                    <a:pt x="27" y="11"/>
                  </a:cubicBezTo>
                  <a:cubicBezTo>
                    <a:pt x="27" y="9"/>
                    <a:pt x="26" y="8"/>
                    <a:pt x="26" y="7"/>
                  </a:cubicBezTo>
                  <a:lnTo>
                    <a:pt x="22" y="5"/>
                  </a:lnTo>
                  <a:close/>
                  <a:moveTo>
                    <a:pt x="26" y="8"/>
                  </a:moveTo>
                  <a:cubicBezTo>
                    <a:pt x="23" y="8"/>
                    <a:pt x="23" y="8"/>
                    <a:pt x="23" y="8"/>
                  </a:cubicBezTo>
                  <a:cubicBezTo>
                    <a:pt x="23" y="6"/>
                    <a:pt x="23" y="6"/>
                    <a:pt x="23" y="6"/>
                  </a:cubicBezTo>
                  <a:lnTo>
                    <a:pt x="26" y="8"/>
                  </a:lnTo>
                  <a:close/>
                  <a:moveTo>
                    <a:pt x="20" y="2"/>
                  </a:moveTo>
                  <a:cubicBezTo>
                    <a:pt x="21" y="5"/>
                    <a:pt x="21" y="5"/>
                    <a:pt x="21" y="5"/>
                  </a:cubicBezTo>
                  <a:cubicBezTo>
                    <a:pt x="20" y="5"/>
                    <a:pt x="20" y="5"/>
                    <a:pt x="20" y="5"/>
                  </a:cubicBezTo>
                  <a:lnTo>
                    <a:pt x="20" y="2"/>
                  </a:lnTo>
                  <a:close/>
                  <a:moveTo>
                    <a:pt x="20" y="5"/>
                  </a:moveTo>
                  <a:cubicBezTo>
                    <a:pt x="22" y="6"/>
                    <a:pt x="22" y="6"/>
                    <a:pt x="22" y="6"/>
                  </a:cubicBezTo>
                  <a:cubicBezTo>
                    <a:pt x="22" y="8"/>
                    <a:pt x="22" y="8"/>
                    <a:pt x="22" y="8"/>
                  </a:cubicBezTo>
                  <a:cubicBezTo>
                    <a:pt x="20" y="8"/>
                    <a:pt x="20" y="8"/>
                    <a:pt x="20" y="8"/>
                  </a:cubicBezTo>
                  <a:lnTo>
                    <a:pt x="20" y="5"/>
                  </a:lnTo>
                  <a:close/>
                  <a:moveTo>
                    <a:pt x="20" y="8"/>
                  </a:moveTo>
                  <a:cubicBezTo>
                    <a:pt x="23" y="8"/>
                    <a:pt x="23" y="8"/>
                    <a:pt x="23" y="8"/>
                  </a:cubicBezTo>
                  <a:cubicBezTo>
                    <a:pt x="23" y="10"/>
                    <a:pt x="23" y="10"/>
                    <a:pt x="23" y="10"/>
                  </a:cubicBezTo>
                  <a:cubicBezTo>
                    <a:pt x="20" y="11"/>
                    <a:pt x="20" y="11"/>
                    <a:pt x="20" y="11"/>
                  </a:cubicBezTo>
                  <a:lnTo>
                    <a:pt x="20" y="8"/>
                  </a:lnTo>
                  <a:close/>
                  <a:moveTo>
                    <a:pt x="23" y="14"/>
                  </a:moveTo>
                  <a:cubicBezTo>
                    <a:pt x="24" y="12"/>
                    <a:pt x="24" y="12"/>
                    <a:pt x="24" y="12"/>
                  </a:cubicBezTo>
                  <a:cubicBezTo>
                    <a:pt x="25" y="14"/>
                    <a:pt x="25" y="14"/>
                    <a:pt x="25" y="14"/>
                  </a:cubicBezTo>
                  <a:cubicBezTo>
                    <a:pt x="24" y="16"/>
                    <a:pt x="24" y="16"/>
                    <a:pt x="24" y="16"/>
                  </a:cubicBezTo>
                  <a:lnTo>
                    <a:pt x="23" y="14"/>
                  </a:lnTo>
                  <a:close/>
                  <a:moveTo>
                    <a:pt x="24" y="16"/>
                  </a:moveTo>
                  <a:cubicBezTo>
                    <a:pt x="24" y="18"/>
                    <a:pt x="24" y="18"/>
                    <a:pt x="24" y="18"/>
                  </a:cubicBezTo>
                  <a:cubicBezTo>
                    <a:pt x="20" y="16"/>
                    <a:pt x="20" y="16"/>
                    <a:pt x="20" y="16"/>
                  </a:cubicBezTo>
                  <a:cubicBezTo>
                    <a:pt x="22" y="14"/>
                    <a:pt x="22" y="14"/>
                    <a:pt x="22" y="14"/>
                  </a:cubicBezTo>
                  <a:lnTo>
                    <a:pt x="24" y="16"/>
                  </a:lnTo>
                  <a:close/>
                  <a:moveTo>
                    <a:pt x="22" y="14"/>
                  </a:moveTo>
                  <a:cubicBezTo>
                    <a:pt x="20" y="12"/>
                    <a:pt x="20" y="12"/>
                    <a:pt x="20" y="12"/>
                  </a:cubicBezTo>
                  <a:cubicBezTo>
                    <a:pt x="24" y="10"/>
                    <a:pt x="24" y="10"/>
                    <a:pt x="24" y="10"/>
                  </a:cubicBezTo>
                  <a:cubicBezTo>
                    <a:pt x="24" y="12"/>
                    <a:pt x="24" y="12"/>
                    <a:pt x="24" y="12"/>
                  </a:cubicBezTo>
                  <a:lnTo>
                    <a:pt x="22" y="14"/>
                  </a:lnTo>
                  <a:close/>
                  <a:moveTo>
                    <a:pt x="20" y="12"/>
                  </a:moveTo>
                  <a:cubicBezTo>
                    <a:pt x="22" y="14"/>
                    <a:pt x="22" y="14"/>
                    <a:pt x="22" y="14"/>
                  </a:cubicBezTo>
                  <a:cubicBezTo>
                    <a:pt x="20" y="16"/>
                    <a:pt x="20" y="16"/>
                    <a:pt x="20" y="16"/>
                  </a:cubicBezTo>
                  <a:lnTo>
                    <a:pt x="20" y="12"/>
                  </a:lnTo>
                  <a:close/>
                  <a:moveTo>
                    <a:pt x="20" y="17"/>
                  </a:moveTo>
                  <a:cubicBezTo>
                    <a:pt x="23" y="18"/>
                    <a:pt x="23" y="18"/>
                    <a:pt x="23" y="18"/>
                  </a:cubicBezTo>
                  <a:cubicBezTo>
                    <a:pt x="23" y="20"/>
                    <a:pt x="23" y="20"/>
                    <a:pt x="23" y="20"/>
                  </a:cubicBezTo>
                  <a:cubicBezTo>
                    <a:pt x="20" y="20"/>
                    <a:pt x="20" y="20"/>
                    <a:pt x="20" y="20"/>
                  </a:cubicBezTo>
                  <a:lnTo>
                    <a:pt x="20" y="17"/>
                  </a:lnTo>
                  <a:close/>
                  <a:moveTo>
                    <a:pt x="12" y="8"/>
                  </a:moveTo>
                  <a:cubicBezTo>
                    <a:pt x="16" y="8"/>
                    <a:pt x="16" y="8"/>
                    <a:pt x="16" y="8"/>
                  </a:cubicBezTo>
                  <a:cubicBezTo>
                    <a:pt x="14" y="13"/>
                    <a:pt x="14" y="13"/>
                    <a:pt x="14" y="13"/>
                  </a:cubicBezTo>
                  <a:lnTo>
                    <a:pt x="12" y="8"/>
                  </a:lnTo>
                  <a:close/>
                  <a:moveTo>
                    <a:pt x="16" y="20"/>
                  </a:moveTo>
                  <a:cubicBezTo>
                    <a:pt x="12" y="20"/>
                    <a:pt x="12" y="20"/>
                    <a:pt x="12" y="20"/>
                  </a:cubicBezTo>
                  <a:cubicBezTo>
                    <a:pt x="14" y="15"/>
                    <a:pt x="14" y="15"/>
                    <a:pt x="14" y="15"/>
                  </a:cubicBezTo>
                  <a:lnTo>
                    <a:pt x="16" y="20"/>
                  </a:lnTo>
                  <a:close/>
                  <a:moveTo>
                    <a:pt x="12" y="8"/>
                  </a:moveTo>
                  <a:cubicBezTo>
                    <a:pt x="14" y="6"/>
                    <a:pt x="14" y="6"/>
                    <a:pt x="14" y="6"/>
                  </a:cubicBezTo>
                  <a:cubicBezTo>
                    <a:pt x="15" y="8"/>
                    <a:pt x="15" y="8"/>
                    <a:pt x="15" y="8"/>
                  </a:cubicBezTo>
                  <a:lnTo>
                    <a:pt x="12" y="8"/>
                  </a:lnTo>
                  <a:close/>
                  <a:moveTo>
                    <a:pt x="11" y="7"/>
                  </a:moveTo>
                  <a:cubicBezTo>
                    <a:pt x="10" y="4"/>
                    <a:pt x="10" y="4"/>
                    <a:pt x="10" y="4"/>
                  </a:cubicBezTo>
                  <a:cubicBezTo>
                    <a:pt x="11" y="4"/>
                    <a:pt x="11" y="4"/>
                    <a:pt x="11" y="4"/>
                  </a:cubicBezTo>
                  <a:cubicBezTo>
                    <a:pt x="13" y="6"/>
                    <a:pt x="13" y="6"/>
                    <a:pt x="13" y="6"/>
                  </a:cubicBezTo>
                  <a:lnTo>
                    <a:pt x="11" y="7"/>
                  </a:lnTo>
                  <a:close/>
                  <a:moveTo>
                    <a:pt x="13" y="13"/>
                  </a:moveTo>
                  <a:cubicBezTo>
                    <a:pt x="8" y="11"/>
                    <a:pt x="8" y="11"/>
                    <a:pt x="8" y="11"/>
                  </a:cubicBezTo>
                  <a:cubicBezTo>
                    <a:pt x="11" y="9"/>
                    <a:pt x="11" y="9"/>
                    <a:pt x="11" y="9"/>
                  </a:cubicBezTo>
                  <a:lnTo>
                    <a:pt x="13" y="13"/>
                  </a:lnTo>
                  <a:close/>
                  <a:moveTo>
                    <a:pt x="11" y="19"/>
                  </a:moveTo>
                  <a:cubicBezTo>
                    <a:pt x="8" y="17"/>
                    <a:pt x="8" y="17"/>
                    <a:pt x="8" y="17"/>
                  </a:cubicBezTo>
                  <a:cubicBezTo>
                    <a:pt x="13" y="15"/>
                    <a:pt x="13" y="15"/>
                    <a:pt x="13" y="15"/>
                  </a:cubicBezTo>
                  <a:lnTo>
                    <a:pt x="11" y="19"/>
                  </a:lnTo>
                  <a:close/>
                  <a:moveTo>
                    <a:pt x="11" y="21"/>
                  </a:moveTo>
                  <a:cubicBezTo>
                    <a:pt x="13" y="22"/>
                    <a:pt x="13" y="22"/>
                    <a:pt x="13" y="22"/>
                  </a:cubicBezTo>
                  <a:cubicBezTo>
                    <a:pt x="11" y="24"/>
                    <a:pt x="11" y="24"/>
                    <a:pt x="11" y="24"/>
                  </a:cubicBezTo>
                  <a:cubicBezTo>
                    <a:pt x="10" y="24"/>
                    <a:pt x="10" y="24"/>
                    <a:pt x="10" y="24"/>
                  </a:cubicBezTo>
                  <a:lnTo>
                    <a:pt x="11" y="21"/>
                  </a:lnTo>
                  <a:close/>
                  <a:moveTo>
                    <a:pt x="12" y="20"/>
                  </a:moveTo>
                  <a:cubicBezTo>
                    <a:pt x="15" y="20"/>
                    <a:pt x="15" y="20"/>
                    <a:pt x="15" y="20"/>
                  </a:cubicBezTo>
                  <a:cubicBezTo>
                    <a:pt x="14" y="22"/>
                    <a:pt x="14" y="22"/>
                    <a:pt x="14" y="22"/>
                  </a:cubicBezTo>
                  <a:lnTo>
                    <a:pt x="12" y="20"/>
                  </a:lnTo>
                  <a:close/>
                  <a:moveTo>
                    <a:pt x="16" y="21"/>
                  </a:moveTo>
                  <a:cubicBezTo>
                    <a:pt x="17" y="24"/>
                    <a:pt x="17" y="24"/>
                    <a:pt x="17" y="24"/>
                  </a:cubicBezTo>
                  <a:cubicBezTo>
                    <a:pt x="16" y="24"/>
                    <a:pt x="16" y="24"/>
                    <a:pt x="16" y="24"/>
                  </a:cubicBezTo>
                  <a:cubicBezTo>
                    <a:pt x="14" y="22"/>
                    <a:pt x="14" y="22"/>
                    <a:pt x="14" y="22"/>
                  </a:cubicBezTo>
                  <a:lnTo>
                    <a:pt x="16" y="21"/>
                  </a:lnTo>
                  <a:close/>
                  <a:moveTo>
                    <a:pt x="14" y="15"/>
                  </a:moveTo>
                  <a:cubicBezTo>
                    <a:pt x="19" y="17"/>
                    <a:pt x="19" y="17"/>
                    <a:pt x="19" y="17"/>
                  </a:cubicBezTo>
                  <a:cubicBezTo>
                    <a:pt x="16" y="19"/>
                    <a:pt x="16" y="19"/>
                    <a:pt x="16" y="19"/>
                  </a:cubicBezTo>
                  <a:lnTo>
                    <a:pt x="14" y="15"/>
                  </a:lnTo>
                  <a:close/>
                  <a:moveTo>
                    <a:pt x="14" y="13"/>
                  </a:moveTo>
                  <a:cubicBezTo>
                    <a:pt x="16" y="9"/>
                    <a:pt x="16" y="9"/>
                    <a:pt x="16" y="9"/>
                  </a:cubicBezTo>
                  <a:cubicBezTo>
                    <a:pt x="19" y="11"/>
                    <a:pt x="19" y="11"/>
                    <a:pt x="19" y="11"/>
                  </a:cubicBezTo>
                  <a:lnTo>
                    <a:pt x="14" y="13"/>
                  </a:lnTo>
                  <a:close/>
                  <a:moveTo>
                    <a:pt x="16" y="7"/>
                  </a:moveTo>
                  <a:cubicBezTo>
                    <a:pt x="14" y="6"/>
                    <a:pt x="14" y="6"/>
                    <a:pt x="14" y="6"/>
                  </a:cubicBezTo>
                  <a:cubicBezTo>
                    <a:pt x="16" y="4"/>
                    <a:pt x="16" y="4"/>
                    <a:pt x="16" y="4"/>
                  </a:cubicBezTo>
                  <a:cubicBezTo>
                    <a:pt x="17" y="4"/>
                    <a:pt x="17" y="4"/>
                    <a:pt x="17" y="4"/>
                  </a:cubicBezTo>
                  <a:lnTo>
                    <a:pt x="16" y="7"/>
                  </a:lnTo>
                  <a:close/>
                  <a:moveTo>
                    <a:pt x="17" y="3"/>
                  </a:moveTo>
                  <a:cubicBezTo>
                    <a:pt x="19" y="1"/>
                    <a:pt x="19" y="1"/>
                    <a:pt x="19" y="1"/>
                  </a:cubicBezTo>
                  <a:cubicBezTo>
                    <a:pt x="18" y="4"/>
                    <a:pt x="18" y="4"/>
                    <a:pt x="18" y="4"/>
                  </a:cubicBezTo>
                  <a:lnTo>
                    <a:pt x="17" y="3"/>
                  </a:lnTo>
                  <a:close/>
                  <a:moveTo>
                    <a:pt x="18" y="1"/>
                  </a:moveTo>
                  <a:cubicBezTo>
                    <a:pt x="16" y="3"/>
                    <a:pt x="16" y="3"/>
                    <a:pt x="16" y="3"/>
                  </a:cubicBezTo>
                  <a:cubicBezTo>
                    <a:pt x="15" y="2"/>
                    <a:pt x="15" y="2"/>
                    <a:pt x="15" y="2"/>
                  </a:cubicBezTo>
                  <a:lnTo>
                    <a:pt x="18" y="1"/>
                  </a:lnTo>
                  <a:close/>
                  <a:moveTo>
                    <a:pt x="15" y="3"/>
                  </a:moveTo>
                  <a:cubicBezTo>
                    <a:pt x="14" y="5"/>
                    <a:pt x="14" y="5"/>
                    <a:pt x="14" y="5"/>
                  </a:cubicBezTo>
                  <a:cubicBezTo>
                    <a:pt x="12" y="3"/>
                    <a:pt x="12" y="3"/>
                    <a:pt x="12" y="3"/>
                  </a:cubicBezTo>
                  <a:cubicBezTo>
                    <a:pt x="14" y="3"/>
                    <a:pt x="14" y="3"/>
                    <a:pt x="14" y="3"/>
                  </a:cubicBezTo>
                  <a:lnTo>
                    <a:pt x="15" y="3"/>
                  </a:lnTo>
                  <a:close/>
                  <a:moveTo>
                    <a:pt x="13" y="2"/>
                  </a:moveTo>
                  <a:cubicBezTo>
                    <a:pt x="11" y="3"/>
                    <a:pt x="11" y="3"/>
                    <a:pt x="11" y="3"/>
                  </a:cubicBezTo>
                  <a:cubicBezTo>
                    <a:pt x="9" y="1"/>
                    <a:pt x="9" y="1"/>
                    <a:pt x="9" y="1"/>
                  </a:cubicBezTo>
                  <a:lnTo>
                    <a:pt x="13" y="2"/>
                  </a:lnTo>
                  <a:close/>
                  <a:moveTo>
                    <a:pt x="11" y="3"/>
                  </a:moveTo>
                  <a:cubicBezTo>
                    <a:pt x="10" y="4"/>
                    <a:pt x="10" y="4"/>
                    <a:pt x="10" y="4"/>
                  </a:cubicBezTo>
                  <a:cubicBezTo>
                    <a:pt x="9" y="1"/>
                    <a:pt x="9" y="1"/>
                    <a:pt x="9" y="1"/>
                  </a:cubicBezTo>
                  <a:lnTo>
                    <a:pt x="11" y="3"/>
                  </a:lnTo>
                  <a:close/>
                  <a:moveTo>
                    <a:pt x="8" y="1"/>
                  </a:moveTo>
                  <a:cubicBezTo>
                    <a:pt x="9" y="4"/>
                    <a:pt x="9" y="4"/>
                    <a:pt x="9" y="4"/>
                  </a:cubicBezTo>
                  <a:cubicBezTo>
                    <a:pt x="8" y="4"/>
                    <a:pt x="8" y="4"/>
                    <a:pt x="8" y="4"/>
                  </a:cubicBezTo>
                  <a:lnTo>
                    <a:pt x="8" y="1"/>
                  </a:lnTo>
                  <a:close/>
                  <a:moveTo>
                    <a:pt x="8" y="5"/>
                  </a:moveTo>
                  <a:cubicBezTo>
                    <a:pt x="9" y="4"/>
                    <a:pt x="9" y="4"/>
                    <a:pt x="9" y="4"/>
                  </a:cubicBezTo>
                  <a:cubicBezTo>
                    <a:pt x="11" y="8"/>
                    <a:pt x="11" y="8"/>
                    <a:pt x="11" y="8"/>
                  </a:cubicBezTo>
                  <a:cubicBezTo>
                    <a:pt x="8" y="8"/>
                    <a:pt x="8" y="8"/>
                    <a:pt x="8" y="8"/>
                  </a:cubicBezTo>
                  <a:lnTo>
                    <a:pt x="8" y="5"/>
                  </a:lnTo>
                  <a:close/>
                  <a:moveTo>
                    <a:pt x="8" y="8"/>
                  </a:moveTo>
                  <a:cubicBezTo>
                    <a:pt x="10" y="8"/>
                    <a:pt x="10" y="8"/>
                    <a:pt x="10" y="8"/>
                  </a:cubicBezTo>
                  <a:cubicBezTo>
                    <a:pt x="8" y="11"/>
                    <a:pt x="8" y="11"/>
                    <a:pt x="8" y="11"/>
                  </a:cubicBezTo>
                  <a:lnTo>
                    <a:pt x="8" y="8"/>
                  </a:lnTo>
                  <a:close/>
                  <a:moveTo>
                    <a:pt x="8" y="12"/>
                  </a:moveTo>
                  <a:cubicBezTo>
                    <a:pt x="13" y="14"/>
                    <a:pt x="13" y="14"/>
                    <a:pt x="13" y="14"/>
                  </a:cubicBezTo>
                  <a:cubicBezTo>
                    <a:pt x="8" y="16"/>
                    <a:pt x="8" y="16"/>
                    <a:pt x="8" y="16"/>
                  </a:cubicBezTo>
                  <a:lnTo>
                    <a:pt x="8" y="12"/>
                  </a:lnTo>
                  <a:close/>
                  <a:moveTo>
                    <a:pt x="8" y="17"/>
                  </a:moveTo>
                  <a:cubicBezTo>
                    <a:pt x="10" y="20"/>
                    <a:pt x="10" y="20"/>
                    <a:pt x="10" y="20"/>
                  </a:cubicBezTo>
                  <a:cubicBezTo>
                    <a:pt x="8" y="20"/>
                    <a:pt x="8" y="20"/>
                    <a:pt x="8" y="20"/>
                  </a:cubicBezTo>
                  <a:lnTo>
                    <a:pt x="8" y="17"/>
                  </a:lnTo>
                  <a:close/>
                  <a:moveTo>
                    <a:pt x="8" y="20"/>
                  </a:moveTo>
                  <a:cubicBezTo>
                    <a:pt x="11" y="20"/>
                    <a:pt x="11" y="20"/>
                    <a:pt x="11" y="20"/>
                  </a:cubicBezTo>
                  <a:cubicBezTo>
                    <a:pt x="9" y="24"/>
                    <a:pt x="9" y="24"/>
                    <a:pt x="9" y="24"/>
                  </a:cubicBezTo>
                  <a:cubicBezTo>
                    <a:pt x="8" y="23"/>
                    <a:pt x="8" y="23"/>
                    <a:pt x="8" y="23"/>
                  </a:cubicBezTo>
                  <a:lnTo>
                    <a:pt x="8" y="20"/>
                  </a:lnTo>
                  <a:close/>
                  <a:moveTo>
                    <a:pt x="5" y="6"/>
                  </a:moveTo>
                  <a:cubicBezTo>
                    <a:pt x="4" y="8"/>
                    <a:pt x="4" y="8"/>
                    <a:pt x="4" y="8"/>
                  </a:cubicBezTo>
                  <a:cubicBezTo>
                    <a:pt x="1" y="8"/>
                    <a:pt x="1" y="8"/>
                    <a:pt x="1" y="8"/>
                  </a:cubicBezTo>
                  <a:lnTo>
                    <a:pt x="5" y="6"/>
                  </a:lnTo>
                  <a:close/>
                  <a:moveTo>
                    <a:pt x="4" y="8"/>
                  </a:moveTo>
                  <a:cubicBezTo>
                    <a:pt x="4" y="9"/>
                    <a:pt x="4" y="9"/>
                    <a:pt x="4" y="9"/>
                  </a:cubicBezTo>
                  <a:cubicBezTo>
                    <a:pt x="1" y="8"/>
                    <a:pt x="1" y="8"/>
                    <a:pt x="1" y="8"/>
                  </a:cubicBezTo>
                  <a:lnTo>
                    <a:pt x="4" y="8"/>
                  </a:lnTo>
                  <a:close/>
                  <a:moveTo>
                    <a:pt x="5" y="14"/>
                  </a:moveTo>
                  <a:cubicBezTo>
                    <a:pt x="7" y="16"/>
                    <a:pt x="7" y="16"/>
                    <a:pt x="7" y="16"/>
                  </a:cubicBezTo>
                  <a:cubicBezTo>
                    <a:pt x="4" y="18"/>
                    <a:pt x="4" y="18"/>
                    <a:pt x="4" y="18"/>
                  </a:cubicBezTo>
                  <a:cubicBezTo>
                    <a:pt x="3" y="16"/>
                    <a:pt x="3" y="16"/>
                    <a:pt x="3" y="16"/>
                  </a:cubicBezTo>
                  <a:lnTo>
                    <a:pt x="5" y="14"/>
                  </a:lnTo>
                  <a:close/>
                  <a:moveTo>
                    <a:pt x="3" y="16"/>
                  </a:moveTo>
                  <a:cubicBezTo>
                    <a:pt x="2" y="14"/>
                    <a:pt x="2" y="14"/>
                    <a:pt x="2" y="14"/>
                  </a:cubicBezTo>
                  <a:cubicBezTo>
                    <a:pt x="3" y="12"/>
                    <a:pt x="3" y="12"/>
                    <a:pt x="3" y="12"/>
                  </a:cubicBezTo>
                  <a:cubicBezTo>
                    <a:pt x="5" y="14"/>
                    <a:pt x="5" y="14"/>
                    <a:pt x="5" y="14"/>
                  </a:cubicBezTo>
                  <a:lnTo>
                    <a:pt x="3" y="16"/>
                  </a:lnTo>
                  <a:close/>
                  <a:moveTo>
                    <a:pt x="3" y="12"/>
                  </a:moveTo>
                  <a:cubicBezTo>
                    <a:pt x="4" y="10"/>
                    <a:pt x="4" y="10"/>
                    <a:pt x="4" y="10"/>
                  </a:cubicBezTo>
                  <a:cubicBezTo>
                    <a:pt x="7" y="12"/>
                    <a:pt x="7" y="12"/>
                    <a:pt x="7" y="12"/>
                  </a:cubicBezTo>
                  <a:cubicBezTo>
                    <a:pt x="5" y="14"/>
                    <a:pt x="5" y="14"/>
                    <a:pt x="5" y="14"/>
                  </a:cubicBezTo>
                  <a:lnTo>
                    <a:pt x="3" y="12"/>
                  </a:lnTo>
                  <a:close/>
                  <a:moveTo>
                    <a:pt x="3" y="10"/>
                  </a:moveTo>
                  <a:cubicBezTo>
                    <a:pt x="3" y="11"/>
                    <a:pt x="3" y="11"/>
                    <a:pt x="3" y="11"/>
                  </a:cubicBezTo>
                  <a:cubicBezTo>
                    <a:pt x="1" y="9"/>
                    <a:pt x="1" y="9"/>
                    <a:pt x="1" y="9"/>
                  </a:cubicBezTo>
                  <a:lnTo>
                    <a:pt x="3" y="10"/>
                  </a:lnTo>
                  <a:close/>
                  <a:moveTo>
                    <a:pt x="1" y="10"/>
                  </a:moveTo>
                  <a:cubicBezTo>
                    <a:pt x="3" y="12"/>
                    <a:pt x="3" y="12"/>
                    <a:pt x="3" y="12"/>
                  </a:cubicBezTo>
                  <a:cubicBezTo>
                    <a:pt x="2" y="13"/>
                    <a:pt x="2" y="13"/>
                    <a:pt x="2" y="13"/>
                  </a:cubicBezTo>
                  <a:lnTo>
                    <a:pt x="1" y="10"/>
                  </a:lnTo>
                  <a:close/>
                  <a:moveTo>
                    <a:pt x="2" y="15"/>
                  </a:moveTo>
                  <a:cubicBezTo>
                    <a:pt x="3" y="16"/>
                    <a:pt x="3" y="16"/>
                    <a:pt x="3" y="16"/>
                  </a:cubicBezTo>
                  <a:cubicBezTo>
                    <a:pt x="1" y="18"/>
                    <a:pt x="1" y="18"/>
                    <a:pt x="1" y="18"/>
                  </a:cubicBezTo>
                  <a:lnTo>
                    <a:pt x="2" y="15"/>
                  </a:lnTo>
                  <a:close/>
                  <a:moveTo>
                    <a:pt x="3" y="17"/>
                  </a:moveTo>
                  <a:cubicBezTo>
                    <a:pt x="3" y="18"/>
                    <a:pt x="3" y="18"/>
                    <a:pt x="3" y="18"/>
                  </a:cubicBezTo>
                  <a:cubicBezTo>
                    <a:pt x="1" y="19"/>
                    <a:pt x="1" y="19"/>
                    <a:pt x="1" y="19"/>
                  </a:cubicBezTo>
                  <a:lnTo>
                    <a:pt x="3" y="17"/>
                  </a:lnTo>
                  <a:close/>
                  <a:moveTo>
                    <a:pt x="4" y="19"/>
                  </a:moveTo>
                  <a:cubicBezTo>
                    <a:pt x="4" y="20"/>
                    <a:pt x="4" y="20"/>
                    <a:pt x="4" y="20"/>
                  </a:cubicBezTo>
                  <a:cubicBezTo>
                    <a:pt x="1" y="20"/>
                    <a:pt x="1" y="20"/>
                    <a:pt x="1" y="20"/>
                  </a:cubicBezTo>
                  <a:lnTo>
                    <a:pt x="4" y="19"/>
                  </a:lnTo>
                  <a:close/>
                  <a:moveTo>
                    <a:pt x="1" y="20"/>
                  </a:moveTo>
                  <a:cubicBezTo>
                    <a:pt x="4" y="20"/>
                    <a:pt x="4" y="20"/>
                    <a:pt x="4" y="20"/>
                  </a:cubicBezTo>
                  <a:cubicBezTo>
                    <a:pt x="5" y="22"/>
                    <a:pt x="5" y="22"/>
                    <a:pt x="5" y="22"/>
                  </a:cubicBezTo>
                  <a:lnTo>
                    <a:pt x="1" y="20"/>
                  </a:lnTo>
                  <a:close/>
                  <a:moveTo>
                    <a:pt x="7" y="26"/>
                  </a:moveTo>
                  <a:cubicBezTo>
                    <a:pt x="6" y="23"/>
                    <a:pt x="6" y="23"/>
                    <a:pt x="6" y="23"/>
                  </a:cubicBezTo>
                  <a:cubicBezTo>
                    <a:pt x="7" y="24"/>
                    <a:pt x="7" y="24"/>
                    <a:pt x="7" y="24"/>
                  </a:cubicBezTo>
                  <a:lnTo>
                    <a:pt x="7" y="26"/>
                  </a:lnTo>
                  <a:close/>
                  <a:moveTo>
                    <a:pt x="7" y="23"/>
                  </a:moveTo>
                  <a:cubicBezTo>
                    <a:pt x="6" y="22"/>
                    <a:pt x="6" y="22"/>
                    <a:pt x="6" y="22"/>
                  </a:cubicBezTo>
                  <a:cubicBezTo>
                    <a:pt x="5" y="20"/>
                    <a:pt x="5" y="20"/>
                    <a:pt x="5" y="20"/>
                  </a:cubicBezTo>
                  <a:cubicBezTo>
                    <a:pt x="7" y="20"/>
                    <a:pt x="7" y="20"/>
                    <a:pt x="7" y="20"/>
                  </a:cubicBezTo>
                  <a:lnTo>
                    <a:pt x="7" y="23"/>
                  </a:lnTo>
                  <a:close/>
                  <a:moveTo>
                    <a:pt x="7" y="20"/>
                  </a:moveTo>
                  <a:cubicBezTo>
                    <a:pt x="5" y="20"/>
                    <a:pt x="5" y="20"/>
                    <a:pt x="5" y="20"/>
                  </a:cubicBezTo>
                  <a:cubicBezTo>
                    <a:pt x="4" y="18"/>
                    <a:pt x="4" y="18"/>
                    <a:pt x="4" y="18"/>
                  </a:cubicBezTo>
                  <a:cubicBezTo>
                    <a:pt x="7" y="17"/>
                    <a:pt x="7" y="17"/>
                    <a:pt x="7" y="17"/>
                  </a:cubicBezTo>
                  <a:lnTo>
                    <a:pt x="7" y="20"/>
                  </a:lnTo>
                  <a:close/>
                  <a:moveTo>
                    <a:pt x="7" y="16"/>
                  </a:moveTo>
                  <a:cubicBezTo>
                    <a:pt x="6" y="14"/>
                    <a:pt x="6" y="14"/>
                    <a:pt x="6" y="14"/>
                  </a:cubicBezTo>
                  <a:cubicBezTo>
                    <a:pt x="7" y="12"/>
                    <a:pt x="7" y="12"/>
                    <a:pt x="7" y="12"/>
                  </a:cubicBezTo>
                  <a:lnTo>
                    <a:pt x="7" y="16"/>
                  </a:lnTo>
                  <a:close/>
                  <a:moveTo>
                    <a:pt x="7" y="11"/>
                  </a:moveTo>
                  <a:cubicBezTo>
                    <a:pt x="4" y="10"/>
                    <a:pt x="4" y="10"/>
                    <a:pt x="4" y="10"/>
                  </a:cubicBezTo>
                  <a:cubicBezTo>
                    <a:pt x="5" y="8"/>
                    <a:pt x="5" y="8"/>
                    <a:pt x="5" y="8"/>
                  </a:cubicBezTo>
                  <a:cubicBezTo>
                    <a:pt x="7" y="8"/>
                    <a:pt x="7" y="8"/>
                    <a:pt x="7" y="8"/>
                  </a:cubicBezTo>
                  <a:lnTo>
                    <a:pt x="7" y="11"/>
                  </a:lnTo>
                  <a:close/>
                  <a:moveTo>
                    <a:pt x="7" y="8"/>
                  </a:moveTo>
                  <a:cubicBezTo>
                    <a:pt x="5" y="8"/>
                    <a:pt x="5" y="8"/>
                    <a:pt x="5" y="8"/>
                  </a:cubicBezTo>
                  <a:cubicBezTo>
                    <a:pt x="6" y="6"/>
                    <a:pt x="6" y="6"/>
                    <a:pt x="6" y="6"/>
                  </a:cubicBezTo>
                  <a:cubicBezTo>
                    <a:pt x="7" y="5"/>
                    <a:pt x="7" y="5"/>
                    <a:pt x="7" y="5"/>
                  </a:cubicBezTo>
                  <a:lnTo>
                    <a:pt x="7" y="8"/>
                  </a:lnTo>
                  <a:close/>
                  <a:moveTo>
                    <a:pt x="7" y="5"/>
                  </a:moveTo>
                  <a:cubicBezTo>
                    <a:pt x="6" y="5"/>
                    <a:pt x="6" y="5"/>
                    <a:pt x="6" y="5"/>
                  </a:cubicBezTo>
                  <a:cubicBezTo>
                    <a:pt x="7" y="2"/>
                    <a:pt x="7" y="2"/>
                    <a:pt x="7" y="2"/>
                  </a:cubicBezTo>
                  <a:lnTo>
                    <a:pt x="7" y="5"/>
                  </a:lnTo>
                  <a:close/>
                  <a:moveTo>
                    <a:pt x="8" y="24"/>
                  </a:moveTo>
                  <a:cubicBezTo>
                    <a:pt x="9" y="24"/>
                    <a:pt x="9" y="24"/>
                    <a:pt x="9" y="24"/>
                  </a:cubicBezTo>
                  <a:cubicBezTo>
                    <a:pt x="8" y="27"/>
                    <a:pt x="8" y="27"/>
                    <a:pt x="8" y="27"/>
                  </a:cubicBezTo>
                  <a:lnTo>
                    <a:pt x="8" y="24"/>
                  </a:lnTo>
                  <a:close/>
                  <a:moveTo>
                    <a:pt x="10" y="24"/>
                  </a:moveTo>
                  <a:cubicBezTo>
                    <a:pt x="11" y="25"/>
                    <a:pt x="11" y="25"/>
                    <a:pt x="11" y="25"/>
                  </a:cubicBezTo>
                  <a:cubicBezTo>
                    <a:pt x="9" y="27"/>
                    <a:pt x="9" y="27"/>
                    <a:pt x="9" y="27"/>
                  </a:cubicBezTo>
                  <a:lnTo>
                    <a:pt x="10" y="24"/>
                  </a:lnTo>
                  <a:close/>
                  <a:moveTo>
                    <a:pt x="9" y="27"/>
                  </a:moveTo>
                  <a:cubicBezTo>
                    <a:pt x="11" y="25"/>
                    <a:pt x="11" y="25"/>
                    <a:pt x="11" y="25"/>
                  </a:cubicBezTo>
                  <a:cubicBezTo>
                    <a:pt x="13" y="26"/>
                    <a:pt x="13" y="26"/>
                    <a:pt x="13" y="26"/>
                  </a:cubicBezTo>
                  <a:lnTo>
                    <a:pt x="9" y="27"/>
                  </a:lnTo>
                  <a:close/>
                  <a:moveTo>
                    <a:pt x="12" y="25"/>
                  </a:moveTo>
                  <a:cubicBezTo>
                    <a:pt x="14" y="23"/>
                    <a:pt x="14" y="23"/>
                    <a:pt x="14" y="23"/>
                  </a:cubicBezTo>
                  <a:cubicBezTo>
                    <a:pt x="15" y="25"/>
                    <a:pt x="15" y="25"/>
                    <a:pt x="15" y="25"/>
                  </a:cubicBezTo>
                  <a:cubicBezTo>
                    <a:pt x="14" y="25"/>
                    <a:pt x="14" y="25"/>
                    <a:pt x="14" y="25"/>
                  </a:cubicBezTo>
                  <a:lnTo>
                    <a:pt x="12" y="25"/>
                  </a:lnTo>
                  <a:close/>
                  <a:moveTo>
                    <a:pt x="15" y="26"/>
                  </a:moveTo>
                  <a:cubicBezTo>
                    <a:pt x="16" y="25"/>
                    <a:pt x="16" y="25"/>
                    <a:pt x="16" y="25"/>
                  </a:cubicBezTo>
                  <a:cubicBezTo>
                    <a:pt x="18" y="27"/>
                    <a:pt x="18" y="27"/>
                    <a:pt x="18" y="27"/>
                  </a:cubicBezTo>
                  <a:lnTo>
                    <a:pt x="15" y="26"/>
                  </a:lnTo>
                  <a:close/>
                  <a:moveTo>
                    <a:pt x="17" y="25"/>
                  </a:moveTo>
                  <a:cubicBezTo>
                    <a:pt x="18" y="24"/>
                    <a:pt x="18" y="24"/>
                    <a:pt x="18" y="24"/>
                  </a:cubicBezTo>
                  <a:cubicBezTo>
                    <a:pt x="19" y="27"/>
                    <a:pt x="19" y="27"/>
                    <a:pt x="19" y="27"/>
                  </a:cubicBezTo>
                  <a:lnTo>
                    <a:pt x="17" y="25"/>
                  </a:lnTo>
                  <a:close/>
                  <a:moveTo>
                    <a:pt x="19" y="27"/>
                  </a:moveTo>
                  <a:cubicBezTo>
                    <a:pt x="18" y="24"/>
                    <a:pt x="18" y="24"/>
                    <a:pt x="18" y="24"/>
                  </a:cubicBezTo>
                  <a:cubicBezTo>
                    <a:pt x="19" y="24"/>
                    <a:pt x="19" y="24"/>
                    <a:pt x="19" y="24"/>
                  </a:cubicBezTo>
                  <a:lnTo>
                    <a:pt x="19" y="27"/>
                  </a:lnTo>
                  <a:close/>
                  <a:moveTo>
                    <a:pt x="19" y="23"/>
                  </a:moveTo>
                  <a:cubicBezTo>
                    <a:pt x="18" y="24"/>
                    <a:pt x="18" y="24"/>
                    <a:pt x="18" y="24"/>
                  </a:cubicBezTo>
                  <a:cubicBezTo>
                    <a:pt x="17" y="20"/>
                    <a:pt x="17" y="20"/>
                    <a:pt x="17" y="20"/>
                  </a:cubicBezTo>
                  <a:cubicBezTo>
                    <a:pt x="19" y="20"/>
                    <a:pt x="19" y="20"/>
                    <a:pt x="19" y="20"/>
                  </a:cubicBezTo>
                  <a:lnTo>
                    <a:pt x="19" y="23"/>
                  </a:lnTo>
                  <a:close/>
                  <a:moveTo>
                    <a:pt x="19" y="20"/>
                  </a:moveTo>
                  <a:cubicBezTo>
                    <a:pt x="17" y="20"/>
                    <a:pt x="17" y="20"/>
                    <a:pt x="17" y="20"/>
                  </a:cubicBezTo>
                  <a:cubicBezTo>
                    <a:pt x="19" y="17"/>
                    <a:pt x="19" y="17"/>
                    <a:pt x="19" y="17"/>
                  </a:cubicBezTo>
                  <a:lnTo>
                    <a:pt x="19" y="20"/>
                  </a:lnTo>
                  <a:close/>
                  <a:moveTo>
                    <a:pt x="19" y="16"/>
                  </a:moveTo>
                  <a:cubicBezTo>
                    <a:pt x="15" y="14"/>
                    <a:pt x="15" y="14"/>
                    <a:pt x="15" y="14"/>
                  </a:cubicBezTo>
                  <a:cubicBezTo>
                    <a:pt x="19" y="12"/>
                    <a:pt x="19" y="12"/>
                    <a:pt x="19" y="12"/>
                  </a:cubicBezTo>
                  <a:lnTo>
                    <a:pt x="19" y="16"/>
                  </a:lnTo>
                  <a:close/>
                  <a:moveTo>
                    <a:pt x="19" y="11"/>
                  </a:moveTo>
                  <a:cubicBezTo>
                    <a:pt x="17" y="8"/>
                    <a:pt x="17" y="8"/>
                    <a:pt x="17" y="8"/>
                  </a:cubicBezTo>
                  <a:cubicBezTo>
                    <a:pt x="19" y="8"/>
                    <a:pt x="19" y="8"/>
                    <a:pt x="19" y="8"/>
                  </a:cubicBezTo>
                  <a:lnTo>
                    <a:pt x="19" y="11"/>
                  </a:lnTo>
                  <a:close/>
                  <a:moveTo>
                    <a:pt x="19" y="8"/>
                  </a:moveTo>
                  <a:cubicBezTo>
                    <a:pt x="17" y="8"/>
                    <a:pt x="17" y="8"/>
                    <a:pt x="17" y="8"/>
                  </a:cubicBezTo>
                  <a:cubicBezTo>
                    <a:pt x="18" y="4"/>
                    <a:pt x="18" y="4"/>
                    <a:pt x="18" y="4"/>
                  </a:cubicBezTo>
                  <a:cubicBezTo>
                    <a:pt x="19" y="5"/>
                    <a:pt x="19" y="5"/>
                    <a:pt x="19" y="5"/>
                  </a:cubicBezTo>
                  <a:lnTo>
                    <a:pt x="19" y="8"/>
                  </a:lnTo>
                  <a:close/>
                  <a:moveTo>
                    <a:pt x="19" y="4"/>
                  </a:moveTo>
                  <a:cubicBezTo>
                    <a:pt x="18" y="4"/>
                    <a:pt x="18" y="4"/>
                    <a:pt x="18" y="4"/>
                  </a:cubicBezTo>
                  <a:cubicBezTo>
                    <a:pt x="19" y="1"/>
                    <a:pt x="19" y="1"/>
                    <a:pt x="19" y="1"/>
                  </a:cubicBezTo>
                  <a:lnTo>
                    <a:pt x="19" y="4"/>
                  </a:lnTo>
                  <a:close/>
                  <a:moveTo>
                    <a:pt x="20" y="26"/>
                  </a:moveTo>
                  <a:cubicBezTo>
                    <a:pt x="20" y="24"/>
                    <a:pt x="20" y="24"/>
                    <a:pt x="20" y="24"/>
                  </a:cubicBezTo>
                  <a:cubicBezTo>
                    <a:pt x="21" y="23"/>
                    <a:pt x="21" y="23"/>
                    <a:pt x="21" y="23"/>
                  </a:cubicBezTo>
                  <a:lnTo>
                    <a:pt x="20" y="26"/>
                  </a:lnTo>
                  <a:close/>
                  <a:moveTo>
                    <a:pt x="22" y="22"/>
                  </a:moveTo>
                  <a:cubicBezTo>
                    <a:pt x="20" y="23"/>
                    <a:pt x="20" y="23"/>
                    <a:pt x="20" y="23"/>
                  </a:cubicBezTo>
                  <a:cubicBezTo>
                    <a:pt x="20" y="20"/>
                    <a:pt x="20" y="20"/>
                    <a:pt x="20" y="20"/>
                  </a:cubicBezTo>
                  <a:cubicBezTo>
                    <a:pt x="22" y="20"/>
                    <a:pt x="22" y="20"/>
                    <a:pt x="22" y="20"/>
                  </a:cubicBezTo>
                  <a:lnTo>
                    <a:pt x="22" y="22"/>
                  </a:lnTo>
                  <a:close/>
                  <a:moveTo>
                    <a:pt x="23" y="22"/>
                  </a:moveTo>
                  <a:cubicBezTo>
                    <a:pt x="23" y="20"/>
                    <a:pt x="23" y="20"/>
                    <a:pt x="23" y="20"/>
                  </a:cubicBezTo>
                  <a:cubicBezTo>
                    <a:pt x="26" y="20"/>
                    <a:pt x="26" y="20"/>
                    <a:pt x="26" y="20"/>
                  </a:cubicBezTo>
                  <a:lnTo>
                    <a:pt x="23" y="22"/>
                  </a:lnTo>
                  <a:close/>
                  <a:moveTo>
                    <a:pt x="23" y="20"/>
                  </a:moveTo>
                  <a:cubicBezTo>
                    <a:pt x="24" y="19"/>
                    <a:pt x="24" y="19"/>
                    <a:pt x="24" y="19"/>
                  </a:cubicBezTo>
                  <a:cubicBezTo>
                    <a:pt x="26" y="20"/>
                    <a:pt x="26" y="20"/>
                    <a:pt x="26" y="20"/>
                  </a:cubicBezTo>
                  <a:lnTo>
                    <a:pt x="23" y="20"/>
                  </a:lnTo>
                  <a:close/>
                  <a:moveTo>
                    <a:pt x="24" y="18"/>
                  </a:moveTo>
                  <a:cubicBezTo>
                    <a:pt x="25" y="17"/>
                    <a:pt x="25" y="17"/>
                    <a:pt x="25" y="17"/>
                  </a:cubicBezTo>
                  <a:cubicBezTo>
                    <a:pt x="27" y="19"/>
                    <a:pt x="27" y="19"/>
                    <a:pt x="27" y="19"/>
                  </a:cubicBezTo>
                  <a:lnTo>
                    <a:pt x="24" y="18"/>
                  </a:lnTo>
                  <a:close/>
                  <a:moveTo>
                    <a:pt x="27" y="18"/>
                  </a:moveTo>
                  <a:cubicBezTo>
                    <a:pt x="25" y="16"/>
                    <a:pt x="25" y="16"/>
                    <a:pt x="25" y="16"/>
                  </a:cubicBezTo>
                  <a:cubicBezTo>
                    <a:pt x="25" y="15"/>
                    <a:pt x="25" y="15"/>
                    <a:pt x="25" y="15"/>
                  </a:cubicBezTo>
                  <a:lnTo>
                    <a:pt x="27" y="18"/>
                  </a:lnTo>
                  <a:close/>
                  <a:moveTo>
                    <a:pt x="25" y="13"/>
                  </a:moveTo>
                  <a:cubicBezTo>
                    <a:pt x="25" y="12"/>
                    <a:pt x="25" y="12"/>
                    <a:pt x="25" y="12"/>
                  </a:cubicBezTo>
                  <a:cubicBezTo>
                    <a:pt x="27" y="10"/>
                    <a:pt x="27" y="10"/>
                    <a:pt x="27" y="10"/>
                  </a:cubicBezTo>
                  <a:lnTo>
                    <a:pt x="25" y="13"/>
                  </a:lnTo>
                  <a:close/>
                  <a:moveTo>
                    <a:pt x="25" y="11"/>
                  </a:moveTo>
                  <a:cubicBezTo>
                    <a:pt x="24" y="10"/>
                    <a:pt x="24" y="10"/>
                    <a:pt x="24" y="10"/>
                  </a:cubicBezTo>
                  <a:cubicBezTo>
                    <a:pt x="27" y="9"/>
                    <a:pt x="27" y="9"/>
                    <a:pt x="27" y="9"/>
                  </a:cubicBezTo>
                  <a:lnTo>
                    <a:pt x="25" y="11"/>
                  </a:lnTo>
                  <a:close/>
                  <a:moveTo>
                    <a:pt x="24" y="9"/>
                  </a:moveTo>
                  <a:cubicBezTo>
                    <a:pt x="23" y="8"/>
                    <a:pt x="23" y="8"/>
                    <a:pt x="23" y="8"/>
                  </a:cubicBezTo>
                  <a:cubicBezTo>
                    <a:pt x="26" y="8"/>
                    <a:pt x="26" y="8"/>
                    <a:pt x="26" y="8"/>
                  </a:cubicBezTo>
                  <a:lnTo>
                    <a:pt x="24" y="9"/>
                  </a:lnTo>
                  <a:close/>
                </a:path>
              </a:pathLst>
            </a:custGeom>
            <a:solidFill>
              <a:srgbClr val="8AA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41" name="Picture 18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95438" y="5140325"/>
              <a:ext cx="1206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18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66838" y="5141913"/>
              <a:ext cx="152400"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8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73200" y="5140325"/>
              <a:ext cx="1460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8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46213" y="5089525"/>
              <a:ext cx="1635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8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447800" y="5072063"/>
              <a:ext cx="1778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Freeform 186"/>
            <p:cNvSpPr>
              <a:spLocks/>
            </p:cNvSpPr>
            <p:nvPr/>
          </p:nvSpPr>
          <p:spPr bwMode="auto">
            <a:xfrm>
              <a:off x="1589088" y="5081588"/>
              <a:ext cx="122238" cy="61913"/>
            </a:xfrm>
            <a:custGeom>
              <a:avLst/>
              <a:gdLst>
                <a:gd name="T0" fmla="*/ 49 w 58"/>
                <a:gd name="T1" fmla="*/ 10 h 29"/>
                <a:gd name="T2" fmla="*/ 48 w 58"/>
                <a:gd name="T3" fmla="*/ 10 h 29"/>
                <a:gd name="T4" fmla="*/ 48 w 58"/>
                <a:gd name="T5" fmla="*/ 10 h 29"/>
                <a:gd name="T6" fmla="*/ 38 w 58"/>
                <a:gd name="T7" fmla="*/ 0 h 29"/>
                <a:gd name="T8" fmla="*/ 29 w 58"/>
                <a:gd name="T9" fmla="*/ 7 h 29"/>
                <a:gd name="T10" fmla="*/ 20 w 58"/>
                <a:gd name="T11" fmla="*/ 0 h 29"/>
                <a:gd name="T12" fmla="*/ 12 w 58"/>
                <a:gd name="T13" fmla="*/ 8 h 29"/>
                <a:gd name="T14" fmla="*/ 21 w 58"/>
                <a:gd name="T15" fmla="*/ 15 h 29"/>
                <a:gd name="T16" fmla="*/ 19 w 58"/>
                <a:gd name="T17" fmla="*/ 15 h 29"/>
                <a:gd name="T18" fmla="*/ 10 w 58"/>
                <a:gd name="T19" fmla="*/ 10 h 29"/>
                <a:gd name="T20" fmla="*/ 0 w 58"/>
                <a:gd name="T21" fmla="*/ 19 h 29"/>
                <a:gd name="T22" fmla="*/ 10 w 58"/>
                <a:gd name="T23" fmla="*/ 29 h 29"/>
                <a:gd name="T24" fmla="*/ 10 w 58"/>
                <a:gd name="T25" fmla="*/ 29 h 29"/>
                <a:gd name="T26" fmla="*/ 43 w 58"/>
                <a:gd name="T27" fmla="*/ 29 h 29"/>
                <a:gd name="T28" fmla="*/ 38 w 58"/>
                <a:gd name="T29" fmla="*/ 24 h 29"/>
                <a:gd name="T30" fmla="*/ 40 w 58"/>
                <a:gd name="T31" fmla="*/ 24 h 29"/>
                <a:gd name="T32" fmla="*/ 49 w 58"/>
                <a:gd name="T33" fmla="*/ 29 h 29"/>
                <a:gd name="T34" fmla="*/ 58 w 58"/>
                <a:gd name="T35" fmla="*/ 20 h 29"/>
                <a:gd name="T36" fmla="*/ 49 w 58"/>
                <a:gd name="T3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29">
                  <a:moveTo>
                    <a:pt x="49" y="10"/>
                  </a:moveTo>
                  <a:cubicBezTo>
                    <a:pt x="48" y="10"/>
                    <a:pt x="48" y="10"/>
                    <a:pt x="48" y="10"/>
                  </a:cubicBezTo>
                  <a:cubicBezTo>
                    <a:pt x="48" y="10"/>
                    <a:pt x="48" y="10"/>
                    <a:pt x="48" y="10"/>
                  </a:cubicBezTo>
                  <a:cubicBezTo>
                    <a:pt x="48" y="5"/>
                    <a:pt x="43" y="0"/>
                    <a:pt x="38" y="0"/>
                  </a:cubicBezTo>
                  <a:cubicBezTo>
                    <a:pt x="34" y="0"/>
                    <a:pt x="30" y="3"/>
                    <a:pt x="29" y="7"/>
                  </a:cubicBezTo>
                  <a:cubicBezTo>
                    <a:pt x="28" y="3"/>
                    <a:pt x="25" y="0"/>
                    <a:pt x="20" y="0"/>
                  </a:cubicBezTo>
                  <a:cubicBezTo>
                    <a:pt x="16" y="0"/>
                    <a:pt x="12" y="4"/>
                    <a:pt x="12" y="8"/>
                  </a:cubicBezTo>
                  <a:cubicBezTo>
                    <a:pt x="16" y="9"/>
                    <a:pt x="19" y="11"/>
                    <a:pt x="21" y="15"/>
                  </a:cubicBezTo>
                  <a:cubicBezTo>
                    <a:pt x="19" y="15"/>
                    <a:pt x="19" y="15"/>
                    <a:pt x="19" y="15"/>
                  </a:cubicBezTo>
                  <a:cubicBezTo>
                    <a:pt x="17" y="12"/>
                    <a:pt x="14" y="10"/>
                    <a:pt x="10" y="10"/>
                  </a:cubicBezTo>
                  <a:cubicBezTo>
                    <a:pt x="5" y="10"/>
                    <a:pt x="0" y="14"/>
                    <a:pt x="0" y="19"/>
                  </a:cubicBezTo>
                  <a:cubicBezTo>
                    <a:pt x="0" y="25"/>
                    <a:pt x="4" y="29"/>
                    <a:pt x="10" y="29"/>
                  </a:cubicBezTo>
                  <a:cubicBezTo>
                    <a:pt x="10" y="29"/>
                    <a:pt x="10" y="29"/>
                    <a:pt x="10" y="29"/>
                  </a:cubicBezTo>
                  <a:cubicBezTo>
                    <a:pt x="43" y="29"/>
                    <a:pt x="43" y="29"/>
                    <a:pt x="43" y="29"/>
                  </a:cubicBezTo>
                  <a:cubicBezTo>
                    <a:pt x="41" y="28"/>
                    <a:pt x="39" y="26"/>
                    <a:pt x="38" y="24"/>
                  </a:cubicBezTo>
                  <a:cubicBezTo>
                    <a:pt x="40" y="24"/>
                    <a:pt x="40" y="24"/>
                    <a:pt x="40" y="24"/>
                  </a:cubicBezTo>
                  <a:cubicBezTo>
                    <a:pt x="42" y="27"/>
                    <a:pt x="45" y="29"/>
                    <a:pt x="49" y="29"/>
                  </a:cubicBezTo>
                  <a:cubicBezTo>
                    <a:pt x="54" y="29"/>
                    <a:pt x="58" y="25"/>
                    <a:pt x="58" y="20"/>
                  </a:cubicBezTo>
                  <a:cubicBezTo>
                    <a:pt x="58" y="14"/>
                    <a:pt x="54" y="10"/>
                    <a:pt x="49" y="10"/>
                  </a:cubicBezTo>
                  <a:close/>
                </a:path>
              </a:pathLst>
            </a:custGeom>
            <a:solidFill>
              <a:srgbClr val="00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47" name="Picture 18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44625" y="5111750"/>
              <a:ext cx="15081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188"/>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3038" y="5126038"/>
              <a:ext cx="163513"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Freeform 189"/>
            <p:cNvSpPr>
              <a:spLocks/>
            </p:cNvSpPr>
            <p:nvPr/>
          </p:nvSpPr>
          <p:spPr bwMode="auto">
            <a:xfrm>
              <a:off x="1644650" y="5099050"/>
              <a:ext cx="228600" cy="133350"/>
            </a:xfrm>
            <a:custGeom>
              <a:avLst/>
              <a:gdLst>
                <a:gd name="T0" fmla="*/ 108 w 108"/>
                <a:gd name="T1" fmla="*/ 0 h 63"/>
                <a:gd name="T2" fmla="*/ 47 w 108"/>
                <a:gd name="T3" fmla="*/ 0 h 63"/>
                <a:gd name="T4" fmla="*/ 28 w 108"/>
                <a:gd name="T5" fmla="*/ 35 h 63"/>
                <a:gd name="T6" fmla="*/ 55 w 108"/>
                <a:gd name="T7" fmla="*/ 35 h 63"/>
                <a:gd name="T8" fmla="*/ 62 w 108"/>
                <a:gd name="T9" fmla="*/ 40 h 63"/>
                <a:gd name="T10" fmla="*/ 55 w 108"/>
                <a:gd name="T11" fmla="*/ 49 h 63"/>
                <a:gd name="T12" fmla="*/ 47 w 108"/>
                <a:gd name="T13" fmla="*/ 53 h 63"/>
                <a:gd name="T14" fmla="*/ 0 w 108"/>
                <a:gd name="T15" fmla="*/ 63 h 63"/>
                <a:gd name="T16" fmla="*/ 57 w 108"/>
                <a:gd name="T17" fmla="*/ 63 h 63"/>
                <a:gd name="T18" fmla="*/ 72 w 108"/>
                <a:gd name="T19" fmla="*/ 59 h 63"/>
                <a:gd name="T20" fmla="*/ 80 w 108"/>
                <a:gd name="T21" fmla="*/ 52 h 63"/>
                <a:gd name="T22" fmla="*/ 85 w 108"/>
                <a:gd name="T23" fmla="*/ 43 h 63"/>
                <a:gd name="T24" fmla="*/ 85 w 108"/>
                <a:gd name="T25" fmla="*/ 27 h 63"/>
                <a:gd name="T26" fmla="*/ 73 w 108"/>
                <a:gd name="T27" fmla="*/ 21 h 63"/>
                <a:gd name="T28" fmla="*/ 58 w 108"/>
                <a:gd name="T29" fmla="*/ 21 h 63"/>
                <a:gd name="T30" fmla="*/ 63 w 108"/>
                <a:gd name="T31" fmla="*/ 11 h 63"/>
                <a:gd name="T32" fmla="*/ 91 w 108"/>
                <a:gd name="T33" fmla="*/ 6 h 63"/>
                <a:gd name="T34" fmla="*/ 108 w 108"/>
                <a:gd name="T3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3">
                  <a:moveTo>
                    <a:pt x="108" y="0"/>
                  </a:moveTo>
                  <a:cubicBezTo>
                    <a:pt x="47" y="0"/>
                    <a:pt x="47" y="0"/>
                    <a:pt x="47" y="0"/>
                  </a:cubicBezTo>
                  <a:cubicBezTo>
                    <a:pt x="28" y="35"/>
                    <a:pt x="28" y="35"/>
                    <a:pt x="28" y="35"/>
                  </a:cubicBezTo>
                  <a:cubicBezTo>
                    <a:pt x="55" y="35"/>
                    <a:pt x="55" y="35"/>
                    <a:pt x="55" y="35"/>
                  </a:cubicBezTo>
                  <a:cubicBezTo>
                    <a:pt x="59" y="35"/>
                    <a:pt x="62" y="36"/>
                    <a:pt x="62" y="40"/>
                  </a:cubicBezTo>
                  <a:cubicBezTo>
                    <a:pt x="61" y="43"/>
                    <a:pt x="58" y="47"/>
                    <a:pt x="55" y="49"/>
                  </a:cubicBezTo>
                  <a:cubicBezTo>
                    <a:pt x="53" y="51"/>
                    <a:pt x="50" y="53"/>
                    <a:pt x="47" y="53"/>
                  </a:cubicBezTo>
                  <a:cubicBezTo>
                    <a:pt x="46" y="54"/>
                    <a:pt x="0" y="63"/>
                    <a:pt x="0" y="63"/>
                  </a:cubicBezTo>
                  <a:cubicBezTo>
                    <a:pt x="57" y="63"/>
                    <a:pt x="57" y="63"/>
                    <a:pt x="57" y="63"/>
                  </a:cubicBezTo>
                  <a:cubicBezTo>
                    <a:pt x="62" y="63"/>
                    <a:pt x="69" y="62"/>
                    <a:pt x="72" y="59"/>
                  </a:cubicBezTo>
                  <a:cubicBezTo>
                    <a:pt x="76" y="57"/>
                    <a:pt x="78" y="55"/>
                    <a:pt x="80" y="52"/>
                  </a:cubicBezTo>
                  <a:cubicBezTo>
                    <a:pt x="82" y="49"/>
                    <a:pt x="84" y="46"/>
                    <a:pt x="85" y="43"/>
                  </a:cubicBezTo>
                  <a:cubicBezTo>
                    <a:pt x="86" y="40"/>
                    <a:pt x="89" y="32"/>
                    <a:pt x="85" y="27"/>
                  </a:cubicBezTo>
                  <a:cubicBezTo>
                    <a:pt x="82" y="23"/>
                    <a:pt x="77" y="21"/>
                    <a:pt x="73" y="21"/>
                  </a:cubicBezTo>
                  <a:cubicBezTo>
                    <a:pt x="58" y="21"/>
                    <a:pt x="58" y="21"/>
                    <a:pt x="58" y="21"/>
                  </a:cubicBezTo>
                  <a:cubicBezTo>
                    <a:pt x="63" y="11"/>
                    <a:pt x="63" y="11"/>
                    <a:pt x="63" y="11"/>
                  </a:cubicBezTo>
                  <a:cubicBezTo>
                    <a:pt x="63" y="11"/>
                    <a:pt x="83" y="9"/>
                    <a:pt x="91" y="6"/>
                  </a:cubicBezTo>
                  <a:cubicBezTo>
                    <a:pt x="101" y="3"/>
                    <a:pt x="108" y="0"/>
                    <a:pt x="108" y="0"/>
                  </a:cubicBezTo>
                  <a:close/>
                </a:path>
              </a:pathLst>
            </a:custGeom>
            <a:solidFill>
              <a:srgbClr val="F5A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50" name="Picture 2" descr="JAIRO Cloud"/>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1493" b="-2"/>
          <a:stretch/>
        </p:blipFill>
        <p:spPr bwMode="auto">
          <a:xfrm>
            <a:off x="6764546" y="3432715"/>
            <a:ext cx="871632" cy="334733"/>
          </a:xfrm>
          <a:prstGeom prst="rect">
            <a:avLst/>
          </a:prstGeom>
          <a:noFill/>
          <a:extLst>
            <a:ext uri="{909E8E84-426E-40DD-AFC4-6F175D3DCCD1}">
              <a14:hiddenFill xmlns:a14="http://schemas.microsoft.com/office/drawing/2010/main">
                <a:solidFill>
                  <a:srgbClr val="FFFFFF"/>
                </a:solidFill>
              </a14:hiddenFill>
            </a:ext>
          </a:extLst>
        </p:spPr>
      </p:pic>
      <p:sp>
        <p:nvSpPr>
          <p:cNvPr id="151" name="正方形/長方形 150"/>
          <p:cNvSpPr/>
          <p:nvPr/>
        </p:nvSpPr>
        <p:spPr>
          <a:xfrm>
            <a:off x="7693590" y="3635001"/>
            <a:ext cx="207621" cy="161070"/>
          </a:xfrm>
          <a:prstGeom prst="rect">
            <a:avLst/>
          </a:prstGeom>
        </p:spPr>
        <p:txBody>
          <a:bodyPr wrap="none" lIns="0" tIns="0" rIns="0" bIns="0">
            <a:spAutoFit/>
          </a:bodyPr>
          <a:lstStyle/>
          <a:p>
            <a:pPr>
              <a:lnSpc>
                <a:spcPts val="1200"/>
              </a:lnSpc>
            </a:pPr>
            <a:r>
              <a:rPr lang="en-US" altLang="ja-JP" sz="1400" dirty="0">
                <a:latin typeface="Arial Rounded MT Bold" panose="020F0704030504030204" pitchFamily="34" charset="0"/>
              </a:rPr>
              <a:t>by</a:t>
            </a:r>
            <a:endParaRPr lang="ja-JP" altLang="en-US" sz="1400" dirty="0"/>
          </a:p>
        </p:txBody>
      </p:sp>
      <p:pic>
        <p:nvPicPr>
          <p:cNvPr id="154" name="Picture 2" descr="GakuninCloud"/>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705451" y="6456927"/>
            <a:ext cx="1793399" cy="351530"/>
          </a:xfrm>
          <a:prstGeom prst="rect">
            <a:avLst/>
          </a:prstGeom>
          <a:noFill/>
          <a:extLst>
            <a:ext uri="{909E8E84-426E-40DD-AFC4-6F175D3DCCD1}">
              <a14:hiddenFill xmlns:a14="http://schemas.microsoft.com/office/drawing/2010/main">
                <a:solidFill>
                  <a:srgbClr val="FFFFFF"/>
                </a:solidFill>
              </a14:hiddenFill>
            </a:ext>
          </a:extLst>
        </p:spPr>
      </p:pic>
      <p:grpSp>
        <p:nvGrpSpPr>
          <p:cNvPr id="155" name="グループ化 154"/>
          <p:cNvGrpSpPr/>
          <p:nvPr/>
        </p:nvGrpSpPr>
        <p:grpSpPr>
          <a:xfrm>
            <a:off x="4461700" y="3847559"/>
            <a:ext cx="254042" cy="338902"/>
            <a:chOff x="4505326" y="3905251"/>
            <a:chExt cx="223838" cy="271463"/>
          </a:xfrm>
        </p:grpSpPr>
        <p:sp>
          <p:nvSpPr>
            <p:cNvPr id="156" name="Freeform 440"/>
            <p:cNvSpPr>
              <a:spLocks/>
            </p:cNvSpPr>
            <p:nvPr/>
          </p:nvSpPr>
          <p:spPr bwMode="auto">
            <a:xfrm>
              <a:off x="4505326" y="4006851"/>
              <a:ext cx="223838" cy="169863"/>
            </a:xfrm>
            <a:custGeom>
              <a:avLst/>
              <a:gdLst>
                <a:gd name="T0" fmla="*/ 106 w 106"/>
                <a:gd name="T1" fmla="*/ 52 h 81"/>
                <a:gd name="T2" fmla="*/ 53 w 106"/>
                <a:gd name="T3" fmla="*/ 0 h 81"/>
                <a:gd name="T4" fmla="*/ 0 w 106"/>
                <a:gd name="T5" fmla="*/ 52 h 81"/>
                <a:gd name="T6" fmla="*/ 106 w 106"/>
                <a:gd name="T7" fmla="*/ 52 h 81"/>
              </a:gdLst>
              <a:ahLst/>
              <a:cxnLst>
                <a:cxn ang="0">
                  <a:pos x="T0" y="T1"/>
                </a:cxn>
                <a:cxn ang="0">
                  <a:pos x="T2" y="T3"/>
                </a:cxn>
                <a:cxn ang="0">
                  <a:pos x="T4" y="T5"/>
                </a:cxn>
                <a:cxn ang="0">
                  <a:pos x="T6" y="T7"/>
                </a:cxn>
              </a:cxnLst>
              <a:rect l="0" t="0" r="r" b="b"/>
              <a:pathLst>
                <a:path w="106" h="81">
                  <a:moveTo>
                    <a:pt x="106" y="52"/>
                  </a:moveTo>
                  <a:cubicBezTo>
                    <a:pt x="106" y="23"/>
                    <a:pt x="82" y="0"/>
                    <a:pt x="53" y="0"/>
                  </a:cubicBezTo>
                  <a:cubicBezTo>
                    <a:pt x="24" y="0"/>
                    <a:pt x="0" y="23"/>
                    <a:pt x="0" y="52"/>
                  </a:cubicBezTo>
                  <a:cubicBezTo>
                    <a:pt x="0" y="81"/>
                    <a:pt x="106" y="81"/>
                    <a:pt x="106" y="52"/>
                  </a:cubicBezTo>
                  <a:close/>
                </a:path>
              </a:pathLst>
            </a:custGeom>
            <a:solidFill>
              <a:srgbClr val="22A2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p>
          </p:txBody>
        </p:sp>
        <p:sp>
          <p:nvSpPr>
            <p:cNvPr id="157" name="Oval 441"/>
            <p:cNvSpPr>
              <a:spLocks noChangeArrowheads="1"/>
            </p:cNvSpPr>
            <p:nvPr/>
          </p:nvSpPr>
          <p:spPr bwMode="auto">
            <a:xfrm>
              <a:off x="4549776" y="3905251"/>
              <a:ext cx="134938" cy="139700"/>
            </a:xfrm>
            <a:prstGeom prst="ellipse">
              <a:avLst/>
            </a:prstGeom>
            <a:solidFill>
              <a:srgbClr val="22A2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p>
          </p:txBody>
        </p:sp>
      </p:grpSp>
      <p:grpSp>
        <p:nvGrpSpPr>
          <p:cNvPr id="158" name="グループ化 157"/>
          <p:cNvGrpSpPr/>
          <p:nvPr/>
        </p:nvGrpSpPr>
        <p:grpSpPr>
          <a:xfrm>
            <a:off x="4701916" y="3847559"/>
            <a:ext cx="254042" cy="338902"/>
            <a:chOff x="4505326" y="3905251"/>
            <a:chExt cx="223838" cy="271463"/>
          </a:xfrm>
        </p:grpSpPr>
        <p:sp>
          <p:nvSpPr>
            <p:cNvPr id="159" name="Freeform 440"/>
            <p:cNvSpPr>
              <a:spLocks/>
            </p:cNvSpPr>
            <p:nvPr/>
          </p:nvSpPr>
          <p:spPr bwMode="auto">
            <a:xfrm>
              <a:off x="4505326" y="4006851"/>
              <a:ext cx="223838" cy="169863"/>
            </a:xfrm>
            <a:custGeom>
              <a:avLst/>
              <a:gdLst>
                <a:gd name="T0" fmla="*/ 106 w 106"/>
                <a:gd name="T1" fmla="*/ 52 h 81"/>
                <a:gd name="T2" fmla="*/ 53 w 106"/>
                <a:gd name="T3" fmla="*/ 0 h 81"/>
                <a:gd name="T4" fmla="*/ 0 w 106"/>
                <a:gd name="T5" fmla="*/ 52 h 81"/>
                <a:gd name="T6" fmla="*/ 106 w 106"/>
                <a:gd name="T7" fmla="*/ 52 h 81"/>
              </a:gdLst>
              <a:ahLst/>
              <a:cxnLst>
                <a:cxn ang="0">
                  <a:pos x="T0" y="T1"/>
                </a:cxn>
                <a:cxn ang="0">
                  <a:pos x="T2" y="T3"/>
                </a:cxn>
                <a:cxn ang="0">
                  <a:pos x="T4" y="T5"/>
                </a:cxn>
                <a:cxn ang="0">
                  <a:pos x="T6" y="T7"/>
                </a:cxn>
              </a:cxnLst>
              <a:rect l="0" t="0" r="r" b="b"/>
              <a:pathLst>
                <a:path w="106" h="81">
                  <a:moveTo>
                    <a:pt x="106" y="52"/>
                  </a:moveTo>
                  <a:cubicBezTo>
                    <a:pt x="106" y="23"/>
                    <a:pt x="82" y="0"/>
                    <a:pt x="53" y="0"/>
                  </a:cubicBezTo>
                  <a:cubicBezTo>
                    <a:pt x="24" y="0"/>
                    <a:pt x="0" y="23"/>
                    <a:pt x="0" y="52"/>
                  </a:cubicBezTo>
                  <a:cubicBezTo>
                    <a:pt x="0" y="81"/>
                    <a:pt x="106" y="81"/>
                    <a:pt x="106" y="52"/>
                  </a:cubicBezTo>
                  <a:close/>
                </a:path>
              </a:pathLst>
            </a:custGeom>
            <a:solidFill>
              <a:srgbClr val="22A2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p>
          </p:txBody>
        </p:sp>
        <p:sp>
          <p:nvSpPr>
            <p:cNvPr id="160" name="Oval 441"/>
            <p:cNvSpPr>
              <a:spLocks noChangeArrowheads="1"/>
            </p:cNvSpPr>
            <p:nvPr/>
          </p:nvSpPr>
          <p:spPr bwMode="auto">
            <a:xfrm>
              <a:off x="4549776" y="3905251"/>
              <a:ext cx="134938" cy="139700"/>
            </a:xfrm>
            <a:prstGeom prst="ellipse">
              <a:avLst/>
            </a:prstGeom>
            <a:solidFill>
              <a:srgbClr val="22A2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ja-JP" altLang="en-US" sz="1662"/>
            </a:p>
          </p:txBody>
        </p:sp>
      </p:grpSp>
      <p:sp>
        <p:nvSpPr>
          <p:cNvPr id="161" name="テキスト ボックス 160"/>
          <p:cNvSpPr txBox="1"/>
          <p:nvPr/>
        </p:nvSpPr>
        <p:spPr>
          <a:xfrm>
            <a:off x="4924190" y="6254701"/>
            <a:ext cx="543739" cy="307777"/>
          </a:xfrm>
          <a:prstGeom prst="rect">
            <a:avLst/>
          </a:prstGeom>
          <a:noFill/>
        </p:spPr>
        <p:txBody>
          <a:bodyPr wrap="none" rtlCol="0">
            <a:spAutoFit/>
          </a:bodyPr>
          <a:lstStyle/>
          <a:p>
            <a:r>
              <a:rPr kumimoji="1" lang="ja-JP" altLang="en-US" sz="1400" dirty="0"/>
              <a:t>直結</a:t>
            </a:r>
          </a:p>
        </p:txBody>
      </p:sp>
      <p:pic>
        <p:nvPicPr>
          <p:cNvPr id="162" name="図 16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56769" y="3927070"/>
            <a:ext cx="1144508" cy="742587"/>
          </a:xfrm>
          <a:prstGeom prst="rect">
            <a:avLst/>
          </a:prstGeom>
          <a:ln>
            <a:noFill/>
          </a:ln>
          <a:effectLst>
            <a:outerShdw blurRad="292100" dist="139700" dir="2700000" algn="tl" rotWithShape="0">
              <a:srgbClr val="333333">
                <a:alpha val="65000"/>
              </a:srgbClr>
            </a:outerShdw>
          </a:effectLst>
        </p:spPr>
      </p:pic>
      <p:sp>
        <p:nvSpPr>
          <p:cNvPr id="163" name="Rectangle 582"/>
          <p:cNvSpPr>
            <a:spLocks noChangeArrowheads="1"/>
          </p:cNvSpPr>
          <p:nvPr/>
        </p:nvSpPr>
        <p:spPr bwMode="auto">
          <a:xfrm>
            <a:off x="1021563" y="3771744"/>
            <a:ext cx="1399722" cy="261486"/>
          </a:xfrm>
          <a:prstGeom prst="rect">
            <a:avLst/>
          </a:prstGeom>
          <a:solidFill>
            <a:schemeClr val="bg1"/>
          </a:solidFill>
          <a:ln w="25400">
            <a:solidFill>
              <a:srgbClr val="3D519A"/>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0" tIns="72000" rIns="72000" bIns="0" numCol="1" anchor="t" anchorCtr="0" compatLnSpc="1">
            <a:prstTxWarp prst="textNoShape">
              <a:avLst/>
            </a:prstTxWarp>
          </a:bodyPr>
          <a:lstStyle/>
          <a:p>
            <a:pPr algn="r"/>
            <a:r>
              <a:rPr lang="ja-JP" altLang="en-US" sz="900" dirty="0">
                <a:latin typeface="Arial Rounded MT Bold" panose="020F0704030504030204" pitchFamily="34" charset="0"/>
              </a:rPr>
              <a:t>アクセスコントロール</a:t>
            </a:r>
          </a:p>
        </p:txBody>
      </p:sp>
      <p:pic>
        <p:nvPicPr>
          <p:cNvPr id="164" name="図 16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84049" y="3705306"/>
            <a:ext cx="398302" cy="410251"/>
          </a:xfrm>
          <a:prstGeom prst="rect">
            <a:avLst/>
          </a:prstGeom>
        </p:spPr>
      </p:pic>
      <p:sp>
        <p:nvSpPr>
          <p:cNvPr id="165" name="角丸四角形 164"/>
          <p:cNvSpPr/>
          <p:nvPr/>
        </p:nvSpPr>
        <p:spPr>
          <a:xfrm>
            <a:off x="159024" y="4065871"/>
            <a:ext cx="742345" cy="404989"/>
          </a:xfrm>
          <a:prstGeom prst="roundRect">
            <a:avLst/>
          </a:prstGeom>
          <a:ln/>
        </p:spPr>
        <p:style>
          <a:lnRef idx="2">
            <a:schemeClr val="accent4"/>
          </a:lnRef>
          <a:fillRef idx="1">
            <a:schemeClr val="lt1"/>
          </a:fillRef>
          <a:effectRef idx="0">
            <a:schemeClr val="accent4"/>
          </a:effectRef>
          <a:fontRef idx="minor">
            <a:schemeClr val="dk1"/>
          </a:fontRef>
        </p:style>
        <p:txBody>
          <a:bodyPr lIns="0" rIns="0" rtlCol="0" anchor="ctr"/>
          <a:lstStyle/>
          <a:p>
            <a:pPr algn="ctr"/>
            <a:r>
              <a:rPr lang="ja-JP" altLang="en-US" sz="1100" dirty="0">
                <a:latin typeface="Arial Rounded MT Bold" panose="020F0704030504030204" pitchFamily="34" charset="0"/>
              </a:rPr>
              <a:t>実験データ</a:t>
            </a:r>
            <a:endParaRPr lang="en-US" altLang="ja-JP" sz="1100" dirty="0">
              <a:latin typeface="Arial Rounded MT Bold" panose="020F0704030504030204" pitchFamily="34" charset="0"/>
            </a:endParaRPr>
          </a:p>
          <a:p>
            <a:pPr algn="ctr"/>
            <a:r>
              <a:rPr lang="ja-JP" altLang="en-US" sz="1100" dirty="0">
                <a:latin typeface="Arial Rounded MT Bold" panose="020F0704030504030204" pitchFamily="34" charset="0"/>
              </a:rPr>
              <a:t>収集装置</a:t>
            </a:r>
          </a:p>
        </p:txBody>
      </p:sp>
      <p:sp>
        <p:nvSpPr>
          <p:cNvPr id="166" name="角丸四角形 165"/>
          <p:cNvSpPr/>
          <p:nvPr/>
        </p:nvSpPr>
        <p:spPr>
          <a:xfrm>
            <a:off x="2560130" y="4065871"/>
            <a:ext cx="653243" cy="404989"/>
          </a:xfrm>
          <a:prstGeom prst="roundRect">
            <a:avLst/>
          </a:prstGeom>
          <a:ln/>
        </p:spPr>
        <p:style>
          <a:lnRef idx="2">
            <a:schemeClr val="accent4"/>
          </a:lnRef>
          <a:fillRef idx="1">
            <a:schemeClr val="lt1"/>
          </a:fillRef>
          <a:effectRef idx="0">
            <a:schemeClr val="accent4"/>
          </a:effectRef>
          <a:fontRef idx="minor">
            <a:schemeClr val="dk1"/>
          </a:fontRef>
        </p:style>
        <p:txBody>
          <a:bodyPr lIns="0" rIns="0" rtlCol="0" anchor="ctr"/>
          <a:lstStyle/>
          <a:p>
            <a:pPr algn="ctr"/>
            <a:r>
              <a:rPr lang="ja-JP" altLang="en-US" sz="1100" dirty="0">
                <a:latin typeface="Arial Rounded MT Bold" panose="020F0704030504030204" pitchFamily="34" charset="0"/>
              </a:rPr>
              <a:t>解析用</a:t>
            </a:r>
            <a:endParaRPr lang="en-US" altLang="ja-JP" sz="1100" dirty="0">
              <a:latin typeface="Arial Rounded MT Bold" panose="020F0704030504030204" pitchFamily="34" charset="0"/>
            </a:endParaRPr>
          </a:p>
          <a:p>
            <a:pPr algn="ctr"/>
            <a:r>
              <a:rPr lang="ja-JP" altLang="en-US" sz="1100" dirty="0">
                <a:latin typeface="Arial Rounded MT Bold" panose="020F0704030504030204" pitchFamily="34" charset="0"/>
              </a:rPr>
              <a:t>計算機</a:t>
            </a:r>
          </a:p>
        </p:txBody>
      </p:sp>
      <p:cxnSp>
        <p:nvCxnSpPr>
          <p:cNvPr id="167" name="直線矢印コネクタ 166"/>
          <p:cNvCxnSpPr/>
          <p:nvPr/>
        </p:nvCxnSpPr>
        <p:spPr>
          <a:xfrm flipH="1">
            <a:off x="904398" y="4266962"/>
            <a:ext cx="222554" cy="0"/>
          </a:xfrm>
          <a:prstGeom prst="straightConnector1">
            <a:avLst/>
          </a:prstGeom>
          <a:ln>
            <a:headEnd type="triangl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68" name="直線矢印コネクタ 167"/>
          <p:cNvCxnSpPr/>
          <p:nvPr/>
        </p:nvCxnSpPr>
        <p:spPr>
          <a:xfrm flipH="1">
            <a:off x="2342747" y="4266962"/>
            <a:ext cx="222554" cy="0"/>
          </a:xfrm>
          <a:prstGeom prst="straightConnector1">
            <a:avLst/>
          </a:prstGeom>
          <a:ln>
            <a:headEnd type="triangle" w="med" len="med"/>
            <a:tailEnd type="none" w="med" len="med"/>
          </a:ln>
        </p:spPr>
        <p:style>
          <a:lnRef idx="3">
            <a:schemeClr val="accent4"/>
          </a:lnRef>
          <a:fillRef idx="0">
            <a:schemeClr val="accent4"/>
          </a:fillRef>
          <a:effectRef idx="2">
            <a:schemeClr val="accent4"/>
          </a:effectRef>
          <a:fontRef idx="minor">
            <a:schemeClr val="tx1"/>
          </a:fontRef>
        </p:style>
      </p:cxnSp>
      <p:sp>
        <p:nvSpPr>
          <p:cNvPr id="169" name="正方形/長方形 168"/>
          <p:cNvSpPr/>
          <p:nvPr/>
        </p:nvSpPr>
        <p:spPr>
          <a:xfrm>
            <a:off x="735441" y="4636208"/>
            <a:ext cx="1863541" cy="324000"/>
          </a:xfrm>
          <a:prstGeom prst="rect">
            <a:avLst/>
          </a:prstGeom>
          <a:solidFill>
            <a:srgbClr val="3D519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62" dirty="0">
                <a:latin typeface="Arial Rounded MT Bold" panose="020F0704030504030204" pitchFamily="34" charset="0"/>
              </a:rPr>
              <a:t>データ管理基盤</a:t>
            </a:r>
          </a:p>
        </p:txBody>
      </p:sp>
      <p:cxnSp>
        <p:nvCxnSpPr>
          <p:cNvPr id="170" name="カギ線コネクタ 169"/>
          <p:cNvCxnSpPr>
            <a:stCxn id="150" idx="0"/>
            <a:endCxn id="134" idx="3"/>
          </p:cNvCxnSpPr>
          <p:nvPr/>
        </p:nvCxnSpPr>
        <p:spPr>
          <a:xfrm rot="16200000" flipV="1">
            <a:off x="7026909" y="3159871"/>
            <a:ext cx="545527" cy="161"/>
          </a:xfrm>
          <a:prstGeom prst="bentConnector3">
            <a:avLst/>
          </a:prstGeom>
          <a:ln w="57150">
            <a:solidFill>
              <a:schemeClr val="bg1">
                <a:lumMod val="50000"/>
              </a:schemeClr>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pic>
        <p:nvPicPr>
          <p:cNvPr id="5" name="図 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789519" y="1623613"/>
            <a:ext cx="1679175" cy="286223"/>
          </a:xfrm>
          <a:prstGeom prst="rect">
            <a:avLst/>
          </a:prstGeom>
        </p:spPr>
      </p:pic>
      <p:sp>
        <p:nvSpPr>
          <p:cNvPr id="6" name="テキスト ボックス 5"/>
          <p:cNvSpPr txBox="1"/>
          <p:nvPr/>
        </p:nvSpPr>
        <p:spPr>
          <a:xfrm>
            <a:off x="6171529" y="3451081"/>
            <a:ext cx="646331" cy="369332"/>
          </a:xfrm>
          <a:prstGeom prst="rect">
            <a:avLst/>
          </a:prstGeom>
          <a:noFill/>
        </p:spPr>
        <p:txBody>
          <a:bodyPr wrap="none" rtlCol="0">
            <a:spAutoFit/>
          </a:bodyPr>
          <a:lstStyle/>
          <a:p>
            <a:r>
              <a:rPr kumimoji="1" lang="ja-JP" altLang="en-US"/>
              <a:t>次期</a:t>
            </a:r>
          </a:p>
        </p:txBody>
      </p:sp>
      <p:pic>
        <p:nvPicPr>
          <p:cNvPr id="7" name="図 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894000" y="3451081"/>
            <a:ext cx="1184886" cy="296369"/>
          </a:xfrm>
          <a:prstGeom prst="rect">
            <a:avLst/>
          </a:prstGeom>
        </p:spPr>
      </p:pic>
      <p:sp>
        <p:nvSpPr>
          <p:cNvPr id="3" name="正方形/長方形 2"/>
          <p:cNvSpPr/>
          <p:nvPr/>
        </p:nvSpPr>
        <p:spPr>
          <a:xfrm>
            <a:off x="1598394" y="4223951"/>
            <a:ext cx="261257" cy="258089"/>
          </a:xfrm>
          <a:prstGeom prst="rect">
            <a:avLst/>
          </a:prstGeom>
          <a:solidFill>
            <a:srgbClr val="11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2" name="図 151"/>
          <p:cNvPicPr>
            <a:picLocks noChangeAspect="1"/>
          </p:cNvPicPr>
          <p:nvPr/>
        </p:nvPicPr>
        <p:blipFill>
          <a:blip r:embed="rId19">
            <a:clrChange>
              <a:clrFrom>
                <a:srgbClr val="FFFFFF"/>
              </a:clrFrom>
              <a:clrTo>
                <a:srgbClr val="FFFFFF">
                  <a:alpha val="0"/>
                </a:srgbClr>
              </a:clrTo>
            </a:clrChange>
          </a:blip>
          <a:stretch>
            <a:fillRect/>
          </a:stretch>
        </p:blipFill>
        <p:spPr>
          <a:xfrm>
            <a:off x="1519689" y="4217638"/>
            <a:ext cx="416046" cy="371522"/>
          </a:xfrm>
          <a:prstGeom prst="rect">
            <a:avLst/>
          </a:prstGeom>
        </p:spPr>
      </p:pic>
      <p:sp>
        <p:nvSpPr>
          <p:cNvPr id="8" name="フレーム 7">
            <a:extLst>
              <a:ext uri="{FF2B5EF4-FFF2-40B4-BE49-F238E27FC236}">
                <a16:creationId xmlns:a16="http://schemas.microsoft.com/office/drawing/2014/main" id="{6D7ABEEB-4540-3944-B0CC-4AA6D442B5AA}"/>
              </a:ext>
            </a:extLst>
          </p:cNvPr>
          <p:cNvSpPr/>
          <p:nvPr/>
        </p:nvSpPr>
        <p:spPr>
          <a:xfrm>
            <a:off x="17964" y="3193795"/>
            <a:ext cx="5779455" cy="3614662"/>
          </a:xfrm>
          <a:prstGeom prst="frame">
            <a:avLst>
              <a:gd name="adj1" fmla="val 96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2183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II">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I" id="{73141569-2332-4F32-9788-FE8C1263A5C0}" vid="{9F3A3978-5F9B-42FB-A264-B2B5B0D31D1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NII</Template>
  <TotalTime>2853</TotalTime>
  <Words>4705</Words>
  <Application>Microsoft Office PowerPoint</Application>
  <PresentationFormat>画面に合わせる (4:3)</PresentationFormat>
  <Paragraphs>898</Paragraphs>
  <Slides>54</Slides>
  <Notes>15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ＭＳ Ｐゴシック</vt:lpstr>
      <vt:lpstr>MS UI Gothic</vt:lpstr>
      <vt:lpstr>MS Gothic</vt:lpstr>
      <vt:lpstr>メイリオ</vt:lpstr>
      <vt:lpstr>メイリオ</vt:lpstr>
      <vt:lpstr>Arial</vt:lpstr>
      <vt:lpstr>Arial Rounded MT Bold</vt:lpstr>
      <vt:lpstr>Calibri</vt:lpstr>
      <vt:lpstr>Gill Sans MT Condensed</vt:lpstr>
      <vt:lpstr>Times New Roman</vt:lpstr>
      <vt:lpstr>Wingdings</vt:lpstr>
      <vt:lpstr>NII</vt:lpstr>
      <vt:lpstr>第5回オープンサイエンスデータ推進ワークショップ於：京都大学理学研究科セミナーハウス</vt:lpstr>
      <vt:lpstr>本日の発表内容</vt:lpstr>
      <vt:lpstr>研究データ管理サービス GakuNin RDM</vt:lpstr>
      <vt:lpstr>研究データ公開の必要性</vt:lpstr>
      <vt:lpstr>研究データ管理の必要性</vt:lpstr>
      <vt:lpstr>海外大学の研究データ管理・公開サポート例</vt:lpstr>
      <vt:lpstr>イギリスの研究費助成機関のポリシー一覧</vt:lpstr>
      <vt:lpstr>エジンバラ大学のRDMサービス</vt:lpstr>
      <vt:lpstr>オープンサイエンス対応 － 研究データ基盤</vt:lpstr>
      <vt:lpstr>研究データ基盤による研究活動のサポート</vt:lpstr>
      <vt:lpstr>データ検索基盤</vt:lpstr>
      <vt:lpstr>データ公開基盤</vt:lpstr>
      <vt:lpstr>データ管理基盤      　GakuNin RDM</vt:lpstr>
      <vt:lpstr>GakuNin RDMと連携可能な外部サービス</vt:lpstr>
      <vt:lpstr>GakuNin RDM 利用の流れ</vt:lpstr>
      <vt:lpstr>国内外との研究開発連携</vt:lpstr>
      <vt:lpstr>データ管理基盤とデータ公開基盤の役割</vt:lpstr>
      <vt:lpstr>研究データ基盤の整備計画</vt:lpstr>
      <vt:lpstr>これまでの検証実験のご報告</vt:lpstr>
      <vt:lpstr>第１回NII 研究データ管理基盤機能評価試験</vt:lpstr>
      <vt:lpstr>第1回機能評価試験の試験者の代表</vt:lpstr>
      <vt:lpstr>第1回機能評価試験でいただいた意見</vt:lpstr>
      <vt:lpstr>第2回NII 研究データ管理基盤機能評価試験</vt:lpstr>
      <vt:lpstr>第2回機能評価試験の試験者の代表</vt:lpstr>
      <vt:lpstr>利用者の研究領域</vt:lpstr>
      <vt:lpstr>主なフィードバック内容２</vt:lpstr>
      <vt:lpstr>主なフィードバック内容１</vt:lpstr>
      <vt:lpstr>GakuNin RDM開発進捗2018</vt:lpstr>
      <vt:lpstr>多様なストレージへの対応</vt:lpstr>
      <vt:lpstr>マニュアルの充実</vt:lpstr>
      <vt:lpstr>研究者向けの新規開発機能</vt:lpstr>
      <vt:lpstr>データ解析ソフトウェア連携</vt:lpstr>
      <vt:lpstr>データ解析ソフトウェア連携の利用イメージ</vt:lpstr>
      <vt:lpstr>プラグインソフトウェア開発キットの提供</vt:lpstr>
      <vt:lpstr>プラグインSDKを埋め込んだイメージ</vt:lpstr>
      <vt:lpstr>機関管理者向けの機能開発</vt:lpstr>
      <vt:lpstr>PowerPoint プレゼンテーション</vt:lpstr>
      <vt:lpstr>PowerPoint プレゼンテーション</vt:lpstr>
      <vt:lpstr>PowerPoint プレゼンテーション</vt:lpstr>
      <vt:lpstr>PowerPoint プレゼンテーション</vt:lpstr>
      <vt:lpstr>研究証跡管理機能</vt:lpstr>
      <vt:lpstr>動的な計算機資源の管理技術の紹介 〜 Kubernetesを用いたスケールアウト可能な サービス運用を目指して〜  </vt:lpstr>
      <vt:lpstr>NII研究データ管理基盤『GakuNin RDM』  サービス提供方式</vt:lpstr>
      <vt:lpstr>研究データ管理基盤　　GakuNin RDM</vt:lpstr>
      <vt:lpstr>GakuNin RDMはマイクロサービス群で構成される</vt:lpstr>
      <vt:lpstr>PowerPoint プレゼンテーション</vt:lpstr>
      <vt:lpstr>今後のKubernetesを用いた GakuNin RDMの運用</vt:lpstr>
      <vt:lpstr>Kubernetes-Prometeuthを用いた 実験環境のコンテナ中のモニタリング</vt:lpstr>
      <vt:lpstr>PowerPoint プレゼンテーション</vt:lpstr>
      <vt:lpstr>継続的インテグレーション  (CI: continuous integration)</vt:lpstr>
      <vt:lpstr>CI/CDツールの一覧 (参考)</vt:lpstr>
      <vt:lpstr>継続的デリバリー (CD: Continuous Delivery)</vt:lpstr>
      <vt:lpstr>まとめ</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Yusuke Komiyama</dc:creator>
  <cp:lastModifiedBy>nose</cp:lastModifiedBy>
  <cp:revision>247</cp:revision>
  <dcterms:created xsi:type="dcterms:W3CDTF">2017-09-27T09:06:10Z</dcterms:created>
  <dcterms:modified xsi:type="dcterms:W3CDTF">2018-03-07T12:03:36Z</dcterms:modified>
</cp:coreProperties>
</file>