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80" r:id="rId4"/>
    <p:sldId id="261" r:id="rId5"/>
    <p:sldId id="268" r:id="rId6"/>
    <p:sldId id="262" r:id="rId7"/>
    <p:sldId id="263" r:id="rId8"/>
    <p:sldId id="269" r:id="rId9"/>
    <p:sldId id="271" r:id="rId10"/>
    <p:sldId id="270" r:id="rId11"/>
    <p:sldId id="272" r:id="rId12"/>
    <p:sldId id="273" r:id="rId13"/>
    <p:sldId id="274" r:id="rId14"/>
    <p:sldId id="257" r:id="rId15"/>
    <p:sldId id="259" r:id="rId16"/>
    <p:sldId id="258" r:id="rId17"/>
    <p:sldId id="275" r:id="rId18"/>
    <p:sldId id="276" r:id="rId19"/>
    <p:sldId id="277" r:id="rId20"/>
    <p:sldId id="278" r:id="rId21"/>
    <p:sldId id="279" r:id="rId2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8" d="100"/>
          <a:sy n="88" d="100"/>
        </p:scale>
        <p:origin x="109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A4D4F83-40EE-4D8E-9564-59D69C4101F6}" type="datetimeFigureOut">
              <a:rPr kumimoji="1" lang="ja-JP" altLang="en-US" smtClean="0"/>
              <a:t>2018/3/6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546888-8FB8-448F-A3F8-373CFCFBF32A}" type="slidenum">
              <a:rPr kumimoji="1" lang="ja-JP" altLang="en-US" smtClean="0"/>
              <a:t>‹#›</a:t>
            </a:fld>
            <a:endParaRPr kumimoji="1" lang="ja-JP" altLang="en-US"/>
          </a:p>
        </p:txBody>
      </p:sp>
    </p:spTree>
    <p:extLst>
      <p:ext uri="{BB962C8B-B14F-4D97-AF65-F5344CB8AC3E}">
        <p14:creationId xmlns:p14="http://schemas.microsoft.com/office/powerpoint/2010/main" val="2475632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A4D4F83-40EE-4D8E-9564-59D69C4101F6}" type="datetimeFigureOut">
              <a:rPr kumimoji="1" lang="ja-JP" altLang="en-US" smtClean="0"/>
              <a:t>2018/3/6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546888-8FB8-448F-A3F8-373CFCFBF32A}" type="slidenum">
              <a:rPr kumimoji="1" lang="ja-JP" altLang="en-US" smtClean="0"/>
              <a:t>‹#›</a:t>
            </a:fld>
            <a:endParaRPr kumimoji="1" lang="ja-JP" altLang="en-US"/>
          </a:p>
        </p:txBody>
      </p:sp>
    </p:spTree>
    <p:extLst>
      <p:ext uri="{BB962C8B-B14F-4D97-AF65-F5344CB8AC3E}">
        <p14:creationId xmlns:p14="http://schemas.microsoft.com/office/powerpoint/2010/main" val="2052347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A4D4F83-40EE-4D8E-9564-59D69C4101F6}" type="datetimeFigureOut">
              <a:rPr kumimoji="1" lang="ja-JP" altLang="en-US" smtClean="0"/>
              <a:t>2018/3/6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546888-8FB8-448F-A3F8-373CFCFBF32A}" type="slidenum">
              <a:rPr kumimoji="1" lang="ja-JP" altLang="en-US" smtClean="0"/>
              <a:t>‹#›</a:t>
            </a:fld>
            <a:endParaRPr kumimoji="1" lang="ja-JP" altLang="en-US"/>
          </a:p>
        </p:txBody>
      </p:sp>
    </p:spTree>
    <p:extLst>
      <p:ext uri="{BB962C8B-B14F-4D97-AF65-F5344CB8AC3E}">
        <p14:creationId xmlns:p14="http://schemas.microsoft.com/office/powerpoint/2010/main" val="1813633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A4D4F83-40EE-4D8E-9564-59D69C4101F6}" type="datetimeFigureOut">
              <a:rPr kumimoji="1" lang="ja-JP" altLang="en-US" smtClean="0"/>
              <a:t>2018/3/6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546888-8FB8-448F-A3F8-373CFCFBF32A}" type="slidenum">
              <a:rPr kumimoji="1" lang="ja-JP" altLang="en-US" smtClean="0"/>
              <a:t>‹#›</a:t>
            </a:fld>
            <a:endParaRPr kumimoji="1" lang="ja-JP" altLang="en-US"/>
          </a:p>
        </p:txBody>
      </p:sp>
    </p:spTree>
    <p:extLst>
      <p:ext uri="{BB962C8B-B14F-4D97-AF65-F5344CB8AC3E}">
        <p14:creationId xmlns:p14="http://schemas.microsoft.com/office/powerpoint/2010/main" val="798292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A4D4F83-40EE-4D8E-9564-59D69C4101F6}" type="datetimeFigureOut">
              <a:rPr kumimoji="1" lang="ja-JP" altLang="en-US" smtClean="0"/>
              <a:t>2018/3/6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546888-8FB8-448F-A3F8-373CFCFBF32A}" type="slidenum">
              <a:rPr kumimoji="1" lang="ja-JP" altLang="en-US" smtClean="0"/>
              <a:t>‹#›</a:t>
            </a:fld>
            <a:endParaRPr kumimoji="1" lang="ja-JP" altLang="en-US"/>
          </a:p>
        </p:txBody>
      </p:sp>
    </p:spTree>
    <p:extLst>
      <p:ext uri="{BB962C8B-B14F-4D97-AF65-F5344CB8AC3E}">
        <p14:creationId xmlns:p14="http://schemas.microsoft.com/office/powerpoint/2010/main" val="600053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A4D4F83-40EE-4D8E-9564-59D69C4101F6}" type="datetimeFigureOut">
              <a:rPr kumimoji="1" lang="ja-JP" altLang="en-US" smtClean="0"/>
              <a:t>2018/3/6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A546888-8FB8-448F-A3F8-373CFCFBF32A}" type="slidenum">
              <a:rPr kumimoji="1" lang="ja-JP" altLang="en-US" smtClean="0"/>
              <a:t>‹#›</a:t>
            </a:fld>
            <a:endParaRPr kumimoji="1" lang="ja-JP" altLang="en-US"/>
          </a:p>
        </p:txBody>
      </p:sp>
    </p:spTree>
    <p:extLst>
      <p:ext uri="{BB962C8B-B14F-4D97-AF65-F5344CB8AC3E}">
        <p14:creationId xmlns:p14="http://schemas.microsoft.com/office/powerpoint/2010/main" val="28278491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A4D4F83-40EE-4D8E-9564-59D69C4101F6}" type="datetimeFigureOut">
              <a:rPr kumimoji="1" lang="ja-JP" altLang="en-US" smtClean="0"/>
              <a:t>2018/3/6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A546888-8FB8-448F-A3F8-373CFCFBF32A}" type="slidenum">
              <a:rPr kumimoji="1" lang="ja-JP" altLang="en-US" smtClean="0"/>
              <a:t>‹#›</a:t>
            </a:fld>
            <a:endParaRPr kumimoji="1" lang="ja-JP" altLang="en-US"/>
          </a:p>
        </p:txBody>
      </p:sp>
    </p:spTree>
    <p:extLst>
      <p:ext uri="{BB962C8B-B14F-4D97-AF65-F5344CB8AC3E}">
        <p14:creationId xmlns:p14="http://schemas.microsoft.com/office/powerpoint/2010/main" val="4232263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A4D4F83-40EE-4D8E-9564-59D69C4101F6}" type="datetimeFigureOut">
              <a:rPr kumimoji="1" lang="ja-JP" altLang="en-US" smtClean="0"/>
              <a:t>2018/3/6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A546888-8FB8-448F-A3F8-373CFCFBF32A}" type="slidenum">
              <a:rPr kumimoji="1" lang="ja-JP" altLang="en-US" smtClean="0"/>
              <a:t>‹#›</a:t>
            </a:fld>
            <a:endParaRPr kumimoji="1" lang="ja-JP" altLang="en-US"/>
          </a:p>
        </p:txBody>
      </p:sp>
    </p:spTree>
    <p:extLst>
      <p:ext uri="{BB962C8B-B14F-4D97-AF65-F5344CB8AC3E}">
        <p14:creationId xmlns:p14="http://schemas.microsoft.com/office/powerpoint/2010/main" val="3386124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4D4F83-40EE-4D8E-9564-59D69C4101F6}" type="datetimeFigureOut">
              <a:rPr kumimoji="1" lang="ja-JP" altLang="en-US" smtClean="0"/>
              <a:t>2018/3/6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A546888-8FB8-448F-A3F8-373CFCFBF32A}" type="slidenum">
              <a:rPr kumimoji="1" lang="ja-JP" altLang="en-US" smtClean="0"/>
              <a:t>‹#›</a:t>
            </a:fld>
            <a:endParaRPr kumimoji="1" lang="ja-JP" altLang="en-US"/>
          </a:p>
        </p:txBody>
      </p:sp>
    </p:spTree>
    <p:extLst>
      <p:ext uri="{BB962C8B-B14F-4D97-AF65-F5344CB8AC3E}">
        <p14:creationId xmlns:p14="http://schemas.microsoft.com/office/powerpoint/2010/main" val="2292090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A4D4F83-40EE-4D8E-9564-59D69C4101F6}" type="datetimeFigureOut">
              <a:rPr kumimoji="1" lang="ja-JP" altLang="en-US" smtClean="0"/>
              <a:t>2018/3/6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A546888-8FB8-448F-A3F8-373CFCFBF32A}" type="slidenum">
              <a:rPr kumimoji="1" lang="ja-JP" altLang="en-US" smtClean="0"/>
              <a:t>‹#›</a:t>
            </a:fld>
            <a:endParaRPr kumimoji="1" lang="ja-JP" altLang="en-US"/>
          </a:p>
        </p:txBody>
      </p:sp>
    </p:spTree>
    <p:extLst>
      <p:ext uri="{BB962C8B-B14F-4D97-AF65-F5344CB8AC3E}">
        <p14:creationId xmlns:p14="http://schemas.microsoft.com/office/powerpoint/2010/main" val="907185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A4D4F83-40EE-4D8E-9564-59D69C4101F6}" type="datetimeFigureOut">
              <a:rPr kumimoji="1" lang="ja-JP" altLang="en-US" smtClean="0"/>
              <a:t>2018/3/6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A546888-8FB8-448F-A3F8-373CFCFBF32A}" type="slidenum">
              <a:rPr kumimoji="1" lang="ja-JP" altLang="en-US" smtClean="0"/>
              <a:t>‹#›</a:t>
            </a:fld>
            <a:endParaRPr kumimoji="1" lang="ja-JP" altLang="en-US"/>
          </a:p>
        </p:txBody>
      </p:sp>
    </p:spTree>
    <p:extLst>
      <p:ext uri="{BB962C8B-B14F-4D97-AF65-F5344CB8AC3E}">
        <p14:creationId xmlns:p14="http://schemas.microsoft.com/office/powerpoint/2010/main" val="3649761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4D4F83-40EE-4D8E-9564-59D69C4101F6}" type="datetimeFigureOut">
              <a:rPr kumimoji="1" lang="ja-JP" altLang="en-US" smtClean="0"/>
              <a:t>2018/3/6</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546888-8FB8-448F-A3F8-373CFCFBF32A}" type="slidenum">
              <a:rPr kumimoji="1" lang="ja-JP" altLang="en-US" smtClean="0"/>
              <a:t>‹#›</a:t>
            </a:fld>
            <a:endParaRPr kumimoji="1" lang="ja-JP" altLang="en-US"/>
          </a:p>
        </p:txBody>
      </p:sp>
    </p:spTree>
    <p:extLst>
      <p:ext uri="{BB962C8B-B14F-4D97-AF65-F5344CB8AC3E}">
        <p14:creationId xmlns:p14="http://schemas.microsoft.com/office/powerpoint/2010/main" val="39852006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orcid.org/0000-0002-5926-4903"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rra.museum.kyoto-u.ac.jp/" TargetMode="External"/><Relationship Id="rId2" Type="http://schemas.openxmlformats.org/officeDocument/2006/relationships/hyperlink" Target="http://edb.kulib.kyoto-u.ac.jp/exhibit/" TargetMode="External"/><Relationship Id="rId1" Type="http://schemas.openxmlformats.org/officeDocument/2006/relationships/slideLayout" Target="../slideLayouts/slideLayout2.xml"/><Relationship Id="rId6" Type="http://schemas.openxmlformats.org/officeDocument/2006/relationships/hyperlink" Target="http://www.cias.kyoto-u.ac.jp/database/" TargetMode="External"/><Relationship Id="rId5" Type="http://schemas.openxmlformats.org/officeDocument/2006/relationships/hyperlink" Target="http://wdc.kugi.kyoto-u.ac.jp/index.html" TargetMode="External"/><Relationship Id="rId4" Type="http://schemas.openxmlformats.org/officeDocument/2006/relationships/hyperlink" Target="http://www.genome.jp/kegg"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cdlib.org/services/uc3/naan_registry.txt" TargetMode="External"/><Relationship Id="rId2" Type="http://schemas.openxmlformats.org/officeDocument/2006/relationships/hyperlink" Target="http://example.org/ark:/12025/654xz321/s3/f8.05v.tif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orcid.org/"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www.atlas.jp/degilabo/what-is-orcid#c06"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kyoto-u.ac.jp/ja/research/ethic/research_guid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hyperlink" Target="http://www8.cao.go.jp/cstp/sonota/openscience/index.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7D02D8-32AB-4480-9487-66C47F3DAC35}"/>
              </a:ext>
            </a:extLst>
          </p:cNvPr>
          <p:cNvSpPr>
            <a:spLocks noGrp="1"/>
          </p:cNvSpPr>
          <p:nvPr>
            <p:ph type="ctrTitle"/>
          </p:nvPr>
        </p:nvSpPr>
        <p:spPr/>
        <p:txBody>
          <a:bodyPr>
            <a:normAutofit fontScale="90000"/>
          </a:bodyPr>
          <a:lstStyle/>
          <a:p>
            <a:r>
              <a:rPr kumimoji="1" lang="ja-JP" altLang="en-US" dirty="0"/>
              <a:t>京都大学の</a:t>
            </a:r>
            <a:r>
              <a:rPr kumimoji="1" lang="en-US" altLang="ja-JP" dirty="0"/>
              <a:t/>
            </a:r>
            <a:br>
              <a:rPr kumimoji="1" lang="en-US" altLang="ja-JP" dirty="0"/>
            </a:br>
            <a:r>
              <a:rPr kumimoji="1" lang="ja-JP" altLang="en-US" dirty="0"/>
              <a:t>オープンサイエンス動向</a:t>
            </a:r>
          </a:p>
        </p:txBody>
      </p:sp>
      <p:sp>
        <p:nvSpPr>
          <p:cNvPr id="3" name="サブタイトル 2">
            <a:extLst>
              <a:ext uri="{FF2B5EF4-FFF2-40B4-BE49-F238E27FC236}">
                <a16:creationId xmlns:a16="http://schemas.microsoft.com/office/drawing/2014/main" id="{A71452E8-4ABB-43DC-B111-3A3F8538E07C}"/>
              </a:ext>
            </a:extLst>
          </p:cNvPr>
          <p:cNvSpPr>
            <a:spLocks noGrp="1"/>
          </p:cNvSpPr>
          <p:nvPr>
            <p:ph type="subTitle" idx="1"/>
          </p:nvPr>
        </p:nvSpPr>
        <p:spPr/>
        <p:txBody>
          <a:bodyPr>
            <a:normAutofit lnSpcReduction="10000"/>
          </a:bodyPr>
          <a:lstStyle/>
          <a:p>
            <a:r>
              <a:rPr lang="ja-JP" altLang="en-US" dirty="0"/>
              <a:t>京都大学情報環境機構・学術情報メディアセンター</a:t>
            </a:r>
            <a:endParaRPr lang="en-US" altLang="ja-JP" dirty="0"/>
          </a:p>
          <a:p>
            <a:r>
              <a:rPr lang="ja-JP" altLang="en-US" dirty="0"/>
              <a:t>青木学聡</a:t>
            </a:r>
            <a:endParaRPr lang="en-US" altLang="ja-JP" dirty="0"/>
          </a:p>
          <a:p>
            <a:r>
              <a:rPr lang="en-US" altLang="ja-JP" dirty="0">
                <a:hlinkClick r:id="rId2"/>
              </a:rPr>
              <a:t>http://researchmap.jp/takaakiaoki/</a:t>
            </a:r>
          </a:p>
          <a:p>
            <a:r>
              <a:rPr lang="en-US" altLang="ja-JP" dirty="0">
                <a:hlinkClick r:id="rId2"/>
              </a:rPr>
              <a:t>http://orcid.org/0000-0002-5926-4903</a:t>
            </a:r>
            <a:endParaRPr kumimoji="1" lang="ja-JP" altLang="en-US" dirty="0"/>
          </a:p>
        </p:txBody>
      </p:sp>
    </p:spTree>
    <p:extLst>
      <p:ext uri="{BB962C8B-B14F-4D97-AF65-F5344CB8AC3E}">
        <p14:creationId xmlns:p14="http://schemas.microsoft.com/office/powerpoint/2010/main" val="29686874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F9C25A-F461-48B6-B6B4-C21FD65C731F}"/>
              </a:ext>
            </a:extLst>
          </p:cNvPr>
          <p:cNvSpPr>
            <a:spLocks noGrp="1"/>
          </p:cNvSpPr>
          <p:nvPr>
            <p:ph type="title"/>
          </p:nvPr>
        </p:nvSpPr>
        <p:spPr/>
        <p:txBody>
          <a:bodyPr/>
          <a:lstStyle/>
          <a:p>
            <a:r>
              <a:rPr lang="ja-JP" altLang="en-US" dirty="0"/>
              <a:t>特色ある学術データベース</a:t>
            </a:r>
            <a:endParaRPr kumimoji="1" lang="ja-JP" altLang="en-US" dirty="0"/>
          </a:p>
        </p:txBody>
      </p:sp>
      <p:sp>
        <p:nvSpPr>
          <p:cNvPr id="3" name="コンテンツ プレースホルダー 2">
            <a:extLst>
              <a:ext uri="{FF2B5EF4-FFF2-40B4-BE49-F238E27FC236}">
                <a16:creationId xmlns:a16="http://schemas.microsoft.com/office/drawing/2014/main" id="{21717BDA-F63B-49FD-89B6-23FB1FE901AB}"/>
              </a:ext>
            </a:extLst>
          </p:cNvPr>
          <p:cNvSpPr>
            <a:spLocks noGrp="1"/>
          </p:cNvSpPr>
          <p:nvPr>
            <p:ph idx="1"/>
          </p:nvPr>
        </p:nvSpPr>
        <p:spPr>
          <a:xfrm>
            <a:off x="681038" y="1597025"/>
            <a:ext cx="8543925" cy="4351338"/>
          </a:xfrm>
        </p:spPr>
        <p:txBody>
          <a:bodyPr>
            <a:normAutofit fontScale="92500" lnSpcReduction="20000"/>
          </a:bodyPr>
          <a:lstStyle/>
          <a:p>
            <a:r>
              <a:rPr lang="ja-JP" altLang="en-US" dirty="0"/>
              <a:t>貴重資料画像</a:t>
            </a:r>
            <a:r>
              <a:rPr lang="en-US" altLang="ja-JP" dirty="0"/>
              <a:t>(</a:t>
            </a:r>
            <a:r>
              <a:rPr lang="ja-JP" altLang="en-US" dirty="0"/>
              <a:t>図書館機構</a:t>
            </a:r>
            <a:r>
              <a:rPr lang="en-US" altLang="ja-JP" dirty="0"/>
              <a:t>)</a:t>
            </a:r>
          </a:p>
          <a:p>
            <a:pPr lvl="1"/>
            <a:r>
              <a:rPr lang="en-US" altLang="ja-JP" dirty="0">
                <a:hlinkClick r:id="rId2"/>
              </a:rPr>
              <a:t>http://edb.kulib.kyoto-u.ac.jp/exhibit/</a:t>
            </a:r>
            <a:endParaRPr lang="en-US" altLang="ja-JP" dirty="0"/>
          </a:p>
          <a:p>
            <a:r>
              <a:rPr lang="ja-JP" altLang="en-US" dirty="0"/>
              <a:t>研究資源アーカイブ</a:t>
            </a:r>
            <a:r>
              <a:rPr lang="en-US" altLang="ja-JP" dirty="0"/>
              <a:t>(</a:t>
            </a:r>
            <a:r>
              <a:rPr lang="ja-JP" altLang="en-US" dirty="0"/>
              <a:t>博物館等</a:t>
            </a:r>
            <a:r>
              <a:rPr lang="en-US" altLang="ja-JP" dirty="0"/>
              <a:t>)</a:t>
            </a:r>
          </a:p>
          <a:p>
            <a:pPr lvl="1"/>
            <a:r>
              <a:rPr lang="en-US" altLang="ja-JP" dirty="0">
                <a:hlinkClick r:id="rId3"/>
              </a:rPr>
              <a:t>http://www.rra.museum.kyoto-u.ac.jp/</a:t>
            </a:r>
            <a:endParaRPr lang="en-US" altLang="ja-JP" dirty="0"/>
          </a:p>
          <a:p>
            <a:r>
              <a:rPr lang="en-US" altLang="ja-JP" dirty="0"/>
              <a:t>KEGG: Kyoto Encyclopedia of Genes and Genomes (</a:t>
            </a:r>
            <a:r>
              <a:rPr lang="ja-JP" altLang="en-US" dirty="0"/>
              <a:t>化学研究所</a:t>
            </a:r>
            <a:r>
              <a:rPr lang="en-US" altLang="ja-JP" dirty="0"/>
              <a:t>)</a:t>
            </a:r>
          </a:p>
          <a:p>
            <a:pPr lvl="1"/>
            <a:r>
              <a:rPr lang="en-US" altLang="ja-JP" dirty="0">
                <a:hlinkClick r:id="rId4"/>
              </a:rPr>
              <a:t>www.genome.jp/kegg</a:t>
            </a:r>
            <a:endParaRPr lang="en-US" altLang="ja-JP" dirty="0"/>
          </a:p>
          <a:p>
            <a:r>
              <a:rPr lang="en-US" altLang="ja-JP" dirty="0"/>
              <a:t>World Data Center for Geomagnetism, Kyoto</a:t>
            </a:r>
            <a:r>
              <a:rPr lang="ja-JP" altLang="en-US" dirty="0"/>
              <a:t> </a:t>
            </a:r>
            <a:r>
              <a:rPr lang="en-US" altLang="ja-JP" dirty="0"/>
              <a:t>(</a:t>
            </a:r>
            <a:r>
              <a:rPr lang="ja-JP" altLang="en-US" dirty="0"/>
              <a:t>理学研究科</a:t>
            </a:r>
            <a:r>
              <a:rPr lang="en-US" altLang="ja-JP" dirty="0"/>
              <a:t>)</a:t>
            </a:r>
          </a:p>
          <a:p>
            <a:pPr lvl="1"/>
            <a:r>
              <a:rPr lang="en-US" altLang="ja-JP" dirty="0">
                <a:hlinkClick r:id="rId5"/>
              </a:rPr>
              <a:t>http://wdc.kugi.kyoto-u.ac.jp/index.html</a:t>
            </a:r>
            <a:endParaRPr lang="en-US" altLang="ja-JP" dirty="0"/>
          </a:p>
          <a:p>
            <a:r>
              <a:rPr lang="ja-JP" altLang="en-US" dirty="0"/>
              <a:t>地域研究統合</a:t>
            </a:r>
            <a:r>
              <a:rPr lang="en-US" altLang="ja-JP" dirty="0"/>
              <a:t>DB</a:t>
            </a:r>
          </a:p>
          <a:p>
            <a:pPr lvl="1"/>
            <a:r>
              <a:rPr lang="en-US" altLang="ja-JP" dirty="0">
                <a:hlinkClick r:id="rId6"/>
              </a:rPr>
              <a:t>http://www.cias.kyoto-u.ac.jp/database/</a:t>
            </a:r>
            <a:endParaRPr lang="en-US" altLang="ja-JP" dirty="0"/>
          </a:p>
          <a:p>
            <a:r>
              <a:rPr lang="en-US" altLang="ja-JP" dirty="0"/>
              <a:t>Etc. </a:t>
            </a:r>
            <a:r>
              <a:rPr lang="en-US" altLang="ja-JP" dirty="0" err="1"/>
              <a:t>etc</a:t>
            </a:r>
            <a:r>
              <a:rPr lang="en-US" altLang="ja-JP" dirty="0"/>
              <a:t>…</a:t>
            </a:r>
            <a:endParaRPr kumimoji="1" lang="ja-JP" altLang="en-US" dirty="0"/>
          </a:p>
        </p:txBody>
      </p:sp>
      <p:sp>
        <p:nvSpPr>
          <p:cNvPr id="4" name="テキスト ボックス 3">
            <a:extLst>
              <a:ext uri="{FF2B5EF4-FFF2-40B4-BE49-F238E27FC236}">
                <a16:creationId xmlns:a16="http://schemas.microsoft.com/office/drawing/2014/main" id="{CEB367D2-073E-42BD-A9A4-23A7FA639193}"/>
              </a:ext>
            </a:extLst>
          </p:cNvPr>
          <p:cNvSpPr txBox="1"/>
          <p:nvPr/>
        </p:nvSpPr>
        <p:spPr>
          <a:xfrm>
            <a:off x="469900" y="5981700"/>
            <a:ext cx="9023624" cy="707886"/>
          </a:xfrm>
          <a:prstGeom prst="rect">
            <a:avLst/>
          </a:prstGeom>
          <a:noFill/>
        </p:spPr>
        <p:txBody>
          <a:bodyPr wrap="none" rtlCol="0">
            <a:spAutoFit/>
          </a:bodyPr>
          <a:lstStyle/>
          <a:p>
            <a:r>
              <a:rPr kumimoji="1" lang="ja-JP" altLang="en-US" sz="2000" dirty="0"/>
              <a:t>これらの活動をサポートすることは「オープンサイエンスの推進」になるか</a:t>
            </a:r>
            <a:r>
              <a:rPr kumimoji="1" lang="en-US" altLang="ja-JP" sz="2000" dirty="0"/>
              <a:t>?</a:t>
            </a:r>
          </a:p>
          <a:p>
            <a:r>
              <a:rPr kumimoji="1" lang="ja-JP" altLang="en-US" sz="2000" dirty="0"/>
              <a:t>大学</a:t>
            </a:r>
            <a:r>
              <a:rPr kumimoji="1" lang="en-US" altLang="ja-JP" sz="2000" dirty="0"/>
              <a:t>(</a:t>
            </a:r>
            <a:r>
              <a:rPr kumimoji="1" lang="ja-JP" altLang="en-US" sz="2000" dirty="0"/>
              <a:t>組織</a:t>
            </a:r>
            <a:r>
              <a:rPr kumimoji="1" lang="en-US" altLang="ja-JP" sz="2000" dirty="0"/>
              <a:t>)</a:t>
            </a:r>
            <a:r>
              <a:rPr kumimoji="1" lang="ja-JP" altLang="en-US" sz="2000" dirty="0"/>
              <a:t>としてどの程度コミットすべきか</a:t>
            </a:r>
            <a:r>
              <a:rPr kumimoji="1" lang="en-US" altLang="ja-JP" sz="2000" dirty="0"/>
              <a:t>?</a:t>
            </a:r>
            <a:endParaRPr kumimoji="1" lang="ja-JP" altLang="en-US" sz="2000" dirty="0"/>
          </a:p>
        </p:txBody>
      </p:sp>
    </p:spTree>
    <p:extLst>
      <p:ext uri="{BB962C8B-B14F-4D97-AF65-F5344CB8AC3E}">
        <p14:creationId xmlns:p14="http://schemas.microsoft.com/office/powerpoint/2010/main" val="36282263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1AAE95-173D-42BB-8F40-8764EAA08BE4}"/>
              </a:ext>
            </a:extLst>
          </p:cNvPr>
          <p:cNvSpPr>
            <a:spLocks noGrp="1"/>
          </p:cNvSpPr>
          <p:nvPr>
            <p:ph type="title"/>
          </p:nvPr>
        </p:nvSpPr>
        <p:spPr/>
        <p:txBody>
          <a:bodyPr>
            <a:noAutofit/>
          </a:bodyPr>
          <a:lstStyle/>
          <a:p>
            <a:r>
              <a:rPr lang="ja-JP" altLang="en-US" sz="3200" dirty="0"/>
              <a:t>異なる学術ドメインに共通の</a:t>
            </a:r>
            <a:r>
              <a:rPr lang="en-US" altLang="ja-JP" sz="3200" dirty="0"/>
              <a:t/>
            </a:r>
            <a:br>
              <a:rPr lang="en-US" altLang="ja-JP" sz="3200" dirty="0"/>
            </a:br>
            <a:r>
              <a:rPr lang="ja-JP" altLang="en-US" sz="3200" dirty="0"/>
              <a:t>オープンサイエンス情報基盤</a:t>
            </a:r>
            <a:endParaRPr kumimoji="1" lang="ja-JP" altLang="en-US" sz="3200" dirty="0"/>
          </a:p>
        </p:txBody>
      </p:sp>
      <p:sp>
        <p:nvSpPr>
          <p:cNvPr id="4" name="四角形: 角を丸くする 3">
            <a:extLst>
              <a:ext uri="{FF2B5EF4-FFF2-40B4-BE49-F238E27FC236}">
                <a16:creationId xmlns:a16="http://schemas.microsoft.com/office/drawing/2014/main" id="{6E6FB23C-70EB-46F7-9316-7AB47393BF95}"/>
              </a:ext>
            </a:extLst>
          </p:cNvPr>
          <p:cNvSpPr/>
          <p:nvPr/>
        </p:nvSpPr>
        <p:spPr>
          <a:xfrm>
            <a:off x="765175" y="1625600"/>
            <a:ext cx="8375650" cy="3606800"/>
          </a:xfrm>
          <a:prstGeom prst="roundRect">
            <a:avLst/>
          </a:prstGeom>
          <a:solidFill>
            <a:schemeClr val="accent3">
              <a:lumMod val="20000"/>
              <a:lumOff val="80000"/>
            </a:schemeClr>
          </a:solidFill>
          <a:ln>
            <a:prstDash val="dash"/>
          </a:ln>
        </p:spPr>
        <p:style>
          <a:lnRef idx="2">
            <a:schemeClr val="accent1"/>
          </a:lnRef>
          <a:fillRef idx="1">
            <a:schemeClr val="lt1"/>
          </a:fillRef>
          <a:effectRef idx="0">
            <a:schemeClr val="accent1"/>
          </a:effectRef>
          <a:fontRef idx="minor">
            <a:schemeClr val="dk1"/>
          </a:fontRef>
        </p:style>
        <p:txBody>
          <a:bodyPr rtlCol="0" anchor="b"/>
          <a:lstStyle/>
          <a:p>
            <a:pPr algn="ctr"/>
            <a:r>
              <a:rPr kumimoji="1" lang="ja-JP" altLang="en-US" sz="2000" dirty="0"/>
              <a:t>京都大学のオープンサイエンス情報基盤</a:t>
            </a:r>
            <a:r>
              <a:rPr kumimoji="1" lang="en-US" altLang="ja-JP" sz="2000" dirty="0"/>
              <a:t>?</a:t>
            </a:r>
            <a:endParaRPr kumimoji="1" lang="ja-JP" altLang="en-US" sz="2000" dirty="0"/>
          </a:p>
        </p:txBody>
      </p:sp>
      <p:sp>
        <p:nvSpPr>
          <p:cNvPr id="5" name="テキスト ボックス 4">
            <a:extLst>
              <a:ext uri="{FF2B5EF4-FFF2-40B4-BE49-F238E27FC236}">
                <a16:creationId xmlns:a16="http://schemas.microsoft.com/office/drawing/2014/main" id="{4F752B00-4E05-4577-9645-CF8D3CB085E9}"/>
              </a:ext>
            </a:extLst>
          </p:cNvPr>
          <p:cNvSpPr txBox="1"/>
          <p:nvPr/>
        </p:nvSpPr>
        <p:spPr>
          <a:xfrm>
            <a:off x="6019800" y="4074587"/>
            <a:ext cx="2954655"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rtlCol="0">
            <a:spAutoFit/>
          </a:bodyPr>
          <a:lstStyle/>
          <a:p>
            <a:r>
              <a:rPr kumimoji="1" lang="ja-JP" altLang="en-US" dirty="0"/>
              <a:t>研究公正目的のデータ保存</a:t>
            </a:r>
          </a:p>
        </p:txBody>
      </p:sp>
      <p:sp>
        <p:nvSpPr>
          <p:cNvPr id="7" name="テキスト ボックス 6">
            <a:extLst>
              <a:ext uri="{FF2B5EF4-FFF2-40B4-BE49-F238E27FC236}">
                <a16:creationId xmlns:a16="http://schemas.microsoft.com/office/drawing/2014/main" id="{96D2BD38-E0D8-4D03-8F9D-2227BD81D0C9}"/>
              </a:ext>
            </a:extLst>
          </p:cNvPr>
          <p:cNvSpPr txBox="1"/>
          <p:nvPr/>
        </p:nvSpPr>
        <p:spPr>
          <a:xfrm>
            <a:off x="5657074" y="1811585"/>
            <a:ext cx="2154871" cy="923330"/>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pPr algn="ctr"/>
            <a:endParaRPr kumimoji="1" lang="en-US" altLang="ja-JP" dirty="0"/>
          </a:p>
          <a:p>
            <a:pPr algn="ctr"/>
            <a:r>
              <a:rPr kumimoji="1" lang="ja-JP" altLang="en-US" dirty="0"/>
              <a:t>データベース</a:t>
            </a:r>
            <a:r>
              <a:rPr kumimoji="1" lang="en-US" altLang="ja-JP" dirty="0"/>
              <a:t>a</a:t>
            </a:r>
          </a:p>
          <a:p>
            <a:pPr algn="ctr"/>
            <a:endParaRPr kumimoji="1" lang="ja-JP" altLang="en-US" dirty="0"/>
          </a:p>
        </p:txBody>
      </p:sp>
      <p:sp>
        <p:nvSpPr>
          <p:cNvPr id="12" name="テキスト ボックス 11">
            <a:extLst>
              <a:ext uri="{FF2B5EF4-FFF2-40B4-BE49-F238E27FC236}">
                <a16:creationId xmlns:a16="http://schemas.microsoft.com/office/drawing/2014/main" id="{BC240462-D62C-463B-A6DB-D00A90029561}"/>
              </a:ext>
            </a:extLst>
          </p:cNvPr>
          <p:cNvSpPr txBox="1"/>
          <p:nvPr/>
        </p:nvSpPr>
        <p:spPr>
          <a:xfrm>
            <a:off x="2180166" y="5518150"/>
            <a:ext cx="5551520" cy="1200329"/>
          </a:xfrm>
          <a:prstGeom prst="rect">
            <a:avLst/>
          </a:prstGeom>
          <a:noFill/>
        </p:spPr>
        <p:txBody>
          <a:bodyPr wrap="none" rtlCol="0">
            <a:spAutoFit/>
          </a:bodyPr>
          <a:lstStyle/>
          <a:p>
            <a:r>
              <a:rPr kumimoji="1" lang="ja-JP" altLang="en-US" dirty="0"/>
              <a:t>大学</a:t>
            </a:r>
            <a:r>
              <a:rPr kumimoji="1" lang="en-US" altLang="ja-JP" dirty="0"/>
              <a:t>(</a:t>
            </a:r>
            <a:r>
              <a:rPr kumimoji="1" lang="ja-JP" altLang="en-US" dirty="0"/>
              <a:t>組織</a:t>
            </a:r>
            <a:r>
              <a:rPr kumimoji="1" lang="en-US" altLang="ja-JP" dirty="0"/>
              <a:t>)</a:t>
            </a:r>
            <a:r>
              <a:rPr kumimoji="1" lang="ja-JP" altLang="en-US" dirty="0"/>
              <a:t>として包括的、連携的な情報基盤</a:t>
            </a:r>
            <a:endParaRPr kumimoji="1" lang="en-US" altLang="ja-JP" dirty="0"/>
          </a:p>
          <a:p>
            <a:pPr marL="285750" indent="-285750">
              <a:buFont typeface="Arial" panose="020B0604020202020204" pitchFamily="34" charset="0"/>
              <a:buChar char="•"/>
            </a:pPr>
            <a:r>
              <a:rPr kumimoji="1" lang="ja-JP" altLang="en-US" dirty="0"/>
              <a:t>そもそも必要か</a:t>
            </a:r>
            <a:r>
              <a:rPr kumimoji="1" lang="en-US" altLang="ja-JP" dirty="0"/>
              <a:t>?</a:t>
            </a:r>
            <a:br>
              <a:rPr kumimoji="1" lang="en-US" altLang="ja-JP" dirty="0"/>
            </a:br>
            <a:r>
              <a:rPr kumimoji="1" lang="ja-JP" altLang="en-US" dirty="0"/>
              <a:t>運用コスト、新規立ち上げの費用、心理障壁削減</a:t>
            </a:r>
            <a:endParaRPr kumimoji="1" lang="en-US" altLang="ja-JP" dirty="0"/>
          </a:p>
          <a:p>
            <a:pPr marL="285750" indent="-285750">
              <a:buFont typeface="Arial" panose="020B0604020202020204" pitchFamily="34" charset="0"/>
              <a:buChar char="•"/>
            </a:pPr>
            <a:r>
              <a:rPr kumimoji="1" lang="ja-JP" altLang="en-US" dirty="0"/>
              <a:t>必要だとしたら何があるか</a:t>
            </a:r>
            <a:r>
              <a:rPr kumimoji="1" lang="en-US" altLang="ja-JP" dirty="0"/>
              <a:t>?</a:t>
            </a:r>
            <a:endParaRPr kumimoji="1" lang="ja-JP" altLang="en-US" dirty="0"/>
          </a:p>
        </p:txBody>
      </p:sp>
      <p:sp>
        <p:nvSpPr>
          <p:cNvPr id="3" name="楕円 2">
            <a:extLst>
              <a:ext uri="{FF2B5EF4-FFF2-40B4-BE49-F238E27FC236}">
                <a16:creationId xmlns:a16="http://schemas.microsoft.com/office/drawing/2014/main" id="{51155670-6F2B-4E71-8150-C37988330638}"/>
              </a:ext>
            </a:extLst>
          </p:cNvPr>
          <p:cNvSpPr/>
          <p:nvPr/>
        </p:nvSpPr>
        <p:spPr>
          <a:xfrm>
            <a:off x="1293901" y="1995490"/>
            <a:ext cx="2441398" cy="821091"/>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dirty="0"/>
              <a:t>学術</a:t>
            </a:r>
            <a:endParaRPr kumimoji="1" lang="en-US" altLang="ja-JP" dirty="0"/>
          </a:p>
          <a:p>
            <a:pPr algn="ctr"/>
            <a:r>
              <a:rPr kumimoji="1" lang="ja-JP" altLang="en-US" dirty="0"/>
              <a:t>レポジトリ</a:t>
            </a:r>
            <a:r>
              <a:rPr kumimoji="1" lang="en-US" altLang="ja-JP" dirty="0"/>
              <a:t>A</a:t>
            </a:r>
            <a:endParaRPr kumimoji="1" lang="ja-JP" altLang="en-US" dirty="0"/>
          </a:p>
        </p:txBody>
      </p:sp>
      <p:sp>
        <p:nvSpPr>
          <p:cNvPr id="13" name="平行四辺形 12">
            <a:extLst>
              <a:ext uri="{FF2B5EF4-FFF2-40B4-BE49-F238E27FC236}">
                <a16:creationId xmlns:a16="http://schemas.microsoft.com/office/drawing/2014/main" id="{B6C58E27-1C64-4721-B9D6-A5D64C4D7E0A}"/>
              </a:ext>
            </a:extLst>
          </p:cNvPr>
          <p:cNvSpPr/>
          <p:nvPr/>
        </p:nvSpPr>
        <p:spPr>
          <a:xfrm>
            <a:off x="1128888" y="3485241"/>
            <a:ext cx="2142067" cy="821091"/>
          </a:xfrm>
          <a:prstGeom prst="parallelogram">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kumimoji="1" lang="ja-JP" altLang="en-US" dirty="0"/>
              <a:t>学術</a:t>
            </a:r>
            <a:endParaRPr kumimoji="1" lang="en-US" altLang="ja-JP" dirty="0"/>
          </a:p>
          <a:p>
            <a:pPr algn="ctr"/>
            <a:r>
              <a:rPr kumimoji="1" lang="ja-JP" altLang="en-US" dirty="0"/>
              <a:t>レポジトリ</a:t>
            </a:r>
            <a:r>
              <a:rPr kumimoji="1" lang="en-US" altLang="ja-JP" dirty="0"/>
              <a:t>B</a:t>
            </a:r>
            <a:endParaRPr kumimoji="1" lang="ja-JP" altLang="en-US" dirty="0"/>
          </a:p>
        </p:txBody>
      </p:sp>
      <p:sp>
        <p:nvSpPr>
          <p:cNvPr id="16" name="五角形 15">
            <a:extLst>
              <a:ext uri="{FF2B5EF4-FFF2-40B4-BE49-F238E27FC236}">
                <a16:creationId xmlns:a16="http://schemas.microsoft.com/office/drawing/2014/main" id="{86E046FD-7300-4A94-88B1-91F2E1EEDF5F}"/>
              </a:ext>
            </a:extLst>
          </p:cNvPr>
          <p:cNvSpPr/>
          <p:nvPr/>
        </p:nvSpPr>
        <p:spPr>
          <a:xfrm>
            <a:off x="3973380" y="1877626"/>
            <a:ext cx="1204535" cy="1238107"/>
          </a:xfrm>
          <a:prstGeom prst="pentagon">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kumimoji="1" lang="en-US" altLang="ja-JP" dirty="0"/>
              <a:t>DB-b</a:t>
            </a:r>
            <a:endParaRPr kumimoji="1" lang="ja-JP" altLang="en-US" dirty="0"/>
          </a:p>
        </p:txBody>
      </p:sp>
      <p:sp>
        <p:nvSpPr>
          <p:cNvPr id="17" name="六角形 16">
            <a:extLst>
              <a:ext uri="{FF2B5EF4-FFF2-40B4-BE49-F238E27FC236}">
                <a16:creationId xmlns:a16="http://schemas.microsoft.com/office/drawing/2014/main" id="{6AA8E63B-24BF-4D31-97C8-02FC8BEBC5C3}"/>
              </a:ext>
            </a:extLst>
          </p:cNvPr>
          <p:cNvSpPr/>
          <p:nvPr/>
        </p:nvSpPr>
        <p:spPr>
          <a:xfrm>
            <a:off x="4350812" y="3397430"/>
            <a:ext cx="1318592" cy="1076473"/>
          </a:xfrm>
          <a:prstGeom prst="hexagon">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kumimoji="1" lang="en-US" altLang="ja-JP" dirty="0"/>
              <a:t>DB-c</a:t>
            </a:r>
            <a:endParaRPr kumimoji="1" lang="ja-JP" altLang="en-US" dirty="0"/>
          </a:p>
        </p:txBody>
      </p:sp>
      <p:sp>
        <p:nvSpPr>
          <p:cNvPr id="18" name="台形 17">
            <a:extLst>
              <a:ext uri="{FF2B5EF4-FFF2-40B4-BE49-F238E27FC236}">
                <a16:creationId xmlns:a16="http://schemas.microsoft.com/office/drawing/2014/main" id="{9CCA720D-1136-4BBB-B678-726A2878F8F2}"/>
              </a:ext>
            </a:extLst>
          </p:cNvPr>
          <p:cNvSpPr/>
          <p:nvPr/>
        </p:nvSpPr>
        <p:spPr>
          <a:xfrm>
            <a:off x="7261303" y="2954724"/>
            <a:ext cx="1189119" cy="923330"/>
          </a:xfrm>
          <a:prstGeom prst="trapezoid">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kumimoji="1" lang="ja-JP" altLang="en-US" dirty="0"/>
              <a:t>データベース</a:t>
            </a:r>
            <a:r>
              <a:rPr kumimoji="1" lang="en-US" altLang="ja-JP" dirty="0"/>
              <a:t>d</a:t>
            </a:r>
            <a:endParaRPr kumimoji="1" lang="ja-JP" altLang="en-US" dirty="0"/>
          </a:p>
        </p:txBody>
      </p:sp>
    </p:spTree>
    <p:extLst>
      <p:ext uri="{BB962C8B-B14F-4D97-AF65-F5344CB8AC3E}">
        <p14:creationId xmlns:p14="http://schemas.microsoft.com/office/powerpoint/2010/main" val="31871517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93A064-13AA-469B-A075-CB1F98EF24BD}"/>
              </a:ext>
            </a:extLst>
          </p:cNvPr>
          <p:cNvSpPr>
            <a:spLocks noGrp="1"/>
          </p:cNvSpPr>
          <p:nvPr>
            <p:ph type="title"/>
          </p:nvPr>
        </p:nvSpPr>
        <p:spPr/>
        <p:txBody>
          <a:bodyPr/>
          <a:lstStyle/>
          <a:p>
            <a:r>
              <a:rPr kumimoji="1" lang="ja-JP" altLang="en-US" dirty="0"/>
              <a:t>情報システム</a:t>
            </a:r>
            <a:r>
              <a:rPr lang="ja-JP" altLang="en-US" dirty="0"/>
              <a:t>の</a:t>
            </a:r>
            <a:r>
              <a:rPr kumimoji="1" lang="ja-JP" altLang="en-US" dirty="0"/>
              <a:t>共通基盤</a:t>
            </a:r>
          </a:p>
        </p:txBody>
      </p:sp>
      <p:sp>
        <p:nvSpPr>
          <p:cNvPr id="3" name="コンテンツ プレースホルダー 2">
            <a:extLst>
              <a:ext uri="{FF2B5EF4-FFF2-40B4-BE49-F238E27FC236}">
                <a16:creationId xmlns:a16="http://schemas.microsoft.com/office/drawing/2014/main" id="{A671A2CF-CCBC-4FA2-9DD1-85ED172B3578}"/>
              </a:ext>
            </a:extLst>
          </p:cNvPr>
          <p:cNvSpPr>
            <a:spLocks noGrp="1"/>
          </p:cNvSpPr>
          <p:nvPr>
            <p:ph idx="1"/>
          </p:nvPr>
        </p:nvSpPr>
        <p:spPr>
          <a:xfrm>
            <a:off x="769938" y="1457326"/>
            <a:ext cx="8543925" cy="2596012"/>
          </a:xfrm>
        </p:spPr>
        <p:txBody>
          <a:bodyPr>
            <a:normAutofit fontScale="62500" lnSpcReduction="20000"/>
          </a:bodyPr>
          <a:lstStyle/>
          <a:p>
            <a:r>
              <a:rPr kumimoji="1" lang="ja-JP" altLang="en-US" dirty="0"/>
              <a:t>低レベル大容量ストレージ</a:t>
            </a:r>
            <a:endParaRPr kumimoji="1" lang="en-US" altLang="ja-JP" dirty="0"/>
          </a:p>
          <a:p>
            <a:r>
              <a:rPr kumimoji="1" lang="ja-JP" altLang="en-US" dirty="0"/>
              <a:t>高速ネットワーク</a:t>
            </a:r>
            <a:endParaRPr kumimoji="1" lang="en-US" altLang="ja-JP" dirty="0"/>
          </a:p>
          <a:p>
            <a:r>
              <a:rPr kumimoji="1" lang="ja-JP" altLang="en-US" dirty="0"/>
              <a:t>高信頼データベース</a:t>
            </a:r>
            <a:endParaRPr kumimoji="1" lang="en-US" altLang="ja-JP" dirty="0"/>
          </a:p>
          <a:p>
            <a:r>
              <a:rPr kumimoji="1" lang="ja-JP" altLang="en-US" dirty="0"/>
              <a:t>汎用ミドルウェア</a:t>
            </a:r>
            <a:r>
              <a:rPr kumimoji="1" lang="en-US" altLang="ja-JP" dirty="0"/>
              <a:t>?</a:t>
            </a:r>
          </a:p>
          <a:p>
            <a:endParaRPr lang="en-US" altLang="ja-JP" dirty="0"/>
          </a:p>
          <a:p>
            <a:r>
              <a:rPr kumimoji="1" lang="ja-JP" altLang="en-US" dirty="0"/>
              <a:t>クラウド・オンプレは問わない</a:t>
            </a:r>
            <a:r>
              <a:rPr kumimoji="1" lang="en-US" altLang="ja-JP" dirty="0"/>
              <a:t>(</a:t>
            </a:r>
            <a:r>
              <a:rPr kumimoji="1" lang="ja-JP" altLang="en-US" dirty="0"/>
              <a:t>自在に構成</a:t>
            </a:r>
            <a:r>
              <a:rPr kumimoji="1" lang="en-US" altLang="ja-JP" dirty="0"/>
              <a:t>)</a:t>
            </a:r>
          </a:p>
          <a:p>
            <a:r>
              <a:rPr kumimoji="1" lang="ja-JP" altLang="en-US" dirty="0"/>
              <a:t>基本的な機能は現行でも提供できている</a:t>
            </a:r>
            <a:r>
              <a:rPr kumimoji="1" lang="en-US" altLang="ja-JP" dirty="0"/>
              <a:t/>
            </a:r>
            <a:br>
              <a:rPr kumimoji="1" lang="en-US" altLang="ja-JP" dirty="0"/>
            </a:br>
            <a:r>
              <a:rPr kumimoji="1" lang="ja-JP" altLang="en-US" dirty="0"/>
              <a:t> → </a:t>
            </a:r>
            <a:r>
              <a:rPr lang="ja-JP" altLang="en-US" dirty="0"/>
              <a:t>ソリューションの提案までには至っておらず</a:t>
            </a:r>
            <a:r>
              <a:rPr lang="en-US" altLang="ja-JP" dirty="0"/>
              <a:t/>
            </a:r>
            <a:br>
              <a:rPr lang="en-US" altLang="ja-JP" dirty="0"/>
            </a:br>
            <a:r>
              <a:rPr lang="ja-JP" altLang="en-US" dirty="0"/>
              <a:t>      パイロット的な取り組みを増やす必要あり</a:t>
            </a:r>
            <a:endParaRPr kumimoji="1" lang="ja-JP" altLang="en-US" dirty="0"/>
          </a:p>
        </p:txBody>
      </p:sp>
      <p:grpSp>
        <p:nvGrpSpPr>
          <p:cNvPr id="31" name="グループ化 30">
            <a:extLst>
              <a:ext uri="{FF2B5EF4-FFF2-40B4-BE49-F238E27FC236}">
                <a16:creationId xmlns:a16="http://schemas.microsoft.com/office/drawing/2014/main" id="{73F929D5-6008-4104-9F75-F767903FC0FC}"/>
              </a:ext>
            </a:extLst>
          </p:cNvPr>
          <p:cNvGrpSpPr/>
          <p:nvPr/>
        </p:nvGrpSpPr>
        <p:grpSpPr>
          <a:xfrm>
            <a:off x="2038350" y="4053338"/>
            <a:ext cx="5829300" cy="2753862"/>
            <a:chOff x="1689100" y="3746500"/>
            <a:chExt cx="6330950" cy="2990850"/>
          </a:xfrm>
        </p:grpSpPr>
        <p:sp>
          <p:nvSpPr>
            <p:cNvPr id="5" name="正方形/長方形 4">
              <a:extLst>
                <a:ext uri="{FF2B5EF4-FFF2-40B4-BE49-F238E27FC236}">
                  <a16:creationId xmlns:a16="http://schemas.microsoft.com/office/drawing/2014/main" id="{FE2863EC-B635-410F-9BC8-A7613F210ED4}"/>
                </a:ext>
              </a:extLst>
            </p:cNvPr>
            <p:cNvSpPr/>
            <p:nvPr/>
          </p:nvSpPr>
          <p:spPr>
            <a:xfrm rot="5400000">
              <a:off x="3432175" y="2003425"/>
              <a:ext cx="2844800" cy="633095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1400" dirty="0"/>
                <a:t>高速ネットワーク</a:t>
              </a:r>
            </a:p>
          </p:txBody>
        </p:sp>
        <p:sp>
          <p:nvSpPr>
            <p:cNvPr id="4" name="正方形/長方形 3">
              <a:extLst>
                <a:ext uri="{FF2B5EF4-FFF2-40B4-BE49-F238E27FC236}">
                  <a16:creationId xmlns:a16="http://schemas.microsoft.com/office/drawing/2014/main" id="{B5FA75EA-9CA0-4996-B776-E720C035AB77}"/>
                </a:ext>
              </a:extLst>
            </p:cNvPr>
            <p:cNvSpPr/>
            <p:nvPr/>
          </p:nvSpPr>
          <p:spPr>
            <a:xfrm>
              <a:off x="1771650" y="6299200"/>
              <a:ext cx="5848350" cy="4381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大容量ストレージ</a:t>
              </a:r>
            </a:p>
          </p:txBody>
        </p:sp>
        <p:sp>
          <p:nvSpPr>
            <p:cNvPr id="6" name="正方形/長方形 5">
              <a:extLst>
                <a:ext uri="{FF2B5EF4-FFF2-40B4-BE49-F238E27FC236}">
                  <a16:creationId xmlns:a16="http://schemas.microsoft.com/office/drawing/2014/main" id="{BD3D722A-F10F-44A3-8AAB-3D832A490F39}"/>
                </a:ext>
              </a:extLst>
            </p:cNvPr>
            <p:cNvSpPr/>
            <p:nvPr/>
          </p:nvSpPr>
          <p:spPr>
            <a:xfrm>
              <a:off x="3594100" y="5486400"/>
              <a:ext cx="3981450" cy="8763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高信頼データベース</a:t>
              </a:r>
            </a:p>
          </p:txBody>
        </p:sp>
        <p:sp>
          <p:nvSpPr>
            <p:cNvPr id="7" name="正方形/長方形 6">
              <a:extLst>
                <a:ext uri="{FF2B5EF4-FFF2-40B4-BE49-F238E27FC236}">
                  <a16:creationId xmlns:a16="http://schemas.microsoft.com/office/drawing/2014/main" id="{1FE43CF4-AC59-4AE3-990A-DFCC3E3C1D6E}"/>
                </a:ext>
              </a:extLst>
            </p:cNvPr>
            <p:cNvSpPr/>
            <p:nvPr/>
          </p:nvSpPr>
          <p:spPr>
            <a:xfrm>
              <a:off x="5391150" y="4978400"/>
              <a:ext cx="2139950" cy="571500"/>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汎用ミドルウェア</a:t>
              </a:r>
            </a:p>
          </p:txBody>
        </p:sp>
        <p:grpSp>
          <p:nvGrpSpPr>
            <p:cNvPr id="16" name="グループ化 15">
              <a:extLst>
                <a:ext uri="{FF2B5EF4-FFF2-40B4-BE49-F238E27FC236}">
                  <a16:creationId xmlns:a16="http://schemas.microsoft.com/office/drawing/2014/main" id="{68835E0F-0191-480A-A417-2BFE76A46161}"/>
                </a:ext>
              </a:extLst>
            </p:cNvPr>
            <p:cNvGrpSpPr/>
            <p:nvPr/>
          </p:nvGrpSpPr>
          <p:grpSpPr>
            <a:xfrm>
              <a:off x="5772150" y="3800475"/>
              <a:ext cx="1358900" cy="1250950"/>
              <a:chOff x="6743700" y="1546225"/>
              <a:chExt cx="1358900" cy="1250950"/>
            </a:xfrm>
          </p:grpSpPr>
          <p:sp>
            <p:nvSpPr>
              <p:cNvPr id="12" name="四角形: 角を丸くする 11">
                <a:extLst>
                  <a:ext uri="{FF2B5EF4-FFF2-40B4-BE49-F238E27FC236}">
                    <a16:creationId xmlns:a16="http://schemas.microsoft.com/office/drawing/2014/main" id="{7346F38A-3BCC-4376-BB7D-B76321BCAB62}"/>
                  </a:ext>
                </a:extLst>
              </p:cNvPr>
              <p:cNvSpPr/>
              <p:nvPr/>
            </p:nvSpPr>
            <p:spPr>
              <a:xfrm>
                <a:off x="7169150" y="1546225"/>
                <a:ext cx="933450" cy="125095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800" dirty="0"/>
                  <a:t>学術</a:t>
                </a:r>
                <a:r>
                  <a:rPr kumimoji="1" lang="en-US" altLang="ja-JP" sz="800" dirty="0"/>
                  <a:t/>
                </a:r>
                <a:br>
                  <a:rPr kumimoji="1" lang="en-US" altLang="ja-JP" sz="800" dirty="0"/>
                </a:br>
                <a:r>
                  <a:rPr kumimoji="1" lang="ja-JP" altLang="en-US" sz="800" dirty="0"/>
                  <a:t>レポジトリ</a:t>
                </a:r>
                <a:r>
                  <a:rPr kumimoji="1" lang="en-US" altLang="ja-JP" sz="800" dirty="0"/>
                  <a:t/>
                </a:r>
                <a:br>
                  <a:rPr kumimoji="1" lang="en-US" altLang="ja-JP" sz="800" dirty="0"/>
                </a:br>
                <a:r>
                  <a:rPr kumimoji="1" lang="en-US" altLang="ja-JP" sz="800" dirty="0"/>
                  <a:t>A</a:t>
                </a:r>
                <a:endParaRPr kumimoji="1" lang="ja-JP" altLang="en-US" sz="800" dirty="0"/>
              </a:p>
            </p:txBody>
          </p:sp>
          <p:sp>
            <p:nvSpPr>
              <p:cNvPr id="13" name="四角形: 角を丸くする 12">
                <a:extLst>
                  <a:ext uri="{FF2B5EF4-FFF2-40B4-BE49-F238E27FC236}">
                    <a16:creationId xmlns:a16="http://schemas.microsoft.com/office/drawing/2014/main" id="{4A325974-2957-4AE6-904A-0DC4F9F2A043}"/>
                  </a:ext>
                </a:extLst>
              </p:cNvPr>
              <p:cNvSpPr/>
              <p:nvPr/>
            </p:nvSpPr>
            <p:spPr>
              <a:xfrm>
                <a:off x="7027334" y="1546225"/>
                <a:ext cx="933450" cy="125095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800" dirty="0"/>
                  <a:t>学術</a:t>
                </a:r>
                <a:r>
                  <a:rPr kumimoji="1" lang="en-US" altLang="ja-JP" sz="800" dirty="0"/>
                  <a:t/>
                </a:r>
                <a:br>
                  <a:rPr kumimoji="1" lang="en-US" altLang="ja-JP" sz="800" dirty="0"/>
                </a:br>
                <a:r>
                  <a:rPr kumimoji="1" lang="ja-JP" altLang="en-US" sz="800" dirty="0"/>
                  <a:t>レポジトリ</a:t>
                </a:r>
                <a:r>
                  <a:rPr kumimoji="1" lang="en-US" altLang="ja-JP" sz="800" dirty="0"/>
                  <a:t/>
                </a:r>
                <a:br>
                  <a:rPr kumimoji="1" lang="en-US" altLang="ja-JP" sz="800" dirty="0"/>
                </a:br>
                <a:r>
                  <a:rPr kumimoji="1" lang="en-US" altLang="ja-JP" sz="800" dirty="0"/>
                  <a:t>A</a:t>
                </a:r>
                <a:endParaRPr kumimoji="1" lang="ja-JP" altLang="en-US" sz="800" dirty="0"/>
              </a:p>
            </p:txBody>
          </p:sp>
          <p:sp>
            <p:nvSpPr>
              <p:cNvPr id="14" name="四角形: 角を丸くする 13">
                <a:extLst>
                  <a:ext uri="{FF2B5EF4-FFF2-40B4-BE49-F238E27FC236}">
                    <a16:creationId xmlns:a16="http://schemas.microsoft.com/office/drawing/2014/main" id="{F8DB487B-0C31-4D44-996A-305E011238C1}"/>
                  </a:ext>
                </a:extLst>
              </p:cNvPr>
              <p:cNvSpPr/>
              <p:nvPr/>
            </p:nvSpPr>
            <p:spPr>
              <a:xfrm>
                <a:off x="6885517" y="1546225"/>
                <a:ext cx="933450" cy="125095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800" dirty="0"/>
                  <a:t>学術</a:t>
                </a:r>
                <a:r>
                  <a:rPr kumimoji="1" lang="en-US" altLang="ja-JP" sz="800" dirty="0"/>
                  <a:t/>
                </a:r>
                <a:br>
                  <a:rPr kumimoji="1" lang="en-US" altLang="ja-JP" sz="800" dirty="0"/>
                </a:br>
                <a:r>
                  <a:rPr kumimoji="1" lang="ja-JP" altLang="en-US" sz="800" dirty="0"/>
                  <a:t>レポジトリ</a:t>
                </a:r>
                <a:r>
                  <a:rPr kumimoji="1" lang="en-US" altLang="ja-JP" sz="800" dirty="0"/>
                  <a:t/>
                </a:r>
                <a:br>
                  <a:rPr kumimoji="1" lang="en-US" altLang="ja-JP" sz="800" dirty="0"/>
                </a:br>
                <a:r>
                  <a:rPr kumimoji="1" lang="en-US" altLang="ja-JP" sz="800" dirty="0"/>
                  <a:t>A</a:t>
                </a:r>
                <a:endParaRPr kumimoji="1" lang="ja-JP" altLang="en-US" sz="800" dirty="0"/>
              </a:p>
            </p:txBody>
          </p:sp>
          <p:sp>
            <p:nvSpPr>
              <p:cNvPr id="15" name="四角形: 角を丸くする 14">
                <a:extLst>
                  <a:ext uri="{FF2B5EF4-FFF2-40B4-BE49-F238E27FC236}">
                    <a16:creationId xmlns:a16="http://schemas.microsoft.com/office/drawing/2014/main" id="{22E7CDB3-4CB5-4460-9BF8-30CC0E588F39}"/>
                  </a:ext>
                </a:extLst>
              </p:cNvPr>
              <p:cNvSpPr/>
              <p:nvPr/>
            </p:nvSpPr>
            <p:spPr>
              <a:xfrm>
                <a:off x="6743700" y="1546225"/>
                <a:ext cx="933450" cy="125095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200" dirty="0"/>
                  <a:t>学術</a:t>
                </a:r>
                <a:r>
                  <a:rPr kumimoji="1" lang="en-US" altLang="ja-JP" sz="1200" dirty="0"/>
                  <a:t/>
                </a:r>
                <a:br>
                  <a:rPr kumimoji="1" lang="en-US" altLang="ja-JP" sz="1200" dirty="0"/>
                </a:br>
                <a:r>
                  <a:rPr kumimoji="1" lang="ja-JP" altLang="en-US" sz="1200" dirty="0"/>
                  <a:t>レポジトリ</a:t>
                </a:r>
              </a:p>
            </p:txBody>
          </p:sp>
        </p:grpSp>
        <p:grpSp>
          <p:nvGrpSpPr>
            <p:cNvPr id="23" name="グループ化 22">
              <a:extLst>
                <a:ext uri="{FF2B5EF4-FFF2-40B4-BE49-F238E27FC236}">
                  <a16:creationId xmlns:a16="http://schemas.microsoft.com/office/drawing/2014/main" id="{BCC102A9-EEF8-4334-A3F5-D0CAB139FB33}"/>
                </a:ext>
              </a:extLst>
            </p:cNvPr>
            <p:cNvGrpSpPr/>
            <p:nvPr/>
          </p:nvGrpSpPr>
          <p:grpSpPr>
            <a:xfrm>
              <a:off x="3644900" y="3816350"/>
              <a:ext cx="1695450" cy="1752600"/>
              <a:chOff x="8553450" y="1111250"/>
              <a:chExt cx="1695450" cy="1752600"/>
            </a:xfrm>
          </p:grpSpPr>
          <p:sp>
            <p:nvSpPr>
              <p:cNvPr id="17" name="四角形: 角を丸くする 16">
                <a:extLst>
                  <a:ext uri="{FF2B5EF4-FFF2-40B4-BE49-F238E27FC236}">
                    <a16:creationId xmlns:a16="http://schemas.microsoft.com/office/drawing/2014/main" id="{0E6D39BF-8BDC-4F32-8139-7CD4FA3DECB4}"/>
                  </a:ext>
                </a:extLst>
              </p:cNvPr>
              <p:cNvSpPr/>
              <p:nvPr/>
            </p:nvSpPr>
            <p:spPr>
              <a:xfrm>
                <a:off x="9372600" y="1123950"/>
                <a:ext cx="876300" cy="17399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800" dirty="0"/>
                  <a:t>データベース</a:t>
                </a:r>
                <a:r>
                  <a:rPr kumimoji="1" lang="en-US" altLang="ja-JP" sz="800" dirty="0"/>
                  <a:t/>
                </a:r>
                <a:br>
                  <a:rPr kumimoji="1" lang="en-US" altLang="ja-JP" sz="800" dirty="0"/>
                </a:br>
                <a:r>
                  <a:rPr kumimoji="1" lang="en-US" altLang="ja-JP" sz="800" dirty="0"/>
                  <a:t>A</a:t>
                </a:r>
                <a:endParaRPr kumimoji="1" lang="ja-JP" altLang="en-US" sz="800" dirty="0"/>
              </a:p>
            </p:txBody>
          </p:sp>
          <p:sp>
            <p:nvSpPr>
              <p:cNvPr id="18" name="四角形: 角を丸くする 17">
                <a:extLst>
                  <a:ext uri="{FF2B5EF4-FFF2-40B4-BE49-F238E27FC236}">
                    <a16:creationId xmlns:a16="http://schemas.microsoft.com/office/drawing/2014/main" id="{0FC457FD-655D-45E8-8FA1-973867D26DA9}"/>
                  </a:ext>
                </a:extLst>
              </p:cNvPr>
              <p:cNvSpPr/>
              <p:nvPr/>
            </p:nvSpPr>
            <p:spPr>
              <a:xfrm>
                <a:off x="9208770" y="1123950"/>
                <a:ext cx="876300" cy="17399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800" dirty="0"/>
                  <a:t>データベース</a:t>
                </a:r>
                <a:r>
                  <a:rPr kumimoji="1" lang="en-US" altLang="ja-JP" sz="800" dirty="0"/>
                  <a:t/>
                </a:r>
                <a:br>
                  <a:rPr kumimoji="1" lang="en-US" altLang="ja-JP" sz="800" dirty="0"/>
                </a:br>
                <a:r>
                  <a:rPr kumimoji="1" lang="en-US" altLang="ja-JP" sz="800" dirty="0"/>
                  <a:t>A</a:t>
                </a:r>
                <a:endParaRPr kumimoji="1" lang="ja-JP" altLang="en-US" sz="800" dirty="0"/>
              </a:p>
            </p:txBody>
          </p:sp>
          <p:sp>
            <p:nvSpPr>
              <p:cNvPr id="19" name="四角形: 角を丸くする 18">
                <a:extLst>
                  <a:ext uri="{FF2B5EF4-FFF2-40B4-BE49-F238E27FC236}">
                    <a16:creationId xmlns:a16="http://schemas.microsoft.com/office/drawing/2014/main" id="{AB3DE3A9-A446-4613-AC10-07D164DF03B1}"/>
                  </a:ext>
                </a:extLst>
              </p:cNvPr>
              <p:cNvSpPr/>
              <p:nvPr/>
            </p:nvSpPr>
            <p:spPr>
              <a:xfrm>
                <a:off x="9044940" y="1123950"/>
                <a:ext cx="876300" cy="17399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800" dirty="0"/>
                  <a:t>データベース</a:t>
                </a:r>
                <a:r>
                  <a:rPr kumimoji="1" lang="en-US" altLang="ja-JP" sz="800" dirty="0"/>
                  <a:t/>
                </a:r>
                <a:br>
                  <a:rPr kumimoji="1" lang="en-US" altLang="ja-JP" sz="800" dirty="0"/>
                </a:br>
                <a:r>
                  <a:rPr kumimoji="1" lang="en-US" altLang="ja-JP" sz="800" dirty="0"/>
                  <a:t>A</a:t>
                </a:r>
                <a:endParaRPr kumimoji="1" lang="ja-JP" altLang="en-US" sz="800" dirty="0"/>
              </a:p>
            </p:txBody>
          </p:sp>
          <p:sp>
            <p:nvSpPr>
              <p:cNvPr id="20" name="四角形: 角を丸くする 19">
                <a:extLst>
                  <a:ext uri="{FF2B5EF4-FFF2-40B4-BE49-F238E27FC236}">
                    <a16:creationId xmlns:a16="http://schemas.microsoft.com/office/drawing/2014/main" id="{F9657793-A150-46A1-9ABE-0CA20CAE0106}"/>
                  </a:ext>
                </a:extLst>
              </p:cNvPr>
              <p:cNvSpPr/>
              <p:nvPr/>
            </p:nvSpPr>
            <p:spPr>
              <a:xfrm>
                <a:off x="8881110" y="1117600"/>
                <a:ext cx="876300" cy="17399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800" dirty="0"/>
                  <a:t>データベース</a:t>
                </a:r>
                <a:r>
                  <a:rPr kumimoji="1" lang="en-US" altLang="ja-JP" sz="800" dirty="0"/>
                  <a:t/>
                </a:r>
                <a:br>
                  <a:rPr kumimoji="1" lang="en-US" altLang="ja-JP" sz="800" dirty="0"/>
                </a:br>
                <a:r>
                  <a:rPr kumimoji="1" lang="en-US" altLang="ja-JP" sz="800" dirty="0"/>
                  <a:t>A</a:t>
                </a:r>
                <a:endParaRPr kumimoji="1" lang="ja-JP" altLang="en-US" sz="800" dirty="0"/>
              </a:p>
            </p:txBody>
          </p:sp>
          <p:sp>
            <p:nvSpPr>
              <p:cNvPr id="21" name="四角形: 角を丸くする 20">
                <a:extLst>
                  <a:ext uri="{FF2B5EF4-FFF2-40B4-BE49-F238E27FC236}">
                    <a16:creationId xmlns:a16="http://schemas.microsoft.com/office/drawing/2014/main" id="{8389AD56-5133-4D54-A6B7-0900A5810864}"/>
                  </a:ext>
                </a:extLst>
              </p:cNvPr>
              <p:cNvSpPr/>
              <p:nvPr/>
            </p:nvSpPr>
            <p:spPr>
              <a:xfrm>
                <a:off x="8717280" y="1111250"/>
                <a:ext cx="876300" cy="17399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800" dirty="0"/>
                  <a:t>データベース</a:t>
                </a:r>
                <a:r>
                  <a:rPr kumimoji="1" lang="en-US" altLang="ja-JP" sz="800" dirty="0"/>
                  <a:t/>
                </a:r>
                <a:br>
                  <a:rPr kumimoji="1" lang="en-US" altLang="ja-JP" sz="800" dirty="0"/>
                </a:br>
                <a:r>
                  <a:rPr kumimoji="1" lang="en-US" altLang="ja-JP" sz="800" dirty="0"/>
                  <a:t>A</a:t>
                </a:r>
                <a:endParaRPr kumimoji="1" lang="ja-JP" altLang="en-US" sz="800" dirty="0"/>
              </a:p>
            </p:txBody>
          </p:sp>
          <p:sp>
            <p:nvSpPr>
              <p:cNvPr id="22" name="四角形: 角を丸くする 21">
                <a:extLst>
                  <a:ext uri="{FF2B5EF4-FFF2-40B4-BE49-F238E27FC236}">
                    <a16:creationId xmlns:a16="http://schemas.microsoft.com/office/drawing/2014/main" id="{BE2EF641-6AC4-4369-8CE5-2E7C06F64C40}"/>
                  </a:ext>
                </a:extLst>
              </p:cNvPr>
              <p:cNvSpPr/>
              <p:nvPr/>
            </p:nvSpPr>
            <p:spPr>
              <a:xfrm>
                <a:off x="8553450" y="1111250"/>
                <a:ext cx="876300" cy="17399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200" dirty="0"/>
                  <a:t>学術</a:t>
                </a:r>
                <a:endParaRPr kumimoji="1" lang="en-US" altLang="ja-JP" sz="1200" dirty="0"/>
              </a:p>
              <a:p>
                <a:pPr algn="ctr"/>
                <a:r>
                  <a:rPr kumimoji="1" lang="ja-JP" altLang="en-US" sz="1200" dirty="0"/>
                  <a:t>データベース</a:t>
                </a:r>
              </a:p>
            </p:txBody>
          </p:sp>
        </p:grpSp>
        <p:grpSp>
          <p:nvGrpSpPr>
            <p:cNvPr id="29" name="グループ化 28">
              <a:extLst>
                <a:ext uri="{FF2B5EF4-FFF2-40B4-BE49-F238E27FC236}">
                  <a16:creationId xmlns:a16="http://schemas.microsoft.com/office/drawing/2014/main" id="{BB176411-2DDD-4DF6-9DFC-BEBEE66107DA}"/>
                </a:ext>
              </a:extLst>
            </p:cNvPr>
            <p:cNvGrpSpPr/>
            <p:nvPr/>
          </p:nvGrpSpPr>
          <p:grpSpPr>
            <a:xfrm>
              <a:off x="1962150" y="3813252"/>
              <a:ext cx="1403350" cy="2574849"/>
              <a:chOff x="1397000" y="3292552"/>
              <a:chExt cx="1403350" cy="2574849"/>
            </a:xfrm>
          </p:grpSpPr>
          <p:sp>
            <p:nvSpPr>
              <p:cNvPr id="24" name="四角形: 角を丸くする 23">
                <a:extLst>
                  <a:ext uri="{FF2B5EF4-FFF2-40B4-BE49-F238E27FC236}">
                    <a16:creationId xmlns:a16="http://schemas.microsoft.com/office/drawing/2014/main" id="{2ADF6756-02F4-4494-A279-78C92D1EE5A1}"/>
                  </a:ext>
                </a:extLst>
              </p:cNvPr>
              <p:cNvSpPr/>
              <p:nvPr/>
            </p:nvSpPr>
            <p:spPr>
              <a:xfrm>
                <a:off x="1924050" y="3292552"/>
                <a:ext cx="876300" cy="257484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800" dirty="0"/>
                  <a:t>研究</a:t>
                </a:r>
                <a:endParaRPr kumimoji="1" lang="en-US" altLang="ja-JP" sz="800" dirty="0"/>
              </a:p>
              <a:p>
                <a:pPr algn="ctr"/>
                <a:r>
                  <a:rPr kumimoji="1" lang="ja-JP" altLang="en-US" sz="800" dirty="0"/>
                  <a:t>データ</a:t>
                </a:r>
              </a:p>
            </p:txBody>
          </p:sp>
          <p:sp>
            <p:nvSpPr>
              <p:cNvPr id="26" name="四角形: 角を丸くする 25">
                <a:extLst>
                  <a:ext uri="{FF2B5EF4-FFF2-40B4-BE49-F238E27FC236}">
                    <a16:creationId xmlns:a16="http://schemas.microsoft.com/office/drawing/2014/main" id="{7CDAC021-D62C-4904-BB38-472C242E2662}"/>
                  </a:ext>
                </a:extLst>
              </p:cNvPr>
              <p:cNvSpPr/>
              <p:nvPr/>
            </p:nvSpPr>
            <p:spPr>
              <a:xfrm>
                <a:off x="1727200" y="3292552"/>
                <a:ext cx="876300" cy="257484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800" dirty="0"/>
                  <a:t>研究</a:t>
                </a:r>
                <a:endParaRPr kumimoji="1" lang="en-US" altLang="ja-JP" sz="800" dirty="0"/>
              </a:p>
              <a:p>
                <a:pPr algn="ctr"/>
                <a:r>
                  <a:rPr kumimoji="1" lang="ja-JP" altLang="en-US" sz="800" dirty="0"/>
                  <a:t>データ</a:t>
                </a:r>
              </a:p>
            </p:txBody>
          </p:sp>
          <p:sp>
            <p:nvSpPr>
              <p:cNvPr id="27" name="四角形: 角を丸くする 26">
                <a:extLst>
                  <a:ext uri="{FF2B5EF4-FFF2-40B4-BE49-F238E27FC236}">
                    <a16:creationId xmlns:a16="http://schemas.microsoft.com/office/drawing/2014/main" id="{F07479F6-75E9-4F68-84F6-938D4E6AC8FB}"/>
                  </a:ext>
                </a:extLst>
              </p:cNvPr>
              <p:cNvSpPr/>
              <p:nvPr/>
            </p:nvSpPr>
            <p:spPr>
              <a:xfrm>
                <a:off x="1543050" y="3292552"/>
                <a:ext cx="876300" cy="257484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800" dirty="0"/>
                  <a:t>研究</a:t>
                </a:r>
                <a:endParaRPr kumimoji="1" lang="en-US" altLang="ja-JP" sz="800" dirty="0"/>
              </a:p>
              <a:p>
                <a:pPr algn="ctr"/>
                <a:r>
                  <a:rPr kumimoji="1" lang="ja-JP" altLang="en-US" sz="800" dirty="0"/>
                  <a:t>データ</a:t>
                </a:r>
              </a:p>
            </p:txBody>
          </p:sp>
          <p:sp>
            <p:nvSpPr>
              <p:cNvPr id="28" name="四角形: 角を丸くする 27">
                <a:extLst>
                  <a:ext uri="{FF2B5EF4-FFF2-40B4-BE49-F238E27FC236}">
                    <a16:creationId xmlns:a16="http://schemas.microsoft.com/office/drawing/2014/main" id="{6C44599A-F7FE-402A-8C3C-36A307721F30}"/>
                  </a:ext>
                </a:extLst>
              </p:cNvPr>
              <p:cNvSpPr/>
              <p:nvPr/>
            </p:nvSpPr>
            <p:spPr>
              <a:xfrm>
                <a:off x="1397000" y="3292552"/>
                <a:ext cx="876300" cy="257484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200" dirty="0"/>
                  <a:t>低</a:t>
                </a:r>
                <a:r>
                  <a:rPr kumimoji="1" lang="en-US" altLang="ja-JP" sz="1200" dirty="0"/>
                  <a:t>(Raw)</a:t>
                </a:r>
                <a:r>
                  <a:rPr kumimoji="1" lang="ja-JP" altLang="en-US" sz="1200" dirty="0"/>
                  <a:t>レベル</a:t>
                </a:r>
                <a:endParaRPr kumimoji="1" lang="en-US" altLang="ja-JP" sz="1200" dirty="0"/>
              </a:p>
              <a:p>
                <a:pPr algn="ctr"/>
                <a:endParaRPr kumimoji="1" lang="en-US" altLang="ja-JP" sz="1200" dirty="0"/>
              </a:p>
              <a:p>
                <a:pPr algn="ctr"/>
                <a:r>
                  <a:rPr kumimoji="1" lang="ja-JP" altLang="en-US" sz="1200" dirty="0"/>
                  <a:t>研究</a:t>
                </a:r>
                <a:endParaRPr kumimoji="1" lang="en-US" altLang="ja-JP" sz="1200" dirty="0"/>
              </a:p>
              <a:p>
                <a:pPr algn="ctr"/>
                <a:r>
                  <a:rPr kumimoji="1" lang="ja-JP" altLang="en-US" sz="1200" dirty="0"/>
                  <a:t>データ</a:t>
                </a:r>
              </a:p>
            </p:txBody>
          </p:sp>
        </p:grpSp>
      </p:grpSp>
    </p:spTree>
    <p:extLst>
      <p:ext uri="{BB962C8B-B14F-4D97-AF65-F5344CB8AC3E}">
        <p14:creationId xmlns:p14="http://schemas.microsoft.com/office/powerpoint/2010/main" val="27994713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FD171C-D8DB-4EA2-B733-646E07EF0881}"/>
              </a:ext>
            </a:extLst>
          </p:cNvPr>
          <p:cNvSpPr>
            <a:spLocks noGrp="1"/>
          </p:cNvSpPr>
          <p:nvPr>
            <p:ph type="title"/>
          </p:nvPr>
        </p:nvSpPr>
        <p:spPr/>
        <p:txBody>
          <a:bodyPr/>
          <a:lstStyle/>
          <a:p>
            <a:r>
              <a:rPr kumimoji="1" lang="ja-JP" altLang="en-US" dirty="0"/>
              <a:t>デジタル識別子</a:t>
            </a:r>
            <a:r>
              <a:rPr kumimoji="1" lang="en-US" altLang="ja-JP" dirty="0"/>
              <a:t>(Identification)</a:t>
            </a:r>
            <a:endParaRPr kumimoji="1" lang="ja-JP" altLang="en-US" dirty="0"/>
          </a:p>
        </p:txBody>
      </p:sp>
      <p:sp>
        <p:nvSpPr>
          <p:cNvPr id="3" name="コンテンツ プレースホルダー 2">
            <a:extLst>
              <a:ext uri="{FF2B5EF4-FFF2-40B4-BE49-F238E27FC236}">
                <a16:creationId xmlns:a16="http://schemas.microsoft.com/office/drawing/2014/main" id="{D159C2E3-18A9-4D1F-A715-6463510ECA32}"/>
              </a:ext>
            </a:extLst>
          </p:cNvPr>
          <p:cNvSpPr>
            <a:spLocks noGrp="1"/>
          </p:cNvSpPr>
          <p:nvPr>
            <p:ph idx="1"/>
          </p:nvPr>
        </p:nvSpPr>
        <p:spPr/>
        <p:txBody>
          <a:bodyPr/>
          <a:lstStyle/>
          <a:p>
            <a:r>
              <a:rPr kumimoji="1" lang="en-US" altLang="ja-JP" dirty="0"/>
              <a:t>DOI</a:t>
            </a:r>
            <a:r>
              <a:rPr kumimoji="1" lang="ja-JP" altLang="en-US" dirty="0"/>
              <a:t>   </a:t>
            </a:r>
            <a:r>
              <a:rPr kumimoji="1" lang="en-US" altLang="ja-JP" dirty="0"/>
              <a:t>(</a:t>
            </a:r>
            <a:r>
              <a:rPr kumimoji="1" lang="ja-JP" altLang="en-US" dirty="0"/>
              <a:t>デジタルオブジェクト</a:t>
            </a:r>
            <a:r>
              <a:rPr kumimoji="1" lang="en-US" altLang="ja-JP" dirty="0"/>
              <a:t>)</a:t>
            </a:r>
          </a:p>
          <a:p>
            <a:endParaRPr kumimoji="1" lang="en-US" altLang="ja-JP" dirty="0"/>
          </a:p>
          <a:p>
            <a:r>
              <a:rPr kumimoji="1" lang="en-US" altLang="ja-JP" dirty="0"/>
              <a:t>ARK (</a:t>
            </a:r>
            <a:r>
              <a:rPr kumimoji="1" lang="ja-JP" altLang="en-US" dirty="0"/>
              <a:t>デジタルを含むあらゆる「もの」</a:t>
            </a:r>
            <a:r>
              <a:rPr kumimoji="1" lang="en-US" altLang="ja-JP" dirty="0"/>
              <a:t>)</a:t>
            </a:r>
          </a:p>
          <a:p>
            <a:endParaRPr lang="en-US" altLang="ja-JP" dirty="0"/>
          </a:p>
          <a:p>
            <a:r>
              <a:rPr kumimoji="1" lang="en-US" altLang="ja-JP" dirty="0"/>
              <a:t>ORCID</a:t>
            </a:r>
            <a:r>
              <a:rPr kumimoji="1" lang="ja-JP" altLang="en-US" dirty="0"/>
              <a:t> </a:t>
            </a:r>
            <a:r>
              <a:rPr kumimoji="1" lang="en-US" altLang="ja-JP" dirty="0"/>
              <a:t>(</a:t>
            </a:r>
            <a:r>
              <a:rPr kumimoji="1" lang="ja-JP" altLang="en-US" dirty="0"/>
              <a:t>人</a:t>
            </a:r>
            <a:r>
              <a:rPr kumimoji="1" lang="en-US" altLang="ja-JP" dirty="0"/>
              <a:t>)</a:t>
            </a:r>
            <a:endParaRPr kumimoji="1" lang="ja-JP" altLang="en-US" dirty="0"/>
          </a:p>
        </p:txBody>
      </p:sp>
    </p:spTree>
    <p:extLst>
      <p:ext uri="{BB962C8B-B14F-4D97-AF65-F5344CB8AC3E}">
        <p14:creationId xmlns:p14="http://schemas.microsoft.com/office/powerpoint/2010/main" val="26657167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2D127B8-D0E1-404E-BEF4-957F7AA2E8A6}"/>
              </a:ext>
            </a:extLst>
          </p:cNvPr>
          <p:cNvSpPr>
            <a:spLocks noGrp="1"/>
          </p:cNvSpPr>
          <p:nvPr>
            <p:ph type="title"/>
          </p:nvPr>
        </p:nvSpPr>
        <p:spPr/>
        <p:txBody>
          <a:bodyPr/>
          <a:lstStyle/>
          <a:p>
            <a:r>
              <a:rPr kumimoji="1" lang="en-US" altLang="ja-JP" dirty="0"/>
              <a:t>Digital Object Identifier (DOI)</a:t>
            </a:r>
            <a:endParaRPr kumimoji="1" lang="ja-JP" altLang="en-US" dirty="0"/>
          </a:p>
        </p:txBody>
      </p:sp>
      <p:sp>
        <p:nvSpPr>
          <p:cNvPr id="3" name="コンテンツ プレースホルダー 2">
            <a:extLst>
              <a:ext uri="{FF2B5EF4-FFF2-40B4-BE49-F238E27FC236}">
                <a16:creationId xmlns:a16="http://schemas.microsoft.com/office/drawing/2014/main" id="{853BDB28-591A-4F7D-B1C5-BEEE6494EBF6}"/>
              </a:ext>
            </a:extLst>
          </p:cNvPr>
          <p:cNvSpPr>
            <a:spLocks noGrp="1"/>
          </p:cNvSpPr>
          <p:nvPr>
            <p:ph idx="1"/>
          </p:nvPr>
        </p:nvSpPr>
        <p:spPr/>
        <p:txBody>
          <a:bodyPr/>
          <a:lstStyle/>
          <a:p>
            <a:r>
              <a:rPr kumimoji="1" lang="en-US" altLang="ja-JP" dirty="0"/>
              <a:t>Japan Link Center (</a:t>
            </a:r>
            <a:r>
              <a:rPr kumimoji="1" lang="en-US" altLang="ja-JP" dirty="0" err="1"/>
              <a:t>JaLC</a:t>
            </a:r>
            <a:r>
              <a:rPr kumimoji="1" lang="en-US" altLang="ja-JP" dirty="0"/>
              <a:t>) </a:t>
            </a:r>
            <a:r>
              <a:rPr kumimoji="1" lang="ja-JP" altLang="en-US" dirty="0"/>
              <a:t>会員リスト</a:t>
            </a:r>
            <a:r>
              <a:rPr kumimoji="1" lang="en-US" altLang="ja-JP" dirty="0"/>
              <a:t>(※)</a:t>
            </a:r>
            <a:r>
              <a:rPr kumimoji="1" lang="ja-JP" altLang="en-US" dirty="0"/>
              <a:t>より</a:t>
            </a:r>
            <a:endParaRPr kumimoji="1" lang="en-US" altLang="ja-JP" dirty="0"/>
          </a:p>
          <a:p>
            <a:pPr lvl="1"/>
            <a:r>
              <a:rPr lang="ja-JP" altLang="en-US" dirty="0"/>
              <a:t>経済学研究科 </a:t>
            </a:r>
            <a:r>
              <a:rPr lang="en-US" altLang="ja-JP" dirty="0"/>
              <a:t>(10.11179)</a:t>
            </a:r>
          </a:p>
          <a:p>
            <a:pPr lvl="1"/>
            <a:r>
              <a:rPr lang="ja-JP" altLang="en-US" dirty="0"/>
              <a:t>数理解析研究所</a:t>
            </a:r>
            <a:r>
              <a:rPr lang="en-US" altLang="ja-JP" dirty="0"/>
              <a:t>(?)</a:t>
            </a:r>
          </a:p>
          <a:p>
            <a:pPr lvl="1"/>
            <a:r>
              <a:rPr lang="ja-JP" altLang="en-US" dirty="0"/>
              <a:t>アジア・アフリカ地域</a:t>
            </a:r>
            <a:r>
              <a:rPr lang="ja-JP" altLang="en-US" dirty="0" err="1"/>
              <a:t>研究研究</a:t>
            </a:r>
            <a:r>
              <a:rPr lang="ja-JP" altLang="en-US" dirty="0"/>
              <a:t>科 </a:t>
            </a:r>
            <a:r>
              <a:rPr lang="en-US" altLang="ja-JP" dirty="0"/>
              <a:t>(10.14956)</a:t>
            </a:r>
          </a:p>
          <a:p>
            <a:pPr lvl="1"/>
            <a:r>
              <a:rPr lang="ja-JP" altLang="en-US" dirty="0"/>
              <a:t>東南アジア研究所 </a:t>
            </a:r>
            <a:r>
              <a:rPr lang="en-US" altLang="ja-JP" dirty="0"/>
              <a:t>(10.20495)</a:t>
            </a:r>
          </a:p>
          <a:p>
            <a:pPr lvl="1"/>
            <a:r>
              <a:rPr lang="ja-JP" altLang="en-US" dirty="0"/>
              <a:t>京都大学</a:t>
            </a:r>
            <a:r>
              <a:rPr lang="en-US" altLang="ja-JP" dirty="0"/>
              <a:t>(</a:t>
            </a:r>
            <a:r>
              <a:rPr lang="ja-JP" altLang="en-US" dirty="0"/>
              <a:t>附属図書館</a:t>
            </a:r>
            <a:r>
              <a:rPr lang="en-US" altLang="ja-JP" dirty="0"/>
              <a:t>?) (10.14989, 10.17983)</a:t>
            </a:r>
          </a:p>
          <a:p>
            <a:pPr lvl="1"/>
            <a:r>
              <a:rPr lang="ja-JP" altLang="en-US" dirty="0"/>
              <a:t>地磁気世界資料センター </a:t>
            </a:r>
            <a:r>
              <a:rPr lang="en-US" altLang="ja-JP" dirty="0"/>
              <a:t>(10.17593)</a:t>
            </a:r>
          </a:p>
          <a:p>
            <a:pPr lvl="1"/>
            <a:endParaRPr kumimoji="1" lang="en-US" altLang="ja-JP" dirty="0"/>
          </a:p>
          <a:p>
            <a:r>
              <a:rPr lang="ja-JP" altLang="en-US" dirty="0"/>
              <a:t>他にもあるかもしれません</a:t>
            </a:r>
            <a:endParaRPr kumimoji="1" lang="en-US" altLang="ja-JP" dirty="0"/>
          </a:p>
          <a:p>
            <a:pPr lvl="1"/>
            <a:endParaRPr kumimoji="1" lang="ja-JP" altLang="en-US" dirty="0"/>
          </a:p>
        </p:txBody>
      </p:sp>
      <p:sp>
        <p:nvSpPr>
          <p:cNvPr id="4" name="正方形/長方形 3">
            <a:extLst>
              <a:ext uri="{FF2B5EF4-FFF2-40B4-BE49-F238E27FC236}">
                <a16:creationId xmlns:a16="http://schemas.microsoft.com/office/drawing/2014/main" id="{E827B9F7-3C0B-4684-8FA2-9A6BED1EC053}"/>
              </a:ext>
            </a:extLst>
          </p:cNvPr>
          <p:cNvSpPr/>
          <p:nvPr/>
        </p:nvSpPr>
        <p:spPr>
          <a:xfrm>
            <a:off x="3725333" y="6433985"/>
            <a:ext cx="6293555" cy="369332"/>
          </a:xfrm>
          <a:prstGeom prst="rect">
            <a:avLst/>
          </a:prstGeom>
        </p:spPr>
        <p:txBody>
          <a:bodyPr wrap="square">
            <a:spAutoFit/>
          </a:bodyPr>
          <a:lstStyle/>
          <a:p>
            <a:r>
              <a:rPr lang="en-US" altLang="ja-JP" dirty="0"/>
              <a:t>(※)</a:t>
            </a:r>
            <a:r>
              <a:rPr lang="ja-JP" altLang="en-US" dirty="0"/>
              <a:t>https://japanlinkcenter.org/top/admission/index.html#s004</a:t>
            </a:r>
          </a:p>
        </p:txBody>
      </p:sp>
    </p:spTree>
    <p:extLst>
      <p:ext uri="{BB962C8B-B14F-4D97-AF65-F5344CB8AC3E}">
        <p14:creationId xmlns:p14="http://schemas.microsoft.com/office/powerpoint/2010/main" val="2944431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34E54C-185B-49BC-83E9-97E188FC8553}"/>
              </a:ext>
            </a:extLst>
          </p:cNvPr>
          <p:cNvSpPr>
            <a:spLocks noGrp="1"/>
          </p:cNvSpPr>
          <p:nvPr>
            <p:ph type="title"/>
          </p:nvPr>
        </p:nvSpPr>
        <p:spPr/>
        <p:txBody>
          <a:bodyPr/>
          <a:lstStyle/>
          <a:p>
            <a:r>
              <a:rPr kumimoji="1" lang="en-US" altLang="ja-JP" dirty="0"/>
              <a:t>Archival Resource Key (ARK)</a:t>
            </a:r>
            <a:endParaRPr kumimoji="1" lang="ja-JP" altLang="en-US" dirty="0"/>
          </a:p>
        </p:txBody>
      </p:sp>
      <p:graphicFrame>
        <p:nvGraphicFramePr>
          <p:cNvPr id="4" name="コンテンツ プレースホルダー 3">
            <a:extLst>
              <a:ext uri="{FF2B5EF4-FFF2-40B4-BE49-F238E27FC236}">
                <a16:creationId xmlns:a16="http://schemas.microsoft.com/office/drawing/2014/main" id="{B6548CF3-509E-4070-9E09-210062643203}"/>
              </a:ext>
            </a:extLst>
          </p:cNvPr>
          <p:cNvGraphicFramePr>
            <a:graphicFrameLocks noGrp="1"/>
          </p:cNvGraphicFramePr>
          <p:nvPr>
            <p:ph idx="1"/>
            <p:extLst>
              <p:ext uri="{D42A27DB-BD31-4B8C-83A1-F6EECF244321}">
                <p14:modId xmlns:p14="http://schemas.microsoft.com/office/powerpoint/2010/main" val="2219339107"/>
              </p:ext>
            </p:extLst>
          </p:nvPr>
        </p:nvGraphicFramePr>
        <p:xfrm>
          <a:off x="738188" y="2473484"/>
          <a:ext cx="9439492" cy="1654016"/>
        </p:xfrm>
        <a:graphic>
          <a:graphicData uri="http://schemas.openxmlformats.org/drawingml/2006/table">
            <a:tbl>
              <a:tblPr/>
              <a:tblGrid>
                <a:gridCol w="9439492">
                  <a:extLst>
                    <a:ext uri="{9D8B030D-6E8A-4147-A177-3AD203B41FA5}">
                      <a16:colId xmlns:a16="http://schemas.microsoft.com/office/drawing/2014/main" val="4292212991"/>
                    </a:ext>
                  </a:extLst>
                </a:gridCol>
              </a:tblGrid>
              <a:tr h="1654016">
                <a:tc>
                  <a:txBody>
                    <a:bodyPr/>
                    <a:lstStyle/>
                    <a:p>
                      <a:pPr algn="l" fontAlgn="base"/>
                      <a:r>
                        <a:rPr lang="en-US" sz="1200" b="0" i="0" baseline="0" dirty="0">
                          <a:effectLst/>
                          <a:latin typeface="Cica" panose="020B0409020203020207" pitchFamily="49" charset="-128"/>
                          <a:ea typeface="Cica" panose="020B0409020203020207" pitchFamily="49" charset="-128"/>
                        </a:rPr>
                        <a:t>   </a:t>
                      </a:r>
                      <a:r>
                        <a:rPr lang="en-US" sz="1200" b="0" i="0" u="sng" baseline="0" dirty="0">
                          <a:solidFill>
                            <a:srgbClr val="000000"/>
                          </a:solidFill>
                          <a:effectLst/>
                          <a:latin typeface="Cica" panose="020B0409020203020207" pitchFamily="49" charset="-128"/>
                          <a:ea typeface="Cica" panose="020B0409020203020207" pitchFamily="49" charset="-128"/>
                          <a:hlinkClick r:id="rId2"/>
                        </a:rPr>
                        <a:t>http://example.org/ark:/12025/654xz321/s3/f8.05v.tiff</a:t>
                      </a:r>
                      <a:endParaRPr lang="en-US" sz="1200" b="0" i="0" baseline="0" dirty="0">
                        <a:effectLst/>
                        <a:latin typeface="Cica" panose="020B0409020203020207" pitchFamily="49" charset="-128"/>
                        <a:ea typeface="Cica" panose="020B0409020203020207" pitchFamily="49" charset="-128"/>
                      </a:endParaRPr>
                    </a:p>
                    <a:p>
                      <a:pPr algn="l" fontAlgn="base"/>
                      <a:r>
                        <a:rPr lang="en-US" sz="1200" b="0" i="0" baseline="0" dirty="0">
                          <a:effectLst/>
                          <a:latin typeface="Cica" panose="020B0409020203020207" pitchFamily="49" charset="-128"/>
                          <a:ea typeface="Cica" panose="020B0409020203020207" pitchFamily="49" charset="-128"/>
                        </a:rPr>
                        <a:t>   </a:t>
                      </a:r>
                      <a:r>
                        <a:rPr lang="en-US" altLang="ja-JP" sz="1200" b="0" i="0" baseline="0" dirty="0">
                          <a:effectLst/>
                          <a:latin typeface="Cica" panose="020B0409020203020207" pitchFamily="49" charset="-128"/>
                          <a:ea typeface="Cica" panose="020B0409020203020207" pitchFamily="49" charset="-128"/>
                        </a:rPr>
                        <a:t>\</a:t>
                      </a:r>
                      <a:r>
                        <a:rPr lang="en-US" sz="1200" b="0" i="0" baseline="0" dirty="0">
                          <a:effectLst/>
                          <a:latin typeface="Cica" panose="020B0409020203020207" pitchFamily="49" charset="-128"/>
                          <a:ea typeface="Cica" panose="020B0409020203020207" pitchFamily="49" charset="-128"/>
                        </a:rPr>
                        <a:t>________________/ \__/ \___/ \______/ \____________/</a:t>
                      </a:r>
                    </a:p>
                    <a:p>
                      <a:pPr algn="l" fontAlgn="base"/>
                      <a:r>
                        <a:rPr lang="en-US" sz="1200" b="0" i="0" baseline="0" dirty="0">
                          <a:effectLst/>
                          <a:latin typeface="Cica" panose="020B0409020203020207" pitchFamily="49" charset="-128"/>
                          <a:ea typeface="Cica" panose="020B0409020203020207" pitchFamily="49" charset="-128"/>
                        </a:rPr>
                        <a:t>     (replaceable)     |     |      |       Qualifier</a:t>
                      </a:r>
                    </a:p>
                    <a:p>
                      <a:pPr algn="l" fontAlgn="base"/>
                      <a:r>
                        <a:rPr lang="en-US" sz="1200" b="0" i="0" baseline="0" dirty="0">
                          <a:effectLst/>
                          <a:latin typeface="Cica" panose="020B0409020203020207" pitchFamily="49" charset="-128"/>
                          <a:ea typeface="Cica" panose="020B0409020203020207" pitchFamily="49" charset="-128"/>
                        </a:rPr>
                        <a:t>          |       ARK Label  |      |    (NMA-supported)</a:t>
                      </a:r>
                    </a:p>
                    <a:p>
                      <a:pPr algn="l" fontAlgn="base"/>
                      <a:r>
                        <a:rPr lang="en-US" sz="1200" b="0" i="0" baseline="0" dirty="0">
                          <a:effectLst/>
                          <a:latin typeface="Cica" panose="020B0409020203020207" pitchFamily="49" charset="-128"/>
                          <a:ea typeface="Cica" panose="020B0409020203020207" pitchFamily="49" charset="-128"/>
                        </a:rPr>
                        <a:t>          |                  |      |</a:t>
                      </a:r>
                    </a:p>
                    <a:p>
                      <a:pPr algn="l" fontAlgn="base"/>
                      <a:r>
                        <a:rPr lang="en-US" sz="1200" b="0" i="0" baseline="0" dirty="0">
                          <a:effectLst/>
                          <a:latin typeface="Cica" panose="020B0409020203020207" pitchFamily="49" charset="-128"/>
                          <a:ea typeface="Cica" panose="020B0409020203020207" pitchFamily="49" charset="-128"/>
                        </a:rPr>
                        <a:t>Name Mapping Authority       |    Name (NAA-assigned)</a:t>
                      </a:r>
                    </a:p>
                    <a:p>
                      <a:pPr algn="l" fontAlgn="base"/>
                      <a:r>
                        <a:rPr lang="en-US" sz="1200" b="0" i="0" baseline="0" dirty="0">
                          <a:effectLst/>
                          <a:latin typeface="Cica" panose="020B0409020203020207" pitchFamily="49" charset="-128"/>
                          <a:ea typeface="Cica" panose="020B0409020203020207" pitchFamily="49" charset="-128"/>
                        </a:rPr>
                        <a:t>         (NMA)               |</a:t>
                      </a:r>
                    </a:p>
                    <a:p>
                      <a:pPr algn="l" fontAlgn="base"/>
                      <a:r>
                        <a:rPr lang="en-US" sz="1200" b="0" i="0" baseline="0" dirty="0">
                          <a:effectLst/>
                          <a:latin typeface="Cica" panose="020B0409020203020207" pitchFamily="49" charset="-128"/>
                          <a:ea typeface="Cica" panose="020B0409020203020207" pitchFamily="49" charset="-128"/>
                        </a:rPr>
                        <a:t>                  Name Assigning Authority Number (NAAN)</a:t>
                      </a:r>
                    </a:p>
                  </a:txBody>
                  <a:tcPr marL="93399" marR="0" marT="0" marB="0" anchor="ctr">
                    <a:lnL>
                      <a:noFill/>
                    </a:lnL>
                    <a:lnR>
                      <a:noFill/>
                    </a:lnR>
                    <a:lnT>
                      <a:noFill/>
                    </a:lnT>
                    <a:lnB>
                      <a:noFill/>
                    </a:lnB>
                  </a:tcPr>
                </a:tc>
                <a:extLst>
                  <a:ext uri="{0D108BD9-81ED-4DB2-BD59-A6C34878D82A}">
                    <a16:rowId xmlns:a16="http://schemas.microsoft.com/office/drawing/2014/main" val="3855957807"/>
                  </a:ext>
                </a:extLst>
              </a:tr>
            </a:tbl>
          </a:graphicData>
        </a:graphic>
      </p:graphicFrame>
      <p:sp>
        <p:nvSpPr>
          <p:cNvPr id="5" name="テキスト ボックス 4">
            <a:extLst>
              <a:ext uri="{FF2B5EF4-FFF2-40B4-BE49-F238E27FC236}">
                <a16:creationId xmlns:a16="http://schemas.microsoft.com/office/drawing/2014/main" id="{1AFFE744-D083-4643-BE63-59E4529D92EC}"/>
              </a:ext>
            </a:extLst>
          </p:cNvPr>
          <p:cNvSpPr txBox="1"/>
          <p:nvPr/>
        </p:nvSpPr>
        <p:spPr>
          <a:xfrm>
            <a:off x="787400" y="1651000"/>
            <a:ext cx="7835863" cy="646331"/>
          </a:xfrm>
          <a:prstGeom prst="rect">
            <a:avLst/>
          </a:prstGeom>
          <a:noFill/>
        </p:spPr>
        <p:txBody>
          <a:bodyPr wrap="none" rtlCol="0">
            <a:spAutoFit/>
          </a:bodyPr>
          <a:lstStyle/>
          <a:p>
            <a:pPr marL="285750" indent="-285750">
              <a:buFont typeface="Arial" panose="020B0604020202020204" pitchFamily="34" charset="0"/>
              <a:buChar char="•"/>
            </a:pPr>
            <a:r>
              <a:rPr kumimoji="1" lang="ja-JP" altLang="en-US" dirty="0"/>
              <a:t>デジタルに限らずとにかく</a:t>
            </a:r>
            <a:r>
              <a:rPr kumimoji="1" lang="en-US" altLang="ja-JP" dirty="0"/>
              <a:t>persistent</a:t>
            </a:r>
            <a:r>
              <a:rPr kumimoji="1" lang="ja-JP" altLang="en-US" dirty="0"/>
              <a:t>な</a:t>
            </a:r>
            <a:r>
              <a:rPr kumimoji="1" lang="en-US" altLang="ja-JP" dirty="0"/>
              <a:t>ID</a:t>
            </a:r>
            <a:r>
              <a:rPr kumimoji="1" lang="ja-JP" altLang="en-US" dirty="0"/>
              <a:t>を振りたい、という組織向け</a:t>
            </a:r>
            <a:r>
              <a:rPr kumimoji="1" lang="en-US" altLang="ja-JP" dirty="0"/>
              <a:t/>
            </a:r>
            <a:br>
              <a:rPr kumimoji="1" lang="en-US" altLang="ja-JP" dirty="0"/>
            </a:br>
            <a:r>
              <a:rPr kumimoji="1" lang="en-US" altLang="ja-JP" dirty="0"/>
              <a:t>(</a:t>
            </a:r>
            <a:r>
              <a:rPr kumimoji="1" lang="ja-JP" altLang="en-US" dirty="0"/>
              <a:t>主に博物館</a:t>
            </a:r>
            <a:r>
              <a:rPr kumimoji="1" lang="en-US" altLang="ja-JP" dirty="0"/>
              <a:t>, </a:t>
            </a:r>
            <a:r>
              <a:rPr kumimoji="1" lang="ja-JP" altLang="en-US" dirty="0"/>
              <a:t>図書館</a:t>
            </a:r>
            <a:r>
              <a:rPr kumimoji="1" lang="en-US" altLang="ja-JP" dirty="0"/>
              <a:t>)</a:t>
            </a:r>
            <a:endParaRPr kumimoji="1" lang="ja-JP" altLang="en-US" dirty="0"/>
          </a:p>
        </p:txBody>
      </p:sp>
      <p:sp>
        <p:nvSpPr>
          <p:cNvPr id="6" name="テキスト ボックス 5">
            <a:extLst>
              <a:ext uri="{FF2B5EF4-FFF2-40B4-BE49-F238E27FC236}">
                <a16:creationId xmlns:a16="http://schemas.microsoft.com/office/drawing/2014/main" id="{79D0BEAF-3AAD-44AC-9D5D-837D648D49A2}"/>
              </a:ext>
            </a:extLst>
          </p:cNvPr>
          <p:cNvSpPr txBox="1"/>
          <p:nvPr/>
        </p:nvSpPr>
        <p:spPr>
          <a:xfrm>
            <a:off x="736600" y="4464050"/>
            <a:ext cx="8642350" cy="1477328"/>
          </a:xfrm>
          <a:prstGeom prst="rect">
            <a:avLst/>
          </a:prstGeom>
          <a:noFill/>
        </p:spPr>
        <p:txBody>
          <a:bodyPr wrap="square" rtlCol="0">
            <a:spAutoFit/>
          </a:bodyPr>
          <a:lstStyle/>
          <a:p>
            <a:pPr marL="285750" indent="-285750">
              <a:buFont typeface="Arial" panose="020B0604020202020204" pitchFamily="34" charset="0"/>
              <a:buChar char="•"/>
            </a:pPr>
            <a:r>
              <a:rPr kumimoji="1" lang="ja-JP" altLang="en-US" dirty="0"/>
              <a:t>京都大学では、「研究資源アーカイブ」の更新に合わせ、博物館が</a:t>
            </a:r>
            <a:r>
              <a:rPr kumimoji="1" lang="en-US" altLang="ja-JP" dirty="0"/>
              <a:t/>
            </a:r>
            <a:br>
              <a:rPr kumimoji="1" lang="en-US" altLang="ja-JP" dirty="0"/>
            </a:br>
            <a:r>
              <a:rPr kumimoji="1" lang="en-US" altLang="ja-JP" dirty="0"/>
              <a:t>Name</a:t>
            </a:r>
            <a:r>
              <a:rPr kumimoji="1" lang="ja-JP" altLang="en-US" dirty="0"/>
              <a:t> </a:t>
            </a:r>
            <a:r>
              <a:rPr kumimoji="1" lang="en-US" altLang="ja-JP" dirty="0"/>
              <a:t>Assigning</a:t>
            </a:r>
            <a:r>
              <a:rPr kumimoji="1" lang="ja-JP" altLang="en-US" dirty="0"/>
              <a:t> </a:t>
            </a:r>
            <a:r>
              <a:rPr kumimoji="1" lang="en-US" altLang="ja-JP" dirty="0"/>
              <a:t>Authority</a:t>
            </a:r>
            <a:r>
              <a:rPr kumimoji="1" lang="ja-JP" altLang="en-US" dirty="0"/>
              <a:t> を取得</a:t>
            </a:r>
            <a:r>
              <a:rPr kumimoji="1" lang="en-US" altLang="ja-JP" dirty="0"/>
              <a:t/>
            </a:r>
            <a:br>
              <a:rPr kumimoji="1" lang="en-US" altLang="ja-JP" dirty="0"/>
            </a:br>
            <a:r>
              <a:rPr kumimoji="1" lang="en-US" altLang="ja-JP" dirty="0"/>
              <a:t>NAAN : 62587</a:t>
            </a:r>
            <a:r>
              <a:rPr kumimoji="1" lang="ja-JP" altLang="en-US" dirty="0"/>
              <a:t> </a:t>
            </a:r>
            <a:r>
              <a:rPr kumimoji="1" lang="en-US" altLang="ja-JP" dirty="0"/>
              <a:t>-- </a:t>
            </a:r>
            <a:r>
              <a:rPr kumimoji="1" lang="ja-JP" altLang="en-US" dirty="0"/>
              <a:t>日本の組織では初めてらしい </a:t>
            </a:r>
            <a:r>
              <a:rPr kumimoji="1" lang="en-US" altLang="ja-JP" dirty="0"/>
              <a:t>(2017/10/4)</a:t>
            </a:r>
            <a:br>
              <a:rPr kumimoji="1" lang="en-US" altLang="ja-JP" dirty="0"/>
            </a:br>
            <a:r>
              <a:rPr kumimoji="1" lang="en-US" altLang="ja-JP" dirty="0"/>
              <a:t>(</a:t>
            </a:r>
            <a:r>
              <a:rPr kumimoji="1" lang="ja-JP" altLang="en-US" dirty="0"/>
              <a:t> </a:t>
            </a:r>
            <a:r>
              <a:rPr kumimoji="1" lang="en-US" altLang="ja-JP" dirty="0">
                <a:hlinkClick r:id="rId3"/>
              </a:rPr>
              <a:t>https://www.cdlib.org/services/uc3/naan_registry.txt</a:t>
            </a:r>
            <a:r>
              <a:rPr kumimoji="1" lang="ja-JP" altLang="en-US" dirty="0"/>
              <a:t> によると</a:t>
            </a:r>
            <a:r>
              <a:rPr kumimoji="1" lang="en-US" altLang="ja-JP" dirty="0"/>
              <a:t/>
            </a:r>
            <a:br>
              <a:rPr kumimoji="1" lang="en-US" altLang="ja-JP" dirty="0"/>
            </a:br>
            <a:r>
              <a:rPr kumimoji="1" lang="ja-JP" altLang="en-US" dirty="0"/>
              <a:t>全国語学教育学会</a:t>
            </a:r>
            <a:r>
              <a:rPr kumimoji="1" lang="en-US" altLang="ja-JP" dirty="0"/>
              <a:t>(JALT), Critical thinking SIG </a:t>
            </a:r>
            <a:r>
              <a:rPr kumimoji="1" lang="ja-JP" altLang="en-US" dirty="0"/>
              <a:t>が </a:t>
            </a:r>
            <a:r>
              <a:rPr kumimoji="1" lang="en-US" altLang="ja-JP" dirty="0"/>
              <a:t>2017/12/27</a:t>
            </a:r>
            <a:r>
              <a:rPr kumimoji="1" lang="ja-JP" altLang="en-US" dirty="0"/>
              <a:t> に取得した模様</a:t>
            </a:r>
            <a:r>
              <a:rPr kumimoji="1" lang="en-US" altLang="ja-JP" dirty="0"/>
              <a:t>)</a:t>
            </a:r>
            <a:endParaRPr kumimoji="1" lang="ja-JP" altLang="en-US" dirty="0"/>
          </a:p>
        </p:txBody>
      </p:sp>
    </p:spTree>
    <p:extLst>
      <p:ext uri="{BB962C8B-B14F-4D97-AF65-F5344CB8AC3E}">
        <p14:creationId xmlns:p14="http://schemas.microsoft.com/office/powerpoint/2010/main" val="40420954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634BAC-84C6-4A63-A7DD-D1340B54EC82}"/>
              </a:ext>
            </a:extLst>
          </p:cNvPr>
          <p:cNvSpPr>
            <a:spLocks noGrp="1"/>
          </p:cNvSpPr>
          <p:nvPr>
            <p:ph type="title"/>
          </p:nvPr>
        </p:nvSpPr>
        <p:spPr/>
        <p:txBody>
          <a:bodyPr>
            <a:normAutofit/>
          </a:bodyPr>
          <a:lstStyle/>
          <a:p>
            <a:r>
              <a:rPr kumimoji="1" lang="en-US" altLang="ja-JP" sz="3200" dirty="0"/>
              <a:t>DOI</a:t>
            </a:r>
            <a:r>
              <a:rPr kumimoji="1" lang="ja-JP" altLang="en-US" sz="3200" dirty="0"/>
              <a:t>等</a:t>
            </a:r>
            <a:r>
              <a:rPr kumimoji="1" lang="en-US" altLang="ja-JP" sz="3200" dirty="0"/>
              <a:t>, </a:t>
            </a:r>
            <a:r>
              <a:rPr lang="en-US" altLang="ja-JP" sz="3200" dirty="0"/>
              <a:t>ID</a:t>
            </a:r>
            <a:r>
              <a:rPr lang="ja-JP" altLang="en-US" sz="3200" dirty="0"/>
              <a:t>附番機能</a:t>
            </a:r>
            <a:r>
              <a:rPr kumimoji="1" lang="ja-JP" altLang="en-US" sz="3200" dirty="0"/>
              <a:t>取得をサポートすべきか</a:t>
            </a:r>
            <a:r>
              <a:rPr kumimoji="1" lang="en-US" altLang="ja-JP" sz="3200" dirty="0"/>
              <a:t>?</a:t>
            </a:r>
            <a:endParaRPr kumimoji="1" lang="ja-JP" altLang="en-US" sz="3200" dirty="0"/>
          </a:p>
        </p:txBody>
      </p:sp>
      <p:sp>
        <p:nvSpPr>
          <p:cNvPr id="3" name="コンテンツ プレースホルダー 2">
            <a:extLst>
              <a:ext uri="{FF2B5EF4-FFF2-40B4-BE49-F238E27FC236}">
                <a16:creationId xmlns:a16="http://schemas.microsoft.com/office/drawing/2014/main" id="{B2EF439A-1405-4530-BC3A-F56B85FC2A92}"/>
              </a:ext>
            </a:extLst>
          </p:cNvPr>
          <p:cNvSpPr>
            <a:spLocks noGrp="1"/>
          </p:cNvSpPr>
          <p:nvPr>
            <p:ph idx="1"/>
          </p:nvPr>
        </p:nvSpPr>
        <p:spPr/>
        <p:txBody>
          <a:bodyPr/>
          <a:lstStyle/>
          <a:p>
            <a:r>
              <a:rPr kumimoji="1" lang="ja-JP" altLang="en-US" dirty="0"/>
              <a:t>独立した</a:t>
            </a:r>
            <a:r>
              <a:rPr kumimoji="1" lang="en-US" altLang="ja-JP" dirty="0"/>
              <a:t>publisher</a:t>
            </a:r>
            <a:r>
              <a:rPr kumimoji="1" lang="ja-JP" altLang="en-US" dirty="0"/>
              <a:t> として活動したいグループが今後出現するか。</a:t>
            </a:r>
            <a:endParaRPr kumimoji="1" lang="en-US" altLang="ja-JP" dirty="0"/>
          </a:p>
          <a:p>
            <a:endParaRPr lang="en-US" altLang="ja-JP" dirty="0"/>
          </a:p>
          <a:p>
            <a:r>
              <a:rPr lang="ja-JP" altLang="en-US" dirty="0"/>
              <a:t>図書館や、博物館レポジトリの一部として附番するか</a:t>
            </a:r>
            <a:r>
              <a:rPr lang="en-US" altLang="ja-JP" dirty="0"/>
              <a:t>?</a:t>
            </a:r>
          </a:p>
          <a:p>
            <a:pPr lvl="1"/>
            <a:r>
              <a:rPr lang="ja-JP" altLang="en-US" dirty="0"/>
              <a:t>既存の</a:t>
            </a:r>
            <a:r>
              <a:rPr lang="en-US" altLang="ja-JP" dirty="0"/>
              <a:t>DOI publisher, ARK NAA  </a:t>
            </a:r>
            <a:r>
              <a:rPr lang="ja-JP" altLang="en-US" dirty="0"/>
              <a:t>としての受け入れ基準の明確化</a:t>
            </a:r>
            <a:endParaRPr kumimoji="1" lang="ja-JP" altLang="en-US" dirty="0"/>
          </a:p>
        </p:txBody>
      </p:sp>
    </p:spTree>
    <p:extLst>
      <p:ext uri="{BB962C8B-B14F-4D97-AF65-F5344CB8AC3E}">
        <p14:creationId xmlns:p14="http://schemas.microsoft.com/office/powerpoint/2010/main" val="25200993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557D0EE-EFAC-40FC-A810-63C0FBC1B3B6}"/>
              </a:ext>
            </a:extLst>
          </p:cNvPr>
          <p:cNvSpPr>
            <a:spLocks noGrp="1"/>
          </p:cNvSpPr>
          <p:nvPr>
            <p:ph type="title"/>
          </p:nvPr>
        </p:nvSpPr>
        <p:spPr/>
        <p:txBody>
          <a:bodyPr/>
          <a:lstStyle/>
          <a:p>
            <a:r>
              <a:rPr kumimoji="1" lang="en-US" altLang="ja-JP" dirty="0"/>
              <a:t>ORCID</a:t>
            </a:r>
            <a:r>
              <a:rPr kumimoji="1" lang="ja-JP" altLang="en-US" dirty="0"/>
              <a:t>  </a:t>
            </a:r>
            <a:r>
              <a:rPr kumimoji="1" lang="en-US" altLang="ja-JP" dirty="0"/>
              <a:t>(</a:t>
            </a:r>
            <a:r>
              <a:rPr kumimoji="1" lang="en-US" altLang="ja-JP" dirty="0">
                <a:hlinkClick r:id="rId2"/>
              </a:rPr>
              <a:t>http://orcid.org</a:t>
            </a:r>
            <a:r>
              <a:rPr kumimoji="1" lang="en-US" altLang="ja-JP" dirty="0"/>
              <a:t>) </a:t>
            </a:r>
            <a:endParaRPr kumimoji="1" lang="ja-JP" altLang="en-US" dirty="0"/>
          </a:p>
        </p:txBody>
      </p:sp>
      <p:sp>
        <p:nvSpPr>
          <p:cNvPr id="3" name="コンテンツ プレースホルダー 2">
            <a:extLst>
              <a:ext uri="{FF2B5EF4-FFF2-40B4-BE49-F238E27FC236}">
                <a16:creationId xmlns:a16="http://schemas.microsoft.com/office/drawing/2014/main" id="{DA1E927D-56C1-4A59-AA10-96B5CA0C59B5}"/>
              </a:ext>
            </a:extLst>
          </p:cNvPr>
          <p:cNvSpPr>
            <a:spLocks noGrp="1"/>
          </p:cNvSpPr>
          <p:nvPr>
            <p:ph idx="1"/>
          </p:nvPr>
        </p:nvSpPr>
        <p:spPr/>
        <p:txBody>
          <a:bodyPr/>
          <a:lstStyle/>
          <a:p>
            <a:r>
              <a:rPr lang="ja-JP" altLang="en-US" dirty="0"/>
              <a:t>人</a:t>
            </a:r>
            <a:r>
              <a:rPr lang="en-US" altLang="ja-JP" dirty="0"/>
              <a:t>(</a:t>
            </a:r>
            <a:r>
              <a:rPr lang="ja-JP" altLang="en-US" dirty="0"/>
              <a:t>主に研究者</a:t>
            </a:r>
            <a:r>
              <a:rPr lang="en-US" altLang="ja-JP" dirty="0"/>
              <a:t>)</a:t>
            </a:r>
            <a:r>
              <a:rPr lang="ja-JP" altLang="en-US" dirty="0"/>
              <a:t>が自発的に取得。</a:t>
            </a:r>
            <a:endParaRPr lang="en-US" altLang="ja-JP" dirty="0"/>
          </a:p>
          <a:p>
            <a:r>
              <a:rPr lang="ja-JP" altLang="en-US" dirty="0"/>
              <a:t>様々なデジタル情報に個人の寄与を結びつけるため、</a:t>
            </a:r>
            <a:r>
              <a:rPr lang="ja-JP" altLang="en-US" u="sng" dirty="0"/>
              <a:t>個々のパブリッシャーが</a:t>
            </a:r>
            <a:r>
              <a:rPr lang="ja-JP" altLang="en-US" dirty="0"/>
              <a:t>、</a:t>
            </a:r>
            <a:r>
              <a:rPr lang="en-US" altLang="ja-JP" dirty="0"/>
              <a:t>ORCID</a:t>
            </a:r>
            <a:r>
              <a:rPr lang="ja-JP" altLang="en-US" dirty="0"/>
              <a:t>レポジトリに成果</a:t>
            </a:r>
            <a:r>
              <a:rPr lang="en-US" altLang="ja-JP" dirty="0"/>
              <a:t>(</a:t>
            </a:r>
            <a:r>
              <a:rPr lang="ja-JP" altLang="en-US" dirty="0"/>
              <a:t>学歴</a:t>
            </a:r>
            <a:r>
              <a:rPr lang="en-US" altLang="ja-JP" dirty="0"/>
              <a:t>, </a:t>
            </a:r>
            <a:r>
              <a:rPr lang="ja-JP" altLang="en-US" dirty="0"/>
              <a:t>雇用歴</a:t>
            </a:r>
            <a:r>
              <a:rPr lang="en-US" altLang="ja-JP" dirty="0"/>
              <a:t>, </a:t>
            </a:r>
            <a:r>
              <a:rPr lang="ja-JP" altLang="en-US" dirty="0"/>
              <a:t>発表論文</a:t>
            </a:r>
            <a:r>
              <a:rPr lang="en-US" altLang="ja-JP" dirty="0"/>
              <a:t>…)</a:t>
            </a:r>
            <a:r>
              <a:rPr lang="ja-JP" altLang="en-US" dirty="0"/>
              <a:t>を登録</a:t>
            </a:r>
            <a:endParaRPr kumimoji="1" lang="ja-JP" altLang="en-US" dirty="0"/>
          </a:p>
        </p:txBody>
      </p:sp>
      <p:pic>
        <p:nvPicPr>
          <p:cNvPr id="2050" name="Picture 2" descr="https://orcid.org/sites/default/files/ckfinder/userfiles/images/collconn-large.jpg">
            <a:extLst>
              <a:ext uri="{FF2B5EF4-FFF2-40B4-BE49-F238E27FC236}">
                <a16:creationId xmlns:a16="http://schemas.microsoft.com/office/drawing/2014/main" id="{9574A9E7-254F-492B-83D4-F8B889BFBE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82700" y="3637456"/>
            <a:ext cx="4492850" cy="3176094"/>
          </a:xfrm>
          <a:prstGeom prst="rect">
            <a:avLst/>
          </a:prstGeom>
          <a:noFill/>
          <a:extLst>
            <a:ext uri="{909E8E84-426E-40DD-AFC4-6F175D3DCCD1}">
              <a14:hiddenFill xmlns:a14="http://schemas.microsoft.com/office/drawing/2010/main">
                <a:solidFill>
                  <a:srgbClr val="FFFFFF"/>
                </a:solidFill>
              </a14:hiddenFill>
            </a:ext>
          </a:extLst>
        </p:spPr>
      </p:pic>
      <p:sp>
        <p:nvSpPr>
          <p:cNvPr id="4" name="正方形/長方形 3">
            <a:extLst>
              <a:ext uri="{FF2B5EF4-FFF2-40B4-BE49-F238E27FC236}">
                <a16:creationId xmlns:a16="http://schemas.microsoft.com/office/drawing/2014/main" id="{FC48FA3D-0686-4F89-AF8F-C2C892F8C81F}"/>
              </a:ext>
            </a:extLst>
          </p:cNvPr>
          <p:cNvSpPr/>
          <p:nvPr/>
        </p:nvSpPr>
        <p:spPr>
          <a:xfrm>
            <a:off x="6032500" y="6325285"/>
            <a:ext cx="3784600" cy="430887"/>
          </a:xfrm>
          <a:prstGeom prst="rect">
            <a:avLst/>
          </a:prstGeom>
        </p:spPr>
        <p:txBody>
          <a:bodyPr wrap="square">
            <a:spAutoFit/>
          </a:bodyPr>
          <a:lstStyle/>
          <a:p>
            <a:r>
              <a:rPr lang="ja-JP" altLang="en-US" sz="1100" dirty="0"/>
              <a:t>https://orcid.org/sites/default/files/ckfinder/userfiles/images/collconn-large.jpg</a:t>
            </a:r>
          </a:p>
        </p:txBody>
      </p:sp>
    </p:spTree>
    <p:extLst>
      <p:ext uri="{BB962C8B-B14F-4D97-AF65-F5344CB8AC3E}">
        <p14:creationId xmlns:p14="http://schemas.microsoft.com/office/powerpoint/2010/main" val="11124896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86B26DD-402E-4300-8DEF-397AEBF4DF6B}"/>
              </a:ext>
            </a:extLst>
          </p:cNvPr>
          <p:cNvSpPr>
            <a:spLocks noGrp="1"/>
          </p:cNvSpPr>
          <p:nvPr>
            <p:ph type="title"/>
          </p:nvPr>
        </p:nvSpPr>
        <p:spPr/>
        <p:txBody>
          <a:bodyPr/>
          <a:lstStyle/>
          <a:p>
            <a:r>
              <a:rPr lang="en-US" altLang="ja-JP" dirty="0"/>
              <a:t>ORCID</a:t>
            </a:r>
            <a:r>
              <a:rPr lang="ja-JP" altLang="en-US" dirty="0"/>
              <a:t>メンバーシップ</a:t>
            </a:r>
            <a:endParaRPr kumimoji="1" lang="ja-JP" altLang="en-US" dirty="0"/>
          </a:p>
        </p:txBody>
      </p:sp>
      <p:sp>
        <p:nvSpPr>
          <p:cNvPr id="3" name="コンテンツ プレースホルダー 2">
            <a:extLst>
              <a:ext uri="{FF2B5EF4-FFF2-40B4-BE49-F238E27FC236}">
                <a16:creationId xmlns:a16="http://schemas.microsoft.com/office/drawing/2014/main" id="{985994AA-AF8B-4A0F-A367-2298F621207E}"/>
              </a:ext>
            </a:extLst>
          </p:cNvPr>
          <p:cNvSpPr>
            <a:spLocks noGrp="1"/>
          </p:cNvSpPr>
          <p:nvPr>
            <p:ph idx="1"/>
          </p:nvPr>
        </p:nvSpPr>
        <p:spPr/>
        <p:txBody>
          <a:bodyPr/>
          <a:lstStyle/>
          <a:p>
            <a:r>
              <a:rPr kumimoji="1" lang="ja-JP" altLang="en-US" dirty="0"/>
              <a:t>京都大学は</a:t>
            </a:r>
            <a:r>
              <a:rPr kumimoji="1" lang="en-US" altLang="ja-JP" dirty="0"/>
              <a:t>2017</a:t>
            </a:r>
            <a:r>
              <a:rPr kumimoji="1" lang="ja-JP" altLang="en-US" dirty="0"/>
              <a:t>年</a:t>
            </a:r>
            <a:r>
              <a:rPr kumimoji="1" lang="en-US" altLang="ja-JP" dirty="0"/>
              <a:t>12</a:t>
            </a:r>
            <a:r>
              <a:rPr kumimoji="1" lang="ja-JP" altLang="en-US" dirty="0"/>
              <a:t>月にメンバーシップに加入</a:t>
            </a:r>
            <a:endParaRPr kumimoji="1" lang="en-US" altLang="ja-JP" dirty="0"/>
          </a:p>
          <a:p>
            <a:pPr lvl="1"/>
            <a:r>
              <a:rPr kumimoji="1" lang="ja-JP" altLang="en-US" dirty="0"/>
              <a:t>出版者等と同様に、「京都大学が発信者」となり</a:t>
            </a:r>
            <a:r>
              <a:rPr kumimoji="1" lang="en-US" altLang="ja-JP" dirty="0"/>
              <a:t>ORCID</a:t>
            </a:r>
            <a:r>
              <a:rPr kumimoji="1" lang="ja-JP" altLang="en-US" dirty="0"/>
              <a:t>に情報を記載することが可能に</a:t>
            </a:r>
            <a:endParaRPr kumimoji="1" lang="en-US" altLang="ja-JP" dirty="0"/>
          </a:p>
          <a:p>
            <a:pPr lvl="2"/>
            <a:r>
              <a:rPr lang="ja-JP" altLang="en-US" dirty="0"/>
              <a:t>図書館機構</a:t>
            </a:r>
            <a:r>
              <a:rPr lang="en-US" altLang="ja-JP" dirty="0"/>
              <a:t>: </a:t>
            </a:r>
            <a:r>
              <a:rPr lang="ja-JP" altLang="en-US" dirty="0"/>
              <a:t>図書館レポジトリを通じて発行している紀要集の著者情報</a:t>
            </a:r>
            <a:endParaRPr lang="en-US" altLang="ja-JP" dirty="0"/>
          </a:p>
          <a:p>
            <a:pPr lvl="2"/>
            <a:r>
              <a:rPr kumimoji="1" lang="ja-JP" altLang="en-US" dirty="0"/>
              <a:t>情報環境機構</a:t>
            </a:r>
            <a:r>
              <a:rPr kumimoji="1" lang="en-US" altLang="ja-JP" dirty="0"/>
              <a:t>: </a:t>
            </a:r>
            <a:r>
              <a:rPr kumimoji="1" lang="ja-JP" altLang="en-US" dirty="0"/>
              <a:t>人事情報から雇用歴</a:t>
            </a:r>
            <a:r>
              <a:rPr kumimoji="1" lang="en-US" altLang="ja-JP" dirty="0"/>
              <a:t>, CRIS</a:t>
            </a:r>
            <a:r>
              <a:rPr kumimoji="1" lang="ja-JP" altLang="en-US" dirty="0" err="1"/>
              <a:t>への</a:t>
            </a:r>
            <a:r>
              <a:rPr kumimoji="1" lang="ja-JP" altLang="en-US" dirty="0"/>
              <a:t>リンク等</a:t>
            </a:r>
            <a:endParaRPr kumimoji="1" lang="en-US" altLang="ja-JP" dirty="0"/>
          </a:p>
          <a:p>
            <a:pPr lvl="1"/>
            <a:r>
              <a:rPr kumimoji="1" lang="en-US" altLang="ja-JP" dirty="0"/>
              <a:t>(</a:t>
            </a:r>
            <a:r>
              <a:rPr kumimoji="1" lang="ja-JP" altLang="en-US" dirty="0"/>
              <a:t>京大発の</a:t>
            </a:r>
            <a:r>
              <a:rPr kumimoji="1" lang="en-US" altLang="ja-JP" dirty="0"/>
              <a:t>)</a:t>
            </a:r>
            <a:r>
              <a:rPr kumimoji="1" lang="ja-JP" altLang="en-US" dirty="0"/>
              <a:t>学術データレポジトリ</a:t>
            </a:r>
            <a:r>
              <a:rPr lang="ja-JP" altLang="en-US" dirty="0"/>
              <a:t>に対してもオーサシップを付与できるように。</a:t>
            </a:r>
            <a:endParaRPr lang="en-US" altLang="ja-JP" dirty="0"/>
          </a:p>
          <a:p>
            <a:pPr lvl="2"/>
            <a:r>
              <a:rPr kumimoji="1" lang="en-US" altLang="ja-JP" dirty="0"/>
              <a:t>ORCID</a:t>
            </a:r>
            <a:r>
              <a:rPr kumimoji="1" lang="ja-JP" altLang="en-US" dirty="0"/>
              <a:t>を中心とする</a:t>
            </a:r>
            <a:r>
              <a:rPr lang="ja-JP" altLang="en-US" dirty="0"/>
              <a:t>エコシステムにおいて京都大学のプレゼンスを向上させる効果も期待</a:t>
            </a:r>
            <a:endParaRPr kumimoji="1" lang="ja-JP" altLang="en-US" dirty="0"/>
          </a:p>
        </p:txBody>
      </p:sp>
    </p:spTree>
    <p:extLst>
      <p:ext uri="{BB962C8B-B14F-4D97-AF65-F5344CB8AC3E}">
        <p14:creationId xmlns:p14="http://schemas.microsoft.com/office/powerpoint/2010/main" val="14865547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41B782-09B2-4E1A-BB30-5F0D562B3B86}"/>
              </a:ext>
            </a:extLst>
          </p:cNvPr>
          <p:cNvSpPr>
            <a:spLocks noGrp="1"/>
          </p:cNvSpPr>
          <p:nvPr>
            <p:ph type="title"/>
          </p:nvPr>
        </p:nvSpPr>
        <p:spPr/>
        <p:txBody>
          <a:bodyPr/>
          <a:lstStyle/>
          <a:p>
            <a:r>
              <a:rPr kumimoji="1" lang="en-US" altLang="ja-JP" dirty="0"/>
              <a:t>ORCID</a:t>
            </a:r>
            <a:r>
              <a:rPr kumimoji="1" lang="ja-JP" altLang="en-US" dirty="0"/>
              <a:t> 登録代行サービス</a:t>
            </a:r>
          </a:p>
        </p:txBody>
      </p:sp>
      <p:sp>
        <p:nvSpPr>
          <p:cNvPr id="3" name="コンテンツ プレースホルダー 2">
            <a:extLst>
              <a:ext uri="{FF2B5EF4-FFF2-40B4-BE49-F238E27FC236}">
                <a16:creationId xmlns:a16="http://schemas.microsoft.com/office/drawing/2014/main" id="{336A4252-60B8-4E4F-A909-8A1E852FE228}"/>
              </a:ext>
            </a:extLst>
          </p:cNvPr>
          <p:cNvSpPr>
            <a:spLocks noGrp="1"/>
          </p:cNvSpPr>
          <p:nvPr>
            <p:ph idx="1"/>
          </p:nvPr>
        </p:nvSpPr>
        <p:spPr/>
        <p:txBody>
          <a:bodyPr/>
          <a:lstStyle/>
          <a:p>
            <a:r>
              <a:rPr lang="en-US" altLang="ja-JP" dirty="0"/>
              <a:t>(</a:t>
            </a:r>
            <a:r>
              <a:rPr lang="ja-JP" altLang="en-US" dirty="0"/>
              <a:t>株</a:t>
            </a:r>
            <a:r>
              <a:rPr lang="en-US" altLang="ja-JP" dirty="0"/>
              <a:t>)</a:t>
            </a:r>
            <a:r>
              <a:rPr lang="ja-JP" altLang="en-US" dirty="0"/>
              <a:t>アトラス の </a:t>
            </a:r>
            <a:r>
              <a:rPr lang="en-US" altLang="ja-JP" dirty="0"/>
              <a:t>Society to ORCID </a:t>
            </a:r>
            <a:r>
              <a:rPr lang="ja-JP" altLang="en-US" dirty="0"/>
              <a:t>サービス</a:t>
            </a:r>
            <a:r>
              <a:rPr lang="en-US" altLang="ja-JP" dirty="0"/>
              <a:t/>
            </a:r>
            <a:br>
              <a:rPr lang="en-US" altLang="ja-JP" dirty="0"/>
            </a:br>
            <a:r>
              <a:rPr lang="en-US" altLang="ja-JP" dirty="0">
                <a:hlinkClick r:id="rId2"/>
              </a:rPr>
              <a:t>https://www.atlas.jp/degilabo/what-is-orcid#c06</a:t>
            </a:r>
            <a:endParaRPr lang="en-US" altLang="ja-JP" dirty="0"/>
          </a:p>
          <a:p>
            <a:r>
              <a:rPr kumimoji="1" lang="ja-JP" altLang="en-US" dirty="0"/>
              <a:t>システム開発なしに、</a:t>
            </a:r>
            <a:r>
              <a:rPr kumimoji="1" lang="en-US" altLang="ja-JP" dirty="0"/>
              <a:t>ORCID</a:t>
            </a:r>
            <a:r>
              <a:rPr kumimoji="1" lang="ja-JP" altLang="en-US" dirty="0" err="1"/>
              <a:t>への</a:t>
            </a:r>
            <a:r>
              <a:rPr kumimoji="1" lang="ja-JP" altLang="en-US" dirty="0"/>
              <a:t>機関登録ワークフローが検証できます。</a:t>
            </a:r>
          </a:p>
        </p:txBody>
      </p:sp>
      <p:pic>
        <p:nvPicPr>
          <p:cNvPr id="3074" name="Picture 2" descr="https://www.atlas.jp/content/s2id%E3%83%95%E3%83%AD%E3%83%BC.png">
            <a:extLst>
              <a:ext uri="{FF2B5EF4-FFF2-40B4-BE49-F238E27FC236}">
                <a16:creationId xmlns:a16="http://schemas.microsoft.com/office/drawing/2014/main" id="{F2A9C3DB-ADFA-427A-9E63-0E82FDDE8B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65263" y="3549208"/>
            <a:ext cx="6834187" cy="33087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8031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76E4046-6DF0-4F82-920F-6931B86341ED}"/>
              </a:ext>
            </a:extLst>
          </p:cNvPr>
          <p:cNvSpPr>
            <a:spLocks noGrp="1"/>
          </p:cNvSpPr>
          <p:nvPr>
            <p:ph type="title"/>
          </p:nvPr>
        </p:nvSpPr>
        <p:spPr/>
        <p:txBody>
          <a:bodyPr/>
          <a:lstStyle/>
          <a:p>
            <a:r>
              <a:rPr kumimoji="1" lang="ja-JP" altLang="en-US" dirty="0"/>
              <a:t>誰？</a:t>
            </a:r>
          </a:p>
        </p:txBody>
      </p:sp>
      <p:sp>
        <p:nvSpPr>
          <p:cNvPr id="3" name="コンテンツ プレースホルダー 2">
            <a:extLst>
              <a:ext uri="{FF2B5EF4-FFF2-40B4-BE49-F238E27FC236}">
                <a16:creationId xmlns:a16="http://schemas.microsoft.com/office/drawing/2014/main" id="{C3BE8B5E-F1D4-490F-A635-2AE3F74A5ACF}"/>
              </a:ext>
            </a:extLst>
          </p:cNvPr>
          <p:cNvSpPr>
            <a:spLocks noGrp="1"/>
          </p:cNvSpPr>
          <p:nvPr>
            <p:ph idx="1"/>
          </p:nvPr>
        </p:nvSpPr>
        <p:spPr/>
        <p:txBody>
          <a:bodyPr>
            <a:normAutofit lnSpcReduction="10000"/>
          </a:bodyPr>
          <a:lstStyle/>
          <a:p>
            <a:r>
              <a:rPr kumimoji="1" lang="ja-JP" altLang="en-US" dirty="0"/>
              <a:t>情報環境機構 研究支援部門</a:t>
            </a:r>
            <a:r>
              <a:rPr kumimoji="1" lang="en-US" altLang="ja-JP" dirty="0"/>
              <a:t>(2016.3~)</a:t>
            </a:r>
          </a:p>
          <a:p>
            <a:pPr lvl="1"/>
            <a:r>
              <a:rPr kumimoji="1" lang="ja-JP" altLang="en-US" dirty="0"/>
              <a:t>学内プライベートクラウドの運用、提供</a:t>
            </a:r>
            <a:endParaRPr kumimoji="1" lang="en-US" altLang="ja-JP" dirty="0"/>
          </a:p>
          <a:p>
            <a:pPr lvl="2"/>
            <a:r>
              <a:rPr lang="en-US" altLang="ja-JP" dirty="0"/>
              <a:t>VM</a:t>
            </a:r>
            <a:r>
              <a:rPr lang="ja-JP" altLang="en-US" dirty="0"/>
              <a:t>ホスティング、</a:t>
            </a:r>
            <a:r>
              <a:rPr lang="en-US" altLang="ja-JP" dirty="0"/>
              <a:t>web</a:t>
            </a:r>
            <a:r>
              <a:rPr lang="ja-JP" altLang="en-US" dirty="0"/>
              <a:t>ホスティング</a:t>
            </a:r>
            <a:endParaRPr lang="en-US" altLang="ja-JP" dirty="0"/>
          </a:p>
          <a:p>
            <a:pPr lvl="2"/>
            <a:r>
              <a:rPr kumimoji="1" lang="ja-JP" altLang="en-US" dirty="0"/>
              <a:t>データセンター</a:t>
            </a:r>
            <a:r>
              <a:rPr kumimoji="1" lang="en-US" altLang="ja-JP" dirty="0"/>
              <a:t>(</a:t>
            </a:r>
            <a:r>
              <a:rPr kumimoji="1" lang="ja-JP" altLang="en-US" dirty="0"/>
              <a:t>サーバー持ち込み</a:t>
            </a:r>
            <a:r>
              <a:rPr kumimoji="1" lang="en-US" altLang="ja-JP" dirty="0"/>
              <a:t>)</a:t>
            </a:r>
          </a:p>
          <a:p>
            <a:pPr lvl="2"/>
            <a:r>
              <a:rPr kumimoji="1" lang="en-US" altLang="ja-JP" dirty="0"/>
              <a:t>(</a:t>
            </a:r>
            <a:r>
              <a:rPr kumimoji="1" lang="ja-JP" altLang="en-US" dirty="0"/>
              <a:t>研究</a:t>
            </a:r>
            <a:r>
              <a:rPr kumimoji="1" lang="en-US" altLang="ja-JP" dirty="0"/>
              <a:t>)</a:t>
            </a:r>
            <a:r>
              <a:rPr kumimoji="1" lang="ja-JP" altLang="en-US" dirty="0"/>
              <a:t>データ保存サービス</a:t>
            </a:r>
            <a:endParaRPr kumimoji="1" lang="en-US" altLang="ja-JP" dirty="0"/>
          </a:p>
          <a:p>
            <a:pPr lvl="1"/>
            <a:r>
              <a:rPr kumimoji="1" lang="en-US" altLang="ja-JP" dirty="0"/>
              <a:t>(</a:t>
            </a:r>
            <a:r>
              <a:rPr kumimoji="1" lang="ja-JP" altLang="en-US" dirty="0"/>
              <a:t>メディアセンター</a:t>
            </a:r>
            <a:r>
              <a:rPr kumimoji="1" lang="en-US" altLang="ja-JP" dirty="0"/>
              <a:t>)</a:t>
            </a:r>
            <a:r>
              <a:rPr kumimoji="1" lang="ja-JP" altLang="en-US" dirty="0"/>
              <a:t>スーパーコンピュータシステム</a:t>
            </a:r>
            <a:r>
              <a:rPr kumimoji="1" lang="en-US" altLang="ja-JP" dirty="0"/>
              <a:t/>
            </a:r>
            <a:br>
              <a:rPr kumimoji="1" lang="en-US" altLang="ja-JP" dirty="0"/>
            </a:br>
            <a:r>
              <a:rPr kumimoji="1" lang="ja-JP" altLang="en-US" dirty="0"/>
              <a:t>運用管理</a:t>
            </a:r>
            <a:endParaRPr kumimoji="1" lang="en-US" altLang="ja-JP" dirty="0"/>
          </a:p>
          <a:p>
            <a:pPr lvl="1"/>
            <a:r>
              <a:rPr lang="ja-JP" altLang="en-US" dirty="0"/>
              <a:t>研究者情報管理</a:t>
            </a:r>
            <a:endParaRPr lang="en-US" altLang="ja-JP" dirty="0"/>
          </a:p>
          <a:p>
            <a:pPr lvl="2"/>
            <a:r>
              <a:rPr kumimoji="1" lang="ja-JP" altLang="en-US" dirty="0"/>
              <a:t>教育研究活動</a:t>
            </a:r>
            <a:r>
              <a:rPr kumimoji="1" lang="en-US" altLang="ja-JP" dirty="0"/>
              <a:t>DB (</a:t>
            </a:r>
            <a:r>
              <a:rPr kumimoji="1" lang="ja-JP" altLang="en-US" dirty="0"/>
              <a:t>≒ </a:t>
            </a:r>
            <a:r>
              <a:rPr kumimoji="1" lang="en-US" altLang="ja-JP" dirty="0"/>
              <a:t>Current Researcher Information System)</a:t>
            </a:r>
          </a:p>
          <a:p>
            <a:pPr lvl="2"/>
            <a:r>
              <a:rPr lang="en-US" altLang="ja-JP" dirty="0"/>
              <a:t>ORCID </a:t>
            </a:r>
            <a:r>
              <a:rPr lang="ja-JP" altLang="en-US" dirty="0"/>
              <a:t>イニシアチブ</a:t>
            </a:r>
            <a:endParaRPr lang="en-US" altLang="ja-JP" dirty="0"/>
          </a:p>
          <a:p>
            <a:r>
              <a:rPr kumimoji="1" lang="ja-JP" altLang="en-US" dirty="0"/>
              <a:t>学術情報メディアセンター</a:t>
            </a:r>
            <a:endParaRPr kumimoji="1" lang="en-US" altLang="ja-JP" dirty="0"/>
          </a:p>
          <a:p>
            <a:pPr lvl="1"/>
            <a:r>
              <a:rPr lang="ja-JP" altLang="en-US" dirty="0"/>
              <a:t>アカデミックデータ・イノベーションユニット</a:t>
            </a:r>
            <a:endParaRPr lang="en-US" altLang="ja-JP" dirty="0"/>
          </a:p>
        </p:txBody>
      </p:sp>
    </p:spTree>
    <p:extLst>
      <p:ext uri="{BB962C8B-B14F-4D97-AF65-F5344CB8AC3E}">
        <p14:creationId xmlns:p14="http://schemas.microsoft.com/office/powerpoint/2010/main" val="299079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85A01A-6E4F-48E5-B6DF-8DBC811A94BE}"/>
              </a:ext>
            </a:extLst>
          </p:cNvPr>
          <p:cNvSpPr>
            <a:spLocks noGrp="1"/>
          </p:cNvSpPr>
          <p:nvPr>
            <p:ph type="title"/>
          </p:nvPr>
        </p:nvSpPr>
        <p:spPr/>
        <p:txBody>
          <a:bodyPr/>
          <a:lstStyle/>
          <a:p>
            <a:r>
              <a:rPr kumimoji="1" lang="ja-JP" altLang="en-US" sz="4000" dirty="0"/>
              <a:t>大学組織としてオープンサイエンスを</a:t>
            </a:r>
            <a:r>
              <a:rPr lang="ja-JP" altLang="en-US" sz="4000" dirty="0"/>
              <a:t>進めるためには</a:t>
            </a:r>
            <a:r>
              <a:rPr lang="en-US" altLang="ja-JP" sz="4000" dirty="0"/>
              <a:t>?</a:t>
            </a:r>
            <a:endParaRPr kumimoji="1" lang="ja-JP" altLang="en-US" dirty="0"/>
          </a:p>
        </p:txBody>
      </p:sp>
      <p:sp>
        <p:nvSpPr>
          <p:cNvPr id="3" name="コンテンツ プレースホルダー 2">
            <a:extLst>
              <a:ext uri="{FF2B5EF4-FFF2-40B4-BE49-F238E27FC236}">
                <a16:creationId xmlns:a16="http://schemas.microsoft.com/office/drawing/2014/main" id="{EA55FFE7-994F-4DE5-BB7D-190B123F4B7F}"/>
              </a:ext>
            </a:extLst>
          </p:cNvPr>
          <p:cNvSpPr>
            <a:spLocks noGrp="1"/>
          </p:cNvSpPr>
          <p:nvPr>
            <p:ph idx="1"/>
          </p:nvPr>
        </p:nvSpPr>
        <p:spPr/>
        <p:txBody>
          <a:bodyPr/>
          <a:lstStyle/>
          <a:p>
            <a:r>
              <a:rPr kumimoji="1" lang="ja-JP" altLang="en-US" dirty="0"/>
              <a:t>外的要因 </a:t>
            </a:r>
            <a:r>
              <a:rPr lang="ja-JP" altLang="en-US" dirty="0"/>
              <a:t>「何時義務化されるのか」</a:t>
            </a:r>
            <a:endParaRPr lang="en-US" altLang="ja-JP" dirty="0"/>
          </a:p>
          <a:p>
            <a:r>
              <a:rPr kumimoji="1" lang="ja-JP" altLang="en-US" dirty="0"/>
              <a:t>自発的行動</a:t>
            </a:r>
            <a:endParaRPr kumimoji="1" lang="en-US" altLang="ja-JP" dirty="0"/>
          </a:p>
          <a:p>
            <a:pPr lvl="1"/>
            <a:r>
              <a:rPr lang="ja-JP" altLang="en-US" dirty="0"/>
              <a:t>可視化 </a:t>
            </a:r>
            <a:r>
              <a:rPr lang="en-US" altLang="ja-JP" dirty="0"/>
              <a:t>(</a:t>
            </a:r>
            <a:r>
              <a:rPr lang="ja-JP" altLang="en-US" dirty="0"/>
              <a:t>「推測するな、計測せよ」</a:t>
            </a:r>
            <a:r>
              <a:rPr lang="en-US" altLang="ja-JP" dirty="0"/>
              <a:t>)</a:t>
            </a:r>
          </a:p>
          <a:p>
            <a:pPr lvl="1"/>
            <a:r>
              <a:rPr lang="ja-JP" altLang="en-US" dirty="0"/>
              <a:t>ターゲット、目標の明確化</a:t>
            </a:r>
            <a:endParaRPr lang="en-US" altLang="ja-JP" dirty="0"/>
          </a:p>
          <a:p>
            <a:pPr lvl="1"/>
            <a:r>
              <a:rPr kumimoji="1" lang="en-US" altLang="ja-JP" dirty="0"/>
              <a:t>Practice </a:t>
            </a:r>
            <a:r>
              <a:rPr kumimoji="1" lang="ja-JP" altLang="en-US" dirty="0"/>
              <a:t>の積み重ね</a:t>
            </a:r>
            <a:endParaRPr kumimoji="1" lang="en-US" altLang="ja-JP" dirty="0"/>
          </a:p>
          <a:p>
            <a:pPr marL="457200" lvl="1" indent="0">
              <a:buNone/>
            </a:pPr>
            <a:r>
              <a:rPr lang="ja-JP" altLang="en-US" dirty="0"/>
              <a:t> </a:t>
            </a:r>
            <a:endParaRPr lang="en-US" altLang="ja-JP" dirty="0"/>
          </a:p>
          <a:p>
            <a:pPr marL="457200" lvl="1" indent="0">
              <a:buNone/>
            </a:pPr>
            <a:r>
              <a:rPr lang="ja-JP" altLang="en-US" dirty="0"/>
              <a:t>アカデミックデータ・イノベーションユニットの</a:t>
            </a:r>
            <a:r>
              <a:rPr lang="en-US" altLang="ja-JP" dirty="0"/>
              <a:t/>
            </a:r>
            <a:br>
              <a:rPr lang="en-US" altLang="ja-JP" dirty="0"/>
            </a:br>
            <a:r>
              <a:rPr lang="ja-JP" altLang="en-US" dirty="0"/>
              <a:t>モチベーションそのもの</a:t>
            </a:r>
            <a:endParaRPr lang="en-US" altLang="ja-JP" dirty="0"/>
          </a:p>
          <a:p>
            <a:pPr lvl="1"/>
            <a:endParaRPr kumimoji="1" lang="en-US" altLang="ja-JP" dirty="0"/>
          </a:p>
        </p:txBody>
      </p:sp>
    </p:spTree>
    <p:extLst>
      <p:ext uri="{BB962C8B-B14F-4D97-AF65-F5344CB8AC3E}">
        <p14:creationId xmlns:p14="http://schemas.microsoft.com/office/powerpoint/2010/main" val="30191610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05CC3E-532F-4607-A5EC-D219AACF7361}"/>
              </a:ext>
            </a:extLst>
          </p:cNvPr>
          <p:cNvSpPr>
            <a:spLocks noGrp="1"/>
          </p:cNvSpPr>
          <p:nvPr>
            <p:ph type="title"/>
          </p:nvPr>
        </p:nvSpPr>
        <p:spPr/>
        <p:txBody>
          <a:bodyPr>
            <a:normAutofit/>
          </a:bodyPr>
          <a:lstStyle/>
          <a:p>
            <a:r>
              <a:rPr kumimoji="1" lang="ja-JP" altLang="en-US" sz="3200" dirty="0"/>
              <a:t>間接部門</a:t>
            </a:r>
            <a:r>
              <a:rPr kumimoji="1" lang="en-US" altLang="ja-JP" sz="3200" dirty="0"/>
              <a:t>(</a:t>
            </a:r>
            <a:r>
              <a:rPr kumimoji="1" lang="ja-JP" altLang="en-US" sz="3200" dirty="0"/>
              <a:t>情報</a:t>
            </a:r>
            <a:r>
              <a:rPr lang="en-US" altLang="ja-JP" sz="3200" dirty="0"/>
              <a:t> etc.) </a:t>
            </a:r>
            <a:r>
              <a:rPr lang="ja-JP" altLang="en-US" sz="3200" dirty="0"/>
              <a:t>はどの様にかかわるか</a:t>
            </a:r>
            <a:endParaRPr kumimoji="1" lang="ja-JP" altLang="en-US" sz="3200" dirty="0"/>
          </a:p>
        </p:txBody>
      </p:sp>
      <p:sp>
        <p:nvSpPr>
          <p:cNvPr id="3" name="コンテンツ プレースホルダー 2">
            <a:extLst>
              <a:ext uri="{FF2B5EF4-FFF2-40B4-BE49-F238E27FC236}">
                <a16:creationId xmlns:a16="http://schemas.microsoft.com/office/drawing/2014/main" id="{D2FF21AD-E060-45D8-832E-516B24F35D9C}"/>
              </a:ext>
            </a:extLst>
          </p:cNvPr>
          <p:cNvSpPr>
            <a:spLocks noGrp="1"/>
          </p:cNvSpPr>
          <p:nvPr>
            <p:ph idx="1"/>
          </p:nvPr>
        </p:nvSpPr>
        <p:spPr/>
        <p:txBody>
          <a:bodyPr>
            <a:normAutofit/>
          </a:bodyPr>
          <a:lstStyle/>
          <a:p>
            <a:r>
              <a:rPr lang="ja-JP" altLang="en-US" dirty="0"/>
              <a:t>研究者から、図書館、</a:t>
            </a:r>
            <a:r>
              <a:rPr lang="en-US" altLang="ja-JP" dirty="0"/>
              <a:t>IT</a:t>
            </a:r>
            <a:r>
              <a:rPr lang="ja-JP" altLang="en-US" dirty="0"/>
              <a:t>部門といった間接部門の活動が認識されていない</a:t>
            </a:r>
            <a:r>
              <a:rPr lang="en-US" altLang="ja-JP" dirty="0"/>
              <a:t/>
            </a:r>
            <a:br>
              <a:rPr lang="en-US" altLang="ja-JP" dirty="0"/>
            </a:br>
            <a:endParaRPr lang="en-US" altLang="ja-JP" dirty="0"/>
          </a:p>
          <a:p>
            <a:pPr lvl="1"/>
            <a:r>
              <a:rPr lang="ja-JP" altLang="en-US" dirty="0"/>
              <a:t>「データライブラリアン」「</a:t>
            </a:r>
            <a:r>
              <a:rPr lang="en-US" altLang="ja-JP" dirty="0"/>
              <a:t>IT</a:t>
            </a:r>
            <a:r>
              <a:rPr lang="ja-JP" altLang="en-US" dirty="0"/>
              <a:t>サポートスタッフ」の露出の拡大</a:t>
            </a:r>
            <a:endParaRPr lang="en-US" altLang="ja-JP" dirty="0"/>
          </a:p>
          <a:p>
            <a:pPr lvl="1"/>
            <a:endParaRPr lang="en-US" altLang="ja-JP" dirty="0"/>
          </a:p>
          <a:p>
            <a:pPr lvl="1"/>
            <a:r>
              <a:rPr lang="en-US" altLang="ja-JP" dirty="0"/>
              <a:t>Staff / Faculty development </a:t>
            </a:r>
            <a:r>
              <a:rPr lang="ja-JP" altLang="en-US" dirty="0"/>
              <a:t>の一環として、現行からのサービス改善につなげる</a:t>
            </a:r>
            <a:endParaRPr lang="en-US" altLang="ja-JP" dirty="0"/>
          </a:p>
          <a:p>
            <a:pPr lvl="1"/>
            <a:endParaRPr lang="en-US" altLang="ja-JP" dirty="0"/>
          </a:p>
          <a:p>
            <a:pPr lvl="1"/>
            <a:r>
              <a:rPr lang="ja-JP" altLang="en-US" dirty="0"/>
              <a:t>ボトムアップ、パイロット的活動からトップダウン、組織的活動への切り替えを見極める。</a:t>
            </a:r>
            <a:endParaRPr lang="en-US" altLang="ja-JP" dirty="0"/>
          </a:p>
          <a:p>
            <a:pPr lvl="1"/>
            <a:endParaRPr lang="en-US" altLang="ja-JP" dirty="0"/>
          </a:p>
          <a:p>
            <a:pPr lvl="1"/>
            <a:endParaRPr lang="en-US" altLang="ja-JP" dirty="0"/>
          </a:p>
          <a:p>
            <a:pPr lvl="1"/>
            <a:endParaRPr lang="en-US" altLang="ja-JP" dirty="0"/>
          </a:p>
          <a:p>
            <a:endParaRPr kumimoji="1" lang="ja-JP" altLang="en-US" dirty="0"/>
          </a:p>
        </p:txBody>
      </p:sp>
    </p:spTree>
    <p:extLst>
      <p:ext uri="{BB962C8B-B14F-4D97-AF65-F5344CB8AC3E}">
        <p14:creationId xmlns:p14="http://schemas.microsoft.com/office/powerpoint/2010/main" val="23405011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D90F54-E641-4E2F-98B4-15F0ADD850A3}"/>
              </a:ext>
            </a:extLst>
          </p:cNvPr>
          <p:cNvSpPr>
            <a:spLocks noGrp="1"/>
          </p:cNvSpPr>
          <p:nvPr>
            <p:ph type="title"/>
          </p:nvPr>
        </p:nvSpPr>
        <p:spPr/>
        <p:txBody>
          <a:bodyPr/>
          <a:lstStyle/>
          <a:p>
            <a:r>
              <a:rPr kumimoji="1" lang="ja-JP" altLang="en-US" dirty="0"/>
              <a:t>トピック</a:t>
            </a:r>
          </a:p>
        </p:txBody>
      </p:sp>
      <p:sp>
        <p:nvSpPr>
          <p:cNvPr id="3" name="コンテンツ プレースホルダー 2">
            <a:extLst>
              <a:ext uri="{FF2B5EF4-FFF2-40B4-BE49-F238E27FC236}">
                <a16:creationId xmlns:a16="http://schemas.microsoft.com/office/drawing/2014/main" id="{09A9CAD2-2178-46D6-9146-112A36787757}"/>
              </a:ext>
            </a:extLst>
          </p:cNvPr>
          <p:cNvSpPr>
            <a:spLocks noGrp="1"/>
          </p:cNvSpPr>
          <p:nvPr>
            <p:ph idx="1"/>
          </p:nvPr>
        </p:nvSpPr>
        <p:spPr/>
        <p:txBody>
          <a:bodyPr/>
          <a:lstStyle/>
          <a:p>
            <a:r>
              <a:rPr kumimoji="1" lang="ja-JP" altLang="en-US" dirty="0"/>
              <a:t>大学でオープンサイエンスを進めるためには</a:t>
            </a:r>
            <a:r>
              <a:rPr kumimoji="1" lang="en-US" altLang="ja-JP" dirty="0"/>
              <a:t>?</a:t>
            </a:r>
          </a:p>
          <a:p>
            <a:endParaRPr lang="en-US" altLang="ja-JP" dirty="0"/>
          </a:p>
          <a:p>
            <a:pPr lvl="1"/>
            <a:r>
              <a:rPr kumimoji="1" lang="ja-JP" altLang="en-US" dirty="0"/>
              <a:t>研究データ管理</a:t>
            </a:r>
            <a:endParaRPr kumimoji="1" lang="en-US" altLang="ja-JP" dirty="0"/>
          </a:p>
          <a:p>
            <a:pPr lvl="2"/>
            <a:r>
              <a:rPr kumimoji="1" lang="ja-JP" altLang="en-US" dirty="0"/>
              <a:t>研究データ保存</a:t>
            </a:r>
            <a:r>
              <a:rPr kumimoji="1" lang="en-US" altLang="ja-JP" dirty="0"/>
              <a:t>(</a:t>
            </a:r>
            <a:r>
              <a:rPr kumimoji="1" lang="ja-JP" altLang="en-US" dirty="0"/>
              <a:t>研究公正</a:t>
            </a:r>
            <a:r>
              <a:rPr kumimoji="1" lang="en-US" altLang="ja-JP" dirty="0"/>
              <a:t>)</a:t>
            </a:r>
            <a:r>
              <a:rPr kumimoji="1" lang="ja-JP" altLang="en-US" dirty="0"/>
              <a:t>の視点</a:t>
            </a:r>
            <a:endParaRPr kumimoji="1" lang="en-US" altLang="ja-JP" dirty="0"/>
          </a:p>
          <a:p>
            <a:pPr lvl="2"/>
            <a:r>
              <a:rPr kumimoji="1" lang="ja-JP" altLang="en-US" dirty="0"/>
              <a:t>オープンデータレポジトリの視点</a:t>
            </a:r>
            <a:endParaRPr kumimoji="1" lang="en-US" altLang="ja-JP" dirty="0"/>
          </a:p>
          <a:p>
            <a:pPr lvl="1"/>
            <a:endParaRPr lang="en-US" altLang="ja-JP" dirty="0"/>
          </a:p>
          <a:p>
            <a:pPr lvl="1"/>
            <a:r>
              <a:rPr lang="ja-JP" altLang="en-US" dirty="0"/>
              <a:t>必要な情報基盤はどのような</a:t>
            </a:r>
            <a:r>
              <a:rPr lang="ja-JP" altLang="en-US"/>
              <a:t>ものか、準備できているか</a:t>
            </a:r>
            <a:endParaRPr kumimoji="1" lang="ja-JP" altLang="en-US" dirty="0"/>
          </a:p>
        </p:txBody>
      </p:sp>
    </p:spTree>
    <p:extLst>
      <p:ext uri="{BB962C8B-B14F-4D97-AF65-F5344CB8AC3E}">
        <p14:creationId xmlns:p14="http://schemas.microsoft.com/office/powerpoint/2010/main" val="3789559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02FAA5-EC58-4889-8145-9B274D265A9F}"/>
              </a:ext>
            </a:extLst>
          </p:cNvPr>
          <p:cNvSpPr>
            <a:spLocks noGrp="1"/>
          </p:cNvSpPr>
          <p:nvPr>
            <p:ph type="title"/>
          </p:nvPr>
        </p:nvSpPr>
        <p:spPr/>
        <p:txBody>
          <a:bodyPr/>
          <a:lstStyle/>
          <a:p>
            <a:r>
              <a:rPr kumimoji="1" lang="ja-JP" altLang="en-US" dirty="0"/>
              <a:t>研究データ</a:t>
            </a:r>
            <a:r>
              <a:rPr kumimoji="1" lang="ja-JP" altLang="en-US" strike="sngStrike" dirty="0"/>
              <a:t>管理</a:t>
            </a:r>
            <a:r>
              <a:rPr lang="ja-JP" altLang="en-US" dirty="0"/>
              <a:t>保存</a:t>
            </a:r>
            <a:endParaRPr kumimoji="1" lang="ja-JP" altLang="en-US" dirty="0"/>
          </a:p>
        </p:txBody>
      </p:sp>
      <p:sp>
        <p:nvSpPr>
          <p:cNvPr id="3" name="コンテンツ プレースホルダー 2">
            <a:extLst>
              <a:ext uri="{FF2B5EF4-FFF2-40B4-BE49-F238E27FC236}">
                <a16:creationId xmlns:a16="http://schemas.microsoft.com/office/drawing/2014/main" id="{72C033DA-36AF-4582-A176-A27FE8DE4E3F}"/>
              </a:ext>
            </a:extLst>
          </p:cNvPr>
          <p:cNvSpPr>
            <a:spLocks noGrp="1"/>
          </p:cNvSpPr>
          <p:nvPr>
            <p:ph idx="1"/>
          </p:nvPr>
        </p:nvSpPr>
        <p:spPr/>
        <p:txBody>
          <a:bodyPr>
            <a:normAutofit/>
          </a:bodyPr>
          <a:lstStyle/>
          <a:p>
            <a:pPr marL="0" indent="0">
              <a:buNone/>
            </a:pPr>
            <a:r>
              <a:rPr lang="ja-JP" altLang="en-US" sz="2400" dirty="0"/>
              <a:t>京都大学での対応 </a:t>
            </a:r>
            <a:r>
              <a:rPr lang="en-US" altLang="ja-JP" sz="2400" dirty="0"/>
              <a:t/>
            </a:r>
            <a:br>
              <a:rPr lang="en-US" altLang="ja-JP" sz="2400" dirty="0"/>
            </a:br>
            <a:r>
              <a:rPr lang="en-US" altLang="ja-JP" sz="2400" dirty="0">
                <a:hlinkClick r:id="rId2"/>
              </a:rPr>
              <a:t>http://www.kyoto-u.ac.jp/ja/research/ethic/research_guide</a:t>
            </a:r>
            <a:r>
              <a:rPr lang="ja-JP" altLang="en-US" sz="2400" dirty="0"/>
              <a:t> </a:t>
            </a:r>
            <a:endParaRPr lang="en-US" altLang="ja-JP" sz="2400" dirty="0"/>
          </a:p>
          <a:p>
            <a:r>
              <a:rPr lang="en-US" altLang="ja-JP" sz="2400" dirty="0"/>
              <a:t>2014(H26)</a:t>
            </a:r>
            <a:r>
              <a:rPr lang="ja-JP" altLang="en-US" sz="2400" dirty="0"/>
              <a:t>年度</a:t>
            </a:r>
            <a:endParaRPr lang="en-US" altLang="ja-JP" sz="2400" dirty="0"/>
          </a:p>
          <a:p>
            <a:pPr lvl="1"/>
            <a:r>
              <a:rPr lang="en-US" altLang="ja-JP" sz="1100" dirty="0"/>
              <a:t>8</a:t>
            </a:r>
            <a:r>
              <a:rPr lang="ja-JP" altLang="en-US" sz="1100" dirty="0"/>
              <a:t>月</a:t>
            </a:r>
            <a:r>
              <a:rPr lang="en-US" altLang="ja-JP" sz="1100" dirty="0"/>
              <a:t>: </a:t>
            </a:r>
            <a:r>
              <a:rPr lang="ja-JP" altLang="en-US" sz="1100" dirty="0"/>
              <a:t>文部科学省「研究活動における不正行為への対応等に関するガイドライン」</a:t>
            </a:r>
            <a:endParaRPr lang="en-US" altLang="ja-JP" sz="1100" dirty="0"/>
          </a:p>
          <a:p>
            <a:pPr lvl="1"/>
            <a:r>
              <a:rPr lang="en-US" altLang="ja-JP" sz="2000" dirty="0"/>
              <a:t>2</a:t>
            </a:r>
            <a:r>
              <a:rPr lang="ja-JP" altLang="en-US" sz="2000" dirty="0"/>
              <a:t>月</a:t>
            </a:r>
            <a:r>
              <a:rPr lang="en-US" altLang="ja-JP" sz="2000" dirty="0"/>
              <a:t>:</a:t>
            </a:r>
            <a:r>
              <a:rPr lang="ja-JP" altLang="en-US" sz="2000" dirty="0"/>
              <a:t>「京都大学における公正な研究活動の推進等に関する規程</a:t>
            </a:r>
            <a:r>
              <a:rPr lang="en-US" altLang="ja-JP" sz="2000" dirty="0"/>
              <a:t>(※)</a:t>
            </a:r>
            <a:r>
              <a:rPr lang="ja-JP" altLang="en-US" sz="2000" dirty="0"/>
              <a:t>」</a:t>
            </a:r>
            <a:endParaRPr lang="en-US" altLang="ja-JP" sz="2000" dirty="0"/>
          </a:p>
          <a:p>
            <a:pPr lvl="2"/>
            <a:r>
              <a:rPr lang="ja-JP" altLang="en-US" sz="1200" dirty="0"/>
              <a:t>教職員</a:t>
            </a:r>
            <a:r>
              <a:rPr lang="en-US" altLang="ja-JP" sz="1200" dirty="0"/>
              <a:t>, </a:t>
            </a:r>
            <a:r>
              <a:rPr lang="ja-JP" altLang="en-US" sz="1200" dirty="0"/>
              <a:t>部局</a:t>
            </a:r>
            <a:r>
              <a:rPr lang="en-US" altLang="ja-JP" sz="1200" dirty="0"/>
              <a:t>, </a:t>
            </a:r>
            <a:r>
              <a:rPr lang="ja-JP" altLang="en-US" sz="1200" dirty="0"/>
              <a:t>全学の役割</a:t>
            </a:r>
            <a:r>
              <a:rPr lang="en-US" altLang="ja-JP" sz="1200" dirty="0"/>
              <a:t>, </a:t>
            </a:r>
            <a:r>
              <a:rPr lang="ja-JP" altLang="en-US" sz="1200" dirty="0"/>
              <a:t>責任の確認</a:t>
            </a:r>
            <a:r>
              <a:rPr lang="en-US" altLang="ja-JP" sz="1200" dirty="0"/>
              <a:t>. </a:t>
            </a:r>
            <a:r>
              <a:rPr lang="ja-JP" altLang="en-US" sz="1200" dirty="0"/>
              <a:t>研究データ一定保存義務</a:t>
            </a:r>
            <a:endParaRPr lang="en-US" altLang="ja-JP" sz="1200" dirty="0"/>
          </a:p>
          <a:p>
            <a:pPr lvl="1"/>
            <a:r>
              <a:rPr lang="en-US" altLang="ja-JP" sz="1100" dirty="0"/>
              <a:t>3</a:t>
            </a:r>
            <a:r>
              <a:rPr lang="ja-JP" altLang="en-US" sz="1100" dirty="0"/>
              <a:t>月</a:t>
            </a:r>
            <a:r>
              <a:rPr lang="en-US" altLang="ja-JP" sz="1100" dirty="0"/>
              <a:t>: </a:t>
            </a:r>
            <a:r>
              <a:rPr lang="ja-JP" altLang="en-US" sz="1100" dirty="0"/>
              <a:t>日本学術会議「科学研究における健全性の向上について」</a:t>
            </a:r>
            <a:endParaRPr lang="en-US" altLang="ja-JP" sz="1100" dirty="0"/>
          </a:p>
          <a:p>
            <a:r>
              <a:rPr lang="en-US" altLang="ja-JP" sz="2400" dirty="0"/>
              <a:t>2015</a:t>
            </a:r>
            <a:r>
              <a:rPr lang="ja-JP" altLang="en-US" sz="2400" dirty="0"/>
              <a:t>年度</a:t>
            </a:r>
            <a:r>
              <a:rPr lang="en-US" altLang="ja-JP" sz="2400" dirty="0"/>
              <a:t>(H27)</a:t>
            </a:r>
            <a:r>
              <a:rPr lang="ja-JP" altLang="en-US" sz="2400" dirty="0"/>
              <a:t>年度</a:t>
            </a:r>
            <a:endParaRPr lang="en-US" altLang="ja-JP" sz="2400" dirty="0"/>
          </a:p>
          <a:p>
            <a:pPr lvl="1"/>
            <a:r>
              <a:rPr lang="en-US" altLang="ja-JP" sz="2000" dirty="0"/>
              <a:t>7</a:t>
            </a:r>
            <a:r>
              <a:rPr lang="ja-JP" altLang="en-US" sz="2000" dirty="0"/>
              <a:t>月</a:t>
            </a:r>
            <a:r>
              <a:rPr lang="en-US" altLang="ja-JP" sz="2000" dirty="0"/>
              <a:t>: </a:t>
            </a:r>
            <a:r>
              <a:rPr lang="ja-JP" altLang="en-US" sz="2000" dirty="0"/>
              <a:t>「</a:t>
            </a:r>
            <a:r>
              <a:rPr lang="en-US" altLang="ja-JP" sz="2000" dirty="0"/>
              <a:t>(※)</a:t>
            </a:r>
            <a:r>
              <a:rPr lang="ja-JP" altLang="en-US" sz="2000" dirty="0"/>
              <a:t>の研究データの保存、 開示等について定める件」</a:t>
            </a:r>
            <a:r>
              <a:rPr lang="en-US" altLang="ja-JP" sz="2000" dirty="0"/>
              <a:t/>
            </a:r>
            <a:br>
              <a:rPr lang="en-US" altLang="ja-JP" sz="2000" dirty="0"/>
            </a:br>
            <a:r>
              <a:rPr lang="ja-JP" altLang="en-US" sz="2000" dirty="0"/>
              <a:t>年度内に管理方針</a:t>
            </a:r>
            <a:r>
              <a:rPr lang="en-US" altLang="ja-JP" sz="2000" dirty="0"/>
              <a:t>, </a:t>
            </a:r>
            <a:r>
              <a:rPr lang="ja-JP" altLang="en-US" sz="2000" dirty="0"/>
              <a:t>データ保存計画を</a:t>
            </a:r>
            <a:r>
              <a:rPr lang="en-US" altLang="ja-JP" sz="2000" dirty="0"/>
              <a:t>,</a:t>
            </a:r>
            <a:r>
              <a:rPr lang="ja-JP" altLang="en-US" sz="2000" dirty="0"/>
              <a:t> </a:t>
            </a:r>
            <a:r>
              <a:rPr lang="ja-JP" altLang="en-US" sz="2000" u="sng" dirty="0"/>
              <a:t>部局毎に制定</a:t>
            </a:r>
            <a:endParaRPr lang="en-US" altLang="ja-JP" sz="2000" u="sng" dirty="0"/>
          </a:p>
          <a:p>
            <a:r>
              <a:rPr lang="en-US" altLang="ja-JP" sz="2400" dirty="0"/>
              <a:t>2016</a:t>
            </a:r>
            <a:r>
              <a:rPr lang="ja-JP" altLang="en-US" sz="2400" dirty="0"/>
              <a:t>年度</a:t>
            </a:r>
            <a:r>
              <a:rPr lang="en-US" altLang="ja-JP" sz="2400" dirty="0"/>
              <a:t>(H28)</a:t>
            </a:r>
            <a:r>
              <a:rPr lang="ja-JP" altLang="en-US" sz="2400" dirty="0"/>
              <a:t>年度より</a:t>
            </a:r>
            <a:endParaRPr lang="en-US" altLang="ja-JP" sz="2400" dirty="0"/>
          </a:p>
          <a:p>
            <a:pPr lvl="1"/>
            <a:r>
              <a:rPr lang="ja-JP" altLang="en-US" sz="2000" dirty="0"/>
              <a:t>部局ごとに決定した管理方針</a:t>
            </a:r>
            <a:r>
              <a:rPr lang="en-US" altLang="ja-JP" sz="2000" dirty="0"/>
              <a:t>, </a:t>
            </a:r>
            <a:r>
              <a:rPr lang="ja-JP" altLang="en-US" sz="2000" dirty="0"/>
              <a:t>データ保存計画を元に行動</a:t>
            </a:r>
            <a:endParaRPr lang="en-US" altLang="ja-JP" sz="2000" dirty="0"/>
          </a:p>
          <a:p>
            <a:pPr lvl="1"/>
            <a:endParaRPr kumimoji="1" lang="ja-JP" altLang="en-US" dirty="0"/>
          </a:p>
        </p:txBody>
      </p:sp>
    </p:spTree>
    <p:extLst>
      <p:ext uri="{BB962C8B-B14F-4D97-AF65-F5344CB8AC3E}">
        <p14:creationId xmlns:p14="http://schemas.microsoft.com/office/powerpoint/2010/main" val="3255324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03D2FA-9126-473C-93DB-519DDC858F61}"/>
              </a:ext>
            </a:extLst>
          </p:cNvPr>
          <p:cNvSpPr>
            <a:spLocks noGrp="1"/>
          </p:cNvSpPr>
          <p:nvPr>
            <p:ph type="title"/>
          </p:nvPr>
        </p:nvSpPr>
        <p:spPr>
          <a:xfrm>
            <a:off x="522288" y="155577"/>
            <a:ext cx="8543925" cy="1325563"/>
          </a:xfrm>
        </p:spPr>
        <p:txBody>
          <a:bodyPr>
            <a:noAutofit/>
          </a:bodyPr>
          <a:lstStyle/>
          <a:p>
            <a:r>
              <a:rPr lang="ja-JP" altLang="en-US" sz="3600" dirty="0"/>
              <a:t>大学教員からみた研究データ保存</a:t>
            </a:r>
            <a:endParaRPr kumimoji="1" lang="ja-JP" altLang="en-US" sz="3600" dirty="0"/>
          </a:p>
        </p:txBody>
      </p:sp>
      <p:sp>
        <p:nvSpPr>
          <p:cNvPr id="4" name="テキスト ボックス 3">
            <a:extLst>
              <a:ext uri="{FF2B5EF4-FFF2-40B4-BE49-F238E27FC236}">
                <a16:creationId xmlns:a16="http://schemas.microsoft.com/office/drawing/2014/main" id="{89AE6482-2783-4AE8-A479-721AC1FC57F6}"/>
              </a:ext>
            </a:extLst>
          </p:cNvPr>
          <p:cNvSpPr txBox="1"/>
          <p:nvPr/>
        </p:nvSpPr>
        <p:spPr>
          <a:xfrm>
            <a:off x="3079074" y="2617345"/>
            <a:ext cx="3766225" cy="461665"/>
          </a:xfrm>
          <a:prstGeom prst="rect">
            <a:avLst/>
          </a:prstGeom>
          <a:noFill/>
        </p:spPr>
        <p:txBody>
          <a:bodyPr wrap="square" rtlCol="0">
            <a:spAutoFit/>
          </a:bodyPr>
          <a:lstStyle/>
          <a:p>
            <a:pPr algn="ctr"/>
            <a:r>
              <a:rPr lang="ja-JP" altLang="en-US" sz="2400" dirty="0"/>
              <a:t>自己流</a:t>
            </a:r>
            <a:r>
              <a:rPr lang="en-US" altLang="ja-JP" sz="2400" dirty="0"/>
              <a:t>(</a:t>
            </a:r>
            <a:r>
              <a:rPr lang="ja-JP" altLang="en-US" sz="2400" dirty="0"/>
              <a:t>研究室伝統</a:t>
            </a:r>
            <a:r>
              <a:rPr lang="en-US" altLang="ja-JP" sz="2400" dirty="0"/>
              <a:t>)</a:t>
            </a:r>
            <a:r>
              <a:rPr lang="ja-JP" altLang="en-US" sz="2400" dirty="0"/>
              <a:t>の</a:t>
            </a:r>
            <a:r>
              <a:rPr kumimoji="1" lang="ja-JP" altLang="en-US" sz="2400" dirty="0"/>
              <a:t>方法</a:t>
            </a:r>
            <a:endParaRPr kumimoji="1" lang="en-US" altLang="ja-JP" sz="2400" dirty="0"/>
          </a:p>
        </p:txBody>
      </p:sp>
      <p:sp>
        <p:nvSpPr>
          <p:cNvPr id="6" name="テキスト ボックス 5">
            <a:extLst>
              <a:ext uri="{FF2B5EF4-FFF2-40B4-BE49-F238E27FC236}">
                <a16:creationId xmlns:a16="http://schemas.microsoft.com/office/drawing/2014/main" id="{1F05C44C-84E2-48B3-A6A6-F53C8BDE14AA}"/>
              </a:ext>
            </a:extLst>
          </p:cNvPr>
          <p:cNvSpPr txBox="1"/>
          <p:nvPr/>
        </p:nvSpPr>
        <p:spPr>
          <a:xfrm>
            <a:off x="773320" y="3389421"/>
            <a:ext cx="2537792" cy="830997"/>
          </a:xfrm>
          <a:prstGeom prst="rect">
            <a:avLst/>
          </a:prstGeom>
          <a:noFill/>
        </p:spPr>
        <p:txBody>
          <a:bodyPr wrap="square" rtlCol="0">
            <a:spAutoFit/>
          </a:bodyPr>
          <a:lstStyle/>
          <a:p>
            <a:r>
              <a:rPr lang="ja-JP" altLang="en-US" sz="2400" dirty="0"/>
              <a:t>大学当局の</a:t>
            </a:r>
            <a:endParaRPr lang="en-US" altLang="ja-JP" sz="2400" dirty="0"/>
          </a:p>
          <a:p>
            <a:r>
              <a:rPr lang="ja-JP" altLang="en-US" sz="2400" dirty="0"/>
              <a:t>ガバナンス</a:t>
            </a:r>
            <a:endParaRPr lang="en-US" altLang="ja-JP" sz="2400" dirty="0"/>
          </a:p>
        </p:txBody>
      </p:sp>
      <p:sp>
        <p:nvSpPr>
          <p:cNvPr id="7" name="テキスト ボックス 6">
            <a:extLst>
              <a:ext uri="{FF2B5EF4-FFF2-40B4-BE49-F238E27FC236}">
                <a16:creationId xmlns:a16="http://schemas.microsoft.com/office/drawing/2014/main" id="{A9A43100-9BAA-47AE-B61D-199CFFAA15A7}"/>
              </a:ext>
            </a:extLst>
          </p:cNvPr>
          <p:cNvSpPr txBox="1"/>
          <p:nvPr/>
        </p:nvSpPr>
        <p:spPr>
          <a:xfrm>
            <a:off x="7083628" y="3359485"/>
            <a:ext cx="2581071" cy="830997"/>
          </a:xfrm>
          <a:prstGeom prst="rect">
            <a:avLst/>
          </a:prstGeom>
          <a:noFill/>
        </p:spPr>
        <p:txBody>
          <a:bodyPr wrap="square" rtlCol="0">
            <a:spAutoFit/>
          </a:bodyPr>
          <a:lstStyle/>
          <a:p>
            <a:r>
              <a:rPr kumimoji="1" lang="ja-JP" altLang="en-US" sz="2400" dirty="0"/>
              <a:t>自身の研究業界の動向</a:t>
            </a:r>
            <a:endParaRPr kumimoji="1" lang="en-US" altLang="ja-JP" sz="2400" dirty="0"/>
          </a:p>
        </p:txBody>
      </p:sp>
      <p:sp>
        <p:nvSpPr>
          <p:cNvPr id="8" name="矢印: 下 7">
            <a:extLst>
              <a:ext uri="{FF2B5EF4-FFF2-40B4-BE49-F238E27FC236}">
                <a16:creationId xmlns:a16="http://schemas.microsoft.com/office/drawing/2014/main" id="{250F942C-3B89-464B-8FB1-82F3F40E9C83}"/>
              </a:ext>
            </a:extLst>
          </p:cNvPr>
          <p:cNvSpPr/>
          <p:nvPr/>
        </p:nvSpPr>
        <p:spPr>
          <a:xfrm>
            <a:off x="4357990" y="3140343"/>
            <a:ext cx="1173804" cy="1848256"/>
          </a:xfrm>
          <a:prstGeom prst="downArrow">
            <a:avLst>
              <a:gd name="adj1" fmla="val 50000"/>
              <a:gd name="adj2" fmla="val 3618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E8F63EBA-9766-41FD-A4A5-11BFB9977F3B}"/>
              </a:ext>
            </a:extLst>
          </p:cNvPr>
          <p:cNvSpPr txBox="1"/>
          <p:nvPr/>
        </p:nvSpPr>
        <p:spPr>
          <a:xfrm>
            <a:off x="2590801" y="5141655"/>
            <a:ext cx="4718050" cy="1323439"/>
          </a:xfrm>
          <a:prstGeom prst="rect">
            <a:avLst/>
          </a:prstGeom>
          <a:noFill/>
        </p:spPr>
        <p:txBody>
          <a:bodyPr wrap="square" rtlCol="0">
            <a:spAutoFit/>
          </a:bodyPr>
          <a:lstStyle/>
          <a:p>
            <a:r>
              <a:rPr lang="ja-JP" altLang="en-US" sz="2000" dirty="0"/>
              <a:t>研究者個人で解決できない問題に</a:t>
            </a:r>
            <a:endParaRPr lang="en-US" altLang="ja-JP" sz="2000" dirty="0"/>
          </a:p>
          <a:p>
            <a:r>
              <a:rPr lang="ja-JP" altLang="en-US" sz="2000" dirty="0"/>
              <a:t>明確なルールに加え</a:t>
            </a:r>
            <a:r>
              <a:rPr lang="en-US" altLang="ja-JP" sz="2000" dirty="0"/>
              <a:t>, </a:t>
            </a:r>
            <a:r>
              <a:rPr lang="ja-JP" altLang="en-US" sz="2000" dirty="0"/>
              <a:t>豊富な事例が必要</a:t>
            </a:r>
            <a:endParaRPr lang="en-US" altLang="ja-JP" sz="2000" dirty="0"/>
          </a:p>
          <a:p>
            <a:pPr marL="285750" indent="-285750">
              <a:buFont typeface="Arial" panose="020B0604020202020204" pitchFamily="34" charset="0"/>
              <a:buChar char="•"/>
            </a:pPr>
            <a:r>
              <a:rPr lang="ja-JP" altLang="en-US" sz="2000" dirty="0"/>
              <a:t>信頼できる</a:t>
            </a:r>
            <a:r>
              <a:rPr lang="en-US" altLang="ja-JP" sz="2000" dirty="0"/>
              <a:t>(</a:t>
            </a:r>
            <a:r>
              <a:rPr lang="ja-JP" altLang="en-US" sz="2000" dirty="0"/>
              <a:t>免責されうる</a:t>
            </a:r>
            <a:r>
              <a:rPr lang="en-US" altLang="ja-JP" sz="2000" dirty="0"/>
              <a:t>) </a:t>
            </a:r>
          </a:p>
          <a:p>
            <a:pPr marL="285750" indent="-285750">
              <a:buFont typeface="Arial" panose="020B0604020202020204" pitchFamily="34" charset="0"/>
              <a:buChar char="•"/>
            </a:pPr>
            <a:r>
              <a:rPr lang="ja-JP" altLang="en-US" sz="2000" dirty="0"/>
              <a:t>コストが許容できる</a:t>
            </a:r>
            <a:endParaRPr lang="en-US" altLang="ja-JP" sz="2000" dirty="0"/>
          </a:p>
        </p:txBody>
      </p:sp>
      <p:sp>
        <p:nvSpPr>
          <p:cNvPr id="12" name="矢印: 折線 11">
            <a:extLst>
              <a:ext uri="{FF2B5EF4-FFF2-40B4-BE49-F238E27FC236}">
                <a16:creationId xmlns:a16="http://schemas.microsoft.com/office/drawing/2014/main" id="{618563D5-5069-41EB-BD4D-1864BC4894E2}"/>
              </a:ext>
            </a:extLst>
          </p:cNvPr>
          <p:cNvSpPr/>
          <p:nvPr/>
        </p:nvSpPr>
        <p:spPr>
          <a:xfrm rot="5400000">
            <a:off x="3339830" y="3127375"/>
            <a:ext cx="1050585" cy="2010383"/>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3" name="矢印: 折線 12">
            <a:extLst>
              <a:ext uri="{FF2B5EF4-FFF2-40B4-BE49-F238E27FC236}">
                <a16:creationId xmlns:a16="http://schemas.microsoft.com/office/drawing/2014/main" id="{B8B72C7D-9E86-4546-8FC5-CFE23FDD6429}"/>
              </a:ext>
            </a:extLst>
          </p:cNvPr>
          <p:cNvSpPr/>
          <p:nvPr/>
        </p:nvSpPr>
        <p:spPr>
          <a:xfrm rot="16200000" flipH="1">
            <a:off x="5489642" y="3117647"/>
            <a:ext cx="1050585" cy="2010383"/>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4" name="テキスト ボックス 13">
            <a:extLst>
              <a:ext uri="{FF2B5EF4-FFF2-40B4-BE49-F238E27FC236}">
                <a16:creationId xmlns:a16="http://schemas.microsoft.com/office/drawing/2014/main" id="{3D014DCA-385C-4E9C-8ED9-40FC72490986}"/>
              </a:ext>
            </a:extLst>
          </p:cNvPr>
          <p:cNvSpPr txBox="1"/>
          <p:nvPr/>
        </p:nvSpPr>
        <p:spPr>
          <a:xfrm>
            <a:off x="570459" y="1540354"/>
            <a:ext cx="5830341" cy="830997"/>
          </a:xfrm>
          <a:prstGeom prst="rect">
            <a:avLst/>
          </a:prstGeom>
          <a:noFill/>
        </p:spPr>
        <p:txBody>
          <a:bodyPr wrap="square" rtlCol="0">
            <a:spAutoFit/>
          </a:bodyPr>
          <a:lstStyle/>
          <a:p>
            <a:r>
              <a:rPr lang="ja-JP" altLang="en-US" sz="2400" dirty="0"/>
              <a:t>研究データの信頼性が損なわれた場合、最大の被害者は研究者自身</a:t>
            </a:r>
            <a:endParaRPr lang="en-US" altLang="ja-JP" sz="2400" dirty="0"/>
          </a:p>
        </p:txBody>
      </p:sp>
    </p:spTree>
    <p:extLst>
      <p:ext uri="{BB962C8B-B14F-4D97-AF65-F5344CB8AC3E}">
        <p14:creationId xmlns:p14="http://schemas.microsoft.com/office/powerpoint/2010/main" val="62519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CFBBC1-AE2D-4733-8045-163F394B1348}"/>
              </a:ext>
            </a:extLst>
          </p:cNvPr>
          <p:cNvSpPr>
            <a:spLocks noGrp="1"/>
          </p:cNvSpPr>
          <p:nvPr>
            <p:ph type="title"/>
          </p:nvPr>
        </p:nvSpPr>
        <p:spPr/>
        <p:txBody>
          <a:bodyPr/>
          <a:lstStyle/>
          <a:p>
            <a:r>
              <a:rPr kumimoji="1" lang="ja-JP" altLang="en-US" dirty="0"/>
              <a:t>組織的な研究データ保存</a:t>
            </a:r>
            <a:r>
              <a:rPr kumimoji="1" lang="en-US" altLang="ja-JP" dirty="0"/>
              <a:t>(1)</a:t>
            </a:r>
            <a:endParaRPr kumimoji="1" lang="ja-JP" altLang="en-US" dirty="0"/>
          </a:p>
        </p:txBody>
      </p:sp>
      <p:sp>
        <p:nvSpPr>
          <p:cNvPr id="3" name="コンテンツ プレースホルダー 2">
            <a:extLst>
              <a:ext uri="{FF2B5EF4-FFF2-40B4-BE49-F238E27FC236}">
                <a16:creationId xmlns:a16="http://schemas.microsoft.com/office/drawing/2014/main" id="{0049C35B-1155-414A-A93B-A7C68C4676A5}"/>
              </a:ext>
            </a:extLst>
          </p:cNvPr>
          <p:cNvSpPr>
            <a:spLocks noGrp="1"/>
          </p:cNvSpPr>
          <p:nvPr>
            <p:ph idx="1"/>
          </p:nvPr>
        </p:nvSpPr>
        <p:spPr>
          <a:xfrm>
            <a:off x="681039" y="1825625"/>
            <a:ext cx="8342312" cy="3971925"/>
          </a:xfrm>
        </p:spPr>
        <p:txBody>
          <a:bodyPr>
            <a:normAutofit fontScale="92500" lnSpcReduction="10000"/>
          </a:bodyPr>
          <a:lstStyle/>
          <a:p>
            <a:r>
              <a:rPr lang="en-US" altLang="ja-JP" dirty="0"/>
              <a:t>2016.12 </a:t>
            </a:r>
            <a:r>
              <a:rPr lang="ja-JP" altLang="en-US" dirty="0"/>
              <a:t>の汎用コンピュータ更新に合わせ</a:t>
            </a:r>
            <a:r>
              <a:rPr lang="en-US" altLang="ja-JP" dirty="0"/>
              <a:t>, </a:t>
            </a:r>
            <a:r>
              <a:rPr lang="ja-JP" altLang="en-US" dirty="0"/>
              <a:t>「情報ライフサイクル管理」のソリューションを導入</a:t>
            </a:r>
            <a:endParaRPr lang="en-US" altLang="ja-JP" dirty="0"/>
          </a:p>
          <a:p>
            <a:r>
              <a:rPr lang="ja-JP" altLang="en-US" dirty="0"/>
              <a:t>研究データに限らず</a:t>
            </a:r>
            <a:r>
              <a:rPr lang="en-US" altLang="ja-JP" dirty="0"/>
              <a:t>, </a:t>
            </a:r>
            <a:r>
              <a:rPr lang="ja-JP" altLang="en-US" dirty="0"/>
              <a:t>多くの電子的文書の長期保存を可能に</a:t>
            </a:r>
            <a:endParaRPr lang="en-US" altLang="ja-JP" dirty="0"/>
          </a:p>
          <a:p>
            <a:r>
              <a:rPr lang="ja-JP" altLang="en-US" dirty="0"/>
              <a:t>大容量光ディスクを</a:t>
            </a:r>
            <a:r>
              <a:rPr lang="en-US" altLang="ja-JP" dirty="0"/>
              <a:t/>
            </a:r>
            <a:br>
              <a:rPr lang="en-US" altLang="ja-JP" dirty="0"/>
            </a:br>
            <a:r>
              <a:rPr lang="ja-JP" altLang="en-US" dirty="0"/>
              <a:t>用いたアーカイブ</a:t>
            </a:r>
            <a:r>
              <a:rPr lang="en-US" altLang="ja-JP" dirty="0"/>
              <a:t/>
            </a:r>
            <a:br>
              <a:rPr lang="en-US" altLang="ja-JP" dirty="0"/>
            </a:br>
            <a:r>
              <a:rPr lang="ja-JP" altLang="en-US" dirty="0"/>
              <a:t>システム</a:t>
            </a:r>
            <a:r>
              <a:rPr lang="en-US" altLang="ja-JP" dirty="0"/>
              <a:t/>
            </a:r>
            <a:br>
              <a:rPr lang="en-US" altLang="ja-JP" dirty="0"/>
            </a:br>
            <a:r>
              <a:rPr lang="en-US" altLang="ja-JP" dirty="0"/>
              <a:t>(500Tbyte</a:t>
            </a:r>
            <a:r>
              <a:rPr lang="ja-JP" altLang="en-US" dirty="0"/>
              <a:t>からスタート</a:t>
            </a:r>
            <a:r>
              <a:rPr lang="en-US" altLang="ja-JP" dirty="0"/>
              <a:t>)</a:t>
            </a:r>
          </a:p>
          <a:p>
            <a:r>
              <a:rPr lang="ja-JP" altLang="en-US" dirty="0"/>
              <a:t>エンタープライズコンテンツ</a:t>
            </a:r>
            <a:r>
              <a:rPr lang="en-US" altLang="ja-JP" dirty="0"/>
              <a:t/>
            </a:r>
            <a:br>
              <a:rPr lang="en-US" altLang="ja-JP" dirty="0"/>
            </a:br>
            <a:r>
              <a:rPr lang="ja-JP" altLang="en-US" dirty="0"/>
              <a:t>マネジメントシステム</a:t>
            </a:r>
            <a:r>
              <a:rPr lang="en-US" altLang="ja-JP" dirty="0"/>
              <a:t>(ECM)</a:t>
            </a:r>
            <a:br>
              <a:rPr lang="en-US" altLang="ja-JP" dirty="0"/>
            </a:br>
            <a:r>
              <a:rPr lang="ja-JP" altLang="en-US" dirty="0"/>
              <a:t>上で操作</a:t>
            </a:r>
            <a:endParaRPr lang="en-US" altLang="ja-JP" dirty="0"/>
          </a:p>
        </p:txBody>
      </p:sp>
      <p:grpSp>
        <p:nvGrpSpPr>
          <p:cNvPr id="4" name="グループ化 3">
            <a:extLst>
              <a:ext uri="{FF2B5EF4-FFF2-40B4-BE49-F238E27FC236}">
                <a16:creationId xmlns:a16="http://schemas.microsoft.com/office/drawing/2014/main" id="{EBA0C1C1-2A2E-4E39-BC77-4873F46ACE9A}"/>
              </a:ext>
            </a:extLst>
          </p:cNvPr>
          <p:cNvGrpSpPr/>
          <p:nvPr/>
        </p:nvGrpSpPr>
        <p:grpSpPr>
          <a:xfrm>
            <a:off x="5226957" y="3284531"/>
            <a:ext cx="4410258" cy="3452819"/>
            <a:chOff x="5442857" y="3405181"/>
            <a:chExt cx="4410258" cy="3452819"/>
          </a:xfrm>
        </p:grpSpPr>
        <p:grpSp>
          <p:nvGrpSpPr>
            <p:cNvPr id="5" name="グループ化 4">
              <a:extLst>
                <a:ext uri="{FF2B5EF4-FFF2-40B4-BE49-F238E27FC236}">
                  <a16:creationId xmlns:a16="http://schemas.microsoft.com/office/drawing/2014/main" id="{2E607B23-F86F-43A7-80CE-19778997B8F1}"/>
                </a:ext>
              </a:extLst>
            </p:cNvPr>
            <p:cNvGrpSpPr/>
            <p:nvPr/>
          </p:nvGrpSpPr>
          <p:grpSpPr>
            <a:xfrm>
              <a:off x="6502771" y="5307151"/>
              <a:ext cx="514626" cy="832003"/>
              <a:chOff x="2627313" y="4492625"/>
              <a:chExt cx="1101725" cy="1781175"/>
            </a:xfrm>
          </p:grpSpPr>
          <p:pic>
            <p:nvPicPr>
              <p:cNvPr id="42" name="Picture 6" descr="D:\Users\ABGKRAMPEM\Desktop\dx400-front-ext-shelfs-3.jpg">
                <a:extLst>
                  <a:ext uri="{FF2B5EF4-FFF2-40B4-BE49-F238E27FC236}">
                    <a16:creationId xmlns:a16="http://schemas.microsoft.com/office/drawing/2014/main" id="{8512CCA4-CE47-45E3-AB04-60B814D9DAF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27313" y="4492625"/>
                <a:ext cx="1101725" cy="1781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3" name="正方形/長方形 42">
                <a:extLst>
                  <a:ext uri="{FF2B5EF4-FFF2-40B4-BE49-F238E27FC236}">
                    <a16:creationId xmlns:a16="http://schemas.microsoft.com/office/drawing/2014/main" id="{F07EF6B6-DC82-40DD-A9B1-1AF1A39412A8}"/>
                  </a:ext>
                </a:extLst>
              </p:cNvPr>
              <p:cNvSpPr/>
              <p:nvPr/>
            </p:nvSpPr>
            <p:spPr bwMode="auto">
              <a:xfrm>
                <a:off x="2688277" y="4492625"/>
                <a:ext cx="973138" cy="593725"/>
              </a:xfrm>
              <a:prstGeom prst="rect">
                <a:avLst/>
              </a:prstGeom>
              <a:solidFill>
                <a:schemeClr val="bg2">
                  <a:lumMod val="50000"/>
                </a:schemeClr>
              </a:solidFill>
              <a:ln w="9525" cap="flat" cmpd="sng" algn="ctr">
                <a:solidFill>
                  <a:schemeClr val="tx1">
                    <a:lumMod val="85000"/>
                    <a:lumOff val="15000"/>
                  </a:schemeClr>
                </a:solidFill>
                <a:prstDash val="solid"/>
                <a:round/>
                <a:headEnd type="none" w="med" len="med"/>
                <a:tailEnd type="none" w="med" len="med"/>
              </a:ln>
              <a:effectLst/>
              <a:extLst/>
            </p:spPr>
            <p:txBody>
              <a:bodyPr wrap="none" anchor="ctr"/>
              <a:lstStyle/>
              <a:p>
                <a:pPr>
                  <a:defRPr/>
                </a:pPr>
                <a:endParaRPr lang="ja-JP" altLang="en-US">
                  <a:ea typeface="ＭＳ Ｐゴシック" pitchFamily="50" charset="-128"/>
                </a:endParaRPr>
              </a:p>
            </p:txBody>
          </p:sp>
          <p:sp>
            <p:nvSpPr>
              <p:cNvPr id="44" name="角丸四角形 14">
                <a:extLst>
                  <a:ext uri="{FF2B5EF4-FFF2-40B4-BE49-F238E27FC236}">
                    <a16:creationId xmlns:a16="http://schemas.microsoft.com/office/drawing/2014/main" id="{CBA849F3-E04E-4DFF-8119-D0C0D418A218}"/>
                  </a:ext>
                </a:extLst>
              </p:cNvPr>
              <p:cNvSpPr/>
              <p:nvPr/>
            </p:nvSpPr>
            <p:spPr bwMode="auto">
              <a:xfrm>
                <a:off x="2720975" y="4581525"/>
                <a:ext cx="914400" cy="431800"/>
              </a:xfrm>
              <a:prstGeom prst="roundRect">
                <a:avLst>
                  <a:gd name="adj" fmla="val 23281"/>
                </a:avLst>
              </a:prstGeom>
              <a:pattFill prst="pct60">
                <a:fgClr>
                  <a:schemeClr val="bg1">
                    <a:lumMod val="85000"/>
                  </a:schemeClr>
                </a:fgClr>
                <a:bgClr>
                  <a:schemeClr val="bg1"/>
                </a:bgClr>
              </a:pattFill>
              <a:ln w="9525" cap="flat" cmpd="sng" algn="ctr">
                <a:solidFill>
                  <a:schemeClr val="tx1"/>
                </a:solidFill>
                <a:prstDash val="solid"/>
                <a:round/>
                <a:headEnd type="none" w="med" len="med"/>
                <a:tailEnd type="none" w="med" len="med"/>
              </a:ln>
              <a:effectLst/>
              <a:extLst/>
            </p:spPr>
            <p:txBody>
              <a:bodyPr wrap="none" anchor="ctr"/>
              <a:lstStyle/>
              <a:p>
                <a:pPr>
                  <a:defRPr/>
                </a:pPr>
                <a:endParaRPr lang="ja-JP" altLang="en-US">
                  <a:ea typeface="ＭＳ Ｐゴシック" pitchFamily="50" charset="-128"/>
                </a:endParaRPr>
              </a:p>
            </p:txBody>
          </p:sp>
          <p:cxnSp>
            <p:nvCxnSpPr>
              <p:cNvPr id="45" name="直線コネクタ 16">
                <a:extLst>
                  <a:ext uri="{FF2B5EF4-FFF2-40B4-BE49-F238E27FC236}">
                    <a16:creationId xmlns:a16="http://schemas.microsoft.com/office/drawing/2014/main" id="{7DAB3BC9-F897-4F09-976F-425F678AB334}"/>
                  </a:ext>
                </a:extLst>
              </p:cNvPr>
              <p:cNvCxnSpPr>
                <a:cxnSpLocks noChangeShapeType="1"/>
              </p:cNvCxnSpPr>
              <p:nvPr/>
            </p:nvCxnSpPr>
            <p:spPr bwMode="auto">
              <a:xfrm>
                <a:off x="2824131" y="4581727"/>
                <a:ext cx="0" cy="431959"/>
              </a:xfrm>
              <a:prstGeom prst="line">
                <a:avLst/>
              </a:prstGeom>
              <a:noFill/>
              <a:ln w="9525" algn="ctr">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46" name="直線コネクタ 17">
                <a:extLst>
                  <a:ext uri="{FF2B5EF4-FFF2-40B4-BE49-F238E27FC236}">
                    <a16:creationId xmlns:a16="http://schemas.microsoft.com/office/drawing/2014/main" id="{0E36A060-9E7E-4A2B-AED1-4BCB94589B9A}"/>
                  </a:ext>
                </a:extLst>
              </p:cNvPr>
              <p:cNvCxnSpPr>
                <a:cxnSpLocks noChangeShapeType="1"/>
              </p:cNvCxnSpPr>
              <p:nvPr/>
            </p:nvCxnSpPr>
            <p:spPr bwMode="auto">
              <a:xfrm>
                <a:off x="2976698" y="4581727"/>
                <a:ext cx="0" cy="431959"/>
              </a:xfrm>
              <a:prstGeom prst="line">
                <a:avLst/>
              </a:prstGeom>
              <a:noFill/>
              <a:ln w="9525" algn="ctr">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sp>
            <p:nvSpPr>
              <p:cNvPr id="47" name="正方形/長方形 46">
                <a:extLst>
                  <a:ext uri="{FF2B5EF4-FFF2-40B4-BE49-F238E27FC236}">
                    <a16:creationId xmlns:a16="http://schemas.microsoft.com/office/drawing/2014/main" id="{D06723FF-9095-451E-9E5A-488DE105E64A}"/>
                  </a:ext>
                </a:extLst>
              </p:cNvPr>
              <p:cNvSpPr/>
              <p:nvPr/>
            </p:nvSpPr>
            <p:spPr bwMode="auto">
              <a:xfrm>
                <a:off x="3376613" y="4722813"/>
                <a:ext cx="144462" cy="152400"/>
              </a:xfrm>
              <a:prstGeom prst="rect">
                <a:avLst/>
              </a:prstGeom>
              <a:solidFill>
                <a:schemeClr val="bg1">
                  <a:lumMod val="50000"/>
                </a:schemeClr>
              </a:solidFill>
              <a:ln w="38100" cap="flat" cmpd="sng" algn="ctr">
                <a:solidFill>
                  <a:schemeClr val="bg1">
                    <a:lumMod val="95000"/>
                  </a:schemeClr>
                </a:solidFill>
                <a:prstDash val="solid"/>
                <a:round/>
                <a:headEnd type="none" w="med" len="med"/>
                <a:tailEnd type="none" w="med" len="med"/>
              </a:ln>
              <a:effectLst/>
              <a:extLst/>
            </p:spPr>
            <p:txBody>
              <a:bodyPr wrap="none" anchor="ctr"/>
              <a:lstStyle/>
              <a:p>
                <a:pPr>
                  <a:defRPr/>
                </a:pPr>
                <a:endParaRPr lang="ja-JP" altLang="en-US">
                  <a:ea typeface="ＭＳ Ｐゴシック" pitchFamily="50" charset="-128"/>
                </a:endParaRPr>
              </a:p>
            </p:txBody>
          </p:sp>
        </p:grpSp>
        <p:sp>
          <p:nvSpPr>
            <p:cNvPr id="6" name="矢印: 下 5">
              <a:extLst>
                <a:ext uri="{FF2B5EF4-FFF2-40B4-BE49-F238E27FC236}">
                  <a16:creationId xmlns:a16="http://schemas.microsoft.com/office/drawing/2014/main" id="{C42A7346-38AD-4853-B3DB-B14F13D2691B}"/>
                </a:ext>
              </a:extLst>
            </p:cNvPr>
            <p:cNvSpPr/>
            <p:nvPr/>
          </p:nvSpPr>
          <p:spPr>
            <a:xfrm>
              <a:off x="8075917" y="4191844"/>
              <a:ext cx="211753" cy="1096625"/>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sz="900"/>
            </a:p>
          </p:txBody>
        </p:sp>
        <p:sp>
          <p:nvSpPr>
            <p:cNvPr id="7" name="フローチャート: 磁気ディスク 6">
              <a:extLst>
                <a:ext uri="{FF2B5EF4-FFF2-40B4-BE49-F238E27FC236}">
                  <a16:creationId xmlns:a16="http://schemas.microsoft.com/office/drawing/2014/main" id="{4FCFD403-FE0F-4F85-B646-1B47E9DD1C3B}"/>
                </a:ext>
              </a:extLst>
            </p:cNvPr>
            <p:cNvSpPr/>
            <p:nvPr/>
          </p:nvSpPr>
          <p:spPr>
            <a:xfrm>
              <a:off x="7035485" y="5159211"/>
              <a:ext cx="451664" cy="645381"/>
            </a:xfrm>
            <a:prstGeom prst="flowChartMagneticDisk">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sp>
          <p:nvSpPr>
            <p:cNvPr id="8" name="テキスト ボックス 7">
              <a:extLst>
                <a:ext uri="{FF2B5EF4-FFF2-40B4-BE49-F238E27FC236}">
                  <a16:creationId xmlns:a16="http://schemas.microsoft.com/office/drawing/2014/main" id="{850155B0-F41B-4A28-99B2-51AC0F0F962E}"/>
                </a:ext>
              </a:extLst>
            </p:cNvPr>
            <p:cNvSpPr txBox="1"/>
            <p:nvPr/>
          </p:nvSpPr>
          <p:spPr>
            <a:xfrm>
              <a:off x="6487660" y="6171386"/>
              <a:ext cx="873957" cy="230832"/>
            </a:xfrm>
            <a:prstGeom prst="rect">
              <a:avLst/>
            </a:prstGeom>
            <a:noFill/>
          </p:spPr>
          <p:txBody>
            <a:bodyPr wrap="none" rtlCol="0">
              <a:spAutoFit/>
            </a:bodyPr>
            <a:lstStyle/>
            <a:p>
              <a:r>
                <a:rPr kumimoji="1" lang="en-US" altLang="ja-JP" sz="900" dirty="0"/>
                <a:t>HDD storage</a:t>
              </a:r>
              <a:endParaRPr kumimoji="1" lang="ja-JP" altLang="en-US" sz="900" dirty="0"/>
            </a:p>
          </p:txBody>
        </p:sp>
        <p:sp>
          <p:nvSpPr>
            <p:cNvPr id="9" name="テキスト ボックス 8">
              <a:extLst>
                <a:ext uri="{FF2B5EF4-FFF2-40B4-BE49-F238E27FC236}">
                  <a16:creationId xmlns:a16="http://schemas.microsoft.com/office/drawing/2014/main" id="{74A660C3-4D3B-4D40-BE07-8996A3BA5560}"/>
                </a:ext>
              </a:extLst>
            </p:cNvPr>
            <p:cNvSpPr txBox="1"/>
            <p:nvPr/>
          </p:nvSpPr>
          <p:spPr>
            <a:xfrm>
              <a:off x="8821364" y="6039297"/>
              <a:ext cx="878767" cy="369332"/>
            </a:xfrm>
            <a:prstGeom prst="rect">
              <a:avLst/>
            </a:prstGeom>
            <a:noFill/>
          </p:spPr>
          <p:txBody>
            <a:bodyPr wrap="none" rtlCol="0">
              <a:spAutoFit/>
            </a:bodyPr>
            <a:lstStyle/>
            <a:p>
              <a:pPr algn="ctr"/>
              <a:r>
                <a:rPr kumimoji="1" lang="en-US" altLang="ja-JP" sz="900" dirty="0"/>
                <a:t>Archival Disc</a:t>
              </a:r>
            </a:p>
            <a:p>
              <a:pPr algn="ctr"/>
              <a:r>
                <a:rPr lang="en-US" altLang="ja-JP" sz="900" dirty="0"/>
                <a:t>Storage</a:t>
              </a:r>
              <a:endParaRPr kumimoji="1" lang="ja-JP" altLang="en-US" sz="900" dirty="0"/>
            </a:p>
          </p:txBody>
        </p:sp>
        <p:sp>
          <p:nvSpPr>
            <p:cNvPr id="10" name="テキスト ボックス 9">
              <a:extLst>
                <a:ext uri="{FF2B5EF4-FFF2-40B4-BE49-F238E27FC236}">
                  <a16:creationId xmlns:a16="http://schemas.microsoft.com/office/drawing/2014/main" id="{9B245377-5E96-4E3A-8219-DBB1A664CC43}"/>
                </a:ext>
              </a:extLst>
            </p:cNvPr>
            <p:cNvSpPr txBox="1"/>
            <p:nvPr/>
          </p:nvSpPr>
          <p:spPr>
            <a:xfrm>
              <a:off x="6431601" y="6548525"/>
              <a:ext cx="881973" cy="230832"/>
            </a:xfrm>
            <a:prstGeom prst="rect">
              <a:avLst/>
            </a:prstGeom>
            <a:noFill/>
          </p:spPr>
          <p:txBody>
            <a:bodyPr wrap="none" rtlCol="0">
              <a:spAutoFit/>
            </a:bodyPr>
            <a:lstStyle/>
            <a:p>
              <a:r>
                <a:rPr kumimoji="1" lang="en-US" altLang="ja-JP" sz="900" dirty="0"/>
                <a:t>Light Archive</a:t>
              </a:r>
              <a:endParaRPr kumimoji="1" lang="ja-JP" altLang="en-US" sz="900" dirty="0"/>
            </a:p>
          </p:txBody>
        </p:sp>
        <p:sp>
          <p:nvSpPr>
            <p:cNvPr id="11" name="テキスト ボックス 10">
              <a:extLst>
                <a:ext uri="{FF2B5EF4-FFF2-40B4-BE49-F238E27FC236}">
                  <a16:creationId xmlns:a16="http://schemas.microsoft.com/office/drawing/2014/main" id="{DE74DD7F-4B10-4479-84D0-C415FCDE218D}"/>
                </a:ext>
              </a:extLst>
            </p:cNvPr>
            <p:cNvSpPr txBox="1"/>
            <p:nvPr/>
          </p:nvSpPr>
          <p:spPr>
            <a:xfrm>
              <a:off x="8669778" y="6488668"/>
              <a:ext cx="1183337" cy="369332"/>
            </a:xfrm>
            <a:prstGeom prst="rect">
              <a:avLst/>
            </a:prstGeom>
            <a:noFill/>
          </p:spPr>
          <p:txBody>
            <a:bodyPr wrap="none" rtlCol="0">
              <a:spAutoFit/>
            </a:bodyPr>
            <a:lstStyle/>
            <a:p>
              <a:r>
                <a:rPr kumimoji="1" lang="en-US" altLang="ja-JP" sz="900" dirty="0"/>
                <a:t>Dark Archive</a:t>
              </a:r>
            </a:p>
            <a:p>
              <a:r>
                <a:rPr kumimoji="1" lang="en-US" altLang="ja-JP" sz="900" dirty="0"/>
                <a:t>(hidden from user)</a:t>
              </a:r>
              <a:endParaRPr kumimoji="1" lang="ja-JP" altLang="en-US" sz="900" dirty="0"/>
            </a:p>
          </p:txBody>
        </p:sp>
        <p:sp>
          <p:nvSpPr>
            <p:cNvPr id="12" name="矢印: 右 11">
              <a:extLst>
                <a:ext uri="{FF2B5EF4-FFF2-40B4-BE49-F238E27FC236}">
                  <a16:creationId xmlns:a16="http://schemas.microsoft.com/office/drawing/2014/main" id="{6C5FD678-28A6-4E43-ABBA-83619C625807}"/>
                </a:ext>
              </a:extLst>
            </p:cNvPr>
            <p:cNvSpPr/>
            <p:nvPr/>
          </p:nvSpPr>
          <p:spPr>
            <a:xfrm>
              <a:off x="7842627" y="5459599"/>
              <a:ext cx="678333" cy="231956"/>
            </a:xfrm>
            <a:prstGeom prst="right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kumimoji="1" lang="ja-JP" altLang="en-US" sz="900"/>
            </a:p>
          </p:txBody>
        </p:sp>
        <p:sp>
          <p:nvSpPr>
            <p:cNvPr id="13" name="矢印: 右 12">
              <a:extLst>
                <a:ext uri="{FF2B5EF4-FFF2-40B4-BE49-F238E27FC236}">
                  <a16:creationId xmlns:a16="http://schemas.microsoft.com/office/drawing/2014/main" id="{AC9F2EE8-BEE7-484C-958B-37BFA3FDA294}"/>
                </a:ext>
              </a:extLst>
            </p:cNvPr>
            <p:cNvSpPr/>
            <p:nvPr/>
          </p:nvSpPr>
          <p:spPr>
            <a:xfrm rot="10800000">
              <a:off x="7842627" y="5750871"/>
              <a:ext cx="678333" cy="131039"/>
            </a:xfrm>
            <a:prstGeom prst="right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kumimoji="1" lang="ja-JP" altLang="en-US" sz="900"/>
            </a:p>
          </p:txBody>
        </p:sp>
        <p:sp>
          <p:nvSpPr>
            <p:cNvPr id="14" name="テキスト ボックス 13">
              <a:extLst>
                <a:ext uri="{FF2B5EF4-FFF2-40B4-BE49-F238E27FC236}">
                  <a16:creationId xmlns:a16="http://schemas.microsoft.com/office/drawing/2014/main" id="{19F9DABC-1F2C-44AB-9F82-CA860032F1C7}"/>
                </a:ext>
              </a:extLst>
            </p:cNvPr>
            <p:cNvSpPr txBox="1"/>
            <p:nvPr/>
          </p:nvSpPr>
          <p:spPr>
            <a:xfrm>
              <a:off x="7764172" y="5850029"/>
              <a:ext cx="800219" cy="230832"/>
            </a:xfrm>
            <a:prstGeom prst="rect">
              <a:avLst/>
            </a:prstGeom>
            <a:noFill/>
          </p:spPr>
          <p:txBody>
            <a:bodyPr wrap="none" rtlCol="0">
              <a:spAutoFit/>
            </a:bodyPr>
            <a:lstStyle/>
            <a:p>
              <a:r>
                <a:rPr lang="en-US" altLang="ja-JP" sz="900" dirty="0"/>
                <a:t>Index in AD</a:t>
              </a:r>
              <a:endParaRPr kumimoji="1" lang="ja-JP" altLang="en-US" sz="900" dirty="0"/>
            </a:p>
          </p:txBody>
        </p:sp>
        <p:sp>
          <p:nvSpPr>
            <p:cNvPr id="15" name="テキスト ボックス 14">
              <a:extLst>
                <a:ext uri="{FF2B5EF4-FFF2-40B4-BE49-F238E27FC236}">
                  <a16:creationId xmlns:a16="http://schemas.microsoft.com/office/drawing/2014/main" id="{29F658B3-418E-4475-B3A4-8919059F1E52}"/>
                </a:ext>
              </a:extLst>
            </p:cNvPr>
            <p:cNvSpPr txBox="1"/>
            <p:nvPr/>
          </p:nvSpPr>
          <p:spPr>
            <a:xfrm>
              <a:off x="7667417" y="5297038"/>
              <a:ext cx="962123" cy="230832"/>
            </a:xfrm>
            <a:prstGeom prst="rect">
              <a:avLst/>
            </a:prstGeom>
            <a:noFill/>
          </p:spPr>
          <p:txBody>
            <a:bodyPr wrap="none" rtlCol="0">
              <a:spAutoFit/>
            </a:bodyPr>
            <a:lstStyle/>
            <a:p>
              <a:r>
                <a:rPr lang="en-US" altLang="ja-JP" sz="900" dirty="0"/>
                <a:t>Dark Archiving</a:t>
              </a:r>
            </a:p>
          </p:txBody>
        </p:sp>
        <p:sp>
          <p:nvSpPr>
            <p:cNvPr id="16" name="テキスト ボックス 15">
              <a:extLst>
                <a:ext uri="{FF2B5EF4-FFF2-40B4-BE49-F238E27FC236}">
                  <a16:creationId xmlns:a16="http://schemas.microsoft.com/office/drawing/2014/main" id="{CD0E684F-5473-4E80-A5D1-073104DC197F}"/>
                </a:ext>
              </a:extLst>
            </p:cNvPr>
            <p:cNvSpPr txBox="1"/>
            <p:nvPr/>
          </p:nvSpPr>
          <p:spPr>
            <a:xfrm>
              <a:off x="6235262" y="3808191"/>
              <a:ext cx="1319592" cy="369332"/>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pPr algn="ctr"/>
              <a:r>
                <a:rPr lang="en-US" altLang="ja-JP" sz="900" dirty="0"/>
                <a:t>Entire Research Data</a:t>
              </a:r>
            </a:p>
            <a:p>
              <a:pPr algn="ctr"/>
              <a:r>
                <a:rPr kumimoji="1" lang="en-US" altLang="ja-JP" sz="900" dirty="0"/>
                <a:t>&amp; Metadata</a:t>
              </a:r>
              <a:endParaRPr kumimoji="1" lang="ja-JP" altLang="en-US" sz="900" dirty="0"/>
            </a:p>
          </p:txBody>
        </p:sp>
        <p:sp>
          <p:nvSpPr>
            <p:cNvPr id="17" name="矢印: 上下 16">
              <a:extLst>
                <a:ext uri="{FF2B5EF4-FFF2-40B4-BE49-F238E27FC236}">
                  <a16:creationId xmlns:a16="http://schemas.microsoft.com/office/drawing/2014/main" id="{04C89FA7-F5C8-4711-AFBF-D17E6D068BE3}"/>
                </a:ext>
              </a:extLst>
            </p:cNvPr>
            <p:cNvSpPr/>
            <p:nvPr/>
          </p:nvSpPr>
          <p:spPr>
            <a:xfrm>
              <a:off x="6743816" y="4191844"/>
              <a:ext cx="249744" cy="1237432"/>
            </a:xfrm>
            <a:prstGeom prst="upDown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kumimoji="1" lang="ja-JP" altLang="en-US" sz="900"/>
            </a:p>
          </p:txBody>
        </p:sp>
        <p:sp>
          <p:nvSpPr>
            <p:cNvPr id="18" name="テキスト ボックス 17">
              <a:extLst>
                <a:ext uri="{FF2B5EF4-FFF2-40B4-BE49-F238E27FC236}">
                  <a16:creationId xmlns:a16="http://schemas.microsoft.com/office/drawing/2014/main" id="{15CE9B60-96FD-4C29-B01C-B977318B91B1}"/>
                </a:ext>
              </a:extLst>
            </p:cNvPr>
            <p:cNvSpPr txBox="1"/>
            <p:nvPr/>
          </p:nvSpPr>
          <p:spPr>
            <a:xfrm>
              <a:off x="7706343" y="3808191"/>
              <a:ext cx="950901" cy="369332"/>
            </a:xfrm>
            <a:prstGeom prst="rect">
              <a:avLst/>
            </a:prstGeom>
          </p:spPr>
          <p:style>
            <a:lnRef idx="2">
              <a:schemeClr val="accent6"/>
            </a:lnRef>
            <a:fillRef idx="1">
              <a:schemeClr val="lt1"/>
            </a:fillRef>
            <a:effectRef idx="0">
              <a:schemeClr val="accent6"/>
            </a:effectRef>
            <a:fontRef idx="minor">
              <a:schemeClr val="dk1"/>
            </a:fontRef>
          </p:style>
          <p:txBody>
            <a:bodyPr wrap="none" rtlCol="0">
              <a:spAutoFit/>
            </a:bodyPr>
            <a:lstStyle/>
            <a:p>
              <a:pPr algn="ctr"/>
              <a:r>
                <a:rPr lang="en-US" altLang="ja-JP" sz="900" dirty="0"/>
                <a:t>“Dark archive”</a:t>
              </a:r>
            </a:p>
            <a:p>
              <a:pPr algn="ctr"/>
              <a:r>
                <a:rPr kumimoji="1" lang="en-US" altLang="ja-JP" sz="900" dirty="0"/>
                <a:t>command</a:t>
              </a:r>
              <a:endParaRPr kumimoji="1" lang="ja-JP" altLang="en-US" sz="900" dirty="0"/>
            </a:p>
          </p:txBody>
        </p:sp>
        <p:sp>
          <p:nvSpPr>
            <p:cNvPr id="19" name="テキスト ボックス 18">
              <a:extLst>
                <a:ext uri="{FF2B5EF4-FFF2-40B4-BE49-F238E27FC236}">
                  <a16:creationId xmlns:a16="http://schemas.microsoft.com/office/drawing/2014/main" id="{013DFB5B-A58C-42C4-9D2B-5085F62D2138}"/>
                </a:ext>
              </a:extLst>
            </p:cNvPr>
            <p:cNvSpPr txBox="1"/>
            <p:nvPr/>
          </p:nvSpPr>
          <p:spPr>
            <a:xfrm>
              <a:off x="6168137" y="4208901"/>
              <a:ext cx="1107996" cy="338554"/>
            </a:xfrm>
            <a:prstGeom prst="rect">
              <a:avLst/>
            </a:prstGeom>
            <a:noFill/>
          </p:spPr>
          <p:txBody>
            <a:bodyPr wrap="none" rtlCol="0">
              <a:spAutoFit/>
            </a:bodyPr>
            <a:lstStyle/>
            <a:p>
              <a:r>
                <a:rPr kumimoji="1" lang="en-US" altLang="ja-JP" sz="800" dirty="0"/>
                <a:t>Upload</a:t>
              </a:r>
            </a:p>
            <a:p>
              <a:r>
                <a:rPr lang="en-US" altLang="ja-JP" sz="800" dirty="0"/>
                <a:t>Download	</a:t>
              </a:r>
              <a:endParaRPr kumimoji="1" lang="ja-JP" altLang="en-US" sz="800" dirty="0"/>
            </a:p>
          </p:txBody>
        </p:sp>
        <p:sp>
          <p:nvSpPr>
            <p:cNvPr id="20" name="四角形: 角を丸くする 19">
              <a:extLst>
                <a:ext uri="{FF2B5EF4-FFF2-40B4-BE49-F238E27FC236}">
                  <a16:creationId xmlns:a16="http://schemas.microsoft.com/office/drawing/2014/main" id="{B0632424-DD62-4699-A03B-9B96CEB1DC44}"/>
                </a:ext>
              </a:extLst>
            </p:cNvPr>
            <p:cNvSpPr/>
            <p:nvPr/>
          </p:nvSpPr>
          <p:spPr>
            <a:xfrm>
              <a:off x="6069685" y="3671637"/>
              <a:ext cx="1577714" cy="2863905"/>
            </a:xfrm>
            <a:prstGeom prst="roundRect">
              <a:avLst/>
            </a:prstGeom>
            <a:noFill/>
            <a:ln w="38100">
              <a:solidFill>
                <a:schemeClr val="accent4">
                  <a:lumMod val="60000"/>
                  <a:lumOff val="4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sp>
          <p:nvSpPr>
            <p:cNvPr id="21" name="四角形: 角を丸くする 20">
              <a:extLst>
                <a:ext uri="{FF2B5EF4-FFF2-40B4-BE49-F238E27FC236}">
                  <a16:creationId xmlns:a16="http://schemas.microsoft.com/office/drawing/2014/main" id="{F921E2B7-3582-4E45-AA53-99987D291321}"/>
                </a:ext>
              </a:extLst>
            </p:cNvPr>
            <p:cNvSpPr/>
            <p:nvPr/>
          </p:nvSpPr>
          <p:spPr>
            <a:xfrm>
              <a:off x="6487659" y="4579101"/>
              <a:ext cx="2008144" cy="53668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a:t>Enterprise</a:t>
              </a:r>
              <a:r>
                <a:rPr lang="ja-JP" altLang="en-US" sz="900" dirty="0"/>
                <a:t> </a:t>
              </a:r>
              <a:r>
                <a:rPr lang="en-US" altLang="ja-JP" sz="900" dirty="0"/>
                <a:t>Contents Management</a:t>
              </a:r>
            </a:p>
            <a:p>
              <a:pPr algn="ctr"/>
              <a:r>
                <a:rPr lang="en-US" altLang="ja-JP" sz="900" dirty="0"/>
                <a:t> System</a:t>
              </a:r>
              <a:endParaRPr kumimoji="1" lang="ja-JP" altLang="en-US" sz="900" dirty="0"/>
            </a:p>
          </p:txBody>
        </p:sp>
        <p:grpSp>
          <p:nvGrpSpPr>
            <p:cNvPr id="22" name="グループ化 21">
              <a:extLst>
                <a:ext uri="{FF2B5EF4-FFF2-40B4-BE49-F238E27FC236}">
                  <a16:creationId xmlns:a16="http://schemas.microsoft.com/office/drawing/2014/main" id="{CB31666B-09DA-40AF-BBD1-362CEC3215A2}"/>
                </a:ext>
              </a:extLst>
            </p:cNvPr>
            <p:cNvGrpSpPr/>
            <p:nvPr/>
          </p:nvGrpSpPr>
          <p:grpSpPr>
            <a:xfrm>
              <a:off x="5458466" y="3405181"/>
              <a:ext cx="424512" cy="806020"/>
              <a:chOff x="6803561" y="872481"/>
              <a:chExt cx="711361" cy="1350658"/>
            </a:xfrm>
            <a:solidFill>
              <a:schemeClr val="bg2">
                <a:lumMod val="50000"/>
              </a:schemeClr>
            </a:solidFill>
          </p:grpSpPr>
          <p:sp>
            <p:nvSpPr>
              <p:cNvPr id="39" name="フローチャート: 結合子 38">
                <a:extLst>
                  <a:ext uri="{FF2B5EF4-FFF2-40B4-BE49-F238E27FC236}">
                    <a16:creationId xmlns:a16="http://schemas.microsoft.com/office/drawing/2014/main" id="{A8C2962B-4312-4438-B397-FF144DA553F3}"/>
                  </a:ext>
                </a:extLst>
              </p:cNvPr>
              <p:cNvSpPr/>
              <p:nvPr/>
            </p:nvSpPr>
            <p:spPr>
              <a:xfrm>
                <a:off x="6895520" y="872481"/>
                <a:ext cx="527445" cy="527445"/>
              </a:xfrm>
              <a:prstGeom prst="flowChartConnec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sp>
            <p:nvSpPr>
              <p:cNvPr id="40" name="フローチャート: 結合子 39">
                <a:extLst>
                  <a:ext uri="{FF2B5EF4-FFF2-40B4-BE49-F238E27FC236}">
                    <a16:creationId xmlns:a16="http://schemas.microsoft.com/office/drawing/2014/main" id="{C4086DC5-FAAD-434F-9466-CB311400CAEF}"/>
                  </a:ext>
                </a:extLst>
              </p:cNvPr>
              <p:cNvSpPr/>
              <p:nvPr/>
            </p:nvSpPr>
            <p:spPr>
              <a:xfrm>
                <a:off x="6803561" y="1342068"/>
                <a:ext cx="711361" cy="339421"/>
              </a:xfrm>
              <a:prstGeom prst="flowChartConnec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sp>
            <p:nvSpPr>
              <p:cNvPr id="41" name="正方形/長方形 40">
                <a:extLst>
                  <a:ext uri="{FF2B5EF4-FFF2-40B4-BE49-F238E27FC236}">
                    <a16:creationId xmlns:a16="http://schemas.microsoft.com/office/drawing/2014/main" id="{65656701-9E31-4668-999D-A4464DFDD2E4}"/>
                  </a:ext>
                </a:extLst>
              </p:cNvPr>
              <p:cNvSpPr/>
              <p:nvPr/>
            </p:nvSpPr>
            <p:spPr>
              <a:xfrm>
                <a:off x="6803561" y="1511778"/>
                <a:ext cx="711361" cy="7113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grpSp>
        <p:sp>
          <p:nvSpPr>
            <p:cNvPr id="23" name="四角形: 角を丸くする 22">
              <a:extLst>
                <a:ext uri="{FF2B5EF4-FFF2-40B4-BE49-F238E27FC236}">
                  <a16:creationId xmlns:a16="http://schemas.microsoft.com/office/drawing/2014/main" id="{DCD12838-EC14-410A-AC40-FDD6631351AC}"/>
                </a:ext>
              </a:extLst>
            </p:cNvPr>
            <p:cNvSpPr/>
            <p:nvPr/>
          </p:nvSpPr>
          <p:spPr>
            <a:xfrm>
              <a:off x="8691032" y="4815782"/>
              <a:ext cx="1071819" cy="1684065"/>
            </a:xfrm>
            <a:prstGeom prst="roundRect">
              <a:avLst/>
            </a:prstGeom>
            <a:noFill/>
            <a:ln w="38100">
              <a:solidFill>
                <a:srgbClr val="7030A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sp>
          <p:nvSpPr>
            <p:cNvPr id="24" name="正方形/長方形 23">
              <a:extLst>
                <a:ext uri="{FF2B5EF4-FFF2-40B4-BE49-F238E27FC236}">
                  <a16:creationId xmlns:a16="http://schemas.microsoft.com/office/drawing/2014/main" id="{D645ED93-D204-4ED4-B4A3-CF8B33FFC6D2}"/>
                </a:ext>
              </a:extLst>
            </p:cNvPr>
            <p:cNvSpPr/>
            <p:nvPr/>
          </p:nvSpPr>
          <p:spPr>
            <a:xfrm>
              <a:off x="6947628" y="4213018"/>
              <a:ext cx="750610" cy="338554"/>
            </a:xfrm>
            <a:prstGeom prst="rect">
              <a:avLst/>
            </a:prstGeom>
          </p:spPr>
          <p:txBody>
            <a:bodyPr wrap="square">
              <a:spAutoFit/>
            </a:bodyPr>
            <a:lstStyle/>
            <a:p>
              <a:r>
                <a:rPr lang="en-US" altLang="ja-JP" sz="800" dirty="0"/>
                <a:t>Update</a:t>
              </a:r>
            </a:p>
            <a:p>
              <a:r>
                <a:rPr lang="en-US" altLang="ja-JP" sz="800" dirty="0" err="1"/>
                <a:t>Revisioning</a:t>
              </a:r>
              <a:endParaRPr lang="ja-JP" altLang="en-US" sz="800" dirty="0"/>
            </a:p>
          </p:txBody>
        </p:sp>
        <p:cxnSp>
          <p:nvCxnSpPr>
            <p:cNvPr id="25" name="直線矢印コネクタ 24">
              <a:extLst>
                <a:ext uri="{FF2B5EF4-FFF2-40B4-BE49-F238E27FC236}">
                  <a16:creationId xmlns:a16="http://schemas.microsoft.com/office/drawing/2014/main" id="{2AF233C2-B045-417C-9D79-D34DD8621C3C}"/>
                </a:ext>
              </a:extLst>
            </p:cNvPr>
            <p:cNvCxnSpPr>
              <a:stCxn id="41" idx="3"/>
              <a:endCxn id="16" idx="1"/>
            </p:cNvCxnSpPr>
            <p:nvPr/>
          </p:nvCxnSpPr>
          <p:spPr>
            <a:xfrm flipV="1">
              <a:off x="5882978" y="3992857"/>
              <a:ext cx="352284" cy="6088"/>
            </a:xfrm>
            <a:prstGeom prst="straightConnector1">
              <a:avLst/>
            </a:prstGeom>
            <a:ln w="38100">
              <a:solidFill>
                <a:schemeClr val="accent2"/>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6" name="フリーフォーム: 図形 25">
              <a:extLst>
                <a:ext uri="{FF2B5EF4-FFF2-40B4-BE49-F238E27FC236}">
                  <a16:creationId xmlns:a16="http://schemas.microsoft.com/office/drawing/2014/main" id="{C4CE7B37-CF51-4F04-B420-8131318A5BA9}"/>
                </a:ext>
              </a:extLst>
            </p:cNvPr>
            <p:cNvSpPr/>
            <p:nvPr/>
          </p:nvSpPr>
          <p:spPr>
            <a:xfrm>
              <a:off x="5903374" y="3518688"/>
              <a:ext cx="2263022" cy="461814"/>
            </a:xfrm>
            <a:custGeom>
              <a:avLst/>
              <a:gdLst>
                <a:gd name="connsiteX0" fmla="*/ 3449370 w 3449370"/>
                <a:gd name="connsiteY0" fmla="*/ 623363 h 885913"/>
                <a:gd name="connsiteX1" fmla="*/ 2245259 w 3449370"/>
                <a:gd name="connsiteY1" fmla="*/ 143529 h 885913"/>
                <a:gd name="connsiteX2" fmla="*/ 1729212 w 3449370"/>
                <a:gd name="connsiteY2" fmla="*/ 52994 h 885913"/>
                <a:gd name="connsiteX3" fmla="*/ 0 w 3449370"/>
                <a:gd name="connsiteY3" fmla="*/ 885913 h 885913"/>
                <a:gd name="connsiteX0" fmla="*/ 3449370 w 3449370"/>
                <a:gd name="connsiteY0" fmla="*/ 493618 h 756168"/>
                <a:gd name="connsiteX1" fmla="*/ 2245259 w 3449370"/>
                <a:gd name="connsiteY1" fmla="*/ 13784 h 756168"/>
                <a:gd name="connsiteX2" fmla="*/ 561315 w 3449370"/>
                <a:gd name="connsiteY2" fmla="*/ 185800 h 756168"/>
                <a:gd name="connsiteX3" fmla="*/ 0 w 3449370"/>
                <a:gd name="connsiteY3" fmla="*/ 756168 h 756168"/>
                <a:gd name="connsiteX0" fmla="*/ 3449370 w 3449370"/>
                <a:gd name="connsiteY0" fmla="*/ 368254 h 630804"/>
                <a:gd name="connsiteX1" fmla="*/ 3105339 w 3449370"/>
                <a:gd name="connsiteY1" fmla="*/ 51383 h 630804"/>
                <a:gd name="connsiteX2" fmla="*/ 561315 w 3449370"/>
                <a:gd name="connsiteY2" fmla="*/ 60436 h 630804"/>
                <a:gd name="connsiteX3" fmla="*/ 0 w 3449370"/>
                <a:gd name="connsiteY3" fmla="*/ 630804 h 630804"/>
                <a:gd name="connsiteX0" fmla="*/ 3449370 w 3449370"/>
                <a:gd name="connsiteY0" fmla="*/ 422400 h 684950"/>
                <a:gd name="connsiteX1" fmla="*/ 3105339 w 3449370"/>
                <a:gd name="connsiteY1" fmla="*/ 105529 h 684950"/>
                <a:gd name="connsiteX2" fmla="*/ 561315 w 3449370"/>
                <a:gd name="connsiteY2" fmla="*/ 114582 h 684950"/>
                <a:gd name="connsiteX3" fmla="*/ 0 w 3449370"/>
                <a:gd name="connsiteY3" fmla="*/ 684950 h 684950"/>
                <a:gd name="connsiteX0" fmla="*/ 3449370 w 3449370"/>
                <a:gd name="connsiteY0" fmla="*/ 407064 h 669614"/>
                <a:gd name="connsiteX1" fmla="*/ 3105339 w 3449370"/>
                <a:gd name="connsiteY1" fmla="*/ 90193 h 669614"/>
                <a:gd name="connsiteX2" fmla="*/ 561315 w 3449370"/>
                <a:gd name="connsiteY2" fmla="*/ 99246 h 669614"/>
                <a:gd name="connsiteX3" fmla="*/ 0 w 3449370"/>
                <a:gd name="connsiteY3" fmla="*/ 669614 h 669614"/>
                <a:gd name="connsiteX0" fmla="*/ 3449370 w 3449370"/>
                <a:gd name="connsiteY0" fmla="*/ 312329 h 574879"/>
                <a:gd name="connsiteX1" fmla="*/ 561315 w 3449370"/>
                <a:gd name="connsiteY1" fmla="*/ 4511 h 574879"/>
                <a:gd name="connsiteX2" fmla="*/ 0 w 3449370"/>
                <a:gd name="connsiteY2" fmla="*/ 574879 h 574879"/>
                <a:gd name="connsiteX0" fmla="*/ 3449370 w 3449370"/>
                <a:gd name="connsiteY0" fmla="*/ 328009 h 590559"/>
                <a:gd name="connsiteX1" fmla="*/ 561315 w 3449370"/>
                <a:gd name="connsiteY1" fmla="*/ 20191 h 590559"/>
                <a:gd name="connsiteX2" fmla="*/ 0 w 3449370"/>
                <a:gd name="connsiteY2" fmla="*/ 590559 h 590559"/>
                <a:gd name="connsiteX0" fmla="*/ 3449370 w 3449370"/>
                <a:gd name="connsiteY0" fmla="*/ 0 h 262550"/>
                <a:gd name="connsiteX1" fmla="*/ 0 w 3449370"/>
                <a:gd name="connsiteY1" fmla="*/ 262550 h 262550"/>
                <a:gd name="connsiteX0" fmla="*/ 3449370 w 3449370"/>
                <a:gd name="connsiteY0" fmla="*/ 329249 h 591799"/>
                <a:gd name="connsiteX1" fmla="*/ 0 w 3449370"/>
                <a:gd name="connsiteY1" fmla="*/ 591799 h 591799"/>
                <a:gd name="connsiteX0" fmla="*/ 3449370 w 3449370"/>
                <a:gd name="connsiteY0" fmla="*/ 441361 h 703911"/>
                <a:gd name="connsiteX1" fmla="*/ 0 w 3449370"/>
                <a:gd name="connsiteY1" fmla="*/ 703911 h 703911"/>
              </a:gdLst>
              <a:ahLst/>
              <a:cxnLst>
                <a:cxn ang="0">
                  <a:pos x="connsiteX0" y="connsiteY0"/>
                </a:cxn>
                <a:cxn ang="0">
                  <a:pos x="connsiteX1" y="connsiteY1"/>
                </a:cxn>
              </a:cxnLst>
              <a:rect l="l" t="t" r="r" b="b"/>
              <a:pathLst>
                <a:path w="3449370" h="703911">
                  <a:moveTo>
                    <a:pt x="3449370" y="441361"/>
                  </a:moveTo>
                  <a:cubicBezTo>
                    <a:pt x="3440317" y="148632"/>
                    <a:pt x="434566" y="-506236"/>
                    <a:pt x="0" y="703911"/>
                  </a:cubicBezTo>
                </a:path>
              </a:pathLst>
            </a:custGeom>
            <a:noFill/>
            <a:ln w="38100">
              <a:solidFill>
                <a:schemeClr val="accent6"/>
              </a:solidFill>
              <a:headEnd type="triangl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a:p>
          </p:txBody>
        </p:sp>
        <p:sp>
          <p:nvSpPr>
            <p:cNvPr id="27" name="テキスト ボックス 26">
              <a:extLst>
                <a:ext uri="{FF2B5EF4-FFF2-40B4-BE49-F238E27FC236}">
                  <a16:creationId xmlns:a16="http://schemas.microsoft.com/office/drawing/2014/main" id="{E2044E03-394D-4EAC-9CE9-DB7BCDF6FB04}"/>
                </a:ext>
              </a:extLst>
            </p:cNvPr>
            <p:cNvSpPr txBox="1"/>
            <p:nvPr/>
          </p:nvSpPr>
          <p:spPr>
            <a:xfrm>
              <a:off x="5442857" y="4201027"/>
              <a:ext cx="463588" cy="246221"/>
            </a:xfrm>
            <a:prstGeom prst="rect">
              <a:avLst/>
            </a:prstGeom>
            <a:noFill/>
          </p:spPr>
          <p:txBody>
            <a:bodyPr wrap="none" rtlCol="0">
              <a:spAutoFit/>
            </a:bodyPr>
            <a:lstStyle/>
            <a:p>
              <a:r>
                <a:rPr kumimoji="1" lang="en-US" altLang="ja-JP" sz="1000" dirty="0"/>
                <a:t>User</a:t>
              </a:r>
              <a:endParaRPr kumimoji="1" lang="ja-JP" altLang="en-US" sz="1000" dirty="0"/>
            </a:p>
          </p:txBody>
        </p:sp>
        <p:pic>
          <p:nvPicPr>
            <p:cNvPr id="28" name="図 27">
              <a:extLst>
                <a:ext uri="{FF2B5EF4-FFF2-40B4-BE49-F238E27FC236}">
                  <a16:creationId xmlns:a16="http://schemas.microsoft.com/office/drawing/2014/main" id="{D516CE58-F62C-4125-90AA-5F478ACB8697}"/>
                </a:ext>
              </a:extLst>
            </p:cNvPr>
            <p:cNvPicPr>
              <a:picLocks noChangeAspect="1"/>
            </p:cNvPicPr>
            <p:nvPr/>
          </p:nvPicPr>
          <p:blipFill>
            <a:blip r:embed="rId3"/>
            <a:stretch>
              <a:fillRect/>
            </a:stretch>
          </p:blipFill>
          <p:spPr>
            <a:xfrm>
              <a:off x="8830000" y="5204890"/>
              <a:ext cx="544019" cy="832960"/>
            </a:xfrm>
            <a:prstGeom prst="rect">
              <a:avLst/>
            </a:prstGeom>
          </p:spPr>
        </p:pic>
        <p:grpSp>
          <p:nvGrpSpPr>
            <p:cNvPr id="29" name="グループ化 28">
              <a:extLst>
                <a:ext uri="{FF2B5EF4-FFF2-40B4-BE49-F238E27FC236}">
                  <a16:creationId xmlns:a16="http://schemas.microsoft.com/office/drawing/2014/main" id="{D3685AD7-D770-45A3-B4B6-F06781A78D5D}"/>
                </a:ext>
              </a:extLst>
            </p:cNvPr>
            <p:cNvGrpSpPr/>
            <p:nvPr/>
          </p:nvGrpSpPr>
          <p:grpSpPr>
            <a:xfrm>
              <a:off x="9169799" y="4869470"/>
              <a:ext cx="534432" cy="528808"/>
              <a:chOff x="6528019" y="4137669"/>
              <a:chExt cx="910566" cy="900982"/>
            </a:xfrm>
          </p:grpSpPr>
          <p:grpSp>
            <p:nvGrpSpPr>
              <p:cNvPr id="30" name="グループ化 29">
                <a:extLst>
                  <a:ext uri="{FF2B5EF4-FFF2-40B4-BE49-F238E27FC236}">
                    <a16:creationId xmlns:a16="http://schemas.microsoft.com/office/drawing/2014/main" id="{927B5FCC-90FB-4718-8569-2DB64D04E8E5}"/>
                  </a:ext>
                </a:extLst>
              </p:cNvPr>
              <p:cNvGrpSpPr/>
              <p:nvPr/>
            </p:nvGrpSpPr>
            <p:grpSpPr>
              <a:xfrm>
                <a:off x="6528019" y="4303649"/>
                <a:ext cx="735002" cy="735002"/>
                <a:chOff x="5744889" y="3863821"/>
                <a:chExt cx="977774" cy="977774"/>
              </a:xfrm>
            </p:grpSpPr>
            <p:sp>
              <p:nvSpPr>
                <p:cNvPr id="37" name="フローチャート: 結合子 36">
                  <a:extLst>
                    <a:ext uri="{FF2B5EF4-FFF2-40B4-BE49-F238E27FC236}">
                      <a16:creationId xmlns:a16="http://schemas.microsoft.com/office/drawing/2014/main" id="{951E6B39-2260-4E9A-9C7C-D31FA625E9DA}"/>
                    </a:ext>
                  </a:extLst>
                </p:cNvPr>
                <p:cNvSpPr/>
                <p:nvPr/>
              </p:nvSpPr>
              <p:spPr>
                <a:xfrm>
                  <a:off x="5744889" y="3863821"/>
                  <a:ext cx="977774" cy="977774"/>
                </a:xfrm>
                <a:prstGeom prst="flowChartConnector">
                  <a:avLst/>
                </a:prstGeom>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sp>
              <p:nvSpPr>
                <p:cNvPr id="38" name="フローチャート: 結合子 37">
                  <a:extLst>
                    <a:ext uri="{FF2B5EF4-FFF2-40B4-BE49-F238E27FC236}">
                      <a16:creationId xmlns:a16="http://schemas.microsoft.com/office/drawing/2014/main" id="{E9357340-931E-4889-A4C3-10CB9B3BE6CA}"/>
                    </a:ext>
                  </a:extLst>
                </p:cNvPr>
                <p:cNvSpPr/>
                <p:nvPr/>
              </p:nvSpPr>
              <p:spPr>
                <a:xfrm>
                  <a:off x="6234927" y="4088905"/>
                  <a:ext cx="238570" cy="23857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grpSp>
          <p:grpSp>
            <p:nvGrpSpPr>
              <p:cNvPr id="31" name="グループ化 30">
                <a:extLst>
                  <a:ext uri="{FF2B5EF4-FFF2-40B4-BE49-F238E27FC236}">
                    <a16:creationId xmlns:a16="http://schemas.microsoft.com/office/drawing/2014/main" id="{4ABD4714-CB4F-4DF7-9A6F-7E3268BE1183}"/>
                  </a:ext>
                </a:extLst>
              </p:cNvPr>
              <p:cNvGrpSpPr/>
              <p:nvPr/>
            </p:nvGrpSpPr>
            <p:grpSpPr>
              <a:xfrm>
                <a:off x="6607991" y="4220659"/>
                <a:ext cx="735002" cy="735002"/>
                <a:chOff x="5744889" y="3863821"/>
                <a:chExt cx="977774" cy="977774"/>
              </a:xfrm>
            </p:grpSpPr>
            <p:sp>
              <p:nvSpPr>
                <p:cNvPr id="35" name="フローチャート: 結合子 34">
                  <a:extLst>
                    <a:ext uri="{FF2B5EF4-FFF2-40B4-BE49-F238E27FC236}">
                      <a16:creationId xmlns:a16="http://schemas.microsoft.com/office/drawing/2014/main" id="{FA521761-09BD-4F5E-9B8D-9895A3FF938D}"/>
                    </a:ext>
                  </a:extLst>
                </p:cNvPr>
                <p:cNvSpPr/>
                <p:nvPr/>
              </p:nvSpPr>
              <p:spPr>
                <a:xfrm>
                  <a:off x="5744889" y="3863821"/>
                  <a:ext cx="977774" cy="977774"/>
                </a:xfrm>
                <a:prstGeom prst="flowChartConnector">
                  <a:avLst/>
                </a:prstGeom>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sp>
              <p:nvSpPr>
                <p:cNvPr id="36" name="フローチャート: 結合子 35">
                  <a:extLst>
                    <a:ext uri="{FF2B5EF4-FFF2-40B4-BE49-F238E27FC236}">
                      <a16:creationId xmlns:a16="http://schemas.microsoft.com/office/drawing/2014/main" id="{EFFC543A-B484-4D8B-B1F7-1A678361F729}"/>
                    </a:ext>
                  </a:extLst>
                </p:cNvPr>
                <p:cNvSpPr/>
                <p:nvPr/>
              </p:nvSpPr>
              <p:spPr>
                <a:xfrm>
                  <a:off x="6234927" y="4088905"/>
                  <a:ext cx="238570" cy="23857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grpSp>
          <p:grpSp>
            <p:nvGrpSpPr>
              <p:cNvPr id="32" name="グループ化 31">
                <a:extLst>
                  <a:ext uri="{FF2B5EF4-FFF2-40B4-BE49-F238E27FC236}">
                    <a16:creationId xmlns:a16="http://schemas.microsoft.com/office/drawing/2014/main" id="{CE708FA7-F0DB-4854-AF84-62E59D6793FD}"/>
                  </a:ext>
                </a:extLst>
              </p:cNvPr>
              <p:cNvGrpSpPr/>
              <p:nvPr/>
            </p:nvGrpSpPr>
            <p:grpSpPr>
              <a:xfrm>
                <a:off x="6703583" y="4137669"/>
                <a:ext cx="735002" cy="735002"/>
                <a:chOff x="5744889" y="3863821"/>
                <a:chExt cx="977774" cy="977774"/>
              </a:xfrm>
            </p:grpSpPr>
            <p:sp>
              <p:nvSpPr>
                <p:cNvPr id="33" name="フローチャート: 結合子 32">
                  <a:extLst>
                    <a:ext uri="{FF2B5EF4-FFF2-40B4-BE49-F238E27FC236}">
                      <a16:creationId xmlns:a16="http://schemas.microsoft.com/office/drawing/2014/main" id="{6BD5316E-7710-42C2-BB35-4B4470554ECD}"/>
                    </a:ext>
                  </a:extLst>
                </p:cNvPr>
                <p:cNvSpPr/>
                <p:nvPr/>
              </p:nvSpPr>
              <p:spPr>
                <a:xfrm>
                  <a:off x="5744889" y="3863821"/>
                  <a:ext cx="977774" cy="977774"/>
                </a:xfrm>
                <a:prstGeom prst="flowChartConnector">
                  <a:avLst/>
                </a:prstGeom>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sp>
              <p:nvSpPr>
                <p:cNvPr id="34" name="フローチャート: 結合子 33">
                  <a:extLst>
                    <a:ext uri="{FF2B5EF4-FFF2-40B4-BE49-F238E27FC236}">
                      <a16:creationId xmlns:a16="http://schemas.microsoft.com/office/drawing/2014/main" id="{A3884DB2-B0CD-4A4C-8185-77DED94EF3B3}"/>
                    </a:ext>
                  </a:extLst>
                </p:cNvPr>
                <p:cNvSpPr/>
                <p:nvPr/>
              </p:nvSpPr>
              <p:spPr>
                <a:xfrm>
                  <a:off x="6101887" y="4233423"/>
                  <a:ext cx="238570" cy="23857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grpSp>
        </p:grpSp>
      </p:grpSp>
    </p:spTree>
    <p:extLst>
      <p:ext uri="{BB962C8B-B14F-4D97-AF65-F5344CB8AC3E}">
        <p14:creationId xmlns:p14="http://schemas.microsoft.com/office/powerpoint/2010/main" val="3222828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7005E6-7616-4E35-ADA1-A76EDC1EFABA}"/>
              </a:ext>
            </a:extLst>
          </p:cNvPr>
          <p:cNvSpPr>
            <a:spLocks noGrp="1"/>
          </p:cNvSpPr>
          <p:nvPr>
            <p:ph type="title"/>
          </p:nvPr>
        </p:nvSpPr>
        <p:spPr/>
        <p:txBody>
          <a:bodyPr/>
          <a:lstStyle/>
          <a:p>
            <a:r>
              <a:rPr lang="ja-JP" altLang="en-US" dirty="0"/>
              <a:t>組織的な研究データ保存</a:t>
            </a:r>
            <a:r>
              <a:rPr lang="en-US" altLang="ja-JP" dirty="0"/>
              <a:t>(2)</a:t>
            </a:r>
            <a:endParaRPr kumimoji="1" lang="ja-JP" altLang="en-US" dirty="0"/>
          </a:p>
        </p:txBody>
      </p:sp>
      <p:sp>
        <p:nvSpPr>
          <p:cNvPr id="3" name="コンテンツ プレースホルダー 2">
            <a:extLst>
              <a:ext uri="{FF2B5EF4-FFF2-40B4-BE49-F238E27FC236}">
                <a16:creationId xmlns:a16="http://schemas.microsoft.com/office/drawing/2014/main" id="{5AB78A3D-115E-4C78-917E-3BF2FB0F1E15}"/>
              </a:ext>
            </a:extLst>
          </p:cNvPr>
          <p:cNvSpPr>
            <a:spLocks noGrp="1"/>
          </p:cNvSpPr>
          <p:nvPr>
            <p:ph idx="1"/>
          </p:nvPr>
        </p:nvSpPr>
        <p:spPr/>
        <p:txBody>
          <a:bodyPr/>
          <a:lstStyle/>
          <a:p>
            <a:r>
              <a:rPr kumimoji="1" lang="ja-JP" altLang="en-US" dirty="0"/>
              <a:t>京大病院、医学研究科の臨床研究データ保存</a:t>
            </a:r>
          </a:p>
        </p:txBody>
      </p:sp>
      <p:grpSp>
        <p:nvGrpSpPr>
          <p:cNvPr id="49" name="グループ化 48">
            <a:extLst>
              <a:ext uri="{FF2B5EF4-FFF2-40B4-BE49-F238E27FC236}">
                <a16:creationId xmlns:a16="http://schemas.microsoft.com/office/drawing/2014/main" id="{245671F2-C915-458B-ACD1-892AAA62033C}"/>
              </a:ext>
            </a:extLst>
          </p:cNvPr>
          <p:cNvGrpSpPr/>
          <p:nvPr/>
        </p:nvGrpSpPr>
        <p:grpSpPr>
          <a:xfrm>
            <a:off x="6851650" y="3320559"/>
            <a:ext cx="2804726" cy="2416356"/>
            <a:chOff x="5853785" y="3550987"/>
            <a:chExt cx="3693166" cy="3181774"/>
          </a:xfrm>
        </p:grpSpPr>
        <p:grpSp>
          <p:nvGrpSpPr>
            <p:cNvPr id="5" name="グループ化 4">
              <a:extLst>
                <a:ext uri="{FF2B5EF4-FFF2-40B4-BE49-F238E27FC236}">
                  <a16:creationId xmlns:a16="http://schemas.microsoft.com/office/drawing/2014/main" id="{393681BB-66A7-4F9A-A7B6-2040AAC39CDB}"/>
                </a:ext>
              </a:extLst>
            </p:cNvPr>
            <p:cNvGrpSpPr/>
            <p:nvPr/>
          </p:nvGrpSpPr>
          <p:grpSpPr>
            <a:xfrm>
              <a:off x="6286871" y="5186501"/>
              <a:ext cx="514626" cy="832003"/>
              <a:chOff x="2627313" y="4492625"/>
              <a:chExt cx="1101725" cy="1781175"/>
            </a:xfrm>
          </p:grpSpPr>
          <p:pic>
            <p:nvPicPr>
              <p:cNvPr id="42" name="Picture 6" descr="D:\Users\ABGKRAMPEM\Desktop\dx400-front-ext-shelfs-3.jpg">
                <a:extLst>
                  <a:ext uri="{FF2B5EF4-FFF2-40B4-BE49-F238E27FC236}">
                    <a16:creationId xmlns:a16="http://schemas.microsoft.com/office/drawing/2014/main" id="{C7170656-1A2D-44B0-B2E4-EC1E2B2AD746}"/>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2627313" y="4492625"/>
                <a:ext cx="1101725" cy="1781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3" name="正方形/長方形 42">
                <a:extLst>
                  <a:ext uri="{FF2B5EF4-FFF2-40B4-BE49-F238E27FC236}">
                    <a16:creationId xmlns:a16="http://schemas.microsoft.com/office/drawing/2014/main" id="{EC385CAF-8BE3-4DCA-A0B5-F62A070699B3}"/>
                  </a:ext>
                </a:extLst>
              </p:cNvPr>
              <p:cNvSpPr/>
              <p:nvPr/>
            </p:nvSpPr>
            <p:spPr bwMode="auto">
              <a:xfrm>
                <a:off x="2688277" y="4492625"/>
                <a:ext cx="973138" cy="593725"/>
              </a:xfrm>
              <a:prstGeom prst="rect">
                <a:avLst/>
              </a:prstGeom>
              <a:solidFill>
                <a:schemeClr val="bg2">
                  <a:lumMod val="50000"/>
                </a:schemeClr>
              </a:solidFill>
              <a:ln w="9525" cap="flat" cmpd="sng" algn="ctr">
                <a:solidFill>
                  <a:schemeClr val="tx1">
                    <a:lumMod val="85000"/>
                    <a:lumOff val="15000"/>
                  </a:schemeClr>
                </a:solidFill>
                <a:prstDash val="solid"/>
                <a:round/>
                <a:headEnd type="none" w="med" len="med"/>
                <a:tailEnd type="none" w="med" len="med"/>
              </a:ln>
              <a:effectLst/>
              <a:extLst/>
            </p:spPr>
            <p:txBody>
              <a:bodyPr wrap="none" anchor="ctr"/>
              <a:lstStyle/>
              <a:p>
                <a:pPr>
                  <a:defRPr/>
                </a:pPr>
                <a:endParaRPr lang="ja-JP" altLang="en-US" sz="1200">
                  <a:ea typeface="ＭＳ Ｐゴシック" pitchFamily="50" charset="-128"/>
                </a:endParaRPr>
              </a:p>
            </p:txBody>
          </p:sp>
          <p:sp>
            <p:nvSpPr>
              <p:cNvPr id="44" name="角丸四角形 14">
                <a:extLst>
                  <a:ext uri="{FF2B5EF4-FFF2-40B4-BE49-F238E27FC236}">
                    <a16:creationId xmlns:a16="http://schemas.microsoft.com/office/drawing/2014/main" id="{5C44E372-733F-4873-BE9D-4F46F8FA2B2B}"/>
                  </a:ext>
                </a:extLst>
              </p:cNvPr>
              <p:cNvSpPr/>
              <p:nvPr/>
            </p:nvSpPr>
            <p:spPr bwMode="auto">
              <a:xfrm>
                <a:off x="2720975" y="4581525"/>
                <a:ext cx="914400" cy="431800"/>
              </a:xfrm>
              <a:prstGeom prst="roundRect">
                <a:avLst>
                  <a:gd name="adj" fmla="val 23281"/>
                </a:avLst>
              </a:prstGeom>
              <a:pattFill prst="pct60">
                <a:fgClr>
                  <a:schemeClr val="bg1">
                    <a:lumMod val="85000"/>
                  </a:schemeClr>
                </a:fgClr>
                <a:bgClr>
                  <a:schemeClr val="bg1"/>
                </a:bgClr>
              </a:pattFill>
              <a:ln w="9525" cap="flat" cmpd="sng" algn="ctr">
                <a:solidFill>
                  <a:schemeClr val="tx1"/>
                </a:solidFill>
                <a:prstDash val="solid"/>
                <a:round/>
                <a:headEnd type="none" w="med" len="med"/>
                <a:tailEnd type="none" w="med" len="med"/>
              </a:ln>
              <a:effectLst/>
              <a:extLst/>
            </p:spPr>
            <p:txBody>
              <a:bodyPr wrap="none" anchor="ctr"/>
              <a:lstStyle/>
              <a:p>
                <a:pPr>
                  <a:defRPr/>
                </a:pPr>
                <a:endParaRPr lang="ja-JP" altLang="en-US" sz="1200">
                  <a:ea typeface="ＭＳ Ｐゴシック" pitchFamily="50" charset="-128"/>
                </a:endParaRPr>
              </a:p>
            </p:txBody>
          </p:sp>
          <p:cxnSp>
            <p:nvCxnSpPr>
              <p:cNvPr id="45" name="直線コネクタ 16">
                <a:extLst>
                  <a:ext uri="{FF2B5EF4-FFF2-40B4-BE49-F238E27FC236}">
                    <a16:creationId xmlns:a16="http://schemas.microsoft.com/office/drawing/2014/main" id="{55082553-9233-44EE-BE9F-3B985F501710}"/>
                  </a:ext>
                </a:extLst>
              </p:cNvPr>
              <p:cNvCxnSpPr>
                <a:cxnSpLocks noChangeShapeType="1"/>
              </p:cNvCxnSpPr>
              <p:nvPr/>
            </p:nvCxnSpPr>
            <p:spPr bwMode="auto">
              <a:xfrm>
                <a:off x="2824131" y="4581727"/>
                <a:ext cx="0" cy="431959"/>
              </a:xfrm>
              <a:prstGeom prst="line">
                <a:avLst/>
              </a:prstGeom>
              <a:noFill/>
              <a:ln w="9525" algn="ctr">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46" name="直線コネクタ 17">
                <a:extLst>
                  <a:ext uri="{FF2B5EF4-FFF2-40B4-BE49-F238E27FC236}">
                    <a16:creationId xmlns:a16="http://schemas.microsoft.com/office/drawing/2014/main" id="{B41F1902-9344-4DB1-B77D-0430650D08D0}"/>
                  </a:ext>
                </a:extLst>
              </p:cNvPr>
              <p:cNvCxnSpPr>
                <a:cxnSpLocks noChangeShapeType="1"/>
              </p:cNvCxnSpPr>
              <p:nvPr/>
            </p:nvCxnSpPr>
            <p:spPr bwMode="auto">
              <a:xfrm>
                <a:off x="2976698" y="4581727"/>
                <a:ext cx="0" cy="431959"/>
              </a:xfrm>
              <a:prstGeom prst="line">
                <a:avLst/>
              </a:prstGeom>
              <a:noFill/>
              <a:ln w="9525" algn="ctr">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sp>
            <p:nvSpPr>
              <p:cNvPr id="47" name="正方形/長方形 46">
                <a:extLst>
                  <a:ext uri="{FF2B5EF4-FFF2-40B4-BE49-F238E27FC236}">
                    <a16:creationId xmlns:a16="http://schemas.microsoft.com/office/drawing/2014/main" id="{CB0D2A3B-E021-4CB7-B027-23A426FF0451}"/>
                  </a:ext>
                </a:extLst>
              </p:cNvPr>
              <p:cNvSpPr/>
              <p:nvPr/>
            </p:nvSpPr>
            <p:spPr bwMode="auto">
              <a:xfrm>
                <a:off x="3376613" y="4722813"/>
                <a:ext cx="144462" cy="152400"/>
              </a:xfrm>
              <a:prstGeom prst="rect">
                <a:avLst/>
              </a:prstGeom>
              <a:solidFill>
                <a:schemeClr val="bg1">
                  <a:lumMod val="50000"/>
                </a:schemeClr>
              </a:solidFill>
              <a:ln w="38100" cap="flat" cmpd="sng" algn="ctr">
                <a:solidFill>
                  <a:schemeClr val="bg1">
                    <a:lumMod val="95000"/>
                  </a:schemeClr>
                </a:solidFill>
                <a:prstDash val="solid"/>
                <a:round/>
                <a:headEnd type="none" w="med" len="med"/>
                <a:tailEnd type="none" w="med" len="med"/>
              </a:ln>
              <a:effectLst/>
              <a:extLst/>
            </p:spPr>
            <p:txBody>
              <a:bodyPr wrap="none" anchor="ctr"/>
              <a:lstStyle/>
              <a:p>
                <a:pPr>
                  <a:defRPr/>
                </a:pPr>
                <a:endParaRPr lang="ja-JP" altLang="en-US" sz="1200">
                  <a:ea typeface="ＭＳ Ｐゴシック" pitchFamily="50" charset="-128"/>
                </a:endParaRPr>
              </a:p>
            </p:txBody>
          </p:sp>
        </p:grpSp>
        <p:sp>
          <p:nvSpPr>
            <p:cNvPr id="6" name="矢印: 下 5">
              <a:extLst>
                <a:ext uri="{FF2B5EF4-FFF2-40B4-BE49-F238E27FC236}">
                  <a16:creationId xmlns:a16="http://schemas.microsoft.com/office/drawing/2014/main" id="{9DC53EFF-8443-47CA-8980-B80D7F1C74FC}"/>
                </a:ext>
              </a:extLst>
            </p:cNvPr>
            <p:cNvSpPr/>
            <p:nvPr/>
          </p:nvSpPr>
          <p:spPr>
            <a:xfrm>
              <a:off x="7860017" y="4071194"/>
              <a:ext cx="211753" cy="1096625"/>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sz="600"/>
            </a:p>
          </p:txBody>
        </p:sp>
        <p:sp>
          <p:nvSpPr>
            <p:cNvPr id="7" name="フローチャート: 磁気ディスク 6">
              <a:extLst>
                <a:ext uri="{FF2B5EF4-FFF2-40B4-BE49-F238E27FC236}">
                  <a16:creationId xmlns:a16="http://schemas.microsoft.com/office/drawing/2014/main" id="{5DFBDAA0-4E16-45F1-9203-18E3690C749A}"/>
                </a:ext>
              </a:extLst>
            </p:cNvPr>
            <p:cNvSpPr/>
            <p:nvPr/>
          </p:nvSpPr>
          <p:spPr>
            <a:xfrm>
              <a:off x="6819585" y="5038561"/>
              <a:ext cx="451664" cy="645381"/>
            </a:xfrm>
            <a:prstGeom prst="flowChartMagneticDisk">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00"/>
            </a:p>
          </p:txBody>
        </p:sp>
        <p:sp>
          <p:nvSpPr>
            <p:cNvPr id="8" name="テキスト ボックス 7">
              <a:extLst>
                <a:ext uri="{FF2B5EF4-FFF2-40B4-BE49-F238E27FC236}">
                  <a16:creationId xmlns:a16="http://schemas.microsoft.com/office/drawing/2014/main" id="{A12C6923-D5B2-4F31-AC05-D47ED6864D45}"/>
                </a:ext>
              </a:extLst>
            </p:cNvPr>
            <p:cNvSpPr txBox="1"/>
            <p:nvPr/>
          </p:nvSpPr>
          <p:spPr>
            <a:xfrm>
              <a:off x="6271759" y="6050735"/>
              <a:ext cx="766635" cy="243162"/>
            </a:xfrm>
            <a:prstGeom prst="rect">
              <a:avLst/>
            </a:prstGeom>
            <a:noFill/>
          </p:spPr>
          <p:txBody>
            <a:bodyPr wrap="none" rtlCol="0">
              <a:spAutoFit/>
            </a:bodyPr>
            <a:lstStyle/>
            <a:p>
              <a:r>
                <a:rPr kumimoji="1" lang="en-US" altLang="ja-JP" sz="600" dirty="0"/>
                <a:t>HDD storage</a:t>
              </a:r>
              <a:endParaRPr kumimoji="1" lang="ja-JP" altLang="en-US" sz="600" dirty="0"/>
            </a:p>
          </p:txBody>
        </p:sp>
        <p:sp>
          <p:nvSpPr>
            <p:cNvPr id="9" name="テキスト ボックス 8">
              <a:extLst>
                <a:ext uri="{FF2B5EF4-FFF2-40B4-BE49-F238E27FC236}">
                  <a16:creationId xmlns:a16="http://schemas.microsoft.com/office/drawing/2014/main" id="{F66C1477-2DF7-44F4-A0CC-41916105EE16}"/>
                </a:ext>
              </a:extLst>
            </p:cNvPr>
            <p:cNvSpPr txBox="1"/>
            <p:nvPr/>
          </p:nvSpPr>
          <p:spPr>
            <a:xfrm>
              <a:off x="8661529" y="5918647"/>
              <a:ext cx="766635" cy="364743"/>
            </a:xfrm>
            <a:prstGeom prst="rect">
              <a:avLst/>
            </a:prstGeom>
            <a:noFill/>
          </p:spPr>
          <p:txBody>
            <a:bodyPr wrap="none" rtlCol="0">
              <a:spAutoFit/>
            </a:bodyPr>
            <a:lstStyle/>
            <a:p>
              <a:pPr algn="ctr"/>
              <a:r>
                <a:rPr kumimoji="1" lang="en-US" altLang="ja-JP" sz="600" dirty="0"/>
                <a:t>Archival Disc</a:t>
              </a:r>
            </a:p>
            <a:p>
              <a:pPr algn="ctr"/>
              <a:r>
                <a:rPr lang="en-US" altLang="ja-JP" sz="600" dirty="0"/>
                <a:t>Storage</a:t>
              </a:r>
              <a:endParaRPr kumimoji="1" lang="ja-JP" altLang="en-US" sz="600" dirty="0"/>
            </a:p>
          </p:txBody>
        </p:sp>
        <p:sp>
          <p:nvSpPr>
            <p:cNvPr id="10" name="テキスト ボックス 9">
              <a:extLst>
                <a:ext uri="{FF2B5EF4-FFF2-40B4-BE49-F238E27FC236}">
                  <a16:creationId xmlns:a16="http://schemas.microsoft.com/office/drawing/2014/main" id="{C9813020-6DBA-4688-B4D2-1E0F8F269034}"/>
                </a:ext>
              </a:extLst>
            </p:cNvPr>
            <p:cNvSpPr txBox="1"/>
            <p:nvPr/>
          </p:nvSpPr>
          <p:spPr>
            <a:xfrm>
              <a:off x="6215701" y="6427875"/>
              <a:ext cx="777189" cy="243162"/>
            </a:xfrm>
            <a:prstGeom prst="rect">
              <a:avLst/>
            </a:prstGeom>
            <a:noFill/>
          </p:spPr>
          <p:txBody>
            <a:bodyPr wrap="none" rtlCol="0">
              <a:spAutoFit/>
            </a:bodyPr>
            <a:lstStyle/>
            <a:p>
              <a:r>
                <a:rPr kumimoji="1" lang="en-US" altLang="ja-JP" sz="600" dirty="0"/>
                <a:t>Light Archive</a:t>
              </a:r>
              <a:endParaRPr kumimoji="1" lang="ja-JP" altLang="en-US" sz="600" dirty="0"/>
            </a:p>
          </p:txBody>
        </p:sp>
        <p:sp>
          <p:nvSpPr>
            <p:cNvPr id="11" name="テキスト ボックス 10">
              <a:extLst>
                <a:ext uri="{FF2B5EF4-FFF2-40B4-BE49-F238E27FC236}">
                  <a16:creationId xmlns:a16="http://schemas.microsoft.com/office/drawing/2014/main" id="{3E95DE07-4A76-46F6-829E-762250AD85E6}"/>
                </a:ext>
              </a:extLst>
            </p:cNvPr>
            <p:cNvSpPr txBox="1"/>
            <p:nvPr/>
          </p:nvSpPr>
          <p:spPr>
            <a:xfrm>
              <a:off x="8453878" y="6368018"/>
              <a:ext cx="1017819" cy="364743"/>
            </a:xfrm>
            <a:prstGeom prst="rect">
              <a:avLst/>
            </a:prstGeom>
            <a:noFill/>
          </p:spPr>
          <p:txBody>
            <a:bodyPr wrap="none" rtlCol="0">
              <a:spAutoFit/>
            </a:bodyPr>
            <a:lstStyle/>
            <a:p>
              <a:r>
                <a:rPr kumimoji="1" lang="en-US" altLang="ja-JP" sz="600" dirty="0"/>
                <a:t>Dark Archive</a:t>
              </a:r>
            </a:p>
            <a:p>
              <a:r>
                <a:rPr kumimoji="1" lang="en-US" altLang="ja-JP" sz="600" dirty="0"/>
                <a:t>(hidden from user)</a:t>
              </a:r>
              <a:endParaRPr kumimoji="1" lang="ja-JP" altLang="en-US" sz="600" dirty="0"/>
            </a:p>
          </p:txBody>
        </p:sp>
        <p:sp>
          <p:nvSpPr>
            <p:cNvPr id="12" name="矢印: 右 11">
              <a:extLst>
                <a:ext uri="{FF2B5EF4-FFF2-40B4-BE49-F238E27FC236}">
                  <a16:creationId xmlns:a16="http://schemas.microsoft.com/office/drawing/2014/main" id="{AB493D06-9915-4C55-89BE-4662C9DE3DC0}"/>
                </a:ext>
              </a:extLst>
            </p:cNvPr>
            <p:cNvSpPr/>
            <p:nvPr/>
          </p:nvSpPr>
          <p:spPr>
            <a:xfrm>
              <a:off x="7626727" y="5338949"/>
              <a:ext cx="678333" cy="231956"/>
            </a:xfrm>
            <a:prstGeom prst="right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kumimoji="1" lang="ja-JP" altLang="en-US" sz="600"/>
            </a:p>
          </p:txBody>
        </p:sp>
        <p:sp>
          <p:nvSpPr>
            <p:cNvPr id="13" name="矢印: 右 12">
              <a:extLst>
                <a:ext uri="{FF2B5EF4-FFF2-40B4-BE49-F238E27FC236}">
                  <a16:creationId xmlns:a16="http://schemas.microsoft.com/office/drawing/2014/main" id="{13149A87-D1AE-44B0-825E-032AAEF3469F}"/>
                </a:ext>
              </a:extLst>
            </p:cNvPr>
            <p:cNvSpPr/>
            <p:nvPr/>
          </p:nvSpPr>
          <p:spPr>
            <a:xfrm rot="10800000">
              <a:off x="7626727" y="5630221"/>
              <a:ext cx="678333" cy="131039"/>
            </a:xfrm>
            <a:prstGeom prst="right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kumimoji="1" lang="ja-JP" altLang="en-US" sz="600"/>
            </a:p>
          </p:txBody>
        </p:sp>
        <p:sp>
          <p:nvSpPr>
            <p:cNvPr id="14" name="テキスト ボックス 13">
              <a:extLst>
                <a:ext uri="{FF2B5EF4-FFF2-40B4-BE49-F238E27FC236}">
                  <a16:creationId xmlns:a16="http://schemas.microsoft.com/office/drawing/2014/main" id="{7C37DC4D-0022-4E7F-A25C-9C289069A380}"/>
                </a:ext>
              </a:extLst>
            </p:cNvPr>
            <p:cNvSpPr txBox="1"/>
            <p:nvPr/>
          </p:nvSpPr>
          <p:spPr>
            <a:xfrm>
              <a:off x="7548271" y="5729379"/>
              <a:ext cx="713866" cy="243162"/>
            </a:xfrm>
            <a:prstGeom prst="rect">
              <a:avLst/>
            </a:prstGeom>
            <a:noFill/>
          </p:spPr>
          <p:txBody>
            <a:bodyPr wrap="none" rtlCol="0">
              <a:spAutoFit/>
            </a:bodyPr>
            <a:lstStyle/>
            <a:p>
              <a:r>
                <a:rPr lang="en-US" altLang="ja-JP" sz="600" dirty="0"/>
                <a:t>Index in AD</a:t>
              </a:r>
              <a:endParaRPr kumimoji="1" lang="ja-JP" altLang="en-US" sz="600" dirty="0"/>
            </a:p>
          </p:txBody>
        </p:sp>
        <p:sp>
          <p:nvSpPr>
            <p:cNvPr id="15" name="テキスト ボックス 14">
              <a:extLst>
                <a:ext uri="{FF2B5EF4-FFF2-40B4-BE49-F238E27FC236}">
                  <a16:creationId xmlns:a16="http://schemas.microsoft.com/office/drawing/2014/main" id="{76AA38D2-06DC-4877-B78E-26161929AA11}"/>
                </a:ext>
              </a:extLst>
            </p:cNvPr>
            <p:cNvSpPr txBox="1"/>
            <p:nvPr/>
          </p:nvSpPr>
          <p:spPr>
            <a:xfrm>
              <a:off x="7451516" y="5176388"/>
              <a:ext cx="844734" cy="243162"/>
            </a:xfrm>
            <a:prstGeom prst="rect">
              <a:avLst/>
            </a:prstGeom>
            <a:noFill/>
          </p:spPr>
          <p:txBody>
            <a:bodyPr wrap="none" rtlCol="0">
              <a:spAutoFit/>
            </a:bodyPr>
            <a:lstStyle/>
            <a:p>
              <a:r>
                <a:rPr lang="en-US" altLang="ja-JP" sz="600" dirty="0"/>
                <a:t>Dark Archiving</a:t>
              </a:r>
            </a:p>
          </p:txBody>
        </p:sp>
        <p:sp>
          <p:nvSpPr>
            <p:cNvPr id="16" name="テキスト ボックス 15">
              <a:extLst>
                <a:ext uri="{FF2B5EF4-FFF2-40B4-BE49-F238E27FC236}">
                  <a16:creationId xmlns:a16="http://schemas.microsoft.com/office/drawing/2014/main" id="{F52D764B-65B9-4753-BB56-670C8D04785B}"/>
                </a:ext>
              </a:extLst>
            </p:cNvPr>
            <p:cNvSpPr txBox="1"/>
            <p:nvPr/>
          </p:nvSpPr>
          <p:spPr>
            <a:xfrm>
              <a:off x="6126978" y="3687541"/>
              <a:ext cx="1104359" cy="364743"/>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pPr algn="ctr"/>
              <a:r>
                <a:rPr lang="en-US" altLang="ja-JP" sz="600" dirty="0"/>
                <a:t>Entire Research Data</a:t>
              </a:r>
            </a:p>
            <a:p>
              <a:pPr algn="ctr"/>
              <a:r>
                <a:rPr kumimoji="1" lang="en-US" altLang="ja-JP" sz="600" dirty="0"/>
                <a:t>&amp; Metadata</a:t>
              </a:r>
              <a:endParaRPr kumimoji="1" lang="ja-JP" altLang="en-US" sz="600" dirty="0"/>
            </a:p>
          </p:txBody>
        </p:sp>
        <p:sp>
          <p:nvSpPr>
            <p:cNvPr id="17" name="矢印: 上下 16">
              <a:extLst>
                <a:ext uri="{FF2B5EF4-FFF2-40B4-BE49-F238E27FC236}">
                  <a16:creationId xmlns:a16="http://schemas.microsoft.com/office/drawing/2014/main" id="{D182D3D0-FF50-4673-AB3A-DBD20218609A}"/>
                </a:ext>
              </a:extLst>
            </p:cNvPr>
            <p:cNvSpPr/>
            <p:nvPr/>
          </p:nvSpPr>
          <p:spPr>
            <a:xfrm>
              <a:off x="6527916" y="4071194"/>
              <a:ext cx="249744" cy="1237432"/>
            </a:xfrm>
            <a:prstGeom prst="upDown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kumimoji="1" lang="ja-JP" altLang="en-US" sz="600"/>
            </a:p>
          </p:txBody>
        </p:sp>
        <p:sp>
          <p:nvSpPr>
            <p:cNvPr id="18" name="テキスト ボックス 17">
              <a:extLst>
                <a:ext uri="{FF2B5EF4-FFF2-40B4-BE49-F238E27FC236}">
                  <a16:creationId xmlns:a16="http://schemas.microsoft.com/office/drawing/2014/main" id="{DDF8E37F-3C9C-4632-BADF-CAA25BC5EAB7}"/>
                </a:ext>
              </a:extLst>
            </p:cNvPr>
            <p:cNvSpPr txBox="1"/>
            <p:nvPr/>
          </p:nvSpPr>
          <p:spPr>
            <a:xfrm>
              <a:off x="7543525" y="3687541"/>
              <a:ext cx="844733" cy="364743"/>
            </a:xfrm>
            <a:prstGeom prst="rect">
              <a:avLst/>
            </a:prstGeom>
          </p:spPr>
          <p:style>
            <a:lnRef idx="2">
              <a:schemeClr val="accent6"/>
            </a:lnRef>
            <a:fillRef idx="1">
              <a:schemeClr val="lt1"/>
            </a:fillRef>
            <a:effectRef idx="0">
              <a:schemeClr val="accent6"/>
            </a:effectRef>
            <a:fontRef idx="minor">
              <a:schemeClr val="dk1"/>
            </a:fontRef>
          </p:style>
          <p:txBody>
            <a:bodyPr wrap="none" rtlCol="0">
              <a:spAutoFit/>
            </a:bodyPr>
            <a:lstStyle/>
            <a:p>
              <a:pPr algn="ctr"/>
              <a:r>
                <a:rPr lang="en-US" altLang="ja-JP" sz="600" dirty="0"/>
                <a:t>“Dark archive”</a:t>
              </a:r>
            </a:p>
            <a:p>
              <a:pPr algn="ctr"/>
              <a:r>
                <a:rPr kumimoji="1" lang="en-US" altLang="ja-JP" sz="600" dirty="0"/>
                <a:t>command</a:t>
              </a:r>
              <a:endParaRPr kumimoji="1" lang="ja-JP" altLang="en-US" sz="600" dirty="0"/>
            </a:p>
          </p:txBody>
        </p:sp>
        <p:sp>
          <p:nvSpPr>
            <p:cNvPr id="19" name="テキスト ボックス 18">
              <a:extLst>
                <a:ext uri="{FF2B5EF4-FFF2-40B4-BE49-F238E27FC236}">
                  <a16:creationId xmlns:a16="http://schemas.microsoft.com/office/drawing/2014/main" id="{9DBF8082-89B8-45B0-A415-28CD81F1216D}"/>
                </a:ext>
              </a:extLst>
            </p:cNvPr>
            <p:cNvSpPr txBox="1"/>
            <p:nvPr/>
          </p:nvSpPr>
          <p:spPr>
            <a:xfrm>
              <a:off x="5952237" y="4088251"/>
              <a:ext cx="851066" cy="324215"/>
            </a:xfrm>
            <a:prstGeom prst="rect">
              <a:avLst/>
            </a:prstGeom>
            <a:noFill/>
          </p:spPr>
          <p:txBody>
            <a:bodyPr wrap="none" rtlCol="0">
              <a:spAutoFit/>
            </a:bodyPr>
            <a:lstStyle/>
            <a:p>
              <a:r>
                <a:rPr kumimoji="1" lang="en-US" altLang="ja-JP" sz="500" dirty="0"/>
                <a:t>Upload</a:t>
              </a:r>
            </a:p>
            <a:p>
              <a:r>
                <a:rPr lang="en-US" altLang="ja-JP" sz="500" dirty="0"/>
                <a:t>Download	</a:t>
              </a:r>
              <a:endParaRPr kumimoji="1" lang="ja-JP" altLang="en-US" sz="500" dirty="0"/>
            </a:p>
          </p:txBody>
        </p:sp>
        <p:sp>
          <p:nvSpPr>
            <p:cNvPr id="20" name="四角形: 角を丸くする 19">
              <a:extLst>
                <a:ext uri="{FF2B5EF4-FFF2-40B4-BE49-F238E27FC236}">
                  <a16:creationId xmlns:a16="http://schemas.microsoft.com/office/drawing/2014/main" id="{C8070637-38ED-4CEC-B9C2-E7B04EB14B69}"/>
                </a:ext>
              </a:extLst>
            </p:cNvPr>
            <p:cNvSpPr/>
            <p:nvPr/>
          </p:nvSpPr>
          <p:spPr>
            <a:xfrm>
              <a:off x="5853785" y="3550987"/>
              <a:ext cx="1577714" cy="2863905"/>
            </a:xfrm>
            <a:prstGeom prst="roundRect">
              <a:avLst/>
            </a:prstGeom>
            <a:noFill/>
            <a:ln w="38100">
              <a:solidFill>
                <a:schemeClr val="accent4">
                  <a:lumMod val="60000"/>
                  <a:lumOff val="4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00"/>
            </a:p>
          </p:txBody>
        </p:sp>
        <p:sp>
          <p:nvSpPr>
            <p:cNvPr id="21" name="四角形: 角を丸くする 20">
              <a:extLst>
                <a:ext uri="{FF2B5EF4-FFF2-40B4-BE49-F238E27FC236}">
                  <a16:creationId xmlns:a16="http://schemas.microsoft.com/office/drawing/2014/main" id="{BF14571D-38EE-46B6-988E-34EB3034FD44}"/>
                </a:ext>
              </a:extLst>
            </p:cNvPr>
            <p:cNvSpPr/>
            <p:nvPr/>
          </p:nvSpPr>
          <p:spPr>
            <a:xfrm>
              <a:off x="6271759" y="4458451"/>
              <a:ext cx="2008144" cy="53668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600" dirty="0"/>
                <a:t>Enterprise</a:t>
              </a:r>
              <a:r>
                <a:rPr lang="ja-JP" altLang="en-US" sz="600" dirty="0"/>
                <a:t> </a:t>
              </a:r>
              <a:r>
                <a:rPr lang="en-US" altLang="ja-JP" sz="600" dirty="0"/>
                <a:t>Contents Management</a:t>
              </a:r>
            </a:p>
            <a:p>
              <a:pPr algn="ctr"/>
              <a:r>
                <a:rPr lang="en-US" altLang="ja-JP" sz="600" dirty="0"/>
                <a:t> System</a:t>
              </a:r>
              <a:endParaRPr kumimoji="1" lang="ja-JP" altLang="en-US" sz="600" dirty="0"/>
            </a:p>
          </p:txBody>
        </p:sp>
        <p:sp>
          <p:nvSpPr>
            <p:cNvPr id="23" name="四角形: 角を丸くする 22">
              <a:extLst>
                <a:ext uri="{FF2B5EF4-FFF2-40B4-BE49-F238E27FC236}">
                  <a16:creationId xmlns:a16="http://schemas.microsoft.com/office/drawing/2014/main" id="{6E48334D-745D-4331-ADBB-81E2B2961AA5}"/>
                </a:ext>
              </a:extLst>
            </p:cNvPr>
            <p:cNvSpPr/>
            <p:nvPr/>
          </p:nvSpPr>
          <p:spPr>
            <a:xfrm>
              <a:off x="8475132" y="4695132"/>
              <a:ext cx="1071819" cy="1684065"/>
            </a:xfrm>
            <a:prstGeom prst="roundRect">
              <a:avLst/>
            </a:prstGeom>
            <a:noFill/>
            <a:ln w="38100">
              <a:solidFill>
                <a:srgbClr val="7030A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00"/>
            </a:p>
          </p:txBody>
        </p:sp>
        <p:sp>
          <p:nvSpPr>
            <p:cNvPr id="24" name="正方形/長方形 23">
              <a:extLst>
                <a:ext uri="{FF2B5EF4-FFF2-40B4-BE49-F238E27FC236}">
                  <a16:creationId xmlns:a16="http://schemas.microsoft.com/office/drawing/2014/main" id="{E9FFBED8-9C04-430D-8662-9D06D81FDA40}"/>
                </a:ext>
              </a:extLst>
            </p:cNvPr>
            <p:cNvSpPr/>
            <p:nvPr/>
          </p:nvSpPr>
          <p:spPr>
            <a:xfrm>
              <a:off x="6731728" y="4092369"/>
              <a:ext cx="750610" cy="324215"/>
            </a:xfrm>
            <a:prstGeom prst="rect">
              <a:avLst/>
            </a:prstGeom>
          </p:spPr>
          <p:txBody>
            <a:bodyPr wrap="square">
              <a:spAutoFit/>
            </a:bodyPr>
            <a:lstStyle/>
            <a:p>
              <a:r>
                <a:rPr lang="en-US" altLang="ja-JP" sz="500" dirty="0"/>
                <a:t>Update</a:t>
              </a:r>
            </a:p>
            <a:p>
              <a:r>
                <a:rPr lang="en-US" altLang="ja-JP" sz="500" dirty="0" err="1"/>
                <a:t>Revisioning</a:t>
              </a:r>
              <a:endParaRPr lang="ja-JP" altLang="en-US" sz="500" dirty="0"/>
            </a:p>
          </p:txBody>
        </p:sp>
        <p:pic>
          <p:nvPicPr>
            <p:cNvPr id="28" name="図 27">
              <a:extLst>
                <a:ext uri="{FF2B5EF4-FFF2-40B4-BE49-F238E27FC236}">
                  <a16:creationId xmlns:a16="http://schemas.microsoft.com/office/drawing/2014/main" id="{E6FB017F-6A61-4031-81CA-2B04ADE58766}"/>
                </a:ext>
              </a:extLst>
            </p:cNvPr>
            <p:cNvPicPr>
              <a:picLocks noChangeAspect="1"/>
            </p:cNvPicPr>
            <p:nvPr/>
          </p:nvPicPr>
          <p:blipFill>
            <a:blip r:embed="rId3"/>
            <a:stretch>
              <a:fillRect/>
            </a:stretch>
          </p:blipFill>
          <p:spPr>
            <a:xfrm>
              <a:off x="8614100" y="5084240"/>
              <a:ext cx="544019" cy="832960"/>
            </a:xfrm>
            <a:prstGeom prst="rect">
              <a:avLst/>
            </a:prstGeom>
          </p:spPr>
        </p:pic>
        <p:grpSp>
          <p:nvGrpSpPr>
            <p:cNvPr id="29" name="グループ化 28">
              <a:extLst>
                <a:ext uri="{FF2B5EF4-FFF2-40B4-BE49-F238E27FC236}">
                  <a16:creationId xmlns:a16="http://schemas.microsoft.com/office/drawing/2014/main" id="{6EDA75A6-9E90-4325-A932-432296723F2D}"/>
                </a:ext>
              </a:extLst>
            </p:cNvPr>
            <p:cNvGrpSpPr/>
            <p:nvPr/>
          </p:nvGrpSpPr>
          <p:grpSpPr>
            <a:xfrm>
              <a:off x="8953899" y="4748820"/>
              <a:ext cx="534432" cy="528808"/>
              <a:chOff x="6528019" y="4137669"/>
              <a:chExt cx="910566" cy="900982"/>
            </a:xfrm>
          </p:grpSpPr>
          <p:grpSp>
            <p:nvGrpSpPr>
              <p:cNvPr id="30" name="グループ化 29">
                <a:extLst>
                  <a:ext uri="{FF2B5EF4-FFF2-40B4-BE49-F238E27FC236}">
                    <a16:creationId xmlns:a16="http://schemas.microsoft.com/office/drawing/2014/main" id="{E0FA6890-8B2C-484D-A3AE-1BAE9FF9E003}"/>
                  </a:ext>
                </a:extLst>
              </p:cNvPr>
              <p:cNvGrpSpPr/>
              <p:nvPr/>
            </p:nvGrpSpPr>
            <p:grpSpPr>
              <a:xfrm>
                <a:off x="6528019" y="4303649"/>
                <a:ext cx="735002" cy="735002"/>
                <a:chOff x="5744889" y="3863821"/>
                <a:chExt cx="977774" cy="977774"/>
              </a:xfrm>
            </p:grpSpPr>
            <p:sp>
              <p:nvSpPr>
                <p:cNvPr id="37" name="フローチャート: 結合子 36">
                  <a:extLst>
                    <a:ext uri="{FF2B5EF4-FFF2-40B4-BE49-F238E27FC236}">
                      <a16:creationId xmlns:a16="http://schemas.microsoft.com/office/drawing/2014/main" id="{B96D01F7-EA12-4B7B-AFEF-6159C2352A1B}"/>
                    </a:ext>
                  </a:extLst>
                </p:cNvPr>
                <p:cNvSpPr/>
                <p:nvPr/>
              </p:nvSpPr>
              <p:spPr>
                <a:xfrm>
                  <a:off x="5744889" y="3863821"/>
                  <a:ext cx="977774" cy="977774"/>
                </a:xfrm>
                <a:prstGeom prst="flowChartConnector">
                  <a:avLst/>
                </a:prstGeom>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00"/>
                </a:p>
              </p:txBody>
            </p:sp>
            <p:sp>
              <p:nvSpPr>
                <p:cNvPr id="38" name="フローチャート: 結合子 37">
                  <a:extLst>
                    <a:ext uri="{FF2B5EF4-FFF2-40B4-BE49-F238E27FC236}">
                      <a16:creationId xmlns:a16="http://schemas.microsoft.com/office/drawing/2014/main" id="{9C2F5280-E4D8-441C-8E98-9020B43049E2}"/>
                    </a:ext>
                  </a:extLst>
                </p:cNvPr>
                <p:cNvSpPr/>
                <p:nvPr/>
              </p:nvSpPr>
              <p:spPr>
                <a:xfrm>
                  <a:off x="6234927" y="4088905"/>
                  <a:ext cx="238570" cy="23857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00"/>
                </a:p>
              </p:txBody>
            </p:sp>
          </p:grpSp>
          <p:grpSp>
            <p:nvGrpSpPr>
              <p:cNvPr id="31" name="グループ化 30">
                <a:extLst>
                  <a:ext uri="{FF2B5EF4-FFF2-40B4-BE49-F238E27FC236}">
                    <a16:creationId xmlns:a16="http://schemas.microsoft.com/office/drawing/2014/main" id="{F14EAC76-8466-4A7D-BF5F-06B568EFE56D}"/>
                  </a:ext>
                </a:extLst>
              </p:cNvPr>
              <p:cNvGrpSpPr/>
              <p:nvPr/>
            </p:nvGrpSpPr>
            <p:grpSpPr>
              <a:xfrm>
                <a:off x="6607991" y="4220659"/>
                <a:ext cx="735002" cy="735002"/>
                <a:chOff x="5744889" y="3863821"/>
                <a:chExt cx="977774" cy="977774"/>
              </a:xfrm>
            </p:grpSpPr>
            <p:sp>
              <p:nvSpPr>
                <p:cNvPr id="35" name="フローチャート: 結合子 34">
                  <a:extLst>
                    <a:ext uri="{FF2B5EF4-FFF2-40B4-BE49-F238E27FC236}">
                      <a16:creationId xmlns:a16="http://schemas.microsoft.com/office/drawing/2014/main" id="{04F02B29-C6CC-4016-8084-935D76A24AC5}"/>
                    </a:ext>
                  </a:extLst>
                </p:cNvPr>
                <p:cNvSpPr/>
                <p:nvPr/>
              </p:nvSpPr>
              <p:spPr>
                <a:xfrm>
                  <a:off x="5744889" y="3863821"/>
                  <a:ext cx="977774" cy="977774"/>
                </a:xfrm>
                <a:prstGeom prst="flowChartConnector">
                  <a:avLst/>
                </a:prstGeom>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00"/>
                </a:p>
              </p:txBody>
            </p:sp>
            <p:sp>
              <p:nvSpPr>
                <p:cNvPr id="36" name="フローチャート: 結合子 35">
                  <a:extLst>
                    <a:ext uri="{FF2B5EF4-FFF2-40B4-BE49-F238E27FC236}">
                      <a16:creationId xmlns:a16="http://schemas.microsoft.com/office/drawing/2014/main" id="{5EA6847F-1DF3-4372-A774-25B512CCE0F1}"/>
                    </a:ext>
                  </a:extLst>
                </p:cNvPr>
                <p:cNvSpPr/>
                <p:nvPr/>
              </p:nvSpPr>
              <p:spPr>
                <a:xfrm>
                  <a:off x="6234927" y="4088905"/>
                  <a:ext cx="238570" cy="23857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00"/>
                </a:p>
              </p:txBody>
            </p:sp>
          </p:grpSp>
          <p:grpSp>
            <p:nvGrpSpPr>
              <p:cNvPr id="32" name="グループ化 31">
                <a:extLst>
                  <a:ext uri="{FF2B5EF4-FFF2-40B4-BE49-F238E27FC236}">
                    <a16:creationId xmlns:a16="http://schemas.microsoft.com/office/drawing/2014/main" id="{71ED12FE-50DE-4C65-86B1-40A951F244D0}"/>
                  </a:ext>
                </a:extLst>
              </p:cNvPr>
              <p:cNvGrpSpPr/>
              <p:nvPr/>
            </p:nvGrpSpPr>
            <p:grpSpPr>
              <a:xfrm>
                <a:off x="6703583" y="4137669"/>
                <a:ext cx="735002" cy="735002"/>
                <a:chOff x="5744889" y="3863821"/>
                <a:chExt cx="977774" cy="977774"/>
              </a:xfrm>
            </p:grpSpPr>
            <p:sp>
              <p:nvSpPr>
                <p:cNvPr id="33" name="フローチャート: 結合子 32">
                  <a:extLst>
                    <a:ext uri="{FF2B5EF4-FFF2-40B4-BE49-F238E27FC236}">
                      <a16:creationId xmlns:a16="http://schemas.microsoft.com/office/drawing/2014/main" id="{B619D132-A02C-48C7-96BB-293D66998B80}"/>
                    </a:ext>
                  </a:extLst>
                </p:cNvPr>
                <p:cNvSpPr/>
                <p:nvPr/>
              </p:nvSpPr>
              <p:spPr>
                <a:xfrm>
                  <a:off x="5744889" y="3863821"/>
                  <a:ext cx="977774" cy="977774"/>
                </a:xfrm>
                <a:prstGeom prst="flowChartConnector">
                  <a:avLst/>
                </a:prstGeom>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00"/>
                </a:p>
              </p:txBody>
            </p:sp>
            <p:sp>
              <p:nvSpPr>
                <p:cNvPr id="34" name="フローチャート: 結合子 33">
                  <a:extLst>
                    <a:ext uri="{FF2B5EF4-FFF2-40B4-BE49-F238E27FC236}">
                      <a16:creationId xmlns:a16="http://schemas.microsoft.com/office/drawing/2014/main" id="{5F1B4C7D-6C56-4D50-B353-82B0F5CED4B0}"/>
                    </a:ext>
                  </a:extLst>
                </p:cNvPr>
                <p:cNvSpPr/>
                <p:nvPr/>
              </p:nvSpPr>
              <p:spPr>
                <a:xfrm>
                  <a:off x="6101887" y="4233423"/>
                  <a:ext cx="238570" cy="23857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00"/>
                </a:p>
              </p:txBody>
            </p:sp>
          </p:grpSp>
        </p:grpSp>
      </p:grpSp>
      <p:sp>
        <p:nvSpPr>
          <p:cNvPr id="50" name="テキスト ボックス 49">
            <a:extLst>
              <a:ext uri="{FF2B5EF4-FFF2-40B4-BE49-F238E27FC236}">
                <a16:creationId xmlns:a16="http://schemas.microsoft.com/office/drawing/2014/main" id="{4810CB5D-FC57-4A14-A059-1F4AD9E8C181}"/>
              </a:ext>
            </a:extLst>
          </p:cNvPr>
          <p:cNvSpPr txBox="1"/>
          <p:nvPr/>
        </p:nvSpPr>
        <p:spPr>
          <a:xfrm>
            <a:off x="882650" y="2724150"/>
            <a:ext cx="1620957" cy="307777"/>
          </a:xfrm>
          <a:prstGeom prst="rect">
            <a:avLst/>
          </a:prstGeom>
          <a:noFill/>
        </p:spPr>
        <p:txBody>
          <a:bodyPr wrap="none" rtlCol="0">
            <a:spAutoFit/>
          </a:bodyPr>
          <a:lstStyle/>
          <a:p>
            <a:r>
              <a:rPr kumimoji="1" lang="ja-JP" altLang="en-US" sz="1400" dirty="0"/>
              <a:t>プロジェクト申請</a:t>
            </a:r>
          </a:p>
        </p:txBody>
      </p:sp>
      <p:sp>
        <p:nvSpPr>
          <p:cNvPr id="52" name="テキスト ボックス 51">
            <a:extLst>
              <a:ext uri="{FF2B5EF4-FFF2-40B4-BE49-F238E27FC236}">
                <a16:creationId xmlns:a16="http://schemas.microsoft.com/office/drawing/2014/main" id="{446DCCC3-0CB1-46D6-A67C-EB53E9315285}"/>
              </a:ext>
            </a:extLst>
          </p:cNvPr>
          <p:cNvSpPr txBox="1"/>
          <p:nvPr/>
        </p:nvSpPr>
        <p:spPr>
          <a:xfrm>
            <a:off x="4650928" y="3054350"/>
            <a:ext cx="2159566" cy="523220"/>
          </a:xfrm>
          <a:prstGeom prst="rect">
            <a:avLst/>
          </a:prstGeom>
          <a:noFill/>
        </p:spPr>
        <p:txBody>
          <a:bodyPr wrap="none" rtlCol="0">
            <a:spAutoFit/>
          </a:bodyPr>
          <a:lstStyle/>
          <a:p>
            <a:pPr algn="ctr"/>
            <a:r>
              <a:rPr kumimoji="1" lang="ja-JP" altLang="en-US" sz="1400" dirty="0"/>
              <a:t>データ保存場所作成</a:t>
            </a:r>
            <a:endParaRPr kumimoji="1" lang="en-US" altLang="ja-JP" sz="1400" dirty="0"/>
          </a:p>
          <a:p>
            <a:pPr algn="ctr"/>
            <a:r>
              <a:rPr kumimoji="1" lang="ja-JP" altLang="en-US" sz="1400" dirty="0"/>
              <a:t>ユーザーアクセス権登録</a:t>
            </a:r>
          </a:p>
        </p:txBody>
      </p:sp>
      <p:sp>
        <p:nvSpPr>
          <p:cNvPr id="53" name="テキスト ボックス 52">
            <a:extLst>
              <a:ext uri="{FF2B5EF4-FFF2-40B4-BE49-F238E27FC236}">
                <a16:creationId xmlns:a16="http://schemas.microsoft.com/office/drawing/2014/main" id="{4E4EFFD5-7C5C-4576-82F4-9A78E2345C35}"/>
              </a:ext>
            </a:extLst>
          </p:cNvPr>
          <p:cNvSpPr txBox="1"/>
          <p:nvPr/>
        </p:nvSpPr>
        <p:spPr>
          <a:xfrm>
            <a:off x="815032" y="3657600"/>
            <a:ext cx="1800493" cy="523220"/>
          </a:xfrm>
          <a:prstGeom prst="rect">
            <a:avLst/>
          </a:prstGeom>
          <a:noFill/>
        </p:spPr>
        <p:txBody>
          <a:bodyPr wrap="none" rtlCol="0">
            <a:spAutoFit/>
          </a:bodyPr>
          <a:lstStyle/>
          <a:p>
            <a:pPr algn="ctr"/>
            <a:r>
              <a:rPr kumimoji="1" lang="ja-JP" altLang="en-US" sz="1400" dirty="0"/>
              <a:t>データ保存場所への</a:t>
            </a:r>
            <a:endParaRPr kumimoji="1" lang="en-US" altLang="ja-JP" sz="1400" dirty="0"/>
          </a:p>
          <a:p>
            <a:pPr algn="ctr"/>
            <a:r>
              <a:rPr kumimoji="1" lang="ja-JP" altLang="en-US" sz="1400" dirty="0"/>
              <a:t>リンク表示</a:t>
            </a:r>
          </a:p>
        </p:txBody>
      </p:sp>
      <p:sp>
        <p:nvSpPr>
          <p:cNvPr id="55" name="テキスト ボックス 54">
            <a:extLst>
              <a:ext uri="{FF2B5EF4-FFF2-40B4-BE49-F238E27FC236}">
                <a16:creationId xmlns:a16="http://schemas.microsoft.com/office/drawing/2014/main" id="{AC6FDD2C-D90C-41C7-8508-8EB80C3E4348}"/>
              </a:ext>
            </a:extLst>
          </p:cNvPr>
          <p:cNvSpPr txBox="1"/>
          <p:nvPr/>
        </p:nvSpPr>
        <p:spPr>
          <a:xfrm>
            <a:off x="4851400" y="5270500"/>
            <a:ext cx="1800493" cy="307777"/>
          </a:xfrm>
          <a:prstGeom prst="rect">
            <a:avLst/>
          </a:prstGeom>
          <a:noFill/>
        </p:spPr>
        <p:txBody>
          <a:bodyPr wrap="none" rtlCol="0">
            <a:spAutoFit/>
          </a:bodyPr>
          <a:lstStyle/>
          <a:p>
            <a:r>
              <a:rPr kumimoji="1" lang="ja-JP" altLang="en-US" sz="1400" dirty="0"/>
              <a:t>ダークアーカイブ化</a:t>
            </a:r>
          </a:p>
        </p:txBody>
      </p:sp>
      <p:sp>
        <p:nvSpPr>
          <p:cNvPr id="60" name="矢印: 右 59">
            <a:extLst>
              <a:ext uri="{FF2B5EF4-FFF2-40B4-BE49-F238E27FC236}">
                <a16:creationId xmlns:a16="http://schemas.microsoft.com/office/drawing/2014/main" id="{BEA62A7E-F34B-4479-AD04-75E215432A4D}"/>
              </a:ext>
            </a:extLst>
          </p:cNvPr>
          <p:cNvSpPr/>
          <p:nvPr/>
        </p:nvSpPr>
        <p:spPr>
          <a:xfrm>
            <a:off x="876300" y="3009900"/>
            <a:ext cx="1651000" cy="184150"/>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61" name="矢印: 右 60">
            <a:extLst>
              <a:ext uri="{FF2B5EF4-FFF2-40B4-BE49-F238E27FC236}">
                <a16:creationId xmlns:a16="http://schemas.microsoft.com/office/drawing/2014/main" id="{3DF81BB2-5A49-4352-8859-AA291F96CCDB}"/>
              </a:ext>
            </a:extLst>
          </p:cNvPr>
          <p:cNvSpPr/>
          <p:nvPr/>
        </p:nvSpPr>
        <p:spPr>
          <a:xfrm>
            <a:off x="4800600" y="3543300"/>
            <a:ext cx="1911350" cy="184150"/>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62" name="矢印: 右 61">
            <a:extLst>
              <a:ext uri="{FF2B5EF4-FFF2-40B4-BE49-F238E27FC236}">
                <a16:creationId xmlns:a16="http://schemas.microsoft.com/office/drawing/2014/main" id="{6F8CE240-3623-4BF3-8356-B42B63CFE838}"/>
              </a:ext>
            </a:extLst>
          </p:cNvPr>
          <p:cNvSpPr/>
          <p:nvPr/>
        </p:nvSpPr>
        <p:spPr>
          <a:xfrm flipH="1">
            <a:off x="838200" y="4095750"/>
            <a:ext cx="5873750" cy="184150"/>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pSp>
        <p:nvGrpSpPr>
          <p:cNvPr id="85" name="グループ化 84">
            <a:extLst>
              <a:ext uri="{FF2B5EF4-FFF2-40B4-BE49-F238E27FC236}">
                <a16:creationId xmlns:a16="http://schemas.microsoft.com/office/drawing/2014/main" id="{324FC725-2EC8-402F-9BD0-434233396A5A}"/>
              </a:ext>
            </a:extLst>
          </p:cNvPr>
          <p:cNvGrpSpPr/>
          <p:nvPr/>
        </p:nvGrpSpPr>
        <p:grpSpPr>
          <a:xfrm>
            <a:off x="124466" y="2668581"/>
            <a:ext cx="640412" cy="3085670"/>
            <a:chOff x="92716" y="2598731"/>
            <a:chExt cx="640412" cy="3085670"/>
          </a:xfrm>
        </p:grpSpPr>
        <p:grpSp>
          <p:nvGrpSpPr>
            <p:cNvPr id="71" name="グループ化 70">
              <a:extLst>
                <a:ext uri="{FF2B5EF4-FFF2-40B4-BE49-F238E27FC236}">
                  <a16:creationId xmlns:a16="http://schemas.microsoft.com/office/drawing/2014/main" id="{91CC0EB4-D9CF-4F70-A05B-5F7999D7B245}"/>
                </a:ext>
              </a:extLst>
            </p:cNvPr>
            <p:cNvGrpSpPr/>
            <p:nvPr/>
          </p:nvGrpSpPr>
          <p:grpSpPr>
            <a:xfrm>
              <a:off x="105416" y="2598731"/>
              <a:ext cx="424512" cy="806020"/>
              <a:chOff x="708666" y="3500431"/>
              <a:chExt cx="424512" cy="806020"/>
            </a:xfrm>
          </p:grpSpPr>
          <p:sp>
            <p:nvSpPr>
              <p:cNvPr id="72" name="フローチャート: 結合子 71">
                <a:extLst>
                  <a:ext uri="{FF2B5EF4-FFF2-40B4-BE49-F238E27FC236}">
                    <a16:creationId xmlns:a16="http://schemas.microsoft.com/office/drawing/2014/main" id="{7411BC22-20FD-4370-8F6D-1780212CF8AB}"/>
                  </a:ext>
                </a:extLst>
              </p:cNvPr>
              <p:cNvSpPr/>
              <p:nvPr/>
            </p:nvSpPr>
            <p:spPr>
              <a:xfrm>
                <a:off x="763543" y="3500431"/>
                <a:ext cx="314758" cy="314759"/>
              </a:xfrm>
              <a:prstGeom prst="flowChartConnector">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sp>
            <p:nvSpPr>
              <p:cNvPr id="73" name="フローチャート: 結合子 72">
                <a:extLst>
                  <a:ext uri="{FF2B5EF4-FFF2-40B4-BE49-F238E27FC236}">
                    <a16:creationId xmlns:a16="http://schemas.microsoft.com/office/drawing/2014/main" id="{7614F149-36B9-48ED-89F6-5D76EDEFBFAF}"/>
                  </a:ext>
                </a:extLst>
              </p:cNvPr>
              <p:cNvSpPr/>
              <p:nvPr/>
            </p:nvSpPr>
            <p:spPr>
              <a:xfrm>
                <a:off x="708666" y="3780662"/>
                <a:ext cx="424512" cy="202553"/>
              </a:xfrm>
              <a:prstGeom prst="flowChartConnector">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sp>
            <p:nvSpPr>
              <p:cNvPr id="74" name="正方形/長方形 73">
                <a:extLst>
                  <a:ext uri="{FF2B5EF4-FFF2-40B4-BE49-F238E27FC236}">
                    <a16:creationId xmlns:a16="http://schemas.microsoft.com/office/drawing/2014/main" id="{A3BFC207-F4BE-4523-8E86-E99AFDED42F2}"/>
                  </a:ext>
                </a:extLst>
              </p:cNvPr>
              <p:cNvSpPr/>
              <p:nvPr/>
            </p:nvSpPr>
            <p:spPr>
              <a:xfrm>
                <a:off x="708666" y="3881939"/>
                <a:ext cx="424512" cy="424512"/>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grpSp>
        <p:grpSp>
          <p:nvGrpSpPr>
            <p:cNvPr id="63" name="グループ化 62">
              <a:extLst>
                <a:ext uri="{FF2B5EF4-FFF2-40B4-BE49-F238E27FC236}">
                  <a16:creationId xmlns:a16="http://schemas.microsoft.com/office/drawing/2014/main" id="{FA689871-613F-4669-8A06-BCE58BC772AB}"/>
                </a:ext>
              </a:extLst>
            </p:cNvPr>
            <p:cNvGrpSpPr/>
            <p:nvPr/>
          </p:nvGrpSpPr>
          <p:grpSpPr>
            <a:xfrm>
              <a:off x="302266" y="3189281"/>
              <a:ext cx="424512" cy="806020"/>
              <a:chOff x="708666" y="3500431"/>
              <a:chExt cx="424512" cy="806020"/>
            </a:xfrm>
            <a:solidFill>
              <a:schemeClr val="bg2">
                <a:lumMod val="75000"/>
              </a:schemeClr>
            </a:solidFill>
          </p:grpSpPr>
          <p:sp>
            <p:nvSpPr>
              <p:cNvPr id="64" name="フローチャート: 結合子 63">
                <a:extLst>
                  <a:ext uri="{FF2B5EF4-FFF2-40B4-BE49-F238E27FC236}">
                    <a16:creationId xmlns:a16="http://schemas.microsoft.com/office/drawing/2014/main" id="{C15F8CDC-4AB7-42A8-A71A-206DF84FE694}"/>
                  </a:ext>
                </a:extLst>
              </p:cNvPr>
              <p:cNvSpPr/>
              <p:nvPr/>
            </p:nvSpPr>
            <p:spPr>
              <a:xfrm>
                <a:off x="763543" y="3500431"/>
                <a:ext cx="314758" cy="314759"/>
              </a:xfrm>
              <a:prstGeom prst="flowChartConnec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sp>
            <p:nvSpPr>
              <p:cNvPr id="65" name="フローチャート: 結合子 64">
                <a:extLst>
                  <a:ext uri="{FF2B5EF4-FFF2-40B4-BE49-F238E27FC236}">
                    <a16:creationId xmlns:a16="http://schemas.microsoft.com/office/drawing/2014/main" id="{42C83792-FF41-4E3A-9961-6C96E7AF5425}"/>
                  </a:ext>
                </a:extLst>
              </p:cNvPr>
              <p:cNvSpPr/>
              <p:nvPr/>
            </p:nvSpPr>
            <p:spPr>
              <a:xfrm>
                <a:off x="708666" y="3780662"/>
                <a:ext cx="424512" cy="202553"/>
              </a:xfrm>
              <a:prstGeom prst="flowChartConnec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sp>
            <p:nvSpPr>
              <p:cNvPr id="66" name="正方形/長方形 65">
                <a:extLst>
                  <a:ext uri="{FF2B5EF4-FFF2-40B4-BE49-F238E27FC236}">
                    <a16:creationId xmlns:a16="http://schemas.microsoft.com/office/drawing/2014/main" id="{FFE5BA06-21EE-4126-BEBE-DF4EA14AD29F}"/>
                  </a:ext>
                </a:extLst>
              </p:cNvPr>
              <p:cNvSpPr/>
              <p:nvPr/>
            </p:nvSpPr>
            <p:spPr>
              <a:xfrm>
                <a:off x="708666" y="3881939"/>
                <a:ext cx="424512" cy="42451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grpSp>
        <p:grpSp>
          <p:nvGrpSpPr>
            <p:cNvPr id="59" name="グループ化 58">
              <a:extLst>
                <a:ext uri="{FF2B5EF4-FFF2-40B4-BE49-F238E27FC236}">
                  <a16:creationId xmlns:a16="http://schemas.microsoft.com/office/drawing/2014/main" id="{EC2A17ED-7056-4D03-82F9-B88478F19959}"/>
                </a:ext>
              </a:extLst>
            </p:cNvPr>
            <p:cNvGrpSpPr/>
            <p:nvPr/>
          </p:nvGrpSpPr>
          <p:grpSpPr>
            <a:xfrm>
              <a:off x="105416" y="3805231"/>
              <a:ext cx="424512" cy="806020"/>
              <a:chOff x="708666" y="3500431"/>
              <a:chExt cx="424512" cy="806020"/>
            </a:xfrm>
          </p:grpSpPr>
          <p:sp>
            <p:nvSpPr>
              <p:cNvPr id="56" name="フローチャート: 結合子 55">
                <a:extLst>
                  <a:ext uri="{FF2B5EF4-FFF2-40B4-BE49-F238E27FC236}">
                    <a16:creationId xmlns:a16="http://schemas.microsoft.com/office/drawing/2014/main" id="{050B5427-D4BC-49D0-9395-A776D0B69C56}"/>
                  </a:ext>
                </a:extLst>
              </p:cNvPr>
              <p:cNvSpPr/>
              <p:nvPr/>
            </p:nvSpPr>
            <p:spPr>
              <a:xfrm>
                <a:off x="763543" y="3500431"/>
                <a:ext cx="314758" cy="314759"/>
              </a:xfrm>
              <a:prstGeom prst="flowChartConnector">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sp>
            <p:nvSpPr>
              <p:cNvPr id="57" name="フローチャート: 結合子 56">
                <a:extLst>
                  <a:ext uri="{FF2B5EF4-FFF2-40B4-BE49-F238E27FC236}">
                    <a16:creationId xmlns:a16="http://schemas.microsoft.com/office/drawing/2014/main" id="{029C5E4D-75C5-41BD-B365-6657FC3EF3FF}"/>
                  </a:ext>
                </a:extLst>
              </p:cNvPr>
              <p:cNvSpPr/>
              <p:nvPr/>
            </p:nvSpPr>
            <p:spPr>
              <a:xfrm>
                <a:off x="708666" y="3780662"/>
                <a:ext cx="424512" cy="202553"/>
              </a:xfrm>
              <a:prstGeom prst="flowChartConnector">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sp>
            <p:nvSpPr>
              <p:cNvPr id="58" name="正方形/長方形 57">
                <a:extLst>
                  <a:ext uri="{FF2B5EF4-FFF2-40B4-BE49-F238E27FC236}">
                    <a16:creationId xmlns:a16="http://schemas.microsoft.com/office/drawing/2014/main" id="{5FCB8287-9CA2-438C-9B48-48ABC90C56E4}"/>
                  </a:ext>
                </a:extLst>
              </p:cNvPr>
              <p:cNvSpPr/>
              <p:nvPr/>
            </p:nvSpPr>
            <p:spPr>
              <a:xfrm>
                <a:off x="708666" y="3881939"/>
                <a:ext cx="424512" cy="424512"/>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grpSp>
        <p:grpSp>
          <p:nvGrpSpPr>
            <p:cNvPr id="67" name="グループ化 66">
              <a:extLst>
                <a:ext uri="{FF2B5EF4-FFF2-40B4-BE49-F238E27FC236}">
                  <a16:creationId xmlns:a16="http://schemas.microsoft.com/office/drawing/2014/main" id="{5ABCF25B-CD39-42D4-A875-1FCAE950AD56}"/>
                </a:ext>
              </a:extLst>
            </p:cNvPr>
            <p:cNvGrpSpPr/>
            <p:nvPr/>
          </p:nvGrpSpPr>
          <p:grpSpPr>
            <a:xfrm>
              <a:off x="308616" y="4325931"/>
              <a:ext cx="424512" cy="806020"/>
              <a:chOff x="708666" y="3500431"/>
              <a:chExt cx="424512" cy="806020"/>
            </a:xfrm>
            <a:solidFill>
              <a:schemeClr val="bg2">
                <a:lumMod val="75000"/>
              </a:schemeClr>
            </a:solidFill>
          </p:grpSpPr>
          <p:sp>
            <p:nvSpPr>
              <p:cNvPr id="68" name="フローチャート: 結合子 67">
                <a:extLst>
                  <a:ext uri="{FF2B5EF4-FFF2-40B4-BE49-F238E27FC236}">
                    <a16:creationId xmlns:a16="http://schemas.microsoft.com/office/drawing/2014/main" id="{E5DF6DEA-B585-400D-91EC-3CE82A1DC566}"/>
                  </a:ext>
                </a:extLst>
              </p:cNvPr>
              <p:cNvSpPr/>
              <p:nvPr/>
            </p:nvSpPr>
            <p:spPr>
              <a:xfrm>
                <a:off x="763543" y="3500431"/>
                <a:ext cx="314758" cy="314759"/>
              </a:xfrm>
              <a:prstGeom prst="flowChartConnec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sp>
            <p:nvSpPr>
              <p:cNvPr id="69" name="フローチャート: 結合子 68">
                <a:extLst>
                  <a:ext uri="{FF2B5EF4-FFF2-40B4-BE49-F238E27FC236}">
                    <a16:creationId xmlns:a16="http://schemas.microsoft.com/office/drawing/2014/main" id="{3A2EE09D-64FB-4DB5-B9C8-A8A24EF82B7B}"/>
                  </a:ext>
                </a:extLst>
              </p:cNvPr>
              <p:cNvSpPr/>
              <p:nvPr/>
            </p:nvSpPr>
            <p:spPr>
              <a:xfrm>
                <a:off x="708666" y="3780662"/>
                <a:ext cx="424512" cy="202553"/>
              </a:xfrm>
              <a:prstGeom prst="flowChartConnec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sp>
            <p:nvSpPr>
              <p:cNvPr id="70" name="正方形/長方形 69">
                <a:extLst>
                  <a:ext uri="{FF2B5EF4-FFF2-40B4-BE49-F238E27FC236}">
                    <a16:creationId xmlns:a16="http://schemas.microsoft.com/office/drawing/2014/main" id="{5BEB6508-03CA-4699-9447-6CE9C2CA41D2}"/>
                  </a:ext>
                </a:extLst>
              </p:cNvPr>
              <p:cNvSpPr/>
              <p:nvPr/>
            </p:nvSpPr>
            <p:spPr>
              <a:xfrm>
                <a:off x="708666" y="3881939"/>
                <a:ext cx="424512" cy="42451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grpSp>
        <p:grpSp>
          <p:nvGrpSpPr>
            <p:cNvPr id="75" name="グループ化 74">
              <a:extLst>
                <a:ext uri="{FF2B5EF4-FFF2-40B4-BE49-F238E27FC236}">
                  <a16:creationId xmlns:a16="http://schemas.microsoft.com/office/drawing/2014/main" id="{29259D19-9B83-4377-9913-D95F5C8E3B63}"/>
                </a:ext>
              </a:extLst>
            </p:cNvPr>
            <p:cNvGrpSpPr/>
            <p:nvPr/>
          </p:nvGrpSpPr>
          <p:grpSpPr>
            <a:xfrm>
              <a:off x="92716" y="4878381"/>
              <a:ext cx="424512" cy="806020"/>
              <a:chOff x="708666" y="3500431"/>
              <a:chExt cx="424512" cy="806020"/>
            </a:xfrm>
          </p:grpSpPr>
          <p:sp>
            <p:nvSpPr>
              <p:cNvPr id="76" name="フローチャート: 結合子 75">
                <a:extLst>
                  <a:ext uri="{FF2B5EF4-FFF2-40B4-BE49-F238E27FC236}">
                    <a16:creationId xmlns:a16="http://schemas.microsoft.com/office/drawing/2014/main" id="{BB17AE2B-995C-4409-8E5F-CFF064594158}"/>
                  </a:ext>
                </a:extLst>
              </p:cNvPr>
              <p:cNvSpPr/>
              <p:nvPr/>
            </p:nvSpPr>
            <p:spPr>
              <a:xfrm>
                <a:off x="763543" y="3500431"/>
                <a:ext cx="314758" cy="314759"/>
              </a:xfrm>
              <a:prstGeom prst="flowChartConnector">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sp>
            <p:nvSpPr>
              <p:cNvPr id="77" name="フローチャート: 結合子 76">
                <a:extLst>
                  <a:ext uri="{FF2B5EF4-FFF2-40B4-BE49-F238E27FC236}">
                    <a16:creationId xmlns:a16="http://schemas.microsoft.com/office/drawing/2014/main" id="{B7B09C4D-50AC-4583-89A5-D7AB4CBF8C83}"/>
                  </a:ext>
                </a:extLst>
              </p:cNvPr>
              <p:cNvSpPr/>
              <p:nvPr/>
            </p:nvSpPr>
            <p:spPr>
              <a:xfrm>
                <a:off x="708666" y="3780662"/>
                <a:ext cx="424512" cy="202553"/>
              </a:xfrm>
              <a:prstGeom prst="flowChartConnector">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sp>
            <p:nvSpPr>
              <p:cNvPr id="78" name="正方形/長方形 77">
                <a:extLst>
                  <a:ext uri="{FF2B5EF4-FFF2-40B4-BE49-F238E27FC236}">
                    <a16:creationId xmlns:a16="http://schemas.microsoft.com/office/drawing/2014/main" id="{7001C0D0-EF30-4EE0-90B2-1169692B1939}"/>
                  </a:ext>
                </a:extLst>
              </p:cNvPr>
              <p:cNvSpPr/>
              <p:nvPr/>
            </p:nvSpPr>
            <p:spPr>
              <a:xfrm>
                <a:off x="708666" y="3881939"/>
                <a:ext cx="424512" cy="424512"/>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grpSp>
      </p:grpSp>
      <p:sp>
        <p:nvSpPr>
          <p:cNvPr id="79" name="矢印: 右 78">
            <a:extLst>
              <a:ext uri="{FF2B5EF4-FFF2-40B4-BE49-F238E27FC236}">
                <a16:creationId xmlns:a16="http://schemas.microsoft.com/office/drawing/2014/main" id="{26FE32CD-610F-447A-9D20-067995A8A700}"/>
              </a:ext>
            </a:extLst>
          </p:cNvPr>
          <p:cNvSpPr/>
          <p:nvPr/>
        </p:nvSpPr>
        <p:spPr>
          <a:xfrm>
            <a:off x="876300" y="4737100"/>
            <a:ext cx="5835650" cy="184150"/>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80" name="テキスト ボックス 79">
            <a:extLst>
              <a:ext uri="{FF2B5EF4-FFF2-40B4-BE49-F238E27FC236}">
                <a16:creationId xmlns:a16="http://schemas.microsoft.com/office/drawing/2014/main" id="{967F15A3-C41B-4BC5-B138-DD810105984A}"/>
              </a:ext>
            </a:extLst>
          </p:cNvPr>
          <p:cNvSpPr txBox="1"/>
          <p:nvPr/>
        </p:nvSpPr>
        <p:spPr>
          <a:xfrm>
            <a:off x="892101" y="4489450"/>
            <a:ext cx="1620957" cy="307777"/>
          </a:xfrm>
          <a:prstGeom prst="rect">
            <a:avLst/>
          </a:prstGeom>
          <a:noFill/>
        </p:spPr>
        <p:txBody>
          <a:bodyPr wrap="none" rtlCol="0">
            <a:spAutoFit/>
          </a:bodyPr>
          <a:lstStyle/>
          <a:p>
            <a:pPr algn="ctr"/>
            <a:r>
              <a:rPr kumimoji="1" lang="ja-JP" altLang="en-US" sz="1400" dirty="0"/>
              <a:t>データ保存・共有</a:t>
            </a:r>
          </a:p>
        </p:txBody>
      </p:sp>
      <p:sp>
        <p:nvSpPr>
          <p:cNvPr id="48" name="四角形: 角を丸くする 47">
            <a:extLst>
              <a:ext uri="{FF2B5EF4-FFF2-40B4-BE49-F238E27FC236}">
                <a16:creationId xmlns:a16="http://schemas.microsoft.com/office/drawing/2014/main" id="{EE4C617B-F535-40F7-A688-2F1B1F01F863}"/>
              </a:ext>
            </a:extLst>
          </p:cNvPr>
          <p:cNvSpPr/>
          <p:nvPr/>
        </p:nvSpPr>
        <p:spPr>
          <a:xfrm>
            <a:off x="2584450" y="2743200"/>
            <a:ext cx="2159000" cy="3352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dirty="0"/>
              <a:t>倫理審査申請</a:t>
            </a:r>
            <a:r>
              <a:rPr kumimoji="1" lang="en-US" altLang="ja-JP" dirty="0"/>
              <a:t/>
            </a:r>
            <a:br>
              <a:rPr kumimoji="1" lang="en-US" altLang="ja-JP" dirty="0"/>
            </a:br>
            <a:r>
              <a:rPr kumimoji="1" lang="ja-JP" altLang="en-US" dirty="0"/>
              <a:t>システム</a:t>
            </a:r>
            <a:endParaRPr kumimoji="1" lang="en-US" altLang="ja-JP" dirty="0"/>
          </a:p>
        </p:txBody>
      </p:sp>
      <p:pic>
        <p:nvPicPr>
          <p:cNvPr id="81" name="図 80">
            <a:extLst>
              <a:ext uri="{FF2B5EF4-FFF2-40B4-BE49-F238E27FC236}">
                <a16:creationId xmlns:a16="http://schemas.microsoft.com/office/drawing/2014/main" id="{832CF208-E1B3-4032-ADBA-2AB69924D803}"/>
              </a:ext>
            </a:extLst>
          </p:cNvPr>
          <p:cNvPicPr>
            <a:picLocks noChangeAspect="1"/>
          </p:cNvPicPr>
          <p:nvPr/>
        </p:nvPicPr>
        <p:blipFill>
          <a:blip r:embed="rId4"/>
          <a:stretch>
            <a:fillRect/>
          </a:stretch>
        </p:blipFill>
        <p:spPr>
          <a:xfrm>
            <a:off x="2749549" y="3585505"/>
            <a:ext cx="1939653" cy="1475446"/>
          </a:xfrm>
          <a:prstGeom prst="rect">
            <a:avLst/>
          </a:prstGeom>
        </p:spPr>
      </p:pic>
      <p:sp>
        <p:nvSpPr>
          <p:cNvPr id="82" name="テキスト ボックス 81">
            <a:extLst>
              <a:ext uri="{FF2B5EF4-FFF2-40B4-BE49-F238E27FC236}">
                <a16:creationId xmlns:a16="http://schemas.microsoft.com/office/drawing/2014/main" id="{E43699C1-C132-4F26-8DBE-1FA7E6DE3440}"/>
              </a:ext>
            </a:extLst>
          </p:cNvPr>
          <p:cNvSpPr txBox="1"/>
          <p:nvPr/>
        </p:nvSpPr>
        <p:spPr>
          <a:xfrm>
            <a:off x="844550" y="5016500"/>
            <a:ext cx="1620957" cy="307777"/>
          </a:xfrm>
          <a:prstGeom prst="rect">
            <a:avLst/>
          </a:prstGeom>
          <a:noFill/>
        </p:spPr>
        <p:txBody>
          <a:bodyPr wrap="none" rtlCol="0">
            <a:spAutoFit/>
          </a:bodyPr>
          <a:lstStyle/>
          <a:p>
            <a:r>
              <a:rPr kumimoji="1" lang="ja-JP" altLang="en-US" sz="1400" dirty="0"/>
              <a:t>プロジェクト終了</a:t>
            </a:r>
          </a:p>
        </p:txBody>
      </p:sp>
      <p:sp>
        <p:nvSpPr>
          <p:cNvPr id="83" name="矢印: 右 82">
            <a:extLst>
              <a:ext uri="{FF2B5EF4-FFF2-40B4-BE49-F238E27FC236}">
                <a16:creationId xmlns:a16="http://schemas.microsoft.com/office/drawing/2014/main" id="{4C5C1C63-BCB2-47A1-AC48-25F0D86D323D}"/>
              </a:ext>
            </a:extLst>
          </p:cNvPr>
          <p:cNvSpPr/>
          <p:nvPr/>
        </p:nvSpPr>
        <p:spPr>
          <a:xfrm>
            <a:off x="838200" y="5302250"/>
            <a:ext cx="1651000" cy="184150"/>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84" name="矢印: 右 83">
            <a:extLst>
              <a:ext uri="{FF2B5EF4-FFF2-40B4-BE49-F238E27FC236}">
                <a16:creationId xmlns:a16="http://schemas.microsoft.com/office/drawing/2014/main" id="{211D81B1-1804-4CB0-8F6C-78C9F9FEB4B1}"/>
              </a:ext>
            </a:extLst>
          </p:cNvPr>
          <p:cNvSpPr/>
          <p:nvPr/>
        </p:nvSpPr>
        <p:spPr>
          <a:xfrm>
            <a:off x="4800600" y="5537200"/>
            <a:ext cx="1911350" cy="184150"/>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5497943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7C9575-852F-43AE-9144-8DEF6BFDBAC6}"/>
              </a:ext>
            </a:extLst>
          </p:cNvPr>
          <p:cNvSpPr>
            <a:spLocks noGrp="1"/>
          </p:cNvSpPr>
          <p:nvPr>
            <p:ph type="title"/>
          </p:nvPr>
        </p:nvSpPr>
        <p:spPr/>
        <p:txBody>
          <a:bodyPr>
            <a:normAutofit/>
          </a:bodyPr>
          <a:lstStyle/>
          <a:p>
            <a:r>
              <a:rPr lang="ja-JP" altLang="en-US" sz="3200" dirty="0"/>
              <a:t>大学から見たオープンサイエンス</a:t>
            </a:r>
            <a:r>
              <a:rPr lang="en-US" altLang="ja-JP" sz="3200" dirty="0"/>
              <a:t/>
            </a:r>
            <a:br>
              <a:rPr lang="en-US" altLang="ja-JP" sz="3200" dirty="0"/>
            </a:br>
            <a:r>
              <a:rPr lang="en-US" altLang="ja-JP" sz="3200" dirty="0"/>
              <a:t>(</a:t>
            </a:r>
            <a:r>
              <a:rPr lang="ja-JP" altLang="en-US" sz="3200" dirty="0"/>
              <a:t>かなりネガティブな見方</a:t>
            </a:r>
            <a:r>
              <a:rPr lang="en-US" altLang="ja-JP" sz="3200" dirty="0"/>
              <a:t>)</a:t>
            </a:r>
            <a:endParaRPr kumimoji="1" lang="ja-JP" altLang="en-US" sz="5400" dirty="0"/>
          </a:p>
        </p:txBody>
      </p:sp>
      <p:sp>
        <p:nvSpPr>
          <p:cNvPr id="4" name="コンテンツ プレースホルダー 2">
            <a:extLst>
              <a:ext uri="{FF2B5EF4-FFF2-40B4-BE49-F238E27FC236}">
                <a16:creationId xmlns:a16="http://schemas.microsoft.com/office/drawing/2014/main" id="{05FBA25F-4295-41AC-A8FA-80ADFAEC8AC2}"/>
              </a:ext>
            </a:extLst>
          </p:cNvPr>
          <p:cNvSpPr>
            <a:spLocks noGrp="1"/>
          </p:cNvSpPr>
          <p:nvPr>
            <p:ph idx="1"/>
          </p:nvPr>
        </p:nvSpPr>
        <p:spPr>
          <a:xfrm>
            <a:off x="681038" y="1825626"/>
            <a:ext cx="8543925" cy="2798256"/>
          </a:xfrm>
        </p:spPr>
        <p:txBody>
          <a:bodyPr>
            <a:normAutofit lnSpcReduction="10000"/>
          </a:bodyPr>
          <a:lstStyle/>
          <a:p>
            <a:pPr marL="0" indent="0">
              <a:buNone/>
            </a:pPr>
            <a:r>
              <a:rPr lang="ja-JP" altLang="en-US" sz="1800" dirty="0"/>
              <a:t>内閣府「国際的動向を踏まえたオープンサイエンスに関する検討会」報告書 </a:t>
            </a:r>
            <a:r>
              <a:rPr lang="en-US" altLang="ja-JP" sz="1100" dirty="0"/>
              <a:t>(</a:t>
            </a:r>
            <a:r>
              <a:rPr lang="en-US" altLang="ja-JP" sz="1100" dirty="0">
                <a:hlinkClick r:id="rId2"/>
              </a:rPr>
              <a:t>http://www8.cao.go.jp/cstp/sonota/openscience/index.html</a:t>
            </a:r>
            <a:r>
              <a:rPr lang="en-US" altLang="ja-JP" sz="1100" dirty="0"/>
              <a:t>)</a:t>
            </a:r>
          </a:p>
          <a:p>
            <a:pPr marL="0" indent="0">
              <a:buNone/>
            </a:pPr>
            <a:endParaRPr lang="en-US" altLang="ja-JP" sz="1800" dirty="0"/>
          </a:p>
          <a:p>
            <a:pPr marL="0" indent="0">
              <a:buNone/>
            </a:pPr>
            <a:r>
              <a:rPr lang="en-US" altLang="ja-JP" sz="1800" dirty="0"/>
              <a:t>[</a:t>
            </a:r>
            <a:r>
              <a:rPr lang="ja-JP" altLang="en-US" sz="1800" dirty="0"/>
              <a:t>エグゼクティブサマリ</a:t>
            </a:r>
            <a:r>
              <a:rPr lang="en-US" altLang="ja-JP" sz="1800" dirty="0"/>
              <a:t>, </a:t>
            </a:r>
            <a:r>
              <a:rPr lang="ja-JP" altLang="en-US" sz="1800" dirty="0"/>
              <a:t>本文</a:t>
            </a:r>
            <a:r>
              <a:rPr lang="en-US" altLang="ja-JP" sz="1800" dirty="0"/>
              <a:t>14</a:t>
            </a:r>
            <a:r>
              <a:rPr lang="ja-JP" altLang="en-US" sz="1800" dirty="0"/>
              <a:t>ページ</a:t>
            </a:r>
            <a:r>
              <a:rPr lang="en-US" altLang="ja-JP" sz="1800" dirty="0"/>
              <a:t>]</a:t>
            </a:r>
          </a:p>
          <a:p>
            <a:pPr marL="0" indent="0">
              <a:buNone/>
            </a:pPr>
            <a:endParaRPr lang="en-US" altLang="ja-JP" sz="1800" dirty="0"/>
          </a:p>
          <a:p>
            <a:pPr marL="0" indent="0">
              <a:buNone/>
            </a:pPr>
            <a:r>
              <a:rPr lang="en-US" altLang="ja-JP" sz="1800" dirty="0"/>
              <a:t>(4) </a:t>
            </a:r>
            <a:r>
              <a:rPr lang="ja-JP" altLang="en-US" sz="1800" dirty="0"/>
              <a:t>公的研究資金を用いた研究を実施する機関の責務</a:t>
            </a:r>
          </a:p>
          <a:p>
            <a:pPr marL="0" indent="0">
              <a:buNone/>
            </a:pPr>
            <a:r>
              <a:rPr lang="ja-JP" altLang="en-US" sz="1800" dirty="0"/>
              <a:t>公的研究資金を用いた研究を行うための設備、ルール、人材等を具備している機関においては、</a:t>
            </a:r>
            <a:r>
              <a:rPr lang="ja-JP" altLang="en-US" sz="1800" u="sng" dirty="0"/>
              <a:t>論文、研究データ等の研究成果の管理に係る規則を定め</a:t>
            </a:r>
            <a:r>
              <a:rPr lang="ja-JP" altLang="en-US" sz="1800" dirty="0"/>
              <a:t>、特に、研究成果の散逸、消滅、損壊を防止するための具体的施策を講ずる必要がある。</a:t>
            </a:r>
            <a:endParaRPr kumimoji="1" lang="en-US" altLang="ja-JP" sz="1800" dirty="0"/>
          </a:p>
        </p:txBody>
      </p:sp>
      <p:sp>
        <p:nvSpPr>
          <p:cNvPr id="5" name="正方形/長方形 4">
            <a:extLst>
              <a:ext uri="{FF2B5EF4-FFF2-40B4-BE49-F238E27FC236}">
                <a16:creationId xmlns:a16="http://schemas.microsoft.com/office/drawing/2014/main" id="{C7298BB1-4E0E-47B3-A321-4CDDB9CD1014}"/>
              </a:ext>
            </a:extLst>
          </p:cNvPr>
          <p:cNvSpPr/>
          <p:nvPr/>
        </p:nvSpPr>
        <p:spPr>
          <a:xfrm>
            <a:off x="635540" y="4875879"/>
            <a:ext cx="8638161" cy="36933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ja-JP" altLang="en-US" dirty="0"/>
              <a:t>「何時義務化されるか、 何を準備すべきか」にしか興味が持てないのでは</a:t>
            </a:r>
            <a:r>
              <a:rPr lang="en-US" altLang="ja-JP" dirty="0"/>
              <a:t>?</a:t>
            </a:r>
          </a:p>
        </p:txBody>
      </p:sp>
    </p:spTree>
    <p:extLst>
      <p:ext uri="{BB962C8B-B14F-4D97-AF65-F5344CB8AC3E}">
        <p14:creationId xmlns:p14="http://schemas.microsoft.com/office/powerpoint/2010/main" val="326067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AD4D4AD-0471-4322-BE54-35A09A0E1787}"/>
              </a:ext>
            </a:extLst>
          </p:cNvPr>
          <p:cNvSpPr>
            <a:spLocks noGrp="1"/>
          </p:cNvSpPr>
          <p:nvPr>
            <p:ph type="title"/>
          </p:nvPr>
        </p:nvSpPr>
        <p:spPr/>
        <p:txBody>
          <a:bodyPr>
            <a:normAutofit fontScale="90000"/>
          </a:bodyPr>
          <a:lstStyle/>
          <a:p>
            <a:r>
              <a:rPr kumimoji="1" lang="ja-JP" altLang="en-US" dirty="0"/>
              <a:t>研究データの特性から見た</a:t>
            </a:r>
            <a:r>
              <a:rPr kumimoji="1" lang="en-US" altLang="ja-JP" dirty="0"/>
              <a:t/>
            </a:r>
            <a:br>
              <a:rPr kumimoji="1" lang="en-US" altLang="ja-JP" dirty="0"/>
            </a:br>
            <a:r>
              <a:rPr kumimoji="1" lang="ja-JP" altLang="en-US" dirty="0"/>
              <a:t>オープンサイエンスに対する温度差</a:t>
            </a:r>
          </a:p>
        </p:txBody>
      </p:sp>
      <p:sp>
        <p:nvSpPr>
          <p:cNvPr id="3" name="コンテンツ プレースホルダー 2">
            <a:extLst>
              <a:ext uri="{FF2B5EF4-FFF2-40B4-BE49-F238E27FC236}">
                <a16:creationId xmlns:a16="http://schemas.microsoft.com/office/drawing/2014/main" id="{D6456B58-F043-4CAF-8633-14DD8BECCD3A}"/>
              </a:ext>
            </a:extLst>
          </p:cNvPr>
          <p:cNvSpPr>
            <a:spLocks noGrp="1"/>
          </p:cNvSpPr>
          <p:nvPr>
            <p:ph idx="1"/>
          </p:nvPr>
        </p:nvSpPr>
        <p:spPr/>
        <p:txBody>
          <a:bodyPr>
            <a:normAutofit/>
          </a:bodyPr>
          <a:lstStyle/>
          <a:p>
            <a:r>
              <a:rPr lang="ja-JP" altLang="en-US" sz="2400" dirty="0"/>
              <a:t>データを取得・収集することが目的</a:t>
            </a:r>
            <a:endParaRPr lang="en-US" altLang="ja-JP" sz="2400" dirty="0"/>
          </a:p>
          <a:p>
            <a:pPr lvl="1"/>
            <a:r>
              <a:rPr lang="ja-JP" altLang="en-US" sz="2000" dirty="0"/>
              <a:t>「他では取れない</a:t>
            </a:r>
            <a:r>
              <a:rPr lang="en-US" altLang="ja-JP" sz="2000" dirty="0"/>
              <a:t>1</a:t>
            </a:r>
            <a:r>
              <a:rPr lang="ja-JP" altLang="en-US" sz="2000" dirty="0"/>
              <a:t>点もの」のデータを持つことに意義がある</a:t>
            </a:r>
            <a:endParaRPr lang="en-US" altLang="ja-JP" sz="2000" dirty="0"/>
          </a:p>
          <a:p>
            <a:pPr lvl="1"/>
            <a:r>
              <a:rPr lang="ja-JP" altLang="en-US" sz="2000" dirty="0"/>
              <a:t>公開、共有のためのノウハウの蓄積</a:t>
            </a:r>
            <a:endParaRPr lang="en-US" altLang="ja-JP" sz="2000" dirty="0"/>
          </a:p>
          <a:p>
            <a:pPr lvl="1"/>
            <a:r>
              <a:rPr lang="ja-JP" altLang="en-US" sz="2000" dirty="0">
                <a:solidFill>
                  <a:srgbClr val="FF0000"/>
                </a:solidFill>
              </a:rPr>
              <a:t>オープンサイエンスの先進的事例、または「既にオープンである」</a:t>
            </a:r>
            <a:endParaRPr lang="en-US" altLang="ja-JP" sz="2000" dirty="0">
              <a:solidFill>
                <a:srgbClr val="FF0000"/>
              </a:solidFill>
            </a:endParaRPr>
          </a:p>
          <a:p>
            <a:endParaRPr lang="en-US" altLang="ja-JP" sz="2400" dirty="0"/>
          </a:p>
          <a:p>
            <a:r>
              <a:rPr lang="ja-JP" altLang="en-US" sz="2400" dirty="0"/>
              <a:t>学説、手法の正当性を主張するための手段</a:t>
            </a:r>
            <a:endParaRPr lang="en-US" altLang="ja-JP" sz="2400" dirty="0"/>
          </a:p>
          <a:p>
            <a:pPr lvl="1"/>
            <a:r>
              <a:rPr lang="ja-JP" altLang="en-US" sz="2000" dirty="0"/>
              <a:t>「新規性を主張する」データを持つことに意義がある</a:t>
            </a:r>
            <a:endParaRPr lang="en-US" altLang="ja-JP" sz="2000" dirty="0"/>
          </a:p>
          <a:p>
            <a:pPr lvl="1"/>
            <a:r>
              <a:rPr lang="ja-JP" altLang="en-US" sz="2000" dirty="0"/>
              <a:t>データ取得の正しさそのものが議論になる</a:t>
            </a:r>
            <a:endParaRPr lang="en-US" altLang="ja-JP" sz="2000" dirty="0"/>
          </a:p>
          <a:p>
            <a:pPr lvl="1"/>
            <a:r>
              <a:rPr lang="ja-JP" altLang="en-US" sz="2000" dirty="0">
                <a:solidFill>
                  <a:srgbClr val="FF0000"/>
                </a:solidFill>
              </a:rPr>
              <a:t>研究公正上、最小限備えるべき要件を整理する必要</a:t>
            </a:r>
            <a:endParaRPr lang="en-US" altLang="ja-JP" sz="2000" dirty="0">
              <a:solidFill>
                <a:srgbClr val="FF0000"/>
              </a:solidFill>
            </a:endParaRPr>
          </a:p>
          <a:p>
            <a:pPr lvl="1"/>
            <a:r>
              <a:rPr lang="ja-JP" altLang="en-US" sz="2000" dirty="0">
                <a:solidFill>
                  <a:srgbClr val="FF0000"/>
                </a:solidFill>
              </a:rPr>
              <a:t>「どこまでをオープンにしなければいけないか」の議論から</a:t>
            </a:r>
            <a:endParaRPr lang="en-US" altLang="ja-JP" sz="2000" dirty="0">
              <a:solidFill>
                <a:srgbClr val="FF0000"/>
              </a:solidFill>
            </a:endParaRPr>
          </a:p>
          <a:p>
            <a:endParaRPr kumimoji="1" lang="ja-JP" altLang="en-US" sz="2400" dirty="0"/>
          </a:p>
        </p:txBody>
      </p:sp>
      <p:sp>
        <p:nvSpPr>
          <p:cNvPr id="4" name="テキスト ボックス 3">
            <a:extLst>
              <a:ext uri="{FF2B5EF4-FFF2-40B4-BE49-F238E27FC236}">
                <a16:creationId xmlns:a16="http://schemas.microsoft.com/office/drawing/2014/main" id="{A82D599C-0E5E-4F93-9C7E-6C1DD02BDB13}"/>
              </a:ext>
            </a:extLst>
          </p:cNvPr>
          <p:cNvSpPr txBox="1"/>
          <p:nvPr/>
        </p:nvSpPr>
        <p:spPr>
          <a:xfrm>
            <a:off x="1079500" y="5956300"/>
            <a:ext cx="7741222" cy="400110"/>
          </a:xfrm>
          <a:prstGeom prst="rect">
            <a:avLst/>
          </a:prstGeom>
          <a:noFill/>
        </p:spPr>
        <p:txBody>
          <a:bodyPr wrap="none" rtlCol="0">
            <a:spAutoFit/>
          </a:bodyPr>
          <a:lstStyle/>
          <a:p>
            <a:r>
              <a:rPr kumimoji="1" lang="ja-JP" altLang="en-US" sz="2000" b="1" dirty="0">
                <a:solidFill>
                  <a:srgbClr val="FF0000"/>
                </a:solidFill>
              </a:rPr>
              <a:t>「オープンサイエンスを推進する」対象の重心はどこにあるのか</a:t>
            </a:r>
            <a:r>
              <a:rPr kumimoji="1" lang="en-US" altLang="ja-JP" sz="2000" b="1" dirty="0">
                <a:solidFill>
                  <a:srgbClr val="FF0000"/>
                </a:solidFill>
              </a:rPr>
              <a:t>?</a:t>
            </a:r>
            <a:endParaRPr kumimoji="1" lang="ja-JP" altLang="en-US" sz="2000" b="1" dirty="0">
              <a:solidFill>
                <a:srgbClr val="FF0000"/>
              </a:solidFill>
            </a:endParaRPr>
          </a:p>
        </p:txBody>
      </p:sp>
    </p:spTree>
    <p:extLst>
      <p:ext uri="{BB962C8B-B14F-4D97-AF65-F5344CB8AC3E}">
        <p14:creationId xmlns:p14="http://schemas.microsoft.com/office/powerpoint/2010/main" val="225007592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2769</TotalTime>
  <Words>1262</Words>
  <Application>Microsoft Office PowerPoint</Application>
  <PresentationFormat>A4 210 x 297 mm</PresentationFormat>
  <Paragraphs>245</Paragraphs>
  <Slides>21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21</vt:i4>
      </vt:variant>
    </vt:vector>
  </HeadingPairs>
  <TitlesOfParts>
    <vt:vector size="29" baseType="lpstr">
      <vt:lpstr>Cica</vt:lpstr>
      <vt:lpstr>ＭＳ Ｐゴシック</vt:lpstr>
      <vt:lpstr>游ゴシック</vt:lpstr>
      <vt:lpstr>游ゴシック Light</vt:lpstr>
      <vt:lpstr>Arial</vt:lpstr>
      <vt:lpstr>Calibri</vt:lpstr>
      <vt:lpstr>Calibri Light</vt:lpstr>
      <vt:lpstr>Office テーマ</vt:lpstr>
      <vt:lpstr>京都大学の オープンサイエンス動向</vt:lpstr>
      <vt:lpstr>誰？</vt:lpstr>
      <vt:lpstr>トピック</vt:lpstr>
      <vt:lpstr>研究データ管理保存</vt:lpstr>
      <vt:lpstr>大学教員からみた研究データ保存</vt:lpstr>
      <vt:lpstr>組織的な研究データ保存(1)</vt:lpstr>
      <vt:lpstr>組織的な研究データ保存(2)</vt:lpstr>
      <vt:lpstr>大学から見たオープンサイエンス (かなりネガティブな見方)</vt:lpstr>
      <vt:lpstr>研究データの特性から見た オープンサイエンスに対する温度差</vt:lpstr>
      <vt:lpstr>特色ある学術データベース</vt:lpstr>
      <vt:lpstr>異なる学術ドメインに共通の オープンサイエンス情報基盤</vt:lpstr>
      <vt:lpstr>情報システムの共通基盤</vt:lpstr>
      <vt:lpstr>デジタル識別子(Identification)</vt:lpstr>
      <vt:lpstr>Digital Object Identifier (DOI)</vt:lpstr>
      <vt:lpstr>Archival Resource Key (ARK)</vt:lpstr>
      <vt:lpstr>DOI等, ID附番機能取得をサポートすべきか?</vt:lpstr>
      <vt:lpstr>ORCID  (http://orcid.org) </vt:lpstr>
      <vt:lpstr>ORCIDメンバーシップ</vt:lpstr>
      <vt:lpstr>ORCID 登録代行サービス</vt:lpstr>
      <vt:lpstr>大学組織としてオープンサイエンスを進めるためには?</vt:lpstr>
      <vt:lpstr>間接部門(情報 etc.) はどの様にかかわるか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京都大学の オープンサイエンス動向</dc:title>
  <dc:creator>Takaaki AOKI</dc:creator>
  <cp:lastModifiedBy>wdc kyoto</cp:lastModifiedBy>
  <cp:revision>147</cp:revision>
  <dcterms:created xsi:type="dcterms:W3CDTF">2018-02-27T05:18:47Z</dcterms:created>
  <dcterms:modified xsi:type="dcterms:W3CDTF">2018-03-06T02:34:28Z</dcterms:modified>
</cp:coreProperties>
</file>