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handoutMasterIdLst>
    <p:handoutMasterId r:id="rId9"/>
  </p:handoutMasterIdLst>
  <p:sldIdLst>
    <p:sldId id="258" r:id="rId2"/>
    <p:sldId id="257" r:id="rId3"/>
    <p:sldId id="256" r:id="rId4"/>
    <p:sldId id="259" r:id="rId5"/>
    <p:sldId id="260" r:id="rId6"/>
    <p:sldId id="261" r:id="rId7"/>
  </p:sldIdLst>
  <p:sldSz cx="9144000" cy="6858000" type="screen4x3"/>
  <p:notesSz cx="6858000" cy="9144000"/>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622">
          <p15:clr>
            <a:srgbClr val="A4A3A4"/>
          </p15:clr>
        </p15:guide>
        <p15:guide id="2" pos="287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FF6666"/>
    <a:srgbClr val="B3B3B3"/>
    <a:srgbClr val="66CCFF"/>
    <a:srgbClr val="FFFFFF"/>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8933"/>
    <p:restoredTop sz="94110"/>
  </p:normalViewPr>
  <p:slideViewPr>
    <p:cSldViewPr snapToGrid="0" snapToObjects="1" showGuides="1">
      <p:cViewPr varScale="1">
        <p:scale>
          <a:sx n="87" d="100"/>
          <a:sy n="87" d="100"/>
        </p:scale>
        <p:origin x="768" y="72"/>
      </p:cViewPr>
      <p:guideLst>
        <p:guide orient="horz" pos="2622"/>
        <p:guide pos="2877"/>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B1444D5-2A91-BD42-838A-AE0FAFEB5334}" type="datetimeFigureOut">
              <a:rPr kumimoji="1" lang="ja-JP" altLang="en-US" smtClean="0"/>
              <a:t>2018/3/6</a:t>
            </a:fld>
            <a:endParaRPr kumimoji="1" lang="ja-JP" altLang="en-US"/>
          </a:p>
        </p:txBody>
      </p:sp>
      <p:sp>
        <p:nvSpPr>
          <p:cNvPr id="4" name="フッター プレースホルダー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5D7975D-0600-4643-B59B-CF11631B4985}" type="slidenum">
              <a:rPr kumimoji="1" lang="ja-JP" altLang="en-US" smtClean="0"/>
              <a:t>‹#›</a:t>
            </a:fld>
            <a:endParaRPr kumimoji="1" lang="ja-JP" altLang="en-US"/>
          </a:p>
        </p:txBody>
      </p:sp>
    </p:spTree>
    <p:extLst>
      <p:ext uri="{BB962C8B-B14F-4D97-AF65-F5344CB8AC3E}">
        <p14:creationId xmlns:p14="http://schemas.microsoft.com/office/powerpoint/2010/main" val="24105995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BBCDCC-3C22-BC4A-9E1A-7A1D12602713}" type="datetimeFigureOut">
              <a:rPr kumimoji="1" lang="ja-JP" altLang="en-US" smtClean="0"/>
              <a:t>2018/3/6</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88F9CB6-6648-D348-A935-D2EAF66CA18A}" type="slidenum">
              <a:rPr kumimoji="1" lang="ja-JP" altLang="en-US" smtClean="0"/>
              <a:t>‹#›</a:t>
            </a:fld>
            <a:endParaRPr kumimoji="1" lang="ja-JP" altLang="en-US"/>
          </a:p>
        </p:txBody>
      </p:sp>
    </p:spTree>
    <p:extLst>
      <p:ext uri="{BB962C8B-B14F-4D97-AF65-F5344CB8AC3E}">
        <p14:creationId xmlns:p14="http://schemas.microsoft.com/office/powerpoint/2010/main" val="2722604833"/>
      </p:ext>
    </p:extLst>
  </p:cSld>
  <p:clrMap bg1="lt1" tx1="dk1" bg2="lt2" tx2="dk2" accent1="accent1" accent2="accent2" accent3="accent3" accent4="accent4" accent5="accent5" accent6="accent6" hlink="hlink" folHlink="folHlink"/>
  <p:notesStyle>
    <a:lvl1pPr marL="0" algn="l" defTabSz="457200" rtl="0" eaLnBrk="1" latinLnBrk="0" hangingPunct="1">
      <a:defRPr kumimoji="1" sz="1200" kern="1200">
        <a:solidFill>
          <a:schemeClr val="tx1"/>
        </a:solidFill>
        <a:latin typeface="+mn-lt"/>
        <a:ea typeface="+mn-ea"/>
        <a:cs typeface="+mn-cs"/>
      </a:defRPr>
    </a:lvl1pPr>
    <a:lvl2pPr marL="457200" algn="l" defTabSz="457200" rtl="0" eaLnBrk="1" latinLnBrk="0" hangingPunct="1">
      <a:defRPr kumimoji="1" sz="1200" kern="1200">
        <a:solidFill>
          <a:schemeClr val="tx1"/>
        </a:solidFill>
        <a:latin typeface="+mn-lt"/>
        <a:ea typeface="+mn-ea"/>
        <a:cs typeface="+mn-cs"/>
      </a:defRPr>
    </a:lvl2pPr>
    <a:lvl3pPr marL="914400" algn="l" defTabSz="457200" rtl="0" eaLnBrk="1" latinLnBrk="0" hangingPunct="1">
      <a:defRPr kumimoji="1" sz="1200" kern="1200">
        <a:solidFill>
          <a:schemeClr val="tx1"/>
        </a:solidFill>
        <a:latin typeface="+mn-lt"/>
        <a:ea typeface="+mn-ea"/>
        <a:cs typeface="+mn-cs"/>
      </a:defRPr>
    </a:lvl3pPr>
    <a:lvl4pPr marL="1371600" algn="l" defTabSz="457200" rtl="0" eaLnBrk="1" latinLnBrk="0" hangingPunct="1">
      <a:defRPr kumimoji="1" sz="1200" kern="1200">
        <a:solidFill>
          <a:schemeClr val="tx1"/>
        </a:solidFill>
        <a:latin typeface="+mn-lt"/>
        <a:ea typeface="+mn-ea"/>
        <a:cs typeface="+mn-cs"/>
      </a:defRPr>
    </a:lvl4pPr>
    <a:lvl5pPr marL="1828800" algn="l" defTabSz="457200" rtl="0" eaLnBrk="1" latinLnBrk="0" hangingPunct="1">
      <a:defRPr kumimoji="1" sz="1200" kern="1200">
        <a:solidFill>
          <a:schemeClr val="tx1"/>
        </a:solidFill>
        <a:latin typeface="+mn-lt"/>
        <a:ea typeface="+mn-ea"/>
        <a:cs typeface="+mn-cs"/>
      </a:defRPr>
    </a:lvl5pPr>
    <a:lvl6pPr marL="2286000" algn="l" defTabSz="457200" rtl="0" eaLnBrk="1" latinLnBrk="0" hangingPunct="1">
      <a:defRPr kumimoji="1" sz="1200" kern="1200">
        <a:solidFill>
          <a:schemeClr val="tx1"/>
        </a:solidFill>
        <a:latin typeface="+mn-lt"/>
        <a:ea typeface="+mn-ea"/>
        <a:cs typeface="+mn-cs"/>
      </a:defRPr>
    </a:lvl6pPr>
    <a:lvl7pPr marL="2743200" algn="l" defTabSz="457200" rtl="0" eaLnBrk="1" latinLnBrk="0" hangingPunct="1">
      <a:defRPr kumimoji="1" sz="1200" kern="1200">
        <a:solidFill>
          <a:schemeClr val="tx1"/>
        </a:solidFill>
        <a:latin typeface="+mn-lt"/>
        <a:ea typeface="+mn-ea"/>
        <a:cs typeface="+mn-cs"/>
      </a:defRPr>
    </a:lvl7pPr>
    <a:lvl8pPr marL="3200400" algn="l" defTabSz="457200" rtl="0" eaLnBrk="1" latinLnBrk="0" hangingPunct="1">
      <a:defRPr kumimoji="1" sz="1200" kern="1200">
        <a:solidFill>
          <a:schemeClr val="tx1"/>
        </a:solidFill>
        <a:latin typeface="+mn-lt"/>
        <a:ea typeface="+mn-ea"/>
        <a:cs typeface="+mn-cs"/>
      </a:defRPr>
    </a:lvl8pPr>
    <a:lvl9pPr marL="3657600" algn="l" defTabSz="4572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47DA83BC-EDC9-C94D-A214-5B9B98BB3D69}" type="slidenum">
              <a:rPr kumimoji="1" lang="ja-JP" altLang="en-US" smtClean="0"/>
              <a:t>4</a:t>
            </a:fld>
            <a:endParaRPr kumimoji="1" lang="ja-JP" altLang="en-US"/>
          </a:p>
        </p:txBody>
      </p:sp>
    </p:spTree>
    <p:extLst>
      <p:ext uri="{BB962C8B-B14F-4D97-AF65-F5344CB8AC3E}">
        <p14:creationId xmlns:p14="http://schemas.microsoft.com/office/powerpoint/2010/main" val="37286865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B5522785-00EA-6740-9555-98A5443FD0DD}" type="datetimeFigureOut">
              <a:rPr kumimoji="1" lang="ja-JP" altLang="en-US" smtClean="0"/>
              <a:t>2018/3/6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C4F8020-368B-9A48-BEDB-FA360F31D8FC}" type="slidenum">
              <a:rPr kumimoji="1" lang="ja-JP" altLang="en-US" smtClean="0"/>
              <a:t>‹#›</a:t>
            </a:fld>
            <a:endParaRPr kumimoji="1" lang="ja-JP" altLang="en-US"/>
          </a:p>
        </p:txBody>
      </p:sp>
    </p:spTree>
    <p:extLst>
      <p:ext uri="{BB962C8B-B14F-4D97-AF65-F5344CB8AC3E}">
        <p14:creationId xmlns:p14="http://schemas.microsoft.com/office/powerpoint/2010/main" val="1247208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5522785-00EA-6740-9555-98A5443FD0DD}" type="datetimeFigureOut">
              <a:rPr kumimoji="1" lang="ja-JP" altLang="en-US" smtClean="0"/>
              <a:t>2018/3/6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C4F8020-368B-9A48-BEDB-FA360F31D8FC}" type="slidenum">
              <a:rPr kumimoji="1" lang="ja-JP" altLang="en-US" smtClean="0"/>
              <a:t>‹#›</a:t>
            </a:fld>
            <a:endParaRPr kumimoji="1" lang="ja-JP" altLang="en-US"/>
          </a:p>
        </p:txBody>
      </p:sp>
    </p:spTree>
    <p:extLst>
      <p:ext uri="{BB962C8B-B14F-4D97-AF65-F5344CB8AC3E}">
        <p14:creationId xmlns:p14="http://schemas.microsoft.com/office/powerpoint/2010/main" val="35328757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5522785-00EA-6740-9555-98A5443FD0DD}" type="datetimeFigureOut">
              <a:rPr kumimoji="1" lang="ja-JP" altLang="en-US" smtClean="0"/>
              <a:t>2018/3/6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C4F8020-368B-9A48-BEDB-FA360F31D8FC}" type="slidenum">
              <a:rPr kumimoji="1" lang="ja-JP" altLang="en-US" smtClean="0"/>
              <a:t>‹#›</a:t>
            </a:fld>
            <a:endParaRPr kumimoji="1" lang="ja-JP" altLang="en-US"/>
          </a:p>
        </p:txBody>
      </p:sp>
    </p:spTree>
    <p:extLst>
      <p:ext uri="{BB962C8B-B14F-4D97-AF65-F5344CB8AC3E}">
        <p14:creationId xmlns:p14="http://schemas.microsoft.com/office/powerpoint/2010/main" val="2610032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5522785-00EA-6740-9555-98A5443FD0DD}" type="datetimeFigureOut">
              <a:rPr kumimoji="1" lang="ja-JP" altLang="en-US" smtClean="0"/>
              <a:t>2018/3/6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C4F8020-368B-9A48-BEDB-FA360F31D8FC}" type="slidenum">
              <a:rPr kumimoji="1" lang="ja-JP" altLang="en-US" smtClean="0"/>
              <a:t>‹#›</a:t>
            </a:fld>
            <a:endParaRPr kumimoji="1" lang="ja-JP" altLang="en-US"/>
          </a:p>
        </p:txBody>
      </p:sp>
    </p:spTree>
    <p:extLst>
      <p:ext uri="{BB962C8B-B14F-4D97-AF65-F5344CB8AC3E}">
        <p14:creationId xmlns:p14="http://schemas.microsoft.com/office/powerpoint/2010/main" val="4704473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B5522785-00EA-6740-9555-98A5443FD0DD}" type="datetimeFigureOut">
              <a:rPr kumimoji="1" lang="ja-JP" altLang="en-US" smtClean="0"/>
              <a:t>2018/3/6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C4F8020-368B-9A48-BEDB-FA360F31D8FC}" type="slidenum">
              <a:rPr kumimoji="1" lang="ja-JP" altLang="en-US" smtClean="0"/>
              <a:t>‹#›</a:t>
            </a:fld>
            <a:endParaRPr kumimoji="1" lang="ja-JP" altLang="en-US"/>
          </a:p>
        </p:txBody>
      </p:sp>
    </p:spTree>
    <p:extLst>
      <p:ext uri="{BB962C8B-B14F-4D97-AF65-F5344CB8AC3E}">
        <p14:creationId xmlns:p14="http://schemas.microsoft.com/office/powerpoint/2010/main" val="824973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5522785-00EA-6740-9555-98A5443FD0DD}" type="datetimeFigureOut">
              <a:rPr kumimoji="1" lang="ja-JP" altLang="en-US" smtClean="0"/>
              <a:t>2018/3/6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C4F8020-368B-9A48-BEDB-FA360F31D8FC}" type="slidenum">
              <a:rPr kumimoji="1" lang="ja-JP" altLang="en-US" smtClean="0"/>
              <a:t>‹#›</a:t>
            </a:fld>
            <a:endParaRPr kumimoji="1" lang="ja-JP" altLang="en-US"/>
          </a:p>
        </p:txBody>
      </p:sp>
    </p:spTree>
    <p:extLst>
      <p:ext uri="{BB962C8B-B14F-4D97-AF65-F5344CB8AC3E}">
        <p14:creationId xmlns:p14="http://schemas.microsoft.com/office/powerpoint/2010/main" val="12328260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5522785-00EA-6740-9555-98A5443FD0DD}" type="datetimeFigureOut">
              <a:rPr kumimoji="1" lang="ja-JP" altLang="en-US" smtClean="0"/>
              <a:t>2018/3/6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5C4F8020-368B-9A48-BEDB-FA360F31D8FC}" type="slidenum">
              <a:rPr kumimoji="1" lang="ja-JP" altLang="en-US" smtClean="0"/>
              <a:t>‹#›</a:t>
            </a:fld>
            <a:endParaRPr kumimoji="1" lang="ja-JP" altLang="en-US"/>
          </a:p>
        </p:txBody>
      </p:sp>
    </p:spTree>
    <p:extLst>
      <p:ext uri="{BB962C8B-B14F-4D97-AF65-F5344CB8AC3E}">
        <p14:creationId xmlns:p14="http://schemas.microsoft.com/office/powerpoint/2010/main" val="21394023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B5522785-00EA-6740-9555-98A5443FD0DD}" type="datetimeFigureOut">
              <a:rPr kumimoji="1" lang="ja-JP" altLang="en-US" smtClean="0"/>
              <a:t>2018/3/6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5C4F8020-368B-9A48-BEDB-FA360F31D8FC}" type="slidenum">
              <a:rPr kumimoji="1" lang="ja-JP" altLang="en-US" smtClean="0"/>
              <a:t>‹#›</a:t>
            </a:fld>
            <a:endParaRPr kumimoji="1" lang="ja-JP" altLang="en-US"/>
          </a:p>
        </p:txBody>
      </p:sp>
    </p:spTree>
    <p:extLst>
      <p:ext uri="{BB962C8B-B14F-4D97-AF65-F5344CB8AC3E}">
        <p14:creationId xmlns:p14="http://schemas.microsoft.com/office/powerpoint/2010/main" val="42686622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5522785-00EA-6740-9555-98A5443FD0DD}" type="datetimeFigureOut">
              <a:rPr kumimoji="1" lang="ja-JP" altLang="en-US" smtClean="0"/>
              <a:t>2018/3/6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5C4F8020-368B-9A48-BEDB-FA360F31D8FC}" type="slidenum">
              <a:rPr kumimoji="1" lang="ja-JP" altLang="en-US" smtClean="0"/>
              <a:t>‹#›</a:t>
            </a:fld>
            <a:endParaRPr kumimoji="1" lang="ja-JP" altLang="en-US"/>
          </a:p>
        </p:txBody>
      </p:sp>
    </p:spTree>
    <p:extLst>
      <p:ext uri="{BB962C8B-B14F-4D97-AF65-F5344CB8AC3E}">
        <p14:creationId xmlns:p14="http://schemas.microsoft.com/office/powerpoint/2010/main" val="2353978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5522785-00EA-6740-9555-98A5443FD0DD}" type="datetimeFigureOut">
              <a:rPr kumimoji="1" lang="ja-JP" altLang="en-US" smtClean="0"/>
              <a:t>2018/3/6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C4F8020-368B-9A48-BEDB-FA360F31D8FC}" type="slidenum">
              <a:rPr kumimoji="1" lang="ja-JP" altLang="en-US" smtClean="0"/>
              <a:t>‹#›</a:t>
            </a:fld>
            <a:endParaRPr kumimoji="1" lang="ja-JP" altLang="en-US"/>
          </a:p>
        </p:txBody>
      </p:sp>
    </p:spTree>
    <p:extLst>
      <p:ext uri="{BB962C8B-B14F-4D97-AF65-F5344CB8AC3E}">
        <p14:creationId xmlns:p14="http://schemas.microsoft.com/office/powerpoint/2010/main" val="21253551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5522785-00EA-6740-9555-98A5443FD0DD}" type="datetimeFigureOut">
              <a:rPr kumimoji="1" lang="ja-JP" altLang="en-US" smtClean="0"/>
              <a:t>2018/3/6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C4F8020-368B-9A48-BEDB-FA360F31D8FC}" type="slidenum">
              <a:rPr kumimoji="1" lang="ja-JP" altLang="en-US" smtClean="0"/>
              <a:t>‹#›</a:t>
            </a:fld>
            <a:endParaRPr kumimoji="1" lang="ja-JP" altLang="en-US"/>
          </a:p>
        </p:txBody>
      </p:sp>
    </p:spTree>
    <p:extLst>
      <p:ext uri="{BB962C8B-B14F-4D97-AF65-F5344CB8AC3E}">
        <p14:creationId xmlns:p14="http://schemas.microsoft.com/office/powerpoint/2010/main" val="14222182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522785-00EA-6740-9555-98A5443FD0DD}" type="datetimeFigureOut">
              <a:rPr kumimoji="1" lang="ja-JP" altLang="en-US" smtClean="0"/>
              <a:t>2018/3/6</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4F8020-368B-9A48-BEDB-FA360F31D8FC}" type="slidenum">
              <a:rPr kumimoji="1" lang="ja-JP" altLang="en-US" smtClean="0"/>
              <a:t>‹#›</a:t>
            </a:fld>
            <a:endParaRPr kumimoji="1" lang="ja-JP" altLang="en-US"/>
          </a:p>
        </p:txBody>
      </p:sp>
    </p:spTree>
    <p:extLst>
      <p:ext uri="{BB962C8B-B14F-4D97-AF65-F5344CB8AC3E}">
        <p14:creationId xmlns:p14="http://schemas.microsoft.com/office/powerpoint/2010/main" val="11072076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kumimoji="1"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ctrTitle"/>
          </p:nvPr>
        </p:nvSpPr>
        <p:spPr>
          <a:xfrm>
            <a:off x="242950" y="1534077"/>
            <a:ext cx="8680174" cy="1470025"/>
          </a:xfrm>
        </p:spPr>
        <p:txBody>
          <a:bodyPr>
            <a:normAutofit fontScale="90000"/>
          </a:bodyPr>
          <a:lstStyle/>
          <a:p>
            <a:r>
              <a:rPr lang="en-US" altLang="ja-JP" dirty="0"/>
              <a:t/>
            </a:r>
            <a:br>
              <a:rPr lang="en-US" altLang="ja-JP" dirty="0"/>
            </a:br>
            <a:r>
              <a:rPr lang="en-US" altLang="ja-JP" dirty="0"/>
              <a:t/>
            </a:r>
            <a:br>
              <a:rPr lang="en-US" altLang="ja-JP" dirty="0"/>
            </a:br>
            <a:r>
              <a:rPr lang="ja-JP" altLang="ja-JP" sz="4000" dirty="0"/>
              <a:t>研究ライフサイクルに沿った</a:t>
            </a:r>
            <a:r>
              <a:rPr lang="en-US" altLang="ja-JP" sz="4000" dirty="0"/>
              <a:t/>
            </a:r>
            <a:br>
              <a:rPr lang="en-US" altLang="ja-JP" sz="4000" dirty="0"/>
            </a:br>
            <a:r>
              <a:rPr lang="ja-JP" altLang="ja-JP" sz="4000" dirty="0"/>
              <a:t>アカデミックデータマネジメント支援環境</a:t>
            </a:r>
            <a:r>
              <a:rPr lang="en-US" altLang="ja-JP" sz="4000" dirty="0"/>
              <a:t/>
            </a:r>
            <a:br>
              <a:rPr lang="en-US" altLang="ja-JP" sz="4000" dirty="0"/>
            </a:br>
            <a:r>
              <a:rPr lang="ja-JP" altLang="ja-JP" sz="4000" dirty="0"/>
              <a:t>による研究基盤強化及びイノベーション創出</a:t>
            </a:r>
            <a:r>
              <a:rPr lang="en-US" altLang="ja-JP" sz="4000" dirty="0"/>
              <a:t/>
            </a:r>
            <a:br>
              <a:rPr lang="en-US" altLang="ja-JP" sz="4000" dirty="0"/>
            </a:br>
            <a:r>
              <a:rPr lang="en-US" altLang="ja-JP" sz="4000" dirty="0"/>
              <a:t/>
            </a:r>
            <a:br>
              <a:rPr lang="en-US" altLang="ja-JP" sz="4000" dirty="0"/>
            </a:br>
            <a:r>
              <a:rPr lang="ja-JP" altLang="ja-JP" sz="2700" dirty="0"/>
              <a:t>－</a:t>
            </a:r>
            <a:r>
              <a:rPr lang="ja-JP" altLang="en-US" sz="2700" dirty="0"/>
              <a:t>第</a:t>
            </a:r>
            <a:r>
              <a:rPr lang="en-US" altLang="ja-JP" sz="2700" dirty="0"/>
              <a:t>1</a:t>
            </a:r>
            <a:r>
              <a:rPr lang="ja-JP" altLang="en-US" sz="2700" dirty="0"/>
              <a:t>段</a:t>
            </a:r>
            <a:r>
              <a:rPr lang="en-US" altLang="ja-JP" sz="2700" dirty="0"/>
              <a:t>:</a:t>
            </a:r>
            <a:r>
              <a:rPr lang="ja-JP" altLang="ja-JP" sz="2700" dirty="0"/>
              <a:t>全国展開可能な「京都大学モデル」のプロトタイプ整備－ </a:t>
            </a:r>
            <a:endParaRPr kumimoji="1" lang="ja-JP" altLang="en-US" dirty="0"/>
          </a:p>
        </p:txBody>
      </p:sp>
      <p:sp>
        <p:nvSpPr>
          <p:cNvPr id="5" name="サブタイトル 4"/>
          <p:cNvSpPr>
            <a:spLocks noGrp="1"/>
          </p:cNvSpPr>
          <p:nvPr>
            <p:ph type="subTitle" idx="1"/>
          </p:nvPr>
        </p:nvSpPr>
        <p:spPr>
          <a:xfrm>
            <a:off x="1371600" y="5367106"/>
            <a:ext cx="6292574" cy="801757"/>
          </a:xfrm>
        </p:spPr>
        <p:txBody>
          <a:bodyPr>
            <a:normAutofit fontScale="77500" lnSpcReduction="20000"/>
          </a:bodyPr>
          <a:lstStyle/>
          <a:p>
            <a:r>
              <a:rPr kumimoji="1" lang="ja-JP" altLang="en-US" dirty="0">
                <a:solidFill>
                  <a:schemeClr val="tx1"/>
                </a:solidFill>
              </a:rPr>
              <a:t>学術情報メディアセンター</a:t>
            </a:r>
            <a:endParaRPr kumimoji="1" lang="en-US" altLang="ja-JP" dirty="0">
              <a:solidFill>
                <a:schemeClr val="tx1"/>
              </a:solidFill>
            </a:endParaRPr>
          </a:p>
          <a:p>
            <a:r>
              <a:rPr lang="ja-JP" altLang="en-US" dirty="0">
                <a:solidFill>
                  <a:schemeClr val="tx1"/>
                </a:solidFill>
              </a:rPr>
              <a:t>梶田将司</a:t>
            </a:r>
            <a:endParaRPr kumimoji="1" lang="ja-JP" altLang="en-US" dirty="0">
              <a:solidFill>
                <a:schemeClr val="tx1"/>
              </a:solidFill>
            </a:endParaRPr>
          </a:p>
        </p:txBody>
      </p:sp>
    </p:spTree>
    <p:extLst>
      <p:ext uri="{BB962C8B-B14F-4D97-AF65-F5344CB8AC3E}">
        <p14:creationId xmlns:p14="http://schemas.microsoft.com/office/powerpoint/2010/main" val="23313378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 name="図 42" descr="スクリーンショット 2016-11-09 4.50.35.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73854" y="5379905"/>
            <a:ext cx="1162009" cy="671620"/>
          </a:xfrm>
          <a:prstGeom prst="rect">
            <a:avLst/>
          </a:prstGeom>
        </p:spPr>
      </p:pic>
      <p:sp>
        <p:nvSpPr>
          <p:cNvPr id="95" name="角丸四角形 94"/>
          <p:cNvSpPr/>
          <p:nvPr/>
        </p:nvSpPr>
        <p:spPr>
          <a:xfrm>
            <a:off x="141100" y="3536572"/>
            <a:ext cx="8719547" cy="2047081"/>
          </a:xfrm>
          <a:prstGeom prst="roundRect">
            <a:avLst>
              <a:gd name="adj" fmla="val 20330"/>
            </a:avLst>
          </a:prstGeom>
          <a:solidFill>
            <a:srgbClr val="008000">
              <a:alpha val="56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p>
        </p:txBody>
      </p:sp>
      <p:sp>
        <p:nvSpPr>
          <p:cNvPr id="58" name="角丸四角形 57"/>
          <p:cNvSpPr/>
          <p:nvPr/>
        </p:nvSpPr>
        <p:spPr>
          <a:xfrm>
            <a:off x="5028035" y="4091973"/>
            <a:ext cx="3547650" cy="1287932"/>
          </a:xfrm>
          <a:prstGeom prst="roundRect">
            <a:avLst/>
          </a:prstGeom>
          <a:solidFill>
            <a:schemeClr val="accent4">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42" name="角丸四角形 41"/>
          <p:cNvSpPr/>
          <p:nvPr/>
        </p:nvSpPr>
        <p:spPr>
          <a:xfrm>
            <a:off x="548552" y="4099099"/>
            <a:ext cx="1191669" cy="1334120"/>
          </a:xfrm>
          <a:prstGeom prst="roundRect">
            <a:avLst/>
          </a:prstGeom>
          <a:solidFill>
            <a:schemeClr val="tx2">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p>
        </p:txBody>
      </p:sp>
      <p:sp>
        <p:nvSpPr>
          <p:cNvPr id="21" name="角丸四角形 20"/>
          <p:cNvSpPr/>
          <p:nvPr/>
        </p:nvSpPr>
        <p:spPr>
          <a:xfrm>
            <a:off x="2266950" y="4099100"/>
            <a:ext cx="2136665" cy="1311036"/>
          </a:xfrm>
          <a:prstGeom prst="roundRect">
            <a:avLst/>
          </a:prstGeom>
          <a:solidFill>
            <a:schemeClr val="accent5">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a:xfrm>
            <a:off x="1234" y="156722"/>
            <a:ext cx="9157043" cy="1143000"/>
          </a:xfrm>
        </p:spPr>
        <p:txBody>
          <a:bodyPr>
            <a:noAutofit/>
          </a:bodyPr>
          <a:lstStyle/>
          <a:p>
            <a:r>
              <a:rPr lang="ja-JP" altLang="en-US" sz="2400" dirty="0"/>
              <a:t>多様で多彩な研究活動から生み出されるアカデミックデータの</a:t>
            </a:r>
            <a:r>
              <a:rPr lang="en-US" altLang="ja-JP" sz="2400" dirty="0"/>
              <a:t/>
            </a:r>
            <a:br>
              <a:rPr lang="en-US" altLang="ja-JP" sz="2400" dirty="0"/>
            </a:br>
            <a:r>
              <a:rPr lang="ja-JP" altLang="en-US" sz="2400" dirty="0"/>
              <a:t>蓄積・共有公開および長期保管のためのマネジメント環境</a:t>
            </a:r>
            <a:endParaRPr kumimoji="1" lang="ja-JP" altLang="en-US" sz="2400" dirty="0"/>
          </a:p>
        </p:txBody>
      </p:sp>
      <p:sp>
        <p:nvSpPr>
          <p:cNvPr id="4" name="円柱 3"/>
          <p:cNvSpPr/>
          <p:nvPr/>
        </p:nvSpPr>
        <p:spPr>
          <a:xfrm>
            <a:off x="736848" y="4328678"/>
            <a:ext cx="799561" cy="627196"/>
          </a:xfrm>
          <a:prstGeom prst="can">
            <a:avLst/>
          </a:prstGeom>
          <a:solidFill>
            <a:schemeClr val="bg1"/>
          </a:solidFill>
          <a:ln>
            <a:solidFill>
              <a:schemeClr val="tx1"/>
            </a:solidFill>
            <a:prstDash val="dash"/>
          </a:ln>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en-US" altLang="ja-JP" dirty="0">
                <a:solidFill>
                  <a:schemeClr val="tx1"/>
                </a:solidFill>
              </a:rPr>
              <a:t>DMP</a:t>
            </a:r>
            <a:endParaRPr kumimoji="1" lang="ja-JP" altLang="en-US" dirty="0">
              <a:solidFill>
                <a:schemeClr val="tx1"/>
              </a:solidFill>
            </a:endParaRPr>
          </a:p>
        </p:txBody>
      </p:sp>
      <p:sp>
        <p:nvSpPr>
          <p:cNvPr id="5" name="テキスト ボックス 4"/>
          <p:cNvSpPr txBox="1"/>
          <p:nvPr/>
        </p:nvSpPr>
        <p:spPr>
          <a:xfrm>
            <a:off x="78386" y="1384599"/>
            <a:ext cx="4886937" cy="1785104"/>
          </a:xfrm>
          <a:prstGeom prst="rect">
            <a:avLst/>
          </a:prstGeom>
          <a:noFill/>
        </p:spPr>
        <p:txBody>
          <a:bodyPr wrap="square" rtlCol="0">
            <a:spAutoFit/>
          </a:bodyPr>
          <a:lstStyle/>
          <a:p>
            <a:pPr marL="93663" indent="-93663">
              <a:buFont typeface="Arial"/>
              <a:buChar char="•"/>
            </a:pPr>
            <a:r>
              <a:rPr lang="ja-JP" altLang="en-US" sz="1100" dirty="0"/>
              <a:t>国際潮流になりつつある研究助成機関による</a:t>
            </a:r>
            <a:r>
              <a:rPr kumimoji="1" lang="ja-JP" altLang="en-US" sz="1100" dirty="0"/>
              <a:t>研究データ管理計画</a:t>
            </a:r>
            <a:endParaRPr kumimoji="1" lang="en-US" altLang="ja-JP" sz="1100" dirty="0"/>
          </a:p>
          <a:p>
            <a:r>
              <a:rPr kumimoji="1" lang="ja-JP" altLang="en-US" sz="1100" dirty="0"/>
              <a:t>（</a:t>
            </a:r>
            <a:r>
              <a:rPr kumimoji="1" lang="en-US" altLang="ja-JP" sz="1100" dirty="0"/>
              <a:t>Research Data Management Plan</a:t>
            </a:r>
            <a:r>
              <a:rPr kumimoji="1" lang="ja-JP" altLang="en-US" sz="1100" dirty="0"/>
              <a:t>）提示要求への個別対応の限界</a:t>
            </a:r>
            <a:endParaRPr kumimoji="1" lang="en-US" altLang="ja-JP" sz="1100" dirty="0"/>
          </a:p>
          <a:p>
            <a:pPr marL="93663" indent="-93663">
              <a:buFont typeface="Arial"/>
              <a:buChar char="•"/>
            </a:pPr>
            <a:r>
              <a:rPr kumimoji="1" lang="ja-JP" altLang="en-US" sz="1100" dirty="0"/>
              <a:t>学術論文における</a:t>
            </a:r>
            <a:r>
              <a:rPr lang="ja-JP" altLang="en-US" sz="1100" dirty="0"/>
              <a:t>データの所在情報記載の必須化</a:t>
            </a:r>
            <a:endParaRPr kumimoji="1" lang="en-US" altLang="ja-JP" sz="1100" dirty="0"/>
          </a:p>
          <a:p>
            <a:pPr marL="93663" indent="-93663">
              <a:buFont typeface="Arial"/>
              <a:buChar char="•"/>
            </a:pPr>
            <a:r>
              <a:rPr kumimoji="1" lang="en-US" altLang="ja-JP" sz="1100" dirty="0"/>
              <a:t>OECD </a:t>
            </a:r>
            <a:r>
              <a:rPr lang="ja-JP" altLang="en-US" sz="1100" dirty="0"/>
              <a:t>・</a:t>
            </a:r>
            <a:r>
              <a:rPr lang="en-US" altLang="ja-JP" sz="1100" dirty="0"/>
              <a:t>G8</a:t>
            </a:r>
            <a:r>
              <a:rPr lang="ja-JP" altLang="en-US" sz="1100" dirty="0"/>
              <a:t>での各国政府によるオープンサイエンス推進（国内は内閣府）</a:t>
            </a:r>
            <a:endParaRPr lang="en-US" altLang="ja-JP" sz="1100" dirty="0"/>
          </a:p>
          <a:p>
            <a:pPr marL="93663" indent="-93663">
              <a:buFont typeface="Arial"/>
              <a:buChar char="•"/>
            </a:pPr>
            <a:r>
              <a:rPr kumimoji="1" lang="ja-JP" altLang="en-US" sz="1100" dirty="0"/>
              <a:t>研究公正への組織的対応</a:t>
            </a:r>
            <a:endParaRPr kumimoji="1" lang="en-US" altLang="ja-JP" sz="1100" dirty="0"/>
          </a:p>
          <a:p>
            <a:pPr marL="93663" indent="-93663">
              <a:buFont typeface="Arial"/>
              <a:buChar char="•"/>
            </a:pPr>
            <a:r>
              <a:rPr lang="ja-JP" altLang="en-US" sz="1100" dirty="0"/>
              <a:t>デジタルヒューマニティ等，理系・文系にかかわらない研究環境の</a:t>
            </a:r>
            <a:r>
              <a:rPr lang="en-US" altLang="ja-JP" sz="1100" dirty="0"/>
              <a:t/>
            </a:r>
            <a:br>
              <a:rPr lang="en-US" altLang="ja-JP" sz="1100" dirty="0"/>
            </a:br>
            <a:r>
              <a:rPr lang="ja-JP" altLang="en-US" sz="1100" dirty="0"/>
              <a:t>デジタル化・情報化に対する研究リテラシ能力の強化</a:t>
            </a:r>
            <a:endParaRPr lang="en-US" altLang="ja-JP" sz="1100" dirty="0"/>
          </a:p>
          <a:p>
            <a:pPr marL="93663" indent="-93663">
              <a:buFont typeface="Arial"/>
              <a:buChar char="•"/>
            </a:pPr>
            <a:r>
              <a:rPr lang="ja-JP" altLang="en-US" sz="1100" dirty="0"/>
              <a:t>研究室の蛸壺化や定常的な研究予算の激減</a:t>
            </a:r>
            <a:endParaRPr lang="en-US" altLang="ja-JP" sz="1100" dirty="0"/>
          </a:p>
          <a:p>
            <a:pPr marL="93663" indent="-93663">
              <a:buFont typeface="Arial"/>
              <a:buChar char="•"/>
            </a:pPr>
            <a:r>
              <a:rPr kumimoji="1" lang="ja-JP" altLang="en-US" sz="1100" dirty="0"/>
              <a:t>蛸壺化した</a:t>
            </a:r>
            <a:r>
              <a:rPr lang="ja-JP" altLang="en-US" sz="1100" dirty="0"/>
              <a:t>研究室における情報環境の急速な変化への</a:t>
            </a:r>
            <a:r>
              <a:rPr kumimoji="1" lang="ja-JP" altLang="en-US" sz="1100" dirty="0"/>
              <a:t>対応能力低下</a:t>
            </a:r>
            <a:endParaRPr kumimoji="1" lang="en-US" altLang="ja-JP" sz="1100" dirty="0"/>
          </a:p>
          <a:p>
            <a:pPr marL="93663" indent="-93663">
              <a:buFont typeface="Arial"/>
              <a:buChar char="•"/>
            </a:pPr>
            <a:r>
              <a:rPr lang="ja-JP" altLang="en-US" sz="1100" dirty="0"/>
              <a:t>研究データに限らず教育データ・業務データの長期的管理計画も今後必要</a:t>
            </a:r>
            <a:endParaRPr kumimoji="1" lang="en-US" altLang="ja-JP" sz="1100" dirty="0"/>
          </a:p>
        </p:txBody>
      </p:sp>
      <p:sp>
        <p:nvSpPr>
          <p:cNvPr id="6" name="テキスト ボックス 5"/>
          <p:cNvSpPr txBox="1"/>
          <p:nvPr/>
        </p:nvSpPr>
        <p:spPr>
          <a:xfrm>
            <a:off x="438980" y="6306776"/>
            <a:ext cx="1693183" cy="338554"/>
          </a:xfrm>
          <a:prstGeom prst="rect">
            <a:avLst/>
          </a:prstGeom>
          <a:noFill/>
        </p:spPr>
        <p:txBody>
          <a:bodyPr wrap="square" rtlCol="0">
            <a:spAutoFit/>
          </a:bodyPr>
          <a:lstStyle/>
          <a:p>
            <a:pPr algn="ctr"/>
            <a:r>
              <a:rPr kumimoji="1" lang="en-US" altLang="ja-JP" sz="1600" dirty="0"/>
              <a:t>1. </a:t>
            </a:r>
            <a:r>
              <a:rPr kumimoji="1" lang="ja-JP" altLang="en-US" sz="1600" dirty="0"/>
              <a:t>計画</a:t>
            </a:r>
            <a:r>
              <a:rPr lang="ja-JP" altLang="en-US" sz="1600" dirty="0"/>
              <a:t>・作成</a:t>
            </a:r>
            <a:endParaRPr kumimoji="1" lang="ja-JP" altLang="en-US" sz="1600" dirty="0"/>
          </a:p>
        </p:txBody>
      </p:sp>
      <p:sp>
        <p:nvSpPr>
          <p:cNvPr id="7" name="テキスト ボックス 6"/>
          <p:cNvSpPr txBox="1"/>
          <p:nvPr/>
        </p:nvSpPr>
        <p:spPr>
          <a:xfrm>
            <a:off x="2467263" y="6308862"/>
            <a:ext cx="1838666" cy="338554"/>
          </a:xfrm>
          <a:prstGeom prst="rect">
            <a:avLst/>
          </a:prstGeom>
          <a:noFill/>
        </p:spPr>
        <p:txBody>
          <a:bodyPr wrap="square" rtlCol="0">
            <a:spAutoFit/>
          </a:bodyPr>
          <a:lstStyle/>
          <a:p>
            <a:pPr algn="ctr"/>
            <a:r>
              <a:rPr lang="en-US" altLang="ja-JP" sz="1600" dirty="0"/>
              <a:t>2. </a:t>
            </a:r>
            <a:r>
              <a:rPr lang="ja-JP" altLang="en-US" sz="1600" dirty="0"/>
              <a:t>集積・整理</a:t>
            </a:r>
            <a:endParaRPr kumimoji="1" lang="ja-JP" altLang="en-US" sz="1600" dirty="0"/>
          </a:p>
        </p:txBody>
      </p:sp>
      <p:sp>
        <p:nvSpPr>
          <p:cNvPr id="8" name="テキスト ボックス 7"/>
          <p:cNvSpPr txBox="1"/>
          <p:nvPr/>
        </p:nvSpPr>
        <p:spPr>
          <a:xfrm>
            <a:off x="5099163" y="6306776"/>
            <a:ext cx="1818104" cy="338554"/>
          </a:xfrm>
          <a:prstGeom prst="rect">
            <a:avLst/>
          </a:prstGeom>
          <a:noFill/>
        </p:spPr>
        <p:txBody>
          <a:bodyPr wrap="square" rtlCol="0">
            <a:spAutoFit/>
          </a:bodyPr>
          <a:lstStyle/>
          <a:p>
            <a:pPr algn="ctr"/>
            <a:r>
              <a:rPr kumimoji="1" lang="en-US" altLang="ja-JP" sz="1600" dirty="0"/>
              <a:t>3. </a:t>
            </a:r>
            <a:r>
              <a:rPr lang="ja-JP" altLang="en-US" sz="1600" dirty="0"/>
              <a:t>保管・共有</a:t>
            </a:r>
          </a:p>
        </p:txBody>
      </p:sp>
      <p:sp>
        <p:nvSpPr>
          <p:cNvPr id="9" name="テキスト ボックス 8"/>
          <p:cNvSpPr txBox="1"/>
          <p:nvPr/>
        </p:nvSpPr>
        <p:spPr>
          <a:xfrm>
            <a:off x="7056282" y="6308862"/>
            <a:ext cx="1976571" cy="338554"/>
          </a:xfrm>
          <a:prstGeom prst="rect">
            <a:avLst/>
          </a:prstGeom>
          <a:noFill/>
        </p:spPr>
        <p:txBody>
          <a:bodyPr wrap="square" rtlCol="0">
            <a:spAutoFit/>
          </a:bodyPr>
          <a:lstStyle/>
          <a:p>
            <a:pPr algn="ctr"/>
            <a:r>
              <a:rPr kumimoji="1" lang="en-US" altLang="ja-JP" sz="1600" dirty="0"/>
              <a:t>4. </a:t>
            </a:r>
            <a:r>
              <a:rPr lang="ja-JP" altLang="en-US" sz="1600" dirty="0"/>
              <a:t>公開・利活用</a:t>
            </a:r>
            <a:endParaRPr kumimoji="1" lang="ja-JP" altLang="en-US" sz="1600" dirty="0"/>
          </a:p>
        </p:txBody>
      </p:sp>
      <p:sp>
        <p:nvSpPr>
          <p:cNvPr id="10" name="円柱 9"/>
          <p:cNvSpPr/>
          <p:nvPr/>
        </p:nvSpPr>
        <p:spPr>
          <a:xfrm>
            <a:off x="2418420" y="4600339"/>
            <a:ext cx="353464" cy="277266"/>
          </a:xfrm>
          <a:prstGeom prst="can">
            <a:avLst/>
          </a:prstGeom>
          <a:solidFill>
            <a:schemeClr val="accent6">
              <a:lumMod val="20000"/>
              <a:lumOff val="80000"/>
            </a:schemeClr>
          </a:solidFill>
          <a:ln>
            <a:solidFill>
              <a:srgbClr val="000000"/>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4607995" y="1384599"/>
            <a:ext cx="4550282" cy="1785104"/>
          </a:xfrm>
          <a:prstGeom prst="rect">
            <a:avLst/>
          </a:prstGeom>
          <a:noFill/>
        </p:spPr>
        <p:txBody>
          <a:bodyPr wrap="square" rtlCol="0">
            <a:spAutoFit/>
          </a:bodyPr>
          <a:lstStyle/>
          <a:p>
            <a:pPr marL="93663" indent="-93663">
              <a:buFont typeface="Arial"/>
              <a:buChar char="•"/>
            </a:pPr>
            <a:r>
              <a:rPr kumimoji="1" lang="ja-JP" altLang="en-US" sz="1100" dirty="0"/>
              <a:t>理系から文系まで若手からシニアまで京都大学に所属するすべての研究者の研究基盤の底上げと研究競争力強化</a:t>
            </a:r>
            <a:endParaRPr kumimoji="1" lang="en-US" altLang="ja-JP" sz="1100" dirty="0"/>
          </a:p>
          <a:p>
            <a:pPr marL="93663" indent="-93663">
              <a:buFont typeface="Arial"/>
              <a:buChar char="•"/>
            </a:pPr>
            <a:r>
              <a:rPr kumimoji="1" lang="ja-JP" altLang="en-US" sz="1100" dirty="0"/>
              <a:t>研究データに係る学内の関連事業・支援サービスと調和した支援</a:t>
            </a:r>
            <a:endParaRPr kumimoji="1" lang="en-US" altLang="ja-JP" sz="1100" dirty="0"/>
          </a:p>
          <a:p>
            <a:pPr marL="93663" indent="-93663">
              <a:buFont typeface="Arial"/>
              <a:buChar char="•"/>
            </a:pPr>
            <a:r>
              <a:rPr kumimoji="1" lang="ja-JP" altLang="en-US" sz="1100" dirty="0"/>
              <a:t>国際レベルの優秀な研究者獲得</a:t>
            </a:r>
            <a:endParaRPr kumimoji="1" lang="en-US" altLang="ja-JP" sz="1100" dirty="0"/>
          </a:p>
          <a:p>
            <a:pPr marL="93663" indent="-93663">
              <a:buFont typeface="Arial"/>
              <a:buChar char="•"/>
            </a:pPr>
            <a:r>
              <a:rPr lang="ja-JP" altLang="en-US" sz="1100" dirty="0"/>
              <a:t>デジタル時代における若手研究者の育成</a:t>
            </a:r>
            <a:endParaRPr lang="en-US" altLang="ja-JP" sz="1100" dirty="0"/>
          </a:p>
          <a:p>
            <a:pPr marL="93663" indent="-93663">
              <a:buFont typeface="Arial"/>
              <a:buChar char="•"/>
            </a:pPr>
            <a:r>
              <a:rPr lang="ja-JP" altLang="en-US" sz="1100" dirty="0"/>
              <a:t>全学・部局</a:t>
            </a:r>
            <a:r>
              <a:rPr kumimoji="1" lang="ja-JP" altLang="en-US" sz="1100" dirty="0"/>
              <a:t>としての研究コンプライアンスへの対応強化</a:t>
            </a:r>
            <a:endParaRPr kumimoji="1" lang="en-US" altLang="ja-JP" sz="1100" dirty="0"/>
          </a:p>
          <a:p>
            <a:pPr marL="93663" indent="-93663">
              <a:buFont typeface="Arial"/>
              <a:buChar char="•"/>
            </a:pPr>
            <a:r>
              <a:rPr lang="ja-JP" altLang="en-US" sz="1100" dirty="0"/>
              <a:t>研究プロジェクト終了後の研究データ散逸の回避</a:t>
            </a:r>
            <a:endParaRPr lang="en-US" altLang="ja-JP" sz="1100" dirty="0"/>
          </a:p>
          <a:p>
            <a:pPr marL="93663" indent="-93663">
              <a:buFont typeface="Arial"/>
              <a:buChar char="•"/>
            </a:pPr>
            <a:r>
              <a:rPr lang="ja-JP" altLang="en-US" sz="1100" dirty="0"/>
              <a:t>科学データ保持による国際的評価の獲得</a:t>
            </a:r>
            <a:endParaRPr lang="en-US" altLang="ja-JP" sz="1100" dirty="0"/>
          </a:p>
          <a:p>
            <a:pPr marL="93663" indent="-93663">
              <a:buFont typeface="Arial"/>
              <a:buChar char="•"/>
            </a:pPr>
            <a:r>
              <a:rPr lang="ja-JP" altLang="en-US" sz="1100" dirty="0"/>
              <a:t>分野横断型研究の促進</a:t>
            </a:r>
            <a:endParaRPr lang="en-US" altLang="ja-JP" sz="1100" dirty="0"/>
          </a:p>
          <a:p>
            <a:pPr marL="93663" indent="-93663">
              <a:buFont typeface="Arial"/>
              <a:buChar char="•"/>
            </a:pPr>
            <a:r>
              <a:rPr kumimoji="1" lang="ja-JP" altLang="en-US" sz="1100" dirty="0"/>
              <a:t>オープンサイエンスや産学連携による知財活用によるイノベーション促進</a:t>
            </a:r>
          </a:p>
        </p:txBody>
      </p:sp>
      <p:sp>
        <p:nvSpPr>
          <p:cNvPr id="13" name="円柱 12"/>
          <p:cNvSpPr/>
          <p:nvPr/>
        </p:nvSpPr>
        <p:spPr>
          <a:xfrm>
            <a:off x="3101114" y="4562500"/>
            <a:ext cx="399283" cy="352945"/>
          </a:xfrm>
          <a:prstGeom prst="can">
            <a:avLst/>
          </a:prstGeom>
          <a:solidFill>
            <a:schemeClr val="accent6">
              <a:lumMod val="40000"/>
              <a:lumOff val="60000"/>
            </a:schemeClr>
          </a:solidFill>
          <a:ln>
            <a:solidFill>
              <a:srgbClr val="000000"/>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4" name="円柱 13"/>
          <p:cNvSpPr/>
          <p:nvPr/>
        </p:nvSpPr>
        <p:spPr>
          <a:xfrm>
            <a:off x="3777389" y="4502175"/>
            <a:ext cx="478659" cy="473595"/>
          </a:xfrm>
          <a:prstGeom prst="can">
            <a:avLst/>
          </a:prstGeom>
          <a:solidFill>
            <a:schemeClr val="accent6">
              <a:lumMod val="60000"/>
              <a:lumOff val="40000"/>
            </a:schemeClr>
          </a:solidFill>
          <a:ln>
            <a:solidFill>
              <a:srgbClr val="000000"/>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5" name="円柱 14"/>
          <p:cNvSpPr/>
          <p:nvPr/>
        </p:nvSpPr>
        <p:spPr>
          <a:xfrm>
            <a:off x="5432313" y="4349979"/>
            <a:ext cx="799561" cy="627196"/>
          </a:xfrm>
          <a:prstGeom prst="can">
            <a:avLst/>
          </a:prstGeom>
          <a:solidFill>
            <a:schemeClr val="accent6">
              <a:lumMod val="75000"/>
            </a:schemeClr>
          </a:solidFill>
          <a:ln>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solidFill>
                <a:schemeClr val="tx1"/>
              </a:solidFill>
            </a:endParaRPr>
          </a:p>
        </p:txBody>
      </p:sp>
      <p:cxnSp>
        <p:nvCxnSpPr>
          <p:cNvPr id="17" name="直線矢印コネクタ 16"/>
          <p:cNvCxnSpPr/>
          <p:nvPr/>
        </p:nvCxnSpPr>
        <p:spPr>
          <a:xfrm>
            <a:off x="2771884" y="4738972"/>
            <a:ext cx="329230" cy="1"/>
          </a:xfrm>
          <a:prstGeom prst="straightConnector1">
            <a:avLst/>
          </a:prstGeom>
          <a:ln w="9525" cmpd="sng">
            <a:solidFill>
              <a:srgbClr val="000000"/>
            </a:solidFill>
            <a:tailEnd type="stealth" w="lg" len="lg"/>
          </a:ln>
        </p:spPr>
        <p:style>
          <a:lnRef idx="2">
            <a:schemeClr val="accent1"/>
          </a:lnRef>
          <a:fillRef idx="0">
            <a:schemeClr val="accent1"/>
          </a:fillRef>
          <a:effectRef idx="1">
            <a:schemeClr val="accent1"/>
          </a:effectRef>
          <a:fontRef idx="minor">
            <a:schemeClr val="tx1"/>
          </a:fontRef>
        </p:style>
      </p:cxnSp>
      <p:cxnSp>
        <p:nvCxnSpPr>
          <p:cNvPr id="18" name="直線矢印コネクタ 17"/>
          <p:cNvCxnSpPr/>
          <p:nvPr/>
        </p:nvCxnSpPr>
        <p:spPr>
          <a:xfrm>
            <a:off x="3500397" y="4738972"/>
            <a:ext cx="276992" cy="0"/>
          </a:xfrm>
          <a:prstGeom prst="straightConnector1">
            <a:avLst/>
          </a:prstGeom>
          <a:ln w="9525" cmpd="sng">
            <a:solidFill>
              <a:srgbClr val="000000"/>
            </a:solidFill>
            <a:tailEnd type="stealth" w="lg" len="lg"/>
          </a:ln>
        </p:spPr>
        <p:style>
          <a:lnRef idx="2">
            <a:schemeClr val="accent1"/>
          </a:lnRef>
          <a:fillRef idx="0">
            <a:schemeClr val="accent1"/>
          </a:fillRef>
          <a:effectRef idx="1">
            <a:schemeClr val="accent1"/>
          </a:effectRef>
          <a:fontRef idx="minor">
            <a:schemeClr val="tx1"/>
          </a:fontRef>
        </p:style>
      </p:cxnSp>
      <p:sp>
        <p:nvSpPr>
          <p:cNvPr id="23" name="右矢印 22"/>
          <p:cNvSpPr/>
          <p:nvPr/>
        </p:nvSpPr>
        <p:spPr>
          <a:xfrm>
            <a:off x="1834289" y="4673852"/>
            <a:ext cx="361277" cy="236798"/>
          </a:xfrm>
          <a:prstGeom prst="rightArrow">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4" name="右矢印 23"/>
          <p:cNvSpPr/>
          <p:nvPr/>
        </p:nvSpPr>
        <p:spPr>
          <a:xfrm>
            <a:off x="4572690" y="4660103"/>
            <a:ext cx="361277" cy="236798"/>
          </a:xfrm>
          <a:prstGeom prst="rightArrow">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5" name="フリーフォーム 24"/>
          <p:cNvSpPr/>
          <p:nvPr/>
        </p:nvSpPr>
        <p:spPr>
          <a:xfrm>
            <a:off x="1038557" y="3675186"/>
            <a:ext cx="397654" cy="548567"/>
          </a:xfrm>
          <a:custGeom>
            <a:avLst/>
            <a:gdLst>
              <a:gd name="connsiteX0" fmla="*/ 486008 w 909305"/>
              <a:gd name="connsiteY0" fmla="*/ 0 h 1254393"/>
              <a:gd name="connsiteX1" fmla="*/ 235165 w 909305"/>
              <a:gd name="connsiteY1" fmla="*/ 156799 h 1254393"/>
              <a:gd name="connsiteX2" fmla="*/ 266520 w 909305"/>
              <a:gd name="connsiteY2" fmla="*/ 344958 h 1254393"/>
              <a:gd name="connsiteX3" fmla="*/ 438975 w 909305"/>
              <a:gd name="connsiteY3" fmla="*/ 391998 h 1254393"/>
              <a:gd name="connsiteX4" fmla="*/ 0 w 909305"/>
              <a:gd name="connsiteY4" fmla="*/ 658556 h 1254393"/>
              <a:gd name="connsiteX5" fmla="*/ 454652 w 909305"/>
              <a:gd name="connsiteY5" fmla="*/ 517437 h 1254393"/>
              <a:gd name="connsiteX6" fmla="*/ 297876 w 909305"/>
              <a:gd name="connsiteY6" fmla="*/ 1254393 h 1254393"/>
              <a:gd name="connsiteX7" fmla="*/ 564396 w 909305"/>
              <a:gd name="connsiteY7" fmla="*/ 611516 h 1254393"/>
              <a:gd name="connsiteX8" fmla="*/ 705495 w 909305"/>
              <a:gd name="connsiteY8" fmla="*/ 1191673 h 1254393"/>
              <a:gd name="connsiteX9" fmla="*/ 705495 w 909305"/>
              <a:gd name="connsiteY9" fmla="*/ 611516 h 1254393"/>
              <a:gd name="connsiteX10" fmla="*/ 909305 w 909305"/>
              <a:gd name="connsiteY10" fmla="*/ 611516 h 1254393"/>
              <a:gd name="connsiteX11" fmla="*/ 564396 w 909305"/>
              <a:gd name="connsiteY11" fmla="*/ 360638 h 1254393"/>
              <a:gd name="connsiteX12" fmla="*/ 783883 w 909305"/>
              <a:gd name="connsiteY12" fmla="*/ 172479 h 1254393"/>
              <a:gd name="connsiteX13" fmla="*/ 674140 w 909305"/>
              <a:gd name="connsiteY13" fmla="*/ 15680 h 1254393"/>
              <a:gd name="connsiteX14" fmla="*/ 486008 w 909305"/>
              <a:gd name="connsiteY14" fmla="*/ 0 h 1254393"/>
              <a:gd name="connsiteX0" fmla="*/ 486008 w 909305"/>
              <a:gd name="connsiteY0" fmla="*/ 0 h 1254393"/>
              <a:gd name="connsiteX1" fmla="*/ 235165 w 909305"/>
              <a:gd name="connsiteY1" fmla="*/ 156799 h 1254393"/>
              <a:gd name="connsiteX2" fmla="*/ 266520 w 909305"/>
              <a:gd name="connsiteY2" fmla="*/ 344958 h 1254393"/>
              <a:gd name="connsiteX3" fmla="*/ 438975 w 909305"/>
              <a:gd name="connsiteY3" fmla="*/ 391998 h 1254393"/>
              <a:gd name="connsiteX4" fmla="*/ 0 w 909305"/>
              <a:gd name="connsiteY4" fmla="*/ 658556 h 1254393"/>
              <a:gd name="connsiteX5" fmla="*/ 454652 w 909305"/>
              <a:gd name="connsiteY5" fmla="*/ 517437 h 1254393"/>
              <a:gd name="connsiteX6" fmla="*/ 297876 w 909305"/>
              <a:gd name="connsiteY6" fmla="*/ 1254393 h 1254393"/>
              <a:gd name="connsiteX7" fmla="*/ 564396 w 909305"/>
              <a:gd name="connsiteY7" fmla="*/ 611516 h 1254393"/>
              <a:gd name="connsiteX8" fmla="*/ 705495 w 909305"/>
              <a:gd name="connsiteY8" fmla="*/ 1191673 h 1254393"/>
              <a:gd name="connsiteX9" fmla="*/ 638820 w 909305"/>
              <a:gd name="connsiteY9" fmla="*/ 506741 h 1254393"/>
              <a:gd name="connsiteX10" fmla="*/ 909305 w 909305"/>
              <a:gd name="connsiteY10" fmla="*/ 611516 h 1254393"/>
              <a:gd name="connsiteX11" fmla="*/ 564396 w 909305"/>
              <a:gd name="connsiteY11" fmla="*/ 360638 h 1254393"/>
              <a:gd name="connsiteX12" fmla="*/ 783883 w 909305"/>
              <a:gd name="connsiteY12" fmla="*/ 172479 h 1254393"/>
              <a:gd name="connsiteX13" fmla="*/ 674140 w 909305"/>
              <a:gd name="connsiteY13" fmla="*/ 15680 h 1254393"/>
              <a:gd name="connsiteX14" fmla="*/ 486008 w 909305"/>
              <a:gd name="connsiteY14" fmla="*/ 0 h 1254393"/>
              <a:gd name="connsiteX0" fmla="*/ 486008 w 909305"/>
              <a:gd name="connsiteY0" fmla="*/ 0 h 1254393"/>
              <a:gd name="connsiteX1" fmla="*/ 235165 w 909305"/>
              <a:gd name="connsiteY1" fmla="*/ 156799 h 1254393"/>
              <a:gd name="connsiteX2" fmla="*/ 266520 w 909305"/>
              <a:gd name="connsiteY2" fmla="*/ 344958 h 1254393"/>
              <a:gd name="connsiteX3" fmla="*/ 467550 w 909305"/>
              <a:gd name="connsiteY3" fmla="*/ 391998 h 1254393"/>
              <a:gd name="connsiteX4" fmla="*/ 0 w 909305"/>
              <a:gd name="connsiteY4" fmla="*/ 658556 h 1254393"/>
              <a:gd name="connsiteX5" fmla="*/ 454652 w 909305"/>
              <a:gd name="connsiteY5" fmla="*/ 517437 h 1254393"/>
              <a:gd name="connsiteX6" fmla="*/ 297876 w 909305"/>
              <a:gd name="connsiteY6" fmla="*/ 1254393 h 1254393"/>
              <a:gd name="connsiteX7" fmla="*/ 564396 w 909305"/>
              <a:gd name="connsiteY7" fmla="*/ 611516 h 1254393"/>
              <a:gd name="connsiteX8" fmla="*/ 705495 w 909305"/>
              <a:gd name="connsiteY8" fmla="*/ 1191673 h 1254393"/>
              <a:gd name="connsiteX9" fmla="*/ 638820 w 909305"/>
              <a:gd name="connsiteY9" fmla="*/ 506741 h 1254393"/>
              <a:gd name="connsiteX10" fmla="*/ 909305 w 909305"/>
              <a:gd name="connsiteY10" fmla="*/ 611516 h 1254393"/>
              <a:gd name="connsiteX11" fmla="*/ 564396 w 909305"/>
              <a:gd name="connsiteY11" fmla="*/ 360638 h 1254393"/>
              <a:gd name="connsiteX12" fmla="*/ 783883 w 909305"/>
              <a:gd name="connsiteY12" fmla="*/ 172479 h 1254393"/>
              <a:gd name="connsiteX13" fmla="*/ 674140 w 909305"/>
              <a:gd name="connsiteY13" fmla="*/ 15680 h 1254393"/>
              <a:gd name="connsiteX14" fmla="*/ 486008 w 909305"/>
              <a:gd name="connsiteY14" fmla="*/ 0 h 1254393"/>
              <a:gd name="connsiteX0" fmla="*/ 486008 w 909305"/>
              <a:gd name="connsiteY0" fmla="*/ 0 h 1254393"/>
              <a:gd name="connsiteX1" fmla="*/ 295490 w 909305"/>
              <a:gd name="connsiteY1" fmla="*/ 71074 h 1254393"/>
              <a:gd name="connsiteX2" fmla="*/ 266520 w 909305"/>
              <a:gd name="connsiteY2" fmla="*/ 344958 h 1254393"/>
              <a:gd name="connsiteX3" fmla="*/ 467550 w 909305"/>
              <a:gd name="connsiteY3" fmla="*/ 391998 h 1254393"/>
              <a:gd name="connsiteX4" fmla="*/ 0 w 909305"/>
              <a:gd name="connsiteY4" fmla="*/ 658556 h 1254393"/>
              <a:gd name="connsiteX5" fmla="*/ 454652 w 909305"/>
              <a:gd name="connsiteY5" fmla="*/ 517437 h 1254393"/>
              <a:gd name="connsiteX6" fmla="*/ 297876 w 909305"/>
              <a:gd name="connsiteY6" fmla="*/ 1254393 h 1254393"/>
              <a:gd name="connsiteX7" fmla="*/ 564396 w 909305"/>
              <a:gd name="connsiteY7" fmla="*/ 611516 h 1254393"/>
              <a:gd name="connsiteX8" fmla="*/ 705495 w 909305"/>
              <a:gd name="connsiteY8" fmla="*/ 1191673 h 1254393"/>
              <a:gd name="connsiteX9" fmla="*/ 638820 w 909305"/>
              <a:gd name="connsiteY9" fmla="*/ 506741 h 1254393"/>
              <a:gd name="connsiteX10" fmla="*/ 909305 w 909305"/>
              <a:gd name="connsiteY10" fmla="*/ 611516 h 1254393"/>
              <a:gd name="connsiteX11" fmla="*/ 564396 w 909305"/>
              <a:gd name="connsiteY11" fmla="*/ 360638 h 1254393"/>
              <a:gd name="connsiteX12" fmla="*/ 783883 w 909305"/>
              <a:gd name="connsiteY12" fmla="*/ 172479 h 1254393"/>
              <a:gd name="connsiteX13" fmla="*/ 674140 w 909305"/>
              <a:gd name="connsiteY13" fmla="*/ 15680 h 1254393"/>
              <a:gd name="connsiteX14" fmla="*/ 486008 w 909305"/>
              <a:gd name="connsiteY14" fmla="*/ 0 h 1254393"/>
              <a:gd name="connsiteX0" fmla="*/ 486008 w 909305"/>
              <a:gd name="connsiteY0" fmla="*/ 0 h 1254393"/>
              <a:gd name="connsiteX1" fmla="*/ 295490 w 909305"/>
              <a:gd name="connsiteY1" fmla="*/ 71074 h 1254393"/>
              <a:gd name="connsiteX2" fmla="*/ 244295 w 909305"/>
              <a:gd name="connsiteY2" fmla="*/ 240183 h 1254393"/>
              <a:gd name="connsiteX3" fmla="*/ 467550 w 909305"/>
              <a:gd name="connsiteY3" fmla="*/ 391998 h 1254393"/>
              <a:gd name="connsiteX4" fmla="*/ 0 w 909305"/>
              <a:gd name="connsiteY4" fmla="*/ 658556 h 1254393"/>
              <a:gd name="connsiteX5" fmla="*/ 454652 w 909305"/>
              <a:gd name="connsiteY5" fmla="*/ 517437 h 1254393"/>
              <a:gd name="connsiteX6" fmla="*/ 297876 w 909305"/>
              <a:gd name="connsiteY6" fmla="*/ 1254393 h 1254393"/>
              <a:gd name="connsiteX7" fmla="*/ 564396 w 909305"/>
              <a:gd name="connsiteY7" fmla="*/ 611516 h 1254393"/>
              <a:gd name="connsiteX8" fmla="*/ 705495 w 909305"/>
              <a:gd name="connsiteY8" fmla="*/ 1191673 h 1254393"/>
              <a:gd name="connsiteX9" fmla="*/ 638820 w 909305"/>
              <a:gd name="connsiteY9" fmla="*/ 506741 h 1254393"/>
              <a:gd name="connsiteX10" fmla="*/ 909305 w 909305"/>
              <a:gd name="connsiteY10" fmla="*/ 611516 h 1254393"/>
              <a:gd name="connsiteX11" fmla="*/ 564396 w 909305"/>
              <a:gd name="connsiteY11" fmla="*/ 360638 h 1254393"/>
              <a:gd name="connsiteX12" fmla="*/ 783883 w 909305"/>
              <a:gd name="connsiteY12" fmla="*/ 172479 h 1254393"/>
              <a:gd name="connsiteX13" fmla="*/ 674140 w 909305"/>
              <a:gd name="connsiteY13" fmla="*/ 15680 h 1254393"/>
              <a:gd name="connsiteX14" fmla="*/ 486008 w 909305"/>
              <a:gd name="connsiteY14" fmla="*/ 0 h 1254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909305" h="1254393">
                <a:moveTo>
                  <a:pt x="486008" y="0"/>
                </a:moveTo>
                <a:lnTo>
                  <a:pt x="295490" y="71074"/>
                </a:lnTo>
                <a:lnTo>
                  <a:pt x="244295" y="240183"/>
                </a:lnTo>
                <a:lnTo>
                  <a:pt x="467550" y="391998"/>
                </a:lnTo>
                <a:lnTo>
                  <a:pt x="0" y="658556"/>
                </a:lnTo>
                <a:lnTo>
                  <a:pt x="454652" y="517437"/>
                </a:lnTo>
                <a:lnTo>
                  <a:pt x="297876" y="1254393"/>
                </a:lnTo>
                <a:lnTo>
                  <a:pt x="564396" y="611516"/>
                </a:lnTo>
                <a:lnTo>
                  <a:pt x="705495" y="1191673"/>
                </a:lnTo>
                <a:lnTo>
                  <a:pt x="638820" y="506741"/>
                </a:lnTo>
                <a:lnTo>
                  <a:pt x="909305" y="611516"/>
                </a:lnTo>
                <a:lnTo>
                  <a:pt x="564396" y="360638"/>
                </a:lnTo>
                <a:lnTo>
                  <a:pt x="783883" y="172479"/>
                </a:lnTo>
                <a:lnTo>
                  <a:pt x="674140" y="15680"/>
                </a:lnTo>
                <a:lnTo>
                  <a:pt x="486008" y="0"/>
                </a:lnTo>
                <a:close/>
              </a:path>
            </a:pathLst>
          </a:custGeom>
          <a:solidFill>
            <a:srgbClr val="D9D9D9"/>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6" name="テキスト ボックス 25"/>
          <p:cNvSpPr txBox="1"/>
          <p:nvPr/>
        </p:nvSpPr>
        <p:spPr>
          <a:xfrm>
            <a:off x="738660" y="3642626"/>
            <a:ext cx="373716" cy="338554"/>
          </a:xfrm>
          <a:prstGeom prst="rect">
            <a:avLst/>
          </a:prstGeom>
          <a:noFill/>
        </p:spPr>
        <p:txBody>
          <a:bodyPr wrap="square" rtlCol="0">
            <a:spAutoFit/>
          </a:bodyPr>
          <a:lstStyle/>
          <a:p>
            <a:r>
              <a:rPr lang="en-US" altLang="ja-JP" sz="1600" dirty="0"/>
              <a:t>PI</a:t>
            </a:r>
            <a:endParaRPr kumimoji="1" lang="ja-JP" altLang="en-US" sz="1600" dirty="0"/>
          </a:p>
        </p:txBody>
      </p:sp>
      <p:sp>
        <p:nvSpPr>
          <p:cNvPr id="27" name="テキスト ボックス 26"/>
          <p:cNvSpPr txBox="1"/>
          <p:nvPr/>
        </p:nvSpPr>
        <p:spPr>
          <a:xfrm>
            <a:off x="1642395" y="1091920"/>
            <a:ext cx="1249109" cy="276999"/>
          </a:xfrm>
          <a:prstGeom prst="rect">
            <a:avLst/>
          </a:prstGeom>
          <a:solidFill>
            <a:schemeClr val="bg1"/>
          </a:solidFill>
          <a:ln>
            <a:noFill/>
          </a:ln>
        </p:spPr>
        <p:txBody>
          <a:bodyPr wrap="square" rtlCol="0">
            <a:spAutoFit/>
          </a:bodyPr>
          <a:lstStyle/>
          <a:p>
            <a:pPr algn="ctr"/>
            <a:r>
              <a:rPr kumimoji="1" lang="ja-JP" altLang="en-US" sz="1200" u="sng" dirty="0"/>
              <a:t>背景・必要性</a:t>
            </a:r>
          </a:p>
        </p:txBody>
      </p:sp>
      <p:sp>
        <p:nvSpPr>
          <p:cNvPr id="28" name="テキスト ボックス 27"/>
          <p:cNvSpPr txBox="1"/>
          <p:nvPr/>
        </p:nvSpPr>
        <p:spPr>
          <a:xfrm>
            <a:off x="6140839" y="1118938"/>
            <a:ext cx="1249109" cy="276999"/>
          </a:xfrm>
          <a:prstGeom prst="rect">
            <a:avLst/>
          </a:prstGeom>
          <a:solidFill>
            <a:srgbClr val="FFFFFF"/>
          </a:solidFill>
          <a:ln>
            <a:solidFill>
              <a:srgbClr val="FFFFFF"/>
            </a:solidFill>
          </a:ln>
        </p:spPr>
        <p:txBody>
          <a:bodyPr wrap="square" rtlCol="0">
            <a:spAutoFit/>
          </a:bodyPr>
          <a:lstStyle/>
          <a:p>
            <a:pPr algn="ctr"/>
            <a:r>
              <a:rPr kumimoji="1" lang="ja-JP" altLang="en-US" sz="1200" u="sng" dirty="0"/>
              <a:t>期待される成果</a:t>
            </a:r>
          </a:p>
        </p:txBody>
      </p:sp>
      <p:sp>
        <p:nvSpPr>
          <p:cNvPr id="30" name="雲 29"/>
          <p:cNvSpPr/>
          <p:nvPr/>
        </p:nvSpPr>
        <p:spPr>
          <a:xfrm>
            <a:off x="2369577" y="3663666"/>
            <a:ext cx="2034038" cy="548567"/>
          </a:xfrm>
          <a:prstGeom prst="cloud">
            <a:avLst/>
          </a:prstGeom>
          <a:solidFill>
            <a:schemeClr val="bg1">
              <a:lumMod val="85000"/>
            </a:schemeClr>
          </a:solidFill>
          <a:ln>
            <a:solidFill>
              <a:srgbClr val="000000"/>
            </a:solidFill>
          </a:ln>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kumimoji="1" lang="ja-JP" altLang="en-US" sz="1400" dirty="0">
                <a:solidFill>
                  <a:srgbClr val="000000"/>
                </a:solidFill>
              </a:rPr>
              <a:t>研究コミュニティ</a:t>
            </a:r>
          </a:p>
        </p:txBody>
      </p:sp>
      <p:sp>
        <p:nvSpPr>
          <p:cNvPr id="41" name="テキスト ボックス 40"/>
          <p:cNvSpPr txBox="1"/>
          <p:nvPr/>
        </p:nvSpPr>
        <p:spPr>
          <a:xfrm>
            <a:off x="438980" y="4971554"/>
            <a:ext cx="1473700" cy="438582"/>
          </a:xfrm>
          <a:prstGeom prst="rect">
            <a:avLst/>
          </a:prstGeom>
          <a:noFill/>
        </p:spPr>
        <p:txBody>
          <a:bodyPr wrap="square" lIns="0" rIns="0" rtlCol="0">
            <a:spAutoFit/>
          </a:bodyPr>
          <a:lstStyle/>
          <a:p>
            <a:pPr algn="ctr"/>
            <a:r>
              <a:rPr kumimoji="1" lang="ja-JP" altLang="en-US" sz="1200" dirty="0"/>
              <a:t>作成支援・ﾘﾃﾗｼ教育</a:t>
            </a:r>
            <a:r>
              <a:rPr kumimoji="1" lang="en-US" altLang="ja-JP" sz="1200" dirty="0"/>
              <a:t/>
            </a:r>
            <a:br>
              <a:rPr kumimoji="1" lang="en-US" altLang="ja-JP" sz="1200" dirty="0"/>
            </a:br>
            <a:r>
              <a:rPr kumimoji="1" lang="ja-JP" altLang="en-US" sz="1050" dirty="0"/>
              <a:t>（人的・</a:t>
            </a:r>
            <a:r>
              <a:rPr lang="ja-JP" altLang="en-US" sz="1050" dirty="0"/>
              <a:t>技術</a:t>
            </a:r>
            <a:r>
              <a:rPr kumimoji="1" lang="ja-JP" altLang="en-US" sz="1050" dirty="0"/>
              <a:t>的</a:t>
            </a:r>
            <a:r>
              <a:rPr lang="ja-JP" altLang="en-US" sz="1050" dirty="0"/>
              <a:t>支援</a:t>
            </a:r>
            <a:r>
              <a:rPr kumimoji="1" lang="ja-JP" altLang="en-US" sz="1050" dirty="0"/>
              <a:t>）</a:t>
            </a:r>
            <a:endParaRPr kumimoji="1" lang="ja-JP" altLang="en-US" sz="1200" dirty="0"/>
          </a:p>
        </p:txBody>
      </p:sp>
      <p:pic>
        <p:nvPicPr>
          <p:cNvPr id="45" name="Picture 6" descr="D:\Users\ABGKRAMPEM\Desktop\dx400-front-ext-shelfs-3.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67219" y="5481606"/>
            <a:ext cx="284836" cy="46049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6" name="Picture 6" descr="D:\Users\ABGKRAMPEM\Desktop\dx400-front-ext-shelfs-3.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50883" y="5485957"/>
            <a:ext cx="284836" cy="46049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47" name="テキスト ボックス 46"/>
          <p:cNvSpPr txBox="1"/>
          <p:nvPr/>
        </p:nvSpPr>
        <p:spPr>
          <a:xfrm>
            <a:off x="2445389" y="5872339"/>
            <a:ext cx="1810659" cy="430887"/>
          </a:xfrm>
          <a:prstGeom prst="rect">
            <a:avLst/>
          </a:prstGeom>
          <a:solidFill>
            <a:schemeClr val="bg1"/>
          </a:solidFill>
          <a:ln>
            <a:solidFill>
              <a:srgbClr val="000000"/>
            </a:solidFill>
          </a:ln>
        </p:spPr>
        <p:txBody>
          <a:bodyPr wrap="square" lIns="0" rIns="0" rtlCol="0" anchor="ctr">
            <a:spAutoFit/>
          </a:bodyPr>
          <a:lstStyle/>
          <a:p>
            <a:pPr algn="ctr"/>
            <a:r>
              <a:rPr lang="ja-JP" altLang="en-US" sz="1100" dirty="0"/>
              <a:t>・コンピューティング基盤</a:t>
            </a:r>
            <a:endParaRPr lang="en-US" altLang="ja-JP" sz="1100" dirty="0"/>
          </a:p>
          <a:p>
            <a:pPr algn="ctr"/>
            <a:r>
              <a:rPr kumimoji="1" lang="ja-JP" altLang="en-US" sz="1100" dirty="0"/>
              <a:t>（学術情報メディアセンター）</a:t>
            </a:r>
          </a:p>
        </p:txBody>
      </p:sp>
      <p:grpSp>
        <p:nvGrpSpPr>
          <p:cNvPr id="76" name="図形グループ 75"/>
          <p:cNvGrpSpPr/>
          <p:nvPr/>
        </p:nvGrpSpPr>
        <p:grpSpPr>
          <a:xfrm>
            <a:off x="7179849" y="4212233"/>
            <a:ext cx="1308032" cy="945423"/>
            <a:chOff x="9307017" y="1740766"/>
            <a:chExt cx="1545145" cy="1116804"/>
          </a:xfrm>
        </p:grpSpPr>
        <p:grpSp>
          <p:nvGrpSpPr>
            <p:cNvPr id="60" name="図形グループ 17"/>
            <p:cNvGrpSpPr/>
            <p:nvPr/>
          </p:nvGrpSpPr>
          <p:grpSpPr>
            <a:xfrm>
              <a:off x="9456153" y="1740766"/>
              <a:ext cx="1396009" cy="1116804"/>
              <a:chOff x="2895600" y="2209800"/>
              <a:chExt cx="1219200" cy="975357"/>
            </a:xfrm>
          </p:grpSpPr>
          <p:sp>
            <p:nvSpPr>
              <p:cNvPr id="61" name="正方形/長方形 60"/>
              <p:cNvSpPr/>
              <p:nvPr/>
            </p:nvSpPr>
            <p:spPr>
              <a:xfrm>
                <a:off x="2895600" y="2514600"/>
                <a:ext cx="1219200" cy="670557"/>
              </a:xfrm>
              <a:prstGeom prst="rect">
                <a:avLst/>
              </a:prstGeom>
              <a:blipFill rotWithShape="1">
                <a:blip r:embed="rId4"/>
                <a:tile tx="0" ty="0" sx="100000" sy="100000" flip="none" algn="tl"/>
              </a:blipFill>
              <a:ln>
                <a:solidFill>
                  <a:schemeClr val="tx1"/>
                </a:solidFill>
              </a:ln>
              <a:effectLst>
                <a:outerShdw blurRad="50800" dist="38100" dir="2700000">
                  <a:srgbClr val="000000">
                    <a:alpha val="43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rgbClr val="000000"/>
                  </a:solidFill>
                </a:endParaRPr>
              </a:p>
            </p:txBody>
          </p:sp>
          <p:sp>
            <p:nvSpPr>
              <p:cNvPr id="62" name="二等辺三角形 61"/>
              <p:cNvSpPr/>
              <p:nvPr/>
            </p:nvSpPr>
            <p:spPr>
              <a:xfrm>
                <a:off x="2895600" y="2209800"/>
                <a:ext cx="1219200" cy="304800"/>
              </a:xfrm>
              <a:prstGeom prst="triangle">
                <a:avLst/>
              </a:prstGeom>
              <a:blipFill rotWithShape="1">
                <a:blip r:embed="rId4"/>
                <a:tile tx="0" ty="0" sx="100000" sy="100000" flip="none" algn="tl"/>
              </a:blip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rgbClr val="000000"/>
                  </a:solidFill>
                </a:endParaRPr>
              </a:p>
            </p:txBody>
          </p:sp>
          <p:sp>
            <p:nvSpPr>
              <p:cNvPr id="63" name="正方形/長方形 62"/>
              <p:cNvSpPr/>
              <p:nvPr/>
            </p:nvSpPr>
            <p:spPr>
              <a:xfrm>
                <a:off x="3162300" y="2590800"/>
                <a:ext cx="342900" cy="457200"/>
              </a:xfrm>
              <a:prstGeom prst="rect">
                <a:avLst/>
              </a:prstGeom>
              <a:solidFill>
                <a:schemeClr val="tx1">
                  <a:lumMod val="95000"/>
                  <a:lumOff val="5000"/>
                </a:schemeClr>
              </a:solidFill>
              <a:ln>
                <a:solidFill>
                  <a:schemeClr val="tx1"/>
                </a:solidFill>
              </a:ln>
              <a:effectLst/>
              <a:scene3d>
                <a:camera prst="orthographicFront">
                  <a:rot lat="0" lon="0" rev="0"/>
                </a:camera>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rgbClr val="000000"/>
                  </a:solidFill>
                </a:endParaRPr>
              </a:p>
            </p:txBody>
          </p:sp>
          <p:sp>
            <p:nvSpPr>
              <p:cNvPr id="64" name="正方形/長方形 63"/>
              <p:cNvSpPr/>
              <p:nvPr/>
            </p:nvSpPr>
            <p:spPr>
              <a:xfrm>
                <a:off x="3505200" y="2590800"/>
                <a:ext cx="342900" cy="457200"/>
              </a:xfrm>
              <a:prstGeom prst="rect">
                <a:avLst/>
              </a:prstGeom>
              <a:blipFill rotWithShape="1">
                <a:blip r:embed="rId5"/>
                <a:tile tx="0" ty="0" sx="100000" sy="100000" flip="none" algn="tl"/>
              </a:blip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rgbClr val="000000"/>
                  </a:solidFill>
                </a:endParaRPr>
              </a:p>
            </p:txBody>
          </p:sp>
          <p:sp>
            <p:nvSpPr>
              <p:cNvPr id="65" name="円/楕円 64"/>
              <p:cNvSpPr/>
              <p:nvPr/>
            </p:nvSpPr>
            <p:spPr>
              <a:xfrm>
                <a:off x="3558540" y="2743200"/>
                <a:ext cx="45719" cy="152400"/>
              </a:xfrm>
              <a:prstGeom prst="ellipse">
                <a:avLst/>
              </a:prstGeom>
              <a:blipFill rotWithShape="1">
                <a:blip r:embed="rId6"/>
                <a:tile tx="0" ty="0" sx="100000" sy="100000" flip="none" algn="tl"/>
              </a:blip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rgbClr val="000000"/>
                  </a:solidFill>
                </a:endParaRPr>
              </a:p>
            </p:txBody>
          </p:sp>
          <p:sp>
            <p:nvSpPr>
              <p:cNvPr id="66" name="正方形/長方形 65"/>
              <p:cNvSpPr/>
              <p:nvPr/>
            </p:nvSpPr>
            <p:spPr>
              <a:xfrm>
                <a:off x="3162300" y="3048000"/>
                <a:ext cx="685800" cy="45719"/>
              </a:xfrm>
              <a:prstGeom prst="rect">
                <a:avLst/>
              </a:prstGeom>
              <a:blipFill rotWithShape="1">
                <a:blip r:embed="rId6"/>
                <a:tile tx="0" ty="0" sx="100000" sy="100000" flip="none" algn="tl"/>
              </a:blip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rgbClr val="000000"/>
                  </a:solidFill>
                </a:endParaRPr>
              </a:p>
            </p:txBody>
          </p:sp>
          <p:sp>
            <p:nvSpPr>
              <p:cNvPr id="67" name="正方形/長方形 66"/>
              <p:cNvSpPr/>
              <p:nvPr/>
            </p:nvSpPr>
            <p:spPr>
              <a:xfrm>
                <a:off x="3162300" y="3093719"/>
                <a:ext cx="685800" cy="45719"/>
              </a:xfrm>
              <a:prstGeom prst="rect">
                <a:avLst/>
              </a:prstGeom>
              <a:blipFill rotWithShape="1">
                <a:blip r:embed="rId6"/>
                <a:tile tx="0" ty="0" sx="100000" sy="100000" flip="none" algn="tl"/>
              </a:blip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rgbClr val="000000"/>
                  </a:solidFill>
                </a:endParaRPr>
              </a:p>
            </p:txBody>
          </p:sp>
          <p:sp>
            <p:nvSpPr>
              <p:cNvPr id="68" name="正方形/長方形 67"/>
              <p:cNvSpPr/>
              <p:nvPr/>
            </p:nvSpPr>
            <p:spPr>
              <a:xfrm>
                <a:off x="3162300" y="3139438"/>
                <a:ext cx="685800" cy="45719"/>
              </a:xfrm>
              <a:prstGeom prst="rect">
                <a:avLst/>
              </a:prstGeom>
              <a:blipFill rotWithShape="1">
                <a:blip r:embed="rId6"/>
                <a:tile tx="0" ty="0" sx="100000" sy="100000" flip="none" algn="tl"/>
              </a:blip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rgbClr val="000000"/>
                  </a:solidFill>
                </a:endParaRPr>
              </a:p>
            </p:txBody>
          </p:sp>
        </p:grpSp>
        <p:sp>
          <p:nvSpPr>
            <p:cNvPr id="69" name="直方体 68"/>
            <p:cNvSpPr/>
            <p:nvPr/>
          </p:nvSpPr>
          <p:spPr>
            <a:xfrm>
              <a:off x="9307017" y="2173886"/>
              <a:ext cx="454513" cy="540000"/>
            </a:xfrm>
            <a:prstGeom prst="cube">
              <a:avLst>
                <a:gd name="adj" fmla="val 4043"/>
              </a:avLst>
            </a:prstGeom>
            <a:gradFill>
              <a:gsLst>
                <a:gs pos="0">
                  <a:schemeClr val="bg1">
                    <a:lumMod val="65000"/>
                  </a:schemeClr>
                </a:gs>
                <a:gs pos="99000">
                  <a:schemeClr val="bg1">
                    <a:lumMod val="85000"/>
                  </a:schemeClr>
                </a:gs>
              </a:gsLst>
            </a:gra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rgbClr val="000000"/>
                </a:solidFill>
              </a:endParaRPr>
            </a:p>
          </p:txBody>
        </p:sp>
        <p:sp>
          <p:nvSpPr>
            <p:cNvPr id="71" name="正方形/長方形 70"/>
            <p:cNvSpPr/>
            <p:nvPr/>
          </p:nvSpPr>
          <p:spPr>
            <a:xfrm>
              <a:off x="10359039" y="2245964"/>
              <a:ext cx="434576" cy="497406"/>
            </a:xfrm>
            <a:prstGeom prst="rect">
              <a:avLst/>
            </a:prstGeom>
            <a:solidFill>
              <a:schemeClr val="bg1"/>
            </a:solidFill>
            <a:ln>
              <a:solidFill>
                <a:schemeClr val="tx1"/>
              </a:solidFill>
              <a:prstDash val="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rgbClr val="000000"/>
                </a:solidFill>
              </a:endParaRPr>
            </a:p>
          </p:txBody>
        </p:sp>
        <p:sp>
          <p:nvSpPr>
            <p:cNvPr id="73" name="円柱 72"/>
            <p:cNvSpPr/>
            <p:nvPr/>
          </p:nvSpPr>
          <p:spPr>
            <a:xfrm>
              <a:off x="10427666" y="2281316"/>
              <a:ext cx="304800" cy="404873"/>
            </a:xfrm>
            <a:prstGeom prst="can">
              <a:avLst/>
            </a:prstGeom>
            <a:solidFill>
              <a:schemeClr val="accent6">
                <a:lumMod val="75000"/>
              </a:schemeClr>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rgbClr val="000000"/>
                </a:solidFill>
              </a:endParaRPr>
            </a:p>
          </p:txBody>
        </p:sp>
      </p:grpSp>
      <p:sp>
        <p:nvSpPr>
          <p:cNvPr id="78" name="雲 77"/>
          <p:cNvSpPr/>
          <p:nvPr/>
        </p:nvSpPr>
        <p:spPr>
          <a:xfrm>
            <a:off x="5465099" y="3259910"/>
            <a:ext cx="3110586" cy="646679"/>
          </a:xfrm>
          <a:prstGeom prst="cloud">
            <a:avLst/>
          </a:prstGeom>
          <a:solidFill>
            <a:schemeClr val="bg1"/>
          </a:solidFill>
          <a:ln>
            <a:solidFill>
              <a:srgbClr val="000000"/>
            </a:solidFill>
            <a:prstDash val="sysDash"/>
          </a:ln>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kumimoji="1" lang="ja-JP" altLang="en-US" sz="1400" dirty="0">
                <a:solidFill>
                  <a:srgbClr val="000000"/>
                </a:solidFill>
              </a:rPr>
              <a:t>学術界・産業界・一般社会</a:t>
            </a:r>
          </a:p>
        </p:txBody>
      </p:sp>
      <p:cxnSp>
        <p:nvCxnSpPr>
          <p:cNvPr id="79" name="直線コネクタ 78"/>
          <p:cNvCxnSpPr/>
          <p:nvPr/>
        </p:nvCxnSpPr>
        <p:spPr>
          <a:xfrm flipH="1">
            <a:off x="5690994" y="3890909"/>
            <a:ext cx="141100" cy="390729"/>
          </a:xfrm>
          <a:prstGeom prst="line">
            <a:avLst/>
          </a:prstGeom>
          <a:ln>
            <a:solidFill>
              <a:srgbClr val="000000"/>
            </a:solidFill>
            <a:headEnd type="triangle" w="lg" len="lg"/>
            <a:tailEnd type="triangle" w="lg" len="lg"/>
          </a:ln>
        </p:spPr>
        <p:style>
          <a:lnRef idx="2">
            <a:schemeClr val="accent1"/>
          </a:lnRef>
          <a:fillRef idx="0">
            <a:schemeClr val="accent1"/>
          </a:fillRef>
          <a:effectRef idx="1">
            <a:schemeClr val="accent1"/>
          </a:effectRef>
          <a:fontRef idx="minor">
            <a:schemeClr val="tx1"/>
          </a:fontRef>
        </p:style>
      </p:cxnSp>
      <p:cxnSp>
        <p:nvCxnSpPr>
          <p:cNvPr id="82" name="直線コネクタ 81"/>
          <p:cNvCxnSpPr/>
          <p:nvPr/>
        </p:nvCxnSpPr>
        <p:spPr>
          <a:xfrm>
            <a:off x="7564614" y="3906589"/>
            <a:ext cx="36931" cy="422007"/>
          </a:xfrm>
          <a:prstGeom prst="line">
            <a:avLst/>
          </a:prstGeom>
          <a:ln>
            <a:solidFill>
              <a:srgbClr val="000000"/>
            </a:solidFill>
            <a:headEnd type="triangle" w="lg" len="lg"/>
            <a:tailEnd type="triangle" w="lg" len="lg"/>
          </a:ln>
        </p:spPr>
        <p:style>
          <a:lnRef idx="2">
            <a:schemeClr val="accent1"/>
          </a:lnRef>
          <a:fillRef idx="0">
            <a:schemeClr val="accent1"/>
          </a:fillRef>
          <a:effectRef idx="1">
            <a:schemeClr val="accent1"/>
          </a:effectRef>
          <a:fontRef idx="minor">
            <a:schemeClr val="tx1"/>
          </a:fontRef>
        </p:style>
      </p:cxnSp>
      <p:sp>
        <p:nvSpPr>
          <p:cNvPr id="85" name="テキスト ボックス 84"/>
          <p:cNvSpPr txBox="1"/>
          <p:nvPr/>
        </p:nvSpPr>
        <p:spPr>
          <a:xfrm>
            <a:off x="2662138" y="4252475"/>
            <a:ext cx="1432206" cy="261610"/>
          </a:xfrm>
          <a:prstGeom prst="rect">
            <a:avLst/>
          </a:prstGeom>
          <a:noFill/>
        </p:spPr>
        <p:txBody>
          <a:bodyPr wrap="square" lIns="0" rIns="0" rtlCol="0">
            <a:spAutoFit/>
          </a:bodyPr>
          <a:lstStyle/>
          <a:p>
            <a:pPr algn="ctr"/>
            <a:r>
              <a:rPr kumimoji="1" lang="ja-JP" altLang="en-US" sz="1100" dirty="0"/>
              <a:t>コラボレーション基盤</a:t>
            </a:r>
          </a:p>
        </p:txBody>
      </p:sp>
      <p:sp>
        <p:nvSpPr>
          <p:cNvPr id="87" name="テキスト ボックス 86"/>
          <p:cNvSpPr txBox="1"/>
          <p:nvPr/>
        </p:nvSpPr>
        <p:spPr>
          <a:xfrm>
            <a:off x="2393019" y="5108021"/>
            <a:ext cx="1887509" cy="261610"/>
          </a:xfrm>
          <a:prstGeom prst="rect">
            <a:avLst/>
          </a:prstGeom>
          <a:noFill/>
        </p:spPr>
        <p:txBody>
          <a:bodyPr wrap="square" lIns="0" rIns="0" rtlCol="0">
            <a:spAutoFit/>
          </a:bodyPr>
          <a:lstStyle/>
          <a:p>
            <a:pPr algn="ctr"/>
            <a:r>
              <a:rPr kumimoji="1" lang="ja-JP" altLang="en-US" sz="1100" dirty="0"/>
              <a:t>ストレージ基盤及び計算基盤</a:t>
            </a:r>
          </a:p>
        </p:txBody>
      </p:sp>
      <p:sp>
        <p:nvSpPr>
          <p:cNvPr id="88" name="テキスト ボックス 87"/>
          <p:cNvSpPr txBox="1"/>
          <p:nvPr/>
        </p:nvSpPr>
        <p:spPr>
          <a:xfrm>
            <a:off x="423302" y="5709094"/>
            <a:ext cx="1708862" cy="600164"/>
          </a:xfrm>
          <a:prstGeom prst="rect">
            <a:avLst/>
          </a:prstGeom>
          <a:solidFill>
            <a:schemeClr val="bg1"/>
          </a:solidFill>
          <a:ln>
            <a:solidFill>
              <a:schemeClr val="tx1"/>
            </a:solidFill>
          </a:ln>
        </p:spPr>
        <p:txBody>
          <a:bodyPr wrap="square" rtlCol="0">
            <a:spAutoFit/>
          </a:bodyPr>
          <a:lstStyle/>
          <a:p>
            <a:pPr marL="93663" indent="-93663">
              <a:buFont typeface="Arial"/>
              <a:buChar char="•"/>
            </a:pPr>
            <a:r>
              <a:rPr kumimoji="1" lang="ja-JP" altLang="en-US" sz="1100" dirty="0"/>
              <a:t>研究費申請支援（</a:t>
            </a:r>
            <a:r>
              <a:rPr kumimoji="1" lang="en-US" altLang="ja-JP" sz="1100" dirty="0"/>
              <a:t>URA)</a:t>
            </a:r>
          </a:p>
          <a:p>
            <a:pPr marL="93663" indent="-93663">
              <a:buFont typeface="Arial"/>
              <a:buChar char="•"/>
            </a:pPr>
            <a:r>
              <a:rPr lang="ja-JP" altLang="en-US" sz="1100" dirty="0"/>
              <a:t>研究公正コンプライアンス研修（研究推進課）</a:t>
            </a:r>
            <a:endParaRPr kumimoji="1" lang="ja-JP" altLang="en-US" sz="1100" dirty="0"/>
          </a:p>
        </p:txBody>
      </p:sp>
      <p:sp>
        <p:nvSpPr>
          <p:cNvPr id="97" name="テキスト ボックス 96"/>
          <p:cNvSpPr txBox="1"/>
          <p:nvPr/>
        </p:nvSpPr>
        <p:spPr>
          <a:xfrm>
            <a:off x="5079711" y="5583654"/>
            <a:ext cx="3953142" cy="769441"/>
          </a:xfrm>
          <a:prstGeom prst="rect">
            <a:avLst/>
          </a:prstGeom>
          <a:solidFill>
            <a:schemeClr val="bg1"/>
          </a:solidFill>
          <a:ln>
            <a:solidFill>
              <a:schemeClr val="tx1"/>
            </a:solidFill>
          </a:ln>
        </p:spPr>
        <p:txBody>
          <a:bodyPr wrap="square" rtlCol="0">
            <a:spAutoFit/>
          </a:bodyPr>
          <a:lstStyle/>
          <a:p>
            <a:pPr marL="93663" indent="-93663">
              <a:buFont typeface="Arial"/>
              <a:buChar char="•"/>
            </a:pPr>
            <a:r>
              <a:rPr kumimoji="1" lang="ja-JP" altLang="en-US" sz="1100" dirty="0"/>
              <a:t>機関リポジトリ（図書館</a:t>
            </a:r>
            <a:r>
              <a:rPr kumimoji="1" lang="en-US" altLang="ja-JP" sz="1100" dirty="0"/>
              <a:t>)</a:t>
            </a:r>
          </a:p>
          <a:p>
            <a:pPr marL="93663" indent="-93663">
              <a:buFont typeface="Arial"/>
              <a:buChar char="•"/>
            </a:pPr>
            <a:r>
              <a:rPr lang="ja-JP" altLang="en-US" sz="1100" dirty="0"/>
              <a:t>教育研究活動</a:t>
            </a:r>
            <a:r>
              <a:rPr lang="en-US" altLang="ja-JP" sz="1100" dirty="0"/>
              <a:t>DB</a:t>
            </a:r>
            <a:r>
              <a:rPr lang="ja-JP" altLang="en-US" sz="1100" dirty="0"/>
              <a:t>（情報環境機構）</a:t>
            </a:r>
            <a:endParaRPr lang="en-US" altLang="ja-JP" sz="1100" dirty="0"/>
          </a:p>
          <a:p>
            <a:pPr marL="93663" indent="-93663">
              <a:buFont typeface="Arial"/>
              <a:buChar char="•"/>
            </a:pPr>
            <a:r>
              <a:rPr lang="ja-JP" altLang="en-US" sz="1100" dirty="0"/>
              <a:t>研究資源アーカイブ（博物館）</a:t>
            </a:r>
            <a:endParaRPr lang="en-US" altLang="ja-JP" sz="1100" dirty="0"/>
          </a:p>
          <a:p>
            <a:pPr marL="93663" indent="-93663">
              <a:buFont typeface="Arial"/>
              <a:buChar char="•"/>
            </a:pPr>
            <a:r>
              <a:rPr lang="ja-JP" altLang="en-US" sz="1100" dirty="0"/>
              <a:t>研究</a:t>
            </a:r>
            <a:r>
              <a:rPr lang="en-US" altLang="ja-JP" sz="1100" dirty="0"/>
              <a:t>IR</a:t>
            </a:r>
            <a:r>
              <a:rPr lang="ja-JP" altLang="en-US" sz="1100" dirty="0"/>
              <a:t>（本部）</a:t>
            </a:r>
            <a:endParaRPr kumimoji="1" lang="en-US" altLang="ja-JP" sz="1100" dirty="0"/>
          </a:p>
        </p:txBody>
      </p:sp>
      <p:sp>
        <p:nvSpPr>
          <p:cNvPr id="98" name="テキスト ボックス 97"/>
          <p:cNvSpPr txBox="1"/>
          <p:nvPr/>
        </p:nvSpPr>
        <p:spPr>
          <a:xfrm>
            <a:off x="5099163" y="4986002"/>
            <a:ext cx="1487904" cy="430887"/>
          </a:xfrm>
          <a:prstGeom prst="rect">
            <a:avLst/>
          </a:prstGeom>
          <a:noFill/>
        </p:spPr>
        <p:txBody>
          <a:bodyPr wrap="square" lIns="0" rIns="0" rtlCol="0">
            <a:spAutoFit/>
          </a:bodyPr>
          <a:lstStyle/>
          <a:p>
            <a:pPr algn="ctr"/>
            <a:r>
              <a:rPr lang="ja-JP" altLang="en-US" sz="1100" dirty="0"/>
              <a:t>公開支援</a:t>
            </a:r>
            <a:endParaRPr lang="en-US" altLang="ja-JP" sz="1100" dirty="0"/>
          </a:p>
          <a:p>
            <a:pPr algn="ctr"/>
            <a:r>
              <a:rPr lang="ja-JP" altLang="en-US" sz="1100" dirty="0"/>
              <a:t>利用状況解析</a:t>
            </a:r>
            <a:endParaRPr kumimoji="1" lang="ja-JP" altLang="en-US" sz="1100" dirty="0"/>
          </a:p>
        </p:txBody>
      </p:sp>
      <p:sp>
        <p:nvSpPr>
          <p:cNvPr id="99" name="テキスト ボックス 98"/>
          <p:cNvSpPr txBox="1"/>
          <p:nvPr/>
        </p:nvSpPr>
        <p:spPr>
          <a:xfrm>
            <a:off x="7292985" y="5147424"/>
            <a:ext cx="1235987" cy="430887"/>
          </a:xfrm>
          <a:prstGeom prst="rect">
            <a:avLst/>
          </a:prstGeom>
          <a:noFill/>
        </p:spPr>
        <p:txBody>
          <a:bodyPr wrap="square" lIns="0" rIns="0" rtlCol="0">
            <a:spAutoFit/>
          </a:bodyPr>
          <a:lstStyle/>
          <a:p>
            <a:pPr algn="ctr"/>
            <a:r>
              <a:rPr kumimoji="1" lang="ja-JP" altLang="en-US" sz="1100" dirty="0"/>
              <a:t>長期保管</a:t>
            </a:r>
            <a:endParaRPr kumimoji="1" lang="en-US" altLang="ja-JP" sz="1100" dirty="0"/>
          </a:p>
          <a:p>
            <a:pPr algn="ctr"/>
            <a:endParaRPr kumimoji="1" lang="ja-JP" altLang="en-US" sz="1100" dirty="0"/>
          </a:p>
        </p:txBody>
      </p:sp>
      <p:sp>
        <p:nvSpPr>
          <p:cNvPr id="100" name="テキスト ボックス 99"/>
          <p:cNvSpPr txBox="1"/>
          <p:nvPr/>
        </p:nvSpPr>
        <p:spPr>
          <a:xfrm>
            <a:off x="7179850" y="5562859"/>
            <a:ext cx="1962564" cy="769441"/>
          </a:xfrm>
          <a:prstGeom prst="rect">
            <a:avLst/>
          </a:prstGeom>
          <a:noFill/>
        </p:spPr>
        <p:txBody>
          <a:bodyPr wrap="square" rtlCol="0">
            <a:spAutoFit/>
          </a:bodyPr>
          <a:lstStyle/>
          <a:p>
            <a:r>
              <a:rPr kumimoji="1" lang="ja-JP" altLang="en-US" sz="1100" dirty="0"/>
              <a:t>・</a:t>
            </a:r>
            <a:r>
              <a:rPr lang="ja-JP" altLang="en-US" sz="1100" dirty="0"/>
              <a:t>オープンサイエンス（</a:t>
            </a:r>
            <a:r>
              <a:rPr lang="en-US" altLang="ja-JP" sz="1100" dirty="0"/>
              <a:t>PI</a:t>
            </a:r>
            <a:r>
              <a:rPr lang="ja-JP" altLang="en-US" sz="1100" dirty="0"/>
              <a:t>）</a:t>
            </a:r>
            <a:endParaRPr kumimoji="1" lang="en-US" altLang="ja-JP" sz="1100" dirty="0"/>
          </a:p>
          <a:p>
            <a:r>
              <a:rPr lang="ja-JP" altLang="en-US" sz="1100" dirty="0"/>
              <a:t>・</a:t>
            </a:r>
            <a:r>
              <a:rPr kumimoji="1" lang="ja-JP" altLang="en-US" sz="1100" dirty="0"/>
              <a:t>研究公正に係るデータ管理</a:t>
            </a:r>
            <a:r>
              <a:rPr lang="ja-JP" altLang="en-US" sz="1100" dirty="0"/>
              <a:t>・事案対応（研究推進課）（各部局）</a:t>
            </a:r>
            <a:endParaRPr lang="en-US" altLang="ja-JP" sz="1100" dirty="0"/>
          </a:p>
        </p:txBody>
      </p:sp>
      <p:sp>
        <p:nvSpPr>
          <p:cNvPr id="109" name="正方形/長方形 108"/>
          <p:cNvSpPr/>
          <p:nvPr/>
        </p:nvSpPr>
        <p:spPr>
          <a:xfrm>
            <a:off x="343030" y="3259910"/>
            <a:ext cx="5036443" cy="369332"/>
          </a:xfrm>
          <a:prstGeom prst="rect">
            <a:avLst/>
          </a:prstGeom>
          <a:solidFill>
            <a:schemeClr val="bg2"/>
          </a:solidFill>
          <a:ln>
            <a:solidFill>
              <a:schemeClr val="tx1">
                <a:lumMod val="65000"/>
                <a:lumOff val="35000"/>
              </a:schemeClr>
            </a:solidFill>
          </a:ln>
        </p:spPr>
        <p:txBody>
          <a:bodyPr wrap="square">
            <a:spAutoFit/>
          </a:bodyPr>
          <a:lstStyle/>
          <a:p>
            <a:pPr algn="ctr"/>
            <a:r>
              <a:rPr lang="ja-JP" altLang="en-US" dirty="0"/>
              <a:t>アカデミックデータマネジメント環境</a:t>
            </a:r>
          </a:p>
        </p:txBody>
      </p:sp>
      <p:sp>
        <p:nvSpPr>
          <p:cNvPr id="113" name="テキスト ボックス 112"/>
          <p:cNvSpPr txBox="1"/>
          <p:nvPr/>
        </p:nvSpPr>
        <p:spPr>
          <a:xfrm>
            <a:off x="2194875" y="4955237"/>
            <a:ext cx="2271451" cy="261610"/>
          </a:xfrm>
          <a:prstGeom prst="rect">
            <a:avLst/>
          </a:prstGeom>
          <a:noFill/>
        </p:spPr>
        <p:txBody>
          <a:bodyPr wrap="square" lIns="0" rIns="0" rtlCol="0">
            <a:spAutoFit/>
          </a:bodyPr>
          <a:lstStyle/>
          <a:p>
            <a:pPr algn="ctr"/>
            <a:r>
              <a:rPr kumimoji="1" lang="ja-JP" altLang="en-US" sz="1100" dirty="0"/>
              <a:t>メタデータ付与等のリポジトリ機能</a:t>
            </a:r>
          </a:p>
        </p:txBody>
      </p:sp>
      <p:sp>
        <p:nvSpPr>
          <p:cNvPr id="123" name="テキスト ボックス 122"/>
          <p:cNvSpPr txBox="1"/>
          <p:nvPr/>
        </p:nvSpPr>
        <p:spPr>
          <a:xfrm>
            <a:off x="5880191" y="4083904"/>
            <a:ext cx="1600930" cy="261610"/>
          </a:xfrm>
          <a:prstGeom prst="rect">
            <a:avLst/>
          </a:prstGeom>
          <a:noFill/>
        </p:spPr>
        <p:txBody>
          <a:bodyPr wrap="square" lIns="0" rIns="0" rtlCol="0">
            <a:spAutoFit/>
          </a:bodyPr>
          <a:lstStyle/>
          <a:p>
            <a:pPr algn="ctr"/>
            <a:r>
              <a:rPr kumimoji="1" lang="ja-JP" altLang="en-US" sz="1100" dirty="0"/>
              <a:t>検索・発見・連携支援</a:t>
            </a:r>
          </a:p>
        </p:txBody>
      </p:sp>
      <p:sp>
        <p:nvSpPr>
          <p:cNvPr id="3" name="テキスト ボックス 2"/>
          <p:cNvSpPr txBox="1"/>
          <p:nvPr/>
        </p:nvSpPr>
        <p:spPr>
          <a:xfrm>
            <a:off x="7950505" y="93132"/>
            <a:ext cx="1082348" cy="246221"/>
          </a:xfrm>
          <a:prstGeom prst="rect">
            <a:avLst/>
          </a:prstGeom>
          <a:noFill/>
          <a:ln>
            <a:solidFill>
              <a:schemeClr val="tx1"/>
            </a:solidFill>
          </a:ln>
        </p:spPr>
        <p:txBody>
          <a:bodyPr wrap="none" rtlCol="0">
            <a:spAutoFit/>
          </a:bodyPr>
          <a:lstStyle/>
          <a:p>
            <a:r>
              <a:rPr lang="ja-JP" altLang="en-US" sz="1000" dirty="0"/>
              <a:t>申請書添付資料</a:t>
            </a:r>
            <a:endParaRPr kumimoji="1" lang="ja-JP" altLang="en-US" sz="1000" dirty="0"/>
          </a:p>
        </p:txBody>
      </p:sp>
      <p:sp>
        <p:nvSpPr>
          <p:cNvPr id="12" name="テキスト ボックス 11"/>
          <p:cNvSpPr txBox="1"/>
          <p:nvPr/>
        </p:nvSpPr>
        <p:spPr>
          <a:xfrm>
            <a:off x="418517" y="4113975"/>
            <a:ext cx="1415772" cy="276999"/>
          </a:xfrm>
          <a:prstGeom prst="rect">
            <a:avLst/>
          </a:prstGeom>
          <a:noFill/>
        </p:spPr>
        <p:txBody>
          <a:bodyPr wrap="none" rtlCol="0">
            <a:spAutoFit/>
          </a:bodyPr>
          <a:lstStyle/>
          <a:p>
            <a:r>
              <a:rPr lang="ja-JP" altLang="en-US" sz="1200" dirty="0"/>
              <a:t>創出・作成・利活用</a:t>
            </a:r>
            <a:endParaRPr kumimoji="1" lang="ja-JP" altLang="en-US" sz="1200" dirty="0"/>
          </a:p>
        </p:txBody>
      </p:sp>
    </p:spTree>
    <p:extLst>
      <p:ext uri="{BB962C8B-B14F-4D97-AF65-F5344CB8AC3E}">
        <p14:creationId xmlns:p14="http://schemas.microsoft.com/office/powerpoint/2010/main" val="27054787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角丸四角形 11"/>
          <p:cNvSpPr/>
          <p:nvPr/>
        </p:nvSpPr>
        <p:spPr>
          <a:xfrm>
            <a:off x="1771365" y="1468021"/>
            <a:ext cx="5551636" cy="3707579"/>
          </a:xfrm>
          <a:prstGeom prst="roundRect">
            <a:avLst>
              <a:gd name="adj" fmla="val 19365"/>
            </a:avLst>
          </a:prstGeom>
          <a:solidFill>
            <a:srgbClr val="C3D69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p>
        </p:txBody>
      </p:sp>
      <p:sp>
        <p:nvSpPr>
          <p:cNvPr id="4" name="タイトル 3"/>
          <p:cNvSpPr>
            <a:spLocks noGrp="1"/>
          </p:cNvSpPr>
          <p:nvPr>
            <p:ph type="title"/>
          </p:nvPr>
        </p:nvSpPr>
        <p:spPr>
          <a:xfrm>
            <a:off x="12096" y="347044"/>
            <a:ext cx="9142412" cy="946487"/>
          </a:xfrm>
        </p:spPr>
        <p:txBody>
          <a:bodyPr lIns="0" rIns="0">
            <a:noAutofit/>
          </a:bodyPr>
          <a:lstStyle/>
          <a:p>
            <a:r>
              <a:rPr kumimoji="1" lang="ja-JP" altLang="en-US" sz="2800" dirty="0"/>
              <a:t>アカデミックデータ・イノベーションユニット</a:t>
            </a:r>
            <a:r>
              <a:rPr lang="en-US" altLang="ja-JP" sz="2800" dirty="0"/>
              <a:t> </a:t>
            </a:r>
            <a:r>
              <a:rPr lang="ja-JP" altLang="en-US" sz="2800" dirty="0"/>
              <a:t>（通称「葛ユニット」）</a:t>
            </a:r>
            <a:r>
              <a:rPr kumimoji="1" lang="en-US" altLang="ja-JP" sz="3000" dirty="0"/>
              <a:t/>
            </a:r>
            <a:br>
              <a:rPr kumimoji="1" lang="en-US" altLang="ja-JP" sz="3000" dirty="0"/>
            </a:br>
            <a:endParaRPr kumimoji="1" lang="ja-JP" altLang="en-US" sz="3000" dirty="0"/>
          </a:p>
        </p:txBody>
      </p:sp>
      <p:sp>
        <p:nvSpPr>
          <p:cNvPr id="6" name="テキスト ボックス 5"/>
          <p:cNvSpPr txBox="1"/>
          <p:nvPr/>
        </p:nvSpPr>
        <p:spPr>
          <a:xfrm>
            <a:off x="221322" y="3294683"/>
            <a:ext cx="1374898" cy="307777"/>
          </a:xfrm>
          <a:prstGeom prst="rect">
            <a:avLst/>
          </a:prstGeom>
          <a:solidFill>
            <a:schemeClr val="bg1"/>
          </a:solidFill>
          <a:ln>
            <a:solidFill>
              <a:schemeClr val="tx1"/>
            </a:solidFill>
          </a:ln>
        </p:spPr>
        <p:txBody>
          <a:bodyPr wrap="square" lIns="0" rIns="0" rtlCol="0">
            <a:spAutoFit/>
          </a:bodyPr>
          <a:lstStyle/>
          <a:p>
            <a:pPr algn="ctr"/>
            <a:r>
              <a:rPr kumimoji="1" lang="ja-JP" altLang="en-US" sz="1400" dirty="0"/>
              <a:t>図書館機構</a:t>
            </a:r>
          </a:p>
        </p:txBody>
      </p:sp>
      <p:sp>
        <p:nvSpPr>
          <p:cNvPr id="7" name="テキスト ボックス 6"/>
          <p:cNvSpPr txBox="1"/>
          <p:nvPr/>
        </p:nvSpPr>
        <p:spPr>
          <a:xfrm>
            <a:off x="7457077" y="2789190"/>
            <a:ext cx="1387844" cy="307777"/>
          </a:xfrm>
          <a:prstGeom prst="rect">
            <a:avLst/>
          </a:prstGeom>
          <a:solidFill>
            <a:schemeClr val="bg1"/>
          </a:solidFill>
          <a:ln>
            <a:solidFill>
              <a:schemeClr val="tx1"/>
            </a:solidFill>
          </a:ln>
        </p:spPr>
        <p:txBody>
          <a:bodyPr wrap="square" rtlCol="0">
            <a:spAutoFit/>
          </a:bodyPr>
          <a:lstStyle/>
          <a:p>
            <a:pPr algn="ctr"/>
            <a:r>
              <a:rPr kumimoji="1" lang="ja-JP" altLang="en-US" sz="1400" dirty="0"/>
              <a:t>防災科学</a:t>
            </a:r>
          </a:p>
        </p:txBody>
      </p:sp>
      <p:sp>
        <p:nvSpPr>
          <p:cNvPr id="9" name="テキスト ボックス 8"/>
          <p:cNvSpPr txBox="1"/>
          <p:nvPr/>
        </p:nvSpPr>
        <p:spPr>
          <a:xfrm>
            <a:off x="4606960" y="5470452"/>
            <a:ext cx="1639592" cy="276999"/>
          </a:xfrm>
          <a:prstGeom prst="rect">
            <a:avLst/>
          </a:prstGeom>
          <a:solidFill>
            <a:schemeClr val="bg1"/>
          </a:solidFill>
          <a:ln>
            <a:solidFill>
              <a:schemeClr val="tx1"/>
            </a:solidFill>
          </a:ln>
        </p:spPr>
        <p:txBody>
          <a:bodyPr wrap="square" rtlCol="0">
            <a:spAutoFit/>
          </a:bodyPr>
          <a:lstStyle/>
          <a:p>
            <a:pPr algn="ctr"/>
            <a:r>
              <a:rPr kumimoji="1" lang="ja-JP" altLang="en-US" sz="1200" dirty="0"/>
              <a:t>国立情報学研究所</a:t>
            </a:r>
          </a:p>
        </p:txBody>
      </p:sp>
      <p:sp>
        <p:nvSpPr>
          <p:cNvPr id="2" name="正方形/長方形 1"/>
          <p:cNvSpPr/>
          <p:nvPr/>
        </p:nvSpPr>
        <p:spPr>
          <a:xfrm>
            <a:off x="273713" y="812638"/>
            <a:ext cx="8840158" cy="584775"/>
          </a:xfrm>
          <a:prstGeom prst="rect">
            <a:avLst/>
          </a:prstGeom>
        </p:spPr>
        <p:txBody>
          <a:bodyPr wrap="square">
            <a:spAutoFit/>
          </a:bodyPr>
          <a:lstStyle/>
          <a:p>
            <a:pPr algn="ctr"/>
            <a:r>
              <a:rPr lang="ja-JP" altLang="en-US" sz="1600" dirty="0"/>
              <a:t>ミッション：本学の研究者の研究活動によって生み出される多様なアカデミックデータを</a:t>
            </a:r>
            <a:endParaRPr lang="en-US" altLang="ja-JP" sz="1600" dirty="0"/>
          </a:p>
          <a:p>
            <a:pPr algn="ctr"/>
            <a:r>
              <a:rPr lang="ja-JP" altLang="en-US" sz="1600" dirty="0"/>
              <a:t>適切に蓄積・共有・公開および長期保管するデータマネジメント環境を調査研究</a:t>
            </a:r>
            <a:endParaRPr lang="en-US" altLang="ja-JP" sz="1600" dirty="0"/>
          </a:p>
        </p:txBody>
      </p:sp>
      <p:sp>
        <p:nvSpPr>
          <p:cNvPr id="11" name="テキスト ボックス 10"/>
          <p:cNvSpPr txBox="1"/>
          <p:nvPr/>
        </p:nvSpPr>
        <p:spPr>
          <a:xfrm>
            <a:off x="4527329" y="3065423"/>
            <a:ext cx="972532" cy="276999"/>
          </a:xfrm>
          <a:prstGeom prst="rect">
            <a:avLst/>
          </a:prstGeom>
          <a:solidFill>
            <a:schemeClr val="bg1"/>
          </a:solidFill>
          <a:ln>
            <a:solidFill>
              <a:schemeClr val="tx1"/>
            </a:solidFill>
          </a:ln>
        </p:spPr>
        <p:txBody>
          <a:bodyPr wrap="square" rtlCol="0">
            <a:spAutoFit/>
          </a:bodyPr>
          <a:lstStyle/>
          <a:p>
            <a:pPr algn="ctr"/>
            <a:r>
              <a:rPr kumimoji="1" lang="ja-JP" altLang="en-US" sz="1200" dirty="0"/>
              <a:t>医療</a:t>
            </a:r>
            <a:endParaRPr kumimoji="1" lang="en-US" altLang="ja-JP" sz="1200" dirty="0"/>
          </a:p>
        </p:txBody>
      </p:sp>
      <p:sp>
        <p:nvSpPr>
          <p:cNvPr id="13" name="テキスト ボックス 12"/>
          <p:cNvSpPr txBox="1"/>
          <p:nvPr/>
        </p:nvSpPr>
        <p:spPr>
          <a:xfrm>
            <a:off x="221322" y="1852811"/>
            <a:ext cx="1374898" cy="307777"/>
          </a:xfrm>
          <a:prstGeom prst="rect">
            <a:avLst/>
          </a:prstGeom>
          <a:solidFill>
            <a:schemeClr val="bg1"/>
          </a:solidFill>
          <a:ln>
            <a:solidFill>
              <a:schemeClr val="tx1"/>
            </a:solidFill>
          </a:ln>
        </p:spPr>
        <p:txBody>
          <a:bodyPr wrap="square" lIns="0" rIns="0" rtlCol="0">
            <a:spAutoFit/>
          </a:bodyPr>
          <a:lstStyle/>
          <a:p>
            <a:pPr algn="ctr"/>
            <a:r>
              <a:rPr kumimoji="1" lang="ja-JP" altLang="en-US" sz="1400" dirty="0"/>
              <a:t>情報環境機構</a:t>
            </a:r>
          </a:p>
        </p:txBody>
      </p:sp>
      <p:sp>
        <p:nvSpPr>
          <p:cNvPr id="14" name="テキスト ボックス 13"/>
          <p:cNvSpPr txBox="1"/>
          <p:nvPr/>
        </p:nvSpPr>
        <p:spPr>
          <a:xfrm>
            <a:off x="7457077" y="1852811"/>
            <a:ext cx="1387844" cy="523220"/>
          </a:xfrm>
          <a:prstGeom prst="rect">
            <a:avLst/>
          </a:prstGeom>
          <a:solidFill>
            <a:schemeClr val="bg1"/>
          </a:solidFill>
          <a:ln>
            <a:solidFill>
              <a:schemeClr val="tx1"/>
            </a:solidFill>
          </a:ln>
        </p:spPr>
        <p:txBody>
          <a:bodyPr wrap="square" rtlCol="0">
            <a:spAutoFit/>
          </a:bodyPr>
          <a:lstStyle/>
          <a:p>
            <a:pPr algn="ctr"/>
            <a:r>
              <a:rPr kumimoji="1" lang="ja-JP" altLang="en-US" sz="1400" dirty="0"/>
              <a:t>学術情報</a:t>
            </a:r>
            <a:r>
              <a:rPr kumimoji="1" lang="en-US" altLang="ja-JP" sz="1400" dirty="0"/>
              <a:t/>
            </a:r>
            <a:br>
              <a:rPr kumimoji="1" lang="en-US" altLang="ja-JP" sz="1400" dirty="0"/>
            </a:br>
            <a:r>
              <a:rPr kumimoji="1" lang="ja-JP" altLang="en-US" sz="1400" dirty="0"/>
              <a:t>メディアセンター</a:t>
            </a:r>
          </a:p>
        </p:txBody>
      </p:sp>
      <p:sp>
        <p:nvSpPr>
          <p:cNvPr id="15" name="テキスト ボックス 14"/>
          <p:cNvSpPr txBox="1"/>
          <p:nvPr/>
        </p:nvSpPr>
        <p:spPr>
          <a:xfrm>
            <a:off x="-455" y="1475993"/>
            <a:ext cx="1724543" cy="338554"/>
          </a:xfrm>
          <a:prstGeom prst="rect">
            <a:avLst/>
          </a:prstGeom>
          <a:noFill/>
        </p:spPr>
        <p:txBody>
          <a:bodyPr wrap="square" rtlCol="0">
            <a:spAutoFit/>
          </a:bodyPr>
          <a:lstStyle/>
          <a:p>
            <a:pPr algn="ctr"/>
            <a:r>
              <a:rPr kumimoji="1" lang="ja-JP" altLang="en-US" sz="1600" u="sng" dirty="0"/>
              <a:t>全学機能組織</a:t>
            </a:r>
          </a:p>
        </p:txBody>
      </p:sp>
      <p:sp>
        <p:nvSpPr>
          <p:cNvPr id="16" name="テキスト ボックス 15"/>
          <p:cNvSpPr txBox="1"/>
          <p:nvPr/>
        </p:nvSpPr>
        <p:spPr>
          <a:xfrm>
            <a:off x="7383065" y="1467686"/>
            <a:ext cx="1573383" cy="338554"/>
          </a:xfrm>
          <a:prstGeom prst="rect">
            <a:avLst/>
          </a:prstGeom>
          <a:noFill/>
        </p:spPr>
        <p:txBody>
          <a:bodyPr wrap="square" rtlCol="0">
            <a:spAutoFit/>
          </a:bodyPr>
          <a:lstStyle/>
          <a:p>
            <a:pPr algn="ctr"/>
            <a:r>
              <a:rPr lang="ja-JP" altLang="en-US" sz="1600" u="sng"/>
              <a:t>研究コミュニティ</a:t>
            </a:r>
            <a:endParaRPr kumimoji="1" lang="ja-JP" altLang="en-US" sz="1600" u="sng" dirty="0"/>
          </a:p>
        </p:txBody>
      </p:sp>
      <p:sp>
        <p:nvSpPr>
          <p:cNvPr id="17" name="テキスト ボックス 16"/>
          <p:cNvSpPr txBox="1"/>
          <p:nvPr/>
        </p:nvSpPr>
        <p:spPr>
          <a:xfrm>
            <a:off x="5170895" y="5149143"/>
            <a:ext cx="1654164" cy="307777"/>
          </a:xfrm>
          <a:prstGeom prst="rect">
            <a:avLst/>
          </a:prstGeom>
          <a:noFill/>
        </p:spPr>
        <p:txBody>
          <a:bodyPr wrap="square" rtlCol="0">
            <a:spAutoFit/>
          </a:bodyPr>
          <a:lstStyle/>
          <a:p>
            <a:pPr algn="ctr"/>
            <a:r>
              <a:rPr kumimoji="1" lang="ja-JP" altLang="en-US" sz="1400" u="sng" dirty="0"/>
              <a:t>学外連携組織</a:t>
            </a:r>
          </a:p>
        </p:txBody>
      </p:sp>
      <p:sp>
        <p:nvSpPr>
          <p:cNvPr id="19" name="テキスト ボックス 18"/>
          <p:cNvSpPr txBox="1"/>
          <p:nvPr/>
        </p:nvSpPr>
        <p:spPr>
          <a:xfrm>
            <a:off x="7457077" y="4231062"/>
            <a:ext cx="1387844" cy="307777"/>
          </a:xfrm>
          <a:prstGeom prst="rect">
            <a:avLst/>
          </a:prstGeom>
          <a:solidFill>
            <a:schemeClr val="bg1"/>
          </a:solidFill>
          <a:ln>
            <a:solidFill>
              <a:schemeClr val="tx1"/>
            </a:solidFill>
          </a:ln>
        </p:spPr>
        <p:txBody>
          <a:bodyPr wrap="square" rtlCol="0">
            <a:spAutoFit/>
          </a:bodyPr>
          <a:lstStyle/>
          <a:p>
            <a:pPr algn="ctr"/>
            <a:r>
              <a:rPr lang="ja-JP" altLang="en-US" sz="1400" dirty="0"/>
              <a:t>農林資源</a:t>
            </a:r>
            <a:endParaRPr kumimoji="1" lang="ja-JP" altLang="en-US" sz="1400" dirty="0"/>
          </a:p>
        </p:txBody>
      </p:sp>
      <p:sp>
        <p:nvSpPr>
          <p:cNvPr id="20" name="テキスト ボックス 19"/>
          <p:cNvSpPr txBox="1"/>
          <p:nvPr/>
        </p:nvSpPr>
        <p:spPr>
          <a:xfrm>
            <a:off x="7457077" y="3510126"/>
            <a:ext cx="1387844" cy="307777"/>
          </a:xfrm>
          <a:prstGeom prst="rect">
            <a:avLst/>
          </a:prstGeom>
          <a:solidFill>
            <a:schemeClr val="bg1"/>
          </a:solidFill>
          <a:ln>
            <a:solidFill>
              <a:schemeClr val="tx1"/>
            </a:solidFill>
          </a:ln>
        </p:spPr>
        <p:txBody>
          <a:bodyPr wrap="square" rtlCol="0">
            <a:spAutoFit/>
          </a:bodyPr>
          <a:lstStyle/>
          <a:p>
            <a:pPr algn="ctr"/>
            <a:r>
              <a:rPr lang="ja-JP" altLang="en-US" sz="1400" dirty="0"/>
              <a:t>地域研究</a:t>
            </a:r>
            <a:endParaRPr kumimoji="1" lang="ja-JP" altLang="en-US" sz="1400" dirty="0"/>
          </a:p>
        </p:txBody>
      </p:sp>
      <p:sp>
        <p:nvSpPr>
          <p:cNvPr id="22" name="テキスト ボックス 21"/>
          <p:cNvSpPr txBox="1"/>
          <p:nvPr/>
        </p:nvSpPr>
        <p:spPr>
          <a:xfrm>
            <a:off x="221322" y="3655151"/>
            <a:ext cx="1374898" cy="307777"/>
          </a:xfrm>
          <a:prstGeom prst="rect">
            <a:avLst/>
          </a:prstGeom>
          <a:solidFill>
            <a:schemeClr val="bg1"/>
          </a:solidFill>
          <a:ln>
            <a:solidFill>
              <a:schemeClr val="tx1"/>
            </a:solidFill>
          </a:ln>
        </p:spPr>
        <p:txBody>
          <a:bodyPr wrap="square" lIns="0" rIns="0" rtlCol="0">
            <a:spAutoFit/>
          </a:bodyPr>
          <a:lstStyle/>
          <a:p>
            <a:pPr algn="ctr"/>
            <a:r>
              <a:rPr lang="ja-JP" altLang="en-US" sz="1400" dirty="0"/>
              <a:t>学術研究支援室</a:t>
            </a:r>
            <a:endParaRPr kumimoji="1" lang="ja-JP" altLang="en-US" sz="1400" dirty="0"/>
          </a:p>
        </p:txBody>
      </p:sp>
      <p:sp>
        <p:nvSpPr>
          <p:cNvPr id="3" name="正方形/長方形 2"/>
          <p:cNvSpPr/>
          <p:nvPr/>
        </p:nvSpPr>
        <p:spPr>
          <a:xfrm>
            <a:off x="6322888" y="5470453"/>
            <a:ext cx="2421432" cy="276999"/>
          </a:xfrm>
          <a:prstGeom prst="rect">
            <a:avLst/>
          </a:prstGeom>
          <a:solidFill>
            <a:schemeClr val="bg1"/>
          </a:solidFill>
          <a:ln w="12700" cmpd="sng">
            <a:solidFill>
              <a:srgbClr val="595959"/>
            </a:solidFill>
          </a:ln>
        </p:spPr>
        <p:txBody>
          <a:bodyPr wrap="none">
            <a:spAutoFit/>
          </a:bodyPr>
          <a:lstStyle/>
          <a:p>
            <a:r>
              <a:rPr lang="en-US" altLang="ja-JP" sz="1200" dirty="0">
                <a:latin typeface="Helvetica"/>
                <a:cs typeface="Helvetica"/>
              </a:rPr>
              <a:t>ICSU/World Data System (WDS)</a:t>
            </a:r>
            <a:endParaRPr lang="ja-JP" altLang="en-US" sz="1200" dirty="0">
              <a:latin typeface="Helvetica"/>
              <a:cs typeface="Helvetica"/>
            </a:endParaRPr>
          </a:p>
        </p:txBody>
      </p:sp>
      <p:sp>
        <p:nvSpPr>
          <p:cNvPr id="24" name="テキスト ボックス 23"/>
          <p:cNvSpPr txBox="1"/>
          <p:nvPr/>
        </p:nvSpPr>
        <p:spPr>
          <a:xfrm>
            <a:off x="7457077" y="3870594"/>
            <a:ext cx="1387844" cy="307777"/>
          </a:xfrm>
          <a:prstGeom prst="rect">
            <a:avLst/>
          </a:prstGeom>
          <a:solidFill>
            <a:schemeClr val="bg1"/>
          </a:solidFill>
          <a:ln>
            <a:solidFill>
              <a:schemeClr val="tx1"/>
            </a:solidFill>
          </a:ln>
        </p:spPr>
        <p:txBody>
          <a:bodyPr wrap="square" rtlCol="0">
            <a:spAutoFit/>
          </a:bodyPr>
          <a:lstStyle/>
          <a:p>
            <a:pPr algn="ctr"/>
            <a:r>
              <a:rPr lang="ja-JP" altLang="en-US" sz="1400" dirty="0"/>
              <a:t>言語資源</a:t>
            </a:r>
            <a:endParaRPr kumimoji="1" lang="ja-JP" altLang="en-US" sz="1400" dirty="0"/>
          </a:p>
        </p:txBody>
      </p:sp>
      <p:sp>
        <p:nvSpPr>
          <p:cNvPr id="25" name="テキスト ボックス 24"/>
          <p:cNvSpPr txBox="1"/>
          <p:nvPr/>
        </p:nvSpPr>
        <p:spPr>
          <a:xfrm>
            <a:off x="221322" y="2213279"/>
            <a:ext cx="1374898" cy="307777"/>
          </a:xfrm>
          <a:prstGeom prst="rect">
            <a:avLst/>
          </a:prstGeom>
          <a:solidFill>
            <a:schemeClr val="bg1"/>
          </a:solidFill>
          <a:ln>
            <a:solidFill>
              <a:schemeClr val="tx1"/>
            </a:solidFill>
          </a:ln>
        </p:spPr>
        <p:txBody>
          <a:bodyPr wrap="square" lIns="0" rIns="0" rtlCol="0">
            <a:spAutoFit/>
          </a:bodyPr>
          <a:lstStyle/>
          <a:p>
            <a:pPr algn="ctr"/>
            <a:r>
              <a:rPr kumimoji="1" lang="ja-JP" altLang="en-US" sz="1400" dirty="0"/>
              <a:t>総合博物館</a:t>
            </a:r>
          </a:p>
        </p:txBody>
      </p:sp>
      <p:sp>
        <p:nvSpPr>
          <p:cNvPr id="27" name="下カーブ矢印 26"/>
          <p:cNvSpPr/>
          <p:nvPr/>
        </p:nvSpPr>
        <p:spPr>
          <a:xfrm flipH="1">
            <a:off x="6244421" y="1514255"/>
            <a:ext cx="1117600" cy="704755"/>
          </a:xfrm>
          <a:prstGeom prst="curvedDownArrow">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kumimoji="1" lang="ja-JP" altLang="en-US">
              <a:solidFill>
                <a:schemeClr val="tx1"/>
              </a:solidFill>
            </a:endParaRPr>
          </a:p>
        </p:txBody>
      </p:sp>
      <p:sp>
        <p:nvSpPr>
          <p:cNvPr id="26" name="下カーブ矢印 25"/>
          <p:cNvSpPr/>
          <p:nvPr/>
        </p:nvSpPr>
        <p:spPr>
          <a:xfrm>
            <a:off x="1720961" y="1514255"/>
            <a:ext cx="1117600" cy="704755"/>
          </a:xfrm>
          <a:prstGeom prst="curved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chemeClr val="tx1"/>
              </a:solidFill>
            </a:endParaRPr>
          </a:p>
        </p:txBody>
      </p:sp>
      <p:sp>
        <p:nvSpPr>
          <p:cNvPr id="31" name="V 字形矢印 30"/>
          <p:cNvSpPr/>
          <p:nvPr/>
        </p:nvSpPr>
        <p:spPr>
          <a:xfrm rot="6604338">
            <a:off x="1568724" y="5227183"/>
            <a:ext cx="437693" cy="296258"/>
          </a:xfrm>
          <a:prstGeom prst="notchedRightArrow">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kumimoji="1" lang="ja-JP" altLang="en-US"/>
          </a:p>
        </p:txBody>
      </p:sp>
      <p:sp>
        <p:nvSpPr>
          <p:cNvPr id="33" name="テキスト ボックス 32"/>
          <p:cNvSpPr txBox="1"/>
          <p:nvPr/>
        </p:nvSpPr>
        <p:spPr>
          <a:xfrm>
            <a:off x="2267451" y="1616387"/>
            <a:ext cx="1026968" cy="276999"/>
          </a:xfrm>
          <a:prstGeom prst="rect">
            <a:avLst/>
          </a:prstGeom>
          <a:solidFill>
            <a:srgbClr val="FFFFFF"/>
          </a:solidFill>
          <a:ln>
            <a:solidFill>
              <a:schemeClr val="tx1"/>
            </a:solidFill>
          </a:ln>
        </p:spPr>
        <p:txBody>
          <a:bodyPr wrap="square" rtlCol="0" anchor="ctr">
            <a:spAutoFit/>
          </a:bodyPr>
          <a:lstStyle/>
          <a:p>
            <a:pPr algn="ctr"/>
            <a:r>
              <a:rPr kumimoji="1" lang="ja-JP" altLang="en-US" sz="1200" dirty="0"/>
              <a:t>参加</a:t>
            </a:r>
          </a:p>
        </p:txBody>
      </p:sp>
      <p:sp>
        <p:nvSpPr>
          <p:cNvPr id="34" name="テキスト ボックス 33"/>
          <p:cNvSpPr txBox="1"/>
          <p:nvPr/>
        </p:nvSpPr>
        <p:spPr>
          <a:xfrm>
            <a:off x="5821308" y="1612493"/>
            <a:ext cx="939214" cy="276999"/>
          </a:xfrm>
          <a:prstGeom prst="rect">
            <a:avLst/>
          </a:prstGeom>
          <a:solidFill>
            <a:srgbClr val="FFFFFF"/>
          </a:solidFill>
          <a:ln>
            <a:solidFill>
              <a:schemeClr val="tx1"/>
            </a:solidFill>
          </a:ln>
        </p:spPr>
        <p:txBody>
          <a:bodyPr wrap="square" rtlCol="0" anchor="ctr">
            <a:spAutoFit/>
          </a:bodyPr>
          <a:lstStyle/>
          <a:p>
            <a:pPr algn="ctr"/>
            <a:r>
              <a:rPr kumimoji="1" lang="ja-JP" altLang="en-US" sz="1200" dirty="0"/>
              <a:t>参加</a:t>
            </a:r>
          </a:p>
        </p:txBody>
      </p:sp>
      <p:sp>
        <p:nvSpPr>
          <p:cNvPr id="35" name="テキスト ボックス 34"/>
          <p:cNvSpPr txBox="1"/>
          <p:nvPr/>
        </p:nvSpPr>
        <p:spPr>
          <a:xfrm>
            <a:off x="221323" y="2573747"/>
            <a:ext cx="1374897" cy="307777"/>
          </a:xfrm>
          <a:prstGeom prst="rect">
            <a:avLst/>
          </a:prstGeom>
          <a:solidFill>
            <a:schemeClr val="bg1"/>
          </a:solidFill>
          <a:ln>
            <a:solidFill>
              <a:schemeClr val="tx1"/>
            </a:solidFill>
          </a:ln>
        </p:spPr>
        <p:txBody>
          <a:bodyPr wrap="square" lIns="0" rIns="0" rtlCol="0">
            <a:spAutoFit/>
          </a:bodyPr>
          <a:lstStyle/>
          <a:p>
            <a:pPr algn="ctr"/>
            <a:r>
              <a:rPr kumimoji="1" lang="en-US" altLang="ja-JP" sz="1400" dirty="0"/>
              <a:t> </a:t>
            </a:r>
            <a:r>
              <a:rPr kumimoji="1" lang="ja-JP" altLang="en-US" sz="1400" dirty="0"/>
              <a:t>大学文書館</a:t>
            </a:r>
          </a:p>
        </p:txBody>
      </p:sp>
      <p:sp>
        <p:nvSpPr>
          <p:cNvPr id="36" name="正方形/長方形 35"/>
          <p:cNvSpPr/>
          <p:nvPr/>
        </p:nvSpPr>
        <p:spPr>
          <a:xfrm>
            <a:off x="326901" y="-17339"/>
            <a:ext cx="8840158" cy="400110"/>
          </a:xfrm>
          <a:prstGeom prst="rect">
            <a:avLst/>
          </a:prstGeom>
        </p:spPr>
        <p:txBody>
          <a:bodyPr wrap="square">
            <a:spAutoFit/>
          </a:bodyPr>
          <a:lstStyle/>
          <a:p>
            <a:pPr algn="ctr"/>
            <a:r>
              <a:rPr lang="ja-JP" altLang="en-US" sz="2000" dirty="0"/>
              <a:t>京都大学学際融合教育研究センター </a:t>
            </a:r>
          </a:p>
        </p:txBody>
      </p:sp>
      <p:sp>
        <p:nvSpPr>
          <p:cNvPr id="37" name="テキスト ボックス 36"/>
          <p:cNvSpPr txBox="1"/>
          <p:nvPr/>
        </p:nvSpPr>
        <p:spPr>
          <a:xfrm>
            <a:off x="3247092" y="2080145"/>
            <a:ext cx="2719737" cy="307777"/>
          </a:xfrm>
          <a:prstGeom prst="rect">
            <a:avLst/>
          </a:prstGeom>
          <a:solidFill>
            <a:schemeClr val="bg1"/>
          </a:solidFill>
          <a:ln>
            <a:solidFill>
              <a:schemeClr val="tx1"/>
            </a:solidFill>
          </a:ln>
        </p:spPr>
        <p:txBody>
          <a:bodyPr wrap="square" rtlCol="0">
            <a:spAutoFit/>
          </a:bodyPr>
          <a:lstStyle/>
          <a:p>
            <a:pPr algn="ctr"/>
            <a:r>
              <a:rPr lang="ja-JP" altLang="en-US" sz="1400" dirty="0"/>
              <a:t>運営委員会（年</a:t>
            </a:r>
            <a:r>
              <a:rPr lang="en-US" altLang="ja-JP" sz="1400" dirty="0"/>
              <a:t>2</a:t>
            </a:r>
            <a:r>
              <a:rPr lang="ja-JP" altLang="en-US" sz="1400" dirty="0"/>
              <a:t>回程度）</a:t>
            </a:r>
            <a:endParaRPr kumimoji="1" lang="ja-JP" altLang="en-US" sz="1400" dirty="0"/>
          </a:p>
        </p:txBody>
      </p:sp>
      <p:sp>
        <p:nvSpPr>
          <p:cNvPr id="39" name="角丸四角形 38"/>
          <p:cNvSpPr/>
          <p:nvPr/>
        </p:nvSpPr>
        <p:spPr>
          <a:xfrm>
            <a:off x="3983337" y="1635540"/>
            <a:ext cx="1247246" cy="298871"/>
          </a:xfrm>
          <a:prstGeom prst="roundRect">
            <a:avLst>
              <a:gd name="adj" fmla="val 36076"/>
            </a:avLst>
          </a:prstGeom>
          <a:solidFill>
            <a:schemeClr val="bg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1400" dirty="0">
                <a:solidFill>
                  <a:srgbClr val="000000"/>
                </a:solidFill>
              </a:rPr>
              <a:t>ユニット長</a:t>
            </a:r>
          </a:p>
        </p:txBody>
      </p:sp>
      <p:sp>
        <p:nvSpPr>
          <p:cNvPr id="41" name="角丸四角形 40"/>
          <p:cNvSpPr/>
          <p:nvPr/>
        </p:nvSpPr>
        <p:spPr>
          <a:xfrm>
            <a:off x="117570" y="5752518"/>
            <a:ext cx="2246593" cy="230576"/>
          </a:xfrm>
          <a:prstGeom prst="roundRect">
            <a:avLst>
              <a:gd name="adj" fmla="val 19365"/>
            </a:avLst>
          </a:prstGeom>
          <a:solidFill>
            <a:schemeClr val="tx2">
              <a:lumMod val="40000"/>
              <a:lumOff val="60000"/>
            </a:schemeClr>
          </a:solidFill>
          <a:ln>
            <a:solidFill>
              <a:srgbClr val="000000"/>
            </a:solidFill>
            <a:prstDash val="dash"/>
          </a:ln>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a:solidFill>
                  <a:srgbClr val="000000"/>
                </a:solidFill>
              </a:rPr>
              <a:t>プロトタイピング・全学展開</a:t>
            </a:r>
            <a:endParaRPr kumimoji="1" lang="en-US" altLang="ja-JP" sz="1400" dirty="0">
              <a:solidFill>
                <a:srgbClr val="000000"/>
              </a:solidFill>
            </a:endParaRPr>
          </a:p>
        </p:txBody>
      </p:sp>
      <p:sp>
        <p:nvSpPr>
          <p:cNvPr id="42" name="テキスト ボックス 41"/>
          <p:cNvSpPr txBox="1"/>
          <p:nvPr/>
        </p:nvSpPr>
        <p:spPr>
          <a:xfrm>
            <a:off x="2364163" y="3065423"/>
            <a:ext cx="964672" cy="276999"/>
          </a:xfrm>
          <a:prstGeom prst="rect">
            <a:avLst/>
          </a:prstGeom>
          <a:solidFill>
            <a:schemeClr val="bg1"/>
          </a:solidFill>
          <a:ln>
            <a:solidFill>
              <a:schemeClr val="tx1"/>
            </a:solidFill>
          </a:ln>
        </p:spPr>
        <p:txBody>
          <a:bodyPr wrap="square" rtlCol="0">
            <a:spAutoFit/>
          </a:bodyPr>
          <a:lstStyle/>
          <a:p>
            <a:pPr algn="ctr"/>
            <a:r>
              <a:rPr kumimoji="1" lang="ja-JP" altLang="en-US" sz="1200" dirty="0"/>
              <a:t>地球物理</a:t>
            </a:r>
            <a:endParaRPr kumimoji="1" lang="en-US" altLang="ja-JP" sz="1200" dirty="0"/>
          </a:p>
        </p:txBody>
      </p:sp>
      <p:sp>
        <p:nvSpPr>
          <p:cNvPr id="43" name="テキスト ボックス 42"/>
          <p:cNvSpPr txBox="1"/>
          <p:nvPr/>
        </p:nvSpPr>
        <p:spPr>
          <a:xfrm>
            <a:off x="3441816" y="3065423"/>
            <a:ext cx="972532" cy="276999"/>
          </a:xfrm>
          <a:prstGeom prst="rect">
            <a:avLst/>
          </a:prstGeom>
          <a:solidFill>
            <a:schemeClr val="bg1"/>
          </a:solidFill>
          <a:ln>
            <a:solidFill>
              <a:schemeClr val="tx1"/>
            </a:solidFill>
          </a:ln>
        </p:spPr>
        <p:txBody>
          <a:bodyPr wrap="square" rtlCol="0">
            <a:spAutoFit/>
          </a:bodyPr>
          <a:lstStyle/>
          <a:p>
            <a:pPr algn="ctr"/>
            <a:r>
              <a:rPr kumimoji="1" lang="ja-JP" altLang="en-US" sz="1200" dirty="0"/>
              <a:t>地震</a:t>
            </a:r>
            <a:endParaRPr kumimoji="1" lang="en-US" altLang="ja-JP" sz="1200" dirty="0"/>
          </a:p>
        </p:txBody>
      </p:sp>
      <p:sp>
        <p:nvSpPr>
          <p:cNvPr id="44" name="テキスト ボックス 43"/>
          <p:cNvSpPr txBox="1"/>
          <p:nvPr/>
        </p:nvSpPr>
        <p:spPr>
          <a:xfrm>
            <a:off x="5612843" y="3394313"/>
            <a:ext cx="963393" cy="276999"/>
          </a:xfrm>
          <a:prstGeom prst="rect">
            <a:avLst/>
          </a:prstGeom>
          <a:solidFill>
            <a:schemeClr val="bg1"/>
          </a:solidFill>
          <a:ln>
            <a:solidFill>
              <a:schemeClr val="tx1"/>
            </a:solidFill>
          </a:ln>
        </p:spPr>
        <p:txBody>
          <a:bodyPr wrap="square" rtlCol="0">
            <a:spAutoFit/>
          </a:bodyPr>
          <a:lstStyle/>
          <a:p>
            <a:pPr algn="ctr"/>
            <a:r>
              <a:rPr kumimoji="1" lang="ja-JP" altLang="en-US" sz="1200" dirty="0"/>
              <a:t>学習支援</a:t>
            </a:r>
            <a:endParaRPr kumimoji="1" lang="en-US" altLang="ja-JP" sz="1200" dirty="0"/>
          </a:p>
        </p:txBody>
      </p:sp>
      <p:sp>
        <p:nvSpPr>
          <p:cNvPr id="46" name="テキスト ボックス 45"/>
          <p:cNvSpPr txBox="1"/>
          <p:nvPr/>
        </p:nvSpPr>
        <p:spPr>
          <a:xfrm>
            <a:off x="5612843" y="3065423"/>
            <a:ext cx="968835" cy="276999"/>
          </a:xfrm>
          <a:prstGeom prst="rect">
            <a:avLst/>
          </a:prstGeom>
          <a:solidFill>
            <a:schemeClr val="bg1"/>
          </a:solidFill>
          <a:ln>
            <a:solidFill>
              <a:schemeClr val="tx1"/>
            </a:solidFill>
          </a:ln>
        </p:spPr>
        <p:txBody>
          <a:bodyPr wrap="square" rtlCol="0">
            <a:spAutoFit/>
          </a:bodyPr>
          <a:lstStyle/>
          <a:p>
            <a:pPr algn="ctr"/>
            <a:r>
              <a:rPr kumimoji="1" lang="ja-JP" altLang="en-US" sz="1200" dirty="0"/>
              <a:t>地域研究</a:t>
            </a:r>
            <a:endParaRPr kumimoji="1" lang="en-US" altLang="ja-JP" sz="1200" dirty="0"/>
          </a:p>
        </p:txBody>
      </p:sp>
      <p:sp>
        <p:nvSpPr>
          <p:cNvPr id="47" name="テキスト ボックス 46"/>
          <p:cNvSpPr txBox="1"/>
          <p:nvPr/>
        </p:nvSpPr>
        <p:spPr>
          <a:xfrm>
            <a:off x="3441816" y="3394313"/>
            <a:ext cx="972532" cy="276999"/>
          </a:xfrm>
          <a:prstGeom prst="rect">
            <a:avLst/>
          </a:prstGeom>
          <a:solidFill>
            <a:schemeClr val="bg1"/>
          </a:solidFill>
          <a:ln>
            <a:solidFill>
              <a:schemeClr val="tx1"/>
            </a:solidFill>
          </a:ln>
        </p:spPr>
        <p:txBody>
          <a:bodyPr wrap="square" rtlCol="0">
            <a:spAutoFit/>
          </a:bodyPr>
          <a:lstStyle/>
          <a:p>
            <a:pPr algn="ctr"/>
            <a:r>
              <a:rPr kumimoji="1" lang="ja-JP" altLang="en-US" sz="1200" dirty="0"/>
              <a:t>農林資源</a:t>
            </a:r>
            <a:endParaRPr kumimoji="1" lang="en-US" altLang="ja-JP" sz="1200" dirty="0"/>
          </a:p>
        </p:txBody>
      </p:sp>
      <p:sp>
        <p:nvSpPr>
          <p:cNvPr id="50" name="テキスト ボックス 49"/>
          <p:cNvSpPr txBox="1"/>
          <p:nvPr/>
        </p:nvSpPr>
        <p:spPr>
          <a:xfrm>
            <a:off x="4527329" y="3394313"/>
            <a:ext cx="972532" cy="276999"/>
          </a:xfrm>
          <a:prstGeom prst="rect">
            <a:avLst/>
          </a:prstGeom>
          <a:solidFill>
            <a:schemeClr val="bg1"/>
          </a:solidFill>
          <a:ln>
            <a:solidFill>
              <a:schemeClr val="tx1"/>
            </a:solidFill>
          </a:ln>
        </p:spPr>
        <p:txBody>
          <a:bodyPr wrap="square" rtlCol="0">
            <a:spAutoFit/>
          </a:bodyPr>
          <a:lstStyle/>
          <a:p>
            <a:pPr algn="ctr"/>
            <a:r>
              <a:rPr lang="ja-JP" altLang="en-US" sz="1200" dirty="0"/>
              <a:t>生態環境</a:t>
            </a:r>
            <a:endParaRPr kumimoji="1" lang="en-US" altLang="ja-JP" sz="1200" dirty="0"/>
          </a:p>
        </p:txBody>
      </p:sp>
      <p:sp>
        <p:nvSpPr>
          <p:cNvPr id="52" name="テキスト ボックス 51"/>
          <p:cNvSpPr txBox="1"/>
          <p:nvPr/>
        </p:nvSpPr>
        <p:spPr>
          <a:xfrm>
            <a:off x="2375174" y="3394313"/>
            <a:ext cx="953661" cy="276999"/>
          </a:xfrm>
          <a:prstGeom prst="rect">
            <a:avLst/>
          </a:prstGeom>
          <a:solidFill>
            <a:schemeClr val="bg1"/>
          </a:solidFill>
          <a:ln>
            <a:solidFill>
              <a:schemeClr val="tx1"/>
            </a:solidFill>
          </a:ln>
        </p:spPr>
        <p:txBody>
          <a:bodyPr wrap="square" rtlCol="0">
            <a:spAutoFit/>
          </a:bodyPr>
          <a:lstStyle/>
          <a:p>
            <a:pPr algn="ctr"/>
            <a:r>
              <a:rPr kumimoji="1" lang="ja-JP" altLang="en-US" sz="1200" dirty="0"/>
              <a:t>言語資源</a:t>
            </a:r>
            <a:endParaRPr kumimoji="1" lang="en-US" altLang="ja-JP" sz="1200" dirty="0"/>
          </a:p>
        </p:txBody>
      </p:sp>
      <p:sp>
        <p:nvSpPr>
          <p:cNvPr id="58" name="テキスト ボックス 57"/>
          <p:cNvSpPr txBox="1"/>
          <p:nvPr/>
        </p:nvSpPr>
        <p:spPr>
          <a:xfrm>
            <a:off x="1794256" y="2831133"/>
            <a:ext cx="1452835" cy="261610"/>
          </a:xfrm>
          <a:prstGeom prst="rect">
            <a:avLst/>
          </a:prstGeom>
          <a:noFill/>
        </p:spPr>
        <p:txBody>
          <a:bodyPr wrap="square" rtlCol="0">
            <a:spAutoFit/>
          </a:bodyPr>
          <a:lstStyle/>
          <a:p>
            <a:r>
              <a:rPr lang="ja-JP" altLang="en-US" sz="1100" u="sng" dirty="0"/>
              <a:t>当初参加研究分野</a:t>
            </a:r>
            <a:endParaRPr kumimoji="1" lang="ja-JP" altLang="en-US" sz="1100" u="sng" dirty="0"/>
          </a:p>
        </p:txBody>
      </p:sp>
      <p:sp>
        <p:nvSpPr>
          <p:cNvPr id="59" name="テキスト ボックス 58"/>
          <p:cNvSpPr txBox="1"/>
          <p:nvPr/>
        </p:nvSpPr>
        <p:spPr>
          <a:xfrm>
            <a:off x="273713" y="5118919"/>
            <a:ext cx="1670862" cy="276999"/>
          </a:xfrm>
          <a:prstGeom prst="rect">
            <a:avLst/>
          </a:prstGeom>
          <a:noFill/>
        </p:spPr>
        <p:txBody>
          <a:bodyPr wrap="square" rtlCol="0">
            <a:spAutoFit/>
          </a:bodyPr>
          <a:lstStyle/>
          <a:p>
            <a:r>
              <a:rPr lang="ja-JP" altLang="en-US" sz="1200" dirty="0"/>
              <a:t>概算要求（</a:t>
            </a:r>
            <a:r>
              <a:rPr lang="en-US" altLang="ja-JP" sz="1200" dirty="0"/>
              <a:t>H33</a:t>
            </a:r>
            <a:r>
              <a:rPr lang="ja-JP" altLang="en-US" sz="1200" dirty="0"/>
              <a:t>以降）</a:t>
            </a:r>
            <a:endParaRPr kumimoji="1" lang="ja-JP" altLang="en-US" sz="1200" dirty="0"/>
          </a:p>
        </p:txBody>
      </p:sp>
      <p:cxnSp>
        <p:nvCxnSpPr>
          <p:cNvPr id="61" name="直線コネクタ 60"/>
          <p:cNvCxnSpPr>
            <a:stCxn id="39" idx="2"/>
            <a:endCxn id="37" idx="0"/>
          </p:cNvCxnSpPr>
          <p:nvPr/>
        </p:nvCxnSpPr>
        <p:spPr>
          <a:xfrm>
            <a:off x="4606960" y="1934411"/>
            <a:ext cx="1" cy="145734"/>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3" name="テキスト ボックス 62"/>
          <p:cNvSpPr txBox="1"/>
          <p:nvPr/>
        </p:nvSpPr>
        <p:spPr>
          <a:xfrm>
            <a:off x="221323" y="2934215"/>
            <a:ext cx="1374897" cy="307777"/>
          </a:xfrm>
          <a:prstGeom prst="rect">
            <a:avLst/>
          </a:prstGeom>
          <a:solidFill>
            <a:schemeClr val="bg1"/>
          </a:solidFill>
          <a:ln>
            <a:solidFill>
              <a:schemeClr val="tx1"/>
            </a:solidFill>
          </a:ln>
        </p:spPr>
        <p:txBody>
          <a:bodyPr wrap="square" rtlCol="0">
            <a:spAutoFit/>
          </a:bodyPr>
          <a:lstStyle/>
          <a:p>
            <a:pPr algn="ctr"/>
            <a:r>
              <a:rPr kumimoji="1" lang="ja-JP" altLang="en-US" sz="1400" dirty="0"/>
              <a:t>研究連携基盤</a:t>
            </a:r>
          </a:p>
        </p:txBody>
      </p:sp>
      <p:sp>
        <p:nvSpPr>
          <p:cNvPr id="65" name="テキスト ボックス 64"/>
          <p:cNvSpPr txBox="1"/>
          <p:nvPr/>
        </p:nvSpPr>
        <p:spPr>
          <a:xfrm>
            <a:off x="7457077" y="2428722"/>
            <a:ext cx="1387844" cy="307777"/>
          </a:xfrm>
          <a:prstGeom prst="rect">
            <a:avLst/>
          </a:prstGeom>
          <a:solidFill>
            <a:schemeClr val="bg1"/>
          </a:solidFill>
          <a:ln>
            <a:solidFill>
              <a:schemeClr val="tx1"/>
            </a:solidFill>
          </a:ln>
        </p:spPr>
        <p:txBody>
          <a:bodyPr wrap="square" rtlCol="0">
            <a:spAutoFit/>
          </a:bodyPr>
          <a:lstStyle/>
          <a:p>
            <a:pPr algn="ctr"/>
            <a:r>
              <a:rPr lang="ja-JP" altLang="en-US" sz="1400" dirty="0"/>
              <a:t>地球科学</a:t>
            </a:r>
            <a:endParaRPr kumimoji="1" lang="ja-JP" altLang="en-US" sz="1400" dirty="0"/>
          </a:p>
        </p:txBody>
      </p:sp>
      <p:sp>
        <p:nvSpPr>
          <p:cNvPr id="66" name="テキスト ボックス 65"/>
          <p:cNvSpPr txBox="1"/>
          <p:nvPr/>
        </p:nvSpPr>
        <p:spPr>
          <a:xfrm>
            <a:off x="7457077" y="3149658"/>
            <a:ext cx="1387844" cy="307777"/>
          </a:xfrm>
          <a:prstGeom prst="rect">
            <a:avLst/>
          </a:prstGeom>
          <a:solidFill>
            <a:schemeClr val="bg1"/>
          </a:solidFill>
          <a:ln>
            <a:solidFill>
              <a:schemeClr val="tx1"/>
            </a:solidFill>
          </a:ln>
        </p:spPr>
        <p:txBody>
          <a:bodyPr wrap="square" rtlCol="0">
            <a:spAutoFit/>
          </a:bodyPr>
          <a:lstStyle/>
          <a:p>
            <a:pPr algn="ctr"/>
            <a:r>
              <a:rPr lang="ja-JP" altLang="en-US" sz="1400" dirty="0"/>
              <a:t>医療</a:t>
            </a:r>
            <a:endParaRPr kumimoji="1" lang="ja-JP" altLang="en-US" sz="1400" dirty="0"/>
          </a:p>
        </p:txBody>
      </p:sp>
      <p:sp>
        <p:nvSpPr>
          <p:cNvPr id="67" name="テキスト ボックス 66"/>
          <p:cNvSpPr txBox="1"/>
          <p:nvPr/>
        </p:nvSpPr>
        <p:spPr>
          <a:xfrm>
            <a:off x="221320" y="4018781"/>
            <a:ext cx="1374900" cy="523220"/>
          </a:xfrm>
          <a:prstGeom prst="rect">
            <a:avLst/>
          </a:prstGeom>
          <a:solidFill>
            <a:schemeClr val="bg1"/>
          </a:solidFill>
          <a:ln>
            <a:solidFill>
              <a:schemeClr val="tx1"/>
            </a:solidFill>
          </a:ln>
        </p:spPr>
        <p:txBody>
          <a:bodyPr wrap="square" rtlCol="0">
            <a:spAutoFit/>
          </a:bodyPr>
          <a:lstStyle/>
          <a:p>
            <a:pPr algn="ctr"/>
            <a:r>
              <a:rPr lang="ja-JP" altLang="ja-JP" sz="1400" dirty="0"/>
              <a:t>高等教育研究開発推進</a:t>
            </a:r>
            <a:r>
              <a:rPr lang="ja-JP" altLang="en-US" sz="1400" dirty="0"/>
              <a:t>ｾﾝﾀｰ</a:t>
            </a:r>
            <a:endParaRPr lang="en-US" altLang="ja-JP" sz="1400" dirty="0"/>
          </a:p>
        </p:txBody>
      </p:sp>
      <p:sp>
        <p:nvSpPr>
          <p:cNvPr id="68" name="テキスト ボックス 67"/>
          <p:cNvSpPr txBox="1"/>
          <p:nvPr/>
        </p:nvSpPr>
        <p:spPr>
          <a:xfrm>
            <a:off x="7457077" y="4591527"/>
            <a:ext cx="1387844" cy="307777"/>
          </a:xfrm>
          <a:prstGeom prst="rect">
            <a:avLst/>
          </a:prstGeom>
          <a:solidFill>
            <a:schemeClr val="bg1"/>
          </a:solidFill>
          <a:ln>
            <a:solidFill>
              <a:schemeClr val="tx1"/>
            </a:solidFill>
          </a:ln>
        </p:spPr>
        <p:txBody>
          <a:bodyPr wrap="square" rtlCol="0">
            <a:spAutoFit/>
          </a:bodyPr>
          <a:lstStyle/>
          <a:p>
            <a:pPr algn="ctr"/>
            <a:r>
              <a:rPr lang="ja-JP" altLang="en-US" sz="1400"/>
              <a:t>生態環境</a:t>
            </a:r>
            <a:endParaRPr lang="ja-JP" altLang="en-US" sz="1400" dirty="0"/>
          </a:p>
        </p:txBody>
      </p:sp>
      <p:sp>
        <p:nvSpPr>
          <p:cNvPr id="71" name="テキスト ボックス 70"/>
          <p:cNvSpPr txBox="1"/>
          <p:nvPr/>
        </p:nvSpPr>
        <p:spPr>
          <a:xfrm>
            <a:off x="4606960" y="5838637"/>
            <a:ext cx="4137360" cy="276999"/>
          </a:xfrm>
          <a:prstGeom prst="rect">
            <a:avLst/>
          </a:prstGeom>
          <a:solidFill>
            <a:schemeClr val="bg1"/>
          </a:solidFill>
          <a:ln>
            <a:solidFill>
              <a:schemeClr val="tx1"/>
            </a:solidFill>
          </a:ln>
        </p:spPr>
        <p:txBody>
          <a:bodyPr wrap="square" rtlCol="0">
            <a:spAutoFit/>
          </a:bodyPr>
          <a:lstStyle/>
          <a:p>
            <a:pPr algn="ctr"/>
            <a:r>
              <a:rPr lang="ja-JP" altLang="en-US" sz="1200" dirty="0"/>
              <a:t>情報・システム研究機構データサイエンス共同利用基盤施設</a:t>
            </a:r>
            <a:endParaRPr kumimoji="1" lang="ja-JP" altLang="en-US" sz="1200" dirty="0"/>
          </a:p>
        </p:txBody>
      </p:sp>
      <p:sp>
        <p:nvSpPr>
          <p:cNvPr id="77" name="テキスト ボックス 76"/>
          <p:cNvSpPr txBox="1"/>
          <p:nvPr/>
        </p:nvSpPr>
        <p:spPr>
          <a:xfrm>
            <a:off x="3248076" y="2553526"/>
            <a:ext cx="2719737" cy="307777"/>
          </a:xfrm>
          <a:prstGeom prst="rect">
            <a:avLst/>
          </a:prstGeom>
          <a:solidFill>
            <a:schemeClr val="bg1"/>
          </a:solidFill>
          <a:ln>
            <a:solidFill>
              <a:schemeClr val="tx1"/>
            </a:solidFill>
          </a:ln>
        </p:spPr>
        <p:txBody>
          <a:bodyPr wrap="square" rtlCol="0">
            <a:spAutoFit/>
          </a:bodyPr>
          <a:lstStyle/>
          <a:p>
            <a:pPr algn="ctr"/>
            <a:r>
              <a:rPr lang="ja-JP" altLang="en-US" sz="1400" dirty="0"/>
              <a:t>幹事会（月</a:t>
            </a:r>
            <a:r>
              <a:rPr lang="en-US" altLang="ja-JP" sz="1400" dirty="0"/>
              <a:t>1</a:t>
            </a:r>
            <a:r>
              <a:rPr lang="ja-JP" altLang="en-US" sz="1400" dirty="0"/>
              <a:t>回程度）</a:t>
            </a:r>
            <a:endParaRPr kumimoji="1" lang="ja-JP" altLang="en-US" sz="1400" dirty="0"/>
          </a:p>
        </p:txBody>
      </p:sp>
      <p:cxnSp>
        <p:nvCxnSpPr>
          <p:cNvPr id="78" name="直線コネクタ 77"/>
          <p:cNvCxnSpPr>
            <a:stCxn id="37" idx="2"/>
            <a:endCxn id="77" idx="0"/>
          </p:cNvCxnSpPr>
          <p:nvPr/>
        </p:nvCxnSpPr>
        <p:spPr>
          <a:xfrm>
            <a:off x="4606961" y="2387922"/>
            <a:ext cx="984" cy="165604"/>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91" name="テキスト ボックス 90"/>
          <p:cNvSpPr txBox="1"/>
          <p:nvPr/>
        </p:nvSpPr>
        <p:spPr>
          <a:xfrm>
            <a:off x="7453609" y="4952122"/>
            <a:ext cx="1387844" cy="307777"/>
          </a:xfrm>
          <a:prstGeom prst="rect">
            <a:avLst/>
          </a:prstGeom>
          <a:solidFill>
            <a:schemeClr val="bg1"/>
          </a:solidFill>
          <a:ln>
            <a:solidFill>
              <a:schemeClr val="tx1"/>
            </a:solidFill>
          </a:ln>
        </p:spPr>
        <p:txBody>
          <a:bodyPr wrap="square" rtlCol="0">
            <a:spAutoFit/>
          </a:bodyPr>
          <a:lstStyle/>
          <a:p>
            <a:pPr algn="ctr"/>
            <a:r>
              <a:rPr lang="ja-JP" altLang="en-US" sz="1400" dirty="0"/>
              <a:t>学習支援</a:t>
            </a:r>
          </a:p>
        </p:txBody>
      </p:sp>
      <p:sp>
        <p:nvSpPr>
          <p:cNvPr id="70" name="角丸四角形 79"/>
          <p:cNvSpPr/>
          <p:nvPr/>
        </p:nvSpPr>
        <p:spPr>
          <a:xfrm>
            <a:off x="2139322" y="4205202"/>
            <a:ext cx="4647303" cy="884312"/>
          </a:xfrm>
          <a:prstGeom prst="roundRect">
            <a:avLst>
              <a:gd name="adj" fmla="val 13381"/>
            </a:avLst>
          </a:prstGeom>
          <a:solidFill>
            <a:schemeClr val="bg2">
              <a:lumMod val="75000"/>
            </a:schemeClr>
          </a:solidFill>
          <a:ln>
            <a:prstDash val="solid"/>
          </a:ln>
        </p:spPr>
        <p:style>
          <a:lnRef idx="2">
            <a:schemeClr val="dk1"/>
          </a:lnRef>
          <a:fillRef idx="1">
            <a:schemeClr val="lt1"/>
          </a:fillRef>
          <a:effectRef idx="0">
            <a:schemeClr val="dk1"/>
          </a:effectRef>
          <a:fontRef idx="minor">
            <a:schemeClr val="dk1"/>
          </a:fontRef>
        </p:style>
        <p:txBody>
          <a:bodyPr lIns="0" rIns="0" rtlCol="0" anchor="b"/>
          <a:lstStyle/>
          <a:p>
            <a:pPr algn="ctr"/>
            <a:r>
              <a:rPr lang="ja-JP" altLang="en-US"/>
              <a:t>アカデミックデータマネジメント環境</a:t>
            </a:r>
            <a:endParaRPr kumimoji="1" lang="ja-JP" altLang="en-US" dirty="0"/>
          </a:p>
        </p:txBody>
      </p:sp>
      <p:sp>
        <p:nvSpPr>
          <p:cNvPr id="79" name="角丸四角形 78"/>
          <p:cNvSpPr/>
          <p:nvPr/>
        </p:nvSpPr>
        <p:spPr>
          <a:xfrm>
            <a:off x="5332987" y="3837796"/>
            <a:ext cx="1352373" cy="821823"/>
          </a:xfrm>
          <a:prstGeom prst="roundRect">
            <a:avLst>
              <a:gd name="adj" fmla="val 13381"/>
            </a:avLst>
          </a:prstGeom>
          <a:solidFill>
            <a:schemeClr val="accent4">
              <a:lumMod val="40000"/>
              <a:lumOff val="60000"/>
            </a:schemeClr>
          </a:solidFill>
          <a:ln>
            <a:prstDash val="solid"/>
          </a:ln>
        </p:spPr>
        <p:style>
          <a:lnRef idx="2">
            <a:schemeClr val="dk1"/>
          </a:lnRef>
          <a:fillRef idx="1">
            <a:schemeClr val="lt1"/>
          </a:fillRef>
          <a:effectRef idx="0">
            <a:schemeClr val="dk1"/>
          </a:effectRef>
          <a:fontRef idx="minor">
            <a:schemeClr val="dk1"/>
          </a:fontRef>
        </p:style>
        <p:txBody>
          <a:bodyPr lIns="0" rIns="0" rtlCol="0" anchor="ctr"/>
          <a:lstStyle/>
          <a:p>
            <a:pPr algn="ctr"/>
            <a:r>
              <a:rPr lang="ja-JP" altLang="en-US" dirty="0"/>
              <a:t>情報基盤</a:t>
            </a:r>
            <a:endParaRPr kumimoji="1" lang="ja-JP" altLang="en-US" dirty="0"/>
          </a:p>
        </p:txBody>
      </p:sp>
      <p:sp>
        <p:nvSpPr>
          <p:cNvPr id="80" name="角丸四角形 79"/>
          <p:cNvSpPr/>
          <p:nvPr/>
        </p:nvSpPr>
        <p:spPr>
          <a:xfrm>
            <a:off x="2316418" y="3837796"/>
            <a:ext cx="1337835" cy="821823"/>
          </a:xfrm>
          <a:prstGeom prst="roundRect">
            <a:avLst>
              <a:gd name="adj" fmla="val 13381"/>
            </a:avLst>
          </a:prstGeom>
          <a:solidFill>
            <a:schemeClr val="tx2">
              <a:lumMod val="40000"/>
              <a:lumOff val="60000"/>
            </a:schemeClr>
          </a:solidFill>
          <a:ln>
            <a:prstDash val="solid"/>
          </a:ln>
        </p:spPr>
        <p:style>
          <a:lnRef idx="2">
            <a:schemeClr val="dk1"/>
          </a:lnRef>
          <a:fillRef idx="1">
            <a:schemeClr val="lt1"/>
          </a:fillRef>
          <a:effectRef idx="0">
            <a:schemeClr val="dk1"/>
          </a:effectRef>
          <a:fontRef idx="minor">
            <a:schemeClr val="dk1"/>
          </a:fontRef>
        </p:style>
        <p:txBody>
          <a:bodyPr lIns="0" rIns="0" rtlCol="0" anchor="ctr"/>
          <a:lstStyle/>
          <a:p>
            <a:pPr algn="ctr"/>
            <a:r>
              <a:rPr kumimoji="1" lang="ja-JP" altLang="en-US" dirty="0"/>
              <a:t>人材</a:t>
            </a:r>
          </a:p>
        </p:txBody>
      </p:sp>
      <p:sp>
        <p:nvSpPr>
          <p:cNvPr id="81" name="角丸四角形 80"/>
          <p:cNvSpPr/>
          <p:nvPr/>
        </p:nvSpPr>
        <p:spPr>
          <a:xfrm>
            <a:off x="3736976" y="3837796"/>
            <a:ext cx="1500213" cy="821823"/>
          </a:xfrm>
          <a:prstGeom prst="roundRect">
            <a:avLst>
              <a:gd name="adj" fmla="val 13381"/>
            </a:avLst>
          </a:prstGeom>
          <a:solidFill>
            <a:schemeClr val="accent2">
              <a:lumMod val="40000"/>
              <a:lumOff val="60000"/>
            </a:schemeClr>
          </a:solidFill>
          <a:ln>
            <a:prstDash val="solid"/>
          </a:ln>
        </p:spPr>
        <p:style>
          <a:lnRef idx="2">
            <a:schemeClr val="dk1"/>
          </a:lnRef>
          <a:fillRef idx="1">
            <a:schemeClr val="lt1"/>
          </a:fillRef>
          <a:effectRef idx="0">
            <a:schemeClr val="dk1"/>
          </a:effectRef>
          <a:fontRef idx="minor">
            <a:schemeClr val="dk1"/>
          </a:fontRef>
        </p:style>
        <p:txBody>
          <a:bodyPr lIns="0" rIns="0" rtlCol="0" anchor="ctr"/>
          <a:lstStyle/>
          <a:p>
            <a:pPr algn="ctr"/>
            <a:r>
              <a:rPr kumimoji="1" lang="ja-JP" altLang="en-US" dirty="0"/>
              <a:t>サービス</a:t>
            </a:r>
          </a:p>
        </p:txBody>
      </p:sp>
      <p:sp>
        <p:nvSpPr>
          <p:cNvPr id="5" name="Rectangle 4"/>
          <p:cNvSpPr/>
          <p:nvPr/>
        </p:nvSpPr>
        <p:spPr>
          <a:xfrm>
            <a:off x="827377" y="6213598"/>
            <a:ext cx="7732829" cy="58477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ja-JP" altLang="en-US" sz="1600" dirty="0"/>
              <a:t>多様な研究領域のアカデミックデータの融合による既存領域でのイノベーションの創出と</a:t>
            </a:r>
            <a:endParaRPr lang="en-US" altLang="ja-JP" sz="1600" dirty="0"/>
          </a:p>
          <a:p>
            <a:pPr algn="ctr"/>
            <a:r>
              <a:rPr lang="ja-JP" altLang="en-US" sz="1600" dirty="0"/>
              <a:t>データを活用した新たな研究領域の創出を他の大学に先駆けて目指す</a:t>
            </a:r>
            <a:r>
              <a:rPr lang="en-US" sz="1600" dirty="0"/>
              <a:t> </a:t>
            </a:r>
            <a:endParaRPr lang="ja-JP" altLang="en-US" sz="1600" dirty="0"/>
          </a:p>
        </p:txBody>
      </p:sp>
      <p:sp>
        <p:nvSpPr>
          <p:cNvPr id="8" name="TextBox 7"/>
          <p:cNvSpPr txBox="1"/>
          <p:nvPr/>
        </p:nvSpPr>
        <p:spPr>
          <a:xfrm>
            <a:off x="7596553" y="71711"/>
            <a:ext cx="1381011" cy="276999"/>
          </a:xfrm>
          <a:prstGeom prst="rect">
            <a:avLst/>
          </a:prstGeom>
          <a:solidFill>
            <a:schemeClr val="bg1"/>
          </a:solidFill>
          <a:ln>
            <a:solidFill>
              <a:schemeClr val="tx1"/>
            </a:solidFill>
          </a:ln>
        </p:spPr>
        <p:txBody>
          <a:bodyPr wrap="square" rtlCol="0">
            <a:spAutoFit/>
          </a:bodyPr>
          <a:lstStyle/>
          <a:p>
            <a:pPr algn="ctr"/>
            <a:r>
              <a:rPr lang="en-US" altLang="ja-JP" sz="1200" dirty="0"/>
              <a:t>2017</a:t>
            </a:r>
            <a:r>
              <a:rPr lang="ja-JP" altLang="en-US" sz="1200" dirty="0"/>
              <a:t>年</a:t>
            </a:r>
            <a:r>
              <a:rPr lang="en-US" altLang="ja-JP" sz="1200" dirty="0"/>
              <a:t>11</a:t>
            </a:r>
            <a:r>
              <a:rPr lang="ja-JP" altLang="en-US" sz="1200" dirty="0"/>
              <a:t>月設置</a:t>
            </a:r>
            <a:endParaRPr lang="en-US" sz="1200" dirty="0"/>
          </a:p>
        </p:txBody>
      </p:sp>
      <p:sp>
        <p:nvSpPr>
          <p:cNvPr id="55" name="テキスト ボックス 8"/>
          <p:cNvSpPr txBox="1"/>
          <p:nvPr/>
        </p:nvSpPr>
        <p:spPr>
          <a:xfrm>
            <a:off x="3061985" y="5470453"/>
            <a:ext cx="1465344" cy="646331"/>
          </a:xfrm>
          <a:prstGeom prst="rect">
            <a:avLst/>
          </a:prstGeom>
          <a:solidFill>
            <a:schemeClr val="bg1"/>
          </a:solidFill>
          <a:ln>
            <a:solidFill>
              <a:schemeClr val="tx1"/>
            </a:solidFill>
          </a:ln>
        </p:spPr>
        <p:txBody>
          <a:bodyPr wrap="square" rtlCol="0">
            <a:spAutoFit/>
          </a:bodyPr>
          <a:lstStyle/>
          <a:p>
            <a:pPr algn="ctr"/>
            <a:r>
              <a:rPr lang="ja-JP" altLang="en-US" sz="1200" dirty="0"/>
              <a:t>大学</a:t>
            </a:r>
            <a:r>
              <a:rPr lang="en-US" altLang="ja-JP" sz="1200" dirty="0"/>
              <a:t>ICT</a:t>
            </a:r>
            <a:r>
              <a:rPr lang="ja-JP" altLang="en-US" sz="1200" dirty="0"/>
              <a:t>推進協議会</a:t>
            </a:r>
            <a:endParaRPr lang="en-US" altLang="ja-JP" sz="1200" dirty="0"/>
          </a:p>
          <a:p>
            <a:pPr algn="ctr"/>
            <a:r>
              <a:rPr kumimoji="1" lang="ja-JP" altLang="en-US" sz="1200" dirty="0"/>
              <a:t>研究データ</a:t>
            </a:r>
            <a:endParaRPr kumimoji="1" lang="en-US" altLang="ja-JP" sz="1200" dirty="0"/>
          </a:p>
          <a:p>
            <a:pPr algn="ctr"/>
            <a:r>
              <a:rPr kumimoji="1" lang="ja-JP" altLang="en-US" sz="1200" dirty="0"/>
              <a:t>マネジメント部会</a:t>
            </a:r>
            <a:endParaRPr kumimoji="1" lang="en-US" altLang="ja-JP" sz="1200" dirty="0"/>
          </a:p>
        </p:txBody>
      </p:sp>
    </p:spTree>
    <p:extLst>
      <p:ext uri="{BB962C8B-B14F-4D97-AF65-F5344CB8AC3E}">
        <p14:creationId xmlns:p14="http://schemas.microsoft.com/office/powerpoint/2010/main" val="5367949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フリーフォーム 27"/>
          <p:cNvSpPr/>
          <p:nvPr/>
        </p:nvSpPr>
        <p:spPr>
          <a:xfrm>
            <a:off x="4183133" y="3078118"/>
            <a:ext cx="2435697" cy="2496025"/>
          </a:xfrm>
          <a:custGeom>
            <a:avLst/>
            <a:gdLst>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45238 w 2945238"/>
              <a:gd name="connsiteY0" fmla="*/ 3920067 h 3928534"/>
              <a:gd name="connsiteX1" fmla="*/ 2936771 w 2945238"/>
              <a:gd name="connsiteY1" fmla="*/ 0 h 3928534"/>
              <a:gd name="connsiteX2" fmla="*/ 1751438 w 2945238"/>
              <a:gd name="connsiteY2" fmla="*/ 152400 h 3928534"/>
              <a:gd name="connsiteX3" fmla="*/ 599971 w 2945238"/>
              <a:gd name="connsiteY3" fmla="*/ 728134 h 3928534"/>
              <a:gd name="connsiteX4" fmla="*/ 416 w 2945238"/>
              <a:gd name="connsiteY4" fmla="*/ 2113397 h 3928534"/>
              <a:gd name="connsiteX5" fmla="*/ 7304 w 2945238"/>
              <a:gd name="connsiteY5" fmla="*/ 3928534 h 3928534"/>
              <a:gd name="connsiteX6" fmla="*/ 2945238 w 2945238"/>
              <a:gd name="connsiteY6" fmla="*/ 3920067 h 3928534"/>
              <a:gd name="connsiteX0" fmla="*/ 2944822 w 2944822"/>
              <a:gd name="connsiteY0" fmla="*/ 3920067 h 3928534"/>
              <a:gd name="connsiteX1" fmla="*/ 2936355 w 2944822"/>
              <a:gd name="connsiteY1" fmla="*/ 0 h 3928534"/>
              <a:gd name="connsiteX2" fmla="*/ 1751022 w 2944822"/>
              <a:gd name="connsiteY2" fmla="*/ 152400 h 3928534"/>
              <a:gd name="connsiteX3" fmla="*/ 599555 w 2944822"/>
              <a:gd name="connsiteY3" fmla="*/ 728134 h 3928534"/>
              <a:gd name="connsiteX4" fmla="*/ 0 w 2944822"/>
              <a:gd name="connsiteY4" fmla="*/ 2113397 h 3928534"/>
              <a:gd name="connsiteX5" fmla="*/ 6888 w 2944822"/>
              <a:gd name="connsiteY5" fmla="*/ 3928534 h 3928534"/>
              <a:gd name="connsiteX6" fmla="*/ 2944822 w 2944822"/>
              <a:gd name="connsiteY6" fmla="*/ 3920067 h 3928534"/>
              <a:gd name="connsiteX0" fmla="*/ 2944822 w 2944822"/>
              <a:gd name="connsiteY0" fmla="*/ 3920067 h 3928534"/>
              <a:gd name="connsiteX1" fmla="*/ 2936355 w 2944822"/>
              <a:gd name="connsiteY1" fmla="*/ 0 h 3928534"/>
              <a:gd name="connsiteX2" fmla="*/ 1751022 w 2944822"/>
              <a:gd name="connsiteY2" fmla="*/ 152400 h 3928534"/>
              <a:gd name="connsiteX3" fmla="*/ 599555 w 2944822"/>
              <a:gd name="connsiteY3" fmla="*/ 728134 h 3928534"/>
              <a:gd name="connsiteX4" fmla="*/ 0 w 2944822"/>
              <a:gd name="connsiteY4" fmla="*/ 2113397 h 3928534"/>
              <a:gd name="connsiteX5" fmla="*/ 6888 w 2944822"/>
              <a:gd name="connsiteY5" fmla="*/ 3928534 h 3928534"/>
              <a:gd name="connsiteX6" fmla="*/ 2944822 w 2944822"/>
              <a:gd name="connsiteY6" fmla="*/ 3920067 h 3928534"/>
              <a:gd name="connsiteX0" fmla="*/ 2944822 w 2944822"/>
              <a:gd name="connsiteY0" fmla="*/ 3920067 h 3928534"/>
              <a:gd name="connsiteX1" fmla="*/ 2936355 w 2944822"/>
              <a:gd name="connsiteY1" fmla="*/ 0 h 3928534"/>
              <a:gd name="connsiteX2" fmla="*/ 1751022 w 2944822"/>
              <a:gd name="connsiteY2" fmla="*/ 152400 h 3928534"/>
              <a:gd name="connsiteX3" fmla="*/ 599555 w 2944822"/>
              <a:gd name="connsiteY3" fmla="*/ 728134 h 3928534"/>
              <a:gd name="connsiteX4" fmla="*/ 0 w 2944822"/>
              <a:gd name="connsiteY4" fmla="*/ 2113397 h 3928534"/>
              <a:gd name="connsiteX5" fmla="*/ 6888 w 2944822"/>
              <a:gd name="connsiteY5" fmla="*/ 3928534 h 3928534"/>
              <a:gd name="connsiteX6" fmla="*/ 2944822 w 2944822"/>
              <a:gd name="connsiteY6" fmla="*/ 3920067 h 3928534"/>
              <a:gd name="connsiteX0" fmla="*/ 2944822 w 2944822"/>
              <a:gd name="connsiteY0" fmla="*/ 3920067 h 3928534"/>
              <a:gd name="connsiteX1" fmla="*/ 2936355 w 2944822"/>
              <a:gd name="connsiteY1" fmla="*/ 0 h 3928534"/>
              <a:gd name="connsiteX2" fmla="*/ 1751022 w 2944822"/>
              <a:gd name="connsiteY2" fmla="*/ 152400 h 3928534"/>
              <a:gd name="connsiteX3" fmla="*/ 599555 w 2944822"/>
              <a:gd name="connsiteY3" fmla="*/ 728134 h 3928534"/>
              <a:gd name="connsiteX4" fmla="*/ 0 w 2944822"/>
              <a:gd name="connsiteY4" fmla="*/ 2113397 h 3928534"/>
              <a:gd name="connsiteX5" fmla="*/ 6888 w 2944822"/>
              <a:gd name="connsiteY5" fmla="*/ 3928534 h 3928534"/>
              <a:gd name="connsiteX6" fmla="*/ 2944822 w 2944822"/>
              <a:gd name="connsiteY6" fmla="*/ 3920067 h 3928534"/>
              <a:gd name="connsiteX0" fmla="*/ 2944822 w 2944822"/>
              <a:gd name="connsiteY0" fmla="*/ 3920067 h 3928534"/>
              <a:gd name="connsiteX1" fmla="*/ 2936355 w 2944822"/>
              <a:gd name="connsiteY1" fmla="*/ 0 h 3928534"/>
              <a:gd name="connsiteX2" fmla="*/ 1725431 w 2944822"/>
              <a:gd name="connsiteY2" fmla="*/ 119084 h 3928534"/>
              <a:gd name="connsiteX3" fmla="*/ 599555 w 2944822"/>
              <a:gd name="connsiteY3" fmla="*/ 728134 h 3928534"/>
              <a:gd name="connsiteX4" fmla="*/ 0 w 2944822"/>
              <a:gd name="connsiteY4" fmla="*/ 2113397 h 3928534"/>
              <a:gd name="connsiteX5" fmla="*/ 6888 w 2944822"/>
              <a:gd name="connsiteY5" fmla="*/ 3928534 h 3928534"/>
              <a:gd name="connsiteX6" fmla="*/ 2944822 w 2944822"/>
              <a:gd name="connsiteY6" fmla="*/ 3920067 h 3928534"/>
              <a:gd name="connsiteX0" fmla="*/ 2944822 w 2944822"/>
              <a:gd name="connsiteY0" fmla="*/ 3920067 h 3928534"/>
              <a:gd name="connsiteX1" fmla="*/ 2936355 w 2944822"/>
              <a:gd name="connsiteY1" fmla="*/ 0 h 3928534"/>
              <a:gd name="connsiteX2" fmla="*/ 1725431 w 2944822"/>
              <a:gd name="connsiteY2" fmla="*/ 119084 h 3928534"/>
              <a:gd name="connsiteX3" fmla="*/ 599555 w 2944822"/>
              <a:gd name="connsiteY3" fmla="*/ 728134 h 3928534"/>
              <a:gd name="connsiteX4" fmla="*/ 0 w 2944822"/>
              <a:gd name="connsiteY4" fmla="*/ 2113397 h 3928534"/>
              <a:gd name="connsiteX5" fmla="*/ 6888 w 2944822"/>
              <a:gd name="connsiteY5" fmla="*/ 3928534 h 3928534"/>
              <a:gd name="connsiteX6" fmla="*/ 2944822 w 2944822"/>
              <a:gd name="connsiteY6" fmla="*/ 3920067 h 3928534"/>
              <a:gd name="connsiteX0" fmla="*/ 2944822 w 2944822"/>
              <a:gd name="connsiteY0" fmla="*/ 3920067 h 3928534"/>
              <a:gd name="connsiteX1" fmla="*/ 2936355 w 2944822"/>
              <a:gd name="connsiteY1" fmla="*/ 0 h 3928534"/>
              <a:gd name="connsiteX2" fmla="*/ 1725431 w 2944822"/>
              <a:gd name="connsiteY2" fmla="*/ 119084 h 3928534"/>
              <a:gd name="connsiteX3" fmla="*/ 599555 w 2944822"/>
              <a:gd name="connsiteY3" fmla="*/ 728134 h 3928534"/>
              <a:gd name="connsiteX4" fmla="*/ 0 w 2944822"/>
              <a:gd name="connsiteY4" fmla="*/ 2113397 h 3928534"/>
              <a:gd name="connsiteX5" fmla="*/ 6888 w 2944822"/>
              <a:gd name="connsiteY5" fmla="*/ 3928534 h 3928534"/>
              <a:gd name="connsiteX6" fmla="*/ 2944822 w 2944822"/>
              <a:gd name="connsiteY6" fmla="*/ 3920067 h 3928534"/>
              <a:gd name="connsiteX0" fmla="*/ 2944822 w 2944822"/>
              <a:gd name="connsiteY0" fmla="*/ 3920067 h 3928534"/>
              <a:gd name="connsiteX1" fmla="*/ 2936355 w 2944822"/>
              <a:gd name="connsiteY1" fmla="*/ 0 h 3928534"/>
              <a:gd name="connsiteX2" fmla="*/ 1725431 w 2944822"/>
              <a:gd name="connsiteY2" fmla="*/ 119084 h 3928534"/>
              <a:gd name="connsiteX3" fmla="*/ 599555 w 2944822"/>
              <a:gd name="connsiteY3" fmla="*/ 728134 h 3928534"/>
              <a:gd name="connsiteX4" fmla="*/ 0 w 2944822"/>
              <a:gd name="connsiteY4" fmla="*/ 2113397 h 3928534"/>
              <a:gd name="connsiteX5" fmla="*/ 6888 w 2944822"/>
              <a:gd name="connsiteY5" fmla="*/ 3928534 h 3928534"/>
              <a:gd name="connsiteX6" fmla="*/ 2944822 w 2944822"/>
              <a:gd name="connsiteY6" fmla="*/ 3920067 h 3928534"/>
              <a:gd name="connsiteX0" fmla="*/ 2944822 w 2944822"/>
              <a:gd name="connsiteY0" fmla="*/ 3920179 h 3928646"/>
              <a:gd name="connsiteX1" fmla="*/ 2936355 w 2944822"/>
              <a:gd name="connsiteY1" fmla="*/ 112 h 3928646"/>
              <a:gd name="connsiteX2" fmla="*/ 1725431 w 2944822"/>
              <a:gd name="connsiteY2" fmla="*/ 119196 h 3928646"/>
              <a:gd name="connsiteX3" fmla="*/ 599555 w 2944822"/>
              <a:gd name="connsiteY3" fmla="*/ 728246 h 3928646"/>
              <a:gd name="connsiteX4" fmla="*/ 0 w 2944822"/>
              <a:gd name="connsiteY4" fmla="*/ 2113509 h 3928646"/>
              <a:gd name="connsiteX5" fmla="*/ 6888 w 2944822"/>
              <a:gd name="connsiteY5" fmla="*/ 3928646 h 3928646"/>
              <a:gd name="connsiteX6" fmla="*/ 2944822 w 2944822"/>
              <a:gd name="connsiteY6" fmla="*/ 3920179 h 39286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44822" h="3928646">
                <a:moveTo>
                  <a:pt x="2944822" y="3920179"/>
                </a:moveTo>
                <a:cubicBezTo>
                  <a:pt x="2942000" y="2613490"/>
                  <a:pt x="2939177" y="1306801"/>
                  <a:pt x="2936355" y="112"/>
                </a:cubicBezTo>
                <a:cubicBezTo>
                  <a:pt x="2643609" y="-2394"/>
                  <a:pt x="2093713" y="37032"/>
                  <a:pt x="1725431" y="119196"/>
                </a:cubicBezTo>
                <a:cubicBezTo>
                  <a:pt x="1330870" y="210133"/>
                  <a:pt x="797473" y="513664"/>
                  <a:pt x="599555" y="728246"/>
                </a:cubicBezTo>
                <a:cubicBezTo>
                  <a:pt x="362488" y="970957"/>
                  <a:pt x="38099" y="1492466"/>
                  <a:pt x="0" y="2113509"/>
                </a:cubicBezTo>
                <a:cubicBezTo>
                  <a:pt x="4855" y="2886799"/>
                  <a:pt x="9710" y="3155357"/>
                  <a:pt x="6888" y="3928646"/>
                </a:cubicBezTo>
                <a:lnTo>
                  <a:pt x="2944822" y="3920179"/>
                </a:lnTo>
                <a:close/>
              </a:path>
            </a:pathLst>
          </a:custGeom>
          <a:solidFill>
            <a:schemeClr val="tx2">
              <a:lumMod val="40000"/>
              <a:lumOff val="60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1" name="フリーフォーム 10"/>
          <p:cNvSpPr/>
          <p:nvPr/>
        </p:nvSpPr>
        <p:spPr>
          <a:xfrm>
            <a:off x="6609814" y="1642953"/>
            <a:ext cx="2427459" cy="3928534"/>
          </a:xfrm>
          <a:custGeom>
            <a:avLst/>
            <a:gdLst>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40374 w 2940374"/>
              <a:gd name="connsiteY0" fmla="*/ 3920067 h 3928534"/>
              <a:gd name="connsiteX1" fmla="*/ 2931907 w 2940374"/>
              <a:gd name="connsiteY1" fmla="*/ 0 h 3928534"/>
              <a:gd name="connsiteX2" fmla="*/ 1746574 w 2940374"/>
              <a:gd name="connsiteY2" fmla="*/ 152400 h 3928534"/>
              <a:gd name="connsiteX3" fmla="*/ 595107 w 2940374"/>
              <a:gd name="connsiteY3" fmla="*/ 728134 h 3928534"/>
              <a:gd name="connsiteX4" fmla="*/ 651 w 2940374"/>
              <a:gd name="connsiteY4" fmla="*/ 1439333 h 3928534"/>
              <a:gd name="connsiteX5" fmla="*/ 2440 w 2940374"/>
              <a:gd name="connsiteY5" fmla="*/ 3928534 h 3928534"/>
              <a:gd name="connsiteX6" fmla="*/ 2940374 w 2940374"/>
              <a:gd name="connsiteY6" fmla="*/ 3920067 h 3928534"/>
              <a:gd name="connsiteX0" fmla="*/ 2940374 w 2940374"/>
              <a:gd name="connsiteY0" fmla="*/ 3920067 h 3928534"/>
              <a:gd name="connsiteX1" fmla="*/ 2931907 w 2940374"/>
              <a:gd name="connsiteY1" fmla="*/ 0 h 3928534"/>
              <a:gd name="connsiteX2" fmla="*/ 1746574 w 2940374"/>
              <a:gd name="connsiteY2" fmla="*/ 152400 h 3928534"/>
              <a:gd name="connsiteX3" fmla="*/ 595107 w 2940374"/>
              <a:gd name="connsiteY3" fmla="*/ 728134 h 3928534"/>
              <a:gd name="connsiteX4" fmla="*/ 651 w 2940374"/>
              <a:gd name="connsiteY4" fmla="*/ 1439333 h 3928534"/>
              <a:gd name="connsiteX5" fmla="*/ 2440 w 2940374"/>
              <a:gd name="connsiteY5" fmla="*/ 3928534 h 3928534"/>
              <a:gd name="connsiteX6" fmla="*/ 2940374 w 2940374"/>
              <a:gd name="connsiteY6" fmla="*/ 3920067 h 3928534"/>
              <a:gd name="connsiteX0" fmla="*/ 2940374 w 2940374"/>
              <a:gd name="connsiteY0" fmla="*/ 3920067 h 3928534"/>
              <a:gd name="connsiteX1" fmla="*/ 2931907 w 2940374"/>
              <a:gd name="connsiteY1" fmla="*/ 0 h 3928534"/>
              <a:gd name="connsiteX2" fmla="*/ 1746574 w 2940374"/>
              <a:gd name="connsiteY2" fmla="*/ 152400 h 3928534"/>
              <a:gd name="connsiteX3" fmla="*/ 595107 w 2940374"/>
              <a:gd name="connsiteY3" fmla="*/ 728134 h 3928534"/>
              <a:gd name="connsiteX4" fmla="*/ 651 w 2940374"/>
              <a:gd name="connsiteY4" fmla="*/ 1439333 h 3928534"/>
              <a:gd name="connsiteX5" fmla="*/ 2440 w 2940374"/>
              <a:gd name="connsiteY5" fmla="*/ 3928534 h 3928534"/>
              <a:gd name="connsiteX6" fmla="*/ 2940374 w 2940374"/>
              <a:gd name="connsiteY6" fmla="*/ 3920067 h 3928534"/>
              <a:gd name="connsiteX0" fmla="*/ 2940374 w 2940374"/>
              <a:gd name="connsiteY0" fmla="*/ 3920067 h 3928534"/>
              <a:gd name="connsiteX1" fmla="*/ 2931907 w 2940374"/>
              <a:gd name="connsiteY1" fmla="*/ 0 h 3928534"/>
              <a:gd name="connsiteX2" fmla="*/ 1746574 w 2940374"/>
              <a:gd name="connsiteY2" fmla="*/ 152400 h 3928534"/>
              <a:gd name="connsiteX3" fmla="*/ 579723 w 2940374"/>
              <a:gd name="connsiteY3" fmla="*/ 550334 h 3928534"/>
              <a:gd name="connsiteX4" fmla="*/ 651 w 2940374"/>
              <a:gd name="connsiteY4" fmla="*/ 1439333 h 3928534"/>
              <a:gd name="connsiteX5" fmla="*/ 2440 w 2940374"/>
              <a:gd name="connsiteY5" fmla="*/ 3928534 h 3928534"/>
              <a:gd name="connsiteX6" fmla="*/ 2940374 w 2940374"/>
              <a:gd name="connsiteY6" fmla="*/ 3920067 h 3928534"/>
              <a:gd name="connsiteX0" fmla="*/ 2940374 w 2940374"/>
              <a:gd name="connsiteY0" fmla="*/ 3920067 h 3928534"/>
              <a:gd name="connsiteX1" fmla="*/ 2931907 w 2940374"/>
              <a:gd name="connsiteY1" fmla="*/ 0 h 3928534"/>
              <a:gd name="connsiteX2" fmla="*/ 1726063 w 2940374"/>
              <a:gd name="connsiteY2" fmla="*/ 71967 h 3928534"/>
              <a:gd name="connsiteX3" fmla="*/ 579723 w 2940374"/>
              <a:gd name="connsiteY3" fmla="*/ 550334 h 3928534"/>
              <a:gd name="connsiteX4" fmla="*/ 651 w 2940374"/>
              <a:gd name="connsiteY4" fmla="*/ 1439333 h 3928534"/>
              <a:gd name="connsiteX5" fmla="*/ 2440 w 2940374"/>
              <a:gd name="connsiteY5" fmla="*/ 3928534 h 3928534"/>
              <a:gd name="connsiteX6" fmla="*/ 2940374 w 2940374"/>
              <a:gd name="connsiteY6" fmla="*/ 3920067 h 3928534"/>
              <a:gd name="connsiteX0" fmla="*/ 2940374 w 2940374"/>
              <a:gd name="connsiteY0" fmla="*/ 3930134 h 3938601"/>
              <a:gd name="connsiteX1" fmla="*/ 2931907 w 2940374"/>
              <a:gd name="connsiteY1" fmla="*/ 10067 h 3938601"/>
              <a:gd name="connsiteX2" fmla="*/ 1726063 w 2940374"/>
              <a:gd name="connsiteY2" fmla="*/ 82034 h 3938601"/>
              <a:gd name="connsiteX3" fmla="*/ 579723 w 2940374"/>
              <a:gd name="connsiteY3" fmla="*/ 560401 h 3938601"/>
              <a:gd name="connsiteX4" fmla="*/ 651 w 2940374"/>
              <a:gd name="connsiteY4" fmla="*/ 1449400 h 3938601"/>
              <a:gd name="connsiteX5" fmla="*/ 2440 w 2940374"/>
              <a:gd name="connsiteY5" fmla="*/ 3938601 h 3938601"/>
              <a:gd name="connsiteX6" fmla="*/ 2940374 w 2940374"/>
              <a:gd name="connsiteY6" fmla="*/ 3930134 h 3938601"/>
              <a:gd name="connsiteX0" fmla="*/ 2940374 w 2940374"/>
              <a:gd name="connsiteY0" fmla="*/ 3936582 h 3945049"/>
              <a:gd name="connsiteX1" fmla="*/ 2931907 w 2940374"/>
              <a:gd name="connsiteY1" fmla="*/ 16515 h 3945049"/>
              <a:gd name="connsiteX2" fmla="*/ 1726063 w 2940374"/>
              <a:gd name="connsiteY2" fmla="*/ 88482 h 3945049"/>
              <a:gd name="connsiteX3" fmla="*/ 579723 w 2940374"/>
              <a:gd name="connsiteY3" fmla="*/ 566849 h 3945049"/>
              <a:gd name="connsiteX4" fmla="*/ 651 w 2940374"/>
              <a:gd name="connsiteY4" fmla="*/ 1455848 h 3945049"/>
              <a:gd name="connsiteX5" fmla="*/ 2440 w 2940374"/>
              <a:gd name="connsiteY5" fmla="*/ 3945049 h 3945049"/>
              <a:gd name="connsiteX6" fmla="*/ 2940374 w 2940374"/>
              <a:gd name="connsiteY6" fmla="*/ 3936582 h 3945049"/>
              <a:gd name="connsiteX0" fmla="*/ 2940374 w 2940374"/>
              <a:gd name="connsiteY0" fmla="*/ 3933309 h 3941776"/>
              <a:gd name="connsiteX1" fmla="*/ 2931907 w 2940374"/>
              <a:gd name="connsiteY1" fmla="*/ 13242 h 3941776"/>
              <a:gd name="connsiteX2" fmla="*/ 1726063 w 2940374"/>
              <a:gd name="connsiteY2" fmla="*/ 85209 h 3941776"/>
              <a:gd name="connsiteX3" fmla="*/ 579723 w 2940374"/>
              <a:gd name="connsiteY3" fmla="*/ 563576 h 3941776"/>
              <a:gd name="connsiteX4" fmla="*/ 651 w 2940374"/>
              <a:gd name="connsiteY4" fmla="*/ 1452575 h 3941776"/>
              <a:gd name="connsiteX5" fmla="*/ 2440 w 2940374"/>
              <a:gd name="connsiteY5" fmla="*/ 3941776 h 3941776"/>
              <a:gd name="connsiteX6" fmla="*/ 2940374 w 2940374"/>
              <a:gd name="connsiteY6" fmla="*/ 3933309 h 3941776"/>
              <a:gd name="connsiteX0" fmla="*/ 2940374 w 2940374"/>
              <a:gd name="connsiteY0" fmla="*/ 3920067 h 3928534"/>
              <a:gd name="connsiteX1" fmla="*/ 2931907 w 2940374"/>
              <a:gd name="connsiteY1" fmla="*/ 0 h 3928534"/>
              <a:gd name="connsiteX2" fmla="*/ 1726063 w 2940374"/>
              <a:gd name="connsiteY2" fmla="*/ 71967 h 3928534"/>
              <a:gd name="connsiteX3" fmla="*/ 579723 w 2940374"/>
              <a:gd name="connsiteY3" fmla="*/ 550334 h 3928534"/>
              <a:gd name="connsiteX4" fmla="*/ 651 w 2940374"/>
              <a:gd name="connsiteY4" fmla="*/ 1439333 h 3928534"/>
              <a:gd name="connsiteX5" fmla="*/ 2440 w 2940374"/>
              <a:gd name="connsiteY5" fmla="*/ 3928534 h 3928534"/>
              <a:gd name="connsiteX6" fmla="*/ 2940374 w 2940374"/>
              <a:gd name="connsiteY6" fmla="*/ 3920067 h 3928534"/>
              <a:gd name="connsiteX0" fmla="*/ 2940374 w 2940374"/>
              <a:gd name="connsiteY0" fmla="*/ 3920067 h 3928534"/>
              <a:gd name="connsiteX1" fmla="*/ 2931907 w 2940374"/>
              <a:gd name="connsiteY1" fmla="*/ 0 h 3928534"/>
              <a:gd name="connsiteX2" fmla="*/ 1726063 w 2940374"/>
              <a:gd name="connsiteY2" fmla="*/ 71967 h 3928534"/>
              <a:gd name="connsiteX3" fmla="*/ 579723 w 2940374"/>
              <a:gd name="connsiteY3" fmla="*/ 550334 h 3928534"/>
              <a:gd name="connsiteX4" fmla="*/ 651 w 2940374"/>
              <a:gd name="connsiteY4" fmla="*/ 1439333 h 3928534"/>
              <a:gd name="connsiteX5" fmla="*/ 2440 w 2940374"/>
              <a:gd name="connsiteY5" fmla="*/ 3928534 h 3928534"/>
              <a:gd name="connsiteX6" fmla="*/ 2940374 w 2940374"/>
              <a:gd name="connsiteY6" fmla="*/ 3920067 h 3928534"/>
              <a:gd name="connsiteX0" fmla="*/ 2940374 w 2940374"/>
              <a:gd name="connsiteY0" fmla="*/ 3920067 h 3928534"/>
              <a:gd name="connsiteX1" fmla="*/ 2931907 w 2940374"/>
              <a:gd name="connsiteY1" fmla="*/ 0 h 3928534"/>
              <a:gd name="connsiteX2" fmla="*/ 1726063 w 2940374"/>
              <a:gd name="connsiteY2" fmla="*/ 71967 h 3928534"/>
              <a:gd name="connsiteX3" fmla="*/ 579723 w 2940374"/>
              <a:gd name="connsiteY3" fmla="*/ 550334 h 3928534"/>
              <a:gd name="connsiteX4" fmla="*/ 651 w 2940374"/>
              <a:gd name="connsiteY4" fmla="*/ 1439333 h 3928534"/>
              <a:gd name="connsiteX5" fmla="*/ 2440 w 2940374"/>
              <a:gd name="connsiteY5" fmla="*/ 3928534 h 3928534"/>
              <a:gd name="connsiteX6" fmla="*/ 2940374 w 2940374"/>
              <a:gd name="connsiteY6" fmla="*/ 3920067 h 3928534"/>
              <a:gd name="connsiteX0" fmla="*/ 2940374 w 2940374"/>
              <a:gd name="connsiteY0" fmla="*/ 3920067 h 3928534"/>
              <a:gd name="connsiteX1" fmla="*/ 2931907 w 2940374"/>
              <a:gd name="connsiteY1" fmla="*/ 0 h 3928534"/>
              <a:gd name="connsiteX2" fmla="*/ 1726063 w 2940374"/>
              <a:gd name="connsiteY2" fmla="*/ 71967 h 3928534"/>
              <a:gd name="connsiteX3" fmla="*/ 579723 w 2940374"/>
              <a:gd name="connsiteY3" fmla="*/ 550334 h 3928534"/>
              <a:gd name="connsiteX4" fmla="*/ 651 w 2940374"/>
              <a:gd name="connsiteY4" fmla="*/ 1439333 h 3928534"/>
              <a:gd name="connsiteX5" fmla="*/ 2440 w 2940374"/>
              <a:gd name="connsiteY5" fmla="*/ 3928534 h 3928534"/>
              <a:gd name="connsiteX6" fmla="*/ 2940374 w 2940374"/>
              <a:gd name="connsiteY6" fmla="*/ 3920067 h 3928534"/>
              <a:gd name="connsiteX0" fmla="*/ 2940374 w 2940374"/>
              <a:gd name="connsiteY0" fmla="*/ 3920067 h 3928534"/>
              <a:gd name="connsiteX1" fmla="*/ 2931907 w 2940374"/>
              <a:gd name="connsiteY1" fmla="*/ 0 h 3928534"/>
              <a:gd name="connsiteX2" fmla="*/ 1726063 w 2940374"/>
              <a:gd name="connsiteY2" fmla="*/ 71967 h 3928534"/>
              <a:gd name="connsiteX3" fmla="*/ 579723 w 2940374"/>
              <a:gd name="connsiteY3" fmla="*/ 550334 h 3928534"/>
              <a:gd name="connsiteX4" fmla="*/ 651 w 2940374"/>
              <a:gd name="connsiteY4" fmla="*/ 1439333 h 3928534"/>
              <a:gd name="connsiteX5" fmla="*/ 2440 w 2940374"/>
              <a:gd name="connsiteY5" fmla="*/ 3928534 h 3928534"/>
              <a:gd name="connsiteX6" fmla="*/ 2940374 w 2940374"/>
              <a:gd name="connsiteY6" fmla="*/ 3920067 h 3928534"/>
              <a:gd name="connsiteX0" fmla="*/ 2940374 w 2940374"/>
              <a:gd name="connsiteY0" fmla="*/ 3920067 h 3928534"/>
              <a:gd name="connsiteX1" fmla="*/ 2931907 w 2940374"/>
              <a:gd name="connsiteY1" fmla="*/ 0 h 3928534"/>
              <a:gd name="connsiteX2" fmla="*/ 1726063 w 2940374"/>
              <a:gd name="connsiteY2" fmla="*/ 71967 h 3928534"/>
              <a:gd name="connsiteX3" fmla="*/ 579723 w 2940374"/>
              <a:gd name="connsiteY3" fmla="*/ 550334 h 3928534"/>
              <a:gd name="connsiteX4" fmla="*/ 651 w 2940374"/>
              <a:gd name="connsiteY4" fmla="*/ 1439333 h 3928534"/>
              <a:gd name="connsiteX5" fmla="*/ 2440 w 2940374"/>
              <a:gd name="connsiteY5" fmla="*/ 3928534 h 3928534"/>
              <a:gd name="connsiteX6" fmla="*/ 2940374 w 2940374"/>
              <a:gd name="connsiteY6" fmla="*/ 3920067 h 3928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40374" h="3928534">
                <a:moveTo>
                  <a:pt x="2940374" y="3920067"/>
                </a:moveTo>
                <a:cubicBezTo>
                  <a:pt x="2937552" y="2613378"/>
                  <a:pt x="2934729" y="1306689"/>
                  <a:pt x="2931907" y="0"/>
                </a:cubicBezTo>
                <a:cubicBezTo>
                  <a:pt x="2562436" y="4234"/>
                  <a:pt x="2139285" y="25400"/>
                  <a:pt x="1726063" y="71967"/>
                </a:cubicBezTo>
                <a:cubicBezTo>
                  <a:pt x="1341824" y="128412"/>
                  <a:pt x="854012" y="333022"/>
                  <a:pt x="579723" y="550334"/>
                </a:cubicBezTo>
                <a:cubicBezTo>
                  <a:pt x="424700" y="678745"/>
                  <a:pt x="110541" y="874888"/>
                  <a:pt x="651" y="1439333"/>
                </a:cubicBezTo>
                <a:cubicBezTo>
                  <a:pt x="-2171" y="1869722"/>
                  <a:pt x="5262" y="3155245"/>
                  <a:pt x="2440" y="3928534"/>
                </a:cubicBezTo>
                <a:lnTo>
                  <a:pt x="2940374" y="3920067"/>
                </a:lnTo>
                <a:close/>
              </a:path>
            </a:pathLst>
          </a:custGeom>
          <a:solidFill>
            <a:schemeClr val="tx2">
              <a:lumMod val="60000"/>
              <a:lumOff val="40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0" name="フリーフォーム 9"/>
          <p:cNvSpPr/>
          <p:nvPr/>
        </p:nvSpPr>
        <p:spPr>
          <a:xfrm>
            <a:off x="2726046" y="4422698"/>
            <a:ext cx="1458000" cy="1140106"/>
          </a:xfrm>
          <a:custGeom>
            <a:avLst/>
            <a:gdLst>
              <a:gd name="connsiteX0" fmla="*/ 0 w 2908300"/>
              <a:gd name="connsiteY0" fmla="*/ 3111500 h 3111500"/>
              <a:gd name="connsiteX1" fmla="*/ 0 w 2908300"/>
              <a:gd name="connsiteY1" fmla="*/ 2787650 h 3111500"/>
              <a:gd name="connsiteX2" fmla="*/ 298450 w 2908300"/>
              <a:gd name="connsiteY2" fmla="*/ 1612900 h 3111500"/>
              <a:gd name="connsiteX3" fmla="*/ 869950 w 2908300"/>
              <a:gd name="connsiteY3" fmla="*/ 476250 h 3111500"/>
              <a:gd name="connsiteX4" fmla="*/ 1479550 w 2908300"/>
              <a:gd name="connsiteY4" fmla="*/ 0 h 3111500"/>
              <a:gd name="connsiteX5" fmla="*/ 2908300 w 2908300"/>
              <a:gd name="connsiteY5" fmla="*/ 800100 h 3111500"/>
              <a:gd name="connsiteX6" fmla="*/ 2908300 w 2908300"/>
              <a:gd name="connsiteY6" fmla="*/ 3111500 h 3111500"/>
              <a:gd name="connsiteX7" fmla="*/ 0 w 2908300"/>
              <a:gd name="connsiteY7" fmla="*/ 3111500 h 3111500"/>
              <a:gd name="connsiteX0" fmla="*/ 0 w 2908300"/>
              <a:gd name="connsiteY0" fmla="*/ 3111500 h 3111500"/>
              <a:gd name="connsiteX1" fmla="*/ 0 w 2908300"/>
              <a:gd name="connsiteY1" fmla="*/ 2787650 h 3111500"/>
              <a:gd name="connsiteX2" fmla="*/ 298450 w 2908300"/>
              <a:gd name="connsiteY2" fmla="*/ 1612900 h 3111500"/>
              <a:gd name="connsiteX3" fmla="*/ 965200 w 2908300"/>
              <a:gd name="connsiteY3" fmla="*/ 939800 h 3111500"/>
              <a:gd name="connsiteX4" fmla="*/ 1479550 w 2908300"/>
              <a:gd name="connsiteY4" fmla="*/ 0 h 3111500"/>
              <a:gd name="connsiteX5" fmla="*/ 2908300 w 2908300"/>
              <a:gd name="connsiteY5" fmla="*/ 800100 h 3111500"/>
              <a:gd name="connsiteX6" fmla="*/ 2908300 w 2908300"/>
              <a:gd name="connsiteY6" fmla="*/ 3111500 h 3111500"/>
              <a:gd name="connsiteX7" fmla="*/ 0 w 2908300"/>
              <a:gd name="connsiteY7" fmla="*/ 3111500 h 3111500"/>
              <a:gd name="connsiteX0" fmla="*/ 0 w 2908300"/>
              <a:gd name="connsiteY0" fmla="*/ 2311400 h 2311400"/>
              <a:gd name="connsiteX1" fmla="*/ 0 w 2908300"/>
              <a:gd name="connsiteY1" fmla="*/ 1987550 h 2311400"/>
              <a:gd name="connsiteX2" fmla="*/ 298450 w 2908300"/>
              <a:gd name="connsiteY2" fmla="*/ 812800 h 2311400"/>
              <a:gd name="connsiteX3" fmla="*/ 965200 w 2908300"/>
              <a:gd name="connsiteY3" fmla="*/ 139700 h 2311400"/>
              <a:gd name="connsiteX4" fmla="*/ 1911350 w 2908300"/>
              <a:gd name="connsiteY4" fmla="*/ 19050 h 2311400"/>
              <a:gd name="connsiteX5" fmla="*/ 2908300 w 2908300"/>
              <a:gd name="connsiteY5" fmla="*/ 0 h 2311400"/>
              <a:gd name="connsiteX6" fmla="*/ 2908300 w 2908300"/>
              <a:gd name="connsiteY6" fmla="*/ 2311400 h 2311400"/>
              <a:gd name="connsiteX7" fmla="*/ 0 w 2908300"/>
              <a:gd name="connsiteY7" fmla="*/ 2311400 h 2311400"/>
              <a:gd name="connsiteX0" fmla="*/ 0 w 2908300"/>
              <a:gd name="connsiteY0" fmla="*/ 2311400 h 2311400"/>
              <a:gd name="connsiteX1" fmla="*/ 0 w 2908300"/>
              <a:gd name="connsiteY1" fmla="*/ 1987550 h 2311400"/>
              <a:gd name="connsiteX2" fmla="*/ 298450 w 2908300"/>
              <a:gd name="connsiteY2" fmla="*/ 812800 h 2311400"/>
              <a:gd name="connsiteX3" fmla="*/ 965200 w 2908300"/>
              <a:gd name="connsiteY3" fmla="*/ 139700 h 2311400"/>
              <a:gd name="connsiteX4" fmla="*/ 1911350 w 2908300"/>
              <a:gd name="connsiteY4" fmla="*/ 19050 h 2311400"/>
              <a:gd name="connsiteX5" fmla="*/ 2908300 w 2908300"/>
              <a:gd name="connsiteY5" fmla="*/ 0 h 2311400"/>
              <a:gd name="connsiteX6" fmla="*/ 2908300 w 2908300"/>
              <a:gd name="connsiteY6" fmla="*/ 2311400 h 2311400"/>
              <a:gd name="connsiteX7" fmla="*/ 0 w 2908300"/>
              <a:gd name="connsiteY7" fmla="*/ 2311400 h 2311400"/>
              <a:gd name="connsiteX0" fmla="*/ 0 w 2908300"/>
              <a:gd name="connsiteY0" fmla="*/ 2311400 h 2311400"/>
              <a:gd name="connsiteX1" fmla="*/ 0 w 2908300"/>
              <a:gd name="connsiteY1" fmla="*/ 1987550 h 2311400"/>
              <a:gd name="connsiteX2" fmla="*/ 298450 w 2908300"/>
              <a:gd name="connsiteY2" fmla="*/ 812800 h 2311400"/>
              <a:gd name="connsiteX3" fmla="*/ 876300 w 2908300"/>
              <a:gd name="connsiteY3" fmla="*/ 330200 h 2311400"/>
              <a:gd name="connsiteX4" fmla="*/ 1911350 w 2908300"/>
              <a:gd name="connsiteY4" fmla="*/ 19050 h 2311400"/>
              <a:gd name="connsiteX5" fmla="*/ 2908300 w 2908300"/>
              <a:gd name="connsiteY5" fmla="*/ 0 h 2311400"/>
              <a:gd name="connsiteX6" fmla="*/ 2908300 w 2908300"/>
              <a:gd name="connsiteY6" fmla="*/ 2311400 h 2311400"/>
              <a:gd name="connsiteX7" fmla="*/ 0 w 2908300"/>
              <a:gd name="connsiteY7" fmla="*/ 2311400 h 2311400"/>
              <a:gd name="connsiteX0" fmla="*/ 0 w 2908300"/>
              <a:gd name="connsiteY0" fmla="*/ 2311400 h 2311400"/>
              <a:gd name="connsiteX1" fmla="*/ 0 w 2908300"/>
              <a:gd name="connsiteY1" fmla="*/ 1987550 h 2311400"/>
              <a:gd name="connsiteX2" fmla="*/ 298450 w 2908300"/>
              <a:gd name="connsiteY2" fmla="*/ 812800 h 2311400"/>
              <a:gd name="connsiteX3" fmla="*/ 876300 w 2908300"/>
              <a:gd name="connsiteY3" fmla="*/ 330200 h 2311400"/>
              <a:gd name="connsiteX4" fmla="*/ 1911350 w 2908300"/>
              <a:gd name="connsiteY4" fmla="*/ 19050 h 2311400"/>
              <a:gd name="connsiteX5" fmla="*/ 2908300 w 2908300"/>
              <a:gd name="connsiteY5" fmla="*/ 0 h 2311400"/>
              <a:gd name="connsiteX6" fmla="*/ 2908300 w 2908300"/>
              <a:gd name="connsiteY6" fmla="*/ 2311400 h 2311400"/>
              <a:gd name="connsiteX7" fmla="*/ 0 w 2908300"/>
              <a:gd name="connsiteY7" fmla="*/ 2311400 h 2311400"/>
              <a:gd name="connsiteX0" fmla="*/ 0 w 2908300"/>
              <a:gd name="connsiteY0" fmla="*/ 2311400 h 2311400"/>
              <a:gd name="connsiteX1" fmla="*/ 0 w 2908300"/>
              <a:gd name="connsiteY1" fmla="*/ 1987550 h 2311400"/>
              <a:gd name="connsiteX2" fmla="*/ 298450 w 2908300"/>
              <a:gd name="connsiteY2" fmla="*/ 812800 h 2311400"/>
              <a:gd name="connsiteX3" fmla="*/ 514350 w 2908300"/>
              <a:gd name="connsiteY3" fmla="*/ 558800 h 2311400"/>
              <a:gd name="connsiteX4" fmla="*/ 876300 w 2908300"/>
              <a:gd name="connsiteY4" fmla="*/ 330200 h 2311400"/>
              <a:gd name="connsiteX5" fmla="*/ 1911350 w 2908300"/>
              <a:gd name="connsiteY5" fmla="*/ 19050 h 2311400"/>
              <a:gd name="connsiteX6" fmla="*/ 2908300 w 2908300"/>
              <a:gd name="connsiteY6" fmla="*/ 0 h 2311400"/>
              <a:gd name="connsiteX7" fmla="*/ 2908300 w 2908300"/>
              <a:gd name="connsiteY7" fmla="*/ 2311400 h 2311400"/>
              <a:gd name="connsiteX8" fmla="*/ 0 w 2908300"/>
              <a:gd name="connsiteY8" fmla="*/ 2311400 h 2311400"/>
              <a:gd name="connsiteX0" fmla="*/ 0 w 2908300"/>
              <a:gd name="connsiteY0" fmla="*/ 2311400 h 2311400"/>
              <a:gd name="connsiteX1" fmla="*/ 0 w 2908300"/>
              <a:gd name="connsiteY1" fmla="*/ 1987550 h 2311400"/>
              <a:gd name="connsiteX2" fmla="*/ 298450 w 2908300"/>
              <a:gd name="connsiteY2" fmla="*/ 812800 h 2311400"/>
              <a:gd name="connsiteX3" fmla="*/ 514350 w 2908300"/>
              <a:gd name="connsiteY3" fmla="*/ 558800 h 2311400"/>
              <a:gd name="connsiteX4" fmla="*/ 876300 w 2908300"/>
              <a:gd name="connsiteY4" fmla="*/ 330200 h 2311400"/>
              <a:gd name="connsiteX5" fmla="*/ 1911350 w 2908300"/>
              <a:gd name="connsiteY5" fmla="*/ 19050 h 2311400"/>
              <a:gd name="connsiteX6" fmla="*/ 2908300 w 2908300"/>
              <a:gd name="connsiteY6" fmla="*/ 0 h 2311400"/>
              <a:gd name="connsiteX7" fmla="*/ 2908300 w 2908300"/>
              <a:gd name="connsiteY7" fmla="*/ 2311400 h 2311400"/>
              <a:gd name="connsiteX8" fmla="*/ 0 w 2908300"/>
              <a:gd name="connsiteY8" fmla="*/ 2311400 h 2311400"/>
              <a:gd name="connsiteX0" fmla="*/ 0 w 2908300"/>
              <a:gd name="connsiteY0" fmla="*/ 2311400 h 2311400"/>
              <a:gd name="connsiteX1" fmla="*/ 0 w 2908300"/>
              <a:gd name="connsiteY1" fmla="*/ 1987550 h 2311400"/>
              <a:gd name="connsiteX2" fmla="*/ 298450 w 2908300"/>
              <a:gd name="connsiteY2" fmla="*/ 812800 h 2311400"/>
              <a:gd name="connsiteX3" fmla="*/ 514350 w 2908300"/>
              <a:gd name="connsiteY3" fmla="*/ 558800 h 2311400"/>
              <a:gd name="connsiteX4" fmla="*/ 876300 w 2908300"/>
              <a:gd name="connsiteY4" fmla="*/ 330200 h 2311400"/>
              <a:gd name="connsiteX5" fmla="*/ 1911350 w 2908300"/>
              <a:gd name="connsiteY5" fmla="*/ 19050 h 2311400"/>
              <a:gd name="connsiteX6" fmla="*/ 2908300 w 2908300"/>
              <a:gd name="connsiteY6" fmla="*/ 0 h 2311400"/>
              <a:gd name="connsiteX7" fmla="*/ 2908300 w 2908300"/>
              <a:gd name="connsiteY7" fmla="*/ 2311400 h 2311400"/>
              <a:gd name="connsiteX8" fmla="*/ 0 w 2908300"/>
              <a:gd name="connsiteY8" fmla="*/ 2311400 h 2311400"/>
              <a:gd name="connsiteX0" fmla="*/ 0 w 2908300"/>
              <a:gd name="connsiteY0" fmla="*/ 2311400 h 2311400"/>
              <a:gd name="connsiteX1" fmla="*/ 0 w 2908300"/>
              <a:gd name="connsiteY1" fmla="*/ 1987550 h 2311400"/>
              <a:gd name="connsiteX2" fmla="*/ 298450 w 2908300"/>
              <a:gd name="connsiteY2" fmla="*/ 812800 h 2311400"/>
              <a:gd name="connsiteX3" fmla="*/ 514350 w 2908300"/>
              <a:gd name="connsiteY3" fmla="*/ 558800 h 2311400"/>
              <a:gd name="connsiteX4" fmla="*/ 876300 w 2908300"/>
              <a:gd name="connsiteY4" fmla="*/ 330200 h 2311400"/>
              <a:gd name="connsiteX5" fmla="*/ 1911350 w 2908300"/>
              <a:gd name="connsiteY5" fmla="*/ 19050 h 2311400"/>
              <a:gd name="connsiteX6" fmla="*/ 2908300 w 2908300"/>
              <a:gd name="connsiteY6" fmla="*/ 0 h 2311400"/>
              <a:gd name="connsiteX7" fmla="*/ 2908300 w 2908300"/>
              <a:gd name="connsiteY7" fmla="*/ 2311400 h 2311400"/>
              <a:gd name="connsiteX8" fmla="*/ 0 w 2908300"/>
              <a:gd name="connsiteY8" fmla="*/ 2311400 h 2311400"/>
              <a:gd name="connsiteX0" fmla="*/ 0 w 2908300"/>
              <a:gd name="connsiteY0" fmla="*/ 2311400 h 2311400"/>
              <a:gd name="connsiteX1" fmla="*/ 0 w 2908300"/>
              <a:gd name="connsiteY1" fmla="*/ 1987550 h 2311400"/>
              <a:gd name="connsiteX2" fmla="*/ 298450 w 2908300"/>
              <a:gd name="connsiteY2" fmla="*/ 812800 h 2311400"/>
              <a:gd name="connsiteX3" fmla="*/ 514350 w 2908300"/>
              <a:gd name="connsiteY3" fmla="*/ 558800 h 2311400"/>
              <a:gd name="connsiteX4" fmla="*/ 876300 w 2908300"/>
              <a:gd name="connsiteY4" fmla="*/ 330200 h 2311400"/>
              <a:gd name="connsiteX5" fmla="*/ 1911350 w 2908300"/>
              <a:gd name="connsiteY5" fmla="*/ 19050 h 2311400"/>
              <a:gd name="connsiteX6" fmla="*/ 2908300 w 2908300"/>
              <a:gd name="connsiteY6" fmla="*/ 0 h 2311400"/>
              <a:gd name="connsiteX7" fmla="*/ 2908300 w 2908300"/>
              <a:gd name="connsiteY7" fmla="*/ 2311400 h 2311400"/>
              <a:gd name="connsiteX8" fmla="*/ 0 w 2908300"/>
              <a:gd name="connsiteY8" fmla="*/ 2311400 h 2311400"/>
              <a:gd name="connsiteX0" fmla="*/ 0 w 2908300"/>
              <a:gd name="connsiteY0" fmla="*/ 2311400 h 2311400"/>
              <a:gd name="connsiteX1" fmla="*/ 0 w 2908300"/>
              <a:gd name="connsiteY1" fmla="*/ 1987550 h 2311400"/>
              <a:gd name="connsiteX2" fmla="*/ 298450 w 2908300"/>
              <a:gd name="connsiteY2" fmla="*/ 812800 h 2311400"/>
              <a:gd name="connsiteX3" fmla="*/ 514350 w 2908300"/>
              <a:gd name="connsiteY3" fmla="*/ 558800 h 2311400"/>
              <a:gd name="connsiteX4" fmla="*/ 876300 w 2908300"/>
              <a:gd name="connsiteY4" fmla="*/ 330200 h 2311400"/>
              <a:gd name="connsiteX5" fmla="*/ 1911350 w 2908300"/>
              <a:gd name="connsiteY5" fmla="*/ 19050 h 2311400"/>
              <a:gd name="connsiteX6" fmla="*/ 2908300 w 2908300"/>
              <a:gd name="connsiteY6" fmla="*/ 0 h 2311400"/>
              <a:gd name="connsiteX7" fmla="*/ 2908300 w 2908300"/>
              <a:gd name="connsiteY7" fmla="*/ 2311400 h 2311400"/>
              <a:gd name="connsiteX8" fmla="*/ 0 w 2908300"/>
              <a:gd name="connsiteY8" fmla="*/ 2311400 h 2311400"/>
              <a:gd name="connsiteX0" fmla="*/ 0 w 2908300"/>
              <a:gd name="connsiteY0" fmla="*/ 2311400 h 2311400"/>
              <a:gd name="connsiteX1" fmla="*/ 0 w 2908300"/>
              <a:gd name="connsiteY1" fmla="*/ 1987550 h 2311400"/>
              <a:gd name="connsiteX2" fmla="*/ 298450 w 2908300"/>
              <a:gd name="connsiteY2" fmla="*/ 812800 h 2311400"/>
              <a:gd name="connsiteX3" fmla="*/ 514350 w 2908300"/>
              <a:gd name="connsiteY3" fmla="*/ 558800 h 2311400"/>
              <a:gd name="connsiteX4" fmla="*/ 876300 w 2908300"/>
              <a:gd name="connsiteY4" fmla="*/ 330200 h 2311400"/>
              <a:gd name="connsiteX5" fmla="*/ 1911350 w 2908300"/>
              <a:gd name="connsiteY5" fmla="*/ 19050 h 2311400"/>
              <a:gd name="connsiteX6" fmla="*/ 2908300 w 2908300"/>
              <a:gd name="connsiteY6" fmla="*/ 0 h 2311400"/>
              <a:gd name="connsiteX7" fmla="*/ 2908300 w 2908300"/>
              <a:gd name="connsiteY7" fmla="*/ 2311400 h 2311400"/>
              <a:gd name="connsiteX8" fmla="*/ 0 w 2908300"/>
              <a:gd name="connsiteY8" fmla="*/ 2311400 h 2311400"/>
              <a:gd name="connsiteX0" fmla="*/ 0 w 2908300"/>
              <a:gd name="connsiteY0" fmla="*/ 2311400 h 2311400"/>
              <a:gd name="connsiteX1" fmla="*/ 0 w 2908300"/>
              <a:gd name="connsiteY1" fmla="*/ 1987550 h 2311400"/>
              <a:gd name="connsiteX2" fmla="*/ 298450 w 2908300"/>
              <a:gd name="connsiteY2" fmla="*/ 812800 h 2311400"/>
              <a:gd name="connsiteX3" fmla="*/ 514350 w 2908300"/>
              <a:gd name="connsiteY3" fmla="*/ 558800 h 2311400"/>
              <a:gd name="connsiteX4" fmla="*/ 876300 w 2908300"/>
              <a:gd name="connsiteY4" fmla="*/ 330200 h 2311400"/>
              <a:gd name="connsiteX5" fmla="*/ 1911350 w 2908300"/>
              <a:gd name="connsiteY5" fmla="*/ 19050 h 2311400"/>
              <a:gd name="connsiteX6" fmla="*/ 2908300 w 2908300"/>
              <a:gd name="connsiteY6" fmla="*/ 0 h 2311400"/>
              <a:gd name="connsiteX7" fmla="*/ 2908300 w 2908300"/>
              <a:gd name="connsiteY7" fmla="*/ 2311400 h 2311400"/>
              <a:gd name="connsiteX8" fmla="*/ 0 w 2908300"/>
              <a:gd name="connsiteY8" fmla="*/ 2311400 h 2311400"/>
              <a:gd name="connsiteX0" fmla="*/ 0 w 2908300"/>
              <a:gd name="connsiteY0" fmla="*/ 2311400 h 2311400"/>
              <a:gd name="connsiteX1" fmla="*/ 0 w 2908300"/>
              <a:gd name="connsiteY1" fmla="*/ 1987550 h 2311400"/>
              <a:gd name="connsiteX2" fmla="*/ 298450 w 2908300"/>
              <a:gd name="connsiteY2" fmla="*/ 812800 h 2311400"/>
              <a:gd name="connsiteX3" fmla="*/ 514350 w 2908300"/>
              <a:gd name="connsiteY3" fmla="*/ 558800 h 2311400"/>
              <a:gd name="connsiteX4" fmla="*/ 876300 w 2908300"/>
              <a:gd name="connsiteY4" fmla="*/ 330200 h 2311400"/>
              <a:gd name="connsiteX5" fmla="*/ 1911350 w 2908300"/>
              <a:gd name="connsiteY5" fmla="*/ 19050 h 2311400"/>
              <a:gd name="connsiteX6" fmla="*/ 2908300 w 2908300"/>
              <a:gd name="connsiteY6" fmla="*/ 0 h 2311400"/>
              <a:gd name="connsiteX7" fmla="*/ 2908300 w 2908300"/>
              <a:gd name="connsiteY7" fmla="*/ 2311400 h 2311400"/>
              <a:gd name="connsiteX8" fmla="*/ 0 w 2908300"/>
              <a:gd name="connsiteY8" fmla="*/ 2311400 h 2311400"/>
              <a:gd name="connsiteX0" fmla="*/ 0 w 2908300"/>
              <a:gd name="connsiteY0" fmla="*/ 2311400 h 2311400"/>
              <a:gd name="connsiteX1" fmla="*/ 0 w 2908300"/>
              <a:gd name="connsiteY1" fmla="*/ 1987550 h 2311400"/>
              <a:gd name="connsiteX2" fmla="*/ 298450 w 2908300"/>
              <a:gd name="connsiteY2" fmla="*/ 812800 h 2311400"/>
              <a:gd name="connsiteX3" fmla="*/ 514350 w 2908300"/>
              <a:gd name="connsiteY3" fmla="*/ 558800 h 2311400"/>
              <a:gd name="connsiteX4" fmla="*/ 876300 w 2908300"/>
              <a:gd name="connsiteY4" fmla="*/ 330200 h 2311400"/>
              <a:gd name="connsiteX5" fmla="*/ 1911350 w 2908300"/>
              <a:gd name="connsiteY5" fmla="*/ 19050 h 2311400"/>
              <a:gd name="connsiteX6" fmla="*/ 2908300 w 2908300"/>
              <a:gd name="connsiteY6" fmla="*/ 0 h 2311400"/>
              <a:gd name="connsiteX7" fmla="*/ 2908300 w 2908300"/>
              <a:gd name="connsiteY7" fmla="*/ 2311400 h 2311400"/>
              <a:gd name="connsiteX8" fmla="*/ 0 w 2908300"/>
              <a:gd name="connsiteY8" fmla="*/ 2311400 h 2311400"/>
              <a:gd name="connsiteX0" fmla="*/ 0 w 2908300"/>
              <a:gd name="connsiteY0" fmla="*/ 2311400 h 2311400"/>
              <a:gd name="connsiteX1" fmla="*/ 0 w 2908300"/>
              <a:gd name="connsiteY1" fmla="*/ 1987550 h 2311400"/>
              <a:gd name="connsiteX2" fmla="*/ 298450 w 2908300"/>
              <a:gd name="connsiteY2" fmla="*/ 812800 h 2311400"/>
              <a:gd name="connsiteX3" fmla="*/ 514350 w 2908300"/>
              <a:gd name="connsiteY3" fmla="*/ 558800 h 2311400"/>
              <a:gd name="connsiteX4" fmla="*/ 876300 w 2908300"/>
              <a:gd name="connsiteY4" fmla="*/ 330200 h 2311400"/>
              <a:gd name="connsiteX5" fmla="*/ 1911350 w 2908300"/>
              <a:gd name="connsiteY5" fmla="*/ 19050 h 2311400"/>
              <a:gd name="connsiteX6" fmla="*/ 2908300 w 2908300"/>
              <a:gd name="connsiteY6" fmla="*/ 0 h 2311400"/>
              <a:gd name="connsiteX7" fmla="*/ 2908300 w 2908300"/>
              <a:gd name="connsiteY7" fmla="*/ 2311400 h 2311400"/>
              <a:gd name="connsiteX8" fmla="*/ 0 w 2908300"/>
              <a:gd name="connsiteY8" fmla="*/ 2311400 h 2311400"/>
              <a:gd name="connsiteX0" fmla="*/ 0 w 2908300"/>
              <a:gd name="connsiteY0" fmla="*/ 2311400 h 2311400"/>
              <a:gd name="connsiteX1" fmla="*/ 0 w 2908300"/>
              <a:gd name="connsiteY1" fmla="*/ 1987550 h 2311400"/>
              <a:gd name="connsiteX2" fmla="*/ 298450 w 2908300"/>
              <a:gd name="connsiteY2" fmla="*/ 812800 h 2311400"/>
              <a:gd name="connsiteX3" fmla="*/ 876300 w 2908300"/>
              <a:gd name="connsiteY3" fmla="*/ 330200 h 2311400"/>
              <a:gd name="connsiteX4" fmla="*/ 1911350 w 2908300"/>
              <a:gd name="connsiteY4" fmla="*/ 19050 h 2311400"/>
              <a:gd name="connsiteX5" fmla="*/ 2908300 w 2908300"/>
              <a:gd name="connsiteY5" fmla="*/ 0 h 2311400"/>
              <a:gd name="connsiteX6" fmla="*/ 2908300 w 2908300"/>
              <a:gd name="connsiteY6" fmla="*/ 2311400 h 2311400"/>
              <a:gd name="connsiteX7" fmla="*/ 0 w 2908300"/>
              <a:gd name="connsiteY7" fmla="*/ 2311400 h 2311400"/>
              <a:gd name="connsiteX0" fmla="*/ 0 w 2908300"/>
              <a:gd name="connsiteY0" fmla="*/ 2311400 h 2311400"/>
              <a:gd name="connsiteX1" fmla="*/ 0 w 2908300"/>
              <a:gd name="connsiteY1" fmla="*/ 1987550 h 2311400"/>
              <a:gd name="connsiteX2" fmla="*/ 298450 w 2908300"/>
              <a:gd name="connsiteY2" fmla="*/ 812800 h 2311400"/>
              <a:gd name="connsiteX3" fmla="*/ 1911350 w 2908300"/>
              <a:gd name="connsiteY3" fmla="*/ 19050 h 2311400"/>
              <a:gd name="connsiteX4" fmla="*/ 2908300 w 2908300"/>
              <a:gd name="connsiteY4" fmla="*/ 0 h 2311400"/>
              <a:gd name="connsiteX5" fmla="*/ 2908300 w 2908300"/>
              <a:gd name="connsiteY5" fmla="*/ 2311400 h 2311400"/>
              <a:gd name="connsiteX6" fmla="*/ 0 w 2908300"/>
              <a:gd name="connsiteY6" fmla="*/ 2311400 h 2311400"/>
              <a:gd name="connsiteX0" fmla="*/ 0 w 2908300"/>
              <a:gd name="connsiteY0" fmla="*/ 2311400 h 2311400"/>
              <a:gd name="connsiteX1" fmla="*/ 0 w 2908300"/>
              <a:gd name="connsiteY1" fmla="*/ 1987550 h 2311400"/>
              <a:gd name="connsiteX2" fmla="*/ 298450 w 2908300"/>
              <a:gd name="connsiteY2" fmla="*/ 812800 h 2311400"/>
              <a:gd name="connsiteX3" fmla="*/ 1911350 w 2908300"/>
              <a:gd name="connsiteY3" fmla="*/ 19050 h 2311400"/>
              <a:gd name="connsiteX4" fmla="*/ 2908300 w 2908300"/>
              <a:gd name="connsiteY4" fmla="*/ 0 h 2311400"/>
              <a:gd name="connsiteX5" fmla="*/ 2908300 w 2908300"/>
              <a:gd name="connsiteY5" fmla="*/ 2311400 h 2311400"/>
              <a:gd name="connsiteX6" fmla="*/ 0 w 2908300"/>
              <a:gd name="connsiteY6" fmla="*/ 2311400 h 2311400"/>
              <a:gd name="connsiteX0" fmla="*/ 0 w 2908300"/>
              <a:gd name="connsiteY0" fmla="*/ 2311400 h 2311400"/>
              <a:gd name="connsiteX1" fmla="*/ 0 w 2908300"/>
              <a:gd name="connsiteY1" fmla="*/ 1987550 h 2311400"/>
              <a:gd name="connsiteX2" fmla="*/ 298450 w 2908300"/>
              <a:gd name="connsiteY2" fmla="*/ 812800 h 2311400"/>
              <a:gd name="connsiteX3" fmla="*/ 1911350 w 2908300"/>
              <a:gd name="connsiteY3" fmla="*/ 19050 h 2311400"/>
              <a:gd name="connsiteX4" fmla="*/ 2908300 w 2908300"/>
              <a:gd name="connsiteY4" fmla="*/ 0 h 2311400"/>
              <a:gd name="connsiteX5" fmla="*/ 2908300 w 2908300"/>
              <a:gd name="connsiteY5" fmla="*/ 2311400 h 2311400"/>
              <a:gd name="connsiteX6" fmla="*/ 0 w 2908300"/>
              <a:gd name="connsiteY6" fmla="*/ 2311400 h 2311400"/>
              <a:gd name="connsiteX0" fmla="*/ 0 w 2908300"/>
              <a:gd name="connsiteY0" fmla="*/ 2311400 h 2311400"/>
              <a:gd name="connsiteX1" fmla="*/ 0 w 2908300"/>
              <a:gd name="connsiteY1" fmla="*/ 1987550 h 2311400"/>
              <a:gd name="connsiteX2" fmla="*/ 298450 w 2908300"/>
              <a:gd name="connsiteY2" fmla="*/ 812800 h 2311400"/>
              <a:gd name="connsiteX3" fmla="*/ 1911350 w 2908300"/>
              <a:gd name="connsiteY3" fmla="*/ 19050 h 2311400"/>
              <a:gd name="connsiteX4" fmla="*/ 2908300 w 2908300"/>
              <a:gd name="connsiteY4" fmla="*/ 0 h 2311400"/>
              <a:gd name="connsiteX5" fmla="*/ 2908300 w 2908300"/>
              <a:gd name="connsiteY5" fmla="*/ 2311400 h 2311400"/>
              <a:gd name="connsiteX6" fmla="*/ 0 w 2908300"/>
              <a:gd name="connsiteY6" fmla="*/ 2311400 h 2311400"/>
              <a:gd name="connsiteX0" fmla="*/ 0 w 2908300"/>
              <a:gd name="connsiteY0" fmla="*/ 2311400 h 2311400"/>
              <a:gd name="connsiteX1" fmla="*/ 0 w 2908300"/>
              <a:gd name="connsiteY1" fmla="*/ 1987550 h 2311400"/>
              <a:gd name="connsiteX2" fmla="*/ 298450 w 2908300"/>
              <a:gd name="connsiteY2" fmla="*/ 812800 h 2311400"/>
              <a:gd name="connsiteX3" fmla="*/ 1911350 w 2908300"/>
              <a:gd name="connsiteY3" fmla="*/ 19050 h 2311400"/>
              <a:gd name="connsiteX4" fmla="*/ 2908300 w 2908300"/>
              <a:gd name="connsiteY4" fmla="*/ 0 h 2311400"/>
              <a:gd name="connsiteX5" fmla="*/ 2908300 w 2908300"/>
              <a:gd name="connsiteY5" fmla="*/ 2311400 h 2311400"/>
              <a:gd name="connsiteX6" fmla="*/ 0 w 2908300"/>
              <a:gd name="connsiteY6" fmla="*/ 2311400 h 2311400"/>
              <a:gd name="connsiteX0" fmla="*/ 0 w 2908300"/>
              <a:gd name="connsiteY0" fmla="*/ 2311400 h 2311400"/>
              <a:gd name="connsiteX1" fmla="*/ 0 w 2908300"/>
              <a:gd name="connsiteY1" fmla="*/ 1987550 h 2311400"/>
              <a:gd name="connsiteX2" fmla="*/ 298450 w 2908300"/>
              <a:gd name="connsiteY2" fmla="*/ 812800 h 2311400"/>
              <a:gd name="connsiteX3" fmla="*/ 1911350 w 2908300"/>
              <a:gd name="connsiteY3" fmla="*/ 19050 h 2311400"/>
              <a:gd name="connsiteX4" fmla="*/ 2908300 w 2908300"/>
              <a:gd name="connsiteY4" fmla="*/ 0 h 2311400"/>
              <a:gd name="connsiteX5" fmla="*/ 2908300 w 2908300"/>
              <a:gd name="connsiteY5" fmla="*/ 2311400 h 2311400"/>
              <a:gd name="connsiteX6" fmla="*/ 0 w 2908300"/>
              <a:gd name="connsiteY6" fmla="*/ 2311400 h 2311400"/>
              <a:gd name="connsiteX0" fmla="*/ 0 w 2908300"/>
              <a:gd name="connsiteY0" fmla="*/ 2311400 h 2311400"/>
              <a:gd name="connsiteX1" fmla="*/ 0 w 2908300"/>
              <a:gd name="connsiteY1" fmla="*/ 1987550 h 2311400"/>
              <a:gd name="connsiteX2" fmla="*/ 336550 w 2908300"/>
              <a:gd name="connsiteY2" fmla="*/ 715433 h 2311400"/>
              <a:gd name="connsiteX3" fmla="*/ 1911350 w 2908300"/>
              <a:gd name="connsiteY3" fmla="*/ 19050 h 2311400"/>
              <a:gd name="connsiteX4" fmla="*/ 2908300 w 2908300"/>
              <a:gd name="connsiteY4" fmla="*/ 0 h 2311400"/>
              <a:gd name="connsiteX5" fmla="*/ 2908300 w 2908300"/>
              <a:gd name="connsiteY5" fmla="*/ 2311400 h 2311400"/>
              <a:gd name="connsiteX6" fmla="*/ 0 w 2908300"/>
              <a:gd name="connsiteY6" fmla="*/ 2311400 h 2311400"/>
              <a:gd name="connsiteX0" fmla="*/ 0 w 2908300"/>
              <a:gd name="connsiteY0" fmla="*/ 2311400 h 2311400"/>
              <a:gd name="connsiteX1" fmla="*/ 0 w 2908300"/>
              <a:gd name="connsiteY1" fmla="*/ 1987550 h 2311400"/>
              <a:gd name="connsiteX2" fmla="*/ 336550 w 2908300"/>
              <a:gd name="connsiteY2" fmla="*/ 715433 h 2311400"/>
              <a:gd name="connsiteX3" fmla="*/ 1911350 w 2908300"/>
              <a:gd name="connsiteY3" fmla="*/ 19050 h 2311400"/>
              <a:gd name="connsiteX4" fmla="*/ 2908300 w 2908300"/>
              <a:gd name="connsiteY4" fmla="*/ 0 h 2311400"/>
              <a:gd name="connsiteX5" fmla="*/ 2908300 w 2908300"/>
              <a:gd name="connsiteY5" fmla="*/ 2311400 h 2311400"/>
              <a:gd name="connsiteX6" fmla="*/ 0 w 2908300"/>
              <a:gd name="connsiteY6" fmla="*/ 2311400 h 2311400"/>
              <a:gd name="connsiteX0" fmla="*/ 0 w 2908300"/>
              <a:gd name="connsiteY0" fmla="*/ 2311400 h 2311400"/>
              <a:gd name="connsiteX1" fmla="*/ 0 w 2908300"/>
              <a:gd name="connsiteY1" fmla="*/ 1987550 h 2311400"/>
              <a:gd name="connsiteX2" fmla="*/ 336550 w 2908300"/>
              <a:gd name="connsiteY2" fmla="*/ 715433 h 2311400"/>
              <a:gd name="connsiteX3" fmla="*/ 1911350 w 2908300"/>
              <a:gd name="connsiteY3" fmla="*/ 19050 h 2311400"/>
              <a:gd name="connsiteX4" fmla="*/ 2908300 w 2908300"/>
              <a:gd name="connsiteY4" fmla="*/ 0 h 2311400"/>
              <a:gd name="connsiteX5" fmla="*/ 2908300 w 2908300"/>
              <a:gd name="connsiteY5" fmla="*/ 2311400 h 2311400"/>
              <a:gd name="connsiteX6" fmla="*/ 0 w 2908300"/>
              <a:gd name="connsiteY6" fmla="*/ 2311400 h 2311400"/>
              <a:gd name="connsiteX0" fmla="*/ 0 w 2908300"/>
              <a:gd name="connsiteY0" fmla="*/ 2311400 h 2311400"/>
              <a:gd name="connsiteX1" fmla="*/ 0 w 2908300"/>
              <a:gd name="connsiteY1" fmla="*/ 1987550 h 2311400"/>
              <a:gd name="connsiteX2" fmla="*/ 336550 w 2908300"/>
              <a:gd name="connsiteY2" fmla="*/ 715433 h 2311400"/>
              <a:gd name="connsiteX3" fmla="*/ 1911350 w 2908300"/>
              <a:gd name="connsiteY3" fmla="*/ 19050 h 2311400"/>
              <a:gd name="connsiteX4" fmla="*/ 2908300 w 2908300"/>
              <a:gd name="connsiteY4" fmla="*/ 0 h 2311400"/>
              <a:gd name="connsiteX5" fmla="*/ 2908300 w 2908300"/>
              <a:gd name="connsiteY5" fmla="*/ 2311400 h 2311400"/>
              <a:gd name="connsiteX6" fmla="*/ 0 w 2908300"/>
              <a:gd name="connsiteY6" fmla="*/ 2311400 h 2311400"/>
              <a:gd name="connsiteX0" fmla="*/ 0 w 2908300"/>
              <a:gd name="connsiteY0" fmla="*/ 2311400 h 2311400"/>
              <a:gd name="connsiteX1" fmla="*/ 0 w 2908300"/>
              <a:gd name="connsiteY1" fmla="*/ 1987550 h 2311400"/>
              <a:gd name="connsiteX2" fmla="*/ 336550 w 2908300"/>
              <a:gd name="connsiteY2" fmla="*/ 715433 h 2311400"/>
              <a:gd name="connsiteX3" fmla="*/ 1911350 w 2908300"/>
              <a:gd name="connsiteY3" fmla="*/ 19050 h 2311400"/>
              <a:gd name="connsiteX4" fmla="*/ 2908300 w 2908300"/>
              <a:gd name="connsiteY4" fmla="*/ 0 h 2311400"/>
              <a:gd name="connsiteX5" fmla="*/ 2908300 w 2908300"/>
              <a:gd name="connsiteY5" fmla="*/ 2311400 h 2311400"/>
              <a:gd name="connsiteX6" fmla="*/ 0 w 2908300"/>
              <a:gd name="connsiteY6" fmla="*/ 2311400 h 2311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08300" h="2311400">
                <a:moveTo>
                  <a:pt x="0" y="2311400"/>
                </a:moveTo>
                <a:lnTo>
                  <a:pt x="0" y="1987550"/>
                </a:lnTo>
                <a:cubicBezTo>
                  <a:pt x="14816" y="1608062"/>
                  <a:pt x="31145" y="1051378"/>
                  <a:pt x="336550" y="715433"/>
                </a:cubicBezTo>
                <a:cubicBezTo>
                  <a:pt x="625474" y="353483"/>
                  <a:pt x="1150408" y="42636"/>
                  <a:pt x="1911350" y="19050"/>
                </a:cubicBezTo>
                <a:cubicBezTo>
                  <a:pt x="2237317" y="-6350"/>
                  <a:pt x="2575983" y="6350"/>
                  <a:pt x="2908300" y="0"/>
                </a:cubicBezTo>
                <a:lnTo>
                  <a:pt x="2908300" y="2311400"/>
                </a:lnTo>
                <a:lnTo>
                  <a:pt x="0" y="2311400"/>
                </a:lnTo>
                <a:close/>
              </a:path>
            </a:pathLst>
          </a:custGeom>
          <a:solidFill>
            <a:schemeClr val="tx2">
              <a:lumMod val="20000"/>
              <a:lumOff val="80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a:xfrm>
            <a:off x="83257" y="7858"/>
            <a:ext cx="9018594" cy="928079"/>
          </a:xfrm>
        </p:spPr>
        <p:txBody>
          <a:bodyPr>
            <a:noAutofit/>
          </a:bodyPr>
          <a:lstStyle/>
          <a:p>
            <a:r>
              <a:rPr kumimoji="1" lang="ja-JP" altLang="en-US" sz="3600" dirty="0"/>
              <a:t>プロジェクトタイムライン</a:t>
            </a:r>
          </a:p>
        </p:txBody>
      </p:sp>
      <p:cxnSp>
        <p:nvCxnSpPr>
          <p:cNvPr id="5" name="直線矢印コネクタ 4"/>
          <p:cNvCxnSpPr/>
          <p:nvPr/>
        </p:nvCxnSpPr>
        <p:spPr>
          <a:xfrm flipV="1">
            <a:off x="3683685" y="1400681"/>
            <a:ext cx="14485" cy="4407741"/>
          </a:xfrm>
          <a:prstGeom prst="straightConnector1">
            <a:avLst/>
          </a:prstGeom>
          <a:ln w="12700" cmpd="sng">
            <a:solidFill>
              <a:schemeClr val="tx1"/>
            </a:solidFill>
            <a:prstDash val="sysDash"/>
            <a:headEnd type="none"/>
            <a:tailEnd type="none"/>
          </a:ln>
          <a:effectLst/>
        </p:spPr>
        <p:style>
          <a:lnRef idx="2">
            <a:schemeClr val="accent1"/>
          </a:lnRef>
          <a:fillRef idx="0">
            <a:schemeClr val="accent1"/>
          </a:fillRef>
          <a:effectRef idx="1">
            <a:schemeClr val="accent1"/>
          </a:effectRef>
          <a:fontRef idx="minor">
            <a:schemeClr val="tx1"/>
          </a:fontRef>
        </p:style>
      </p:cxnSp>
      <p:sp>
        <p:nvSpPr>
          <p:cNvPr id="9" name="テキスト ボックス 8"/>
          <p:cNvSpPr txBox="1"/>
          <p:nvPr/>
        </p:nvSpPr>
        <p:spPr>
          <a:xfrm>
            <a:off x="762789" y="5808422"/>
            <a:ext cx="981325" cy="369332"/>
          </a:xfrm>
          <a:prstGeom prst="rect">
            <a:avLst/>
          </a:prstGeom>
          <a:noFill/>
        </p:spPr>
        <p:txBody>
          <a:bodyPr wrap="square" rtlCol="0">
            <a:spAutoFit/>
          </a:bodyPr>
          <a:lstStyle/>
          <a:p>
            <a:pPr algn="ctr"/>
            <a:r>
              <a:rPr kumimoji="1" lang="en-US" altLang="ja-JP" dirty="0"/>
              <a:t>2015</a:t>
            </a:r>
            <a:r>
              <a:rPr kumimoji="1" lang="ja-JP" altLang="en-US" dirty="0"/>
              <a:t>年</a:t>
            </a:r>
          </a:p>
        </p:txBody>
      </p:sp>
      <p:sp>
        <p:nvSpPr>
          <p:cNvPr id="33" name="テキスト ボックス 32"/>
          <p:cNvSpPr txBox="1"/>
          <p:nvPr/>
        </p:nvSpPr>
        <p:spPr>
          <a:xfrm>
            <a:off x="3207507" y="5808422"/>
            <a:ext cx="981325" cy="369332"/>
          </a:xfrm>
          <a:prstGeom prst="rect">
            <a:avLst/>
          </a:prstGeom>
          <a:noFill/>
        </p:spPr>
        <p:txBody>
          <a:bodyPr wrap="square" rtlCol="0">
            <a:spAutoFit/>
          </a:bodyPr>
          <a:lstStyle/>
          <a:p>
            <a:pPr algn="ctr"/>
            <a:r>
              <a:rPr kumimoji="1" lang="en-US" altLang="ja-JP" dirty="0"/>
              <a:t>2020</a:t>
            </a:r>
            <a:r>
              <a:rPr kumimoji="1" lang="ja-JP" altLang="en-US" dirty="0"/>
              <a:t>年</a:t>
            </a:r>
          </a:p>
        </p:txBody>
      </p:sp>
      <p:sp>
        <p:nvSpPr>
          <p:cNvPr id="34" name="テキスト ボックス 33"/>
          <p:cNvSpPr txBox="1"/>
          <p:nvPr/>
        </p:nvSpPr>
        <p:spPr>
          <a:xfrm>
            <a:off x="5652374" y="5808422"/>
            <a:ext cx="981325" cy="369332"/>
          </a:xfrm>
          <a:prstGeom prst="rect">
            <a:avLst/>
          </a:prstGeom>
          <a:noFill/>
        </p:spPr>
        <p:txBody>
          <a:bodyPr wrap="square" rtlCol="0">
            <a:spAutoFit/>
          </a:bodyPr>
          <a:lstStyle/>
          <a:p>
            <a:pPr algn="ctr"/>
            <a:r>
              <a:rPr kumimoji="1" lang="en-US" altLang="ja-JP" dirty="0"/>
              <a:t>2025</a:t>
            </a:r>
            <a:r>
              <a:rPr kumimoji="1" lang="ja-JP" altLang="en-US" dirty="0"/>
              <a:t>年</a:t>
            </a:r>
          </a:p>
        </p:txBody>
      </p:sp>
      <p:sp>
        <p:nvSpPr>
          <p:cNvPr id="35" name="テキスト ボックス 34"/>
          <p:cNvSpPr txBox="1"/>
          <p:nvPr/>
        </p:nvSpPr>
        <p:spPr>
          <a:xfrm>
            <a:off x="8073709" y="5808422"/>
            <a:ext cx="981325" cy="369332"/>
          </a:xfrm>
          <a:prstGeom prst="rect">
            <a:avLst/>
          </a:prstGeom>
          <a:noFill/>
        </p:spPr>
        <p:txBody>
          <a:bodyPr wrap="square" rtlCol="0">
            <a:spAutoFit/>
          </a:bodyPr>
          <a:lstStyle/>
          <a:p>
            <a:pPr algn="ctr"/>
            <a:r>
              <a:rPr kumimoji="1" lang="en-US" altLang="ja-JP" dirty="0"/>
              <a:t>2030</a:t>
            </a:r>
            <a:r>
              <a:rPr kumimoji="1" lang="ja-JP" altLang="en-US" dirty="0"/>
              <a:t>年</a:t>
            </a:r>
          </a:p>
        </p:txBody>
      </p:sp>
      <p:sp>
        <p:nvSpPr>
          <p:cNvPr id="44" name="テキスト ボックス 43"/>
          <p:cNvSpPr txBox="1"/>
          <p:nvPr/>
        </p:nvSpPr>
        <p:spPr>
          <a:xfrm>
            <a:off x="265471" y="845217"/>
            <a:ext cx="1975964" cy="461665"/>
          </a:xfrm>
          <a:prstGeom prst="rect">
            <a:avLst/>
          </a:prstGeom>
          <a:noFill/>
        </p:spPr>
        <p:txBody>
          <a:bodyPr wrap="square" rtlCol="0">
            <a:spAutoFit/>
          </a:bodyPr>
          <a:lstStyle/>
          <a:p>
            <a:pPr algn="ctr"/>
            <a:r>
              <a:rPr lang="ja-JP" altLang="en-US" sz="1200" dirty="0"/>
              <a:t>アカデミック</a:t>
            </a:r>
            <a:r>
              <a:rPr lang="ja-JP" altLang="en-US" sz="1200" dirty="0">
                <a:solidFill>
                  <a:srgbClr val="000000"/>
                </a:solidFill>
              </a:rPr>
              <a:t>データ</a:t>
            </a:r>
            <a:r>
              <a:rPr lang="en-US" altLang="ja-JP" sz="1200" dirty="0">
                <a:solidFill>
                  <a:srgbClr val="000000"/>
                </a:solidFill>
              </a:rPr>
              <a:t/>
            </a:r>
            <a:br>
              <a:rPr lang="en-US" altLang="ja-JP" sz="1200" dirty="0">
                <a:solidFill>
                  <a:srgbClr val="000000"/>
                </a:solidFill>
              </a:rPr>
            </a:br>
            <a:r>
              <a:rPr lang="ja-JP" altLang="en-US" sz="1200" dirty="0"/>
              <a:t>マネジメント</a:t>
            </a:r>
            <a:r>
              <a:rPr kumimoji="1" lang="ja-JP" altLang="en-US" sz="1200" dirty="0"/>
              <a:t>成熟度</a:t>
            </a:r>
            <a:endParaRPr kumimoji="1" lang="en-US" altLang="ja-JP" sz="1200" dirty="0"/>
          </a:p>
        </p:txBody>
      </p:sp>
      <p:cxnSp>
        <p:nvCxnSpPr>
          <p:cNvPr id="31" name="直線矢印コネクタ 30"/>
          <p:cNvCxnSpPr/>
          <p:nvPr/>
        </p:nvCxnSpPr>
        <p:spPr>
          <a:xfrm flipV="1">
            <a:off x="6143037" y="1420282"/>
            <a:ext cx="0" cy="4388140"/>
          </a:xfrm>
          <a:prstGeom prst="straightConnector1">
            <a:avLst/>
          </a:prstGeom>
          <a:ln w="12700" cmpd="sng">
            <a:solidFill>
              <a:schemeClr val="tx1"/>
            </a:solidFill>
            <a:prstDash val="sysDash"/>
            <a:headEnd type="none"/>
            <a:tailEnd type="none"/>
          </a:ln>
          <a:effectLst/>
        </p:spPr>
        <p:style>
          <a:lnRef idx="2">
            <a:schemeClr val="accent1"/>
          </a:lnRef>
          <a:fillRef idx="0">
            <a:schemeClr val="accent1"/>
          </a:fillRef>
          <a:effectRef idx="1">
            <a:schemeClr val="accent1"/>
          </a:effectRef>
          <a:fontRef idx="minor">
            <a:schemeClr val="tx1"/>
          </a:fontRef>
        </p:style>
      </p:cxnSp>
      <p:sp>
        <p:nvSpPr>
          <p:cNvPr id="114" name="テキスト ボックス 113"/>
          <p:cNvSpPr txBox="1"/>
          <p:nvPr/>
        </p:nvSpPr>
        <p:spPr>
          <a:xfrm>
            <a:off x="858312" y="3461512"/>
            <a:ext cx="382786" cy="316303"/>
          </a:xfrm>
          <a:prstGeom prst="rect">
            <a:avLst/>
          </a:prstGeom>
          <a:solidFill>
            <a:schemeClr val="bg1"/>
          </a:solidFill>
          <a:ln>
            <a:noFill/>
          </a:ln>
        </p:spPr>
        <p:txBody>
          <a:bodyPr wrap="square" rtlCol="0">
            <a:spAutoFit/>
          </a:bodyPr>
          <a:lstStyle/>
          <a:p>
            <a:pPr algn="ctr"/>
            <a:endParaRPr kumimoji="1" lang="ja-JP" altLang="en-US" sz="1100" dirty="0"/>
          </a:p>
        </p:txBody>
      </p:sp>
      <p:cxnSp>
        <p:nvCxnSpPr>
          <p:cNvPr id="4" name="直線矢印コネクタ 3"/>
          <p:cNvCxnSpPr>
            <a:stCxn id="9" idx="0"/>
          </p:cNvCxnSpPr>
          <p:nvPr/>
        </p:nvCxnSpPr>
        <p:spPr>
          <a:xfrm flipV="1">
            <a:off x="1253452" y="1400682"/>
            <a:ext cx="0" cy="4407740"/>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97" name="直線矢印コネクタ 96"/>
          <p:cNvCxnSpPr>
            <a:endCxn id="11" idx="0"/>
          </p:cNvCxnSpPr>
          <p:nvPr/>
        </p:nvCxnSpPr>
        <p:spPr>
          <a:xfrm flipV="1">
            <a:off x="1250867" y="5563020"/>
            <a:ext cx="7786406" cy="15060"/>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105" name="直線矢印コネクタ 104"/>
          <p:cNvCxnSpPr/>
          <p:nvPr/>
        </p:nvCxnSpPr>
        <p:spPr>
          <a:xfrm flipV="1">
            <a:off x="8564372" y="1420282"/>
            <a:ext cx="0" cy="4388140"/>
          </a:xfrm>
          <a:prstGeom prst="straightConnector1">
            <a:avLst/>
          </a:prstGeom>
          <a:ln w="12700" cmpd="sng">
            <a:solidFill>
              <a:schemeClr val="tx1"/>
            </a:solidFill>
            <a:prstDash val="sysDash"/>
            <a:headEnd type="none"/>
            <a:tailEnd type="none"/>
          </a:ln>
          <a:effectLst/>
        </p:spPr>
        <p:style>
          <a:lnRef idx="2">
            <a:schemeClr val="accent1"/>
          </a:lnRef>
          <a:fillRef idx="0">
            <a:schemeClr val="accent1"/>
          </a:fillRef>
          <a:effectRef idx="1">
            <a:schemeClr val="accent1"/>
          </a:effectRef>
          <a:fontRef idx="minor">
            <a:schemeClr val="tx1"/>
          </a:fontRef>
        </p:style>
      </p:cxnSp>
      <p:sp>
        <p:nvSpPr>
          <p:cNvPr id="111" name="正方形/長方形 110"/>
          <p:cNvSpPr/>
          <p:nvPr/>
        </p:nvSpPr>
        <p:spPr>
          <a:xfrm>
            <a:off x="1744114" y="5125792"/>
            <a:ext cx="977393" cy="437013"/>
          </a:xfrm>
          <a:prstGeom prst="rect">
            <a:avLst/>
          </a:prstGeom>
          <a:solidFill>
            <a:schemeClr val="bg1">
              <a:lumMod val="75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solidFill>
                <a:srgbClr val="000000"/>
              </a:solidFill>
            </a:endParaRPr>
          </a:p>
        </p:txBody>
      </p:sp>
      <p:sp>
        <p:nvSpPr>
          <p:cNvPr id="107" name="正方形/長方形 106"/>
          <p:cNvSpPr/>
          <p:nvPr/>
        </p:nvSpPr>
        <p:spPr>
          <a:xfrm>
            <a:off x="1253453" y="5463729"/>
            <a:ext cx="972000" cy="104581"/>
          </a:xfrm>
          <a:prstGeom prst="rect">
            <a:avLst/>
          </a:prstGeom>
          <a:solidFill>
            <a:schemeClr val="bg1">
              <a:lumMod val="85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solidFill>
                <a:srgbClr val="000000"/>
              </a:solidFill>
            </a:endParaRPr>
          </a:p>
        </p:txBody>
      </p:sp>
      <p:sp>
        <p:nvSpPr>
          <p:cNvPr id="117" name="テキスト ボックス 116"/>
          <p:cNvSpPr txBox="1"/>
          <p:nvPr/>
        </p:nvSpPr>
        <p:spPr>
          <a:xfrm>
            <a:off x="6792459" y="3658619"/>
            <a:ext cx="2266461" cy="738664"/>
          </a:xfrm>
          <a:prstGeom prst="rect">
            <a:avLst/>
          </a:prstGeom>
          <a:noFill/>
        </p:spPr>
        <p:txBody>
          <a:bodyPr wrap="square" rtlCol="0">
            <a:spAutoFit/>
          </a:bodyPr>
          <a:lstStyle/>
          <a:p>
            <a:pPr algn="ctr"/>
            <a:r>
              <a:rPr kumimoji="1" lang="en-US" altLang="ja-JP" sz="1400" dirty="0"/>
              <a:t>H38-42 </a:t>
            </a:r>
            <a:r>
              <a:rPr kumimoji="1" lang="ja-JP" altLang="en-US" sz="1400" dirty="0"/>
              <a:t>概算要求</a:t>
            </a:r>
            <a:endParaRPr kumimoji="1" lang="en-US" altLang="ja-JP" sz="1400" dirty="0"/>
          </a:p>
          <a:p>
            <a:pPr algn="ctr"/>
            <a:r>
              <a:rPr kumimoji="1" lang="ja-JP" altLang="en-US" sz="1400" dirty="0"/>
              <a:t>アカデミックデータ</a:t>
            </a:r>
            <a:endParaRPr kumimoji="1" lang="en-US" altLang="ja-JP" sz="1400" dirty="0"/>
          </a:p>
          <a:p>
            <a:pPr algn="ctr"/>
            <a:r>
              <a:rPr kumimoji="1" lang="ja-JP" altLang="en-US" sz="1400" dirty="0"/>
              <a:t>共同利用共同研究拠点</a:t>
            </a:r>
            <a:endParaRPr kumimoji="1" lang="en-US" altLang="ja-JP" sz="1400" dirty="0"/>
          </a:p>
        </p:txBody>
      </p:sp>
      <p:sp>
        <p:nvSpPr>
          <p:cNvPr id="118" name="テキスト ボックス 117"/>
          <p:cNvSpPr txBox="1"/>
          <p:nvPr/>
        </p:nvSpPr>
        <p:spPr>
          <a:xfrm>
            <a:off x="1797728" y="5071817"/>
            <a:ext cx="928318" cy="521618"/>
          </a:xfrm>
          <a:prstGeom prst="rect">
            <a:avLst/>
          </a:prstGeom>
          <a:noFill/>
          <a:ln>
            <a:noFill/>
          </a:ln>
        </p:spPr>
        <p:txBody>
          <a:bodyPr wrap="square" rtlCol="0">
            <a:noAutofit/>
          </a:bodyPr>
          <a:lstStyle/>
          <a:p>
            <a:pPr algn="ctr"/>
            <a:r>
              <a:rPr kumimoji="1" lang="en-US" altLang="ja-JP" sz="1100" dirty="0"/>
              <a:t>H28</a:t>
            </a:r>
            <a:r>
              <a:rPr kumimoji="1" lang="ja-JP" altLang="en-US" sz="1100" dirty="0"/>
              <a:t>・</a:t>
            </a:r>
            <a:r>
              <a:rPr kumimoji="1" lang="en-US" altLang="ja-JP" sz="1100" dirty="0"/>
              <a:t>H29</a:t>
            </a:r>
            <a:br>
              <a:rPr kumimoji="1" lang="en-US" altLang="ja-JP" sz="1100" dirty="0"/>
            </a:br>
            <a:r>
              <a:rPr kumimoji="1" lang="ja-JP" altLang="en-US" sz="1100" dirty="0"/>
              <a:t>全学経費</a:t>
            </a:r>
          </a:p>
        </p:txBody>
      </p:sp>
      <p:sp>
        <p:nvSpPr>
          <p:cNvPr id="119" name="テキスト ボックス 118"/>
          <p:cNvSpPr txBox="1"/>
          <p:nvPr/>
        </p:nvSpPr>
        <p:spPr>
          <a:xfrm>
            <a:off x="36819" y="4856790"/>
            <a:ext cx="1093656" cy="600164"/>
          </a:xfrm>
          <a:prstGeom prst="rect">
            <a:avLst/>
          </a:prstGeom>
          <a:noFill/>
        </p:spPr>
        <p:txBody>
          <a:bodyPr wrap="square" rtlCol="0">
            <a:spAutoFit/>
          </a:bodyPr>
          <a:lstStyle/>
          <a:p>
            <a:pPr algn="ctr"/>
            <a:r>
              <a:rPr kumimoji="1" lang="en-US" altLang="ja-JP" sz="1100" dirty="0"/>
              <a:t>H27</a:t>
            </a:r>
            <a:r>
              <a:rPr kumimoji="1" lang="ja-JP" altLang="en-US" sz="1100" dirty="0"/>
              <a:t>・</a:t>
            </a:r>
            <a:r>
              <a:rPr kumimoji="1" lang="en-US" altLang="ja-JP" sz="1100" dirty="0"/>
              <a:t>H28</a:t>
            </a:r>
            <a:br>
              <a:rPr kumimoji="1" lang="en-US" altLang="ja-JP" sz="1100" dirty="0"/>
            </a:br>
            <a:r>
              <a:rPr kumimoji="1" lang="ja-JP" altLang="en-US" sz="1100" dirty="0"/>
              <a:t>総長裁量経費（理学研究科）</a:t>
            </a:r>
          </a:p>
        </p:txBody>
      </p:sp>
      <p:cxnSp>
        <p:nvCxnSpPr>
          <p:cNvPr id="12" name="直線矢印コネクタ 11"/>
          <p:cNvCxnSpPr>
            <a:endCxn id="107" idx="1"/>
          </p:cNvCxnSpPr>
          <p:nvPr/>
        </p:nvCxnSpPr>
        <p:spPr>
          <a:xfrm>
            <a:off x="1034140" y="5401077"/>
            <a:ext cx="219313" cy="114943"/>
          </a:xfrm>
          <a:prstGeom prst="straightConnector1">
            <a:avLst/>
          </a:prstGeom>
          <a:ln w="9525" cmpd="sng">
            <a:solidFill>
              <a:srgbClr val="000000"/>
            </a:solidFill>
            <a:prstDash val="dash"/>
            <a:tailEnd type="arrow"/>
          </a:ln>
          <a:effectLst/>
        </p:spPr>
        <p:style>
          <a:lnRef idx="2">
            <a:schemeClr val="accent1"/>
          </a:lnRef>
          <a:fillRef idx="0">
            <a:schemeClr val="accent1"/>
          </a:fillRef>
          <a:effectRef idx="1">
            <a:schemeClr val="accent1"/>
          </a:effectRef>
          <a:fontRef idx="minor">
            <a:schemeClr val="tx1"/>
          </a:fontRef>
        </p:style>
      </p:cxnSp>
      <p:cxnSp>
        <p:nvCxnSpPr>
          <p:cNvPr id="23" name="直線矢印コネクタ 22"/>
          <p:cNvCxnSpPr>
            <a:endCxn id="10" idx="4"/>
          </p:cNvCxnSpPr>
          <p:nvPr/>
        </p:nvCxnSpPr>
        <p:spPr>
          <a:xfrm>
            <a:off x="1175835" y="4422698"/>
            <a:ext cx="3008211" cy="0"/>
          </a:xfrm>
          <a:prstGeom prst="straightConnector1">
            <a:avLst/>
          </a:prstGeom>
          <a:ln>
            <a:solidFill>
              <a:schemeClr val="tx1"/>
            </a:solidFill>
            <a:prstDash val="sysDash"/>
            <a:headEnd type="none"/>
            <a:tailEnd type="none"/>
          </a:ln>
          <a:effectLst/>
        </p:spPr>
        <p:style>
          <a:lnRef idx="2">
            <a:schemeClr val="accent1"/>
          </a:lnRef>
          <a:fillRef idx="0">
            <a:schemeClr val="accent1"/>
          </a:fillRef>
          <a:effectRef idx="1">
            <a:schemeClr val="accent1"/>
          </a:effectRef>
          <a:fontRef idx="minor">
            <a:schemeClr val="tx1"/>
          </a:fontRef>
        </p:style>
      </p:cxnSp>
      <p:sp>
        <p:nvSpPr>
          <p:cNvPr id="3" name="テキスト ボックス 2"/>
          <p:cNvSpPr txBox="1"/>
          <p:nvPr/>
        </p:nvSpPr>
        <p:spPr>
          <a:xfrm>
            <a:off x="-116747" y="4088192"/>
            <a:ext cx="1480045" cy="646331"/>
          </a:xfrm>
          <a:prstGeom prst="rect">
            <a:avLst/>
          </a:prstGeom>
          <a:noFill/>
        </p:spPr>
        <p:txBody>
          <a:bodyPr wrap="square" rtlCol="0">
            <a:spAutoFit/>
          </a:bodyPr>
          <a:lstStyle/>
          <a:p>
            <a:pPr algn="ctr"/>
            <a:r>
              <a:rPr kumimoji="1" lang="ja-JP" altLang="en-US" sz="1200" dirty="0"/>
              <a:t>特定研究分野を</a:t>
            </a:r>
            <a:endParaRPr kumimoji="1" lang="en-US" altLang="ja-JP" sz="1200" dirty="0"/>
          </a:p>
          <a:p>
            <a:pPr algn="ctr"/>
            <a:r>
              <a:rPr kumimoji="1" lang="ja-JP" altLang="en-US" sz="1200" dirty="0"/>
              <a:t>対象とした</a:t>
            </a:r>
            <a:endParaRPr kumimoji="1" lang="en-US" altLang="ja-JP" sz="1200" dirty="0"/>
          </a:p>
          <a:p>
            <a:pPr algn="ctr"/>
            <a:r>
              <a:rPr kumimoji="1" lang="ja-JP" altLang="en-US" sz="1200" dirty="0"/>
              <a:t>プロトタイプレベル</a:t>
            </a:r>
            <a:endParaRPr kumimoji="1" lang="en-US" altLang="ja-JP" sz="1200" dirty="0"/>
          </a:p>
        </p:txBody>
      </p:sp>
      <p:cxnSp>
        <p:nvCxnSpPr>
          <p:cNvPr id="25" name="直線矢印コネクタ 24"/>
          <p:cNvCxnSpPr/>
          <p:nvPr/>
        </p:nvCxnSpPr>
        <p:spPr>
          <a:xfrm>
            <a:off x="1175835" y="1642953"/>
            <a:ext cx="7603542" cy="0"/>
          </a:xfrm>
          <a:prstGeom prst="straightConnector1">
            <a:avLst/>
          </a:prstGeom>
          <a:ln>
            <a:solidFill>
              <a:schemeClr val="tx1"/>
            </a:solidFill>
            <a:prstDash val="sysDash"/>
            <a:headEnd type="none"/>
            <a:tailEnd type="none"/>
          </a:ln>
          <a:effectLst/>
        </p:spPr>
        <p:style>
          <a:lnRef idx="2">
            <a:schemeClr val="accent1"/>
          </a:lnRef>
          <a:fillRef idx="0">
            <a:schemeClr val="accent1"/>
          </a:fillRef>
          <a:effectRef idx="1">
            <a:schemeClr val="accent1"/>
          </a:effectRef>
          <a:fontRef idx="minor">
            <a:schemeClr val="tx1"/>
          </a:fontRef>
        </p:style>
      </p:cxnSp>
      <p:sp>
        <p:nvSpPr>
          <p:cNvPr id="26" name="テキスト ボックス 25"/>
          <p:cNvSpPr txBox="1"/>
          <p:nvPr/>
        </p:nvSpPr>
        <p:spPr>
          <a:xfrm>
            <a:off x="-34363" y="1306882"/>
            <a:ext cx="1268341" cy="646331"/>
          </a:xfrm>
          <a:prstGeom prst="rect">
            <a:avLst/>
          </a:prstGeom>
          <a:noFill/>
        </p:spPr>
        <p:txBody>
          <a:bodyPr wrap="square" rtlCol="0">
            <a:spAutoFit/>
          </a:bodyPr>
          <a:lstStyle/>
          <a:p>
            <a:pPr algn="ctr"/>
            <a:r>
              <a:rPr lang="ja-JP" altLang="en-US" sz="1200" dirty="0"/>
              <a:t>全国の研究者・大学を</a:t>
            </a:r>
            <a:r>
              <a:rPr kumimoji="1" lang="ja-JP" altLang="en-US" sz="1200" dirty="0"/>
              <a:t>対象とした運用レベル</a:t>
            </a:r>
            <a:endParaRPr kumimoji="1" lang="en-US" altLang="ja-JP" sz="1200" dirty="0"/>
          </a:p>
        </p:txBody>
      </p:sp>
      <p:sp>
        <p:nvSpPr>
          <p:cNvPr id="29" name="テキスト ボックス 28"/>
          <p:cNvSpPr txBox="1"/>
          <p:nvPr/>
        </p:nvSpPr>
        <p:spPr>
          <a:xfrm>
            <a:off x="4592554" y="3945644"/>
            <a:ext cx="1803002" cy="523220"/>
          </a:xfrm>
          <a:prstGeom prst="rect">
            <a:avLst/>
          </a:prstGeom>
          <a:noFill/>
        </p:spPr>
        <p:txBody>
          <a:bodyPr wrap="square" rtlCol="0">
            <a:spAutoFit/>
          </a:bodyPr>
          <a:lstStyle/>
          <a:p>
            <a:pPr algn="ctr"/>
            <a:r>
              <a:rPr kumimoji="1" lang="en-US" altLang="ja-JP" sz="1400" dirty="0"/>
              <a:t>H33-H37 </a:t>
            </a:r>
            <a:r>
              <a:rPr kumimoji="1" lang="ja-JP" altLang="en-US" sz="1400" dirty="0"/>
              <a:t>概算要求</a:t>
            </a:r>
            <a:endParaRPr kumimoji="1" lang="en-US" altLang="ja-JP" sz="1400" dirty="0"/>
          </a:p>
          <a:p>
            <a:pPr algn="ctr"/>
            <a:r>
              <a:rPr lang="ja-JP" altLang="en-US" sz="1400" dirty="0"/>
              <a:t>全学展開プロジェクト</a:t>
            </a:r>
            <a:endParaRPr kumimoji="1" lang="en-US" altLang="ja-JP" sz="1400" dirty="0"/>
          </a:p>
        </p:txBody>
      </p:sp>
      <p:cxnSp>
        <p:nvCxnSpPr>
          <p:cNvPr id="32" name="直線矢印コネクタ 31"/>
          <p:cNvCxnSpPr/>
          <p:nvPr/>
        </p:nvCxnSpPr>
        <p:spPr>
          <a:xfrm>
            <a:off x="1265622" y="3068208"/>
            <a:ext cx="5346206" cy="1"/>
          </a:xfrm>
          <a:prstGeom prst="straightConnector1">
            <a:avLst/>
          </a:prstGeom>
          <a:ln>
            <a:solidFill>
              <a:schemeClr val="tx1"/>
            </a:solidFill>
            <a:prstDash val="sysDash"/>
            <a:headEnd type="none"/>
            <a:tailEnd type="none"/>
          </a:ln>
          <a:effectLst/>
        </p:spPr>
        <p:style>
          <a:lnRef idx="2">
            <a:schemeClr val="accent1"/>
          </a:lnRef>
          <a:fillRef idx="0">
            <a:schemeClr val="accent1"/>
          </a:fillRef>
          <a:effectRef idx="1">
            <a:schemeClr val="accent1"/>
          </a:effectRef>
          <a:fontRef idx="minor">
            <a:schemeClr val="tx1"/>
          </a:fontRef>
        </p:style>
      </p:cxnSp>
      <p:sp>
        <p:nvSpPr>
          <p:cNvPr id="37" name="角丸四角形 36"/>
          <p:cNvSpPr/>
          <p:nvPr/>
        </p:nvSpPr>
        <p:spPr>
          <a:xfrm>
            <a:off x="5256782" y="6308257"/>
            <a:ext cx="3307590" cy="254049"/>
          </a:xfrm>
          <a:prstGeom prst="roundRect">
            <a:avLst>
              <a:gd name="adj" fmla="val 19365"/>
            </a:avLst>
          </a:prstGeom>
          <a:solidFill>
            <a:schemeClr val="tx2">
              <a:lumMod val="40000"/>
              <a:lumOff val="60000"/>
            </a:schemeClr>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1200" dirty="0">
                <a:solidFill>
                  <a:srgbClr val="000000"/>
                </a:solidFill>
              </a:rPr>
              <a:t>アカデミックイノベーションセンター（仮称）</a:t>
            </a:r>
            <a:endParaRPr kumimoji="1" lang="en-US" altLang="ja-JP" sz="1200" dirty="0">
              <a:solidFill>
                <a:srgbClr val="000000"/>
              </a:solidFill>
            </a:endParaRPr>
          </a:p>
        </p:txBody>
      </p:sp>
      <p:sp>
        <p:nvSpPr>
          <p:cNvPr id="38" name="角丸四角形 37"/>
          <p:cNvSpPr/>
          <p:nvPr/>
        </p:nvSpPr>
        <p:spPr>
          <a:xfrm>
            <a:off x="901776" y="6512029"/>
            <a:ext cx="3282270" cy="242701"/>
          </a:xfrm>
          <a:prstGeom prst="roundRect">
            <a:avLst>
              <a:gd name="adj" fmla="val 19365"/>
            </a:avLst>
          </a:prstGeom>
          <a:solidFill>
            <a:schemeClr val="accent3">
              <a:lumMod val="40000"/>
              <a:lumOff val="60000"/>
            </a:schemeClr>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1200" dirty="0">
                <a:solidFill>
                  <a:srgbClr val="000000"/>
                </a:solidFill>
              </a:rPr>
              <a:t>アカデミックデータ・イノベーションユニット（仮称）</a:t>
            </a:r>
            <a:endParaRPr kumimoji="1" lang="en-US" altLang="ja-JP" sz="1200" dirty="0">
              <a:solidFill>
                <a:srgbClr val="000000"/>
              </a:solidFill>
            </a:endParaRPr>
          </a:p>
        </p:txBody>
      </p:sp>
      <p:cxnSp>
        <p:nvCxnSpPr>
          <p:cNvPr id="39" name="直線矢印コネクタ 38"/>
          <p:cNvCxnSpPr/>
          <p:nvPr/>
        </p:nvCxnSpPr>
        <p:spPr>
          <a:xfrm>
            <a:off x="2396435" y="6358448"/>
            <a:ext cx="2037363" cy="0"/>
          </a:xfrm>
          <a:prstGeom prst="straightConnector1">
            <a:avLst/>
          </a:prstGeom>
          <a:ln w="6350" cmpd="sng">
            <a:solidFill>
              <a:schemeClr val="tx1"/>
            </a:solidFill>
            <a:prstDash val="solid"/>
            <a:headEnd type="oval"/>
            <a:tailEnd type="oval"/>
          </a:ln>
          <a:effectLst/>
        </p:spPr>
        <p:style>
          <a:lnRef idx="2">
            <a:schemeClr val="accent1"/>
          </a:lnRef>
          <a:fillRef idx="0">
            <a:schemeClr val="accent1"/>
          </a:fillRef>
          <a:effectRef idx="1">
            <a:schemeClr val="accent1"/>
          </a:effectRef>
          <a:fontRef idx="minor">
            <a:schemeClr val="tx1"/>
          </a:fontRef>
        </p:style>
      </p:cxnSp>
      <p:cxnSp>
        <p:nvCxnSpPr>
          <p:cNvPr id="41" name="直線矢印コネクタ 40"/>
          <p:cNvCxnSpPr/>
          <p:nvPr/>
        </p:nvCxnSpPr>
        <p:spPr>
          <a:xfrm>
            <a:off x="4437778" y="6125288"/>
            <a:ext cx="4644000" cy="0"/>
          </a:xfrm>
          <a:prstGeom prst="straightConnector1">
            <a:avLst/>
          </a:prstGeom>
          <a:ln w="6350" cmpd="sng">
            <a:solidFill>
              <a:schemeClr val="tx1"/>
            </a:solidFill>
            <a:prstDash val="solid"/>
            <a:headEnd type="oval"/>
            <a:tailEnd type="none"/>
          </a:ln>
          <a:effectLst/>
        </p:spPr>
        <p:style>
          <a:lnRef idx="2">
            <a:schemeClr val="accent1"/>
          </a:lnRef>
          <a:fillRef idx="0">
            <a:schemeClr val="accent1"/>
          </a:fillRef>
          <a:effectRef idx="1">
            <a:schemeClr val="accent1"/>
          </a:effectRef>
          <a:fontRef idx="minor">
            <a:schemeClr val="tx1"/>
          </a:fontRef>
        </p:style>
      </p:cxnSp>
      <p:cxnSp>
        <p:nvCxnSpPr>
          <p:cNvPr id="19" name="直線矢印コネクタ 18"/>
          <p:cNvCxnSpPr/>
          <p:nvPr/>
        </p:nvCxnSpPr>
        <p:spPr>
          <a:xfrm flipV="1">
            <a:off x="4437778" y="6125288"/>
            <a:ext cx="0" cy="233160"/>
          </a:xfrm>
          <a:prstGeom prst="straightConnector1">
            <a:avLst/>
          </a:prstGeom>
          <a:ln>
            <a:solidFill>
              <a:srgbClr val="FF0000"/>
            </a:solidFill>
            <a:tailEnd type="arrow"/>
          </a:ln>
          <a:effectLst/>
        </p:spPr>
        <p:style>
          <a:lnRef idx="2">
            <a:schemeClr val="accent1"/>
          </a:lnRef>
          <a:fillRef idx="0">
            <a:schemeClr val="accent1"/>
          </a:fillRef>
          <a:effectRef idx="1">
            <a:schemeClr val="accent1"/>
          </a:effectRef>
          <a:fontRef idx="minor">
            <a:schemeClr val="tx1"/>
          </a:fontRef>
        </p:style>
      </p:cxnSp>
      <p:sp>
        <p:nvSpPr>
          <p:cNvPr id="20" name="テキスト ボックス 19"/>
          <p:cNvSpPr txBox="1"/>
          <p:nvPr/>
        </p:nvSpPr>
        <p:spPr>
          <a:xfrm>
            <a:off x="4471798" y="6197017"/>
            <a:ext cx="664228" cy="369332"/>
          </a:xfrm>
          <a:prstGeom prst="rect">
            <a:avLst/>
          </a:prstGeom>
          <a:noFill/>
        </p:spPr>
        <p:txBody>
          <a:bodyPr wrap="square" rtlCol="0">
            <a:spAutoFit/>
          </a:bodyPr>
          <a:lstStyle/>
          <a:p>
            <a:r>
              <a:rPr kumimoji="1" lang="ja-JP" altLang="en-US" dirty="0"/>
              <a:t>改組</a:t>
            </a:r>
          </a:p>
        </p:txBody>
      </p:sp>
      <p:sp>
        <p:nvSpPr>
          <p:cNvPr id="46" name="テキスト ボックス 45"/>
          <p:cNvSpPr txBox="1"/>
          <p:nvPr/>
        </p:nvSpPr>
        <p:spPr>
          <a:xfrm>
            <a:off x="-34332" y="2745042"/>
            <a:ext cx="1268341" cy="646331"/>
          </a:xfrm>
          <a:prstGeom prst="rect">
            <a:avLst/>
          </a:prstGeom>
          <a:noFill/>
        </p:spPr>
        <p:txBody>
          <a:bodyPr wrap="square" rtlCol="0">
            <a:spAutoFit/>
          </a:bodyPr>
          <a:lstStyle/>
          <a:p>
            <a:pPr algn="ctr"/>
            <a:r>
              <a:rPr lang="ja-JP" altLang="en-US" sz="1200" dirty="0"/>
              <a:t>学内の研究者を</a:t>
            </a:r>
            <a:r>
              <a:rPr kumimoji="1" lang="ja-JP" altLang="en-US" sz="1200" dirty="0"/>
              <a:t>対象とした</a:t>
            </a:r>
            <a:endParaRPr kumimoji="1" lang="en-US" altLang="ja-JP" sz="1200" dirty="0"/>
          </a:p>
          <a:p>
            <a:pPr algn="ctr"/>
            <a:r>
              <a:rPr kumimoji="1" lang="ja-JP" altLang="en-US" sz="1200" dirty="0"/>
              <a:t>運用レベル</a:t>
            </a:r>
            <a:endParaRPr kumimoji="1" lang="en-US" altLang="ja-JP" sz="1200" dirty="0"/>
          </a:p>
        </p:txBody>
      </p:sp>
      <p:sp>
        <p:nvSpPr>
          <p:cNvPr id="6" name="テキスト ボックス 5"/>
          <p:cNvSpPr txBox="1"/>
          <p:nvPr/>
        </p:nvSpPr>
        <p:spPr>
          <a:xfrm>
            <a:off x="2879309" y="5294357"/>
            <a:ext cx="1362888" cy="276999"/>
          </a:xfrm>
          <a:prstGeom prst="rect">
            <a:avLst/>
          </a:prstGeom>
          <a:noFill/>
        </p:spPr>
        <p:txBody>
          <a:bodyPr wrap="square" rtlCol="0">
            <a:spAutoFit/>
          </a:bodyPr>
          <a:lstStyle/>
          <a:p>
            <a:r>
              <a:rPr kumimoji="1" lang="ja-JP" altLang="en-US" sz="1200" dirty="0"/>
              <a:t>対象</a:t>
            </a:r>
            <a:r>
              <a:rPr kumimoji="1" lang="en-US" altLang="ja-JP" sz="1200" dirty="0"/>
              <a:t>:</a:t>
            </a:r>
            <a:r>
              <a:rPr kumimoji="1" lang="ja-JP" altLang="en-US" sz="1200" dirty="0"/>
              <a:t>研究データ</a:t>
            </a:r>
          </a:p>
        </p:txBody>
      </p:sp>
      <p:sp>
        <p:nvSpPr>
          <p:cNvPr id="42" name="テキスト ボックス 41"/>
          <p:cNvSpPr txBox="1"/>
          <p:nvPr/>
        </p:nvSpPr>
        <p:spPr>
          <a:xfrm>
            <a:off x="4348414" y="5296023"/>
            <a:ext cx="2176016" cy="276999"/>
          </a:xfrm>
          <a:prstGeom prst="rect">
            <a:avLst/>
          </a:prstGeom>
          <a:noFill/>
        </p:spPr>
        <p:txBody>
          <a:bodyPr wrap="square" rtlCol="0">
            <a:spAutoFit/>
          </a:bodyPr>
          <a:lstStyle/>
          <a:p>
            <a:r>
              <a:rPr kumimoji="1" lang="ja-JP" altLang="en-US" sz="1200" dirty="0"/>
              <a:t>対象</a:t>
            </a:r>
            <a:r>
              <a:rPr kumimoji="1" lang="en-US" altLang="ja-JP" sz="1200" dirty="0"/>
              <a:t>:</a:t>
            </a:r>
            <a:r>
              <a:rPr kumimoji="1" lang="ja-JP" altLang="en-US" sz="1200" dirty="0"/>
              <a:t>研究データ，教育データ</a:t>
            </a:r>
          </a:p>
        </p:txBody>
      </p:sp>
      <p:sp>
        <p:nvSpPr>
          <p:cNvPr id="43" name="テキスト ボックス 42"/>
          <p:cNvSpPr txBox="1"/>
          <p:nvPr/>
        </p:nvSpPr>
        <p:spPr>
          <a:xfrm>
            <a:off x="6792459" y="5288086"/>
            <a:ext cx="2176016" cy="276999"/>
          </a:xfrm>
          <a:prstGeom prst="rect">
            <a:avLst/>
          </a:prstGeom>
          <a:noFill/>
        </p:spPr>
        <p:txBody>
          <a:bodyPr wrap="square" rtlCol="0">
            <a:spAutoFit/>
          </a:bodyPr>
          <a:lstStyle/>
          <a:p>
            <a:pPr algn="ctr"/>
            <a:r>
              <a:rPr kumimoji="1" lang="ja-JP" altLang="en-US" sz="1200" dirty="0"/>
              <a:t>対象</a:t>
            </a:r>
            <a:r>
              <a:rPr kumimoji="1" lang="en-US" altLang="ja-JP" sz="1200" dirty="0"/>
              <a:t>:</a:t>
            </a:r>
            <a:r>
              <a:rPr kumimoji="1" lang="ja-JP" altLang="en-US" sz="1200" dirty="0"/>
              <a:t>研究・教育・業務データ</a:t>
            </a:r>
          </a:p>
        </p:txBody>
      </p:sp>
      <p:sp>
        <p:nvSpPr>
          <p:cNvPr id="13" name="正方形/長方形 12"/>
          <p:cNvSpPr/>
          <p:nvPr/>
        </p:nvSpPr>
        <p:spPr>
          <a:xfrm>
            <a:off x="1450524" y="3565983"/>
            <a:ext cx="2551043" cy="523220"/>
          </a:xfrm>
          <a:prstGeom prst="rect">
            <a:avLst/>
          </a:prstGeom>
          <a:solidFill>
            <a:srgbClr val="FFFF00"/>
          </a:solidFill>
          <a:ln>
            <a:solidFill>
              <a:srgbClr val="FF0000"/>
            </a:solidFill>
          </a:ln>
        </p:spPr>
        <p:txBody>
          <a:bodyPr wrap="square">
            <a:spAutoFit/>
          </a:bodyPr>
          <a:lstStyle/>
          <a:p>
            <a:r>
              <a:rPr lang="ja-JP" altLang="en-US" sz="1400" dirty="0"/>
              <a:t>第</a:t>
            </a:r>
            <a:r>
              <a:rPr lang="en-US" altLang="ja-JP" sz="1400" dirty="0"/>
              <a:t>1</a:t>
            </a:r>
            <a:r>
              <a:rPr lang="ja-JP" altLang="en-US" sz="1400" dirty="0"/>
              <a:t>段</a:t>
            </a:r>
            <a:r>
              <a:rPr lang="en-US" altLang="ja-JP" sz="1400" dirty="0"/>
              <a:t>:</a:t>
            </a:r>
            <a:r>
              <a:rPr lang="ja-JP" altLang="ja-JP" sz="1400" dirty="0"/>
              <a:t>全国展開可能な「京都大学モデル」のプロトタイプ整備</a:t>
            </a:r>
            <a:endParaRPr lang="ja-JP" altLang="en-US" sz="1400" dirty="0"/>
          </a:p>
        </p:txBody>
      </p:sp>
      <p:cxnSp>
        <p:nvCxnSpPr>
          <p:cNvPr id="15" name="直線コネクタ 14"/>
          <p:cNvCxnSpPr>
            <a:stCxn id="13" idx="2"/>
          </p:cNvCxnSpPr>
          <p:nvPr/>
        </p:nvCxnSpPr>
        <p:spPr>
          <a:xfrm>
            <a:off x="2726046" y="4089203"/>
            <a:ext cx="481461" cy="523523"/>
          </a:xfrm>
          <a:prstGeom prst="line">
            <a:avLst/>
          </a:prstGeom>
          <a:ln w="19050" cmpd="sng">
            <a:solidFill>
              <a:srgbClr val="000000"/>
            </a:solidFill>
            <a:headEnd type="none"/>
            <a:tailEnd type="arrow"/>
          </a:ln>
          <a:effectLst/>
        </p:spPr>
        <p:style>
          <a:lnRef idx="2">
            <a:schemeClr val="accent1"/>
          </a:lnRef>
          <a:fillRef idx="0">
            <a:schemeClr val="accent1"/>
          </a:fillRef>
          <a:effectRef idx="1">
            <a:schemeClr val="accent1"/>
          </a:effectRef>
          <a:fontRef idx="minor">
            <a:schemeClr val="tx1"/>
          </a:fontRef>
        </p:style>
      </p:cxnSp>
      <p:sp>
        <p:nvSpPr>
          <p:cNvPr id="45" name="テキスト ボックス 44"/>
          <p:cNvSpPr txBox="1"/>
          <p:nvPr/>
        </p:nvSpPr>
        <p:spPr>
          <a:xfrm>
            <a:off x="5233143" y="5026107"/>
            <a:ext cx="419231" cy="199370"/>
          </a:xfrm>
          <a:prstGeom prst="rect">
            <a:avLst/>
          </a:prstGeom>
          <a:solidFill>
            <a:schemeClr val="bg1"/>
          </a:solidFill>
          <a:ln>
            <a:solidFill>
              <a:schemeClr val="tx1"/>
            </a:solidFill>
            <a:prstDash val="sysDash"/>
          </a:ln>
        </p:spPr>
        <p:txBody>
          <a:bodyPr wrap="square" lIns="0" rIns="0" rtlCol="0" anchor="ctr">
            <a:noAutofit/>
          </a:bodyPr>
          <a:lstStyle/>
          <a:p>
            <a:pPr algn="ctr"/>
            <a:r>
              <a:rPr kumimoji="1" lang="ja-JP" altLang="en-US" sz="900" dirty="0">
                <a:solidFill>
                  <a:srgbClr val="FF0000"/>
                </a:solidFill>
              </a:rPr>
              <a:t>構想中</a:t>
            </a:r>
          </a:p>
        </p:txBody>
      </p:sp>
      <p:sp>
        <p:nvSpPr>
          <p:cNvPr id="47" name="テキスト ボックス 46"/>
          <p:cNvSpPr txBox="1"/>
          <p:nvPr/>
        </p:nvSpPr>
        <p:spPr>
          <a:xfrm>
            <a:off x="7695322" y="5026107"/>
            <a:ext cx="419231" cy="199370"/>
          </a:xfrm>
          <a:prstGeom prst="rect">
            <a:avLst/>
          </a:prstGeom>
          <a:solidFill>
            <a:schemeClr val="bg1"/>
          </a:solidFill>
          <a:ln>
            <a:solidFill>
              <a:schemeClr val="tx1"/>
            </a:solidFill>
            <a:prstDash val="sysDash"/>
          </a:ln>
        </p:spPr>
        <p:txBody>
          <a:bodyPr wrap="square" lIns="0" rIns="0" rtlCol="0" anchor="ctr">
            <a:noAutofit/>
          </a:bodyPr>
          <a:lstStyle/>
          <a:p>
            <a:pPr algn="ctr"/>
            <a:r>
              <a:rPr kumimoji="1" lang="ja-JP" altLang="en-US" sz="900" dirty="0">
                <a:solidFill>
                  <a:srgbClr val="FF0000"/>
                </a:solidFill>
              </a:rPr>
              <a:t>構想中</a:t>
            </a:r>
          </a:p>
        </p:txBody>
      </p:sp>
      <p:sp>
        <p:nvSpPr>
          <p:cNvPr id="48" name="テキスト ボックス 47"/>
          <p:cNvSpPr txBox="1"/>
          <p:nvPr/>
        </p:nvSpPr>
        <p:spPr>
          <a:xfrm>
            <a:off x="3321727" y="5026107"/>
            <a:ext cx="419231" cy="199370"/>
          </a:xfrm>
          <a:prstGeom prst="rect">
            <a:avLst/>
          </a:prstGeom>
          <a:solidFill>
            <a:schemeClr val="bg1"/>
          </a:solidFill>
          <a:ln>
            <a:solidFill>
              <a:schemeClr val="tx1"/>
            </a:solidFill>
            <a:prstDash val="solid"/>
          </a:ln>
        </p:spPr>
        <p:txBody>
          <a:bodyPr wrap="square" lIns="0" rIns="0" rtlCol="0" anchor="ctr">
            <a:noAutofit/>
          </a:bodyPr>
          <a:lstStyle/>
          <a:p>
            <a:pPr algn="ctr"/>
            <a:r>
              <a:rPr kumimoji="1" lang="ja-JP" altLang="en-US" sz="900" dirty="0">
                <a:solidFill>
                  <a:srgbClr val="FF0000"/>
                </a:solidFill>
              </a:rPr>
              <a:t>本提案</a:t>
            </a:r>
          </a:p>
        </p:txBody>
      </p:sp>
    </p:spTree>
    <p:extLst>
      <p:ext uri="{BB962C8B-B14F-4D97-AF65-F5344CB8AC3E}">
        <p14:creationId xmlns:p14="http://schemas.microsoft.com/office/powerpoint/2010/main" val="1318544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正方形/長方形 51"/>
          <p:cNvSpPr/>
          <p:nvPr/>
        </p:nvSpPr>
        <p:spPr>
          <a:xfrm>
            <a:off x="891046" y="4008037"/>
            <a:ext cx="7423453" cy="2339501"/>
          </a:xfrm>
          <a:prstGeom prst="rect">
            <a:avLst/>
          </a:prstGeom>
          <a:solidFill>
            <a:schemeClr val="accent1">
              <a:lumMod val="20000"/>
              <a:lumOff val="80000"/>
            </a:schemeClr>
          </a:solidFill>
          <a:ln>
            <a:solidFill>
              <a:schemeClr val="tx1"/>
            </a:solidFill>
            <a:prstDash val="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a:xfrm>
            <a:off x="-127224" y="64664"/>
            <a:ext cx="8706015" cy="1143000"/>
          </a:xfrm>
        </p:spPr>
        <p:txBody>
          <a:bodyPr>
            <a:noAutofit/>
          </a:bodyPr>
          <a:lstStyle/>
          <a:p>
            <a:r>
              <a:rPr lang="ja-JP" altLang="en-US" sz="3600" dirty="0"/>
              <a:t>アカデミックデータマネジメント環境を</a:t>
            </a:r>
            <a:r>
              <a:rPr lang="en-US" altLang="ja-JP" sz="3600" dirty="0"/>
              <a:t/>
            </a:r>
            <a:br>
              <a:rPr lang="en-US" altLang="ja-JP" sz="3600" dirty="0"/>
            </a:br>
            <a:r>
              <a:rPr lang="ja-JP" altLang="en-US" sz="3600" dirty="0"/>
              <a:t>通じた</a:t>
            </a:r>
            <a:r>
              <a:rPr kumimoji="1" lang="ja-JP" altLang="en-US" sz="3600" dirty="0">
                <a:solidFill>
                  <a:srgbClr val="3366FF"/>
                </a:solidFill>
              </a:rPr>
              <a:t>アカデミックイノベーション</a:t>
            </a:r>
            <a:r>
              <a:rPr kumimoji="1" lang="ja-JP" altLang="en-US" sz="3600" dirty="0"/>
              <a:t>の促進</a:t>
            </a:r>
          </a:p>
        </p:txBody>
      </p:sp>
      <p:grpSp>
        <p:nvGrpSpPr>
          <p:cNvPr id="10" name="図形グループ 9"/>
          <p:cNvGrpSpPr/>
          <p:nvPr/>
        </p:nvGrpSpPr>
        <p:grpSpPr>
          <a:xfrm>
            <a:off x="1371600" y="1390658"/>
            <a:ext cx="6380480" cy="4901052"/>
            <a:chOff x="457200" y="1636991"/>
            <a:chExt cx="8165482" cy="4901052"/>
          </a:xfrm>
        </p:grpSpPr>
        <p:sp>
          <p:nvSpPr>
            <p:cNvPr id="4" name="二等辺三角形 3"/>
            <p:cNvSpPr/>
            <p:nvPr/>
          </p:nvSpPr>
          <p:spPr>
            <a:xfrm>
              <a:off x="457200" y="1636991"/>
              <a:ext cx="8165482" cy="4901052"/>
            </a:xfrm>
            <a:prstGeom prst="triangle">
              <a:avLst/>
            </a:prstGeom>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6" name="フリーフォーム 5"/>
            <p:cNvSpPr/>
            <p:nvPr/>
          </p:nvSpPr>
          <p:spPr>
            <a:xfrm>
              <a:off x="1418393" y="4198542"/>
              <a:ext cx="6264898" cy="1208489"/>
            </a:xfrm>
            <a:custGeom>
              <a:avLst/>
              <a:gdLst>
                <a:gd name="connsiteX0" fmla="*/ 0 w 6290298"/>
                <a:gd name="connsiteY0" fmla="*/ 1021879 h 1051643"/>
                <a:gd name="connsiteX1" fmla="*/ 6290298 w 6290298"/>
                <a:gd name="connsiteY1" fmla="*/ 1051643 h 1051643"/>
                <a:gd name="connsiteX2" fmla="*/ 5387432 w 6290298"/>
                <a:gd name="connsiteY2" fmla="*/ 0 h 1051643"/>
                <a:gd name="connsiteX3" fmla="*/ 863180 w 6290298"/>
                <a:gd name="connsiteY3" fmla="*/ 0 h 1051643"/>
                <a:gd name="connsiteX4" fmla="*/ 0 w 6290298"/>
                <a:gd name="connsiteY4" fmla="*/ 1021879 h 1051643"/>
                <a:gd name="connsiteX0" fmla="*/ 0 w 6280773"/>
                <a:gd name="connsiteY0" fmla="*/ 1021879 h 1051643"/>
                <a:gd name="connsiteX1" fmla="*/ 6280773 w 6280773"/>
                <a:gd name="connsiteY1" fmla="*/ 1051643 h 1051643"/>
                <a:gd name="connsiteX2" fmla="*/ 5377907 w 6280773"/>
                <a:gd name="connsiteY2" fmla="*/ 0 h 1051643"/>
                <a:gd name="connsiteX3" fmla="*/ 853655 w 6280773"/>
                <a:gd name="connsiteY3" fmla="*/ 0 h 1051643"/>
                <a:gd name="connsiteX4" fmla="*/ 0 w 6280773"/>
                <a:gd name="connsiteY4" fmla="*/ 1021879 h 1051643"/>
                <a:gd name="connsiteX0" fmla="*/ 0 w 6280773"/>
                <a:gd name="connsiteY0" fmla="*/ 1021879 h 1051643"/>
                <a:gd name="connsiteX1" fmla="*/ 6280773 w 6280773"/>
                <a:gd name="connsiteY1" fmla="*/ 1051643 h 1051643"/>
                <a:gd name="connsiteX2" fmla="*/ 5387432 w 6280773"/>
                <a:gd name="connsiteY2" fmla="*/ 0 h 1051643"/>
                <a:gd name="connsiteX3" fmla="*/ 853655 w 6280773"/>
                <a:gd name="connsiteY3" fmla="*/ 0 h 1051643"/>
                <a:gd name="connsiteX4" fmla="*/ 0 w 6280773"/>
                <a:gd name="connsiteY4" fmla="*/ 1021879 h 1051643"/>
                <a:gd name="connsiteX0" fmla="*/ 0 w 6264898"/>
                <a:gd name="connsiteY0" fmla="*/ 1021879 h 1051643"/>
                <a:gd name="connsiteX1" fmla="*/ 6264898 w 6264898"/>
                <a:gd name="connsiteY1" fmla="*/ 1051643 h 1051643"/>
                <a:gd name="connsiteX2" fmla="*/ 5387432 w 6264898"/>
                <a:gd name="connsiteY2" fmla="*/ 0 h 1051643"/>
                <a:gd name="connsiteX3" fmla="*/ 853655 w 6264898"/>
                <a:gd name="connsiteY3" fmla="*/ 0 h 1051643"/>
                <a:gd name="connsiteX4" fmla="*/ 0 w 6264898"/>
                <a:gd name="connsiteY4" fmla="*/ 1021879 h 1051643"/>
                <a:gd name="connsiteX0" fmla="*/ 0 w 6264898"/>
                <a:gd name="connsiteY0" fmla="*/ 1024649 h 1054413"/>
                <a:gd name="connsiteX1" fmla="*/ 6264898 w 6264898"/>
                <a:gd name="connsiteY1" fmla="*/ 1054413 h 1054413"/>
                <a:gd name="connsiteX2" fmla="*/ 5257257 w 6264898"/>
                <a:gd name="connsiteY2" fmla="*/ 0 h 1054413"/>
                <a:gd name="connsiteX3" fmla="*/ 853655 w 6264898"/>
                <a:gd name="connsiteY3" fmla="*/ 2770 h 1054413"/>
                <a:gd name="connsiteX4" fmla="*/ 0 w 6264898"/>
                <a:gd name="connsiteY4" fmla="*/ 1024649 h 1054413"/>
                <a:gd name="connsiteX0" fmla="*/ 0 w 6264898"/>
                <a:gd name="connsiteY0" fmla="*/ 1024649 h 1054413"/>
                <a:gd name="connsiteX1" fmla="*/ 6264898 w 6264898"/>
                <a:gd name="connsiteY1" fmla="*/ 1054413 h 1054413"/>
                <a:gd name="connsiteX2" fmla="*/ 5257257 w 6264898"/>
                <a:gd name="connsiteY2" fmla="*/ 0 h 1054413"/>
                <a:gd name="connsiteX3" fmla="*/ 977480 w 6264898"/>
                <a:gd name="connsiteY3" fmla="*/ 5540 h 1054413"/>
                <a:gd name="connsiteX4" fmla="*/ 0 w 6264898"/>
                <a:gd name="connsiteY4" fmla="*/ 1024649 h 10544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64898" h="1054413">
                  <a:moveTo>
                    <a:pt x="0" y="1024649"/>
                  </a:moveTo>
                  <a:lnTo>
                    <a:pt x="6264898" y="1054413"/>
                  </a:lnTo>
                  <a:lnTo>
                    <a:pt x="5257257" y="0"/>
                  </a:lnTo>
                  <a:lnTo>
                    <a:pt x="977480" y="5540"/>
                  </a:lnTo>
                  <a:lnTo>
                    <a:pt x="0" y="1024649"/>
                  </a:lnTo>
                  <a:close/>
                </a:path>
              </a:pathLst>
            </a:custGeom>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8" name="フリーフォーム 7"/>
            <p:cNvSpPr/>
            <p:nvPr/>
          </p:nvSpPr>
          <p:spPr>
            <a:xfrm>
              <a:off x="2401434" y="3016723"/>
              <a:ext cx="4274173" cy="1181191"/>
            </a:xfrm>
            <a:custGeom>
              <a:avLst/>
              <a:gdLst>
                <a:gd name="connsiteX0" fmla="*/ 0 w 6290298"/>
                <a:gd name="connsiteY0" fmla="*/ 1021879 h 1051643"/>
                <a:gd name="connsiteX1" fmla="*/ 6290298 w 6290298"/>
                <a:gd name="connsiteY1" fmla="*/ 1051643 h 1051643"/>
                <a:gd name="connsiteX2" fmla="*/ 5387432 w 6290298"/>
                <a:gd name="connsiteY2" fmla="*/ 0 h 1051643"/>
                <a:gd name="connsiteX3" fmla="*/ 863180 w 6290298"/>
                <a:gd name="connsiteY3" fmla="*/ 0 h 1051643"/>
                <a:gd name="connsiteX4" fmla="*/ 0 w 6290298"/>
                <a:gd name="connsiteY4" fmla="*/ 1021879 h 1051643"/>
                <a:gd name="connsiteX0" fmla="*/ 0 w 6280773"/>
                <a:gd name="connsiteY0" fmla="*/ 1021879 h 1051643"/>
                <a:gd name="connsiteX1" fmla="*/ 6280773 w 6280773"/>
                <a:gd name="connsiteY1" fmla="*/ 1051643 h 1051643"/>
                <a:gd name="connsiteX2" fmla="*/ 5377907 w 6280773"/>
                <a:gd name="connsiteY2" fmla="*/ 0 h 1051643"/>
                <a:gd name="connsiteX3" fmla="*/ 853655 w 6280773"/>
                <a:gd name="connsiteY3" fmla="*/ 0 h 1051643"/>
                <a:gd name="connsiteX4" fmla="*/ 0 w 6280773"/>
                <a:gd name="connsiteY4" fmla="*/ 1021879 h 1051643"/>
                <a:gd name="connsiteX0" fmla="*/ 0 w 6280773"/>
                <a:gd name="connsiteY0" fmla="*/ 1021879 h 1051643"/>
                <a:gd name="connsiteX1" fmla="*/ 6280773 w 6280773"/>
                <a:gd name="connsiteY1" fmla="*/ 1051643 h 1051643"/>
                <a:gd name="connsiteX2" fmla="*/ 5387432 w 6280773"/>
                <a:gd name="connsiteY2" fmla="*/ 0 h 1051643"/>
                <a:gd name="connsiteX3" fmla="*/ 853655 w 6280773"/>
                <a:gd name="connsiteY3" fmla="*/ 0 h 1051643"/>
                <a:gd name="connsiteX4" fmla="*/ 0 w 6280773"/>
                <a:gd name="connsiteY4" fmla="*/ 1021879 h 1051643"/>
                <a:gd name="connsiteX0" fmla="*/ 0 w 6264898"/>
                <a:gd name="connsiteY0" fmla="*/ 1021879 h 1051643"/>
                <a:gd name="connsiteX1" fmla="*/ 6264898 w 6264898"/>
                <a:gd name="connsiteY1" fmla="*/ 1051643 h 1051643"/>
                <a:gd name="connsiteX2" fmla="*/ 5387432 w 6264898"/>
                <a:gd name="connsiteY2" fmla="*/ 0 h 1051643"/>
                <a:gd name="connsiteX3" fmla="*/ 853655 w 6264898"/>
                <a:gd name="connsiteY3" fmla="*/ 0 h 1051643"/>
                <a:gd name="connsiteX4" fmla="*/ 0 w 6264898"/>
                <a:gd name="connsiteY4" fmla="*/ 1021879 h 1051643"/>
                <a:gd name="connsiteX0" fmla="*/ 0 w 6264898"/>
                <a:gd name="connsiteY0" fmla="*/ 1025054 h 1054818"/>
                <a:gd name="connsiteX1" fmla="*/ 6264898 w 6264898"/>
                <a:gd name="connsiteY1" fmla="*/ 1054818 h 1054818"/>
                <a:gd name="connsiteX2" fmla="*/ 3663407 w 6264898"/>
                <a:gd name="connsiteY2" fmla="*/ 0 h 1054818"/>
                <a:gd name="connsiteX3" fmla="*/ 853655 w 6264898"/>
                <a:gd name="connsiteY3" fmla="*/ 3175 h 1054818"/>
                <a:gd name="connsiteX4" fmla="*/ 0 w 6264898"/>
                <a:gd name="connsiteY4" fmla="*/ 1025054 h 1054818"/>
                <a:gd name="connsiteX0" fmla="*/ 0 w 4534523"/>
                <a:gd name="connsiteY0" fmla="*/ 1025054 h 1051643"/>
                <a:gd name="connsiteX1" fmla="*/ 4534523 w 4534523"/>
                <a:gd name="connsiteY1" fmla="*/ 1051643 h 1051643"/>
                <a:gd name="connsiteX2" fmla="*/ 3663407 w 4534523"/>
                <a:gd name="connsiteY2" fmla="*/ 0 h 1051643"/>
                <a:gd name="connsiteX3" fmla="*/ 853655 w 4534523"/>
                <a:gd name="connsiteY3" fmla="*/ 3175 h 1051643"/>
                <a:gd name="connsiteX4" fmla="*/ 0 w 4534523"/>
                <a:gd name="connsiteY4" fmla="*/ 1025054 h 1051643"/>
                <a:gd name="connsiteX0" fmla="*/ 0 w 4547223"/>
                <a:gd name="connsiteY0" fmla="*/ 1025054 h 1051643"/>
                <a:gd name="connsiteX1" fmla="*/ 4547223 w 4547223"/>
                <a:gd name="connsiteY1" fmla="*/ 1051643 h 1051643"/>
                <a:gd name="connsiteX2" fmla="*/ 3663407 w 4547223"/>
                <a:gd name="connsiteY2" fmla="*/ 0 h 1051643"/>
                <a:gd name="connsiteX3" fmla="*/ 853655 w 4547223"/>
                <a:gd name="connsiteY3" fmla="*/ 3175 h 1051643"/>
                <a:gd name="connsiteX4" fmla="*/ 0 w 4547223"/>
                <a:gd name="connsiteY4" fmla="*/ 1025054 h 1051643"/>
                <a:gd name="connsiteX0" fmla="*/ 0 w 4547223"/>
                <a:gd name="connsiteY0" fmla="*/ 1025054 h 1051643"/>
                <a:gd name="connsiteX1" fmla="*/ 4547223 w 4547223"/>
                <a:gd name="connsiteY1" fmla="*/ 1051643 h 1051643"/>
                <a:gd name="connsiteX2" fmla="*/ 3663407 w 4547223"/>
                <a:gd name="connsiteY2" fmla="*/ 0 h 1051643"/>
                <a:gd name="connsiteX3" fmla="*/ 1110830 w 4547223"/>
                <a:gd name="connsiteY3" fmla="*/ 3175 h 1051643"/>
                <a:gd name="connsiteX4" fmla="*/ 0 w 4547223"/>
                <a:gd name="connsiteY4" fmla="*/ 1025054 h 1051643"/>
                <a:gd name="connsiteX0" fmla="*/ 0 w 4547223"/>
                <a:gd name="connsiteY0" fmla="*/ 1025054 h 1051643"/>
                <a:gd name="connsiteX1" fmla="*/ 4547223 w 4547223"/>
                <a:gd name="connsiteY1" fmla="*/ 1051643 h 1051643"/>
                <a:gd name="connsiteX2" fmla="*/ 3409407 w 4547223"/>
                <a:gd name="connsiteY2" fmla="*/ 0 h 1051643"/>
                <a:gd name="connsiteX3" fmla="*/ 1110830 w 4547223"/>
                <a:gd name="connsiteY3" fmla="*/ 3175 h 1051643"/>
                <a:gd name="connsiteX4" fmla="*/ 0 w 4547223"/>
                <a:gd name="connsiteY4" fmla="*/ 1025054 h 1051643"/>
                <a:gd name="connsiteX0" fmla="*/ 0 w 4410698"/>
                <a:gd name="connsiteY0" fmla="*/ 1030595 h 1051643"/>
                <a:gd name="connsiteX1" fmla="*/ 4410698 w 4410698"/>
                <a:gd name="connsiteY1" fmla="*/ 1051643 h 1051643"/>
                <a:gd name="connsiteX2" fmla="*/ 3272882 w 4410698"/>
                <a:gd name="connsiteY2" fmla="*/ 0 h 1051643"/>
                <a:gd name="connsiteX3" fmla="*/ 974305 w 4410698"/>
                <a:gd name="connsiteY3" fmla="*/ 3175 h 1051643"/>
                <a:gd name="connsiteX4" fmla="*/ 0 w 4410698"/>
                <a:gd name="connsiteY4" fmla="*/ 1030595 h 1051643"/>
                <a:gd name="connsiteX0" fmla="*/ 0 w 4423398"/>
                <a:gd name="connsiteY0" fmla="*/ 1030595 h 1051643"/>
                <a:gd name="connsiteX1" fmla="*/ 4423398 w 4423398"/>
                <a:gd name="connsiteY1" fmla="*/ 1051643 h 1051643"/>
                <a:gd name="connsiteX2" fmla="*/ 3285582 w 4423398"/>
                <a:gd name="connsiteY2" fmla="*/ 0 h 1051643"/>
                <a:gd name="connsiteX3" fmla="*/ 987005 w 4423398"/>
                <a:gd name="connsiteY3" fmla="*/ 3175 h 1051643"/>
                <a:gd name="connsiteX4" fmla="*/ 0 w 4423398"/>
                <a:gd name="connsiteY4" fmla="*/ 1030595 h 1051643"/>
                <a:gd name="connsiteX0" fmla="*/ 0 w 4143998"/>
                <a:gd name="connsiteY0" fmla="*/ 1030595 h 1043332"/>
                <a:gd name="connsiteX1" fmla="*/ 4143998 w 4143998"/>
                <a:gd name="connsiteY1" fmla="*/ 1043332 h 1043332"/>
                <a:gd name="connsiteX2" fmla="*/ 3285582 w 4143998"/>
                <a:gd name="connsiteY2" fmla="*/ 0 h 1043332"/>
                <a:gd name="connsiteX3" fmla="*/ 987005 w 4143998"/>
                <a:gd name="connsiteY3" fmla="*/ 3175 h 1043332"/>
                <a:gd name="connsiteX4" fmla="*/ 0 w 4143998"/>
                <a:gd name="connsiteY4" fmla="*/ 1030595 h 1043332"/>
                <a:gd name="connsiteX0" fmla="*/ 0 w 4274173"/>
                <a:gd name="connsiteY0" fmla="*/ 1030595 h 1030595"/>
                <a:gd name="connsiteX1" fmla="*/ 4274173 w 4274173"/>
                <a:gd name="connsiteY1" fmla="*/ 1029481 h 1030595"/>
                <a:gd name="connsiteX2" fmla="*/ 3285582 w 4274173"/>
                <a:gd name="connsiteY2" fmla="*/ 0 h 1030595"/>
                <a:gd name="connsiteX3" fmla="*/ 987005 w 4274173"/>
                <a:gd name="connsiteY3" fmla="*/ 3175 h 1030595"/>
                <a:gd name="connsiteX4" fmla="*/ 0 w 4274173"/>
                <a:gd name="connsiteY4" fmla="*/ 1030595 h 10305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74173" h="1030595">
                  <a:moveTo>
                    <a:pt x="0" y="1030595"/>
                  </a:moveTo>
                  <a:lnTo>
                    <a:pt x="4274173" y="1029481"/>
                  </a:lnTo>
                  <a:lnTo>
                    <a:pt x="3285582" y="0"/>
                  </a:lnTo>
                  <a:lnTo>
                    <a:pt x="987005" y="3175"/>
                  </a:lnTo>
                  <a:lnTo>
                    <a:pt x="0" y="1030595"/>
                  </a:lnTo>
                  <a:close/>
                </a:path>
              </a:pathLst>
            </a:custGeom>
            <a:effectLst/>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sp>
          <p:nvSpPr>
            <p:cNvPr id="9" name="フリーフォーム 8"/>
            <p:cNvSpPr/>
            <p:nvPr/>
          </p:nvSpPr>
          <p:spPr>
            <a:xfrm>
              <a:off x="3386079" y="1638683"/>
              <a:ext cx="2305673" cy="1384391"/>
            </a:xfrm>
            <a:custGeom>
              <a:avLst/>
              <a:gdLst>
                <a:gd name="connsiteX0" fmla="*/ 0 w 6290298"/>
                <a:gd name="connsiteY0" fmla="*/ 1021879 h 1051643"/>
                <a:gd name="connsiteX1" fmla="*/ 6290298 w 6290298"/>
                <a:gd name="connsiteY1" fmla="*/ 1051643 h 1051643"/>
                <a:gd name="connsiteX2" fmla="*/ 5387432 w 6290298"/>
                <a:gd name="connsiteY2" fmla="*/ 0 h 1051643"/>
                <a:gd name="connsiteX3" fmla="*/ 863180 w 6290298"/>
                <a:gd name="connsiteY3" fmla="*/ 0 h 1051643"/>
                <a:gd name="connsiteX4" fmla="*/ 0 w 6290298"/>
                <a:gd name="connsiteY4" fmla="*/ 1021879 h 1051643"/>
                <a:gd name="connsiteX0" fmla="*/ 0 w 6280773"/>
                <a:gd name="connsiteY0" fmla="*/ 1021879 h 1051643"/>
                <a:gd name="connsiteX1" fmla="*/ 6280773 w 6280773"/>
                <a:gd name="connsiteY1" fmla="*/ 1051643 h 1051643"/>
                <a:gd name="connsiteX2" fmla="*/ 5377907 w 6280773"/>
                <a:gd name="connsiteY2" fmla="*/ 0 h 1051643"/>
                <a:gd name="connsiteX3" fmla="*/ 853655 w 6280773"/>
                <a:gd name="connsiteY3" fmla="*/ 0 h 1051643"/>
                <a:gd name="connsiteX4" fmla="*/ 0 w 6280773"/>
                <a:gd name="connsiteY4" fmla="*/ 1021879 h 1051643"/>
                <a:gd name="connsiteX0" fmla="*/ 0 w 6280773"/>
                <a:gd name="connsiteY0" fmla="*/ 1021879 h 1051643"/>
                <a:gd name="connsiteX1" fmla="*/ 6280773 w 6280773"/>
                <a:gd name="connsiteY1" fmla="*/ 1051643 h 1051643"/>
                <a:gd name="connsiteX2" fmla="*/ 5387432 w 6280773"/>
                <a:gd name="connsiteY2" fmla="*/ 0 h 1051643"/>
                <a:gd name="connsiteX3" fmla="*/ 853655 w 6280773"/>
                <a:gd name="connsiteY3" fmla="*/ 0 h 1051643"/>
                <a:gd name="connsiteX4" fmla="*/ 0 w 6280773"/>
                <a:gd name="connsiteY4" fmla="*/ 1021879 h 1051643"/>
                <a:gd name="connsiteX0" fmla="*/ 0 w 6264898"/>
                <a:gd name="connsiteY0" fmla="*/ 1021879 h 1051643"/>
                <a:gd name="connsiteX1" fmla="*/ 6264898 w 6264898"/>
                <a:gd name="connsiteY1" fmla="*/ 1051643 h 1051643"/>
                <a:gd name="connsiteX2" fmla="*/ 5387432 w 6264898"/>
                <a:gd name="connsiteY2" fmla="*/ 0 h 1051643"/>
                <a:gd name="connsiteX3" fmla="*/ 853655 w 6264898"/>
                <a:gd name="connsiteY3" fmla="*/ 0 h 1051643"/>
                <a:gd name="connsiteX4" fmla="*/ 0 w 6264898"/>
                <a:gd name="connsiteY4" fmla="*/ 1021879 h 1051643"/>
                <a:gd name="connsiteX0" fmla="*/ 0 w 6264898"/>
                <a:gd name="connsiteY0" fmla="*/ 1025054 h 1054818"/>
                <a:gd name="connsiteX1" fmla="*/ 6264898 w 6264898"/>
                <a:gd name="connsiteY1" fmla="*/ 1054818 h 1054818"/>
                <a:gd name="connsiteX2" fmla="*/ 3663407 w 6264898"/>
                <a:gd name="connsiteY2" fmla="*/ 0 h 1054818"/>
                <a:gd name="connsiteX3" fmla="*/ 853655 w 6264898"/>
                <a:gd name="connsiteY3" fmla="*/ 3175 h 1054818"/>
                <a:gd name="connsiteX4" fmla="*/ 0 w 6264898"/>
                <a:gd name="connsiteY4" fmla="*/ 1025054 h 1054818"/>
                <a:gd name="connsiteX0" fmla="*/ 0 w 4534523"/>
                <a:gd name="connsiteY0" fmla="*/ 1025054 h 1051643"/>
                <a:gd name="connsiteX1" fmla="*/ 4534523 w 4534523"/>
                <a:gd name="connsiteY1" fmla="*/ 1051643 h 1051643"/>
                <a:gd name="connsiteX2" fmla="*/ 3663407 w 4534523"/>
                <a:gd name="connsiteY2" fmla="*/ 0 h 1051643"/>
                <a:gd name="connsiteX3" fmla="*/ 853655 w 4534523"/>
                <a:gd name="connsiteY3" fmla="*/ 3175 h 1051643"/>
                <a:gd name="connsiteX4" fmla="*/ 0 w 4534523"/>
                <a:gd name="connsiteY4" fmla="*/ 1025054 h 1051643"/>
                <a:gd name="connsiteX0" fmla="*/ 0 w 4547223"/>
                <a:gd name="connsiteY0" fmla="*/ 1025054 h 1051643"/>
                <a:gd name="connsiteX1" fmla="*/ 4547223 w 4547223"/>
                <a:gd name="connsiteY1" fmla="*/ 1051643 h 1051643"/>
                <a:gd name="connsiteX2" fmla="*/ 3663407 w 4547223"/>
                <a:gd name="connsiteY2" fmla="*/ 0 h 1051643"/>
                <a:gd name="connsiteX3" fmla="*/ 853655 w 4547223"/>
                <a:gd name="connsiteY3" fmla="*/ 3175 h 1051643"/>
                <a:gd name="connsiteX4" fmla="*/ 0 w 4547223"/>
                <a:gd name="connsiteY4" fmla="*/ 1025054 h 1051643"/>
                <a:gd name="connsiteX0" fmla="*/ 0 w 4547223"/>
                <a:gd name="connsiteY0" fmla="*/ 1025054 h 1051643"/>
                <a:gd name="connsiteX1" fmla="*/ 4547223 w 4547223"/>
                <a:gd name="connsiteY1" fmla="*/ 1051643 h 1051643"/>
                <a:gd name="connsiteX2" fmla="*/ 3663407 w 4547223"/>
                <a:gd name="connsiteY2" fmla="*/ 0 h 1051643"/>
                <a:gd name="connsiteX3" fmla="*/ 1110830 w 4547223"/>
                <a:gd name="connsiteY3" fmla="*/ 3175 h 1051643"/>
                <a:gd name="connsiteX4" fmla="*/ 0 w 4547223"/>
                <a:gd name="connsiteY4" fmla="*/ 1025054 h 1051643"/>
                <a:gd name="connsiteX0" fmla="*/ 0 w 4547223"/>
                <a:gd name="connsiteY0" fmla="*/ 1025054 h 1051643"/>
                <a:gd name="connsiteX1" fmla="*/ 4547223 w 4547223"/>
                <a:gd name="connsiteY1" fmla="*/ 1051643 h 1051643"/>
                <a:gd name="connsiteX2" fmla="*/ 3409407 w 4547223"/>
                <a:gd name="connsiteY2" fmla="*/ 0 h 1051643"/>
                <a:gd name="connsiteX3" fmla="*/ 1110830 w 4547223"/>
                <a:gd name="connsiteY3" fmla="*/ 3175 h 1051643"/>
                <a:gd name="connsiteX4" fmla="*/ 0 w 4547223"/>
                <a:gd name="connsiteY4" fmla="*/ 1025054 h 1051643"/>
                <a:gd name="connsiteX0" fmla="*/ 0 w 4410698"/>
                <a:gd name="connsiteY0" fmla="*/ 1030595 h 1051643"/>
                <a:gd name="connsiteX1" fmla="*/ 4410698 w 4410698"/>
                <a:gd name="connsiteY1" fmla="*/ 1051643 h 1051643"/>
                <a:gd name="connsiteX2" fmla="*/ 3272882 w 4410698"/>
                <a:gd name="connsiteY2" fmla="*/ 0 h 1051643"/>
                <a:gd name="connsiteX3" fmla="*/ 974305 w 4410698"/>
                <a:gd name="connsiteY3" fmla="*/ 3175 h 1051643"/>
                <a:gd name="connsiteX4" fmla="*/ 0 w 4410698"/>
                <a:gd name="connsiteY4" fmla="*/ 1030595 h 1051643"/>
                <a:gd name="connsiteX0" fmla="*/ 0 w 4423398"/>
                <a:gd name="connsiteY0" fmla="*/ 1030595 h 1051643"/>
                <a:gd name="connsiteX1" fmla="*/ 4423398 w 4423398"/>
                <a:gd name="connsiteY1" fmla="*/ 1051643 h 1051643"/>
                <a:gd name="connsiteX2" fmla="*/ 3285582 w 4423398"/>
                <a:gd name="connsiteY2" fmla="*/ 0 h 1051643"/>
                <a:gd name="connsiteX3" fmla="*/ 987005 w 4423398"/>
                <a:gd name="connsiteY3" fmla="*/ 3175 h 1051643"/>
                <a:gd name="connsiteX4" fmla="*/ 0 w 4423398"/>
                <a:gd name="connsiteY4" fmla="*/ 1030595 h 1051643"/>
                <a:gd name="connsiteX0" fmla="*/ 0 w 4143998"/>
                <a:gd name="connsiteY0" fmla="*/ 1030595 h 1043332"/>
                <a:gd name="connsiteX1" fmla="*/ 4143998 w 4143998"/>
                <a:gd name="connsiteY1" fmla="*/ 1043332 h 1043332"/>
                <a:gd name="connsiteX2" fmla="*/ 3285582 w 4143998"/>
                <a:gd name="connsiteY2" fmla="*/ 0 h 1043332"/>
                <a:gd name="connsiteX3" fmla="*/ 987005 w 4143998"/>
                <a:gd name="connsiteY3" fmla="*/ 3175 h 1043332"/>
                <a:gd name="connsiteX4" fmla="*/ 0 w 4143998"/>
                <a:gd name="connsiteY4" fmla="*/ 1030595 h 1043332"/>
                <a:gd name="connsiteX0" fmla="*/ 0 w 4274173"/>
                <a:gd name="connsiteY0" fmla="*/ 1030595 h 1030595"/>
                <a:gd name="connsiteX1" fmla="*/ 4274173 w 4274173"/>
                <a:gd name="connsiteY1" fmla="*/ 1029481 h 1030595"/>
                <a:gd name="connsiteX2" fmla="*/ 3285582 w 4274173"/>
                <a:gd name="connsiteY2" fmla="*/ 0 h 1030595"/>
                <a:gd name="connsiteX3" fmla="*/ 987005 w 4274173"/>
                <a:gd name="connsiteY3" fmla="*/ 3175 h 1030595"/>
                <a:gd name="connsiteX4" fmla="*/ 0 w 4274173"/>
                <a:gd name="connsiteY4" fmla="*/ 1030595 h 1030595"/>
                <a:gd name="connsiteX0" fmla="*/ 0 w 4274173"/>
                <a:gd name="connsiteY0" fmla="*/ 1030595 h 1030595"/>
                <a:gd name="connsiteX1" fmla="*/ 4274173 w 4274173"/>
                <a:gd name="connsiteY1" fmla="*/ 1029481 h 1030595"/>
                <a:gd name="connsiteX2" fmla="*/ 3285582 w 4274173"/>
                <a:gd name="connsiteY2" fmla="*/ 0 h 1030595"/>
                <a:gd name="connsiteX3" fmla="*/ 2107780 w 4274173"/>
                <a:gd name="connsiteY3" fmla="*/ 14256 h 1030595"/>
                <a:gd name="connsiteX4" fmla="*/ 0 w 4274173"/>
                <a:gd name="connsiteY4" fmla="*/ 1030595 h 1030595"/>
                <a:gd name="connsiteX0" fmla="*/ 0 w 4274173"/>
                <a:gd name="connsiteY0" fmla="*/ 1030595 h 1030595"/>
                <a:gd name="connsiteX1" fmla="*/ 4274173 w 4274173"/>
                <a:gd name="connsiteY1" fmla="*/ 1029481 h 1030595"/>
                <a:gd name="connsiteX2" fmla="*/ 3285582 w 4274173"/>
                <a:gd name="connsiteY2" fmla="*/ 0 h 1030595"/>
                <a:gd name="connsiteX3" fmla="*/ 0 w 4274173"/>
                <a:gd name="connsiteY3" fmla="*/ 1030595 h 1030595"/>
                <a:gd name="connsiteX0" fmla="*/ 0 w 4274173"/>
                <a:gd name="connsiteY0" fmla="*/ 1202348 h 1202348"/>
                <a:gd name="connsiteX1" fmla="*/ 4274173 w 4274173"/>
                <a:gd name="connsiteY1" fmla="*/ 1201234 h 1202348"/>
                <a:gd name="connsiteX2" fmla="*/ 2133057 w 4274173"/>
                <a:gd name="connsiteY2" fmla="*/ 0 h 1202348"/>
                <a:gd name="connsiteX3" fmla="*/ 0 w 4274173"/>
                <a:gd name="connsiteY3" fmla="*/ 1202348 h 1202348"/>
                <a:gd name="connsiteX0" fmla="*/ 0 w 3299448"/>
                <a:gd name="connsiteY0" fmla="*/ 1205118 h 1205118"/>
                <a:gd name="connsiteX1" fmla="*/ 3299448 w 3299448"/>
                <a:gd name="connsiteY1" fmla="*/ 1201234 h 1205118"/>
                <a:gd name="connsiteX2" fmla="*/ 1158332 w 3299448"/>
                <a:gd name="connsiteY2" fmla="*/ 0 h 1205118"/>
                <a:gd name="connsiteX3" fmla="*/ 0 w 3299448"/>
                <a:gd name="connsiteY3" fmla="*/ 1205118 h 1205118"/>
                <a:gd name="connsiteX0" fmla="*/ 0 w 2312023"/>
                <a:gd name="connsiteY0" fmla="*/ 1205118 h 1205118"/>
                <a:gd name="connsiteX1" fmla="*/ 2312023 w 2312023"/>
                <a:gd name="connsiteY1" fmla="*/ 1201234 h 1205118"/>
                <a:gd name="connsiteX2" fmla="*/ 1158332 w 2312023"/>
                <a:gd name="connsiteY2" fmla="*/ 0 h 1205118"/>
                <a:gd name="connsiteX3" fmla="*/ 0 w 2312023"/>
                <a:gd name="connsiteY3" fmla="*/ 1205118 h 1205118"/>
                <a:gd name="connsiteX0" fmla="*/ 0 w 2305673"/>
                <a:gd name="connsiteY0" fmla="*/ 1207888 h 1207888"/>
                <a:gd name="connsiteX1" fmla="*/ 2305673 w 2305673"/>
                <a:gd name="connsiteY1" fmla="*/ 1201234 h 1207888"/>
                <a:gd name="connsiteX2" fmla="*/ 1151982 w 2305673"/>
                <a:gd name="connsiteY2" fmla="*/ 0 h 1207888"/>
                <a:gd name="connsiteX3" fmla="*/ 0 w 2305673"/>
                <a:gd name="connsiteY3" fmla="*/ 1207888 h 1207888"/>
              </a:gdLst>
              <a:ahLst/>
              <a:cxnLst>
                <a:cxn ang="0">
                  <a:pos x="connsiteX0" y="connsiteY0"/>
                </a:cxn>
                <a:cxn ang="0">
                  <a:pos x="connsiteX1" y="connsiteY1"/>
                </a:cxn>
                <a:cxn ang="0">
                  <a:pos x="connsiteX2" y="connsiteY2"/>
                </a:cxn>
                <a:cxn ang="0">
                  <a:pos x="connsiteX3" y="connsiteY3"/>
                </a:cxn>
              </a:cxnLst>
              <a:rect l="l" t="t" r="r" b="b"/>
              <a:pathLst>
                <a:path w="2305673" h="1207888">
                  <a:moveTo>
                    <a:pt x="0" y="1207888"/>
                  </a:moveTo>
                  <a:lnTo>
                    <a:pt x="2305673" y="1201234"/>
                  </a:lnTo>
                  <a:lnTo>
                    <a:pt x="1151982" y="0"/>
                  </a:lnTo>
                  <a:lnTo>
                    <a:pt x="0" y="1207888"/>
                  </a:lnTo>
                  <a:close/>
                </a:path>
              </a:pathLst>
            </a:custGeom>
            <a:effectLst/>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grpSp>
      <p:sp>
        <p:nvSpPr>
          <p:cNvPr id="11" name="テキスト ボックス 10"/>
          <p:cNvSpPr txBox="1"/>
          <p:nvPr/>
        </p:nvSpPr>
        <p:spPr>
          <a:xfrm>
            <a:off x="3578554" y="1439295"/>
            <a:ext cx="1950347" cy="1292662"/>
          </a:xfrm>
          <a:prstGeom prst="rect">
            <a:avLst/>
          </a:prstGeom>
          <a:noFill/>
        </p:spPr>
        <p:txBody>
          <a:bodyPr wrap="square" rtlCol="0">
            <a:spAutoFit/>
          </a:bodyPr>
          <a:lstStyle/>
          <a:p>
            <a:pPr algn="ctr"/>
            <a:r>
              <a:rPr kumimoji="1" lang="ja-JP" altLang="en-US" dirty="0">
                <a:solidFill>
                  <a:srgbClr val="FF0000"/>
                </a:solidFill>
              </a:rPr>
              <a:t>京大知</a:t>
            </a:r>
            <a:r>
              <a:rPr lang="ja-JP" altLang="en-US" dirty="0">
                <a:solidFill>
                  <a:srgbClr val="FF0000"/>
                </a:solidFill>
              </a:rPr>
              <a:t>・</a:t>
            </a:r>
            <a:r>
              <a:rPr lang="en-US" altLang="ja-JP" dirty="0">
                <a:solidFill>
                  <a:srgbClr val="FF0000"/>
                </a:solidFill>
              </a:rPr>
              <a:t/>
            </a:r>
            <a:br>
              <a:rPr lang="en-US" altLang="ja-JP" dirty="0">
                <a:solidFill>
                  <a:srgbClr val="FF0000"/>
                </a:solidFill>
              </a:rPr>
            </a:br>
            <a:r>
              <a:rPr lang="ja-JP" altLang="en-US" dirty="0">
                <a:solidFill>
                  <a:srgbClr val="FF0000"/>
                </a:solidFill>
              </a:rPr>
              <a:t>イノベーション</a:t>
            </a:r>
            <a:endParaRPr kumimoji="1" lang="en-US" altLang="ja-JP" dirty="0">
              <a:solidFill>
                <a:srgbClr val="FF0000"/>
              </a:solidFill>
            </a:endParaRPr>
          </a:p>
          <a:p>
            <a:pPr algn="ctr"/>
            <a:r>
              <a:rPr lang="ja-JP" altLang="en-US" dirty="0"/>
              <a:t>マネジメント</a:t>
            </a:r>
            <a:endParaRPr kumimoji="1" lang="en-US" altLang="ja-JP" dirty="0"/>
          </a:p>
          <a:p>
            <a:pPr algn="ctr"/>
            <a:r>
              <a:rPr kumimoji="1" lang="en-US" altLang="ja-JP" sz="2400" dirty="0"/>
              <a:t>W</a:t>
            </a:r>
            <a:r>
              <a:rPr kumimoji="1" lang="en-US" altLang="ja-JP" sz="1200" dirty="0"/>
              <a:t>isdom &amp; </a:t>
            </a:r>
            <a:r>
              <a:rPr kumimoji="1" lang="en-US" altLang="ja-JP" sz="2400" dirty="0"/>
              <a:t>I</a:t>
            </a:r>
            <a:r>
              <a:rPr kumimoji="1" lang="en-US" altLang="ja-JP" sz="1200" dirty="0"/>
              <a:t>nnovation</a:t>
            </a:r>
            <a:endParaRPr kumimoji="1" lang="ja-JP" altLang="en-US" sz="1200" dirty="0"/>
          </a:p>
        </p:txBody>
      </p:sp>
      <p:sp>
        <p:nvSpPr>
          <p:cNvPr id="12" name="テキスト ボックス 11"/>
          <p:cNvSpPr txBox="1"/>
          <p:nvPr/>
        </p:nvSpPr>
        <p:spPr>
          <a:xfrm>
            <a:off x="3250840" y="3111280"/>
            <a:ext cx="2826229" cy="738664"/>
          </a:xfrm>
          <a:prstGeom prst="rect">
            <a:avLst/>
          </a:prstGeom>
          <a:noFill/>
        </p:spPr>
        <p:txBody>
          <a:bodyPr wrap="square" rtlCol="0">
            <a:spAutoFit/>
          </a:bodyPr>
          <a:lstStyle/>
          <a:p>
            <a:pPr algn="ctr"/>
            <a:r>
              <a:rPr lang="ja-JP" altLang="en-US" dirty="0">
                <a:solidFill>
                  <a:srgbClr val="FF0000"/>
                </a:solidFill>
              </a:rPr>
              <a:t>知</a:t>
            </a:r>
            <a:r>
              <a:rPr kumimoji="1" lang="ja-JP" altLang="en-US" dirty="0"/>
              <a:t>マネジメント</a:t>
            </a:r>
            <a:endParaRPr kumimoji="1" lang="en-US" altLang="ja-JP" dirty="0"/>
          </a:p>
          <a:p>
            <a:pPr algn="ctr"/>
            <a:r>
              <a:rPr kumimoji="1" lang="en-US" altLang="ja-JP" sz="1400" dirty="0"/>
              <a:t>Academic </a:t>
            </a:r>
            <a:r>
              <a:rPr kumimoji="1" lang="en-US" altLang="ja-JP" sz="2400" dirty="0"/>
              <a:t>K</a:t>
            </a:r>
            <a:r>
              <a:rPr kumimoji="1" lang="en-US" altLang="ja-JP" sz="1400" dirty="0"/>
              <a:t>nowledge </a:t>
            </a:r>
            <a:r>
              <a:rPr lang="en-US" altLang="ja-JP" sz="1400" dirty="0"/>
              <a:t>Management</a:t>
            </a:r>
            <a:endParaRPr kumimoji="1" lang="ja-JP" altLang="en-US" sz="1400" dirty="0"/>
          </a:p>
        </p:txBody>
      </p:sp>
      <p:sp>
        <p:nvSpPr>
          <p:cNvPr id="14" name="テキスト ボックス 13"/>
          <p:cNvSpPr txBox="1"/>
          <p:nvPr/>
        </p:nvSpPr>
        <p:spPr>
          <a:xfrm>
            <a:off x="2890818" y="4246203"/>
            <a:ext cx="3449088" cy="738664"/>
          </a:xfrm>
          <a:prstGeom prst="rect">
            <a:avLst/>
          </a:prstGeom>
          <a:noFill/>
        </p:spPr>
        <p:txBody>
          <a:bodyPr wrap="square" rtlCol="0">
            <a:spAutoFit/>
          </a:bodyPr>
          <a:lstStyle/>
          <a:p>
            <a:pPr algn="ctr"/>
            <a:r>
              <a:rPr kumimoji="1" lang="ja-JP" altLang="en-US" dirty="0">
                <a:solidFill>
                  <a:srgbClr val="FF0000"/>
                </a:solidFill>
              </a:rPr>
              <a:t>情報</a:t>
            </a:r>
            <a:r>
              <a:rPr kumimoji="1" lang="ja-JP" altLang="en-US" dirty="0"/>
              <a:t>マネジメント</a:t>
            </a:r>
            <a:endParaRPr kumimoji="1" lang="en-US" altLang="ja-JP" dirty="0"/>
          </a:p>
          <a:p>
            <a:pPr algn="ctr"/>
            <a:r>
              <a:rPr kumimoji="1" lang="en-US" altLang="ja-JP" sz="1400" dirty="0"/>
              <a:t>Academic </a:t>
            </a:r>
            <a:r>
              <a:rPr kumimoji="1" lang="en-US" altLang="ja-JP" sz="2400" dirty="0"/>
              <a:t>I</a:t>
            </a:r>
            <a:r>
              <a:rPr kumimoji="1" lang="en-US" altLang="ja-JP" sz="1400" dirty="0"/>
              <a:t>nformation </a:t>
            </a:r>
            <a:r>
              <a:rPr lang="en-US" altLang="ja-JP" sz="1400" dirty="0"/>
              <a:t>Management</a:t>
            </a:r>
            <a:endParaRPr kumimoji="1" lang="ja-JP" altLang="en-US" sz="1400" dirty="0"/>
          </a:p>
        </p:txBody>
      </p:sp>
      <p:sp>
        <p:nvSpPr>
          <p:cNvPr id="15" name="テキスト ボックス 14"/>
          <p:cNvSpPr txBox="1"/>
          <p:nvPr/>
        </p:nvSpPr>
        <p:spPr>
          <a:xfrm>
            <a:off x="2738363" y="5420483"/>
            <a:ext cx="3601543" cy="738664"/>
          </a:xfrm>
          <a:prstGeom prst="rect">
            <a:avLst/>
          </a:prstGeom>
          <a:noFill/>
        </p:spPr>
        <p:txBody>
          <a:bodyPr wrap="square" rtlCol="0">
            <a:spAutoFit/>
          </a:bodyPr>
          <a:lstStyle/>
          <a:p>
            <a:pPr algn="ctr"/>
            <a:r>
              <a:rPr kumimoji="1" lang="ja-JP" altLang="en-US" dirty="0">
                <a:solidFill>
                  <a:srgbClr val="FF0000"/>
                </a:solidFill>
              </a:rPr>
              <a:t>データ</a:t>
            </a:r>
            <a:r>
              <a:rPr kumimoji="1" lang="ja-JP" altLang="en-US" dirty="0"/>
              <a:t>マネジメント</a:t>
            </a:r>
            <a:endParaRPr kumimoji="1" lang="en-US" altLang="ja-JP" dirty="0"/>
          </a:p>
          <a:p>
            <a:pPr algn="ctr"/>
            <a:r>
              <a:rPr kumimoji="1" lang="en-US" altLang="ja-JP" sz="1400" dirty="0"/>
              <a:t>Academic </a:t>
            </a:r>
            <a:r>
              <a:rPr kumimoji="1" lang="en-US" altLang="ja-JP" sz="2400" dirty="0"/>
              <a:t>D</a:t>
            </a:r>
            <a:r>
              <a:rPr kumimoji="1" lang="en-US" altLang="ja-JP" sz="1400" dirty="0"/>
              <a:t>ata </a:t>
            </a:r>
            <a:r>
              <a:rPr lang="en-US" altLang="ja-JP" sz="1400" dirty="0"/>
              <a:t>Management</a:t>
            </a:r>
          </a:p>
        </p:txBody>
      </p:sp>
      <p:sp>
        <p:nvSpPr>
          <p:cNvPr id="17" name="Oval 15"/>
          <p:cNvSpPr>
            <a:spLocks noChangeArrowheads="1"/>
          </p:cNvSpPr>
          <p:nvPr/>
        </p:nvSpPr>
        <p:spPr bwMode="auto">
          <a:xfrm>
            <a:off x="245512" y="1938624"/>
            <a:ext cx="1146079" cy="590010"/>
          </a:xfrm>
          <a:prstGeom prst="ellipse">
            <a:avLst/>
          </a:prstGeom>
          <a:ln>
            <a:headEnd/>
            <a:tailEnd/>
          </a:ln>
          <a:effectLst/>
        </p:spPr>
        <p:style>
          <a:lnRef idx="2">
            <a:schemeClr val="accent2"/>
          </a:lnRef>
          <a:fillRef idx="1">
            <a:schemeClr val="lt1"/>
          </a:fillRef>
          <a:effectRef idx="0">
            <a:schemeClr val="accent2"/>
          </a:effectRef>
          <a:fontRef idx="minor">
            <a:schemeClr val="dk1"/>
          </a:fontRef>
        </p:style>
        <p:txBody>
          <a:bodyPr wrap="none" anchor="ctr"/>
          <a:lstStyle/>
          <a:p>
            <a:pPr algn="ctr"/>
            <a:r>
              <a:rPr lang="ja-JP" altLang="en-US" sz="1200" dirty="0"/>
              <a:t>オープン</a:t>
            </a:r>
            <a:endParaRPr lang="en-US" altLang="ja-JP" sz="1200" dirty="0"/>
          </a:p>
          <a:p>
            <a:pPr algn="ctr"/>
            <a:r>
              <a:rPr lang="ja-JP" altLang="en-US" sz="1200" dirty="0"/>
              <a:t>サイエンス</a:t>
            </a:r>
            <a:endParaRPr lang="en-US" altLang="ja-JP" sz="1200" dirty="0"/>
          </a:p>
        </p:txBody>
      </p:sp>
      <p:sp>
        <p:nvSpPr>
          <p:cNvPr id="22" name="テキスト ボックス 21"/>
          <p:cNvSpPr txBox="1"/>
          <p:nvPr/>
        </p:nvSpPr>
        <p:spPr>
          <a:xfrm>
            <a:off x="2490323" y="6367474"/>
            <a:ext cx="4246447" cy="400110"/>
          </a:xfrm>
          <a:prstGeom prst="rect">
            <a:avLst/>
          </a:prstGeom>
          <a:noFill/>
        </p:spPr>
        <p:txBody>
          <a:bodyPr wrap="square" rtlCol="0">
            <a:spAutoFit/>
          </a:bodyPr>
          <a:lstStyle/>
          <a:p>
            <a:pPr algn="ctr"/>
            <a:r>
              <a:rPr lang="ja-JP" altLang="en-US" sz="2000" u="sng" dirty="0"/>
              <a:t>京都大学版</a:t>
            </a:r>
            <a:r>
              <a:rPr lang="en-US" altLang="ja-JP" sz="2000" u="sng" dirty="0"/>
              <a:t> DIKWI </a:t>
            </a:r>
            <a:r>
              <a:rPr lang="ja-JP" altLang="en-US" sz="2000" u="sng" dirty="0"/>
              <a:t>ピラミッド</a:t>
            </a:r>
            <a:endParaRPr kumimoji="1" lang="ja-JP" altLang="en-US" sz="2000" u="sng" dirty="0"/>
          </a:p>
        </p:txBody>
      </p:sp>
      <p:sp>
        <p:nvSpPr>
          <p:cNvPr id="25" name="正方形/長方形 24"/>
          <p:cNvSpPr/>
          <p:nvPr/>
        </p:nvSpPr>
        <p:spPr>
          <a:xfrm>
            <a:off x="2516734" y="3325633"/>
            <a:ext cx="961388" cy="229076"/>
          </a:xfrm>
          <a:prstGeom prst="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lIns="0" rIns="0" rtlCol="0" anchor="ctr"/>
          <a:lstStyle/>
          <a:p>
            <a:pPr algn="ctr"/>
            <a:r>
              <a:rPr lang="ja-JP" altLang="en-US" sz="1100" dirty="0"/>
              <a:t>機関リポジトリ</a:t>
            </a:r>
            <a:endParaRPr kumimoji="1" lang="ja-JP" altLang="en-US" sz="1100" dirty="0"/>
          </a:p>
        </p:txBody>
      </p:sp>
      <p:sp>
        <p:nvSpPr>
          <p:cNvPr id="26" name="正方形/長方形 25"/>
          <p:cNvSpPr/>
          <p:nvPr/>
        </p:nvSpPr>
        <p:spPr>
          <a:xfrm>
            <a:off x="2111771" y="3620924"/>
            <a:ext cx="1055714" cy="229076"/>
          </a:xfrm>
          <a:prstGeom prst="rect">
            <a:avLst/>
          </a:prstGeom>
          <a:ln>
            <a:solidFill>
              <a:schemeClr val="tx1"/>
            </a:solidFill>
          </a:ln>
        </p:spPr>
        <p:style>
          <a:lnRef idx="2">
            <a:schemeClr val="accent2"/>
          </a:lnRef>
          <a:fillRef idx="1">
            <a:schemeClr val="lt1"/>
          </a:fillRef>
          <a:effectRef idx="0">
            <a:schemeClr val="accent2"/>
          </a:effectRef>
          <a:fontRef idx="minor">
            <a:schemeClr val="dk1"/>
          </a:fontRef>
        </p:style>
        <p:txBody>
          <a:bodyPr lIns="0" rIns="0" rtlCol="0" anchor="ctr"/>
          <a:lstStyle/>
          <a:p>
            <a:pPr algn="ctr"/>
            <a:r>
              <a:rPr kumimoji="1" lang="ja-JP" altLang="en-US" sz="1100" dirty="0"/>
              <a:t>教育研究活動</a:t>
            </a:r>
            <a:r>
              <a:rPr kumimoji="1" lang="en-US" altLang="ja-JP" sz="1100" dirty="0"/>
              <a:t>DB</a:t>
            </a:r>
            <a:endParaRPr kumimoji="1" lang="ja-JP" altLang="en-US" sz="1100" dirty="0"/>
          </a:p>
        </p:txBody>
      </p:sp>
      <p:sp>
        <p:nvSpPr>
          <p:cNvPr id="28" name="角丸四角形 27"/>
          <p:cNvSpPr/>
          <p:nvPr/>
        </p:nvSpPr>
        <p:spPr>
          <a:xfrm>
            <a:off x="1016641" y="5599789"/>
            <a:ext cx="1571677" cy="297634"/>
          </a:xfrm>
          <a:prstGeom prst="roundRect">
            <a:avLst>
              <a:gd name="adj" fmla="val 36668"/>
            </a:avLst>
          </a:prstGeom>
          <a:solidFill>
            <a:srgbClr val="DDD9C3"/>
          </a:solidFill>
          <a:ln>
            <a:prstDash val="solid"/>
          </a:ln>
        </p:spPr>
        <p:style>
          <a:lnRef idx="2">
            <a:schemeClr val="dk1"/>
          </a:lnRef>
          <a:fillRef idx="1">
            <a:schemeClr val="lt1"/>
          </a:fillRef>
          <a:effectRef idx="0">
            <a:schemeClr val="dk1"/>
          </a:effectRef>
          <a:fontRef idx="minor">
            <a:schemeClr val="dk1"/>
          </a:fontRef>
        </p:style>
        <p:txBody>
          <a:bodyPr lIns="0" rIns="0" rtlCol="0" anchor="ctr"/>
          <a:lstStyle/>
          <a:p>
            <a:pPr algn="ctr"/>
            <a:r>
              <a:rPr lang="en-US" altLang="ja-JP" sz="1100" dirty="0"/>
              <a:t>DM </a:t>
            </a:r>
            <a:r>
              <a:rPr lang="ja-JP" altLang="en-US" sz="1100" dirty="0"/>
              <a:t>リテラシ教育支援</a:t>
            </a:r>
            <a:endParaRPr kumimoji="1" lang="ja-JP" altLang="en-US" sz="1100" dirty="0"/>
          </a:p>
        </p:txBody>
      </p:sp>
      <p:sp>
        <p:nvSpPr>
          <p:cNvPr id="29" name="角丸四角形 28"/>
          <p:cNvSpPr/>
          <p:nvPr/>
        </p:nvSpPr>
        <p:spPr>
          <a:xfrm>
            <a:off x="1325932" y="5160698"/>
            <a:ext cx="1571678" cy="297634"/>
          </a:xfrm>
          <a:prstGeom prst="roundRect">
            <a:avLst>
              <a:gd name="adj" fmla="val 36668"/>
            </a:avLst>
          </a:prstGeom>
          <a:solidFill>
            <a:srgbClr val="DDD9C3"/>
          </a:solidFill>
          <a:ln>
            <a:prstDash val="solid"/>
          </a:ln>
        </p:spPr>
        <p:style>
          <a:lnRef idx="2">
            <a:schemeClr val="dk1"/>
          </a:lnRef>
          <a:fillRef idx="1">
            <a:schemeClr val="lt1"/>
          </a:fillRef>
          <a:effectRef idx="0">
            <a:schemeClr val="dk1"/>
          </a:effectRef>
          <a:fontRef idx="minor">
            <a:schemeClr val="dk1"/>
          </a:fontRef>
        </p:style>
        <p:txBody>
          <a:bodyPr lIns="0" rIns="0" rtlCol="0" anchor="ctr"/>
          <a:lstStyle/>
          <a:p>
            <a:pPr algn="ctr"/>
            <a:r>
              <a:rPr lang="en-US" altLang="ja-JP" sz="1100" dirty="0"/>
              <a:t>DMP </a:t>
            </a:r>
            <a:r>
              <a:rPr lang="ja-JP" altLang="en-US" sz="1100" dirty="0"/>
              <a:t>作成支援</a:t>
            </a:r>
            <a:endParaRPr kumimoji="1" lang="ja-JP" altLang="en-US" sz="1100" dirty="0"/>
          </a:p>
        </p:txBody>
      </p:sp>
      <p:sp>
        <p:nvSpPr>
          <p:cNvPr id="30" name="角丸四角形 29"/>
          <p:cNvSpPr/>
          <p:nvPr/>
        </p:nvSpPr>
        <p:spPr>
          <a:xfrm>
            <a:off x="1707472" y="4308407"/>
            <a:ext cx="1571678" cy="297634"/>
          </a:xfrm>
          <a:prstGeom prst="roundRect">
            <a:avLst>
              <a:gd name="adj" fmla="val 36668"/>
            </a:avLst>
          </a:prstGeom>
          <a:solidFill>
            <a:srgbClr val="DDD9C3"/>
          </a:solidFill>
          <a:ln>
            <a:prstDash val="solid"/>
          </a:ln>
        </p:spPr>
        <p:style>
          <a:lnRef idx="2">
            <a:schemeClr val="dk1"/>
          </a:lnRef>
          <a:fillRef idx="1">
            <a:schemeClr val="lt1"/>
          </a:fillRef>
          <a:effectRef idx="0">
            <a:schemeClr val="dk1"/>
          </a:effectRef>
          <a:fontRef idx="minor">
            <a:schemeClr val="dk1"/>
          </a:fontRef>
        </p:style>
        <p:txBody>
          <a:bodyPr lIns="0" rIns="0" rtlCol="0" anchor="ctr"/>
          <a:lstStyle/>
          <a:p>
            <a:pPr algn="ctr"/>
            <a:r>
              <a:rPr lang="ja-JP" altLang="en-US" sz="1100" dirty="0"/>
              <a:t>コラボレーション支援</a:t>
            </a:r>
            <a:endParaRPr kumimoji="1" lang="ja-JP" altLang="en-US" sz="1100" dirty="0"/>
          </a:p>
        </p:txBody>
      </p:sp>
      <p:sp>
        <p:nvSpPr>
          <p:cNvPr id="31" name="角丸四角形 30"/>
          <p:cNvSpPr/>
          <p:nvPr/>
        </p:nvSpPr>
        <p:spPr>
          <a:xfrm>
            <a:off x="6538883" y="4849906"/>
            <a:ext cx="958319" cy="791794"/>
          </a:xfrm>
          <a:prstGeom prst="roundRect">
            <a:avLst>
              <a:gd name="adj" fmla="val 13381"/>
            </a:avLst>
          </a:prstGeom>
          <a:solidFill>
            <a:schemeClr val="bg2">
              <a:lumMod val="75000"/>
            </a:schemeClr>
          </a:solidFill>
          <a:ln>
            <a:prstDash val="solid"/>
          </a:ln>
        </p:spPr>
        <p:style>
          <a:lnRef idx="2">
            <a:schemeClr val="dk1"/>
          </a:lnRef>
          <a:fillRef idx="1">
            <a:schemeClr val="lt1"/>
          </a:fillRef>
          <a:effectRef idx="0">
            <a:schemeClr val="dk1"/>
          </a:effectRef>
          <a:fontRef idx="minor">
            <a:schemeClr val="dk1"/>
          </a:fontRef>
        </p:style>
        <p:txBody>
          <a:bodyPr lIns="0" rIns="0" rtlCol="0" anchor="ctr"/>
          <a:lstStyle/>
          <a:p>
            <a:pPr algn="ctr"/>
            <a:r>
              <a:rPr lang="ja-JP" altLang="en-US" sz="1100" dirty="0"/>
              <a:t>データ</a:t>
            </a:r>
            <a:endParaRPr lang="en-US" altLang="ja-JP" sz="1100" dirty="0"/>
          </a:p>
          <a:p>
            <a:pPr algn="ctr"/>
            <a:r>
              <a:rPr lang="ja-JP" altLang="en-US" sz="1100" dirty="0"/>
              <a:t>マネジメント</a:t>
            </a:r>
            <a:endParaRPr lang="en-US" altLang="ja-JP" sz="1100" dirty="0"/>
          </a:p>
          <a:p>
            <a:pPr algn="ctr"/>
            <a:r>
              <a:rPr kumimoji="1" lang="ja-JP" altLang="en-US" sz="1100" dirty="0"/>
              <a:t>システム</a:t>
            </a:r>
          </a:p>
        </p:txBody>
      </p:sp>
      <p:sp>
        <p:nvSpPr>
          <p:cNvPr id="32" name="角丸四角形 31"/>
          <p:cNvSpPr/>
          <p:nvPr/>
        </p:nvSpPr>
        <p:spPr>
          <a:xfrm>
            <a:off x="3070327" y="2688906"/>
            <a:ext cx="1571678" cy="297634"/>
          </a:xfrm>
          <a:prstGeom prst="roundRect">
            <a:avLst>
              <a:gd name="adj" fmla="val 36668"/>
            </a:avLst>
          </a:prstGeom>
          <a:solidFill>
            <a:schemeClr val="bg2">
              <a:lumMod val="90000"/>
            </a:schemeClr>
          </a:solidFill>
          <a:ln>
            <a:prstDash val="solid"/>
          </a:ln>
        </p:spPr>
        <p:style>
          <a:lnRef idx="2">
            <a:schemeClr val="dk1"/>
          </a:lnRef>
          <a:fillRef idx="1">
            <a:schemeClr val="lt1"/>
          </a:fillRef>
          <a:effectRef idx="0">
            <a:schemeClr val="dk1"/>
          </a:effectRef>
          <a:fontRef idx="minor">
            <a:schemeClr val="dk1"/>
          </a:fontRef>
        </p:style>
        <p:txBody>
          <a:bodyPr lIns="0" rIns="0" rtlCol="0" anchor="ctr"/>
          <a:lstStyle/>
          <a:p>
            <a:pPr algn="ctr"/>
            <a:r>
              <a:rPr lang="ja-JP" altLang="en-US" sz="1100" dirty="0"/>
              <a:t>データアナリティクス支援</a:t>
            </a:r>
            <a:endParaRPr kumimoji="1" lang="ja-JP" altLang="en-US" sz="1100" dirty="0"/>
          </a:p>
        </p:txBody>
      </p:sp>
      <p:sp>
        <p:nvSpPr>
          <p:cNvPr id="33" name="角丸四角形 32"/>
          <p:cNvSpPr/>
          <p:nvPr/>
        </p:nvSpPr>
        <p:spPr>
          <a:xfrm>
            <a:off x="3806692" y="3889830"/>
            <a:ext cx="1571678" cy="297634"/>
          </a:xfrm>
          <a:prstGeom prst="roundRect">
            <a:avLst>
              <a:gd name="adj" fmla="val 36668"/>
            </a:avLst>
          </a:prstGeom>
          <a:solidFill>
            <a:srgbClr val="DDD9C3"/>
          </a:solidFill>
          <a:ln>
            <a:prstDash val="solid"/>
          </a:ln>
        </p:spPr>
        <p:style>
          <a:lnRef idx="2">
            <a:schemeClr val="dk1"/>
          </a:lnRef>
          <a:fillRef idx="1">
            <a:schemeClr val="lt1"/>
          </a:fillRef>
          <a:effectRef idx="0">
            <a:schemeClr val="dk1"/>
          </a:effectRef>
          <a:fontRef idx="minor">
            <a:schemeClr val="dk1"/>
          </a:fontRef>
        </p:style>
        <p:txBody>
          <a:bodyPr lIns="0" rIns="0" rtlCol="0" anchor="ctr"/>
          <a:lstStyle/>
          <a:p>
            <a:pPr algn="ctr"/>
            <a:r>
              <a:rPr lang="ja-JP" altLang="en-US" sz="1100" dirty="0"/>
              <a:t>ストレージ支援</a:t>
            </a:r>
            <a:endParaRPr kumimoji="1" lang="ja-JP" altLang="en-US" sz="1100" dirty="0"/>
          </a:p>
        </p:txBody>
      </p:sp>
      <p:sp>
        <p:nvSpPr>
          <p:cNvPr id="38" name="Oval 15"/>
          <p:cNvSpPr>
            <a:spLocks noChangeArrowheads="1"/>
          </p:cNvSpPr>
          <p:nvPr/>
        </p:nvSpPr>
        <p:spPr bwMode="auto">
          <a:xfrm>
            <a:off x="7401170" y="1797287"/>
            <a:ext cx="1146079" cy="590010"/>
          </a:xfrm>
          <a:prstGeom prst="ellipse">
            <a:avLst/>
          </a:prstGeom>
          <a:ln>
            <a:headEnd/>
            <a:tailEnd/>
          </a:ln>
        </p:spPr>
        <p:style>
          <a:lnRef idx="2">
            <a:schemeClr val="accent4"/>
          </a:lnRef>
          <a:fillRef idx="1">
            <a:schemeClr val="lt1"/>
          </a:fillRef>
          <a:effectRef idx="0">
            <a:schemeClr val="accent4"/>
          </a:effectRef>
          <a:fontRef idx="minor">
            <a:schemeClr val="dk1"/>
          </a:fontRef>
        </p:style>
        <p:txBody>
          <a:bodyPr wrap="none" anchor="ctr"/>
          <a:lstStyle/>
          <a:p>
            <a:pPr algn="ctr"/>
            <a:r>
              <a:rPr lang="ja-JP" altLang="en-US" sz="1200" dirty="0"/>
              <a:t>研究公正</a:t>
            </a:r>
            <a:endParaRPr lang="en-US" altLang="ja-JP" sz="1200" dirty="0"/>
          </a:p>
        </p:txBody>
      </p:sp>
      <p:sp>
        <p:nvSpPr>
          <p:cNvPr id="39" name="Oval 15"/>
          <p:cNvSpPr>
            <a:spLocks noChangeArrowheads="1"/>
          </p:cNvSpPr>
          <p:nvPr/>
        </p:nvSpPr>
        <p:spPr bwMode="auto">
          <a:xfrm>
            <a:off x="7834659" y="2557410"/>
            <a:ext cx="1146079" cy="590010"/>
          </a:xfrm>
          <a:prstGeom prst="ellipse">
            <a:avLst/>
          </a:prstGeom>
          <a:ln>
            <a:headEnd/>
            <a:tailEnd/>
          </a:ln>
        </p:spPr>
        <p:style>
          <a:lnRef idx="2">
            <a:schemeClr val="accent3"/>
          </a:lnRef>
          <a:fillRef idx="1">
            <a:schemeClr val="lt1"/>
          </a:fillRef>
          <a:effectRef idx="0">
            <a:schemeClr val="accent3"/>
          </a:effectRef>
          <a:fontRef idx="minor">
            <a:schemeClr val="dk1"/>
          </a:fontRef>
        </p:style>
        <p:txBody>
          <a:bodyPr wrap="none" anchor="ctr"/>
          <a:lstStyle/>
          <a:p>
            <a:pPr algn="ctr"/>
            <a:r>
              <a:rPr lang="ja-JP" altLang="en-US" sz="1200" dirty="0"/>
              <a:t>学修支援</a:t>
            </a:r>
            <a:endParaRPr lang="en-US" altLang="ja-JP" sz="1200" dirty="0"/>
          </a:p>
        </p:txBody>
      </p:sp>
      <p:sp>
        <p:nvSpPr>
          <p:cNvPr id="40" name="Oval 15"/>
          <p:cNvSpPr>
            <a:spLocks noChangeArrowheads="1"/>
          </p:cNvSpPr>
          <p:nvPr/>
        </p:nvSpPr>
        <p:spPr bwMode="auto">
          <a:xfrm>
            <a:off x="1851349" y="2481736"/>
            <a:ext cx="1146079" cy="590010"/>
          </a:xfrm>
          <a:prstGeom prst="ellipse">
            <a:avLst/>
          </a:prstGeom>
          <a:ln>
            <a:headEnd/>
            <a:tailEnd/>
          </a:ln>
        </p:spPr>
        <p:style>
          <a:lnRef idx="2">
            <a:schemeClr val="accent1"/>
          </a:lnRef>
          <a:fillRef idx="1">
            <a:schemeClr val="lt1"/>
          </a:fillRef>
          <a:effectRef idx="0">
            <a:schemeClr val="accent1"/>
          </a:effectRef>
          <a:fontRef idx="minor">
            <a:schemeClr val="dk1"/>
          </a:fontRef>
        </p:style>
        <p:txBody>
          <a:bodyPr wrap="none" anchor="ctr"/>
          <a:lstStyle/>
          <a:p>
            <a:pPr algn="ctr"/>
            <a:r>
              <a:rPr lang="ja-JP" altLang="en-US" sz="1200" dirty="0"/>
              <a:t>オープン</a:t>
            </a:r>
          </a:p>
          <a:p>
            <a:pPr algn="ctr"/>
            <a:r>
              <a:rPr lang="ja-JP" altLang="en-US" sz="1200" dirty="0"/>
              <a:t>アクセス</a:t>
            </a:r>
            <a:endParaRPr lang="en-US" altLang="ja-JP" sz="1200" dirty="0"/>
          </a:p>
        </p:txBody>
      </p:sp>
      <p:sp>
        <p:nvSpPr>
          <p:cNvPr id="45" name="Oval 15"/>
          <p:cNvSpPr>
            <a:spLocks noChangeArrowheads="1"/>
          </p:cNvSpPr>
          <p:nvPr/>
        </p:nvSpPr>
        <p:spPr bwMode="auto">
          <a:xfrm>
            <a:off x="5935864" y="1814948"/>
            <a:ext cx="1146079" cy="590010"/>
          </a:xfrm>
          <a:prstGeom prst="ellipse">
            <a:avLst/>
          </a:prstGeom>
          <a:ln>
            <a:headEnd/>
            <a:tailEnd/>
          </a:ln>
          <a:effectLst/>
        </p:spPr>
        <p:style>
          <a:lnRef idx="2">
            <a:schemeClr val="accent2"/>
          </a:lnRef>
          <a:fillRef idx="1">
            <a:schemeClr val="lt1"/>
          </a:fillRef>
          <a:effectRef idx="0">
            <a:schemeClr val="accent2"/>
          </a:effectRef>
          <a:fontRef idx="minor">
            <a:schemeClr val="dk1"/>
          </a:fontRef>
        </p:style>
        <p:txBody>
          <a:bodyPr wrap="none" anchor="ctr"/>
          <a:lstStyle/>
          <a:p>
            <a:pPr algn="ctr"/>
            <a:r>
              <a:rPr lang="ja-JP" altLang="en-US" sz="1200" dirty="0"/>
              <a:t>知財管理</a:t>
            </a:r>
            <a:endParaRPr lang="en-US" altLang="ja-JP" sz="1200" dirty="0"/>
          </a:p>
        </p:txBody>
      </p:sp>
      <p:sp>
        <p:nvSpPr>
          <p:cNvPr id="47" name="Oval 15"/>
          <p:cNvSpPr>
            <a:spLocks noChangeArrowheads="1"/>
          </p:cNvSpPr>
          <p:nvPr/>
        </p:nvSpPr>
        <p:spPr bwMode="auto">
          <a:xfrm>
            <a:off x="485867" y="2631281"/>
            <a:ext cx="1301501" cy="590010"/>
          </a:xfrm>
          <a:prstGeom prst="ellipse">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pPr algn="ctr"/>
            <a:r>
              <a:rPr lang="ja-JP" altLang="en-US" sz="1200" dirty="0"/>
              <a:t>オープン</a:t>
            </a:r>
          </a:p>
          <a:p>
            <a:pPr algn="ctr"/>
            <a:r>
              <a:rPr lang="ja-JP" altLang="en-US" sz="1200" dirty="0"/>
              <a:t>エデュケーション</a:t>
            </a:r>
            <a:endParaRPr lang="en-US" altLang="ja-JP" sz="1200" dirty="0"/>
          </a:p>
        </p:txBody>
      </p:sp>
      <p:sp>
        <p:nvSpPr>
          <p:cNvPr id="48" name="Oval 15"/>
          <p:cNvSpPr>
            <a:spLocks noChangeArrowheads="1"/>
          </p:cNvSpPr>
          <p:nvPr/>
        </p:nvSpPr>
        <p:spPr bwMode="auto">
          <a:xfrm>
            <a:off x="1478210" y="1822893"/>
            <a:ext cx="1181834" cy="590010"/>
          </a:xfrm>
          <a:prstGeom prst="ellipse">
            <a:avLst/>
          </a:prstGeom>
          <a:ln>
            <a:headEnd/>
            <a:tailEnd/>
          </a:ln>
        </p:spPr>
        <p:style>
          <a:lnRef idx="2">
            <a:schemeClr val="accent4"/>
          </a:lnRef>
          <a:fillRef idx="1">
            <a:schemeClr val="lt1"/>
          </a:fillRef>
          <a:effectRef idx="0">
            <a:schemeClr val="accent4"/>
          </a:effectRef>
          <a:fontRef idx="minor">
            <a:schemeClr val="dk1"/>
          </a:fontRef>
        </p:style>
        <p:txBody>
          <a:bodyPr wrap="none" anchor="ctr"/>
          <a:lstStyle/>
          <a:p>
            <a:pPr algn="ctr"/>
            <a:r>
              <a:rPr lang="ja-JP" altLang="en-US" sz="1200" dirty="0"/>
              <a:t>オープン</a:t>
            </a:r>
          </a:p>
          <a:p>
            <a:pPr algn="ctr"/>
            <a:r>
              <a:rPr lang="ja-JP" altLang="en-US" sz="1200" dirty="0"/>
              <a:t>イノベーション</a:t>
            </a:r>
          </a:p>
        </p:txBody>
      </p:sp>
      <p:sp>
        <p:nvSpPr>
          <p:cNvPr id="49" name="Oval 15"/>
          <p:cNvSpPr>
            <a:spLocks noChangeArrowheads="1"/>
          </p:cNvSpPr>
          <p:nvPr/>
        </p:nvSpPr>
        <p:spPr bwMode="auto">
          <a:xfrm>
            <a:off x="7160363" y="3127278"/>
            <a:ext cx="1146079" cy="590010"/>
          </a:xfrm>
          <a:prstGeom prst="ellipse">
            <a:avLst/>
          </a:prstGeom>
          <a:ln>
            <a:headEnd/>
            <a:tailEnd/>
          </a:ln>
        </p:spPr>
        <p:style>
          <a:lnRef idx="2">
            <a:schemeClr val="accent4"/>
          </a:lnRef>
          <a:fillRef idx="1">
            <a:schemeClr val="lt1"/>
          </a:fillRef>
          <a:effectRef idx="0">
            <a:schemeClr val="accent4"/>
          </a:effectRef>
          <a:fontRef idx="minor">
            <a:schemeClr val="dk1"/>
          </a:fontRef>
        </p:style>
        <p:txBody>
          <a:bodyPr wrap="none" anchor="ctr"/>
          <a:lstStyle/>
          <a:p>
            <a:pPr algn="ctr"/>
            <a:r>
              <a:rPr lang="ja-JP" altLang="en-US" sz="1200" dirty="0"/>
              <a:t>長期保存</a:t>
            </a:r>
            <a:endParaRPr lang="en-US" altLang="ja-JP" sz="1200" dirty="0"/>
          </a:p>
        </p:txBody>
      </p:sp>
      <p:sp>
        <p:nvSpPr>
          <p:cNvPr id="50" name="Oval 15"/>
          <p:cNvSpPr>
            <a:spLocks noChangeArrowheads="1"/>
          </p:cNvSpPr>
          <p:nvPr/>
        </p:nvSpPr>
        <p:spPr bwMode="auto">
          <a:xfrm>
            <a:off x="6639534" y="2358956"/>
            <a:ext cx="1146079" cy="590010"/>
          </a:xfrm>
          <a:prstGeom prst="ellipse">
            <a:avLst/>
          </a:prstGeom>
          <a:ln>
            <a:headEnd/>
            <a:tailEnd/>
          </a:ln>
        </p:spPr>
        <p:style>
          <a:lnRef idx="2">
            <a:schemeClr val="accent5"/>
          </a:lnRef>
          <a:fillRef idx="1">
            <a:schemeClr val="lt1"/>
          </a:fillRef>
          <a:effectRef idx="0">
            <a:schemeClr val="accent5"/>
          </a:effectRef>
          <a:fontRef idx="minor">
            <a:schemeClr val="dk1"/>
          </a:fontRef>
        </p:style>
        <p:txBody>
          <a:bodyPr wrap="none" anchor="ctr"/>
          <a:lstStyle/>
          <a:p>
            <a:pPr algn="ctr"/>
            <a:r>
              <a:rPr lang="ja-JP" altLang="en-US" sz="1200" dirty="0"/>
              <a:t>外部資金</a:t>
            </a:r>
            <a:endParaRPr lang="en-US" altLang="ja-JP" sz="1200" dirty="0"/>
          </a:p>
        </p:txBody>
      </p:sp>
      <p:sp>
        <p:nvSpPr>
          <p:cNvPr id="51" name="正方形/長方形 50"/>
          <p:cNvSpPr/>
          <p:nvPr/>
        </p:nvSpPr>
        <p:spPr>
          <a:xfrm>
            <a:off x="2890818" y="3043925"/>
            <a:ext cx="1055714" cy="229076"/>
          </a:xfrm>
          <a:prstGeom prst="rect">
            <a:avLst/>
          </a:prstGeom>
          <a:ln>
            <a:solidFill>
              <a:schemeClr val="tx1"/>
            </a:solidFill>
          </a:ln>
        </p:spPr>
        <p:style>
          <a:lnRef idx="2">
            <a:schemeClr val="accent1"/>
          </a:lnRef>
          <a:fillRef idx="1">
            <a:schemeClr val="lt1"/>
          </a:fillRef>
          <a:effectRef idx="0">
            <a:schemeClr val="accent1"/>
          </a:effectRef>
          <a:fontRef idx="minor">
            <a:schemeClr val="dk1"/>
          </a:fontRef>
        </p:style>
        <p:txBody>
          <a:bodyPr lIns="0" rIns="0" rtlCol="0" anchor="ctr"/>
          <a:lstStyle/>
          <a:p>
            <a:pPr algn="ctr"/>
            <a:r>
              <a:rPr kumimoji="1" lang="ja-JP" altLang="en-US" sz="1100" dirty="0"/>
              <a:t>研究資源ｱｰｶｲﾌﾞ</a:t>
            </a:r>
          </a:p>
        </p:txBody>
      </p:sp>
      <p:sp>
        <p:nvSpPr>
          <p:cNvPr id="54" name="爆発 1 53"/>
          <p:cNvSpPr/>
          <p:nvPr/>
        </p:nvSpPr>
        <p:spPr>
          <a:xfrm rot="1321525">
            <a:off x="7848930" y="3782692"/>
            <a:ext cx="1263100" cy="762325"/>
          </a:xfrm>
          <a:prstGeom prst="irregularSeal1">
            <a:avLst/>
          </a:prstGeom>
          <a:solidFill>
            <a:srgbClr val="FFFF00"/>
          </a:solid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dirty="0">
                <a:solidFill>
                  <a:schemeClr val="tx1"/>
                </a:solidFill>
              </a:rPr>
              <a:t>強化</a:t>
            </a:r>
          </a:p>
        </p:txBody>
      </p:sp>
      <p:sp>
        <p:nvSpPr>
          <p:cNvPr id="55" name="Oval 15"/>
          <p:cNvSpPr>
            <a:spLocks noChangeArrowheads="1"/>
          </p:cNvSpPr>
          <p:nvPr/>
        </p:nvSpPr>
        <p:spPr bwMode="auto">
          <a:xfrm>
            <a:off x="818551" y="3299820"/>
            <a:ext cx="1146079" cy="590010"/>
          </a:xfrm>
          <a:prstGeom prst="ellipse">
            <a:avLst/>
          </a:prstGeom>
          <a:ln>
            <a:headEnd/>
            <a:tailEnd/>
          </a:ln>
        </p:spPr>
        <p:style>
          <a:lnRef idx="2">
            <a:schemeClr val="accent3"/>
          </a:lnRef>
          <a:fillRef idx="1">
            <a:schemeClr val="lt1"/>
          </a:fillRef>
          <a:effectRef idx="0">
            <a:schemeClr val="accent3"/>
          </a:effectRef>
          <a:fontRef idx="minor">
            <a:schemeClr val="dk1"/>
          </a:fontRef>
        </p:style>
        <p:txBody>
          <a:bodyPr wrap="none" anchor="ctr"/>
          <a:lstStyle/>
          <a:p>
            <a:pPr algn="ctr"/>
            <a:r>
              <a:rPr lang="ja-JP" altLang="en-US" sz="1200" dirty="0"/>
              <a:t>オープン</a:t>
            </a:r>
            <a:endParaRPr lang="en-US" altLang="ja-JP" sz="1200" dirty="0"/>
          </a:p>
          <a:p>
            <a:pPr algn="ctr"/>
            <a:r>
              <a:rPr lang="ja-JP" altLang="en-US" sz="1200" dirty="0"/>
              <a:t>ソース</a:t>
            </a:r>
            <a:endParaRPr lang="en-US" altLang="ja-JP" sz="1200" dirty="0"/>
          </a:p>
        </p:txBody>
      </p:sp>
      <p:sp>
        <p:nvSpPr>
          <p:cNvPr id="7" name="テキスト ボックス 6"/>
          <p:cNvSpPr txBox="1"/>
          <p:nvPr/>
        </p:nvSpPr>
        <p:spPr>
          <a:xfrm rot="18178793">
            <a:off x="11695" y="4772147"/>
            <a:ext cx="1816079" cy="369332"/>
          </a:xfrm>
          <a:prstGeom prst="rect">
            <a:avLst/>
          </a:prstGeom>
          <a:solidFill>
            <a:schemeClr val="bg1"/>
          </a:solidFill>
          <a:ln>
            <a:solidFill>
              <a:srgbClr val="000000"/>
            </a:solidFill>
          </a:ln>
        </p:spPr>
        <p:txBody>
          <a:bodyPr wrap="square" rtlCol="0">
            <a:spAutoFit/>
          </a:bodyPr>
          <a:lstStyle/>
          <a:p>
            <a:pPr algn="ctr"/>
            <a:r>
              <a:rPr kumimoji="1" lang="ja-JP" altLang="en-US" dirty="0"/>
              <a:t>人的基盤</a:t>
            </a:r>
          </a:p>
        </p:txBody>
      </p:sp>
      <p:sp>
        <p:nvSpPr>
          <p:cNvPr id="56" name="角丸四角形 55"/>
          <p:cNvSpPr/>
          <p:nvPr/>
        </p:nvSpPr>
        <p:spPr>
          <a:xfrm>
            <a:off x="2006876" y="3889830"/>
            <a:ext cx="1571678" cy="297634"/>
          </a:xfrm>
          <a:prstGeom prst="roundRect">
            <a:avLst>
              <a:gd name="adj" fmla="val 36668"/>
            </a:avLst>
          </a:prstGeom>
          <a:solidFill>
            <a:srgbClr val="DDD9C3"/>
          </a:solidFill>
          <a:ln>
            <a:prstDash val="solid"/>
          </a:ln>
        </p:spPr>
        <p:style>
          <a:lnRef idx="2">
            <a:schemeClr val="dk1"/>
          </a:lnRef>
          <a:fillRef idx="1">
            <a:schemeClr val="lt1"/>
          </a:fillRef>
          <a:effectRef idx="0">
            <a:schemeClr val="dk1"/>
          </a:effectRef>
          <a:fontRef idx="minor">
            <a:schemeClr val="dk1"/>
          </a:fontRef>
        </p:style>
        <p:txBody>
          <a:bodyPr lIns="0" rIns="0" rtlCol="0" anchor="ctr"/>
          <a:lstStyle/>
          <a:p>
            <a:pPr algn="ctr"/>
            <a:r>
              <a:rPr lang="ja-JP" altLang="en-US" sz="1100" dirty="0"/>
              <a:t>公開・共有支援</a:t>
            </a:r>
            <a:endParaRPr kumimoji="1" lang="ja-JP" altLang="en-US" sz="1100" dirty="0"/>
          </a:p>
        </p:txBody>
      </p:sp>
      <p:sp>
        <p:nvSpPr>
          <p:cNvPr id="57" name="テキスト ボックス 56"/>
          <p:cNvSpPr txBox="1"/>
          <p:nvPr/>
        </p:nvSpPr>
        <p:spPr>
          <a:xfrm rot="3421207" flipH="1">
            <a:off x="6926620" y="4772627"/>
            <a:ext cx="1816079" cy="369332"/>
          </a:xfrm>
          <a:prstGeom prst="rect">
            <a:avLst/>
          </a:prstGeom>
          <a:solidFill>
            <a:srgbClr val="FFFFFF"/>
          </a:solidFill>
          <a:ln>
            <a:solidFill>
              <a:srgbClr val="000000"/>
            </a:solidFill>
          </a:ln>
        </p:spPr>
        <p:txBody>
          <a:bodyPr wrap="square" rtlCol="0">
            <a:spAutoFit/>
          </a:bodyPr>
          <a:lstStyle/>
          <a:p>
            <a:pPr algn="ctr"/>
            <a:r>
              <a:rPr lang="ja-JP" altLang="en-US" dirty="0"/>
              <a:t>技術</a:t>
            </a:r>
            <a:r>
              <a:rPr kumimoji="1" lang="ja-JP" altLang="en-US" dirty="0"/>
              <a:t>基盤</a:t>
            </a:r>
          </a:p>
        </p:txBody>
      </p:sp>
      <p:sp>
        <p:nvSpPr>
          <p:cNvPr id="59" name="角丸四角形 58"/>
          <p:cNvSpPr/>
          <p:nvPr/>
        </p:nvSpPr>
        <p:spPr>
          <a:xfrm>
            <a:off x="5387713" y="2481207"/>
            <a:ext cx="958319" cy="791794"/>
          </a:xfrm>
          <a:prstGeom prst="roundRect">
            <a:avLst>
              <a:gd name="adj" fmla="val 13381"/>
            </a:avLst>
          </a:prstGeom>
          <a:solidFill>
            <a:schemeClr val="bg2">
              <a:lumMod val="75000"/>
            </a:schemeClr>
          </a:solidFill>
          <a:ln>
            <a:prstDash val="solid"/>
          </a:ln>
        </p:spPr>
        <p:style>
          <a:lnRef idx="2">
            <a:schemeClr val="dk1"/>
          </a:lnRef>
          <a:fillRef idx="1">
            <a:schemeClr val="lt1"/>
          </a:fillRef>
          <a:effectRef idx="0">
            <a:schemeClr val="dk1"/>
          </a:effectRef>
          <a:fontRef idx="minor">
            <a:schemeClr val="dk1"/>
          </a:fontRef>
        </p:style>
        <p:txBody>
          <a:bodyPr lIns="0" rIns="0" rtlCol="0" anchor="ctr"/>
          <a:lstStyle/>
          <a:p>
            <a:pPr algn="ctr"/>
            <a:r>
              <a:rPr kumimoji="1" lang="ja-JP" altLang="en-US" sz="1100" dirty="0"/>
              <a:t>アナリティクス</a:t>
            </a:r>
            <a:r>
              <a:rPr kumimoji="1" lang="en-US" altLang="ja-JP" sz="1100" dirty="0"/>
              <a:t/>
            </a:r>
            <a:br>
              <a:rPr kumimoji="1" lang="en-US" altLang="ja-JP" sz="1100" dirty="0"/>
            </a:br>
            <a:r>
              <a:rPr kumimoji="1" lang="ja-JP" altLang="en-US" sz="1100" dirty="0"/>
              <a:t>システム</a:t>
            </a:r>
          </a:p>
        </p:txBody>
      </p:sp>
      <p:sp>
        <p:nvSpPr>
          <p:cNvPr id="42" name="角丸四角形 41"/>
          <p:cNvSpPr/>
          <p:nvPr/>
        </p:nvSpPr>
        <p:spPr>
          <a:xfrm>
            <a:off x="5935864" y="3791567"/>
            <a:ext cx="958319" cy="791794"/>
          </a:xfrm>
          <a:prstGeom prst="roundRect">
            <a:avLst>
              <a:gd name="adj" fmla="val 13381"/>
            </a:avLst>
          </a:prstGeom>
          <a:solidFill>
            <a:schemeClr val="bg2">
              <a:lumMod val="75000"/>
            </a:schemeClr>
          </a:solidFill>
          <a:ln>
            <a:prstDash val="solid"/>
          </a:ln>
        </p:spPr>
        <p:style>
          <a:lnRef idx="2">
            <a:schemeClr val="dk1"/>
          </a:lnRef>
          <a:fillRef idx="1">
            <a:schemeClr val="lt1"/>
          </a:fillRef>
          <a:effectRef idx="0">
            <a:schemeClr val="dk1"/>
          </a:effectRef>
          <a:fontRef idx="minor">
            <a:schemeClr val="dk1"/>
          </a:fontRef>
        </p:style>
        <p:txBody>
          <a:bodyPr lIns="0" rIns="0" rtlCol="0" anchor="ctr"/>
          <a:lstStyle/>
          <a:p>
            <a:pPr algn="ctr"/>
            <a:r>
              <a:rPr kumimoji="1" lang="ja-JP" altLang="en-US" sz="1100" dirty="0"/>
              <a:t>アカデミック</a:t>
            </a:r>
            <a:endParaRPr kumimoji="1" lang="en-US" altLang="ja-JP" sz="1100" dirty="0"/>
          </a:p>
          <a:p>
            <a:pPr algn="ctr"/>
            <a:r>
              <a:rPr lang="ja-JP" altLang="en-US" sz="1100" dirty="0"/>
              <a:t>データ</a:t>
            </a:r>
            <a:endParaRPr lang="en-US" altLang="ja-JP" sz="1100" dirty="0"/>
          </a:p>
          <a:p>
            <a:pPr algn="ctr"/>
            <a:r>
              <a:rPr kumimoji="1" lang="ja-JP" altLang="en-US" sz="1100" dirty="0"/>
              <a:t>マネジメント</a:t>
            </a:r>
            <a:endParaRPr kumimoji="1" lang="en-US" altLang="ja-JP" sz="1100" dirty="0"/>
          </a:p>
          <a:p>
            <a:pPr algn="ctr"/>
            <a:r>
              <a:rPr lang="ja-JP" altLang="en-US" sz="1100" dirty="0"/>
              <a:t>ポータル</a:t>
            </a:r>
            <a:endParaRPr kumimoji="1" lang="ja-JP" altLang="en-US" sz="1100" dirty="0"/>
          </a:p>
        </p:txBody>
      </p:sp>
      <p:sp>
        <p:nvSpPr>
          <p:cNvPr id="43" name="角丸四角形 42"/>
          <p:cNvSpPr/>
          <p:nvPr/>
        </p:nvSpPr>
        <p:spPr>
          <a:xfrm>
            <a:off x="1498649" y="4740024"/>
            <a:ext cx="1571678" cy="297634"/>
          </a:xfrm>
          <a:prstGeom prst="roundRect">
            <a:avLst>
              <a:gd name="adj" fmla="val 36668"/>
            </a:avLst>
          </a:prstGeom>
          <a:solidFill>
            <a:srgbClr val="DDD9C3"/>
          </a:solidFill>
          <a:ln>
            <a:prstDash val="solid"/>
          </a:ln>
        </p:spPr>
        <p:style>
          <a:lnRef idx="2">
            <a:schemeClr val="dk1"/>
          </a:lnRef>
          <a:fillRef idx="1">
            <a:schemeClr val="lt1"/>
          </a:fillRef>
          <a:effectRef idx="0">
            <a:schemeClr val="dk1"/>
          </a:effectRef>
          <a:fontRef idx="minor">
            <a:schemeClr val="dk1"/>
          </a:fontRef>
        </p:style>
        <p:txBody>
          <a:bodyPr lIns="0" rIns="0" rtlCol="0" anchor="ctr"/>
          <a:lstStyle/>
          <a:p>
            <a:pPr algn="ctr"/>
            <a:r>
              <a:rPr lang="ja-JP" altLang="en-US" sz="1100" dirty="0"/>
              <a:t>コンピューティング支援</a:t>
            </a:r>
            <a:endParaRPr kumimoji="1" lang="ja-JP" altLang="en-US" sz="1100" dirty="0"/>
          </a:p>
        </p:txBody>
      </p:sp>
      <p:sp>
        <p:nvSpPr>
          <p:cNvPr id="44" name="角丸四角形 43"/>
          <p:cNvSpPr/>
          <p:nvPr/>
        </p:nvSpPr>
        <p:spPr>
          <a:xfrm>
            <a:off x="243369" y="1392350"/>
            <a:ext cx="1763507" cy="318435"/>
          </a:xfrm>
          <a:prstGeom prst="roundRect">
            <a:avLst>
              <a:gd name="adj" fmla="val 36668"/>
            </a:avLst>
          </a:prstGeom>
          <a:solidFill>
            <a:srgbClr val="DDD9C3"/>
          </a:solidFill>
          <a:ln>
            <a:prstDash val="solid"/>
          </a:ln>
        </p:spPr>
        <p:style>
          <a:lnRef idx="2">
            <a:schemeClr val="dk1"/>
          </a:lnRef>
          <a:fillRef idx="1">
            <a:schemeClr val="lt1"/>
          </a:fillRef>
          <a:effectRef idx="0">
            <a:schemeClr val="dk1"/>
          </a:effectRef>
          <a:fontRef idx="minor">
            <a:schemeClr val="dk1"/>
          </a:fontRef>
        </p:style>
        <p:txBody>
          <a:bodyPr lIns="0" rIns="0" rtlCol="0" anchor="ctr"/>
          <a:lstStyle/>
          <a:p>
            <a:pPr algn="ctr"/>
            <a:r>
              <a:rPr lang="ja-JP" altLang="en-US" sz="1400" dirty="0"/>
              <a:t>オープン戦略支援</a:t>
            </a:r>
            <a:endParaRPr kumimoji="1" lang="ja-JP" altLang="en-US" sz="1400" dirty="0"/>
          </a:p>
        </p:txBody>
      </p:sp>
      <p:sp>
        <p:nvSpPr>
          <p:cNvPr id="46" name="角丸四角形 45"/>
          <p:cNvSpPr/>
          <p:nvPr/>
        </p:nvSpPr>
        <p:spPr>
          <a:xfrm>
            <a:off x="6149374" y="1390658"/>
            <a:ext cx="2165125" cy="318435"/>
          </a:xfrm>
          <a:prstGeom prst="roundRect">
            <a:avLst>
              <a:gd name="adj" fmla="val 36668"/>
            </a:avLst>
          </a:prstGeom>
          <a:solidFill>
            <a:srgbClr val="DDD9C3"/>
          </a:solidFill>
          <a:ln>
            <a:prstDash val="solid"/>
          </a:ln>
        </p:spPr>
        <p:style>
          <a:lnRef idx="2">
            <a:schemeClr val="dk1"/>
          </a:lnRef>
          <a:fillRef idx="1">
            <a:schemeClr val="lt1"/>
          </a:fillRef>
          <a:effectRef idx="0">
            <a:schemeClr val="dk1"/>
          </a:effectRef>
          <a:fontRef idx="minor">
            <a:schemeClr val="dk1"/>
          </a:fontRef>
        </p:style>
        <p:txBody>
          <a:bodyPr lIns="0" rIns="0" rtlCol="0" anchor="ctr"/>
          <a:lstStyle/>
          <a:p>
            <a:pPr algn="ctr"/>
            <a:r>
              <a:rPr lang="ja-JP" altLang="en-US" sz="1400" dirty="0"/>
              <a:t>クローズド戦略支援</a:t>
            </a:r>
            <a:endParaRPr kumimoji="1" lang="ja-JP" altLang="en-US" sz="1400" dirty="0"/>
          </a:p>
        </p:txBody>
      </p:sp>
      <p:sp>
        <p:nvSpPr>
          <p:cNvPr id="53" name="角丸四角形 52"/>
          <p:cNvSpPr/>
          <p:nvPr/>
        </p:nvSpPr>
        <p:spPr>
          <a:xfrm>
            <a:off x="2185167" y="1390659"/>
            <a:ext cx="1761365" cy="317522"/>
          </a:xfrm>
          <a:prstGeom prst="roundRect">
            <a:avLst>
              <a:gd name="adj" fmla="val 36668"/>
            </a:avLst>
          </a:prstGeom>
          <a:solidFill>
            <a:srgbClr val="DDD9C3"/>
          </a:solidFill>
          <a:ln>
            <a:prstDash val="solid"/>
          </a:ln>
        </p:spPr>
        <p:style>
          <a:lnRef idx="2">
            <a:schemeClr val="dk1"/>
          </a:lnRef>
          <a:fillRef idx="1">
            <a:schemeClr val="lt1"/>
          </a:fillRef>
          <a:effectRef idx="0">
            <a:schemeClr val="dk1"/>
          </a:effectRef>
          <a:fontRef idx="minor">
            <a:schemeClr val="dk1"/>
          </a:fontRef>
        </p:style>
        <p:txBody>
          <a:bodyPr lIns="0" rIns="0" rtlCol="0" anchor="ctr"/>
          <a:lstStyle/>
          <a:p>
            <a:pPr algn="ctr"/>
            <a:r>
              <a:rPr lang="ja-JP" altLang="en-US" sz="1400" dirty="0"/>
              <a:t>公開・共有支援</a:t>
            </a:r>
            <a:endParaRPr kumimoji="1" lang="ja-JP" altLang="en-US" sz="1400" dirty="0"/>
          </a:p>
        </p:txBody>
      </p:sp>
    </p:spTree>
    <p:extLst>
      <p:ext uri="{BB962C8B-B14F-4D97-AF65-F5344CB8AC3E}">
        <p14:creationId xmlns:p14="http://schemas.microsoft.com/office/powerpoint/2010/main" val="21160336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正方形/長方形 60"/>
          <p:cNvSpPr/>
          <p:nvPr/>
        </p:nvSpPr>
        <p:spPr>
          <a:xfrm>
            <a:off x="1112944" y="1484784"/>
            <a:ext cx="7203472" cy="1722600"/>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kumimoji="1" lang="ja-JP" altLang="en-US"/>
          </a:p>
        </p:txBody>
      </p:sp>
      <p:sp>
        <p:nvSpPr>
          <p:cNvPr id="55" name="正方形/長方形 54"/>
          <p:cNvSpPr/>
          <p:nvPr/>
        </p:nvSpPr>
        <p:spPr>
          <a:xfrm>
            <a:off x="1132419" y="3287450"/>
            <a:ext cx="7182389" cy="1700278"/>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kumimoji="1" lang="ja-JP" altLang="en-US"/>
          </a:p>
        </p:txBody>
      </p:sp>
      <p:sp>
        <p:nvSpPr>
          <p:cNvPr id="23" name="正方形/長方形 22"/>
          <p:cNvSpPr/>
          <p:nvPr/>
        </p:nvSpPr>
        <p:spPr>
          <a:xfrm>
            <a:off x="1131327" y="5078839"/>
            <a:ext cx="7183481" cy="1687116"/>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a:xfrm>
            <a:off x="457200" y="98890"/>
            <a:ext cx="8229600" cy="1143000"/>
          </a:xfrm>
        </p:spPr>
        <p:txBody>
          <a:bodyPr>
            <a:normAutofit fontScale="90000"/>
          </a:bodyPr>
          <a:lstStyle/>
          <a:p>
            <a:r>
              <a:rPr kumimoji="1" lang="ja-JP" altLang="en-US" dirty="0"/>
              <a:t>アカデミックデータマネジメント</a:t>
            </a:r>
            <a:r>
              <a:rPr kumimoji="1" lang="en-US" altLang="ja-JP" dirty="0"/>
              <a:t/>
            </a:r>
            <a:br>
              <a:rPr kumimoji="1" lang="en-US" altLang="ja-JP" dirty="0"/>
            </a:br>
            <a:r>
              <a:rPr kumimoji="1" lang="ja-JP" altLang="en-US" dirty="0"/>
              <a:t>支援環境システムアーキテクチャ</a:t>
            </a:r>
          </a:p>
        </p:txBody>
      </p:sp>
      <p:sp>
        <p:nvSpPr>
          <p:cNvPr id="13" name="角丸四角形 12"/>
          <p:cNvSpPr/>
          <p:nvPr/>
        </p:nvSpPr>
        <p:spPr>
          <a:xfrm>
            <a:off x="3208850" y="2379877"/>
            <a:ext cx="1590261" cy="364991"/>
          </a:xfrm>
          <a:prstGeom prst="roundRect">
            <a:avLst>
              <a:gd name="adj" fmla="val 33336"/>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400" dirty="0"/>
              <a:t>権限管理</a:t>
            </a:r>
          </a:p>
        </p:txBody>
      </p:sp>
      <p:sp>
        <p:nvSpPr>
          <p:cNvPr id="15" name="角丸四角形 14"/>
          <p:cNvSpPr/>
          <p:nvPr/>
        </p:nvSpPr>
        <p:spPr>
          <a:xfrm>
            <a:off x="723927" y="2795202"/>
            <a:ext cx="2389794" cy="416203"/>
          </a:xfrm>
          <a:prstGeom prst="roundRect">
            <a:avLst>
              <a:gd name="adj" fmla="val 33336"/>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dirty="0"/>
              <a:t>アクセスマネジメント</a:t>
            </a:r>
          </a:p>
        </p:txBody>
      </p:sp>
      <p:sp>
        <p:nvSpPr>
          <p:cNvPr id="20" name="円柱 19"/>
          <p:cNvSpPr/>
          <p:nvPr/>
        </p:nvSpPr>
        <p:spPr>
          <a:xfrm>
            <a:off x="1462186" y="5666754"/>
            <a:ext cx="6617193" cy="977808"/>
          </a:xfrm>
          <a:prstGeom prst="can">
            <a:avLst>
              <a:gd name="adj" fmla="val 43569"/>
            </a:avLst>
          </a:prstGeom>
          <a:solidFill>
            <a:schemeClr val="accent1">
              <a:lumMod val="40000"/>
              <a:lumOff val="60000"/>
            </a:schemeClr>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solidFill>
                <a:srgbClr val="000000"/>
              </a:solidFill>
            </a:endParaRPr>
          </a:p>
        </p:txBody>
      </p:sp>
      <p:sp>
        <p:nvSpPr>
          <p:cNvPr id="21" name="角丸四角形 20"/>
          <p:cNvSpPr/>
          <p:nvPr/>
        </p:nvSpPr>
        <p:spPr>
          <a:xfrm>
            <a:off x="3566147" y="5997419"/>
            <a:ext cx="2389794" cy="416203"/>
          </a:xfrm>
          <a:prstGeom prst="roundRect">
            <a:avLst>
              <a:gd name="adj" fmla="val 33336"/>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sz="1600" dirty="0"/>
              <a:t>ストレージマネジメント</a:t>
            </a:r>
          </a:p>
        </p:txBody>
      </p:sp>
      <p:sp>
        <p:nvSpPr>
          <p:cNvPr id="24" name="角丸四角形 23"/>
          <p:cNvSpPr/>
          <p:nvPr/>
        </p:nvSpPr>
        <p:spPr>
          <a:xfrm>
            <a:off x="3566147" y="5169117"/>
            <a:ext cx="2389794" cy="416203"/>
          </a:xfrm>
          <a:prstGeom prst="roundRect">
            <a:avLst>
              <a:gd name="adj" fmla="val 33336"/>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600" dirty="0"/>
              <a:t>セキュリティマネジメント</a:t>
            </a:r>
          </a:p>
        </p:txBody>
      </p:sp>
      <p:sp>
        <p:nvSpPr>
          <p:cNvPr id="16" name="角丸四角形 15"/>
          <p:cNvSpPr/>
          <p:nvPr/>
        </p:nvSpPr>
        <p:spPr>
          <a:xfrm>
            <a:off x="723927" y="6352585"/>
            <a:ext cx="2389794" cy="416203"/>
          </a:xfrm>
          <a:prstGeom prst="roundRect">
            <a:avLst>
              <a:gd name="adj" fmla="val 33336"/>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sz="1600" dirty="0"/>
              <a:t>データマネジメント</a:t>
            </a:r>
          </a:p>
        </p:txBody>
      </p:sp>
      <p:sp>
        <p:nvSpPr>
          <p:cNvPr id="28" name="テキスト ボックス 27"/>
          <p:cNvSpPr txBox="1"/>
          <p:nvPr/>
        </p:nvSpPr>
        <p:spPr>
          <a:xfrm>
            <a:off x="1303523" y="5122635"/>
            <a:ext cx="1307083" cy="584835"/>
          </a:xfrm>
          <a:prstGeom prst="rect">
            <a:avLst/>
          </a:prstGeom>
          <a:solidFill>
            <a:srgbClr val="B9CDE5"/>
          </a:solidFill>
          <a:ln>
            <a:solidFill>
              <a:srgbClr val="000000"/>
            </a:solidFill>
          </a:ln>
        </p:spPr>
        <p:txBody>
          <a:bodyPr wrap="square" rtlCol="0" anchor="ctr">
            <a:noAutofit/>
          </a:bodyPr>
          <a:lstStyle/>
          <a:p>
            <a:pPr algn="ctr"/>
            <a:r>
              <a:rPr lang="ja-JP" altLang="en-US" sz="1400" dirty="0"/>
              <a:t>オブジェクト</a:t>
            </a:r>
            <a:r>
              <a:rPr lang="en-US" altLang="ja-JP" sz="1400" dirty="0"/>
              <a:t> ID</a:t>
            </a:r>
          </a:p>
          <a:p>
            <a:pPr algn="ctr"/>
            <a:r>
              <a:rPr kumimoji="1" lang="ja-JP" altLang="en-US" sz="1400" dirty="0"/>
              <a:t>（</a:t>
            </a:r>
            <a:r>
              <a:rPr kumimoji="1" lang="en-US" altLang="ja-JP" sz="1400" dirty="0"/>
              <a:t>DOI &amp; ARK</a:t>
            </a:r>
            <a:r>
              <a:rPr kumimoji="1" lang="ja-JP" altLang="en-US" sz="1400" dirty="0"/>
              <a:t>）</a:t>
            </a:r>
          </a:p>
        </p:txBody>
      </p:sp>
      <p:sp>
        <p:nvSpPr>
          <p:cNvPr id="34" name="テキスト ボックス 33"/>
          <p:cNvSpPr txBox="1"/>
          <p:nvPr/>
        </p:nvSpPr>
        <p:spPr>
          <a:xfrm>
            <a:off x="1314044" y="5736013"/>
            <a:ext cx="1296562" cy="561827"/>
          </a:xfrm>
          <a:prstGeom prst="rect">
            <a:avLst/>
          </a:prstGeom>
          <a:solidFill>
            <a:schemeClr val="accent1">
              <a:lumMod val="60000"/>
              <a:lumOff val="40000"/>
            </a:schemeClr>
          </a:solidFill>
          <a:ln>
            <a:solidFill>
              <a:srgbClr val="000000"/>
            </a:solidFill>
          </a:ln>
        </p:spPr>
        <p:txBody>
          <a:bodyPr wrap="square" rtlCol="0" anchor="ctr">
            <a:noAutofit/>
          </a:bodyPr>
          <a:lstStyle/>
          <a:p>
            <a:pPr algn="ctr"/>
            <a:r>
              <a:rPr lang="ja-JP" altLang="en-US" sz="1400" dirty="0"/>
              <a:t>グループ</a:t>
            </a:r>
            <a:r>
              <a:rPr lang="en-US" altLang="ja-JP" sz="1400" dirty="0"/>
              <a:t> ID</a:t>
            </a:r>
            <a:endParaRPr kumimoji="1" lang="ja-JP" altLang="en-US" sz="1400" dirty="0"/>
          </a:p>
        </p:txBody>
      </p:sp>
      <p:sp>
        <p:nvSpPr>
          <p:cNvPr id="35" name="円柱 34"/>
          <p:cNvSpPr/>
          <p:nvPr/>
        </p:nvSpPr>
        <p:spPr>
          <a:xfrm>
            <a:off x="1462186" y="3884775"/>
            <a:ext cx="6617193" cy="977808"/>
          </a:xfrm>
          <a:prstGeom prst="can">
            <a:avLst>
              <a:gd name="adj" fmla="val 43569"/>
            </a:avLst>
          </a:prstGeom>
          <a:solidFill>
            <a:schemeClr val="accent4">
              <a:lumMod val="40000"/>
              <a:lumOff val="60000"/>
            </a:schemeClr>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solidFill>
                <a:srgbClr val="000000"/>
              </a:solidFill>
            </a:endParaRPr>
          </a:p>
        </p:txBody>
      </p:sp>
      <p:sp>
        <p:nvSpPr>
          <p:cNvPr id="36" name="角丸四角形 35"/>
          <p:cNvSpPr/>
          <p:nvPr/>
        </p:nvSpPr>
        <p:spPr>
          <a:xfrm>
            <a:off x="3566147" y="4182593"/>
            <a:ext cx="2389794" cy="416203"/>
          </a:xfrm>
          <a:prstGeom prst="roundRect">
            <a:avLst>
              <a:gd name="adj" fmla="val 33336"/>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1600" dirty="0"/>
              <a:t>リポジトリ</a:t>
            </a:r>
            <a:r>
              <a:rPr kumimoji="1" lang="ja-JP" altLang="en-US" sz="1600" dirty="0"/>
              <a:t>マネジメント</a:t>
            </a:r>
          </a:p>
        </p:txBody>
      </p:sp>
      <p:cxnSp>
        <p:nvCxnSpPr>
          <p:cNvPr id="38" name="直線コネクタ 37"/>
          <p:cNvCxnSpPr/>
          <p:nvPr/>
        </p:nvCxnSpPr>
        <p:spPr>
          <a:xfrm flipH="1">
            <a:off x="3011802" y="4511204"/>
            <a:ext cx="101919" cy="1401101"/>
          </a:xfrm>
          <a:prstGeom prst="line">
            <a:avLst/>
          </a:prstGeom>
          <a:ln w="6350" cmpd="sng">
            <a:solidFill>
              <a:schemeClr val="tx1"/>
            </a:solidFill>
            <a:headEnd type="oval"/>
            <a:tailEnd type="oval"/>
          </a:ln>
        </p:spPr>
        <p:style>
          <a:lnRef idx="2">
            <a:schemeClr val="accent1"/>
          </a:lnRef>
          <a:fillRef idx="0">
            <a:schemeClr val="accent1"/>
          </a:fillRef>
          <a:effectRef idx="1">
            <a:schemeClr val="accent1"/>
          </a:effectRef>
          <a:fontRef idx="minor">
            <a:schemeClr val="tx1"/>
          </a:fontRef>
        </p:style>
      </p:cxnSp>
      <p:cxnSp>
        <p:nvCxnSpPr>
          <p:cNvPr id="41" name="直線コネクタ 40"/>
          <p:cNvCxnSpPr/>
          <p:nvPr/>
        </p:nvCxnSpPr>
        <p:spPr>
          <a:xfrm>
            <a:off x="3113721" y="4511204"/>
            <a:ext cx="247198" cy="1291614"/>
          </a:xfrm>
          <a:prstGeom prst="line">
            <a:avLst/>
          </a:prstGeom>
          <a:ln w="6350" cmpd="sng">
            <a:solidFill>
              <a:schemeClr val="tx1"/>
            </a:solidFill>
            <a:headEnd type="oval"/>
            <a:tailEnd type="oval"/>
          </a:ln>
        </p:spPr>
        <p:style>
          <a:lnRef idx="2">
            <a:schemeClr val="accent1"/>
          </a:lnRef>
          <a:fillRef idx="0">
            <a:schemeClr val="accent1"/>
          </a:fillRef>
          <a:effectRef idx="1">
            <a:schemeClr val="accent1"/>
          </a:effectRef>
          <a:fontRef idx="minor">
            <a:schemeClr val="tx1"/>
          </a:fontRef>
        </p:style>
      </p:cxnSp>
      <p:cxnSp>
        <p:nvCxnSpPr>
          <p:cNvPr id="44" name="直線コネクタ 43"/>
          <p:cNvCxnSpPr/>
          <p:nvPr/>
        </p:nvCxnSpPr>
        <p:spPr>
          <a:xfrm flipH="1">
            <a:off x="6512454" y="4521039"/>
            <a:ext cx="275071" cy="1291614"/>
          </a:xfrm>
          <a:prstGeom prst="line">
            <a:avLst/>
          </a:prstGeom>
          <a:ln w="6350" cmpd="sng">
            <a:solidFill>
              <a:schemeClr val="tx1"/>
            </a:solidFill>
            <a:headEnd type="oval"/>
            <a:tailEnd type="oval"/>
          </a:ln>
        </p:spPr>
        <p:style>
          <a:lnRef idx="2">
            <a:schemeClr val="accent1"/>
          </a:lnRef>
          <a:fillRef idx="0">
            <a:schemeClr val="accent1"/>
          </a:fillRef>
          <a:effectRef idx="1">
            <a:schemeClr val="accent1"/>
          </a:effectRef>
          <a:fontRef idx="minor">
            <a:schemeClr val="tx1"/>
          </a:fontRef>
        </p:style>
      </p:cxnSp>
      <p:cxnSp>
        <p:nvCxnSpPr>
          <p:cNvPr id="45" name="直線コネクタ 44"/>
          <p:cNvCxnSpPr/>
          <p:nvPr/>
        </p:nvCxnSpPr>
        <p:spPr>
          <a:xfrm flipH="1">
            <a:off x="6664856" y="4478357"/>
            <a:ext cx="453962" cy="1486696"/>
          </a:xfrm>
          <a:prstGeom prst="line">
            <a:avLst/>
          </a:prstGeom>
          <a:ln w="6350" cmpd="sng">
            <a:solidFill>
              <a:schemeClr val="tx1"/>
            </a:solidFill>
            <a:headEnd type="oval"/>
            <a:tailEnd type="oval"/>
          </a:ln>
        </p:spPr>
        <p:style>
          <a:lnRef idx="2">
            <a:schemeClr val="accent1"/>
          </a:lnRef>
          <a:fillRef idx="0">
            <a:schemeClr val="accent1"/>
          </a:fillRef>
          <a:effectRef idx="1">
            <a:schemeClr val="accent1"/>
          </a:effectRef>
          <a:fontRef idx="minor">
            <a:schemeClr val="tx1"/>
          </a:fontRef>
        </p:style>
      </p:cxnSp>
      <p:cxnSp>
        <p:nvCxnSpPr>
          <p:cNvPr id="47" name="直線コネクタ 46"/>
          <p:cNvCxnSpPr/>
          <p:nvPr/>
        </p:nvCxnSpPr>
        <p:spPr>
          <a:xfrm>
            <a:off x="6119720" y="4368536"/>
            <a:ext cx="88220" cy="1543769"/>
          </a:xfrm>
          <a:prstGeom prst="line">
            <a:avLst/>
          </a:prstGeom>
          <a:ln w="6350" cmpd="sng">
            <a:solidFill>
              <a:schemeClr val="tx1"/>
            </a:solidFill>
            <a:headEnd type="oval"/>
            <a:tailEnd type="oval"/>
          </a:ln>
        </p:spPr>
        <p:style>
          <a:lnRef idx="2">
            <a:schemeClr val="accent1"/>
          </a:lnRef>
          <a:fillRef idx="0">
            <a:schemeClr val="accent1"/>
          </a:fillRef>
          <a:effectRef idx="1">
            <a:schemeClr val="accent1"/>
          </a:effectRef>
          <a:fontRef idx="minor">
            <a:schemeClr val="tx1"/>
          </a:fontRef>
        </p:style>
      </p:cxnSp>
      <p:cxnSp>
        <p:nvCxnSpPr>
          <p:cNvPr id="51" name="直線コネクタ 50"/>
          <p:cNvCxnSpPr/>
          <p:nvPr/>
        </p:nvCxnSpPr>
        <p:spPr>
          <a:xfrm>
            <a:off x="6426253" y="4521039"/>
            <a:ext cx="101066" cy="1291614"/>
          </a:xfrm>
          <a:prstGeom prst="line">
            <a:avLst/>
          </a:prstGeom>
          <a:ln w="6350" cmpd="sng">
            <a:solidFill>
              <a:schemeClr val="tx1"/>
            </a:solidFill>
            <a:headEnd type="oval"/>
            <a:tailEnd type="oval"/>
          </a:ln>
        </p:spPr>
        <p:style>
          <a:lnRef idx="2">
            <a:schemeClr val="accent1"/>
          </a:lnRef>
          <a:fillRef idx="0">
            <a:schemeClr val="accent1"/>
          </a:fillRef>
          <a:effectRef idx="1">
            <a:schemeClr val="accent1"/>
          </a:effectRef>
          <a:fontRef idx="minor">
            <a:schemeClr val="tx1"/>
          </a:fontRef>
        </p:style>
      </p:cxnSp>
      <p:sp>
        <p:nvSpPr>
          <p:cNvPr id="53" name="テキスト ボックス 52"/>
          <p:cNvSpPr txBox="1"/>
          <p:nvPr/>
        </p:nvSpPr>
        <p:spPr>
          <a:xfrm>
            <a:off x="1330064" y="3350037"/>
            <a:ext cx="1296562" cy="561827"/>
          </a:xfrm>
          <a:prstGeom prst="rect">
            <a:avLst/>
          </a:prstGeom>
          <a:solidFill>
            <a:schemeClr val="accent4">
              <a:lumMod val="40000"/>
              <a:lumOff val="60000"/>
            </a:schemeClr>
          </a:solidFill>
          <a:ln>
            <a:solidFill>
              <a:srgbClr val="000000"/>
            </a:solidFill>
          </a:ln>
        </p:spPr>
        <p:txBody>
          <a:bodyPr wrap="square" rtlCol="0" anchor="ctr">
            <a:noAutofit/>
          </a:bodyPr>
          <a:lstStyle/>
          <a:p>
            <a:pPr algn="ctr"/>
            <a:r>
              <a:rPr lang="ja-JP" altLang="en-US" sz="1400" dirty="0"/>
              <a:t>メタデータ</a:t>
            </a:r>
            <a:r>
              <a:rPr lang="en-US" altLang="ja-JP" sz="1400" dirty="0"/>
              <a:t> ID</a:t>
            </a:r>
            <a:endParaRPr kumimoji="1" lang="ja-JP" altLang="en-US" sz="1400" dirty="0"/>
          </a:p>
        </p:txBody>
      </p:sp>
      <p:sp>
        <p:nvSpPr>
          <p:cNvPr id="33" name="角丸四角形 32"/>
          <p:cNvSpPr/>
          <p:nvPr/>
        </p:nvSpPr>
        <p:spPr>
          <a:xfrm>
            <a:off x="1684668" y="5601001"/>
            <a:ext cx="643829" cy="219098"/>
          </a:xfrm>
          <a:prstGeom prst="roundRect">
            <a:avLst>
              <a:gd name="adj" fmla="val 33336"/>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sz="1050" dirty="0"/>
              <a:t>名寄せ</a:t>
            </a:r>
          </a:p>
        </p:txBody>
      </p:sp>
      <p:sp>
        <p:nvSpPr>
          <p:cNvPr id="54" name="テキスト ボックス 53"/>
          <p:cNvSpPr txBox="1"/>
          <p:nvPr/>
        </p:nvSpPr>
        <p:spPr>
          <a:xfrm>
            <a:off x="1330064" y="3949377"/>
            <a:ext cx="1296562" cy="561827"/>
          </a:xfrm>
          <a:prstGeom prst="rect">
            <a:avLst/>
          </a:prstGeom>
          <a:solidFill>
            <a:schemeClr val="accent4">
              <a:lumMod val="60000"/>
              <a:lumOff val="40000"/>
            </a:schemeClr>
          </a:solidFill>
          <a:ln>
            <a:solidFill>
              <a:srgbClr val="000000"/>
            </a:solidFill>
          </a:ln>
        </p:spPr>
        <p:txBody>
          <a:bodyPr wrap="square" rtlCol="0" anchor="ctr">
            <a:noAutofit/>
          </a:bodyPr>
          <a:lstStyle/>
          <a:p>
            <a:pPr algn="ctr"/>
            <a:r>
              <a:rPr lang="ja-JP" altLang="en-US" sz="1400" dirty="0"/>
              <a:t>グループ</a:t>
            </a:r>
            <a:r>
              <a:rPr lang="en-US" altLang="ja-JP" sz="1400" dirty="0"/>
              <a:t> ID</a:t>
            </a:r>
            <a:endParaRPr kumimoji="1" lang="ja-JP" altLang="en-US" sz="1400" dirty="0"/>
          </a:p>
        </p:txBody>
      </p:sp>
      <p:sp>
        <p:nvSpPr>
          <p:cNvPr id="56" name="角丸四角形 55"/>
          <p:cNvSpPr/>
          <p:nvPr/>
        </p:nvSpPr>
        <p:spPr>
          <a:xfrm>
            <a:off x="1700688" y="3814088"/>
            <a:ext cx="643829" cy="219098"/>
          </a:xfrm>
          <a:prstGeom prst="roundRect">
            <a:avLst>
              <a:gd name="adj" fmla="val 33336"/>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1050" dirty="0"/>
              <a:t>名寄せ</a:t>
            </a:r>
          </a:p>
        </p:txBody>
      </p:sp>
      <p:sp>
        <p:nvSpPr>
          <p:cNvPr id="27" name="テキスト ボックス 26"/>
          <p:cNvSpPr txBox="1"/>
          <p:nvPr/>
        </p:nvSpPr>
        <p:spPr>
          <a:xfrm>
            <a:off x="1319116" y="1560992"/>
            <a:ext cx="1286806" cy="574004"/>
          </a:xfrm>
          <a:prstGeom prst="rect">
            <a:avLst/>
          </a:prstGeom>
          <a:solidFill>
            <a:schemeClr val="accent5">
              <a:lumMod val="40000"/>
              <a:lumOff val="60000"/>
            </a:schemeClr>
          </a:solidFill>
          <a:ln>
            <a:solidFill>
              <a:srgbClr val="000000"/>
            </a:solidFill>
          </a:ln>
        </p:spPr>
        <p:txBody>
          <a:bodyPr wrap="square" lIns="0" rIns="0" rtlCol="0" anchor="ctr">
            <a:noAutofit/>
          </a:bodyPr>
          <a:lstStyle/>
          <a:p>
            <a:pPr algn="ctr"/>
            <a:r>
              <a:rPr lang="ja-JP" altLang="en-US" sz="1400" dirty="0"/>
              <a:t>パーソン</a:t>
            </a:r>
            <a:r>
              <a:rPr lang="en-US" altLang="ja-JP" sz="1400" dirty="0"/>
              <a:t> ID</a:t>
            </a:r>
          </a:p>
          <a:p>
            <a:pPr algn="ctr"/>
            <a:r>
              <a:rPr kumimoji="1" lang="ja-JP" altLang="en-US" sz="1400" dirty="0"/>
              <a:t>（京大</a:t>
            </a:r>
            <a:r>
              <a:rPr kumimoji="1" lang="en-US" altLang="ja-JP" sz="1400" dirty="0"/>
              <a:t>ID</a:t>
            </a:r>
            <a:r>
              <a:rPr kumimoji="1" lang="ja-JP" altLang="en-US" sz="1400" dirty="0"/>
              <a:t>，</a:t>
            </a:r>
            <a:r>
              <a:rPr kumimoji="1" lang="en-US" altLang="ja-JP" sz="1400" dirty="0"/>
              <a:t>ORCID</a:t>
            </a:r>
            <a:r>
              <a:rPr kumimoji="1" lang="ja-JP" altLang="en-US" sz="1400" dirty="0"/>
              <a:t>）</a:t>
            </a:r>
          </a:p>
        </p:txBody>
      </p:sp>
      <p:sp>
        <p:nvSpPr>
          <p:cNvPr id="57" name="テキスト ボックス 56"/>
          <p:cNvSpPr txBox="1"/>
          <p:nvPr/>
        </p:nvSpPr>
        <p:spPr>
          <a:xfrm>
            <a:off x="1330064" y="2189741"/>
            <a:ext cx="1296562" cy="561827"/>
          </a:xfrm>
          <a:prstGeom prst="rect">
            <a:avLst/>
          </a:prstGeom>
          <a:solidFill>
            <a:schemeClr val="accent5">
              <a:lumMod val="60000"/>
              <a:lumOff val="40000"/>
            </a:schemeClr>
          </a:solidFill>
          <a:ln>
            <a:solidFill>
              <a:srgbClr val="000000"/>
            </a:solidFill>
          </a:ln>
        </p:spPr>
        <p:txBody>
          <a:bodyPr wrap="square" rtlCol="0" anchor="ctr">
            <a:noAutofit/>
          </a:bodyPr>
          <a:lstStyle/>
          <a:p>
            <a:pPr algn="ctr"/>
            <a:r>
              <a:rPr lang="ja-JP" altLang="en-US" sz="1400" dirty="0"/>
              <a:t>グループ</a:t>
            </a:r>
            <a:r>
              <a:rPr lang="en-US" altLang="ja-JP" sz="1400" dirty="0"/>
              <a:t> ID</a:t>
            </a:r>
            <a:endParaRPr kumimoji="1" lang="ja-JP" altLang="en-US" sz="1400" dirty="0"/>
          </a:p>
        </p:txBody>
      </p:sp>
      <p:sp>
        <p:nvSpPr>
          <p:cNvPr id="58" name="角丸四角形 57"/>
          <p:cNvSpPr/>
          <p:nvPr/>
        </p:nvSpPr>
        <p:spPr>
          <a:xfrm>
            <a:off x="1669036" y="2036336"/>
            <a:ext cx="643829" cy="219098"/>
          </a:xfrm>
          <a:prstGeom prst="roundRect">
            <a:avLst>
              <a:gd name="adj" fmla="val 33336"/>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sz="1050" dirty="0"/>
              <a:t>名寄せ</a:t>
            </a:r>
          </a:p>
        </p:txBody>
      </p:sp>
      <p:sp>
        <p:nvSpPr>
          <p:cNvPr id="62" name="角丸四角形 61"/>
          <p:cNvSpPr/>
          <p:nvPr/>
        </p:nvSpPr>
        <p:spPr>
          <a:xfrm>
            <a:off x="3208850" y="1931843"/>
            <a:ext cx="1590261" cy="352683"/>
          </a:xfrm>
          <a:prstGeom prst="roundRect">
            <a:avLst>
              <a:gd name="adj" fmla="val 33336"/>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sz="1400" dirty="0"/>
              <a:t>ユーザ認証</a:t>
            </a:r>
            <a:r>
              <a:rPr lang="en-US" altLang="ja-JP" sz="1400" dirty="0"/>
              <a:t/>
            </a:r>
            <a:br>
              <a:rPr lang="en-US" altLang="ja-JP" sz="1400" dirty="0"/>
            </a:br>
            <a:r>
              <a:rPr lang="ja-JP" altLang="en-US" sz="900" dirty="0"/>
              <a:t>（多要素認証）</a:t>
            </a:r>
            <a:endParaRPr lang="ja-JP" altLang="en-US" sz="1050" dirty="0"/>
          </a:p>
        </p:txBody>
      </p:sp>
      <p:sp>
        <p:nvSpPr>
          <p:cNvPr id="17" name="角丸四角形 16"/>
          <p:cNvSpPr/>
          <p:nvPr/>
        </p:nvSpPr>
        <p:spPr>
          <a:xfrm>
            <a:off x="723927" y="4571525"/>
            <a:ext cx="2389794" cy="416203"/>
          </a:xfrm>
          <a:prstGeom prst="roundRect">
            <a:avLst>
              <a:gd name="adj" fmla="val 33336"/>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ja-JP" altLang="en-US" dirty="0"/>
              <a:t>情報</a:t>
            </a:r>
            <a:r>
              <a:rPr kumimoji="1" lang="ja-JP" altLang="en-US" dirty="0"/>
              <a:t>マネジメント</a:t>
            </a:r>
          </a:p>
        </p:txBody>
      </p:sp>
      <p:sp>
        <p:nvSpPr>
          <p:cNvPr id="63" name="角丸四角形 62"/>
          <p:cNvSpPr/>
          <p:nvPr/>
        </p:nvSpPr>
        <p:spPr>
          <a:xfrm>
            <a:off x="4879771" y="1926675"/>
            <a:ext cx="1590261" cy="364991"/>
          </a:xfrm>
          <a:prstGeom prst="roundRect">
            <a:avLst>
              <a:gd name="adj" fmla="val 33336"/>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400" dirty="0"/>
              <a:t>コンテンツ管理</a:t>
            </a:r>
          </a:p>
        </p:txBody>
      </p:sp>
      <p:sp>
        <p:nvSpPr>
          <p:cNvPr id="64" name="角丸四角形 63"/>
          <p:cNvSpPr/>
          <p:nvPr/>
        </p:nvSpPr>
        <p:spPr>
          <a:xfrm>
            <a:off x="4879772" y="2379877"/>
            <a:ext cx="1590261" cy="364991"/>
          </a:xfrm>
          <a:prstGeom prst="roundRect">
            <a:avLst>
              <a:gd name="adj" fmla="val 33336"/>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400" dirty="0"/>
              <a:t>デバイス管理</a:t>
            </a:r>
          </a:p>
        </p:txBody>
      </p:sp>
      <p:sp>
        <p:nvSpPr>
          <p:cNvPr id="65" name="角丸四角形 64"/>
          <p:cNvSpPr/>
          <p:nvPr/>
        </p:nvSpPr>
        <p:spPr>
          <a:xfrm rot="5400000">
            <a:off x="6724413" y="4738815"/>
            <a:ext cx="3549181" cy="646452"/>
          </a:xfrm>
          <a:prstGeom prst="roundRect">
            <a:avLst>
              <a:gd name="adj" fmla="val 13380"/>
            </a:avLst>
          </a:prstGeom>
          <a:solidFill>
            <a:schemeClr val="bg2">
              <a:lumMod val="75000"/>
            </a:schemeClr>
          </a:solidFill>
          <a:ln>
            <a:prstDash val="solid"/>
          </a:ln>
        </p:spPr>
        <p:style>
          <a:lnRef idx="2">
            <a:schemeClr val="dk1"/>
          </a:lnRef>
          <a:fillRef idx="1">
            <a:schemeClr val="lt1"/>
          </a:fillRef>
          <a:effectRef idx="0">
            <a:schemeClr val="dk1"/>
          </a:effectRef>
          <a:fontRef idx="minor">
            <a:schemeClr val="dk1"/>
          </a:fontRef>
        </p:style>
        <p:txBody>
          <a:bodyPr lIns="0" rIns="0" rtlCol="0" anchor="ctr"/>
          <a:lstStyle/>
          <a:p>
            <a:pPr algn="ctr"/>
            <a:r>
              <a:rPr lang="ja-JP" altLang="en-US" sz="1600" dirty="0"/>
              <a:t>データマネジメント</a:t>
            </a:r>
            <a:r>
              <a:rPr kumimoji="1" lang="ja-JP" altLang="en-US" sz="1600" dirty="0"/>
              <a:t>システム</a:t>
            </a:r>
          </a:p>
        </p:txBody>
      </p:sp>
      <p:sp>
        <p:nvSpPr>
          <p:cNvPr id="66" name="角丸四角形 65"/>
          <p:cNvSpPr/>
          <p:nvPr/>
        </p:nvSpPr>
        <p:spPr>
          <a:xfrm>
            <a:off x="6560163" y="1919536"/>
            <a:ext cx="1590261" cy="364991"/>
          </a:xfrm>
          <a:prstGeom prst="roundRect">
            <a:avLst>
              <a:gd name="adj" fmla="val 33336"/>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en-US" altLang="ja-JP" sz="1400" dirty="0"/>
              <a:t>DMP</a:t>
            </a:r>
            <a:r>
              <a:rPr kumimoji="1" lang="ja-JP" altLang="en-US" sz="1400" dirty="0"/>
              <a:t>管理</a:t>
            </a:r>
          </a:p>
        </p:txBody>
      </p:sp>
      <p:sp>
        <p:nvSpPr>
          <p:cNvPr id="67" name="角丸四角形 66"/>
          <p:cNvSpPr/>
          <p:nvPr/>
        </p:nvSpPr>
        <p:spPr>
          <a:xfrm>
            <a:off x="6560163" y="2368024"/>
            <a:ext cx="1590261" cy="364991"/>
          </a:xfrm>
          <a:prstGeom prst="roundRect">
            <a:avLst>
              <a:gd name="adj" fmla="val 33336"/>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400" dirty="0"/>
              <a:t>個人化管理</a:t>
            </a:r>
          </a:p>
        </p:txBody>
      </p:sp>
      <p:sp>
        <p:nvSpPr>
          <p:cNvPr id="40" name="角丸四角形 39"/>
          <p:cNvSpPr/>
          <p:nvPr/>
        </p:nvSpPr>
        <p:spPr>
          <a:xfrm>
            <a:off x="3566147" y="3350037"/>
            <a:ext cx="2389794" cy="416203"/>
          </a:xfrm>
          <a:prstGeom prst="roundRect">
            <a:avLst>
              <a:gd name="adj" fmla="val 33336"/>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600" dirty="0"/>
              <a:t>メタデータマネジメント</a:t>
            </a:r>
          </a:p>
        </p:txBody>
      </p:sp>
      <p:sp>
        <p:nvSpPr>
          <p:cNvPr id="42" name="角丸四角形 41"/>
          <p:cNvSpPr/>
          <p:nvPr/>
        </p:nvSpPr>
        <p:spPr>
          <a:xfrm>
            <a:off x="2898261" y="1385455"/>
            <a:ext cx="5266176" cy="451661"/>
          </a:xfrm>
          <a:prstGeom prst="roundRect">
            <a:avLst>
              <a:gd name="adj" fmla="val 21047"/>
            </a:avLst>
          </a:prstGeom>
          <a:solidFill>
            <a:schemeClr val="bg2">
              <a:lumMod val="75000"/>
            </a:schemeClr>
          </a:solidFill>
          <a:ln>
            <a:prstDash val="solid"/>
          </a:ln>
        </p:spPr>
        <p:style>
          <a:lnRef idx="2">
            <a:schemeClr val="dk1"/>
          </a:lnRef>
          <a:fillRef idx="1">
            <a:schemeClr val="lt1"/>
          </a:fillRef>
          <a:effectRef idx="0">
            <a:schemeClr val="dk1"/>
          </a:effectRef>
          <a:fontRef idx="minor">
            <a:schemeClr val="dk1"/>
          </a:fontRef>
        </p:style>
        <p:txBody>
          <a:bodyPr lIns="0" rIns="0" rtlCol="0" anchor="ctr"/>
          <a:lstStyle/>
          <a:p>
            <a:pPr algn="ctr"/>
            <a:r>
              <a:rPr kumimoji="1" lang="ja-JP" altLang="en-US" sz="1600" dirty="0"/>
              <a:t>アカデミックデータマネジメントポータル</a:t>
            </a:r>
          </a:p>
        </p:txBody>
      </p:sp>
      <p:sp>
        <p:nvSpPr>
          <p:cNvPr id="46" name="角丸四角形 45"/>
          <p:cNvSpPr/>
          <p:nvPr/>
        </p:nvSpPr>
        <p:spPr>
          <a:xfrm>
            <a:off x="6234872" y="3151780"/>
            <a:ext cx="1512219" cy="537922"/>
          </a:xfrm>
          <a:prstGeom prst="roundRect">
            <a:avLst>
              <a:gd name="adj" fmla="val 13381"/>
            </a:avLst>
          </a:prstGeom>
          <a:solidFill>
            <a:schemeClr val="bg2">
              <a:lumMod val="75000"/>
            </a:schemeClr>
          </a:solidFill>
          <a:ln>
            <a:prstDash val="solid"/>
          </a:ln>
        </p:spPr>
        <p:style>
          <a:lnRef idx="2">
            <a:schemeClr val="dk1"/>
          </a:lnRef>
          <a:fillRef idx="1">
            <a:schemeClr val="lt1"/>
          </a:fillRef>
          <a:effectRef idx="0">
            <a:schemeClr val="dk1"/>
          </a:effectRef>
          <a:fontRef idx="minor">
            <a:schemeClr val="dk1"/>
          </a:fontRef>
        </p:style>
        <p:txBody>
          <a:bodyPr lIns="0" rIns="0" rtlCol="0" anchor="ctr"/>
          <a:lstStyle/>
          <a:p>
            <a:pPr algn="ctr"/>
            <a:r>
              <a:rPr kumimoji="1" lang="ja-JP" altLang="en-US" sz="1600" dirty="0"/>
              <a:t>アナリティクス</a:t>
            </a:r>
            <a:r>
              <a:rPr kumimoji="1" lang="en-US" altLang="ja-JP" sz="1600" dirty="0"/>
              <a:t/>
            </a:r>
            <a:br>
              <a:rPr kumimoji="1" lang="en-US" altLang="ja-JP" sz="1600" dirty="0"/>
            </a:br>
            <a:r>
              <a:rPr kumimoji="1" lang="ja-JP" altLang="en-US" sz="1600" dirty="0"/>
              <a:t>システム</a:t>
            </a:r>
          </a:p>
        </p:txBody>
      </p:sp>
      <p:sp>
        <p:nvSpPr>
          <p:cNvPr id="48" name="角丸四角形 47"/>
          <p:cNvSpPr/>
          <p:nvPr/>
        </p:nvSpPr>
        <p:spPr>
          <a:xfrm>
            <a:off x="6280717" y="3791408"/>
            <a:ext cx="1437288" cy="329430"/>
          </a:xfrm>
          <a:prstGeom prst="roundRect">
            <a:avLst>
              <a:gd name="adj" fmla="val 33336"/>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400" dirty="0"/>
              <a:t>検索エンジン</a:t>
            </a:r>
          </a:p>
        </p:txBody>
      </p:sp>
      <p:pic>
        <p:nvPicPr>
          <p:cNvPr id="3" name="図 2"/>
          <p:cNvPicPr>
            <a:picLocks noChangeAspect="1"/>
          </p:cNvPicPr>
          <p:nvPr/>
        </p:nvPicPr>
        <p:blipFill>
          <a:blip r:embed="rId2"/>
          <a:stretch>
            <a:fillRect/>
          </a:stretch>
        </p:blipFill>
        <p:spPr>
          <a:xfrm>
            <a:off x="313558" y="2061723"/>
            <a:ext cx="820738" cy="631337"/>
          </a:xfrm>
          <a:prstGeom prst="rect">
            <a:avLst/>
          </a:prstGeom>
          <a:ln>
            <a:solidFill>
              <a:srgbClr val="000000"/>
            </a:solidFill>
          </a:ln>
        </p:spPr>
      </p:pic>
      <p:sp>
        <p:nvSpPr>
          <p:cNvPr id="5" name="テキスト ボックス 4"/>
          <p:cNvSpPr txBox="1"/>
          <p:nvPr/>
        </p:nvSpPr>
        <p:spPr>
          <a:xfrm>
            <a:off x="90721" y="1385455"/>
            <a:ext cx="1134296" cy="646331"/>
          </a:xfrm>
          <a:prstGeom prst="rect">
            <a:avLst/>
          </a:prstGeom>
          <a:noFill/>
        </p:spPr>
        <p:txBody>
          <a:bodyPr wrap="square" rtlCol="0">
            <a:spAutoFit/>
          </a:bodyPr>
          <a:lstStyle/>
          <a:p>
            <a:pPr algn="ctr"/>
            <a:r>
              <a:rPr kumimoji="1" lang="en-US" altLang="ja-JP" sz="900" dirty="0"/>
              <a:t>Central Authentication Service</a:t>
            </a:r>
          </a:p>
          <a:p>
            <a:pPr algn="ctr"/>
            <a:r>
              <a:rPr kumimoji="1" lang="en-US" altLang="ja-JP" sz="900" dirty="0"/>
              <a:t>(</a:t>
            </a:r>
            <a:r>
              <a:rPr kumimoji="1" lang="ja-JP" altLang="en-US" sz="900" dirty="0"/>
              <a:t>オープンソース</a:t>
            </a:r>
            <a:r>
              <a:rPr kumimoji="1" lang="en-US" altLang="ja-JP" sz="900" dirty="0"/>
              <a:t>)</a:t>
            </a:r>
            <a:endParaRPr kumimoji="1" lang="ja-JP" altLang="en-US" sz="900" dirty="0"/>
          </a:p>
        </p:txBody>
      </p:sp>
      <p:pic>
        <p:nvPicPr>
          <p:cNvPr id="7" name="図 6"/>
          <p:cNvPicPr>
            <a:picLocks noChangeAspect="1"/>
          </p:cNvPicPr>
          <p:nvPr/>
        </p:nvPicPr>
        <p:blipFill>
          <a:blip r:embed="rId3"/>
          <a:stretch>
            <a:fillRect/>
          </a:stretch>
        </p:blipFill>
        <p:spPr>
          <a:xfrm>
            <a:off x="3360919" y="2795202"/>
            <a:ext cx="1373940" cy="412182"/>
          </a:xfrm>
          <a:prstGeom prst="rect">
            <a:avLst/>
          </a:prstGeom>
          <a:ln>
            <a:solidFill>
              <a:srgbClr val="000000"/>
            </a:solidFill>
          </a:ln>
        </p:spPr>
      </p:pic>
      <p:sp>
        <p:nvSpPr>
          <p:cNvPr id="49" name="テキスト ボックス 48"/>
          <p:cNvSpPr txBox="1"/>
          <p:nvPr/>
        </p:nvSpPr>
        <p:spPr>
          <a:xfrm>
            <a:off x="4627646" y="2832485"/>
            <a:ext cx="1596372" cy="369332"/>
          </a:xfrm>
          <a:prstGeom prst="rect">
            <a:avLst/>
          </a:prstGeom>
          <a:noFill/>
        </p:spPr>
        <p:txBody>
          <a:bodyPr wrap="square" rtlCol="0">
            <a:spAutoFit/>
          </a:bodyPr>
          <a:lstStyle/>
          <a:p>
            <a:pPr algn="ctr"/>
            <a:r>
              <a:rPr kumimoji="1" lang="ja-JP" altLang="en-US" sz="900" dirty="0"/>
              <a:t>大学ポータルシステム</a:t>
            </a:r>
            <a:r>
              <a:rPr kumimoji="1" lang="en-US" altLang="ja-JP" sz="900" dirty="0"/>
              <a:t/>
            </a:r>
            <a:br>
              <a:rPr kumimoji="1" lang="en-US" altLang="ja-JP" sz="900" dirty="0"/>
            </a:br>
            <a:r>
              <a:rPr kumimoji="1" lang="en-US" altLang="ja-JP" sz="900" dirty="0"/>
              <a:t>(</a:t>
            </a:r>
            <a:r>
              <a:rPr kumimoji="1" lang="ja-JP" altLang="en-US" sz="900" dirty="0"/>
              <a:t>オープンソース</a:t>
            </a:r>
            <a:r>
              <a:rPr kumimoji="1" lang="en-US" altLang="ja-JP" sz="900" dirty="0"/>
              <a:t>)</a:t>
            </a:r>
            <a:endParaRPr kumimoji="1" lang="ja-JP" altLang="en-US" sz="900" dirty="0"/>
          </a:p>
        </p:txBody>
      </p:sp>
    </p:spTree>
    <p:extLst>
      <p:ext uri="{BB962C8B-B14F-4D97-AF65-F5344CB8AC3E}">
        <p14:creationId xmlns:p14="http://schemas.microsoft.com/office/powerpoint/2010/main" val="180078098"/>
      </p:ext>
    </p:extLst>
  </p:cSld>
  <p:clrMapOvr>
    <a:masterClrMapping/>
  </p:clrMapOvr>
</p:sld>
</file>

<file path=ppt/theme/theme1.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43524</TotalTime>
  <Words>819</Words>
  <Application>Microsoft Office PowerPoint</Application>
  <PresentationFormat>画面に合わせる (4:3)</PresentationFormat>
  <Paragraphs>217</Paragraphs>
  <Slides>6</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6</vt:i4>
      </vt:variant>
    </vt:vector>
  </HeadingPairs>
  <TitlesOfParts>
    <vt:vector size="11" baseType="lpstr">
      <vt:lpstr>ＭＳ Ｐゴシック</vt:lpstr>
      <vt:lpstr>Arial</vt:lpstr>
      <vt:lpstr>Calibri</vt:lpstr>
      <vt:lpstr>Helvetica</vt:lpstr>
      <vt:lpstr>ホワイト</vt:lpstr>
      <vt:lpstr>  研究ライフサイクルに沿った アカデミックデータマネジメント支援環境 による研究基盤強化及びイノベーション創出  －第1段:全国展開可能な「京都大学モデル」のプロトタイプ整備－ </vt:lpstr>
      <vt:lpstr>多様で多彩な研究活動から生み出されるアカデミックデータの 蓄積・共有公開および長期保管のためのマネジメント環境</vt:lpstr>
      <vt:lpstr>アカデミックデータ・イノベーションユニット （通称「葛ユニット」） </vt:lpstr>
      <vt:lpstr>プロジェクトタイムライン</vt:lpstr>
      <vt:lpstr>アカデミックデータマネジメント環境を 通じたアカデミックイノベーションの促進</vt:lpstr>
      <vt:lpstr>アカデミックデータマネジメント 支援環境システムアーキテクチャ</vt:lpstr>
    </vt:vector>
  </TitlesOfParts>
  <Company>Kyoto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Kajita Shoji</dc:creator>
  <cp:lastModifiedBy>wdc kyoto</cp:lastModifiedBy>
  <cp:revision>494</cp:revision>
  <cp:lastPrinted>2017-08-23T02:32:00Z</cp:lastPrinted>
  <dcterms:created xsi:type="dcterms:W3CDTF">2016-10-29T15:20:11Z</dcterms:created>
  <dcterms:modified xsi:type="dcterms:W3CDTF">2018-03-06T04:20:48Z</dcterms:modified>
</cp:coreProperties>
</file>