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407" r:id="rId2"/>
    <p:sldId id="412" r:id="rId3"/>
    <p:sldId id="393" r:id="rId4"/>
    <p:sldId id="409" r:id="rId5"/>
    <p:sldId id="410" r:id="rId6"/>
    <p:sldId id="420" r:id="rId7"/>
    <p:sldId id="411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3" r:id="rId16"/>
    <p:sldId id="395" r:id="rId17"/>
    <p:sldId id="397" r:id="rId18"/>
    <p:sldId id="396" r:id="rId19"/>
    <p:sldId id="422" r:id="rId20"/>
    <p:sldId id="389" r:id="rId21"/>
    <p:sldId id="398" r:id="rId22"/>
    <p:sldId id="399" r:id="rId23"/>
    <p:sldId id="400" r:id="rId24"/>
    <p:sldId id="401" r:id="rId25"/>
    <p:sldId id="370" r:id="rId26"/>
    <p:sldId id="402" r:id="rId27"/>
    <p:sldId id="403" r:id="rId28"/>
    <p:sldId id="404" r:id="rId29"/>
    <p:sldId id="421" r:id="rId30"/>
    <p:sldId id="408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D290A8-EBAD-4D4C-AA21-85CF6A5D3AF1}">
          <p14:sldIdLst>
            <p14:sldId id="407"/>
            <p14:sldId id="412"/>
            <p14:sldId id="393"/>
            <p14:sldId id="409"/>
            <p14:sldId id="410"/>
            <p14:sldId id="420"/>
            <p14:sldId id="411"/>
            <p14:sldId id="413"/>
            <p14:sldId id="414"/>
            <p14:sldId id="415"/>
            <p14:sldId id="416"/>
            <p14:sldId id="417"/>
            <p14:sldId id="418"/>
            <p14:sldId id="419"/>
            <p14:sldId id="423"/>
            <p14:sldId id="395"/>
            <p14:sldId id="397"/>
            <p14:sldId id="396"/>
            <p14:sldId id="422"/>
            <p14:sldId id="389"/>
            <p14:sldId id="398"/>
            <p14:sldId id="399"/>
            <p14:sldId id="400"/>
            <p14:sldId id="401"/>
            <p14:sldId id="370"/>
            <p14:sldId id="402"/>
            <p14:sldId id="403"/>
            <p14:sldId id="404"/>
            <p14:sldId id="421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00" autoAdjust="0"/>
    <p:restoredTop sz="50000" autoAdjust="0"/>
  </p:normalViewPr>
  <p:slideViewPr>
    <p:cSldViewPr>
      <p:cViewPr>
        <p:scale>
          <a:sx n="90" d="100"/>
          <a:sy n="90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520" y="-104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1C05ED9-FFE5-4138-9B95-FD36590979FD}" type="datetimeFigureOut">
              <a:rPr lang="en-US" smtClean="0"/>
              <a:t>2/28/17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CB7F51E-9926-49CC-9803-D91235B31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1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338D678-C6DD-4AE4-A8A6-D093307BBF8E}" type="datetimeFigureOut">
              <a:rPr lang="en-US" smtClean="0"/>
              <a:t>2/28/17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ABFD25-6247-4581-BD1F-32B061CB9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1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5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5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5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73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0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4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7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6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4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7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3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BFD25-6247-4581-BD1F-32B061CB990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2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2" y="4391025"/>
            <a:ext cx="5679347" cy="2466975"/>
            <a:chOff x="0" y="4390739"/>
            <a:chExt cx="5080376" cy="1864377"/>
          </a:xfrm>
        </p:grpSpPr>
        <p:sp>
          <p:nvSpPr>
            <p:cNvPr id="33" name="Rectangle 32"/>
            <p:cNvSpPr/>
            <p:nvPr/>
          </p:nvSpPr>
          <p:spPr>
            <a:xfrm>
              <a:off x="0" y="4390741"/>
              <a:ext cx="5080376" cy="1864375"/>
            </a:xfrm>
            <a:prstGeom prst="rect">
              <a:avLst/>
            </a:prstGeom>
            <a:solidFill>
              <a:srgbClr val="8560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4" name="Picture 33" descr="Lines_7404.pd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595" r="2920"/>
            <a:stretch/>
          </p:blipFill>
          <p:spPr>
            <a:xfrm>
              <a:off x="752" y="4390739"/>
              <a:ext cx="5079624" cy="186153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pPr defTabSz="457200"/>
            <a:r>
              <a:rPr lang="en-US" b="1" dirty="0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0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64DB-A7D9-4EFD-9D4B-3925E2FDD792}" type="datetimeFigureOut">
              <a:rPr lang="de-DE"/>
              <a:pPr>
                <a:defRPr/>
              </a:pPr>
              <a:t>28.02.17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B786-8750-4AC9-9FB6-4329F144DB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4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prstClr val="white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83679" y="-90"/>
            <a:ext cx="1924003" cy="1155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1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0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1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8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8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5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7534CD-1943-4425-BAE2-ACF4DBEFC3C5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1F9D-B41A-4587-A332-EA2239EC8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0"/>
            <a:ext cx="9157137" cy="915109"/>
            <a:chOff x="0" y="0"/>
            <a:chExt cx="9157137" cy="915109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9151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" name="Picture 19" descr="h2_lines_white.pdf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582" t="22582" r="22582" b="48017"/>
            <a:stretch/>
          </p:blipFill>
          <p:spPr>
            <a:xfrm>
              <a:off x="13137" y="1"/>
              <a:ext cx="9144000" cy="91510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AB80C8F5-D920-BB4B-933F-7F3EB43C82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5" y="6093946"/>
            <a:ext cx="1199580" cy="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purdue.edu/research/witt" TargetMode="External"/><Relationship Id="rId4" Type="http://schemas.openxmlformats.org/officeDocument/2006/relationships/hyperlink" Target="mailto:mwitt@purdue.edu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policydocs/pappguide/nsf15001/gpg_2.jsp#dmp" TargetMode="External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nsf.gov/pubs/policydocs/pappguide/nsf15001/aag_6.jsp#VID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NIH-Public-Access-Plan.pdf" TargetMode="External"/><Relationship Id="rId4" Type="http://schemas.openxmlformats.org/officeDocument/2006/relationships/hyperlink" Target="https://www.nlm.nih.gov/NIHbmic/nih_data_sharing_policies.html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dtic.mil/dtic/pdf/dod_public_access_plan_feb2015.pdf" TargetMode="External"/><Relationship Id="rId3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energy.gov/datamanagement/doe-policy-digital-research-data-management" TargetMode="External"/><Relationship Id="rId3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.gov/documents/USDA-Public-Access-Implementation-Plan.pdf" TargetMode="External"/><Relationship Id="rId4" Type="http://schemas.openxmlformats.org/officeDocument/2006/relationships/hyperlink" Target="https://data.nal.usda.gov/" TargetMode="External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nifa.usda.gov/sites/default/files/resource/Data_Managagement_Plan_NIFA_research_Apr_2015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re3data.org/" TargetMode="External"/><Relationship Id="rId3" Type="http://schemas.openxmlformats.org/officeDocument/2006/relationships/hyperlink" Target="http://www.dcc.ac.uk/resources/how-guid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hubzero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6" Type="http://schemas.openxmlformats.org/officeDocument/2006/relationships/hyperlink" Target="http://purr.purdue.edu/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3" Type="http://schemas.openxmlformats.org/officeDocument/2006/relationships/hyperlink" Target="http://dx.doi.org/10.15497/RDA0001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lib.purdue.edu/lib_fsdocs/6/" TargetMode="External"/><Relationship Id="rId4" Type="http://schemas.openxmlformats.org/officeDocument/2006/relationships/hyperlink" Target="http://www.dcc.ac.uk/resources/curation-lifecycle-model" TargetMode="Externa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mptool.org/" TargetMode="External"/><Relationship Id="rId4" Type="http://schemas.openxmlformats.org/officeDocument/2006/relationships/hyperlink" Target="https://purr.purdue.edu/dmp" TargetMode="External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http://www.purdue.edu/research/vpr/publications/docs/dimensions/Winter2013.pdf" TargetMode="External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youtube.com/watch?v=q5xGO_oF9uQ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urr.purdue.edu/about/pricing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.youtube.com/watch?v=jYBcsfiRhio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epicgraphic.com/data-cake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purdue.edu/research/witt" TargetMode="External"/><Relationship Id="rId4" Type="http://schemas.openxmlformats.org/officeDocument/2006/relationships/hyperlink" Target="mailto:mwitt@purdue.edu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obamawhitehouse.archives.gov/sites/default/files/microsites/ostp/ostp_public_access_memo_2013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://www.ahrq.gov/funding/policies/publicaccess/index.html" TargetMode="External"/><Relationship Id="rId20" Type="http://schemas.openxmlformats.org/officeDocument/2006/relationships/hyperlink" Target="https://www.neh.gov/about/legal/open-government" TargetMode="External"/><Relationship Id="rId21" Type="http://schemas.openxmlformats.org/officeDocument/2006/relationships/hyperlink" Target="http://www.nsf.gov/pubs/2015/nsf15052/nsf15052.pdf" TargetMode="External"/><Relationship Id="rId22" Type="http://schemas.openxmlformats.org/officeDocument/2006/relationships/hyperlink" Target="NULL" TargetMode="External"/><Relationship Id="rId23" Type="http://schemas.openxmlformats.org/officeDocument/2006/relationships/hyperlink" Target="http://public.media.smithsonianmag.com/file_upload_plugin/1f143b54-a9f9-4746-bef5-1c76151e3c7a.pdf" TargetMode="External"/><Relationship Id="rId24" Type="http://schemas.openxmlformats.org/officeDocument/2006/relationships/hyperlink" Target="https://www.usaid.gov/sites/default/files/documents/15396/USAIDPublicAccessPlan.pdf" TargetMode="External"/><Relationship Id="rId25" Type="http://schemas.openxmlformats.org/officeDocument/2006/relationships/hyperlink" Target="http://www.usda.gov/documents/USDA-Public-Access-Implementation-Plan.pdf" TargetMode="External"/><Relationship Id="rId26" Type="http://schemas.openxmlformats.org/officeDocument/2006/relationships/hyperlink" Target="http://www2.usgs.gov/quality_integrity/open_access/downloads/USGS-PublicAccessPlan-APPROVED-v1.03.pdf" TargetMode="External"/><Relationship Id="rId27" Type="http://schemas.openxmlformats.org/officeDocument/2006/relationships/hyperlink" Target="https://www.cendi.gov/projects/Public_Access_Plans_US_Fed_Agencies.html" TargetMode="External"/><Relationship Id="rId10" Type="http://schemas.openxmlformats.org/officeDocument/2006/relationships/hyperlink" Target="http://www.phe.gov/Preparedness/planning/science/Documents/AccessPlan.pdf" TargetMode="External"/><Relationship Id="rId11" Type="http://schemas.openxmlformats.org/officeDocument/2006/relationships/hyperlink" Target="http://www.cdc.gov/od/science/docs/Final-CDC-Public-Access-Plan-Jan-2015_508-Compliant.pdf" TargetMode="External"/><Relationship Id="rId12" Type="http://schemas.openxmlformats.org/officeDocument/2006/relationships/hyperlink" Target="http://www.fda.gov/downloads/ScienceResearch/AboutScienceResearchatFDA/UCM435418.pdf" TargetMode="External"/><Relationship Id="rId13" Type="http://schemas.openxmlformats.org/officeDocument/2006/relationships/hyperlink" Target="http://grants.nih.gov/grants/NIH-Public-Access-Plan.pdf" TargetMode="External"/><Relationship Id="rId14" Type="http://schemas.openxmlformats.org/officeDocument/2006/relationships/hyperlink" Target="NULL" TargetMode="External"/><Relationship Id="rId15" Type="http://schemas.openxmlformats.org/officeDocument/2006/relationships/hyperlink" Target="NULL" TargetMode="External"/><Relationship Id="rId16" Type="http://schemas.openxmlformats.org/officeDocument/2006/relationships/hyperlink" Target="http://www.va.gov/ORO/Docs/Guidance/VA_RSCH_DATA_ACCESS_PLAN_07_23_2015.pdf" TargetMode="External"/><Relationship Id="rId17" Type="http://schemas.openxmlformats.org/officeDocument/2006/relationships/hyperlink" Target="https://www.epa.gov/sites/production/files/2016-12/documents/epascientificresearchtransperancyplan.pdf" TargetMode="External"/><Relationship Id="rId18" Type="http://schemas.openxmlformats.org/officeDocument/2006/relationships/hyperlink" Target="https://www.imls.gov/sites/default/files/opengovplan_2016.pdf" TargetMode="External"/><Relationship Id="rId19" Type="http://schemas.openxmlformats.org/officeDocument/2006/relationships/hyperlink" Target="http://www.nasa.gov/sites/default/files/atoms/files/206985_2015_nasa_plan-for-web.pdf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nist.gov/sites/default/files/documents/data/NIST-Plan-for-Public-Access.pdf" TargetMode="External"/><Relationship Id="rId3" Type="http://schemas.openxmlformats.org/officeDocument/2006/relationships/hyperlink" Target="http://docs.lib.noaa.gov/noaa_documents/NOAA_Research_Council/NOAA_PARR_Plan_v5.04.pdf" TargetMode="External"/><Relationship Id="rId4" Type="http://schemas.openxmlformats.org/officeDocument/2006/relationships/hyperlink" Target="http://www.dtic.mil/dtic/pdf/dod_public_access_plan_feb2015.pdf" TargetMode="External"/><Relationship Id="rId5" Type="http://schemas.openxmlformats.org/officeDocument/2006/relationships/hyperlink" Target="https://ies.ed.gov/funding/pdf/EDPlanPolicyDevelopmentGuidanceforPublicAccess.pdf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http://www.hhs.gov/open/public-access/guiding-principles.html" TargetMode="External"/><Relationship Id="rId8" Type="http://schemas.openxmlformats.org/officeDocument/2006/relationships/hyperlink" Target="http://www.acl.gov/Programs/NIDILRR/docs/ACL-PublicAcccessPlan-Jan2016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hyperlink" Target="https://www.purdue.edu/datadiges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hyperlink" Target="https://www.purdue.edu/datadige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53"/>
            <a:ext cx="8235950" cy="748782"/>
          </a:xfrm>
        </p:spPr>
        <p:txBody>
          <a:bodyPr/>
          <a:lstStyle/>
          <a:p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workshop: promoting open science</a:t>
            </a:r>
            <a:endParaRPr lang="en-US" sz="3600" dirty="0"/>
          </a:p>
        </p:txBody>
      </p:sp>
      <p:pic>
        <p:nvPicPr>
          <p:cNvPr id="5" name="Picture 4" descr="purdue_panoram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0800"/>
            <a:ext cx="91440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838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mpact"/>
                <a:cs typeface="Impact"/>
              </a:rPr>
              <a:t>Research Data Management Funder Policies in the United States </a:t>
            </a:r>
            <a:r>
              <a:rPr lang="en-US" sz="3600" dirty="0" smtClean="0">
                <a:latin typeface="Impact"/>
                <a:cs typeface="Impact"/>
              </a:rPr>
              <a:t>and a </a:t>
            </a:r>
            <a:r>
              <a:rPr lang="en-US" sz="3600" dirty="0">
                <a:latin typeface="Impact"/>
                <a:cs typeface="Impact"/>
              </a:rPr>
              <a:t>University's Call to </a:t>
            </a:r>
            <a:r>
              <a:rPr lang="en-US" sz="3600" dirty="0" smtClean="0">
                <a:latin typeface="Impact"/>
                <a:cs typeface="Impact"/>
              </a:rPr>
              <a:t>Action </a:t>
            </a:r>
            <a:r>
              <a:rPr lang="en-US" sz="3600" b="1" dirty="0" smtClean="0">
                <a:latin typeface="Impact"/>
                <a:cs typeface="Impact"/>
              </a:rPr>
              <a:t>– February 28, 2017 – Kyoto University</a:t>
            </a:r>
            <a:endParaRPr lang="en-US" sz="3600" b="1" dirty="0"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13594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Michael Witt</a:t>
            </a:r>
          </a:p>
          <a:p>
            <a:pPr algn="r"/>
            <a:r>
              <a:rPr lang="en-US" dirty="0" smtClean="0"/>
              <a:t>Head, Distributed Data Curation Center</a:t>
            </a:r>
          </a:p>
          <a:p>
            <a:pPr algn="r"/>
            <a:r>
              <a:rPr lang="en-US" dirty="0" smtClean="0"/>
              <a:t>Associate Professor of Library Science</a:t>
            </a:r>
          </a:p>
          <a:p>
            <a:pPr algn="r"/>
            <a:r>
              <a:rPr lang="en-US" dirty="0" smtClean="0">
                <a:hlinkClick r:id="rId3"/>
              </a:rPr>
              <a:t>http://www.lib.purdue.edu/research/witt</a:t>
            </a:r>
            <a:endParaRPr lang="en-US" dirty="0" smtClean="0"/>
          </a:p>
          <a:p>
            <a:pPr algn="r"/>
            <a:r>
              <a:rPr lang="en-US" dirty="0" smtClean="0"/>
              <a:t>E-mail: </a:t>
            </a:r>
            <a:r>
              <a:rPr lang="en-US" dirty="0" smtClean="0">
                <a:hlinkClick r:id="rId4"/>
              </a:rPr>
              <a:t>mwitt@purdue.edu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96000"/>
            <a:ext cx="2819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567"/>
            <a:ext cx="8235950" cy="748782"/>
          </a:xfrm>
        </p:spPr>
        <p:txBody>
          <a:bodyPr/>
          <a:lstStyle/>
          <a:p>
            <a:r>
              <a:rPr lang="en-US" dirty="0" smtClean="0"/>
              <a:t>1. Data management plans: NSF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35950" cy="4800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2-page data management plan (DMP) required with all proposals since January 2011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Funded researchers are “expected to share </a:t>
            </a:r>
            <a:r>
              <a:rPr lang="is-IS" sz="2000" dirty="0" smtClean="0"/>
              <a:t>… primary data” per </a:t>
            </a:r>
            <a:r>
              <a:rPr lang="is-IS" sz="2000" dirty="0" smtClean="0">
                <a:hlinkClick r:id="rId2"/>
              </a:rPr>
              <a:t>AAG Chapter VI.D.4</a:t>
            </a:r>
            <a:endParaRPr lang="is-I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is-IS" sz="2000" dirty="0" smtClean="0"/>
              <a:t>Per </a:t>
            </a:r>
            <a:r>
              <a:rPr lang="is-IS" sz="2000" dirty="0" smtClean="0">
                <a:hlinkClick r:id="rId3"/>
              </a:rPr>
              <a:t>GPG Chapter II.C.2.j</a:t>
            </a:r>
            <a:r>
              <a:rPr lang="is-IS" sz="2000" dirty="0" smtClean="0"/>
              <a:t>, DMP should address:</a:t>
            </a:r>
          </a:p>
          <a:p>
            <a:pPr marL="1200150" lvl="1" indent="-457200">
              <a:buFont typeface="+mj-lt"/>
              <a:buAutoNum type="arabicPeriod"/>
            </a:pPr>
            <a:r>
              <a:rPr lang="is-IS" sz="2000" dirty="0" smtClean="0"/>
              <a:t>What data will be generated</a:t>
            </a:r>
          </a:p>
          <a:p>
            <a:pPr marL="1200150" lvl="1" indent="-457200">
              <a:buFont typeface="+mj-lt"/>
              <a:buAutoNum type="arabicPeriod"/>
            </a:pPr>
            <a:r>
              <a:rPr lang="is-IS" sz="2000" dirty="0" smtClean="0"/>
              <a:t>Standard formats and content of data and metadata</a:t>
            </a:r>
          </a:p>
          <a:p>
            <a:pPr marL="1200150" lvl="1" indent="-457200">
              <a:buFont typeface="+mj-lt"/>
              <a:buAutoNum type="arabicPeriod"/>
            </a:pPr>
            <a:r>
              <a:rPr lang="is-IS" sz="2000" dirty="0" smtClean="0"/>
              <a:t>Access and sharing (including protections for privacy, confidentiality, security, IP, etc.)</a:t>
            </a:r>
          </a:p>
          <a:p>
            <a:pPr marL="1200150" lvl="1" indent="-457200">
              <a:buFont typeface="+mj-lt"/>
              <a:buAutoNum type="arabicPeriod"/>
            </a:pPr>
            <a:r>
              <a:rPr lang="is-IS" sz="2000" dirty="0" smtClean="0"/>
              <a:t>Policies for reuse</a:t>
            </a:r>
          </a:p>
          <a:p>
            <a:pPr marL="1200150" lvl="1" indent="-457200">
              <a:buFont typeface="+mj-lt"/>
              <a:buAutoNum type="arabicPeriod"/>
            </a:pPr>
            <a:r>
              <a:rPr lang="is-IS" sz="2000" dirty="0" smtClean="0"/>
              <a:t>Archiving plan</a:t>
            </a:r>
          </a:p>
          <a:p>
            <a:pPr marL="285750">
              <a:buFont typeface="Arial" charset="0"/>
              <a:buChar char="•"/>
            </a:pPr>
            <a:r>
              <a:rPr lang="is-IS" sz="2000" dirty="0" smtClean="0"/>
              <a:t>Directorates, divisions, and individual programs may have additional requirements or guidance</a:t>
            </a:r>
          </a:p>
          <a:p>
            <a:pPr marL="285750">
              <a:buFont typeface="Arial" charset="0"/>
              <a:buChar char="•"/>
            </a:pPr>
            <a:r>
              <a:rPr lang="is-IS" sz="2000" dirty="0" smtClean="0"/>
              <a:t>Deposit data in “an appropriate repository”</a:t>
            </a:r>
          </a:p>
          <a:p>
            <a:pPr marL="1028700" lvl="1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475" y="5486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810559"/>
            <a:ext cx="895040" cy="89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567"/>
            <a:ext cx="8235950" cy="748782"/>
          </a:xfrm>
        </p:spPr>
        <p:txBody>
          <a:bodyPr/>
          <a:lstStyle/>
          <a:p>
            <a:r>
              <a:rPr lang="en-US" dirty="0" smtClean="0"/>
              <a:t>2. Data management plans: NIH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35950" cy="472370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Data sharing plans have been required since October 2003 for grant awards over $500,000/year in direct costs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Not reviewed as part scientific merit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To be expanded into data management at all funding levels in the future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“Protecting confidentiality and personal privacy are </a:t>
            </a:r>
            <a:r>
              <a:rPr lang="en-US" sz="2000" dirty="0"/>
              <a:t>paramount</a:t>
            </a:r>
            <a:r>
              <a:rPr lang="en-US" sz="2000" dirty="0" smtClean="0"/>
              <a:t>” and </a:t>
            </a:r>
            <a:r>
              <a:rPr lang="en-US" sz="2000" dirty="0"/>
              <a:t>“NIH expects that the data will be shared at the time of acceptance for publication</a:t>
            </a:r>
            <a:r>
              <a:rPr lang="en-US" sz="2000" dirty="0" smtClean="0"/>
              <a:t>” </a:t>
            </a:r>
            <a:r>
              <a:rPr lang="en-US" sz="2000" dirty="0"/>
              <a:t>per </a:t>
            </a:r>
            <a:r>
              <a:rPr lang="en-US" sz="2000" dirty="0">
                <a:hlinkClick r:id="rId3"/>
              </a:rPr>
              <a:t>Plan for Increasing Access to Scientific Publications and Digital Scientific Data from NIH Funded Scientific Research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Specific policies exist for genomic data and human subjects data, policy for sharing summary-level data for clinical trials expected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No repositories specified at the agency level; however, many specific funding programs designate repositories, </a:t>
            </a:r>
            <a:r>
              <a:rPr lang="en-US" sz="2000" dirty="0" smtClean="0">
                <a:hlinkClick r:id="rId4"/>
              </a:rPr>
              <a:t>NIH Data Sharing Policies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567"/>
            <a:ext cx="8235950" cy="748782"/>
          </a:xfrm>
        </p:spPr>
        <p:txBody>
          <a:bodyPr/>
          <a:lstStyle/>
          <a:p>
            <a:r>
              <a:rPr lang="en-US" dirty="0" smtClean="0"/>
              <a:t>3. Data management plans: DOD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35950" cy="472370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Not yet </a:t>
            </a:r>
            <a:r>
              <a:rPr lang="en-US" sz="2000" dirty="0" smtClean="0"/>
              <a:t>implemented – </a:t>
            </a:r>
            <a:r>
              <a:rPr lang="en-US" sz="2000" dirty="0" smtClean="0">
                <a:hlinkClick r:id="rId2"/>
              </a:rPr>
              <a:t>public access plan</a:t>
            </a:r>
            <a:r>
              <a:rPr lang="en-US" sz="2000" dirty="0" smtClean="0"/>
              <a:t> issued February 2015,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Two-year “rule-making” process including public comment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Proposes data be made available at time of article publication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Data that are not approved for public use will not be included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Proposes voluntary pilot for intramural research in 2016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Proposes mandatory DMP for intramural and extramural research later in 2017</a:t>
            </a:r>
            <a:r>
              <a:rPr lang="is-IS" sz="2000" dirty="0" smtClean="0"/>
              <a:t>…?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Proposes using decentralized, public repositories with central data catalog (metadata) to be maintained by Defense Technical Information Center (DTIC)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50" y="533330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567"/>
            <a:ext cx="8235950" cy="748782"/>
          </a:xfrm>
        </p:spPr>
        <p:txBody>
          <a:bodyPr/>
          <a:lstStyle/>
          <a:p>
            <a:r>
              <a:rPr lang="en-US" dirty="0" smtClean="0"/>
              <a:t>4. Data management plans: DOE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35950" cy="472370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/>
              <a:t>All research activities funded by DOE sponsoring offices must include a </a:t>
            </a:r>
            <a:r>
              <a:rPr lang="en-US" sz="2000" dirty="0" smtClean="0"/>
              <a:t>DMP” since October 2015, </a:t>
            </a:r>
            <a:r>
              <a:rPr lang="en-US" sz="2000" dirty="0" smtClean="0">
                <a:hlinkClick r:id="rId2"/>
              </a:rPr>
              <a:t>DOE Policy for Research Data Management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Share and preserve data “to the greatest extent, with the fewest constraints” weighing the costs and benefits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DMPs must address: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000" dirty="0" smtClean="0"/>
              <a:t>Whether and how data will be shared and preserved as well as how data can be used to validate results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000" dirty="0" smtClean="0"/>
              <a:t>Make data available and cited at time of publication of article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000" dirty="0" smtClean="0"/>
              <a:t>Consult and reference resources to be used (e.g., facility)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000" dirty="0"/>
              <a:t>P</a:t>
            </a:r>
            <a:r>
              <a:rPr lang="en-US" sz="2000" dirty="0" smtClean="0"/>
              <a:t>rotections for confidentiality, IP, security, etc.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/>
              <a:t>Suggested elements of DMP are: Data Types and Sources, Content and Format, Data Sharing and Preservation, Protection, and Rationale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/>
              <a:t>Additional requirements can be made by sponsoring office, program, and solicitation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/>
              <a:t>Some centralized DOE user facilities, otherwise decentralized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 smtClean="0"/>
          </a:p>
          <a:p>
            <a:pPr marL="1200150" lvl="1" indent="-457200">
              <a:buFont typeface="+mj-lt"/>
              <a:buAutoNum type="arabicPeriod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is-IS" sz="2000" dirty="0" smtClean="0"/>
          </a:p>
          <a:p>
            <a:pPr marL="1028700" lvl="1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33330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567"/>
            <a:ext cx="8235950" cy="748782"/>
          </a:xfrm>
        </p:spPr>
        <p:txBody>
          <a:bodyPr/>
          <a:lstStyle/>
          <a:p>
            <a:r>
              <a:rPr lang="en-US" dirty="0" smtClean="0"/>
              <a:t>5. Data management plans: USDA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35950" cy="472370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Partially implemented, e.g., </a:t>
            </a:r>
            <a:r>
              <a:rPr lang="en-US" sz="2000" dirty="0" smtClean="0">
                <a:hlinkClick r:id="rId2"/>
              </a:rPr>
              <a:t>National Institute of Food and Agriculture</a:t>
            </a:r>
            <a:r>
              <a:rPr lang="en-US" sz="2000" dirty="0" smtClean="0"/>
              <a:t> 2-page DMP requires: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Expected data type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Format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Storage and preservation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Data sharing and public access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Roles and responsibilities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Monitoring and reporting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Overall agency to require DMPs by the end </a:t>
            </a:r>
            <a:r>
              <a:rPr lang="en-US" sz="2000" dirty="0"/>
              <a:t>of 2017 per </a:t>
            </a:r>
            <a:r>
              <a:rPr lang="en-US" sz="2000" dirty="0">
                <a:hlinkClick r:id="rId3"/>
              </a:rPr>
              <a:t>Implementation Plan to Increase Public Access to Results of USDA-funded Scientific Research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Will maintain a data catalog of metadata and pointers to datasets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Options being evaluated including a central department data repository, a federation of federal agency repositories, and/or distributed public/academic/disciplinary repositories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hlinkClick r:id="rId4"/>
              </a:rPr>
              <a:t>Ag Data Commons</a:t>
            </a:r>
            <a:r>
              <a:rPr lang="en-US" sz="2000" dirty="0" smtClean="0"/>
              <a:t> in beta testing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Implementation anticipated later this year</a:t>
            </a:r>
            <a:r>
              <a:rPr lang="is-IS" sz="2000" dirty="0" smtClean="0"/>
              <a:t>…?</a:t>
            </a:r>
            <a:endParaRPr lang="en-US" sz="2000" dirty="0" smtClean="0"/>
          </a:p>
          <a:p>
            <a:pPr marL="1200150" lvl="1" indent="-457200">
              <a:buFont typeface="+mj-lt"/>
              <a:buAutoNum type="arabicPeriod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is-IS" sz="2000" dirty="0" smtClean="0"/>
          </a:p>
          <a:p>
            <a:pPr marL="1028700" lvl="1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5638800"/>
            <a:ext cx="1219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el 1"/>
          <p:cNvSpPr>
            <a:spLocks noGrp="1"/>
          </p:cNvSpPr>
          <p:nvPr>
            <p:ph type="ctrTitle"/>
          </p:nvPr>
        </p:nvSpPr>
        <p:spPr>
          <a:xfrm>
            <a:off x="250825" y="319088"/>
            <a:ext cx="8207375" cy="719137"/>
          </a:xfrm>
        </p:spPr>
        <p:txBody>
          <a:bodyPr/>
          <a:lstStyle/>
          <a:p>
            <a:r>
              <a:rPr lang="en-US" sz="4000" dirty="0" smtClean="0"/>
              <a:t>Where to keep research data?</a:t>
            </a:r>
            <a:endParaRPr lang="de-DE" sz="4000" dirty="0" smtClean="0">
              <a:solidFill>
                <a:srgbClr val="95C14B"/>
              </a:solidFill>
              <a:latin typeface="Gill Sans MT" pitchFamily="-84" charset="0"/>
              <a:ea typeface="ＭＳ Ｐゴシック" pitchFamily="-84" charset="-128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50825" y="1022656"/>
            <a:ext cx="8425631" cy="39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endParaRPr lang="de-DE" sz="200" dirty="0" smtClean="0">
              <a:latin typeface="Gill Sans MT" pitchFamily="-84" charset="0"/>
            </a:endParaRPr>
          </a:p>
          <a:p>
            <a:pPr marL="0" indent="0" eaLnBrk="1" hangingPunct="1">
              <a:lnSpc>
                <a:spcPct val="170000"/>
              </a:lnSpc>
              <a:buClr>
                <a:schemeClr val="accent1"/>
              </a:buClr>
            </a:pPr>
            <a:endParaRPr lang="de-DE" sz="200" dirty="0" smtClean="0">
              <a:latin typeface="Gill Sans MT" pitchFamily="-84" charset="0"/>
            </a:endParaRPr>
          </a:p>
          <a:p>
            <a:pPr eaLnBrk="1" hangingPunct="1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endParaRPr lang="de-DE" sz="200" dirty="0" smtClean="0">
              <a:latin typeface="Gill Sans MT" pitchFamily="-84" charset="0"/>
            </a:endParaRPr>
          </a:p>
          <a:p>
            <a:pPr marL="914400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de-DE" sz="2400" dirty="0" err="1">
                <a:latin typeface="+mn-lt"/>
              </a:rPr>
              <a:t>I</a:t>
            </a:r>
            <a:r>
              <a:rPr lang="de-DE" sz="2400" dirty="0" err="1" smtClean="0">
                <a:latin typeface="+mn-lt"/>
              </a:rPr>
              <a:t>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>
                <a:latin typeface="+mn-lt"/>
              </a:rPr>
              <a:t>a </a:t>
            </a:r>
            <a:r>
              <a:rPr lang="de-DE" sz="2400" dirty="0" err="1">
                <a:latin typeface="+mn-lt"/>
              </a:rPr>
              <a:t>reputable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repository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available</a:t>
            </a:r>
            <a:r>
              <a:rPr lang="de-DE" sz="2400" dirty="0" smtClean="0">
                <a:latin typeface="+mn-lt"/>
              </a:rPr>
              <a:t>?</a:t>
            </a:r>
          </a:p>
          <a:p>
            <a:pPr lvl="2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de-DE" sz="1500" dirty="0" err="1" smtClean="0">
                <a:latin typeface="+mn-lt"/>
              </a:rPr>
              <a:t>Recognized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by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your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community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endorsement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certified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listed</a:t>
            </a:r>
            <a:r>
              <a:rPr lang="de-DE" sz="1500" dirty="0" smtClean="0">
                <a:latin typeface="+mn-lt"/>
              </a:rPr>
              <a:t> in </a:t>
            </a:r>
            <a:r>
              <a:rPr lang="de-DE" sz="1500" dirty="0" smtClean="0">
                <a:latin typeface="+mn-lt"/>
                <a:hlinkClick r:id="rId2"/>
              </a:rPr>
              <a:t>re3data.org</a:t>
            </a:r>
            <a:endParaRPr lang="de-DE" sz="1500" dirty="0" smtClean="0">
              <a:latin typeface="+mn-lt"/>
            </a:endParaRPr>
          </a:p>
          <a:p>
            <a:pPr marL="914400" lvl="2" indent="0" eaLnBrk="1" hangingPunct="1">
              <a:buClr>
                <a:schemeClr val="tx1"/>
              </a:buClr>
            </a:pPr>
            <a:endParaRPr lang="de-DE" sz="400" dirty="0">
              <a:latin typeface="+mn-lt"/>
            </a:endParaRPr>
          </a:p>
          <a:p>
            <a:pPr marL="914400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de-DE" sz="2400" dirty="0">
                <a:latin typeface="+mn-lt"/>
              </a:rPr>
              <a:t>W</a:t>
            </a:r>
            <a:r>
              <a:rPr lang="de-DE" sz="2400" dirty="0" smtClean="0">
                <a:latin typeface="+mn-lt"/>
              </a:rPr>
              <a:t>ill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repository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take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data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you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want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deposit</a:t>
            </a:r>
            <a:r>
              <a:rPr lang="de-DE" sz="2400" dirty="0" smtClean="0">
                <a:latin typeface="+mn-lt"/>
              </a:rPr>
              <a:t>?</a:t>
            </a:r>
          </a:p>
          <a:p>
            <a:pPr lvl="2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de-DE" sz="1500" dirty="0" smtClean="0">
                <a:latin typeface="+mn-lt"/>
              </a:rPr>
              <a:t>Collection </a:t>
            </a:r>
            <a:r>
              <a:rPr lang="de-DE" sz="1500" dirty="0" err="1" smtClean="0">
                <a:latin typeface="+mn-lt"/>
              </a:rPr>
              <a:t>policy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format</a:t>
            </a:r>
            <a:endParaRPr lang="de-DE" sz="1500" dirty="0" smtClean="0">
              <a:latin typeface="+mn-lt"/>
            </a:endParaRPr>
          </a:p>
          <a:p>
            <a:pPr marL="914400" lvl="2" indent="0" eaLnBrk="1" hangingPunct="1">
              <a:buClr>
                <a:schemeClr val="tx1"/>
              </a:buClr>
            </a:pPr>
            <a:endParaRPr lang="de-DE" sz="400" dirty="0">
              <a:latin typeface="+mn-lt"/>
              <a:cs typeface="Gill Sans MT"/>
            </a:endParaRPr>
          </a:p>
          <a:p>
            <a:pPr marL="914400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de-DE" sz="2400" dirty="0" smtClean="0">
                <a:latin typeface="+mn-lt"/>
              </a:rPr>
              <a:t>Will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data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be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safe</a:t>
            </a:r>
            <a:r>
              <a:rPr lang="de-DE" sz="2400" dirty="0">
                <a:latin typeface="+mn-lt"/>
              </a:rPr>
              <a:t> in legal </a:t>
            </a:r>
            <a:r>
              <a:rPr lang="de-DE" sz="2400" dirty="0" err="1" smtClean="0">
                <a:latin typeface="+mn-lt"/>
              </a:rPr>
              <a:t>terms</a:t>
            </a:r>
            <a:r>
              <a:rPr lang="de-DE" sz="2400" dirty="0" smtClean="0">
                <a:latin typeface="+mn-lt"/>
              </a:rPr>
              <a:t>?</a:t>
            </a:r>
          </a:p>
          <a:p>
            <a:pPr marL="1154113" lvl="2" indent="-296863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de-DE" sz="1500" dirty="0" smtClean="0">
                <a:latin typeface="+mn-lt"/>
                <a:cs typeface="Gill Sans MT"/>
              </a:rPr>
              <a:t>Human </a:t>
            </a:r>
            <a:r>
              <a:rPr lang="de-DE" sz="1500" dirty="0" err="1" smtClean="0">
                <a:latin typeface="+mn-lt"/>
                <a:cs typeface="Gill Sans MT"/>
              </a:rPr>
              <a:t>subjects</a:t>
            </a:r>
            <a:r>
              <a:rPr lang="de-DE" sz="1500" dirty="0" smtClean="0">
                <a:latin typeface="+mn-lt"/>
                <a:cs typeface="Gill Sans MT"/>
              </a:rPr>
              <a:t>, </a:t>
            </a:r>
            <a:r>
              <a:rPr lang="de-DE" sz="1500" dirty="0" err="1" smtClean="0">
                <a:latin typeface="+mn-lt"/>
                <a:cs typeface="Gill Sans MT"/>
              </a:rPr>
              <a:t>health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information</a:t>
            </a:r>
            <a:r>
              <a:rPr lang="de-DE" sz="1500" dirty="0" smtClean="0">
                <a:latin typeface="+mn-lt"/>
                <a:cs typeface="Gill Sans MT"/>
              </a:rPr>
              <a:t>, </a:t>
            </a:r>
            <a:r>
              <a:rPr lang="de-DE" sz="1500" dirty="0" err="1" smtClean="0">
                <a:latin typeface="+mn-lt"/>
                <a:cs typeface="Gill Sans MT"/>
              </a:rPr>
              <a:t>student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data</a:t>
            </a:r>
            <a:r>
              <a:rPr lang="de-DE" sz="1500" dirty="0" smtClean="0">
                <a:latin typeface="+mn-lt"/>
                <a:cs typeface="Gill Sans MT"/>
              </a:rPr>
              <a:t>, </a:t>
            </a:r>
            <a:r>
              <a:rPr lang="de-DE" sz="1500" dirty="0" err="1" smtClean="0">
                <a:latin typeface="+mn-lt"/>
                <a:cs typeface="Gill Sans MT"/>
              </a:rPr>
              <a:t>government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controlled</a:t>
            </a:r>
            <a:r>
              <a:rPr lang="de-DE" sz="1500" dirty="0" smtClean="0">
                <a:latin typeface="+mn-lt"/>
                <a:cs typeface="Gill Sans MT"/>
              </a:rPr>
              <a:t>,</a:t>
            </a:r>
          </a:p>
          <a:p>
            <a:pPr marL="1154113" lvl="2" indent="-296863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de-DE" sz="1500" dirty="0" smtClean="0">
                <a:latin typeface="+mn-lt"/>
                <a:cs typeface="Gill Sans MT"/>
              </a:rPr>
              <a:t>Terms </a:t>
            </a:r>
            <a:r>
              <a:rPr lang="de-DE" sz="1500" dirty="0" err="1" smtClean="0">
                <a:latin typeface="+mn-lt"/>
                <a:cs typeface="Gill Sans MT"/>
              </a:rPr>
              <a:t>of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deposit</a:t>
            </a:r>
            <a:r>
              <a:rPr lang="de-DE" sz="1500" dirty="0" smtClean="0">
                <a:latin typeface="+mn-lt"/>
                <a:cs typeface="Gill Sans MT"/>
              </a:rPr>
              <a:t> – </a:t>
            </a:r>
            <a:r>
              <a:rPr lang="de-DE" sz="1500" dirty="0" err="1" smtClean="0">
                <a:latin typeface="+mn-lt"/>
                <a:cs typeface="Gill Sans MT"/>
              </a:rPr>
              <a:t>intellectual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property</a:t>
            </a:r>
            <a:r>
              <a:rPr lang="de-DE" sz="1500" dirty="0" smtClean="0">
                <a:latin typeface="+mn-lt"/>
                <a:cs typeface="Gill Sans MT"/>
              </a:rPr>
              <a:t>, </a:t>
            </a:r>
            <a:r>
              <a:rPr lang="de-DE" sz="1500" dirty="0" err="1" smtClean="0">
                <a:latin typeface="+mn-lt"/>
                <a:cs typeface="Gill Sans MT"/>
              </a:rPr>
              <a:t>transfer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of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rights</a:t>
            </a:r>
            <a:endParaRPr lang="de-DE" sz="1500" dirty="0" smtClean="0">
              <a:latin typeface="+mn-lt"/>
              <a:cs typeface="Gill Sans MT"/>
            </a:endParaRPr>
          </a:p>
          <a:p>
            <a:pPr marL="857250" lvl="2" indent="0" eaLnBrk="1" hangingPunct="1">
              <a:buClr>
                <a:schemeClr val="tx1"/>
              </a:buClr>
            </a:pPr>
            <a:endParaRPr lang="de-DE" sz="400" dirty="0">
              <a:latin typeface="+mn-lt"/>
              <a:cs typeface="Gill Sans MT"/>
            </a:endParaRPr>
          </a:p>
          <a:p>
            <a:pPr marL="914400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de-DE" sz="2400" dirty="0" smtClean="0">
                <a:latin typeface="+mn-lt"/>
              </a:rPr>
              <a:t>Will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repository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sustain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data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value</a:t>
            </a:r>
            <a:r>
              <a:rPr lang="de-DE" sz="2400" dirty="0" smtClean="0">
                <a:latin typeface="+mn-lt"/>
              </a:rPr>
              <a:t>?</a:t>
            </a:r>
          </a:p>
          <a:p>
            <a:pPr marL="1154113" lvl="2" indent="-296863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de-DE" sz="1500" dirty="0" err="1" smtClean="0">
                <a:latin typeface="+mn-lt"/>
              </a:rPr>
              <a:t>Publishes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metadata</a:t>
            </a:r>
            <a:r>
              <a:rPr lang="de-DE" sz="1500" dirty="0" smtClean="0">
                <a:latin typeface="+mn-lt"/>
              </a:rPr>
              <a:t>, persistent </a:t>
            </a:r>
            <a:r>
              <a:rPr lang="de-DE" sz="1500" dirty="0" err="1" smtClean="0">
                <a:latin typeface="+mn-lt"/>
              </a:rPr>
              <a:t>identifiers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metadata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harvest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and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discovery</a:t>
            </a:r>
            <a:endParaRPr lang="de-DE" sz="1500" dirty="0" smtClean="0">
              <a:latin typeface="+mn-lt"/>
            </a:endParaRPr>
          </a:p>
          <a:p>
            <a:pPr marL="1154113" lvl="2" indent="-296863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de-DE" sz="1500" dirty="0" err="1" smtClean="0">
                <a:latin typeface="+mn-lt"/>
              </a:rPr>
              <a:t>Preservation</a:t>
            </a:r>
            <a:r>
              <a:rPr lang="de-DE" sz="1500" dirty="0" smtClean="0">
                <a:latin typeface="+mn-lt"/>
              </a:rPr>
              <a:t> plan, </a:t>
            </a:r>
            <a:r>
              <a:rPr lang="de-DE" sz="1500" dirty="0" err="1" smtClean="0">
                <a:latin typeface="+mn-lt"/>
              </a:rPr>
              <a:t>format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validation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fixity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antivirus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context</a:t>
            </a:r>
            <a:r>
              <a:rPr lang="de-DE" sz="1500" dirty="0" smtClean="0">
                <a:latin typeface="+mn-lt"/>
              </a:rPr>
              <a:t> </a:t>
            </a:r>
            <a:r>
              <a:rPr lang="de-DE" sz="1500" dirty="0" err="1" smtClean="0">
                <a:latin typeface="+mn-lt"/>
              </a:rPr>
              <a:t>information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continuity</a:t>
            </a:r>
            <a:r>
              <a:rPr lang="de-DE" sz="1500" dirty="0" smtClean="0">
                <a:latin typeface="+mn-lt"/>
              </a:rPr>
              <a:t>, </a:t>
            </a:r>
            <a:r>
              <a:rPr lang="de-DE" sz="1500" dirty="0" err="1" smtClean="0">
                <a:latin typeface="+mn-lt"/>
              </a:rPr>
              <a:t>versioning</a:t>
            </a:r>
            <a:endParaRPr lang="de-DE" sz="1500" dirty="0" smtClean="0">
              <a:latin typeface="+mn-lt"/>
            </a:endParaRPr>
          </a:p>
          <a:p>
            <a:pPr marL="857250" lvl="2" indent="0" eaLnBrk="1" hangingPunct="1">
              <a:buClr>
                <a:schemeClr val="tx1"/>
              </a:buClr>
            </a:pPr>
            <a:endParaRPr lang="de-DE" sz="400" dirty="0">
              <a:latin typeface="+mn-lt"/>
            </a:endParaRPr>
          </a:p>
          <a:p>
            <a:pPr marL="914400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de-DE" sz="2400" dirty="0" smtClean="0">
                <a:latin typeface="+mn-lt"/>
              </a:rPr>
              <a:t>Will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repository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support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analysis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and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track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data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usage</a:t>
            </a:r>
            <a:r>
              <a:rPr lang="de-DE" sz="2400" dirty="0" smtClean="0">
                <a:latin typeface="+mn-lt"/>
              </a:rPr>
              <a:t>?</a:t>
            </a:r>
          </a:p>
          <a:p>
            <a:pPr marL="1314450" lvl="2" indent="-457200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de-DE" sz="1500" dirty="0" smtClean="0">
                <a:latin typeface="+mn-lt"/>
                <a:cs typeface="Gill Sans MT"/>
              </a:rPr>
              <a:t>Tracks </a:t>
            </a:r>
            <a:r>
              <a:rPr lang="de-DE" sz="1500" dirty="0" err="1" smtClean="0">
                <a:latin typeface="+mn-lt"/>
                <a:cs typeface="Gill Sans MT"/>
              </a:rPr>
              <a:t>citations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and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reports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usage</a:t>
            </a:r>
            <a:r>
              <a:rPr lang="de-DE" sz="1500" dirty="0" smtClean="0">
                <a:latin typeface="+mn-lt"/>
                <a:cs typeface="Gill Sans MT"/>
              </a:rPr>
              <a:t>, Digital </a:t>
            </a:r>
            <a:r>
              <a:rPr lang="de-DE" sz="1500" dirty="0" err="1" smtClean="0">
                <a:latin typeface="+mn-lt"/>
                <a:cs typeface="Gill Sans MT"/>
              </a:rPr>
              <a:t>Object</a:t>
            </a:r>
            <a:r>
              <a:rPr lang="de-DE" sz="1500" dirty="0" smtClean="0">
                <a:latin typeface="+mn-lt"/>
                <a:cs typeface="Gill Sans MT"/>
              </a:rPr>
              <a:t> </a:t>
            </a:r>
            <a:r>
              <a:rPr lang="de-DE" sz="1500" dirty="0" err="1" smtClean="0">
                <a:latin typeface="+mn-lt"/>
                <a:cs typeface="Gill Sans MT"/>
              </a:rPr>
              <a:t>Identifiers</a:t>
            </a:r>
            <a:r>
              <a:rPr lang="de-DE" sz="1500" dirty="0" smtClean="0">
                <a:latin typeface="+mn-lt"/>
                <a:cs typeface="Gill Sans MT"/>
              </a:rPr>
              <a:t> (DOIs)</a:t>
            </a:r>
            <a:endParaRPr lang="de-DE" sz="1500" dirty="0">
              <a:latin typeface="+mn-lt"/>
              <a:cs typeface="Gill Sans M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475656" y="54965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Whyte, A. (2015). ‘Where to keep research data: DCC checklist for evaluating data repositories’ v.1.1 Edinburgh: Digital Curation Centre. Available online: 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www.dcc.ac.uk/resources/how-guides</a:t>
            </a:r>
            <a:endParaRPr lang="de-DE" sz="1400" i="1" dirty="0">
              <a:solidFill>
                <a:schemeClr val="tx1">
                  <a:lumMod val="65000"/>
                  <a:lumOff val="35000"/>
                </a:schemeClr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948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53"/>
            <a:ext cx="8235950" cy="748782"/>
          </a:xfrm>
        </p:spPr>
        <p:txBody>
          <a:bodyPr/>
          <a:lstStyle/>
          <a:p>
            <a:r>
              <a:rPr lang="en-US" dirty="0" smtClean="0"/>
              <a:t>Campus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35" y="1371600"/>
            <a:ext cx="82139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n-lt"/>
              </a:rPr>
              <a:t>Purdue University Research Repository (PURR)</a:t>
            </a:r>
          </a:p>
          <a:p>
            <a:pPr marL="0" indent="0">
              <a:buNone/>
            </a:pPr>
            <a:endParaRPr lang="en-US" sz="800" dirty="0" smtClean="0"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The PURR service is a collaborative effort of the </a:t>
            </a:r>
            <a:r>
              <a:rPr lang="en-US" sz="2400" i="1" dirty="0" smtClean="0">
                <a:latin typeface="+mn-lt"/>
              </a:rPr>
              <a:t>Purdue University Libraries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i="1" dirty="0" smtClean="0">
                <a:latin typeface="+mn-lt"/>
              </a:rPr>
              <a:t>Executive Vice President for Research and Partnerships</a:t>
            </a:r>
            <a:r>
              <a:rPr lang="en-US" sz="2400" dirty="0" smtClean="0">
                <a:latin typeface="+mn-lt"/>
              </a:rPr>
              <a:t>, and </a:t>
            </a:r>
            <a:r>
              <a:rPr lang="en-US" sz="2400" i="1" dirty="0" smtClean="0">
                <a:latin typeface="+mn-lt"/>
              </a:rPr>
              <a:t>Information Technology at Purdue</a:t>
            </a:r>
            <a:r>
              <a:rPr lang="en-US" sz="2400" dirty="0" smtClean="0">
                <a:latin typeface="+mn-lt"/>
              </a:rPr>
              <a:t>. PURR is a designated university core research facility.</a:t>
            </a:r>
          </a:p>
          <a:p>
            <a:pPr marL="0" indent="0">
              <a:buNone/>
            </a:pPr>
            <a:endParaRPr lang="en-US" sz="8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Designated community: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Purdue University faculty, staff, and graduate student researchers; their collaborators; and the current and future consumers of their </a:t>
            </a:r>
            <a:r>
              <a:rPr lang="en-US" sz="2400" dirty="0" smtClean="0">
                <a:latin typeface="+mn-lt"/>
              </a:rPr>
              <a:t>research data.</a:t>
            </a:r>
          </a:p>
          <a:p>
            <a:pPr marL="0" indent="0">
              <a:buNone/>
            </a:pPr>
            <a:endParaRPr lang="en-US" sz="800" dirty="0" smtClean="0"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Based on the </a:t>
            </a:r>
            <a:r>
              <a:rPr lang="en-US" sz="2400" dirty="0" smtClean="0">
                <a:latin typeface="+mn-lt"/>
                <a:hlinkClick r:id="rId3"/>
              </a:rPr>
              <a:t>HUBzero Platform for Scientific Collaboration</a:t>
            </a:r>
            <a:r>
              <a:rPr lang="en-US" sz="2400" dirty="0" smtClean="0">
                <a:latin typeface="+mn-lt"/>
              </a:rPr>
              <a:t> software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100973"/>
              </p:ext>
            </p:extLst>
          </p:nvPr>
        </p:nvGraphicFramePr>
        <p:xfrm>
          <a:off x="0" y="-1"/>
          <a:ext cx="9324079" cy="677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Image" r:id="rId4" imgW="13752360" imgH="9993600" progId="Photoshop.Image.12">
                  <p:embed/>
                </p:oleObj>
              </mc:Choice>
              <mc:Fallback>
                <p:oleObj name="Image" r:id="rId4" imgW="13752360" imgH="99936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9324079" cy="677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2247345" y="3034536"/>
            <a:ext cx="3505200" cy="4616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3366FF"/>
                </a:solidFill>
                <a:hlinkClick r:id="rId6"/>
              </a:rPr>
              <a:t>http</a:t>
            </a:r>
            <a:r>
              <a:rPr lang="en-US" sz="2400" b="1" dirty="0" smtClean="0">
                <a:solidFill>
                  <a:srgbClr val="3366FF"/>
                </a:solidFill>
                <a:hlinkClick r:id="rId6"/>
              </a:rPr>
              <a:t>://purr.purdue.edu</a:t>
            </a:r>
            <a:endParaRPr lang="en-US" sz="2400" b="1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53"/>
            <a:ext cx="8235950" cy="748782"/>
          </a:xfrm>
        </p:spPr>
        <p:txBody>
          <a:bodyPr/>
          <a:lstStyle/>
          <a:p>
            <a:r>
              <a:rPr lang="en-US" dirty="0" smtClean="0"/>
              <a:t>Motivations for purr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5"/>
            <a:ext cx="8229601" cy="4525963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Research office = more competitive proposals and compliance with funder requirements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Information technology = research computing expertise, e.g., storage engineering, HPC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Libraries = long-term stewardship and access to data as a part of the scholarly </a:t>
            </a:r>
            <a:r>
              <a:rPr lang="en-US" sz="2800" dirty="0" smtClean="0"/>
              <a:t>record, library and information science expertise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673" y="4191000"/>
            <a:ext cx="2282527" cy="21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0"/>
            <a:ext cx="80776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2040" y="457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hlinkClick r:id="rId3"/>
              </a:rPr>
              <a:t>http://</a:t>
            </a:r>
            <a:r>
              <a:rPr lang="de-DE" b="1" dirty="0" smtClean="0">
                <a:hlinkClick r:id="rId3"/>
              </a:rPr>
              <a:t>dx.doi.org/10.15497/RDA00010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45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8235950" cy="748782"/>
          </a:xfrm>
        </p:spPr>
        <p:txBody>
          <a:bodyPr/>
          <a:lstStyle/>
          <a:p>
            <a:r>
              <a:rPr lang="en-US" smtClean="0"/>
              <a:t>Purdue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066800"/>
            <a:ext cx="4959350" cy="487610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Research extensive (R1) public, land grant university in Indiana, USA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Founded 1869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~40,000 students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~10,000 graduate students</a:t>
            </a:r>
          </a:p>
          <a:p>
            <a:pPr marL="1028700" lvl="1">
              <a:buFont typeface="Arial" charset="0"/>
              <a:buChar char="•"/>
            </a:pPr>
            <a:r>
              <a:rPr lang="en-US" sz="2000" dirty="0" smtClean="0"/>
              <a:t>~9,000 international students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~2,000 tenure-track faculty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Colleges of Agriculture, Education, Engineering, Health &amp; Human Sciences, Liberal Arts, Management, Pharmacy, Technology, Science, and Veterinary Medicine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US News &amp; World Report Top 20 public university in the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$393,507,	</a:t>
            </a:r>
            <a:r>
              <a:rPr lang="en-US" sz="2000" dirty="0"/>
              <a:t>563.88 </a:t>
            </a:r>
            <a:r>
              <a:rPr lang="en-US" sz="2000" dirty="0" smtClean="0"/>
              <a:t>(¥44 billion) </a:t>
            </a:r>
            <a:r>
              <a:rPr lang="en-US" sz="2000" dirty="0"/>
              <a:t>in </a:t>
            </a:r>
            <a:r>
              <a:rPr lang="en-US" sz="2000" dirty="0" smtClean="0"/>
              <a:t>research and sponsored programs (FY 2015-2016)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81" y="1066454"/>
            <a:ext cx="2980056" cy="48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57"/>
            <a:ext cx="8235950" cy="748782"/>
          </a:xfrm>
        </p:spPr>
        <p:txBody>
          <a:bodyPr/>
          <a:lstStyle/>
          <a:p>
            <a:r>
              <a:rPr lang="en-US" dirty="0" err="1" smtClean="0"/>
              <a:t>Curation</a:t>
            </a:r>
            <a:r>
              <a:rPr lang="en-US" dirty="0" smtClean="0"/>
              <a:t> lifecycle service model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55626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Witt, M. (2012). Co-designing, Co-developing, and Co-implementing an Institutional Data Repository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Service.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Journal of Library Administration, 52(2). DOI:10.1080/01930826.2012.655607.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http://docs.lib.purdue.edu/lib_fsdocs/6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</a:t>
            </a:r>
            <a:endParaRPr lang="en-US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Curation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Centre’s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Curation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Lifecycle Model: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www.dcc.ac.uk/resources/curation-lifecycle-model</a:t>
            </a:r>
            <a:endParaRPr lang="en-US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C:\Users\Scout\Desktop\Figure_2_DCC_Model_Refer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" y="990600"/>
            <a:ext cx="7315200" cy="429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806"/>
            <a:ext cx="8235950" cy="748782"/>
          </a:xfrm>
        </p:spPr>
        <p:txBody>
          <a:bodyPr/>
          <a:lstStyle/>
          <a:p>
            <a:r>
              <a:rPr lang="en-US" dirty="0" smtClean="0"/>
              <a:t>purr postcard and poster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CA1F9D-B41A-4587-A332-EA2239EC8664}" type="slidenum">
              <a:rPr lang="en-US" smtClean="0"/>
              <a:t>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1195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A1F9D-B41A-4587-A332-EA2239EC866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C:\Users\Scout\Desktop\postcar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04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201"/>
            <a:ext cx="8235950" cy="748782"/>
          </a:xfrm>
        </p:spPr>
        <p:txBody>
          <a:bodyPr/>
          <a:lstStyle/>
          <a:p>
            <a:r>
              <a:rPr lang="en-US" dirty="0" smtClean="0"/>
              <a:t>Data 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13"/>
            <a:ext cx="8229601" cy="4525963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Boilerplate text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Example DMPs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Up-to-date funder requirements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  <a:hlinkClick r:id="rId3"/>
              </a:rPr>
              <a:t>DMPTool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Workshops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Tutorials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Reference and consultation with subject-specialist librarian and/or data services specialist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6965" y="5616594"/>
            <a:ext cx="298881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A6A6A6"/>
                </a:solidFill>
                <a:hlinkClick r:id="rId4"/>
              </a:rPr>
              <a:t>https://purr.purdue.edu/</a:t>
            </a:r>
            <a:r>
              <a:rPr lang="en-US" i="1" dirty="0" smtClean="0">
                <a:solidFill>
                  <a:srgbClr val="A6A6A6"/>
                </a:solidFill>
                <a:hlinkClick r:id="rId4"/>
              </a:rPr>
              <a:t>dmp</a:t>
            </a:r>
            <a:endParaRPr lang="en-US" i="1" dirty="0">
              <a:solidFill>
                <a:srgbClr val="A6A6A6"/>
              </a:solidFill>
            </a:endParaRPr>
          </a:p>
        </p:txBody>
      </p:sp>
      <p:pic>
        <p:nvPicPr>
          <p:cNvPr id="6" name="Picture 5" descr="C:\Users\Scout\Desktop\purr_dm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948" y="1527808"/>
            <a:ext cx="2918836" cy="24933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cout\Desktop\proposal_graphic_update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0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590800" y="5691873"/>
            <a:ext cx="63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Dimensions of Discovery (Winter 2013). Office of the Vice President for Research, Purdue University, </a:t>
            </a:r>
            <a:endParaRPr lang="en-US" sz="1200" i="1" dirty="0" smtClean="0">
              <a:solidFill>
                <a:schemeClr val="tx1">
                  <a:lumMod val="50000"/>
                  <a:lumOff val="50000"/>
                </a:schemeClr>
              </a:solidFill>
              <a:hlinkClick r:id="rId4"/>
            </a:endParaRPr>
          </a:p>
          <a:p>
            <a:pPr algn="r"/>
            <a:r>
              <a:rPr lang="en-US" sz="1200" i="1" dirty="0" smtClean="0">
                <a:hlinkClick r:id="rId4"/>
              </a:rPr>
              <a:t>http</a:t>
            </a:r>
            <a:r>
              <a:rPr lang="en-US" sz="1200" i="1" dirty="0">
                <a:hlinkClick r:id="rId4"/>
              </a:rPr>
              <a:t>://</a:t>
            </a:r>
            <a:r>
              <a:rPr lang="en-US" sz="1200" i="1" dirty="0" smtClean="0">
                <a:hlinkClick r:id="rId4"/>
              </a:rPr>
              <a:t>www.purdue.edu/research/vpr/publications/docs/dimensions/Winter2013.pdf</a:t>
            </a:r>
            <a:endParaRPr lang="en-US" sz="1200" i="1" dirty="0"/>
          </a:p>
        </p:txBody>
      </p:sp>
      <p:pic>
        <p:nvPicPr>
          <p:cNvPr id="6" name="Picture 4" descr="C:\Users\Scout\Desktop\proposal_graphic_cutou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979" y="1693570"/>
            <a:ext cx="3225421" cy="386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65"/>
            <a:ext cx="8235950" cy="748782"/>
          </a:xfrm>
        </p:spPr>
        <p:txBody>
          <a:bodyPr/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pic>
        <p:nvPicPr>
          <p:cNvPr id="4" name="Picture 3" descr="Screen Shot 2013-09-18 at 11.49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98" y="1419261"/>
            <a:ext cx="8119431" cy="3868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5678269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PURR project tutorial video: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://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www.youtube.com/watch?v=q5xGO_oF9uQ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241"/>
            <a:ext cx="8235950" cy="748782"/>
          </a:xfrm>
        </p:spPr>
        <p:txBody>
          <a:bodyPr/>
          <a:lstStyle/>
          <a:p>
            <a:r>
              <a:rPr lang="en-US" dirty="0" smtClean="0"/>
              <a:t>Use project to collaborate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/>
              <a:t>Create: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ny Purdue faculty, staff, or graduate student researcher can create private projects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escribe the project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isclaim use of sensitive or restricted data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receive a default allocation of storage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register a grant award to increase allocation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invite collaborators from other institutions to join project</a:t>
            </a:r>
          </a:p>
          <a:p>
            <a:endParaRPr lang="en-US" sz="800" dirty="0" smtClean="0"/>
          </a:p>
          <a:p>
            <a:r>
              <a:rPr lang="en-US" sz="1800" b="1" dirty="0" smtClean="0"/>
              <a:t>Collaborate: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err="1" smtClean="0"/>
              <a:t>git</a:t>
            </a:r>
            <a:r>
              <a:rPr lang="en-US" sz="1800" dirty="0" smtClean="0"/>
              <a:t> repository to share and version files (</a:t>
            </a:r>
            <a:r>
              <a:rPr lang="en-US" sz="1800" dirty="0" err="1" smtClean="0"/>
              <a:t>sftp</a:t>
            </a:r>
            <a:r>
              <a:rPr lang="en-US" sz="1800" dirty="0" smtClean="0"/>
              <a:t> &amp; Google Drive integration)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v</a:t>
            </a:r>
            <a:r>
              <a:rPr lang="en-US" sz="1800" dirty="0" smtClean="0"/>
              <a:t>irtual machine/s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wiki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blog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to-do list management and project notes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newsfeed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stage data publications</a:t>
            </a:r>
          </a:p>
          <a:p>
            <a:pPr marL="171450" indent="-171450">
              <a:buFont typeface="Arial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79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65"/>
            <a:ext cx="8235950" cy="748782"/>
          </a:xfrm>
        </p:spPr>
        <p:txBody>
          <a:bodyPr/>
          <a:lstStyle/>
          <a:p>
            <a:r>
              <a:rPr lang="en-US" dirty="0" smtClean="0"/>
              <a:t>Storage Allocation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96660" y="5715000"/>
            <a:ext cx="384734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https://purr.purdue.edu/about/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pricing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597"/>
            <a:ext cx="9144000" cy="35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65"/>
            <a:ext cx="8235950" cy="748782"/>
          </a:xfrm>
        </p:spPr>
        <p:txBody>
          <a:bodyPr/>
          <a:lstStyle/>
          <a:p>
            <a:r>
              <a:rPr lang="en-US" dirty="0" smtClean="0"/>
              <a:t>Data Publication &amp; Archiving</a:t>
            </a:r>
            <a:endParaRPr lang="en-US" dirty="0"/>
          </a:p>
        </p:txBody>
      </p:sp>
      <p:pic>
        <p:nvPicPr>
          <p:cNvPr id="4" name="Picture 3" descr="Screen Shot 2013-09-18 at 12.33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05" y="1351536"/>
            <a:ext cx="6620104" cy="4343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1150" y="5754469"/>
            <a:ext cx="4572000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PURR publication  tutorial video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www.youtube.com/watch?v=jYBcsfiRhio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65"/>
            <a:ext cx="8235950" cy="748782"/>
          </a:xfrm>
        </p:spPr>
        <p:txBody>
          <a:bodyPr/>
          <a:lstStyle/>
          <a:p>
            <a:r>
              <a:rPr lang="en-US" dirty="0" smtClean="0"/>
              <a:t>PURR governance &amp; Staffing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23928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Executive Committee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: Dean of Libraries, Vice President for Research, Chief Information Officer</a:t>
            </a:r>
          </a:p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Steering Committee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: 2 from libraries, 2 from IT, 2 from research office and sponsored programs, 3 domain faculty researchers</a:t>
            </a:r>
          </a:p>
          <a:p>
            <a:pPr marL="285750" indent="-285750">
              <a:buFont typeface="Arial"/>
              <a:buChar char="•"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Personnel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: Project Director (.50), Technologists (3.85), </a:t>
            </a:r>
            <a:r>
              <a:rPr lang="en-US" sz="3000" dirty="0" err="1" smtClean="0">
                <a:latin typeface="Arial" charset="0"/>
                <a:ea typeface="Arial" charset="0"/>
                <a:cs typeface="Arial" charset="0"/>
              </a:rPr>
              <a:t>HUBzero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 Liaison (.35), Metadata Specialist (.20), Digital Archivist (.25), Repository Outreach Specialist (1.0), Data Curator (1.0)</a:t>
            </a:r>
          </a:p>
          <a:p>
            <a:pPr marL="285750" indent="-285750">
              <a:buFont typeface="Arial"/>
              <a:buChar char="•"/>
            </a:pPr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ey players</a:t>
            </a: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: Subject-specialist librarians &amp; data services specialists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5950" cy="748782"/>
          </a:xfrm>
        </p:spPr>
        <p:txBody>
          <a:bodyPr/>
          <a:lstStyle/>
          <a:p>
            <a:r>
              <a:rPr lang="en-US" dirty="0" smtClean="0"/>
              <a:t>PURR by the numbers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23928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3200" dirty="0" smtClean="0"/>
              <a:t>2,312 data management plans (grant proposals)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318 grant awards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3,503 registered researchers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899 research projects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588 published datasets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277 data citations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53"/>
            <a:ext cx="8235950" cy="748782"/>
          </a:xfrm>
        </p:spPr>
        <p:txBody>
          <a:bodyPr/>
          <a:lstStyle/>
          <a:p>
            <a:r>
              <a:rPr lang="en-US" dirty="0" smtClean="0"/>
              <a:t>Data = Evidence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489" y="1337392"/>
            <a:ext cx="4323022" cy="4095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964" y="5646012"/>
            <a:ext cx="335207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://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epicgraphic.com/data-cake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35950" cy="748782"/>
          </a:xfrm>
        </p:spPr>
        <p:txBody>
          <a:bodyPr>
            <a:noAutofit/>
          </a:bodyPr>
          <a:lstStyle/>
          <a:p>
            <a:r>
              <a:rPr lang="ja-JP" altLang="en-US" dirty="0"/>
              <a:t>ありがとうございます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13594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Michael Witt</a:t>
            </a:r>
          </a:p>
          <a:p>
            <a:pPr algn="r"/>
            <a:r>
              <a:rPr lang="en-US" dirty="0" smtClean="0"/>
              <a:t>Head, Distributed Data Curation Center</a:t>
            </a:r>
          </a:p>
          <a:p>
            <a:pPr algn="r"/>
            <a:r>
              <a:rPr lang="en-US" dirty="0" smtClean="0"/>
              <a:t>Associate Professor of Library Science</a:t>
            </a:r>
          </a:p>
          <a:p>
            <a:pPr algn="r"/>
            <a:r>
              <a:rPr lang="en-US" dirty="0" smtClean="0">
                <a:hlinkClick r:id="rId3"/>
              </a:rPr>
              <a:t>http://www.lib.purdue.edu/research/witt</a:t>
            </a:r>
            <a:endParaRPr lang="en-US" dirty="0" smtClean="0"/>
          </a:p>
          <a:p>
            <a:pPr algn="r"/>
            <a:r>
              <a:rPr lang="en-US" dirty="0" smtClean="0"/>
              <a:t>E-mail: </a:t>
            </a:r>
            <a:r>
              <a:rPr lang="en-US" dirty="0" smtClean="0">
                <a:hlinkClick r:id="rId4"/>
              </a:rPr>
              <a:t>mwitt@purdue.edu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096000"/>
            <a:ext cx="28194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9382"/>
            <a:ext cx="9144000" cy="40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712"/>
            <a:ext cx="9144000" cy="582725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43224" y="4648200"/>
            <a:ext cx="46482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79"/>
            <a:ext cx="8235950" cy="748782"/>
          </a:xfrm>
        </p:spPr>
        <p:txBody>
          <a:bodyPr/>
          <a:lstStyle/>
          <a:p>
            <a:r>
              <a:rPr lang="en-US" dirty="0" smtClean="0"/>
              <a:t>OSTP: Objectives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35950" cy="4648200"/>
          </a:xfrm>
        </p:spPr>
        <p:txBody>
          <a:bodyPr numCol="1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Maximize open access to data (with protections) balancing value and cost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Require data management plans with proposals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Permit data management costs in grant budgets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Ensure review of data management plans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Include mechanisms for compliance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Promote deposit of data in public data repositories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Encourage cooperation with private sector to improve data access and compatibility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Facilitate identifiers and attribution for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Support training and workforce development for data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Assess long-term preservation needs and options for development and sustainability of repositories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966936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 Access to the Results of Federally Funded Scientific Research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obamawhitehouse.archives.gov/sites/default/files/microsites/ostp/ostp_public_access_memo_2013.pdf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79"/>
            <a:ext cx="8235950" cy="748782"/>
          </a:xfrm>
        </p:spPr>
        <p:txBody>
          <a:bodyPr/>
          <a:lstStyle/>
          <a:p>
            <a:r>
              <a:rPr lang="en-US" dirty="0" smtClean="0"/>
              <a:t>Navigating Agency requirements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1219200"/>
            <a:ext cx="37338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government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67000" y="2209800"/>
            <a:ext cx="37338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</a:t>
            </a:r>
            <a:r>
              <a:rPr lang="en-US" dirty="0"/>
              <a:t>a</a:t>
            </a:r>
            <a:r>
              <a:rPr lang="en-US" dirty="0" smtClean="0"/>
              <a:t>ccess plan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67000" y="3200400"/>
            <a:ext cx="3733800" cy="76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implementation:</a:t>
            </a:r>
          </a:p>
          <a:p>
            <a:pPr algn="ctr"/>
            <a:r>
              <a:rPr lang="en-US" dirty="0" smtClean="0"/>
              <a:t>publications / data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7000" y="4419600"/>
            <a:ext cx="1752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intramural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48200" y="4419600"/>
            <a:ext cx="17526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extramural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0" y="5257800"/>
            <a:ext cx="3359150" cy="7715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management plans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4"/>
          </p:cNvCxnSpPr>
          <p:nvPr/>
        </p:nvCxnSpPr>
        <p:spPr>
          <a:xfrm>
            <a:off x="4533900" y="19812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48187" y="29718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7"/>
          </p:cNvCxnSpPr>
          <p:nvPr/>
        </p:nvCxnSpPr>
        <p:spPr>
          <a:xfrm flipH="1">
            <a:off x="4162938" y="3962400"/>
            <a:ext cx="383662" cy="535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4"/>
            <a:endCxn id="10" idx="1"/>
          </p:cNvCxnSpPr>
          <p:nvPr/>
        </p:nvCxnSpPr>
        <p:spPr>
          <a:xfrm>
            <a:off x="4533900" y="3962400"/>
            <a:ext cx="370962" cy="535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4"/>
            <a:endCxn id="11" idx="1"/>
          </p:cNvCxnSpPr>
          <p:nvPr/>
        </p:nvCxnSpPr>
        <p:spPr>
          <a:xfrm>
            <a:off x="5524500" y="4953000"/>
            <a:ext cx="301436" cy="417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79"/>
            <a:ext cx="8235950" cy="748782"/>
          </a:xfrm>
        </p:spPr>
        <p:txBody>
          <a:bodyPr/>
          <a:lstStyle/>
          <a:p>
            <a:r>
              <a:rPr lang="en-US" dirty="0" smtClean="0"/>
              <a:t>U.S. federal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35950" cy="4886980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2400" u="sng" dirty="0" smtClean="0"/>
              <a:t>Public Access Plans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Department of Commerce</a:t>
            </a:r>
          </a:p>
          <a:p>
            <a:pPr marL="1085850" lvl="1" indent="-342900">
              <a:buFont typeface="+mj-lt"/>
              <a:buAutoNum type="alphaLcPeriod"/>
            </a:pPr>
            <a:r>
              <a:rPr lang="en-US" dirty="0">
                <a:hlinkClick r:id="rId2"/>
              </a:rPr>
              <a:t>National Institute for Standards and Technology</a:t>
            </a:r>
            <a:r>
              <a:rPr lang="en-US" dirty="0"/>
              <a:t> (NIST)</a:t>
            </a:r>
          </a:p>
          <a:p>
            <a:pPr marL="1085850" lvl="1" indent="-342900">
              <a:buFont typeface="+mj-lt"/>
              <a:buAutoNum type="alphaLcPeriod"/>
            </a:pPr>
            <a:r>
              <a:rPr lang="en-US" dirty="0">
                <a:hlinkClick r:id="rId3"/>
              </a:rPr>
              <a:t>National Oceanic and Atmospheric Administration</a:t>
            </a:r>
            <a:r>
              <a:rPr lang="en-US" dirty="0"/>
              <a:t> (NOAA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Department of Defense</a:t>
            </a:r>
            <a:r>
              <a:rPr lang="en-US" dirty="0" smtClean="0"/>
              <a:t> (DOD)*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Department of Education</a:t>
            </a:r>
            <a:r>
              <a:rPr lang="en-US" dirty="0" smtClean="0"/>
              <a:t> (ED)*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 invalidUrl="http://www.energy.gov/sites/prod/files/2014/08/f18/DOE_Public_Access Plan_FINAL.pdf"/>
              </a:rPr>
              <a:t>Department of Energy</a:t>
            </a:r>
            <a:r>
              <a:rPr lang="en-US" dirty="0" smtClean="0"/>
              <a:t> (DOE)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Department of Health and Human Services</a:t>
            </a:r>
            <a:endParaRPr lang="en-US" dirty="0" smtClean="0"/>
          </a:p>
          <a:p>
            <a:pPr marL="1085850" lvl="1" indent="-342900">
              <a:buFont typeface="+mj-lt"/>
              <a:buAutoNum type="alphaLcPeriod"/>
            </a:pPr>
            <a:r>
              <a:rPr lang="en-US" dirty="0" smtClean="0">
                <a:hlinkClick r:id="rId8"/>
              </a:rPr>
              <a:t>Administration for Community Living</a:t>
            </a:r>
            <a:r>
              <a:rPr lang="en-US" dirty="0" smtClean="0"/>
              <a:t> (ACL)*</a:t>
            </a:r>
          </a:p>
          <a:p>
            <a:pPr marL="1085850" lvl="1" indent="-342900">
              <a:buFont typeface="+mj-lt"/>
              <a:buAutoNum type="alphaLcPeriod"/>
            </a:pPr>
            <a:r>
              <a:rPr lang="en-US" dirty="0" smtClean="0">
                <a:hlinkClick r:id="rId9"/>
              </a:rPr>
              <a:t>Agency </a:t>
            </a:r>
            <a:r>
              <a:rPr lang="en-US" dirty="0">
                <a:hlinkClick r:id="rId9"/>
              </a:rPr>
              <a:t>for Healthcare Research and Quality</a:t>
            </a:r>
            <a:r>
              <a:rPr lang="en-US" dirty="0"/>
              <a:t> (</a:t>
            </a:r>
            <a:r>
              <a:rPr lang="en-US" dirty="0" smtClean="0"/>
              <a:t>AHRQ)*</a:t>
            </a:r>
          </a:p>
          <a:p>
            <a:pPr marL="1085850" lvl="1" indent="-342900">
              <a:buFont typeface="+mj-lt"/>
              <a:buAutoNum type="alphaLcPeriod"/>
            </a:pPr>
            <a:r>
              <a:rPr lang="en-US" dirty="0">
                <a:hlinkClick r:id="rId10"/>
              </a:rPr>
              <a:t>Assistant Secretary for Preparedness and </a:t>
            </a:r>
            <a:r>
              <a:rPr lang="en-US" dirty="0" smtClean="0">
                <a:hlinkClick r:id="rId10"/>
              </a:rPr>
              <a:t>Response</a:t>
            </a:r>
            <a:r>
              <a:rPr lang="en-US" dirty="0"/>
              <a:t>+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ASPR</a:t>
            </a:r>
            <a:r>
              <a:rPr lang="en-US" dirty="0"/>
              <a:t>)</a:t>
            </a:r>
            <a:endParaRPr lang="en-US" dirty="0" smtClean="0"/>
          </a:p>
          <a:p>
            <a:pPr marL="1085850" lvl="1" indent="-342900">
              <a:buFont typeface="+mj-lt"/>
              <a:buAutoNum type="alphaLcPeriod"/>
            </a:pPr>
            <a:r>
              <a:rPr lang="en-US" dirty="0" smtClean="0">
                <a:hlinkClick r:id="rId11"/>
              </a:rPr>
              <a:t>Centers </a:t>
            </a:r>
            <a:r>
              <a:rPr lang="en-US" dirty="0">
                <a:hlinkClick r:id="rId11"/>
              </a:rPr>
              <a:t>for Disease Control and Prevention </a:t>
            </a:r>
            <a:r>
              <a:rPr lang="en-US" dirty="0"/>
              <a:t>(</a:t>
            </a:r>
            <a:r>
              <a:rPr lang="en-US" dirty="0" smtClean="0"/>
              <a:t>CDC)</a:t>
            </a:r>
          </a:p>
          <a:p>
            <a:pPr marL="1085850" lvl="1" indent="-342900">
              <a:buFont typeface="+mj-lt"/>
              <a:buAutoNum type="alphaLcPeriod"/>
            </a:pPr>
            <a:r>
              <a:rPr lang="en-US" dirty="0" smtClean="0">
                <a:hlinkClick r:id="rId12"/>
              </a:rPr>
              <a:t>Food </a:t>
            </a:r>
            <a:r>
              <a:rPr lang="en-US" dirty="0">
                <a:hlinkClick r:id="rId12"/>
              </a:rPr>
              <a:t>and Drug Administration </a:t>
            </a:r>
            <a:endParaRPr lang="en-US" dirty="0" smtClean="0"/>
          </a:p>
          <a:p>
            <a:pPr marL="1085850" lvl="1" indent="-342900">
              <a:buFont typeface="+mj-lt"/>
              <a:buAutoNum type="alphaLcPeriod"/>
            </a:pPr>
            <a:r>
              <a:rPr lang="en-US" dirty="0">
                <a:hlinkClick r:id="rId13"/>
              </a:rPr>
              <a:t>National Institutes for Health </a:t>
            </a:r>
            <a:r>
              <a:rPr lang="en-US" dirty="0"/>
              <a:t>(</a:t>
            </a:r>
            <a:r>
              <a:rPr lang="en-US" dirty="0" smtClean="0"/>
              <a:t>NIH)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4" invalidUrl="https://www.dhs.gov/sites/default/files/publications/DHS Public Access Plan - FINAL_161229-508.pdf"/>
              </a:rPr>
              <a:t>Department of Homeland Security</a:t>
            </a:r>
            <a:r>
              <a:rPr lang="en-US" dirty="0" smtClean="0"/>
              <a:t>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5" invalidUrl="https://www.transportation.gov/sites/dot.gov/files/docs/Official DOT Public Access Plan ver 1.1.pdf"/>
              </a:rPr>
              <a:t>Department of Transportation</a:t>
            </a:r>
            <a:r>
              <a:rPr lang="en-US" dirty="0" smtClean="0"/>
              <a:t> (DOT)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6"/>
              </a:rPr>
              <a:t>Department of Veteran’s Affairs</a:t>
            </a:r>
            <a:r>
              <a:rPr lang="en-US" dirty="0"/>
              <a:t> (VA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7"/>
              </a:rPr>
              <a:t>Environmental Protection Agency </a:t>
            </a:r>
            <a:r>
              <a:rPr lang="en-US" dirty="0" smtClean="0"/>
              <a:t>(EPA)*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8"/>
              </a:rPr>
              <a:t>Institute of Museum and Library Services</a:t>
            </a:r>
            <a:r>
              <a:rPr lang="en-US" dirty="0"/>
              <a:t>+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9"/>
              </a:rPr>
              <a:t>National Aeronautics and Space </a:t>
            </a:r>
            <a:r>
              <a:rPr lang="en-US" dirty="0" smtClean="0">
                <a:hlinkClick r:id="rId19"/>
              </a:rPr>
              <a:t>Administration</a:t>
            </a:r>
            <a:r>
              <a:rPr lang="en-US" dirty="0" smtClean="0"/>
              <a:t> (NASA)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0"/>
              </a:rPr>
              <a:t>National Endowment for the Humanities</a:t>
            </a:r>
            <a:r>
              <a:rPr lang="en-US" dirty="0"/>
              <a:t>+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1"/>
              </a:rPr>
              <a:t>National Science Foundation</a:t>
            </a:r>
            <a:r>
              <a:rPr lang="en-US" dirty="0" smtClean="0"/>
              <a:t> (NSF)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2" invalidUrl="https://www.iarpa.gov/images/files/Documents/ODNI Public Access Plan_Sept 2016.pdf"/>
              </a:rPr>
              <a:t>Office of the Director of National Intelligence</a:t>
            </a:r>
            <a:r>
              <a:rPr lang="en-US" dirty="0" smtClean="0"/>
              <a:t> (ODNI)*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3"/>
              </a:rPr>
              <a:t>Smithsonian Institution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4"/>
              </a:rPr>
              <a:t>United States Agency for International </a:t>
            </a:r>
            <a:r>
              <a:rPr lang="en-US" dirty="0" smtClean="0">
                <a:hlinkClick r:id="rId24"/>
              </a:rPr>
              <a:t>Development</a:t>
            </a:r>
            <a:r>
              <a:rPr lang="en-US" dirty="0" smtClean="0"/>
              <a:t> (USAID)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5"/>
              </a:rPr>
              <a:t>U.S. Department of Agriculture</a:t>
            </a:r>
            <a:r>
              <a:rPr lang="en-US" dirty="0" smtClean="0"/>
              <a:t> (USDA)*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6"/>
              </a:rPr>
              <a:t>U.S. Geological </a:t>
            </a:r>
            <a:r>
              <a:rPr lang="en-US" dirty="0" smtClean="0">
                <a:hlinkClick r:id="rId26"/>
              </a:rPr>
              <a:t>Survey</a:t>
            </a:r>
            <a:r>
              <a:rPr lang="en-US" dirty="0" smtClean="0"/>
              <a:t> (USGS, Department of Interior)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+ Not mandated</a:t>
            </a:r>
          </a:p>
          <a:p>
            <a:r>
              <a:rPr lang="en-US" dirty="0" smtClean="0"/>
              <a:t>* Not fully implemented yet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1061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CENDI, Implementation of Public Access Programs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Federal Agencies,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7"/>
              </a:rPr>
              <a:t>https://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7"/>
              </a:rPr>
              <a:t>www.cendi.gov/projects/Public_Access_Plans_US_Fed_Agencies.html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79"/>
            <a:ext cx="8235950" cy="748782"/>
          </a:xfrm>
        </p:spPr>
        <p:txBody>
          <a:bodyPr/>
          <a:lstStyle/>
          <a:p>
            <a:r>
              <a:rPr lang="en-US" dirty="0" smtClean="0"/>
              <a:t>Purdue </a:t>
            </a:r>
            <a:r>
              <a:rPr lang="en-US" smtClean="0"/>
              <a:t>research awards 2015-16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219200"/>
            <a:ext cx="1301750" cy="53013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31811"/>
            <a:ext cx="6400800" cy="4876108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$80.2M = National Science Foundation (NSF)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$79.3M = Non-federal industry or foundations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$48.9M = Health and Human Services (NIH)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$39.8M = Department of Defense (DOD)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$37.3M = State or local sponsors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$31.2M = Department of Energy (DOE)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$28.6M = Purdue Research Foundation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$15.7M = U.S. Department of Agriculture (USDA)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$32.5M = Other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486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Purdue Data Digest,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www.purdue.edu/datadigest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79"/>
            <a:ext cx="8235950" cy="748782"/>
          </a:xfrm>
        </p:spPr>
        <p:txBody>
          <a:bodyPr/>
          <a:lstStyle/>
          <a:p>
            <a:r>
              <a:rPr lang="en-US" dirty="0" smtClean="0"/>
              <a:t>Purdue </a:t>
            </a:r>
            <a:r>
              <a:rPr lang="en-US" smtClean="0"/>
              <a:t>research awards 2015-16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219200"/>
            <a:ext cx="1301750" cy="53013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31811"/>
            <a:ext cx="6400800" cy="48761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$80.2M = National Science Foundation (NSF)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$79.3M = Non-federal industry or foundations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/>
              <a:t>$48.9M = Health and Human Services (NIH)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/>
              <a:t>$39.8M = Department of Defense (DOD)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$37.3M = State or local sponsors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b="1" dirty="0" smtClean="0"/>
              <a:t>$31.2M = Department of Energy (DOE)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$28.6M = Purdue Research Foundation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b="1" dirty="0" smtClean="0"/>
              <a:t>$15.7M = U.S. Department of Agriculture (USDA)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$32.5M = Other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486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Purdue Data Digest,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www.purdue.edu/datadigest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12948</TotalTime>
  <Words>1803</Words>
  <Application>Microsoft Macintosh PowerPoint</Application>
  <PresentationFormat>On-screen Show (4:3)</PresentationFormat>
  <Paragraphs>266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MT</vt:lpstr>
      <vt:lpstr>Impact</vt:lpstr>
      <vt:lpstr>Lucida Grande</vt:lpstr>
      <vt:lpstr>ＭＳ Ｐゴシック</vt:lpstr>
      <vt:lpstr>1_Office Theme</vt:lpstr>
      <vt:lpstr>Image</vt:lpstr>
      <vt:lpstr>4th workshop: promoting open science</vt:lpstr>
      <vt:lpstr>Purdue University</vt:lpstr>
      <vt:lpstr>Data = Evidence</vt:lpstr>
      <vt:lpstr>PowerPoint Presentation</vt:lpstr>
      <vt:lpstr>OSTP: Objectives for data</vt:lpstr>
      <vt:lpstr>Navigating Agency requirements</vt:lpstr>
      <vt:lpstr>U.S. federal agencies</vt:lpstr>
      <vt:lpstr>Purdue research awards 2015-16</vt:lpstr>
      <vt:lpstr>Purdue research awards 2015-16</vt:lpstr>
      <vt:lpstr>1. Data management plans: NSF</vt:lpstr>
      <vt:lpstr>2. Data management plans: NIH</vt:lpstr>
      <vt:lpstr>3. Data management plans: DOD</vt:lpstr>
      <vt:lpstr>4. Data management plans: DOE</vt:lpstr>
      <vt:lpstr>5. Data management plans: USDA</vt:lpstr>
      <vt:lpstr>Where to keep research data?</vt:lpstr>
      <vt:lpstr>Campus Collaboration</vt:lpstr>
      <vt:lpstr>PowerPoint Presentation</vt:lpstr>
      <vt:lpstr>Motivations for purr</vt:lpstr>
      <vt:lpstr>PowerPoint Presentation</vt:lpstr>
      <vt:lpstr>Curation lifecycle service model</vt:lpstr>
      <vt:lpstr>purr postcard and poster</vt:lpstr>
      <vt:lpstr>Data Management Plans</vt:lpstr>
      <vt:lpstr>PowerPoint Presentation</vt:lpstr>
      <vt:lpstr>Create a Project</vt:lpstr>
      <vt:lpstr>Use project to collaborate</vt:lpstr>
      <vt:lpstr>Storage Allocation</vt:lpstr>
      <vt:lpstr>Data Publication &amp; Archiving</vt:lpstr>
      <vt:lpstr>PURR governance &amp; Staffing</vt:lpstr>
      <vt:lpstr>PURR by the numbers</vt:lpstr>
      <vt:lpstr>ありがとうございます</vt:lpstr>
    </vt:vector>
  </TitlesOfParts>
  <Manager/>
  <Company>Purdue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Purdue University Research Repository (PURR)</dc:title>
  <dc:subject/>
  <dc:creator>Michael Witt</dc:creator>
  <cp:keywords/>
  <dc:description/>
  <cp:lastModifiedBy>Microsoft Office User</cp:lastModifiedBy>
  <cp:revision>1231</cp:revision>
  <cp:lastPrinted>2012-10-19T19:18:55Z</cp:lastPrinted>
  <dcterms:created xsi:type="dcterms:W3CDTF">2012-09-05T12:42:33Z</dcterms:created>
  <dcterms:modified xsi:type="dcterms:W3CDTF">2017-02-28T06:35:49Z</dcterms:modified>
  <cp:category/>
</cp:coreProperties>
</file>