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1" r:id="rId3"/>
    <p:sldId id="282" r:id="rId4"/>
    <p:sldId id="283" r:id="rId5"/>
    <p:sldId id="284" r:id="rId6"/>
    <p:sldId id="285" r:id="rId7"/>
    <p:sldId id="286" r:id="rId8"/>
    <p:sldId id="287" r:id="rId9"/>
    <p:sldId id="288" r:id="rId10"/>
    <p:sldId id="289" r:id="rId11"/>
    <p:sldId id="290" r:id="rId12"/>
    <p:sldId id="291" r:id="rId13"/>
    <p:sldId id="292" r:id="rId14"/>
    <p:sldId id="293" r:id="rId15"/>
    <p:sldId id="294" r:id="rId16"/>
    <p:sldId id="295" r:id="rId17"/>
    <p:sldId id="296" r:id="rId18"/>
    <p:sldId id="297" r:id="rId19"/>
    <p:sldId id="298" r:id="rId20"/>
    <p:sldId id="299" r:id="rId21"/>
    <p:sldId id="300" r:id="rId22"/>
    <p:sldId id="301" r:id="rId23"/>
    <p:sldId id="302" r:id="rId24"/>
    <p:sldId id="303" r:id="rId25"/>
    <p:sldId id="304" r:id="rId26"/>
    <p:sldId id="305" r:id="rId27"/>
    <p:sldId id="306" r:id="rId28"/>
    <p:sldId id="307" r:id="rId29"/>
    <p:sldId id="308" r:id="rId30"/>
    <p:sldId id="309" r:id="rId31"/>
    <p:sldId id="310" r:id="rId32"/>
    <p:sldId id="311" r:id="rId33"/>
    <p:sldId id="261" r:id="rId34"/>
    <p:sldId id="274" r:id="rId35"/>
    <p:sldId id="275" r:id="rId36"/>
    <p:sldId id="278" r:id="rId37"/>
    <p:sldId id="279" r:id="rId38"/>
    <p:sldId id="262" r:id="rId39"/>
    <p:sldId id="273" r:id="rId40"/>
    <p:sldId id="266" r:id="rId41"/>
    <p:sldId id="264" r:id="rId42"/>
    <p:sldId id="268" r:id="rId43"/>
    <p:sldId id="267" r:id="rId44"/>
    <p:sldId id="259" r:id="rId45"/>
    <p:sldId id="258" r:id="rId46"/>
    <p:sldId id="276" r:id="rId47"/>
    <p:sldId id="277" r:id="rId48"/>
    <p:sldId id="280" r:id="rId49"/>
    <p:sldId id="263" r:id="rId50"/>
    <p:sldId id="269" r:id="rId51"/>
    <p:sldId id="260" r:id="rId5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テーマ スタイル 1 - アクセント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淡色スタイル 2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淡色スタイル 2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25E5076-3810-47DD-B79F-674D7AD40C01}" styleName="濃色スタイル 1 - アクセント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660" autoAdjust="0"/>
  </p:normalViewPr>
  <p:slideViewPr>
    <p:cSldViewPr snapToGrid="0">
      <p:cViewPr>
        <p:scale>
          <a:sx n="54" d="100"/>
          <a:sy n="54" d="100"/>
        </p:scale>
        <p:origin x="1235" y="-21"/>
      </p:cViewPr>
      <p:guideLst/>
    </p:cSldViewPr>
  </p:slideViewPr>
  <p:outlineViewPr>
    <p:cViewPr>
      <p:scale>
        <a:sx n="33" d="100"/>
        <a:sy n="33" d="100"/>
      </p:scale>
      <p:origin x="0" y="-165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46" d="100"/>
        <a:sy n="4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E0253-9128-464B-A2D3-057027F500B8}" type="datetimeFigureOut">
              <a:rPr kumimoji="1" lang="ja-JP" altLang="en-US" smtClean="0"/>
              <a:t>2017/3/1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02C83-6395-4098-AE39-D7F4F20806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2605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E0253-9128-464B-A2D3-057027F500B8}" type="datetimeFigureOut">
              <a:rPr kumimoji="1" lang="ja-JP" altLang="en-US" smtClean="0"/>
              <a:t>2017/3/1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02C83-6395-4098-AE39-D7F4F20806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6707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E0253-9128-464B-A2D3-057027F500B8}" type="datetimeFigureOut">
              <a:rPr kumimoji="1" lang="ja-JP" altLang="en-US" smtClean="0"/>
              <a:t>2017/3/1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02C83-6395-4098-AE39-D7F4F20806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3169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E0253-9128-464B-A2D3-057027F500B8}" type="datetimeFigureOut">
              <a:rPr kumimoji="1" lang="ja-JP" altLang="en-US" smtClean="0"/>
              <a:t>2017/3/1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02C83-6395-4098-AE39-D7F4F20806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6239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E0253-9128-464B-A2D3-057027F500B8}" type="datetimeFigureOut">
              <a:rPr kumimoji="1" lang="ja-JP" altLang="en-US" smtClean="0"/>
              <a:t>2017/3/1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02C83-6395-4098-AE39-D7F4F20806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9520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E0253-9128-464B-A2D3-057027F500B8}" type="datetimeFigureOut">
              <a:rPr kumimoji="1" lang="ja-JP" altLang="en-US" smtClean="0"/>
              <a:t>2017/3/1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02C83-6395-4098-AE39-D7F4F20806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6047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E0253-9128-464B-A2D3-057027F500B8}" type="datetimeFigureOut">
              <a:rPr kumimoji="1" lang="ja-JP" altLang="en-US" smtClean="0"/>
              <a:t>2017/3/1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02C83-6395-4098-AE39-D7F4F20806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3985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E0253-9128-464B-A2D3-057027F500B8}" type="datetimeFigureOut">
              <a:rPr kumimoji="1" lang="ja-JP" altLang="en-US" smtClean="0"/>
              <a:t>2017/3/1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02C83-6395-4098-AE39-D7F4F20806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3502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E0253-9128-464B-A2D3-057027F500B8}" type="datetimeFigureOut">
              <a:rPr kumimoji="1" lang="ja-JP" altLang="en-US" smtClean="0"/>
              <a:t>2017/3/1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02C83-6395-4098-AE39-D7F4F20806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8018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E0253-9128-464B-A2D3-057027F500B8}" type="datetimeFigureOut">
              <a:rPr kumimoji="1" lang="ja-JP" altLang="en-US" smtClean="0"/>
              <a:t>2017/3/1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02C83-6395-4098-AE39-D7F4F20806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5573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E0253-9128-464B-A2D3-057027F500B8}" type="datetimeFigureOut">
              <a:rPr kumimoji="1" lang="ja-JP" altLang="en-US" smtClean="0"/>
              <a:t>2017/3/1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02C83-6395-4098-AE39-D7F4F20806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2610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2E0253-9128-464B-A2D3-057027F500B8}" type="datetimeFigureOut">
              <a:rPr kumimoji="1" lang="ja-JP" altLang="en-US" smtClean="0"/>
              <a:t>2017/3/1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802C83-6395-4098-AE39-D7F4F20806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45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su-wds.org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su-wds.org/community/membership/regular-members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csu-wds.org/community/membership/associate-members" TargetMode="External"/><Relationship Id="rId5" Type="http://schemas.openxmlformats.org/officeDocument/2006/relationships/hyperlink" Target="https://www.icsu-wds.org/community/membership/partner-members" TargetMode="External"/><Relationship Id="rId4" Type="http://schemas.openxmlformats.org/officeDocument/2006/relationships/hyperlink" Target="https://www.icsu-wds.org/community/membership/network-members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7.jpeg"/><Relationship Id="rId7" Type="http://schemas.openxmlformats.org/officeDocument/2006/relationships/image" Target="../media/image29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0" Type="http://schemas.openxmlformats.org/officeDocument/2006/relationships/image" Target="../media/image31.png"/><Relationship Id="rId4" Type="http://schemas.microsoft.com/office/2007/relationships/hdphoto" Target="../media/hdphoto1.wdp"/><Relationship Id="rId9" Type="http://schemas.openxmlformats.org/officeDocument/2006/relationships/image" Target="../media/image3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takashiwatanabe.wixsite.com/science-data" TargetMode="External"/><Relationship Id="rId2" Type="http://schemas.openxmlformats.org/officeDocument/2006/relationships/hyperlink" Target="http://www.bellesalle.co.jp/room/bs_jimbocho/access.html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41316" y="3458095"/>
            <a:ext cx="8919557" cy="2493818"/>
          </a:xfrm>
        </p:spPr>
        <p:txBody>
          <a:bodyPr>
            <a:noAutofit/>
          </a:bodyPr>
          <a:lstStyle/>
          <a:p>
            <a:pPr marL="357188" indent="-357188" algn="l"/>
            <a:r>
              <a:rPr kumimoji="1" lang="en-US" altLang="ja-JP" b="1" dirty="0"/>
              <a:t>Takashi Watanabe (ICSU WDS International </a:t>
            </a:r>
            <a:r>
              <a:rPr kumimoji="1" lang="en-US" altLang="ja-JP" b="1" dirty="0" err="1"/>
              <a:t>Programme</a:t>
            </a:r>
            <a:r>
              <a:rPr kumimoji="1" lang="en-US" altLang="ja-JP" b="1" dirty="0"/>
              <a:t> Office)</a:t>
            </a:r>
          </a:p>
          <a:p>
            <a:pPr marL="357188" indent="-357188" algn="l"/>
            <a:r>
              <a:rPr lang="en-US" altLang="ja-JP" b="1" dirty="0" err="1"/>
              <a:t>Iyemori</a:t>
            </a:r>
            <a:r>
              <a:rPr lang="en-US" altLang="ja-JP" b="1" dirty="0"/>
              <a:t> Toshihiko (WDC for Geomagnetism, Kyoto, Kyoto University)</a:t>
            </a:r>
          </a:p>
          <a:p>
            <a:pPr marL="357188" indent="-357188" algn="l"/>
            <a:r>
              <a:rPr kumimoji="1" lang="en-US" altLang="ja-JP" b="1" dirty="0"/>
              <a:t>Yasuhiro Murayama (National Institute of Information and Communications Technology, NICT)</a:t>
            </a:r>
          </a:p>
          <a:p>
            <a:pPr marL="357188" indent="-357188" algn="l"/>
            <a:r>
              <a:rPr lang="en-US" altLang="ja-JP" b="1" dirty="0" err="1"/>
              <a:t>Guoquing</a:t>
            </a:r>
            <a:r>
              <a:rPr lang="en-US" altLang="ja-JP" b="1" dirty="0"/>
              <a:t> </a:t>
            </a:r>
            <a:r>
              <a:rPr lang="en-US" altLang="ja-JP" b="1" dirty="0"/>
              <a:t>Li (Institute of Remote Sensing and Digital Earth, CAS)</a:t>
            </a:r>
            <a:endParaRPr kumimoji="1" lang="ja-JP" altLang="en-US" b="1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/>
          <a:srcRect l="3252" t="23273" r="4312" b="34604"/>
          <a:stretch/>
        </p:blipFill>
        <p:spPr>
          <a:xfrm>
            <a:off x="141316" y="354625"/>
            <a:ext cx="8897002" cy="228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6533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20014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48442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79451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25360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16895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17508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92611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72147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7728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14950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86447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3865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56130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11271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84729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24376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9487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35066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59783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10926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0618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25047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555468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88667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173260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8727" t="14363" r="9500" b="63657"/>
          <a:stretch/>
        </p:blipFill>
        <p:spPr>
          <a:xfrm>
            <a:off x="0" y="0"/>
            <a:ext cx="9181680" cy="1388225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399011" y="221118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1648837"/>
            <a:ext cx="9010996" cy="3995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200"/>
              </a:lnSpc>
            </a:pPr>
            <a:r>
              <a:rPr lang="en-US" altLang="ja-JP" sz="2800" b="1" dirty="0"/>
              <a:t> ICSU-WDS (</a:t>
            </a:r>
            <a:r>
              <a:rPr lang="en-US" altLang="ja-JP" sz="2800" b="1" dirty="0">
                <a:hlinkClick r:id="rId3"/>
              </a:rPr>
              <a:t>https://www.icsu-wds.org/</a:t>
            </a:r>
            <a:r>
              <a:rPr lang="en-US" altLang="ja-JP" sz="2800" b="1" dirty="0"/>
              <a:t>)</a:t>
            </a:r>
          </a:p>
          <a:p>
            <a:pPr algn="just">
              <a:lnSpc>
                <a:spcPts val="1200"/>
              </a:lnSpc>
            </a:pPr>
            <a:endParaRPr lang="en-US" altLang="ja-JP" sz="2800" b="1" dirty="0"/>
          </a:p>
          <a:p>
            <a:pPr algn="just">
              <a:lnSpc>
                <a:spcPts val="1200"/>
              </a:lnSpc>
            </a:pPr>
            <a:endParaRPr lang="en-US" altLang="ja-JP" sz="1600" dirty="0"/>
          </a:p>
          <a:p>
            <a:pPr algn="just">
              <a:lnSpc>
                <a:spcPts val="3000"/>
              </a:lnSpc>
            </a:pPr>
            <a:r>
              <a:rPr lang="en-US" altLang="ja-JP" sz="2800" b="1" dirty="0"/>
              <a:t>The World Data System (</a:t>
            </a:r>
            <a:r>
              <a:rPr lang="en-US" altLang="ja-JP" sz="2800" b="1" dirty="0" err="1"/>
              <a:t>WDS</a:t>
            </a:r>
            <a:r>
              <a:rPr lang="en-US" altLang="ja-JP" sz="2800" b="1" dirty="0"/>
              <a:t>) is an Interdisciplinary Body of the International Council for Science (</a:t>
            </a:r>
            <a:r>
              <a:rPr lang="en-US" altLang="ja-JP" sz="2800" b="1" dirty="0" err="1"/>
              <a:t>ICSU</a:t>
            </a:r>
            <a:r>
              <a:rPr lang="en-US" altLang="ja-JP" sz="2800" b="1" dirty="0"/>
              <a:t>) with a mission to promote international collaboration on </a:t>
            </a:r>
            <a:r>
              <a:rPr lang="en-US" altLang="ja-JP" sz="2800" b="1" i="1" dirty="0">
                <a:solidFill>
                  <a:srgbClr val="FF0000"/>
                </a:solidFill>
              </a:rPr>
              <a:t>long-term</a:t>
            </a:r>
            <a:r>
              <a:rPr lang="en-US" altLang="ja-JP" sz="2800" b="1" dirty="0">
                <a:solidFill>
                  <a:srgbClr val="FF0000"/>
                </a:solidFill>
              </a:rPr>
              <a:t> preservation and provision of </a:t>
            </a:r>
            <a:r>
              <a:rPr lang="en-US" altLang="ja-JP" sz="2800" b="1" i="1" dirty="0">
                <a:solidFill>
                  <a:srgbClr val="FF0000"/>
                </a:solidFill>
              </a:rPr>
              <a:t>quality-assessed</a:t>
            </a:r>
            <a:r>
              <a:rPr lang="en-US" altLang="ja-JP" sz="2800" b="1" dirty="0">
                <a:solidFill>
                  <a:srgbClr val="FF0000"/>
                </a:solidFill>
              </a:rPr>
              <a:t> research data and data services</a:t>
            </a:r>
            <a:r>
              <a:rPr lang="en-US" altLang="ja-JP" sz="2800" b="1" dirty="0"/>
              <a:t>. ICSU-WDS is a membership organization that federates trustworthy scientific data services and networks across a range of disciplines in the Natural and Social Sciences, as well as the Humanities. </a:t>
            </a:r>
            <a:endParaRPr lang="en-US" altLang="ja-JP" sz="1600" b="1" dirty="0"/>
          </a:p>
        </p:txBody>
      </p:sp>
    </p:spTree>
    <p:extLst>
      <p:ext uri="{BB962C8B-B14F-4D97-AF65-F5344CB8AC3E}">
        <p14:creationId xmlns:p14="http://schemas.microsoft.com/office/powerpoint/2010/main" val="18771155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28304" t="20952" r="43839" b="7936"/>
          <a:stretch/>
        </p:blipFill>
        <p:spPr>
          <a:xfrm>
            <a:off x="4470238" y="0"/>
            <a:ext cx="4673762" cy="6711043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155121" y="383722"/>
            <a:ext cx="41801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/>
              <a:t>WDS is organized by the Scientific Committee</a:t>
            </a:r>
            <a:endParaRPr kumimoji="1" lang="ja-JP" altLang="en-US" sz="2800" b="1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/>
          <a:srcRect l="28036" t="23651" r="43214" b="48412"/>
          <a:stretch/>
        </p:blipFill>
        <p:spPr>
          <a:xfrm>
            <a:off x="-89254" y="1583870"/>
            <a:ext cx="4705138" cy="2571752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 rotWithShape="1">
          <a:blip r:embed="rId4"/>
          <a:srcRect l="15983" t="59524" r="39196" b="12063"/>
          <a:stretch/>
        </p:blipFill>
        <p:spPr>
          <a:xfrm>
            <a:off x="-41915" y="4833258"/>
            <a:ext cx="4464814" cy="159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0271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40871" y="120198"/>
            <a:ext cx="7886700" cy="1325563"/>
          </a:xfrm>
        </p:spPr>
        <p:txBody>
          <a:bodyPr/>
          <a:lstStyle/>
          <a:p>
            <a:r>
              <a:rPr kumimoji="1" lang="en-US" altLang="ja-JP" b="1" dirty="0">
                <a:latin typeface="+mn-lt"/>
              </a:rPr>
              <a:t>WDS International </a:t>
            </a:r>
            <a:r>
              <a:rPr kumimoji="1" lang="en-US" altLang="ja-JP" b="1" dirty="0" err="1">
                <a:latin typeface="+mn-lt"/>
              </a:rPr>
              <a:t>Programme</a:t>
            </a:r>
            <a:r>
              <a:rPr kumimoji="1" lang="en-US" altLang="ja-JP" b="1" dirty="0">
                <a:latin typeface="+mn-lt"/>
              </a:rPr>
              <a:t> Office (WDS-IPO) at NICT</a:t>
            </a:r>
            <a:r>
              <a:rPr lang="en-US" altLang="ja-JP" b="1" dirty="0">
                <a:latin typeface="+mn-lt"/>
              </a:rPr>
              <a:t>, Tokyo</a:t>
            </a:r>
            <a:endParaRPr kumimoji="1" lang="ja-JP" altLang="en-US" b="1" dirty="0">
              <a:latin typeface="+mn-lt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16337" t="15396" r="59198" b="62223"/>
          <a:stretch/>
        </p:blipFill>
        <p:spPr>
          <a:xfrm>
            <a:off x="-24878" y="1521799"/>
            <a:ext cx="4531179" cy="2331737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/>
          <a:srcRect l="16339" t="72540" r="60625" b="7143"/>
          <a:stretch/>
        </p:blipFill>
        <p:spPr>
          <a:xfrm>
            <a:off x="-24878" y="4057651"/>
            <a:ext cx="4114031" cy="204107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/>
          <a:srcRect l="16486" t="13968" r="61429" b="64445"/>
          <a:stretch/>
        </p:blipFill>
        <p:spPr>
          <a:xfrm>
            <a:off x="4506301" y="1509799"/>
            <a:ext cx="4517546" cy="2483813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3"/>
          <a:srcRect l="16607" t="71745" r="59911" b="11112"/>
          <a:stretch/>
        </p:blipFill>
        <p:spPr>
          <a:xfrm>
            <a:off x="4531179" y="4057651"/>
            <a:ext cx="4517546" cy="185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4786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195666"/>
            <a:ext cx="7886700" cy="1325563"/>
          </a:xfrm>
        </p:spPr>
        <p:txBody>
          <a:bodyPr/>
          <a:lstStyle/>
          <a:p>
            <a:pPr algn="ctr"/>
            <a:r>
              <a:rPr kumimoji="1" lang="en-US" altLang="ja-JP" b="1" dirty="0">
                <a:latin typeface="+mn-lt"/>
              </a:rPr>
              <a:t>WDS Committee, Japan</a:t>
            </a:r>
            <a:endParaRPr kumimoji="1" lang="ja-JP" altLang="en-US" b="1" dirty="0">
              <a:latin typeface="+mn-lt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t="13232" r="1874" b="12424"/>
          <a:stretch/>
        </p:blipFill>
        <p:spPr>
          <a:xfrm>
            <a:off x="0" y="1521229"/>
            <a:ext cx="9144000" cy="3823855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664135" y="5716540"/>
            <a:ext cx="78157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b="1" dirty="0"/>
              <a:t>“WDS-Japan”</a:t>
            </a:r>
          </a:p>
          <a:p>
            <a:pPr algn="ctr"/>
            <a:r>
              <a:rPr kumimoji="1" lang="en-US" altLang="ja-JP" sz="2800" b="1" dirty="0"/>
              <a:t>http://takashiwatanabe.wixsite.com/wds-japan-en</a:t>
            </a:r>
            <a:endParaRPr kumimoji="1" lang="ja-JP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6865844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07918" y="63325"/>
            <a:ext cx="7886700" cy="1033954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b="1" dirty="0"/>
              <a:t>WDS National Committee is organizing a series of international conferences.</a:t>
            </a:r>
            <a:endParaRPr kumimoji="1" lang="ja-JP" altLang="en-US" b="1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15273" t="13879" r="18060" b="11454"/>
          <a:stretch/>
        </p:blipFill>
        <p:spPr>
          <a:xfrm>
            <a:off x="0" y="1097279"/>
            <a:ext cx="9144000" cy="576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7770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/>
          <a:srcRect l="8463" t="26654" r="38315" b="23807"/>
          <a:stretch/>
        </p:blipFill>
        <p:spPr>
          <a:xfrm>
            <a:off x="282633" y="2413234"/>
            <a:ext cx="8703425" cy="4556880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282633" y="188038"/>
            <a:ext cx="83293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ja-JP" sz="2400" dirty="0"/>
              <a:t>As of </a:t>
            </a:r>
            <a:r>
              <a:rPr lang="en-US" altLang="ja-JP" sz="2400" b="1" dirty="0"/>
              <a:t>09 Feb 2017</a:t>
            </a:r>
            <a:r>
              <a:rPr lang="en-US" altLang="ja-JP" sz="2400" dirty="0"/>
              <a:t>, the World Data System has </a:t>
            </a:r>
            <a:r>
              <a:rPr lang="en-US" altLang="ja-JP" sz="2400" b="1" dirty="0"/>
              <a:t>104 Member Organizations </a:t>
            </a:r>
            <a:r>
              <a:rPr lang="en-US" altLang="ja-JP" sz="2400" dirty="0"/>
              <a:t>in four different categories. </a:t>
            </a:r>
          </a:p>
          <a:p>
            <a:pPr marL="342900" indent="-342900" fontAlgn="base">
              <a:buFont typeface="Wingdings" panose="05000000000000000000" pitchFamily="2" charset="2"/>
              <a:buChar char="l"/>
            </a:pPr>
            <a:r>
              <a:rPr lang="en-US" altLang="ja-JP" sz="2400" b="1" dirty="0"/>
              <a:t>68 </a:t>
            </a:r>
            <a:r>
              <a:rPr lang="en-US" altLang="ja-JP" sz="2400" b="1" dirty="0">
                <a:hlinkClick r:id="rId3"/>
              </a:rPr>
              <a:t>Regular Members</a:t>
            </a:r>
            <a:endParaRPr lang="en-US" altLang="ja-JP" sz="2400" dirty="0"/>
          </a:p>
          <a:p>
            <a:pPr marL="342900" indent="-342900" fontAlgn="base">
              <a:buFont typeface="Wingdings" panose="05000000000000000000" pitchFamily="2" charset="2"/>
              <a:buChar char="l"/>
            </a:pPr>
            <a:r>
              <a:rPr lang="en-US" altLang="ja-JP" sz="2400" b="1" dirty="0"/>
              <a:t>10 </a:t>
            </a:r>
            <a:r>
              <a:rPr lang="en-US" altLang="ja-JP" sz="2400" b="1" dirty="0">
                <a:hlinkClick r:id="rId4"/>
              </a:rPr>
              <a:t>Network Members</a:t>
            </a:r>
            <a:endParaRPr lang="en-US" altLang="ja-JP" sz="2400" dirty="0"/>
          </a:p>
          <a:p>
            <a:pPr marL="342900" indent="-342900" fontAlgn="base">
              <a:buFont typeface="Wingdings" panose="05000000000000000000" pitchFamily="2" charset="2"/>
              <a:buChar char="l"/>
            </a:pPr>
            <a:r>
              <a:rPr lang="en-US" altLang="ja-JP" sz="2400" b="1" dirty="0"/>
              <a:t> 8  </a:t>
            </a:r>
            <a:r>
              <a:rPr lang="en-US" altLang="ja-JP" sz="2400" b="1" dirty="0">
                <a:hlinkClick r:id="rId5"/>
              </a:rPr>
              <a:t>Partner Members</a:t>
            </a:r>
            <a:endParaRPr lang="en-US" altLang="ja-JP" sz="2400" dirty="0"/>
          </a:p>
          <a:p>
            <a:pPr marL="342900" indent="-342900" fontAlgn="base">
              <a:buFont typeface="Wingdings" panose="05000000000000000000" pitchFamily="2" charset="2"/>
              <a:buChar char="l"/>
            </a:pPr>
            <a:r>
              <a:rPr lang="en-US" altLang="ja-JP" sz="2400" b="1" dirty="0"/>
              <a:t>18 </a:t>
            </a:r>
            <a:r>
              <a:rPr lang="en-US" altLang="ja-JP" sz="2400" b="1" dirty="0">
                <a:hlinkClick r:id="rId6"/>
              </a:rPr>
              <a:t>Associate Members</a:t>
            </a:r>
            <a:endParaRPr lang="en-US" altLang="ja-JP" sz="2400" dirty="0"/>
          </a:p>
        </p:txBody>
      </p:sp>
    </p:spTree>
    <p:extLst>
      <p:ext uri="{BB962C8B-B14F-4D97-AF65-F5344CB8AC3E}">
        <p14:creationId xmlns:p14="http://schemas.microsoft.com/office/powerpoint/2010/main" val="3948420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Picture 2" descr="wdcc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260648"/>
            <a:ext cx="8893175" cy="629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円/楕円 4"/>
          <p:cNvSpPr/>
          <p:nvPr/>
        </p:nvSpPr>
        <p:spPr>
          <a:xfrm>
            <a:off x="5732512" y="4293096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/>
        </p:nvSpPr>
        <p:spPr>
          <a:xfrm>
            <a:off x="-36066" y="4005064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/>
        </p:nvSpPr>
        <p:spPr>
          <a:xfrm>
            <a:off x="-31130" y="4442544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/>
        </p:nvSpPr>
        <p:spPr>
          <a:xfrm>
            <a:off x="0" y="4653632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/>
          <p:cNvSpPr/>
          <p:nvPr/>
        </p:nvSpPr>
        <p:spPr>
          <a:xfrm>
            <a:off x="-18430" y="5085432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/>
        </p:nvSpPr>
        <p:spPr>
          <a:xfrm>
            <a:off x="3419872" y="4734024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/>
        </p:nvSpPr>
        <p:spPr>
          <a:xfrm>
            <a:off x="3419872" y="4293096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/>
        </p:nvSpPr>
        <p:spPr>
          <a:xfrm>
            <a:off x="4067944" y="2616324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/>
        </p:nvSpPr>
        <p:spPr>
          <a:xfrm>
            <a:off x="3419872" y="4077072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/>
        </p:nvSpPr>
        <p:spPr>
          <a:xfrm>
            <a:off x="5585048" y="2780928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円/楕円 14"/>
          <p:cNvSpPr/>
          <p:nvPr/>
        </p:nvSpPr>
        <p:spPr>
          <a:xfrm>
            <a:off x="5585048" y="2564904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円/楕円 15"/>
          <p:cNvSpPr/>
          <p:nvPr/>
        </p:nvSpPr>
        <p:spPr>
          <a:xfrm>
            <a:off x="7542460" y="2780928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/楕円 16"/>
          <p:cNvSpPr/>
          <p:nvPr/>
        </p:nvSpPr>
        <p:spPr>
          <a:xfrm>
            <a:off x="2839616" y="692696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/楕円 17"/>
          <p:cNvSpPr/>
          <p:nvPr/>
        </p:nvSpPr>
        <p:spPr>
          <a:xfrm>
            <a:off x="2843808" y="1268760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/楕円 18"/>
          <p:cNvSpPr/>
          <p:nvPr/>
        </p:nvSpPr>
        <p:spPr>
          <a:xfrm>
            <a:off x="2843808" y="1484784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/楕円 19"/>
          <p:cNvSpPr/>
          <p:nvPr/>
        </p:nvSpPr>
        <p:spPr>
          <a:xfrm>
            <a:off x="-43210" y="1252364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円/楕円 20"/>
          <p:cNvSpPr/>
          <p:nvPr/>
        </p:nvSpPr>
        <p:spPr>
          <a:xfrm>
            <a:off x="-18430" y="1412776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円/楕円 21"/>
          <p:cNvSpPr/>
          <p:nvPr/>
        </p:nvSpPr>
        <p:spPr>
          <a:xfrm>
            <a:off x="-18430" y="1628800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円/楕円 22"/>
          <p:cNvSpPr/>
          <p:nvPr/>
        </p:nvSpPr>
        <p:spPr>
          <a:xfrm>
            <a:off x="-31130" y="3140968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円/楕円 23"/>
          <p:cNvSpPr/>
          <p:nvPr/>
        </p:nvSpPr>
        <p:spPr>
          <a:xfrm>
            <a:off x="0" y="3406552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円/楕円 24"/>
          <p:cNvSpPr/>
          <p:nvPr/>
        </p:nvSpPr>
        <p:spPr>
          <a:xfrm>
            <a:off x="5233392" y="1324372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円/楕円 25"/>
          <p:cNvSpPr/>
          <p:nvPr/>
        </p:nvSpPr>
        <p:spPr>
          <a:xfrm>
            <a:off x="5267300" y="1091952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円/楕円 26"/>
          <p:cNvSpPr/>
          <p:nvPr/>
        </p:nvSpPr>
        <p:spPr>
          <a:xfrm>
            <a:off x="5280000" y="863352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円/楕円 27"/>
          <p:cNvSpPr/>
          <p:nvPr/>
        </p:nvSpPr>
        <p:spPr>
          <a:xfrm>
            <a:off x="5267300" y="692696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円/楕円 28"/>
          <p:cNvSpPr/>
          <p:nvPr/>
        </p:nvSpPr>
        <p:spPr>
          <a:xfrm>
            <a:off x="5267300" y="475556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円/楕円 29"/>
          <p:cNvSpPr/>
          <p:nvPr/>
        </p:nvSpPr>
        <p:spPr>
          <a:xfrm>
            <a:off x="5292080" y="269652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円/楕円 30"/>
          <p:cNvSpPr/>
          <p:nvPr/>
        </p:nvSpPr>
        <p:spPr>
          <a:xfrm>
            <a:off x="2847132" y="470744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円/楕円 31"/>
          <p:cNvSpPr/>
          <p:nvPr/>
        </p:nvSpPr>
        <p:spPr>
          <a:xfrm>
            <a:off x="-48146" y="3831952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円/楕円 32"/>
          <p:cNvSpPr/>
          <p:nvPr/>
        </p:nvSpPr>
        <p:spPr>
          <a:xfrm>
            <a:off x="5267300" y="1556792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円/楕円 34"/>
          <p:cNvSpPr/>
          <p:nvPr/>
        </p:nvSpPr>
        <p:spPr>
          <a:xfrm>
            <a:off x="-31130" y="4204692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-704229" y="6108750"/>
            <a:ext cx="916242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/>
              <a:t>WDCs moved to WDS (Jan. 2015)</a:t>
            </a:r>
            <a:endParaRPr kumimoji="1" lang="ja-JP" altLang="en-US" sz="2800" dirty="0"/>
          </a:p>
        </p:txBody>
      </p:sp>
      <p:sp>
        <p:nvSpPr>
          <p:cNvPr id="37" name="円/楕円 36"/>
          <p:cNvSpPr/>
          <p:nvPr/>
        </p:nvSpPr>
        <p:spPr>
          <a:xfrm>
            <a:off x="3410287" y="3068960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9" name="直線コネクタ 38"/>
          <p:cNvCxnSpPr/>
          <p:nvPr/>
        </p:nvCxnSpPr>
        <p:spPr>
          <a:xfrm>
            <a:off x="5657056" y="3080008"/>
            <a:ext cx="1435224" cy="0"/>
          </a:xfrm>
          <a:prstGeom prst="line">
            <a:avLst/>
          </a:prstGeom>
          <a:ln w="28575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円/楕円 36"/>
          <p:cNvSpPr/>
          <p:nvPr/>
        </p:nvSpPr>
        <p:spPr>
          <a:xfrm>
            <a:off x="1124000" y="6323384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23862" y="5676950"/>
            <a:ext cx="9171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/>
              <a:t>Former ICSU World Data Center (WDC) System (1957 - 2008) </a:t>
            </a:r>
            <a:endParaRPr kumimoji="1" lang="ja-JP" altLang="en-US" sz="2800" b="1" dirty="0"/>
          </a:p>
        </p:txBody>
      </p:sp>
      <p:sp>
        <p:nvSpPr>
          <p:cNvPr id="41" name="円/楕円 36"/>
          <p:cNvSpPr/>
          <p:nvPr/>
        </p:nvSpPr>
        <p:spPr>
          <a:xfrm>
            <a:off x="3411588" y="3248799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345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31392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/>
          <p:cNvPicPr/>
          <p:nvPr/>
        </p:nvPicPr>
        <p:blipFill rotWithShape="1">
          <a:blip r:embed="rId2"/>
          <a:srcRect t="23059"/>
          <a:stretch/>
        </p:blipFill>
        <p:spPr bwMode="auto">
          <a:xfrm>
            <a:off x="2578187" y="34528"/>
            <a:ext cx="2764358" cy="17382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図 4"/>
          <p:cNvPicPr/>
          <p:nvPr/>
        </p:nvPicPr>
        <p:blipFill rotWithShape="1">
          <a:blip r:embed="rId3"/>
          <a:srcRect t="21611"/>
          <a:stretch/>
        </p:blipFill>
        <p:spPr bwMode="auto">
          <a:xfrm>
            <a:off x="-94824" y="1890755"/>
            <a:ext cx="2673011" cy="15276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図 5"/>
          <p:cNvPicPr/>
          <p:nvPr/>
        </p:nvPicPr>
        <p:blipFill rotWithShape="1">
          <a:blip r:embed="rId4"/>
          <a:srcRect t="21882"/>
          <a:stretch/>
        </p:blipFill>
        <p:spPr bwMode="auto">
          <a:xfrm>
            <a:off x="-101995" y="3242164"/>
            <a:ext cx="2538461" cy="15157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図 6"/>
          <p:cNvPicPr/>
          <p:nvPr/>
        </p:nvPicPr>
        <p:blipFill rotWithShape="1">
          <a:blip r:embed="rId5"/>
          <a:srcRect t="22353"/>
          <a:stretch/>
        </p:blipFill>
        <p:spPr bwMode="auto">
          <a:xfrm>
            <a:off x="5525026" y="-34387"/>
            <a:ext cx="3499071" cy="18761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図 7"/>
          <p:cNvPicPr/>
          <p:nvPr/>
        </p:nvPicPr>
        <p:blipFill rotWithShape="1">
          <a:blip r:embed="rId6"/>
          <a:srcRect t="21882"/>
          <a:stretch/>
        </p:blipFill>
        <p:spPr bwMode="auto">
          <a:xfrm>
            <a:off x="-101995" y="-28030"/>
            <a:ext cx="2657771" cy="18008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図 8"/>
          <p:cNvPicPr/>
          <p:nvPr/>
        </p:nvPicPr>
        <p:blipFill rotWithShape="1">
          <a:blip r:embed="rId7"/>
          <a:srcRect t="21412"/>
          <a:stretch/>
        </p:blipFill>
        <p:spPr bwMode="auto">
          <a:xfrm>
            <a:off x="2578187" y="4000030"/>
            <a:ext cx="2887230" cy="14451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図 9"/>
          <p:cNvPicPr/>
          <p:nvPr/>
        </p:nvPicPr>
        <p:blipFill rotWithShape="1">
          <a:blip r:embed="rId8"/>
          <a:srcRect t="16235"/>
          <a:stretch/>
        </p:blipFill>
        <p:spPr bwMode="auto">
          <a:xfrm>
            <a:off x="-324980" y="5067300"/>
            <a:ext cx="2849880" cy="17907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図 10"/>
          <p:cNvPicPr/>
          <p:nvPr/>
        </p:nvPicPr>
        <p:blipFill rotWithShape="1">
          <a:blip r:embed="rId9"/>
          <a:srcRect t="21647"/>
          <a:stretch/>
        </p:blipFill>
        <p:spPr bwMode="auto">
          <a:xfrm>
            <a:off x="2522508" y="1918216"/>
            <a:ext cx="3181350" cy="18694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図 11"/>
          <p:cNvPicPr/>
          <p:nvPr/>
        </p:nvPicPr>
        <p:blipFill rotWithShape="1">
          <a:blip r:embed="rId10"/>
          <a:srcRect t="21882"/>
          <a:stretch/>
        </p:blipFill>
        <p:spPr bwMode="auto">
          <a:xfrm>
            <a:off x="5789883" y="1905539"/>
            <a:ext cx="3234214" cy="20818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図 12"/>
          <p:cNvPicPr/>
          <p:nvPr/>
        </p:nvPicPr>
        <p:blipFill rotWithShape="1">
          <a:blip r:embed="rId11"/>
          <a:srcRect t="20942" r="19216" b="-1"/>
          <a:stretch/>
        </p:blipFill>
        <p:spPr bwMode="auto">
          <a:xfrm>
            <a:off x="5490097" y="4032408"/>
            <a:ext cx="1532657" cy="14451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図 13"/>
          <p:cNvPicPr/>
          <p:nvPr/>
        </p:nvPicPr>
        <p:blipFill>
          <a:blip r:embed="rId12"/>
          <a:stretch>
            <a:fillRect/>
          </a:stretch>
        </p:blipFill>
        <p:spPr>
          <a:xfrm>
            <a:off x="7022754" y="3943508"/>
            <a:ext cx="2171065" cy="1628775"/>
          </a:xfrm>
          <a:prstGeom prst="rect">
            <a:avLst/>
          </a:prstGeom>
        </p:spPr>
      </p:pic>
      <p:pic>
        <p:nvPicPr>
          <p:cNvPr id="15" name="図 14"/>
          <p:cNvPicPr/>
          <p:nvPr/>
        </p:nvPicPr>
        <p:blipFill rotWithShape="1">
          <a:blip r:embed="rId13"/>
          <a:srcRect t="19927"/>
          <a:stretch/>
        </p:blipFill>
        <p:spPr>
          <a:xfrm>
            <a:off x="2674491" y="5190542"/>
            <a:ext cx="2571750" cy="1544216"/>
          </a:xfrm>
          <a:prstGeom prst="rect">
            <a:avLst/>
          </a:prstGeom>
        </p:spPr>
      </p:pic>
      <p:pic>
        <p:nvPicPr>
          <p:cNvPr id="17" name="図 16"/>
          <p:cNvPicPr/>
          <p:nvPr/>
        </p:nvPicPr>
        <p:blipFill rotWithShape="1">
          <a:blip r:embed="rId14"/>
          <a:srcRect t="21187"/>
          <a:stretch/>
        </p:blipFill>
        <p:spPr bwMode="auto">
          <a:xfrm>
            <a:off x="5404665" y="5611512"/>
            <a:ext cx="1800200" cy="11470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図 17"/>
          <p:cNvPicPr/>
          <p:nvPr/>
        </p:nvPicPr>
        <p:blipFill rotWithShape="1">
          <a:blip r:embed="rId15"/>
          <a:srcRect t="21882" r="34768"/>
          <a:stretch/>
        </p:blipFill>
        <p:spPr bwMode="auto">
          <a:xfrm>
            <a:off x="7406990" y="5601558"/>
            <a:ext cx="1728191" cy="14828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978442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128_PANA\P128004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2" t="6423"/>
          <a:stretch/>
        </p:blipFill>
        <p:spPr bwMode="auto">
          <a:xfrm>
            <a:off x="29949" y="4898047"/>
            <a:ext cx="2004643" cy="1527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:\128_PANA\P12802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64619"/>
            <a:ext cx="2028462" cy="1521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585" r="28890"/>
          <a:stretch/>
        </p:blipFill>
        <p:spPr bwMode="auto">
          <a:xfrm>
            <a:off x="17665" y="507077"/>
            <a:ext cx="2039670" cy="1312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-95976" y="3068837"/>
            <a:ext cx="10166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b="1" dirty="0">
                <a:solidFill>
                  <a:schemeClr val="bg1"/>
                </a:solidFill>
              </a:rPr>
              <a:t>http://weather.is.kochi-u.ac.jp/</a:t>
            </a:r>
            <a:endParaRPr kumimoji="1" lang="ja-JP" altLang="en-US" sz="800" b="1" dirty="0">
              <a:solidFill>
                <a:schemeClr val="bg1"/>
              </a:solidFill>
            </a:endParaRPr>
          </a:p>
        </p:txBody>
      </p:sp>
      <p:pic>
        <p:nvPicPr>
          <p:cNvPr id="8" name="Picture 6" descr="F:\128_PANA\P128049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" y="1831191"/>
            <a:ext cx="2027255" cy="1520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9"/>
          <a:srcRect l="28509" t="27480" r="28949" b="48741"/>
          <a:stretch/>
        </p:blipFill>
        <p:spPr>
          <a:xfrm>
            <a:off x="2547359" y="-448969"/>
            <a:ext cx="6596641" cy="207408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10"/>
          <a:srcRect l="17545" t="15818" r="17909" b="18889"/>
          <a:stretch/>
        </p:blipFill>
        <p:spPr>
          <a:xfrm>
            <a:off x="3182925" y="3965171"/>
            <a:ext cx="4885301" cy="2779805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 rotWithShape="1">
          <a:blip r:embed="rId11"/>
          <a:srcRect l="9018" t="15238" r="11765" b="37619"/>
          <a:stretch/>
        </p:blipFill>
        <p:spPr>
          <a:xfrm>
            <a:off x="2972583" y="2181345"/>
            <a:ext cx="5347608" cy="1790103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-2851265" y="2175068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057335" y="1201486"/>
            <a:ext cx="7178105" cy="12926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US" altLang="ja-JP" sz="2000" b="1" dirty="0"/>
              <a:t>Future Earth is a major international research platform providing the knowledge and support to accelerate transformations to a sustainable world</a:t>
            </a:r>
            <a:endParaRPr kumimoji="1" lang="ja-JP" altLang="en-US" sz="2000" b="1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562858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63137" y="466543"/>
            <a:ext cx="4159482" cy="14879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3200" b="1" dirty="0"/>
              <a:t>Kyoto University has a close connection to Asian countries</a:t>
            </a:r>
            <a:endParaRPr kumimoji="1" lang="ja-JP" altLang="en-US" sz="3200" b="1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t="17596" b="9353"/>
          <a:stretch/>
        </p:blipFill>
        <p:spPr>
          <a:xfrm>
            <a:off x="4922550" y="2404135"/>
            <a:ext cx="4331296" cy="177977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/>
          <a:srcRect l="6000" t="16204" r="9636" b="21151"/>
          <a:stretch/>
        </p:blipFill>
        <p:spPr>
          <a:xfrm>
            <a:off x="4922550" y="466543"/>
            <a:ext cx="4135583" cy="1727384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4"/>
          <a:srcRect t="14828" b="15515"/>
          <a:stretch/>
        </p:blipFill>
        <p:spPr>
          <a:xfrm>
            <a:off x="4920555" y="4183905"/>
            <a:ext cx="4333291" cy="169786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5"/>
          <a:srcRect l="5636" t="12748" r="6875" b="19859"/>
          <a:stretch/>
        </p:blipFill>
        <p:spPr>
          <a:xfrm>
            <a:off x="72652" y="3770738"/>
            <a:ext cx="4740052" cy="2053879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6"/>
          <a:srcRect t="14202" r="1363" b="27455"/>
          <a:stretch/>
        </p:blipFill>
        <p:spPr>
          <a:xfrm>
            <a:off x="77190" y="1954522"/>
            <a:ext cx="4735514" cy="1575595"/>
          </a:xfrm>
          <a:prstGeom prst="rect">
            <a:avLst/>
          </a:prstGeom>
        </p:spPr>
      </p:pic>
      <p:pic>
        <p:nvPicPr>
          <p:cNvPr id="11" name="図 10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57" t="-1" b="13302"/>
          <a:stretch/>
        </p:blipFill>
        <p:spPr bwMode="auto">
          <a:xfrm>
            <a:off x="4322619" y="3894305"/>
            <a:ext cx="490085" cy="3560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31444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9273887" y="1784061"/>
            <a:ext cx="7886700" cy="4351338"/>
          </a:xfrm>
        </p:spPr>
        <p:txBody>
          <a:bodyPr/>
          <a:lstStyle/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84192" y="2313401"/>
            <a:ext cx="8567921" cy="37548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endParaRPr lang="en-US" altLang="ja-JP" dirty="0"/>
          </a:p>
          <a:p>
            <a:pPr algn="just"/>
            <a:r>
              <a:rPr lang="en-US" altLang="ja-JP" sz="2000" dirty="0"/>
              <a:t>The WDS Asia–Oceania Conference 2017 will reinforce the WDS community in this region, and help establish a collaborative system for access to and dissemination of research data.  The principal objectives of the conference are:</a:t>
            </a:r>
          </a:p>
          <a:p>
            <a:pPr algn="just"/>
            <a:r>
              <a:rPr lang="en-US" altLang="ja-JP" sz="2000" dirty="0"/>
              <a:t> </a:t>
            </a:r>
          </a:p>
          <a:p>
            <a:pPr marL="285750" indent="-285750" algn="just">
              <a:buFont typeface="Wingdings" panose="05000000000000000000" pitchFamily="2" charset="2"/>
              <a:buChar char="u"/>
            </a:pPr>
            <a:r>
              <a:rPr lang="en-US" altLang="ja-JP" sz="2000" dirty="0"/>
              <a:t>Strengthen collaboration among China, Japan, and countries in the Asia–Oceania region for WDS activities</a:t>
            </a:r>
          </a:p>
          <a:p>
            <a:pPr marL="285750" indent="-285750" algn="just">
              <a:buFont typeface="Wingdings" panose="05000000000000000000" pitchFamily="2" charset="2"/>
              <a:buChar char="u"/>
            </a:pPr>
            <a:r>
              <a:rPr lang="en-US" altLang="ja-JP" sz="2000" dirty="0"/>
              <a:t>Build and expand the WDS community in the Asia–Oceania region</a:t>
            </a:r>
          </a:p>
          <a:p>
            <a:pPr marL="285750" indent="-285750" algn="just">
              <a:buFont typeface="Wingdings" panose="05000000000000000000" pitchFamily="2" charset="2"/>
              <a:buChar char="u"/>
            </a:pPr>
            <a:r>
              <a:rPr lang="en-US" altLang="ja-JP" sz="2000" dirty="0"/>
              <a:t>Exchange experience on successful applications for WDS membership</a:t>
            </a:r>
          </a:p>
          <a:p>
            <a:pPr marL="285750" indent="-285750" algn="just">
              <a:buFont typeface="Wingdings" panose="05000000000000000000" pitchFamily="2" charset="2"/>
              <a:buChar char="u"/>
            </a:pPr>
            <a:r>
              <a:rPr lang="en-US" altLang="ja-JP" sz="2000" dirty="0"/>
              <a:t>Encourage former World Data </a:t>
            </a:r>
            <a:r>
              <a:rPr lang="en-US" altLang="ja-JP" sz="2000" dirty="0" err="1"/>
              <a:t>Centres</a:t>
            </a:r>
            <a:r>
              <a:rPr lang="en-US" altLang="ja-JP" sz="2000" dirty="0"/>
              <a:t> to join ICSU-WDS</a:t>
            </a:r>
          </a:p>
          <a:p>
            <a:pPr marL="285750" indent="-285750" algn="just">
              <a:buFont typeface="Wingdings" panose="05000000000000000000" pitchFamily="2" charset="2"/>
              <a:buChar char="u"/>
            </a:pPr>
            <a:r>
              <a:rPr lang="en-US" altLang="ja-JP" sz="2000" dirty="0"/>
              <a:t>Introduce advanced technologies connected with WDS-oriented activities</a:t>
            </a:r>
          </a:p>
          <a:p>
            <a:pPr marL="285750" indent="-285750" algn="just">
              <a:buFont typeface="Wingdings" panose="05000000000000000000" pitchFamily="2" charset="2"/>
              <a:buChar char="u"/>
            </a:pPr>
            <a:r>
              <a:rPr lang="en-US" altLang="ja-JP" sz="2000" dirty="0"/>
              <a:t>Promote WDS activities in support of Future Earth in the Asia–Oceania region</a:t>
            </a:r>
            <a:endParaRPr lang="ja-JP" altLang="en-US" sz="2000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/>
          <a:srcRect l="3252" t="23273" r="4312" b="34604"/>
          <a:stretch/>
        </p:blipFill>
        <p:spPr>
          <a:xfrm>
            <a:off x="-67690" y="110785"/>
            <a:ext cx="8897002" cy="228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9675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6827375"/>
              </p:ext>
            </p:extLst>
          </p:nvPr>
        </p:nvGraphicFramePr>
        <p:xfrm>
          <a:off x="120501" y="914867"/>
          <a:ext cx="8803759" cy="555090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524490">
                  <a:extLst>
                    <a:ext uri="{9D8B030D-6E8A-4147-A177-3AD203B41FA5}">
                      <a16:colId xmlns:a16="http://schemas.microsoft.com/office/drawing/2014/main" val="4209111770"/>
                    </a:ext>
                  </a:extLst>
                </a:gridCol>
                <a:gridCol w="6279269">
                  <a:extLst>
                    <a:ext uri="{9D8B030D-6E8A-4147-A177-3AD203B41FA5}">
                      <a16:colId xmlns:a16="http://schemas.microsoft.com/office/drawing/2014/main" val="4071584837"/>
                    </a:ext>
                  </a:extLst>
                </a:gridCol>
              </a:tblGrid>
              <a:tr h="312797"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0">
                          <a:effectLst/>
                        </a:rPr>
                        <a:t>T. Iyemori (Co-Chair)</a:t>
                      </a:r>
                      <a:endParaRPr lang="ja-JP" sz="1800" b="1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0" dirty="0">
                          <a:effectLst/>
                        </a:rPr>
                        <a:t>WDC for Geomagnetism, Kyoto, Kyoto University)</a:t>
                      </a:r>
                      <a:endParaRPr lang="ja-JP" sz="1800" b="1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949807"/>
                  </a:ext>
                </a:extLst>
              </a:tr>
              <a:tr h="312797"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0">
                          <a:effectLst/>
                        </a:rPr>
                        <a:t>Li Guoqing (Co-Chair)</a:t>
                      </a:r>
                      <a:endParaRPr lang="ja-JP" sz="1800" b="1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0">
                          <a:effectLst/>
                        </a:rPr>
                        <a:t>Institute of Remote Sensing and Digital Earth, CAS</a:t>
                      </a:r>
                      <a:endParaRPr lang="ja-JP" sz="1800" b="1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21938856"/>
                  </a:ext>
                </a:extLst>
              </a:tr>
              <a:tr h="85640"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0">
                          <a:effectLst/>
                        </a:rPr>
                        <a:t>T.Watanabe (Secretary)</a:t>
                      </a:r>
                      <a:endParaRPr lang="ja-JP" sz="1800" b="1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0">
                          <a:effectLst/>
                        </a:rPr>
                        <a:t>ICSU WDS International Programme Office</a:t>
                      </a:r>
                      <a:endParaRPr lang="ja-JP" sz="1800" b="1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70782704"/>
                  </a:ext>
                </a:extLst>
              </a:tr>
              <a:tr h="312797"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0" dirty="0">
                          <a:effectLst/>
                        </a:rPr>
                        <a:t>S. Harrison</a:t>
                      </a:r>
                      <a:endParaRPr lang="ja-JP" sz="1800" b="1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0">
                          <a:effectLst/>
                        </a:rPr>
                        <a:t>WDS-Chair, University of Reading</a:t>
                      </a:r>
                      <a:endParaRPr lang="ja-JP" sz="1800" b="1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72595182"/>
                  </a:ext>
                </a:extLst>
              </a:tr>
              <a:tr h="251775"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0" dirty="0">
                          <a:effectLst/>
                        </a:rPr>
                        <a:t>S. Iwata</a:t>
                      </a:r>
                      <a:endParaRPr lang="ja-JP" sz="1800" b="1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0">
                          <a:effectLst/>
                        </a:rPr>
                        <a:t>The Graduate School of Project Design</a:t>
                      </a:r>
                      <a:endParaRPr lang="ja-JP" sz="1800" b="1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97967160"/>
                  </a:ext>
                </a:extLst>
              </a:tr>
              <a:tr h="233916"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0">
                          <a:effectLst/>
                        </a:rPr>
                        <a:t>Li Jianhui </a:t>
                      </a:r>
                      <a:endParaRPr lang="ja-JP" sz="1800" b="1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0">
                          <a:effectLst/>
                        </a:rPr>
                        <a:t>Computer Network Information Center, CAS</a:t>
                      </a:r>
                      <a:endParaRPr lang="ja-JP" sz="1800" b="1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46918583"/>
                  </a:ext>
                </a:extLst>
              </a:tr>
              <a:tr h="312797"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0">
                          <a:effectLst/>
                        </a:rPr>
                        <a:t>M. Mokrane</a:t>
                      </a:r>
                      <a:endParaRPr lang="ja-JP" sz="1800" b="1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0">
                          <a:effectLst/>
                        </a:rPr>
                        <a:t>ICSU WDS International Programme Office</a:t>
                      </a:r>
                      <a:endParaRPr lang="ja-JP" sz="1800" b="1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39434876"/>
                  </a:ext>
                </a:extLst>
              </a:tr>
              <a:tr h="225764"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0">
                          <a:effectLst/>
                        </a:rPr>
                        <a:t>Y. Murayama </a:t>
                      </a:r>
                      <a:endParaRPr lang="ja-JP" sz="1800" b="1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0">
                          <a:effectLst/>
                        </a:rPr>
                        <a:t>National Institute of Information and Communications Technology</a:t>
                      </a:r>
                      <a:endParaRPr lang="ja-JP" sz="1800" b="1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01639804"/>
                  </a:ext>
                </a:extLst>
              </a:tr>
              <a:tr h="260628"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0">
                          <a:effectLst/>
                        </a:rPr>
                        <a:t>R. Shaw </a:t>
                      </a:r>
                      <a:endParaRPr lang="ja-JP" sz="1800" b="1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0">
                          <a:effectLst/>
                        </a:rPr>
                        <a:t>IRDR International Programme Office</a:t>
                      </a:r>
                      <a:endParaRPr lang="ja-JP" sz="1800" b="1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6136448"/>
                  </a:ext>
                </a:extLst>
              </a:tr>
              <a:tr h="285351"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0">
                          <a:effectLst/>
                        </a:rPr>
                        <a:t>Shi Lei </a:t>
                      </a:r>
                      <a:endParaRPr lang="ja-JP" sz="1800" b="1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0">
                          <a:effectLst/>
                        </a:rPr>
                        <a:t>National Science and Technology Infrastructure Center, MOST, China</a:t>
                      </a:r>
                      <a:endParaRPr lang="ja-JP" sz="1800" b="1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51869173"/>
                  </a:ext>
                </a:extLst>
              </a:tr>
              <a:tr h="246277"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0">
                          <a:effectLst/>
                        </a:rPr>
                        <a:t>M. Taniguchi </a:t>
                      </a:r>
                      <a:endParaRPr lang="ja-JP" sz="1800" b="1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0">
                          <a:effectLst/>
                        </a:rPr>
                        <a:t>Research Institute for Humanity and Nature</a:t>
                      </a:r>
                      <a:endParaRPr lang="ja-JP" sz="1800" b="1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63322754"/>
                  </a:ext>
                </a:extLst>
              </a:tr>
              <a:tr h="312797"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0">
                          <a:effectLst/>
                        </a:rPr>
                        <a:t>K. Takara </a:t>
                      </a:r>
                      <a:endParaRPr lang="ja-JP" sz="1800" b="1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0">
                          <a:effectLst/>
                        </a:rPr>
                        <a:t>Disaster Prevention Research Institute of Kyoto University</a:t>
                      </a:r>
                      <a:endParaRPr lang="ja-JP" sz="1800" b="1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9656596"/>
                  </a:ext>
                </a:extLst>
              </a:tr>
              <a:tr h="247079"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0">
                          <a:effectLst/>
                        </a:rPr>
                        <a:t>Wang Juanle </a:t>
                      </a:r>
                      <a:endParaRPr lang="ja-JP" sz="1800" b="1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0">
                          <a:effectLst/>
                        </a:rPr>
                        <a:t>Institute of Geographic Sciences and Natural Resources Research, CAS</a:t>
                      </a:r>
                      <a:endParaRPr lang="ja-JP" sz="1800" b="1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55633680"/>
                  </a:ext>
                </a:extLst>
              </a:tr>
              <a:tr h="207372"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0">
                          <a:effectLst/>
                        </a:rPr>
                        <a:t>Seo-Young Noh </a:t>
                      </a:r>
                      <a:endParaRPr lang="ja-JP" sz="1800" b="1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0">
                          <a:effectLst/>
                        </a:rPr>
                        <a:t>Korea Institute of Science and Technology</a:t>
                      </a:r>
                      <a:endParaRPr lang="ja-JP" sz="1800" b="1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42062627"/>
                  </a:ext>
                </a:extLst>
              </a:tr>
              <a:tr h="233127"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0">
                          <a:effectLst/>
                        </a:rPr>
                        <a:t>J. Hunter </a:t>
                      </a:r>
                      <a:endParaRPr lang="ja-JP" sz="1800" b="1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0">
                          <a:effectLst/>
                        </a:rPr>
                        <a:t>University of Queensland</a:t>
                      </a:r>
                      <a:endParaRPr lang="ja-JP" sz="1800" b="1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73988146"/>
                  </a:ext>
                </a:extLst>
              </a:tr>
              <a:tr h="232219"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0">
                          <a:effectLst/>
                        </a:rPr>
                        <a:t>B. Veenadhari</a:t>
                      </a:r>
                      <a:endParaRPr lang="ja-JP" sz="1800" b="1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0">
                          <a:effectLst/>
                        </a:rPr>
                        <a:t>Indian Institute of Geomagnetism</a:t>
                      </a:r>
                      <a:endParaRPr lang="ja-JP" sz="1800" b="1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8587472"/>
                  </a:ext>
                </a:extLst>
              </a:tr>
              <a:tr h="466623"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0">
                          <a:effectLst/>
                        </a:rPr>
                        <a:t>Lourdes J. Cruz</a:t>
                      </a:r>
                      <a:endParaRPr lang="ja-JP" sz="1800" b="1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>
                          <a:effectLst/>
                        </a:rPr>
                        <a:t>Chair of Regional Committee for Asia and the Pacific</a:t>
                      </a:r>
                      <a:r>
                        <a:rPr lang="en-US" sz="1800" b="1" kern="0">
                          <a:effectLst/>
                        </a:rPr>
                        <a:t>, ROAP, University of the Philippines Diliman</a:t>
                      </a:r>
                      <a:endParaRPr lang="ja-JP" sz="1800" b="1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11847067"/>
                  </a:ext>
                </a:extLst>
              </a:tr>
              <a:tr h="137586"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0" dirty="0" err="1">
                          <a:effectLst/>
                        </a:rPr>
                        <a:t>Wenbo</a:t>
                      </a:r>
                      <a:r>
                        <a:rPr lang="en-US" sz="1800" b="1" kern="0" dirty="0">
                          <a:effectLst/>
                        </a:rPr>
                        <a:t> Chu</a:t>
                      </a:r>
                      <a:endParaRPr lang="ja-JP" sz="1800" b="1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0" dirty="0">
                          <a:effectLst/>
                        </a:rPr>
                        <a:t>GEO Secretariat</a:t>
                      </a:r>
                      <a:endParaRPr lang="ja-JP" sz="1800" b="1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57376234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20501" y="318257"/>
            <a:ext cx="891543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SOC </a:t>
            </a:r>
            <a:r>
              <a:rPr lang="en-US" altLang="ja-JP" sz="2000" b="1" dirty="0"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M</a:t>
            </a:r>
            <a:r>
              <a:rPr kumimoji="0" lang="en-US" altLang="ja-JP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embers of the WDS Asia-Oceania Conference, 2017</a:t>
            </a:r>
            <a:endParaRPr kumimoji="0" lang="en-US" altLang="ja-JP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 </a:t>
            </a:r>
            <a:endParaRPr kumimoji="0" lang="en-US" altLang="ja-JP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8000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5749694"/>
              </p:ext>
            </p:extLst>
          </p:nvPr>
        </p:nvGraphicFramePr>
        <p:xfrm>
          <a:off x="979715" y="1810257"/>
          <a:ext cx="7356528" cy="4256868"/>
        </p:xfrm>
        <a:graphic>
          <a:graphicData uri="http://schemas.openxmlformats.org/drawingml/2006/table">
            <a:tbl>
              <a:tblPr firstRow="1" firstCol="1" bandRow="1">
                <a:tableStyleId>{125E5076-3810-47DD-B79F-674D7AD40C01}</a:tableStyleId>
              </a:tblPr>
              <a:tblGrid>
                <a:gridCol w="936739">
                  <a:extLst>
                    <a:ext uri="{9D8B030D-6E8A-4147-A177-3AD203B41FA5}">
                      <a16:colId xmlns:a16="http://schemas.microsoft.com/office/drawing/2014/main" val="1329159191"/>
                    </a:ext>
                  </a:extLst>
                </a:gridCol>
                <a:gridCol w="3072506">
                  <a:extLst>
                    <a:ext uri="{9D8B030D-6E8A-4147-A177-3AD203B41FA5}">
                      <a16:colId xmlns:a16="http://schemas.microsoft.com/office/drawing/2014/main" val="113747688"/>
                    </a:ext>
                  </a:extLst>
                </a:gridCol>
                <a:gridCol w="3347283">
                  <a:extLst>
                    <a:ext uri="{9D8B030D-6E8A-4147-A177-3AD203B41FA5}">
                      <a16:colId xmlns:a16="http://schemas.microsoft.com/office/drawing/2014/main" val="3271670215"/>
                    </a:ext>
                  </a:extLst>
                </a:gridCol>
              </a:tblGrid>
              <a:tr h="555356"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Date (2017)</a:t>
                      </a:r>
                      <a:endParaRPr lang="ja-JP" sz="2000" b="1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AM</a:t>
                      </a:r>
                      <a:endParaRPr lang="ja-JP" sz="2000" b="1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PM</a:t>
                      </a:r>
                      <a:endParaRPr lang="ja-JP" sz="2000" b="1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81558060"/>
                  </a:ext>
                </a:extLst>
              </a:tr>
              <a:tr h="1187343">
                <a:tc>
                  <a:txBody>
                    <a:bodyPr/>
                    <a:lstStyle/>
                    <a:p>
                      <a:pPr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25 SEP</a:t>
                      </a:r>
                      <a:endParaRPr lang="ja-JP" sz="2000" kern="100" dirty="0">
                        <a:effectLst/>
                      </a:endParaRPr>
                    </a:p>
                    <a:p>
                      <a:pPr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(MON)</a:t>
                      </a:r>
                      <a:endParaRPr lang="ja-JP" sz="200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Cooperative -Event </a:t>
                      </a:r>
                      <a:endParaRPr lang="ja-JP" sz="2000" kern="100" dirty="0">
                        <a:effectLst/>
                      </a:endParaRPr>
                    </a:p>
                    <a:p>
                      <a:pPr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(Data-Analysis Workshop on Solar-terrestrial Environment)</a:t>
                      </a:r>
                      <a:endParaRPr lang="ja-JP" sz="200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Cooperative Event </a:t>
                      </a:r>
                      <a:endParaRPr lang="ja-JP" sz="2000" kern="100">
                        <a:effectLst/>
                      </a:endParaRPr>
                    </a:p>
                    <a:p>
                      <a:pPr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(Data-Analysis Workshop on Solar-terrestrial Environment)</a:t>
                      </a:r>
                      <a:endParaRPr lang="ja-JP" sz="200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40408302"/>
                  </a:ext>
                </a:extLst>
              </a:tr>
              <a:tr h="833034">
                <a:tc>
                  <a:txBody>
                    <a:bodyPr/>
                    <a:lstStyle/>
                    <a:p>
                      <a:pPr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26 SEP (TUE)</a:t>
                      </a:r>
                      <a:endParaRPr lang="ja-JP" sz="200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Registration, Opening talks</a:t>
                      </a:r>
                      <a:endParaRPr lang="ja-JP" sz="200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Key-note talks</a:t>
                      </a:r>
                      <a:endParaRPr lang="ja-JP" sz="200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97792027"/>
                  </a:ext>
                </a:extLst>
              </a:tr>
              <a:tr h="835617">
                <a:tc>
                  <a:txBody>
                    <a:bodyPr/>
                    <a:lstStyle/>
                    <a:p>
                      <a:pPr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27 SEP (WED)</a:t>
                      </a:r>
                      <a:endParaRPr lang="ja-JP" sz="200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Reports of data-oriented activities </a:t>
                      </a:r>
                      <a:endParaRPr lang="ja-JP" sz="200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International and Interdisciplinary collaborations on data</a:t>
                      </a:r>
                      <a:endParaRPr lang="ja-JP" sz="200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18450864"/>
                  </a:ext>
                </a:extLst>
              </a:tr>
              <a:tr h="839491">
                <a:tc>
                  <a:txBody>
                    <a:bodyPr/>
                    <a:lstStyle/>
                    <a:p>
                      <a:pPr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28 SEP (THU)</a:t>
                      </a:r>
                      <a:endParaRPr lang="ja-JP" sz="200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Discussion on action plan</a:t>
                      </a:r>
                      <a:endParaRPr lang="ja-JP" sz="200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Workshop on WDS membership accreditation</a:t>
                      </a:r>
                      <a:endParaRPr lang="ja-JP" sz="200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51052701"/>
                  </a:ext>
                </a:extLst>
              </a:tr>
            </a:tbl>
          </a:graphicData>
        </a:graphic>
      </p:graphicFrame>
      <p:sp>
        <p:nvSpPr>
          <p:cNvPr id="2" name="テキスト ボックス 1"/>
          <p:cNvSpPr txBox="1"/>
          <p:nvPr/>
        </p:nvSpPr>
        <p:spPr>
          <a:xfrm>
            <a:off x="1289957" y="1020536"/>
            <a:ext cx="3681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/>
              <a:t>Tentative Program</a:t>
            </a:r>
            <a:endParaRPr kumimoji="1" lang="ja-JP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8850005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55171" y="95706"/>
            <a:ext cx="7886700" cy="1325563"/>
          </a:xfrm>
        </p:spPr>
        <p:txBody>
          <a:bodyPr/>
          <a:lstStyle/>
          <a:p>
            <a:r>
              <a:rPr kumimoji="1" lang="en-US" altLang="ja-JP" b="1" dirty="0">
                <a:solidFill>
                  <a:srgbClr val="FF0000"/>
                </a:solidFill>
                <a:latin typeface="+mn-lt"/>
              </a:rPr>
              <a:t>We welcome your participation!</a:t>
            </a:r>
            <a:endParaRPr kumimoji="1" lang="ja-JP" altLang="en-US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/>
          <a:srcRect t="15556" b="9206"/>
          <a:stretch/>
        </p:blipFill>
        <p:spPr>
          <a:xfrm>
            <a:off x="-130629" y="1314449"/>
            <a:ext cx="9645568" cy="4082144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685799" y="5461906"/>
            <a:ext cx="81985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/>
              <a:t>http://wdc2.kugi.kyoto-u.ac.jp/wds2017/</a:t>
            </a:r>
            <a:endParaRPr kumimoji="1" lang="ja-JP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2231524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4197" y="482138"/>
            <a:ext cx="8562108" cy="603504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altLang="ja-JP" b="1" dirty="0"/>
              <a:t>2016</a:t>
            </a:r>
            <a:r>
              <a:rPr lang="ja-JP" altLang="en-US" b="1" dirty="0"/>
              <a:t>年度名古屋大学宇宙地球環境研究所研究集会</a:t>
            </a:r>
            <a:endParaRPr lang="en-US" altLang="ja-JP" b="1" dirty="0"/>
          </a:p>
          <a:p>
            <a:pPr marL="0" indent="0">
              <a:buNone/>
            </a:pPr>
            <a:br>
              <a:rPr lang="ja-JP" altLang="en-US" b="1" dirty="0"/>
            </a:br>
            <a:r>
              <a:rPr lang="ja-JP" altLang="en-US" b="1" dirty="0"/>
              <a:t> </a:t>
            </a:r>
            <a:br>
              <a:rPr lang="ja-JP" altLang="en-US" b="1" dirty="0"/>
            </a:br>
            <a:r>
              <a:rPr lang="ja-JP" altLang="en-US" sz="3500" b="1" dirty="0"/>
              <a:t>科学データ研究会・</a:t>
            </a:r>
            <a:r>
              <a:rPr lang="en-US" altLang="ja-JP" sz="3500" b="1" dirty="0"/>
              <a:t>WDS</a:t>
            </a:r>
            <a:r>
              <a:rPr lang="ja-JP" altLang="en-US" sz="3500" b="1" dirty="0"/>
              <a:t>国内シンポジウム</a:t>
            </a:r>
            <a:endParaRPr lang="en-US" altLang="ja-JP" sz="3500" b="1" dirty="0"/>
          </a:p>
          <a:p>
            <a:pPr marL="0" indent="0">
              <a:buNone/>
            </a:pPr>
            <a:r>
              <a:rPr lang="en-US" altLang="ja-JP" sz="3100" b="1" dirty="0">
                <a:solidFill>
                  <a:srgbClr val="FF0000"/>
                </a:solidFill>
              </a:rPr>
              <a:t>Science Data Symposium + WDS Japan Symposium</a:t>
            </a:r>
            <a:br>
              <a:rPr lang="ja-JP" altLang="en-US" sz="3100" b="1" dirty="0"/>
            </a:br>
            <a:br>
              <a:rPr lang="ja-JP" altLang="en-US" b="1" dirty="0"/>
            </a:br>
            <a:r>
              <a:rPr lang="ja-JP" altLang="en-US" b="1" dirty="0"/>
              <a:t>共同開催：名古屋大学宇宙地球環境研究所、情報通信研究機構、研究データ利活用協議会、</a:t>
            </a:r>
            <a:r>
              <a:rPr lang="en-US" altLang="ja-JP" b="1" dirty="0"/>
              <a:t>WDS</a:t>
            </a:r>
            <a:r>
              <a:rPr lang="ja-JP" altLang="en-US" b="1" dirty="0"/>
              <a:t>小委員会</a:t>
            </a:r>
            <a:endParaRPr lang="en-US" altLang="ja-JP" b="1" dirty="0"/>
          </a:p>
          <a:p>
            <a:pPr marL="0" indent="0">
              <a:buNone/>
            </a:pPr>
            <a:br>
              <a:rPr lang="ja-JP" altLang="en-US" b="1" dirty="0"/>
            </a:br>
            <a:r>
              <a:rPr lang="ja-JP" altLang="en-US" b="1" dirty="0"/>
              <a:t>開催期間：</a:t>
            </a:r>
            <a:r>
              <a:rPr lang="en-US" altLang="ja-JP" b="1" dirty="0"/>
              <a:t>2017</a:t>
            </a:r>
            <a:r>
              <a:rPr lang="ja-JP" altLang="en-US" b="1" dirty="0"/>
              <a:t>年</a:t>
            </a:r>
            <a:r>
              <a:rPr lang="en-US" altLang="ja-JP" b="1" dirty="0"/>
              <a:t>3</a:t>
            </a:r>
            <a:r>
              <a:rPr lang="ja-JP" altLang="en-US" b="1" dirty="0"/>
              <a:t>月</a:t>
            </a:r>
            <a:r>
              <a:rPr lang="en-US" altLang="ja-JP" b="1" dirty="0"/>
              <a:t>9</a:t>
            </a:r>
            <a:r>
              <a:rPr lang="ja-JP" altLang="en-US" b="1" dirty="0"/>
              <a:t>日（木）－</a:t>
            </a:r>
            <a:r>
              <a:rPr lang="en-US" altLang="ja-JP" b="1" dirty="0"/>
              <a:t>10</a:t>
            </a:r>
            <a:r>
              <a:rPr lang="ja-JP" altLang="en-US" b="1" dirty="0"/>
              <a:t>日（金）</a:t>
            </a:r>
            <a:endParaRPr lang="en-US" altLang="ja-JP" b="1" dirty="0"/>
          </a:p>
          <a:p>
            <a:pPr marL="0" indent="0">
              <a:buNone/>
            </a:pPr>
            <a:r>
              <a:rPr lang="en-US" altLang="ja-JP" b="1" dirty="0"/>
              <a:t>                       </a:t>
            </a:r>
            <a:r>
              <a:rPr lang="en-US" altLang="ja-JP" b="1" dirty="0">
                <a:solidFill>
                  <a:srgbClr val="FF0000"/>
                </a:solidFill>
              </a:rPr>
              <a:t>9 – 10 March 2017</a:t>
            </a:r>
          </a:p>
          <a:p>
            <a:pPr marL="0" indent="0">
              <a:buNone/>
            </a:pPr>
            <a:br>
              <a:rPr lang="ja-JP" altLang="en-US" b="1" dirty="0"/>
            </a:br>
            <a:r>
              <a:rPr lang="ja-JP" altLang="en-US" b="1" dirty="0"/>
              <a:t>会場：ベルサール「神保町」（東京都千代田区神田神保町）</a:t>
            </a:r>
            <a:endParaRPr lang="en-US" altLang="ja-JP" b="1" dirty="0"/>
          </a:p>
          <a:p>
            <a:pPr marL="0" indent="0">
              <a:buNone/>
            </a:pPr>
            <a:r>
              <a:rPr lang="en-US" altLang="ja-JP" b="1" dirty="0" err="1">
                <a:solidFill>
                  <a:srgbClr val="FF0000"/>
                </a:solidFill>
              </a:rPr>
              <a:t>Bellesalle</a:t>
            </a:r>
            <a:r>
              <a:rPr lang="en-US" altLang="ja-JP" b="1" dirty="0">
                <a:solidFill>
                  <a:srgbClr val="FF0000"/>
                </a:solidFill>
              </a:rPr>
              <a:t> </a:t>
            </a:r>
            <a:r>
              <a:rPr lang="en-US" altLang="ja-JP" b="1" dirty="0" err="1">
                <a:solidFill>
                  <a:srgbClr val="FF0000"/>
                </a:solidFill>
              </a:rPr>
              <a:t>Jinbocho</a:t>
            </a:r>
            <a:r>
              <a:rPr lang="en-US" altLang="ja-JP" b="1" dirty="0">
                <a:solidFill>
                  <a:srgbClr val="FF0000"/>
                </a:solidFill>
              </a:rPr>
              <a:t>, Kanda, Tokyo</a:t>
            </a:r>
            <a:br>
              <a:rPr lang="ja-JP" altLang="en-US" b="1" dirty="0">
                <a:solidFill>
                  <a:srgbClr val="FF0000"/>
                </a:solidFill>
              </a:rPr>
            </a:br>
            <a:r>
              <a:rPr lang="en-US" altLang="ja-JP" b="1" u="sng" dirty="0">
                <a:solidFill>
                  <a:srgbClr val="FF0000"/>
                </a:solidFill>
                <a:hlinkClick r:id="rId2"/>
              </a:rPr>
              <a:t>http://www.bellesalle.co.jp/room</a:t>
            </a:r>
            <a:r>
              <a:rPr lang="en-US" altLang="ja-JP" b="1" u="sng" dirty="0">
                <a:hlinkClick r:id="rId2"/>
              </a:rPr>
              <a:t>/bs_jimbocho/access.html</a:t>
            </a:r>
            <a:br>
              <a:rPr lang="en-US" altLang="ja-JP" b="1" dirty="0"/>
            </a:br>
            <a:endParaRPr lang="en-US" altLang="ja-JP" b="1" dirty="0"/>
          </a:p>
          <a:p>
            <a:pPr marL="0" indent="0">
              <a:buNone/>
            </a:pPr>
            <a:r>
              <a:rPr lang="en-US" altLang="ja-JP" b="1" dirty="0"/>
              <a:t>Conference Web</a:t>
            </a:r>
            <a:r>
              <a:rPr lang="ja-JP" altLang="en-US" b="1" dirty="0"/>
              <a:t> </a:t>
            </a:r>
            <a:r>
              <a:rPr lang="en-US" altLang="ja-JP" b="1" dirty="0"/>
              <a:t>page (in Japanese)</a:t>
            </a:r>
            <a:r>
              <a:rPr lang="ja-JP" altLang="en-US" b="1" dirty="0"/>
              <a:t>：</a:t>
            </a:r>
            <a:r>
              <a:rPr lang="en-US" altLang="ja-JP" b="1" u="sng" dirty="0">
                <a:hlinkClick r:id="rId3"/>
              </a:rPr>
              <a:t>http://takashiwatanabe.wixsite.com/science-data</a:t>
            </a:r>
            <a:br>
              <a:rPr lang="en-US" altLang="ja-JP" b="1" dirty="0"/>
            </a:br>
            <a:r>
              <a:rPr lang="en-US" altLang="ja-JP" b="1" dirty="0"/>
              <a:t> 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42649137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527051" y="2244727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ja-JP" sz="6000" b="1" dirty="0">
                <a:latin typeface="Arial Black" panose="020B0A04020102020204" pitchFamily="34" charset="0"/>
              </a:rPr>
              <a:t>No Conclusion</a:t>
            </a:r>
            <a:br>
              <a:rPr lang="en-US" altLang="ja-JP" b="1" dirty="0">
                <a:latin typeface="Arial Black" panose="020B0A04020102020204" pitchFamily="34" charset="0"/>
              </a:rPr>
            </a:br>
            <a:br>
              <a:rPr lang="en-US" altLang="ja-JP" b="1" dirty="0">
                <a:latin typeface="Arial Black" panose="020B0A04020102020204" pitchFamily="34" charset="0"/>
              </a:rPr>
            </a:br>
            <a:br>
              <a:rPr lang="en-US" altLang="ja-JP" b="1" dirty="0">
                <a:latin typeface="Arial Black" panose="020B0A04020102020204" pitchFamily="34" charset="0"/>
              </a:rPr>
            </a:br>
            <a:br>
              <a:rPr lang="en-US" altLang="ja-JP" b="1" dirty="0">
                <a:latin typeface="Arial Black" panose="020B0A04020102020204" pitchFamily="34" charset="0"/>
              </a:rPr>
            </a:br>
            <a:r>
              <a:rPr lang="en-US" altLang="ja-JP" b="1" dirty="0">
                <a:latin typeface="Arial Black" panose="020B0A04020102020204" pitchFamily="34" charset="0"/>
              </a:rPr>
              <a:t>No Question?</a:t>
            </a:r>
            <a:endParaRPr lang="ja-JP" altLang="en-US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7523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93377" y="290311"/>
            <a:ext cx="7052310" cy="1325563"/>
          </a:xfrm>
        </p:spPr>
        <p:txBody>
          <a:bodyPr/>
          <a:lstStyle/>
          <a:p>
            <a:r>
              <a:rPr kumimoji="1" lang="en-US" altLang="ja-JP" b="1" dirty="0"/>
              <a:t>Former World Data Centers in Japan (1957-2008)</a:t>
            </a:r>
            <a:endParaRPr kumimoji="1" lang="ja-JP" altLang="en-US" b="1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 rotWithShape="1">
          <a:blip r:embed="rId2"/>
          <a:srcRect l="11909" t="22784" r="10000" b="21944"/>
          <a:stretch/>
        </p:blipFill>
        <p:spPr>
          <a:xfrm>
            <a:off x="0" y="1970116"/>
            <a:ext cx="8706557" cy="3466407"/>
          </a:xfrm>
          <a:prstGeom prst="rect">
            <a:avLst/>
          </a:prstGeom>
        </p:spPr>
      </p:pic>
      <p:pic>
        <p:nvPicPr>
          <p:cNvPr id="10" name="図 9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57" t="-1" b="13302"/>
          <a:stretch/>
        </p:blipFill>
        <p:spPr bwMode="auto">
          <a:xfrm>
            <a:off x="8577701" y="3312619"/>
            <a:ext cx="465513" cy="482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図 10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57" t="-1" b="13302"/>
          <a:stretch/>
        </p:blipFill>
        <p:spPr bwMode="auto">
          <a:xfrm>
            <a:off x="8577701" y="3907930"/>
            <a:ext cx="465513" cy="4821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57526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23825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35279" y="348500"/>
            <a:ext cx="7886700" cy="1325563"/>
          </a:xfrm>
        </p:spPr>
        <p:txBody>
          <a:bodyPr>
            <a:normAutofit fontScale="90000"/>
          </a:bodyPr>
          <a:lstStyle/>
          <a:p>
            <a:r>
              <a:rPr kumimoji="1" lang="en-US" altLang="ja-JP" sz="4800" b="1" dirty="0">
                <a:latin typeface="+mn-lt"/>
              </a:rPr>
              <a:t>WDS Members from Japan as of 2016</a:t>
            </a:r>
            <a:endParaRPr kumimoji="1" lang="ja-JP" altLang="en-US" sz="4800" b="1" dirty="0">
              <a:latin typeface="+mn-lt"/>
            </a:endParaRP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7506702"/>
              </p:ext>
            </p:extLst>
          </p:nvPr>
        </p:nvGraphicFramePr>
        <p:xfrm>
          <a:off x="277090" y="2131526"/>
          <a:ext cx="8650780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56067">
                  <a:extLst>
                    <a:ext uri="{9D8B030D-6E8A-4147-A177-3AD203B41FA5}">
                      <a16:colId xmlns:a16="http://schemas.microsoft.com/office/drawing/2014/main" val="2520648760"/>
                    </a:ext>
                  </a:extLst>
                </a:gridCol>
                <a:gridCol w="5494713">
                  <a:extLst>
                    <a:ext uri="{9D8B030D-6E8A-4147-A177-3AD203B41FA5}">
                      <a16:colId xmlns:a16="http://schemas.microsoft.com/office/drawing/2014/main" val="698087988"/>
                    </a:ext>
                  </a:extLst>
                </a:gridCol>
              </a:tblGrid>
              <a:tr h="383809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2400" b="1" dirty="0"/>
                        <a:t>Member</a:t>
                      </a:r>
                      <a:endParaRPr kumimoji="1" lang="ja-JP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2400" b="1" dirty="0"/>
                        <a:t>Host Organization</a:t>
                      </a:r>
                      <a:endParaRPr kumimoji="1" lang="ja-JP" alt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4660619"/>
                  </a:ext>
                </a:extLst>
              </a:tr>
              <a:tr h="389139">
                <a:tc>
                  <a:txBody>
                    <a:bodyPr/>
                    <a:lstStyle/>
                    <a:p>
                      <a:r>
                        <a:rPr kumimoji="1" lang="en-US" altLang="ja-JP" sz="2400" b="1" dirty="0"/>
                        <a:t>WDC for Geomagnetism, Kyoto</a:t>
                      </a:r>
                      <a:endParaRPr kumimoji="1" lang="ja-JP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b="1" dirty="0"/>
                        <a:t>Kyoto University</a:t>
                      </a:r>
                      <a:endParaRPr kumimoji="1" lang="ja-JP" alt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2406123"/>
                  </a:ext>
                </a:extLst>
              </a:tr>
              <a:tr h="671665">
                <a:tc>
                  <a:txBody>
                    <a:bodyPr/>
                    <a:lstStyle/>
                    <a:p>
                      <a:r>
                        <a:rPr kumimoji="1" lang="en-US" altLang="ja-JP" sz="2400" b="1" dirty="0"/>
                        <a:t>WDC for Ionosphere and Space Weather</a:t>
                      </a:r>
                      <a:endParaRPr kumimoji="1" lang="ja-JP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b="1" dirty="0"/>
                        <a:t>National Institute of Information and Communications Technology</a:t>
                      </a:r>
                      <a:endParaRPr kumimoji="1" lang="ja-JP" alt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2950260"/>
                  </a:ext>
                </a:extLst>
              </a:tr>
              <a:tr h="671665">
                <a:tc>
                  <a:txBody>
                    <a:bodyPr/>
                    <a:lstStyle/>
                    <a:p>
                      <a:r>
                        <a:rPr kumimoji="1" lang="en-US" altLang="ja-JP" sz="24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Research Institute for Sustainable </a:t>
                      </a:r>
                      <a:r>
                        <a:rPr kumimoji="1" lang="en-US" altLang="ja-JP" sz="2400" b="1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Humanosphere</a:t>
                      </a:r>
                      <a:r>
                        <a:rPr kumimoji="1" lang="en-US" altLang="ja-JP" sz="24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kumimoji="1" lang="ja-JP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b="1" dirty="0"/>
                        <a:t>Kyoto University</a:t>
                      </a:r>
                      <a:endParaRPr kumimoji="1" lang="ja-JP" alt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10860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155265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18035" t="23652" r="14911" b="17360"/>
          <a:stretch/>
        </p:blipFill>
        <p:spPr>
          <a:xfrm>
            <a:off x="323017" y="2947307"/>
            <a:ext cx="8628593" cy="426992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/>
          <a:srcRect l="8463" t="26654" r="38315" b="23807"/>
          <a:stretch/>
        </p:blipFill>
        <p:spPr>
          <a:xfrm>
            <a:off x="1760369" y="0"/>
            <a:ext cx="5629216" cy="2947307"/>
          </a:xfrm>
          <a:prstGeom prst="rect">
            <a:avLst/>
          </a:prstGeom>
        </p:spPr>
      </p:pic>
      <p:sp>
        <p:nvSpPr>
          <p:cNvPr id="6" name="楕円 5"/>
          <p:cNvSpPr/>
          <p:nvPr/>
        </p:nvSpPr>
        <p:spPr>
          <a:xfrm>
            <a:off x="3886200" y="1240972"/>
            <a:ext cx="1175657" cy="11756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70265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0558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65599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614200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0699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737</TotalTime>
  <Words>683</Words>
  <Application>Microsoft Office PowerPoint</Application>
  <PresentationFormat>画面に合わせる (4:3)</PresentationFormat>
  <Paragraphs>111</Paragraphs>
  <Slides>51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51</vt:i4>
      </vt:variant>
    </vt:vector>
  </HeadingPairs>
  <TitlesOfParts>
    <vt:vector size="62" baseType="lpstr">
      <vt:lpstr>ＭＳ 明朝</vt:lpstr>
      <vt:lpstr>游ゴシック</vt:lpstr>
      <vt:lpstr>游ゴシック Light</vt:lpstr>
      <vt:lpstr>Arial</vt:lpstr>
      <vt:lpstr>Arial Black</vt:lpstr>
      <vt:lpstr>Calibri</vt:lpstr>
      <vt:lpstr>Calibri Light</vt:lpstr>
      <vt:lpstr>Century</vt:lpstr>
      <vt:lpstr>Times New Roman</vt:lpstr>
      <vt:lpstr>Wingdings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WDS International Programme Office (WDS-IPO) at NICT, Tokyo</vt:lpstr>
      <vt:lpstr>WDS Committee, Japan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We welcome your participation!</vt:lpstr>
      <vt:lpstr>PowerPoint プレゼンテーション</vt:lpstr>
      <vt:lpstr>No Conclusion    No Question?</vt:lpstr>
      <vt:lpstr>Former World Data Centers in Japan (1957-2008)</vt:lpstr>
      <vt:lpstr>WDS Members from Japan as of 2016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WDS Asia-Oceania Conference 2017 in Kyoto, Japan</dc:title>
  <dc:creator>mitowata</dc:creator>
  <cp:lastModifiedBy>mitowata</cp:lastModifiedBy>
  <cp:revision>58</cp:revision>
  <dcterms:created xsi:type="dcterms:W3CDTF">2017-02-28T03:59:14Z</dcterms:created>
  <dcterms:modified xsi:type="dcterms:W3CDTF">2017-03-01T01:53:15Z</dcterms:modified>
</cp:coreProperties>
</file>