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19"/>
  </p:notesMasterIdLst>
  <p:handoutMasterIdLst>
    <p:handoutMasterId r:id="rId20"/>
  </p:handoutMasterIdLst>
  <p:sldIdLst>
    <p:sldId id="256" r:id="rId2"/>
    <p:sldId id="367" r:id="rId3"/>
    <p:sldId id="368" r:id="rId4"/>
    <p:sldId id="374" r:id="rId5"/>
    <p:sldId id="375" r:id="rId6"/>
    <p:sldId id="376" r:id="rId7"/>
    <p:sldId id="371" r:id="rId8"/>
    <p:sldId id="401" r:id="rId9"/>
    <p:sldId id="396" r:id="rId10"/>
    <p:sldId id="372" r:id="rId11"/>
    <p:sldId id="373" r:id="rId12"/>
    <p:sldId id="377" r:id="rId13"/>
    <p:sldId id="403" r:id="rId14"/>
    <p:sldId id="384" r:id="rId15"/>
    <p:sldId id="399" r:id="rId16"/>
    <p:sldId id="400" r:id="rId17"/>
    <p:sldId id="379" r:id="rId18"/>
  </p:sldIdLst>
  <p:sldSz cx="9144000" cy="6858000" type="screen4x3"/>
  <p:notesSz cx="7099300" cy="1023461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66"/>
    <a:srgbClr val="FF9900"/>
    <a:srgbClr val="006600"/>
    <a:srgbClr val="FF00FF"/>
    <a:srgbClr val="FF99FF"/>
    <a:srgbClr val="FFCCFF"/>
    <a:srgbClr val="FFA7CB"/>
    <a:srgbClr val="0000CC"/>
    <a:srgbClr val="CC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139" autoAdjust="0"/>
  </p:normalViewPr>
  <p:slideViewPr>
    <p:cSldViewPr snapToObjects="1" showGuides="1">
      <p:cViewPr varScale="1">
        <p:scale>
          <a:sx n="86" d="100"/>
          <a:sy n="86" d="100"/>
        </p:scale>
        <p:origin x="138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76363" cy="511730"/>
          </a:xfrm>
          <a:prstGeom prst="rect">
            <a:avLst/>
          </a:prstGeom>
          <a:noFill/>
          <a:ln w="9525">
            <a:noFill/>
            <a:miter lim="800000"/>
            <a:headEnd/>
            <a:tailEnd/>
          </a:ln>
          <a:effectLst/>
        </p:spPr>
        <p:txBody>
          <a:bodyPr vert="horz" wrap="square" lIns="95390" tIns="47695" rIns="95390" bIns="47695" numCol="1" anchor="t" anchorCtr="0" compatLnSpc="1">
            <a:prstTxWarp prst="textNoShape">
              <a:avLst/>
            </a:prstTxWarp>
          </a:bodyPr>
          <a:lstStyle>
            <a:lvl1pPr>
              <a:defRPr sz="1300">
                <a:latin typeface="Arial" charset="0"/>
                <a:ea typeface="ＭＳ Ｐゴシック" pitchFamily="50" charset="-128"/>
                <a:cs typeface="+mn-cs"/>
              </a:defRPr>
            </a:lvl1pPr>
          </a:lstStyle>
          <a:p>
            <a:pPr>
              <a:defRPr/>
            </a:pPr>
            <a:endParaRPr lang="en-US" altLang="ja-JP"/>
          </a:p>
        </p:txBody>
      </p:sp>
      <p:sp>
        <p:nvSpPr>
          <p:cNvPr id="46083" name="Rectangle 3"/>
          <p:cNvSpPr>
            <a:spLocks noGrp="1" noChangeArrowheads="1"/>
          </p:cNvSpPr>
          <p:nvPr>
            <p:ph type="dt" sz="quarter" idx="1"/>
          </p:nvPr>
        </p:nvSpPr>
        <p:spPr bwMode="auto">
          <a:xfrm>
            <a:off x="4021294" y="1"/>
            <a:ext cx="3076363" cy="511730"/>
          </a:xfrm>
          <a:prstGeom prst="rect">
            <a:avLst/>
          </a:prstGeom>
          <a:noFill/>
          <a:ln w="9525">
            <a:noFill/>
            <a:miter lim="800000"/>
            <a:headEnd/>
            <a:tailEnd/>
          </a:ln>
          <a:effectLst/>
        </p:spPr>
        <p:txBody>
          <a:bodyPr vert="horz" wrap="square" lIns="95390" tIns="47695" rIns="95390" bIns="47695" numCol="1" anchor="t" anchorCtr="0" compatLnSpc="1">
            <a:prstTxWarp prst="textNoShape">
              <a:avLst/>
            </a:prstTxWarp>
          </a:bodyPr>
          <a:lstStyle>
            <a:lvl1pPr algn="r">
              <a:defRPr sz="1300">
                <a:latin typeface="Arial" pitchFamily="-110" charset="0"/>
                <a:ea typeface="ＭＳ Ｐゴシック" pitchFamily="-110" charset="-128"/>
                <a:cs typeface="ＭＳ Ｐゴシック" pitchFamily="-110" charset="-128"/>
              </a:defRPr>
            </a:lvl1pPr>
          </a:lstStyle>
          <a:p>
            <a:pPr>
              <a:defRPr/>
            </a:pPr>
            <a:fld id="{781BDA53-18D3-064F-84D2-BBC238A36F38}" type="datetime1">
              <a:rPr lang="ja-JP" altLang="en-US"/>
              <a:pPr>
                <a:defRPr/>
              </a:pPr>
              <a:t>2017/3/1</a:t>
            </a:fld>
            <a:endParaRPr lang="en-US" altLang="ja-JP"/>
          </a:p>
        </p:txBody>
      </p:sp>
      <p:sp>
        <p:nvSpPr>
          <p:cNvPr id="46084" name="Rectangle 4"/>
          <p:cNvSpPr>
            <a:spLocks noGrp="1" noChangeArrowheads="1"/>
          </p:cNvSpPr>
          <p:nvPr>
            <p:ph type="ftr" sz="quarter" idx="2"/>
          </p:nvPr>
        </p:nvSpPr>
        <p:spPr bwMode="auto">
          <a:xfrm>
            <a:off x="0" y="9721106"/>
            <a:ext cx="3076363" cy="511730"/>
          </a:xfrm>
          <a:prstGeom prst="rect">
            <a:avLst/>
          </a:prstGeom>
          <a:noFill/>
          <a:ln w="9525">
            <a:noFill/>
            <a:miter lim="800000"/>
            <a:headEnd/>
            <a:tailEnd/>
          </a:ln>
          <a:effectLst/>
        </p:spPr>
        <p:txBody>
          <a:bodyPr vert="horz" wrap="square" lIns="95390" tIns="47695" rIns="95390" bIns="47695" numCol="1" anchor="b" anchorCtr="0" compatLnSpc="1">
            <a:prstTxWarp prst="textNoShape">
              <a:avLst/>
            </a:prstTxWarp>
          </a:bodyPr>
          <a:lstStyle>
            <a:lvl1pPr>
              <a:defRPr sz="1300">
                <a:latin typeface="Arial" charset="0"/>
                <a:ea typeface="ＭＳ Ｐゴシック" pitchFamily="50" charset="-128"/>
                <a:cs typeface="+mn-cs"/>
              </a:defRPr>
            </a:lvl1pPr>
          </a:lstStyle>
          <a:p>
            <a:pPr>
              <a:defRPr/>
            </a:pPr>
            <a:endParaRPr lang="en-US" altLang="ja-JP"/>
          </a:p>
        </p:txBody>
      </p:sp>
      <p:sp>
        <p:nvSpPr>
          <p:cNvPr id="46085" name="Rectangle 5"/>
          <p:cNvSpPr>
            <a:spLocks noGrp="1" noChangeArrowheads="1"/>
          </p:cNvSpPr>
          <p:nvPr>
            <p:ph type="sldNum" sz="quarter" idx="3"/>
          </p:nvPr>
        </p:nvSpPr>
        <p:spPr bwMode="auto">
          <a:xfrm>
            <a:off x="4021294" y="9721106"/>
            <a:ext cx="3076363" cy="511730"/>
          </a:xfrm>
          <a:prstGeom prst="rect">
            <a:avLst/>
          </a:prstGeom>
          <a:noFill/>
          <a:ln w="9525">
            <a:noFill/>
            <a:miter lim="800000"/>
            <a:headEnd/>
            <a:tailEnd/>
          </a:ln>
          <a:effectLst/>
        </p:spPr>
        <p:txBody>
          <a:bodyPr vert="horz" wrap="square" lIns="95390" tIns="47695" rIns="95390" bIns="47695" numCol="1" anchor="b" anchorCtr="0" compatLnSpc="1">
            <a:prstTxWarp prst="textNoShape">
              <a:avLst/>
            </a:prstTxWarp>
          </a:bodyPr>
          <a:lstStyle>
            <a:lvl1pPr algn="r">
              <a:defRPr sz="1300">
                <a:latin typeface="Arial" pitchFamily="-110" charset="0"/>
                <a:ea typeface="ＭＳ Ｐゴシック" pitchFamily="-110" charset="-128"/>
                <a:cs typeface="ＭＳ Ｐゴシック" pitchFamily="-110" charset="-128"/>
              </a:defRPr>
            </a:lvl1pPr>
          </a:lstStyle>
          <a:p>
            <a:pPr>
              <a:defRPr/>
            </a:pPr>
            <a:fld id="{286D210A-680F-3B44-9A91-2CBD46EC1367}" type="slidenum">
              <a:rPr lang="ja-JP" altLang="en-US"/>
              <a:pPr>
                <a:defRPr/>
              </a:pPr>
              <a:t>‹#›</a:t>
            </a:fld>
            <a:endParaRPr lang="en-US" altLang="ja-JP"/>
          </a:p>
        </p:txBody>
      </p:sp>
    </p:spTree>
    <p:extLst>
      <p:ext uri="{BB962C8B-B14F-4D97-AF65-F5344CB8AC3E}">
        <p14:creationId xmlns:p14="http://schemas.microsoft.com/office/powerpoint/2010/main" val="3858511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76363" cy="511730"/>
          </a:xfrm>
          <a:prstGeom prst="rect">
            <a:avLst/>
          </a:prstGeom>
        </p:spPr>
        <p:txBody>
          <a:bodyPr vert="horz" wrap="square" lIns="95390" tIns="47695" rIns="95390" bIns="47695" numCol="1" anchor="t" anchorCtr="0" compatLnSpc="1">
            <a:prstTxWarp prst="textNoShape">
              <a:avLst/>
            </a:prstTxWarp>
          </a:bodyPr>
          <a:lstStyle>
            <a:lvl1pPr>
              <a:defRPr sz="1300">
                <a:latin typeface="Calibri" pitchFamily="-105" charset="0"/>
                <a:ea typeface="ＭＳ Ｐゴシック" pitchFamily="-105" charset="-128"/>
                <a:cs typeface="ＭＳ Ｐゴシック" pitchFamily="-105" charset="-128"/>
              </a:defRPr>
            </a:lvl1pPr>
          </a:lstStyle>
          <a:p>
            <a:pPr>
              <a:defRPr/>
            </a:pPr>
            <a:endParaRPr lang="ja-JP" altLang="en-US"/>
          </a:p>
        </p:txBody>
      </p:sp>
      <p:sp>
        <p:nvSpPr>
          <p:cNvPr id="3" name="日付プレースホルダ 2"/>
          <p:cNvSpPr>
            <a:spLocks noGrp="1"/>
          </p:cNvSpPr>
          <p:nvPr>
            <p:ph type="dt" idx="1"/>
          </p:nvPr>
        </p:nvSpPr>
        <p:spPr>
          <a:xfrm>
            <a:off x="4021294" y="1"/>
            <a:ext cx="3076363" cy="511730"/>
          </a:xfrm>
          <a:prstGeom prst="rect">
            <a:avLst/>
          </a:prstGeom>
        </p:spPr>
        <p:txBody>
          <a:bodyPr vert="horz" wrap="square" lIns="95390" tIns="47695" rIns="95390" bIns="47695" numCol="1" anchor="t" anchorCtr="0" compatLnSpc="1">
            <a:prstTxWarp prst="textNoShape">
              <a:avLst/>
            </a:prstTxWarp>
          </a:bodyPr>
          <a:lstStyle>
            <a:lvl1pPr algn="r">
              <a:defRPr sz="1300">
                <a:latin typeface="Calibri" pitchFamily="-110" charset="0"/>
                <a:ea typeface="ＭＳ Ｐゴシック" pitchFamily="-110" charset="-128"/>
                <a:cs typeface="ＭＳ Ｐゴシック" pitchFamily="-110" charset="-128"/>
              </a:defRPr>
            </a:lvl1pPr>
          </a:lstStyle>
          <a:p>
            <a:pPr>
              <a:defRPr/>
            </a:pPr>
            <a:fld id="{EE785481-618F-564C-B55B-C733CB2718EF}" type="datetime1">
              <a:rPr lang="ja-JP" altLang="en-US"/>
              <a:pPr>
                <a:defRPr/>
              </a:pPr>
              <a:t>2017/3/1</a:t>
            </a:fld>
            <a:endParaRPr lang="en-US" altLang="ja-JP"/>
          </a:p>
        </p:txBody>
      </p:sp>
      <p:sp>
        <p:nvSpPr>
          <p:cNvPr id="4" name="スライド イメージ プレースホルダ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wrap="square" lIns="95390" tIns="47695" rIns="95390" bIns="47695" numCol="1" anchor="ctr" anchorCtr="0" compatLnSpc="1">
            <a:prstTxWarp prst="textNoShape">
              <a:avLst/>
            </a:prstTxWarp>
          </a:bodyPr>
          <a:lstStyle/>
          <a:p>
            <a:pPr lvl="0"/>
            <a:endParaRPr lang="ja-JP" altLang="en-US" noProof="0"/>
          </a:p>
        </p:txBody>
      </p:sp>
      <p:sp>
        <p:nvSpPr>
          <p:cNvPr id="5" name="ノート プレースホルダ 4"/>
          <p:cNvSpPr>
            <a:spLocks noGrp="1"/>
          </p:cNvSpPr>
          <p:nvPr>
            <p:ph type="body" sz="quarter" idx="3"/>
          </p:nvPr>
        </p:nvSpPr>
        <p:spPr>
          <a:xfrm>
            <a:off x="709931" y="4861441"/>
            <a:ext cx="5679440" cy="4605575"/>
          </a:xfrm>
          <a:prstGeom prst="rect">
            <a:avLst/>
          </a:prstGeom>
        </p:spPr>
        <p:txBody>
          <a:bodyPr vert="horz" wrap="square" lIns="95390" tIns="47695" rIns="95390" bIns="47695"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9721106"/>
            <a:ext cx="3076363" cy="511730"/>
          </a:xfrm>
          <a:prstGeom prst="rect">
            <a:avLst/>
          </a:prstGeom>
        </p:spPr>
        <p:txBody>
          <a:bodyPr vert="horz" wrap="square" lIns="95390" tIns="47695" rIns="95390" bIns="47695" numCol="1" anchor="b" anchorCtr="0" compatLnSpc="1">
            <a:prstTxWarp prst="textNoShape">
              <a:avLst/>
            </a:prstTxWarp>
          </a:bodyPr>
          <a:lstStyle>
            <a:lvl1pPr>
              <a:defRPr sz="1300">
                <a:latin typeface="Calibri" pitchFamily="-105" charset="0"/>
                <a:ea typeface="ＭＳ Ｐゴシック" pitchFamily="-105" charset="-128"/>
                <a:cs typeface="ＭＳ Ｐゴシック" pitchFamily="-105" charset="-128"/>
              </a:defRPr>
            </a:lvl1pPr>
          </a:lstStyle>
          <a:p>
            <a:pPr>
              <a:defRPr/>
            </a:pPr>
            <a:endParaRPr lang="ja-JP" altLang="en-US"/>
          </a:p>
        </p:txBody>
      </p:sp>
      <p:sp>
        <p:nvSpPr>
          <p:cNvPr id="7" name="スライド番号プレースホルダ 6"/>
          <p:cNvSpPr>
            <a:spLocks noGrp="1"/>
          </p:cNvSpPr>
          <p:nvPr>
            <p:ph type="sldNum" sz="quarter" idx="5"/>
          </p:nvPr>
        </p:nvSpPr>
        <p:spPr>
          <a:xfrm>
            <a:off x="4021294" y="9721106"/>
            <a:ext cx="3076363" cy="511730"/>
          </a:xfrm>
          <a:prstGeom prst="rect">
            <a:avLst/>
          </a:prstGeom>
        </p:spPr>
        <p:txBody>
          <a:bodyPr vert="horz" wrap="square" lIns="95390" tIns="47695" rIns="95390" bIns="47695" numCol="1" anchor="b" anchorCtr="0" compatLnSpc="1">
            <a:prstTxWarp prst="textNoShape">
              <a:avLst/>
            </a:prstTxWarp>
          </a:bodyPr>
          <a:lstStyle>
            <a:lvl1pPr algn="r">
              <a:defRPr sz="1300">
                <a:latin typeface="Calibri" pitchFamily="-110" charset="0"/>
                <a:ea typeface="ＭＳ Ｐゴシック" pitchFamily="-110" charset="-128"/>
                <a:cs typeface="ＭＳ Ｐゴシック" pitchFamily="-110" charset="-128"/>
              </a:defRPr>
            </a:lvl1pPr>
          </a:lstStyle>
          <a:p>
            <a:pPr>
              <a:defRPr/>
            </a:pPr>
            <a:fld id="{D71505BF-72F5-FC42-8072-7B3591EBCBF7}" type="slidenum">
              <a:rPr lang="ja-JP" altLang="en-US"/>
              <a:pPr>
                <a:defRPr/>
              </a:pPr>
              <a:t>‹#›</a:t>
            </a:fld>
            <a:endParaRPr lang="en-US" altLang="ja-JP"/>
          </a:p>
        </p:txBody>
      </p:sp>
    </p:spTree>
    <p:extLst>
      <p:ext uri="{BB962C8B-B14F-4D97-AF65-F5344CB8AC3E}">
        <p14:creationId xmlns:p14="http://schemas.microsoft.com/office/powerpoint/2010/main" val="238996999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71505BF-72F5-FC42-8072-7B3591EBCBF7}" type="slidenum">
              <a:rPr lang="ja-JP" altLang="en-US" smtClean="0"/>
              <a:pPr>
                <a:defRPr/>
              </a:pPr>
              <a:t>1</a:t>
            </a:fld>
            <a:endParaRPr lang="en-US" altLang="ja-JP"/>
          </a:p>
        </p:txBody>
      </p:sp>
    </p:spTree>
    <p:extLst>
      <p:ext uri="{BB962C8B-B14F-4D97-AF65-F5344CB8AC3E}">
        <p14:creationId xmlns:p14="http://schemas.microsoft.com/office/powerpoint/2010/main" val="91771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50505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61990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9371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1281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367320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ja-JP" altLang="en-US" dirty="0" smtClean="0">
                <a:latin typeface="Calibri" charset="0"/>
                <a:ea typeface="ＭＳ Ｐゴシック" charset="0"/>
                <a:cs typeface="ＭＳ Ｐゴシック" charset="0"/>
              </a:rPr>
              <a:t>継続性</a:t>
            </a:r>
            <a:endParaRPr lang="en-US" altLang="ja-JP" dirty="0" smtClean="0">
              <a:latin typeface="Calibri" charset="0"/>
              <a:ea typeface="ＭＳ Ｐゴシック" charset="0"/>
              <a:cs typeface="ＭＳ Ｐゴシック" charset="0"/>
            </a:endParaRPr>
          </a:p>
          <a:p>
            <a:r>
              <a:rPr lang="ja-JP" altLang="en-US" dirty="0" smtClean="0">
                <a:latin typeface="Calibri" charset="0"/>
                <a:ea typeface="ＭＳ Ｐゴシック" charset="0"/>
                <a:cs typeface="ＭＳ Ｐゴシック" charset="0"/>
              </a:rPr>
              <a:t>サイトが多い</a:t>
            </a:r>
            <a:endParaRPr lang="en-US" altLang="ja-JP" dirty="0" smtClean="0">
              <a:latin typeface="Calibri" charset="0"/>
              <a:ea typeface="ＭＳ Ｐゴシック" charset="0"/>
              <a:cs typeface="ＭＳ Ｐゴシック" charset="0"/>
            </a:endParaRPr>
          </a:p>
          <a:p>
            <a:r>
              <a:rPr lang="ja-JP" altLang="en-US" dirty="0" smtClean="0">
                <a:latin typeface="Calibri" charset="0"/>
                <a:ea typeface="ＭＳ Ｐゴシック" charset="0"/>
                <a:cs typeface="ＭＳ Ｐゴシック" charset="0"/>
              </a:rPr>
              <a:t>異なるフォーマットのメタデータ</a:t>
            </a:r>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48830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5276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ja-JP" dirty="0" smtClean="0">
                <a:latin typeface="Calibri" charset="0"/>
                <a:ea typeface="ＭＳ Ｐゴシック" charset="0"/>
                <a:cs typeface="ＭＳ Ｐゴシック" charset="0"/>
              </a:rPr>
              <a:t>Innovation,</a:t>
            </a:r>
            <a:r>
              <a:rPr lang="en-US" altLang="ja-JP" baseline="0" dirty="0" smtClean="0">
                <a:latin typeface="Calibri" charset="0"/>
                <a:ea typeface="ＭＳ Ｐゴシック" charset="0"/>
                <a:cs typeface="ＭＳ Ｐゴシック" charset="0"/>
              </a:rPr>
              <a:t> Destroy, Create</a:t>
            </a:r>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6372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4043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6742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2894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71853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7045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1355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4896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75593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marL="0" indent="0" algn="ctr">
              <a:buFontTx/>
              <a:buNone/>
              <a:defRPr sz="2000"/>
            </a:lvl1pPr>
          </a:lstStyle>
          <a:p>
            <a:r>
              <a:rPr lang="ja-JP" altLang="en-US" smtClean="0"/>
              <a:t>マスタ サブタイトルの書式設定</a:t>
            </a:r>
            <a:endParaRPr lang="ja-JP" altLang="en-US" dirty="0"/>
          </a:p>
        </p:txBody>
      </p:sp>
      <p:pic>
        <p:nvPicPr>
          <p:cNvPr id="6" name="Picture 2" descr="C:\Documents and Settings\kaneda\デスクトップ\新しいフォルダ (6)\images\iugonet_logo_top.png"/>
          <p:cNvPicPr>
            <a:picLocks noChangeAspect="1" noChangeArrowheads="1"/>
          </p:cNvPicPr>
          <p:nvPr userDrawn="1"/>
        </p:nvPicPr>
        <p:blipFill>
          <a:blip r:embed="rId2" cstate="print">
            <a:lum contrast="20000"/>
          </a:blip>
          <a:srcRect/>
          <a:stretch>
            <a:fillRect/>
          </a:stretch>
        </p:blipFill>
        <p:spPr bwMode="auto">
          <a:xfrm>
            <a:off x="509172" y="188640"/>
            <a:ext cx="8206204" cy="1588789"/>
          </a:xfrm>
          <a:prstGeom prst="rect">
            <a:avLst/>
          </a:prstGeom>
          <a:noFill/>
          <a:ln w="9525">
            <a:noFill/>
            <a:miter lim="800000"/>
            <a:headEnd/>
            <a:tailEnd/>
          </a:ln>
        </p:spPr>
      </p:pic>
      <p:sp>
        <p:nvSpPr>
          <p:cNvPr id="11" name="日付プレースホルダ 10"/>
          <p:cNvSpPr>
            <a:spLocks noGrp="1"/>
          </p:cNvSpPr>
          <p:nvPr>
            <p:ph type="dt" sz="half" idx="10"/>
          </p:nvPr>
        </p:nvSpPr>
        <p:spPr/>
        <p:txBody>
          <a:bodyPr/>
          <a:lstStyle/>
          <a:p>
            <a:r>
              <a:rPr lang="en-US" altLang="ja-JP" smtClean="0"/>
              <a:t>28 Feb. 2017</a:t>
            </a:r>
            <a:endParaRPr lang="ja-JP" altLang="en-US" dirty="0"/>
          </a:p>
        </p:txBody>
      </p:sp>
      <p:sp>
        <p:nvSpPr>
          <p:cNvPr id="12" name="スライド番号プレースホルダ 11"/>
          <p:cNvSpPr>
            <a:spLocks noGrp="1"/>
          </p:cNvSpPr>
          <p:nvPr>
            <p:ph type="sldNum" sz="quarter" idx="11"/>
          </p:nvPr>
        </p:nvSpPr>
        <p:spPr/>
        <p:txBody>
          <a:bodyPr/>
          <a:lstStyle/>
          <a:p>
            <a:pPr>
              <a:defRPr/>
            </a:pPr>
            <a:fld id="{86C2E42C-E727-CA4A-BBC1-684281922D98}" type="slidenum">
              <a:rPr lang="en-US" altLang="ja-JP" smtClean="0"/>
              <a:pPr>
                <a:defRPr/>
              </a:pPr>
              <a:t>‹#›</a:t>
            </a:fld>
            <a:endParaRPr lang="en-US" altLang="ja-JP" dirty="0"/>
          </a:p>
        </p:txBody>
      </p:sp>
      <p:sp>
        <p:nvSpPr>
          <p:cNvPr id="13" name="フッター プレースホルダ 12"/>
          <p:cNvSpPr>
            <a:spLocks noGrp="1"/>
          </p:cNvSpPr>
          <p:nvPr>
            <p:ph type="ftr" sz="quarter" idx="12"/>
          </p:nvPr>
        </p:nvSpPr>
        <p:spPr/>
        <p:txBody>
          <a:bodyPr/>
          <a:lstStyle/>
          <a:p>
            <a:r>
              <a:rPr lang="ja-JP" altLang="en-US" smtClean="0"/>
              <a:t>第</a:t>
            </a:r>
            <a:r>
              <a:rPr lang="en-US" altLang="ja-JP" smtClean="0"/>
              <a:t>4</a:t>
            </a:r>
            <a:r>
              <a:rPr lang="ja-JP" altLang="en-US" smtClean="0"/>
              <a:t>回オープンサイエンスデータ推進ワークショップ 主催： 京都大学理学研究科附属地磁気世界資料解析センター</a:t>
            </a:r>
            <a:endParaRPr lang="ja-JP" altLang="en-US" dirty="0"/>
          </a:p>
        </p:txBody>
      </p:sp>
      <p:sp>
        <p:nvSpPr>
          <p:cNvPr id="15" name="テキスト プレースホルダ 14"/>
          <p:cNvSpPr>
            <a:spLocks noGrp="1"/>
          </p:cNvSpPr>
          <p:nvPr>
            <p:ph type="body" sz="quarter" idx="13" hasCustomPrompt="1"/>
          </p:nvPr>
        </p:nvSpPr>
        <p:spPr>
          <a:xfrm>
            <a:off x="503238" y="2060575"/>
            <a:ext cx="8183562" cy="1584325"/>
          </a:xfrm>
        </p:spPr>
        <p:txBody>
          <a:bodyPr anchor="ctr">
            <a:normAutofit/>
          </a:bodyPr>
          <a:lstStyle>
            <a:lvl1pPr marL="0" indent="0" algn="ctr">
              <a:buNone/>
              <a:defRPr sz="2800"/>
            </a:lvl1pPr>
          </a:lstStyle>
          <a:p>
            <a:pPr lvl="0"/>
            <a:r>
              <a:rPr kumimoji="1" lang="ja-JP" altLang="en-US" dirty="0" smtClean="0"/>
              <a:t>スライドのタイトル</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vert="horz">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kumimoji="1" lang="ja-JP" altLang="en-US" smtClean="0"/>
              <a:t>マスタ タイトルの書式設定</a:t>
            </a:r>
            <a:endParaRPr kumimoji="1" lang="ja-JP" altLang="en-US"/>
          </a:p>
        </p:txBody>
      </p:sp>
      <p:sp>
        <p:nvSpPr>
          <p:cNvPr id="8" name="日付プレースホルダ 7"/>
          <p:cNvSpPr>
            <a:spLocks noGrp="1"/>
          </p:cNvSpPr>
          <p:nvPr>
            <p:ph type="dt" sz="half" idx="10"/>
          </p:nvPr>
        </p:nvSpPr>
        <p:spPr/>
        <p:txBody>
          <a:bodyPr/>
          <a:lstStyle/>
          <a:p>
            <a:r>
              <a:rPr lang="en-US" altLang="ja-JP" smtClean="0"/>
              <a:t>28 Feb. 2017</a:t>
            </a:r>
            <a:endParaRPr lang="ja-JP" altLang="en-US" dirty="0"/>
          </a:p>
        </p:txBody>
      </p:sp>
      <p:sp>
        <p:nvSpPr>
          <p:cNvPr id="9" name="スライド番号プレースホルダ 8"/>
          <p:cNvSpPr>
            <a:spLocks noGrp="1"/>
          </p:cNvSpPr>
          <p:nvPr>
            <p:ph type="sldNum" sz="quarter" idx="11"/>
          </p:nvPr>
        </p:nvSpPr>
        <p:spPr/>
        <p:txBody>
          <a:bodyPr/>
          <a:lstStyle/>
          <a:p>
            <a:pPr>
              <a:defRPr/>
            </a:pPr>
            <a:fld id="{86C2E42C-E727-CA4A-BBC1-684281922D98}" type="slidenum">
              <a:rPr lang="en-US" altLang="ja-JP" smtClean="0"/>
              <a:pPr>
                <a:defRPr/>
              </a:pPr>
              <a:t>‹#›</a:t>
            </a:fld>
            <a:endParaRPr lang="en-US" altLang="ja-JP" dirty="0"/>
          </a:p>
        </p:txBody>
      </p:sp>
      <p:sp>
        <p:nvSpPr>
          <p:cNvPr id="10" name="フッター プレースホルダ 9"/>
          <p:cNvSpPr>
            <a:spLocks noGrp="1"/>
          </p:cNvSpPr>
          <p:nvPr>
            <p:ph type="ftr" sz="quarter" idx="12"/>
          </p:nvPr>
        </p:nvSpPr>
        <p:spPr/>
        <p:txBody>
          <a:bodyPr/>
          <a:lstStyle/>
          <a:p>
            <a:r>
              <a:rPr lang="ja-JP" altLang="en-US" smtClean="0"/>
              <a:t>第</a:t>
            </a:r>
            <a:r>
              <a:rPr lang="en-US" altLang="ja-JP" smtClean="0"/>
              <a:t>4</a:t>
            </a:r>
            <a:r>
              <a:rPr lang="ja-JP" altLang="en-US" smtClean="0"/>
              <a:t>回オープンサイエンスデータ推進ワークショップ 主催： 京都大学理学研究科附属地磁気世界資料解析センター</a:t>
            </a:r>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13A7E3-B502-524E-91A1-B51C037131C6}" type="slidenum">
              <a:rPr lang="en-US" altLang="ja-JP"/>
              <a:pPr>
                <a:defRPr/>
              </a:pPr>
              <a:t>‹#›</a:t>
            </a:fld>
            <a:endParaRPr lang="en-US" altLang="ja-JP" dirty="0"/>
          </a:p>
        </p:txBody>
      </p:sp>
      <p:sp>
        <p:nvSpPr>
          <p:cNvPr id="4" name="日付プレースホルダ 3"/>
          <p:cNvSpPr>
            <a:spLocks noGrp="1"/>
          </p:cNvSpPr>
          <p:nvPr>
            <p:ph type="dt" sz="half" idx="11"/>
          </p:nvPr>
        </p:nvSpPr>
        <p:spPr/>
        <p:txBody>
          <a:bodyPr/>
          <a:lstStyle/>
          <a:p>
            <a:r>
              <a:rPr lang="en-US" altLang="ja-JP" smtClean="0"/>
              <a:t>28 Feb. 2017</a:t>
            </a:r>
            <a:endParaRPr lang="ja-JP" altLang="en-US" dirty="0"/>
          </a:p>
        </p:txBody>
      </p:sp>
      <p:sp>
        <p:nvSpPr>
          <p:cNvPr id="5" name="フッター プレースホルダ 4"/>
          <p:cNvSpPr>
            <a:spLocks noGrp="1"/>
          </p:cNvSpPr>
          <p:nvPr>
            <p:ph type="ftr" sz="quarter" idx="12"/>
          </p:nvPr>
        </p:nvSpPr>
        <p:spPr/>
        <p:txBody>
          <a:bodyPr/>
          <a:lstStyle/>
          <a:p>
            <a:r>
              <a:rPr lang="ja-JP" altLang="en-US" smtClean="0"/>
              <a:t>第</a:t>
            </a:r>
            <a:r>
              <a:rPr lang="en-US" altLang="ja-JP" smtClean="0"/>
              <a:t>4</a:t>
            </a:r>
            <a:r>
              <a:rPr lang="ja-JP" altLang="en-US" smtClean="0"/>
              <a:t>回オープンサイエンスデータ推進ワークショップ 主催： 京都大学理学研究科附属地磁気世界資料解析センター</a:t>
            </a:r>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30" name="Rectangle 6"/>
          <p:cNvSpPr>
            <a:spLocks noGrp="1" noChangeArrowheads="1"/>
          </p:cNvSpPr>
          <p:nvPr>
            <p:ph type="sldNum" sz="quarter" idx="4"/>
          </p:nvPr>
        </p:nvSpPr>
        <p:spPr bwMode="auto">
          <a:xfrm>
            <a:off x="7933456" y="6389538"/>
            <a:ext cx="887016"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atin typeface="Arial" pitchFamily="-110" charset="0"/>
                <a:ea typeface="ＭＳ Ｐゴシック" pitchFamily="-110" charset="-128"/>
                <a:cs typeface="ＭＳ Ｐゴシック" pitchFamily="-110" charset="-128"/>
              </a:defRPr>
            </a:lvl1pPr>
          </a:lstStyle>
          <a:p>
            <a:pPr>
              <a:defRPr/>
            </a:pPr>
            <a:fld id="{86C2E42C-E727-CA4A-BBC1-684281922D98}" type="slidenum">
              <a:rPr lang="en-US" altLang="ja-JP"/>
              <a:pPr>
                <a:defRPr/>
              </a:pPr>
              <a:t>‹#›</a:t>
            </a:fld>
            <a:endParaRPr lang="en-US" altLang="ja-JP" dirty="0"/>
          </a:p>
        </p:txBody>
      </p:sp>
      <p:pic>
        <p:nvPicPr>
          <p:cNvPr id="1028" name="Picture 6" descr="logo"/>
          <p:cNvPicPr>
            <a:picLocks noChangeAspect="1" noChangeArrowheads="1"/>
          </p:cNvPicPr>
          <p:nvPr/>
        </p:nvPicPr>
        <p:blipFill>
          <a:blip r:embed="rId5"/>
          <a:srcRect/>
          <a:stretch>
            <a:fillRect/>
          </a:stretch>
        </p:blipFill>
        <p:spPr bwMode="auto">
          <a:xfrm>
            <a:off x="236538" y="223838"/>
            <a:ext cx="1504950" cy="541337"/>
          </a:xfrm>
          <a:prstGeom prst="rect">
            <a:avLst/>
          </a:prstGeom>
          <a:noFill/>
          <a:ln w="9525">
            <a:noFill/>
            <a:miter lim="800000"/>
            <a:headEnd/>
            <a:tailEnd/>
          </a:ln>
        </p:spPr>
      </p:pic>
      <p:sp>
        <p:nvSpPr>
          <p:cNvPr id="5" name="テキスト プレースホルダ 4"/>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日付プレースホルダ 5"/>
          <p:cNvSpPr>
            <a:spLocks noGrp="1"/>
          </p:cNvSpPr>
          <p:nvPr>
            <p:ph type="dt" sz="half" idx="2"/>
          </p:nvPr>
        </p:nvSpPr>
        <p:spPr>
          <a:xfrm>
            <a:off x="457200" y="6309320"/>
            <a:ext cx="1284288" cy="365125"/>
          </a:xfrm>
          <a:prstGeom prst="rect">
            <a:avLst/>
          </a:prstGeom>
        </p:spPr>
        <p:txBody>
          <a:bodyPr vert="horz" lIns="91440" tIns="45720" rIns="91440" bIns="45720" rtlCol="0" anchor="b"/>
          <a:lstStyle>
            <a:lvl1pPr algn="ctr">
              <a:defRPr sz="1200">
                <a:solidFill>
                  <a:schemeClr val="tx1">
                    <a:tint val="75000"/>
                  </a:schemeClr>
                </a:solidFill>
              </a:defRPr>
            </a:lvl1pPr>
          </a:lstStyle>
          <a:p>
            <a:r>
              <a:rPr lang="en-US" altLang="ja-JP" smtClean="0"/>
              <a:t>28 Feb. 2017</a:t>
            </a:r>
            <a:endParaRPr lang="ja-JP" altLang="en-US" dirty="0"/>
          </a:p>
        </p:txBody>
      </p:sp>
      <p:sp>
        <p:nvSpPr>
          <p:cNvPr id="7" name="フッター プレースホルダ 6"/>
          <p:cNvSpPr>
            <a:spLocks noGrp="1"/>
          </p:cNvSpPr>
          <p:nvPr>
            <p:ph type="ftr" sz="quarter" idx="3"/>
          </p:nvPr>
        </p:nvSpPr>
        <p:spPr>
          <a:xfrm>
            <a:off x="1763713" y="6309320"/>
            <a:ext cx="6120655" cy="365125"/>
          </a:xfrm>
          <a:prstGeom prst="rect">
            <a:avLst/>
          </a:prstGeom>
        </p:spPr>
        <p:txBody>
          <a:bodyPr vert="horz" lIns="91440" tIns="45720" rIns="91440" bIns="45720" rtlCol="0" anchor="b"/>
          <a:lstStyle>
            <a:lvl1pPr algn="ctr">
              <a:defRPr sz="1200">
                <a:solidFill>
                  <a:schemeClr val="tx1">
                    <a:tint val="75000"/>
                  </a:schemeClr>
                </a:solidFill>
              </a:defRPr>
            </a:lvl1pPr>
          </a:lstStyle>
          <a:p>
            <a:r>
              <a:rPr lang="ja-JP" altLang="en-US" smtClean="0"/>
              <a:t>第</a:t>
            </a:r>
            <a:r>
              <a:rPr lang="en-US" altLang="ja-JP" smtClean="0"/>
              <a:t>4</a:t>
            </a:r>
            <a:r>
              <a:rPr lang="ja-JP" altLang="en-US" smtClean="0"/>
              <a:t>回オープンサイエンスデータ推進ワークショップ 主催： 京都大学理学研究科附属地磁気世界資料解析センター</a:t>
            </a:r>
            <a:endParaRPr lang="ja-JP" altLang="en-US" dirty="0"/>
          </a:p>
        </p:txBody>
      </p:sp>
    </p:spTree>
  </p:cSld>
  <p:clrMap bg1="lt1" tx1="dk1" bg2="lt2" tx2="dk2" accent1="accent1" accent2="accent2" accent3="accent3" accent4="accent4" accent5="accent5" accent6="accent6" hlink="hlink" folHlink="folHlink"/>
  <p:sldLayoutIdLst>
    <p:sldLayoutId id="2147483900" r:id="rId1"/>
    <p:sldLayoutId id="2147483899" r:id="rId2"/>
    <p:sldLayoutId id="2147483898" r:id="rId3"/>
  </p:sldLayoutIdLst>
  <p:timing>
    <p:tnLst>
      <p:par>
        <p:cTn id="1" dur="indefinite" restart="never" nodeType="tmRoot"/>
      </p:par>
    </p:tnLst>
  </p:timing>
  <p:hf hdr="0"/>
  <p:txStyles>
    <p:title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534988" indent="-285750" algn="l" rtl="0" eaLnBrk="1" fontAlgn="base" hangingPunct="1">
        <a:spcBef>
          <a:spcPct val="20000"/>
        </a:spcBef>
        <a:spcAft>
          <a:spcPct val="0"/>
        </a:spcAft>
        <a:buChar char="–"/>
        <a:defRPr kumimoji="1" sz="2000">
          <a:solidFill>
            <a:schemeClr val="tx1"/>
          </a:solidFill>
          <a:latin typeface="+mj-lt"/>
          <a:ea typeface="+mn-ea"/>
          <a:cs typeface="+mn-cs"/>
        </a:defRPr>
      </a:lvl2pPr>
      <a:lvl3pPr marL="896938" indent="-228600" algn="l" rtl="0" eaLnBrk="1" fontAlgn="base" hangingPunct="1">
        <a:spcBef>
          <a:spcPct val="20000"/>
        </a:spcBef>
        <a:spcAft>
          <a:spcPct val="0"/>
        </a:spcAft>
        <a:buChar char="•"/>
        <a:defRPr kumimoji="1">
          <a:solidFill>
            <a:schemeClr val="tx1"/>
          </a:solidFill>
          <a:latin typeface="+mj-lt"/>
          <a:ea typeface="+mn-ea"/>
          <a:cs typeface="+mn-cs"/>
        </a:defRPr>
      </a:lvl3pPr>
      <a:lvl4pPr marL="1254125" indent="-228600" algn="l" defTabSz="1076325" rtl="0" eaLnBrk="1" fontAlgn="base" hangingPunct="1">
        <a:spcBef>
          <a:spcPct val="20000"/>
        </a:spcBef>
        <a:spcAft>
          <a:spcPct val="0"/>
        </a:spcAft>
        <a:buChar char="–"/>
        <a:defRPr kumimoji="1">
          <a:solidFill>
            <a:schemeClr val="tx1"/>
          </a:solidFill>
          <a:latin typeface="+mj-lt"/>
          <a:ea typeface="+mn-ea"/>
          <a:cs typeface="+mn-cs"/>
        </a:defRPr>
      </a:lvl4pPr>
      <a:lvl5pPr marL="1704975" indent="-228600" algn="l" rtl="0" eaLnBrk="1" fontAlgn="base" hangingPunct="1">
        <a:spcBef>
          <a:spcPct val="20000"/>
        </a:spcBef>
        <a:spcAft>
          <a:spcPct val="0"/>
        </a:spcAft>
        <a:buChar char="»"/>
        <a:defRPr kumimoji="1" sz="1600">
          <a:solidFill>
            <a:schemeClr val="tx1"/>
          </a:solidFill>
          <a:latin typeface="+mj-lt"/>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a:xfrm>
            <a:off x="0" y="6564976"/>
            <a:ext cx="1835696" cy="248400"/>
          </a:xfrm>
        </p:spPr>
        <p:txBody>
          <a:bodyPr tIns="0" bIns="0" anchor="ctr" anchorCtr="1"/>
          <a:lstStyle/>
          <a:p>
            <a:r>
              <a:rPr lang="en-US" altLang="ja-JP" sz="1000" smtClean="0">
                <a:solidFill>
                  <a:schemeClr val="bg1">
                    <a:lumMod val="50000"/>
                  </a:schemeClr>
                </a:solidFill>
                <a:latin typeface="Swis721 BT" panose="020B0504020202020204" pitchFamily="34" charset="0"/>
                <a:ea typeface="+mn-ea"/>
              </a:rPr>
              <a:t>28 Feb. 2017</a:t>
            </a:r>
            <a:endParaRPr lang="ja-JP" altLang="en-US" sz="1000" dirty="0">
              <a:solidFill>
                <a:schemeClr val="bg1">
                  <a:lumMod val="50000"/>
                </a:schemeClr>
              </a:solidFill>
              <a:latin typeface="Swis721 BT" panose="020B0504020202020204" pitchFamily="34" charset="0"/>
              <a:ea typeface="+mn-ea"/>
            </a:endParaRPr>
          </a:p>
        </p:txBody>
      </p:sp>
      <p:sp>
        <p:nvSpPr>
          <p:cNvPr id="4" name="スライド番号プレースホルダ 3"/>
          <p:cNvSpPr>
            <a:spLocks noGrp="1"/>
          </p:cNvSpPr>
          <p:nvPr>
            <p:ph type="sldNum" sz="quarter" idx="11"/>
          </p:nvPr>
        </p:nvSpPr>
        <p:spPr>
          <a:xfrm>
            <a:off x="8316416" y="6564976"/>
            <a:ext cx="504056" cy="248400"/>
          </a:xfrm>
        </p:spPr>
        <p:txBody>
          <a:bodyPr tIns="0" bIns="0" anchor="ctr" anchorCtr="1"/>
          <a:lstStyle/>
          <a:p>
            <a:pPr>
              <a:defRPr/>
            </a:pPr>
            <a:fld id="{86C2E42C-E727-CA4A-BBC1-684281922D98}" type="slidenum">
              <a:rPr lang="en-US" altLang="ja-JP" sz="1000" smtClean="0">
                <a:solidFill>
                  <a:schemeClr val="bg1">
                    <a:lumMod val="50000"/>
                  </a:schemeClr>
                </a:solidFill>
                <a:latin typeface="Swis721 BT" panose="020B0504020202020204" pitchFamily="34" charset="0"/>
                <a:ea typeface="+mn-ea"/>
              </a:rPr>
              <a:pPr>
                <a:defRPr/>
              </a:pPr>
              <a:t>1</a:t>
            </a:fld>
            <a:endParaRPr lang="en-US" altLang="ja-JP" sz="1000" dirty="0">
              <a:solidFill>
                <a:schemeClr val="bg1">
                  <a:lumMod val="50000"/>
                </a:schemeClr>
              </a:solidFill>
              <a:latin typeface="Swis721 BT" panose="020B0504020202020204" pitchFamily="34" charset="0"/>
              <a:ea typeface="+mn-ea"/>
            </a:endParaRPr>
          </a:p>
        </p:txBody>
      </p:sp>
      <p:sp>
        <p:nvSpPr>
          <p:cNvPr id="5" name="フッター プレースホルダ 4"/>
          <p:cNvSpPr>
            <a:spLocks noGrp="1"/>
          </p:cNvSpPr>
          <p:nvPr>
            <p:ph type="ftr" sz="quarter" idx="12"/>
          </p:nvPr>
        </p:nvSpPr>
        <p:spPr>
          <a:xfrm>
            <a:off x="1332000" y="6564976"/>
            <a:ext cx="6480000" cy="248400"/>
          </a:xfrm>
        </p:spPr>
        <p:txBody>
          <a:bodyPr tIns="0" bIns="0" anchor="ctr" anchorCtr="1"/>
          <a:lstStyle/>
          <a:p>
            <a:r>
              <a:rPr lang="ja-JP" altLang="en-US" sz="1000" kern="0" dirty="0">
                <a:solidFill>
                  <a:schemeClr val="bg1">
                    <a:lumMod val="50000"/>
                  </a:schemeClr>
                </a:solidFill>
                <a:latin typeface="Swis721 BT" panose="020B0504020202020204" pitchFamily="34" charset="0"/>
                <a:ea typeface="+mn-ea"/>
              </a:rPr>
              <a:t>第</a:t>
            </a:r>
            <a:r>
              <a:rPr lang="en-US" altLang="ja-JP" sz="1000" kern="0" dirty="0">
                <a:solidFill>
                  <a:schemeClr val="bg1">
                    <a:lumMod val="50000"/>
                  </a:schemeClr>
                </a:solidFill>
                <a:latin typeface="Swis721 BT" panose="020B0504020202020204" pitchFamily="34" charset="0"/>
                <a:ea typeface="+mn-ea"/>
              </a:rPr>
              <a:t>4</a:t>
            </a:r>
            <a:r>
              <a:rPr lang="ja-JP" altLang="en-US" sz="1000" kern="0" dirty="0">
                <a:solidFill>
                  <a:schemeClr val="bg1">
                    <a:lumMod val="50000"/>
                  </a:schemeClr>
                </a:solidFill>
                <a:latin typeface="Swis721 BT" panose="020B0504020202020204" pitchFamily="34" charset="0"/>
                <a:ea typeface="+mn-ea"/>
              </a:rPr>
              <a:t>回オープンサイエンスデータ推進</a:t>
            </a:r>
            <a:r>
              <a:rPr lang="ja-JP" altLang="en-US" sz="1000" kern="0" dirty="0" smtClean="0">
                <a:solidFill>
                  <a:schemeClr val="bg1">
                    <a:lumMod val="50000"/>
                  </a:schemeClr>
                </a:solidFill>
                <a:latin typeface="Swis721 BT" panose="020B0504020202020204" pitchFamily="34" charset="0"/>
                <a:ea typeface="+mn-ea"/>
              </a:rPr>
              <a:t>ワークショップ  主催： 京都</a:t>
            </a:r>
            <a:r>
              <a:rPr lang="ja-JP" altLang="en-US" sz="1000" kern="0" dirty="0">
                <a:solidFill>
                  <a:schemeClr val="bg1">
                    <a:lumMod val="50000"/>
                  </a:schemeClr>
                </a:solidFill>
                <a:latin typeface="Swis721 BT" panose="020B0504020202020204" pitchFamily="34" charset="0"/>
                <a:ea typeface="+mn-ea"/>
              </a:rPr>
              <a:t>大学理学研究科附属地磁気世界資料解析センター</a:t>
            </a:r>
            <a:endParaRPr lang="ja-JP" altLang="en-US" sz="1000" dirty="0">
              <a:solidFill>
                <a:schemeClr val="bg1">
                  <a:lumMod val="50000"/>
                </a:schemeClr>
              </a:solidFill>
              <a:latin typeface="Swis721 BT" panose="020B0504020202020204" pitchFamily="34" charset="0"/>
              <a:ea typeface="+mn-ea"/>
            </a:endParaRPr>
          </a:p>
        </p:txBody>
      </p:sp>
      <p:sp>
        <p:nvSpPr>
          <p:cNvPr id="8" name="テキスト プレースホルダ 5"/>
          <p:cNvSpPr txBox="1">
            <a:spLocks/>
          </p:cNvSpPr>
          <p:nvPr/>
        </p:nvSpPr>
        <p:spPr>
          <a:xfrm>
            <a:off x="143508" y="2204864"/>
            <a:ext cx="8856984" cy="2016224"/>
          </a:xfrm>
          <a:prstGeom prst="rect">
            <a:avLst/>
          </a:prstGeom>
        </p:spPr>
        <p:txBody>
          <a:bodyPr vert="horz" lIns="91440" tIns="45720" rIns="91440" bIns="45720" rtlCol="0" anchor="ctr">
            <a:noAutofit/>
          </a:bodyPr>
          <a:lstStyle/>
          <a:p>
            <a:pPr lvl="0" algn="ctr" defTabSz="914400">
              <a:spcBef>
                <a:spcPct val="20000"/>
              </a:spcBef>
            </a:pPr>
            <a:r>
              <a:rPr lang="ja-JP" altLang="en-US" sz="2600" kern="0" dirty="0">
                <a:latin typeface="Swis721 BT" panose="020B0504020202020204" pitchFamily="34" charset="0"/>
                <a:ea typeface="+mn-ea"/>
                <a:cs typeface="+mn-cs"/>
              </a:rPr>
              <a:t>科学データ共有のための</a:t>
            </a:r>
            <a:r>
              <a:rPr lang="ja-JP" altLang="en-US" sz="2600" kern="0" dirty="0" smtClean="0">
                <a:latin typeface="Swis721 BT" panose="020B0504020202020204" pitchFamily="34" charset="0"/>
                <a:ea typeface="+mn-ea"/>
                <a:cs typeface="+mn-cs"/>
              </a:rPr>
              <a:t>ウェブフレームワークの</a:t>
            </a:r>
            <a:endParaRPr lang="en-US" altLang="ja-JP" sz="2600" kern="0" dirty="0" smtClean="0">
              <a:latin typeface="Swis721 BT" panose="020B0504020202020204" pitchFamily="34" charset="0"/>
              <a:ea typeface="+mn-ea"/>
              <a:cs typeface="+mn-cs"/>
            </a:endParaRPr>
          </a:p>
          <a:p>
            <a:pPr lvl="0" algn="ctr" defTabSz="914400">
              <a:spcBef>
                <a:spcPct val="20000"/>
              </a:spcBef>
            </a:pPr>
            <a:r>
              <a:rPr lang="ja-JP" altLang="en-US" sz="2600" kern="0" dirty="0" smtClean="0">
                <a:latin typeface="Swis721 BT" panose="020B0504020202020204" pitchFamily="34" charset="0"/>
                <a:ea typeface="+mn-ea"/>
                <a:cs typeface="+mn-cs"/>
              </a:rPr>
              <a:t>開発と</a:t>
            </a:r>
            <a:r>
              <a:rPr lang="ja-JP" altLang="en-US" sz="2600" kern="0" dirty="0">
                <a:latin typeface="Swis721 BT" panose="020B0504020202020204" pitchFamily="34" charset="0"/>
                <a:ea typeface="+mn-ea"/>
                <a:cs typeface="+mn-cs"/>
              </a:rPr>
              <a:t>その横</a:t>
            </a:r>
            <a:r>
              <a:rPr lang="ja-JP" altLang="en-US" sz="2600" kern="0" dirty="0" smtClean="0">
                <a:latin typeface="Swis721 BT" panose="020B0504020202020204" pitchFamily="34" charset="0"/>
                <a:ea typeface="+mn-ea"/>
                <a:cs typeface="+mn-cs"/>
              </a:rPr>
              <a:t>展開</a:t>
            </a:r>
            <a:endParaRPr lang="en-US" altLang="ja-JP" sz="2600" kern="0" dirty="0" smtClean="0">
              <a:latin typeface="Swis721 BT" panose="020B0504020202020204" pitchFamily="34" charset="0"/>
              <a:ea typeface="+mn-ea"/>
              <a:cs typeface="+mn-cs"/>
            </a:endParaRPr>
          </a:p>
          <a:p>
            <a:pPr lvl="0" algn="ctr" defTabSz="914400">
              <a:spcBef>
                <a:spcPct val="20000"/>
              </a:spcBef>
            </a:pPr>
            <a:endParaRPr lang="en-US" altLang="ja-JP" sz="1200" kern="0" dirty="0" smtClean="0">
              <a:latin typeface="Swis721 BT" panose="020B0504020202020204" pitchFamily="34" charset="0"/>
              <a:ea typeface="+mn-ea"/>
              <a:cs typeface="+mn-cs"/>
            </a:endParaRPr>
          </a:p>
          <a:p>
            <a:pPr lvl="0" algn="ctr" defTabSz="914400">
              <a:spcBef>
                <a:spcPct val="20000"/>
              </a:spcBef>
            </a:pPr>
            <a:r>
              <a:rPr lang="en-US" altLang="ja-JP" sz="2400" kern="0" dirty="0">
                <a:latin typeface="Swis721 BT" panose="020B0504020202020204" pitchFamily="34" charset="0"/>
                <a:ea typeface="+mn-ea"/>
                <a:cs typeface="+mn-cs"/>
              </a:rPr>
              <a:t>Development and horizontality </a:t>
            </a:r>
            <a:r>
              <a:rPr lang="en-US" altLang="ja-JP" sz="2400" kern="0" dirty="0" smtClean="0">
                <a:latin typeface="Swis721 BT" panose="020B0504020202020204" pitchFamily="34" charset="0"/>
                <a:ea typeface="+mn-ea"/>
                <a:cs typeface="+mn-cs"/>
              </a:rPr>
              <a:t>deployment</a:t>
            </a:r>
          </a:p>
          <a:p>
            <a:pPr lvl="0" algn="ctr" defTabSz="914400">
              <a:spcBef>
                <a:spcPct val="20000"/>
              </a:spcBef>
            </a:pPr>
            <a:r>
              <a:rPr lang="en-US" altLang="ja-JP" sz="2400" kern="0" dirty="0" smtClean="0">
                <a:latin typeface="Swis721 BT" panose="020B0504020202020204" pitchFamily="34" charset="0"/>
                <a:ea typeface="+mn-ea"/>
                <a:cs typeface="+mn-cs"/>
              </a:rPr>
              <a:t> of the </a:t>
            </a:r>
            <a:r>
              <a:rPr lang="en-US" altLang="ja-JP" sz="2400" kern="0" dirty="0">
                <a:latin typeface="Swis721 BT" panose="020B0504020202020204" pitchFamily="34" charset="0"/>
                <a:ea typeface="+mn-ea"/>
                <a:cs typeface="+mn-cs"/>
              </a:rPr>
              <a:t>web </a:t>
            </a:r>
            <a:r>
              <a:rPr lang="en-US" altLang="ja-JP" sz="2400" kern="0" dirty="0" smtClean="0">
                <a:latin typeface="Swis721 BT" panose="020B0504020202020204" pitchFamily="34" charset="0"/>
                <a:ea typeface="+mn-ea"/>
                <a:cs typeface="+mn-cs"/>
              </a:rPr>
              <a:t>framework </a:t>
            </a:r>
            <a:r>
              <a:rPr lang="en-US" altLang="ja-JP" sz="2400" kern="0" dirty="0">
                <a:latin typeface="Swis721 BT" panose="020B0504020202020204" pitchFamily="34" charset="0"/>
                <a:ea typeface="+mn-ea"/>
                <a:cs typeface="+mn-cs"/>
              </a:rPr>
              <a:t>for open science</a:t>
            </a:r>
            <a:endParaRPr kumimoji="1" lang="en-US" altLang="ja-JP" sz="2400" b="0" i="0" u="none" strike="noStrike" kern="0" cap="none" spc="0" normalizeH="0" baseline="0" noProof="0" dirty="0">
              <a:ln>
                <a:noFill/>
              </a:ln>
              <a:solidFill>
                <a:schemeClr val="tx1"/>
              </a:solidFill>
              <a:effectLst/>
              <a:uLnTx/>
              <a:uFillTx/>
              <a:latin typeface="Swis721 BT" panose="020B0504020202020204" pitchFamily="34" charset="0"/>
              <a:ea typeface="+mn-ea"/>
              <a:cs typeface="+mn-cs"/>
            </a:endParaRPr>
          </a:p>
        </p:txBody>
      </p:sp>
      <p:sp>
        <p:nvSpPr>
          <p:cNvPr id="6" name="テキスト プレースホルダ 5"/>
          <p:cNvSpPr txBox="1">
            <a:spLocks/>
          </p:cNvSpPr>
          <p:nvPr/>
        </p:nvSpPr>
        <p:spPr>
          <a:xfrm>
            <a:off x="179512" y="4489285"/>
            <a:ext cx="8856984" cy="883931"/>
          </a:xfrm>
          <a:prstGeom prst="rect">
            <a:avLst/>
          </a:prstGeom>
        </p:spPr>
        <p:txBody>
          <a:bodyPr vert="horz" lIns="91440" tIns="45720" rIns="91440" bIns="45720" rtlCol="0" anchor="ctr">
            <a:noAutofit/>
          </a:bodyPr>
          <a:lstStyle/>
          <a:p>
            <a:pPr lvl="0" algn="ctr" defTabSz="914400">
              <a:spcBef>
                <a:spcPct val="20000"/>
              </a:spcBef>
            </a:pPr>
            <a:r>
              <a:rPr lang="en-US" altLang="ja-JP" sz="1700" kern="0" dirty="0">
                <a:latin typeface="Swis721 BT" panose="020B0504020202020204" pitchFamily="34" charset="0"/>
                <a:ea typeface="+mn-ea"/>
                <a:cs typeface="+mn-cs"/>
              </a:rPr>
              <a:t>Norio Umemura[1</a:t>
            </a:r>
            <a:r>
              <a:rPr lang="en-US" altLang="ja-JP" sz="1700" kern="0" dirty="0" smtClean="0">
                <a:latin typeface="Swis721 BT" panose="020B0504020202020204" pitchFamily="34" charset="0"/>
                <a:ea typeface="+mn-ea"/>
                <a:cs typeface="+mn-cs"/>
              </a:rPr>
              <a:t>], </a:t>
            </a:r>
            <a:r>
              <a:rPr lang="en-US" altLang="ja-JP" sz="1700" kern="0" dirty="0" err="1">
                <a:latin typeface="Swis721 BT" panose="020B0504020202020204" pitchFamily="34" charset="0"/>
                <a:ea typeface="+mn-ea"/>
                <a:cs typeface="+mn-cs"/>
              </a:rPr>
              <a:t>Yoshimasa</a:t>
            </a:r>
            <a:r>
              <a:rPr lang="en-US" altLang="ja-JP" sz="1700" kern="0" dirty="0">
                <a:latin typeface="Swis721 BT" panose="020B0504020202020204" pitchFamily="34" charset="0"/>
                <a:ea typeface="+mn-ea"/>
                <a:cs typeface="+mn-cs"/>
              </a:rPr>
              <a:t> Tanaka[2</a:t>
            </a:r>
            <a:r>
              <a:rPr lang="en-US" altLang="ja-JP" sz="1700" kern="0" dirty="0" smtClean="0">
                <a:latin typeface="Swis721 BT" panose="020B0504020202020204" pitchFamily="34" charset="0"/>
                <a:ea typeface="+mn-ea"/>
                <a:cs typeface="+mn-cs"/>
              </a:rPr>
              <a:t>], </a:t>
            </a:r>
            <a:r>
              <a:rPr lang="en-US" altLang="ja-JP" sz="1700" kern="0" dirty="0">
                <a:latin typeface="Swis721 BT" panose="020B0504020202020204" pitchFamily="34" charset="0"/>
                <a:ea typeface="+mn-ea"/>
                <a:cs typeface="+mn-cs"/>
              </a:rPr>
              <a:t>Shuji Abe[3</a:t>
            </a:r>
            <a:r>
              <a:rPr lang="en-US" altLang="ja-JP" sz="1700" kern="0" dirty="0" smtClean="0">
                <a:latin typeface="Swis721 BT" panose="020B0504020202020204" pitchFamily="34" charset="0"/>
                <a:ea typeface="+mn-ea"/>
                <a:cs typeface="+mn-cs"/>
              </a:rPr>
              <a:t>], </a:t>
            </a:r>
            <a:r>
              <a:rPr lang="en-US" altLang="ja-JP" sz="1700" kern="0" dirty="0" err="1">
                <a:latin typeface="Swis721 BT" panose="020B0504020202020204" pitchFamily="34" charset="0"/>
                <a:ea typeface="+mn-ea"/>
                <a:cs typeface="+mn-cs"/>
              </a:rPr>
              <a:t>Atsuki</a:t>
            </a:r>
            <a:r>
              <a:rPr lang="en-US" altLang="ja-JP" sz="1700" kern="0" dirty="0">
                <a:latin typeface="Swis721 BT" panose="020B0504020202020204" pitchFamily="34" charset="0"/>
                <a:ea typeface="+mn-ea"/>
                <a:cs typeface="+mn-cs"/>
              </a:rPr>
              <a:t> </a:t>
            </a:r>
            <a:r>
              <a:rPr lang="en-US" altLang="ja-JP" sz="1700" kern="0" dirty="0" err="1" smtClean="0">
                <a:latin typeface="Swis721 BT" panose="020B0504020202020204" pitchFamily="34" charset="0"/>
                <a:ea typeface="+mn-ea"/>
                <a:cs typeface="+mn-cs"/>
              </a:rPr>
              <a:t>Shinbori</a:t>
            </a:r>
            <a:r>
              <a:rPr lang="en-US" altLang="ja-JP" sz="1700" kern="0" dirty="0" smtClean="0">
                <a:latin typeface="Swis721 BT" panose="020B0504020202020204" pitchFamily="34" charset="0"/>
                <a:ea typeface="+mn-ea"/>
                <a:cs typeface="+mn-cs"/>
              </a:rPr>
              <a:t>[1],</a:t>
            </a:r>
          </a:p>
          <a:p>
            <a:pPr lvl="0" algn="ctr" defTabSz="914400">
              <a:spcBef>
                <a:spcPct val="20000"/>
              </a:spcBef>
            </a:pPr>
            <a:r>
              <a:rPr lang="en-US" altLang="ja-JP" sz="1700" kern="0" dirty="0" smtClean="0">
                <a:latin typeface="Swis721 BT" panose="020B0504020202020204" pitchFamily="34" charset="0"/>
                <a:ea typeface="+mn-ea"/>
                <a:cs typeface="+mn-cs"/>
              </a:rPr>
              <a:t>Masahito Nose[4], </a:t>
            </a:r>
            <a:r>
              <a:rPr lang="en-US" altLang="ja-JP" sz="1700" kern="0" dirty="0">
                <a:latin typeface="Swis721 BT" panose="020B0504020202020204" pitchFamily="34" charset="0"/>
                <a:ea typeface="+mn-ea"/>
                <a:cs typeface="+mn-cs"/>
              </a:rPr>
              <a:t>Satoru </a:t>
            </a:r>
            <a:r>
              <a:rPr lang="en-US" altLang="ja-JP" sz="1700" kern="0" dirty="0" err="1" smtClean="0">
                <a:latin typeface="Swis721 BT" panose="020B0504020202020204" pitchFamily="34" charset="0"/>
                <a:ea typeface="+mn-ea"/>
                <a:cs typeface="+mn-cs"/>
              </a:rPr>
              <a:t>UeNo</a:t>
            </a:r>
            <a:r>
              <a:rPr lang="en-US" altLang="ja-JP" sz="1700" kern="0" dirty="0" smtClean="0">
                <a:latin typeface="Swis721 BT" panose="020B0504020202020204" pitchFamily="34" charset="0"/>
                <a:ea typeface="+mn-ea"/>
                <a:cs typeface="+mn-cs"/>
              </a:rPr>
              <a:t>[5], Yoshitaka </a:t>
            </a:r>
            <a:r>
              <a:rPr lang="en-US" altLang="ja-JP" sz="1700" kern="0" dirty="0" err="1" smtClean="0">
                <a:latin typeface="Swis721 BT" panose="020B0504020202020204" pitchFamily="34" charset="0"/>
                <a:ea typeface="+mn-ea"/>
                <a:cs typeface="+mn-cs"/>
              </a:rPr>
              <a:t>Itow</a:t>
            </a:r>
            <a:r>
              <a:rPr lang="en-US" altLang="ja-JP" sz="1700" kern="0" dirty="0" smtClean="0">
                <a:latin typeface="Swis721 BT" panose="020B0504020202020204" pitchFamily="34" charset="0"/>
                <a:ea typeface="+mn-ea"/>
                <a:cs typeface="+mn-cs"/>
              </a:rPr>
              <a:t>[1], </a:t>
            </a:r>
            <a:r>
              <a:rPr lang="en-US" altLang="ja-JP" sz="1700" kern="0" dirty="0" err="1" smtClean="0">
                <a:latin typeface="Swis721 BT" panose="020B0504020202020204" pitchFamily="34" charset="0"/>
                <a:ea typeface="+mn-ea"/>
                <a:cs typeface="+mn-cs"/>
              </a:rPr>
              <a:t>Yasuyuki</a:t>
            </a:r>
            <a:r>
              <a:rPr lang="en-US" altLang="ja-JP" sz="1700" kern="0" dirty="0" smtClean="0">
                <a:latin typeface="Swis721 BT" panose="020B0504020202020204" pitchFamily="34" charset="0"/>
                <a:ea typeface="+mn-ea"/>
                <a:cs typeface="+mn-cs"/>
              </a:rPr>
              <a:t> </a:t>
            </a:r>
            <a:r>
              <a:rPr lang="en-US" altLang="ja-JP" sz="1700" kern="0" dirty="0" err="1" smtClean="0">
                <a:latin typeface="Swis721 BT" panose="020B0504020202020204" pitchFamily="34" charset="0"/>
                <a:ea typeface="+mn-ea"/>
                <a:cs typeface="+mn-cs"/>
              </a:rPr>
              <a:t>Minamiyama</a:t>
            </a:r>
            <a:r>
              <a:rPr lang="en-US" altLang="ja-JP" sz="1700" kern="0" dirty="0" smtClean="0">
                <a:latin typeface="Swis721 BT" panose="020B0504020202020204" pitchFamily="34" charset="0"/>
                <a:ea typeface="+mn-ea"/>
                <a:cs typeface="+mn-cs"/>
              </a:rPr>
              <a:t>[2]</a:t>
            </a:r>
          </a:p>
          <a:p>
            <a:pPr lvl="0" algn="ctr" defTabSz="914400">
              <a:spcBef>
                <a:spcPct val="20000"/>
              </a:spcBef>
            </a:pPr>
            <a:r>
              <a:rPr lang="en-US" altLang="ja-JP" sz="1700" kern="0" dirty="0" smtClean="0">
                <a:latin typeface="Swis721 BT" panose="020B0504020202020204" pitchFamily="34" charset="0"/>
                <a:ea typeface="+mn-ea"/>
                <a:cs typeface="+mn-cs"/>
              </a:rPr>
              <a:t> and IUGONET Project Team</a:t>
            </a:r>
            <a:endParaRPr lang="en-US" altLang="ja-JP" sz="1700" kern="0" dirty="0">
              <a:latin typeface="Swis721 BT" panose="020B0504020202020204" pitchFamily="34" charset="0"/>
              <a:ea typeface="+mn-ea"/>
              <a:cs typeface="+mn-cs"/>
            </a:endParaRPr>
          </a:p>
        </p:txBody>
      </p:sp>
      <p:sp>
        <p:nvSpPr>
          <p:cNvPr id="9" name="テキスト プレースホルダ 5"/>
          <p:cNvSpPr txBox="1">
            <a:spLocks/>
          </p:cNvSpPr>
          <p:nvPr/>
        </p:nvSpPr>
        <p:spPr>
          <a:xfrm>
            <a:off x="1043607" y="5445224"/>
            <a:ext cx="7551153" cy="792088"/>
          </a:xfrm>
          <a:prstGeom prst="rect">
            <a:avLst/>
          </a:prstGeom>
        </p:spPr>
        <p:txBody>
          <a:bodyPr vert="horz" lIns="91440" tIns="45720" rIns="91440" bIns="45720" rtlCol="0" anchor="ctr">
            <a:noAutofit/>
          </a:bodyPr>
          <a:lstStyle/>
          <a:p>
            <a:pPr lvl="0" algn="ctr" defTabSz="914400">
              <a:spcBef>
                <a:spcPct val="20000"/>
              </a:spcBef>
            </a:pPr>
            <a:r>
              <a:rPr lang="en-US" altLang="ja-JP" sz="1500" kern="0" dirty="0">
                <a:latin typeface="Swis721 BT" panose="020B0504020202020204" pitchFamily="34" charset="0"/>
              </a:rPr>
              <a:t>[1] ISEE, Nagoya Univ</a:t>
            </a:r>
            <a:r>
              <a:rPr lang="en-US" altLang="ja-JP" sz="1500" kern="0" dirty="0" smtClean="0">
                <a:latin typeface="Swis721 BT" panose="020B0504020202020204" pitchFamily="34" charset="0"/>
              </a:rPr>
              <a:t>., </a:t>
            </a:r>
            <a:r>
              <a:rPr lang="en-US" altLang="ja-JP" sz="1500" kern="0" dirty="0">
                <a:latin typeface="Swis721 BT" panose="020B0504020202020204" pitchFamily="34" charset="0"/>
              </a:rPr>
              <a:t>[2] </a:t>
            </a:r>
            <a:r>
              <a:rPr lang="en-US" altLang="ja-JP" sz="1500" kern="0" dirty="0" smtClean="0">
                <a:latin typeface="Swis721 BT" panose="020B0504020202020204" pitchFamily="34" charset="0"/>
              </a:rPr>
              <a:t>NIPR, </a:t>
            </a:r>
            <a:r>
              <a:rPr lang="en-US" altLang="ja-JP" sz="1500" kern="0" dirty="0">
                <a:latin typeface="Swis721 BT" panose="020B0504020202020204" pitchFamily="34" charset="0"/>
              </a:rPr>
              <a:t>[3] ICSWSE, Kyushu Univ</a:t>
            </a:r>
            <a:r>
              <a:rPr lang="en-US" altLang="ja-JP" sz="1500" kern="0" dirty="0" smtClean="0">
                <a:latin typeface="Swis721 BT" panose="020B0504020202020204" pitchFamily="34" charset="0"/>
              </a:rPr>
              <a:t>.,</a:t>
            </a:r>
          </a:p>
          <a:p>
            <a:pPr lvl="0" algn="ctr" defTabSz="914400">
              <a:spcBef>
                <a:spcPct val="20000"/>
              </a:spcBef>
            </a:pPr>
            <a:r>
              <a:rPr lang="en-US" altLang="ja-JP" sz="1500" kern="0" dirty="0" smtClean="0">
                <a:latin typeface="Swis721 BT" panose="020B0504020202020204" pitchFamily="34" charset="0"/>
              </a:rPr>
              <a:t>[4] </a:t>
            </a:r>
            <a:r>
              <a:rPr lang="en-US" altLang="ja-JP" sz="1500" kern="0" dirty="0">
                <a:latin typeface="Swis721 BT" panose="020B0504020202020204" pitchFamily="34" charset="0"/>
              </a:rPr>
              <a:t>DACGSM, Kyoto Univ</a:t>
            </a:r>
            <a:r>
              <a:rPr lang="en-US" altLang="ja-JP" sz="1500" kern="0" dirty="0" smtClean="0">
                <a:latin typeface="Swis721 BT" panose="020B0504020202020204" pitchFamily="34" charset="0"/>
              </a:rPr>
              <a:t>., [5]</a:t>
            </a:r>
            <a:r>
              <a:rPr lang="en-US" altLang="ja-JP" sz="1500" kern="0" dirty="0" err="1" smtClean="0">
                <a:latin typeface="Swis721 BT" panose="020B0504020202020204" pitchFamily="34" charset="0"/>
              </a:rPr>
              <a:t>Kwasan</a:t>
            </a:r>
            <a:r>
              <a:rPr lang="en-US" altLang="ja-JP" sz="1500" kern="0" dirty="0" smtClean="0">
                <a:latin typeface="Swis721 BT" panose="020B0504020202020204" pitchFamily="34" charset="0"/>
              </a:rPr>
              <a:t> </a:t>
            </a:r>
            <a:r>
              <a:rPr lang="en-US" altLang="ja-JP" sz="1500" kern="0" dirty="0">
                <a:latin typeface="Swis721 BT" panose="020B0504020202020204" pitchFamily="34" charset="0"/>
              </a:rPr>
              <a:t>and </a:t>
            </a:r>
            <a:r>
              <a:rPr lang="en-US" altLang="ja-JP" sz="1500" kern="0" dirty="0" err="1">
                <a:latin typeface="Swis721 BT" panose="020B0504020202020204" pitchFamily="34" charset="0"/>
              </a:rPr>
              <a:t>Hida</a:t>
            </a:r>
            <a:r>
              <a:rPr lang="en-US" altLang="ja-JP" sz="1500" kern="0" dirty="0">
                <a:latin typeface="Swis721 BT" panose="020B0504020202020204" pitchFamily="34" charset="0"/>
              </a:rPr>
              <a:t> Obs. Kyoto Univ.</a:t>
            </a:r>
          </a:p>
        </p:txBody>
      </p:sp>
      <p:sp>
        <p:nvSpPr>
          <p:cNvPr id="36" name="正方形/長方形 35"/>
          <p:cNvSpPr/>
          <p:nvPr/>
        </p:nvSpPr>
        <p:spPr>
          <a:xfrm>
            <a:off x="481119" y="-27384"/>
            <a:ext cx="8317193" cy="1964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6" name="正方形/長方形 25"/>
          <p:cNvSpPr/>
          <p:nvPr/>
        </p:nvSpPr>
        <p:spPr>
          <a:xfrm>
            <a:off x="245327" y="157624"/>
            <a:ext cx="8653347" cy="15220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 name="テキスト ボックス 6"/>
          <p:cNvSpPr txBox="1"/>
          <p:nvPr/>
        </p:nvSpPr>
        <p:spPr bwMode="auto">
          <a:xfrm>
            <a:off x="4588253" y="366935"/>
            <a:ext cx="3816424" cy="253916"/>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050" dirty="0" smtClean="0">
                <a:solidFill>
                  <a:schemeClr val="bg1">
                    <a:lumMod val="65000"/>
                  </a:schemeClr>
                </a:solidFill>
                <a:latin typeface="HGｺﾞｼｯｸM" panose="020B0609000000000000" pitchFamily="49" charset="-128"/>
                <a:ea typeface="HGｺﾞｼｯｸM" panose="020B0609000000000000" pitchFamily="49" charset="-128"/>
              </a:rPr>
              <a:t>超高層大気長期変動の全球地上ネットワーク・研究</a:t>
            </a:r>
          </a:p>
        </p:txBody>
      </p:sp>
      <p:sp>
        <p:nvSpPr>
          <p:cNvPr id="31" name="テキスト ボックス 30"/>
          <p:cNvSpPr txBox="1"/>
          <p:nvPr/>
        </p:nvSpPr>
        <p:spPr bwMode="auto">
          <a:xfrm>
            <a:off x="4581687" y="530516"/>
            <a:ext cx="4238785" cy="261610"/>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en-US" altLang="ja-JP" sz="1050" dirty="0" smtClean="0">
                <a:solidFill>
                  <a:schemeClr val="bg1">
                    <a:lumMod val="65000"/>
                  </a:schemeClr>
                </a:solidFill>
              </a:rPr>
              <a:t>Inter-university Upper atmosphere Global Observation </a:t>
            </a:r>
            <a:r>
              <a:rPr kumimoji="1" lang="en-US" altLang="ja-JP" sz="1050" dirty="0" err="1" smtClean="0">
                <a:solidFill>
                  <a:schemeClr val="bg1">
                    <a:lumMod val="65000"/>
                  </a:schemeClr>
                </a:solidFill>
              </a:rPr>
              <a:t>NETwork</a:t>
            </a:r>
            <a:endParaRPr kumimoji="1" lang="ja-JP" altLang="en-US" sz="1050" dirty="0" smtClean="0">
              <a:solidFill>
                <a:schemeClr val="bg1">
                  <a:lumMod val="65000"/>
                </a:schemeClr>
              </a:solidFill>
            </a:endParaRPr>
          </a:p>
        </p:txBody>
      </p:sp>
      <p:sp>
        <p:nvSpPr>
          <p:cNvPr id="13" name="テキスト ボックス 12"/>
          <p:cNvSpPr txBox="1"/>
          <p:nvPr/>
        </p:nvSpPr>
        <p:spPr bwMode="auto">
          <a:xfrm>
            <a:off x="6283939" y="1181423"/>
            <a:ext cx="2536533" cy="307777"/>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en-US" altLang="ja-JP" sz="1400" b="1" i="1" dirty="0" smtClean="0">
                <a:solidFill>
                  <a:schemeClr val="bg1">
                    <a:lumMod val="65000"/>
                  </a:schemeClr>
                </a:solidFill>
                <a:latin typeface="Swis721 BT" panose="020B0504020202020204" pitchFamily="34" charset="0"/>
                <a:ea typeface="HGｺﾞｼｯｸM" panose="020B0609000000000000" pitchFamily="49" charset="-128"/>
              </a:rPr>
              <a:t>http://search.iugonet.org/</a:t>
            </a:r>
            <a:endParaRPr kumimoji="1" lang="ja-JP" altLang="en-US" sz="1400" b="1" i="1" dirty="0" smtClean="0">
              <a:solidFill>
                <a:schemeClr val="bg1">
                  <a:lumMod val="65000"/>
                </a:schemeClr>
              </a:solidFill>
              <a:latin typeface="Swis721 BT" panose="020B0504020202020204" pitchFamily="34" charset="0"/>
              <a:ea typeface="HGｺﾞｼｯｸM" panose="020B0609000000000000" pitchFamily="49" charset="-128"/>
            </a:endParaRPr>
          </a:p>
        </p:txBody>
      </p:sp>
      <p:pic>
        <p:nvPicPr>
          <p:cNvPr id="2" name="図 1"/>
          <p:cNvPicPr>
            <a:picLocks noChangeAspect="1"/>
          </p:cNvPicPr>
          <p:nvPr/>
        </p:nvPicPr>
        <p:blipFill rotWithShape="1">
          <a:blip r:embed="rId3"/>
          <a:srcRect l="5362"/>
          <a:stretch/>
        </p:blipFill>
        <p:spPr>
          <a:xfrm>
            <a:off x="35496" y="250058"/>
            <a:ext cx="3812562" cy="14061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10</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46" name="円弧 45"/>
          <p:cNvSpPr/>
          <p:nvPr/>
        </p:nvSpPr>
        <p:spPr bwMode="auto">
          <a:xfrm>
            <a:off x="-6364626" y="-975761"/>
            <a:ext cx="14941152" cy="14400000"/>
          </a:xfrm>
          <a:prstGeom prst="arc">
            <a:avLst>
              <a:gd name="adj1" fmla="val 15939422"/>
              <a:gd name="adj2" fmla="val 6625"/>
            </a:avLst>
          </a:prstGeom>
          <a:gradFill flip="none" rotWithShape="1">
            <a:gsLst>
              <a:gs pos="100000">
                <a:srgbClr val="002060"/>
              </a:gs>
              <a:gs pos="0">
                <a:schemeClr val="bg1"/>
              </a:gs>
              <a:gs pos="84188">
                <a:srgbClr val="002060"/>
              </a:gs>
              <a:gs pos="41000">
                <a:schemeClr val="bg1"/>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0" name="円弧 49"/>
          <p:cNvSpPr/>
          <p:nvPr/>
        </p:nvSpPr>
        <p:spPr bwMode="auto">
          <a:xfrm>
            <a:off x="-3159547" y="2074044"/>
            <a:ext cx="8594253" cy="8303663"/>
          </a:xfrm>
          <a:prstGeom prst="arc">
            <a:avLst>
              <a:gd name="adj1" fmla="val 15916106"/>
              <a:gd name="adj2" fmla="val 6947"/>
            </a:avLst>
          </a:prstGeom>
          <a:gradFill flip="none" rotWithShape="1">
            <a:gsLst>
              <a:gs pos="100000">
                <a:srgbClr val="339933"/>
              </a:gs>
              <a:gs pos="0">
                <a:srgbClr val="FFC000"/>
              </a:gs>
              <a:gs pos="36000">
                <a:schemeClr val="bg1"/>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2" name="円/楕円 51"/>
          <p:cNvSpPr/>
          <p:nvPr/>
        </p:nvSpPr>
        <p:spPr bwMode="auto">
          <a:xfrm rot="19561238">
            <a:off x="2712485" y="2378626"/>
            <a:ext cx="4535321" cy="1661887"/>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3" name="円/楕円 52"/>
          <p:cNvSpPr/>
          <p:nvPr/>
        </p:nvSpPr>
        <p:spPr bwMode="auto">
          <a:xfrm rot="20588895">
            <a:off x="3356692" y="4176394"/>
            <a:ext cx="4573504" cy="961879"/>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4" name="円/楕円 53"/>
          <p:cNvSpPr/>
          <p:nvPr/>
        </p:nvSpPr>
        <p:spPr bwMode="auto">
          <a:xfrm rot="21238240">
            <a:off x="3625216" y="5330874"/>
            <a:ext cx="4569004" cy="773317"/>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55" name="直線コネクタ 54"/>
          <p:cNvCxnSpPr/>
          <p:nvPr/>
        </p:nvCxnSpPr>
        <p:spPr bwMode="auto">
          <a:xfrm flipH="1">
            <a:off x="5321300" y="3955055"/>
            <a:ext cx="1795596" cy="788395"/>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56" name="直線コネクタ 55"/>
          <p:cNvCxnSpPr/>
          <p:nvPr/>
        </p:nvCxnSpPr>
        <p:spPr bwMode="auto">
          <a:xfrm flipH="1">
            <a:off x="5403851" y="4406900"/>
            <a:ext cx="1885949" cy="539750"/>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pic>
        <p:nvPicPr>
          <p:cNvPr id="57"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344632" y="3833243"/>
            <a:ext cx="379584" cy="526371"/>
          </a:xfrm>
          <a:prstGeom prst="rect">
            <a:avLst/>
          </a:prstGeom>
          <a:noFill/>
        </p:spPr>
      </p:pic>
      <p:pic>
        <p:nvPicPr>
          <p:cNvPr id="58"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550820" y="3945301"/>
            <a:ext cx="379584" cy="526371"/>
          </a:xfrm>
          <a:prstGeom prst="rect">
            <a:avLst/>
          </a:prstGeom>
          <a:noFill/>
        </p:spPr>
      </p:pic>
      <p:pic>
        <p:nvPicPr>
          <p:cNvPr id="59"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743561" y="4104450"/>
            <a:ext cx="379584" cy="526371"/>
          </a:xfrm>
          <a:prstGeom prst="rect">
            <a:avLst/>
          </a:prstGeom>
          <a:noFill/>
        </p:spPr>
      </p:pic>
      <p:pic>
        <p:nvPicPr>
          <p:cNvPr id="60"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087907" y="4038219"/>
            <a:ext cx="379584" cy="526371"/>
          </a:xfrm>
          <a:prstGeom prst="rect">
            <a:avLst/>
          </a:prstGeom>
          <a:noFill/>
        </p:spPr>
      </p:pic>
      <p:pic>
        <p:nvPicPr>
          <p:cNvPr id="61"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808840" y="4177041"/>
            <a:ext cx="379584" cy="526371"/>
          </a:xfrm>
          <a:prstGeom prst="rect">
            <a:avLst/>
          </a:prstGeom>
          <a:noFill/>
        </p:spPr>
      </p:pic>
      <p:pic>
        <p:nvPicPr>
          <p:cNvPr id="62"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280648" y="4176458"/>
            <a:ext cx="379584" cy="526371"/>
          </a:xfrm>
          <a:prstGeom prst="rect">
            <a:avLst/>
          </a:prstGeom>
          <a:noFill/>
        </p:spPr>
      </p:pic>
      <p:pic>
        <p:nvPicPr>
          <p:cNvPr id="63"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992616" y="4320474"/>
            <a:ext cx="379584" cy="526371"/>
          </a:xfrm>
          <a:prstGeom prst="rect">
            <a:avLst/>
          </a:prstGeom>
          <a:noFill/>
        </p:spPr>
      </p:pic>
      <p:pic>
        <p:nvPicPr>
          <p:cNvPr id="64"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448800" y="4270781"/>
            <a:ext cx="379584" cy="526371"/>
          </a:xfrm>
          <a:prstGeom prst="rect">
            <a:avLst/>
          </a:prstGeom>
          <a:noFill/>
        </p:spPr>
      </p:pic>
      <p:pic>
        <p:nvPicPr>
          <p:cNvPr id="65"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652120" y="4414797"/>
            <a:ext cx="379584" cy="526371"/>
          </a:xfrm>
          <a:prstGeom prst="rect">
            <a:avLst/>
          </a:prstGeom>
          <a:noFill/>
        </p:spPr>
      </p:pic>
      <p:cxnSp>
        <p:nvCxnSpPr>
          <p:cNvPr id="66" name="直線コネクタ 65"/>
          <p:cNvCxnSpPr/>
          <p:nvPr/>
        </p:nvCxnSpPr>
        <p:spPr bwMode="auto">
          <a:xfrm flipH="1">
            <a:off x="4907438" y="4858822"/>
            <a:ext cx="451692" cy="143220"/>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67" name="直線コネクタ 66"/>
          <p:cNvCxnSpPr/>
          <p:nvPr/>
        </p:nvCxnSpPr>
        <p:spPr bwMode="auto">
          <a:xfrm flipH="1" flipV="1">
            <a:off x="5322760" y="4744417"/>
            <a:ext cx="97540" cy="202157"/>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68" name="直線コネクタ 67"/>
          <p:cNvCxnSpPr/>
          <p:nvPr/>
        </p:nvCxnSpPr>
        <p:spPr bwMode="auto">
          <a:xfrm flipH="1">
            <a:off x="4661293" y="2137272"/>
            <a:ext cx="1353917" cy="1222873"/>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69" name="直線コネクタ 68"/>
          <p:cNvCxnSpPr/>
          <p:nvPr/>
        </p:nvCxnSpPr>
        <p:spPr bwMode="auto">
          <a:xfrm flipH="1">
            <a:off x="4922510" y="2610997"/>
            <a:ext cx="1643545" cy="1007853"/>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pic>
        <p:nvPicPr>
          <p:cNvPr id="70"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531220" y="2132856"/>
            <a:ext cx="379584" cy="526371"/>
          </a:xfrm>
          <a:prstGeom prst="rect">
            <a:avLst/>
          </a:prstGeom>
          <a:noFill/>
        </p:spPr>
      </p:pic>
      <p:pic>
        <p:nvPicPr>
          <p:cNvPr id="71"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737408" y="2244914"/>
            <a:ext cx="379584" cy="526371"/>
          </a:xfrm>
          <a:prstGeom prst="rect">
            <a:avLst/>
          </a:prstGeom>
          <a:noFill/>
        </p:spPr>
      </p:pic>
      <p:pic>
        <p:nvPicPr>
          <p:cNvPr id="72"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930149" y="2437655"/>
            <a:ext cx="379584" cy="526371"/>
          </a:xfrm>
          <a:prstGeom prst="rect">
            <a:avLst/>
          </a:prstGeom>
          <a:noFill/>
        </p:spPr>
      </p:pic>
      <p:pic>
        <p:nvPicPr>
          <p:cNvPr id="73"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141254" y="2389063"/>
            <a:ext cx="379584" cy="526371"/>
          </a:xfrm>
          <a:prstGeom prst="rect">
            <a:avLst/>
          </a:prstGeom>
          <a:noFill/>
        </p:spPr>
      </p:pic>
      <p:pic>
        <p:nvPicPr>
          <p:cNvPr id="74"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4829360" y="2772573"/>
            <a:ext cx="379584" cy="526371"/>
          </a:xfrm>
          <a:prstGeom prst="rect">
            <a:avLst/>
          </a:prstGeom>
          <a:noFill/>
        </p:spPr>
      </p:pic>
      <p:pic>
        <p:nvPicPr>
          <p:cNvPr id="75"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333995" y="2527302"/>
            <a:ext cx="379584" cy="526371"/>
          </a:xfrm>
          <a:prstGeom prst="rect">
            <a:avLst/>
          </a:prstGeom>
          <a:noFill/>
        </p:spPr>
      </p:pic>
      <p:pic>
        <p:nvPicPr>
          <p:cNvPr id="76"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526736" y="2733490"/>
            <a:ext cx="379584" cy="526371"/>
          </a:xfrm>
          <a:prstGeom prst="rect">
            <a:avLst/>
          </a:prstGeom>
          <a:noFill/>
        </p:spPr>
      </p:pic>
      <p:pic>
        <p:nvPicPr>
          <p:cNvPr id="77"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013136" y="2916006"/>
            <a:ext cx="379584" cy="526371"/>
          </a:xfrm>
          <a:prstGeom prst="rect">
            <a:avLst/>
          </a:prstGeom>
          <a:noFill/>
        </p:spPr>
      </p:pic>
      <p:pic>
        <p:nvPicPr>
          <p:cNvPr id="78"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232772" y="3081853"/>
            <a:ext cx="379584" cy="526371"/>
          </a:xfrm>
          <a:prstGeom prst="rect">
            <a:avLst/>
          </a:prstGeom>
          <a:noFill/>
        </p:spPr>
      </p:pic>
      <p:pic>
        <p:nvPicPr>
          <p:cNvPr id="79"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136337" y="2617851"/>
            <a:ext cx="379584" cy="526371"/>
          </a:xfrm>
          <a:prstGeom prst="rect">
            <a:avLst/>
          </a:prstGeom>
          <a:noFill/>
        </p:spPr>
      </p:pic>
      <p:pic>
        <p:nvPicPr>
          <p:cNvPr id="80"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714995" y="2881407"/>
            <a:ext cx="379584" cy="526371"/>
          </a:xfrm>
          <a:prstGeom prst="rect">
            <a:avLst/>
          </a:prstGeom>
          <a:noFill/>
        </p:spPr>
      </p:pic>
      <p:cxnSp>
        <p:nvCxnSpPr>
          <p:cNvPr id="81" name="直線コネクタ 80"/>
          <p:cNvCxnSpPr/>
          <p:nvPr/>
        </p:nvCxnSpPr>
        <p:spPr bwMode="auto">
          <a:xfrm flipH="1" flipV="1">
            <a:off x="4661294" y="3349958"/>
            <a:ext cx="263246" cy="274591"/>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82" name="直線コネクタ 81"/>
          <p:cNvCxnSpPr/>
          <p:nvPr/>
        </p:nvCxnSpPr>
        <p:spPr bwMode="auto">
          <a:xfrm flipH="1">
            <a:off x="4197427" y="3481330"/>
            <a:ext cx="572877" cy="462709"/>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84" name="直線コネクタ 83"/>
          <p:cNvCxnSpPr/>
          <p:nvPr/>
        </p:nvCxnSpPr>
        <p:spPr bwMode="auto">
          <a:xfrm flipH="1">
            <a:off x="5313838" y="5842000"/>
            <a:ext cx="204312" cy="17292"/>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85" name="直線コネクタ 84"/>
          <p:cNvCxnSpPr/>
          <p:nvPr/>
        </p:nvCxnSpPr>
        <p:spPr bwMode="auto">
          <a:xfrm flipH="1" flipV="1">
            <a:off x="5519610" y="5722318"/>
            <a:ext cx="23940" cy="227632"/>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86" name="直線コネクタ 85"/>
          <p:cNvCxnSpPr/>
          <p:nvPr/>
        </p:nvCxnSpPr>
        <p:spPr bwMode="auto">
          <a:xfrm flipH="1">
            <a:off x="5518150" y="5287511"/>
            <a:ext cx="1833852" cy="440189"/>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87" name="直線コネクタ 86"/>
          <p:cNvCxnSpPr/>
          <p:nvPr/>
        </p:nvCxnSpPr>
        <p:spPr bwMode="auto">
          <a:xfrm flipH="1">
            <a:off x="5530850" y="5763107"/>
            <a:ext cx="2058185" cy="174143"/>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pic>
        <p:nvPicPr>
          <p:cNvPr id="88"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684785" y="5179198"/>
            <a:ext cx="379584" cy="526371"/>
          </a:xfrm>
          <a:prstGeom prst="rect">
            <a:avLst/>
          </a:prstGeom>
          <a:noFill/>
        </p:spPr>
      </p:pic>
      <p:pic>
        <p:nvPicPr>
          <p:cNvPr id="89"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890973" y="5291256"/>
            <a:ext cx="379584" cy="526371"/>
          </a:xfrm>
          <a:prstGeom prst="rect">
            <a:avLst/>
          </a:prstGeom>
          <a:noFill/>
        </p:spPr>
      </p:pic>
      <p:pic>
        <p:nvPicPr>
          <p:cNvPr id="90"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7072736" y="5398160"/>
            <a:ext cx="379584" cy="526371"/>
          </a:xfrm>
          <a:prstGeom prst="rect">
            <a:avLst/>
          </a:prstGeom>
          <a:noFill/>
        </p:spPr>
      </p:pic>
      <p:pic>
        <p:nvPicPr>
          <p:cNvPr id="91"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370099" y="5322918"/>
            <a:ext cx="379584" cy="526371"/>
          </a:xfrm>
          <a:prstGeom prst="rect">
            <a:avLst/>
          </a:prstGeom>
          <a:noFill/>
        </p:spPr>
      </p:pic>
      <p:pic>
        <p:nvPicPr>
          <p:cNvPr id="92"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054356" y="5395855"/>
            <a:ext cx="379584" cy="526371"/>
          </a:xfrm>
          <a:prstGeom prst="rect">
            <a:avLst/>
          </a:prstGeom>
          <a:noFill/>
        </p:spPr>
      </p:pic>
      <p:pic>
        <p:nvPicPr>
          <p:cNvPr id="93"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562840" y="5461157"/>
            <a:ext cx="379584" cy="526371"/>
          </a:xfrm>
          <a:prstGeom prst="rect">
            <a:avLst/>
          </a:prstGeom>
          <a:noFill/>
        </p:spPr>
      </p:pic>
      <p:pic>
        <p:nvPicPr>
          <p:cNvPr id="94"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238132" y="5539288"/>
            <a:ext cx="379584" cy="526371"/>
          </a:xfrm>
          <a:prstGeom prst="rect">
            <a:avLst/>
          </a:prstGeom>
          <a:noFill/>
        </p:spPr>
      </p:pic>
      <p:pic>
        <p:nvPicPr>
          <p:cNvPr id="95"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722014" y="5493171"/>
            <a:ext cx="379584" cy="526371"/>
          </a:xfrm>
          <a:prstGeom prst="rect">
            <a:avLst/>
          </a:prstGeom>
          <a:noFill/>
        </p:spPr>
      </p:pic>
      <p:pic>
        <p:nvPicPr>
          <p:cNvPr id="96"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905790" y="5636604"/>
            <a:ext cx="379584" cy="526371"/>
          </a:xfrm>
          <a:prstGeom prst="rect">
            <a:avLst/>
          </a:prstGeom>
          <a:noFill/>
        </p:spPr>
      </p:pic>
      <p:sp>
        <p:nvSpPr>
          <p:cNvPr id="135" name="円/楕円 134"/>
          <p:cNvSpPr/>
          <p:nvPr/>
        </p:nvSpPr>
        <p:spPr bwMode="auto">
          <a:xfrm rot="17242013">
            <a:off x="715705" y="1673877"/>
            <a:ext cx="3508492" cy="637613"/>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36" name="円/楕円 135"/>
          <p:cNvSpPr/>
          <p:nvPr/>
        </p:nvSpPr>
        <p:spPr bwMode="auto">
          <a:xfrm rot="17958776">
            <a:off x="1451202" y="1946851"/>
            <a:ext cx="3774464" cy="637613"/>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37" name="正方形/長方形 136"/>
          <p:cNvSpPr/>
          <p:nvPr/>
        </p:nvSpPr>
        <p:spPr bwMode="auto">
          <a:xfrm>
            <a:off x="-607909" y="-1162270"/>
            <a:ext cx="8196944" cy="20160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38" name="円弧 137"/>
          <p:cNvSpPr/>
          <p:nvPr/>
        </p:nvSpPr>
        <p:spPr bwMode="auto">
          <a:xfrm>
            <a:off x="-6364626" y="-975761"/>
            <a:ext cx="14941152" cy="14400000"/>
          </a:xfrm>
          <a:prstGeom prst="arc">
            <a:avLst>
              <a:gd name="adj1" fmla="val 18390629"/>
              <a:gd name="adj2" fmla="val 18470722"/>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39" name="円弧 138"/>
          <p:cNvSpPr/>
          <p:nvPr/>
        </p:nvSpPr>
        <p:spPr bwMode="auto">
          <a:xfrm>
            <a:off x="-6364626" y="-975761"/>
            <a:ext cx="14941152" cy="14400000"/>
          </a:xfrm>
          <a:prstGeom prst="arc">
            <a:avLst>
              <a:gd name="adj1" fmla="val 16708644"/>
              <a:gd name="adj2" fmla="val 1679348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40" name="円/楕円 139"/>
          <p:cNvSpPr/>
          <p:nvPr/>
        </p:nvSpPr>
        <p:spPr bwMode="auto">
          <a:xfrm>
            <a:off x="781978" y="5865875"/>
            <a:ext cx="720080" cy="720000"/>
          </a:xfrm>
          <a:prstGeom prst="ellipse">
            <a:avLst/>
          </a:prstGeom>
          <a:solidFill>
            <a:srgbClr val="FFC000"/>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41" name="テキスト ボックス 140"/>
          <p:cNvSpPr txBox="1"/>
          <p:nvPr/>
        </p:nvSpPr>
        <p:spPr bwMode="auto">
          <a:xfrm>
            <a:off x="646021" y="5897629"/>
            <a:ext cx="964338" cy="584775"/>
          </a:xfrm>
          <a:prstGeom prst="rect">
            <a:avLst/>
          </a:prstGeom>
          <a:noFill/>
          <a:ln w="9525">
            <a:noFill/>
            <a:miter lim="800000"/>
            <a:headEnd/>
            <a:tailEnd/>
          </a:ln>
          <a:effectLst/>
        </p:spPr>
        <p:txBody>
          <a:bodyPr wrap="square" rtlCol="0" anchor="ctr" anchorCtr="1">
            <a:prstTxWarp prst="textNoShape">
              <a:avLst/>
            </a:prstTxWarp>
            <a:spAutoFit/>
          </a:bodyPr>
          <a:lstStyle/>
          <a:p>
            <a:pPr algn="l">
              <a:spcBef>
                <a:spcPct val="50000"/>
              </a:spcBef>
            </a:pPr>
            <a:r>
              <a:rPr kumimoji="1" lang="en-US" altLang="ja-JP" sz="3200" b="1" dirty="0" smtClean="0"/>
              <a:t>d</a:t>
            </a:r>
            <a:r>
              <a:rPr kumimoji="1" lang="en-US" altLang="ja-JP" sz="3200" b="1" dirty="0" smtClean="0">
                <a:solidFill>
                  <a:schemeClr val="bg1"/>
                </a:solidFill>
              </a:rPr>
              <a:t>oi</a:t>
            </a:r>
            <a:endParaRPr kumimoji="1" lang="ja-JP" altLang="en-US" sz="3200" b="1" dirty="0" err="1" smtClean="0">
              <a:solidFill>
                <a:schemeClr val="bg1"/>
              </a:solidFill>
            </a:endParaRPr>
          </a:p>
        </p:txBody>
      </p:sp>
      <p:pic>
        <p:nvPicPr>
          <p:cNvPr id="155"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640688" y="2996952"/>
            <a:ext cx="379584" cy="526371"/>
          </a:xfrm>
          <a:prstGeom prst="rect">
            <a:avLst/>
          </a:prstGeom>
          <a:noFill/>
        </p:spPr>
      </p:pic>
      <p:pic>
        <p:nvPicPr>
          <p:cNvPr id="156"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856712" y="3091275"/>
            <a:ext cx="379584" cy="526371"/>
          </a:xfrm>
          <a:prstGeom prst="rect">
            <a:avLst/>
          </a:prstGeom>
          <a:noFill/>
        </p:spPr>
      </p:pic>
      <p:pic>
        <p:nvPicPr>
          <p:cNvPr id="157"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7072736" y="3163283"/>
            <a:ext cx="379584" cy="526371"/>
          </a:xfrm>
          <a:prstGeom prst="rect">
            <a:avLst/>
          </a:prstGeom>
          <a:noFill/>
        </p:spPr>
      </p:pic>
      <p:pic>
        <p:nvPicPr>
          <p:cNvPr id="158"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352656" y="3212976"/>
            <a:ext cx="379584" cy="526371"/>
          </a:xfrm>
          <a:prstGeom prst="rect">
            <a:avLst/>
          </a:prstGeom>
          <a:noFill/>
        </p:spPr>
      </p:pic>
      <p:pic>
        <p:nvPicPr>
          <p:cNvPr id="159"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588224" y="3284984"/>
            <a:ext cx="379584" cy="526371"/>
          </a:xfrm>
          <a:prstGeom prst="rect">
            <a:avLst/>
          </a:prstGeom>
          <a:noFill/>
        </p:spPr>
      </p:pic>
      <p:pic>
        <p:nvPicPr>
          <p:cNvPr id="160"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7452320" y="4509120"/>
            <a:ext cx="379584" cy="526371"/>
          </a:xfrm>
          <a:prstGeom prst="rect">
            <a:avLst/>
          </a:prstGeom>
          <a:noFill/>
        </p:spPr>
      </p:pic>
      <p:pic>
        <p:nvPicPr>
          <p:cNvPr id="161"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7668344" y="4581128"/>
            <a:ext cx="379584" cy="526371"/>
          </a:xfrm>
          <a:prstGeom prst="rect">
            <a:avLst/>
          </a:prstGeom>
          <a:noFill/>
        </p:spPr>
      </p:pic>
      <p:pic>
        <p:nvPicPr>
          <p:cNvPr id="162"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948264" y="4630821"/>
            <a:ext cx="379584" cy="526371"/>
          </a:xfrm>
          <a:prstGeom prst="rect">
            <a:avLst/>
          </a:prstGeom>
          <a:noFill/>
        </p:spPr>
      </p:pic>
      <p:pic>
        <p:nvPicPr>
          <p:cNvPr id="163"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7183832" y="4702829"/>
            <a:ext cx="379584" cy="526371"/>
          </a:xfrm>
          <a:prstGeom prst="rect">
            <a:avLst/>
          </a:prstGeom>
          <a:noFill/>
        </p:spPr>
      </p:pic>
      <p:sp>
        <p:nvSpPr>
          <p:cNvPr id="165" name="テキスト ボックス 164"/>
          <p:cNvSpPr txBox="1"/>
          <p:nvPr/>
        </p:nvSpPr>
        <p:spPr bwMode="auto">
          <a:xfrm>
            <a:off x="4761301" y="1451804"/>
            <a:ext cx="1530869" cy="307777"/>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en-US" altLang="ja-JP" sz="1400" dirty="0" smtClean="0">
                <a:solidFill>
                  <a:schemeClr val="bg1"/>
                </a:solidFill>
                <a:latin typeface="Swis721 BT" panose="020B0504020202020204" pitchFamily="34" charset="0"/>
              </a:rPr>
              <a:t>Community</a:t>
            </a:r>
            <a:endParaRPr lang="ja-JP" altLang="en-US" sz="1400" dirty="0" smtClean="0">
              <a:solidFill>
                <a:schemeClr val="bg1"/>
              </a:solidFill>
              <a:latin typeface="Swis721 BT" panose="020B0504020202020204" pitchFamily="34" charset="0"/>
            </a:endParaRPr>
          </a:p>
        </p:txBody>
      </p:sp>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Our 3rd. Product: Web Application Framework</a:t>
            </a:r>
            <a:endParaRPr lang="ja-JP" altLang="en-US" sz="2400" dirty="0">
              <a:latin typeface="Swis721 BT" panose="020B0504020202020204" pitchFamily="34" charset="0"/>
              <a:ea typeface="ＭＳ Ｐゴシック" pitchFamily="50" charset="-128"/>
              <a:cs typeface="ＭＳ ゴシック" charset="0"/>
            </a:endParaRPr>
          </a:p>
        </p:txBody>
      </p:sp>
      <p:sp>
        <p:nvSpPr>
          <p:cNvPr id="170" name="フッター プレースホルダ 4"/>
          <p:cNvSpPr>
            <a:spLocks noGrp="1"/>
          </p:cNvSpPr>
          <p:nvPr>
            <p:ph type="ftr" sz="quarter" idx="12"/>
          </p:nvPr>
        </p:nvSpPr>
        <p:spPr>
          <a:xfrm>
            <a:off x="1332000" y="6564976"/>
            <a:ext cx="6480000" cy="248400"/>
          </a:xfrm>
        </p:spPr>
        <p:txBody>
          <a:bodyPr tIns="0" bIns="0" anchor="ctr" anchorCtr="1"/>
          <a:lstStyle/>
          <a:p>
            <a:r>
              <a:rPr lang="ja-JP" altLang="en-US" sz="1000" kern="0" dirty="0">
                <a:solidFill>
                  <a:schemeClr val="bg1">
                    <a:lumMod val="50000"/>
                  </a:schemeClr>
                </a:solidFill>
                <a:latin typeface="Swis721 BT" panose="020B0504020202020204" pitchFamily="34" charset="0"/>
                <a:ea typeface="+mn-ea"/>
              </a:rPr>
              <a:t>第</a:t>
            </a:r>
            <a:r>
              <a:rPr lang="en-US" altLang="ja-JP" sz="1000" kern="0" dirty="0">
                <a:solidFill>
                  <a:schemeClr val="bg1">
                    <a:lumMod val="50000"/>
                  </a:schemeClr>
                </a:solidFill>
                <a:latin typeface="Swis721 BT" panose="020B0504020202020204" pitchFamily="34" charset="0"/>
                <a:ea typeface="+mn-ea"/>
              </a:rPr>
              <a:t>4</a:t>
            </a:r>
            <a:r>
              <a:rPr lang="ja-JP" altLang="en-US" sz="1000" kern="0" dirty="0">
                <a:solidFill>
                  <a:schemeClr val="bg1">
                    <a:lumMod val="50000"/>
                  </a:schemeClr>
                </a:solidFill>
                <a:latin typeface="Swis721 BT" panose="020B0504020202020204" pitchFamily="34" charset="0"/>
                <a:ea typeface="+mn-ea"/>
              </a:rPr>
              <a:t>回オープンサイエンスデータ推進</a:t>
            </a:r>
            <a:r>
              <a:rPr lang="ja-JP" altLang="en-US" sz="1000" kern="0" dirty="0" smtClean="0">
                <a:solidFill>
                  <a:schemeClr val="bg1">
                    <a:lumMod val="50000"/>
                  </a:schemeClr>
                </a:solidFill>
                <a:latin typeface="Swis721 BT" panose="020B0504020202020204" pitchFamily="34" charset="0"/>
                <a:ea typeface="+mn-ea"/>
              </a:rPr>
              <a:t>ワークショップ  主催： 京都</a:t>
            </a:r>
            <a:r>
              <a:rPr lang="ja-JP" altLang="en-US" sz="1000" kern="0" dirty="0">
                <a:solidFill>
                  <a:schemeClr val="bg1">
                    <a:lumMod val="50000"/>
                  </a:schemeClr>
                </a:solidFill>
                <a:latin typeface="Swis721 BT" panose="020B0504020202020204" pitchFamily="34" charset="0"/>
                <a:ea typeface="+mn-ea"/>
              </a:rPr>
              <a:t>大学理学研究科附属地磁気世界資料解析センター</a:t>
            </a:r>
            <a:endParaRPr lang="ja-JP" altLang="en-US" sz="1000" dirty="0">
              <a:solidFill>
                <a:schemeClr val="bg1">
                  <a:lumMod val="50000"/>
                </a:schemeClr>
              </a:solidFill>
              <a:latin typeface="Swis721 BT" panose="020B0504020202020204" pitchFamily="34" charset="0"/>
              <a:ea typeface="+mn-ea"/>
            </a:endParaRPr>
          </a:p>
        </p:txBody>
      </p:sp>
      <p:sp>
        <p:nvSpPr>
          <p:cNvPr id="97" name="テキスト プレースホルダ 5"/>
          <p:cNvSpPr txBox="1">
            <a:spLocks/>
          </p:cNvSpPr>
          <p:nvPr/>
        </p:nvSpPr>
        <p:spPr>
          <a:xfrm>
            <a:off x="6705816" y="843542"/>
            <a:ext cx="2042648" cy="353210"/>
          </a:xfrm>
          <a:prstGeom prst="rect">
            <a:avLst/>
          </a:prstGeom>
          <a:solidFill>
            <a:srgbClr val="C00000"/>
          </a:solidFill>
          <a:ln>
            <a:solidFill>
              <a:srgbClr val="C00000"/>
            </a:solidFill>
          </a:ln>
        </p:spPr>
        <p:txBody>
          <a:bodyPr vert="horz" lIns="90000" tIns="0" rIns="90000" bIns="0" rtlCol="0" anchor="ctr" anchorCtr="0">
            <a:noAutofit/>
          </a:bodyPr>
          <a:lstStyle/>
          <a:p>
            <a:pPr algn="ctr" defTabSz="914400">
              <a:spcBef>
                <a:spcPct val="20000"/>
              </a:spcBef>
              <a:defRPr/>
            </a:pPr>
            <a:r>
              <a:rPr lang="en-US" altLang="ja-JP" sz="1600" kern="0" dirty="0" smtClean="0">
                <a:solidFill>
                  <a:schemeClr val="bg1"/>
                </a:solidFill>
                <a:latin typeface="Swis721 BT" panose="020B0504020202020204" pitchFamily="34" charset="0"/>
                <a:ea typeface="+mn-ea"/>
                <a:cs typeface="+mn-cs"/>
              </a:rPr>
              <a:t>Purpose</a:t>
            </a:r>
          </a:p>
        </p:txBody>
      </p:sp>
      <p:sp>
        <p:nvSpPr>
          <p:cNvPr id="3" name="フローチャート: 複数書類 2"/>
          <p:cNvSpPr/>
          <p:nvPr/>
        </p:nvSpPr>
        <p:spPr bwMode="auto">
          <a:xfrm>
            <a:off x="4497988" y="2246267"/>
            <a:ext cx="787690" cy="708805"/>
          </a:xfrm>
          <a:prstGeom prst="flowChartMultidocument">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a:solidFill>
                  <a:srgbClr val="002060"/>
                </a:solidFill>
                <a:latin typeface="Swis721 BT" panose="020B0504020202020204" pitchFamily="34" charset="0"/>
                <a:ea typeface="ヒラギノ角ゴ Pro W6" charset="-128"/>
                <a:cs typeface="ヒラギノ角ゴ Pro W6" charset="-128"/>
              </a:rPr>
              <a:t>m</a:t>
            </a:r>
            <a:r>
              <a:rPr kumimoji="1" lang="en-US" altLang="ja-JP" sz="1400" b="0" i="0" u="none" strike="noStrike" cap="none" normalizeH="0" baseline="0" dirty="0" smtClean="0">
                <a:ln>
                  <a:noFill/>
                </a:ln>
                <a:solidFill>
                  <a:srgbClr val="002060"/>
                </a:solidFill>
                <a:effectLst/>
                <a:latin typeface="Swis721 BT" panose="020B0504020202020204" pitchFamily="34" charset="0"/>
                <a:ea typeface="ヒラギノ角ゴ Pro W6" charset="-128"/>
                <a:cs typeface="ヒラギノ角ゴ Pro W6" charset="-128"/>
              </a:rPr>
              <a:t>eta</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2060"/>
                </a:solidFill>
                <a:effectLst/>
                <a:latin typeface="Swis721 BT" panose="020B0504020202020204" pitchFamily="34" charset="0"/>
                <a:ea typeface="ヒラギノ角ゴ Pro W6" charset="-128"/>
                <a:cs typeface="ヒラギノ角ゴ Pro W6" charset="-128"/>
              </a:rPr>
              <a:t>data</a:t>
            </a:r>
            <a:endParaRPr kumimoji="1" lang="ja-JP" altLang="en-US" sz="1400" b="0" i="0" u="none" strike="noStrike" cap="none" normalizeH="0" baseline="0" dirty="0">
              <a:ln>
                <a:noFill/>
              </a:ln>
              <a:solidFill>
                <a:srgbClr val="002060"/>
              </a:solidFill>
              <a:effectLst/>
              <a:latin typeface="Swis721 BT" panose="020B0504020202020204" pitchFamily="34" charset="0"/>
              <a:ea typeface="ヒラギノ角ゴ Pro W6" charset="-128"/>
              <a:cs typeface="ヒラギノ角ゴ Pro W6" charset="-128"/>
            </a:endParaRPr>
          </a:p>
        </p:txBody>
      </p:sp>
      <p:sp>
        <p:nvSpPr>
          <p:cNvPr id="4" name="円/楕円 3"/>
          <p:cNvSpPr/>
          <p:nvPr/>
        </p:nvSpPr>
        <p:spPr bwMode="auto">
          <a:xfrm>
            <a:off x="779835" y="5871891"/>
            <a:ext cx="720000" cy="7200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9" name="テキスト プレースホルダ 5"/>
          <p:cNvSpPr txBox="1">
            <a:spLocks/>
          </p:cNvSpPr>
          <p:nvPr/>
        </p:nvSpPr>
        <p:spPr>
          <a:xfrm>
            <a:off x="137404" y="6036483"/>
            <a:ext cx="2042648" cy="353210"/>
          </a:xfrm>
          <a:prstGeom prst="rect">
            <a:avLst/>
          </a:prstGeom>
          <a:noFill/>
          <a:ln>
            <a:noFill/>
          </a:ln>
        </p:spPr>
        <p:txBody>
          <a:bodyPr vert="horz" lIns="90000" tIns="0" rIns="90000" bIns="0" rtlCol="0" anchor="ctr" anchorCtr="0">
            <a:noAutofit/>
          </a:bodyPr>
          <a:lstStyle/>
          <a:p>
            <a:pPr algn="ctr" defTabSz="914400">
              <a:spcBef>
                <a:spcPct val="20000"/>
              </a:spcBef>
              <a:defRPr/>
            </a:pPr>
            <a:r>
              <a:rPr lang="en-US" altLang="ja-JP" sz="1600" kern="0" dirty="0" smtClean="0">
                <a:solidFill>
                  <a:srgbClr val="C00000"/>
                </a:solidFill>
                <a:latin typeface="Swis721 BT" panose="020B0504020202020204" pitchFamily="34" charset="0"/>
                <a:ea typeface="+mn-ea"/>
                <a:cs typeface="+mn-cs"/>
              </a:rPr>
              <a:t>Semantic</a:t>
            </a:r>
          </a:p>
        </p:txBody>
      </p:sp>
      <p:cxnSp>
        <p:nvCxnSpPr>
          <p:cNvPr id="7" name="直線矢印コネクタ 6"/>
          <p:cNvCxnSpPr/>
          <p:nvPr/>
        </p:nvCxnSpPr>
        <p:spPr bwMode="auto">
          <a:xfrm flipH="1">
            <a:off x="1483112" y="2881407"/>
            <a:ext cx="3014876" cy="3106798"/>
          </a:xfrm>
          <a:prstGeom prst="straightConnector1">
            <a:avLst/>
          </a:prstGeom>
          <a:solidFill>
            <a:schemeClr val="accent1"/>
          </a:solidFill>
          <a:ln w="25400" cap="flat" cmpd="sng" algn="ctr">
            <a:solidFill>
              <a:srgbClr val="FFC000"/>
            </a:solidFill>
            <a:prstDash val="solid"/>
            <a:round/>
            <a:headEnd type="none" w="med" len="med"/>
            <a:tailEnd type="triangle" w="lg" len="lg"/>
          </a:ln>
          <a:effectLst/>
        </p:spPr>
      </p:cxnSp>
      <p:sp>
        <p:nvSpPr>
          <p:cNvPr id="100" name="テキスト ボックス 99"/>
          <p:cNvSpPr txBox="1"/>
          <p:nvPr/>
        </p:nvSpPr>
        <p:spPr bwMode="auto">
          <a:xfrm>
            <a:off x="1432235" y="5801543"/>
            <a:ext cx="831463"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en-US" altLang="ja-JP" sz="1200" dirty="0" smtClean="0">
                <a:solidFill>
                  <a:srgbClr val="C00000"/>
                </a:solidFill>
                <a:latin typeface="Swis721 BT" panose="020B0504020202020204" pitchFamily="34" charset="0"/>
              </a:rPr>
              <a:t>RDF</a:t>
            </a:r>
            <a:endParaRPr lang="ja-JP" altLang="en-US" sz="1200" dirty="0" smtClean="0">
              <a:solidFill>
                <a:srgbClr val="C00000"/>
              </a:solidFill>
              <a:latin typeface="Swis721 BT" panose="020B0504020202020204" pitchFamily="34" charset="0"/>
            </a:endParaRPr>
          </a:p>
        </p:txBody>
      </p:sp>
      <p:sp>
        <p:nvSpPr>
          <p:cNvPr id="105" name="円/楕円 104"/>
          <p:cNvSpPr/>
          <p:nvPr/>
        </p:nvSpPr>
        <p:spPr bwMode="auto">
          <a:xfrm rot="16200000">
            <a:off x="-55696" y="1806437"/>
            <a:ext cx="2602572" cy="528566"/>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4"/>
          <a:srcRect l="5362"/>
          <a:stretch/>
        </p:blipFill>
        <p:spPr>
          <a:xfrm>
            <a:off x="197543" y="245062"/>
            <a:ext cx="1416099" cy="522290"/>
          </a:xfrm>
          <a:prstGeom prst="rect">
            <a:avLst/>
          </a:prstGeom>
        </p:spPr>
      </p:pic>
      <p:cxnSp>
        <p:nvCxnSpPr>
          <p:cNvPr id="106" name="直線矢印コネクタ 105"/>
          <p:cNvCxnSpPr/>
          <p:nvPr/>
        </p:nvCxnSpPr>
        <p:spPr bwMode="auto">
          <a:xfrm flipH="1">
            <a:off x="1148576" y="2062976"/>
            <a:ext cx="44604" cy="3717566"/>
          </a:xfrm>
          <a:prstGeom prst="straightConnector1">
            <a:avLst/>
          </a:prstGeom>
          <a:solidFill>
            <a:schemeClr val="accent1"/>
          </a:solidFill>
          <a:ln w="25400" cap="flat" cmpd="sng" algn="ctr">
            <a:solidFill>
              <a:srgbClr val="FFC000"/>
            </a:solidFill>
            <a:prstDash val="solid"/>
            <a:round/>
            <a:headEnd type="none" w="med" len="med"/>
            <a:tailEnd type="triangle" w="lg" len="lg"/>
          </a:ln>
          <a:effectLst/>
        </p:spPr>
      </p:cxnSp>
      <p:sp>
        <p:nvSpPr>
          <p:cNvPr id="107" name="フローチャート: 複数書類 106"/>
          <p:cNvSpPr/>
          <p:nvPr/>
        </p:nvSpPr>
        <p:spPr bwMode="auto">
          <a:xfrm>
            <a:off x="937032" y="1862254"/>
            <a:ext cx="691046" cy="620750"/>
          </a:xfrm>
          <a:prstGeom prst="flowChartMultidocument">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dirty="0">
                <a:solidFill>
                  <a:srgbClr val="002060"/>
                </a:solidFill>
                <a:latin typeface="Swis721 BT" panose="020B0504020202020204" pitchFamily="34" charset="0"/>
                <a:ea typeface="ヒラギノ角ゴ Pro W6" charset="-128"/>
                <a:cs typeface="ヒラギノ角ゴ Pro W6" charset="-128"/>
              </a:rPr>
              <a:t>m</a:t>
            </a:r>
            <a:r>
              <a:rPr kumimoji="1" lang="en-US" altLang="ja-JP" sz="1200" b="0" i="0" u="none" strike="noStrike" cap="none" normalizeH="0" baseline="0" dirty="0" smtClean="0">
                <a:ln>
                  <a:noFill/>
                </a:ln>
                <a:solidFill>
                  <a:srgbClr val="002060"/>
                </a:solidFill>
                <a:effectLst/>
                <a:latin typeface="Swis721 BT" panose="020B0504020202020204" pitchFamily="34" charset="0"/>
                <a:ea typeface="ヒラギノ角ゴ Pro W6" charset="-128"/>
                <a:cs typeface="ヒラギノ角ゴ Pro W6" charset="-128"/>
              </a:rPr>
              <a:t>eta</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2060"/>
                </a:solidFill>
                <a:effectLst/>
                <a:latin typeface="Swis721 BT" panose="020B0504020202020204" pitchFamily="34" charset="0"/>
                <a:ea typeface="ヒラギノ角ゴ Pro W6" charset="-128"/>
                <a:cs typeface="ヒラギノ角ゴ Pro W6" charset="-128"/>
              </a:rPr>
              <a:t>data</a:t>
            </a:r>
            <a:endParaRPr kumimoji="1" lang="ja-JP" altLang="en-US" sz="1200" b="0" i="0" u="none" strike="noStrike" cap="none" normalizeH="0" baseline="0" dirty="0">
              <a:ln>
                <a:noFill/>
              </a:ln>
              <a:solidFill>
                <a:srgbClr val="002060"/>
              </a:solidFill>
              <a:effectLst/>
              <a:latin typeface="Swis721 BT" panose="020B0504020202020204" pitchFamily="34" charset="0"/>
              <a:ea typeface="ヒラギノ角ゴ Pro W6" charset="-128"/>
              <a:cs typeface="ヒラギノ角ゴ Pro W6" charset="-128"/>
            </a:endParaRPr>
          </a:p>
        </p:txBody>
      </p:sp>
      <p:sp>
        <p:nvSpPr>
          <p:cNvPr id="10" name="テキスト ボックス 9"/>
          <p:cNvSpPr txBox="1"/>
          <p:nvPr/>
        </p:nvSpPr>
        <p:spPr bwMode="auto">
          <a:xfrm>
            <a:off x="74551" y="1209041"/>
            <a:ext cx="2791130" cy="523220"/>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400" dirty="0" smtClean="0">
                <a:solidFill>
                  <a:srgbClr val="C00000"/>
                </a:solidFill>
              </a:rPr>
              <a:t>遺伝子データベースのように業務に欠かせないシステム</a:t>
            </a:r>
            <a:r>
              <a:rPr lang="ja-JP" altLang="en-US" sz="1400" dirty="0" smtClean="0">
                <a:solidFill>
                  <a:srgbClr val="C00000"/>
                </a:solidFill>
              </a:rPr>
              <a:t>がある。</a:t>
            </a:r>
            <a:endParaRPr kumimoji="1" lang="en-US" altLang="ja-JP" sz="1400" dirty="0" smtClean="0">
              <a:solidFill>
                <a:srgbClr val="C00000"/>
              </a:solidFill>
            </a:endParaRPr>
          </a:p>
        </p:txBody>
      </p:sp>
      <p:sp>
        <p:nvSpPr>
          <p:cNvPr id="108" name="テキスト ボックス 107"/>
          <p:cNvSpPr txBox="1"/>
          <p:nvPr/>
        </p:nvSpPr>
        <p:spPr bwMode="auto">
          <a:xfrm>
            <a:off x="2462345" y="1642700"/>
            <a:ext cx="2078025" cy="523220"/>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400" dirty="0" smtClean="0"/>
              <a:t>まだデータ公開が進んでいない分野がある</a:t>
            </a:r>
            <a:endParaRPr kumimoji="1" lang="en-US" altLang="ja-JP" sz="1400" dirty="0" smtClean="0"/>
          </a:p>
        </p:txBody>
      </p:sp>
      <p:grpSp>
        <p:nvGrpSpPr>
          <p:cNvPr id="14" name="グループ化 13"/>
          <p:cNvGrpSpPr/>
          <p:nvPr/>
        </p:nvGrpSpPr>
        <p:grpSpPr>
          <a:xfrm>
            <a:off x="-2505062" y="2163336"/>
            <a:ext cx="7200000" cy="7539839"/>
            <a:chOff x="-2505062" y="2163336"/>
            <a:chExt cx="7200000" cy="7539839"/>
          </a:xfrm>
        </p:grpSpPr>
        <p:grpSp>
          <p:nvGrpSpPr>
            <p:cNvPr id="11" name="グループ化 10"/>
            <p:cNvGrpSpPr/>
            <p:nvPr/>
          </p:nvGrpSpPr>
          <p:grpSpPr>
            <a:xfrm>
              <a:off x="-2505062" y="2737595"/>
              <a:ext cx="7200000" cy="6965580"/>
              <a:chOff x="-2505062" y="2737595"/>
              <a:chExt cx="7200000" cy="6965580"/>
            </a:xfrm>
          </p:grpSpPr>
          <p:sp>
            <p:nvSpPr>
              <p:cNvPr id="144" name="円弧 143"/>
              <p:cNvSpPr/>
              <p:nvPr/>
            </p:nvSpPr>
            <p:spPr bwMode="auto">
              <a:xfrm>
                <a:off x="-2505062" y="2863175"/>
                <a:ext cx="7200000" cy="6840000"/>
              </a:xfrm>
              <a:prstGeom prst="arc">
                <a:avLst>
                  <a:gd name="adj1" fmla="val 15256846"/>
                  <a:gd name="adj2" fmla="val 293234"/>
                </a:avLst>
              </a:prstGeom>
              <a:noFill/>
              <a:ln w="127000" cap="flat" cmpd="sng" algn="ctr">
                <a:solidFill>
                  <a:srgbClr val="FFCC66"/>
                </a:solidFill>
                <a:prstDash val="sysDot"/>
                <a:round/>
                <a:headEnd type="triangle" w="med" len="sm"/>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 name="円/楕円 8"/>
              <p:cNvSpPr/>
              <p:nvPr/>
            </p:nvSpPr>
            <p:spPr bwMode="auto">
              <a:xfrm>
                <a:off x="2521003" y="2985245"/>
                <a:ext cx="568545" cy="526648"/>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smtClean="0">
                    <a:ln>
                      <a:noFill/>
                    </a:ln>
                    <a:solidFill>
                      <a:schemeClr val="bg1"/>
                    </a:solidFill>
                    <a:effectLst/>
                    <a:latin typeface="Swis721 BT" panose="020B0504020202020204" pitchFamily="34" charset="0"/>
                    <a:ea typeface="ヒラギノ角ゴ Pro W6" charset="-128"/>
                    <a:cs typeface="ヒラギノ角ゴ Pro W6" charset="-128"/>
                  </a:rPr>
                  <a:t>?</a:t>
                </a:r>
                <a:endParaRPr kumimoji="1" lang="ja-JP" altLang="en-US" sz="2800" b="0" i="0" u="none" strike="noStrike" cap="none" normalizeH="0" baseline="0" dirty="0">
                  <a:ln>
                    <a:noFill/>
                  </a:ln>
                  <a:solidFill>
                    <a:schemeClr val="bg1"/>
                  </a:solidFill>
                  <a:effectLst/>
                  <a:latin typeface="Swis721 BT" panose="020B0504020202020204" pitchFamily="34" charset="0"/>
                  <a:ea typeface="ヒラギノ角ゴ Pro W6" charset="-128"/>
                  <a:cs typeface="ヒラギノ角ゴ Pro W6" charset="-128"/>
                </a:endParaRPr>
              </a:p>
            </p:txBody>
          </p:sp>
          <p:sp>
            <p:nvSpPr>
              <p:cNvPr id="101" name="円/楕円 100"/>
              <p:cNvSpPr/>
              <p:nvPr/>
            </p:nvSpPr>
            <p:spPr bwMode="auto">
              <a:xfrm>
                <a:off x="1861873" y="2737595"/>
                <a:ext cx="568545" cy="526648"/>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smtClean="0">
                    <a:ln>
                      <a:noFill/>
                    </a:ln>
                    <a:solidFill>
                      <a:schemeClr val="bg1"/>
                    </a:solidFill>
                    <a:effectLst/>
                    <a:latin typeface="Swis721 BT" panose="020B0504020202020204" pitchFamily="34" charset="0"/>
                    <a:ea typeface="ヒラギノ角ゴ Pro W6" charset="-128"/>
                    <a:cs typeface="ヒラギノ角ゴ Pro W6" charset="-128"/>
                  </a:rPr>
                  <a:t>?</a:t>
                </a:r>
                <a:endParaRPr kumimoji="1" lang="ja-JP" altLang="en-US" sz="2800" b="0" i="0" u="none" strike="noStrike" cap="none" normalizeH="0" baseline="0" dirty="0">
                  <a:ln>
                    <a:noFill/>
                  </a:ln>
                  <a:solidFill>
                    <a:schemeClr val="bg1"/>
                  </a:solidFill>
                  <a:effectLst/>
                  <a:latin typeface="Swis721 BT" panose="020B0504020202020204" pitchFamily="34" charset="0"/>
                  <a:ea typeface="ヒラギノ角ゴ Pro W6" charset="-128"/>
                  <a:cs typeface="ヒラギノ角ゴ Pro W6" charset="-128"/>
                </a:endParaRPr>
              </a:p>
            </p:txBody>
          </p:sp>
        </p:grpSp>
        <p:sp>
          <p:nvSpPr>
            <p:cNvPr id="13" name="四角形吹き出し 12"/>
            <p:cNvSpPr/>
            <p:nvPr/>
          </p:nvSpPr>
          <p:spPr bwMode="auto">
            <a:xfrm>
              <a:off x="2777382" y="2520174"/>
              <a:ext cx="1170149" cy="389137"/>
            </a:xfrm>
            <a:prstGeom prst="wedgeRectCallout">
              <a:avLst>
                <a:gd name="adj1" fmla="val -35438"/>
                <a:gd name="adj2" fmla="val 96998"/>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chemeClr val="bg1"/>
                  </a:solidFill>
                  <a:effectLst/>
                  <a:latin typeface="+mn-ea"/>
                  <a:ea typeface="+mn-ea"/>
                  <a:cs typeface="ヒラギノ角ゴ Pro W6" charset="-128"/>
                </a:rPr>
                <a:t>未開拓</a:t>
              </a:r>
              <a:endParaRPr kumimoji="1" lang="ja-JP" altLang="en-US" b="0" i="0" u="none" strike="noStrike" cap="none" normalizeH="0" baseline="0" dirty="0">
                <a:ln>
                  <a:noFill/>
                </a:ln>
                <a:solidFill>
                  <a:schemeClr val="bg1"/>
                </a:solidFill>
                <a:effectLst/>
                <a:latin typeface="+mn-ea"/>
                <a:ea typeface="+mn-ea"/>
                <a:cs typeface="ヒラギノ角ゴ Pro W6" charset="-128"/>
              </a:endParaRPr>
            </a:p>
          </p:txBody>
        </p:sp>
        <p:sp>
          <p:nvSpPr>
            <p:cNvPr id="103" name="四角形吹き出し 102"/>
            <p:cNvSpPr/>
            <p:nvPr/>
          </p:nvSpPr>
          <p:spPr bwMode="auto">
            <a:xfrm>
              <a:off x="1908157" y="2163336"/>
              <a:ext cx="1191882" cy="410374"/>
            </a:xfrm>
            <a:prstGeom prst="wedgeRectCallout">
              <a:avLst>
                <a:gd name="adj1" fmla="val -21073"/>
                <a:gd name="adj2" fmla="val 99565"/>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chemeClr val="bg1"/>
                  </a:solidFill>
                  <a:effectLst/>
                  <a:latin typeface="+mn-ea"/>
                  <a:ea typeface="+mn-ea"/>
                  <a:cs typeface="ヒラギノ角ゴ Pro W6" charset="-128"/>
                </a:rPr>
                <a:t>未開拓</a:t>
              </a:r>
              <a:endParaRPr kumimoji="1" lang="ja-JP" altLang="en-US" b="0" i="0" u="none" strike="noStrike" cap="none" normalizeH="0" baseline="0" dirty="0">
                <a:ln>
                  <a:noFill/>
                </a:ln>
                <a:solidFill>
                  <a:schemeClr val="bg1"/>
                </a:solidFill>
                <a:effectLst/>
                <a:latin typeface="+mn-ea"/>
                <a:ea typeface="+mn-ea"/>
                <a:cs typeface="ヒラギノ角ゴ Pro W6" charset="-128"/>
              </a:endParaRPr>
            </a:p>
          </p:txBody>
        </p:sp>
      </p:grpSp>
      <p:sp>
        <p:nvSpPr>
          <p:cNvPr id="17" name="テキスト ボックス 16"/>
          <p:cNvSpPr txBox="1"/>
          <p:nvPr/>
        </p:nvSpPr>
        <p:spPr bwMode="auto">
          <a:xfrm>
            <a:off x="51742" y="4358714"/>
            <a:ext cx="4304234" cy="1446550"/>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600" dirty="0" smtClean="0">
                <a:solidFill>
                  <a:srgbClr val="C00000"/>
                </a:solidFill>
              </a:rPr>
              <a:t>考え方：</a:t>
            </a:r>
          </a:p>
          <a:p>
            <a:pPr algn="l">
              <a:spcBef>
                <a:spcPct val="50000"/>
              </a:spcBef>
            </a:pPr>
            <a:r>
              <a:rPr lang="ja-JP" altLang="en-US" sz="1600" dirty="0" smtClean="0">
                <a:solidFill>
                  <a:srgbClr val="C00000"/>
                </a:solidFill>
              </a:rPr>
              <a:t>業務に依存した（かっちりとした）</a:t>
            </a:r>
            <a:r>
              <a:rPr kumimoji="1" lang="ja-JP" altLang="en-US" sz="1600" dirty="0" smtClean="0">
                <a:solidFill>
                  <a:srgbClr val="C00000"/>
                </a:solidFill>
              </a:rPr>
              <a:t>システムと、</a:t>
            </a:r>
            <a:endParaRPr kumimoji="1" lang="en-US" altLang="ja-JP" sz="1600" dirty="0" smtClean="0">
              <a:solidFill>
                <a:srgbClr val="C00000"/>
              </a:solidFill>
            </a:endParaRPr>
          </a:p>
          <a:p>
            <a:pPr algn="l">
              <a:spcBef>
                <a:spcPct val="50000"/>
              </a:spcBef>
            </a:pPr>
            <a:r>
              <a:rPr kumimoji="1" lang="ja-JP" altLang="en-US" sz="1600" dirty="0" smtClean="0">
                <a:solidFill>
                  <a:srgbClr val="C00000"/>
                </a:solidFill>
              </a:rPr>
              <a:t>業務に依存しない（やわらかい）システムで</a:t>
            </a:r>
            <a:endParaRPr kumimoji="1" lang="en-US" altLang="ja-JP" sz="1600" dirty="0" smtClean="0">
              <a:solidFill>
                <a:srgbClr val="C00000"/>
              </a:solidFill>
            </a:endParaRPr>
          </a:p>
          <a:p>
            <a:pPr algn="l">
              <a:spcBef>
                <a:spcPct val="50000"/>
              </a:spcBef>
            </a:pPr>
            <a:r>
              <a:rPr lang="ja-JP" altLang="en-US" sz="1600" dirty="0" smtClean="0">
                <a:solidFill>
                  <a:srgbClr val="C00000"/>
                </a:solidFill>
              </a:rPr>
              <a:t>軸を作って、それを</a:t>
            </a:r>
            <a:r>
              <a:rPr kumimoji="1" lang="ja-JP" altLang="en-US" sz="1600" dirty="0" smtClean="0">
                <a:solidFill>
                  <a:srgbClr val="C00000"/>
                </a:solidFill>
              </a:rPr>
              <a:t>融合していく</a:t>
            </a:r>
          </a:p>
        </p:txBody>
      </p:sp>
      <p:grpSp>
        <p:nvGrpSpPr>
          <p:cNvPr id="146" name="グループ化 145"/>
          <p:cNvGrpSpPr/>
          <p:nvPr/>
        </p:nvGrpSpPr>
        <p:grpSpPr>
          <a:xfrm>
            <a:off x="4023906" y="4774769"/>
            <a:ext cx="875801" cy="606092"/>
            <a:chOff x="3387672" y="2261056"/>
            <a:chExt cx="911692" cy="714375"/>
          </a:xfrm>
        </p:grpSpPr>
        <p:sp>
          <p:nvSpPr>
            <p:cNvPr id="147" name="正方形/長方形 146"/>
            <p:cNvSpPr/>
            <p:nvPr/>
          </p:nvSpPr>
          <p:spPr bwMode="auto">
            <a:xfrm>
              <a:off x="3388118" y="2261843"/>
              <a:ext cx="910800" cy="71280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pic>
          <p:nvPicPr>
            <p:cNvPr id="148" name="Picture 6" descr="European Strategy and Policy Analysis System"/>
            <p:cNvPicPr>
              <a:picLocks noChangeAspect="1" noChangeArrowheads="1"/>
            </p:cNvPicPr>
            <p:nvPr/>
          </p:nvPicPr>
          <p:blipFill rotWithShape="1">
            <a:blip r:embed="rId5">
              <a:extLst>
                <a:ext uri="{28A0092B-C50C-407E-A947-70E740481C1C}">
                  <a14:useLocalDpi xmlns:a14="http://schemas.microsoft.com/office/drawing/2010/main" val="0"/>
                </a:ext>
              </a:extLst>
            </a:blip>
            <a:srcRect r="76597"/>
            <a:stretch/>
          </p:blipFill>
          <p:spPr bwMode="auto">
            <a:xfrm>
              <a:off x="3387672" y="2261056"/>
              <a:ext cx="91169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テキスト ボックス 144"/>
          <p:cNvSpPr txBox="1"/>
          <p:nvPr/>
        </p:nvSpPr>
        <p:spPr bwMode="auto">
          <a:xfrm>
            <a:off x="4123455" y="5664411"/>
            <a:ext cx="1199622" cy="349702"/>
          </a:xfrm>
          <a:prstGeom prst="rect">
            <a:avLst/>
          </a:prstGeom>
          <a:solidFill>
            <a:srgbClr val="002060"/>
          </a:solidFill>
          <a:ln w="9525">
            <a:noFill/>
            <a:miter lim="800000"/>
            <a:headEnd/>
            <a:tailEnd/>
          </a:ln>
          <a:effectLst/>
        </p:spPr>
        <p:txBody>
          <a:bodyPr wrap="square" lIns="36000" tIns="36000" rIns="36000" bIns="36000" rtlCol="0">
            <a:prstTxWarp prst="textNoShape">
              <a:avLst/>
            </a:prstTxWarp>
            <a:spAutoFit/>
          </a:bodyPr>
          <a:lstStyle/>
          <a:p>
            <a:pPr algn="ctr">
              <a:spcBef>
                <a:spcPct val="50000"/>
              </a:spcBef>
            </a:pPr>
            <a:r>
              <a:rPr lang="en-US" altLang="ja-JP" i="1" dirty="0" smtClean="0">
                <a:solidFill>
                  <a:schemeClr val="bg1"/>
                </a:solidFill>
                <a:latin typeface="Franklin Gothic Demi" panose="020B0703020102020204" pitchFamily="34" charset="0"/>
              </a:rPr>
              <a:t>NASA </a:t>
            </a:r>
            <a:r>
              <a:rPr kumimoji="1" lang="en-US" altLang="ja-JP" i="1" dirty="0" err="1" smtClean="0">
                <a:solidFill>
                  <a:schemeClr val="bg1"/>
                </a:solidFill>
                <a:latin typeface="Franklin Gothic Demi" panose="020B0703020102020204" pitchFamily="34" charset="0"/>
              </a:rPr>
              <a:t>VxO</a:t>
            </a:r>
            <a:endParaRPr kumimoji="1" lang="ja-JP" altLang="en-US" i="1" dirty="0" err="1" smtClean="0">
              <a:solidFill>
                <a:schemeClr val="bg1"/>
              </a:solidFill>
              <a:latin typeface="Franklin Gothic Demi" panose="020B0703020102020204" pitchFamily="34" charset="0"/>
            </a:endParaRPr>
          </a:p>
        </p:txBody>
      </p:sp>
      <p:sp>
        <p:nvSpPr>
          <p:cNvPr id="98" name="フローチャート: 複数書類 97"/>
          <p:cNvSpPr/>
          <p:nvPr/>
        </p:nvSpPr>
        <p:spPr bwMode="auto">
          <a:xfrm>
            <a:off x="3658093" y="3291003"/>
            <a:ext cx="787690" cy="708805"/>
          </a:xfrm>
          <a:prstGeom prst="flowChartMultidocument">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a:solidFill>
                  <a:srgbClr val="002060"/>
                </a:solidFill>
                <a:latin typeface="Swis721 BT" panose="020B0504020202020204" pitchFamily="34" charset="0"/>
                <a:ea typeface="ヒラギノ角ゴ Pro W6" charset="-128"/>
                <a:cs typeface="ヒラギノ角ゴ Pro W6" charset="-128"/>
              </a:rPr>
              <a:t>m</a:t>
            </a:r>
            <a:r>
              <a:rPr kumimoji="1" lang="en-US" altLang="ja-JP" sz="1400" b="0" i="0" u="none" strike="noStrike" cap="none" normalizeH="0" baseline="0" dirty="0" smtClean="0">
                <a:ln>
                  <a:noFill/>
                </a:ln>
                <a:solidFill>
                  <a:srgbClr val="002060"/>
                </a:solidFill>
                <a:effectLst/>
                <a:latin typeface="Swis721 BT" panose="020B0504020202020204" pitchFamily="34" charset="0"/>
                <a:ea typeface="ヒラギノ角ゴ Pro W6" charset="-128"/>
                <a:cs typeface="ヒラギノ角ゴ Pro W6" charset="-128"/>
              </a:rPr>
              <a:t>eta</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2060"/>
                </a:solidFill>
                <a:effectLst/>
                <a:latin typeface="Swis721 BT" panose="020B0504020202020204" pitchFamily="34" charset="0"/>
                <a:ea typeface="ヒラギノ角ゴ Pro W6" charset="-128"/>
                <a:cs typeface="ヒラギノ角ゴ Pro W6" charset="-128"/>
              </a:rPr>
              <a:t>data</a:t>
            </a:r>
            <a:endParaRPr kumimoji="1" lang="ja-JP" altLang="en-US" sz="1400" b="0" i="0" u="none" strike="noStrike" cap="none" normalizeH="0" baseline="0" dirty="0">
              <a:ln>
                <a:noFill/>
              </a:ln>
              <a:solidFill>
                <a:srgbClr val="002060"/>
              </a:solidFill>
              <a:effectLst/>
              <a:latin typeface="Swis721 BT" panose="020B0504020202020204" pitchFamily="34" charset="0"/>
              <a:ea typeface="ヒラギノ角ゴ Pro W6" charset="-128"/>
              <a:cs typeface="ヒラギノ角ゴ Pro W6" charset="-128"/>
            </a:endParaRPr>
          </a:p>
        </p:txBody>
      </p:sp>
      <p:pic>
        <p:nvPicPr>
          <p:cNvPr id="149" name="Picture 2" descr="http://www.iugonet.org/images/iugonet_banner_150x5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3927715"/>
            <a:ext cx="1428750" cy="514351"/>
          </a:xfrm>
          <a:prstGeom prst="rect">
            <a:avLst/>
          </a:prstGeom>
          <a:noFill/>
          <a:extLst>
            <a:ext uri="{909E8E84-426E-40DD-AFC4-6F175D3DCCD1}">
              <a14:hiddenFill xmlns:a14="http://schemas.microsoft.com/office/drawing/2010/main">
                <a:solidFill>
                  <a:srgbClr val="FFFFFF"/>
                </a:solidFill>
              </a14:hiddenFill>
            </a:ext>
          </a:extLst>
        </p:spPr>
      </p:pic>
      <p:sp>
        <p:nvSpPr>
          <p:cNvPr id="109" name="円/楕円 108"/>
          <p:cNvSpPr/>
          <p:nvPr/>
        </p:nvSpPr>
        <p:spPr bwMode="auto">
          <a:xfrm>
            <a:off x="1032966" y="2708920"/>
            <a:ext cx="327482" cy="3104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bg1"/>
              </a:solidFill>
              <a:effectLst/>
              <a:latin typeface="Swis721 BT" panose="020B0504020202020204" pitchFamily="34" charset="0"/>
              <a:ea typeface="ヒラギノ角ゴ Pro W6" charset="-128"/>
              <a:cs typeface="ヒラギノ角ゴ Pro W6" charset="-128"/>
            </a:endParaRPr>
          </a:p>
        </p:txBody>
      </p:sp>
    </p:spTree>
    <p:extLst>
      <p:ext uri="{BB962C8B-B14F-4D97-AF65-F5344CB8AC3E}">
        <p14:creationId xmlns:p14="http://schemas.microsoft.com/office/powerpoint/2010/main" val="544809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smtClean="0">
                <a:solidFill>
                  <a:srgbClr val="FFFFFF">
                    <a:lumMod val="50000"/>
                  </a:srgbClr>
                </a:solidFill>
                <a:latin typeface="Swis721 BT" panose="020B0504020202020204" pitchFamily="34" charset="0"/>
                <a:ea typeface="ＭＳ Ｐゴシック"/>
              </a:rPr>
              <a:t>第</a:t>
            </a:r>
            <a:r>
              <a:rPr lang="en-US" altLang="ja-JP" sz="1000" smtClean="0">
                <a:solidFill>
                  <a:srgbClr val="FFFFFF">
                    <a:lumMod val="50000"/>
                  </a:srgbClr>
                </a:solidFill>
                <a:latin typeface="Swis721 BT" panose="020B0504020202020204" pitchFamily="34" charset="0"/>
                <a:ea typeface="ＭＳ Ｐゴシック"/>
              </a:rPr>
              <a:t>4</a:t>
            </a:r>
            <a:r>
              <a:rPr lang="ja-JP" altLang="en-US" sz="100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11</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a:latin typeface="Swis721 BT" panose="020B0504020202020204" pitchFamily="34" charset="0"/>
              </a:rPr>
              <a:t>Our 3rd. Product: Web Application Framework</a:t>
            </a:r>
            <a:endParaRPr lang="ja-JP" altLang="en-US" sz="2400" dirty="0">
              <a:latin typeface="Swis721 BT" panose="020B0504020202020204" pitchFamily="34" charset="0"/>
              <a:ea typeface="ＭＳ Ｐゴシック" pitchFamily="50" charset="-128"/>
              <a:cs typeface="ＭＳ ゴシック" charset="0"/>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15" y="1092363"/>
            <a:ext cx="8157427" cy="4769817"/>
          </a:xfrm>
          <a:prstGeom prst="rect">
            <a:avLst/>
          </a:prstGeom>
        </p:spPr>
      </p:pic>
      <p:sp>
        <p:nvSpPr>
          <p:cNvPr id="10" name="正方形/長方形 9"/>
          <p:cNvSpPr/>
          <p:nvPr/>
        </p:nvSpPr>
        <p:spPr bwMode="auto">
          <a:xfrm>
            <a:off x="1763713" y="5013176"/>
            <a:ext cx="343867" cy="3059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1" name="正方形/長方形 10"/>
          <p:cNvSpPr/>
          <p:nvPr/>
        </p:nvSpPr>
        <p:spPr bwMode="auto">
          <a:xfrm>
            <a:off x="236136" y="4059044"/>
            <a:ext cx="8673688" cy="810116"/>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grpSp>
        <p:nvGrpSpPr>
          <p:cNvPr id="13" name="グループ化 12"/>
          <p:cNvGrpSpPr/>
          <p:nvPr/>
        </p:nvGrpSpPr>
        <p:grpSpPr>
          <a:xfrm>
            <a:off x="1713136" y="1485224"/>
            <a:ext cx="7196688" cy="4140000"/>
            <a:chOff x="1713136" y="1485224"/>
            <a:chExt cx="7196688" cy="4140000"/>
          </a:xfrm>
        </p:grpSpPr>
        <p:cxnSp>
          <p:nvCxnSpPr>
            <p:cNvPr id="14" name="直線コネクタ 13"/>
            <p:cNvCxnSpPr/>
            <p:nvPr/>
          </p:nvCxnSpPr>
          <p:spPr bwMode="auto">
            <a:xfrm>
              <a:off x="2195736" y="1485224"/>
              <a:ext cx="0" cy="41400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5" name="直線コネクタ 14"/>
            <p:cNvCxnSpPr/>
            <p:nvPr/>
          </p:nvCxnSpPr>
          <p:spPr bwMode="auto">
            <a:xfrm>
              <a:off x="3050307" y="1485224"/>
              <a:ext cx="0" cy="41400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6" name="直線コネクタ 15"/>
            <p:cNvCxnSpPr/>
            <p:nvPr/>
          </p:nvCxnSpPr>
          <p:spPr bwMode="auto">
            <a:xfrm>
              <a:off x="3707904" y="1485224"/>
              <a:ext cx="0" cy="41400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7" name="直線コネクタ 16"/>
            <p:cNvCxnSpPr/>
            <p:nvPr/>
          </p:nvCxnSpPr>
          <p:spPr bwMode="auto">
            <a:xfrm>
              <a:off x="4389429" y="1485224"/>
              <a:ext cx="0" cy="41400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9" name="直線コネクタ 18"/>
            <p:cNvCxnSpPr/>
            <p:nvPr/>
          </p:nvCxnSpPr>
          <p:spPr bwMode="auto">
            <a:xfrm>
              <a:off x="5735009" y="1485224"/>
              <a:ext cx="0" cy="41400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20" name="直線コネクタ 19"/>
            <p:cNvCxnSpPr/>
            <p:nvPr/>
          </p:nvCxnSpPr>
          <p:spPr bwMode="auto">
            <a:xfrm>
              <a:off x="6734902" y="1485224"/>
              <a:ext cx="0" cy="41400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21" name="直線コネクタ 20"/>
            <p:cNvCxnSpPr/>
            <p:nvPr/>
          </p:nvCxnSpPr>
          <p:spPr bwMode="auto">
            <a:xfrm>
              <a:off x="7232990" y="1485224"/>
              <a:ext cx="0" cy="41400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22" name="直線コネクタ 21"/>
            <p:cNvCxnSpPr/>
            <p:nvPr/>
          </p:nvCxnSpPr>
          <p:spPr bwMode="auto">
            <a:xfrm>
              <a:off x="8076765" y="1485224"/>
              <a:ext cx="0" cy="41400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23" name="直線コネクタ 22"/>
            <p:cNvCxnSpPr/>
            <p:nvPr/>
          </p:nvCxnSpPr>
          <p:spPr bwMode="auto">
            <a:xfrm>
              <a:off x="8586004" y="1485224"/>
              <a:ext cx="0" cy="41400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24" name="直線コネクタ 23"/>
            <p:cNvCxnSpPr/>
            <p:nvPr/>
          </p:nvCxnSpPr>
          <p:spPr bwMode="auto">
            <a:xfrm>
              <a:off x="1713136" y="1485224"/>
              <a:ext cx="0" cy="41400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sp>
          <p:nvSpPr>
            <p:cNvPr id="25" name="テキスト ボックス 24"/>
            <p:cNvSpPr txBox="1"/>
            <p:nvPr/>
          </p:nvSpPr>
          <p:spPr bwMode="auto">
            <a:xfrm>
              <a:off x="6343650" y="1915683"/>
              <a:ext cx="2566174" cy="523220"/>
            </a:xfrm>
            <a:prstGeom prst="rect">
              <a:avLst/>
            </a:prstGeom>
            <a:solidFill>
              <a:schemeClr val="bg1"/>
            </a:solidFill>
            <a:ln w="25400">
              <a:solidFill>
                <a:srgbClr val="C00000"/>
              </a:solidFill>
              <a:miter lim="800000"/>
              <a:headEnd/>
              <a:tailEnd/>
            </a:ln>
            <a:effectLst/>
          </p:spPr>
          <p:txBody>
            <a:bodyPr wrap="square" rtlCol="0">
              <a:prstTxWarp prst="textNoShape">
                <a:avLst/>
              </a:prstTxWarp>
              <a:spAutoFit/>
            </a:bodyPr>
            <a:lstStyle/>
            <a:p>
              <a:pPr algn="l">
                <a:spcBef>
                  <a:spcPct val="50000"/>
                </a:spcBef>
              </a:pPr>
              <a:r>
                <a:rPr kumimoji="1" lang="ja-JP" altLang="en-US" sz="1400" dirty="0" smtClean="0">
                  <a:solidFill>
                    <a:srgbClr val="C00000"/>
                  </a:solidFill>
                </a:rPr>
                <a:t>モジュールはレイヤーごとに分離されている（結合方式）</a:t>
              </a:r>
            </a:p>
          </p:txBody>
        </p:sp>
      </p:grpSp>
      <p:sp>
        <p:nvSpPr>
          <p:cNvPr id="29" name="テキスト ボックス 28"/>
          <p:cNvSpPr txBox="1"/>
          <p:nvPr/>
        </p:nvSpPr>
        <p:spPr bwMode="auto">
          <a:xfrm>
            <a:off x="323528" y="836712"/>
            <a:ext cx="8231095" cy="288032"/>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nSpc>
                <a:spcPts val="1600"/>
              </a:lnSpc>
              <a:spcBef>
                <a:spcPct val="50000"/>
              </a:spcBef>
            </a:pPr>
            <a:r>
              <a:rPr lang="ja-JP" altLang="en-US" sz="1600" dirty="0" smtClean="0">
                <a:solidFill>
                  <a:srgbClr val="002060"/>
                </a:solidFill>
                <a:latin typeface="Arial" panose="020B0604020202020204" pitchFamily="34" charset="0"/>
                <a:cs typeface="Arial" panose="020B0604020202020204" pitchFamily="34" charset="0"/>
              </a:rPr>
              <a:t>アプリケーションフレームワーク</a:t>
            </a:r>
            <a:endParaRPr lang="en-US" altLang="ja-JP" sz="1600" dirty="0" smtClean="0">
              <a:solidFill>
                <a:srgbClr val="002060"/>
              </a:solidFill>
              <a:latin typeface="Arial" panose="020B0604020202020204" pitchFamily="34" charset="0"/>
              <a:cs typeface="Arial" panose="020B0604020202020204" pitchFamily="34" charset="0"/>
            </a:endParaRPr>
          </a:p>
        </p:txBody>
      </p:sp>
      <p:sp>
        <p:nvSpPr>
          <p:cNvPr id="30" name="雲形吹き出し 29"/>
          <p:cNvSpPr/>
          <p:nvPr/>
        </p:nvSpPr>
        <p:spPr bwMode="auto">
          <a:xfrm>
            <a:off x="5790684" y="5345361"/>
            <a:ext cx="2952328" cy="892096"/>
          </a:xfrm>
          <a:prstGeom prst="cloudCallout">
            <a:avLst>
              <a:gd name="adj1" fmla="val -23514"/>
              <a:gd name="adj2" fmla="val 62372"/>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1" name="テキスト ボックス 30"/>
          <p:cNvSpPr txBox="1"/>
          <p:nvPr/>
        </p:nvSpPr>
        <p:spPr bwMode="auto">
          <a:xfrm>
            <a:off x="6275865" y="5552762"/>
            <a:ext cx="2174365" cy="532086"/>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nSpc>
                <a:spcPts val="1600"/>
              </a:lnSpc>
              <a:spcBef>
                <a:spcPct val="50000"/>
              </a:spcBef>
            </a:pPr>
            <a:r>
              <a:rPr lang="ja-JP" altLang="en-US" sz="1400" u="sng" dirty="0" smtClean="0">
                <a:solidFill>
                  <a:srgbClr val="002060"/>
                </a:solidFill>
                <a:latin typeface="+mn-ea"/>
                <a:ea typeface="+mn-ea"/>
                <a:cs typeface="Arial" panose="020B0604020202020204" pitchFamily="34" charset="0"/>
              </a:rPr>
              <a:t>バックエンドの解析エンジンの差し替えも可能</a:t>
            </a:r>
            <a:endParaRPr lang="en-US" altLang="ja-JP" sz="1400" u="sng" dirty="0" smtClean="0">
              <a:solidFill>
                <a:srgbClr val="C00000"/>
              </a:solidFill>
              <a:latin typeface="+mn-ea"/>
              <a:ea typeface="+mn-ea"/>
              <a:cs typeface="Arial" panose="020B0604020202020204" pitchFamily="34" charset="0"/>
            </a:endParaRPr>
          </a:p>
        </p:txBody>
      </p:sp>
      <p:sp>
        <p:nvSpPr>
          <p:cNvPr id="32" name="雲形吹き出し 31"/>
          <p:cNvSpPr/>
          <p:nvPr/>
        </p:nvSpPr>
        <p:spPr bwMode="auto">
          <a:xfrm>
            <a:off x="510358" y="5445224"/>
            <a:ext cx="2603709" cy="865796"/>
          </a:xfrm>
          <a:prstGeom prst="cloudCallout">
            <a:avLst>
              <a:gd name="adj1" fmla="val -47687"/>
              <a:gd name="adj2" fmla="val 49872"/>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3" name="テキスト ボックス 32"/>
          <p:cNvSpPr txBox="1"/>
          <p:nvPr/>
        </p:nvSpPr>
        <p:spPr bwMode="auto">
          <a:xfrm>
            <a:off x="995539" y="5626325"/>
            <a:ext cx="1733597" cy="532086"/>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nSpc>
                <a:spcPts val="1600"/>
              </a:lnSpc>
              <a:spcBef>
                <a:spcPct val="50000"/>
              </a:spcBef>
            </a:pPr>
            <a:r>
              <a:rPr lang="ja-JP" altLang="en-US" sz="1400" u="sng" dirty="0" smtClean="0">
                <a:solidFill>
                  <a:srgbClr val="002060"/>
                </a:solidFill>
                <a:latin typeface="+mn-ea"/>
                <a:ea typeface="+mn-ea"/>
                <a:cs typeface="Arial" panose="020B0604020202020204" pitchFamily="34" charset="0"/>
              </a:rPr>
              <a:t>フォーマットが異なるメタデータも登録可能</a:t>
            </a:r>
            <a:endParaRPr lang="en-US" altLang="ja-JP" sz="1400" u="sng" dirty="0" smtClean="0">
              <a:solidFill>
                <a:srgbClr val="C00000"/>
              </a:solidFill>
              <a:latin typeface="+mn-ea"/>
              <a:ea typeface="+mn-ea"/>
              <a:cs typeface="Arial" panose="020B0604020202020204" pitchFamily="34" charset="0"/>
            </a:endParaRPr>
          </a:p>
        </p:txBody>
      </p:sp>
      <p:sp>
        <p:nvSpPr>
          <p:cNvPr id="34" name="雲形吹き出し 33"/>
          <p:cNvSpPr/>
          <p:nvPr/>
        </p:nvSpPr>
        <p:spPr bwMode="auto">
          <a:xfrm>
            <a:off x="3424030" y="5796949"/>
            <a:ext cx="2603709" cy="721674"/>
          </a:xfrm>
          <a:prstGeom prst="cloudCallout">
            <a:avLst>
              <a:gd name="adj1" fmla="val -47687"/>
              <a:gd name="adj2" fmla="val 49872"/>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5" name="テキスト ボックス 34"/>
          <p:cNvSpPr txBox="1"/>
          <p:nvPr/>
        </p:nvSpPr>
        <p:spPr bwMode="auto">
          <a:xfrm>
            <a:off x="3929466" y="5988062"/>
            <a:ext cx="1733597" cy="318857"/>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nSpc>
                <a:spcPts val="1600"/>
              </a:lnSpc>
              <a:spcBef>
                <a:spcPct val="50000"/>
              </a:spcBef>
            </a:pPr>
            <a:r>
              <a:rPr lang="ja-JP" altLang="en-US" sz="1400" u="sng" dirty="0" smtClean="0">
                <a:solidFill>
                  <a:srgbClr val="002060"/>
                </a:solidFill>
                <a:latin typeface="+mn-ea"/>
                <a:ea typeface="+mn-ea"/>
                <a:cs typeface="Arial" panose="020B0604020202020204" pitchFamily="34" charset="0"/>
              </a:rPr>
              <a:t>依存性を極力排除</a:t>
            </a:r>
            <a:endParaRPr lang="en-US" altLang="ja-JP" sz="1400" u="sng" dirty="0" smtClean="0">
              <a:solidFill>
                <a:srgbClr val="C00000"/>
              </a:solidFill>
              <a:latin typeface="+mn-ea"/>
              <a:ea typeface="+mn-ea"/>
              <a:cs typeface="Arial" panose="020B0604020202020204" pitchFamily="34" charset="0"/>
            </a:endParaRPr>
          </a:p>
        </p:txBody>
      </p:sp>
      <p:sp>
        <p:nvSpPr>
          <p:cNvPr id="36" name="テキスト プレースホルダ 5"/>
          <p:cNvSpPr txBox="1">
            <a:spLocks/>
          </p:cNvSpPr>
          <p:nvPr/>
        </p:nvSpPr>
        <p:spPr>
          <a:xfrm>
            <a:off x="4932041" y="775855"/>
            <a:ext cx="3578098" cy="353210"/>
          </a:xfrm>
          <a:prstGeom prst="rect">
            <a:avLst/>
          </a:prstGeom>
          <a:solidFill>
            <a:srgbClr val="C00000"/>
          </a:solidFill>
          <a:ln>
            <a:solidFill>
              <a:srgbClr val="C00000"/>
            </a:solidFill>
          </a:ln>
        </p:spPr>
        <p:txBody>
          <a:bodyPr vert="horz" lIns="90000" tIns="0" rIns="90000" bIns="0" rtlCol="0" anchor="ctr" anchorCtr="0">
            <a:noAutofit/>
          </a:bodyPr>
          <a:lstStyle/>
          <a:p>
            <a:pPr algn="ctr" defTabSz="914400">
              <a:spcBef>
                <a:spcPct val="20000"/>
              </a:spcBef>
              <a:defRPr/>
            </a:pPr>
            <a:r>
              <a:rPr lang="en-US" altLang="ja-JP" sz="1600" kern="0" dirty="0" smtClean="0">
                <a:solidFill>
                  <a:schemeClr val="bg1"/>
                </a:solidFill>
                <a:latin typeface="Swis721 BT" panose="020B0504020202020204" pitchFamily="34" charset="0"/>
                <a:ea typeface="+mn-ea"/>
                <a:cs typeface="+mn-cs"/>
              </a:rPr>
              <a:t>Structure (based on MVC, SOA)</a:t>
            </a:r>
          </a:p>
        </p:txBody>
      </p:sp>
    </p:spTree>
    <p:extLst>
      <p:ext uri="{BB962C8B-B14F-4D97-AF65-F5344CB8AC3E}">
        <p14:creationId xmlns:p14="http://schemas.microsoft.com/office/powerpoint/2010/main" val="2746268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smtClean="0">
                <a:solidFill>
                  <a:srgbClr val="FFFFFF">
                    <a:lumMod val="50000"/>
                  </a:srgbClr>
                </a:solidFill>
                <a:latin typeface="Swis721 BT" panose="020B0504020202020204" pitchFamily="34" charset="0"/>
                <a:ea typeface="ＭＳ Ｐゴシック"/>
              </a:rPr>
              <a:t>第</a:t>
            </a:r>
            <a:r>
              <a:rPr lang="en-US" altLang="ja-JP" sz="1000" smtClean="0">
                <a:solidFill>
                  <a:srgbClr val="FFFFFF">
                    <a:lumMod val="50000"/>
                  </a:srgbClr>
                </a:solidFill>
                <a:latin typeface="Swis721 BT" panose="020B0504020202020204" pitchFamily="34" charset="0"/>
                <a:ea typeface="ＭＳ Ｐゴシック"/>
              </a:rPr>
              <a:t>4</a:t>
            </a:r>
            <a:r>
              <a:rPr lang="ja-JP" altLang="en-US" sz="100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12</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a:latin typeface="Swis721 BT" panose="020B0504020202020204" pitchFamily="34" charset="0"/>
              </a:rPr>
              <a:t>Our 3rd. Product: Web Application Framework</a:t>
            </a:r>
            <a:endParaRPr lang="ja-JP" altLang="en-US" sz="2400" dirty="0">
              <a:latin typeface="Swis721 BT" panose="020B0504020202020204" pitchFamily="34" charset="0"/>
              <a:ea typeface="ＭＳ Ｐゴシック" pitchFamily="50" charset="-128"/>
              <a:cs typeface="ＭＳ ゴシック" charset="0"/>
            </a:endParaRPr>
          </a:p>
        </p:txBody>
      </p:sp>
      <p:sp>
        <p:nvSpPr>
          <p:cNvPr id="37" name="正方形/長方形 36"/>
          <p:cNvSpPr/>
          <p:nvPr/>
        </p:nvSpPr>
        <p:spPr bwMode="auto">
          <a:xfrm>
            <a:off x="2699792" y="1853576"/>
            <a:ext cx="1148776" cy="384956"/>
          </a:xfrm>
          <a:prstGeom prst="rect">
            <a:avLst/>
          </a:prstGeom>
          <a:solidFill>
            <a:schemeClr val="accent5"/>
          </a:solidFill>
          <a:ln w="1905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XSLT</a:t>
            </a:r>
          </a:p>
        </p:txBody>
      </p:sp>
      <p:sp>
        <p:nvSpPr>
          <p:cNvPr id="38" name="正方形/長方形 37"/>
          <p:cNvSpPr/>
          <p:nvPr/>
        </p:nvSpPr>
        <p:spPr bwMode="auto">
          <a:xfrm>
            <a:off x="1376464" y="1853576"/>
            <a:ext cx="1107304" cy="384956"/>
          </a:xfrm>
          <a:prstGeom prst="rect">
            <a:avLst/>
          </a:prstGeom>
          <a:solidFill>
            <a:schemeClr val="accent5"/>
          </a:solidFill>
          <a:ln w="1905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コントローラ</a:t>
            </a:r>
            <a:endPar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p:txBody>
      </p:sp>
      <p:sp>
        <p:nvSpPr>
          <p:cNvPr id="39" name="正方形/長方形 38"/>
          <p:cNvSpPr/>
          <p:nvPr/>
        </p:nvSpPr>
        <p:spPr bwMode="auto">
          <a:xfrm>
            <a:off x="307963" y="1853576"/>
            <a:ext cx="864000" cy="38495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tx2"/>
                </a:solidFill>
                <a:latin typeface="ヒラギノ角ゴ Pro W6" charset="-128"/>
                <a:ea typeface="ヒラギノ角ゴ Pro W6" charset="-128"/>
                <a:cs typeface="ヒラギノ角ゴ Pro W6" charset="-128"/>
              </a:rPr>
              <a:t>UI</a:t>
            </a:r>
            <a:r>
              <a:rPr lang="ja-JP" altLang="en-US" sz="1400" dirty="0" smtClean="0">
                <a:solidFill>
                  <a:schemeClr val="tx2"/>
                </a:solidFill>
                <a:latin typeface="ヒラギノ角ゴ Pro W6" charset="-128"/>
                <a:ea typeface="ヒラギノ角ゴ Pro W6" charset="-128"/>
                <a:cs typeface="ヒラギノ角ゴ Pro W6" charset="-128"/>
              </a:rPr>
              <a:t>層</a:t>
            </a:r>
            <a:endParaRPr kumimoji="1" lang="en-US" altLang="ja-JP" sz="14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p:txBody>
      </p:sp>
      <p:sp>
        <p:nvSpPr>
          <p:cNvPr id="40" name="正方形/長方形 39"/>
          <p:cNvSpPr/>
          <p:nvPr/>
        </p:nvSpPr>
        <p:spPr bwMode="auto">
          <a:xfrm>
            <a:off x="1376464" y="2636912"/>
            <a:ext cx="2472104" cy="384956"/>
          </a:xfrm>
          <a:prstGeom prst="rect">
            <a:avLst/>
          </a:prstGeom>
          <a:solidFill>
            <a:schemeClr val="accent5"/>
          </a:solidFill>
          <a:ln w="1905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処理系クラス／</a:t>
            </a:r>
            <a:r>
              <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API</a:t>
            </a:r>
          </a:p>
        </p:txBody>
      </p:sp>
      <p:sp>
        <p:nvSpPr>
          <p:cNvPr id="41" name="正方形/長方形 40"/>
          <p:cNvSpPr/>
          <p:nvPr/>
        </p:nvSpPr>
        <p:spPr bwMode="auto">
          <a:xfrm>
            <a:off x="307963" y="2636912"/>
            <a:ext cx="864000" cy="38495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tx2"/>
                </a:solidFill>
                <a:latin typeface="ヒラギノ角ゴ Pro W6" charset="-128"/>
                <a:ea typeface="ヒラギノ角ゴ Pro W6" charset="-128"/>
                <a:cs typeface="ヒラギノ角ゴ Pro W6" charset="-128"/>
              </a:rPr>
              <a:t>AP</a:t>
            </a:r>
            <a:r>
              <a:rPr lang="ja-JP" altLang="en-US" sz="1400" dirty="0" smtClean="0">
                <a:solidFill>
                  <a:schemeClr val="tx2"/>
                </a:solidFill>
                <a:latin typeface="ヒラギノ角ゴ Pro W6" charset="-128"/>
                <a:ea typeface="ヒラギノ角ゴ Pro W6" charset="-128"/>
                <a:cs typeface="ヒラギノ角ゴ Pro W6" charset="-128"/>
              </a:rPr>
              <a:t>層</a:t>
            </a:r>
            <a:endParaRPr kumimoji="1" lang="en-US" altLang="ja-JP" sz="14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p:txBody>
      </p:sp>
      <p:sp>
        <p:nvSpPr>
          <p:cNvPr id="42" name="正方形/長方形 41"/>
          <p:cNvSpPr/>
          <p:nvPr/>
        </p:nvSpPr>
        <p:spPr bwMode="auto">
          <a:xfrm>
            <a:off x="1376464" y="3404084"/>
            <a:ext cx="2472104" cy="384956"/>
          </a:xfrm>
          <a:prstGeom prst="rect">
            <a:avLst/>
          </a:prstGeom>
          <a:solidFill>
            <a:schemeClr val="accent5"/>
          </a:solidFill>
          <a:ln w="1905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共通アプリケーション層</a:t>
            </a:r>
            <a:endPar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p:txBody>
      </p:sp>
      <p:sp>
        <p:nvSpPr>
          <p:cNvPr id="43" name="正方形/長方形 42"/>
          <p:cNvSpPr/>
          <p:nvPr/>
        </p:nvSpPr>
        <p:spPr bwMode="auto">
          <a:xfrm>
            <a:off x="307963" y="3404084"/>
            <a:ext cx="864000" cy="38495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tx2"/>
                </a:solidFill>
                <a:latin typeface="ヒラギノ角ゴ Pro W6" charset="-128"/>
                <a:ea typeface="ヒラギノ角ゴ Pro W6" charset="-128"/>
                <a:cs typeface="ヒラギノ角ゴ Pro W6" charset="-128"/>
              </a:rPr>
              <a:t>AP’</a:t>
            </a:r>
            <a:r>
              <a:rPr lang="ja-JP" altLang="en-US" sz="1400" dirty="0" smtClean="0">
                <a:solidFill>
                  <a:schemeClr val="tx2"/>
                </a:solidFill>
                <a:latin typeface="ヒラギノ角ゴ Pro W6" charset="-128"/>
                <a:ea typeface="ヒラギノ角ゴ Pro W6" charset="-128"/>
                <a:cs typeface="ヒラギノ角ゴ Pro W6" charset="-128"/>
              </a:rPr>
              <a:t>層</a:t>
            </a:r>
            <a:endParaRPr kumimoji="1" lang="en-US" altLang="ja-JP" sz="14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p:txBody>
      </p:sp>
      <p:sp>
        <p:nvSpPr>
          <p:cNvPr id="44" name="正方形/長方形 43"/>
          <p:cNvSpPr/>
          <p:nvPr/>
        </p:nvSpPr>
        <p:spPr bwMode="auto">
          <a:xfrm>
            <a:off x="307963" y="4316119"/>
            <a:ext cx="864000" cy="38495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smtClean="0">
                <a:solidFill>
                  <a:schemeClr val="tx2"/>
                </a:solidFill>
                <a:latin typeface="ヒラギノ角ゴ Pro W6" charset="-128"/>
                <a:ea typeface="ヒラギノ角ゴ Pro W6" charset="-128"/>
                <a:cs typeface="ヒラギノ角ゴ Pro W6" charset="-128"/>
              </a:rPr>
              <a:t>DB</a:t>
            </a:r>
            <a:r>
              <a:rPr lang="ja-JP" altLang="en-US" sz="1400" dirty="0" smtClean="0">
                <a:solidFill>
                  <a:schemeClr val="tx2"/>
                </a:solidFill>
                <a:latin typeface="ヒラギノ角ゴ Pro W6" charset="-128"/>
                <a:ea typeface="ヒラギノ角ゴ Pro W6" charset="-128"/>
                <a:cs typeface="ヒラギノ角ゴ Pro W6" charset="-128"/>
              </a:rPr>
              <a:t>層</a:t>
            </a:r>
            <a:endParaRPr kumimoji="1" lang="en-US" altLang="ja-JP" sz="14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p:txBody>
      </p:sp>
      <p:sp>
        <p:nvSpPr>
          <p:cNvPr id="45" name="円柱 44"/>
          <p:cNvSpPr/>
          <p:nvPr/>
        </p:nvSpPr>
        <p:spPr bwMode="auto">
          <a:xfrm>
            <a:off x="1229096" y="4218384"/>
            <a:ext cx="859109" cy="698715"/>
          </a:xfrm>
          <a:prstGeom prst="can">
            <a:avLst/>
          </a:prstGeom>
          <a:solidFill>
            <a:schemeClr val="accent5"/>
          </a:solidFill>
          <a:ln w="1905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RDBMS</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000" dirty="0" smtClean="0">
                <a:solidFill>
                  <a:schemeClr val="tx2"/>
                </a:solidFill>
                <a:latin typeface="ヒラギノ角ゴ Pro W6" charset="-128"/>
                <a:ea typeface="ヒラギノ角ゴ Pro W6" charset="-128"/>
                <a:cs typeface="ヒラギノ角ゴ Pro W6" charset="-128"/>
              </a:rPr>
              <a:t>(PostgreSQL)</a:t>
            </a:r>
            <a:endParaRPr kumimoji="1" lang="ja-JP" altLang="en-US" sz="1000" b="0" i="0" u="none" strike="noStrike" cap="none" normalizeH="0" baseline="0" dirty="0">
              <a:ln>
                <a:noFill/>
              </a:ln>
              <a:solidFill>
                <a:schemeClr val="tx2"/>
              </a:solidFill>
              <a:effectLst/>
              <a:latin typeface="ヒラギノ角ゴ Pro W6" charset="-128"/>
              <a:ea typeface="ヒラギノ角ゴ Pro W6" charset="-128"/>
              <a:cs typeface="ヒラギノ角ゴ Pro W6" charset="-128"/>
            </a:endParaRPr>
          </a:p>
        </p:txBody>
      </p:sp>
      <p:sp>
        <p:nvSpPr>
          <p:cNvPr id="46" name="円柱 45"/>
          <p:cNvSpPr/>
          <p:nvPr/>
        </p:nvSpPr>
        <p:spPr bwMode="auto">
          <a:xfrm>
            <a:off x="2180861" y="4218384"/>
            <a:ext cx="859109" cy="698715"/>
          </a:xfrm>
          <a:prstGeom prst="can">
            <a:avLst/>
          </a:prstGeom>
          <a:solidFill>
            <a:schemeClr val="accent5"/>
          </a:solidFill>
          <a:ln w="1905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INDEX</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900" dirty="0" smtClean="0">
                <a:solidFill>
                  <a:schemeClr val="tx2"/>
                </a:solidFill>
                <a:latin typeface="ヒラギノ角ゴ Pro W6" charset="-128"/>
                <a:ea typeface="ヒラギノ角ゴ Pro W6" charset="-128"/>
                <a:cs typeface="ヒラギノ角ゴ Pro W6" charset="-128"/>
              </a:rPr>
              <a:t>(</a:t>
            </a:r>
            <a:r>
              <a:rPr lang="en-US" altLang="ja-JP" sz="900" dirty="0" err="1" smtClean="0">
                <a:solidFill>
                  <a:schemeClr val="tx2"/>
                </a:solidFill>
                <a:latin typeface="ヒラギノ角ゴ Pro W6" charset="-128"/>
                <a:ea typeface="ヒラギノ角ゴ Pro W6" charset="-128"/>
                <a:cs typeface="ヒラギノ角ゴ Pro W6" charset="-128"/>
              </a:rPr>
              <a:t>ApacheLucene</a:t>
            </a:r>
            <a:r>
              <a:rPr lang="en-US" altLang="ja-JP" sz="900" dirty="0" smtClean="0">
                <a:solidFill>
                  <a:schemeClr val="tx2"/>
                </a:solidFill>
                <a:latin typeface="ヒラギノ角ゴ Pro W6" charset="-128"/>
                <a:ea typeface="ヒラギノ角ゴ Pro W6" charset="-128"/>
                <a:cs typeface="ヒラギノ角ゴ Pro W6" charset="-128"/>
              </a:rPr>
              <a:t>)</a:t>
            </a:r>
            <a:endParaRPr kumimoji="1" lang="ja-JP" altLang="en-US" sz="900" b="0" i="0" u="none" strike="noStrike" cap="none" normalizeH="0" baseline="0" dirty="0">
              <a:ln>
                <a:noFill/>
              </a:ln>
              <a:solidFill>
                <a:schemeClr val="tx2"/>
              </a:solidFill>
              <a:effectLst/>
              <a:latin typeface="ヒラギノ角ゴ Pro W6" charset="-128"/>
              <a:ea typeface="ヒラギノ角ゴ Pro W6" charset="-128"/>
              <a:cs typeface="ヒラギノ角ゴ Pro W6" charset="-128"/>
            </a:endParaRPr>
          </a:p>
        </p:txBody>
      </p:sp>
      <p:sp>
        <p:nvSpPr>
          <p:cNvPr id="47" name="円柱 46"/>
          <p:cNvSpPr/>
          <p:nvPr/>
        </p:nvSpPr>
        <p:spPr bwMode="auto">
          <a:xfrm>
            <a:off x="3136827" y="4218384"/>
            <a:ext cx="859109" cy="698715"/>
          </a:xfrm>
          <a:prstGeom prst="can">
            <a:avLst/>
          </a:prstGeom>
          <a:solidFill>
            <a:schemeClr val="accent5"/>
          </a:solidFill>
          <a:ln w="1905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err="1" smtClean="0">
                <a:ln>
                  <a:noFill/>
                </a:ln>
                <a:solidFill>
                  <a:schemeClr val="tx2"/>
                </a:solidFill>
                <a:effectLst/>
                <a:latin typeface="ヒラギノ角ゴ Pro W6" charset="-128"/>
                <a:ea typeface="ヒラギノ角ゴ Pro W6" charset="-128"/>
                <a:cs typeface="ヒラギノ角ゴ Pro W6" charset="-128"/>
              </a:rPr>
              <a:t>AssetStore</a:t>
            </a:r>
            <a:endPar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1200" dirty="0" smtClean="0">
                <a:solidFill>
                  <a:schemeClr val="tx2"/>
                </a:solidFill>
                <a:latin typeface="ヒラギノ角ゴ Pro W6" charset="-128"/>
                <a:ea typeface="ヒラギノ角ゴ Pro W6" charset="-128"/>
                <a:cs typeface="ヒラギノ角ゴ Pro W6" charset="-128"/>
              </a:rPr>
              <a:t>(</a:t>
            </a:r>
            <a:r>
              <a:rPr lang="en-US" altLang="ja-JP" sz="1200" dirty="0" err="1" smtClean="0">
                <a:solidFill>
                  <a:schemeClr val="tx2"/>
                </a:solidFill>
                <a:latin typeface="ヒラギノ角ゴ Pro W6" charset="-128"/>
                <a:ea typeface="ヒラギノ角ゴ Pro W6" charset="-128"/>
                <a:cs typeface="ヒラギノ角ゴ Pro W6" charset="-128"/>
              </a:rPr>
              <a:t>XMLFiles</a:t>
            </a:r>
            <a:r>
              <a:rPr lang="en-US" altLang="ja-JP" sz="1200" dirty="0" smtClean="0">
                <a:solidFill>
                  <a:schemeClr val="tx2"/>
                </a:solidFill>
                <a:latin typeface="ヒラギノ角ゴ Pro W6" charset="-128"/>
                <a:ea typeface="ヒラギノ角ゴ Pro W6" charset="-128"/>
                <a:cs typeface="ヒラギノ角ゴ Pro W6" charset="-128"/>
              </a:rPr>
              <a:t>)</a:t>
            </a:r>
            <a:endParaRPr kumimoji="1" lang="ja-JP" altLang="en-US" sz="1200" b="0" i="0" u="none" strike="noStrike" cap="none" normalizeH="0" baseline="0" dirty="0">
              <a:ln>
                <a:noFill/>
              </a:ln>
              <a:solidFill>
                <a:schemeClr val="tx2"/>
              </a:solidFill>
              <a:effectLst/>
              <a:latin typeface="ヒラギノ角ゴ Pro W6" charset="-128"/>
              <a:ea typeface="ヒラギノ角ゴ Pro W6" charset="-128"/>
              <a:cs typeface="ヒラギノ角ゴ Pro W6" charset="-128"/>
            </a:endParaRPr>
          </a:p>
        </p:txBody>
      </p:sp>
      <p:sp>
        <p:nvSpPr>
          <p:cNvPr id="48" name="正方形/長方形 47"/>
          <p:cNvSpPr/>
          <p:nvPr/>
        </p:nvSpPr>
        <p:spPr bwMode="auto">
          <a:xfrm>
            <a:off x="1376464" y="5637179"/>
            <a:ext cx="2472104" cy="528125"/>
          </a:xfrm>
          <a:prstGeom prst="rect">
            <a:avLst/>
          </a:prstGeom>
          <a:solidFill>
            <a:schemeClr val="accent5"/>
          </a:solidFill>
          <a:ln w="1905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バッチアプリケーション</a:t>
            </a:r>
            <a:endPar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smtClean="0">
                <a:solidFill>
                  <a:schemeClr val="tx2"/>
                </a:solidFill>
                <a:latin typeface="ヒラギノ角ゴ Pro W6" charset="-128"/>
                <a:ea typeface="ヒラギノ角ゴ Pro W6" charset="-128"/>
                <a:cs typeface="ヒラギノ角ゴ Pro W6" charset="-128"/>
              </a:rPr>
              <a:t>（</a:t>
            </a:r>
            <a:r>
              <a:rPr lang="en-US" altLang="ja-JP" sz="1200" dirty="0" smtClean="0">
                <a:solidFill>
                  <a:schemeClr val="tx2"/>
                </a:solidFill>
                <a:latin typeface="ヒラギノ角ゴ Pro W6" charset="-128"/>
                <a:ea typeface="ヒラギノ角ゴ Pro W6" charset="-128"/>
                <a:cs typeface="ヒラギノ角ゴ Pro W6" charset="-128"/>
              </a:rPr>
              <a:t>UI, AP</a:t>
            </a:r>
            <a:r>
              <a:rPr lang="ja-JP" altLang="en-US" sz="1200" dirty="0" smtClean="0">
                <a:solidFill>
                  <a:schemeClr val="tx2"/>
                </a:solidFill>
                <a:latin typeface="ヒラギノ角ゴ Pro W6" charset="-128"/>
                <a:ea typeface="ヒラギノ角ゴ Pro W6" charset="-128"/>
                <a:cs typeface="ヒラギノ角ゴ Pro W6" charset="-128"/>
              </a:rPr>
              <a:t>層）</a:t>
            </a:r>
            <a:endPar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p:txBody>
      </p:sp>
      <p:sp>
        <p:nvSpPr>
          <p:cNvPr id="49" name="正方形/長方形 48"/>
          <p:cNvSpPr/>
          <p:nvPr/>
        </p:nvSpPr>
        <p:spPr bwMode="auto">
          <a:xfrm>
            <a:off x="287898" y="1196752"/>
            <a:ext cx="1366731" cy="292004"/>
          </a:xfrm>
          <a:prstGeom prst="rect">
            <a:avLst/>
          </a:prstGeom>
          <a:solidFill>
            <a:srgbClr val="00206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フロントレイヤ</a:t>
            </a:r>
            <a:endParaRPr kumimoji="1" lang="en-US" altLang="ja-JP" sz="1200" b="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endParaRPr>
          </a:p>
        </p:txBody>
      </p:sp>
      <p:cxnSp>
        <p:nvCxnSpPr>
          <p:cNvPr id="50" name="直線コネクタ 49"/>
          <p:cNvCxnSpPr>
            <a:stCxn id="48" idx="0"/>
            <a:endCxn id="46" idx="3"/>
          </p:cNvCxnSpPr>
          <p:nvPr/>
        </p:nvCxnSpPr>
        <p:spPr bwMode="auto">
          <a:xfrm flipH="1" flipV="1">
            <a:off x="2610416" y="4917099"/>
            <a:ext cx="2100" cy="720080"/>
          </a:xfrm>
          <a:prstGeom prst="line">
            <a:avLst/>
          </a:prstGeom>
          <a:solidFill>
            <a:schemeClr val="accent1"/>
          </a:solidFill>
          <a:ln w="25400" cap="flat" cmpd="sng" algn="ctr">
            <a:solidFill>
              <a:srgbClr val="C00000"/>
            </a:solidFill>
            <a:prstDash val="solid"/>
            <a:round/>
            <a:headEnd type="none" w="med" len="med"/>
            <a:tailEnd type="triangle" w="med" len="med"/>
          </a:ln>
          <a:effectLst/>
        </p:spPr>
      </p:cxnSp>
      <p:cxnSp>
        <p:nvCxnSpPr>
          <p:cNvPr id="51" name="直線コネクタ 50"/>
          <p:cNvCxnSpPr/>
          <p:nvPr/>
        </p:nvCxnSpPr>
        <p:spPr bwMode="auto">
          <a:xfrm>
            <a:off x="1678363" y="5397086"/>
            <a:ext cx="1885525"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52" name="直線コネクタ 51"/>
          <p:cNvCxnSpPr>
            <a:endCxn id="47" idx="3"/>
          </p:cNvCxnSpPr>
          <p:nvPr/>
        </p:nvCxnSpPr>
        <p:spPr bwMode="auto">
          <a:xfrm flipV="1">
            <a:off x="3566382" y="4917099"/>
            <a:ext cx="0" cy="479987"/>
          </a:xfrm>
          <a:prstGeom prst="line">
            <a:avLst/>
          </a:prstGeom>
          <a:solidFill>
            <a:schemeClr val="accent1"/>
          </a:solidFill>
          <a:ln w="25400" cap="flat" cmpd="sng" algn="ctr">
            <a:solidFill>
              <a:srgbClr val="C00000"/>
            </a:solidFill>
            <a:prstDash val="solid"/>
            <a:round/>
            <a:headEnd type="none" w="med" len="med"/>
            <a:tailEnd type="triangle" w="med" len="med"/>
          </a:ln>
          <a:effectLst/>
        </p:spPr>
      </p:cxnSp>
      <p:cxnSp>
        <p:nvCxnSpPr>
          <p:cNvPr id="53" name="直線コネクタ 52"/>
          <p:cNvCxnSpPr/>
          <p:nvPr/>
        </p:nvCxnSpPr>
        <p:spPr bwMode="auto">
          <a:xfrm flipV="1">
            <a:off x="1681207" y="4906417"/>
            <a:ext cx="0" cy="490669"/>
          </a:xfrm>
          <a:prstGeom prst="line">
            <a:avLst/>
          </a:prstGeom>
          <a:solidFill>
            <a:schemeClr val="accent1"/>
          </a:solidFill>
          <a:ln w="25400" cap="flat" cmpd="sng" algn="ctr">
            <a:solidFill>
              <a:srgbClr val="C00000"/>
            </a:solidFill>
            <a:prstDash val="solid"/>
            <a:round/>
            <a:headEnd type="none" w="med" len="med"/>
            <a:tailEnd type="triangle" w="med" len="med"/>
          </a:ln>
          <a:effectLst/>
        </p:spPr>
      </p:cxnSp>
      <p:cxnSp>
        <p:nvCxnSpPr>
          <p:cNvPr id="54" name="直線コネクタ 53"/>
          <p:cNvCxnSpPr>
            <a:endCxn id="38" idx="0"/>
          </p:cNvCxnSpPr>
          <p:nvPr/>
        </p:nvCxnSpPr>
        <p:spPr bwMode="auto">
          <a:xfrm>
            <a:off x="1930116" y="1556792"/>
            <a:ext cx="0" cy="296784"/>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55" name="直線コネクタ 54"/>
          <p:cNvCxnSpPr/>
          <p:nvPr/>
        </p:nvCxnSpPr>
        <p:spPr bwMode="auto">
          <a:xfrm>
            <a:off x="1930116" y="2238532"/>
            <a:ext cx="0" cy="398380"/>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56" name="直線コネクタ 55"/>
          <p:cNvCxnSpPr/>
          <p:nvPr/>
        </p:nvCxnSpPr>
        <p:spPr bwMode="auto">
          <a:xfrm>
            <a:off x="1930116" y="2420889"/>
            <a:ext cx="1315486" cy="4118"/>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57" name="直線コネクタ 56"/>
          <p:cNvCxnSpPr/>
          <p:nvPr/>
        </p:nvCxnSpPr>
        <p:spPr bwMode="auto">
          <a:xfrm>
            <a:off x="3245601" y="2420888"/>
            <a:ext cx="1" cy="216025"/>
          </a:xfrm>
          <a:prstGeom prst="line">
            <a:avLst/>
          </a:prstGeom>
          <a:solidFill>
            <a:schemeClr val="accent1"/>
          </a:solidFill>
          <a:ln w="25400" cap="flat" cmpd="sng" algn="ctr">
            <a:solidFill>
              <a:srgbClr val="C00000"/>
            </a:solidFill>
            <a:prstDash val="solid"/>
            <a:round/>
            <a:headEnd type="none" w="med" len="med"/>
            <a:tailEnd type="triangle" w="med" len="med"/>
          </a:ln>
          <a:effectLst/>
        </p:spPr>
      </p:cxnSp>
      <p:cxnSp>
        <p:nvCxnSpPr>
          <p:cNvPr id="58" name="直線コネクタ 57"/>
          <p:cNvCxnSpPr/>
          <p:nvPr/>
        </p:nvCxnSpPr>
        <p:spPr bwMode="auto">
          <a:xfrm>
            <a:off x="1934495" y="3023978"/>
            <a:ext cx="0" cy="398380"/>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59" name="直線コネクタ 58"/>
          <p:cNvCxnSpPr/>
          <p:nvPr/>
        </p:nvCxnSpPr>
        <p:spPr bwMode="auto">
          <a:xfrm>
            <a:off x="1934495" y="3206335"/>
            <a:ext cx="1315486" cy="4118"/>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60" name="直線コネクタ 59"/>
          <p:cNvCxnSpPr/>
          <p:nvPr/>
        </p:nvCxnSpPr>
        <p:spPr bwMode="auto">
          <a:xfrm>
            <a:off x="3249980" y="3206334"/>
            <a:ext cx="1" cy="216025"/>
          </a:xfrm>
          <a:prstGeom prst="line">
            <a:avLst/>
          </a:prstGeom>
          <a:solidFill>
            <a:schemeClr val="accent1"/>
          </a:solidFill>
          <a:ln w="25400" cap="flat" cmpd="sng" algn="ctr">
            <a:solidFill>
              <a:srgbClr val="C00000"/>
            </a:solidFill>
            <a:prstDash val="solid"/>
            <a:round/>
            <a:headEnd type="none" w="med" len="med"/>
            <a:tailEnd type="triangle" w="med" len="med"/>
          </a:ln>
          <a:effectLst/>
        </p:spPr>
      </p:cxnSp>
      <p:cxnSp>
        <p:nvCxnSpPr>
          <p:cNvPr id="61" name="直線コネクタ 60"/>
          <p:cNvCxnSpPr/>
          <p:nvPr/>
        </p:nvCxnSpPr>
        <p:spPr bwMode="auto">
          <a:xfrm flipH="1">
            <a:off x="2590319" y="3776511"/>
            <a:ext cx="0" cy="532308"/>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62" name="直線コネクタ 61"/>
          <p:cNvCxnSpPr/>
          <p:nvPr/>
        </p:nvCxnSpPr>
        <p:spPr bwMode="auto">
          <a:xfrm flipH="1">
            <a:off x="3551611" y="3758089"/>
            <a:ext cx="0" cy="532308"/>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63" name="直線コネクタ 62"/>
          <p:cNvCxnSpPr/>
          <p:nvPr/>
        </p:nvCxnSpPr>
        <p:spPr bwMode="auto">
          <a:xfrm flipH="1">
            <a:off x="1649123" y="3744692"/>
            <a:ext cx="0" cy="532308"/>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64" name="直線コネクタ 63"/>
          <p:cNvCxnSpPr/>
          <p:nvPr/>
        </p:nvCxnSpPr>
        <p:spPr bwMode="auto">
          <a:xfrm flipH="1">
            <a:off x="2373086" y="2038130"/>
            <a:ext cx="402772" cy="0"/>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sp>
        <p:nvSpPr>
          <p:cNvPr id="65" name="正方形/長方形 64"/>
          <p:cNvSpPr/>
          <p:nvPr/>
        </p:nvSpPr>
        <p:spPr bwMode="auto">
          <a:xfrm>
            <a:off x="5604385" y="1032215"/>
            <a:ext cx="1917259" cy="38495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u="sng" strike="noStrike" cap="none" normalizeH="0" baseline="0" dirty="0" smtClean="0">
                <a:ln>
                  <a:noFill/>
                </a:ln>
                <a:solidFill>
                  <a:srgbClr val="002060"/>
                </a:solidFill>
                <a:effectLst/>
                <a:latin typeface="ヒラギノ角ゴ Pro W6" charset="-128"/>
                <a:ea typeface="ヒラギノ角ゴ Pro W6" charset="-128"/>
                <a:cs typeface="ヒラギノ角ゴ Pro W6" charset="-128"/>
              </a:rPr>
              <a:t>福島放射線（論理</a:t>
            </a:r>
            <a:r>
              <a:rPr kumimoji="1" lang="en-US" altLang="ja-JP" sz="1200" b="0" u="sng" strike="noStrike" cap="none" normalizeH="0" baseline="0" dirty="0" smtClean="0">
                <a:ln>
                  <a:noFill/>
                </a:ln>
                <a:solidFill>
                  <a:srgbClr val="002060"/>
                </a:solidFill>
                <a:effectLst/>
                <a:latin typeface="ヒラギノ角ゴ Pro W6" charset="-128"/>
                <a:ea typeface="ヒラギノ角ゴ Pro W6" charset="-128"/>
                <a:cs typeface="ヒラギノ角ゴ Pro W6" charset="-128"/>
              </a:rPr>
              <a:t>4</a:t>
            </a:r>
            <a:r>
              <a:rPr kumimoji="1" lang="ja-JP" altLang="en-US" sz="1200" b="0" u="sng" strike="noStrike" cap="none" normalizeH="0" baseline="0" dirty="0" smtClean="0">
                <a:ln>
                  <a:noFill/>
                </a:ln>
                <a:solidFill>
                  <a:srgbClr val="002060"/>
                </a:solidFill>
                <a:effectLst/>
                <a:latin typeface="ヒラギノ角ゴ Pro W6" charset="-128"/>
                <a:ea typeface="ヒラギノ角ゴ Pro W6" charset="-128"/>
                <a:cs typeface="ヒラギノ角ゴ Pro W6" charset="-128"/>
              </a:rPr>
              <a:t>層）</a:t>
            </a:r>
            <a:endParaRPr kumimoji="1" lang="en-US" altLang="ja-JP" sz="1200" b="0" u="sng" strike="noStrike" cap="none" normalizeH="0" baseline="0" dirty="0" smtClean="0">
              <a:ln>
                <a:noFill/>
              </a:ln>
              <a:solidFill>
                <a:srgbClr val="002060"/>
              </a:solidFill>
              <a:effectLst/>
              <a:latin typeface="ヒラギノ角ゴ Pro W6" charset="-128"/>
              <a:ea typeface="ヒラギノ角ゴ Pro W6" charset="-128"/>
              <a:cs typeface="ヒラギノ角ゴ Pro W6" charset="-128"/>
            </a:endParaRPr>
          </a:p>
        </p:txBody>
      </p:sp>
      <p:cxnSp>
        <p:nvCxnSpPr>
          <p:cNvPr id="66" name="直線コネクタ 65"/>
          <p:cNvCxnSpPr/>
          <p:nvPr/>
        </p:nvCxnSpPr>
        <p:spPr bwMode="auto">
          <a:xfrm>
            <a:off x="287898" y="5151751"/>
            <a:ext cx="8512509"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67" name="正方形/長方形 66"/>
          <p:cNvSpPr/>
          <p:nvPr/>
        </p:nvSpPr>
        <p:spPr bwMode="auto">
          <a:xfrm>
            <a:off x="1692665" y="1032215"/>
            <a:ext cx="1917259" cy="38495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u="sng" strike="noStrike" cap="none" normalizeH="0" baseline="0" dirty="0" smtClean="0">
                <a:ln>
                  <a:noFill/>
                </a:ln>
                <a:solidFill>
                  <a:srgbClr val="002060"/>
                </a:solidFill>
                <a:effectLst/>
                <a:latin typeface="ヒラギノ角ゴ Pro W6" charset="-128"/>
                <a:ea typeface="ヒラギノ角ゴ Pro W6" charset="-128"/>
                <a:cs typeface="ヒラギノ角ゴ Pro W6" charset="-128"/>
              </a:rPr>
              <a:t>IUGONET</a:t>
            </a:r>
            <a:r>
              <a:rPr kumimoji="1" lang="ja-JP" altLang="en-US" sz="1200" b="0" u="sng" strike="noStrike" cap="none" normalizeH="0" baseline="0" dirty="0" smtClean="0">
                <a:ln>
                  <a:noFill/>
                </a:ln>
                <a:solidFill>
                  <a:srgbClr val="002060"/>
                </a:solidFill>
                <a:effectLst/>
                <a:latin typeface="ヒラギノ角ゴ Pro W6" charset="-128"/>
                <a:ea typeface="ヒラギノ角ゴ Pro W6" charset="-128"/>
                <a:cs typeface="ヒラギノ角ゴ Pro W6" charset="-128"/>
              </a:rPr>
              <a:t>（論理</a:t>
            </a:r>
            <a:r>
              <a:rPr kumimoji="1" lang="en-US" altLang="ja-JP" sz="1200" b="0" u="sng" strike="noStrike" cap="none" normalizeH="0" baseline="0" dirty="0" smtClean="0">
                <a:ln>
                  <a:noFill/>
                </a:ln>
                <a:solidFill>
                  <a:srgbClr val="002060"/>
                </a:solidFill>
                <a:effectLst/>
                <a:latin typeface="ヒラギノ角ゴ Pro W6" charset="-128"/>
                <a:ea typeface="ヒラギノ角ゴ Pro W6" charset="-128"/>
                <a:cs typeface="ヒラギノ角ゴ Pro W6" charset="-128"/>
              </a:rPr>
              <a:t>4</a:t>
            </a:r>
            <a:r>
              <a:rPr kumimoji="1" lang="ja-JP" altLang="en-US" sz="1200" b="0" u="sng" strike="noStrike" cap="none" normalizeH="0" baseline="0" dirty="0" smtClean="0">
                <a:ln>
                  <a:noFill/>
                </a:ln>
                <a:solidFill>
                  <a:srgbClr val="002060"/>
                </a:solidFill>
                <a:effectLst/>
                <a:latin typeface="ヒラギノ角ゴ Pro W6" charset="-128"/>
                <a:ea typeface="ヒラギノ角ゴ Pro W6" charset="-128"/>
                <a:cs typeface="ヒラギノ角ゴ Pro W6" charset="-128"/>
              </a:rPr>
              <a:t>層）</a:t>
            </a:r>
            <a:endParaRPr kumimoji="1" lang="en-US" altLang="ja-JP" sz="1200" b="0" u="sng" strike="noStrike" cap="none" normalizeH="0" baseline="0" dirty="0" smtClean="0">
              <a:ln>
                <a:noFill/>
              </a:ln>
              <a:solidFill>
                <a:srgbClr val="002060"/>
              </a:solidFill>
              <a:effectLst/>
              <a:latin typeface="ヒラギノ角ゴ Pro W6" charset="-128"/>
              <a:ea typeface="ヒラギノ角ゴ Pro W6" charset="-128"/>
              <a:cs typeface="ヒラギノ角ゴ Pro W6" charset="-128"/>
            </a:endParaRPr>
          </a:p>
        </p:txBody>
      </p:sp>
      <p:sp>
        <p:nvSpPr>
          <p:cNvPr id="68" name="正方形/長方形 67"/>
          <p:cNvSpPr/>
          <p:nvPr/>
        </p:nvSpPr>
        <p:spPr bwMode="auto">
          <a:xfrm>
            <a:off x="291919" y="6260706"/>
            <a:ext cx="1366731" cy="292004"/>
          </a:xfrm>
          <a:prstGeom prst="rect">
            <a:avLst/>
          </a:prstGeom>
          <a:solidFill>
            <a:srgbClr val="00206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バックエンドレイヤ</a:t>
            </a:r>
            <a:endParaRPr kumimoji="1" lang="en-US" altLang="ja-JP" sz="1200" b="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endParaRPr>
          </a:p>
        </p:txBody>
      </p:sp>
      <p:sp>
        <p:nvSpPr>
          <p:cNvPr id="69" name="正方形/長方形 68"/>
          <p:cNvSpPr/>
          <p:nvPr/>
        </p:nvSpPr>
        <p:spPr bwMode="auto">
          <a:xfrm>
            <a:off x="6629535" y="1842690"/>
            <a:ext cx="1148776" cy="384956"/>
          </a:xfrm>
          <a:prstGeom prst="rect">
            <a:avLst/>
          </a:prstGeom>
          <a:solidFill>
            <a:srgbClr val="CC0066"/>
          </a:solidFill>
          <a:ln w="50800" cap="flat" cmpd="dbl"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XSLT</a:t>
            </a:r>
          </a:p>
        </p:txBody>
      </p:sp>
      <p:sp>
        <p:nvSpPr>
          <p:cNvPr id="70" name="正方形/長方形 69"/>
          <p:cNvSpPr/>
          <p:nvPr/>
        </p:nvSpPr>
        <p:spPr bwMode="auto">
          <a:xfrm>
            <a:off x="5306207" y="1842690"/>
            <a:ext cx="1107304" cy="384956"/>
          </a:xfrm>
          <a:prstGeom prst="rect">
            <a:avLst/>
          </a:prstGeom>
          <a:solidFill>
            <a:srgbClr val="FFCCCC"/>
          </a:solidFill>
          <a:ln w="50800" cap="flat" cmpd="dbl"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C00000"/>
                </a:solidFill>
                <a:effectLst/>
                <a:latin typeface="ヒラギノ角ゴ Pro W6" charset="-128"/>
                <a:ea typeface="ヒラギノ角ゴ Pro W6" charset="-128"/>
                <a:cs typeface="ヒラギノ角ゴ Pro W6" charset="-128"/>
              </a:rPr>
              <a:t>コントローラ</a:t>
            </a:r>
            <a:endParaRPr kumimoji="1" lang="en-US" altLang="ja-JP" sz="1200" b="0" i="0" u="none" strike="noStrike" cap="none" normalizeH="0" baseline="0" dirty="0" smtClean="0">
              <a:ln>
                <a:noFill/>
              </a:ln>
              <a:solidFill>
                <a:srgbClr val="C00000"/>
              </a:solidFill>
              <a:effectLst/>
              <a:latin typeface="ヒラギノ角ゴ Pro W6" charset="-128"/>
              <a:ea typeface="ヒラギノ角ゴ Pro W6" charset="-128"/>
              <a:cs typeface="ヒラギノ角ゴ Pro W6" charset="-128"/>
            </a:endParaRPr>
          </a:p>
        </p:txBody>
      </p:sp>
      <p:sp>
        <p:nvSpPr>
          <p:cNvPr id="71" name="正方形/長方形 70"/>
          <p:cNvSpPr/>
          <p:nvPr/>
        </p:nvSpPr>
        <p:spPr bwMode="auto">
          <a:xfrm>
            <a:off x="5306207" y="2626026"/>
            <a:ext cx="2472104" cy="384956"/>
          </a:xfrm>
          <a:prstGeom prst="rect">
            <a:avLst/>
          </a:prstGeom>
          <a:solidFill>
            <a:schemeClr val="accent5"/>
          </a:solidFill>
          <a:ln w="1905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処理系クラス／</a:t>
            </a:r>
            <a:r>
              <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API</a:t>
            </a:r>
          </a:p>
        </p:txBody>
      </p:sp>
      <p:sp>
        <p:nvSpPr>
          <p:cNvPr id="72" name="正方形/長方形 71"/>
          <p:cNvSpPr/>
          <p:nvPr/>
        </p:nvSpPr>
        <p:spPr bwMode="auto">
          <a:xfrm>
            <a:off x="5306207" y="3393198"/>
            <a:ext cx="2472104" cy="384956"/>
          </a:xfrm>
          <a:prstGeom prst="rect">
            <a:avLst/>
          </a:prstGeom>
          <a:solidFill>
            <a:schemeClr val="accent5"/>
          </a:solidFill>
          <a:ln w="1905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共通アプリケーション層</a:t>
            </a:r>
            <a:endPar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p:txBody>
      </p:sp>
      <p:sp>
        <p:nvSpPr>
          <p:cNvPr id="73" name="円柱 72"/>
          <p:cNvSpPr/>
          <p:nvPr/>
        </p:nvSpPr>
        <p:spPr bwMode="auto">
          <a:xfrm>
            <a:off x="5158839" y="4207498"/>
            <a:ext cx="859109" cy="698715"/>
          </a:xfrm>
          <a:prstGeom prst="can">
            <a:avLst/>
          </a:prstGeom>
          <a:solidFill>
            <a:srgbClr val="FFCCCC"/>
          </a:solidFill>
          <a:ln w="50800" cap="flat" cmpd="dbl"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C00000"/>
                </a:solidFill>
                <a:effectLst/>
                <a:latin typeface="ヒラギノ角ゴ Pro W6" charset="-128"/>
                <a:ea typeface="ヒラギノ角ゴ Pro W6" charset="-128"/>
                <a:cs typeface="ヒラギノ角ゴ Pro W6" charset="-128"/>
              </a:rPr>
              <a:t>RDBMS</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200" dirty="0" smtClean="0">
                <a:solidFill>
                  <a:srgbClr val="C00000"/>
                </a:solidFill>
                <a:latin typeface="ヒラギノ角ゴ Pro W6" charset="-128"/>
                <a:ea typeface="ヒラギノ角ゴ Pro W6" charset="-128"/>
                <a:cs typeface="ヒラギノ角ゴ Pro W6" charset="-128"/>
              </a:rPr>
              <a:t>(MySQL)</a:t>
            </a:r>
            <a:endParaRPr kumimoji="1" lang="ja-JP" altLang="en-US" sz="1200" b="0" i="0" u="none" strike="noStrike" cap="none" normalizeH="0" baseline="0" dirty="0">
              <a:ln>
                <a:noFill/>
              </a:ln>
              <a:solidFill>
                <a:srgbClr val="C00000"/>
              </a:solidFill>
              <a:effectLst/>
              <a:latin typeface="ヒラギノ角ゴ Pro W6" charset="-128"/>
              <a:ea typeface="ヒラギノ角ゴ Pro W6" charset="-128"/>
              <a:cs typeface="ヒラギノ角ゴ Pro W6" charset="-128"/>
            </a:endParaRPr>
          </a:p>
        </p:txBody>
      </p:sp>
      <p:sp>
        <p:nvSpPr>
          <p:cNvPr id="74" name="円柱 73"/>
          <p:cNvSpPr/>
          <p:nvPr/>
        </p:nvSpPr>
        <p:spPr bwMode="auto">
          <a:xfrm>
            <a:off x="7066570" y="4207498"/>
            <a:ext cx="859109" cy="698715"/>
          </a:xfrm>
          <a:prstGeom prst="can">
            <a:avLst/>
          </a:prstGeom>
          <a:solidFill>
            <a:schemeClr val="accent5"/>
          </a:solidFill>
          <a:ln w="1905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err="1" smtClean="0">
                <a:ln>
                  <a:noFill/>
                </a:ln>
                <a:solidFill>
                  <a:schemeClr val="tx2"/>
                </a:solidFill>
                <a:effectLst/>
                <a:latin typeface="ヒラギノ角ゴ Pro W6" charset="-128"/>
                <a:ea typeface="ヒラギノ角ゴ Pro W6" charset="-128"/>
                <a:cs typeface="ヒラギノ角ゴ Pro W6" charset="-128"/>
              </a:rPr>
              <a:t>AssetStore</a:t>
            </a:r>
            <a:endParaRPr kumimoji="1" lang="en-US" altLang="ja-JP" sz="12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1200" dirty="0" smtClean="0">
                <a:solidFill>
                  <a:schemeClr val="tx2"/>
                </a:solidFill>
                <a:latin typeface="ヒラギノ角ゴ Pro W6" charset="-128"/>
                <a:ea typeface="ヒラギノ角ゴ Pro W6" charset="-128"/>
                <a:cs typeface="ヒラギノ角ゴ Pro W6" charset="-128"/>
              </a:rPr>
              <a:t>(</a:t>
            </a:r>
            <a:r>
              <a:rPr lang="en-US" altLang="ja-JP" sz="1200" dirty="0" err="1" smtClean="0">
                <a:solidFill>
                  <a:schemeClr val="tx2"/>
                </a:solidFill>
                <a:latin typeface="ヒラギノ角ゴ Pro W6" charset="-128"/>
                <a:ea typeface="ヒラギノ角ゴ Pro W6" charset="-128"/>
                <a:cs typeface="ヒラギノ角ゴ Pro W6" charset="-128"/>
              </a:rPr>
              <a:t>XMLFiles</a:t>
            </a:r>
            <a:r>
              <a:rPr lang="en-US" altLang="ja-JP" sz="1200" dirty="0" smtClean="0">
                <a:solidFill>
                  <a:schemeClr val="tx2"/>
                </a:solidFill>
                <a:latin typeface="ヒラギノ角ゴ Pro W6" charset="-128"/>
                <a:ea typeface="ヒラギノ角ゴ Pro W6" charset="-128"/>
                <a:cs typeface="ヒラギノ角ゴ Pro W6" charset="-128"/>
              </a:rPr>
              <a:t>)</a:t>
            </a:r>
            <a:endParaRPr kumimoji="1" lang="ja-JP" altLang="en-US" sz="1200" b="0" i="0" u="none" strike="noStrike" cap="none" normalizeH="0" baseline="0" dirty="0">
              <a:ln>
                <a:noFill/>
              </a:ln>
              <a:solidFill>
                <a:schemeClr val="tx2"/>
              </a:solidFill>
              <a:effectLst/>
              <a:latin typeface="ヒラギノ角ゴ Pro W6" charset="-128"/>
              <a:ea typeface="ヒラギノ角ゴ Pro W6" charset="-128"/>
              <a:cs typeface="ヒラギノ角ゴ Pro W6" charset="-128"/>
            </a:endParaRPr>
          </a:p>
        </p:txBody>
      </p:sp>
      <p:cxnSp>
        <p:nvCxnSpPr>
          <p:cNvPr id="75" name="直線コネクタ 74"/>
          <p:cNvCxnSpPr>
            <a:endCxn id="70" idx="0"/>
          </p:cNvCxnSpPr>
          <p:nvPr/>
        </p:nvCxnSpPr>
        <p:spPr bwMode="auto">
          <a:xfrm>
            <a:off x="5859859" y="1545906"/>
            <a:ext cx="0" cy="296784"/>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76" name="直線コネクタ 75"/>
          <p:cNvCxnSpPr/>
          <p:nvPr/>
        </p:nvCxnSpPr>
        <p:spPr bwMode="auto">
          <a:xfrm>
            <a:off x="5859859" y="2227646"/>
            <a:ext cx="0" cy="398380"/>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77" name="直線コネクタ 76"/>
          <p:cNvCxnSpPr/>
          <p:nvPr/>
        </p:nvCxnSpPr>
        <p:spPr bwMode="auto">
          <a:xfrm>
            <a:off x="5859859" y="2410003"/>
            <a:ext cx="1315486" cy="4118"/>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78" name="直線コネクタ 77"/>
          <p:cNvCxnSpPr/>
          <p:nvPr/>
        </p:nvCxnSpPr>
        <p:spPr bwMode="auto">
          <a:xfrm>
            <a:off x="7175344" y="2410002"/>
            <a:ext cx="1" cy="216025"/>
          </a:xfrm>
          <a:prstGeom prst="line">
            <a:avLst/>
          </a:prstGeom>
          <a:solidFill>
            <a:schemeClr val="accent1"/>
          </a:solidFill>
          <a:ln w="25400" cap="flat" cmpd="sng" algn="ctr">
            <a:solidFill>
              <a:srgbClr val="C00000"/>
            </a:solidFill>
            <a:prstDash val="solid"/>
            <a:round/>
            <a:headEnd type="none" w="med" len="med"/>
            <a:tailEnd type="triangle" w="med" len="med"/>
          </a:ln>
          <a:effectLst/>
        </p:spPr>
      </p:cxnSp>
      <p:cxnSp>
        <p:nvCxnSpPr>
          <p:cNvPr id="79" name="直線コネクタ 78"/>
          <p:cNvCxnSpPr/>
          <p:nvPr/>
        </p:nvCxnSpPr>
        <p:spPr bwMode="auto">
          <a:xfrm>
            <a:off x="5864238" y="3013092"/>
            <a:ext cx="0" cy="398380"/>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80" name="直線コネクタ 79"/>
          <p:cNvCxnSpPr/>
          <p:nvPr/>
        </p:nvCxnSpPr>
        <p:spPr bwMode="auto">
          <a:xfrm>
            <a:off x="5864238" y="3195449"/>
            <a:ext cx="1315486" cy="4118"/>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81" name="直線コネクタ 80"/>
          <p:cNvCxnSpPr/>
          <p:nvPr/>
        </p:nvCxnSpPr>
        <p:spPr bwMode="auto">
          <a:xfrm>
            <a:off x="7179723" y="3195448"/>
            <a:ext cx="1" cy="216025"/>
          </a:xfrm>
          <a:prstGeom prst="line">
            <a:avLst/>
          </a:prstGeom>
          <a:solidFill>
            <a:schemeClr val="accent1"/>
          </a:solidFill>
          <a:ln w="25400" cap="flat" cmpd="sng" algn="ctr">
            <a:solidFill>
              <a:srgbClr val="C00000"/>
            </a:solidFill>
            <a:prstDash val="solid"/>
            <a:round/>
            <a:headEnd type="none" w="med" len="med"/>
            <a:tailEnd type="triangle" w="med" len="med"/>
          </a:ln>
          <a:effectLst/>
        </p:spPr>
      </p:cxnSp>
      <p:cxnSp>
        <p:nvCxnSpPr>
          <p:cNvPr id="82" name="直線コネクタ 81"/>
          <p:cNvCxnSpPr/>
          <p:nvPr/>
        </p:nvCxnSpPr>
        <p:spPr bwMode="auto">
          <a:xfrm flipH="1">
            <a:off x="7481354" y="3747203"/>
            <a:ext cx="0" cy="532308"/>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83" name="直線コネクタ 82"/>
          <p:cNvCxnSpPr/>
          <p:nvPr/>
        </p:nvCxnSpPr>
        <p:spPr bwMode="auto">
          <a:xfrm flipH="1">
            <a:off x="5578866" y="3733806"/>
            <a:ext cx="0" cy="532308"/>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cxnSp>
        <p:nvCxnSpPr>
          <p:cNvPr id="84" name="直線コネクタ 83"/>
          <p:cNvCxnSpPr/>
          <p:nvPr/>
        </p:nvCxnSpPr>
        <p:spPr bwMode="auto">
          <a:xfrm flipH="1">
            <a:off x="6302829" y="2027244"/>
            <a:ext cx="402772" cy="0"/>
          </a:xfrm>
          <a:prstGeom prst="line">
            <a:avLst/>
          </a:prstGeom>
          <a:solidFill>
            <a:schemeClr val="accent1"/>
          </a:solidFill>
          <a:ln w="25400" cap="flat" cmpd="sng" algn="ctr">
            <a:solidFill>
              <a:srgbClr val="C00000"/>
            </a:solidFill>
            <a:prstDash val="solid"/>
            <a:round/>
            <a:headEnd type="triangle" w="med" len="med"/>
            <a:tailEnd type="triangle" w="med" len="med"/>
          </a:ln>
          <a:effectLst/>
        </p:spPr>
      </p:cxnSp>
      <p:sp>
        <p:nvSpPr>
          <p:cNvPr id="85" name="四角形吹き出し 84"/>
          <p:cNvSpPr/>
          <p:nvPr/>
        </p:nvSpPr>
        <p:spPr bwMode="auto">
          <a:xfrm>
            <a:off x="7066570" y="1395873"/>
            <a:ext cx="1467830" cy="293915"/>
          </a:xfrm>
          <a:prstGeom prst="wedgeRectCallout">
            <a:avLst>
              <a:gd name="adj1" fmla="val -42151"/>
              <a:gd name="adj2" fmla="val 108214"/>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差替え（画面デザイン）</a:t>
            </a:r>
            <a:endParaRPr kumimoji="1" lang="ja-JP" altLang="en-US" sz="1000" b="0" i="0" u="none" strike="noStrike" cap="none" normalizeH="0" baseline="0" dirty="0">
              <a:ln>
                <a:noFill/>
              </a:ln>
              <a:solidFill>
                <a:schemeClr val="bg1"/>
              </a:solidFill>
              <a:effectLst/>
              <a:latin typeface="ヒラギノ角ゴ Pro W6" charset="-128"/>
              <a:ea typeface="ヒラギノ角ゴ Pro W6" charset="-128"/>
              <a:cs typeface="ヒラギノ角ゴ Pro W6" charset="-128"/>
            </a:endParaRPr>
          </a:p>
        </p:txBody>
      </p:sp>
      <p:sp>
        <p:nvSpPr>
          <p:cNvPr id="86" name="四角形吹き出し 85"/>
          <p:cNvSpPr/>
          <p:nvPr/>
        </p:nvSpPr>
        <p:spPr bwMode="auto">
          <a:xfrm>
            <a:off x="4474029" y="1335361"/>
            <a:ext cx="1012372" cy="441514"/>
          </a:xfrm>
          <a:prstGeom prst="wedgeRectCallout">
            <a:avLst>
              <a:gd name="adj1" fmla="val 46709"/>
              <a:gd name="adj2" fmla="val 118214"/>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コントロール順のみ変更</a:t>
            </a:r>
            <a:endParaRPr kumimoji="1" lang="ja-JP" altLang="en-US" sz="1000" b="0" i="0" u="none" strike="noStrike" cap="none" normalizeH="0" baseline="0" dirty="0">
              <a:ln>
                <a:noFill/>
              </a:ln>
              <a:solidFill>
                <a:schemeClr val="bg1"/>
              </a:solidFill>
              <a:effectLst/>
              <a:latin typeface="ヒラギノ角ゴ Pro W6" charset="-128"/>
              <a:ea typeface="ヒラギノ角ゴ Pro W6" charset="-128"/>
              <a:cs typeface="ヒラギノ角ゴ Pro W6" charset="-128"/>
            </a:endParaRPr>
          </a:p>
        </p:txBody>
      </p:sp>
      <p:sp>
        <p:nvSpPr>
          <p:cNvPr id="87" name="フローチャート: 書類 86"/>
          <p:cNvSpPr/>
          <p:nvPr/>
        </p:nvSpPr>
        <p:spPr bwMode="auto">
          <a:xfrm>
            <a:off x="3769325" y="3674419"/>
            <a:ext cx="732357" cy="538358"/>
          </a:xfrm>
          <a:prstGeom prst="flowChartDocumen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smtClean="0">
                <a:solidFill>
                  <a:schemeClr val="tx2"/>
                </a:solidFill>
                <a:latin typeface="ヒラギノ角ゴ Pro W6" charset="-128"/>
                <a:ea typeface="ヒラギノ角ゴ Pro W6" charset="-128"/>
                <a:cs typeface="ヒラギノ角ゴ Pro W6" charset="-128"/>
              </a:rPr>
              <a:t>定義</a:t>
            </a:r>
            <a:endParaRPr lang="en-US" altLang="ja-JP" sz="1200" dirty="0" smtClean="0">
              <a:solidFill>
                <a:schemeClr val="tx2"/>
              </a:solidFill>
              <a:latin typeface="ヒラギノ角ゴ Pro W6" charset="-128"/>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smtClean="0">
                <a:solidFill>
                  <a:schemeClr val="tx2"/>
                </a:solidFill>
                <a:latin typeface="ヒラギノ角ゴ Pro W6" charset="-128"/>
                <a:ea typeface="ヒラギノ角ゴ Pro W6" charset="-128"/>
                <a:cs typeface="ヒラギノ角ゴ Pro W6" charset="-128"/>
              </a:rPr>
              <a:t>ファイル</a:t>
            </a:r>
            <a:endParaRPr kumimoji="1" lang="ja-JP" altLang="en-US" sz="1200" b="0" i="0" u="none" strike="noStrike" cap="none" normalizeH="0" baseline="0" dirty="0">
              <a:ln>
                <a:noFill/>
              </a:ln>
              <a:solidFill>
                <a:schemeClr val="tx2"/>
              </a:solidFill>
              <a:effectLst/>
              <a:latin typeface="ヒラギノ角ゴ Pro W6" charset="-128"/>
              <a:ea typeface="ヒラギノ角ゴ Pro W6" charset="-128"/>
              <a:cs typeface="ヒラギノ角ゴ Pro W6" charset="-128"/>
            </a:endParaRPr>
          </a:p>
        </p:txBody>
      </p:sp>
      <p:sp>
        <p:nvSpPr>
          <p:cNvPr id="88" name="フローチャート: 書類 87"/>
          <p:cNvSpPr/>
          <p:nvPr/>
        </p:nvSpPr>
        <p:spPr bwMode="auto">
          <a:xfrm>
            <a:off x="7666411" y="3674420"/>
            <a:ext cx="732357" cy="538358"/>
          </a:xfrm>
          <a:prstGeom prst="flowChartDocument">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smtClean="0">
                <a:solidFill>
                  <a:srgbClr val="C00000"/>
                </a:solidFill>
                <a:latin typeface="ヒラギノ角ゴ Pro W6" charset="-128"/>
                <a:ea typeface="ヒラギノ角ゴ Pro W6" charset="-128"/>
                <a:cs typeface="ヒラギノ角ゴ Pro W6" charset="-128"/>
              </a:rPr>
              <a:t>定義</a:t>
            </a:r>
            <a:endParaRPr lang="en-US" altLang="ja-JP" sz="1200" dirty="0" smtClean="0">
              <a:solidFill>
                <a:srgbClr val="C00000"/>
              </a:solidFill>
              <a:latin typeface="ヒラギノ角ゴ Pro W6" charset="-128"/>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smtClean="0">
                <a:solidFill>
                  <a:srgbClr val="C00000"/>
                </a:solidFill>
                <a:latin typeface="ヒラギノ角ゴ Pro W6" charset="-128"/>
                <a:ea typeface="ヒラギノ角ゴ Pro W6" charset="-128"/>
                <a:cs typeface="ヒラギノ角ゴ Pro W6" charset="-128"/>
              </a:rPr>
              <a:t>ファイル</a:t>
            </a:r>
            <a:endParaRPr kumimoji="1" lang="ja-JP" altLang="en-US" sz="1200" b="0" i="0" u="none" strike="noStrike" cap="none" normalizeH="0" baseline="0" dirty="0">
              <a:ln>
                <a:noFill/>
              </a:ln>
              <a:solidFill>
                <a:srgbClr val="C00000"/>
              </a:solidFill>
              <a:effectLst/>
              <a:latin typeface="ヒラギノ角ゴ Pro W6" charset="-128"/>
              <a:ea typeface="ヒラギノ角ゴ Pro W6" charset="-128"/>
              <a:cs typeface="ヒラギノ角ゴ Pro W6" charset="-128"/>
            </a:endParaRPr>
          </a:p>
        </p:txBody>
      </p:sp>
      <p:sp>
        <p:nvSpPr>
          <p:cNvPr id="89" name="四角形吹き出し 88"/>
          <p:cNvSpPr/>
          <p:nvPr/>
        </p:nvSpPr>
        <p:spPr bwMode="auto">
          <a:xfrm>
            <a:off x="7861131" y="3107517"/>
            <a:ext cx="1128824" cy="402771"/>
          </a:xfrm>
          <a:prstGeom prst="wedgeRectCallout">
            <a:avLst>
              <a:gd name="adj1" fmla="val -42151"/>
              <a:gd name="adj2" fmla="val 108214"/>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定義情報の</a:t>
            </a:r>
            <a:endParaRPr kumimoji="1" lang="en-US" altLang="ja-JP"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一部を書き換え</a:t>
            </a:r>
            <a:endParaRPr kumimoji="1" lang="ja-JP" altLang="en-US" sz="1000" b="0" i="0" u="none" strike="noStrike" cap="none" normalizeH="0" baseline="0" dirty="0">
              <a:ln>
                <a:noFill/>
              </a:ln>
              <a:solidFill>
                <a:schemeClr val="bg1"/>
              </a:solidFill>
              <a:effectLst/>
              <a:latin typeface="ヒラギノ角ゴ Pro W6" charset="-128"/>
              <a:ea typeface="ヒラギノ角ゴ Pro W6" charset="-128"/>
              <a:cs typeface="ヒラギノ角ゴ Pro W6" charset="-128"/>
            </a:endParaRPr>
          </a:p>
        </p:txBody>
      </p:sp>
      <p:sp>
        <p:nvSpPr>
          <p:cNvPr id="90" name="四角形吹き出し 89"/>
          <p:cNvSpPr/>
          <p:nvPr/>
        </p:nvSpPr>
        <p:spPr bwMode="auto">
          <a:xfrm>
            <a:off x="5747272" y="3834272"/>
            <a:ext cx="1001870" cy="446315"/>
          </a:xfrm>
          <a:prstGeom prst="wedgeRectCallout">
            <a:avLst>
              <a:gd name="adj1" fmla="val -51929"/>
              <a:gd name="adj2" fmla="val 79850"/>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構造はそのままで</a:t>
            </a:r>
            <a:r>
              <a:rPr kumimoji="1" lang="en-US" altLang="ja-JP"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MySQL</a:t>
            </a:r>
            <a:r>
              <a:rPr kumimoji="1" lang="ja-JP" altLang="en-US"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へ</a:t>
            </a:r>
            <a:endParaRPr kumimoji="1" lang="ja-JP" altLang="en-US" sz="1000" b="0" i="0" u="none" strike="noStrike" cap="none" normalizeH="0" baseline="0" dirty="0">
              <a:ln>
                <a:noFill/>
              </a:ln>
              <a:solidFill>
                <a:schemeClr val="bg1"/>
              </a:solidFill>
              <a:effectLst/>
              <a:latin typeface="ヒラギノ角ゴ Pro W6" charset="-128"/>
              <a:ea typeface="ヒラギノ角ゴ Pro W6" charset="-128"/>
              <a:cs typeface="ヒラギノ角ゴ Pro W6" charset="-128"/>
            </a:endParaRPr>
          </a:p>
        </p:txBody>
      </p:sp>
      <p:sp>
        <p:nvSpPr>
          <p:cNvPr id="91" name="四角形吹き出し 90"/>
          <p:cNvSpPr/>
          <p:nvPr/>
        </p:nvSpPr>
        <p:spPr bwMode="auto">
          <a:xfrm>
            <a:off x="6422186" y="4215273"/>
            <a:ext cx="703109" cy="446315"/>
          </a:xfrm>
          <a:prstGeom prst="wedgeRectCallout">
            <a:avLst>
              <a:gd name="adj1" fmla="val -53803"/>
              <a:gd name="adj2" fmla="val 89606"/>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INDEX</a:t>
            </a:r>
            <a:r>
              <a:rPr kumimoji="1" lang="ja-JP" altLang="en-US"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は廃止</a:t>
            </a:r>
            <a:endParaRPr kumimoji="1" lang="ja-JP" altLang="en-US" sz="1000" b="0" i="0" u="none" strike="noStrike" cap="none" normalizeH="0" baseline="0" dirty="0">
              <a:ln>
                <a:noFill/>
              </a:ln>
              <a:solidFill>
                <a:schemeClr val="bg1"/>
              </a:solidFill>
              <a:effectLst/>
              <a:latin typeface="ヒラギノ角ゴ Pro W6" charset="-128"/>
              <a:ea typeface="ヒラギノ角ゴ Pro W6" charset="-128"/>
              <a:cs typeface="ヒラギノ角ゴ Pro W6" charset="-128"/>
            </a:endParaRPr>
          </a:p>
        </p:txBody>
      </p:sp>
      <p:sp>
        <p:nvSpPr>
          <p:cNvPr id="93" name="四角形吹き出し 92"/>
          <p:cNvSpPr/>
          <p:nvPr/>
        </p:nvSpPr>
        <p:spPr bwMode="auto">
          <a:xfrm>
            <a:off x="6726987" y="4933731"/>
            <a:ext cx="1198692" cy="326572"/>
          </a:xfrm>
          <a:prstGeom prst="wedgeRectCallout">
            <a:avLst>
              <a:gd name="adj1" fmla="val -51929"/>
              <a:gd name="adj2" fmla="val 79850"/>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バッチは使わない</a:t>
            </a:r>
            <a:endParaRPr kumimoji="1" lang="ja-JP" altLang="en-US" sz="1000" b="0" i="0" u="none" strike="noStrike" cap="none" normalizeH="0" baseline="0" dirty="0">
              <a:ln>
                <a:noFill/>
              </a:ln>
              <a:solidFill>
                <a:schemeClr val="bg1"/>
              </a:solidFill>
              <a:effectLst/>
              <a:latin typeface="ヒラギノ角ゴ Pro W6" charset="-128"/>
              <a:ea typeface="ヒラギノ角ゴ Pro W6" charset="-128"/>
              <a:cs typeface="ヒラギノ角ゴ Pro W6" charset="-128"/>
            </a:endParaRPr>
          </a:p>
        </p:txBody>
      </p:sp>
      <p:sp>
        <p:nvSpPr>
          <p:cNvPr id="94" name="右矢印 93"/>
          <p:cNvSpPr/>
          <p:nvPr/>
        </p:nvSpPr>
        <p:spPr bwMode="auto">
          <a:xfrm>
            <a:off x="4060460" y="2704728"/>
            <a:ext cx="1066621" cy="672345"/>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bg1"/>
                </a:solidFill>
                <a:effectLst/>
                <a:latin typeface="ヒラギノ角ゴ Pro W6" charset="-128"/>
                <a:ea typeface="ヒラギノ角ゴ Pro W6" charset="-128"/>
                <a:cs typeface="ヒラギノ角ゴ Pro W6" charset="-128"/>
              </a:rPr>
              <a:t>展開</a:t>
            </a:r>
            <a:endParaRPr kumimoji="1" lang="ja-JP" altLang="en-US" sz="1400" b="0" i="0" u="none" strike="noStrike" cap="none" normalizeH="0" baseline="0" dirty="0">
              <a:ln>
                <a:noFill/>
              </a:ln>
              <a:solidFill>
                <a:schemeClr val="bg1"/>
              </a:solidFill>
              <a:effectLst/>
              <a:latin typeface="ヒラギノ角ゴ Pro W6" charset="-128"/>
              <a:ea typeface="ヒラギノ角ゴ Pro W6" charset="-128"/>
              <a:cs typeface="ヒラギノ角ゴ Pro W6" charset="-128"/>
            </a:endParaRPr>
          </a:p>
        </p:txBody>
      </p:sp>
      <p:sp>
        <p:nvSpPr>
          <p:cNvPr id="96" name="テキスト ボックス 95"/>
          <p:cNvSpPr txBox="1"/>
          <p:nvPr/>
        </p:nvSpPr>
        <p:spPr bwMode="auto">
          <a:xfrm>
            <a:off x="323528" y="836712"/>
            <a:ext cx="8231095" cy="288032"/>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nSpc>
                <a:spcPts val="1600"/>
              </a:lnSpc>
              <a:spcBef>
                <a:spcPct val="50000"/>
              </a:spcBef>
            </a:pPr>
            <a:r>
              <a:rPr lang="ja-JP" altLang="en-US" sz="1600" dirty="0" smtClean="0">
                <a:solidFill>
                  <a:srgbClr val="002060"/>
                </a:solidFill>
                <a:latin typeface="Arial" panose="020B0604020202020204" pitchFamily="34" charset="0"/>
                <a:cs typeface="Arial" panose="020B0604020202020204" pitchFamily="34" charset="0"/>
              </a:rPr>
              <a:t>アプリケーションフレームワークを使った福島放射線データベース</a:t>
            </a:r>
            <a:r>
              <a:rPr lang="en-US" altLang="ja-JP" sz="1600" dirty="0" smtClean="0">
                <a:solidFill>
                  <a:srgbClr val="002060"/>
                </a:solidFill>
                <a:latin typeface="Arial" panose="020B0604020202020204" pitchFamily="34" charset="0"/>
                <a:cs typeface="Arial" panose="020B0604020202020204" pitchFamily="34" charset="0"/>
              </a:rPr>
              <a:t>RADARC</a:t>
            </a:r>
            <a:r>
              <a:rPr lang="ja-JP" altLang="en-US" sz="1600" dirty="0" err="1" smtClean="0">
                <a:solidFill>
                  <a:srgbClr val="002060"/>
                </a:solidFill>
                <a:latin typeface="Arial" panose="020B0604020202020204" pitchFamily="34" charset="0"/>
                <a:cs typeface="Arial" panose="020B0604020202020204" pitchFamily="34" charset="0"/>
              </a:rPr>
              <a:t>への</a:t>
            </a:r>
            <a:r>
              <a:rPr lang="ja-JP" altLang="en-US" sz="1600" dirty="0" smtClean="0">
                <a:solidFill>
                  <a:srgbClr val="002060"/>
                </a:solidFill>
                <a:latin typeface="Arial" panose="020B0604020202020204" pitchFamily="34" charset="0"/>
                <a:cs typeface="Arial" panose="020B0604020202020204" pitchFamily="34" charset="0"/>
              </a:rPr>
              <a:t>展開</a:t>
            </a:r>
            <a:endParaRPr lang="en-US" altLang="ja-JP" sz="1600" dirty="0" smtClean="0">
              <a:solidFill>
                <a:srgbClr val="002060"/>
              </a:solidFill>
              <a:latin typeface="Arial" panose="020B0604020202020204" pitchFamily="34" charset="0"/>
              <a:cs typeface="Arial" panose="020B0604020202020204" pitchFamily="34" charset="0"/>
            </a:endParaRPr>
          </a:p>
        </p:txBody>
      </p:sp>
      <p:sp>
        <p:nvSpPr>
          <p:cNvPr id="97" name="テキスト プレースホルダ 5"/>
          <p:cNvSpPr txBox="1">
            <a:spLocks/>
          </p:cNvSpPr>
          <p:nvPr/>
        </p:nvSpPr>
        <p:spPr>
          <a:xfrm>
            <a:off x="4324747" y="5473522"/>
            <a:ext cx="4567733" cy="926994"/>
          </a:xfrm>
          <a:prstGeom prst="rect">
            <a:avLst/>
          </a:prstGeom>
          <a:solidFill>
            <a:srgbClr val="C00000"/>
          </a:solidFill>
          <a:ln>
            <a:solidFill>
              <a:srgbClr val="C00000"/>
            </a:solidFill>
          </a:ln>
        </p:spPr>
        <p:txBody>
          <a:bodyPr vert="horz" lIns="90000" tIns="0" rIns="90000" bIns="0" rtlCol="0" anchor="ctr" anchorCtr="0">
            <a:noAutofit/>
          </a:bodyPr>
          <a:lstStyle/>
          <a:p>
            <a:pPr defTabSz="914400">
              <a:spcBef>
                <a:spcPct val="20000"/>
              </a:spcBef>
              <a:defRPr/>
            </a:pPr>
            <a:r>
              <a:rPr lang="ja-JP" altLang="en-US" sz="1600" kern="0" dirty="0" smtClean="0">
                <a:solidFill>
                  <a:schemeClr val="bg1"/>
                </a:solidFill>
                <a:latin typeface="Swis721 BT" panose="020B0504020202020204" pitchFamily="34" charset="0"/>
                <a:ea typeface="+mn-ea"/>
                <a:cs typeface="+mn-cs"/>
              </a:rPr>
              <a:t>サービスに依存しない箇所はそのまま転用</a:t>
            </a:r>
            <a:endParaRPr lang="en-US" altLang="ja-JP" sz="1600" kern="0" dirty="0" smtClean="0">
              <a:solidFill>
                <a:schemeClr val="bg1"/>
              </a:solidFill>
              <a:latin typeface="Swis721 BT" panose="020B0504020202020204" pitchFamily="34" charset="0"/>
              <a:ea typeface="+mn-ea"/>
              <a:cs typeface="+mn-cs"/>
            </a:endParaRPr>
          </a:p>
          <a:p>
            <a:pPr defTabSz="914400">
              <a:spcBef>
                <a:spcPct val="20000"/>
              </a:spcBef>
              <a:defRPr/>
            </a:pPr>
            <a:r>
              <a:rPr lang="ja-JP" altLang="en-US" sz="1600" kern="0" dirty="0" smtClean="0">
                <a:solidFill>
                  <a:schemeClr val="bg1"/>
                </a:solidFill>
                <a:latin typeface="Swis721 BT" panose="020B0504020202020204" pitchFamily="34" charset="0"/>
                <a:ea typeface="+mn-ea"/>
                <a:cs typeface="+mn-cs"/>
              </a:rPr>
              <a:t>サービスに依存する箇所は同じ作り、同じフローチャートのまま改修（変数名の置き換えくらい）</a:t>
            </a:r>
            <a:endParaRPr lang="en-US" altLang="ja-JP" sz="1600" kern="0" dirty="0" smtClean="0">
              <a:solidFill>
                <a:schemeClr val="bg1"/>
              </a:solidFill>
              <a:latin typeface="Swis721 BT" panose="020B0504020202020204" pitchFamily="34" charset="0"/>
              <a:ea typeface="+mn-ea"/>
              <a:cs typeface="+mn-cs"/>
            </a:endParaRPr>
          </a:p>
        </p:txBody>
      </p:sp>
    </p:spTree>
    <p:extLst>
      <p:ext uri="{BB962C8B-B14F-4D97-AF65-F5344CB8AC3E}">
        <p14:creationId xmlns:p14="http://schemas.microsoft.com/office/powerpoint/2010/main" val="3637004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a:latin typeface="Swis721 BT" panose="020B0504020202020204" pitchFamily="34" charset="0"/>
              </a:rPr>
              <a:t>Our 3rd. Product: Web Application Framework</a:t>
            </a:r>
            <a:endParaRPr lang="ja-JP" altLang="en-US" sz="2400" dirty="0">
              <a:latin typeface="Swis721 BT" panose="020B0504020202020204" pitchFamily="34" charset="0"/>
              <a:ea typeface="ＭＳ Ｐゴシック" pitchFamily="50" charset="-128"/>
              <a:cs typeface="ＭＳ ゴシック" charset="0"/>
            </a:endParaRPr>
          </a:p>
        </p:txBody>
      </p:sp>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smtClean="0">
                <a:solidFill>
                  <a:srgbClr val="FFFFFF">
                    <a:lumMod val="50000"/>
                  </a:srgbClr>
                </a:solidFill>
                <a:latin typeface="Swis721 BT" panose="020B0504020202020204" pitchFamily="34" charset="0"/>
                <a:ea typeface="ＭＳ Ｐゴシック"/>
              </a:rPr>
              <a:t>第</a:t>
            </a:r>
            <a:r>
              <a:rPr lang="en-US" altLang="ja-JP" sz="1000" smtClean="0">
                <a:solidFill>
                  <a:srgbClr val="FFFFFF">
                    <a:lumMod val="50000"/>
                  </a:srgbClr>
                </a:solidFill>
                <a:latin typeface="Swis721 BT" panose="020B0504020202020204" pitchFamily="34" charset="0"/>
                <a:ea typeface="ＭＳ Ｐゴシック"/>
              </a:rPr>
              <a:t>4</a:t>
            </a:r>
            <a:r>
              <a:rPr lang="ja-JP" altLang="en-US" sz="100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13</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14" name="テキスト ボックス 13"/>
          <p:cNvSpPr txBox="1"/>
          <p:nvPr/>
        </p:nvSpPr>
        <p:spPr bwMode="auto">
          <a:xfrm>
            <a:off x="525106" y="1124745"/>
            <a:ext cx="3591918" cy="5256584"/>
          </a:xfrm>
          <a:prstGeom prst="rect">
            <a:avLst/>
          </a:prstGeom>
          <a:noFill/>
          <a:ln w="25400">
            <a:solidFill>
              <a:srgbClr val="002060"/>
            </a:solidFill>
            <a:miter lim="800000"/>
            <a:headEnd/>
            <a:tailEnd/>
          </a:ln>
          <a:effectLst/>
        </p:spPr>
        <p:txBody>
          <a:bodyPr wrap="square" lIns="36000" tIns="72000" rIns="36000" bIns="36000" rtlCol="0" anchor="t" anchorCtr="0">
            <a:prstTxWarp prst="textNoShape">
              <a:avLst/>
            </a:prstTxWarp>
            <a:noAutofit/>
          </a:bodyPr>
          <a:lstStyle/>
          <a:p>
            <a:pPr algn="ctr">
              <a:lnSpc>
                <a:spcPts val="1600"/>
              </a:lnSpc>
              <a:spcBef>
                <a:spcPct val="50000"/>
              </a:spcBef>
            </a:pPr>
            <a:r>
              <a:rPr lang="ja-JP" altLang="en-US" sz="1600" dirty="0" smtClean="0">
                <a:solidFill>
                  <a:srgbClr val="002060"/>
                </a:solidFill>
                <a:latin typeface="Swis721 BT" panose="020B0504020202020204" pitchFamily="34" charset="0"/>
                <a:cs typeface="Arial" panose="020B0604020202020204" pitchFamily="34" charset="0"/>
              </a:rPr>
              <a:t>よくあるやり方。</a:t>
            </a:r>
            <a:r>
              <a:rPr lang="en-US" altLang="ja-JP" sz="1600" dirty="0" smtClean="0">
                <a:solidFill>
                  <a:srgbClr val="002060"/>
                </a:solidFill>
                <a:latin typeface="Swis721 BT" panose="020B0504020202020204" pitchFamily="34" charset="0"/>
                <a:cs typeface="Arial" panose="020B0604020202020204" pitchFamily="34" charset="0"/>
              </a:rPr>
              <a:t>1</a:t>
            </a:r>
            <a:r>
              <a:rPr lang="ja-JP" altLang="en-US" sz="1600" dirty="0" smtClean="0">
                <a:solidFill>
                  <a:srgbClr val="002060"/>
                </a:solidFill>
                <a:latin typeface="Swis721 BT" panose="020B0504020202020204" pitchFamily="34" charset="0"/>
                <a:cs typeface="Arial" panose="020B0604020202020204" pitchFamily="34" charset="0"/>
              </a:rPr>
              <a:t>本のモジュールで</a:t>
            </a:r>
            <a:r>
              <a:rPr lang="en-US" altLang="ja-JP" sz="1600" dirty="0" smtClean="0">
                <a:solidFill>
                  <a:srgbClr val="002060"/>
                </a:solidFill>
                <a:latin typeface="Swis721 BT" panose="020B0504020202020204" pitchFamily="34" charset="0"/>
                <a:cs typeface="Arial" panose="020B0604020202020204" pitchFamily="34" charset="0"/>
              </a:rPr>
              <a:t>…</a:t>
            </a:r>
          </a:p>
        </p:txBody>
      </p:sp>
      <p:sp>
        <p:nvSpPr>
          <p:cNvPr id="15" name="右矢印 14"/>
          <p:cNvSpPr/>
          <p:nvPr/>
        </p:nvSpPr>
        <p:spPr bwMode="auto">
          <a:xfrm>
            <a:off x="251520" y="1484784"/>
            <a:ext cx="1296144" cy="531341"/>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6" name="テキスト ボックス 15"/>
          <p:cNvSpPr txBox="1"/>
          <p:nvPr/>
        </p:nvSpPr>
        <p:spPr bwMode="auto">
          <a:xfrm>
            <a:off x="249559" y="1618076"/>
            <a:ext cx="1080120" cy="288032"/>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gn="ctr">
              <a:lnSpc>
                <a:spcPts val="1600"/>
              </a:lnSpc>
              <a:spcBef>
                <a:spcPct val="50000"/>
              </a:spcBef>
            </a:pPr>
            <a:r>
              <a:rPr lang="en-US" altLang="ja-JP" sz="1400" dirty="0" smtClean="0">
                <a:solidFill>
                  <a:srgbClr val="002060"/>
                </a:solidFill>
                <a:latin typeface="Swis721 BT" panose="020B0504020202020204" pitchFamily="34" charset="0"/>
                <a:cs typeface="Arial" panose="020B0604020202020204" pitchFamily="34" charset="0"/>
              </a:rPr>
              <a:t>1. Request</a:t>
            </a:r>
          </a:p>
        </p:txBody>
      </p:sp>
      <p:sp>
        <p:nvSpPr>
          <p:cNvPr id="17" name="右矢印 16"/>
          <p:cNvSpPr/>
          <p:nvPr/>
        </p:nvSpPr>
        <p:spPr bwMode="auto">
          <a:xfrm flipH="1">
            <a:off x="179512" y="5417939"/>
            <a:ext cx="1296144" cy="531341"/>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9" name="テキスト ボックス 18"/>
          <p:cNvSpPr txBox="1"/>
          <p:nvPr/>
        </p:nvSpPr>
        <p:spPr bwMode="auto">
          <a:xfrm>
            <a:off x="287524" y="5546140"/>
            <a:ext cx="1080120" cy="288032"/>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gn="ctr">
              <a:lnSpc>
                <a:spcPts val="1600"/>
              </a:lnSpc>
              <a:spcBef>
                <a:spcPct val="50000"/>
              </a:spcBef>
            </a:pPr>
            <a:r>
              <a:rPr lang="en-US" altLang="ja-JP" sz="1400" dirty="0" smtClean="0">
                <a:solidFill>
                  <a:srgbClr val="002060"/>
                </a:solidFill>
                <a:latin typeface="Swis721 BT" panose="020B0504020202020204" pitchFamily="34" charset="0"/>
                <a:cs typeface="Arial" panose="020B0604020202020204" pitchFamily="34" charset="0"/>
              </a:rPr>
              <a:t>4. Response</a:t>
            </a:r>
          </a:p>
        </p:txBody>
      </p:sp>
      <p:sp>
        <p:nvSpPr>
          <p:cNvPr id="20" name="テキスト ボックス 19"/>
          <p:cNvSpPr txBox="1"/>
          <p:nvPr/>
        </p:nvSpPr>
        <p:spPr bwMode="auto">
          <a:xfrm>
            <a:off x="881065" y="2060848"/>
            <a:ext cx="2880000" cy="360000"/>
          </a:xfrm>
          <a:prstGeom prst="rect">
            <a:avLst/>
          </a:prstGeom>
          <a:solidFill>
            <a:srgbClr val="002060">
              <a:alpha val="60000"/>
            </a:srgbClr>
          </a:solidFill>
          <a:ln w="9525">
            <a:noFill/>
            <a:miter lim="800000"/>
            <a:headEnd/>
            <a:tailEnd/>
          </a:ln>
          <a:effectLst/>
        </p:spPr>
        <p:txBody>
          <a:bodyPr wrap="square" lIns="36000" tIns="36000" rIns="36000" bIns="36000" rtlCol="0" anchor="ctr" anchorCtr="0">
            <a:prstTxWarp prst="textNoShape">
              <a:avLst/>
            </a:prstTxWarp>
            <a:noAutofit/>
          </a:bodyPr>
          <a:lstStyle/>
          <a:p>
            <a:pPr algn="ctr">
              <a:lnSpc>
                <a:spcPts val="1600"/>
              </a:lnSpc>
              <a:spcBef>
                <a:spcPct val="50000"/>
              </a:spcBef>
            </a:pPr>
            <a:r>
              <a:rPr lang="en-US" altLang="ja-JP" sz="1600" dirty="0" smtClean="0">
                <a:solidFill>
                  <a:schemeClr val="bg1"/>
                </a:solidFill>
                <a:latin typeface="Swis721 BT" panose="020B0504020202020204" pitchFamily="34" charset="0"/>
                <a:cs typeface="Arial" panose="020B0604020202020204" pitchFamily="34" charset="0"/>
              </a:rPr>
              <a:t>1. </a:t>
            </a:r>
            <a:r>
              <a:rPr lang="ja-JP" altLang="en-US" sz="1600" dirty="0" smtClean="0">
                <a:solidFill>
                  <a:schemeClr val="bg1"/>
                </a:solidFill>
                <a:latin typeface="Swis721 BT" panose="020B0504020202020204" pitchFamily="34" charset="0"/>
                <a:cs typeface="Arial" panose="020B0604020202020204" pitchFamily="34" charset="0"/>
              </a:rPr>
              <a:t>リクエストを受ける</a:t>
            </a:r>
            <a:endParaRPr lang="en-US" altLang="ja-JP" sz="1600" dirty="0" smtClean="0">
              <a:solidFill>
                <a:schemeClr val="bg1"/>
              </a:solidFill>
              <a:latin typeface="Swis721 BT" panose="020B0504020202020204" pitchFamily="34" charset="0"/>
              <a:cs typeface="Arial" panose="020B0604020202020204" pitchFamily="34" charset="0"/>
            </a:endParaRPr>
          </a:p>
        </p:txBody>
      </p:sp>
      <p:sp>
        <p:nvSpPr>
          <p:cNvPr id="21" name="テキスト ボックス 20"/>
          <p:cNvSpPr txBox="1"/>
          <p:nvPr/>
        </p:nvSpPr>
        <p:spPr bwMode="auto">
          <a:xfrm>
            <a:off x="881065" y="2852976"/>
            <a:ext cx="2880000" cy="360000"/>
          </a:xfrm>
          <a:prstGeom prst="rect">
            <a:avLst/>
          </a:prstGeom>
          <a:solidFill>
            <a:srgbClr val="002060">
              <a:alpha val="60000"/>
            </a:srgbClr>
          </a:solidFill>
          <a:ln w="9525">
            <a:noFill/>
            <a:miter lim="800000"/>
            <a:headEnd/>
            <a:tailEnd/>
          </a:ln>
          <a:effectLst/>
        </p:spPr>
        <p:txBody>
          <a:bodyPr wrap="square" lIns="36000" tIns="36000" rIns="36000" bIns="36000" rtlCol="0" anchor="ctr" anchorCtr="0">
            <a:prstTxWarp prst="textNoShape">
              <a:avLst/>
            </a:prstTxWarp>
            <a:noAutofit/>
          </a:bodyPr>
          <a:lstStyle/>
          <a:p>
            <a:pPr algn="ctr">
              <a:lnSpc>
                <a:spcPts val="1600"/>
              </a:lnSpc>
              <a:spcBef>
                <a:spcPct val="50000"/>
              </a:spcBef>
            </a:pPr>
            <a:r>
              <a:rPr lang="en-US" altLang="ja-JP" sz="1600" dirty="0" smtClean="0">
                <a:solidFill>
                  <a:schemeClr val="bg1"/>
                </a:solidFill>
                <a:latin typeface="Swis721 BT" panose="020B0504020202020204" pitchFamily="34" charset="0"/>
                <a:cs typeface="Arial" panose="020B0604020202020204" pitchFamily="34" charset="0"/>
              </a:rPr>
              <a:t>2. </a:t>
            </a:r>
            <a:r>
              <a:rPr lang="ja-JP" altLang="en-US" sz="1600" dirty="0" smtClean="0">
                <a:solidFill>
                  <a:schemeClr val="bg1"/>
                </a:solidFill>
                <a:latin typeface="Swis721 BT" panose="020B0504020202020204" pitchFamily="34" charset="0"/>
                <a:cs typeface="Arial" panose="020B0604020202020204" pitchFamily="34" charset="0"/>
              </a:rPr>
              <a:t>データを揃える</a:t>
            </a:r>
            <a:endParaRPr lang="en-US" altLang="ja-JP" sz="1600" dirty="0" smtClean="0">
              <a:solidFill>
                <a:schemeClr val="bg1"/>
              </a:solidFill>
              <a:latin typeface="Swis721 BT" panose="020B0504020202020204" pitchFamily="34" charset="0"/>
              <a:cs typeface="Arial" panose="020B0604020202020204" pitchFamily="34" charset="0"/>
            </a:endParaRPr>
          </a:p>
        </p:txBody>
      </p:sp>
      <p:sp>
        <p:nvSpPr>
          <p:cNvPr id="22" name="テキスト ボックス 21"/>
          <p:cNvSpPr txBox="1"/>
          <p:nvPr/>
        </p:nvSpPr>
        <p:spPr bwMode="auto">
          <a:xfrm>
            <a:off x="881065" y="4365104"/>
            <a:ext cx="2880000" cy="360000"/>
          </a:xfrm>
          <a:prstGeom prst="rect">
            <a:avLst/>
          </a:prstGeom>
          <a:solidFill>
            <a:srgbClr val="002060">
              <a:alpha val="60000"/>
            </a:srgbClr>
          </a:solidFill>
          <a:ln w="9525">
            <a:noFill/>
            <a:miter lim="800000"/>
            <a:headEnd/>
            <a:tailEnd/>
          </a:ln>
          <a:effectLst/>
        </p:spPr>
        <p:txBody>
          <a:bodyPr wrap="square" lIns="36000" tIns="36000" rIns="36000" bIns="36000" rtlCol="0" anchor="ctr" anchorCtr="0">
            <a:prstTxWarp prst="textNoShape">
              <a:avLst/>
            </a:prstTxWarp>
            <a:noAutofit/>
          </a:bodyPr>
          <a:lstStyle/>
          <a:p>
            <a:pPr algn="ctr">
              <a:lnSpc>
                <a:spcPts val="1600"/>
              </a:lnSpc>
              <a:spcBef>
                <a:spcPct val="50000"/>
              </a:spcBef>
            </a:pPr>
            <a:r>
              <a:rPr lang="en-US" altLang="ja-JP" sz="1600" dirty="0" smtClean="0">
                <a:solidFill>
                  <a:schemeClr val="bg1"/>
                </a:solidFill>
                <a:latin typeface="Swis721 BT" panose="020B0504020202020204" pitchFamily="34" charset="0"/>
                <a:cs typeface="Arial" panose="020B0604020202020204" pitchFamily="34" charset="0"/>
              </a:rPr>
              <a:t>3. </a:t>
            </a:r>
            <a:r>
              <a:rPr lang="ja-JP" altLang="en-US" sz="1600" dirty="0" smtClean="0">
                <a:solidFill>
                  <a:schemeClr val="bg1"/>
                </a:solidFill>
                <a:latin typeface="Swis721 BT" panose="020B0504020202020204" pitchFamily="34" charset="0"/>
                <a:cs typeface="Arial" panose="020B0604020202020204" pitchFamily="34" charset="0"/>
              </a:rPr>
              <a:t>画面を構成する</a:t>
            </a:r>
            <a:endParaRPr lang="en-US" altLang="ja-JP" sz="1600" dirty="0" smtClean="0">
              <a:solidFill>
                <a:schemeClr val="bg1"/>
              </a:solidFill>
              <a:latin typeface="Swis721 BT" panose="020B0504020202020204" pitchFamily="34" charset="0"/>
              <a:cs typeface="Arial" panose="020B0604020202020204" pitchFamily="34" charset="0"/>
            </a:endParaRPr>
          </a:p>
        </p:txBody>
      </p:sp>
      <p:sp>
        <p:nvSpPr>
          <p:cNvPr id="23" name="テキスト ボックス 22"/>
          <p:cNvSpPr txBox="1"/>
          <p:nvPr/>
        </p:nvSpPr>
        <p:spPr bwMode="auto">
          <a:xfrm>
            <a:off x="881065" y="4941168"/>
            <a:ext cx="2880000" cy="360000"/>
          </a:xfrm>
          <a:prstGeom prst="rect">
            <a:avLst/>
          </a:prstGeom>
          <a:solidFill>
            <a:srgbClr val="002060">
              <a:alpha val="60000"/>
            </a:srgbClr>
          </a:solidFill>
          <a:ln w="9525">
            <a:noFill/>
            <a:miter lim="800000"/>
            <a:headEnd/>
            <a:tailEnd/>
          </a:ln>
          <a:effectLst/>
        </p:spPr>
        <p:txBody>
          <a:bodyPr wrap="square" lIns="36000" tIns="36000" rIns="36000" bIns="36000" rtlCol="0" anchor="ctr" anchorCtr="0">
            <a:prstTxWarp prst="textNoShape">
              <a:avLst/>
            </a:prstTxWarp>
            <a:noAutofit/>
          </a:bodyPr>
          <a:lstStyle/>
          <a:p>
            <a:pPr algn="ctr">
              <a:lnSpc>
                <a:spcPts val="1600"/>
              </a:lnSpc>
              <a:spcBef>
                <a:spcPct val="50000"/>
              </a:spcBef>
            </a:pPr>
            <a:r>
              <a:rPr lang="en-US" altLang="ja-JP" sz="1600" dirty="0" smtClean="0">
                <a:solidFill>
                  <a:schemeClr val="bg1"/>
                </a:solidFill>
                <a:latin typeface="Swis721 BT" panose="020B0504020202020204" pitchFamily="34" charset="0"/>
                <a:cs typeface="Arial" panose="020B0604020202020204" pitchFamily="34" charset="0"/>
              </a:rPr>
              <a:t>4. </a:t>
            </a:r>
            <a:r>
              <a:rPr lang="ja-JP" altLang="en-US" sz="1600" dirty="0" smtClean="0">
                <a:solidFill>
                  <a:schemeClr val="bg1"/>
                </a:solidFill>
                <a:latin typeface="Swis721 BT" panose="020B0504020202020204" pitchFamily="34" charset="0"/>
                <a:cs typeface="Arial" panose="020B0604020202020204" pitchFamily="34" charset="0"/>
              </a:rPr>
              <a:t>レスポンスする</a:t>
            </a:r>
            <a:endParaRPr lang="en-US" altLang="ja-JP" sz="1600" dirty="0" smtClean="0">
              <a:solidFill>
                <a:schemeClr val="bg1"/>
              </a:solidFill>
              <a:latin typeface="Swis721 BT" panose="020B0504020202020204" pitchFamily="34" charset="0"/>
              <a:cs typeface="Arial" panose="020B0604020202020204" pitchFamily="34" charset="0"/>
            </a:endParaRPr>
          </a:p>
        </p:txBody>
      </p:sp>
      <p:sp>
        <p:nvSpPr>
          <p:cNvPr id="24" name="テキスト ボックス 23"/>
          <p:cNvSpPr txBox="1"/>
          <p:nvPr/>
        </p:nvSpPr>
        <p:spPr bwMode="auto">
          <a:xfrm>
            <a:off x="881065" y="3356992"/>
            <a:ext cx="2880000" cy="360000"/>
          </a:xfrm>
          <a:prstGeom prst="rect">
            <a:avLst/>
          </a:prstGeom>
          <a:solidFill>
            <a:srgbClr val="002060">
              <a:alpha val="60000"/>
            </a:srgbClr>
          </a:solidFill>
          <a:ln w="9525">
            <a:noFill/>
            <a:miter lim="800000"/>
            <a:headEnd/>
            <a:tailEnd/>
          </a:ln>
          <a:effectLst/>
        </p:spPr>
        <p:txBody>
          <a:bodyPr wrap="square" lIns="36000" tIns="36000" rIns="36000" bIns="36000" rtlCol="0" anchor="ctr" anchorCtr="0">
            <a:prstTxWarp prst="textNoShape">
              <a:avLst/>
            </a:prstTxWarp>
            <a:noAutofit/>
          </a:bodyPr>
          <a:lstStyle/>
          <a:p>
            <a:pPr algn="ctr">
              <a:lnSpc>
                <a:spcPts val="1600"/>
              </a:lnSpc>
              <a:spcBef>
                <a:spcPct val="50000"/>
              </a:spcBef>
            </a:pPr>
            <a:r>
              <a:rPr lang="en-US" altLang="ja-JP" sz="1600" dirty="0" smtClean="0">
                <a:solidFill>
                  <a:schemeClr val="bg1"/>
                </a:solidFill>
                <a:latin typeface="Swis721 BT" panose="020B0504020202020204" pitchFamily="34" charset="0"/>
                <a:cs typeface="Arial" panose="020B0604020202020204" pitchFamily="34" charset="0"/>
              </a:rPr>
              <a:t>2. </a:t>
            </a:r>
            <a:r>
              <a:rPr lang="ja-JP" altLang="en-US" sz="1600" dirty="0" smtClean="0">
                <a:solidFill>
                  <a:schemeClr val="bg1"/>
                </a:solidFill>
                <a:latin typeface="Swis721 BT" panose="020B0504020202020204" pitchFamily="34" charset="0"/>
                <a:cs typeface="Arial" panose="020B0604020202020204" pitchFamily="34" charset="0"/>
              </a:rPr>
              <a:t>データを揃える</a:t>
            </a:r>
            <a:endParaRPr lang="en-US" altLang="ja-JP" sz="1600" dirty="0" smtClean="0">
              <a:solidFill>
                <a:schemeClr val="bg1"/>
              </a:solidFill>
              <a:latin typeface="Swis721 BT" panose="020B0504020202020204" pitchFamily="34" charset="0"/>
              <a:cs typeface="Arial" panose="020B0604020202020204" pitchFamily="34" charset="0"/>
            </a:endParaRPr>
          </a:p>
        </p:txBody>
      </p:sp>
      <p:sp>
        <p:nvSpPr>
          <p:cNvPr id="28" name="テキスト ボックス 27"/>
          <p:cNvSpPr txBox="1"/>
          <p:nvPr/>
        </p:nvSpPr>
        <p:spPr bwMode="auto">
          <a:xfrm>
            <a:off x="4390610" y="1124745"/>
            <a:ext cx="4320480" cy="3666193"/>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spcBef>
                <a:spcPct val="50000"/>
              </a:spcBef>
            </a:pPr>
            <a:r>
              <a:rPr lang="ja-JP" altLang="en-US" sz="2100" dirty="0" smtClean="0">
                <a:solidFill>
                  <a:srgbClr val="002060"/>
                </a:solidFill>
                <a:latin typeface="Swis721 BT" panose="020B0504020202020204" pitchFamily="34" charset="0"/>
                <a:cs typeface="Arial" panose="020B0604020202020204" pitchFamily="34" charset="0"/>
              </a:rPr>
              <a:t>後々のケースを想定しておかないと・・</a:t>
            </a:r>
            <a:endParaRPr lang="en-US" altLang="ja-JP" sz="2100" dirty="0" smtClean="0">
              <a:solidFill>
                <a:srgbClr val="002060"/>
              </a:solidFill>
              <a:latin typeface="Swis721 BT" panose="020B0504020202020204" pitchFamily="34" charset="0"/>
              <a:cs typeface="Arial" panose="020B0604020202020204" pitchFamily="34" charset="0"/>
            </a:endParaRPr>
          </a:p>
          <a:p>
            <a:pPr>
              <a:spcBef>
                <a:spcPct val="50000"/>
              </a:spcBef>
            </a:pPr>
            <a:r>
              <a:rPr lang="en-US" altLang="ja-JP" sz="2100" dirty="0" smtClean="0">
                <a:solidFill>
                  <a:srgbClr val="002060"/>
                </a:solidFill>
                <a:latin typeface="Swis721 BT" panose="020B0504020202020204" pitchFamily="34" charset="0"/>
                <a:cs typeface="Arial" panose="020B0604020202020204" pitchFamily="34" charset="0"/>
              </a:rPr>
              <a:t>- </a:t>
            </a:r>
            <a:r>
              <a:rPr lang="ja-JP" altLang="en-US" sz="2100" dirty="0" smtClean="0">
                <a:solidFill>
                  <a:srgbClr val="002060"/>
                </a:solidFill>
                <a:latin typeface="Swis721 BT" panose="020B0504020202020204" pitchFamily="34" charset="0"/>
                <a:cs typeface="Arial" panose="020B0604020202020204" pitchFamily="34" charset="0"/>
              </a:rPr>
              <a:t>機能の重複・散逸</a:t>
            </a:r>
            <a:endParaRPr lang="en-US" altLang="ja-JP" sz="2100" dirty="0" smtClean="0">
              <a:solidFill>
                <a:srgbClr val="002060"/>
              </a:solidFill>
              <a:latin typeface="Swis721 BT" panose="020B0504020202020204" pitchFamily="34" charset="0"/>
              <a:cs typeface="Arial" panose="020B0604020202020204" pitchFamily="34" charset="0"/>
            </a:endParaRPr>
          </a:p>
          <a:p>
            <a:pPr>
              <a:spcBef>
                <a:spcPct val="50000"/>
              </a:spcBef>
            </a:pPr>
            <a:r>
              <a:rPr lang="en-US" altLang="ja-JP" sz="2100" dirty="0" smtClean="0">
                <a:solidFill>
                  <a:srgbClr val="002060"/>
                </a:solidFill>
                <a:latin typeface="Swis721 BT" panose="020B0504020202020204" pitchFamily="34" charset="0"/>
                <a:cs typeface="Arial" panose="020B0604020202020204" pitchFamily="34" charset="0"/>
              </a:rPr>
              <a:t>- </a:t>
            </a:r>
            <a:r>
              <a:rPr lang="ja-JP" altLang="en-US" sz="2100" dirty="0" smtClean="0">
                <a:solidFill>
                  <a:srgbClr val="002060"/>
                </a:solidFill>
                <a:latin typeface="Swis721 BT" panose="020B0504020202020204" pitchFamily="34" charset="0"/>
                <a:cs typeface="Arial" panose="020B0604020202020204" pitchFamily="34" charset="0"/>
              </a:rPr>
              <a:t>メンテナンスコストの肥大化</a:t>
            </a:r>
            <a:endParaRPr lang="en-US" altLang="ja-JP" sz="2100" dirty="0" smtClean="0">
              <a:solidFill>
                <a:srgbClr val="002060"/>
              </a:solidFill>
              <a:latin typeface="Swis721 BT" panose="020B0504020202020204" pitchFamily="34" charset="0"/>
              <a:cs typeface="Arial" panose="020B0604020202020204" pitchFamily="34" charset="0"/>
            </a:endParaRPr>
          </a:p>
          <a:p>
            <a:pPr>
              <a:spcBef>
                <a:spcPct val="50000"/>
              </a:spcBef>
            </a:pPr>
            <a:r>
              <a:rPr lang="en-US" altLang="ja-JP" sz="2100" dirty="0" smtClean="0">
                <a:solidFill>
                  <a:srgbClr val="002060"/>
                </a:solidFill>
                <a:latin typeface="Swis721 BT" panose="020B0504020202020204" pitchFamily="34" charset="0"/>
                <a:cs typeface="Arial" panose="020B0604020202020204" pitchFamily="34" charset="0"/>
              </a:rPr>
              <a:t>- </a:t>
            </a:r>
            <a:r>
              <a:rPr lang="ja-JP" altLang="en-US" sz="2100" dirty="0" smtClean="0">
                <a:solidFill>
                  <a:srgbClr val="002060"/>
                </a:solidFill>
                <a:latin typeface="Swis721 BT" panose="020B0504020202020204" pitchFamily="34" charset="0"/>
                <a:cs typeface="Arial" panose="020B0604020202020204" pitchFamily="34" charset="0"/>
              </a:rPr>
              <a:t>ハリボテ化</a:t>
            </a:r>
            <a:endParaRPr lang="en-US" altLang="ja-JP" sz="2100" dirty="0" smtClean="0">
              <a:solidFill>
                <a:srgbClr val="002060"/>
              </a:solidFill>
              <a:latin typeface="Swis721 BT" panose="020B0504020202020204" pitchFamily="34" charset="0"/>
              <a:cs typeface="Arial" panose="020B0604020202020204" pitchFamily="34" charset="0"/>
            </a:endParaRPr>
          </a:p>
          <a:p>
            <a:pPr>
              <a:spcBef>
                <a:spcPct val="50000"/>
              </a:spcBef>
            </a:pPr>
            <a:r>
              <a:rPr lang="ja-JP" altLang="en-US" sz="2100" dirty="0" smtClean="0">
                <a:solidFill>
                  <a:srgbClr val="002060"/>
                </a:solidFill>
                <a:latin typeface="Swis721 BT" panose="020B0504020202020204" pitchFamily="34" charset="0"/>
                <a:cs typeface="Arial" panose="020B0604020202020204" pitchFamily="34" charset="0"/>
              </a:rPr>
              <a:t>を生む。</a:t>
            </a:r>
            <a:endParaRPr lang="en-US" altLang="ja-JP" sz="2100" dirty="0" smtClean="0">
              <a:solidFill>
                <a:srgbClr val="002060"/>
              </a:solidFill>
              <a:latin typeface="Swis721 BT" panose="020B0504020202020204" pitchFamily="34" charset="0"/>
              <a:cs typeface="Arial" panose="020B0604020202020204" pitchFamily="34" charset="0"/>
            </a:endParaRPr>
          </a:p>
          <a:p>
            <a:pPr>
              <a:spcBef>
                <a:spcPct val="50000"/>
              </a:spcBef>
            </a:pPr>
            <a:endParaRPr lang="en-US" altLang="ja-JP" sz="2100" dirty="0" smtClean="0">
              <a:solidFill>
                <a:srgbClr val="002060"/>
              </a:solidFill>
              <a:latin typeface="Swis721 BT" panose="020B0504020202020204" pitchFamily="34" charset="0"/>
              <a:cs typeface="Arial" panose="020B0604020202020204" pitchFamily="34" charset="0"/>
            </a:endParaRPr>
          </a:p>
          <a:p>
            <a:pPr>
              <a:spcBef>
                <a:spcPct val="50000"/>
              </a:spcBef>
            </a:pPr>
            <a:r>
              <a:rPr lang="ja-JP" altLang="en-US" sz="2100" dirty="0" smtClean="0">
                <a:solidFill>
                  <a:srgbClr val="C00000"/>
                </a:solidFill>
                <a:latin typeface="Swis721 BT" panose="020B0504020202020204" pitchFamily="34" charset="0"/>
                <a:cs typeface="Arial" panose="020B0604020202020204" pitchFamily="34" charset="0"/>
              </a:rPr>
              <a:t>やりたいことができない</a:t>
            </a:r>
            <a:endParaRPr lang="en-US" altLang="ja-JP" sz="2100" dirty="0" smtClean="0">
              <a:solidFill>
                <a:srgbClr val="C00000"/>
              </a:solidFill>
              <a:latin typeface="+mn-ea"/>
              <a:ea typeface="+mn-ea"/>
              <a:cs typeface="Arial" panose="020B0604020202020204" pitchFamily="34" charset="0"/>
            </a:endParaRPr>
          </a:p>
          <a:p>
            <a:pPr>
              <a:spcBef>
                <a:spcPct val="50000"/>
              </a:spcBef>
            </a:pPr>
            <a:endParaRPr lang="en-US" altLang="ja-JP" sz="2100" dirty="0" smtClean="0">
              <a:solidFill>
                <a:srgbClr val="002060"/>
              </a:solidFill>
              <a:latin typeface="Swis721 BT" panose="020B0504020202020204" pitchFamily="34" charset="0"/>
              <a:cs typeface="Arial" panose="020B0604020202020204" pitchFamily="34" charset="0"/>
            </a:endParaRPr>
          </a:p>
        </p:txBody>
      </p:sp>
    </p:spTree>
    <p:extLst>
      <p:ext uri="{BB962C8B-B14F-4D97-AF65-F5344CB8AC3E}">
        <p14:creationId xmlns:p14="http://schemas.microsoft.com/office/powerpoint/2010/main" val="1792800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Our 3rd. Product: Web Application Framework</a:t>
            </a:r>
            <a:endParaRPr lang="ja-JP" altLang="en-US" sz="2400" dirty="0">
              <a:latin typeface="Swis721 BT" panose="020B0504020202020204" pitchFamily="34" charset="0"/>
              <a:ea typeface="ＭＳ Ｐゴシック" pitchFamily="50" charset="-128"/>
              <a:cs typeface="ＭＳ ゴシック" charset="0"/>
            </a:endParaRPr>
          </a:p>
        </p:txBody>
      </p:sp>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smtClean="0">
                <a:solidFill>
                  <a:srgbClr val="FFFFFF">
                    <a:lumMod val="50000"/>
                  </a:srgbClr>
                </a:solidFill>
                <a:latin typeface="Swis721 BT" panose="020B0504020202020204" pitchFamily="34" charset="0"/>
                <a:ea typeface="ＭＳ Ｐゴシック"/>
              </a:rPr>
              <a:t>第</a:t>
            </a:r>
            <a:r>
              <a:rPr lang="en-US" altLang="ja-JP" sz="1000" smtClean="0">
                <a:solidFill>
                  <a:srgbClr val="FFFFFF">
                    <a:lumMod val="50000"/>
                  </a:srgbClr>
                </a:solidFill>
                <a:latin typeface="Swis721 BT" panose="020B0504020202020204" pitchFamily="34" charset="0"/>
                <a:ea typeface="ＭＳ Ｐゴシック"/>
              </a:rPr>
              <a:t>4</a:t>
            </a:r>
            <a:r>
              <a:rPr lang="ja-JP" altLang="en-US" sz="100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14</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14" name="正方形/長方形 13"/>
          <p:cNvSpPr/>
          <p:nvPr/>
        </p:nvSpPr>
        <p:spPr bwMode="auto">
          <a:xfrm>
            <a:off x="385373" y="3786617"/>
            <a:ext cx="8373254" cy="2792603"/>
          </a:xfrm>
          <a:prstGeom prst="rect">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Swis721 BT" panose="020B0504020202020204" pitchFamily="34" charset="0"/>
              <a:ea typeface="+mn-ea"/>
              <a:cs typeface="ヒラギノ角ゴ Pro W6" charset="-128"/>
            </a:endParaRPr>
          </a:p>
        </p:txBody>
      </p:sp>
      <p:sp>
        <p:nvSpPr>
          <p:cNvPr id="15" name="正方形/長方形 14"/>
          <p:cNvSpPr/>
          <p:nvPr/>
        </p:nvSpPr>
        <p:spPr bwMode="auto">
          <a:xfrm>
            <a:off x="3456000" y="3933056"/>
            <a:ext cx="2232000" cy="438030"/>
          </a:xfrm>
          <a:prstGeom prst="rect">
            <a:avLst/>
          </a:prstGeom>
          <a:solidFill>
            <a:schemeClr val="accent5">
              <a:lumMod val="1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超高層メタデータ</a:t>
            </a:r>
            <a:endParaRPr kumimoji="1" lang="ja-JP" altLang="en-US" sz="1600" b="0" i="0" u="none" strike="noStrike" cap="none" normalizeH="0" baseline="0" dirty="0">
              <a:ln>
                <a:noFill/>
              </a:ln>
              <a:solidFill>
                <a:schemeClr val="bg1"/>
              </a:solidFill>
              <a:effectLst/>
              <a:latin typeface="Swis721 BT" panose="020B0504020202020204" pitchFamily="34" charset="0"/>
              <a:ea typeface="+mn-ea"/>
              <a:cs typeface="ヒラギノ角ゴ Pro W6" charset="-128"/>
            </a:endParaRPr>
          </a:p>
        </p:txBody>
      </p:sp>
      <p:sp>
        <p:nvSpPr>
          <p:cNvPr id="16" name="正方形/長方形 15"/>
          <p:cNvSpPr/>
          <p:nvPr/>
        </p:nvSpPr>
        <p:spPr bwMode="auto">
          <a:xfrm>
            <a:off x="3456000" y="4941168"/>
            <a:ext cx="2232000" cy="438030"/>
          </a:xfrm>
          <a:prstGeom prst="rect">
            <a:avLst/>
          </a:prstGeom>
          <a:solidFill>
            <a:srgbClr val="00660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気象メタデータ</a:t>
            </a:r>
            <a:endParaRPr kumimoji="1" lang="ja-JP" altLang="en-US" sz="1600" b="0" i="0" u="none" strike="noStrike" cap="none" normalizeH="0" baseline="0" dirty="0">
              <a:ln>
                <a:noFill/>
              </a:ln>
              <a:solidFill>
                <a:schemeClr val="bg1"/>
              </a:solidFill>
              <a:effectLst/>
              <a:latin typeface="Swis721 BT" panose="020B0504020202020204" pitchFamily="34" charset="0"/>
              <a:ea typeface="+mn-ea"/>
              <a:cs typeface="ヒラギノ角ゴ Pro W6" charset="-128"/>
            </a:endParaRPr>
          </a:p>
        </p:txBody>
      </p:sp>
      <p:sp>
        <p:nvSpPr>
          <p:cNvPr id="17" name="正方形/長方形 16"/>
          <p:cNvSpPr/>
          <p:nvPr/>
        </p:nvSpPr>
        <p:spPr bwMode="auto">
          <a:xfrm>
            <a:off x="3456000" y="5445224"/>
            <a:ext cx="2232000" cy="438030"/>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2"/>
                </a:solidFill>
                <a:effectLst/>
                <a:latin typeface="Swis721 BT" panose="020B0504020202020204" pitchFamily="34" charset="0"/>
                <a:ea typeface="+mn-ea"/>
                <a:cs typeface="ヒラギノ角ゴ Pro W6" charset="-128"/>
              </a:rPr>
              <a:t>再解析メタデータ</a:t>
            </a:r>
            <a:endParaRPr kumimoji="1" lang="ja-JP" altLang="en-US" sz="1600" b="0" i="0" u="none" strike="noStrike" cap="none" normalizeH="0" baseline="0" dirty="0">
              <a:ln>
                <a:noFill/>
              </a:ln>
              <a:solidFill>
                <a:schemeClr val="tx2"/>
              </a:solidFill>
              <a:effectLst/>
              <a:latin typeface="Swis721 BT" panose="020B0504020202020204" pitchFamily="34" charset="0"/>
              <a:ea typeface="+mn-ea"/>
              <a:cs typeface="ヒラギノ角ゴ Pro W6" charset="-128"/>
            </a:endParaRPr>
          </a:p>
        </p:txBody>
      </p:sp>
      <p:sp>
        <p:nvSpPr>
          <p:cNvPr id="19" name="正方形/長方形 18"/>
          <p:cNvSpPr/>
          <p:nvPr/>
        </p:nvSpPr>
        <p:spPr bwMode="auto">
          <a:xfrm>
            <a:off x="3456000" y="5961222"/>
            <a:ext cx="2232000" cy="438030"/>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smtClean="0">
                <a:solidFill>
                  <a:schemeClr val="tx2"/>
                </a:solidFill>
                <a:latin typeface="Swis721 BT" panose="020B0504020202020204" pitchFamily="34" charset="0"/>
                <a:ea typeface="+mn-ea"/>
                <a:cs typeface="ヒラギノ角ゴ Pro W6" charset="-128"/>
              </a:rPr>
              <a:t>他</a:t>
            </a:r>
            <a:r>
              <a:rPr kumimoji="1" lang="ja-JP" altLang="en-US" sz="1600" b="0" i="0" u="none" strike="noStrike" cap="none" normalizeH="0" baseline="0" dirty="0" smtClean="0">
                <a:ln>
                  <a:noFill/>
                </a:ln>
                <a:solidFill>
                  <a:schemeClr val="tx2"/>
                </a:solidFill>
                <a:effectLst/>
                <a:latin typeface="Swis721 BT" panose="020B0504020202020204" pitchFamily="34" charset="0"/>
                <a:ea typeface="+mn-ea"/>
                <a:cs typeface="ヒラギノ角ゴ Pro W6" charset="-128"/>
              </a:rPr>
              <a:t>分野メタデータ</a:t>
            </a:r>
            <a:endParaRPr kumimoji="1" lang="ja-JP" altLang="en-US" sz="1600" b="0" i="0" u="none" strike="noStrike" cap="none" normalizeH="0" baseline="0" dirty="0">
              <a:ln>
                <a:noFill/>
              </a:ln>
              <a:solidFill>
                <a:schemeClr val="tx2"/>
              </a:solidFill>
              <a:effectLst/>
              <a:latin typeface="Swis721 BT" panose="020B0504020202020204" pitchFamily="34" charset="0"/>
              <a:ea typeface="+mn-ea"/>
              <a:cs typeface="ヒラギノ角ゴ Pro W6" charset="-128"/>
            </a:endParaRPr>
          </a:p>
        </p:txBody>
      </p:sp>
      <p:sp>
        <p:nvSpPr>
          <p:cNvPr id="20" name="正方形/長方形 19"/>
          <p:cNvSpPr/>
          <p:nvPr/>
        </p:nvSpPr>
        <p:spPr bwMode="auto">
          <a:xfrm>
            <a:off x="6236568" y="3945599"/>
            <a:ext cx="2151856" cy="324000"/>
          </a:xfrm>
          <a:prstGeom prst="rect">
            <a:avLst/>
          </a:prstGeom>
          <a:solidFill>
            <a:schemeClr val="accent5">
              <a:lumMod val="1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SPEDAS</a:t>
            </a:r>
            <a:endParaRPr kumimoji="1" lang="ja-JP" altLang="en-US" sz="1600" b="0" i="0" u="none" strike="noStrike" cap="none" normalizeH="0" baseline="0" dirty="0">
              <a:ln>
                <a:noFill/>
              </a:ln>
              <a:solidFill>
                <a:schemeClr val="bg1"/>
              </a:solidFill>
              <a:effectLst/>
              <a:latin typeface="Swis721 BT" panose="020B0504020202020204" pitchFamily="34" charset="0"/>
              <a:ea typeface="+mn-ea"/>
              <a:cs typeface="ヒラギノ角ゴ Pro W6" charset="-128"/>
            </a:endParaRPr>
          </a:p>
        </p:txBody>
      </p:sp>
      <p:sp>
        <p:nvSpPr>
          <p:cNvPr id="21" name="正方形/長方形 20"/>
          <p:cNvSpPr/>
          <p:nvPr/>
        </p:nvSpPr>
        <p:spPr bwMode="auto">
          <a:xfrm>
            <a:off x="6236568" y="4326614"/>
            <a:ext cx="2151856" cy="324000"/>
          </a:xfrm>
          <a:prstGeom prst="rect">
            <a:avLst/>
          </a:prstGeom>
          <a:solidFill>
            <a:srgbClr val="0070C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MATLAB</a:t>
            </a:r>
            <a:endParaRPr kumimoji="1" lang="ja-JP" altLang="en-US" sz="1600" b="0" i="0" u="none" strike="noStrike" cap="none" normalizeH="0" baseline="0" dirty="0">
              <a:ln>
                <a:noFill/>
              </a:ln>
              <a:solidFill>
                <a:schemeClr val="bg1"/>
              </a:solidFill>
              <a:effectLst/>
              <a:latin typeface="Swis721 BT" panose="020B0504020202020204" pitchFamily="34" charset="0"/>
              <a:ea typeface="+mn-ea"/>
              <a:cs typeface="ヒラギノ角ゴ Pro W6" charset="-128"/>
            </a:endParaRPr>
          </a:p>
        </p:txBody>
      </p:sp>
      <p:sp>
        <p:nvSpPr>
          <p:cNvPr id="22" name="正方形/長方形 21"/>
          <p:cNvSpPr/>
          <p:nvPr/>
        </p:nvSpPr>
        <p:spPr bwMode="auto">
          <a:xfrm>
            <a:off x="6236568" y="4707628"/>
            <a:ext cx="2151856" cy="324000"/>
          </a:xfrm>
          <a:prstGeom prst="rect">
            <a:avLst/>
          </a:prstGeom>
          <a:solidFill>
            <a:schemeClr val="accent5"/>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err="1" smtClean="0">
                <a:ln>
                  <a:noFill/>
                </a:ln>
                <a:solidFill>
                  <a:srgbClr val="002060"/>
                </a:solidFill>
                <a:effectLst/>
                <a:latin typeface="Swis721 BT" panose="020B0504020202020204" pitchFamily="34" charset="0"/>
                <a:ea typeface="+mn-ea"/>
                <a:cs typeface="ヒラギノ角ゴ Pro W6" charset="-128"/>
              </a:rPr>
              <a:t>SolarSoft</a:t>
            </a:r>
            <a:endParaRPr kumimoji="1" lang="ja-JP" altLang="en-US" sz="1600" b="0" i="0" u="none" strike="noStrike" cap="none" normalizeH="0" baseline="0" dirty="0">
              <a:ln>
                <a:noFill/>
              </a:ln>
              <a:solidFill>
                <a:srgbClr val="002060"/>
              </a:solidFill>
              <a:effectLst/>
              <a:latin typeface="Swis721 BT" panose="020B0504020202020204" pitchFamily="34" charset="0"/>
              <a:ea typeface="+mn-ea"/>
              <a:cs typeface="ヒラギノ角ゴ Pro W6" charset="-128"/>
            </a:endParaRPr>
          </a:p>
        </p:txBody>
      </p:sp>
      <p:sp>
        <p:nvSpPr>
          <p:cNvPr id="23" name="正方形/長方形 22"/>
          <p:cNvSpPr/>
          <p:nvPr/>
        </p:nvSpPr>
        <p:spPr bwMode="auto">
          <a:xfrm>
            <a:off x="687784" y="3945599"/>
            <a:ext cx="2372047" cy="324000"/>
          </a:xfrm>
          <a:prstGeom prst="rect">
            <a:avLst/>
          </a:prstGeom>
          <a:solidFill>
            <a:schemeClr val="accent5">
              <a:lumMod val="1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Web</a:t>
            </a:r>
            <a:r>
              <a:rPr kumimoji="1" lang="ja-JP" altLang="en-US"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型解析ソフト（</a:t>
            </a:r>
            <a:r>
              <a:rPr kumimoji="1" lang="en-US" altLang="ja-JP"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I/F</a:t>
            </a:r>
            <a:r>
              <a:rPr kumimoji="1" lang="ja-JP" altLang="en-US"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a:t>
            </a:r>
            <a:endParaRPr kumimoji="1" lang="ja-JP" altLang="en-US" sz="1600" b="0" i="0" u="none" strike="noStrike" cap="none" normalizeH="0" baseline="0" dirty="0">
              <a:ln>
                <a:noFill/>
              </a:ln>
              <a:solidFill>
                <a:schemeClr val="bg1"/>
              </a:solidFill>
              <a:effectLst/>
              <a:latin typeface="Swis721 BT" panose="020B0504020202020204" pitchFamily="34" charset="0"/>
              <a:ea typeface="+mn-ea"/>
              <a:cs typeface="ヒラギノ角ゴ Pro W6" charset="-128"/>
            </a:endParaRPr>
          </a:p>
        </p:txBody>
      </p:sp>
      <p:sp>
        <p:nvSpPr>
          <p:cNvPr id="24" name="正方形/長方形 23"/>
          <p:cNvSpPr/>
          <p:nvPr/>
        </p:nvSpPr>
        <p:spPr bwMode="auto">
          <a:xfrm>
            <a:off x="683568" y="4326614"/>
            <a:ext cx="2372047" cy="324000"/>
          </a:xfrm>
          <a:prstGeom prst="rect">
            <a:avLst/>
          </a:prstGeom>
          <a:solidFill>
            <a:srgbClr val="0070C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Web</a:t>
            </a:r>
            <a:r>
              <a:rPr kumimoji="1" lang="ja-JP" altLang="en-US"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型解析ソフト（</a:t>
            </a:r>
            <a:r>
              <a:rPr kumimoji="1" lang="en-US" altLang="ja-JP"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I/F</a:t>
            </a:r>
            <a:r>
              <a:rPr kumimoji="1" lang="ja-JP" altLang="en-US"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a:t>
            </a:r>
            <a:endParaRPr kumimoji="1" lang="ja-JP" altLang="en-US" sz="1600" b="0" i="0" u="none" strike="noStrike" cap="none" normalizeH="0" baseline="0" dirty="0">
              <a:ln>
                <a:noFill/>
              </a:ln>
              <a:solidFill>
                <a:schemeClr val="bg1"/>
              </a:solidFill>
              <a:effectLst/>
              <a:latin typeface="Swis721 BT" panose="020B0504020202020204" pitchFamily="34" charset="0"/>
              <a:ea typeface="+mn-ea"/>
              <a:cs typeface="ヒラギノ角ゴ Pro W6" charset="-128"/>
            </a:endParaRPr>
          </a:p>
        </p:txBody>
      </p:sp>
      <p:sp>
        <p:nvSpPr>
          <p:cNvPr id="25" name="正方形/長方形 24"/>
          <p:cNvSpPr/>
          <p:nvPr/>
        </p:nvSpPr>
        <p:spPr bwMode="auto">
          <a:xfrm>
            <a:off x="683568" y="4707628"/>
            <a:ext cx="2372047" cy="324000"/>
          </a:xfrm>
          <a:prstGeom prst="rect">
            <a:avLst/>
          </a:prstGeom>
          <a:solidFill>
            <a:schemeClr val="accent5"/>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2060"/>
                </a:solidFill>
                <a:effectLst/>
                <a:latin typeface="Swis721 BT" panose="020B0504020202020204" pitchFamily="34" charset="0"/>
                <a:ea typeface="+mn-ea"/>
                <a:cs typeface="ヒラギノ角ゴ Pro W6" charset="-128"/>
              </a:rPr>
              <a:t>Web</a:t>
            </a:r>
            <a:r>
              <a:rPr kumimoji="1" lang="ja-JP" altLang="en-US" sz="1600" b="0" i="0" u="none" strike="noStrike" cap="none" normalizeH="0" baseline="0" dirty="0" smtClean="0">
                <a:ln>
                  <a:noFill/>
                </a:ln>
                <a:solidFill>
                  <a:srgbClr val="002060"/>
                </a:solidFill>
                <a:effectLst/>
                <a:latin typeface="Swis721 BT" panose="020B0504020202020204" pitchFamily="34" charset="0"/>
                <a:ea typeface="+mn-ea"/>
                <a:cs typeface="ヒラギノ角ゴ Pro W6" charset="-128"/>
              </a:rPr>
              <a:t>型解析ソフト（</a:t>
            </a:r>
            <a:r>
              <a:rPr kumimoji="1" lang="en-US" altLang="ja-JP" sz="1600" b="0" i="0" u="none" strike="noStrike" cap="none" normalizeH="0" baseline="0" dirty="0" smtClean="0">
                <a:ln>
                  <a:noFill/>
                </a:ln>
                <a:solidFill>
                  <a:srgbClr val="002060"/>
                </a:solidFill>
                <a:effectLst/>
                <a:latin typeface="Swis721 BT" panose="020B0504020202020204" pitchFamily="34" charset="0"/>
                <a:ea typeface="+mn-ea"/>
                <a:cs typeface="ヒラギノ角ゴ Pro W6" charset="-128"/>
              </a:rPr>
              <a:t>I/F</a:t>
            </a:r>
            <a:r>
              <a:rPr kumimoji="1" lang="ja-JP" altLang="en-US" sz="1600" b="0" i="0" u="none" strike="noStrike" cap="none" normalizeH="0" baseline="0" dirty="0" smtClean="0">
                <a:ln>
                  <a:noFill/>
                </a:ln>
                <a:solidFill>
                  <a:srgbClr val="002060"/>
                </a:solidFill>
                <a:effectLst/>
                <a:latin typeface="Swis721 BT" panose="020B0504020202020204" pitchFamily="34" charset="0"/>
                <a:ea typeface="+mn-ea"/>
                <a:cs typeface="ヒラギノ角ゴ Pro W6" charset="-128"/>
              </a:rPr>
              <a:t>）</a:t>
            </a:r>
            <a:endParaRPr kumimoji="1" lang="ja-JP" altLang="en-US" sz="1600" b="0" i="0" u="none" strike="noStrike" cap="none" normalizeH="0" baseline="0" dirty="0">
              <a:ln>
                <a:noFill/>
              </a:ln>
              <a:solidFill>
                <a:srgbClr val="002060"/>
              </a:solidFill>
              <a:effectLst/>
              <a:latin typeface="Swis721 BT" panose="020B0504020202020204" pitchFamily="34" charset="0"/>
              <a:ea typeface="+mn-ea"/>
              <a:cs typeface="ヒラギノ角ゴ Pro W6" charset="-128"/>
            </a:endParaRPr>
          </a:p>
        </p:txBody>
      </p:sp>
      <p:sp>
        <p:nvSpPr>
          <p:cNvPr id="26" name="正方形/長方形 25"/>
          <p:cNvSpPr/>
          <p:nvPr/>
        </p:nvSpPr>
        <p:spPr bwMode="auto">
          <a:xfrm>
            <a:off x="323528" y="3393032"/>
            <a:ext cx="3672408" cy="324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2060"/>
                </a:solidFill>
                <a:effectLst/>
                <a:latin typeface="Swis721 BT" panose="020B0504020202020204" pitchFamily="34" charset="0"/>
                <a:ea typeface="+mn-ea"/>
                <a:cs typeface="ヒラギノ角ゴ Pro W6" charset="-128"/>
              </a:rPr>
              <a:t>科学データベース展開のイメージ</a:t>
            </a:r>
            <a:endParaRPr kumimoji="1" lang="ja-JP" altLang="en-US" sz="1600" b="0" i="0" u="none" strike="noStrike" cap="none" normalizeH="0" baseline="0" dirty="0">
              <a:ln>
                <a:noFill/>
              </a:ln>
              <a:solidFill>
                <a:srgbClr val="002060"/>
              </a:solidFill>
              <a:effectLst/>
              <a:latin typeface="Swis721 BT" panose="020B0504020202020204" pitchFamily="34" charset="0"/>
              <a:ea typeface="+mn-ea"/>
              <a:cs typeface="ヒラギノ角ゴ Pro W6" charset="-128"/>
            </a:endParaRPr>
          </a:p>
        </p:txBody>
      </p:sp>
      <p:sp>
        <p:nvSpPr>
          <p:cNvPr id="28" name="正方形/長方形 27"/>
          <p:cNvSpPr/>
          <p:nvPr/>
        </p:nvSpPr>
        <p:spPr bwMode="auto">
          <a:xfrm>
            <a:off x="389745" y="1351012"/>
            <a:ext cx="8368881" cy="611604"/>
          </a:xfrm>
          <a:prstGeom prst="rect">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Swis721 BT" panose="020B0504020202020204" pitchFamily="34" charset="0"/>
              <a:ea typeface="+mn-ea"/>
              <a:cs typeface="ヒラギノ角ゴ Pro W6" charset="-128"/>
            </a:endParaRPr>
          </a:p>
        </p:txBody>
      </p:sp>
      <p:sp>
        <p:nvSpPr>
          <p:cNvPr id="29" name="正方形/長方形 28"/>
          <p:cNvSpPr/>
          <p:nvPr/>
        </p:nvSpPr>
        <p:spPr bwMode="auto">
          <a:xfrm>
            <a:off x="687784" y="1494814"/>
            <a:ext cx="2372047" cy="324000"/>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Web</a:t>
            </a:r>
            <a:r>
              <a:rPr kumimoji="1" lang="ja-JP" altLang="en-US"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型解析ソフト（</a:t>
            </a:r>
            <a:r>
              <a:rPr kumimoji="1" lang="en-US" altLang="ja-JP"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I/F</a:t>
            </a:r>
            <a:r>
              <a:rPr kumimoji="1" lang="ja-JP" altLang="en-US"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a:t>
            </a:r>
            <a:endParaRPr kumimoji="1" lang="ja-JP" altLang="en-US" sz="1600" b="0" i="0" u="none" strike="noStrike" cap="none" normalizeH="0" baseline="0" dirty="0">
              <a:ln>
                <a:noFill/>
              </a:ln>
              <a:solidFill>
                <a:schemeClr val="bg1"/>
              </a:solidFill>
              <a:effectLst/>
              <a:latin typeface="Swis721 BT" panose="020B0504020202020204" pitchFamily="34" charset="0"/>
              <a:ea typeface="+mn-ea"/>
              <a:cs typeface="ヒラギノ角ゴ Pro W6" charset="-128"/>
            </a:endParaRPr>
          </a:p>
        </p:txBody>
      </p:sp>
      <p:sp>
        <p:nvSpPr>
          <p:cNvPr id="30" name="正方形/長方形 29"/>
          <p:cNvSpPr/>
          <p:nvPr/>
        </p:nvSpPr>
        <p:spPr bwMode="auto">
          <a:xfrm>
            <a:off x="3456000" y="1437799"/>
            <a:ext cx="2232000" cy="438030"/>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超高層メタデータ</a:t>
            </a:r>
            <a:endParaRPr kumimoji="1" lang="ja-JP" altLang="en-US" sz="1600" b="0" i="0" u="none" strike="noStrike" cap="none" normalizeH="0" baseline="0" dirty="0">
              <a:ln>
                <a:noFill/>
              </a:ln>
              <a:solidFill>
                <a:schemeClr val="bg1"/>
              </a:solidFill>
              <a:effectLst/>
              <a:latin typeface="Swis721 BT" panose="020B0504020202020204" pitchFamily="34" charset="0"/>
              <a:ea typeface="+mn-ea"/>
              <a:cs typeface="ヒラギノ角ゴ Pro W6" charset="-128"/>
            </a:endParaRPr>
          </a:p>
        </p:txBody>
      </p:sp>
      <p:sp>
        <p:nvSpPr>
          <p:cNvPr id="31" name="正方形/長方形 30"/>
          <p:cNvSpPr/>
          <p:nvPr/>
        </p:nvSpPr>
        <p:spPr bwMode="auto">
          <a:xfrm>
            <a:off x="6236568" y="1494814"/>
            <a:ext cx="2151856" cy="324000"/>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SPEDAS</a:t>
            </a:r>
            <a:endParaRPr kumimoji="1" lang="ja-JP" altLang="en-US" sz="1600" b="0" i="0" u="none" strike="noStrike" cap="none" normalizeH="0" baseline="0" dirty="0">
              <a:ln>
                <a:noFill/>
              </a:ln>
              <a:solidFill>
                <a:schemeClr val="bg1"/>
              </a:solidFill>
              <a:effectLst/>
              <a:latin typeface="Swis721 BT" panose="020B0504020202020204" pitchFamily="34" charset="0"/>
              <a:ea typeface="+mn-ea"/>
              <a:cs typeface="ヒラギノ角ゴ Pro W6" charset="-128"/>
            </a:endParaRPr>
          </a:p>
        </p:txBody>
      </p:sp>
      <p:sp>
        <p:nvSpPr>
          <p:cNvPr id="32" name="正方形/長方形 31"/>
          <p:cNvSpPr/>
          <p:nvPr/>
        </p:nvSpPr>
        <p:spPr bwMode="auto">
          <a:xfrm>
            <a:off x="323528" y="2043545"/>
            <a:ext cx="5040560" cy="324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effectLst/>
                <a:latin typeface="Swis721 BT" panose="020B0504020202020204" pitchFamily="34" charset="0"/>
                <a:ea typeface="+mn-ea"/>
                <a:cs typeface="ヒラギノ角ゴ Pro W6" charset="-128"/>
              </a:rPr>
              <a:t>福島放射線データベース</a:t>
            </a:r>
            <a:r>
              <a:rPr kumimoji="1" lang="en-US" altLang="ja-JP" sz="1600" b="0" i="0" u="none" strike="noStrike" cap="none" normalizeH="0" baseline="0" dirty="0" smtClean="0">
                <a:ln>
                  <a:noFill/>
                </a:ln>
                <a:effectLst/>
                <a:latin typeface="Swis721 BT" panose="020B0504020202020204" pitchFamily="34" charset="0"/>
                <a:ea typeface="+mn-ea"/>
                <a:cs typeface="ヒラギノ角ゴ Pro W6" charset="-128"/>
              </a:rPr>
              <a:t>RADARC</a:t>
            </a:r>
            <a:endParaRPr kumimoji="1" lang="ja-JP" altLang="en-US" sz="1600" b="0" i="0" u="none" strike="noStrike" cap="none" normalizeH="0" baseline="0" dirty="0">
              <a:ln>
                <a:noFill/>
              </a:ln>
              <a:effectLst/>
              <a:latin typeface="Swis721 BT" panose="020B0504020202020204" pitchFamily="34" charset="0"/>
              <a:ea typeface="+mn-ea"/>
              <a:cs typeface="ヒラギノ角ゴ Pro W6" charset="-128"/>
            </a:endParaRPr>
          </a:p>
        </p:txBody>
      </p:sp>
      <p:sp>
        <p:nvSpPr>
          <p:cNvPr id="33" name="正方形/長方形 32"/>
          <p:cNvSpPr/>
          <p:nvPr/>
        </p:nvSpPr>
        <p:spPr bwMode="auto">
          <a:xfrm>
            <a:off x="400896" y="2326746"/>
            <a:ext cx="8368881" cy="61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Swis721 BT" panose="020B0504020202020204" pitchFamily="34" charset="0"/>
              <a:ea typeface="+mn-ea"/>
              <a:cs typeface="ヒラギノ角ゴ Pro W6" charset="-128"/>
            </a:endParaRPr>
          </a:p>
        </p:txBody>
      </p:sp>
      <p:sp>
        <p:nvSpPr>
          <p:cNvPr id="34" name="正方形/長方形 33"/>
          <p:cNvSpPr/>
          <p:nvPr/>
        </p:nvSpPr>
        <p:spPr bwMode="auto">
          <a:xfrm>
            <a:off x="3467151" y="2413731"/>
            <a:ext cx="2232000" cy="438030"/>
          </a:xfrm>
          <a:prstGeom prst="rect">
            <a:avLst/>
          </a:prstGeom>
          <a:solidFill>
            <a:schemeClr val="bg1">
              <a:lumMod val="75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effectLst/>
                <a:latin typeface="Swis721 BT" panose="020B0504020202020204" pitchFamily="34" charset="0"/>
                <a:ea typeface="+mn-ea"/>
                <a:cs typeface="ヒラギノ角ゴ Pro W6" charset="-128"/>
              </a:rPr>
              <a:t>放射線メタデータ</a:t>
            </a:r>
            <a:endParaRPr kumimoji="1" lang="ja-JP" altLang="en-US" sz="1600" b="0" i="0" u="none" strike="noStrike" cap="none" normalizeH="0" baseline="0" dirty="0">
              <a:ln>
                <a:noFill/>
              </a:ln>
              <a:effectLst/>
              <a:latin typeface="Swis721 BT" panose="020B0504020202020204" pitchFamily="34" charset="0"/>
              <a:ea typeface="+mn-ea"/>
              <a:cs typeface="ヒラギノ角ゴ Pro W6" charset="-128"/>
            </a:endParaRPr>
          </a:p>
        </p:txBody>
      </p:sp>
      <p:sp>
        <p:nvSpPr>
          <p:cNvPr id="35" name="テキスト ボックス 34"/>
          <p:cNvSpPr txBox="1"/>
          <p:nvPr/>
        </p:nvSpPr>
        <p:spPr bwMode="auto">
          <a:xfrm>
            <a:off x="5826575" y="5589240"/>
            <a:ext cx="3108101" cy="857324"/>
          </a:xfrm>
          <a:prstGeom prst="rect">
            <a:avLst/>
          </a:prstGeom>
          <a:solidFill>
            <a:schemeClr val="bg1"/>
          </a:solidFill>
          <a:ln w="25400">
            <a:solidFill>
              <a:srgbClr val="002060"/>
            </a:solidFill>
            <a:miter lim="800000"/>
            <a:headEnd/>
            <a:tailEnd/>
          </a:ln>
          <a:effectLst/>
        </p:spPr>
        <p:txBody>
          <a:bodyPr wrap="square" rtlCol="0">
            <a:prstTxWarp prst="textNoShape">
              <a:avLst/>
            </a:prstTxWarp>
            <a:noAutofit/>
          </a:bodyPr>
          <a:lstStyle/>
          <a:p>
            <a:pPr algn="l">
              <a:spcBef>
                <a:spcPct val="50000"/>
              </a:spcBef>
            </a:pPr>
            <a:r>
              <a:rPr kumimoji="1" lang="ja-JP" altLang="en-US" sz="1400" dirty="0" smtClean="0">
                <a:solidFill>
                  <a:srgbClr val="002060"/>
                </a:solidFill>
                <a:latin typeface="Swis721 BT" panose="020B0504020202020204" pitchFamily="34" charset="0"/>
                <a:ea typeface="+mn-ea"/>
              </a:rPr>
              <a:t>分離・結合方式の利点を生かし、様々な種類の解析ソフトの導入も可能　（各ソフトウェアの</a:t>
            </a:r>
            <a:r>
              <a:rPr kumimoji="1" lang="en-US" altLang="ja-JP" sz="1400" dirty="0" smtClean="0">
                <a:solidFill>
                  <a:srgbClr val="002060"/>
                </a:solidFill>
                <a:latin typeface="Swis721 BT" panose="020B0504020202020204" pitchFamily="34" charset="0"/>
                <a:ea typeface="+mn-ea"/>
              </a:rPr>
              <a:t>I/F</a:t>
            </a:r>
            <a:r>
              <a:rPr kumimoji="1" lang="ja-JP" altLang="en-US" sz="1400" dirty="0" smtClean="0">
                <a:solidFill>
                  <a:srgbClr val="002060"/>
                </a:solidFill>
                <a:latin typeface="Swis721 BT" panose="020B0504020202020204" pitchFamily="34" charset="0"/>
                <a:ea typeface="+mn-ea"/>
              </a:rPr>
              <a:t>による）</a:t>
            </a:r>
          </a:p>
        </p:txBody>
      </p:sp>
      <p:sp>
        <p:nvSpPr>
          <p:cNvPr id="36" name="左カーブ矢印 35"/>
          <p:cNvSpPr/>
          <p:nvPr/>
        </p:nvSpPr>
        <p:spPr bwMode="auto">
          <a:xfrm>
            <a:off x="7268446" y="1839351"/>
            <a:ext cx="498559" cy="712277"/>
          </a:xfrm>
          <a:prstGeom prst="curvedLeftArrow">
            <a:avLst/>
          </a:prstGeom>
          <a:solidFill>
            <a:srgbClr val="002060"/>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Swis721 BT" panose="020B0504020202020204" pitchFamily="34" charset="0"/>
              <a:ea typeface="+mn-ea"/>
              <a:cs typeface="ヒラギノ角ゴ Pro W6" charset="-128"/>
            </a:endParaRPr>
          </a:p>
        </p:txBody>
      </p:sp>
      <p:sp>
        <p:nvSpPr>
          <p:cNvPr id="37" name="テキスト ボックス 36"/>
          <p:cNvSpPr txBox="1"/>
          <p:nvPr/>
        </p:nvSpPr>
        <p:spPr bwMode="auto">
          <a:xfrm>
            <a:off x="7648889" y="1898671"/>
            <a:ext cx="1010366" cy="545703"/>
          </a:xfrm>
          <a:prstGeom prst="rect">
            <a:avLst/>
          </a:prstGeom>
          <a:noFill/>
          <a:ln w="25400">
            <a:noFill/>
            <a:miter lim="800000"/>
            <a:headEnd/>
            <a:tailEnd/>
          </a:ln>
          <a:effectLst/>
        </p:spPr>
        <p:txBody>
          <a:bodyPr wrap="square" rtlCol="0" anchor="ctr">
            <a:prstTxWarp prst="textNoShape">
              <a:avLst/>
            </a:prstTxWarp>
            <a:noAutofit/>
          </a:bodyPr>
          <a:lstStyle/>
          <a:p>
            <a:pPr algn="ctr">
              <a:spcBef>
                <a:spcPct val="50000"/>
              </a:spcBef>
            </a:pPr>
            <a:r>
              <a:rPr kumimoji="1" lang="ja-JP" altLang="en-US" dirty="0" smtClean="0">
                <a:solidFill>
                  <a:srgbClr val="002060"/>
                </a:solidFill>
                <a:latin typeface="Swis721 BT" panose="020B0504020202020204" pitchFamily="34" charset="0"/>
                <a:ea typeface="+mn-ea"/>
              </a:rPr>
              <a:t>展開</a:t>
            </a:r>
          </a:p>
        </p:txBody>
      </p:sp>
      <p:sp>
        <p:nvSpPr>
          <p:cNvPr id="38" name="正方形/長方形 37"/>
          <p:cNvSpPr/>
          <p:nvPr/>
        </p:nvSpPr>
        <p:spPr bwMode="auto">
          <a:xfrm>
            <a:off x="6236568" y="5121224"/>
            <a:ext cx="2152800" cy="324000"/>
          </a:xfrm>
          <a:prstGeom prst="rect">
            <a:avLst/>
          </a:prstGeom>
          <a:solidFill>
            <a:srgbClr val="00660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bg1"/>
                </a:solidFill>
                <a:effectLst/>
                <a:latin typeface="Swis721 BT" panose="020B0504020202020204" pitchFamily="34" charset="0"/>
                <a:ea typeface="+mn-ea"/>
                <a:cs typeface="ヒラギノ角ゴ Pro W6" charset="-128"/>
              </a:rPr>
              <a:t>他ソフトウエア</a:t>
            </a:r>
            <a:endParaRPr kumimoji="1" lang="ja-JP" altLang="en-US" sz="1600" b="0" i="0" u="none" strike="noStrike" cap="none" normalizeH="0" baseline="0" dirty="0">
              <a:ln>
                <a:noFill/>
              </a:ln>
              <a:solidFill>
                <a:schemeClr val="bg1"/>
              </a:solidFill>
              <a:effectLst/>
              <a:latin typeface="Swis721 BT" panose="020B0504020202020204" pitchFamily="34" charset="0"/>
              <a:ea typeface="+mn-ea"/>
              <a:cs typeface="ヒラギノ角ゴ Pro W6" charset="-128"/>
            </a:endParaRPr>
          </a:p>
        </p:txBody>
      </p:sp>
      <p:sp>
        <p:nvSpPr>
          <p:cNvPr id="39" name="テキスト ボックス 38"/>
          <p:cNvSpPr txBox="1"/>
          <p:nvPr/>
        </p:nvSpPr>
        <p:spPr bwMode="auto">
          <a:xfrm>
            <a:off x="3719056" y="2897124"/>
            <a:ext cx="5270243" cy="857324"/>
          </a:xfrm>
          <a:prstGeom prst="rect">
            <a:avLst/>
          </a:prstGeom>
          <a:solidFill>
            <a:schemeClr val="bg1"/>
          </a:solidFill>
          <a:ln w="25400">
            <a:solidFill>
              <a:srgbClr val="002060"/>
            </a:solidFill>
            <a:miter lim="800000"/>
            <a:headEnd/>
            <a:tailEnd/>
          </a:ln>
          <a:effectLst/>
        </p:spPr>
        <p:txBody>
          <a:bodyPr wrap="square" rtlCol="0">
            <a:prstTxWarp prst="textNoShape">
              <a:avLst/>
            </a:prstTxWarp>
            <a:noAutofit/>
          </a:bodyPr>
          <a:lstStyle/>
          <a:p>
            <a:pPr algn="l">
              <a:spcBef>
                <a:spcPct val="50000"/>
              </a:spcBef>
            </a:pPr>
            <a:r>
              <a:rPr kumimoji="1" lang="ja-JP" altLang="en-US" sz="1400" dirty="0" smtClean="0">
                <a:solidFill>
                  <a:srgbClr val="002060"/>
                </a:solidFill>
                <a:latin typeface="Swis721 BT" panose="020B0504020202020204" pitchFamily="34" charset="0"/>
                <a:ea typeface="+mn-ea"/>
              </a:rPr>
              <a:t>・ 依存性なしの部分はそのまま転用可能</a:t>
            </a:r>
            <a:endParaRPr kumimoji="1" lang="en-US" altLang="ja-JP" sz="1400" dirty="0" smtClean="0">
              <a:solidFill>
                <a:srgbClr val="002060"/>
              </a:solidFill>
              <a:latin typeface="Swis721 BT" panose="020B0504020202020204" pitchFamily="34" charset="0"/>
              <a:ea typeface="+mn-ea"/>
            </a:endParaRPr>
          </a:p>
          <a:p>
            <a:pPr algn="l">
              <a:spcBef>
                <a:spcPct val="50000"/>
              </a:spcBef>
            </a:pPr>
            <a:r>
              <a:rPr lang="ja-JP" altLang="en-US" sz="1400" dirty="0" smtClean="0">
                <a:solidFill>
                  <a:srgbClr val="002060"/>
                </a:solidFill>
                <a:latin typeface="Swis721 BT" panose="020B0504020202020204" pitchFamily="34" charset="0"/>
                <a:ea typeface="+mn-ea"/>
              </a:rPr>
              <a:t>・ 依存性ありの部分</a:t>
            </a:r>
            <a:r>
              <a:rPr kumimoji="1" lang="ja-JP" altLang="en-US" sz="1400" dirty="0" smtClean="0">
                <a:solidFill>
                  <a:srgbClr val="002060"/>
                </a:solidFill>
                <a:latin typeface="Swis721 BT" panose="020B0504020202020204" pitchFamily="34" charset="0"/>
                <a:ea typeface="+mn-ea"/>
              </a:rPr>
              <a:t>も、変数の追加、変数名の変更程度で転用可能。フローチャートが変わるのはコントロール部のみ（デザイン部は除く）</a:t>
            </a:r>
          </a:p>
        </p:txBody>
      </p:sp>
      <p:grpSp>
        <p:nvGrpSpPr>
          <p:cNvPr id="40" name="グループ化 39"/>
          <p:cNvGrpSpPr/>
          <p:nvPr/>
        </p:nvGrpSpPr>
        <p:grpSpPr>
          <a:xfrm>
            <a:off x="563671" y="3839479"/>
            <a:ext cx="8022769" cy="1327759"/>
            <a:chOff x="563671" y="3623455"/>
            <a:chExt cx="8022769" cy="1327759"/>
          </a:xfrm>
        </p:grpSpPr>
        <p:sp>
          <p:nvSpPr>
            <p:cNvPr id="41" name="テキスト ボックス 40"/>
            <p:cNvSpPr txBox="1">
              <a:spLocks noChangeAspect="1"/>
            </p:cNvSpPr>
            <p:nvPr/>
          </p:nvSpPr>
          <p:spPr bwMode="auto">
            <a:xfrm>
              <a:off x="563671" y="3623455"/>
              <a:ext cx="2655519" cy="1327759"/>
            </a:xfrm>
            <a:prstGeom prst="rect">
              <a:avLst/>
            </a:prstGeom>
            <a:noFill/>
            <a:ln w="25400">
              <a:solidFill>
                <a:srgbClr val="C00000"/>
              </a:solidFill>
              <a:miter lim="800000"/>
              <a:headEnd/>
              <a:tailEnd/>
            </a:ln>
            <a:effectLst/>
          </p:spPr>
          <p:txBody>
            <a:bodyPr wrap="square" rtlCol="0">
              <a:prstTxWarp prst="textNoShape">
                <a:avLst/>
              </a:prstTxWarp>
              <a:noAutofit/>
            </a:bodyPr>
            <a:lstStyle/>
            <a:p>
              <a:pPr algn="l">
                <a:spcBef>
                  <a:spcPct val="50000"/>
                </a:spcBef>
              </a:pPr>
              <a:endParaRPr kumimoji="1" lang="ja-JP" altLang="en-US" sz="1400" dirty="0" smtClean="0">
                <a:solidFill>
                  <a:srgbClr val="C00000"/>
                </a:solidFill>
                <a:latin typeface="Swis721 BT" panose="020B0504020202020204" pitchFamily="34" charset="0"/>
                <a:ea typeface="+mn-ea"/>
              </a:endParaRPr>
            </a:p>
          </p:txBody>
        </p:sp>
        <p:sp>
          <p:nvSpPr>
            <p:cNvPr id="43" name="テキスト ボックス 42"/>
            <p:cNvSpPr txBox="1">
              <a:spLocks noChangeAspect="1"/>
            </p:cNvSpPr>
            <p:nvPr/>
          </p:nvSpPr>
          <p:spPr bwMode="auto">
            <a:xfrm>
              <a:off x="6103108" y="3691054"/>
              <a:ext cx="2483332" cy="1182029"/>
            </a:xfrm>
            <a:prstGeom prst="rect">
              <a:avLst/>
            </a:prstGeom>
            <a:noFill/>
            <a:ln w="25400">
              <a:solidFill>
                <a:srgbClr val="C00000"/>
              </a:solidFill>
              <a:miter lim="800000"/>
              <a:headEnd/>
              <a:tailEnd/>
            </a:ln>
            <a:effectLst/>
          </p:spPr>
          <p:txBody>
            <a:bodyPr wrap="square" rtlCol="0">
              <a:prstTxWarp prst="textNoShape">
                <a:avLst/>
              </a:prstTxWarp>
              <a:noAutofit/>
            </a:bodyPr>
            <a:lstStyle/>
            <a:p>
              <a:pPr algn="l">
                <a:spcBef>
                  <a:spcPct val="50000"/>
                </a:spcBef>
              </a:pPr>
              <a:endParaRPr kumimoji="1" lang="ja-JP" altLang="en-US" sz="1400" dirty="0" smtClean="0">
                <a:solidFill>
                  <a:srgbClr val="C00000"/>
                </a:solidFill>
                <a:latin typeface="Swis721 BT" panose="020B0504020202020204" pitchFamily="34" charset="0"/>
                <a:ea typeface="+mn-ea"/>
              </a:endParaRPr>
            </a:p>
          </p:txBody>
        </p:sp>
      </p:grpSp>
      <p:sp>
        <p:nvSpPr>
          <p:cNvPr id="44" name="テキスト ボックス 43"/>
          <p:cNvSpPr txBox="1"/>
          <p:nvPr/>
        </p:nvSpPr>
        <p:spPr bwMode="auto">
          <a:xfrm>
            <a:off x="323528" y="836712"/>
            <a:ext cx="8231095" cy="288032"/>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nSpc>
                <a:spcPts val="1600"/>
              </a:lnSpc>
              <a:spcBef>
                <a:spcPct val="50000"/>
              </a:spcBef>
            </a:pPr>
            <a:r>
              <a:rPr lang="ja-JP" altLang="en-US" sz="1600" dirty="0" smtClean="0">
                <a:solidFill>
                  <a:srgbClr val="002060"/>
                </a:solidFill>
                <a:latin typeface="Arial" panose="020B0604020202020204" pitchFamily="34" charset="0"/>
                <a:cs typeface="Arial" panose="020B0604020202020204" pitchFamily="34" charset="0"/>
              </a:rPr>
              <a:t>アプリケーションフレームワークを使った更なる展開</a:t>
            </a:r>
            <a:endParaRPr lang="en-US" altLang="ja-JP" sz="1600" dirty="0" smtClean="0">
              <a:solidFill>
                <a:srgbClr val="002060"/>
              </a:solidFill>
              <a:latin typeface="Arial" panose="020B0604020202020204" pitchFamily="34" charset="0"/>
              <a:cs typeface="Arial" panose="020B0604020202020204" pitchFamily="34" charset="0"/>
            </a:endParaRPr>
          </a:p>
        </p:txBody>
      </p:sp>
      <p:sp>
        <p:nvSpPr>
          <p:cNvPr id="45" name="正方形/長方形 44"/>
          <p:cNvSpPr/>
          <p:nvPr/>
        </p:nvSpPr>
        <p:spPr bwMode="auto">
          <a:xfrm>
            <a:off x="323528" y="1034242"/>
            <a:ext cx="5040560" cy="324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2060"/>
                </a:solidFill>
                <a:effectLst/>
                <a:latin typeface="Swis721 BT" panose="020B0504020202020204" pitchFamily="34" charset="0"/>
                <a:ea typeface="+mn-ea"/>
                <a:cs typeface="ヒラギノ角ゴ Pro W6" charset="-128"/>
              </a:rPr>
              <a:t>IUGONET</a:t>
            </a:r>
            <a:endParaRPr kumimoji="1" lang="ja-JP" altLang="en-US" sz="1600" b="0" i="0" u="none" strike="noStrike" cap="none" normalizeH="0" baseline="0" dirty="0">
              <a:ln>
                <a:noFill/>
              </a:ln>
              <a:solidFill>
                <a:srgbClr val="002060"/>
              </a:solidFill>
              <a:effectLst/>
              <a:latin typeface="Swis721 BT" panose="020B0504020202020204" pitchFamily="34" charset="0"/>
              <a:ea typeface="+mn-ea"/>
              <a:cs typeface="ヒラギノ角ゴ Pro W6" charset="-128"/>
            </a:endParaRPr>
          </a:p>
        </p:txBody>
      </p:sp>
      <p:sp>
        <p:nvSpPr>
          <p:cNvPr id="46" name="正方形/長方形 45"/>
          <p:cNvSpPr/>
          <p:nvPr/>
        </p:nvSpPr>
        <p:spPr bwMode="auto">
          <a:xfrm>
            <a:off x="3456000" y="4437112"/>
            <a:ext cx="2232000" cy="438030"/>
          </a:xfrm>
          <a:prstGeom prst="rect">
            <a:avLst/>
          </a:prstGeom>
          <a:solidFill>
            <a:schemeClr val="accent5"/>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2060"/>
                </a:solidFill>
                <a:effectLst/>
                <a:latin typeface="Swis721 BT" panose="020B0504020202020204" pitchFamily="34" charset="0"/>
                <a:ea typeface="+mn-ea"/>
                <a:cs typeface="ヒラギノ角ゴ Pro W6" charset="-128"/>
              </a:rPr>
              <a:t>太陽メタデータ</a:t>
            </a:r>
            <a:endParaRPr kumimoji="1" lang="ja-JP" altLang="en-US" sz="1600" b="0" i="0" u="none" strike="noStrike" cap="none" normalizeH="0" baseline="0" dirty="0">
              <a:ln>
                <a:noFill/>
              </a:ln>
              <a:solidFill>
                <a:srgbClr val="002060"/>
              </a:solidFill>
              <a:effectLst/>
              <a:latin typeface="Swis721 BT" panose="020B0504020202020204" pitchFamily="34" charset="0"/>
              <a:ea typeface="+mn-ea"/>
              <a:cs typeface="ヒラギノ角ゴ Pro W6" charset="-128"/>
            </a:endParaRPr>
          </a:p>
        </p:txBody>
      </p:sp>
      <p:sp>
        <p:nvSpPr>
          <p:cNvPr id="48" name="四角形吹き出し 47"/>
          <p:cNvSpPr/>
          <p:nvPr/>
        </p:nvSpPr>
        <p:spPr bwMode="auto">
          <a:xfrm>
            <a:off x="5125790" y="5226155"/>
            <a:ext cx="1164028" cy="320308"/>
          </a:xfrm>
          <a:prstGeom prst="wedgeRectCallout">
            <a:avLst>
              <a:gd name="adj1" fmla="val -41457"/>
              <a:gd name="adj2" fmla="val 77233"/>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bg1"/>
                </a:solidFill>
                <a:effectLst/>
                <a:latin typeface="Swis721 BT" panose="020B0504020202020204" pitchFamily="34" charset="0"/>
                <a:ea typeface="ヒラギノ角ゴ Pro W6" charset="-128"/>
                <a:cs typeface="ヒラギノ角ゴ Pro W6" charset="-128"/>
              </a:rPr>
              <a:t>FY2017</a:t>
            </a:r>
            <a:endParaRPr kumimoji="1" lang="ja-JP" altLang="en-US" sz="1400" b="0" i="0" u="none" strike="noStrike" cap="none" normalizeH="0" baseline="0" dirty="0">
              <a:ln>
                <a:noFill/>
              </a:ln>
              <a:solidFill>
                <a:schemeClr val="bg1"/>
              </a:solidFill>
              <a:effectLst/>
              <a:latin typeface="Swis721 BT" panose="020B0504020202020204" pitchFamily="34" charset="0"/>
              <a:ea typeface="ヒラギノ角ゴ Pro W6" charset="-128"/>
              <a:cs typeface="ヒラギノ角ゴ Pro W6" charset="-128"/>
            </a:endParaRPr>
          </a:p>
        </p:txBody>
      </p:sp>
      <p:sp>
        <p:nvSpPr>
          <p:cNvPr id="49" name="四角形吹き出し 48"/>
          <p:cNvSpPr/>
          <p:nvPr/>
        </p:nvSpPr>
        <p:spPr bwMode="auto">
          <a:xfrm>
            <a:off x="5136881" y="4675511"/>
            <a:ext cx="1164028" cy="320308"/>
          </a:xfrm>
          <a:prstGeom prst="wedgeRectCallout">
            <a:avLst>
              <a:gd name="adj1" fmla="val -41457"/>
              <a:gd name="adj2" fmla="val 77233"/>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bg1"/>
                </a:solidFill>
                <a:effectLst/>
                <a:latin typeface="Swis721 BT" panose="020B0504020202020204" pitchFamily="34" charset="0"/>
                <a:ea typeface="ヒラギノ角ゴ Pro W6" charset="-128"/>
                <a:cs typeface="ヒラギノ角ゴ Pro W6" charset="-128"/>
              </a:rPr>
              <a:t>FY2017</a:t>
            </a:r>
            <a:endParaRPr kumimoji="1" lang="ja-JP" altLang="en-US" sz="1400" b="0" i="0" u="none" strike="noStrike" cap="none" normalizeH="0" baseline="0" dirty="0">
              <a:ln>
                <a:noFill/>
              </a:ln>
              <a:solidFill>
                <a:schemeClr val="bg1"/>
              </a:solidFill>
              <a:effectLst/>
              <a:latin typeface="Swis721 BT" panose="020B0504020202020204" pitchFamily="34" charset="0"/>
              <a:ea typeface="ヒラギノ角ゴ Pro W6" charset="-128"/>
              <a:cs typeface="ヒラギノ角ゴ Pro W6" charset="-128"/>
            </a:endParaRPr>
          </a:p>
        </p:txBody>
      </p:sp>
      <p:sp>
        <p:nvSpPr>
          <p:cNvPr id="2" name="テキスト ボックス 1"/>
          <p:cNvSpPr txBox="1"/>
          <p:nvPr/>
        </p:nvSpPr>
        <p:spPr bwMode="auto">
          <a:xfrm>
            <a:off x="563672" y="5301208"/>
            <a:ext cx="2655518" cy="933892"/>
          </a:xfrm>
          <a:prstGeom prst="rect">
            <a:avLst/>
          </a:prstGeom>
          <a:solidFill>
            <a:srgbClr val="C00000"/>
          </a:solidFill>
          <a:ln w="9525">
            <a:noFill/>
            <a:miter lim="800000"/>
            <a:headEnd/>
            <a:tailEnd/>
          </a:ln>
          <a:effectLst/>
        </p:spPr>
        <p:txBody>
          <a:bodyPr wrap="square" rtlCol="0">
            <a:prstTxWarp prst="textNoShape">
              <a:avLst/>
            </a:prstTxWarp>
            <a:noAutofit/>
          </a:bodyPr>
          <a:lstStyle/>
          <a:p>
            <a:pPr algn="l">
              <a:spcBef>
                <a:spcPct val="50000"/>
              </a:spcBef>
            </a:pPr>
            <a:r>
              <a:rPr kumimoji="1" lang="en-US" altLang="ja-JP" sz="1400" dirty="0" smtClean="0">
                <a:solidFill>
                  <a:schemeClr val="bg1"/>
                </a:solidFill>
              </a:rPr>
              <a:t>Of course, it’s not so difficult to add RDF I/F, because it is logical framework. (We will add it soon!)</a:t>
            </a:r>
            <a:endParaRPr kumimoji="1" lang="ja-JP" altLang="en-US" sz="1400" dirty="0" err="1" smtClean="0">
              <a:solidFill>
                <a:schemeClr val="bg1"/>
              </a:solidFill>
            </a:endParaRPr>
          </a:p>
        </p:txBody>
      </p:sp>
    </p:spTree>
    <p:extLst>
      <p:ext uri="{BB962C8B-B14F-4D97-AF65-F5344CB8AC3E}">
        <p14:creationId xmlns:p14="http://schemas.microsoft.com/office/powerpoint/2010/main" val="411535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15</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46" name="円弧 45"/>
          <p:cNvSpPr/>
          <p:nvPr/>
        </p:nvSpPr>
        <p:spPr bwMode="auto">
          <a:xfrm>
            <a:off x="-6364626" y="-975761"/>
            <a:ext cx="14941152" cy="14400000"/>
          </a:xfrm>
          <a:prstGeom prst="arc">
            <a:avLst>
              <a:gd name="adj1" fmla="val 15939422"/>
              <a:gd name="adj2" fmla="val 6625"/>
            </a:avLst>
          </a:prstGeom>
          <a:gradFill flip="none" rotWithShape="1">
            <a:gsLst>
              <a:gs pos="100000">
                <a:srgbClr val="002060"/>
              </a:gs>
              <a:gs pos="0">
                <a:schemeClr val="bg1"/>
              </a:gs>
              <a:gs pos="84188">
                <a:srgbClr val="002060"/>
              </a:gs>
              <a:gs pos="41000">
                <a:schemeClr val="bg1"/>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0" name="円弧 49"/>
          <p:cNvSpPr/>
          <p:nvPr/>
        </p:nvSpPr>
        <p:spPr bwMode="auto">
          <a:xfrm>
            <a:off x="-3159547" y="2074044"/>
            <a:ext cx="8594253" cy="8303663"/>
          </a:xfrm>
          <a:prstGeom prst="arc">
            <a:avLst>
              <a:gd name="adj1" fmla="val 15916106"/>
              <a:gd name="adj2" fmla="val 6947"/>
            </a:avLst>
          </a:prstGeom>
          <a:gradFill flip="none" rotWithShape="1">
            <a:gsLst>
              <a:gs pos="100000">
                <a:srgbClr val="339933"/>
              </a:gs>
              <a:gs pos="0">
                <a:srgbClr val="FFC000"/>
              </a:gs>
              <a:gs pos="36000">
                <a:schemeClr val="bg1"/>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2" name="円/楕円 51"/>
          <p:cNvSpPr/>
          <p:nvPr/>
        </p:nvSpPr>
        <p:spPr bwMode="auto">
          <a:xfrm rot="19561238">
            <a:off x="2712485" y="2378626"/>
            <a:ext cx="4535321" cy="1661887"/>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3" name="円/楕円 52"/>
          <p:cNvSpPr/>
          <p:nvPr/>
        </p:nvSpPr>
        <p:spPr bwMode="auto">
          <a:xfrm rot="20588895">
            <a:off x="3356692" y="4176394"/>
            <a:ext cx="4573504" cy="961879"/>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54" name="円/楕円 53"/>
          <p:cNvSpPr/>
          <p:nvPr/>
        </p:nvSpPr>
        <p:spPr bwMode="auto">
          <a:xfrm rot="21238240">
            <a:off x="3625216" y="5330874"/>
            <a:ext cx="4569004" cy="773317"/>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55" name="直線コネクタ 54"/>
          <p:cNvCxnSpPr/>
          <p:nvPr/>
        </p:nvCxnSpPr>
        <p:spPr bwMode="auto">
          <a:xfrm flipH="1">
            <a:off x="5321300" y="3955055"/>
            <a:ext cx="1795596" cy="788395"/>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56" name="直線コネクタ 55"/>
          <p:cNvCxnSpPr/>
          <p:nvPr/>
        </p:nvCxnSpPr>
        <p:spPr bwMode="auto">
          <a:xfrm flipH="1">
            <a:off x="5403851" y="4406900"/>
            <a:ext cx="1885949" cy="539750"/>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pic>
        <p:nvPicPr>
          <p:cNvPr id="57"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344632" y="3833243"/>
            <a:ext cx="379584" cy="526371"/>
          </a:xfrm>
          <a:prstGeom prst="rect">
            <a:avLst/>
          </a:prstGeom>
          <a:noFill/>
        </p:spPr>
      </p:pic>
      <p:pic>
        <p:nvPicPr>
          <p:cNvPr id="58"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550820" y="3945301"/>
            <a:ext cx="379584" cy="526371"/>
          </a:xfrm>
          <a:prstGeom prst="rect">
            <a:avLst/>
          </a:prstGeom>
          <a:noFill/>
        </p:spPr>
      </p:pic>
      <p:pic>
        <p:nvPicPr>
          <p:cNvPr id="59"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743561" y="4104450"/>
            <a:ext cx="379584" cy="526371"/>
          </a:xfrm>
          <a:prstGeom prst="rect">
            <a:avLst/>
          </a:prstGeom>
          <a:noFill/>
        </p:spPr>
      </p:pic>
      <p:pic>
        <p:nvPicPr>
          <p:cNvPr id="60"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087907" y="4038219"/>
            <a:ext cx="379584" cy="526371"/>
          </a:xfrm>
          <a:prstGeom prst="rect">
            <a:avLst/>
          </a:prstGeom>
          <a:noFill/>
        </p:spPr>
      </p:pic>
      <p:pic>
        <p:nvPicPr>
          <p:cNvPr id="61"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808840" y="4177041"/>
            <a:ext cx="379584" cy="526371"/>
          </a:xfrm>
          <a:prstGeom prst="rect">
            <a:avLst/>
          </a:prstGeom>
          <a:noFill/>
        </p:spPr>
      </p:pic>
      <p:pic>
        <p:nvPicPr>
          <p:cNvPr id="62"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280648" y="4176458"/>
            <a:ext cx="379584" cy="526371"/>
          </a:xfrm>
          <a:prstGeom prst="rect">
            <a:avLst/>
          </a:prstGeom>
          <a:noFill/>
        </p:spPr>
      </p:pic>
      <p:pic>
        <p:nvPicPr>
          <p:cNvPr id="63"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992616" y="4320474"/>
            <a:ext cx="379584" cy="526371"/>
          </a:xfrm>
          <a:prstGeom prst="rect">
            <a:avLst/>
          </a:prstGeom>
          <a:noFill/>
        </p:spPr>
      </p:pic>
      <p:pic>
        <p:nvPicPr>
          <p:cNvPr id="64"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448800" y="4270781"/>
            <a:ext cx="379584" cy="526371"/>
          </a:xfrm>
          <a:prstGeom prst="rect">
            <a:avLst/>
          </a:prstGeom>
          <a:noFill/>
        </p:spPr>
      </p:pic>
      <p:pic>
        <p:nvPicPr>
          <p:cNvPr id="65"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652120" y="4414797"/>
            <a:ext cx="379584" cy="526371"/>
          </a:xfrm>
          <a:prstGeom prst="rect">
            <a:avLst/>
          </a:prstGeom>
          <a:noFill/>
        </p:spPr>
      </p:pic>
      <p:cxnSp>
        <p:nvCxnSpPr>
          <p:cNvPr id="66" name="直線コネクタ 65"/>
          <p:cNvCxnSpPr/>
          <p:nvPr/>
        </p:nvCxnSpPr>
        <p:spPr bwMode="auto">
          <a:xfrm flipH="1">
            <a:off x="4907438" y="4858822"/>
            <a:ext cx="451692" cy="143220"/>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67" name="直線コネクタ 66"/>
          <p:cNvCxnSpPr/>
          <p:nvPr/>
        </p:nvCxnSpPr>
        <p:spPr bwMode="auto">
          <a:xfrm flipH="1" flipV="1">
            <a:off x="5322760" y="4744417"/>
            <a:ext cx="97540" cy="202157"/>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68" name="直線コネクタ 67"/>
          <p:cNvCxnSpPr/>
          <p:nvPr/>
        </p:nvCxnSpPr>
        <p:spPr bwMode="auto">
          <a:xfrm flipH="1">
            <a:off x="4661293" y="2137272"/>
            <a:ext cx="1353917" cy="1222873"/>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69" name="直線コネクタ 68"/>
          <p:cNvCxnSpPr/>
          <p:nvPr/>
        </p:nvCxnSpPr>
        <p:spPr bwMode="auto">
          <a:xfrm flipH="1">
            <a:off x="4922510" y="2610997"/>
            <a:ext cx="1643545" cy="1007853"/>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pic>
        <p:nvPicPr>
          <p:cNvPr id="70"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531220" y="2132856"/>
            <a:ext cx="379584" cy="526371"/>
          </a:xfrm>
          <a:prstGeom prst="rect">
            <a:avLst/>
          </a:prstGeom>
          <a:noFill/>
        </p:spPr>
      </p:pic>
      <p:pic>
        <p:nvPicPr>
          <p:cNvPr id="71"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737408" y="2244914"/>
            <a:ext cx="379584" cy="526371"/>
          </a:xfrm>
          <a:prstGeom prst="rect">
            <a:avLst/>
          </a:prstGeom>
          <a:noFill/>
        </p:spPr>
      </p:pic>
      <p:pic>
        <p:nvPicPr>
          <p:cNvPr id="72"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930149" y="2437655"/>
            <a:ext cx="379584" cy="526371"/>
          </a:xfrm>
          <a:prstGeom prst="rect">
            <a:avLst/>
          </a:prstGeom>
          <a:noFill/>
        </p:spPr>
      </p:pic>
      <p:pic>
        <p:nvPicPr>
          <p:cNvPr id="73"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141254" y="2389063"/>
            <a:ext cx="379584" cy="526371"/>
          </a:xfrm>
          <a:prstGeom prst="rect">
            <a:avLst/>
          </a:prstGeom>
          <a:noFill/>
        </p:spPr>
      </p:pic>
      <p:pic>
        <p:nvPicPr>
          <p:cNvPr id="74"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4829360" y="2772573"/>
            <a:ext cx="379584" cy="526371"/>
          </a:xfrm>
          <a:prstGeom prst="rect">
            <a:avLst/>
          </a:prstGeom>
          <a:noFill/>
        </p:spPr>
      </p:pic>
      <p:pic>
        <p:nvPicPr>
          <p:cNvPr id="75"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333995" y="2527302"/>
            <a:ext cx="379584" cy="526371"/>
          </a:xfrm>
          <a:prstGeom prst="rect">
            <a:avLst/>
          </a:prstGeom>
          <a:noFill/>
        </p:spPr>
      </p:pic>
      <p:pic>
        <p:nvPicPr>
          <p:cNvPr id="76"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526736" y="2733490"/>
            <a:ext cx="379584" cy="526371"/>
          </a:xfrm>
          <a:prstGeom prst="rect">
            <a:avLst/>
          </a:prstGeom>
          <a:noFill/>
        </p:spPr>
      </p:pic>
      <p:pic>
        <p:nvPicPr>
          <p:cNvPr id="77"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013136" y="2916006"/>
            <a:ext cx="379584" cy="526371"/>
          </a:xfrm>
          <a:prstGeom prst="rect">
            <a:avLst/>
          </a:prstGeom>
          <a:noFill/>
        </p:spPr>
      </p:pic>
      <p:pic>
        <p:nvPicPr>
          <p:cNvPr id="78"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232772" y="3081853"/>
            <a:ext cx="379584" cy="526371"/>
          </a:xfrm>
          <a:prstGeom prst="rect">
            <a:avLst/>
          </a:prstGeom>
          <a:noFill/>
        </p:spPr>
      </p:pic>
      <p:pic>
        <p:nvPicPr>
          <p:cNvPr id="79"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136337" y="2617851"/>
            <a:ext cx="379584" cy="526371"/>
          </a:xfrm>
          <a:prstGeom prst="rect">
            <a:avLst/>
          </a:prstGeom>
          <a:noFill/>
        </p:spPr>
      </p:pic>
      <p:pic>
        <p:nvPicPr>
          <p:cNvPr id="80"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714995" y="2881407"/>
            <a:ext cx="379584" cy="526371"/>
          </a:xfrm>
          <a:prstGeom prst="rect">
            <a:avLst/>
          </a:prstGeom>
          <a:noFill/>
        </p:spPr>
      </p:pic>
      <p:cxnSp>
        <p:nvCxnSpPr>
          <p:cNvPr id="81" name="直線コネクタ 80"/>
          <p:cNvCxnSpPr/>
          <p:nvPr/>
        </p:nvCxnSpPr>
        <p:spPr bwMode="auto">
          <a:xfrm flipH="1" flipV="1">
            <a:off x="4661294" y="3349958"/>
            <a:ext cx="263246" cy="274591"/>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82" name="直線コネクタ 81"/>
          <p:cNvCxnSpPr/>
          <p:nvPr/>
        </p:nvCxnSpPr>
        <p:spPr bwMode="auto">
          <a:xfrm flipH="1">
            <a:off x="4197427" y="3481330"/>
            <a:ext cx="572877" cy="462709"/>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84" name="直線コネクタ 83"/>
          <p:cNvCxnSpPr/>
          <p:nvPr/>
        </p:nvCxnSpPr>
        <p:spPr bwMode="auto">
          <a:xfrm flipH="1">
            <a:off x="5313838" y="5842000"/>
            <a:ext cx="204312" cy="17292"/>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85" name="直線コネクタ 84"/>
          <p:cNvCxnSpPr/>
          <p:nvPr/>
        </p:nvCxnSpPr>
        <p:spPr bwMode="auto">
          <a:xfrm flipH="1" flipV="1">
            <a:off x="5519610" y="5722318"/>
            <a:ext cx="23940" cy="227632"/>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86" name="直線コネクタ 85"/>
          <p:cNvCxnSpPr/>
          <p:nvPr/>
        </p:nvCxnSpPr>
        <p:spPr bwMode="auto">
          <a:xfrm flipH="1">
            <a:off x="5518150" y="5287511"/>
            <a:ext cx="1833852" cy="440189"/>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cxnSp>
        <p:nvCxnSpPr>
          <p:cNvPr id="87" name="直線コネクタ 86"/>
          <p:cNvCxnSpPr/>
          <p:nvPr/>
        </p:nvCxnSpPr>
        <p:spPr bwMode="auto">
          <a:xfrm flipH="1">
            <a:off x="5530850" y="5763107"/>
            <a:ext cx="2058185" cy="174143"/>
          </a:xfrm>
          <a:prstGeom prst="line">
            <a:avLst/>
          </a:prstGeom>
          <a:solidFill>
            <a:schemeClr val="accent1"/>
          </a:solidFill>
          <a:ln w="19050" cap="flat" cmpd="sng" algn="ctr">
            <a:solidFill>
              <a:schemeClr val="accent5">
                <a:lumMod val="10000"/>
              </a:schemeClr>
            </a:solidFill>
            <a:prstDash val="solid"/>
            <a:round/>
            <a:headEnd type="none" w="med" len="med"/>
            <a:tailEnd type="none" w="med" len="med"/>
          </a:ln>
          <a:effectLst/>
        </p:spPr>
      </p:cxnSp>
      <p:pic>
        <p:nvPicPr>
          <p:cNvPr id="88"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684785" y="5179198"/>
            <a:ext cx="379584" cy="526371"/>
          </a:xfrm>
          <a:prstGeom prst="rect">
            <a:avLst/>
          </a:prstGeom>
          <a:noFill/>
        </p:spPr>
      </p:pic>
      <p:pic>
        <p:nvPicPr>
          <p:cNvPr id="89"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890973" y="5291256"/>
            <a:ext cx="379584" cy="526371"/>
          </a:xfrm>
          <a:prstGeom prst="rect">
            <a:avLst/>
          </a:prstGeom>
          <a:noFill/>
        </p:spPr>
      </p:pic>
      <p:pic>
        <p:nvPicPr>
          <p:cNvPr id="90"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7072736" y="5398160"/>
            <a:ext cx="379584" cy="526371"/>
          </a:xfrm>
          <a:prstGeom prst="rect">
            <a:avLst/>
          </a:prstGeom>
          <a:noFill/>
        </p:spPr>
      </p:pic>
      <p:pic>
        <p:nvPicPr>
          <p:cNvPr id="91"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370099" y="5322918"/>
            <a:ext cx="379584" cy="526371"/>
          </a:xfrm>
          <a:prstGeom prst="rect">
            <a:avLst/>
          </a:prstGeom>
          <a:noFill/>
        </p:spPr>
      </p:pic>
      <p:pic>
        <p:nvPicPr>
          <p:cNvPr id="92"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054356" y="5395855"/>
            <a:ext cx="379584" cy="526371"/>
          </a:xfrm>
          <a:prstGeom prst="rect">
            <a:avLst/>
          </a:prstGeom>
          <a:noFill/>
        </p:spPr>
      </p:pic>
      <p:pic>
        <p:nvPicPr>
          <p:cNvPr id="93"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562840" y="5461157"/>
            <a:ext cx="379584" cy="526371"/>
          </a:xfrm>
          <a:prstGeom prst="rect">
            <a:avLst/>
          </a:prstGeom>
          <a:noFill/>
        </p:spPr>
      </p:pic>
      <p:pic>
        <p:nvPicPr>
          <p:cNvPr id="94"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238132" y="5539288"/>
            <a:ext cx="379584" cy="526371"/>
          </a:xfrm>
          <a:prstGeom prst="rect">
            <a:avLst/>
          </a:prstGeom>
          <a:noFill/>
        </p:spPr>
      </p:pic>
      <p:pic>
        <p:nvPicPr>
          <p:cNvPr id="95"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722014" y="5493171"/>
            <a:ext cx="379584" cy="526371"/>
          </a:xfrm>
          <a:prstGeom prst="rect">
            <a:avLst/>
          </a:prstGeom>
          <a:noFill/>
        </p:spPr>
      </p:pic>
      <p:pic>
        <p:nvPicPr>
          <p:cNvPr id="96"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5905790" y="5636604"/>
            <a:ext cx="379584" cy="526371"/>
          </a:xfrm>
          <a:prstGeom prst="rect">
            <a:avLst/>
          </a:prstGeom>
          <a:noFill/>
        </p:spPr>
      </p:pic>
      <p:sp>
        <p:nvSpPr>
          <p:cNvPr id="135" name="円/楕円 134"/>
          <p:cNvSpPr/>
          <p:nvPr/>
        </p:nvSpPr>
        <p:spPr bwMode="auto">
          <a:xfrm rot="17242013">
            <a:off x="715705" y="1673877"/>
            <a:ext cx="3508492" cy="637613"/>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36" name="円/楕円 135"/>
          <p:cNvSpPr/>
          <p:nvPr/>
        </p:nvSpPr>
        <p:spPr bwMode="auto">
          <a:xfrm rot="17958776">
            <a:off x="1451202" y="1946851"/>
            <a:ext cx="3774464" cy="637613"/>
          </a:xfrm>
          <a:prstGeom prst="ellipse">
            <a:avLst/>
          </a:prstGeom>
          <a:noFill/>
          <a:ln w="190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37" name="正方形/長方形 136"/>
          <p:cNvSpPr/>
          <p:nvPr/>
        </p:nvSpPr>
        <p:spPr bwMode="auto">
          <a:xfrm>
            <a:off x="-607909" y="-1162270"/>
            <a:ext cx="8196944" cy="20160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38" name="円弧 137"/>
          <p:cNvSpPr/>
          <p:nvPr/>
        </p:nvSpPr>
        <p:spPr bwMode="auto">
          <a:xfrm>
            <a:off x="-6364626" y="-975761"/>
            <a:ext cx="14941152" cy="14400000"/>
          </a:xfrm>
          <a:prstGeom prst="arc">
            <a:avLst>
              <a:gd name="adj1" fmla="val 18390629"/>
              <a:gd name="adj2" fmla="val 18470722"/>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39" name="円弧 138"/>
          <p:cNvSpPr/>
          <p:nvPr/>
        </p:nvSpPr>
        <p:spPr bwMode="auto">
          <a:xfrm>
            <a:off x="-6364626" y="-975761"/>
            <a:ext cx="14941152" cy="14400000"/>
          </a:xfrm>
          <a:prstGeom prst="arc">
            <a:avLst>
              <a:gd name="adj1" fmla="val 16708644"/>
              <a:gd name="adj2" fmla="val 1679348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40" name="円/楕円 139"/>
          <p:cNvSpPr/>
          <p:nvPr/>
        </p:nvSpPr>
        <p:spPr bwMode="auto">
          <a:xfrm>
            <a:off x="781978" y="5865875"/>
            <a:ext cx="720080" cy="720000"/>
          </a:xfrm>
          <a:prstGeom prst="ellipse">
            <a:avLst/>
          </a:prstGeom>
          <a:solidFill>
            <a:srgbClr val="FFC000"/>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41" name="テキスト ボックス 140"/>
          <p:cNvSpPr txBox="1"/>
          <p:nvPr/>
        </p:nvSpPr>
        <p:spPr bwMode="auto">
          <a:xfrm>
            <a:off x="646021" y="5897629"/>
            <a:ext cx="964338" cy="584775"/>
          </a:xfrm>
          <a:prstGeom prst="rect">
            <a:avLst/>
          </a:prstGeom>
          <a:noFill/>
          <a:ln w="9525">
            <a:noFill/>
            <a:miter lim="800000"/>
            <a:headEnd/>
            <a:tailEnd/>
          </a:ln>
          <a:effectLst/>
        </p:spPr>
        <p:txBody>
          <a:bodyPr wrap="square" rtlCol="0" anchor="ctr" anchorCtr="1">
            <a:prstTxWarp prst="textNoShape">
              <a:avLst/>
            </a:prstTxWarp>
            <a:spAutoFit/>
          </a:bodyPr>
          <a:lstStyle/>
          <a:p>
            <a:pPr algn="l">
              <a:spcBef>
                <a:spcPct val="50000"/>
              </a:spcBef>
            </a:pPr>
            <a:r>
              <a:rPr kumimoji="1" lang="en-US" altLang="ja-JP" sz="3200" b="1" dirty="0" smtClean="0"/>
              <a:t>d</a:t>
            </a:r>
            <a:r>
              <a:rPr kumimoji="1" lang="en-US" altLang="ja-JP" sz="3200" b="1" dirty="0" smtClean="0">
                <a:solidFill>
                  <a:schemeClr val="bg1"/>
                </a:solidFill>
              </a:rPr>
              <a:t>oi</a:t>
            </a:r>
            <a:endParaRPr kumimoji="1" lang="ja-JP" altLang="en-US" sz="3200" b="1" dirty="0" err="1" smtClean="0">
              <a:solidFill>
                <a:schemeClr val="bg1"/>
              </a:solidFill>
            </a:endParaRPr>
          </a:p>
        </p:txBody>
      </p:sp>
      <p:pic>
        <p:nvPicPr>
          <p:cNvPr id="155"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640688" y="2996952"/>
            <a:ext cx="379584" cy="526371"/>
          </a:xfrm>
          <a:prstGeom prst="rect">
            <a:avLst/>
          </a:prstGeom>
          <a:noFill/>
        </p:spPr>
      </p:pic>
      <p:pic>
        <p:nvPicPr>
          <p:cNvPr id="156"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856712" y="3091275"/>
            <a:ext cx="379584" cy="526371"/>
          </a:xfrm>
          <a:prstGeom prst="rect">
            <a:avLst/>
          </a:prstGeom>
          <a:noFill/>
        </p:spPr>
      </p:pic>
      <p:pic>
        <p:nvPicPr>
          <p:cNvPr id="157"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7072736" y="3163283"/>
            <a:ext cx="379584" cy="526371"/>
          </a:xfrm>
          <a:prstGeom prst="rect">
            <a:avLst/>
          </a:prstGeom>
          <a:noFill/>
        </p:spPr>
      </p:pic>
      <p:pic>
        <p:nvPicPr>
          <p:cNvPr id="158"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352656" y="3212976"/>
            <a:ext cx="379584" cy="526371"/>
          </a:xfrm>
          <a:prstGeom prst="rect">
            <a:avLst/>
          </a:prstGeom>
          <a:noFill/>
        </p:spPr>
      </p:pic>
      <p:pic>
        <p:nvPicPr>
          <p:cNvPr id="159"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588224" y="3284984"/>
            <a:ext cx="379584" cy="526371"/>
          </a:xfrm>
          <a:prstGeom prst="rect">
            <a:avLst/>
          </a:prstGeom>
          <a:noFill/>
        </p:spPr>
      </p:pic>
      <p:pic>
        <p:nvPicPr>
          <p:cNvPr id="160"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7452320" y="4509120"/>
            <a:ext cx="379584" cy="526371"/>
          </a:xfrm>
          <a:prstGeom prst="rect">
            <a:avLst/>
          </a:prstGeom>
          <a:noFill/>
        </p:spPr>
      </p:pic>
      <p:pic>
        <p:nvPicPr>
          <p:cNvPr id="161"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7668344" y="4581128"/>
            <a:ext cx="379584" cy="526371"/>
          </a:xfrm>
          <a:prstGeom prst="rect">
            <a:avLst/>
          </a:prstGeom>
          <a:noFill/>
        </p:spPr>
      </p:pic>
      <p:pic>
        <p:nvPicPr>
          <p:cNvPr id="162"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6948264" y="4630821"/>
            <a:ext cx="379584" cy="526371"/>
          </a:xfrm>
          <a:prstGeom prst="rect">
            <a:avLst/>
          </a:prstGeom>
          <a:noFill/>
        </p:spPr>
      </p:pic>
      <p:pic>
        <p:nvPicPr>
          <p:cNvPr id="163" name="Picture 2" descr="C:\Users\umemura\AppData\Local\Microsoft\Windows\Temporary Internet Files\Content.IE5\KXB04IE4\MC900428969[2].wmf"/>
          <p:cNvPicPr>
            <a:picLocks noChangeAspect="1" noChangeArrowheads="1"/>
          </p:cNvPicPr>
          <p:nvPr/>
        </p:nvPicPr>
        <p:blipFill>
          <a:blip r:embed="rId3"/>
          <a:srcRect/>
          <a:stretch>
            <a:fillRect/>
          </a:stretch>
        </p:blipFill>
        <p:spPr bwMode="auto">
          <a:xfrm>
            <a:off x="7183832" y="4702829"/>
            <a:ext cx="379584" cy="526371"/>
          </a:xfrm>
          <a:prstGeom prst="rect">
            <a:avLst/>
          </a:prstGeom>
          <a:noFill/>
        </p:spPr>
      </p:pic>
      <p:sp>
        <p:nvSpPr>
          <p:cNvPr id="165" name="テキスト ボックス 164"/>
          <p:cNvSpPr txBox="1"/>
          <p:nvPr/>
        </p:nvSpPr>
        <p:spPr bwMode="auto">
          <a:xfrm>
            <a:off x="4761301" y="1451804"/>
            <a:ext cx="1530869" cy="307777"/>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en-US" altLang="ja-JP" sz="1400" dirty="0" smtClean="0">
                <a:solidFill>
                  <a:schemeClr val="bg1"/>
                </a:solidFill>
                <a:latin typeface="Swis721 BT" panose="020B0504020202020204" pitchFamily="34" charset="0"/>
              </a:rPr>
              <a:t>Community</a:t>
            </a:r>
            <a:endParaRPr lang="ja-JP" altLang="en-US" sz="1400" dirty="0" smtClean="0">
              <a:solidFill>
                <a:schemeClr val="bg1"/>
              </a:solidFill>
              <a:latin typeface="Swis721 BT" panose="020B0504020202020204" pitchFamily="34" charset="0"/>
            </a:endParaRPr>
          </a:p>
        </p:txBody>
      </p:sp>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4"/>
          <a:srcRect l="5362"/>
          <a:stretch/>
        </p:blipFill>
        <p:spPr>
          <a:xfrm>
            <a:off x="197543" y="245062"/>
            <a:ext cx="1416099" cy="522290"/>
          </a:xfrm>
          <a:prstGeom prst="rect">
            <a:avLst/>
          </a:prstGeom>
        </p:spPr>
      </p:pic>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Our 3rd. Product: Web Application Framework</a:t>
            </a:r>
            <a:endParaRPr lang="ja-JP" altLang="en-US" sz="2400" dirty="0">
              <a:latin typeface="Swis721 BT" panose="020B0504020202020204" pitchFamily="34" charset="0"/>
              <a:ea typeface="ＭＳ Ｐゴシック" pitchFamily="50" charset="-128"/>
              <a:cs typeface="ＭＳ ゴシック" charset="0"/>
            </a:endParaRPr>
          </a:p>
        </p:txBody>
      </p:sp>
      <p:sp>
        <p:nvSpPr>
          <p:cNvPr id="170" name="フッター プレースホルダ 4"/>
          <p:cNvSpPr>
            <a:spLocks noGrp="1"/>
          </p:cNvSpPr>
          <p:nvPr>
            <p:ph type="ftr" sz="quarter" idx="12"/>
          </p:nvPr>
        </p:nvSpPr>
        <p:spPr>
          <a:xfrm>
            <a:off x="1332000" y="6564976"/>
            <a:ext cx="6480000" cy="248400"/>
          </a:xfrm>
        </p:spPr>
        <p:txBody>
          <a:bodyPr tIns="0" bIns="0" anchor="ctr" anchorCtr="1"/>
          <a:lstStyle/>
          <a:p>
            <a:r>
              <a:rPr lang="ja-JP" altLang="en-US" sz="1000" kern="0" dirty="0">
                <a:solidFill>
                  <a:schemeClr val="bg1">
                    <a:lumMod val="50000"/>
                  </a:schemeClr>
                </a:solidFill>
                <a:latin typeface="Swis721 BT" panose="020B0504020202020204" pitchFamily="34" charset="0"/>
                <a:ea typeface="+mn-ea"/>
              </a:rPr>
              <a:t>第</a:t>
            </a:r>
            <a:r>
              <a:rPr lang="en-US" altLang="ja-JP" sz="1000" kern="0" dirty="0">
                <a:solidFill>
                  <a:schemeClr val="bg1">
                    <a:lumMod val="50000"/>
                  </a:schemeClr>
                </a:solidFill>
                <a:latin typeface="Swis721 BT" panose="020B0504020202020204" pitchFamily="34" charset="0"/>
                <a:ea typeface="+mn-ea"/>
              </a:rPr>
              <a:t>4</a:t>
            </a:r>
            <a:r>
              <a:rPr lang="ja-JP" altLang="en-US" sz="1000" kern="0" dirty="0">
                <a:solidFill>
                  <a:schemeClr val="bg1">
                    <a:lumMod val="50000"/>
                  </a:schemeClr>
                </a:solidFill>
                <a:latin typeface="Swis721 BT" panose="020B0504020202020204" pitchFamily="34" charset="0"/>
                <a:ea typeface="+mn-ea"/>
              </a:rPr>
              <a:t>回オープンサイエンスデータ推進</a:t>
            </a:r>
            <a:r>
              <a:rPr lang="ja-JP" altLang="en-US" sz="1000" kern="0" dirty="0" smtClean="0">
                <a:solidFill>
                  <a:schemeClr val="bg1">
                    <a:lumMod val="50000"/>
                  </a:schemeClr>
                </a:solidFill>
                <a:latin typeface="Swis721 BT" panose="020B0504020202020204" pitchFamily="34" charset="0"/>
                <a:ea typeface="+mn-ea"/>
              </a:rPr>
              <a:t>ワークショップ  主催： 京都</a:t>
            </a:r>
            <a:r>
              <a:rPr lang="ja-JP" altLang="en-US" sz="1000" kern="0" dirty="0">
                <a:solidFill>
                  <a:schemeClr val="bg1">
                    <a:lumMod val="50000"/>
                  </a:schemeClr>
                </a:solidFill>
                <a:latin typeface="Swis721 BT" panose="020B0504020202020204" pitchFamily="34" charset="0"/>
                <a:ea typeface="+mn-ea"/>
              </a:rPr>
              <a:t>大学理学研究科附属地磁気世界資料解析センター</a:t>
            </a:r>
            <a:endParaRPr lang="ja-JP" altLang="en-US" sz="1000" dirty="0">
              <a:solidFill>
                <a:schemeClr val="bg1">
                  <a:lumMod val="50000"/>
                </a:schemeClr>
              </a:solidFill>
              <a:latin typeface="Swis721 BT" panose="020B0504020202020204" pitchFamily="34" charset="0"/>
              <a:ea typeface="+mn-ea"/>
            </a:endParaRPr>
          </a:p>
        </p:txBody>
      </p:sp>
      <p:sp>
        <p:nvSpPr>
          <p:cNvPr id="3" name="フローチャート: 複数書類 2"/>
          <p:cNvSpPr/>
          <p:nvPr/>
        </p:nvSpPr>
        <p:spPr bwMode="auto">
          <a:xfrm>
            <a:off x="4497988" y="2246267"/>
            <a:ext cx="787690" cy="708805"/>
          </a:xfrm>
          <a:prstGeom prst="flowChartMultidocument">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a:solidFill>
                  <a:srgbClr val="002060"/>
                </a:solidFill>
                <a:latin typeface="Swis721 BT" panose="020B0504020202020204" pitchFamily="34" charset="0"/>
                <a:ea typeface="ヒラギノ角ゴ Pro W6" charset="-128"/>
                <a:cs typeface="ヒラギノ角ゴ Pro W6" charset="-128"/>
              </a:rPr>
              <a:t>m</a:t>
            </a:r>
            <a:r>
              <a:rPr kumimoji="1" lang="en-US" altLang="ja-JP" sz="1400" b="0" i="0" u="none" strike="noStrike" cap="none" normalizeH="0" baseline="0" dirty="0" smtClean="0">
                <a:ln>
                  <a:noFill/>
                </a:ln>
                <a:solidFill>
                  <a:srgbClr val="002060"/>
                </a:solidFill>
                <a:effectLst/>
                <a:latin typeface="Swis721 BT" panose="020B0504020202020204" pitchFamily="34" charset="0"/>
                <a:ea typeface="ヒラギノ角ゴ Pro W6" charset="-128"/>
                <a:cs typeface="ヒラギノ角ゴ Pro W6" charset="-128"/>
              </a:rPr>
              <a:t>eta</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2060"/>
                </a:solidFill>
                <a:effectLst/>
                <a:latin typeface="Swis721 BT" panose="020B0504020202020204" pitchFamily="34" charset="0"/>
                <a:ea typeface="ヒラギノ角ゴ Pro W6" charset="-128"/>
                <a:cs typeface="ヒラギノ角ゴ Pro W6" charset="-128"/>
              </a:rPr>
              <a:t>data</a:t>
            </a:r>
            <a:endParaRPr kumimoji="1" lang="ja-JP" altLang="en-US" sz="1400" b="0" i="0" u="none" strike="noStrike" cap="none" normalizeH="0" baseline="0" dirty="0">
              <a:ln>
                <a:noFill/>
              </a:ln>
              <a:solidFill>
                <a:srgbClr val="002060"/>
              </a:solidFill>
              <a:effectLst/>
              <a:latin typeface="Swis721 BT" panose="020B0504020202020204" pitchFamily="34" charset="0"/>
              <a:ea typeface="ヒラギノ角ゴ Pro W6" charset="-128"/>
              <a:cs typeface="ヒラギノ角ゴ Pro W6" charset="-128"/>
            </a:endParaRPr>
          </a:p>
        </p:txBody>
      </p:sp>
      <p:sp>
        <p:nvSpPr>
          <p:cNvPr id="4" name="円/楕円 3"/>
          <p:cNvSpPr/>
          <p:nvPr/>
        </p:nvSpPr>
        <p:spPr bwMode="auto">
          <a:xfrm>
            <a:off x="779835" y="5871891"/>
            <a:ext cx="720000" cy="7200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9" name="テキスト プレースホルダ 5"/>
          <p:cNvSpPr txBox="1">
            <a:spLocks/>
          </p:cNvSpPr>
          <p:nvPr/>
        </p:nvSpPr>
        <p:spPr>
          <a:xfrm>
            <a:off x="137404" y="6036483"/>
            <a:ext cx="2042648" cy="353210"/>
          </a:xfrm>
          <a:prstGeom prst="rect">
            <a:avLst/>
          </a:prstGeom>
          <a:noFill/>
          <a:ln>
            <a:noFill/>
          </a:ln>
        </p:spPr>
        <p:txBody>
          <a:bodyPr vert="horz" lIns="90000" tIns="0" rIns="90000" bIns="0" rtlCol="0" anchor="ctr" anchorCtr="0">
            <a:noAutofit/>
          </a:bodyPr>
          <a:lstStyle/>
          <a:p>
            <a:pPr algn="ctr" defTabSz="914400">
              <a:spcBef>
                <a:spcPct val="20000"/>
              </a:spcBef>
              <a:defRPr/>
            </a:pPr>
            <a:r>
              <a:rPr lang="en-US" altLang="ja-JP" sz="1600" kern="0" dirty="0" smtClean="0">
                <a:solidFill>
                  <a:srgbClr val="C00000"/>
                </a:solidFill>
                <a:latin typeface="Swis721 BT" panose="020B0504020202020204" pitchFamily="34" charset="0"/>
                <a:ea typeface="+mn-ea"/>
                <a:cs typeface="+mn-cs"/>
              </a:rPr>
              <a:t>Semantic</a:t>
            </a:r>
          </a:p>
        </p:txBody>
      </p:sp>
      <p:cxnSp>
        <p:nvCxnSpPr>
          <p:cNvPr id="7" name="直線矢印コネクタ 6"/>
          <p:cNvCxnSpPr/>
          <p:nvPr/>
        </p:nvCxnSpPr>
        <p:spPr bwMode="auto">
          <a:xfrm flipH="1">
            <a:off x="1483112" y="2881407"/>
            <a:ext cx="3014876" cy="3106798"/>
          </a:xfrm>
          <a:prstGeom prst="straightConnector1">
            <a:avLst/>
          </a:prstGeom>
          <a:solidFill>
            <a:schemeClr val="accent1"/>
          </a:solidFill>
          <a:ln w="25400" cap="flat" cmpd="sng" algn="ctr">
            <a:solidFill>
              <a:srgbClr val="FFC000"/>
            </a:solidFill>
            <a:prstDash val="solid"/>
            <a:round/>
            <a:headEnd type="none" w="med" len="med"/>
            <a:tailEnd type="triangle" w="lg" len="lg"/>
          </a:ln>
          <a:effectLst/>
        </p:spPr>
      </p:cxnSp>
      <p:sp>
        <p:nvSpPr>
          <p:cNvPr id="100" name="テキスト ボックス 99"/>
          <p:cNvSpPr txBox="1"/>
          <p:nvPr/>
        </p:nvSpPr>
        <p:spPr bwMode="auto">
          <a:xfrm>
            <a:off x="1432235" y="5801543"/>
            <a:ext cx="831463"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en-US" altLang="ja-JP" sz="1200" dirty="0" smtClean="0">
                <a:solidFill>
                  <a:srgbClr val="C00000"/>
                </a:solidFill>
                <a:latin typeface="Swis721 BT" panose="020B0504020202020204" pitchFamily="34" charset="0"/>
              </a:rPr>
              <a:t>RDF</a:t>
            </a:r>
            <a:endParaRPr lang="ja-JP" altLang="en-US" sz="1200" dirty="0" smtClean="0">
              <a:solidFill>
                <a:srgbClr val="C00000"/>
              </a:solidFill>
              <a:latin typeface="Swis721 BT" panose="020B0504020202020204" pitchFamily="34" charset="0"/>
            </a:endParaRPr>
          </a:p>
        </p:txBody>
      </p:sp>
      <p:sp>
        <p:nvSpPr>
          <p:cNvPr id="144" name="円弧 143"/>
          <p:cNvSpPr/>
          <p:nvPr/>
        </p:nvSpPr>
        <p:spPr bwMode="auto">
          <a:xfrm>
            <a:off x="-2505062" y="2863175"/>
            <a:ext cx="7200000" cy="6840000"/>
          </a:xfrm>
          <a:prstGeom prst="arc">
            <a:avLst>
              <a:gd name="adj1" fmla="val 15202682"/>
              <a:gd name="adj2" fmla="val 286070"/>
            </a:avLst>
          </a:prstGeom>
          <a:noFill/>
          <a:ln w="127000" cap="flat" cmpd="sng" algn="ctr">
            <a:solidFill>
              <a:srgbClr val="FFCC66"/>
            </a:solidFill>
            <a:prstDash val="solid"/>
            <a:round/>
            <a:headEnd type="triangle" w="med" len="sm"/>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9" name="円/楕円 8"/>
          <p:cNvSpPr/>
          <p:nvPr/>
        </p:nvSpPr>
        <p:spPr bwMode="auto">
          <a:xfrm>
            <a:off x="2596504" y="3073089"/>
            <a:ext cx="327600" cy="3276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bg1"/>
              </a:solidFill>
              <a:effectLst/>
              <a:latin typeface="Swis721 BT" panose="020B0504020202020204" pitchFamily="34" charset="0"/>
              <a:ea typeface="ヒラギノ角ゴ Pro W6" charset="-128"/>
              <a:cs typeface="ヒラギノ角ゴ Pro W6" charset="-128"/>
            </a:endParaRPr>
          </a:p>
        </p:txBody>
      </p:sp>
      <p:sp>
        <p:nvSpPr>
          <p:cNvPr id="102" name="円/楕円 101"/>
          <p:cNvSpPr/>
          <p:nvPr/>
        </p:nvSpPr>
        <p:spPr bwMode="auto">
          <a:xfrm>
            <a:off x="1064306" y="2670793"/>
            <a:ext cx="327600" cy="3276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bg1"/>
              </a:solidFill>
              <a:effectLst/>
              <a:latin typeface="Swis721 BT" panose="020B0504020202020204" pitchFamily="34" charset="0"/>
              <a:ea typeface="ヒラギノ角ゴ Pro W6" charset="-128"/>
              <a:cs typeface="ヒラギノ角ゴ Pro W6" charset="-128"/>
            </a:endParaRPr>
          </a:p>
        </p:txBody>
      </p:sp>
      <p:pic>
        <p:nvPicPr>
          <p:cNvPr id="149" name="Picture 2" descr="http://www.iugonet.org/images/iugonet_banner_150x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927715"/>
            <a:ext cx="1428750" cy="514351"/>
          </a:xfrm>
          <a:prstGeom prst="rect">
            <a:avLst/>
          </a:prstGeom>
          <a:noFill/>
          <a:extLst>
            <a:ext uri="{909E8E84-426E-40DD-AFC4-6F175D3DCCD1}">
              <a14:hiddenFill xmlns:a14="http://schemas.microsoft.com/office/drawing/2010/main">
                <a:solidFill>
                  <a:srgbClr val="FFFFFF"/>
                </a:solidFill>
              </a14:hiddenFill>
            </a:ext>
          </a:extLst>
        </p:spPr>
      </p:pic>
      <p:sp>
        <p:nvSpPr>
          <p:cNvPr id="98" name="フローチャート: 複数書類 97"/>
          <p:cNvSpPr/>
          <p:nvPr/>
        </p:nvSpPr>
        <p:spPr bwMode="auto">
          <a:xfrm>
            <a:off x="3501954" y="3347131"/>
            <a:ext cx="787690" cy="708805"/>
          </a:xfrm>
          <a:prstGeom prst="flowChartMultidocument">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a:solidFill>
                  <a:srgbClr val="002060"/>
                </a:solidFill>
                <a:latin typeface="Swis721 BT" panose="020B0504020202020204" pitchFamily="34" charset="0"/>
                <a:ea typeface="ヒラギノ角ゴ Pro W6" charset="-128"/>
                <a:cs typeface="ヒラギノ角ゴ Pro W6" charset="-128"/>
              </a:rPr>
              <a:t>m</a:t>
            </a:r>
            <a:r>
              <a:rPr kumimoji="1" lang="en-US" altLang="ja-JP" sz="1400" b="0" i="0" u="none" strike="noStrike" cap="none" normalizeH="0" baseline="0" dirty="0" smtClean="0">
                <a:ln>
                  <a:noFill/>
                </a:ln>
                <a:solidFill>
                  <a:srgbClr val="002060"/>
                </a:solidFill>
                <a:effectLst/>
                <a:latin typeface="Swis721 BT" panose="020B0504020202020204" pitchFamily="34" charset="0"/>
                <a:ea typeface="ヒラギノ角ゴ Pro W6" charset="-128"/>
                <a:cs typeface="ヒラギノ角ゴ Pro W6" charset="-128"/>
              </a:rPr>
              <a:t>eta</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2060"/>
                </a:solidFill>
                <a:effectLst/>
                <a:latin typeface="Swis721 BT" panose="020B0504020202020204" pitchFamily="34" charset="0"/>
                <a:ea typeface="ヒラギノ角ゴ Pro W6" charset="-128"/>
                <a:cs typeface="ヒラギノ角ゴ Pro W6" charset="-128"/>
              </a:rPr>
              <a:t>data</a:t>
            </a:r>
            <a:endParaRPr kumimoji="1" lang="ja-JP" altLang="en-US" sz="1400" b="0" i="0" u="none" strike="noStrike" cap="none" normalizeH="0" baseline="0" dirty="0">
              <a:ln>
                <a:noFill/>
              </a:ln>
              <a:solidFill>
                <a:srgbClr val="002060"/>
              </a:solidFill>
              <a:effectLst/>
              <a:latin typeface="Swis721 BT" panose="020B0504020202020204" pitchFamily="34" charset="0"/>
              <a:ea typeface="ヒラギノ角ゴ Pro W6" charset="-128"/>
              <a:cs typeface="ヒラギノ角ゴ Pro W6" charset="-128"/>
            </a:endParaRPr>
          </a:p>
        </p:txBody>
      </p:sp>
      <p:grpSp>
        <p:nvGrpSpPr>
          <p:cNvPr id="146" name="グループ化 145"/>
          <p:cNvGrpSpPr/>
          <p:nvPr/>
        </p:nvGrpSpPr>
        <p:grpSpPr>
          <a:xfrm>
            <a:off x="4023906" y="4774769"/>
            <a:ext cx="875801" cy="606092"/>
            <a:chOff x="3387672" y="2261056"/>
            <a:chExt cx="911692" cy="714375"/>
          </a:xfrm>
        </p:grpSpPr>
        <p:sp>
          <p:nvSpPr>
            <p:cNvPr id="147" name="正方形/長方形 146"/>
            <p:cNvSpPr/>
            <p:nvPr/>
          </p:nvSpPr>
          <p:spPr bwMode="auto">
            <a:xfrm>
              <a:off x="3388118" y="2261843"/>
              <a:ext cx="910800" cy="71280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pic>
          <p:nvPicPr>
            <p:cNvPr id="148" name="Picture 6" descr="European Strategy and Policy Analysis System"/>
            <p:cNvPicPr>
              <a:picLocks noChangeAspect="1" noChangeArrowheads="1"/>
            </p:cNvPicPr>
            <p:nvPr/>
          </p:nvPicPr>
          <p:blipFill rotWithShape="1">
            <a:blip r:embed="rId6">
              <a:extLst>
                <a:ext uri="{28A0092B-C50C-407E-A947-70E740481C1C}">
                  <a14:useLocalDpi xmlns:a14="http://schemas.microsoft.com/office/drawing/2010/main" val="0"/>
                </a:ext>
              </a:extLst>
            </a:blip>
            <a:srcRect r="76597"/>
            <a:stretch/>
          </p:blipFill>
          <p:spPr bwMode="auto">
            <a:xfrm>
              <a:off x="3387672" y="2261056"/>
              <a:ext cx="91169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テキスト ボックス 144"/>
          <p:cNvSpPr txBox="1"/>
          <p:nvPr/>
        </p:nvSpPr>
        <p:spPr bwMode="auto">
          <a:xfrm>
            <a:off x="4123455" y="5664411"/>
            <a:ext cx="1199622" cy="349702"/>
          </a:xfrm>
          <a:prstGeom prst="rect">
            <a:avLst/>
          </a:prstGeom>
          <a:solidFill>
            <a:srgbClr val="002060"/>
          </a:solidFill>
          <a:ln w="9525">
            <a:noFill/>
            <a:miter lim="800000"/>
            <a:headEnd/>
            <a:tailEnd/>
          </a:ln>
          <a:effectLst/>
        </p:spPr>
        <p:txBody>
          <a:bodyPr wrap="square" lIns="36000" tIns="36000" rIns="36000" bIns="36000" rtlCol="0">
            <a:prstTxWarp prst="textNoShape">
              <a:avLst/>
            </a:prstTxWarp>
            <a:spAutoFit/>
          </a:bodyPr>
          <a:lstStyle/>
          <a:p>
            <a:pPr algn="ctr">
              <a:spcBef>
                <a:spcPct val="50000"/>
              </a:spcBef>
            </a:pPr>
            <a:r>
              <a:rPr lang="en-US" altLang="ja-JP" i="1" dirty="0" smtClean="0">
                <a:solidFill>
                  <a:schemeClr val="bg1"/>
                </a:solidFill>
                <a:latin typeface="Franklin Gothic Demi" panose="020B0703020102020204" pitchFamily="34" charset="0"/>
              </a:rPr>
              <a:t>NASA </a:t>
            </a:r>
            <a:r>
              <a:rPr kumimoji="1" lang="en-US" altLang="ja-JP" i="1" dirty="0" err="1" smtClean="0">
                <a:solidFill>
                  <a:schemeClr val="bg1"/>
                </a:solidFill>
                <a:latin typeface="Franklin Gothic Demi" panose="020B0703020102020204" pitchFamily="34" charset="0"/>
              </a:rPr>
              <a:t>VxO</a:t>
            </a:r>
            <a:endParaRPr kumimoji="1" lang="ja-JP" altLang="en-US" i="1" dirty="0" err="1" smtClean="0">
              <a:solidFill>
                <a:schemeClr val="bg1"/>
              </a:solidFill>
              <a:latin typeface="Franklin Gothic Demi" panose="020B0703020102020204" pitchFamily="34" charset="0"/>
            </a:endParaRPr>
          </a:p>
        </p:txBody>
      </p:sp>
      <p:sp>
        <p:nvSpPr>
          <p:cNvPr id="2" name="テキスト ボックス 1"/>
          <p:cNvSpPr txBox="1"/>
          <p:nvPr/>
        </p:nvSpPr>
        <p:spPr bwMode="auto">
          <a:xfrm>
            <a:off x="4540370" y="1917700"/>
            <a:ext cx="806330" cy="276131"/>
          </a:xfrm>
          <a:prstGeom prst="rect">
            <a:avLst/>
          </a:prstGeom>
          <a:solidFill>
            <a:schemeClr val="bg1"/>
          </a:solidFill>
          <a:ln w="9525">
            <a:solidFill>
              <a:srgbClr val="006600"/>
            </a:solidFill>
            <a:miter lim="800000"/>
            <a:headEnd/>
            <a:tailEnd/>
          </a:ln>
          <a:effectLst/>
        </p:spPr>
        <p:txBody>
          <a:bodyPr wrap="square" rtlCol="0" anchor="ctr" anchorCtr="1">
            <a:prstTxWarp prst="textNoShape">
              <a:avLst/>
            </a:prstTxWarp>
            <a:spAutoFit/>
          </a:bodyPr>
          <a:lstStyle/>
          <a:p>
            <a:pPr algn="ctr">
              <a:spcBef>
                <a:spcPct val="50000"/>
              </a:spcBef>
            </a:pPr>
            <a:r>
              <a:rPr kumimoji="1" lang="en-US" altLang="ja-JP" sz="1200" dirty="0" smtClean="0">
                <a:solidFill>
                  <a:srgbClr val="006600"/>
                </a:solidFill>
              </a:rPr>
              <a:t>Librarian</a:t>
            </a:r>
            <a:endParaRPr kumimoji="1" lang="ja-JP" altLang="en-US" sz="1200" dirty="0" smtClean="0">
              <a:solidFill>
                <a:srgbClr val="006600"/>
              </a:solidFill>
            </a:endParaRPr>
          </a:p>
        </p:txBody>
      </p:sp>
      <p:sp>
        <p:nvSpPr>
          <p:cNvPr id="103" name="テキスト ボックス 102"/>
          <p:cNvSpPr txBox="1"/>
          <p:nvPr/>
        </p:nvSpPr>
        <p:spPr bwMode="auto">
          <a:xfrm>
            <a:off x="3537907" y="3035601"/>
            <a:ext cx="806330" cy="276131"/>
          </a:xfrm>
          <a:prstGeom prst="rect">
            <a:avLst/>
          </a:prstGeom>
          <a:solidFill>
            <a:schemeClr val="bg1"/>
          </a:solidFill>
          <a:ln w="9525">
            <a:solidFill>
              <a:srgbClr val="006600"/>
            </a:solidFill>
            <a:miter lim="800000"/>
            <a:headEnd/>
            <a:tailEnd/>
          </a:ln>
          <a:effectLst/>
        </p:spPr>
        <p:txBody>
          <a:bodyPr wrap="square" rtlCol="0" anchor="ctr" anchorCtr="1">
            <a:prstTxWarp prst="textNoShape">
              <a:avLst/>
            </a:prstTxWarp>
            <a:spAutoFit/>
          </a:bodyPr>
          <a:lstStyle/>
          <a:p>
            <a:pPr algn="ctr">
              <a:spcBef>
                <a:spcPct val="50000"/>
              </a:spcBef>
            </a:pPr>
            <a:r>
              <a:rPr kumimoji="1" lang="en-US" altLang="ja-JP" sz="1200" dirty="0" smtClean="0">
                <a:solidFill>
                  <a:srgbClr val="006600"/>
                </a:solidFill>
              </a:rPr>
              <a:t>Librarian</a:t>
            </a:r>
            <a:endParaRPr kumimoji="1" lang="ja-JP" altLang="en-US" sz="1200" dirty="0" smtClean="0">
              <a:solidFill>
                <a:srgbClr val="006600"/>
              </a:solidFill>
            </a:endParaRPr>
          </a:p>
        </p:txBody>
      </p:sp>
      <p:sp>
        <p:nvSpPr>
          <p:cNvPr id="104" name="テキスト ボックス 103"/>
          <p:cNvSpPr txBox="1"/>
          <p:nvPr/>
        </p:nvSpPr>
        <p:spPr bwMode="auto">
          <a:xfrm>
            <a:off x="3015063" y="4603350"/>
            <a:ext cx="1201673" cy="276999"/>
          </a:xfrm>
          <a:prstGeom prst="rect">
            <a:avLst/>
          </a:prstGeom>
          <a:solidFill>
            <a:schemeClr val="bg1"/>
          </a:solidFill>
          <a:ln w="9525">
            <a:solidFill>
              <a:srgbClr val="002060"/>
            </a:solidFill>
            <a:miter lim="800000"/>
            <a:headEnd/>
            <a:tailEnd/>
          </a:ln>
          <a:effectLst/>
        </p:spPr>
        <p:txBody>
          <a:bodyPr wrap="square" rtlCol="0" anchor="ctr" anchorCtr="1">
            <a:prstTxWarp prst="textNoShape">
              <a:avLst/>
            </a:prstTxWarp>
            <a:spAutoFit/>
          </a:bodyPr>
          <a:lstStyle/>
          <a:p>
            <a:pPr algn="ctr">
              <a:spcBef>
                <a:spcPct val="50000"/>
              </a:spcBef>
            </a:pPr>
            <a:r>
              <a:rPr kumimoji="1" lang="en-US" altLang="ja-JP" sz="1200" dirty="0" smtClean="0">
                <a:solidFill>
                  <a:srgbClr val="002060"/>
                </a:solidFill>
              </a:rPr>
              <a:t>Community</a:t>
            </a:r>
            <a:endParaRPr kumimoji="1" lang="ja-JP" altLang="en-US" sz="1200" dirty="0" smtClean="0">
              <a:solidFill>
                <a:srgbClr val="002060"/>
              </a:solidFill>
            </a:endParaRPr>
          </a:p>
        </p:txBody>
      </p:sp>
      <p:sp>
        <p:nvSpPr>
          <p:cNvPr id="105" name="テキスト ボックス 104"/>
          <p:cNvSpPr txBox="1"/>
          <p:nvPr/>
        </p:nvSpPr>
        <p:spPr bwMode="auto">
          <a:xfrm>
            <a:off x="1545309" y="6273794"/>
            <a:ext cx="734362" cy="276999"/>
          </a:xfrm>
          <a:prstGeom prst="rect">
            <a:avLst/>
          </a:prstGeom>
          <a:solidFill>
            <a:schemeClr val="bg1"/>
          </a:solidFill>
          <a:ln w="9525">
            <a:solidFill>
              <a:srgbClr val="C00000"/>
            </a:solidFill>
            <a:miter lim="800000"/>
            <a:headEnd/>
            <a:tailEnd/>
          </a:ln>
          <a:effectLst/>
        </p:spPr>
        <p:txBody>
          <a:bodyPr wrap="square" rtlCol="0" anchor="ctr" anchorCtr="1">
            <a:prstTxWarp prst="textNoShape">
              <a:avLst/>
            </a:prstTxWarp>
            <a:spAutoFit/>
          </a:bodyPr>
          <a:lstStyle/>
          <a:p>
            <a:pPr algn="ctr">
              <a:spcBef>
                <a:spcPct val="50000"/>
              </a:spcBef>
            </a:pPr>
            <a:r>
              <a:rPr kumimoji="1" lang="en-US" altLang="ja-JP" sz="1200" dirty="0" smtClean="0">
                <a:solidFill>
                  <a:srgbClr val="C00000"/>
                </a:solidFill>
              </a:rPr>
              <a:t>ICT</a:t>
            </a:r>
            <a:endParaRPr kumimoji="1" lang="ja-JP" altLang="en-US" sz="1200" dirty="0" smtClean="0">
              <a:solidFill>
                <a:srgbClr val="C00000"/>
              </a:solidFill>
            </a:endParaRPr>
          </a:p>
        </p:txBody>
      </p:sp>
      <p:sp>
        <p:nvSpPr>
          <p:cNvPr id="106" name="テキスト ボックス 105"/>
          <p:cNvSpPr txBox="1"/>
          <p:nvPr/>
        </p:nvSpPr>
        <p:spPr bwMode="auto">
          <a:xfrm>
            <a:off x="3366975" y="1357231"/>
            <a:ext cx="806330" cy="276131"/>
          </a:xfrm>
          <a:prstGeom prst="rect">
            <a:avLst/>
          </a:prstGeom>
          <a:solidFill>
            <a:schemeClr val="bg1"/>
          </a:solidFill>
          <a:ln w="9525">
            <a:solidFill>
              <a:srgbClr val="006600"/>
            </a:solidFill>
            <a:miter lim="800000"/>
            <a:headEnd/>
            <a:tailEnd/>
          </a:ln>
          <a:effectLst/>
        </p:spPr>
        <p:txBody>
          <a:bodyPr wrap="square" rtlCol="0" anchor="ctr" anchorCtr="1">
            <a:prstTxWarp prst="textNoShape">
              <a:avLst/>
            </a:prstTxWarp>
            <a:spAutoFit/>
          </a:bodyPr>
          <a:lstStyle/>
          <a:p>
            <a:pPr algn="ctr">
              <a:spcBef>
                <a:spcPct val="50000"/>
              </a:spcBef>
            </a:pPr>
            <a:r>
              <a:rPr kumimoji="1" lang="en-US" altLang="ja-JP" sz="1200" dirty="0" smtClean="0">
                <a:solidFill>
                  <a:srgbClr val="006600"/>
                </a:solidFill>
              </a:rPr>
              <a:t>Librarian</a:t>
            </a:r>
            <a:endParaRPr kumimoji="1" lang="ja-JP" altLang="en-US" sz="1200" dirty="0" smtClean="0">
              <a:solidFill>
                <a:srgbClr val="006600"/>
              </a:solidFill>
            </a:endParaRPr>
          </a:p>
        </p:txBody>
      </p:sp>
      <p:sp>
        <p:nvSpPr>
          <p:cNvPr id="107" name="テキスト ボックス 106"/>
          <p:cNvSpPr txBox="1"/>
          <p:nvPr/>
        </p:nvSpPr>
        <p:spPr bwMode="auto">
          <a:xfrm>
            <a:off x="2263698" y="1083936"/>
            <a:ext cx="806330" cy="276131"/>
          </a:xfrm>
          <a:prstGeom prst="rect">
            <a:avLst/>
          </a:prstGeom>
          <a:solidFill>
            <a:schemeClr val="bg1"/>
          </a:solidFill>
          <a:ln w="9525">
            <a:solidFill>
              <a:srgbClr val="006600"/>
            </a:solidFill>
            <a:miter lim="800000"/>
            <a:headEnd/>
            <a:tailEnd/>
          </a:ln>
          <a:effectLst/>
        </p:spPr>
        <p:txBody>
          <a:bodyPr wrap="square" rtlCol="0" anchor="ctr" anchorCtr="1">
            <a:prstTxWarp prst="textNoShape">
              <a:avLst/>
            </a:prstTxWarp>
            <a:spAutoFit/>
          </a:bodyPr>
          <a:lstStyle/>
          <a:p>
            <a:pPr algn="ctr">
              <a:spcBef>
                <a:spcPct val="50000"/>
              </a:spcBef>
            </a:pPr>
            <a:r>
              <a:rPr kumimoji="1" lang="en-US" altLang="ja-JP" sz="1200" dirty="0" smtClean="0">
                <a:solidFill>
                  <a:srgbClr val="006600"/>
                </a:solidFill>
              </a:rPr>
              <a:t>Librarian</a:t>
            </a:r>
            <a:endParaRPr kumimoji="1" lang="ja-JP" altLang="en-US" sz="1200" dirty="0" smtClean="0">
              <a:solidFill>
                <a:srgbClr val="006600"/>
              </a:solidFill>
            </a:endParaRPr>
          </a:p>
        </p:txBody>
      </p:sp>
      <p:sp>
        <p:nvSpPr>
          <p:cNvPr id="110" name="テキスト ボックス 109"/>
          <p:cNvSpPr txBox="1"/>
          <p:nvPr/>
        </p:nvSpPr>
        <p:spPr bwMode="auto">
          <a:xfrm>
            <a:off x="778574" y="1029026"/>
            <a:ext cx="806330" cy="276131"/>
          </a:xfrm>
          <a:prstGeom prst="rect">
            <a:avLst/>
          </a:prstGeom>
          <a:solidFill>
            <a:schemeClr val="bg1"/>
          </a:solidFill>
          <a:ln w="9525">
            <a:solidFill>
              <a:srgbClr val="006600"/>
            </a:solidFill>
            <a:miter lim="800000"/>
            <a:headEnd/>
            <a:tailEnd/>
          </a:ln>
          <a:effectLst/>
        </p:spPr>
        <p:txBody>
          <a:bodyPr wrap="square" rtlCol="0" anchor="ctr" anchorCtr="1">
            <a:prstTxWarp prst="textNoShape">
              <a:avLst/>
            </a:prstTxWarp>
            <a:spAutoFit/>
          </a:bodyPr>
          <a:lstStyle/>
          <a:p>
            <a:pPr algn="ctr">
              <a:spcBef>
                <a:spcPct val="50000"/>
              </a:spcBef>
            </a:pPr>
            <a:r>
              <a:rPr kumimoji="1" lang="en-US" altLang="ja-JP" sz="1200" dirty="0" smtClean="0">
                <a:solidFill>
                  <a:srgbClr val="006600"/>
                </a:solidFill>
              </a:rPr>
              <a:t>Librarian</a:t>
            </a:r>
            <a:endParaRPr kumimoji="1" lang="ja-JP" altLang="en-US" sz="1200" dirty="0" smtClean="0">
              <a:solidFill>
                <a:srgbClr val="006600"/>
              </a:solidFill>
            </a:endParaRPr>
          </a:p>
        </p:txBody>
      </p:sp>
      <p:sp>
        <p:nvSpPr>
          <p:cNvPr id="111" name="テキスト プレースホルダ 5"/>
          <p:cNvSpPr txBox="1">
            <a:spLocks/>
          </p:cNvSpPr>
          <p:nvPr/>
        </p:nvSpPr>
        <p:spPr>
          <a:xfrm>
            <a:off x="6136337" y="843542"/>
            <a:ext cx="2612127" cy="353210"/>
          </a:xfrm>
          <a:prstGeom prst="rect">
            <a:avLst/>
          </a:prstGeom>
          <a:solidFill>
            <a:srgbClr val="C00000"/>
          </a:solidFill>
          <a:ln>
            <a:solidFill>
              <a:srgbClr val="C00000"/>
            </a:solidFill>
          </a:ln>
        </p:spPr>
        <p:txBody>
          <a:bodyPr vert="horz" lIns="90000" tIns="0" rIns="90000" bIns="0" rtlCol="0" anchor="ctr" anchorCtr="0">
            <a:noAutofit/>
          </a:bodyPr>
          <a:lstStyle/>
          <a:p>
            <a:pPr algn="ctr" defTabSz="914400">
              <a:spcBef>
                <a:spcPct val="20000"/>
              </a:spcBef>
              <a:defRPr/>
            </a:pPr>
            <a:r>
              <a:rPr lang="en-US" altLang="ja-JP" sz="1600" kern="0" dirty="0" smtClean="0">
                <a:solidFill>
                  <a:schemeClr val="bg1"/>
                </a:solidFill>
                <a:latin typeface="Swis721 BT" panose="020B0504020202020204" pitchFamily="34" charset="0"/>
                <a:ea typeface="+mn-ea"/>
                <a:cs typeface="+mn-cs"/>
              </a:rPr>
              <a:t>Axis (direction) and Roles</a:t>
            </a:r>
          </a:p>
        </p:txBody>
      </p:sp>
      <p:cxnSp>
        <p:nvCxnSpPr>
          <p:cNvPr id="10" name="直線矢印コネクタ 9"/>
          <p:cNvCxnSpPr/>
          <p:nvPr/>
        </p:nvCxnSpPr>
        <p:spPr bwMode="auto">
          <a:xfrm flipH="1">
            <a:off x="1316578" y="1509584"/>
            <a:ext cx="1312546" cy="4149456"/>
          </a:xfrm>
          <a:prstGeom prst="straightConnector1">
            <a:avLst/>
          </a:prstGeom>
          <a:solidFill>
            <a:schemeClr val="accent1"/>
          </a:solidFill>
          <a:ln w="101600" cap="flat" cmpd="sng" algn="ctr">
            <a:solidFill>
              <a:srgbClr val="FFCC66"/>
            </a:solidFill>
            <a:prstDash val="solid"/>
            <a:round/>
            <a:headEnd type="triangle" w="med" len="med"/>
            <a:tailEnd type="triangle"/>
          </a:ln>
          <a:effectLst/>
        </p:spPr>
      </p:cxnSp>
      <p:sp>
        <p:nvSpPr>
          <p:cNvPr id="109" name="テキスト ボックス 108"/>
          <p:cNvSpPr txBox="1"/>
          <p:nvPr/>
        </p:nvSpPr>
        <p:spPr bwMode="auto">
          <a:xfrm>
            <a:off x="241030" y="3156311"/>
            <a:ext cx="1201673" cy="276999"/>
          </a:xfrm>
          <a:prstGeom prst="rect">
            <a:avLst/>
          </a:prstGeom>
          <a:solidFill>
            <a:schemeClr val="bg1"/>
          </a:solidFill>
          <a:ln w="9525">
            <a:solidFill>
              <a:srgbClr val="002060"/>
            </a:solidFill>
            <a:miter lim="800000"/>
            <a:headEnd/>
            <a:tailEnd/>
          </a:ln>
          <a:effectLst/>
        </p:spPr>
        <p:txBody>
          <a:bodyPr wrap="square" rtlCol="0" anchor="ctr" anchorCtr="1">
            <a:prstTxWarp prst="textNoShape">
              <a:avLst/>
            </a:prstTxWarp>
            <a:spAutoFit/>
          </a:bodyPr>
          <a:lstStyle/>
          <a:p>
            <a:pPr algn="ctr">
              <a:spcBef>
                <a:spcPct val="50000"/>
              </a:spcBef>
            </a:pPr>
            <a:r>
              <a:rPr kumimoji="1" lang="en-US" altLang="ja-JP" sz="1200" dirty="0" smtClean="0">
                <a:solidFill>
                  <a:srgbClr val="002060"/>
                </a:solidFill>
              </a:rPr>
              <a:t>Community</a:t>
            </a:r>
            <a:endParaRPr kumimoji="1" lang="ja-JP" altLang="en-US" sz="1200" dirty="0" smtClean="0">
              <a:solidFill>
                <a:srgbClr val="002060"/>
              </a:solidFill>
            </a:endParaRPr>
          </a:p>
        </p:txBody>
      </p:sp>
      <p:sp>
        <p:nvSpPr>
          <p:cNvPr id="108" name="テキスト ボックス 107"/>
          <p:cNvSpPr txBox="1"/>
          <p:nvPr/>
        </p:nvSpPr>
        <p:spPr bwMode="auto">
          <a:xfrm>
            <a:off x="1683162" y="3512041"/>
            <a:ext cx="1201673" cy="276999"/>
          </a:xfrm>
          <a:prstGeom prst="rect">
            <a:avLst/>
          </a:prstGeom>
          <a:solidFill>
            <a:schemeClr val="bg1"/>
          </a:solidFill>
          <a:ln w="9525">
            <a:solidFill>
              <a:srgbClr val="002060"/>
            </a:solidFill>
            <a:miter lim="800000"/>
            <a:headEnd/>
            <a:tailEnd/>
          </a:ln>
          <a:effectLst/>
        </p:spPr>
        <p:txBody>
          <a:bodyPr wrap="square" rtlCol="0" anchor="ctr" anchorCtr="1">
            <a:prstTxWarp prst="textNoShape">
              <a:avLst/>
            </a:prstTxWarp>
            <a:spAutoFit/>
          </a:bodyPr>
          <a:lstStyle/>
          <a:p>
            <a:pPr algn="ctr">
              <a:spcBef>
                <a:spcPct val="50000"/>
              </a:spcBef>
            </a:pPr>
            <a:r>
              <a:rPr kumimoji="1" lang="en-US" altLang="ja-JP" sz="1200" dirty="0" smtClean="0">
                <a:solidFill>
                  <a:srgbClr val="002060"/>
                </a:solidFill>
              </a:rPr>
              <a:t>Community</a:t>
            </a:r>
            <a:endParaRPr kumimoji="1" lang="ja-JP" altLang="en-US" sz="1200" dirty="0" smtClean="0">
              <a:solidFill>
                <a:srgbClr val="002060"/>
              </a:solidFill>
            </a:endParaRPr>
          </a:p>
        </p:txBody>
      </p:sp>
      <p:sp>
        <p:nvSpPr>
          <p:cNvPr id="101" name="円/楕円 100"/>
          <p:cNvSpPr/>
          <p:nvPr/>
        </p:nvSpPr>
        <p:spPr bwMode="auto">
          <a:xfrm>
            <a:off x="1996434" y="2828711"/>
            <a:ext cx="327600" cy="3276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bg1"/>
              </a:solidFill>
              <a:effectLst/>
              <a:latin typeface="Swis721 BT" panose="020B0504020202020204" pitchFamily="34" charset="0"/>
              <a:ea typeface="ヒラギノ角ゴ Pro W6" charset="-128"/>
              <a:cs typeface="ヒラギノ角ゴ Pro W6" charset="-128"/>
            </a:endParaRPr>
          </a:p>
        </p:txBody>
      </p:sp>
      <p:sp>
        <p:nvSpPr>
          <p:cNvPr id="97" name="テキスト ボックス 96"/>
          <p:cNvSpPr txBox="1"/>
          <p:nvPr/>
        </p:nvSpPr>
        <p:spPr bwMode="auto">
          <a:xfrm>
            <a:off x="1789882" y="2008205"/>
            <a:ext cx="1242407" cy="400110"/>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en-US" altLang="ja-JP" sz="2000" dirty="0" smtClean="0">
                <a:solidFill>
                  <a:srgbClr val="C00000"/>
                </a:solidFill>
                <a:latin typeface="Swis721 BT" panose="020B0504020202020204" pitchFamily="34" charset="0"/>
              </a:rPr>
              <a:t>Hard</a:t>
            </a:r>
            <a:endParaRPr lang="ja-JP" altLang="en-US" sz="2000" dirty="0" smtClean="0">
              <a:solidFill>
                <a:srgbClr val="C00000"/>
              </a:solidFill>
              <a:latin typeface="Swis721 BT" panose="020B0504020202020204" pitchFamily="34" charset="0"/>
            </a:endParaRPr>
          </a:p>
        </p:txBody>
      </p:sp>
      <p:sp>
        <p:nvSpPr>
          <p:cNvPr id="112" name="テキスト ボックス 111"/>
          <p:cNvSpPr txBox="1"/>
          <p:nvPr/>
        </p:nvSpPr>
        <p:spPr bwMode="auto">
          <a:xfrm>
            <a:off x="163454" y="2661030"/>
            <a:ext cx="916989" cy="400110"/>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en-US" altLang="ja-JP" sz="2000" dirty="0" smtClean="0">
                <a:solidFill>
                  <a:srgbClr val="C00000"/>
                </a:solidFill>
                <a:latin typeface="Swis721 BT" panose="020B0504020202020204" pitchFamily="34" charset="0"/>
              </a:rPr>
              <a:t>Soft</a:t>
            </a:r>
            <a:endParaRPr lang="ja-JP" altLang="en-US" sz="2000" dirty="0" smtClean="0">
              <a:solidFill>
                <a:srgbClr val="C00000"/>
              </a:solidFill>
              <a:latin typeface="Swis721 BT" panose="020B0504020202020204" pitchFamily="34" charset="0"/>
            </a:endParaRPr>
          </a:p>
        </p:txBody>
      </p:sp>
    </p:spTree>
    <p:extLst>
      <p:ext uri="{BB962C8B-B14F-4D97-AF65-F5344CB8AC3E}">
        <p14:creationId xmlns:p14="http://schemas.microsoft.com/office/powerpoint/2010/main" val="67349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Sample (Text Mining)</a:t>
            </a:r>
            <a:endParaRPr lang="ja-JP" altLang="en-US" sz="2400" dirty="0">
              <a:latin typeface="Swis721 BT" panose="020B0504020202020204" pitchFamily="34" charset="0"/>
              <a:ea typeface="ＭＳ Ｐゴシック" pitchFamily="50" charset="-128"/>
              <a:cs typeface="ＭＳ ゴシック" charset="0"/>
            </a:endParaRPr>
          </a:p>
        </p:txBody>
      </p:sp>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dirty="0" smtClean="0">
                <a:solidFill>
                  <a:srgbClr val="FFFFFF">
                    <a:lumMod val="50000"/>
                  </a:srgbClr>
                </a:solidFill>
                <a:latin typeface="Swis721 BT" panose="020B0504020202020204" pitchFamily="34" charset="0"/>
                <a:ea typeface="ＭＳ Ｐゴシック"/>
              </a:rPr>
              <a:t>第</a:t>
            </a:r>
            <a:r>
              <a:rPr lang="en-US" altLang="ja-JP" sz="1000" dirty="0" smtClean="0">
                <a:solidFill>
                  <a:srgbClr val="FFFFFF">
                    <a:lumMod val="50000"/>
                  </a:srgbClr>
                </a:solidFill>
                <a:latin typeface="Swis721 BT" panose="020B0504020202020204" pitchFamily="34" charset="0"/>
                <a:ea typeface="ＭＳ Ｐゴシック"/>
              </a:rPr>
              <a:t>4</a:t>
            </a:r>
            <a:r>
              <a:rPr lang="ja-JP" altLang="en-US" sz="1000" dirty="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16</a:t>
            </a:fld>
            <a:endParaRPr lang="en-US" altLang="ja-JP" sz="1000" dirty="0">
              <a:solidFill>
                <a:srgbClr val="FFFFFF">
                  <a:lumMod val="50000"/>
                </a:srgbClr>
              </a:solidFill>
              <a:latin typeface="Swis721 BT" panose="020B0504020202020204" pitchFamily="34" charset="0"/>
              <a:ea typeface="ＭＳ Ｐゴシック"/>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43" y="987426"/>
            <a:ext cx="5893952" cy="5249886"/>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8619" y="980728"/>
            <a:ext cx="3471797" cy="4896544"/>
          </a:xfrm>
          <a:prstGeom prst="rect">
            <a:avLst/>
          </a:prstGeom>
        </p:spPr>
      </p:pic>
      <p:sp>
        <p:nvSpPr>
          <p:cNvPr id="9" name="右矢印 8"/>
          <p:cNvSpPr/>
          <p:nvPr/>
        </p:nvSpPr>
        <p:spPr bwMode="auto">
          <a:xfrm>
            <a:off x="4628539" y="3612369"/>
            <a:ext cx="720080" cy="576064"/>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 name="正方形/長方形 1"/>
          <p:cNvSpPr/>
          <p:nvPr/>
        </p:nvSpPr>
        <p:spPr bwMode="auto">
          <a:xfrm>
            <a:off x="5619750" y="1872455"/>
            <a:ext cx="1612829" cy="188894"/>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3" name="正方形/長方形 12"/>
          <p:cNvSpPr/>
          <p:nvPr/>
        </p:nvSpPr>
        <p:spPr bwMode="auto">
          <a:xfrm>
            <a:off x="5619750" y="2415148"/>
            <a:ext cx="1612829" cy="188894"/>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4" name="正方形/長方形 13"/>
          <p:cNvSpPr/>
          <p:nvPr/>
        </p:nvSpPr>
        <p:spPr bwMode="auto">
          <a:xfrm>
            <a:off x="5619750" y="2601001"/>
            <a:ext cx="1612829" cy="188894"/>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5" name="正方形/長方形 14"/>
          <p:cNvSpPr/>
          <p:nvPr/>
        </p:nvSpPr>
        <p:spPr bwMode="auto">
          <a:xfrm>
            <a:off x="5619750" y="2965274"/>
            <a:ext cx="1612829" cy="188894"/>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6" name="正方形/長方形 15"/>
          <p:cNvSpPr/>
          <p:nvPr/>
        </p:nvSpPr>
        <p:spPr bwMode="auto">
          <a:xfrm>
            <a:off x="5619750" y="3151127"/>
            <a:ext cx="1612829" cy="188894"/>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7" name="正方形/長方形 16"/>
          <p:cNvSpPr/>
          <p:nvPr/>
        </p:nvSpPr>
        <p:spPr bwMode="auto">
          <a:xfrm>
            <a:off x="5619750" y="1344631"/>
            <a:ext cx="1612829" cy="188894"/>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9" name="正方形/長方形 18"/>
          <p:cNvSpPr/>
          <p:nvPr/>
        </p:nvSpPr>
        <p:spPr bwMode="auto">
          <a:xfrm>
            <a:off x="5627184" y="3861088"/>
            <a:ext cx="1612829" cy="188894"/>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Tree>
    <p:extLst>
      <p:ext uri="{BB962C8B-B14F-4D97-AF65-F5344CB8AC3E}">
        <p14:creationId xmlns:p14="http://schemas.microsoft.com/office/powerpoint/2010/main" val="1122780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smtClean="0">
                <a:latin typeface="Swis721 BT" panose="020B0504020202020204" pitchFamily="34" charset="0"/>
              </a:rPr>
              <a:t>Summary</a:t>
            </a:r>
            <a:endParaRPr lang="ja-JP" altLang="en-US" sz="2400" dirty="0">
              <a:latin typeface="Swis721 BT" panose="020B0504020202020204" pitchFamily="34" charset="0"/>
              <a:ea typeface="ＭＳ Ｐゴシック" pitchFamily="50" charset="-128"/>
              <a:cs typeface="ＭＳ ゴシック" charset="0"/>
            </a:endParaRPr>
          </a:p>
        </p:txBody>
      </p:sp>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smtClean="0">
                <a:solidFill>
                  <a:srgbClr val="FFFFFF">
                    <a:lumMod val="50000"/>
                  </a:srgbClr>
                </a:solidFill>
                <a:latin typeface="Swis721 BT" panose="020B0504020202020204" pitchFamily="34" charset="0"/>
                <a:ea typeface="ＭＳ Ｐゴシック"/>
              </a:rPr>
              <a:t>第</a:t>
            </a:r>
            <a:r>
              <a:rPr lang="en-US" altLang="ja-JP" sz="1000" smtClean="0">
                <a:solidFill>
                  <a:srgbClr val="FFFFFF">
                    <a:lumMod val="50000"/>
                  </a:srgbClr>
                </a:solidFill>
                <a:latin typeface="Swis721 BT" panose="020B0504020202020204" pitchFamily="34" charset="0"/>
                <a:ea typeface="ＭＳ Ｐゴシック"/>
              </a:rPr>
              <a:t>4</a:t>
            </a:r>
            <a:r>
              <a:rPr lang="ja-JP" altLang="en-US" sz="100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17</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2" name="テキスト ボックス 1"/>
          <p:cNvSpPr txBox="1"/>
          <p:nvPr/>
        </p:nvSpPr>
        <p:spPr bwMode="auto">
          <a:xfrm>
            <a:off x="197543" y="908720"/>
            <a:ext cx="8766945" cy="5904656"/>
          </a:xfrm>
          <a:prstGeom prst="rect">
            <a:avLst/>
          </a:prstGeom>
          <a:noFill/>
          <a:ln w="9525">
            <a:noFill/>
            <a:miter lim="800000"/>
            <a:headEnd/>
            <a:tailEnd/>
          </a:ln>
          <a:effectLst/>
        </p:spPr>
        <p:txBody>
          <a:bodyPr wrap="square" rtlCol="0">
            <a:prstTxWarp prst="textNoShape">
              <a:avLst/>
            </a:prstTxWarp>
            <a:noAutofit/>
          </a:bodyPr>
          <a:lstStyle/>
          <a:p>
            <a:pPr algn="l">
              <a:spcBef>
                <a:spcPct val="50000"/>
              </a:spcBef>
            </a:pPr>
            <a:r>
              <a:rPr kumimoji="1" lang="en-US" altLang="ja-JP" sz="2000" dirty="0" smtClean="0">
                <a:latin typeface="Swis721 BT" panose="020B0504020202020204" pitchFamily="34" charset="0"/>
              </a:rPr>
              <a:t>1. IUGONET 3rd. Product ‘IUGONET Universal </a:t>
            </a:r>
            <a:r>
              <a:rPr lang="en-US" altLang="ja-JP" sz="2000" dirty="0" smtClean="0">
                <a:latin typeface="Swis721 BT" panose="020B0504020202020204" pitchFamily="34" charset="0"/>
              </a:rPr>
              <a:t>Web Application Framework’ was born,</a:t>
            </a:r>
          </a:p>
          <a:p>
            <a:pPr>
              <a:spcBef>
                <a:spcPct val="50000"/>
              </a:spcBef>
            </a:pPr>
            <a:r>
              <a:rPr lang="en-US" altLang="ja-JP" dirty="0">
                <a:latin typeface="Swis721 BT" panose="020B0504020202020204" pitchFamily="34" charset="0"/>
              </a:rPr>
              <a:t> </a:t>
            </a:r>
            <a:r>
              <a:rPr lang="en-US" altLang="ja-JP" dirty="0" smtClean="0">
                <a:latin typeface="Swis721 BT" panose="020B0504020202020204" pitchFamily="34" charset="0"/>
              </a:rPr>
              <a:t>- it’s </a:t>
            </a:r>
            <a:r>
              <a:rPr lang="en-US" altLang="ja-JP" dirty="0">
                <a:latin typeface="Swis721 BT" panose="020B0504020202020204" pitchFamily="34" charset="0"/>
              </a:rPr>
              <a:t>easy and rapidly to introduce community </a:t>
            </a:r>
            <a:r>
              <a:rPr lang="en-US" altLang="ja-JP" dirty="0" smtClean="0">
                <a:latin typeface="Swis721 BT" panose="020B0504020202020204" pitchFamily="34" charset="0"/>
              </a:rPr>
              <a:t>web, </a:t>
            </a:r>
            <a:endParaRPr lang="en-US" altLang="ja-JP" dirty="0">
              <a:latin typeface="Swis721 BT" panose="020B0504020202020204" pitchFamily="34" charset="0"/>
            </a:endParaRPr>
          </a:p>
          <a:p>
            <a:pPr>
              <a:spcBef>
                <a:spcPct val="50000"/>
              </a:spcBef>
            </a:pPr>
            <a:r>
              <a:rPr lang="en-US" altLang="ja-JP" dirty="0">
                <a:latin typeface="Swis721 BT" panose="020B0504020202020204" pitchFamily="34" charset="0"/>
              </a:rPr>
              <a:t> </a:t>
            </a:r>
            <a:r>
              <a:rPr lang="en-US" altLang="ja-JP" dirty="0" smtClean="0">
                <a:latin typeface="Swis721 BT" panose="020B0504020202020204" pitchFamily="34" charset="0"/>
              </a:rPr>
              <a:t>- It’s </a:t>
            </a:r>
            <a:r>
              <a:rPr lang="en-US" altLang="ja-JP" dirty="0">
                <a:latin typeface="Swis721 BT" panose="020B0504020202020204" pitchFamily="34" charset="0"/>
              </a:rPr>
              <a:t>useful to share scientific knowledge between wider communities.</a:t>
            </a:r>
            <a:endParaRPr kumimoji="1" lang="en-US" altLang="ja-JP" dirty="0" smtClean="0">
              <a:latin typeface="Swis721 BT" panose="020B0504020202020204" pitchFamily="34" charset="0"/>
            </a:endParaRPr>
          </a:p>
          <a:p>
            <a:pPr>
              <a:spcBef>
                <a:spcPct val="50000"/>
              </a:spcBef>
            </a:pPr>
            <a:endParaRPr kumimoji="1" lang="en-US" altLang="ja-JP" sz="1200" dirty="0">
              <a:latin typeface="Swis721 BT" panose="020B0504020202020204" pitchFamily="34" charset="0"/>
            </a:endParaRPr>
          </a:p>
          <a:p>
            <a:pPr algn="l">
              <a:spcBef>
                <a:spcPct val="50000"/>
              </a:spcBef>
            </a:pPr>
            <a:r>
              <a:rPr lang="en-US" altLang="ja-JP" sz="2000" dirty="0" smtClean="0">
                <a:latin typeface="Swis721 BT" panose="020B0504020202020204" pitchFamily="34" charset="0"/>
              </a:rPr>
              <a:t>2. Starting provide,</a:t>
            </a:r>
          </a:p>
          <a:p>
            <a:pPr algn="l">
              <a:spcBef>
                <a:spcPct val="50000"/>
              </a:spcBef>
            </a:pPr>
            <a:r>
              <a:rPr kumimoji="1" lang="en-US" altLang="ja-JP" dirty="0">
                <a:latin typeface="Swis721 BT" panose="020B0504020202020204" pitchFamily="34" charset="0"/>
              </a:rPr>
              <a:t> </a:t>
            </a:r>
            <a:r>
              <a:rPr kumimoji="1" lang="en-US" altLang="ja-JP" dirty="0" smtClean="0">
                <a:latin typeface="Swis721 BT" panose="020B0504020202020204" pitchFamily="34" charset="0"/>
              </a:rPr>
              <a:t>- Fukushima Radiation Database (FY2016),</a:t>
            </a:r>
          </a:p>
          <a:p>
            <a:pPr>
              <a:spcBef>
                <a:spcPct val="50000"/>
              </a:spcBef>
            </a:pPr>
            <a:r>
              <a:rPr lang="en-US" altLang="ja-JP" dirty="0">
                <a:latin typeface="Swis721 BT" panose="020B0504020202020204" pitchFamily="34" charset="0"/>
              </a:rPr>
              <a:t> </a:t>
            </a:r>
            <a:r>
              <a:rPr lang="en-US" altLang="ja-JP" dirty="0" smtClean="0">
                <a:latin typeface="Swis721 BT" panose="020B0504020202020204" pitchFamily="34" charset="0"/>
              </a:rPr>
              <a:t>- Weather data</a:t>
            </a:r>
            <a:r>
              <a:rPr lang="en-US" altLang="ja-JP" dirty="0">
                <a:latin typeface="Swis721 BT" panose="020B0504020202020204" pitchFamily="34" charset="0"/>
              </a:rPr>
              <a:t>, Sequential (ensemble-based) </a:t>
            </a:r>
            <a:r>
              <a:rPr lang="en-US" altLang="ja-JP" dirty="0" smtClean="0">
                <a:latin typeface="Swis721 BT" panose="020B0504020202020204" pitchFamily="34" charset="0"/>
              </a:rPr>
              <a:t>data</a:t>
            </a:r>
            <a:r>
              <a:rPr lang="ja-JP" altLang="en-US" dirty="0" smtClean="0">
                <a:latin typeface="Swis721 BT" panose="020B0504020202020204" pitchFamily="34" charset="0"/>
              </a:rPr>
              <a:t> </a:t>
            </a:r>
            <a:r>
              <a:rPr lang="en-US" altLang="ja-JP" dirty="0" smtClean="0">
                <a:latin typeface="Swis721 BT" panose="020B0504020202020204" pitchFamily="34" charset="0"/>
              </a:rPr>
              <a:t>(FY2017),</a:t>
            </a:r>
          </a:p>
          <a:p>
            <a:pPr algn="l">
              <a:spcBef>
                <a:spcPct val="50000"/>
              </a:spcBef>
            </a:pPr>
            <a:r>
              <a:rPr kumimoji="1" lang="en-US" altLang="ja-JP" dirty="0">
                <a:latin typeface="Swis721 BT" panose="020B0504020202020204" pitchFamily="34" charset="0"/>
              </a:rPr>
              <a:t> </a:t>
            </a:r>
            <a:r>
              <a:rPr kumimoji="1" lang="en-US" altLang="ja-JP" dirty="0" smtClean="0">
                <a:latin typeface="Swis721 BT" panose="020B0504020202020204" pitchFamily="34" charset="0"/>
              </a:rPr>
              <a:t>- Classical Japanese data (FY2016 #PROTOTYPE).</a:t>
            </a:r>
          </a:p>
          <a:p>
            <a:pPr algn="l">
              <a:spcBef>
                <a:spcPct val="50000"/>
              </a:spcBef>
            </a:pPr>
            <a:endParaRPr lang="en-US" altLang="ja-JP" sz="1200" dirty="0" smtClean="0">
              <a:latin typeface="Swis721 BT" panose="020B0504020202020204" pitchFamily="34" charset="0"/>
            </a:endParaRPr>
          </a:p>
          <a:p>
            <a:pPr algn="l">
              <a:spcBef>
                <a:spcPct val="50000"/>
              </a:spcBef>
            </a:pPr>
            <a:r>
              <a:rPr kumimoji="1" lang="en-US" altLang="ja-JP" sz="2000" dirty="0" smtClean="0">
                <a:latin typeface="Swis721 BT" panose="020B0504020202020204" pitchFamily="34" charset="0"/>
              </a:rPr>
              <a:t>3. The role becomes clear, </a:t>
            </a:r>
          </a:p>
          <a:p>
            <a:pPr algn="l">
              <a:spcBef>
                <a:spcPct val="50000"/>
              </a:spcBef>
            </a:pPr>
            <a:r>
              <a:rPr lang="en-US" altLang="ja-JP" dirty="0" smtClean="0">
                <a:latin typeface="Swis721 BT" panose="020B0504020202020204" pitchFamily="34" charset="0"/>
              </a:rPr>
              <a:t> - Metadata: Librarian and more,</a:t>
            </a:r>
          </a:p>
          <a:p>
            <a:pPr algn="l">
              <a:spcBef>
                <a:spcPct val="50000"/>
              </a:spcBef>
            </a:pPr>
            <a:r>
              <a:rPr kumimoji="1" lang="en-US" altLang="ja-JP" dirty="0">
                <a:latin typeface="Swis721 BT" panose="020B0504020202020204" pitchFamily="34" charset="0"/>
              </a:rPr>
              <a:t> </a:t>
            </a:r>
            <a:r>
              <a:rPr kumimoji="1" lang="en-US" altLang="ja-JP" dirty="0" smtClean="0">
                <a:latin typeface="Swis721 BT" panose="020B0504020202020204" pitchFamily="34" charset="0"/>
              </a:rPr>
              <a:t>- Open Data, Open Science (Basic):</a:t>
            </a:r>
            <a:r>
              <a:rPr kumimoji="1" lang="ja-JP" altLang="en-US" dirty="0" smtClean="0">
                <a:latin typeface="Swis721 BT" panose="020B0504020202020204" pitchFamily="34" charset="0"/>
              </a:rPr>
              <a:t> </a:t>
            </a:r>
            <a:r>
              <a:rPr kumimoji="1" lang="en-US" altLang="ja-JP" dirty="0" smtClean="0">
                <a:latin typeface="Swis721 BT" panose="020B0504020202020204" pitchFamily="34" charset="0"/>
              </a:rPr>
              <a:t>Community,</a:t>
            </a:r>
            <a:endParaRPr lang="en-US" altLang="ja-JP" dirty="0" smtClean="0">
              <a:latin typeface="Swis721 BT" panose="020B0504020202020204" pitchFamily="34" charset="0"/>
            </a:endParaRPr>
          </a:p>
          <a:p>
            <a:pPr algn="l">
              <a:spcBef>
                <a:spcPct val="50000"/>
              </a:spcBef>
            </a:pPr>
            <a:r>
              <a:rPr kumimoji="1" lang="en-US" altLang="ja-JP" dirty="0">
                <a:latin typeface="Swis721 BT" panose="020B0504020202020204" pitchFamily="34" charset="0"/>
              </a:rPr>
              <a:t> </a:t>
            </a:r>
            <a:r>
              <a:rPr kumimoji="1" lang="en-US" altLang="ja-JP" dirty="0" smtClean="0">
                <a:latin typeface="Swis721 BT" panose="020B0504020202020204" pitchFamily="34" charset="0"/>
              </a:rPr>
              <a:t>- Open Science (Advanced): ICT,</a:t>
            </a:r>
          </a:p>
          <a:p>
            <a:pPr algn="l">
              <a:spcBef>
                <a:spcPct val="50000"/>
              </a:spcBef>
            </a:pPr>
            <a:endParaRPr kumimoji="1" lang="en-US" altLang="ja-JP" dirty="0" smtClean="0">
              <a:solidFill>
                <a:srgbClr val="C00000"/>
              </a:solidFill>
              <a:latin typeface="Swis721 BT" panose="020B0504020202020204" pitchFamily="34" charset="0"/>
            </a:endParaRPr>
          </a:p>
        </p:txBody>
      </p:sp>
    </p:spTree>
    <p:extLst>
      <p:ext uri="{BB962C8B-B14F-4D97-AF65-F5344CB8AC3E}">
        <p14:creationId xmlns:p14="http://schemas.microsoft.com/office/powerpoint/2010/main" val="818991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Introduction: About IUGONET</a:t>
            </a:r>
            <a:endParaRPr lang="ja-JP" altLang="en-US" sz="2400" dirty="0">
              <a:latin typeface="Swis721 BT" panose="020B0504020202020204" pitchFamily="34" charset="0"/>
              <a:ea typeface="ＭＳ Ｐゴシック" pitchFamily="50" charset="-128"/>
              <a:cs typeface="ＭＳ ゴシック" charset="0"/>
            </a:endParaRPr>
          </a:p>
        </p:txBody>
      </p:sp>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2</a:t>
            </a:fld>
            <a:endParaRPr lang="en-US" altLang="ja-JP" sz="1000" dirty="0">
              <a:solidFill>
                <a:srgbClr val="FFFFFF">
                  <a:lumMod val="50000"/>
                </a:srgbClr>
              </a:solidFill>
              <a:latin typeface="Swis721 BT" panose="020B0504020202020204" pitchFamily="34" charset="0"/>
              <a:ea typeface="ＭＳ Ｐゴシック"/>
            </a:endParaRPr>
          </a:p>
        </p:txBody>
      </p:sp>
      <p:pic>
        <p:nvPicPr>
          <p:cNvPr id="39" name="Picture 14" descr="GUI_plot"/>
          <p:cNvPicPr>
            <a:picLocks noChangeAspect="1" noChangeArrowheads="1"/>
          </p:cNvPicPr>
          <p:nvPr/>
        </p:nvPicPr>
        <p:blipFill>
          <a:blip r:embed="rId4" cstate="print"/>
          <a:srcRect/>
          <a:stretch>
            <a:fillRect/>
          </a:stretch>
        </p:blipFill>
        <p:spPr bwMode="auto">
          <a:xfrm>
            <a:off x="5181631" y="2558679"/>
            <a:ext cx="3538701" cy="3369115"/>
          </a:xfrm>
          <a:prstGeom prst="rect">
            <a:avLst/>
          </a:prstGeom>
          <a:noFill/>
          <a:ln w="9525">
            <a:noFill/>
            <a:miter lim="800000"/>
            <a:headEnd/>
            <a:tailEnd/>
          </a:ln>
        </p:spPr>
      </p:pic>
      <p:sp>
        <p:nvSpPr>
          <p:cNvPr id="40" name="テキスト ボックス 29"/>
          <p:cNvSpPr txBox="1">
            <a:spLocks noChangeArrowheads="1"/>
          </p:cNvSpPr>
          <p:nvPr/>
        </p:nvSpPr>
        <p:spPr bwMode="auto">
          <a:xfrm>
            <a:off x="5148064" y="5908049"/>
            <a:ext cx="3697311" cy="30777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altLang="ja-JP" sz="1400" i="1" dirty="0">
                <a:solidFill>
                  <a:srgbClr val="000000"/>
                </a:solidFill>
                <a:latin typeface="Swis721 BT" panose="020B0504020202020204" pitchFamily="34" charset="0"/>
                <a:ea typeface="ヒラギノ角ゴ Pro W6" pitchFamily="80" charset="-128"/>
                <a:cs typeface="Arial" panose="020B0604020202020204" pitchFamily="34" charset="0"/>
              </a:rPr>
              <a:t>http://www.iugonet.org/software.html</a:t>
            </a:r>
            <a:endParaRPr lang="ja-JP" altLang="en-US" sz="1400" i="1" dirty="0">
              <a:solidFill>
                <a:srgbClr val="000000"/>
              </a:solidFill>
              <a:latin typeface="Swis721 BT" panose="020B0504020202020204" pitchFamily="34" charset="0"/>
              <a:ea typeface="ヒラギノ角ゴ Pro W6" pitchFamily="80" charset="-128"/>
              <a:cs typeface="Arial" panose="020B0604020202020204" pitchFamily="34" charset="0"/>
            </a:endParaRPr>
          </a:p>
        </p:txBody>
      </p:sp>
      <p:sp>
        <p:nvSpPr>
          <p:cNvPr id="41" name="テキスト ボックス 29"/>
          <p:cNvSpPr txBox="1">
            <a:spLocks noChangeArrowheads="1"/>
          </p:cNvSpPr>
          <p:nvPr/>
        </p:nvSpPr>
        <p:spPr bwMode="auto">
          <a:xfrm>
            <a:off x="5173261" y="2204864"/>
            <a:ext cx="3470920" cy="338554"/>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altLang="ja-JP" sz="1600" dirty="0" smtClean="0">
                <a:solidFill>
                  <a:srgbClr val="C00000"/>
                </a:solidFill>
                <a:latin typeface="Arial" panose="020B0604020202020204" pitchFamily="34" charset="0"/>
                <a:ea typeface="ヒラギノ角ゴ Pro W6" pitchFamily="80" charset="-128"/>
                <a:cs typeface="Arial" panose="020B0604020202020204" pitchFamily="34" charset="0"/>
              </a:rPr>
              <a:t>UDAS/SPEDAS (CUI/GUI)</a:t>
            </a:r>
          </a:p>
        </p:txBody>
      </p:sp>
      <p:sp>
        <p:nvSpPr>
          <p:cNvPr id="42" name="テキスト ボックス 41"/>
          <p:cNvSpPr txBox="1"/>
          <p:nvPr/>
        </p:nvSpPr>
        <p:spPr bwMode="auto">
          <a:xfrm>
            <a:off x="236136" y="908720"/>
            <a:ext cx="8526864" cy="121406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defTabSz="457200" fontAlgn="base">
              <a:lnSpc>
                <a:spcPts val="1800"/>
              </a:lnSpc>
              <a:spcBef>
                <a:spcPct val="50000"/>
              </a:spcBef>
              <a:spcAft>
                <a:spcPct val="0"/>
              </a:spcAft>
            </a:pPr>
            <a:r>
              <a:rPr lang="ja-JP" altLang="en-US" sz="1600" dirty="0" smtClean="0">
                <a:solidFill>
                  <a:srgbClr val="C00000"/>
                </a:solidFill>
                <a:latin typeface="Arial" panose="020B0604020202020204" pitchFamily="34" charset="0"/>
                <a:ea typeface="ＭＳ Ｐゴシック" charset="-128"/>
                <a:cs typeface="Arial" panose="020B0604020202020204" pitchFamily="34" charset="0"/>
              </a:rPr>
              <a:t>ウェブサービス </a:t>
            </a:r>
            <a:r>
              <a:rPr lang="en-US" altLang="ja-JP" sz="1600" dirty="0" smtClean="0">
                <a:solidFill>
                  <a:srgbClr val="C00000"/>
                </a:solidFill>
                <a:latin typeface="Arial" panose="020B0604020202020204" pitchFamily="34" charset="0"/>
                <a:ea typeface="ＭＳ Ｐゴシック" charset="-128"/>
                <a:cs typeface="Arial" panose="020B0604020202020204" pitchFamily="34" charset="0"/>
              </a:rPr>
              <a:t>IUGONET Type-A</a:t>
            </a:r>
            <a:r>
              <a:rPr lang="ja-JP" altLang="en-US" sz="1600" dirty="0" smtClean="0">
                <a:solidFill>
                  <a:srgbClr val="C00000"/>
                </a:solidFill>
                <a:latin typeface="Arial" panose="020B0604020202020204" pitchFamily="34" charset="0"/>
                <a:ea typeface="ＭＳ Ｐゴシック" charset="-128"/>
                <a:cs typeface="Arial" panose="020B0604020202020204" pitchFamily="34" charset="0"/>
              </a:rPr>
              <a:t>：</a:t>
            </a:r>
            <a:r>
              <a:rPr lang="en-US" altLang="ja-JP" sz="1600" dirty="0" smtClean="0">
                <a:solidFill>
                  <a:srgbClr val="C00000"/>
                </a:solidFill>
                <a:latin typeface="Arial" panose="020B0604020202020204" pitchFamily="34" charset="0"/>
                <a:ea typeface="ＭＳ Ｐゴシック" charset="-128"/>
                <a:cs typeface="Arial" panose="020B0604020202020204" pitchFamily="34" charset="0"/>
              </a:rPr>
              <a:t> </a:t>
            </a:r>
            <a:r>
              <a:rPr lang="en-US" altLang="ja-JP" sz="1600" dirty="0" smtClean="0">
                <a:solidFill>
                  <a:srgbClr val="000000"/>
                </a:solidFill>
                <a:latin typeface="Arial" panose="020B0604020202020204" pitchFamily="34" charset="0"/>
                <a:ea typeface="ＭＳ Ｐゴシック" charset="-128"/>
                <a:cs typeface="Arial" panose="020B0604020202020204" pitchFamily="34" charset="0"/>
              </a:rPr>
              <a:t>IUGONET</a:t>
            </a:r>
            <a:r>
              <a:rPr lang="ja-JP" altLang="en-US" sz="1600" dirty="0" smtClean="0">
                <a:solidFill>
                  <a:srgbClr val="000000"/>
                </a:solidFill>
                <a:latin typeface="Arial" panose="020B0604020202020204" pitchFamily="34" charset="0"/>
                <a:cs typeface="Arial" panose="020B0604020202020204" pitchFamily="34" charset="0"/>
              </a:rPr>
              <a:t>参画機関が保有する観測データに対する</a:t>
            </a:r>
            <a:r>
              <a:rPr lang="ja-JP" altLang="en-US" sz="1600" dirty="0">
                <a:solidFill>
                  <a:srgbClr val="000000"/>
                </a:solidFill>
                <a:latin typeface="Arial" panose="020B0604020202020204" pitchFamily="34" charset="0"/>
                <a:cs typeface="Arial" panose="020B0604020202020204" pitchFamily="34" charset="0"/>
              </a:rPr>
              <a:t>情報</a:t>
            </a:r>
            <a:r>
              <a:rPr lang="ja-JP" altLang="en-US" sz="1600" dirty="0" smtClean="0">
                <a:solidFill>
                  <a:srgbClr val="000000"/>
                </a:solidFill>
                <a:latin typeface="Arial" panose="020B0604020202020204" pitchFamily="34" charset="0"/>
                <a:cs typeface="Arial" panose="020B0604020202020204" pitchFamily="34" charset="0"/>
              </a:rPr>
              <a:t>を検索することができる。ウェブ上でインタラクティブに簡易なプロットを作成することができる。</a:t>
            </a:r>
            <a:endParaRPr lang="en-US" altLang="ja-JP" sz="1600" dirty="0" smtClean="0">
              <a:solidFill>
                <a:srgbClr val="000000"/>
              </a:solidFill>
              <a:latin typeface="Arial" panose="020B0604020202020204" pitchFamily="34" charset="0"/>
              <a:ea typeface="ＭＳ Ｐゴシック" charset="-128"/>
              <a:cs typeface="Arial" panose="020B0604020202020204" pitchFamily="34" charset="0"/>
            </a:endParaRPr>
          </a:p>
          <a:p>
            <a:pPr defTabSz="457200" fontAlgn="base">
              <a:lnSpc>
                <a:spcPts val="1800"/>
              </a:lnSpc>
              <a:spcBef>
                <a:spcPct val="50000"/>
              </a:spcBef>
              <a:spcAft>
                <a:spcPct val="0"/>
              </a:spcAft>
            </a:pPr>
            <a:r>
              <a:rPr lang="ja-JP" altLang="en-US" sz="1600" dirty="0" smtClean="0">
                <a:solidFill>
                  <a:srgbClr val="C00000"/>
                </a:solidFill>
                <a:latin typeface="Arial" panose="020B0604020202020204" pitchFamily="34" charset="0"/>
                <a:ea typeface="ＭＳ Ｐゴシック" charset="-128"/>
                <a:cs typeface="Arial" panose="020B0604020202020204" pitchFamily="34" charset="0"/>
              </a:rPr>
              <a:t>解析ソフトウェア</a:t>
            </a:r>
            <a:r>
              <a:rPr lang="en-US" altLang="ja-JP" sz="1600" dirty="0" smtClean="0">
                <a:solidFill>
                  <a:srgbClr val="C00000"/>
                </a:solidFill>
                <a:latin typeface="Arial" panose="020B0604020202020204" pitchFamily="34" charset="0"/>
                <a:ea typeface="ＭＳ Ｐゴシック" charset="-128"/>
                <a:cs typeface="Arial" panose="020B0604020202020204" pitchFamily="34" charset="0"/>
              </a:rPr>
              <a:t>UDAS/SPEDAS</a:t>
            </a:r>
            <a:r>
              <a:rPr lang="ja-JP" altLang="en-US" sz="1600" dirty="0" smtClean="0">
                <a:solidFill>
                  <a:srgbClr val="C00000"/>
                </a:solidFill>
                <a:latin typeface="Arial" panose="020B0604020202020204" pitchFamily="34" charset="0"/>
                <a:ea typeface="ＭＳ Ｐゴシック" charset="-128"/>
                <a:cs typeface="Arial" panose="020B0604020202020204" pitchFamily="34" charset="0"/>
              </a:rPr>
              <a:t>：</a:t>
            </a:r>
            <a:r>
              <a:rPr lang="en-US" altLang="ja-JP" sz="1600" dirty="0" smtClean="0">
                <a:solidFill>
                  <a:srgbClr val="C00000"/>
                </a:solidFill>
                <a:latin typeface="Arial" panose="020B0604020202020204" pitchFamily="34" charset="0"/>
                <a:ea typeface="ＭＳ Ｐゴシック" charset="-128"/>
                <a:cs typeface="Arial" panose="020B0604020202020204" pitchFamily="34" charset="0"/>
              </a:rPr>
              <a:t> </a:t>
            </a:r>
            <a:r>
              <a:rPr lang="ja-JP" altLang="en-US" sz="1600" dirty="0" smtClean="0">
                <a:latin typeface="Arial" panose="020B0604020202020204" pitchFamily="34" charset="0"/>
                <a:ea typeface="ＭＳ Ｐゴシック" charset="-128"/>
                <a:cs typeface="Arial" panose="020B0604020202020204" pitchFamily="34" charset="0"/>
              </a:rPr>
              <a:t>複数のプロジェクト・機関が持つ様々な観測データを、より専門的に、</a:t>
            </a:r>
            <a:r>
              <a:rPr lang="ja-JP" altLang="en-US" sz="1600" dirty="0" smtClean="0">
                <a:solidFill>
                  <a:srgbClr val="000000"/>
                </a:solidFill>
                <a:latin typeface="Arial" panose="020B0604020202020204" pitchFamily="34" charset="0"/>
                <a:ea typeface="ＭＳ Ｐゴシック" charset="-128"/>
                <a:cs typeface="Arial" panose="020B0604020202020204" pitchFamily="34" charset="0"/>
              </a:rPr>
              <a:t>可視化</a:t>
            </a:r>
            <a:r>
              <a:rPr lang="ja-JP" altLang="en-US" sz="1600" dirty="0">
                <a:solidFill>
                  <a:srgbClr val="000000"/>
                </a:solidFill>
                <a:latin typeface="Arial" panose="020B0604020202020204" pitchFamily="34" charset="0"/>
                <a:cs typeface="Arial" panose="020B0604020202020204" pitchFamily="34" charset="0"/>
              </a:rPr>
              <a:t>・</a:t>
            </a:r>
            <a:r>
              <a:rPr lang="ja-JP" altLang="en-US" sz="1600" dirty="0" smtClean="0">
                <a:solidFill>
                  <a:srgbClr val="000000"/>
                </a:solidFill>
                <a:latin typeface="Arial" panose="020B0604020202020204" pitchFamily="34" charset="0"/>
                <a:ea typeface="ＭＳ Ｐゴシック" charset="-128"/>
                <a:cs typeface="Arial" panose="020B0604020202020204" pitchFamily="34" charset="0"/>
              </a:rPr>
              <a:t>解析することができる。</a:t>
            </a:r>
            <a:endParaRPr lang="en-US" altLang="ja-JP" sz="1600" dirty="0" smtClean="0">
              <a:solidFill>
                <a:srgbClr val="000000"/>
              </a:solidFill>
              <a:latin typeface="Arial" panose="020B0604020202020204" pitchFamily="34" charset="0"/>
              <a:ea typeface="ＭＳ Ｐゴシック" charset="-128"/>
              <a:cs typeface="Arial" panose="020B0604020202020204" pitchFamily="34" charset="0"/>
            </a:endParaRPr>
          </a:p>
        </p:txBody>
      </p:sp>
      <p:sp>
        <p:nvSpPr>
          <p:cNvPr id="43" name="テキスト ボックス 29"/>
          <p:cNvSpPr txBox="1">
            <a:spLocks noChangeArrowheads="1"/>
          </p:cNvSpPr>
          <p:nvPr/>
        </p:nvSpPr>
        <p:spPr bwMode="auto">
          <a:xfrm>
            <a:off x="179512" y="2204864"/>
            <a:ext cx="2793502" cy="338554"/>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altLang="ja-JP" sz="1600" dirty="0" smtClean="0">
                <a:solidFill>
                  <a:srgbClr val="C00000"/>
                </a:solidFill>
                <a:latin typeface="Arial" panose="020B0604020202020204" pitchFamily="34" charset="0"/>
                <a:ea typeface="ヒラギノ角ゴ Pro W6" pitchFamily="80" charset="-128"/>
                <a:cs typeface="Arial" panose="020B0604020202020204" pitchFamily="34" charset="0"/>
              </a:rPr>
              <a:t>IUGONET Type-A (Web)</a:t>
            </a:r>
          </a:p>
        </p:txBody>
      </p:sp>
      <p:sp>
        <p:nvSpPr>
          <p:cNvPr id="44" name="テキスト ボックス 29"/>
          <p:cNvSpPr txBox="1">
            <a:spLocks noChangeArrowheads="1"/>
          </p:cNvSpPr>
          <p:nvPr/>
        </p:nvSpPr>
        <p:spPr bwMode="auto">
          <a:xfrm>
            <a:off x="395536" y="5908049"/>
            <a:ext cx="3697311" cy="30777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altLang="ja-JP" sz="1400" i="1" dirty="0">
                <a:solidFill>
                  <a:srgbClr val="000000"/>
                </a:solidFill>
                <a:latin typeface="Swis721 BT" panose="020B0504020202020204" pitchFamily="34" charset="0"/>
                <a:ea typeface="ヒラギノ角ゴ Pro W6" pitchFamily="80" charset="-128"/>
                <a:cs typeface="Arial" panose="020B0604020202020204" pitchFamily="34" charset="0"/>
              </a:rPr>
              <a:t>http</a:t>
            </a:r>
            <a:r>
              <a:rPr lang="en-US" altLang="ja-JP" sz="1400" i="1" dirty="0" smtClean="0">
                <a:solidFill>
                  <a:srgbClr val="000000"/>
                </a:solidFill>
                <a:latin typeface="Swis721 BT" panose="020B0504020202020204" pitchFamily="34" charset="0"/>
                <a:ea typeface="ヒラギノ角ゴ Pro W6" pitchFamily="80" charset="-128"/>
                <a:cs typeface="Arial" panose="020B0604020202020204" pitchFamily="34" charset="0"/>
              </a:rPr>
              <a:t>://search.iugont.org/iugonet/</a:t>
            </a:r>
            <a:endParaRPr lang="ja-JP" altLang="en-US" sz="1400" i="1" dirty="0">
              <a:solidFill>
                <a:srgbClr val="000000"/>
              </a:solidFill>
              <a:latin typeface="Swis721 BT" panose="020B0504020202020204" pitchFamily="34" charset="0"/>
              <a:ea typeface="ヒラギノ角ゴ Pro W6" pitchFamily="80" charset="-128"/>
              <a:cs typeface="Arial" panose="020B0604020202020204" pitchFamily="34" charset="0"/>
            </a:endParaRPr>
          </a:p>
        </p:txBody>
      </p:sp>
      <p:pic>
        <p:nvPicPr>
          <p:cNvPr id="45" name="図 44"/>
          <p:cNvPicPr>
            <a:picLocks noChangeAspect="1"/>
          </p:cNvPicPr>
          <p:nvPr/>
        </p:nvPicPr>
        <p:blipFill rotWithShape="1">
          <a:blip r:embed="rId5">
            <a:extLst>
              <a:ext uri="{28A0092B-C50C-407E-A947-70E740481C1C}">
                <a14:useLocalDpi xmlns:a14="http://schemas.microsoft.com/office/drawing/2010/main" val="0"/>
              </a:ext>
            </a:extLst>
          </a:blip>
          <a:srcRect l="2582" t="12893" r="4167" b="3828"/>
          <a:stretch/>
        </p:blipFill>
        <p:spPr>
          <a:xfrm>
            <a:off x="236136" y="2586023"/>
            <a:ext cx="4727518" cy="3135977"/>
          </a:xfrm>
          <a:prstGeom prst="rect">
            <a:avLst/>
          </a:prstGeom>
        </p:spPr>
      </p:pic>
      <p:sp>
        <p:nvSpPr>
          <p:cNvPr id="46" name="テキスト ボックス 29"/>
          <p:cNvSpPr txBox="1">
            <a:spLocks noChangeArrowheads="1"/>
          </p:cNvSpPr>
          <p:nvPr/>
        </p:nvSpPr>
        <p:spPr bwMode="auto">
          <a:xfrm>
            <a:off x="2627784" y="2204864"/>
            <a:ext cx="2335870" cy="338554"/>
          </a:xfrm>
          <a:prstGeom prst="rect">
            <a:avLst/>
          </a:prstGeom>
          <a:solidFill>
            <a:srgbClr val="C00000"/>
          </a:solidFill>
          <a:ln w="9525">
            <a:noFill/>
            <a:miter lim="800000"/>
            <a:headEnd/>
            <a:tailEnd/>
          </a:ln>
        </p:spPr>
        <p:txBody>
          <a:bodyPr wrap="square">
            <a:spAutoFit/>
          </a:bodyPr>
          <a:lstStyle/>
          <a:p>
            <a:pPr algn="ctr" defTabSz="457200" fontAlgn="base">
              <a:spcBef>
                <a:spcPct val="0"/>
              </a:spcBef>
              <a:spcAft>
                <a:spcPct val="0"/>
              </a:spcAft>
            </a:pPr>
            <a:r>
              <a:rPr lang="en-US" altLang="ja-JP" sz="1600" i="1" dirty="0" smtClean="0">
                <a:solidFill>
                  <a:schemeClr val="bg1"/>
                </a:solidFill>
                <a:latin typeface="Swis721 BT" panose="020B0504020202020204" pitchFamily="34" charset="0"/>
                <a:ea typeface="ヒラギノ角ゴ Pro W6" pitchFamily="80" charset="-128"/>
                <a:cs typeface="Arial" panose="020B0604020202020204" pitchFamily="34" charset="0"/>
              </a:rPr>
              <a:t>Renewed, Nov., 2016</a:t>
            </a:r>
            <a:endParaRPr lang="ja-JP" altLang="en-US" sz="1600" i="1" dirty="0">
              <a:solidFill>
                <a:schemeClr val="bg1"/>
              </a:solidFill>
              <a:latin typeface="Swis721 BT" panose="020B0504020202020204" pitchFamily="34" charset="0"/>
              <a:ea typeface="ヒラギノ角ゴ Pro W6" pitchFamily="80" charset="-128"/>
              <a:cs typeface="Arial" panose="020B0604020202020204" pitchFamily="34" charset="0"/>
            </a:endParaRPr>
          </a:p>
        </p:txBody>
      </p:sp>
      <p:sp>
        <p:nvSpPr>
          <p:cNvPr id="47" name="フッター プレースホルダ 4"/>
          <p:cNvSpPr>
            <a:spLocks noGrp="1"/>
          </p:cNvSpPr>
          <p:nvPr>
            <p:ph type="ftr" sz="quarter" idx="12"/>
          </p:nvPr>
        </p:nvSpPr>
        <p:spPr>
          <a:xfrm>
            <a:off x="1332000" y="6564976"/>
            <a:ext cx="6480000" cy="248400"/>
          </a:xfrm>
        </p:spPr>
        <p:txBody>
          <a:bodyPr tIns="0" bIns="0" anchor="ctr" anchorCtr="1"/>
          <a:lstStyle/>
          <a:p>
            <a:r>
              <a:rPr lang="ja-JP" altLang="en-US" sz="1000" kern="0" dirty="0">
                <a:solidFill>
                  <a:schemeClr val="bg1">
                    <a:lumMod val="50000"/>
                  </a:schemeClr>
                </a:solidFill>
                <a:latin typeface="Swis721 BT" panose="020B0504020202020204" pitchFamily="34" charset="0"/>
                <a:ea typeface="+mn-ea"/>
              </a:rPr>
              <a:t>第</a:t>
            </a:r>
            <a:r>
              <a:rPr lang="en-US" altLang="ja-JP" sz="1000" kern="0" dirty="0">
                <a:solidFill>
                  <a:schemeClr val="bg1">
                    <a:lumMod val="50000"/>
                  </a:schemeClr>
                </a:solidFill>
                <a:latin typeface="Swis721 BT" panose="020B0504020202020204" pitchFamily="34" charset="0"/>
                <a:ea typeface="+mn-ea"/>
              </a:rPr>
              <a:t>4</a:t>
            </a:r>
            <a:r>
              <a:rPr lang="ja-JP" altLang="en-US" sz="1000" kern="0" dirty="0">
                <a:solidFill>
                  <a:schemeClr val="bg1">
                    <a:lumMod val="50000"/>
                  </a:schemeClr>
                </a:solidFill>
                <a:latin typeface="Swis721 BT" panose="020B0504020202020204" pitchFamily="34" charset="0"/>
                <a:ea typeface="+mn-ea"/>
              </a:rPr>
              <a:t>回オープンサイエンスデータ推進</a:t>
            </a:r>
            <a:r>
              <a:rPr lang="ja-JP" altLang="en-US" sz="1000" kern="0" dirty="0" smtClean="0">
                <a:solidFill>
                  <a:schemeClr val="bg1">
                    <a:lumMod val="50000"/>
                  </a:schemeClr>
                </a:solidFill>
                <a:latin typeface="Swis721 BT" panose="020B0504020202020204" pitchFamily="34" charset="0"/>
                <a:ea typeface="+mn-ea"/>
              </a:rPr>
              <a:t>ワークショップ  主催： 京都</a:t>
            </a:r>
            <a:r>
              <a:rPr lang="ja-JP" altLang="en-US" sz="1000" kern="0" dirty="0">
                <a:solidFill>
                  <a:schemeClr val="bg1">
                    <a:lumMod val="50000"/>
                  </a:schemeClr>
                </a:solidFill>
                <a:latin typeface="Swis721 BT" panose="020B0504020202020204" pitchFamily="34" charset="0"/>
                <a:ea typeface="+mn-ea"/>
              </a:rPr>
              <a:t>大学理学研究科附属地磁気世界資料解析センター</a:t>
            </a:r>
            <a:endParaRPr lang="ja-JP" altLang="en-US" sz="1000" dirty="0">
              <a:solidFill>
                <a:schemeClr val="bg1">
                  <a:lumMod val="50000"/>
                </a:schemeClr>
              </a:solidFill>
              <a:latin typeface="Swis721 BT" panose="020B0504020202020204" pitchFamily="34" charset="0"/>
              <a:ea typeface="+mn-ea"/>
            </a:endParaRPr>
          </a:p>
        </p:txBody>
      </p:sp>
    </p:spTree>
    <p:extLst>
      <p:ext uri="{BB962C8B-B14F-4D97-AF65-F5344CB8AC3E}">
        <p14:creationId xmlns:p14="http://schemas.microsoft.com/office/powerpoint/2010/main" val="2633881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Introduction: About IUGONET</a:t>
            </a:r>
            <a:endParaRPr lang="ja-JP" altLang="en-US" sz="2400" dirty="0">
              <a:latin typeface="Swis721 BT" panose="020B0504020202020204" pitchFamily="34" charset="0"/>
              <a:ea typeface="ＭＳ Ｐゴシック" pitchFamily="50" charset="-128"/>
              <a:cs typeface="ＭＳ ゴシック" charset="0"/>
            </a:endParaRPr>
          </a:p>
        </p:txBody>
      </p:sp>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3</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16" name="正方形/長方形 15"/>
          <p:cNvSpPr/>
          <p:nvPr/>
        </p:nvSpPr>
        <p:spPr bwMode="auto">
          <a:xfrm>
            <a:off x="169934" y="5154509"/>
            <a:ext cx="5547492" cy="1141263"/>
          </a:xfrm>
          <a:prstGeom prst="rect">
            <a:avLst/>
          </a:prstGeom>
          <a:solidFill>
            <a:schemeClr val="accent5"/>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17" name="正方形/長方形 16"/>
          <p:cNvSpPr/>
          <p:nvPr/>
        </p:nvSpPr>
        <p:spPr bwMode="auto">
          <a:xfrm>
            <a:off x="169934" y="4149080"/>
            <a:ext cx="5547492" cy="1015772"/>
          </a:xfrm>
          <a:prstGeom prst="rect">
            <a:avLst/>
          </a:prstGeom>
          <a:solidFill>
            <a:srgbClr val="FFFF99"/>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19" name="正方形/長方形 18"/>
          <p:cNvSpPr/>
          <p:nvPr/>
        </p:nvSpPr>
        <p:spPr bwMode="auto">
          <a:xfrm>
            <a:off x="2188458" y="908721"/>
            <a:ext cx="2959606" cy="2905088"/>
          </a:xfrm>
          <a:prstGeom prst="rect">
            <a:avLst/>
          </a:prstGeom>
          <a:solidFill>
            <a:schemeClr val="bg1"/>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cxnSp>
        <p:nvCxnSpPr>
          <p:cNvPr id="20" name="直線コネクタ 19"/>
          <p:cNvCxnSpPr/>
          <p:nvPr/>
        </p:nvCxnSpPr>
        <p:spPr bwMode="auto">
          <a:xfrm flipH="1">
            <a:off x="6760720" y="5641455"/>
            <a:ext cx="784033" cy="0"/>
          </a:xfrm>
          <a:prstGeom prst="line">
            <a:avLst/>
          </a:prstGeom>
          <a:solidFill>
            <a:schemeClr val="accent1"/>
          </a:solidFill>
          <a:ln w="25400" cap="flat" cmpd="sng" algn="ctr">
            <a:solidFill>
              <a:schemeClr val="bg2">
                <a:lumMod val="75000"/>
              </a:schemeClr>
            </a:solidFill>
            <a:prstDash val="solid"/>
            <a:round/>
            <a:headEnd type="none" w="med" len="med"/>
            <a:tailEnd type="none" w="med" len="med"/>
          </a:ln>
          <a:effectLst/>
        </p:spPr>
      </p:cxnSp>
      <p:cxnSp>
        <p:nvCxnSpPr>
          <p:cNvPr id="21" name="直線コネクタ 20"/>
          <p:cNvCxnSpPr/>
          <p:nvPr/>
        </p:nvCxnSpPr>
        <p:spPr bwMode="auto">
          <a:xfrm flipH="1">
            <a:off x="6660232" y="3645024"/>
            <a:ext cx="784033" cy="0"/>
          </a:xfrm>
          <a:prstGeom prst="line">
            <a:avLst/>
          </a:prstGeom>
          <a:solidFill>
            <a:schemeClr val="accent1"/>
          </a:solidFill>
          <a:ln w="25400" cap="flat" cmpd="sng" algn="ctr">
            <a:solidFill>
              <a:schemeClr val="bg2">
                <a:lumMod val="75000"/>
              </a:schemeClr>
            </a:solidFill>
            <a:prstDash val="solid"/>
            <a:round/>
            <a:headEnd type="none" w="med" len="med"/>
            <a:tailEnd type="none" w="med" len="med"/>
          </a:ln>
          <a:effectLst/>
        </p:spPr>
      </p:cxnSp>
      <p:cxnSp>
        <p:nvCxnSpPr>
          <p:cNvPr id="22" name="直線コネクタ 21"/>
          <p:cNvCxnSpPr/>
          <p:nvPr/>
        </p:nvCxnSpPr>
        <p:spPr bwMode="auto">
          <a:xfrm flipH="1">
            <a:off x="6668287" y="1916832"/>
            <a:ext cx="784033" cy="0"/>
          </a:xfrm>
          <a:prstGeom prst="line">
            <a:avLst/>
          </a:prstGeom>
          <a:solidFill>
            <a:schemeClr val="accent1"/>
          </a:solidFill>
          <a:ln w="25400" cap="flat" cmpd="sng" algn="ctr">
            <a:solidFill>
              <a:schemeClr val="bg2">
                <a:lumMod val="75000"/>
              </a:schemeClr>
            </a:solidFill>
            <a:prstDash val="solid"/>
            <a:round/>
            <a:headEnd type="none" w="med" len="med"/>
            <a:tailEnd type="none" w="med" len="med"/>
          </a:ln>
          <a:effectLst/>
        </p:spPr>
      </p:cxnSp>
      <p:pic>
        <p:nvPicPr>
          <p:cNvPr id="23"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2699792" y="1797240"/>
            <a:ext cx="827141" cy="1147000"/>
          </a:xfrm>
          <a:prstGeom prst="rect">
            <a:avLst/>
          </a:prstGeom>
          <a:noFill/>
        </p:spPr>
      </p:pic>
      <p:pic>
        <p:nvPicPr>
          <p:cNvPr id="24"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3087317" y="1993968"/>
            <a:ext cx="827141" cy="1147000"/>
          </a:xfrm>
          <a:prstGeom prst="rect">
            <a:avLst/>
          </a:prstGeom>
          <a:noFill/>
        </p:spPr>
      </p:pic>
      <p:sp>
        <p:nvSpPr>
          <p:cNvPr id="25" name="円柱 24"/>
          <p:cNvSpPr/>
          <p:nvPr/>
        </p:nvSpPr>
        <p:spPr bwMode="auto">
          <a:xfrm>
            <a:off x="3551650" y="2416193"/>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26" name="テキスト ボックス 25"/>
          <p:cNvSpPr txBox="1"/>
          <p:nvPr/>
        </p:nvSpPr>
        <p:spPr bwMode="auto">
          <a:xfrm>
            <a:off x="2463156" y="1196752"/>
            <a:ext cx="2410210" cy="307777"/>
          </a:xfrm>
          <a:prstGeom prst="rect">
            <a:avLst/>
          </a:prstGeom>
          <a:noFill/>
          <a:ln w="9525">
            <a:noFill/>
            <a:miter lim="800000"/>
            <a:headEnd/>
            <a:tailEnd/>
          </a:ln>
          <a:effectLst/>
        </p:spPr>
        <p:txBody>
          <a:bodyPr wrap="square" rtlCol="0">
            <a:prstTxWarp prst="textNoShape">
              <a:avLst/>
            </a:prstTxWarp>
            <a:spAutoFit/>
          </a:bodyPr>
          <a:lstStyle/>
          <a:p>
            <a:pPr algn="ctr">
              <a:spcBef>
                <a:spcPct val="50000"/>
              </a:spcBef>
            </a:pPr>
            <a:r>
              <a:rPr kumimoji="1" lang="en-US" altLang="ja-JP" sz="1400" dirty="0" smtClean="0">
                <a:solidFill>
                  <a:srgbClr val="002060"/>
                </a:solidFill>
                <a:latin typeface="Swis721 BT" panose="020B0504020202020204" pitchFamily="34" charset="0"/>
              </a:rPr>
              <a:t>http://search.iugonet.org/</a:t>
            </a:r>
            <a:endParaRPr kumimoji="1" lang="ja-JP" altLang="en-US" sz="1400" dirty="0" smtClean="0">
              <a:solidFill>
                <a:srgbClr val="002060"/>
              </a:solidFill>
              <a:latin typeface="Swis721 BT" panose="020B0504020202020204" pitchFamily="34" charset="0"/>
            </a:endParaRPr>
          </a:p>
        </p:txBody>
      </p:sp>
      <p:pic>
        <p:nvPicPr>
          <p:cNvPr id="27" name="Picture 3" descr="C:\Program Files\Microsoft Office\MEDIA\CAGCAT10\j0195384.wmf"/>
          <p:cNvPicPr>
            <a:picLocks noChangeAspect="1" noChangeArrowheads="1"/>
          </p:cNvPicPr>
          <p:nvPr/>
        </p:nvPicPr>
        <p:blipFill>
          <a:blip r:embed="rId5"/>
          <a:srcRect/>
          <a:stretch>
            <a:fillRect/>
          </a:stretch>
        </p:blipFill>
        <p:spPr bwMode="auto">
          <a:xfrm>
            <a:off x="536639" y="1696258"/>
            <a:ext cx="845057" cy="862697"/>
          </a:xfrm>
          <a:prstGeom prst="rect">
            <a:avLst/>
          </a:prstGeom>
          <a:noFill/>
        </p:spPr>
      </p:pic>
      <p:sp>
        <p:nvSpPr>
          <p:cNvPr id="28" name="テキスト ボックス 27"/>
          <p:cNvSpPr txBox="1"/>
          <p:nvPr/>
        </p:nvSpPr>
        <p:spPr bwMode="auto">
          <a:xfrm>
            <a:off x="54362" y="1517992"/>
            <a:ext cx="1030364" cy="397609"/>
          </a:xfrm>
          <a:prstGeom prst="rect">
            <a:avLst/>
          </a:prstGeom>
          <a:noFill/>
          <a:ln w="9525">
            <a:noFill/>
            <a:miter lim="800000"/>
            <a:headEnd/>
            <a:tailEnd/>
          </a:ln>
          <a:effectLst/>
        </p:spPr>
        <p:txBody>
          <a:bodyPr wrap="square" rtlCol="0">
            <a:prstTxWarp prst="textNoShape">
              <a:avLst/>
            </a:prstTxWarp>
            <a:spAutoFit/>
          </a:bodyPr>
          <a:lstStyle/>
          <a:p>
            <a:pPr algn="l">
              <a:lnSpc>
                <a:spcPts val="800"/>
              </a:lnSpc>
              <a:spcBef>
                <a:spcPct val="50000"/>
              </a:spcBef>
            </a:pPr>
            <a:r>
              <a:rPr lang="ja-JP" altLang="en-US" sz="1200" dirty="0" smtClean="0">
                <a:solidFill>
                  <a:srgbClr val="C00000"/>
                </a:solidFill>
              </a:rPr>
              <a:t>オーロラ</a:t>
            </a:r>
            <a:endParaRPr lang="en-US" altLang="ja-JP" sz="1200" dirty="0" smtClean="0">
              <a:solidFill>
                <a:srgbClr val="C00000"/>
              </a:solidFill>
            </a:endParaRPr>
          </a:p>
          <a:p>
            <a:pPr algn="l">
              <a:lnSpc>
                <a:spcPts val="800"/>
              </a:lnSpc>
              <a:spcBef>
                <a:spcPct val="50000"/>
              </a:spcBef>
            </a:pPr>
            <a:r>
              <a:rPr lang="ja-JP" altLang="en-US" sz="1200" dirty="0" smtClean="0">
                <a:solidFill>
                  <a:srgbClr val="C00000"/>
                </a:solidFill>
              </a:rPr>
              <a:t>研究者</a:t>
            </a:r>
            <a:endParaRPr kumimoji="1" lang="ja-JP" altLang="en-US" sz="1200" dirty="0" smtClean="0">
              <a:solidFill>
                <a:srgbClr val="C00000"/>
              </a:solidFill>
            </a:endParaRPr>
          </a:p>
        </p:txBody>
      </p:sp>
      <p:pic>
        <p:nvPicPr>
          <p:cNvPr id="29"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6049153" y="1201880"/>
            <a:ext cx="827141" cy="1147000"/>
          </a:xfrm>
          <a:prstGeom prst="rect">
            <a:avLst/>
          </a:prstGeom>
          <a:noFill/>
        </p:spPr>
      </p:pic>
      <p:sp>
        <p:nvSpPr>
          <p:cNvPr id="30" name="円柱 29"/>
          <p:cNvSpPr/>
          <p:nvPr/>
        </p:nvSpPr>
        <p:spPr bwMode="auto">
          <a:xfrm>
            <a:off x="6543739" y="1561921"/>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1" name="正方形/長方形 30"/>
          <p:cNvSpPr/>
          <p:nvPr/>
        </p:nvSpPr>
        <p:spPr bwMode="auto">
          <a:xfrm>
            <a:off x="5872423" y="908720"/>
            <a:ext cx="2804033" cy="1570664"/>
          </a:xfrm>
          <a:prstGeom prst="rect">
            <a:avLst/>
          </a:prstGeom>
          <a:no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32" name="テキスト ボックス 31"/>
          <p:cNvSpPr txBox="1"/>
          <p:nvPr/>
        </p:nvSpPr>
        <p:spPr bwMode="auto">
          <a:xfrm>
            <a:off x="5868144" y="908720"/>
            <a:ext cx="1008112" cy="276999"/>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200" dirty="0" smtClean="0">
                <a:solidFill>
                  <a:srgbClr val="002060"/>
                </a:solidFill>
              </a:rPr>
              <a:t>研究機関</a:t>
            </a:r>
            <a:r>
              <a:rPr kumimoji="1" lang="en-US" altLang="ja-JP" sz="1200" dirty="0" smtClean="0">
                <a:solidFill>
                  <a:srgbClr val="002060"/>
                </a:solidFill>
              </a:rPr>
              <a:t> A</a:t>
            </a:r>
            <a:endParaRPr kumimoji="1" lang="ja-JP" altLang="en-US" sz="1200" dirty="0" smtClean="0">
              <a:solidFill>
                <a:srgbClr val="002060"/>
              </a:solidFill>
            </a:endParaRPr>
          </a:p>
        </p:txBody>
      </p:sp>
      <p:pic>
        <p:nvPicPr>
          <p:cNvPr id="33"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6049153" y="2924944"/>
            <a:ext cx="827141" cy="1147000"/>
          </a:xfrm>
          <a:prstGeom prst="rect">
            <a:avLst/>
          </a:prstGeom>
          <a:noFill/>
        </p:spPr>
      </p:pic>
      <p:sp>
        <p:nvSpPr>
          <p:cNvPr id="34" name="円柱 33"/>
          <p:cNvSpPr/>
          <p:nvPr/>
        </p:nvSpPr>
        <p:spPr bwMode="auto">
          <a:xfrm>
            <a:off x="6543739" y="3284985"/>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5" name="正方形/長方形 34"/>
          <p:cNvSpPr/>
          <p:nvPr/>
        </p:nvSpPr>
        <p:spPr bwMode="auto">
          <a:xfrm>
            <a:off x="6372200" y="3429000"/>
            <a:ext cx="1076641"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smtClean="0">
                <a:ln>
                  <a:noFill/>
                </a:ln>
                <a:solidFill>
                  <a:srgbClr val="292929"/>
                </a:solidFill>
                <a:effectLst/>
                <a:latin typeface="+mn-lt"/>
                <a:ea typeface="ヒラギノ角ゴ Pro W6" charset="-128"/>
                <a:cs typeface="ヒラギノ角ゴ Pro W6" charset="-128"/>
              </a:rPr>
              <a:t>観測</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a:solidFill>
                  <a:srgbClr val="292929"/>
                </a:solidFill>
                <a:latin typeface="+mn-lt"/>
                <a:ea typeface="ヒラギノ角ゴ Pro W6" charset="-128"/>
                <a:cs typeface="ヒラギノ角ゴ Pro W6" charset="-128"/>
              </a:rPr>
              <a:t>データ</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p:txBody>
      </p:sp>
      <p:sp>
        <p:nvSpPr>
          <p:cNvPr id="36" name="正方形/長方形 35"/>
          <p:cNvSpPr/>
          <p:nvPr/>
        </p:nvSpPr>
        <p:spPr bwMode="auto">
          <a:xfrm>
            <a:off x="5872423" y="2650424"/>
            <a:ext cx="2804033" cy="1570664"/>
          </a:xfrm>
          <a:prstGeom prst="rect">
            <a:avLst/>
          </a:prstGeom>
          <a:no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37" name="テキスト ボックス 36"/>
          <p:cNvSpPr txBox="1"/>
          <p:nvPr/>
        </p:nvSpPr>
        <p:spPr bwMode="auto">
          <a:xfrm>
            <a:off x="5868144" y="2650424"/>
            <a:ext cx="1008112" cy="276999"/>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200" dirty="0" smtClean="0">
                <a:solidFill>
                  <a:srgbClr val="006600"/>
                </a:solidFill>
              </a:rPr>
              <a:t>大学</a:t>
            </a:r>
            <a:r>
              <a:rPr kumimoji="1" lang="en-US" altLang="ja-JP" sz="1200" dirty="0" smtClean="0">
                <a:solidFill>
                  <a:srgbClr val="006600"/>
                </a:solidFill>
              </a:rPr>
              <a:t> B</a:t>
            </a:r>
            <a:endParaRPr kumimoji="1" lang="ja-JP" altLang="en-US" sz="1200" dirty="0" smtClean="0">
              <a:solidFill>
                <a:srgbClr val="006600"/>
              </a:solidFill>
            </a:endParaRPr>
          </a:p>
        </p:txBody>
      </p:sp>
      <p:pic>
        <p:nvPicPr>
          <p:cNvPr id="38"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6049153" y="4941168"/>
            <a:ext cx="827141" cy="1147000"/>
          </a:xfrm>
          <a:prstGeom prst="rect">
            <a:avLst/>
          </a:prstGeom>
          <a:noFill/>
        </p:spPr>
      </p:pic>
      <p:sp>
        <p:nvSpPr>
          <p:cNvPr id="47" name="円柱 46"/>
          <p:cNvSpPr/>
          <p:nvPr/>
        </p:nvSpPr>
        <p:spPr bwMode="auto">
          <a:xfrm>
            <a:off x="6543739" y="5301209"/>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8" name="正方形/長方形 47"/>
          <p:cNvSpPr/>
          <p:nvPr/>
        </p:nvSpPr>
        <p:spPr bwMode="auto">
          <a:xfrm>
            <a:off x="5872423" y="4666648"/>
            <a:ext cx="2804033" cy="1570664"/>
          </a:xfrm>
          <a:prstGeom prst="rect">
            <a:avLst/>
          </a:prstGeom>
          <a:noFill/>
          <a:ln w="19050"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006600"/>
              </a:solidFill>
              <a:effectLst/>
              <a:latin typeface="ヒラギノ角ゴ Pro W6" charset="-128"/>
              <a:ea typeface="ヒラギノ角ゴ Pro W6" charset="-128"/>
              <a:cs typeface="ヒラギノ角ゴ Pro W6" charset="-128"/>
            </a:endParaRPr>
          </a:p>
        </p:txBody>
      </p:sp>
      <p:sp>
        <p:nvSpPr>
          <p:cNvPr id="49" name="テキスト ボックス 48"/>
          <p:cNvSpPr txBox="1"/>
          <p:nvPr/>
        </p:nvSpPr>
        <p:spPr bwMode="auto">
          <a:xfrm>
            <a:off x="5868144" y="4666648"/>
            <a:ext cx="1008112" cy="276999"/>
          </a:xfrm>
          <a:prstGeom prst="rect">
            <a:avLst/>
          </a:prstGeom>
          <a:noFill/>
          <a:ln w="9525">
            <a:noFill/>
            <a:miter lim="800000"/>
            <a:headEnd/>
            <a:tailEnd/>
          </a:ln>
          <a:effectLst/>
        </p:spPr>
        <p:txBody>
          <a:bodyPr wrap="square" rtlCol="0">
            <a:prstTxWarp prst="textNoShape">
              <a:avLst/>
            </a:prstTxWarp>
            <a:spAutoFit/>
          </a:bodyPr>
          <a:lstStyle/>
          <a:p>
            <a:pPr algn="l">
              <a:spcBef>
                <a:spcPct val="50000"/>
              </a:spcBef>
            </a:pPr>
            <a:r>
              <a:rPr kumimoji="1" lang="ja-JP" altLang="en-US" sz="1200" dirty="0" smtClean="0">
                <a:solidFill>
                  <a:srgbClr val="990000"/>
                </a:solidFill>
              </a:rPr>
              <a:t>大学</a:t>
            </a:r>
            <a:r>
              <a:rPr kumimoji="1" lang="en-US" altLang="ja-JP" sz="1200" dirty="0" smtClean="0">
                <a:solidFill>
                  <a:srgbClr val="990000"/>
                </a:solidFill>
              </a:rPr>
              <a:t> N</a:t>
            </a:r>
            <a:endParaRPr kumimoji="1" lang="ja-JP" altLang="en-US" sz="1200" dirty="0" smtClean="0">
              <a:solidFill>
                <a:srgbClr val="990000"/>
              </a:solidFill>
            </a:endParaRPr>
          </a:p>
        </p:txBody>
      </p:sp>
      <p:pic>
        <p:nvPicPr>
          <p:cNvPr id="50" name="Picture 3" descr="C:\Program Files\Microsoft Office\MEDIA\CAGCAT10\j0195384.wmf"/>
          <p:cNvPicPr>
            <a:picLocks noChangeAspect="1" noChangeArrowheads="1"/>
          </p:cNvPicPr>
          <p:nvPr/>
        </p:nvPicPr>
        <p:blipFill>
          <a:blip r:embed="rId5"/>
          <a:srcRect/>
          <a:stretch>
            <a:fillRect/>
          </a:stretch>
        </p:blipFill>
        <p:spPr bwMode="auto">
          <a:xfrm>
            <a:off x="549910" y="2852936"/>
            <a:ext cx="845057" cy="862697"/>
          </a:xfrm>
          <a:prstGeom prst="rect">
            <a:avLst/>
          </a:prstGeom>
          <a:noFill/>
        </p:spPr>
      </p:pic>
      <p:pic>
        <p:nvPicPr>
          <p:cNvPr id="51" name="図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4359" y="3174622"/>
            <a:ext cx="1105481" cy="832796"/>
          </a:xfrm>
          <a:prstGeom prst="rect">
            <a:avLst/>
          </a:prstGeom>
        </p:spPr>
      </p:pic>
      <p:sp>
        <p:nvSpPr>
          <p:cNvPr id="52" name="テキスト ボックス 51"/>
          <p:cNvSpPr txBox="1"/>
          <p:nvPr/>
        </p:nvSpPr>
        <p:spPr bwMode="auto">
          <a:xfrm>
            <a:off x="7493043" y="1209899"/>
            <a:ext cx="1008112"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観測測器</a:t>
            </a:r>
            <a:endParaRPr kumimoji="1" lang="ja-JP" altLang="en-US" sz="1200" dirty="0" smtClean="0">
              <a:solidFill>
                <a:srgbClr val="C00000"/>
              </a:solidFill>
            </a:endParaRPr>
          </a:p>
        </p:txBody>
      </p:sp>
      <p:sp>
        <p:nvSpPr>
          <p:cNvPr id="53" name="テキスト ボックス 52"/>
          <p:cNvSpPr txBox="1"/>
          <p:nvPr/>
        </p:nvSpPr>
        <p:spPr bwMode="auto">
          <a:xfrm>
            <a:off x="5933525" y="1095127"/>
            <a:ext cx="1003548" cy="461665"/>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観測データ公開サーバ</a:t>
            </a:r>
            <a:endParaRPr kumimoji="1" lang="ja-JP" altLang="en-US" sz="1200" dirty="0" smtClean="0">
              <a:solidFill>
                <a:srgbClr val="C00000"/>
              </a:solidFill>
            </a:endParaRPr>
          </a:p>
        </p:txBody>
      </p:sp>
      <p:pic>
        <p:nvPicPr>
          <p:cNvPr id="54" name="図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5599" y="1462255"/>
            <a:ext cx="1143000" cy="857250"/>
          </a:xfrm>
          <a:prstGeom prst="rect">
            <a:avLst/>
          </a:prstGeom>
        </p:spPr>
      </p:pic>
      <p:sp>
        <p:nvSpPr>
          <p:cNvPr id="55" name="テキスト ボックス 54"/>
          <p:cNvSpPr txBox="1"/>
          <p:nvPr/>
        </p:nvSpPr>
        <p:spPr bwMode="auto">
          <a:xfrm>
            <a:off x="7493043" y="2935977"/>
            <a:ext cx="1008112"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観測測器</a:t>
            </a:r>
            <a:endParaRPr lang="ja-JP" altLang="en-US" sz="1200" dirty="0">
              <a:solidFill>
                <a:srgbClr val="C00000"/>
              </a:solidFill>
            </a:endParaRPr>
          </a:p>
        </p:txBody>
      </p:sp>
      <p:sp>
        <p:nvSpPr>
          <p:cNvPr id="56" name="テキスト ボックス 55"/>
          <p:cNvSpPr txBox="1"/>
          <p:nvPr/>
        </p:nvSpPr>
        <p:spPr bwMode="auto">
          <a:xfrm>
            <a:off x="7493043" y="4952201"/>
            <a:ext cx="1008112"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観測測器</a:t>
            </a:r>
            <a:endParaRPr lang="ja-JP" altLang="en-US" sz="1200" dirty="0">
              <a:solidFill>
                <a:srgbClr val="C00000"/>
              </a:solidFill>
            </a:endParaRPr>
          </a:p>
        </p:txBody>
      </p:sp>
      <p:sp>
        <p:nvSpPr>
          <p:cNvPr id="57" name="テキスト ボックス 56"/>
          <p:cNvSpPr txBox="1"/>
          <p:nvPr/>
        </p:nvSpPr>
        <p:spPr bwMode="auto">
          <a:xfrm rot="5400000">
            <a:off x="7059834" y="4304129"/>
            <a:ext cx="464494"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kumimoji="1" lang="ja-JP" altLang="en-US" sz="1200" dirty="0" smtClean="0">
                <a:solidFill>
                  <a:srgbClr val="C00000"/>
                </a:solidFill>
              </a:rPr>
              <a:t>・・・</a:t>
            </a:r>
          </a:p>
        </p:txBody>
      </p:sp>
      <p:cxnSp>
        <p:nvCxnSpPr>
          <p:cNvPr id="58" name="直線矢印コネクタ 57"/>
          <p:cNvCxnSpPr/>
          <p:nvPr/>
        </p:nvCxnSpPr>
        <p:spPr bwMode="auto">
          <a:xfrm>
            <a:off x="1472289" y="2041552"/>
            <a:ext cx="1078564" cy="278209"/>
          </a:xfrm>
          <a:prstGeom prst="straightConnector1">
            <a:avLst/>
          </a:prstGeom>
          <a:solidFill>
            <a:schemeClr val="accent1"/>
          </a:solidFill>
          <a:ln w="25400" cap="flat" cmpd="sng" algn="ctr">
            <a:solidFill>
              <a:schemeClr val="bg2">
                <a:lumMod val="75000"/>
              </a:schemeClr>
            </a:solidFill>
            <a:prstDash val="solid"/>
            <a:round/>
            <a:headEnd type="none" w="med" len="med"/>
            <a:tailEnd type="triangle"/>
          </a:ln>
          <a:effectLst/>
        </p:spPr>
      </p:cxnSp>
      <p:sp>
        <p:nvSpPr>
          <p:cNvPr id="59" name="円形吹き出し 58"/>
          <p:cNvSpPr/>
          <p:nvPr/>
        </p:nvSpPr>
        <p:spPr bwMode="auto">
          <a:xfrm>
            <a:off x="112982" y="836712"/>
            <a:ext cx="1130304" cy="681280"/>
          </a:xfrm>
          <a:prstGeom prst="wedgeEllipseCallout">
            <a:avLst>
              <a:gd name="adj1" fmla="val 25845"/>
              <a:gd name="adj2" fmla="val 68686"/>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2"/>
              </a:solidFill>
              <a:effectLst/>
              <a:latin typeface="ＭＳ Ｐゴシック" panose="020B0600070205080204" pitchFamily="50" charset="-128"/>
              <a:ea typeface="ＭＳ Ｐゴシック" panose="020B0600070205080204" pitchFamily="50" charset="-128"/>
              <a:cs typeface="ヒラギノ角ゴ Pro W6" charset="-128"/>
            </a:endParaRPr>
          </a:p>
        </p:txBody>
      </p:sp>
      <p:sp>
        <p:nvSpPr>
          <p:cNvPr id="60" name="テキスト ボックス 59"/>
          <p:cNvSpPr txBox="1"/>
          <p:nvPr/>
        </p:nvSpPr>
        <p:spPr bwMode="auto">
          <a:xfrm>
            <a:off x="116066" y="988416"/>
            <a:ext cx="1165236" cy="476946"/>
          </a:xfrm>
          <a:prstGeom prst="rect">
            <a:avLst/>
          </a:prstGeom>
          <a:noFill/>
          <a:ln w="9525">
            <a:noFill/>
            <a:miter lim="800000"/>
            <a:headEnd/>
            <a:tailEnd/>
          </a:ln>
          <a:effectLst/>
        </p:spPr>
        <p:txBody>
          <a:bodyPr wrap="square" rtlCol="0" anchor="ctr">
            <a:prstTxWarp prst="textNoShape">
              <a:avLst/>
            </a:prstTxWarp>
            <a:noAutofit/>
          </a:bodyPr>
          <a:lstStyle/>
          <a:p>
            <a:pPr algn="ctr">
              <a:lnSpc>
                <a:spcPts val="800"/>
              </a:lnSpc>
              <a:spcBef>
                <a:spcPct val="50000"/>
              </a:spcBef>
            </a:pPr>
            <a:r>
              <a:rPr lang="ja-JP" altLang="en-US" sz="1200" dirty="0" smtClean="0"/>
              <a:t>オーロラデータ</a:t>
            </a:r>
            <a:endParaRPr lang="en-US" altLang="ja-JP" sz="1200" dirty="0" smtClean="0"/>
          </a:p>
          <a:p>
            <a:pPr algn="ctr">
              <a:lnSpc>
                <a:spcPts val="800"/>
              </a:lnSpc>
              <a:spcBef>
                <a:spcPct val="50000"/>
              </a:spcBef>
            </a:pPr>
            <a:r>
              <a:rPr kumimoji="1" lang="ja-JP" altLang="en-US" sz="1200" dirty="0" smtClean="0"/>
              <a:t>はこっち。</a:t>
            </a:r>
          </a:p>
        </p:txBody>
      </p:sp>
      <p:sp>
        <p:nvSpPr>
          <p:cNvPr id="61" name="雲形吹き出し 60"/>
          <p:cNvSpPr/>
          <p:nvPr/>
        </p:nvSpPr>
        <p:spPr bwMode="auto">
          <a:xfrm>
            <a:off x="1065785" y="957181"/>
            <a:ext cx="1309841" cy="808970"/>
          </a:xfrm>
          <a:prstGeom prst="cloudCallout">
            <a:avLst>
              <a:gd name="adj1" fmla="val -44027"/>
              <a:gd name="adj2" fmla="val 51789"/>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62" name="テキスト ボックス 61"/>
          <p:cNvSpPr txBox="1"/>
          <p:nvPr/>
        </p:nvSpPr>
        <p:spPr bwMode="auto">
          <a:xfrm>
            <a:off x="1075389" y="1061685"/>
            <a:ext cx="1276409" cy="681496"/>
          </a:xfrm>
          <a:prstGeom prst="rect">
            <a:avLst/>
          </a:prstGeom>
          <a:noFill/>
          <a:ln w="9525">
            <a:noFill/>
            <a:miter lim="800000"/>
            <a:headEnd/>
            <a:tailEnd/>
          </a:ln>
          <a:effectLst/>
        </p:spPr>
        <p:txBody>
          <a:bodyPr wrap="square" rtlCol="0" anchor="ctr">
            <a:prstTxWarp prst="textNoShape">
              <a:avLst/>
            </a:prstTxWarp>
            <a:noAutofit/>
          </a:bodyPr>
          <a:lstStyle/>
          <a:p>
            <a:pPr algn="ctr">
              <a:lnSpc>
                <a:spcPts val="800"/>
              </a:lnSpc>
              <a:spcBef>
                <a:spcPct val="50000"/>
              </a:spcBef>
            </a:pPr>
            <a:r>
              <a:rPr lang="ja-JP" altLang="en-US" sz="1200" dirty="0" smtClean="0"/>
              <a:t>地磁気のデータ</a:t>
            </a:r>
            <a:endParaRPr lang="en-US" altLang="ja-JP" sz="1200" dirty="0" smtClean="0"/>
          </a:p>
          <a:p>
            <a:pPr algn="ctr">
              <a:lnSpc>
                <a:spcPts val="800"/>
              </a:lnSpc>
              <a:spcBef>
                <a:spcPct val="50000"/>
              </a:spcBef>
            </a:pPr>
            <a:r>
              <a:rPr lang="ja-JP" altLang="en-US" sz="1200" dirty="0" smtClean="0"/>
              <a:t>はどこにある？</a:t>
            </a:r>
            <a:endParaRPr lang="en-US" altLang="ja-JP" sz="1200" dirty="0" smtClean="0"/>
          </a:p>
        </p:txBody>
      </p:sp>
      <p:cxnSp>
        <p:nvCxnSpPr>
          <p:cNvPr id="63" name="直線矢印コネクタ 62"/>
          <p:cNvCxnSpPr/>
          <p:nvPr/>
        </p:nvCxnSpPr>
        <p:spPr bwMode="auto">
          <a:xfrm flipV="1">
            <a:off x="1511460" y="2927423"/>
            <a:ext cx="1051418" cy="634645"/>
          </a:xfrm>
          <a:prstGeom prst="straightConnector1">
            <a:avLst/>
          </a:prstGeom>
          <a:solidFill>
            <a:schemeClr val="accent1"/>
          </a:solidFill>
          <a:ln w="25400" cap="flat" cmpd="sng" algn="ctr">
            <a:solidFill>
              <a:schemeClr val="bg2">
                <a:lumMod val="75000"/>
              </a:schemeClr>
            </a:solidFill>
            <a:prstDash val="solid"/>
            <a:round/>
            <a:headEnd type="none" w="med" len="med"/>
            <a:tailEnd type="triangle"/>
          </a:ln>
          <a:effectLst/>
        </p:spPr>
      </p:cxnSp>
      <p:sp>
        <p:nvSpPr>
          <p:cNvPr id="64" name="テキスト ボックス 63"/>
          <p:cNvSpPr txBox="1"/>
          <p:nvPr/>
        </p:nvSpPr>
        <p:spPr bwMode="auto">
          <a:xfrm>
            <a:off x="17792" y="2739990"/>
            <a:ext cx="1172713" cy="389850"/>
          </a:xfrm>
          <a:prstGeom prst="rect">
            <a:avLst/>
          </a:prstGeom>
          <a:noFill/>
          <a:ln w="9525">
            <a:noFill/>
            <a:miter lim="800000"/>
            <a:headEnd/>
            <a:tailEnd/>
          </a:ln>
          <a:effectLst/>
        </p:spPr>
        <p:txBody>
          <a:bodyPr wrap="square" rtlCol="0">
            <a:prstTxWarp prst="textNoShape">
              <a:avLst/>
            </a:prstTxWarp>
            <a:spAutoFit/>
          </a:bodyPr>
          <a:lstStyle/>
          <a:p>
            <a:pPr algn="l">
              <a:lnSpc>
                <a:spcPts val="800"/>
              </a:lnSpc>
              <a:spcBef>
                <a:spcPct val="50000"/>
              </a:spcBef>
            </a:pPr>
            <a:r>
              <a:rPr lang="ja-JP" altLang="en-US" sz="1200" dirty="0" smtClean="0">
                <a:solidFill>
                  <a:srgbClr val="C00000"/>
                </a:solidFill>
              </a:rPr>
              <a:t>地磁気</a:t>
            </a:r>
            <a:endParaRPr lang="en-US" altLang="ja-JP" sz="1200" dirty="0" smtClean="0">
              <a:solidFill>
                <a:srgbClr val="C00000"/>
              </a:solidFill>
            </a:endParaRPr>
          </a:p>
          <a:p>
            <a:pPr algn="l">
              <a:lnSpc>
                <a:spcPts val="800"/>
              </a:lnSpc>
              <a:spcBef>
                <a:spcPct val="50000"/>
              </a:spcBef>
            </a:pPr>
            <a:r>
              <a:rPr kumimoji="1" lang="ja-JP" altLang="en-US" sz="1200" dirty="0">
                <a:solidFill>
                  <a:srgbClr val="C00000"/>
                </a:solidFill>
              </a:rPr>
              <a:t>研究者</a:t>
            </a:r>
            <a:endParaRPr kumimoji="1" lang="ja-JP" altLang="en-US" sz="1200" dirty="0" smtClean="0">
              <a:solidFill>
                <a:srgbClr val="C00000"/>
              </a:solidFill>
            </a:endParaRPr>
          </a:p>
        </p:txBody>
      </p:sp>
      <p:sp>
        <p:nvSpPr>
          <p:cNvPr id="65" name="テキスト ボックス 64"/>
          <p:cNvSpPr txBox="1"/>
          <p:nvPr/>
        </p:nvSpPr>
        <p:spPr bwMode="auto">
          <a:xfrm>
            <a:off x="2214604" y="908720"/>
            <a:ext cx="2933459" cy="345687"/>
          </a:xfrm>
          <a:prstGeom prst="rect">
            <a:avLst/>
          </a:prstGeom>
          <a:noFill/>
          <a:ln w="9525">
            <a:noFill/>
            <a:miter lim="800000"/>
            <a:headEnd/>
            <a:tailEnd/>
          </a:ln>
          <a:effectLst/>
        </p:spPr>
        <p:txBody>
          <a:bodyPr wrap="square" rtlCol="0" anchor="ctr" anchorCtr="1">
            <a:prstTxWarp prst="textNoShape">
              <a:avLst/>
            </a:prstTxWarp>
            <a:noAutofit/>
          </a:bodyPr>
          <a:lstStyle/>
          <a:p>
            <a:pPr algn="l">
              <a:spcBef>
                <a:spcPct val="50000"/>
              </a:spcBef>
            </a:pPr>
            <a:r>
              <a:rPr kumimoji="1" lang="en-US" altLang="ja-JP" sz="1400" dirty="0" smtClean="0">
                <a:solidFill>
                  <a:srgbClr val="002060"/>
                </a:solidFill>
              </a:rPr>
              <a:t>IUGONET</a:t>
            </a:r>
            <a:r>
              <a:rPr kumimoji="1" lang="ja-JP" altLang="en-US" sz="1400" dirty="0" smtClean="0">
                <a:solidFill>
                  <a:srgbClr val="002060"/>
                </a:solidFill>
              </a:rPr>
              <a:t>ウェブサービス</a:t>
            </a:r>
          </a:p>
        </p:txBody>
      </p:sp>
      <p:sp>
        <p:nvSpPr>
          <p:cNvPr id="66" name="フローチャート: 書類 65"/>
          <p:cNvSpPr/>
          <p:nvPr/>
        </p:nvSpPr>
        <p:spPr bwMode="auto">
          <a:xfrm>
            <a:off x="3853738" y="2707379"/>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mn-ea"/>
              <a:ea typeface="+mn-ea"/>
              <a:cs typeface="ヒラギノ角ゴ Pro W6" charset="-128"/>
            </a:endParaRPr>
          </a:p>
        </p:txBody>
      </p:sp>
      <p:sp>
        <p:nvSpPr>
          <p:cNvPr id="67" name="フローチャート: 書類 66"/>
          <p:cNvSpPr/>
          <p:nvPr/>
        </p:nvSpPr>
        <p:spPr bwMode="auto">
          <a:xfrm>
            <a:off x="3924384" y="2819263"/>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mn-ea"/>
              <a:ea typeface="+mn-ea"/>
              <a:cs typeface="ヒラギノ角ゴ Pro W6" charset="-128"/>
            </a:endParaRPr>
          </a:p>
        </p:txBody>
      </p:sp>
      <p:sp>
        <p:nvSpPr>
          <p:cNvPr id="68" name="フローチャート: 書類 67"/>
          <p:cNvSpPr/>
          <p:nvPr/>
        </p:nvSpPr>
        <p:spPr bwMode="auto">
          <a:xfrm>
            <a:off x="277260" y="4364642"/>
            <a:ext cx="810405" cy="576526"/>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C00000"/>
                </a:solidFill>
                <a:effectLst/>
                <a:latin typeface="+mn-lt"/>
                <a:ea typeface="+mn-ea"/>
                <a:cs typeface="ヒラギノ角ゴ Pro W6" charset="-128"/>
              </a:rPr>
              <a:t>メタデータ</a:t>
            </a:r>
            <a:endParaRPr kumimoji="1" lang="ja-JP" altLang="en-US" sz="1200" b="0" i="0" u="none" strike="noStrike" cap="none" normalizeH="0" baseline="0" dirty="0">
              <a:ln>
                <a:noFill/>
              </a:ln>
              <a:solidFill>
                <a:srgbClr val="C00000"/>
              </a:solidFill>
              <a:effectLst/>
              <a:latin typeface="+mn-lt"/>
              <a:ea typeface="+mn-ea"/>
              <a:cs typeface="ヒラギノ角ゴ Pro W6" charset="-128"/>
            </a:endParaRPr>
          </a:p>
        </p:txBody>
      </p:sp>
      <p:sp>
        <p:nvSpPr>
          <p:cNvPr id="69" name="テキスト ボックス 68"/>
          <p:cNvSpPr txBox="1"/>
          <p:nvPr/>
        </p:nvSpPr>
        <p:spPr bwMode="auto">
          <a:xfrm>
            <a:off x="1144343" y="4243713"/>
            <a:ext cx="4484820" cy="841471"/>
          </a:xfrm>
          <a:prstGeom prst="rect">
            <a:avLst/>
          </a:prstGeom>
          <a:noFill/>
          <a:ln w="9525">
            <a:noFill/>
            <a:miter lim="800000"/>
            <a:headEnd/>
            <a:tailEnd/>
          </a:ln>
          <a:effectLst/>
        </p:spPr>
        <p:txBody>
          <a:bodyPr wrap="square" lIns="90000" rIns="90000" rtlCol="0" anchor="ctr" anchorCtr="0">
            <a:prstTxWarp prst="textNoShape">
              <a:avLst/>
            </a:prstTxWarp>
            <a:noAutofit/>
          </a:bodyPr>
          <a:lstStyle/>
          <a:p>
            <a:pPr>
              <a:lnSpc>
                <a:spcPts val="1000"/>
              </a:lnSpc>
              <a:spcBef>
                <a:spcPct val="50000"/>
              </a:spcBef>
            </a:pPr>
            <a:r>
              <a:rPr lang="ja-JP" altLang="en-US" sz="1400" u="sng" dirty="0" smtClean="0">
                <a:solidFill>
                  <a:srgbClr val="002060"/>
                </a:solidFill>
              </a:rPr>
              <a:t>観測データに関する情報</a:t>
            </a:r>
            <a:endParaRPr kumimoji="1" lang="en-US" altLang="ja-JP" sz="1400" u="sng" dirty="0" smtClean="0">
              <a:solidFill>
                <a:srgbClr val="002060"/>
              </a:solidFill>
            </a:endParaRPr>
          </a:p>
          <a:p>
            <a:pPr>
              <a:lnSpc>
                <a:spcPts val="1000"/>
              </a:lnSpc>
              <a:spcBef>
                <a:spcPct val="50000"/>
              </a:spcBef>
            </a:pPr>
            <a:r>
              <a:rPr lang="ja-JP" altLang="en-US" sz="1200" dirty="0" smtClean="0">
                <a:solidFill>
                  <a:srgbClr val="002060"/>
                </a:solidFill>
              </a:rPr>
              <a:t>例： 観測開始日時、終了日時、データ詳細情報、</a:t>
            </a:r>
            <a:r>
              <a:rPr lang="en-US" altLang="ja-JP" sz="1200" dirty="0" smtClean="0">
                <a:solidFill>
                  <a:srgbClr val="002060"/>
                </a:solidFill>
              </a:rPr>
              <a:t>URL, </a:t>
            </a:r>
            <a:r>
              <a:rPr lang="ja-JP" altLang="en-US" sz="1200" dirty="0" smtClean="0">
                <a:solidFill>
                  <a:srgbClr val="002060"/>
                </a:solidFill>
              </a:rPr>
              <a:t>測器情報</a:t>
            </a:r>
            <a:r>
              <a:rPr lang="en-US" altLang="ja-JP" sz="1200" dirty="0" smtClean="0">
                <a:solidFill>
                  <a:srgbClr val="002060"/>
                </a:solidFill>
              </a:rPr>
              <a:t>, </a:t>
            </a:r>
          </a:p>
          <a:p>
            <a:pPr>
              <a:lnSpc>
                <a:spcPts val="1000"/>
              </a:lnSpc>
              <a:spcBef>
                <a:spcPct val="50000"/>
              </a:spcBef>
            </a:pPr>
            <a:r>
              <a:rPr lang="en-US" altLang="ja-JP" sz="1200" dirty="0">
                <a:solidFill>
                  <a:srgbClr val="002060"/>
                </a:solidFill>
              </a:rPr>
              <a:t> </a:t>
            </a:r>
            <a:r>
              <a:rPr lang="en-US" altLang="ja-JP" sz="1200" dirty="0" smtClean="0">
                <a:solidFill>
                  <a:srgbClr val="002060"/>
                </a:solidFill>
              </a:rPr>
              <a:t>     </a:t>
            </a:r>
            <a:r>
              <a:rPr lang="ja-JP" altLang="en-US" sz="1200" dirty="0" smtClean="0">
                <a:solidFill>
                  <a:srgbClr val="002060"/>
                </a:solidFill>
              </a:rPr>
              <a:t>観測所情報、利用ポリシー、コンタクト先情報</a:t>
            </a:r>
            <a:r>
              <a:rPr lang="en-US" altLang="ja-JP" sz="1200" dirty="0" smtClean="0">
                <a:solidFill>
                  <a:srgbClr val="002060"/>
                </a:solidFill>
              </a:rPr>
              <a:t>..</a:t>
            </a:r>
            <a:endParaRPr kumimoji="1" lang="ja-JP" altLang="en-US" sz="1200" dirty="0" smtClean="0">
              <a:solidFill>
                <a:srgbClr val="002060"/>
              </a:solidFill>
            </a:endParaRPr>
          </a:p>
        </p:txBody>
      </p:sp>
      <p:grpSp>
        <p:nvGrpSpPr>
          <p:cNvPr id="70" name="グループ化 69"/>
          <p:cNvGrpSpPr/>
          <p:nvPr/>
        </p:nvGrpSpPr>
        <p:grpSpPr>
          <a:xfrm>
            <a:off x="378534" y="5229200"/>
            <a:ext cx="664412" cy="747666"/>
            <a:chOff x="3195691" y="2583111"/>
            <a:chExt cx="1184413" cy="1255012"/>
          </a:xfrm>
        </p:grpSpPr>
        <p:pic>
          <p:nvPicPr>
            <p:cNvPr id="71" name="Picture 2" descr="C:\Users\umemura\AppData\Local\Microsoft\Windows\Temporary Internet Files\Content.IE5\KXB04IE4\MC900428969[2].wmf"/>
            <p:cNvPicPr>
              <a:picLocks noChangeAspect="1" noChangeArrowheads="1"/>
            </p:cNvPicPr>
            <p:nvPr/>
          </p:nvPicPr>
          <p:blipFill>
            <a:blip r:embed="rId4"/>
            <a:srcRect/>
            <a:stretch>
              <a:fillRect/>
            </a:stretch>
          </p:blipFill>
          <p:spPr bwMode="auto">
            <a:xfrm>
              <a:off x="3195691" y="2583111"/>
              <a:ext cx="827141" cy="1147000"/>
            </a:xfrm>
            <a:prstGeom prst="rect">
              <a:avLst/>
            </a:prstGeom>
            <a:noFill/>
          </p:spPr>
        </p:pic>
        <p:sp>
          <p:nvSpPr>
            <p:cNvPr id="72" name="円柱 71"/>
            <p:cNvSpPr/>
            <p:nvPr/>
          </p:nvSpPr>
          <p:spPr bwMode="auto">
            <a:xfrm>
              <a:off x="3660024" y="3190052"/>
              <a:ext cx="720080" cy="648071"/>
            </a:xfrm>
            <a:prstGeom prst="can">
              <a:avLst/>
            </a:prstGeom>
            <a:solidFill>
              <a:schemeClr val="accent5"/>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grpSp>
      <p:sp>
        <p:nvSpPr>
          <p:cNvPr id="73" name="正方形/長方形 72"/>
          <p:cNvSpPr/>
          <p:nvPr/>
        </p:nvSpPr>
        <p:spPr bwMode="auto">
          <a:xfrm>
            <a:off x="169934" y="5733256"/>
            <a:ext cx="1127537"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smtClean="0">
                <a:ln>
                  <a:noFill/>
                </a:ln>
                <a:solidFill>
                  <a:srgbClr val="002060"/>
                </a:solidFill>
                <a:effectLst/>
                <a:latin typeface="+mn-lt"/>
                <a:ea typeface="ヒラギノ角ゴ Pro W6" charset="-128"/>
                <a:cs typeface="ヒラギノ角ゴ Pro W6" charset="-128"/>
              </a:rPr>
              <a:t>メタデータ</a:t>
            </a:r>
            <a:endParaRPr kumimoji="1" lang="en-US" altLang="ja-JP" sz="1200" i="0" u="none" strike="noStrike" cap="none" normalizeH="0" baseline="0" dirty="0" smtClean="0">
              <a:ln>
                <a:noFill/>
              </a:ln>
              <a:solidFill>
                <a:srgbClr val="002060"/>
              </a:solidFill>
              <a:effectLst/>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rgbClr val="002060"/>
                </a:solidFill>
                <a:latin typeface="+mn-lt"/>
                <a:ea typeface="ヒラギノ角ゴ Pro W6" charset="-128"/>
                <a:cs typeface="ヒラギノ角ゴ Pro W6" charset="-128"/>
              </a:rPr>
              <a:t>データベース</a:t>
            </a:r>
            <a:endParaRPr kumimoji="1" lang="en-US" altLang="ja-JP" sz="1200" i="0" u="none" strike="noStrike" cap="none" normalizeH="0" baseline="0" dirty="0" smtClean="0">
              <a:ln>
                <a:noFill/>
              </a:ln>
              <a:solidFill>
                <a:srgbClr val="002060"/>
              </a:solidFill>
              <a:effectLst/>
              <a:latin typeface="+mn-lt"/>
              <a:ea typeface="ヒラギノ角ゴ Pro W6" charset="-128"/>
              <a:cs typeface="ヒラギノ角ゴ Pro W6" charset="-128"/>
            </a:endParaRPr>
          </a:p>
        </p:txBody>
      </p:sp>
      <p:cxnSp>
        <p:nvCxnSpPr>
          <p:cNvPr id="74" name="直線矢印コネクタ 73"/>
          <p:cNvCxnSpPr/>
          <p:nvPr/>
        </p:nvCxnSpPr>
        <p:spPr bwMode="auto">
          <a:xfrm flipV="1">
            <a:off x="4583151" y="1976949"/>
            <a:ext cx="1371675" cy="443815"/>
          </a:xfrm>
          <a:prstGeom prst="straightConnector1">
            <a:avLst/>
          </a:prstGeom>
          <a:solidFill>
            <a:schemeClr val="accent1"/>
          </a:solidFill>
          <a:ln w="25400" cap="flat" cmpd="sng" algn="ctr">
            <a:solidFill>
              <a:schemeClr val="bg2">
                <a:lumMod val="75000"/>
              </a:schemeClr>
            </a:solidFill>
            <a:prstDash val="solid"/>
            <a:round/>
            <a:headEnd type="none" w="med" len="med"/>
            <a:tailEnd type="triangle"/>
          </a:ln>
          <a:effectLst/>
        </p:spPr>
      </p:cxnSp>
      <p:cxnSp>
        <p:nvCxnSpPr>
          <p:cNvPr id="75" name="直線矢印コネクタ 74"/>
          <p:cNvCxnSpPr>
            <a:endCxn id="33" idx="1"/>
          </p:cNvCxnSpPr>
          <p:nvPr/>
        </p:nvCxnSpPr>
        <p:spPr bwMode="auto">
          <a:xfrm>
            <a:off x="4716966" y="2956023"/>
            <a:ext cx="1332187" cy="542421"/>
          </a:xfrm>
          <a:prstGeom prst="straightConnector1">
            <a:avLst/>
          </a:prstGeom>
          <a:solidFill>
            <a:schemeClr val="accent1"/>
          </a:solidFill>
          <a:ln w="25400" cap="flat" cmpd="sng" algn="ctr">
            <a:solidFill>
              <a:schemeClr val="bg2">
                <a:lumMod val="75000"/>
              </a:schemeClr>
            </a:solidFill>
            <a:prstDash val="solid"/>
            <a:round/>
            <a:headEnd type="none" w="med" len="med"/>
            <a:tailEnd type="triangle"/>
          </a:ln>
          <a:effectLst/>
        </p:spPr>
      </p:cxnSp>
      <p:cxnSp>
        <p:nvCxnSpPr>
          <p:cNvPr id="76" name="直線矢印コネクタ 75"/>
          <p:cNvCxnSpPr/>
          <p:nvPr/>
        </p:nvCxnSpPr>
        <p:spPr bwMode="auto">
          <a:xfrm>
            <a:off x="4658680" y="3291737"/>
            <a:ext cx="1378401" cy="1742922"/>
          </a:xfrm>
          <a:prstGeom prst="straightConnector1">
            <a:avLst/>
          </a:prstGeom>
          <a:solidFill>
            <a:schemeClr val="accent1"/>
          </a:solidFill>
          <a:ln w="25400" cap="flat" cmpd="sng" algn="ctr">
            <a:solidFill>
              <a:schemeClr val="bg2">
                <a:lumMod val="75000"/>
              </a:schemeClr>
            </a:solidFill>
            <a:prstDash val="solid"/>
            <a:round/>
            <a:headEnd type="none" w="med" len="med"/>
            <a:tailEnd type="triangle"/>
          </a:ln>
          <a:effectLst/>
        </p:spPr>
      </p:cxnSp>
      <p:sp>
        <p:nvSpPr>
          <p:cNvPr id="77" name="雲形吹き出し 76"/>
          <p:cNvSpPr/>
          <p:nvPr/>
        </p:nvSpPr>
        <p:spPr bwMode="auto">
          <a:xfrm>
            <a:off x="1167069" y="2330274"/>
            <a:ext cx="1364258" cy="778959"/>
          </a:xfrm>
          <a:prstGeom prst="cloudCallout">
            <a:avLst>
              <a:gd name="adj1" fmla="val -42918"/>
              <a:gd name="adj2" fmla="val 50526"/>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78" name="テキスト ボックス 77"/>
          <p:cNvSpPr txBox="1"/>
          <p:nvPr/>
        </p:nvSpPr>
        <p:spPr bwMode="auto">
          <a:xfrm>
            <a:off x="1202577" y="2498057"/>
            <a:ext cx="1276409" cy="506191"/>
          </a:xfrm>
          <a:prstGeom prst="rect">
            <a:avLst/>
          </a:prstGeom>
          <a:noFill/>
          <a:ln w="9525">
            <a:noFill/>
            <a:miter lim="800000"/>
            <a:headEnd/>
            <a:tailEnd/>
          </a:ln>
          <a:effectLst/>
        </p:spPr>
        <p:txBody>
          <a:bodyPr wrap="square" rtlCol="0" anchor="ctr">
            <a:prstTxWarp prst="textNoShape">
              <a:avLst/>
            </a:prstTxWarp>
            <a:noAutofit/>
          </a:bodyPr>
          <a:lstStyle/>
          <a:p>
            <a:pPr algn="ctr">
              <a:lnSpc>
                <a:spcPts val="800"/>
              </a:lnSpc>
              <a:spcBef>
                <a:spcPct val="50000"/>
              </a:spcBef>
            </a:pPr>
            <a:r>
              <a:rPr lang="ja-JP" altLang="en-US" sz="1200" dirty="0" smtClean="0"/>
              <a:t>太陽のデータと</a:t>
            </a:r>
            <a:endParaRPr lang="en-US" altLang="ja-JP" sz="1200" dirty="0" smtClean="0"/>
          </a:p>
          <a:p>
            <a:pPr algn="ctr">
              <a:lnSpc>
                <a:spcPts val="800"/>
              </a:lnSpc>
              <a:spcBef>
                <a:spcPct val="50000"/>
              </a:spcBef>
            </a:pPr>
            <a:r>
              <a:rPr lang="ja-JP" altLang="en-US" sz="1200" dirty="0" smtClean="0"/>
              <a:t>比較したい。</a:t>
            </a:r>
            <a:endParaRPr lang="en-US" altLang="ja-JP" sz="1200" dirty="0" smtClean="0"/>
          </a:p>
        </p:txBody>
      </p:sp>
      <p:cxnSp>
        <p:nvCxnSpPr>
          <p:cNvPr id="79" name="直線矢印コネクタ 78"/>
          <p:cNvCxnSpPr/>
          <p:nvPr/>
        </p:nvCxnSpPr>
        <p:spPr bwMode="auto">
          <a:xfrm flipH="1">
            <a:off x="4672361" y="2148511"/>
            <a:ext cx="1509150" cy="461824"/>
          </a:xfrm>
          <a:prstGeom prst="straightConnector1">
            <a:avLst/>
          </a:prstGeom>
          <a:solidFill>
            <a:schemeClr val="accent1"/>
          </a:solidFill>
          <a:ln w="6350" cap="flat" cmpd="sng" algn="ctr">
            <a:solidFill>
              <a:schemeClr val="bg2">
                <a:lumMod val="75000"/>
              </a:schemeClr>
            </a:solidFill>
            <a:prstDash val="dash"/>
            <a:round/>
            <a:headEnd type="none" w="med" len="med"/>
            <a:tailEnd type="triangle"/>
          </a:ln>
          <a:effectLst/>
        </p:spPr>
      </p:cxnSp>
      <p:cxnSp>
        <p:nvCxnSpPr>
          <p:cNvPr id="80" name="直線矢印コネクタ 79"/>
          <p:cNvCxnSpPr/>
          <p:nvPr/>
        </p:nvCxnSpPr>
        <p:spPr bwMode="auto">
          <a:xfrm flipH="1" flipV="1">
            <a:off x="4728117" y="3078686"/>
            <a:ext cx="1623738" cy="726241"/>
          </a:xfrm>
          <a:prstGeom prst="straightConnector1">
            <a:avLst/>
          </a:prstGeom>
          <a:solidFill>
            <a:schemeClr val="accent1"/>
          </a:solidFill>
          <a:ln w="6350" cap="flat" cmpd="sng" algn="ctr">
            <a:solidFill>
              <a:schemeClr val="bg2">
                <a:lumMod val="75000"/>
              </a:schemeClr>
            </a:solidFill>
            <a:prstDash val="dash"/>
            <a:round/>
            <a:headEnd type="none" w="med" len="med"/>
            <a:tailEnd type="triangle"/>
          </a:ln>
          <a:effectLst/>
        </p:spPr>
      </p:cxnSp>
      <p:cxnSp>
        <p:nvCxnSpPr>
          <p:cNvPr id="81" name="直線矢印コネクタ 80"/>
          <p:cNvCxnSpPr/>
          <p:nvPr/>
        </p:nvCxnSpPr>
        <p:spPr bwMode="auto">
          <a:xfrm flipH="1" flipV="1">
            <a:off x="4572000" y="3446677"/>
            <a:ext cx="1799774" cy="2432738"/>
          </a:xfrm>
          <a:prstGeom prst="straightConnector1">
            <a:avLst/>
          </a:prstGeom>
          <a:solidFill>
            <a:schemeClr val="accent1"/>
          </a:solidFill>
          <a:ln w="6350" cap="flat" cmpd="sng" algn="ctr">
            <a:solidFill>
              <a:schemeClr val="bg2">
                <a:lumMod val="75000"/>
              </a:schemeClr>
            </a:solidFill>
            <a:prstDash val="dash"/>
            <a:round/>
            <a:headEnd type="none" w="med" len="med"/>
            <a:tailEnd type="triangle"/>
          </a:ln>
          <a:effectLst/>
        </p:spPr>
      </p:cxnSp>
      <p:sp>
        <p:nvSpPr>
          <p:cNvPr id="82" name="フローチャート: 書類 81"/>
          <p:cNvSpPr/>
          <p:nvPr/>
        </p:nvSpPr>
        <p:spPr bwMode="auto">
          <a:xfrm>
            <a:off x="3751930" y="2567093"/>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mn-lt"/>
                <a:ea typeface="+mn-ea"/>
                <a:cs typeface="ヒラギノ角ゴ Pro W6" charset="-128"/>
              </a:rPr>
              <a:t>メタデータ</a:t>
            </a:r>
            <a:endParaRPr kumimoji="1" lang="ja-JP" altLang="en-US" sz="1000" b="0" i="0" u="none" strike="noStrike" cap="none" normalizeH="0" baseline="0" dirty="0">
              <a:ln>
                <a:noFill/>
              </a:ln>
              <a:solidFill>
                <a:srgbClr val="C00000"/>
              </a:solidFill>
              <a:effectLst/>
              <a:latin typeface="+mn-lt"/>
              <a:ea typeface="+mn-ea"/>
              <a:cs typeface="ヒラギノ角ゴ Pro W6" charset="-128"/>
            </a:endParaRPr>
          </a:p>
        </p:txBody>
      </p:sp>
      <p:pic>
        <p:nvPicPr>
          <p:cNvPr id="83" name="図 8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5599" y="5194161"/>
            <a:ext cx="1143000" cy="790575"/>
          </a:xfrm>
          <a:prstGeom prst="rect">
            <a:avLst/>
          </a:prstGeom>
        </p:spPr>
      </p:pic>
      <p:sp>
        <p:nvSpPr>
          <p:cNvPr id="84" name="フローチャート: 書類 83"/>
          <p:cNvSpPr/>
          <p:nvPr/>
        </p:nvSpPr>
        <p:spPr bwMode="auto">
          <a:xfrm>
            <a:off x="6084168" y="5661248"/>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rPr>
              <a:t>メタデータ</a:t>
            </a:r>
            <a:endParaRPr kumimoji="1" lang="ja-JP" altLang="en-US" sz="100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endParaRPr>
          </a:p>
        </p:txBody>
      </p:sp>
      <p:sp>
        <p:nvSpPr>
          <p:cNvPr id="85" name="フローチャート: 書類 84"/>
          <p:cNvSpPr/>
          <p:nvPr/>
        </p:nvSpPr>
        <p:spPr bwMode="auto">
          <a:xfrm>
            <a:off x="6084168" y="3602867"/>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rPr>
              <a:t>メタデータ</a:t>
            </a:r>
            <a:endParaRPr kumimoji="1" lang="ja-JP" altLang="en-US" sz="100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endParaRPr>
          </a:p>
        </p:txBody>
      </p:sp>
      <p:sp>
        <p:nvSpPr>
          <p:cNvPr id="86" name="フローチャート: 書類 85"/>
          <p:cNvSpPr/>
          <p:nvPr/>
        </p:nvSpPr>
        <p:spPr bwMode="auto">
          <a:xfrm>
            <a:off x="6065076" y="1847561"/>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rPr>
              <a:t>メタデータ</a:t>
            </a:r>
            <a:endParaRPr kumimoji="1" lang="ja-JP" altLang="en-US" sz="100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cs typeface="ヒラギノ角ゴ Pro W6" charset="-128"/>
            </a:endParaRPr>
          </a:p>
        </p:txBody>
      </p:sp>
      <p:sp>
        <p:nvSpPr>
          <p:cNvPr id="87" name="フローチャート: 書類 86"/>
          <p:cNvSpPr/>
          <p:nvPr/>
        </p:nvSpPr>
        <p:spPr bwMode="auto">
          <a:xfrm>
            <a:off x="6084168" y="3602867"/>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mn-lt"/>
                <a:ea typeface="+mn-ea"/>
                <a:cs typeface="ヒラギノ角ゴ Pro W6" charset="-128"/>
              </a:rPr>
              <a:t>メタデータ</a:t>
            </a:r>
            <a:endParaRPr kumimoji="1" lang="ja-JP" altLang="en-US" sz="1000" b="0" i="0" u="none" strike="noStrike" cap="none" normalizeH="0" baseline="0" dirty="0">
              <a:ln>
                <a:noFill/>
              </a:ln>
              <a:solidFill>
                <a:srgbClr val="C00000"/>
              </a:solidFill>
              <a:effectLst/>
              <a:latin typeface="+mn-lt"/>
              <a:ea typeface="+mn-ea"/>
              <a:cs typeface="ヒラギノ角ゴ Pro W6" charset="-128"/>
            </a:endParaRPr>
          </a:p>
        </p:txBody>
      </p:sp>
      <p:sp>
        <p:nvSpPr>
          <p:cNvPr id="88" name="テキスト ボックス 87"/>
          <p:cNvSpPr txBox="1"/>
          <p:nvPr/>
        </p:nvSpPr>
        <p:spPr bwMode="auto">
          <a:xfrm rot="5400000">
            <a:off x="706629" y="3778333"/>
            <a:ext cx="464494" cy="276999"/>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kumimoji="1" lang="ja-JP" altLang="en-US" sz="1200" dirty="0" smtClean="0">
                <a:solidFill>
                  <a:srgbClr val="C00000"/>
                </a:solidFill>
              </a:rPr>
              <a:t>・・・</a:t>
            </a:r>
          </a:p>
        </p:txBody>
      </p:sp>
      <p:sp>
        <p:nvSpPr>
          <p:cNvPr id="89" name="正方形/長方形 88"/>
          <p:cNvSpPr/>
          <p:nvPr/>
        </p:nvSpPr>
        <p:spPr bwMode="auto">
          <a:xfrm>
            <a:off x="6372200" y="1713411"/>
            <a:ext cx="1076641"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smtClean="0">
                <a:solidFill>
                  <a:srgbClr val="292929"/>
                </a:solidFill>
                <a:latin typeface="+mn-lt"/>
                <a:ea typeface="ヒラギノ角ゴ Pro W6" charset="-128"/>
                <a:cs typeface="ヒラギノ角ゴ Pro W6" charset="-128"/>
              </a:rPr>
              <a:t>観測</a:t>
            </a:r>
            <a:endParaRPr lang="en-US" altLang="ja-JP" sz="1100" dirty="0" smtClean="0">
              <a:solidFill>
                <a:srgbClr val="292929"/>
              </a:solidFill>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a:ln>
                  <a:noFill/>
                </a:ln>
                <a:solidFill>
                  <a:srgbClr val="292929"/>
                </a:solidFill>
                <a:effectLst/>
                <a:latin typeface="+mn-lt"/>
                <a:ea typeface="ヒラギノ角ゴ Pro W6" charset="-128"/>
                <a:cs typeface="ヒラギノ角ゴ Pro W6" charset="-128"/>
              </a:rPr>
              <a:t>データ</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p:txBody>
      </p:sp>
      <p:sp>
        <p:nvSpPr>
          <p:cNvPr id="90" name="フローチャート: 書類 89"/>
          <p:cNvSpPr/>
          <p:nvPr/>
        </p:nvSpPr>
        <p:spPr bwMode="auto">
          <a:xfrm>
            <a:off x="6065076" y="1847561"/>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mn-lt"/>
                <a:ea typeface="+mn-ea"/>
                <a:cs typeface="ヒラギノ角ゴ Pro W6" charset="-128"/>
              </a:rPr>
              <a:t>メタデータ</a:t>
            </a:r>
            <a:endParaRPr kumimoji="1" lang="ja-JP" altLang="en-US" sz="1000" b="0" i="0" u="none" strike="noStrike" cap="none" normalizeH="0" baseline="0" dirty="0">
              <a:ln>
                <a:noFill/>
              </a:ln>
              <a:solidFill>
                <a:srgbClr val="C00000"/>
              </a:solidFill>
              <a:effectLst/>
              <a:latin typeface="+mn-lt"/>
              <a:ea typeface="+mn-ea"/>
              <a:cs typeface="ヒラギノ角ゴ Pro W6" charset="-128"/>
            </a:endParaRPr>
          </a:p>
        </p:txBody>
      </p:sp>
      <p:sp>
        <p:nvSpPr>
          <p:cNvPr id="91" name="正方形/長方形 90"/>
          <p:cNvSpPr/>
          <p:nvPr/>
        </p:nvSpPr>
        <p:spPr bwMode="auto">
          <a:xfrm>
            <a:off x="6372200" y="5445224"/>
            <a:ext cx="1076641" cy="46608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smtClean="0">
                <a:ln>
                  <a:noFill/>
                </a:ln>
                <a:solidFill>
                  <a:srgbClr val="292929"/>
                </a:solidFill>
                <a:effectLst/>
                <a:latin typeface="+mn-lt"/>
                <a:ea typeface="ヒラギノ角ゴ Pro W6" charset="-128"/>
                <a:cs typeface="ヒラギノ角ゴ Pro W6" charset="-128"/>
              </a:rPr>
              <a:t>観測</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a:solidFill>
                  <a:srgbClr val="292929"/>
                </a:solidFill>
                <a:latin typeface="+mn-lt"/>
                <a:ea typeface="ヒラギノ角ゴ Pro W6" charset="-128"/>
                <a:cs typeface="ヒラギノ角ゴ Pro W6" charset="-128"/>
              </a:rPr>
              <a:t>データ</a:t>
            </a:r>
            <a:endParaRPr kumimoji="1" lang="en-US" altLang="ja-JP" sz="1100" i="0" u="none" strike="noStrike" cap="none" normalizeH="0" baseline="0" dirty="0" smtClean="0">
              <a:ln>
                <a:noFill/>
              </a:ln>
              <a:solidFill>
                <a:srgbClr val="292929"/>
              </a:solidFill>
              <a:effectLst/>
              <a:latin typeface="+mn-lt"/>
              <a:ea typeface="ヒラギノ角ゴ Pro W6" charset="-128"/>
              <a:cs typeface="ヒラギノ角ゴ Pro W6" charset="-128"/>
            </a:endParaRPr>
          </a:p>
        </p:txBody>
      </p:sp>
      <p:sp>
        <p:nvSpPr>
          <p:cNvPr id="92" name="フローチャート: 書類 91"/>
          <p:cNvSpPr/>
          <p:nvPr/>
        </p:nvSpPr>
        <p:spPr bwMode="auto">
          <a:xfrm>
            <a:off x="6084168" y="5661248"/>
            <a:ext cx="648072" cy="474205"/>
          </a:xfrm>
          <a:prstGeom prst="flowChartDocumen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C00000"/>
                </a:solidFill>
                <a:effectLst/>
                <a:latin typeface="+mn-lt"/>
                <a:ea typeface="+mn-ea"/>
                <a:cs typeface="ヒラギノ角ゴ Pro W6" charset="-128"/>
              </a:rPr>
              <a:t>メタデータ</a:t>
            </a:r>
            <a:endParaRPr kumimoji="1" lang="ja-JP" altLang="en-US" sz="1000" b="0" i="0" u="none" strike="noStrike" cap="none" normalizeH="0" baseline="0" dirty="0">
              <a:ln>
                <a:noFill/>
              </a:ln>
              <a:solidFill>
                <a:srgbClr val="C00000"/>
              </a:solidFill>
              <a:effectLst/>
              <a:latin typeface="+mn-lt"/>
              <a:ea typeface="+mn-ea"/>
              <a:cs typeface="ヒラギノ角ゴ Pro W6" charset="-128"/>
            </a:endParaRPr>
          </a:p>
        </p:txBody>
      </p:sp>
      <p:sp>
        <p:nvSpPr>
          <p:cNvPr id="93" name="テキスト ボックス 92"/>
          <p:cNvSpPr txBox="1"/>
          <p:nvPr/>
        </p:nvSpPr>
        <p:spPr bwMode="auto">
          <a:xfrm>
            <a:off x="1144342" y="5204615"/>
            <a:ext cx="4573083" cy="1032697"/>
          </a:xfrm>
          <a:prstGeom prst="rect">
            <a:avLst/>
          </a:prstGeom>
          <a:noFill/>
          <a:ln w="9525">
            <a:noFill/>
            <a:miter lim="800000"/>
            <a:headEnd/>
            <a:tailEnd/>
          </a:ln>
          <a:effectLst/>
        </p:spPr>
        <p:txBody>
          <a:bodyPr wrap="square" lIns="90000" rIns="90000" rtlCol="0" anchor="ctr" anchorCtr="0">
            <a:prstTxWarp prst="textNoShape">
              <a:avLst/>
            </a:prstTxWarp>
            <a:noAutofit/>
          </a:bodyPr>
          <a:lstStyle/>
          <a:p>
            <a:pPr>
              <a:lnSpc>
                <a:spcPts val="1000"/>
              </a:lnSpc>
              <a:spcBef>
                <a:spcPct val="50000"/>
              </a:spcBef>
            </a:pPr>
            <a:r>
              <a:rPr kumimoji="1" lang="ja-JP" altLang="en-US" sz="1400" u="sng" dirty="0" smtClean="0">
                <a:solidFill>
                  <a:srgbClr val="002060"/>
                </a:solidFill>
              </a:rPr>
              <a:t>メタデータを集積し、検索や閲覧を可能にしたもの</a:t>
            </a:r>
            <a:endParaRPr kumimoji="1" lang="en-US" altLang="ja-JP" sz="1400" u="sng" dirty="0" smtClean="0">
              <a:solidFill>
                <a:srgbClr val="002060"/>
              </a:solidFill>
            </a:endParaRPr>
          </a:p>
          <a:p>
            <a:pPr>
              <a:lnSpc>
                <a:spcPts val="1000"/>
              </a:lnSpc>
              <a:spcBef>
                <a:spcPct val="50000"/>
              </a:spcBef>
            </a:pPr>
            <a:r>
              <a:rPr lang="ja-JP" altLang="en-US" sz="1200" dirty="0" smtClean="0">
                <a:solidFill>
                  <a:srgbClr val="002060"/>
                </a:solidFill>
              </a:rPr>
              <a:t>様々な機関で公開されている観測データに対する</a:t>
            </a:r>
            <a:r>
              <a:rPr kumimoji="1" lang="ja-JP" altLang="en-US" sz="1200" dirty="0" smtClean="0">
                <a:solidFill>
                  <a:srgbClr val="002060"/>
                </a:solidFill>
              </a:rPr>
              <a:t>メタデータを、</a:t>
            </a:r>
            <a:endParaRPr kumimoji="1" lang="en-US" altLang="ja-JP" sz="1200" dirty="0" smtClean="0">
              <a:solidFill>
                <a:srgbClr val="002060"/>
              </a:solidFill>
            </a:endParaRPr>
          </a:p>
          <a:p>
            <a:pPr>
              <a:lnSpc>
                <a:spcPts val="1000"/>
              </a:lnSpc>
              <a:spcBef>
                <a:spcPct val="50000"/>
              </a:spcBef>
            </a:pPr>
            <a:r>
              <a:rPr lang="ja-JP" altLang="en-US" sz="1200" dirty="0" smtClean="0">
                <a:solidFill>
                  <a:srgbClr val="002060"/>
                </a:solidFill>
              </a:rPr>
              <a:t>横断的に検索することができる。</a:t>
            </a:r>
            <a:endParaRPr lang="en-US" altLang="ja-JP" sz="1200" dirty="0" smtClean="0">
              <a:solidFill>
                <a:srgbClr val="002060"/>
              </a:solidFill>
            </a:endParaRPr>
          </a:p>
          <a:p>
            <a:pPr>
              <a:lnSpc>
                <a:spcPts val="1000"/>
              </a:lnSpc>
              <a:spcBef>
                <a:spcPct val="50000"/>
              </a:spcBef>
            </a:pPr>
            <a:r>
              <a:rPr kumimoji="1" lang="ja-JP" altLang="en-US" sz="1200" dirty="0" smtClean="0">
                <a:solidFill>
                  <a:srgbClr val="002060"/>
                </a:solidFill>
              </a:rPr>
              <a:t>メタデータを介して、実際の観測データにアクセスすることができる。</a:t>
            </a:r>
          </a:p>
        </p:txBody>
      </p:sp>
      <p:sp>
        <p:nvSpPr>
          <p:cNvPr id="94" name="テキスト ボックス 93"/>
          <p:cNvSpPr txBox="1"/>
          <p:nvPr/>
        </p:nvSpPr>
        <p:spPr bwMode="auto">
          <a:xfrm>
            <a:off x="5933525" y="2828966"/>
            <a:ext cx="1003548" cy="461665"/>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観測データ公開サーバ</a:t>
            </a:r>
            <a:endParaRPr kumimoji="1" lang="ja-JP" altLang="en-US" sz="1200" dirty="0" smtClean="0">
              <a:solidFill>
                <a:srgbClr val="C00000"/>
              </a:solidFill>
            </a:endParaRPr>
          </a:p>
        </p:txBody>
      </p:sp>
      <p:sp>
        <p:nvSpPr>
          <p:cNvPr id="95" name="テキスト ボックス 94"/>
          <p:cNvSpPr txBox="1"/>
          <p:nvPr/>
        </p:nvSpPr>
        <p:spPr bwMode="auto">
          <a:xfrm>
            <a:off x="5933525" y="4914458"/>
            <a:ext cx="1003548" cy="461665"/>
          </a:xfrm>
          <a:prstGeom prst="rect">
            <a:avLst/>
          </a:prstGeom>
          <a:noFill/>
          <a:ln w="9525">
            <a:noFill/>
            <a:miter lim="800000"/>
            <a:headEnd/>
            <a:tailEnd/>
          </a:ln>
          <a:effectLst/>
        </p:spPr>
        <p:txBody>
          <a:bodyPr wrap="square" rtlCol="0" anchor="ctr">
            <a:prstTxWarp prst="textNoShape">
              <a:avLst/>
            </a:prstTxWarp>
            <a:spAutoFit/>
          </a:bodyPr>
          <a:lstStyle/>
          <a:p>
            <a:pPr algn="ctr">
              <a:spcBef>
                <a:spcPct val="50000"/>
              </a:spcBef>
            </a:pPr>
            <a:r>
              <a:rPr lang="ja-JP" altLang="en-US" sz="1200" dirty="0" smtClean="0">
                <a:solidFill>
                  <a:srgbClr val="C00000"/>
                </a:solidFill>
              </a:rPr>
              <a:t>観測データ公開サーバ</a:t>
            </a:r>
            <a:endParaRPr kumimoji="1" lang="ja-JP" altLang="en-US" sz="1200" dirty="0" smtClean="0">
              <a:solidFill>
                <a:srgbClr val="C00000"/>
              </a:solidFill>
            </a:endParaRPr>
          </a:p>
        </p:txBody>
      </p:sp>
      <p:sp>
        <p:nvSpPr>
          <p:cNvPr id="96" name="テキスト ボックス 95"/>
          <p:cNvSpPr txBox="1"/>
          <p:nvPr/>
        </p:nvSpPr>
        <p:spPr bwMode="auto">
          <a:xfrm>
            <a:off x="2681072" y="1524799"/>
            <a:ext cx="2763927" cy="1102866"/>
          </a:xfrm>
          <a:prstGeom prst="rect">
            <a:avLst/>
          </a:prstGeom>
          <a:noFill/>
          <a:ln w="9525">
            <a:noFill/>
            <a:miter lim="800000"/>
            <a:headEnd/>
            <a:tailEnd/>
          </a:ln>
          <a:effectLst/>
        </p:spPr>
        <p:txBody>
          <a:bodyPr wrap="square" rtlCol="0" anchor="ctr">
            <a:prstTxWarp prst="textNoShape">
              <a:avLst/>
            </a:prstTxWarp>
            <a:spAutoFit/>
          </a:bodyPr>
          <a:lstStyle/>
          <a:p>
            <a:pPr algn="ctr">
              <a:lnSpc>
                <a:spcPts val="1400"/>
              </a:lnSpc>
              <a:spcBef>
                <a:spcPct val="50000"/>
              </a:spcBef>
            </a:pPr>
            <a:r>
              <a:rPr lang="ja-JP" altLang="en-US" sz="1400" b="1" u="sng" dirty="0" smtClean="0">
                <a:solidFill>
                  <a:srgbClr val="C00000"/>
                </a:solidFill>
              </a:rPr>
              <a:t>データの情報が集まる場所</a:t>
            </a:r>
            <a:endParaRPr lang="en-US" altLang="ja-JP" sz="1400" b="1" u="sng" dirty="0" smtClean="0">
              <a:solidFill>
                <a:srgbClr val="C00000"/>
              </a:solidFill>
            </a:endParaRPr>
          </a:p>
          <a:p>
            <a:pPr algn="ctr">
              <a:lnSpc>
                <a:spcPts val="1400"/>
              </a:lnSpc>
              <a:spcBef>
                <a:spcPct val="50000"/>
              </a:spcBef>
            </a:pPr>
            <a:r>
              <a:rPr lang="ja-JP" altLang="en-US" sz="1400" b="1" u="sng" dirty="0" smtClean="0">
                <a:solidFill>
                  <a:srgbClr val="C00000"/>
                </a:solidFill>
              </a:rPr>
              <a:t>（利活用推進の場）</a:t>
            </a:r>
            <a:endParaRPr lang="en-US" altLang="ja-JP" sz="1400" b="1" u="sng" dirty="0" smtClean="0">
              <a:solidFill>
                <a:srgbClr val="C00000"/>
              </a:solidFill>
            </a:endParaRPr>
          </a:p>
          <a:p>
            <a:pPr algn="ctr">
              <a:lnSpc>
                <a:spcPts val="1400"/>
              </a:lnSpc>
              <a:spcBef>
                <a:spcPct val="50000"/>
              </a:spcBef>
            </a:pPr>
            <a:r>
              <a:rPr lang="ja-JP" altLang="en-US" sz="1200" dirty="0" smtClean="0">
                <a:solidFill>
                  <a:srgbClr val="C00000"/>
                </a:solidFill>
              </a:rPr>
              <a:t>（メタデータ・データベースとも言う）</a:t>
            </a:r>
            <a:endParaRPr lang="en-US" altLang="ja-JP" sz="1200" dirty="0" smtClean="0">
              <a:solidFill>
                <a:srgbClr val="C00000"/>
              </a:solidFill>
            </a:endParaRPr>
          </a:p>
          <a:p>
            <a:pPr algn="ctr">
              <a:lnSpc>
                <a:spcPts val="1400"/>
              </a:lnSpc>
              <a:spcBef>
                <a:spcPct val="50000"/>
              </a:spcBef>
            </a:pPr>
            <a:endParaRPr lang="en-US" altLang="ja-JP" sz="1200" dirty="0" smtClean="0">
              <a:solidFill>
                <a:srgbClr val="C00000"/>
              </a:solidFill>
            </a:endParaRPr>
          </a:p>
        </p:txBody>
      </p:sp>
      <p:sp>
        <p:nvSpPr>
          <p:cNvPr id="97" name="フッター プレースホルダ 4"/>
          <p:cNvSpPr>
            <a:spLocks noGrp="1"/>
          </p:cNvSpPr>
          <p:nvPr>
            <p:ph type="ftr" sz="quarter" idx="12"/>
          </p:nvPr>
        </p:nvSpPr>
        <p:spPr>
          <a:xfrm>
            <a:off x="1332000" y="6564976"/>
            <a:ext cx="6480000" cy="248400"/>
          </a:xfrm>
        </p:spPr>
        <p:txBody>
          <a:bodyPr tIns="0" bIns="0" anchor="ctr" anchorCtr="1"/>
          <a:lstStyle/>
          <a:p>
            <a:r>
              <a:rPr lang="ja-JP" altLang="en-US" sz="1000" kern="0" dirty="0">
                <a:solidFill>
                  <a:schemeClr val="bg1">
                    <a:lumMod val="50000"/>
                  </a:schemeClr>
                </a:solidFill>
                <a:latin typeface="Swis721 BT" panose="020B0504020202020204" pitchFamily="34" charset="0"/>
                <a:ea typeface="+mn-ea"/>
              </a:rPr>
              <a:t>第</a:t>
            </a:r>
            <a:r>
              <a:rPr lang="en-US" altLang="ja-JP" sz="1000" kern="0" dirty="0">
                <a:solidFill>
                  <a:schemeClr val="bg1">
                    <a:lumMod val="50000"/>
                  </a:schemeClr>
                </a:solidFill>
                <a:latin typeface="Swis721 BT" panose="020B0504020202020204" pitchFamily="34" charset="0"/>
                <a:ea typeface="+mn-ea"/>
              </a:rPr>
              <a:t>4</a:t>
            </a:r>
            <a:r>
              <a:rPr lang="ja-JP" altLang="en-US" sz="1000" kern="0" dirty="0">
                <a:solidFill>
                  <a:schemeClr val="bg1">
                    <a:lumMod val="50000"/>
                  </a:schemeClr>
                </a:solidFill>
                <a:latin typeface="Swis721 BT" panose="020B0504020202020204" pitchFamily="34" charset="0"/>
                <a:ea typeface="+mn-ea"/>
              </a:rPr>
              <a:t>回オープンサイエンスデータ推進</a:t>
            </a:r>
            <a:r>
              <a:rPr lang="ja-JP" altLang="en-US" sz="1000" kern="0" dirty="0" smtClean="0">
                <a:solidFill>
                  <a:schemeClr val="bg1">
                    <a:lumMod val="50000"/>
                  </a:schemeClr>
                </a:solidFill>
                <a:latin typeface="Swis721 BT" panose="020B0504020202020204" pitchFamily="34" charset="0"/>
                <a:ea typeface="+mn-ea"/>
              </a:rPr>
              <a:t>ワークショップ  主催： 京都</a:t>
            </a:r>
            <a:r>
              <a:rPr lang="ja-JP" altLang="en-US" sz="1000" kern="0" dirty="0">
                <a:solidFill>
                  <a:schemeClr val="bg1">
                    <a:lumMod val="50000"/>
                  </a:schemeClr>
                </a:solidFill>
                <a:latin typeface="Swis721 BT" panose="020B0504020202020204" pitchFamily="34" charset="0"/>
                <a:ea typeface="+mn-ea"/>
              </a:rPr>
              <a:t>大学理学研究科附属地磁気世界資料解析センター</a:t>
            </a:r>
            <a:endParaRPr lang="ja-JP" altLang="en-US" sz="1000" dirty="0">
              <a:solidFill>
                <a:schemeClr val="bg1">
                  <a:lumMod val="50000"/>
                </a:schemeClr>
              </a:solidFill>
              <a:latin typeface="Swis721 BT" panose="020B0504020202020204" pitchFamily="34" charset="0"/>
              <a:ea typeface="+mn-ea"/>
            </a:endParaRPr>
          </a:p>
        </p:txBody>
      </p:sp>
    </p:spTree>
    <p:extLst>
      <p:ext uri="{BB962C8B-B14F-4D97-AF65-F5344CB8AC3E}">
        <p14:creationId xmlns:p14="http://schemas.microsoft.com/office/powerpoint/2010/main" val="202573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3000" accel="50000" decel="50000" fill="hold" grpId="0" nodeType="clickEffect">
                                  <p:stCondLst>
                                    <p:cond delay="0"/>
                                  </p:stCondLst>
                                  <p:childTnLst>
                                    <p:animMotion origin="layout" path="M -4.72222E-6 5.55112E-17 L -0.25243 0.10255 " pathEditMode="relative" rAng="0" ptsTypes="AA">
                                      <p:cBhvr>
                                        <p:cTn id="6" dur="2000" fill="hold"/>
                                        <p:tgtEl>
                                          <p:spTgt spid="90"/>
                                        </p:tgtEl>
                                        <p:attrNameLst>
                                          <p:attrName>ppt_x</p:attrName>
                                          <p:attrName>ppt_y</p:attrName>
                                        </p:attrNameLst>
                                      </p:cBhvr>
                                      <p:rCtr x="-12622" y="5116"/>
                                    </p:animMotion>
                                  </p:childTnLst>
                                </p:cTn>
                              </p:par>
                              <p:par>
                                <p:cTn id="7" presetID="42" presetClass="path" presetSubtype="0" repeatCount="3000" accel="50000" decel="50000" fill="hold" grpId="0" nodeType="withEffect">
                                  <p:stCondLst>
                                    <p:cond delay="0"/>
                                  </p:stCondLst>
                                  <p:childTnLst>
                                    <p:animMotion origin="layout" path="M 1.94444E-6 2.96296E-6 L -0.25452 -0.15162 " pathEditMode="relative" rAng="0" ptsTypes="AA">
                                      <p:cBhvr>
                                        <p:cTn id="8" dur="2000" fill="hold"/>
                                        <p:tgtEl>
                                          <p:spTgt spid="87"/>
                                        </p:tgtEl>
                                        <p:attrNameLst>
                                          <p:attrName>ppt_x</p:attrName>
                                          <p:attrName>ppt_y</p:attrName>
                                        </p:attrNameLst>
                                      </p:cBhvr>
                                      <p:rCtr x="-12726" y="-7593"/>
                                    </p:animMotion>
                                  </p:childTnLst>
                                </p:cTn>
                              </p:par>
                              <p:par>
                                <p:cTn id="9" presetID="42" presetClass="path" presetSubtype="0" repeatCount="3000" accel="50000" decel="50000" fill="hold" grpId="0" nodeType="withEffect">
                                  <p:stCondLst>
                                    <p:cond delay="0"/>
                                  </p:stCondLst>
                                  <p:childTnLst>
                                    <p:animMotion origin="layout" path="M 1.94444E-6 1.48148E-6 L -0.25452 -0.45023 " pathEditMode="relative" rAng="0" ptsTypes="AA">
                                      <p:cBhvr>
                                        <p:cTn id="10" dur="2000" fill="hold"/>
                                        <p:tgtEl>
                                          <p:spTgt spid="92"/>
                                        </p:tgtEl>
                                        <p:attrNameLst>
                                          <p:attrName>ppt_x</p:attrName>
                                          <p:attrName>ppt_y</p:attrName>
                                        </p:attrNameLst>
                                      </p:cBhvr>
                                      <p:rCtr x="-12726" y="-2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0" grpId="0" animBg="1"/>
      <p:bldP spid="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smtClean="0">
                <a:solidFill>
                  <a:srgbClr val="FFFFFF">
                    <a:lumMod val="50000"/>
                  </a:srgbClr>
                </a:solidFill>
                <a:latin typeface="Swis721 BT" panose="020B0504020202020204" pitchFamily="34" charset="0"/>
                <a:ea typeface="ＭＳ Ｐゴシック"/>
              </a:rPr>
              <a:t>第</a:t>
            </a:r>
            <a:r>
              <a:rPr lang="en-US" altLang="ja-JP" sz="1000" smtClean="0">
                <a:solidFill>
                  <a:srgbClr val="FFFFFF">
                    <a:lumMod val="50000"/>
                  </a:srgbClr>
                </a:solidFill>
                <a:latin typeface="Swis721 BT" panose="020B0504020202020204" pitchFamily="34" charset="0"/>
                <a:ea typeface="ＭＳ Ｐゴシック"/>
              </a:rPr>
              <a:t>4</a:t>
            </a:r>
            <a:r>
              <a:rPr lang="ja-JP" altLang="en-US" sz="100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4</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Introduction: About IUGONET</a:t>
            </a:r>
            <a:endParaRPr lang="ja-JP" altLang="en-US" sz="2400" dirty="0">
              <a:latin typeface="Swis721 BT" panose="020B0504020202020204" pitchFamily="34" charset="0"/>
              <a:ea typeface="ＭＳ Ｐゴシック" pitchFamily="50" charset="-128"/>
              <a:cs typeface="ＭＳ ゴシック" charset="0"/>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108438"/>
            <a:ext cx="4832673" cy="4768834"/>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1745335"/>
            <a:ext cx="4831200" cy="4780009"/>
          </a:xfrm>
          <a:prstGeom prst="rect">
            <a:avLst/>
          </a:prstGeom>
        </p:spPr>
      </p:pic>
      <p:sp>
        <p:nvSpPr>
          <p:cNvPr id="10" name="テキスト ボックス 9"/>
          <p:cNvSpPr txBox="1"/>
          <p:nvPr/>
        </p:nvSpPr>
        <p:spPr bwMode="auto">
          <a:xfrm>
            <a:off x="323528" y="836712"/>
            <a:ext cx="8231095" cy="288032"/>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defTabSz="457200" fontAlgn="base">
              <a:lnSpc>
                <a:spcPts val="1600"/>
              </a:lnSpc>
              <a:spcBef>
                <a:spcPct val="50000"/>
              </a:spcBef>
              <a:spcAft>
                <a:spcPct val="0"/>
              </a:spcAft>
            </a:pPr>
            <a:r>
              <a:rPr lang="ja-JP" altLang="en-US" sz="1600" dirty="0" smtClean="0">
                <a:solidFill>
                  <a:srgbClr val="002060"/>
                </a:solidFill>
                <a:latin typeface="Arial" panose="020B0604020202020204" pitchFamily="34" charset="0"/>
                <a:ea typeface="ＭＳ Ｐゴシック" charset="-128"/>
                <a:cs typeface="Arial" panose="020B0604020202020204" pitchFamily="34" charset="0"/>
              </a:rPr>
              <a:t>データを探す、データを発見する</a:t>
            </a:r>
            <a:endParaRPr lang="en-US" altLang="ja-JP" sz="1600" dirty="0" smtClean="0">
              <a:solidFill>
                <a:srgbClr val="002060"/>
              </a:solidFill>
              <a:latin typeface="Arial" panose="020B0604020202020204" pitchFamily="34" charset="0"/>
              <a:cs typeface="Arial" panose="020B0604020202020204" pitchFamily="34" charset="0"/>
            </a:endParaRPr>
          </a:p>
        </p:txBody>
      </p:sp>
      <p:sp>
        <p:nvSpPr>
          <p:cNvPr id="11" name="テキスト プレースホルダ 5"/>
          <p:cNvSpPr txBox="1">
            <a:spLocks/>
          </p:cNvSpPr>
          <p:nvPr/>
        </p:nvSpPr>
        <p:spPr>
          <a:xfrm>
            <a:off x="4211960" y="884412"/>
            <a:ext cx="4831200" cy="710214"/>
          </a:xfrm>
          <a:prstGeom prst="rect">
            <a:avLst/>
          </a:prstGeom>
          <a:solidFill>
            <a:schemeClr val="bg1"/>
          </a:solidFill>
          <a:ln>
            <a:solidFill>
              <a:srgbClr val="C00000"/>
            </a:solidFill>
          </a:ln>
        </p:spPr>
        <p:txBody>
          <a:bodyPr vert="horz" lIns="90000" tIns="0" rIns="90000" bIns="0" rtlCol="0" anchor="ctr" anchorCtr="0">
            <a:noAutofit/>
          </a:bodyPr>
          <a:lstStyle/>
          <a:p>
            <a:pPr defTabSz="914400">
              <a:spcBef>
                <a:spcPct val="20000"/>
              </a:spcBef>
              <a:defRPr/>
            </a:pPr>
            <a:r>
              <a:rPr lang="ja-JP" altLang="en-US" sz="1600" kern="0" dirty="0" smtClean="0">
                <a:solidFill>
                  <a:srgbClr val="C00000"/>
                </a:solidFill>
                <a:latin typeface="Swis721 BT" panose="020B0504020202020204" pitchFamily="34" charset="0"/>
                <a:ea typeface="ＭＳ Ｐゴシック" panose="020B0600070205080204" pitchFamily="50" charset="-128"/>
                <a:cs typeface="+mn-cs"/>
              </a:rPr>
              <a:t>検索条件に該当する観測データをテキストモードまたはプロットモードで一発表示</a:t>
            </a:r>
            <a:endParaRPr lang="ja-JP" altLang="en-US" sz="1600" kern="0" dirty="0">
              <a:solidFill>
                <a:srgbClr val="C00000"/>
              </a:solidFill>
              <a:latin typeface="Swis721 BT" panose="020B0504020202020204" pitchFamily="34" charset="0"/>
              <a:ea typeface="ＭＳ Ｐゴシック" panose="020B0600070205080204" pitchFamily="50" charset="-128"/>
              <a:cs typeface="+mn-cs"/>
            </a:endParaRPr>
          </a:p>
        </p:txBody>
      </p:sp>
      <p:sp>
        <p:nvSpPr>
          <p:cNvPr id="13" name="テキスト プレースホルダ 5"/>
          <p:cNvSpPr txBox="1">
            <a:spLocks/>
          </p:cNvSpPr>
          <p:nvPr/>
        </p:nvSpPr>
        <p:spPr>
          <a:xfrm>
            <a:off x="435040" y="2374026"/>
            <a:ext cx="2308160" cy="123848"/>
          </a:xfrm>
          <a:prstGeom prst="rect">
            <a:avLst/>
          </a:prstGeom>
          <a:noFill/>
          <a:ln>
            <a:solidFill>
              <a:srgbClr val="C00000"/>
            </a:solidFill>
          </a:ln>
        </p:spPr>
        <p:txBody>
          <a:bodyPr vert="horz" lIns="90000" tIns="0" rIns="90000" bIns="0" rtlCol="0" anchor="ctr" anchorCtr="0">
            <a:noAutofit/>
          </a:bodyPr>
          <a:lstStyle/>
          <a:p>
            <a:pPr defTabSz="914400">
              <a:spcBef>
                <a:spcPct val="20000"/>
              </a:spcBef>
              <a:defRPr/>
            </a:pPr>
            <a:endParaRPr lang="ja-JP" altLang="en-US" sz="1600" kern="0" dirty="0">
              <a:solidFill>
                <a:srgbClr val="C00000"/>
              </a:solidFill>
              <a:latin typeface="Swis721 BT" panose="020B0504020202020204" pitchFamily="34" charset="0"/>
              <a:ea typeface="ＭＳ Ｐゴシック" panose="020B0600070205080204" pitchFamily="50" charset="-128"/>
              <a:cs typeface="+mn-cs"/>
            </a:endParaRPr>
          </a:p>
        </p:txBody>
      </p:sp>
      <p:sp>
        <p:nvSpPr>
          <p:cNvPr id="4" name="四角形吹き出し 3"/>
          <p:cNvSpPr/>
          <p:nvPr/>
        </p:nvSpPr>
        <p:spPr bwMode="auto">
          <a:xfrm>
            <a:off x="1979712" y="1884556"/>
            <a:ext cx="1622132" cy="320308"/>
          </a:xfrm>
          <a:prstGeom prst="wedgeRectCallout">
            <a:avLst>
              <a:gd name="adj1" fmla="val -43519"/>
              <a:gd name="adj2" fmla="val 77233"/>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bg1"/>
                </a:solidFill>
                <a:effectLst/>
                <a:latin typeface="Swis721 BT" panose="020B0504020202020204" pitchFamily="34" charset="0"/>
                <a:ea typeface="ヒラギノ角ゴ Pro W6" charset="-128"/>
                <a:cs typeface="ヒラギノ角ゴ Pro W6" charset="-128"/>
              </a:rPr>
              <a:t>Set Timespan</a:t>
            </a:r>
            <a:endParaRPr kumimoji="1" lang="ja-JP" altLang="en-US" sz="1400" b="0" i="0" u="none" strike="noStrike" cap="none" normalizeH="0" baseline="0" dirty="0">
              <a:ln>
                <a:noFill/>
              </a:ln>
              <a:solidFill>
                <a:schemeClr val="bg1"/>
              </a:solidFill>
              <a:effectLst/>
              <a:latin typeface="Swis721 BT" panose="020B0504020202020204" pitchFamily="34" charset="0"/>
              <a:ea typeface="ヒラギノ角ゴ Pro W6" charset="-128"/>
              <a:cs typeface="ヒラギノ角ゴ Pro W6" charset="-128"/>
            </a:endParaRPr>
          </a:p>
        </p:txBody>
      </p:sp>
    </p:spTree>
    <p:extLst>
      <p:ext uri="{BB962C8B-B14F-4D97-AF65-F5344CB8AC3E}">
        <p14:creationId xmlns:p14="http://schemas.microsoft.com/office/powerpoint/2010/main" val="1747622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smtClean="0">
                <a:solidFill>
                  <a:srgbClr val="FFFFFF">
                    <a:lumMod val="50000"/>
                  </a:srgbClr>
                </a:solidFill>
                <a:latin typeface="Swis721 BT" panose="020B0504020202020204" pitchFamily="34" charset="0"/>
                <a:ea typeface="ＭＳ Ｐゴシック"/>
              </a:rPr>
              <a:t>第</a:t>
            </a:r>
            <a:r>
              <a:rPr lang="en-US" altLang="ja-JP" sz="1000" smtClean="0">
                <a:solidFill>
                  <a:srgbClr val="FFFFFF">
                    <a:lumMod val="50000"/>
                  </a:srgbClr>
                </a:solidFill>
                <a:latin typeface="Swis721 BT" panose="020B0504020202020204" pitchFamily="34" charset="0"/>
                <a:ea typeface="ＭＳ Ｐゴシック"/>
              </a:rPr>
              <a:t>4</a:t>
            </a:r>
            <a:r>
              <a:rPr lang="ja-JP" altLang="en-US" sz="100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5</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Introduction: About IUGONET</a:t>
            </a:r>
            <a:endParaRPr lang="ja-JP" altLang="en-US" sz="2400" dirty="0">
              <a:latin typeface="Swis721 BT" panose="020B0504020202020204" pitchFamily="34" charset="0"/>
              <a:ea typeface="ＭＳ Ｐゴシック" pitchFamily="50" charset="-128"/>
              <a:cs typeface="ＭＳ ゴシック" charset="0"/>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108438"/>
            <a:ext cx="4831200" cy="4691165"/>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1732335"/>
            <a:ext cx="4831200" cy="4793009"/>
          </a:xfrm>
          <a:prstGeom prst="rect">
            <a:avLst/>
          </a:prstGeom>
        </p:spPr>
      </p:pic>
      <p:sp>
        <p:nvSpPr>
          <p:cNvPr id="10" name="テキスト ボックス 9"/>
          <p:cNvSpPr txBox="1"/>
          <p:nvPr/>
        </p:nvSpPr>
        <p:spPr bwMode="auto">
          <a:xfrm>
            <a:off x="323528" y="836712"/>
            <a:ext cx="8231095" cy="288032"/>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defTabSz="457200" fontAlgn="base">
              <a:lnSpc>
                <a:spcPts val="1600"/>
              </a:lnSpc>
              <a:spcBef>
                <a:spcPct val="50000"/>
              </a:spcBef>
              <a:spcAft>
                <a:spcPct val="0"/>
              </a:spcAft>
            </a:pPr>
            <a:r>
              <a:rPr lang="ja-JP" altLang="en-US" sz="1600" dirty="0" smtClean="0">
                <a:solidFill>
                  <a:srgbClr val="002060"/>
                </a:solidFill>
                <a:latin typeface="Arial" panose="020B0604020202020204" pitchFamily="34" charset="0"/>
                <a:ea typeface="ＭＳ Ｐゴシック" charset="-128"/>
                <a:cs typeface="Arial" panose="020B0604020202020204" pitchFamily="34" charset="0"/>
              </a:rPr>
              <a:t>データについて知る</a:t>
            </a:r>
            <a:endParaRPr lang="en-US" altLang="ja-JP" sz="1600" dirty="0" smtClean="0">
              <a:solidFill>
                <a:srgbClr val="002060"/>
              </a:solidFill>
              <a:latin typeface="Arial" panose="020B0604020202020204" pitchFamily="34" charset="0"/>
              <a:cs typeface="Arial" panose="020B0604020202020204" pitchFamily="34" charset="0"/>
            </a:endParaRPr>
          </a:p>
        </p:txBody>
      </p:sp>
      <p:sp>
        <p:nvSpPr>
          <p:cNvPr id="15" name="テキスト プレースホルダ 5"/>
          <p:cNvSpPr txBox="1">
            <a:spLocks/>
          </p:cNvSpPr>
          <p:nvPr/>
        </p:nvSpPr>
        <p:spPr>
          <a:xfrm>
            <a:off x="4211960" y="884412"/>
            <a:ext cx="4831200" cy="710214"/>
          </a:xfrm>
          <a:prstGeom prst="rect">
            <a:avLst/>
          </a:prstGeom>
          <a:solidFill>
            <a:schemeClr val="bg1"/>
          </a:solidFill>
          <a:ln>
            <a:solidFill>
              <a:srgbClr val="C00000"/>
            </a:solidFill>
          </a:ln>
        </p:spPr>
        <p:txBody>
          <a:bodyPr vert="horz" lIns="90000" tIns="0" rIns="90000" bIns="0" rtlCol="0" anchor="ctr" anchorCtr="0">
            <a:noAutofit/>
          </a:bodyPr>
          <a:lstStyle/>
          <a:p>
            <a:pPr defTabSz="914400">
              <a:spcBef>
                <a:spcPct val="20000"/>
              </a:spcBef>
              <a:defRPr/>
            </a:pPr>
            <a:r>
              <a:rPr lang="ja-JP" altLang="en-US" sz="1600" kern="0" dirty="0" smtClean="0">
                <a:solidFill>
                  <a:srgbClr val="C00000"/>
                </a:solidFill>
                <a:latin typeface="Swis721 BT" panose="020B0504020202020204" pitchFamily="34" charset="0"/>
                <a:ea typeface="ＭＳ Ｐゴシック" panose="020B0600070205080204" pitchFamily="50" charset="-128"/>
                <a:cs typeface="+mn-cs"/>
              </a:rPr>
              <a:t>データ詳細、利用規約、公開元</a:t>
            </a:r>
            <a:r>
              <a:rPr lang="en-US" altLang="ja-JP" sz="1600" kern="0" dirty="0" smtClean="0">
                <a:solidFill>
                  <a:srgbClr val="C00000"/>
                </a:solidFill>
                <a:latin typeface="Swis721 BT" panose="020B0504020202020204" pitchFamily="34" charset="0"/>
                <a:ea typeface="ＭＳ Ｐゴシック" panose="020B0600070205080204" pitchFamily="50" charset="-128"/>
                <a:cs typeface="+mn-cs"/>
              </a:rPr>
              <a:t>URL</a:t>
            </a:r>
            <a:r>
              <a:rPr lang="ja-JP" altLang="en-US" sz="1600" kern="0" dirty="0" err="1" smtClean="0">
                <a:solidFill>
                  <a:srgbClr val="C00000"/>
                </a:solidFill>
                <a:latin typeface="Swis721 BT" panose="020B0504020202020204" pitchFamily="34" charset="0"/>
                <a:ea typeface="ＭＳ Ｐゴシック" panose="020B0600070205080204" pitchFamily="50" charset="-128"/>
                <a:cs typeface="+mn-cs"/>
              </a:rPr>
              <a:t>、</a:t>
            </a:r>
            <a:r>
              <a:rPr lang="ja-JP" altLang="en-US" sz="1600" kern="0" dirty="0" smtClean="0">
                <a:solidFill>
                  <a:srgbClr val="C00000"/>
                </a:solidFill>
                <a:latin typeface="Swis721 BT" panose="020B0504020202020204" pitchFamily="34" charset="0"/>
                <a:ea typeface="ＭＳ Ｐゴシック" panose="020B0600070205080204" pitchFamily="50" charset="-128"/>
                <a:cs typeface="+mn-cs"/>
              </a:rPr>
              <a:t>コンタクト先、</a:t>
            </a:r>
            <a:endParaRPr lang="en-US" altLang="ja-JP" sz="1600" kern="0" dirty="0" smtClean="0">
              <a:solidFill>
                <a:srgbClr val="C00000"/>
              </a:solidFill>
              <a:latin typeface="Swis721 BT" panose="020B0504020202020204" pitchFamily="34" charset="0"/>
              <a:ea typeface="ＭＳ Ｐゴシック" panose="020B0600070205080204" pitchFamily="50" charset="-128"/>
              <a:cs typeface="+mn-cs"/>
            </a:endParaRPr>
          </a:p>
          <a:p>
            <a:pPr defTabSz="914400">
              <a:spcBef>
                <a:spcPct val="20000"/>
              </a:spcBef>
              <a:defRPr/>
            </a:pPr>
            <a:r>
              <a:rPr lang="ja-JP" altLang="en-US" sz="1600" kern="0" dirty="0" smtClean="0">
                <a:solidFill>
                  <a:srgbClr val="C00000"/>
                </a:solidFill>
                <a:latin typeface="Swis721 BT" panose="020B0504020202020204" pitchFamily="34" charset="0"/>
                <a:ea typeface="ＭＳ Ｐゴシック" panose="020B0600070205080204" pitchFamily="50" charset="-128"/>
                <a:cs typeface="+mn-cs"/>
              </a:rPr>
              <a:t>観測開始日時、観測終了日時などの情報を記載</a:t>
            </a:r>
            <a:endParaRPr lang="ja-JP" altLang="en-US" sz="1600" kern="0" dirty="0">
              <a:solidFill>
                <a:srgbClr val="C00000"/>
              </a:solidFill>
              <a:latin typeface="Swis721 BT" panose="020B05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69321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10" name="テキスト ボックス 9"/>
          <p:cNvSpPr txBox="1"/>
          <p:nvPr/>
        </p:nvSpPr>
        <p:spPr bwMode="auto">
          <a:xfrm>
            <a:off x="323528" y="836712"/>
            <a:ext cx="8231095" cy="288032"/>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nSpc>
                <a:spcPts val="1600"/>
              </a:lnSpc>
              <a:spcBef>
                <a:spcPct val="50000"/>
              </a:spcBef>
            </a:pPr>
            <a:r>
              <a:rPr lang="ja-JP" altLang="en-US" sz="1600" dirty="0" smtClean="0">
                <a:solidFill>
                  <a:srgbClr val="002060"/>
                </a:solidFill>
                <a:latin typeface="Arial" panose="020B0604020202020204" pitchFamily="34" charset="0"/>
                <a:cs typeface="Arial" panose="020B0604020202020204" pitchFamily="34" charset="0"/>
              </a:rPr>
              <a:t>データを試してみる</a:t>
            </a:r>
            <a:endParaRPr lang="en-US" altLang="ja-JP" sz="1600" dirty="0" smtClean="0">
              <a:solidFill>
                <a:srgbClr val="002060"/>
              </a:solidFill>
              <a:latin typeface="Arial" panose="020B0604020202020204" pitchFamily="34" charset="0"/>
              <a:cs typeface="Arial" panose="020B0604020202020204" pitchFamily="34" charset="0"/>
            </a:endParaRPr>
          </a:p>
        </p:txBody>
      </p:sp>
      <p:grpSp>
        <p:nvGrpSpPr>
          <p:cNvPr id="20" name="グループ化 19"/>
          <p:cNvGrpSpPr/>
          <p:nvPr/>
        </p:nvGrpSpPr>
        <p:grpSpPr>
          <a:xfrm>
            <a:off x="142858" y="1059298"/>
            <a:ext cx="8858285" cy="5624013"/>
            <a:chOff x="180000" y="1059298"/>
            <a:chExt cx="8858285" cy="5624013"/>
          </a:xfrm>
        </p:grpSpPr>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 y="1059298"/>
              <a:ext cx="4392000" cy="5557650"/>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6285" y="1087834"/>
              <a:ext cx="4392000" cy="5595477"/>
            </a:xfrm>
            <a:prstGeom prst="rect">
              <a:avLst/>
            </a:prstGeom>
          </p:spPr>
        </p:pic>
      </p:grpSp>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Introduction: About IUGONET</a:t>
            </a:r>
            <a:endParaRPr lang="ja-JP" altLang="en-US" sz="2400" dirty="0">
              <a:latin typeface="Swis721 BT" panose="020B0504020202020204" pitchFamily="34" charset="0"/>
              <a:ea typeface="ＭＳ Ｐゴシック" pitchFamily="50" charset="-128"/>
              <a:cs typeface="ＭＳ ゴシック" charset="0"/>
            </a:endParaRPr>
          </a:p>
        </p:txBody>
      </p:sp>
      <p:sp>
        <p:nvSpPr>
          <p:cNvPr id="17" name="テキスト プレースホルダ 5"/>
          <p:cNvSpPr txBox="1">
            <a:spLocks/>
          </p:cNvSpPr>
          <p:nvPr/>
        </p:nvSpPr>
        <p:spPr>
          <a:xfrm>
            <a:off x="2555776" y="846578"/>
            <a:ext cx="6487384" cy="710214"/>
          </a:xfrm>
          <a:prstGeom prst="rect">
            <a:avLst/>
          </a:prstGeom>
          <a:solidFill>
            <a:schemeClr val="bg1"/>
          </a:solidFill>
          <a:ln>
            <a:solidFill>
              <a:srgbClr val="C00000"/>
            </a:solidFill>
          </a:ln>
        </p:spPr>
        <p:txBody>
          <a:bodyPr vert="horz" lIns="90000" tIns="0" rIns="90000" bIns="0" rtlCol="0" anchor="ctr" anchorCtr="0">
            <a:noAutofit/>
          </a:bodyPr>
          <a:lstStyle/>
          <a:p>
            <a:pPr defTabSz="914400">
              <a:spcBef>
                <a:spcPct val="20000"/>
              </a:spcBef>
              <a:defRPr/>
            </a:pPr>
            <a:r>
              <a:rPr lang="ja-JP" altLang="en-US" sz="1600" kern="0" dirty="0" smtClean="0">
                <a:solidFill>
                  <a:srgbClr val="C00000"/>
                </a:solidFill>
                <a:latin typeface="Swis721 BT" panose="020B0504020202020204" pitchFamily="34" charset="0"/>
                <a:ea typeface="ＭＳ Ｐゴシック" panose="020B0600070205080204" pitchFamily="50" charset="-128"/>
                <a:cs typeface="+mn-cs"/>
              </a:rPr>
              <a:t>ウェブ上でインタラクティブにプロットを作成することが可能。専用ソフトやライセンスのインストール不要。スマートフォーン、タブレットでも操作可。</a:t>
            </a:r>
            <a:endParaRPr lang="en-US" altLang="ja-JP" sz="1600" kern="0" dirty="0" smtClean="0">
              <a:solidFill>
                <a:srgbClr val="C00000"/>
              </a:solidFill>
              <a:latin typeface="Swis721 BT" panose="020B0504020202020204" pitchFamily="34" charset="0"/>
              <a:ea typeface="ＭＳ Ｐゴシック" panose="020B0600070205080204" pitchFamily="50" charset="-128"/>
              <a:cs typeface="+mn-cs"/>
            </a:endParaRPr>
          </a:p>
        </p:txBody>
      </p:sp>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smtClean="0">
                <a:solidFill>
                  <a:srgbClr val="FFFFFF">
                    <a:lumMod val="50000"/>
                  </a:srgbClr>
                </a:solidFill>
                <a:latin typeface="Swis721 BT" panose="020B0504020202020204" pitchFamily="34" charset="0"/>
                <a:ea typeface="ＭＳ Ｐゴシック"/>
              </a:rPr>
              <a:t>第</a:t>
            </a:r>
            <a:r>
              <a:rPr lang="en-US" altLang="ja-JP" sz="1000" smtClean="0">
                <a:solidFill>
                  <a:srgbClr val="FFFFFF">
                    <a:lumMod val="50000"/>
                  </a:srgbClr>
                </a:solidFill>
                <a:latin typeface="Swis721 BT" panose="020B0504020202020204" pitchFamily="34" charset="0"/>
                <a:ea typeface="ＭＳ Ｐゴシック"/>
              </a:rPr>
              <a:t>4</a:t>
            </a:r>
            <a:r>
              <a:rPr lang="ja-JP" altLang="en-US" sz="100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6</a:t>
            </a:fld>
            <a:endParaRPr lang="en-US" altLang="ja-JP" sz="1000" dirty="0">
              <a:solidFill>
                <a:srgbClr val="FFFFFF">
                  <a:lumMod val="50000"/>
                </a:srgbClr>
              </a:solidFill>
              <a:latin typeface="Swis721 BT" panose="020B0504020202020204" pitchFamily="34" charset="0"/>
              <a:ea typeface="ＭＳ Ｐゴシック"/>
            </a:endParaRPr>
          </a:p>
        </p:txBody>
      </p:sp>
    </p:spTree>
    <p:extLst>
      <p:ext uri="{BB962C8B-B14F-4D97-AF65-F5344CB8AC3E}">
        <p14:creationId xmlns:p14="http://schemas.microsoft.com/office/powerpoint/2010/main" val="282475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7</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97" name="円/楕円 96"/>
          <p:cNvSpPr/>
          <p:nvPr/>
        </p:nvSpPr>
        <p:spPr bwMode="auto">
          <a:xfrm>
            <a:off x="4979907" y="-1104525"/>
            <a:ext cx="6698438" cy="5903899"/>
          </a:xfrm>
          <a:prstGeom prst="ellipse">
            <a:avLst/>
          </a:prstGeom>
          <a:solidFill>
            <a:srgbClr val="FFFFCC"/>
          </a:solid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cs typeface="ヒラギノ角ゴ Pro W6" charset="-128"/>
            </a:endParaRPr>
          </a:p>
        </p:txBody>
      </p:sp>
      <p:sp>
        <p:nvSpPr>
          <p:cNvPr id="98" name="テキスト ボックス 97"/>
          <p:cNvSpPr txBox="1"/>
          <p:nvPr/>
        </p:nvSpPr>
        <p:spPr bwMode="auto">
          <a:xfrm>
            <a:off x="5233211" y="865191"/>
            <a:ext cx="2125776" cy="807492"/>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sz="2000" dirty="0" smtClean="0">
                <a:solidFill>
                  <a:srgbClr val="C00000"/>
                </a:solidFill>
                <a:latin typeface="Swis721 BT" panose="020B0504020202020204" pitchFamily="34" charset="0"/>
                <a:cs typeface="Arial" panose="020B0604020202020204" pitchFamily="34" charset="0"/>
              </a:rPr>
              <a:t>International</a:t>
            </a:r>
          </a:p>
          <a:p>
            <a:pPr algn="ctr">
              <a:lnSpc>
                <a:spcPts val="1800"/>
              </a:lnSpc>
              <a:spcBef>
                <a:spcPct val="50000"/>
              </a:spcBef>
            </a:pPr>
            <a:r>
              <a:rPr lang="en-US" altLang="ja-JP" sz="2000" dirty="0" smtClean="0">
                <a:solidFill>
                  <a:srgbClr val="C00000"/>
                </a:solidFill>
                <a:latin typeface="Swis721 BT" panose="020B0504020202020204" pitchFamily="34" charset="0"/>
                <a:cs typeface="Arial" panose="020B0604020202020204" pitchFamily="34" charset="0"/>
              </a:rPr>
              <a:t>Stage</a:t>
            </a:r>
          </a:p>
        </p:txBody>
      </p:sp>
      <p:sp>
        <p:nvSpPr>
          <p:cNvPr id="99" name="テキスト ボックス 98"/>
          <p:cNvSpPr txBox="1"/>
          <p:nvPr/>
        </p:nvSpPr>
        <p:spPr bwMode="auto">
          <a:xfrm>
            <a:off x="300521" y="908720"/>
            <a:ext cx="8231095" cy="288032"/>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nSpc>
                <a:spcPts val="1600"/>
              </a:lnSpc>
              <a:spcBef>
                <a:spcPct val="50000"/>
              </a:spcBef>
            </a:pPr>
            <a:r>
              <a:rPr lang="ja-JP" altLang="en-US" sz="1600" dirty="0" smtClean="0">
                <a:solidFill>
                  <a:srgbClr val="002060"/>
                </a:solidFill>
                <a:latin typeface="Arial" panose="020B0604020202020204" pitchFamily="34" charset="0"/>
                <a:cs typeface="Arial" panose="020B0604020202020204" pitchFamily="34" charset="0"/>
              </a:rPr>
              <a:t>研究のワンストップ化、学際的研究の推進</a:t>
            </a:r>
            <a:endParaRPr lang="en-US" altLang="ja-JP" sz="1600" dirty="0" smtClean="0">
              <a:solidFill>
                <a:srgbClr val="002060"/>
              </a:solidFill>
              <a:latin typeface="Arial" panose="020B0604020202020204" pitchFamily="34" charset="0"/>
              <a:cs typeface="Arial" panose="020B0604020202020204" pitchFamily="34" charset="0"/>
            </a:endParaRPr>
          </a:p>
        </p:txBody>
      </p:sp>
      <p:grpSp>
        <p:nvGrpSpPr>
          <p:cNvPr id="100" name="グループ化 99"/>
          <p:cNvGrpSpPr/>
          <p:nvPr/>
        </p:nvGrpSpPr>
        <p:grpSpPr>
          <a:xfrm>
            <a:off x="90376" y="5250486"/>
            <a:ext cx="1459342" cy="935696"/>
            <a:chOff x="491271" y="4232298"/>
            <a:chExt cx="1848562" cy="1216534"/>
          </a:xfrm>
        </p:grpSpPr>
        <p:sp>
          <p:nvSpPr>
            <p:cNvPr id="101" name="円/楕円 100"/>
            <p:cNvSpPr/>
            <p:nvPr/>
          </p:nvSpPr>
          <p:spPr bwMode="auto">
            <a:xfrm>
              <a:off x="563231" y="4232298"/>
              <a:ext cx="1728192" cy="1216534"/>
            </a:xfrm>
            <a:prstGeom prst="ellipse">
              <a:avLst/>
            </a:prstGeom>
            <a:solidFill>
              <a:schemeClr val="bg1"/>
            </a:solid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ヒラギノ角ゴ Pro W6" charset="-128"/>
                <a:cs typeface="ヒラギノ角ゴ Pro W6" charset="-128"/>
              </a:endParaRPr>
            </a:p>
          </p:txBody>
        </p:sp>
        <p:sp>
          <p:nvSpPr>
            <p:cNvPr id="102" name="テキスト ボックス 101"/>
            <p:cNvSpPr txBox="1"/>
            <p:nvPr/>
          </p:nvSpPr>
          <p:spPr bwMode="auto">
            <a:xfrm>
              <a:off x="491271" y="4647758"/>
              <a:ext cx="1848562" cy="496878"/>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dirty="0" smtClean="0">
                  <a:solidFill>
                    <a:srgbClr val="002060"/>
                  </a:solidFill>
                  <a:latin typeface="Swis721 BT" panose="020B0504020202020204" pitchFamily="34" charset="0"/>
                  <a:cs typeface="Arial" panose="020B0604020202020204" pitchFamily="34" charset="0"/>
                </a:rPr>
                <a:t>Search</a:t>
              </a:r>
            </a:p>
            <a:p>
              <a:pPr algn="ctr">
                <a:lnSpc>
                  <a:spcPts val="1800"/>
                </a:lnSpc>
                <a:spcBef>
                  <a:spcPct val="50000"/>
                </a:spcBef>
              </a:pPr>
              <a:r>
                <a:rPr lang="en-US" altLang="ja-JP" dirty="0" smtClean="0">
                  <a:solidFill>
                    <a:srgbClr val="002060"/>
                  </a:solidFill>
                  <a:latin typeface="Swis721 BT" panose="020B0504020202020204" pitchFamily="34" charset="0"/>
                  <a:cs typeface="Arial" panose="020B0604020202020204" pitchFamily="34" charset="0"/>
                </a:rPr>
                <a:t>Data</a:t>
              </a:r>
            </a:p>
          </p:txBody>
        </p:sp>
      </p:grpSp>
      <p:grpSp>
        <p:nvGrpSpPr>
          <p:cNvPr id="103" name="グループ化 102"/>
          <p:cNvGrpSpPr/>
          <p:nvPr/>
        </p:nvGrpSpPr>
        <p:grpSpPr>
          <a:xfrm>
            <a:off x="1332000" y="4990299"/>
            <a:ext cx="1545405" cy="956654"/>
            <a:chOff x="2106883" y="3438904"/>
            <a:chExt cx="1848563" cy="1216534"/>
          </a:xfrm>
        </p:grpSpPr>
        <p:sp>
          <p:nvSpPr>
            <p:cNvPr id="104" name="円/楕円 103"/>
            <p:cNvSpPr/>
            <p:nvPr/>
          </p:nvSpPr>
          <p:spPr bwMode="auto">
            <a:xfrm>
              <a:off x="2183913" y="3438904"/>
              <a:ext cx="1728192" cy="1216534"/>
            </a:xfrm>
            <a:prstGeom prst="ellipse">
              <a:avLst/>
            </a:prstGeom>
            <a:solidFill>
              <a:schemeClr val="bg1"/>
            </a:solid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ヒラギノ角ゴ Pro W6" charset="-128"/>
                <a:cs typeface="ヒラギノ角ゴ Pro W6" charset="-128"/>
              </a:endParaRPr>
            </a:p>
          </p:txBody>
        </p:sp>
        <p:sp>
          <p:nvSpPr>
            <p:cNvPr id="105" name="テキスト ボックス 104"/>
            <p:cNvSpPr txBox="1"/>
            <p:nvPr/>
          </p:nvSpPr>
          <p:spPr bwMode="auto">
            <a:xfrm>
              <a:off x="2106883" y="3668938"/>
              <a:ext cx="1848563" cy="735293"/>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dirty="0" smtClean="0">
                  <a:solidFill>
                    <a:srgbClr val="002060"/>
                  </a:solidFill>
                  <a:latin typeface="Swis721 BT" panose="020B0504020202020204" pitchFamily="34" charset="0"/>
                  <a:cs typeface="Arial" panose="020B0604020202020204" pitchFamily="34" charset="0"/>
                </a:rPr>
                <a:t>Find</a:t>
              </a:r>
            </a:p>
            <a:p>
              <a:pPr algn="ctr">
                <a:lnSpc>
                  <a:spcPts val="1800"/>
                </a:lnSpc>
                <a:spcBef>
                  <a:spcPct val="50000"/>
                </a:spcBef>
              </a:pPr>
              <a:r>
                <a:rPr lang="en-US" altLang="ja-JP" dirty="0" smtClean="0">
                  <a:solidFill>
                    <a:srgbClr val="002060"/>
                  </a:solidFill>
                  <a:latin typeface="Swis721 BT" panose="020B0504020202020204" pitchFamily="34" charset="0"/>
                  <a:cs typeface="Arial" panose="020B0604020202020204" pitchFamily="34" charset="0"/>
                </a:rPr>
                <a:t>Data</a:t>
              </a:r>
            </a:p>
          </p:txBody>
        </p:sp>
      </p:grpSp>
      <p:grpSp>
        <p:nvGrpSpPr>
          <p:cNvPr id="106" name="グループ化 105"/>
          <p:cNvGrpSpPr/>
          <p:nvPr/>
        </p:nvGrpSpPr>
        <p:grpSpPr>
          <a:xfrm>
            <a:off x="2485329" y="4564325"/>
            <a:ext cx="1719376" cy="1096717"/>
            <a:chOff x="3779912" y="2582198"/>
            <a:chExt cx="1848562" cy="1216534"/>
          </a:xfrm>
        </p:grpSpPr>
        <p:sp>
          <p:nvSpPr>
            <p:cNvPr id="107" name="円/楕円 106"/>
            <p:cNvSpPr/>
            <p:nvPr/>
          </p:nvSpPr>
          <p:spPr bwMode="auto">
            <a:xfrm>
              <a:off x="3840097" y="2582198"/>
              <a:ext cx="1728192" cy="1216534"/>
            </a:xfrm>
            <a:prstGeom prst="ellipse">
              <a:avLst/>
            </a:prstGeom>
            <a:solidFill>
              <a:schemeClr val="bg1"/>
            </a:solid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ヒラギノ角ゴ Pro W6" charset="-128"/>
                <a:cs typeface="ヒラギノ角ゴ Pro W6" charset="-128"/>
              </a:endParaRPr>
            </a:p>
          </p:txBody>
        </p:sp>
        <p:sp>
          <p:nvSpPr>
            <p:cNvPr id="108" name="テキスト ボックス 107"/>
            <p:cNvSpPr txBox="1"/>
            <p:nvPr/>
          </p:nvSpPr>
          <p:spPr bwMode="auto">
            <a:xfrm>
              <a:off x="3779912" y="2942026"/>
              <a:ext cx="1848562" cy="496879"/>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dirty="0" smtClean="0">
                  <a:solidFill>
                    <a:srgbClr val="002060"/>
                  </a:solidFill>
                  <a:latin typeface="Swis721 BT" panose="020B0504020202020204" pitchFamily="34" charset="0"/>
                  <a:cs typeface="Arial" panose="020B0604020202020204" pitchFamily="34" charset="0"/>
                </a:rPr>
                <a:t>Know</a:t>
              </a:r>
            </a:p>
            <a:p>
              <a:pPr algn="ctr">
                <a:lnSpc>
                  <a:spcPts val="1800"/>
                </a:lnSpc>
                <a:spcBef>
                  <a:spcPct val="50000"/>
                </a:spcBef>
              </a:pPr>
              <a:r>
                <a:rPr lang="en-US" altLang="ja-JP" dirty="0" smtClean="0">
                  <a:solidFill>
                    <a:srgbClr val="002060"/>
                  </a:solidFill>
                  <a:latin typeface="Swis721 BT" panose="020B0504020202020204" pitchFamily="34" charset="0"/>
                  <a:cs typeface="Arial" panose="020B0604020202020204" pitchFamily="34" charset="0"/>
                </a:rPr>
                <a:t>Data</a:t>
              </a:r>
            </a:p>
          </p:txBody>
        </p:sp>
      </p:grpSp>
      <p:grpSp>
        <p:nvGrpSpPr>
          <p:cNvPr id="109" name="グループ化 108"/>
          <p:cNvGrpSpPr/>
          <p:nvPr/>
        </p:nvGrpSpPr>
        <p:grpSpPr>
          <a:xfrm>
            <a:off x="3462481" y="3912136"/>
            <a:ext cx="2039592" cy="1200547"/>
            <a:chOff x="5402817" y="1716890"/>
            <a:chExt cx="1848562" cy="1216534"/>
          </a:xfrm>
        </p:grpSpPr>
        <p:sp>
          <p:nvSpPr>
            <p:cNvPr id="110" name="円/楕円 109"/>
            <p:cNvSpPr/>
            <p:nvPr/>
          </p:nvSpPr>
          <p:spPr bwMode="auto">
            <a:xfrm>
              <a:off x="5463002" y="1716890"/>
              <a:ext cx="1728192" cy="1216534"/>
            </a:xfrm>
            <a:prstGeom prst="ellipse">
              <a:avLst/>
            </a:prstGeom>
            <a:solidFill>
              <a:schemeClr val="accent5"/>
            </a:solid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ヒラギノ角ゴ Pro W6" charset="-128"/>
                <a:cs typeface="ヒラギノ角ゴ Pro W6" charset="-128"/>
              </a:endParaRPr>
            </a:p>
          </p:txBody>
        </p:sp>
        <p:sp>
          <p:nvSpPr>
            <p:cNvPr id="111" name="テキスト ボックス 110"/>
            <p:cNvSpPr txBox="1"/>
            <p:nvPr/>
          </p:nvSpPr>
          <p:spPr bwMode="auto">
            <a:xfrm>
              <a:off x="5402817" y="2076718"/>
              <a:ext cx="1848562" cy="496879"/>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dirty="0" smtClean="0">
                  <a:solidFill>
                    <a:srgbClr val="002060"/>
                  </a:solidFill>
                  <a:latin typeface="Swis721 BT" panose="020B0504020202020204" pitchFamily="34" charset="0"/>
                  <a:cs typeface="Arial" panose="020B0604020202020204" pitchFamily="34" charset="0"/>
                </a:rPr>
                <a:t>Examine</a:t>
              </a:r>
            </a:p>
            <a:p>
              <a:pPr algn="ctr">
                <a:lnSpc>
                  <a:spcPts val="1800"/>
                </a:lnSpc>
                <a:spcBef>
                  <a:spcPct val="50000"/>
                </a:spcBef>
              </a:pPr>
              <a:r>
                <a:rPr lang="en-US" altLang="ja-JP" dirty="0" smtClean="0">
                  <a:solidFill>
                    <a:srgbClr val="002060"/>
                  </a:solidFill>
                  <a:latin typeface="Swis721 BT" panose="020B0504020202020204" pitchFamily="34" charset="0"/>
                  <a:cs typeface="Arial" panose="020B0604020202020204" pitchFamily="34" charset="0"/>
                </a:rPr>
                <a:t>Data</a:t>
              </a:r>
            </a:p>
          </p:txBody>
        </p:sp>
      </p:grpSp>
      <p:sp>
        <p:nvSpPr>
          <p:cNvPr id="113" name="円/楕円 112"/>
          <p:cNvSpPr/>
          <p:nvPr/>
        </p:nvSpPr>
        <p:spPr bwMode="auto">
          <a:xfrm>
            <a:off x="4569415" y="3055699"/>
            <a:ext cx="1909087" cy="1291582"/>
          </a:xfrm>
          <a:prstGeom prst="ellipse">
            <a:avLst/>
          </a:prstGeom>
          <a:solidFill>
            <a:schemeClr val="bg1"/>
          </a:solid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2060"/>
              </a:solidFill>
              <a:latin typeface="Swis721 BT" panose="020B0504020202020204" pitchFamily="34" charset="0"/>
              <a:ea typeface="ヒラギノ角ゴ Pro W6" charset="-128"/>
              <a:cs typeface="ヒラギノ角ゴ Pro W6" charset="-128"/>
            </a:endParaRPr>
          </a:p>
        </p:txBody>
      </p:sp>
      <p:grpSp>
        <p:nvGrpSpPr>
          <p:cNvPr id="115" name="グループ化 114"/>
          <p:cNvGrpSpPr/>
          <p:nvPr/>
        </p:nvGrpSpPr>
        <p:grpSpPr>
          <a:xfrm>
            <a:off x="6601156" y="3536999"/>
            <a:ext cx="2168093" cy="1302608"/>
            <a:chOff x="5508835" y="1748215"/>
            <a:chExt cx="1848562" cy="1216534"/>
          </a:xfrm>
        </p:grpSpPr>
        <p:sp>
          <p:nvSpPr>
            <p:cNvPr id="116" name="円/楕円 115"/>
            <p:cNvSpPr/>
            <p:nvPr/>
          </p:nvSpPr>
          <p:spPr bwMode="auto">
            <a:xfrm>
              <a:off x="5569020" y="1748215"/>
              <a:ext cx="1728192" cy="1216534"/>
            </a:xfrm>
            <a:prstGeom prst="ellipse">
              <a:avLst/>
            </a:prstGeom>
            <a:solidFill>
              <a:srgbClr val="FFFFCC"/>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ヒラギノ角ゴ Pro W6" charset="-128"/>
                <a:cs typeface="ヒラギノ角ゴ Pro W6" charset="-128"/>
              </a:endParaRPr>
            </a:p>
          </p:txBody>
        </p:sp>
        <p:sp>
          <p:nvSpPr>
            <p:cNvPr id="117" name="テキスト ボックス 116"/>
            <p:cNvSpPr txBox="1"/>
            <p:nvPr/>
          </p:nvSpPr>
          <p:spPr bwMode="auto">
            <a:xfrm>
              <a:off x="5508835" y="2003650"/>
              <a:ext cx="1848562" cy="705664"/>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dirty="0" smtClean="0">
                  <a:solidFill>
                    <a:srgbClr val="C00000"/>
                  </a:solidFill>
                  <a:latin typeface="Swis721 BT" panose="020B0504020202020204" pitchFamily="34" charset="0"/>
                  <a:cs typeface="Arial" panose="020B0604020202020204" pitchFamily="34" charset="0"/>
                </a:rPr>
                <a:t>Contact to PI</a:t>
              </a:r>
            </a:p>
            <a:p>
              <a:pPr algn="ctr">
                <a:lnSpc>
                  <a:spcPts val="1800"/>
                </a:lnSpc>
                <a:spcBef>
                  <a:spcPct val="50000"/>
                </a:spcBef>
              </a:pPr>
              <a:r>
                <a:rPr lang="en-US" altLang="ja-JP" dirty="0" smtClean="0">
                  <a:solidFill>
                    <a:srgbClr val="C00000"/>
                  </a:solidFill>
                  <a:latin typeface="Swis721 BT" panose="020B0504020202020204" pitchFamily="34" charset="0"/>
                  <a:cs typeface="Arial" panose="020B0604020202020204" pitchFamily="34" charset="0"/>
                </a:rPr>
                <a:t>(Collaboration)</a:t>
              </a:r>
            </a:p>
          </p:txBody>
        </p:sp>
      </p:grpSp>
      <p:grpSp>
        <p:nvGrpSpPr>
          <p:cNvPr id="121" name="グループ化 120"/>
          <p:cNvGrpSpPr/>
          <p:nvPr/>
        </p:nvGrpSpPr>
        <p:grpSpPr>
          <a:xfrm>
            <a:off x="5292080" y="2090524"/>
            <a:ext cx="2039380" cy="1395558"/>
            <a:chOff x="7325964" y="4294873"/>
            <a:chExt cx="1848562" cy="1216534"/>
          </a:xfrm>
        </p:grpSpPr>
        <p:sp>
          <p:nvSpPr>
            <p:cNvPr id="122" name="円/楕円 121"/>
            <p:cNvSpPr/>
            <p:nvPr/>
          </p:nvSpPr>
          <p:spPr bwMode="auto">
            <a:xfrm>
              <a:off x="7417582" y="4294873"/>
              <a:ext cx="1728192" cy="1216534"/>
            </a:xfrm>
            <a:prstGeom prst="ellipse">
              <a:avLst/>
            </a:prstGeom>
            <a:solidFill>
              <a:srgbClr val="FFFFCC"/>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a:solidFill>
                  <a:srgbClr val="000000"/>
                </a:solidFill>
                <a:latin typeface="Swis721 BT" panose="020B0504020202020204" pitchFamily="34" charset="0"/>
                <a:ea typeface="ヒラギノ角ゴ Pro W6" charset="-128"/>
                <a:cs typeface="ヒラギノ角ゴ Pro W6" charset="-128"/>
              </a:endParaRPr>
            </a:p>
          </p:txBody>
        </p:sp>
        <p:sp>
          <p:nvSpPr>
            <p:cNvPr id="123" name="テキスト ボックス 122"/>
            <p:cNvSpPr txBox="1"/>
            <p:nvPr/>
          </p:nvSpPr>
          <p:spPr bwMode="auto">
            <a:xfrm>
              <a:off x="7325964" y="4588345"/>
              <a:ext cx="1848562" cy="649279"/>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dirty="0" smtClean="0">
                  <a:solidFill>
                    <a:srgbClr val="C00000"/>
                  </a:solidFill>
                  <a:latin typeface="Swis721 BT" panose="020B0504020202020204" pitchFamily="34" charset="0"/>
                  <a:cs typeface="Arial" panose="020B0604020202020204" pitchFamily="34" charset="0"/>
                </a:rPr>
                <a:t>Results</a:t>
              </a:r>
            </a:p>
          </p:txBody>
        </p:sp>
      </p:grpSp>
      <p:sp>
        <p:nvSpPr>
          <p:cNvPr id="124" name="テキスト ボックス 123"/>
          <p:cNvSpPr txBox="1"/>
          <p:nvPr/>
        </p:nvSpPr>
        <p:spPr bwMode="auto">
          <a:xfrm>
            <a:off x="185968" y="1124744"/>
            <a:ext cx="4814295" cy="2308962"/>
          </a:xfrm>
          <a:prstGeom prst="rect">
            <a:avLst/>
          </a:prstGeom>
          <a:noFill/>
          <a:ln w="9525">
            <a:noFill/>
            <a:miter lim="800000"/>
            <a:headEnd/>
            <a:tailEnd/>
          </a:ln>
          <a:effectLst/>
        </p:spPr>
        <p:txBody>
          <a:bodyPr wrap="square" lIns="72000" tIns="72000" rIns="72000" bIns="72000" rtlCol="0" anchor="ctr" anchorCtr="0">
            <a:prstTxWarp prst="textNoShape">
              <a:avLst/>
            </a:prstTxWarp>
            <a:noAutofit/>
          </a:bodyPr>
          <a:lstStyle/>
          <a:p>
            <a:pPr algn="ctr">
              <a:spcBef>
                <a:spcPct val="50000"/>
              </a:spcBef>
            </a:pPr>
            <a:r>
              <a:rPr lang="en-US" altLang="ja-JP" sz="2400" b="1" dirty="0" smtClean="0">
                <a:solidFill>
                  <a:srgbClr val="002060"/>
                </a:solidFill>
                <a:latin typeface="Swis721 BT" panose="020B0504020202020204" pitchFamily="34" charset="0"/>
                <a:cs typeface="Arial" panose="020B0604020202020204" pitchFamily="34" charset="0"/>
              </a:rPr>
              <a:t>IUGONET Type-A </a:t>
            </a:r>
            <a:r>
              <a:rPr lang="ja-JP" altLang="en-US" sz="2400" b="1" dirty="0" smtClean="0">
                <a:solidFill>
                  <a:srgbClr val="002060"/>
                </a:solidFill>
                <a:latin typeface="Swis721 BT" panose="020B0504020202020204" pitchFamily="34" charset="0"/>
                <a:cs typeface="Arial" panose="020B0604020202020204" pitchFamily="34" charset="0"/>
              </a:rPr>
              <a:t>は、</a:t>
            </a:r>
            <a:endParaRPr lang="en-US" altLang="ja-JP" sz="2400" b="1" dirty="0" smtClean="0">
              <a:solidFill>
                <a:srgbClr val="002060"/>
              </a:solidFill>
              <a:latin typeface="Swis721 BT" panose="020B0504020202020204" pitchFamily="34" charset="0"/>
              <a:cs typeface="Arial" panose="020B0604020202020204" pitchFamily="34" charset="0"/>
            </a:endParaRPr>
          </a:p>
          <a:p>
            <a:pPr algn="ctr">
              <a:spcBef>
                <a:spcPct val="50000"/>
              </a:spcBef>
            </a:pPr>
            <a:r>
              <a:rPr lang="ja-JP" altLang="en-US" sz="2400" b="1" dirty="0" smtClean="0">
                <a:solidFill>
                  <a:srgbClr val="002060"/>
                </a:solidFill>
                <a:latin typeface="Swis721 BT" panose="020B0504020202020204" pitchFamily="34" charset="0"/>
                <a:cs typeface="Arial" panose="020B0604020202020204" pitchFamily="34" charset="0"/>
              </a:rPr>
              <a:t>本格的な研究に踏み込むための</a:t>
            </a:r>
            <a:endParaRPr lang="en-US" altLang="ja-JP" sz="2400" b="1" dirty="0" smtClean="0">
              <a:solidFill>
                <a:srgbClr val="002060"/>
              </a:solidFill>
              <a:latin typeface="Swis721 BT" panose="020B0504020202020204" pitchFamily="34" charset="0"/>
              <a:cs typeface="Arial" panose="020B0604020202020204" pitchFamily="34" charset="0"/>
            </a:endParaRPr>
          </a:p>
          <a:p>
            <a:pPr algn="ctr">
              <a:spcBef>
                <a:spcPct val="50000"/>
              </a:spcBef>
            </a:pPr>
            <a:r>
              <a:rPr lang="ja-JP" altLang="en-US" sz="2400" b="1" dirty="0" smtClean="0">
                <a:solidFill>
                  <a:srgbClr val="002060"/>
                </a:solidFill>
                <a:latin typeface="Swis721 BT" panose="020B0504020202020204" pitchFamily="34" charset="0"/>
                <a:cs typeface="Arial" panose="020B0604020202020204" pitchFamily="34" charset="0"/>
              </a:rPr>
              <a:t>流れを </a:t>
            </a:r>
            <a:r>
              <a:rPr lang="ja-JP" altLang="en-US" sz="3200" b="1" u="sng" dirty="0" smtClean="0">
                <a:solidFill>
                  <a:srgbClr val="002060"/>
                </a:solidFill>
                <a:latin typeface="Swis721 BT" panose="020B0504020202020204" pitchFamily="34" charset="0"/>
                <a:cs typeface="Arial" panose="020B0604020202020204" pitchFamily="34" charset="0"/>
              </a:rPr>
              <a:t>ワンストップで提供</a:t>
            </a:r>
            <a:r>
              <a:rPr lang="en-US" altLang="ja-JP" sz="2400" b="1" dirty="0" smtClean="0">
                <a:solidFill>
                  <a:schemeClr val="bg1"/>
                </a:solidFill>
                <a:latin typeface="Swis721 BT" panose="020B0504020202020204" pitchFamily="34" charset="0"/>
                <a:cs typeface="Arial" panose="020B0604020202020204" pitchFamily="34" charset="0"/>
              </a:rPr>
              <a:t>.</a:t>
            </a:r>
          </a:p>
        </p:txBody>
      </p:sp>
      <p:grpSp>
        <p:nvGrpSpPr>
          <p:cNvPr id="126" name="グループ化 125"/>
          <p:cNvGrpSpPr/>
          <p:nvPr/>
        </p:nvGrpSpPr>
        <p:grpSpPr>
          <a:xfrm>
            <a:off x="6671744" y="745214"/>
            <a:ext cx="2940815" cy="2257962"/>
            <a:chOff x="7252321" y="1621560"/>
            <a:chExt cx="1848562" cy="1216534"/>
          </a:xfrm>
        </p:grpSpPr>
        <p:sp>
          <p:nvSpPr>
            <p:cNvPr id="127" name="円/楕円 126"/>
            <p:cNvSpPr/>
            <p:nvPr/>
          </p:nvSpPr>
          <p:spPr bwMode="auto">
            <a:xfrm>
              <a:off x="7331388" y="1621560"/>
              <a:ext cx="1728192" cy="1216534"/>
            </a:xfrm>
            <a:prstGeom prst="ellipse">
              <a:avLst/>
            </a:prstGeom>
            <a:solidFill>
              <a:srgbClr val="FFFFCC"/>
            </a:solid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ヒラギノ角ゴ Pro W6" charset="-128"/>
                <a:cs typeface="ヒラギノ角ゴ Pro W6" charset="-128"/>
              </a:endParaRPr>
            </a:p>
          </p:txBody>
        </p:sp>
        <p:sp>
          <p:nvSpPr>
            <p:cNvPr id="128" name="テキスト ボックス 127"/>
            <p:cNvSpPr txBox="1"/>
            <p:nvPr/>
          </p:nvSpPr>
          <p:spPr bwMode="auto">
            <a:xfrm>
              <a:off x="7252321" y="1628151"/>
              <a:ext cx="1848562" cy="955001"/>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sz="2000" dirty="0">
                  <a:latin typeface="Swis721 BT" panose="020B0504020202020204" pitchFamily="34" charset="0"/>
                </a:rPr>
                <a:t/>
              </a:r>
              <a:br>
                <a:rPr lang="en-US" altLang="ja-JP" sz="2000" dirty="0">
                  <a:latin typeface="Swis721 BT" panose="020B0504020202020204" pitchFamily="34" charset="0"/>
                </a:rPr>
              </a:br>
              <a:r>
                <a:rPr lang="en-US" altLang="ja-JP" sz="2000" dirty="0" smtClean="0">
                  <a:solidFill>
                    <a:srgbClr val="C00000"/>
                  </a:solidFill>
                  <a:latin typeface="Swis721 BT" panose="020B0504020202020204" pitchFamily="34" charset="0"/>
                </a:rPr>
                <a:t>Extensive</a:t>
              </a:r>
            </a:p>
            <a:p>
              <a:pPr algn="ctr">
                <a:lnSpc>
                  <a:spcPts val="1800"/>
                </a:lnSpc>
                <a:spcBef>
                  <a:spcPct val="50000"/>
                </a:spcBef>
              </a:pPr>
              <a:r>
                <a:rPr lang="en-US" altLang="ja-JP" sz="2000" dirty="0" smtClean="0">
                  <a:solidFill>
                    <a:srgbClr val="C00000"/>
                  </a:solidFill>
                  <a:latin typeface="Swis721 BT" panose="020B0504020202020204" pitchFamily="34" charset="0"/>
                </a:rPr>
                <a:t>Knowledge,</a:t>
              </a:r>
            </a:p>
            <a:p>
              <a:pPr algn="ctr">
                <a:lnSpc>
                  <a:spcPts val="1800"/>
                </a:lnSpc>
                <a:spcBef>
                  <a:spcPct val="50000"/>
                </a:spcBef>
              </a:pPr>
              <a:r>
                <a:rPr lang="en-US" altLang="ja-JP" sz="2000" dirty="0" smtClean="0">
                  <a:solidFill>
                    <a:srgbClr val="C00000"/>
                  </a:solidFill>
                  <a:latin typeface="Swis721 BT" panose="020B0504020202020204" pitchFamily="34" charset="0"/>
                  <a:cs typeface="Arial" panose="020B0604020202020204" pitchFamily="34" charset="0"/>
                </a:rPr>
                <a:t>Multiple</a:t>
              </a:r>
            </a:p>
            <a:p>
              <a:pPr algn="ctr">
                <a:lnSpc>
                  <a:spcPts val="1800"/>
                </a:lnSpc>
                <a:spcBef>
                  <a:spcPct val="50000"/>
                </a:spcBef>
              </a:pPr>
              <a:r>
                <a:rPr lang="en-US" altLang="ja-JP" sz="2000" dirty="0" smtClean="0">
                  <a:solidFill>
                    <a:srgbClr val="C00000"/>
                  </a:solidFill>
                  <a:latin typeface="Swis721 BT" panose="020B0504020202020204" pitchFamily="34" charset="0"/>
                  <a:cs typeface="Arial" panose="020B0604020202020204" pitchFamily="34" charset="0"/>
                </a:rPr>
                <a:t>knowledge</a:t>
              </a:r>
            </a:p>
          </p:txBody>
        </p:sp>
      </p:grpSp>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Introduction: About IUGONET</a:t>
            </a:r>
            <a:endParaRPr lang="ja-JP" altLang="en-US" sz="2400" dirty="0">
              <a:latin typeface="Swis721 BT" panose="020B0504020202020204" pitchFamily="34" charset="0"/>
              <a:ea typeface="ＭＳ Ｐゴシック" pitchFamily="50" charset="-128"/>
              <a:cs typeface="ＭＳ ゴシック" charset="0"/>
            </a:endParaRPr>
          </a:p>
        </p:txBody>
      </p:sp>
      <p:sp>
        <p:nvSpPr>
          <p:cNvPr id="135" name="フッター プレースホルダ 4"/>
          <p:cNvSpPr>
            <a:spLocks noGrp="1"/>
          </p:cNvSpPr>
          <p:nvPr>
            <p:ph type="ftr" sz="quarter" idx="12"/>
          </p:nvPr>
        </p:nvSpPr>
        <p:spPr>
          <a:xfrm>
            <a:off x="1332000" y="6564976"/>
            <a:ext cx="6480000" cy="248400"/>
          </a:xfrm>
        </p:spPr>
        <p:txBody>
          <a:bodyPr tIns="0" bIns="0" anchor="ctr" anchorCtr="1"/>
          <a:lstStyle/>
          <a:p>
            <a:r>
              <a:rPr lang="ja-JP" altLang="en-US" sz="1000" kern="0" dirty="0">
                <a:solidFill>
                  <a:schemeClr val="bg1">
                    <a:lumMod val="50000"/>
                  </a:schemeClr>
                </a:solidFill>
                <a:latin typeface="Swis721 BT" panose="020B0504020202020204" pitchFamily="34" charset="0"/>
                <a:ea typeface="+mn-ea"/>
              </a:rPr>
              <a:t>第</a:t>
            </a:r>
            <a:r>
              <a:rPr lang="en-US" altLang="ja-JP" sz="1000" kern="0" dirty="0">
                <a:solidFill>
                  <a:schemeClr val="bg1">
                    <a:lumMod val="50000"/>
                  </a:schemeClr>
                </a:solidFill>
                <a:latin typeface="Swis721 BT" panose="020B0504020202020204" pitchFamily="34" charset="0"/>
                <a:ea typeface="+mn-ea"/>
              </a:rPr>
              <a:t>4</a:t>
            </a:r>
            <a:r>
              <a:rPr lang="ja-JP" altLang="en-US" sz="1000" kern="0" dirty="0">
                <a:solidFill>
                  <a:schemeClr val="bg1">
                    <a:lumMod val="50000"/>
                  </a:schemeClr>
                </a:solidFill>
                <a:latin typeface="Swis721 BT" panose="020B0504020202020204" pitchFamily="34" charset="0"/>
                <a:ea typeface="+mn-ea"/>
              </a:rPr>
              <a:t>回オープンサイエンスデータ推進</a:t>
            </a:r>
            <a:r>
              <a:rPr lang="ja-JP" altLang="en-US" sz="1000" kern="0" dirty="0" smtClean="0">
                <a:solidFill>
                  <a:schemeClr val="bg1">
                    <a:lumMod val="50000"/>
                  </a:schemeClr>
                </a:solidFill>
                <a:latin typeface="Swis721 BT" panose="020B0504020202020204" pitchFamily="34" charset="0"/>
                <a:ea typeface="+mn-ea"/>
              </a:rPr>
              <a:t>ワークショップ  主催： 京都</a:t>
            </a:r>
            <a:r>
              <a:rPr lang="ja-JP" altLang="en-US" sz="1000" kern="0" dirty="0">
                <a:solidFill>
                  <a:schemeClr val="bg1">
                    <a:lumMod val="50000"/>
                  </a:schemeClr>
                </a:solidFill>
                <a:latin typeface="Swis721 BT" panose="020B0504020202020204" pitchFamily="34" charset="0"/>
                <a:ea typeface="+mn-ea"/>
              </a:rPr>
              <a:t>大学理学研究科附属地磁気世界資料解析センター</a:t>
            </a:r>
            <a:endParaRPr lang="ja-JP" altLang="en-US" sz="1000" dirty="0">
              <a:solidFill>
                <a:schemeClr val="bg1">
                  <a:lumMod val="50000"/>
                </a:schemeClr>
              </a:solidFill>
              <a:latin typeface="Swis721 BT" panose="020B0504020202020204" pitchFamily="34" charset="0"/>
              <a:ea typeface="+mn-ea"/>
            </a:endParaRPr>
          </a:p>
        </p:txBody>
      </p:sp>
      <p:sp>
        <p:nvSpPr>
          <p:cNvPr id="119" name="円/楕円 118"/>
          <p:cNvSpPr/>
          <p:nvPr/>
        </p:nvSpPr>
        <p:spPr bwMode="auto">
          <a:xfrm>
            <a:off x="7477402" y="2556073"/>
            <a:ext cx="1823480" cy="1263528"/>
          </a:xfrm>
          <a:prstGeom prst="ellipse">
            <a:avLst/>
          </a:prstGeom>
          <a:solidFill>
            <a:srgbClr val="FFFFCC"/>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ヒラギノ角ゴ Pro W6" charset="-128"/>
              <a:cs typeface="ヒラギノ角ゴ Pro W6" charset="-128"/>
            </a:endParaRPr>
          </a:p>
        </p:txBody>
      </p:sp>
      <p:sp>
        <p:nvSpPr>
          <p:cNvPr id="129" name="フリーフォーム 128"/>
          <p:cNvSpPr/>
          <p:nvPr/>
        </p:nvSpPr>
        <p:spPr bwMode="auto">
          <a:xfrm>
            <a:off x="-13376" y="2453268"/>
            <a:ext cx="7774625" cy="3987920"/>
          </a:xfrm>
          <a:custGeom>
            <a:avLst/>
            <a:gdLst>
              <a:gd name="connsiteX0" fmla="*/ 0 w 7677150"/>
              <a:gd name="connsiteY0" fmla="*/ 4000500 h 4000500"/>
              <a:gd name="connsiteX1" fmla="*/ 3200400 w 7677150"/>
              <a:gd name="connsiteY1" fmla="*/ 3390900 h 4000500"/>
              <a:gd name="connsiteX2" fmla="*/ 5943600 w 7677150"/>
              <a:gd name="connsiteY2" fmla="*/ 1866900 h 4000500"/>
              <a:gd name="connsiteX3" fmla="*/ 7677150 w 7677150"/>
              <a:gd name="connsiteY3" fmla="*/ 0 h 4000500"/>
              <a:gd name="connsiteX4" fmla="*/ 7677150 w 7677150"/>
              <a:gd name="connsiteY4" fmla="*/ 0 h 400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7150" h="4000500">
                <a:moveTo>
                  <a:pt x="0" y="4000500"/>
                </a:moveTo>
                <a:cubicBezTo>
                  <a:pt x="1104900" y="3873500"/>
                  <a:pt x="2209800" y="3746500"/>
                  <a:pt x="3200400" y="3390900"/>
                </a:cubicBezTo>
                <a:cubicBezTo>
                  <a:pt x="4191000" y="3035300"/>
                  <a:pt x="5197475" y="2432050"/>
                  <a:pt x="5943600" y="1866900"/>
                </a:cubicBezTo>
                <a:cubicBezTo>
                  <a:pt x="6689725" y="1301750"/>
                  <a:pt x="7677150" y="0"/>
                  <a:pt x="7677150" y="0"/>
                </a:cubicBezTo>
                <a:lnTo>
                  <a:pt x="7677150" y="0"/>
                </a:lnTo>
              </a:path>
            </a:pathLst>
          </a:custGeom>
          <a:noFill/>
          <a:ln w="457200" cap="flat" cmpd="sng" algn="ctr">
            <a:gradFill flip="none" rotWithShape="1">
              <a:gsLst>
                <a:gs pos="0">
                  <a:schemeClr val="accent1">
                    <a:lumMod val="5000"/>
                    <a:lumOff val="95000"/>
                  </a:schemeClr>
                </a:gs>
                <a:gs pos="60000">
                  <a:srgbClr val="FFC000"/>
                </a:gs>
              </a:gsLst>
              <a:lin ang="189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ヒラギノ角ゴ Pro W6" charset="-128"/>
              <a:cs typeface="ヒラギノ角ゴ Pro W6" charset="-128"/>
            </a:endParaRPr>
          </a:p>
        </p:txBody>
      </p:sp>
      <p:sp>
        <p:nvSpPr>
          <p:cNvPr id="120" name="テキスト ボックス 119"/>
          <p:cNvSpPr txBox="1"/>
          <p:nvPr/>
        </p:nvSpPr>
        <p:spPr bwMode="auto">
          <a:xfrm>
            <a:off x="7452320" y="2648036"/>
            <a:ext cx="1848562" cy="773843"/>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dirty="0">
                <a:solidFill>
                  <a:srgbClr val="C00000"/>
                </a:solidFill>
                <a:latin typeface="Swis721 BT" panose="020B0504020202020204" pitchFamily="34" charset="0"/>
              </a:rPr>
              <a:t/>
            </a:r>
            <a:br>
              <a:rPr lang="en-US" altLang="ja-JP" dirty="0">
                <a:solidFill>
                  <a:srgbClr val="C00000"/>
                </a:solidFill>
                <a:latin typeface="Swis721 BT" panose="020B0504020202020204" pitchFamily="34" charset="0"/>
              </a:rPr>
            </a:br>
            <a:r>
              <a:rPr lang="en-US" altLang="ja-JP" dirty="0">
                <a:solidFill>
                  <a:srgbClr val="C00000"/>
                </a:solidFill>
                <a:latin typeface="Swis721 BT" panose="020B0504020202020204" pitchFamily="34" charset="0"/>
              </a:rPr>
              <a:t>New </a:t>
            </a:r>
            <a:endParaRPr lang="en-US" altLang="ja-JP" dirty="0" smtClean="0">
              <a:solidFill>
                <a:srgbClr val="C00000"/>
              </a:solidFill>
              <a:latin typeface="Swis721 BT" panose="020B0504020202020204" pitchFamily="34" charset="0"/>
            </a:endParaRPr>
          </a:p>
          <a:p>
            <a:pPr algn="ctr">
              <a:lnSpc>
                <a:spcPts val="1800"/>
              </a:lnSpc>
              <a:spcBef>
                <a:spcPct val="50000"/>
              </a:spcBef>
            </a:pPr>
            <a:r>
              <a:rPr lang="en-US" altLang="ja-JP" dirty="0" smtClean="0">
                <a:solidFill>
                  <a:srgbClr val="C00000"/>
                </a:solidFill>
                <a:latin typeface="Swis721 BT" panose="020B0504020202020204" pitchFamily="34" charset="0"/>
              </a:rPr>
              <a:t>Discovery</a:t>
            </a:r>
            <a:endParaRPr lang="en-US" altLang="ja-JP" dirty="0" smtClean="0">
              <a:solidFill>
                <a:srgbClr val="C00000"/>
              </a:solidFill>
              <a:latin typeface="Swis721 BT" panose="020B0504020202020204" pitchFamily="34" charset="0"/>
              <a:cs typeface="Arial" panose="020B0604020202020204" pitchFamily="34" charset="0"/>
            </a:endParaRPr>
          </a:p>
        </p:txBody>
      </p:sp>
      <p:sp>
        <p:nvSpPr>
          <p:cNvPr id="133" name="テキスト ボックス 132"/>
          <p:cNvSpPr txBox="1"/>
          <p:nvPr/>
        </p:nvSpPr>
        <p:spPr bwMode="auto">
          <a:xfrm>
            <a:off x="2418419" y="3742193"/>
            <a:ext cx="1451085" cy="447125"/>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sz="2200" i="1" dirty="0" err="1" smtClean="0">
                <a:solidFill>
                  <a:srgbClr val="002060"/>
                </a:solidFill>
                <a:latin typeface="Swis721 BT" panose="020B0504020202020204" pitchFamily="34" charset="0"/>
                <a:cs typeface="Arial" panose="020B0604020202020204" pitchFamily="34" charset="0"/>
              </a:rPr>
              <a:t>UDASweb</a:t>
            </a:r>
            <a:endParaRPr lang="en-US" altLang="ja-JP" sz="2200" i="1" dirty="0" smtClean="0">
              <a:solidFill>
                <a:srgbClr val="002060"/>
              </a:solidFill>
              <a:latin typeface="Swis721 BT" panose="020B0504020202020204" pitchFamily="34" charset="0"/>
              <a:cs typeface="Arial" panose="020B0604020202020204" pitchFamily="34" charset="0"/>
            </a:endParaRPr>
          </a:p>
        </p:txBody>
      </p:sp>
      <p:sp>
        <p:nvSpPr>
          <p:cNvPr id="130" name="フリーフォーム 129"/>
          <p:cNvSpPr/>
          <p:nvPr/>
        </p:nvSpPr>
        <p:spPr bwMode="auto">
          <a:xfrm rot="21427125">
            <a:off x="342994" y="4078256"/>
            <a:ext cx="6151378" cy="2146665"/>
          </a:xfrm>
          <a:custGeom>
            <a:avLst/>
            <a:gdLst>
              <a:gd name="connsiteX0" fmla="*/ 0 w 7677150"/>
              <a:gd name="connsiteY0" fmla="*/ 4000500 h 4000500"/>
              <a:gd name="connsiteX1" fmla="*/ 3200400 w 7677150"/>
              <a:gd name="connsiteY1" fmla="*/ 3390900 h 4000500"/>
              <a:gd name="connsiteX2" fmla="*/ 5943600 w 7677150"/>
              <a:gd name="connsiteY2" fmla="*/ 1866900 h 4000500"/>
              <a:gd name="connsiteX3" fmla="*/ 7677150 w 7677150"/>
              <a:gd name="connsiteY3" fmla="*/ 0 h 4000500"/>
              <a:gd name="connsiteX4" fmla="*/ 7677150 w 7677150"/>
              <a:gd name="connsiteY4" fmla="*/ 0 h 400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7150" h="4000500">
                <a:moveTo>
                  <a:pt x="0" y="4000500"/>
                </a:moveTo>
                <a:cubicBezTo>
                  <a:pt x="1104900" y="3873500"/>
                  <a:pt x="2209800" y="3746500"/>
                  <a:pt x="3200400" y="3390900"/>
                </a:cubicBezTo>
                <a:cubicBezTo>
                  <a:pt x="4191000" y="3035300"/>
                  <a:pt x="5197475" y="2432050"/>
                  <a:pt x="5943600" y="1866900"/>
                </a:cubicBezTo>
                <a:cubicBezTo>
                  <a:pt x="6689725" y="1301750"/>
                  <a:pt x="7677150" y="0"/>
                  <a:pt x="7677150" y="0"/>
                </a:cubicBezTo>
                <a:lnTo>
                  <a:pt x="7677150" y="0"/>
                </a:lnTo>
              </a:path>
            </a:pathLst>
          </a:custGeom>
          <a:noFill/>
          <a:ln w="304800" cap="flat" cmpd="sng" algn="ctr">
            <a:gradFill flip="none" rotWithShape="1">
              <a:gsLst>
                <a:gs pos="0">
                  <a:schemeClr val="accent1">
                    <a:lumMod val="5000"/>
                    <a:lumOff val="95000"/>
                  </a:schemeClr>
                </a:gs>
                <a:gs pos="60000">
                  <a:srgbClr val="002060"/>
                </a:gs>
              </a:gsLst>
              <a:lin ang="18900000" scaled="1"/>
              <a:tileRect/>
            </a:gra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ヒラギノ角ゴ Pro W6" charset="-128"/>
              <a:cs typeface="ヒラギノ角ゴ Pro W6" charset="-128"/>
            </a:endParaRPr>
          </a:p>
        </p:txBody>
      </p:sp>
      <p:sp>
        <p:nvSpPr>
          <p:cNvPr id="132" name="テキスト ボックス 131"/>
          <p:cNvSpPr txBox="1"/>
          <p:nvPr/>
        </p:nvSpPr>
        <p:spPr bwMode="auto">
          <a:xfrm>
            <a:off x="2280550" y="5864180"/>
            <a:ext cx="1758173" cy="514563"/>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ja-JP" altLang="en-US" sz="2200" dirty="0" smtClean="0">
                <a:solidFill>
                  <a:srgbClr val="002060"/>
                </a:solidFill>
                <a:latin typeface="Swis721 BT" panose="020B0504020202020204" pitchFamily="34" charset="0"/>
                <a:cs typeface="Arial" panose="020B0604020202020204" pitchFamily="34" charset="0"/>
              </a:rPr>
              <a:t>データの発見</a:t>
            </a:r>
            <a:endParaRPr lang="en-US" altLang="ja-JP" sz="2200" dirty="0" smtClean="0">
              <a:solidFill>
                <a:srgbClr val="002060"/>
              </a:solidFill>
              <a:latin typeface="Swis721 BT" panose="020B0504020202020204" pitchFamily="34" charset="0"/>
              <a:cs typeface="Arial" panose="020B0604020202020204" pitchFamily="34" charset="0"/>
            </a:endParaRPr>
          </a:p>
        </p:txBody>
      </p:sp>
      <p:sp>
        <p:nvSpPr>
          <p:cNvPr id="134" name="テキスト ボックス 133"/>
          <p:cNvSpPr txBox="1"/>
          <p:nvPr/>
        </p:nvSpPr>
        <p:spPr bwMode="auto">
          <a:xfrm>
            <a:off x="4024616" y="5487690"/>
            <a:ext cx="3511411" cy="514563"/>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ja-JP" altLang="en-US" sz="2200" dirty="0" smtClean="0">
                <a:solidFill>
                  <a:srgbClr val="002060"/>
                </a:solidFill>
                <a:latin typeface="Swis721 BT" panose="020B0504020202020204" pitchFamily="34" charset="0"/>
                <a:cs typeface="Arial" panose="020B0604020202020204" pitchFamily="34" charset="0"/>
              </a:rPr>
              <a:t>データの特性、現象の把握</a:t>
            </a:r>
            <a:endParaRPr lang="en-US" altLang="ja-JP" sz="2200" dirty="0" smtClean="0">
              <a:solidFill>
                <a:srgbClr val="002060"/>
              </a:solidFill>
              <a:latin typeface="Swis721 BT" panose="020B0504020202020204" pitchFamily="34" charset="0"/>
              <a:cs typeface="Arial" panose="020B0604020202020204" pitchFamily="34" charset="0"/>
            </a:endParaRPr>
          </a:p>
        </p:txBody>
      </p:sp>
      <p:sp>
        <p:nvSpPr>
          <p:cNvPr id="131" name="テキスト ボックス 130"/>
          <p:cNvSpPr txBox="1"/>
          <p:nvPr/>
        </p:nvSpPr>
        <p:spPr bwMode="auto">
          <a:xfrm>
            <a:off x="730832" y="6141152"/>
            <a:ext cx="1160604" cy="447125"/>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ja-JP" altLang="en-US" sz="2200" dirty="0" smtClean="0">
                <a:solidFill>
                  <a:srgbClr val="002060"/>
                </a:solidFill>
                <a:latin typeface="Swis721 BT" panose="020B0504020202020204" pitchFamily="34" charset="0"/>
                <a:cs typeface="Arial" panose="020B0604020202020204" pitchFamily="34" charset="0"/>
              </a:rPr>
              <a:t>検索</a:t>
            </a:r>
            <a:endParaRPr lang="en-US" altLang="ja-JP" sz="2200" dirty="0" smtClean="0">
              <a:solidFill>
                <a:srgbClr val="002060"/>
              </a:solidFill>
              <a:latin typeface="Swis721 BT" panose="020B0504020202020204" pitchFamily="34" charset="0"/>
              <a:cs typeface="Arial" panose="020B0604020202020204" pitchFamily="34" charset="0"/>
            </a:endParaRPr>
          </a:p>
        </p:txBody>
      </p:sp>
      <p:sp>
        <p:nvSpPr>
          <p:cNvPr id="114" name="テキスト ボックス 113"/>
          <p:cNvSpPr txBox="1"/>
          <p:nvPr/>
        </p:nvSpPr>
        <p:spPr bwMode="auto">
          <a:xfrm>
            <a:off x="4441154" y="3193519"/>
            <a:ext cx="2110842" cy="814458"/>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dirty="0">
                <a:solidFill>
                  <a:srgbClr val="002060"/>
                </a:solidFill>
                <a:latin typeface="Swis721 BT" panose="020B0504020202020204" pitchFamily="34" charset="0"/>
              </a:rPr>
              <a:t/>
            </a:r>
            <a:br>
              <a:rPr lang="en-US" altLang="ja-JP" dirty="0">
                <a:solidFill>
                  <a:srgbClr val="002060"/>
                </a:solidFill>
                <a:latin typeface="Swis721 BT" panose="020B0504020202020204" pitchFamily="34" charset="0"/>
              </a:rPr>
            </a:br>
            <a:r>
              <a:rPr lang="en-US" altLang="ja-JP" dirty="0">
                <a:solidFill>
                  <a:srgbClr val="002060"/>
                </a:solidFill>
                <a:latin typeface="Swis721 BT" panose="020B0504020202020204" pitchFamily="34" charset="0"/>
              </a:rPr>
              <a:t>Detailed </a:t>
            </a:r>
            <a:endParaRPr lang="en-US" altLang="ja-JP" dirty="0" smtClean="0">
              <a:solidFill>
                <a:srgbClr val="002060"/>
              </a:solidFill>
              <a:latin typeface="Swis721 BT" panose="020B0504020202020204" pitchFamily="34" charset="0"/>
            </a:endParaRPr>
          </a:p>
          <a:p>
            <a:pPr algn="ctr">
              <a:lnSpc>
                <a:spcPts val="1800"/>
              </a:lnSpc>
              <a:spcBef>
                <a:spcPct val="50000"/>
              </a:spcBef>
            </a:pPr>
            <a:r>
              <a:rPr lang="en-US" altLang="ja-JP" dirty="0" smtClean="0">
                <a:solidFill>
                  <a:srgbClr val="002060"/>
                </a:solidFill>
                <a:latin typeface="Swis721 BT" panose="020B0504020202020204" pitchFamily="34" charset="0"/>
              </a:rPr>
              <a:t>Analysis</a:t>
            </a:r>
            <a:endParaRPr lang="en-US" altLang="ja-JP" dirty="0" smtClean="0">
              <a:solidFill>
                <a:srgbClr val="002060"/>
              </a:solidFill>
              <a:latin typeface="Swis721 BT" panose="020B0504020202020204" pitchFamily="34" charset="0"/>
              <a:cs typeface="Arial" panose="020B0604020202020204" pitchFamily="34" charset="0"/>
            </a:endParaRPr>
          </a:p>
        </p:txBody>
      </p:sp>
      <p:sp>
        <p:nvSpPr>
          <p:cNvPr id="46" name="テキスト ボックス 45"/>
          <p:cNvSpPr txBox="1"/>
          <p:nvPr/>
        </p:nvSpPr>
        <p:spPr bwMode="auto">
          <a:xfrm>
            <a:off x="3468861" y="3225795"/>
            <a:ext cx="1451085" cy="447125"/>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en-US" altLang="ja-JP" sz="2200" i="1" dirty="0" smtClean="0">
                <a:solidFill>
                  <a:srgbClr val="002060"/>
                </a:solidFill>
                <a:latin typeface="Swis721 BT" panose="020B0504020202020204" pitchFamily="34" charset="0"/>
                <a:cs typeface="Arial" panose="020B0604020202020204" pitchFamily="34" charset="0"/>
              </a:rPr>
              <a:t>UDAS</a:t>
            </a:r>
          </a:p>
        </p:txBody>
      </p:sp>
      <p:sp>
        <p:nvSpPr>
          <p:cNvPr id="44" name="テキスト ボックス 43"/>
          <p:cNvSpPr txBox="1"/>
          <p:nvPr/>
        </p:nvSpPr>
        <p:spPr bwMode="auto">
          <a:xfrm>
            <a:off x="5292080" y="4852752"/>
            <a:ext cx="3648050" cy="514563"/>
          </a:xfrm>
          <a:prstGeom prst="rect">
            <a:avLst/>
          </a:prstGeom>
          <a:noFill/>
          <a:ln w="9525">
            <a:noFill/>
            <a:miter lim="800000"/>
            <a:headEnd/>
            <a:tailEnd/>
          </a:ln>
          <a:effectLst/>
        </p:spPr>
        <p:txBody>
          <a:bodyPr wrap="square" lIns="72000" tIns="36000" rIns="36000" bIns="36000" rtlCol="0" anchor="ctr" anchorCtr="0">
            <a:prstTxWarp prst="textNoShape">
              <a:avLst/>
            </a:prstTxWarp>
            <a:noAutofit/>
          </a:bodyPr>
          <a:lstStyle/>
          <a:p>
            <a:pPr algn="ctr">
              <a:lnSpc>
                <a:spcPts val="1800"/>
              </a:lnSpc>
              <a:spcBef>
                <a:spcPct val="50000"/>
              </a:spcBef>
            </a:pPr>
            <a:r>
              <a:rPr lang="ja-JP" altLang="en-US" sz="2200" dirty="0" smtClean="0">
                <a:solidFill>
                  <a:srgbClr val="002060"/>
                </a:solidFill>
                <a:latin typeface="Swis721 BT" panose="020B0504020202020204" pitchFamily="34" charset="0"/>
                <a:cs typeface="Arial" panose="020B0604020202020204" pitchFamily="34" charset="0"/>
              </a:rPr>
              <a:t>その研究に役立つデータか？</a:t>
            </a:r>
            <a:endParaRPr lang="en-US" altLang="ja-JP" sz="2200" dirty="0" smtClean="0">
              <a:solidFill>
                <a:srgbClr val="002060"/>
              </a:solidFill>
              <a:latin typeface="Swis721 BT" panose="020B0504020202020204" pitchFamily="34" charset="0"/>
              <a:cs typeface="Arial" panose="020B0604020202020204" pitchFamily="34" charset="0"/>
            </a:endParaRPr>
          </a:p>
        </p:txBody>
      </p:sp>
    </p:spTree>
    <p:extLst>
      <p:ext uri="{BB962C8B-B14F-4D97-AF65-F5344CB8AC3E}">
        <p14:creationId xmlns:p14="http://schemas.microsoft.com/office/powerpoint/2010/main" val="375453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10" name="テキスト ボックス 9"/>
          <p:cNvSpPr txBox="1"/>
          <p:nvPr/>
        </p:nvSpPr>
        <p:spPr bwMode="auto">
          <a:xfrm>
            <a:off x="323528" y="836712"/>
            <a:ext cx="8231095" cy="288032"/>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a:lnSpc>
                <a:spcPts val="1600"/>
              </a:lnSpc>
              <a:spcBef>
                <a:spcPct val="50000"/>
              </a:spcBef>
            </a:pPr>
            <a:r>
              <a:rPr lang="ja-JP" altLang="en-US" sz="1600" dirty="0" smtClean="0">
                <a:solidFill>
                  <a:srgbClr val="002060"/>
                </a:solidFill>
                <a:latin typeface="Arial" panose="020B0604020202020204" pitchFamily="34" charset="0"/>
                <a:cs typeface="Arial" panose="020B0604020202020204" pitchFamily="34" charset="0"/>
              </a:rPr>
              <a:t>データを試してみる</a:t>
            </a:r>
            <a:endParaRPr lang="en-US" altLang="ja-JP" sz="1600" dirty="0" smtClean="0">
              <a:solidFill>
                <a:srgbClr val="002060"/>
              </a:solidFill>
              <a:latin typeface="Arial" panose="020B0604020202020204" pitchFamily="34" charset="0"/>
              <a:cs typeface="Arial" panose="020B0604020202020204" pitchFamily="34" charset="0"/>
            </a:endParaRPr>
          </a:p>
        </p:txBody>
      </p:sp>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smtClean="0">
                <a:latin typeface="Swis721 BT" panose="020B0504020202020204" pitchFamily="34" charset="0"/>
              </a:rPr>
              <a:t>Introduction: About IUGONET</a:t>
            </a:r>
            <a:endParaRPr lang="ja-JP" altLang="en-US" sz="2400" dirty="0">
              <a:latin typeface="Swis721 BT" panose="020B0504020202020204" pitchFamily="34" charset="0"/>
              <a:ea typeface="ＭＳ Ｐゴシック" pitchFamily="50" charset="-128"/>
              <a:cs typeface="ＭＳ ゴシック" charset="0"/>
            </a:endParaRPr>
          </a:p>
        </p:txBody>
      </p:sp>
      <p:sp>
        <p:nvSpPr>
          <p:cNvPr id="6" name="日付プレースホルダー 5"/>
          <p:cNvSpPr>
            <a:spLocks noGrp="1"/>
          </p:cNvSpPr>
          <p:nvPr>
            <p:ph type="dt" sz="half" idx="10"/>
          </p:nvPr>
        </p:nvSpPr>
        <p:spPr>
          <a:xfrm>
            <a:off x="0" y="6420360"/>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smtClean="0">
                <a:solidFill>
                  <a:srgbClr val="FFFFFF">
                    <a:lumMod val="50000"/>
                  </a:srgbClr>
                </a:solidFill>
                <a:latin typeface="Swis721 BT" panose="020B0504020202020204" pitchFamily="34" charset="0"/>
                <a:ea typeface="ＭＳ Ｐゴシック"/>
              </a:rPr>
              <a:t>第</a:t>
            </a:r>
            <a:r>
              <a:rPr lang="en-US" altLang="ja-JP" sz="1000" smtClean="0">
                <a:solidFill>
                  <a:srgbClr val="FFFFFF">
                    <a:lumMod val="50000"/>
                  </a:srgbClr>
                </a:solidFill>
                <a:latin typeface="Swis721 BT" panose="020B0504020202020204" pitchFamily="34" charset="0"/>
                <a:ea typeface="ＭＳ Ｐゴシック"/>
              </a:rPr>
              <a:t>4</a:t>
            </a:r>
            <a:r>
              <a:rPr lang="ja-JP" altLang="en-US" sz="100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8</a:t>
            </a:fld>
            <a:endParaRPr lang="en-US" altLang="ja-JP" sz="1000" dirty="0">
              <a:solidFill>
                <a:srgbClr val="FFFFFF">
                  <a:lumMod val="50000"/>
                </a:srgbClr>
              </a:solidFill>
              <a:latin typeface="Swis721 BT" panose="020B0504020202020204" pitchFamily="34" charset="0"/>
              <a:ea typeface="ＭＳ Ｐゴシック"/>
            </a:endParaRPr>
          </a:p>
        </p:txBody>
      </p:sp>
      <p:pic>
        <p:nvPicPr>
          <p:cNvPr id="13" name="図 12"/>
          <p:cNvPicPr>
            <a:picLocks noChangeAspect="1"/>
          </p:cNvPicPr>
          <p:nvPr/>
        </p:nvPicPr>
        <p:blipFill rotWithShape="1">
          <a:blip r:embed="rId4">
            <a:extLst>
              <a:ext uri="{28A0092B-C50C-407E-A947-70E740481C1C}">
                <a14:useLocalDpi xmlns:a14="http://schemas.microsoft.com/office/drawing/2010/main" val="0"/>
              </a:ext>
            </a:extLst>
          </a:blip>
          <a:srcRect l="4034" r="4918" b="30591"/>
          <a:stretch/>
        </p:blipFill>
        <p:spPr>
          <a:xfrm>
            <a:off x="496389" y="3212376"/>
            <a:ext cx="4961165" cy="3293432"/>
          </a:xfrm>
          <a:prstGeom prst="rect">
            <a:avLst/>
          </a:prstGeom>
        </p:spPr>
      </p:pic>
      <p:sp>
        <p:nvSpPr>
          <p:cNvPr id="16" name="角丸四角形 15"/>
          <p:cNvSpPr/>
          <p:nvPr/>
        </p:nvSpPr>
        <p:spPr bwMode="auto">
          <a:xfrm>
            <a:off x="6001264" y="2048903"/>
            <a:ext cx="2747200" cy="845629"/>
          </a:xfrm>
          <a:prstGeom prst="roundRect">
            <a:avLst>
              <a:gd name="adj" fmla="val 8628"/>
            </a:avLst>
          </a:prstGeom>
          <a:solidFill>
            <a:schemeClr val="accent5"/>
          </a:solidFill>
          <a:ln w="25400" cap="flat" cmpd="sng" algn="ctr">
            <a:solidFill>
              <a:srgbClr val="002060"/>
            </a:solidFill>
            <a:prstDash val="solid"/>
            <a:round/>
            <a:headEnd type="none" w="med" len="med"/>
            <a:tailEnd type="none" w="med" len="med"/>
          </a:ln>
          <a:effectLst/>
        </p:spPr>
        <p:txBody>
          <a:bodyPr vert="horz" wrap="square" lIns="91440" tIns="144000" rIns="91440" bIns="45720" numCol="1" rtlCol="0" anchor="t" anchorCtr="0" compatLnSpc="1">
            <a:prstTxWarp prst="textNoShape">
              <a:avLst/>
            </a:prstTxWarp>
          </a:bodyPr>
          <a:lstStyle/>
          <a:p>
            <a:pPr defTabSz="914400"/>
            <a:r>
              <a:rPr lang="ja-JP" altLang="en-US" sz="1400" dirty="0" smtClean="0">
                <a:solidFill>
                  <a:srgbClr val="002060"/>
                </a:solidFill>
                <a:latin typeface="Arial"/>
                <a:ea typeface="ＭＳ Ｐゴシック"/>
                <a:cs typeface="ヒラギノ角ゴ Pro W6" charset="-128"/>
              </a:rPr>
              <a:t>自分が持っているデータを</a:t>
            </a:r>
            <a:r>
              <a:rPr lang="en-US" altLang="ja-JP" sz="1400" dirty="0" smtClean="0">
                <a:solidFill>
                  <a:srgbClr val="002060"/>
                </a:solidFill>
                <a:latin typeface="Arial"/>
                <a:ea typeface="ＭＳ Ｐゴシック"/>
                <a:cs typeface="ヒラギノ角ゴ Pro W6" charset="-128"/>
              </a:rPr>
              <a:t>POST</a:t>
            </a:r>
            <a:r>
              <a:rPr lang="ja-JP" altLang="en-US" sz="1400" dirty="0" smtClean="0">
                <a:solidFill>
                  <a:srgbClr val="002060"/>
                </a:solidFill>
                <a:latin typeface="Arial"/>
                <a:ea typeface="ＭＳ Ｐゴシック"/>
                <a:cs typeface="ヒラギノ角ゴ Pro W6" charset="-128"/>
              </a:rPr>
              <a:t>して比較する</a:t>
            </a:r>
            <a:endParaRPr lang="ja-JP" altLang="en-US" sz="1400" dirty="0">
              <a:solidFill>
                <a:srgbClr val="002060"/>
              </a:solidFill>
              <a:latin typeface="Arial"/>
              <a:ea typeface="ＭＳ Ｐゴシック"/>
              <a:cs typeface="ヒラギノ角ゴ Pro W6" charset="-128"/>
            </a:endParaRPr>
          </a:p>
        </p:txBody>
      </p:sp>
      <p:pic>
        <p:nvPicPr>
          <p:cNvPr id="19" name="図 18"/>
          <p:cNvPicPr>
            <a:picLocks noChangeAspect="1"/>
          </p:cNvPicPr>
          <p:nvPr/>
        </p:nvPicPr>
        <p:blipFill rotWithShape="1">
          <a:blip r:embed="rId5">
            <a:extLst>
              <a:ext uri="{28A0092B-C50C-407E-A947-70E740481C1C}">
                <a14:useLocalDpi xmlns:a14="http://schemas.microsoft.com/office/drawing/2010/main" val="0"/>
              </a:ext>
            </a:extLst>
          </a:blip>
          <a:srcRect l="1353" t="9507" r="1207" b="14441"/>
          <a:stretch/>
        </p:blipFill>
        <p:spPr>
          <a:xfrm>
            <a:off x="511736" y="1085258"/>
            <a:ext cx="5068375" cy="3942069"/>
          </a:xfrm>
          <a:prstGeom prst="rect">
            <a:avLst/>
          </a:prstGeom>
        </p:spPr>
      </p:pic>
      <p:cxnSp>
        <p:nvCxnSpPr>
          <p:cNvPr id="21" name="直線矢印コネクタ 20"/>
          <p:cNvCxnSpPr/>
          <p:nvPr/>
        </p:nvCxnSpPr>
        <p:spPr bwMode="auto">
          <a:xfrm flipH="1">
            <a:off x="5118242" y="2894532"/>
            <a:ext cx="1006658" cy="2550692"/>
          </a:xfrm>
          <a:prstGeom prst="straightConnector1">
            <a:avLst/>
          </a:prstGeom>
          <a:solidFill>
            <a:schemeClr val="accent1"/>
          </a:solidFill>
          <a:ln w="25400" cap="flat" cmpd="sng" algn="ctr">
            <a:solidFill>
              <a:srgbClr val="002060"/>
            </a:solidFill>
            <a:prstDash val="solid"/>
            <a:round/>
            <a:headEnd type="none" w="med" len="med"/>
            <a:tailEnd type="triangle"/>
          </a:ln>
          <a:effectLst/>
        </p:spPr>
      </p:cxnSp>
      <p:cxnSp>
        <p:nvCxnSpPr>
          <p:cNvPr id="22" name="直線コネクタ 21"/>
          <p:cNvCxnSpPr/>
          <p:nvPr/>
        </p:nvCxnSpPr>
        <p:spPr bwMode="auto">
          <a:xfrm>
            <a:off x="500595" y="1052736"/>
            <a:ext cx="0" cy="5400000"/>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cxnSp>
      <p:cxnSp>
        <p:nvCxnSpPr>
          <p:cNvPr id="23" name="直線コネクタ 22"/>
          <p:cNvCxnSpPr/>
          <p:nvPr/>
        </p:nvCxnSpPr>
        <p:spPr bwMode="auto">
          <a:xfrm>
            <a:off x="5580112" y="1052736"/>
            <a:ext cx="0" cy="5400000"/>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cxnSp>
      <p:sp>
        <p:nvSpPr>
          <p:cNvPr id="34" name="正方形/長方形 33"/>
          <p:cNvSpPr/>
          <p:nvPr/>
        </p:nvSpPr>
        <p:spPr bwMode="auto">
          <a:xfrm>
            <a:off x="593534" y="3546608"/>
            <a:ext cx="4870832" cy="737557"/>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5" name="正方形/長方形 34"/>
          <p:cNvSpPr/>
          <p:nvPr/>
        </p:nvSpPr>
        <p:spPr bwMode="auto">
          <a:xfrm>
            <a:off x="593534" y="4887069"/>
            <a:ext cx="4793714" cy="1644537"/>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6" name="角丸四角形吹き出し 35"/>
          <p:cNvSpPr/>
          <p:nvPr/>
        </p:nvSpPr>
        <p:spPr bwMode="auto">
          <a:xfrm>
            <a:off x="3317965" y="4801986"/>
            <a:ext cx="1757943" cy="353266"/>
          </a:xfrm>
          <a:prstGeom prst="wedgeRoundRectCallout">
            <a:avLst>
              <a:gd name="adj1" fmla="val -36665"/>
              <a:gd name="adj2" fmla="val 83944"/>
              <a:gd name="adj3" fmla="val 16667"/>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smtClean="0">
                <a:solidFill>
                  <a:schemeClr val="bg1"/>
                </a:solidFill>
                <a:latin typeface="ＭＳ Ｐゴシック" panose="020B0600070205080204" pitchFamily="50" charset="-128"/>
                <a:ea typeface="ＭＳ Ｐゴシック" panose="020B0600070205080204" pitchFamily="50" charset="-128"/>
                <a:cs typeface="ヒラギノ角ゴ Pro W6" charset="-128"/>
              </a:rPr>
              <a:t>データの比較</a:t>
            </a:r>
            <a:endParaRPr kumimoji="1" lang="ja-JP" altLang="en-US" sz="1400" b="0" i="0" u="none" strike="noStrike" cap="none" normalizeH="0" baseline="0" dirty="0">
              <a:ln>
                <a:noFill/>
              </a:ln>
              <a:solidFill>
                <a:schemeClr val="bg1"/>
              </a:solidFill>
              <a:effectLst/>
              <a:latin typeface="ＭＳ Ｐゴシック" panose="020B0600070205080204" pitchFamily="50" charset="-128"/>
              <a:ea typeface="ＭＳ Ｐゴシック" panose="020B0600070205080204" pitchFamily="50" charset="-128"/>
              <a:cs typeface="ヒラギノ角ゴ Pro W6" charset="-128"/>
            </a:endParaRPr>
          </a:p>
        </p:txBody>
      </p:sp>
      <p:cxnSp>
        <p:nvCxnSpPr>
          <p:cNvPr id="40" name="直線矢印コネクタ 39"/>
          <p:cNvCxnSpPr/>
          <p:nvPr/>
        </p:nvCxnSpPr>
        <p:spPr bwMode="auto">
          <a:xfrm flipH="1">
            <a:off x="4860032" y="2780928"/>
            <a:ext cx="1141232" cy="936104"/>
          </a:xfrm>
          <a:prstGeom prst="straightConnector1">
            <a:avLst/>
          </a:prstGeom>
          <a:solidFill>
            <a:schemeClr val="accent1"/>
          </a:solidFill>
          <a:ln w="25400" cap="flat" cmpd="sng" algn="ctr">
            <a:solidFill>
              <a:srgbClr val="002060"/>
            </a:solidFill>
            <a:prstDash val="solid"/>
            <a:round/>
            <a:headEnd type="none" w="med" len="med"/>
            <a:tailEnd type="triangle"/>
          </a:ln>
          <a:effectLst/>
        </p:spPr>
      </p:cxnSp>
      <p:sp>
        <p:nvSpPr>
          <p:cNvPr id="41" name="大波 40"/>
          <p:cNvSpPr/>
          <p:nvPr/>
        </p:nvSpPr>
        <p:spPr bwMode="auto">
          <a:xfrm>
            <a:off x="6124900" y="1772816"/>
            <a:ext cx="1104169" cy="441973"/>
          </a:xfrm>
          <a:prstGeom prst="wave">
            <a:avLst>
              <a:gd name="adj1" fmla="val 8220"/>
              <a:gd name="adj2" fmla="val 0"/>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2" name="テキスト ボックス 41"/>
          <p:cNvSpPr txBox="1"/>
          <p:nvPr/>
        </p:nvSpPr>
        <p:spPr bwMode="auto">
          <a:xfrm>
            <a:off x="6145756" y="1836684"/>
            <a:ext cx="1034204" cy="374156"/>
          </a:xfrm>
          <a:prstGeom prst="rect">
            <a:avLst/>
          </a:prstGeom>
          <a:noFill/>
          <a:ln w="9525">
            <a:noFill/>
            <a:miter lim="800000"/>
            <a:headEnd/>
            <a:tailEnd/>
          </a:ln>
          <a:effectLst/>
        </p:spPr>
        <p:txBody>
          <a:bodyPr wrap="square" rtlCol="0" anchor="ctr">
            <a:prstTxWarp prst="textNoShape">
              <a:avLst/>
            </a:prstTxWarp>
            <a:noAutofit/>
          </a:bodyPr>
          <a:lstStyle/>
          <a:p>
            <a:pPr algn="ctr">
              <a:lnSpc>
                <a:spcPts val="800"/>
              </a:lnSpc>
              <a:spcBef>
                <a:spcPct val="50000"/>
              </a:spcBef>
            </a:pPr>
            <a:r>
              <a:rPr lang="en-US" altLang="ja-JP" sz="1200" i="1" dirty="0" smtClean="0">
                <a:solidFill>
                  <a:schemeClr val="bg1"/>
                </a:solidFill>
              </a:rPr>
              <a:t>PLANNING</a:t>
            </a:r>
            <a:endParaRPr kumimoji="1" lang="ja-JP" altLang="en-US" sz="1200" i="1" dirty="0" smtClean="0">
              <a:solidFill>
                <a:schemeClr val="bg1"/>
              </a:solidFill>
            </a:endParaRPr>
          </a:p>
        </p:txBody>
      </p:sp>
      <p:sp>
        <p:nvSpPr>
          <p:cNvPr id="48" name="テキスト ボックス 47"/>
          <p:cNvSpPr txBox="1"/>
          <p:nvPr/>
        </p:nvSpPr>
        <p:spPr bwMode="auto">
          <a:xfrm>
            <a:off x="5586924" y="4034877"/>
            <a:ext cx="3576485" cy="1304970"/>
          </a:xfrm>
          <a:prstGeom prst="rect">
            <a:avLst/>
          </a:prstGeom>
          <a:noFill/>
          <a:ln w="9525">
            <a:noFill/>
            <a:miter lim="800000"/>
            <a:headEnd/>
            <a:tailEnd/>
          </a:ln>
          <a:effectLst/>
        </p:spPr>
        <p:txBody>
          <a:bodyPr wrap="square" lIns="72000" tIns="72000" rIns="72000" bIns="72000" rtlCol="0" anchor="ctr" anchorCtr="0">
            <a:prstTxWarp prst="textNoShape">
              <a:avLst/>
            </a:prstTxWarp>
            <a:noAutofit/>
          </a:bodyPr>
          <a:lstStyle/>
          <a:p>
            <a:pPr algn="ctr">
              <a:spcBef>
                <a:spcPct val="50000"/>
              </a:spcBef>
            </a:pPr>
            <a:r>
              <a:rPr lang="en-US" altLang="ja-JP" sz="3600" dirty="0" smtClean="0">
                <a:solidFill>
                  <a:srgbClr val="C00000"/>
                </a:solidFill>
                <a:latin typeface="Swis721 BT" panose="020B0504020202020204" pitchFamily="34" charset="0"/>
                <a:cs typeface="Arial" panose="020B0604020202020204" pitchFamily="34" charset="0"/>
              </a:rPr>
              <a:t>2017/05 Demonstration!!</a:t>
            </a:r>
          </a:p>
        </p:txBody>
      </p:sp>
    </p:spTree>
    <p:extLst>
      <p:ext uri="{BB962C8B-B14F-4D97-AF65-F5344CB8AC3E}">
        <p14:creationId xmlns:p14="http://schemas.microsoft.com/office/powerpoint/2010/main" val="2872210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2" name="図 11"/>
          <p:cNvPicPr>
            <a:picLocks noChangeAspect="1"/>
          </p:cNvPicPr>
          <p:nvPr/>
        </p:nvPicPr>
        <p:blipFill rotWithShape="1">
          <a:blip r:embed="rId3"/>
          <a:srcRect l="5362"/>
          <a:stretch/>
        </p:blipFill>
        <p:spPr>
          <a:xfrm>
            <a:off x="197543" y="245062"/>
            <a:ext cx="1416099" cy="522290"/>
          </a:xfrm>
          <a:prstGeom prst="rect">
            <a:avLst/>
          </a:prstGeom>
        </p:spPr>
      </p:pic>
      <p:sp>
        <p:nvSpPr>
          <p:cNvPr id="6" name="日付プレースホルダー 5"/>
          <p:cNvSpPr>
            <a:spLocks noGrp="1"/>
          </p:cNvSpPr>
          <p:nvPr>
            <p:ph type="dt" sz="half" idx="10"/>
          </p:nvPr>
        </p:nvSpPr>
        <p:spPr>
          <a:xfrm>
            <a:off x="0" y="6564976"/>
            <a:ext cx="1836000" cy="248400"/>
          </a:xfrm>
        </p:spPr>
        <p:txBody>
          <a:bodyPr anchor="ctr"/>
          <a:lstStyle/>
          <a:p>
            <a:r>
              <a:rPr lang="en-US" altLang="ja-JP" sz="1000" smtClean="0">
                <a:solidFill>
                  <a:srgbClr val="FFFFFF">
                    <a:lumMod val="50000"/>
                  </a:srgbClr>
                </a:solidFill>
                <a:latin typeface="Swis721 BT" panose="020B0504020202020204" pitchFamily="34" charset="0"/>
                <a:ea typeface="ＭＳ Ｐゴシック"/>
              </a:rPr>
              <a:t>28 Feb. 2017</a:t>
            </a:r>
            <a:endParaRPr lang="ja-JP" altLang="en-US" sz="1000" dirty="0">
              <a:solidFill>
                <a:srgbClr val="FFFFFF">
                  <a:lumMod val="50000"/>
                </a:srgbClr>
              </a:solidFill>
              <a:latin typeface="Swis721 BT" panose="020B0504020202020204" pitchFamily="34" charset="0"/>
              <a:ea typeface="ＭＳ Ｐゴシック"/>
            </a:endParaRPr>
          </a:p>
        </p:txBody>
      </p:sp>
      <p:sp>
        <p:nvSpPr>
          <p:cNvPr id="7" name="フッター プレースホルダー 6"/>
          <p:cNvSpPr>
            <a:spLocks noGrp="1"/>
          </p:cNvSpPr>
          <p:nvPr>
            <p:ph type="ftr" sz="quarter" idx="12"/>
          </p:nvPr>
        </p:nvSpPr>
        <p:spPr>
          <a:xfrm>
            <a:off x="1332000" y="6564976"/>
            <a:ext cx="6480000" cy="248400"/>
          </a:xfrm>
        </p:spPr>
        <p:txBody>
          <a:bodyPr anchor="ctr"/>
          <a:lstStyle/>
          <a:p>
            <a:r>
              <a:rPr lang="ja-JP" altLang="en-US" sz="1000" smtClean="0">
                <a:solidFill>
                  <a:srgbClr val="FFFFFF">
                    <a:lumMod val="50000"/>
                  </a:srgbClr>
                </a:solidFill>
                <a:latin typeface="Swis721 BT" panose="020B0504020202020204" pitchFamily="34" charset="0"/>
                <a:ea typeface="ＭＳ Ｐゴシック"/>
              </a:rPr>
              <a:t>第</a:t>
            </a:r>
            <a:r>
              <a:rPr lang="en-US" altLang="ja-JP" sz="1000" smtClean="0">
                <a:solidFill>
                  <a:srgbClr val="FFFFFF">
                    <a:lumMod val="50000"/>
                  </a:srgbClr>
                </a:solidFill>
                <a:latin typeface="Swis721 BT" panose="020B0504020202020204" pitchFamily="34" charset="0"/>
                <a:ea typeface="ＭＳ Ｐゴシック"/>
              </a:rPr>
              <a:t>4</a:t>
            </a:r>
            <a:r>
              <a:rPr lang="ja-JP" altLang="en-US" sz="1000" smtClean="0">
                <a:solidFill>
                  <a:srgbClr val="FFFFFF">
                    <a:lumMod val="50000"/>
                  </a:srgbClr>
                </a:solidFill>
                <a:latin typeface="Swis721 BT" panose="020B0504020202020204" pitchFamily="34" charset="0"/>
                <a:ea typeface="ＭＳ Ｐゴシック"/>
              </a:rPr>
              <a:t>回オープンサイエンスデータ推進ワークショップ 主催： 京都大学理学研究科附属地磁気世界資料解析センター</a:t>
            </a:r>
            <a:endParaRPr lang="ja-JP" altLang="en-US" sz="1000" dirty="0">
              <a:solidFill>
                <a:srgbClr val="FFFFFF">
                  <a:lumMod val="50000"/>
                </a:srgbClr>
              </a:solidFill>
              <a:latin typeface="Swis721 BT" panose="020B0504020202020204" pitchFamily="34" charset="0"/>
              <a:ea typeface="ＭＳ Ｐゴシック"/>
            </a:endParaRPr>
          </a:p>
        </p:txBody>
      </p:sp>
      <p:sp>
        <p:nvSpPr>
          <p:cNvPr id="8" name="スライド番号プレースホルダー 7"/>
          <p:cNvSpPr>
            <a:spLocks noGrp="1"/>
          </p:cNvSpPr>
          <p:nvPr>
            <p:ph type="sldNum" sz="quarter" idx="11"/>
          </p:nvPr>
        </p:nvSpPr>
        <p:spPr>
          <a:xfrm>
            <a:off x="8316416" y="6564976"/>
            <a:ext cx="504000" cy="248400"/>
          </a:xfrm>
        </p:spPr>
        <p:txBody>
          <a:bodyPr anchor="ctr"/>
          <a:lstStyle/>
          <a:p>
            <a:pPr algn="ctr">
              <a:defRPr/>
            </a:pPr>
            <a:fld id="{86C2E42C-E727-CA4A-BBC1-684281922D98}" type="slidenum">
              <a:rPr lang="en-US" altLang="ja-JP" sz="1000" smtClean="0">
                <a:solidFill>
                  <a:srgbClr val="FFFFFF">
                    <a:lumMod val="50000"/>
                  </a:srgbClr>
                </a:solidFill>
                <a:latin typeface="Swis721 BT" panose="020B0504020202020204" pitchFamily="34" charset="0"/>
                <a:ea typeface="ＭＳ Ｐゴシック"/>
              </a:rPr>
              <a:pPr algn="ctr">
                <a:defRPr/>
              </a:pPr>
              <a:t>9</a:t>
            </a:fld>
            <a:endParaRPr lang="en-US" altLang="ja-JP" sz="1000" dirty="0">
              <a:solidFill>
                <a:srgbClr val="FFFFFF">
                  <a:lumMod val="50000"/>
                </a:srgbClr>
              </a:solidFill>
              <a:latin typeface="Swis721 BT" panose="020B0504020202020204" pitchFamily="34" charset="0"/>
              <a:ea typeface="ＭＳ Ｐゴシック"/>
            </a:endParaRPr>
          </a:p>
        </p:txBody>
      </p:sp>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sz="2400" dirty="0">
                <a:latin typeface="Swis721 BT" panose="020B0504020202020204" pitchFamily="34" charset="0"/>
              </a:rPr>
              <a:t>Our 3rd. Product: Web Application Framework</a:t>
            </a:r>
            <a:endParaRPr lang="ja-JP" altLang="en-US" sz="2400" dirty="0">
              <a:latin typeface="Swis721 BT" panose="020B0504020202020204" pitchFamily="34" charset="0"/>
              <a:ea typeface="ＭＳ Ｐゴシック" pitchFamily="50" charset="-128"/>
              <a:cs typeface="ＭＳ ゴシック" charset="0"/>
            </a:endParaRPr>
          </a:p>
        </p:txBody>
      </p:sp>
      <p:sp>
        <p:nvSpPr>
          <p:cNvPr id="37" name="テキスト プレースホルダ 5"/>
          <p:cNvSpPr txBox="1">
            <a:spLocks/>
          </p:cNvSpPr>
          <p:nvPr/>
        </p:nvSpPr>
        <p:spPr>
          <a:xfrm>
            <a:off x="6705816" y="843542"/>
            <a:ext cx="2042648" cy="353210"/>
          </a:xfrm>
          <a:prstGeom prst="rect">
            <a:avLst/>
          </a:prstGeom>
          <a:solidFill>
            <a:srgbClr val="C00000"/>
          </a:solidFill>
          <a:ln>
            <a:solidFill>
              <a:srgbClr val="C00000"/>
            </a:solidFill>
          </a:ln>
        </p:spPr>
        <p:txBody>
          <a:bodyPr vert="horz" lIns="90000" tIns="0" rIns="90000" bIns="0" rtlCol="0" anchor="ctr" anchorCtr="0">
            <a:noAutofit/>
          </a:bodyPr>
          <a:lstStyle/>
          <a:p>
            <a:pPr algn="ctr" defTabSz="914400">
              <a:spcBef>
                <a:spcPct val="20000"/>
              </a:spcBef>
              <a:defRPr/>
            </a:pPr>
            <a:r>
              <a:rPr lang="en-US" altLang="ja-JP" sz="1600" kern="0" dirty="0" smtClean="0">
                <a:solidFill>
                  <a:schemeClr val="bg1"/>
                </a:solidFill>
                <a:latin typeface="Swis721 BT" panose="020B0504020202020204" pitchFamily="34" charset="0"/>
                <a:ea typeface="+mn-ea"/>
                <a:cs typeface="+mn-cs"/>
              </a:rPr>
              <a:t>Concept</a:t>
            </a:r>
          </a:p>
        </p:txBody>
      </p:sp>
      <p:sp>
        <p:nvSpPr>
          <p:cNvPr id="38" name="テキスト プレースホルダ 5"/>
          <p:cNvSpPr txBox="1">
            <a:spLocks/>
          </p:cNvSpPr>
          <p:nvPr/>
        </p:nvSpPr>
        <p:spPr>
          <a:xfrm>
            <a:off x="1727892" y="2384625"/>
            <a:ext cx="5688216" cy="926570"/>
          </a:xfrm>
          <a:prstGeom prst="rect">
            <a:avLst/>
          </a:prstGeom>
          <a:solidFill>
            <a:schemeClr val="bg1"/>
          </a:solidFill>
          <a:ln>
            <a:solidFill>
              <a:srgbClr val="002060"/>
            </a:solidFill>
          </a:ln>
        </p:spPr>
        <p:txBody>
          <a:bodyPr vert="horz" lIns="90000" tIns="0" rIns="90000" bIns="0" rtlCol="0" anchor="ctr" anchorCtr="1">
            <a:noAutofit/>
          </a:bodyPr>
          <a:lstStyle/>
          <a:p>
            <a:pPr defTabSz="914400">
              <a:spcBef>
                <a:spcPct val="20000"/>
              </a:spcBef>
              <a:defRPr/>
            </a:pPr>
            <a:r>
              <a:rPr lang="en-US" altLang="ja-JP" dirty="0" smtClean="0">
                <a:latin typeface="Swis721 BT" panose="020B0504020202020204" pitchFamily="34" charset="0"/>
              </a:rPr>
              <a:t>Can work </a:t>
            </a:r>
            <a:r>
              <a:rPr lang="en-US" altLang="ja-JP" dirty="0">
                <a:latin typeface="Swis721 BT" panose="020B0504020202020204" pitchFamily="34" charset="0"/>
              </a:rPr>
              <a:t>on other </a:t>
            </a:r>
            <a:r>
              <a:rPr lang="en-US" altLang="ja-JP" dirty="0" smtClean="0">
                <a:latin typeface="Swis721 BT" panose="020B0504020202020204" pitchFamily="34" charset="0"/>
              </a:rPr>
              <a:t>system</a:t>
            </a:r>
          </a:p>
          <a:p>
            <a:pPr defTabSz="914400">
              <a:spcBef>
                <a:spcPct val="20000"/>
              </a:spcBef>
              <a:defRPr/>
            </a:pPr>
            <a:r>
              <a:rPr lang="en-US" altLang="ja-JP" dirty="0" smtClean="0">
                <a:latin typeface="Swis721 BT" panose="020B0504020202020204" pitchFamily="34" charset="0"/>
              </a:rPr>
              <a:t>Can handle </a:t>
            </a:r>
            <a:r>
              <a:rPr lang="en-US" altLang="ja-JP" dirty="0">
                <a:latin typeface="Swis721 BT" panose="020B0504020202020204" pitchFamily="34" charset="0"/>
              </a:rPr>
              <a:t>various metadata formats</a:t>
            </a:r>
            <a:endParaRPr lang="en-US" altLang="ja-JP" kern="0" dirty="0" smtClean="0">
              <a:solidFill>
                <a:srgbClr val="C00000"/>
              </a:solidFill>
              <a:latin typeface="Swis721 BT" panose="020B0504020202020204" pitchFamily="34" charset="0"/>
              <a:ea typeface="ＭＳ Ｐゴシック" panose="020B0600070205080204" pitchFamily="50" charset="-128"/>
              <a:cs typeface="+mn-cs"/>
            </a:endParaRPr>
          </a:p>
        </p:txBody>
      </p:sp>
      <p:sp>
        <p:nvSpPr>
          <p:cNvPr id="2" name="下矢印 1"/>
          <p:cNvSpPr/>
          <p:nvPr/>
        </p:nvSpPr>
        <p:spPr bwMode="auto">
          <a:xfrm>
            <a:off x="4364177" y="1906015"/>
            <a:ext cx="415646" cy="392612"/>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0" name="テキスト プレースホルダ 5"/>
          <p:cNvSpPr txBox="1">
            <a:spLocks/>
          </p:cNvSpPr>
          <p:nvPr/>
        </p:nvSpPr>
        <p:spPr>
          <a:xfrm>
            <a:off x="1728000" y="3875803"/>
            <a:ext cx="5688000" cy="619837"/>
          </a:xfrm>
          <a:prstGeom prst="rect">
            <a:avLst/>
          </a:prstGeom>
          <a:solidFill>
            <a:schemeClr val="bg1"/>
          </a:solidFill>
          <a:ln>
            <a:solidFill>
              <a:srgbClr val="002060"/>
            </a:solidFill>
          </a:ln>
        </p:spPr>
        <p:txBody>
          <a:bodyPr vert="horz" lIns="90000" tIns="0" rIns="90000" bIns="0" rtlCol="0" anchor="ctr" anchorCtr="1">
            <a:noAutofit/>
          </a:bodyPr>
          <a:lstStyle/>
          <a:p>
            <a:pPr defTabSz="914400">
              <a:spcBef>
                <a:spcPct val="20000"/>
              </a:spcBef>
              <a:defRPr/>
            </a:pPr>
            <a:r>
              <a:rPr lang="en-US" altLang="ja-JP" dirty="0" smtClean="0">
                <a:latin typeface="Swis721 BT" panose="020B0504020202020204" pitchFamily="34" charset="0"/>
              </a:rPr>
              <a:t>Can </a:t>
            </a:r>
            <a:r>
              <a:rPr lang="en-US" altLang="ja-JP" dirty="0">
                <a:latin typeface="Swis721 BT" panose="020B0504020202020204" pitchFamily="34" charset="0"/>
              </a:rPr>
              <a:t>build other web </a:t>
            </a:r>
            <a:r>
              <a:rPr lang="en-US" altLang="ja-JP" dirty="0" smtClean="0">
                <a:latin typeface="Swis721 BT" panose="020B0504020202020204" pitchFamily="34" charset="0"/>
              </a:rPr>
              <a:t>service quickly.</a:t>
            </a:r>
            <a:endParaRPr lang="en-US" altLang="ja-JP" kern="0" dirty="0" smtClean="0">
              <a:solidFill>
                <a:srgbClr val="C00000"/>
              </a:solidFill>
              <a:latin typeface="Swis721 BT" panose="020B0504020202020204" pitchFamily="34" charset="0"/>
              <a:ea typeface="ＭＳ Ｐゴシック" panose="020B0600070205080204" pitchFamily="50" charset="-128"/>
              <a:cs typeface="+mn-cs"/>
            </a:endParaRPr>
          </a:p>
        </p:txBody>
      </p:sp>
      <p:sp>
        <p:nvSpPr>
          <p:cNvPr id="41" name="テキスト プレースホルダ 5"/>
          <p:cNvSpPr txBox="1">
            <a:spLocks/>
          </p:cNvSpPr>
          <p:nvPr/>
        </p:nvSpPr>
        <p:spPr>
          <a:xfrm>
            <a:off x="1728000" y="1268760"/>
            <a:ext cx="5688000" cy="551257"/>
          </a:xfrm>
          <a:prstGeom prst="rect">
            <a:avLst/>
          </a:prstGeom>
          <a:solidFill>
            <a:schemeClr val="bg1"/>
          </a:solidFill>
          <a:ln>
            <a:solidFill>
              <a:srgbClr val="002060"/>
            </a:solidFill>
          </a:ln>
        </p:spPr>
        <p:txBody>
          <a:bodyPr vert="horz" lIns="90000" tIns="0" rIns="90000" bIns="0" rtlCol="0" anchor="ctr" anchorCtr="1">
            <a:noAutofit/>
          </a:bodyPr>
          <a:lstStyle/>
          <a:p>
            <a:pPr defTabSz="914400">
              <a:spcBef>
                <a:spcPct val="20000"/>
              </a:spcBef>
              <a:defRPr/>
            </a:pPr>
            <a:r>
              <a:rPr lang="en-US" altLang="ja-JP" dirty="0" smtClean="0">
                <a:latin typeface="Swis721 BT" panose="020B0504020202020204" pitchFamily="34" charset="0"/>
              </a:rPr>
              <a:t>Universal design</a:t>
            </a:r>
            <a:endParaRPr lang="en-US" altLang="ja-JP" kern="0" dirty="0" smtClean="0">
              <a:solidFill>
                <a:srgbClr val="C00000"/>
              </a:solidFill>
              <a:latin typeface="Swis721 BT" panose="020B0504020202020204" pitchFamily="34" charset="0"/>
              <a:ea typeface="ＭＳ Ｐゴシック" panose="020B0600070205080204" pitchFamily="50" charset="-128"/>
              <a:cs typeface="+mn-cs"/>
            </a:endParaRPr>
          </a:p>
        </p:txBody>
      </p:sp>
      <p:sp>
        <p:nvSpPr>
          <p:cNvPr id="43" name="テキスト プレースホルダ 5"/>
          <p:cNvSpPr txBox="1">
            <a:spLocks/>
          </p:cNvSpPr>
          <p:nvPr/>
        </p:nvSpPr>
        <p:spPr>
          <a:xfrm>
            <a:off x="1728000" y="5060248"/>
            <a:ext cx="5688000" cy="619837"/>
          </a:xfrm>
          <a:prstGeom prst="rect">
            <a:avLst/>
          </a:prstGeom>
          <a:solidFill>
            <a:schemeClr val="bg1"/>
          </a:solidFill>
          <a:ln>
            <a:solidFill>
              <a:srgbClr val="002060"/>
            </a:solidFill>
          </a:ln>
        </p:spPr>
        <p:txBody>
          <a:bodyPr vert="horz" lIns="90000" tIns="0" rIns="90000" bIns="0" rtlCol="0" anchor="ctr" anchorCtr="1">
            <a:noAutofit/>
          </a:bodyPr>
          <a:lstStyle/>
          <a:p>
            <a:pPr defTabSz="914400">
              <a:spcBef>
                <a:spcPct val="20000"/>
              </a:spcBef>
              <a:defRPr/>
            </a:pPr>
            <a:r>
              <a:rPr lang="en-US" altLang="ja-JP" dirty="0" smtClean="0">
                <a:latin typeface="Swis721 BT" panose="020B0504020202020204" pitchFamily="34" charset="0"/>
              </a:rPr>
              <a:t>Activate community </a:t>
            </a:r>
            <a:r>
              <a:rPr lang="en-US" altLang="ja-JP" dirty="0">
                <a:latin typeface="Swis721 BT" panose="020B0504020202020204" pitchFamily="34" charset="0"/>
              </a:rPr>
              <a:t>activities.</a:t>
            </a:r>
            <a:endParaRPr lang="en-US" altLang="ja-JP" kern="0" dirty="0" smtClean="0">
              <a:solidFill>
                <a:srgbClr val="C00000"/>
              </a:solidFill>
              <a:latin typeface="Swis721 BT" panose="020B0504020202020204" pitchFamily="34" charset="0"/>
              <a:ea typeface="ＭＳ Ｐゴシック" panose="020B0600070205080204" pitchFamily="50" charset="-128"/>
              <a:cs typeface="+mn-cs"/>
            </a:endParaRPr>
          </a:p>
        </p:txBody>
      </p:sp>
      <p:sp>
        <p:nvSpPr>
          <p:cNvPr id="46" name="下矢印 45"/>
          <p:cNvSpPr/>
          <p:nvPr/>
        </p:nvSpPr>
        <p:spPr bwMode="auto">
          <a:xfrm>
            <a:off x="4364177" y="3397193"/>
            <a:ext cx="415646" cy="392612"/>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7" name="下矢印 46"/>
          <p:cNvSpPr/>
          <p:nvPr/>
        </p:nvSpPr>
        <p:spPr bwMode="auto">
          <a:xfrm>
            <a:off x="4364177" y="4581638"/>
            <a:ext cx="415646" cy="392612"/>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8" name="下矢印 47"/>
          <p:cNvSpPr/>
          <p:nvPr/>
        </p:nvSpPr>
        <p:spPr bwMode="auto">
          <a:xfrm>
            <a:off x="4364177" y="5766085"/>
            <a:ext cx="415646" cy="392612"/>
          </a:xfrm>
          <a:prstGeom prst="downArrow">
            <a:avLst/>
          </a:prstGeom>
          <a:noFill/>
          <a:ln w="19050" cap="flat" cmpd="sng" algn="ctr">
            <a:solidFill>
              <a:srgbClr val="00206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49" name="テキスト プレースホルダ 5"/>
          <p:cNvSpPr txBox="1">
            <a:spLocks/>
          </p:cNvSpPr>
          <p:nvPr/>
        </p:nvSpPr>
        <p:spPr>
          <a:xfrm>
            <a:off x="5292080" y="5962391"/>
            <a:ext cx="3672408" cy="353210"/>
          </a:xfrm>
          <a:prstGeom prst="rect">
            <a:avLst/>
          </a:prstGeom>
          <a:noFill/>
          <a:ln>
            <a:noFill/>
          </a:ln>
        </p:spPr>
        <p:txBody>
          <a:bodyPr vert="horz" lIns="90000" tIns="0" rIns="90000" bIns="0" rtlCol="0" anchor="ctr" anchorCtr="0">
            <a:noAutofit/>
          </a:bodyPr>
          <a:lstStyle/>
          <a:p>
            <a:pPr algn="ctr" defTabSz="914400">
              <a:spcBef>
                <a:spcPct val="20000"/>
              </a:spcBef>
              <a:defRPr/>
            </a:pPr>
            <a:r>
              <a:rPr lang="en-US" altLang="ja-JP" sz="1600" kern="0" dirty="0" smtClean="0">
                <a:solidFill>
                  <a:srgbClr val="C00000"/>
                </a:solidFill>
                <a:latin typeface="Swis721 BT" panose="020B0504020202020204" pitchFamily="34" charset="0"/>
                <a:ea typeface="+mn-ea"/>
                <a:cs typeface="+mn-cs"/>
              </a:rPr>
              <a:t>(The logo and name coming soon.)</a:t>
            </a:r>
          </a:p>
        </p:txBody>
      </p:sp>
    </p:spTree>
    <p:extLst>
      <p:ext uri="{BB962C8B-B14F-4D97-AF65-F5344CB8AC3E}">
        <p14:creationId xmlns:p14="http://schemas.microsoft.com/office/powerpoint/2010/main" val="3447834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IUGONET_ppt_templ_2011">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001_msp_arial">
      <a:majorFont>
        <a:latin typeface="Arial"/>
        <a:ea typeface="ＭＳ Ｐゴシック"/>
        <a:cs typeface="ヒラギノ角ゴ Pro W6"/>
      </a:majorFont>
      <a:minorFont>
        <a:latin typeface="Arial"/>
        <a:ea typeface="ＭＳ Ｐゴシック"/>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square" rtlCol="0">
        <a:prstTxWarp prst="textNoShape">
          <a:avLst/>
        </a:prstTxWarp>
        <a:spAutoFit/>
      </a:bodyPr>
      <a:lstStyle>
        <a:defPPr algn="l">
          <a:spcBef>
            <a:spcPct val="50000"/>
          </a:spcBef>
          <a:defRPr kumimoji="1" sz="1400" dirty="0" err="1"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IUGONET_ppt_templ_2011</Template>
  <TotalTime>19854</TotalTime>
  <Words>1668</Words>
  <Application>Microsoft Office PowerPoint</Application>
  <PresentationFormat>画面に合わせる (4:3)</PresentationFormat>
  <Paragraphs>339</Paragraphs>
  <Slides>17</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HGｺﾞｼｯｸM</vt:lpstr>
      <vt:lpstr>ＭＳ Ｐゴシック</vt:lpstr>
      <vt:lpstr>ＭＳ ゴシック</vt:lpstr>
      <vt:lpstr>ヒラギノ角ゴ Pro W6</vt:lpstr>
      <vt:lpstr>Arial</vt:lpstr>
      <vt:lpstr>Calibri</vt:lpstr>
      <vt:lpstr>Franklin Gothic Demi</vt:lpstr>
      <vt:lpstr>Swis721 BT</vt:lpstr>
      <vt:lpstr>IUGONET_ppt_templ_2011</vt:lpstr>
      <vt:lpstr>PowerPoint プレゼンテーション</vt:lpstr>
      <vt:lpstr>Introduction: About IUGONET</vt:lpstr>
      <vt:lpstr>Introduction: About IUGONET</vt:lpstr>
      <vt:lpstr>Introduction: About IUGONET</vt:lpstr>
      <vt:lpstr>Introduction: About IUGONET</vt:lpstr>
      <vt:lpstr>Introduction: About IUGONET</vt:lpstr>
      <vt:lpstr>Introduction: About IUGONET</vt:lpstr>
      <vt:lpstr>Introduction: About IUGONET</vt:lpstr>
      <vt:lpstr>Our 3rd. Product: Web Application Framework</vt:lpstr>
      <vt:lpstr>Our 3rd. Product: Web Application Framework</vt:lpstr>
      <vt:lpstr>Our 3rd. Product: Web Application Framework</vt:lpstr>
      <vt:lpstr>Our 3rd. Product: Web Application Framework</vt:lpstr>
      <vt:lpstr>Our 3rd. Product: Web Application Framework</vt:lpstr>
      <vt:lpstr>Our 3rd. Product: Web Application Framework</vt:lpstr>
      <vt:lpstr>Our 3rd. Product: Web Application Framework</vt:lpstr>
      <vt:lpstr>Sample (Text Mining)</vt:lpstr>
      <vt:lpstr>Summary</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umemura</dc:creator>
  <cp:lastModifiedBy>Norio Umemura</cp:lastModifiedBy>
  <cp:revision>7270</cp:revision>
  <cp:lastPrinted>2015-07-31T08:13:36Z</cp:lastPrinted>
  <dcterms:created xsi:type="dcterms:W3CDTF">2012-01-27T11:55:21Z</dcterms:created>
  <dcterms:modified xsi:type="dcterms:W3CDTF">2017-03-01T06:52:25Z</dcterms:modified>
</cp:coreProperties>
</file>