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707" r:id="rId2"/>
    <p:sldMasterId id="2147483889" r:id="rId3"/>
    <p:sldMasterId id="2147483961" r:id="rId4"/>
  </p:sldMasterIdLst>
  <p:notesMasterIdLst>
    <p:notesMasterId r:id="rId63"/>
  </p:notesMasterIdLst>
  <p:handoutMasterIdLst>
    <p:handoutMasterId r:id="rId64"/>
  </p:handoutMasterIdLst>
  <p:sldIdLst>
    <p:sldId id="1044" r:id="rId5"/>
    <p:sldId id="1396" r:id="rId6"/>
    <p:sldId id="1397" r:id="rId7"/>
    <p:sldId id="1337" r:id="rId8"/>
    <p:sldId id="1338" r:id="rId9"/>
    <p:sldId id="1262" r:id="rId10"/>
    <p:sldId id="1263" r:id="rId11"/>
    <p:sldId id="1267" r:id="rId12"/>
    <p:sldId id="1307" r:id="rId13"/>
    <p:sldId id="1361" r:id="rId14"/>
    <p:sldId id="1264" r:id="rId15"/>
    <p:sldId id="1265" r:id="rId16"/>
    <p:sldId id="1360" r:id="rId17"/>
    <p:sldId id="1294" r:id="rId18"/>
    <p:sldId id="1295" r:id="rId19"/>
    <p:sldId id="1270" r:id="rId20"/>
    <p:sldId id="1271" r:id="rId21"/>
    <p:sldId id="1275" r:id="rId22"/>
    <p:sldId id="1277" r:id="rId23"/>
    <p:sldId id="1279" r:id="rId24"/>
    <p:sldId id="1363" r:id="rId25"/>
    <p:sldId id="1365" r:id="rId26"/>
    <p:sldId id="1308" r:id="rId27"/>
    <p:sldId id="1310" r:id="rId28"/>
    <p:sldId id="1373" r:id="rId29"/>
    <p:sldId id="1350" r:id="rId30"/>
    <p:sldId id="1374" r:id="rId31"/>
    <p:sldId id="1339" r:id="rId32"/>
    <p:sldId id="1351" r:id="rId33"/>
    <p:sldId id="1354" r:id="rId34"/>
    <p:sldId id="1376" r:id="rId35"/>
    <p:sldId id="1355" r:id="rId36"/>
    <p:sldId id="1367" r:id="rId37"/>
    <p:sldId id="1368" r:id="rId38"/>
    <p:sldId id="1369" r:id="rId39"/>
    <p:sldId id="1370" r:id="rId40"/>
    <p:sldId id="1371" r:id="rId41"/>
    <p:sldId id="1372" r:id="rId42"/>
    <p:sldId id="1383" r:id="rId43"/>
    <p:sldId id="1377" r:id="rId44"/>
    <p:sldId id="1378" r:id="rId45"/>
    <p:sldId id="1379" r:id="rId46"/>
    <p:sldId id="1380" r:id="rId47"/>
    <p:sldId id="1381" r:id="rId48"/>
    <p:sldId id="1382" r:id="rId49"/>
    <p:sldId id="1384" r:id="rId50"/>
    <p:sldId id="1385" r:id="rId51"/>
    <p:sldId id="1386" r:id="rId52"/>
    <p:sldId id="1387" r:id="rId53"/>
    <p:sldId id="1388" r:id="rId54"/>
    <p:sldId id="1389" r:id="rId55"/>
    <p:sldId id="1391" r:id="rId56"/>
    <p:sldId id="1394" r:id="rId57"/>
    <p:sldId id="1395" r:id="rId58"/>
    <p:sldId id="1357" r:id="rId59"/>
    <p:sldId id="1358" r:id="rId60"/>
    <p:sldId id="1393" r:id="rId61"/>
    <p:sldId id="1366" r:id="rId62"/>
  </p:sldIdLst>
  <p:sldSz cx="9144000" cy="6858000" type="screen4x3"/>
  <p:notesSz cx="7099300" cy="10234613"/>
  <p:defaultTextStyle>
    <a:defPPr>
      <a:defRPr lang="en-US"/>
    </a:defPPr>
    <a:lvl1pPr algn="l" rtl="0" fontAlgn="ctr">
      <a:spcBef>
        <a:spcPct val="50000"/>
      </a:spcBef>
      <a:spcAft>
        <a:spcPct val="0"/>
      </a:spcAft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1pPr>
    <a:lvl2pPr marL="457200" algn="l" rtl="0" fontAlgn="ctr">
      <a:spcBef>
        <a:spcPct val="50000"/>
      </a:spcBef>
      <a:spcAft>
        <a:spcPct val="0"/>
      </a:spcAft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2pPr>
    <a:lvl3pPr marL="914400" algn="l" rtl="0" fontAlgn="ctr">
      <a:spcBef>
        <a:spcPct val="50000"/>
      </a:spcBef>
      <a:spcAft>
        <a:spcPct val="0"/>
      </a:spcAft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3pPr>
    <a:lvl4pPr marL="1371600" algn="l" rtl="0" fontAlgn="ctr">
      <a:spcBef>
        <a:spcPct val="50000"/>
      </a:spcBef>
      <a:spcAft>
        <a:spcPct val="0"/>
      </a:spcAft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4pPr>
    <a:lvl5pPr marL="1828800" algn="l" rtl="0" fontAlgn="ctr">
      <a:spcBef>
        <a:spcPct val="50000"/>
      </a:spcBef>
      <a:spcAft>
        <a:spcPct val="0"/>
      </a:spcAft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0000FF"/>
    <a:srgbClr val="CCCCFF"/>
    <a:srgbClr val="FFFF00"/>
    <a:srgbClr val="CCFFFF"/>
    <a:srgbClr val="6600FF"/>
    <a:srgbClr val="009900"/>
    <a:srgbClr val="FF99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593" autoAdjust="0"/>
    <p:restoredTop sz="84471" autoAdjust="0"/>
  </p:normalViewPr>
  <p:slideViewPr>
    <p:cSldViewPr snapToGrid="0">
      <p:cViewPr varScale="1">
        <p:scale>
          <a:sx n="54" d="100"/>
          <a:sy n="54" d="100"/>
        </p:scale>
        <p:origin x="10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-5704"/>
    </p:cViewPr>
  </p:sorterViewPr>
  <p:notesViewPr>
    <p:cSldViewPr snapToGrid="0">
      <p:cViewPr varScale="1">
        <p:scale>
          <a:sx n="55" d="100"/>
          <a:sy n="55" d="100"/>
        </p:scale>
        <p:origin x="-1752" y="-108"/>
      </p:cViewPr>
      <p:guideLst>
        <p:guide orient="horz" pos="3223"/>
        <p:guide pos="223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__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__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val>
            <c:numRef>
              <c:f>img00009Y!$B$1:$B$51</c:f>
              <c:numCache>
                <c:formatCode>0.00E+00</c:formatCode>
                <c:ptCount val="51"/>
                <c:pt idx="0" formatCode="General">
                  <c:v>1.87236545436721E-2</c:v>
                </c:pt>
                <c:pt idx="1">
                  <c:v>8.8226644446622797E-4</c:v>
                </c:pt>
                <c:pt idx="2" formatCode="General">
                  <c:v>1.1763552592883001E-3</c:v>
                </c:pt>
                <c:pt idx="3" formatCode="General">
                  <c:v>3.23497696304283E-3</c:v>
                </c:pt>
                <c:pt idx="4" formatCode="General">
                  <c:v>3.3330065679835299E-3</c:v>
                </c:pt>
                <c:pt idx="5" formatCode="General">
                  <c:v>4.9014802470346E-3</c:v>
                </c:pt>
                <c:pt idx="6" formatCode="General">
                  <c:v>6.5679835310263699E-3</c:v>
                </c:pt>
                <c:pt idx="7" formatCode="General">
                  <c:v>9.2147828644250501E-3</c:v>
                </c:pt>
                <c:pt idx="8" formatCode="General">
                  <c:v>9.9009900990098994E-3</c:v>
                </c:pt>
                <c:pt idx="9" formatCode="General">
                  <c:v>8.1364572100774395E-3</c:v>
                </c:pt>
                <c:pt idx="10" formatCode="General">
                  <c:v>9.9009900990098994E-3</c:v>
                </c:pt>
                <c:pt idx="11" formatCode="General">
                  <c:v>1.4116263111459601E-2</c:v>
                </c:pt>
                <c:pt idx="12" formatCode="General">
                  <c:v>2.17625722968336E-2</c:v>
                </c:pt>
                <c:pt idx="13" formatCode="General">
                  <c:v>2.6467993333986799E-2</c:v>
                </c:pt>
                <c:pt idx="14" formatCode="General">
                  <c:v>2.2840897951181199E-2</c:v>
                </c:pt>
                <c:pt idx="15" formatCode="General">
                  <c:v>1.3724144691696799E-2</c:v>
                </c:pt>
                <c:pt idx="16" formatCode="General">
                  <c:v>1.14694637780609E-2</c:v>
                </c:pt>
                <c:pt idx="17" formatCode="General">
                  <c:v>7.0581315557298298E-3</c:v>
                </c:pt>
                <c:pt idx="18" formatCode="General">
                  <c:v>8.0384276051367505E-3</c:v>
                </c:pt>
                <c:pt idx="19" formatCode="General">
                  <c:v>7.1561611606705197E-3</c:v>
                </c:pt>
                <c:pt idx="20" formatCode="General">
                  <c:v>9.2147828644250501E-3</c:v>
                </c:pt>
                <c:pt idx="21" formatCode="General">
                  <c:v>9.9990197039505901E-3</c:v>
                </c:pt>
                <c:pt idx="22" formatCode="General">
                  <c:v>1.02931085187726E-2</c:v>
                </c:pt>
                <c:pt idx="23" formatCode="General">
                  <c:v>1.0489167728654001E-2</c:v>
                </c:pt>
                <c:pt idx="24" formatCode="General">
                  <c:v>1.52926183707479E-2</c:v>
                </c:pt>
                <c:pt idx="25" formatCode="General">
                  <c:v>2.2448779531418401E-2</c:v>
                </c:pt>
                <c:pt idx="26" formatCode="General">
                  <c:v>2.9506911087148299E-2</c:v>
                </c:pt>
                <c:pt idx="27" formatCode="General">
                  <c:v>4.2446818939319599E-2</c:v>
                </c:pt>
                <c:pt idx="28" formatCode="General">
                  <c:v>3.9505930791098903E-2</c:v>
                </c:pt>
                <c:pt idx="29" formatCode="General">
                  <c:v>4.2152730124497599E-2</c:v>
                </c:pt>
                <c:pt idx="30" formatCode="General">
                  <c:v>4.4701499852955497E-2</c:v>
                </c:pt>
                <c:pt idx="31" formatCode="General">
                  <c:v>4.2054700519556898E-2</c:v>
                </c:pt>
                <c:pt idx="32" formatCode="General">
                  <c:v>3.8917753161454703E-2</c:v>
                </c:pt>
                <c:pt idx="33" formatCode="General">
                  <c:v>4.4799529457896198E-2</c:v>
                </c:pt>
                <c:pt idx="34" formatCode="General">
                  <c:v>4.3034996568963799E-2</c:v>
                </c:pt>
                <c:pt idx="35" formatCode="General">
                  <c:v>4.9406920890108799E-2</c:v>
                </c:pt>
                <c:pt idx="36" formatCode="General">
                  <c:v>6.1170473482991802E-2</c:v>
                </c:pt>
                <c:pt idx="37" formatCode="General">
                  <c:v>6.4797568865797406E-2</c:v>
                </c:pt>
                <c:pt idx="38" formatCode="General">
                  <c:v>7.2639937261052806E-2</c:v>
                </c:pt>
                <c:pt idx="39" formatCode="General">
                  <c:v>5.61709636310165E-2</c:v>
                </c:pt>
                <c:pt idx="40" formatCode="General">
                  <c:v>3.2251740025487599E-2</c:v>
                </c:pt>
                <c:pt idx="41" formatCode="General">
                  <c:v>9.6069012841878201E-3</c:v>
                </c:pt>
                <c:pt idx="42">
                  <c:v>3.92118419762768E-4</c:v>
                </c:pt>
                <c:pt idx="43">
                  <c:v>9.8029604940692001E-5</c:v>
                </c:pt>
                <c:pt idx="44" formatCode="General">
                  <c:v>0</c:v>
                </c:pt>
                <c:pt idx="45" formatCode="General">
                  <c:v>0</c:v>
                </c:pt>
                <c:pt idx="46" formatCode="General">
                  <c:v>0</c:v>
                </c:pt>
                <c:pt idx="47" formatCode="General">
                  <c:v>0</c:v>
                </c:pt>
                <c:pt idx="48" formatCode="General">
                  <c:v>0</c:v>
                </c:pt>
                <c:pt idx="49" formatCode="General">
                  <c:v>0</c:v>
                </c:pt>
                <c:pt idx="50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3-4DC1-9321-15C062892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31079808"/>
        <c:axId val="31106176"/>
      </c:barChart>
      <c:catAx>
        <c:axId val="31079808"/>
        <c:scaling>
          <c:orientation val="minMax"/>
        </c:scaling>
        <c:delete val="0"/>
        <c:axPos val="b"/>
        <c:majorTickMark val="out"/>
        <c:minorTickMark val="none"/>
        <c:tickLblPos val="nextTo"/>
        <c:crossAx val="31106176"/>
        <c:crosses val="autoZero"/>
        <c:auto val="1"/>
        <c:lblAlgn val="ctr"/>
        <c:lblOffset val="100"/>
        <c:noMultiLvlLbl val="0"/>
      </c:catAx>
      <c:valAx>
        <c:axId val="31106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0798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img00009Y!$B$1:$B$51</c:f>
              <c:numCache>
                <c:formatCode>General</c:formatCode>
                <c:ptCount val="51"/>
                <c:pt idx="0">
                  <c:v>3.2055680815606301E-2</c:v>
                </c:pt>
                <c:pt idx="1">
                  <c:v>6.0288207038525603E-2</c:v>
                </c:pt>
                <c:pt idx="2">
                  <c:v>4.4505440643074198E-2</c:v>
                </c:pt>
                <c:pt idx="3">
                  <c:v>3.3035976865013202E-2</c:v>
                </c:pt>
                <c:pt idx="4">
                  <c:v>2.0880305852367401E-2</c:v>
                </c:pt>
                <c:pt idx="5">
                  <c:v>1.1861582197823701E-2</c:v>
                </c:pt>
                <c:pt idx="6">
                  <c:v>6.9601019507891304E-3</c:v>
                </c:pt>
                <c:pt idx="7">
                  <c:v>6.8620723458484396E-3</c:v>
                </c:pt>
                <c:pt idx="8">
                  <c:v>4.7054210371532202E-3</c:v>
                </c:pt>
                <c:pt idx="9">
                  <c:v>4.6073914322125199E-3</c:v>
                </c:pt>
                <c:pt idx="10">
                  <c:v>3.8231545926869898E-3</c:v>
                </c:pt>
                <c:pt idx="11">
                  <c:v>5.8817762964415198E-3</c:v>
                </c:pt>
                <c:pt idx="12">
                  <c:v>5.9798059013822097E-3</c:v>
                </c:pt>
                <c:pt idx="13">
                  <c:v>6.5679835310263699E-3</c:v>
                </c:pt>
                <c:pt idx="14">
                  <c:v>7.4502499754925903E-3</c:v>
                </c:pt>
                <c:pt idx="15">
                  <c:v>1.14694637780609E-2</c:v>
                </c:pt>
                <c:pt idx="16">
                  <c:v>1.16655229879423E-2</c:v>
                </c:pt>
                <c:pt idx="17">
                  <c:v>1.1763552592883E-2</c:v>
                </c:pt>
                <c:pt idx="18">
                  <c:v>1.3822174296637501E-2</c:v>
                </c:pt>
                <c:pt idx="19">
                  <c:v>1.7155180864621099E-2</c:v>
                </c:pt>
                <c:pt idx="20">
                  <c:v>1.31359670620527E-2</c:v>
                </c:pt>
                <c:pt idx="21">
                  <c:v>1.22537006175865E-2</c:v>
                </c:pt>
                <c:pt idx="22">
                  <c:v>1.3037937457112E-2</c:v>
                </c:pt>
                <c:pt idx="23">
                  <c:v>1.22537006175865E-2</c:v>
                </c:pt>
                <c:pt idx="24">
                  <c:v>1.2645819037349199E-2</c:v>
                </c:pt>
                <c:pt idx="25">
                  <c:v>1.42142927164003E-2</c:v>
                </c:pt>
                <c:pt idx="26">
                  <c:v>1.24497598274678E-2</c:v>
                </c:pt>
                <c:pt idx="27">
                  <c:v>1.16655229879423E-2</c:v>
                </c:pt>
                <c:pt idx="28">
                  <c:v>1.28418782472306E-2</c:v>
                </c:pt>
                <c:pt idx="29">
                  <c:v>1.3233996666993399E-2</c:v>
                </c:pt>
                <c:pt idx="30">
                  <c:v>1.42142927164003E-2</c:v>
                </c:pt>
                <c:pt idx="31">
                  <c:v>1.3037937457112E-2</c:v>
                </c:pt>
                <c:pt idx="32">
                  <c:v>1.3724144691696799E-2</c:v>
                </c:pt>
                <c:pt idx="33">
                  <c:v>2.11743946671894E-2</c:v>
                </c:pt>
                <c:pt idx="34">
                  <c:v>2.2252720321537099E-2</c:v>
                </c:pt>
                <c:pt idx="35">
                  <c:v>1.7253210469561801E-2</c:v>
                </c:pt>
                <c:pt idx="36">
                  <c:v>1.3822174296637501E-2</c:v>
                </c:pt>
                <c:pt idx="37">
                  <c:v>1.3332026271934101E-2</c:v>
                </c:pt>
                <c:pt idx="38">
                  <c:v>1.5488677580629299E-2</c:v>
                </c:pt>
                <c:pt idx="39">
                  <c:v>1.7743358494265199E-2</c:v>
                </c:pt>
                <c:pt idx="40">
                  <c:v>2.44093716302323E-2</c:v>
                </c:pt>
                <c:pt idx="41">
                  <c:v>2.4507401235173001E-2</c:v>
                </c:pt>
                <c:pt idx="42">
                  <c:v>2.6075874914224001E-2</c:v>
                </c:pt>
                <c:pt idx="43">
                  <c:v>3.0879325556318001E-2</c:v>
                </c:pt>
                <c:pt idx="44">
                  <c:v>3.6467013037937403E-2</c:v>
                </c:pt>
                <c:pt idx="45">
                  <c:v>3.8721693951573301E-2</c:v>
                </c:pt>
                <c:pt idx="46">
                  <c:v>4.2446818939319599E-2</c:v>
                </c:pt>
                <c:pt idx="47">
                  <c:v>3.9996078815802298E-2</c:v>
                </c:pt>
                <c:pt idx="48">
                  <c:v>4.2838937359082403E-2</c:v>
                </c:pt>
                <c:pt idx="49">
                  <c:v>3.4898539358886302E-2</c:v>
                </c:pt>
                <c:pt idx="50">
                  <c:v>4.7642388001176303E-2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9-44D2-9774-F5404AA5E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1315072"/>
        <c:axId val="31316608"/>
      </c:barChart>
      <c:catAx>
        <c:axId val="31315072"/>
        <c:scaling>
          <c:orientation val="minMax"/>
        </c:scaling>
        <c:delete val="0"/>
        <c:axPos val="b"/>
        <c:majorTickMark val="out"/>
        <c:minorTickMark val="none"/>
        <c:tickLblPos val="nextTo"/>
        <c:crossAx val="31316608"/>
        <c:crosses val="autoZero"/>
        <c:auto val="1"/>
        <c:lblAlgn val="ctr"/>
        <c:lblOffset val="100"/>
        <c:noMultiLvlLbl val="0"/>
      </c:catAx>
      <c:valAx>
        <c:axId val="31316608"/>
        <c:scaling>
          <c:orientation val="minMax"/>
          <c:max val="8.0000000000000016E-2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315072"/>
        <c:crosses val="autoZero"/>
        <c:crossBetween val="between"/>
        <c:majorUnit val="1.0000000000000002E-2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wmf"/><Relationship Id="rId18" Type="http://schemas.openxmlformats.org/officeDocument/2006/relationships/image" Target="../media/image53.wmf"/><Relationship Id="rId26" Type="http://schemas.openxmlformats.org/officeDocument/2006/relationships/image" Target="../media/image61.wmf"/><Relationship Id="rId3" Type="http://schemas.openxmlformats.org/officeDocument/2006/relationships/image" Target="../media/image38.wmf"/><Relationship Id="rId21" Type="http://schemas.openxmlformats.org/officeDocument/2006/relationships/image" Target="../media/image56.wmf"/><Relationship Id="rId34" Type="http://schemas.openxmlformats.org/officeDocument/2006/relationships/image" Target="../media/image69.wmf"/><Relationship Id="rId7" Type="http://schemas.openxmlformats.org/officeDocument/2006/relationships/image" Target="../media/image42.wmf"/><Relationship Id="rId12" Type="http://schemas.openxmlformats.org/officeDocument/2006/relationships/image" Target="../media/image47.wmf"/><Relationship Id="rId17" Type="http://schemas.openxmlformats.org/officeDocument/2006/relationships/image" Target="../media/image52.wmf"/><Relationship Id="rId25" Type="http://schemas.openxmlformats.org/officeDocument/2006/relationships/image" Target="../media/image60.wmf"/><Relationship Id="rId33" Type="http://schemas.openxmlformats.org/officeDocument/2006/relationships/image" Target="../media/image68.wmf"/><Relationship Id="rId2" Type="http://schemas.openxmlformats.org/officeDocument/2006/relationships/image" Target="../media/image37.wmf"/><Relationship Id="rId16" Type="http://schemas.openxmlformats.org/officeDocument/2006/relationships/image" Target="../media/image51.wmf"/><Relationship Id="rId20" Type="http://schemas.openxmlformats.org/officeDocument/2006/relationships/image" Target="../media/image55.wmf"/><Relationship Id="rId29" Type="http://schemas.openxmlformats.org/officeDocument/2006/relationships/image" Target="../media/image64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11" Type="http://schemas.openxmlformats.org/officeDocument/2006/relationships/image" Target="../media/image46.wmf"/><Relationship Id="rId24" Type="http://schemas.openxmlformats.org/officeDocument/2006/relationships/image" Target="../media/image59.wmf"/><Relationship Id="rId32" Type="http://schemas.openxmlformats.org/officeDocument/2006/relationships/image" Target="../media/image67.wmf"/><Relationship Id="rId5" Type="http://schemas.openxmlformats.org/officeDocument/2006/relationships/image" Target="../media/image40.wmf"/><Relationship Id="rId15" Type="http://schemas.openxmlformats.org/officeDocument/2006/relationships/image" Target="../media/image50.wmf"/><Relationship Id="rId23" Type="http://schemas.openxmlformats.org/officeDocument/2006/relationships/image" Target="../media/image58.wmf"/><Relationship Id="rId28" Type="http://schemas.openxmlformats.org/officeDocument/2006/relationships/image" Target="../media/image63.wmf"/><Relationship Id="rId36" Type="http://schemas.openxmlformats.org/officeDocument/2006/relationships/image" Target="../media/image71.wmf"/><Relationship Id="rId10" Type="http://schemas.openxmlformats.org/officeDocument/2006/relationships/image" Target="../media/image45.wmf"/><Relationship Id="rId19" Type="http://schemas.openxmlformats.org/officeDocument/2006/relationships/image" Target="../media/image54.wmf"/><Relationship Id="rId31" Type="http://schemas.openxmlformats.org/officeDocument/2006/relationships/image" Target="../media/image66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Relationship Id="rId14" Type="http://schemas.openxmlformats.org/officeDocument/2006/relationships/image" Target="../media/image49.wmf"/><Relationship Id="rId22" Type="http://schemas.openxmlformats.org/officeDocument/2006/relationships/image" Target="../media/image57.wmf"/><Relationship Id="rId27" Type="http://schemas.openxmlformats.org/officeDocument/2006/relationships/image" Target="../media/image62.wmf"/><Relationship Id="rId30" Type="http://schemas.openxmlformats.org/officeDocument/2006/relationships/image" Target="../media/image65.wmf"/><Relationship Id="rId35" Type="http://schemas.openxmlformats.org/officeDocument/2006/relationships/image" Target="../media/image70.wmf"/><Relationship Id="rId8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11" Type="http://schemas.openxmlformats.org/officeDocument/2006/relationships/image" Target="../media/image82.wmf"/><Relationship Id="rId5" Type="http://schemas.openxmlformats.org/officeDocument/2006/relationships/image" Target="../media/image76.wmf"/><Relationship Id="rId10" Type="http://schemas.openxmlformats.org/officeDocument/2006/relationships/image" Target="../media/image81.wmf"/><Relationship Id="rId4" Type="http://schemas.openxmlformats.org/officeDocument/2006/relationships/image" Target="../media/image75.wmf"/><Relationship Id="rId9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r>
              <a:rPr lang="ja-JP" altLang="en-US"/>
              <a:t>日本機械学会D&amp;S2007白山</a:t>
            </a:r>
            <a:endParaRPr lang="en-US" altLang="ja-JP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algn="r"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fld id="{E35A7483-C7BD-4C42-8447-EF221B178B56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r"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fld id="{AFDFB5DC-3DC3-4005-A7BB-1E9D18CEF78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6347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r>
              <a:rPr lang="ja-JP" altLang="en-US"/>
              <a:t>日本機械学会D&amp;S2007白山</a:t>
            </a:r>
            <a:endParaRPr lang="en-US" altLang="ja-JP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algn="r"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fld id="{4AABD6C2-5E40-4AE7-AE9A-3F5D21E8ACF4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158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2 レベル</a:t>
            </a:r>
          </a:p>
          <a:p>
            <a:pPr lvl="2"/>
            <a:r>
              <a:rPr lang="ja-JP" altLang="en-US" noProof="0" smtClean="0"/>
              <a:t>第 3 レベル</a:t>
            </a:r>
          </a:p>
          <a:p>
            <a:pPr lvl="3"/>
            <a:r>
              <a:rPr lang="ja-JP" altLang="en-US" noProof="0" smtClean="0"/>
              <a:t>第 4 レベル</a:t>
            </a:r>
          </a:p>
          <a:p>
            <a:pPr lvl="4"/>
            <a:r>
              <a:rPr lang="ja-JP" altLang="en-US" noProof="0" smtClean="0"/>
              <a:t>第 5 レベル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r" defTabSz="955675" fontAlgn="base">
              <a:spcBef>
                <a:spcPct val="0"/>
              </a:spcBef>
              <a:defRPr sz="1300" smtClean="0"/>
            </a:lvl1pPr>
          </a:lstStyle>
          <a:p>
            <a:pPr>
              <a:defRPr/>
            </a:pPr>
            <a:fld id="{D7EA7F76-1A9C-4343-A73A-2B5F7C17874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253903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日本機械学会D&amp;S2007白山</a:t>
            </a:r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AABD6C2-5E40-4AE7-AE9A-3F5D21E8ACF4}" type="datetime1">
              <a:rPr lang="ja-JP" altLang="en-US" smtClean="0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A7F76-1A9C-4343-A73A-2B5F7C178741}" type="slidenum">
              <a:rPr lang="ja-JP" altLang="en-US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3525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BD6C2-5E40-4AE7-AE9A-3F5D21E8ACF4}" type="datetime1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A7F76-1A9C-4343-A73A-2B5F7C178741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332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620518-DD2E-48C9-9EB7-AD6F7207DFF7}" type="datetime1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89768-0FEF-4C34-A3E5-2288734B4017}" type="slidenum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41344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DAF6A-20A9-4E14-A3CE-923C12C3BD7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64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DAF6A-20A9-4E14-A3CE-923C12C3BD75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089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DAF6A-20A9-4E14-A3CE-923C12C3BD7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01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DAF6A-20A9-4E14-A3CE-923C12C3BD75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869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548" y="9430094"/>
            <a:ext cx="2944972" cy="496411"/>
          </a:xfrm>
          <a:prstGeom prst="rect">
            <a:avLst/>
          </a:prstGeom>
          <a:ln/>
        </p:spPr>
        <p:txBody>
          <a:bodyPr lIns="91257" tIns="45629" rIns="91257" bIns="45629"/>
          <a:lstStyle/>
          <a:p>
            <a:fld id="{8452E1F4-770C-4112-8621-9C645C6E01E5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" y="741363"/>
            <a:ext cx="4967288" cy="3727450"/>
          </a:xfrm>
          <a:prstGeom prst="rect">
            <a:avLst/>
          </a:prstGeom>
          <a:ln/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0093" y="4715872"/>
            <a:ext cx="5435909" cy="4470015"/>
          </a:xfrm>
          <a:prstGeom prst="rect">
            <a:avLst/>
          </a:prstGeom>
        </p:spPr>
        <p:txBody>
          <a:bodyPr lIns="91996" tIns="45997" rIns="91996" bIns="45997">
            <a:normAutofit/>
          </a:bodyPr>
          <a:lstStyle/>
          <a:p>
            <a:endParaRPr lang="ja-JP" altLang="ja-JP" dirty="0"/>
          </a:p>
        </p:txBody>
      </p:sp>
      <p:sp>
        <p:nvSpPr>
          <p:cNvPr id="98308" name="スライド番号プレースホルダ 3"/>
          <p:cNvSpPr txBox="1">
            <a:spLocks noGrp="1"/>
          </p:cNvSpPr>
          <p:nvPr/>
        </p:nvSpPr>
        <p:spPr bwMode="auto">
          <a:xfrm>
            <a:off x="3851706" y="9430141"/>
            <a:ext cx="2942783" cy="49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96" tIns="45997" rIns="91996" bIns="45997" anchor="b"/>
          <a:lstStyle/>
          <a:p>
            <a:pPr algn="r" defTabSz="919176"/>
            <a:fld id="{DC35F82C-2067-44C1-8121-043834F512F2}" type="slidenum">
              <a:rPr lang="en-US" altLang="ja-JP" sz="1200"/>
              <a:pPr algn="r" defTabSz="919176"/>
              <a:t>48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943594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2999A-A3DD-4935-A534-9FDD3C62B5F0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29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4AB208-0FA7-42D3-9C0F-293D5F6407B6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8605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E47B4C-0191-4C64-B433-07A84E097FDA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1750"/>
          </a:xfrm>
          <a:ln/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30" y="4861484"/>
            <a:ext cx="5678445" cy="4606475"/>
          </a:xfrm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2800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日本機械学会D&amp;S2007白山</a:t>
            </a:r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AABD6C2-5E40-4AE7-AE9A-3F5D21E8ACF4}" type="datetime1">
              <a:rPr lang="ja-JP" altLang="en-US" smtClean="0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A7F76-1A9C-4343-A73A-2B5F7C178741}" type="slidenum">
              <a:rPr lang="ja-JP" altLang="en-US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655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BD6C2-5E40-4AE7-AE9A-3F5D21E8ACF4}" type="datetime1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A7F76-1A9C-4343-A73A-2B5F7C178741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00FB6C-C8F0-4003-AA6A-BEF65C62627C}" type="datetime1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04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59C0A9-08C2-4AFB-A340-066B572CA200}" type="slidenum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04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40162"/>
          </a:xfrm>
          <a:ln/>
        </p:spPr>
      </p:sp>
      <p:sp>
        <p:nvSpPr>
          <p:cNvPr id="1904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825669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620518-DD2E-48C9-9EB7-AD6F7207DFF7}" type="datetime1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89768-0FEF-4C34-A3E5-2288734B4017}" type="slidenum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571738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BD6C2-5E40-4AE7-AE9A-3F5D21E8ACF4}" type="datetime1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A7F76-1A9C-4343-A73A-2B5F7C178741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72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日本機械学会D&amp;S2007白山</a:t>
            </a:r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BD6C2-5E40-4AE7-AE9A-3F5D21E8ACF4}" type="datetime1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2017/3/1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5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A7F76-1A9C-4343-A73A-2B5F7C178741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55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7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81594-CFAD-4DBD-9E7D-BF38A4B281B0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8A31D-0389-48A9-A619-A9885EE87A8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A666B-6ABE-4E6D-B259-32346D11F034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59B02-A400-48B8-A9B4-43FE054A7BD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F11D4-7139-4937-9B54-A63C71C4C4D5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ABA61-EA21-40B0-9001-D41BCD4EB28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28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2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1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6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27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2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3CAFB-86BB-4C3D-9E21-9D4B629E052A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E946C-3712-43EB-9FF7-F3774267ED12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12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68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65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81594-CFAD-4DBD-9E7D-BF38A4B281B0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8A31D-0389-48A9-A619-A9885EE87A8A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8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3CAFB-86BB-4C3D-9E21-9D4B629E052A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E946C-3712-43EB-9FF7-F3774267ED12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75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548A7-E2A3-4236-8B88-A0E4E1105071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DD8A8-3875-4FE9-9B6D-D4FBD16C71B9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98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7503C-1E58-4B9D-85DA-1E004D4114A3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817C3-9B0E-4A41-9CCB-3A544C12128A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6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D5E02-05DC-4F68-8B6D-A1FB789A39C6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B9A9B-8F5E-4E29-9FC0-B503C7F49F26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42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22BD-2367-4EE7-A788-09851CF839CB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0F06-2EBF-4C68-A628-D920269F513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6247B-7124-4E7B-A40F-BC29E0D0F49C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E0F37-440A-4B3F-93B8-E393F931D63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548A7-E2A3-4236-8B88-A0E4E1105071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DD8A8-3875-4FE9-9B6D-D4FBD16C71B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901DD-DB09-4136-9C12-AC42BB977DC6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E6DDE-16BE-42EC-978B-71C8F387A3C3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45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C7416-2DA2-49D1-961A-28A18BE91CBA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6CDD-634E-4F78-9A0C-9DC9BCAFF29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99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A666B-6ABE-4E6D-B259-32346D11F034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59B02-A400-48B8-A9B4-43FE054A7BD6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63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F11D4-7139-4937-9B54-A63C71C4C4D5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ABA61-EA21-40B0-9001-D41BCD4EB289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0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AF3E-058B-4CBA-A69C-A277489CFF2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54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6EFD9-D134-40E2-B8CE-D44AEA7E02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18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61EA-853B-4386-9131-5C4BA1BB1D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19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027B1-2520-4BCA-89B9-A33DE6AAFF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18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3003B-79A5-4BE1-8CC9-07130FB6FE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40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00AF4-FD3C-429C-9169-E140CED9BD0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9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7503C-1E58-4B9D-85DA-1E004D4114A3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817C3-9B0E-4A41-9CCB-3A544C12128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8D2DB-A047-44C6-B587-34F01B6E4E5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07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E270C-B0AA-4D2D-A562-216FA77BF28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1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C641C-51B9-45C1-9E5A-4D820DE4F3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03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6E5E-A5C6-4966-835E-DFAA965E907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4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CA5EE-3D4C-43A3-BEF1-2F3D51E0B6B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0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D5E02-05DC-4F68-8B6D-A1FB789A39C6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B9A9B-8F5E-4E29-9FC0-B503C7F49F2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22BD-2367-4EE7-A788-09851CF839CB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0F06-2EBF-4C68-A628-D920269F513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6247B-7124-4E7B-A40F-BC29E0D0F49C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E0F37-440A-4B3F-93B8-E393F931D63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901DD-DB09-4136-9C12-AC42BB977DC6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E6DDE-16BE-42EC-978B-71C8F387A3C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C7416-2DA2-49D1-961A-28A18BE91CBA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6CDD-634E-4F78-9A0C-9DC9BCAFF29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C7B02993-ABE9-4852-8457-05758A0A425C}" type="datetime1">
              <a:rPr lang="ja-JP" altLang="en-US"/>
              <a:pPr>
                <a:defRPr/>
              </a:pPr>
              <a:t>2017/3/1</a:t>
            </a:fld>
            <a:endParaRPr lang="en-US" altLang="ja-JP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89008BC5-A0ED-4E0D-9A4B-18DC1DEDA50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659B7E-46B4-4B2C-B427-088C91C4589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2017/3/1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283AB4D-0FE7-4EF4-B1EE-B8DCBE25793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806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C7B02993-ABE9-4852-8457-05758A0A425C}" type="datetime1">
              <a:rPr lang="ja-JP" altLang="en-US">
                <a:solidFill>
                  <a:srgbClr val="000000"/>
                </a:solidFill>
              </a:rPr>
              <a:pPr>
                <a:defRPr/>
              </a:pPr>
              <a:t>2017/3/1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89008BC5-A0ED-4E0D-9A4B-18DC1DEDA50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7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defRPr/>
            </a:pPr>
            <a:endParaRPr lang="en-US" altLang="ja-JP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defRPr/>
            </a:pPr>
            <a:endParaRPr lang="en-US" altLang="ja-JP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defRPr/>
            </a:pPr>
            <a:fld id="{8DE04BAF-396D-4019-933B-5F06B3B6CD13}" type="slidenum">
              <a:rPr lang="en-US" altLang="ja-JP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93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16.jpeg"/><Relationship Id="rId12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11" Type="http://schemas.openxmlformats.org/officeDocument/2006/relationships/image" Target="../media/image20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0.jpeg"/><Relationship Id="rId9" Type="http://schemas.openxmlformats.org/officeDocument/2006/relationships/image" Target="../media/image5.jpeg"/><Relationship Id="rId1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4.png"/><Relationship Id="rId5" Type="http://schemas.openxmlformats.org/officeDocument/2006/relationships/image" Target="../media/image28.w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.wmf"/><Relationship Id="rId21" Type="http://schemas.openxmlformats.org/officeDocument/2006/relationships/oleObject" Target="../embeddings/oleObject13.bin"/><Relationship Id="rId42" Type="http://schemas.openxmlformats.org/officeDocument/2006/relationships/image" Target="../media/image55.wmf"/><Relationship Id="rId47" Type="http://schemas.openxmlformats.org/officeDocument/2006/relationships/oleObject" Target="../embeddings/oleObject26.bin"/><Relationship Id="rId63" Type="http://schemas.openxmlformats.org/officeDocument/2006/relationships/oleObject" Target="../embeddings/oleObject34.bin"/><Relationship Id="rId68" Type="http://schemas.openxmlformats.org/officeDocument/2006/relationships/image" Target="../media/image68.wmf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2.wmf"/><Relationship Id="rId29" Type="http://schemas.openxmlformats.org/officeDocument/2006/relationships/oleObject" Target="../embeddings/oleObject17.bin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46.wmf"/><Relationship Id="rId32" Type="http://schemas.openxmlformats.org/officeDocument/2006/relationships/image" Target="../media/image50.wmf"/><Relationship Id="rId37" Type="http://schemas.openxmlformats.org/officeDocument/2006/relationships/oleObject" Target="../embeddings/oleObject21.bin"/><Relationship Id="rId40" Type="http://schemas.openxmlformats.org/officeDocument/2006/relationships/image" Target="../media/image54.wmf"/><Relationship Id="rId45" Type="http://schemas.openxmlformats.org/officeDocument/2006/relationships/oleObject" Target="../embeddings/oleObject25.bin"/><Relationship Id="rId53" Type="http://schemas.openxmlformats.org/officeDocument/2006/relationships/oleObject" Target="../embeddings/oleObject29.bin"/><Relationship Id="rId58" Type="http://schemas.openxmlformats.org/officeDocument/2006/relationships/image" Target="../media/image63.wmf"/><Relationship Id="rId66" Type="http://schemas.openxmlformats.org/officeDocument/2006/relationships/image" Target="../media/image67.wmf"/><Relationship Id="rId74" Type="http://schemas.openxmlformats.org/officeDocument/2006/relationships/image" Target="../media/image71.wmf"/><Relationship Id="rId5" Type="http://schemas.openxmlformats.org/officeDocument/2006/relationships/oleObject" Target="../embeddings/oleObject5.bin"/><Relationship Id="rId61" Type="http://schemas.openxmlformats.org/officeDocument/2006/relationships/oleObject" Target="../embeddings/oleObject33.bin"/><Relationship Id="rId19" Type="http://schemas.openxmlformats.org/officeDocument/2006/relationships/oleObject" Target="../embeddings/oleObject12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16.bin"/><Relationship Id="rId30" Type="http://schemas.openxmlformats.org/officeDocument/2006/relationships/image" Target="../media/image49.wmf"/><Relationship Id="rId35" Type="http://schemas.openxmlformats.org/officeDocument/2006/relationships/oleObject" Target="../embeddings/oleObject20.bin"/><Relationship Id="rId43" Type="http://schemas.openxmlformats.org/officeDocument/2006/relationships/oleObject" Target="../embeddings/oleObject24.bin"/><Relationship Id="rId48" Type="http://schemas.openxmlformats.org/officeDocument/2006/relationships/image" Target="../media/image58.wmf"/><Relationship Id="rId56" Type="http://schemas.openxmlformats.org/officeDocument/2006/relationships/image" Target="../media/image62.wmf"/><Relationship Id="rId64" Type="http://schemas.openxmlformats.org/officeDocument/2006/relationships/image" Target="../media/image66.wmf"/><Relationship Id="rId69" Type="http://schemas.openxmlformats.org/officeDocument/2006/relationships/oleObject" Target="../embeddings/oleObject37.bin"/><Relationship Id="rId8" Type="http://schemas.openxmlformats.org/officeDocument/2006/relationships/image" Target="../media/image38.wmf"/><Relationship Id="rId51" Type="http://schemas.openxmlformats.org/officeDocument/2006/relationships/oleObject" Target="../embeddings/oleObject28.bin"/><Relationship Id="rId72" Type="http://schemas.openxmlformats.org/officeDocument/2006/relationships/image" Target="../media/image70.wmf"/><Relationship Id="rId3" Type="http://schemas.openxmlformats.org/officeDocument/2006/relationships/oleObject" Target="../embeddings/oleObject4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1.bin"/><Relationship Id="rId25" Type="http://schemas.openxmlformats.org/officeDocument/2006/relationships/oleObject" Target="../embeddings/oleObject15.bin"/><Relationship Id="rId33" Type="http://schemas.openxmlformats.org/officeDocument/2006/relationships/oleObject" Target="../embeddings/oleObject19.bin"/><Relationship Id="rId38" Type="http://schemas.openxmlformats.org/officeDocument/2006/relationships/image" Target="../media/image53.wmf"/><Relationship Id="rId46" Type="http://schemas.openxmlformats.org/officeDocument/2006/relationships/image" Target="../media/image57.wmf"/><Relationship Id="rId59" Type="http://schemas.openxmlformats.org/officeDocument/2006/relationships/oleObject" Target="../embeddings/oleObject32.bin"/><Relationship Id="rId67" Type="http://schemas.openxmlformats.org/officeDocument/2006/relationships/oleObject" Target="../embeddings/oleObject36.bin"/><Relationship Id="rId20" Type="http://schemas.openxmlformats.org/officeDocument/2006/relationships/image" Target="../media/image44.wmf"/><Relationship Id="rId41" Type="http://schemas.openxmlformats.org/officeDocument/2006/relationships/oleObject" Target="../embeddings/oleObject23.bin"/><Relationship Id="rId54" Type="http://schemas.openxmlformats.org/officeDocument/2006/relationships/image" Target="../media/image61.wmf"/><Relationship Id="rId62" Type="http://schemas.openxmlformats.org/officeDocument/2006/relationships/image" Target="../media/image65.wmf"/><Relationship Id="rId70" Type="http://schemas.openxmlformats.org/officeDocument/2006/relationships/image" Target="../media/image6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28" Type="http://schemas.openxmlformats.org/officeDocument/2006/relationships/image" Target="../media/image48.wmf"/><Relationship Id="rId36" Type="http://schemas.openxmlformats.org/officeDocument/2006/relationships/image" Target="../media/image52.wmf"/><Relationship Id="rId49" Type="http://schemas.openxmlformats.org/officeDocument/2006/relationships/oleObject" Target="../embeddings/oleObject27.bin"/><Relationship Id="rId57" Type="http://schemas.openxmlformats.org/officeDocument/2006/relationships/oleObject" Target="../embeddings/oleObject31.bin"/><Relationship Id="rId10" Type="http://schemas.openxmlformats.org/officeDocument/2006/relationships/image" Target="../media/image39.wmf"/><Relationship Id="rId31" Type="http://schemas.openxmlformats.org/officeDocument/2006/relationships/oleObject" Target="../embeddings/oleObject18.bin"/><Relationship Id="rId44" Type="http://schemas.openxmlformats.org/officeDocument/2006/relationships/image" Target="../media/image56.wmf"/><Relationship Id="rId52" Type="http://schemas.openxmlformats.org/officeDocument/2006/relationships/image" Target="../media/image60.wmf"/><Relationship Id="rId60" Type="http://schemas.openxmlformats.org/officeDocument/2006/relationships/image" Target="../media/image64.wmf"/><Relationship Id="rId65" Type="http://schemas.openxmlformats.org/officeDocument/2006/relationships/oleObject" Target="../embeddings/oleObject35.bin"/><Relationship Id="rId73" Type="http://schemas.openxmlformats.org/officeDocument/2006/relationships/oleObject" Target="../embeddings/oleObject39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43.wmf"/><Relationship Id="rId39" Type="http://schemas.openxmlformats.org/officeDocument/2006/relationships/oleObject" Target="../embeddings/oleObject22.bin"/><Relationship Id="rId34" Type="http://schemas.openxmlformats.org/officeDocument/2006/relationships/image" Target="../media/image51.wmf"/><Relationship Id="rId50" Type="http://schemas.openxmlformats.org/officeDocument/2006/relationships/image" Target="../media/image59.wmf"/><Relationship Id="rId55" Type="http://schemas.openxmlformats.org/officeDocument/2006/relationships/oleObject" Target="../embeddings/oleObject30.bin"/><Relationship Id="rId7" Type="http://schemas.openxmlformats.org/officeDocument/2006/relationships/oleObject" Target="../embeddings/oleObject6.bin"/><Relationship Id="rId71" Type="http://schemas.openxmlformats.org/officeDocument/2006/relationships/oleObject" Target="../embeddings/oleObject3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45.bin"/><Relationship Id="rId18" Type="http://schemas.openxmlformats.org/officeDocument/2006/relationships/oleObject" Target="../embeddings/oleObject49.bin"/><Relationship Id="rId26" Type="http://schemas.openxmlformats.org/officeDocument/2006/relationships/image" Target="../media/image81.wmf"/><Relationship Id="rId3" Type="http://schemas.openxmlformats.org/officeDocument/2006/relationships/oleObject" Target="../embeddings/oleObject40.bin"/><Relationship Id="rId21" Type="http://schemas.openxmlformats.org/officeDocument/2006/relationships/oleObject" Target="../embeddings/oleObject51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48.bin"/><Relationship Id="rId25" Type="http://schemas.openxmlformats.org/officeDocument/2006/relationships/oleObject" Target="../embeddings/oleObject53.bin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47.bin"/><Relationship Id="rId20" Type="http://schemas.openxmlformats.org/officeDocument/2006/relationships/image" Target="../media/image7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44.bin"/><Relationship Id="rId24" Type="http://schemas.openxmlformats.org/officeDocument/2006/relationships/image" Target="../media/image80.wmf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23" Type="http://schemas.openxmlformats.org/officeDocument/2006/relationships/oleObject" Target="../embeddings/oleObject52.bin"/><Relationship Id="rId28" Type="http://schemas.openxmlformats.org/officeDocument/2006/relationships/image" Target="../media/image82.wmf"/><Relationship Id="rId10" Type="http://schemas.openxmlformats.org/officeDocument/2006/relationships/image" Target="../media/image75.wmf"/><Relationship Id="rId19" Type="http://schemas.openxmlformats.org/officeDocument/2006/relationships/oleObject" Target="../embeddings/oleObject50.bin"/><Relationship Id="rId4" Type="http://schemas.openxmlformats.org/officeDocument/2006/relationships/image" Target="../media/image72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77.wmf"/><Relationship Id="rId22" Type="http://schemas.openxmlformats.org/officeDocument/2006/relationships/image" Target="../media/image79.wmf"/><Relationship Id="rId27" Type="http://schemas.openxmlformats.org/officeDocument/2006/relationships/oleObject" Target="../embeddings/oleObject5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5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16.jpeg"/><Relationship Id="rId12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11" Type="http://schemas.openxmlformats.org/officeDocument/2006/relationships/image" Target="../media/image20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0.jpeg"/><Relationship Id="rId9" Type="http://schemas.openxmlformats.org/officeDocument/2006/relationships/image" Target="../media/image5.jpeg"/><Relationship Id="rId1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microsoft.com/office/2007/relationships/hdphoto" Target="../media/hdphoto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5.wmf"/><Relationship Id="rId12" Type="http://schemas.openxmlformats.org/officeDocument/2006/relationships/image" Target="../media/image8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7.bin"/><Relationship Id="rId11" Type="http://schemas.microsoft.com/office/2007/relationships/hdphoto" Target="../media/hdphoto5.wdp"/><Relationship Id="rId5" Type="http://schemas.openxmlformats.org/officeDocument/2006/relationships/image" Target="../media/image84.wmf"/><Relationship Id="rId15" Type="http://schemas.microsoft.com/office/2007/relationships/hdphoto" Target="../media/hdphoto7.wdp"/><Relationship Id="rId10" Type="http://schemas.openxmlformats.org/officeDocument/2006/relationships/image" Target="../media/image87.jpeg"/><Relationship Id="rId4" Type="http://schemas.openxmlformats.org/officeDocument/2006/relationships/oleObject" Target="../embeddings/oleObject56.bin"/><Relationship Id="rId9" Type="http://schemas.microsoft.com/office/2007/relationships/hdphoto" Target="../media/hdphoto4.wdp"/><Relationship Id="rId1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8.png"/><Relationship Id="rId5" Type="http://schemas.openxmlformats.org/officeDocument/2006/relationships/image" Target="../media/image96.wmf"/><Relationship Id="rId4" Type="http://schemas.openxmlformats.org/officeDocument/2006/relationships/oleObject" Target="../embeddings/oleObject5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microsoft.com/office/2007/relationships/hdphoto" Target="../media/hdphoto6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5.wmf"/><Relationship Id="rId12" Type="http://schemas.openxmlformats.org/officeDocument/2006/relationships/image" Target="../media/image88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7.bin"/><Relationship Id="rId11" Type="http://schemas.microsoft.com/office/2007/relationships/hdphoto" Target="../media/hdphoto5.wdp"/><Relationship Id="rId5" Type="http://schemas.openxmlformats.org/officeDocument/2006/relationships/image" Target="../media/image84.wmf"/><Relationship Id="rId15" Type="http://schemas.microsoft.com/office/2007/relationships/hdphoto" Target="../media/hdphoto7.wdp"/><Relationship Id="rId10" Type="http://schemas.openxmlformats.org/officeDocument/2006/relationships/image" Target="../media/image87.jpeg"/><Relationship Id="rId4" Type="http://schemas.openxmlformats.org/officeDocument/2006/relationships/oleObject" Target="../embeddings/oleObject56.bin"/><Relationship Id="rId9" Type="http://schemas.microsoft.com/office/2007/relationships/hdphoto" Target="../media/hdphoto4.wdp"/><Relationship Id="rId1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8.wdp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0.jpeg"/><Relationship Id="rId5" Type="http://schemas.openxmlformats.org/officeDocument/2006/relationships/image" Target="../media/image99.wmf"/><Relationship Id="rId4" Type="http://schemas.openxmlformats.org/officeDocument/2006/relationships/oleObject" Target="../embeddings/oleObject60.bin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6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6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4.png"/><Relationship Id="rId5" Type="http://schemas.openxmlformats.org/officeDocument/2006/relationships/image" Target="../media/image90.png"/><Relationship Id="rId4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chart" Target="../charts/chart1.xml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chart" Target="../charts/chart2.xml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/>
              <a:pPr>
                <a:defRPr/>
              </a:pPr>
              <a:t>1</a:t>
            </a:fld>
            <a:endParaRPr lang="en-US" altLang="ja-JP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177476" y="1109299"/>
            <a:ext cx="8799477" cy="13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ts val="200"/>
              </a:spcBef>
            </a:pPr>
            <a:r>
              <a:rPr lang="ja-JP" altLang="en-US" sz="4000" b="1" dirty="0" smtClean="0">
                <a:solidFill>
                  <a:srgbClr val="333399"/>
                </a:solidFill>
                <a:ea typeface="ＭＳ Ｐゴシック"/>
              </a:rPr>
              <a:t>専門家</a:t>
            </a:r>
            <a:r>
              <a:rPr lang="ja-JP" altLang="en-US" sz="4000" b="1" dirty="0">
                <a:solidFill>
                  <a:srgbClr val="333399"/>
                </a:solidFill>
                <a:ea typeface="ＭＳ Ｐゴシック"/>
              </a:rPr>
              <a:t>の視線情報を利用</a:t>
            </a:r>
            <a:r>
              <a:rPr lang="ja-JP" altLang="en-US" sz="4000" b="1" dirty="0" smtClean="0">
                <a:solidFill>
                  <a:srgbClr val="333399"/>
                </a:solidFill>
                <a:ea typeface="ＭＳ Ｐゴシック"/>
              </a:rPr>
              <a:t>した</a:t>
            </a:r>
            <a:endParaRPr lang="en-US" altLang="ja-JP" sz="4000" b="1" dirty="0" smtClean="0">
              <a:solidFill>
                <a:srgbClr val="333399"/>
              </a:solidFill>
              <a:ea typeface="ＭＳ Ｐゴシック"/>
            </a:endParaRPr>
          </a:p>
          <a:p>
            <a:pPr algn="ctr" fontAlgn="base">
              <a:spcBef>
                <a:spcPts val="200"/>
              </a:spcBef>
            </a:pPr>
            <a:r>
              <a:rPr lang="ja-JP" altLang="en-US" sz="4000" b="1" dirty="0" smtClean="0">
                <a:solidFill>
                  <a:srgbClr val="333399"/>
                </a:solidFill>
                <a:ea typeface="ＭＳ Ｐゴシック"/>
              </a:rPr>
              <a:t>画像</a:t>
            </a:r>
            <a:r>
              <a:rPr lang="ja-JP" altLang="en-US" sz="4000" b="1" dirty="0">
                <a:solidFill>
                  <a:srgbClr val="333399"/>
                </a:solidFill>
                <a:ea typeface="ＭＳ Ｐゴシック"/>
              </a:rPr>
              <a:t>データへの教師ラベルの</a:t>
            </a:r>
            <a:r>
              <a:rPr lang="ja-JP" altLang="en-US" sz="4000" b="1" dirty="0" smtClean="0">
                <a:solidFill>
                  <a:srgbClr val="333399"/>
                </a:solidFill>
                <a:ea typeface="ＭＳ Ｐゴシック"/>
              </a:rPr>
              <a:t>付与</a:t>
            </a:r>
            <a:endParaRPr lang="ja-JP" altLang="en-US" sz="4000" b="1" dirty="0">
              <a:ea typeface="ＭＳ Ｐゴシック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728228" y="0"/>
            <a:ext cx="1415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en-US" altLang="ja-JP" sz="2400" dirty="0" smtClean="0">
                <a:solidFill>
                  <a:srgbClr val="660066"/>
                </a:solidFill>
                <a:latin typeface="Times New Roman" pitchFamily="18" charset="0"/>
                <a:ea typeface="ＭＳ Ｐゴシック"/>
              </a:rPr>
              <a:t>2</a:t>
            </a:r>
            <a:r>
              <a:rPr lang="en-US" altLang="ja-JP" sz="1800" dirty="0" smtClean="0">
                <a:solidFill>
                  <a:srgbClr val="660066"/>
                </a:solidFill>
                <a:latin typeface="Times New Roman" pitchFamily="18" charset="0"/>
                <a:ea typeface="ＭＳ Ｐゴシック"/>
              </a:rPr>
              <a:t>017.03.01</a:t>
            </a:r>
            <a:r>
              <a:rPr lang="ja-JP" altLang="en-US" sz="1800" dirty="0">
                <a:solidFill>
                  <a:srgbClr val="660066"/>
                </a:solidFill>
                <a:latin typeface="Times New Roman" pitchFamily="18" charset="0"/>
                <a:ea typeface="ＭＳ Ｐゴシック"/>
              </a:rPr>
              <a:t>　</a:t>
            </a:r>
            <a:endParaRPr lang="en-US" altLang="ja-JP" sz="1800" dirty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3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610053" y="4492913"/>
            <a:ext cx="7934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ts val="200"/>
              </a:spcBef>
            </a:pPr>
            <a:r>
              <a:rPr lang="ja-JP" altLang="en-US" sz="3600" dirty="0" smtClean="0">
                <a:solidFill>
                  <a:srgbClr val="333399"/>
                </a:solidFill>
                <a:latin typeface="Arial"/>
                <a:ea typeface="ＭＳ Ｐゴシック"/>
              </a:rPr>
              <a:t>　</a:t>
            </a:r>
            <a:r>
              <a:rPr lang="ja-JP" altLang="en-US" sz="3600" b="1" dirty="0" smtClean="0">
                <a:solidFill>
                  <a:srgbClr val="333399"/>
                </a:solidFill>
                <a:latin typeface="Arial"/>
                <a:ea typeface="ＭＳ Ｐゴシック"/>
              </a:rPr>
              <a:t>白山</a:t>
            </a:r>
            <a:r>
              <a:rPr lang="en-US" altLang="ja-JP" sz="36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ja-JP" altLang="en-US" sz="36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晋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（</a:t>
            </a:r>
            <a:r>
              <a:rPr lang="ja-JP" altLang="en-US" dirty="0" smtClean="0">
                <a:solidFill>
                  <a:srgbClr val="0070C0"/>
                </a:solidFill>
                <a:latin typeface="Arial"/>
                <a:ea typeface="ＭＳ Ｐゴシック"/>
              </a:rPr>
              <a:t>しらやま　</a:t>
            </a:r>
            <a:r>
              <a:rPr lang="ja-JP" altLang="en-US" dirty="0" smtClean="0">
                <a:latin typeface="Arial"/>
                <a:ea typeface="ＭＳ Ｐゴシック"/>
              </a:rPr>
              <a:t>すすむ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）</a:t>
            </a:r>
            <a:endParaRPr lang="en-US" altLang="ja-JP" sz="24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 fontAlgn="base">
              <a:spcBef>
                <a:spcPts val="200"/>
              </a:spcBef>
            </a:pPr>
            <a:r>
              <a:rPr lang="ja-JP" altLang="en-US" sz="3200" dirty="0" smtClean="0">
                <a:solidFill>
                  <a:srgbClr val="000000"/>
                </a:solidFill>
                <a:latin typeface="Arial"/>
                <a:ea typeface="ＭＳ Ｐゴシック"/>
              </a:rPr>
              <a:t>東京大学大学院</a:t>
            </a:r>
            <a:endParaRPr lang="en-US" altLang="ja-JP" sz="32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 fontAlgn="base">
              <a:spcBef>
                <a:spcPts val="200"/>
              </a:spcBef>
            </a:pPr>
            <a:r>
              <a:rPr lang="ja-JP" altLang="en-US" sz="3200" dirty="0" smtClean="0">
                <a:solidFill>
                  <a:srgbClr val="000000"/>
                </a:solidFill>
                <a:latin typeface="Arial"/>
                <a:ea typeface="ＭＳ Ｐゴシック"/>
              </a:rPr>
              <a:t>工学系研究科システム創成学専攻</a:t>
            </a:r>
            <a:endParaRPr lang="en-US" altLang="ja-JP" sz="32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ltGray">
          <a:xfrm>
            <a:off x="1403648" y="6110064"/>
            <a:ext cx="71000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9A0000"/>
                </a:solidFill>
                <a:ea typeface="ＭＳ Ｐゴシック"/>
              </a:rPr>
              <a:t>E-mail: </a:t>
            </a:r>
            <a:r>
              <a:rPr lang="en-US" altLang="ja-JP" sz="3200" dirty="0" smtClean="0">
                <a:solidFill>
                  <a:srgbClr val="000000"/>
                </a:solidFill>
                <a:ea typeface="ＭＳ Ｐゴシック"/>
              </a:rPr>
              <a:t>sirayama@sys.t.u-tokyo.ac.jp</a:t>
            </a:r>
            <a:endParaRPr lang="en-US" altLang="ja-JP" sz="32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5145961" cy="40011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ja-JP" altLang="en-US" sz="2000" b="1" dirty="0" smtClean="0">
                <a:solidFill>
                  <a:schemeClr val="bg1"/>
                </a:solidFill>
                <a:latin typeface="Times New Roman" pitchFamily="18" charset="0"/>
                <a:ea typeface="ＭＳ Ｐゴシック"/>
              </a:rPr>
              <a:t>第</a:t>
            </a:r>
            <a:r>
              <a:rPr lang="en-US" altLang="ja-JP" sz="2000" b="1" dirty="0" smtClean="0">
                <a:solidFill>
                  <a:schemeClr val="bg1"/>
                </a:solidFill>
                <a:latin typeface="Times New Roman" pitchFamily="18" charset="0"/>
                <a:ea typeface="ＭＳ Ｐゴシック"/>
              </a:rPr>
              <a:t>4</a:t>
            </a:r>
            <a:r>
              <a:rPr lang="ja-JP" altLang="en-US" sz="2000" b="1" dirty="0" smtClean="0">
                <a:solidFill>
                  <a:schemeClr val="bg1"/>
                </a:solidFill>
                <a:latin typeface="Times New Roman" pitchFamily="18" charset="0"/>
                <a:ea typeface="ＭＳ Ｐゴシック"/>
              </a:rPr>
              <a:t>回オープンサイエンスデータワークショップ</a:t>
            </a:r>
            <a:endParaRPr lang="en-US" altLang="ja-JP" sz="1600" b="1" dirty="0">
              <a:solidFill>
                <a:schemeClr val="bg1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68995" y="2593547"/>
            <a:ext cx="6816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A Method of Providing the Training Labels on Images Using Experts' Gaze Data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3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E0F37-440A-4B3F-93B8-E393F931D63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805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58"/>
            <a:ext cx="9050864" cy="504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5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0030"/>
            <a:ext cx="8911946" cy="137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0" y="6457890"/>
            <a:ext cx="743402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新エネルギー・産業技術総合開発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機構，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TSC Foresight Vol.8,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7172088" y="3265998"/>
            <a:ext cx="1085088" cy="3474720"/>
          </a:xfrm>
          <a:prstGeom prst="roundRect">
            <a:avLst/>
          </a:prstGeom>
          <a:solidFill>
            <a:srgbClr val="CC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5666376" y="3259902"/>
            <a:ext cx="1085088" cy="347472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2980944" y="3253806"/>
            <a:ext cx="2401824" cy="347472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463296" y="3272094"/>
            <a:ext cx="2401824" cy="34747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611256" y="6419393"/>
            <a:ext cx="2133600" cy="476250"/>
          </a:xfrm>
        </p:spPr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-1708"/>
            <a:ext cx="551078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教師なし学習によるクラス分類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4" descr="F:\Data2\figImageNet\carT2\img0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29" y="4485198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Data2\figImageNet\carT2\img0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21" y="345021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Data2\figImageNet\carT2\img0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90" y="5607751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:\Data2\figImageNet\catT2\img0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92" y="3425701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Data2\figImageNet\catT2\img00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57" y="449764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F:\Data2\figImageNet\catT2\img00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28" y="3425193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:\Data2\figImageNet\dogT2\img000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71" y="447300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Data2\figImageNet\dogT2\img000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4" y="449815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:\Data2\figImageNet\dogT2\img000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59" y="3437067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F:\Data2\figImageNet\humanfaceT2\img0000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32" y="343700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F:\Data2\figImageNet\humanfaceT2\img0000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66" y="449764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F:\Data2\figImageNet\humanfaceT2\img000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20" y="5583050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F:\Data2\figImageNet\humanfaceT2\img000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447287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F:\Data2\figImageNet\catT2\img0001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99" y="555790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F:\Data2\figImageNet\pandaT2\img0000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0" y="559549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F:\Data2\figImageNet\pandaT2\img0000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4" y="3449577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0" y="624693"/>
            <a:ext cx="91614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rgbClr val="000000"/>
                </a:solidFill>
              </a:rPr>
              <a:t>・クラスタリングの方法を用いる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rgbClr val="000000"/>
                </a:solidFill>
              </a:rPr>
              <a:t>・クラスの数は前もって与えることが多い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>
                <a:solidFill>
                  <a:srgbClr val="000000"/>
                </a:solidFill>
              </a:rPr>
              <a:t>　</a:t>
            </a:r>
            <a:r>
              <a:rPr lang="ja-JP" altLang="en-US" dirty="0" smtClean="0">
                <a:solidFill>
                  <a:srgbClr val="000000"/>
                </a:solidFill>
              </a:rPr>
              <a:t>ただし，情報量等で適した数が求められる場合もある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rgbClr val="000000"/>
                </a:solidFill>
              </a:rPr>
              <a:t>・ラベルやタグ付けは不要である．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>
                <a:solidFill>
                  <a:srgbClr val="000000"/>
                </a:solidFill>
              </a:rPr>
              <a:t>　</a:t>
            </a:r>
            <a:r>
              <a:rPr lang="ja-JP" altLang="en-US" dirty="0" smtClean="0">
                <a:solidFill>
                  <a:srgbClr val="000000"/>
                </a:solidFill>
              </a:rPr>
              <a:t>ただし，クラスのラベル付けは自動ではない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rgbClr val="000000"/>
                </a:solidFill>
              </a:rPr>
              <a:t>・用いる特徴量，クラスタリングの方法で結果は大きく変わる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78741" y="6168566"/>
            <a:ext cx="6303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</a:t>
            </a:r>
            <a:r>
              <a:rPr kumimoji="1" lang="en-US" altLang="ja-JP" sz="3600" baseline="-25000" dirty="0" smtClean="0"/>
              <a:t>1</a:t>
            </a:r>
            <a:endParaRPr kumimoji="1" lang="ja-JP" altLang="en-US" sz="3600" baseline="-25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840465" y="6204854"/>
            <a:ext cx="6303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</a:t>
            </a:r>
            <a:r>
              <a:rPr kumimoji="1" lang="en-US" altLang="ja-JP" sz="3600" baseline="-25000" dirty="0" smtClean="0"/>
              <a:t>2</a:t>
            </a:r>
            <a:endParaRPr kumimoji="1" lang="ja-JP" altLang="en-US" sz="3600" baseline="-25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437005" y="6219368"/>
            <a:ext cx="6303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</a:t>
            </a:r>
            <a:r>
              <a:rPr kumimoji="1" lang="en-US" altLang="ja-JP" sz="3600" baseline="-25000" dirty="0" smtClean="0"/>
              <a:t>3</a:t>
            </a:r>
            <a:endParaRPr kumimoji="1" lang="ja-JP" altLang="en-US" sz="3600" baseline="-25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011777" y="6226628"/>
            <a:ext cx="6303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</a:t>
            </a:r>
            <a:r>
              <a:rPr kumimoji="1" lang="en-US" altLang="ja-JP" sz="3600" baseline="-25000" dirty="0" smtClean="0"/>
              <a:t>4</a:t>
            </a:r>
            <a:endParaRPr kumimoji="1" lang="ja-JP" alt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294154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/>
          <p:cNvSpPr/>
          <p:nvPr/>
        </p:nvSpPr>
        <p:spPr bwMode="auto">
          <a:xfrm>
            <a:off x="0" y="1170432"/>
            <a:ext cx="6449568" cy="4140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3883152" y="1176528"/>
            <a:ext cx="1219200" cy="41400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2596896" y="1170432"/>
            <a:ext cx="1219200" cy="41400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48768" y="2389632"/>
            <a:ext cx="1219200" cy="28800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-1708"/>
            <a:ext cx="551078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教師付き学習によるクラス分類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pic>
        <p:nvPicPr>
          <p:cNvPr id="7" name="Picture 7" descr="F:\Data2\figImageNet\catT2\img0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96" y="1275271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Data2\figImageNet\catT2\img0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85" y="3968750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F:\Data2\figImageNet\catT2\img0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88" y="2640267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Data2\figImageNet\dogT2\img0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6" y="389610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F:\Data2\figImageNet\humanfaceT2\img00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56" y="127438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F:\Data2\figImageNet\humanfaceT2\img000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44" y="399345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F:\Data2\figImageNet\humanfaceT2\img000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88" y="268820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6534913" y="1189137"/>
            <a:ext cx="2609087" cy="193899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・ラベルやタグ付けに依存</a:t>
            </a:r>
            <a:endParaRPr lang="en-US" altLang="ja-JP" sz="4000" dirty="0" smtClean="0">
              <a:solidFill>
                <a:srgbClr val="00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8912" y="3486912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犬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200" y="4858512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犬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1310640" y="2395728"/>
            <a:ext cx="1219200" cy="2880000"/>
          </a:xfrm>
          <a:prstGeom prst="roundRect">
            <a:avLst/>
          </a:prstGeom>
          <a:solidFill>
            <a:srgbClr val="CC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pic>
        <p:nvPicPr>
          <p:cNvPr id="4" name="Picture 4" descr="F:\Data2\figImageNet\carT2\img000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1" y="389534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1688592" y="3493008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車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694688" y="4852416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車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62656" y="2231136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猫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968752" y="3590544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猫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35808" y="4901184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猫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36720" y="2237232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人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242816" y="3621024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人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309872" y="4907280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人</a:t>
            </a:r>
          </a:p>
        </p:txBody>
      </p:sp>
      <p:pic>
        <p:nvPicPr>
          <p:cNvPr id="6" name="Picture 6" descr="F:\Data2\figImageNet\carT2\img000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86" y="2506345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角丸四角形 37"/>
          <p:cNvSpPr/>
          <p:nvPr/>
        </p:nvSpPr>
        <p:spPr bwMode="auto">
          <a:xfrm>
            <a:off x="5181600" y="3864864"/>
            <a:ext cx="1219200" cy="1440000"/>
          </a:xfrm>
          <a:prstGeom prst="roundRect">
            <a:avLst/>
          </a:prstGeom>
          <a:solidFill>
            <a:srgbClr val="CC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pic>
        <p:nvPicPr>
          <p:cNvPr id="19" name="Picture 19" descr="F:\Data2\figImageNet\pandaT2\img0000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94" y="393261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5315712" y="4888992"/>
            <a:ext cx="95410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大熊猫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-12192" y="628924"/>
            <a:ext cx="3571812" cy="523220"/>
          </a:xfrm>
          <a:prstGeom prst="rect">
            <a:avLst/>
          </a:prstGeom>
          <a:solidFill>
            <a:srgbClr val="6600FF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FFFF"/>
                </a:solidFill>
              </a:rPr>
              <a:t>教師付きデータで学習</a:t>
            </a:r>
            <a:endParaRPr lang="ja-JP" altLang="en-US" b="1" dirty="0">
              <a:solidFill>
                <a:srgbClr val="FFFFFF"/>
              </a:solidFill>
            </a:endParaRPr>
          </a:p>
        </p:txBody>
      </p:sp>
      <p:cxnSp>
        <p:nvCxnSpPr>
          <p:cNvPr id="43" name="直線矢印コネクタ 42"/>
          <p:cNvCxnSpPr>
            <a:endCxn id="26" idx="2"/>
          </p:cNvCxnSpPr>
          <p:nvPr/>
        </p:nvCxnSpPr>
        <p:spPr bwMode="auto">
          <a:xfrm flipH="1" flipV="1">
            <a:off x="677773" y="5258622"/>
            <a:ext cx="3137943" cy="587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>
            <a:endCxn id="27" idx="2"/>
          </p:cNvCxnSpPr>
          <p:nvPr/>
        </p:nvCxnSpPr>
        <p:spPr bwMode="auto">
          <a:xfrm flipH="1" flipV="1">
            <a:off x="1920240" y="5275728"/>
            <a:ext cx="1895476" cy="5701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>
            <a:endCxn id="40" idx="2"/>
          </p:cNvCxnSpPr>
          <p:nvPr/>
        </p:nvCxnSpPr>
        <p:spPr bwMode="auto">
          <a:xfrm flipH="1" flipV="1">
            <a:off x="3224784" y="5310432"/>
            <a:ext cx="590932" cy="5354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線矢印コネクタ 48"/>
          <p:cNvCxnSpPr>
            <a:endCxn id="34" idx="2"/>
          </p:cNvCxnSpPr>
          <p:nvPr/>
        </p:nvCxnSpPr>
        <p:spPr bwMode="auto">
          <a:xfrm flipV="1">
            <a:off x="3815716" y="5316528"/>
            <a:ext cx="677036" cy="529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>
            <a:endCxn id="38" idx="2"/>
          </p:cNvCxnSpPr>
          <p:nvPr/>
        </p:nvCxnSpPr>
        <p:spPr bwMode="auto">
          <a:xfrm flipV="1">
            <a:off x="3815716" y="5304864"/>
            <a:ext cx="1975484" cy="5410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テキスト ボックス 51"/>
          <p:cNvSpPr txBox="1"/>
          <p:nvPr/>
        </p:nvSpPr>
        <p:spPr>
          <a:xfrm>
            <a:off x="4523232" y="5943312"/>
            <a:ext cx="1313180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ja-JP" altLang="en-US" sz="4400" dirty="0" smtClean="0">
                <a:solidFill>
                  <a:srgbClr val="000000"/>
                </a:solidFill>
              </a:rPr>
              <a:t>猫</a:t>
            </a:r>
            <a:r>
              <a:rPr lang="ja-JP" altLang="en-US" sz="4400" dirty="0">
                <a:solidFill>
                  <a:srgbClr val="000000"/>
                </a:solidFill>
              </a:rPr>
              <a:t>！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0" y="6036076"/>
            <a:ext cx="3220753" cy="523220"/>
          </a:xfrm>
          <a:prstGeom prst="rect">
            <a:avLst/>
          </a:prstGeom>
          <a:solidFill>
            <a:srgbClr val="6600FF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FFFF"/>
                </a:solidFill>
              </a:rPr>
              <a:t>学習器でクラス分類</a:t>
            </a:r>
            <a:endParaRPr lang="ja-JP" altLang="en-US" b="1" dirty="0">
              <a:solidFill>
                <a:srgbClr val="FFFFFF"/>
              </a:solidFill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83" y="5855712"/>
            <a:ext cx="997169" cy="97790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0" name="Picture 10" descr="F:\Data2\figImageNet\dogT2\img0000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" y="250545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1886" y="2491840"/>
            <a:ext cx="8015336" cy="707886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sz="4000" dirty="0" smtClean="0">
                <a:solidFill>
                  <a:schemeClr val="bg1"/>
                </a:solidFill>
              </a:rPr>
              <a:t>(1) </a:t>
            </a:r>
            <a:r>
              <a:rPr kumimoji="1" lang="ja-JP" altLang="en-US" sz="4000" dirty="0" smtClean="0">
                <a:solidFill>
                  <a:schemeClr val="bg1"/>
                </a:solidFill>
              </a:rPr>
              <a:t>質の高い教師付データの重要性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0"/>
            <a:ext cx="2770310" cy="70788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ja-JP" sz="4000" b="1" dirty="0" smtClean="0">
                <a:solidFill>
                  <a:srgbClr val="FFFFFF"/>
                </a:solidFill>
              </a:rPr>
              <a:t>ImageNet</a:t>
            </a:r>
            <a:endParaRPr lang="ja-JP" altLang="en-US" sz="4000" b="1" dirty="0">
              <a:solidFill>
                <a:srgbClr val="FFFF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994610" y="0"/>
            <a:ext cx="5714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rgbClr val="000000"/>
                </a:solidFill>
              </a:rPr>
              <a:t>http://www.image-net.org/</a:t>
            </a:r>
            <a:endParaRPr lang="ja-JP" altLang="en-US" sz="3600" dirty="0">
              <a:solidFill>
                <a:srgbClr val="000000"/>
              </a:solidFill>
            </a:endParaRPr>
          </a:p>
        </p:txBody>
      </p:sp>
      <p:pic>
        <p:nvPicPr>
          <p:cNvPr id="603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20971"/>
            <a:ext cx="8858250" cy="607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4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sz="3600" dirty="0" smtClean="0">
                <a:solidFill>
                  <a:srgbClr val="000000"/>
                </a:solidFill>
              </a:rPr>
              <a:t>ImageNet</a:t>
            </a:r>
            <a:r>
              <a:rPr lang="ja-JP" altLang="en-US" sz="3600" dirty="0" smtClean="0">
                <a:solidFill>
                  <a:srgbClr val="000000"/>
                </a:solidFill>
              </a:rPr>
              <a:t>プロジェクト</a:t>
            </a:r>
            <a:endParaRPr lang="en-US" altLang="ja-JP" sz="36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フェイフェイ・リー（</a:t>
            </a:r>
            <a:r>
              <a:rPr lang="en-US" altLang="ja-JP" sz="3200" dirty="0" err="1" smtClean="0">
                <a:solidFill>
                  <a:srgbClr val="000000"/>
                </a:solidFill>
              </a:rPr>
              <a:t>Fei-Fei</a:t>
            </a:r>
            <a:r>
              <a:rPr lang="en-US" altLang="ja-JP" sz="3200" dirty="0" smtClean="0">
                <a:solidFill>
                  <a:srgbClr val="000000"/>
                </a:solidFill>
              </a:rPr>
              <a:t> Li</a:t>
            </a:r>
            <a:r>
              <a:rPr lang="ja-JP" altLang="en-US" sz="3200" dirty="0" smtClean="0">
                <a:solidFill>
                  <a:srgbClr val="000000"/>
                </a:solidFill>
              </a:rPr>
              <a:t>）</a:t>
            </a:r>
            <a:r>
              <a:rPr lang="en-US" altLang="ja-JP" sz="3200" dirty="0" smtClean="0">
                <a:solidFill>
                  <a:srgbClr val="000000"/>
                </a:solidFill>
              </a:rPr>
              <a:t>TED</a:t>
            </a:r>
            <a:r>
              <a:rPr lang="ja-JP" altLang="en-US" sz="3200" dirty="0" smtClean="0">
                <a:solidFill>
                  <a:srgbClr val="000000"/>
                </a:solidFill>
              </a:rPr>
              <a:t>から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・</a:t>
            </a:r>
            <a:r>
              <a:rPr lang="en-US" altLang="ja-JP" sz="3200" dirty="0" smtClean="0">
                <a:solidFill>
                  <a:srgbClr val="000000"/>
                </a:solidFill>
              </a:rPr>
              <a:t>2007</a:t>
            </a:r>
            <a:r>
              <a:rPr lang="ja-JP" altLang="en-US" sz="3200" dirty="0" smtClean="0">
                <a:solidFill>
                  <a:srgbClr val="000000"/>
                </a:solidFill>
              </a:rPr>
              <a:t>年にプリンストン大学カイ</a:t>
            </a:r>
            <a:r>
              <a:rPr lang="ja-JP" altLang="en-US" sz="3200" dirty="0">
                <a:solidFill>
                  <a:srgbClr val="000000"/>
                </a:solidFill>
              </a:rPr>
              <a:t>・</a:t>
            </a:r>
            <a:r>
              <a:rPr lang="ja-JP" altLang="en-US" sz="3200" dirty="0" smtClean="0">
                <a:solidFill>
                  <a:srgbClr val="000000"/>
                </a:solidFill>
              </a:rPr>
              <a:t>リーと開始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・</a:t>
            </a:r>
            <a:r>
              <a:rPr lang="en-US" altLang="ja-JP" sz="3200" dirty="0" smtClean="0">
                <a:solidFill>
                  <a:srgbClr val="000000"/>
                </a:solidFill>
              </a:rPr>
              <a:t>10</a:t>
            </a:r>
            <a:r>
              <a:rPr lang="ja-JP" altLang="en-US" sz="3200" dirty="0">
                <a:solidFill>
                  <a:srgbClr val="000000"/>
                </a:solidFill>
              </a:rPr>
              <a:t>億枚近い画像</a:t>
            </a:r>
            <a:r>
              <a:rPr lang="ja-JP" altLang="en-US" sz="3200" dirty="0" smtClean="0">
                <a:solidFill>
                  <a:srgbClr val="000000"/>
                </a:solidFill>
              </a:rPr>
              <a:t>をダウンロード</a:t>
            </a:r>
            <a:endParaRPr lang="ja-JP" altLang="en-US" sz="32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・アマゾン</a:t>
            </a:r>
            <a:r>
              <a:rPr lang="ja-JP" altLang="en-US" sz="3200" dirty="0">
                <a:solidFill>
                  <a:srgbClr val="000000"/>
                </a:solidFill>
              </a:rPr>
              <a:t>・メカニカル・</a:t>
            </a:r>
            <a:r>
              <a:rPr lang="ja-JP" altLang="en-US" sz="3200" dirty="0" smtClean="0">
                <a:solidFill>
                  <a:srgbClr val="000000"/>
                </a:solidFill>
              </a:rPr>
              <a:t>ターク（クラウドソーシング）</a:t>
            </a:r>
            <a:endParaRPr lang="ja-JP" altLang="en-US" sz="32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・</a:t>
            </a:r>
            <a:r>
              <a:rPr lang="en-US" altLang="ja-JP" sz="3200" dirty="0" smtClean="0">
                <a:solidFill>
                  <a:srgbClr val="000000"/>
                </a:solidFill>
              </a:rPr>
              <a:t>167</a:t>
            </a:r>
            <a:r>
              <a:rPr lang="ja-JP" altLang="en-US" sz="3200" dirty="0">
                <a:solidFill>
                  <a:srgbClr val="000000"/>
                </a:solidFill>
              </a:rPr>
              <a:t>カ国</a:t>
            </a:r>
            <a:r>
              <a:rPr lang="ja-JP" altLang="en-US" sz="3200" dirty="0" smtClean="0">
                <a:solidFill>
                  <a:srgbClr val="000000"/>
                </a:solidFill>
              </a:rPr>
              <a:t>の５万人</a:t>
            </a:r>
            <a:r>
              <a:rPr lang="ja-JP" altLang="en-US" sz="3200" dirty="0">
                <a:solidFill>
                  <a:srgbClr val="000000"/>
                </a:solidFill>
              </a:rPr>
              <a:t>近い作業者</a:t>
            </a:r>
            <a:r>
              <a:rPr lang="ja-JP" altLang="en-US" sz="3200" dirty="0" smtClean="0">
                <a:solidFill>
                  <a:srgbClr val="000000"/>
                </a:solidFill>
              </a:rPr>
              <a:t>が画像を整理</a:t>
            </a:r>
            <a:r>
              <a:rPr lang="ja-JP" altLang="en-US" sz="3200" dirty="0">
                <a:solidFill>
                  <a:srgbClr val="000000"/>
                </a:solidFill>
              </a:rPr>
              <a:t>し</a:t>
            </a:r>
            <a:r>
              <a:rPr lang="ja-JP" altLang="en-US" sz="3200" dirty="0" smtClean="0">
                <a:solidFill>
                  <a:srgbClr val="000000"/>
                </a:solidFill>
              </a:rPr>
              <a:t>ラベ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>
                <a:solidFill>
                  <a:srgbClr val="000000"/>
                </a:solidFill>
              </a:rPr>
              <a:t>　</a:t>
            </a:r>
            <a:r>
              <a:rPr lang="ja-JP" altLang="en-US" sz="3200" dirty="0" smtClean="0">
                <a:solidFill>
                  <a:srgbClr val="000000"/>
                </a:solidFill>
              </a:rPr>
              <a:t>　ル付け</a:t>
            </a:r>
            <a:endParaRPr lang="ja-JP" altLang="en-US" sz="32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ja-JP" altLang="en-US" sz="32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・</a:t>
            </a:r>
            <a:r>
              <a:rPr lang="en-US" altLang="ja-JP" sz="3200" dirty="0" smtClean="0">
                <a:solidFill>
                  <a:srgbClr val="000000"/>
                </a:solidFill>
              </a:rPr>
              <a:t>2009</a:t>
            </a:r>
            <a:r>
              <a:rPr lang="ja-JP" altLang="en-US" sz="3200" dirty="0" smtClean="0">
                <a:solidFill>
                  <a:srgbClr val="000000"/>
                </a:solidFill>
              </a:rPr>
              <a:t>年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>
                <a:solidFill>
                  <a:srgbClr val="000000"/>
                </a:solidFill>
              </a:rPr>
              <a:t>　</a:t>
            </a:r>
            <a:r>
              <a:rPr lang="ja-JP" altLang="en-US" sz="3200" dirty="0" smtClean="0">
                <a:solidFill>
                  <a:srgbClr val="000000"/>
                </a:solidFill>
              </a:rPr>
              <a:t>　日常的</a:t>
            </a:r>
            <a:r>
              <a:rPr lang="ja-JP" altLang="en-US" sz="3200" dirty="0">
                <a:solidFill>
                  <a:srgbClr val="000000"/>
                </a:solidFill>
              </a:rPr>
              <a:t>な英語を使って </a:t>
            </a:r>
            <a:r>
              <a:rPr lang="en-US" altLang="ja-JP" sz="3200" dirty="0">
                <a:solidFill>
                  <a:srgbClr val="000000"/>
                </a:solidFill>
              </a:rPr>
              <a:t>2</a:t>
            </a:r>
            <a:r>
              <a:rPr lang="ja-JP" altLang="en-US" sz="3200" dirty="0">
                <a:solidFill>
                  <a:srgbClr val="000000"/>
                </a:solidFill>
              </a:rPr>
              <a:t>万</a:t>
            </a:r>
            <a:r>
              <a:rPr lang="en-US" altLang="ja-JP" sz="3200" dirty="0">
                <a:solidFill>
                  <a:srgbClr val="000000"/>
                </a:solidFill>
              </a:rPr>
              <a:t>2</a:t>
            </a:r>
            <a:r>
              <a:rPr lang="ja-JP" altLang="en-US" sz="3200" dirty="0">
                <a:solidFill>
                  <a:srgbClr val="000000"/>
                </a:solidFill>
              </a:rPr>
              <a:t>千のカテゴリに</a:t>
            </a:r>
            <a:r>
              <a:rPr lang="ja-JP" altLang="en-US" sz="3200" dirty="0" smtClean="0">
                <a:solidFill>
                  <a:srgbClr val="000000"/>
                </a:solidFill>
              </a:rPr>
              <a:t>分類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>
                <a:solidFill>
                  <a:srgbClr val="000000"/>
                </a:solidFill>
              </a:rPr>
              <a:t>　</a:t>
            </a:r>
            <a:r>
              <a:rPr lang="ja-JP" altLang="en-US" sz="3200" dirty="0" smtClean="0">
                <a:solidFill>
                  <a:srgbClr val="000000"/>
                </a:solidFill>
              </a:rPr>
              <a:t>　</a:t>
            </a:r>
            <a:r>
              <a:rPr lang="en-US" altLang="ja-JP" sz="3200" dirty="0" smtClean="0">
                <a:solidFill>
                  <a:srgbClr val="000000"/>
                </a:solidFill>
              </a:rPr>
              <a:t>1500</a:t>
            </a:r>
            <a:r>
              <a:rPr lang="ja-JP" altLang="en-US" sz="3200" dirty="0" smtClean="0">
                <a:solidFill>
                  <a:srgbClr val="000000"/>
                </a:solidFill>
              </a:rPr>
              <a:t>万枚の</a:t>
            </a:r>
            <a:r>
              <a:rPr lang="ja-JP" altLang="en-US" sz="3200" dirty="0">
                <a:solidFill>
                  <a:srgbClr val="000000"/>
                </a:solidFill>
              </a:rPr>
              <a:t>画像の データベース</a:t>
            </a:r>
            <a:r>
              <a:rPr lang="ja-JP" altLang="en-US" sz="3200" dirty="0" smtClean="0">
                <a:solidFill>
                  <a:srgbClr val="000000"/>
                </a:solidFill>
              </a:rPr>
              <a:t>を完成 </a:t>
            </a:r>
            <a:endParaRPr lang="ja-JP" altLang="en-US" sz="32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rgbClr val="000000"/>
                </a:solidFill>
              </a:rPr>
              <a:t>　　</a:t>
            </a:r>
            <a:r>
              <a:rPr lang="en-US" altLang="ja-JP" sz="3200" dirty="0" smtClean="0">
                <a:solidFill>
                  <a:srgbClr val="000000"/>
                </a:solidFill>
              </a:rPr>
              <a:t>(ex) </a:t>
            </a:r>
            <a:r>
              <a:rPr lang="ja-JP" altLang="en-US" sz="3200" dirty="0" smtClean="0">
                <a:solidFill>
                  <a:srgbClr val="000000"/>
                </a:solidFill>
              </a:rPr>
              <a:t>ネコ</a:t>
            </a:r>
            <a:r>
              <a:rPr lang="ja-JP" altLang="en-US" sz="3200" dirty="0">
                <a:solidFill>
                  <a:srgbClr val="000000"/>
                </a:solidFill>
              </a:rPr>
              <a:t>の画像は </a:t>
            </a:r>
            <a:r>
              <a:rPr lang="en-US" altLang="ja-JP" sz="3200" dirty="0">
                <a:solidFill>
                  <a:srgbClr val="000000"/>
                </a:solidFill>
              </a:rPr>
              <a:t>6</a:t>
            </a:r>
            <a:r>
              <a:rPr lang="ja-JP" altLang="en-US" sz="3200" dirty="0">
                <a:solidFill>
                  <a:srgbClr val="000000"/>
                </a:solidFill>
              </a:rPr>
              <a:t>万</a:t>
            </a:r>
            <a:r>
              <a:rPr lang="en-US" altLang="ja-JP" sz="3200" dirty="0">
                <a:solidFill>
                  <a:srgbClr val="000000"/>
                </a:solidFill>
              </a:rPr>
              <a:t>2</a:t>
            </a:r>
            <a:r>
              <a:rPr lang="ja-JP" altLang="en-US" sz="3200" dirty="0">
                <a:solidFill>
                  <a:srgbClr val="000000"/>
                </a:solidFill>
              </a:rPr>
              <a:t>千点以上</a:t>
            </a:r>
          </a:p>
        </p:txBody>
      </p:sp>
    </p:spTree>
    <p:extLst>
      <p:ext uri="{BB962C8B-B14F-4D97-AF65-F5344CB8AC3E}">
        <p14:creationId xmlns:p14="http://schemas.microsoft.com/office/powerpoint/2010/main" val="34846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" y="4849002"/>
            <a:ext cx="17256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CAFDC-243A-43DB-A499-C9416590D55B}" type="slidenum">
              <a:rPr lang="ja-JP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56021" y="0"/>
            <a:ext cx="408797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FF"/>
                </a:solidFill>
              </a:rPr>
              <a:t>ニューラルネットワーク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21" name="雲 20"/>
          <p:cNvSpPr/>
          <p:nvPr/>
        </p:nvSpPr>
        <p:spPr bwMode="auto">
          <a:xfrm>
            <a:off x="7537265" y="1640854"/>
            <a:ext cx="1596572" cy="1683657"/>
          </a:xfrm>
          <a:prstGeom prst="cloud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803840" y="1800513"/>
            <a:ext cx="1106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ねこ</a:t>
            </a:r>
            <a:endParaRPr lang="en-US" altLang="ja-JP" sz="40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 猫</a:t>
            </a:r>
            <a:endParaRPr lang="ja-JP" altLang="en-US" sz="4000" dirty="0">
              <a:solidFill>
                <a:srgbClr val="000000"/>
              </a:solidFill>
            </a:endParaRPr>
          </a:p>
        </p:txBody>
      </p:sp>
      <p:cxnSp>
        <p:nvCxnSpPr>
          <p:cNvPr id="24" name="直線矢印コネクタ 23"/>
          <p:cNvCxnSpPr>
            <a:stCxn id="125" idx="6"/>
            <a:endCxn id="21" idx="2"/>
          </p:cNvCxnSpPr>
          <p:nvPr/>
        </p:nvCxnSpPr>
        <p:spPr bwMode="auto">
          <a:xfrm flipV="1">
            <a:off x="7220638" y="2482683"/>
            <a:ext cx="321579" cy="68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テキスト ボックス 25"/>
          <p:cNvSpPr txBox="1"/>
          <p:nvPr/>
        </p:nvSpPr>
        <p:spPr>
          <a:xfrm>
            <a:off x="5837658" y="227402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000000"/>
                </a:solidFill>
              </a:rPr>
              <a:t>・・・</a:t>
            </a:r>
          </a:p>
        </p:txBody>
      </p:sp>
      <p:graphicFrame>
        <p:nvGraphicFramePr>
          <p:cNvPr id="91" name="表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568489"/>
              </p:ext>
            </p:extLst>
          </p:nvPr>
        </p:nvGraphicFramePr>
        <p:xfrm>
          <a:off x="1861461" y="4827448"/>
          <a:ext cx="3164118" cy="201095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0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70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180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60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6" name="グループ化 115"/>
          <p:cNvGrpSpPr/>
          <p:nvPr/>
        </p:nvGrpSpPr>
        <p:grpSpPr>
          <a:xfrm>
            <a:off x="3342094" y="1000908"/>
            <a:ext cx="1297426" cy="3163638"/>
            <a:chOff x="3062485" y="753848"/>
            <a:chExt cx="1386954" cy="3381943"/>
          </a:xfrm>
        </p:grpSpPr>
        <p:sp>
          <p:nvSpPr>
            <p:cNvPr id="4" name="円/楕円 3"/>
            <p:cNvSpPr/>
            <p:nvPr/>
          </p:nvSpPr>
          <p:spPr bwMode="auto">
            <a:xfrm>
              <a:off x="3062485" y="753848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10" name="直線矢印コネクタ 9"/>
            <p:cNvCxnSpPr>
              <a:stCxn id="12" idx="6"/>
              <a:endCxn id="6" idx="2"/>
            </p:cNvCxnSpPr>
            <p:nvPr/>
          </p:nvCxnSpPr>
          <p:spPr bwMode="auto">
            <a:xfrm>
              <a:off x="3683171" y="1969818"/>
              <a:ext cx="766268" cy="633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直線矢印コネクタ 10"/>
            <p:cNvCxnSpPr>
              <a:stCxn id="4" idx="6"/>
              <a:endCxn id="6" idx="2"/>
            </p:cNvCxnSpPr>
            <p:nvPr/>
          </p:nvCxnSpPr>
          <p:spPr bwMode="auto">
            <a:xfrm>
              <a:off x="3670476" y="1057844"/>
              <a:ext cx="778963" cy="91830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円/楕円 11"/>
            <p:cNvSpPr/>
            <p:nvPr/>
          </p:nvSpPr>
          <p:spPr bwMode="auto">
            <a:xfrm>
              <a:off x="3075181" y="1665822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>
              <a:off x="3087823" y="2590458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16" name="直線矢印コネクタ 15"/>
            <p:cNvCxnSpPr>
              <a:stCxn id="13" idx="6"/>
              <a:endCxn id="6" idx="2"/>
            </p:cNvCxnSpPr>
            <p:nvPr/>
          </p:nvCxnSpPr>
          <p:spPr bwMode="auto">
            <a:xfrm flipV="1">
              <a:off x="3695813" y="1976149"/>
              <a:ext cx="753626" cy="9183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円/楕円 30"/>
            <p:cNvSpPr/>
            <p:nvPr/>
          </p:nvSpPr>
          <p:spPr bwMode="auto">
            <a:xfrm>
              <a:off x="3084180" y="3527800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直線矢印コネクタ 31"/>
            <p:cNvCxnSpPr>
              <a:stCxn id="4" idx="6"/>
              <a:endCxn id="28" idx="2"/>
            </p:cNvCxnSpPr>
            <p:nvPr/>
          </p:nvCxnSpPr>
          <p:spPr bwMode="auto">
            <a:xfrm>
              <a:off x="3670476" y="1057844"/>
              <a:ext cx="753654" cy="183031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直線矢印コネクタ 34"/>
            <p:cNvCxnSpPr>
              <a:stCxn id="4" idx="6"/>
              <a:endCxn id="30" idx="2"/>
            </p:cNvCxnSpPr>
            <p:nvPr/>
          </p:nvCxnSpPr>
          <p:spPr bwMode="auto">
            <a:xfrm flipV="1">
              <a:off x="3670476" y="1051492"/>
              <a:ext cx="766326" cy="635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直線矢印コネクタ 37"/>
            <p:cNvCxnSpPr>
              <a:stCxn id="4" idx="6"/>
              <a:endCxn id="29" idx="2"/>
            </p:cNvCxnSpPr>
            <p:nvPr/>
          </p:nvCxnSpPr>
          <p:spPr bwMode="auto">
            <a:xfrm>
              <a:off x="3670476" y="1057844"/>
              <a:ext cx="766350" cy="278028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直線矢印コネクタ 40"/>
            <p:cNvCxnSpPr>
              <a:stCxn id="12" idx="6"/>
              <a:endCxn id="30" idx="2"/>
            </p:cNvCxnSpPr>
            <p:nvPr/>
          </p:nvCxnSpPr>
          <p:spPr bwMode="auto">
            <a:xfrm flipV="1">
              <a:off x="3683171" y="1051492"/>
              <a:ext cx="753631" cy="91832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直線矢印コネクタ 43"/>
            <p:cNvCxnSpPr>
              <a:stCxn id="12" idx="6"/>
              <a:endCxn id="28" idx="2"/>
            </p:cNvCxnSpPr>
            <p:nvPr/>
          </p:nvCxnSpPr>
          <p:spPr bwMode="auto">
            <a:xfrm>
              <a:off x="3683171" y="1969818"/>
              <a:ext cx="740959" cy="91833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直線矢印コネクタ 46"/>
            <p:cNvCxnSpPr>
              <a:stCxn id="12" idx="6"/>
              <a:endCxn id="29" idx="2"/>
            </p:cNvCxnSpPr>
            <p:nvPr/>
          </p:nvCxnSpPr>
          <p:spPr bwMode="auto">
            <a:xfrm>
              <a:off x="3683171" y="1969818"/>
              <a:ext cx="753654" cy="186830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直線矢印コネクタ 49"/>
            <p:cNvCxnSpPr>
              <a:stCxn id="13" idx="6"/>
              <a:endCxn id="30" idx="2"/>
            </p:cNvCxnSpPr>
            <p:nvPr/>
          </p:nvCxnSpPr>
          <p:spPr bwMode="auto">
            <a:xfrm flipV="1">
              <a:off x="3695813" y="1051492"/>
              <a:ext cx="740989" cy="18429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直線矢印コネクタ 52"/>
            <p:cNvCxnSpPr>
              <a:stCxn id="13" idx="6"/>
              <a:endCxn id="28" idx="2"/>
            </p:cNvCxnSpPr>
            <p:nvPr/>
          </p:nvCxnSpPr>
          <p:spPr bwMode="auto">
            <a:xfrm flipV="1">
              <a:off x="3695813" y="2888154"/>
              <a:ext cx="728317" cy="630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6" name="直線矢印コネクタ 55"/>
            <p:cNvCxnSpPr>
              <a:stCxn id="31" idx="6"/>
              <a:endCxn id="29" idx="2"/>
            </p:cNvCxnSpPr>
            <p:nvPr/>
          </p:nvCxnSpPr>
          <p:spPr bwMode="auto">
            <a:xfrm>
              <a:off x="3692171" y="3831796"/>
              <a:ext cx="744655" cy="63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直線矢印コネクタ 58"/>
            <p:cNvCxnSpPr>
              <a:stCxn id="31" idx="6"/>
              <a:endCxn id="30" idx="2"/>
            </p:cNvCxnSpPr>
            <p:nvPr/>
          </p:nvCxnSpPr>
          <p:spPr bwMode="auto">
            <a:xfrm flipV="1">
              <a:off x="3692171" y="1051492"/>
              <a:ext cx="744631" cy="278030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直線矢印コネクタ 61"/>
            <p:cNvCxnSpPr>
              <a:stCxn id="13" idx="6"/>
              <a:endCxn id="29" idx="2"/>
            </p:cNvCxnSpPr>
            <p:nvPr/>
          </p:nvCxnSpPr>
          <p:spPr bwMode="auto">
            <a:xfrm>
              <a:off x="3695813" y="2894455"/>
              <a:ext cx="741012" cy="94367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直線矢印コネクタ 64"/>
            <p:cNvCxnSpPr>
              <a:stCxn id="31" idx="6"/>
              <a:endCxn id="6" idx="2"/>
            </p:cNvCxnSpPr>
            <p:nvPr/>
          </p:nvCxnSpPr>
          <p:spPr bwMode="auto">
            <a:xfrm flipV="1">
              <a:off x="3692171" y="1976149"/>
              <a:ext cx="757268" cy="185564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直線矢印コネクタ 67"/>
            <p:cNvCxnSpPr>
              <a:stCxn id="31" idx="6"/>
              <a:endCxn id="28" idx="2"/>
            </p:cNvCxnSpPr>
            <p:nvPr/>
          </p:nvCxnSpPr>
          <p:spPr bwMode="auto">
            <a:xfrm flipV="1">
              <a:off x="3692171" y="2888154"/>
              <a:ext cx="731959" cy="94364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4" name="グループ化 93"/>
          <p:cNvGrpSpPr/>
          <p:nvPr/>
        </p:nvGrpSpPr>
        <p:grpSpPr>
          <a:xfrm>
            <a:off x="4615845" y="994966"/>
            <a:ext cx="1060498" cy="3175501"/>
            <a:chOff x="3045274" y="718465"/>
            <a:chExt cx="1133677" cy="3394625"/>
          </a:xfrm>
        </p:grpSpPr>
        <p:sp>
          <p:nvSpPr>
            <p:cNvPr id="6" name="円/楕円 5"/>
            <p:cNvSpPr/>
            <p:nvPr/>
          </p:nvSpPr>
          <p:spPr bwMode="auto">
            <a:xfrm>
              <a:off x="3070583" y="1643122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 bwMode="auto">
            <a:xfrm>
              <a:off x="3665937" y="1959788"/>
              <a:ext cx="51301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円/楕円 27"/>
            <p:cNvSpPr/>
            <p:nvPr/>
          </p:nvSpPr>
          <p:spPr bwMode="auto">
            <a:xfrm>
              <a:off x="3045274" y="2555127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" name="円/楕円 28"/>
            <p:cNvSpPr/>
            <p:nvPr/>
          </p:nvSpPr>
          <p:spPr bwMode="auto">
            <a:xfrm>
              <a:off x="3057970" y="3505099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円/楕円 29"/>
            <p:cNvSpPr/>
            <p:nvPr/>
          </p:nvSpPr>
          <p:spPr bwMode="auto">
            <a:xfrm>
              <a:off x="3057946" y="718465"/>
              <a:ext cx="607991" cy="60799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71" name="直線矢印コネクタ 70"/>
            <p:cNvCxnSpPr>
              <a:stCxn id="30" idx="6"/>
            </p:cNvCxnSpPr>
            <p:nvPr/>
          </p:nvCxnSpPr>
          <p:spPr bwMode="auto">
            <a:xfrm>
              <a:off x="3665936" y="1022461"/>
              <a:ext cx="513015" cy="63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直線矢印コネクタ 73"/>
            <p:cNvCxnSpPr>
              <a:stCxn id="30" idx="6"/>
            </p:cNvCxnSpPr>
            <p:nvPr/>
          </p:nvCxnSpPr>
          <p:spPr bwMode="auto">
            <a:xfrm>
              <a:off x="3665936" y="1022461"/>
              <a:ext cx="373683" cy="5003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直線矢印コネクタ 76"/>
            <p:cNvCxnSpPr>
              <a:stCxn id="30" idx="6"/>
            </p:cNvCxnSpPr>
            <p:nvPr/>
          </p:nvCxnSpPr>
          <p:spPr bwMode="auto">
            <a:xfrm>
              <a:off x="3665936" y="1022461"/>
              <a:ext cx="399016" cy="13743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1" name="直線矢印コネクタ 80"/>
            <p:cNvCxnSpPr>
              <a:stCxn id="6" idx="6"/>
            </p:cNvCxnSpPr>
            <p:nvPr/>
          </p:nvCxnSpPr>
          <p:spPr bwMode="auto">
            <a:xfrm flipV="1">
              <a:off x="3678574" y="1586122"/>
              <a:ext cx="335713" cy="3609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6" name="直線矢印コネクタ 85"/>
            <p:cNvCxnSpPr>
              <a:stCxn id="6" idx="6"/>
            </p:cNvCxnSpPr>
            <p:nvPr/>
          </p:nvCxnSpPr>
          <p:spPr bwMode="auto">
            <a:xfrm>
              <a:off x="3678574" y="1947118"/>
              <a:ext cx="247047" cy="42432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0" name="テキスト ボックス 89"/>
          <p:cNvSpPr txBox="1"/>
          <p:nvPr/>
        </p:nvSpPr>
        <p:spPr>
          <a:xfrm rot="5400000">
            <a:off x="5089716" y="3085658"/>
            <a:ext cx="723275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</a:rPr>
              <a:t>・・・</a:t>
            </a:r>
          </a:p>
        </p:txBody>
      </p:sp>
      <p:sp>
        <p:nvSpPr>
          <p:cNvPr id="95" name="円/楕円 94"/>
          <p:cNvSpPr/>
          <p:nvPr/>
        </p:nvSpPr>
        <p:spPr bwMode="auto">
          <a:xfrm>
            <a:off x="2072636" y="1007699"/>
            <a:ext cx="568745" cy="56874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96" name="直線矢印コネクタ 95"/>
          <p:cNvCxnSpPr>
            <a:stCxn id="98" idx="6"/>
          </p:cNvCxnSpPr>
          <p:nvPr/>
        </p:nvCxnSpPr>
        <p:spPr bwMode="auto">
          <a:xfrm>
            <a:off x="2653257" y="2145177"/>
            <a:ext cx="716806" cy="59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直線矢印コネクタ 96"/>
          <p:cNvCxnSpPr>
            <a:stCxn id="95" idx="6"/>
          </p:cNvCxnSpPr>
          <p:nvPr/>
        </p:nvCxnSpPr>
        <p:spPr bwMode="auto">
          <a:xfrm>
            <a:off x="2641381" y="1292072"/>
            <a:ext cx="728683" cy="8590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8" name="円/楕円 97"/>
          <p:cNvSpPr/>
          <p:nvPr/>
        </p:nvSpPr>
        <p:spPr bwMode="auto">
          <a:xfrm>
            <a:off x="2084512" y="1860805"/>
            <a:ext cx="568745" cy="56874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99" name="円/楕円 98"/>
          <p:cNvSpPr/>
          <p:nvPr/>
        </p:nvSpPr>
        <p:spPr bwMode="auto">
          <a:xfrm>
            <a:off x="2096338" y="2725756"/>
            <a:ext cx="568745" cy="56874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100" name="直線矢印コネクタ 99"/>
          <p:cNvCxnSpPr>
            <a:stCxn id="99" idx="6"/>
          </p:cNvCxnSpPr>
          <p:nvPr/>
        </p:nvCxnSpPr>
        <p:spPr bwMode="auto">
          <a:xfrm flipV="1">
            <a:off x="2665083" y="2151100"/>
            <a:ext cx="704980" cy="8590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1" name="円/楕円 100"/>
          <p:cNvSpPr/>
          <p:nvPr/>
        </p:nvSpPr>
        <p:spPr bwMode="auto">
          <a:xfrm>
            <a:off x="2079353" y="3602592"/>
            <a:ext cx="568745" cy="56874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102" name="直線矢印コネクタ 101"/>
          <p:cNvCxnSpPr>
            <a:stCxn id="95" idx="6"/>
            <a:endCxn id="13" idx="2"/>
          </p:cNvCxnSpPr>
          <p:nvPr/>
        </p:nvCxnSpPr>
        <p:spPr bwMode="auto">
          <a:xfrm>
            <a:off x="2641381" y="1292072"/>
            <a:ext cx="724415" cy="17112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直線矢印コネクタ 102"/>
          <p:cNvCxnSpPr>
            <a:stCxn id="95" idx="6"/>
          </p:cNvCxnSpPr>
          <p:nvPr/>
        </p:nvCxnSpPr>
        <p:spPr bwMode="auto">
          <a:xfrm flipV="1">
            <a:off x="2641381" y="1286130"/>
            <a:ext cx="716860" cy="59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4" name="直線矢印コネクタ 103"/>
          <p:cNvCxnSpPr>
            <a:stCxn id="95" idx="6"/>
          </p:cNvCxnSpPr>
          <p:nvPr/>
        </p:nvCxnSpPr>
        <p:spPr bwMode="auto">
          <a:xfrm>
            <a:off x="2641381" y="1292072"/>
            <a:ext cx="716884" cy="26008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5" name="直線矢印コネクタ 104"/>
          <p:cNvCxnSpPr>
            <a:stCxn id="98" idx="6"/>
          </p:cNvCxnSpPr>
          <p:nvPr/>
        </p:nvCxnSpPr>
        <p:spPr bwMode="auto">
          <a:xfrm flipV="1">
            <a:off x="2653257" y="1286130"/>
            <a:ext cx="704984" cy="859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直線矢印コネクタ 105"/>
          <p:cNvCxnSpPr>
            <a:stCxn id="98" idx="6"/>
            <a:endCxn id="13" idx="2"/>
          </p:cNvCxnSpPr>
          <p:nvPr/>
        </p:nvCxnSpPr>
        <p:spPr bwMode="auto">
          <a:xfrm>
            <a:off x="2653258" y="2145178"/>
            <a:ext cx="712539" cy="8581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7" name="直線矢印コネクタ 106"/>
          <p:cNvCxnSpPr>
            <a:stCxn id="98" idx="6"/>
          </p:cNvCxnSpPr>
          <p:nvPr/>
        </p:nvCxnSpPr>
        <p:spPr bwMode="auto">
          <a:xfrm>
            <a:off x="2653257" y="2145177"/>
            <a:ext cx="705007" cy="17477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直線矢印コネクタ 107"/>
          <p:cNvCxnSpPr>
            <a:stCxn id="99" idx="6"/>
          </p:cNvCxnSpPr>
          <p:nvPr/>
        </p:nvCxnSpPr>
        <p:spPr bwMode="auto">
          <a:xfrm flipV="1">
            <a:off x="2665083" y="1286130"/>
            <a:ext cx="693159" cy="17239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直線矢印コネクタ 108"/>
          <p:cNvCxnSpPr>
            <a:stCxn id="99" idx="6"/>
            <a:endCxn id="13" idx="2"/>
          </p:cNvCxnSpPr>
          <p:nvPr/>
        </p:nvCxnSpPr>
        <p:spPr bwMode="auto">
          <a:xfrm flipV="1">
            <a:off x="2665083" y="3003337"/>
            <a:ext cx="700713" cy="6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0" name="直線矢印コネクタ 109"/>
          <p:cNvCxnSpPr>
            <a:stCxn id="101" idx="6"/>
            <a:endCxn id="31" idx="2"/>
          </p:cNvCxnSpPr>
          <p:nvPr/>
        </p:nvCxnSpPr>
        <p:spPr bwMode="auto">
          <a:xfrm flipV="1">
            <a:off x="2648099" y="3880174"/>
            <a:ext cx="714290" cy="6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直線矢印コネクタ 110"/>
          <p:cNvCxnSpPr>
            <a:stCxn id="101" idx="6"/>
          </p:cNvCxnSpPr>
          <p:nvPr/>
        </p:nvCxnSpPr>
        <p:spPr bwMode="auto">
          <a:xfrm flipV="1">
            <a:off x="2648099" y="1286130"/>
            <a:ext cx="669412" cy="26008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直線矢印コネクタ 111"/>
          <p:cNvCxnSpPr>
            <a:stCxn id="99" idx="6"/>
          </p:cNvCxnSpPr>
          <p:nvPr/>
        </p:nvCxnSpPr>
        <p:spPr bwMode="auto">
          <a:xfrm>
            <a:off x="2665083" y="3010128"/>
            <a:ext cx="693181" cy="882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3" name="直線矢印コネクタ 112"/>
          <p:cNvCxnSpPr>
            <a:stCxn id="101" idx="6"/>
          </p:cNvCxnSpPr>
          <p:nvPr/>
        </p:nvCxnSpPr>
        <p:spPr bwMode="auto">
          <a:xfrm flipV="1">
            <a:off x="2648099" y="2151100"/>
            <a:ext cx="681233" cy="17358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4" name="直線矢印コネクタ 113"/>
          <p:cNvCxnSpPr>
            <a:stCxn id="101" idx="6"/>
            <a:endCxn id="13" idx="2"/>
          </p:cNvCxnSpPr>
          <p:nvPr/>
        </p:nvCxnSpPr>
        <p:spPr bwMode="auto">
          <a:xfrm flipV="1">
            <a:off x="2648099" y="3003337"/>
            <a:ext cx="717698" cy="8836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4" name="テキスト ボックス 123"/>
          <p:cNvSpPr txBox="1"/>
          <p:nvPr/>
        </p:nvSpPr>
        <p:spPr>
          <a:xfrm rot="5400000">
            <a:off x="1990191" y="4219223"/>
            <a:ext cx="723275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</a:rPr>
              <a:t>・・・</a:t>
            </a:r>
          </a:p>
        </p:txBody>
      </p:sp>
      <p:sp>
        <p:nvSpPr>
          <p:cNvPr id="125" name="円/楕円 124"/>
          <p:cNvSpPr/>
          <p:nvPr/>
        </p:nvSpPr>
        <p:spPr bwMode="auto">
          <a:xfrm>
            <a:off x="6651893" y="2205126"/>
            <a:ext cx="568745" cy="56874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28" name="右矢印 127"/>
          <p:cNvSpPr/>
          <p:nvPr/>
        </p:nvSpPr>
        <p:spPr bwMode="auto">
          <a:xfrm>
            <a:off x="1651439" y="2119812"/>
            <a:ext cx="232225" cy="928913"/>
          </a:xfrm>
          <a:prstGeom prst="rightArrow">
            <a:avLst>
              <a:gd name="adj1" fmla="val 50000"/>
              <a:gd name="adj2" fmla="val 6956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129" name="直線矢印コネクタ 128"/>
          <p:cNvCxnSpPr/>
          <p:nvPr/>
        </p:nvCxnSpPr>
        <p:spPr bwMode="auto">
          <a:xfrm>
            <a:off x="1833154" y="1307038"/>
            <a:ext cx="26541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1" name="直線矢印コネクタ 130"/>
          <p:cNvCxnSpPr/>
          <p:nvPr/>
        </p:nvCxnSpPr>
        <p:spPr bwMode="auto">
          <a:xfrm>
            <a:off x="1840414" y="2127082"/>
            <a:ext cx="26541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直線矢印コネクタ 131"/>
          <p:cNvCxnSpPr/>
          <p:nvPr/>
        </p:nvCxnSpPr>
        <p:spPr bwMode="auto">
          <a:xfrm>
            <a:off x="1854928" y="3026950"/>
            <a:ext cx="26541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直線矢印コネクタ 132"/>
          <p:cNvCxnSpPr/>
          <p:nvPr/>
        </p:nvCxnSpPr>
        <p:spPr bwMode="auto">
          <a:xfrm>
            <a:off x="1817584" y="3861508"/>
            <a:ext cx="26541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4" name="正方形/長方形 133"/>
          <p:cNvSpPr/>
          <p:nvPr/>
        </p:nvSpPr>
        <p:spPr bwMode="auto">
          <a:xfrm>
            <a:off x="584200" y="5277394"/>
            <a:ext cx="246743" cy="203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35" name="正方形/長方形 134"/>
          <p:cNvSpPr/>
          <p:nvPr/>
        </p:nvSpPr>
        <p:spPr bwMode="auto">
          <a:xfrm>
            <a:off x="2369462" y="5146764"/>
            <a:ext cx="2119085" cy="100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37" name="フリーフォーム 136"/>
          <p:cNvSpPr/>
          <p:nvPr/>
        </p:nvSpPr>
        <p:spPr bwMode="auto">
          <a:xfrm>
            <a:off x="584200" y="4917879"/>
            <a:ext cx="1799771" cy="345002"/>
          </a:xfrm>
          <a:custGeom>
            <a:avLst/>
            <a:gdLst>
              <a:gd name="connsiteX0" fmla="*/ 0 w 1799771"/>
              <a:gd name="connsiteY0" fmla="*/ 413767 h 413767"/>
              <a:gd name="connsiteX1" fmla="*/ 130628 w 1799771"/>
              <a:gd name="connsiteY1" fmla="*/ 196053 h 413767"/>
              <a:gd name="connsiteX2" fmla="*/ 333828 w 1799771"/>
              <a:gd name="connsiteY2" fmla="*/ 79938 h 413767"/>
              <a:gd name="connsiteX3" fmla="*/ 580571 w 1799771"/>
              <a:gd name="connsiteY3" fmla="*/ 7367 h 413767"/>
              <a:gd name="connsiteX4" fmla="*/ 885371 w 1799771"/>
              <a:gd name="connsiteY4" fmla="*/ 7367 h 413767"/>
              <a:gd name="connsiteX5" fmla="*/ 1219200 w 1799771"/>
              <a:gd name="connsiteY5" fmla="*/ 50910 h 413767"/>
              <a:gd name="connsiteX6" fmla="*/ 1378857 w 1799771"/>
              <a:gd name="connsiteY6" fmla="*/ 137996 h 413767"/>
              <a:gd name="connsiteX7" fmla="*/ 1799771 w 1799771"/>
              <a:gd name="connsiteY7" fmla="*/ 312167 h 413767"/>
              <a:gd name="connsiteX0" fmla="*/ 0 w 1799771"/>
              <a:gd name="connsiteY0" fmla="*/ 419349 h 419349"/>
              <a:gd name="connsiteX1" fmla="*/ 130628 w 1799771"/>
              <a:gd name="connsiteY1" fmla="*/ 201635 h 419349"/>
              <a:gd name="connsiteX2" fmla="*/ 333828 w 1799771"/>
              <a:gd name="connsiteY2" fmla="*/ 85520 h 419349"/>
              <a:gd name="connsiteX3" fmla="*/ 580571 w 1799771"/>
              <a:gd name="connsiteY3" fmla="*/ 12949 h 419349"/>
              <a:gd name="connsiteX4" fmla="*/ 885371 w 1799771"/>
              <a:gd name="connsiteY4" fmla="*/ 12949 h 419349"/>
              <a:gd name="connsiteX5" fmla="*/ 1378857 w 1799771"/>
              <a:gd name="connsiteY5" fmla="*/ 143578 h 419349"/>
              <a:gd name="connsiteX6" fmla="*/ 1799771 w 1799771"/>
              <a:gd name="connsiteY6" fmla="*/ 317749 h 419349"/>
              <a:gd name="connsiteX0" fmla="*/ 0 w 1799771"/>
              <a:gd name="connsiteY0" fmla="*/ 407606 h 407606"/>
              <a:gd name="connsiteX1" fmla="*/ 130628 w 1799771"/>
              <a:gd name="connsiteY1" fmla="*/ 189892 h 407606"/>
              <a:gd name="connsiteX2" fmla="*/ 333828 w 1799771"/>
              <a:gd name="connsiteY2" fmla="*/ 73777 h 407606"/>
              <a:gd name="connsiteX3" fmla="*/ 885371 w 1799771"/>
              <a:gd name="connsiteY3" fmla="*/ 1206 h 407606"/>
              <a:gd name="connsiteX4" fmla="*/ 1378857 w 1799771"/>
              <a:gd name="connsiteY4" fmla="*/ 131835 h 407606"/>
              <a:gd name="connsiteX5" fmla="*/ 1799771 w 1799771"/>
              <a:gd name="connsiteY5" fmla="*/ 306006 h 407606"/>
              <a:gd name="connsiteX0" fmla="*/ 0 w 1799771"/>
              <a:gd name="connsiteY0" fmla="*/ 345002 h 345002"/>
              <a:gd name="connsiteX1" fmla="*/ 130628 w 1799771"/>
              <a:gd name="connsiteY1" fmla="*/ 127288 h 345002"/>
              <a:gd name="connsiteX2" fmla="*/ 333828 w 1799771"/>
              <a:gd name="connsiteY2" fmla="*/ 11173 h 345002"/>
              <a:gd name="connsiteX3" fmla="*/ 885371 w 1799771"/>
              <a:gd name="connsiteY3" fmla="*/ 11173 h 345002"/>
              <a:gd name="connsiteX4" fmla="*/ 1378857 w 1799771"/>
              <a:gd name="connsiteY4" fmla="*/ 69231 h 345002"/>
              <a:gd name="connsiteX5" fmla="*/ 1799771 w 1799771"/>
              <a:gd name="connsiteY5" fmla="*/ 243402 h 34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345002">
                <a:moveTo>
                  <a:pt x="0" y="345002"/>
                </a:moveTo>
                <a:cubicBezTo>
                  <a:pt x="37495" y="263964"/>
                  <a:pt x="74990" y="182926"/>
                  <a:pt x="130628" y="127288"/>
                </a:cubicBezTo>
                <a:cubicBezTo>
                  <a:pt x="186266" y="71650"/>
                  <a:pt x="208038" y="30525"/>
                  <a:pt x="333828" y="11173"/>
                </a:cubicBezTo>
                <a:cubicBezTo>
                  <a:pt x="459618" y="-8179"/>
                  <a:pt x="711200" y="1497"/>
                  <a:pt x="885371" y="11173"/>
                </a:cubicBezTo>
                <a:cubicBezTo>
                  <a:pt x="1018419" y="32944"/>
                  <a:pt x="1226457" y="30526"/>
                  <a:pt x="1378857" y="69231"/>
                </a:cubicBezTo>
                <a:cubicBezTo>
                  <a:pt x="1531257" y="107936"/>
                  <a:pt x="1637695" y="178088"/>
                  <a:pt x="1799771" y="243402"/>
                </a:cubicBezTo>
              </a:path>
            </a:pathLst>
          </a:cu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90411" y="3309984"/>
            <a:ext cx="513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400" dirty="0" smtClean="0">
                <a:solidFill>
                  <a:srgbClr val="000000"/>
                </a:solidFill>
              </a:rPr>
              <a:t>?</a:t>
            </a:r>
            <a:endParaRPr lang="ja-JP" altLang="en-US" sz="5400" dirty="0">
              <a:solidFill>
                <a:srgbClr val="000000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0" y="0"/>
            <a:ext cx="2120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kern="0" noProof="0" dirty="0" smtClean="0">
                <a:solidFill>
                  <a:srgbClr val="C00000"/>
                </a:solidFill>
              </a:rPr>
              <a:t>学習器</a:t>
            </a:r>
            <a:endParaRPr kumimoji="0" lang="en-US" altLang="ja-JP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24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303" name="Picture 6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40" y="1749707"/>
            <a:ext cx="1660336" cy="1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0" y="-1708"/>
            <a:ext cx="442569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多クラス分類（教師付き）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7425"/>
              </p:ext>
            </p:extLst>
          </p:nvPr>
        </p:nvGraphicFramePr>
        <p:xfrm>
          <a:off x="3522621" y="1596568"/>
          <a:ext cx="3164118" cy="201095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0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65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55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2" name="正方形/長方形 71"/>
          <p:cNvSpPr/>
          <p:nvPr/>
        </p:nvSpPr>
        <p:spPr bwMode="auto">
          <a:xfrm>
            <a:off x="2393277" y="2180984"/>
            <a:ext cx="246743" cy="203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 bwMode="auto">
          <a:xfrm>
            <a:off x="4030622" y="1915884"/>
            <a:ext cx="2119085" cy="100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4" name="フリーフォーム 73"/>
          <p:cNvSpPr/>
          <p:nvPr/>
        </p:nvSpPr>
        <p:spPr bwMode="auto">
          <a:xfrm>
            <a:off x="2487408" y="1572519"/>
            <a:ext cx="1557724" cy="634293"/>
          </a:xfrm>
          <a:custGeom>
            <a:avLst/>
            <a:gdLst>
              <a:gd name="connsiteX0" fmla="*/ 0 w 1799771"/>
              <a:gd name="connsiteY0" fmla="*/ 413767 h 413767"/>
              <a:gd name="connsiteX1" fmla="*/ 130628 w 1799771"/>
              <a:gd name="connsiteY1" fmla="*/ 196053 h 413767"/>
              <a:gd name="connsiteX2" fmla="*/ 333828 w 1799771"/>
              <a:gd name="connsiteY2" fmla="*/ 79938 h 413767"/>
              <a:gd name="connsiteX3" fmla="*/ 580571 w 1799771"/>
              <a:gd name="connsiteY3" fmla="*/ 7367 h 413767"/>
              <a:gd name="connsiteX4" fmla="*/ 885371 w 1799771"/>
              <a:gd name="connsiteY4" fmla="*/ 7367 h 413767"/>
              <a:gd name="connsiteX5" fmla="*/ 1219200 w 1799771"/>
              <a:gd name="connsiteY5" fmla="*/ 50910 h 413767"/>
              <a:gd name="connsiteX6" fmla="*/ 1378857 w 1799771"/>
              <a:gd name="connsiteY6" fmla="*/ 137996 h 413767"/>
              <a:gd name="connsiteX7" fmla="*/ 1799771 w 1799771"/>
              <a:gd name="connsiteY7" fmla="*/ 312167 h 413767"/>
              <a:gd name="connsiteX0" fmla="*/ 0 w 1799771"/>
              <a:gd name="connsiteY0" fmla="*/ 419349 h 419349"/>
              <a:gd name="connsiteX1" fmla="*/ 130628 w 1799771"/>
              <a:gd name="connsiteY1" fmla="*/ 201635 h 419349"/>
              <a:gd name="connsiteX2" fmla="*/ 333828 w 1799771"/>
              <a:gd name="connsiteY2" fmla="*/ 85520 h 419349"/>
              <a:gd name="connsiteX3" fmla="*/ 580571 w 1799771"/>
              <a:gd name="connsiteY3" fmla="*/ 12949 h 419349"/>
              <a:gd name="connsiteX4" fmla="*/ 885371 w 1799771"/>
              <a:gd name="connsiteY4" fmla="*/ 12949 h 419349"/>
              <a:gd name="connsiteX5" fmla="*/ 1378857 w 1799771"/>
              <a:gd name="connsiteY5" fmla="*/ 143578 h 419349"/>
              <a:gd name="connsiteX6" fmla="*/ 1799771 w 1799771"/>
              <a:gd name="connsiteY6" fmla="*/ 317749 h 419349"/>
              <a:gd name="connsiteX0" fmla="*/ 0 w 1799771"/>
              <a:gd name="connsiteY0" fmla="*/ 407606 h 407606"/>
              <a:gd name="connsiteX1" fmla="*/ 130628 w 1799771"/>
              <a:gd name="connsiteY1" fmla="*/ 189892 h 407606"/>
              <a:gd name="connsiteX2" fmla="*/ 333828 w 1799771"/>
              <a:gd name="connsiteY2" fmla="*/ 73777 h 407606"/>
              <a:gd name="connsiteX3" fmla="*/ 885371 w 1799771"/>
              <a:gd name="connsiteY3" fmla="*/ 1206 h 407606"/>
              <a:gd name="connsiteX4" fmla="*/ 1378857 w 1799771"/>
              <a:gd name="connsiteY4" fmla="*/ 131835 h 407606"/>
              <a:gd name="connsiteX5" fmla="*/ 1799771 w 1799771"/>
              <a:gd name="connsiteY5" fmla="*/ 306006 h 407606"/>
              <a:gd name="connsiteX0" fmla="*/ 0 w 1799771"/>
              <a:gd name="connsiteY0" fmla="*/ 345002 h 345002"/>
              <a:gd name="connsiteX1" fmla="*/ 130628 w 1799771"/>
              <a:gd name="connsiteY1" fmla="*/ 127288 h 345002"/>
              <a:gd name="connsiteX2" fmla="*/ 333828 w 1799771"/>
              <a:gd name="connsiteY2" fmla="*/ 11173 h 345002"/>
              <a:gd name="connsiteX3" fmla="*/ 885371 w 1799771"/>
              <a:gd name="connsiteY3" fmla="*/ 11173 h 345002"/>
              <a:gd name="connsiteX4" fmla="*/ 1378857 w 1799771"/>
              <a:gd name="connsiteY4" fmla="*/ 69231 h 345002"/>
              <a:gd name="connsiteX5" fmla="*/ 1799771 w 1799771"/>
              <a:gd name="connsiteY5" fmla="*/ 243402 h 345002"/>
              <a:gd name="connsiteX0" fmla="*/ 112429 w 1670153"/>
              <a:gd name="connsiteY0" fmla="*/ 519814 h 519814"/>
              <a:gd name="connsiteX1" fmla="*/ 1010 w 1670153"/>
              <a:gd name="connsiteY1" fmla="*/ 127288 h 519814"/>
              <a:gd name="connsiteX2" fmla="*/ 204210 w 1670153"/>
              <a:gd name="connsiteY2" fmla="*/ 11173 h 519814"/>
              <a:gd name="connsiteX3" fmla="*/ 755753 w 1670153"/>
              <a:gd name="connsiteY3" fmla="*/ 11173 h 519814"/>
              <a:gd name="connsiteX4" fmla="*/ 1249239 w 1670153"/>
              <a:gd name="connsiteY4" fmla="*/ 69231 h 519814"/>
              <a:gd name="connsiteX5" fmla="*/ 1670153 w 1670153"/>
              <a:gd name="connsiteY5" fmla="*/ 243402 h 519814"/>
              <a:gd name="connsiteX0" fmla="*/ 119843 w 1677567"/>
              <a:gd name="connsiteY0" fmla="*/ 605168 h 605168"/>
              <a:gd name="connsiteX1" fmla="*/ 8424 w 1677567"/>
              <a:gd name="connsiteY1" fmla="*/ 212642 h 605168"/>
              <a:gd name="connsiteX2" fmla="*/ 426777 w 1677567"/>
              <a:gd name="connsiteY2" fmla="*/ 2398 h 605168"/>
              <a:gd name="connsiteX3" fmla="*/ 763167 w 1677567"/>
              <a:gd name="connsiteY3" fmla="*/ 96527 h 605168"/>
              <a:gd name="connsiteX4" fmla="*/ 1256653 w 1677567"/>
              <a:gd name="connsiteY4" fmla="*/ 154585 h 605168"/>
              <a:gd name="connsiteX5" fmla="*/ 1677567 w 1677567"/>
              <a:gd name="connsiteY5" fmla="*/ 328756 h 605168"/>
              <a:gd name="connsiteX0" fmla="*/ 119843 w 1677567"/>
              <a:gd name="connsiteY0" fmla="*/ 627103 h 627103"/>
              <a:gd name="connsiteX1" fmla="*/ 8424 w 1677567"/>
              <a:gd name="connsiteY1" fmla="*/ 234577 h 627103"/>
              <a:gd name="connsiteX2" fmla="*/ 426777 w 1677567"/>
              <a:gd name="connsiteY2" fmla="*/ 24333 h 627103"/>
              <a:gd name="connsiteX3" fmla="*/ 830402 w 1677567"/>
              <a:gd name="connsiteY3" fmla="*/ 10886 h 627103"/>
              <a:gd name="connsiteX4" fmla="*/ 1256653 w 1677567"/>
              <a:gd name="connsiteY4" fmla="*/ 176520 h 627103"/>
              <a:gd name="connsiteX5" fmla="*/ 1677567 w 1677567"/>
              <a:gd name="connsiteY5" fmla="*/ 350691 h 627103"/>
              <a:gd name="connsiteX0" fmla="*/ 0 w 1557724"/>
              <a:gd name="connsiteY0" fmla="*/ 634293 h 634293"/>
              <a:gd name="connsiteX1" fmla="*/ 36499 w 1557724"/>
              <a:gd name="connsiteY1" fmla="*/ 349343 h 634293"/>
              <a:gd name="connsiteX2" fmla="*/ 306934 w 1557724"/>
              <a:gd name="connsiteY2" fmla="*/ 31523 h 634293"/>
              <a:gd name="connsiteX3" fmla="*/ 710559 w 1557724"/>
              <a:gd name="connsiteY3" fmla="*/ 18076 h 634293"/>
              <a:gd name="connsiteX4" fmla="*/ 1136810 w 1557724"/>
              <a:gd name="connsiteY4" fmla="*/ 183710 h 634293"/>
              <a:gd name="connsiteX5" fmla="*/ 1557724 w 1557724"/>
              <a:gd name="connsiteY5" fmla="*/ 357881 h 63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7724" h="634293">
                <a:moveTo>
                  <a:pt x="0" y="634293"/>
                </a:moveTo>
                <a:cubicBezTo>
                  <a:pt x="37495" y="553255"/>
                  <a:pt x="-14657" y="449805"/>
                  <a:pt x="36499" y="349343"/>
                </a:cubicBezTo>
                <a:cubicBezTo>
                  <a:pt x="87655" y="248881"/>
                  <a:pt x="194591" y="86734"/>
                  <a:pt x="306934" y="31523"/>
                </a:cubicBezTo>
                <a:cubicBezTo>
                  <a:pt x="419277" y="-23688"/>
                  <a:pt x="536388" y="8400"/>
                  <a:pt x="710559" y="18076"/>
                </a:cubicBezTo>
                <a:cubicBezTo>
                  <a:pt x="843607" y="39847"/>
                  <a:pt x="984410" y="145005"/>
                  <a:pt x="1136810" y="183710"/>
                </a:cubicBezTo>
                <a:cubicBezTo>
                  <a:pt x="1289210" y="222415"/>
                  <a:pt x="1395648" y="292567"/>
                  <a:pt x="1557724" y="357881"/>
                </a:cubicBezTo>
              </a:path>
            </a:pathLst>
          </a:cu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389989" y="593105"/>
            <a:ext cx="636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,..., 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),..., </a:t>
            </a:r>
            <a:r>
              <a:rPr lang="en-US" altLang="ja-JP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)}</a:t>
            </a:r>
            <a:endParaRPr lang="ja-JP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7" name="オブジェクト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26456"/>
              </p:ext>
            </p:extLst>
          </p:nvPr>
        </p:nvGraphicFramePr>
        <p:xfrm>
          <a:off x="6802438" y="1189504"/>
          <a:ext cx="1955800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48" name="数式" r:id="rId4" imgW="876240" imgH="1371600" progId="Equation.3">
                  <p:embed/>
                </p:oleObj>
              </mc:Choice>
              <mc:Fallback>
                <p:oleObj name="数式" r:id="rId4" imgW="87624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2438" y="1189504"/>
                        <a:ext cx="1955800" cy="305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テキスト ボックス 77"/>
          <p:cNvSpPr txBox="1"/>
          <p:nvPr/>
        </p:nvSpPr>
        <p:spPr>
          <a:xfrm>
            <a:off x="365760" y="637032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訓練データ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79" name="オブジェクト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594939"/>
              </p:ext>
            </p:extLst>
          </p:nvPr>
        </p:nvGraphicFramePr>
        <p:xfrm>
          <a:off x="7938" y="1214344"/>
          <a:ext cx="1557337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49" name="数式" r:id="rId6" imgW="698400" imgH="1371600" progId="Equation.3">
                  <p:embed/>
                </p:oleObj>
              </mc:Choice>
              <mc:Fallback>
                <p:oleObj name="数式" r:id="rId6" imgW="69840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8" y="1214344"/>
                        <a:ext cx="1557337" cy="305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正方形/長方形 79"/>
          <p:cNvSpPr/>
          <p:nvPr/>
        </p:nvSpPr>
        <p:spPr>
          <a:xfrm>
            <a:off x="572846" y="4368671"/>
            <a:ext cx="765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ja-JP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altLang="ja-JP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,</a:t>
            </a:r>
            <a:r>
              <a:rPr lang="en-US" altLang="ja-JP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,</a:t>
            </a:r>
            <a:r>
              <a:rPr lang="en-US" altLang="ja-JP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en-US" altLang="ja-JP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,...}</a:t>
            </a:r>
            <a:endParaRPr lang="ja-JP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3649534" y="6457890"/>
            <a:ext cx="5494466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altLang="ja-JP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 from ImageNet (http://www.image-net.org)</a:t>
            </a:r>
            <a:endParaRPr lang="ja-JP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5310" name="Picture 6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9" y="4894543"/>
            <a:ext cx="1454943" cy="13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311" name="Picture 6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63" y="4891180"/>
            <a:ext cx="1369790" cy="138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312" name="Picture 6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70" y="4909858"/>
            <a:ext cx="1426135" cy="141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313" name="Picture 65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42" y="4910027"/>
            <a:ext cx="1385048" cy="14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314" name="Picture 65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88" y="4917328"/>
            <a:ext cx="1334994" cy="144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767840" y="375513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C00000"/>
                </a:solidFill>
              </a:rPr>
              <a:t>直接</a:t>
            </a:r>
            <a:r>
              <a:rPr lang="ja-JP" altLang="en-US" sz="3200" dirty="0">
                <a:solidFill>
                  <a:srgbClr val="C00000"/>
                </a:solidFill>
              </a:rPr>
              <a:t>入力</a:t>
            </a:r>
          </a:p>
        </p:txBody>
      </p:sp>
    </p:spTree>
    <p:extLst>
      <p:ext uri="{BB962C8B-B14F-4D97-AF65-F5344CB8AC3E}">
        <p14:creationId xmlns:p14="http://schemas.microsoft.com/office/powerpoint/2010/main" val="27723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 bwMode="auto">
          <a:xfrm>
            <a:off x="3882494" y="936414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20" name="直線矢印コネクタ 19"/>
          <p:cNvCxnSpPr>
            <a:stCxn id="22" idx="6"/>
            <a:endCxn id="91" idx="2"/>
          </p:cNvCxnSpPr>
          <p:nvPr/>
        </p:nvCxnSpPr>
        <p:spPr bwMode="auto">
          <a:xfrm flipV="1">
            <a:off x="4746225" y="2621270"/>
            <a:ext cx="1991426" cy="72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直線矢印コネクタ 20"/>
          <p:cNvCxnSpPr>
            <a:stCxn id="18" idx="6"/>
            <a:endCxn id="91" idx="2"/>
          </p:cNvCxnSpPr>
          <p:nvPr/>
        </p:nvCxnSpPr>
        <p:spPr bwMode="auto">
          <a:xfrm>
            <a:off x="4728558" y="1359446"/>
            <a:ext cx="2009093" cy="12618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円/楕円 21"/>
          <p:cNvSpPr/>
          <p:nvPr/>
        </p:nvSpPr>
        <p:spPr bwMode="auto">
          <a:xfrm>
            <a:off x="3900161" y="2205492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3" name="円/楕円 22"/>
          <p:cNvSpPr/>
          <p:nvPr/>
        </p:nvSpPr>
        <p:spPr bwMode="auto">
          <a:xfrm>
            <a:off x="3917753" y="3492191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24" name="直線矢印コネクタ 23"/>
          <p:cNvCxnSpPr>
            <a:stCxn id="23" idx="6"/>
            <a:endCxn id="91" idx="2"/>
          </p:cNvCxnSpPr>
          <p:nvPr/>
        </p:nvCxnSpPr>
        <p:spPr bwMode="auto">
          <a:xfrm flipV="1">
            <a:off x="4763817" y="2621270"/>
            <a:ext cx="1973834" cy="12939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円/楕円 24"/>
          <p:cNvSpPr/>
          <p:nvPr/>
        </p:nvSpPr>
        <p:spPr bwMode="auto">
          <a:xfrm>
            <a:off x="3912685" y="4796570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cxnSp>
        <p:nvCxnSpPr>
          <p:cNvPr id="26" name="直線矢印コネクタ 25"/>
          <p:cNvCxnSpPr>
            <a:stCxn id="18" idx="6"/>
            <a:endCxn id="92" idx="2"/>
          </p:cNvCxnSpPr>
          <p:nvPr/>
        </p:nvCxnSpPr>
        <p:spPr bwMode="auto">
          <a:xfrm>
            <a:off x="4728558" y="1359446"/>
            <a:ext cx="2026685" cy="254852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直線矢印コネクタ 27"/>
          <p:cNvCxnSpPr>
            <a:stCxn id="18" idx="6"/>
            <a:endCxn id="93" idx="2"/>
          </p:cNvCxnSpPr>
          <p:nvPr/>
        </p:nvCxnSpPr>
        <p:spPr bwMode="auto">
          <a:xfrm>
            <a:off x="4728558" y="1359446"/>
            <a:ext cx="2021617" cy="385290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直線矢印コネクタ 29"/>
          <p:cNvCxnSpPr>
            <a:stCxn id="22" idx="6"/>
            <a:endCxn id="92" idx="2"/>
          </p:cNvCxnSpPr>
          <p:nvPr/>
        </p:nvCxnSpPr>
        <p:spPr bwMode="auto">
          <a:xfrm>
            <a:off x="4746225" y="2628524"/>
            <a:ext cx="2009018" cy="12794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直線矢印コネクタ 30"/>
          <p:cNvCxnSpPr>
            <a:stCxn id="22" idx="6"/>
            <a:endCxn id="93" idx="2"/>
          </p:cNvCxnSpPr>
          <p:nvPr/>
        </p:nvCxnSpPr>
        <p:spPr bwMode="auto">
          <a:xfrm>
            <a:off x="4746225" y="2628524"/>
            <a:ext cx="2003950" cy="25838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直線矢印コネクタ 32"/>
          <p:cNvCxnSpPr>
            <a:stCxn id="23" idx="6"/>
            <a:endCxn id="92" idx="2"/>
          </p:cNvCxnSpPr>
          <p:nvPr/>
        </p:nvCxnSpPr>
        <p:spPr bwMode="auto">
          <a:xfrm flipV="1">
            <a:off x="4763817" y="3907969"/>
            <a:ext cx="1991426" cy="72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直線矢印コネクタ 33"/>
          <p:cNvCxnSpPr>
            <a:stCxn id="25" idx="6"/>
            <a:endCxn id="93" idx="2"/>
          </p:cNvCxnSpPr>
          <p:nvPr/>
        </p:nvCxnSpPr>
        <p:spPr bwMode="auto">
          <a:xfrm flipV="1">
            <a:off x="4758749" y="5212348"/>
            <a:ext cx="1991426" cy="72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>
            <a:stCxn id="23" idx="6"/>
            <a:endCxn id="93" idx="2"/>
          </p:cNvCxnSpPr>
          <p:nvPr/>
        </p:nvCxnSpPr>
        <p:spPr bwMode="auto">
          <a:xfrm>
            <a:off x="4763817" y="3915223"/>
            <a:ext cx="1986358" cy="12971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直線矢印コネクタ 36"/>
          <p:cNvCxnSpPr>
            <a:stCxn id="25" idx="6"/>
            <a:endCxn id="91" idx="2"/>
          </p:cNvCxnSpPr>
          <p:nvPr/>
        </p:nvCxnSpPr>
        <p:spPr bwMode="auto">
          <a:xfrm flipV="1">
            <a:off x="4758749" y="2621270"/>
            <a:ext cx="1978902" cy="25983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直線矢印コネクタ 37"/>
          <p:cNvCxnSpPr>
            <a:stCxn id="25" idx="6"/>
            <a:endCxn id="92" idx="2"/>
          </p:cNvCxnSpPr>
          <p:nvPr/>
        </p:nvCxnSpPr>
        <p:spPr bwMode="auto">
          <a:xfrm flipV="1">
            <a:off x="4758749" y="3907969"/>
            <a:ext cx="1996494" cy="13116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直線矢印コネクタ 51"/>
          <p:cNvCxnSpPr>
            <a:stCxn id="54" idx="6"/>
            <a:endCxn id="22" idx="2"/>
          </p:cNvCxnSpPr>
          <p:nvPr/>
        </p:nvCxnSpPr>
        <p:spPr bwMode="auto">
          <a:xfrm flipV="1">
            <a:off x="1887645" y="2628524"/>
            <a:ext cx="2012516" cy="101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直線矢印コネクタ 52"/>
          <p:cNvCxnSpPr>
            <a:stCxn id="51" idx="6"/>
            <a:endCxn id="22" idx="2"/>
          </p:cNvCxnSpPr>
          <p:nvPr/>
        </p:nvCxnSpPr>
        <p:spPr bwMode="auto">
          <a:xfrm>
            <a:off x="1869979" y="1369548"/>
            <a:ext cx="2030182" cy="125897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直線矢印コネクタ 55"/>
          <p:cNvCxnSpPr>
            <a:stCxn id="55" idx="6"/>
            <a:endCxn id="22" idx="2"/>
          </p:cNvCxnSpPr>
          <p:nvPr/>
        </p:nvCxnSpPr>
        <p:spPr bwMode="auto">
          <a:xfrm flipV="1">
            <a:off x="1905238" y="2628524"/>
            <a:ext cx="1994923" cy="12968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直線矢印コネクタ 57"/>
          <p:cNvCxnSpPr>
            <a:stCxn id="51" idx="6"/>
            <a:endCxn id="23" idx="2"/>
          </p:cNvCxnSpPr>
          <p:nvPr/>
        </p:nvCxnSpPr>
        <p:spPr bwMode="auto">
          <a:xfrm>
            <a:off x="1869979" y="1369548"/>
            <a:ext cx="2047774" cy="25456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直線矢印コネクタ 59"/>
          <p:cNvCxnSpPr>
            <a:stCxn id="51" idx="6"/>
            <a:endCxn id="25" idx="2"/>
          </p:cNvCxnSpPr>
          <p:nvPr/>
        </p:nvCxnSpPr>
        <p:spPr bwMode="auto">
          <a:xfrm>
            <a:off x="1869979" y="1369548"/>
            <a:ext cx="2042706" cy="38500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直線矢印コネクタ 61"/>
          <p:cNvCxnSpPr>
            <a:stCxn id="54" idx="6"/>
            <a:endCxn id="23" idx="2"/>
          </p:cNvCxnSpPr>
          <p:nvPr/>
        </p:nvCxnSpPr>
        <p:spPr bwMode="auto">
          <a:xfrm>
            <a:off x="1887645" y="2638627"/>
            <a:ext cx="2030108" cy="12765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直線矢印コネクタ 62"/>
          <p:cNvCxnSpPr>
            <a:stCxn id="54" idx="6"/>
            <a:endCxn id="25" idx="2"/>
          </p:cNvCxnSpPr>
          <p:nvPr/>
        </p:nvCxnSpPr>
        <p:spPr bwMode="auto">
          <a:xfrm>
            <a:off x="1887645" y="2638627"/>
            <a:ext cx="2025040" cy="25809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直線矢印コネクタ 64"/>
          <p:cNvCxnSpPr>
            <a:stCxn id="55" idx="6"/>
            <a:endCxn id="23" idx="2"/>
          </p:cNvCxnSpPr>
          <p:nvPr/>
        </p:nvCxnSpPr>
        <p:spPr bwMode="auto">
          <a:xfrm flipV="1">
            <a:off x="1905238" y="3915223"/>
            <a:ext cx="2012515" cy="10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直線矢印コネクタ 65"/>
          <p:cNvCxnSpPr>
            <a:stCxn id="57" idx="6"/>
            <a:endCxn id="25" idx="2"/>
          </p:cNvCxnSpPr>
          <p:nvPr/>
        </p:nvCxnSpPr>
        <p:spPr bwMode="auto">
          <a:xfrm flipV="1">
            <a:off x="1879971" y="5219602"/>
            <a:ext cx="2032714" cy="10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直線矢印コネクタ 67"/>
          <p:cNvCxnSpPr>
            <a:stCxn id="55" idx="6"/>
            <a:endCxn id="25" idx="2"/>
          </p:cNvCxnSpPr>
          <p:nvPr/>
        </p:nvCxnSpPr>
        <p:spPr bwMode="auto">
          <a:xfrm>
            <a:off x="1905238" y="3925325"/>
            <a:ext cx="2007447" cy="12942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直線矢印コネクタ 68"/>
          <p:cNvCxnSpPr>
            <a:stCxn id="57" idx="6"/>
            <a:endCxn id="22" idx="2"/>
          </p:cNvCxnSpPr>
          <p:nvPr/>
        </p:nvCxnSpPr>
        <p:spPr bwMode="auto">
          <a:xfrm flipV="1">
            <a:off x="1879971" y="2628524"/>
            <a:ext cx="2020190" cy="26011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直線矢印コネクタ 69"/>
          <p:cNvCxnSpPr>
            <a:stCxn id="57" idx="6"/>
            <a:endCxn id="23" idx="2"/>
          </p:cNvCxnSpPr>
          <p:nvPr/>
        </p:nvCxnSpPr>
        <p:spPr bwMode="auto">
          <a:xfrm flipV="1">
            <a:off x="1879971" y="3915223"/>
            <a:ext cx="2037782" cy="13144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 bwMode="auto">
          <a:xfrm>
            <a:off x="7588855" y="2654965"/>
            <a:ext cx="7138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0" name="直線矢印コネクタ 119"/>
          <p:cNvCxnSpPr/>
          <p:nvPr/>
        </p:nvCxnSpPr>
        <p:spPr bwMode="auto">
          <a:xfrm>
            <a:off x="7583325" y="3910164"/>
            <a:ext cx="7138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直線矢印コネクタ 120"/>
          <p:cNvCxnSpPr/>
          <p:nvPr/>
        </p:nvCxnSpPr>
        <p:spPr bwMode="auto">
          <a:xfrm>
            <a:off x="7583326" y="5220657"/>
            <a:ext cx="7138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5" name="テキスト ボックス 124"/>
          <p:cNvSpPr txBox="1"/>
          <p:nvPr/>
        </p:nvSpPr>
        <p:spPr>
          <a:xfrm>
            <a:off x="4137107" y="112534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ja-JP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グループ化 134"/>
          <p:cNvGrpSpPr/>
          <p:nvPr/>
        </p:nvGrpSpPr>
        <p:grpSpPr>
          <a:xfrm>
            <a:off x="644500" y="946516"/>
            <a:ext cx="1260738" cy="4706220"/>
            <a:chOff x="1859959" y="1137019"/>
            <a:chExt cx="1260738" cy="4706220"/>
          </a:xfrm>
        </p:grpSpPr>
        <p:sp>
          <p:nvSpPr>
            <p:cNvPr id="51" name="円/楕円 50"/>
            <p:cNvSpPr/>
            <p:nvPr/>
          </p:nvSpPr>
          <p:spPr bwMode="auto">
            <a:xfrm>
              <a:off x="2239374" y="1137019"/>
              <a:ext cx="846064" cy="8460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円/楕円 53"/>
            <p:cNvSpPr/>
            <p:nvPr/>
          </p:nvSpPr>
          <p:spPr bwMode="auto">
            <a:xfrm>
              <a:off x="2257040" y="2406098"/>
              <a:ext cx="846064" cy="8460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円/楕円 54"/>
            <p:cNvSpPr/>
            <p:nvPr/>
          </p:nvSpPr>
          <p:spPr bwMode="auto">
            <a:xfrm>
              <a:off x="2274633" y="3692796"/>
              <a:ext cx="846064" cy="8460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" name="円/楕円 56"/>
            <p:cNvSpPr/>
            <p:nvPr/>
          </p:nvSpPr>
          <p:spPr bwMode="auto">
            <a:xfrm>
              <a:off x="2249366" y="4997175"/>
              <a:ext cx="846064" cy="8460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73" name="直線矢印コネクタ 72"/>
            <p:cNvCxnSpPr/>
            <p:nvPr/>
          </p:nvCxnSpPr>
          <p:spPr bwMode="auto">
            <a:xfrm>
              <a:off x="1882770" y="2824513"/>
              <a:ext cx="39483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直線矢印コネクタ 73"/>
            <p:cNvCxnSpPr/>
            <p:nvPr/>
          </p:nvCxnSpPr>
          <p:spPr bwMode="auto">
            <a:xfrm>
              <a:off x="1882059" y="4140852"/>
              <a:ext cx="39483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直線矢印コネクタ 74"/>
            <p:cNvCxnSpPr/>
            <p:nvPr/>
          </p:nvCxnSpPr>
          <p:spPr bwMode="auto">
            <a:xfrm>
              <a:off x="1859959" y="5382338"/>
              <a:ext cx="39483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6" name="テキスト ボックス 125"/>
            <p:cNvSpPr txBox="1"/>
            <p:nvPr/>
          </p:nvSpPr>
          <p:spPr>
            <a:xfrm>
              <a:off x="2471854" y="134558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ja-JP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2427784" y="252583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ja-JP" alt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テキスト ボックス 127"/>
            <p:cNvSpPr txBox="1"/>
            <p:nvPr/>
          </p:nvSpPr>
          <p:spPr>
            <a:xfrm>
              <a:off x="2427785" y="3819379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ja-JP" alt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2427785" y="5112921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i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ja-JP" altLang="en-US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9" name="テキスト ボックス 138"/>
          <p:cNvSpPr txBox="1"/>
          <p:nvPr/>
        </p:nvSpPr>
        <p:spPr>
          <a:xfrm>
            <a:off x="1124280" y="506503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ja-JP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3895272" y="49942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endParaRPr lang="ja-JP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6851175" y="55885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endParaRPr lang="ja-JP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836341" y="619171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入力層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3341656" y="618799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中間層（隠れ層）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6675813" y="618144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出力層</a:t>
            </a:r>
            <a:endParaRPr lang="ja-JP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147" name="オブジェクト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728221"/>
              </p:ext>
            </p:extLst>
          </p:nvPr>
        </p:nvGraphicFramePr>
        <p:xfrm>
          <a:off x="3906915" y="2421945"/>
          <a:ext cx="4667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74" name="数式" r:id="rId3" imgW="241200" imgH="228600" progId="Equation.3">
                  <p:embed/>
                </p:oleObj>
              </mc:Choice>
              <mc:Fallback>
                <p:oleObj name="数式" r:id="rId3" imgW="24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915" y="2421945"/>
                        <a:ext cx="4667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" name="オブジェクト 1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515288"/>
              </p:ext>
            </p:extLst>
          </p:nvPr>
        </p:nvGraphicFramePr>
        <p:xfrm>
          <a:off x="4298950" y="2418770"/>
          <a:ext cx="5080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75" name="数式" r:id="rId5" imgW="253800" imgH="228600" progId="Equation.3">
                  <p:embed/>
                </p:oleObj>
              </mc:Choice>
              <mc:Fallback>
                <p:oleObj name="数式" r:id="rId5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950" y="2418770"/>
                        <a:ext cx="5080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0" name="直線コネクタ 149"/>
          <p:cNvCxnSpPr>
            <a:stCxn id="22" idx="0"/>
            <a:endCxn id="22" idx="4"/>
          </p:cNvCxnSpPr>
          <p:nvPr/>
        </p:nvCxnSpPr>
        <p:spPr bwMode="auto">
          <a:xfrm>
            <a:off x="4323193" y="2205492"/>
            <a:ext cx="0" cy="84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直線コネクタ 150"/>
          <p:cNvCxnSpPr>
            <a:stCxn id="23" idx="0"/>
            <a:endCxn id="23" idx="4"/>
          </p:cNvCxnSpPr>
          <p:nvPr/>
        </p:nvCxnSpPr>
        <p:spPr bwMode="auto">
          <a:xfrm>
            <a:off x="4340785" y="3492191"/>
            <a:ext cx="0" cy="84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直線コネクタ 153"/>
          <p:cNvCxnSpPr>
            <a:stCxn id="25" idx="0"/>
            <a:endCxn id="25" idx="4"/>
          </p:cNvCxnSpPr>
          <p:nvPr/>
        </p:nvCxnSpPr>
        <p:spPr bwMode="auto">
          <a:xfrm>
            <a:off x="4335717" y="4796570"/>
            <a:ext cx="0" cy="84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57" name="オブジェクト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628712"/>
              </p:ext>
            </p:extLst>
          </p:nvPr>
        </p:nvGraphicFramePr>
        <p:xfrm>
          <a:off x="3903199" y="3689466"/>
          <a:ext cx="4667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76" name="数式" r:id="rId7" imgW="241200" imgH="228600" progId="Equation.3">
                  <p:embed/>
                </p:oleObj>
              </mc:Choice>
              <mc:Fallback>
                <p:oleObj name="数式" r:id="rId7" imgW="24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199" y="3689466"/>
                        <a:ext cx="4667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オブジェクト 1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985743"/>
              </p:ext>
            </p:extLst>
          </p:nvPr>
        </p:nvGraphicFramePr>
        <p:xfrm>
          <a:off x="4284083" y="3686291"/>
          <a:ext cx="5080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77" name="数式" r:id="rId9" imgW="253800" imgH="228600" progId="Equation.3">
                  <p:embed/>
                </p:oleObj>
              </mc:Choice>
              <mc:Fallback>
                <p:oleObj name="数式" r:id="rId9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083" y="3686291"/>
                        <a:ext cx="5080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オブジェクト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780422"/>
              </p:ext>
            </p:extLst>
          </p:nvPr>
        </p:nvGraphicFramePr>
        <p:xfrm>
          <a:off x="3922713" y="4988932"/>
          <a:ext cx="46672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78" name="数式" r:id="rId11" imgW="241200" imgH="253800" progId="Equation.3">
                  <p:embed/>
                </p:oleObj>
              </mc:Choice>
              <mc:Fallback>
                <p:oleObj name="数式" r:id="rId11" imgW="241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713" y="4988932"/>
                        <a:ext cx="46672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オブジェクト 1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069382"/>
              </p:ext>
            </p:extLst>
          </p:nvPr>
        </p:nvGraphicFramePr>
        <p:xfrm>
          <a:off x="4303713" y="4984170"/>
          <a:ext cx="5080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79" name="数式" r:id="rId13" imgW="253800" imgH="253800" progId="Equation.3">
                  <p:embed/>
                </p:oleObj>
              </mc:Choice>
              <mc:Fallback>
                <p:oleObj name="数式" r:id="rId13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713" y="4984170"/>
                        <a:ext cx="50800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オブジェクト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111119"/>
              </p:ext>
            </p:extLst>
          </p:nvPr>
        </p:nvGraphicFramePr>
        <p:xfrm>
          <a:off x="2613102" y="5239719"/>
          <a:ext cx="4921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0" name="数式" r:id="rId15" imgW="253800" imgH="253800" progId="Equation.3">
                  <p:embed/>
                </p:oleObj>
              </mc:Choice>
              <mc:Fallback>
                <p:oleObj name="数式" r:id="rId15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102" y="5239719"/>
                        <a:ext cx="49212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" name="オブジェクト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020635"/>
              </p:ext>
            </p:extLst>
          </p:nvPr>
        </p:nvGraphicFramePr>
        <p:xfrm>
          <a:off x="2408978" y="4735048"/>
          <a:ext cx="4921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1" name="数式" r:id="rId17" imgW="253800" imgH="241200" progId="Equation.3">
                  <p:embed/>
                </p:oleObj>
              </mc:Choice>
              <mc:Fallback>
                <p:oleObj name="数式" r:id="rId17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978" y="4735048"/>
                        <a:ext cx="4921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" name="オブジェクト 1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60868"/>
              </p:ext>
            </p:extLst>
          </p:nvPr>
        </p:nvGraphicFramePr>
        <p:xfrm>
          <a:off x="1747334" y="4541757"/>
          <a:ext cx="4921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2" name="数式" r:id="rId19" imgW="253800" imgH="241200" progId="Equation.3">
                  <p:embed/>
                </p:oleObj>
              </mc:Choice>
              <mc:Fallback>
                <p:oleObj name="数式" r:id="rId19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334" y="4541757"/>
                        <a:ext cx="4921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" name="オブジェクト 1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14427"/>
              </p:ext>
            </p:extLst>
          </p:nvPr>
        </p:nvGraphicFramePr>
        <p:xfrm>
          <a:off x="1789113" y="3322057"/>
          <a:ext cx="4921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3" name="数式" r:id="rId21" imgW="253800" imgH="228600" progId="Equation.3">
                  <p:embed/>
                </p:oleObj>
              </mc:Choice>
              <mc:Fallback>
                <p:oleObj name="数式" r:id="rId21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3322057"/>
                        <a:ext cx="492125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" name="オブジェクト 1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123260"/>
              </p:ext>
            </p:extLst>
          </p:nvPr>
        </p:nvGraphicFramePr>
        <p:xfrm>
          <a:off x="1785938" y="4041195"/>
          <a:ext cx="4921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4" name="数式" r:id="rId23" imgW="253800" imgH="253800" progId="Equation.3">
                  <p:embed/>
                </p:oleObj>
              </mc:Choice>
              <mc:Fallback>
                <p:oleObj name="数式" r:id="rId23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4041195"/>
                        <a:ext cx="49212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" name="オブジェクト 1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888888"/>
              </p:ext>
            </p:extLst>
          </p:nvPr>
        </p:nvGraphicFramePr>
        <p:xfrm>
          <a:off x="2254366" y="3498193"/>
          <a:ext cx="492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5" name="数式" r:id="rId25" imgW="253800" imgH="228600" progId="Equation.3">
                  <p:embed/>
                </p:oleObj>
              </mc:Choice>
              <mc:Fallback>
                <p:oleObj name="数式" r:id="rId25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366" y="3498193"/>
                        <a:ext cx="4921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" name="オブジェクト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067073"/>
              </p:ext>
            </p:extLst>
          </p:nvPr>
        </p:nvGraphicFramePr>
        <p:xfrm>
          <a:off x="1738313" y="2899782"/>
          <a:ext cx="4921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6" name="数式" r:id="rId27" imgW="253800" imgH="253800" progId="Equation.3">
                  <p:embed/>
                </p:oleObj>
              </mc:Choice>
              <mc:Fallback>
                <p:oleObj name="数式" r:id="rId27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2899782"/>
                        <a:ext cx="49212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" name="オブジェクト 1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2084"/>
              </p:ext>
            </p:extLst>
          </p:nvPr>
        </p:nvGraphicFramePr>
        <p:xfrm>
          <a:off x="1893888" y="2210807"/>
          <a:ext cx="4921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7" name="数式" r:id="rId29" imgW="253800" imgH="228600" progId="Equation.3">
                  <p:embed/>
                </p:oleObj>
              </mc:Choice>
              <mc:Fallback>
                <p:oleObj name="数式" r:id="rId29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8" y="2210807"/>
                        <a:ext cx="492125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" name="オブジェクト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81481"/>
              </p:ext>
            </p:extLst>
          </p:nvPr>
        </p:nvGraphicFramePr>
        <p:xfrm>
          <a:off x="2306638" y="2625145"/>
          <a:ext cx="492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8" name="数式" r:id="rId31" imgW="253800" imgH="228600" progId="Equation.3">
                  <p:embed/>
                </p:oleObj>
              </mc:Choice>
              <mc:Fallback>
                <p:oleObj name="数式" r:id="rId31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638" y="2625145"/>
                        <a:ext cx="4921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" name="オブジェクト 1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521305"/>
              </p:ext>
            </p:extLst>
          </p:nvPr>
        </p:nvGraphicFramePr>
        <p:xfrm>
          <a:off x="2213557" y="1225821"/>
          <a:ext cx="4921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89" name="数式" r:id="rId33" imgW="253800" imgH="241200" progId="Equation.3">
                  <p:embed/>
                </p:oleObj>
              </mc:Choice>
              <mc:Fallback>
                <p:oleObj name="数式" r:id="rId33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3557" y="1225821"/>
                        <a:ext cx="4921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" name="オブジェクト 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531641"/>
              </p:ext>
            </p:extLst>
          </p:nvPr>
        </p:nvGraphicFramePr>
        <p:xfrm>
          <a:off x="1600200" y="1648832"/>
          <a:ext cx="49212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0" name="数式" r:id="rId35" imgW="253800" imgH="253800" progId="Equation.3">
                  <p:embed/>
                </p:oleObj>
              </mc:Choice>
              <mc:Fallback>
                <p:oleObj name="数式" r:id="rId35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48832"/>
                        <a:ext cx="49212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" name="オブジェクト 1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978100"/>
              </p:ext>
            </p:extLst>
          </p:nvPr>
        </p:nvGraphicFramePr>
        <p:xfrm>
          <a:off x="2548083" y="2006414"/>
          <a:ext cx="4921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1" name="数式" r:id="rId37" imgW="253800" imgH="241200" progId="Equation.3">
                  <p:embed/>
                </p:oleObj>
              </mc:Choice>
              <mc:Fallback>
                <p:oleObj name="数式" r:id="rId37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8083" y="2006414"/>
                        <a:ext cx="4921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314839"/>
              </p:ext>
            </p:extLst>
          </p:nvPr>
        </p:nvGraphicFramePr>
        <p:xfrm>
          <a:off x="5527675" y="5231820"/>
          <a:ext cx="54133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2" name="数式" r:id="rId39" imgW="279360" imgH="253800" progId="Equation.3">
                  <p:embed/>
                </p:oleObj>
              </mc:Choice>
              <mc:Fallback>
                <p:oleObj name="数式" r:id="rId39" imgW="279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7675" y="5231820"/>
                        <a:ext cx="541338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326300"/>
              </p:ext>
            </p:extLst>
          </p:nvPr>
        </p:nvGraphicFramePr>
        <p:xfrm>
          <a:off x="5322888" y="4715882"/>
          <a:ext cx="5413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3" name="数式" r:id="rId41" imgW="279360" imgH="253800" progId="Equation.3">
                  <p:embed/>
                </p:oleObj>
              </mc:Choice>
              <mc:Fallback>
                <p:oleObj name="数式" r:id="rId41" imgW="279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4715882"/>
                        <a:ext cx="541337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080546"/>
              </p:ext>
            </p:extLst>
          </p:nvPr>
        </p:nvGraphicFramePr>
        <p:xfrm>
          <a:off x="4591050" y="4520620"/>
          <a:ext cx="54133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4" name="数式" r:id="rId43" imgW="279360" imgH="253800" progId="Equation.3">
                  <p:embed/>
                </p:oleObj>
              </mc:Choice>
              <mc:Fallback>
                <p:oleObj name="数式" r:id="rId43" imgW="279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4520620"/>
                        <a:ext cx="541338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719597"/>
              </p:ext>
            </p:extLst>
          </p:nvPr>
        </p:nvGraphicFramePr>
        <p:xfrm>
          <a:off x="4703763" y="3270578"/>
          <a:ext cx="541337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5" name="数式" r:id="rId45" imgW="279360" imgH="228600" progId="Equation.3">
                  <p:embed/>
                </p:oleObj>
              </mc:Choice>
              <mc:Fallback>
                <p:oleObj name="数式" r:id="rId45" imgW="279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763" y="3270578"/>
                        <a:ext cx="541337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847465"/>
              </p:ext>
            </p:extLst>
          </p:nvPr>
        </p:nvGraphicFramePr>
        <p:xfrm>
          <a:off x="4657725" y="4076120"/>
          <a:ext cx="5413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6" name="数式" r:id="rId47" imgW="279360" imgH="241200" progId="Equation.3">
                  <p:embed/>
                </p:oleObj>
              </mc:Choice>
              <mc:Fallback>
                <p:oleObj name="数式" r:id="rId47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4076120"/>
                        <a:ext cx="541338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669697"/>
              </p:ext>
            </p:extLst>
          </p:nvPr>
        </p:nvGraphicFramePr>
        <p:xfrm>
          <a:off x="5125358" y="3490332"/>
          <a:ext cx="5413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7" name="数式" r:id="rId49" imgW="279360" imgH="228600" progId="Equation.3">
                  <p:embed/>
                </p:oleObj>
              </mc:Choice>
              <mc:Fallback>
                <p:oleObj name="数式" r:id="rId49" imgW="279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358" y="3490332"/>
                        <a:ext cx="541338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573102"/>
              </p:ext>
            </p:extLst>
          </p:nvPr>
        </p:nvGraphicFramePr>
        <p:xfrm>
          <a:off x="4536851" y="2904545"/>
          <a:ext cx="5413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8" name="数式" r:id="rId51" imgW="279360" imgH="241200" progId="Equation.3">
                  <p:embed/>
                </p:oleObj>
              </mc:Choice>
              <mc:Fallback>
                <p:oleObj name="数式" r:id="rId51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851" y="2904545"/>
                        <a:ext cx="54133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992811"/>
              </p:ext>
            </p:extLst>
          </p:nvPr>
        </p:nvGraphicFramePr>
        <p:xfrm>
          <a:off x="4737100" y="2202870"/>
          <a:ext cx="541338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99" name="数式" r:id="rId53" imgW="279360" imgH="228600" progId="Equation.3">
                  <p:embed/>
                </p:oleObj>
              </mc:Choice>
              <mc:Fallback>
                <p:oleObj name="数式" r:id="rId53" imgW="279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100" y="2202870"/>
                        <a:ext cx="541338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077406"/>
              </p:ext>
            </p:extLst>
          </p:nvPr>
        </p:nvGraphicFramePr>
        <p:xfrm>
          <a:off x="5221288" y="2617207"/>
          <a:ext cx="5413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0" name="数式" r:id="rId55" imgW="279360" imgH="228600" progId="Equation.3">
                  <p:embed/>
                </p:oleObj>
              </mc:Choice>
              <mc:Fallback>
                <p:oleObj name="数式" r:id="rId55" imgW="279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1288" y="2617207"/>
                        <a:ext cx="54133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36047"/>
              </p:ext>
            </p:extLst>
          </p:nvPr>
        </p:nvGraphicFramePr>
        <p:xfrm>
          <a:off x="5127625" y="1218620"/>
          <a:ext cx="5413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1" name="数式" r:id="rId57" imgW="279360" imgH="241200" progId="Equation.3">
                  <p:embed/>
                </p:oleObj>
              </mc:Choice>
              <mc:Fallback>
                <p:oleObj name="数式" r:id="rId57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1218620"/>
                        <a:ext cx="541338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771263"/>
              </p:ext>
            </p:extLst>
          </p:nvPr>
        </p:nvGraphicFramePr>
        <p:xfrm>
          <a:off x="4471988" y="1652007"/>
          <a:ext cx="5413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2" name="数式" r:id="rId59" imgW="279360" imgH="241200" progId="Equation.3">
                  <p:embed/>
                </p:oleObj>
              </mc:Choice>
              <mc:Fallback>
                <p:oleObj name="数式" r:id="rId59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52007"/>
                        <a:ext cx="54133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230699"/>
              </p:ext>
            </p:extLst>
          </p:nvPr>
        </p:nvGraphicFramePr>
        <p:xfrm>
          <a:off x="5419046" y="1998082"/>
          <a:ext cx="5413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3" name="数式" r:id="rId61" imgW="279360" imgH="241200" progId="Equation.3">
                  <p:embed/>
                </p:oleObj>
              </mc:Choice>
              <mc:Fallback>
                <p:oleObj name="数式" r:id="rId61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046" y="1998082"/>
                        <a:ext cx="54133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円/楕円 90"/>
          <p:cNvSpPr/>
          <p:nvPr/>
        </p:nvSpPr>
        <p:spPr bwMode="auto">
          <a:xfrm>
            <a:off x="6737651" y="2198238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92" name="円/楕円 91"/>
          <p:cNvSpPr/>
          <p:nvPr/>
        </p:nvSpPr>
        <p:spPr bwMode="auto">
          <a:xfrm>
            <a:off x="6755243" y="3484937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93" name="円/楕円 92"/>
          <p:cNvSpPr/>
          <p:nvPr/>
        </p:nvSpPr>
        <p:spPr bwMode="auto">
          <a:xfrm>
            <a:off x="6750175" y="4789316"/>
            <a:ext cx="846064" cy="8460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94" name="オブジェクト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48970"/>
              </p:ext>
            </p:extLst>
          </p:nvPr>
        </p:nvGraphicFramePr>
        <p:xfrm>
          <a:off x="6754813" y="2414007"/>
          <a:ext cx="44291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4" name="数式" r:id="rId63" imgW="228600" imgH="228600" progId="Equation.3">
                  <p:embed/>
                </p:oleObj>
              </mc:Choice>
              <mc:Fallback>
                <p:oleObj name="数式" r:id="rId63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3" y="2414007"/>
                        <a:ext cx="44291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077293"/>
              </p:ext>
            </p:extLst>
          </p:nvPr>
        </p:nvGraphicFramePr>
        <p:xfrm>
          <a:off x="7136440" y="2411516"/>
          <a:ext cx="5080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5" name="数式" r:id="rId65" imgW="253800" imgH="228600" progId="Equation.3">
                  <p:embed/>
                </p:oleObj>
              </mc:Choice>
              <mc:Fallback>
                <p:oleObj name="数式" r:id="rId65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6440" y="2411516"/>
                        <a:ext cx="5080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6" name="直線コネクタ 95"/>
          <p:cNvCxnSpPr>
            <a:stCxn id="91" idx="0"/>
            <a:endCxn id="91" idx="4"/>
          </p:cNvCxnSpPr>
          <p:nvPr/>
        </p:nvCxnSpPr>
        <p:spPr bwMode="auto">
          <a:xfrm>
            <a:off x="7160683" y="2198238"/>
            <a:ext cx="0" cy="84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直線コネクタ 96"/>
          <p:cNvCxnSpPr>
            <a:stCxn id="92" idx="0"/>
            <a:endCxn id="92" idx="4"/>
          </p:cNvCxnSpPr>
          <p:nvPr/>
        </p:nvCxnSpPr>
        <p:spPr bwMode="auto">
          <a:xfrm>
            <a:off x="7178275" y="3484937"/>
            <a:ext cx="0" cy="84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直線コネクタ 97"/>
          <p:cNvCxnSpPr>
            <a:stCxn id="93" idx="0"/>
            <a:endCxn id="93" idx="4"/>
          </p:cNvCxnSpPr>
          <p:nvPr/>
        </p:nvCxnSpPr>
        <p:spPr bwMode="auto">
          <a:xfrm>
            <a:off x="7173207" y="4789316"/>
            <a:ext cx="0" cy="84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9" name="オブジェクト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461925"/>
              </p:ext>
            </p:extLst>
          </p:nvPr>
        </p:nvGraphicFramePr>
        <p:xfrm>
          <a:off x="6767739" y="3682420"/>
          <a:ext cx="4413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6" name="数式" r:id="rId67" imgW="228600" imgH="228600" progId="Equation.3">
                  <p:embed/>
                </p:oleObj>
              </mc:Choice>
              <mc:Fallback>
                <p:oleObj name="数式" r:id="rId67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739" y="3682420"/>
                        <a:ext cx="4413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オブジェクト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89008"/>
              </p:ext>
            </p:extLst>
          </p:nvPr>
        </p:nvGraphicFramePr>
        <p:xfrm>
          <a:off x="7121573" y="3679037"/>
          <a:ext cx="5080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7" name="数式" r:id="rId69" imgW="253800" imgH="228600" progId="Equation.3">
                  <p:embed/>
                </p:oleObj>
              </mc:Choice>
              <mc:Fallback>
                <p:oleObj name="数式" r:id="rId69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73" y="3679037"/>
                        <a:ext cx="5080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オブジェクト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402510"/>
              </p:ext>
            </p:extLst>
          </p:nvPr>
        </p:nvGraphicFramePr>
        <p:xfrm>
          <a:off x="6772275" y="4993695"/>
          <a:ext cx="4413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8" name="数式" r:id="rId71" imgW="228600" imgH="241200" progId="Equation.3">
                  <p:embed/>
                </p:oleObj>
              </mc:Choice>
              <mc:Fallback>
                <p:oleObj name="数式" r:id="rId71" imgW="228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75" y="4993695"/>
                        <a:ext cx="441325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オブジェクト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424995"/>
              </p:ext>
            </p:extLst>
          </p:nvPr>
        </p:nvGraphicFramePr>
        <p:xfrm>
          <a:off x="7140575" y="4988932"/>
          <a:ext cx="50800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209" name="数式" r:id="rId73" imgW="253800" imgH="241200" progId="Equation.3">
                  <p:embed/>
                </p:oleObj>
              </mc:Choice>
              <mc:Fallback>
                <p:oleObj name="数式" r:id="rId73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0575" y="4988932"/>
                        <a:ext cx="508000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テキスト ボックス 117"/>
          <p:cNvSpPr txBox="1"/>
          <p:nvPr/>
        </p:nvSpPr>
        <p:spPr>
          <a:xfrm>
            <a:off x="1010345" y="5704068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=I</a:t>
            </a:r>
            <a:endParaRPr lang="ja-JP" altLang="en-US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3847890" y="5682296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=J</a:t>
            </a:r>
            <a:endParaRPr lang="ja-JP" altLang="en-US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0" y="-1708"/>
            <a:ext cx="28194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表記の簡素化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69" name="グループ化 68"/>
          <p:cNvGrpSpPr/>
          <p:nvPr/>
        </p:nvGrpSpPr>
        <p:grpSpPr>
          <a:xfrm>
            <a:off x="4079226" y="751837"/>
            <a:ext cx="1193814" cy="5738400"/>
            <a:chOff x="3759186" y="767077"/>
            <a:chExt cx="1193814" cy="5738400"/>
          </a:xfrm>
        </p:grpSpPr>
        <p:sp>
          <p:nvSpPr>
            <p:cNvPr id="15" name="角丸四角形 14"/>
            <p:cNvSpPr/>
            <p:nvPr/>
          </p:nvSpPr>
          <p:spPr bwMode="auto">
            <a:xfrm>
              <a:off x="3759186" y="767077"/>
              <a:ext cx="1193814" cy="57384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3840915" y="2678873"/>
              <a:ext cx="964525" cy="964525"/>
              <a:chOff x="692504" y="5059726"/>
              <a:chExt cx="846064" cy="846064"/>
            </a:xfrm>
          </p:grpSpPr>
          <p:sp>
            <p:nvSpPr>
              <p:cNvPr id="17" name="円/楕円 16"/>
              <p:cNvSpPr/>
              <p:nvPr/>
            </p:nvSpPr>
            <p:spPr bwMode="auto">
              <a:xfrm>
                <a:off x="692504" y="5059726"/>
                <a:ext cx="846064" cy="84606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8" name="オブジェクト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8223617"/>
                  </p:ext>
                </p:extLst>
              </p:nvPr>
            </p:nvGraphicFramePr>
            <p:xfrm>
              <a:off x="771525" y="5252357"/>
              <a:ext cx="320675" cy="493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6095" name="数式" r:id="rId3" imgW="164880" imgH="253800" progId="Equation.3">
                      <p:embed/>
                    </p:oleObj>
                  </mc:Choice>
                  <mc:Fallback>
                    <p:oleObj name="数式" r:id="rId3" imgW="16488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525" y="5252357"/>
                            <a:ext cx="320675" cy="4937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オブジェクト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6435915"/>
                  </p:ext>
                </p:extLst>
              </p:nvPr>
            </p:nvGraphicFramePr>
            <p:xfrm>
              <a:off x="1166813" y="5247595"/>
              <a:ext cx="355600" cy="5095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6096" name="数式" r:id="rId5" imgW="177480" imgH="253800" progId="Equation.3">
                      <p:embed/>
                    </p:oleObj>
                  </mc:Choice>
                  <mc:Fallback>
                    <p:oleObj name="数式" r:id="rId5" imgW="17748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6813" y="5247595"/>
                            <a:ext cx="355600" cy="5095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0" name="直線コネクタ 19"/>
              <p:cNvCxnSpPr>
                <a:stCxn id="17" idx="0"/>
                <a:endCxn id="17" idx="4"/>
              </p:cNvCxnSpPr>
              <p:nvPr/>
            </p:nvCxnSpPr>
            <p:spPr bwMode="auto">
              <a:xfrm>
                <a:off x="1115536" y="5059726"/>
                <a:ext cx="0" cy="84606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" name="円/楕円 21"/>
            <p:cNvSpPr/>
            <p:nvPr/>
          </p:nvSpPr>
          <p:spPr bwMode="auto">
            <a:xfrm>
              <a:off x="3863726" y="845420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3" name="オブジェクト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70250"/>
                </p:ext>
              </p:extLst>
            </p:nvPr>
          </p:nvGraphicFramePr>
          <p:xfrm>
            <a:off x="3953828" y="1032828"/>
            <a:ext cx="365125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097" name="数式" r:id="rId7" imgW="164880" imgH="228600" progId="Equation.3">
                    <p:embed/>
                  </p:oleObj>
                </mc:Choice>
                <mc:Fallback>
                  <p:oleObj name="数式" r:id="rId7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3828" y="1032828"/>
                          <a:ext cx="365125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1537820"/>
                </p:ext>
              </p:extLst>
            </p:nvPr>
          </p:nvGraphicFramePr>
          <p:xfrm>
            <a:off x="4404678" y="1026478"/>
            <a:ext cx="404812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098" name="数式" r:id="rId9" imgW="177480" imgH="228600" progId="Equation.3">
                    <p:embed/>
                  </p:oleObj>
                </mc:Choice>
                <mc:Fallback>
                  <p:oleObj name="数式" r:id="rId9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678" y="1026478"/>
                          <a:ext cx="404812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直線コネクタ 24"/>
            <p:cNvCxnSpPr>
              <a:stCxn id="22" idx="0"/>
              <a:endCxn id="22" idx="4"/>
            </p:cNvCxnSpPr>
            <p:nvPr/>
          </p:nvCxnSpPr>
          <p:spPr bwMode="auto">
            <a:xfrm>
              <a:off x="4345989" y="845420"/>
              <a:ext cx="0" cy="9645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円/楕円 26"/>
            <p:cNvSpPr/>
            <p:nvPr/>
          </p:nvSpPr>
          <p:spPr bwMode="auto">
            <a:xfrm>
              <a:off x="3886635" y="5483033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8" name="オブジェクト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2421788"/>
                </p:ext>
              </p:extLst>
            </p:nvPr>
          </p:nvGraphicFramePr>
          <p:xfrm>
            <a:off x="3892551" y="5656263"/>
            <a:ext cx="533400" cy="563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099" name="数式" r:id="rId11" imgW="241200" imgH="253800" progId="Equation.3">
                    <p:embed/>
                  </p:oleObj>
                </mc:Choice>
                <mc:Fallback>
                  <p:oleObj name="数式" r:id="rId11" imgW="2412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2551" y="5656263"/>
                          <a:ext cx="533400" cy="5635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オブジェクト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4736739"/>
                </p:ext>
              </p:extLst>
            </p:nvPr>
          </p:nvGraphicFramePr>
          <p:xfrm>
            <a:off x="4312285" y="5651500"/>
            <a:ext cx="606425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0" name="数式" r:id="rId13" imgW="266400" imgH="253800" progId="Equation.3">
                    <p:embed/>
                  </p:oleObj>
                </mc:Choice>
                <mc:Fallback>
                  <p:oleObj name="数式" r:id="rId13" imgW="266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2285" y="5651500"/>
                          <a:ext cx="606425" cy="58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直線コネクタ 29"/>
            <p:cNvCxnSpPr>
              <a:stCxn id="27" idx="0"/>
              <a:endCxn id="27" idx="4"/>
            </p:cNvCxnSpPr>
            <p:nvPr/>
          </p:nvCxnSpPr>
          <p:spPr bwMode="auto">
            <a:xfrm>
              <a:off x="4368897" y="5483033"/>
              <a:ext cx="0" cy="9645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テキスト ボックス 30"/>
            <p:cNvSpPr txBox="1"/>
            <p:nvPr/>
          </p:nvSpPr>
          <p:spPr>
            <a:xfrm rot="5400000">
              <a:off x="3977640" y="2011681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000000"/>
                  </a:solidFill>
                </a:rPr>
                <a:t>・・・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 rot="5400000">
              <a:off x="3977640" y="4343402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000000"/>
                  </a:solidFill>
                </a:rPr>
                <a:t>・・・</a:t>
              </a: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6609066" y="1285237"/>
            <a:ext cx="1193814" cy="4658400"/>
            <a:chOff x="6289026" y="1224277"/>
            <a:chExt cx="1193814" cy="4658400"/>
          </a:xfrm>
        </p:grpSpPr>
        <p:sp>
          <p:nvSpPr>
            <p:cNvPr id="33" name="角丸四角形 32"/>
            <p:cNvSpPr/>
            <p:nvPr/>
          </p:nvSpPr>
          <p:spPr bwMode="auto">
            <a:xfrm>
              <a:off x="6289026" y="1224277"/>
              <a:ext cx="1193814" cy="46584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6370755" y="3197033"/>
              <a:ext cx="964525" cy="964525"/>
              <a:chOff x="692504" y="5059726"/>
              <a:chExt cx="846064" cy="846064"/>
            </a:xfrm>
          </p:grpSpPr>
          <p:sp>
            <p:nvSpPr>
              <p:cNvPr id="35" name="円/楕円 34"/>
              <p:cNvSpPr/>
              <p:nvPr/>
            </p:nvSpPr>
            <p:spPr bwMode="auto">
              <a:xfrm>
                <a:off x="692504" y="5059726"/>
                <a:ext cx="846064" cy="84606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36" name="オブジェクト 3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2670957"/>
                  </p:ext>
                </p:extLst>
              </p:nvPr>
            </p:nvGraphicFramePr>
            <p:xfrm>
              <a:off x="771525" y="5252357"/>
              <a:ext cx="320675" cy="493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6101" name="数式" r:id="rId15" imgW="164880" imgH="253800" progId="Equation.3">
                      <p:embed/>
                    </p:oleObj>
                  </mc:Choice>
                  <mc:Fallback>
                    <p:oleObj name="数式" r:id="rId15" imgW="16488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525" y="5252357"/>
                            <a:ext cx="320675" cy="4937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オブジェクト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280914"/>
                  </p:ext>
                </p:extLst>
              </p:nvPr>
            </p:nvGraphicFramePr>
            <p:xfrm>
              <a:off x="1166813" y="5247595"/>
              <a:ext cx="355600" cy="5095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6102" name="数式" r:id="rId16" imgW="177480" imgH="253800" progId="Equation.3">
                      <p:embed/>
                    </p:oleObj>
                  </mc:Choice>
                  <mc:Fallback>
                    <p:oleObj name="数式" r:id="rId16" imgW="17748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6813" y="5247595"/>
                            <a:ext cx="355600" cy="5095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8" name="直線コネクタ 37"/>
              <p:cNvCxnSpPr>
                <a:stCxn id="35" idx="0"/>
                <a:endCxn id="35" idx="4"/>
              </p:cNvCxnSpPr>
              <p:nvPr/>
            </p:nvCxnSpPr>
            <p:spPr bwMode="auto">
              <a:xfrm>
                <a:off x="1115536" y="5059726"/>
                <a:ext cx="0" cy="84606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9" name="円/楕円 38"/>
            <p:cNvSpPr/>
            <p:nvPr/>
          </p:nvSpPr>
          <p:spPr bwMode="auto">
            <a:xfrm>
              <a:off x="6393566" y="1317860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0" name="オブジェクト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7071594"/>
                </p:ext>
              </p:extLst>
            </p:nvPr>
          </p:nvGraphicFramePr>
          <p:xfrm>
            <a:off x="6483668" y="1505268"/>
            <a:ext cx="365125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3" name="数式" r:id="rId17" imgW="164880" imgH="228600" progId="Equation.3">
                    <p:embed/>
                  </p:oleObj>
                </mc:Choice>
                <mc:Fallback>
                  <p:oleObj name="数式" r:id="rId17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3668" y="1505268"/>
                          <a:ext cx="365125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オブジェクト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2779242"/>
                </p:ext>
              </p:extLst>
            </p:nvPr>
          </p:nvGraphicFramePr>
          <p:xfrm>
            <a:off x="6934518" y="1498918"/>
            <a:ext cx="404812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4" name="数式" r:id="rId18" imgW="177480" imgH="228600" progId="Equation.3">
                    <p:embed/>
                  </p:oleObj>
                </mc:Choice>
                <mc:Fallback>
                  <p:oleObj name="数式" r:id="rId18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4518" y="1498918"/>
                          <a:ext cx="404812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2" name="直線コネクタ 41"/>
            <p:cNvCxnSpPr>
              <a:stCxn id="39" idx="0"/>
              <a:endCxn id="39" idx="4"/>
            </p:cNvCxnSpPr>
            <p:nvPr/>
          </p:nvCxnSpPr>
          <p:spPr bwMode="auto">
            <a:xfrm>
              <a:off x="6875829" y="1317860"/>
              <a:ext cx="0" cy="9645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円/楕円 42"/>
            <p:cNvSpPr/>
            <p:nvPr/>
          </p:nvSpPr>
          <p:spPr bwMode="auto">
            <a:xfrm>
              <a:off x="6416475" y="4873433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4" name="オブジェクト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3055031"/>
                </p:ext>
              </p:extLst>
            </p:nvPr>
          </p:nvGraphicFramePr>
          <p:xfrm>
            <a:off x="6422391" y="5046663"/>
            <a:ext cx="533400" cy="563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5" name="数式" r:id="rId19" imgW="241200" imgH="253800" progId="Equation.3">
                    <p:embed/>
                  </p:oleObj>
                </mc:Choice>
                <mc:Fallback>
                  <p:oleObj name="数式" r:id="rId19" imgW="2412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2391" y="5046663"/>
                          <a:ext cx="533400" cy="5635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オブジェクト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4459478"/>
                </p:ext>
              </p:extLst>
            </p:nvPr>
          </p:nvGraphicFramePr>
          <p:xfrm>
            <a:off x="6842125" y="5041900"/>
            <a:ext cx="606425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6" name="数式" r:id="rId21" imgW="266400" imgH="253800" progId="Equation.3">
                    <p:embed/>
                  </p:oleObj>
                </mc:Choice>
                <mc:Fallback>
                  <p:oleObj name="数式" r:id="rId21" imgW="266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42125" y="5041900"/>
                          <a:ext cx="606425" cy="58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6" name="直線コネクタ 45"/>
            <p:cNvCxnSpPr>
              <a:stCxn id="43" idx="0"/>
              <a:endCxn id="43" idx="4"/>
            </p:cNvCxnSpPr>
            <p:nvPr/>
          </p:nvCxnSpPr>
          <p:spPr bwMode="auto">
            <a:xfrm>
              <a:off x="6898737" y="4873433"/>
              <a:ext cx="0" cy="9645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テキスト ボックス 46"/>
            <p:cNvSpPr txBox="1"/>
            <p:nvPr/>
          </p:nvSpPr>
          <p:spPr>
            <a:xfrm rot="5400000">
              <a:off x="6507480" y="2484121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000000"/>
                  </a:solidFill>
                </a:rPr>
                <a:t>・・・</a:t>
              </a: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 rot="5400000">
              <a:off x="6507480" y="4282442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000000"/>
                  </a:solidFill>
                </a:rPr>
                <a:t>・・・</a:t>
              </a: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1457946" y="751837"/>
            <a:ext cx="1193814" cy="5738400"/>
            <a:chOff x="1137906" y="751837"/>
            <a:chExt cx="1193814" cy="5738400"/>
          </a:xfrm>
        </p:grpSpPr>
        <p:sp>
          <p:nvSpPr>
            <p:cNvPr id="49" name="角丸四角形 48"/>
            <p:cNvSpPr/>
            <p:nvPr/>
          </p:nvSpPr>
          <p:spPr bwMode="auto">
            <a:xfrm>
              <a:off x="1137906" y="751837"/>
              <a:ext cx="1193814" cy="57384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1" name="円/楕円 50"/>
            <p:cNvSpPr/>
            <p:nvPr/>
          </p:nvSpPr>
          <p:spPr bwMode="auto">
            <a:xfrm>
              <a:off x="1219635" y="2663633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53" name="オブジェクト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1000983"/>
                </p:ext>
              </p:extLst>
            </p:nvPr>
          </p:nvGraphicFramePr>
          <p:xfrm>
            <a:off x="1531754" y="2877806"/>
            <a:ext cx="405389" cy="580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7" name="数式" r:id="rId23" imgW="177480" imgH="253800" progId="Equation.3">
                    <p:embed/>
                  </p:oleObj>
                </mc:Choice>
                <mc:Fallback>
                  <p:oleObj name="数式" r:id="rId23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1754" y="2877806"/>
                          <a:ext cx="405389" cy="5809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円/楕円 54"/>
            <p:cNvSpPr/>
            <p:nvPr/>
          </p:nvSpPr>
          <p:spPr bwMode="auto">
            <a:xfrm>
              <a:off x="1242446" y="830180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57" name="オブジェクト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7141886"/>
                </p:ext>
              </p:extLst>
            </p:nvPr>
          </p:nvGraphicFramePr>
          <p:xfrm>
            <a:off x="1524318" y="1011238"/>
            <a:ext cx="404812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8" name="数式" r:id="rId25" imgW="177480" imgH="228600" progId="Equation.3">
                    <p:embed/>
                  </p:oleObj>
                </mc:Choice>
                <mc:Fallback>
                  <p:oleObj name="数式" r:id="rId25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318" y="1011238"/>
                          <a:ext cx="404812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円/楕円 58"/>
            <p:cNvSpPr/>
            <p:nvPr/>
          </p:nvSpPr>
          <p:spPr bwMode="auto">
            <a:xfrm>
              <a:off x="1265355" y="5467793"/>
              <a:ext cx="964525" cy="96452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60" name="オブジェクト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4853459"/>
                </p:ext>
              </p:extLst>
            </p:nvPr>
          </p:nvGraphicFramePr>
          <p:xfrm>
            <a:off x="1515111" y="5641023"/>
            <a:ext cx="533400" cy="563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109" name="数式" r:id="rId27" imgW="241200" imgH="253800" progId="Equation.3">
                    <p:embed/>
                  </p:oleObj>
                </mc:Choice>
                <mc:Fallback>
                  <p:oleObj name="数式" r:id="rId27" imgW="2412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5111" y="5641023"/>
                          <a:ext cx="533400" cy="5635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テキスト ボックス 62"/>
            <p:cNvSpPr txBox="1"/>
            <p:nvPr/>
          </p:nvSpPr>
          <p:spPr>
            <a:xfrm rot="5400000">
              <a:off x="1356360" y="1996441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000000"/>
                  </a:solidFill>
                </a:rPr>
                <a:t>・・・</a:t>
              </a: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 rot="5400000">
              <a:off x="1356360" y="4328162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000000"/>
                  </a:solidFill>
                </a:rPr>
                <a:t>・・・</a:t>
              </a:r>
            </a:p>
          </p:txBody>
        </p:sp>
      </p:grpSp>
      <p:sp>
        <p:nvSpPr>
          <p:cNvPr id="65" name="テキスト ボックス 64"/>
          <p:cNvSpPr txBox="1"/>
          <p:nvPr/>
        </p:nvSpPr>
        <p:spPr>
          <a:xfrm>
            <a:off x="1611960" y="186463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ja-JP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215312" y="17938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endParaRPr lang="ja-JP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774975" y="19309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endParaRPr lang="ja-JP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直線矢印コネクタ 71"/>
          <p:cNvCxnSpPr>
            <a:stCxn id="49" idx="3"/>
            <a:endCxn id="15" idx="1"/>
          </p:cNvCxnSpPr>
          <p:nvPr/>
        </p:nvCxnSpPr>
        <p:spPr bwMode="auto">
          <a:xfrm>
            <a:off x="2651760" y="3621037"/>
            <a:ext cx="142746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直線矢印コネクタ 72"/>
          <p:cNvCxnSpPr>
            <a:stCxn id="15" idx="3"/>
            <a:endCxn id="33" idx="1"/>
          </p:cNvCxnSpPr>
          <p:nvPr/>
        </p:nvCxnSpPr>
        <p:spPr bwMode="auto">
          <a:xfrm flipV="1">
            <a:off x="5273040" y="3614437"/>
            <a:ext cx="1336026" cy="6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テキスト ボックス 75"/>
          <p:cNvSpPr txBox="1"/>
          <p:nvPr/>
        </p:nvSpPr>
        <p:spPr>
          <a:xfrm>
            <a:off x="2941320" y="2286000"/>
            <a:ext cx="964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ja-JP" sz="32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ja-JP" sz="32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ja-JP" sz="32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516880" y="2270760"/>
            <a:ext cx="964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ja-JP" sz="32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ja-JP" sz="32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ja-JP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70560" y="3169920"/>
            <a:ext cx="56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ja-JP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016240" y="3230880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ja-JP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0"/>
            <a:ext cx="514275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このワークショップと関連して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0637" y="878774"/>
            <a:ext cx="860960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1" lang="ja-JP" altLang="en-US" sz="4000" dirty="0" smtClean="0">
                <a:solidFill>
                  <a:srgbClr val="C00000"/>
                </a:solidFill>
              </a:rPr>
              <a:t>ユーザーからの視点が重要</a:t>
            </a:r>
            <a:endParaRPr kumimoji="1" lang="en-US" altLang="ja-JP" sz="4000" dirty="0" smtClean="0">
              <a:solidFill>
                <a:srgbClr val="C00000"/>
              </a:solidFill>
            </a:endParaRP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1" lang="ja-JP" altLang="en-US" sz="4000" dirty="0" smtClean="0">
                <a:solidFill>
                  <a:srgbClr val="C00000"/>
                </a:solidFill>
              </a:rPr>
              <a:t>ユーザーからの情報・知識の付加の必要性</a:t>
            </a:r>
            <a:endParaRPr kumimoji="1" lang="en-US" altLang="ja-JP" sz="4000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kumimoji="1" lang="en-US" altLang="ja-JP" dirty="0" smtClean="0"/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1" lang="ja-JP" altLang="en-US" sz="4000" dirty="0" smtClean="0">
                <a:solidFill>
                  <a:srgbClr val="00B050"/>
                </a:solidFill>
              </a:rPr>
              <a:t>ドメインの研究者と</a:t>
            </a:r>
            <a:r>
              <a:rPr kumimoji="1" lang="en-US" altLang="ja-JP" sz="4000" dirty="0" smtClean="0">
                <a:solidFill>
                  <a:srgbClr val="00B050"/>
                </a:solidFill>
              </a:rPr>
              <a:t>ICT</a:t>
            </a:r>
            <a:r>
              <a:rPr kumimoji="1" lang="ja-JP" altLang="en-US" sz="4000" dirty="0" smtClean="0">
                <a:solidFill>
                  <a:srgbClr val="00B050"/>
                </a:solidFill>
              </a:rPr>
              <a:t>の研究者の</a:t>
            </a:r>
            <a:endParaRPr kumimoji="1" lang="en-US" altLang="ja-JP" sz="4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kumimoji="1" lang="ja-JP" altLang="en-US" sz="4000" dirty="0" smtClean="0">
                <a:solidFill>
                  <a:srgbClr val="00B050"/>
                </a:solidFill>
              </a:rPr>
              <a:t>　コラボのために必要なこと</a:t>
            </a:r>
            <a:endParaRPr kumimoji="1" lang="en-US" altLang="ja-JP" sz="4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B050"/>
                </a:solidFill>
              </a:rPr>
              <a:t>　</a:t>
            </a:r>
            <a:r>
              <a:rPr lang="en-US" altLang="ja-JP" sz="4000" dirty="0" smtClean="0">
                <a:solidFill>
                  <a:srgbClr val="00B050"/>
                </a:solidFill>
              </a:rPr>
              <a:t>-</a:t>
            </a:r>
            <a:r>
              <a:rPr lang="ja-JP" altLang="en-US" sz="4000" dirty="0" smtClean="0">
                <a:solidFill>
                  <a:srgbClr val="00B050"/>
                </a:solidFill>
              </a:rPr>
              <a:t>　単なるニーズとシーズのマッチング</a:t>
            </a:r>
            <a:endParaRPr lang="en-US" altLang="ja-JP" sz="4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B050"/>
                </a:solidFill>
              </a:rPr>
              <a:t>　　ではうまくいかないことが多い</a:t>
            </a:r>
            <a:endParaRPr lang="en-US" altLang="ja-JP" sz="4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B050"/>
                </a:solidFill>
              </a:rPr>
              <a:t>　</a:t>
            </a:r>
            <a:r>
              <a:rPr lang="en-US" altLang="ja-JP" sz="4000" dirty="0" smtClean="0">
                <a:solidFill>
                  <a:srgbClr val="00B050"/>
                </a:solidFill>
              </a:rPr>
              <a:t>-</a:t>
            </a:r>
            <a:r>
              <a:rPr lang="ja-JP" altLang="en-US" sz="4000" dirty="0" smtClean="0">
                <a:solidFill>
                  <a:srgbClr val="00B050"/>
                </a:solidFill>
              </a:rPr>
              <a:t>　</a:t>
            </a:r>
            <a:r>
              <a:rPr lang="en-US" altLang="ja-JP" sz="4000" dirty="0" smtClean="0">
                <a:solidFill>
                  <a:srgbClr val="00B050"/>
                </a:solidFill>
              </a:rPr>
              <a:t>ICT</a:t>
            </a:r>
            <a:r>
              <a:rPr lang="ja-JP" altLang="en-US" sz="4000" dirty="0" smtClean="0">
                <a:solidFill>
                  <a:srgbClr val="00B050"/>
                </a:solidFill>
              </a:rPr>
              <a:t>の研究者が持っているシーズ</a:t>
            </a:r>
            <a:endParaRPr lang="en-US" altLang="ja-JP" sz="4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B050"/>
                </a:solidFill>
              </a:rPr>
              <a:t>　　は本当に使えるか？ </a:t>
            </a:r>
            <a:endParaRPr lang="en-US" altLang="ja-JP" sz="40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0" y="4681291"/>
            <a:ext cx="17256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rtl="0" fontAlgn="ctr">
              <a:spcBef>
                <a:spcPct val="5000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ctr">
              <a:spcBef>
                <a:spcPct val="5000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ctr">
              <a:spcBef>
                <a:spcPct val="5000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ctr">
              <a:spcBef>
                <a:spcPct val="5000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800" kern="1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  <a:cs typeface="+mn-cs"/>
              </a:defRPr>
            </a:lvl9pPr>
          </a:lstStyle>
          <a:p>
            <a:fld id="{7EDCAFDC-243A-43DB-A499-C9416590D55B}" type="slidenum">
              <a:rPr lang="ja-JP" altLang="en-US" smtClean="0">
                <a:solidFill>
                  <a:srgbClr val="000000"/>
                </a:solidFill>
              </a:rPr>
              <a:pPr/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63981" y="2242473"/>
            <a:ext cx="1188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 猫 </a:t>
            </a:r>
            <a:r>
              <a:rPr lang="en-US" altLang="ja-JP" sz="4000" dirty="0" smtClean="0">
                <a:solidFill>
                  <a:srgbClr val="000000"/>
                </a:solidFill>
              </a:rPr>
              <a:t>!</a:t>
            </a:r>
            <a:endParaRPr lang="ja-JP" altLang="en-US" sz="4000" dirty="0">
              <a:solidFill>
                <a:srgbClr val="000000"/>
              </a:solidFill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38287"/>
              </p:ext>
            </p:extLst>
          </p:nvPr>
        </p:nvGraphicFramePr>
        <p:xfrm>
          <a:off x="2044341" y="4675048"/>
          <a:ext cx="3164118" cy="201095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0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70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180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・・・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60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・・・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右矢印 66"/>
          <p:cNvSpPr/>
          <p:nvPr/>
        </p:nvSpPr>
        <p:spPr bwMode="auto">
          <a:xfrm>
            <a:off x="2493386" y="1799772"/>
            <a:ext cx="232225" cy="928913"/>
          </a:xfrm>
          <a:prstGeom prst="rightArrow">
            <a:avLst>
              <a:gd name="adj1" fmla="val 50000"/>
              <a:gd name="adj2" fmla="val 6956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 bwMode="auto">
          <a:xfrm>
            <a:off x="767080" y="5124994"/>
            <a:ext cx="246743" cy="203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 bwMode="auto">
          <a:xfrm>
            <a:off x="2552342" y="4994364"/>
            <a:ext cx="2119085" cy="100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4" name="フリーフォーム 73"/>
          <p:cNvSpPr/>
          <p:nvPr/>
        </p:nvSpPr>
        <p:spPr bwMode="auto">
          <a:xfrm>
            <a:off x="767080" y="4765479"/>
            <a:ext cx="1799771" cy="345002"/>
          </a:xfrm>
          <a:custGeom>
            <a:avLst/>
            <a:gdLst>
              <a:gd name="connsiteX0" fmla="*/ 0 w 1799771"/>
              <a:gd name="connsiteY0" fmla="*/ 413767 h 413767"/>
              <a:gd name="connsiteX1" fmla="*/ 130628 w 1799771"/>
              <a:gd name="connsiteY1" fmla="*/ 196053 h 413767"/>
              <a:gd name="connsiteX2" fmla="*/ 333828 w 1799771"/>
              <a:gd name="connsiteY2" fmla="*/ 79938 h 413767"/>
              <a:gd name="connsiteX3" fmla="*/ 580571 w 1799771"/>
              <a:gd name="connsiteY3" fmla="*/ 7367 h 413767"/>
              <a:gd name="connsiteX4" fmla="*/ 885371 w 1799771"/>
              <a:gd name="connsiteY4" fmla="*/ 7367 h 413767"/>
              <a:gd name="connsiteX5" fmla="*/ 1219200 w 1799771"/>
              <a:gd name="connsiteY5" fmla="*/ 50910 h 413767"/>
              <a:gd name="connsiteX6" fmla="*/ 1378857 w 1799771"/>
              <a:gd name="connsiteY6" fmla="*/ 137996 h 413767"/>
              <a:gd name="connsiteX7" fmla="*/ 1799771 w 1799771"/>
              <a:gd name="connsiteY7" fmla="*/ 312167 h 413767"/>
              <a:gd name="connsiteX0" fmla="*/ 0 w 1799771"/>
              <a:gd name="connsiteY0" fmla="*/ 419349 h 419349"/>
              <a:gd name="connsiteX1" fmla="*/ 130628 w 1799771"/>
              <a:gd name="connsiteY1" fmla="*/ 201635 h 419349"/>
              <a:gd name="connsiteX2" fmla="*/ 333828 w 1799771"/>
              <a:gd name="connsiteY2" fmla="*/ 85520 h 419349"/>
              <a:gd name="connsiteX3" fmla="*/ 580571 w 1799771"/>
              <a:gd name="connsiteY3" fmla="*/ 12949 h 419349"/>
              <a:gd name="connsiteX4" fmla="*/ 885371 w 1799771"/>
              <a:gd name="connsiteY4" fmla="*/ 12949 h 419349"/>
              <a:gd name="connsiteX5" fmla="*/ 1378857 w 1799771"/>
              <a:gd name="connsiteY5" fmla="*/ 143578 h 419349"/>
              <a:gd name="connsiteX6" fmla="*/ 1799771 w 1799771"/>
              <a:gd name="connsiteY6" fmla="*/ 317749 h 419349"/>
              <a:gd name="connsiteX0" fmla="*/ 0 w 1799771"/>
              <a:gd name="connsiteY0" fmla="*/ 407606 h 407606"/>
              <a:gd name="connsiteX1" fmla="*/ 130628 w 1799771"/>
              <a:gd name="connsiteY1" fmla="*/ 189892 h 407606"/>
              <a:gd name="connsiteX2" fmla="*/ 333828 w 1799771"/>
              <a:gd name="connsiteY2" fmla="*/ 73777 h 407606"/>
              <a:gd name="connsiteX3" fmla="*/ 885371 w 1799771"/>
              <a:gd name="connsiteY3" fmla="*/ 1206 h 407606"/>
              <a:gd name="connsiteX4" fmla="*/ 1378857 w 1799771"/>
              <a:gd name="connsiteY4" fmla="*/ 131835 h 407606"/>
              <a:gd name="connsiteX5" fmla="*/ 1799771 w 1799771"/>
              <a:gd name="connsiteY5" fmla="*/ 306006 h 407606"/>
              <a:gd name="connsiteX0" fmla="*/ 0 w 1799771"/>
              <a:gd name="connsiteY0" fmla="*/ 345002 h 345002"/>
              <a:gd name="connsiteX1" fmla="*/ 130628 w 1799771"/>
              <a:gd name="connsiteY1" fmla="*/ 127288 h 345002"/>
              <a:gd name="connsiteX2" fmla="*/ 333828 w 1799771"/>
              <a:gd name="connsiteY2" fmla="*/ 11173 h 345002"/>
              <a:gd name="connsiteX3" fmla="*/ 885371 w 1799771"/>
              <a:gd name="connsiteY3" fmla="*/ 11173 h 345002"/>
              <a:gd name="connsiteX4" fmla="*/ 1378857 w 1799771"/>
              <a:gd name="connsiteY4" fmla="*/ 69231 h 345002"/>
              <a:gd name="connsiteX5" fmla="*/ 1799771 w 1799771"/>
              <a:gd name="connsiteY5" fmla="*/ 243402 h 34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345002">
                <a:moveTo>
                  <a:pt x="0" y="345002"/>
                </a:moveTo>
                <a:cubicBezTo>
                  <a:pt x="37495" y="263964"/>
                  <a:pt x="74990" y="182926"/>
                  <a:pt x="130628" y="127288"/>
                </a:cubicBezTo>
                <a:cubicBezTo>
                  <a:pt x="186266" y="71650"/>
                  <a:pt x="208038" y="30525"/>
                  <a:pt x="333828" y="11173"/>
                </a:cubicBezTo>
                <a:cubicBezTo>
                  <a:pt x="459618" y="-8179"/>
                  <a:pt x="711200" y="1497"/>
                  <a:pt x="885371" y="11173"/>
                </a:cubicBezTo>
                <a:cubicBezTo>
                  <a:pt x="1018419" y="32944"/>
                  <a:pt x="1226457" y="30526"/>
                  <a:pt x="1378857" y="69231"/>
                </a:cubicBezTo>
                <a:cubicBezTo>
                  <a:pt x="1531257" y="107936"/>
                  <a:pt x="1637695" y="178088"/>
                  <a:pt x="1799771" y="243402"/>
                </a:cubicBezTo>
              </a:path>
            </a:pathLst>
          </a:cu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6" name="角丸四角形 75"/>
          <p:cNvSpPr/>
          <p:nvPr/>
        </p:nvSpPr>
        <p:spPr bwMode="auto">
          <a:xfrm>
            <a:off x="4009722" y="575072"/>
            <a:ext cx="452882" cy="396644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7" name="角丸四角形 76"/>
          <p:cNvSpPr/>
          <p:nvPr/>
        </p:nvSpPr>
        <p:spPr bwMode="auto">
          <a:xfrm>
            <a:off x="5179004" y="943764"/>
            <a:ext cx="452882" cy="321994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8" name="角丸四角形 77"/>
          <p:cNvSpPr/>
          <p:nvPr/>
        </p:nvSpPr>
        <p:spPr bwMode="auto">
          <a:xfrm>
            <a:off x="2791292" y="575072"/>
            <a:ext cx="452965" cy="396644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746750" y="18427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ja-JP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945776" y="179387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endParaRPr lang="ja-JP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107436" y="215753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endParaRPr lang="ja-JP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直線矢印コネクタ 81"/>
          <p:cNvCxnSpPr>
            <a:stCxn id="78" idx="3"/>
            <a:endCxn id="76" idx="1"/>
          </p:cNvCxnSpPr>
          <p:nvPr/>
        </p:nvCxnSpPr>
        <p:spPr bwMode="auto">
          <a:xfrm>
            <a:off x="3244257" y="2558296"/>
            <a:ext cx="76546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直線矢印コネクタ 82"/>
          <p:cNvCxnSpPr>
            <a:stCxn id="76" idx="3"/>
            <a:endCxn id="77" idx="1"/>
          </p:cNvCxnSpPr>
          <p:nvPr/>
        </p:nvCxnSpPr>
        <p:spPr bwMode="auto">
          <a:xfrm flipV="1">
            <a:off x="4462604" y="2553734"/>
            <a:ext cx="716400" cy="45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テキスト ボックス 83"/>
          <p:cNvSpPr txBox="1"/>
          <p:nvPr/>
        </p:nvSpPr>
        <p:spPr>
          <a:xfrm>
            <a:off x="3234400" y="1399731"/>
            <a:ext cx="770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r>
              <a:rPr lang="en-US" altLang="ja-JP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ja-JP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24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494898" y="1378216"/>
            <a:ext cx="770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r>
              <a:rPr lang="en-US" altLang="ja-JP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ja-JP" altLang="en-US" sz="24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745572" y="4047804"/>
            <a:ext cx="58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ja-JP" altLang="en-US" sz="2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988592" y="4089941"/>
            <a:ext cx="58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ja-JP" altLang="en-US" sz="2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5152045" y="3679112"/>
            <a:ext cx="58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ja-JP" altLang="en-US" sz="2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9" y="1492616"/>
            <a:ext cx="17256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テキスト ボックス 92"/>
          <p:cNvSpPr txBox="1"/>
          <p:nvPr/>
        </p:nvSpPr>
        <p:spPr>
          <a:xfrm>
            <a:off x="855051" y="3375106"/>
            <a:ext cx="184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ja-JP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=40000</a:t>
            </a:r>
            <a:endParaRPr lang="ja-JP" altLang="en-US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1" name="オブジェクト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493649"/>
              </p:ext>
            </p:extLst>
          </p:nvPr>
        </p:nvGraphicFramePr>
        <p:xfrm>
          <a:off x="5960450" y="1099040"/>
          <a:ext cx="1728788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374" name="数式" r:id="rId4" imgW="774360" imgH="1371600" progId="Equation.3">
                  <p:embed/>
                </p:oleObj>
              </mc:Choice>
              <mc:Fallback>
                <p:oleObj name="数式" r:id="rId4" imgW="77436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450" y="1099040"/>
                        <a:ext cx="1728788" cy="305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892937" y="962072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200x200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-40340" y="-2778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学習後の予測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E0F37-440A-4B3F-93B8-E393F931D63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1886" y="2491840"/>
            <a:ext cx="8738290" cy="707886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lvl="0">
              <a:spcBef>
                <a:spcPts val="0"/>
              </a:spcBef>
            </a:pP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(2)</a:t>
            </a:r>
            <a:r>
              <a:rPr lang="ja-JP" altLang="en-US" sz="4000" dirty="0">
                <a:solidFill>
                  <a:srgbClr val="FFFFFF"/>
                </a:solidFill>
              </a:rPr>
              <a:t>サイエンスデータ</a:t>
            </a:r>
            <a:r>
              <a:rPr lang="ja-JP" altLang="en-US" sz="4000" dirty="0" smtClean="0">
                <a:solidFill>
                  <a:srgbClr val="FFFFFF"/>
                </a:solidFill>
              </a:rPr>
              <a:t>の特徴を</a:t>
            </a:r>
            <a:r>
              <a:rPr lang="ja-JP" altLang="en-US" sz="4000" dirty="0">
                <a:solidFill>
                  <a:srgbClr val="FFFFFF"/>
                </a:solidFill>
              </a:rPr>
              <a:t>考えること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/>
          <p:cNvSpPr/>
          <p:nvPr/>
        </p:nvSpPr>
        <p:spPr bwMode="auto">
          <a:xfrm>
            <a:off x="0" y="1170432"/>
            <a:ext cx="6449568" cy="4140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3883152" y="1176528"/>
            <a:ext cx="1219200" cy="41400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2596896" y="1170432"/>
            <a:ext cx="1219200" cy="41400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48768" y="2389632"/>
            <a:ext cx="1219200" cy="28800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-1708"/>
            <a:ext cx="551078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教師付き学習によるクラス分類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7" name="Picture 7" descr="F:\Data2\figImageNet\catT2\img0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96" y="1275271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Data2\figImageNet\catT2\img0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85" y="3968750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F:\Data2\figImageNet\catT2\img0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88" y="2640267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Data2\figImageNet\dogT2\img0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6" y="389610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F:\Data2\figImageNet\humanfaceT2\img00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56" y="127438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F:\Data2\figImageNet\humanfaceT2\img000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44" y="399345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F:\Data2\figImageNet\humanfaceT2\img000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88" y="268820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438912" y="3486912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犬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200" y="4858512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犬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1310640" y="2395728"/>
            <a:ext cx="1219200" cy="2880000"/>
          </a:xfrm>
          <a:prstGeom prst="roundRect">
            <a:avLst/>
          </a:prstGeom>
          <a:solidFill>
            <a:srgbClr val="CC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4" name="Picture 4" descr="F:\Data2\figImageNet\carT2\img000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1" y="389534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1688592" y="3493008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車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694688" y="4852416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車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62656" y="2231136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猫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968752" y="3590544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猫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35808" y="4901184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猫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36720" y="2237232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人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242816" y="3621024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人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309872" y="4907280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人</a:t>
            </a:r>
          </a:p>
        </p:txBody>
      </p:sp>
      <p:pic>
        <p:nvPicPr>
          <p:cNvPr id="6" name="Picture 6" descr="F:\Data2\figImageNet\carT2\img000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86" y="2506345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角丸四角形 37"/>
          <p:cNvSpPr/>
          <p:nvPr/>
        </p:nvSpPr>
        <p:spPr bwMode="auto">
          <a:xfrm>
            <a:off x="5181600" y="3864864"/>
            <a:ext cx="1219200" cy="1440000"/>
          </a:xfrm>
          <a:prstGeom prst="roundRect">
            <a:avLst/>
          </a:prstGeom>
          <a:solidFill>
            <a:srgbClr val="CC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9" name="Picture 19" descr="F:\Data2\figImageNet\pandaT2\img0000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94" y="393261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5315712" y="4888992"/>
            <a:ext cx="95410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大熊猫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-12192" y="628924"/>
            <a:ext cx="3571812" cy="523220"/>
          </a:xfrm>
          <a:prstGeom prst="rect">
            <a:avLst/>
          </a:prstGeom>
          <a:solidFill>
            <a:srgbClr val="6600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教師付きデータで学習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43" name="直線矢印コネクタ 42"/>
          <p:cNvCxnSpPr>
            <a:endCxn id="26" idx="2"/>
          </p:cNvCxnSpPr>
          <p:nvPr/>
        </p:nvCxnSpPr>
        <p:spPr bwMode="auto">
          <a:xfrm flipH="1" flipV="1">
            <a:off x="677773" y="5258622"/>
            <a:ext cx="3137943" cy="587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>
            <a:endCxn id="27" idx="2"/>
          </p:cNvCxnSpPr>
          <p:nvPr/>
        </p:nvCxnSpPr>
        <p:spPr bwMode="auto">
          <a:xfrm flipH="1" flipV="1">
            <a:off x="1920240" y="5275728"/>
            <a:ext cx="1895476" cy="5701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>
            <a:endCxn id="40" idx="2"/>
          </p:cNvCxnSpPr>
          <p:nvPr/>
        </p:nvCxnSpPr>
        <p:spPr bwMode="auto">
          <a:xfrm flipH="1" flipV="1">
            <a:off x="3224784" y="5310432"/>
            <a:ext cx="590932" cy="5354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線矢印コネクタ 48"/>
          <p:cNvCxnSpPr>
            <a:endCxn id="34" idx="2"/>
          </p:cNvCxnSpPr>
          <p:nvPr/>
        </p:nvCxnSpPr>
        <p:spPr bwMode="auto">
          <a:xfrm flipV="1">
            <a:off x="3815716" y="5316528"/>
            <a:ext cx="677036" cy="529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>
            <a:endCxn id="38" idx="2"/>
          </p:cNvCxnSpPr>
          <p:nvPr/>
        </p:nvCxnSpPr>
        <p:spPr bwMode="auto">
          <a:xfrm flipV="1">
            <a:off x="3815716" y="5304864"/>
            <a:ext cx="1975484" cy="5410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テキスト ボックス 51"/>
          <p:cNvSpPr txBox="1"/>
          <p:nvPr/>
        </p:nvSpPr>
        <p:spPr>
          <a:xfrm>
            <a:off x="4523232" y="5943312"/>
            <a:ext cx="1313180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猫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！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0" y="6036076"/>
            <a:ext cx="3220753" cy="523220"/>
          </a:xfrm>
          <a:prstGeom prst="rect">
            <a:avLst/>
          </a:prstGeom>
          <a:solidFill>
            <a:srgbClr val="6600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学習器でクラス分類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83" y="5855712"/>
            <a:ext cx="997169" cy="97790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0" name="Picture 10" descr="F:\Data2\figImageNet\dogT2\img0000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" y="250545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テキスト ボックス 41"/>
          <p:cNvSpPr txBox="1"/>
          <p:nvPr/>
        </p:nvSpPr>
        <p:spPr>
          <a:xfrm>
            <a:off x="6534913" y="1189137"/>
            <a:ext cx="2609087" cy="255454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・用いる</a:t>
            </a:r>
            <a:endParaRPr lang="en-US" altLang="ja-JP" sz="40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 特徴量で</a:t>
            </a:r>
            <a:endParaRPr lang="en-US" altLang="ja-JP" sz="40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 結果は</a:t>
            </a:r>
            <a:endParaRPr lang="en-US" altLang="ja-JP" sz="40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4000" dirty="0" smtClean="0">
                <a:solidFill>
                  <a:srgbClr val="000000"/>
                </a:solidFill>
              </a:rPr>
              <a:t> 変わる</a:t>
            </a:r>
            <a:endParaRPr lang="en-US" altLang="ja-JP" sz="4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1525533" y="2372083"/>
            <a:ext cx="392181" cy="28800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3" name="直線矢印コネクタ 2"/>
          <p:cNvCxnSpPr>
            <a:stCxn id="2" idx="3"/>
            <a:endCxn id="5" idx="1"/>
          </p:cNvCxnSpPr>
          <p:nvPr/>
        </p:nvCxnSpPr>
        <p:spPr bwMode="auto">
          <a:xfrm flipV="1">
            <a:off x="1917714" y="3804025"/>
            <a:ext cx="473588" cy="8058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テキスト ボックス 3"/>
          <p:cNvSpPr txBox="1"/>
          <p:nvPr/>
        </p:nvSpPr>
        <p:spPr>
          <a:xfrm>
            <a:off x="624726" y="3515206"/>
            <a:ext cx="799515" cy="646331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r>
              <a:rPr lang="en-US" altLang="ja-JP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6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3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391302" y="2544025"/>
            <a:ext cx="1656263" cy="2520000"/>
          </a:xfrm>
          <a:prstGeom prst="roundRect">
            <a:avLst/>
          </a:prstGeom>
          <a:solidFill>
            <a:srgbClr val="FF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7" name="直線矢印コネクタ 6"/>
          <p:cNvCxnSpPr>
            <a:stCxn id="5" idx="3"/>
            <a:endCxn id="8" idx="1"/>
          </p:cNvCxnSpPr>
          <p:nvPr/>
        </p:nvCxnSpPr>
        <p:spPr bwMode="auto">
          <a:xfrm flipV="1">
            <a:off x="4047565" y="3795060"/>
            <a:ext cx="486303" cy="8965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4533868" y="2535060"/>
            <a:ext cx="522227" cy="2520000"/>
          </a:xfrm>
          <a:prstGeom prst="roundRect">
            <a:avLst/>
          </a:prstGeom>
          <a:solidFill>
            <a:srgbClr val="E5F5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15" name="直線矢印コネクタ 14"/>
          <p:cNvCxnSpPr>
            <a:stCxn id="8" idx="3"/>
            <a:endCxn id="16" idx="1"/>
          </p:cNvCxnSpPr>
          <p:nvPr/>
        </p:nvCxnSpPr>
        <p:spPr bwMode="auto">
          <a:xfrm>
            <a:off x="5056095" y="3795060"/>
            <a:ext cx="342869" cy="4483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5398964" y="2539543"/>
            <a:ext cx="275696" cy="2520000"/>
          </a:xfrm>
          <a:prstGeom prst="roundRect">
            <a:avLst/>
          </a:prstGeom>
          <a:solidFill>
            <a:srgbClr val="E1F2CE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6969230" y="3074150"/>
            <a:ext cx="431478" cy="14400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5990632" y="2539542"/>
            <a:ext cx="522227" cy="2520000"/>
          </a:xfrm>
          <a:prstGeom prst="roundRect">
            <a:avLst/>
          </a:prstGeom>
          <a:solidFill>
            <a:srgbClr val="F3FAFF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25" name="直線矢印コネクタ 24"/>
          <p:cNvCxnSpPr>
            <a:stCxn id="16" idx="3"/>
            <a:endCxn id="24" idx="1"/>
          </p:cNvCxnSpPr>
          <p:nvPr/>
        </p:nvCxnSpPr>
        <p:spPr bwMode="auto">
          <a:xfrm flipV="1">
            <a:off x="5674660" y="3799542"/>
            <a:ext cx="315972" cy="1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直線矢印コネクタ 27"/>
          <p:cNvCxnSpPr>
            <a:stCxn id="24" idx="3"/>
            <a:endCxn id="23" idx="1"/>
          </p:cNvCxnSpPr>
          <p:nvPr/>
        </p:nvCxnSpPr>
        <p:spPr bwMode="auto">
          <a:xfrm flipV="1">
            <a:off x="6512859" y="3794150"/>
            <a:ext cx="456371" cy="5392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2542777" y="115986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</a:rPr>
              <a:t>前処理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065496" y="5157502"/>
            <a:ext cx="1261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</a:rPr>
              <a:t>FC</a:t>
            </a: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chemeClr val="bg2">
                    <a:lumMod val="75000"/>
                  </a:schemeClr>
                </a:solidFill>
              </a:rPr>
              <a:t>分類器</a:t>
            </a:r>
            <a:endParaRPr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329516" y="5170950"/>
            <a:ext cx="1261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chemeClr val="bg2">
                    <a:lumMod val="75000"/>
                  </a:schemeClr>
                </a:solidFill>
              </a:rPr>
              <a:t>後処理</a:t>
            </a:r>
            <a:endParaRPr lang="en-US" altLang="ja-JP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分類器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542155" y="3054474"/>
            <a:ext cx="830163" cy="1477328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r>
              <a:rPr lang="en-US" altLang="ja-JP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ja-JP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6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3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298141" y="2369479"/>
            <a:ext cx="1317812" cy="371138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03120" y="1815465"/>
            <a:ext cx="2362200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畳み込み層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1029012" y="-17161"/>
            <a:ext cx="7593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ディープラーニング成功の一因</a:t>
            </a:r>
            <a:endParaRPr kumimoji="0" lang="en-US" altLang="ja-JP" sz="36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→　画像に適したネットワークの設計</a:t>
            </a:r>
            <a:endParaRPr kumimoji="0" lang="en-US" altLang="ja-JP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01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4030591" y="3388658"/>
            <a:ext cx="4864028" cy="3469341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角丸四角形 91"/>
          <p:cNvSpPr/>
          <p:nvPr/>
        </p:nvSpPr>
        <p:spPr bwMode="auto">
          <a:xfrm>
            <a:off x="1198995" y="3388659"/>
            <a:ext cx="2705347" cy="3493231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1385169" y="4934521"/>
            <a:ext cx="326885" cy="326885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2" name="円/楕円 21"/>
          <p:cNvSpPr/>
          <p:nvPr/>
        </p:nvSpPr>
        <p:spPr bwMode="auto">
          <a:xfrm>
            <a:off x="1368826" y="4476883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7" name="円/楕円 26"/>
          <p:cNvSpPr/>
          <p:nvPr/>
        </p:nvSpPr>
        <p:spPr bwMode="auto">
          <a:xfrm>
            <a:off x="1368826" y="4002902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1385169" y="5915173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30" name="円/楕円 29"/>
          <p:cNvSpPr/>
          <p:nvPr/>
        </p:nvSpPr>
        <p:spPr bwMode="auto">
          <a:xfrm>
            <a:off x="1385169" y="5441191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31" name="円/楕円 30"/>
          <p:cNvSpPr/>
          <p:nvPr/>
        </p:nvSpPr>
        <p:spPr bwMode="auto">
          <a:xfrm>
            <a:off x="2316789" y="4918177"/>
            <a:ext cx="326885" cy="32688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32" name="円/楕円 31"/>
          <p:cNvSpPr/>
          <p:nvPr/>
        </p:nvSpPr>
        <p:spPr bwMode="auto">
          <a:xfrm>
            <a:off x="2300445" y="4476883"/>
            <a:ext cx="326885" cy="32688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33" name="円/楕円 32"/>
          <p:cNvSpPr/>
          <p:nvPr/>
        </p:nvSpPr>
        <p:spPr bwMode="auto">
          <a:xfrm>
            <a:off x="2300445" y="4002902"/>
            <a:ext cx="326885" cy="326885"/>
          </a:xfrm>
          <a:prstGeom prst="ellipse">
            <a:avLst/>
          </a:prstGeom>
          <a:solidFill>
            <a:srgbClr val="66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36" name="円/楕円 35"/>
          <p:cNvSpPr/>
          <p:nvPr/>
        </p:nvSpPr>
        <p:spPr bwMode="auto">
          <a:xfrm>
            <a:off x="2316789" y="5898829"/>
            <a:ext cx="326885" cy="326885"/>
          </a:xfrm>
          <a:prstGeom prst="ellipse">
            <a:avLst/>
          </a:prstGeom>
          <a:solidFill>
            <a:srgbClr val="66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37" name="円/楕円 36"/>
          <p:cNvSpPr/>
          <p:nvPr/>
        </p:nvSpPr>
        <p:spPr bwMode="auto">
          <a:xfrm>
            <a:off x="2316789" y="5441191"/>
            <a:ext cx="326885" cy="32688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38" name="直線矢印コネクタ 37"/>
          <p:cNvCxnSpPr>
            <a:stCxn id="21" idx="6"/>
            <a:endCxn id="32" idx="2"/>
          </p:cNvCxnSpPr>
          <p:nvPr/>
        </p:nvCxnSpPr>
        <p:spPr bwMode="auto">
          <a:xfrm flipV="1">
            <a:off x="1712054" y="4640326"/>
            <a:ext cx="588391" cy="45763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直線矢印コネクタ 38"/>
          <p:cNvCxnSpPr>
            <a:stCxn id="21" idx="6"/>
            <a:endCxn id="31" idx="2"/>
          </p:cNvCxnSpPr>
          <p:nvPr/>
        </p:nvCxnSpPr>
        <p:spPr bwMode="auto">
          <a:xfrm flipV="1">
            <a:off x="1712054" y="5081619"/>
            <a:ext cx="604735" cy="16344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直線矢印コネクタ 39"/>
          <p:cNvCxnSpPr>
            <a:stCxn id="21" idx="6"/>
            <a:endCxn id="37" idx="2"/>
          </p:cNvCxnSpPr>
          <p:nvPr/>
        </p:nvCxnSpPr>
        <p:spPr bwMode="auto">
          <a:xfrm>
            <a:off x="1712054" y="5097964"/>
            <a:ext cx="604735" cy="50667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直線矢印コネクタ 40"/>
          <p:cNvCxnSpPr>
            <a:stCxn id="27" idx="6"/>
            <a:endCxn id="33" idx="2"/>
          </p:cNvCxnSpPr>
          <p:nvPr/>
        </p:nvCxnSpPr>
        <p:spPr bwMode="auto">
          <a:xfrm>
            <a:off x="1695709" y="4166344"/>
            <a:ext cx="604735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直線矢印コネクタ 41"/>
          <p:cNvCxnSpPr>
            <a:stCxn id="27" idx="6"/>
            <a:endCxn id="32" idx="2"/>
          </p:cNvCxnSpPr>
          <p:nvPr/>
        </p:nvCxnSpPr>
        <p:spPr bwMode="auto">
          <a:xfrm>
            <a:off x="1695709" y="4166344"/>
            <a:ext cx="604735" cy="473982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直線矢印コネクタ 42"/>
          <p:cNvCxnSpPr>
            <a:stCxn id="22" idx="6"/>
            <a:endCxn id="33" idx="2"/>
          </p:cNvCxnSpPr>
          <p:nvPr/>
        </p:nvCxnSpPr>
        <p:spPr bwMode="auto">
          <a:xfrm flipV="1">
            <a:off x="1695709" y="4166344"/>
            <a:ext cx="604735" cy="473982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直線矢印コネクタ 43"/>
          <p:cNvCxnSpPr>
            <a:stCxn id="22" idx="6"/>
            <a:endCxn id="32" idx="2"/>
          </p:cNvCxnSpPr>
          <p:nvPr/>
        </p:nvCxnSpPr>
        <p:spPr bwMode="auto">
          <a:xfrm>
            <a:off x="1695709" y="4640326"/>
            <a:ext cx="604735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>
            <a:stCxn id="22" idx="6"/>
            <a:endCxn id="31" idx="2"/>
          </p:cNvCxnSpPr>
          <p:nvPr/>
        </p:nvCxnSpPr>
        <p:spPr bwMode="auto">
          <a:xfrm>
            <a:off x="1695709" y="4640326"/>
            <a:ext cx="621080" cy="44129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直線矢印コネクタ 45"/>
          <p:cNvCxnSpPr>
            <a:stCxn id="30" idx="6"/>
            <a:endCxn id="31" idx="2"/>
          </p:cNvCxnSpPr>
          <p:nvPr/>
        </p:nvCxnSpPr>
        <p:spPr bwMode="auto">
          <a:xfrm flipV="1">
            <a:off x="1712054" y="5081619"/>
            <a:ext cx="604735" cy="52301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>
            <a:stCxn id="30" idx="6"/>
            <a:endCxn id="37" idx="2"/>
          </p:cNvCxnSpPr>
          <p:nvPr/>
        </p:nvCxnSpPr>
        <p:spPr bwMode="auto">
          <a:xfrm>
            <a:off x="1712054" y="5604634"/>
            <a:ext cx="604735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矢印コネクタ 47"/>
          <p:cNvCxnSpPr>
            <a:stCxn id="30" idx="6"/>
            <a:endCxn id="36" idx="2"/>
          </p:cNvCxnSpPr>
          <p:nvPr/>
        </p:nvCxnSpPr>
        <p:spPr bwMode="auto">
          <a:xfrm>
            <a:off x="1712054" y="5604634"/>
            <a:ext cx="604735" cy="45763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線矢印コネクタ 48"/>
          <p:cNvCxnSpPr>
            <a:stCxn id="29" idx="6"/>
            <a:endCxn id="37" idx="2"/>
          </p:cNvCxnSpPr>
          <p:nvPr/>
        </p:nvCxnSpPr>
        <p:spPr bwMode="auto">
          <a:xfrm flipV="1">
            <a:off x="1712054" y="5604634"/>
            <a:ext cx="604735" cy="473982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直線矢印コネクタ 49"/>
          <p:cNvCxnSpPr>
            <a:stCxn id="29" idx="6"/>
            <a:endCxn id="36" idx="2"/>
          </p:cNvCxnSpPr>
          <p:nvPr/>
        </p:nvCxnSpPr>
        <p:spPr bwMode="auto">
          <a:xfrm flipV="1">
            <a:off x="1712054" y="6062272"/>
            <a:ext cx="604735" cy="1634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円/楕円 50"/>
          <p:cNvSpPr/>
          <p:nvPr/>
        </p:nvSpPr>
        <p:spPr bwMode="auto">
          <a:xfrm>
            <a:off x="1368826" y="3546090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52" name="円/楕円 51"/>
          <p:cNvSpPr/>
          <p:nvPr/>
        </p:nvSpPr>
        <p:spPr bwMode="auto">
          <a:xfrm>
            <a:off x="2300445" y="3546089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53" name="直線矢印コネクタ 52"/>
          <p:cNvCxnSpPr>
            <a:stCxn id="27" idx="6"/>
          </p:cNvCxnSpPr>
          <p:nvPr/>
        </p:nvCxnSpPr>
        <p:spPr bwMode="auto">
          <a:xfrm rot="16200000">
            <a:off x="1779469" y="3625773"/>
            <a:ext cx="456813" cy="62433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直線矢印コネクタ 53"/>
          <p:cNvCxnSpPr>
            <a:stCxn id="51" idx="6"/>
            <a:endCxn id="33" idx="2"/>
          </p:cNvCxnSpPr>
          <p:nvPr/>
        </p:nvCxnSpPr>
        <p:spPr bwMode="auto">
          <a:xfrm rot="16200000" flipH="1">
            <a:off x="1769670" y="3635571"/>
            <a:ext cx="456812" cy="60473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線矢印コネクタ 54"/>
          <p:cNvCxnSpPr>
            <a:stCxn id="51" idx="6"/>
            <a:endCxn id="52" idx="2"/>
          </p:cNvCxnSpPr>
          <p:nvPr/>
        </p:nvCxnSpPr>
        <p:spPr bwMode="auto">
          <a:xfrm>
            <a:off x="1695709" y="3709532"/>
            <a:ext cx="604735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円/楕円 55"/>
          <p:cNvSpPr/>
          <p:nvPr/>
        </p:nvSpPr>
        <p:spPr bwMode="auto">
          <a:xfrm>
            <a:off x="1378623" y="6334786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57" name="円/楕円 56"/>
          <p:cNvSpPr/>
          <p:nvPr/>
        </p:nvSpPr>
        <p:spPr bwMode="auto">
          <a:xfrm>
            <a:off x="2310242" y="6334786"/>
            <a:ext cx="326885" cy="3268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58" name="直線矢印コネクタ 57"/>
          <p:cNvCxnSpPr>
            <a:stCxn id="56" idx="6"/>
            <a:endCxn id="57" idx="2"/>
          </p:cNvCxnSpPr>
          <p:nvPr/>
        </p:nvCxnSpPr>
        <p:spPr bwMode="auto">
          <a:xfrm>
            <a:off x="1705508" y="6498228"/>
            <a:ext cx="604735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直線矢印コネクタ 58"/>
          <p:cNvCxnSpPr>
            <a:stCxn id="51" idx="6"/>
            <a:endCxn id="32" idx="2"/>
          </p:cNvCxnSpPr>
          <p:nvPr/>
        </p:nvCxnSpPr>
        <p:spPr bwMode="auto">
          <a:xfrm rot="16200000" flipH="1">
            <a:off x="1532680" y="3872562"/>
            <a:ext cx="930794" cy="60473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直線矢印コネクタ 59"/>
          <p:cNvCxnSpPr>
            <a:stCxn id="27" idx="6"/>
            <a:endCxn id="31" idx="2"/>
          </p:cNvCxnSpPr>
          <p:nvPr/>
        </p:nvCxnSpPr>
        <p:spPr bwMode="auto">
          <a:xfrm rot="16200000" flipH="1">
            <a:off x="1548612" y="4313443"/>
            <a:ext cx="915275" cy="62108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直線矢印コネクタ 60"/>
          <p:cNvCxnSpPr>
            <a:stCxn id="22" idx="6"/>
            <a:endCxn id="52" idx="2"/>
          </p:cNvCxnSpPr>
          <p:nvPr/>
        </p:nvCxnSpPr>
        <p:spPr bwMode="auto">
          <a:xfrm rot="16200000">
            <a:off x="1532680" y="3872562"/>
            <a:ext cx="930794" cy="60473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直線矢印コネクタ 61"/>
          <p:cNvCxnSpPr>
            <a:stCxn id="22" idx="6"/>
            <a:endCxn id="37" idx="2"/>
          </p:cNvCxnSpPr>
          <p:nvPr/>
        </p:nvCxnSpPr>
        <p:spPr bwMode="auto">
          <a:xfrm rot="16200000" flipH="1">
            <a:off x="1524095" y="4811941"/>
            <a:ext cx="964307" cy="62108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直線矢印コネクタ 62"/>
          <p:cNvCxnSpPr>
            <a:stCxn id="21" idx="6"/>
            <a:endCxn id="33" idx="2"/>
          </p:cNvCxnSpPr>
          <p:nvPr/>
        </p:nvCxnSpPr>
        <p:spPr bwMode="auto">
          <a:xfrm rot="16200000">
            <a:off x="1540439" y="4337959"/>
            <a:ext cx="931619" cy="588391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直線矢印コネクタ 63"/>
          <p:cNvCxnSpPr>
            <a:stCxn id="21" idx="6"/>
            <a:endCxn id="36" idx="2"/>
          </p:cNvCxnSpPr>
          <p:nvPr/>
        </p:nvCxnSpPr>
        <p:spPr bwMode="auto">
          <a:xfrm rot="16200000" flipH="1">
            <a:off x="1532268" y="5277750"/>
            <a:ext cx="964307" cy="604735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直線矢印コネクタ 64"/>
          <p:cNvCxnSpPr>
            <a:stCxn id="30" idx="6"/>
            <a:endCxn id="32" idx="2"/>
          </p:cNvCxnSpPr>
          <p:nvPr/>
        </p:nvCxnSpPr>
        <p:spPr bwMode="auto">
          <a:xfrm rot="16200000">
            <a:off x="1524095" y="4828285"/>
            <a:ext cx="964307" cy="588391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直線矢印コネクタ 65"/>
          <p:cNvCxnSpPr>
            <a:stCxn id="30" idx="6"/>
            <a:endCxn id="57" idx="2"/>
          </p:cNvCxnSpPr>
          <p:nvPr/>
        </p:nvCxnSpPr>
        <p:spPr bwMode="auto">
          <a:xfrm rot="16200000" flipH="1">
            <a:off x="1564351" y="5752337"/>
            <a:ext cx="893594" cy="5981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直線矢印コネクタ 66"/>
          <p:cNvCxnSpPr>
            <a:stCxn id="29" idx="6"/>
            <a:endCxn id="31" idx="2"/>
          </p:cNvCxnSpPr>
          <p:nvPr/>
        </p:nvCxnSpPr>
        <p:spPr bwMode="auto">
          <a:xfrm rot="16200000">
            <a:off x="1515923" y="5277750"/>
            <a:ext cx="996997" cy="604735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直線矢印コネクタ 67"/>
          <p:cNvCxnSpPr>
            <a:stCxn id="29" idx="6"/>
            <a:endCxn id="57" idx="2"/>
          </p:cNvCxnSpPr>
          <p:nvPr/>
        </p:nvCxnSpPr>
        <p:spPr bwMode="auto">
          <a:xfrm rot="16200000" flipH="1">
            <a:off x="1801341" y="5989328"/>
            <a:ext cx="419611" cy="5981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直線矢印コネクタ 68"/>
          <p:cNvCxnSpPr>
            <a:stCxn id="56" idx="6"/>
            <a:endCxn id="37" idx="2"/>
          </p:cNvCxnSpPr>
          <p:nvPr/>
        </p:nvCxnSpPr>
        <p:spPr bwMode="auto">
          <a:xfrm rot="16200000">
            <a:off x="1564351" y="5745791"/>
            <a:ext cx="893594" cy="611281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直線矢印コネクタ 69"/>
          <p:cNvCxnSpPr>
            <a:stCxn id="56" idx="6"/>
            <a:endCxn id="36" idx="2"/>
          </p:cNvCxnSpPr>
          <p:nvPr/>
        </p:nvCxnSpPr>
        <p:spPr bwMode="auto">
          <a:xfrm rot="16200000">
            <a:off x="1793170" y="5974610"/>
            <a:ext cx="435957" cy="611281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3" name="円/楕円 72"/>
          <p:cNvSpPr/>
          <p:nvPr/>
        </p:nvSpPr>
        <p:spPr bwMode="auto">
          <a:xfrm>
            <a:off x="3459917" y="4711590"/>
            <a:ext cx="365235" cy="36523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76" name="直線矢印コネクタ 75"/>
          <p:cNvCxnSpPr>
            <a:stCxn id="89" idx="6"/>
            <a:endCxn id="73" idx="2"/>
          </p:cNvCxnSpPr>
          <p:nvPr/>
        </p:nvCxnSpPr>
        <p:spPr bwMode="auto">
          <a:xfrm flipV="1">
            <a:off x="3199689" y="4894208"/>
            <a:ext cx="260229" cy="197272"/>
          </a:xfrm>
          <a:prstGeom prst="straightConnector1">
            <a:avLst/>
          </a:prstGeom>
          <a:solidFill>
            <a:srgbClr val="BBE0E3"/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直線矢印コネクタ 76"/>
          <p:cNvCxnSpPr>
            <a:stCxn id="88" idx="6"/>
            <a:endCxn id="73" idx="2"/>
          </p:cNvCxnSpPr>
          <p:nvPr/>
        </p:nvCxnSpPr>
        <p:spPr bwMode="auto">
          <a:xfrm>
            <a:off x="3192063" y="4643441"/>
            <a:ext cx="267855" cy="250767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直線矢印コネクタ 77"/>
          <p:cNvCxnSpPr>
            <a:stCxn id="90" idx="6"/>
            <a:endCxn id="73" idx="2"/>
          </p:cNvCxnSpPr>
          <p:nvPr/>
        </p:nvCxnSpPr>
        <p:spPr bwMode="auto">
          <a:xfrm flipV="1">
            <a:off x="3207284" y="4894208"/>
            <a:ext cx="252634" cy="724267"/>
          </a:xfrm>
          <a:prstGeom prst="straightConnector1">
            <a:avLst/>
          </a:prstGeom>
          <a:solidFill>
            <a:srgbClr val="BBE0E3"/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直線矢印コネクタ 85"/>
          <p:cNvCxnSpPr>
            <a:stCxn id="91" idx="6"/>
            <a:endCxn id="73" idx="2"/>
          </p:cNvCxnSpPr>
          <p:nvPr/>
        </p:nvCxnSpPr>
        <p:spPr bwMode="auto">
          <a:xfrm flipV="1">
            <a:off x="3196376" y="4894208"/>
            <a:ext cx="263542" cy="1164675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8" name="円/楕円 87"/>
          <p:cNvSpPr/>
          <p:nvPr/>
        </p:nvSpPr>
        <p:spPr bwMode="auto">
          <a:xfrm>
            <a:off x="2826828" y="4460823"/>
            <a:ext cx="365235" cy="36523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89" name="円/楕円 88"/>
          <p:cNvSpPr/>
          <p:nvPr/>
        </p:nvSpPr>
        <p:spPr bwMode="auto">
          <a:xfrm>
            <a:off x="2834454" y="4908862"/>
            <a:ext cx="365235" cy="36523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90" name="円/楕円 89"/>
          <p:cNvSpPr/>
          <p:nvPr/>
        </p:nvSpPr>
        <p:spPr bwMode="auto">
          <a:xfrm>
            <a:off x="2842049" y="5435858"/>
            <a:ext cx="365235" cy="36523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91" name="円/楕円 90"/>
          <p:cNvSpPr/>
          <p:nvPr/>
        </p:nvSpPr>
        <p:spPr bwMode="auto">
          <a:xfrm>
            <a:off x="2831141" y="5876266"/>
            <a:ext cx="365235" cy="36523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1525533" y="150519"/>
            <a:ext cx="392181" cy="28800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3" name="直線矢印コネクタ 2"/>
          <p:cNvCxnSpPr>
            <a:stCxn id="2" idx="3"/>
            <a:endCxn id="5" idx="1"/>
          </p:cNvCxnSpPr>
          <p:nvPr/>
        </p:nvCxnSpPr>
        <p:spPr bwMode="auto">
          <a:xfrm flipV="1">
            <a:off x="1917714" y="1582461"/>
            <a:ext cx="473588" cy="8058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テキスト ボックス 3"/>
          <p:cNvSpPr txBox="1"/>
          <p:nvPr/>
        </p:nvSpPr>
        <p:spPr>
          <a:xfrm>
            <a:off x="624726" y="1293642"/>
            <a:ext cx="799515" cy="646331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r>
              <a:rPr lang="en-US" altLang="ja-JP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6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3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391302" y="322461"/>
            <a:ext cx="1656263" cy="25200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7" name="直線矢印コネクタ 6"/>
          <p:cNvCxnSpPr>
            <a:stCxn id="5" idx="3"/>
            <a:endCxn id="8" idx="1"/>
          </p:cNvCxnSpPr>
          <p:nvPr/>
        </p:nvCxnSpPr>
        <p:spPr bwMode="auto">
          <a:xfrm flipV="1">
            <a:off x="4047565" y="1573496"/>
            <a:ext cx="486303" cy="8965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4533868" y="313496"/>
            <a:ext cx="522227" cy="2520000"/>
          </a:xfrm>
          <a:prstGeom prst="roundRect">
            <a:avLst/>
          </a:prstGeom>
          <a:solidFill>
            <a:srgbClr val="E5F5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15" name="直線矢印コネクタ 14"/>
          <p:cNvCxnSpPr>
            <a:stCxn id="8" idx="3"/>
            <a:endCxn id="16" idx="1"/>
          </p:cNvCxnSpPr>
          <p:nvPr/>
        </p:nvCxnSpPr>
        <p:spPr bwMode="auto">
          <a:xfrm>
            <a:off x="5056095" y="1573496"/>
            <a:ext cx="342869" cy="4483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5398964" y="317979"/>
            <a:ext cx="275696" cy="2520000"/>
          </a:xfrm>
          <a:prstGeom prst="roundRect">
            <a:avLst/>
          </a:prstGeom>
          <a:solidFill>
            <a:srgbClr val="E1F2CE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6969230" y="852586"/>
            <a:ext cx="431478" cy="14400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5990632" y="317978"/>
            <a:ext cx="522227" cy="2520000"/>
          </a:xfrm>
          <a:prstGeom prst="roundRect">
            <a:avLst/>
          </a:prstGeom>
          <a:solidFill>
            <a:srgbClr val="F3FAFF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25" name="直線矢印コネクタ 24"/>
          <p:cNvCxnSpPr>
            <a:stCxn id="16" idx="3"/>
            <a:endCxn id="24" idx="1"/>
          </p:cNvCxnSpPr>
          <p:nvPr/>
        </p:nvCxnSpPr>
        <p:spPr bwMode="auto">
          <a:xfrm flipV="1">
            <a:off x="5674660" y="1577978"/>
            <a:ext cx="315972" cy="1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直線矢印コネクタ 27"/>
          <p:cNvCxnSpPr>
            <a:stCxn id="24" idx="3"/>
            <a:endCxn id="23" idx="1"/>
          </p:cNvCxnSpPr>
          <p:nvPr/>
        </p:nvCxnSpPr>
        <p:spPr bwMode="auto">
          <a:xfrm flipV="1">
            <a:off x="6512859" y="1572586"/>
            <a:ext cx="456371" cy="5392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テキスト ボックス 33"/>
          <p:cNvSpPr txBox="1"/>
          <p:nvPr/>
        </p:nvSpPr>
        <p:spPr>
          <a:xfrm>
            <a:off x="7542155" y="832910"/>
            <a:ext cx="830163" cy="1477328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r>
              <a:rPr lang="en-US" altLang="ja-JP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ja-JP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60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3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4195482" y="15598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3" name="直線コネクタ 12"/>
          <p:cNvCxnSpPr>
            <a:endCxn id="5" idx="2"/>
          </p:cNvCxnSpPr>
          <p:nvPr/>
        </p:nvCxnSpPr>
        <p:spPr>
          <a:xfrm flipV="1">
            <a:off x="1344706" y="2842461"/>
            <a:ext cx="1874728" cy="5999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stCxn id="5" idx="2"/>
          </p:cNvCxnSpPr>
          <p:nvPr/>
        </p:nvCxnSpPr>
        <p:spPr>
          <a:xfrm>
            <a:off x="3219434" y="2842461"/>
            <a:ext cx="554280" cy="6409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>
            <a:endCxn id="75" idx="1"/>
          </p:cNvCxnSpPr>
          <p:nvPr/>
        </p:nvCxnSpPr>
        <p:spPr bwMode="auto">
          <a:xfrm flipV="1">
            <a:off x="4029422" y="1567119"/>
            <a:ext cx="486303" cy="8965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角丸四角形 74"/>
          <p:cNvSpPr/>
          <p:nvPr/>
        </p:nvSpPr>
        <p:spPr bwMode="auto">
          <a:xfrm>
            <a:off x="4515725" y="307119"/>
            <a:ext cx="522227" cy="2520000"/>
          </a:xfrm>
          <a:prstGeom prst="roundRect">
            <a:avLst/>
          </a:prstGeom>
          <a:solidFill>
            <a:srgbClr val="E5F5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79" name="直線矢印コネクタ 78"/>
          <p:cNvCxnSpPr>
            <a:stCxn id="75" idx="3"/>
            <a:endCxn id="80" idx="1"/>
          </p:cNvCxnSpPr>
          <p:nvPr/>
        </p:nvCxnSpPr>
        <p:spPr bwMode="auto">
          <a:xfrm>
            <a:off x="5037952" y="1567119"/>
            <a:ext cx="342869" cy="4483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0" name="角丸四角形 79"/>
          <p:cNvSpPr/>
          <p:nvPr/>
        </p:nvSpPr>
        <p:spPr bwMode="auto">
          <a:xfrm>
            <a:off x="5380821" y="311602"/>
            <a:ext cx="275696" cy="2520000"/>
          </a:xfrm>
          <a:prstGeom prst="roundRect">
            <a:avLst/>
          </a:prstGeom>
          <a:solidFill>
            <a:srgbClr val="E1F2CE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81" name="角丸四角形 80"/>
          <p:cNvSpPr/>
          <p:nvPr/>
        </p:nvSpPr>
        <p:spPr bwMode="auto">
          <a:xfrm>
            <a:off x="5972489" y="311601"/>
            <a:ext cx="522227" cy="2520000"/>
          </a:xfrm>
          <a:prstGeom prst="roundRect">
            <a:avLst/>
          </a:prstGeom>
          <a:solidFill>
            <a:srgbClr val="F3FAFF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smtClean="0">
              <a:solidFill>
                <a:srgbClr val="000000"/>
              </a:solidFill>
            </a:endParaRPr>
          </a:p>
        </p:txBody>
      </p:sp>
      <p:cxnSp>
        <p:nvCxnSpPr>
          <p:cNvPr id="82" name="直線矢印コネクタ 81"/>
          <p:cNvCxnSpPr>
            <a:stCxn id="80" idx="3"/>
            <a:endCxn id="81" idx="1"/>
          </p:cNvCxnSpPr>
          <p:nvPr/>
        </p:nvCxnSpPr>
        <p:spPr bwMode="auto">
          <a:xfrm flipV="1">
            <a:off x="5656517" y="1571601"/>
            <a:ext cx="315972" cy="1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直線矢印コネクタ 82"/>
          <p:cNvCxnSpPr>
            <a:stCxn id="81" idx="3"/>
          </p:cNvCxnSpPr>
          <p:nvPr/>
        </p:nvCxnSpPr>
        <p:spPr bwMode="auto">
          <a:xfrm flipV="1">
            <a:off x="6494716" y="1566209"/>
            <a:ext cx="456371" cy="5392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テキスト ボックス 83"/>
          <p:cNvSpPr txBox="1"/>
          <p:nvPr/>
        </p:nvSpPr>
        <p:spPr>
          <a:xfrm>
            <a:off x="4061868" y="1826476"/>
            <a:ext cx="126188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 smtClean="0">
                <a:solidFill>
                  <a:prstClr val="black"/>
                </a:solidFill>
              </a:rPr>
              <a:t>FC</a:t>
            </a: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prstClr val="black"/>
                </a:solidFill>
              </a:rPr>
              <a:t>分類器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340402" y="1070666"/>
            <a:ext cx="126188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prstClr val="black"/>
                </a:solidFill>
              </a:rPr>
              <a:t>後処理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>
                <a:solidFill>
                  <a:prstClr val="black"/>
                </a:solidFill>
              </a:rPr>
              <a:t>分類器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5279998" y="259618"/>
            <a:ext cx="1317812" cy="2591289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211189" y="3749149"/>
            <a:ext cx="2243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異なる</a:t>
            </a: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σ</a:t>
            </a: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の平滑化画像の差分（引き算）</a:t>
            </a:r>
            <a:endParaRPr kumimoji="0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95" name="カギ線コネクタ 94"/>
          <p:cNvCxnSpPr/>
          <p:nvPr/>
        </p:nvCxnSpPr>
        <p:spPr bwMode="auto">
          <a:xfrm rot="10800000" flipV="1">
            <a:off x="5921329" y="4636028"/>
            <a:ext cx="35" cy="1370769"/>
          </a:xfrm>
          <a:prstGeom prst="bentConnector3">
            <a:avLst>
              <a:gd name="adj1" fmla="val 724315152"/>
            </a:avLst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6" name="直線コネクタ 95"/>
          <p:cNvCxnSpPr/>
          <p:nvPr/>
        </p:nvCxnSpPr>
        <p:spPr bwMode="auto">
          <a:xfrm flipV="1">
            <a:off x="5427813" y="5298456"/>
            <a:ext cx="236081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7" name="グループ化 96"/>
          <p:cNvGrpSpPr/>
          <p:nvPr/>
        </p:nvGrpSpPr>
        <p:grpSpPr>
          <a:xfrm>
            <a:off x="7121957" y="5170560"/>
            <a:ext cx="303219" cy="246223"/>
            <a:chOff x="5999016" y="3422073"/>
            <a:chExt cx="576236" cy="453434"/>
          </a:xfrm>
        </p:grpSpPr>
        <p:sp>
          <p:nvSpPr>
            <p:cNvPr id="110" name="円/楕円 13"/>
            <p:cNvSpPr/>
            <p:nvPr/>
          </p:nvSpPr>
          <p:spPr bwMode="auto">
            <a:xfrm>
              <a:off x="6026726" y="3422073"/>
              <a:ext cx="548526" cy="453434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5999016" y="3422075"/>
              <a:ext cx="576236" cy="453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－</a:t>
              </a:r>
            </a:p>
          </p:txBody>
        </p:sp>
      </p:grpSp>
      <p:cxnSp>
        <p:nvCxnSpPr>
          <p:cNvPr id="98" name="カギ線コネクタ 97"/>
          <p:cNvCxnSpPr>
            <a:endCxn id="110" idx="0"/>
          </p:cNvCxnSpPr>
          <p:nvPr/>
        </p:nvCxnSpPr>
        <p:spPr bwMode="auto">
          <a:xfrm rot="16200000" flipH="1">
            <a:off x="6885578" y="4775281"/>
            <a:ext cx="534533" cy="256027"/>
          </a:xfrm>
          <a:prstGeom prst="bentConnector3">
            <a:avLst>
              <a:gd name="adj1" fmla="val 50000"/>
            </a:avLst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カギ線コネクタ 98"/>
          <p:cNvCxnSpPr>
            <a:endCxn id="110" idx="4"/>
          </p:cNvCxnSpPr>
          <p:nvPr/>
        </p:nvCxnSpPr>
        <p:spPr bwMode="auto">
          <a:xfrm rot="5400000" flipH="1" flipV="1">
            <a:off x="6857818" y="5583761"/>
            <a:ext cx="590018" cy="256061"/>
          </a:xfrm>
          <a:prstGeom prst="bentConnector3">
            <a:avLst>
              <a:gd name="adj1" fmla="val 50000"/>
            </a:avLst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直線矢印コネクタ 99"/>
          <p:cNvCxnSpPr>
            <a:stCxn id="110" idx="6"/>
          </p:cNvCxnSpPr>
          <p:nvPr/>
        </p:nvCxnSpPr>
        <p:spPr bwMode="auto">
          <a:xfrm>
            <a:off x="7425176" y="5293672"/>
            <a:ext cx="221827" cy="2257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01" name="オブジェクト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780662"/>
              </p:ext>
            </p:extLst>
          </p:nvPr>
        </p:nvGraphicFramePr>
        <p:xfrm>
          <a:off x="5609922" y="4099104"/>
          <a:ext cx="248935" cy="31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492" name="数式" r:id="rId4" imgW="177480" imgH="215640" progId="Equation.3">
                  <p:embed/>
                </p:oleObj>
              </mc:Choice>
              <mc:Fallback>
                <p:oleObj name="数式" r:id="rId4" imgW="177480" imgH="215640" progId="Equation.3">
                  <p:embed/>
                  <p:pic>
                    <p:nvPicPr>
                      <p:cNvPr id="24" name="オブジェクト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9922" y="4099104"/>
                        <a:ext cx="248935" cy="312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オブジェクト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57010"/>
              </p:ext>
            </p:extLst>
          </p:nvPr>
        </p:nvGraphicFramePr>
        <p:xfrm>
          <a:off x="5175143" y="6197412"/>
          <a:ext cx="713391" cy="31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493" name="数式" r:id="rId6" imgW="507960" imgH="215640" progId="Equation.3">
                  <p:embed/>
                </p:oleObj>
              </mc:Choice>
              <mc:Fallback>
                <p:oleObj name="数式" r:id="rId6" imgW="507960" imgH="215640" progId="Equation.3">
                  <p:embed/>
                  <p:pic>
                    <p:nvPicPr>
                      <p:cNvPr id="25" name="オブジェクト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143" y="6197412"/>
                        <a:ext cx="713391" cy="312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テキスト ボックス 102"/>
          <p:cNvSpPr txBox="1"/>
          <p:nvPr/>
        </p:nvSpPr>
        <p:spPr>
          <a:xfrm>
            <a:off x="4472564" y="5860708"/>
            <a:ext cx="67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入力画像</a:t>
            </a: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786458" y="5885049"/>
            <a:ext cx="660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DoG</a:t>
            </a: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画像</a:t>
            </a:r>
          </a:p>
        </p:txBody>
      </p:sp>
      <p:pic>
        <p:nvPicPr>
          <p:cNvPr id="105" name="Picture 2" descr="F:\Data2\cat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37" y="4708059"/>
            <a:ext cx="1145269" cy="118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" descr="F:\Data2\test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11" y="4043427"/>
            <a:ext cx="1152295" cy="11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F:\Data2\test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38" y="5423199"/>
            <a:ext cx="1138389" cy="11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 descr="F:\Data2\test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70" y="4686051"/>
            <a:ext cx="1159863" cy="11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テキスト ボックス 108"/>
          <p:cNvSpPr txBox="1"/>
          <p:nvPr/>
        </p:nvSpPr>
        <p:spPr>
          <a:xfrm>
            <a:off x="4503482" y="3489566"/>
            <a:ext cx="2092239" cy="276999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視覚刺激への反応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のモデル</a:t>
            </a:r>
          </a:p>
        </p:txBody>
      </p:sp>
    </p:spTree>
    <p:extLst>
      <p:ext uri="{BB962C8B-B14F-4D97-AF65-F5344CB8AC3E}">
        <p14:creationId xmlns:p14="http://schemas.microsoft.com/office/powerpoint/2010/main" val="170052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6486071" cy="107721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サイエンスデータの特徴を考えること</a:t>
            </a:r>
            <a:endParaRPr kumimoji="0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ただし，画像データ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425036"/>
            <a:ext cx="889461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kumimoji="1" lang="ja-JP" altLang="en-US" sz="3200" dirty="0" smtClean="0"/>
              <a:t>画像的な特徴と一致するとは限らない</a:t>
            </a:r>
            <a:endParaRPr kumimoji="1" lang="en-US" altLang="ja-JP" sz="3200" dirty="0" smtClean="0"/>
          </a:p>
          <a:p>
            <a:pPr marL="457200" indent="-457200"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kumimoji="1" lang="ja-JP" altLang="en-US" sz="3200" dirty="0" smtClean="0"/>
              <a:t>画像的な特徴と一致する部分はある</a:t>
            </a:r>
            <a:endParaRPr kumimoji="1" lang="en-US" altLang="ja-JP" sz="3200" dirty="0" smtClean="0"/>
          </a:p>
          <a:p>
            <a:pPr>
              <a:spcBef>
                <a:spcPts val="500"/>
              </a:spcBef>
            </a:pPr>
            <a:r>
              <a:rPr lang="en-US" altLang="ja-JP" sz="3200" dirty="0" smtClean="0"/>
              <a:t>     (</a:t>
            </a:r>
            <a:r>
              <a:rPr lang="ja-JP" altLang="en-US" sz="3200" dirty="0" smtClean="0"/>
              <a:t>ベクトル場での特異点や特異線）</a:t>
            </a:r>
            <a:endParaRPr kumimoji="1" lang="en-US" altLang="ja-JP" sz="3200" dirty="0" smtClean="0"/>
          </a:p>
          <a:p>
            <a:pPr marL="457200" indent="-457200"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kumimoji="1" lang="ja-JP" altLang="en-US" sz="3200" dirty="0" smtClean="0"/>
              <a:t>周波数空間など他の空間への写像後に現れる特徴がある</a:t>
            </a:r>
            <a:endParaRPr kumimoji="1" lang="en-US" altLang="ja-JP" sz="3200" dirty="0" smtClean="0"/>
          </a:p>
          <a:p>
            <a:pPr>
              <a:spcBef>
                <a:spcPts val="500"/>
              </a:spcBef>
            </a:pPr>
            <a:r>
              <a:rPr kumimoji="1" lang="ja-JP" altLang="en-US" sz="3200" dirty="0" smtClean="0"/>
              <a:t>　　（ </a:t>
            </a:r>
            <a:r>
              <a:rPr kumimoji="1" lang="en-US" altLang="ja-JP" sz="3200" dirty="0" smtClean="0"/>
              <a:t>ex) </a:t>
            </a:r>
            <a:r>
              <a:rPr kumimoji="1" lang="ja-JP" altLang="en-US" sz="3200" dirty="0" smtClean="0"/>
              <a:t>フーリエ変換，ウェーブレット変換）</a:t>
            </a:r>
            <a:endParaRPr kumimoji="1" lang="en-US" altLang="ja-JP" sz="3200" dirty="0" smtClean="0"/>
          </a:p>
          <a:p>
            <a:pPr marL="457200" indent="-457200"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kumimoji="1" lang="ja-JP" altLang="en-US" sz="3200" dirty="0" smtClean="0"/>
              <a:t>特徴領域に関係性がある</a:t>
            </a:r>
            <a:endParaRPr kumimoji="1" lang="en-US" altLang="ja-JP" sz="3200" dirty="0" smtClean="0"/>
          </a:p>
          <a:p>
            <a:pPr marL="457200" indent="-457200"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kumimoji="1" lang="ja-JP" altLang="en-US" sz="3200" dirty="0" smtClean="0"/>
              <a:t>分析者（専門家）の独自の見方から現れる特徴がある　　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667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C5AB3-2836-4C54-AD22-505F11B1F079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3" name="Picture 4" descr="testfig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320" y="348975"/>
            <a:ext cx="6406694" cy="6406694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94130" y="0"/>
            <a:ext cx="90498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例えば下図に潜む特徴を抽出するためには？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2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6486071" cy="107721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サイエンスデータの特徴を考えること</a:t>
            </a:r>
            <a:endParaRPr kumimoji="0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ただし，画像データ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425036"/>
            <a:ext cx="889461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画像的な特徴と一致するとは限らない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画像的な特徴と一致する部分はある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    (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ベクトル場での特異点や特異線）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周波数空間など他の空間への写像後に現れる特徴がある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（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ex) 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フーリエ変換，ウェーブレット変換）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特徴領域に関係性がある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分析者（専門家）の独自の見方から現れる特徴がある　　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" y="5209354"/>
            <a:ext cx="8894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分析者（専門家）の独自の見方から現れる特徴がある　　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28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雲 24"/>
          <p:cNvSpPr/>
          <p:nvPr/>
        </p:nvSpPr>
        <p:spPr bwMode="auto">
          <a:xfrm>
            <a:off x="7576457" y="3193145"/>
            <a:ext cx="1596572" cy="1683657"/>
          </a:xfrm>
          <a:prstGeom prst="cloud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1" name="Picture 2" descr="C:\Documents and Settings\Administrator\デスクトップ\外側膝状体Gray7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35098" y="4281712"/>
            <a:ext cx="2674925" cy="2394858"/>
          </a:xfrm>
          <a:prstGeom prst="rect">
            <a:avLst/>
          </a:prstGeo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DCAFDC-243A-43DB-A499-C9416590D55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6221" y="-14514"/>
            <a:ext cx="2298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http://free-designer.net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391736" y="5101164"/>
            <a:ext cx="2702701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外側膝状体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（がいそくしつじょうたい）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　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LGN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(Lateral Geniculate Nucleus)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42" y="163059"/>
            <a:ext cx="6427010" cy="496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600902" y="1479267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前頭葉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42259" y="582356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頭頂葉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47190" y="2755929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側頭葉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31913" y="1495803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後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頭葉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17120" y="2617685"/>
            <a:ext cx="12618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視覚野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28364" y="6452211"/>
            <a:ext cx="177599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from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Wikipedia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2" name="円/楕円 21"/>
          <p:cNvSpPr/>
          <p:nvPr/>
        </p:nvSpPr>
        <p:spPr bwMode="auto">
          <a:xfrm>
            <a:off x="3715648" y="4383317"/>
            <a:ext cx="1944914" cy="123371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 flipV="1">
            <a:off x="5254162" y="5297714"/>
            <a:ext cx="362861" cy="10160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>
            <a:off x="7843032" y="3352804"/>
            <a:ext cx="1106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ねこ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猫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53801" y="4161452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視床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8" name="上矢印 17"/>
          <p:cNvSpPr/>
          <p:nvPr/>
        </p:nvSpPr>
        <p:spPr bwMode="auto">
          <a:xfrm>
            <a:off x="4470390" y="4034970"/>
            <a:ext cx="406400" cy="391885"/>
          </a:xfrm>
          <a:prstGeom prst="up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0" y="0"/>
            <a:ext cx="2236510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視覚認知の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機構を利用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5581"/>
            <a:ext cx="17256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9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781800" y="6454775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E0F37-440A-4B3F-93B8-E393F931D63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875586" y="441960"/>
            <a:ext cx="4640212" cy="3581400"/>
            <a:chOff x="1845106" y="441960"/>
            <a:chExt cx="4640212" cy="3581400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845106" y="441960"/>
              <a:ext cx="4640212" cy="3581400"/>
              <a:chOff x="1980178" y="904133"/>
              <a:chExt cx="6063568" cy="467997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78" y="904133"/>
                <a:ext cx="6063568" cy="4679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グループ化 4"/>
              <p:cNvGrpSpPr/>
              <p:nvPr/>
            </p:nvGrpSpPr>
            <p:grpSpPr>
              <a:xfrm>
                <a:off x="5512688" y="2514334"/>
                <a:ext cx="2516543" cy="1561859"/>
                <a:chOff x="4921674" y="2246705"/>
                <a:chExt cx="2516543" cy="1561859"/>
              </a:xfrm>
            </p:grpSpPr>
            <p:sp>
              <p:nvSpPr>
                <p:cNvPr id="6" name="フリーフォーム 5"/>
                <p:cNvSpPr/>
                <p:nvPr/>
              </p:nvSpPr>
              <p:spPr bwMode="auto">
                <a:xfrm>
                  <a:off x="5594902" y="2595048"/>
                  <a:ext cx="1814286" cy="1030515"/>
                </a:xfrm>
                <a:custGeom>
                  <a:avLst/>
                  <a:gdLst>
                    <a:gd name="connsiteX0" fmla="*/ 1814286 w 1814286"/>
                    <a:gd name="connsiteY0" fmla="*/ 638628 h 1030514"/>
                    <a:gd name="connsiteX1" fmla="*/ 1625600 w 1814286"/>
                    <a:gd name="connsiteY1" fmla="*/ 362857 h 1030514"/>
                    <a:gd name="connsiteX2" fmla="*/ 1451429 w 1814286"/>
                    <a:gd name="connsiteY2" fmla="*/ 174171 h 1030514"/>
                    <a:gd name="connsiteX3" fmla="*/ 1248229 w 1814286"/>
                    <a:gd name="connsiteY3" fmla="*/ 217714 h 1030514"/>
                    <a:gd name="connsiteX4" fmla="*/ 957943 w 1814286"/>
                    <a:gd name="connsiteY4" fmla="*/ 275771 h 1030514"/>
                    <a:gd name="connsiteX5" fmla="*/ 653143 w 1814286"/>
                    <a:gd name="connsiteY5" fmla="*/ 217714 h 1030514"/>
                    <a:gd name="connsiteX6" fmla="*/ 333829 w 1814286"/>
                    <a:gd name="connsiteY6" fmla="*/ 72571 h 1030514"/>
                    <a:gd name="connsiteX7" fmla="*/ 130629 w 1814286"/>
                    <a:gd name="connsiteY7" fmla="*/ 0 h 1030514"/>
                    <a:gd name="connsiteX8" fmla="*/ 14515 w 1814286"/>
                    <a:gd name="connsiteY8" fmla="*/ 0 h 1030514"/>
                    <a:gd name="connsiteX9" fmla="*/ 0 w 1814286"/>
                    <a:gd name="connsiteY9" fmla="*/ 130628 h 1030514"/>
                    <a:gd name="connsiteX10" fmla="*/ 246743 w 1814286"/>
                    <a:gd name="connsiteY10" fmla="*/ 406400 h 1030514"/>
                    <a:gd name="connsiteX11" fmla="*/ 449943 w 1814286"/>
                    <a:gd name="connsiteY11" fmla="*/ 537028 h 1030514"/>
                    <a:gd name="connsiteX12" fmla="*/ 638629 w 1814286"/>
                    <a:gd name="connsiteY12" fmla="*/ 696685 h 1030514"/>
                    <a:gd name="connsiteX13" fmla="*/ 957943 w 1814286"/>
                    <a:gd name="connsiteY13" fmla="*/ 740228 h 1030514"/>
                    <a:gd name="connsiteX14" fmla="*/ 1146629 w 1814286"/>
                    <a:gd name="connsiteY14" fmla="*/ 798285 h 1030514"/>
                    <a:gd name="connsiteX15" fmla="*/ 1349829 w 1814286"/>
                    <a:gd name="connsiteY15" fmla="*/ 899885 h 1030514"/>
                    <a:gd name="connsiteX16" fmla="*/ 1451429 w 1814286"/>
                    <a:gd name="connsiteY16" fmla="*/ 1030514 h 1030514"/>
                    <a:gd name="connsiteX17" fmla="*/ 1611086 w 1814286"/>
                    <a:gd name="connsiteY17" fmla="*/ 986971 h 1030514"/>
                    <a:gd name="connsiteX18" fmla="*/ 1698172 w 1814286"/>
                    <a:gd name="connsiteY18" fmla="*/ 827314 h 1030514"/>
                    <a:gd name="connsiteX19" fmla="*/ 1814286 w 1814286"/>
                    <a:gd name="connsiteY19" fmla="*/ 638628 h 1030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286" h="1030514">
                      <a:moveTo>
                        <a:pt x="1814286" y="638628"/>
                      </a:moveTo>
                      <a:lnTo>
                        <a:pt x="1625600" y="362857"/>
                      </a:lnTo>
                      <a:lnTo>
                        <a:pt x="1451429" y="174171"/>
                      </a:lnTo>
                      <a:lnTo>
                        <a:pt x="1248229" y="217714"/>
                      </a:lnTo>
                      <a:lnTo>
                        <a:pt x="957943" y="275771"/>
                      </a:lnTo>
                      <a:lnTo>
                        <a:pt x="653143" y="217714"/>
                      </a:lnTo>
                      <a:lnTo>
                        <a:pt x="333829" y="72571"/>
                      </a:lnTo>
                      <a:lnTo>
                        <a:pt x="130629" y="0"/>
                      </a:lnTo>
                      <a:lnTo>
                        <a:pt x="14515" y="0"/>
                      </a:lnTo>
                      <a:lnTo>
                        <a:pt x="0" y="130628"/>
                      </a:lnTo>
                      <a:lnTo>
                        <a:pt x="246743" y="406400"/>
                      </a:lnTo>
                      <a:lnTo>
                        <a:pt x="449943" y="537028"/>
                      </a:lnTo>
                      <a:lnTo>
                        <a:pt x="638629" y="696685"/>
                      </a:lnTo>
                      <a:lnTo>
                        <a:pt x="957943" y="740228"/>
                      </a:lnTo>
                      <a:lnTo>
                        <a:pt x="1146629" y="798285"/>
                      </a:lnTo>
                      <a:lnTo>
                        <a:pt x="1349829" y="899885"/>
                      </a:lnTo>
                      <a:lnTo>
                        <a:pt x="1451429" y="1030514"/>
                      </a:lnTo>
                      <a:lnTo>
                        <a:pt x="1611086" y="986971"/>
                      </a:lnTo>
                      <a:lnTo>
                        <a:pt x="1698172" y="827314"/>
                      </a:lnTo>
                      <a:lnTo>
                        <a:pt x="1814286" y="638628"/>
                      </a:lnTo>
                      <a:close/>
                    </a:path>
                  </a:pathLst>
                </a:custGeom>
                <a:solidFill>
                  <a:srgbClr val="A5002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" name="フリーフォーム 6"/>
                <p:cNvSpPr/>
                <p:nvPr/>
              </p:nvSpPr>
              <p:spPr bwMode="auto">
                <a:xfrm>
                  <a:off x="5681988" y="2333790"/>
                  <a:ext cx="1756229" cy="856343"/>
                </a:xfrm>
                <a:custGeom>
                  <a:avLst/>
                  <a:gdLst>
                    <a:gd name="connsiteX0" fmla="*/ 1741714 w 1756229"/>
                    <a:gd name="connsiteY0" fmla="*/ 856343 h 856343"/>
                    <a:gd name="connsiteX1" fmla="*/ 1625600 w 1756229"/>
                    <a:gd name="connsiteY1" fmla="*/ 725715 h 856343"/>
                    <a:gd name="connsiteX2" fmla="*/ 1538514 w 1756229"/>
                    <a:gd name="connsiteY2" fmla="*/ 609600 h 856343"/>
                    <a:gd name="connsiteX3" fmla="*/ 1407886 w 1756229"/>
                    <a:gd name="connsiteY3" fmla="*/ 493486 h 856343"/>
                    <a:gd name="connsiteX4" fmla="*/ 1291772 w 1756229"/>
                    <a:gd name="connsiteY4" fmla="*/ 449943 h 856343"/>
                    <a:gd name="connsiteX5" fmla="*/ 1103086 w 1756229"/>
                    <a:gd name="connsiteY5" fmla="*/ 478972 h 856343"/>
                    <a:gd name="connsiteX6" fmla="*/ 899886 w 1756229"/>
                    <a:gd name="connsiteY6" fmla="*/ 522515 h 856343"/>
                    <a:gd name="connsiteX7" fmla="*/ 653143 w 1756229"/>
                    <a:gd name="connsiteY7" fmla="*/ 522515 h 856343"/>
                    <a:gd name="connsiteX8" fmla="*/ 435429 w 1756229"/>
                    <a:gd name="connsiteY8" fmla="*/ 435429 h 856343"/>
                    <a:gd name="connsiteX9" fmla="*/ 246743 w 1756229"/>
                    <a:gd name="connsiteY9" fmla="*/ 348343 h 856343"/>
                    <a:gd name="connsiteX10" fmla="*/ 116114 w 1756229"/>
                    <a:gd name="connsiteY10" fmla="*/ 290286 h 856343"/>
                    <a:gd name="connsiteX11" fmla="*/ 0 w 1756229"/>
                    <a:gd name="connsiteY11" fmla="*/ 217715 h 856343"/>
                    <a:gd name="connsiteX12" fmla="*/ 29029 w 1756229"/>
                    <a:gd name="connsiteY12" fmla="*/ 116115 h 856343"/>
                    <a:gd name="connsiteX13" fmla="*/ 159657 w 1756229"/>
                    <a:gd name="connsiteY13" fmla="*/ 0 h 856343"/>
                    <a:gd name="connsiteX14" fmla="*/ 348343 w 1756229"/>
                    <a:gd name="connsiteY14" fmla="*/ 14515 h 856343"/>
                    <a:gd name="connsiteX15" fmla="*/ 566057 w 1756229"/>
                    <a:gd name="connsiteY15" fmla="*/ 101600 h 856343"/>
                    <a:gd name="connsiteX16" fmla="*/ 783772 w 1756229"/>
                    <a:gd name="connsiteY16" fmla="*/ 261258 h 856343"/>
                    <a:gd name="connsiteX17" fmla="*/ 1030514 w 1756229"/>
                    <a:gd name="connsiteY17" fmla="*/ 319315 h 856343"/>
                    <a:gd name="connsiteX18" fmla="*/ 1219200 w 1756229"/>
                    <a:gd name="connsiteY18" fmla="*/ 275772 h 856343"/>
                    <a:gd name="connsiteX19" fmla="*/ 1407886 w 1756229"/>
                    <a:gd name="connsiteY19" fmla="*/ 188686 h 856343"/>
                    <a:gd name="connsiteX20" fmla="*/ 1538514 w 1756229"/>
                    <a:gd name="connsiteY20" fmla="*/ 130629 h 856343"/>
                    <a:gd name="connsiteX21" fmla="*/ 1625600 w 1756229"/>
                    <a:gd name="connsiteY21" fmla="*/ 304800 h 856343"/>
                    <a:gd name="connsiteX22" fmla="*/ 1669143 w 1756229"/>
                    <a:gd name="connsiteY22" fmla="*/ 478972 h 856343"/>
                    <a:gd name="connsiteX23" fmla="*/ 1727200 w 1756229"/>
                    <a:gd name="connsiteY23" fmla="*/ 595086 h 856343"/>
                    <a:gd name="connsiteX24" fmla="*/ 1756229 w 1756229"/>
                    <a:gd name="connsiteY24" fmla="*/ 740229 h 856343"/>
                    <a:gd name="connsiteX25" fmla="*/ 1741714 w 1756229"/>
                    <a:gd name="connsiteY25" fmla="*/ 856343 h 856343"/>
                    <a:gd name="connsiteX0" fmla="*/ 1741714 w 1756229"/>
                    <a:gd name="connsiteY0" fmla="*/ 856343 h 856343"/>
                    <a:gd name="connsiteX1" fmla="*/ 1598305 w 1756229"/>
                    <a:gd name="connsiteY1" fmla="*/ 739362 h 856343"/>
                    <a:gd name="connsiteX2" fmla="*/ 1538514 w 1756229"/>
                    <a:gd name="connsiteY2" fmla="*/ 609600 h 856343"/>
                    <a:gd name="connsiteX3" fmla="*/ 1407886 w 1756229"/>
                    <a:gd name="connsiteY3" fmla="*/ 493486 h 856343"/>
                    <a:gd name="connsiteX4" fmla="*/ 1291772 w 1756229"/>
                    <a:gd name="connsiteY4" fmla="*/ 449943 h 856343"/>
                    <a:gd name="connsiteX5" fmla="*/ 1103086 w 1756229"/>
                    <a:gd name="connsiteY5" fmla="*/ 478972 h 856343"/>
                    <a:gd name="connsiteX6" fmla="*/ 899886 w 1756229"/>
                    <a:gd name="connsiteY6" fmla="*/ 522515 h 856343"/>
                    <a:gd name="connsiteX7" fmla="*/ 653143 w 1756229"/>
                    <a:gd name="connsiteY7" fmla="*/ 522515 h 856343"/>
                    <a:gd name="connsiteX8" fmla="*/ 435429 w 1756229"/>
                    <a:gd name="connsiteY8" fmla="*/ 435429 h 856343"/>
                    <a:gd name="connsiteX9" fmla="*/ 246743 w 1756229"/>
                    <a:gd name="connsiteY9" fmla="*/ 348343 h 856343"/>
                    <a:gd name="connsiteX10" fmla="*/ 116114 w 1756229"/>
                    <a:gd name="connsiteY10" fmla="*/ 290286 h 856343"/>
                    <a:gd name="connsiteX11" fmla="*/ 0 w 1756229"/>
                    <a:gd name="connsiteY11" fmla="*/ 217715 h 856343"/>
                    <a:gd name="connsiteX12" fmla="*/ 29029 w 1756229"/>
                    <a:gd name="connsiteY12" fmla="*/ 116115 h 856343"/>
                    <a:gd name="connsiteX13" fmla="*/ 159657 w 1756229"/>
                    <a:gd name="connsiteY13" fmla="*/ 0 h 856343"/>
                    <a:gd name="connsiteX14" fmla="*/ 348343 w 1756229"/>
                    <a:gd name="connsiteY14" fmla="*/ 14515 h 856343"/>
                    <a:gd name="connsiteX15" fmla="*/ 566057 w 1756229"/>
                    <a:gd name="connsiteY15" fmla="*/ 101600 h 856343"/>
                    <a:gd name="connsiteX16" fmla="*/ 783772 w 1756229"/>
                    <a:gd name="connsiteY16" fmla="*/ 261258 h 856343"/>
                    <a:gd name="connsiteX17" fmla="*/ 1030514 w 1756229"/>
                    <a:gd name="connsiteY17" fmla="*/ 319315 h 856343"/>
                    <a:gd name="connsiteX18" fmla="*/ 1219200 w 1756229"/>
                    <a:gd name="connsiteY18" fmla="*/ 275772 h 856343"/>
                    <a:gd name="connsiteX19" fmla="*/ 1407886 w 1756229"/>
                    <a:gd name="connsiteY19" fmla="*/ 188686 h 856343"/>
                    <a:gd name="connsiteX20" fmla="*/ 1538514 w 1756229"/>
                    <a:gd name="connsiteY20" fmla="*/ 130629 h 856343"/>
                    <a:gd name="connsiteX21" fmla="*/ 1625600 w 1756229"/>
                    <a:gd name="connsiteY21" fmla="*/ 304800 h 856343"/>
                    <a:gd name="connsiteX22" fmla="*/ 1669143 w 1756229"/>
                    <a:gd name="connsiteY22" fmla="*/ 478972 h 856343"/>
                    <a:gd name="connsiteX23" fmla="*/ 1727200 w 1756229"/>
                    <a:gd name="connsiteY23" fmla="*/ 595086 h 856343"/>
                    <a:gd name="connsiteX24" fmla="*/ 1756229 w 1756229"/>
                    <a:gd name="connsiteY24" fmla="*/ 740229 h 856343"/>
                    <a:gd name="connsiteX25" fmla="*/ 1741714 w 1756229"/>
                    <a:gd name="connsiteY25" fmla="*/ 856343 h 85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756229" h="856343">
                      <a:moveTo>
                        <a:pt x="1741714" y="856343"/>
                      </a:moveTo>
                      <a:lnTo>
                        <a:pt x="1598305" y="739362"/>
                      </a:lnTo>
                      <a:lnTo>
                        <a:pt x="1538514" y="609600"/>
                      </a:lnTo>
                      <a:lnTo>
                        <a:pt x="1407886" y="493486"/>
                      </a:lnTo>
                      <a:lnTo>
                        <a:pt x="1291772" y="449943"/>
                      </a:lnTo>
                      <a:lnTo>
                        <a:pt x="1103086" y="478972"/>
                      </a:lnTo>
                      <a:lnTo>
                        <a:pt x="899886" y="522515"/>
                      </a:lnTo>
                      <a:lnTo>
                        <a:pt x="653143" y="522515"/>
                      </a:lnTo>
                      <a:lnTo>
                        <a:pt x="435429" y="435429"/>
                      </a:lnTo>
                      <a:lnTo>
                        <a:pt x="246743" y="348343"/>
                      </a:lnTo>
                      <a:lnTo>
                        <a:pt x="116114" y="290286"/>
                      </a:lnTo>
                      <a:lnTo>
                        <a:pt x="0" y="217715"/>
                      </a:lnTo>
                      <a:lnTo>
                        <a:pt x="29029" y="116115"/>
                      </a:lnTo>
                      <a:lnTo>
                        <a:pt x="159657" y="0"/>
                      </a:lnTo>
                      <a:lnTo>
                        <a:pt x="348343" y="14515"/>
                      </a:lnTo>
                      <a:lnTo>
                        <a:pt x="566057" y="101600"/>
                      </a:lnTo>
                      <a:lnTo>
                        <a:pt x="783772" y="261258"/>
                      </a:lnTo>
                      <a:lnTo>
                        <a:pt x="1030514" y="319315"/>
                      </a:lnTo>
                      <a:lnTo>
                        <a:pt x="1219200" y="275772"/>
                      </a:lnTo>
                      <a:lnTo>
                        <a:pt x="1407886" y="188686"/>
                      </a:lnTo>
                      <a:lnTo>
                        <a:pt x="1538514" y="130629"/>
                      </a:lnTo>
                      <a:lnTo>
                        <a:pt x="1625600" y="304800"/>
                      </a:lnTo>
                      <a:lnTo>
                        <a:pt x="1669143" y="478972"/>
                      </a:lnTo>
                      <a:lnTo>
                        <a:pt x="1727200" y="595086"/>
                      </a:lnTo>
                      <a:lnTo>
                        <a:pt x="1756229" y="740229"/>
                      </a:lnTo>
                      <a:lnTo>
                        <a:pt x="1741714" y="856343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" name="フリーフォーム 7"/>
                <p:cNvSpPr/>
                <p:nvPr/>
              </p:nvSpPr>
              <p:spPr bwMode="auto">
                <a:xfrm>
                  <a:off x="5449760" y="2740190"/>
                  <a:ext cx="1567543" cy="914400"/>
                </a:xfrm>
                <a:custGeom>
                  <a:avLst/>
                  <a:gdLst>
                    <a:gd name="connsiteX0" fmla="*/ 1567542 w 1567542"/>
                    <a:gd name="connsiteY0" fmla="*/ 914400 h 914400"/>
                    <a:gd name="connsiteX1" fmla="*/ 1451428 w 1567542"/>
                    <a:gd name="connsiteY1" fmla="*/ 899886 h 914400"/>
                    <a:gd name="connsiteX2" fmla="*/ 1117600 w 1567542"/>
                    <a:gd name="connsiteY2" fmla="*/ 711200 h 914400"/>
                    <a:gd name="connsiteX3" fmla="*/ 798285 w 1567542"/>
                    <a:gd name="connsiteY3" fmla="*/ 667658 h 914400"/>
                    <a:gd name="connsiteX4" fmla="*/ 522514 w 1567542"/>
                    <a:gd name="connsiteY4" fmla="*/ 537029 h 914400"/>
                    <a:gd name="connsiteX5" fmla="*/ 232228 w 1567542"/>
                    <a:gd name="connsiteY5" fmla="*/ 391886 h 914400"/>
                    <a:gd name="connsiteX6" fmla="*/ 87085 w 1567542"/>
                    <a:gd name="connsiteY6" fmla="*/ 246743 h 914400"/>
                    <a:gd name="connsiteX7" fmla="*/ 0 w 1567542"/>
                    <a:gd name="connsiteY7" fmla="*/ 174172 h 914400"/>
                    <a:gd name="connsiteX8" fmla="*/ 58057 w 1567542"/>
                    <a:gd name="connsiteY8" fmla="*/ 72572 h 914400"/>
                    <a:gd name="connsiteX9" fmla="*/ 145142 w 1567542"/>
                    <a:gd name="connsiteY9" fmla="*/ 0 h 914400"/>
                    <a:gd name="connsiteX10" fmla="*/ 275771 w 1567542"/>
                    <a:gd name="connsiteY10" fmla="*/ 145143 h 914400"/>
                    <a:gd name="connsiteX11" fmla="*/ 420914 w 1567542"/>
                    <a:gd name="connsiteY11" fmla="*/ 290286 h 914400"/>
                    <a:gd name="connsiteX12" fmla="*/ 566057 w 1567542"/>
                    <a:gd name="connsiteY12" fmla="*/ 391886 h 914400"/>
                    <a:gd name="connsiteX13" fmla="*/ 696685 w 1567542"/>
                    <a:gd name="connsiteY13" fmla="*/ 464458 h 914400"/>
                    <a:gd name="connsiteX14" fmla="*/ 812800 w 1567542"/>
                    <a:gd name="connsiteY14" fmla="*/ 595086 h 914400"/>
                    <a:gd name="connsiteX15" fmla="*/ 986971 w 1567542"/>
                    <a:gd name="connsiteY15" fmla="*/ 609600 h 914400"/>
                    <a:gd name="connsiteX16" fmla="*/ 1117600 w 1567542"/>
                    <a:gd name="connsiteY16" fmla="*/ 595086 h 914400"/>
                    <a:gd name="connsiteX17" fmla="*/ 1277257 w 1567542"/>
                    <a:gd name="connsiteY17" fmla="*/ 667658 h 914400"/>
                    <a:gd name="connsiteX18" fmla="*/ 1451428 w 1567542"/>
                    <a:gd name="connsiteY18" fmla="*/ 725715 h 914400"/>
                    <a:gd name="connsiteX19" fmla="*/ 1494971 w 1567542"/>
                    <a:gd name="connsiteY19" fmla="*/ 812800 h 914400"/>
                    <a:gd name="connsiteX20" fmla="*/ 1567542 w 1567542"/>
                    <a:gd name="connsiteY20" fmla="*/ 914400 h 914400"/>
                    <a:gd name="connsiteX0" fmla="*/ 1567542 w 1567542"/>
                    <a:gd name="connsiteY0" fmla="*/ 914400 h 914400"/>
                    <a:gd name="connsiteX1" fmla="*/ 1451428 w 1567542"/>
                    <a:gd name="connsiteY1" fmla="*/ 899886 h 914400"/>
                    <a:gd name="connsiteX2" fmla="*/ 1117600 w 1567542"/>
                    <a:gd name="connsiteY2" fmla="*/ 711200 h 914400"/>
                    <a:gd name="connsiteX3" fmla="*/ 798285 w 1567542"/>
                    <a:gd name="connsiteY3" fmla="*/ 667658 h 914400"/>
                    <a:gd name="connsiteX4" fmla="*/ 522514 w 1567542"/>
                    <a:gd name="connsiteY4" fmla="*/ 537029 h 914400"/>
                    <a:gd name="connsiteX5" fmla="*/ 232228 w 1567542"/>
                    <a:gd name="connsiteY5" fmla="*/ 391886 h 914400"/>
                    <a:gd name="connsiteX6" fmla="*/ 87085 w 1567542"/>
                    <a:gd name="connsiteY6" fmla="*/ 246743 h 914400"/>
                    <a:gd name="connsiteX7" fmla="*/ 0 w 1567542"/>
                    <a:gd name="connsiteY7" fmla="*/ 174172 h 914400"/>
                    <a:gd name="connsiteX8" fmla="*/ 58057 w 1567542"/>
                    <a:gd name="connsiteY8" fmla="*/ 72572 h 914400"/>
                    <a:gd name="connsiteX9" fmla="*/ 145142 w 1567542"/>
                    <a:gd name="connsiteY9" fmla="*/ 0 h 914400"/>
                    <a:gd name="connsiteX10" fmla="*/ 275771 w 1567542"/>
                    <a:gd name="connsiteY10" fmla="*/ 145143 h 914400"/>
                    <a:gd name="connsiteX11" fmla="*/ 420914 w 1567542"/>
                    <a:gd name="connsiteY11" fmla="*/ 290286 h 914400"/>
                    <a:gd name="connsiteX12" fmla="*/ 566057 w 1567542"/>
                    <a:gd name="connsiteY12" fmla="*/ 391886 h 914400"/>
                    <a:gd name="connsiteX13" fmla="*/ 696685 w 1567542"/>
                    <a:gd name="connsiteY13" fmla="*/ 464458 h 914400"/>
                    <a:gd name="connsiteX14" fmla="*/ 812800 w 1567542"/>
                    <a:gd name="connsiteY14" fmla="*/ 537028 h 914400"/>
                    <a:gd name="connsiteX15" fmla="*/ 986971 w 1567542"/>
                    <a:gd name="connsiteY15" fmla="*/ 609600 h 914400"/>
                    <a:gd name="connsiteX16" fmla="*/ 1117600 w 1567542"/>
                    <a:gd name="connsiteY16" fmla="*/ 595086 h 914400"/>
                    <a:gd name="connsiteX17" fmla="*/ 1277257 w 1567542"/>
                    <a:gd name="connsiteY17" fmla="*/ 667658 h 914400"/>
                    <a:gd name="connsiteX18" fmla="*/ 1451428 w 1567542"/>
                    <a:gd name="connsiteY18" fmla="*/ 725715 h 914400"/>
                    <a:gd name="connsiteX19" fmla="*/ 1494971 w 1567542"/>
                    <a:gd name="connsiteY19" fmla="*/ 812800 h 914400"/>
                    <a:gd name="connsiteX20" fmla="*/ 1567542 w 1567542"/>
                    <a:gd name="connsiteY20" fmla="*/ 914400 h 914400"/>
                    <a:gd name="connsiteX0" fmla="*/ 1567542 w 1567542"/>
                    <a:gd name="connsiteY0" fmla="*/ 914400 h 914400"/>
                    <a:gd name="connsiteX1" fmla="*/ 1451428 w 1567542"/>
                    <a:gd name="connsiteY1" fmla="*/ 899886 h 914400"/>
                    <a:gd name="connsiteX2" fmla="*/ 1117600 w 1567542"/>
                    <a:gd name="connsiteY2" fmla="*/ 711200 h 914400"/>
                    <a:gd name="connsiteX3" fmla="*/ 798285 w 1567542"/>
                    <a:gd name="connsiteY3" fmla="*/ 667658 h 914400"/>
                    <a:gd name="connsiteX4" fmla="*/ 522514 w 1567542"/>
                    <a:gd name="connsiteY4" fmla="*/ 537029 h 914400"/>
                    <a:gd name="connsiteX5" fmla="*/ 232228 w 1567542"/>
                    <a:gd name="connsiteY5" fmla="*/ 391886 h 914400"/>
                    <a:gd name="connsiteX6" fmla="*/ 87085 w 1567542"/>
                    <a:gd name="connsiteY6" fmla="*/ 246743 h 914400"/>
                    <a:gd name="connsiteX7" fmla="*/ 0 w 1567542"/>
                    <a:gd name="connsiteY7" fmla="*/ 174172 h 914400"/>
                    <a:gd name="connsiteX8" fmla="*/ 58057 w 1567542"/>
                    <a:gd name="connsiteY8" fmla="*/ 72572 h 914400"/>
                    <a:gd name="connsiteX9" fmla="*/ 145142 w 1567542"/>
                    <a:gd name="connsiteY9" fmla="*/ 0 h 914400"/>
                    <a:gd name="connsiteX10" fmla="*/ 275771 w 1567542"/>
                    <a:gd name="connsiteY10" fmla="*/ 145143 h 914400"/>
                    <a:gd name="connsiteX11" fmla="*/ 420914 w 1567542"/>
                    <a:gd name="connsiteY11" fmla="*/ 290286 h 914400"/>
                    <a:gd name="connsiteX12" fmla="*/ 566057 w 1567542"/>
                    <a:gd name="connsiteY12" fmla="*/ 391886 h 914400"/>
                    <a:gd name="connsiteX13" fmla="*/ 696685 w 1567542"/>
                    <a:gd name="connsiteY13" fmla="*/ 464458 h 914400"/>
                    <a:gd name="connsiteX14" fmla="*/ 812800 w 1567542"/>
                    <a:gd name="connsiteY14" fmla="*/ 537028 h 914400"/>
                    <a:gd name="connsiteX15" fmla="*/ 986971 w 1567542"/>
                    <a:gd name="connsiteY15" fmla="*/ 551543 h 914400"/>
                    <a:gd name="connsiteX16" fmla="*/ 1117600 w 1567542"/>
                    <a:gd name="connsiteY16" fmla="*/ 595086 h 914400"/>
                    <a:gd name="connsiteX17" fmla="*/ 1277257 w 1567542"/>
                    <a:gd name="connsiteY17" fmla="*/ 667658 h 914400"/>
                    <a:gd name="connsiteX18" fmla="*/ 1451428 w 1567542"/>
                    <a:gd name="connsiteY18" fmla="*/ 725715 h 914400"/>
                    <a:gd name="connsiteX19" fmla="*/ 1494971 w 1567542"/>
                    <a:gd name="connsiteY19" fmla="*/ 812800 h 914400"/>
                    <a:gd name="connsiteX20" fmla="*/ 1567542 w 1567542"/>
                    <a:gd name="connsiteY20" fmla="*/ 914400 h 914400"/>
                    <a:gd name="connsiteX0" fmla="*/ 1567542 w 1567543"/>
                    <a:gd name="connsiteY0" fmla="*/ 914400 h 914400"/>
                    <a:gd name="connsiteX1" fmla="*/ 1451428 w 1567543"/>
                    <a:gd name="connsiteY1" fmla="*/ 899886 h 914400"/>
                    <a:gd name="connsiteX2" fmla="*/ 1117600 w 1567543"/>
                    <a:gd name="connsiteY2" fmla="*/ 711200 h 914400"/>
                    <a:gd name="connsiteX3" fmla="*/ 798285 w 1567543"/>
                    <a:gd name="connsiteY3" fmla="*/ 667658 h 914400"/>
                    <a:gd name="connsiteX4" fmla="*/ 522514 w 1567543"/>
                    <a:gd name="connsiteY4" fmla="*/ 537029 h 914400"/>
                    <a:gd name="connsiteX5" fmla="*/ 232228 w 1567543"/>
                    <a:gd name="connsiteY5" fmla="*/ 391886 h 914400"/>
                    <a:gd name="connsiteX6" fmla="*/ 87085 w 1567543"/>
                    <a:gd name="connsiteY6" fmla="*/ 246743 h 914400"/>
                    <a:gd name="connsiteX7" fmla="*/ 0 w 1567543"/>
                    <a:gd name="connsiteY7" fmla="*/ 174172 h 914400"/>
                    <a:gd name="connsiteX8" fmla="*/ 58057 w 1567543"/>
                    <a:gd name="connsiteY8" fmla="*/ 72572 h 914400"/>
                    <a:gd name="connsiteX9" fmla="*/ 145142 w 1567543"/>
                    <a:gd name="connsiteY9" fmla="*/ 0 h 914400"/>
                    <a:gd name="connsiteX10" fmla="*/ 275771 w 1567543"/>
                    <a:gd name="connsiteY10" fmla="*/ 145143 h 914400"/>
                    <a:gd name="connsiteX11" fmla="*/ 420914 w 1567543"/>
                    <a:gd name="connsiteY11" fmla="*/ 290286 h 914400"/>
                    <a:gd name="connsiteX12" fmla="*/ 566057 w 1567543"/>
                    <a:gd name="connsiteY12" fmla="*/ 391886 h 914400"/>
                    <a:gd name="connsiteX13" fmla="*/ 696685 w 1567543"/>
                    <a:gd name="connsiteY13" fmla="*/ 464458 h 914400"/>
                    <a:gd name="connsiteX14" fmla="*/ 812800 w 1567543"/>
                    <a:gd name="connsiteY14" fmla="*/ 537028 h 914400"/>
                    <a:gd name="connsiteX15" fmla="*/ 986971 w 1567543"/>
                    <a:gd name="connsiteY15" fmla="*/ 551543 h 914400"/>
                    <a:gd name="connsiteX16" fmla="*/ 1117600 w 1567543"/>
                    <a:gd name="connsiteY16" fmla="*/ 595086 h 914400"/>
                    <a:gd name="connsiteX17" fmla="*/ 1277257 w 1567543"/>
                    <a:gd name="connsiteY17" fmla="*/ 667658 h 914400"/>
                    <a:gd name="connsiteX18" fmla="*/ 1451428 w 1567543"/>
                    <a:gd name="connsiteY18" fmla="*/ 725715 h 914400"/>
                    <a:gd name="connsiteX19" fmla="*/ 1567543 w 1567543"/>
                    <a:gd name="connsiteY19" fmla="*/ 798286 h 914400"/>
                    <a:gd name="connsiteX20" fmla="*/ 1567542 w 1567543"/>
                    <a:gd name="connsiteY20" fmla="*/ 914400 h 914400"/>
                    <a:gd name="connsiteX0" fmla="*/ 1567542 w 1567543"/>
                    <a:gd name="connsiteY0" fmla="*/ 914400 h 914400"/>
                    <a:gd name="connsiteX1" fmla="*/ 1451428 w 1567543"/>
                    <a:gd name="connsiteY1" fmla="*/ 899886 h 914400"/>
                    <a:gd name="connsiteX2" fmla="*/ 1117600 w 1567543"/>
                    <a:gd name="connsiteY2" fmla="*/ 711200 h 914400"/>
                    <a:gd name="connsiteX3" fmla="*/ 798285 w 1567543"/>
                    <a:gd name="connsiteY3" fmla="*/ 667658 h 914400"/>
                    <a:gd name="connsiteX4" fmla="*/ 522514 w 1567543"/>
                    <a:gd name="connsiteY4" fmla="*/ 537029 h 914400"/>
                    <a:gd name="connsiteX5" fmla="*/ 232228 w 1567543"/>
                    <a:gd name="connsiteY5" fmla="*/ 391886 h 914400"/>
                    <a:gd name="connsiteX6" fmla="*/ 87085 w 1567543"/>
                    <a:gd name="connsiteY6" fmla="*/ 246743 h 914400"/>
                    <a:gd name="connsiteX7" fmla="*/ 0 w 1567543"/>
                    <a:gd name="connsiteY7" fmla="*/ 174172 h 914400"/>
                    <a:gd name="connsiteX8" fmla="*/ 58057 w 1567543"/>
                    <a:gd name="connsiteY8" fmla="*/ 72572 h 914400"/>
                    <a:gd name="connsiteX9" fmla="*/ 145142 w 1567543"/>
                    <a:gd name="connsiteY9" fmla="*/ 0 h 914400"/>
                    <a:gd name="connsiteX10" fmla="*/ 275771 w 1567543"/>
                    <a:gd name="connsiteY10" fmla="*/ 145143 h 914400"/>
                    <a:gd name="connsiteX11" fmla="*/ 420914 w 1567543"/>
                    <a:gd name="connsiteY11" fmla="*/ 290286 h 914400"/>
                    <a:gd name="connsiteX12" fmla="*/ 566057 w 1567543"/>
                    <a:gd name="connsiteY12" fmla="*/ 391886 h 914400"/>
                    <a:gd name="connsiteX13" fmla="*/ 696685 w 1567543"/>
                    <a:gd name="connsiteY13" fmla="*/ 464458 h 914400"/>
                    <a:gd name="connsiteX14" fmla="*/ 812800 w 1567543"/>
                    <a:gd name="connsiteY14" fmla="*/ 537028 h 914400"/>
                    <a:gd name="connsiteX15" fmla="*/ 986971 w 1567543"/>
                    <a:gd name="connsiteY15" fmla="*/ 551543 h 914400"/>
                    <a:gd name="connsiteX16" fmla="*/ 1117600 w 1567543"/>
                    <a:gd name="connsiteY16" fmla="*/ 595086 h 914400"/>
                    <a:gd name="connsiteX17" fmla="*/ 1305832 w 1567543"/>
                    <a:gd name="connsiteY17" fmla="*/ 648608 h 914400"/>
                    <a:gd name="connsiteX18" fmla="*/ 1451428 w 1567543"/>
                    <a:gd name="connsiteY18" fmla="*/ 725715 h 914400"/>
                    <a:gd name="connsiteX19" fmla="*/ 1567543 w 1567543"/>
                    <a:gd name="connsiteY19" fmla="*/ 798286 h 914400"/>
                    <a:gd name="connsiteX20" fmla="*/ 1567542 w 1567543"/>
                    <a:gd name="connsiteY20" fmla="*/ 914400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67543" h="914400">
                      <a:moveTo>
                        <a:pt x="1567542" y="914400"/>
                      </a:moveTo>
                      <a:lnTo>
                        <a:pt x="1451428" y="899886"/>
                      </a:lnTo>
                      <a:lnTo>
                        <a:pt x="1117600" y="711200"/>
                      </a:lnTo>
                      <a:lnTo>
                        <a:pt x="798285" y="667658"/>
                      </a:lnTo>
                      <a:lnTo>
                        <a:pt x="522514" y="537029"/>
                      </a:lnTo>
                      <a:lnTo>
                        <a:pt x="232228" y="391886"/>
                      </a:lnTo>
                      <a:lnTo>
                        <a:pt x="87085" y="246743"/>
                      </a:lnTo>
                      <a:lnTo>
                        <a:pt x="0" y="174172"/>
                      </a:lnTo>
                      <a:lnTo>
                        <a:pt x="58057" y="72572"/>
                      </a:lnTo>
                      <a:lnTo>
                        <a:pt x="145142" y="0"/>
                      </a:lnTo>
                      <a:lnTo>
                        <a:pt x="275771" y="145143"/>
                      </a:lnTo>
                      <a:lnTo>
                        <a:pt x="420914" y="290286"/>
                      </a:lnTo>
                      <a:lnTo>
                        <a:pt x="566057" y="391886"/>
                      </a:lnTo>
                      <a:lnTo>
                        <a:pt x="696685" y="464458"/>
                      </a:lnTo>
                      <a:lnTo>
                        <a:pt x="812800" y="537028"/>
                      </a:lnTo>
                      <a:lnTo>
                        <a:pt x="986971" y="551543"/>
                      </a:lnTo>
                      <a:lnTo>
                        <a:pt x="1117600" y="595086"/>
                      </a:lnTo>
                      <a:lnTo>
                        <a:pt x="1305832" y="648608"/>
                      </a:lnTo>
                      <a:lnTo>
                        <a:pt x="1451428" y="725715"/>
                      </a:lnTo>
                      <a:lnTo>
                        <a:pt x="1567543" y="798286"/>
                      </a:lnTo>
                      <a:cubicBezTo>
                        <a:pt x="1567543" y="836991"/>
                        <a:pt x="1567542" y="875695"/>
                        <a:pt x="1567542" y="914400"/>
                      </a:cubicBezTo>
                      <a:close/>
                    </a:path>
                  </a:pathLst>
                </a:custGeom>
                <a:solidFill>
                  <a:srgbClr val="FF9933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" name="フリーフォーム 8"/>
                <p:cNvSpPr/>
                <p:nvPr/>
              </p:nvSpPr>
              <p:spPr bwMode="auto">
                <a:xfrm>
                  <a:off x="5986787" y="2246705"/>
                  <a:ext cx="1233714" cy="420914"/>
                </a:xfrm>
                <a:custGeom>
                  <a:avLst/>
                  <a:gdLst>
                    <a:gd name="connsiteX0" fmla="*/ 1233714 w 1233714"/>
                    <a:gd name="connsiteY0" fmla="*/ 203200 h 420914"/>
                    <a:gd name="connsiteX1" fmla="*/ 1175657 w 1233714"/>
                    <a:gd name="connsiteY1" fmla="*/ 72571 h 420914"/>
                    <a:gd name="connsiteX2" fmla="*/ 1117600 w 1233714"/>
                    <a:gd name="connsiteY2" fmla="*/ 0 h 420914"/>
                    <a:gd name="connsiteX3" fmla="*/ 928914 w 1233714"/>
                    <a:gd name="connsiteY3" fmla="*/ 0 h 420914"/>
                    <a:gd name="connsiteX4" fmla="*/ 740229 w 1233714"/>
                    <a:gd name="connsiteY4" fmla="*/ 58057 h 420914"/>
                    <a:gd name="connsiteX5" fmla="*/ 420914 w 1233714"/>
                    <a:gd name="connsiteY5" fmla="*/ 29028 h 420914"/>
                    <a:gd name="connsiteX6" fmla="*/ 232229 w 1233714"/>
                    <a:gd name="connsiteY6" fmla="*/ 43543 h 420914"/>
                    <a:gd name="connsiteX7" fmla="*/ 43543 w 1233714"/>
                    <a:gd name="connsiteY7" fmla="*/ 58057 h 420914"/>
                    <a:gd name="connsiteX8" fmla="*/ 0 w 1233714"/>
                    <a:gd name="connsiteY8" fmla="*/ 87085 h 420914"/>
                    <a:gd name="connsiteX9" fmla="*/ 203200 w 1233714"/>
                    <a:gd name="connsiteY9" fmla="*/ 159657 h 420914"/>
                    <a:gd name="connsiteX10" fmla="*/ 319314 w 1233714"/>
                    <a:gd name="connsiteY10" fmla="*/ 232228 h 420914"/>
                    <a:gd name="connsiteX11" fmla="*/ 566057 w 1233714"/>
                    <a:gd name="connsiteY11" fmla="*/ 406400 h 420914"/>
                    <a:gd name="connsiteX12" fmla="*/ 725714 w 1233714"/>
                    <a:gd name="connsiteY12" fmla="*/ 420914 h 420914"/>
                    <a:gd name="connsiteX13" fmla="*/ 856343 w 1233714"/>
                    <a:gd name="connsiteY13" fmla="*/ 420914 h 420914"/>
                    <a:gd name="connsiteX14" fmla="*/ 986972 w 1233714"/>
                    <a:gd name="connsiteY14" fmla="*/ 319314 h 420914"/>
                    <a:gd name="connsiteX15" fmla="*/ 1103086 w 1233714"/>
                    <a:gd name="connsiteY15" fmla="*/ 275771 h 420914"/>
                    <a:gd name="connsiteX16" fmla="*/ 1233714 w 1233714"/>
                    <a:gd name="connsiteY16" fmla="*/ 203200 h 42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33714" h="420914">
                      <a:moveTo>
                        <a:pt x="1233714" y="203200"/>
                      </a:moveTo>
                      <a:lnTo>
                        <a:pt x="1175657" y="72571"/>
                      </a:lnTo>
                      <a:lnTo>
                        <a:pt x="1117600" y="0"/>
                      </a:lnTo>
                      <a:lnTo>
                        <a:pt x="928914" y="0"/>
                      </a:lnTo>
                      <a:lnTo>
                        <a:pt x="740229" y="58057"/>
                      </a:lnTo>
                      <a:lnTo>
                        <a:pt x="420914" y="29028"/>
                      </a:lnTo>
                      <a:lnTo>
                        <a:pt x="232229" y="43543"/>
                      </a:lnTo>
                      <a:lnTo>
                        <a:pt x="43543" y="58057"/>
                      </a:lnTo>
                      <a:lnTo>
                        <a:pt x="0" y="87085"/>
                      </a:lnTo>
                      <a:lnTo>
                        <a:pt x="203200" y="159657"/>
                      </a:lnTo>
                      <a:lnTo>
                        <a:pt x="319314" y="232228"/>
                      </a:lnTo>
                      <a:lnTo>
                        <a:pt x="566057" y="406400"/>
                      </a:lnTo>
                      <a:lnTo>
                        <a:pt x="725714" y="420914"/>
                      </a:lnTo>
                      <a:lnTo>
                        <a:pt x="856343" y="420914"/>
                      </a:lnTo>
                      <a:lnTo>
                        <a:pt x="986972" y="319314"/>
                      </a:lnTo>
                      <a:lnTo>
                        <a:pt x="1103086" y="275771"/>
                      </a:lnTo>
                      <a:lnTo>
                        <a:pt x="1233714" y="20320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" name="フリーフォーム 9"/>
                <p:cNvSpPr/>
                <p:nvPr/>
              </p:nvSpPr>
              <p:spPr bwMode="auto">
                <a:xfrm>
                  <a:off x="5428313" y="2914795"/>
                  <a:ext cx="1419367" cy="716508"/>
                </a:xfrm>
                <a:custGeom>
                  <a:avLst/>
                  <a:gdLst>
                    <a:gd name="connsiteX0" fmla="*/ 1419367 w 1419367"/>
                    <a:gd name="connsiteY0" fmla="*/ 716508 h 716508"/>
                    <a:gd name="connsiteX1" fmla="*/ 1310185 w 1419367"/>
                    <a:gd name="connsiteY1" fmla="*/ 682388 h 716508"/>
                    <a:gd name="connsiteX2" fmla="*/ 1125940 w 1419367"/>
                    <a:gd name="connsiteY2" fmla="*/ 655093 h 716508"/>
                    <a:gd name="connsiteX3" fmla="*/ 887105 w 1419367"/>
                    <a:gd name="connsiteY3" fmla="*/ 566382 h 716508"/>
                    <a:gd name="connsiteX4" fmla="*/ 641445 w 1419367"/>
                    <a:gd name="connsiteY4" fmla="*/ 504967 h 716508"/>
                    <a:gd name="connsiteX5" fmla="*/ 423081 w 1419367"/>
                    <a:gd name="connsiteY5" fmla="*/ 450376 h 716508"/>
                    <a:gd name="connsiteX6" fmla="*/ 184245 w 1419367"/>
                    <a:gd name="connsiteY6" fmla="*/ 354842 h 716508"/>
                    <a:gd name="connsiteX7" fmla="*/ 6824 w 1419367"/>
                    <a:gd name="connsiteY7" fmla="*/ 266131 h 716508"/>
                    <a:gd name="connsiteX8" fmla="*/ 0 w 1419367"/>
                    <a:gd name="connsiteY8" fmla="*/ 156949 h 716508"/>
                    <a:gd name="connsiteX9" fmla="*/ 27296 w 1419367"/>
                    <a:gd name="connsiteY9" fmla="*/ 0 h 716508"/>
                    <a:gd name="connsiteX10" fmla="*/ 259308 w 1419367"/>
                    <a:gd name="connsiteY10" fmla="*/ 211540 h 716508"/>
                    <a:gd name="connsiteX11" fmla="*/ 627797 w 1419367"/>
                    <a:gd name="connsiteY11" fmla="*/ 395785 h 716508"/>
                    <a:gd name="connsiteX12" fmla="*/ 839337 w 1419367"/>
                    <a:gd name="connsiteY12" fmla="*/ 498143 h 716508"/>
                    <a:gd name="connsiteX13" fmla="*/ 1139588 w 1419367"/>
                    <a:gd name="connsiteY13" fmla="*/ 539087 h 716508"/>
                    <a:gd name="connsiteX14" fmla="*/ 1269242 w 1419367"/>
                    <a:gd name="connsiteY14" fmla="*/ 607325 h 716508"/>
                    <a:gd name="connsiteX15" fmla="*/ 1378424 w 1419367"/>
                    <a:gd name="connsiteY15" fmla="*/ 682388 h 716508"/>
                    <a:gd name="connsiteX16" fmla="*/ 1419367 w 1419367"/>
                    <a:gd name="connsiteY16" fmla="*/ 716508 h 716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19367" h="716508">
                      <a:moveTo>
                        <a:pt x="1419367" y="716508"/>
                      </a:moveTo>
                      <a:lnTo>
                        <a:pt x="1310185" y="682388"/>
                      </a:lnTo>
                      <a:lnTo>
                        <a:pt x="1125940" y="655093"/>
                      </a:lnTo>
                      <a:lnTo>
                        <a:pt x="887105" y="566382"/>
                      </a:lnTo>
                      <a:lnTo>
                        <a:pt x="641445" y="504967"/>
                      </a:lnTo>
                      <a:lnTo>
                        <a:pt x="423081" y="450376"/>
                      </a:lnTo>
                      <a:lnTo>
                        <a:pt x="184245" y="354842"/>
                      </a:lnTo>
                      <a:lnTo>
                        <a:pt x="6824" y="266131"/>
                      </a:lnTo>
                      <a:lnTo>
                        <a:pt x="0" y="156949"/>
                      </a:lnTo>
                      <a:lnTo>
                        <a:pt x="27296" y="0"/>
                      </a:lnTo>
                      <a:lnTo>
                        <a:pt x="259308" y="211540"/>
                      </a:lnTo>
                      <a:lnTo>
                        <a:pt x="627797" y="395785"/>
                      </a:lnTo>
                      <a:lnTo>
                        <a:pt x="839337" y="498143"/>
                      </a:lnTo>
                      <a:lnTo>
                        <a:pt x="1139588" y="539087"/>
                      </a:lnTo>
                      <a:lnTo>
                        <a:pt x="1269242" y="607325"/>
                      </a:lnTo>
                      <a:lnTo>
                        <a:pt x="1378424" y="682388"/>
                      </a:lnTo>
                      <a:lnTo>
                        <a:pt x="1419367" y="716508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" name="フリーフォーム 10"/>
                <p:cNvSpPr/>
                <p:nvPr/>
              </p:nvSpPr>
              <p:spPr bwMode="auto">
                <a:xfrm>
                  <a:off x="5557967" y="3269637"/>
                  <a:ext cx="887103" cy="279779"/>
                </a:xfrm>
                <a:custGeom>
                  <a:avLst/>
                  <a:gdLst>
                    <a:gd name="connsiteX0" fmla="*/ 887104 w 887104"/>
                    <a:gd name="connsiteY0" fmla="*/ 279779 h 279779"/>
                    <a:gd name="connsiteX1" fmla="*/ 702860 w 887104"/>
                    <a:gd name="connsiteY1" fmla="*/ 266131 h 279779"/>
                    <a:gd name="connsiteX2" fmla="*/ 552734 w 887104"/>
                    <a:gd name="connsiteY2" fmla="*/ 245660 h 279779"/>
                    <a:gd name="connsiteX3" fmla="*/ 327546 w 887104"/>
                    <a:gd name="connsiteY3" fmla="*/ 272955 h 279779"/>
                    <a:gd name="connsiteX4" fmla="*/ 170597 w 887104"/>
                    <a:gd name="connsiteY4" fmla="*/ 232012 h 279779"/>
                    <a:gd name="connsiteX5" fmla="*/ 27295 w 887104"/>
                    <a:gd name="connsiteY5" fmla="*/ 156949 h 279779"/>
                    <a:gd name="connsiteX6" fmla="*/ 0 w 887104"/>
                    <a:gd name="connsiteY6" fmla="*/ 95534 h 279779"/>
                    <a:gd name="connsiteX7" fmla="*/ 0 w 887104"/>
                    <a:gd name="connsiteY7" fmla="*/ 34119 h 279779"/>
                    <a:gd name="connsiteX8" fmla="*/ 27295 w 887104"/>
                    <a:gd name="connsiteY8" fmla="*/ 0 h 279779"/>
                    <a:gd name="connsiteX9" fmla="*/ 184245 w 887104"/>
                    <a:gd name="connsiteY9" fmla="*/ 47767 h 279779"/>
                    <a:gd name="connsiteX10" fmla="*/ 293427 w 887104"/>
                    <a:gd name="connsiteY10" fmla="*/ 102358 h 279779"/>
                    <a:gd name="connsiteX11" fmla="*/ 402609 w 887104"/>
                    <a:gd name="connsiteY11" fmla="*/ 129654 h 279779"/>
                    <a:gd name="connsiteX12" fmla="*/ 532263 w 887104"/>
                    <a:gd name="connsiteY12" fmla="*/ 156949 h 279779"/>
                    <a:gd name="connsiteX13" fmla="*/ 627797 w 887104"/>
                    <a:gd name="connsiteY13" fmla="*/ 170597 h 279779"/>
                    <a:gd name="connsiteX14" fmla="*/ 736979 w 887104"/>
                    <a:gd name="connsiteY14" fmla="*/ 204716 h 279779"/>
                    <a:gd name="connsiteX15" fmla="*/ 887104 w 887104"/>
                    <a:gd name="connsiteY15" fmla="*/ 279779 h 27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87104" h="279779">
                      <a:moveTo>
                        <a:pt x="887104" y="279779"/>
                      </a:moveTo>
                      <a:lnTo>
                        <a:pt x="702860" y="266131"/>
                      </a:lnTo>
                      <a:lnTo>
                        <a:pt x="552734" y="245660"/>
                      </a:lnTo>
                      <a:lnTo>
                        <a:pt x="327546" y="272955"/>
                      </a:lnTo>
                      <a:lnTo>
                        <a:pt x="170597" y="232012"/>
                      </a:lnTo>
                      <a:lnTo>
                        <a:pt x="27295" y="156949"/>
                      </a:lnTo>
                      <a:lnTo>
                        <a:pt x="0" y="95534"/>
                      </a:lnTo>
                      <a:lnTo>
                        <a:pt x="0" y="34119"/>
                      </a:lnTo>
                      <a:lnTo>
                        <a:pt x="27295" y="0"/>
                      </a:lnTo>
                      <a:lnTo>
                        <a:pt x="184245" y="47767"/>
                      </a:lnTo>
                      <a:lnTo>
                        <a:pt x="293427" y="102358"/>
                      </a:lnTo>
                      <a:lnTo>
                        <a:pt x="402609" y="129654"/>
                      </a:lnTo>
                      <a:lnTo>
                        <a:pt x="532263" y="156949"/>
                      </a:lnTo>
                      <a:lnTo>
                        <a:pt x="627797" y="170597"/>
                      </a:lnTo>
                      <a:lnTo>
                        <a:pt x="736979" y="204716"/>
                      </a:lnTo>
                      <a:lnTo>
                        <a:pt x="887104" y="279779"/>
                      </a:lnTo>
                      <a:close/>
                    </a:path>
                  </a:pathLst>
                </a:custGeom>
                <a:solidFill>
                  <a:srgbClr val="99FF99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6510605" y="2885768"/>
                  <a:ext cx="681202" cy="522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ahoma" pitchFamily="34" charset="0"/>
                      <a:ea typeface="ＭＳ Ｐゴシック" pitchFamily="50" charset="-128"/>
                      <a:cs typeface="+mn-cs"/>
                    </a:rPr>
                    <a:t>V1</a:t>
                  </a:r>
                  <a:endPara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5803303" y="2330216"/>
                  <a:ext cx="681202" cy="522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ahoma" pitchFamily="34" charset="0"/>
                      <a:ea typeface="ＭＳ Ｐゴシック" pitchFamily="50" charset="-128"/>
                      <a:cs typeface="+mn-cs"/>
                    </a:rPr>
                    <a:t>V2</a:t>
                  </a:r>
                  <a:endPara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6422325" y="2264253"/>
                  <a:ext cx="681202" cy="522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ahoma" pitchFamily="34" charset="0"/>
                      <a:ea typeface="ＭＳ Ｐゴシック" pitchFamily="50" charset="-128"/>
                      <a:cs typeface="+mn-cs"/>
                    </a:rPr>
                    <a:t>V3</a:t>
                  </a:r>
                  <a:endPara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4921674" y="3285723"/>
                  <a:ext cx="681202" cy="52284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ahoma" pitchFamily="34" charset="0"/>
                      <a:ea typeface="ＭＳ Ｐゴシック" pitchFamily="50" charset="-128"/>
                      <a:cs typeface="+mn-cs"/>
                    </a:rPr>
                    <a:t>V4</a:t>
                  </a:r>
                  <a:endPara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5473804" y="2816987"/>
                  <a:ext cx="36099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05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ahoma" pitchFamily="34" charset="0"/>
                      <a:ea typeface="ＭＳ Ｐゴシック" pitchFamily="50" charset="-128"/>
                      <a:cs typeface="+mn-cs"/>
                    </a:rPr>
                    <a:t>V2</a:t>
                  </a:r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5435137" y="3030803"/>
                  <a:ext cx="36099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05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ahoma" pitchFamily="34" charset="0"/>
                      <a:ea typeface="ＭＳ Ｐゴシック" pitchFamily="50" charset="-128"/>
                      <a:cs typeface="+mn-cs"/>
                    </a:rPr>
                    <a:t>V3</a:t>
                  </a:r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cxnSp>
              <p:nvCxnSpPr>
                <p:cNvPr id="18" name="直線矢印コネクタ 17"/>
                <p:cNvCxnSpPr>
                  <a:stCxn id="15" idx="3"/>
                  <a:endCxn id="11" idx="5"/>
                </p:cNvCxnSpPr>
                <p:nvPr/>
              </p:nvCxnSpPr>
              <p:spPr bwMode="auto">
                <a:xfrm flipH="1" flipV="1">
                  <a:off x="5585262" y="3426586"/>
                  <a:ext cx="17614" cy="120558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19" name="テキスト ボックス 18"/>
            <p:cNvSpPr txBox="1"/>
            <p:nvPr/>
          </p:nvSpPr>
          <p:spPr>
            <a:xfrm>
              <a:off x="3729437" y="2265112"/>
              <a:ext cx="8274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LGN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 bwMode="auto">
            <a:xfrm>
              <a:off x="2274054" y="3173381"/>
              <a:ext cx="28878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直線矢印コネクタ 24"/>
            <p:cNvCxnSpPr/>
            <p:nvPr/>
          </p:nvCxnSpPr>
          <p:spPr bwMode="auto">
            <a:xfrm flipV="1">
              <a:off x="2812755" y="3184489"/>
              <a:ext cx="349876" cy="9441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フリーフォーム 25"/>
            <p:cNvSpPr/>
            <p:nvPr/>
          </p:nvSpPr>
          <p:spPr bwMode="auto">
            <a:xfrm>
              <a:off x="3335568" y="2610078"/>
              <a:ext cx="644219" cy="444289"/>
            </a:xfrm>
            <a:custGeom>
              <a:avLst/>
              <a:gdLst>
                <a:gd name="connsiteX0" fmla="*/ 0 w 841829"/>
                <a:gd name="connsiteY0" fmla="*/ 580571 h 580571"/>
                <a:gd name="connsiteX1" fmla="*/ 246743 w 841829"/>
                <a:gd name="connsiteY1" fmla="*/ 449943 h 580571"/>
                <a:gd name="connsiteX2" fmla="*/ 478972 w 841829"/>
                <a:gd name="connsiteY2" fmla="*/ 246743 h 580571"/>
                <a:gd name="connsiteX3" fmla="*/ 841829 w 841829"/>
                <a:gd name="connsiteY3" fmla="*/ 0 h 58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829" h="580571">
                  <a:moveTo>
                    <a:pt x="0" y="580571"/>
                  </a:moveTo>
                  <a:cubicBezTo>
                    <a:pt x="83457" y="543076"/>
                    <a:pt x="166914" y="505581"/>
                    <a:pt x="246743" y="449943"/>
                  </a:cubicBezTo>
                  <a:cubicBezTo>
                    <a:pt x="326572" y="394305"/>
                    <a:pt x="379791" y="321733"/>
                    <a:pt x="478972" y="246743"/>
                  </a:cubicBezTo>
                  <a:cubicBezTo>
                    <a:pt x="578153" y="171753"/>
                    <a:pt x="754743" y="50800"/>
                    <a:pt x="841829" y="0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フリーフォーム 26"/>
            <p:cNvSpPr/>
            <p:nvPr/>
          </p:nvSpPr>
          <p:spPr bwMode="auto">
            <a:xfrm>
              <a:off x="4367764" y="1994398"/>
              <a:ext cx="1038523" cy="351496"/>
            </a:xfrm>
            <a:custGeom>
              <a:avLst/>
              <a:gdLst>
                <a:gd name="connsiteX0" fmla="*/ 0 w 841829"/>
                <a:gd name="connsiteY0" fmla="*/ 580571 h 580571"/>
                <a:gd name="connsiteX1" fmla="*/ 246743 w 841829"/>
                <a:gd name="connsiteY1" fmla="*/ 449943 h 580571"/>
                <a:gd name="connsiteX2" fmla="*/ 478972 w 841829"/>
                <a:gd name="connsiteY2" fmla="*/ 246743 h 580571"/>
                <a:gd name="connsiteX3" fmla="*/ 841829 w 841829"/>
                <a:gd name="connsiteY3" fmla="*/ 0 h 580571"/>
                <a:gd name="connsiteX0" fmla="*/ 0 w 914400"/>
                <a:gd name="connsiteY0" fmla="*/ 508000 h 508000"/>
                <a:gd name="connsiteX1" fmla="*/ 246743 w 914400"/>
                <a:gd name="connsiteY1" fmla="*/ 377372 h 508000"/>
                <a:gd name="connsiteX2" fmla="*/ 478972 w 914400"/>
                <a:gd name="connsiteY2" fmla="*/ 174172 h 508000"/>
                <a:gd name="connsiteX3" fmla="*/ 914400 w 914400"/>
                <a:gd name="connsiteY3" fmla="*/ 0 h 508000"/>
                <a:gd name="connsiteX0" fmla="*/ 0 w 914400"/>
                <a:gd name="connsiteY0" fmla="*/ 508000 h 508000"/>
                <a:gd name="connsiteX1" fmla="*/ 246743 w 914400"/>
                <a:gd name="connsiteY1" fmla="*/ 377372 h 508000"/>
                <a:gd name="connsiteX2" fmla="*/ 478972 w 914400"/>
                <a:gd name="connsiteY2" fmla="*/ 174172 h 508000"/>
                <a:gd name="connsiteX3" fmla="*/ 666895 w 914400"/>
                <a:gd name="connsiteY3" fmla="*/ 60658 h 508000"/>
                <a:gd name="connsiteX4" fmla="*/ 914400 w 914400"/>
                <a:gd name="connsiteY4" fmla="*/ 0 h 508000"/>
                <a:gd name="connsiteX0" fmla="*/ 0 w 1120656"/>
                <a:gd name="connsiteY0" fmla="*/ 451576 h 451576"/>
                <a:gd name="connsiteX1" fmla="*/ 246743 w 1120656"/>
                <a:gd name="connsiteY1" fmla="*/ 320948 h 451576"/>
                <a:gd name="connsiteX2" fmla="*/ 478972 w 1120656"/>
                <a:gd name="connsiteY2" fmla="*/ 117748 h 451576"/>
                <a:gd name="connsiteX3" fmla="*/ 666895 w 1120656"/>
                <a:gd name="connsiteY3" fmla="*/ 4234 h 451576"/>
                <a:gd name="connsiteX4" fmla="*/ 1120656 w 1120656"/>
                <a:gd name="connsiteY4" fmla="*/ 95217 h 451576"/>
                <a:gd name="connsiteX0" fmla="*/ 0 w 1120656"/>
                <a:gd name="connsiteY0" fmla="*/ 481188 h 481188"/>
                <a:gd name="connsiteX1" fmla="*/ 246743 w 1120656"/>
                <a:gd name="connsiteY1" fmla="*/ 350560 h 481188"/>
                <a:gd name="connsiteX2" fmla="*/ 478972 w 1120656"/>
                <a:gd name="connsiteY2" fmla="*/ 147360 h 481188"/>
                <a:gd name="connsiteX3" fmla="*/ 790649 w 1120656"/>
                <a:gd name="connsiteY3" fmla="*/ 3518 h 481188"/>
                <a:gd name="connsiteX4" fmla="*/ 1120656 w 1120656"/>
                <a:gd name="connsiteY4" fmla="*/ 124829 h 481188"/>
                <a:gd name="connsiteX0" fmla="*/ 0 w 1285660"/>
                <a:gd name="connsiteY0" fmla="*/ 479881 h 479881"/>
                <a:gd name="connsiteX1" fmla="*/ 246743 w 1285660"/>
                <a:gd name="connsiteY1" fmla="*/ 349253 h 479881"/>
                <a:gd name="connsiteX2" fmla="*/ 478972 w 1285660"/>
                <a:gd name="connsiteY2" fmla="*/ 146053 h 479881"/>
                <a:gd name="connsiteX3" fmla="*/ 790649 w 1285660"/>
                <a:gd name="connsiteY3" fmla="*/ 2211 h 479881"/>
                <a:gd name="connsiteX4" fmla="*/ 1285660 w 1285660"/>
                <a:gd name="connsiteY4" fmla="*/ 229671 h 479881"/>
                <a:gd name="connsiteX0" fmla="*/ 0 w 1285660"/>
                <a:gd name="connsiteY0" fmla="*/ 479881 h 479881"/>
                <a:gd name="connsiteX1" fmla="*/ 246743 w 1285660"/>
                <a:gd name="connsiteY1" fmla="*/ 349253 h 479881"/>
                <a:gd name="connsiteX2" fmla="*/ 465222 w 1285660"/>
                <a:gd name="connsiteY2" fmla="*/ 55068 h 479881"/>
                <a:gd name="connsiteX3" fmla="*/ 790649 w 1285660"/>
                <a:gd name="connsiteY3" fmla="*/ 2211 h 479881"/>
                <a:gd name="connsiteX4" fmla="*/ 1285660 w 1285660"/>
                <a:gd name="connsiteY4" fmla="*/ 229671 h 4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660" h="479881">
                  <a:moveTo>
                    <a:pt x="0" y="479881"/>
                  </a:moveTo>
                  <a:cubicBezTo>
                    <a:pt x="83457" y="442386"/>
                    <a:pt x="169206" y="420055"/>
                    <a:pt x="246743" y="349253"/>
                  </a:cubicBezTo>
                  <a:cubicBezTo>
                    <a:pt x="324280" y="278451"/>
                    <a:pt x="395197" y="107854"/>
                    <a:pt x="465222" y="55068"/>
                  </a:cubicBezTo>
                  <a:cubicBezTo>
                    <a:pt x="535247" y="2282"/>
                    <a:pt x="718078" y="31240"/>
                    <a:pt x="790649" y="2211"/>
                  </a:cubicBezTo>
                  <a:cubicBezTo>
                    <a:pt x="863220" y="-26818"/>
                    <a:pt x="1244409" y="239781"/>
                    <a:pt x="1285660" y="22967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フリーフォーム 27"/>
            <p:cNvSpPr/>
            <p:nvPr/>
          </p:nvSpPr>
          <p:spPr bwMode="auto">
            <a:xfrm>
              <a:off x="5994973" y="2440304"/>
              <a:ext cx="199929" cy="222145"/>
            </a:xfrm>
            <a:custGeom>
              <a:avLst/>
              <a:gdLst>
                <a:gd name="connsiteX0" fmla="*/ 261257 w 261257"/>
                <a:gd name="connsiteY0" fmla="*/ 0 h 290286"/>
                <a:gd name="connsiteX1" fmla="*/ 232228 w 261257"/>
                <a:gd name="connsiteY1" fmla="*/ 174172 h 290286"/>
                <a:gd name="connsiteX2" fmla="*/ 232228 w 261257"/>
                <a:gd name="connsiteY2" fmla="*/ 174172 h 290286"/>
                <a:gd name="connsiteX3" fmla="*/ 0 w 261257"/>
                <a:gd name="connsiteY3" fmla="*/ 290286 h 29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257" h="290286">
                  <a:moveTo>
                    <a:pt x="261257" y="0"/>
                  </a:moveTo>
                  <a:lnTo>
                    <a:pt x="232228" y="174172"/>
                  </a:lnTo>
                  <a:lnTo>
                    <a:pt x="232228" y="174172"/>
                  </a:lnTo>
                  <a:lnTo>
                    <a:pt x="0" y="290286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フリーフォーム 28"/>
            <p:cNvSpPr/>
            <p:nvPr/>
          </p:nvSpPr>
          <p:spPr bwMode="auto">
            <a:xfrm rot="2572146" flipV="1">
              <a:off x="6106085" y="2022693"/>
              <a:ext cx="251703" cy="358193"/>
            </a:xfrm>
            <a:custGeom>
              <a:avLst/>
              <a:gdLst>
                <a:gd name="connsiteX0" fmla="*/ 261257 w 261257"/>
                <a:gd name="connsiteY0" fmla="*/ 0 h 290286"/>
                <a:gd name="connsiteX1" fmla="*/ 232228 w 261257"/>
                <a:gd name="connsiteY1" fmla="*/ 174172 h 290286"/>
                <a:gd name="connsiteX2" fmla="*/ 232228 w 261257"/>
                <a:gd name="connsiteY2" fmla="*/ 174172 h 290286"/>
                <a:gd name="connsiteX3" fmla="*/ 0 w 261257"/>
                <a:gd name="connsiteY3" fmla="*/ 290286 h 290286"/>
                <a:gd name="connsiteX0" fmla="*/ 261257 w 261257"/>
                <a:gd name="connsiteY0" fmla="*/ 0 h 290286"/>
                <a:gd name="connsiteX1" fmla="*/ 251905 w 261257"/>
                <a:gd name="connsiteY1" fmla="*/ 116703 h 290286"/>
                <a:gd name="connsiteX2" fmla="*/ 232228 w 261257"/>
                <a:gd name="connsiteY2" fmla="*/ 174172 h 290286"/>
                <a:gd name="connsiteX3" fmla="*/ 232228 w 261257"/>
                <a:gd name="connsiteY3" fmla="*/ 174172 h 290286"/>
                <a:gd name="connsiteX4" fmla="*/ 0 w 261257"/>
                <a:gd name="connsiteY4" fmla="*/ 290286 h 290286"/>
                <a:gd name="connsiteX0" fmla="*/ 213542 w 251905"/>
                <a:gd name="connsiteY0" fmla="*/ 0 h 302046"/>
                <a:gd name="connsiteX1" fmla="*/ 251905 w 251905"/>
                <a:gd name="connsiteY1" fmla="*/ 128463 h 302046"/>
                <a:gd name="connsiteX2" fmla="*/ 232228 w 251905"/>
                <a:gd name="connsiteY2" fmla="*/ 185932 h 302046"/>
                <a:gd name="connsiteX3" fmla="*/ 232228 w 251905"/>
                <a:gd name="connsiteY3" fmla="*/ 185932 h 302046"/>
                <a:gd name="connsiteX4" fmla="*/ 0 w 251905"/>
                <a:gd name="connsiteY4" fmla="*/ 302046 h 302046"/>
                <a:gd name="connsiteX0" fmla="*/ 213542 w 251905"/>
                <a:gd name="connsiteY0" fmla="*/ 0 h 302046"/>
                <a:gd name="connsiteX1" fmla="*/ 251905 w 251905"/>
                <a:gd name="connsiteY1" fmla="*/ 128463 h 302046"/>
                <a:gd name="connsiteX2" fmla="*/ 232228 w 251905"/>
                <a:gd name="connsiteY2" fmla="*/ 185932 h 302046"/>
                <a:gd name="connsiteX3" fmla="*/ 211294 w 251905"/>
                <a:gd name="connsiteY3" fmla="*/ 246235 h 302046"/>
                <a:gd name="connsiteX4" fmla="*/ 0 w 251905"/>
                <a:gd name="connsiteY4" fmla="*/ 302046 h 30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05" h="302046">
                  <a:moveTo>
                    <a:pt x="213542" y="0"/>
                  </a:moveTo>
                  <a:lnTo>
                    <a:pt x="251905" y="128463"/>
                  </a:lnTo>
                  <a:lnTo>
                    <a:pt x="232228" y="185932"/>
                  </a:lnTo>
                  <a:lnTo>
                    <a:pt x="211294" y="246235"/>
                  </a:lnTo>
                  <a:lnTo>
                    <a:pt x="0" y="302046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</p:grpSp>
      <p:pic>
        <p:nvPicPr>
          <p:cNvPr id="31" name="Picture 4" descr="testfig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3880" y="1044339"/>
            <a:ext cx="2881905" cy="2881905"/>
          </a:xfrm>
          <a:prstGeom prst="rect">
            <a:avLst/>
          </a:prstGeom>
          <a:noFill/>
          <a:scene3d>
            <a:camera prst="isometricRightUp">
              <a:rot lat="1800000" lon="18000000" rev="0"/>
            </a:camera>
            <a:lightRig rig="threePt" dir="t"/>
          </a:scene3d>
        </p:spPr>
      </p:pic>
      <p:pic>
        <p:nvPicPr>
          <p:cNvPr id="32" name="Picture 4" descr="testfig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055" y="2981685"/>
            <a:ext cx="3948705" cy="3948705"/>
          </a:xfrm>
          <a:prstGeom prst="rect">
            <a:avLst/>
          </a:prstGeom>
          <a:noFill/>
        </p:spPr>
      </p:pic>
      <p:sp>
        <p:nvSpPr>
          <p:cNvPr id="35" name="右矢印 34"/>
          <p:cNvSpPr/>
          <p:nvPr/>
        </p:nvSpPr>
        <p:spPr bwMode="auto">
          <a:xfrm>
            <a:off x="7421880" y="5162550"/>
            <a:ext cx="396240" cy="28956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6" name="右矢印 35"/>
          <p:cNvSpPr/>
          <p:nvPr/>
        </p:nvSpPr>
        <p:spPr bwMode="auto">
          <a:xfrm rot="4913431">
            <a:off x="7802880" y="3760470"/>
            <a:ext cx="396240" cy="28956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7" name="右矢印 36"/>
          <p:cNvSpPr/>
          <p:nvPr/>
        </p:nvSpPr>
        <p:spPr bwMode="auto">
          <a:xfrm>
            <a:off x="5425440" y="5299710"/>
            <a:ext cx="396240" cy="28956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8" name="右矢印 37"/>
          <p:cNvSpPr/>
          <p:nvPr/>
        </p:nvSpPr>
        <p:spPr bwMode="auto">
          <a:xfrm rot="10300985">
            <a:off x="6141720" y="5269230"/>
            <a:ext cx="396240" cy="28956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9" name="右矢印 38"/>
          <p:cNvSpPr/>
          <p:nvPr/>
        </p:nvSpPr>
        <p:spPr bwMode="auto">
          <a:xfrm rot="15514256">
            <a:off x="6659880" y="6275070"/>
            <a:ext cx="396240" cy="28956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22498" y="4073328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重要なところは？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34055" y="4839940"/>
            <a:ext cx="437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何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が起こって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いるの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だろう？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0" name="二等辺三角形 19"/>
          <p:cNvSpPr/>
          <p:nvPr/>
        </p:nvSpPr>
        <p:spPr bwMode="auto">
          <a:xfrm rot="10800000">
            <a:off x="2222204" y="5975496"/>
            <a:ext cx="988828" cy="170121"/>
          </a:xfrm>
          <a:prstGeom prst="triangle">
            <a:avLst/>
          </a:prstGeom>
          <a:solidFill>
            <a:srgbClr val="66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33107" y="621166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視線計測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40917" y="2855662"/>
            <a:ext cx="63350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PIT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12267" y="3065212"/>
            <a:ext cx="6415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A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IT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216867" y="1484062"/>
            <a:ext cx="8691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PFC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2" name="フリーフォーム 21"/>
          <p:cNvSpPr/>
          <p:nvPr/>
        </p:nvSpPr>
        <p:spPr bwMode="auto">
          <a:xfrm>
            <a:off x="2647950" y="1981200"/>
            <a:ext cx="952500" cy="1238250"/>
          </a:xfrm>
          <a:custGeom>
            <a:avLst/>
            <a:gdLst>
              <a:gd name="connsiteX0" fmla="*/ 952500 w 952500"/>
              <a:gd name="connsiteY0" fmla="*/ 1238250 h 1238250"/>
              <a:gd name="connsiteX1" fmla="*/ 361950 w 952500"/>
              <a:gd name="connsiteY1" fmla="*/ 781050 h 1238250"/>
              <a:gd name="connsiteX2" fmla="*/ 95250 w 952500"/>
              <a:gd name="connsiteY2" fmla="*/ 381000 h 1238250"/>
              <a:gd name="connsiteX3" fmla="*/ 0 w 952500"/>
              <a:gd name="connsiteY3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" h="1238250">
                <a:moveTo>
                  <a:pt x="952500" y="1238250"/>
                </a:moveTo>
                <a:cubicBezTo>
                  <a:pt x="728662" y="1081087"/>
                  <a:pt x="504825" y="923925"/>
                  <a:pt x="361950" y="781050"/>
                </a:cubicBezTo>
                <a:cubicBezTo>
                  <a:pt x="219075" y="638175"/>
                  <a:pt x="155575" y="511175"/>
                  <a:pt x="95250" y="381000"/>
                </a:cubicBezTo>
                <a:cubicBezTo>
                  <a:pt x="34925" y="250825"/>
                  <a:pt x="17462" y="125412"/>
                  <a:pt x="0" y="0"/>
                </a:cubicBezTo>
              </a:path>
            </a:pathLst>
          </a:custGeom>
          <a:noFill/>
          <a:ln w="76200" cap="flat" cmpd="sng" algn="ctr">
            <a:solidFill>
              <a:srgbClr val="66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13885" y="57150"/>
            <a:ext cx="332174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-&gt; PIT or AIT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 (</a:t>
            </a: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200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～</a:t>
            </a: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300ms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6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2" grpId="0"/>
      <p:bldP spid="20" grpId="0" animBg="1"/>
      <p:bldP spid="21" grpId="0"/>
      <p:bldP spid="41" grpId="0" animBg="1"/>
      <p:bldP spid="43" grpId="0" animBg="1"/>
      <p:bldP spid="44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E0F37-440A-4B3F-93B8-E393F931D63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0"/>
            <a:ext cx="514275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このワークショップと関連して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0636" y="878774"/>
            <a:ext cx="88233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ユーザビリティも重要だが，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R="0" lvl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  <a:r>
              <a:rPr kumimoji="1" lang="ja-JP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人間の解釈，意思決定の問題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571500" marR="0" lvl="0" indent="-5715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言語化の問題，統計分析の限界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571500" marR="0" lvl="0" indent="-5715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企業ではうまくいく場合が多い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明確な目標設定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  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目標達成のわかりやすさ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 厳格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な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評価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lvl="0">
              <a:spcBef>
                <a:spcPts val="0"/>
              </a:spcBef>
              <a:defRPr/>
            </a:pPr>
            <a:r>
              <a:rPr lang="ja-JP" altLang="en-US" sz="4000" dirty="0">
                <a:solidFill>
                  <a:srgbClr val="00B050"/>
                </a:solidFill>
              </a:rPr>
              <a:t>　</a:t>
            </a:r>
            <a:r>
              <a:rPr lang="en-US" altLang="ja-JP" sz="4000" dirty="0">
                <a:solidFill>
                  <a:srgbClr val="00B050"/>
                </a:solidFill>
              </a:rPr>
              <a:t>-  </a:t>
            </a:r>
            <a:r>
              <a:rPr lang="ja-JP" altLang="en-US" sz="4000" dirty="0">
                <a:solidFill>
                  <a:srgbClr val="00B050"/>
                </a:solidFill>
              </a:rPr>
              <a:t>対価（インセンティブ</a:t>
            </a:r>
            <a:r>
              <a:rPr lang="ja-JP" altLang="en-US" sz="4000" dirty="0" smtClean="0">
                <a:solidFill>
                  <a:srgbClr val="00B050"/>
                </a:solidFill>
              </a:rPr>
              <a:t>）が明瞭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79949-6B26-4481-81C6-0BD154975694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68224" y="833374"/>
            <a:ext cx="8424863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・人間の高次認知処理時間　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100ms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以下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・身体運動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　　反応遅延時間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数百</a:t>
            </a:r>
            <a:r>
              <a:rPr kumimoji="1" lang="en-US" altLang="ja-JP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ms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～数秒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・眼球運動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ｰ　サッケード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最大角速度　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700deg/s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ｰ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固視微動の現象：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100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～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1000Hz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             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（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数</a:t>
            </a:r>
            <a:r>
              <a:rPr kumimoji="1" lang="en-US" altLang="ja-JP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ms</a:t>
            </a:r>
            <a:r>
              <a:rPr kumimoji="1" lang="ja-JP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での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運動が発生）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ｰ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意味があるとされる停留時間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　　　　　　　　（平均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100ms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～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300ms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程度）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→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知覚から行為の分析に利用できる　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5332" y="0"/>
            <a:ext cx="3757936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なぜ視線測定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91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/>
              <a:pPr>
                <a:defRPr/>
              </a:pPr>
              <a:t>31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7529" y="1828800"/>
            <a:ext cx="72558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3600" dirty="0" smtClean="0"/>
              <a:t>一人一人の視線の動きはわかる</a:t>
            </a:r>
            <a:endParaRPr kumimoji="1" lang="en-US" altLang="ja-JP" sz="3600" dirty="0" smtClean="0"/>
          </a:p>
          <a:p>
            <a:pPr>
              <a:spcBef>
                <a:spcPts val="0"/>
              </a:spcBef>
            </a:pPr>
            <a:endParaRPr kumimoji="1" lang="en-US" altLang="ja-JP" sz="1600" dirty="0" smtClean="0"/>
          </a:p>
          <a:p>
            <a:pPr>
              <a:spcBef>
                <a:spcPts val="0"/>
              </a:spcBef>
            </a:pPr>
            <a:r>
              <a:rPr kumimoji="1" lang="ja-JP" altLang="en-US" sz="3600" dirty="0" smtClean="0"/>
              <a:t>しかし，</a:t>
            </a:r>
            <a:r>
              <a:rPr kumimoji="1" lang="ja-JP" altLang="en-US" sz="3600" dirty="0" smtClean="0">
                <a:solidFill>
                  <a:srgbClr val="C00000"/>
                </a:solidFill>
              </a:rPr>
              <a:t>複数人の視線移動に対する</a:t>
            </a:r>
            <a:endParaRPr kumimoji="1" lang="en-US" altLang="ja-JP" sz="3600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kumimoji="1" lang="ja-JP" altLang="en-US" sz="3600" dirty="0" smtClean="0">
                <a:solidFill>
                  <a:srgbClr val="C00000"/>
                </a:solidFill>
              </a:rPr>
              <a:t>類似点・相違点の顕在化</a:t>
            </a:r>
            <a:r>
              <a:rPr kumimoji="1" lang="ja-JP" altLang="en-US" sz="3600" dirty="0" smtClean="0"/>
              <a:t>が難しい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6347" y="4871734"/>
            <a:ext cx="4955203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→　領域分割による解決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AF1BF1-B49B-441B-BF0F-C12CB754A0D2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ltGray">
          <a:xfrm>
            <a:off x="2779776" y="1749298"/>
            <a:ext cx="4462025" cy="452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670560" y="2227147"/>
            <a:ext cx="1983844" cy="246221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LoG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による畳み込みと同様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Pooling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と同等の効果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80697" y="2909245"/>
            <a:ext cx="1968231" cy="523220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Gabor filter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2192" y="6269057"/>
            <a:ext cx="815644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Itti,L.,Koch,C.,and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Niebur,E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.:A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Model of Saliency-Based Visual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Attention for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Rapid Scene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Analysis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IEEE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TPAMI, Vol.20, No.11, 1998, pp.1254-1259.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93430" y="169601"/>
            <a:ext cx="737521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画像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自身の視線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誘導性（誘目性）に関するモデルを利用する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3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" y="4389299"/>
            <a:ext cx="222811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3200" y="629254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DCAFDC-243A-43DB-A499-C9416590D55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1674675" y="262504"/>
            <a:ext cx="6063568" cy="4679972"/>
            <a:chOff x="1980178" y="904133"/>
            <a:chExt cx="6063568" cy="467997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178" y="904133"/>
              <a:ext cx="6063568" cy="4679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グループ化 21"/>
            <p:cNvGrpSpPr/>
            <p:nvPr/>
          </p:nvGrpSpPr>
          <p:grpSpPr>
            <a:xfrm>
              <a:off x="5393199" y="2514334"/>
              <a:ext cx="2636032" cy="1560429"/>
              <a:chOff x="4802185" y="2246705"/>
              <a:chExt cx="2636032" cy="1560429"/>
            </a:xfrm>
          </p:grpSpPr>
          <p:sp>
            <p:nvSpPr>
              <p:cNvPr id="5" name="フリーフォーム 4"/>
              <p:cNvSpPr/>
              <p:nvPr/>
            </p:nvSpPr>
            <p:spPr bwMode="auto">
              <a:xfrm>
                <a:off x="5594902" y="2595048"/>
                <a:ext cx="1814286" cy="1030514"/>
              </a:xfrm>
              <a:custGeom>
                <a:avLst/>
                <a:gdLst>
                  <a:gd name="connsiteX0" fmla="*/ 1814286 w 1814286"/>
                  <a:gd name="connsiteY0" fmla="*/ 638628 h 1030514"/>
                  <a:gd name="connsiteX1" fmla="*/ 1625600 w 1814286"/>
                  <a:gd name="connsiteY1" fmla="*/ 362857 h 1030514"/>
                  <a:gd name="connsiteX2" fmla="*/ 1451429 w 1814286"/>
                  <a:gd name="connsiteY2" fmla="*/ 174171 h 1030514"/>
                  <a:gd name="connsiteX3" fmla="*/ 1248229 w 1814286"/>
                  <a:gd name="connsiteY3" fmla="*/ 217714 h 1030514"/>
                  <a:gd name="connsiteX4" fmla="*/ 957943 w 1814286"/>
                  <a:gd name="connsiteY4" fmla="*/ 275771 h 1030514"/>
                  <a:gd name="connsiteX5" fmla="*/ 653143 w 1814286"/>
                  <a:gd name="connsiteY5" fmla="*/ 217714 h 1030514"/>
                  <a:gd name="connsiteX6" fmla="*/ 333829 w 1814286"/>
                  <a:gd name="connsiteY6" fmla="*/ 72571 h 1030514"/>
                  <a:gd name="connsiteX7" fmla="*/ 130629 w 1814286"/>
                  <a:gd name="connsiteY7" fmla="*/ 0 h 1030514"/>
                  <a:gd name="connsiteX8" fmla="*/ 14515 w 1814286"/>
                  <a:gd name="connsiteY8" fmla="*/ 0 h 1030514"/>
                  <a:gd name="connsiteX9" fmla="*/ 0 w 1814286"/>
                  <a:gd name="connsiteY9" fmla="*/ 130628 h 1030514"/>
                  <a:gd name="connsiteX10" fmla="*/ 246743 w 1814286"/>
                  <a:gd name="connsiteY10" fmla="*/ 406400 h 1030514"/>
                  <a:gd name="connsiteX11" fmla="*/ 449943 w 1814286"/>
                  <a:gd name="connsiteY11" fmla="*/ 537028 h 1030514"/>
                  <a:gd name="connsiteX12" fmla="*/ 638629 w 1814286"/>
                  <a:gd name="connsiteY12" fmla="*/ 696685 h 1030514"/>
                  <a:gd name="connsiteX13" fmla="*/ 957943 w 1814286"/>
                  <a:gd name="connsiteY13" fmla="*/ 740228 h 1030514"/>
                  <a:gd name="connsiteX14" fmla="*/ 1146629 w 1814286"/>
                  <a:gd name="connsiteY14" fmla="*/ 798285 h 1030514"/>
                  <a:gd name="connsiteX15" fmla="*/ 1349829 w 1814286"/>
                  <a:gd name="connsiteY15" fmla="*/ 899885 h 1030514"/>
                  <a:gd name="connsiteX16" fmla="*/ 1451429 w 1814286"/>
                  <a:gd name="connsiteY16" fmla="*/ 1030514 h 1030514"/>
                  <a:gd name="connsiteX17" fmla="*/ 1611086 w 1814286"/>
                  <a:gd name="connsiteY17" fmla="*/ 986971 h 1030514"/>
                  <a:gd name="connsiteX18" fmla="*/ 1698172 w 1814286"/>
                  <a:gd name="connsiteY18" fmla="*/ 827314 h 1030514"/>
                  <a:gd name="connsiteX19" fmla="*/ 1814286 w 1814286"/>
                  <a:gd name="connsiteY19" fmla="*/ 638628 h 103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14286" h="1030514">
                    <a:moveTo>
                      <a:pt x="1814286" y="638628"/>
                    </a:moveTo>
                    <a:lnTo>
                      <a:pt x="1625600" y="362857"/>
                    </a:lnTo>
                    <a:lnTo>
                      <a:pt x="1451429" y="174171"/>
                    </a:lnTo>
                    <a:lnTo>
                      <a:pt x="1248229" y="217714"/>
                    </a:lnTo>
                    <a:lnTo>
                      <a:pt x="957943" y="275771"/>
                    </a:lnTo>
                    <a:lnTo>
                      <a:pt x="653143" y="217714"/>
                    </a:lnTo>
                    <a:lnTo>
                      <a:pt x="333829" y="72571"/>
                    </a:lnTo>
                    <a:lnTo>
                      <a:pt x="130629" y="0"/>
                    </a:lnTo>
                    <a:lnTo>
                      <a:pt x="14515" y="0"/>
                    </a:lnTo>
                    <a:lnTo>
                      <a:pt x="0" y="130628"/>
                    </a:lnTo>
                    <a:lnTo>
                      <a:pt x="246743" y="406400"/>
                    </a:lnTo>
                    <a:lnTo>
                      <a:pt x="449943" y="537028"/>
                    </a:lnTo>
                    <a:lnTo>
                      <a:pt x="638629" y="696685"/>
                    </a:lnTo>
                    <a:lnTo>
                      <a:pt x="957943" y="740228"/>
                    </a:lnTo>
                    <a:lnTo>
                      <a:pt x="1146629" y="798285"/>
                    </a:lnTo>
                    <a:lnTo>
                      <a:pt x="1349829" y="899885"/>
                    </a:lnTo>
                    <a:lnTo>
                      <a:pt x="1451429" y="1030514"/>
                    </a:lnTo>
                    <a:lnTo>
                      <a:pt x="1611086" y="986971"/>
                    </a:lnTo>
                    <a:lnTo>
                      <a:pt x="1698172" y="827314"/>
                    </a:lnTo>
                    <a:lnTo>
                      <a:pt x="1814286" y="638628"/>
                    </a:lnTo>
                    <a:close/>
                  </a:path>
                </a:pathLst>
              </a:custGeom>
              <a:solidFill>
                <a:srgbClr val="A5002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" name="フリーフォーム 5"/>
              <p:cNvSpPr/>
              <p:nvPr/>
            </p:nvSpPr>
            <p:spPr bwMode="auto">
              <a:xfrm>
                <a:off x="5681988" y="2333790"/>
                <a:ext cx="1756229" cy="856343"/>
              </a:xfrm>
              <a:custGeom>
                <a:avLst/>
                <a:gdLst>
                  <a:gd name="connsiteX0" fmla="*/ 1741714 w 1756229"/>
                  <a:gd name="connsiteY0" fmla="*/ 856343 h 856343"/>
                  <a:gd name="connsiteX1" fmla="*/ 1625600 w 1756229"/>
                  <a:gd name="connsiteY1" fmla="*/ 725715 h 856343"/>
                  <a:gd name="connsiteX2" fmla="*/ 1538514 w 1756229"/>
                  <a:gd name="connsiteY2" fmla="*/ 609600 h 856343"/>
                  <a:gd name="connsiteX3" fmla="*/ 1407886 w 1756229"/>
                  <a:gd name="connsiteY3" fmla="*/ 493486 h 856343"/>
                  <a:gd name="connsiteX4" fmla="*/ 1291772 w 1756229"/>
                  <a:gd name="connsiteY4" fmla="*/ 449943 h 856343"/>
                  <a:gd name="connsiteX5" fmla="*/ 1103086 w 1756229"/>
                  <a:gd name="connsiteY5" fmla="*/ 478972 h 856343"/>
                  <a:gd name="connsiteX6" fmla="*/ 899886 w 1756229"/>
                  <a:gd name="connsiteY6" fmla="*/ 522515 h 856343"/>
                  <a:gd name="connsiteX7" fmla="*/ 653143 w 1756229"/>
                  <a:gd name="connsiteY7" fmla="*/ 522515 h 856343"/>
                  <a:gd name="connsiteX8" fmla="*/ 435429 w 1756229"/>
                  <a:gd name="connsiteY8" fmla="*/ 435429 h 856343"/>
                  <a:gd name="connsiteX9" fmla="*/ 246743 w 1756229"/>
                  <a:gd name="connsiteY9" fmla="*/ 348343 h 856343"/>
                  <a:gd name="connsiteX10" fmla="*/ 116114 w 1756229"/>
                  <a:gd name="connsiteY10" fmla="*/ 290286 h 856343"/>
                  <a:gd name="connsiteX11" fmla="*/ 0 w 1756229"/>
                  <a:gd name="connsiteY11" fmla="*/ 217715 h 856343"/>
                  <a:gd name="connsiteX12" fmla="*/ 29029 w 1756229"/>
                  <a:gd name="connsiteY12" fmla="*/ 116115 h 856343"/>
                  <a:gd name="connsiteX13" fmla="*/ 159657 w 1756229"/>
                  <a:gd name="connsiteY13" fmla="*/ 0 h 856343"/>
                  <a:gd name="connsiteX14" fmla="*/ 348343 w 1756229"/>
                  <a:gd name="connsiteY14" fmla="*/ 14515 h 856343"/>
                  <a:gd name="connsiteX15" fmla="*/ 566057 w 1756229"/>
                  <a:gd name="connsiteY15" fmla="*/ 101600 h 856343"/>
                  <a:gd name="connsiteX16" fmla="*/ 783772 w 1756229"/>
                  <a:gd name="connsiteY16" fmla="*/ 261258 h 856343"/>
                  <a:gd name="connsiteX17" fmla="*/ 1030514 w 1756229"/>
                  <a:gd name="connsiteY17" fmla="*/ 319315 h 856343"/>
                  <a:gd name="connsiteX18" fmla="*/ 1219200 w 1756229"/>
                  <a:gd name="connsiteY18" fmla="*/ 275772 h 856343"/>
                  <a:gd name="connsiteX19" fmla="*/ 1407886 w 1756229"/>
                  <a:gd name="connsiteY19" fmla="*/ 188686 h 856343"/>
                  <a:gd name="connsiteX20" fmla="*/ 1538514 w 1756229"/>
                  <a:gd name="connsiteY20" fmla="*/ 130629 h 856343"/>
                  <a:gd name="connsiteX21" fmla="*/ 1625600 w 1756229"/>
                  <a:gd name="connsiteY21" fmla="*/ 304800 h 856343"/>
                  <a:gd name="connsiteX22" fmla="*/ 1669143 w 1756229"/>
                  <a:gd name="connsiteY22" fmla="*/ 478972 h 856343"/>
                  <a:gd name="connsiteX23" fmla="*/ 1727200 w 1756229"/>
                  <a:gd name="connsiteY23" fmla="*/ 595086 h 856343"/>
                  <a:gd name="connsiteX24" fmla="*/ 1756229 w 1756229"/>
                  <a:gd name="connsiteY24" fmla="*/ 740229 h 856343"/>
                  <a:gd name="connsiteX25" fmla="*/ 1741714 w 1756229"/>
                  <a:gd name="connsiteY25" fmla="*/ 856343 h 856343"/>
                  <a:gd name="connsiteX0" fmla="*/ 1741714 w 1756229"/>
                  <a:gd name="connsiteY0" fmla="*/ 856343 h 856343"/>
                  <a:gd name="connsiteX1" fmla="*/ 1598305 w 1756229"/>
                  <a:gd name="connsiteY1" fmla="*/ 739362 h 856343"/>
                  <a:gd name="connsiteX2" fmla="*/ 1538514 w 1756229"/>
                  <a:gd name="connsiteY2" fmla="*/ 609600 h 856343"/>
                  <a:gd name="connsiteX3" fmla="*/ 1407886 w 1756229"/>
                  <a:gd name="connsiteY3" fmla="*/ 493486 h 856343"/>
                  <a:gd name="connsiteX4" fmla="*/ 1291772 w 1756229"/>
                  <a:gd name="connsiteY4" fmla="*/ 449943 h 856343"/>
                  <a:gd name="connsiteX5" fmla="*/ 1103086 w 1756229"/>
                  <a:gd name="connsiteY5" fmla="*/ 478972 h 856343"/>
                  <a:gd name="connsiteX6" fmla="*/ 899886 w 1756229"/>
                  <a:gd name="connsiteY6" fmla="*/ 522515 h 856343"/>
                  <a:gd name="connsiteX7" fmla="*/ 653143 w 1756229"/>
                  <a:gd name="connsiteY7" fmla="*/ 522515 h 856343"/>
                  <a:gd name="connsiteX8" fmla="*/ 435429 w 1756229"/>
                  <a:gd name="connsiteY8" fmla="*/ 435429 h 856343"/>
                  <a:gd name="connsiteX9" fmla="*/ 246743 w 1756229"/>
                  <a:gd name="connsiteY9" fmla="*/ 348343 h 856343"/>
                  <a:gd name="connsiteX10" fmla="*/ 116114 w 1756229"/>
                  <a:gd name="connsiteY10" fmla="*/ 290286 h 856343"/>
                  <a:gd name="connsiteX11" fmla="*/ 0 w 1756229"/>
                  <a:gd name="connsiteY11" fmla="*/ 217715 h 856343"/>
                  <a:gd name="connsiteX12" fmla="*/ 29029 w 1756229"/>
                  <a:gd name="connsiteY12" fmla="*/ 116115 h 856343"/>
                  <a:gd name="connsiteX13" fmla="*/ 159657 w 1756229"/>
                  <a:gd name="connsiteY13" fmla="*/ 0 h 856343"/>
                  <a:gd name="connsiteX14" fmla="*/ 348343 w 1756229"/>
                  <a:gd name="connsiteY14" fmla="*/ 14515 h 856343"/>
                  <a:gd name="connsiteX15" fmla="*/ 566057 w 1756229"/>
                  <a:gd name="connsiteY15" fmla="*/ 101600 h 856343"/>
                  <a:gd name="connsiteX16" fmla="*/ 783772 w 1756229"/>
                  <a:gd name="connsiteY16" fmla="*/ 261258 h 856343"/>
                  <a:gd name="connsiteX17" fmla="*/ 1030514 w 1756229"/>
                  <a:gd name="connsiteY17" fmla="*/ 319315 h 856343"/>
                  <a:gd name="connsiteX18" fmla="*/ 1219200 w 1756229"/>
                  <a:gd name="connsiteY18" fmla="*/ 275772 h 856343"/>
                  <a:gd name="connsiteX19" fmla="*/ 1407886 w 1756229"/>
                  <a:gd name="connsiteY19" fmla="*/ 188686 h 856343"/>
                  <a:gd name="connsiteX20" fmla="*/ 1538514 w 1756229"/>
                  <a:gd name="connsiteY20" fmla="*/ 130629 h 856343"/>
                  <a:gd name="connsiteX21" fmla="*/ 1625600 w 1756229"/>
                  <a:gd name="connsiteY21" fmla="*/ 304800 h 856343"/>
                  <a:gd name="connsiteX22" fmla="*/ 1669143 w 1756229"/>
                  <a:gd name="connsiteY22" fmla="*/ 478972 h 856343"/>
                  <a:gd name="connsiteX23" fmla="*/ 1727200 w 1756229"/>
                  <a:gd name="connsiteY23" fmla="*/ 595086 h 856343"/>
                  <a:gd name="connsiteX24" fmla="*/ 1756229 w 1756229"/>
                  <a:gd name="connsiteY24" fmla="*/ 740229 h 856343"/>
                  <a:gd name="connsiteX25" fmla="*/ 1741714 w 1756229"/>
                  <a:gd name="connsiteY25" fmla="*/ 856343 h 85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56229" h="856343">
                    <a:moveTo>
                      <a:pt x="1741714" y="856343"/>
                    </a:moveTo>
                    <a:lnTo>
                      <a:pt x="1598305" y="739362"/>
                    </a:lnTo>
                    <a:lnTo>
                      <a:pt x="1538514" y="609600"/>
                    </a:lnTo>
                    <a:lnTo>
                      <a:pt x="1407886" y="493486"/>
                    </a:lnTo>
                    <a:lnTo>
                      <a:pt x="1291772" y="449943"/>
                    </a:lnTo>
                    <a:lnTo>
                      <a:pt x="1103086" y="478972"/>
                    </a:lnTo>
                    <a:lnTo>
                      <a:pt x="899886" y="522515"/>
                    </a:lnTo>
                    <a:lnTo>
                      <a:pt x="653143" y="522515"/>
                    </a:lnTo>
                    <a:lnTo>
                      <a:pt x="435429" y="435429"/>
                    </a:lnTo>
                    <a:lnTo>
                      <a:pt x="246743" y="348343"/>
                    </a:lnTo>
                    <a:lnTo>
                      <a:pt x="116114" y="290286"/>
                    </a:lnTo>
                    <a:lnTo>
                      <a:pt x="0" y="217715"/>
                    </a:lnTo>
                    <a:lnTo>
                      <a:pt x="29029" y="116115"/>
                    </a:lnTo>
                    <a:lnTo>
                      <a:pt x="159657" y="0"/>
                    </a:lnTo>
                    <a:lnTo>
                      <a:pt x="348343" y="14515"/>
                    </a:lnTo>
                    <a:lnTo>
                      <a:pt x="566057" y="101600"/>
                    </a:lnTo>
                    <a:lnTo>
                      <a:pt x="783772" y="261258"/>
                    </a:lnTo>
                    <a:lnTo>
                      <a:pt x="1030514" y="319315"/>
                    </a:lnTo>
                    <a:lnTo>
                      <a:pt x="1219200" y="275772"/>
                    </a:lnTo>
                    <a:lnTo>
                      <a:pt x="1407886" y="188686"/>
                    </a:lnTo>
                    <a:lnTo>
                      <a:pt x="1538514" y="130629"/>
                    </a:lnTo>
                    <a:lnTo>
                      <a:pt x="1625600" y="304800"/>
                    </a:lnTo>
                    <a:lnTo>
                      <a:pt x="1669143" y="478972"/>
                    </a:lnTo>
                    <a:lnTo>
                      <a:pt x="1727200" y="595086"/>
                    </a:lnTo>
                    <a:lnTo>
                      <a:pt x="1756229" y="740229"/>
                    </a:lnTo>
                    <a:lnTo>
                      <a:pt x="1741714" y="856343"/>
                    </a:lnTo>
                    <a:close/>
                  </a:path>
                </a:pathLst>
              </a:custGeom>
              <a:solidFill>
                <a:srgbClr val="FF993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" name="フリーフォーム 6"/>
              <p:cNvSpPr/>
              <p:nvPr/>
            </p:nvSpPr>
            <p:spPr bwMode="auto">
              <a:xfrm>
                <a:off x="5449760" y="2740190"/>
                <a:ext cx="1567543" cy="914400"/>
              </a:xfrm>
              <a:custGeom>
                <a:avLst/>
                <a:gdLst>
                  <a:gd name="connsiteX0" fmla="*/ 1567542 w 1567542"/>
                  <a:gd name="connsiteY0" fmla="*/ 914400 h 914400"/>
                  <a:gd name="connsiteX1" fmla="*/ 1451428 w 1567542"/>
                  <a:gd name="connsiteY1" fmla="*/ 899886 h 914400"/>
                  <a:gd name="connsiteX2" fmla="*/ 1117600 w 1567542"/>
                  <a:gd name="connsiteY2" fmla="*/ 711200 h 914400"/>
                  <a:gd name="connsiteX3" fmla="*/ 798285 w 1567542"/>
                  <a:gd name="connsiteY3" fmla="*/ 667658 h 914400"/>
                  <a:gd name="connsiteX4" fmla="*/ 522514 w 1567542"/>
                  <a:gd name="connsiteY4" fmla="*/ 537029 h 914400"/>
                  <a:gd name="connsiteX5" fmla="*/ 232228 w 1567542"/>
                  <a:gd name="connsiteY5" fmla="*/ 391886 h 914400"/>
                  <a:gd name="connsiteX6" fmla="*/ 87085 w 1567542"/>
                  <a:gd name="connsiteY6" fmla="*/ 246743 h 914400"/>
                  <a:gd name="connsiteX7" fmla="*/ 0 w 1567542"/>
                  <a:gd name="connsiteY7" fmla="*/ 174172 h 914400"/>
                  <a:gd name="connsiteX8" fmla="*/ 58057 w 1567542"/>
                  <a:gd name="connsiteY8" fmla="*/ 72572 h 914400"/>
                  <a:gd name="connsiteX9" fmla="*/ 145142 w 1567542"/>
                  <a:gd name="connsiteY9" fmla="*/ 0 h 914400"/>
                  <a:gd name="connsiteX10" fmla="*/ 275771 w 1567542"/>
                  <a:gd name="connsiteY10" fmla="*/ 145143 h 914400"/>
                  <a:gd name="connsiteX11" fmla="*/ 420914 w 1567542"/>
                  <a:gd name="connsiteY11" fmla="*/ 290286 h 914400"/>
                  <a:gd name="connsiteX12" fmla="*/ 566057 w 1567542"/>
                  <a:gd name="connsiteY12" fmla="*/ 391886 h 914400"/>
                  <a:gd name="connsiteX13" fmla="*/ 696685 w 1567542"/>
                  <a:gd name="connsiteY13" fmla="*/ 464458 h 914400"/>
                  <a:gd name="connsiteX14" fmla="*/ 812800 w 1567542"/>
                  <a:gd name="connsiteY14" fmla="*/ 595086 h 914400"/>
                  <a:gd name="connsiteX15" fmla="*/ 986971 w 1567542"/>
                  <a:gd name="connsiteY15" fmla="*/ 609600 h 914400"/>
                  <a:gd name="connsiteX16" fmla="*/ 1117600 w 1567542"/>
                  <a:gd name="connsiteY16" fmla="*/ 595086 h 914400"/>
                  <a:gd name="connsiteX17" fmla="*/ 1277257 w 1567542"/>
                  <a:gd name="connsiteY17" fmla="*/ 667658 h 914400"/>
                  <a:gd name="connsiteX18" fmla="*/ 1451428 w 1567542"/>
                  <a:gd name="connsiteY18" fmla="*/ 725715 h 914400"/>
                  <a:gd name="connsiteX19" fmla="*/ 1494971 w 1567542"/>
                  <a:gd name="connsiteY19" fmla="*/ 812800 h 914400"/>
                  <a:gd name="connsiteX20" fmla="*/ 1567542 w 1567542"/>
                  <a:gd name="connsiteY20" fmla="*/ 914400 h 914400"/>
                  <a:gd name="connsiteX0" fmla="*/ 1567542 w 1567542"/>
                  <a:gd name="connsiteY0" fmla="*/ 914400 h 914400"/>
                  <a:gd name="connsiteX1" fmla="*/ 1451428 w 1567542"/>
                  <a:gd name="connsiteY1" fmla="*/ 899886 h 914400"/>
                  <a:gd name="connsiteX2" fmla="*/ 1117600 w 1567542"/>
                  <a:gd name="connsiteY2" fmla="*/ 711200 h 914400"/>
                  <a:gd name="connsiteX3" fmla="*/ 798285 w 1567542"/>
                  <a:gd name="connsiteY3" fmla="*/ 667658 h 914400"/>
                  <a:gd name="connsiteX4" fmla="*/ 522514 w 1567542"/>
                  <a:gd name="connsiteY4" fmla="*/ 537029 h 914400"/>
                  <a:gd name="connsiteX5" fmla="*/ 232228 w 1567542"/>
                  <a:gd name="connsiteY5" fmla="*/ 391886 h 914400"/>
                  <a:gd name="connsiteX6" fmla="*/ 87085 w 1567542"/>
                  <a:gd name="connsiteY6" fmla="*/ 246743 h 914400"/>
                  <a:gd name="connsiteX7" fmla="*/ 0 w 1567542"/>
                  <a:gd name="connsiteY7" fmla="*/ 174172 h 914400"/>
                  <a:gd name="connsiteX8" fmla="*/ 58057 w 1567542"/>
                  <a:gd name="connsiteY8" fmla="*/ 72572 h 914400"/>
                  <a:gd name="connsiteX9" fmla="*/ 145142 w 1567542"/>
                  <a:gd name="connsiteY9" fmla="*/ 0 h 914400"/>
                  <a:gd name="connsiteX10" fmla="*/ 275771 w 1567542"/>
                  <a:gd name="connsiteY10" fmla="*/ 145143 h 914400"/>
                  <a:gd name="connsiteX11" fmla="*/ 420914 w 1567542"/>
                  <a:gd name="connsiteY11" fmla="*/ 290286 h 914400"/>
                  <a:gd name="connsiteX12" fmla="*/ 566057 w 1567542"/>
                  <a:gd name="connsiteY12" fmla="*/ 391886 h 914400"/>
                  <a:gd name="connsiteX13" fmla="*/ 696685 w 1567542"/>
                  <a:gd name="connsiteY13" fmla="*/ 464458 h 914400"/>
                  <a:gd name="connsiteX14" fmla="*/ 812800 w 1567542"/>
                  <a:gd name="connsiteY14" fmla="*/ 537028 h 914400"/>
                  <a:gd name="connsiteX15" fmla="*/ 986971 w 1567542"/>
                  <a:gd name="connsiteY15" fmla="*/ 609600 h 914400"/>
                  <a:gd name="connsiteX16" fmla="*/ 1117600 w 1567542"/>
                  <a:gd name="connsiteY16" fmla="*/ 595086 h 914400"/>
                  <a:gd name="connsiteX17" fmla="*/ 1277257 w 1567542"/>
                  <a:gd name="connsiteY17" fmla="*/ 667658 h 914400"/>
                  <a:gd name="connsiteX18" fmla="*/ 1451428 w 1567542"/>
                  <a:gd name="connsiteY18" fmla="*/ 725715 h 914400"/>
                  <a:gd name="connsiteX19" fmla="*/ 1494971 w 1567542"/>
                  <a:gd name="connsiteY19" fmla="*/ 812800 h 914400"/>
                  <a:gd name="connsiteX20" fmla="*/ 1567542 w 1567542"/>
                  <a:gd name="connsiteY20" fmla="*/ 914400 h 914400"/>
                  <a:gd name="connsiteX0" fmla="*/ 1567542 w 1567542"/>
                  <a:gd name="connsiteY0" fmla="*/ 914400 h 914400"/>
                  <a:gd name="connsiteX1" fmla="*/ 1451428 w 1567542"/>
                  <a:gd name="connsiteY1" fmla="*/ 899886 h 914400"/>
                  <a:gd name="connsiteX2" fmla="*/ 1117600 w 1567542"/>
                  <a:gd name="connsiteY2" fmla="*/ 711200 h 914400"/>
                  <a:gd name="connsiteX3" fmla="*/ 798285 w 1567542"/>
                  <a:gd name="connsiteY3" fmla="*/ 667658 h 914400"/>
                  <a:gd name="connsiteX4" fmla="*/ 522514 w 1567542"/>
                  <a:gd name="connsiteY4" fmla="*/ 537029 h 914400"/>
                  <a:gd name="connsiteX5" fmla="*/ 232228 w 1567542"/>
                  <a:gd name="connsiteY5" fmla="*/ 391886 h 914400"/>
                  <a:gd name="connsiteX6" fmla="*/ 87085 w 1567542"/>
                  <a:gd name="connsiteY6" fmla="*/ 246743 h 914400"/>
                  <a:gd name="connsiteX7" fmla="*/ 0 w 1567542"/>
                  <a:gd name="connsiteY7" fmla="*/ 174172 h 914400"/>
                  <a:gd name="connsiteX8" fmla="*/ 58057 w 1567542"/>
                  <a:gd name="connsiteY8" fmla="*/ 72572 h 914400"/>
                  <a:gd name="connsiteX9" fmla="*/ 145142 w 1567542"/>
                  <a:gd name="connsiteY9" fmla="*/ 0 h 914400"/>
                  <a:gd name="connsiteX10" fmla="*/ 275771 w 1567542"/>
                  <a:gd name="connsiteY10" fmla="*/ 145143 h 914400"/>
                  <a:gd name="connsiteX11" fmla="*/ 420914 w 1567542"/>
                  <a:gd name="connsiteY11" fmla="*/ 290286 h 914400"/>
                  <a:gd name="connsiteX12" fmla="*/ 566057 w 1567542"/>
                  <a:gd name="connsiteY12" fmla="*/ 391886 h 914400"/>
                  <a:gd name="connsiteX13" fmla="*/ 696685 w 1567542"/>
                  <a:gd name="connsiteY13" fmla="*/ 464458 h 914400"/>
                  <a:gd name="connsiteX14" fmla="*/ 812800 w 1567542"/>
                  <a:gd name="connsiteY14" fmla="*/ 537028 h 914400"/>
                  <a:gd name="connsiteX15" fmla="*/ 986971 w 1567542"/>
                  <a:gd name="connsiteY15" fmla="*/ 551543 h 914400"/>
                  <a:gd name="connsiteX16" fmla="*/ 1117600 w 1567542"/>
                  <a:gd name="connsiteY16" fmla="*/ 595086 h 914400"/>
                  <a:gd name="connsiteX17" fmla="*/ 1277257 w 1567542"/>
                  <a:gd name="connsiteY17" fmla="*/ 667658 h 914400"/>
                  <a:gd name="connsiteX18" fmla="*/ 1451428 w 1567542"/>
                  <a:gd name="connsiteY18" fmla="*/ 725715 h 914400"/>
                  <a:gd name="connsiteX19" fmla="*/ 1494971 w 1567542"/>
                  <a:gd name="connsiteY19" fmla="*/ 812800 h 914400"/>
                  <a:gd name="connsiteX20" fmla="*/ 1567542 w 1567542"/>
                  <a:gd name="connsiteY20" fmla="*/ 914400 h 914400"/>
                  <a:gd name="connsiteX0" fmla="*/ 1567542 w 1567543"/>
                  <a:gd name="connsiteY0" fmla="*/ 914400 h 914400"/>
                  <a:gd name="connsiteX1" fmla="*/ 1451428 w 1567543"/>
                  <a:gd name="connsiteY1" fmla="*/ 899886 h 914400"/>
                  <a:gd name="connsiteX2" fmla="*/ 1117600 w 1567543"/>
                  <a:gd name="connsiteY2" fmla="*/ 711200 h 914400"/>
                  <a:gd name="connsiteX3" fmla="*/ 798285 w 1567543"/>
                  <a:gd name="connsiteY3" fmla="*/ 667658 h 914400"/>
                  <a:gd name="connsiteX4" fmla="*/ 522514 w 1567543"/>
                  <a:gd name="connsiteY4" fmla="*/ 537029 h 914400"/>
                  <a:gd name="connsiteX5" fmla="*/ 232228 w 1567543"/>
                  <a:gd name="connsiteY5" fmla="*/ 391886 h 914400"/>
                  <a:gd name="connsiteX6" fmla="*/ 87085 w 1567543"/>
                  <a:gd name="connsiteY6" fmla="*/ 246743 h 914400"/>
                  <a:gd name="connsiteX7" fmla="*/ 0 w 1567543"/>
                  <a:gd name="connsiteY7" fmla="*/ 174172 h 914400"/>
                  <a:gd name="connsiteX8" fmla="*/ 58057 w 1567543"/>
                  <a:gd name="connsiteY8" fmla="*/ 72572 h 914400"/>
                  <a:gd name="connsiteX9" fmla="*/ 145142 w 1567543"/>
                  <a:gd name="connsiteY9" fmla="*/ 0 h 914400"/>
                  <a:gd name="connsiteX10" fmla="*/ 275771 w 1567543"/>
                  <a:gd name="connsiteY10" fmla="*/ 145143 h 914400"/>
                  <a:gd name="connsiteX11" fmla="*/ 420914 w 1567543"/>
                  <a:gd name="connsiteY11" fmla="*/ 290286 h 914400"/>
                  <a:gd name="connsiteX12" fmla="*/ 566057 w 1567543"/>
                  <a:gd name="connsiteY12" fmla="*/ 391886 h 914400"/>
                  <a:gd name="connsiteX13" fmla="*/ 696685 w 1567543"/>
                  <a:gd name="connsiteY13" fmla="*/ 464458 h 914400"/>
                  <a:gd name="connsiteX14" fmla="*/ 812800 w 1567543"/>
                  <a:gd name="connsiteY14" fmla="*/ 537028 h 914400"/>
                  <a:gd name="connsiteX15" fmla="*/ 986971 w 1567543"/>
                  <a:gd name="connsiteY15" fmla="*/ 551543 h 914400"/>
                  <a:gd name="connsiteX16" fmla="*/ 1117600 w 1567543"/>
                  <a:gd name="connsiteY16" fmla="*/ 595086 h 914400"/>
                  <a:gd name="connsiteX17" fmla="*/ 1277257 w 1567543"/>
                  <a:gd name="connsiteY17" fmla="*/ 667658 h 914400"/>
                  <a:gd name="connsiteX18" fmla="*/ 1451428 w 1567543"/>
                  <a:gd name="connsiteY18" fmla="*/ 725715 h 914400"/>
                  <a:gd name="connsiteX19" fmla="*/ 1567543 w 1567543"/>
                  <a:gd name="connsiteY19" fmla="*/ 798286 h 914400"/>
                  <a:gd name="connsiteX20" fmla="*/ 1567542 w 1567543"/>
                  <a:gd name="connsiteY20" fmla="*/ 914400 h 914400"/>
                  <a:gd name="connsiteX0" fmla="*/ 1567542 w 1567543"/>
                  <a:gd name="connsiteY0" fmla="*/ 914400 h 914400"/>
                  <a:gd name="connsiteX1" fmla="*/ 1451428 w 1567543"/>
                  <a:gd name="connsiteY1" fmla="*/ 899886 h 914400"/>
                  <a:gd name="connsiteX2" fmla="*/ 1117600 w 1567543"/>
                  <a:gd name="connsiteY2" fmla="*/ 711200 h 914400"/>
                  <a:gd name="connsiteX3" fmla="*/ 798285 w 1567543"/>
                  <a:gd name="connsiteY3" fmla="*/ 667658 h 914400"/>
                  <a:gd name="connsiteX4" fmla="*/ 522514 w 1567543"/>
                  <a:gd name="connsiteY4" fmla="*/ 537029 h 914400"/>
                  <a:gd name="connsiteX5" fmla="*/ 232228 w 1567543"/>
                  <a:gd name="connsiteY5" fmla="*/ 391886 h 914400"/>
                  <a:gd name="connsiteX6" fmla="*/ 87085 w 1567543"/>
                  <a:gd name="connsiteY6" fmla="*/ 246743 h 914400"/>
                  <a:gd name="connsiteX7" fmla="*/ 0 w 1567543"/>
                  <a:gd name="connsiteY7" fmla="*/ 174172 h 914400"/>
                  <a:gd name="connsiteX8" fmla="*/ 58057 w 1567543"/>
                  <a:gd name="connsiteY8" fmla="*/ 72572 h 914400"/>
                  <a:gd name="connsiteX9" fmla="*/ 145142 w 1567543"/>
                  <a:gd name="connsiteY9" fmla="*/ 0 h 914400"/>
                  <a:gd name="connsiteX10" fmla="*/ 275771 w 1567543"/>
                  <a:gd name="connsiteY10" fmla="*/ 145143 h 914400"/>
                  <a:gd name="connsiteX11" fmla="*/ 420914 w 1567543"/>
                  <a:gd name="connsiteY11" fmla="*/ 290286 h 914400"/>
                  <a:gd name="connsiteX12" fmla="*/ 566057 w 1567543"/>
                  <a:gd name="connsiteY12" fmla="*/ 391886 h 914400"/>
                  <a:gd name="connsiteX13" fmla="*/ 696685 w 1567543"/>
                  <a:gd name="connsiteY13" fmla="*/ 464458 h 914400"/>
                  <a:gd name="connsiteX14" fmla="*/ 812800 w 1567543"/>
                  <a:gd name="connsiteY14" fmla="*/ 537028 h 914400"/>
                  <a:gd name="connsiteX15" fmla="*/ 986971 w 1567543"/>
                  <a:gd name="connsiteY15" fmla="*/ 551543 h 914400"/>
                  <a:gd name="connsiteX16" fmla="*/ 1117600 w 1567543"/>
                  <a:gd name="connsiteY16" fmla="*/ 595086 h 914400"/>
                  <a:gd name="connsiteX17" fmla="*/ 1305832 w 1567543"/>
                  <a:gd name="connsiteY17" fmla="*/ 648608 h 914400"/>
                  <a:gd name="connsiteX18" fmla="*/ 1451428 w 1567543"/>
                  <a:gd name="connsiteY18" fmla="*/ 725715 h 914400"/>
                  <a:gd name="connsiteX19" fmla="*/ 1567543 w 1567543"/>
                  <a:gd name="connsiteY19" fmla="*/ 798286 h 914400"/>
                  <a:gd name="connsiteX20" fmla="*/ 1567542 w 1567543"/>
                  <a:gd name="connsiteY2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7543" h="914400">
                    <a:moveTo>
                      <a:pt x="1567542" y="914400"/>
                    </a:moveTo>
                    <a:lnTo>
                      <a:pt x="1451428" y="899886"/>
                    </a:lnTo>
                    <a:lnTo>
                      <a:pt x="1117600" y="711200"/>
                    </a:lnTo>
                    <a:lnTo>
                      <a:pt x="798285" y="667658"/>
                    </a:lnTo>
                    <a:lnTo>
                      <a:pt x="522514" y="537029"/>
                    </a:lnTo>
                    <a:lnTo>
                      <a:pt x="232228" y="391886"/>
                    </a:lnTo>
                    <a:lnTo>
                      <a:pt x="87085" y="246743"/>
                    </a:lnTo>
                    <a:lnTo>
                      <a:pt x="0" y="174172"/>
                    </a:lnTo>
                    <a:lnTo>
                      <a:pt x="58057" y="72572"/>
                    </a:lnTo>
                    <a:lnTo>
                      <a:pt x="145142" y="0"/>
                    </a:lnTo>
                    <a:lnTo>
                      <a:pt x="275771" y="145143"/>
                    </a:lnTo>
                    <a:lnTo>
                      <a:pt x="420914" y="290286"/>
                    </a:lnTo>
                    <a:lnTo>
                      <a:pt x="566057" y="391886"/>
                    </a:lnTo>
                    <a:lnTo>
                      <a:pt x="696685" y="464458"/>
                    </a:lnTo>
                    <a:lnTo>
                      <a:pt x="812800" y="537028"/>
                    </a:lnTo>
                    <a:lnTo>
                      <a:pt x="986971" y="551543"/>
                    </a:lnTo>
                    <a:lnTo>
                      <a:pt x="1117600" y="595086"/>
                    </a:lnTo>
                    <a:lnTo>
                      <a:pt x="1305832" y="648608"/>
                    </a:lnTo>
                    <a:lnTo>
                      <a:pt x="1451428" y="725715"/>
                    </a:lnTo>
                    <a:lnTo>
                      <a:pt x="1567543" y="798286"/>
                    </a:lnTo>
                    <a:cubicBezTo>
                      <a:pt x="1567543" y="836991"/>
                      <a:pt x="1567542" y="875695"/>
                      <a:pt x="1567542" y="914400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" name="フリーフォーム 7"/>
              <p:cNvSpPr/>
              <p:nvPr/>
            </p:nvSpPr>
            <p:spPr bwMode="auto">
              <a:xfrm>
                <a:off x="5986788" y="2246705"/>
                <a:ext cx="1233714" cy="420914"/>
              </a:xfrm>
              <a:custGeom>
                <a:avLst/>
                <a:gdLst>
                  <a:gd name="connsiteX0" fmla="*/ 1233714 w 1233714"/>
                  <a:gd name="connsiteY0" fmla="*/ 203200 h 420914"/>
                  <a:gd name="connsiteX1" fmla="*/ 1175657 w 1233714"/>
                  <a:gd name="connsiteY1" fmla="*/ 72571 h 420914"/>
                  <a:gd name="connsiteX2" fmla="*/ 1117600 w 1233714"/>
                  <a:gd name="connsiteY2" fmla="*/ 0 h 420914"/>
                  <a:gd name="connsiteX3" fmla="*/ 928914 w 1233714"/>
                  <a:gd name="connsiteY3" fmla="*/ 0 h 420914"/>
                  <a:gd name="connsiteX4" fmla="*/ 740229 w 1233714"/>
                  <a:gd name="connsiteY4" fmla="*/ 58057 h 420914"/>
                  <a:gd name="connsiteX5" fmla="*/ 420914 w 1233714"/>
                  <a:gd name="connsiteY5" fmla="*/ 29028 h 420914"/>
                  <a:gd name="connsiteX6" fmla="*/ 232229 w 1233714"/>
                  <a:gd name="connsiteY6" fmla="*/ 43543 h 420914"/>
                  <a:gd name="connsiteX7" fmla="*/ 43543 w 1233714"/>
                  <a:gd name="connsiteY7" fmla="*/ 58057 h 420914"/>
                  <a:gd name="connsiteX8" fmla="*/ 0 w 1233714"/>
                  <a:gd name="connsiteY8" fmla="*/ 87085 h 420914"/>
                  <a:gd name="connsiteX9" fmla="*/ 203200 w 1233714"/>
                  <a:gd name="connsiteY9" fmla="*/ 159657 h 420914"/>
                  <a:gd name="connsiteX10" fmla="*/ 319314 w 1233714"/>
                  <a:gd name="connsiteY10" fmla="*/ 232228 h 420914"/>
                  <a:gd name="connsiteX11" fmla="*/ 566057 w 1233714"/>
                  <a:gd name="connsiteY11" fmla="*/ 406400 h 420914"/>
                  <a:gd name="connsiteX12" fmla="*/ 725714 w 1233714"/>
                  <a:gd name="connsiteY12" fmla="*/ 420914 h 420914"/>
                  <a:gd name="connsiteX13" fmla="*/ 856343 w 1233714"/>
                  <a:gd name="connsiteY13" fmla="*/ 420914 h 420914"/>
                  <a:gd name="connsiteX14" fmla="*/ 986972 w 1233714"/>
                  <a:gd name="connsiteY14" fmla="*/ 319314 h 420914"/>
                  <a:gd name="connsiteX15" fmla="*/ 1103086 w 1233714"/>
                  <a:gd name="connsiteY15" fmla="*/ 275771 h 420914"/>
                  <a:gd name="connsiteX16" fmla="*/ 1233714 w 1233714"/>
                  <a:gd name="connsiteY16" fmla="*/ 203200 h 420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3714" h="420914">
                    <a:moveTo>
                      <a:pt x="1233714" y="203200"/>
                    </a:moveTo>
                    <a:lnTo>
                      <a:pt x="1175657" y="72571"/>
                    </a:lnTo>
                    <a:lnTo>
                      <a:pt x="1117600" y="0"/>
                    </a:lnTo>
                    <a:lnTo>
                      <a:pt x="928914" y="0"/>
                    </a:lnTo>
                    <a:lnTo>
                      <a:pt x="740229" y="58057"/>
                    </a:lnTo>
                    <a:lnTo>
                      <a:pt x="420914" y="29028"/>
                    </a:lnTo>
                    <a:lnTo>
                      <a:pt x="232229" y="43543"/>
                    </a:lnTo>
                    <a:lnTo>
                      <a:pt x="43543" y="58057"/>
                    </a:lnTo>
                    <a:lnTo>
                      <a:pt x="0" y="87085"/>
                    </a:lnTo>
                    <a:lnTo>
                      <a:pt x="203200" y="159657"/>
                    </a:lnTo>
                    <a:lnTo>
                      <a:pt x="319314" y="232228"/>
                    </a:lnTo>
                    <a:lnTo>
                      <a:pt x="566057" y="406400"/>
                    </a:lnTo>
                    <a:lnTo>
                      <a:pt x="725714" y="420914"/>
                    </a:lnTo>
                    <a:lnTo>
                      <a:pt x="856343" y="420914"/>
                    </a:lnTo>
                    <a:lnTo>
                      <a:pt x="986972" y="319314"/>
                    </a:lnTo>
                    <a:lnTo>
                      <a:pt x="1103086" y="275771"/>
                    </a:lnTo>
                    <a:lnTo>
                      <a:pt x="1233714" y="203200"/>
                    </a:lnTo>
                    <a:close/>
                  </a:path>
                </a:pathLst>
              </a:cu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" name="フリーフォーム 9"/>
              <p:cNvSpPr/>
              <p:nvPr/>
            </p:nvSpPr>
            <p:spPr bwMode="auto">
              <a:xfrm>
                <a:off x="5428313" y="2914795"/>
                <a:ext cx="1419367" cy="716508"/>
              </a:xfrm>
              <a:custGeom>
                <a:avLst/>
                <a:gdLst>
                  <a:gd name="connsiteX0" fmla="*/ 1419367 w 1419367"/>
                  <a:gd name="connsiteY0" fmla="*/ 716508 h 716508"/>
                  <a:gd name="connsiteX1" fmla="*/ 1310185 w 1419367"/>
                  <a:gd name="connsiteY1" fmla="*/ 682388 h 716508"/>
                  <a:gd name="connsiteX2" fmla="*/ 1125940 w 1419367"/>
                  <a:gd name="connsiteY2" fmla="*/ 655093 h 716508"/>
                  <a:gd name="connsiteX3" fmla="*/ 887105 w 1419367"/>
                  <a:gd name="connsiteY3" fmla="*/ 566382 h 716508"/>
                  <a:gd name="connsiteX4" fmla="*/ 641445 w 1419367"/>
                  <a:gd name="connsiteY4" fmla="*/ 504967 h 716508"/>
                  <a:gd name="connsiteX5" fmla="*/ 423081 w 1419367"/>
                  <a:gd name="connsiteY5" fmla="*/ 450376 h 716508"/>
                  <a:gd name="connsiteX6" fmla="*/ 184245 w 1419367"/>
                  <a:gd name="connsiteY6" fmla="*/ 354842 h 716508"/>
                  <a:gd name="connsiteX7" fmla="*/ 6824 w 1419367"/>
                  <a:gd name="connsiteY7" fmla="*/ 266131 h 716508"/>
                  <a:gd name="connsiteX8" fmla="*/ 0 w 1419367"/>
                  <a:gd name="connsiteY8" fmla="*/ 156949 h 716508"/>
                  <a:gd name="connsiteX9" fmla="*/ 27296 w 1419367"/>
                  <a:gd name="connsiteY9" fmla="*/ 0 h 716508"/>
                  <a:gd name="connsiteX10" fmla="*/ 259308 w 1419367"/>
                  <a:gd name="connsiteY10" fmla="*/ 211540 h 716508"/>
                  <a:gd name="connsiteX11" fmla="*/ 627797 w 1419367"/>
                  <a:gd name="connsiteY11" fmla="*/ 395785 h 716508"/>
                  <a:gd name="connsiteX12" fmla="*/ 839337 w 1419367"/>
                  <a:gd name="connsiteY12" fmla="*/ 498143 h 716508"/>
                  <a:gd name="connsiteX13" fmla="*/ 1139588 w 1419367"/>
                  <a:gd name="connsiteY13" fmla="*/ 539087 h 716508"/>
                  <a:gd name="connsiteX14" fmla="*/ 1269242 w 1419367"/>
                  <a:gd name="connsiteY14" fmla="*/ 607325 h 716508"/>
                  <a:gd name="connsiteX15" fmla="*/ 1378424 w 1419367"/>
                  <a:gd name="connsiteY15" fmla="*/ 682388 h 716508"/>
                  <a:gd name="connsiteX16" fmla="*/ 1419367 w 1419367"/>
                  <a:gd name="connsiteY16" fmla="*/ 716508 h 7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19367" h="716508">
                    <a:moveTo>
                      <a:pt x="1419367" y="716508"/>
                    </a:moveTo>
                    <a:lnTo>
                      <a:pt x="1310185" y="682388"/>
                    </a:lnTo>
                    <a:lnTo>
                      <a:pt x="1125940" y="655093"/>
                    </a:lnTo>
                    <a:lnTo>
                      <a:pt x="887105" y="566382"/>
                    </a:lnTo>
                    <a:lnTo>
                      <a:pt x="641445" y="504967"/>
                    </a:lnTo>
                    <a:lnTo>
                      <a:pt x="423081" y="450376"/>
                    </a:lnTo>
                    <a:lnTo>
                      <a:pt x="184245" y="354842"/>
                    </a:lnTo>
                    <a:lnTo>
                      <a:pt x="6824" y="266131"/>
                    </a:lnTo>
                    <a:lnTo>
                      <a:pt x="0" y="156949"/>
                    </a:lnTo>
                    <a:lnTo>
                      <a:pt x="27296" y="0"/>
                    </a:lnTo>
                    <a:lnTo>
                      <a:pt x="259308" y="211540"/>
                    </a:lnTo>
                    <a:lnTo>
                      <a:pt x="627797" y="395785"/>
                    </a:lnTo>
                    <a:lnTo>
                      <a:pt x="839337" y="498143"/>
                    </a:lnTo>
                    <a:lnTo>
                      <a:pt x="1139588" y="539087"/>
                    </a:lnTo>
                    <a:lnTo>
                      <a:pt x="1269242" y="607325"/>
                    </a:lnTo>
                    <a:lnTo>
                      <a:pt x="1378424" y="682388"/>
                    </a:lnTo>
                    <a:lnTo>
                      <a:pt x="1419367" y="716508"/>
                    </a:lnTo>
                    <a:close/>
                  </a:path>
                </a:pathLst>
              </a:cu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" name="フリーフォーム 10"/>
              <p:cNvSpPr/>
              <p:nvPr/>
            </p:nvSpPr>
            <p:spPr bwMode="auto">
              <a:xfrm>
                <a:off x="5557967" y="3269637"/>
                <a:ext cx="887104" cy="279779"/>
              </a:xfrm>
              <a:custGeom>
                <a:avLst/>
                <a:gdLst>
                  <a:gd name="connsiteX0" fmla="*/ 887104 w 887104"/>
                  <a:gd name="connsiteY0" fmla="*/ 279779 h 279779"/>
                  <a:gd name="connsiteX1" fmla="*/ 702860 w 887104"/>
                  <a:gd name="connsiteY1" fmla="*/ 266131 h 279779"/>
                  <a:gd name="connsiteX2" fmla="*/ 552734 w 887104"/>
                  <a:gd name="connsiteY2" fmla="*/ 245660 h 279779"/>
                  <a:gd name="connsiteX3" fmla="*/ 327546 w 887104"/>
                  <a:gd name="connsiteY3" fmla="*/ 272955 h 279779"/>
                  <a:gd name="connsiteX4" fmla="*/ 170597 w 887104"/>
                  <a:gd name="connsiteY4" fmla="*/ 232012 h 279779"/>
                  <a:gd name="connsiteX5" fmla="*/ 27295 w 887104"/>
                  <a:gd name="connsiteY5" fmla="*/ 156949 h 279779"/>
                  <a:gd name="connsiteX6" fmla="*/ 0 w 887104"/>
                  <a:gd name="connsiteY6" fmla="*/ 95534 h 279779"/>
                  <a:gd name="connsiteX7" fmla="*/ 0 w 887104"/>
                  <a:gd name="connsiteY7" fmla="*/ 34119 h 279779"/>
                  <a:gd name="connsiteX8" fmla="*/ 27295 w 887104"/>
                  <a:gd name="connsiteY8" fmla="*/ 0 h 279779"/>
                  <a:gd name="connsiteX9" fmla="*/ 184245 w 887104"/>
                  <a:gd name="connsiteY9" fmla="*/ 47767 h 279779"/>
                  <a:gd name="connsiteX10" fmla="*/ 293427 w 887104"/>
                  <a:gd name="connsiteY10" fmla="*/ 102358 h 279779"/>
                  <a:gd name="connsiteX11" fmla="*/ 402609 w 887104"/>
                  <a:gd name="connsiteY11" fmla="*/ 129654 h 279779"/>
                  <a:gd name="connsiteX12" fmla="*/ 532263 w 887104"/>
                  <a:gd name="connsiteY12" fmla="*/ 156949 h 279779"/>
                  <a:gd name="connsiteX13" fmla="*/ 627797 w 887104"/>
                  <a:gd name="connsiteY13" fmla="*/ 170597 h 279779"/>
                  <a:gd name="connsiteX14" fmla="*/ 736979 w 887104"/>
                  <a:gd name="connsiteY14" fmla="*/ 204716 h 279779"/>
                  <a:gd name="connsiteX15" fmla="*/ 887104 w 887104"/>
                  <a:gd name="connsiteY15" fmla="*/ 279779 h 27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87104" h="279779">
                    <a:moveTo>
                      <a:pt x="887104" y="279779"/>
                    </a:moveTo>
                    <a:lnTo>
                      <a:pt x="702860" y="266131"/>
                    </a:lnTo>
                    <a:lnTo>
                      <a:pt x="552734" y="245660"/>
                    </a:lnTo>
                    <a:lnTo>
                      <a:pt x="327546" y="272955"/>
                    </a:lnTo>
                    <a:lnTo>
                      <a:pt x="170597" y="232012"/>
                    </a:lnTo>
                    <a:lnTo>
                      <a:pt x="27295" y="156949"/>
                    </a:lnTo>
                    <a:lnTo>
                      <a:pt x="0" y="95534"/>
                    </a:lnTo>
                    <a:lnTo>
                      <a:pt x="0" y="34119"/>
                    </a:lnTo>
                    <a:lnTo>
                      <a:pt x="27295" y="0"/>
                    </a:lnTo>
                    <a:lnTo>
                      <a:pt x="184245" y="47767"/>
                    </a:lnTo>
                    <a:lnTo>
                      <a:pt x="293427" y="102358"/>
                    </a:lnTo>
                    <a:lnTo>
                      <a:pt x="402609" y="129654"/>
                    </a:lnTo>
                    <a:lnTo>
                      <a:pt x="532263" y="156949"/>
                    </a:lnTo>
                    <a:lnTo>
                      <a:pt x="627797" y="170597"/>
                    </a:lnTo>
                    <a:lnTo>
                      <a:pt x="736979" y="204716"/>
                    </a:lnTo>
                    <a:lnTo>
                      <a:pt x="887104" y="279779"/>
                    </a:lnTo>
                    <a:close/>
                  </a:path>
                </a:pathLst>
              </a:custGeom>
              <a:solidFill>
                <a:srgbClr val="99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510605" y="2885768"/>
                <a:ext cx="588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V1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5803302" y="2330217"/>
                <a:ext cx="588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V2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422325" y="2264253"/>
                <a:ext cx="588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V3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802185" y="3345469"/>
                <a:ext cx="58862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V4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5473804" y="2816987"/>
                <a:ext cx="36099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V2</a:t>
                </a:r>
                <a:endParaRPr kumimoji="1" lang="ja-JP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5435137" y="3030803"/>
                <a:ext cx="36099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V3</a:t>
                </a:r>
                <a:endParaRPr kumimoji="1" lang="ja-JP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cxnSp>
            <p:nvCxnSpPr>
              <p:cNvPr id="19" name="直線矢印コネクタ 18"/>
              <p:cNvCxnSpPr>
                <a:stCxn id="15" idx="3"/>
                <a:endCxn id="11" idx="5"/>
              </p:cNvCxnSpPr>
              <p:nvPr/>
            </p:nvCxnSpPr>
            <p:spPr bwMode="auto">
              <a:xfrm flipV="1">
                <a:off x="5390808" y="3426586"/>
                <a:ext cx="194454" cy="14971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0" name="テキスト ボックス 19"/>
          <p:cNvSpPr txBox="1"/>
          <p:nvPr/>
        </p:nvSpPr>
        <p:spPr>
          <a:xfrm>
            <a:off x="4137013" y="2644896"/>
            <a:ext cx="9348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LGN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5" y="4463420"/>
            <a:ext cx="2061259" cy="157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743201" y="445865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網膜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933225" y="3345717"/>
            <a:ext cx="22252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      </a:t>
            </a:r>
            <a:r>
              <a:rPr kumimoji="1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V1</a:t>
            </a:r>
            <a:r>
              <a:rPr kumimoji="1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第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１</a:t>
            </a: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次視覚野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19854" y="5127695"/>
            <a:ext cx="35714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光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-&gt; 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神経網膜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-&gt;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視神経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-&gt; LGN -&gt;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V1 -&gt; V2 -&gt; …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右矢印 8"/>
          <p:cNvSpPr/>
          <p:nvPr/>
        </p:nvSpPr>
        <p:spPr bwMode="auto">
          <a:xfrm>
            <a:off x="1059543" y="3672114"/>
            <a:ext cx="580572" cy="27577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1885" y="349794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33" name="直線矢印コネクタ 32"/>
          <p:cNvCxnSpPr/>
          <p:nvPr/>
        </p:nvCxnSpPr>
        <p:spPr bwMode="auto">
          <a:xfrm>
            <a:off x="2235200" y="3831771"/>
            <a:ext cx="3773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 flipV="1">
            <a:off x="2939144" y="3846287"/>
            <a:ext cx="457198" cy="123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フリーフォーム 37"/>
          <p:cNvSpPr/>
          <p:nvPr/>
        </p:nvSpPr>
        <p:spPr bwMode="auto">
          <a:xfrm>
            <a:off x="3672114" y="3120572"/>
            <a:ext cx="841829" cy="580571"/>
          </a:xfrm>
          <a:custGeom>
            <a:avLst/>
            <a:gdLst>
              <a:gd name="connsiteX0" fmla="*/ 0 w 841829"/>
              <a:gd name="connsiteY0" fmla="*/ 580571 h 580571"/>
              <a:gd name="connsiteX1" fmla="*/ 246743 w 841829"/>
              <a:gd name="connsiteY1" fmla="*/ 449943 h 580571"/>
              <a:gd name="connsiteX2" fmla="*/ 478972 w 841829"/>
              <a:gd name="connsiteY2" fmla="*/ 246743 h 580571"/>
              <a:gd name="connsiteX3" fmla="*/ 841829 w 841829"/>
              <a:gd name="connsiteY3" fmla="*/ 0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829" h="580571">
                <a:moveTo>
                  <a:pt x="0" y="580571"/>
                </a:moveTo>
                <a:cubicBezTo>
                  <a:pt x="83457" y="543076"/>
                  <a:pt x="166914" y="505581"/>
                  <a:pt x="246743" y="449943"/>
                </a:cubicBezTo>
                <a:cubicBezTo>
                  <a:pt x="326572" y="394305"/>
                  <a:pt x="379791" y="321733"/>
                  <a:pt x="478972" y="246743"/>
                </a:cubicBezTo>
                <a:cubicBezTo>
                  <a:pt x="578153" y="171753"/>
                  <a:pt x="754743" y="50800"/>
                  <a:pt x="841829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0" name="フリーフォーム 39"/>
          <p:cNvSpPr/>
          <p:nvPr/>
        </p:nvSpPr>
        <p:spPr bwMode="auto">
          <a:xfrm>
            <a:off x="4971143" y="2291142"/>
            <a:ext cx="1357084" cy="459315"/>
          </a:xfrm>
          <a:custGeom>
            <a:avLst/>
            <a:gdLst>
              <a:gd name="connsiteX0" fmla="*/ 0 w 841829"/>
              <a:gd name="connsiteY0" fmla="*/ 580571 h 580571"/>
              <a:gd name="connsiteX1" fmla="*/ 246743 w 841829"/>
              <a:gd name="connsiteY1" fmla="*/ 449943 h 580571"/>
              <a:gd name="connsiteX2" fmla="*/ 478972 w 841829"/>
              <a:gd name="connsiteY2" fmla="*/ 246743 h 580571"/>
              <a:gd name="connsiteX3" fmla="*/ 841829 w 841829"/>
              <a:gd name="connsiteY3" fmla="*/ 0 h 580571"/>
              <a:gd name="connsiteX0" fmla="*/ 0 w 914400"/>
              <a:gd name="connsiteY0" fmla="*/ 508000 h 508000"/>
              <a:gd name="connsiteX1" fmla="*/ 246743 w 914400"/>
              <a:gd name="connsiteY1" fmla="*/ 377372 h 508000"/>
              <a:gd name="connsiteX2" fmla="*/ 478972 w 914400"/>
              <a:gd name="connsiteY2" fmla="*/ 174172 h 508000"/>
              <a:gd name="connsiteX3" fmla="*/ 914400 w 914400"/>
              <a:gd name="connsiteY3" fmla="*/ 0 h 508000"/>
              <a:gd name="connsiteX0" fmla="*/ 0 w 914400"/>
              <a:gd name="connsiteY0" fmla="*/ 508000 h 508000"/>
              <a:gd name="connsiteX1" fmla="*/ 246743 w 914400"/>
              <a:gd name="connsiteY1" fmla="*/ 377372 h 508000"/>
              <a:gd name="connsiteX2" fmla="*/ 478972 w 914400"/>
              <a:gd name="connsiteY2" fmla="*/ 174172 h 508000"/>
              <a:gd name="connsiteX3" fmla="*/ 666895 w 914400"/>
              <a:gd name="connsiteY3" fmla="*/ 60658 h 508000"/>
              <a:gd name="connsiteX4" fmla="*/ 914400 w 914400"/>
              <a:gd name="connsiteY4" fmla="*/ 0 h 508000"/>
              <a:gd name="connsiteX0" fmla="*/ 0 w 1120656"/>
              <a:gd name="connsiteY0" fmla="*/ 451576 h 451576"/>
              <a:gd name="connsiteX1" fmla="*/ 246743 w 1120656"/>
              <a:gd name="connsiteY1" fmla="*/ 320948 h 451576"/>
              <a:gd name="connsiteX2" fmla="*/ 478972 w 1120656"/>
              <a:gd name="connsiteY2" fmla="*/ 117748 h 451576"/>
              <a:gd name="connsiteX3" fmla="*/ 666895 w 1120656"/>
              <a:gd name="connsiteY3" fmla="*/ 4234 h 451576"/>
              <a:gd name="connsiteX4" fmla="*/ 1120656 w 1120656"/>
              <a:gd name="connsiteY4" fmla="*/ 95217 h 451576"/>
              <a:gd name="connsiteX0" fmla="*/ 0 w 1120656"/>
              <a:gd name="connsiteY0" fmla="*/ 481188 h 481188"/>
              <a:gd name="connsiteX1" fmla="*/ 246743 w 1120656"/>
              <a:gd name="connsiteY1" fmla="*/ 350560 h 481188"/>
              <a:gd name="connsiteX2" fmla="*/ 478972 w 1120656"/>
              <a:gd name="connsiteY2" fmla="*/ 147360 h 481188"/>
              <a:gd name="connsiteX3" fmla="*/ 790649 w 1120656"/>
              <a:gd name="connsiteY3" fmla="*/ 3518 h 481188"/>
              <a:gd name="connsiteX4" fmla="*/ 1120656 w 1120656"/>
              <a:gd name="connsiteY4" fmla="*/ 124829 h 481188"/>
              <a:gd name="connsiteX0" fmla="*/ 0 w 1285660"/>
              <a:gd name="connsiteY0" fmla="*/ 479881 h 479881"/>
              <a:gd name="connsiteX1" fmla="*/ 246743 w 1285660"/>
              <a:gd name="connsiteY1" fmla="*/ 349253 h 479881"/>
              <a:gd name="connsiteX2" fmla="*/ 478972 w 1285660"/>
              <a:gd name="connsiteY2" fmla="*/ 146053 h 479881"/>
              <a:gd name="connsiteX3" fmla="*/ 790649 w 1285660"/>
              <a:gd name="connsiteY3" fmla="*/ 2211 h 479881"/>
              <a:gd name="connsiteX4" fmla="*/ 1285660 w 1285660"/>
              <a:gd name="connsiteY4" fmla="*/ 229671 h 479881"/>
              <a:gd name="connsiteX0" fmla="*/ 0 w 1285660"/>
              <a:gd name="connsiteY0" fmla="*/ 479881 h 479881"/>
              <a:gd name="connsiteX1" fmla="*/ 246743 w 1285660"/>
              <a:gd name="connsiteY1" fmla="*/ 349253 h 479881"/>
              <a:gd name="connsiteX2" fmla="*/ 465222 w 1285660"/>
              <a:gd name="connsiteY2" fmla="*/ 55068 h 479881"/>
              <a:gd name="connsiteX3" fmla="*/ 790649 w 1285660"/>
              <a:gd name="connsiteY3" fmla="*/ 2211 h 479881"/>
              <a:gd name="connsiteX4" fmla="*/ 1285660 w 1285660"/>
              <a:gd name="connsiteY4" fmla="*/ 229671 h 47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660" h="479881">
                <a:moveTo>
                  <a:pt x="0" y="479881"/>
                </a:moveTo>
                <a:cubicBezTo>
                  <a:pt x="83457" y="442386"/>
                  <a:pt x="169206" y="420055"/>
                  <a:pt x="246743" y="349253"/>
                </a:cubicBezTo>
                <a:cubicBezTo>
                  <a:pt x="324280" y="278451"/>
                  <a:pt x="395197" y="107854"/>
                  <a:pt x="465222" y="55068"/>
                </a:cubicBezTo>
                <a:cubicBezTo>
                  <a:pt x="535247" y="2282"/>
                  <a:pt x="718078" y="31240"/>
                  <a:pt x="790649" y="2211"/>
                </a:cubicBezTo>
                <a:cubicBezTo>
                  <a:pt x="863220" y="-26818"/>
                  <a:pt x="1244409" y="239781"/>
                  <a:pt x="1285660" y="229671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" name="フリーフォーム 40"/>
          <p:cNvSpPr/>
          <p:nvPr/>
        </p:nvSpPr>
        <p:spPr bwMode="auto">
          <a:xfrm>
            <a:off x="7097487" y="2873828"/>
            <a:ext cx="261257" cy="290286"/>
          </a:xfrm>
          <a:custGeom>
            <a:avLst/>
            <a:gdLst>
              <a:gd name="connsiteX0" fmla="*/ 261257 w 261257"/>
              <a:gd name="connsiteY0" fmla="*/ 0 h 290286"/>
              <a:gd name="connsiteX1" fmla="*/ 232228 w 261257"/>
              <a:gd name="connsiteY1" fmla="*/ 174172 h 290286"/>
              <a:gd name="connsiteX2" fmla="*/ 232228 w 261257"/>
              <a:gd name="connsiteY2" fmla="*/ 174172 h 290286"/>
              <a:gd name="connsiteX3" fmla="*/ 0 w 261257"/>
              <a:gd name="connsiteY3" fmla="*/ 290286 h 29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290286">
                <a:moveTo>
                  <a:pt x="261257" y="0"/>
                </a:moveTo>
                <a:lnTo>
                  <a:pt x="232228" y="174172"/>
                </a:lnTo>
                <a:lnTo>
                  <a:pt x="232228" y="174172"/>
                </a:lnTo>
                <a:lnTo>
                  <a:pt x="0" y="290286"/>
                </a:ln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3" name="フリーフォーム 42"/>
          <p:cNvSpPr/>
          <p:nvPr/>
        </p:nvSpPr>
        <p:spPr bwMode="auto">
          <a:xfrm rot="2572146" flipV="1">
            <a:off x="7242682" y="2328117"/>
            <a:ext cx="328911" cy="468067"/>
          </a:xfrm>
          <a:custGeom>
            <a:avLst/>
            <a:gdLst>
              <a:gd name="connsiteX0" fmla="*/ 261257 w 261257"/>
              <a:gd name="connsiteY0" fmla="*/ 0 h 290286"/>
              <a:gd name="connsiteX1" fmla="*/ 232228 w 261257"/>
              <a:gd name="connsiteY1" fmla="*/ 174172 h 290286"/>
              <a:gd name="connsiteX2" fmla="*/ 232228 w 261257"/>
              <a:gd name="connsiteY2" fmla="*/ 174172 h 290286"/>
              <a:gd name="connsiteX3" fmla="*/ 0 w 261257"/>
              <a:gd name="connsiteY3" fmla="*/ 290286 h 290286"/>
              <a:gd name="connsiteX0" fmla="*/ 261257 w 261257"/>
              <a:gd name="connsiteY0" fmla="*/ 0 h 290286"/>
              <a:gd name="connsiteX1" fmla="*/ 251905 w 261257"/>
              <a:gd name="connsiteY1" fmla="*/ 116703 h 290286"/>
              <a:gd name="connsiteX2" fmla="*/ 232228 w 261257"/>
              <a:gd name="connsiteY2" fmla="*/ 174172 h 290286"/>
              <a:gd name="connsiteX3" fmla="*/ 232228 w 261257"/>
              <a:gd name="connsiteY3" fmla="*/ 174172 h 290286"/>
              <a:gd name="connsiteX4" fmla="*/ 0 w 261257"/>
              <a:gd name="connsiteY4" fmla="*/ 290286 h 290286"/>
              <a:gd name="connsiteX0" fmla="*/ 213542 w 251905"/>
              <a:gd name="connsiteY0" fmla="*/ 0 h 302046"/>
              <a:gd name="connsiteX1" fmla="*/ 251905 w 251905"/>
              <a:gd name="connsiteY1" fmla="*/ 128463 h 302046"/>
              <a:gd name="connsiteX2" fmla="*/ 232228 w 251905"/>
              <a:gd name="connsiteY2" fmla="*/ 185932 h 302046"/>
              <a:gd name="connsiteX3" fmla="*/ 232228 w 251905"/>
              <a:gd name="connsiteY3" fmla="*/ 185932 h 302046"/>
              <a:gd name="connsiteX4" fmla="*/ 0 w 251905"/>
              <a:gd name="connsiteY4" fmla="*/ 302046 h 302046"/>
              <a:gd name="connsiteX0" fmla="*/ 213542 w 251905"/>
              <a:gd name="connsiteY0" fmla="*/ 0 h 302046"/>
              <a:gd name="connsiteX1" fmla="*/ 251905 w 251905"/>
              <a:gd name="connsiteY1" fmla="*/ 128463 h 302046"/>
              <a:gd name="connsiteX2" fmla="*/ 232228 w 251905"/>
              <a:gd name="connsiteY2" fmla="*/ 185932 h 302046"/>
              <a:gd name="connsiteX3" fmla="*/ 211294 w 251905"/>
              <a:gd name="connsiteY3" fmla="*/ 246235 h 302046"/>
              <a:gd name="connsiteX4" fmla="*/ 0 w 251905"/>
              <a:gd name="connsiteY4" fmla="*/ 302046 h 30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05" h="302046">
                <a:moveTo>
                  <a:pt x="213542" y="0"/>
                </a:moveTo>
                <a:lnTo>
                  <a:pt x="251905" y="128463"/>
                </a:lnTo>
                <a:lnTo>
                  <a:pt x="232228" y="185932"/>
                </a:lnTo>
                <a:lnTo>
                  <a:pt x="211294" y="246235"/>
                </a:lnTo>
                <a:lnTo>
                  <a:pt x="0" y="302046"/>
                </a:ln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0" y="4356847"/>
            <a:ext cx="4397188" cy="2245659"/>
          </a:xfrm>
          <a:prstGeom prst="rect">
            <a:avLst/>
          </a:prstGeom>
          <a:noFill/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5982" y="6150114"/>
            <a:ext cx="223651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理研報道発表資料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2011-04-07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（図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6278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" y="729428"/>
            <a:ext cx="2773680" cy="18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3096769" y="285055"/>
            <a:ext cx="4497692" cy="3591718"/>
            <a:chOff x="3011485" y="2003520"/>
            <a:chExt cx="2061259" cy="159198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85" y="2020538"/>
              <a:ext cx="2061259" cy="1574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3388465" y="2003520"/>
              <a:ext cx="413752" cy="23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網膜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147925" y="3240101"/>
            <a:ext cx="2945795" cy="2743200"/>
            <a:chOff x="731520" y="3962400"/>
            <a:chExt cx="2301240" cy="2179320"/>
          </a:xfrm>
        </p:grpSpPr>
        <p:sp>
          <p:nvSpPr>
            <p:cNvPr id="9" name="円/楕円 8"/>
            <p:cNvSpPr/>
            <p:nvPr/>
          </p:nvSpPr>
          <p:spPr bwMode="auto">
            <a:xfrm>
              <a:off x="1676400" y="432816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" name="円/楕円 9"/>
            <p:cNvSpPr/>
            <p:nvPr/>
          </p:nvSpPr>
          <p:spPr bwMode="auto">
            <a:xfrm>
              <a:off x="1935480" y="4587240"/>
              <a:ext cx="228600" cy="228600"/>
            </a:xfrm>
            <a:prstGeom prst="ellipse">
              <a:avLst/>
            </a:prstGeom>
            <a:solidFill>
              <a:srgbClr val="FFFF66"/>
            </a:solidFill>
            <a:ln w="9525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" name="円/楕円 10"/>
            <p:cNvSpPr/>
            <p:nvPr/>
          </p:nvSpPr>
          <p:spPr bwMode="auto">
            <a:xfrm>
              <a:off x="2240280" y="438912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1508760" y="4754880"/>
              <a:ext cx="228600" cy="228600"/>
            </a:xfrm>
            <a:prstGeom prst="ellipse">
              <a:avLst/>
            </a:prstGeom>
            <a:solidFill>
              <a:srgbClr val="FFFF66"/>
            </a:solidFill>
            <a:ln w="9525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>
              <a:off x="2225040" y="4892040"/>
              <a:ext cx="228600" cy="228600"/>
            </a:xfrm>
            <a:prstGeom prst="ellipse">
              <a:avLst/>
            </a:prstGeom>
            <a:solidFill>
              <a:srgbClr val="FFFF66"/>
            </a:solidFill>
            <a:ln w="9525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" name="円/楕円 13"/>
            <p:cNvSpPr/>
            <p:nvPr/>
          </p:nvSpPr>
          <p:spPr bwMode="auto">
            <a:xfrm>
              <a:off x="1493520" y="5166360"/>
              <a:ext cx="228600" cy="228600"/>
            </a:xfrm>
            <a:prstGeom prst="ellipse">
              <a:avLst/>
            </a:prstGeom>
            <a:solidFill>
              <a:srgbClr val="FFFF66"/>
            </a:solidFill>
            <a:ln w="9525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>
              <a:off x="2377440" y="525780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1859280" y="4953000"/>
              <a:ext cx="228600" cy="2286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" name="円/楕円 16"/>
            <p:cNvSpPr/>
            <p:nvPr/>
          </p:nvSpPr>
          <p:spPr bwMode="auto">
            <a:xfrm>
              <a:off x="2499360" y="469392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" name="円/楕円 17"/>
            <p:cNvSpPr/>
            <p:nvPr/>
          </p:nvSpPr>
          <p:spPr bwMode="auto">
            <a:xfrm>
              <a:off x="1234440" y="454152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" name="円/楕円 18"/>
            <p:cNvSpPr/>
            <p:nvPr/>
          </p:nvSpPr>
          <p:spPr bwMode="auto">
            <a:xfrm>
              <a:off x="1325880" y="541020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円/楕円 19"/>
            <p:cNvSpPr/>
            <p:nvPr/>
          </p:nvSpPr>
          <p:spPr bwMode="auto">
            <a:xfrm>
              <a:off x="1737360" y="554736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円/楕円 20"/>
            <p:cNvSpPr/>
            <p:nvPr/>
          </p:nvSpPr>
          <p:spPr bwMode="auto">
            <a:xfrm>
              <a:off x="2804160" y="534924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円/楕円 21"/>
            <p:cNvSpPr/>
            <p:nvPr/>
          </p:nvSpPr>
          <p:spPr bwMode="auto">
            <a:xfrm>
              <a:off x="2788920" y="498348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円/楕円 22"/>
            <p:cNvSpPr/>
            <p:nvPr/>
          </p:nvSpPr>
          <p:spPr bwMode="auto">
            <a:xfrm>
              <a:off x="2270760" y="56388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円/楕円 23"/>
            <p:cNvSpPr/>
            <p:nvPr/>
          </p:nvSpPr>
          <p:spPr bwMode="auto">
            <a:xfrm>
              <a:off x="1203960" y="4968240"/>
              <a:ext cx="228600" cy="228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円/楕円 24"/>
            <p:cNvSpPr/>
            <p:nvPr/>
          </p:nvSpPr>
          <p:spPr bwMode="auto">
            <a:xfrm>
              <a:off x="731520" y="550164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円/楕円 25"/>
            <p:cNvSpPr/>
            <p:nvPr/>
          </p:nvSpPr>
          <p:spPr bwMode="auto">
            <a:xfrm>
              <a:off x="2407920" y="416052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円/楕円 26"/>
            <p:cNvSpPr/>
            <p:nvPr/>
          </p:nvSpPr>
          <p:spPr bwMode="auto">
            <a:xfrm>
              <a:off x="2773680" y="440436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円/楕円 27"/>
            <p:cNvSpPr/>
            <p:nvPr/>
          </p:nvSpPr>
          <p:spPr bwMode="auto">
            <a:xfrm>
              <a:off x="1981200" y="5303520"/>
              <a:ext cx="228600" cy="228600"/>
            </a:xfrm>
            <a:prstGeom prst="ellipse">
              <a:avLst/>
            </a:prstGeom>
            <a:solidFill>
              <a:srgbClr val="FFFF66"/>
            </a:solidFill>
            <a:ln w="9525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円/楕円 28"/>
            <p:cNvSpPr/>
            <p:nvPr/>
          </p:nvSpPr>
          <p:spPr bwMode="auto">
            <a:xfrm>
              <a:off x="1158240" y="416052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円/楕円 29"/>
            <p:cNvSpPr/>
            <p:nvPr/>
          </p:nvSpPr>
          <p:spPr bwMode="auto">
            <a:xfrm>
              <a:off x="1249680" y="57912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円/楕円 30"/>
            <p:cNvSpPr/>
            <p:nvPr/>
          </p:nvSpPr>
          <p:spPr bwMode="auto">
            <a:xfrm>
              <a:off x="2606040" y="576072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1828800" y="591312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777240" y="448056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1584960" y="39624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792480" y="501396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2042160" y="400812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43" name="正方形/長方形 142"/>
          <p:cNvSpPr/>
          <p:nvPr/>
        </p:nvSpPr>
        <p:spPr>
          <a:xfrm>
            <a:off x="864882" y="594071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受容野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366627" y="2073224"/>
            <a:ext cx="182614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理研報道発表資料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2011-04-07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（図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）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437888" y="5940712"/>
            <a:ext cx="3401567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視覚の特性を利用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370295" y="287398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光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7" name="下矢印 36"/>
          <p:cNvSpPr/>
          <p:nvPr/>
        </p:nvSpPr>
        <p:spPr bwMode="auto">
          <a:xfrm rot="2526168">
            <a:off x="2574545" y="2693743"/>
            <a:ext cx="411480" cy="8280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4023360" y="3471391"/>
            <a:ext cx="390144" cy="4145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142" name="グループ化 141"/>
          <p:cNvGrpSpPr/>
          <p:nvPr/>
        </p:nvGrpSpPr>
        <p:grpSpPr>
          <a:xfrm>
            <a:off x="3487883" y="3626840"/>
            <a:ext cx="5326007" cy="2179320"/>
            <a:chOff x="3867188" y="4326403"/>
            <a:chExt cx="4846118" cy="1982957"/>
          </a:xfrm>
        </p:grpSpPr>
        <p:sp>
          <p:nvSpPr>
            <p:cNvPr id="38" name="円/楕円 37"/>
            <p:cNvSpPr/>
            <p:nvPr/>
          </p:nvSpPr>
          <p:spPr bwMode="auto">
            <a:xfrm rot="5400000">
              <a:off x="6045224" y="4351825"/>
              <a:ext cx="508451" cy="508451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円/楕円 39"/>
            <p:cNvSpPr/>
            <p:nvPr/>
          </p:nvSpPr>
          <p:spPr bwMode="auto">
            <a:xfrm rot="5400000">
              <a:off x="6757055" y="4326403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円/楕円 40"/>
            <p:cNvSpPr/>
            <p:nvPr/>
          </p:nvSpPr>
          <p:spPr bwMode="auto">
            <a:xfrm rot="5400000">
              <a:off x="7494308" y="4326403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円/楕円 43"/>
            <p:cNvSpPr/>
            <p:nvPr/>
          </p:nvSpPr>
          <p:spPr bwMode="auto">
            <a:xfrm rot="5400000">
              <a:off x="4519872" y="4351825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円/楕円 44"/>
            <p:cNvSpPr/>
            <p:nvPr/>
          </p:nvSpPr>
          <p:spPr bwMode="auto">
            <a:xfrm rot="5400000">
              <a:off x="5257126" y="4351825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円/楕円 45"/>
            <p:cNvSpPr/>
            <p:nvPr/>
          </p:nvSpPr>
          <p:spPr bwMode="auto">
            <a:xfrm rot="5400000">
              <a:off x="6070647" y="5800909"/>
              <a:ext cx="508451" cy="508451"/>
            </a:xfrm>
            <a:prstGeom prst="ellipse">
              <a:avLst/>
            </a:prstGeom>
            <a:solidFill>
              <a:srgbClr val="FFFF66"/>
            </a:solidFill>
            <a:ln w="38100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円/楕円 46"/>
            <p:cNvSpPr/>
            <p:nvPr/>
          </p:nvSpPr>
          <p:spPr bwMode="auto">
            <a:xfrm rot="5400000">
              <a:off x="6757055" y="5775486"/>
              <a:ext cx="508451" cy="508451"/>
            </a:xfrm>
            <a:prstGeom prst="ellipse">
              <a:avLst/>
            </a:prstGeom>
            <a:solidFill>
              <a:srgbClr val="FFFF66"/>
            </a:solidFill>
            <a:ln w="38100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円/楕円 47"/>
            <p:cNvSpPr/>
            <p:nvPr/>
          </p:nvSpPr>
          <p:spPr bwMode="auto">
            <a:xfrm rot="5400000">
              <a:off x="7494308" y="5775486"/>
              <a:ext cx="508451" cy="508451"/>
            </a:xfrm>
            <a:prstGeom prst="ellipse">
              <a:avLst/>
            </a:prstGeom>
            <a:solidFill>
              <a:srgbClr val="66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円/楕円 49"/>
            <p:cNvSpPr/>
            <p:nvPr/>
          </p:nvSpPr>
          <p:spPr bwMode="auto">
            <a:xfrm rot="5400000">
              <a:off x="4545295" y="5800909"/>
              <a:ext cx="508451" cy="508451"/>
            </a:xfrm>
            <a:prstGeom prst="ellipse">
              <a:avLst/>
            </a:prstGeom>
            <a:solidFill>
              <a:srgbClr val="66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円/楕円 50"/>
            <p:cNvSpPr/>
            <p:nvPr/>
          </p:nvSpPr>
          <p:spPr bwMode="auto">
            <a:xfrm rot="5400000">
              <a:off x="5257126" y="5800909"/>
              <a:ext cx="508451" cy="508451"/>
            </a:xfrm>
            <a:prstGeom prst="ellipse">
              <a:avLst/>
            </a:prstGeom>
            <a:solidFill>
              <a:srgbClr val="FFFF66"/>
            </a:solidFill>
            <a:ln w="38100" cap="flat" cmpd="sng" algn="ctr">
              <a:solidFill>
                <a:srgbClr val="FF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cxnSp>
          <p:nvCxnSpPr>
            <p:cNvPr id="53" name="直線矢印コネクタ 52"/>
            <p:cNvCxnSpPr>
              <a:stCxn id="38" idx="6"/>
              <a:endCxn id="47" idx="2"/>
            </p:cNvCxnSpPr>
            <p:nvPr/>
          </p:nvCxnSpPr>
          <p:spPr bwMode="auto">
            <a:xfrm rot="5400000" flipV="1">
              <a:off x="6197759" y="4961966"/>
              <a:ext cx="915211" cy="71183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直線矢印コネクタ 53"/>
            <p:cNvCxnSpPr>
              <a:stCxn id="38" idx="6"/>
              <a:endCxn id="46" idx="2"/>
            </p:cNvCxnSpPr>
            <p:nvPr/>
          </p:nvCxnSpPr>
          <p:spPr bwMode="auto">
            <a:xfrm rot="5400000" flipV="1">
              <a:off x="5841844" y="5317881"/>
              <a:ext cx="940633" cy="254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直線矢印コネクタ 56"/>
            <p:cNvCxnSpPr>
              <a:stCxn id="38" idx="6"/>
              <a:endCxn id="51" idx="2"/>
            </p:cNvCxnSpPr>
            <p:nvPr/>
          </p:nvCxnSpPr>
          <p:spPr bwMode="auto">
            <a:xfrm rot="5400000">
              <a:off x="5435083" y="4936543"/>
              <a:ext cx="940633" cy="78809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直線矢印コネクタ 59"/>
            <p:cNvCxnSpPr>
              <a:stCxn id="41" idx="6"/>
              <a:endCxn id="48" idx="2"/>
            </p:cNvCxnSpPr>
            <p:nvPr/>
          </p:nvCxnSpPr>
          <p:spPr bwMode="auto">
            <a:xfrm rot="5400000">
              <a:off x="7278217" y="5305170"/>
              <a:ext cx="9406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直線矢印コネクタ 62"/>
            <p:cNvCxnSpPr>
              <a:stCxn id="41" idx="6"/>
              <a:endCxn id="47" idx="2"/>
            </p:cNvCxnSpPr>
            <p:nvPr/>
          </p:nvCxnSpPr>
          <p:spPr bwMode="auto">
            <a:xfrm rot="5400000">
              <a:off x="6909590" y="4936543"/>
              <a:ext cx="940633" cy="7372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直線矢印コネクタ 65"/>
            <p:cNvCxnSpPr>
              <a:stCxn id="40" idx="6"/>
              <a:endCxn id="48" idx="2"/>
            </p:cNvCxnSpPr>
            <p:nvPr/>
          </p:nvCxnSpPr>
          <p:spPr bwMode="auto">
            <a:xfrm rot="5400000" flipV="1">
              <a:off x="6909590" y="4936543"/>
              <a:ext cx="940633" cy="7372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9" name="直線矢印コネクタ 68"/>
            <p:cNvCxnSpPr>
              <a:stCxn id="40" idx="6"/>
              <a:endCxn id="47" idx="2"/>
            </p:cNvCxnSpPr>
            <p:nvPr/>
          </p:nvCxnSpPr>
          <p:spPr bwMode="auto">
            <a:xfrm rot="5400000">
              <a:off x="6540963" y="5305170"/>
              <a:ext cx="9406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2" name="直線矢印コネクタ 71"/>
            <p:cNvCxnSpPr>
              <a:stCxn id="40" idx="6"/>
              <a:endCxn id="46" idx="2"/>
            </p:cNvCxnSpPr>
            <p:nvPr/>
          </p:nvCxnSpPr>
          <p:spPr bwMode="auto">
            <a:xfrm rot="5400000">
              <a:off x="6185048" y="4974677"/>
              <a:ext cx="966056" cy="6864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直線矢印コネクタ 74"/>
            <p:cNvCxnSpPr>
              <a:stCxn id="45" idx="6"/>
              <a:endCxn id="46" idx="2"/>
            </p:cNvCxnSpPr>
            <p:nvPr/>
          </p:nvCxnSpPr>
          <p:spPr bwMode="auto">
            <a:xfrm rot="5400000" flipV="1">
              <a:off x="5447795" y="4923832"/>
              <a:ext cx="940633" cy="81352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直線矢印コネクタ 77"/>
            <p:cNvCxnSpPr>
              <a:stCxn id="45" idx="6"/>
              <a:endCxn id="51" idx="2"/>
            </p:cNvCxnSpPr>
            <p:nvPr/>
          </p:nvCxnSpPr>
          <p:spPr bwMode="auto">
            <a:xfrm rot="5400000">
              <a:off x="5041034" y="5330592"/>
              <a:ext cx="9406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1" name="直線矢印コネクタ 80"/>
            <p:cNvCxnSpPr>
              <a:stCxn id="45" idx="6"/>
              <a:endCxn id="50" idx="2"/>
            </p:cNvCxnSpPr>
            <p:nvPr/>
          </p:nvCxnSpPr>
          <p:spPr bwMode="auto">
            <a:xfrm rot="5400000">
              <a:off x="4685119" y="4974677"/>
              <a:ext cx="940633" cy="7118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4" name="直線矢印コネクタ 83"/>
            <p:cNvCxnSpPr>
              <a:stCxn id="44" idx="6"/>
              <a:endCxn id="51" idx="2"/>
            </p:cNvCxnSpPr>
            <p:nvPr/>
          </p:nvCxnSpPr>
          <p:spPr bwMode="auto">
            <a:xfrm rot="5400000" flipV="1">
              <a:off x="4672408" y="4961966"/>
              <a:ext cx="940633" cy="7372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7" name="直線矢印コネクタ 86"/>
            <p:cNvCxnSpPr>
              <a:stCxn id="44" idx="6"/>
              <a:endCxn id="50" idx="2"/>
            </p:cNvCxnSpPr>
            <p:nvPr/>
          </p:nvCxnSpPr>
          <p:spPr bwMode="auto">
            <a:xfrm rot="5400000" flipV="1">
              <a:off x="4316492" y="5317881"/>
              <a:ext cx="940633" cy="254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円/楕円 90"/>
            <p:cNvSpPr/>
            <p:nvPr/>
          </p:nvSpPr>
          <p:spPr bwMode="auto">
            <a:xfrm rot="5400000">
              <a:off x="8204855" y="4326403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円/楕円 92"/>
            <p:cNvSpPr/>
            <p:nvPr/>
          </p:nvSpPr>
          <p:spPr bwMode="auto">
            <a:xfrm rot="5400000">
              <a:off x="8204855" y="5775486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cxnSp>
          <p:nvCxnSpPr>
            <p:cNvPr id="96" name="直線矢印コネクタ 95"/>
            <p:cNvCxnSpPr>
              <a:stCxn id="41" idx="6"/>
            </p:cNvCxnSpPr>
            <p:nvPr/>
          </p:nvCxnSpPr>
          <p:spPr bwMode="auto">
            <a:xfrm>
              <a:off x="7748533" y="4834854"/>
              <a:ext cx="710548" cy="9711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7" name="直線矢印コネクタ 96"/>
            <p:cNvCxnSpPr>
              <a:stCxn id="91" idx="6"/>
              <a:endCxn id="48" idx="2"/>
            </p:cNvCxnSpPr>
            <p:nvPr/>
          </p:nvCxnSpPr>
          <p:spPr bwMode="auto">
            <a:xfrm flipH="1">
              <a:off x="7748533" y="4834854"/>
              <a:ext cx="710547" cy="9406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8" name="直線矢印コネクタ 97"/>
            <p:cNvCxnSpPr>
              <a:stCxn id="91" idx="6"/>
              <a:endCxn id="93" idx="2"/>
            </p:cNvCxnSpPr>
            <p:nvPr/>
          </p:nvCxnSpPr>
          <p:spPr bwMode="auto">
            <a:xfrm rot="5400000">
              <a:off x="7988763" y="5305170"/>
              <a:ext cx="9406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円/楕円 98"/>
            <p:cNvSpPr/>
            <p:nvPr/>
          </p:nvSpPr>
          <p:spPr bwMode="auto">
            <a:xfrm rot="5400000">
              <a:off x="3867188" y="4341643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円/楕円 99"/>
            <p:cNvSpPr/>
            <p:nvPr/>
          </p:nvSpPr>
          <p:spPr bwMode="auto">
            <a:xfrm rot="5400000">
              <a:off x="3867188" y="5790726"/>
              <a:ext cx="508451" cy="5084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cxnSp>
          <p:nvCxnSpPr>
            <p:cNvPr id="101" name="直線矢印コネクタ 100"/>
            <p:cNvCxnSpPr>
              <a:stCxn id="99" idx="6"/>
              <a:endCxn id="100" idx="2"/>
            </p:cNvCxnSpPr>
            <p:nvPr/>
          </p:nvCxnSpPr>
          <p:spPr bwMode="auto">
            <a:xfrm rot="5400000">
              <a:off x="3651097" y="5320410"/>
              <a:ext cx="9406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4" name="直線矢印コネクタ 103"/>
            <p:cNvCxnSpPr>
              <a:stCxn id="91" idx="6"/>
              <a:endCxn id="47" idx="2"/>
            </p:cNvCxnSpPr>
            <p:nvPr/>
          </p:nvCxnSpPr>
          <p:spPr bwMode="auto">
            <a:xfrm flipH="1">
              <a:off x="7011280" y="4834854"/>
              <a:ext cx="1447800" cy="9406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直線矢印コネクタ 106"/>
            <p:cNvCxnSpPr>
              <a:stCxn id="41" idx="6"/>
              <a:endCxn id="46" idx="2"/>
            </p:cNvCxnSpPr>
            <p:nvPr/>
          </p:nvCxnSpPr>
          <p:spPr bwMode="auto">
            <a:xfrm flipH="1">
              <a:off x="6324872" y="4834854"/>
              <a:ext cx="1423661" cy="9660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0" name="直線矢印コネクタ 109"/>
            <p:cNvCxnSpPr>
              <a:stCxn id="40" idx="6"/>
              <a:endCxn id="93" idx="2"/>
            </p:cNvCxnSpPr>
            <p:nvPr/>
          </p:nvCxnSpPr>
          <p:spPr bwMode="auto">
            <a:xfrm>
              <a:off x="7011280" y="4834854"/>
              <a:ext cx="1447800" cy="9406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3" name="直線矢印コネクタ 112"/>
            <p:cNvCxnSpPr>
              <a:stCxn id="40" idx="6"/>
              <a:endCxn id="51" idx="2"/>
            </p:cNvCxnSpPr>
            <p:nvPr/>
          </p:nvCxnSpPr>
          <p:spPr bwMode="auto">
            <a:xfrm flipH="1">
              <a:off x="5511351" y="4834854"/>
              <a:ext cx="1499929" cy="9660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6" name="直線矢印コネクタ 115"/>
            <p:cNvCxnSpPr>
              <a:stCxn id="38" idx="6"/>
              <a:endCxn id="48" idx="2"/>
            </p:cNvCxnSpPr>
            <p:nvPr/>
          </p:nvCxnSpPr>
          <p:spPr bwMode="auto">
            <a:xfrm>
              <a:off x="6299449" y="4860276"/>
              <a:ext cx="1449084" cy="9152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1" name="直線矢印コネクタ 120"/>
            <p:cNvCxnSpPr>
              <a:stCxn id="38" idx="6"/>
              <a:endCxn id="50" idx="2"/>
            </p:cNvCxnSpPr>
            <p:nvPr/>
          </p:nvCxnSpPr>
          <p:spPr bwMode="auto">
            <a:xfrm flipH="1">
              <a:off x="4799520" y="4860276"/>
              <a:ext cx="1499929" cy="9406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4" name="直線矢印コネクタ 123"/>
            <p:cNvCxnSpPr>
              <a:stCxn id="45" idx="6"/>
              <a:endCxn id="47" idx="2"/>
            </p:cNvCxnSpPr>
            <p:nvPr/>
          </p:nvCxnSpPr>
          <p:spPr bwMode="auto">
            <a:xfrm>
              <a:off x="5511351" y="4860276"/>
              <a:ext cx="1499929" cy="9152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7" name="直線矢印コネクタ 126"/>
            <p:cNvCxnSpPr>
              <a:stCxn id="45" idx="6"/>
              <a:endCxn id="100" idx="2"/>
            </p:cNvCxnSpPr>
            <p:nvPr/>
          </p:nvCxnSpPr>
          <p:spPr bwMode="auto">
            <a:xfrm flipH="1">
              <a:off x="4121413" y="4860276"/>
              <a:ext cx="1389938" cy="9304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0" name="直線矢印コネクタ 129"/>
            <p:cNvCxnSpPr>
              <a:stCxn id="44" idx="6"/>
              <a:endCxn id="46" idx="2"/>
            </p:cNvCxnSpPr>
            <p:nvPr/>
          </p:nvCxnSpPr>
          <p:spPr bwMode="auto">
            <a:xfrm>
              <a:off x="4774097" y="4860276"/>
              <a:ext cx="1550775" cy="9406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3" name="直線矢印コネクタ 132"/>
            <p:cNvCxnSpPr>
              <a:stCxn id="44" idx="6"/>
              <a:endCxn id="100" idx="2"/>
            </p:cNvCxnSpPr>
            <p:nvPr/>
          </p:nvCxnSpPr>
          <p:spPr bwMode="auto">
            <a:xfrm flipH="1">
              <a:off x="4121413" y="4860276"/>
              <a:ext cx="652684" cy="9304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6" name="直線矢印コネクタ 135"/>
            <p:cNvCxnSpPr>
              <a:stCxn id="99" idx="6"/>
              <a:endCxn id="51" idx="2"/>
            </p:cNvCxnSpPr>
            <p:nvPr/>
          </p:nvCxnSpPr>
          <p:spPr bwMode="auto">
            <a:xfrm>
              <a:off x="4121413" y="4850094"/>
              <a:ext cx="1389938" cy="950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9" name="直線矢印コネクタ 138"/>
            <p:cNvCxnSpPr>
              <a:stCxn id="99" idx="6"/>
              <a:endCxn id="50" idx="2"/>
            </p:cNvCxnSpPr>
            <p:nvPr/>
          </p:nvCxnSpPr>
          <p:spPr bwMode="auto">
            <a:xfrm>
              <a:off x="4121413" y="4850094"/>
              <a:ext cx="678107" cy="950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768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451964" y="0"/>
            <a:ext cx="3692036" cy="58477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視覚刺激への反応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72486" y="2297347"/>
            <a:ext cx="463456" cy="737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x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cxnSp>
        <p:nvCxnSpPr>
          <p:cNvPr id="6" name="直線矢印コネクタ 5"/>
          <p:cNvCxnSpPr/>
          <p:nvPr/>
        </p:nvCxnSpPr>
        <p:spPr bwMode="auto">
          <a:xfrm>
            <a:off x="2212857" y="2538612"/>
            <a:ext cx="5598748" cy="5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線矢印コネクタ 6"/>
          <p:cNvCxnSpPr/>
          <p:nvPr/>
        </p:nvCxnSpPr>
        <p:spPr bwMode="auto">
          <a:xfrm rot="5400000" flipH="1" flipV="1">
            <a:off x="3742558" y="1677014"/>
            <a:ext cx="1918179" cy="8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3569114" y="816396"/>
            <a:ext cx="924368" cy="486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G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(σ</a:t>
            </a:r>
            <a:r>
              <a:rPr kumimoji="1" lang="en-US" altLang="ja-JP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1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2" name="フリーフォーム 11"/>
          <p:cNvSpPr/>
          <p:nvPr/>
        </p:nvSpPr>
        <p:spPr bwMode="auto">
          <a:xfrm>
            <a:off x="3193651" y="1260977"/>
            <a:ext cx="3055067" cy="1281899"/>
          </a:xfrm>
          <a:custGeom>
            <a:avLst/>
            <a:gdLst>
              <a:gd name="connsiteX0" fmla="*/ 0 w 2911449"/>
              <a:gd name="connsiteY0" fmla="*/ 1221638 h 1221638"/>
              <a:gd name="connsiteX1" fmla="*/ 526694 w 2911449"/>
              <a:gd name="connsiteY1" fmla="*/ 1141171 h 1221638"/>
              <a:gd name="connsiteX2" fmla="*/ 877824 w 2911449"/>
              <a:gd name="connsiteY2" fmla="*/ 790041 h 1221638"/>
              <a:gd name="connsiteX3" fmla="*/ 1228953 w 2911449"/>
              <a:gd name="connsiteY3" fmla="*/ 168249 h 1221638"/>
              <a:gd name="connsiteX4" fmla="*/ 1455725 w 2911449"/>
              <a:gd name="connsiteY4" fmla="*/ 0 h 1221638"/>
              <a:gd name="connsiteX5" fmla="*/ 1675181 w 2911449"/>
              <a:gd name="connsiteY5" fmla="*/ 168249 h 1221638"/>
              <a:gd name="connsiteX6" fmla="*/ 2004365 w 2911449"/>
              <a:gd name="connsiteY6" fmla="*/ 790041 h 1221638"/>
              <a:gd name="connsiteX7" fmla="*/ 2355494 w 2911449"/>
              <a:gd name="connsiteY7" fmla="*/ 1148486 h 1221638"/>
              <a:gd name="connsiteX8" fmla="*/ 2911449 w 2911449"/>
              <a:gd name="connsiteY8" fmla="*/ 1214323 h 122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1449" h="1221638">
                <a:moveTo>
                  <a:pt x="0" y="1221638"/>
                </a:moveTo>
                <a:cubicBezTo>
                  <a:pt x="190195" y="1217371"/>
                  <a:pt x="380390" y="1213104"/>
                  <a:pt x="526694" y="1141171"/>
                </a:cubicBezTo>
                <a:cubicBezTo>
                  <a:pt x="672998" y="1069238"/>
                  <a:pt x="760781" y="952195"/>
                  <a:pt x="877824" y="790041"/>
                </a:cubicBezTo>
                <a:cubicBezTo>
                  <a:pt x="994867" y="627887"/>
                  <a:pt x="1132636" y="299923"/>
                  <a:pt x="1228953" y="168249"/>
                </a:cubicBezTo>
                <a:cubicBezTo>
                  <a:pt x="1325270" y="36576"/>
                  <a:pt x="1381354" y="0"/>
                  <a:pt x="1455725" y="0"/>
                </a:cubicBezTo>
                <a:cubicBezTo>
                  <a:pt x="1530096" y="0"/>
                  <a:pt x="1583741" y="36575"/>
                  <a:pt x="1675181" y="168249"/>
                </a:cubicBezTo>
                <a:cubicBezTo>
                  <a:pt x="1766621" y="299923"/>
                  <a:pt x="1890980" y="626668"/>
                  <a:pt x="2004365" y="790041"/>
                </a:cubicBezTo>
                <a:cubicBezTo>
                  <a:pt x="2117751" y="953414"/>
                  <a:pt x="2204313" y="1077772"/>
                  <a:pt x="2355494" y="1148486"/>
                </a:cubicBezTo>
                <a:cubicBezTo>
                  <a:pt x="2506675" y="1219200"/>
                  <a:pt x="2709062" y="1216761"/>
                  <a:pt x="2911449" y="1214323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" name="フリーフォーム 16"/>
          <p:cNvSpPr/>
          <p:nvPr/>
        </p:nvSpPr>
        <p:spPr bwMode="auto">
          <a:xfrm>
            <a:off x="2038177" y="2098477"/>
            <a:ext cx="5349637" cy="435247"/>
          </a:xfrm>
          <a:custGeom>
            <a:avLst/>
            <a:gdLst>
              <a:gd name="connsiteX0" fmla="*/ 0 w 2911449"/>
              <a:gd name="connsiteY0" fmla="*/ 1221638 h 1221638"/>
              <a:gd name="connsiteX1" fmla="*/ 526694 w 2911449"/>
              <a:gd name="connsiteY1" fmla="*/ 1141171 h 1221638"/>
              <a:gd name="connsiteX2" fmla="*/ 877824 w 2911449"/>
              <a:gd name="connsiteY2" fmla="*/ 790041 h 1221638"/>
              <a:gd name="connsiteX3" fmla="*/ 1228953 w 2911449"/>
              <a:gd name="connsiteY3" fmla="*/ 168249 h 1221638"/>
              <a:gd name="connsiteX4" fmla="*/ 1455725 w 2911449"/>
              <a:gd name="connsiteY4" fmla="*/ 0 h 1221638"/>
              <a:gd name="connsiteX5" fmla="*/ 1675181 w 2911449"/>
              <a:gd name="connsiteY5" fmla="*/ 168249 h 1221638"/>
              <a:gd name="connsiteX6" fmla="*/ 2004365 w 2911449"/>
              <a:gd name="connsiteY6" fmla="*/ 790041 h 1221638"/>
              <a:gd name="connsiteX7" fmla="*/ 2355494 w 2911449"/>
              <a:gd name="connsiteY7" fmla="*/ 1148486 h 1221638"/>
              <a:gd name="connsiteX8" fmla="*/ 2911449 w 2911449"/>
              <a:gd name="connsiteY8" fmla="*/ 1214323 h 122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1449" h="1221638">
                <a:moveTo>
                  <a:pt x="0" y="1221638"/>
                </a:moveTo>
                <a:cubicBezTo>
                  <a:pt x="190195" y="1217371"/>
                  <a:pt x="380390" y="1213104"/>
                  <a:pt x="526694" y="1141171"/>
                </a:cubicBezTo>
                <a:cubicBezTo>
                  <a:pt x="672998" y="1069238"/>
                  <a:pt x="760781" y="952195"/>
                  <a:pt x="877824" y="790041"/>
                </a:cubicBezTo>
                <a:cubicBezTo>
                  <a:pt x="994867" y="627887"/>
                  <a:pt x="1132636" y="299923"/>
                  <a:pt x="1228953" y="168249"/>
                </a:cubicBezTo>
                <a:cubicBezTo>
                  <a:pt x="1325270" y="36576"/>
                  <a:pt x="1381354" y="0"/>
                  <a:pt x="1455725" y="0"/>
                </a:cubicBezTo>
                <a:cubicBezTo>
                  <a:pt x="1530096" y="0"/>
                  <a:pt x="1583741" y="36575"/>
                  <a:pt x="1675181" y="168249"/>
                </a:cubicBezTo>
                <a:cubicBezTo>
                  <a:pt x="1766621" y="299923"/>
                  <a:pt x="1890980" y="626668"/>
                  <a:pt x="2004365" y="790041"/>
                </a:cubicBezTo>
                <a:cubicBezTo>
                  <a:pt x="2117751" y="953414"/>
                  <a:pt x="2204313" y="1077772"/>
                  <a:pt x="2355494" y="1148486"/>
                </a:cubicBezTo>
                <a:cubicBezTo>
                  <a:pt x="2506675" y="1219200"/>
                  <a:pt x="2709062" y="1216761"/>
                  <a:pt x="2911449" y="1214323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23284" y="1847346"/>
            <a:ext cx="924368" cy="486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G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(σ</a:t>
            </a:r>
            <a:r>
              <a:rPr kumimoji="1" lang="en-US" altLang="ja-JP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2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55916" y="868179"/>
            <a:ext cx="1647113" cy="435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興奮性領域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816881" y="1888264"/>
            <a:ext cx="1348414" cy="435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抑制領域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graphicFrame>
        <p:nvGraphicFramePr>
          <p:cNvPr id="22" name="オブジェクト 21"/>
          <p:cNvGraphicFramePr>
            <a:graphicFrameLocks noChangeAspect="1"/>
          </p:cNvGraphicFramePr>
          <p:nvPr>
            <p:extLst/>
          </p:nvPr>
        </p:nvGraphicFramePr>
        <p:xfrm>
          <a:off x="1085215" y="2754630"/>
          <a:ext cx="7378700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528" name="数式" r:id="rId4" imgW="2768400" imgH="685800" progId="Equation.3">
                  <p:embed/>
                </p:oleObj>
              </mc:Choice>
              <mc:Fallback>
                <p:oleObj name="数式" r:id="rId4" imgW="2768400" imgH="685800" progId="Equation.3">
                  <p:embed/>
                  <p:pic>
                    <p:nvPicPr>
                      <p:cNvPr id="22" name="オブジェクト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215" y="2754630"/>
                        <a:ext cx="7378700" cy="182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1" y="0"/>
            <a:ext cx="45720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受容野の機構を模擬する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647513" y="4612133"/>
            <a:ext cx="5252647" cy="2245867"/>
            <a:chOff x="767153" y="4607033"/>
            <a:chExt cx="5252647" cy="224586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7153" y="4607033"/>
              <a:ext cx="5252647" cy="2245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2911190" y="5085176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中心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31754" y="572737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周辺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4937760" y="4907280"/>
              <a:ext cx="746760" cy="4876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</p:grpSp>
      <p:graphicFrame>
        <p:nvGraphicFramePr>
          <p:cNvPr id="10" name="オブジェクト 9"/>
          <p:cNvGraphicFramePr>
            <a:graphicFrameLocks noChangeAspect="1"/>
          </p:cNvGraphicFramePr>
          <p:nvPr>
            <p:extLst/>
          </p:nvPr>
        </p:nvGraphicFramePr>
        <p:xfrm>
          <a:off x="1121242" y="4810031"/>
          <a:ext cx="2471737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529" name="数式" r:id="rId7" imgW="927000" imgH="647640" progId="Equation.3">
                  <p:embed/>
                </p:oleObj>
              </mc:Choice>
              <mc:Fallback>
                <p:oleObj name="数式" r:id="rId7" imgW="927000" imgH="647640" progId="Equation.3">
                  <p:embed/>
                  <p:pic>
                    <p:nvPicPr>
                      <p:cNvPr id="1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1242" y="4810031"/>
                        <a:ext cx="2471737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0" y="685800"/>
            <a:ext cx="2867708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視神経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-&gt; LGN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E0F37-440A-4B3F-93B8-E393F931D63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0" y="0"/>
            <a:ext cx="8928847" cy="6050710"/>
            <a:chOff x="0" y="0"/>
            <a:chExt cx="8928847" cy="605071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0" y="585216"/>
              <a:ext cx="70006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異なる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rPr>
                <a:t>σ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の平滑化画像の差分（引き算）</a:t>
              </a:r>
              <a:endPara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cxnSp>
          <p:nvCxnSpPr>
            <p:cNvPr id="4" name="カギ線コネクタ 3"/>
            <p:cNvCxnSpPr/>
            <p:nvPr/>
          </p:nvCxnSpPr>
          <p:spPr bwMode="auto">
            <a:xfrm rot="10800000" flipV="1">
              <a:off x="3452473" y="2437698"/>
              <a:ext cx="66" cy="2524356"/>
            </a:xfrm>
            <a:prstGeom prst="bentConnector3">
              <a:avLst>
                <a:gd name="adj1" fmla="val 724315152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2514597" y="3657600"/>
              <a:ext cx="44864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0" name="グループ化 19"/>
            <p:cNvGrpSpPr/>
            <p:nvPr/>
          </p:nvGrpSpPr>
          <p:grpSpPr>
            <a:xfrm>
              <a:off x="5734139" y="3422073"/>
              <a:ext cx="492443" cy="461666"/>
              <a:chOff x="5999016" y="3422073"/>
              <a:chExt cx="492443" cy="461666"/>
            </a:xfrm>
          </p:grpSpPr>
          <p:sp>
            <p:nvSpPr>
              <p:cNvPr id="14" name="円/楕円 13"/>
              <p:cNvSpPr/>
              <p:nvPr/>
            </p:nvSpPr>
            <p:spPr bwMode="auto">
              <a:xfrm>
                <a:off x="6026726" y="3422073"/>
                <a:ext cx="457200" cy="4572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5999016" y="3422074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+mn-cs"/>
                  </a:rPr>
                  <a:t>－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anose="020B0609070205080204" pitchFamily="49" charset="-128"/>
                  <a:ea typeface="ＭＳ ゴシック" panose="020B0609070205080204" pitchFamily="49" charset="-128"/>
                  <a:cs typeface="+mn-cs"/>
                </a:endParaRPr>
              </a:p>
            </p:txBody>
          </p:sp>
        </p:grpSp>
        <p:cxnSp>
          <p:nvCxnSpPr>
            <p:cNvPr id="17" name="カギ線コネクタ 16"/>
            <p:cNvCxnSpPr>
              <a:endCxn id="14" idx="0"/>
            </p:cNvCxnSpPr>
            <p:nvPr/>
          </p:nvCxnSpPr>
          <p:spPr bwMode="auto">
            <a:xfrm>
              <a:off x="5549563" y="2437698"/>
              <a:ext cx="440886" cy="984375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カギ線コネクタ 18"/>
            <p:cNvCxnSpPr>
              <a:endCxn id="14" idx="4"/>
            </p:cNvCxnSpPr>
            <p:nvPr/>
          </p:nvCxnSpPr>
          <p:spPr bwMode="auto">
            <a:xfrm flipV="1">
              <a:off x="5549497" y="3879273"/>
              <a:ext cx="440952" cy="1082781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直線矢印コネクタ 21"/>
            <p:cNvCxnSpPr>
              <a:stCxn id="14" idx="6"/>
            </p:cNvCxnSpPr>
            <p:nvPr/>
          </p:nvCxnSpPr>
          <p:spPr bwMode="auto">
            <a:xfrm>
              <a:off x="6219049" y="3650673"/>
              <a:ext cx="512885" cy="227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24" name="オブジェクト 23"/>
            <p:cNvGraphicFramePr>
              <a:graphicFrameLocks noChangeAspect="1"/>
            </p:cNvGraphicFramePr>
            <p:nvPr>
              <p:extLst/>
            </p:nvPr>
          </p:nvGraphicFramePr>
          <p:xfrm>
            <a:off x="2860675" y="1448921"/>
            <a:ext cx="473075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2552" name="数式" r:id="rId4" imgW="177480" imgH="215640" progId="Equation.3">
                    <p:embed/>
                  </p:oleObj>
                </mc:Choice>
                <mc:Fallback>
                  <p:oleObj name="数式" r:id="rId4" imgW="177480" imgH="215640" progId="Equation.3">
                    <p:embed/>
                    <p:pic>
                      <p:nvPicPr>
                        <p:cNvPr id="24" name="オブジェクト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0675" y="1448921"/>
                          <a:ext cx="473075" cy="574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/>
            <p:cNvGraphicFramePr>
              <a:graphicFrameLocks noChangeAspect="1"/>
            </p:cNvGraphicFramePr>
            <p:nvPr>
              <p:extLst/>
            </p:nvPr>
          </p:nvGraphicFramePr>
          <p:xfrm>
            <a:off x="2034425" y="5313083"/>
            <a:ext cx="1355725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2553" name="数式" r:id="rId6" imgW="507960" imgH="215640" progId="Equation.3">
                    <p:embed/>
                  </p:oleObj>
                </mc:Choice>
                <mc:Fallback>
                  <p:oleObj name="数式" r:id="rId6" imgW="507960" imgH="215640" progId="Equation.3">
                    <p:embed/>
                    <p:pic>
                      <p:nvPicPr>
                        <p:cNvPr id="25" name="オブジェクト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425" y="5313083"/>
                          <a:ext cx="1355725" cy="574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テキスト ボックス 25"/>
            <p:cNvSpPr txBox="1"/>
            <p:nvPr/>
          </p:nvSpPr>
          <p:spPr>
            <a:xfrm>
              <a:off x="699248" y="469302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入力画像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996954" y="4737847"/>
              <a:ext cx="1582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DoG</a:t>
              </a: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画像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  <p:pic>
          <p:nvPicPr>
            <p:cNvPr id="573442" name="Picture 2" descr="F:\Data2\cat0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29" y="2570348"/>
              <a:ext cx="2176463" cy="217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443" name="Picture 3" descr="F:\Data2\test0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950" y="1346388"/>
              <a:ext cx="2189816" cy="2189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444" name="Picture 4" descr="F:\Data2\test02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142" y="3887322"/>
              <a:ext cx="2163388" cy="216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445" name="Picture 5" descr="F:\Data2\test0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5000" contras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49" y="2529820"/>
              <a:ext cx="2204198" cy="2204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0" y="0"/>
              <a:ext cx="5275803" cy="584775"/>
            </a:xfrm>
            <a:prstGeom prst="rect">
              <a:avLst/>
            </a:prstGeom>
            <a:solidFill>
              <a:srgbClr val="FFCC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視覚刺激への反応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1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のモデル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1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050" y="982980"/>
            <a:ext cx="2497415" cy="584775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Gabor filter</a:t>
            </a:r>
            <a:r>
              <a:rPr kumimoji="1" lang="en-US" altLang="ja-JP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※</a:t>
            </a:r>
            <a:endParaRPr kumimoji="1" lang="ja-JP" altLang="en-US" sz="3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2234522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LGN -&gt; V1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549538" y="2499361"/>
            <a:ext cx="2514600" cy="3503464"/>
            <a:chOff x="1249680" y="2682240"/>
            <a:chExt cx="1874520" cy="2849880"/>
          </a:xfrm>
        </p:grpSpPr>
        <p:cxnSp>
          <p:nvCxnSpPr>
            <p:cNvPr id="5" name="直線コネクタ 4"/>
            <p:cNvCxnSpPr/>
            <p:nvPr/>
          </p:nvCxnSpPr>
          <p:spPr bwMode="auto">
            <a:xfrm>
              <a:off x="1691640" y="284988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コネクタ 9"/>
            <p:cNvCxnSpPr/>
            <p:nvPr/>
          </p:nvCxnSpPr>
          <p:spPr bwMode="auto">
            <a:xfrm>
              <a:off x="1249680" y="318516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線コネクタ 10"/>
            <p:cNvCxnSpPr/>
            <p:nvPr/>
          </p:nvCxnSpPr>
          <p:spPr bwMode="auto">
            <a:xfrm>
              <a:off x="2011680" y="329184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線コネクタ 11"/>
            <p:cNvCxnSpPr/>
            <p:nvPr/>
          </p:nvCxnSpPr>
          <p:spPr bwMode="auto">
            <a:xfrm>
              <a:off x="2362200" y="277368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/>
            <p:cNvCxnSpPr/>
            <p:nvPr/>
          </p:nvCxnSpPr>
          <p:spPr bwMode="auto">
            <a:xfrm>
              <a:off x="1569720" y="361188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 bwMode="auto">
            <a:xfrm>
              <a:off x="1264920" y="426720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 bwMode="auto">
            <a:xfrm>
              <a:off x="2072640" y="408432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線コネクタ 15"/>
            <p:cNvCxnSpPr/>
            <p:nvPr/>
          </p:nvCxnSpPr>
          <p:spPr bwMode="auto">
            <a:xfrm rot="1800000">
              <a:off x="2468880" y="382524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 bwMode="auto">
            <a:xfrm>
              <a:off x="3124200" y="348996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/>
            <p:cNvCxnSpPr/>
            <p:nvPr/>
          </p:nvCxnSpPr>
          <p:spPr bwMode="auto">
            <a:xfrm>
              <a:off x="3017520" y="449580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直線コネクタ 18"/>
            <p:cNvCxnSpPr/>
            <p:nvPr/>
          </p:nvCxnSpPr>
          <p:spPr bwMode="auto">
            <a:xfrm>
              <a:off x="2865120" y="268224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 bwMode="auto">
            <a:xfrm>
              <a:off x="2057400" y="504444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/>
            <p:cNvCxnSpPr/>
            <p:nvPr/>
          </p:nvCxnSpPr>
          <p:spPr bwMode="auto">
            <a:xfrm>
              <a:off x="1737360" y="443484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 bwMode="auto">
            <a:xfrm>
              <a:off x="2651760" y="4815840"/>
              <a:ext cx="0" cy="48768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491172" y="1149985"/>
          <a:ext cx="815816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525" name="数式" r:id="rId4" imgW="3060360" imgH="457200" progId="Equation.3">
                  <p:embed/>
                </p:oleObj>
              </mc:Choice>
              <mc:Fallback>
                <p:oleObj name="数式" r:id="rId4" imgW="3060360" imgH="457200" progId="Equation.3">
                  <p:embed/>
                  <p:pic>
                    <p:nvPicPr>
                      <p:cNvPr id="6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172" y="1149985"/>
                        <a:ext cx="815816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0" y="6273225"/>
            <a:ext cx="622935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※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いくつかのものがある．ここでは，細井聖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,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瀧川えりな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: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顔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画像による自動人種推定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技術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,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OMRON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TECHNICS Vol.44 No.1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（通巻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149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号）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2004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1831491" y="3749040"/>
            <a:ext cx="640080" cy="88392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451964" y="0"/>
            <a:ext cx="3692036" cy="58477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視覚刺激への反応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2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566309" name="Picture 37" descr="F:\Data2\Gabor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6" y="2214563"/>
            <a:ext cx="4496042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/>
          <p:cNvCxnSpPr/>
          <p:nvPr/>
        </p:nvCxnSpPr>
        <p:spPr bwMode="auto">
          <a:xfrm>
            <a:off x="4095750" y="6038850"/>
            <a:ext cx="48387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テキスト ボックス 3"/>
          <p:cNvSpPr txBox="1"/>
          <p:nvPr/>
        </p:nvSpPr>
        <p:spPr>
          <a:xfrm>
            <a:off x="6172200" y="599188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方向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28" name="直線矢印コネクタ 27"/>
          <p:cNvCxnSpPr/>
          <p:nvPr/>
        </p:nvCxnSpPr>
        <p:spPr bwMode="auto">
          <a:xfrm flipV="1">
            <a:off x="4191000" y="2152650"/>
            <a:ext cx="0" cy="396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テキスト ボックス 29"/>
          <p:cNvSpPr txBox="1"/>
          <p:nvPr/>
        </p:nvSpPr>
        <p:spPr>
          <a:xfrm rot="16200000">
            <a:off x="3326407" y="38509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周波数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16200000">
            <a:off x="3716982" y="563433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高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6200000">
            <a:off x="3755082" y="235773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低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514350"/>
            <a:ext cx="3398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[Hubel,Wiesel,1959]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4" grpId="0"/>
      <p:bldP spid="30" grpId="0"/>
      <p:bldP spid="32" grpId="0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F:\Data2\Gabor01ca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9" y="695578"/>
            <a:ext cx="7264147" cy="60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1635" name="Picture 3" descr="F:\Data2\cat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752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5275803" cy="584775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視覚刺激への反応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2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のモデル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53142" y="4096987"/>
            <a:ext cx="779021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CNN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（</a:t>
            </a: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Convolution</a:t>
            </a: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Neural Network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）の前処理部とほぼ同じ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AF1BF1-B49B-441B-BF0F-C12CB754A0D2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ltGray">
          <a:xfrm>
            <a:off x="2779776" y="1749298"/>
            <a:ext cx="4462025" cy="452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670560" y="2227147"/>
            <a:ext cx="1983844" cy="246221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LoG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による畳み込みと同様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Pooling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と同等の効果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80697" y="2909245"/>
            <a:ext cx="1968231" cy="523220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Gabor filter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2192" y="6269057"/>
            <a:ext cx="815644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Itti,L.,Koch,C.,and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Niebur,E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.:A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Model of Saliency-Based Visual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Attention for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Rapid Scene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Analysis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IEEE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TPAMI, Vol.20, No.11, 1998, pp.1254-1259.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93430" y="169601"/>
            <a:ext cx="737521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画像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自身の視線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誘導性（誘目性）に関するモデルを利用する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3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フリーフォーム 60"/>
          <p:cNvSpPr/>
          <p:nvPr/>
        </p:nvSpPr>
        <p:spPr>
          <a:xfrm>
            <a:off x="2923822" y="903110"/>
            <a:ext cx="6107289" cy="4413957"/>
          </a:xfrm>
          <a:custGeom>
            <a:avLst/>
            <a:gdLst>
              <a:gd name="connsiteX0" fmla="*/ 0 w 5312228"/>
              <a:gd name="connsiteY0" fmla="*/ 899885 h 3744685"/>
              <a:gd name="connsiteX1" fmla="*/ 14514 w 5312228"/>
              <a:gd name="connsiteY1" fmla="*/ 246742 h 3744685"/>
              <a:gd name="connsiteX2" fmla="*/ 333828 w 5312228"/>
              <a:gd name="connsiteY2" fmla="*/ 0 h 3744685"/>
              <a:gd name="connsiteX3" fmla="*/ 4093028 w 5312228"/>
              <a:gd name="connsiteY3" fmla="*/ 0 h 3744685"/>
              <a:gd name="connsiteX4" fmla="*/ 5312228 w 5312228"/>
              <a:gd name="connsiteY4" fmla="*/ 725714 h 3744685"/>
              <a:gd name="connsiteX5" fmla="*/ 5297714 w 5312228"/>
              <a:gd name="connsiteY5" fmla="*/ 3265714 h 3744685"/>
              <a:gd name="connsiteX6" fmla="*/ 4847771 w 5312228"/>
              <a:gd name="connsiteY6" fmla="*/ 3744685 h 3744685"/>
              <a:gd name="connsiteX7" fmla="*/ 3425371 w 5312228"/>
              <a:gd name="connsiteY7" fmla="*/ 3744685 h 3744685"/>
              <a:gd name="connsiteX8" fmla="*/ 3048000 w 5312228"/>
              <a:gd name="connsiteY8" fmla="*/ 3410857 h 3744685"/>
              <a:gd name="connsiteX9" fmla="*/ 3048000 w 5312228"/>
              <a:gd name="connsiteY9" fmla="*/ 1915885 h 3744685"/>
              <a:gd name="connsiteX10" fmla="*/ 2946400 w 5312228"/>
              <a:gd name="connsiteY10" fmla="*/ 1814285 h 3744685"/>
              <a:gd name="connsiteX11" fmla="*/ 145143 w 5312228"/>
              <a:gd name="connsiteY11" fmla="*/ 1814285 h 3744685"/>
              <a:gd name="connsiteX12" fmla="*/ 0 w 5312228"/>
              <a:gd name="connsiteY12" fmla="*/ 1640114 h 3744685"/>
              <a:gd name="connsiteX13" fmla="*/ 0 w 5312228"/>
              <a:gd name="connsiteY13" fmla="*/ 899885 h 3744685"/>
              <a:gd name="connsiteX0" fmla="*/ 0 w 5312228"/>
              <a:gd name="connsiteY0" fmla="*/ 899885 h 3744685"/>
              <a:gd name="connsiteX1" fmla="*/ 14514 w 5312228"/>
              <a:gd name="connsiteY1" fmla="*/ 246742 h 3744685"/>
              <a:gd name="connsiteX2" fmla="*/ 333828 w 5312228"/>
              <a:gd name="connsiteY2" fmla="*/ 0 h 3744685"/>
              <a:gd name="connsiteX3" fmla="*/ 4093028 w 5312228"/>
              <a:gd name="connsiteY3" fmla="*/ 0 h 3744685"/>
              <a:gd name="connsiteX4" fmla="*/ 5312228 w 5312228"/>
              <a:gd name="connsiteY4" fmla="*/ 725714 h 3744685"/>
              <a:gd name="connsiteX5" fmla="*/ 5297714 w 5312228"/>
              <a:gd name="connsiteY5" fmla="*/ 3265714 h 3744685"/>
              <a:gd name="connsiteX6" fmla="*/ 4847771 w 5312228"/>
              <a:gd name="connsiteY6" fmla="*/ 3744685 h 3744685"/>
              <a:gd name="connsiteX7" fmla="*/ 3425371 w 5312228"/>
              <a:gd name="connsiteY7" fmla="*/ 3744685 h 3744685"/>
              <a:gd name="connsiteX8" fmla="*/ 3048000 w 5312228"/>
              <a:gd name="connsiteY8" fmla="*/ 3410857 h 3744685"/>
              <a:gd name="connsiteX9" fmla="*/ 2946400 w 5312228"/>
              <a:gd name="connsiteY9" fmla="*/ 1814285 h 3744685"/>
              <a:gd name="connsiteX10" fmla="*/ 145143 w 5312228"/>
              <a:gd name="connsiteY10" fmla="*/ 1814285 h 3744685"/>
              <a:gd name="connsiteX11" fmla="*/ 0 w 5312228"/>
              <a:gd name="connsiteY11" fmla="*/ 1640114 h 3744685"/>
              <a:gd name="connsiteX12" fmla="*/ 0 w 5312228"/>
              <a:gd name="connsiteY12" fmla="*/ 899885 h 3744685"/>
              <a:gd name="connsiteX0" fmla="*/ 0 w 5312228"/>
              <a:gd name="connsiteY0" fmla="*/ 899885 h 3744685"/>
              <a:gd name="connsiteX1" fmla="*/ 14514 w 5312228"/>
              <a:gd name="connsiteY1" fmla="*/ 246742 h 3744685"/>
              <a:gd name="connsiteX2" fmla="*/ 333828 w 5312228"/>
              <a:gd name="connsiteY2" fmla="*/ 0 h 3744685"/>
              <a:gd name="connsiteX3" fmla="*/ 4093028 w 5312228"/>
              <a:gd name="connsiteY3" fmla="*/ 0 h 3744685"/>
              <a:gd name="connsiteX4" fmla="*/ 5312228 w 5312228"/>
              <a:gd name="connsiteY4" fmla="*/ 725714 h 3744685"/>
              <a:gd name="connsiteX5" fmla="*/ 5297714 w 5312228"/>
              <a:gd name="connsiteY5" fmla="*/ 3265714 h 3744685"/>
              <a:gd name="connsiteX6" fmla="*/ 4847771 w 5312228"/>
              <a:gd name="connsiteY6" fmla="*/ 3744685 h 3744685"/>
              <a:gd name="connsiteX7" fmla="*/ 3425371 w 5312228"/>
              <a:gd name="connsiteY7" fmla="*/ 3744685 h 3744685"/>
              <a:gd name="connsiteX8" fmla="*/ 3048000 w 5312228"/>
              <a:gd name="connsiteY8" fmla="*/ 3410857 h 3744685"/>
              <a:gd name="connsiteX9" fmla="*/ 2946400 w 5312228"/>
              <a:gd name="connsiteY9" fmla="*/ 1814285 h 3744685"/>
              <a:gd name="connsiteX10" fmla="*/ 2422773 w 5312228"/>
              <a:gd name="connsiteY10" fmla="*/ 1802997 h 3744685"/>
              <a:gd name="connsiteX11" fmla="*/ 145143 w 5312228"/>
              <a:gd name="connsiteY11" fmla="*/ 1814285 h 3744685"/>
              <a:gd name="connsiteX12" fmla="*/ 0 w 5312228"/>
              <a:gd name="connsiteY12" fmla="*/ 1640114 h 3744685"/>
              <a:gd name="connsiteX13" fmla="*/ 0 w 5312228"/>
              <a:gd name="connsiteY13" fmla="*/ 899885 h 3744685"/>
              <a:gd name="connsiteX0" fmla="*/ 0 w 5312228"/>
              <a:gd name="connsiteY0" fmla="*/ 899885 h 3744685"/>
              <a:gd name="connsiteX1" fmla="*/ 14514 w 5312228"/>
              <a:gd name="connsiteY1" fmla="*/ 246742 h 3744685"/>
              <a:gd name="connsiteX2" fmla="*/ 333828 w 5312228"/>
              <a:gd name="connsiteY2" fmla="*/ 0 h 3744685"/>
              <a:gd name="connsiteX3" fmla="*/ 4093028 w 5312228"/>
              <a:gd name="connsiteY3" fmla="*/ 0 h 3744685"/>
              <a:gd name="connsiteX4" fmla="*/ 5312228 w 5312228"/>
              <a:gd name="connsiteY4" fmla="*/ 725714 h 3744685"/>
              <a:gd name="connsiteX5" fmla="*/ 5297714 w 5312228"/>
              <a:gd name="connsiteY5" fmla="*/ 3265714 h 3744685"/>
              <a:gd name="connsiteX6" fmla="*/ 4847771 w 5312228"/>
              <a:gd name="connsiteY6" fmla="*/ 3744685 h 3744685"/>
              <a:gd name="connsiteX7" fmla="*/ 3425371 w 5312228"/>
              <a:gd name="connsiteY7" fmla="*/ 3744685 h 3744685"/>
              <a:gd name="connsiteX8" fmla="*/ 3048000 w 5312228"/>
              <a:gd name="connsiteY8" fmla="*/ 3410857 h 3744685"/>
              <a:gd name="connsiteX9" fmla="*/ 2422773 w 5312228"/>
              <a:gd name="connsiteY9" fmla="*/ 1802997 h 3744685"/>
              <a:gd name="connsiteX10" fmla="*/ 145143 w 5312228"/>
              <a:gd name="connsiteY10" fmla="*/ 1814285 h 3744685"/>
              <a:gd name="connsiteX11" fmla="*/ 0 w 5312228"/>
              <a:gd name="connsiteY11" fmla="*/ 1640114 h 3744685"/>
              <a:gd name="connsiteX12" fmla="*/ 0 w 5312228"/>
              <a:gd name="connsiteY12" fmla="*/ 899885 h 3744685"/>
              <a:gd name="connsiteX0" fmla="*/ 0 w 5312228"/>
              <a:gd name="connsiteY0" fmla="*/ 899885 h 3744685"/>
              <a:gd name="connsiteX1" fmla="*/ 14514 w 5312228"/>
              <a:gd name="connsiteY1" fmla="*/ 246742 h 3744685"/>
              <a:gd name="connsiteX2" fmla="*/ 333828 w 5312228"/>
              <a:gd name="connsiteY2" fmla="*/ 0 h 3744685"/>
              <a:gd name="connsiteX3" fmla="*/ 4093028 w 5312228"/>
              <a:gd name="connsiteY3" fmla="*/ 0 h 3744685"/>
              <a:gd name="connsiteX4" fmla="*/ 5312228 w 5312228"/>
              <a:gd name="connsiteY4" fmla="*/ 725714 h 3744685"/>
              <a:gd name="connsiteX5" fmla="*/ 5297714 w 5312228"/>
              <a:gd name="connsiteY5" fmla="*/ 3265714 h 3744685"/>
              <a:gd name="connsiteX6" fmla="*/ 4847771 w 5312228"/>
              <a:gd name="connsiteY6" fmla="*/ 3744685 h 3744685"/>
              <a:gd name="connsiteX7" fmla="*/ 3425371 w 5312228"/>
              <a:gd name="connsiteY7" fmla="*/ 3744685 h 3744685"/>
              <a:gd name="connsiteX8" fmla="*/ 2720330 w 5312228"/>
              <a:gd name="connsiteY8" fmla="*/ 3410857 h 3744685"/>
              <a:gd name="connsiteX9" fmla="*/ 2422773 w 5312228"/>
              <a:gd name="connsiteY9" fmla="*/ 1802997 h 3744685"/>
              <a:gd name="connsiteX10" fmla="*/ 145143 w 5312228"/>
              <a:gd name="connsiteY10" fmla="*/ 1814285 h 3744685"/>
              <a:gd name="connsiteX11" fmla="*/ 0 w 5312228"/>
              <a:gd name="connsiteY11" fmla="*/ 1640114 h 3744685"/>
              <a:gd name="connsiteX12" fmla="*/ 0 w 5312228"/>
              <a:gd name="connsiteY12" fmla="*/ 899885 h 3744685"/>
              <a:gd name="connsiteX0" fmla="*/ 0 w 5312228"/>
              <a:gd name="connsiteY0" fmla="*/ 909792 h 3754592"/>
              <a:gd name="connsiteX1" fmla="*/ 14514 w 5312228"/>
              <a:gd name="connsiteY1" fmla="*/ 256649 h 3754592"/>
              <a:gd name="connsiteX2" fmla="*/ 58888 w 5312228"/>
              <a:gd name="connsiteY2" fmla="*/ 0 h 3754592"/>
              <a:gd name="connsiteX3" fmla="*/ 4093028 w 5312228"/>
              <a:gd name="connsiteY3" fmla="*/ 9907 h 3754592"/>
              <a:gd name="connsiteX4" fmla="*/ 5312228 w 5312228"/>
              <a:gd name="connsiteY4" fmla="*/ 735621 h 3754592"/>
              <a:gd name="connsiteX5" fmla="*/ 5297714 w 5312228"/>
              <a:gd name="connsiteY5" fmla="*/ 3275621 h 3754592"/>
              <a:gd name="connsiteX6" fmla="*/ 4847771 w 5312228"/>
              <a:gd name="connsiteY6" fmla="*/ 3754592 h 3754592"/>
              <a:gd name="connsiteX7" fmla="*/ 3425371 w 5312228"/>
              <a:gd name="connsiteY7" fmla="*/ 3754592 h 3754592"/>
              <a:gd name="connsiteX8" fmla="*/ 2720330 w 5312228"/>
              <a:gd name="connsiteY8" fmla="*/ 3420764 h 3754592"/>
              <a:gd name="connsiteX9" fmla="*/ 2422773 w 5312228"/>
              <a:gd name="connsiteY9" fmla="*/ 1812904 h 3754592"/>
              <a:gd name="connsiteX10" fmla="*/ 145143 w 5312228"/>
              <a:gd name="connsiteY10" fmla="*/ 1824192 h 3754592"/>
              <a:gd name="connsiteX11" fmla="*/ 0 w 5312228"/>
              <a:gd name="connsiteY11" fmla="*/ 1650021 h 3754592"/>
              <a:gd name="connsiteX12" fmla="*/ 0 w 5312228"/>
              <a:gd name="connsiteY12" fmla="*/ 909792 h 3754592"/>
              <a:gd name="connsiteX0" fmla="*/ 0 w 5312228"/>
              <a:gd name="connsiteY0" fmla="*/ 909792 h 3754592"/>
              <a:gd name="connsiteX1" fmla="*/ 14514 w 5312228"/>
              <a:gd name="connsiteY1" fmla="*/ 256649 h 3754592"/>
              <a:gd name="connsiteX2" fmla="*/ 58888 w 5312228"/>
              <a:gd name="connsiteY2" fmla="*/ 0 h 3754592"/>
              <a:gd name="connsiteX3" fmla="*/ 4093028 w 5312228"/>
              <a:gd name="connsiteY3" fmla="*/ 9907 h 3754592"/>
              <a:gd name="connsiteX4" fmla="*/ 5312228 w 5312228"/>
              <a:gd name="connsiteY4" fmla="*/ 735621 h 3754592"/>
              <a:gd name="connsiteX5" fmla="*/ 5297714 w 5312228"/>
              <a:gd name="connsiteY5" fmla="*/ 3275621 h 3754592"/>
              <a:gd name="connsiteX6" fmla="*/ 4847771 w 5312228"/>
              <a:gd name="connsiteY6" fmla="*/ 3754592 h 3754592"/>
              <a:gd name="connsiteX7" fmla="*/ 3425371 w 5312228"/>
              <a:gd name="connsiteY7" fmla="*/ 3754592 h 3754592"/>
              <a:gd name="connsiteX8" fmla="*/ 2720330 w 5312228"/>
              <a:gd name="connsiteY8" fmla="*/ 3420764 h 3754592"/>
              <a:gd name="connsiteX9" fmla="*/ 2422773 w 5312228"/>
              <a:gd name="connsiteY9" fmla="*/ 1812904 h 3754592"/>
              <a:gd name="connsiteX10" fmla="*/ 96047 w 5312228"/>
              <a:gd name="connsiteY10" fmla="*/ 1824192 h 3754592"/>
              <a:gd name="connsiteX11" fmla="*/ 0 w 5312228"/>
              <a:gd name="connsiteY11" fmla="*/ 1650021 h 3754592"/>
              <a:gd name="connsiteX12" fmla="*/ 0 w 5312228"/>
              <a:gd name="connsiteY12" fmla="*/ 909792 h 375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12228" h="3754592">
                <a:moveTo>
                  <a:pt x="0" y="909792"/>
                </a:moveTo>
                <a:lnTo>
                  <a:pt x="14514" y="256649"/>
                </a:lnTo>
                <a:lnTo>
                  <a:pt x="58888" y="0"/>
                </a:lnTo>
                <a:lnTo>
                  <a:pt x="4093028" y="9907"/>
                </a:lnTo>
                <a:lnTo>
                  <a:pt x="5312228" y="735621"/>
                </a:lnTo>
                <a:lnTo>
                  <a:pt x="5297714" y="3275621"/>
                </a:lnTo>
                <a:lnTo>
                  <a:pt x="4847771" y="3754592"/>
                </a:lnTo>
                <a:lnTo>
                  <a:pt x="3425371" y="3754592"/>
                </a:lnTo>
                <a:lnTo>
                  <a:pt x="2720330" y="3420764"/>
                </a:lnTo>
                <a:lnTo>
                  <a:pt x="2422773" y="1812904"/>
                </a:lnTo>
                <a:lnTo>
                  <a:pt x="96047" y="1824192"/>
                </a:lnTo>
                <a:lnTo>
                  <a:pt x="0" y="1650021"/>
                </a:lnTo>
                <a:lnTo>
                  <a:pt x="0" y="90979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30807" y="5820085"/>
            <a:ext cx="2141933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物体と場のモデル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 rot="16200000">
            <a:off x="2181050" y="5775528"/>
            <a:ext cx="360363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206" name="AutoShape 38"/>
          <p:cNvSpPr>
            <a:spLocks noChangeArrowheads="1"/>
          </p:cNvSpPr>
          <p:nvPr/>
        </p:nvSpPr>
        <p:spPr bwMode="auto">
          <a:xfrm>
            <a:off x="1372480" y="3819976"/>
            <a:ext cx="4318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977494" y="2485647"/>
            <a:ext cx="1991251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流速場の可視化</a:t>
            </a: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auto">
          <a:xfrm rot="2935648">
            <a:off x="6936351" y="2216937"/>
            <a:ext cx="571500" cy="358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5847646" y="4081995"/>
            <a:ext cx="316412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流速場の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簡素化表現：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流体力学者はこのように解釈する．</a:t>
            </a:r>
          </a:p>
        </p:txBody>
      </p:sp>
      <p:sp>
        <p:nvSpPr>
          <p:cNvPr id="7238" name="AutoShape 70"/>
          <p:cNvSpPr>
            <a:spLocks noChangeArrowheads="1"/>
          </p:cNvSpPr>
          <p:nvPr/>
        </p:nvSpPr>
        <p:spPr bwMode="auto">
          <a:xfrm rot="10800000">
            <a:off x="4341107" y="3226885"/>
            <a:ext cx="360362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3" name="二等辺三角形 62"/>
          <p:cNvSpPr/>
          <p:nvPr/>
        </p:nvSpPr>
        <p:spPr>
          <a:xfrm rot="10800000">
            <a:off x="6845904" y="5596603"/>
            <a:ext cx="1712685" cy="341352"/>
          </a:xfrm>
          <a:prstGeom prst="triangl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0" y="0"/>
            <a:ext cx="385443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解釈までを情報化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250581" y="3440634"/>
            <a:ext cx="240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柱状物体まわりの流れ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69330" y="4188178"/>
            <a:ext cx="2293800" cy="1546577"/>
            <a:chOff x="361243" y="4301067"/>
            <a:chExt cx="2980267" cy="2009422"/>
          </a:xfrm>
        </p:grpSpPr>
        <p:sp>
          <p:nvSpPr>
            <p:cNvPr id="60" name="円/楕円 59"/>
            <p:cNvSpPr/>
            <p:nvPr/>
          </p:nvSpPr>
          <p:spPr>
            <a:xfrm>
              <a:off x="361243" y="5339645"/>
              <a:ext cx="2980267" cy="970844"/>
            </a:xfrm>
            <a:prstGeom prst="ellipse">
              <a:avLst/>
            </a:prstGeom>
            <a:solidFill>
              <a:srgbClr val="BFBF0D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2" name="円柱 61"/>
            <p:cNvSpPr/>
            <p:nvPr/>
          </p:nvSpPr>
          <p:spPr>
            <a:xfrm>
              <a:off x="1569155" y="4301067"/>
              <a:ext cx="575733" cy="1524000"/>
            </a:xfrm>
            <a:prstGeom prst="can">
              <a:avLst/>
            </a:prstGeom>
            <a:solidFill>
              <a:srgbClr val="FFFFFF">
                <a:lumMod val="5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2076261" y="4099459"/>
            <a:ext cx="3410139" cy="1254748"/>
            <a:chOff x="183225" y="712788"/>
            <a:chExt cx="7054188" cy="2595562"/>
          </a:xfrm>
        </p:grpSpPr>
        <p:sp>
          <p:nvSpPr>
            <p:cNvPr id="65" name="円/楕円 64"/>
            <p:cNvSpPr/>
            <p:nvPr/>
          </p:nvSpPr>
          <p:spPr>
            <a:xfrm>
              <a:off x="2562578" y="1174046"/>
              <a:ext cx="1693333" cy="1636888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957486" y="778975"/>
              <a:ext cx="5216328" cy="2472274"/>
            </a:xfrm>
            <a:prstGeom prst="rect">
              <a:avLst/>
            </a:prstGeom>
            <a:noFill/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1957486" y="1054104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"/>
            <p:cNvSpPr>
              <a:spLocks noChangeShapeType="1"/>
            </p:cNvSpPr>
            <p:nvPr/>
          </p:nvSpPr>
          <p:spPr bwMode="auto">
            <a:xfrm>
              <a:off x="1957486" y="1327936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1957486" y="1603066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9"/>
            <p:cNvSpPr>
              <a:spLocks noChangeShapeType="1"/>
            </p:cNvSpPr>
            <p:nvPr/>
          </p:nvSpPr>
          <p:spPr bwMode="auto">
            <a:xfrm>
              <a:off x="1957486" y="1878195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10"/>
            <p:cNvSpPr>
              <a:spLocks noChangeShapeType="1"/>
            </p:cNvSpPr>
            <p:nvPr/>
          </p:nvSpPr>
          <p:spPr bwMode="auto">
            <a:xfrm>
              <a:off x="1957486" y="2152027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11"/>
            <p:cNvSpPr>
              <a:spLocks noChangeShapeType="1"/>
            </p:cNvSpPr>
            <p:nvPr/>
          </p:nvSpPr>
          <p:spPr bwMode="auto">
            <a:xfrm>
              <a:off x="1957486" y="2427157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12"/>
            <p:cNvSpPr>
              <a:spLocks noChangeShapeType="1"/>
            </p:cNvSpPr>
            <p:nvPr/>
          </p:nvSpPr>
          <p:spPr bwMode="auto">
            <a:xfrm>
              <a:off x="1957486" y="2702286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13"/>
            <p:cNvSpPr>
              <a:spLocks noChangeShapeType="1"/>
            </p:cNvSpPr>
            <p:nvPr/>
          </p:nvSpPr>
          <p:spPr bwMode="auto">
            <a:xfrm>
              <a:off x="1957486" y="2976118"/>
              <a:ext cx="5216329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Line 14"/>
            <p:cNvSpPr>
              <a:spLocks noChangeShapeType="1"/>
            </p:cNvSpPr>
            <p:nvPr/>
          </p:nvSpPr>
          <p:spPr bwMode="auto">
            <a:xfrm>
              <a:off x="2328690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Line 15"/>
            <p:cNvSpPr>
              <a:spLocks noChangeShapeType="1"/>
            </p:cNvSpPr>
            <p:nvPr/>
          </p:nvSpPr>
          <p:spPr bwMode="auto">
            <a:xfrm>
              <a:off x="2701192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Line 16"/>
            <p:cNvSpPr>
              <a:spLocks noChangeShapeType="1"/>
            </p:cNvSpPr>
            <p:nvPr/>
          </p:nvSpPr>
          <p:spPr bwMode="auto">
            <a:xfrm>
              <a:off x="3072397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Line 17"/>
            <p:cNvSpPr>
              <a:spLocks noChangeShapeType="1"/>
            </p:cNvSpPr>
            <p:nvPr/>
          </p:nvSpPr>
          <p:spPr bwMode="auto">
            <a:xfrm>
              <a:off x="3444899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>
              <a:off x="3816103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Line 19"/>
            <p:cNvSpPr>
              <a:spLocks noChangeShapeType="1"/>
            </p:cNvSpPr>
            <p:nvPr/>
          </p:nvSpPr>
          <p:spPr bwMode="auto">
            <a:xfrm>
              <a:off x="4931014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Line 20"/>
            <p:cNvSpPr>
              <a:spLocks noChangeShapeType="1"/>
            </p:cNvSpPr>
            <p:nvPr/>
          </p:nvSpPr>
          <p:spPr bwMode="auto">
            <a:xfrm>
              <a:off x="4559810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>
              <a:off x="4188606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>
              <a:off x="5674721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>
              <a:off x="5303516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>
              <a:off x="6383384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>
              <a:off x="6023860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>
              <a:off x="6767567" y="778975"/>
              <a:ext cx="0" cy="247227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Oval 27"/>
            <p:cNvSpPr>
              <a:spLocks noChangeArrowheads="1"/>
            </p:cNvSpPr>
            <p:nvPr/>
          </p:nvSpPr>
          <p:spPr bwMode="auto">
            <a:xfrm>
              <a:off x="1899080" y="319414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Oval 28"/>
            <p:cNvSpPr>
              <a:spLocks noChangeArrowheads="1"/>
            </p:cNvSpPr>
            <p:nvPr/>
          </p:nvSpPr>
          <p:spPr bwMode="auto">
            <a:xfrm>
              <a:off x="2267688" y="319284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Oval 29"/>
            <p:cNvSpPr>
              <a:spLocks noChangeArrowheads="1"/>
            </p:cNvSpPr>
            <p:nvPr/>
          </p:nvSpPr>
          <p:spPr bwMode="auto">
            <a:xfrm>
              <a:off x="2644084" y="319155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Oval 30"/>
            <p:cNvSpPr>
              <a:spLocks noChangeArrowheads="1"/>
            </p:cNvSpPr>
            <p:nvPr/>
          </p:nvSpPr>
          <p:spPr bwMode="auto">
            <a:xfrm>
              <a:off x="3012693" y="319414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Oval 31"/>
            <p:cNvSpPr>
              <a:spLocks noChangeArrowheads="1"/>
            </p:cNvSpPr>
            <p:nvPr/>
          </p:nvSpPr>
          <p:spPr bwMode="auto">
            <a:xfrm>
              <a:off x="3389089" y="318895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3749910" y="318765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4130199" y="319025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Oval 34"/>
            <p:cNvSpPr>
              <a:spLocks noChangeArrowheads="1"/>
            </p:cNvSpPr>
            <p:nvPr/>
          </p:nvSpPr>
          <p:spPr bwMode="auto">
            <a:xfrm>
              <a:off x="4506595" y="319284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Oval 35"/>
            <p:cNvSpPr>
              <a:spLocks noChangeArrowheads="1"/>
            </p:cNvSpPr>
            <p:nvPr/>
          </p:nvSpPr>
          <p:spPr bwMode="auto">
            <a:xfrm>
              <a:off x="4875204" y="319155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Oval 36"/>
            <p:cNvSpPr>
              <a:spLocks noChangeArrowheads="1"/>
            </p:cNvSpPr>
            <p:nvPr/>
          </p:nvSpPr>
          <p:spPr bwMode="auto">
            <a:xfrm>
              <a:off x="5251600" y="319025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Oval 37"/>
            <p:cNvSpPr>
              <a:spLocks noChangeArrowheads="1"/>
            </p:cNvSpPr>
            <p:nvPr/>
          </p:nvSpPr>
          <p:spPr bwMode="auto">
            <a:xfrm>
              <a:off x="5620208" y="319284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Oval 38"/>
            <p:cNvSpPr>
              <a:spLocks noChangeArrowheads="1"/>
            </p:cNvSpPr>
            <p:nvPr/>
          </p:nvSpPr>
          <p:spPr bwMode="auto">
            <a:xfrm>
              <a:off x="5965454" y="318765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Oval 39"/>
            <p:cNvSpPr>
              <a:spLocks noChangeArrowheads="1"/>
            </p:cNvSpPr>
            <p:nvPr/>
          </p:nvSpPr>
          <p:spPr bwMode="auto">
            <a:xfrm>
              <a:off x="6326275" y="318635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Oval 40"/>
            <p:cNvSpPr>
              <a:spLocks noChangeArrowheads="1"/>
            </p:cNvSpPr>
            <p:nvPr/>
          </p:nvSpPr>
          <p:spPr bwMode="auto">
            <a:xfrm>
              <a:off x="6714352" y="318895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Oval 41"/>
            <p:cNvSpPr>
              <a:spLocks noChangeArrowheads="1"/>
            </p:cNvSpPr>
            <p:nvPr/>
          </p:nvSpPr>
          <p:spPr bwMode="auto">
            <a:xfrm>
              <a:off x="7110217" y="318765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Oval 42"/>
            <p:cNvSpPr>
              <a:spLocks noChangeArrowheads="1"/>
            </p:cNvSpPr>
            <p:nvPr/>
          </p:nvSpPr>
          <p:spPr bwMode="auto">
            <a:xfrm>
              <a:off x="1905569" y="292031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Oval 43"/>
            <p:cNvSpPr>
              <a:spLocks noChangeArrowheads="1"/>
            </p:cNvSpPr>
            <p:nvPr/>
          </p:nvSpPr>
          <p:spPr bwMode="auto">
            <a:xfrm>
              <a:off x="2274178" y="291901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Oval 44"/>
            <p:cNvSpPr>
              <a:spLocks noChangeArrowheads="1"/>
            </p:cNvSpPr>
            <p:nvPr/>
          </p:nvSpPr>
          <p:spPr bwMode="auto">
            <a:xfrm>
              <a:off x="2650574" y="291771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Oval 45"/>
            <p:cNvSpPr>
              <a:spLocks noChangeArrowheads="1"/>
            </p:cNvSpPr>
            <p:nvPr/>
          </p:nvSpPr>
          <p:spPr bwMode="auto">
            <a:xfrm>
              <a:off x="3019182" y="292031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8" name="Group 46"/>
            <p:cNvGrpSpPr>
              <a:grpSpLocks/>
            </p:cNvGrpSpPr>
            <p:nvPr/>
          </p:nvGrpSpPr>
          <p:grpSpPr bwMode="auto">
            <a:xfrm>
              <a:off x="3395578" y="2913825"/>
              <a:ext cx="855327" cy="116800"/>
              <a:chOff x="1962" y="2248"/>
              <a:chExt cx="659" cy="90"/>
            </a:xfrm>
          </p:grpSpPr>
          <p:sp>
            <p:nvSpPr>
              <p:cNvPr id="241" name="Oval 47"/>
              <p:cNvSpPr>
                <a:spLocks noChangeArrowheads="1"/>
              </p:cNvSpPr>
              <p:nvPr/>
            </p:nvSpPr>
            <p:spPr bwMode="auto">
              <a:xfrm>
                <a:off x="1962" y="2249"/>
                <a:ext cx="88" cy="8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2" name="Oval 48"/>
              <p:cNvSpPr>
                <a:spLocks noChangeArrowheads="1"/>
              </p:cNvSpPr>
              <p:nvPr/>
            </p:nvSpPr>
            <p:spPr bwMode="auto">
              <a:xfrm>
                <a:off x="2240" y="2248"/>
                <a:ext cx="88" cy="8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3" name="Oval 49"/>
              <p:cNvSpPr>
                <a:spLocks noChangeArrowheads="1"/>
              </p:cNvSpPr>
              <p:nvPr/>
            </p:nvSpPr>
            <p:spPr bwMode="auto">
              <a:xfrm>
                <a:off x="2533" y="2250"/>
                <a:ext cx="88" cy="8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4513085" y="291901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4881693" y="291771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5258089" y="291642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626698" y="291901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5971944" y="291382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332765" y="291252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6720842" y="291512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116707" y="291382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1904271" y="264648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2280667" y="264518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2657063" y="264388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Oval 64"/>
            <p:cNvSpPr>
              <a:spLocks noChangeArrowheads="1"/>
            </p:cNvSpPr>
            <p:nvPr/>
          </p:nvSpPr>
          <p:spPr bwMode="auto">
            <a:xfrm>
              <a:off x="4127603" y="264258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Oval 65"/>
            <p:cNvSpPr>
              <a:spLocks noChangeArrowheads="1"/>
            </p:cNvSpPr>
            <p:nvPr/>
          </p:nvSpPr>
          <p:spPr bwMode="auto">
            <a:xfrm>
              <a:off x="4511787" y="264518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Oval 66"/>
            <p:cNvSpPr>
              <a:spLocks noChangeArrowheads="1"/>
            </p:cNvSpPr>
            <p:nvPr/>
          </p:nvSpPr>
          <p:spPr bwMode="auto">
            <a:xfrm>
              <a:off x="4888183" y="264388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Oval 67"/>
            <p:cNvSpPr>
              <a:spLocks noChangeArrowheads="1"/>
            </p:cNvSpPr>
            <p:nvPr/>
          </p:nvSpPr>
          <p:spPr bwMode="auto">
            <a:xfrm>
              <a:off x="5264579" y="264258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Oval 68"/>
            <p:cNvSpPr>
              <a:spLocks noChangeArrowheads="1"/>
            </p:cNvSpPr>
            <p:nvPr/>
          </p:nvSpPr>
          <p:spPr bwMode="auto">
            <a:xfrm>
              <a:off x="5633187" y="264518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Oval 69"/>
            <p:cNvSpPr>
              <a:spLocks noChangeArrowheads="1"/>
            </p:cNvSpPr>
            <p:nvPr/>
          </p:nvSpPr>
          <p:spPr bwMode="auto">
            <a:xfrm>
              <a:off x="5978433" y="263999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Oval 70"/>
            <p:cNvSpPr>
              <a:spLocks noChangeArrowheads="1"/>
            </p:cNvSpPr>
            <p:nvPr/>
          </p:nvSpPr>
          <p:spPr bwMode="auto">
            <a:xfrm>
              <a:off x="6339254" y="263869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Oval 71"/>
            <p:cNvSpPr>
              <a:spLocks noChangeArrowheads="1"/>
            </p:cNvSpPr>
            <p:nvPr/>
          </p:nvSpPr>
          <p:spPr bwMode="auto">
            <a:xfrm>
              <a:off x="6727332" y="264129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Oval 72"/>
            <p:cNvSpPr>
              <a:spLocks noChangeArrowheads="1"/>
            </p:cNvSpPr>
            <p:nvPr/>
          </p:nvSpPr>
          <p:spPr bwMode="auto">
            <a:xfrm>
              <a:off x="7123196" y="263999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Oval 73"/>
            <p:cNvSpPr>
              <a:spLocks noChangeArrowheads="1"/>
            </p:cNvSpPr>
            <p:nvPr/>
          </p:nvSpPr>
          <p:spPr bwMode="auto">
            <a:xfrm>
              <a:off x="1902973" y="237265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Oval 74"/>
            <p:cNvSpPr>
              <a:spLocks noChangeArrowheads="1"/>
            </p:cNvSpPr>
            <p:nvPr/>
          </p:nvSpPr>
          <p:spPr bwMode="auto">
            <a:xfrm>
              <a:off x="2287157" y="237135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Oval 79"/>
            <p:cNvSpPr>
              <a:spLocks noChangeArrowheads="1"/>
            </p:cNvSpPr>
            <p:nvPr/>
          </p:nvSpPr>
          <p:spPr bwMode="auto">
            <a:xfrm>
              <a:off x="4134093" y="237654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Oval 80"/>
            <p:cNvSpPr>
              <a:spLocks noChangeArrowheads="1"/>
            </p:cNvSpPr>
            <p:nvPr/>
          </p:nvSpPr>
          <p:spPr bwMode="auto">
            <a:xfrm>
              <a:off x="4502702" y="237135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Oval 81"/>
            <p:cNvSpPr>
              <a:spLocks noChangeArrowheads="1"/>
            </p:cNvSpPr>
            <p:nvPr/>
          </p:nvSpPr>
          <p:spPr bwMode="auto">
            <a:xfrm>
              <a:off x="4879097" y="237784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Oval 82"/>
            <p:cNvSpPr>
              <a:spLocks noChangeArrowheads="1"/>
            </p:cNvSpPr>
            <p:nvPr/>
          </p:nvSpPr>
          <p:spPr bwMode="auto">
            <a:xfrm>
              <a:off x="5247706" y="236875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Oval 83"/>
            <p:cNvSpPr>
              <a:spLocks noChangeArrowheads="1"/>
            </p:cNvSpPr>
            <p:nvPr/>
          </p:nvSpPr>
          <p:spPr bwMode="auto">
            <a:xfrm>
              <a:off x="5639677" y="237135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Oval 84"/>
            <p:cNvSpPr>
              <a:spLocks noChangeArrowheads="1"/>
            </p:cNvSpPr>
            <p:nvPr/>
          </p:nvSpPr>
          <p:spPr bwMode="auto">
            <a:xfrm>
              <a:off x="5984923" y="236616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Oval 85"/>
            <p:cNvSpPr>
              <a:spLocks noChangeArrowheads="1"/>
            </p:cNvSpPr>
            <p:nvPr/>
          </p:nvSpPr>
          <p:spPr bwMode="auto">
            <a:xfrm>
              <a:off x="6345744" y="236486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Oval 86"/>
            <p:cNvSpPr>
              <a:spLocks noChangeArrowheads="1"/>
            </p:cNvSpPr>
            <p:nvPr/>
          </p:nvSpPr>
          <p:spPr bwMode="auto">
            <a:xfrm>
              <a:off x="6733821" y="236745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Oval 87"/>
            <p:cNvSpPr>
              <a:spLocks noChangeArrowheads="1"/>
            </p:cNvSpPr>
            <p:nvPr/>
          </p:nvSpPr>
          <p:spPr bwMode="auto">
            <a:xfrm>
              <a:off x="7114111" y="236616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Oval 88"/>
            <p:cNvSpPr>
              <a:spLocks noChangeArrowheads="1"/>
            </p:cNvSpPr>
            <p:nvPr/>
          </p:nvSpPr>
          <p:spPr bwMode="auto">
            <a:xfrm>
              <a:off x="1893888" y="209881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Oval 89"/>
            <p:cNvSpPr>
              <a:spLocks noChangeArrowheads="1"/>
            </p:cNvSpPr>
            <p:nvPr/>
          </p:nvSpPr>
          <p:spPr bwMode="auto">
            <a:xfrm>
              <a:off x="2270284" y="209752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Oval 95"/>
            <p:cNvSpPr>
              <a:spLocks noChangeArrowheads="1"/>
            </p:cNvSpPr>
            <p:nvPr/>
          </p:nvSpPr>
          <p:spPr bwMode="auto">
            <a:xfrm>
              <a:off x="4501404" y="209752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Oval 96"/>
            <p:cNvSpPr>
              <a:spLocks noChangeArrowheads="1"/>
            </p:cNvSpPr>
            <p:nvPr/>
          </p:nvSpPr>
          <p:spPr bwMode="auto">
            <a:xfrm>
              <a:off x="4870012" y="209622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Oval 97"/>
            <p:cNvSpPr>
              <a:spLocks noChangeArrowheads="1"/>
            </p:cNvSpPr>
            <p:nvPr/>
          </p:nvSpPr>
          <p:spPr bwMode="auto">
            <a:xfrm>
              <a:off x="5246408" y="209492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Oval 98"/>
            <p:cNvSpPr>
              <a:spLocks noChangeArrowheads="1"/>
            </p:cNvSpPr>
            <p:nvPr/>
          </p:nvSpPr>
          <p:spPr bwMode="auto">
            <a:xfrm>
              <a:off x="5615017" y="208973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Oval 99"/>
            <p:cNvSpPr>
              <a:spLocks noChangeArrowheads="1"/>
            </p:cNvSpPr>
            <p:nvPr/>
          </p:nvSpPr>
          <p:spPr bwMode="auto">
            <a:xfrm>
              <a:off x="5968050" y="209232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Oval 100"/>
            <p:cNvSpPr>
              <a:spLocks noChangeArrowheads="1"/>
            </p:cNvSpPr>
            <p:nvPr/>
          </p:nvSpPr>
          <p:spPr bwMode="auto">
            <a:xfrm>
              <a:off x="6328871" y="209103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Oval 101"/>
            <p:cNvSpPr>
              <a:spLocks noChangeArrowheads="1"/>
            </p:cNvSpPr>
            <p:nvPr/>
          </p:nvSpPr>
          <p:spPr bwMode="auto">
            <a:xfrm>
              <a:off x="6709161" y="209362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Oval 102"/>
            <p:cNvSpPr>
              <a:spLocks noChangeArrowheads="1"/>
            </p:cNvSpPr>
            <p:nvPr/>
          </p:nvSpPr>
          <p:spPr bwMode="auto">
            <a:xfrm>
              <a:off x="7120600" y="209232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Oval 103"/>
            <p:cNvSpPr>
              <a:spLocks noChangeArrowheads="1"/>
            </p:cNvSpPr>
            <p:nvPr/>
          </p:nvSpPr>
          <p:spPr bwMode="auto">
            <a:xfrm>
              <a:off x="1900378" y="182498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Oval 104"/>
            <p:cNvSpPr>
              <a:spLocks noChangeArrowheads="1"/>
            </p:cNvSpPr>
            <p:nvPr/>
          </p:nvSpPr>
          <p:spPr bwMode="auto">
            <a:xfrm>
              <a:off x="2276774" y="182368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Oval 110"/>
            <p:cNvSpPr>
              <a:spLocks noChangeArrowheads="1"/>
            </p:cNvSpPr>
            <p:nvPr/>
          </p:nvSpPr>
          <p:spPr bwMode="auto">
            <a:xfrm>
              <a:off x="4507893" y="182368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Oval 111"/>
            <p:cNvSpPr>
              <a:spLocks noChangeArrowheads="1"/>
            </p:cNvSpPr>
            <p:nvPr/>
          </p:nvSpPr>
          <p:spPr bwMode="auto">
            <a:xfrm>
              <a:off x="4876502" y="182239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Oval 112"/>
            <p:cNvSpPr>
              <a:spLocks noChangeArrowheads="1"/>
            </p:cNvSpPr>
            <p:nvPr/>
          </p:nvSpPr>
          <p:spPr bwMode="auto">
            <a:xfrm>
              <a:off x="5252898" y="182109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Oval 113"/>
            <p:cNvSpPr>
              <a:spLocks noChangeArrowheads="1"/>
            </p:cNvSpPr>
            <p:nvPr/>
          </p:nvSpPr>
          <p:spPr bwMode="auto">
            <a:xfrm>
              <a:off x="5621506" y="181590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Oval 114"/>
            <p:cNvSpPr>
              <a:spLocks noChangeArrowheads="1"/>
            </p:cNvSpPr>
            <p:nvPr/>
          </p:nvSpPr>
          <p:spPr bwMode="auto">
            <a:xfrm>
              <a:off x="5974540" y="181849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Oval 115"/>
            <p:cNvSpPr>
              <a:spLocks noChangeArrowheads="1"/>
            </p:cNvSpPr>
            <p:nvPr/>
          </p:nvSpPr>
          <p:spPr bwMode="auto">
            <a:xfrm>
              <a:off x="6335361" y="181720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Oval 116"/>
            <p:cNvSpPr>
              <a:spLocks noChangeArrowheads="1"/>
            </p:cNvSpPr>
            <p:nvPr/>
          </p:nvSpPr>
          <p:spPr bwMode="auto">
            <a:xfrm>
              <a:off x="6715650" y="181979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Oval 117"/>
            <p:cNvSpPr>
              <a:spLocks noChangeArrowheads="1"/>
            </p:cNvSpPr>
            <p:nvPr/>
          </p:nvSpPr>
          <p:spPr bwMode="auto">
            <a:xfrm>
              <a:off x="7111515" y="181849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Oval 118"/>
            <p:cNvSpPr>
              <a:spLocks noChangeArrowheads="1"/>
            </p:cNvSpPr>
            <p:nvPr/>
          </p:nvSpPr>
          <p:spPr bwMode="auto">
            <a:xfrm>
              <a:off x="1899080" y="155115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Oval 119"/>
            <p:cNvSpPr>
              <a:spLocks noChangeArrowheads="1"/>
            </p:cNvSpPr>
            <p:nvPr/>
          </p:nvSpPr>
          <p:spPr bwMode="auto">
            <a:xfrm>
              <a:off x="2275476" y="154985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Oval 124"/>
            <p:cNvSpPr>
              <a:spLocks noChangeArrowheads="1"/>
            </p:cNvSpPr>
            <p:nvPr/>
          </p:nvSpPr>
          <p:spPr bwMode="auto">
            <a:xfrm>
              <a:off x="4137987" y="153947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Oval 125"/>
            <p:cNvSpPr>
              <a:spLocks noChangeArrowheads="1"/>
            </p:cNvSpPr>
            <p:nvPr/>
          </p:nvSpPr>
          <p:spPr bwMode="auto">
            <a:xfrm>
              <a:off x="4506595" y="154985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Oval 126"/>
            <p:cNvSpPr>
              <a:spLocks noChangeArrowheads="1"/>
            </p:cNvSpPr>
            <p:nvPr/>
          </p:nvSpPr>
          <p:spPr bwMode="auto">
            <a:xfrm>
              <a:off x="4875204" y="154855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Oval 127"/>
            <p:cNvSpPr>
              <a:spLocks noChangeArrowheads="1"/>
            </p:cNvSpPr>
            <p:nvPr/>
          </p:nvSpPr>
          <p:spPr bwMode="auto">
            <a:xfrm>
              <a:off x="5251600" y="154726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Oval 128"/>
            <p:cNvSpPr>
              <a:spLocks noChangeArrowheads="1"/>
            </p:cNvSpPr>
            <p:nvPr/>
          </p:nvSpPr>
          <p:spPr bwMode="auto">
            <a:xfrm>
              <a:off x="5620208" y="154207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Oval 129"/>
            <p:cNvSpPr>
              <a:spLocks noChangeArrowheads="1"/>
            </p:cNvSpPr>
            <p:nvPr/>
          </p:nvSpPr>
          <p:spPr bwMode="auto">
            <a:xfrm>
              <a:off x="5973242" y="154466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Oval 130"/>
            <p:cNvSpPr>
              <a:spLocks noChangeArrowheads="1"/>
            </p:cNvSpPr>
            <p:nvPr/>
          </p:nvSpPr>
          <p:spPr bwMode="auto">
            <a:xfrm>
              <a:off x="6334063" y="154336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Oval 131"/>
            <p:cNvSpPr>
              <a:spLocks noChangeArrowheads="1"/>
            </p:cNvSpPr>
            <p:nvPr/>
          </p:nvSpPr>
          <p:spPr bwMode="auto">
            <a:xfrm>
              <a:off x="6714352" y="154596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Oval 132"/>
            <p:cNvSpPr>
              <a:spLocks noChangeArrowheads="1"/>
            </p:cNvSpPr>
            <p:nvPr/>
          </p:nvSpPr>
          <p:spPr bwMode="auto">
            <a:xfrm>
              <a:off x="7118005" y="154466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Oval 133"/>
            <p:cNvSpPr>
              <a:spLocks noChangeArrowheads="1"/>
            </p:cNvSpPr>
            <p:nvPr/>
          </p:nvSpPr>
          <p:spPr bwMode="auto">
            <a:xfrm>
              <a:off x="1897782" y="126953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134"/>
            <p:cNvSpPr>
              <a:spLocks noChangeArrowheads="1"/>
            </p:cNvSpPr>
            <p:nvPr/>
          </p:nvSpPr>
          <p:spPr bwMode="auto">
            <a:xfrm>
              <a:off x="2274178" y="126823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135"/>
            <p:cNvSpPr>
              <a:spLocks noChangeArrowheads="1"/>
            </p:cNvSpPr>
            <p:nvPr/>
          </p:nvSpPr>
          <p:spPr bwMode="auto">
            <a:xfrm>
              <a:off x="2650574" y="126694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4" name="グループ化 173"/>
            <p:cNvGrpSpPr/>
            <p:nvPr/>
          </p:nvGrpSpPr>
          <p:grpSpPr>
            <a:xfrm>
              <a:off x="2646680" y="1263047"/>
              <a:ext cx="1608120" cy="1497640"/>
              <a:chOff x="2646680" y="1263047"/>
              <a:chExt cx="1608120" cy="1497640"/>
            </a:xfrm>
            <a:solidFill>
              <a:srgbClr val="FFFF00"/>
            </a:solidFill>
          </p:grpSpPr>
          <p:sp>
            <p:nvSpPr>
              <p:cNvPr id="216" name="Oval 62"/>
              <p:cNvSpPr>
                <a:spLocks noChangeArrowheads="1"/>
              </p:cNvSpPr>
              <p:nvPr/>
            </p:nvSpPr>
            <p:spPr bwMode="auto">
              <a:xfrm>
                <a:off x="3386493" y="2641291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Oval 63"/>
              <p:cNvSpPr>
                <a:spLocks noChangeArrowheads="1"/>
              </p:cNvSpPr>
              <p:nvPr/>
            </p:nvSpPr>
            <p:spPr bwMode="auto">
              <a:xfrm>
                <a:off x="3747314" y="2639993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Oval 77"/>
              <p:cNvSpPr>
                <a:spLocks noChangeArrowheads="1"/>
              </p:cNvSpPr>
              <p:nvPr/>
            </p:nvSpPr>
            <p:spPr bwMode="auto">
              <a:xfrm>
                <a:off x="3392982" y="2375245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Oval 78"/>
              <p:cNvSpPr>
                <a:spLocks noChangeArrowheads="1"/>
              </p:cNvSpPr>
              <p:nvPr/>
            </p:nvSpPr>
            <p:spPr bwMode="auto">
              <a:xfrm>
                <a:off x="3753803" y="2373948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Oval 93"/>
              <p:cNvSpPr>
                <a:spLocks noChangeArrowheads="1"/>
              </p:cNvSpPr>
              <p:nvPr/>
            </p:nvSpPr>
            <p:spPr bwMode="auto">
              <a:xfrm>
                <a:off x="3760293" y="2092329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Oval 94"/>
              <p:cNvSpPr>
                <a:spLocks noChangeArrowheads="1"/>
              </p:cNvSpPr>
              <p:nvPr/>
            </p:nvSpPr>
            <p:spPr bwMode="auto">
              <a:xfrm>
                <a:off x="4140583" y="2094925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Oval 109"/>
              <p:cNvSpPr>
                <a:spLocks noChangeArrowheads="1"/>
              </p:cNvSpPr>
              <p:nvPr/>
            </p:nvSpPr>
            <p:spPr bwMode="auto">
              <a:xfrm>
                <a:off x="4131497" y="1821093"/>
                <a:ext cx="114217" cy="114205"/>
              </a:xfrm>
              <a:prstGeom prst="ellips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223" name="グループ化 222"/>
              <p:cNvGrpSpPr/>
              <p:nvPr/>
            </p:nvGrpSpPr>
            <p:grpSpPr>
              <a:xfrm>
                <a:off x="2646680" y="1263047"/>
                <a:ext cx="1234319" cy="1497640"/>
                <a:chOff x="2646680" y="1263047"/>
                <a:chExt cx="1234319" cy="1497640"/>
              </a:xfrm>
              <a:grpFill/>
            </p:grpSpPr>
            <p:sp>
              <p:nvSpPr>
                <p:cNvPr id="224" name="Oval 61"/>
                <p:cNvSpPr>
                  <a:spLocks noChangeArrowheads="1"/>
                </p:cNvSpPr>
                <p:nvPr/>
              </p:nvSpPr>
              <p:spPr bwMode="auto">
                <a:xfrm>
                  <a:off x="3025672" y="2646482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5" name="Oval 75"/>
                <p:cNvSpPr>
                  <a:spLocks noChangeArrowheads="1"/>
                </p:cNvSpPr>
                <p:nvPr/>
              </p:nvSpPr>
              <p:spPr bwMode="auto">
                <a:xfrm>
                  <a:off x="2647978" y="2370054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6" name="Oval 76"/>
                <p:cNvSpPr>
                  <a:spLocks noChangeArrowheads="1"/>
                </p:cNvSpPr>
                <p:nvPr/>
              </p:nvSpPr>
              <p:spPr bwMode="auto">
                <a:xfrm>
                  <a:off x="3016586" y="2372650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7" name="Oval 90"/>
                <p:cNvSpPr>
                  <a:spLocks noChangeArrowheads="1"/>
                </p:cNvSpPr>
                <p:nvPr/>
              </p:nvSpPr>
              <p:spPr bwMode="auto">
                <a:xfrm>
                  <a:off x="2646680" y="2096223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8" name="Oval 91"/>
                <p:cNvSpPr>
                  <a:spLocks noChangeArrowheads="1"/>
                </p:cNvSpPr>
                <p:nvPr/>
              </p:nvSpPr>
              <p:spPr bwMode="auto">
                <a:xfrm>
                  <a:off x="3015288" y="2098818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9" name="Oval 92"/>
                <p:cNvSpPr>
                  <a:spLocks noChangeArrowheads="1"/>
                </p:cNvSpPr>
                <p:nvPr/>
              </p:nvSpPr>
              <p:spPr bwMode="auto">
                <a:xfrm>
                  <a:off x="3391684" y="2093627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0" name="Oval 105"/>
                <p:cNvSpPr>
                  <a:spLocks noChangeArrowheads="1"/>
                </p:cNvSpPr>
                <p:nvPr/>
              </p:nvSpPr>
              <p:spPr bwMode="auto">
                <a:xfrm>
                  <a:off x="2653170" y="1822391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1" name="Oval 106"/>
                <p:cNvSpPr>
                  <a:spLocks noChangeArrowheads="1"/>
                </p:cNvSpPr>
                <p:nvPr/>
              </p:nvSpPr>
              <p:spPr bwMode="auto">
                <a:xfrm>
                  <a:off x="3021778" y="1824986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2" name="Oval 107"/>
                <p:cNvSpPr>
                  <a:spLocks noChangeArrowheads="1"/>
                </p:cNvSpPr>
                <p:nvPr/>
              </p:nvSpPr>
              <p:spPr bwMode="auto">
                <a:xfrm>
                  <a:off x="3398174" y="1819795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3" name="Oval 108"/>
                <p:cNvSpPr>
                  <a:spLocks noChangeArrowheads="1"/>
                </p:cNvSpPr>
                <p:nvPr/>
              </p:nvSpPr>
              <p:spPr bwMode="auto">
                <a:xfrm>
                  <a:off x="3766782" y="1818497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4" name="Oval 120"/>
                <p:cNvSpPr>
                  <a:spLocks noChangeArrowheads="1"/>
                </p:cNvSpPr>
                <p:nvPr/>
              </p:nvSpPr>
              <p:spPr bwMode="auto">
                <a:xfrm>
                  <a:off x="2651872" y="1548559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5" name="Oval 121"/>
                <p:cNvSpPr>
                  <a:spLocks noChangeArrowheads="1"/>
                </p:cNvSpPr>
                <p:nvPr/>
              </p:nvSpPr>
              <p:spPr bwMode="auto">
                <a:xfrm>
                  <a:off x="3020480" y="1551155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6" name="Oval 122"/>
                <p:cNvSpPr>
                  <a:spLocks noChangeArrowheads="1"/>
                </p:cNvSpPr>
                <p:nvPr/>
              </p:nvSpPr>
              <p:spPr bwMode="auto">
                <a:xfrm>
                  <a:off x="3396876" y="1545963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7" name="Oval 123"/>
                <p:cNvSpPr>
                  <a:spLocks noChangeArrowheads="1"/>
                </p:cNvSpPr>
                <p:nvPr/>
              </p:nvSpPr>
              <p:spPr bwMode="auto">
                <a:xfrm>
                  <a:off x="3765485" y="1544666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8" name="Oval 136"/>
                <p:cNvSpPr>
                  <a:spLocks noChangeArrowheads="1"/>
                </p:cNvSpPr>
                <p:nvPr/>
              </p:nvSpPr>
              <p:spPr bwMode="auto">
                <a:xfrm>
                  <a:off x="3019182" y="1269536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9" name="Oval 137"/>
                <p:cNvSpPr>
                  <a:spLocks noChangeArrowheads="1"/>
                </p:cNvSpPr>
                <p:nvPr/>
              </p:nvSpPr>
              <p:spPr bwMode="auto">
                <a:xfrm>
                  <a:off x="3395578" y="1264345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0" name="Oval 138"/>
                <p:cNvSpPr>
                  <a:spLocks noChangeArrowheads="1"/>
                </p:cNvSpPr>
                <p:nvPr/>
              </p:nvSpPr>
              <p:spPr bwMode="auto">
                <a:xfrm>
                  <a:off x="3764187" y="1263047"/>
                  <a:ext cx="114217" cy="114205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75" name="Oval 139"/>
            <p:cNvSpPr>
              <a:spLocks noChangeArrowheads="1"/>
            </p:cNvSpPr>
            <p:nvPr/>
          </p:nvSpPr>
          <p:spPr bwMode="auto">
            <a:xfrm>
              <a:off x="4128901" y="126564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" name="Oval 140"/>
            <p:cNvSpPr>
              <a:spLocks noChangeArrowheads="1"/>
            </p:cNvSpPr>
            <p:nvPr/>
          </p:nvSpPr>
          <p:spPr bwMode="auto">
            <a:xfrm>
              <a:off x="4505297" y="126823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7" name="Oval 141"/>
            <p:cNvSpPr>
              <a:spLocks noChangeArrowheads="1"/>
            </p:cNvSpPr>
            <p:nvPr/>
          </p:nvSpPr>
          <p:spPr bwMode="auto">
            <a:xfrm>
              <a:off x="4873906" y="126694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Oval 142"/>
            <p:cNvSpPr>
              <a:spLocks noChangeArrowheads="1"/>
            </p:cNvSpPr>
            <p:nvPr/>
          </p:nvSpPr>
          <p:spPr bwMode="auto">
            <a:xfrm>
              <a:off x="5250302" y="126564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Oval 143"/>
            <p:cNvSpPr>
              <a:spLocks noChangeArrowheads="1"/>
            </p:cNvSpPr>
            <p:nvPr/>
          </p:nvSpPr>
          <p:spPr bwMode="auto">
            <a:xfrm>
              <a:off x="5618910" y="126045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0" name="Oval 144"/>
            <p:cNvSpPr>
              <a:spLocks noChangeArrowheads="1"/>
            </p:cNvSpPr>
            <p:nvPr/>
          </p:nvSpPr>
          <p:spPr bwMode="auto">
            <a:xfrm>
              <a:off x="5971944" y="126304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1" name="Oval 145"/>
            <p:cNvSpPr>
              <a:spLocks noChangeArrowheads="1"/>
            </p:cNvSpPr>
            <p:nvPr/>
          </p:nvSpPr>
          <p:spPr bwMode="auto">
            <a:xfrm>
              <a:off x="6332765" y="126174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2" name="Oval 146"/>
            <p:cNvSpPr>
              <a:spLocks noChangeArrowheads="1"/>
            </p:cNvSpPr>
            <p:nvPr/>
          </p:nvSpPr>
          <p:spPr bwMode="auto">
            <a:xfrm>
              <a:off x="6713054" y="126434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3" name="Oval 147"/>
            <p:cNvSpPr>
              <a:spLocks noChangeArrowheads="1"/>
            </p:cNvSpPr>
            <p:nvPr/>
          </p:nvSpPr>
          <p:spPr bwMode="auto">
            <a:xfrm>
              <a:off x="7116707" y="126304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4" name="Oval 148"/>
            <p:cNvSpPr>
              <a:spLocks noChangeArrowheads="1"/>
            </p:cNvSpPr>
            <p:nvPr/>
          </p:nvSpPr>
          <p:spPr bwMode="auto">
            <a:xfrm>
              <a:off x="1904271" y="100349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5" name="Oval 149"/>
            <p:cNvSpPr>
              <a:spLocks noChangeArrowheads="1"/>
            </p:cNvSpPr>
            <p:nvPr/>
          </p:nvSpPr>
          <p:spPr bwMode="auto">
            <a:xfrm>
              <a:off x="2280667" y="100219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6" name="Oval 150"/>
            <p:cNvSpPr>
              <a:spLocks noChangeArrowheads="1"/>
            </p:cNvSpPr>
            <p:nvPr/>
          </p:nvSpPr>
          <p:spPr bwMode="auto">
            <a:xfrm>
              <a:off x="2657063" y="100089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7" name="Oval 151"/>
            <p:cNvSpPr>
              <a:spLocks noChangeArrowheads="1"/>
            </p:cNvSpPr>
            <p:nvPr/>
          </p:nvSpPr>
          <p:spPr bwMode="auto">
            <a:xfrm>
              <a:off x="3025672" y="100349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8" name="Oval 152"/>
            <p:cNvSpPr>
              <a:spLocks noChangeArrowheads="1"/>
            </p:cNvSpPr>
            <p:nvPr/>
          </p:nvSpPr>
          <p:spPr bwMode="auto">
            <a:xfrm>
              <a:off x="3402068" y="99830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9" name="Oval 153"/>
            <p:cNvSpPr>
              <a:spLocks noChangeArrowheads="1"/>
            </p:cNvSpPr>
            <p:nvPr/>
          </p:nvSpPr>
          <p:spPr bwMode="auto">
            <a:xfrm>
              <a:off x="3770676" y="99700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0" name="Oval 154"/>
            <p:cNvSpPr>
              <a:spLocks noChangeArrowheads="1"/>
            </p:cNvSpPr>
            <p:nvPr/>
          </p:nvSpPr>
          <p:spPr bwMode="auto">
            <a:xfrm>
              <a:off x="4143178" y="99959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1" name="Oval 155"/>
            <p:cNvSpPr>
              <a:spLocks noChangeArrowheads="1"/>
            </p:cNvSpPr>
            <p:nvPr/>
          </p:nvSpPr>
          <p:spPr bwMode="auto">
            <a:xfrm>
              <a:off x="4503999" y="1002193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2" name="Oval 156"/>
            <p:cNvSpPr>
              <a:spLocks noChangeArrowheads="1"/>
            </p:cNvSpPr>
            <p:nvPr/>
          </p:nvSpPr>
          <p:spPr bwMode="auto">
            <a:xfrm>
              <a:off x="4880395" y="100089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Oval 157"/>
            <p:cNvSpPr>
              <a:spLocks noChangeArrowheads="1"/>
            </p:cNvSpPr>
            <p:nvPr/>
          </p:nvSpPr>
          <p:spPr bwMode="auto">
            <a:xfrm>
              <a:off x="5256791" y="99959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Oval 158"/>
            <p:cNvSpPr>
              <a:spLocks noChangeArrowheads="1"/>
            </p:cNvSpPr>
            <p:nvPr/>
          </p:nvSpPr>
          <p:spPr bwMode="auto">
            <a:xfrm>
              <a:off x="5625400" y="99440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5" name="Oval 159"/>
            <p:cNvSpPr>
              <a:spLocks noChangeArrowheads="1"/>
            </p:cNvSpPr>
            <p:nvPr/>
          </p:nvSpPr>
          <p:spPr bwMode="auto">
            <a:xfrm>
              <a:off x="5978433" y="99700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6" name="Oval 160"/>
            <p:cNvSpPr>
              <a:spLocks noChangeArrowheads="1"/>
            </p:cNvSpPr>
            <p:nvPr/>
          </p:nvSpPr>
          <p:spPr bwMode="auto">
            <a:xfrm>
              <a:off x="6339254" y="99570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7" name="Oval 161"/>
            <p:cNvSpPr>
              <a:spLocks noChangeArrowheads="1"/>
            </p:cNvSpPr>
            <p:nvPr/>
          </p:nvSpPr>
          <p:spPr bwMode="auto">
            <a:xfrm>
              <a:off x="6719544" y="99830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8" name="Oval 162"/>
            <p:cNvSpPr>
              <a:spLocks noChangeArrowheads="1"/>
            </p:cNvSpPr>
            <p:nvPr/>
          </p:nvSpPr>
          <p:spPr bwMode="auto">
            <a:xfrm>
              <a:off x="7115409" y="99700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9" name="Oval 163"/>
            <p:cNvSpPr>
              <a:spLocks noChangeArrowheads="1"/>
            </p:cNvSpPr>
            <p:nvPr/>
          </p:nvSpPr>
          <p:spPr bwMode="auto">
            <a:xfrm>
              <a:off x="1895186" y="72187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0" name="Oval 164"/>
            <p:cNvSpPr>
              <a:spLocks noChangeArrowheads="1"/>
            </p:cNvSpPr>
            <p:nvPr/>
          </p:nvSpPr>
          <p:spPr bwMode="auto">
            <a:xfrm>
              <a:off x="2271582" y="72057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1" name="Oval 165"/>
            <p:cNvSpPr>
              <a:spLocks noChangeArrowheads="1"/>
            </p:cNvSpPr>
            <p:nvPr/>
          </p:nvSpPr>
          <p:spPr bwMode="auto">
            <a:xfrm>
              <a:off x="2647978" y="71927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2" name="Oval 166"/>
            <p:cNvSpPr>
              <a:spLocks noChangeArrowheads="1"/>
            </p:cNvSpPr>
            <p:nvPr/>
          </p:nvSpPr>
          <p:spPr bwMode="auto">
            <a:xfrm>
              <a:off x="3016586" y="721872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3" name="Oval 167"/>
            <p:cNvSpPr>
              <a:spLocks noChangeArrowheads="1"/>
            </p:cNvSpPr>
            <p:nvPr/>
          </p:nvSpPr>
          <p:spPr bwMode="auto">
            <a:xfrm>
              <a:off x="3392982" y="71668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4" name="Oval 168"/>
            <p:cNvSpPr>
              <a:spLocks noChangeArrowheads="1"/>
            </p:cNvSpPr>
            <p:nvPr/>
          </p:nvSpPr>
          <p:spPr bwMode="auto">
            <a:xfrm>
              <a:off x="3761591" y="71538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Oval 169"/>
            <p:cNvSpPr>
              <a:spLocks noChangeArrowheads="1"/>
            </p:cNvSpPr>
            <p:nvPr/>
          </p:nvSpPr>
          <p:spPr bwMode="auto">
            <a:xfrm>
              <a:off x="4141881" y="71797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Oval 170"/>
            <p:cNvSpPr>
              <a:spLocks noChangeArrowheads="1"/>
            </p:cNvSpPr>
            <p:nvPr/>
          </p:nvSpPr>
          <p:spPr bwMode="auto">
            <a:xfrm>
              <a:off x="4502702" y="720575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Oval 171"/>
            <p:cNvSpPr>
              <a:spLocks noChangeArrowheads="1"/>
            </p:cNvSpPr>
            <p:nvPr/>
          </p:nvSpPr>
          <p:spPr bwMode="auto">
            <a:xfrm>
              <a:off x="4871310" y="719277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8" name="Oval 172"/>
            <p:cNvSpPr>
              <a:spLocks noChangeArrowheads="1"/>
            </p:cNvSpPr>
            <p:nvPr/>
          </p:nvSpPr>
          <p:spPr bwMode="auto">
            <a:xfrm>
              <a:off x="5247706" y="717979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9" name="Oval 173"/>
            <p:cNvSpPr>
              <a:spLocks noChangeArrowheads="1"/>
            </p:cNvSpPr>
            <p:nvPr/>
          </p:nvSpPr>
          <p:spPr bwMode="auto">
            <a:xfrm>
              <a:off x="5616314" y="712788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0" name="Oval 174"/>
            <p:cNvSpPr>
              <a:spLocks noChangeArrowheads="1"/>
            </p:cNvSpPr>
            <p:nvPr/>
          </p:nvSpPr>
          <p:spPr bwMode="auto">
            <a:xfrm>
              <a:off x="5969348" y="715384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1" name="Oval 175"/>
            <p:cNvSpPr>
              <a:spLocks noChangeArrowheads="1"/>
            </p:cNvSpPr>
            <p:nvPr/>
          </p:nvSpPr>
          <p:spPr bwMode="auto">
            <a:xfrm>
              <a:off x="6330169" y="714086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2" name="Oval 176"/>
            <p:cNvSpPr>
              <a:spLocks noChangeArrowheads="1"/>
            </p:cNvSpPr>
            <p:nvPr/>
          </p:nvSpPr>
          <p:spPr bwMode="auto">
            <a:xfrm>
              <a:off x="6710459" y="716681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3" name="Oval 177"/>
            <p:cNvSpPr>
              <a:spLocks noChangeArrowheads="1"/>
            </p:cNvSpPr>
            <p:nvPr/>
          </p:nvSpPr>
          <p:spPr bwMode="auto">
            <a:xfrm>
              <a:off x="7121898" y="723170"/>
              <a:ext cx="114217" cy="11420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4" name="Line 224"/>
            <p:cNvSpPr>
              <a:spLocks noChangeShapeType="1"/>
            </p:cNvSpPr>
            <p:nvPr/>
          </p:nvSpPr>
          <p:spPr bwMode="auto">
            <a:xfrm>
              <a:off x="822325" y="1898650"/>
              <a:ext cx="7747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5" name="Text Box 225"/>
            <p:cNvSpPr txBox="1">
              <a:spLocks noChangeArrowheads="1"/>
            </p:cNvSpPr>
            <p:nvPr/>
          </p:nvSpPr>
          <p:spPr bwMode="auto">
            <a:xfrm>
              <a:off x="183225" y="1125682"/>
              <a:ext cx="1561257" cy="479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rPr>
                <a:t>(</a:t>
              </a:r>
              <a:r>
                <a:rPr kumimoji="0" lang="en-US" altLang="ja-JP" sz="105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u</a:t>
              </a:r>
              <a:r>
                <a:rPr kumimoji="0" lang="en-US" altLang="ja-JP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,</a:t>
              </a:r>
              <a:r>
                <a:rPr kumimoji="0" lang="en-US" altLang="ja-JP" sz="105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rPr>
                <a:t>v</a:t>
              </a:r>
              <a:r>
                <a:rPr kumimoji="0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rPr>
                <a:t>)=(1, 0)</a:t>
              </a:r>
            </a:p>
          </p:txBody>
        </p:sp>
      </p:grpSp>
      <p:graphicFrame>
        <p:nvGraphicFramePr>
          <p:cNvPr id="244" name="Group 178"/>
          <p:cNvGraphicFramePr>
            <a:graphicFrameLocks noGrp="1"/>
          </p:cNvGraphicFramePr>
          <p:nvPr>
            <p:extLst/>
          </p:nvPr>
        </p:nvGraphicFramePr>
        <p:xfrm>
          <a:off x="2731907" y="5425021"/>
          <a:ext cx="3567288" cy="1321028"/>
        </p:xfrm>
        <a:graphic>
          <a:graphicData uri="http://schemas.openxmlformats.org/drawingml/2006/table">
            <a:tbl>
              <a:tblPr/>
              <a:tblGrid>
                <a:gridCol w="645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5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4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878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ID(</a:t>
                      </a:r>
                      <a:r>
                        <a:rPr kumimoji="1" lang="en-US" altLang="ja-JP" sz="10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i</a:t>
                      </a: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10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j</a:t>
                      </a: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60138" marR="60138" marT="30069" marB="3006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x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y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u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v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p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(1,1)</a:t>
                      </a:r>
                    </a:p>
                  </a:txBody>
                  <a:tcPr marL="60138" marR="60138" marT="30069" marB="3006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-2.0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-2.0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1.0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-0.01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0.03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(1,2)</a:t>
                      </a:r>
                    </a:p>
                  </a:txBody>
                  <a:tcPr marL="60138" marR="60138" marT="30069" marB="3006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-2.0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-1.93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0.98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-0.1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0.05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22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           </a:t>
                      </a:r>
                      <a:r>
                        <a:rPr kumimoji="1" lang="ja-JP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　　　・・・</a:t>
                      </a:r>
                    </a:p>
                  </a:txBody>
                  <a:tcPr marL="60138" marR="60138" marT="30069" marB="3006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(2,1)</a:t>
                      </a:r>
                    </a:p>
                  </a:txBody>
                  <a:tcPr marL="60138" marR="60138" marT="30069" marB="3006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-1.9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-2.0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0.99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-0.02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0.06</a:t>
                      </a:r>
                    </a:p>
                  </a:txBody>
                  <a:tcPr marL="60138" marR="60138" marT="30069" marB="300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22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                  </a:t>
                      </a:r>
                      <a:r>
                        <a:rPr kumimoji="1" lang="ja-JP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・・・</a:t>
                      </a:r>
                    </a:p>
                  </a:txBody>
                  <a:tcPr marL="60138" marR="60138" marT="30069" marB="3006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6" name="Picture 3" descr="pt03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 contrast="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2845" y="921386"/>
            <a:ext cx="3885635" cy="1557995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grpSp>
        <p:nvGrpSpPr>
          <p:cNvPr id="248" name="グループ化 247"/>
          <p:cNvGrpSpPr/>
          <p:nvPr/>
        </p:nvGrpSpPr>
        <p:grpSpPr>
          <a:xfrm>
            <a:off x="5339644" y="2713741"/>
            <a:ext cx="3793067" cy="1372835"/>
            <a:chOff x="1060979" y="2866143"/>
            <a:chExt cx="6992937" cy="2398712"/>
          </a:xfrm>
        </p:grpSpPr>
        <p:pic>
          <p:nvPicPr>
            <p:cNvPr id="249" name="Picture 5" descr="anld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4000" contrast="5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79" y="2866143"/>
              <a:ext cx="6992937" cy="239871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50" name="円弧 249"/>
            <p:cNvSpPr/>
            <p:nvPr/>
          </p:nvSpPr>
          <p:spPr>
            <a:xfrm>
              <a:off x="4176887" y="3623734"/>
              <a:ext cx="790224" cy="790223"/>
            </a:xfrm>
            <a:prstGeom prst="arc">
              <a:avLst>
                <a:gd name="adj1" fmla="val 12932261"/>
                <a:gd name="adj2" fmla="val 920609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51" name="円弧 250"/>
            <p:cNvSpPr/>
            <p:nvPr/>
          </p:nvSpPr>
          <p:spPr>
            <a:xfrm>
              <a:off x="2308575" y="3708401"/>
              <a:ext cx="790224" cy="790223"/>
            </a:xfrm>
            <a:prstGeom prst="arc">
              <a:avLst>
                <a:gd name="adj1" fmla="val 12932261"/>
                <a:gd name="adj2" fmla="val 920609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52" name="円弧 251"/>
            <p:cNvSpPr/>
            <p:nvPr/>
          </p:nvSpPr>
          <p:spPr>
            <a:xfrm>
              <a:off x="3211686" y="3708400"/>
              <a:ext cx="790224" cy="790223"/>
            </a:xfrm>
            <a:prstGeom prst="arc">
              <a:avLst>
                <a:gd name="adj1" fmla="val 17890224"/>
                <a:gd name="adj2" fmla="val 12500626"/>
              </a:avLst>
            </a:prstGeom>
            <a:noFill/>
            <a:ln w="12700" cap="flat" cmpd="sng" algn="ctr">
              <a:solidFill>
                <a:srgbClr val="3333CC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53" name="円弧 252"/>
            <p:cNvSpPr/>
            <p:nvPr/>
          </p:nvSpPr>
          <p:spPr>
            <a:xfrm>
              <a:off x="5170308" y="3680178"/>
              <a:ext cx="790224" cy="790223"/>
            </a:xfrm>
            <a:prstGeom prst="arc">
              <a:avLst>
                <a:gd name="adj1" fmla="val 17890224"/>
                <a:gd name="adj2" fmla="val 12500626"/>
              </a:avLst>
            </a:prstGeom>
            <a:noFill/>
            <a:ln w="12700" cap="flat" cmpd="sng" algn="ctr">
              <a:solidFill>
                <a:srgbClr val="3333CC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54" name="円弧 253"/>
            <p:cNvSpPr/>
            <p:nvPr/>
          </p:nvSpPr>
          <p:spPr>
            <a:xfrm>
              <a:off x="6225821" y="3606801"/>
              <a:ext cx="790224" cy="790223"/>
            </a:xfrm>
            <a:prstGeom prst="arc">
              <a:avLst>
                <a:gd name="adj1" fmla="val 12932261"/>
                <a:gd name="adj2" fmla="val 920609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55" name="円弧 254"/>
            <p:cNvSpPr/>
            <p:nvPr/>
          </p:nvSpPr>
          <p:spPr>
            <a:xfrm>
              <a:off x="7219241" y="3708400"/>
              <a:ext cx="790224" cy="790223"/>
            </a:xfrm>
            <a:prstGeom prst="arc">
              <a:avLst>
                <a:gd name="adj1" fmla="val 17890224"/>
                <a:gd name="adj2" fmla="val 12500626"/>
              </a:avLst>
            </a:prstGeom>
            <a:noFill/>
            <a:ln w="12700" cap="flat" cmpd="sng" algn="ctr">
              <a:solidFill>
                <a:srgbClr val="3333CC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256" name="Text Box 7"/>
          <p:cNvSpPr txBox="1">
            <a:spLocks noChangeArrowheads="1"/>
          </p:cNvSpPr>
          <p:nvPr/>
        </p:nvSpPr>
        <p:spPr bwMode="auto">
          <a:xfrm>
            <a:off x="2809773" y="3642705"/>
            <a:ext cx="1210588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数値</a:t>
            </a: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計算</a:t>
            </a:r>
            <a:endParaRPr kumimoji="0" lang="ja-JP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245" name="Picture 128" descr="G:\MovieClips・Voice・携帯_1\100_PANA20120724\P10005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660" y="1202162"/>
            <a:ext cx="2580643" cy="193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kira\Desktop\Echi_night2_ga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07" y="762000"/>
            <a:ext cx="5181599" cy="51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0" y="0"/>
            <a:ext cx="6322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どの領域・オブジェクトが重要？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87604" y="6059267"/>
            <a:ext cx="4955203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→　領域分割による解決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41</a:t>
            </a:fld>
            <a:endParaRPr lang="en-US" altLang="ja-JP" dirty="0"/>
          </a:p>
        </p:txBody>
      </p:sp>
      <p:pic>
        <p:nvPicPr>
          <p:cNvPr id="32770" name="Picture 2" descr="C:\Users\Akira\Desktop\いろいろ\SMs\Itti\Night_toolbox\nigh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3" y="1265175"/>
            <a:ext cx="396000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kira\Desktop\いろいろ\SMs\Itti\Night_toolbox\night2_tool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16" y="1296707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0" y="12140"/>
            <a:ext cx="3244799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顕著度マップの作成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2992" y="530137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元画像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86400" y="5289773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顕著度</a:t>
            </a:r>
            <a:r>
              <a:rPr lang="ja-JP" altLang="en-US" sz="2800" dirty="0" smtClean="0"/>
              <a:t>マップ：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28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ja-JP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1969" y="826469"/>
            <a:ext cx="4743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Itti</a:t>
            </a:r>
            <a:r>
              <a:rPr kumimoji="1" lang="ja-JP" altLang="en-US" sz="2400" dirty="0" smtClean="0"/>
              <a:t>ら（</a:t>
            </a:r>
            <a:r>
              <a:rPr kumimoji="1" lang="en-US" altLang="ja-JP" sz="2400" dirty="0" smtClean="0"/>
              <a:t>1998</a:t>
            </a:r>
            <a:r>
              <a:rPr kumimoji="1" lang="ja-JP" altLang="en-US" sz="2400" dirty="0" smtClean="0"/>
              <a:t>），</a:t>
            </a:r>
            <a:r>
              <a:rPr kumimoji="1" lang="en-US" altLang="ja-JP" sz="2400" dirty="0" smtClean="0"/>
              <a:t>Walther</a:t>
            </a:r>
            <a:r>
              <a:rPr kumimoji="1" lang="ja-JP" altLang="en-US" sz="2400" dirty="0" smtClean="0"/>
              <a:t>ら（</a:t>
            </a:r>
            <a:r>
              <a:rPr kumimoji="1" lang="en-US" altLang="ja-JP" sz="2400" dirty="0" smtClean="0"/>
              <a:t>2006</a:t>
            </a:r>
            <a:r>
              <a:rPr kumimoji="1" lang="ja-JP" altLang="en-US" sz="2400" dirty="0" smtClean="0"/>
              <a:t>）より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36820" y="5943600"/>
            <a:ext cx="5049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画像の視覚的顕著度を算出</a:t>
            </a:r>
            <a:endParaRPr kumimoji="1" lang="ja-JP" altLang="en-US" sz="3200" dirty="0"/>
          </a:p>
        </p:txBody>
      </p:sp>
      <p:sp>
        <p:nvSpPr>
          <p:cNvPr id="12" name="右矢印 11"/>
          <p:cNvSpPr/>
          <p:nvPr/>
        </p:nvSpPr>
        <p:spPr>
          <a:xfrm>
            <a:off x="4267200" y="2835271"/>
            <a:ext cx="685800" cy="914400"/>
          </a:xfrm>
          <a:prstGeom prst="righ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4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42</a:t>
            </a:fld>
            <a:endParaRPr lang="en-US" altLang="ja-JP" dirty="0"/>
          </a:p>
        </p:txBody>
      </p:sp>
      <p:pic>
        <p:nvPicPr>
          <p:cNvPr id="32771" name="Picture 3" descr="C:\Users\Akira\Desktop\いろいろ\SMs\Itti\Night_toolbox\night2_tool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4" y="1296707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0" y="17024"/>
            <a:ext cx="4681090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顕著度マップの段階的二値化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80143" y="5301376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顕著度マップ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88046" y="5943600"/>
            <a:ext cx="4538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顕著度に応じて領域分割</a:t>
            </a:r>
            <a:endParaRPr kumimoji="1" lang="ja-JP" altLang="en-US" sz="3200" dirty="0"/>
          </a:p>
        </p:txBody>
      </p:sp>
      <p:pic>
        <p:nvPicPr>
          <p:cNvPr id="34818" name="Picture 2" descr="C:\Users\Akira\Desktop\いろいろ\SMs\Itti\Night_toolbox\night2_toolbox_seed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4" y="1291453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kira\Desktop\いろいろ\SMs\Itti\Night_toolbox\night2_toolbox_se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4" y="1291453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5679590" y="4551134"/>
            <a:ext cx="3464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2400" i="1" baseline="-250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=(0, 1)</a:t>
            </a:r>
            <a:r>
              <a:rPr kumimoji="1" lang="ja-JP" altLang="en-US" sz="2400" dirty="0" smtClean="0">
                <a:latin typeface="Times New Roman" pitchFamily="18" charset="0"/>
                <a:cs typeface="Times New Roman" pitchFamily="18" charset="0"/>
              </a:rPr>
              <a:t>：二値化のフラグ</a:t>
            </a:r>
            <a:endParaRPr kumimoji="1"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400" i="1" dirty="0" smtClean="0">
                <a:latin typeface="Times New Roman" pitchFamily="18" charset="0"/>
                <a:cs typeface="Times New Roman" pitchFamily="18" charset="0"/>
              </a:rPr>
              <a:t>　　　　</a:t>
            </a:r>
            <a:r>
              <a:rPr lang="en-US" altLang="ja-JP" sz="2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：二値化のレベル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660354" y="5429402"/>
            <a:ext cx="3502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※</a:t>
            </a:r>
            <a:r>
              <a:rPr lang="ja-JP" altLang="en-US" sz="2000" dirty="0" smtClean="0"/>
              <a:t>閾値は</a:t>
            </a:r>
            <a:r>
              <a:rPr lang="en-US" altLang="ja-JP" sz="2000" dirty="0" smtClean="0"/>
              <a:t>Otsu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1979</a:t>
            </a:r>
            <a:r>
              <a:rPr lang="ja-JP" altLang="en-US" sz="2000" dirty="0" smtClean="0"/>
              <a:t>）より決定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1918" y="5306292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一回目の二値化結果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2683" y="5308604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二</a:t>
            </a:r>
            <a:r>
              <a:rPr kumimoji="1" lang="ja-JP" altLang="en-US" sz="2800" dirty="0" smtClean="0"/>
              <a:t>回目の二値化結果</a:t>
            </a:r>
            <a:endParaRPr kumimoji="1" lang="ja-JP" altLang="en-US" sz="28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34" y="1291451"/>
            <a:ext cx="4943088" cy="325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5181600" y="1981200"/>
            <a:ext cx="2895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533902" y="2819507"/>
            <a:ext cx="4189841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3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3" grpId="1"/>
      <p:bldP spid="14" grpId="0"/>
      <p:bldP spid="3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43</a:t>
            </a:fld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571" y="19595"/>
            <a:ext cx="8159606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モルフォロジー</a:t>
            </a:r>
            <a:r>
              <a:rPr lang="ja-JP" altLang="en-US" sz="2800" dirty="0">
                <a:solidFill>
                  <a:schemeClr val="bg1"/>
                </a:solidFill>
              </a:rPr>
              <a:t>演算：オープニング，クロージング</a:t>
            </a:r>
            <a:r>
              <a:rPr lang="ja-JP" altLang="en-US" sz="2800" dirty="0" smtClean="0">
                <a:solidFill>
                  <a:schemeClr val="bg1"/>
                </a:solidFill>
              </a:rPr>
              <a:t>処理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34818" name="Picture 2" descr="C:\Users\Akira\Desktop\いろいろ\SMs\Itti\Night_toolbox\night2_toolbox_se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4" y="1143000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kira\Desktop\いろいろ\SMs\Itti\Night_toolbox\night2_toolbox_se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4" y="1143000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Akira\Desktop\いろいろ\SMs\Itti\Night_toolbox\night2_toolbox_merged_seed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82" y="1143000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右矢印 2"/>
          <p:cNvSpPr/>
          <p:nvPr/>
        </p:nvSpPr>
        <p:spPr>
          <a:xfrm>
            <a:off x="4267200" y="2665800"/>
            <a:ext cx="685800" cy="914400"/>
          </a:xfrm>
          <a:prstGeom prst="righ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843" name="Picture 3" descr="C:\Users\Akira\Desktop\いろいろ\SMs\Itti\Night_toolbox\night2_toolbox_merged_se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82" y="1143000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445023" y="6044625"/>
            <a:ext cx="4229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孤立点や小領域を除去</a:t>
            </a:r>
            <a:endParaRPr kumimoji="1" lang="ja-JP" altLang="en-US" sz="3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85770" y="5638800"/>
            <a:ext cx="3189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演算は小林（</a:t>
            </a:r>
            <a:r>
              <a:rPr lang="en-US" altLang="ja-JP" sz="2400" dirty="0"/>
              <a:t>2011</a:t>
            </a:r>
            <a:r>
              <a:rPr lang="ja-JP" altLang="en-US" sz="2400" dirty="0" smtClean="0"/>
              <a:t>）より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1359" y="51054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二値化結果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57800" y="5094672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モルフォロジー演算結果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479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44</a:t>
            </a:fld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8677" y="22097"/>
            <a:ext cx="4240969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Mean-shift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法による再分割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4235668" y="2835271"/>
            <a:ext cx="685800" cy="914400"/>
          </a:xfrm>
          <a:prstGeom prst="righ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843" name="Picture 3" descr="C:\Users\Akira\Desktop\いろいろ\SMs\Itti\Night_toolbox\night2_toolbox_merged_se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2471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266498" y="5688450"/>
            <a:ext cx="6590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人間の視野の広さに合わせて再分割</a:t>
            </a:r>
            <a:endParaRPr kumimoji="1" lang="ja-JP" altLang="en-US" sz="3200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88" y="1363722"/>
            <a:ext cx="3774767" cy="1233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64" y="2669733"/>
            <a:ext cx="3478213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960115" y="4250605"/>
            <a:ext cx="3183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1" lang="en-US" altLang="ja-JP" sz="2400" i="1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：顕著度マップの要素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sz="2400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sz="2400" baseline="-25000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ja-JP" altLang="en-US" sz="2400" dirty="0" smtClean="0">
                <a:latin typeface="Symbol" pitchFamily="18" charset="2"/>
                <a:cs typeface="Times New Roman" pitchFamily="18" charset="0"/>
              </a:rPr>
              <a:t>：空間のパラメータ</a:t>
            </a:r>
            <a:endParaRPr lang="en-US" altLang="ja-JP" sz="2400" dirty="0" smtClean="0">
              <a:latin typeface="Symbol" pitchFamily="18" charset="2"/>
              <a:cs typeface="Times New Roman" pitchFamily="18" charset="0"/>
            </a:endParaRPr>
          </a:p>
          <a:p>
            <a:r>
              <a:rPr lang="en-US" altLang="ja-JP" sz="2400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en-US" altLang="ja-JP" sz="2400" baseline="-25000" dirty="0" smtClean="0">
                <a:latin typeface="Symbol" pitchFamily="18" charset="2"/>
                <a:cs typeface="Times New Roman" pitchFamily="18" charset="0"/>
              </a:rPr>
              <a:t>2</a:t>
            </a:r>
            <a:r>
              <a:rPr lang="ja-JP" altLang="en-US" sz="2400" dirty="0" smtClean="0">
                <a:latin typeface="Symbol" pitchFamily="18" charset="2"/>
                <a:cs typeface="Times New Roman" pitchFamily="18" charset="0"/>
              </a:rPr>
              <a:t>：顕著度のパラメータ</a:t>
            </a:r>
            <a:endParaRPr kumimoji="1" lang="en-US" altLang="ja-JP" sz="2400" dirty="0" smtClean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64549" y="3773174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Comaniciu</a:t>
            </a:r>
            <a:r>
              <a:rPr kumimoji="1" lang="ja-JP" altLang="en-US" sz="2400" dirty="0" smtClean="0"/>
              <a:t>ら（</a:t>
            </a:r>
            <a:r>
              <a:rPr kumimoji="1" lang="en-US" altLang="ja-JP" sz="2400" dirty="0" smtClean="0"/>
              <a:t>2001</a:t>
            </a:r>
            <a:r>
              <a:rPr kumimoji="1" lang="ja-JP" altLang="en-US" sz="2400" dirty="0" smtClean="0"/>
              <a:t>）より</a:t>
            </a:r>
            <a:endParaRPr kumimoji="1" lang="ja-JP" altLang="en-US" sz="2400" dirty="0"/>
          </a:p>
        </p:txBody>
      </p:sp>
      <p:pic>
        <p:nvPicPr>
          <p:cNvPr id="62466" name="Picture 2" descr="C:\Users\Akira\Desktop\いろいろ\SMs\Itti\Night_toolbox3\night2_toolbox_second_segm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45" y="1307860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5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45</a:t>
            </a:fld>
            <a:endParaRPr lang="en-US" altLang="ja-JP" dirty="0"/>
          </a:p>
        </p:txBody>
      </p:sp>
      <p:pic>
        <p:nvPicPr>
          <p:cNvPr id="5" name="Picture 2" descr="C:\Users\Akira\Desktop\いろいろ\SMs\Itti\Night_toolbox\nigh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3" y="1265175"/>
            <a:ext cx="396000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0" y="7764"/>
            <a:ext cx="2698175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領域分割の結果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2600" y="5959366"/>
            <a:ext cx="5769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顕著度の分布に応じて領域分割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32992" y="52372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元画像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7249" y="523809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領域分割結果</a:t>
            </a:r>
            <a:endParaRPr kumimoji="1" lang="ja-JP" altLang="en-US" sz="2800" dirty="0"/>
          </a:p>
        </p:txBody>
      </p:sp>
      <p:pic>
        <p:nvPicPr>
          <p:cNvPr id="63490" name="Picture 2" descr="C:\Users\Akira\Desktop\いろいろ\SMs\Itti\Night_toolbox3\night2_toolbox_second_segmen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78095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46</a:t>
            </a:fld>
            <a:endParaRPr lang="en-US" altLang="ja-JP" dirty="0"/>
          </a:p>
        </p:txBody>
      </p:sp>
      <p:pic>
        <p:nvPicPr>
          <p:cNvPr id="38915" name="Picture 3" descr="D:\Research\eyeTrackingExp\Egawa\2012年10月24日実験\20121024-184420_Echizenya\Echi_night_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27" y="1303283"/>
            <a:ext cx="395999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3750" y="676670"/>
            <a:ext cx="3781805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視線ネットワークの生成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188370" y="2946560"/>
            <a:ext cx="685800" cy="914400"/>
          </a:xfrm>
          <a:prstGeom prst="righ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2443" y="5255400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視線データ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83758" y="525540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視線ネットワーク：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32034" y="6019074"/>
            <a:ext cx="626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領域間の視線移動をネットワークに</a:t>
            </a:r>
            <a:endParaRPr kumimoji="1" lang="ja-JP" altLang="en-US" sz="3200" dirty="0"/>
          </a:p>
        </p:txBody>
      </p:sp>
      <p:pic>
        <p:nvPicPr>
          <p:cNvPr id="64514" name="Picture 2" descr="C:\Users\Akira\Desktop\Echi_night_fi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" y="1321756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0" y="10242"/>
            <a:ext cx="6904454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領域分割＋視線</a:t>
            </a:r>
            <a:r>
              <a:rPr kumimoji="1" lang="ja-JP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→ 領域の重要度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1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E61-F2AB-4064-920D-74F118279DCA}" type="slidenum">
              <a:rPr lang="en-US" altLang="ja-JP" smtClean="0"/>
              <a:pPr/>
              <a:t>47</a:t>
            </a:fld>
            <a:endParaRPr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0"/>
            <a:ext cx="5161991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重み付き視線ネットワークの生成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" y="2971800"/>
            <a:ext cx="4814412" cy="95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12" y="4565596"/>
            <a:ext cx="2354547" cy="105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4047" y="1290143"/>
            <a:ext cx="4626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領域</a:t>
            </a:r>
            <a:r>
              <a:rPr kumimoji="1" lang="ja-JP" altLang="en-US" sz="2800" dirty="0" smtClean="0"/>
              <a:t>：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,…,</a:t>
            </a:r>
            <a:r>
              <a:rPr lang="en-US" altLang="ja-JP" sz="28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,…,</a:t>
            </a:r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ja-JP" sz="2800" i="1" baseline="-250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ja-JP" altLang="en-US" sz="2800" dirty="0" smtClean="0"/>
              <a:t>視線：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,…,</a:t>
            </a:r>
            <a:r>
              <a:rPr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2800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,…,</a:t>
            </a:r>
            <a:r>
              <a:rPr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2800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ja-JP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10948" y="4042376"/>
            <a:ext cx="446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重み付き隣接行列：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A’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altLang="ja-JP" sz="2800" i="1" dirty="0" err="1" smtClean="0">
                <a:latin typeface="Times New Roman" pitchFamily="18" charset="0"/>
                <a:cs typeface="Times New Roman" pitchFamily="18" charset="0"/>
              </a:rPr>
              <a:t>a’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800" baseline="-25000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ja-JP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047" y="244858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Times New Roman" pitchFamily="18" charset="0"/>
                <a:cs typeface="Times New Roman" pitchFamily="18" charset="0"/>
              </a:rPr>
              <a:t>各領域への注目度の算出：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725068" y="1309443"/>
            <a:ext cx="4084773" cy="4535998"/>
            <a:chOff x="9921012" y="1400955"/>
            <a:chExt cx="4084773" cy="4535998"/>
          </a:xfrm>
          <a:solidFill>
            <a:schemeClr val="bg1"/>
          </a:solidFill>
        </p:grpSpPr>
        <p:pic>
          <p:nvPicPr>
            <p:cNvPr id="46082" name="Picture 2" descr="D:\Research\eyeTrackingExp\Egawa\2012年10月24日実験\20121024-184420_Echizenya\Echi_night_net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3400" y="1400955"/>
              <a:ext cx="3959999" cy="3960000"/>
            </a:xfrm>
            <a:prstGeom prst="rect">
              <a:avLst/>
            </a:prstGeom>
            <a:grpFill/>
            <a:extLst/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9921012" y="5413733"/>
              <a:ext cx="408477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/>
                <a:t>重み付き視線</a:t>
              </a:r>
              <a:r>
                <a:rPr lang="ja-JP" altLang="en-US" sz="2800" dirty="0"/>
                <a:t>ネットワーク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85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353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465460"/>
              </p:ext>
            </p:extLst>
          </p:nvPr>
        </p:nvGraphicFramePr>
        <p:xfrm>
          <a:off x="2271569" y="3136735"/>
          <a:ext cx="409575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83" name="数式" r:id="rId4" imgW="647640" imgH="190440" progId="Equation.3">
                  <p:embed/>
                </p:oleObj>
              </mc:Choice>
              <mc:Fallback>
                <p:oleObj name="数式" r:id="rId4" imgW="647640" imgH="190440" progId="Equation.3">
                  <p:embed/>
                  <p:pic>
                    <p:nvPicPr>
                      <p:cNvPr id="97353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569" y="3136735"/>
                        <a:ext cx="4095750" cy="10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401" name="Rectangle 121"/>
          <p:cNvSpPr>
            <a:spLocks noChangeArrowheads="1"/>
          </p:cNvSpPr>
          <p:nvPr/>
        </p:nvSpPr>
        <p:spPr bwMode="auto">
          <a:xfrm>
            <a:off x="4322619" y="4337524"/>
            <a:ext cx="449369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ja-JP" sz="2800" b="1" dirty="0" smtClean="0">
                <a:latin typeface="Times New Roman" pitchFamily="18" charset="0"/>
              </a:rPr>
              <a:t>T</a:t>
            </a:r>
            <a:r>
              <a:rPr lang="en-US" altLang="ja-JP" sz="2400" dirty="0" smtClean="0">
                <a:latin typeface="Times New Roman" pitchFamily="18" charset="0"/>
              </a:rPr>
              <a:t>:</a:t>
            </a:r>
            <a:r>
              <a:rPr lang="en-US" altLang="ja-JP" sz="2400" b="1" dirty="0" smtClean="0">
                <a:latin typeface="Times New Roman" pitchFamily="18" charset="0"/>
              </a:rPr>
              <a:t> </a:t>
            </a:r>
            <a:r>
              <a:rPr lang="ja-JP" altLang="en-US" sz="2400" dirty="0" smtClean="0">
                <a:latin typeface="Times New Roman" pitchFamily="18" charset="0"/>
              </a:rPr>
              <a:t>視線ネットワークの遷移行列</a:t>
            </a:r>
            <a:endParaRPr lang="en-US" altLang="ja-JP" sz="2400" dirty="0" smtClean="0">
              <a:latin typeface="Times New Roman" pitchFamily="18" charset="0"/>
            </a:endParaRPr>
          </a:p>
          <a:p>
            <a:r>
              <a:rPr lang="en-US" altLang="ja-JP" sz="2800" b="1" dirty="0" err="1" smtClean="0">
                <a:latin typeface="Times New Roman" pitchFamily="18" charset="0"/>
              </a:rPr>
              <a:t>i</a:t>
            </a:r>
            <a:r>
              <a:rPr lang="en-US" altLang="ja-JP" sz="2800" dirty="0" smtClean="0">
                <a:latin typeface="Times New Roman" pitchFamily="18" charset="0"/>
              </a:rPr>
              <a:t>=(</a:t>
            </a:r>
            <a:r>
              <a:rPr lang="en-US" altLang="ja-JP" sz="2800" i="1" dirty="0" smtClean="0">
                <a:latin typeface="Times New Roman" pitchFamily="18" charset="0"/>
              </a:rPr>
              <a:t>i</a:t>
            </a:r>
            <a:r>
              <a:rPr lang="en-US" altLang="ja-JP" sz="2800" baseline="-25000" dirty="0" smtClean="0">
                <a:latin typeface="Times New Roman" pitchFamily="18" charset="0"/>
              </a:rPr>
              <a:t>1</a:t>
            </a:r>
            <a:r>
              <a:rPr lang="en-US" altLang="ja-JP" sz="2800" dirty="0" smtClean="0">
                <a:latin typeface="Times New Roman" pitchFamily="18" charset="0"/>
              </a:rPr>
              <a:t>,..,</a:t>
            </a:r>
            <a:r>
              <a:rPr lang="en-US" altLang="ja-JP" sz="2800" i="1" dirty="0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smtClean="0">
                <a:latin typeface="Times New Roman" pitchFamily="18" charset="0"/>
              </a:rPr>
              <a:t>k</a:t>
            </a:r>
            <a:r>
              <a:rPr lang="en-US" altLang="ja-JP" sz="2800" dirty="0" smtClean="0">
                <a:latin typeface="Times New Roman" pitchFamily="18" charset="0"/>
              </a:rPr>
              <a:t>,…,</a:t>
            </a:r>
            <a:r>
              <a:rPr lang="en-US" altLang="ja-JP" sz="2800" i="1" dirty="0" err="1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err="1" smtClean="0">
                <a:latin typeface="Times New Roman" pitchFamily="18" charset="0"/>
              </a:rPr>
              <a:t>K</a:t>
            </a:r>
            <a:r>
              <a:rPr lang="en-US" altLang="ja-JP" sz="2800" dirty="0" smtClean="0">
                <a:latin typeface="Times New Roman" pitchFamily="18" charset="0"/>
              </a:rPr>
              <a:t>)</a:t>
            </a:r>
            <a:r>
              <a:rPr lang="ja-JP" altLang="en-US" sz="2400" dirty="0" smtClean="0">
                <a:latin typeface="Times New Roman" pitchFamily="18" charset="0"/>
              </a:rPr>
              <a:t>：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領域の注目度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PageRank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値）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400" i="1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ja-JP" altLang="en-US" sz="2400" dirty="0" smtClean="0">
                <a:latin typeface="Symbol" pitchFamily="18" charset="2"/>
                <a:cs typeface="Times New Roman" pitchFamily="18" charset="0"/>
              </a:rPr>
              <a:t>：繰り返し回数</a:t>
            </a:r>
            <a:endParaRPr lang="ja-JP" altLang="en-US" sz="2400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97427" name="Text Box 147"/>
          <p:cNvSpPr txBox="1">
            <a:spLocks noChangeArrowheads="1"/>
          </p:cNvSpPr>
          <p:nvPr/>
        </p:nvSpPr>
        <p:spPr bwMode="auto">
          <a:xfrm>
            <a:off x="292858" y="662755"/>
            <a:ext cx="8153400" cy="125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ja-JP" altLang="en-US" sz="3200" dirty="0"/>
              <a:t>視線</a:t>
            </a:r>
            <a:r>
              <a:rPr lang="ja-JP" altLang="en-US" sz="3200" dirty="0" smtClean="0"/>
              <a:t>ネットワークにもとづいて各領域への</a:t>
            </a:r>
            <a:endParaRPr lang="en-US" altLang="ja-JP" sz="3200" dirty="0" smtClean="0"/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ja-JP" altLang="en-US" sz="3200" dirty="0" smtClean="0"/>
              <a:t>注目度（重要度）を算出する</a:t>
            </a:r>
            <a:r>
              <a:rPr lang="en-US" altLang="ja-JP" sz="3200" dirty="0" smtClean="0"/>
              <a:t>:</a:t>
            </a:r>
            <a:endParaRPr lang="ja-JP" altLang="en-US" sz="3200" dirty="0"/>
          </a:p>
        </p:txBody>
      </p:sp>
      <p:sp>
        <p:nvSpPr>
          <p:cNvPr id="97431" name="Rectangle 151"/>
          <p:cNvSpPr>
            <a:spLocks noChangeArrowheads="1"/>
          </p:cNvSpPr>
          <p:nvPr/>
        </p:nvSpPr>
        <p:spPr bwMode="auto">
          <a:xfrm>
            <a:off x="1163942" y="1949969"/>
            <a:ext cx="6433171" cy="646331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ja-JP" sz="3600" u="sng" dirty="0" smtClean="0"/>
              <a:t>PageRank</a:t>
            </a:r>
            <a:r>
              <a:rPr lang="ja-JP" altLang="en-US" sz="3600" u="sng" dirty="0" smtClean="0"/>
              <a:t>アルゴリズム</a:t>
            </a:r>
            <a:r>
              <a:rPr lang="en-US" altLang="ja-JP" sz="3600" u="sng" dirty="0" smtClean="0"/>
              <a:t>*</a:t>
            </a:r>
            <a:r>
              <a:rPr lang="ja-JP" altLang="en-US" sz="3600" u="sng" dirty="0" smtClean="0"/>
              <a:t>の適用</a:t>
            </a:r>
            <a:endParaRPr lang="ja-JP" altLang="en-US" sz="3600" u="sng" dirty="0"/>
          </a:p>
        </p:txBody>
      </p:sp>
      <p:sp>
        <p:nvSpPr>
          <p:cNvPr id="97435" name="Text Box 155"/>
          <p:cNvSpPr txBox="1">
            <a:spLocks noChangeArrowheads="1"/>
          </p:cNvSpPr>
          <p:nvPr/>
        </p:nvSpPr>
        <p:spPr bwMode="auto">
          <a:xfrm>
            <a:off x="6351218" y="2596300"/>
            <a:ext cx="2590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*</a:t>
            </a:r>
            <a:r>
              <a:rPr lang="en-US" altLang="ja-JP" sz="2400" dirty="0" err="1" smtClean="0"/>
              <a:t>Brin</a:t>
            </a:r>
            <a:r>
              <a:rPr lang="ja-JP" altLang="en-US" sz="2400" dirty="0" smtClean="0"/>
              <a:t>ら（</a:t>
            </a:r>
            <a:r>
              <a:rPr lang="en-US" altLang="ja-JP" sz="2400" dirty="0" smtClean="0"/>
              <a:t>1998</a:t>
            </a:r>
            <a:r>
              <a:rPr lang="ja-JP" altLang="en-US" sz="2400" dirty="0" smtClean="0"/>
              <a:t>）より</a:t>
            </a:r>
            <a:endParaRPr lang="en-US" altLang="ja-JP" sz="2400" dirty="0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3416320" cy="52322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領域の注目度の算出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60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49</a:t>
            </a:fld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13854"/>
            <a:ext cx="3416320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領域の注目度の算出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41290" y="6138641"/>
            <a:ext cx="24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重要度マップ</a:t>
            </a:r>
            <a:endParaRPr kumimoji="1" lang="ja-JP" altLang="en-US" sz="3200" dirty="0"/>
          </a:p>
        </p:txBody>
      </p:sp>
      <p:pic>
        <p:nvPicPr>
          <p:cNvPr id="65539" name="Picture 3" descr="C:\Users\Akira\Desktop\IIM\night_toolbox_IIM\Echi_night_single_2nd_IIM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8" y="1152390"/>
            <a:ext cx="4981982" cy="49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kira\Desktop\IIM\night_toolbox_IIM\circle_Echi_night_2nd_I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93" y="3436871"/>
            <a:ext cx="287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kira\Desktop\IIM\night_toolbox_IIM\Echi_night_2nd_IIM_sing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854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5943600" y="2893854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ネットワーク表示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96921" y="631687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円形</a:t>
            </a:r>
            <a:r>
              <a:rPr lang="ja-JP" altLang="en-US" sz="2800" dirty="0" smtClean="0"/>
              <a:t>表示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190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ChangeArrowheads="1"/>
          </p:cNvSpPr>
          <p:nvPr/>
        </p:nvSpPr>
        <p:spPr bwMode="auto">
          <a:xfrm>
            <a:off x="3157538" y="2867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995331" name="Picture 3" descr="pt03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 contrast="7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3588" y="341376"/>
            <a:ext cx="7218362" cy="2894295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sp>
        <p:nvSpPr>
          <p:cNvPr id="995332" name="Rectangle 4"/>
          <p:cNvSpPr>
            <a:spLocks noChangeArrowheads="1"/>
          </p:cNvSpPr>
          <p:nvPr/>
        </p:nvSpPr>
        <p:spPr bwMode="auto">
          <a:xfrm>
            <a:off x="3128963" y="2933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95334" name="Rectangle 6"/>
          <p:cNvSpPr>
            <a:spLocks noChangeArrowheads="1"/>
          </p:cNvSpPr>
          <p:nvPr/>
        </p:nvSpPr>
        <p:spPr bwMode="auto">
          <a:xfrm>
            <a:off x="394335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151A9-9242-4128-A532-66C8B2D6F6E4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42950" y="3141726"/>
            <a:ext cx="7524750" cy="2835710"/>
            <a:chOff x="1060979" y="2866143"/>
            <a:chExt cx="6992937" cy="2398712"/>
          </a:xfrm>
        </p:grpSpPr>
        <p:pic>
          <p:nvPicPr>
            <p:cNvPr id="995333" name="Picture 5" descr="anld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4000" contrast="5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79" y="2866143"/>
              <a:ext cx="6992937" cy="2398712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  <p:sp>
          <p:nvSpPr>
            <p:cNvPr id="2" name="円弧 1"/>
            <p:cNvSpPr/>
            <p:nvPr/>
          </p:nvSpPr>
          <p:spPr>
            <a:xfrm>
              <a:off x="4176887" y="3623734"/>
              <a:ext cx="790224" cy="790223"/>
            </a:xfrm>
            <a:prstGeom prst="arc">
              <a:avLst>
                <a:gd name="adj1" fmla="val 12932261"/>
                <a:gd name="adj2" fmla="val 9206095"/>
              </a:avLst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円弧 9"/>
            <p:cNvSpPr/>
            <p:nvPr/>
          </p:nvSpPr>
          <p:spPr>
            <a:xfrm>
              <a:off x="2308575" y="3708401"/>
              <a:ext cx="790224" cy="790223"/>
            </a:xfrm>
            <a:prstGeom prst="arc">
              <a:avLst>
                <a:gd name="adj1" fmla="val 12932261"/>
                <a:gd name="adj2" fmla="val 9206095"/>
              </a:avLst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円弧 10"/>
            <p:cNvSpPr/>
            <p:nvPr/>
          </p:nvSpPr>
          <p:spPr>
            <a:xfrm>
              <a:off x="3211686" y="3708400"/>
              <a:ext cx="790224" cy="790223"/>
            </a:xfrm>
            <a:prstGeom prst="arc">
              <a:avLst>
                <a:gd name="adj1" fmla="val 17890224"/>
                <a:gd name="adj2" fmla="val 12500626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円弧 11"/>
            <p:cNvSpPr/>
            <p:nvPr/>
          </p:nvSpPr>
          <p:spPr>
            <a:xfrm>
              <a:off x="5170308" y="3680178"/>
              <a:ext cx="790224" cy="790223"/>
            </a:xfrm>
            <a:prstGeom prst="arc">
              <a:avLst>
                <a:gd name="adj1" fmla="val 17890224"/>
                <a:gd name="adj2" fmla="val 12500626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円弧 12"/>
            <p:cNvSpPr/>
            <p:nvPr/>
          </p:nvSpPr>
          <p:spPr>
            <a:xfrm>
              <a:off x="6225821" y="3606801"/>
              <a:ext cx="790224" cy="790223"/>
            </a:xfrm>
            <a:prstGeom prst="arc">
              <a:avLst>
                <a:gd name="adj1" fmla="val 12932261"/>
                <a:gd name="adj2" fmla="val 9206095"/>
              </a:avLst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円弧 13"/>
            <p:cNvSpPr/>
            <p:nvPr/>
          </p:nvSpPr>
          <p:spPr>
            <a:xfrm>
              <a:off x="7219241" y="3708400"/>
              <a:ext cx="790224" cy="790223"/>
            </a:xfrm>
            <a:prstGeom prst="arc">
              <a:avLst>
                <a:gd name="adj1" fmla="val 17890224"/>
                <a:gd name="adj2" fmla="val 12500626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4" name="下矢印 3"/>
          <p:cNvSpPr/>
          <p:nvPr/>
        </p:nvSpPr>
        <p:spPr bwMode="auto">
          <a:xfrm>
            <a:off x="3798570" y="2934687"/>
            <a:ext cx="1051560" cy="441960"/>
          </a:xfrm>
          <a:prstGeom prst="down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0" y="6488668"/>
            <a:ext cx="45339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白山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晋：知的可視化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,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丸善出版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, 2006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904" y="3218688"/>
            <a:ext cx="2646878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専門家の理解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22960" y="225552"/>
            <a:ext cx="282481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観測されるもの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45152" y="5315712"/>
            <a:ext cx="3922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情報は少なくなるが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本質を明確に捉えている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50</a:t>
            </a:fld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6209" y="-2475"/>
            <a:ext cx="4493538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領域の視覚的重要度の算出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120522"/>
            <a:ext cx="8954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領域の顕著度から仮想的な視線移動（</a:t>
            </a:r>
            <a:r>
              <a:rPr kumimoji="1" lang="en-US" altLang="ja-JP" sz="2800" dirty="0" smtClean="0"/>
              <a:t>FOA</a:t>
            </a:r>
            <a:r>
              <a:rPr kumimoji="1" lang="ja-JP" altLang="en-US" sz="2800" dirty="0" smtClean="0"/>
              <a:t>）を算出し，その順序から重要度を算出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12303" y="6105826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FOA</a:t>
            </a:r>
            <a:r>
              <a:rPr kumimoji="1" lang="ja-JP" altLang="en-US" sz="2800" dirty="0" smtClean="0"/>
              <a:t>移動</a:t>
            </a:r>
            <a:endParaRPr kumimoji="1" lang="ja-JP" altLang="en-US" sz="2800" dirty="0"/>
          </a:p>
        </p:txBody>
      </p:sp>
      <p:pic>
        <p:nvPicPr>
          <p:cNvPr id="67586" name="Picture 2" descr="C:\Users\Akira\Desktop\IIM\night_toolbox_IIM\night_FOA_ETRA_sty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396000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4133272" y="1702710"/>
            <a:ext cx="5183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○</a:t>
            </a:r>
            <a:r>
              <a:rPr kumimoji="1" lang="en-US" altLang="ja-JP" sz="2400" dirty="0" smtClean="0"/>
              <a:t>FOA</a:t>
            </a:r>
            <a:r>
              <a:rPr kumimoji="1" lang="ja-JP" altLang="en-US" sz="2400" dirty="0" smtClean="0"/>
              <a:t>計算のメカニズム：</a:t>
            </a:r>
            <a:endParaRPr kumimoji="1" lang="en-US" altLang="ja-JP" sz="2400" dirty="0" smtClean="0"/>
          </a:p>
          <a:p>
            <a:r>
              <a:rPr kumimoji="1" lang="ja-JP" altLang="en-US" sz="2000" dirty="0" smtClean="0"/>
              <a:t>１．顕著度が高い領域に</a:t>
            </a:r>
            <a:r>
              <a:rPr kumimoji="1" lang="en-US" altLang="ja-JP" sz="2000" dirty="0" smtClean="0"/>
              <a:t>FOA</a:t>
            </a:r>
            <a:r>
              <a:rPr kumimoji="1" lang="ja-JP" altLang="en-US" sz="2000" dirty="0" smtClean="0"/>
              <a:t>は移動しやすい</a:t>
            </a:r>
            <a:endParaRPr kumimoji="1" lang="en-US" altLang="ja-JP" sz="2000" dirty="0" smtClean="0"/>
          </a:p>
          <a:p>
            <a:r>
              <a:rPr lang="ja-JP" altLang="en-US" sz="2000" dirty="0"/>
              <a:t>２</a:t>
            </a:r>
            <a:r>
              <a:rPr lang="ja-JP" altLang="en-US" sz="2000" dirty="0" smtClean="0"/>
              <a:t>．</a:t>
            </a:r>
            <a:r>
              <a:rPr lang="en-US" altLang="ja-JP" sz="2000" dirty="0" smtClean="0"/>
              <a:t>FOA</a:t>
            </a:r>
            <a:r>
              <a:rPr lang="ja-JP" altLang="en-US" sz="2000" dirty="0" smtClean="0"/>
              <a:t>は現在の位置から近い領域に移動し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やすい（近接選好）</a:t>
            </a:r>
            <a:endParaRPr lang="en-US" altLang="ja-JP" sz="2000" dirty="0" smtClean="0"/>
          </a:p>
          <a:p>
            <a:r>
              <a:rPr kumimoji="1" lang="ja-JP" altLang="en-US" sz="2000" dirty="0"/>
              <a:t>３</a:t>
            </a:r>
            <a:r>
              <a:rPr kumimoji="1" lang="ja-JP" altLang="en-US" sz="2000" dirty="0" smtClean="0"/>
              <a:t>．一度</a:t>
            </a:r>
            <a:r>
              <a:rPr kumimoji="1" lang="en-US" altLang="ja-JP" sz="2000" dirty="0" smtClean="0"/>
              <a:t>FOA</a:t>
            </a:r>
            <a:r>
              <a:rPr kumimoji="1" lang="ja-JP" altLang="en-US" sz="2000" dirty="0" smtClean="0"/>
              <a:t>が移動した領域に</a:t>
            </a:r>
            <a:r>
              <a:rPr kumimoji="1" lang="en-US" altLang="ja-JP" sz="2000" dirty="0" smtClean="0"/>
              <a:t>FOA</a:t>
            </a:r>
            <a:r>
              <a:rPr kumimoji="1" lang="ja-JP" altLang="en-US" sz="2000" dirty="0" smtClean="0"/>
              <a:t>は移動し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kumimoji="1" lang="ja-JP" altLang="en-US" sz="2000" dirty="0" smtClean="0"/>
              <a:t>ない（注意の復帰抑制）</a:t>
            </a:r>
            <a:endParaRPr kumimoji="1" lang="ja-JP" altLang="en-US" sz="2000" dirty="0"/>
          </a:p>
        </p:txBody>
      </p:sp>
      <p:sp>
        <p:nvSpPr>
          <p:cNvPr id="21" name="下矢印 20"/>
          <p:cNvSpPr/>
          <p:nvPr/>
        </p:nvSpPr>
        <p:spPr>
          <a:xfrm>
            <a:off x="6366049" y="3725149"/>
            <a:ext cx="685800" cy="457200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382831" y="4303035"/>
            <a:ext cx="4652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全ての領域に</a:t>
            </a:r>
            <a:r>
              <a:rPr kumimoji="1" lang="en-US" altLang="ja-JP" sz="2400" dirty="0" smtClean="0"/>
              <a:t>FOA</a:t>
            </a:r>
            <a:r>
              <a:rPr lang="ja-JP" altLang="en-US" sz="2400" dirty="0" smtClean="0"/>
              <a:t>が移動させる</a:t>
            </a:r>
            <a:endParaRPr lang="en-US" altLang="ja-JP" sz="2400" dirty="0" smtClean="0"/>
          </a:p>
          <a:p>
            <a:r>
              <a:rPr kumimoji="1" lang="en-US" altLang="ja-JP" sz="24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kumimoji="1" lang="en-US" altLang="ja-JP" sz="2400" i="1" baseline="-250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2400" dirty="0" smtClean="0"/>
              <a:t>: </a:t>
            </a:r>
            <a:r>
              <a:rPr kumimoji="1" lang="ja-JP" altLang="en-US" sz="2400" dirty="0" smtClean="0"/>
              <a:t>領域</a:t>
            </a:r>
            <a:r>
              <a:rPr kumimoji="1" lang="en-US" altLang="ja-JP" sz="2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1" lang="en-US" altLang="ja-JP" sz="2400" i="1" baseline="-250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ja-JP" altLang="en-US" sz="2400" dirty="0" smtClean="0"/>
              <a:t>に</a:t>
            </a:r>
            <a:r>
              <a:rPr kumimoji="1" lang="en-US" altLang="ja-JP" sz="2400" dirty="0" smtClean="0"/>
              <a:t>FOA</a:t>
            </a:r>
            <a:r>
              <a:rPr kumimoji="1" lang="ja-JP" altLang="en-US" sz="2400" dirty="0" smtClean="0"/>
              <a:t>が移動した順番</a:t>
            </a:r>
            <a:endParaRPr kumimoji="1" lang="ja-JP" altLang="en-US" sz="24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34032"/>
            <a:ext cx="28194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C:\Users\Akira\Desktop\IIM\night_toolbox_IIM\Echi_night_1st_IIM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00" y="2110073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右矢印 12"/>
          <p:cNvSpPr/>
          <p:nvPr/>
        </p:nvSpPr>
        <p:spPr>
          <a:xfrm>
            <a:off x="4219635" y="3703258"/>
            <a:ext cx="685800" cy="914400"/>
          </a:xfrm>
          <a:prstGeom prst="righ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65849" y="6145077"/>
            <a:ext cx="23391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視覚的重要度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369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020602"/>
              </p:ext>
            </p:extLst>
          </p:nvPr>
        </p:nvGraphicFramePr>
        <p:xfrm>
          <a:off x="685800" y="1740725"/>
          <a:ext cx="80899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607" name="数式" r:id="rId4" imgW="1498320" imgH="241200" progId="Equation.3">
                  <p:embed/>
                </p:oleObj>
              </mc:Choice>
              <mc:Fallback>
                <p:oleObj name="数式" r:id="rId4" imgW="1498320" imgH="2412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40725"/>
                        <a:ext cx="8089900" cy="1219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16320" y="3180752"/>
            <a:ext cx="5583580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b="1" dirty="0" err="1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err="1" smtClean="0">
                <a:latin typeface="Times New Roman" pitchFamily="18" charset="0"/>
              </a:rPr>
              <a:t>F</a:t>
            </a:r>
            <a:r>
              <a:rPr lang="en-US" altLang="ja-JP" sz="2800" dirty="0">
                <a:latin typeface="Times New Roman" pitchFamily="18" charset="0"/>
              </a:rPr>
              <a:t> =(</a:t>
            </a:r>
            <a:r>
              <a:rPr lang="en-US" altLang="ja-JP" sz="2800" i="1" dirty="0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smtClean="0">
                <a:latin typeface="Times New Roman" pitchFamily="18" charset="0"/>
              </a:rPr>
              <a:t>F</a:t>
            </a:r>
            <a:r>
              <a:rPr lang="en-US" altLang="ja-JP" sz="2800" baseline="-25000" dirty="0" smtClean="0">
                <a:latin typeface="Times New Roman" pitchFamily="18" charset="0"/>
              </a:rPr>
              <a:t>,1</a:t>
            </a:r>
            <a:r>
              <a:rPr lang="en-US" altLang="ja-JP" sz="2800" dirty="0">
                <a:latin typeface="Times New Roman" pitchFamily="18" charset="0"/>
              </a:rPr>
              <a:t>,..,</a:t>
            </a:r>
            <a:r>
              <a:rPr lang="en-US" altLang="ja-JP" sz="2800" i="1" dirty="0" smtClean="0">
                <a:latin typeface="Times New Roman" pitchFamily="18" charset="0"/>
              </a:rPr>
              <a:t>i</a:t>
            </a:r>
            <a:r>
              <a:rPr lang="en-US" altLang="ja-JP" sz="2800" i="1" baseline="-25000" dirty="0">
                <a:latin typeface="Times New Roman" pitchFamily="18" charset="0"/>
              </a:rPr>
              <a:t>F</a:t>
            </a:r>
            <a:r>
              <a:rPr lang="en-US" altLang="ja-JP" sz="2800" baseline="-25000" dirty="0">
                <a:latin typeface="Times New Roman" pitchFamily="18" charset="0"/>
              </a:rPr>
              <a:t>,</a:t>
            </a:r>
            <a:r>
              <a:rPr lang="en-US" altLang="ja-JP" sz="2800" i="1" baseline="-25000" dirty="0" smtClean="0">
                <a:latin typeface="Times New Roman" pitchFamily="18" charset="0"/>
              </a:rPr>
              <a:t>k</a:t>
            </a:r>
            <a:r>
              <a:rPr lang="en-US" altLang="ja-JP" sz="2800" dirty="0">
                <a:latin typeface="Times New Roman" pitchFamily="18" charset="0"/>
              </a:rPr>
              <a:t>,…,</a:t>
            </a:r>
            <a:r>
              <a:rPr lang="en-US" altLang="ja-JP" sz="2800" i="1" dirty="0" err="1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err="1">
                <a:latin typeface="Times New Roman" pitchFamily="18" charset="0"/>
              </a:rPr>
              <a:t>F</a:t>
            </a:r>
            <a:r>
              <a:rPr lang="en-US" altLang="ja-JP" sz="2800" baseline="-25000" dirty="0" err="1">
                <a:latin typeface="Times New Roman" pitchFamily="18" charset="0"/>
              </a:rPr>
              <a:t>,</a:t>
            </a:r>
            <a:r>
              <a:rPr lang="en-US" altLang="ja-JP" sz="2800" i="1" baseline="-25000" dirty="0" err="1" smtClean="0">
                <a:latin typeface="Times New Roman" pitchFamily="18" charset="0"/>
              </a:rPr>
              <a:t>K</a:t>
            </a:r>
            <a:r>
              <a:rPr lang="en-US" altLang="ja-JP" sz="2800" dirty="0">
                <a:latin typeface="Times New Roman" pitchFamily="18" charset="0"/>
              </a:rPr>
              <a:t>) </a:t>
            </a:r>
            <a:r>
              <a:rPr lang="ja-JP" altLang="en-US" sz="2800" dirty="0" smtClean="0">
                <a:latin typeface="Times New Roman" pitchFamily="18" charset="0"/>
              </a:rPr>
              <a:t>：</a:t>
            </a:r>
            <a:r>
              <a:rPr lang="ja-JP" altLang="en-US" sz="2800" dirty="0" smtClean="0">
                <a:latin typeface="+mj-lt"/>
              </a:rPr>
              <a:t>視覚的重要度</a:t>
            </a:r>
            <a:endParaRPr lang="en-US" altLang="ja-JP" sz="2800" dirty="0" smtClean="0">
              <a:latin typeface="+mj-lt"/>
            </a:endParaRPr>
          </a:p>
          <a:p>
            <a:r>
              <a:rPr lang="en-US" altLang="ja-JP" sz="2800" b="1" dirty="0" err="1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err="1" smtClean="0">
                <a:latin typeface="Times New Roman" pitchFamily="18" charset="0"/>
              </a:rPr>
              <a:t>I</a:t>
            </a:r>
            <a:r>
              <a:rPr lang="en-US" altLang="ja-JP" sz="2800" b="1" dirty="0" smtClean="0">
                <a:latin typeface="Times New Roman" pitchFamily="18" charset="0"/>
              </a:rPr>
              <a:t> </a:t>
            </a:r>
            <a:r>
              <a:rPr lang="en-US" altLang="ja-JP" sz="2800" dirty="0">
                <a:latin typeface="Times New Roman" pitchFamily="18" charset="0"/>
              </a:rPr>
              <a:t>=(</a:t>
            </a:r>
            <a:r>
              <a:rPr lang="en-US" altLang="ja-JP" sz="2800" i="1" dirty="0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smtClean="0">
                <a:latin typeface="Times New Roman" pitchFamily="18" charset="0"/>
              </a:rPr>
              <a:t>I</a:t>
            </a:r>
            <a:r>
              <a:rPr lang="en-US" altLang="ja-JP" sz="2800" baseline="-25000" dirty="0" smtClean="0">
                <a:latin typeface="Times New Roman" pitchFamily="18" charset="0"/>
              </a:rPr>
              <a:t>,1</a:t>
            </a:r>
            <a:r>
              <a:rPr lang="en-US" altLang="ja-JP" sz="2800" dirty="0">
                <a:latin typeface="Times New Roman" pitchFamily="18" charset="0"/>
              </a:rPr>
              <a:t>,..,</a:t>
            </a:r>
            <a:r>
              <a:rPr lang="en-US" altLang="ja-JP" sz="2800" i="1" dirty="0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smtClean="0">
                <a:latin typeface="Times New Roman" pitchFamily="18" charset="0"/>
              </a:rPr>
              <a:t>I</a:t>
            </a:r>
            <a:r>
              <a:rPr lang="en-US" altLang="ja-JP" sz="2800" baseline="-25000" dirty="0" smtClean="0">
                <a:latin typeface="Times New Roman" pitchFamily="18" charset="0"/>
              </a:rPr>
              <a:t>,</a:t>
            </a:r>
            <a:r>
              <a:rPr lang="en-US" altLang="ja-JP" sz="2800" i="1" baseline="-25000" dirty="0" smtClean="0">
                <a:latin typeface="Times New Roman" pitchFamily="18" charset="0"/>
              </a:rPr>
              <a:t>k</a:t>
            </a:r>
            <a:r>
              <a:rPr lang="en-US" altLang="ja-JP" sz="2800" dirty="0">
                <a:latin typeface="Times New Roman" pitchFamily="18" charset="0"/>
              </a:rPr>
              <a:t>,…,</a:t>
            </a:r>
            <a:r>
              <a:rPr lang="en-US" altLang="ja-JP" sz="2800" i="1" dirty="0" err="1" smtClean="0">
                <a:latin typeface="Times New Roman" pitchFamily="18" charset="0"/>
              </a:rPr>
              <a:t>i</a:t>
            </a:r>
            <a:r>
              <a:rPr lang="en-US" altLang="ja-JP" sz="2800" i="1" baseline="-25000" dirty="0" err="1" smtClean="0">
                <a:latin typeface="Times New Roman" pitchFamily="18" charset="0"/>
              </a:rPr>
              <a:t>I</a:t>
            </a:r>
            <a:r>
              <a:rPr lang="en-US" altLang="ja-JP" sz="2800" baseline="-25000" dirty="0" err="1" smtClean="0">
                <a:latin typeface="Times New Roman" pitchFamily="18" charset="0"/>
              </a:rPr>
              <a:t>,</a:t>
            </a:r>
            <a:r>
              <a:rPr lang="en-US" altLang="ja-JP" sz="2800" i="1" baseline="-25000" dirty="0" err="1" smtClean="0">
                <a:latin typeface="Times New Roman" pitchFamily="18" charset="0"/>
              </a:rPr>
              <a:t>K</a:t>
            </a:r>
            <a:r>
              <a:rPr lang="en-US" altLang="ja-JP" sz="2800" dirty="0">
                <a:latin typeface="Times New Roman" pitchFamily="18" charset="0"/>
              </a:rPr>
              <a:t>) :</a:t>
            </a:r>
            <a:r>
              <a:rPr lang="ja-JP" altLang="en-US" sz="2800" dirty="0" smtClean="0"/>
              <a:t>統合重要度</a:t>
            </a:r>
            <a:endParaRPr lang="en-US" altLang="ja-JP" sz="2800" dirty="0" smtClean="0"/>
          </a:p>
          <a:p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2800" dirty="0"/>
              <a:t> :</a:t>
            </a:r>
            <a:r>
              <a:rPr lang="ja-JP" altLang="en-US" sz="2800" dirty="0"/>
              <a:t>視線ネットワークの遷移</a:t>
            </a:r>
            <a:r>
              <a:rPr lang="ja-JP" altLang="en-US" sz="2800" dirty="0" smtClean="0"/>
              <a:t>行列</a:t>
            </a:r>
            <a:endParaRPr lang="en-US" altLang="ja-JP" sz="2800" dirty="0" smtClean="0"/>
          </a:p>
          <a:p>
            <a:r>
              <a:rPr lang="en-US" altLang="ja-JP" sz="2800" i="1" dirty="0">
                <a:latin typeface="Symbol" pitchFamily="18" charset="2"/>
              </a:rPr>
              <a:t>a</a:t>
            </a:r>
            <a:r>
              <a:rPr lang="ja-JP" altLang="en-US" sz="2800" dirty="0">
                <a:latin typeface="Symbol" pitchFamily="18" charset="2"/>
              </a:rPr>
              <a:t>：統合パラメータ</a:t>
            </a:r>
            <a:endParaRPr lang="en-US" altLang="ja-JP" sz="2800" dirty="0"/>
          </a:p>
          <a:p>
            <a:r>
              <a:rPr lang="en-US" altLang="ja-JP" sz="2800" i="1" dirty="0" smtClean="0">
                <a:latin typeface="Symbol" pitchFamily="18" charset="2"/>
              </a:rPr>
              <a:t>n</a:t>
            </a:r>
            <a:r>
              <a:rPr lang="ja-JP" altLang="en-US" sz="2800" dirty="0" smtClean="0">
                <a:latin typeface="Symbol" pitchFamily="18" charset="2"/>
              </a:rPr>
              <a:t>：繰り返し回数</a:t>
            </a:r>
            <a:endParaRPr lang="en-US" altLang="ja-JP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05163" y="873567"/>
            <a:ext cx="7104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u="sng" dirty="0" smtClean="0"/>
              <a:t>重み付きの</a:t>
            </a:r>
            <a:r>
              <a:rPr kumimoji="1" lang="en-US" altLang="ja-JP" sz="3600" u="sng" dirty="0" smtClean="0"/>
              <a:t>PageRank</a:t>
            </a:r>
            <a:r>
              <a:rPr kumimoji="1" lang="ja-JP" altLang="en-US" sz="3600" u="sng" dirty="0" smtClean="0"/>
              <a:t>アルゴリズム</a:t>
            </a:r>
            <a:endParaRPr kumimoji="1" lang="ja-JP" altLang="en-US" sz="3600" u="sng" dirty="0"/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3416320" cy="52322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領域</a:t>
            </a:r>
            <a:r>
              <a:rPr lang="ja-JP" altLang="en-US" sz="2800" dirty="0">
                <a:solidFill>
                  <a:schemeClr val="bg1"/>
                </a:solidFill>
              </a:rPr>
              <a:t>の注目度</a:t>
            </a:r>
            <a:r>
              <a:rPr lang="ja-JP" altLang="en-US" sz="2800" dirty="0" smtClean="0">
                <a:solidFill>
                  <a:schemeClr val="bg1"/>
                </a:solidFill>
              </a:rPr>
              <a:t>の統合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52</a:t>
            </a:fld>
            <a:endParaRPr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3431969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領域</a:t>
            </a:r>
            <a:r>
              <a:rPr lang="ja-JP" altLang="en-US" sz="2800" dirty="0">
                <a:solidFill>
                  <a:schemeClr val="bg1"/>
                </a:solidFill>
              </a:rPr>
              <a:t>の注目度の統合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90966" y="588191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統合重要度マップ</a:t>
            </a:r>
            <a:endParaRPr kumimoji="1" lang="ja-JP" altLang="en-US" sz="3200" dirty="0"/>
          </a:p>
        </p:txBody>
      </p:sp>
      <p:pic>
        <p:nvPicPr>
          <p:cNvPr id="68610" name="Picture 2" descr="C:\Users\Akira\Desktop\IIM\night_toolbox_IIM\Echi_night_multi_inte_IIM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0" y="1263600"/>
            <a:ext cx="468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Akira\Desktop\IIM\night_toolbox_IIM\Echi_night_inte_IIM_mult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93" y="1250768"/>
            <a:ext cx="2340000" cy="23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Akira\Desktop\IIM\night_toolbox_IIM\night_toolbox_IIM_Ecni_night_multi_inte_IIM_circ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47" y="3610753"/>
            <a:ext cx="2340000" cy="23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295015" y="145077"/>
            <a:ext cx="6067885" cy="6712923"/>
            <a:chOff x="1556272" y="745833"/>
            <a:chExt cx="5524855" cy="6112167"/>
          </a:xfrm>
        </p:grpSpPr>
        <p:pic>
          <p:nvPicPr>
            <p:cNvPr id="59395" name="Picture 3" descr="C:\Users\Akira\Desktop\TVCG\segment_index\testfig4_index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272" y="3733800"/>
              <a:ext cx="2700000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6" name="Picture 4" descr="C:\Users\Akira\Desktop\TVCG\testfig4_1st_IIM_map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127" y="3733800"/>
              <a:ext cx="2700000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931068" y="3383163"/>
              <a:ext cx="1600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顕著度マップ</a:t>
              </a:r>
              <a:endParaRPr kumimoji="1" lang="ja-JP" altLang="en-US" sz="20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00978" y="645789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分割領域</a:t>
              </a:r>
              <a:endParaRPr kumimoji="1" lang="ja-JP" altLang="en-US" sz="20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674587" y="6433800"/>
              <a:ext cx="211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視覚重要度マップ</a:t>
              </a:r>
              <a:endParaRPr kumimoji="1" lang="ja-JP" altLang="en-US" sz="2000" dirty="0"/>
            </a:p>
          </p:txBody>
        </p:sp>
        <p:pic>
          <p:nvPicPr>
            <p:cNvPr id="59397" name="Picture 5" descr="C:\Users\Akira\Desktop\いろいろ\SMs\Itti\testfig4_toolbox2\testfig4_toolbox_S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127" y="757378"/>
              <a:ext cx="2700000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kira\Desktop\testfig4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272" y="745833"/>
              <a:ext cx="2700001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2106213" y="3362708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可視化画像</a:t>
              </a:r>
              <a:endParaRPr kumimoji="1" lang="ja-JP" altLang="en-US" sz="2000" dirty="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76928" y="5204143"/>
            <a:ext cx="1800000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8163794" y="426759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0.1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82844" y="602539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2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61BFE77-1470-4D9B-89A4-2BA63C024EEC}" type="slidenum">
              <a:rPr lang="en-US" altLang="ja-JP" smtClean="0"/>
              <a:pPr/>
              <a:t>54</a:t>
            </a:fld>
            <a:endParaRPr lang="en-US" altLang="ja-JP" dirty="0"/>
          </a:p>
        </p:txBody>
      </p:sp>
      <p:pic>
        <p:nvPicPr>
          <p:cNvPr id="71682" name="Picture 2" descr="C:\Users\Akira\Desktop\IIM\testfig4_toolbox_IIM\map\testfig4_SubA_inte_IIM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65" y="1066800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C:\Users\Akira\Desktop\IIM\testfig4_toolbox_IIM\map\testfig4_SubD_inte_IIM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" y="3657128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C:\Users\Akira\Desktop\IIM\testfig4_toolbox_IIM\map\testfig4_SubE_inte_IIM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64" y="3675600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C:\Users\Akira\Desktop\IIM\testfig4_toolbox_IIM\map\testfig4_SubF_inte_IIM_m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88" y="3675600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C:\Users\Akira\Desktop\IIM\testfig4_toolbox_IIM\map\testfig4_Takato_inte_IIM_m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14" y="3674656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713949" y="3275490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kumimoji="1" lang="en-US" altLang="ja-JP" sz="2000" dirty="0" smtClean="0"/>
              <a:t>A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39021" y="3298800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lang="en-US" altLang="ja-JP" sz="2000" dirty="0"/>
              <a:t>B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97314" y="329880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kumimoji="1" lang="en-US" altLang="ja-JP" sz="2000" dirty="0" smtClean="0"/>
              <a:t>C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948" y="5949636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lang="en-US" altLang="ja-JP" sz="2000" dirty="0"/>
              <a:t>D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62020" y="5972946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lang="en-US" altLang="ja-JP" sz="2000" dirty="0" smtClean="0"/>
              <a:t>E</a:t>
            </a:r>
            <a:endParaRPr kumimoji="1"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20313" y="5972946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kumimoji="1" lang="en-US" altLang="ja-JP" sz="2000" dirty="0" smtClean="0"/>
              <a:t>F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31413" y="5972946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被験者</a:t>
            </a:r>
            <a:r>
              <a:rPr lang="en-US" altLang="ja-JP" sz="2000" dirty="0"/>
              <a:t>G</a:t>
            </a:r>
            <a:endParaRPr kumimoji="1" lang="ja-JP" altLang="en-US" sz="200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7417" y="2094363"/>
            <a:ext cx="1800000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8384283" y="115781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0.1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03333" y="291561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0.0</a:t>
            </a:r>
            <a:endParaRPr kumimoji="1" lang="ja-JP" altLang="en-US" dirty="0"/>
          </a:p>
        </p:txBody>
      </p:sp>
      <p:pic>
        <p:nvPicPr>
          <p:cNvPr id="71689" name="Picture 9" descr="C:\Users\Akira\Desktop\IIM\testfig4_toolbox_IIM\map\testfig4_SubB_inte_IIM_map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35" y="1068217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C:\Users\Akira\Desktop\IIM\testfig4_toolbox_IIM\map\testfig4_SubC_inte_IIM_ma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089" y="1066800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3218688" y="280416"/>
            <a:ext cx="267893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被験者毎の違い</a:t>
            </a:r>
            <a:endParaRPr lang="ja-JP" alt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FE77-1470-4D9B-89A4-2BA63C024EEC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13949" y="327549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◎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41485" y="329880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75394" y="329880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948" y="5949636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62020" y="5972946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20313" y="5972946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△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285109" y="5972946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○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7417" y="2094363"/>
            <a:ext cx="1800000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8384283" y="115781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0.1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03333" y="291561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0.0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72706" name="Picture 2" descr="C:\Users\Akira\Desktop\IIM\testfig4_toolbox_IIM\net\testfig4_SubA_inte_I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20" y="1039014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C:\Users\Akira\Desktop\IIM\testfig4_toolbox_IIM\net\testfig4_SubB_inte_II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14" y="1039014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:\Users\Akira\Desktop\IIM\testfig4_toolbox_IIM\net\testfig4_SubC_inte_II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86" y="1035198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C:\Users\Akira\Desktop\IIM\testfig4_toolbox_IIM\net\testfig4_SubD_inte_II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24" y="3704946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C:\Users\Akira\Desktop\IIM\testfig4_toolbox_IIM\net\testfig4_SubE_inte_II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91" y="3704946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C:\Users\Akira\Desktop\IIM\testfig4_toolbox_IIM\net\testfig4_SubF_inte_II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63" y="3705929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C:\Users\Akira\Desktop\IIM\testfig4_toolbox_IIM\net\testfig4_SubG_inte_II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00" y="3703309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3218688" y="280416"/>
            <a:ext cx="267893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被験者毎の違い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4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FE77-1470-4D9B-89A4-2BA63C024EEC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40641" y="0"/>
            <a:ext cx="2903359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モチーフ算出結果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68" y="1030800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19" y="1040036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53" y="1030800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24" y="3704946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Akira\Desktop\いろいろ\SMs\Itti\testfig4_toolbox2\testfig4_toolbox2_second_seg_boundar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20" y="3704946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64" y="3704946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46" y="3704946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063106" y="4608113"/>
            <a:ext cx="697627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なし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6948" y="5949636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62020" y="5972946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20313" y="5972946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△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85109" y="5972946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○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13949" y="327549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◎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41485" y="329880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175394" y="329880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×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被験者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3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kira\Desktop\testfig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4" y="890649"/>
            <a:ext cx="3211227" cy="32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kira\Desktop\TVCG\segment_index\testfig4_index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4" y="902524"/>
            <a:ext cx="2363189" cy="23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1989" y="213756"/>
            <a:ext cx="2610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教師ラベルの例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14886" y="2012321"/>
            <a:ext cx="2435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26 26 … 42  … </a:t>
            </a:r>
            <a:r>
              <a:rPr kumimoji="1" lang="ja-JP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1"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21 29 … 32 …   45</a:t>
            </a:r>
            <a:endParaRPr kumimoji="1" lang="en-US" altLang="ja-JP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kumimoji="1"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…</a:t>
            </a: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.. 41 … 49 …      48</a:t>
            </a:r>
            <a:endParaRPr kumimoji="1" lang="ja-JP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24743" y="412262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ヘッダー部</a:t>
            </a:r>
            <a:endParaRPr kumimoji="1" lang="en-US" altLang="ja-JP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kumimoji="1"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被験者名</a:t>
            </a:r>
            <a:endParaRPr kumimoji="1"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kumimoji="1"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領域分割などのパラメータ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C:\Users\Akira\Desktop\TVCG\testfig4_1st_IIM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29" y="3918860"/>
            <a:ext cx="2378246" cy="23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56902" y="4113047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512x512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963550" y="15200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領域</a:t>
            </a:r>
            <a:r>
              <a:rPr lang="ja-JP" alt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分割の結果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924743" y="354067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領域毎の重要度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99421" y="3232755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32x32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14886" y="3989960"/>
            <a:ext cx="10416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1,  0.022</a:t>
            </a: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2,  0.020</a:t>
            </a:r>
          </a:p>
          <a:p>
            <a:pPr>
              <a:spcBef>
                <a:spcPts val="0"/>
              </a:spcBef>
            </a:pPr>
            <a:r>
              <a:rPr kumimoji="1"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3, 0.0</a:t>
            </a: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…</a:t>
            </a:r>
          </a:p>
          <a:p>
            <a:pPr>
              <a:spcBef>
                <a:spcPts val="0"/>
              </a:spcBef>
            </a:pPr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</a:t>
            </a: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16, 0.110</a:t>
            </a:r>
            <a:endParaRPr kumimoji="1" lang="en-US" altLang="ja-JP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</a:t>
            </a:r>
          </a:p>
          <a:p>
            <a:pPr>
              <a:spcBef>
                <a:spcPts val="0"/>
              </a:spcBef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52, 0.0</a:t>
            </a:r>
            <a:endParaRPr kumimoji="1" lang="ja-JP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E0F37-440A-4B3F-93B8-E393F931D63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1266693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まとめ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4066" y="644150"/>
            <a:ext cx="7152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(1) 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質の高い教師付データの重要性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(2) 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サイエンスデータの特徴を考えること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6643" y="1789722"/>
            <a:ext cx="8573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専門家の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見方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を教師ラベルとして付与する方法についての提案と，必要性について言及した．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6643" y="3249516"/>
            <a:ext cx="87409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視線計測に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よって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個人間</a:t>
            </a:r>
            <a:r>
              <a:rPr kumimoji="1" lang="ja-JP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の見方の差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を</a:t>
            </a: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定量的に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記述できそう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で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ある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そのような記述から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特徴を抽出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できる可能性が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ある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  <a:p>
            <a:pPr marL="4572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また，その記述から</a:t>
            </a:r>
            <a:r>
              <a:rPr kumimoji="1" lang="ja-JP" alt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教師付きデータを作成</a:t>
            </a:r>
            <a:r>
              <a:rPr kumimoji="1" lang="ja-JP" alt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　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できそうである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2140330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背景と動機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0636" y="878774"/>
            <a:ext cx="72202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4000" dirty="0" smtClean="0"/>
              <a:t>・ビッグデータ</a:t>
            </a:r>
            <a:endParaRPr kumimoji="1" lang="en-US" altLang="ja-JP" sz="4000" dirty="0" smtClean="0"/>
          </a:p>
          <a:p>
            <a:pPr>
              <a:spcBef>
                <a:spcPts val="0"/>
              </a:spcBef>
            </a:pPr>
            <a:r>
              <a:rPr kumimoji="1" lang="ja-JP" altLang="en-US" sz="4000" dirty="0" smtClean="0"/>
              <a:t>・</a:t>
            </a:r>
            <a:r>
              <a:rPr kumimoji="1" lang="en-US" altLang="ja-JP" sz="4000" dirty="0" err="1" smtClean="0"/>
              <a:t>IoT</a:t>
            </a:r>
            <a:endParaRPr kumimoji="1" lang="en-US" altLang="ja-JP" sz="4000" dirty="0" smtClean="0"/>
          </a:p>
          <a:p>
            <a:pPr>
              <a:spcBef>
                <a:spcPts val="0"/>
              </a:spcBef>
            </a:pPr>
            <a:r>
              <a:rPr kumimoji="1" lang="ja-JP" altLang="en-US" sz="4000" dirty="0" smtClean="0"/>
              <a:t>・人工知能（</a:t>
            </a:r>
            <a:r>
              <a:rPr kumimoji="1" lang="en-US" altLang="ja-JP" sz="4000" dirty="0" smtClean="0"/>
              <a:t>or </a:t>
            </a:r>
            <a:r>
              <a:rPr kumimoji="1" lang="ja-JP" altLang="en-US" sz="4000" dirty="0" smtClean="0"/>
              <a:t>機械学習）の台頭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128" y="3630182"/>
            <a:ext cx="8898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sz="4000" dirty="0" smtClean="0">
                <a:solidFill>
                  <a:srgbClr val="C00000"/>
                </a:solidFill>
              </a:rPr>
              <a:t>(1) </a:t>
            </a:r>
            <a:r>
              <a:rPr kumimoji="1" lang="ja-JP" altLang="en-US" sz="4000" dirty="0" smtClean="0">
                <a:solidFill>
                  <a:srgbClr val="C00000"/>
                </a:solidFill>
              </a:rPr>
              <a:t>質の高い教師付データの重要性</a:t>
            </a:r>
            <a:endParaRPr kumimoji="1" lang="en-US" altLang="ja-JP" sz="4000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ja-JP" sz="4000" dirty="0" smtClean="0">
                <a:solidFill>
                  <a:srgbClr val="C00000"/>
                </a:solidFill>
              </a:rPr>
              <a:t>(2) </a:t>
            </a:r>
            <a:r>
              <a:rPr kumimoji="1" lang="ja-JP" altLang="en-US" sz="4000" dirty="0" smtClean="0">
                <a:solidFill>
                  <a:srgbClr val="C00000"/>
                </a:solidFill>
              </a:rPr>
              <a:t>サイエンスデータの特徴を考えること</a:t>
            </a:r>
            <a:endParaRPr kumimoji="1" lang="ja-JP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-1708"/>
            <a:ext cx="212140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クラス分類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pic>
        <p:nvPicPr>
          <p:cNvPr id="777220" name="Picture 4" descr="F:\Data2\figImageNet\carT2\img0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73" y="79857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1" name="Picture 5" descr="F:\Data2\figImageNet\carT2\img0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13" y="82429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2" name="Picture 6" descr="F:\Data2\figImageNet\carT2\img0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4" y="1774825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3" name="Picture 7" descr="F:\Data2\figImageNet\catT2\img0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52" y="787591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4" name="Picture 8" descr="F:\Data2\figImageNet\catT2\img00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21" y="77444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5" name="Picture 9" descr="F:\Data2\figImageNet\catT2\img00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184" y="1823403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6" name="Picture 10" descr="F:\Data2\figImageNet\dogT2\img000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55" y="177393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7" name="Picture 11" descr="F:\Data2\figImageNet\dogT2\img000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22" y="179908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8" name="Picture 12" descr="F:\Data2\figImageNet\dogT2\img000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11" y="81114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29" name="Picture 13" descr="F:\Data2\figImageNet\humanfaceT2\img0000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64" y="1798638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30" name="Picture 14" descr="F:\Data2\figImageNet\humanfaceT2\img0000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46" y="77444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31" name="Picture 15" descr="F:\Data2\figImageNet\humanfaceT2\img000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12" y="1774508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32" name="Picture 16" descr="F:\Data2\figImageNet\humanfaceT2\img000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80" y="79844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33" name="Picture 17" descr="F:\Data2\figImageNet\catT2\img0001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23" y="183470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34" name="Picture 18" descr="F:\Data2\figImageNet\pandaT2\img0000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84" y="183572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35" name="Picture 19" descr="F:\Data2\figImageNet\pandaT2\img0000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2" y="774891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2816352"/>
            <a:ext cx="9299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画像同士の比較，</a:t>
            </a:r>
            <a:r>
              <a:rPr lang="ja-JP" altLang="en-US" dirty="0" smtClean="0">
                <a:solidFill>
                  <a:srgbClr val="C00000"/>
                </a:solidFill>
              </a:rPr>
              <a:t>類似度・非類似度に基づく分類</a:t>
            </a:r>
            <a:r>
              <a:rPr lang="ja-JP" altLang="en-US" dirty="0" smtClean="0">
                <a:solidFill>
                  <a:srgbClr val="000000"/>
                </a:solidFill>
              </a:rPr>
              <a:t>が基本．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rgbClr val="000000"/>
                </a:solidFill>
              </a:rPr>
              <a:t>ただし，一般的には直接的な比較はせず，</a:t>
            </a:r>
            <a:r>
              <a:rPr lang="ja-JP" altLang="en-US" b="1" dirty="0" smtClean="0">
                <a:solidFill>
                  <a:srgbClr val="C00000"/>
                </a:solidFill>
              </a:rPr>
              <a:t>特徴量を用いる．</a:t>
            </a:r>
            <a:endParaRPr lang="ja-JP" altLang="en-US" b="1" dirty="0">
              <a:solidFill>
                <a:srgbClr val="C00000"/>
              </a:solidFill>
            </a:endParaRPr>
          </a:p>
        </p:txBody>
      </p:sp>
      <p:pic>
        <p:nvPicPr>
          <p:cNvPr id="21" name="Picture 19" descr="F:\Data2\figImageNet\pandaT2\img0000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74" y="3902139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F:\Data2\figImageNet\dogT2\img000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03" y="3852672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グラフ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063559"/>
              </p:ext>
            </p:extLst>
          </p:nvPr>
        </p:nvGraphicFramePr>
        <p:xfrm>
          <a:off x="5029200" y="4864608"/>
          <a:ext cx="3322320" cy="199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6" name="グラフ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512637"/>
              </p:ext>
            </p:extLst>
          </p:nvPr>
        </p:nvGraphicFramePr>
        <p:xfrm>
          <a:off x="1719072" y="4839614"/>
          <a:ext cx="3363976" cy="2018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0" y="4962144"/>
            <a:ext cx="176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sz="2400" b="1" dirty="0" smtClean="0">
                <a:solidFill>
                  <a:srgbClr val="000000"/>
                </a:solidFill>
              </a:rPr>
              <a:t>(ex)</a:t>
            </a:r>
          </a:p>
          <a:p>
            <a:pPr>
              <a:spcBef>
                <a:spcPts val="0"/>
              </a:spcBef>
            </a:pPr>
            <a:r>
              <a:rPr lang="ja-JP" altLang="en-US" sz="2400" b="1" dirty="0" smtClean="0">
                <a:solidFill>
                  <a:srgbClr val="000000"/>
                </a:solidFill>
              </a:rPr>
              <a:t>輝度値の　ヒストグラム</a:t>
            </a:r>
            <a:endParaRPr lang="ja-JP" altLang="en-US" sz="2400" b="1" dirty="0">
              <a:solidFill>
                <a:srgbClr val="0000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649534" y="0"/>
            <a:ext cx="5494466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altLang="ja-JP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 from ImageNet (http://www.image-net.org)</a:t>
            </a:r>
            <a:endParaRPr lang="ja-JP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34721"/>
            <a:ext cx="6426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3200" kern="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ILSVRC</a:t>
            </a:r>
            <a:r>
              <a:rPr kumimoji="0" lang="en-US" altLang="ja-JP" sz="4400" kern="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ja-JP" sz="3200" kern="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Task 1</a:t>
            </a:r>
            <a:r>
              <a:rPr kumimoji="0" lang="ja-JP" altLang="en-US" sz="3200" kern="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（分類）  </a:t>
            </a:r>
            <a:r>
              <a:rPr kumimoji="0" lang="en-US" altLang="ja-JP" sz="3200" kern="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2012,2013</a:t>
            </a:r>
            <a:endParaRPr kumimoji="0" lang="ja-JP" altLang="en-US" sz="1800" kern="0" dirty="0" smtClean="0">
              <a:solidFill>
                <a:sysClr val="windowText" lastClr="000000"/>
              </a:solidFill>
              <a:cs typeface="Tahoma" panose="020B0604030504040204" pitchFamily="34" charset="0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9" y="2128546"/>
            <a:ext cx="3064111" cy="2298083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0" y="6197025"/>
            <a:ext cx="772668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altLang="ja-JP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Figures from </a:t>
            </a:r>
            <a:r>
              <a:rPr lang="ja-JP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altLang="ja-JP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Russakovsky,O., et al :</a:t>
            </a:r>
            <a:r>
              <a:rPr lang="en-US" altLang="ja-JP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Detecting avocados to zucchinis: what have we done, and where are we going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?, ICCV2013</a:t>
            </a:r>
            <a:r>
              <a:rPr lang="ja-JP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ja-JP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97280" y="144780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入力</a:t>
            </a:r>
            <a:endParaRPr kumimoji="1" lang="ja-JP" altLang="en-US" sz="3200" dirty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3977640" y="1783080"/>
            <a:ext cx="1463040" cy="399288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>
            <a:off x="3337560" y="3078480"/>
            <a:ext cx="441960" cy="50292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77640" y="114300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学習器</a:t>
            </a:r>
            <a:endParaRPr kumimoji="1" lang="ja-JP" altLang="en-US" sz="3200" dirty="0"/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627289"/>
              </p:ext>
            </p:extLst>
          </p:nvPr>
        </p:nvGraphicFramePr>
        <p:xfrm>
          <a:off x="6183630" y="1936433"/>
          <a:ext cx="2749550" cy="305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69" name="数式" r:id="rId4" imgW="1231560" imgH="1371600" progId="Equation.3">
                  <p:embed/>
                </p:oleObj>
              </mc:Choice>
              <mc:Fallback>
                <p:oleObj name="数式" r:id="rId4" imgW="1231560" imgH="1371600" progId="Equation.3">
                  <p:embed/>
                  <p:pic>
                    <p:nvPicPr>
                      <p:cNvPr id="0" name="オブジェクト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630" y="1936433"/>
                        <a:ext cx="2749550" cy="305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右矢印 24"/>
          <p:cNvSpPr/>
          <p:nvPr/>
        </p:nvSpPr>
        <p:spPr bwMode="auto">
          <a:xfrm>
            <a:off x="5608320" y="3048000"/>
            <a:ext cx="441960" cy="50292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162800" y="115824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出力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6113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E0F37-440A-4B3F-93B8-E393F931D63C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3337561" y="2083755"/>
            <a:ext cx="2270760" cy="304698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b="1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Output: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Scale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T-shirt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u="sng" kern="0" dirty="0" smtClean="0">
                <a:solidFill>
                  <a:srgbClr val="FF0000"/>
                </a:solidFill>
                <a:latin typeface="Calibri"/>
                <a:ea typeface="ＭＳ Ｐゴシック"/>
              </a:rPr>
              <a:t>Steel drum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Drumstick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Mud turtle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3942644" y="1104723"/>
            <a:ext cx="92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○</a:t>
            </a:r>
            <a:endParaRPr kumimoji="0" lang="en-US" sz="60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6653883" y="1113457"/>
            <a:ext cx="92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6000" dirty="0" smtClean="0">
                <a:latin typeface="Zapf Dingbats"/>
                <a:ea typeface="Zapf Dingbats"/>
                <a:cs typeface="Zapf Dingbats"/>
                <a:sym typeface="Zapf Dingbats"/>
              </a:rPr>
              <a:t>×</a:t>
            </a:r>
            <a:endParaRPr kumimoji="0" lang="en-US" sz="6000" dirty="0">
              <a:latin typeface="Calibri"/>
              <a:ea typeface="ＭＳ Ｐゴシック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5979210" y="2129475"/>
            <a:ext cx="2357070" cy="304698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b="1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Output: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Scale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T-shirt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Giant panda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Drumstick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Mud turtle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29200" y="5334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0000"/>
                </a:solidFill>
              </a:rPr>
              <a:t>分類結果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0" y="6197025"/>
            <a:ext cx="772668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altLang="ja-JP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Figures from </a:t>
            </a:r>
            <a:r>
              <a:rPr lang="ja-JP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altLang="ja-JP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Russakovsky,O., et al :</a:t>
            </a:r>
            <a:r>
              <a:rPr lang="en-US" altLang="ja-JP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Detecting avocados to zucchinis: what have we done, and where are we going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?, ICCV2013</a:t>
            </a:r>
            <a:r>
              <a:rPr lang="ja-JP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ja-JP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9" y="2128546"/>
            <a:ext cx="3064111" cy="22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88558</TotalTime>
  <Words>2241</Words>
  <Application>Microsoft Office PowerPoint</Application>
  <PresentationFormat>画面に合わせる (4:3)</PresentationFormat>
  <Paragraphs>692</Paragraphs>
  <Slides>58</Slides>
  <Notes>17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74" baseType="lpstr">
      <vt:lpstr>ＭＳ Ｐゴシック</vt:lpstr>
      <vt:lpstr>ＭＳ Ｐ明朝</vt:lpstr>
      <vt:lpstr>ＭＳ ゴシック</vt:lpstr>
      <vt:lpstr>ＭＳ 明朝</vt:lpstr>
      <vt:lpstr>Zapf Dingbats</vt:lpstr>
      <vt:lpstr>Arial</vt:lpstr>
      <vt:lpstr>Calibri</vt:lpstr>
      <vt:lpstr>Symbol</vt:lpstr>
      <vt:lpstr>Tahoma</vt:lpstr>
      <vt:lpstr>Times New Roman</vt:lpstr>
      <vt:lpstr>Wingdings</vt:lpstr>
      <vt:lpstr>標準デザイン</vt:lpstr>
      <vt:lpstr>1_Office テーマ</vt:lpstr>
      <vt:lpstr>5_標準デザイン</vt:lpstr>
      <vt:lpstr>7_標準デザイン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sirayama</dc:creator>
  <cp:lastModifiedBy>shirayama</cp:lastModifiedBy>
  <cp:revision>2576</cp:revision>
  <dcterms:created xsi:type="dcterms:W3CDTF">1601-01-01T00:00:00Z</dcterms:created>
  <dcterms:modified xsi:type="dcterms:W3CDTF">2017-03-01T01:53:02Z</dcterms:modified>
</cp:coreProperties>
</file>