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7" r:id="rId2"/>
    <p:sldId id="333" r:id="rId3"/>
    <p:sldId id="329" r:id="rId4"/>
    <p:sldId id="358" r:id="rId5"/>
    <p:sldId id="331" r:id="rId6"/>
    <p:sldId id="334" r:id="rId7"/>
    <p:sldId id="336" r:id="rId8"/>
    <p:sldId id="341" r:id="rId9"/>
    <p:sldId id="359" r:id="rId10"/>
    <p:sldId id="361" r:id="rId11"/>
    <p:sldId id="326" r:id="rId12"/>
    <p:sldId id="362" r:id="rId13"/>
    <p:sldId id="360" r:id="rId14"/>
    <p:sldId id="346" r:id="rId15"/>
    <p:sldId id="343" r:id="rId16"/>
    <p:sldId id="342" r:id="rId17"/>
    <p:sldId id="349" r:id="rId18"/>
    <p:sldId id="357" r:id="rId19"/>
    <p:sldId id="345" r:id="rId20"/>
    <p:sldId id="351" r:id="rId21"/>
  </p:sldIdLst>
  <p:sldSz cx="9144000" cy="6858000" type="screen4x3"/>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F81BD"/>
    <a:srgbClr val="CCCCCC"/>
    <a:srgbClr val="FF6600"/>
    <a:srgbClr val="00CC00"/>
    <a:srgbClr val="B8A050"/>
    <a:srgbClr val="006600"/>
    <a:srgbClr val="FFFFF0"/>
    <a:srgbClr val="FFDCFF"/>
    <a:srgbClr val="F3ED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99" autoAdjust="0"/>
  </p:normalViewPr>
  <p:slideViewPr>
    <p:cSldViewPr snapToGrid="0" showGuides="1">
      <p:cViewPr varScale="1">
        <p:scale>
          <a:sx n="59" d="100"/>
          <a:sy n="59" d="100"/>
        </p:scale>
        <p:origin x="1500" y="-11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D10CABB-7E1B-43F8-BE36-1A5EBBA8E9E5}" type="datetimeFigureOut">
              <a:rPr kumimoji="1" lang="ja-JP" altLang="en-US" smtClean="0"/>
              <a:t>2017/3/1</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2D0D721-4924-4273-95C9-DC8BD63F5940}" type="slidenum">
              <a:rPr kumimoji="1" lang="ja-JP" altLang="en-US" smtClean="0"/>
              <a:t>‹#›</a:t>
            </a:fld>
            <a:endParaRPr kumimoji="1" lang="ja-JP" altLang="en-US"/>
          </a:p>
        </p:txBody>
      </p:sp>
    </p:spTree>
    <p:extLst>
      <p:ext uri="{BB962C8B-B14F-4D97-AF65-F5344CB8AC3E}">
        <p14:creationId xmlns:p14="http://schemas.microsoft.com/office/powerpoint/2010/main" val="13248922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2D0D721-4924-4273-95C9-DC8BD63F5940}" type="slidenum">
              <a:rPr kumimoji="1" lang="ja-JP" altLang="en-US" smtClean="0"/>
              <a:t>2</a:t>
            </a:fld>
            <a:endParaRPr kumimoji="1" lang="ja-JP" altLang="en-US"/>
          </a:p>
        </p:txBody>
      </p:sp>
    </p:spTree>
    <p:extLst>
      <p:ext uri="{BB962C8B-B14F-4D97-AF65-F5344CB8AC3E}">
        <p14:creationId xmlns:p14="http://schemas.microsoft.com/office/powerpoint/2010/main" val="37576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D8671A-D449-4A62-8421-DA76CDE2DC36}" type="slidenum">
              <a:rPr lang="en-US" altLang="ja-JP"/>
              <a:pPr/>
              <a:t>3</a:t>
            </a:fld>
            <a:endParaRPr lang="en-US" altLang="ja-JP"/>
          </a:p>
        </p:txBody>
      </p:sp>
      <p:sp>
        <p:nvSpPr>
          <p:cNvPr id="72706" name="Rectangle 2"/>
          <p:cNvSpPr>
            <a:spLocks noGrp="1" noRot="1" noChangeAspect="1" noChangeArrowheads="1" noTextEdit="1"/>
          </p:cNvSpPr>
          <p:nvPr>
            <p:ph type="sldImg"/>
          </p:nvPr>
        </p:nvSpPr>
        <p:spPr>
          <a:xfrm>
            <a:off x="992188" y="768350"/>
            <a:ext cx="5114925" cy="3836988"/>
          </a:xfrm>
          <a:ln/>
        </p:spPr>
      </p:sp>
      <p:sp>
        <p:nvSpPr>
          <p:cNvPr id="72707" name="Rectangle 3"/>
          <p:cNvSpPr>
            <a:spLocks noGrp="1" noChangeArrowheads="1"/>
          </p:cNvSpPr>
          <p:nvPr>
            <p:ph type="body" idx="1"/>
          </p:nvPr>
        </p:nvSpPr>
        <p:spPr/>
        <p:txBody>
          <a:bodyPr/>
          <a:lstStyle/>
          <a:p>
            <a:r>
              <a:rPr lang="en-US" altLang="ja-JP" dirty="0"/>
              <a:t>In Japan,</a:t>
            </a:r>
            <a:r>
              <a:rPr lang="en-US" altLang="ja-JP" baseline="0" dirty="0"/>
              <a:t> </a:t>
            </a:r>
            <a:r>
              <a:rPr lang="en-US" altLang="ja-JP" dirty="0"/>
              <a:t>the old seismograph network construction started since the late 60’s to predict large earthquakes. The turning point occurred on January 1995. The large earthquake, </a:t>
            </a:r>
            <a:r>
              <a:rPr lang="en-US" altLang="ja-JP" dirty="0" err="1"/>
              <a:t>Hyogoken-Nanbu</a:t>
            </a:r>
            <a:r>
              <a:rPr lang="en-US" altLang="ja-JP" dirty="0"/>
              <a:t> earthquake, well known as Kobe earthquake, attacked the metropolitan area of western Japan. By this earthquake, a lot of people were killed and many buildings were damaged. After this earthquake disaster, Japanese government had started “Fundamental survey and observation for earthquake research”. Our seismograph networks were constructed as a part of this project.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2D0D721-4924-4273-95C9-DC8BD63F5940}" type="slidenum">
              <a:rPr kumimoji="1" lang="ja-JP" altLang="en-US" smtClean="0"/>
              <a:t>4</a:t>
            </a:fld>
            <a:endParaRPr kumimoji="1" lang="ja-JP" altLang="en-US"/>
          </a:p>
        </p:txBody>
      </p:sp>
    </p:spTree>
    <p:extLst>
      <p:ext uri="{BB962C8B-B14F-4D97-AF65-F5344CB8AC3E}">
        <p14:creationId xmlns:p14="http://schemas.microsoft.com/office/powerpoint/2010/main" val="414518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7FD11-8322-4BFB-885C-51752AFBA497}" type="slidenum">
              <a:rPr lang="en-US" altLang="ja-JP"/>
              <a:pPr/>
              <a:t>5</a:t>
            </a:fld>
            <a:endParaRPr lang="en-US" altLang="ja-JP"/>
          </a:p>
        </p:txBody>
      </p:sp>
      <p:sp>
        <p:nvSpPr>
          <p:cNvPr id="178178" name="Rectangle 2"/>
          <p:cNvSpPr>
            <a:spLocks noGrp="1" noRot="1" noChangeAspect="1" noChangeArrowheads="1" noTextEdit="1"/>
          </p:cNvSpPr>
          <p:nvPr>
            <p:ph type="sldImg"/>
          </p:nvPr>
        </p:nvSpPr>
        <p:spPr>
          <a:xfrm>
            <a:off x="992188" y="768350"/>
            <a:ext cx="5114925" cy="3836988"/>
          </a:xfrm>
          <a:ln/>
        </p:spPr>
      </p:sp>
      <p:sp>
        <p:nvSpPr>
          <p:cNvPr id="178179" name="Rectangle 3"/>
          <p:cNvSpPr>
            <a:spLocks noGrp="1" noChangeArrowheads="1"/>
          </p:cNvSpPr>
          <p:nvPr>
            <p:ph type="body" idx="1"/>
          </p:nvPr>
        </p:nvSpPr>
        <p:spPr/>
        <p:txBody>
          <a:bodyPr/>
          <a:lstStyle/>
          <a:p>
            <a:r>
              <a:rPr lang="en-US" altLang="ja-JP"/>
              <a:t>NIED is operating three kinds of seismograph networks to observe the ground motion with various frequencies and amplitude range.</a:t>
            </a:r>
          </a:p>
          <a:p>
            <a:r>
              <a:rPr lang="en-US" altLang="ja-JP"/>
              <a:t>First, we introduce the high sensitivity seismograph network, called Hi-net.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4F61FF-4B7E-4D72-93FB-F0C5C2F31AB0}" type="slidenum">
              <a:rPr lang="en-US" altLang="ja-JP"/>
              <a:pPr/>
              <a:t>6</a:t>
            </a:fld>
            <a:endParaRPr lang="en-US" altLang="ja-JP"/>
          </a:p>
        </p:txBody>
      </p:sp>
      <p:sp>
        <p:nvSpPr>
          <p:cNvPr id="35842" name="Rectangle 2"/>
          <p:cNvSpPr>
            <a:spLocks noGrp="1" noRot="1" noChangeAspect="1" noChangeArrowheads="1" noTextEdit="1"/>
          </p:cNvSpPr>
          <p:nvPr>
            <p:ph type="sldImg"/>
          </p:nvPr>
        </p:nvSpPr>
        <p:spPr>
          <a:xfrm>
            <a:off x="992188" y="768350"/>
            <a:ext cx="5114925" cy="3836988"/>
          </a:xfrm>
          <a:ln/>
        </p:spPr>
      </p:sp>
      <p:sp>
        <p:nvSpPr>
          <p:cNvPr id="35843" name="Rectangle 3"/>
          <p:cNvSpPr>
            <a:spLocks noGrp="1" noChangeArrowheads="1"/>
          </p:cNvSpPr>
          <p:nvPr>
            <p:ph type="body" idx="1"/>
          </p:nvPr>
        </p:nvSpPr>
        <p:spPr/>
        <p:txBody>
          <a:bodyPr/>
          <a:lstStyle/>
          <a:p>
            <a:r>
              <a:rPr lang="en-US" altLang="ja-JP"/>
              <a:t>These are short summary of the NIED Hi-net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1026077" eaLnBrk="0" hangingPunct="0">
              <a:defRPr kumimoji="1">
                <a:solidFill>
                  <a:schemeClr val="tx1"/>
                </a:solidFill>
                <a:latin typeface="Arial" pitchFamily="34" charset="0"/>
                <a:ea typeface="ＭＳ Ｐゴシック" pitchFamily="50" charset="-128"/>
              </a:defRPr>
            </a:lvl1pPr>
            <a:lvl2pPr marL="797681" indent="-306800" defTabSz="1026077" eaLnBrk="0" hangingPunct="0">
              <a:defRPr kumimoji="1">
                <a:solidFill>
                  <a:schemeClr val="tx1"/>
                </a:solidFill>
                <a:latin typeface="Arial" pitchFamily="34" charset="0"/>
                <a:ea typeface="ＭＳ Ｐゴシック" pitchFamily="50" charset="-128"/>
              </a:defRPr>
            </a:lvl2pPr>
            <a:lvl3pPr marL="1227203" indent="-245440" defTabSz="1026077" eaLnBrk="0" hangingPunct="0">
              <a:defRPr kumimoji="1">
                <a:solidFill>
                  <a:schemeClr val="tx1"/>
                </a:solidFill>
                <a:latin typeface="Arial" pitchFamily="34" charset="0"/>
                <a:ea typeface="ＭＳ Ｐゴシック" pitchFamily="50" charset="-128"/>
              </a:defRPr>
            </a:lvl3pPr>
            <a:lvl4pPr marL="1718083" indent="-245440" defTabSz="1026077" eaLnBrk="0" hangingPunct="0">
              <a:defRPr kumimoji="1">
                <a:solidFill>
                  <a:schemeClr val="tx1"/>
                </a:solidFill>
                <a:latin typeface="Arial" pitchFamily="34" charset="0"/>
                <a:ea typeface="ＭＳ Ｐゴシック" pitchFamily="50" charset="-128"/>
              </a:defRPr>
            </a:lvl4pPr>
            <a:lvl5pPr marL="2208964" indent="-245440" defTabSz="1026077" eaLnBrk="0" hangingPunct="0">
              <a:defRPr kumimoji="1">
                <a:solidFill>
                  <a:schemeClr val="tx1"/>
                </a:solidFill>
                <a:latin typeface="Arial" pitchFamily="34" charset="0"/>
                <a:ea typeface="ＭＳ Ｐゴシック" pitchFamily="50" charset="-128"/>
              </a:defRPr>
            </a:lvl5pPr>
            <a:lvl6pPr marL="2699846" indent="-245440" defTabSz="1026077"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90726" indent="-245440" defTabSz="1026077"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681607" indent="-245440" defTabSz="1026077"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172487" indent="-245440" defTabSz="1026077"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B901E03-81AF-472E-8E54-2F593C6F4697}" type="slidenum">
              <a:rPr lang="en-US" altLang="ja-JP" smtClean="0"/>
              <a:pPr eaLnBrk="1" hangingPunct="1"/>
              <a:t>7</a:t>
            </a:fld>
            <a:endParaRPr lang="en-US" altLang="ja-JP"/>
          </a:p>
        </p:txBody>
      </p:sp>
      <p:sp>
        <p:nvSpPr>
          <p:cNvPr id="64515" name="Rectangle 2"/>
          <p:cNvSpPr>
            <a:spLocks noGrp="1" noRot="1" noChangeAspect="1" noChangeArrowheads="1" noTextEdit="1"/>
          </p:cNvSpPr>
          <p:nvPr>
            <p:ph type="sldImg"/>
          </p:nvPr>
        </p:nvSpPr>
        <p:spPr>
          <a:xfrm>
            <a:off x="995363" y="769938"/>
            <a:ext cx="5113337" cy="3833812"/>
          </a:xfrm>
          <a:ln/>
        </p:spPr>
      </p:sp>
      <p:sp>
        <p:nvSpPr>
          <p:cNvPr id="64516" name="Rectangle 3"/>
          <p:cNvSpPr>
            <a:spLocks noGrp="1" noChangeArrowheads="1"/>
          </p:cNvSpPr>
          <p:nvPr>
            <p:ph type="body" idx="1"/>
          </p:nvPr>
        </p:nvSpPr>
        <p:spPr>
          <a:xfrm>
            <a:off x="945362" y="4860133"/>
            <a:ext cx="5208581" cy="4606231"/>
          </a:xfrm>
          <a:noFill/>
        </p:spPr>
        <p:txBody>
          <a:bodyPr/>
          <a:lstStyle/>
          <a:p>
            <a:pPr eaLnBrk="1" hangingPunct="1"/>
            <a:r>
              <a:rPr lang="en-US" altLang="ja-JP" dirty="0">
                <a:latin typeface="Arial" pitchFamily="34" charset="0"/>
                <a:ea typeface="ＭＳ Ｐ明朝" pitchFamily="18" charset="-128"/>
              </a:rPr>
              <a:t>In Japan, not only NIED but JMA, National Universities and other institutes operate their own high-sensitivity and broadband seismograph networks. Since 2002, we started to exchange the seismological data to share the fundamental information about seismic activity in Japan Islands. JMA determines </a:t>
            </a:r>
            <a:r>
              <a:rPr lang="en-US" altLang="ja-JP" dirty="0" err="1">
                <a:latin typeface="Arial" pitchFamily="34" charset="0"/>
                <a:ea typeface="ＭＳ Ｐ明朝" pitchFamily="18" charset="-128"/>
              </a:rPr>
              <a:t>hypocentral</a:t>
            </a:r>
            <a:r>
              <a:rPr lang="en-US" altLang="ja-JP" dirty="0">
                <a:latin typeface="Arial" pitchFamily="34" charset="0"/>
                <a:ea typeface="ＭＳ Ｐ明朝" pitchFamily="18" charset="-128"/>
              </a:rPr>
              <a:t> locations of micro-earthquakes by using all these waveform data and opens the catalog to the public. NIED collects and archives these all waveform data, and provides them to the public by using Internet.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kumimoji="1" lang="en-US" altLang="ja-JP" dirty="0"/>
              <a:t>2011/2/27 </a:t>
            </a:r>
            <a:r>
              <a:rPr kumimoji="1" lang="ja-JP" altLang="en-US" dirty="0"/>
              <a:t>岐阜県飛騨地方 </a:t>
            </a:r>
            <a:r>
              <a:rPr kumimoji="1" lang="en-US" altLang="ja-JP" dirty="0"/>
              <a:t>M5.5</a:t>
            </a:r>
            <a:endParaRPr kumimoji="1" lang="ja-JP" altLang="en-US" dirty="0"/>
          </a:p>
        </p:txBody>
      </p:sp>
      <p:sp>
        <p:nvSpPr>
          <p:cNvPr id="4" name="スライド番号プレースホルダー 3"/>
          <p:cNvSpPr>
            <a:spLocks noGrp="1"/>
          </p:cNvSpPr>
          <p:nvPr>
            <p:ph type="sldNum" sz="quarter" idx="10"/>
          </p:nvPr>
        </p:nvSpPr>
        <p:spPr/>
        <p:txBody>
          <a:bodyPr/>
          <a:lstStyle/>
          <a:p>
            <a:fld id="{F2D0D721-4924-4273-95C9-DC8BD63F5940}" type="slidenum">
              <a:rPr kumimoji="1" lang="ja-JP" altLang="en-US" smtClean="0"/>
              <a:t>11</a:t>
            </a:fld>
            <a:endParaRPr kumimoji="1" lang="ja-JP" altLang="en-US"/>
          </a:p>
        </p:txBody>
      </p:sp>
    </p:spTree>
    <p:extLst>
      <p:ext uri="{BB962C8B-B14F-4D97-AF65-F5344CB8AC3E}">
        <p14:creationId xmlns:p14="http://schemas.microsoft.com/office/powerpoint/2010/main" val="321522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2D0D721-4924-4273-95C9-DC8BD63F5940}" type="slidenum">
              <a:rPr kumimoji="1" lang="ja-JP" altLang="en-US" smtClean="0"/>
              <a:t>14</a:t>
            </a:fld>
            <a:endParaRPr kumimoji="1" lang="ja-JP" altLang="en-US"/>
          </a:p>
        </p:txBody>
      </p:sp>
    </p:spTree>
    <p:extLst>
      <p:ext uri="{BB962C8B-B14F-4D97-AF65-F5344CB8AC3E}">
        <p14:creationId xmlns:p14="http://schemas.microsoft.com/office/powerpoint/2010/main" val="4036890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a:noFill/>
        </p:spPr>
        <p:txBody>
          <a:bodyPr anchor="t" anchorCtr="0"/>
          <a:lstStyle>
            <a:lvl1pPr algn="r">
              <a:defRPr sz="3200">
                <a:solidFill>
                  <a:schemeClr val="tx1"/>
                </a:solidFill>
              </a:defRPr>
            </a:lvl1pPr>
          </a:lstStyle>
          <a:p>
            <a:r>
              <a:rPr kumimoji="0" lang="ja-JP" altLang="en-US"/>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4367" y="100152"/>
            <a:ext cx="1170000" cy="34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gradFill>
            <a:gsLst>
              <a:gs pos="0">
                <a:srgbClr val="0C4186"/>
              </a:gs>
              <a:gs pos="90000">
                <a:schemeClr val="accent1">
                  <a:tint val="44500"/>
                  <a:satMod val="160000"/>
                </a:schemeClr>
              </a:gs>
              <a:gs pos="100000">
                <a:schemeClr val="bg1"/>
              </a:gs>
            </a:gsLst>
          </a:gradFill>
        </p:spPr>
        <p:txBody>
          <a:bodyPr/>
          <a:lstStyle/>
          <a:p>
            <a:r>
              <a:rPr kumimoji="0" lang="ja-JP" altLang="en-US"/>
              <a:t>マスター タイトルの書式設定</a:t>
            </a:r>
            <a:endParaRPr kumimoji="0" lang="en-US"/>
          </a:p>
        </p:txBody>
      </p:sp>
      <p:sp>
        <p:nvSpPr>
          <p:cNvPr id="8" name="コンテンツ プレースホルダー 7"/>
          <p:cNvSpPr>
            <a:spLocks noGrp="1"/>
          </p:cNvSpPr>
          <p:nvPr>
            <p:ph sz="quarter" idx="1"/>
          </p:nvPr>
        </p:nvSpPr>
        <p:spPr>
          <a:xfrm>
            <a:off x="251520" y="692696"/>
            <a:ext cx="8640960" cy="5688632"/>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11" name="角丸四角形 10"/>
          <p:cNvSpPr/>
          <p:nvPr userDrawn="1"/>
        </p:nvSpPr>
        <p:spPr>
          <a:xfrm>
            <a:off x="7812362" y="100152"/>
            <a:ext cx="1242007" cy="448528"/>
          </a:xfrm>
          <a:prstGeom prst="roundRect">
            <a:avLst/>
          </a:prstGeom>
          <a:solidFill>
            <a:schemeClr val="tx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タイトル 1"/>
          <p:cNvSpPr>
            <a:spLocks noGrp="1"/>
          </p:cNvSpPr>
          <p:nvPr>
            <p:ph type="title"/>
          </p:nvPr>
        </p:nvSpPr>
        <p:spPr>
          <a:xfrm>
            <a:off x="1219200" y="2971800"/>
            <a:ext cx="6858000" cy="1066800"/>
          </a:xfrm>
          <a:noFill/>
        </p:spPr>
        <p:txBody>
          <a:bodyPr anchor="t" anchorCtr="0"/>
          <a:lstStyle>
            <a:lvl1pPr algn="r">
              <a:buNone/>
              <a:defRPr sz="3200" b="1" cap="none" baseline="0">
                <a:solidFill>
                  <a:schemeClr val="tx1"/>
                </a:solidFill>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a:xfrm>
            <a:off x="6400800" y="6355080"/>
            <a:ext cx="2286000" cy="365760"/>
          </a:xfrm>
          <a:prstGeom prst="rect">
            <a:avLst/>
          </a:prstGeom>
        </p:spPr>
        <p:txBody>
          <a:bodyPr/>
          <a:lstStyle/>
          <a:p>
            <a:fld id="{CB7364AC-AB89-4E4F-81F0-67DFA47AE1CC}" type="datetimeFigureOut">
              <a:rPr kumimoji="1" lang="ja-JP" altLang="en-US" smtClean="0"/>
              <a:t>2017/3/1</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a:prstGeom prst="rect">
            <a:avLst/>
          </a:prstGeom>
        </p:spPr>
        <p:txBody>
          <a:bodyPr/>
          <a:lstStyle/>
          <a:p>
            <a:fld id="{78E1EF3F-41F9-4601-B527-F86EE5AB9172}"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363" y="150041"/>
            <a:ext cx="1170000" cy="34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812360" cy="548680"/>
          </a:xfrm>
        </p:spPr>
        <p:txBody>
          <a:bodyPr/>
          <a:lstStyle/>
          <a:p>
            <a:r>
              <a:rPr kumimoji="0" lang="ja-JP" altLang="en-US"/>
              <a:t>マスター タイトルの書式設定</a:t>
            </a:r>
            <a:endParaRPr kumimoji="0" lang="en-US"/>
          </a:p>
        </p:txBody>
      </p:sp>
      <p:sp>
        <p:nvSpPr>
          <p:cNvPr id="9" name="コンテンツ プレースホルダー 8"/>
          <p:cNvSpPr>
            <a:spLocks noGrp="1"/>
          </p:cNvSpPr>
          <p:nvPr>
            <p:ph sz="quarter" idx="1"/>
          </p:nvPr>
        </p:nvSpPr>
        <p:spPr>
          <a:xfrm>
            <a:off x="251520" y="692696"/>
            <a:ext cx="4247328" cy="5688632"/>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632198" y="692696"/>
            <a:ext cx="4260282" cy="5688632"/>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340" y="0"/>
            <a:ext cx="7887709" cy="548680"/>
          </a:xfrm>
        </p:spPr>
        <p:txBody>
          <a:bodyPr anchor="ctr"/>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261785" y="692696"/>
            <a:ext cx="4245949" cy="414933"/>
          </a:xfrm>
          <a:noFill/>
          <a:ln>
            <a:noFill/>
          </a:ln>
        </p:spPr>
        <p:txBody>
          <a:bodyPr lIns="91440" anchor="b" anchorCtr="0">
            <a:noAutofit/>
          </a:bodyPr>
          <a:lstStyle>
            <a:lvl1pPr marL="0" indent="0">
              <a:buNone/>
              <a:defRPr sz="2400" b="1">
                <a:solidFill>
                  <a:srgbClr val="0070C0"/>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658546" y="702223"/>
            <a:ext cx="4247617" cy="414933"/>
          </a:xfrm>
          <a:noFill/>
          <a:ln>
            <a:noFill/>
          </a:ln>
        </p:spPr>
        <p:txBody>
          <a:bodyPr lIns="91440" anchor="b" anchorCtr="0"/>
          <a:lstStyle>
            <a:lvl1pPr marL="0" indent="0">
              <a:buNone/>
              <a:defRPr sz="2400" b="1">
                <a:solidFill>
                  <a:srgbClr val="0070C0"/>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11" name="コンテンツ プレースホルダー 10"/>
          <p:cNvSpPr>
            <a:spLocks noGrp="1"/>
          </p:cNvSpPr>
          <p:nvPr>
            <p:ph sz="quarter" idx="2"/>
          </p:nvPr>
        </p:nvSpPr>
        <p:spPr>
          <a:xfrm>
            <a:off x="251520" y="1196752"/>
            <a:ext cx="4244280" cy="5184576"/>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quarter" idx="4"/>
          </p:nvPr>
        </p:nvSpPr>
        <p:spPr>
          <a:xfrm>
            <a:off x="4648200" y="1196752"/>
            <a:ext cx="4244280" cy="5184576"/>
          </a:xfrm>
        </p:spPr>
        <p:txBody>
          <a:body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 y="4"/>
            <a:ext cx="7884368" cy="537841"/>
          </a:xfrm>
        </p:spPr>
        <p:txBody>
          <a:bodyPr/>
          <a:lstStyle/>
          <a:p>
            <a:r>
              <a:rPr kumimoji="0" lang="ja-JP" altLang="en-US"/>
              <a:t>マスター タイトルの書式設定</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0" y="0"/>
            <a:ext cx="7772400" cy="54868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251521" y="692696"/>
            <a:ext cx="4240088" cy="28083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4009" y="692696"/>
            <a:ext cx="4248472" cy="28083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コンテンツ プレースホルダー 4"/>
          <p:cNvSpPr>
            <a:spLocks noGrp="1"/>
          </p:cNvSpPr>
          <p:nvPr>
            <p:ph sz="quarter" idx="3"/>
          </p:nvPr>
        </p:nvSpPr>
        <p:spPr>
          <a:xfrm>
            <a:off x="253480" y="3573016"/>
            <a:ext cx="4240088" cy="28083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6" name="コンテンツ プレースホルダー 5"/>
          <p:cNvSpPr>
            <a:spLocks noGrp="1"/>
          </p:cNvSpPr>
          <p:nvPr>
            <p:ph sz="quarter" idx="4"/>
          </p:nvPr>
        </p:nvSpPr>
        <p:spPr>
          <a:xfrm>
            <a:off x="4645968" y="3573016"/>
            <a:ext cx="4248472" cy="28083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6951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2" y="0"/>
            <a:ext cx="7884367" cy="548680"/>
          </a:xfrm>
          <a:prstGeom prst="rect">
            <a:avLst/>
          </a:prstGeom>
          <a:gradFill>
            <a:gsLst>
              <a:gs pos="0">
                <a:srgbClr val="0C4186"/>
              </a:gs>
              <a:gs pos="85000">
                <a:schemeClr val="accent1">
                  <a:tint val="44500"/>
                  <a:satMod val="160000"/>
                </a:schemeClr>
              </a:gs>
              <a:gs pos="100000">
                <a:schemeClr val="bg1"/>
              </a:gs>
            </a:gsLst>
            <a:lin ang="0" scaled="0"/>
          </a:gradFill>
        </p:spPr>
        <p:txBody>
          <a:bodyPr vert="horz" anchor="b" anchorCtr="0">
            <a:normAutofit/>
          </a:bodyPr>
          <a:lstStyle/>
          <a:p>
            <a:r>
              <a:rPr kumimoji="0" lang="ja-JP" altLang="en-US" dirty="0"/>
              <a:t>マスター タイトルの書式設定</a:t>
            </a:r>
            <a:endParaRPr kumimoji="0" lang="en-US" dirty="0"/>
          </a:p>
        </p:txBody>
      </p:sp>
      <p:sp>
        <p:nvSpPr>
          <p:cNvPr id="13" name="テキスト プレースホルダー 12"/>
          <p:cNvSpPr>
            <a:spLocks noGrp="1"/>
          </p:cNvSpPr>
          <p:nvPr>
            <p:ph type="body" idx="1"/>
          </p:nvPr>
        </p:nvSpPr>
        <p:spPr>
          <a:xfrm>
            <a:off x="227818" y="692696"/>
            <a:ext cx="8664662" cy="5688632"/>
          </a:xfrm>
          <a:prstGeom prst="rect">
            <a:avLst/>
          </a:prstGeom>
        </p:spPr>
        <p:txBody>
          <a:bodyPr vert="horz">
            <a:normAutofit/>
          </a:bodyPr>
          <a:lstStyle/>
          <a:p>
            <a:pPr lvl="0" eaLnBrk="1" latinLnBrk="0" hangingPunct="1"/>
            <a:r>
              <a:rPr kumimoji="0" lang="ja-JP" altLang="en-US" dirty="0"/>
              <a:t>マスター テキストの書式設定</a:t>
            </a:r>
          </a:p>
          <a:p>
            <a:pPr lvl="1" eaLnBrk="1" latinLnBrk="0" hangingPunct="1"/>
            <a:r>
              <a:rPr kumimoji="0" lang="ja-JP" altLang="en-US" dirty="0"/>
              <a:t>第 </a:t>
            </a:r>
            <a:r>
              <a:rPr kumimoji="0" lang="en-US" altLang="ja-JP" dirty="0"/>
              <a:t>2 </a:t>
            </a:r>
            <a:r>
              <a:rPr kumimoji="0" lang="ja-JP" altLang="en-US" dirty="0"/>
              <a:t>レベル</a:t>
            </a:r>
          </a:p>
          <a:p>
            <a:pPr lvl="2" eaLnBrk="1" latinLnBrk="0" hangingPunct="1"/>
            <a:r>
              <a:rPr kumimoji="0" lang="ja-JP" altLang="en-US" dirty="0"/>
              <a:t>第 </a:t>
            </a:r>
            <a:r>
              <a:rPr kumimoji="0" lang="en-US" altLang="ja-JP" dirty="0"/>
              <a:t>3 </a:t>
            </a:r>
            <a:r>
              <a:rPr kumimoji="0" lang="ja-JP" altLang="en-US" dirty="0"/>
              <a:t>レベル</a:t>
            </a:r>
          </a:p>
          <a:p>
            <a:pPr lvl="3" eaLnBrk="1" latinLnBrk="0" hangingPunct="1"/>
            <a:r>
              <a:rPr kumimoji="0" lang="ja-JP" altLang="en-US" dirty="0"/>
              <a:t>第 </a:t>
            </a:r>
            <a:r>
              <a:rPr kumimoji="0" lang="en-US" altLang="ja-JP" dirty="0"/>
              <a:t>4 </a:t>
            </a:r>
            <a:r>
              <a:rPr kumimoji="0" lang="ja-JP" altLang="en-US" dirty="0"/>
              <a:t>レベル</a:t>
            </a:r>
          </a:p>
          <a:p>
            <a:pPr lvl="4" eaLnBrk="1" latinLnBrk="0" hangingPunct="1"/>
            <a:r>
              <a:rPr kumimoji="0" lang="ja-JP" altLang="en-US" dirty="0"/>
              <a:t>第 </a:t>
            </a:r>
            <a:r>
              <a:rPr kumimoji="0" lang="en-US" altLang="ja-JP" dirty="0"/>
              <a:t>5 </a:t>
            </a:r>
            <a:r>
              <a:rPr kumimoji="0" lang="ja-JP" altLang="en-US" dirty="0"/>
              <a:t>レベル</a:t>
            </a:r>
            <a:endParaRPr kumimoji="0" lang="en-US" dirty="0"/>
          </a:p>
        </p:txBody>
      </p:sp>
      <p:sp>
        <p:nvSpPr>
          <p:cNvPr id="28" name="直線コネクタ 27"/>
          <p:cNvSpPr>
            <a:spLocks noChangeShapeType="1"/>
          </p:cNvSpPr>
          <p:nvPr/>
        </p:nvSpPr>
        <p:spPr bwMode="auto">
          <a:xfrm>
            <a:off x="107504" y="6453336"/>
            <a:ext cx="8856985"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二等辺三角形 9"/>
          <p:cNvSpPr>
            <a:spLocks noChangeAspect="1"/>
          </p:cNvSpPr>
          <p:nvPr/>
        </p:nvSpPr>
        <p:spPr>
          <a:xfrm rot="5400000">
            <a:off x="72238" y="6556730"/>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84367" y="100152"/>
            <a:ext cx="1170000" cy="34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1" sz="2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274320" indent="-274320" algn="l" rtl="0" eaLnBrk="1" latinLnBrk="0" hangingPunct="1">
        <a:spcBef>
          <a:spcPts val="600"/>
        </a:spcBef>
        <a:buClr>
          <a:schemeClr val="accent1"/>
        </a:buClr>
        <a:buSzPct val="76000"/>
        <a:buFont typeface="Wingdings 3"/>
        <a:buChar char=""/>
        <a:defRPr kumimoji="1" sz="2600" b="1"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hyperlink" Target="../../Downloads/hinet_hypo.2011-2015.M1.5.wrl" TargetMode="External"/><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hinet.bosai.go.jp/?LANG=en"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07/relationships/hdphoto" Target="../media/hdphoto1.wdp"/><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hinet.bosai.go.jp/?LANG=e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1219200" y="3789040"/>
            <a:ext cx="6858000" cy="1087760"/>
          </a:xfrm>
        </p:spPr>
        <p:txBody>
          <a:bodyPr>
            <a:noAutofit/>
          </a:bodyPr>
          <a:lstStyle/>
          <a:p>
            <a:pPr algn="ctr">
              <a:spcBef>
                <a:spcPts val="1800"/>
              </a:spcBef>
            </a:pPr>
            <a:r>
              <a:rPr lang="ja-JP" altLang="en-US" sz="2300" i="1" dirty="0"/>
              <a:t>防災科研基盤的地震観測網と観測データの公開・利用</a:t>
            </a:r>
            <a:br>
              <a:rPr lang="en-US" altLang="ja-JP" sz="2000" i="1" dirty="0"/>
            </a:br>
            <a:r>
              <a:rPr lang="en-US" altLang="ja-JP" sz="2000" i="1" dirty="0"/>
              <a:t>Introduction of NIED Seismograph Networks </a:t>
            </a:r>
            <a:endParaRPr lang="ja-JP" altLang="en-US" sz="2000" i="1" dirty="0"/>
          </a:p>
        </p:txBody>
      </p:sp>
      <p:sp>
        <p:nvSpPr>
          <p:cNvPr id="5" name="サブタイトル 4"/>
          <p:cNvSpPr>
            <a:spLocks noGrp="1"/>
          </p:cNvSpPr>
          <p:nvPr>
            <p:ph type="subTitle" idx="1"/>
          </p:nvPr>
        </p:nvSpPr>
        <p:spPr>
          <a:xfrm>
            <a:off x="1248079" y="5035654"/>
            <a:ext cx="6991253" cy="703669"/>
          </a:xfrm>
        </p:spPr>
        <p:txBody>
          <a:bodyPr anchor="b">
            <a:normAutofit fontScale="55000" lnSpcReduction="20000"/>
          </a:bodyPr>
          <a:lstStyle/>
          <a:p>
            <a:pPr algn="l"/>
            <a:r>
              <a:rPr lang="ja-JP" altLang="en-US" sz="3300" dirty="0"/>
              <a:t>汐見　勝彦 </a:t>
            </a:r>
            <a:r>
              <a:rPr lang="en-US" altLang="ja-JP" sz="2500" dirty="0"/>
              <a:t>/</a:t>
            </a:r>
            <a:r>
              <a:rPr kumimoji="1" lang="en-US" altLang="ja-JP" dirty="0"/>
              <a:t> </a:t>
            </a:r>
            <a:r>
              <a:rPr lang="ja-JP" altLang="en-US" sz="2300" dirty="0"/>
              <a:t>国立研究開発法人防災科学技術研究所　地震津波火山ネットワークセンター</a:t>
            </a:r>
            <a:endParaRPr lang="en-US" altLang="ja-JP" dirty="0"/>
          </a:p>
          <a:p>
            <a:pPr algn="l"/>
            <a:r>
              <a:rPr lang="en-US" altLang="ja-JP" sz="2900" i="1" dirty="0"/>
              <a:t>K. SHIOMI </a:t>
            </a:r>
            <a:r>
              <a:rPr lang="en-US" altLang="ja-JP" sz="2500" i="1" dirty="0"/>
              <a:t>/</a:t>
            </a:r>
            <a:r>
              <a:rPr kumimoji="1" lang="en-US" altLang="ja-JP" i="1" dirty="0"/>
              <a:t> </a:t>
            </a:r>
            <a:r>
              <a:rPr lang="en-US" altLang="ja-JP" sz="2500" i="1" dirty="0">
                <a:solidFill>
                  <a:srgbClr val="0000FF"/>
                </a:solidFill>
                <a:latin typeface="Arial Narrow" panose="020B0606020202030204" pitchFamily="34" charset="0"/>
              </a:rPr>
              <a:t>N</a:t>
            </a:r>
            <a:r>
              <a:rPr lang="en-US" altLang="ja-JP" sz="2500" i="1" dirty="0">
                <a:latin typeface="Arial Narrow" panose="020B0606020202030204" pitchFamily="34" charset="0"/>
              </a:rPr>
              <a:t>ational Research </a:t>
            </a:r>
            <a:r>
              <a:rPr lang="en-US" altLang="ja-JP" sz="2500" i="1" dirty="0">
                <a:solidFill>
                  <a:srgbClr val="0000FF"/>
                </a:solidFill>
                <a:latin typeface="Arial Narrow" panose="020B0606020202030204" pitchFamily="34" charset="0"/>
              </a:rPr>
              <a:t>I</a:t>
            </a:r>
            <a:r>
              <a:rPr lang="en-US" altLang="ja-JP" sz="2500" i="1" dirty="0">
                <a:latin typeface="Arial Narrow" panose="020B0606020202030204" pitchFamily="34" charset="0"/>
              </a:rPr>
              <a:t>nstitute for </a:t>
            </a:r>
            <a:r>
              <a:rPr lang="en-US" altLang="ja-JP" sz="2500" i="1" dirty="0">
                <a:solidFill>
                  <a:srgbClr val="0000FF"/>
                </a:solidFill>
                <a:latin typeface="Arial Narrow" panose="020B0606020202030204" pitchFamily="34" charset="0"/>
              </a:rPr>
              <a:t>E</a:t>
            </a:r>
            <a:r>
              <a:rPr lang="en-US" altLang="ja-JP" sz="2500" i="1" dirty="0">
                <a:latin typeface="Arial Narrow" panose="020B0606020202030204" pitchFamily="34" charset="0"/>
              </a:rPr>
              <a:t>arth Science and </a:t>
            </a:r>
            <a:r>
              <a:rPr lang="en-US" altLang="ja-JP" sz="2500" i="1" dirty="0">
                <a:solidFill>
                  <a:srgbClr val="0000FF"/>
                </a:solidFill>
                <a:latin typeface="Arial Narrow" panose="020B0606020202030204" pitchFamily="34" charset="0"/>
              </a:rPr>
              <a:t>D</a:t>
            </a:r>
            <a:r>
              <a:rPr lang="en-US" altLang="ja-JP" sz="2500" i="1" dirty="0">
                <a:latin typeface="Arial Narrow" panose="020B0606020202030204" pitchFamily="34" charset="0"/>
              </a:rPr>
              <a:t>isaster Resilience (</a:t>
            </a:r>
            <a:r>
              <a:rPr lang="en-US" altLang="ja-JP" sz="2500" i="1" dirty="0">
                <a:solidFill>
                  <a:srgbClr val="0000FF"/>
                </a:solidFill>
                <a:latin typeface="Arial Narrow" panose="020B0606020202030204" pitchFamily="34" charset="0"/>
              </a:rPr>
              <a:t>NIED</a:t>
            </a:r>
            <a:r>
              <a:rPr lang="en-US" altLang="ja-JP" sz="2500" i="1" dirty="0">
                <a:latin typeface="Arial Narrow" panose="020B0606020202030204" pitchFamily="34" charset="0"/>
              </a:rPr>
              <a:t>)</a:t>
            </a:r>
          </a:p>
        </p:txBody>
      </p:sp>
      <p:sp>
        <p:nvSpPr>
          <p:cNvPr id="6" name="AutoShape 2" descr="https://hinetwww11.bosai.go.jp/limited/yonden/hypoflush.php?maparea=YONDEN&amp;period=30days&amp;r=80348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AutoShape 4" descr="https://hinetwww11.bosai.go.jp/limited/yonden/hypoflush.php?maparea=YONDEN&amp;period=30days&amp;r=803482"/>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AutoShape 6" descr="https://hinetwww11.bosai.go.jp/limited/yonden/hypoflush.php?maparea=YONDEN&amp;period=30days&amp;r=803482"/>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17"/>
          <a:stretch/>
        </p:blipFill>
        <p:spPr bwMode="auto">
          <a:xfrm>
            <a:off x="155579" y="210241"/>
            <a:ext cx="4608665" cy="226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630974" y="2227204"/>
            <a:ext cx="3260829" cy="261610"/>
          </a:xfrm>
          <a:prstGeom prst="rect">
            <a:avLst/>
          </a:prstGeom>
          <a:noFill/>
        </p:spPr>
        <p:txBody>
          <a:bodyPr wrap="none" rtlCol="0">
            <a:spAutoFit/>
          </a:bodyPr>
          <a:lstStyle/>
          <a:p>
            <a:r>
              <a:rPr lang="en-US" altLang="ja-JP"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NIED Hi-net 2003/01-2016/08 (M≥0.5</a:t>
            </a:r>
            <a:r>
              <a:rPr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正方形/長方形 1"/>
          <p:cNvSpPr/>
          <p:nvPr/>
        </p:nvSpPr>
        <p:spPr>
          <a:xfrm>
            <a:off x="0" y="6519450"/>
            <a:ext cx="9144000" cy="307777"/>
          </a:xfrm>
          <a:prstGeom prst="rect">
            <a:avLst/>
          </a:prstGeom>
        </p:spPr>
        <p:txBody>
          <a:bodyPr wrap="square">
            <a:spAutoFit/>
          </a:bodyPr>
          <a:lstStyle/>
          <a:p>
            <a:pPr algn="ctr"/>
            <a:r>
              <a:rPr lang="en-US" altLang="ja-JP" sz="1400" dirty="0">
                <a:latin typeface="Meiryo UI" panose="020B0604030504040204" pitchFamily="50" charset="-128"/>
                <a:ea typeface="Meiryo UI" panose="020B0604030504040204" pitchFamily="50" charset="-128"/>
              </a:rPr>
              <a:t>2017/03/01 Wed.  4th Workshop for Promoting Open Science Data @Kyoto Univ.</a:t>
            </a:r>
            <a:endParaRPr lang="ja-JP" altLang="en-US" sz="14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97825" y="160342"/>
            <a:ext cx="3686522" cy="307777"/>
          </a:xfrm>
          <a:prstGeom prst="rect">
            <a:avLst/>
          </a:prstGeom>
          <a:noFill/>
        </p:spPr>
        <p:txBody>
          <a:bodyPr wrap="none" rtlCol="0">
            <a:spAutoFit/>
          </a:bodyPr>
          <a:lstStyle/>
          <a:p>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Hypocenter Distribution in SW Japan</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170" name="Picture 2" descr="2016年04月14日21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799" y="415037"/>
            <a:ext cx="4155536" cy="321515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456236" y="678474"/>
            <a:ext cx="3026662" cy="307777"/>
          </a:xfrm>
          <a:prstGeom prst="rect">
            <a:avLst/>
          </a:prstGeom>
          <a:noFill/>
        </p:spPr>
        <p:txBody>
          <a:bodyPr wrap="none" rtlCol="0">
            <a:spAutoFit/>
          </a:bodyPr>
          <a:lstStyle/>
          <a:p>
            <a:r>
              <a:rPr lang="en-US" altLang="ja-JP" sz="14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2016 Kumamoto Earthquakes</a:t>
            </a:r>
            <a:endParaRPr lang="ja-JP" altLang="en-US" sz="14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925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2016年04月14日21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4200"/>
            <a:ext cx="4549198" cy="351973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a:t>Waveforms</a:t>
            </a:r>
            <a:endParaRPr kumimoji="1" lang="ja-JP" altLang="en-US" dirty="0"/>
          </a:p>
        </p:txBody>
      </p:sp>
      <p:pic>
        <p:nvPicPr>
          <p:cNvPr id="3" name="図 2"/>
          <p:cNvPicPr>
            <a:picLocks noChangeAspect="1"/>
          </p:cNvPicPr>
          <p:nvPr/>
        </p:nvPicPr>
        <p:blipFill>
          <a:blip r:embed="rId3"/>
          <a:stretch>
            <a:fillRect/>
          </a:stretch>
        </p:blipFill>
        <p:spPr>
          <a:xfrm>
            <a:off x="169352" y="621930"/>
            <a:ext cx="4379846" cy="1924004"/>
          </a:xfrm>
          <a:prstGeom prst="rect">
            <a:avLst/>
          </a:prstGeom>
        </p:spPr>
      </p:pic>
      <p:sp>
        <p:nvSpPr>
          <p:cNvPr id="7" name="テキスト ボックス 6"/>
          <p:cNvSpPr txBox="1"/>
          <p:nvPr/>
        </p:nvSpPr>
        <p:spPr>
          <a:xfrm>
            <a:off x="361430" y="6131462"/>
            <a:ext cx="4049570" cy="369332"/>
          </a:xfrm>
          <a:prstGeom prst="rect">
            <a:avLst/>
          </a:prstGeom>
          <a:noFill/>
        </p:spPr>
        <p:txBody>
          <a:bodyPr wrap="none" rtlCol="0">
            <a:spAutoFit/>
          </a:bodyPr>
          <a:lstStyle/>
          <a:p>
            <a:r>
              <a:rPr lang="en-US" altLang="ja-JP" dirty="0"/>
              <a:t>2016/04/14 21:26:34 M6.5 at Kumamoto</a:t>
            </a:r>
            <a:endParaRPr lang="ja-JP" altLang="en-US" dirty="0"/>
          </a:p>
        </p:txBody>
      </p:sp>
      <p:cxnSp>
        <p:nvCxnSpPr>
          <p:cNvPr id="9" name="直線矢印コネクタ 8"/>
          <p:cNvCxnSpPr/>
          <p:nvPr/>
        </p:nvCxnSpPr>
        <p:spPr>
          <a:xfrm flipV="1">
            <a:off x="2081486" y="5880257"/>
            <a:ext cx="0" cy="251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067460" y="3655570"/>
            <a:ext cx="1300484" cy="307777"/>
          </a:xfrm>
          <a:prstGeom prst="rect">
            <a:avLst/>
          </a:prstGeom>
          <a:noFill/>
        </p:spPr>
        <p:txBody>
          <a:bodyPr wrap="none" rtlCol="0">
            <a:spAutoFit/>
          </a:bodyPr>
          <a:lstStyle/>
          <a:p>
            <a:r>
              <a:rPr lang="en-US" altLang="ja-JP" sz="1400" b="1" i="1" dirty="0">
                <a:solidFill>
                  <a:srgbClr val="FF0000"/>
                </a:solidFill>
                <a:latin typeface="Meiryo UI" panose="020B0604030504040204" pitchFamily="50" charset="-128"/>
                <a:ea typeface="Meiryo UI" panose="020B0604030504040204" pitchFamily="50" charset="-128"/>
              </a:rPr>
              <a:t>Aftershocks</a:t>
            </a:r>
            <a:endParaRPr lang="ja-JP" altLang="en-US" sz="1400" b="1" i="1" dirty="0">
              <a:solidFill>
                <a:srgbClr val="FF0000"/>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4"/>
          <a:srcRect t="2198"/>
          <a:stretch/>
        </p:blipFill>
        <p:spPr>
          <a:xfrm>
            <a:off x="4718554" y="720720"/>
            <a:ext cx="3604451" cy="5050847"/>
          </a:xfrm>
          <a:prstGeom prst="rect">
            <a:avLst/>
          </a:prstGeom>
        </p:spPr>
      </p:pic>
      <p:pic>
        <p:nvPicPr>
          <p:cNvPr id="13" name="図 12"/>
          <p:cNvPicPr>
            <a:picLocks noChangeAspect="1"/>
          </p:cNvPicPr>
          <p:nvPr/>
        </p:nvPicPr>
        <p:blipFill>
          <a:blip r:embed="rId5"/>
          <a:stretch>
            <a:fillRect/>
          </a:stretch>
        </p:blipFill>
        <p:spPr>
          <a:xfrm>
            <a:off x="5524409" y="3556444"/>
            <a:ext cx="3619595" cy="3301556"/>
          </a:xfrm>
          <a:prstGeom prst="rect">
            <a:avLst/>
          </a:prstGeom>
        </p:spPr>
      </p:pic>
      <p:sp>
        <p:nvSpPr>
          <p:cNvPr id="14" name="楕円 13"/>
          <p:cNvSpPr/>
          <p:nvPr/>
        </p:nvSpPr>
        <p:spPr>
          <a:xfrm>
            <a:off x="7536268" y="3339773"/>
            <a:ext cx="160773" cy="160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p:cNvSpPr txBox="1"/>
          <p:nvPr/>
        </p:nvSpPr>
        <p:spPr>
          <a:xfrm>
            <a:off x="5607608" y="5123305"/>
            <a:ext cx="3453188" cy="584775"/>
          </a:xfrm>
          <a:prstGeom prst="rect">
            <a:avLst/>
          </a:prstGeom>
          <a:solidFill>
            <a:schemeClr val="bg1">
              <a:alpha val="70000"/>
            </a:schemeClr>
          </a:solidFill>
        </p:spPr>
        <p:txBody>
          <a:bodyPr wrap="none" rtlCol="0">
            <a:spAutoFit/>
          </a:bodyPr>
          <a:lstStyle/>
          <a:p>
            <a:pPr algn="ctr"/>
            <a:r>
              <a:rPr lang="en-US" altLang="ja-JP" dirty="0"/>
              <a:t>M 6.9 - 287km S of </a:t>
            </a:r>
            <a:r>
              <a:rPr lang="en-US" altLang="ja-JP" dirty="0" err="1"/>
              <a:t>Ndoi</a:t>
            </a:r>
            <a:r>
              <a:rPr lang="en-US" altLang="ja-JP" dirty="0"/>
              <a:t> Island, Fiji</a:t>
            </a:r>
          </a:p>
          <a:p>
            <a:pPr algn="r"/>
            <a:r>
              <a:rPr lang="en-US" altLang="ja-JP" sz="1400" dirty="0"/>
              <a:t>(USGS/NEIC)</a:t>
            </a:r>
            <a:endParaRPr lang="en-US" altLang="ja-JP" dirty="0"/>
          </a:p>
        </p:txBody>
      </p:sp>
      <p:grpSp>
        <p:nvGrpSpPr>
          <p:cNvPr id="11" name="グループ化 10"/>
          <p:cNvGrpSpPr/>
          <p:nvPr/>
        </p:nvGrpSpPr>
        <p:grpSpPr>
          <a:xfrm>
            <a:off x="-1202" y="2653267"/>
            <a:ext cx="4550400" cy="3847788"/>
            <a:chOff x="-1202" y="2653267"/>
            <a:chExt cx="4550400" cy="3847788"/>
          </a:xfrm>
        </p:grpSpPr>
        <p:pic>
          <p:nvPicPr>
            <p:cNvPr id="2050" name="Picture 2" descr="2016年04月16日01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 y="2653267"/>
              <a:ext cx="4550400" cy="35206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83029" y="5880514"/>
              <a:ext cx="4049570" cy="620541"/>
              <a:chOff x="-3949152" y="5937836"/>
              <a:chExt cx="4049570" cy="620541"/>
            </a:xfrm>
          </p:grpSpPr>
          <p:sp>
            <p:nvSpPr>
              <p:cNvPr id="6" name="正方形/長方形 5"/>
              <p:cNvSpPr/>
              <p:nvPr/>
            </p:nvSpPr>
            <p:spPr>
              <a:xfrm>
                <a:off x="-2364881" y="5956556"/>
                <a:ext cx="475473" cy="60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p:cNvSpPr txBox="1"/>
              <p:nvPr/>
            </p:nvSpPr>
            <p:spPr>
              <a:xfrm>
                <a:off x="-3949152" y="6189045"/>
                <a:ext cx="4049570" cy="369332"/>
              </a:xfrm>
              <a:prstGeom prst="rect">
                <a:avLst/>
              </a:prstGeom>
              <a:solidFill>
                <a:schemeClr val="bg1"/>
              </a:solidFill>
            </p:spPr>
            <p:txBody>
              <a:bodyPr wrap="none" rtlCol="0">
                <a:spAutoFit/>
              </a:bodyPr>
              <a:lstStyle/>
              <a:p>
                <a:r>
                  <a:rPr lang="en-US" altLang="ja-JP" dirty="0"/>
                  <a:t>2016/04/16 01:25:05 M7.3 at Kumamoto</a:t>
                </a:r>
                <a:endParaRPr lang="ja-JP" altLang="en-US" dirty="0"/>
              </a:p>
            </p:txBody>
          </p:sp>
          <p:cxnSp>
            <p:nvCxnSpPr>
              <p:cNvPr id="18" name="直線矢印コネクタ 17"/>
              <p:cNvCxnSpPr/>
              <p:nvPr/>
            </p:nvCxnSpPr>
            <p:spPr>
              <a:xfrm flipV="1">
                <a:off x="-2229096" y="5937836"/>
                <a:ext cx="0" cy="251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9" name="テキスト ボックス 18"/>
          <p:cNvSpPr txBox="1"/>
          <p:nvPr/>
        </p:nvSpPr>
        <p:spPr>
          <a:xfrm>
            <a:off x="-23148" y="2758818"/>
            <a:ext cx="330540" cy="307777"/>
          </a:xfrm>
          <a:prstGeom prst="rect">
            <a:avLst/>
          </a:prstGeom>
          <a:noFill/>
        </p:spPr>
        <p:txBody>
          <a:bodyPr wrap="none" rtlCol="0">
            <a:spAutoFit/>
          </a:bodyPr>
          <a:lstStyle/>
          <a:p>
            <a:r>
              <a:rPr lang="en-US" altLang="ja-JP" sz="1400" b="1" i="1" dirty="0">
                <a:solidFill>
                  <a:srgbClr val="FF0000"/>
                </a:solidFill>
                <a:latin typeface="Meiryo UI" panose="020B0604030504040204" pitchFamily="50" charset="-128"/>
                <a:ea typeface="Meiryo UI" panose="020B0604030504040204" pitchFamily="50" charset="-128"/>
              </a:rPr>
              <a:t>N</a:t>
            </a:r>
            <a:endParaRPr lang="ja-JP" altLang="en-US" sz="1400" b="1" i="1"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898" y="5648783"/>
            <a:ext cx="306494" cy="307777"/>
          </a:xfrm>
          <a:prstGeom prst="rect">
            <a:avLst/>
          </a:prstGeom>
          <a:noFill/>
        </p:spPr>
        <p:txBody>
          <a:bodyPr wrap="none" rtlCol="0">
            <a:spAutoFit/>
          </a:bodyPr>
          <a:lstStyle/>
          <a:p>
            <a:r>
              <a:rPr lang="en-US" altLang="ja-JP" sz="1400" b="1" i="1" dirty="0">
                <a:solidFill>
                  <a:srgbClr val="FF0000"/>
                </a:solidFill>
                <a:latin typeface="Meiryo UI" panose="020B0604030504040204" pitchFamily="50" charset="-128"/>
                <a:ea typeface="Meiryo UI" panose="020B0604030504040204" pitchFamily="50" charset="-128"/>
              </a:rPr>
              <a:t>S</a:t>
            </a:r>
            <a:endParaRPr lang="ja-JP" altLang="en-US" sz="1400" b="1" i="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49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26" presetClass="emph" presetSubtype="0" repeatCount="3000" fill="hold" grpId="1" nodeType="after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par>
                          <p:cTn id="15" fill="hold">
                            <p:stCondLst>
                              <p:cond delay="1500"/>
                            </p:stCondLst>
                            <p:childTnLst>
                              <p:par>
                                <p:cTn id="16" presetID="22" presetClass="entr" presetSubtype="1" fill="hold" nodeType="afterEffect">
                                  <p:stCondLst>
                                    <p:cond delay="25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Access Counts of the Hi-net Website</a:t>
            </a:r>
            <a:r>
              <a:rPr kumimoji="1" lang="en-US" altLang="ja-JP" dirty="0"/>
              <a:t> </a:t>
            </a:r>
            <a:endParaRPr kumimoji="1" lang="ja-JP" altLang="en-US" dirty="0"/>
          </a:p>
        </p:txBody>
      </p:sp>
      <p:pic>
        <p:nvPicPr>
          <p:cNvPr id="3075" name="Picture 3" descr="C:\tmp\AccessCount_E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58" y="984581"/>
            <a:ext cx="8954284" cy="5735862"/>
          </a:xfrm>
          <a:prstGeom prst="rect">
            <a:avLst/>
          </a:prstGeom>
          <a:solidFill>
            <a:schemeClr val="bg1"/>
          </a:solidFill>
        </p:spPr>
      </p:pic>
      <p:sp>
        <p:nvSpPr>
          <p:cNvPr id="20" name="上矢印吹き出し 19"/>
          <p:cNvSpPr/>
          <p:nvPr/>
        </p:nvSpPr>
        <p:spPr>
          <a:xfrm>
            <a:off x="240794" y="3650984"/>
            <a:ext cx="2297556" cy="714673"/>
          </a:xfrm>
          <a:prstGeom prst="up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Tohoku-Oki Earthquake (M9.0)</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下矢印吹き出し 20"/>
          <p:cNvSpPr/>
          <p:nvPr/>
        </p:nvSpPr>
        <p:spPr>
          <a:xfrm>
            <a:off x="856010" y="784463"/>
            <a:ext cx="1278882" cy="637271"/>
          </a:xfrm>
          <a:prstGeom prst="downArrowCallout">
            <a:avLst/>
          </a:prstGeom>
        </p:spPr>
        <p:style>
          <a:lnRef idx="1">
            <a:schemeClr val="accent4"/>
          </a:lnRef>
          <a:fillRef idx="2">
            <a:schemeClr val="accent4"/>
          </a:fillRef>
          <a:effectRef idx="1">
            <a:schemeClr val="accent4"/>
          </a:effectRef>
          <a:fontRef idx="minor">
            <a:schemeClr val="dk1"/>
          </a:fontRef>
        </p:style>
        <p:txBody>
          <a:bodyPr lIns="36000" rIns="36000" rtlCol="0" anchor="ct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C. Fukushima (M6.4)</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下矢印吹き出し 21"/>
          <p:cNvSpPr/>
          <p:nvPr/>
        </p:nvSpPr>
        <p:spPr>
          <a:xfrm>
            <a:off x="1781317" y="1460235"/>
            <a:ext cx="1846773" cy="637271"/>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Off </a:t>
            </a:r>
            <a:r>
              <a:rPr lang="en-US" altLang="ja-JP" sz="1400" dirty="0" err="1">
                <a:latin typeface="Meiryo UI" panose="020B0604030504040204" pitchFamily="50" charset="-128"/>
                <a:ea typeface="Meiryo UI" panose="020B0604030504040204" pitchFamily="50" charset="-128"/>
                <a:cs typeface="Meiryo UI" panose="020B0604030504040204" pitchFamily="50" charset="-128"/>
              </a:rPr>
              <a:t>Sanriku</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(M6.9)</a:t>
            </a:r>
          </a:p>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Off Chiba (M6.1)</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下矢印吹き出し 23"/>
          <p:cNvSpPr/>
          <p:nvPr/>
        </p:nvSpPr>
        <p:spPr>
          <a:xfrm>
            <a:off x="5264696" y="4349814"/>
            <a:ext cx="1846773" cy="490888"/>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N. Nagano (M6.7)</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下矢印吹き出し 24"/>
          <p:cNvSpPr/>
          <p:nvPr/>
        </p:nvSpPr>
        <p:spPr>
          <a:xfrm>
            <a:off x="7063015" y="1970770"/>
            <a:ext cx="1846773" cy="490888"/>
          </a:xfrm>
          <a:prstGeom prst="downArrow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Kumamoto (M7.3)</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下矢印吹き出し 25"/>
          <p:cNvSpPr/>
          <p:nvPr/>
        </p:nvSpPr>
        <p:spPr>
          <a:xfrm>
            <a:off x="8181477" y="3506605"/>
            <a:ext cx="960281" cy="691814"/>
          </a:xfrm>
          <a:prstGeom prst="downArrowCallout">
            <a:avLst/>
          </a:prstGeom>
        </p:spPr>
        <p:style>
          <a:lnRef idx="1">
            <a:schemeClr val="accent4"/>
          </a:lnRef>
          <a:fillRef idx="2">
            <a:schemeClr val="accent4"/>
          </a:fillRef>
          <a:effectRef idx="1">
            <a:schemeClr val="accent4"/>
          </a:effectRef>
          <a:fontRef idx="minor">
            <a:schemeClr val="dk1"/>
          </a:fontRef>
        </p:style>
        <p:txBody>
          <a:bodyPr lIns="36000" rIns="36000" rtlCol="0" anchor="ctr"/>
          <a:lstStyle/>
          <a:p>
            <a:pPr algn="ctr"/>
            <a:r>
              <a:rPr lang="en-US" altLang="ja-JP" sz="1400" dirty="0">
                <a:latin typeface="Meiryo UI" panose="020B0604030504040204" pitchFamily="50" charset="-128"/>
                <a:ea typeface="Meiryo UI" panose="020B0604030504040204" pitchFamily="50" charset="-128"/>
                <a:cs typeface="Meiryo UI" panose="020B0604030504040204" pitchFamily="50" charset="-128"/>
              </a:rPr>
              <a:t>C. Tottori (M6.6)</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8202557" y="749763"/>
            <a:ext cx="726481" cy="338554"/>
          </a:xfrm>
          <a:prstGeom prst="rect">
            <a:avLst/>
          </a:prstGeom>
          <a:noFill/>
        </p:spPr>
        <p:txBody>
          <a:bodyPr wrap="none" rtlCol="0">
            <a:spAutoFit/>
          </a:bodyPr>
          <a:lstStyle/>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Daily</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2343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Station Information (Japanese Only)</a:t>
            </a:r>
            <a:endParaRPr kumimoji="1" lang="ja-JP" altLang="en-US" dirty="0"/>
          </a:p>
        </p:txBody>
      </p:sp>
      <p:pic>
        <p:nvPicPr>
          <p:cNvPr id="4" name="図 3"/>
          <p:cNvPicPr>
            <a:picLocks noChangeAspect="1"/>
          </p:cNvPicPr>
          <p:nvPr/>
        </p:nvPicPr>
        <p:blipFill rotWithShape="1">
          <a:blip r:embed="rId2"/>
          <a:srcRect t="2198"/>
          <a:stretch/>
        </p:blipFill>
        <p:spPr>
          <a:xfrm>
            <a:off x="1" y="542673"/>
            <a:ext cx="5426110" cy="6334787"/>
          </a:xfrm>
          <a:prstGeom prst="rect">
            <a:avLst/>
          </a:prstGeom>
        </p:spPr>
      </p:pic>
      <p:pic>
        <p:nvPicPr>
          <p:cNvPr id="6" name="図 5"/>
          <p:cNvPicPr>
            <a:picLocks noChangeAspect="1"/>
          </p:cNvPicPr>
          <p:nvPr/>
        </p:nvPicPr>
        <p:blipFill>
          <a:blip r:embed="rId3"/>
          <a:stretch>
            <a:fillRect/>
          </a:stretch>
        </p:blipFill>
        <p:spPr>
          <a:xfrm>
            <a:off x="2211120" y="1560167"/>
            <a:ext cx="5257800" cy="4857750"/>
          </a:xfrm>
          <a:prstGeom prst="rect">
            <a:avLst/>
          </a:prstGeom>
        </p:spPr>
      </p:pic>
      <p:sp>
        <p:nvSpPr>
          <p:cNvPr id="7" name="正方形/長方形 6"/>
          <p:cNvSpPr/>
          <p:nvPr/>
        </p:nvSpPr>
        <p:spPr>
          <a:xfrm>
            <a:off x="136187" y="2052536"/>
            <a:ext cx="1546698" cy="2237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正方形/長方形 7"/>
          <p:cNvSpPr/>
          <p:nvPr/>
        </p:nvSpPr>
        <p:spPr>
          <a:xfrm>
            <a:off x="3112856" y="5611330"/>
            <a:ext cx="986875" cy="2267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 name="図 4"/>
          <p:cNvPicPr>
            <a:picLocks noChangeAspect="1"/>
          </p:cNvPicPr>
          <p:nvPr/>
        </p:nvPicPr>
        <p:blipFill rotWithShape="1">
          <a:blip r:embed="rId4"/>
          <a:srcRect t="2269"/>
          <a:stretch/>
        </p:blipFill>
        <p:spPr>
          <a:xfrm>
            <a:off x="3725694" y="536933"/>
            <a:ext cx="5418306" cy="6321071"/>
          </a:xfrm>
          <a:prstGeom prst="rect">
            <a:avLst/>
          </a:prstGeom>
        </p:spPr>
      </p:pic>
    </p:spTree>
    <p:extLst>
      <p:ext uri="{BB962C8B-B14F-4D97-AF65-F5344CB8AC3E}">
        <p14:creationId xmlns:p14="http://schemas.microsoft.com/office/powerpoint/2010/main" val="26575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3-D Image Using VRML Technology</a:t>
            </a:r>
            <a:endParaRPr kumimoji="1" lang="ja-JP" altLang="en-US" dirty="0"/>
          </a:p>
        </p:txBody>
      </p:sp>
      <p:pic>
        <p:nvPicPr>
          <p:cNvPr id="3" name="図 2"/>
          <p:cNvPicPr>
            <a:picLocks noChangeAspect="1"/>
          </p:cNvPicPr>
          <p:nvPr/>
        </p:nvPicPr>
        <p:blipFill rotWithShape="1">
          <a:blip r:embed="rId2"/>
          <a:srcRect t="2040"/>
          <a:stretch/>
        </p:blipFill>
        <p:spPr>
          <a:xfrm>
            <a:off x="0" y="537845"/>
            <a:ext cx="4616534" cy="6320159"/>
          </a:xfrm>
          <a:prstGeom prst="rect">
            <a:avLst/>
          </a:prstGeom>
        </p:spPr>
      </p:pic>
      <p:pic>
        <p:nvPicPr>
          <p:cNvPr id="1027" name="Picture 3">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6534" y="3650958"/>
            <a:ext cx="4527466" cy="328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6534" y="537841"/>
            <a:ext cx="4527466" cy="3340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7122700" y="5699944"/>
            <a:ext cx="1478033" cy="369332"/>
          </a:xfrm>
          <a:prstGeom prst="callout2">
            <a:avLst>
              <a:gd name="adj1" fmla="val 42205"/>
              <a:gd name="adj2" fmla="val -4426"/>
              <a:gd name="adj3" fmla="val 18750"/>
              <a:gd name="adj4" fmla="val -16667"/>
              <a:gd name="adj5" fmla="val -67323"/>
              <a:gd name="adj6" fmla="val -17143"/>
            </a:avLst>
          </a:prstGeom>
          <a:noFill/>
          <a:ln>
            <a:solidFill>
              <a:schemeClr val="bg1"/>
            </a:solidFill>
          </a:ln>
        </p:spPr>
        <p:txBody>
          <a:bodyPr wrap="none" lIns="0" rIns="0" rtlCol="0">
            <a:spAutoFit/>
          </a:bodyPr>
          <a:lstStyle/>
          <a:p>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a:rPr>
              <a:t>Pacific Plate</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5869812" y="6221676"/>
            <a:ext cx="2413225" cy="369332"/>
          </a:xfrm>
          <a:prstGeom prst="callout2">
            <a:avLst>
              <a:gd name="adj1" fmla="val 42205"/>
              <a:gd name="adj2" fmla="val -4426"/>
              <a:gd name="adj3" fmla="val 18750"/>
              <a:gd name="adj4" fmla="val -16667"/>
              <a:gd name="adj5" fmla="val -184599"/>
              <a:gd name="adj6" fmla="val -16345"/>
            </a:avLst>
          </a:prstGeom>
          <a:noFill/>
          <a:ln>
            <a:solidFill>
              <a:schemeClr val="bg1"/>
            </a:solidFill>
          </a:ln>
        </p:spPr>
        <p:txBody>
          <a:bodyPr wrap="none" lIns="0" rIns="0" rtlCol="0">
            <a:spAutoFit/>
          </a:bodyPr>
          <a:lstStyle/>
          <a:p>
            <a:r>
              <a:rPr lang="en-US" altLang="ja-JP"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a:rPr>
              <a:t>Philippine Sea plate</a:t>
            </a:r>
            <a:endParaRPr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15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Outreach: </a:t>
            </a:r>
            <a:r>
              <a:rPr kumimoji="1" lang="en-US" altLang="ja-JP" dirty="0" err="1"/>
              <a:t>Shingen</a:t>
            </a:r>
            <a:r>
              <a:rPr lang="en-US" altLang="ja-JP" dirty="0"/>
              <a:t>-Chan </a:t>
            </a:r>
            <a:r>
              <a:rPr lang="en-US" altLang="ja-JP" sz="1800" dirty="0"/>
              <a:t>/ Origami Craft</a:t>
            </a:r>
            <a:endParaRPr kumimoji="1" lang="ja-JP" altLang="en-US" dirty="0"/>
          </a:p>
        </p:txBody>
      </p:sp>
      <p:pic>
        <p:nvPicPr>
          <p:cNvPr id="7" name="図 6"/>
          <p:cNvPicPr>
            <a:picLocks noChangeAspect="1"/>
          </p:cNvPicPr>
          <p:nvPr/>
        </p:nvPicPr>
        <p:blipFill>
          <a:blip r:embed="rId3"/>
          <a:stretch>
            <a:fillRect/>
          </a:stretch>
        </p:blipFill>
        <p:spPr>
          <a:xfrm>
            <a:off x="4067988" y="611518"/>
            <a:ext cx="3206274" cy="4527083"/>
          </a:xfrm>
          <a:prstGeom prst="rect">
            <a:avLst/>
          </a:prstGeom>
          <a:effectLst>
            <a:outerShdw blurRad="50800" dist="38100" dir="2700000" algn="tl" rotWithShape="0">
              <a:prstClr val="black">
                <a:alpha val="40000"/>
              </a:prstClr>
            </a:outerShdw>
          </a:effectLst>
        </p:spPr>
      </p:pic>
      <p:grpSp>
        <p:nvGrpSpPr>
          <p:cNvPr id="4" name="グループ化 3"/>
          <p:cNvGrpSpPr/>
          <p:nvPr/>
        </p:nvGrpSpPr>
        <p:grpSpPr>
          <a:xfrm>
            <a:off x="6780187" y="558839"/>
            <a:ext cx="2366938" cy="1584000"/>
            <a:chOff x="6780187" y="558839"/>
            <a:chExt cx="2366938" cy="1584000"/>
          </a:xfrm>
        </p:grpSpPr>
        <p:pic>
          <p:nvPicPr>
            <p:cNvPr id="8" name="図 7"/>
            <p:cNvPicPr>
              <a:picLocks noChangeAspect="1"/>
            </p:cNvPicPr>
            <p:nvPr/>
          </p:nvPicPr>
          <p:blipFill>
            <a:blip r:embed="rId4"/>
            <a:stretch>
              <a:fillRect/>
            </a:stretch>
          </p:blipFill>
          <p:spPr>
            <a:xfrm>
              <a:off x="6780187" y="558839"/>
              <a:ext cx="2366938" cy="1584000"/>
            </a:xfrm>
            <a:prstGeom prst="rect">
              <a:avLst/>
            </a:prstGeom>
            <a:ln>
              <a:solidFill>
                <a:schemeClr val="tx1"/>
              </a:solidFill>
            </a:ln>
          </p:spPr>
        </p:pic>
        <p:sp>
          <p:nvSpPr>
            <p:cNvPr id="11" name="テキスト ボックス 10"/>
            <p:cNvSpPr txBox="1"/>
            <p:nvPr/>
          </p:nvSpPr>
          <p:spPr>
            <a:xfrm>
              <a:off x="8199430" y="1780089"/>
              <a:ext cx="947695" cy="338554"/>
            </a:xfrm>
            <a:prstGeom prst="rect">
              <a:avLst/>
            </a:prstGeom>
            <a:noFill/>
          </p:spPr>
          <p:txBody>
            <a:bodyPr wrap="none" rtlCol="0">
              <a:spAutoFit/>
            </a:bodyPr>
            <a:lstStyle/>
            <a:p>
              <a:pPr algn="r"/>
              <a:r>
                <a:rPr lang="en-US" altLang="ja-JP" sz="1600" b="1" dirty="0">
                  <a:latin typeface="Meiryo UI" panose="020B0604030504040204" pitchFamily="50" charset="-128"/>
                  <a:ea typeface="Meiryo UI" panose="020B0604030504040204" pitchFamily="50" charset="-128"/>
                </a:rPr>
                <a:t>2013</a:t>
              </a:r>
              <a:r>
                <a:rPr lang="ja-JP" altLang="en-US" sz="1600" b="1" dirty="0">
                  <a:latin typeface="Meiryo UI" panose="020B0604030504040204" pitchFamily="50" charset="-128"/>
                  <a:ea typeface="Meiryo UI" panose="020B0604030504040204" pitchFamily="50" charset="-128"/>
                </a:rPr>
                <a:t>年</a:t>
              </a:r>
            </a:p>
          </p:txBody>
        </p:sp>
      </p:grpSp>
      <p:grpSp>
        <p:nvGrpSpPr>
          <p:cNvPr id="14" name="グループ化 13"/>
          <p:cNvGrpSpPr/>
          <p:nvPr/>
        </p:nvGrpSpPr>
        <p:grpSpPr>
          <a:xfrm>
            <a:off x="6780150" y="3721541"/>
            <a:ext cx="2366979" cy="1584000"/>
            <a:chOff x="6780146" y="3721541"/>
            <a:chExt cx="2366979" cy="1584000"/>
          </a:xfrm>
        </p:grpSpPr>
        <p:pic>
          <p:nvPicPr>
            <p:cNvPr id="10" name="図 9"/>
            <p:cNvPicPr>
              <a:picLocks noChangeAspect="1"/>
            </p:cNvPicPr>
            <p:nvPr/>
          </p:nvPicPr>
          <p:blipFill>
            <a:blip r:embed="rId5"/>
            <a:stretch>
              <a:fillRect/>
            </a:stretch>
          </p:blipFill>
          <p:spPr>
            <a:xfrm>
              <a:off x="6780146" y="3721541"/>
              <a:ext cx="2366979" cy="1584000"/>
            </a:xfrm>
            <a:prstGeom prst="rect">
              <a:avLst/>
            </a:prstGeom>
            <a:ln>
              <a:solidFill>
                <a:schemeClr val="tx1"/>
              </a:solidFill>
            </a:ln>
          </p:spPr>
        </p:pic>
        <p:sp>
          <p:nvSpPr>
            <p:cNvPr id="12" name="テキスト ボックス 11"/>
            <p:cNvSpPr txBox="1"/>
            <p:nvPr/>
          </p:nvSpPr>
          <p:spPr>
            <a:xfrm>
              <a:off x="8199430" y="4959787"/>
              <a:ext cx="947695" cy="338554"/>
            </a:xfrm>
            <a:prstGeom prst="rect">
              <a:avLst/>
            </a:prstGeom>
            <a:noFill/>
          </p:spPr>
          <p:txBody>
            <a:bodyPr wrap="none" rtlCol="0">
              <a:spAutoFit/>
            </a:bodyPr>
            <a:lstStyle/>
            <a:p>
              <a:pPr algn="r"/>
              <a:r>
                <a:rPr lang="en-US" altLang="ja-JP" sz="1600" b="1" dirty="0">
                  <a:latin typeface="Meiryo UI" panose="020B0604030504040204" pitchFamily="50" charset="-128"/>
                  <a:ea typeface="Meiryo UI" panose="020B0604030504040204" pitchFamily="50" charset="-128"/>
                </a:rPr>
                <a:t>2015</a:t>
              </a:r>
              <a:r>
                <a:rPr lang="ja-JP" altLang="en-US" sz="1600" b="1" dirty="0">
                  <a:latin typeface="Meiryo UI" panose="020B0604030504040204" pitchFamily="50" charset="-128"/>
                  <a:ea typeface="Meiryo UI" panose="020B0604030504040204" pitchFamily="50" charset="-128"/>
                </a:rPr>
                <a:t>年</a:t>
              </a:r>
            </a:p>
          </p:txBody>
        </p:sp>
      </p:grpSp>
      <p:grpSp>
        <p:nvGrpSpPr>
          <p:cNvPr id="5" name="グループ化 4"/>
          <p:cNvGrpSpPr/>
          <p:nvPr/>
        </p:nvGrpSpPr>
        <p:grpSpPr>
          <a:xfrm>
            <a:off x="6778325" y="2140190"/>
            <a:ext cx="2368800" cy="1594078"/>
            <a:chOff x="6778325" y="2140190"/>
            <a:chExt cx="2368800" cy="1594078"/>
          </a:xfrm>
        </p:grpSpPr>
        <p:pic>
          <p:nvPicPr>
            <p:cNvPr id="9" name="図 8"/>
            <p:cNvPicPr>
              <a:picLocks noChangeAspect="1"/>
            </p:cNvPicPr>
            <p:nvPr/>
          </p:nvPicPr>
          <p:blipFill rotWithShape="1">
            <a:blip r:embed="rId6"/>
            <a:srcRect l="565" r="1"/>
            <a:stretch/>
          </p:blipFill>
          <p:spPr>
            <a:xfrm>
              <a:off x="6778325" y="2140190"/>
              <a:ext cx="2368800" cy="1574974"/>
            </a:xfrm>
            <a:prstGeom prst="rect">
              <a:avLst/>
            </a:prstGeom>
            <a:ln>
              <a:solidFill>
                <a:schemeClr val="tx1"/>
              </a:solidFill>
            </a:ln>
          </p:spPr>
        </p:pic>
        <p:sp>
          <p:nvSpPr>
            <p:cNvPr id="13" name="テキスト ボックス 12"/>
            <p:cNvSpPr txBox="1"/>
            <p:nvPr/>
          </p:nvSpPr>
          <p:spPr>
            <a:xfrm>
              <a:off x="8199430" y="3395714"/>
              <a:ext cx="947695" cy="338554"/>
            </a:xfrm>
            <a:prstGeom prst="rect">
              <a:avLst/>
            </a:prstGeom>
            <a:noFill/>
          </p:spPr>
          <p:txBody>
            <a:bodyPr wrap="none" rtlCol="0">
              <a:spAutoFit/>
            </a:bodyPr>
            <a:lstStyle/>
            <a:p>
              <a:pPr algn="r"/>
              <a:r>
                <a:rPr lang="en-US" altLang="ja-JP" sz="1600" b="1" dirty="0">
                  <a:latin typeface="Meiryo UI" panose="020B0604030504040204" pitchFamily="50" charset="-128"/>
                  <a:ea typeface="Meiryo UI" panose="020B0604030504040204" pitchFamily="50" charset="-128"/>
                </a:rPr>
                <a:t>2014</a:t>
              </a:r>
              <a:r>
                <a:rPr lang="ja-JP" altLang="en-US" sz="1600" b="1" dirty="0">
                  <a:latin typeface="Meiryo UI" panose="020B0604030504040204" pitchFamily="50" charset="-128"/>
                  <a:ea typeface="Meiryo UI" panose="020B0604030504040204" pitchFamily="50" charset="-128"/>
                </a:rPr>
                <a:t>年</a:t>
              </a:r>
            </a:p>
          </p:txBody>
        </p:sp>
      </p:grpSp>
      <p:grpSp>
        <p:nvGrpSpPr>
          <p:cNvPr id="16" name="グループ化 15"/>
          <p:cNvGrpSpPr/>
          <p:nvPr/>
        </p:nvGrpSpPr>
        <p:grpSpPr>
          <a:xfrm>
            <a:off x="6780187" y="5302892"/>
            <a:ext cx="2366938" cy="1584000"/>
            <a:chOff x="6780187" y="5302892"/>
            <a:chExt cx="2366938" cy="1584000"/>
          </a:xfrm>
        </p:grpSpPr>
        <p:pic>
          <p:nvPicPr>
            <p:cNvPr id="614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1" t="30" r="-1" b="-334"/>
            <a:stretch/>
          </p:blipFill>
          <p:spPr bwMode="auto">
            <a:xfrm>
              <a:off x="6780187" y="5302892"/>
              <a:ext cx="2366938" cy="15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8199430" y="6519446"/>
              <a:ext cx="947695" cy="338554"/>
            </a:xfrm>
            <a:prstGeom prst="rect">
              <a:avLst/>
            </a:prstGeom>
            <a:noFill/>
          </p:spPr>
          <p:txBody>
            <a:bodyPr wrap="none" rtlCol="0">
              <a:spAutoFit/>
            </a:bodyPr>
            <a:lstStyle/>
            <a:p>
              <a:pPr algn="r"/>
              <a:r>
                <a:rPr lang="en-US" altLang="ja-JP" sz="1600" b="1" dirty="0">
                  <a:latin typeface="Meiryo UI" panose="020B0604030504040204" pitchFamily="50" charset="-128"/>
                  <a:ea typeface="Meiryo UI" panose="020B0604030504040204" pitchFamily="50" charset="-128"/>
                </a:rPr>
                <a:t>2016</a:t>
              </a:r>
              <a:r>
                <a:rPr lang="ja-JP" altLang="en-US" sz="1600" b="1" dirty="0">
                  <a:latin typeface="Meiryo UI" panose="020B0604030504040204" pitchFamily="50" charset="-128"/>
                  <a:ea typeface="Meiryo UI" panose="020B0604030504040204" pitchFamily="50" charset="-128"/>
                </a:rPr>
                <a:t>年</a:t>
              </a:r>
            </a:p>
          </p:txBody>
        </p:sp>
      </p:grpSp>
      <p:sp>
        <p:nvSpPr>
          <p:cNvPr id="17" name="正方形/長方形 16"/>
          <p:cNvSpPr/>
          <p:nvPr/>
        </p:nvSpPr>
        <p:spPr>
          <a:xfrm>
            <a:off x="6778325" y="558843"/>
            <a:ext cx="2368800" cy="63280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p:cNvSpPr txBox="1"/>
          <p:nvPr/>
        </p:nvSpPr>
        <p:spPr>
          <a:xfrm>
            <a:off x="261013" y="6495635"/>
            <a:ext cx="4759829" cy="276999"/>
          </a:xfrm>
          <a:prstGeom prst="rect">
            <a:avLst/>
          </a:prstGeom>
          <a:noFill/>
        </p:spPr>
        <p:txBody>
          <a:bodyPr wrap="non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http://www.hinet.bosai.go.jp/Shingenchan/ (Japanese Only)</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8">
            <a:extLst>
              <a:ext uri="{28A0092B-C50C-407E-A947-70E740481C1C}">
                <a14:useLocalDpi xmlns:a14="http://schemas.microsoft.com/office/drawing/2010/main" val="0"/>
              </a:ext>
            </a:extLst>
          </a:blip>
          <a:srcRect l="18509" r="16766" b="14752"/>
          <a:stretch/>
        </p:blipFill>
        <p:spPr>
          <a:xfrm>
            <a:off x="29644" y="605438"/>
            <a:ext cx="3978612" cy="5846323"/>
          </a:xfrm>
          <a:prstGeom prst="rect">
            <a:avLst/>
          </a:prstGeom>
        </p:spPr>
      </p:pic>
      <p:sp>
        <p:nvSpPr>
          <p:cNvPr id="15" name="テキスト ボックス 14"/>
          <p:cNvSpPr txBox="1"/>
          <p:nvPr/>
        </p:nvSpPr>
        <p:spPr>
          <a:xfrm>
            <a:off x="29644" y="5305541"/>
            <a:ext cx="6667074" cy="1077218"/>
          </a:xfrm>
          <a:prstGeom prst="rect">
            <a:avLst/>
          </a:prstGeom>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marL="174625" indent="-174625">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PDF files are able to download via Hi-net website freely.</a:t>
            </a:r>
          </a:p>
          <a:p>
            <a:pPr marL="174625" indent="-174625">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Printed sheets are distributed to visitors to NIED and exhibition booths.</a:t>
            </a:r>
          </a:p>
          <a:p>
            <a:pPr marL="174625" indent="-174625">
              <a:buFont typeface="Arial" panose="020B0604020202020204" pitchFamily="34" charset="0"/>
              <a:buChar char="•"/>
            </a:pPr>
            <a:r>
              <a:rPr lang="en-US" altLang="ja-JP" sz="1600" dirty="0">
                <a:latin typeface="Arial" panose="020B0604020202020204" pitchFamily="34" charset="0"/>
                <a:cs typeface="Arial" panose="020B0604020202020204" pitchFamily="34" charset="0"/>
              </a:rPr>
              <a:t>We have sent the printed sheets to some schools in exchange for actual costs.</a:t>
            </a:r>
            <a:endParaRPr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12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286" y="567556"/>
            <a:ext cx="5572125" cy="6858000"/>
          </a:xfrm>
          <a:prstGeom prst="rect">
            <a:avLst/>
          </a:prstGeom>
        </p:spPr>
      </p:pic>
      <p:sp>
        <p:nvSpPr>
          <p:cNvPr id="8" name="テキスト ボックス 7"/>
          <p:cNvSpPr txBox="1"/>
          <p:nvPr/>
        </p:nvSpPr>
        <p:spPr>
          <a:xfrm>
            <a:off x="4844140" y="6423352"/>
            <a:ext cx="42127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dirty="0"/>
              <a:t>http://www.hinet.bosai.go.jp/?LANG=en</a:t>
            </a:r>
            <a:endParaRPr kumimoji="1" lang="ja-JP" altLang="en-US" dirty="0"/>
          </a:p>
        </p:txBody>
      </p:sp>
      <p:sp>
        <p:nvSpPr>
          <p:cNvPr id="2" name="タイトル 1"/>
          <p:cNvSpPr>
            <a:spLocks noGrp="1"/>
          </p:cNvSpPr>
          <p:nvPr>
            <p:ph type="title"/>
          </p:nvPr>
        </p:nvSpPr>
        <p:spPr/>
        <p:txBody>
          <a:bodyPr/>
          <a:lstStyle/>
          <a:p>
            <a:r>
              <a:rPr kumimoji="1" lang="en-US" altLang="ja-JP" dirty="0"/>
              <a:t>NIED Hi-net Website</a:t>
            </a:r>
            <a:endParaRPr kumimoji="1" lang="ja-JP" altLang="en-US" dirty="0"/>
          </a:p>
        </p:txBody>
      </p:sp>
      <p:sp>
        <p:nvSpPr>
          <p:cNvPr id="4" name="正方形/長方形 3"/>
          <p:cNvSpPr/>
          <p:nvPr/>
        </p:nvSpPr>
        <p:spPr>
          <a:xfrm>
            <a:off x="5412055" y="1086522"/>
            <a:ext cx="1079771" cy="2461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6218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NIED Hi-net Website</a:t>
            </a:r>
            <a:endParaRPr kumimoji="1" lang="ja-JP" altLang="en-US" dirty="0"/>
          </a:p>
        </p:txBody>
      </p:sp>
      <p:pic>
        <p:nvPicPr>
          <p:cNvPr id="5" name="図 4"/>
          <p:cNvPicPr>
            <a:picLocks noChangeAspect="1"/>
          </p:cNvPicPr>
          <p:nvPr/>
        </p:nvPicPr>
        <p:blipFill rotWithShape="1">
          <a:blip r:embed="rId2"/>
          <a:srcRect t="3144"/>
          <a:stretch/>
        </p:blipFill>
        <p:spPr>
          <a:xfrm>
            <a:off x="1282300" y="541326"/>
            <a:ext cx="6602068" cy="6112393"/>
          </a:xfrm>
          <a:prstGeom prst="rect">
            <a:avLst/>
          </a:prstGeom>
          <a:effectLst>
            <a:outerShdw blurRad="50800" dist="38100" dir="2700000" algn="tl" rotWithShape="0">
              <a:prstClr val="black">
                <a:alpha val="40000"/>
              </a:prstClr>
            </a:outerShdw>
          </a:effectLst>
        </p:spPr>
      </p:pic>
      <p:sp>
        <p:nvSpPr>
          <p:cNvPr id="6" name="テキスト ボックス 5"/>
          <p:cNvSpPr txBox="1"/>
          <p:nvPr/>
        </p:nvSpPr>
        <p:spPr>
          <a:xfrm>
            <a:off x="5719864" y="541323"/>
            <a:ext cx="950114" cy="234286"/>
          </a:xfrm>
          <a:prstGeom prst="rect">
            <a:avLst/>
          </a:prstGeom>
          <a:solidFill>
            <a:srgbClr val="CCCCCC"/>
          </a:solidFill>
        </p:spPr>
        <p:txBody>
          <a:bodyPr wrap="none" lIns="72000" tIns="36000" rIns="72000" bIns="36000" rtlCol="0">
            <a:spAutoFit/>
          </a:bodyPr>
          <a:lstStyle/>
          <a:p>
            <a:r>
              <a:rPr lang="en-US" altLang="ja-JP" sz="1050" b="1" i="1" dirty="0">
                <a:solidFill>
                  <a:srgbClr val="002060"/>
                </a:solidFill>
                <a:latin typeface="Meiryo UI" panose="020B0604030504040204" pitchFamily="50" charset="-128"/>
                <a:ea typeface="Meiryo UI" panose="020B0604030504040204" pitchFamily="50" charset="-128"/>
              </a:rPr>
              <a:t>USERNAME</a:t>
            </a:r>
            <a:endParaRPr lang="ja-JP" altLang="en-US" sz="1050" b="1" i="1" dirty="0">
              <a:solidFill>
                <a:srgbClr val="002060"/>
              </a:solidFill>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51802" y="5857726"/>
            <a:ext cx="8463064" cy="100027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spcAft>
                <a:spcPts val="600"/>
              </a:spcAft>
            </a:pPr>
            <a:r>
              <a:rPr lang="en-US" altLang="ja-JP" dirty="0">
                <a:latin typeface="Meiryo UI" panose="020B0604030504040204" pitchFamily="50" charset="-128"/>
                <a:ea typeface="Meiryo UI" panose="020B0604030504040204" pitchFamily="50" charset="-128"/>
              </a:rPr>
              <a:t>All users who want to access waveforms, hypocenter catalogs and the other additional information have to register out website.</a:t>
            </a:r>
          </a:p>
          <a:p>
            <a:pPr>
              <a:spcAft>
                <a:spcPts val="600"/>
              </a:spcAft>
            </a:pPr>
            <a:r>
              <a:rPr lang="en-US" altLang="ja-JP" dirty="0">
                <a:latin typeface="Meiryo UI" panose="020B0604030504040204" pitchFamily="50" charset="-128"/>
                <a:ea typeface="Meiryo UI" panose="020B0604030504040204" pitchFamily="50" charset="-128"/>
              </a:rPr>
              <a:t>Number of active registered users is  ~7000.</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81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Collection of User Reports</a:t>
            </a:r>
            <a:endParaRPr kumimoji="1" lang="ja-JP" altLang="en-US"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46" y="560652"/>
            <a:ext cx="7631113" cy="129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2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61111E-6 3.96253E-6 L 3.61111E-6 -0.77585 " pathEditMode="relative" rAng="0" ptsTypes="AA">
                                      <p:cBhvr>
                                        <p:cTn id="6" dur="2000" fill="hold"/>
                                        <p:tgtEl>
                                          <p:spTgt spid="5126"/>
                                        </p:tgtEl>
                                        <p:attrNameLst>
                                          <p:attrName>ppt_x</p:attrName>
                                          <p:attrName>ppt_y</p:attrName>
                                        </p:attrNameLst>
                                      </p:cBhvr>
                                      <p:rCtr x="0" y="-387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Collection of User Reports</a:t>
            </a:r>
            <a:endParaRPr kumimoji="1" lang="ja-JP" altLang="en-US" dirty="0"/>
          </a:p>
        </p:txBody>
      </p:sp>
      <p:pic>
        <p:nvPicPr>
          <p:cNvPr id="8" name="Picture 2" descr="C:\Users\shiomi\Desktop\img20170216_120809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966" b="18687"/>
          <a:stretch/>
        </p:blipFill>
        <p:spPr bwMode="auto">
          <a:xfrm>
            <a:off x="4466043" y="631266"/>
            <a:ext cx="3147461" cy="32645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shiomi\Desktop\img20170216_120929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000" b="36932"/>
          <a:stretch/>
        </p:blipFill>
        <p:spPr bwMode="auto">
          <a:xfrm>
            <a:off x="6783298" y="2068153"/>
            <a:ext cx="2360702" cy="42107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4730274" y="2555832"/>
            <a:ext cx="217623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Rural Engineering</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701" y="4274268"/>
            <a:ext cx="3162405" cy="258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892" y="3974132"/>
            <a:ext cx="1733809" cy="262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80" y="560943"/>
            <a:ext cx="3651081" cy="306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490892" y="3244337"/>
            <a:ext cx="2914901" cy="615553"/>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Research for Graduation</a:t>
            </a:r>
          </a:p>
          <a:p>
            <a:pPr algn="ctr"/>
            <a:r>
              <a:rPr lang="en-US" altLang="ja-JP" sz="1600" dirty="0">
                <a:latin typeface="Meiryo UI" panose="020B0604030504040204" pitchFamily="50" charset="-128"/>
                <a:ea typeface="Meiryo UI" panose="020B0604030504040204" pitchFamily="50" charset="-128"/>
                <a:cs typeface="Meiryo UI" panose="020B0604030504040204" pitchFamily="50" charset="-128"/>
              </a:rPr>
              <a:t>(Dept.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of Education)</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356769" y="6482796"/>
            <a:ext cx="1060290"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Folklore</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5165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Usage</a:t>
            </a:r>
            <a:r>
              <a:rPr lang="en-US" altLang="ja-JP" dirty="0"/>
              <a:t>: Collaboration with Museums</a:t>
            </a:r>
            <a:endParaRPr kumimoji="1" lang="ja-JP" altLang="en-US" dirty="0"/>
          </a:p>
        </p:txBody>
      </p:sp>
      <p:pic>
        <p:nvPicPr>
          <p:cNvPr id="1028"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3743" r="23554" b="35067"/>
          <a:stretch/>
        </p:blipFill>
        <p:spPr bwMode="auto">
          <a:xfrm>
            <a:off x="6158955" y="1079233"/>
            <a:ext cx="3056125" cy="267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2421899" y="6491636"/>
            <a:ext cx="2332982"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http://www.miraikan.jst.go.jp/</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 name="グループ化 9"/>
          <p:cNvGrpSpPr/>
          <p:nvPr/>
        </p:nvGrpSpPr>
        <p:grpSpPr>
          <a:xfrm>
            <a:off x="5074598" y="606992"/>
            <a:ext cx="2430232" cy="560509"/>
            <a:chOff x="3917202" y="671077"/>
            <a:chExt cx="2430232" cy="560509"/>
          </a:xfrm>
        </p:grpSpPr>
        <p:sp>
          <p:nvSpPr>
            <p:cNvPr id="9" name="正方形/長方形 8"/>
            <p:cNvSpPr/>
            <p:nvPr/>
          </p:nvSpPr>
          <p:spPr>
            <a:xfrm>
              <a:off x="3917202" y="671077"/>
              <a:ext cx="2430232" cy="560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505" y="710503"/>
              <a:ext cx="2345626" cy="481656"/>
            </a:xfrm>
            <a:prstGeom prst="rect">
              <a:avLst/>
            </a:prstGeom>
            <a:noFill/>
          </p:spPr>
        </p:pic>
      </p:gr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04" y="587448"/>
            <a:ext cx="4485373" cy="339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963" y="3949327"/>
            <a:ext cx="2243936" cy="2575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4094" y="3949327"/>
            <a:ext cx="2029783" cy="1344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5116905" y="1119115"/>
            <a:ext cx="2387929" cy="261610"/>
          </a:xfrm>
          <a:prstGeom prst="rect">
            <a:avLst/>
          </a:prstGeom>
          <a:solidFill>
            <a:schemeClr val="bg1"/>
          </a:solid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http://www.kahaku.go.jp/</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37" name="Picture 13" descr="S614-phot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4881" y="4604593"/>
            <a:ext cx="1830984" cy="1373238"/>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5869" y="4604593"/>
            <a:ext cx="2404131" cy="1803098"/>
          </a:xfrm>
          <a:prstGeom prst="rect">
            <a:avLst/>
          </a:prstGeom>
        </p:spPr>
      </p:pic>
      <p:pic>
        <p:nvPicPr>
          <p:cNvPr id="27" name="図 26"/>
          <p:cNvPicPr>
            <a:picLocks noChangeAspect="1"/>
          </p:cNvPicPr>
          <p:nvPr/>
        </p:nvPicPr>
        <p:blipFill rotWithShape="1">
          <a:blip r:embed="rId10">
            <a:extLst>
              <a:ext uri="{28A0092B-C50C-407E-A947-70E740481C1C}">
                <a14:useLocalDpi xmlns:a14="http://schemas.microsoft.com/office/drawing/2010/main" val="0"/>
              </a:ext>
            </a:extLst>
          </a:blip>
          <a:srcRect t="28184" b="21398"/>
          <a:stretch/>
        </p:blipFill>
        <p:spPr>
          <a:xfrm>
            <a:off x="4696059" y="4098755"/>
            <a:ext cx="2235200" cy="505838"/>
          </a:xfrm>
          <a:prstGeom prst="rect">
            <a:avLst/>
          </a:prstGeom>
        </p:spPr>
      </p:pic>
      <p:sp>
        <p:nvSpPr>
          <p:cNvPr id="28" name="テキスト ボックス 27"/>
          <p:cNvSpPr txBox="1"/>
          <p:nvPr/>
        </p:nvSpPr>
        <p:spPr>
          <a:xfrm>
            <a:off x="6417749" y="6465220"/>
            <a:ext cx="2538530"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http://www.ncsm.city.nagoya.jp/</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492201" y="3910567"/>
            <a:ext cx="1199367" cy="307777"/>
          </a:xfrm>
          <a:prstGeom prst="rect">
            <a:avLst/>
          </a:prstGeom>
          <a:noFill/>
        </p:spPr>
        <p:txBody>
          <a:bodyPr wrap="none" rtlCol="0">
            <a:spAutoFit/>
          </a:bodyPr>
          <a:lstStyle/>
          <a:p>
            <a:r>
              <a:rPr lang="en-US" altLang="ja-JP" sz="1400" b="1" dirty="0">
                <a:solidFill>
                  <a:schemeClr val="bg1"/>
                </a:solidFill>
                <a:latin typeface="Arial Narrow" panose="020B0606020202030204" pitchFamily="34" charset="0"/>
                <a:cs typeface="Arial" panose="020B0604020202020204" pitchFamily="34" charset="0"/>
              </a:rPr>
              <a:t>Seismographs</a:t>
            </a:r>
            <a:endParaRPr lang="ja-JP" altLang="en-US" sz="1400" b="1" dirty="0">
              <a:solidFill>
                <a:schemeClr val="bg1"/>
              </a:solidFill>
              <a:latin typeface="Arial Narrow" panose="020B0606020202030204" pitchFamily="34" charset="0"/>
              <a:cs typeface="Arial" panose="020B0604020202020204" pitchFamily="34" charset="0"/>
            </a:endParaRPr>
          </a:p>
        </p:txBody>
      </p:sp>
      <p:sp>
        <p:nvSpPr>
          <p:cNvPr id="17" name="テキスト ボックス 16"/>
          <p:cNvSpPr txBox="1"/>
          <p:nvPr/>
        </p:nvSpPr>
        <p:spPr>
          <a:xfrm>
            <a:off x="177966" y="6237137"/>
            <a:ext cx="2243937" cy="523220"/>
          </a:xfrm>
          <a:prstGeom prst="rect">
            <a:avLst/>
          </a:prstGeom>
          <a:solidFill>
            <a:schemeClr val="bg1"/>
          </a:solidFill>
        </p:spPr>
        <p:txBody>
          <a:bodyPr wrap="square" rtlCol="0">
            <a:spAutoFit/>
          </a:bodyPr>
          <a:lstStyle/>
          <a:p>
            <a:r>
              <a:rPr lang="en-US" altLang="ja-JP" sz="1400" b="1" dirty="0">
                <a:latin typeface="Arial Narrow" panose="020B0606020202030204" pitchFamily="34" charset="0"/>
                <a:cs typeface="Arial" panose="020B0604020202020204" pitchFamily="34" charset="0"/>
              </a:rPr>
              <a:t>Ground Motions : </a:t>
            </a:r>
          </a:p>
          <a:p>
            <a:pPr algn="r"/>
            <a:r>
              <a:rPr lang="en-US" altLang="ja-JP" sz="1400" b="1" dirty="0">
                <a:latin typeface="Arial Narrow" panose="020B0606020202030204" pitchFamily="34" charset="0"/>
                <a:cs typeface="Arial" panose="020B0604020202020204" pitchFamily="34" charset="0"/>
              </a:rPr>
              <a:t>Real-time and Past Data</a:t>
            </a:r>
            <a:endParaRPr lang="ja-JP" altLang="en-US" sz="1400" b="1" dirty="0">
              <a:latin typeface="Arial Narrow" panose="020B0606020202030204" pitchFamily="34" charset="0"/>
              <a:cs typeface="Arial" panose="020B0604020202020204" pitchFamily="34" charset="0"/>
            </a:endParaRPr>
          </a:p>
        </p:txBody>
      </p:sp>
      <p:sp>
        <p:nvSpPr>
          <p:cNvPr id="18" name="テキスト ボックス 17"/>
          <p:cNvSpPr txBox="1"/>
          <p:nvPr/>
        </p:nvSpPr>
        <p:spPr>
          <a:xfrm>
            <a:off x="6284068" y="3520024"/>
            <a:ext cx="2791838" cy="523220"/>
          </a:xfrm>
          <a:prstGeom prst="rect">
            <a:avLst/>
          </a:prstGeom>
          <a:solidFill>
            <a:schemeClr val="bg1"/>
          </a:solidFill>
        </p:spPr>
        <p:txBody>
          <a:bodyPr wrap="square" rtlCol="0">
            <a:spAutoFit/>
          </a:bodyPr>
          <a:lstStyle/>
          <a:p>
            <a:r>
              <a:rPr lang="en-US" altLang="ja-JP" sz="1400" b="1" dirty="0">
                <a:latin typeface="Arial Narrow" panose="020B0606020202030204" pitchFamily="34" charset="0"/>
                <a:cs typeface="Arial" panose="020B0604020202020204" pitchFamily="34" charset="0"/>
              </a:rPr>
              <a:t>Hypocenter Distribution &amp;</a:t>
            </a:r>
          </a:p>
          <a:p>
            <a:pPr algn="r"/>
            <a:r>
              <a:rPr lang="en-US" altLang="ja-JP" sz="1400" b="1" dirty="0">
                <a:latin typeface="Arial Narrow" panose="020B0606020202030204" pitchFamily="34" charset="0"/>
                <a:cs typeface="Arial" panose="020B0604020202020204" pitchFamily="34" charset="0"/>
              </a:rPr>
              <a:t>  Real-time Waveforms</a:t>
            </a:r>
            <a:endParaRPr lang="ja-JP" altLang="en-US" sz="1400" b="1" dirty="0">
              <a:latin typeface="Arial Narrow" panose="020B0606020202030204" pitchFamily="34" charset="0"/>
              <a:cs typeface="Arial" panose="020B0604020202020204" pitchFamily="34" charset="0"/>
            </a:endParaRPr>
          </a:p>
        </p:txBody>
      </p:sp>
      <p:sp>
        <p:nvSpPr>
          <p:cNvPr id="19" name="テキスト ボックス 18"/>
          <p:cNvSpPr txBox="1"/>
          <p:nvPr/>
        </p:nvSpPr>
        <p:spPr>
          <a:xfrm>
            <a:off x="7095053" y="6085943"/>
            <a:ext cx="1861226" cy="307777"/>
          </a:xfrm>
          <a:prstGeom prst="rect">
            <a:avLst/>
          </a:prstGeom>
          <a:solidFill>
            <a:schemeClr val="bg1"/>
          </a:solidFill>
        </p:spPr>
        <p:txBody>
          <a:bodyPr wrap="square" rtlCol="0">
            <a:spAutoFit/>
          </a:bodyPr>
          <a:lstStyle/>
          <a:p>
            <a:r>
              <a:rPr lang="en-US" altLang="ja-JP" sz="1400" b="1" dirty="0">
                <a:latin typeface="Arial Narrow" panose="020B0606020202030204" pitchFamily="34" charset="0"/>
                <a:cs typeface="Arial" panose="020B0604020202020204" pitchFamily="34" charset="0"/>
              </a:rPr>
              <a:t>Hypocenter Distribution</a:t>
            </a:r>
            <a:endParaRPr lang="ja-JP" altLang="en-US" sz="14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9690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61" y="560091"/>
            <a:ext cx="8874493" cy="627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466928" y="6559630"/>
            <a:ext cx="6210354" cy="338554"/>
          </a:xfrm>
          <a:prstGeom prst="rect">
            <a:avLst/>
          </a:prstGeom>
          <a:noFill/>
        </p:spPr>
        <p:txBody>
          <a:bodyPr wrap="none" rtlCol="0">
            <a:spAutoFit/>
          </a:bodyPr>
          <a:lstStyle/>
          <a:p>
            <a:r>
              <a:rPr lang="en-US" altLang="ja-JP" sz="1600" b="1" i="1" dirty="0">
                <a:solidFill>
                  <a:srgbClr val="0000FF"/>
                </a:solidFill>
                <a:latin typeface="Tahoma" panose="020B0604030504040204" pitchFamily="34" charset="0"/>
                <a:ea typeface="Tahoma" panose="020B0604030504040204" pitchFamily="34" charset="0"/>
                <a:cs typeface="Tahoma" panose="020B0604030504040204" pitchFamily="34" charset="0"/>
              </a:rPr>
              <a:t>NIED Earthquake-Tsunami-Volcano Observation Networks</a:t>
            </a:r>
            <a:endParaRPr lang="ja-JP" altLang="en-US" sz="1600" b="1" i="1" dirty="0">
              <a:solidFill>
                <a:srgbClr val="0000FF"/>
              </a:solidFill>
              <a:latin typeface="Tahoma" panose="020B0604030504040204" pitchFamily="34" charset="0"/>
              <a:ea typeface="Meiryo UI" panose="020B0604030504040204" pitchFamily="50" charset="-128"/>
              <a:cs typeface="Tahoma" panose="020B0604030504040204" pitchFamily="34" charset="0"/>
            </a:endParaRPr>
          </a:p>
        </p:txBody>
      </p:sp>
      <p:sp>
        <p:nvSpPr>
          <p:cNvPr id="5" name="正方形/長方形 4"/>
          <p:cNvSpPr/>
          <p:nvPr/>
        </p:nvSpPr>
        <p:spPr>
          <a:xfrm>
            <a:off x="0" y="560091"/>
            <a:ext cx="9144000" cy="629791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p:cNvSpPr>
            <a:spLocks noGrp="1"/>
          </p:cNvSpPr>
          <p:nvPr>
            <p:ph type="title"/>
          </p:nvPr>
        </p:nvSpPr>
        <p:spPr/>
        <p:txBody>
          <a:bodyPr/>
          <a:lstStyle/>
          <a:p>
            <a:r>
              <a:rPr kumimoji="1" lang="en-US" altLang="ja-JP" dirty="0"/>
              <a:t>Outline</a:t>
            </a:r>
            <a:endParaRPr kumimoji="1" lang="ja-JP" altLang="en-US" dirty="0"/>
          </a:p>
        </p:txBody>
      </p:sp>
      <p:sp>
        <p:nvSpPr>
          <p:cNvPr id="3" name="コンテンツ プレースホルダー 2"/>
          <p:cNvSpPr>
            <a:spLocks noGrp="1"/>
          </p:cNvSpPr>
          <p:nvPr>
            <p:ph sz="quarter" idx="1"/>
          </p:nvPr>
        </p:nvSpPr>
        <p:spPr/>
        <p:txBody>
          <a:bodyPr>
            <a:normAutofit/>
          </a:bodyPr>
          <a:lstStyle/>
          <a:p>
            <a:pPr>
              <a:spcBef>
                <a:spcPts val="1200"/>
              </a:spcBef>
            </a:pPr>
            <a:r>
              <a:rPr lang="en-US" altLang="ja-JP" sz="2800" b="0" dirty="0"/>
              <a:t>NIED operates the </a:t>
            </a:r>
            <a:r>
              <a:rPr lang="en-US" altLang="ja-JP" sz="2800" dirty="0"/>
              <a:t>nationwide seismograph networks</a:t>
            </a:r>
            <a:r>
              <a:rPr lang="en-US" altLang="ja-JP" sz="2800" b="0" dirty="0"/>
              <a:t>, and the </a:t>
            </a:r>
            <a:r>
              <a:rPr lang="en-US" altLang="ja-JP" sz="2800" dirty="0"/>
              <a:t>observed data</a:t>
            </a:r>
            <a:r>
              <a:rPr lang="en-US" altLang="ja-JP" sz="2800" b="0" dirty="0"/>
              <a:t> (e.g., waveform, earthquake catalog) </a:t>
            </a:r>
            <a:r>
              <a:rPr lang="en-US" altLang="ja-JP" sz="2800" dirty="0"/>
              <a:t>are open to the public</a:t>
            </a:r>
            <a:r>
              <a:rPr lang="en-US" altLang="ja-JP" sz="2800" b="0" dirty="0"/>
              <a:t> via the NIED websites.</a:t>
            </a:r>
          </a:p>
          <a:p>
            <a:pPr>
              <a:spcBef>
                <a:spcPts val="1200"/>
              </a:spcBef>
            </a:pPr>
            <a:r>
              <a:rPr lang="en-US" altLang="ja-JP" sz="2800" b="0" dirty="0"/>
              <a:t>Waveform data are exchanged and shared with Japan Meteorological Agency (JMA), Universities, and other related institutes </a:t>
            </a:r>
            <a:r>
              <a:rPr lang="en-US" altLang="ja-JP" sz="2800" dirty="0"/>
              <a:t>in real-time</a:t>
            </a:r>
            <a:r>
              <a:rPr lang="en-US" altLang="ja-JP" sz="2800" b="0" dirty="0"/>
              <a:t>. </a:t>
            </a:r>
          </a:p>
          <a:p>
            <a:pPr>
              <a:spcBef>
                <a:spcPts val="1200"/>
              </a:spcBef>
            </a:pPr>
            <a:r>
              <a:rPr lang="en-US" altLang="ja-JP" sz="2800" b="0" dirty="0"/>
              <a:t>To maintain and upgrade our networks, we have to track the user activities.</a:t>
            </a:r>
            <a:endParaRPr lang="ja-JP" altLang="en-US" sz="2800" b="0" dirty="0"/>
          </a:p>
        </p:txBody>
      </p:sp>
    </p:spTree>
    <p:extLst>
      <p:ext uri="{BB962C8B-B14F-4D97-AF65-F5344CB8AC3E}">
        <p14:creationId xmlns:p14="http://schemas.microsoft.com/office/powerpoint/2010/main" val="353402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In the Near Future...</a:t>
            </a:r>
            <a:endParaRPr kumimoji="1" lang="ja-JP" alt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61" y="560089"/>
            <a:ext cx="8921853" cy="6312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1" y="560089"/>
            <a:ext cx="9192797" cy="633152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コンテンツ プレースホルダー 2"/>
          <p:cNvSpPr>
            <a:spLocks noGrp="1"/>
          </p:cNvSpPr>
          <p:nvPr>
            <p:ph sz="quarter" idx="1"/>
          </p:nvPr>
        </p:nvSpPr>
        <p:spPr>
          <a:xfrm>
            <a:off x="251521" y="692696"/>
            <a:ext cx="8687073" cy="5718990"/>
          </a:xfrm>
        </p:spPr>
        <p:txBody>
          <a:bodyPr>
            <a:normAutofit/>
          </a:bodyPr>
          <a:lstStyle/>
          <a:p>
            <a:pPr>
              <a:spcBef>
                <a:spcPts val="1200"/>
              </a:spcBef>
            </a:pPr>
            <a:r>
              <a:rPr lang="en-US" altLang="ja-JP" sz="2800" b="0" dirty="0"/>
              <a:t>Soon we open the ocean bottom cable network (S-net / DONET) data to the public.</a:t>
            </a:r>
          </a:p>
          <a:p>
            <a:pPr>
              <a:spcBef>
                <a:spcPts val="1200"/>
              </a:spcBef>
            </a:pPr>
            <a:r>
              <a:rPr lang="en-US" altLang="ja-JP" sz="2800" b="0" dirty="0"/>
              <a:t>All networks, including V-net, are supported by the Japanese national budget. We have to report necessity of our networks to MEXT every year.</a:t>
            </a:r>
          </a:p>
          <a:p>
            <a:pPr>
              <a:spcBef>
                <a:spcPts val="1200"/>
              </a:spcBef>
            </a:pPr>
            <a:r>
              <a:rPr lang="en-US" altLang="ja-JP" sz="2800" b="0" dirty="0"/>
              <a:t>To maintain and upgrade our networks, we have to track the user.</a:t>
            </a:r>
          </a:p>
          <a:p>
            <a:pPr>
              <a:spcBef>
                <a:spcPts val="1200"/>
              </a:spcBef>
            </a:pPr>
            <a:r>
              <a:rPr lang="en-US" altLang="ja-JP" sz="2800" b="0" dirty="0"/>
              <a:t>We have a plan to introduce DOI to waveform data of NIED networks.</a:t>
            </a:r>
            <a:endParaRPr lang="ja-JP" altLang="en-US" sz="2800" b="0" dirty="0"/>
          </a:p>
        </p:txBody>
      </p:sp>
    </p:spTree>
    <p:extLst>
      <p:ext uri="{BB962C8B-B14F-4D97-AF65-F5344CB8AC3E}">
        <p14:creationId xmlns:p14="http://schemas.microsoft.com/office/powerpoint/2010/main" val="273969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ja-JP" dirty="0"/>
              <a:t>Impact of 1995 Kobe Earthquake</a:t>
            </a:r>
          </a:p>
        </p:txBody>
      </p:sp>
      <p:sp>
        <p:nvSpPr>
          <p:cNvPr id="6147" name="Rectangle 3"/>
          <p:cNvSpPr>
            <a:spLocks noGrp="1" noChangeArrowheads="1"/>
          </p:cNvSpPr>
          <p:nvPr>
            <p:ph sz="quarter" idx="1"/>
          </p:nvPr>
        </p:nvSpPr>
        <p:spPr>
          <a:xfrm>
            <a:off x="215106" y="681301"/>
            <a:ext cx="8713788" cy="574675"/>
          </a:xfrm>
        </p:spPr>
        <p:txBody>
          <a:bodyPr/>
          <a:lstStyle/>
          <a:p>
            <a:r>
              <a:rPr lang="en-US" altLang="ja-JP" sz="2800" dirty="0">
                <a:latin typeface="Arial" panose="020B0604020202020204" pitchFamily="34" charset="0"/>
                <a:cs typeface="Arial" panose="020B0604020202020204" pitchFamily="34" charset="0"/>
              </a:rPr>
              <a:t>Research for Earthquake Prediction (1960’s~)</a:t>
            </a:r>
          </a:p>
        </p:txBody>
      </p:sp>
      <p:grpSp>
        <p:nvGrpSpPr>
          <p:cNvPr id="6156" name="Group 12"/>
          <p:cNvGrpSpPr>
            <a:grpSpLocks/>
          </p:cNvGrpSpPr>
          <p:nvPr/>
        </p:nvGrpSpPr>
        <p:grpSpPr bwMode="auto">
          <a:xfrm>
            <a:off x="0" y="1423007"/>
            <a:ext cx="9144000" cy="3017838"/>
            <a:chOff x="0" y="1162"/>
            <a:chExt cx="5760" cy="1901"/>
          </a:xfrm>
        </p:grpSpPr>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62"/>
              <a:ext cx="5760" cy="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p:cNvSpPr txBox="1">
              <a:spLocks noChangeArrowheads="1"/>
            </p:cNvSpPr>
            <p:nvPr/>
          </p:nvSpPr>
          <p:spPr bwMode="auto">
            <a:xfrm>
              <a:off x="5171" y="2871"/>
              <a:ext cx="58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ja-JP" sz="1400" baseline="30000" dirty="0">
                  <a:solidFill>
                    <a:schemeClr val="bg1"/>
                  </a:solidFill>
                </a:rPr>
                <a:t>©</a:t>
              </a:r>
              <a:r>
                <a:rPr lang="en-US" altLang="ja-JP" sz="1400" dirty="0">
                  <a:solidFill>
                    <a:schemeClr val="bg1"/>
                  </a:solidFill>
                </a:rPr>
                <a:t>NIED</a:t>
              </a:r>
            </a:p>
          </p:txBody>
        </p:sp>
      </p:grpSp>
      <p:sp>
        <p:nvSpPr>
          <p:cNvPr id="6154" name="AutoShape 10"/>
          <p:cNvSpPr>
            <a:spLocks noChangeArrowheads="1"/>
          </p:cNvSpPr>
          <p:nvPr/>
        </p:nvSpPr>
        <p:spPr bwMode="auto">
          <a:xfrm>
            <a:off x="3492500" y="1278545"/>
            <a:ext cx="2374900" cy="3168650"/>
          </a:xfrm>
          <a:prstGeom prst="downArrow">
            <a:avLst>
              <a:gd name="adj1" fmla="val 60028"/>
              <a:gd name="adj2" fmla="val 14009"/>
            </a:avLst>
          </a:prstGeom>
          <a:gradFill rotWithShape="1">
            <a:gsLst>
              <a:gs pos="0">
                <a:schemeClr val="bg1"/>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ja-JP" altLang="en-US" dirty="0"/>
          </a:p>
        </p:txBody>
      </p:sp>
      <p:sp>
        <p:nvSpPr>
          <p:cNvPr id="6155" name="Rectangle 11"/>
          <p:cNvSpPr>
            <a:spLocks noChangeArrowheads="1"/>
          </p:cNvSpPr>
          <p:nvPr/>
        </p:nvSpPr>
        <p:spPr bwMode="auto">
          <a:xfrm>
            <a:off x="285316" y="4459448"/>
            <a:ext cx="8713788" cy="112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spcBef>
                <a:spcPct val="20000"/>
              </a:spcBef>
            </a:pPr>
            <a:r>
              <a:rPr lang="en-US" altLang="ja-JP" sz="3200" b="1" i="1" u="sng"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Fundamental</a:t>
            </a:r>
            <a:r>
              <a:rPr lang="en-US" altLang="ja-JP" sz="3200" b="1" i="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 survey and observation</a:t>
            </a:r>
          </a:p>
          <a:p>
            <a:pPr algn="r">
              <a:lnSpc>
                <a:spcPct val="90000"/>
              </a:lnSpc>
              <a:spcBef>
                <a:spcPct val="20000"/>
              </a:spcBef>
            </a:pPr>
            <a:r>
              <a:rPr lang="en-US" altLang="ja-JP" sz="3200" b="1" i="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 for earthquake research</a:t>
            </a:r>
            <a:endParaRPr lang="en-US" altLang="ja-JP" sz="24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157" name="Group 13"/>
          <p:cNvGrpSpPr>
            <a:grpSpLocks/>
          </p:cNvGrpSpPr>
          <p:nvPr/>
        </p:nvGrpSpPr>
        <p:grpSpPr bwMode="auto">
          <a:xfrm>
            <a:off x="0" y="1423007"/>
            <a:ext cx="9144000" cy="3024188"/>
            <a:chOff x="0" y="1162"/>
            <a:chExt cx="5760" cy="1905"/>
          </a:xfrm>
        </p:grpSpPr>
        <p:sp>
          <p:nvSpPr>
            <p:cNvPr id="6151" name="Rectangle 7"/>
            <p:cNvSpPr>
              <a:spLocks noChangeArrowheads="1"/>
            </p:cNvSpPr>
            <p:nvPr/>
          </p:nvSpPr>
          <p:spPr bwMode="auto">
            <a:xfrm>
              <a:off x="0" y="1162"/>
              <a:ext cx="5760" cy="1905"/>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6152" name="Text Box 8"/>
            <p:cNvSpPr txBox="1">
              <a:spLocks noChangeArrowheads="1"/>
            </p:cNvSpPr>
            <p:nvPr/>
          </p:nvSpPr>
          <p:spPr bwMode="auto">
            <a:xfrm>
              <a:off x="135" y="1400"/>
              <a:ext cx="5489" cy="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400"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Hyogoken-Nanbu</a:t>
              </a:r>
              <a:r>
                <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(Kobe) Earthquake</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 (Mj7.3) attacked the metropolitan area of western Japan on January 17, 1995.</a:t>
              </a:r>
            </a:p>
            <a:p>
              <a:pPr>
                <a:spcBef>
                  <a:spcPct val="50000"/>
                </a:spcBef>
              </a:pPr>
              <a:r>
                <a:rPr lang="en-US" altLang="ja-JP" sz="2400" dirty="0">
                  <a:latin typeface="Meiryo UI" panose="020B0604030504040204" pitchFamily="50" charset="-128"/>
                  <a:ea typeface="Meiryo UI" panose="020B0604030504040204" pitchFamily="50" charset="-128"/>
                  <a:cs typeface="Meiryo UI" panose="020B0604030504040204" pitchFamily="50" charset="-128"/>
                </a:rPr>
                <a:t>More than 6,000 people were killed, and about 250,000 buildings were collapsed by this earthquake.</a:t>
              </a:r>
            </a:p>
          </p:txBody>
        </p:sp>
      </p:grpSp>
      <p:sp>
        <p:nvSpPr>
          <p:cNvPr id="3" name="テキスト ボックス 2"/>
          <p:cNvSpPr txBox="1"/>
          <p:nvPr/>
        </p:nvSpPr>
        <p:spPr>
          <a:xfrm>
            <a:off x="0" y="5570739"/>
            <a:ext cx="2929522"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ja-JP" sz="2000" b="1" i="1" dirty="0">
                <a:latin typeface="Meiryo UI" panose="020B0604030504040204" pitchFamily="50" charset="-128"/>
                <a:ea typeface="Meiryo UI" panose="020B0604030504040204" pitchFamily="50" charset="-128"/>
                <a:cs typeface="Meiryo UI" panose="020B0604030504040204" pitchFamily="50" charset="-128"/>
              </a:rPr>
              <a:t>Seismograph </a:t>
            </a:r>
          </a:p>
          <a:p>
            <a:pPr algn="r"/>
            <a:r>
              <a:rPr lang="en-US" altLang="ja-JP" sz="2000" b="1" i="1" dirty="0">
                <a:latin typeface="Meiryo UI" panose="020B0604030504040204" pitchFamily="50" charset="-128"/>
                <a:ea typeface="Meiryo UI" panose="020B0604030504040204" pitchFamily="50" charset="-128"/>
                <a:cs typeface="Meiryo UI" panose="020B0604030504040204" pitchFamily="50" charset="-128"/>
              </a:rPr>
              <a:t>Networks</a:t>
            </a:r>
            <a:endParaRPr lang="ja-JP" altLang="en-US" sz="2000" b="1"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945643" y="5570739"/>
            <a:ext cx="3087320" cy="707886"/>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altLang="ja-JP" sz="2000" b="1" i="1" dirty="0">
                <a:latin typeface="Meiryo UI" panose="020B0604030504040204" pitchFamily="50" charset="-128"/>
                <a:ea typeface="Meiryo UI" panose="020B0604030504040204" pitchFamily="50" charset="-128"/>
                <a:cs typeface="Meiryo UI" panose="020B0604030504040204" pitchFamily="50" charset="-128"/>
              </a:rPr>
              <a:t>GNSS Continuous </a:t>
            </a:r>
          </a:p>
          <a:p>
            <a:pPr algn="r"/>
            <a:r>
              <a:rPr lang="en-US" altLang="ja-JP" sz="2000" b="1" i="1" dirty="0">
                <a:latin typeface="Meiryo UI" panose="020B0604030504040204" pitchFamily="50" charset="-128"/>
                <a:ea typeface="Meiryo UI" panose="020B0604030504040204" pitchFamily="50" charset="-128"/>
                <a:cs typeface="Meiryo UI" panose="020B0604030504040204" pitchFamily="50" charset="-128"/>
              </a:rPr>
              <a:t>Observation Facilities</a:t>
            </a:r>
            <a:endParaRPr lang="ja-JP" altLang="en-US" sz="2000" b="1"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049083" y="5570739"/>
            <a:ext cx="3087320"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ja-JP" sz="2000" b="1" i="1" dirty="0">
                <a:latin typeface="Meiryo UI" panose="020B0604030504040204" pitchFamily="50" charset="-128"/>
                <a:ea typeface="Meiryo UI" panose="020B0604030504040204" pitchFamily="50" charset="-128"/>
                <a:cs typeface="Meiryo UI" panose="020B0604030504040204" pitchFamily="50" charset="-128"/>
              </a:rPr>
              <a:t>Surveys of </a:t>
            </a:r>
          </a:p>
          <a:p>
            <a:pPr algn="r"/>
            <a:r>
              <a:rPr lang="en-US" altLang="ja-JP" sz="2000" b="1" i="1" dirty="0">
                <a:latin typeface="Meiryo UI" panose="020B0604030504040204" pitchFamily="50" charset="-128"/>
                <a:ea typeface="Meiryo UI" panose="020B0604030504040204" pitchFamily="50" charset="-128"/>
                <a:cs typeface="Meiryo UI" panose="020B0604030504040204" pitchFamily="50" charset="-128"/>
              </a:rPr>
              <a:t>Inland Active Faults</a:t>
            </a:r>
            <a:endParaRPr lang="ja-JP" altLang="en-US" sz="2000" b="1" i="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AutoShape 2" descr="「nied」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nied」の画像検索結果"/>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4" name="Picture 6" descr="「nied」の画像検索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65" y="6314312"/>
            <a:ext cx="1584000" cy="4886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aist」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0743" y="6362433"/>
            <a:ext cx="1584000" cy="3999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国土地理院　ロゴ」の画像検索結果"/>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1581" y="6362433"/>
            <a:ext cx="2095444" cy="399960"/>
          </a:xfrm>
          <a:prstGeom prst="rect">
            <a:avLst/>
          </a:prstGeom>
          <a:solidFill>
            <a:schemeClr val="bg1"/>
          </a:solidFill>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2140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6156"/>
                                        </p:tgtEl>
                                        <p:attrNameLst>
                                          <p:attrName>style.visibility</p:attrName>
                                        </p:attrNameLst>
                                      </p:cBhvr>
                                      <p:to>
                                        <p:strVal val="visible"/>
                                      </p:to>
                                    </p:set>
                                    <p:animEffect transition="in" filter="dissolve">
                                      <p:cBhvr>
                                        <p:cTn id="7" dur="500"/>
                                        <p:tgtEl>
                                          <p:spTgt spid="61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dissolve">
                                      <p:cBhvr>
                                        <p:cTn id="10" dur="500"/>
                                        <p:tgtEl>
                                          <p:spTgt spid="6146"/>
                                        </p:tgtEl>
                                      </p:cBhvr>
                                    </p:animEffect>
                                  </p:childTnLst>
                                </p:cTn>
                              </p:par>
                            </p:childTnLst>
                          </p:cTn>
                        </p:par>
                        <p:par>
                          <p:cTn id="11" fill="hold" nodeType="withGroup">
                            <p:stCondLst>
                              <p:cond delay="1000"/>
                            </p:stCondLst>
                            <p:childTnLst>
                              <p:par>
                                <p:cTn id="12" presetID="22" presetClass="entr" presetSubtype="1" fill="hold" nodeType="afterEffect">
                                  <p:stCondLst>
                                    <p:cond delay="1000"/>
                                  </p:stCondLst>
                                  <p:childTnLst>
                                    <p:set>
                                      <p:cBhvr>
                                        <p:cTn id="13" dur="1" fill="hold">
                                          <p:stCondLst>
                                            <p:cond delay="0"/>
                                          </p:stCondLst>
                                        </p:cTn>
                                        <p:tgtEl>
                                          <p:spTgt spid="6157"/>
                                        </p:tgtEl>
                                        <p:attrNameLst>
                                          <p:attrName>style.visibility</p:attrName>
                                        </p:attrNameLst>
                                      </p:cBhvr>
                                      <p:to>
                                        <p:strVal val="visible"/>
                                      </p:to>
                                    </p:set>
                                    <p:animEffect transition="in" filter="wipe(up)">
                                      <p:cBhvr>
                                        <p:cTn id="14" dur="500"/>
                                        <p:tgtEl>
                                          <p:spTgt spid="6157"/>
                                        </p:tgtEl>
                                      </p:cBhvr>
                                    </p:animEffect>
                                  </p:childTnLst>
                                </p:cTn>
                              </p:par>
                            </p:childTnLst>
                          </p:cTn>
                        </p:par>
                        <p:par>
                          <p:cTn id="15" fill="hold" nodeType="afterGroup">
                            <p:stCondLst>
                              <p:cond delay="2500"/>
                            </p:stCondLst>
                            <p:childTnLst>
                              <p:par>
                                <p:cTn id="16" presetID="22" presetClass="entr" presetSubtype="1" fill="hold" grpId="0" nodeType="afterEffect">
                                  <p:stCondLst>
                                    <p:cond delay="500"/>
                                  </p:stCondLst>
                                  <p:childTnLst>
                                    <p:set>
                                      <p:cBhvr>
                                        <p:cTn id="17" dur="1" fill="hold">
                                          <p:stCondLst>
                                            <p:cond delay="0"/>
                                          </p:stCondLst>
                                        </p:cTn>
                                        <p:tgtEl>
                                          <p:spTgt spid="6154"/>
                                        </p:tgtEl>
                                        <p:attrNameLst>
                                          <p:attrName>style.visibility</p:attrName>
                                        </p:attrNameLst>
                                      </p:cBhvr>
                                      <p:to>
                                        <p:strVal val="visible"/>
                                      </p:to>
                                    </p:set>
                                    <p:animEffect transition="in" filter="wipe(up)">
                                      <p:cBhvr>
                                        <p:cTn id="18" dur="500"/>
                                        <p:tgtEl>
                                          <p:spTgt spid="6154"/>
                                        </p:tgtEl>
                                      </p:cBhvr>
                                    </p:animEffect>
                                  </p:childTnLst>
                                </p:cTn>
                              </p:par>
                            </p:childTnLst>
                          </p:cTn>
                        </p:par>
                        <p:par>
                          <p:cTn id="19" fill="hold" nodeType="afterGroup">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6155"/>
                                        </p:tgtEl>
                                        <p:attrNameLst>
                                          <p:attrName>style.visibility</p:attrName>
                                        </p:attrNameLst>
                                      </p:cBhvr>
                                      <p:to>
                                        <p:strVal val="visible"/>
                                      </p:to>
                                    </p:set>
                                    <p:animEffect transition="in" filter="fade">
                                      <p:cBhvr>
                                        <p:cTn id="22" dur="1000"/>
                                        <p:tgtEl>
                                          <p:spTgt spid="6155"/>
                                        </p:tgtEl>
                                      </p:cBhvr>
                                    </p:animEffect>
                                  </p:childTnLst>
                                </p:cTn>
                              </p:par>
                            </p:childTnLst>
                          </p:cTn>
                        </p:par>
                        <p:par>
                          <p:cTn id="23" fill="hold">
                            <p:stCondLst>
                              <p:cond delay="450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54"/>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50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2058"/>
                                        </p:tgtEl>
                                        <p:attrNameLst>
                                          <p:attrName>style.visibility</p:attrName>
                                        </p:attrNameLst>
                                      </p:cBhvr>
                                      <p:to>
                                        <p:strVal val="visible"/>
                                      </p:to>
                                    </p:set>
                                  </p:childTnLst>
                                </p:cTn>
                              </p:par>
                            </p:childTnLst>
                          </p:cTn>
                        </p:par>
                        <p:par>
                          <p:cTn id="33" fill="hold">
                            <p:stCondLst>
                              <p:cond delay="5000"/>
                            </p:stCondLst>
                            <p:childTnLst>
                              <p:par>
                                <p:cTn id="34" presetID="1" presetClass="entr" presetSubtype="0" fill="hold" grpId="0" nodeType="afterEffect">
                                  <p:stCondLst>
                                    <p:cond delay="50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500"/>
                                  </p:stCondLst>
                                  <p:childTnLst>
                                    <p:set>
                                      <p:cBhvr>
                                        <p:cTn id="37"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54" grpId="0" animBg="1"/>
      <p:bldP spid="6155" grpId="0"/>
      <p:bldP spid="3" grpId="0" animBg="1"/>
      <p:bldP spid="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Database On the NIED Website</a:t>
            </a:r>
            <a:endParaRPr kumimoji="1" lang="ja-JP" alt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221" t="11225" r="30229" b="3874"/>
          <a:stretch/>
        </p:blipFill>
        <p:spPr bwMode="auto">
          <a:xfrm>
            <a:off x="0" y="828593"/>
            <a:ext cx="4572000" cy="56959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28593"/>
            <a:ext cx="4572000" cy="56959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043638" y="6551051"/>
            <a:ext cx="3541482" cy="307777"/>
          </a:xfrm>
          <a:prstGeom prst="rect">
            <a:avLst/>
          </a:prstGeom>
          <a:noFill/>
        </p:spPr>
        <p:txBody>
          <a:bodyPr wrap="none" rtlCol="0">
            <a:spAutoFit/>
          </a:bodyPr>
          <a:lstStyle/>
          <a:p>
            <a:r>
              <a:rPr lang="en-US" altLang="ja-JP" sz="1400" dirty="0"/>
              <a:t>http://www.bosai.go.jp/activity_special/data/</a:t>
            </a:r>
            <a:endParaRPr lang="ja-JP" altLang="en-US" sz="1400" dirty="0"/>
          </a:p>
        </p:txBody>
      </p:sp>
      <p:sp>
        <p:nvSpPr>
          <p:cNvPr id="8" name="テキスト ボックス 7"/>
          <p:cNvSpPr txBox="1"/>
          <p:nvPr/>
        </p:nvSpPr>
        <p:spPr>
          <a:xfrm>
            <a:off x="596361" y="6551051"/>
            <a:ext cx="3568669" cy="307777"/>
          </a:xfrm>
          <a:prstGeom prst="rect">
            <a:avLst/>
          </a:prstGeom>
          <a:noFill/>
        </p:spPr>
        <p:txBody>
          <a:bodyPr wrap="none" rtlCol="0">
            <a:spAutoFit/>
          </a:bodyPr>
          <a:lstStyle/>
          <a:p>
            <a:r>
              <a:rPr lang="en-US" altLang="ja-JP" sz="1400" dirty="0"/>
              <a:t>http://www.bosai.go.jp/e/activities/database/</a:t>
            </a:r>
            <a:endParaRPr lang="ja-JP" altLang="en-US" sz="1400" dirty="0"/>
          </a:p>
        </p:txBody>
      </p:sp>
      <p:sp>
        <p:nvSpPr>
          <p:cNvPr id="6" name="円/楕円 5"/>
          <p:cNvSpPr/>
          <p:nvPr/>
        </p:nvSpPr>
        <p:spPr>
          <a:xfrm>
            <a:off x="5808850" y="2676648"/>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0" name="円/楕円 9"/>
          <p:cNvSpPr/>
          <p:nvPr/>
        </p:nvSpPr>
        <p:spPr>
          <a:xfrm>
            <a:off x="7433915" y="2655793"/>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1" name="円/楕円 10"/>
          <p:cNvSpPr/>
          <p:nvPr/>
        </p:nvSpPr>
        <p:spPr>
          <a:xfrm>
            <a:off x="7414664" y="3741844"/>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2" name="円/楕円 11"/>
          <p:cNvSpPr/>
          <p:nvPr/>
        </p:nvSpPr>
        <p:spPr>
          <a:xfrm>
            <a:off x="5808849" y="3741843"/>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3" name="円/楕円 12"/>
          <p:cNvSpPr/>
          <p:nvPr/>
        </p:nvSpPr>
        <p:spPr>
          <a:xfrm>
            <a:off x="1132575" y="2742420"/>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4" name="円/楕円 13"/>
          <p:cNvSpPr/>
          <p:nvPr/>
        </p:nvSpPr>
        <p:spPr>
          <a:xfrm>
            <a:off x="1146286" y="3780964"/>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5" name="円/楕円 14"/>
          <p:cNvSpPr/>
          <p:nvPr/>
        </p:nvSpPr>
        <p:spPr>
          <a:xfrm>
            <a:off x="2815542" y="4386372"/>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6" name="円/楕円 15"/>
          <p:cNvSpPr/>
          <p:nvPr/>
        </p:nvSpPr>
        <p:spPr>
          <a:xfrm>
            <a:off x="2815542" y="2753650"/>
            <a:ext cx="173255" cy="173255"/>
          </a:xfrm>
          <a:prstGeom prst="ellipse">
            <a:avLst/>
          </a:prstGeom>
          <a:solidFill>
            <a:srgbClr val="FF0000"/>
          </a:solidFill>
          <a:scene3d>
            <a:camera prst="orthographicFront" fov="0">
              <a:rot lat="0" lon="0" rev="0"/>
            </a:camera>
            <a:lightRig rig="soft" dir="t">
              <a:rot lat="0" lon="0" rev="2700000"/>
            </a:lightRig>
          </a:scene3d>
          <a:sp3d prstMaterial="metal">
            <a:bevelT h="50800"/>
            <a:contourClr>
              <a:schemeClr val="accent3"/>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p>
        </p:txBody>
      </p:sp>
      <p:sp>
        <p:nvSpPr>
          <p:cNvPr id="17" name="テキスト ボックス 16"/>
          <p:cNvSpPr txBox="1"/>
          <p:nvPr/>
        </p:nvSpPr>
        <p:spPr>
          <a:xfrm>
            <a:off x="4575211" y="555779"/>
            <a:ext cx="2168158" cy="338554"/>
          </a:xfrm>
          <a:prstGeom prst="rect">
            <a:avLst/>
          </a:prstGeom>
          <a:noFill/>
        </p:spPr>
        <p:txBody>
          <a:bodyPr wrap="none" rtlCol="0">
            <a:spAutoFit/>
          </a:bodyPr>
          <a:lstStyle/>
          <a:p>
            <a:r>
              <a:rPr lang="en-US" altLang="ja-JP" sz="1600" b="1" i="1" dirty="0"/>
              <a:t>NIED Japanese Website</a:t>
            </a:r>
            <a:endParaRPr lang="ja-JP" altLang="en-US" sz="1600" b="1" i="1" dirty="0"/>
          </a:p>
        </p:txBody>
      </p:sp>
      <p:sp>
        <p:nvSpPr>
          <p:cNvPr id="18" name="テキスト ボックス 17"/>
          <p:cNvSpPr txBox="1"/>
          <p:nvPr/>
        </p:nvSpPr>
        <p:spPr>
          <a:xfrm>
            <a:off x="1471" y="555779"/>
            <a:ext cx="1988429" cy="338554"/>
          </a:xfrm>
          <a:prstGeom prst="rect">
            <a:avLst/>
          </a:prstGeom>
          <a:noFill/>
        </p:spPr>
        <p:txBody>
          <a:bodyPr wrap="none" rtlCol="0">
            <a:spAutoFit/>
          </a:bodyPr>
          <a:lstStyle/>
          <a:p>
            <a:r>
              <a:rPr lang="en-US" altLang="ja-JP" sz="1600" b="1" i="1" dirty="0"/>
              <a:t>NIED English Website</a:t>
            </a:r>
            <a:endParaRPr lang="ja-JP" altLang="en-US" sz="1600" b="1" i="1" dirty="0"/>
          </a:p>
        </p:txBody>
      </p:sp>
      <p:sp>
        <p:nvSpPr>
          <p:cNvPr id="3" name="テキスト ボックス 2"/>
          <p:cNvSpPr txBox="1"/>
          <p:nvPr/>
        </p:nvSpPr>
        <p:spPr>
          <a:xfrm>
            <a:off x="311547" y="1843890"/>
            <a:ext cx="8524129" cy="40011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algn="ctr"/>
            <a:r>
              <a:rPr lang="en-US" altLang="ja-JP" sz="2000" b="1" i="1" dirty="0">
                <a:solidFill>
                  <a:srgbClr val="FF0000"/>
                </a:solidFill>
                <a:latin typeface="Meiryo UI" panose="020B0604030504040204" pitchFamily="50" charset="-128"/>
                <a:ea typeface="Meiryo UI" panose="020B0604030504040204" pitchFamily="50" charset="-128"/>
              </a:rPr>
              <a:t>Databases Related to the Real-Time Earthquake Observations</a:t>
            </a:r>
            <a:endParaRPr lang="ja-JP" altLang="en-US" sz="2000" b="1" i="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989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760400" y="740100"/>
            <a:ext cx="7257449" cy="5930343"/>
            <a:chOff x="611188" y="969963"/>
            <a:chExt cx="6974487" cy="5699125"/>
          </a:xfrm>
        </p:grpSpPr>
        <p:sp>
          <p:nvSpPr>
            <p:cNvPr id="177155" name="AutoShape 3"/>
            <p:cNvSpPr>
              <a:spLocks noChangeArrowheads="1"/>
            </p:cNvSpPr>
            <p:nvPr/>
          </p:nvSpPr>
          <p:spPr bwMode="auto">
            <a:xfrm>
              <a:off x="4067175" y="981075"/>
              <a:ext cx="3384550" cy="2590800"/>
            </a:xfrm>
            <a:prstGeom prst="roundRect">
              <a:avLst>
                <a:gd name="adj" fmla="val 16667"/>
              </a:avLst>
            </a:prstGeom>
            <a:noFill/>
            <a:ln w="76200" cmpd="tri">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56" name="Line 4"/>
            <p:cNvSpPr>
              <a:spLocks noChangeShapeType="1"/>
            </p:cNvSpPr>
            <p:nvPr/>
          </p:nvSpPr>
          <p:spPr bwMode="auto">
            <a:xfrm>
              <a:off x="1908175" y="1412875"/>
              <a:ext cx="1588" cy="4103688"/>
            </a:xfrm>
            <a:prstGeom prst="line">
              <a:avLst/>
            </a:prstGeom>
            <a:noFill/>
            <a:ln w="381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7157" name="Line 5"/>
            <p:cNvSpPr>
              <a:spLocks noChangeShapeType="1"/>
            </p:cNvSpPr>
            <p:nvPr/>
          </p:nvSpPr>
          <p:spPr bwMode="auto">
            <a:xfrm>
              <a:off x="2554288" y="5732463"/>
              <a:ext cx="4608512" cy="0"/>
            </a:xfrm>
            <a:prstGeom prst="line">
              <a:avLst/>
            </a:prstGeom>
            <a:noFill/>
            <a:ln w="381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7158" name="Text Box 6"/>
            <p:cNvSpPr txBox="1">
              <a:spLocks noChangeArrowheads="1"/>
            </p:cNvSpPr>
            <p:nvPr/>
          </p:nvSpPr>
          <p:spPr bwMode="auto">
            <a:xfrm>
              <a:off x="4067175" y="1580983"/>
              <a:ext cx="3384550" cy="384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2000" b="1" i="1" dirty="0">
                  <a:solidFill>
                    <a:srgbClr val="003399"/>
                  </a:solidFill>
                  <a:latin typeface="Times New Roman" pitchFamily="18" charset="0"/>
                  <a:ea typeface="HG丸ｺﾞｼｯｸM-PRO" pitchFamily="50" charset="-128"/>
                </a:rPr>
                <a:t>Strong motion seismographs</a:t>
              </a:r>
              <a:endParaRPr lang="ja-JP" altLang="en-US" sz="2000" b="1" i="1" dirty="0">
                <a:solidFill>
                  <a:srgbClr val="003399"/>
                </a:solidFill>
                <a:latin typeface="Times New Roman" pitchFamily="18" charset="0"/>
                <a:ea typeface="HG丸ｺﾞｼｯｸM-PRO" pitchFamily="50" charset="-128"/>
              </a:endParaRPr>
            </a:p>
          </p:txBody>
        </p:sp>
        <p:sp>
          <p:nvSpPr>
            <p:cNvPr id="177159" name="Text Box 7"/>
            <p:cNvSpPr txBox="1">
              <a:spLocks noChangeArrowheads="1"/>
            </p:cNvSpPr>
            <p:nvPr/>
          </p:nvSpPr>
          <p:spPr bwMode="auto">
            <a:xfrm>
              <a:off x="4422181" y="4003675"/>
              <a:ext cx="3163494" cy="35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b="1" i="1" dirty="0">
                  <a:solidFill>
                    <a:srgbClr val="FF6600"/>
                  </a:solidFill>
                  <a:latin typeface="Times New Roman" pitchFamily="18" charset="0"/>
                  <a:ea typeface="HG丸ｺﾞｼｯｸM-PRO" pitchFamily="50" charset="-128"/>
                </a:rPr>
                <a:t>High-sensitivity seismograph</a:t>
              </a:r>
              <a:endParaRPr lang="ja-JP" altLang="en-US" b="1" i="1" dirty="0">
                <a:solidFill>
                  <a:srgbClr val="FF6600"/>
                </a:solidFill>
                <a:latin typeface="Times New Roman" pitchFamily="18" charset="0"/>
                <a:ea typeface="HG丸ｺﾞｼｯｸM-PRO" pitchFamily="50" charset="-128"/>
              </a:endParaRPr>
            </a:p>
          </p:txBody>
        </p:sp>
        <p:sp>
          <p:nvSpPr>
            <p:cNvPr id="177160" name="Text Box 8"/>
            <p:cNvSpPr txBox="1">
              <a:spLocks noChangeArrowheads="1"/>
            </p:cNvSpPr>
            <p:nvPr/>
          </p:nvSpPr>
          <p:spPr bwMode="auto">
            <a:xfrm>
              <a:off x="2411413" y="3515078"/>
              <a:ext cx="2010768" cy="6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b="1" i="1" dirty="0">
                  <a:solidFill>
                    <a:srgbClr val="009900"/>
                  </a:solidFill>
                  <a:latin typeface="Times New Roman" pitchFamily="18" charset="0"/>
                  <a:ea typeface="HG丸ｺﾞｼｯｸM-PRO" pitchFamily="50" charset="-128"/>
                </a:rPr>
                <a:t>Broadband </a:t>
              </a:r>
            </a:p>
            <a:p>
              <a:pPr algn="r"/>
              <a:r>
                <a:rPr lang="en-US" altLang="ja-JP" b="1" i="1" dirty="0">
                  <a:solidFill>
                    <a:srgbClr val="009900"/>
                  </a:solidFill>
                  <a:latin typeface="Times New Roman" pitchFamily="18" charset="0"/>
                  <a:ea typeface="HG丸ｺﾞｼｯｸM-PRO" pitchFamily="50" charset="-128"/>
                </a:rPr>
                <a:t>Seismograph</a:t>
              </a:r>
              <a:endParaRPr lang="ja-JP" altLang="en-US" b="1" i="1" dirty="0">
                <a:solidFill>
                  <a:srgbClr val="009900"/>
                </a:solidFill>
                <a:latin typeface="Times New Roman" pitchFamily="18" charset="0"/>
                <a:ea typeface="HG丸ｺﾞｼｯｸM-PRO" pitchFamily="50" charset="-128"/>
              </a:endParaRPr>
            </a:p>
          </p:txBody>
        </p:sp>
        <p:sp>
          <p:nvSpPr>
            <p:cNvPr id="177161" name="Text Box 9"/>
            <p:cNvSpPr txBox="1">
              <a:spLocks noChangeArrowheads="1"/>
            </p:cNvSpPr>
            <p:nvPr/>
          </p:nvSpPr>
          <p:spPr bwMode="auto">
            <a:xfrm>
              <a:off x="611188" y="969963"/>
              <a:ext cx="923069" cy="35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Verdana" pitchFamily="34" charset="0"/>
                  <a:ea typeface="HG丸ｺﾞｼｯｸM-PRO" pitchFamily="50" charset="-128"/>
                </a:rPr>
                <a:t>Strong</a:t>
              </a:r>
              <a:endParaRPr lang="ja-JP" altLang="en-US" dirty="0">
                <a:latin typeface="Verdana" pitchFamily="34" charset="0"/>
                <a:ea typeface="HG丸ｺﾞｼｯｸM-PRO" pitchFamily="50" charset="-128"/>
              </a:endParaRPr>
            </a:p>
          </p:txBody>
        </p:sp>
        <p:sp>
          <p:nvSpPr>
            <p:cNvPr id="177162" name="Text Box 10"/>
            <p:cNvSpPr txBox="1">
              <a:spLocks noChangeArrowheads="1"/>
            </p:cNvSpPr>
            <p:nvPr/>
          </p:nvSpPr>
          <p:spPr bwMode="auto">
            <a:xfrm>
              <a:off x="1013543" y="5362574"/>
              <a:ext cx="781282" cy="35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Verdana" pitchFamily="34" charset="0"/>
                  <a:ea typeface="HG丸ｺﾞｼｯｸM-PRO" pitchFamily="50" charset="-128"/>
                </a:rPr>
                <a:t>Weak</a:t>
              </a:r>
              <a:endParaRPr lang="ja-JP" altLang="en-US" dirty="0">
                <a:latin typeface="Verdana" pitchFamily="34" charset="0"/>
                <a:ea typeface="HG丸ｺﾞｼｯｸM-PRO" pitchFamily="50" charset="-128"/>
              </a:endParaRPr>
            </a:p>
          </p:txBody>
        </p:sp>
        <p:sp>
          <p:nvSpPr>
            <p:cNvPr id="177163" name="Text Box 11"/>
            <p:cNvSpPr txBox="1">
              <a:spLocks noChangeArrowheads="1"/>
            </p:cNvSpPr>
            <p:nvPr/>
          </p:nvSpPr>
          <p:spPr bwMode="auto">
            <a:xfrm>
              <a:off x="2147161" y="5824538"/>
              <a:ext cx="668887" cy="35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latin typeface="Lucida Sans Unicode" pitchFamily="34" charset="0"/>
                  <a:ea typeface="HG丸ｺﾞｼｯｸM-PRO" pitchFamily="50" charset="-128"/>
                </a:rPr>
                <a:t>Slow</a:t>
              </a:r>
              <a:endParaRPr lang="ja-JP" altLang="en-US" dirty="0">
                <a:latin typeface="Lucida Sans Unicode" pitchFamily="34" charset="0"/>
                <a:ea typeface="HG丸ｺﾞｼｯｸM-PRO" pitchFamily="50" charset="-128"/>
              </a:endParaRPr>
            </a:p>
          </p:txBody>
        </p:sp>
        <p:sp>
          <p:nvSpPr>
            <p:cNvPr id="177164" name="Text Box 12"/>
            <p:cNvSpPr txBox="1">
              <a:spLocks noChangeArrowheads="1"/>
            </p:cNvSpPr>
            <p:nvPr/>
          </p:nvSpPr>
          <p:spPr bwMode="auto">
            <a:xfrm>
              <a:off x="6762902" y="5824538"/>
              <a:ext cx="614969" cy="35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dirty="0">
                  <a:latin typeface="Lucida Sans Unicode" pitchFamily="34" charset="0"/>
                  <a:ea typeface="HG丸ｺﾞｼｯｸM-PRO" pitchFamily="50" charset="-128"/>
                </a:rPr>
                <a:t>Fast</a:t>
              </a:r>
              <a:endParaRPr lang="ja-JP" altLang="en-US" dirty="0">
                <a:latin typeface="Lucida Sans Unicode" pitchFamily="34" charset="0"/>
                <a:ea typeface="HG丸ｺﾞｼｯｸM-PRO" pitchFamily="50" charset="-128"/>
              </a:endParaRPr>
            </a:p>
          </p:txBody>
        </p:sp>
        <p:pic>
          <p:nvPicPr>
            <p:cNvPr id="177166" name="Picture 14" descr="つよ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773238"/>
              <a:ext cx="1168400" cy="935037"/>
            </a:xfrm>
            <a:prstGeom prst="rect">
              <a:avLst/>
            </a:prstGeom>
            <a:noFill/>
            <a:extLst>
              <a:ext uri="{909E8E84-426E-40DD-AFC4-6F175D3DCCD1}">
                <a14:hiddenFill xmlns:a14="http://schemas.microsoft.com/office/drawing/2010/main">
                  <a:solidFill>
                    <a:srgbClr val="FFFFFF"/>
                  </a:solidFill>
                </a14:hiddenFill>
              </a:ext>
            </a:extLst>
          </p:spPr>
        </p:pic>
        <p:pic>
          <p:nvPicPr>
            <p:cNvPr id="177167" name="Picture 15" descr="はや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7063" y="5516563"/>
              <a:ext cx="922337"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77168" name="Picture 16" descr="ゆっくり"/>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5516563"/>
              <a:ext cx="922338"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77169" name="Picture 17" descr="よわい"/>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4235450"/>
              <a:ext cx="1168400" cy="935038"/>
            </a:xfrm>
            <a:prstGeom prst="rect">
              <a:avLst/>
            </a:prstGeom>
            <a:noFill/>
            <a:extLst>
              <a:ext uri="{909E8E84-426E-40DD-AFC4-6F175D3DCCD1}">
                <a14:hiddenFill xmlns:a14="http://schemas.microsoft.com/office/drawing/2010/main">
                  <a:solidFill>
                    <a:srgbClr val="FFFFFF"/>
                  </a:solidFill>
                </a14:hiddenFill>
              </a:ext>
            </a:extLst>
          </p:spPr>
        </p:pic>
        <p:sp>
          <p:nvSpPr>
            <p:cNvPr id="177170" name="AutoShape 18"/>
            <p:cNvSpPr>
              <a:spLocks noChangeArrowheads="1"/>
            </p:cNvSpPr>
            <p:nvPr/>
          </p:nvSpPr>
          <p:spPr bwMode="auto">
            <a:xfrm>
              <a:off x="2550579" y="2931837"/>
              <a:ext cx="1511300" cy="700088"/>
            </a:xfrm>
            <a:prstGeom prst="roundRect">
              <a:avLst>
                <a:gd name="adj" fmla="val 16667"/>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3600" b="1" dirty="0">
                  <a:solidFill>
                    <a:srgbClr val="009900"/>
                  </a:solidFill>
                  <a:latin typeface="Comic Sans MS" pitchFamily="66" charset="0"/>
                </a:rPr>
                <a:t>F-net</a:t>
              </a:r>
            </a:p>
          </p:txBody>
        </p:sp>
        <p:sp>
          <p:nvSpPr>
            <p:cNvPr id="177171" name="AutoShape 19"/>
            <p:cNvSpPr>
              <a:spLocks noChangeArrowheads="1"/>
            </p:cNvSpPr>
            <p:nvPr/>
          </p:nvSpPr>
          <p:spPr bwMode="auto">
            <a:xfrm>
              <a:off x="4061879" y="1096963"/>
              <a:ext cx="2806256" cy="556312"/>
            </a:xfrm>
            <a:prstGeom prst="roundRect">
              <a:avLst>
                <a:gd name="adj" fmla="val 16667"/>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2800" b="1" dirty="0">
                  <a:solidFill>
                    <a:srgbClr val="003399"/>
                  </a:solidFill>
                  <a:latin typeface="Comic Sans MS" pitchFamily="66" charset="0"/>
                </a:rPr>
                <a:t>K-NET/KiK-net</a:t>
              </a:r>
            </a:p>
          </p:txBody>
        </p:sp>
        <p:sp>
          <p:nvSpPr>
            <p:cNvPr id="177172" name="AutoShape 20"/>
            <p:cNvSpPr>
              <a:spLocks noChangeArrowheads="1"/>
            </p:cNvSpPr>
            <p:nvPr/>
          </p:nvSpPr>
          <p:spPr bwMode="auto">
            <a:xfrm>
              <a:off x="5145363" y="3490497"/>
              <a:ext cx="1712913" cy="700087"/>
            </a:xfrm>
            <a:prstGeom prst="roundRect">
              <a:avLst>
                <a:gd name="adj" fmla="val 16667"/>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3600" b="1" dirty="0">
                  <a:solidFill>
                    <a:srgbClr val="FF6600"/>
                  </a:solidFill>
                  <a:latin typeface="Comic Sans MS" pitchFamily="66" charset="0"/>
                </a:rPr>
                <a:t>Hi-net</a:t>
              </a:r>
            </a:p>
          </p:txBody>
        </p:sp>
        <p:sp>
          <p:nvSpPr>
            <p:cNvPr id="177173" name="AutoShape 21"/>
            <p:cNvSpPr>
              <a:spLocks noChangeArrowheads="1"/>
            </p:cNvSpPr>
            <p:nvPr/>
          </p:nvSpPr>
          <p:spPr bwMode="auto">
            <a:xfrm>
              <a:off x="4570413" y="2635250"/>
              <a:ext cx="2881312" cy="2736850"/>
            </a:xfrm>
            <a:prstGeom prst="roundRect">
              <a:avLst>
                <a:gd name="adj" fmla="val 16667"/>
              </a:avLst>
            </a:prstGeom>
            <a:noFill/>
            <a:ln w="76200" cmpd="tri">
              <a:solidFill>
                <a:srgbClr val="FF6600"/>
              </a:solidFill>
              <a:round/>
              <a:headEnd/>
              <a:tailEnd/>
            </a:ln>
            <a:effectLst/>
            <a:extLst>
              <a:ext uri="{909E8E84-426E-40DD-AFC4-6F175D3DCCD1}">
                <a14:hiddenFill xmlns:a14="http://schemas.microsoft.com/office/drawing/2010/main">
                  <a:solidFill>
                    <a:srgbClr val="FF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7154" name="AutoShape 2"/>
            <p:cNvSpPr>
              <a:spLocks noChangeArrowheads="1"/>
            </p:cNvSpPr>
            <p:nvPr/>
          </p:nvSpPr>
          <p:spPr bwMode="auto">
            <a:xfrm>
              <a:off x="2411413" y="2779713"/>
              <a:ext cx="4968875" cy="2447925"/>
            </a:xfrm>
            <a:prstGeom prst="roundRect">
              <a:avLst>
                <a:gd name="adj" fmla="val 16667"/>
              </a:avLst>
            </a:prstGeom>
            <a:noFill/>
            <a:ln w="76200" cmpd="tri">
              <a:solidFill>
                <a:srgbClr val="008000"/>
              </a:solidFill>
              <a:round/>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タイトル 1"/>
          <p:cNvSpPr>
            <a:spLocks noGrp="1"/>
          </p:cNvSpPr>
          <p:nvPr>
            <p:ph type="title"/>
          </p:nvPr>
        </p:nvSpPr>
        <p:spPr/>
        <p:txBody>
          <a:bodyPr>
            <a:normAutofit/>
          </a:bodyPr>
          <a:lstStyle/>
          <a:p>
            <a:r>
              <a:rPr lang="en-US" altLang="ja-JP" dirty="0"/>
              <a:t>Three-kind Seismograph Networks</a:t>
            </a:r>
            <a:endParaRPr kumimoji="1" lang="ja-JP" altLang="en-US" dirty="0"/>
          </a:p>
        </p:txBody>
      </p:sp>
      <p:pic>
        <p:nvPicPr>
          <p:cNvPr id="4099" name="Picture 3" descr="C:\tmp\baseball07_c_08.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91906" y="574131"/>
            <a:ext cx="771812" cy="62121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975551" y="1739285"/>
            <a:ext cx="2283959"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ja-JP" b="1" i="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Seismic Intensity</a:t>
            </a:r>
          </a:p>
          <a:p>
            <a:r>
              <a:rPr lang="en-US" altLang="ja-JP" b="1" i="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Seismic Design</a:t>
            </a:r>
            <a:endParaRPr lang="ja-JP" altLang="en-US" b="1" i="1"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012249" y="4301390"/>
            <a:ext cx="268323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ja-JP" b="1" i="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Hypocenter Location</a:t>
            </a:r>
          </a:p>
          <a:p>
            <a:r>
              <a:rPr lang="en-US" altLang="ja-JP" b="1" i="1" dirty="0">
                <a:solidFill>
                  <a:srgbClr val="FF6600"/>
                </a:solidFill>
                <a:latin typeface="Meiryo UI" panose="020B0604030504040204" pitchFamily="50" charset="-128"/>
                <a:ea typeface="Meiryo UI" panose="020B0604030504040204" pitchFamily="50" charset="-128"/>
                <a:cs typeface="Meiryo UI" panose="020B0604030504040204" pitchFamily="50" charset="-128"/>
              </a:rPr>
              <a:t>Earth Model</a:t>
            </a:r>
            <a:endParaRPr lang="ja-JP" altLang="en-US" b="1" i="1" dirty="0">
              <a:solidFill>
                <a:srgbClr val="FF66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2701474" y="4081554"/>
            <a:ext cx="2101781"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altLang="ja-JP" b="1" i="1"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Earthquake </a:t>
            </a:r>
          </a:p>
          <a:p>
            <a:pPr algn="r"/>
            <a:r>
              <a:rPr lang="en-US" altLang="ja-JP" b="1" i="1"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Mechanism</a:t>
            </a:r>
          </a:p>
          <a:p>
            <a:r>
              <a:rPr lang="en-US" altLang="ja-JP" b="1" i="1" dirty="0">
                <a:solidFill>
                  <a:srgbClr val="00B050"/>
                </a:solidFill>
                <a:latin typeface="Meiryo UI" panose="020B0604030504040204" pitchFamily="50" charset="-128"/>
                <a:ea typeface="Meiryo UI" panose="020B0604030504040204" pitchFamily="50" charset="-128"/>
                <a:cs typeface="Meiryo UI" panose="020B0604030504040204" pitchFamily="50" charset="-128"/>
              </a:rPr>
              <a:t>Earth Model</a:t>
            </a:r>
            <a:endParaRPr lang="ja-JP" altLang="en-US" b="1" i="1" dirty="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101" name="Picture 5" descr="http://putiya.com/img/sport/baseball02/baseball02_a_0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7125" y="5094077"/>
            <a:ext cx="621867" cy="62186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putiya.com/img/sport/baseball07/baseball07_b_07.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1893" y="2234486"/>
            <a:ext cx="616066" cy="628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264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272" y="553587"/>
            <a:ext cx="6848475" cy="671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kumimoji="1" lang="en-US" altLang="ja-JP" dirty="0"/>
              <a:t>Outline of the NIED Hi-net</a:t>
            </a:r>
            <a:endParaRPr kumimoji="1" lang="ja-JP" altLang="en-US" dirty="0"/>
          </a:p>
        </p:txBody>
      </p:sp>
      <p:sp>
        <p:nvSpPr>
          <p:cNvPr id="34820" name="Rectangle 4"/>
          <p:cNvSpPr>
            <a:spLocks noGrp="1" noChangeArrowheads="1"/>
          </p:cNvSpPr>
          <p:nvPr>
            <p:ph sz="quarter" idx="1"/>
          </p:nvPr>
        </p:nvSpPr>
        <p:spPr>
          <a:xfrm>
            <a:off x="457200" y="1014985"/>
            <a:ext cx="6610172" cy="1990862"/>
          </a:xfrm>
        </p:spPr>
        <p:txBody>
          <a:bodyPr>
            <a:normAutofit/>
          </a:bodyPr>
          <a:lstStyle/>
          <a:p>
            <a:r>
              <a:rPr lang="en-US" altLang="ja-JP" sz="2400" dirty="0">
                <a:latin typeface="Arial" panose="020B0604020202020204" pitchFamily="34" charset="0"/>
                <a:cs typeface="Arial" panose="020B0604020202020204" pitchFamily="34" charset="0"/>
              </a:rPr>
              <a:t>Since Oct. 2000</a:t>
            </a:r>
          </a:p>
          <a:p>
            <a:r>
              <a:rPr lang="en-US" altLang="en-US" sz="2400" dirty="0">
                <a:latin typeface="Arial" panose="020B0604020202020204" pitchFamily="34" charset="0"/>
                <a:cs typeface="Arial" panose="020B0604020202020204" pitchFamily="34" charset="0"/>
              </a:rPr>
              <a:t>Continuous data recording with 100 Hz</a:t>
            </a:r>
          </a:p>
          <a:p>
            <a:r>
              <a:rPr lang="en-US" altLang="ja-JP" sz="2400" dirty="0">
                <a:latin typeface="Arial" panose="020B0604020202020204" pitchFamily="34" charset="0"/>
                <a:ea typeface="HG丸ｺﾞｼｯｸM-PRO" pitchFamily="50" charset="-128"/>
                <a:cs typeface="Arial" panose="020B0604020202020204" pitchFamily="34" charset="0"/>
              </a:rPr>
              <a:t>WIN32 format </a:t>
            </a:r>
          </a:p>
          <a:p>
            <a:r>
              <a:rPr lang="en-US" altLang="en-US" sz="2400" dirty="0">
                <a:latin typeface="Arial" panose="020B0604020202020204" pitchFamily="34" charset="0"/>
                <a:cs typeface="Arial" panose="020B0604020202020204" pitchFamily="34" charset="0"/>
              </a:rPr>
              <a:t>7</a:t>
            </a:r>
            <a:r>
              <a:rPr lang="en-US" altLang="ja-JP" sz="2400" dirty="0">
                <a:latin typeface="Arial" panose="020B0604020202020204" pitchFamily="34" charset="0"/>
                <a:cs typeface="Arial" panose="020B0604020202020204" pitchFamily="34" charset="0"/>
              </a:rPr>
              <a:t>80</a:t>
            </a:r>
            <a:r>
              <a:rPr lang="en-US" altLang="en-US" sz="2400" dirty="0">
                <a:latin typeface="Arial" panose="020B0604020202020204" pitchFamily="34" charset="0"/>
                <a:cs typeface="Arial" panose="020B0604020202020204" pitchFamily="34" charset="0"/>
              </a:rPr>
              <a:t> stations (Feb, 2017)</a:t>
            </a:r>
            <a:endParaRPr lang="en-US" altLang="ja-JP" sz="2400" dirty="0">
              <a:latin typeface="Arial" panose="020B0604020202020204" pitchFamily="34" charset="0"/>
              <a:cs typeface="Arial" panose="020B0604020202020204" pitchFamily="34" charset="0"/>
            </a:endParaRPr>
          </a:p>
        </p:txBody>
      </p:sp>
      <p:sp>
        <p:nvSpPr>
          <p:cNvPr id="34829" name="AutoShape 13"/>
          <p:cNvSpPr>
            <a:spLocks/>
          </p:cNvSpPr>
          <p:nvPr/>
        </p:nvSpPr>
        <p:spPr bwMode="auto">
          <a:xfrm>
            <a:off x="7914130" y="3282045"/>
            <a:ext cx="1219200" cy="331787"/>
          </a:xfrm>
          <a:prstGeom prst="callout2">
            <a:avLst>
              <a:gd name="adj1" fmla="val 34449"/>
              <a:gd name="adj2" fmla="val -6250"/>
              <a:gd name="adj3" fmla="val 34449"/>
              <a:gd name="adj4" fmla="val -26954"/>
              <a:gd name="adj5" fmla="val 102932"/>
              <a:gd name="adj6" fmla="val -46859"/>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ctr"/>
          <a:lstStyle/>
          <a:p>
            <a:r>
              <a:rPr lang="en-US" altLang="ja-JP" sz="2000"/>
              <a:t>NIED</a:t>
            </a:r>
          </a:p>
        </p:txBody>
      </p:sp>
      <p:sp>
        <p:nvSpPr>
          <p:cNvPr id="4" name="テキスト ボックス 3"/>
          <p:cNvSpPr txBox="1"/>
          <p:nvPr/>
        </p:nvSpPr>
        <p:spPr>
          <a:xfrm>
            <a:off x="3983484" y="6372229"/>
            <a:ext cx="2946319"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rPr>
              <a:t>(No</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Stations</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in</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Ryukyu Islands)</a:t>
            </a:r>
          </a:p>
        </p:txBody>
      </p:sp>
      <p:sp>
        <p:nvSpPr>
          <p:cNvPr id="8" name="テキスト ボックス 7"/>
          <p:cNvSpPr txBox="1"/>
          <p:nvPr/>
        </p:nvSpPr>
        <p:spPr>
          <a:xfrm flipH="1">
            <a:off x="284347" y="584231"/>
            <a:ext cx="8408272" cy="400110"/>
          </a:xfrm>
          <a:prstGeom prst="rect">
            <a:avLst/>
          </a:prstGeom>
          <a:noFill/>
        </p:spPr>
        <p:txBody>
          <a:bodyPr wrap="square" rtlCol="0">
            <a:spAutoFit/>
          </a:bodyPr>
          <a:lstStyle/>
          <a:p>
            <a:r>
              <a:rPr lang="en-US" altLang="ja-JP" sz="2000" b="1" dirty="0">
                <a:solidFill>
                  <a:srgbClr val="FF0000"/>
                </a:solidFill>
                <a:latin typeface="Meiryo UI" panose="020B0604030504040204" pitchFamily="50" charset="-128"/>
                <a:ea typeface="Meiryo UI" panose="020B0604030504040204" pitchFamily="50" charset="-128"/>
              </a:rPr>
              <a:t>Hi-net</a:t>
            </a:r>
            <a:r>
              <a:rPr lang="en-US" altLang="ja-JP" sz="2000" b="1" dirty="0">
                <a:latin typeface="Meiryo UI" panose="020B0604030504040204" pitchFamily="50" charset="-128"/>
                <a:ea typeface="Meiryo UI" panose="020B0604030504040204" pitchFamily="50" charset="-128"/>
              </a:rPr>
              <a:t>: </a:t>
            </a:r>
            <a:r>
              <a:rPr lang="en-US" altLang="ja-JP" sz="2000" b="1" dirty="0">
                <a:solidFill>
                  <a:srgbClr val="FF0000"/>
                </a:solidFill>
                <a:latin typeface="Meiryo UI" panose="020B0604030504040204" pitchFamily="50" charset="-128"/>
                <a:ea typeface="Meiryo UI" panose="020B0604030504040204" pitchFamily="50" charset="-128"/>
              </a:rPr>
              <a:t>Hi</a:t>
            </a:r>
            <a:r>
              <a:rPr lang="en-US" altLang="ja-JP" sz="2000" dirty="0">
                <a:latin typeface="Meiryo UI" panose="020B0604030504040204" pitchFamily="50" charset="-128"/>
                <a:ea typeface="Meiryo UI" panose="020B0604030504040204" pitchFamily="50" charset="-128"/>
              </a:rPr>
              <a:t>gh-sensitivity seismograph</a:t>
            </a:r>
            <a:r>
              <a:rPr lang="en-US" altLang="ja-JP" sz="2000" b="1" dirty="0">
                <a:latin typeface="Meiryo UI" panose="020B0604030504040204" pitchFamily="50" charset="-128"/>
                <a:ea typeface="Meiryo UI" panose="020B0604030504040204" pitchFamily="50" charset="-128"/>
              </a:rPr>
              <a:t> </a:t>
            </a:r>
            <a:r>
              <a:rPr lang="en-US" altLang="ja-JP" sz="2000" b="1" dirty="0">
                <a:solidFill>
                  <a:srgbClr val="FF0000"/>
                </a:solidFill>
                <a:latin typeface="Meiryo UI" panose="020B0604030504040204" pitchFamily="50" charset="-128"/>
                <a:ea typeface="Meiryo UI" panose="020B0604030504040204" pitchFamily="50" charset="-128"/>
              </a:rPr>
              <a:t>net</a:t>
            </a:r>
            <a:r>
              <a:rPr lang="en-US" altLang="ja-JP" sz="2000" dirty="0">
                <a:latin typeface="Meiryo UI" panose="020B0604030504040204" pitchFamily="50" charset="-128"/>
                <a:ea typeface="Meiryo UI" panose="020B0604030504040204" pitchFamily="50" charset="-128"/>
              </a:rPr>
              <a:t>work in Japan</a:t>
            </a:r>
            <a:endParaRPr lang="ja-JP" altLang="en-US"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4"/>
          <a:stretch>
            <a:fillRect/>
          </a:stretch>
        </p:blipFill>
        <p:spPr>
          <a:xfrm>
            <a:off x="184826" y="2859854"/>
            <a:ext cx="3701374" cy="3598777"/>
          </a:xfrm>
          <a:prstGeom prst="rect">
            <a:avLst/>
          </a:prstGeom>
        </p:spPr>
      </p:pic>
    </p:spTree>
    <p:extLst>
      <p:ext uri="{BB962C8B-B14F-4D97-AF65-F5344CB8AC3E}">
        <p14:creationId xmlns:p14="http://schemas.microsoft.com/office/powerpoint/2010/main" val="405248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5825" y="742096"/>
            <a:ext cx="1040314" cy="1040314"/>
          </a:xfrm>
          <a:prstGeom prst="rect">
            <a:avLst/>
          </a:prstGeom>
        </p:spPr>
      </p:pic>
      <p:cxnSp>
        <p:nvCxnSpPr>
          <p:cNvPr id="41036" name="AutoShape 76"/>
          <p:cNvCxnSpPr>
            <a:cxnSpLocks noChangeShapeType="1"/>
            <a:stCxn id="41005" idx="4"/>
            <a:endCxn id="40996" idx="0"/>
          </p:cNvCxnSpPr>
          <p:nvPr/>
        </p:nvCxnSpPr>
        <p:spPr bwMode="auto">
          <a:xfrm rot="5400000">
            <a:off x="3787197" y="4239423"/>
            <a:ext cx="1530672" cy="452242"/>
          </a:xfrm>
          <a:prstGeom prst="bentConnector3">
            <a:avLst>
              <a:gd name="adj1" fmla="val 50000"/>
            </a:avLst>
          </a:prstGeom>
          <a:noFill/>
          <a:ln w="38100">
            <a:solidFill>
              <a:schemeClr val="accent1">
                <a:lumMod val="40000"/>
                <a:lumOff val="60000"/>
              </a:schemeClr>
            </a:solidFill>
            <a:miter lim="800000"/>
            <a:headEnd type="stealth" w="med" len="med"/>
            <a:tailEnd type="stealth"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7410"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984" y="623855"/>
            <a:ext cx="2499167" cy="19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6" name="Rectangle 36"/>
          <p:cNvSpPr>
            <a:spLocks noChangeArrowheads="1"/>
          </p:cNvSpPr>
          <p:nvPr/>
        </p:nvSpPr>
        <p:spPr bwMode="auto">
          <a:xfrm>
            <a:off x="3401153" y="5230884"/>
            <a:ext cx="1850518" cy="706995"/>
          </a:xfrm>
          <a:prstGeom prst="rect">
            <a:avLst/>
          </a:prstGeom>
          <a:solidFill>
            <a:schemeClr val="accent1">
              <a:lumMod val="40000"/>
              <a:lumOff val="60000"/>
            </a:schemeClr>
          </a:solidFill>
          <a:ln w="9525">
            <a:solidFill>
              <a:srgbClr val="000000"/>
            </a:solidFill>
            <a:miter lim="800000"/>
            <a:headEnd/>
            <a:tailEnd/>
          </a:ln>
          <a:effectLst>
            <a:outerShdw dist="53882" dir="2700000" algn="ctr" rotWithShape="0">
              <a:srgbClr val="000000"/>
            </a:outerShdw>
          </a:effectLst>
        </p:spPr>
        <p:txBody>
          <a:bodyPr wrap="none" anchor="ctr"/>
          <a:lstStyle/>
          <a:p>
            <a:r>
              <a:rPr lang="en-US" altLang="ja-JP" sz="1400" dirty="0">
                <a:latin typeface="Arial" panose="020B0604020202020204" pitchFamily="34" charset="0"/>
                <a:cs typeface="Arial" panose="020B0604020202020204" pitchFamily="34" charset="0"/>
              </a:rPr>
              <a:t>JAMSTEC, AIST</a:t>
            </a:r>
          </a:p>
          <a:p>
            <a:r>
              <a:rPr lang="en-US" altLang="ja-JP" sz="1400" dirty="0">
                <a:latin typeface="Arial" panose="020B0604020202020204" pitchFamily="34" charset="0"/>
                <a:cs typeface="Arial" panose="020B0604020202020204" pitchFamily="34" charset="0"/>
              </a:rPr>
              <a:t>Local Government </a:t>
            </a:r>
          </a:p>
          <a:p>
            <a:pPr algn="r"/>
            <a:r>
              <a:rPr lang="en-US" altLang="ja-JP" sz="1400" dirty="0">
                <a:latin typeface="Arial" panose="020B0604020202020204" pitchFamily="34" charset="0"/>
                <a:cs typeface="Arial" panose="020B0604020202020204" pitchFamily="34" charset="0"/>
              </a:rPr>
              <a:t>etc...</a:t>
            </a:r>
          </a:p>
        </p:txBody>
      </p:sp>
      <p:sp>
        <p:nvSpPr>
          <p:cNvPr id="41005" name="Oval 45"/>
          <p:cNvSpPr>
            <a:spLocks noChangeArrowheads="1"/>
          </p:cNvSpPr>
          <p:nvPr/>
        </p:nvSpPr>
        <p:spPr bwMode="auto">
          <a:xfrm>
            <a:off x="3956361" y="2650031"/>
            <a:ext cx="1644586" cy="1050181"/>
          </a:xfrm>
          <a:prstGeom prst="ellipse">
            <a:avLst/>
          </a:prstGeom>
          <a:solidFill>
            <a:srgbClr val="CCFFCC"/>
          </a:solidFill>
          <a:ln w="38100">
            <a:solidFill>
              <a:srgbClr val="008000"/>
            </a:solidFill>
            <a:round/>
            <a:headEnd/>
            <a:tailEnd/>
          </a:ln>
          <a:effectLst>
            <a:outerShdw dist="35921" dir="2700000" algn="ctr" rotWithShape="0">
              <a:srgbClr val="000000"/>
            </a:outerShdw>
          </a:effectLst>
        </p:spPr>
        <p:txBody>
          <a:bodyPr wrap="square" lIns="36000" rIns="36000" anchor="ctr">
            <a:noAutofit/>
          </a:bodyPr>
          <a:lstStyle/>
          <a:p>
            <a:r>
              <a:rPr lang="en-US" altLang="ja-JP" sz="1600" b="1" i="1" dirty="0">
                <a:latin typeface="Arial" panose="020B0604020202020204" pitchFamily="34" charset="0"/>
                <a:cs typeface="Arial" panose="020B0604020202020204" pitchFamily="34" charset="0"/>
              </a:rPr>
              <a:t>Data </a:t>
            </a:r>
          </a:p>
          <a:p>
            <a:pPr algn="ctr"/>
            <a:r>
              <a:rPr lang="en-US" altLang="ja-JP" sz="1600" b="1" i="1" dirty="0">
                <a:latin typeface="Arial" panose="020B0604020202020204" pitchFamily="34" charset="0"/>
                <a:cs typeface="Arial" panose="020B0604020202020204" pitchFamily="34" charset="0"/>
              </a:rPr>
              <a:t>Exchange </a:t>
            </a:r>
          </a:p>
          <a:p>
            <a:pPr algn="r"/>
            <a:r>
              <a:rPr lang="en-US" altLang="ja-JP" sz="1600" b="1" i="1" dirty="0">
                <a:latin typeface="Arial" panose="020B0604020202020204" pitchFamily="34" charset="0"/>
                <a:cs typeface="Arial" panose="020B0604020202020204" pitchFamily="34" charset="0"/>
              </a:rPr>
              <a:t>System</a:t>
            </a:r>
          </a:p>
        </p:txBody>
      </p:sp>
      <p:cxnSp>
        <p:nvCxnSpPr>
          <p:cNvPr id="41006" name="AutoShape 46"/>
          <p:cNvCxnSpPr>
            <a:cxnSpLocks noChangeShapeType="1"/>
            <a:stCxn id="17429" idx="6"/>
            <a:endCxn id="17442" idx="1"/>
          </p:cNvCxnSpPr>
          <p:nvPr/>
        </p:nvCxnSpPr>
        <p:spPr bwMode="auto">
          <a:xfrm>
            <a:off x="4641079" y="2247549"/>
            <a:ext cx="1196627" cy="338019"/>
          </a:xfrm>
          <a:prstGeom prst="bentConnector3">
            <a:avLst>
              <a:gd name="adj1" fmla="val 50000"/>
            </a:avLst>
          </a:prstGeom>
          <a:noFill/>
          <a:ln w="63500">
            <a:solidFill>
              <a:srgbClr val="008000"/>
            </a:solidFill>
            <a:miter lim="800000"/>
            <a:headEnd/>
            <a:tailEnd type="stealth"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cxnSp>
      <p:cxnSp>
        <p:nvCxnSpPr>
          <p:cNvPr id="41007" name="AutoShape 47"/>
          <p:cNvCxnSpPr>
            <a:cxnSpLocks noChangeShapeType="1"/>
          </p:cNvCxnSpPr>
          <p:nvPr/>
        </p:nvCxnSpPr>
        <p:spPr bwMode="auto">
          <a:xfrm rot="5400000">
            <a:off x="2966032" y="3430839"/>
            <a:ext cx="1115594" cy="1346753"/>
          </a:xfrm>
          <a:prstGeom prst="bentConnector2">
            <a:avLst/>
          </a:prstGeom>
          <a:noFill/>
          <a:ln w="38100">
            <a:solidFill>
              <a:srgbClr val="0000FF"/>
            </a:solidFill>
            <a:miter lim="800000"/>
            <a:headEnd type="stealth" w="lg" len="lg"/>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cxnSp>
        <p:nvCxnSpPr>
          <p:cNvPr id="41008" name="AutoShape 48"/>
          <p:cNvCxnSpPr>
            <a:cxnSpLocks noChangeShapeType="1"/>
            <a:stCxn id="41005" idx="5"/>
            <a:endCxn id="17450" idx="1"/>
          </p:cNvCxnSpPr>
          <p:nvPr/>
        </p:nvCxnSpPr>
        <p:spPr bwMode="auto">
          <a:xfrm rot="16200000" flipH="1">
            <a:off x="4886383" y="4020140"/>
            <a:ext cx="1428449" cy="481001"/>
          </a:xfrm>
          <a:prstGeom prst="bentConnector2">
            <a:avLst/>
          </a:prstGeom>
          <a:noFill/>
          <a:ln w="57150">
            <a:solidFill>
              <a:srgbClr val="FF9900"/>
            </a:solidFill>
            <a:miter lim="800000"/>
            <a:headEnd type="stealth"/>
            <a:tailEnd type="stealth" w="med" len="med"/>
          </a:ln>
          <a:effectLst>
            <a:outerShdw dist="35921" dir="2700000" algn="ctr" rotWithShape="0">
              <a:srgbClr val="000000"/>
            </a:outerShdw>
          </a:effectLst>
          <a:extLst>
            <a:ext uri="{909E8E84-426E-40DD-AFC4-6F175D3DCCD1}">
              <a14:hiddenFill xmlns:a14="http://schemas.microsoft.com/office/drawing/2010/main">
                <a:noFill/>
              </a14:hiddenFill>
            </a:ext>
          </a:extLst>
        </p:spPr>
      </p:cxnSp>
      <p:sp>
        <p:nvSpPr>
          <p:cNvPr id="17434" name="Line 51"/>
          <p:cNvSpPr>
            <a:spLocks noChangeShapeType="1"/>
          </p:cNvSpPr>
          <p:nvPr/>
        </p:nvSpPr>
        <p:spPr bwMode="auto">
          <a:xfrm>
            <a:off x="999070" y="2154453"/>
            <a:ext cx="1993353" cy="146290"/>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dirty="0"/>
          </a:p>
        </p:txBody>
      </p:sp>
      <p:sp>
        <p:nvSpPr>
          <p:cNvPr id="17435" name="Line 52"/>
          <p:cNvSpPr>
            <a:spLocks noChangeShapeType="1"/>
          </p:cNvSpPr>
          <p:nvPr/>
        </p:nvSpPr>
        <p:spPr bwMode="auto">
          <a:xfrm>
            <a:off x="1933499" y="1572284"/>
            <a:ext cx="1127534" cy="428379"/>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a:p>
        </p:txBody>
      </p:sp>
      <p:sp>
        <p:nvSpPr>
          <p:cNvPr id="17436" name="Line 54"/>
          <p:cNvSpPr>
            <a:spLocks noChangeShapeType="1"/>
          </p:cNvSpPr>
          <p:nvPr/>
        </p:nvSpPr>
        <p:spPr bwMode="auto">
          <a:xfrm>
            <a:off x="1335791" y="1958916"/>
            <a:ext cx="1656628" cy="226991"/>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dirty="0"/>
          </a:p>
        </p:txBody>
      </p:sp>
      <p:sp>
        <p:nvSpPr>
          <p:cNvPr id="17437" name="Line 55"/>
          <p:cNvSpPr>
            <a:spLocks noChangeShapeType="1"/>
          </p:cNvSpPr>
          <p:nvPr/>
        </p:nvSpPr>
        <p:spPr bwMode="auto">
          <a:xfrm>
            <a:off x="1720380" y="1833458"/>
            <a:ext cx="1287766" cy="256118"/>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a:p>
        </p:txBody>
      </p:sp>
      <p:sp>
        <p:nvSpPr>
          <p:cNvPr id="17438" name="Line 56"/>
          <p:cNvSpPr>
            <a:spLocks noChangeShapeType="1"/>
          </p:cNvSpPr>
          <p:nvPr/>
        </p:nvSpPr>
        <p:spPr bwMode="auto">
          <a:xfrm>
            <a:off x="2031672" y="1223978"/>
            <a:ext cx="1085839" cy="710201"/>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a:p>
        </p:txBody>
      </p:sp>
      <p:sp>
        <p:nvSpPr>
          <p:cNvPr id="17439" name="Line 57"/>
          <p:cNvSpPr>
            <a:spLocks noChangeShapeType="1"/>
          </p:cNvSpPr>
          <p:nvPr/>
        </p:nvSpPr>
        <p:spPr bwMode="auto">
          <a:xfrm>
            <a:off x="2278272" y="990643"/>
            <a:ext cx="885131" cy="842814"/>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a:p>
        </p:txBody>
      </p:sp>
      <p:sp>
        <p:nvSpPr>
          <p:cNvPr id="17423" name="Rectangle 58"/>
          <p:cNvSpPr>
            <a:spLocks noChangeArrowheads="1"/>
          </p:cNvSpPr>
          <p:nvPr/>
        </p:nvSpPr>
        <p:spPr bwMode="auto">
          <a:xfrm>
            <a:off x="913074" y="2038001"/>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17424" name="Rectangle 59"/>
          <p:cNvSpPr>
            <a:spLocks noChangeArrowheads="1"/>
          </p:cNvSpPr>
          <p:nvPr/>
        </p:nvSpPr>
        <p:spPr bwMode="auto">
          <a:xfrm>
            <a:off x="1827425" y="1457696"/>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17425" name="Rectangle 60"/>
          <p:cNvSpPr>
            <a:spLocks noChangeArrowheads="1"/>
          </p:cNvSpPr>
          <p:nvPr/>
        </p:nvSpPr>
        <p:spPr bwMode="auto">
          <a:xfrm>
            <a:off x="2161898" y="880326"/>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17426" name="Rectangle 61"/>
          <p:cNvSpPr>
            <a:spLocks noChangeArrowheads="1"/>
          </p:cNvSpPr>
          <p:nvPr/>
        </p:nvSpPr>
        <p:spPr bwMode="auto">
          <a:xfrm>
            <a:off x="1911329" y="1111861"/>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17427" name="Rectangle 63"/>
          <p:cNvSpPr>
            <a:spLocks noChangeArrowheads="1"/>
          </p:cNvSpPr>
          <p:nvPr/>
        </p:nvSpPr>
        <p:spPr bwMode="auto">
          <a:xfrm>
            <a:off x="1593939" y="1717806"/>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17428" name="Rectangle 64"/>
          <p:cNvSpPr>
            <a:spLocks noChangeArrowheads="1"/>
          </p:cNvSpPr>
          <p:nvPr/>
        </p:nvSpPr>
        <p:spPr bwMode="auto">
          <a:xfrm>
            <a:off x="1233563" y="1844566"/>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17429" name="Oval 65"/>
          <p:cNvSpPr>
            <a:spLocks noChangeArrowheads="1"/>
          </p:cNvSpPr>
          <p:nvPr/>
        </p:nvSpPr>
        <p:spPr bwMode="auto">
          <a:xfrm>
            <a:off x="2992424" y="1582380"/>
            <a:ext cx="1648655" cy="1330337"/>
          </a:xfrm>
          <a:prstGeom prst="ellipse">
            <a:avLst/>
          </a:prstGeom>
          <a:solidFill>
            <a:srgbClr val="CCFFCC"/>
          </a:solidFill>
          <a:ln w="38100">
            <a:solidFill>
              <a:srgbClr val="006600"/>
            </a:solidFill>
            <a:round/>
            <a:headEnd/>
            <a:tailEnd/>
          </a:ln>
          <a:effectLst>
            <a:outerShdw dist="35921" dir="2700000" algn="ctr" rotWithShape="0">
              <a:srgbClr val="000000"/>
            </a:outerShdw>
          </a:effectLst>
        </p:spPr>
        <p:txBody>
          <a:bodyPr wrap="none" anchor="ctr"/>
          <a:lstStyle/>
          <a:p>
            <a:pPr algn="ctr"/>
            <a:r>
              <a:rPr lang="en-US" altLang="ja-JP" sz="2000" i="1" dirty="0">
                <a:latin typeface="Meiryo UI" panose="020B0604030504040204" pitchFamily="50" charset="-128"/>
                <a:ea typeface="Meiryo UI" panose="020B0604030504040204" pitchFamily="50" charset="-128"/>
                <a:cs typeface="Arial" panose="020B0604020202020204" pitchFamily="34" charset="0"/>
              </a:rPr>
              <a:t>IP-VPN</a:t>
            </a:r>
          </a:p>
          <a:p>
            <a:pPr algn="ctr"/>
            <a:r>
              <a:rPr lang="en-US" altLang="ja-JP" sz="2000" i="1" dirty="0">
                <a:latin typeface="Meiryo UI" panose="020B0604030504040204" pitchFamily="50" charset="-128"/>
                <a:ea typeface="Meiryo UI" panose="020B0604030504040204" pitchFamily="50" charset="-128"/>
                <a:cs typeface="Arial" panose="020B0604020202020204" pitchFamily="34" charset="0"/>
              </a:rPr>
              <a:t>Network*</a:t>
            </a:r>
            <a:endParaRPr lang="en-US" altLang="ja-JP" sz="2000" dirty="0">
              <a:latin typeface="Meiryo UI" panose="020B0604030504040204" pitchFamily="50" charset="-128"/>
              <a:ea typeface="Meiryo UI" panose="020B0604030504040204" pitchFamily="50" charset="-128"/>
              <a:cs typeface="Arial" panose="020B0604020202020204" pitchFamily="34" charset="0"/>
            </a:endParaRPr>
          </a:p>
        </p:txBody>
      </p:sp>
      <p:sp>
        <p:nvSpPr>
          <p:cNvPr id="17430" name="Text Box 70"/>
          <p:cNvSpPr txBox="1">
            <a:spLocks noChangeArrowheads="1"/>
          </p:cNvSpPr>
          <p:nvPr/>
        </p:nvSpPr>
        <p:spPr bwMode="auto">
          <a:xfrm>
            <a:off x="1" y="960833"/>
            <a:ext cx="17456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b="1" dirty="0">
                <a:latin typeface="Meiryo UI" panose="020B0604030504040204" pitchFamily="50" charset="-128"/>
                <a:ea typeface="Meiryo UI" panose="020B0604030504040204" pitchFamily="50" charset="-128"/>
              </a:rPr>
              <a:t>Hi-net/F-net </a:t>
            </a:r>
          </a:p>
          <a:p>
            <a:pPr algn="r" eaLnBrk="1" hangingPunct="1"/>
            <a:r>
              <a:rPr lang="en-US" altLang="ja-JP" dirty="0">
                <a:latin typeface="Meiryo UI" panose="020B0604030504040204" pitchFamily="50" charset="-128"/>
                <a:ea typeface="Meiryo UI" panose="020B0604030504040204" pitchFamily="50" charset="-128"/>
              </a:rPr>
              <a:t>Stations</a:t>
            </a:r>
          </a:p>
        </p:txBody>
      </p:sp>
      <p:cxnSp>
        <p:nvCxnSpPr>
          <p:cNvPr id="41031" name="AutoShape 71"/>
          <p:cNvCxnSpPr>
            <a:cxnSpLocks noChangeShapeType="1"/>
            <a:stCxn id="17446" idx="0"/>
            <a:endCxn id="17429" idx="4"/>
          </p:cNvCxnSpPr>
          <p:nvPr/>
        </p:nvCxnSpPr>
        <p:spPr bwMode="auto">
          <a:xfrm rot="5400000" flipH="1" flipV="1">
            <a:off x="2443798" y="2327259"/>
            <a:ext cx="787495" cy="1958413"/>
          </a:xfrm>
          <a:prstGeom prst="bentConnector3">
            <a:avLst>
              <a:gd name="adj1" fmla="val 50000"/>
            </a:avLst>
          </a:prstGeom>
          <a:noFill/>
          <a:ln w="38100">
            <a:solidFill>
              <a:srgbClr val="0000FF"/>
            </a:solidFill>
            <a:miter lim="800000"/>
            <a:headEnd type="stealth" w="lg" len="lg"/>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grpSp>
        <p:nvGrpSpPr>
          <p:cNvPr id="10" name="グループ化 9"/>
          <p:cNvGrpSpPr/>
          <p:nvPr/>
        </p:nvGrpSpPr>
        <p:grpSpPr>
          <a:xfrm>
            <a:off x="866221" y="3700212"/>
            <a:ext cx="2046991" cy="1950353"/>
            <a:chOff x="866217" y="3700208"/>
            <a:chExt cx="2046991" cy="1950353"/>
          </a:xfrm>
        </p:grpSpPr>
        <p:grpSp>
          <p:nvGrpSpPr>
            <p:cNvPr id="40992" name="Group 32"/>
            <p:cNvGrpSpPr>
              <a:grpSpLocks/>
            </p:cNvGrpSpPr>
            <p:nvPr/>
          </p:nvGrpSpPr>
          <p:grpSpPr bwMode="auto">
            <a:xfrm>
              <a:off x="866217" y="3700208"/>
              <a:ext cx="1984235" cy="1923598"/>
              <a:chOff x="0" y="800"/>
              <a:chExt cx="1791" cy="1736"/>
            </a:xfrm>
          </p:grpSpPr>
          <p:sp>
            <p:nvSpPr>
              <p:cNvPr id="17446" name="Rectangle 10"/>
              <p:cNvSpPr>
                <a:spLocks noChangeArrowheads="1"/>
              </p:cNvSpPr>
              <p:nvPr/>
            </p:nvSpPr>
            <p:spPr bwMode="auto">
              <a:xfrm>
                <a:off x="0" y="800"/>
                <a:ext cx="1791" cy="1736"/>
              </a:xfrm>
              <a:prstGeom prst="rect">
                <a:avLst/>
              </a:prstGeom>
              <a:solidFill>
                <a:srgbClr val="CCFFFF"/>
              </a:solidFill>
              <a:ln w="9525">
                <a:solidFill>
                  <a:srgbClr val="000000"/>
                </a:solidFill>
                <a:miter lim="800000"/>
                <a:headEnd/>
                <a:tailEnd/>
              </a:ln>
              <a:effectLst>
                <a:outerShdw dist="53882" dir="2700000" algn="ctr" rotWithShape="0">
                  <a:srgbClr val="000000"/>
                </a:outerShdw>
              </a:effectLst>
            </p:spPr>
            <p:txBody>
              <a:bodyPr wrap="none" anchor="ctr"/>
              <a:lstStyle/>
              <a:p>
                <a:endParaRPr lang="ja-JP" altLang="en-US" sz="1400"/>
              </a:p>
            </p:txBody>
          </p:sp>
          <p:pic>
            <p:nvPicPr>
              <p:cNvPr id="17447" name="Picture 11" descr="jm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 y="1207"/>
                <a:ext cx="590"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8" name="Text Box 12"/>
              <p:cNvSpPr txBox="1">
                <a:spLocks noChangeArrowheads="1"/>
              </p:cNvSpPr>
              <p:nvPr/>
            </p:nvSpPr>
            <p:spPr bwMode="auto">
              <a:xfrm>
                <a:off x="114" y="1857"/>
                <a:ext cx="1587" cy="306"/>
              </a:xfrm>
              <a:prstGeom prst="rect">
                <a:avLst/>
              </a:prstGeom>
              <a:gradFill rotWithShape="1">
                <a:gsLst>
                  <a:gs pos="0">
                    <a:srgbClr val="66FFFF"/>
                  </a:gs>
                  <a:gs pos="50000">
                    <a:srgbClr val="FFFFFF"/>
                  </a:gs>
                  <a:gs pos="100000">
                    <a:srgbClr val="66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a:solidFill>
                      <a:srgbClr val="003300"/>
                    </a:solidFill>
                    <a:ea typeface="HG丸ｺﾞｼｯｸM-PRO" pitchFamily="50" charset="-128"/>
                  </a:rPr>
                  <a:t>Public Services</a:t>
                </a:r>
              </a:p>
            </p:txBody>
          </p:sp>
          <p:sp>
            <p:nvSpPr>
              <p:cNvPr id="17449" name="Text Box 13"/>
              <p:cNvSpPr txBox="1">
                <a:spLocks noChangeArrowheads="1"/>
              </p:cNvSpPr>
              <p:nvPr/>
            </p:nvSpPr>
            <p:spPr bwMode="auto">
              <a:xfrm>
                <a:off x="0" y="844"/>
                <a:ext cx="1791"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b="1" dirty="0">
                    <a:solidFill>
                      <a:srgbClr val="0000FF"/>
                    </a:solidFill>
                    <a:effectLst>
                      <a:outerShdw blurRad="38100" dist="38100" dir="2700000" algn="tl">
                        <a:srgbClr val="000000">
                          <a:alpha val="43137"/>
                        </a:srgbClr>
                      </a:outerShdw>
                    </a:effectLst>
                    <a:latin typeface="Arial Black" pitchFamily="34" charset="0"/>
                    <a:ea typeface="HG丸ｺﾞｼｯｸM-PRO" pitchFamily="50" charset="-128"/>
                  </a:rPr>
                  <a:t>JMA</a:t>
                </a:r>
              </a:p>
            </p:txBody>
          </p:sp>
        </p:grpSp>
        <p:sp>
          <p:nvSpPr>
            <p:cNvPr id="4" name="正方形/長方形 3"/>
            <p:cNvSpPr/>
            <p:nvPr/>
          </p:nvSpPr>
          <p:spPr>
            <a:xfrm>
              <a:off x="866217" y="5188896"/>
              <a:ext cx="2046991" cy="461665"/>
            </a:xfrm>
            <a:prstGeom prst="rect">
              <a:avLst/>
            </a:prstGeom>
          </p:spPr>
          <p:txBody>
            <a:bodyPr wrap="square">
              <a:spAutoFit/>
            </a:bodyPr>
            <a:lstStyle/>
            <a:p>
              <a:pPr algn="ctr"/>
              <a:r>
                <a:rPr lang="en-US" altLang="ja-JP" sz="1200" dirty="0">
                  <a:latin typeface="Arial" panose="020B0604020202020204" pitchFamily="34" charset="0"/>
                  <a:cs typeface="Arial" panose="020B0604020202020204" pitchFamily="34" charset="0"/>
                </a:rPr>
                <a:t>Earthquake Early Warning </a:t>
              </a:r>
            </a:p>
            <a:p>
              <a:pPr algn="ctr"/>
              <a:r>
                <a:rPr lang="en-US" altLang="ja-JP" sz="1200" dirty="0">
                  <a:latin typeface="Arial" panose="020B0604020202020204" pitchFamily="34" charset="0"/>
                  <a:cs typeface="Arial" panose="020B0604020202020204" pitchFamily="34" charset="0"/>
                </a:rPr>
                <a:t>Earthquake Catalog</a:t>
              </a:r>
              <a:endParaRPr lang="ja-JP" altLang="en-US" sz="1200" dirty="0">
                <a:latin typeface="Arial" panose="020B0604020202020204" pitchFamily="34" charset="0"/>
                <a:cs typeface="Arial" panose="020B0604020202020204" pitchFamily="34" charset="0"/>
              </a:endParaRPr>
            </a:p>
          </p:txBody>
        </p:sp>
      </p:grpSp>
      <p:sp>
        <p:nvSpPr>
          <p:cNvPr id="2" name="タイトル 1"/>
          <p:cNvSpPr>
            <a:spLocks noGrp="1"/>
          </p:cNvSpPr>
          <p:nvPr>
            <p:ph type="title"/>
          </p:nvPr>
        </p:nvSpPr>
        <p:spPr/>
        <p:txBody>
          <a:bodyPr>
            <a:normAutofit fontScale="90000"/>
          </a:bodyPr>
          <a:lstStyle/>
          <a:p>
            <a:r>
              <a:rPr lang="en-US" altLang="ja-JP" dirty="0"/>
              <a:t>Real-time Exchange of Seismograph Data</a:t>
            </a:r>
            <a:endParaRPr kumimoji="1" lang="ja-JP" altLang="en-US" dirty="0"/>
          </a:p>
        </p:txBody>
      </p:sp>
      <p:sp>
        <p:nvSpPr>
          <p:cNvPr id="17442" name="Rectangle 15"/>
          <p:cNvSpPr>
            <a:spLocks noChangeArrowheads="1"/>
          </p:cNvSpPr>
          <p:nvPr/>
        </p:nvSpPr>
        <p:spPr bwMode="auto">
          <a:xfrm>
            <a:off x="5837706" y="1714453"/>
            <a:ext cx="2573625" cy="1742222"/>
          </a:xfrm>
          <a:prstGeom prst="rect">
            <a:avLst/>
          </a:prstGeom>
          <a:solidFill>
            <a:srgbClr val="DCFFDC"/>
          </a:solidFill>
          <a:ln w="9525">
            <a:solidFill>
              <a:srgbClr val="000000"/>
            </a:solidFill>
            <a:miter lim="800000"/>
            <a:headEnd/>
            <a:tailEnd/>
          </a:ln>
          <a:effectLst>
            <a:outerShdw dist="53882" dir="2700000" algn="ctr" rotWithShape="0">
              <a:srgbClr val="000000"/>
            </a:outerShdw>
          </a:effectLst>
        </p:spPr>
        <p:txBody>
          <a:bodyPr wrap="none" anchor="ctr"/>
          <a:lstStyle/>
          <a:p>
            <a:endParaRPr lang="ja-JP" altLang="en-US" sz="1400"/>
          </a:p>
        </p:txBody>
      </p:sp>
      <p:sp>
        <p:nvSpPr>
          <p:cNvPr id="17443" name="Text Box 16"/>
          <p:cNvSpPr txBox="1">
            <a:spLocks noChangeArrowheads="1"/>
          </p:cNvSpPr>
          <p:nvPr/>
        </p:nvSpPr>
        <p:spPr bwMode="auto">
          <a:xfrm>
            <a:off x="5958679" y="2458218"/>
            <a:ext cx="2331679" cy="892552"/>
          </a:xfrm>
          <a:prstGeom prst="rect">
            <a:avLst/>
          </a:prstGeom>
          <a:gradFill rotWithShape="1">
            <a:gsLst>
              <a:gs pos="0">
                <a:srgbClr val="66FF66"/>
              </a:gs>
              <a:gs pos="50000">
                <a:srgbClr val="FFFFFF"/>
              </a:gs>
              <a:gs pos="100000">
                <a:srgbClr val="66FF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000" b="1" i="1" dirty="0">
                <a:latin typeface="Tahoma" panose="020B0604030504040204" pitchFamily="34" charset="0"/>
                <a:ea typeface="Tahoma" panose="020B0604030504040204" pitchFamily="34" charset="0"/>
                <a:cs typeface="Tahoma" panose="020B0604030504040204" pitchFamily="34" charset="0"/>
              </a:rPr>
              <a:t>Research</a:t>
            </a:r>
          </a:p>
          <a:p>
            <a:pPr eaLnBrk="1" hangingPunct="1"/>
            <a:r>
              <a:rPr lang="en-US" altLang="ja-JP" sz="1600" b="1" i="1" dirty="0">
                <a:solidFill>
                  <a:srgbClr val="003300"/>
                </a:solidFill>
                <a:latin typeface="Tahoma" panose="020B0604030504040204" pitchFamily="34" charset="0"/>
                <a:ea typeface="Tahoma" panose="020B0604030504040204" pitchFamily="34" charset="0"/>
                <a:cs typeface="Tahoma" panose="020B0604030504040204" pitchFamily="34" charset="0"/>
              </a:rPr>
              <a:t>Data Storage &amp;  </a:t>
            </a:r>
          </a:p>
          <a:p>
            <a:pPr algn="r" eaLnBrk="1" hangingPunct="1"/>
            <a:r>
              <a:rPr lang="en-US" altLang="ja-JP" sz="1600" b="1" i="1" dirty="0">
                <a:solidFill>
                  <a:srgbClr val="003300"/>
                </a:solidFill>
                <a:latin typeface="Tahoma" panose="020B0604030504040204" pitchFamily="34" charset="0"/>
                <a:ea typeface="Tahoma" panose="020B0604030504040204" pitchFamily="34" charset="0"/>
                <a:cs typeface="Tahoma" panose="020B0604030504040204" pitchFamily="34" charset="0"/>
              </a:rPr>
              <a:t>Distribution</a:t>
            </a:r>
          </a:p>
        </p:txBody>
      </p:sp>
      <p:pic>
        <p:nvPicPr>
          <p:cNvPr id="46" name="Picture 6" descr="「nied」の画像検索結果"/>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514" y="1820513"/>
            <a:ext cx="1584000" cy="4886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0" name="Line 51"/>
          <p:cNvSpPr>
            <a:spLocks noChangeShapeType="1"/>
          </p:cNvSpPr>
          <p:nvPr/>
        </p:nvSpPr>
        <p:spPr bwMode="auto">
          <a:xfrm>
            <a:off x="752479" y="2389833"/>
            <a:ext cx="2255671" cy="34231"/>
          </a:xfrm>
          <a:prstGeom prst="line">
            <a:avLst/>
          </a:prstGeom>
          <a:noFill/>
          <a:ln w="25400">
            <a:solidFill>
              <a:srgbClr val="008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sz="1400"/>
          </a:p>
        </p:txBody>
      </p:sp>
      <p:sp>
        <p:nvSpPr>
          <p:cNvPr id="47" name="Rectangle 58"/>
          <p:cNvSpPr>
            <a:spLocks noChangeArrowheads="1"/>
          </p:cNvSpPr>
          <p:nvPr/>
        </p:nvSpPr>
        <p:spPr bwMode="auto">
          <a:xfrm>
            <a:off x="651461" y="2269536"/>
            <a:ext cx="205124" cy="205124"/>
          </a:xfrm>
          <a:prstGeom prst="rect">
            <a:avLst/>
          </a:prstGeom>
          <a:solidFill>
            <a:srgbClr val="CCFFCC"/>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z="1400"/>
          </a:p>
        </p:txBody>
      </p:sp>
      <p:sp>
        <p:nvSpPr>
          <p:cNvPr id="51" name="Text Box 70"/>
          <p:cNvSpPr txBox="1">
            <a:spLocks noChangeArrowheads="1"/>
          </p:cNvSpPr>
          <p:nvPr/>
        </p:nvSpPr>
        <p:spPr bwMode="auto">
          <a:xfrm>
            <a:off x="43842" y="6241772"/>
            <a:ext cx="6713097" cy="553998"/>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174625" indent="-174625" eaLnBrk="1" hangingPunct="1">
              <a:tabLst>
                <a:tab pos="174625" algn="l"/>
              </a:tabLst>
            </a:pPr>
            <a:r>
              <a:rPr lang="en-US" altLang="ja-JP" sz="1600" b="1" dirty="0">
                <a:latin typeface="Meiryo UI" panose="020B0604030504040204" pitchFamily="50" charset="-128"/>
                <a:ea typeface="Meiryo UI" panose="020B0604030504040204" pitchFamily="50" charset="-128"/>
              </a:rPr>
              <a:t>*V-net</a:t>
            </a:r>
            <a:r>
              <a:rPr lang="en-US" altLang="ja-JP" sz="1400" dirty="0">
                <a:latin typeface="Meiryo UI" panose="020B0604030504040204" pitchFamily="50" charset="-128"/>
                <a:ea typeface="Meiryo UI" panose="020B0604030504040204" pitchFamily="50" charset="-128"/>
              </a:rPr>
              <a:t> (Volcano observation network) and </a:t>
            </a:r>
            <a:r>
              <a:rPr lang="en-US" altLang="ja-JP" sz="1600" b="1" dirty="0">
                <a:latin typeface="Meiryo UI" panose="020B0604030504040204" pitchFamily="50" charset="-128"/>
                <a:ea typeface="Meiryo UI" panose="020B0604030504040204" pitchFamily="50" charset="-128"/>
              </a:rPr>
              <a:t>S-net / DONET</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(Sea</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floor</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observation</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network) share the same network service.</a:t>
            </a:r>
            <a:endParaRPr lang="en-US" altLang="ja-JP" sz="1600" dirty="0">
              <a:latin typeface="Meiryo UI" panose="020B0604030504040204" pitchFamily="50" charset="-128"/>
              <a:ea typeface="Meiryo UI" panose="020B0604030504040204" pitchFamily="50" charset="-128"/>
            </a:endParaRPr>
          </a:p>
        </p:txBody>
      </p:sp>
      <p:grpSp>
        <p:nvGrpSpPr>
          <p:cNvPr id="12" name="グループ化 11"/>
          <p:cNvGrpSpPr/>
          <p:nvPr/>
        </p:nvGrpSpPr>
        <p:grpSpPr>
          <a:xfrm>
            <a:off x="7886877" y="3926613"/>
            <a:ext cx="1006458" cy="2354811"/>
            <a:chOff x="7886877" y="3926609"/>
            <a:chExt cx="1006458" cy="2354811"/>
          </a:xfrm>
        </p:grpSpPr>
        <p:pic>
          <p:nvPicPr>
            <p:cNvPr id="41009" name="図 410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327" y="3926609"/>
              <a:ext cx="372008" cy="735398"/>
            </a:xfrm>
            <a:prstGeom prst="rect">
              <a:avLst/>
            </a:prstGeom>
          </p:spPr>
        </p:pic>
        <p:pic>
          <p:nvPicPr>
            <p:cNvPr id="90" name="図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327" y="4736315"/>
              <a:ext cx="372008" cy="735398"/>
            </a:xfrm>
            <a:prstGeom prst="rect">
              <a:avLst/>
            </a:prstGeom>
          </p:spPr>
        </p:pic>
        <p:pic>
          <p:nvPicPr>
            <p:cNvPr id="91" name="図 9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327" y="5546022"/>
              <a:ext cx="372008" cy="735398"/>
            </a:xfrm>
            <a:prstGeom prst="rect">
              <a:avLst/>
            </a:prstGeom>
          </p:spPr>
        </p:pic>
        <p:cxnSp>
          <p:nvCxnSpPr>
            <p:cNvPr id="41011" name="コネクタ: カギ線 41010"/>
            <p:cNvCxnSpPr>
              <a:stCxn id="41009" idx="1"/>
              <a:endCxn id="17450" idx="3"/>
            </p:cNvCxnSpPr>
            <p:nvPr/>
          </p:nvCxnSpPr>
          <p:spPr>
            <a:xfrm rot="10800000" flipV="1">
              <a:off x="7886877" y="4294308"/>
              <a:ext cx="634451" cy="680554"/>
            </a:xfrm>
            <a:prstGeom prst="bentConnector3">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94" name="コネクタ: カギ線 93"/>
            <p:cNvCxnSpPr>
              <a:cxnSpLocks/>
              <a:stCxn id="91" idx="1"/>
              <a:endCxn id="17450" idx="3"/>
            </p:cNvCxnSpPr>
            <p:nvPr/>
          </p:nvCxnSpPr>
          <p:spPr>
            <a:xfrm rot="10800000">
              <a:off x="7886877" y="4974863"/>
              <a:ext cx="634451" cy="938859"/>
            </a:xfrm>
            <a:prstGeom prst="bentConnector3">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95" name="コネクタ: カギ線 94"/>
            <p:cNvCxnSpPr>
              <a:cxnSpLocks/>
              <a:stCxn id="90" idx="1"/>
              <a:endCxn id="17450" idx="3"/>
            </p:cNvCxnSpPr>
            <p:nvPr/>
          </p:nvCxnSpPr>
          <p:spPr>
            <a:xfrm rot="10800000">
              <a:off x="7886877" y="4974862"/>
              <a:ext cx="634451" cy="129152"/>
            </a:xfrm>
            <a:prstGeom prst="bentConnector3">
              <a:avLst>
                <a:gd name="adj1" fmla="val 50000"/>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1016" name="楕円 41015"/>
            <p:cNvSpPr/>
            <p:nvPr/>
          </p:nvSpPr>
          <p:spPr>
            <a:xfrm>
              <a:off x="8079493" y="4620610"/>
              <a:ext cx="278855" cy="914400"/>
            </a:xfrm>
            <a:prstGeom prst="ellips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 name="グループ化 4"/>
          <p:cNvGrpSpPr/>
          <p:nvPr/>
        </p:nvGrpSpPr>
        <p:grpSpPr>
          <a:xfrm>
            <a:off x="5841104" y="4122229"/>
            <a:ext cx="2045772" cy="1705266"/>
            <a:chOff x="5841104" y="4122229"/>
            <a:chExt cx="2045772" cy="1705266"/>
          </a:xfrm>
        </p:grpSpPr>
        <p:sp>
          <p:nvSpPr>
            <p:cNvPr id="17450" name="Rectangle 5"/>
            <p:cNvSpPr>
              <a:spLocks noChangeArrowheads="1"/>
            </p:cNvSpPr>
            <p:nvPr/>
          </p:nvSpPr>
          <p:spPr bwMode="auto">
            <a:xfrm>
              <a:off x="5841104" y="4122229"/>
              <a:ext cx="2045772" cy="1705266"/>
            </a:xfrm>
            <a:prstGeom prst="rect">
              <a:avLst/>
            </a:prstGeom>
            <a:solidFill>
              <a:srgbClr val="FFFFCC"/>
            </a:solidFill>
            <a:ln w="9525">
              <a:solidFill>
                <a:srgbClr val="000000"/>
              </a:solidFill>
              <a:miter lim="800000"/>
              <a:headEnd/>
              <a:tailEnd/>
            </a:ln>
            <a:effectLst>
              <a:outerShdw dist="53882" dir="2700000" algn="ctr" rotWithShape="0">
                <a:srgbClr val="000000"/>
              </a:outerShdw>
            </a:effectLst>
          </p:spPr>
          <p:txBody>
            <a:bodyPr wrap="none" anchor="ctr"/>
            <a:lstStyle/>
            <a:p>
              <a:endParaRPr lang="ja-JP" altLang="en-US" sz="1400"/>
            </a:p>
          </p:txBody>
        </p:sp>
        <p:pic>
          <p:nvPicPr>
            <p:cNvPr id="17451" name="Picture 6" descr="er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9777" y="4490558"/>
              <a:ext cx="748426" cy="62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2" name="Rectangle 7"/>
            <p:cNvSpPr>
              <a:spLocks noChangeArrowheads="1"/>
            </p:cNvSpPr>
            <p:nvPr/>
          </p:nvSpPr>
          <p:spPr bwMode="auto">
            <a:xfrm>
              <a:off x="5890699" y="5440911"/>
              <a:ext cx="1946583" cy="308194"/>
            </a:xfrm>
            <a:prstGeom prst="rect">
              <a:avLst/>
            </a:prstGeom>
            <a:gradFill rotWithShape="1">
              <a:gsLst>
                <a:gs pos="0">
                  <a:srgbClr val="FF9900"/>
                </a:gs>
                <a:gs pos="50000">
                  <a:srgbClr val="FFFFFF"/>
                </a:gs>
                <a:gs pos="100000">
                  <a:srgbClr val="FF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sz="1400" dirty="0">
                  <a:latin typeface="Arial" panose="020B0604020202020204" pitchFamily="34" charset="0"/>
                  <a:ea typeface="HG丸ｺﾞｼｯｸM-PRO" pitchFamily="50" charset="-128"/>
                  <a:cs typeface="Arial" panose="020B0604020202020204" pitchFamily="34" charset="0"/>
                </a:rPr>
                <a:t>Education/Research</a:t>
              </a:r>
            </a:p>
          </p:txBody>
        </p:sp>
        <p:sp>
          <p:nvSpPr>
            <p:cNvPr id="17453" name="Text Box 8"/>
            <p:cNvSpPr txBox="1">
              <a:spLocks noChangeArrowheads="1"/>
            </p:cNvSpPr>
            <p:nvPr/>
          </p:nvSpPr>
          <p:spPr bwMode="auto">
            <a:xfrm>
              <a:off x="5892953" y="4122229"/>
              <a:ext cx="1942074" cy="36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b="1" dirty="0">
                  <a:solidFill>
                    <a:srgbClr val="FF9900"/>
                  </a:solidFill>
                  <a:effectLst>
                    <a:outerShdw blurRad="38100" dist="38100" dir="2700000" algn="tl">
                      <a:srgbClr val="000000">
                        <a:alpha val="43137"/>
                      </a:srgbClr>
                    </a:outerShdw>
                  </a:effectLst>
                  <a:latin typeface="Arial Black" pitchFamily="34" charset="0"/>
                  <a:ea typeface="HG丸ｺﾞｼｯｸM-PRO" pitchFamily="50" charset="-128"/>
                </a:rPr>
                <a:t>Universities</a:t>
              </a:r>
            </a:p>
          </p:txBody>
        </p:sp>
        <p:sp>
          <p:nvSpPr>
            <p:cNvPr id="3" name="テキスト ボックス 2"/>
            <p:cNvSpPr txBox="1"/>
            <p:nvPr/>
          </p:nvSpPr>
          <p:spPr>
            <a:xfrm>
              <a:off x="6104808" y="5080825"/>
              <a:ext cx="1518364" cy="261610"/>
            </a:xfrm>
            <a:prstGeom prst="rect">
              <a:avLst/>
            </a:prstGeom>
            <a:noFill/>
          </p:spPr>
          <p:txBody>
            <a:bodyPr wrap="non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ERI, Univ. of Tokyo</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3" name="テキスト ボックス 52"/>
          <p:cNvSpPr txBox="1"/>
          <p:nvPr/>
        </p:nvSpPr>
        <p:spPr>
          <a:xfrm>
            <a:off x="7682543" y="6305431"/>
            <a:ext cx="1409360" cy="261610"/>
          </a:xfrm>
          <a:prstGeom prst="rect">
            <a:avLst/>
          </a:prstGeom>
          <a:solidFill>
            <a:schemeClr val="bg1"/>
          </a:solidFill>
        </p:spPr>
        <p:txBody>
          <a:bodyPr wrap="non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Other Universities</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図 56"/>
          <p:cNvPicPr>
            <a:picLocks noChangeAspect="1"/>
          </p:cNvPicPr>
          <p:nvPr/>
        </p:nvPicPr>
        <p:blipFill>
          <a:blip r:embed="rId9"/>
          <a:stretch>
            <a:fillRect/>
          </a:stretch>
        </p:blipFill>
        <p:spPr>
          <a:xfrm rot="1042740">
            <a:off x="7571621" y="1249033"/>
            <a:ext cx="434274" cy="696747"/>
          </a:xfrm>
          <a:prstGeom prst="rect">
            <a:avLst/>
          </a:prstGeom>
        </p:spPr>
      </p:pic>
      <p:sp>
        <p:nvSpPr>
          <p:cNvPr id="58" name="Text Box 28"/>
          <p:cNvSpPr txBox="1">
            <a:spLocks noChangeArrowheads="1"/>
          </p:cNvSpPr>
          <p:nvPr/>
        </p:nvSpPr>
        <p:spPr bwMode="auto">
          <a:xfrm>
            <a:off x="7579844" y="968125"/>
            <a:ext cx="16122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2400" b="1" i="1" dirty="0">
                <a:solidFill>
                  <a:srgbClr val="FF0000"/>
                </a:solidFill>
              </a:rPr>
              <a:t>Internet</a:t>
            </a:r>
          </a:p>
        </p:txBody>
      </p:sp>
    </p:spTree>
    <p:extLst>
      <p:ext uri="{BB962C8B-B14F-4D97-AF65-F5344CB8AC3E}">
        <p14:creationId xmlns:p14="http://schemas.microsoft.com/office/powerpoint/2010/main" val="191794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7439"/>
                                        </p:tgtEl>
                                        <p:attrNameLst>
                                          <p:attrName>style.visibility</p:attrName>
                                        </p:attrNameLst>
                                      </p:cBhvr>
                                      <p:to>
                                        <p:strVal val="visible"/>
                                      </p:to>
                                    </p:set>
                                    <p:animEffect transition="in" filter="wipe(left)">
                                      <p:cBhvr>
                                        <p:cTn id="7" dur="500"/>
                                        <p:tgtEl>
                                          <p:spTgt spid="17439"/>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7438"/>
                                        </p:tgtEl>
                                        <p:attrNameLst>
                                          <p:attrName>style.visibility</p:attrName>
                                        </p:attrNameLst>
                                      </p:cBhvr>
                                      <p:to>
                                        <p:strVal val="visible"/>
                                      </p:to>
                                    </p:set>
                                    <p:animEffect transition="in" filter="wipe(left)">
                                      <p:cBhvr>
                                        <p:cTn id="10" dur="500"/>
                                        <p:tgtEl>
                                          <p:spTgt spid="17438"/>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17437"/>
                                        </p:tgtEl>
                                        <p:attrNameLst>
                                          <p:attrName>style.visibility</p:attrName>
                                        </p:attrNameLst>
                                      </p:cBhvr>
                                      <p:to>
                                        <p:strVal val="visible"/>
                                      </p:to>
                                    </p:set>
                                    <p:animEffect transition="in" filter="wipe(left)">
                                      <p:cBhvr>
                                        <p:cTn id="13" dur="500"/>
                                        <p:tgtEl>
                                          <p:spTgt spid="17437"/>
                                        </p:tgtEl>
                                      </p:cBhvr>
                                    </p:animEffect>
                                  </p:childTnLst>
                                </p:cTn>
                              </p:par>
                              <p:par>
                                <p:cTn id="14" presetID="22" presetClass="entr" presetSubtype="8" fill="hold" grpId="0" nodeType="withEffect">
                                  <p:stCondLst>
                                    <p:cond delay="1000"/>
                                  </p:stCondLst>
                                  <p:childTnLst>
                                    <p:set>
                                      <p:cBhvr>
                                        <p:cTn id="15" dur="1" fill="hold">
                                          <p:stCondLst>
                                            <p:cond delay="0"/>
                                          </p:stCondLst>
                                        </p:cTn>
                                        <p:tgtEl>
                                          <p:spTgt spid="17435"/>
                                        </p:tgtEl>
                                        <p:attrNameLst>
                                          <p:attrName>style.visibility</p:attrName>
                                        </p:attrNameLst>
                                      </p:cBhvr>
                                      <p:to>
                                        <p:strVal val="visible"/>
                                      </p:to>
                                    </p:set>
                                    <p:animEffect transition="in" filter="wipe(left)">
                                      <p:cBhvr>
                                        <p:cTn id="16" dur="500"/>
                                        <p:tgtEl>
                                          <p:spTgt spid="17435"/>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17436"/>
                                        </p:tgtEl>
                                        <p:attrNameLst>
                                          <p:attrName>style.visibility</p:attrName>
                                        </p:attrNameLst>
                                      </p:cBhvr>
                                      <p:to>
                                        <p:strVal val="visible"/>
                                      </p:to>
                                    </p:set>
                                    <p:animEffect transition="in" filter="wipe(left)">
                                      <p:cBhvr>
                                        <p:cTn id="19" dur="500"/>
                                        <p:tgtEl>
                                          <p:spTgt spid="17436"/>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50"/>
                                        </p:tgtEl>
                                        <p:attrNameLst>
                                          <p:attrName>style.visibility</p:attrName>
                                        </p:attrNameLst>
                                      </p:cBhvr>
                                      <p:to>
                                        <p:strVal val="visible"/>
                                      </p:to>
                                    </p:set>
                                    <p:animEffect transition="in" filter="wipe(left)">
                                      <p:cBhvr>
                                        <p:cTn id="22" dur="500"/>
                                        <p:tgtEl>
                                          <p:spTgt spid="50"/>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17434"/>
                                        </p:tgtEl>
                                        <p:attrNameLst>
                                          <p:attrName>style.visibility</p:attrName>
                                        </p:attrNameLst>
                                      </p:cBhvr>
                                      <p:to>
                                        <p:strVal val="visible"/>
                                      </p:to>
                                    </p:set>
                                    <p:animEffect transition="in" filter="wipe(left)">
                                      <p:cBhvr>
                                        <p:cTn id="25" dur="500"/>
                                        <p:tgtEl>
                                          <p:spTgt spid="17434"/>
                                        </p:tgtEl>
                                      </p:cBhvr>
                                    </p:animEffec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0"/>
                                          </p:stCondLst>
                                        </p:cTn>
                                        <p:tgtEl>
                                          <p:spTgt spid="17429"/>
                                        </p:tgtEl>
                                        <p:attrNameLst>
                                          <p:attrName>style.visibility</p:attrName>
                                        </p:attrNameLst>
                                      </p:cBhvr>
                                      <p:to>
                                        <p:strVal val="visible"/>
                                      </p:to>
                                    </p:se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41006"/>
                                        </p:tgtEl>
                                        <p:attrNameLst>
                                          <p:attrName>style.visibility</p:attrName>
                                        </p:attrNameLst>
                                      </p:cBhvr>
                                      <p:to>
                                        <p:strVal val="visible"/>
                                      </p:to>
                                    </p:set>
                                    <p:animEffect transition="in" filter="wipe(left)">
                                      <p:cBhvr>
                                        <p:cTn id="32" dur="500"/>
                                        <p:tgtEl>
                                          <p:spTgt spid="41006"/>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9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1031"/>
                                        </p:tgtEl>
                                        <p:attrNameLst>
                                          <p:attrName>style.visibility</p:attrName>
                                        </p:attrNameLst>
                                      </p:cBhvr>
                                      <p:to>
                                        <p:strVal val="visible"/>
                                      </p:to>
                                    </p:set>
                                    <p:animEffect transition="in" filter="wipe(up)">
                                      <p:cBhvr>
                                        <p:cTn id="53" dur="500"/>
                                        <p:tgtEl>
                                          <p:spTgt spid="4103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100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1007"/>
                                        </p:tgtEl>
                                        <p:attrNameLst>
                                          <p:attrName>style.visibility</p:attrName>
                                        </p:attrNameLst>
                                      </p:cBhvr>
                                      <p:to>
                                        <p:strVal val="visible"/>
                                      </p:to>
                                    </p:set>
                                    <p:animEffect transition="in" filter="wipe(down)">
                                      <p:cBhvr>
                                        <p:cTn id="62" dur="500"/>
                                        <p:tgtEl>
                                          <p:spTgt spid="41007"/>
                                        </p:tgtEl>
                                      </p:cBhvr>
                                    </p:animEffect>
                                  </p:childTnLst>
                                </p:cTn>
                              </p:par>
                              <p:par>
                                <p:cTn id="63" presetID="22" presetClass="entr" presetSubtype="4" fill="hold" nodeType="withEffect">
                                  <p:stCondLst>
                                    <p:cond delay="0"/>
                                  </p:stCondLst>
                                  <p:childTnLst>
                                    <p:set>
                                      <p:cBhvr>
                                        <p:cTn id="64" dur="1" fill="hold">
                                          <p:stCondLst>
                                            <p:cond delay="0"/>
                                          </p:stCondLst>
                                        </p:cTn>
                                        <p:tgtEl>
                                          <p:spTgt spid="41036"/>
                                        </p:tgtEl>
                                        <p:attrNameLst>
                                          <p:attrName>style.visibility</p:attrName>
                                        </p:attrNameLst>
                                      </p:cBhvr>
                                      <p:to>
                                        <p:strVal val="visible"/>
                                      </p:to>
                                    </p:set>
                                    <p:animEffect transition="in" filter="wipe(down)">
                                      <p:cBhvr>
                                        <p:cTn id="65" dur="500"/>
                                        <p:tgtEl>
                                          <p:spTgt spid="41036"/>
                                        </p:tgtEl>
                                      </p:cBhvr>
                                    </p:animEffect>
                                  </p:childTnLst>
                                </p:cTn>
                              </p:par>
                              <p:par>
                                <p:cTn id="66" presetID="22" presetClass="entr" presetSubtype="4" fill="hold" nodeType="withEffect">
                                  <p:stCondLst>
                                    <p:cond delay="0"/>
                                  </p:stCondLst>
                                  <p:childTnLst>
                                    <p:set>
                                      <p:cBhvr>
                                        <p:cTn id="67" dur="1" fill="hold">
                                          <p:stCondLst>
                                            <p:cond delay="0"/>
                                          </p:stCondLst>
                                        </p:cTn>
                                        <p:tgtEl>
                                          <p:spTgt spid="41008"/>
                                        </p:tgtEl>
                                        <p:attrNameLst>
                                          <p:attrName>style.visibility</p:attrName>
                                        </p:attrNameLst>
                                      </p:cBhvr>
                                      <p:to>
                                        <p:strVal val="visible"/>
                                      </p:to>
                                    </p:set>
                                    <p:animEffect transition="in" filter="wipe(down)">
                                      <p:cBhvr>
                                        <p:cTn id="68" dur="500"/>
                                        <p:tgtEl>
                                          <p:spTgt spid="41008"/>
                                        </p:tgtEl>
                                      </p:cBhvr>
                                    </p:animEffect>
                                  </p:childTnLst>
                                </p:cTn>
                              </p:par>
                            </p:childTnLst>
                          </p:cTn>
                        </p:par>
                        <p:par>
                          <p:cTn id="69" fill="hold">
                            <p:stCondLst>
                              <p:cond delay="500"/>
                            </p:stCondLst>
                            <p:childTnLst>
                              <p:par>
                                <p:cTn id="70" presetID="22" presetClass="entr" presetSubtype="4" fill="hold" nodeType="afterEffect">
                                  <p:stCondLst>
                                    <p:cond delay="1000"/>
                                  </p:stCondLst>
                                  <p:childTnLst>
                                    <p:set>
                                      <p:cBhvr>
                                        <p:cTn id="71" dur="1" fill="hold">
                                          <p:stCondLst>
                                            <p:cond delay="0"/>
                                          </p:stCondLst>
                                        </p:cTn>
                                        <p:tgtEl>
                                          <p:spTgt spid="57"/>
                                        </p:tgtEl>
                                        <p:attrNameLst>
                                          <p:attrName>style.visibility</p:attrName>
                                        </p:attrNameLst>
                                      </p:cBhvr>
                                      <p:to>
                                        <p:strVal val="visible"/>
                                      </p:to>
                                    </p:set>
                                    <p:animEffect transition="in" filter="wipe(down)">
                                      <p:cBhvr>
                                        <p:cTn id="72" dur="500"/>
                                        <p:tgtEl>
                                          <p:spTgt spid="57"/>
                                        </p:tgtEl>
                                      </p:cBhvr>
                                    </p:animEffect>
                                  </p:childTnLst>
                                </p:cTn>
                              </p:par>
                            </p:childTnLst>
                          </p:cTn>
                        </p:par>
                        <p:par>
                          <p:cTn id="73" fill="hold">
                            <p:stCondLst>
                              <p:cond delay="2000"/>
                            </p:stCondLst>
                            <p:childTnLst>
                              <p:par>
                                <p:cTn id="74" presetID="1" presetClass="entr" presetSubtype="0" fill="hold" grpId="0" nodeType="after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6" grpId="0" animBg="1"/>
      <p:bldP spid="41005" grpId="0" animBg="1"/>
      <p:bldP spid="17434" grpId="0" animBg="1"/>
      <p:bldP spid="17435" grpId="0" animBg="1"/>
      <p:bldP spid="17436" grpId="0" animBg="1"/>
      <p:bldP spid="17437" grpId="0" animBg="1"/>
      <p:bldP spid="17438" grpId="0" animBg="1"/>
      <p:bldP spid="17439" grpId="0" animBg="1"/>
      <p:bldP spid="17429" grpId="0" animBg="1"/>
      <p:bldP spid="50" grpId="0" animBg="1"/>
      <p:bldP spid="51" grpId="0" animBg="1"/>
      <p:bldP spid="53" grpId="0" animBg="1"/>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286" y="567556"/>
            <a:ext cx="5572125" cy="6858000"/>
          </a:xfrm>
          <a:prstGeom prst="rect">
            <a:avLst/>
          </a:prstGeom>
        </p:spPr>
      </p:pic>
      <p:sp>
        <p:nvSpPr>
          <p:cNvPr id="2" name="タイトル 1"/>
          <p:cNvSpPr>
            <a:spLocks noGrp="1"/>
          </p:cNvSpPr>
          <p:nvPr>
            <p:ph type="title"/>
          </p:nvPr>
        </p:nvSpPr>
        <p:spPr/>
        <p:txBody>
          <a:bodyPr/>
          <a:lstStyle/>
          <a:p>
            <a:r>
              <a:rPr kumimoji="1" lang="en-US" altLang="ja-JP" dirty="0"/>
              <a:t>NIED Hi-net Website</a:t>
            </a:r>
            <a:endParaRPr kumimoji="1" lang="ja-JP" altLang="en-US" dirty="0"/>
          </a:p>
        </p:txBody>
      </p:sp>
      <p:sp>
        <p:nvSpPr>
          <p:cNvPr id="4" name="テキスト ボックス 3"/>
          <p:cNvSpPr txBox="1"/>
          <p:nvPr/>
        </p:nvSpPr>
        <p:spPr>
          <a:xfrm>
            <a:off x="6962265" y="1979606"/>
            <a:ext cx="2032608" cy="33855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ja-JP" sz="1600" b="1" dirty="0"/>
              <a:t>Quick Announcement</a:t>
            </a:r>
            <a:endParaRPr lang="ja-JP" altLang="en-US" sz="1600" b="1" dirty="0"/>
          </a:p>
        </p:txBody>
      </p:sp>
      <p:sp>
        <p:nvSpPr>
          <p:cNvPr id="6" name="テキスト ボックス 5"/>
          <p:cNvSpPr txBox="1"/>
          <p:nvPr/>
        </p:nvSpPr>
        <p:spPr>
          <a:xfrm>
            <a:off x="6834407" y="3704169"/>
            <a:ext cx="209992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altLang="ja-JP" sz="1600" b="1" dirty="0"/>
              <a:t>Large Earthquake Info.</a:t>
            </a:r>
          </a:p>
          <a:p>
            <a:pPr algn="r"/>
            <a:r>
              <a:rPr lang="en-US" altLang="ja-JP" sz="1600" b="1" dirty="0"/>
              <a:t>(M≥5)</a:t>
            </a:r>
            <a:endParaRPr lang="ja-JP" altLang="en-US" sz="1600" b="1" dirty="0"/>
          </a:p>
        </p:txBody>
      </p:sp>
      <p:sp>
        <p:nvSpPr>
          <p:cNvPr id="7" name="テキスト ボックス 6"/>
          <p:cNvSpPr txBox="1"/>
          <p:nvPr/>
        </p:nvSpPr>
        <p:spPr>
          <a:xfrm>
            <a:off x="77824" y="1641052"/>
            <a:ext cx="2818400" cy="338554"/>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ja-JP" sz="1600" b="1" dirty="0"/>
              <a:t>Latest Earthquake Info.(M≥2.5)</a:t>
            </a:r>
            <a:endParaRPr lang="ja-JP" altLang="en-US" sz="1600" b="1" dirty="0"/>
          </a:p>
        </p:txBody>
      </p:sp>
      <p:sp>
        <p:nvSpPr>
          <p:cNvPr id="8" name="テキスト ボックス 7"/>
          <p:cNvSpPr txBox="1"/>
          <p:nvPr/>
        </p:nvSpPr>
        <p:spPr>
          <a:xfrm>
            <a:off x="77824" y="5403825"/>
            <a:ext cx="2555508" cy="584775"/>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ja-JP" sz="1600" b="1" dirty="0"/>
              <a:t>Hypocenter Distribution of </a:t>
            </a:r>
          </a:p>
          <a:p>
            <a:pPr algn="r"/>
            <a:r>
              <a:rPr lang="en-US" altLang="ja-JP" sz="1600" b="1" dirty="0"/>
              <a:t>the Last 24 Hours</a:t>
            </a:r>
            <a:endParaRPr lang="ja-JP" altLang="en-US" sz="1600" b="1" dirty="0"/>
          </a:p>
        </p:txBody>
      </p:sp>
      <p:sp>
        <p:nvSpPr>
          <p:cNvPr id="3" name="テキスト ボックス 2"/>
          <p:cNvSpPr txBox="1"/>
          <p:nvPr/>
        </p:nvSpPr>
        <p:spPr>
          <a:xfrm>
            <a:off x="4844140" y="6423352"/>
            <a:ext cx="421277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dirty="0"/>
              <a:t>http://www.hinet.bosai.go.jp/?LANG=en</a:t>
            </a:r>
            <a:endParaRPr kumimoji="1" lang="ja-JP" altLang="en-US" dirty="0"/>
          </a:p>
        </p:txBody>
      </p:sp>
    </p:spTree>
    <p:extLst>
      <p:ext uri="{BB962C8B-B14F-4D97-AF65-F5344CB8AC3E}">
        <p14:creationId xmlns:p14="http://schemas.microsoft.com/office/powerpoint/2010/main" val="400756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Earthquake Information</a:t>
            </a:r>
            <a:endParaRPr kumimoji="1" lang="ja-JP" altLang="en-US" dirty="0"/>
          </a:p>
        </p:txBody>
      </p:sp>
      <p:pic>
        <p:nvPicPr>
          <p:cNvPr id="7" name="図 6"/>
          <p:cNvPicPr>
            <a:picLocks noChangeAspect="1"/>
          </p:cNvPicPr>
          <p:nvPr/>
        </p:nvPicPr>
        <p:blipFill rotWithShape="1">
          <a:blip r:embed="rId2"/>
          <a:srcRect t="1986"/>
          <a:stretch/>
        </p:blipFill>
        <p:spPr>
          <a:xfrm>
            <a:off x="6" y="505184"/>
            <a:ext cx="3458051" cy="5061796"/>
          </a:xfrm>
          <a:prstGeom prst="rect">
            <a:avLst/>
          </a:prstGeom>
          <a:effectLst>
            <a:outerShdw blurRad="50800" dist="38100" dir="2700000" algn="tl" rotWithShape="0">
              <a:prstClr val="black">
                <a:alpha val="40000"/>
              </a:prstClr>
            </a:outerShdw>
          </a:effectLst>
        </p:spPr>
      </p:pic>
      <p:pic>
        <p:nvPicPr>
          <p:cNvPr id="8" name="図 7"/>
          <p:cNvPicPr>
            <a:picLocks noChangeAspect="1"/>
          </p:cNvPicPr>
          <p:nvPr/>
        </p:nvPicPr>
        <p:blipFill rotWithShape="1">
          <a:blip r:embed="rId3"/>
          <a:srcRect t="1986"/>
          <a:stretch/>
        </p:blipFill>
        <p:spPr>
          <a:xfrm>
            <a:off x="2842980" y="930084"/>
            <a:ext cx="3458051" cy="5061796"/>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rotWithShape="1">
          <a:blip r:embed="rId4"/>
          <a:srcRect t="1986"/>
          <a:stretch/>
        </p:blipFill>
        <p:spPr>
          <a:xfrm>
            <a:off x="5685954" y="1354985"/>
            <a:ext cx="3458051" cy="5061796"/>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752876" y="5160737"/>
            <a:ext cx="167545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b="1" dirty="0">
                <a:latin typeface="Meiryo UI" panose="020B0604030504040204" pitchFamily="50" charset="-128"/>
                <a:ea typeface="Meiryo UI" panose="020B0604030504040204" pitchFamily="50" charset="-128"/>
              </a:rPr>
              <a:t>Nation-wide</a:t>
            </a:r>
            <a:endParaRPr lang="ja-JP" altLang="en-US"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541470" y="5513874"/>
            <a:ext cx="19627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b="1" dirty="0">
                <a:latin typeface="Meiryo UI" panose="020B0604030504040204" pitchFamily="50" charset="-128"/>
                <a:ea typeface="Meiryo UI" panose="020B0604030504040204" pitchFamily="50" charset="-128"/>
              </a:rPr>
              <a:t>Regional Scale</a:t>
            </a:r>
            <a:endParaRPr lang="ja-JP" altLang="en-US"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394764" y="5856805"/>
            <a:ext cx="217508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b="1" dirty="0">
                <a:latin typeface="Meiryo UI" panose="020B0604030504040204" pitchFamily="50" charset="-128"/>
                <a:ea typeface="Meiryo UI" panose="020B0604030504040204" pitchFamily="50" charset="-128"/>
              </a:rPr>
              <a:t>Prefecture Scale</a:t>
            </a:r>
            <a:endParaRPr lang="ja-JP" altLang="en-US"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876759" y="6449437"/>
            <a:ext cx="369524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b="1" dirty="0">
                <a:latin typeface="Meiryo UI" panose="020B0604030504040204" pitchFamily="50" charset="-128"/>
                <a:ea typeface="Meiryo UI" panose="020B0604030504040204" pitchFamily="50" charset="-128"/>
              </a:rPr>
              <a:t>30 Days / 7 Days / </a:t>
            </a:r>
            <a:r>
              <a:rPr lang="en-US" altLang="ja-JP" dirty="0">
                <a:latin typeface="Meiryo UI" panose="020B0604030504040204" pitchFamily="50" charset="-128"/>
                <a:ea typeface="Meiryo UI" panose="020B0604030504040204" pitchFamily="50" charset="-128"/>
              </a:rPr>
              <a:t>24 Hours</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06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9|6.3"/>
</p:tagLst>
</file>

<file path=ppt/tags/tag2.xml><?xml version="1.0" encoding="utf-8"?>
<p:tagLst xmlns:a="http://schemas.openxmlformats.org/drawingml/2006/main" xmlns:r="http://schemas.openxmlformats.org/officeDocument/2006/relationships" xmlns:p="http://schemas.openxmlformats.org/presentationml/2006/main">
  <p:tag name="TIMING" val="|17.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IED.v2">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NIED.v2</Template>
  <TotalTime>6847</TotalTime>
  <Words>1032</Words>
  <Application>Microsoft Office PowerPoint</Application>
  <PresentationFormat>画面に合わせる (4:3)</PresentationFormat>
  <Paragraphs>166</Paragraphs>
  <Slides>20</Slides>
  <Notes>8</Notes>
  <HiddenSlides>2</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20</vt:i4>
      </vt:variant>
    </vt:vector>
  </HeadingPairs>
  <TitlesOfParts>
    <vt:vector size="37" baseType="lpstr">
      <vt:lpstr>Gill Sans MT</vt:lpstr>
      <vt:lpstr>HG丸ｺﾞｼｯｸM-PRO</vt:lpstr>
      <vt:lpstr>Meiryo UI</vt:lpstr>
      <vt:lpstr>ＭＳ Ｐゴシック</vt:lpstr>
      <vt:lpstr>ＭＳ Ｐ明朝</vt:lpstr>
      <vt:lpstr>Arial</vt:lpstr>
      <vt:lpstr>Arial Black</vt:lpstr>
      <vt:lpstr>Arial Narrow</vt:lpstr>
      <vt:lpstr>Calibri</vt:lpstr>
      <vt:lpstr>Comic Sans MS</vt:lpstr>
      <vt:lpstr>Lucida Sans Unicode</vt:lpstr>
      <vt:lpstr>Tahoma</vt:lpstr>
      <vt:lpstr>Times New Roman</vt:lpstr>
      <vt:lpstr>Verdana</vt:lpstr>
      <vt:lpstr>Wingdings</vt:lpstr>
      <vt:lpstr>Wingdings 3</vt:lpstr>
      <vt:lpstr>NIED.v2</vt:lpstr>
      <vt:lpstr>防災科研基盤的地震観測網と観測データの公開・利用 Introduction of NIED Seismograph Networks </vt:lpstr>
      <vt:lpstr>Outline</vt:lpstr>
      <vt:lpstr>Impact of 1995 Kobe Earthquake</vt:lpstr>
      <vt:lpstr>Database On the NIED Website</vt:lpstr>
      <vt:lpstr>Three-kind Seismograph Networks</vt:lpstr>
      <vt:lpstr>Outline of the NIED Hi-net</vt:lpstr>
      <vt:lpstr>Real-time Exchange of Seismograph Data</vt:lpstr>
      <vt:lpstr>NIED Hi-net Website</vt:lpstr>
      <vt:lpstr>Earthquake Information</vt:lpstr>
      <vt:lpstr>Waveforms</vt:lpstr>
      <vt:lpstr>Access Counts of the Hi-net Website </vt:lpstr>
      <vt:lpstr>Station Information (Japanese Only)</vt:lpstr>
      <vt:lpstr>3-D Image Using VRML Technology</vt:lpstr>
      <vt:lpstr>Outreach: Shingen-Chan / Origami Craft</vt:lpstr>
      <vt:lpstr>NIED Hi-net Website</vt:lpstr>
      <vt:lpstr>NIED Hi-net Website</vt:lpstr>
      <vt:lpstr>Collection of User Reports</vt:lpstr>
      <vt:lpstr>Collection of User Reports</vt:lpstr>
      <vt:lpstr>Usage: Collaboration with Museums</vt:lpstr>
      <vt:lpstr>In the Near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OSDWS4</dc:title>
  <dc:creator>shiomi</dc:creator>
  <cp:lastModifiedBy>Katsuhiko Shiomi</cp:lastModifiedBy>
  <cp:revision>214</cp:revision>
  <cp:lastPrinted>2016-09-14T12:35:23Z</cp:lastPrinted>
  <dcterms:created xsi:type="dcterms:W3CDTF">2016-08-25T09:38:17Z</dcterms:created>
  <dcterms:modified xsi:type="dcterms:W3CDTF">2017-03-01T01:33:15Z</dcterms:modified>
</cp:coreProperties>
</file>