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6" r:id="rId4"/>
    <p:sldId id="283" r:id="rId5"/>
    <p:sldId id="260" r:id="rId6"/>
    <p:sldId id="285" r:id="rId7"/>
    <p:sldId id="258" r:id="rId8"/>
    <p:sldId id="270" r:id="rId9"/>
    <p:sldId id="284" r:id="rId10"/>
    <p:sldId id="271" r:id="rId11"/>
    <p:sldId id="259" r:id="rId12"/>
    <p:sldId id="261" r:id="rId13"/>
    <p:sldId id="280" r:id="rId14"/>
    <p:sldId id="281" r:id="rId15"/>
    <p:sldId id="263" r:id="rId16"/>
    <p:sldId id="276" r:id="rId17"/>
    <p:sldId id="278" r:id="rId18"/>
    <p:sldId id="279" r:id="rId19"/>
    <p:sldId id="272" r:id="rId20"/>
    <p:sldId id="264" r:id="rId21"/>
    <p:sldId id="269" r:id="rId22"/>
    <p:sldId id="265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67" autoAdjust="0"/>
  </p:normalViewPr>
  <p:slideViewPr>
    <p:cSldViewPr snapToGrid="0">
      <p:cViewPr varScale="1">
        <p:scale>
          <a:sx n="86" d="100"/>
          <a:sy n="86" d="100"/>
        </p:scale>
        <p:origin x="15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2DF2-A196-45D2-9D21-3A7E7A97C8ED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BFF92-5E47-49DA-BA0D-44286E4463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02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FF92-5E47-49DA-BA0D-44286E44631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6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FF92-5E47-49DA-BA0D-44286E44631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96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lang="ja-JP" altLang="en-US" dirty="0" smtClean="0"/>
              <a:t>回オープンサイエンスデータ推進ワークショップ</a:t>
            </a:r>
            <a:endParaRPr kumimoji="1" lang="en-US" altLang="ja-JP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2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7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65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1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7993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2911"/>
            <a:ext cx="7886700" cy="453467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80134"/>
            <a:ext cx="7885508" cy="4509529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</p:spPr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56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7993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210962"/>
            <a:ext cx="7885508" cy="4978701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99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90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39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1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5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1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58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F503-5869-4BEC-BF83-58944AFA6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31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2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4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png"/><Relationship Id="rId3" Type="http://schemas.openxmlformats.org/officeDocument/2006/relationships/image" Target="../media/image240.png"/><Relationship Id="rId21" Type="http://schemas.openxmlformats.org/officeDocument/2006/relationships/image" Target="../media/image35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90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18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9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42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19" Type="http://schemas.openxmlformats.org/officeDocument/2006/relationships/image" Target="../media/image420.png"/><Relationship Id="rId4" Type="http://schemas.openxmlformats.org/officeDocument/2006/relationships/image" Target="../media/image41.png"/><Relationship Id="rId9" Type="http://schemas.openxmlformats.org/officeDocument/2006/relationships/image" Target="../media/image291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453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sz="4800" dirty="0"/>
              <a:t>ノイズを含む３次元流速</a:t>
            </a:r>
            <a:r>
              <a:rPr lang="ja-JP" altLang="en-US" sz="4800" dirty="0" smtClean="0"/>
              <a:t>データ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からの有用</a:t>
            </a:r>
            <a:r>
              <a:rPr lang="ja-JP" altLang="en-US" sz="4800" dirty="0"/>
              <a:t>情報抽出の試み 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en-US" altLang="ja-JP" sz="4800" dirty="0"/>
              <a:t>A Trial of Extracting Useful Information from Noisy Velocity Data of a 3D Flow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05163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〇</a:t>
            </a:r>
            <a:r>
              <a:rPr kumimoji="1" lang="ja-JP" altLang="en-US" dirty="0" smtClean="0"/>
              <a:t>尾亦範泰，安達健二，中塚祐喜</a:t>
            </a:r>
            <a:r>
              <a:rPr lang="ja-JP" altLang="en-US" dirty="0"/>
              <a:t>，</a:t>
            </a:r>
            <a:r>
              <a:rPr kumimoji="1" lang="ja-JP" altLang="en-US" dirty="0" smtClean="0"/>
              <a:t>白山晋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（東京大学大学院工学系研究科）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lang="ja-JP" altLang="en-US" dirty="0" smtClean="0"/>
              <a:t>回オープンサイエンスデータ推進ワークショップ</a:t>
            </a:r>
            <a:endParaRPr kumimoji="1" lang="en-US" altLang="ja-JP" dirty="0" smtClean="0"/>
          </a:p>
          <a:p>
            <a:r>
              <a:rPr lang="en-US" altLang="ja-JP" dirty="0" smtClean="0"/>
              <a:t>2017. 3. 1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0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97" y="5786293"/>
            <a:ext cx="4654925" cy="726345"/>
          </a:xfrm>
          <a:prstGeom prst="rect">
            <a:avLst/>
          </a:prstGeom>
        </p:spPr>
      </p:pic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629842" y="1680134"/>
            <a:ext cx="7885508" cy="450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Normalize so that the norm comes to 1</a:t>
            </a:r>
          </a:p>
          <a:p>
            <a:pPr marL="0" indent="0">
              <a:buNone/>
            </a:pPr>
            <a:r>
              <a:rPr lang="en-US" altLang="ja-JP" dirty="0" smtClean="0"/>
              <a:t>(every tuft, every time period)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Target data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Extract directional information by Normalization</a:t>
            </a:r>
            <a:endParaRPr kumimoji="1" lang="ja-JP" altLang="en-US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78" y="2687364"/>
            <a:ext cx="3945206" cy="2757719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242"/>
            <a:ext cx="3943350" cy="27577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1" y="5481961"/>
            <a:ext cx="2778035" cy="365331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3729474" y="3442127"/>
            <a:ext cx="1402080" cy="9855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normalize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23456" y="5745970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 of tuft α at time t: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1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method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Apply </a:t>
            </a:r>
            <a:r>
              <a:rPr kumimoji="1" lang="en-US" altLang="ja-JP" dirty="0" err="1" smtClean="0"/>
              <a:t>vMF</a:t>
            </a:r>
            <a:r>
              <a:rPr kumimoji="1" lang="en-US" altLang="ja-JP" dirty="0" smtClean="0"/>
              <a:t>-HMM to multidimensional time-series flow data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Temporal segmentation with</a:t>
            </a:r>
          </a:p>
          <a:p>
            <a:r>
              <a:rPr kumimoji="1" lang="en-US" altLang="ja-JP" dirty="0" smtClean="0"/>
              <a:t>Multidimensional</a:t>
            </a:r>
            <a:endParaRPr lang="en-US" altLang="ja-JP" dirty="0"/>
          </a:p>
          <a:p>
            <a:r>
              <a:rPr lang="en-US" altLang="ja-JP" dirty="0" smtClean="0"/>
              <a:t>Directional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Hidden Markov Model.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To deal with multidimensional direction, </a:t>
            </a:r>
          </a:p>
          <a:p>
            <a:pPr marL="0" indent="0">
              <a:buNone/>
            </a:pPr>
            <a:r>
              <a:rPr lang="en-US" altLang="ja-JP" dirty="0"/>
              <a:t>k</a:t>
            </a:r>
            <a:r>
              <a:rPr lang="en-US" altLang="ja-JP" dirty="0" smtClean="0"/>
              <a:t>nowledge of directional statistics is used.</a:t>
            </a:r>
          </a:p>
          <a:p>
            <a:r>
              <a:rPr kumimoji="1" lang="en-US" altLang="ja-JP" dirty="0" smtClean="0"/>
              <a:t>von Mises</a:t>
            </a:r>
            <a:r>
              <a:rPr lang="en-US" altLang="ja-JP" dirty="0"/>
              <a:t>-</a:t>
            </a:r>
            <a:r>
              <a:rPr kumimoji="1" lang="en-US" altLang="ja-JP" dirty="0" smtClean="0"/>
              <a:t>Fisher distribution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Understand </a:t>
            </a:r>
            <a:r>
              <a:rPr lang="en-US" altLang="ja-JP" dirty="0" smtClean="0"/>
              <a:t>the data </a:t>
            </a:r>
            <a:r>
              <a:rPr lang="en-US" altLang="ja-JP" dirty="0"/>
              <a:t>based on the result of </a:t>
            </a:r>
            <a:r>
              <a:rPr lang="en-US" altLang="ja-JP" dirty="0" smtClean="0"/>
              <a:t>segmentation</a:t>
            </a:r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Stochastic model of direction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Use of </a:t>
            </a:r>
            <a:r>
              <a:rPr lang="en-US" altLang="ja-JP" dirty="0"/>
              <a:t>d</a:t>
            </a:r>
            <a:r>
              <a:rPr lang="en-US" altLang="ja-JP" dirty="0" smtClean="0"/>
              <a:t>irectional statistics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708224"/>
            <a:ext cx="7885112" cy="2751995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12" y="2519078"/>
            <a:ext cx="5458587" cy="885949"/>
          </a:xfrm>
          <a:prstGeom prst="rect">
            <a:avLst/>
          </a:prstGeom>
        </p:spPr>
      </p:pic>
      <p:sp>
        <p:nvSpPr>
          <p:cNvPr id="11" name="コンテンツ プレースホルダー 3"/>
          <p:cNvSpPr txBox="1">
            <a:spLocks/>
          </p:cNvSpPr>
          <p:nvPr/>
        </p:nvSpPr>
        <p:spPr>
          <a:xfrm>
            <a:off x="629842" y="1680135"/>
            <a:ext cx="7885508" cy="21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Statistics for directional data</a:t>
            </a:r>
          </a:p>
          <a:p>
            <a:r>
              <a:rPr lang="en-US" altLang="ja-JP" dirty="0" smtClean="0"/>
              <a:t>Domain of directional data is a unit hypersphere:</a:t>
            </a:r>
          </a:p>
          <a:p>
            <a:endParaRPr lang="en-US" altLang="ja-JP" dirty="0"/>
          </a:p>
          <a:p>
            <a:r>
              <a:rPr lang="en-US" altLang="ja-JP" dirty="0" smtClean="0"/>
              <a:t>We consider 3D direction (p=3)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6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3"/>
          <p:cNvSpPr txBox="1">
            <a:spLocks/>
          </p:cNvSpPr>
          <p:nvPr/>
        </p:nvSpPr>
        <p:spPr>
          <a:xfrm>
            <a:off x="478206" y="1680134"/>
            <a:ext cx="8187587" cy="21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von </a:t>
            </a:r>
            <a:r>
              <a:rPr lang="en-US" altLang="ja-JP" dirty="0" smtClean="0"/>
              <a:t>Mises-Fisher distribution</a:t>
            </a:r>
            <a:endParaRPr lang="en-US" altLang="ja-JP" dirty="0"/>
          </a:p>
          <a:p>
            <a:r>
              <a:rPr lang="en-US" altLang="ja-JP" dirty="0" smtClean="0"/>
              <a:t>Fundamental distribution of directional statistics</a:t>
            </a:r>
          </a:p>
          <a:p>
            <a:r>
              <a:rPr lang="en-US" altLang="ja-JP" dirty="0" smtClean="0"/>
              <a:t>A mixture distribution well express the wind direction </a:t>
            </a:r>
            <a:r>
              <a:rPr lang="ja-JP" altLang="en-US" dirty="0" smtClean="0"/>
              <a:t> </a:t>
            </a:r>
            <a:r>
              <a:rPr lang="en-US" altLang="ja-JP" dirty="0"/>
              <a:t>[</a:t>
            </a:r>
            <a:r>
              <a:rPr lang="en-US" altLang="ja-JP" dirty="0" err="1"/>
              <a:t>Masseran</a:t>
            </a:r>
            <a:r>
              <a:rPr lang="ja-JP" altLang="en-US" dirty="0"/>
              <a:t> </a:t>
            </a:r>
            <a:r>
              <a:rPr lang="en-US" altLang="ja-JP" dirty="0"/>
              <a:t>et al. 2013]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Stochastic model of direction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Distribution used in directional statistics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708224"/>
            <a:ext cx="7885112" cy="275199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60" y="2495205"/>
            <a:ext cx="7125694" cy="9812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Stochastic model of direction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Distribution used in directional statistics</a:t>
            </a:r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2" y="3899513"/>
            <a:ext cx="7885112" cy="275199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605454" y="2349822"/>
            <a:ext cx="1278081" cy="94625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normalization</a:t>
            </a:r>
          </a:p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930297" y="2345129"/>
            <a:ext cx="2211148" cy="94625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Main term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12" y="3682106"/>
            <a:ext cx="1715465" cy="49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3"/>
              <p:cNvSpPr txBox="1">
                <a:spLocks/>
              </p:cNvSpPr>
              <p:nvPr/>
            </p:nvSpPr>
            <p:spPr>
              <a:xfrm>
                <a:off x="629842" y="1680135"/>
                <a:ext cx="7885508" cy="2535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 smtClean="0"/>
                  <a:t>von Mises-Fisher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vMF</a:t>
                </a:r>
                <a:r>
                  <a:rPr lang="en-US" altLang="ja-JP" dirty="0" smtClean="0"/>
                  <a:t>)</a:t>
                </a:r>
                <a:r>
                  <a:rPr lang="ja-JP" altLang="en-US" dirty="0"/>
                  <a:t> </a:t>
                </a:r>
                <a:r>
                  <a:rPr lang="en-US" altLang="ja-JP" dirty="0" err="1" smtClean="0"/>
                  <a:t>distrubution</a:t>
                </a:r>
                <a:endParaRPr lang="en-US" altLang="ja-JP" dirty="0" smtClean="0"/>
              </a:p>
              <a:p>
                <a:r>
                  <a:rPr lang="en-US" altLang="ja-JP" dirty="0" smtClean="0"/>
                  <a:t>Probability density function</a:t>
                </a:r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r>
                  <a:rPr lang="en-US" altLang="ja-JP" dirty="0" smtClean="0"/>
                  <a:t>Parameters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average direction: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   diffusion parameter: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1" name="コンテンツ プレースホルダー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2" y="1680135"/>
                <a:ext cx="7885508" cy="2535026"/>
              </a:xfrm>
              <a:prstGeom prst="rect">
                <a:avLst/>
              </a:prstGeom>
              <a:blipFill>
                <a:blip r:embed="rId5"/>
                <a:stretch>
                  <a:fillRect l="-1391" t="-5060" b="-45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Hidden Markov Model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Stochastical</a:t>
            </a:r>
            <a:r>
              <a:rPr lang="en-US" altLang="ja-JP" dirty="0" smtClean="0"/>
              <a:t> modeling of data generation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680134"/>
            <a:ext cx="7885508" cy="15629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Hidden</a:t>
            </a:r>
            <a:r>
              <a:rPr lang="ja-JP" altLang="en-US" dirty="0"/>
              <a:t> </a:t>
            </a:r>
            <a:r>
              <a:rPr lang="en-US" altLang="ja-JP" dirty="0" smtClean="0"/>
              <a:t>Markov</a:t>
            </a:r>
            <a:r>
              <a:rPr lang="ja-JP" altLang="en-US" dirty="0"/>
              <a:t> </a:t>
            </a:r>
            <a:r>
              <a:rPr lang="en-US" altLang="ja-JP" dirty="0" smtClean="0"/>
              <a:t>Mode</a:t>
            </a:r>
            <a:r>
              <a:rPr lang="en-US" altLang="ja-JP" dirty="0"/>
              <a:t>l</a:t>
            </a:r>
            <a:r>
              <a:rPr lang="ja-JP" altLang="en-US" dirty="0" smtClean="0"/>
              <a:t>（</a:t>
            </a:r>
            <a:r>
              <a:rPr lang="en-US" altLang="ja-JP" dirty="0" smtClean="0"/>
              <a:t>HMM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method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machine</a:t>
            </a:r>
            <a:r>
              <a:rPr lang="ja-JP" altLang="en-US" dirty="0" smtClean="0"/>
              <a:t> </a:t>
            </a:r>
            <a:r>
              <a:rPr lang="en-US" altLang="ja-JP" dirty="0" smtClean="0"/>
              <a:t>learning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e.g. [Matsubara et al. 2014]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/>
              <a:t>Stochastic modeling of temporal evolution of </a:t>
            </a:r>
            <a:r>
              <a:rPr lang="en-US" altLang="ja-JP" dirty="0" smtClean="0"/>
              <a:t>data</a:t>
            </a:r>
          </a:p>
          <a:p>
            <a:r>
              <a:rPr lang="en-US" altLang="ja-JP" dirty="0" smtClean="0"/>
              <a:t>Available </a:t>
            </a:r>
            <a:r>
              <a:rPr kumimoji="1" lang="en-US" altLang="ja-JP" dirty="0" smtClean="0"/>
              <a:t>to segment time-series data temporally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177422"/>
            <a:ext cx="5835020" cy="147644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90" y="4662710"/>
            <a:ext cx="5310763" cy="16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Hidden Markov Model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Structure of the model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/>
              <p:cNvSpPr/>
              <p:nvPr/>
            </p:nvSpPr>
            <p:spPr>
              <a:xfrm>
                <a:off x="764216" y="2121408"/>
                <a:ext cx="5895594" cy="3944312"/>
              </a:xfrm>
              <a:prstGeom prst="roundRect">
                <a:avLst>
                  <a:gd name="adj" fmla="val 3994"/>
                </a:avLst>
              </a:prstGeom>
              <a:solidFill>
                <a:schemeClr val="bg1"/>
              </a:solid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dirty="0"/>
                        <m:t>確率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角丸四角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6" y="2121408"/>
                <a:ext cx="5895594" cy="3944312"/>
              </a:xfrm>
              <a:prstGeom prst="roundRect">
                <a:avLst>
                  <a:gd name="adj" fmla="val 3994"/>
                </a:avLst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99" y="3524309"/>
            <a:ext cx="1912678" cy="12921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3" y="4701184"/>
            <a:ext cx="1810670" cy="13261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99" y="2476907"/>
            <a:ext cx="1819170" cy="127511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7" y="3814871"/>
            <a:ext cx="2992379" cy="200311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H="1">
            <a:off x="2234044" y="3299841"/>
            <a:ext cx="452006" cy="1094664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745803" y="3279162"/>
            <a:ext cx="129111" cy="1583662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793513" y="3254895"/>
            <a:ext cx="297008" cy="838669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159589" y="3524240"/>
                <a:ext cx="4091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589" y="3524240"/>
                <a:ext cx="40915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2508598" y="3801997"/>
                <a:ext cx="4133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598" y="3801997"/>
                <a:ext cx="41331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822291" y="3388847"/>
                <a:ext cx="4133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291" y="3388847"/>
                <a:ext cx="41331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010940" y="2385094"/>
            <a:ext cx="19310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HMM</a:t>
            </a:r>
          </a:p>
          <a:p>
            <a:r>
              <a:rPr kumimoji="1" lang="ja-JP" altLang="en-US" dirty="0" smtClean="0"/>
              <a:t>（</a:t>
            </a:r>
            <a:r>
              <a:rPr lang="en-US" altLang="ja-JP" dirty="0" smtClean="0"/>
              <a:t># of states: 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81857" y="3269705"/>
                <a:ext cx="147189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Initial probability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7" y="3269705"/>
                <a:ext cx="1471895" cy="646331"/>
              </a:xfrm>
              <a:prstGeom prst="rect">
                <a:avLst/>
              </a:prstGeom>
              <a:blipFill>
                <a:blip r:embed="rId14"/>
                <a:stretch>
                  <a:fillRect l="-3306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859260" y="5138233"/>
                <a:ext cx="1446667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Transition probability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0" y="5138233"/>
                <a:ext cx="1446667" cy="646331"/>
              </a:xfrm>
              <a:prstGeom prst="rect">
                <a:avLst/>
              </a:prstGeom>
              <a:blipFill>
                <a:blip r:embed="rId15"/>
                <a:stretch>
                  <a:fillRect l="-3797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511730" y="2464428"/>
                <a:ext cx="158773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r>
                  <a:rPr lang="en-US" altLang="ja-JP" dirty="0" smtClean="0"/>
                  <a:t>utput distribution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730" y="2464428"/>
                <a:ext cx="1587730" cy="646331"/>
              </a:xfrm>
              <a:prstGeom prst="rect">
                <a:avLst/>
              </a:prstGeom>
              <a:blipFill>
                <a:blip r:embed="rId16"/>
                <a:stretch>
                  <a:fillRect l="-3065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/>
              <p:cNvSpPr/>
              <p:nvPr/>
            </p:nvSpPr>
            <p:spPr>
              <a:xfrm>
                <a:off x="377675" y="1870364"/>
                <a:ext cx="4648095" cy="4473795"/>
              </a:xfrm>
              <a:prstGeom prst="roundRect">
                <a:avLst>
                  <a:gd name="adj" fmla="val 3994"/>
                </a:avLst>
              </a:prstGeom>
              <a:solidFill>
                <a:schemeClr val="bg1"/>
              </a:solid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dirty="0"/>
                        <m:t>確率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角丸四角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75" y="1870364"/>
                <a:ext cx="4648095" cy="4473795"/>
              </a:xfrm>
              <a:prstGeom prst="roundRect">
                <a:avLst>
                  <a:gd name="adj" fmla="val 3994"/>
                </a:avLst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Hidden Markov Model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the model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823" y="2147595"/>
            <a:ext cx="19310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HMM</a:t>
            </a:r>
          </a:p>
          <a:p>
            <a:r>
              <a:rPr kumimoji="1" lang="ja-JP" altLang="en-US" dirty="0" smtClean="0"/>
              <a:t>（</a:t>
            </a:r>
            <a:r>
              <a:rPr lang="en-US" altLang="ja-JP" dirty="0" smtClean="0"/>
              <a:t># of states: 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51370" y="3156290"/>
                <a:ext cx="147189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Initial probability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0" y="3156290"/>
                <a:ext cx="1471895" cy="646331"/>
              </a:xfrm>
              <a:prstGeom prst="rect">
                <a:avLst/>
              </a:prstGeom>
              <a:blipFill>
                <a:blip r:embed="rId4"/>
                <a:stretch>
                  <a:fillRect l="-3320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33263" y="3672543"/>
            <a:ext cx="2992378" cy="2563088"/>
            <a:chOff x="1168687" y="3254895"/>
            <a:chExt cx="2992378" cy="2563088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687" y="3814871"/>
              <a:ext cx="2992378" cy="2003112"/>
            </a:xfrm>
            <a:prstGeom prst="rect">
              <a:avLst/>
            </a:prstGeom>
          </p:spPr>
        </p:pic>
        <p:cxnSp>
          <p:nvCxnSpPr>
            <p:cNvPr id="15" name="直線矢印コネクタ 14"/>
            <p:cNvCxnSpPr/>
            <p:nvPr/>
          </p:nvCxnSpPr>
          <p:spPr>
            <a:xfrm flipH="1">
              <a:off x="2234044" y="3299841"/>
              <a:ext cx="452006" cy="1094664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2745803" y="3279162"/>
              <a:ext cx="129111" cy="1583662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2793513" y="3254895"/>
              <a:ext cx="297008" cy="838669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76598" y="5537458"/>
                <a:ext cx="1446667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Transition probability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8" y="5537458"/>
                <a:ext cx="1446667" cy="646331"/>
              </a:xfrm>
              <a:prstGeom prst="rect">
                <a:avLst/>
              </a:prstGeom>
              <a:blipFill>
                <a:blip r:embed="rId6"/>
                <a:stretch>
                  <a:fillRect l="-3376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3078567" y="2583652"/>
            <a:ext cx="1912678" cy="3550399"/>
            <a:chOff x="3643212" y="2547103"/>
            <a:chExt cx="1912678" cy="355039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3594505"/>
              <a:ext cx="1912678" cy="129211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4771380"/>
              <a:ext cx="1810670" cy="1326122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2547103"/>
              <a:ext cx="1819170" cy="12751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 26"/>
              <p:cNvSpPr/>
              <p:nvPr/>
            </p:nvSpPr>
            <p:spPr>
              <a:xfrm>
                <a:off x="5463820" y="3274349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角丸四角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820" y="3274349"/>
                <a:ext cx="442044" cy="39819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6525540" y="3274348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40" y="3274348"/>
                <a:ext cx="442044" cy="39819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角丸四角形 28"/>
              <p:cNvSpPr/>
              <p:nvPr/>
            </p:nvSpPr>
            <p:spPr>
              <a:xfrm>
                <a:off x="7585673" y="3274347"/>
                <a:ext cx="442044" cy="398194"/>
              </a:xfrm>
              <a:prstGeom prst="roundRect">
                <a:avLst/>
              </a:prstGeom>
              <a:solidFill>
                <a:srgbClr val="9F2936">
                  <a:lumMod val="40000"/>
                  <a:lumOff val="60000"/>
                </a:srgbClr>
              </a:solid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9" name="角丸四角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73" y="3274347"/>
                <a:ext cx="442044" cy="39819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>
            <a:stCxn id="27" idx="3"/>
            <a:endCxn id="28" idx="1"/>
          </p:cNvCxnSpPr>
          <p:nvPr/>
        </p:nvCxnSpPr>
        <p:spPr>
          <a:xfrm flipV="1">
            <a:off x="5905864" y="3473445"/>
            <a:ext cx="619676" cy="1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矢印コネクタ 33"/>
          <p:cNvCxnSpPr>
            <a:stCxn id="28" idx="3"/>
            <a:endCxn id="29" idx="1"/>
          </p:cNvCxnSpPr>
          <p:nvPr/>
        </p:nvCxnSpPr>
        <p:spPr>
          <a:xfrm flipV="1">
            <a:off x="6967584" y="3473444"/>
            <a:ext cx="618089" cy="1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直線矢印コネクタ 34"/>
          <p:cNvCxnSpPr>
            <a:stCxn id="29" idx="3"/>
          </p:cNvCxnSpPr>
          <p:nvPr/>
        </p:nvCxnSpPr>
        <p:spPr>
          <a:xfrm flipV="1">
            <a:off x="8027717" y="3461720"/>
            <a:ext cx="568960" cy="11724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35"/>
              <p:cNvSpPr/>
              <p:nvPr/>
            </p:nvSpPr>
            <p:spPr>
              <a:xfrm>
                <a:off x="5463820" y="4234462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6" name="角丸四角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820" y="4234462"/>
                <a:ext cx="442044" cy="39819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角丸四角形 36"/>
              <p:cNvSpPr/>
              <p:nvPr/>
            </p:nvSpPr>
            <p:spPr>
              <a:xfrm>
                <a:off x="6525540" y="4234461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7" name="角丸四角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40" y="4234461"/>
                <a:ext cx="442044" cy="39819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7585673" y="4234460"/>
                <a:ext cx="442044" cy="398194"/>
              </a:xfrm>
              <a:prstGeom prst="roundRect">
                <a:avLst/>
              </a:prstGeom>
              <a:solidFill>
                <a:srgbClr val="9F2936">
                  <a:lumMod val="40000"/>
                  <a:lumOff val="60000"/>
                </a:srgbClr>
              </a:solid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73" y="4234460"/>
                <a:ext cx="442044" cy="39819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>
            <a:stCxn id="27" idx="2"/>
            <a:endCxn id="36" idx="0"/>
          </p:cNvCxnSpPr>
          <p:nvPr/>
        </p:nvCxnSpPr>
        <p:spPr>
          <a:xfrm>
            <a:off x="5684842" y="3672543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1B587C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直線矢印コネクタ 39"/>
          <p:cNvCxnSpPr>
            <a:stCxn id="28" idx="2"/>
            <a:endCxn id="37" idx="0"/>
          </p:cNvCxnSpPr>
          <p:nvPr/>
        </p:nvCxnSpPr>
        <p:spPr>
          <a:xfrm>
            <a:off x="6746562" y="3672542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1B587C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矢印コネクタ 40"/>
          <p:cNvCxnSpPr>
            <a:stCxn id="29" idx="2"/>
            <a:endCxn id="38" idx="0"/>
          </p:cNvCxnSpPr>
          <p:nvPr/>
        </p:nvCxnSpPr>
        <p:spPr>
          <a:xfrm>
            <a:off x="7806695" y="3672541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9F293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 flipV="1">
            <a:off x="5155248" y="5629533"/>
            <a:ext cx="3988752" cy="34364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242959" y="5825458"/>
                <a:ext cx="829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時刻</a:t>
                </a:r>
                <a14:m>
                  <m:oMath xmlns:m="http://schemas.openxmlformats.org/officeDocument/2006/math">
                    <m:r>
                      <a:rPr kumimoji="0" lang="en-US" altLang="ja-JP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59" y="5825458"/>
                <a:ext cx="829661" cy="369332"/>
              </a:xfrm>
              <a:prstGeom prst="rect">
                <a:avLst/>
              </a:prstGeom>
              <a:blipFill>
                <a:blip r:embed="rId19"/>
                <a:stretch>
                  <a:fillRect l="-5882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4683433"/>
            <a:ext cx="1537854" cy="770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076986" y="2081945"/>
                <a:ext cx="158773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r>
                  <a:rPr lang="en-US" altLang="ja-JP" dirty="0" smtClean="0"/>
                  <a:t>utput distribution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986" y="2081945"/>
                <a:ext cx="1587730" cy="646331"/>
              </a:xfrm>
              <a:prstGeom prst="rect">
                <a:avLst/>
              </a:prstGeom>
              <a:blipFill>
                <a:blip r:embed="rId21"/>
                <a:stretch>
                  <a:fillRect l="-3462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387928" y="2314062"/>
                <a:ext cx="36846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Latent variable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Cannot be observed </a:t>
                </a:r>
                <a:r>
                  <a:rPr kumimoji="0" lang="ja-JP" altLang="en-US" kern="0" dirty="0" smtClean="0">
                    <a:solidFill>
                      <a:prstClr val="black"/>
                    </a:solidFill>
                  </a:rPr>
                  <a:t>→ </a:t>
                </a: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estimate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Corresponds</a:t>
                </a:r>
                <a:r>
                  <a:rPr kumimoji="0" lang="en-US" altLang="ja-JP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to the segmentation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28" y="2314062"/>
                <a:ext cx="3684692" cy="923330"/>
              </a:xfrm>
              <a:prstGeom prst="rect">
                <a:avLst/>
              </a:prstGeom>
              <a:blipFill>
                <a:blip r:embed="rId22"/>
                <a:stretch>
                  <a:fillRect l="-1490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5302805" y="4821641"/>
                <a:ext cx="2427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Observed variable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Data to be observed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5" y="4821641"/>
                <a:ext cx="2427766" cy="646331"/>
              </a:xfrm>
              <a:prstGeom prst="rect">
                <a:avLst/>
              </a:prstGeom>
              <a:blipFill>
                <a:blip r:embed="rId23"/>
                <a:stretch>
                  <a:fillRect l="-2261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5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Hidden Markov Model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Learning of the model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824" y="2009233"/>
            <a:ext cx="7537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HMM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804172" y="1968421"/>
                <a:ext cx="126322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72" y="1968421"/>
                <a:ext cx="126322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804172" y="2781940"/>
                <a:ext cx="126322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72" y="2781940"/>
                <a:ext cx="12632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1" y="2381168"/>
            <a:ext cx="1519447" cy="1017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809350" y="2382101"/>
                <a:ext cx="1258049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50" y="2382101"/>
                <a:ext cx="12580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1636514" y="1907433"/>
            <a:ext cx="993259" cy="1383056"/>
            <a:chOff x="3643212" y="2547103"/>
            <a:chExt cx="1912678" cy="355039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3594505"/>
              <a:ext cx="1912678" cy="129211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4771380"/>
              <a:ext cx="1810670" cy="1326122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12" y="2547103"/>
              <a:ext cx="1819170" cy="12751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 26"/>
              <p:cNvSpPr/>
              <p:nvPr/>
            </p:nvSpPr>
            <p:spPr>
              <a:xfrm>
                <a:off x="5463820" y="3274349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角丸四角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820" y="3274349"/>
                <a:ext cx="442044" cy="3981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6525540" y="3274348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40" y="3274348"/>
                <a:ext cx="442044" cy="39819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角丸四角形 28"/>
              <p:cNvSpPr/>
              <p:nvPr/>
            </p:nvSpPr>
            <p:spPr>
              <a:xfrm>
                <a:off x="7585673" y="3274347"/>
                <a:ext cx="442044" cy="398194"/>
              </a:xfrm>
              <a:prstGeom prst="roundRect">
                <a:avLst/>
              </a:prstGeom>
              <a:solidFill>
                <a:srgbClr val="9F2936">
                  <a:lumMod val="40000"/>
                  <a:lumOff val="60000"/>
                </a:srgbClr>
              </a:solid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9" name="角丸四角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73" y="3274347"/>
                <a:ext cx="442044" cy="39819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>
            <a:stCxn id="27" idx="3"/>
            <a:endCxn id="28" idx="1"/>
          </p:cNvCxnSpPr>
          <p:nvPr/>
        </p:nvCxnSpPr>
        <p:spPr>
          <a:xfrm flipV="1">
            <a:off x="5905864" y="3473445"/>
            <a:ext cx="619676" cy="1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矢印コネクタ 33"/>
          <p:cNvCxnSpPr>
            <a:stCxn id="28" idx="3"/>
            <a:endCxn id="29" idx="1"/>
          </p:cNvCxnSpPr>
          <p:nvPr/>
        </p:nvCxnSpPr>
        <p:spPr>
          <a:xfrm flipV="1">
            <a:off x="6967584" y="3473444"/>
            <a:ext cx="618089" cy="1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直線矢印コネクタ 34"/>
          <p:cNvCxnSpPr>
            <a:stCxn id="29" idx="3"/>
          </p:cNvCxnSpPr>
          <p:nvPr/>
        </p:nvCxnSpPr>
        <p:spPr>
          <a:xfrm flipV="1">
            <a:off x="8027717" y="3461720"/>
            <a:ext cx="568960" cy="11724"/>
          </a:xfrm>
          <a:prstGeom prst="straightConnector1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35"/>
              <p:cNvSpPr/>
              <p:nvPr/>
            </p:nvSpPr>
            <p:spPr>
              <a:xfrm>
                <a:off x="5463820" y="4234462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6" name="角丸四角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820" y="4234462"/>
                <a:ext cx="442044" cy="39819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角丸四角形 36"/>
              <p:cNvSpPr/>
              <p:nvPr/>
            </p:nvSpPr>
            <p:spPr>
              <a:xfrm>
                <a:off x="6525540" y="4234461"/>
                <a:ext cx="442044" cy="398194"/>
              </a:xfrm>
              <a:prstGeom prst="roundRect">
                <a:avLst/>
              </a:prstGeom>
              <a:solidFill>
                <a:srgbClr val="1B587C">
                  <a:lumMod val="40000"/>
                  <a:lumOff val="60000"/>
                </a:srgbClr>
              </a:solid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587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7" name="角丸四角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40" y="4234461"/>
                <a:ext cx="442044" cy="39819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 cmpd="sng" algn="ctr">
                <a:solidFill>
                  <a:srgbClr val="1B587C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7585673" y="4234460"/>
                <a:ext cx="442044" cy="398194"/>
              </a:xfrm>
              <a:prstGeom prst="roundRect">
                <a:avLst/>
              </a:prstGeom>
              <a:solidFill>
                <a:srgbClr val="9F2936">
                  <a:lumMod val="40000"/>
                  <a:lumOff val="60000"/>
                </a:srgbClr>
              </a:solid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F293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73" y="4234460"/>
                <a:ext cx="442044" cy="39819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rgbClr val="9F293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>
            <a:stCxn id="27" idx="2"/>
            <a:endCxn id="36" idx="0"/>
          </p:cNvCxnSpPr>
          <p:nvPr/>
        </p:nvCxnSpPr>
        <p:spPr>
          <a:xfrm>
            <a:off x="5684842" y="3672543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1B587C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直線矢印コネクタ 39"/>
          <p:cNvCxnSpPr>
            <a:stCxn id="28" idx="2"/>
            <a:endCxn id="37" idx="0"/>
          </p:cNvCxnSpPr>
          <p:nvPr/>
        </p:nvCxnSpPr>
        <p:spPr>
          <a:xfrm>
            <a:off x="6746562" y="3672542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1B587C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矢印コネクタ 40"/>
          <p:cNvCxnSpPr>
            <a:stCxn id="29" idx="2"/>
            <a:endCxn id="38" idx="0"/>
          </p:cNvCxnSpPr>
          <p:nvPr/>
        </p:nvCxnSpPr>
        <p:spPr>
          <a:xfrm>
            <a:off x="7806695" y="3672541"/>
            <a:ext cx="0" cy="561919"/>
          </a:xfrm>
          <a:prstGeom prst="straightConnector1">
            <a:avLst/>
          </a:prstGeom>
          <a:noFill/>
          <a:ln w="31750" cap="flat" cmpd="sng" algn="ctr">
            <a:solidFill>
              <a:srgbClr val="9F2936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 flipV="1">
            <a:off x="5155248" y="5629533"/>
            <a:ext cx="3988752" cy="34364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387928" y="2314062"/>
                <a:ext cx="36846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Latent variable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Cannot be observed </a:t>
                </a:r>
                <a:r>
                  <a:rPr kumimoji="0" lang="ja-JP" altLang="en-US" kern="0" dirty="0" smtClean="0">
                    <a:solidFill>
                      <a:prstClr val="black"/>
                    </a:solidFill>
                  </a:rPr>
                  <a:t>→ </a:t>
                </a: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estimate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Corresponds</a:t>
                </a:r>
                <a:r>
                  <a:rPr kumimoji="0" lang="en-US" altLang="ja-JP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to the segmentation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28" y="2314062"/>
                <a:ext cx="3684692" cy="923330"/>
              </a:xfrm>
              <a:prstGeom prst="rect">
                <a:avLst/>
              </a:prstGeom>
              <a:blipFill>
                <a:blip r:embed="rId15"/>
                <a:stretch>
                  <a:fillRect l="-1490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302805" y="4821641"/>
                <a:ext cx="2427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Observed variable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kern="0" dirty="0" smtClean="0">
                    <a:solidFill>
                      <a:prstClr val="black"/>
                    </a:solidFill>
                  </a:rPr>
                  <a:t>Data to be observed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5" y="4821641"/>
                <a:ext cx="2427766" cy="646331"/>
              </a:xfrm>
              <a:prstGeom prst="rect">
                <a:avLst/>
              </a:prstGeom>
              <a:blipFill>
                <a:blip r:embed="rId16"/>
                <a:stretch>
                  <a:fillRect l="-2261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8242959" y="5825458"/>
                <a:ext cx="829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時刻</a:t>
                </a:r>
                <a14:m>
                  <m:oMath xmlns:m="http://schemas.openxmlformats.org/officeDocument/2006/math">
                    <m:r>
                      <a:rPr kumimoji="0" lang="en-US" altLang="ja-JP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59" y="5825458"/>
                <a:ext cx="829661" cy="369332"/>
              </a:xfrm>
              <a:prstGeom prst="rect">
                <a:avLst/>
              </a:prstGeom>
              <a:blipFill>
                <a:blip r:embed="rId17"/>
                <a:stretch>
                  <a:fillRect l="-5882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図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4683433"/>
            <a:ext cx="1537854" cy="770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/>
              <p:cNvSpPr/>
              <p:nvPr/>
            </p:nvSpPr>
            <p:spPr>
              <a:xfrm>
                <a:off x="313881" y="1876385"/>
                <a:ext cx="4309242" cy="1597059"/>
              </a:xfrm>
              <a:prstGeom prst="roundRect">
                <a:avLst>
                  <a:gd name="adj" fmla="val 3994"/>
                </a:avLst>
              </a:prstGeom>
              <a:noFill/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dirty="0"/>
                        <m:t>確率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角丸四角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81" y="1876385"/>
                <a:ext cx="4309242" cy="1597059"/>
              </a:xfrm>
              <a:prstGeom prst="roundRect">
                <a:avLst>
                  <a:gd name="adj" fmla="val 3994"/>
                </a:avLst>
              </a:prstGeom>
              <a:blipFill>
                <a:blip r:embed="rId19"/>
                <a:stretch>
                  <a:fillRect/>
                </a:stretch>
              </a:blip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V="1">
            <a:off x="3866965" y="3138272"/>
            <a:ext cx="0" cy="82431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4085573" y="2513027"/>
            <a:ext cx="1341656" cy="1477712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370217" y="3943071"/>
            <a:ext cx="1097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Unknown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5927" y="4120689"/>
            <a:ext cx="4058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Estimation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Parameters of HMM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Latent variables</a:t>
            </a:r>
          </a:p>
          <a:p>
            <a:r>
              <a:rPr lang="ja-JP" altLang="en-US" dirty="0" smtClean="0"/>
              <a:t>→ </a:t>
            </a:r>
            <a:r>
              <a:rPr lang="en-US" altLang="ja-JP" dirty="0" smtClean="0"/>
              <a:t>called “learning”</a:t>
            </a:r>
          </a:p>
          <a:p>
            <a:endParaRPr lang="en-US" altLang="ja-JP" dirty="0"/>
          </a:p>
          <a:p>
            <a:r>
              <a:rPr lang="en-US" altLang="ja-JP" dirty="0" smtClean="0"/>
              <a:t>Use Baum-Welch algorithm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3876768" y="4668522"/>
            <a:ext cx="1550461" cy="305544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370217" y="4405650"/>
            <a:ext cx="1097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Known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method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Apply </a:t>
            </a:r>
            <a:r>
              <a:rPr lang="en-US" altLang="ja-JP" dirty="0" err="1"/>
              <a:t>vMF</a:t>
            </a:r>
            <a:r>
              <a:rPr lang="en-US" altLang="ja-JP" dirty="0"/>
              <a:t>-HMM to multidimensional time-series flow data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2016" y="1726600"/>
            <a:ext cx="3866687" cy="4509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Segment data temporally</a:t>
            </a:r>
          </a:p>
          <a:p>
            <a:r>
              <a:rPr kumimoji="1" lang="en-US" altLang="ja-JP" sz="2000" dirty="0" err="1" smtClean="0"/>
              <a:t>vMF</a:t>
            </a:r>
            <a:r>
              <a:rPr kumimoji="1" lang="en-US" altLang="ja-JP" sz="2000" dirty="0" smtClean="0"/>
              <a:t> distribution based</a:t>
            </a:r>
            <a:endParaRPr lang="en-US" altLang="ja-JP" sz="2000" dirty="0"/>
          </a:p>
          <a:p>
            <a:r>
              <a:rPr lang="en-US" altLang="ja-JP" sz="2000" dirty="0" smtClean="0"/>
              <a:t>Hidden Markov Model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Understand the data based on the segmentation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 smtClean="0"/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7"/>
              <p:cNvSpPr/>
              <p:nvPr/>
            </p:nvSpPr>
            <p:spPr>
              <a:xfrm>
                <a:off x="377675" y="1870364"/>
                <a:ext cx="4648095" cy="4473795"/>
              </a:xfrm>
              <a:prstGeom prst="roundRect">
                <a:avLst>
                  <a:gd name="adj" fmla="val 3994"/>
                </a:avLst>
              </a:prstGeom>
              <a:solidFill>
                <a:schemeClr val="bg1"/>
              </a:solid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dirty="0"/>
                        <m:t>確率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角丸四角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75" y="1870364"/>
                <a:ext cx="4648095" cy="4473795"/>
              </a:xfrm>
              <a:prstGeom prst="roundRect">
                <a:avLst>
                  <a:gd name="adj" fmla="val 3994"/>
                </a:avLst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59824" y="2147595"/>
            <a:ext cx="8387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HMM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33263" y="3672543"/>
            <a:ext cx="2992378" cy="2563088"/>
            <a:chOff x="1168687" y="3254895"/>
            <a:chExt cx="2992378" cy="256308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687" y="3814871"/>
              <a:ext cx="2992378" cy="2003112"/>
            </a:xfrm>
            <a:prstGeom prst="rect">
              <a:avLst/>
            </a:prstGeom>
          </p:spPr>
        </p:pic>
        <p:cxnSp>
          <p:nvCxnSpPr>
            <p:cNvPr id="14" name="直線矢印コネクタ 13"/>
            <p:cNvCxnSpPr/>
            <p:nvPr/>
          </p:nvCxnSpPr>
          <p:spPr>
            <a:xfrm flipH="1">
              <a:off x="2234044" y="3299841"/>
              <a:ext cx="452006" cy="1094664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745803" y="3279162"/>
              <a:ext cx="129111" cy="1583662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793513" y="3254895"/>
              <a:ext cx="297008" cy="838669"/>
            </a:xfrm>
            <a:prstGeom prst="straightConnector1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10" y="4909509"/>
            <a:ext cx="1347510" cy="1326122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1159728" y="2296367"/>
            <a:ext cx="2189108" cy="1286254"/>
          </a:xfrm>
          <a:prstGeom prst="rightArrow">
            <a:avLst>
              <a:gd name="adj1" fmla="val 50000"/>
              <a:gd name="adj2" fmla="val 3293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Use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of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vMF</a:t>
            </a:r>
            <a:r>
              <a:rPr lang="en-US" altLang="ja-JP" dirty="0" smtClean="0">
                <a:solidFill>
                  <a:schemeClr val="tx1"/>
                </a:solidFill>
              </a:rPr>
              <a:t> distribution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6" y="3727075"/>
            <a:ext cx="1312958" cy="129211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98" y="2594749"/>
            <a:ext cx="1295684" cy="1275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66717" y="3518754"/>
                <a:ext cx="147189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Initial probability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7" y="3518754"/>
                <a:ext cx="1471895" cy="646331"/>
              </a:xfrm>
              <a:prstGeom prst="rect">
                <a:avLst/>
              </a:prstGeom>
              <a:blipFill>
                <a:blip r:embed="rId7"/>
                <a:stretch>
                  <a:fillRect l="-3734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13818" y="5442097"/>
                <a:ext cx="1446667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Transition probability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8" y="5442097"/>
                <a:ext cx="1446667" cy="646331"/>
              </a:xfrm>
              <a:prstGeom prst="rect">
                <a:avLst/>
              </a:prstGeom>
              <a:blipFill>
                <a:blip r:embed="rId8"/>
                <a:stretch>
                  <a:fillRect l="-3797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251800" y="1973201"/>
                <a:ext cx="1587730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r>
                  <a:rPr lang="en-US" altLang="ja-JP" dirty="0" smtClean="0"/>
                  <a:t>utput distribution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00" y="1973201"/>
                <a:ext cx="1587730" cy="646331"/>
              </a:xfrm>
              <a:prstGeom prst="rect">
                <a:avLst/>
              </a:prstGeom>
              <a:blipFill>
                <a:blip r:embed="rId9"/>
                <a:stretch>
                  <a:fillRect l="-3065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 large amount of quantitative data of fluid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680134"/>
            <a:ext cx="8197166" cy="4509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Q</a:t>
            </a:r>
            <a:r>
              <a:rPr lang="en-US" altLang="ja-JP" dirty="0" smtClean="0"/>
              <a:t>uantitative methods in fluid dynamics </a:t>
            </a:r>
          </a:p>
          <a:p>
            <a:r>
              <a:rPr lang="en-US" altLang="ja-JP" dirty="0" smtClean="0"/>
              <a:t>Computational Fluid Dynamics (CFD) --Simulation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Particle Image Velocimetry (PIV)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Acquision</a:t>
            </a:r>
            <a:r>
              <a:rPr lang="en-US" altLang="ja-JP" dirty="0" smtClean="0"/>
              <a:t> of quantitative data with qualitative method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3600" dirty="0" smtClean="0"/>
              <a:t>Much quantitative data is now acquired.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回オープンサイエンスデータ推進ワークショップ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7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2" y="1507648"/>
            <a:ext cx="1922672" cy="25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楕円 10"/>
          <p:cNvSpPr/>
          <p:nvPr/>
        </p:nvSpPr>
        <p:spPr>
          <a:xfrm>
            <a:off x="2479161" y="1698021"/>
            <a:ext cx="489977" cy="49705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An example of states that have different </a:t>
            </a:r>
            <a:r>
              <a:rPr lang="en-US" altLang="ja-JP" dirty="0" smtClean="0"/>
              <a:t>average direction</a:t>
            </a:r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2938325"/>
            <a:ext cx="7885112" cy="3231256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53351" y="6070146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Segmented time series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050" y="6013717"/>
            <a:ext cx="22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Plot of direction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2" y="1511735"/>
            <a:ext cx="1922672" cy="256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</a:t>
            </a:r>
            <a:r>
              <a:rPr lang="ja-JP" altLang="en-US" dirty="0"/>
              <a:t> </a:t>
            </a:r>
            <a:r>
              <a:rPr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An example of states that have different diffusion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12449"/>
            <a:ext cx="7885112" cy="304458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9384" y="5941026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Segmented time series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050" y="5941026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Plot of direction</a:t>
            </a:r>
            <a:endParaRPr kumimoji="1" lang="ja-JP" altLang="en-US" dirty="0"/>
          </a:p>
        </p:txBody>
      </p:sp>
      <p:sp>
        <p:nvSpPr>
          <p:cNvPr id="11" name="楕円 10"/>
          <p:cNvSpPr/>
          <p:nvPr/>
        </p:nvSpPr>
        <p:spPr>
          <a:xfrm>
            <a:off x="2911366" y="2291546"/>
            <a:ext cx="489977" cy="49705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2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Summary and future work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Need for a method of flow data analysis</a:t>
            </a:r>
          </a:p>
          <a:p>
            <a:r>
              <a:rPr kumimoji="1" lang="en-US" altLang="ja-JP" dirty="0" smtClean="0"/>
              <a:t>Proposed </a:t>
            </a:r>
            <a:r>
              <a:rPr kumimoji="1" lang="en-US" altLang="ja-JP" dirty="0" err="1" smtClean="0"/>
              <a:t>vMF</a:t>
            </a:r>
            <a:r>
              <a:rPr kumimoji="1" lang="en-US" altLang="ja-JP" dirty="0" smtClean="0"/>
              <a:t>-HMM based temporal segmentation</a:t>
            </a:r>
          </a:p>
          <a:p>
            <a:r>
              <a:rPr lang="en-US" altLang="ja-JP" dirty="0" smtClean="0"/>
              <a:t>Applied to directional data of tuft method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Future</a:t>
            </a:r>
            <a:r>
              <a:rPr lang="ja-JP" altLang="en-US" dirty="0"/>
              <a:t> </a:t>
            </a:r>
            <a:r>
              <a:rPr lang="en-US" altLang="ja-JP" dirty="0" smtClean="0"/>
              <a:t>wor</a:t>
            </a:r>
            <a:r>
              <a:rPr lang="en-US" altLang="ja-JP" dirty="0"/>
              <a:t>k</a:t>
            </a:r>
            <a:endParaRPr lang="en-US" altLang="ja-JP" dirty="0" smtClean="0"/>
          </a:p>
          <a:p>
            <a:r>
              <a:rPr lang="en-US" altLang="ja-JP" dirty="0" smtClean="0"/>
              <a:t>Determine </a:t>
            </a:r>
            <a:r>
              <a:rPr lang="en-US" altLang="ja-JP" dirty="0" err="1" smtClean="0"/>
              <a:t>hyperparameters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automatically</a:t>
            </a:r>
          </a:p>
          <a:p>
            <a:r>
              <a:rPr lang="en-US" altLang="ja-JP" dirty="0" smtClean="0"/>
              <a:t>Application to other data</a:t>
            </a:r>
          </a:p>
          <a:p>
            <a:r>
              <a:rPr lang="en-US" altLang="ja-JP" dirty="0" smtClean="0"/>
              <a:t>Comparative experiment with other methods</a:t>
            </a:r>
          </a:p>
          <a:p>
            <a:r>
              <a:rPr lang="en-US" altLang="ja-JP" dirty="0" smtClean="0"/>
              <a:t>Extension of our method to the region</a:t>
            </a:r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5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 large amount of quantitative data of fluid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846822"/>
            <a:ext cx="7885508" cy="4509529"/>
          </a:xfrm>
        </p:spPr>
        <p:txBody>
          <a:bodyPr>
            <a:normAutofit/>
          </a:bodyPr>
          <a:lstStyle/>
          <a:p>
            <a:r>
              <a:rPr lang="en-US" altLang="ja-JP" dirty="0"/>
              <a:t>Analysis of "appearance" by direct visualization</a:t>
            </a:r>
            <a:endParaRPr lang="en-US" altLang="ja-JP" dirty="0" smtClean="0"/>
          </a:p>
          <a:p>
            <a:r>
              <a:rPr lang="en-US" altLang="ja-JP" dirty="0" smtClean="0"/>
              <a:t>Use of Proper Orthogonal Decomposition (POD)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「有意</a:t>
            </a:r>
            <a:r>
              <a:rPr lang="ja-JP" altLang="en-US" dirty="0"/>
              <a:t>な原理，現象を発見・解明</a:t>
            </a:r>
            <a:r>
              <a:rPr lang="ja-JP" altLang="en-US" dirty="0" smtClean="0"/>
              <a:t>する</a:t>
            </a:r>
            <a:r>
              <a:rPr lang="ja-JP" altLang="en-US" dirty="0"/>
              <a:t>には</a:t>
            </a:r>
            <a:r>
              <a:rPr lang="ja-JP" altLang="en-US" dirty="0" smtClean="0"/>
              <a:t>，従来の解析手法では困難」</a:t>
            </a:r>
            <a:r>
              <a:rPr lang="en-US" altLang="ja-JP" dirty="0"/>
              <a:t>[</a:t>
            </a:r>
            <a:r>
              <a:rPr lang="ja-JP" altLang="en-US" dirty="0"/>
              <a:t>平 </a:t>
            </a:r>
            <a:r>
              <a:rPr lang="en-US" altLang="ja-JP" dirty="0"/>
              <a:t>2011]</a:t>
            </a:r>
          </a:p>
          <a:p>
            <a:pPr marL="0" indent="0">
              <a:buNone/>
            </a:pPr>
            <a:r>
              <a:rPr lang="en-US" altLang="ja-JP" dirty="0" smtClean="0"/>
              <a:t>It </a:t>
            </a:r>
            <a:r>
              <a:rPr lang="en-US" altLang="ja-JP" dirty="0"/>
              <a:t>is difficult to discover significant principle or phenomenon with these </a:t>
            </a:r>
            <a:r>
              <a:rPr lang="en-US" altLang="ja-JP" dirty="0" smtClean="0"/>
              <a:t>method</a:t>
            </a:r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330" y="5362200"/>
            <a:ext cx="712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Need for a method of </a:t>
            </a:r>
            <a:r>
              <a:rPr lang="en-US" altLang="ja-JP" sz="3200" dirty="0" smtClean="0"/>
              <a:t>flow </a:t>
            </a:r>
            <a:r>
              <a:rPr lang="en-US" altLang="ja-JP" sz="32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379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Development of machine learning methods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1680134"/>
            <a:ext cx="7885509" cy="4509529"/>
          </a:xfrm>
        </p:spPr>
        <p:txBody>
          <a:bodyPr/>
          <a:lstStyle/>
          <a:p>
            <a:r>
              <a:rPr lang="en-US" altLang="ja-JP" dirty="0" smtClean="0"/>
              <a:t>Methods for time-series data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Analysis of human behavior with </a:t>
            </a:r>
            <a:r>
              <a:rPr kumimoji="1" lang="en-US" altLang="ja-JP" dirty="0" smtClean="0"/>
              <a:t>HMM</a:t>
            </a:r>
          </a:p>
          <a:p>
            <a:pPr lvl="1"/>
            <a:r>
              <a:rPr lang="en-US" altLang="ja-JP" dirty="0" err="1" smtClean="0"/>
              <a:t>Autoplait</a:t>
            </a:r>
            <a:r>
              <a:rPr lang="en-US" altLang="ja-JP" dirty="0" smtClean="0"/>
              <a:t> [Matsubara et al. 2014]</a:t>
            </a:r>
            <a:endParaRPr kumimoji="1" lang="en-US" altLang="ja-JP" dirty="0" smtClean="0"/>
          </a:p>
          <a:p>
            <a:r>
              <a:rPr lang="en-US" altLang="ja-JP" dirty="0" smtClean="0"/>
              <a:t>Data with special characteristics</a:t>
            </a:r>
          </a:p>
          <a:p>
            <a:pPr lvl="1"/>
            <a:r>
              <a:rPr lang="en-US" altLang="ja-JP" dirty="0"/>
              <a:t>Analysis focusing on data in </a:t>
            </a:r>
            <a:r>
              <a:rPr lang="en-US" altLang="ja-JP" dirty="0" smtClean="0"/>
              <a:t>direction</a:t>
            </a:r>
          </a:p>
          <a:p>
            <a:pPr lvl="1"/>
            <a:r>
              <a:rPr lang="en-US" altLang="ja-JP" dirty="0" smtClean="0"/>
              <a:t>v</a:t>
            </a:r>
            <a:r>
              <a:rPr kumimoji="1" lang="en-US" altLang="ja-JP" dirty="0" smtClean="0"/>
              <a:t>on Mises Fisher clustering [Gopal and Yang 2014]</a:t>
            </a:r>
          </a:p>
          <a:p>
            <a:pPr lvl="1"/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8021" y="5029200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Apply to analysis of flow data!!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035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Analysys</a:t>
            </a:r>
            <a:r>
              <a:rPr kumimoji="1" lang="en-US" altLang="ja-JP" dirty="0" smtClean="0"/>
              <a:t> of flow time-series with machine learning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775169"/>
            <a:ext cx="7885508" cy="450952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Applied HMM to the flow data [</a:t>
            </a:r>
            <a:r>
              <a:rPr kumimoji="1" lang="en-US" altLang="ja-JP" dirty="0" err="1" smtClean="0"/>
              <a:t>Franzke</a:t>
            </a:r>
            <a:r>
              <a:rPr kumimoji="1" lang="en-US" altLang="ja-JP" dirty="0" smtClean="0"/>
              <a:t> et al. 2008]</a:t>
            </a:r>
          </a:p>
          <a:p>
            <a:pPr lvl="1"/>
            <a:r>
              <a:rPr lang="en-US" altLang="ja-JP" dirty="0" smtClean="0"/>
              <a:t>Proposed to segment flow temporally with HMM</a:t>
            </a:r>
          </a:p>
          <a:p>
            <a:pPr lvl="1"/>
            <a:r>
              <a:rPr lang="en-US" altLang="ja-JP" dirty="0" smtClean="0"/>
              <a:t>Applied to artificial atmospheric flow data</a:t>
            </a:r>
          </a:p>
          <a:p>
            <a:pPr lvl="1"/>
            <a:r>
              <a:rPr lang="en-US" altLang="ja-JP" dirty="0" smtClean="0"/>
              <a:t>Obtained meteorologically meaningful division</a:t>
            </a:r>
            <a:endParaRPr lang="en-US" altLang="ja-JP" dirty="0"/>
          </a:p>
          <a:p>
            <a:pPr lvl="1"/>
            <a:r>
              <a:rPr lang="en-US" altLang="ja-JP" dirty="0" smtClean="0"/>
              <a:t>The flow of a certain time is represented by a scalar</a:t>
            </a:r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4178718"/>
            <a:ext cx="3427864" cy="21776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023340" y="5818228"/>
            <a:ext cx="74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4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Quantitative analysis of Qualitative experiment data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680135"/>
            <a:ext cx="7885508" cy="105281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Analysis of airflow on the wing surface of the windmill by tuft </a:t>
            </a:r>
            <a:r>
              <a:rPr lang="en-US" altLang="ja-JP" dirty="0" smtClean="0"/>
              <a:t>method</a:t>
            </a:r>
          </a:p>
          <a:p>
            <a:r>
              <a:rPr lang="en-US" altLang="ja-JP" dirty="0"/>
              <a:t>Histogram display of direction</a:t>
            </a:r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4" y="2806706"/>
            <a:ext cx="5986272" cy="36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ー 3"/>
          <p:cNvSpPr txBox="1">
            <a:spLocks/>
          </p:cNvSpPr>
          <p:nvPr/>
        </p:nvSpPr>
        <p:spPr>
          <a:xfrm>
            <a:off x="6341794" y="2322156"/>
            <a:ext cx="2802206" cy="410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[Vey et al. 2014]</a:t>
            </a:r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6648072" y="5801711"/>
            <a:ext cx="1605912" cy="464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 smtClean="0"/>
              <a:t>[Vey et al. 2014]</a:t>
            </a:r>
          </a:p>
          <a:p>
            <a:pPr marL="0" indent="0">
              <a:buNone/>
            </a:pPr>
            <a:r>
              <a:rPr lang="en-US" altLang="ja-JP" sz="1400" dirty="0" smtClean="0"/>
              <a:t>Figure 2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4831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Objective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Proposal of a quantitative method to </a:t>
            </a:r>
            <a:r>
              <a:rPr lang="en-US" altLang="ja-JP" dirty="0" smtClean="0"/>
              <a:t>segment flow temporally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Development of new data analysis method of </a:t>
            </a:r>
            <a:r>
              <a:rPr lang="en-US" altLang="ja-JP" dirty="0" smtClean="0"/>
              <a:t>flow</a:t>
            </a:r>
          </a:p>
          <a:p>
            <a:r>
              <a:rPr kumimoji="1" lang="en-US" altLang="ja-JP" dirty="0" smtClean="0"/>
              <a:t>Segment the flow temporally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The flow condition is to </a:t>
            </a:r>
            <a:r>
              <a:rPr lang="en-US" altLang="ja-JP" dirty="0" smtClean="0"/>
              <a:t>be similar in e</a:t>
            </a:r>
            <a:r>
              <a:rPr kumimoji="1" lang="en-US" altLang="ja-JP" dirty="0" smtClean="0"/>
              <a:t>ach segment.</a:t>
            </a:r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5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Target data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3D position of tufts are used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Real data of tuft method </a:t>
            </a:r>
            <a:r>
              <a:rPr lang="ja-JP" altLang="en-US" dirty="0" smtClean="0"/>
              <a:t> </a:t>
            </a:r>
            <a:r>
              <a:rPr lang="en-US" altLang="ja-JP" dirty="0" smtClean="0"/>
              <a:t>[</a:t>
            </a:r>
            <a:r>
              <a:rPr lang="ja-JP" altLang="en-US" dirty="0" smtClean="0"/>
              <a:t>白山，尾亦，安達 </a:t>
            </a:r>
            <a:r>
              <a:rPr lang="en-US" altLang="ja-JP" dirty="0"/>
              <a:t>2015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/>
              <a:t>Time series data of 3D positon of tufts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2" name="Picture 2" descr="C:\Users\尾亦範泰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51" y="2744660"/>
            <a:ext cx="4593336" cy="34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3" y="2665824"/>
            <a:ext cx="2703757" cy="36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43" y="4652697"/>
            <a:ext cx="2414016" cy="188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Target data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3D position of tufts are used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2017/3/1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回オープンサイエンスデータ推進ワークショップ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F503-5869-4BEC-BF83-58944AFA6AE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8" name="tafuto_fram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14000" contrast="-5000"/>
          </a:blip>
          <a:stretch>
            <a:fillRect/>
          </a:stretch>
        </p:blipFill>
        <p:spPr>
          <a:xfrm>
            <a:off x="931165" y="3659117"/>
            <a:ext cx="7281670" cy="27306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74" y="1680134"/>
            <a:ext cx="5155299" cy="2105813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3028950" y="4915756"/>
            <a:ext cx="560832" cy="4511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5982739" y="4807859"/>
            <a:ext cx="560832" cy="4511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967</Words>
  <Application>Microsoft Office PowerPoint</Application>
  <PresentationFormat>画面に合わせる (4:3)</PresentationFormat>
  <Paragraphs>259</Paragraphs>
  <Slides>22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ノイズを含む３次元流速データ からの有用情報抽出の試み  A Trial of Extracting Useful Information from Noisy Velocity Data of a 3D Flow</vt:lpstr>
      <vt:lpstr>Background</vt:lpstr>
      <vt:lpstr>Background</vt:lpstr>
      <vt:lpstr>Background</vt:lpstr>
      <vt:lpstr>Related work</vt:lpstr>
      <vt:lpstr>Related work</vt:lpstr>
      <vt:lpstr>Objective </vt:lpstr>
      <vt:lpstr>Target data</vt:lpstr>
      <vt:lpstr>Target data</vt:lpstr>
      <vt:lpstr>Target data</vt:lpstr>
      <vt:lpstr>Our method</vt:lpstr>
      <vt:lpstr>Stochastic model of direction</vt:lpstr>
      <vt:lpstr>Stochastic model of direction</vt:lpstr>
      <vt:lpstr>Stochastic model of direction</vt:lpstr>
      <vt:lpstr>Hidden Markov Model</vt:lpstr>
      <vt:lpstr>Hidden Markov Model</vt:lpstr>
      <vt:lpstr>Hidden Markov Model</vt:lpstr>
      <vt:lpstr>Hidden Markov Model</vt:lpstr>
      <vt:lpstr>Our method</vt:lpstr>
      <vt:lpstr>Experimental result</vt:lpstr>
      <vt:lpstr>Experimental result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omata</dc:creator>
  <cp:lastModifiedBy>noriyasu</cp:lastModifiedBy>
  <cp:revision>85</cp:revision>
  <dcterms:created xsi:type="dcterms:W3CDTF">2016-12-02T03:15:09Z</dcterms:created>
  <dcterms:modified xsi:type="dcterms:W3CDTF">2017-02-28T14:16:25Z</dcterms:modified>
</cp:coreProperties>
</file>