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58" r:id="rId4"/>
    <p:sldId id="293" r:id="rId5"/>
    <p:sldId id="268" r:id="rId6"/>
    <p:sldId id="287" r:id="rId7"/>
    <p:sldId id="288" r:id="rId8"/>
    <p:sldId id="274" r:id="rId9"/>
    <p:sldId id="289" r:id="rId10"/>
    <p:sldId id="261" r:id="rId11"/>
    <p:sldId id="264" r:id="rId12"/>
    <p:sldId id="290" r:id="rId13"/>
    <p:sldId id="285" r:id="rId14"/>
    <p:sldId id="291" r:id="rId15"/>
    <p:sldId id="263" r:id="rId16"/>
    <p:sldId id="286" r:id="rId17"/>
    <p:sldId id="262" r:id="rId18"/>
    <p:sldId id="292" r:id="rId19"/>
    <p:sldId id="294" r:id="rId20"/>
    <p:sldId id="267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E8B98-7DF0-4EB7-AA9B-4548BBB8CEF4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A36CB86-D683-4DD6-BC55-C9AF394DF151}">
      <dgm:prSet phldrT="[テキスト]" custT="1"/>
      <dgm:spPr/>
      <dgm:t>
        <a:bodyPr/>
        <a:lstStyle/>
        <a:p>
          <a:r>
            <a:rPr kumimoji="1" lang="en-US" altLang="ja-JP" sz="1800" b="1" dirty="0" smtClean="0">
              <a:solidFill>
                <a:schemeClr val="tx1"/>
              </a:solidFill>
            </a:rPr>
            <a:t>Question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50020725-4A92-4B95-8975-1F720C6D1054}" type="parTrans" cxnId="{6F55CDA9-88D0-46E4-831F-EB11E41928E7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7D94ED0-1B68-4B25-BC40-329B97BA7C28}" type="sibTrans" cxnId="{6F55CDA9-88D0-46E4-831F-EB11E41928E7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653F59C-69D4-4EB7-AABC-EBA578811FF2}">
      <dgm:prSet phldrT="[テキスト]" custT="1"/>
      <dgm:spPr/>
      <dgm:t>
        <a:bodyPr/>
        <a:lstStyle/>
        <a:p>
          <a:r>
            <a:rPr kumimoji="1" lang="en-US" altLang="ja-JP" sz="1800" b="1" dirty="0" smtClean="0">
              <a:solidFill>
                <a:schemeClr val="tx1"/>
              </a:solidFill>
            </a:rPr>
            <a:t>Hypothesis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B1F21876-7E63-4C12-8F07-3561CD8B30F0}" type="parTrans" cxnId="{F25421A0-D00C-4F99-879A-B8193C4C7213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01E2093B-0585-420C-BD63-3993F3DCD7AE}" type="sibTrans" cxnId="{F25421A0-D00C-4F99-879A-B8193C4C7213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A6B049C-97C3-411A-9F71-EEB31AB92451}">
      <dgm:prSet phldrT="[テキスト]" custT="1"/>
      <dgm:spPr/>
      <dgm:t>
        <a:bodyPr/>
        <a:lstStyle/>
        <a:p>
          <a:pPr>
            <a:lnSpc>
              <a:spcPct val="80000"/>
            </a:lnSpc>
          </a:pPr>
          <a:r>
            <a:rPr kumimoji="1" lang="en-US" altLang="ja-JP" sz="1800" b="1" dirty="0" smtClean="0">
              <a:solidFill>
                <a:schemeClr val="tx1"/>
              </a:solidFill>
            </a:rPr>
            <a:t>Experiment/</a:t>
          </a:r>
          <a:br>
            <a:rPr kumimoji="1" lang="en-US" altLang="ja-JP" sz="1800" b="1" dirty="0" smtClean="0">
              <a:solidFill>
                <a:schemeClr val="tx1"/>
              </a:solidFill>
            </a:rPr>
          </a:br>
          <a:r>
            <a:rPr kumimoji="1" lang="en-US" altLang="ja-JP" sz="1800" b="1" dirty="0" err="1" smtClean="0">
              <a:solidFill>
                <a:schemeClr val="tx1"/>
              </a:solidFill>
            </a:rPr>
            <a:t>Observatoin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83701132-1B91-411C-B373-DDAB434C15D9}" type="parTrans" cxnId="{0AB25014-E409-409C-AC49-307D8B52424D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C1AFD6E-8D62-43AB-A248-DE65D57C8B85}" type="sibTrans" cxnId="{0AB25014-E409-409C-AC49-307D8B52424D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3D02088-E781-4FCA-964D-7992E73FFD2C}">
      <dgm:prSet phldrT="[テキスト]" custT="1"/>
      <dgm:spPr/>
      <dgm:t>
        <a:bodyPr/>
        <a:lstStyle/>
        <a:p>
          <a:pPr>
            <a:lnSpc>
              <a:spcPct val="80000"/>
            </a:lnSpc>
          </a:pPr>
          <a:r>
            <a:rPr kumimoji="1" lang="en-US" altLang="ja-JP" sz="1800" b="1" dirty="0" smtClean="0">
              <a:solidFill>
                <a:schemeClr val="tx1"/>
              </a:solidFill>
            </a:rPr>
            <a:t>Analysis/</a:t>
          </a:r>
          <a:br>
            <a:rPr kumimoji="1" lang="en-US" altLang="ja-JP" sz="1800" b="1" dirty="0" smtClean="0">
              <a:solidFill>
                <a:schemeClr val="tx1"/>
              </a:solidFill>
            </a:rPr>
          </a:br>
          <a:r>
            <a:rPr kumimoji="1" lang="en-US" altLang="ja-JP" sz="1800" b="1" dirty="0" smtClean="0">
              <a:solidFill>
                <a:schemeClr val="tx1"/>
              </a:solidFill>
            </a:rPr>
            <a:t>Discussion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7E916CA1-CF23-4225-920C-808F56D22C6C}" type="parTrans" cxnId="{634EBCD9-EFB3-4F2D-87AE-3ADDB59257D5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1A5774A7-617B-4F6D-B38E-CE60DF19A2BE}" type="sibTrans" cxnId="{634EBCD9-EFB3-4F2D-87AE-3ADDB59257D5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B95E4FCC-0709-4B6B-AD71-1BA92FE29A2E}">
      <dgm:prSet phldrT="[テキスト]" custT="1"/>
      <dgm:spPr/>
      <dgm:t>
        <a:bodyPr/>
        <a:lstStyle/>
        <a:p>
          <a:r>
            <a:rPr kumimoji="1" lang="en-US" altLang="ja-JP" sz="1800" b="1" dirty="0" smtClean="0">
              <a:solidFill>
                <a:schemeClr val="tx1"/>
              </a:solidFill>
            </a:rPr>
            <a:t>Conclusion</a:t>
          </a:r>
          <a:endParaRPr kumimoji="1" lang="ja-JP" altLang="en-US" sz="1800" b="1" dirty="0">
            <a:solidFill>
              <a:schemeClr val="tx1"/>
            </a:solidFill>
          </a:endParaRPr>
        </a:p>
      </dgm:t>
    </dgm:pt>
    <dgm:pt modelId="{0D1E7187-ABDA-401D-AC55-249552D77BE7}" type="parTrans" cxnId="{FD6A90A6-C60F-4469-9C7D-B108639A3101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58C358D8-049D-4AD5-B485-9352BBD845A2}" type="sibTrans" cxnId="{FD6A90A6-C60F-4469-9C7D-B108639A3101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302FBFDB-BF57-41AA-BF59-4ACEDD5739C5}" type="pres">
      <dgm:prSet presAssocID="{8E1E8B98-7DF0-4EB7-AA9B-4548BBB8C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04D8DDD-D12E-4934-B835-CB2B912CE9F8}" type="pres">
      <dgm:prSet presAssocID="{B95E4FCC-0709-4B6B-AD71-1BA92FE29A2E}" presName="boxAndChildren" presStyleCnt="0"/>
      <dgm:spPr/>
    </dgm:pt>
    <dgm:pt modelId="{7F820C9C-6F34-4C7A-B1A5-F31DB6D46E23}" type="pres">
      <dgm:prSet presAssocID="{B95E4FCC-0709-4B6B-AD71-1BA92FE29A2E}" presName="parentTextBox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5B4D1659-1560-4DD1-8087-DDA6499CB833}" type="pres">
      <dgm:prSet presAssocID="{1A5774A7-617B-4F6D-B38E-CE60DF19A2BE}" presName="sp" presStyleCnt="0"/>
      <dgm:spPr/>
    </dgm:pt>
    <dgm:pt modelId="{93F51791-D1ED-408B-B217-0E5DD67640AB}" type="pres">
      <dgm:prSet presAssocID="{13D02088-E781-4FCA-964D-7992E73FFD2C}" presName="arrowAndChildren" presStyleCnt="0"/>
      <dgm:spPr/>
    </dgm:pt>
    <dgm:pt modelId="{5D4023C0-D2CB-4F95-9172-75AF385EECC5}" type="pres">
      <dgm:prSet presAssocID="{13D02088-E781-4FCA-964D-7992E73FFD2C}" presName="parentTextArrow" presStyleLbl="node1" presStyleIdx="1" presStyleCnt="5" custScaleY="146410"/>
      <dgm:spPr/>
      <dgm:t>
        <a:bodyPr/>
        <a:lstStyle/>
        <a:p>
          <a:endParaRPr kumimoji="1" lang="ja-JP" altLang="en-US"/>
        </a:p>
      </dgm:t>
    </dgm:pt>
    <dgm:pt modelId="{F4A2EA64-DE01-4995-A9C8-C6BDC32B52E2}" type="pres">
      <dgm:prSet presAssocID="{1C1AFD6E-8D62-43AB-A248-DE65D57C8B85}" presName="sp" presStyleCnt="0"/>
      <dgm:spPr/>
    </dgm:pt>
    <dgm:pt modelId="{CCFD0E3E-1243-44D8-B7AB-DCBEE05E66D9}" type="pres">
      <dgm:prSet presAssocID="{1A6B049C-97C3-411A-9F71-EEB31AB92451}" presName="arrowAndChildren" presStyleCnt="0"/>
      <dgm:spPr/>
    </dgm:pt>
    <dgm:pt modelId="{DCA88E3D-9901-4A32-81AA-E62326220494}" type="pres">
      <dgm:prSet presAssocID="{1A6B049C-97C3-411A-9F71-EEB31AB92451}" presName="parentTextArrow" presStyleLbl="node1" presStyleIdx="2" presStyleCnt="5" custScaleY="121000"/>
      <dgm:spPr/>
      <dgm:t>
        <a:bodyPr/>
        <a:lstStyle/>
        <a:p>
          <a:endParaRPr kumimoji="1" lang="ja-JP" altLang="en-US"/>
        </a:p>
      </dgm:t>
    </dgm:pt>
    <dgm:pt modelId="{AA64ACDD-F26E-45E3-A527-C2AEE57B43FF}" type="pres">
      <dgm:prSet presAssocID="{01E2093B-0585-420C-BD63-3993F3DCD7AE}" presName="sp" presStyleCnt="0"/>
      <dgm:spPr/>
    </dgm:pt>
    <dgm:pt modelId="{9F26102B-D0A1-4270-BAC0-F7E2C716EFA5}" type="pres">
      <dgm:prSet presAssocID="{1653F59C-69D4-4EB7-AABC-EBA578811FF2}" presName="arrowAndChildren" presStyleCnt="0"/>
      <dgm:spPr/>
    </dgm:pt>
    <dgm:pt modelId="{90158C92-D74A-454E-AE1C-299B8D9ECF67}" type="pres">
      <dgm:prSet presAssocID="{1653F59C-69D4-4EB7-AABC-EBA578811FF2}" presName="parentTextArrow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BBE2C82F-F149-40A2-9F4D-9B094C63EAC0}" type="pres">
      <dgm:prSet presAssocID="{17D94ED0-1B68-4B25-BC40-329B97BA7C28}" presName="sp" presStyleCnt="0"/>
      <dgm:spPr/>
    </dgm:pt>
    <dgm:pt modelId="{D33374F9-520F-4701-9EB7-381ED3C7E269}" type="pres">
      <dgm:prSet presAssocID="{9A36CB86-D683-4DD6-BC55-C9AF394DF151}" presName="arrowAndChildren" presStyleCnt="0"/>
      <dgm:spPr/>
    </dgm:pt>
    <dgm:pt modelId="{1D0202AB-0F2C-42CF-BFD3-CE0C7E131158}" type="pres">
      <dgm:prSet presAssocID="{9A36CB86-D683-4DD6-BC55-C9AF394DF151}" presName="parentTextArrow" presStyleLbl="node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F3DD2BA3-E2DA-4C8F-BFC3-8E44A34DF03F}" type="presOf" srcId="{8E1E8B98-7DF0-4EB7-AA9B-4548BBB8CEF4}" destId="{302FBFDB-BF57-41AA-BF59-4ACEDD5739C5}" srcOrd="0" destOrd="0" presId="urn:microsoft.com/office/officeart/2005/8/layout/process4"/>
    <dgm:cxn modelId="{634EBCD9-EFB3-4F2D-87AE-3ADDB59257D5}" srcId="{8E1E8B98-7DF0-4EB7-AA9B-4548BBB8CEF4}" destId="{13D02088-E781-4FCA-964D-7992E73FFD2C}" srcOrd="3" destOrd="0" parTransId="{7E916CA1-CF23-4225-920C-808F56D22C6C}" sibTransId="{1A5774A7-617B-4F6D-B38E-CE60DF19A2BE}"/>
    <dgm:cxn modelId="{B2E5D5D4-CE9C-4EF0-A57F-12F840502AC7}" type="presOf" srcId="{1A6B049C-97C3-411A-9F71-EEB31AB92451}" destId="{DCA88E3D-9901-4A32-81AA-E62326220494}" srcOrd="0" destOrd="0" presId="urn:microsoft.com/office/officeart/2005/8/layout/process4"/>
    <dgm:cxn modelId="{BE9CFAF4-63E3-476E-82E1-F7C201F8B571}" type="presOf" srcId="{9A36CB86-D683-4DD6-BC55-C9AF394DF151}" destId="{1D0202AB-0F2C-42CF-BFD3-CE0C7E131158}" srcOrd="0" destOrd="0" presId="urn:microsoft.com/office/officeart/2005/8/layout/process4"/>
    <dgm:cxn modelId="{0AB25014-E409-409C-AC49-307D8B52424D}" srcId="{8E1E8B98-7DF0-4EB7-AA9B-4548BBB8CEF4}" destId="{1A6B049C-97C3-411A-9F71-EEB31AB92451}" srcOrd="2" destOrd="0" parTransId="{83701132-1B91-411C-B373-DDAB434C15D9}" sibTransId="{1C1AFD6E-8D62-43AB-A248-DE65D57C8B85}"/>
    <dgm:cxn modelId="{DA29F8CC-13A3-44C2-B10F-A714A5BE4E6A}" type="presOf" srcId="{13D02088-E781-4FCA-964D-7992E73FFD2C}" destId="{5D4023C0-D2CB-4F95-9172-75AF385EECC5}" srcOrd="0" destOrd="0" presId="urn:microsoft.com/office/officeart/2005/8/layout/process4"/>
    <dgm:cxn modelId="{6F55CDA9-88D0-46E4-831F-EB11E41928E7}" srcId="{8E1E8B98-7DF0-4EB7-AA9B-4548BBB8CEF4}" destId="{9A36CB86-D683-4DD6-BC55-C9AF394DF151}" srcOrd="0" destOrd="0" parTransId="{50020725-4A92-4B95-8975-1F720C6D1054}" sibTransId="{17D94ED0-1B68-4B25-BC40-329B97BA7C28}"/>
    <dgm:cxn modelId="{93875FD9-D6B6-495D-A06A-639821F58812}" type="presOf" srcId="{B95E4FCC-0709-4B6B-AD71-1BA92FE29A2E}" destId="{7F820C9C-6F34-4C7A-B1A5-F31DB6D46E23}" srcOrd="0" destOrd="0" presId="urn:microsoft.com/office/officeart/2005/8/layout/process4"/>
    <dgm:cxn modelId="{FD6A90A6-C60F-4469-9C7D-B108639A3101}" srcId="{8E1E8B98-7DF0-4EB7-AA9B-4548BBB8CEF4}" destId="{B95E4FCC-0709-4B6B-AD71-1BA92FE29A2E}" srcOrd="4" destOrd="0" parTransId="{0D1E7187-ABDA-401D-AC55-249552D77BE7}" sibTransId="{58C358D8-049D-4AD5-B485-9352BBD845A2}"/>
    <dgm:cxn modelId="{F25421A0-D00C-4F99-879A-B8193C4C7213}" srcId="{8E1E8B98-7DF0-4EB7-AA9B-4548BBB8CEF4}" destId="{1653F59C-69D4-4EB7-AABC-EBA578811FF2}" srcOrd="1" destOrd="0" parTransId="{B1F21876-7E63-4C12-8F07-3561CD8B30F0}" sibTransId="{01E2093B-0585-420C-BD63-3993F3DCD7AE}"/>
    <dgm:cxn modelId="{9CB03EC2-1422-40F4-848D-82F5BD2432F1}" type="presOf" srcId="{1653F59C-69D4-4EB7-AABC-EBA578811FF2}" destId="{90158C92-D74A-454E-AE1C-299B8D9ECF67}" srcOrd="0" destOrd="0" presId="urn:microsoft.com/office/officeart/2005/8/layout/process4"/>
    <dgm:cxn modelId="{0404620F-4B9F-4613-BF65-9AC536A2B16F}" type="presParOf" srcId="{302FBFDB-BF57-41AA-BF59-4ACEDD5739C5}" destId="{104D8DDD-D12E-4934-B835-CB2B912CE9F8}" srcOrd="0" destOrd="0" presId="urn:microsoft.com/office/officeart/2005/8/layout/process4"/>
    <dgm:cxn modelId="{DC569E45-54A0-4AAC-AAB3-A00ECC9423DE}" type="presParOf" srcId="{104D8DDD-D12E-4934-B835-CB2B912CE9F8}" destId="{7F820C9C-6F34-4C7A-B1A5-F31DB6D46E23}" srcOrd="0" destOrd="0" presId="urn:microsoft.com/office/officeart/2005/8/layout/process4"/>
    <dgm:cxn modelId="{6769D03D-A7AD-41D7-8A4D-4A06647AAA62}" type="presParOf" srcId="{302FBFDB-BF57-41AA-BF59-4ACEDD5739C5}" destId="{5B4D1659-1560-4DD1-8087-DDA6499CB833}" srcOrd="1" destOrd="0" presId="urn:microsoft.com/office/officeart/2005/8/layout/process4"/>
    <dgm:cxn modelId="{810FFF5B-7F40-407E-8050-B754F5CF2571}" type="presParOf" srcId="{302FBFDB-BF57-41AA-BF59-4ACEDD5739C5}" destId="{93F51791-D1ED-408B-B217-0E5DD67640AB}" srcOrd="2" destOrd="0" presId="urn:microsoft.com/office/officeart/2005/8/layout/process4"/>
    <dgm:cxn modelId="{C8672BF5-DABE-4C3E-A95A-1B8262A4D56C}" type="presParOf" srcId="{93F51791-D1ED-408B-B217-0E5DD67640AB}" destId="{5D4023C0-D2CB-4F95-9172-75AF385EECC5}" srcOrd="0" destOrd="0" presId="urn:microsoft.com/office/officeart/2005/8/layout/process4"/>
    <dgm:cxn modelId="{C79B7D1C-E12C-4199-A8CC-93A528FB6B12}" type="presParOf" srcId="{302FBFDB-BF57-41AA-BF59-4ACEDD5739C5}" destId="{F4A2EA64-DE01-4995-A9C8-C6BDC32B52E2}" srcOrd="3" destOrd="0" presId="urn:microsoft.com/office/officeart/2005/8/layout/process4"/>
    <dgm:cxn modelId="{CCF9C278-83F9-43A8-9318-4E65C4419A08}" type="presParOf" srcId="{302FBFDB-BF57-41AA-BF59-4ACEDD5739C5}" destId="{CCFD0E3E-1243-44D8-B7AB-DCBEE05E66D9}" srcOrd="4" destOrd="0" presId="urn:microsoft.com/office/officeart/2005/8/layout/process4"/>
    <dgm:cxn modelId="{ACFB18A1-0519-402D-8F6D-909FCE8D2B54}" type="presParOf" srcId="{CCFD0E3E-1243-44D8-B7AB-DCBEE05E66D9}" destId="{DCA88E3D-9901-4A32-81AA-E62326220494}" srcOrd="0" destOrd="0" presId="urn:microsoft.com/office/officeart/2005/8/layout/process4"/>
    <dgm:cxn modelId="{A185EA34-9F45-4824-8FDA-BF0F83475E50}" type="presParOf" srcId="{302FBFDB-BF57-41AA-BF59-4ACEDD5739C5}" destId="{AA64ACDD-F26E-45E3-A527-C2AEE57B43FF}" srcOrd="5" destOrd="0" presId="urn:microsoft.com/office/officeart/2005/8/layout/process4"/>
    <dgm:cxn modelId="{48465AA3-3931-4542-9668-6D735A6F7781}" type="presParOf" srcId="{302FBFDB-BF57-41AA-BF59-4ACEDD5739C5}" destId="{9F26102B-D0A1-4270-BAC0-F7E2C716EFA5}" srcOrd="6" destOrd="0" presId="urn:microsoft.com/office/officeart/2005/8/layout/process4"/>
    <dgm:cxn modelId="{CCF0C5F8-849E-419C-8B4B-39B617E8C127}" type="presParOf" srcId="{9F26102B-D0A1-4270-BAC0-F7E2C716EFA5}" destId="{90158C92-D74A-454E-AE1C-299B8D9ECF67}" srcOrd="0" destOrd="0" presId="urn:microsoft.com/office/officeart/2005/8/layout/process4"/>
    <dgm:cxn modelId="{AA5793C2-CBAC-46EE-AC0A-77FB299C75E3}" type="presParOf" srcId="{302FBFDB-BF57-41AA-BF59-4ACEDD5739C5}" destId="{BBE2C82F-F149-40A2-9F4D-9B094C63EAC0}" srcOrd="7" destOrd="0" presId="urn:microsoft.com/office/officeart/2005/8/layout/process4"/>
    <dgm:cxn modelId="{49B72E6E-8E6E-4C11-AF3E-1BAFE23DAF41}" type="presParOf" srcId="{302FBFDB-BF57-41AA-BF59-4ACEDD5739C5}" destId="{D33374F9-520F-4701-9EB7-381ED3C7E269}" srcOrd="8" destOrd="0" presId="urn:microsoft.com/office/officeart/2005/8/layout/process4"/>
    <dgm:cxn modelId="{555A9A00-9304-4283-A95B-DD1126429C04}" type="presParOf" srcId="{D33374F9-520F-4701-9EB7-381ED3C7E269}" destId="{1D0202AB-0F2C-42CF-BFD3-CE0C7E1311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0C9C-6F34-4C7A-B1A5-F31DB6D46E23}">
      <dsp:nvSpPr>
        <dsp:cNvPr id="0" name=""/>
        <dsp:cNvSpPr/>
      </dsp:nvSpPr>
      <dsp:spPr>
        <a:xfrm>
          <a:off x="0" y="2624318"/>
          <a:ext cx="1649891" cy="367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chemeClr val="tx1"/>
              </a:solidFill>
            </a:rPr>
            <a:t>Conclusion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>
        <a:off x="0" y="2624318"/>
        <a:ext cx="1649891" cy="367968"/>
      </dsp:txXfrm>
    </dsp:sp>
    <dsp:sp modelId="{5D4023C0-D2CB-4F95-9172-75AF385EECC5}">
      <dsp:nvSpPr>
        <dsp:cNvPr id="0" name=""/>
        <dsp:cNvSpPr/>
      </dsp:nvSpPr>
      <dsp:spPr>
        <a:xfrm rot="10800000">
          <a:off x="0" y="1801251"/>
          <a:ext cx="1649891" cy="828586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chemeClr val="tx1"/>
              </a:solidFill>
            </a:rPr>
            <a:t>Analysis/</a:t>
          </a:r>
          <a:br>
            <a:rPr kumimoji="1" lang="en-US" altLang="ja-JP" sz="1800" b="1" kern="1200" dirty="0" smtClean="0">
              <a:solidFill>
                <a:schemeClr val="tx1"/>
              </a:solidFill>
            </a:rPr>
          </a:br>
          <a:r>
            <a:rPr kumimoji="1" lang="en-US" altLang="ja-JP" sz="1800" b="1" kern="1200" dirty="0" smtClean="0">
              <a:solidFill>
                <a:schemeClr val="tx1"/>
              </a:solidFill>
            </a:rPr>
            <a:t>Discussion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 rot="10800000">
        <a:off x="0" y="1801251"/>
        <a:ext cx="1649891" cy="538390"/>
      </dsp:txXfrm>
    </dsp:sp>
    <dsp:sp modelId="{DCA88E3D-9901-4A32-81AA-E62326220494}">
      <dsp:nvSpPr>
        <dsp:cNvPr id="0" name=""/>
        <dsp:cNvSpPr/>
      </dsp:nvSpPr>
      <dsp:spPr>
        <a:xfrm rot="10800000">
          <a:off x="0" y="1121989"/>
          <a:ext cx="1649891" cy="684782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chemeClr val="tx1"/>
              </a:solidFill>
            </a:rPr>
            <a:t>Experiment/</a:t>
          </a:r>
          <a:br>
            <a:rPr kumimoji="1" lang="en-US" altLang="ja-JP" sz="1800" b="1" kern="1200" dirty="0" smtClean="0">
              <a:solidFill>
                <a:schemeClr val="tx1"/>
              </a:solidFill>
            </a:rPr>
          </a:br>
          <a:r>
            <a:rPr kumimoji="1" lang="en-US" altLang="ja-JP" sz="1800" b="1" kern="1200" dirty="0" err="1" smtClean="0">
              <a:solidFill>
                <a:schemeClr val="tx1"/>
              </a:solidFill>
            </a:rPr>
            <a:t>Observatoin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 rot="10800000">
        <a:off x="0" y="1121989"/>
        <a:ext cx="1649891" cy="444951"/>
      </dsp:txXfrm>
    </dsp:sp>
    <dsp:sp modelId="{90158C92-D74A-454E-AE1C-299B8D9ECF67}">
      <dsp:nvSpPr>
        <dsp:cNvPr id="0" name=""/>
        <dsp:cNvSpPr/>
      </dsp:nvSpPr>
      <dsp:spPr>
        <a:xfrm rot="10800000">
          <a:off x="0" y="561573"/>
          <a:ext cx="1649891" cy="565935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chemeClr val="tx1"/>
              </a:solidFill>
            </a:rPr>
            <a:t>Hypothesis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 rot="10800000">
        <a:off x="0" y="561573"/>
        <a:ext cx="1649891" cy="367728"/>
      </dsp:txXfrm>
    </dsp:sp>
    <dsp:sp modelId="{1D0202AB-0F2C-42CF-BFD3-CE0C7E131158}">
      <dsp:nvSpPr>
        <dsp:cNvPr id="0" name=""/>
        <dsp:cNvSpPr/>
      </dsp:nvSpPr>
      <dsp:spPr>
        <a:xfrm rot="10800000">
          <a:off x="0" y="1157"/>
          <a:ext cx="1649891" cy="56593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chemeClr val="tx1"/>
              </a:solidFill>
            </a:rPr>
            <a:t>Question</a:t>
          </a:r>
          <a:endParaRPr kumimoji="1" lang="ja-JP" altLang="en-US" sz="1800" b="1" kern="1200" dirty="0">
            <a:solidFill>
              <a:schemeClr val="tx1"/>
            </a:solidFill>
          </a:endParaRPr>
        </a:p>
      </dsp:txBody>
      <dsp:txXfrm rot="10800000">
        <a:off x="0" y="1157"/>
        <a:ext cx="1649891" cy="367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7E0BA-55ED-431A-B89D-D43B3CFAC1E4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6658-7402-45D5-BD8F-C7991D1D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4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0EB4-5A73-48DC-8C79-60C9F427B3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C96C-1DE5-43DC-9763-EEC138BE3D1C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1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2048-5DF9-4E06-83AD-B36CC38BC9D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0EB4-5A73-48DC-8C79-60C9F427B35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51A23-1DBE-4EBA-AFF7-B89461591660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8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科学情報の共有は、いまにはじまったことではない。一部（たとえば地球物理学）では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200</a:t>
            </a:r>
            <a:r>
              <a:rPr kumimoji="1" lang="ja-JP" altLang="en-US" dirty="0" smtClean="0"/>
              <a:t>年の歴史がある。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しかし現代では、ＩＴ／ＩＣＴ技術を分野横断的に活用して、分野横断、国を超えて世界全体で活用できる体制が重要となっている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C96C-1DE5-43DC-9763-EEC138BE3D1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7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0EB4-5A73-48DC-8C79-60C9F427B35B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5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3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1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81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800600"/>
            <a:ext cx="8686800" cy="83820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en-US" altLang="ja-JP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638800"/>
            <a:ext cx="8685213" cy="3810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en-US" altLang="ja-JP" noProof="0" smtClean="0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DBE1B-66FC-42C3-9AE8-03127A86682F}" type="datetime1">
              <a:rPr lang="ja-JP" altLang="en-US" smtClean="0">
                <a:solidFill>
                  <a:srgbClr val="FFFFFF"/>
                </a:solidFill>
              </a:rPr>
              <a:pPr/>
              <a:t>2017/2/28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F8A7-AD3C-4832-BEEC-24B8E22DE4F1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09668-CC30-401F-8C99-C14CDAEBB03C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5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C836D-0376-4063-A1DB-7AA4BB96507C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76CFA-5F40-448A-842D-9DEA5DF7086E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8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759C0-62EF-4200-8F2E-102B0D9B2C27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A5A5B-3D6A-4D0E-BDD3-4527FA2C51F7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3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66776-FBC2-41C8-968F-221FD3026BD2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2EEED-0F0B-4063-B56B-1D0B8186D6D7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86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3E98A-BD2F-4481-BF90-62A57D2E37B1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53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A4FBC-7230-458D-BCBE-E241A83D0321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867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A92B7-7C71-412E-BCDF-97ABC64C8563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2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E36-083B-443F-8D45-229B8D6E5D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9045-BDC8-4404-8B0E-720D45F5DF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7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92A-08D2-42BA-91CC-7E0D7D5ABA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762-6079-4C40-AB1B-DB5B39C3CEE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2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AFB-22C2-44C0-A5C0-DDA4BD9ADA7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6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C232-6878-462B-9002-4009F0DF66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EFC8-CD45-4E0A-A5EB-356BF9659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4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21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0089-3E59-4E6D-954A-7A1637FF21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1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D8F-6891-4C38-9463-F8BBD083E2C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3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F656-2BE9-4207-AEE2-23A918F1B1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6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3D99-04C0-4616-8D25-DDFC6164B59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92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215412" y="-457200"/>
            <a:ext cx="349347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ja-JP" altLang="en-US">
              <a:solidFill>
                <a:prstClr val="white"/>
              </a:solidFill>
              <a:latin typeface="A-OTF 太ゴB101 Pro Bold" charset="-128"/>
              <a:ea typeface="A-OTF 太ゴB101 Pro Bold" charset="-128"/>
              <a:cs typeface="A-OTF 太ゴB101 Pro Bold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96634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0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7" y="192088"/>
            <a:ext cx="91733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85B2-345D-46C8-A394-A60B23B18B7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813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0199" y="968008"/>
            <a:ext cx="8492065" cy="685800"/>
          </a:xfrm>
        </p:spPr>
        <p:txBody>
          <a:bodyPr lIns="0" t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spc="-100" baseline="0">
                <a:solidFill>
                  <a:srgbClr val="BD0E2B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noProof="0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30726" y="1672302"/>
            <a:ext cx="8491538" cy="279401"/>
          </a:xfrm>
        </p:spPr>
        <p:txBody>
          <a:bodyPr lIns="0" tIns="0" rIns="0" bIns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baseline="0"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330725" y="1951703"/>
            <a:ext cx="8492599" cy="3124200"/>
          </a:xfrm>
        </p:spPr>
        <p:txBody>
          <a:bodyPr lIns="0" rIns="0">
            <a:noAutofit/>
          </a:bodyPr>
          <a:lstStyle>
            <a:lvl1pPr marL="268288" indent="-268288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i="0">
                <a:latin typeface="Verdana"/>
                <a:cs typeface="Verdana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51227" y="6520259"/>
            <a:ext cx="145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9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14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14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03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448B-5D79-4975-9967-047D26B72E12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760E-4672-40D9-AB61-A29189C95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17220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fld id="{F336FA07-C8C3-432E-8F5A-0F29994EF9EE}" type="datetime1">
              <a:rPr lang="ja-JP" altLang="en-US" smtClean="0">
                <a:solidFill>
                  <a:srgbClr val="000066"/>
                </a:solidFill>
              </a:rPr>
              <a:pPr/>
              <a:t>2017/2/28</a:t>
            </a:fld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3713" y="6172200"/>
            <a:ext cx="2673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66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5667" y="6337126"/>
            <a:ext cx="2382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400">
                <a:ea typeface="ＭＳ Ｐゴシック" charset="-128"/>
              </a:defRPr>
            </a:lvl1pPr>
          </a:lstStyle>
          <a:p>
            <a:fld id="{B6F8F8A7-AD3C-4832-BEEC-24B8E22DE4F1}" type="slidenum">
              <a:rPr lang="ja-JP" altLang="en-US" smtClean="0">
                <a:solidFill>
                  <a:srgbClr val="000066"/>
                </a:solidFill>
              </a:rPr>
              <a:pPr/>
              <a:t>‹#›</a:t>
            </a:fld>
            <a:endParaRPr lang="ja-JP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1317-D454-40E8-B0EB-62D121F0713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44408" y="6453336"/>
            <a:ext cx="904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5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228600" algn="l" defTabSz="914400" rtl="0" eaLnBrk="1" latinLnBrk="0" hangingPunct="1">
        <a:spcBef>
          <a:spcPct val="20000"/>
        </a:spcBef>
        <a:buSzPct val="70000"/>
        <a:buFont typeface="Wingdings" panose="05000000000000000000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7305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62.png"/><Relationship Id="rId18" Type="http://schemas.openxmlformats.org/officeDocument/2006/relationships/image" Target="../media/image64.png"/><Relationship Id="rId26" Type="http://schemas.openxmlformats.org/officeDocument/2006/relationships/image" Target="../media/image70.png"/><Relationship Id="rId39" Type="http://schemas.openxmlformats.org/officeDocument/2006/relationships/image" Target="../media/image78.png"/><Relationship Id="rId3" Type="http://schemas.openxmlformats.org/officeDocument/2006/relationships/image" Target="../media/image54.png"/><Relationship Id="rId21" Type="http://schemas.openxmlformats.org/officeDocument/2006/relationships/hyperlink" Target="http://www.clarin.eu/external/" TargetMode="Externa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image" Target="../media/image58.png"/><Relationship Id="rId12" Type="http://schemas.openxmlformats.org/officeDocument/2006/relationships/hyperlink" Target="http://diginomica.acr.netdna-cdn.com/wp-content/uploads/2014/01/g8logo.jpg" TargetMode="External"/><Relationship Id="rId17" Type="http://schemas.openxmlformats.org/officeDocument/2006/relationships/hyperlink" Target="http://en.wikipedia.org/wiki/File:NASA_logo.svg" TargetMode="External"/><Relationship Id="rId25" Type="http://schemas.openxmlformats.org/officeDocument/2006/relationships/image" Target="../media/image69.png"/><Relationship Id="rId33" Type="http://schemas.microsoft.com/office/2007/relationships/hdphoto" Target="../media/hdphoto1.wdp"/><Relationship Id="rId38" Type="http://schemas.openxmlformats.org/officeDocument/2006/relationships/image" Target="../media/image77.jpeg"/><Relationship Id="rId2" Type="http://schemas.openxmlformats.org/officeDocument/2006/relationships/image" Target="../media/image53.png"/><Relationship Id="rId16" Type="http://schemas.openxmlformats.org/officeDocument/2006/relationships/image" Target="../media/image63.jpeg"/><Relationship Id="rId20" Type="http://schemas.openxmlformats.org/officeDocument/2006/relationships/image" Target="../media/image66.png"/><Relationship Id="rId29" Type="http://schemas.microsoft.com/office/2007/relationships/hdphoto" Target="../media/hdphoto16.wdp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24" Type="http://schemas.openxmlformats.org/officeDocument/2006/relationships/image" Target="../media/image68.jpeg"/><Relationship Id="rId32" Type="http://schemas.openxmlformats.org/officeDocument/2006/relationships/image" Target="../media/image9.png"/><Relationship Id="rId37" Type="http://schemas.openxmlformats.org/officeDocument/2006/relationships/image" Target="../media/image76.jpe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" Type="http://schemas.openxmlformats.org/officeDocument/2006/relationships/image" Target="../media/image56.gif"/><Relationship Id="rId15" Type="http://schemas.openxmlformats.org/officeDocument/2006/relationships/hyperlink" Target="http://www.google.co.jp/url?sa=i&amp;rct=j&amp;q=&amp;esrc=s&amp;frm=1&amp;source=images&amp;cd=&amp;cad=rja&amp;docid=9FeF0IZkwn00nM&amp;tbnid=VJPBY4IuMJMmTM:&amp;ved=0CAUQjRw&amp;url=http://cerifsupport.org/category/research-data-management/&amp;ei=YVLeUqL6GoXGkwWsmIGICQ&amp;psig=AFQjCNGKbZyUEydZPVkwaDPAQqcY4uK41Q&amp;ust=1390388179318314" TargetMode="External"/><Relationship Id="rId23" Type="http://schemas.openxmlformats.org/officeDocument/2006/relationships/hyperlink" Target="http://4.bp.blogspot.com/-lW4Chnxy0wY/T0QjI1Dw8OI/AAAAAAAACeg/pDBe-SCR2as/s1600/images.jpg" TargetMode="External"/><Relationship Id="rId28" Type="http://schemas.openxmlformats.org/officeDocument/2006/relationships/image" Target="../media/image71.png"/><Relationship Id="rId36" Type="http://schemas.openxmlformats.org/officeDocument/2006/relationships/image" Target="../media/image75.png"/><Relationship Id="rId10" Type="http://schemas.openxmlformats.org/officeDocument/2006/relationships/image" Target="../media/image60.png"/><Relationship Id="rId19" Type="http://schemas.openxmlformats.org/officeDocument/2006/relationships/image" Target="../media/image65.jpeg"/><Relationship Id="rId31" Type="http://schemas.microsoft.com/office/2007/relationships/hdphoto" Target="../media/hdphoto17.wdp"/><Relationship Id="rId44" Type="http://schemas.openxmlformats.org/officeDocument/2006/relationships/image" Target="../media/image83.png"/><Relationship Id="rId4" Type="http://schemas.openxmlformats.org/officeDocument/2006/relationships/image" Target="../media/image55.png"/><Relationship Id="rId9" Type="http://schemas.openxmlformats.org/officeDocument/2006/relationships/image" Target="../media/image59.gif"/><Relationship Id="rId14" Type="http://schemas.microsoft.com/office/2007/relationships/hdphoto" Target="../media/hdphoto15.wdp"/><Relationship Id="rId22" Type="http://schemas.openxmlformats.org/officeDocument/2006/relationships/image" Target="../media/image67.jpeg"/><Relationship Id="rId27" Type="http://schemas.openxmlformats.org/officeDocument/2006/relationships/image" Target="../media/image8.gif"/><Relationship Id="rId30" Type="http://schemas.openxmlformats.org/officeDocument/2006/relationships/image" Target="../media/image72.png"/><Relationship Id="rId35" Type="http://schemas.openxmlformats.org/officeDocument/2006/relationships/image" Target="../media/image74.jpeg"/><Relationship Id="rId43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jp/url?sa=i&amp;rct=j&amp;q=&amp;esrc=s&amp;frm=1&amp;source=images&amp;cd=&amp;cad=rja&amp;docid=9FeF0IZkwn00nM&amp;tbnid=VJPBY4IuMJMmTM:&amp;ved=0CAUQjRw&amp;url=http://cerifsupport.org/category/research-data-management/&amp;ei=YVLeUqL6GoXGkwWsmIGICQ&amp;psig=AFQjCNGKbZyUEydZPVkwaDPAQqcY4uK41Q&amp;ust=1390388179318314" TargetMode="External"/><Relationship Id="rId13" Type="http://schemas.openxmlformats.org/officeDocument/2006/relationships/hyperlink" Target="http://diginomica.acr.netdna-cdn.com/wp-content/uploads/2014/01/g8logo.jpg" TargetMode="External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12" Type="http://schemas.openxmlformats.org/officeDocument/2006/relationships/image" Target="../media/image92.jpg"/><Relationship Id="rId2" Type="http://schemas.openxmlformats.org/officeDocument/2006/relationships/image" Target="../media/image5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gif"/><Relationship Id="rId15" Type="http://schemas.microsoft.com/office/2007/relationships/hdphoto" Target="../media/hdphoto2.wdp"/><Relationship Id="rId10" Type="http://schemas.openxmlformats.org/officeDocument/2006/relationships/image" Target="../media/image70.png"/><Relationship Id="rId4" Type="http://schemas.openxmlformats.org/officeDocument/2006/relationships/image" Target="../media/image86.jpeg"/><Relationship Id="rId9" Type="http://schemas.openxmlformats.org/officeDocument/2006/relationships/image" Target="../media/image90.jpe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microsoft.com/office/2007/relationships/hdphoto" Target="../media/hdphoto5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hyperlink" Target="http://diginomica.acr.netdna-cdn.com/wp-content/uploads/2014/01/g8logo.jpg" TargetMode="External"/><Relationship Id="rId9" Type="http://schemas.openxmlformats.org/officeDocument/2006/relationships/image" Target="../media/image17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6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5.jpeg"/><Relationship Id="rId18" Type="http://schemas.openxmlformats.org/officeDocument/2006/relationships/image" Target="../media/image44.gif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5" Type="http://schemas.openxmlformats.org/officeDocument/2006/relationships/image" Target="../media/image4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38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80" y="806847"/>
            <a:ext cx="8549640" cy="1470025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International/Japanese Situation of </a:t>
            </a:r>
            <a:br>
              <a:rPr lang="en-US" altLang="ja-JP" sz="2800" dirty="0" smtClean="0"/>
            </a:br>
            <a:r>
              <a:rPr lang="en-US" altLang="ja-JP" sz="2800" dirty="0" smtClean="0"/>
              <a:t>Open Science and Research Data Sharing: </a:t>
            </a:r>
            <a:br>
              <a:rPr lang="en-US" altLang="ja-JP" sz="2800" dirty="0" smtClean="0"/>
            </a:br>
            <a:r>
              <a:rPr lang="en-US" altLang="ja-JP" sz="2800" dirty="0" smtClean="0"/>
              <a:t>Governmental, Academic, and Community Developments</a:t>
            </a:r>
            <a:endParaRPr kumimoji="1"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978" y="2312315"/>
            <a:ext cx="8954044" cy="1908773"/>
          </a:xfrm>
        </p:spPr>
        <p:txBody>
          <a:bodyPr>
            <a:normAutofit/>
          </a:bodyPr>
          <a:lstStyle/>
          <a:p>
            <a:r>
              <a:rPr lang="en-US" altLang="ja-JP" sz="2000" b="1" dirty="0" smtClean="0">
                <a:solidFill>
                  <a:schemeClr val="tx1"/>
                </a:solidFill>
              </a:rPr>
              <a:t>Yasuhiro Murayama</a:t>
            </a:r>
          </a:p>
          <a:p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</a:rPr>
              <a:t>Associate, Science Council of Japan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</a:rPr>
              <a:t>ICSU-WDS Scientific Committee ex officio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</a:rPr>
              <a:t>National Institute of Information and Communications Technology</a:t>
            </a:r>
          </a:p>
        </p:txBody>
      </p:sp>
      <p:pic>
        <p:nvPicPr>
          <p:cNvPr id="6" name="Picture 2" descr="NICT-独立行政法人 情報通信研究機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7"/>
          <a:stretch/>
        </p:blipFill>
        <p:spPr bwMode="auto">
          <a:xfrm>
            <a:off x="8408810" y="6305997"/>
            <a:ext cx="699694" cy="3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" y="-27384"/>
            <a:ext cx="1146994" cy="714714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296525" y="692696"/>
            <a:ext cx="864096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5312466" y="6333439"/>
            <a:ext cx="326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International </a:t>
            </a:r>
            <a:r>
              <a:rPr lang="en-US" altLang="ja-JP" sz="1400" i="1" dirty="0" err="1" smtClean="0"/>
              <a:t>Programme</a:t>
            </a:r>
            <a:r>
              <a:rPr lang="en-US" altLang="ja-JP" sz="1400" i="1" dirty="0" smtClean="0"/>
              <a:t> Office Hosted by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334794" y="6577607"/>
            <a:ext cx="176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Based in Tokyo, Japan</a:t>
            </a:r>
            <a:endParaRPr lang="ja-JP" altLang="en-US" sz="1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251520" y="6237312"/>
            <a:ext cx="864096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566044" y="-27384"/>
            <a:ext cx="46144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400" i="1" dirty="0" smtClean="0"/>
              <a:t> </a:t>
            </a:r>
            <a:r>
              <a:rPr lang="en-US" altLang="ja-JP" sz="1400" dirty="0" smtClean="0"/>
              <a:t> Kyoto Univ. 4th </a:t>
            </a:r>
            <a:r>
              <a:rPr lang="en-US" altLang="ja-JP" sz="1400" dirty="0"/>
              <a:t>Workshop for Promoting Open Science </a:t>
            </a:r>
            <a:r>
              <a:rPr lang="en-US" altLang="ja-JP" sz="1400" dirty="0" smtClean="0"/>
              <a:t>Data</a:t>
            </a:r>
          </a:p>
          <a:p>
            <a:pPr algn="r"/>
            <a:r>
              <a:rPr lang="en-US" altLang="ja-JP" sz="1400" dirty="0" smtClean="0"/>
              <a:t>28 Feb.-1 Mar. 2017, Science Seminar House, </a:t>
            </a:r>
            <a:br>
              <a:rPr lang="en-US" altLang="ja-JP" sz="1400" dirty="0" smtClean="0"/>
            </a:br>
            <a:r>
              <a:rPr lang="en-US" altLang="ja-JP" sz="1400" dirty="0" smtClean="0"/>
              <a:t>Graduate School of Science, Kyoto Univ.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46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990"/>
            <a:ext cx="8229600" cy="709714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</a:rPr>
              <a:t>DSM and European Open Science Cloud</a:t>
            </a:r>
            <a:r>
              <a:rPr lang="en-US" altLang="ja-JP" sz="3200" dirty="0" smtClean="0">
                <a:latin typeface="Arial" panose="020B0604020202020204" pitchFamily="34" charset="0"/>
              </a:rPr>
              <a:t/>
            </a:r>
            <a:br>
              <a:rPr lang="en-US" altLang="ja-JP" sz="3200" dirty="0" smtClean="0">
                <a:latin typeface="Arial" panose="020B0604020202020204" pitchFamily="34" charset="0"/>
              </a:rPr>
            </a:br>
            <a:r>
              <a:rPr lang="ja-JP" altLang="en-US" sz="3200" dirty="0" smtClean="0">
                <a:latin typeface="Arial" panose="020B0604020202020204" pitchFamily="34" charset="0"/>
              </a:rPr>
              <a:t>欧州</a:t>
            </a:r>
            <a:r>
              <a:rPr lang="ja-JP" altLang="en-US" sz="3200" dirty="0">
                <a:latin typeface="Arial" panose="020B0604020202020204" pitchFamily="34" charset="0"/>
              </a:rPr>
              <a:t>オープンサイエンス・</a:t>
            </a:r>
            <a:r>
              <a:rPr lang="ja-JP" altLang="en-US" sz="3200" dirty="0" smtClean="0">
                <a:latin typeface="Arial" panose="020B0604020202020204" pitchFamily="34" charset="0"/>
              </a:rPr>
              <a:t>クラウドと欧州経済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107504" y="980728"/>
            <a:ext cx="6223319" cy="4609195"/>
            <a:chOff x="-36512" y="836712"/>
            <a:chExt cx="7530216" cy="507011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97"/>
            <a:stretch/>
          </p:blipFill>
          <p:spPr bwMode="auto">
            <a:xfrm>
              <a:off x="-36512" y="836713"/>
              <a:ext cx="7530216" cy="5070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12"/>
            <a:stretch/>
          </p:blipFill>
          <p:spPr bwMode="auto">
            <a:xfrm>
              <a:off x="80309" y="836712"/>
              <a:ext cx="7228510" cy="119249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正方形/長方形 16"/>
          <p:cNvSpPr/>
          <p:nvPr/>
        </p:nvSpPr>
        <p:spPr>
          <a:xfrm>
            <a:off x="4788024" y="1844824"/>
            <a:ext cx="4641837" cy="8562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デジタル単一市場戦略：</a:t>
            </a:r>
            <a: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欧州</a:t>
            </a: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クラウドを支援する</a:t>
            </a:r>
            <a:endParaRPr lang="ja-JP" altLang="en-US" sz="2800" dirty="0">
              <a:solidFill>
                <a:schemeClr val="accent1">
                  <a:lumMod val="75000"/>
                </a:schemeClr>
              </a:solidFill>
              <a:effectLst>
                <a:glow rad="203200">
                  <a:schemeClr val="bg1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31927" y="3064205"/>
            <a:ext cx="2060553" cy="15169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デジタル</a:t>
            </a:r>
            <a: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経済を強化</a:t>
            </a:r>
            <a:endParaRPr lang="en-US" altLang="ja-JP" sz="3200" dirty="0" smtClean="0">
              <a:solidFill>
                <a:schemeClr val="accent1">
                  <a:lumMod val="75000"/>
                </a:schemeClr>
              </a:solidFill>
              <a:effectLst>
                <a:glow rad="203200">
                  <a:schemeClr val="bg1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億人、年間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50</a:t>
            </a: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兆円の経済効果）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  <a:effectLst>
                <a:glow rad="203200">
                  <a:schemeClr val="bg1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7295" y="5256723"/>
            <a:ext cx="1991585" cy="9194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データ流通自由化イニシアチブ</a:t>
            </a:r>
            <a:endParaRPr lang="ja-JP" altLang="en-US" sz="2200" dirty="0">
              <a:solidFill>
                <a:schemeClr val="accent1">
                  <a:lumMod val="75000"/>
                </a:schemeClr>
              </a:solidFill>
              <a:effectLst>
                <a:glow rad="203200">
                  <a:schemeClr val="bg1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96574" y="5229200"/>
            <a:ext cx="1971866" cy="9194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欧州クラウド</a:t>
            </a:r>
            <a: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イニシアチブ</a:t>
            </a:r>
            <a:endParaRPr lang="en-US" altLang="ja-JP" sz="2200" dirty="0" smtClean="0">
              <a:solidFill>
                <a:schemeClr val="accent1">
                  <a:lumMod val="75000"/>
                </a:schemeClr>
              </a:solidFill>
              <a:effectLst>
                <a:glow rad="203200">
                  <a:schemeClr val="bg1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23226" y="6021288"/>
            <a:ext cx="657224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　欧州オープンサイエンスクラウド計画</a:t>
            </a:r>
            <a: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/>
            </a:r>
            <a:b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</a:br>
            <a:r>
              <a:rPr lang="ja-JP" altLang="en-US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（</a:t>
            </a:r>
            <a: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EU</a:t>
            </a:r>
            <a:r>
              <a:rPr lang="ja-JP" altLang="en-US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は</a:t>
            </a:r>
            <a: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6.7B</a:t>
            </a:r>
            <a:r>
              <a:rPr lang="ja-JP" altLang="en-US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€投資。うち</a:t>
            </a:r>
            <a: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2B</a:t>
            </a:r>
            <a:r>
              <a:rPr lang="ja-JP" altLang="en-US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€は</a:t>
            </a:r>
            <a:r>
              <a:rPr lang="en-US" altLang="ja-JP" sz="24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Arial Rounded MT Bold" panose="020F0704030504030204" pitchFamily="34" charset="0"/>
                <a:ea typeface="HG創英角ｺﾞｼｯｸUB" panose="020B0909000000000000" pitchFamily="49" charset="-128"/>
              </a:rPr>
              <a:t>Horizon2020).</a:t>
            </a:r>
            <a:endParaRPr lang="ja-JP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7" name="曲折矢印 26"/>
          <p:cNvSpPr/>
          <p:nvPr/>
        </p:nvSpPr>
        <p:spPr>
          <a:xfrm flipV="1">
            <a:off x="2564793" y="5905471"/>
            <a:ext cx="348605" cy="563992"/>
          </a:xfrm>
          <a:prstGeom prst="bentArrow">
            <a:avLst>
              <a:gd name="adj1" fmla="val 22073"/>
              <a:gd name="adj2" fmla="val 31830"/>
              <a:gd name="adj3" fmla="val 3280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51714" y="5077633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>新課題：インター</a:t>
            </a:r>
            <a:r>
              <a:rPr lang="en-US" altLang="ja-JP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/>
            </a:r>
            <a:br>
              <a:rPr lang="en-US" altLang="ja-JP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</a:br>
            <a:r>
              <a:rPr lang="ja-JP" altLang="en-US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>オペラビリティ、</a:t>
            </a:r>
            <a:r>
              <a:rPr lang="en-US" altLang="ja-JP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/>
            </a:r>
            <a:br>
              <a:rPr lang="en-US" altLang="ja-JP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</a:br>
            <a:r>
              <a:rPr lang="ja-JP" altLang="en-US" sz="2000" dirty="0" smtClean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>標準化</a:t>
            </a:r>
            <a:r>
              <a:rPr lang="ja-JP" altLang="en-US" sz="2000" dirty="0">
                <a:solidFill>
                  <a:srgbClr val="4F81BD">
                    <a:lumMod val="75000"/>
                  </a:srgbClr>
                </a:solidFill>
                <a:effectLst>
                  <a:glow rad="203200">
                    <a:prstClr val="white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sym typeface="Wingdings" panose="05000000000000000000" pitchFamily="2" charset="2"/>
              </a:rPr>
              <a:t>等</a:t>
            </a:r>
            <a:endParaRPr lang="ja-JP" altLang="en-US" sz="1400" dirty="0">
              <a:solidFill>
                <a:srgbClr val="4F81BD">
                  <a:lumMod val="75000"/>
                </a:srgbClr>
              </a:solidFill>
              <a:effectLst>
                <a:glow rad="203200">
                  <a:prstClr val="white"/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/>
              <a:t>Infrastructures and Management for Scientific Data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Develop </a:t>
            </a:r>
            <a:r>
              <a:rPr lang="en-US" altLang="ja-JP" dirty="0" err="1" smtClean="0"/>
              <a:t>computer+ICT</a:t>
            </a:r>
            <a:r>
              <a:rPr lang="en-US" altLang="ja-JP" dirty="0" smtClean="0"/>
              <a:t> systems </a:t>
            </a:r>
            <a:br>
              <a:rPr lang="en-US" altLang="ja-JP" dirty="0" smtClean="0"/>
            </a:br>
            <a:r>
              <a:rPr lang="en-US" altLang="ja-JP" dirty="0" smtClean="0">
                <a:sym typeface="Wingdings" panose="05000000000000000000" pitchFamily="2" charset="2"/>
              </a:rPr>
              <a:t> </a:t>
            </a:r>
            <a:r>
              <a:rPr kumimoji="1" lang="en-US" altLang="ja-JP" dirty="0" smtClean="0"/>
              <a:t>Technological Infrastructure 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 Develop best practices in 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>
                <a:sym typeface="Wingdings" panose="05000000000000000000" pitchFamily="2" charset="2"/>
              </a:rPr>
              <a:t>data management &amp; curation/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>
                <a:sym typeface="Wingdings" panose="05000000000000000000" pitchFamily="2" charset="2"/>
              </a:rPr>
              <a:t>research culture/science data ecosystem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>
                <a:sym typeface="Wingdings" panose="05000000000000000000" pitchFamily="2" charset="2"/>
              </a:rPr>
              <a:t>Social Infrastructure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0562" r="3604" b="12998"/>
          <a:stretch/>
        </p:blipFill>
        <p:spPr bwMode="auto">
          <a:xfrm>
            <a:off x="3285937" y="5504932"/>
            <a:ext cx="5350051" cy="109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1924"/>
            <a:ext cx="1994235" cy="10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7668344" y="587727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532762" y="6214162"/>
            <a:ext cx="2116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023172" y="6623774"/>
            <a:ext cx="6085332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50" dirty="0"/>
              <a:t>https://www.rd-alliance.org/sites/default/files/attachment/Booklet_OutputsSeptember2015_web.pdf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271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1370" r="-71290" b="82656"/>
          <a:stretch/>
        </p:blipFill>
        <p:spPr bwMode="auto">
          <a:xfrm>
            <a:off x="-23065" y="-92666"/>
            <a:ext cx="10098563" cy="8437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2920" y="116632"/>
            <a:ext cx="8229600" cy="6451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European Open Science Cloud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" y="836712"/>
            <a:ext cx="8241318" cy="611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20272" y="47251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tx2">
                      <a:lumMod val="40000"/>
                      <a:lumOff val="60000"/>
                      <a:alpha val="90000"/>
                    </a:schemeClr>
                  </a:glow>
                </a:effectLst>
              </a:rPr>
              <a:t>基盤層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tx2">
                    <a:lumMod val="40000"/>
                    <a:lumOff val="60000"/>
                    <a:alpha val="9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8184" y="2708920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データ</a:t>
            </a:r>
            <a:r>
              <a:rPr kumimoji="1" lang="en-US" altLang="ja-JP" sz="2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/</a:t>
            </a:r>
            <a:r>
              <a:rPr kumimoji="1" lang="ja-JP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サービス層</a:t>
            </a:r>
            <a:endParaRPr kumimoji="1" lang="ja-JP" altLang="en-US" sz="2400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90000"/>
                  </a:schemeClr>
                </a:glo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80584" y="1095127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ガバナンス層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41171" y="-54315"/>
            <a:ext cx="2039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[</a:t>
            </a:r>
            <a:r>
              <a:rPr lang="en-US" altLang="ja-JP" sz="1600" b="1" dirty="0" err="1" smtClean="0">
                <a:solidFill>
                  <a:schemeClr val="bg1"/>
                </a:solidFill>
              </a:rPr>
              <a:t>J.C.Burgelman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, 2016]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2804735"/>
            <a:ext cx="2537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データキュレーション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/</a:t>
            </a:r>
            <a:b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</a:b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マッシュアップ</a:t>
            </a:r>
            <a: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/</a:t>
            </a:r>
            <a:br>
              <a:rPr kumimoji="1"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</a:br>
            <a:r>
              <a:rPr kumimoji="1" lang="ja-JP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データアクセス・再利用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/</a:t>
            </a:r>
            <a:b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</a:b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カタログ・検索</a:t>
            </a:r>
            <a:r>
              <a:rPr lang="ja-JP" alt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66700">
                    <a:schemeClr val="accent6">
                      <a:lumMod val="20000"/>
                      <a:lumOff val="80000"/>
                      <a:alpha val="90000"/>
                    </a:schemeClr>
                  </a:glow>
                </a:effectLst>
              </a:rPr>
              <a:t>．．．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effectLst>
                <a:glow rad="266700">
                  <a:schemeClr val="accent6">
                    <a:lumMod val="20000"/>
                    <a:lumOff val="80000"/>
                    <a:alpha val="90000"/>
                  </a:schemeClr>
                </a:glo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4826361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超高速インターネット通信</a:t>
            </a:r>
            <a:r>
              <a:rPr kumimoji="1" lang="en-US" altLang="ja-JP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/</a:t>
            </a:r>
            <a:br>
              <a:rPr kumimoji="1" lang="en-US" altLang="ja-JP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</a:br>
            <a:r>
              <a:rPr kumimoji="1" lang="ja-JP" altLang="en-US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スーパーコンピューティング</a:t>
            </a:r>
            <a:r>
              <a:rPr kumimoji="1" lang="en-US" altLang="ja-JP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/</a:t>
            </a:r>
            <a:br>
              <a:rPr kumimoji="1" lang="en-US" altLang="ja-JP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</a:br>
            <a:r>
              <a:rPr kumimoji="1" lang="ja-JP" altLang="en-US" b="1" dirty="0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データストレージ</a:t>
            </a:r>
            <a:r>
              <a:rPr kumimoji="1" lang="ja-JP" alt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66700">
                    <a:schemeClr val="accent1">
                      <a:lumMod val="20000"/>
                      <a:lumOff val="80000"/>
                      <a:alpha val="95000"/>
                    </a:schemeClr>
                  </a:glow>
                </a:effectLst>
              </a:rPr>
              <a:t>．．．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  <a:effectLst>
                <a:glow rad="266700">
                  <a:schemeClr val="accent1">
                    <a:lumMod val="20000"/>
                    <a:lumOff val="80000"/>
                    <a:alpha val="95000"/>
                  </a:schemeClr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1148551"/>
            <a:ext cx="202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ボトムアップ経営</a:t>
            </a:r>
            <a:r>
              <a:rPr kumimoji="1" lang="en-US" altLang="ja-JP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/</a:t>
            </a:r>
          </a:p>
          <a:p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連携</a:t>
            </a:r>
            <a:r>
              <a:rPr lang="ja-JP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体制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/</a:t>
            </a:r>
            <a:r>
              <a:rPr kumimoji="1" lang="en-US" altLang="ja-JP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/>
            </a:r>
            <a:br>
              <a:rPr kumimoji="1" lang="en-US" altLang="ja-JP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</a:br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過去資産・継続性</a:t>
            </a:r>
            <a:r>
              <a:rPr kumimoji="1" lang="en-US" altLang="ja-JP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/</a:t>
            </a:r>
            <a:endParaRPr lang="en-US" altLang="ja-JP" b="1" dirty="0" smtClean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a:endParaRPr>
          </a:p>
          <a:p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信頼性</a:t>
            </a:r>
          </a:p>
        </p:txBody>
      </p:sp>
    </p:spTree>
    <p:extLst>
      <p:ext uri="{BB962C8B-B14F-4D97-AF65-F5344CB8AC3E}">
        <p14:creationId xmlns:p14="http://schemas.microsoft.com/office/powerpoint/2010/main" val="11206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1" y="620688"/>
            <a:ext cx="7301235" cy="5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06527" y="5445224"/>
            <a:ext cx="6693865" cy="346855"/>
          </a:xfrm>
          <a:prstGeom prst="rect">
            <a:avLst/>
          </a:prstGeom>
          <a:solidFill>
            <a:schemeClr val="bg1"/>
          </a:solidFill>
        </p:spPr>
        <p:txBody>
          <a:bodyPr anchor="ctr" anchorCtr="1">
            <a:spAutoFit/>
          </a:bodyPr>
          <a:lstStyle/>
          <a:p>
            <a:r>
              <a:rPr lang="en-US" altLang="ja-JP" sz="1200" dirty="0" smtClean="0"/>
              <a:t>Recommendations </a:t>
            </a:r>
            <a:r>
              <a:rPr lang="en-US" altLang="ja-JP" sz="1200" dirty="0"/>
              <a:t>Concerning an Approach to Open Science That Will Contribute to Open </a:t>
            </a:r>
            <a:r>
              <a:rPr lang="en-US" altLang="ja-JP" sz="1200" dirty="0" smtClean="0"/>
              <a:t>Innovation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200" dirty="0" smtClean="0"/>
              <a:t>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www.scj.go.jp/ja/info/kohyo/pdf/kohyo-23-t230-en.pdf</a:t>
            </a:r>
            <a:endParaRPr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895" y="116632"/>
            <a:ext cx="8229605" cy="5332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Planning an academic </a:t>
            </a: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data infrastructure </a:t>
            </a:r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in Japan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0825" y="5927333"/>
            <a:ext cx="8229607" cy="81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l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l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2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Computer, organization, human dimension</a:t>
            </a:r>
          </a:p>
          <a:p>
            <a:r>
              <a:rPr lang="en-US" altLang="ja-JP" sz="2000" dirty="0" smtClean="0"/>
              <a:t>Human resource </a:t>
            </a:r>
            <a:r>
              <a:rPr lang="en-US" altLang="ja-JP" sz="2000" dirty="0" err="1" smtClean="0"/>
              <a:t>mng</a:t>
            </a:r>
            <a:r>
              <a:rPr lang="en-US" altLang="ja-JP" sz="2000" dirty="0" smtClean="0"/>
              <a:t>. (reward, recognition, career path, cultural issue)</a:t>
            </a:r>
          </a:p>
        </p:txBody>
      </p:sp>
    </p:spTree>
    <p:extLst>
      <p:ext uri="{BB962C8B-B14F-4D97-AF65-F5344CB8AC3E}">
        <p14:creationId xmlns:p14="http://schemas.microsoft.com/office/powerpoint/2010/main" val="34527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" y="44624"/>
            <a:ext cx="9052560" cy="78068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Guideline examples for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" b="13901"/>
          <a:stretch/>
        </p:blipFill>
        <p:spPr bwMode="auto">
          <a:xfrm>
            <a:off x="3711027" y="3140968"/>
            <a:ext cx="5181453" cy="3572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tx1">
                <a:alpha val="40000"/>
              </a:schemeClr>
            </a:glow>
            <a:outerShdw blurRad="88900" dist="63500" dir="2700000" sx="101000" sy="101000" algn="tl" rotWithShape="0">
              <a:prstClr val="black">
                <a:alpha val="4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24088" y="836712"/>
            <a:ext cx="5500631" cy="2605299"/>
            <a:chOff x="24382" y="3582035"/>
            <a:chExt cx="5500631" cy="2605299"/>
          </a:xfrm>
        </p:grpSpPr>
        <p:sp>
          <p:nvSpPr>
            <p:cNvPr id="5" name="正方形/長方形 4"/>
            <p:cNvSpPr/>
            <p:nvPr/>
          </p:nvSpPr>
          <p:spPr>
            <a:xfrm>
              <a:off x="24382" y="3582036"/>
              <a:ext cx="5500631" cy="2605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tx1">
                  <a:alpha val="40000"/>
                </a:schemeClr>
              </a:glow>
              <a:outerShdw blurRad="88900" dist="63500" dir="2700000" sx="101000" sy="101000" algn="tl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24705" y="3582035"/>
              <a:ext cx="5411391" cy="2605298"/>
              <a:chOff x="24705" y="3582035"/>
              <a:chExt cx="5411391" cy="2605298"/>
            </a:xfrm>
            <a:solidFill>
              <a:schemeClr val="bg1"/>
            </a:solidFill>
            <a:effectLst/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28" b="85749"/>
              <a:stretch/>
            </p:blipFill>
            <p:spPr bwMode="auto">
              <a:xfrm>
                <a:off x="24705" y="3582035"/>
                <a:ext cx="5392247" cy="591306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47" r="2528" b="21257"/>
              <a:stretch/>
            </p:blipFill>
            <p:spPr bwMode="auto">
              <a:xfrm>
                <a:off x="43849" y="5469702"/>
                <a:ext cx="5392247" cy="71763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15" r="2528" b="51623"/>
              <a:stretch/>
            </p:blipFill>
            <p:spPr bwMode="auto">
              <a:xfrm>
                <a:off x="41952" y="4211874"/>
                <a:ext cx="5392247" cy="115600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object 20"/>
          <p:cNvSpPr txBox="1"/>
          <p:nvPr/>
        </p:nvSpPr>
        <p:spPr>
          <a:xfrm>
            <a:off x="467544" y="5733256"/>
            <a:ext cx="25429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defTabSz="642882"/>
            <a:r>
              <a:rPr lang="en-US" sz="1600" dirty="0" smtClean="0">
                <a:latin typeface="Arial"/>
                <a:cs typeface="Arial"/>
              </a:rPr>
              <a:t>[</a:t>
            </a:r>
            <a:r>
              <a:rPr lang="en-US" altLang="ja-JP" sz="1600" dirty="0" smtClean="0">
                <a:latin typeface="Arial"/>
                <a:cs typeface="Arial"/>
              </a:rPr>
              <a:t>EUDAT, </a:t>
            </a:r>
            <a:r>
              <a:rPr lang="en-US" sz="1600" dirty="0" smtClean="0">
                <a:latin typeface="Arial"/>
                <a:cs typeface="Arial"/>
              </a:rPr>
              <a:t>“Introduction to Metadata”, 2016]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9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2" descr="http://www.editoria.u-tokyo.ac.jp/projects/dias/images/dias_logo16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12" y="3374524"/>
            <a:ext cx="665112" cy="3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5871" t="19568" r="15844" b="20805"/>
          <a:stretch/>
        </p:blipFill>
        <p:spPr>
          <a:xfrm>
            <a:off x="8215044" y="4018350"/>
            <a:ext cx="632839" cy="213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68" y="2493063"/>
            <a:ext cx="479006" cy="424984"/>
          </a:xfrm>
          <a:prstGeom prst="rect">
            <a:avLst/>
          </a:prstGeom>
        </p:spPr>
      </p:pic>
      <p:pic>
        <p:nvPicPr>
          <p:cNvPr id="11" name="Picture 3" descr="C:\Users\murayama\dropbox_ymurayama2003\Dropbox\★2016.04.06WDS5周年記念式典準備案\挨拶、講演資料類\2016.04.06式典村山プレゼン\AIS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41" y="2291835"/>
            <a:ext cx="824065" cy="2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rayama\dropbox_ymurayama2003\Dropbox\★2016.04.06WDS5周年記念式典準備案\挨拶、講演資料類\2016.04.06式典村山プレゼン\JCG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49" y="4066843"/>
            <a:ext cx="1292649" cy="1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rayama\dropbox_ymurayama2003\Dropbox\★2016.04.06WDS5周年記念式典準備案\挨拶、講演資料類\2016.04.06式典村山プレゼン\nii_logo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794"/>
          <a:stretch/>
        </p:blipFill>
        <p:spPr bwMode="auto">
          <a:xfrm>
            <a:off x="6569582" y="3094574"/>
            <a:ext cx="322450" cy="2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rayama\dropbox_ymurayama2003\Dropbox\★2016.04.06WDS5周年記念式典準備案\挨拶、講演資料類\2016.04.06式典村山プレゼン\ROIS logo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60"/>
          <a:stretch/>
        </p:blipFill>
        <p:spPr bwMode="auto">
          <a:xfrm>
            <a:off x="7050168" y="3001516"/>
            <a:ext cx="54373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urayama\dropbox_ymurayama2003\Dropbox\★2016.04.06WDS5周年記念式典準備案\挨拶、講演資料類\2016.04.06式典村山プレゼン\NIPR header-logo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43" y="2939713"/>
            <a:ext cx="664656" cy="1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urayama\dropbox_ymurayama2003\Dropbox\★2016.04.06WDS5周年記念式典準備案\挨拶、講演資料類\2016.04.06式典村山プレゼン\NDL 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0" b="10218"/>
          <a:stretch/>
        </p:blipFill>
        <p:spPr bwMode="auto">
          <a:xfrm>
            <a:off x="9429677" y="3930060"/>
            <a:ext cx="1211859" cy="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フローチャート : 代替処理 13"/>
          <p:cNvSpPr/>
          <p:nvPr/>
        </p:nvSpPr>
        <p:spPr>
          <a:xfrm>
            <a:off x="9345160" y="501146"/>
            <a:ext cx="2787944" cy="2067733"/>
          </a:xfrm>
          <a:prstGeom prst="flowChartAlternate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6" name="Picture 14" descr="g8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77" y="5952072"/>
            <a:ext cx="840541" cy="7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34145" y="10129"/>
            <a:ext cx="9052560" cy="538551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ja-JP" sz="2400" dirty="0" smtClean="0"/>
              <a:t>Community Overview of Open Science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516727"/>
            <a:ext cx="2133600" cy="365125"/>
          </a:xfrm>
        </p:spPr>
        <p:txBody>
          <a:bodyPr/>
          <a:lstStyle/>
          <a:p>
            <a:fld id="{C3E5CEC4-9BE2-4AF0-87C0-FA9AF8EBE29A}" type="slidenum">
              <a:rPr lang="en-US" altLang="ja-JP" smtClean="0">
                <a:solidFill>
                  <a:prstClr val="black"/>
                </a:solidFill>
              </a:rPr>
              <a:pPr/>
              <a:t>15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109" name="Picture 4" descr="http://cerifsupport.org/wp-content/uploads/sites/11/2013/03/d4b43bf271f690a2b140790b481886a2_rdaLogo.jpg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-547"/>
          <a:stretch/>
        </p:blipFill>
        <p:spPr bwMode="auto">
          <a:xfrm>
            <a:off x="2361685" y="4629661"/>
            <a:ext cx="1274211" cy="871866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左矢印 110"/>
          <p:cNvSpPr/>
          <p:nvPr/>
        </p:nvSpPr>
        <p:spPr bwMode="auto">
          <a:xfrm>
            <a:off x="3995936" y="6108815"/>
            <a:ext cx="676587" cy="495055"/>
          </a:xfrm>
          <a:prstGeom prst="lef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4" name="左矢印 113"/>
          <p:cNvSpPr/>
          <p:nvPr/>
        </p:nvSpPr>
        <p:spPr bwMode="auto">
          <a:xfrm rot="16200000" flipH="1">
            <a:off x="5178554" y="4814680"/>
            <a:ext cx="1224939" cy="561447"/>
          </a:xfrm>
          <a:prstGeom prst="lef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119703" y="1152405"/>
            <a:ext cx="3574442" cy="3371789"/>
          </a:xfrm>
          <a:prstGeom prst="roundRect">
            <a:avLst>
              <a:gd name="adj" fmla="val 118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8" name="Picture 28" descr="NASA logo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7" y="1336466"/>
            <a:ext cx="455461" cy="4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正方形/長方形 118"/>
          <p:cNvSpPr/>
          <p:nvPr/>
        </p:nvSpPr>
        <p:spPr>
          <a:xfrm>
            <a:off x="866339" y="1281594"/>
            <a:ext cx="1033553" cy="563231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Earth, Space,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Physics, 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Informatics,…</a:t>
            </a:r>
          </a:p>
        </p:txBody>
      </p:sp>
      <p:pic>
        <p:nvPicPr>
          <p:cNvPr id="121" name="Picture 32" descr="中国科学院矢量标志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8" y="2445695"/>
            <a:ext cx="442942" cy="4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正方形/長方形 122"/>
          <p:cNvSpPr/>
          <p:nvPr/>
        </p:nvSpPr>
        <p:spPr>
          <a:xfrm>
            <a:off x="767151" y="2426878"/>
            <a:ext cx="1056636" cy="563231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Space Sci.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Computer Sci.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Physics</a:t>
            </a:r>
          </a:p>
        </p:txBody>
      </p:sp>
      <p:pic>
        <p:nvPicPr>
          <p:cNvPr id="124" name="Picture 34" descr="IRI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" y="1904672"/>
            <a:ext cx="419102" cy="3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正方形/長方形 124"/>
          <p:cNvSpPr/>
          <p:nvPr/>
        </p:nvSpPr>
        <p:spPr>
          <a:xfrm>
            <a:off x="872098" y="1916832"/>
            <a:ext cx="891591" cy="25071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Seismology</a:t>
            </a:r>
          </a:p>
        </p:txBody>
      </p:sp>
      <p:pic>
        <p:nvPicPr>
          <p:cNvPr id="128" name="Picture 38" descr="http://www.eudat.eu/system/files/files/clarin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5" y="3597904"/>
            <a:ext cx="696698" cy="5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正方形/長方形 128"/>
          <p:cNvSpPr/>
          <p:nvPr/>
        </p:nvSpPr>
        <p:spPr>
          <a:xfrm>
            <a:off x="971600" y="3594502"/>
            <a:ext cx="873252" cy="563231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Linguistics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History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Psychology</a:t>
            </a:r>
          </a:p>
        </p:txBody>
      </p:sp>
      <p:pic>
        <p:nvPicPr>
          <p:cNvPr id="130" name="Picture 40" descr="http://4.bp.blogspot.com/-lW4Chnxy0wY/T0QjI1Dw8OI/AAAAAAAACeg/pDBe-SCR2as/s320/images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1" y="3142862"/>
            <a:ext cx="952708" cy="3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6" descr="decoratio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44" y="453989"/>
            <a:ext cx="1339859" cy="46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7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0" t="-5093" r="-2247" b="-4259"/>
          <a:stretch/>
        </p:blipFill>
        <p:spPr bwMode="auto">
          <a:xfrm>
            <a:off x="5270543" y="1242089"/>
            <a:ext cx="1166465" cy="4317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8" name="Picture 42" descr="https://pbs.twimg.com/profile_images/2584364725/6dns45tqz98haqzo2a5a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15" y="1961409"/>
            <a:ext cx="420853" cy="4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左右矢印 138"/>
          <p:cNvSpPr/>
          <p:nvPr/>
        </p:nvSpPr>
        <p:spPr bwMode="auto">
          <a:xfrm rot="2070082">
            <a:off x="3897349" y="3397195"/>
            <a:ext cx="545917" cy="421822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1" name="左矢印 140"/>
          <p:cNvSpPr/>
          <p:nvPr/>
        </p:nvSpPr>
        <p:spPr bwMode="auto">
          <a:xfrm rot="7365708">
            <a:off x="3840027" y="4551725"/>
            <a:ext cx="784859" cy="456974"/>
          </a:xfrm>
          <a:prstGeom prst="lef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3" name="左右矢印 142"/>
          <p:cNvSpPr/>
          <p:nvPr/>
        </p:nvSpPr>
        <p:spPr bwMode="auto">
          <a:xfrm rot="7778196" flipV="1">
            <a:off x="5284224" y="1805058"/>
            <a:ext cx="545917" cy="421822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4" name="左右矢印 143"/>
          <p:cNvSpPr/>
          <p:nvPr/>
        </p:nvSpPr>
        <p:spPr bwMode="auto">
          <a:xfrm flipV="1">
            <a:off x="9368451" y="4730257"/>
            <a:ext cx="2302599" cy="421822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48" name="Picture 10" descr="http://www.mofa.go.jp/mofaj/kids/kokki/image/f1.gi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93296"/>
            <a:ext cx="316948" cy="2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" descr="http://www.mofa.go.jp/mofaj/kids/kokki/image/b1.g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76" y="6093296"/>
            <a:ext cx="316948" cy="2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6" descr="http://gaikatoshi.com/images/flag_eur.g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32" y="6133070"/>
            <a:ext cx="345145" cy="2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正方形/長方形 150"/>
          <p:cNvSpPr/>
          <p:nvPr/>
        </p:nvSpPr>
        <p:spPr>
          <a:xfrm>
            <a:off x="3758027" y="2276872"/>
            <a:ext cx="2254133" cy="49115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ja-JP" altLang="en-US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日本学術会議</a:t>
            </a:r>
            <a:endParaRPr lang="en-US" altLang="ja-JP" sz="1600" b="1" dirty="0" smtClean="0">
              <a:solidFill>
                <a:prstClr val="black"/>
              </a:solidFill>
              <a:effectLst>
                <a:glow rad="139700">
                  <a:prstClr val="white"/>
                </a:glow>
              </a:effectLst>
            </a:endParaRPr>
          </a:p>
          <a:p>
            <a:pPr algn="ctr" defTabSz="914353">
              <a:lnSpc>
                <a:spcPct val="80000"/>
              </a:lnSpc>
            </a:pP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Science </a:t>
            </a:r>
            <a:r>
              <a:rPr lang="en-US" altLang="ja-JP" sz="1600" b="1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Council of Japan</a:t>
            </a:r>
          </a:p>
        </p:txBody>
      </p:sp>
      <p:sp>
        <p:nvSpPr>
          <p:cNvPr id="153" name="正方形/長方形 152"/>
          <p:cNvSpPr/>
          <p:nvPr/>
        </p:nvSpPr>
        <p:spPr>
          <a:xfrm>
            <a:off x="6444208" y="908720"/>
            <a:ext cx="2299395" cy="68961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Future Earth</a:t>
            </a:r>
          </a:p>
          <a:p>
            <a:pPr algn="ctr" defTabSz="914353">
              <a:lnSpc>
                <a:spcPct val="800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(ICSU, UNESCO, UNEP, </a:t>
            </a:r>
            <a:br>
              <a:rPr lang="en-US" altLang="ja-JP" sz="1600" dirty="0">
                <a:solidFill>
                  <a:prstClr val="black"/>
                </a:solidFill>
              </a:rPr>
            </a:br>
            <a:r>
              <a:rPr lang="en-US" altLang="ja-JP" sz="1600" dirty="0">
                <a:solidFill>
                  <a:prstClr val="black"/>
                </a:solidFill>
              </a:rPr>
              <a:t>UNU,  Belmont Forum,…)</a:t>
            </a:r>
          </a:p>
        </p:txBody>
      </p:sp>
      <p:pic>
        <p:nvPicPr>
          <p:cNvPr id="154" name="Picture 17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0" r="-5229" b="-13531"/>
          <a:stretch/>
        </p:blipFill>
        <p:spPr bwMode="auto">
          <a:xfrm>
            <a:off x="2048250" y="880302"/>
            <a:ext cx="1368062" cy="8683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5" name="正方形/長方形 154"/>
          <p:cNvSpPr/>
          <p:nvPr/>
        </p:nvSpPr>
        <p:spPr>
          <a:xfrm>
            <a:off x="2411342" y="5301208"/>
            <a:ext cx="1368570" cy="720193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6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RDA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6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(Research </a:t>
            </a:r>
            <a:br>
              <a:rPr lang="en-US" altLang="ja-JP" sz="16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</a:br>
            <a:r>
              <a:rPr lang="en-US" altLang="ja-JP" sz="16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Data </a:t>
            </a:r>
            <a:r>
              <a:rPr lang="en-US" altLang="ja-JP" sz="1600" b="1" dirty="0" smtClean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Alliance</a:t>
            </a:r>
            <a:r>
              <a:rPr lang="en-US" altLang="ja-JP" sz="16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)</a:t>
            </a:r>
          </a:p>
        </p:txBody>
      </p:sp>
      <p:sp>
        <p:nvSpPr>
          <p:cNvPr id="157" name="正方形/長方形 156"/>
          <p:cNvSpPr/>
          <p:nvPr/>
        </p:nvSpPr>
        <p:spPr>
          <a:xfrm>
            <a:off x="4744743" y="5733256"/>
            <a:ext cx="968525" cy="313928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G8 </a:t>
            </a:r>
            <a:r>
              <a:rPr lang="en-US" altLang="ja-JP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2013</a:t>
            </a:r>
            <a:endParaRPr lang="en-US" altLang="ja-JP" dirty="0">
              <a:solidFill>
                <a:prstClr val="black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162" name="左矢印 161"/>
          <p:cNvSpPr/>
          <p:nvPr/>
        </p:nvSpPr>
        <p:spPr bwMode="auto">
          <a:xfrm>
            <a:off x="3940908" y="1484784"/>
            <a:ext cx="1021656" cy="415432"/>
          </a:xfrm>
          <a:prstGeom prst="lef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146138" y="4596202"/>
            <a:ext cx="1777790" cy="20570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26" name="Picture 2" descr="CODATA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34" y="952593"/>
            <a:ext cx="599008" cy="4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1200789" y="4149080"/>
            <a:ext cx="2338707" cy="33855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/>
            <a:r>
              <a:rPr lang="en-US" altLang="ja-JP" sz="1600" dirty="0">
                <a:solidFill>
                  <a:prstClr val="black"/>
                </a:solidFill>
              </a:rPr>
              <a:t>…etc.(</a:t>
            </a:r>
            <a:r>
              <a:rPr lang="en-US" altLang="ja-JP" sz="1600" dirty="0" smtClean="0">
                <a:solidFill>
                  <a:prstClr val="black"/>
                </a:solidFill>
              </a:rPr>
              <a:t>95 </a:t>
            </a:r>
            <a:r>
              <a:rPr lang="en-US" altLang="ja-JP" sz="1600" dirty="0">
                <a:solidFill>
                  <a:prstClr val="black"/>
                </a:solidFill>
              </a:rPr>
              <a:t>Member Bodies)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1082" y="3598105"/>
            <a:ext cx="688323" cy="2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正方形/長方形 68"/>
          <p:cNvSpPr/>
          <p:nvPr/>
        </p:nvSpPr>
        <p:spPr>
          <a:xfrm>
            <a:off x="2699792" y="3621898"/>
            <a:ext cx="824136" cy="25071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Linguistics</a:t>
            </a:r>
          </a:p>
        </p:txBody>
      </p:sp>
      <p:pic>
        <p:nvPicPr>
          <p:cNvPr id="71" name="Picture 13" descr="http://datasupport.researchdata.nl/uploads/pics/logo_DSA_regulier_120x120_01.jpe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9" y="5836150"/>
            <a:ext cx="484745" cy="4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正方形/長方形 72"/>
          <p:cNvSpPr/>
          <p:nvPr/>
        </p:nvSpPr>
        <p:spPr>
          <a:xfrm>
            <a:off x="1373993" y="858198"/>
            <a:ext cx="663964" cy="338554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/>
            <a:r>
              <a:rPr lang="en-US" altLang="ja-JP" sz="1600" b="1" dirty="0">
                <a:solidFill>
                  <a:prstClr val="black"/>
                </a:solidFill>
              </a:rPr>
              <a:t>2008-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2183296" y="6248346"/>
            <a:ext cx="545342" cy="276999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/>
            <a:r>
              <a:rPr lang="en-US" altLang="ja-JP" sz="1200" dirty="0">
                <a:solidFill>
                  <a:prstClr val="black"/>
                </a:solidFill>
              </a:rPr>
              <a:t>2012-</a:t>
            </a:r>
          </a:p>
        </p:txBody>
      </p:sp>
      <p:pic>
        <p:nvPicPr>
          <p:cNvPr id="70" name="Picture 4" descr="logo.jpg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6" y="5323318"/>
            <a:ext cx="401223" cy="4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9"/>
          <a:srcRect l="18932" t="8572" r="19232" b="9303"/>
          <a:stretch/>
        </p:blipFill>
        <p:spPr>
          <a:xfrm>
            <a:off x="7790807" y="5542972"/>
            <a:ext cx="1051413" cy="930938"/>
          </a:xfrm>
          <a:prstGeom prst="rect">
            <a:avLst/>
          </a:prstGeom>
        </p:spPr>
      </p:pic>
      <p:sp>
        <p:nvSpPr>
          <p:cNvPr id="75" name="正方形/長方形 74"/>
          <p:cNvSpPr/>
          <p:nvPr/>
        </p:nvSpPr>
        <p:spPr>
          <a:xfrm>
            <a:off x="7008936" y="5023701"/>
            <a:ext cx="2206827" cy="51540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>
              <a:lnSpc>
                <a:spcPct val="850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OECD  </a:t>
            </a:r>
            <a:br>
              <a:rPr lang="en-US" altLang="ja-JP" sz="1600" dirty="0">
                <a:solidFill>
                  <a:prstClr val="black"/>
                </a:solidFill>
              </a:rPr>
            </a:br>
            <a:r>
              <a:rPr lang="en-US" altLang="ja-JP" sz="1600" dirty="0">
                <a:solidFill>
                  <a:prstClr val="black"/>
                </a:solidFill>
              </a:rPr>
              <a:t>Open Science WG etc.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8060374" y="4232685"/>
            <a:ext cx="954097" cy="276995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/>
            <a:r>
              <a:rPr lang="ja-JP" altLang="en-US" sz="1200" dirty="0">
                <a:solidFill>
                  <a:prstClr val="black"/>
                </a:solidFill>
              </a:rPr>
              <a:t>文部</a:t>
            </a:r>
            <a:r>
              <a:rPr lang="ja-JP" altLang="en-US" sz="1200" dirty="0" smtClean="0">
                <a:solidFill>
                  <a:prstClr val="black"/>
                </a:solidFill>
              </a:rPr>
              <a:t>科学省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78" name="左右矢印 77"/>
          <p:cNvSpPr/>
          <p:nvPr/>
        </p:nvSpPr>
        <p:spPr bwMode="auto">
          <a:xfrm rot="5400000" flipV="1">
            <a:off x="7716581" y="4567607"/>
            <a:ext cx="489815" cy="421823"/>
          </a:xfrm>
          <a:prstGeom prst="leftRightArrow">
            <a:avLst>
              <a:gd name="adj1" fmla="val 50000"/>
              <a:gd name="adj2" fmla="val 3364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0"/>
          <a:srcRect r="89443"/>
          <a:stretch/>
        </p:blipFill>
        <p:spPr>
          <a:xfrm>
            <a:off x="4474584" y="3798327"/>
            <a:ext cx="544319" cy="566777"/>
          </a:xfrm>
          <a:prstGeom prst="rect">
            <a:avLst/>
          </a:prstGeom>
        </p:spPr>
      </p:pic>
      <p:grpSp>
        <p:nvGrpSpPr>
          <p:cNvPr id="82" name="グループ化 81"/>
          <p:cNvGrpSpPr/>
          <p:nvPr/>
        </p:nvGrpSpPr>
        <p:grpSpPr>
          <a:xfrm>
            <a:off x="2919930" y="1988840"/>
            <a:ext cx="1220023" cy="852892"/>
            <a:chOff x="3148823" y="3822505"/>
            <a:chExt cx="1759172" cy="1135199"/>
          </a:xfrm>
        </p:grpSpPr>
        <p:sp>
          <p:nvSpPr>
            <p:cNvPr id="83" name="正方形/長方形 82"/>
            <p:cNvSpPr/>
            <p:nvPr/>
          </p:nvSpPr>
          <p:spPr bwMode="auto">
            <a:xfrm rot="5400000">
              <a:off x="3386968" y="4570513"/>
              <a:ext cx="680001" cy="943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105" tIns="46556" rIns="93105" bIns="46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3403" fontAlgn="base">
                <a:spcBef>
                  <a:spcPct val="20000"/>
                </a:spcBef>
                <a:spcAft>
                  <a:spcPct val="0"/>
                </a:spcAft>
                <a:buFont typeface="ＭＳ ゴシック" pitchFamily="49" charset="-128"/>
                <a:buChar char="○"/>
              </a:pPr>
              <a:endParaRPr lang="ja-JP" altLang="en-US" sz="140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4" name="円/楕円 83"/>
            <p:cNvSpPr/>
            <p:nvPr/>
          </p:nvSpPr>
          <p:spPr bwMode="auto">
            <a:xfrm rot="19434134">
              <a:off x="3540377" y="4074422"/>
              <a:ext cx="1272706" cy="563968"/>
            </a:xfrm>
            <a:prstGeom prst="ellipse">
              <a:avLst/>
            </a:prstGeom>
            <a:ln w="31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3105" tIns="46556" rIns="93105" bIns="46556" numCol="1" rtlCol="0" anchor="t" anchorCtr="0" compatLnSpc="1">
              <a:prstTxWarp prst="textNoShape">
                <a:avLst/>
              </a:prstTxWarp>
            </a:bodyPr>
            <a:lstStyle/>
            <a:p>
              <a:pPr defTabSz="933403" fontAlgn="base">
                <a:spcBef>
                  <a:spcPct val="20000"/>
                </a:spcBef>
                <a:spcAft>
                  <a:spcPct val="0"/>
                </a:spcAft>
                <a:buFont typeface="ＭＳ ゴシック" pitchFamily="49" charset="-128"/>
                <a:buChar char="○"/>
              </a:pPr>
              <a:endParaRPr lang="ja-JP" altLang="en-US" sz="140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85" name="Picture 4" descr="独立行政法人情報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823" y="3822505"/>
              <a:ext cx="1759172" cy="109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正方形/長方形 8"/>
          <p:cNvSpPr/>
          <p:nvPr/>
        </p:nvSpPr>
        <p:spPr>
          <a:xfrm>
            <a:off x="4114591" y="3429000"/>
            <a:ext cx="1393513" cy="49115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sz="1600" b="1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Cabinet Office</a:t>
            </a:r>
            <a:br>
              <a:rPr lang="en-US" altLang="ja-JP" sz="1600" b="1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600" b="1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of Japan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819708" y="3151947"/>
            <a:ext cx="655949" cy="40767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Social </a:t>
            </a:r>
            <a:b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</a:b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Science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1939495" y="3068960"/>
            <a:ext cx="559070" cy="495418"/>
            <a:chOff x="3148823" y="3822505"/>
            <a:chExt cx="1759172" cy="1135199"/>
          </a:xfrm>
        </p:grpSpPr>
        <p:sp>
          <p:nvSpPr>
            <p:cNvPr id="81" name="正方形/長方形 80"/>
            <p:cNvSpPr/>
            <p:nvPr/>
          </p:nvSpPr>
          <p:spPr bwMode="auto">
            <a:xfrm rot="5400000">
              <a:off x="3386968" y="4570513"/>
              <a:ext cx="680001" cy="943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105" tIns="46556" rIns="93105" bIns="465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3403" fontAlgn="base">
                <a:spcBef>
                  <a:spcPct val="20000"/>
                </a:spcBef>
                <a:spcAft>
                  <a:spcPct val="0"/>
                </a:spcAft>
                <a:buFont typeface="ＭＳ ゴシック" pitchFamily="49" charset="-128"/>
                <a:buChar char="○"/>
              </a:pPr>
              <a:endParaRPr lang="ja-JP" altLang="en-US" sz="140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7" name="円/楕円 86"/>
            <p:cNvSpPr/>
            <p:nvPr/>
          </p:nvSpPr>
          <p:spPr bwMode="auto">
            <a:xfrm rot="19434134">
              <a:off x="3540377" y="4074422"/>
              <a:ext cx="1272706" cy="563968"/>
            </a:xfrm>
            <a:prstGeom prst="ellipse">
              <a:avLst/>
            </a:prstGeom>
            <a:ln w="31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3105" tIns="46556" rIns="93105" bIns="46556" numCol="1" rtlCol="0" anchor="t" anchorCtr="0" compatLnSpc="1">
              <a:prstTxWarp prst="textNoShape">
                <a:avLst/>
              </a:prstTxWarp>
            </a:bodyPr>
            <a:lstStyle/>
            <a:p>
              <a:pPr defTabSz="933403" fontAlgn="base">
                <a:spcBef>
                  <a:spcPct val="20000"/>
                </a:spcBef>
                <a:spcAft>
                  <a:spcPct val="0"/>
                </a:spcAft>
                <a:buFont typeface="ＭＳ ゴシック" pitchFamily="49" charset="-128"/>
                <a:buChar char="○"/>
              </a:pPr>
              <a:endParaRPr lang="ja-JP" altLang="en-US" sz="140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88" name="Picture 4" descr="独立行政法人情報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823" y="3822505"/>
              <a:ext cx="1759172" cy="109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正方形/長方形 130"/>
          <p:cNvSpPr/>
          <p:nvPr/>
        </p:nvSpPr>
        <p:spPr>
          <a:xfrm>
            <a:off x="2360357" y="3109416"/>
            <a:ext cx="1128194" cy="406265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Ionosphere</a:t>
            </a:r>
          </a:p>
          <a:p>
            <a:pPr defTabSz="914353">
              <a:lnSpc>
                <a:spcPct val="8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Space Weather</a:t>
            </a:r>
          </a:p>
        </p:txBody>
      </p:sp>
      <p:sp>
        <p:nvSpPr>
          <p:cNvPr id="132" name="正方形/長方形 131"/>
          <p:cNvSpPr/>
          <p:nvPr/>
        </p:nvSpPr>
        <p:spPr>
          <a:xfrm>
            <a:off x="1835697" y="1844824"/>
            <a:ext cx="2030872" cy="57058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b="1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WDS Intl. Program </a:t>
            </a:r>
            <a:br>
              <a:rPr lang="en-US" altLang="ja-JP" b="1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</a:br>
            <a:r>
              <a:rPr lang="en-US" altLang="ja-JP" b="1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Office, Tokyo</a:t>
            </a:r>
          </a:p>
        </p:txBody>
      </p:sp>
      <p:pic>
        <p:nvPicPr>
          <p:cNvPr id="3074" name="Picture 2" descr="C:\Users\murayama\dropbox_ymurayama2003\Dropbox\★2016.02.02-03GSOResearchInfrastruictureForum@シドニー\素材\cropped-geologoCOPY2.pn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13" b="27705"/>
          <a:stretch/>
        </p:blipFill>
        <p:spPr bwMode="auto">
          <a:xfrm>
            <a:off x="767570" y="4785862"/>
            <a:ext cx="746971" cy="3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rayama\dropbox_ymurayama2003\Dropbox\★2016.02.02-03GSOResearchInfrastruictureForum@シドニー\素材\iode.jp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2"/>
          <a:stretch/>
        </p:blipFill>
        <p:spPr bwMode="auto">
          <a:xfrm>
            <a:off x="2017567" y="2665532"/>
            <a:ext cx="832482" cy="2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正方形/長方形 88"/>
          <p:cNvSpPr/>
          <p:nvPr/>
        </p:nvSpPr>
        <p:spPr>
          <a:xfrm>
            <a:off x="2483768" y="2769354"/>
            <a:ext cx="1180516" cy="406265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defTabSz="914353">
              <a:lnSpc>
                <a:spcPct val="85000"/>
              </a:lnSpc>
            </a:pPr>
            <a:r>
              <a:rPr lang="en-US" altLang="ja-JP" sz="1200" b="1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UNESCO</a:t>
            </a:r>
            <a:r>
              <a:rPr lang="ja-JP" altLang="en-US" sz="1200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Ocean </a:t>
            </a:r>
            <a:br>
              <a:rPr lang="en-US" altLang="ja-JP" sz="1200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</a:br>
            <a:r>
              <a:rPr lang="en-US" altLang="ja-JP" sz="1200" dirty="0">
                <a:solidFill>
                  <a:prstClr val="black"/>
                </a:solidFill>
                <a:effectLst>
                  <a:glow rad="63500">
                    <a:prstClr val="white">
                      <a:alpha val="90000"/>
                    </a:prstClr>
                  </a:glow>
                </a:effectLst>
              </a:rPr>
              <a:t>Data Exchange</a:t>
            </a:r>
          </a:p>
        </p:txBody>
      </p:sp>
      <p:sp>
        <p:nvSpPr>
          <p:cNvPr id="91" name="左右矢印 90"/>
          <p:cNvSpPr/>
          <p:nvPr/>
        </p:nvSpPr>
        <p:spPr bwMode="auto">
          <a:xfrm rot="5400000">
            <a:off x="1701641" y="4457298"/>
            <a:ext cx="545917" cy="421822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5457466" y="501146"/>
            <a:ext cx="3435015" cy="541042"/>
          </a:xfrm>
          <a:prstGeom prst="rect">
            <a:avLst/>
          </a:prstGeom>
          <a:noFill/>
        </p:spPr>
        <p:txBody>
          <a:bodyPr lIns="91435" tIns="45718" rIns="91435" bIns="45718" anchor="ctr" anchorCtr="1">
            <a:spAutoFit/>
          </a:bodyPr>
          <a:lstStyle/>
          <a:p>
            <a:pPr defTabSz="914353">
              <a:lnSpc>
                <a:spcPct val="80000"/>
              </a:lnSpc>
            </a:pPr>
            <a:r>
              <a:rPr lang="en-US" altLang="ja-JP" dirty="0" smtClean="0">
                <a:solidFill>
                  <a:prstClr val="black"/>
                </a:solidFill>
              </a:rPr>
              <a:t>European Open Science Cloud</a:t>
            </a:r>
          </a:p>
          <a:p>
            <a:pPr defTabSz="914353">
              <a:lnSpc>
                <a:spcPct val="80000"/>
              </a:lnSpc>
            </a:pPr>
            <a:r>
              <a:rPr lang="en-US" altLang="ja-JP" dirty="0" smtClean="0">
                <a:solidFill>
                  <a:prstClr val="black"/>
                </a:solidFill>
              </a:rPr>
              <a:t>EUDAT, …</a:t>
            </a:r>
          </a:p>
        </p:txBody>
      </p:sp>
      <p:pic>
        <p:nvPicPr>
          <p:cNvPr id="92" name="Picture 16" descr="http://gaikatoshi.com/images/flag_eur.gi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09" y="629918"/>
            <a:ext cx="345145" cy="2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urayama\dropbox_ymurayama2003\Dropbox\★2016.04.06WDS5周年記念式典準備案\挨拶、講演資料類\2016.04.06式典村山プレゼン\logo_G7-2016.pn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0"/>
          <a:stretch/>
        </p:blipFill>
        <p:spPr bwMode="auto">
          <a:xfrm>
            <a:off x="5982806" y="5979368"/>
            <a:ext cx="853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正方形/長方形 92"/>
          <p:cNvSpPr/>
          <p:nvPr/>
        </p:nvSpPr>
        <p:spPr>
          <a:xfrm>
            <a:off x="5892863" y="5733256"/>
            <a:ext cx="1023027" cy="319442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G7  2016</a:t>
            </a:r>
            <a:endParaRPr lang="en-US" altLang="ja-JP" b="1" dirty="0">
              <a:solidFill>
                <a:prstClr val="black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635896" y="3645024"/>
            <a:ext cx="3811692" cy="1793174"/>
          </a:xfrm>
          <a:custGeom>
            <a:avLst/>
            <a:gdLst>
              <a:gd name="connsiteX0" fmla="*/ 0 w 3633850"/>
              <a:gd name="connsiteY0" fmla="*/ 0 h 2090057"/>
              <a:gd name="connsiteX1" fmla="*/ 807522 w 3633850"/>
              <a:gd name="connsiteY1" fmla="*/ 771896 h 2090057"/>
              <a:gd name="connsiteX2" fmla="*/ 2576946 w 3633850"/>
              <a:gd name="connsiteY2" fmla="*/ 1745673 h 2090057"/>
              <a:gd name="connsiteX3" fmla="*/ 3633850 w 3633850"/>
              <a:gd name="connsiteY3" fmla="*/ 2090057 h 2090057"/>
              <a:gd name="connsiteX0" fmla="*/ 0 w 3633850"/>
              <a:gd name="connsiteY0" fmla="*/ 0 h 2121535"/>
              <a:gd name="connsiteX1" fmla="*/ 807522 w 3633850"/>
              <a:gd name="connsiteY1" fmla="*/ 771896 h 2121535"/>
              <a:gd name="connsiteX2" fmla="*/ 1923803 w 3633850"/>
              <a:gd name="connsiteY2" fmla="*/ 2018806 h 2121535"/>
              <a:gd name="connsiteX3" fmla="*/ 3633850 w 3633850"/>
              <a:gd name="connsiteY3" fmla="*/ 2090057 h 2121535"/>
              <a:gd name="connsiteX0" fmla="*/ 0 w 3633850"/>
              <a:gd name="connsiteY0" fmla="*/ 0 h 2107556"/>
              <a:gd name="connsiteX1" fmla="*/ 700644 w 3633850"/>
              <a:gd name="connsiteY1" fmla="*/ 961901 h 2107556"/>
              <a:gd name="connsiteX2" fmla="*/ 1923803 w 3633850"/>
              <a:gd name="connsiteY2" fmla="*/ 2018806 h 2107556"/>
              <a:gd name="connsiteX3" fmla="*/ 3633850 w 3633850"/>
              <a:gd name="connsiteY3" fmla="*/ 2090057 h 2107556"/>
              <a:gd name="connsiteX0" fmla="*/ 0 w 3633850"/>
              <a:gd name="connsiteY0" fmla="*/ 0 h 2090057"/>
              <a:gd name="connsiteX1" fmla="*/ 700644 w 3633850"/>
              <a:gd name="connsiteY1" fmla="*/ 961901 h 2090057"/>
              <a:gd name="connsiteX2" fmla="*/ 2838203 w 3633850"/>
              <a:gd name="connsiteY2" fmla="*/ 831274 h 2090057"/>
              <a:gd name="connsiteX3" fmla="*/ 3633850 w 3633850"/>
              <a:gd name="connsiteY3" fmla="*/ 2090057 h 2090057"/>
              <a:gd name="connsiteX0" fmla="*/ 0 w 3633850"/>
              <a:gd name="connsiteY0" fmla="*/ 0 h 2090057"/>
              <a:gd name="connsiteX1" fmla="*/ 700644 w 3633850"/>
              <a:gd name="connsiteY1" fmla="*/ 961901 h 2090057"/>
              <a:gd name="connsiteX2" fmla="*/ 2838203 w 3633850"/>
              <a:gd name="connsiteY2" fmla="*/ 831274 h 2090057"/>
              <a:gd name="connsiteX3" fmla="*/ 3633850 w 3633850"/>
              <a:gd name="connsiteY3" fmla="*/ 2090057 h 2090057"/>
              <a:gd name="connsiteX0" fmla="*/ 0 w 3752603"/>
              <a:gd name="connsiteY0" fmla="*/ 0 h 1793174"/>
              <a:gd name="connsiteX1" fmla="*/ 700644 w 3752603"/>
              <a:gd name="connsiteY1" fmla="*/ 961901 h 1793174"/>
              <a:gd name="connsiteX2" fmla="*/ 2838203 w 3752603"/>
              <a:gd name="connsiteY2" fmla="*/ 831274 h 1793174"/>
              <a:gd name="connsiteX3" fmla="*/ 3752603 w 3752603"/>
              <a:gd name="connsiteY3" fmla="*/ 1793174 h 1793174"/>
              <a:gd name="connsiteX0" fmla="*/ 0 w 3752603"/>
              <a:gd name="connsiteY0" fmla="*/ 0 h 1793174"/>
              <a:gd name="connsiteX1" fmla="*/ 653142 w 3752603"/>
              <a:gd name="connsiteY1" fmla="*/ 736270 h 1793174"/>
              <a:gd name="connsiteX2" fmla="*/ 2838203 w 3752603"/>
              <a:gd name="connsiteY2" fmla="*/ 831274 h 1793174"/>
              <a:gd name="connsiteX3" fmla="*/ 3752603 w 3752603"/>
              <a:gd name="connsiteY3" fmla="*/ 1793174 h 17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603" h="1793174">
                <a:moveTo>
                  <a:pt x="0" y="0"/>
                </a:moveTo>
                <a:cubicBezTo>
                  <a:pt x="189015" y="240475"/>
                  <a:pt x="180108" y="597724"/>
                  <a:pt x="653142" y="736270"/>
                </a:cubicBezTo>
                <a:cubicBezTo>
                  <a:pt x="1126176" y="874816"/>
                  <a:pt x="2321626" y="655123"/>
                  <a:pt x="2838203" y="831274"/>
                </a:cubicBezTo>
                <a:cubicBezTo>
                  <a:pt x="3354780" y="1007425"/>
                  <a:pt x="3637808" y="1517072"/>
                  <a:pt x="3752603" y="1793174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447588" y="3068960"/>
            <a:ext cx="62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ROIS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4" name="左右矢印 93"/>
          <p:cNvSpPr/>
          <p:nvPr/>
        </p:nvSpPr>
        <p:spPr bwMode="auto">
          <a:xfrm rot="8861896" flipV="1">
            <a:off x="5971842" y="3182184"/>
            <a:ext cx="545917" cy="421822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5" name="左右矢印 94"/>
          <p:cNvSpPr/>
          <p:nvPr/>
        </p:nvSpPr>
        <p:spPr bwMode="auto">
          <a:xfrm rot="2964177">
            <a:off x="4470129" y="5006429"/>
            <a:ext cx="879206" cy="464004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00" tIns="46554" rIns="93100" bIns="46554" numCol="1" rtlCol="0" anchor="t" anchorCtr="0" compatLnSpc="1">
            <a:prstTxWarp prst="textNoShape">
              <a:avLst/>
            </a:prstTxWarp>
          </a:bodyPr>
          <a:lstStyle/>
          <a:p>
            <a:pPr defTabSz="933403" fontAlgn="base">
              <a:spcBef>
                <a:spcPct val="20000"/>
              </a:spcBef>
              <a:spcAft>
                <a:spcPct val="0"/>
              </a:spcAft>
              <a:buFont typeface="ＭＳ ゴシック" pitchFamily="49" charset="-128"/>
              <a:buChar char="○"/>
            </a:pPr>
            <a:endParaRPr lang="ja-JP" altLang="en-US" sz="140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716016" y="3645024"/>
            <a:ext cx="1953958" cy="883293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/>
            <a:r>
              <a:rPr lang="ja-JP" altLang="en-US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総合科学技術・</a:t>
            </a:r>
            <a:endParaRPr lang="en-US" altLang="ja-JP" sz="1200" dirty="0">
              <a:solidFill>
                <a:prstClr val="black"/>
              </a:solidFill>
              <a:effectLst>
                <a:glow rad="101600">
                  <a:prstClr val="white">
                    <a:alpha val="90000"/>
                  </a:prstClr>
                </a:glow>
              </a:effectLst>
            </a:endParaRPr>
          </a:p>
          <a:p>
            <a:pPr algn="ctr" defTabSz="914353"/>
            <a:r>
              <a:rPr lang="ja-JP" altLang="en-US" sz="12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イノベーション会議</a:t>
            </a:r>
            <a:endParaRPr lang="en-US" altLang="ja-JP" sz="1200" dirty="0">
              <a:solidFill>
                <a:prstClr val="black"/>
              </a:solidFill>
              <a:effectLst>
                <a:glow rad="101600">
                  <a:prstClr val="white">
                    <a:alpha val="90000"/>
                  </a:prstClr>
                </a:glow>
              </a:effectLst>
            </a:endParaRPr>
          </a:p>
          <a:p>
            <a:pPr algn="ctr" defTabSz="914353">
              <a:lnSpc>
                <a:spcPct val="85000"/>
              </a:lnSpc>
            </a:pPr>
            <a:r>
              <a:rPr lang="en-US" altLang="ja-JP" sz="16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Council for Sci. Tech. </a:t>
            </a:r>
            <a:br>
              <a:rPr lang="en-US" altLang="ja-JP" sz="16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</a:br>
            <a:r>
              <a:rPr lang="en-US" altLang="ja-JP" sz="1600" dirty="0">
                <a:solidFill>
                  <a:prstClr val="black"/>
                </a:solidFill>
                <a:effectLst>
                  <a:glow rad="101600">
                    <a:prstClr val="white">
                      <a:alpha val="90000"/>
                    </a:prstClr>
                  </a:glow>
                </a:effectLst>
              </a:rPr>
              <a:t>&amp; Innovation</a:t>
            </a:r>
            <a:endParaRPr lang="en-US" altLang="ja-JP" sz="1400" dirty="0">
              <a:solidFill>
                <a:prstClr val="black"/>
              </a:solidFill>
              <a:effectLst>
                <a:glow rad="101600">
                  <a:prstClr val="white">
                    <a:alpha val="90000"/>
                  </a:prstClr>
                </a:glow>
              </a:effectLst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643206" y="2348187"/>
            <a:ext cx="1313170" cy="57675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ja-JP" altLang="en-US" sz="11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科学技術振興機構</a:t>
            </a:r>
            <a:r>
              <a:rPr lang="en-US" altLang="ja-JP" sz="11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/>
            </a:r>
            <a:br>
              <a:rPr lang="en-US" altLang="ja-JP" sz="11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4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Japan Sci. &amp;</a:t>
            </a:r>
            <a:br>
              <a:rPr lang="en-US" altLang="ja-JP" sz="14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400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Tech Agency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16523" y="1815207"/>
            <a:ext cx="1787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u="sng" dirty="0" smtClean="0">
                <a:solidFill>
                  <a:prstClr val="black"/>
                </a:solidFill>
              </a:rPr>
              <a:t>Stakeholders</a:t>
            </a:r>
            <a:endParaRPr lang="ja-JP" altLang="en-US" u="sng" dirty="0">
              <a:solidFill>
                <a:prstClr val="black"/>
              </a:solidFill>
            </a:endParaRPr>
          </a:p>
        </p:txBody>
      </p:sp>
      <p:sp>
        <p:nvSpPr>
          <p:cNvPr id="97" name="タイトル 1"/>
          <p:cNvSpPr txBox="1">
            <a:spLocks/>
          </p:cNvSpPr>
          <p:nvPr/>
        </p:nvSpPr>
        <p:spPr>
          <a:xfrm>
            <a:off x="-252536" y="514185"/>
            <a:ext cx="2167112" cy="538551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ja-JP" sz="1800" b="1" dirty="0" smtClean="0"/>
              <a:t>WDS</a:t>
            </a:r>
            <a:br>
              <a:rPr lang="en-US" altLang="ja-JP" sz="1800" b="1" dirty="0" smtClean="0"/>
            </a:br>
            <a:r>
              <a:rPr lang="ja-JP" altLang="en-US" sz="1800" b="1" dirty="0" smtClean="0"/>
              <a:t>（世界科学データ</a:t>
            </a:r>
            <a:r>
              <a:rPr lang="en-US" altLang="ja-JP" sz="1800" b="1" dirty="0" smtClean="0"/>
              <a:t/>
            </a:r>
            <a:br>
              <a:rPr lang="en-US" altLang="ja-JP" sz="1800" b="1" dirty="0" smtClean="0"/>
            </a:br>
            <a:r>
              <a:rPr lang="ja-JP" altLang="en-US" sz="1800" b="1" dirty="0" smtClean="0"/>
              <a:t>システム）</a:t>
            </a:r>
            <a:endParaRPr lang="ja-JP" altLang="en-US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20957" r="89326" b="66023"/>
          <a:stretch/>
        </p:blipFill>
        <p:spPr bwMode="auto">
          <a:xfrm>
            <a:off x="4451983" y="2875549"/>
            <a:ext cx="458890" cy="5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正方形/長方形 97"/>
          <p:cNvSpPr/>
          <p:nvPr/>
        </p:nvSpPr>
        <p:spPr>
          <a:xfrm>
            <a:off x="4788024" y="2870709"/>
            <a:ext cx="1171914" cy="486283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National </a:t>
            </a:r>
            <a:b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Diet Library</a:t>
            </a:r>
            <a:endParaRPr lang="en-US" altLang="ja-JP" sz="1600" b="1" dirty="0">
              <a:solidFill>
                <a:prstClr val="black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6228472" y="3356992"/>
            <a:ext cx="1149985" cy="68326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>
              <a:lnSpc>
                <a:spcPct val="80000"/>
              </a:lnSpc>
            </a:pP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Natl </a:t>
            </a:r>
            <a:b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Inst. </a:t>
            </a:r>
            <a:b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n-US" altLang="ja-JP" sz="1600" b="1" dirty="0" smtClean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</a:rPr>
              <a:t>Informatics</a:t>
            </a:r>
            <a:endParaRPr lang="en-US" altLang="ja-JP" sz="1600" b="1" dirty="0">
              <a:solidFill>
                <a:prstClr val="black"/>
              </a:solidFill>
              <a:effectLst>
                <a:glow rad="1397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4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" y="-27384"/>
            <a:ext cx="9052560" cy="867930"/>
          </a:xfrm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3200" b="1" dirty="0" smtClean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Global Coordination for Global Data Infrastructures</a:t>
            </a:r>
            <a:br>
              <a:rPr kumimoji="1" lang="en-US" altLang="ja-JP" sz="3200" b="1" dirty="0" smtClean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</a:br>
            <a:r>
              <a:rPr kumimoji="1" lang="en-US" altLang="ja-JP" sz="2400" dirty="0" smtClean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(policy-level, technical, governance, global designing…)</a:t>
            </a:r>
            <a:endParaRPr kumimoji="1" lang="ja-JP" altLang="en-US" sz="3200" dirty="0"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38" y="2348880"/>
            <a:ext cx="3982342" cy="28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3" y="3280506"/>
            <a:ext cx="2013908" cy="4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urayama\dropbox_ymurayama2003\Dropbox\★2016.11.15国会図書館シンポジウム（講演、司会）\EUDAT-LIBER-OPENAIR-GEA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0" b="36565"/>
          <a:stretch/>
        </p:blipFill>
        <p:spPr bwMode="auto">
          <a:xfrm>
            <a:off x="539552" y="4022621"/>
            <a:ext cx="2720956" cy="4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dc.kugi.kyoto-u.ac.jp/figs/WDS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45" y="5633398"/>
            <a:ext cx="959695" cy="5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1" y="1082663"/>
            <a:ext cx="1613415" cy="5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O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41" y="5802016"/>
            <a:ext cx="599008" cy="4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erifsupport.org/wp-content/uploads/sites/11/2013/03/d4b43bf271f690a2b140790b481886a2_rdaLogo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-547"/>
          <a:stretch/>
        </p:blipFill>
        <p:spPr bwMode="auto">
          <a:xfrm>
            <a:off x="7956376" y="5735531"/>
            <a:ext cx="870304" cy="5954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0" t="-5093" r="-2247" b="-4259"/>
          <a:stretch/>
        </p:blipFill>
        <p:spPr bwMode="auto">
          <a:xfrm>
            <a:off x="6249068" y="6194802"/>
            <a:ext cx="1283112" cy="47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4269498" y="4797152"/>
            <a:ext cx="4931182" cy="70971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  <p:txBody>
          <a:bodyPr vert="horz" lIns="91435" tIns="45718" rIns="91435" bIns="45718" rtlCol="0" anchor="ctr">
            <a:normAutofit fontScale="97500" lnSpcReduction="10000"/>
          </a:bodyPr>
          <a:lstStyle>
            <a:lvl1pPr algn="ctr" defTabSz="914353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99000"/>
                    </a:schemeClr>
                  </a:glow>
                </a:effectLst>
              </a:rPr>
              <a:t>Visioning by Open Science committee </a:t>
            </a:r>
            <a:br>
              <a:rPr lang="en-US" altLang="ja-JP" sz="24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99000"/>
                    </a:schemeClr>
                  </a:glow>
                </a:effectLst>
              </a:rPr>
            </a:br>
            <a:r>
              <a:rPr lang="en-US" altLang="ja-JP" sz="24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99000"/>
                    </a:schemeClr>
                  </a:glow>
                </a:effectLst>
              </a:rPr>
              <a:t>in Science Council of Japan</a:t>
            </a:r>
            <a:endParaRPr lang="ja-JP" altLang="en-US" sz="2400" dirty="0">
              <a:solidFill>
                <a:schemeClr val="tx1"/>
              </a:solidFill>
              <a:effectLst>
                <a:glow rad="228600">
                  <a:schemeClr val="bg1">
                    <a:alpha val="99000"/>
                  </a:schemeClr>
                </a:glo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1340" y="5661248"/>
            <a:ext cx="8905156" cy="10256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3060848" y="2804735"/>
            <a:ext cx="283885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/>
              <a:t>日本学術会議</a:t>
            </a:r>
            <a:r>
              <a:rPr lang="ja-JP" altLang="en-US" sz="1200" dirty="0"/>
              <a:t>オープンサイエンスの取組に関する検討</a:t>
            </a:r>
            <a:r>
              <a:rPr lang="ja-JP" altLang="en-US" sz="1200" dirty="0" smtClean="0"/>
              <a:t>委員会、</a:t>
            </a:r>
            <a:r>
              <a:rPr lang="en-US" altLang="ja-JP" sz="1200" dirty="0"/>
              <a:t>Recommendations Concerning an Approach to Open Science That Will Contribute to Open </a:t>
            </a:r>
            <a:r>
              <a:rPr lang="en-US" altLang="ja-JP" sz="1200" dirty="0" smtClean="0"/>
              <a:t>Innovation</a:t>
            </a:r>
            <a:br>
              <a:rPr lang="en-US" altLang="ja-JP" sz="1200" dirty="0" smtClean="0"/>
            </a:br>
            <a:r>
              <a:rPr lang="en-US" altLang="ja-JP" sz="1200" dirty="0" smtClean="0"/>
              <a:t>http</a:t>
            </a:r>
            <a:r>
              <a:rPr lang="en-US" altLang="ja-JP" sz="1200" dirty="0"/>
              <a:t>://www.scj.go.jp/ja/info/kohyo/pdf</a:t>
            </a:r>
            <a:r>
              <a:rPr lang="en-US" altLang="ja-JP" sz="1200" dirty="0" smtClean="0"/>
              <a:t>/</a:t>
            </a:r>
            <a:br>
              <a:rPr lang="en-US" altLang="ja-JP" sz="1200" dirty="0" smtClean="0"/>
            </a:br>
            <a:r>
              <a:rPr lang="en-US" altLang="ja-JP" sz="1200" dirty="0" smtClean="0"/>
              <a:t>kohyo-23-t230-en.pdf</a:t>
            </a:r>
            <a:endParaRPr lang="ja-JP" altLang="en-US" sz="1200" dirty="0"/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225365" y="5668564"/>
            <a:ext cx="6003631" cy="72943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ja-JP" sz="2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International Initiatives (non-governmental) </a:t>
            </a:r>
            <a:br>
              <a:rPr lang="en-US" altLang="ja-JP" sz="2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</a:br>
            <a:r>
              <a:rPr lang="en-US" altLang="ja-JP" sz="23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for Data System Harmonization/Transformation</a:t>
            </a:r>
            <a:endParaRPr lang="ja-JP" altLang="en-US" sz="23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6" y="4628545"/>
            <a:ext cx="1243750" cy="4249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2" r="40550" b="17542"/>
          <a:stretch/>
        </p:blipFill>
        <p:spPr>
          <a:xfrm>
            <a:off x="548962" y="5082090"/>
            <a:ext cx="3068534" cy="32037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79512" y="2246581"/>
            <a:ext cx="8856984" cy="3303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14" descr="g8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794" y="1042592"/>
            <a:ext cx="810663" cy="7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85" y="985914"/>
            <a:ext cx="879809" cy="8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79512" y="872907"/>
            <a:ext cx="8856984" cy="1248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290271" y="1424638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G7 2016 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79512" y="904886"/>
            <a:ext cx="7481459" cy="867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Inter-governmental Coordination</a:t>
            </a:r>
            <a:b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</a:b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(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G7 </a:t>
            </a: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ministerial etc. …)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182143" y="2355452"/>
            <a:ext cx="5109937" cy="1643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National Initiatives/Programs</a:t>
            </a:r>
            <a:b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</a:b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for Research Data Infrastructures</a:t>
            </a:r>
            <a:b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</a:br>
            <a:endParaRPr lang="ja-JP" altLang="en-US" sz="28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508104" y="169151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effectLst>
                  <a:glow rad="139700">
                    <a:schemeClr val="bg1">
                      <a:alpha val="95000"/>
                    </a:schemeClr>
                  </a:glow>
                </a:effectLst>
                <a:latin typeface="Century" panose="02040604050505020304" pitchFamily="18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356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Concluding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Remarks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International Policy scene</a:t>
            </a:r>
          </a:p>
          <a:p>
            <a:pPr lvl="1"/>
            <a:r>
              <a:rPr lang="en-US" altLang="ja-JP" dirty="0" smtClean="0"/>
              <a:t>International-regional-national-institutional actions</a:t>
            </a:r>
            <a:r>
              <a:rPr lang="ja-JP" altLang="en-US" dirty="0"/>
              <a:t> </a:t>
            </a:r>
            <a:r>
              <a:rPr lang="en-US" altLang="ja-JP" dirty="0" smtClean="0"/>
              <a:t>are underway (even in Japan! Slowly though.)</a:t>
            </a:r>
            <a:endParaRPr kumimoji="1" lang="en-US" altLang="ja-JP" dirty="0" smtClean="0"/>
          </a:p>
          <a:p>
            <a:r>
              <a:rPr kumimoji="1" lang="en-US" altLang="ja-JP" dirty="0" smtClean="0"/>
              <a:t>Data sharing practice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printing to electronic culture</a:t>
            </a:r>
          </a:p>
          <a:p>
            <a:pPr lvl="1"/>
            <a:r>
              <a:rPr kumimoji="1" lang="en-US" altLang="ja-JP" dirty="0" smtClean="0"/>
              <a:t>From academic practice to global infrastructure</a:t>
            </a:r>
          </a:p>
          <a:p>
            <a:r>
              <a:rPr lang="en-US" altLang="ja-JP" dirty="0" err="1" smtClean="0"/>
              <a:t>Technological+Social</a:t>
            </a:r>
            <a:r>
              <a:rPr lang="en-US" altLang="ja-JP" dirty="0" smtClean="0"/>
              <a:t> “Infrastructure” is needed.</a:t>
            </a:r>
          </a:p>
          <a:p>
            <a:pPr lvl="1"/>
            <a:r>
              <a:rPr lang="en-US" altLang="ja-JP" dirty="0" smtClean="0"/>
              <a:t>Having viewpoints at multiple levels is important, from a research lab to global harmonization.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848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JpGU</a:t>
            </a:r>
            <a:r>
              <a:rPr kumimoji="1" lang="en-US" altLang="ja-JP" dirty="0" smtClean="0"/>
              <a:t>-AGU joint </a:t>
            </a:r>
            <a:r>
              <a:rPr kumimoji="1" lang="en-US" altLang="ja-JP" dirty="0" err="1" smtClean="0"/>
              <a:t>Meetnig</a:t>
            </a:r>
            <a:r>
              <a:rPr kumimoji="1" lang="en-US" altLang="ja-JP" dirty="0" smtClean="0"/>
              <a:t> 2017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32518" y="1770159"/>
            <a:ext cx="8478965" cy="5259241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オープンサイエンスのセッション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</a:t>
            </a:r>
            <a:r>
              <a:rPr lang="en-US" altLang="ja-JP" dirty="0" smtClean="0"/>
              <a:t>Open </a:t>
            </a:r>
            <a:r>
              <a:rPr lang="en-US" altLang="ja-JP" dirty="0"/>
              <a:t>Science with Research Data Sharing and Science Infrastructures for Earth &amp; Planetary </a:t>
            </a:r>
            <a:r>
              <a:rPr lang="en-US" altLang="ja-JP" dirty="0" smtClean="0"/>
              <a:t>Sciences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コンビーナ</a:t>
            </a:r>
            <a:endParaRPr lang="ja-JP" altLang="en-US" sz="2200" dirty="0" smtClean="0"/>
          </a:p>
          <a:p>
            <a:pPr lvl="1"/>
            <a:r>
              <a:rPr lang="ja-JP" altLang="en-US" sz="2600" dirty="0"/>
              <a:t>村山泰啓（</a:t>
            </a:r>
            <a:r>
              <a:rPr lang="en-US" altLang="ja-JP" sz="2600" dirty="0"/>
              <a:t>NCIT</a:t>
            </a:r>
            <a:r>
              <a:rPr lang="ja-JP" altLang="en-US" sz="2600" dirty="0" err="1"/>
              <a:t>、</a:t>
            </a:r>
            <a:r>
              <a:rPr lang="en-US" altLang="ja-JP" sz="2600" dirty="0" err="1"/>
              <a:t>JpGU</a:t>
            </a:r>
            <a:r>
              <a:rPr lang="ja-JP" altLang="en-US" sz="2600" dirty="0"/>
              <a:t>情報システム委員会</a:t>
            </a:r>
            <a:r>
              <a:rPr lang="ja-JP" altLang="en-US" sz="2600" dirty="0" smtClean="0"/>
              <a:t>）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近藤</a:t>
            </a:r>
            <a:r>
              <a:rPr lang="ja-JP" altLang="en-US" sz="2600" dirty="0"/>
              <a:t>康久（地球研、</a:t>
            </a:r>
            <a:r>
              <a:rPr lang="en-US" altLang="ja-JP" sz="2600" dirty="0" err="1"/>
              <a:t>JpGU</a:t>
            </a:r>
            <a:r>
              <a:rPr lang="ja-JP" altLang="en-US" sz="2600" dirty="0"/>
              <a:t>情報システム委員会）</a:t>
            </a:r>
          </a:p>
          <a:p>
            <a:pPr lvl="1"/>
            <a:r>
              <a:rPr lang="ja-JP" altLang="en-US" sz="2600" dirty="0" smtClean="0"/>
              <a:t>小口</a:t>
            </a:r>
            <a:r>
              <a:rPr lang="ja-JP" altLang="en-US" sz="2600" dirty="0"/>
              <a:t>高（東大空間情報、</a:t>
            </a:r>
            <a:r>
              <a:rPr lang="en-US" altLang="ja-JP" sz="2600" dirty="0"/>
              <a:t> </a:t>
            </a:r>
            <a:r>
              <a:rPr lang="en-US" altLang="ja-JP" sz="2600" dirty="0" err="1"/>
              <a:t>JpGU</a:t>
            </a:r>
            <a:r>
              <a:rPr lang="ja-JP" altLang="en-US" sz="2600" dirty="0"/>
              <a:t>情報システム委員会）</a:t>
            </a:r>
          </a:p>
          <a:p>
            <a:pPr lvl="1"/>
            <a:r>
              <a:rPr lang="en-US" altLang="ja-JP" sz="2600" dirty="0" smtClean="0"/>
              <a:t>Baptiste </a:t>
            </a:r>
            <a:r>
              <a:rPr lang="en-US" altLang="ja-JP" sz="2600" dirty="0" err="1"/>
              <a:t>Cecconi</a:t>
            </a:r>
            <a:r>
              <a:rPr lang="en-US" altLang="ja-JP" sz="2600" dirty="0"/>
              <a:t> (</a:t>
            </a:r>
            <a:r>
              <a:rPr lang="en-US" altLang="ja-JP" sz="2600" dirty="0" err="1"/>
              <a:t>Observatoire</a:t>
            </a:r>
            <a:r>
              <a:rPr lang="en-US" altLang="ja-JP" sz="2600" dirty="0"/>
              <a:t> de Paris)</a:t>
            </a:r>
          </a:p>
          <a:p>
            <a:pPr lvl="1"/>
            <a:r>
              <a:rPr lang="en-US" altLang="ja-JP" sz="2600" dirty="0" err="1" smtClean="0"/>
              <a:t>Shean</a:t>
            </a:r>
            <a:r>
              <a:rPr lang="en-US" altLang="ja-JP" sz="2600" dirty="0" smtClean="0"/>
              <a:t> </a:t>
            </a:r>
            <a:r>
              <a:rPr lang="en-US" altLang="ja-JP" sz="2600" dirty="0" err="1"/>
              <a:t>Toczko</a:t>
            </a:r>
            <a:r>
              <a:rPr lang="en-US" altLang="ja-JP" sz="2600" dirty="0"/>
              <a:t> (Science Services Department,</a:t>
            </a:r>
            <a:r>
              <a:rPr lang="ja-JP" altLang="en-US" sz="2600" dirty="0"/>
              <a:t> </a:t>
            </a:r>
            <a:r>
              <a:rPr lang="en-US" altLang="ja-JP" sz="2600" dirty="0"/>
              <a:t>JAMSTEC)</a:t>
            </a:r>
          </a:p>
          <a:p>
            <a:pPr lvl="1"/>
            <a:r>
              <a:rPr lang="en-US" altLang="ja-JP" sz="2600" dirty="0" smtClean="0"/>
              <a:t>Kerstin </a:t>
            </a:r>
            <a:r>
              <a:rPr lang="en-US" altLang="ja-JP" sz="2600" dirty="0" err="1"/>
              <a:t>Lehnert</a:t>
            </a:r>
            <a:r>
              <a:rPr lang="ja-JP" altLang="en-US" sz="2600" dirty="0"/>
              <a:t>（</a:t>
            </a:r>
            <a:r>
              <a:rPr lang="en-US" altLang="ja-JP" sz="2600" dirty="0"/>
              <a:t>AGU </a:t>
            </a:r>
            <a:r>
              <a:rPr lang="en-US" altLang="ja-JP" sz="2600" dirty="0" err="1"/>
              <a:t>Earth&amp;Space</a:t>
            </a:r>
            <a:r>
              <a:rPr lang="en-US" altLang="ja-JP" sz="2600" dirty="0"/>
              <a:t> Science Informatics FG</a:t>
            </a:r>
            <a:r>
              <a:rPr lang="ja-JP" altLang="en-US" sz="2600" dirty="0"/>
              <a:t>）</a:t>
            </a:r>
          </a:p>
          <a:p>
            <a:pPr lvl="1"/>
            <a:r>
              <a:rPr lang="en-US" altLang="ja-JP" sz="2600" dirty="0" smtClean="0"/>
              <a:t>Brooks Hanson (AGU Publication)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</a:t>
            </a:r>
            <a:r>
              <a:rPr lang="ja-JP" altLang="en-US" dirty="0">
                <a:sym typeface="Wingdings" panose="05000000000000000000" pitchFamily="2" charset="2"/>
              </a:rPr>
              <a:t>初の</a:t>
            </a:r>
            <a:r>
              <a:rPr lang="en-US" altLang="ja-JP" dirty="0" err="1">
                <a:sym typeface="Wingdings" panose="05000000000000000000" pitchFamily="2" charset="2"/>
              </a:rPr>
              <a:t>JpGU</a:t>
            </a:r>
            <a:r>
              <a:rPr lang="en-US" altLang="ja-JP" dirty="0">
                <a:sym typeface="Wingdings" panose="05000000000000000000" pitchFamily="2" charset="2"/>
              </a:rPr>
              <a:t>/AGU</a:t>
            </a:r>
            <a:r>
              <a:rPr lang="ja-JP" altLang="en-US" dirty="0">
                <a:sym typeface="Wingdings" panose="05000000000000000000" pitchFamily="2" charset="2"/>
              </a:rPr>
              <a:t>ジョイントオープンサイエンス</a:t>
            </a:r>
            <a:r>
              <a:rPr lang="ja-JP" altLang="en-US" dirty="0" smtClean="0">
                <a:sym typeface="Wingdings" panose="05000000000000000000" pitchFamily="2" charset="2"/>
              </a:rPr>
              <a:t>会合</a:t>
            </a:r>
            <a:endParaRPr lang="en-US" altLang="ja-JP" sz="3400" dirty="0" smtClean="0"/>
          </a:p>
          <a:p>
            <a:r>
              <a:rPr lang="ja-JP" altLang="en-US" sz="3000" dirty="0" smtClean="0"/>
              <a:t>注：</a:t>
            </a:r>
            <a:r>
              <a:rPr lang="en-US" altLang="ja-JP" sz="3000" dirty="0" err="1" smtClean="0"/>
              <a:t>JpGU</a:t>
            </a:r>
            <a:r>
              <a:rPr lang="ja-JP" altLang="en-US" sz="3000" dirty="0" smtClean="0"/>
              <a:t>に地球・宇宙情報学セクションがない</a:t>
            </a:r>
            <a:r>
              <a:rPr lang="ja-JP" altLang="en-US" sz="3000" dirty="0"/>
              <a:t>（</a:t>
            </a:r>
            <a:r>
              <a:rPr lang="en-US" altLang="ja-JP" sz="3000" dirty="0"/>
              <a:t>AGU</a:t>
            </a:r>
            <a:r>
              <a:rPr lang="ja-JP" altLang="en-US" sz="3000" dirty="0" err="1"/>
              <a:t>、</a:t>
            </a:r>
            <a:r>
              <a:rPr lang="en-US" altLang="ja-JP" sz="3000" dirty="0"/>
              <a:t>EGU</a:t>
            </a:r>
            <a:r>
              <a:rPr lang="ja-JP" altLang="en-US" sz="3000" dirty="0" smtClean="0"/>
              <a:t>にあり）</a:t>
            </a:r>
            <a:r>
              <a:rPr lang="en-US" altLang="ja-JP" sz="3000" dirty="0" smtClean="0"/>
              <a:t/>
            </a:r>
            <a:br>
              <a:rPr lang="en-US" altLang="ja-JP" sz="3000" dirty="0" smtClean="0"/>
            </a:br>
            <a:r>
              <a:rPr lang="en-US" altLang="ja-JP" sz="3000" dirty="0" smtClean="0">
                <a:sym typeface="Wingdings" panose="05000000000000000000" pitchFamily="2" charset="2"/>
              </a:rPr>
              <a:t></a:t>
            </a:r>
            <a:r>
              <a:rPr lang="ja-JP" altLang="en-US" sz="3000" dirty="0" smtClean="0">
                <a:sym typeface="Wingdings" panose="05000000000000000000" pitchFamily="2" charset="2"/>
              </a:rPr>
              <a:t>セクションでなくても何かできないか？</a:t>
            </a:r>
            <a:endParaRPr lang="ja-JP" altLang="en-US" sz="30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50" name="Picture 2" descr="http://www.jpgu.org/images/2017te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7" y="64617"/>
            <a:ext cx="7140123" cy="14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International Policy scene</a:t>
            </a:r>
          </a:p>
          <a:p>
            <a:r>
              <a:rPr kumimoji="1" lang="en-US" altLang="ja-JP" dirty="0" smtClean="0"/>
              <a:t>Data sharing practice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printing to electronic culture</a:t>
            </a:r>
          </a:p>
          <a:p>
            <a:r>
              <a:rPr lang="en-US" altLang="ja-JP" dirty="0" err="1" smtClean="0"/>
              <a:t>Technological+Social</a:t>
            </a:r>
            <a:r>
              <a:rPr lang="en-US" altLang="ja-JP" dirty="0" smtClean="0"/>
              <a:t> “Infrastructure” is needed.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93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8753"/>
          </a:xfrm>
        </p:spPr>
        <p:txBody>
          <a:bodyPr/>
          <a:lstStyle/>
          <a:p>
            <a:r>
              <a:rPr kumimoji="1" lang="en-US" altLang="ja-JP" dirty="0" smtClean="0"/>
              <a:t>My 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176" y="1412777"/>
            <a:ext cx="8443487" cy="53285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/>
              <a:t>Board member of Japan Geoscience Union (2014-2015)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 smtClean="0"/>
              <a:t>Visiting Professor, Kyoto </a:t>
            </a:r>
            <a:r>
              <a:rPr lang="en-US" altLang="ja-JP" sz="2400" dirty="0"/>
              <a:t>University,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2013-2014)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/>
              <a:t>Associate member, Science Council</a:t>
            </a:r>
            <a:r>
              <a:rPr lang="ja-JP" altLang="en-US" sz="2400" dirty="0"/>
              <a:t> </a:t>
            </a:r>
            <a:r>
              <a:rPr lang="en-US" altLang="ja-JP" sz="2400" dirty="0"/>
              <a:t>of Japan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/>
              <a:t>Research Executive Director,</a:t>
            </a:r>
            <a:r>
              <a:rPr lang="ja-JP" altLang="en-US" sz="2400" dirty="0"/>
              <a:t> </a:t>
            </a:r>
            <a:r>
              <a:rPr lang="en-US" altLang="ja-JP" sz="2400" dirty="0"/>
              <a:t>Big Data Integration Res. Ctr.</a:t>
            </a:r>
            <a:br>
              <a:rPr lang="en-US" altLang="ja-JP" sz="2400" dirty="0"/>
            </a:br>
            <a:r>
              <a:rPr lang="en-US" altLang="ja-JP" sz="2400" dirty="0"/>
              <a:t>Natl. Inst. Information &amp; Communications Technology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 smtClean="0"/>
              <a:t>ICSU-World </a:t>
            </a:r>
            <a:r>
              <a:rPr lang="en-US" altLang="ja-JP" sz="2400" dirty="0"/>
              <a:t>Data System  Scientific </a:t>
            </a:r>
            <a:r>
              <a:rPr lang="en-US" altLang="ja-JP" sz="2400" dirty="0" smtClean="0"/>
              <a:t>Committee,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ex </a:t>
            </a:r>
            <a:r>
              <a:rPr lang="en-US" altLang="ja-JP" sz="2400" dirty="0" smtClean="0"/>
              <a:t>officio member</a:t>
            </a:r>
            <a:endParaRPr lang="en-US" altLang="ja-JP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/>
              <a:t>Member of Cabinet Office Expert Panel of Open Science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ja-JP" sz="2400" dirty="0" smtClean="0"/>
              <a:t>Non-EU </a:t>
            </a:r>
            <a:r>
              <a:rPr lang="en-US" altLang="ja-JP" sz="2400" dirty="0"/>
              <a:t>Member of EC’s High Level Expert Group of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European </a:t>
            </a:r>
            <a:r>
              <a:rPr lang="en-US" altLang="ja-JP" sz="2400" dirty="0"/>
              <a:t>Open Science </a:t>
            </a:r>
            <a:r>
              <a:rPr lang="en-US" altLang="ja-JP" sz="2400" dirty="0" smtClean="0"/>
              <a:t>Cloud</a:t>
            </a:r>
            <a:endParaRPr lang="en-US" altLang="ja-JP" sz="2400" dirty="0"/>
          </a:p>
        </p:txBody>
      </p:sp>
      <p:pic>
        <p:nvPicPr>
          <p:cNvPr id="8" name="Picture 2" descr="NICT-独立行政法人 情報通信研究機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021" y="3494129"/>
            <a:ext cx="855095" cy="4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" y="4005064"/>
            <a:ext cx="1146994" cy="7147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9" y="4932749"/>
            <a:ext cx="1110119" cy="296451"/>
          </a:xfrm>
          <a:prstGeom prst="rect">
            <a:avLst/>
          </a:prstGeom>
        </p:spPr>
      </p:pic>
      <p:pic>
        <p:nvPicPr>
          <p:cNvPr id="11" name="Picture 42" descr="https://pbs.twimg.com/profile_images/2584364725/6dns45tqz98haqzo2a5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5" y="2564904"/>
            <a:ext cx="560155" cy="5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gaikatoshi.com/images/flag_eu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8" y="5690048"/>
            <a:ext cx="555861" cy="4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urayama\dropbox_ymurayama2003\Dropbox\★2016.02.29データシェアリングシンポジウム\講演スライド村山\jpgu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714" y="1453930"/>
            <a:ext cx="1086323" cy="4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rayama\dropbox_ymurayama2003\Dropbox\★2016.02.29データシェアリングシンポジウム\講演スライド村山\jpgu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9" y="1268760"/>
            <a:ext cx="557455" cy="3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rayama\dropbox_ymurayama2003\Dropbox\★2016.02.29データシェアリングシンポジウム\講演スライド村山\KuEmblem_gray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4" y="1934473"/>
            <a:ext cx="468044" cy="4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ローチャート : 端子 4"/>
          <p:cNvSpPr/>
          <p:nvPr/>
        </p:nvSpPr>
        <p:spPr>
          <a:xfrm>
            <a:off x="971600" y="764704"/>
            <a:ext cx="7253234" cy="52296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Geophysics, Atmospheric/Space Science</a:t>
            </a:r>
            <a:endParaRPr kumimoji="1" lang="ja-JP" altLang="en-US" sz="2800" dirty="0"/>
          </a:p>
        </p:txBody>
      </p:sp>
      <p:sp>
        <p:nvSpPr>
          <p:cNvPr id="14" name="フローチャート : 端子 13"/>
          <p:cNvSpPr/>
          <p:nvPr/>
        </p:nvSpPr>
        <p:spPr>
          <a:xfrm>
            <a:off x="796055" y="6237312"/>
            <a:ext cx="7097266" cy="52296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Data Management, Science Policy</a:t>
            </a:r>
            <a:endParaRPr kumimoji="1" lang="ja-JP" altLang="en-US" sz="2800" dirty="0"/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05499" y="6453336"/>
            <a:ext cx="1603005" cy="365125"/>
          </a:xfrm>
          <a:prstGeom prst="rect">
            <a:avLst/>
          </a:prstGeom>
        </p:spPr>
        <p:txBody>
          <a:bodyPr/>
          <a:lstStyle/>
          <a:p>
            <a:fld id="{46DBE3C0-38C7-44EF-AA82-4BF383222EBA}" type="slidenum">
              <a:rPr lang="ja-JP" altLang="en-US" sz="2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49536" y="44624"/>
            <a:ext cx="4776877" cy="4104456"/>
          </a:xfrm>
          <a:prstGeom prst="rect">
            <a:avLst/>
          </a:prstGeom>
          <a:solidFill>
            <a:srgbClr val="F5F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1072" y="83467"/>
            <a:ext cx="3104904" cy="12573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kumimoji="1" lang="en-US" altLang="ja-JP" sz="2800" b="1" dirty="0" smtClean="0"/>
              <a:t>G8 2013 Science </a:t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>Ministers’ Meeting</a:t>
            </a:r>
            <a:br>
              <a:rPr kumimoji="1" lang="en-US" altLang="ja-JP" sz="2800" b="1" dirty="0" smtClean="0"/>
            </a:br>
            <a:r>
              <a:rPr lang="en-US" altLang="ja-JP" sz="2800" b="1" dirty="0" smtClean="0"/>
              <a:t>(UK)</a:t>
            </a:r>
            <a:endParaRPr kumimoji="1" lang="ja-JP" altLang="en-US" sz="2800" b="1" dirty="0"/>
          </a:p>
        </p:txBody>
      </p:sp>
      <p:pic>
        <p:nvPicPr>
          <p:cNvPr id="9" name="Picture 2" descr="C:\Users\murayama\Google ドライブ\Murayama Private\2014.01.20内部評価資料 提出〆切\2014.01.25内部評価資料作業中\図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520" y="836712"/>
            <a:ext cx="3998469" cy="46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/>
          <p:cNvCxnSpPr/>
          <p:nvPr/>
        </p:nvCxnSpPr>
        <p:spPr>
          <a:xfrm>
            <a:off x="251520" y="1340768"/>
            <a:ext cx="4031071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730580" y="1171044"/>
            <a:ext cx="2260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4" descr="g8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286"/>
            <a:ext cx="1078992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07504" y="1484784"/>
            <a:ext cx="3899067" cy="1590927"/>
            <a:chOff x="93455" y="1628800"/>
            <a:chExt cx="4288974" cy="1750020"/>
          </a:xfrm>
        </p:grpSpPr>
        <p:pic>
          <p:nvPicPr>
            <p:cNvPr id="1026" name="Picture 2" descr="C:\Users\murayama\dropbox_ymurayama2003\Dropbox\★2016.05.16-17Ｇ７科学大臣会合＠つくば\figs\g8doc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18" b="34606"/>
            <a:stretch/>
          </p:blipFill>
          <p:spPr bwMode="auto">
            <a:xfrm>
              <a:off x="93455" y="1628800"/>
              <a:ext cx="4288974" cy="175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267104" y="2132856"/>
              <a:ext cx="33666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正方形/長方形 5"/>
          <p:cNvSpPr/>
          <p:nvPr/>
        </p:nvSpPr>
        <p:spPr>
          <a:xfrm>
            <a:off x="10030092" y="6151806"/>
            <a:ext cx="265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“Open Government Data”</a:t>
            </a:r>
            <a:endParaRPr lang="ja-JP" alt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9468544" y="5884438"/>
            <a:ext cx="633556" cy="420676"/>
          </a:xfrm>
          <a:prstGeom prst="straightConnector1">
            <a:avLst/>
          </a:prstGeom>
          <a:ln w="63500" cap="rnd">
            <a:miter lim="800000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urayama\dropbox_ymurayama2003\Dropbox\★2016.05.16-17Ｇ７科学大臣会合＠つくば\figs\g8doc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2"/>
          <a:stretch/>
        </p:blipFill>
        <p:spPr bwMode="auto">
          <a:xfrm>
            <a:off x="331157" y="2132856"/>
            <a:ext cx="4274925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スライド番号プレースホルダー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BE3C0-38C7-44EF-AA82-4BF383222EBA}" type="slidenum">
              <a:rPr lang="ja-JP" altLang="en-US" sz="18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911948" y="42431"/>
            <a:ext cx="3418629" cy="13830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2800" b="1"/>
            </a:lvl1pPr>
          </a:lstStyle>
          <a:p>
            <a:r>
              <a:rPr lang="en-US" altLang="ja-JP" dirty="0">
                <a:solidFill>
                  <a:prstClr val="black"/>
                </a:solidFill>
              </a:rPr>
              <a:t>G7 2016 Science 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Ministers’ Meeting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 smtClean="0">
                <a:solidFill>
                  <a:prstClr val="black"/>
                </a:solidFill>
              </a:rPr>
              <a:t>(Japan)</a:t>
            </a:r>
            <a:r>
              <a:rPr lang="ja-JP" altLang="en-US" sz="1600" dirty="0" smtClean="0">
                <a:solidFill>
                  <a:prstClr val="black"/>
                </a:solidFill>
              </a:rPr>
              <a:t> 　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/>
        </p:blipFill>
        <p:spPr bwMode="auto">
          <a:xfrm>
            <a:off x="4919151" y="188640"/>
            <a:ext cx="1128926" cy="10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コネクタ 18"/>
          <p:cNvCxnSpPr/>
          <p:nvPr/>
        </p:nvCxnSpPr>
        <p:spPr>
          <a:xfrm>
            <a:off x="4933417" y="1340768"/>
            <a:ext cx="4031071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4932040" y="2924944"/>
            <a:ext cx="4078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prstClr val="black"/>
                </a:solidFill>
              </a:rPr>
              <a:t>“Open Science” was one of six themes</a:t>
            </a:r>
            <a:br>
              <a:rPr lang="en-US" altLang="ja-JP" b="1" dirty="0">
                <a:solidFill>
                  <a:prstClr val="black"/>
                </a:solidFill>
              </a:rPr>
            </a:br>
            <a:r>
              <a:rPr lang="ja-JP" altLang="en-US" sz="1400" b="1" dirty="0">
                <a:solidFill>
                  <a:prstClr val="black"/>
                </a:solidFill>
              </a:rPr>
              <a:t>オープンサイエンスは</a:t>
            </a:r>
            <a:r>
              <a:rPr lang="en-US" altLang="ja-JP" sz="1400" b="1" dirty="0">
                <a:solidFill>
                  <a:prstClr val="black"/>
                </a:solidFill>
              </a:rPr>
              <a:t>6</a:t>
            </a:r>
            <a:r>
              <a:rPr lang="ja-JP" altLang="en-US" sz="1400" b="1" dirty="0">
                <a:solidFill>
                  <a:prstClr val="black"/>
                </a:solidFill>
              </a:rPr>
              <a:t>議題の</a:t>
            </a:r>
            <a:r>
              <a:rPr lang="en-US" altLang="ja-JP" sz="1400" b="1" dirty="0">
                <a:solidFill>
                  <a:prstClr val="black"/>
                </a:solidFill>
              </a:rPr>
              <a:t>1</a:t>
            </a:r>
            <a:r>
              <a:rPr lang="ja-JP" altLang="en-US" sz="1400" b="1" dirty="0">
                <a:solidFill>
                  <a:prstClr val="black"/>
                </a:solidFill>
              </a:rPr>
              <a:t>つ</a:t>
            </a:r>
            <a:endParaRPr lang="en-US" altLang="ja-JP" sz="1400" b="1" dirty="0">
              <a:solidFill>
                <a:prstClr val="black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prstClr val="black"/>
                </a:solidFill>
              </a:rPr>
              <a:t> Agreed to create a new G7 Working  Group of Open Science.</a:t>
            </a:r>
            <a:br>
              <a:rPr lang="en-US" altLang="ja-JP" b="1" dirty="0">
                <a:solidFill>
                  <a:prstClr val="black"/>
                </a:solidFill>
              </a:rPr>
            </a:br>
            <a:r>
              <a:rPr lang="ja-JP" altLang="en-US" sz="1400" b="1" dirty="0">
                <a:solidFill>
                  <a:prstClr val="black"/>
                </a:solidFill>
              </a:rPr>
              <a:t>オープンサイエンスに関する</a:t>
            </a:r>
            <a:r>
              <a:rPr lang="en-US" altLang="ja-JP" sz="1400" b="1" dirty="0">
                <a:solidFill>
                  <a:prstClr val="black"/>
                </a:solidFill>
              </a:rPr>
              <a:t>WG</a:t>
            </a:r>
            <a:r>
              <a:rPr lang="ja-JP" altLang="en-US" sz="1400" b="1" dirty="0">
                <a:solidFill>
                  <a:prstClr val="black"/>
                </a:solidFill>
              </a:rPr>
              <a:t>設置合意</a:t>
            </a:r>
            <a:endParaRPr lang="en-US" altLang="ja-JP" sz="1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murayama\dropbox_ymurayama2003\Dropbox\★2016.05.16-17Ｇ７科学大臣会合＠つくば\photo\0517-6　村山（泰）先生\Resize\R__EPD288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06" y="1424875"/>
            <a:ext cx="2144944" cy="14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urayama\dropbox_ymurayama2003\Dropbox\★2016.05.16-17Ｇ７科学大臣会合＠つくば\photo\0517-6　村山（泰）先生\Resize\R__EPD285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r="5199"/>
          <a:stretch/>
        </p:blipFill>
        <p:spPr bwMode="auto">
          <a:xfrm>
            <a:off x="7380951" y="1469550"/>
            <a:ext cx="1367513" cy="15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5004048" y="2636912"/>
            <a:ext cx="3876716" cy="3915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Photos by Cabinet Office of Japan, Ibaragi Prefectural Government, and Tsukuba City Government</a:t>
            </a:r>
            <a:endParaRPr lang="ja-JP" altLang="en-US" sz="12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7504" y="4293096"/>
            <a:ext cx="8097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</a:rPr>
              <a:t>G7 Open Science WG: 1</a:t>
            </a:r>
            <a:r>
              <a:rPr lang="en-US" altLang="ja-JP" sz="24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2400" b="1" dirty="0">
                <a:solidFill>
                  <a:prstClr val="black"/>
                </a:solidFill>
              </a:rPr>
              <a:t> expert meeting, 9</a:t>
            </a:r>
            <a:r>
              <a:rPr lang="en-US" altLang="ja-JP" sz="2400" b="1" baseline="30000" dirty="0">
                <a:solidFill>
                  <a:prstClr val="black"/>
                </a:solidFill>
              </a:rPr>
              <a:t>th</a:t>
            </a:r>
            <a:r>
              <a:rPr lang="en-US" altLang="ja-JP" sz="2400" b="1" dirty="0">
                <a:solidFill>
                  <a:prstClr val="black"/>
                </a:solidFill>
              </a:rPr>
              <a:t> Nov. 2016, Tokyo</a:t>
            </a:r>
          </a:p>
        </p:txBody>
      </p:sp>
      <p:pic>
        <p:nvPicPr>
          <p:cNvPr id="7" name="Picture 2" descr="C:\Users\murayama\dropbox_ymurayama2003\Dropbox\★2016.11.09G7 Open Science Working Group Meeting@Tokyo\photo\2016 G7 Open Science Working Group\Resize\R_DSC0347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1" b="26010"/>
          <a:stretch/>
        </p:blipFill>
        <p:spPr bwMode="auto">
          <a:xfrm>
            <a:off x="9351805" y="5543479"/>
            <a:ext cx="3799898" cy="13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6057774" y="5072207"/>
            <a:ext cx="312273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prstClr val="black"/>
                </a:solidFill>
              </a:rPr>
              <a:t>Science Cloud or data infrastructure</a:t>
            </a: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prstClr val="black"/>
                </a:solidFill>
              </a:rPr>
              <a:t>Reward, Skills and Culture</a:t>
            </a: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prstClr val="black"/>
                </a:solidFill>
              </a:rPr>
              <a:t>Target to output a document to future G7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107504" y="5000199"/>
            <a:ext cx="4031071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C:\Users\murayama\dropbox_ymurayama2003\Dropbox\★2016.11.09G7 Open Science Working Group Meeting@Tokyo\photo\2016 G7 Open Science Working Group\Resize\R_DSC0353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35"/>
          <a:stretch/>
        </p:blipFill>
        <p:spPr bwMode="auto">
          <a:xfrm>
            <a:off x="2673878" y="5582101"/>
            <a:ext cx="1949949" cy="127784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urayama\dropbox_ymurayama2003\Dropbox\★2016.11.09G7 Open Science Working Group Meeting@Tokyo\photo\2016 G7 Open Science Working Group\Resize\R_DSC0348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13119" b="14825"/>
          <a:stretch/>
        </p:blipFill>
        <p:spPr bwMode="auto">
          <a:xfrm>
            <a:off x="4006571" y="5061721"/>
            <a:ext cx="1588056" cy="11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63849" y="5877272"/>
            <a:ext cx="2336343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dirty="0" err="1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J.C.Burgelman</a:t>
            </a:r>
            <a:r>
              <a:rPr lang="ja-JP" altLang="en-US" sz="1400" dirty="0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EC DG RTD)</a:t>
            </a:r>
            <a:r>
              <a:rPr lang="ja-JP" altLang="en-US" sz="1400" dirty="0" err="1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、</a:t>
            </a:r>
            <a:endParaRPr lang="en-US" altLang="ja-JP" sz="1400" dirty="0">
              <a:solidFill>
                <a:prstClr val="black"/>
              </a:solidFill>
              <a:effectLst>
                <a:glow rad="254000">
                  <a:prstClr val="white"/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ja-JP" sz="1400" dirty="0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L. </a:t>
            </a:r>
            <a:r>
              <a:rPr lang="en-US" altLang="ja-JP" sz="1400" dirty="0" err="1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Karapiperis</a:t>
            </a:r>
            <a:r>
              <a:rPr lang="ja-JP" altLang="en-US" sz="1400" dirty="0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effectLst>
                  <a:glow rad="254000">
                    <a:prstClr val="white"/>
                  </a:glow>
                </a:effectLst>
              </a:rPr>
              <a:t>EU Delegation)</a:t>
            </a:r>
            <a:endParaRPr lang="ja-JP" altLang="en-US" sz="1400" dirty="0">
              <a:solidFill>
                <a:prstClr val="black"/>
              </a:solidFill>
              <a:effectLst>
                <a:glow rad="254000">
                  <a:prstClr val="white"/>
                </a:glow>
              </a:effectLst>
            </a:endParaRPr>
          </a:p>
        </p:txBody>
      </p:sp>
      <p:pic>
        <p:nvPicPr>
          <p:cNvPr id="32" name="Picture 2" descr="C:\Users\murayama\dropbox_ymurayama2003\Dropbox\★2016.11.09G7 Open Science Working Group Meeting@Tokyo\photo\2016 G7 Open Science Working Group\Resize\R_DSC03466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76" b="21579"/>
          <a:stretch/>
        </p:blipFill>
        <p:spPr bwMode="auto">
          <a:xfrm>
            <a:off x="107504" y="5085345"/>
            <a:ext cx="3140412" cy="116706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-30047" y="5974365"/>
            <a:ext cx="4097991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左から村山、原山議員（</a:t>
            </a:r>
            <a:r>
              <a:rPr lang="en-US" altLang="ja-JP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CSTI)</a:t>
            </a:r>
            <a:r>
              <a:rPr lang="ja-JP" altLang="en-US" sz="1200" dirty="0" err="1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、</a:t>
            </a:r>
            <a:r>
              <a:rPr lang="ja-JP" altLang="en-US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島尻前科技担当大臣</a:t>
            </a:r>
            <a:endParaRPr lang="en-US" altLang="ja-JP" sz="1200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  <a:p>
            <a:pPr>
              <a:lnSpc>
                <a:spcPct val="95000"/>
              </a:lnSpc>
            </a:pPr>
            <a:r>
              <a:rPr lang="en-US" altLang="ja-JP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Y. Murayama, Y. </a:t>
            </a:r>
            <a:r>
              <a:rPr lang="en-US" altLang="ja-JP" sz="1200" dirty="0" err="1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Harayama</a:t>
            </a:r>
            <a:r>
              <a:rPr lang="en-US" altLang="ja-JP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 (CSTI), A. </a:t>
            </a:r>
            <a:r>
              <a:rPr lang="en-US" altLang="ja-JP" sz="1200" dirty="0" err="1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Shimajiri</a:t>
            </a:r>
            <a:r>
              <a:rPr lang="en-US" altLang="ja-JP" sz="1200" dirty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 (former S&amp;T Minister)</a:t>
            </a:r>
            <a:endParaRPr lang="ja-JP" altLang="en-US" sz="1200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7504" y="4725144"/>
            <a:ext cx="686784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２０１６年</a:t>
            </a:r>
            <a:r>
              <a:rPr lang="en-US" altLang="ja-JP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G7</a:t>
            </a:r>
            <a:r>
              <a:rPr lang="ja-JP" altLang="en-US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科技大臣会合設置オープンサイエンス部会第</a:t>
            </a:r>
            <a:r>
              <a:rPr lang="en-US" altLang="ja-JP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1</a:t>
            </a:r>
            <a:r>
              <a:rPr lang="ja-JP" altLang="en-US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回会議　（内閣府、</a:t>
            </a:r>
            <a:r>
              <a:rPr lang="en-US" altLang="ja-JP" sz="1400" b="1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</a:rPr>
              <a:t>2016.11. 9)</a:t>
            </a:r>
            <a:endParaRPr lang="ja-JP" altLang="en-US" sz="1400" b="1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5496" y="3779748"/>
            <a:ext cx="48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prstClr val="black"/>
                </a:solidFill>
              </a:rPr>
              <a:t>“Open Research Data”</a:t>
            </a:r>
            <a:r>
              <a:rPr lang="ja-JP" altLang="en-US" b="1" dirty="0">
                <a:solidFill>
                  <a:prstClr val="black"/>
                </a:solidFill>
              </a:rPr>
              <a:t>の</a:t>
            </a:r>
            <a:r>
              <a:rPr lang="en-US" altLang="ja-JP" b="1" dirty="0">
                <a:solidFill>
                  <a:prstClr val="black"/>
                </a:solidFill>
              </a:rPr>
              <a:t>G8</a:t>
            </a:r>
            <a:r>
              <a:rPr lang="ja-JP" altLang="en-US" b="1" dirty="0">
                <a:solidFill>
                  <a:prstClr val="black"/>
                </a:solidFill>
              </a:rPr>
              <a:t>科学技術大臣合意</a:t>
            </a:r>
            <a:endParaRPr lang="en-US" altLang="ja-JP" b="1" dirty="0">
              <a:solidFill>
                <a:prstClr val="black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56271" y="836712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科学技術大臣会合</a:t>
            </a:r>
            <a:endParaRPr lang="en-US" altLang="ja-JP" sz="1400" dirty="0">
              <a:solidFill>
                <a:prstClr val="black"/>
              </a:solidFill>
            </a:endParaRPr>
          </a:p>
          <a:p>
            <a:r>
              <a:rPr lang="ja-JP" altLang="en-US" sz="1400" dirty="0">
                <a:solidFill>
                  <a:prstClr val="black"/>
                </a:solidFill>
              </a:rPr>
              <a:t>つくば、</a:t>
            </a:r>
            <a:r>
              <a:rPr lang="en-US" altLang="ja-JP" sz="1400" dirty="0">
                <a:solidFill>
                  <a:prstClr val="black"/>
                </a:solidFill>
              </a:rPr>
              <a:t>2016.5.15-17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629752"/>
          </a:xfrm>
        </p:spPr>
        <p:txBody>
          <a:bodyPr/>
          <a:lstStyle/>
          <a:p>
            <a:r>
              <a:rPr lang="en-US" altLang="ja-JP" sz="2000" dirty="0"/>
              <a:t>Expert Panel on Open </a:t>
            </a:r>
            <a:r>
              <a:rPr lang="en-US" altLang="ja-JP" sz="2000" dirty="0" smtClean="0"/>
              <a:t>Science based </a:t>
            </a:r>
            <a:r>
              <a:rPr lang="en-US" altLang="ja-JP" sz="2000" dirty="0"/>
              <a:t>on Global Perspectives </a:t>
            </a:r>
            <a:r>
              <a:rPr lang="en-US" altLang="ja-JP" sz="1400" dirty="0" smtClean="0"/>
              <a:t>(Cabinet Office, Japan)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F8A7-AD3C-4832-BEEC-24B8E22DE4F1}" type="slidenum">
              <a:rPr lang="ja-JP" altLang="en-US" sz="2000" smtClean="0">
                <a:solidFill>
                  <a:srgbClr val="000066"/>
                </a:solidFill>
              </a:rPr>
              <a:pPr/>
              <a:t>5</a:t>
            </a:fld>
            <a:endParaRPr lang="ja-JP" altLang="en-US" sz="20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30861" cy="5023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1" y="1556792"/>
            <a:ext cx="4444928" cy="3364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1526" y="52292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000066"/>
                </a:solidFill>
              </a:rPr>
              <a:t>Promoting Open Science in Japan Opening up a new era for the advancement of science </a:t>
            </a:r>
          </a:p>
          <a:p>
            <a:r>
              <a:rPr lang="en-US" altLang="ja-JP" sz="1400" dirty="0">
                <a:solidFill>
                  <a:srgbClr val="000066"/>
                </a:solidFill>
              </a:rPr>
              <a:t>Report by the Expert Panel on Open Science, based on Global Perspectives, Cabinet Office, Government of Japan (March 30, 2015)</a:t>
            </a:r>
            <a:endParaRPr lang="ja-JP" altLang="en-US" sz="1400" dirty="0">
              <a:solidFill>
                <a:srgbClr val="000066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50905" y="6395795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[H. </a:t>
            </a:r>
            <a:r>
              <a:rPr lang="en-US" altLang="ja-JP" dirty="0" err="1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Manago</a:t>
            </a:r>
            <a:r>
              <a:rPr lang="en-US" altLang="ja-JP" dirty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, 2015]</a:t>
            </a:r>
            <a:endParaRPr lang="ja-JP" altLang="en-US" dirty="0">
              <a:solidFill>
                <a:srgbClr val="000066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158485" y="711016"/>
            <a:ext cx="8950019" cy="6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altLang="en-US" sz="2200" kern="0" dirty="0" smtClean="0">
                <a:solidFill>
                  <a:srgbClr val="FFFFFF"/>
                </a:solidFill>
                <a:effectLst>
                  <a:glow rad="139700">
                    <a:srgbClr val="000066">
                      <a:lumMod val="75000"/>
                      <a:alpha val="90000"/>
                    </a:srgbClr>
                  </a:glow>
                </a:effectLst>
              </a:rPr>
              <a:t>内閣府「国際的動向を踏まえたオープンサイエンスに関する検討会」</a:t>
            </a:r>
            <a:endParaRPr lang="ja-JP" altLang="en-US" sz="2200" kern="0" dirty="0">
              <a:solidFill>
                <a:srgbClr val="FFFFFF"/>
              </a:solidFill>
              <a:effectLst>
                <a:glow rad="139700">
                  <a:srgbClr val="000066">
                    <a:lumMod val="75000"/>
                    <a:alpha val="9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9208"/>
            <a:ext cx="7269582" cy="51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" y="-89026"/>
            <a:ext cx="9052560" cy="70971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Cabinet Office/CSTI</a:t>
            </a:r>
            <a:r>
              <a:rPr kumimoji="1" lang="ja-JP" altLang="en-US" sz="2800" dirty="0" smtClean="0"/>
              <a:t>：</a:t>
            </a:r>
            <a:r>
              <a:rPr kumimoji="1" lang="en-US" altLang="ja-JP" sz="2800" dirty="0" smtClean="0"/>
              <a:t>National Principle of Open Science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96525" y="548680"/>
            <a:ext cx="864096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-11084" y="548680"/>
            <a:ext cx="903644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Cabinet Office “Expert Panel of Open Science”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Dec, ‘14 ---March ‘15)</a:t>
            </a:r>
            <a:r>
              <a:rPr lang="en-US" altLang="ja-JP" dirty="0" smtClean="0">
                <a:solidFill>
                  <a:prstClr val="black"/>
                </a:solidFill>
              </a:rPr>
              <a:t/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1600" dirty="0" smtClean="0">
                <a:solidFill>
                  <a:prstClr val="black"/>
                </a:solidFill>
              </a:rPr>
              <a:t>http://www8.cao.go.jp/cstp/sonota/openscience/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=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Final Report was published at the Web site 30 March 2015.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347864" y="5517232"/>
            <a:ext cx="1564895" cy="258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222973" y="2083474"/>
            <a:ext cx="3689942" cy="41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873124" y="2636912"/>
            <a:ext cx="2291164" cy="258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148064" y="3284984"/>
            <a:ext cx="1721385" cy="258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03099" y="4005064"/>
            <a:ext cx="3354496" cy="258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475656" y="3314356"/>
            <a:ext cx="1564896" cy="258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391569" y="2636912"/>
            <a:ext cx="1893524" cy="3129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744315" y="5301208"/>
            <a:ext cx="1496985" cy="128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Input to the </a:t>
            </a:r>
            <a:r>
              <a:rPr lang="en-US" altLang="ja-JP" smtClean="0">
                <a:solidFill>
                  <a:prstClr val="black"/>
                </a:solidFill>
              </a:rPr>
              <a:t>5</a:t>
            </a:r>
            <a:r>
              <a:rPr lang="en-US" altLang="ja-JP" baseline="30000" smtClean="0">
                <a:solidFill>
                  <a:prstClr val="black"/>
                </a:solidFill>
              </a:rPr>
              <a:t>th</a:t>
            </a:r>
            <a:r>
              <a:rPr lang="en-US" altLang="ja-JP" smtClean="0">
                <a:solidFill>
                  <a:prstClr val="black"/>
                </a:solidFill>
              </a:rPr>
              <a:t> National </a:t>
            </a:r>
            <a:r>
              <a:rPr lang="en-US" altLang="ja-JP" dirty="0" smtClean="0">
                <a:solidFill>
                  <a:prstClr val="black"/>
                </a:solidFill>
              </a:rPr>
              <a:t>Basic S&amp;T Plan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曲折矢印 9"/>
          <p:cNvSpPr/>
          <p:nvPr/>
        </p:nvSpPr>
        <p:spPr>
          <a:xfrm rot="5400000">
            <a:off x="7888190" y="4443952"/>
            <a:ext cx="1008112" cy="871741"/>
          </a:xfrm>
          <a:prstGeom prst="bentArrow">
            <a:avLst>
              <a:gd name="adj1" fmla="val 10864"/>
              <a:gd name="adj2" fmla="val 23822"/>
              <a:gd name="adj3" fmla="val 23822"/>
              <a:gd name="adj4" fmla="val 3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70582" y="620688"/>
            <a:ext cx="1537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[H. </a:t>
            </a:r>
            <a:r>
              <a:rPr lang="en-US" altLang="ja-JP" sz="1400" dirty="0" err="1" smtClean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Manago</a:t>
            </a:r>
            <a:r>
              <a:rPr lang="en-US" altLang="ja-JP" sz="1400" dirty="0" smtClean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, 2015]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6DBE3C0-38C7-44EF-AA82-4BF383222EBA}" type="slidenum">
              <a:rPr lang="ja-JP" altLang="en-US" sz="2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5125980" y="2316478"/>
            <a:ext cx="3937719" cy="4424890"/>
          </a:xfrm>
          <a:prstGeom prst="roundRect">
            <a:avLst>
              <a:gd name="adj" fmla="val 10308"/>
            </a:avLst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en-US" altLang="ja-JP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037377" y="980728"/>
            <a:ext cx="3942088" cy="1944216"/>
          </a:xfrm>
          <a:prstGeom prst="roundRect">
            <a:avLst>
              <a:gd name="adj" fmla="val 12898"/>
            </a:avLst>
          </a:prstGeom>
          <a:solidFill>
            <a:srgbClr val="E1FFEB">
              <a:alpha val="69804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en-US" altLang="ja-JP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901" y="4221087"/>
            <a:ext cx="3109914" cy="23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107504" y="1700806"/>
            <a:ext cx="4595290" cy="5040562"/>
          </a:xfrm>
          <a:prstGeom prst="roundRect">
            <a:avLst>
              <a:gd name="adj" fmla="val 9308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en-US" altLang="ja-JP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81319" y="4136349"/>
            <a:ext cx="3144132" cy="933458"/>
          </a:xfrm>
          <a:prstGeom prst="roundRect">
            <a:avLst/>
          </a:prstGeom>
          <a:solidFill>
            <a:srgbClr val="F3FFF3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  <a:t>Shared in the research </a:t>
            </a:r>
            <a:b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  <a:t>community</a:t>
            </a:r>
          </a:p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ja-JP" altLang="en-US" sz="1600" b="1" dirty="0">
                <a:solidFill>
                  <a:srgbClr val="1F497D">
                    <a:lumMod val="75000"/>
                  </a:srgbClr>
                </a:solidFill>
              </a:rPr>
              <a:t>コミュニティでの研究情報共有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500976" y="3189370"/>
            <a:ext cx="3104818" cy="814590"/>
          </a:xfrm>
          <a:prstGeom prst="roundRect">
            <a:avLst>
              <a:gd name="adj" fmla="val 26345"/>
            </a:avLst>
          </a:prstGeom>
          <a:solidFill>
            <a:srgbClr val="F3FFF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  <a:t>Open discussion </a:t>
            </a:r>
            <a:b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altLang="ja-JP" sz="2000" b="1" dirty="0">
                <a:solidFill>
                  <a:srgbClr val="1F497D">
                    <a:lumMod val="75000"/>
                  </a:srgbClr>
                </a:solidFill>
              </a:rPr>
              <a:t>and criticism</a:t>
            </a:r>
          </a:p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lang="ja-JP" altLang="en-US" sz="1600" b="1" dirty="0">
                <a:solidFill>
                  <a:srgbClr val="1F497D">
                    <a:lumMod val="75000"/>
                  </a:srgbClr>
                </a:solidFill>
              </a:rPr>
              <a:t>オープンな議論、批評、再検証</a:t>
            </a:r>
            <a:endParaRPr lang="en-US" altLang="ja-JP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8" name="フローチャート : 書類 27"/>
          <p:cNvSpPr/>
          <p:nvPr/>
        </p:nvSpPr>
        <p:spPr>
          <a:xfrm>
            <a:off x="2784026" y="4699569"/>
            <a:ext cx="1417541" cy="676037"/>
          </a:xfrm>
          <a:prstGeom prst="flowChartDocumen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2400" b="1" dirty="0">
                <a:solidFill>
                  <a:srgbClr val="1F497D">
                    <a:lumMod val="75000"/>
                  </a:srgbClr>
                </a:solidFill>
              </a:rPr>
              <a:t>Paper</a:t>
            </a:r>
            <a:endParaRPr lang="ja-JP" altLang="en-US" sz="24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992384" y="5046860"/>
            <a:ext cx="79549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フローチャート: データ 39"/>
          <p:cNvSpPr/>
          <p:nvPr/>
        </p:nvSpPr>
        <p:spPr>
          <a:xfrm>
            <a:off x="2656908" y="3894732"/>
            <a:ext cx="1671776" cy="614477"/>
          </a:xfrm>
          <a:prstGeom prst="flowChartInputOutput">
            <a:avLst/>
          </a:prstGeom>
          <a:solidFill>
            <a:schemeClr val="bg1"/>
          </a:solidFill>
          <a:ln w="1905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anchor="ctr" anchorCtr="1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1F497D">
                    <a:lumMod val="75000"/>
                  </a:srgbClr>
                </a:solidFill>
              </a:rPr>
              <a:t>Data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77964" y="3775602"/>
            <a:ext cx="809917" cy="19113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2002493" y="4109525"/>
            <a:ext cx="654415" cy="34776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1977964" y="4476826"/>
            <a:ext cx="648072" cy="48457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111403362"/>
              </p:ext>
            </p:extLst>
          </p:nvPr>
        </p:nvGraphicFramePr>
        <p:xfrm>
          <a:off x="325060" y="2485464"/>
          <a:ext cx="1649891" cy="299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171" name="グループ化 7170"/>
          <p:cNvGrpSpPr/>
          <p:nvPr/>
        </p:nvGrpSpPr>
        <p:grpSpPr>
          <a:xfrm>
            <a:off x="252602" y="2445487"/>
            <a:ext cx="2261367" cy="3044995"/>
            <a:chOff x="1547664" y="1404501"/>
            <a:chExt cx="2194861" cy="3646246"/>
          </a:xfrm>
        </p:grpSpPr>
        <p:sp>
          <p:nvSpPr>
            <p:cNvPr id="33" name="角丸四角形 32"/>
            <p:cNvSpPr/>
            <p:nvPr/>
          </p:nvSpPr>
          <p:spPr>
            <a:xfrm>
              <a:off x="1547664" y="1404501"/>
              <a:ext cx="1710440" cy="3646246"/>
            </a:xfrm>
            <a:prstGeom prst="roundRect">
              <a:avLst>
                <a:gd name="adj" fmla="val 961"/>
              </a:avLst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ja-JP" altLang="en-US" sz="20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grpSp>
          <p:nvGrpSpPr>
            <p:cNvPr id="7168" name="グループ化 7167"/>
            <p:cNvGrpSpPr/>
            <p:nvPr/>
          </p:nvGrpSpPr>
          <p:grpSpPr>
            <a:xfrm>
              <a:off x="2756860" y="2172505"/>
              <a:ext cx="985665" cy="1924675"/>
              <a:chOff x="2362748" y="2172505"/>
              <a:chExt cx="1443112" cy="1924675"/>
            </a:xfrm>
          </p:grpSpPr>
          <p:sp>
            <p:nvSpPr>
              <p:cNvPr id="7" name="円弧 6"/>
              <p:cNvSpPr/>
              <p:nvPr/>
            </p:nvSpPr>
            <p:spPr>
              <a:xfrm flipV="1">
                <a:off x="2592565" y="2404559"/>
                <a:ext cx="1008113" cy="753916"/>
              </a:xfrm>
              <a:prstGeom prst="arc">
                <a:avLst>
                  <a:gd name="adj1" fmla="val 16200000"/>
                  <a:gd name="adj2" fmla="val 5507531"/>
                </a:avLst>
              </a:prstGeom>
              <a:ln w="698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円弧 21"/>
              <p:cNvSpPr/>
              <p:nvPr/>
            </p:nvSpPr>
            <p:spPr>
              <a:xfrm flipV="1">
                <a:off x="2362748" y="2172505"/>
                <a:ext cx="1443112" cy="1924675"/>
              </a:xfrm>
              <a:prstGeom prst="arc">
                <a:avLst>
                  <a:gd name="adj1" fmla="val 16200000"/>
                  <a:gd name="adj2" fmla="val 5507531"/>
                </a:avLst>
              </a:prstGeom>
              <a:ln w="698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角丸四角形 33"/>
          <p:cNvSpPr/>
          <p:nvPr/>
        </p:nvSpPr>
        <p:spPr>
          <a:xfrm>
            <a:off x="562333" y="1950516"/>
            <a:ext cx="2002824" cy="5458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Conventional Science Method</a:t>
            </a:r>
            <a:endParaRPr lang="ja-JP" alt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53449" y="106155"/>
            <a:ext cx="8395015" cy="58654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Conventional Scientific Method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to </a:t>
            </a:r>
            <a:r>
              <a:rPr lang="en-US" altLang="ja-JP" sz="2800" dirty="0" smtClean="0"/>
              <a:t>Societal Decision Making</a:t>
            </a:r>
            <a:endParaRPr kumimoji="1" lang="ja-JP" altLang="en-US" sz="2800" dirty="0"/>
          </a:p>
        </p:txBody>
      </p:sp>
      <p:sp>
        <p:nvSpPr>
          <p:cNvPr id="38" name="角丸四角形 37"/>
          <p:cNvSpPr/>
          <p:nvPr/>
        </p:nvSpPr>
        <p:spPr>
          <a:xfrm>
            <a:off x="5503430" y="2227165"/>
            <a:ext cx="3099911" cy="819294"/>
          </a:xfrm>
          <a:prstGeom prst="roundRect">
            <a:avLst>
              <a:gd name="adj" fmla="val 26345"/>
            </a:avLst>
          </a:prstGeom>
          <a:solidFill>
            <a:srgbClr val="F3FFF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Community Consensus </a:t>
            </a:r>
            <a:b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Forming</a:t>
            </a:r>
            <a:b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ja-JP" altLang="en-US" sz="1600" b="1" dirty="0">
                <a:solidFill>
                  <a:srgbClr val="1F497D">
                    <a:lumMod val="75000"/>
                  </a:srgbClr>
                </a:solidFill>
              </a:rPr>
              <a:t>科学コミュニティのコンセンサス</a:t>
            </a:r>
            <a:endParaRPr lang="en-US" altLang="ja-JP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512758" y="1147045"/>
            <a:ext cx="3091827" cy="819294"/>
          </a:xfrm>
          <a:prstGeom prst="roundRect">
            <a:avLst>
              <a:gd name="adj" fmla="val 26345"/>
            </a:avLst>
          </a:prstGeom>
          <a:solidFill>
            <a:srgbClr val="F3FFF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General Society/</a:t>
            </a:r>
            <a:b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  <a:t>political decision making</a:t>
            </a:r>
            <a:br>
              <a:rPr lang="en-US" altLang="ja-JP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ja-JP" altLang="en-US" b="1" dirty="0">
                <a:solidFill>
                  <a:srgbClr val="1F497D">
                    <a:lumMod val="75000"/>
                  </a:srgbClr>
                </a:solidFill>
              </a:rPr>
              <a:t>一般社会・政治的意思決定</a:t>
            </a:r>
            <a:endParaRPr lang="en-US" altLang="ja-JP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10800000">
            <a:off x="8277708" y="1905945"/>
            <a:ext cx="637553" cy="410531"/>
          </a:xfrm>
          <a:prstGeom prst="downArrow">
            <a:avLst/>
          </a:prstGeom>
          <a:solidFill>
            <a:srgbClr val="C2E49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1" name="下矢印 40"/>
          <p:cNvSpPr/>
          <p:nvPr/>
        </p:nvSpPr>
        <p:spPr>
          <a:xfrm rot="10800000">
            <a:off x="8277708" y="2924943"/>
            <a:ext cx="637553" cy="410532"/>
          </a:xfrm>
          <a:prstGeom prst="downArrow">
            <a:avLst/>
          </a:prstGeom>
          <a:solidFill>
            <a:srgbClr val="C2E49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4160843" y="4758828"/>
            <a:ext cx="1459438" cy="464010"/>
          </a:xfrm>
          <a:prstGeom prst="rightArrow">
            <a:avLst>
              <a:gd name="adj1" fmla="val 50000"/>
              <a:gd name="adj2" fmla="val 100718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4090725" y="4038748"/>
            <a:ext cx="1422468" cy="464010"/>
          </a:xfrm>
          <a:prstGeom prst="rightArrow">
            <a:avLst>
              <a:gd name="adj1" fmla="val 50000"/>
              <a:gd name="adj2" fmla="val 100718"/>
            </a:avLst>
          </a:prstGeom>
          <a:solidFill>
            <a:srgbClr val="F7F3FF"/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1" name="下矢印 50"/>
          <p:cNvSpPr/>
          <p:nvPr/>
        </p:nvSpPr>
        <p:spPr>
          <a:xfrm rot="10800000">
            <a:off x="8277708" y="3861047"/>
            <a:ext cx="637553" cy="410532"/>
          </a:xfrm>
          <a:prstGeom prst="downArrow">
            <a:avLst/>
          </a:prstGeom>
          <a:solidFill>
            <a:srgbClr val="C2E49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726118" y="836712"/>
            <a:ext cx="80518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6DBE3C0-38C7-44EF-AA82-4BF383222EBA}" type="slidenum">
              <a:rPr lang="ja-JP" altLang="en-US" sz="18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フローチャート : 端子 1"/>
          <p:cNvSpPr/>
          <p:nvPr/>
        </p:nvSpPr>
        <p:spPr>
          <a:xfrm>
            <a:off x="2616960" y="5490482"/>
            <a:ext cx="1005840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Author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3" name="フローチャート : 端子 42"/>
          <p:cNvSpPr/>
          <p:nvPr/>
        </p:nvSpPr>
        <p:spPr>
          <a:xfrm>
            <a:off x="2542680" y="5899506"/>
            <a:ext cx="1217066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Affiliation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4" name="フローチャート : 端子 43"/>
          <p:cNvSpPr/>
          <p:nvPr/>
        </p:nvSpPr>
        <p:spPr>
          <a:xfrm>
            <a:off x="2572469" y="6292071"/>
            <a:ext cx="1217066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Funder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5" name="フローチャート : 端子 44"/>
          <p:cNvSpPr/>
          <p:nvPr/>
        </p:nvSpPr>
        <p:spPr>
          <a:xfrm>
            <a:off x="2862728" y="2757481"/>
            <a:ext cx="1217066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Software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6" name="フローチャート : 端子 45"/>
          <p:cNvSpPr/>
          <p:nvPr/>
        </p:nvSpPr>
        <p:spPr>
          <a:xfrm>
            <a:off x="2823960" y="3218362"/>
            <a:ext cx="1338773" cy="42666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Data Contributor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7" name="フローチャート : 端子 46"/>
          <p:cNvSpPr/>
          <p:nvPr/>
        </p:nvSpPr>
        <p:spPr>
          <a:xfrm>
            <a:off x="2819505" y="2329150"/>
            <a:ext cx="1217066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Facility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48" name="フローチャート : 端子 47"/>
          <p:cNvSpPr/>
          <p:nvPr/>
        </p:nvSpPr>
        <p:spPr>
          <a:xfrm>
            <a:off x="3732957" y="5445223"/>
            <a:ext cx="1005840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Reviewer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52" name="フローチャート : 端子 51"/>
          <p:cNvSpPr/>
          <p:nvPr/>
        </p:nvSpPr>
        <p:spPr>
          <a:xfrm>
            <a:off x="3948981" y="6276794"/>
            <a:ext cx="1005840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>
                <a:solidFill>
                  <a:srgbClr val="1F497D">
                    <a:lumMod val="75000"/>
                    <a:alpha val="50000"/>
                  </a:srgbClr>
                </a:solidFill>
              </a:rPr>
              <a:t>Publisher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  <p:sp>
        <p:nvSpPr>
          <p:cNvPr id="53" name="フローチャート : 端子 52"/>
          <p:cNvSpPr/>
          <p:nvPr/>
        </p:nvSpPr>
        <p:spPr>
          <a:xfrm>
            <a:off x="3885357" y="5844746"/>
            <a:ext cx="1005840" cy="320557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7D60A0">
                <a:alpha val="50196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1600" b="1" dirty="0">
                <a:solidFill>
                  <a:srgbClr val="1F497D">
                    <a:lumMod val="75000"/>
                    <a:alpha val="50000"/>
                  </a:srgbClr>
                </a:solidFill>
              </a:rPr>
              <a:t>Editor</a:t>
            </a:r>
            <a:endParaRPr lang="ja-JP" altLang="en-US" sz="1600" b="1" dirty="0">
              <a:solidFill>
                <a:srgbClr val="1F497D">
                  <a:lumMod val="75000"/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95" y="2498391"/>
            <a:ext cx="1076240" cy="5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2"/>
          <p:cNvGrpSpPr/>
          <p:nvPr/>
        </p:nvGrpSpPr>
        <p:grpSpPr>
          <a:xfrm>
            <a:off x="4898675" y="3264902"/>
            <a:ext cx="1617541" cy="596146"/>
            <a:chOff x="5076056" y="1484782"/>
            <a:chExt cx="2664296" cy="1080122"/>
          </a:xfrm>
        </p:grpSpPr>
        <p:sp>
          <p:nvSpPr>
            <p:cNvPr id="16" name="Rectangle 9"/>
            <p:cNvSpPr/>
            <p:nvPr/>
          </p:nvSpPr>
          <p:spPr bwMode="auto">
            <a:xfrm>
              <a:off x="5076056" y="1484782"/>
              <a:ext cx="2664296" cy="108012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GB" sz="2400" kern="0">
                <a:solidFill>
                  <a:srgbClr val="003066"/>
                </a:solidFill>
                <a:latin typeface="Times" charset="0"/>
              </a:endParaRPr>
            </a:p>
          </p:txBody>
        </p:sp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4068" y="1612094"/>
              <a:ext cx="2448272" cy="80879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2" y="1124743"/>
            <a:ext cx="2501739" cy="29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murayama\dropbox_ymurayama2003\Dropbox\★2016.01.31ビッグデータ異業種交流会\素材\IGY-JMA his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06" y="2188921"/>
            <a:ext cx="1704386" cy="16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97609" y="3818657"/>
            <a:ext cx="3122738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altLang="ja-JP" sz="1200" dirty="0" smtClean="0"/>
              <a:t>e.g., https</a:t>
            </a:r>
            <a:r>
              <a:rPr lang="en-US" altLang="ja-JP" sz="1200" dirty="0"/>
              <a:t>://www.ualberta.ca/~unsworth/UA-classes/210/notes210/D/210D2-2008.pdf</a:t>
            </a:r>
            <a:endParaRPr lang="ja-JP" altLang="en-US" sz="1200" dirty="0"/>
          </a:p>
        </p:txBody>
      </p:sp>
      <p:sp>
        <p:nvSpPr>
          <p:cNvPr id="3" name="正方形/長方形 2"/>
          <p:cNvSpPr/>
          <p:nvPr/>
        </p:nvSpPr>
        <p:spPr>
          <a:xfrm>
            <a:off x="6195063" y="3834919"/>
            <a:ext cx="2322931" cy="461665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altLang="ja-JP" sz="1200" dirty="0"/>
              <a:t>http://www.kakioka-jma.go.jp/intro/enkaku.html</a:t>
            </a:r>
            <a:endParaRPr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189240" y="692696"/>
            <a:ext cx="4454768" cy="1104026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18th Century</a:t>
            </a:r>
            <a:endParaRPr lang="en-US" altLang="ja-JP" sz="1600" b="1" dirty="0">
              <a:solidFill>
                <a:prstClr val="black"/>
              </a:solidFill>
              <a:effectLst>
                <a:glow rad="3048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First geomagnetic map of Atlantic Oceans </a:t>
            </a:r>
            <a:b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by E. Halley (1702)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16016" y="738358"/>
            <a:ext cx="4454768" cy="1815878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20th </a:t>
            </a:r>
            <a:r>
              <a:rPr lang="en-US" altLang="ja-JP" sz="2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Century</a:t>
            </a:r>
            <a:br>
              <a:rPr lang="en-US" altLang="ja-JP" sz="2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ja-JP" altLang="en-US" sz="2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国際地球観測年</a:t>
            </a:r>
            <a:r>
              <a:rPr lang="en-US" altLang="ja-JP" sz="2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→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国際組織設置</a:t>
            </a:r>
            <a:endParaRPr lang="en-US" altLang="ja-JP" sz="2400" b="1" dirty="0">
              <a:solidFill>
                <a:prstClr val="black"/>
              </a:solidFill>
              <a:effectLst>
                <a:glow rad="3048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altLang="ja-JP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International Committees </a:t>
            </a: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were established</a:t>
            </a:r>
            <a:b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for data preservation/services. </a:t>
            </a:r>
          </a:p>
          <a:p>
            <a:pPr>
              <a:spcBef>
                <a:spcPts val="600"/>
              </a:spcBef>
            </a:pP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International Geophysical Year (1957-1958)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483768" y="5162578"/>
            <a:ext cx="2514600" cy="1650798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4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21st Century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新た</a:t>
            </a:r>
            <a:r>
              <a:rPr lang="ja-JP" altLang="en-US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な委員会へ発展的改組</a:t>
            </a: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/>
            </a:r>
            <a:b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ICSU –WDS established (2008) toward a new data management.</a:t>
            </a:r>
            <a:r>
              <a:rPr lang="en-US" altLang="ja-JP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/>
            </a:r>
            <a:br>
              <a:rPr lang="en-US" altLang="ja-JP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endParaRPr lang="en-US" altLang="ja-JP" b="1" dirty="0" smtClean="0">
              <a:solidFill>
                <a:prstClr val="black"/>
              </a:solidFill>
              <a:effectLst>
                <a:glow rad="304800">
                  <a:schemeClr val="bg1"/>
                </a:glow>
              </a:effectLst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18356" y="-22041"/>
            <a:ext cx="9380713" cy="85875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ja-JP" altLang="en-US" sz="2400" dirty="0" smtClean="0"/>
              <a:t>オープンサイエンスへ向けた取組み例：</a:t>
            </a:r>
            <a:r>
              <a:rPr lang="ja-JP" altLang="en-US" sz="2400" dirty="0"/>
              <a:t>地球科学におけるデータ</a:t>
            </a:r>
            <a:r>
              <a:rPr lang="ja-JP" altLang="en-US" sz="2400" dirty="0" smtClean="0"/>
              <a:t>共有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1800" dirty="0" smtClean="0"/>
              <a:t>For future Open Science practice: Legacy in Geophysical Data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Sharing</a:t>
            </a:r>
            <a:endParaRPr lang="ja-JP" altLang="en-US" sz="18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7020272" y="6376243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2400" smtClean="0"/>
              <a:t>8</a:t>
            </a:fld>
            <a:endParaRPr kumimoji="1" lang="ja-JP" altLang="en-US" sz="2400"/>
          </a:p>
        </p:txBody>
      </p:sp>
      <p:pic>
        <p:nvPicPr>
          <p:cNvPr id="12" name="Picture 4" descr="fags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743" y="3890664"/>
            <a:ext cx="710070" cy="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uewdc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397" y="2709712"/>
            <a:ext cx="946762" cy="7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55808"/>
            <a:ext cx="2152948" cy="1341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正方形/長方形 6"/>
          <p:cNvSpPr/>
          <p:nvPr/>
        </p:nvSpPr>
        <p:spPr>
          <a:xfrm>
            <a:off x="7884368" y="3295437"/>
            <a:ext cx="1325417" cy="565279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World Data </a:t>
            </a:r>
            <a:br>
              <a:rPr lang="en-US" altLang="ja-JP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Centre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256908" y="4424338"/>
            <a:ext cx="1923604" cy="646331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altLang="ja-JP" sz="12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Federation of Astronomical</a:t>
            </a:r>
            <a:br>
              <a:rPr lang="en-US" altLang="ja-JP" sz="12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sz="12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&amp; Geophysical Data </a:t>
            </a:r>
            <a:br>
              <a:rPr lang="en-US" altLang="ja-JP" sz="12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</a:br>
            <a:r>
              <a:rPr lang="en-US" altLang="ja-JP" sz="12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</a:rPr>
              <a:t>Analysis Services</a:t>
            </a:r>
            <a:endParaRPr lang="ja-JP" altLang="en-US" sz="1200" dirty="0"/>
          </a:p>
        </p:txBody>
      </p:sp>
      <p:sp>
        <p:nvSpPr>
          <p:cNvPr id="11" name="曲折矢印 10"/>
          <p:cNvSpPr/>
          <p:nvPr/>
        </p:nvSpPr>
        <p:spPr>
          <a:xfrm rot="10800000">
            <a:off x="4788024" y="5070667"/>
            <a:ext cx="3809879" cy="1598691"/>
          </a:xfrm>
          <a:prstGeom prst="bentArrow">
            <a:avLst>
              <a:gd name="adj1" fmla="val 9944"/>
              <a:gd name="adj2" fmla="val 15295"/>
              <a:gd name="adj3" fmla="val 240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563888" y="2018456"/>
            <a:ext cx="1193595" cy="371835"/>
          </a:xfrm>
          <a:prstGeom prst="rightArrow">
            <a:avLst>
              <a:gd name="adj1" fmla="val 50000"/>
              <a:gd name="adj2" fmla="val 6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104" y="5037505"/>
            <a:ext cx="4572000" cy="177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sz="20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情報・通信技術の発展</a:t>
            </a:r>
            <a:r>
              <a:rPr lang="en-US" altLang="ja-JP" sz="20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/>
            </a:r>
            <a:br>
              <a:rPr lang="en-US" altLang="ja-JP" sz="20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</a:br>
            <a:r>
              <a:rPr lang="ja-JP" altLang="en-US" sz="20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分野横断・多分野連携の必要</a:t>
            </a:r>
            <a:r>
              <a:rPr lang="en-US" altLang="ja-JP" sz="20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/>
            </a:r>
            <a:br>
              <a:rPr lang="en-US" altLang="ja-JP" sz="2000" b="1" dirty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</a:br>
            <a:r>
              <a:rPr lang="ja-JP" altLang="en-US" sz="20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グローバル研究体制へ</a:t>
            </a:r>
            <a:endParaRPr lang="en-US" altLang="ja-JP" sz="2000" b="1" dirty="0" smtClean="0">
              <a:solidFill>
                <a:prstClr val="black"/>
              </a:solidFill>
              <a:effectLst>
                <a:glow rad="304800">
                  <a:schemeClr val="bg1"/>
                </a:glow>
              </a:effectLst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Increasingly Required:</a:t>
            </a:r>
            <a:b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</a:br>
            <a: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- Use advanced IT/ICT</a:t>
            </a:r>
            <a:b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</a:br>
            <a: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- More multi &amp; interdisciplinary</a:t>
            </a:r>
            <a:b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</a:br>
            <a:r>
              <a:rPr lang="en-US" altLang="ja-JP" sz="1400" b="1" dirty="0" smtClean="0">
                <a:solidFill>
                  <a:prstClr val="black"/>
                </a:solidFill>
                <a:effectLst>
                  <a:glow rad="304800">
                    <a:schemeClr val="bg1"/>
                  </a:glow>
                </a:effectLst>
                <a:latin typeface="Arial Narrow" panose="020B0606020202030204" pitchFamily="34" charset="0"/>
              </a:rPr>
              <a:t>- Global interoperable system</a:t>
            </a:r>
            <a:endParaRPr lang="en-US" altLang="ja-JP" sz="1400" b="1" dirty="0">
              <a:solidFill>
                <a:prstClr val="black"/>
              </a:solidFill>
              <a:effectLst>
                <a:glow rad="3048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08384" y="692696"/>
            <a:ext cx="86326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Picture 17" descr="the first volume of Philosophical Transaction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3178" y="2539290"/>
            <a:ext cx="916865" cy="601678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the first volume of Philosophical Transac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301" y="2052102"/>
            <a:ext cx="1220347" cy="800834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8/8b/ManuscriptAbbasid.jpg/300px-ManuscriptAbbasi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296144" cy="933224"/>
          </a:xfrm>
          <a:prstGeom prst="rect">
            <a:avLst/>
          </a:prstGeom>
          <a:noFill/>
          <a:effectLst>
            <a:glow rad="1270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" y="36099"/>
            <a:ext cx="9052560" cy="944629"/>
          </a:xfrm>
        </p:spPr>
        <p:txBody>
          <a:bodyPr>
            <a:normAutofit fontScale="90000"/>
          </a:bodyPr>
          <a:lstStyle/>
          <a:p>
            <a:r>
              <a:rPr lang="en-US" altLang="ja-JP" sz="2900" dirty="0" smtClean="0">
                <a:solidFill>
                  <a:prstClr val="black"/>
                </a:solidFill>
              </a:rPr>
              <a:t>Print &amp; Electronic Technologies as Social Info. Infrastructures</a:t>
            </a:r>
            <a:r>
              <a:rPr lang="en-US" altLang="ja-JP" sz="2900" dirty="0">
                <a:solidFill>
                  <a:prstClr val="black"/>
                </a:solidFill>
              </a:rPr>
              <a:t/>
            </a:r>
            <a:br>
              <a:rPr lang="en-US" altLang="ja-JP" sz="2900" dirty="0">
                <a:solidFill>
                  <a:prstClr val="black"/>
                </a:solidFill>
              </a:rPr>
            </a:br>
            <a:r>
              <a:rPr lang="en-US" altLang="ja-JP" sz="2900" dirty="0" smtClean="0">
                <a:solidFill>
                  <a:prstClr val="black"/>
                </a:solidFill>
              </a:rPr>
              <a:t>--- </a:t>
            </a:r>
            <a:r>
              <a:rPr lang="ja-JP" altLang="en-US" sz="2000" dirty="0" smtClean="0">
                <a:solidFill>
                  <a:prstClr val="black"/>
                </a:solidFill>
              </a:rPr>
              <a:t>百年</a:t>
            </a:r>
            <a:r>
              <a:rPr lang="ja-JP" altLang="en-US" sz="2000" dirty="0">
                <a:solidFill>
                  <a:prstClr val="black"/>
                </a:solidFill>
              </a:rPr>
              <a:t>の印刷文化の基礎支えと、成長途中のディジタル・サイエンス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821" y="1039738"/>
            <a:ext cx="3806189" cy="30205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Public library (paper media)</a:t>
            </a:r>
            <a:r>
              <a:rPr lang="ja-JP" altLang="en-US" sz="2000" dirty="0">
                <a:effectLst>
                  <a:glow rad="190500">
                    <a:schemeClr val="bg1"/>
                  </a:glow>
                </a:effectLst>
              </a:rPr>
              <a:t> ：</a:t>
            </a: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8c</a:t>
            </a:r>
          </a:p>
          <a:p>
            <a:pPr marL="0" indent="0" algn="r">
              <a:buNone/>
            </a:pPr>
            <a:r>
              <a:rPr lang="ja-JP" altLang="en-US" sz="2000" dirty="0">
                <a:effectLst>
                  <a:glow rad="190500">
                    <a:schemeClr val="bg1"/>
                  </a:glow>
                </a:effectLst>
              </a:rPr>
              <a:t>　</a:t>
            </a:r>
            <a:endParaRPr lang="en-US" altLang="ja-JP" sz="2000" dirty="0">
              <a:effectLst>
                <a:glow rad="190500">
                  <a:schemeClr val="bg1"/>
                </a:glow>
              </a:effectLst>
            </a:endParaRP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Printing press/Gutenberg: 1445</a:t>
            </a: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First scientific journal: 1665</a:t>
            </a: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Intl. Assoc. Academies: 1899</a:t>
            </a:r>
            <a:r>
              <a:rPr lang="ja-JP" altLang="en-US" sz="2000" dirty="0">
                <a:effectLst>
                  <a:glow rad="190500">
                    <a:schemeClr val="bg1"/>
                  </a:glow>
                </a:effectLst>
              </a:rPr>
              <a:t>　</a:t>
            </a:r>
            <a:endParaRPr lang="en-US" altLang="ja-JP" sz="2000" dirty="0">
              <a:effectLst>
                <a:glow rad="190500">
                  <a:schemeClr val="bg1"/>
                </a:glow>
              </a:effectLst>
            </a:endParaRP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ICSU established: 1931</a:t>
            </a: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 </a:t>
            </a:r>
          </a:p>
          <a:p>
            <a:pPr marL="0" indent="0" algn="r">
              <a:buNone/>
            </a:pPr>
            <a:r>
              <a:rPr lang="en-US" altLang="ja-JP" sz="2000" dirty="0">
                <a:effectLst>
                  <a:glow rad="190500">
                    <a:schemeClr val="bg1"/>
                  </a:glow>
                </a:effectLst>
              </a:rPr>
              <a:t>World Data Center system : 1957</a:t>
            </a:r>
            <a:r>
              <a:rPr kumimoji="1" lang="ja-JP" altLang="en-US" sz="2000" dirty="0"/>
              <a:t>　</a:t>
            </a:r>
            <a:endParaRPr kumimoji="1" lang="en-US" altLang="ja-JP" sz="2000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974904" y="6560600"/>
            <a:ext cx="2133600" cy="365125"/>
          </a:xfrm>
        </p:spPr>
        <p:txBody>
          <a:bodyPr/>
          <a:lstStyle/>
          <a:p>
            <a:fld id="{A4761B4D-55E6-4928-B5F9-F384CCF831C1}" type="slidenum">
              <a:rPr lang="ja-JP" altLang="en-US" sz="18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820472" y="3300584"/>
            <a:ext cx="0" cy="3256329"/>
          </a:xfrm>
          <a:prstGeom prst="straightConnector1">
            <a:avLst/>
          </a:prstGeom>
          <a:ln w="762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49787" y="2580504"/>
            <a:ext cx="0" cy="3888432"/>
          </a:xfrm>
          <a:prstGeom prst="straightConnector1">
            <a:avLst/>
          </a:prstGeom>
          <a:ln w="762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 rot="16200000">
            <a:off x="-125562" y="4509420"/>
            <a:ext cx="126751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" tIns="0" rIns="36000" bIns="0" rtlCol="0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351 years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8305110" y="4703276"/>
            <a:ext cx="111202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" tIns="0" rIns="36000" bIns="0" rtlCol="0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70 years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726118" y="908720"/>
            <a:ext cx="80518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23528" y="6591781"/>
            <a:ext cx="87849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31" name="Picture 7" descr="http://home.catv.ne.jp/ss/taihoh/computers/enia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" r="-1"/>
          <a:stretch/>
        </p:blipFill>
        <p:spPr bwMode="auto">
          <a:xfrm>
            <a:off x="6660232" y="2420888"/>
            <a:ext cx="1823020" cy="12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eagate ST-5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9846" y="3418494"/>
            <a:ext cx="1082613" cy="810606"/>
          </a:xfrm>
          <a:prstGeom prst="rect">
            <a:avLst/>
          </a:prstGeom>
          <a:noFill/>
          <a:effectLst>
            <a:glow rad="1270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upload.wikimedia.org/wikipedia/commons/thumb/f/f8/Tim_Berners-Lee.jpg/220px-Tim_Berners-Le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4165937"/>
            <a:ext cx="800393" cy="1063263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suewdc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5380"/>
            <a:ext cx="603928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00781"/>
            <a:ext cx="1432569" cy="892661"/>
          </a:xfrm>
          <a:prstGeom prst="rect">
            <a:avLst/>
          </a:prstGeom>
        </p:spPr>
      </p:pic>
      <p:pic>
        <p:nvPicPr>
          <p:cNvPr id="23" name="図 22" descr="https://encrypted-tbn0.gstatic.com/images?q=tbn:ANd9GcRfLZPsgZTAP8aQLC_6mofkXZnn1KescFsqETdgYw80SQhOZkP4xA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05" y="5539346"/>
            <a:ext cx="1168630" cy="62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700808"/>
            <a:ext cx="845873" cy="828772"/>
          </a:xfrm>
          <a:prstGeom prst="rect">
            <a:avLst/>
          </a:prstGeom>
          <a:noFill/>
          <a:effectLst>
            <a:glow rad="127000">
              <a:schemeClr val="bg1">
                <a:lumMod val="95000"/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 CODATA Pari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9" y="4024943"/>
            <a:ext cx="1295927" cy="3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184526" y="1196748"/>
            <a:ext cx="171450" cy="2692871"/>
            <a:chOff x="3805436" y="1196748"/>
            <a:chExt cx="171450" cy="2692871"/>
          </a:xfrm>
          <a:effectLst>
            <a:glow rad="63500">
              <a:schemeClr val="bg1">
                <a:alpha val="90000"/>
              </a:schemeClr>
            </a:glow>
          </a:effectLst>
        </p:grpSpPr>
        <p:pic>
          <p:nvPicPr>
            <p:cNvPr id="24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1196748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1917969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2278009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2636908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2996948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murayama\AppData\Local\Microsoft\Windows\Temporary Internet Files\Content.IE5\V6LEUE49\MC900065549[1]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36" y="3718169"/>
              <a:ext cx="1714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88542" y="1039737"/>
            <a:ext cx="3577307" cy="420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>
              <a:spcBef>
                <a:spcPct val="20000"/>
              </a:spcBef>
              <a:buFont typeface="Arial" pitchFamily="34" charset="0"/>
              <a:buBlip>
                <a:blip r:embed="rId18"/>
              </a:buBlip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dirty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ENIAC, von Neumann: 1946</a:t>
            </a:r>
          </a:p>
          <a:p>
            <a:r>
              <a:rPr lang="en-US" altLang="ja-JP" dirty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Hard Disk Drive: 1956</a:t>
            </a:r>
          </a:p>
          <a:p>
            <a:r>
              <a:rPr lang="en-US" altLang="ja-JP" dirty="0">
                <a:solidFill>
                  <a:prstClr val="black"/>
                </a:solidFill>
                <a:effectLst>
                  <a:glow rad="190500">
                    <a:prstClr val="white"/>
                  </a:glow>
                </a:effectLst>
              </a:rPr>
              <a:t>TCP/IP, dial-up (64kbps): 1982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WWW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(CERN): 1991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Broadband internet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 (&gt;1Mbps)</a:t>
            </a:r>
            <a:r>
              <a:rPr lang="ja-JP" altLang="en-US" dirty="0" smtClean="0">
                <a:solidFill>
                  <a:prstClr val="black"/>
                </a:solidFill>
              </a:rPr>
              <a:t>：～</a:t>
            </a:r>
            <a:r>
              <a:rPr lang="en-US" altLang="ja-JP" dirty="0" smtClean="0">
                <a:solidFill>
                  <a:prstClr val="black"/>
                </a:solidFill>
              </a:rPr>
              <a:t>2000</a:t>
            </a:r>
            <a:endParaRPr lang="en-US" altLang="ja-JP" dirty="0">
              <a:solidFill>
                <a:prstClr val="black"/>
              </a:solidFill>
            </a:endParaRP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9632" y="6053226"/>
            <a:ext cx="7119791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indent="-266700">
              <a:spcBef>
                <a:spcPct val="20000"/>
              </a:spcBef>
              <a:buFont typeface="Arial" pitchFamily="34" charset="0"/>
              <a:buBlip>
                <a:blip r:embed="rId18"/>
              </a:buBlip>
            </a:pPr>
            <a:r>
              <a:rPr lang="en-US" altLang="ja-JP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New global data initiatives: </a:t>
            </a:r>
            <a:r>
              <a:rPr lang="en-US" altLang="ja-JP" sz="2000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ICSU-WDS, RDA </a:t>
            </a:r>
            <a:r>
              <a:rPr lang="en-US" altLang="ja-JP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etc.</a:t>
            </a:r>
            <a:r>
              <a:rPr lang="ja-JP" altLang="en-US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：</a:t>
            </a:r>
            <a:r>
              <a:rPr lang="en-US" altLang="ja-JP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2008</a:t>
            </a:r>
            <a:r>
              <a:rPr lang="ja-JP" altLang="en-US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～</a:t>
            </a:r>
            <a:r>
              <a:rPr lang="en-US" altLang="ja-JP" sz="2000" dirty="0">
                <a:solidFill>
                  <a:prstClr val="black"/>
                </a:solidFill>
                <a:effectLst>
                  <a:glow rad="152400">
                    <a:prstClr val="white">
                      <a:alpha val="90000"/>
                    </a:prstClr>
                  </a:glow>
                </a:effectLst>
              </a:rPr>
              <a:t>2013</a:t>
            </a:r>
            <a:endParaRPr lang="ja-JP" altLang="en-US" sz="2000" dirty="0">
              <a:solidFill>
                <a:prstClr val="black"/>
              </a:solidFill>
              <a:effectLst>
                <a:glow rad="152400">
                  <a:prstClr val="white">
                    <a:alpha val="90000"/>
                  </a:prstClr>
                </a:glow>
              </a:effectLst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60602" y="5074558"/>
            <a:ext cx="1479150" cy="44267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Print Media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452320" y="5296005"/>
            <a:ext cx="1302951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Electronic</a:t>
            </a:r>
            <a:br>
              <a:rPr lang="en-US" altLang="ja-JP" sz="2000" b="1" dirty="0" smtClean="0">
                <a:solidFill>
                  <a:prstClr val="black"/>
                </a:solidFill>
              </a:rPr>
            </a:br>
            <a:r>
              <a:rPr lang="en-US" altLang="ja-JP" sz="2000" b="1" dirty="0" smtClean="0">
                <a:solidFill>
                  <a:prstClr val="black"/>
                </a:solidFill>
              </a:rPr>
              <a:t>Media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ABST_TXT_Colored_Natur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Colored_Na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ABST_TXT_Colored_Na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Colored_Natur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15">
        <a:dk1>
          <a:srgbClr val="333333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Colored_Nature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866</Words>
  <Application>Microsoft Office PowerPoint</Application>
  <PresentationFormat>画面に合わせる (4:3)</PresentationFormat>
  <Paragraphs>232</Paragraphs>
  <Slides>18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Office ​​テーマ</vt:lpstr>
      <vt:lpstr>PPP_SABST_TXT_Colored_Nature</vt:lpstr>
      <vt:lpstr>Office テーマ</vt:lpstr>
      <vt:lpstr>International/Japanese Situation of  Open Science and Research Data Sharing:  Governmental, Academic, and Community Developments</vt:lpstr>
      <vt:lpstr>TOC</vt:lpstr>
      <vt:lpstr>My background</vt:lpstr>
      <vt:lpstr>G8 2013 Science  Ministers’ Meeting (UK)</vt:lpstr>
      <vt:lpstr>Expert Panel on Open Science based on Global Perspectives (Cabinet Office, Japan)</vt:lpstr>
      <vt:lpstr>Cabinet Office/CSTI：National Principle of Open Science</vt:lpstr>
      <vt:lpstr>Conventional Scientific Method  to Societal Decision Making</vt:lpstr>
      <vt:lpstr>オープンサイエンスへ向けた取組み例：地球科学におけるデータ共有 For future Open Science practice: Legacy in Geophysical Data Sharing</vt:lpstr>
      <vt:lpstr>Print &amp; Electronic Technologies as Social Info. Infrastructures --- 百年の印刷文化の基礎支えと、成長途中のディジタル・サイエンス</vt:lpstr>
      <vt:lpstr>DSM and European Open Science Cloud 欧州オープンサイエンス・クラウドと欧州経済</vt:lpstr>
      <vt:lpstr>Infrastructures and Management for Scientific Data</vt:lpstr>
      <vt:lpstr>European Open Science Cloud</vt:lpstr>
      <vt:lpstr>Planning an academic data infrastructure in Japan</vt:lpstr>
      <vt:lpstr>Guideline examples for metadata</vt:lpstr>
      <vt:lpstr>Community Overview of Open Science</vt:lpstr>
      <vt:lpstr>Global Coordination for Global Data Infrastructures (policy-level, technical, governance, global designing…)</vt:lpstr>
      <vt:lpstr>Concluding Remarks</vt:lpstr>
      <vt:lpstr>JpGU-AGU joint Meetnig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International/Japanese Situation of  Open Science and Research Data Sharing:  Governmental, Academic, and Community Developments</dc:title>
  <dc:creator>y. murayama</dc:creator>
  <cp:lastModifiedBy>y. murayama</cp:lastModifiedBy>
  <cp:revision>30</cp:revision>
  <dcterms:created xsi:type="dcterms:W3CDTF">2017-02-27T06:09:03Z</dcterms:created>
  <dcterms:modified xsi:type="dcterms:W3CDTF">2017-02-28T05:12:28Z</dcterms:modified>
</cp:coreProperties>
</file>