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88709" y="924560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2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Yukinobu KOYAMA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737869" indent="-368934" defTabSz="484886">
              <a:spcBef>
                <a:spcPts val="3400"/>
              </a:spcBef>
              <a:defRPr sz="2988"/>
            </a:pPr>
            <a:r>
              <a:t>ex-National Astronomical Observatory Japan</a:t>
            </a:r>
            <a:br/>
            <a:r>
              <a:t>(NAOJ)</a:t>
            </a:r>
          </a:p>
          <a:p>
            <a:pPr lvl="1" marL="737869" indent="-368934" defTabSz="484886">
              <a:spcBef>
                <a:spcPts val="3400"/>
              </a:spcBef>
              <a:defRPr sz="2988"/>
            </a:pPr>
            <a:r>
              <a:t>ex-World Data Center for Geomag., Kyoto</a:t>
            </a:r>
          </a:p>
          <a:p>
            <a:pPr lvl="1" marL="737869" indent="-368934" defTabSz="484886">
              <a:spcBef>
                <a:spcPts val="3400"/>
              </a:spcBef>
              <a:defRPr sz="2988"/>
            </a:pPr>
            <a:r>
              <a:t>ex-Research Organization of Information and Systems (ROIS) / National Institute of Informatics (NII)</a:t>
            </a:r>
          </a:p>
          <a:p>
            <a:pPr lvl="1" marL="737869" indent="-368934" defTabSz="484886">
              <a:spcBef>
                <a:spcPts val="3400"/>
              </a:spcBef>
              <a:defRPr sz="2988"/>
            </a:pPr>
            <a:r>
              <a:t>Lecturer, Department of Information Engineering, </a:t>
            </a:r>
            <a:br/>
            <a:r>
              <a:t>National Institute of Technology, Oita College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名称未設定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2616200"/>
            <a:ext cx="9271000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My case</a:t>
            </a:r>
          </a:p>
        </p:txBody>
      </p:sp>
      <p:sp>
        <p:nvSpPr>
          <p:cNvPr id="168" name="Shape 168"/>
          <p:cNvSpPr/>
          <p:nvPr/>
        </p:nvSpPr>
        <p:spPr>
          <a:xfrm>
            <a:off x="7518077" y="65849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9" name="Shape 169"/>
          <p:cNvSpPr/>
          <p:nvPr/>
        </p:nvSpPr>
        <p:spPr>
          <a:xfrm>
            <a:off x="4203377" y="49466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0" name="Shape 170"/>
          <p:cNvSpPr/>
          <p:nvPr/>
        </p:nvSpPr>
        <p:spPr>
          <a:xfrm rot="12540000">
            <a:off x="5235797" y="6034068"/>
            <a:ext cx="2306193" cy="525116"/>
          </a:xfrm>
          <a:prstGeom prst="rightArrow">
            <a:avLst>
              <a:gd name="adj1" fmla="val 32000"/>
              <a:gd name="adj2" fmla="val 15478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1" name="Shape 171"/>
          <p:cNvSpPr/>
          <p:nvPr/>
        </p:nvSpPr>
        <p:spPr>
          <a:xfrm>
            <a:off x="5422577" y="4241800"/>
            <a:ext cx="1270001" cy="992535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2" name="Shape 172"/>
          <p:cNvSpPr/>
          <p:nvPr/>
        </p:nvSpPr>
        <p:spPr>
          <a:xfrm>
            <a:off x="5511477" y="3396814"/>
            <a:ext cx="1270001" cy="1270001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3" name="Shape 173"/>
          <p:cNvSpPr/>
          <p:nvPr/>
        </p:nvSpPr>
        <p:spPr>
          <a:xfrm rot="18120000">
            <a:off x="3927697" y="3976668"/>
            <a:ext cx="2306193" cy="525116"/>
          </a:xfrm>
          <a:prstGeom prst="rightArrow">
            <a:avLst>
              <a:gd name="adj1" fmla="val 32000"/>
              <a:gd name="adj2" fmla="val 15478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7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4151" y="6780556"/>
            <a:ext cx="1588150" cy="119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名称未設定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2616200"/>
            <a:ext cx="9271000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Kaz’s case</a:t>
            </a:r>
          </a:p>
        </p:txBody>
      </p:sp>
      <p:sp>
        <p:nvSpPr>
          <p:cNvPr id="179" name="Shape 179"/>
          <p:cNvSpPr/>
          <p:nvPr/>
        </p:nvSpPr>
        <p:spPr>
          <a:xfrm>
            <a:off x="7518077" y="65849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0" name="Shape 180"/>
          <p:cNvSpPr/>
          <p:nvPr/>
        </p:nvSpPr>
        <p:spPr>
          <a:xfrm>
            <a:off x="5828977" y="49466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1" name="Shape 181"/>
          <p:cNvSpPr/>
          <p:nvPr/>
        </p:nvSpPr>
        <p:spPr>
          <a:xfrm rot="13440000">
            <a:off x="6731377" y="6077296"/>
            <a:ext cx="1184813" cy="525116"/>
          </a:xfrm>
          <a:prstGeom prst="rightArrow">
            <a:avLst>
              <a:gd name="adj1" fmla="val 32000"/>
              <a:gd name="adj2" fmla="val 15478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2" name="Shape 182"/>
          <p:cNvSpPr/>
          <p:nvPr/>
        </p:nvSpPr>
        <p:spPr>
          <a:xfrm>
            <a:off x="5422577" y="4165600"/>
            <a:ext cx="1270001" cy="992535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5511477" y="3396814"/>
            <a:ext cx="1270001" cy="1270001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4" name="Shape 184"/>
          <p:cNvSpPr/>
          <p:nvPr/>
        </p:nvSpPr>
        <p:spPr>
          <a:xfrm rot="16680000">
            <a:off x="4207097" y="3763410"/>
            <a:ext cx="2306193" cy="525116"/>
          </a:xfrm>
          <a:prstGeom prst="rightArrow">
            <a:avLst>
              <a:gd name="adj1" fmla="val 32000"/>
              <a:gd name="adj2" fmla="val 15478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pPr/>
            <a:r>
              <a:t>When and who learns data management? </a:t>
            </a:r>
          </a:p>
        </p:txBody>
      </p:sp>
      <p:sp>
        <p:nvSpPr>
          <p:cNvPr id="187" name="Shape 1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1st Day</a:t>
            </a:r>
          </a:p>
          <a:p>
            <a:pPr lvl="1"/>
            <a:r>
              <a:t>“Graduate students concentrate to get  scientific outcome.” by NOSE-san</a:t>
            </a:r>
          </a:p>
          <a:p>
            <a:pPr lvl="1"/>
            <a:r>
              <a:t>[My Opinion]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rPr>
              <a:t>Under graduate course / NIT is good learning opportunity.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3096"/>
            </a:pPr>
            <a:r>
              <a:t>We showed the stage which begins (not begin?) to start managing data at the Small laboratory.</a:t>
            </a:r>
            <a:br/>
            <a:r>
              <a:t>(Let’s pay attention to smaller institute.)</a:t>
            </a:r>
          </a:p>
          <a:p>
            <a:pPr marL="382270" indent="-382270" defTabSz="502412">
              <a:spcBef>
                <a:spcPts val="3600"/>
              </a:spcBef>
              <a:defRPr sz="3096"/>
            </a:pPr>
            <a:r>
              <a:t>To embed the learning of data management into under graduate student education.</a:t>
            </a:r>
          </a:p>
          <a:p>
            <a:pPr lvl="1" marL="764540" indent="-382270" defTabSz="502412">
              <a:spcBef>
                <a:spcPts val="3600"/>
              </a:spcBef>
              <a:defRPr sz="3096"/>
            </a:pPr>
            <a:r>
              <a:t>How about considering NIT as an application destination of teaching materials of the data management?</a:t>
            </a:r>
            <a:br/>
            <a:r>
              <a:t> &gt; AMANO-san (Pls discuss with Kaz.)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Yukinobu KOYAMA2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have attended …</a:t>
            </a:r>
          </a:p>
          <a:p>
            <a:pPr lvl="1"/>
            <a:r>
              <a:t>Open Repositories (2009-</a:t>
            </a:r>
          </a:p>
          <a:p>
            <a:pPr lvl="1"/>
            <a:r>
              <a:t>World Data System  (2009-</a:t>
            </a:r>
          </a:p>
          <a:p>
            <a:pPr lvl="1"/>
            <a:r>
              <a:t>CODATA(SciDataCon) (?-</a:t>
            </a:r>
          </a:p>
          <a:p>
            <a:pPr lvl="1"/>
            <a:r>
              <a:t>RDA (2014-,  3rd, 4th, 5th, 6th, 7th)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/>
            <a:r>
              <a:t>After his presentation…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1155" indent="-351155" defTabSz="461518">
              <a:spcBef>
                <a:spcPts val="3300"/>
              </a:spcBef>
              <a:defRPr sz="2844"/>
            </a:pPr>
            <a:r>
              <a:t>From now, I’ll tie his presentation to this workshops theme.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t>It isn't serious that positive data isn't obtained in Oita.</a:t>
            </a:r>
          </a:p>
          <a:p>
            <a:pPr lvl="1" marL="702310" indent="-351155" defTabSz="461518">
              <a:spcBef>
                <a:spcPts val="3300"/>
              </a:spcBef>
              <a:defRPr sz="2844"/>
            </a:pPr>
            <a:r>
              <a:t>He is enough young (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rPr>
              <a:t>20 years old!!</a:t>
            </a:r>
            <a:r>
              <a:t>).</a:t>
            </a:r>
          </a:p>
          <a:p>
            <a:pPr lvl="1" marL="702310" indent="-351155" defTabSz="461518">
              <a:spcBef>
                <a:spcPts val="3300"/>
              </a:spcBef>
              <a:defRPr sz="2844"/>
            </a:pPr>
            <a:r>
              <a:t>Engineering is more important than science because we belong to engineering course.</a:t>
            </a:r>
          </a:p>
          <a:p>
            <a:pPr lvl="1" marL="702310" indent="-351155" defTabSz="461518">
              <a:spcBef>
                <a:spcPts val="3300"/>
              </a:spcBef>
              <a:defRPr sz="2844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t>One of my aims:  I’d like to experience the stage which begins to start managing data (at Small Laboratory).</a:t>
            </a:r>
            <a:br/>
            <a:r>
              <a:t>I thought this viewpoint was necessary to this workshop.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next step</a:t>
            </a:r>
          </a:p>
        </p:txBody>
      </p:sp>
      <p:sp>
        <p:nvSpPr>
          <p:cNvPr id="129" name="Shape 129"/>
          <p:cNvSpPr/>
          <p:nvPr>
            <p:ph type="body" sz="half" idx="1"/>
          </p:nvPr>
        </p:nvSpPr>
        <p:spPr>
          <a:xfrm>
            <a:off x="952500" y="2603500"/>
            <a:ext cx="6488907" cy="6286500"/>
          </a:xfrm>
          <a:prstGeom prst="rect">
            <a:avLst/>
          </a:prstGeom>
        </p:spPr>
        <p:txBody>
          <a:bodyPr/>
          <a:lstStyle/>
          <a:p>
            <a:pPr marL="257809" indent="-257809" defTabSz="338835">
              <a:spcBef>
                <a:spcPts val="2400"/>
              </a:spcBef>
              <a:defRPr sz="2088"/>
            </a:pPr>
            <a:r>
              <a:t>We will prepare the metadata.</a:t>
            </a:r>
          </a:p>
          <a:p>
            <a:pPr marL="257809" indent="-257809" defTabSz="338835">
              <a:spcBef>
                <a:spcPts val="2400"/>
              </a:spcBef>
              <a:defRPr sz="2088"/>
            </a:pPr>
            <a:r>
              <a:t>Current instrument is too simple, and everyone can reproduce.</a:t>
            </a:r>
          </a:p>
          <a:p>
            <a:pPr marL="257809" indent="-257809" defTabSz="338835">
              <a:spcBef>
                <a:spcPts val="2400"/>
              </a:spcBef>
              <a:defRPr sz="2088"/>
            </a:pPr>
            <a:r>
              <a:t>However, he will add pre-amplifier, baran, bandpass filters. This increases in originality of the antenna.</a:t>
            </a:r>
          </a:p>
          <a:p>
            <a:pPr lvl="1" marL="515619" indent="-257809" defTabSz="338835">
              <a:spcBef>
                <a:spcPts val="2400"/>
              </a:spcBef>
              <a:defRPr sz="2088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t>Metadata is needed.</a:t>
            </a:r>
          </a:p>
          <a:p>
            <a:pPr marL="257809" indent="-257809" defTabSz="338835">
              <a:spcBef>
                <a:spcPts val="2400"/>
              </a:spcBef>
              <a:defRPr sz="2088"/>
            </a:pPr>
            <a:r>
              <a:t>Before describing the metadata, I mint the Identifier to the instrument.</a:t>
            </a:r>
          </a:p>
          <a:p>
            <a:pPr marL="257809" indent="-257809" defTabSz="338835">
              <a:spcBef>
                <a:spcPts val="2400"/>
              </a:spcBef>
              <a:defRPr sz="2088"/>
            </a:pPr>
            <a:r>
              <a:t>This is original usage of QR Code.</a:t>
            </a:r>
          </a:p>
        </p:txBody>
      </p:sp>
      <p:pic>
        <p:nvPicPr>
          <p:cNvPr id="130" name="IMG_20170227_2206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2708032"/>
            <a:ext cx="4558076" cy="607743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8775700" y="6521450"/>
            <a:ext cx="1270000" cy="127000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2923827" y="8286799"/>
            <a:ext cx="9985525" cy="1330128"/>
          </a:xfrm>
          <a:prstGeom prst="wedgeEllipseCallout">
            <a:avLst>
              <a:gd name="adj1" fmla="val -6408"/>
              <a:gd name="adj2" fmla="val -66273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/>
            <a:r>
              <a:t>QR code is developed by DENSO which is in TOYOTA group.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paseOntolo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0550" y="2413000"/>
            <a:ext cx="94615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Metadata describing</a:t>
            </a:r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52499" y="2603500"/>
            <a:ext cx="4015384" cy="6286500"/>
          </a:xfrm>
          <a:prstGeom prst="rect">
            <a:avLst/>
          </a:prstGeom>
        </p:spPr>
        <p:txBody>
          <a:bodyPr/>
          <a:lstStyle/>
          <a:p>
            <a:pPr marL="328929" indent="-328929" defTabSz="432308">
              <a:spcBef>
                <a:spcPts val="3100"/>
              </a:spcBef>
              <a:defRPr sz="2664"/>
            </a:pPr>
            <a:r>
              <a:t>It is not done yet, but we will describe  the metadata including the identifier for the instruments.</a:t>
            </a:r>
          </a:p>
          <a:p>
            <a:pPr marL="328929" indent="-328929" defTabSz="432308">
              <a:spcBef>
                <a:spcPts val="3100"/>
              </a:spcBef>
              <a:defRPr sz="2664"/>
            </a:pPr>
            <a:r>
              <a:t>IUGONET schema.</a:t>
            </a:r>
          </a:p>
          <a:p>
            <a:pPr marL="328929" indent="-328929" defTabSz="432308">
              <a:spcBef>
                <a:spcPts val="3100"/>
              </a:spcBef>
              <a:defRPr sz="2664"/>
            </a:pPr>
            <a:r>
              <a:t>If positive result is obtained, we will open to the public with metadata.</a:t>
            </a:r>
          </a:p>
        </p:txBody>
      </p:sp>
      <p:sp>
        <p:nvSpPr>
          <p:cNvPr id="137" name="Shape 137"/>
          <p:cNvSpPr/>
          <p:nvPr/>
        </p:nvSpPr>
        <p:spPr>
          <a:xfrm>
            <a:off x="8102600" y="3625850"/>
            <a:ext cx="1981201" cy="1608535"/>
          </a:xfrm>
          <a:prstGeom prst="ellipse">
            <a:avLst/>
          </a:prstGeom>
          <a:ln w="63500">
            <a:solidFill>
              <a:schemeClr val="accent1">
                <a:hueOff val="273562"/>
                <a:satOff val="2937"/>
                <a:lumOff val="-22233"/>
              </a:schemeClr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When and who learns data management (in the future)? 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1st Day</a:t>
            </a:r>
          </a:p>
          <a:p>
            <a:pPr lvl="1"/>
            <a:r>
              <a:t>“Graduate students concentrate to get  scientific outcome.” by NOSE-san</a:t>
            </a:r>
          </a:p>
          <a:p>
            <a:pPr/>
            <a:r>
              <a:t>To embed it into education system, so I thought (just last night).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名称未設定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2616200"/>
            <a:ext cx="9271000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pPr/>
            <a:r>
              <a:t>Education system in Japan</a:t>
            </a:r>
          </a:p>
        </p:txBody>
      </p:sp>
      <p:sp>
        <p:nvSpPr>
          <p:cNvPr id="145" name="Shape 145"/>
          <p:cNvSpPr/>
          <p:nvPr/>
        </p:nvSpPr>
        <p:spPr>
          <a:xfrm>
            <a:off x="203200" y="4171950"/>
            <a:ext cx="2103041" cy="2628702"/>
          </a:xfrm>
          <a:prstGeom prst="wedgeEllipseCallout">
            <a:avLst>
              <a:gd name="adj1" fmla="val 151589"/>
              <a:gd name="adj2" fmla="val 44227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/>
            <a:r>
              <a:t>Many people make a choice this way</a:t>
            </a:r>
          </a:p>
        </p:txBody>
      </p:sp>
      <p:sp>
        <p:nvSpPr>
          <p:cNvPr id="146" name="Shape 146"/>
          <p:cNvSpPr/>
          <p:nvPr/>
        </p:nvSpPr>
        <p:spPr>
          <a:xfrm>
            <a:off x="4190677" y="51117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7" name="Shape 147"/>
          <p:cNvSpPr/>
          <p:nvPr/>
        </p:nvSpPr>
        <p:spPr>
          <a:xfrm>
            <a:off x="4355777" y="69786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8" name="Shape 148"/>
          <p:cNvSpPr/>
          <p:nvPr/>
        </p:nvSpPr>
        <p:spPr>
          <a:xfrm rot="16200000">
            <a:off x="4273078" y="5980286"/>
            <a:ext cx="1105199" cy="1186012"/>
          </a:xfrm>
          <a:prstGeom prst="rightArrow">
            <a:avLst>
              <a:gd name="adj1" fmla="val 32000"/>
              <a:gd name="adj2" fmla="val 73543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名称未設定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2616200"/>
            <a:ext cx="9271000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His case</a:t>
            </a:r>
          </a:p>
        </p:txBody>
      </p:sp>
      <p:sp>
        <p:nvSpPr>
          <p:cNvPr id="153" name="Shape 153"/>
          <p:cNvSpPr/>
          <p:nvPr/>
        </p:nvSpPr>
        <p:spPr>
          <a:xfrm>
            <a:off x="10883900" y="4549973"/>
            <a:ext cx="2103041" cy="1039218"/>
          </a:xfrm>
          <a:prstGeom prst="wedgeEllipseCallout">
            <a:avLst>
              <a:gd name="adj1" fmla="val -140230"/>
              <a:gd name="adj2" fmla="val 186117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/>
            <a:r>
              <a:t>NIT</a:t>
            </a:r>
          </a:p>
        </p:txBody>
      </p:sp>
      <p:sp>
        <p:nvSpPr>
          <p:cNvPr id="154" name="Shape 154"/>
          <p:cNvSpPr/>
          <p:nvPr/>
        </p:nvSpPr>
        <p:spPr>
          <a:xfrm>
            <a:off x="7518077" y="65849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5" name="Shape 155"/>
          <p:cNvSpPr/>
          <p:nvPr/>
        </p:nvSpPr>
        <p:spPr>
          <a:xfrm>
            <a:off x="8178477" y="5518150"/>
            <a:ext cx="1270001" cy="1270000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6" name="Shape 156"/>
          <p:cNvSpPr/>
          <p:nvPr/>
        </p:nvSpPr>
        <p:spPr>
          <a:xfrm rot="16200000">
            <a:off x="7959997" y="6416501"/>
            <a:ext cx="1147665" cy="525116"/>
          </a:xfrm>
          <a:prstGeom prst="rightArrow">
            <a:avLst>
              <a:gd name="adj1" fmla="val 32000"/>
              <a:gd name="adj2" fmla="val 15478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7" name="Shape 157"/>
          <p:cNvSpPr/>
          <p:nvPr/>
        </p:nvSpPr>
        <p:spPr>
          <a:xfrm>
            <a:off x="10883900" y="3363416"/>
            <a:ext cx="2103041" cy="1325663"/>
          </a:xfrm>
          <a:prstGeom prst="wedgeEllipseCallout">
            <a:avLst>
              <a:gd name="adj1" fmla="val -140230"/>
              <a:gd name="adj2" fmla="val 15670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t>Advanced</a:t>
            </a:r>
          </a:p>
          <a:p>
            <a:pPr>
              <a:defRPr sz="2400"/>
            </a:pPr>
            <a:r>
              <a:t>Course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4309" y="435074"/>
            <a:ext cx="5956382" cy="708967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73201">
              <a:defRPr sz="6480"/>
            </a:pPr>
            <a:r>
              <a:t>Geographical </a:t>
            </a:r>
            <a:br/>
            <a:r>
              <a:t>Distribution of NIT</a:t>
            </a:r>
          </a:p>
        </p:txBody>
      </p:sp>
      <p:sp>
        <p:nvSpPr>
          <p:cNvPr id="161" name="Shape 161"/>
          <p:cNvSpPr/>
          <p:nvPr>
            <p:ph type="body" sz="half" idx="1"/>
          </p:nvPr>
        </p:nvSpPr>
        <p:spPr>
          <a:xfrm>
            <a:off x="952500" y="2603500"/>
            <a:ext cx="6059240" cy="6286500"/>
          </a:xfrm>
          <a:prstGeom prst="rect">
            <a:avLst/>
          </a:prstGeom>
        </p:spPr>
        <p:txBody>
          <a:bodyPr/>
          <a:lstStyle/>
          <a:p>
            <a:pPr/>
            <a:r>
              <a:t>Headquarters is in Tokyo.</a:t>
            </a:r>
          </a:p>
          <a:p>
            <a:pPr/>
            <a:r>
              <a:t>51 NIT is one financial body.</a:t>
            </a:r>
          </a:p>
        </p:txBody>
      </p:sp>
      <p:sp>
        <p:nvSpPr>
          <p:cNvPr id="162" name="Shape 162"/>
          <p:cNvSpPr/>
          <p:nvPr/>
        </p:nvSpPr>
        <p:spPr>
          <a:xfrm>
            <a:off x="6914997" y="2851150"/>
            <a:ext cx="2730806" cy="180340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Oita College: </a:t>
            </a:r>
          </a:p>
          <a:p>
            <a:pPr>
              <a:defRPr sz="2400"/>
            </a:pPr>
            <a:r>
              <a:t>Teacher 60</a:t>
            </a:r>
          </a:p>
          <a:p>
            <a:pPr>
              <a:defRPr sz="2400"/>
            </a:pPr>
            <a:r>
              <a:t>Stuff 30</a:t>
            </a:r>
          </a:p>
          <a:p>
            <a:pPr>
              <a:defRPr sz="2400"/>
            </a:pPr>
            <a:r>
              <a:t>Students 40x4x5</a:t>
            </a:r>
          </a:p>
        </p:txBody>
      </p:sp>
      <p:sp>
        <p:nvSpPr>
          <p:cNvPr id="163" name="Shape 163"/>
          <p:cNvSpPr/>
          <p:nvPr/>
        </p:nvSpPr>
        <p:spPr>
          <a:xfrm>
            <a:off x="9253289" y="7340600"/>
            <a:ext cx="3561111" cy="1891407"/>
          </a:xfrm>
          <a:prstGeom prst="wedgeEllipseCallout">
            <a:avLst>
              <a:gd name="adj1" fmla="val -4193"/>
              <a:gd name="adj2" fmla="val -155876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pPr/>
            <a:r>
              <a:t>Headquarters is located in the same building of NII.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