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56" r:id="rId3"/>
    <p:sldId id="259" r:id="rId4"/>
    <p:sldId id="268" r:id="rId5"/>
    <p:sldId id="257" r:id="rId6"/>
    <p:sldId id="258" r:id="rId7"/>
    <p:sldId id="261" r:id="rId8"/>
    <p:sldId id="279" r:id="rId9"/>
    <p:sldId id="263" r:id="rId10"/>
    <p:sldId id="282" r:id="rId11"/>
    <p:sldId id="264" r:id="rId12"/>
    <p:sldId id="265" r:id="rId13"/>
    <p:sldId id="276" r:id="rId14"/>
    <p:sldId id="270" r:id="rId15"/>
    <p:sldId id="271" r:id="rId16"/>
    <p:sldId id="267" r:id="rId17"/>
    <p:sldId id="272" r:id="rId18"/>
    <p:sldId id="273" r:id="rId19"/>
    <p:sldId id="266" r:id="rId20"/>
    <p:sldId id="277" r:id="rId21"/>
    <p:sldId id="27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0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EA47-EE4B-49AF-978A-E122A4537BAB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2B085-7659-4D20-A4AC-80DA711C25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463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しかし今、地震史料の研究には２つの問題があります</a:t>
            </a:r>
            <a:endParaRPr kumimoji="1" lang="en-US" altLang="ja-JP" dirty="0"/>
          </a:p>
          <a:p>
            <a:r>
              <a:rPr kumimoji="1" lang="ja-JP" altLang="en-US" dirty="0"/>
              <a:t>この古地震研究会を立ち上げた理学研究科　中西一郎教授は</a:t>
            </a:r>
            <a:endParaRPr kumimoji="1" lang="en-US" altLang="ja-JP" dirty="0"/>
          </a:p>
          <a:p>
            <a:r>
              <a:rPr kumimoji="1" lang="ja-JP" altLang="en-US" dirty="0"/>
              <a:t>「くずし字を読める人が少なく、翻刻する前に史料がなくなってしまう」という問題を、</a:t>
            </a:r>
            <a:endParaRPr kumimoji="1" lang="en-US" altLang="ja-JP" dirty="0"/>
          </a:p>
          <a:p>
            <a:r>
              <a:rPr kumimoji="1" lang="ja-JP" altLang="en-US" dirty="0"/>
              <a:t>また民間でプログラマーの経験がある文学研究科の橋本雄太氏は「テキストデータにして、ウェブで公開すれば、だれでも資料を見ることができ、また保存されていくが、とても研究者だけでは人手が足りない」という問題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CF39F-006B-4144-8C55-298E83D0759D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京都大学学術研究支援室　ＪＡＣＳＴプレゼン資料</a:t>
            </a:r>
          </a:p>
        </p:txBody>
      </p:sp>
    </p:spTree>
    <p:extLst>
      <p:ext uri="{BB962C8B-B14F-4D97-AF65-F5344CB8AC3E}">
        <p14:creationId xmlns:p14="http://schemas.microsoft.com/office/powerpoint/2010/main" val="28329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C17B7-4FFC-6646-8591-E840B95AACBE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4534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07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84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677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87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74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30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19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83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08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4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n-ea"/>
                <a:ea typeface="+mn-ea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082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3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59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ja-JP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1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14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16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546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027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440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727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62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C32AF-2526-4FE9-A9BB-35C014D576F2}" type="datetimeFigureOut">
              <a:rPr kumimoji="1" lang="ja-JP" altLang="en-US" smtClean="0"/>
              <a:t>2017/3/1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3F8F5-D0D7-4A92-AFE8-FD56F5E1CD9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837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31B4-0941-D94E-A994-31CA6029D16D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C391F-5071-4340-9EEF-CB869BDFD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8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m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16523"/>
            <a:ext cx="7772400" cy="3193440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latin typeface="+mn-ea"/>
                <a:ea typeface="+mn-ea"/>
              </a:rPr>
              <a:t>Minna de </a:t>
            </a:r>
            <a:r>
              <a:rPr lang="en-US" altLang="ja-JP" sz="4800" dirty="0" err="1">
                <a:latin typeface="+mn-ea"/>
                <a:ea typeface="+mn-ea"/>
              </a:rPr>
              <a:t>Honkoku</a:t>
            </a:r>
            <a:br>
              <a:rPr lang="en-US" altLang="ja-JP" sz="4800" dirty="0">
                <a:latin typeface="+mn-ea"/>
                <a:ea typeface="+mn-ea"/>
              </a:rPr>
            </a:br>
            <a:r>
              <a:rPr lang="en-US" altLang="ja-JP" sz="2700" dirty="0">
                <a:latin typeface="+mn-ea"/>
                <a:ea typeface="+mn-ea"/>
              </a:rPr>
              <a:t>Online transcription project of </a:t>
            </a:r>
            <a:br>
              <a:rPr lang="en-US" altLang="ja-JP" sz="2700" dirty="0">
                <a:latin typeface="+mn-ea"/>
                <a:ea typeface="+mn-ea"/>
              </a:rPr>
            </a:br>
            <a:r>
              <a:rPr lang="en-US" altLang="ja-JP" sz="2700" dirty="0">
                <a:latin typeface="+mn-ea"/>
                <a:ea typeface="+mn-ea"/>
              </a:rPr>
              <a:t>historical</a:t>
            </a:r>
            <a:r>
              <a:rPr lang="en-US" altLang="ja-JP" sz="2700" dirty="0">
                <a:solidFill>
                  <a:srgbClr val="0070C0"/>
                </a:solidFill>
                <a:latin typeface="+mn-ea"/>
                <a:ea typeface="+mn-ea"/>
              </a:rPr>
              <a:t> earthquake</a:t>
            </a:r>
            <a:r>
              <a:rPr lang="en-US" altLang="ja-JP" sz="2700" dirty="0">
                <a:latin typeface="+mn-ea"/>
                <a:ea typeface="+mn-ea"/>
              </a:rPr>
              <a:t> documents</a:t>
            </a:r>
            <a:br>
              <a:rPr lang="en-US" altLang="ja-JP" sz="2700" dirty="0">
                <a:latin typeface="+mn-ea"/>
                <a:ea typeface="+mn-ea"/>
              </a:rPr>
            </a:br>
            <a:br>
              <a:rPr lang="en-US" altLang="ja-JP" sz="1800" dirty="0">
                <a:latin typeface="+mn-ea"/>
                <a:ea typeface="+mn-ea"/>
              </a:rPr>
            </a:br>
            <a:r>
              <a:rPr lang="ja-JP" altLang="en-US" sz="4800" dirty="0">
                <a:latin typeface="+mn-ea"/>
                <a:ea typeface="+mn-ea"/>
              </a:rPr>
              <a:t>みんなで翻刻</a:t>
            </a:r>
            <a:br>
              <a:rPr lang="en-US" altLang="ja-JP" sz="4800" dirty="0">
                <a:latin typeface="+mn-ea"/>
                <a:ea typeface="+mn-ea"/>
              </a:rPr>
            </a:br>
            <a:r>
              <a:rPr lang="ja-JP" altLang="en-US" sz="2400" dirty="0">
                <a:solidFill>
                  <a:srgbClr val="0070C0"/>
                </a:solidFill>
                <a:latin typeface="+mn-ea"/>
                <a:ea typeface="+mn-ea"/>
              </a:rPr>
              <a:t>地震史料の</a:t>
            </a:r>
            <a:r>
              <a:rPr lang="ja-JP" altLang="en-US" sz="2400" dirty="0">
                <a:latin typeface="+mn-ea"/>
                <a:ea typeface="+mn-ea"/>
              </a:rPr>
              <a:t>オンライン翻刻プロジェクト</a:t>
            </a:r>
            <a:endParaRPr kumimoji="1" lang="ja-JP" altLang="en-US" sz="4800" dirty="0"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44770" y="4097215"/>
            <a:ext cx="7854461" cy="2479431"/>
          </a:xfrm>
        </p:spPr>
        <p:txBody>
          <a:bodyPr>
            <a:normAutofit lnSpcReduction="10000"/>
          </a:bodyPr>
          <a:lstStyle/>
          <a:p>
            <a:r>
              <a:rPr kumimoji="1" lang="en-US" altLang="ja-JP" u="sng" dirty="0" err="1"/>
              <a:t>Yasuyuki</a:t>
            </a:r>
            <a:r>
              <a:rPr kumimoji="1" lang="en-US" altLang="ja-JP" u="sng" dirty="0"/>
              <a:t> Kano</a:t>
            </a:r>
            <a:r>
              <a:rPr lang="en-US" altLang="ja-JP" dirty="0"/>
              <a:t>, Yuta Hashimoto, and Ichiro Nakanishi </a:t>
            </a:r>
            <a:r>
              <a:rPr kumimoji="1" lang="en-US" altLang="ja-JP" dirty="0"/>
              <a:t>(Kyoto University)</a:t>
            </a:r>
          </a:p>
          <a:p>
            <a:r>
              <a:rPr lang="en-US" altLang="ja-JP" dirty="0" err="1"/>
              <a:t>Junzo</a:t>
            </a:r>
            <a:r>
              <a:rPr lang="en-US" altLang="ja-JP" dirty="0"/>
              <a:t> Ohmura, Tama Amano, </a:t>
            </a:r>
            <a:r>
              <a:rPr lang="en-US" altLang="ja-JP" dirty="0" err="1"/>
              <a:t>Tomoyo</a:t>
            </a:r>
            <a:r>
              <a:rPr lang="en-US" altLang="ja-JP" dirty="0"/>
              <a:t> </a:t>
            </a:r>
            <a:r>
              <a:rPr lang="en-US" altLang="ja-JP" dirty="0" err="1"/>
              <a:t>Kuba</a:t>
            </a:r>
            <a:r>
              <a:rPr lang="en-US" altLang="ja-JP" dirty="0"/>
              <a:t>, </a:t>
            </a:r>
            <a:r>
              <a:rPr lang="en-US" altLang="ja-JP" dirty="0" err="1"/>
              <a:t>Haruno</a:t>
            </a:r>
            <a:r>
              <a:rPr lang="en-US" altLang="ja-JP" dirty="0"/>
              <a:t> Sakai, Kazuyuki Ito, Yoko </a:t>
            </a:r>
            <a:r>
              <a:rPr lang="en-US" altLang="ja-JP" dirty="0" err="1"/>
              <a:t>Odagi</a:t>
            </a:r>
            <a:r>
              <a:rPr lang="en-US" altLang="ja-JP" dirty="0"/>
              <a:t>, Makiko Nishikawa, </a:t>
            </a:r>
            <a:r>
              <a:rPr lang="en-US" altLang="ja-JP" dirty="0" err="1"/>
              <a:t>Haruo</a:t>
            </a:r>
            <a:r>
              <a:rPr lang="en-US" altLang="ja-JP" dirty="0"/>
              <a:t> </a:t>
            </a:r>
            <a:r>
              <a:rPr lang="en-US" altLang="ja-JP" dirty="0" err="1"/>
              <a:t>Horikawa</a:t>
            </a:r>
            <a:r>
              <a:rPr lang="en-US" altLang="ja-JP" dirty="0"/>
              <a:t>, Kazuya </a:t>
            </a:r>
            <a:r>
              <a:rPr lang="en-US" altLang="ja-JP" dirty="0" err="1"/>
              <a:t>Mizushima</a:t>
            </a:r>
            <a:r>
              <a:rPr lang="en-US" altLang="ja-JP" dirty="0"/>
              <a:t>, Ryoichi </a:t>
            </a:r>
            <a:r>
              <a:rPr lang="en-US" altLang="ja-JP" dirty="0" err="1"/>
              <a:t>Yasukuni</a:t>
            </a:r>
            <a:r>
              <a:rPr lang="en-US" altLang="ja-JP" dirty="0"/>
              <a:t>, </a:t>
            </a:r>
            <a:r>
              <a:rPr lang="en-US" altLang="ja-JP" dirty="0" err="1"/>
              <a:t>Munehisa</a:t>
            </a:r>
            <a:r>
              <a:rPr lang="en-US" altLang="ja-JP" dirty="0"/>
              <a:t> Yamamoto, and </a:t>
            </a:r>
          </a:p>
          <a:p>
            <a:r>
              <a:rPr lang="en-US" altLang="ja-JP" dirty="0"/>
              <a:t>“Minna de </a:t>
            </a:r>
            <a:r>
              <a:rPr lang="en-US" altLang="ja-JP" dirty="0" err="1"/>
              <a:t>Honkoku</a:t>
            </a:r>
            <a:r>
              <a:rPr lang="en-US" altLang="ja-JP" dirty="0"/>
              <a:t>” participants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99674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Japanese Historical Documents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dirty="0"/>
              <a:t>Huge number of historical documents are left.</a:t>
            </a:r>
            <a:endParaRPr lang="en-US" dirty="0"/>
          </a:p>
          <a:p>
            <a:pPr lvl="1"/>
            <a:r>
              <a:rPr lang="en-US" altLang="ja-JP" dirty="0"/>
              <a:t>Those may contain information on earthquakes.</a:t>
            </a:r>
          </a:p>
          <a:p>
            <a:pPr lvl="1"/>
            <a:r>
              <a:rPr lang="en-US" altLang="ja-JP" dirty="0"/>
              <a:t>Written in </a:t>
            </a:r>
            <a:r>
              <a:rPr lang="en-US" altLang="ja-JP" dirty="0" err="1">
                <a:solidFill>
                  <a:srgbClr val="0070C0"/>
                </a:solidFill>
              </a:rPr>
              <a:t>Kuzushi-ji</a:t>
            </a:r>
            <a:r>
              <a:rPr lang="ja-JP" altLang="en-US" dirty="0">
                <a:solidFill>
                  <a:srgbClr val="0070C0"/>
                </a:solidFill>
              </a:rPr>
              <a:t> </a:t>
            </a:r>
            <a:r>
              <a:rPr lang="en-US" altLang="ja-JP" dirty="0"/>
              <a:t>(skill required)</a:t>
            </a:r>
          </a:p>
          <a:p>
            <a:endParaRPr lang="en-US" dirty="0"/>
          </a:p>
          <a:p>
            <a:r>
              <a:rPr lang="en-US" altLang="ja-JP" dirty="0" err="1"/>
              <a:t>Transcripted</a:t>
            </a:r>
            <a:r>
              <a:rPr lang="en-US" altLang="ja-JP" dirty="0"/>
              <a:t> texts are useful for (usual) seismologists, but limited. </a:t>
            </a:r>
          </a:p>
          <a:p>
            <a:pPr lvl="1"/>
            <a:r>
              <a:rPr lang="en-US" altLang="ja-JP" dirty="0"/>
              <a:t>Read, search, analyze</a:t>
            </a:r>
          </a:p>
          <a:p>
            <a:endParaRPr lang="en-US" dirty="0"/>
          </a:p>
          <a:p>
            <a:r>
              <a:rPr lang="en-US" altLang="ja-JP" dirty="0"/>
              <a:t>We need help from not only experts but also citizens.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18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-16303"/>
            <a:ext cx="9144000" cy="11065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13536" y="14924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游ゴシック" panose="020B0400000000000000" pitchFamily="50" charset="-128"/>
                <a:ea typeface="游ゴシック" panose="020B0400000000000000" pitchFamily="50" charset="-128"/>
              </a:rPr>
              <a:t>Motivation</a:t>
            </a:r>
            <a:endParaRPr kumimoji="1" lang="ja-JP" altLang="en-US" b="1" dirty="0"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116" y="1617164"/>
            <a:ext cx="6025196" cy="3765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011" y="1563342"/>
            <a:ext cx="5015864" cy="33439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正方形/長方形 4"/>
          <p:cNvSpPr/>
          <p:nvPr/>
        </p:nvSpPr>
        <p:spPr>
          <a:xfrm>
            <a:off x="100387" y="3944715"/>
            <a:ext cx="30203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古地震研究会 主催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京都大学大学院理学研究科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中西一郎教授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704025" y="3896525"/>
            <a:ext cx="3584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開発・設計担当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京都大学大学院文学研究科</a:t>
            </a:r>
            <a:endParaRPr kumimoji="0" lang="en-US" altLang="ja-JP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橋本雄太 氏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218239" y="5021390"/>
            <a:ext cx="4686772" cy="1458512"/>
          </a:xfrm>
          <a:prstGeom prst="wedgeRoundRectCallout">
            <a:avLst>
              <a:gd name="adj1" fmla="val -22513"/>
              <a:gd name="adj2" fmla="val -64542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5151659" y="4994649"/>
            <a:ext cx="3763397" cy="1458512"/>
          </a:xfrm>
          <a:prstGeom prst="wedgeRoundRectCallout">
            <a:avLst>
              <a:gd name="adj1" fmla="val 22325"/>
              <a:gd name="adj2" fmla="val -67185"/>
              <a:gd name="adj3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39149" y="5131523"/>
            <a:ext cx="4565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Not many seismologist can read historical documents.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203897" y="5131523"/>
            <a:ext cx="37592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b="1" kern="0" dirty="0">
                <a:solidFill>
                  <a:srgbClr val="0070C0"/>
                </a:solidFill>
                <a:latin typeface="游ゴシック" panose="020B0400000000000000" pitchFamily="50" charset="-128"/>
              </a:rPr>
              <a:t>Speed up transcription with citizens via ICT.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7" y="1313062"/>
            <a:ext cx="5762531" cy="35855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正方形/長方形 12"/>
          <p:cNvSpPr/>
          <p:nvPr/>
        </p:nvSpPr>
        <p:spPr>
          <a:xfrm>
            <a:off x="2143059" y="398885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京都大学防災研究所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附属地震予知研究センター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B04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B0400000000000000" pitchFamily="50" charset="-128"/>
              </a:rPr>
              <a:t>加納靖之</a:t>
            </a:r>
          </a:p>
        </p:txBody>
      </p:sp>
    </p:spTree>
    <p:extLst>
      <p:ext uri="{BB962C8B-B14F-4D97-AF65-F5344CB8AC3E}">
        <p14:creationId xmlns:p14="http://schemas.microsoft.com/office/powerpoint/2010/main" val="307386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Motivation</a:t>
            </a:r>
            <a:endParaRPr kumimoji="1" lang="ja-JP" altLang="en-US" sz="40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51197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altLang="ja-JP" dirty="0"/>
              <a:t>Obtain new data for past earthquakes</a:t>
            </a:r>
          </a:p>
          <a:p>
            <a:pPr>
              <a:lnSpc>
                <a:spcPct val="130000"/>
              </a:lnSpc>
            </a:pPr>
            <a:r>
              <a:rPr lang="en-US" altLang="ja-JP" dirty="0">
                <a:latin typeface="+mn-ea"/>
              </a:rPr>
              <a:t>Re-examination of data used by studies</a:t>
            </a:r>
          </a:p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rgbClr val="00B050"/>
                </a:solidFill>
                <a:latin typeface="+mn-ea"/>
              </a:rPr>
              <a:t>History of disaster -&gt; </a:t>
            </a:r>
            <a:r>
              <a:rPr lang="en-US" altLang="ja-JP" dirty="0">
                <a:solidFill>
                  <a:srgbClr val="00B050"/>
                </a:solidFill>
              </a:rPr>
              <a:t>Improve awareness for disasters</a:t>
            </a:r>
            <a:endParaRPr lang="ja-JP" altLang="en-US" dirty="0"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rgbClr val="7030A0"/>
                </a:solidFill>
                <a:latin typeface="+mn-ea"/>
              </a:rPr>
              <a:t>Speedup transcriptions</a:t>
            </a:r>
            <a:endParaRPr lang="ja-JP" altLang="en-US" dirty="0">
              <a:solidFill>
                <a:srgbClr val="7030A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rgbClr val="7030A0"/>
                </a:solidFill>
                <a:latin typeface="+mn-ea"/>
              </a:rPr>
              <a:t>Find unknown </a:t>
            </a:r>
            <a:r>
              <a:rPr lang="en-US" altLang="ja-JP" dirty="0">
                <a:solidFill>
                  <a:srgbClr val="7030A0"/>
                </a:solidFill>
              </a:rPr>
              <a:t>historical documents</a:t>
            </a:r>
          </a:p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rgbClr val="7030A0"/>
                </a:solidFill>
                <a:latin typeface="+mn-ea"/>
              </a:rPr>
              <a:t>Preserve historical documents</a:t>
            </a:r>
          </a:p>
          <a:p>
            <a:pPr>
              <a:lnSpc>
                <a:spcPct val="130000"/>
              </a:lnSpc>
            </a:pPr>
            <a:r>
              <a:rPr lang="en-US" altLang="ja-JP" dirty="0">
                <a:solidFill>
                  <a:srgbClr val="0070C0"/>
                </a:solidFill>
              </a:rPr>
              <a:t>Strategy for digital archives and open data</a:t>
            </a:r>
            <a:endParaRPr lang="en-US" altLang="ja-JP" dirty="0">
              <a:solidFill>
                <a:srgbClr val="0070C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189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Material &amp; Goal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Ishimoto Collections owned by Earthquake research Institute, University of Tokyo.</a:t>
            </a:r>
          </a:p>
          <a:p>
            <a:pPr lvl="1"/>
            <a:r>
              <a:rPr lang="en-US" altLang="ja-JP" dirty="0"/>
              <a:t>114 documents of historical earthquake and volcano eruptions</a:t>
            </a:r>
          </a:p>
          <a:p>
            <a:pPr lvl="1"/>
            <a:r>
              <a:rPr lang="en-US" altLang="ja-JP" dirty="0"/>
              <a:t>Digital images are provided on the Web site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Make full text transcription of 114 documents.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2194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Timeline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3" y="1825625"/>
            <a:ext cx="7325713" cy="4351338"/>
          </a:xfrm>
        </p:spPr>
      </p:pic>
    </p:spTree>
    <p:extLst>
      <p:ext uri="{BB962C8B-B14F-4D97-AF65-F5344CB8AC3E}">
        <p14:creationId xmlns:p14="http://schemas.microsoft.com/office/powerpoint/2010/main" val="137465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Link with </a:t>
            </a:r>
            <a:r>
              <a:rPr lang="en-US" altLang="ja-JP" dirty="0" err="1"/>
              <a:t>KuLA</a:t>
            </a:r>
            <a:br>
              <a:rPr lang="en-US" altLang="ja-JP" dirty="0"/>
            </a:br>
            <a:r>
              <a:rPr lang="en-US" altLang="ja-JP" dirty="0" err="1"/>
              <a:t>Kuzushiji</a:t>
            </a:r>
            <a:r>
              <a:rPr lang="en-US" altLang="ja-JP" dirty="0"/>
              <a:t> Learning </a:t>
            </a:r>
            <a:r>
              <a:rPr lang="en-US" altLang="ja-JP"/>
              <a:t>Application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7588" y="1705939"/>
            <a:ext cx="5171439" cy="4943487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App for </a:t>
            </a:r>
            <a:r>
              <a:rPr lang="en-US" altLang="ja-JP" sz="2800" dirty="0" err="1"/>
              <a:t>Kuzushi</a:t>
            </a:r>
            <a:r>
              <a:rPr lang="en-US" altLang="ja-JP" dirty="0" err="1"/>
              <a:t>-ji</a:t>
            </a:r>
            <a:r>
              <a:rPr lang="en-US" altLang="ja-JP" dirty="0"/>
              <a:t> </a:t>
            </a:r>
            <a:r>
              <a:rPr lang="en-US" altLang="ja-JP" dirty="0" err="1"/>
              <a:t>lerning</a:t>
            </a:r>
            <a:r>
              <a:rPr lang="en-US" altLang="ja-JP" dirty="0"/>
              <a:t> support.</a:t>
            </a:r>
          </a:p>
          <a:p>
            <a:pPr lvl="1"/>
            <a:r>
              <a:rPr lang="en-US" altLang="ja-JP" dirty="0"/>
              <a:t>Developed at Osaka University</a:t>
            </a:r>
          </a:p>
          <a:p>
            <a:pPr lvl="1"/>
            <a:r>
              <a:rPr lang="en-US" altLang="ja-JP" dirty="0"/>
              <a:t>iOS &amp; Android</a:t>
            </a:r>
          </a:p>
          <a:p>
            <a:pPr lvl="5"/>
            <a:endParaRPr lang="en-US" sz="1600" dirty="0">
              <a:latin typeface="+mn-ea"/>
            </a:endParaRPr>
          </a:p>
          <a:p>
            <a:pPr lvl="1"/>
            <a:r>
              <a:rPr lang="en-US" altLang="ja-JP" dirty="0"/>
              <a:t>3000 images of </a:t>
            </a:r>
            <a:r>
              <a:rPr lang="en-US" altLang="ja-JP" dirty="0" err="1"/>
              <a:t>Kuzushi-ji</a:t>
            </a:r>
            <a:endParaRPr lang="en-US" altLang="ja-JP" dirty="0"/>
          </a:p>
          <a:p>
            <a:pPr lvl="1"/>
            <a:r>
              <a:rPr lang="en-US" altLang="ja-JP" dirty="0"/>
              <a:t>Learn &amp; quiz </a:t>
            </a:r>
            <a:endParaRPr lang="en-US" altLang="ja-JP" sz="2400" dirty="0"/>
          </a:p>
          <a:p>
            <a:pPr lvl="1"/>
            <a:r>
              <a:rPr lang="en-US" altLang="ja-JP" dirty="0"/>
              <a:t>Training with documents, such as “</a:t>
            </a:r>
            <a:r>
              <a:rPr lang="en-US" altLang="ja-JP" dirty="0" err="1"/>
              <a:t>Hojo-ki</a:t>
            </a:r>
            <a:r>
              <a:rPr lang="en-US" altLang="ja-JP" dirty="0"/>
              <a:t>” and Token</a:t>
            </a:r>
            <a:r>
              <a:rPr lang="ja-JP" altLang="en-US" dirty="0"/>
              <a:t> </a:t>
            </a:r>
            <a:r>
              <a:rPr lang="en-US" altLang="ja-JP" dirty="0"/>
              <a:t>(sword) book.</a:t>
            </a:r>
            <a:endParaRPr lang="en-US" altLang="ja-JP" sz="2400" dirty="0"/>
          </a:p>
          <a:p>
            <a:pPr lvl="5"/>
            <a:endParaRPr lang="en-US" altLang="ja-JP" sz="1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958" y="1319924"/>
            <a:ext cx="2609911" cy="54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2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Collaboration and Learning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Request for edit</a:t>
            </a:r>
          </a:p>
          <a:p>
            <a:pPr lvl="1"/>
            <a:r>
              <a:rPr lang="en-US" altLang="ja-JP" dirty="0"/>
              <a:t>Promote learning each other</a:t>
            </a:r>
          </a:p>
          <a:p>
            <a:pPr lvl="1"/>
            <a:r>
              <a:rPr lang="en-US" altLang="ja-JP" dirty="0"/>
              <a:t>Improve transcription</a:t>
            </a:r>
          </a:p>
          <a:p>
            <a:r>
              <a:rPr lang="en-US" altLang="ja-JP" dirty="0"/>
              <a:t>Forum</a:t>
            </a:r>
          </a:p>
          <a:p>
            <a:pPr lvl="1"/>
            <a:r>
              <a:rPr lang="en-US" altLang="ja-JP" dirty="0"/>
              <a:t>Discussion</a:t>
            </a:r>
          </a:p>
          <a:p>
            <a:pPr lvl="1"/>
            <a:r>
              <a:rPr lang="en-US" altLang="ja-JP" dirty="0"/>
              <a:t>Information</a:t>
            </a:r>
          </a:p>
          <a:p>
            <a:pPr lvl="1"/>
            <a:endParaRPr kumimoji="1" lang="en-US" altLang="ja-JP" dirty="0"/>
          </a:p>
        </p:txBody>
      </p:sp>
      <p:pic>
        <p:nvPicPr>
          <p:cNvPr id="6" name="コンテンツ プレースホルダー 5" descr="画面の領域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65" y="1825625"/>
            <a:ext cx="3859970" cy="4351338"/>
          </a:xfrm>
        </p:spPr>
      </p:pic>
    </p:spTree>
    <p:extLst>
      <p:ext uri="{BB962C8B-B14F-4D97-AF65-F5344CB8AC3E}">
        <p14:creationId xmlns:p14="http://schemas.microsoft.com/office/powerpoint/2010/main" val="1085595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Diff &amp; N</a:t>
            </a:r>
            <a:r>
              <a:rPr kumimoji="1" lang="en-US" altLang="ja-JP" dirty="0"/>
              <a:t>otification</a:t>
            </a:r>
            <a:endParaRPr kumimoji="1" lang="ja-JP" altLang="en-US" dirty="0"/>
          </a:p>
        </p:txBody>
      </p:sp>
      <p:pic>
        <p:nvPicPr>
          <p:cNvPr id="7" name="コンテンツ プレースホルダー 6" descr="画面の領域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" y="1595358"/>
            <a:ext cx="4954466" cy="4635025"/>
          </a:xfrm>
        </p:spPr>
      </p:pic>
      <p:pic>
        <p:nvPicPr>
          <p:cNvPr id="5" name="コンテンツ プレースホルダー 4" descr="画面の領域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31" y="1595358"/>
            <a:ext cx="3711819" cy="3735587"/>
          </a:xfrm>
        </p:spPr>
      </p:pic>
    </p:spTree>
    <p:extLst>
      <p:ext uri="{BB962C8B-B14F-4D97-AF65-F5344CB8AC3E}">
        <p14:creationId xmlns:p14="http://schemas.microsoft.com/office/powerpoint/2010/main" val="1968502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Progress report: 50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8008"/>
            <a:ext cx="8229600" cy="4308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Over 50%</a:t>
            </a:r>
            <a:r>
              <a:rPr lang="ja-JP" altLang="en-US" dirty="0"/>
              <a:t> </a:t>
            </a:r>
            <a:r>
              <a:rPr lang="en-US" altLang="ja-JP" dirty="0"/>
              <a:t>images are</a:t>
            </a:r>
            <a:r>
              <a:rPr lang="ja-JP" altLang="en-US" dirty="0"/>
              <a:t>「</a:t>
            </a:r>
            <a:r>
              <a:rPr lang="ja-JP" altLang="en-US" dirty="0">
                <a:solidFill>
                  <a:srgbClr val="3366FF"/>
                </a:solidFill>
              </a:rPr>
              <a:t>翻刻完了</a:t>
            </a:r>
            <a:r>
              <a:rPr lang="ja-JP" altLang="en-US" dirty="0"/>
              <a:t>」</a:t>
            </a:r>
            <a:r>
              <a:rPr lang="en-US" altLang="ja-JP" dirty="0"/>
              <a:t>(complete)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Completed documents: </a:t>
            </a:r>
            <a:r>
              <a:rPr lang="en-US" altLang="ja-JP" dirty="0">
                <a:solidFill>
                  <a:srgbClr val="3366FF"/>
                </a:solidFill>
              </a:rPr>
              <a:t>50/114</a:t>
            </a:r>
          </a:p>
          <a:p>
            <a:r>
              <a:rPr lang="en-US" altLang="ja-JP" dirty="0"/>
              <a:t>Completed images: </a:t>
            </a:r>
            <a:r>
              <a:rPr lang="is-IS" altLang="ja-JP" dirty="0">
                <a:solidFill>
                  <a:srgbClr val="3366FF"/>
                </a:solidFill>
              </a:rPr>
              <a:t>1650/3193</a:t>
            </a:r>
            <a:endParaRPr lang="en-US" altLang="ja-JP" dirty="0">
              <a:solidFill>
                <a:srgbClr val="3366FF"/>
              </a:solidFill>
            </a:endParaRPr>
          </a:p>
          <a:p>
            <a:r>
              <a:rPr lang="en-US" altLang="ja-JP" dirty="0"/>
              <a:t>Participants: </a:t>
            </a:r>
            <a:r>
              <a:rPr lang="en-US" altLang="ja-JP" dirty="0">
                <a:solidFill>
                  <a:srgbClr val="3366FF"/>
                </a:solidFill>
              </a:rPr>
              <a:t>1850</a:t>
            </a:r>
          </a:p>
          <a:p>
            <a:r>
              <a:rPr lang="en-US" altLang="ja-JP" dirty="0"/>
              <a:t>Inputted characters: </a:t>
            </a:r>
            <a:r>
              <a:rPr lang="ja-JP" altLang="en-US" dirty="0"/>
              <a:t> </a:t>
            </a:r>
            <a:r>
              <a:rPr lang="en-US" altLang="ja-JP" dirty="0">
                <a:solidFill>
                  <a:srgbClr val="3366FF"/>
                </a:solidFill>
              </a:rPr>
              <a:t>1,104,417</a:t>
            </a:r>
          </a:p>
          <a:p>
            <a:pPr marL="0" indent="0">
              <a:buNone/>
            </a:pPr>
            <a:endParaRPr lang="en-US" altLang="ja-JP" dirty="0">
              <a:solidFill>
                <a:srgbClr val="3366FF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8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Todos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862390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Continuity</a:t>
            </a:r>
          </a:p>
          <a:p>
            <a:pPr lvl="1"/>
            <a:r>
              <a:rPr lang="en-US" altLang="ja-JP" dirty="0"/>
              <a:t>Skilled participants / community</a:t>
            </a:r>
          </a:p>
          <a:p>
            <a:pPr lvl="1"/>
            <a:r>
              <a:rPr kumimoji="1" lang="en-US" altLang="ja-JP" dirty="0"/>
              <a:t>Another documents for earthquake etc.</a:t>
            </a:r>
          </a:p>
          <a:p>
            <a:pPr lvl="1"/>
            <a:r>
              <a:rPr lang="en-US" altLang="ja-JP" dirty="0"/>
              <a:t>Different fields / institutions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Evaluation</a:t>
            </a:r>
          </a:p>
          <a:p>
            <a:pPr lvl="1"/>
            <a:r>
              <a:rPr lang="en-US" altLang="ja-JP" dirty="0"/>
              <a:t>Open data / Open science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Utilize the </a:t>
            </a:r>
            <a:r>
              <a:rPr lang="en-US" altLang="ja-JP" dirty="0" err="1"/>
              <a:t>transcripted</a:t>
            </a:r>
            <a:r>
              <a:rPr lang="en-US" altLang="ja-JP" dirty="0"/>
              <a:t> data</a:t>
            </a:r>
          </a:p>
          <a:p>
            <a:pPr lvl="1"/>
            <a:r>
              <a:rPr lang="en-US" altLang="ja-JP" dirty="0"/>
              <a:t>Earthquake / disaster research</a:t>
            </a:r>
          </a:p>
          <a:p>
            <a:pPr lvl="1"/>
            <a:endParaRPr lang="en-US" altLang="ja-JP" dirty="0"/>
          </a:p>
          <a:p>
            <a:r>
              <a:rPr lang="en-US" altLang="ja-JP" dirty="0"/>
              <a:t>Non Web based system</a:t>
            </a:r>
          </a:p>
          <a:p>
            <a:endParaRPr lang="en-US" altLang="ja-JP" dirty="0"/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4047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9690" y="110504"/>
            <a:ext cx="2254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</a:rPr>
              <a:t>#</a:t>
            </a:r>
            <a:r>
              <a:rPr lang="ja-JP" altLang="en-US" sz="2400" dirty="0">
                <a:solidFill>
                  <a:srgbClr val="3366FF"/>
                </a:solidFill>
              </a:rPr>
              <a:t>みんなで翻刻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091" y="135162"/>
            <a:ext cx="546599" cy="44438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316"/>
            <a:ext cx="9144000" cy="54313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1556" y="135162"/>
            <a:ext cx="389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latin typeface="+mn-ea"/>
              </a:rPr>
              <a:t>https://honkoku.org/</a:t>
            </a:r>
            <a:endParaRPr kumimoji="1" lang="ja-JP" altLang="en-US" sz="2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6830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0" y="998648"/>
            <a:ext cx="8881103" cy="4991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12327" y="6218227"/>
            <a:ext cx="209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#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みんなで翻刻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728" y="6242885"/>
            <a:ext cx="546599" cy="4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3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Minna de </a:t>
            </a:r>
            <a:r>
              <a:rPr kumimoji="1" lang="en-US" altLang="ja-JP" dirty="0" err="1"/>
              <a:t>Honkoku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Project for transcription of historical earthquakes (disasters) with citizens.</a:t>
            </a:r>
          </a:p>
          <a:p>
            <a:endParaRPr lang="en-US" altLang="ja-JP" dirty="0"/>
          </a:p>
          <a:p>
            <a:r>
              <a:rPr lang="en-US" altLang="ja-JP" dirty="0"/>
              <a:t>Crowd-sourced transcription.</a:t>
            </a:r>
          </a:p>
          <a:p>
            <a:endParaRPr kumimoji="1" lang="en-US" altLang="ja-JP" dirty="0"/>
          </a:p>
          <a:p>
            <a:r>
              <a:rPr lang="en-US" altLang="ja-JP" dirty="0"/>
              <a:t>Opens on January 10, 2017.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582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>
                <a:latin typeface="+mn-ea"/>
                <a:ea typeface="+mn-ea"/>
              </a:rPr>
              <a:t>Honkoku</a:t>
            </a:r>
            <a:r>
              <a:rPr kumimoji="1" lang="en-US" altLang="ja-JP" dirty="0">
                <a:latin typeface="+mn-ea"/>
                <a:ea typeface="+mn-ea"/>
              </a:rPr>
              <a:t> = transcription</a:t>
            </a:r>
            <a:endParaRPr kumimoji="1" lang="ja-JP" altLang="en-US" dirty="0">
              <a:latin typeface="+mn-ea"/>
              <a:ea typeface="+mn-e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Make (digital) text from (old) (Japanese) documents</a:t>
            </a:r>
            <a:r>
              <a:rPr lang="ja-JP" altLang="en-US" dirty="0"/>
              <a:t> </a:t>
            </a:r>
            <a:r>
              <a:rPr lang="en-US" altLang="ja-JP" dirty="0"/>
              <a:t>written with </a:t>
            </a:r>
            <a:r>
              <a:rPr lang="en-US" altLang="ja-JP" dirty="0" err="1">
                <a:solidFill>
                  <a:srgbClr val="0070C0"/>
                </a:solidFill>
              </a:rPr>
              <a:t>Kuzushi-ji</a:t>
            </a:r>
            <a:r>
              <a:rPr lang="en-US" altLang="ja-JP" dirty="0"/>
              <a:t>.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04" y="3170069"/>
            <a:ext cx="831782" cy="185327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016" y="3170069"/>
            <a:ext cx="831782" cy="146696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717" y="3170069"/>
            <a:ext cx="791170" cy="1466960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1287705" y="3187652"/>
            <a:ext cx="1218224" cy="1717432"/>
            <a:chOff x="2202107" y="3193513"/>
            <a:chExt cx="1218224" cy="1717432"/>
          </a:xfrm>
        </p:grpSpPr>
        <p:sp>
          <p:nvSpPr>
            <p:cNvPr id="7" name="右矢印 6"/>
            <p:cNvSpPr/>
            <p:nvPr/>
          </p:nvSpPr>
          <p:spPr>
            <a:xfrm>
              <a:off x="2202107" y="3528646"/>
              <a:ext cx="418005" cy="75027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620112" y="3193513"/>
              <a:ext cx="800219" cy="171743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4000" dirty="0"/>
                <a:t>大地震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752253" y="3310745"/>
            <a:ext cx="1218224" cy="1717432"/>
            <a:chOff x="6405212" y="3316606"/>
            <a:chExt cx="1218224" cy="1717432"/>
          </a:xfrm>
        </p:grpSpPr>
        <p:sp>
          <p:nvSpPr>
            <p:cNvPr id="8" name="右矢印 7"/>
            <p:cNvSpPr/>
            <p:nvPr/>
          </p:nvSpPr>
          <p:spPr>
            <a:xfrm>
              <a:off x="6405212" y="3528645"/>
              <a:ext cx="418005" cy="750277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823217" y="3316606"/>
              <a:ext cx="800219" cy="171743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4000" dirty="0"/>
                <a:t>信州</a:t>
              </a:r>
            </a:p>
          </p:txBody>
        </p:sp>
      </p:grpSp>
      <p:pic>
        <p:nvPicPr>
          <p:cNvPr id="13" name="図 12" descr="画面の領域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38" y="1488319"/>
            <a:ext cx="2384397" cy="52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Historical Earthquake Study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Investigate </a:t>
            </a:r>
            <a:r>
              <a:rPr kumimoji="1" lang="en-US" altLang="ja-JP" dirty="0">
                <a:solidFill>
                  <a:srgbClr val="0070C0"/>
                </a:solidFill>
              </a:rPr>
              <a:t>past</a:t>
            </a:r>
            <a:r>
              <a:rPr kumimoji="1" lang="en-US" altLang="ja-JP" dirty="0"/>
              <a:t> earthquakes</a:t>
            </a:r>
          </a:p>
          <a:p>
            <a:endParaRPr lang="en-US" altLang="ja-JP" dirty="0"/>
          </a:p>
          <a:p>
            <a:r>
              <a:rPr lang="en-US" altLang="ja-JP" dirty="0"/>
              <a:t>Use </a:t>
            </a:r>
            <a:r>
              <a:rPr lang="en-US" altLang="ja-JP" dirty="0">
                <a:solidFill>
                  <a:srgbClr val="0070C0"/>
                </a:solidFill>
              </a:rPr>
              <a:t>historical documents</a:t>
            </a:r>
          </a:p>
          <a:p>
            <a:pPr lvl="1"/>
            <a:r>
              <a:rPr lang="en-US" altLang="ja-JP" dirty="0"/>
              <a:t>official / private, letter diary, essay, etc.</a:t>
            </a:r>
          </a:p>
          <a:p>
            <a:endParaRPr lang="en-US" altLang="ja-JP" dirty="0"/>
          </a:p>
          <a:p>
            <a:r>
              <a:rPr lang="en-US" altLang="ja-JP" dirty="0"/>
              <a:t>When, where, how the earthquake occurred?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7202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Large earthquake with severe damage is rare.</a:t>
            </a:r>
          </a:p>
          <a:p>
            <a:endParaRPr lang="en-US" altLang="ja-JP" dirty="0"/>
          </a:p>
          <a:p>
            <a:r>
              <a:rPr lang="en-US" altLang="ja-JP" dirty="0"/>
              <a:t>Experience is necessary to understand nature of earthquake.</a:t>
            </a:r>
          </a:p>
          <a:p>
            <a:endParaRPr lang="en-US" dirty="0"/>
          </a:p>
          <a:p>
            <a:r>
              <a:rPr lang="en-US" altLang="ja-JP" dirty="0"/>
              <a:t>Modern, instrumented seismology began only ~100 years ago.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05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63" y="482106"/>
            <a:ext cx="7724274" cy="561396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20841" y="6425699"/>
            <a:ext cx="830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［石橋克彦</a:t>
            </a:r>
            <a:r>
              <a:rPr kumimoji="1" lang="en-US" altLang="ja-JP" dirty="0"/>
              <a:t>『</a:t>
            </a:r>
            <a:r>
              <a:rPr kumimoji="1" lang="ja-JP" altLang="en-US" dirty="0"/>
              <a:t>南海トラフ巨大地震</a:t>
            </a:r>
            <a:r>
              <a:rPr kumimoji="1" lang="en-US" altLang="ja-JP" dirty="0"/>
              <a:t>―</a:t>
            </a:r>
            <a:r>
              <a:rPr kumimoji="1" lang="ja-JP" altLang="en-US" dirty="0"/>
              <a:t>歴史・科学・社会</a:t>
            </a:r>
            <a:r>
              <a:rPr kumimoji="1" lang="en-US" altLang="ja-JP" dirty="0"/>
              <a:t>』</a:t>
            </a:r>
            <a:r>
              <a:rPr kumimoji="1" lang="ja-JP" altLang="en-US" dirty="0"/>
              <a:t>（岩波書店，</a:t>
            </a:r>
            <a:r>
              <a:rPr kumimoji="1" lang="en-US" altLang="ja-JP" dirty="0"/>
              <a:t>2014</a:t>
            </a:r>
            <a:r>
              <a:rPr kumimoji="1" lang="ja-JP" altLang="en-US" dirty="0"/>
              <a:t>）］</a:t>
            </a:r>
          </a:p>
        </p:txBody>
      </p:sp>
    </p:spTree>
    <p:extLst>
      <p:ext uri="{BB962C8B-B14F-4D97-AF65-F5344CB8AC3E}">
        <p14:creationId xmlns:p14="http://schemas.microsoft.com/office/powerpoint/2010/main" val="183437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Catalogue &amp; </a:t>
            </a:r>
            <a:br>
              <a:rPr lang="en-US" altLang="ja-JP" dirty="0"/>
            </a:br>
            <a:r>
              <a:rPr lang="en-US" altLang="ja-JP" dirty="0"/>
              <a:t>Collections of Documents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Historical earthquake catalogues have been published.</a:t>
            </a:r>
          </a:p>
          <a:p>
            <a:pPr lvl="1"/>
            <a:r>
              <a:rPr lang="ja-JP" altLang="en-US" dirty="0"/>
              <a:t>「日本被害地震総覧」</a:t>
            </a:r>
            <a:endParaRPr lang="en-US" dirty="0"/>
          </a:p>
          <a:p>
            <a:pPr lvl="1"/>
            <a:r>
              <a:rPr lang="ja-JP" altLang="en-US" dirty="0"/>
              <a:t>理科年表「日本付近のおもな被害地震年表」</a:t>
            </a:r>
            <a:endParaRPr lang="en-US" altLang="ja-JP" dirty="0"/>
          </a:p>
          <a:p>
            <a:endParaRPr lang="en-US" dirty="0"/>
          </a:p>
          <a:p>
            <a:r>
              <a:rPr lang="en-US" altLang="ja-JP" dirty="0"/>
              <a:t>Collection of historical earthquake documents (articles over 20,000 pages)</a:t>
            </a:r>
          </a:p>
          <a:p>
            <a:pPr lvl="1"/>
            <a:r>
              <a:rPr lang="en-US" altLang="ja-JP" dirty="0"/>
              <a:t>『</a:t>
            </a:r>
            <a:r>
              <a:rPr lang="ja-JP" altLang="en-US" dirty="0"/>
              <a:t>日本地震史料</a:t>
            </a:r>
            <a:r>
              <a:rPr lang="en-US" altLang="ja-JP" dirty="0"/>
              <a:t>』『</a:t>
            </a:r>
            <a:r>
              <a:rPr lang="ja-JP" altLang="en-US" dirty="0"/>
              <a:t>新収日本地震史料</a:t>
            </a:r>
            <a:r>
              <a:rPr lang="en-US" altLang="ja-JP" dirty="0"/>
              <a:t>』</a:t>
            </a:r>
            <a:r>
              <a:rPr lang="ja-JP" altLang="en-US" dirty="0"/>
              <a:t>など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4670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Catalogue &amp; </a:t>
            </a:r>
            <a:br>
              <a:rPr lang="en-US" altLang="ja-JP" dirty="0"/>
            </a:br>
            <a:r>
              <a:rPr lang="en-US" altLang="ja-JP" dirty="0"/>
              <a:t>Collections of Documents </a:t>
            </a:r>
            <a:endParaRPr kumimoji="1" lang="ja-JP" altLang="en-US" dirty="0"/>
          </a:p>
        </p:txBody>
      </p:sp>
      <p:pic>
        <p:nvPicPr>
          <p:cNvPr id="7" name="コンテンツ プレースホルダー 6" descr="画面の領域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8"/>
          <a:stretch/>
        </p:blipFill>
        <p:spPr>
          <a:xfrm>
            <a:off x="6477002" y="1781834"/>
            <a:ext cx="1866898" cy="4277898"/>
          </a:xfrm>
        </p:spPr>
      </p:pic>
      <p:pic>
        <p:nvPicPr>
          <p:cNvPr id="9" name="コンテンツ プレースホルダー 8" descr="画面の領域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2" y="1700476"/>
            <a:ext cx="5725492" cy="4074681"/>
          </a:xfrm>
        </p:spPr>
      </p:pic>
      <p:sp>
        <p:nvSpPr>
          <p:cNvPr id="10" name="テキスト ボックス 9"/>
          <p:cNvSpPr txBox="1"/>
          <p:nvPr/>
        </p:nvSpPr>
        <p:spPr>
          <a:xfrm>
            <a:off x="1841961" y="6002215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[</a:t>
            </a:r>
            <a:r>
              <a:rPr kumimoji="1" lang="ja-JP" altLang="en-US" dirty="0">
                <a:latin typeface="+mn-ea"/>
              </a:rPr>
              <a:t>纐纈</a:t>
            </a:r>
            <a:r>
              <a:rPr kumimoji="1" lang="en-US" altLang="ja-JP" dirty="0">
                <a:latin typeface="+mn-ea"/>
              </a:rPr>
              <a:t>(2016)</a:t>
            </a:r>
            <a:r>
              <a:rPr kumimoji="1" lang="ja-JP" altLang="en-US" dirty="0">
                <a:latin typeface="+mn-ea"/>
              </a:rPr>
              <a:t>理科年表</a:t>
            </a:r>
            <a:r>
              <a:rPr kumimoji="1" lang="en-US" altLang="ja-JP" dirty="0">
                <a:latin typeface="+mn-ea"/>
              </a:rPr>
              <a:t>]</a:t>
            </a:r>
            <a:endParaRPr kumimoji="1" lang="ja-JP" altLang="en-US" dirty="0">
              <a:latin typeface="+mn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728094" y="6186881"/>
            <a:ext cx="313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n-ea"/>
              </a:rPr>
              <a:t>1662-06-16</a:t>
            </a:r>
          </a:p>
          <a:p>
            <a:r>
              <a:rPr kumimoji="1" lang="en-US" altLang="ja-JP" dirty="0">
                <a:latin typeface="+mn-ea"/>
              </a:rPr>
              <a:t>[</a:t>
            </a:r>
            <a:r>
              <a:rPr kumimoji="1" lang="ja-JP" altLang="en-US" dirty="0">
                <a:latin typeface="+mn-ea"/>
              </a:rPr>
              <a:t>東京大学地震研究所</a:t>
            </a:r>
            <a:r>
              <a:rPr kumimoji="1" lang="en-US" altLang="ja-JP" dirty="0">
                <a:latin typeface="+mn-ea"/>
              </a:rPr>
              <a:t>(2016)]</a:t>
            </a:r>
            <a:endParaRPr kumimoji="1" lang="ja-JP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362680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1" id="{9D0D9471-612D-425D-89DB-7790E2D3C7A5}" vid="{5BC37402-2153-4F0E-B53C-49EA85A9A8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游ゴシック</Template>
  <TotalTime>207</TotalTime>
  <Words>597</Words>
  <Application>Microsoft Office PowerPoint</Application>
  <PresentationFormat>画面に合わせる (4:3)</PresentationFormat>
  <Paragraphs>123</Paragraphs>
  <Slides>20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ＭＳ Ｐゴシック</vt:lpstr>
      <vt:lpstr>游ゴシック</vt:lpstr>
      <vt:lpstr>Arial</vt:lpstr>
      <vt:lpstr>Calibri</vt:lpstr>
      <vt:lpstr>Office テーマ</vt:lpstr>
      <vt:lpstr>Office Theme</vt:lpstr>
      <vt:lpstr>Minna de Honkoku Online transcription project of  historical earthquake documents  みんなで翻刻 地震史料のオンライン翻刻プロジェクト</vt:lpstr>
      <vt:lpstr>PowerPoint プレゼンテーション</vt:lpstr>
      <vt:lpstr>Minna de Honkoku</vt:lpstr>
      <vt:lpstr>Honkoku = transcription</vt:lpstr>
      <vt:lpstr>Historical Earthquake Study</vt:lpstr>
      <vt:lpstr>Why?</vt:lpstr>
      <vt:lpstr>PowerPoint プレゼンテーション</vt:lpstr>
      <vt:lpstr>Catalogue &amp;  Collections of Documents </vt:lpstr>
      <vt:lpstr>Catalogue &amp;  Collections of Documents </vt:lpstr>
      <vt:lpstr>Japanese Historical Documents </vt:lpstr>
      <vt:lpstr>Motivation</vt:lpstr>
      <vt:lpstr>Motivation</vt:lpstr>
      <vt:lpstr>Material &amp; Goal</vt:lpstr>
      <vt:lpstr>Timeline</vt:lpstr>
      <vt:lpstr>Link with KuLA Kuzushiji Learning Application </vt:lpstr>
      <vt:lpstr>Collaboration and Learning</vt:lpstr>
      <vt:lpstr>Diff &amp; Notification</vt:lpstr>
      <vt:lpstr>Progress report: 50 days</vt:lpstr>
      <vt:lpstr>Todos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Minna de Honkoku Online transcription project of  historical earthquake documents  みんなで翻刻 地震史料のオンライン翻刻プロジェクト</dc:title>
  <dc:creator>kano</dc:creator>
  <cp:lastModifiedBy>kano</cp:lastModifiedBy>
  <cp:revision>43</cp:revision>
  <dcterms:created xsi:type="dcterms:W3CDTF">2017-02-28T20:11:31Z</dcterms:created>
  <dcterms:modified xsi:type="dcterms:W3CDTF">2017-03-01T02:33:34Z</dcterms:modified>
</cp:coreProperties>
</file>