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7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7" r:id="rId14"/>
    <p:sldId id="274" r:id="rId15"/>
    <p:sldId id="276" r:id="rId16"/>
    <p:sldId id="264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B0F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01" autoAdjust="0"/>
  </p:normalViewPr>
  <p:slideViewPr>
    <p:cSldViewPr>
      <p:cViewPr varScale="1">
        <p:scale>
          <a:sx n="76" d="100"/>
          <a:sy n="76" d="100"/>
        </p:scale>
        <p:origin x="1167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8050-99DE-4C80-9AF8-1A2ABC22A3D9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E4C27-0680-4A6F-A740-9C0B4DE236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47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474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is the chart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solar eclipse.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same as before, if you select the data set, you can go to the next step.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simulation data in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March of this year.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select a figure type, click the “Show” button to get the chart.</a:t>
            </a:r>
            <a:endParaRPr kumimoji="1" lang="ja-JP" altLang="ja-JP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These are the examples of the solar eclipse on March of this year.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top panel shows the eclipse path.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dark area is nighttime and the blue and green area is daytime.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gray contour shows the shadow of the Moon.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You can see the shadow of the Moon from the sky on a solar eclipse.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left panel is the same as the top panel but it’s a 3D map.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right panel is the eclipse at the maximum point on ground.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490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These are examples of temperature observed by SMILES.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top panel is the global map.</a:t>
            </a:r>
          </a:p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left panel is the altitude profile.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right panel is the time series.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interactive interface supports users.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kern="1200" baseline="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And</a:t>
            </a:r>
            <a:r>
              <a:rPr kumimoji="1" lang="ja-JP" altLang="en-US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all</a:t>
            </a:r>
            <a:r>
              <a:rPr kumimoji="1" lang="ja-JP" altLang="en-US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these</a:t>
            </a:r>
            <a:r>
              <a:rPr kumimoji="1" lang="ja-JP" altLang="en-US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charts</a:t>
            </a:r>
            <a:r>
              <a:rPr kumimoji="1" lang="ja-JP" altLang="en-US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have</a:t>
            </a:r>
            <a:r>
              <a:rPr kumimoji="1" lang="ja-JP" altLang="en-US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an URL query in the address bar.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These</a:t>
            </a:r>
            <a:r>
              <a:rPr kumimoji="1" lang="ja-JP" altLang="en-US" dirty="0"/>
              <a:t> </a:t>
            </a:r>
            <a:r>
              <a:rPr kumimoji="1" lang="en-US" altLang="ja-JP" dirty="0"/>
              <a:t>are</a:t>
            </a:r>
            <a:r>
              <a:rPr kumimoji="1" lang="ja-JP" altLang="en-US" dirty="0"/>
              <a:t> </a:t>
            </a:r>
            <a:r>
              <a:rPr kumimoji="1" lang="en-US" altLang="ja-JP" dirty="0"/>
              <a:t>examples</a:t>
            </a:r>
            <a:r>
              <a:rPr kumimoji="1" lang="ja-JP" altLang="en-US" dirty="0"/>
              <a:t> </a:t>
            </a:r>
            <a:r>
              <a:rPr kumimoji="1" lang="en-US" altLang="ja-JP" dirty="0"/>
              <a:t>of</a:t>
            </a:r>
            <a:r>
              <a:rPr kumimoji="1" lang="ja-JP" altLang="en-US" dirty="0"/>
              <a:t> </a:t>
            </a:r>
            <a:r>
              <a:rPr kumimoji="1" lang="en-US" altLang="ja-JP" dirty="0"/>
              <a:t>the</a:t>
            </a:r>
            <a:r>
              <a:rPr kumimoji="1" lang="ja-JP" altLang="en-US" dirty="0"/>
              <a:t> </a:t>
            </a:r>
            <a:r>
              <a:rPr kumimoji="1" lang="en-US" altLang="ja-JP" dirty="0"/>
              <a:t>Moon</a:t>
            </a:r>
            <a:r>
              <a:rPr kumimoji="1" lang="ja-JP" altLang="en-US" dirty="0"/>
              <a:t> </a:t>
            </a:r>
            <a:r>
              <a:rPr kumimoji="1" lang="en-US" altLang="ja-JP" dirty="0"/>
              <a:t>observed</a:t>
            </a:r>
            <a:r>
              <a:rPr kumimoji="1" lang="ja-JP" altLang="en-US" dirty="0"/>
              <a:t> </a:t>
            </a:r>
            <a:r>
              <a:rPr kumimoji="1" lang="en-US" altLang="ja-JP" dirty="0"/>
              <a:t>by</a:t>
            </a:r>
            <a:r>
              <a:rPr kumimoji="1" lang="ja-JP" altLang="en-US" dirty="0"/>
              <a:t> </a:t>
            </a:r>
            <a:r>
              <a:rPr kumimoji="1" lang="en-US" altLang="ja-JP" dirty="0" err="1"/>
              <a:t>Kaguya</a:t>
            </a:r>
            <a:r>
              <a:rPr kumimoji="1" lang="en-US" altLang="ja-JP" dirty="0"/>
              <a:t>.</a:t>
            </a:r>
          </a:p>
          <a:p>
            <a:r>
              <a:rPr kumimoji="1" lang="en-US" altLang="ja-JP" dirty="0"/>
              <a:t>The left</a:t>
            </a:r>
            <a:r>
              <a:rPr kumimoji="1" lang="en-US" altLang="ja-JP" baseline="0" dirty="0"/>
              <a:t> panel shows the elevation map and the right panel shows the global 3D image.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627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You can check the same charts by using the same URL query, like this.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928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So it is easy to share charts by using text-based communication tools, like E-mail, Twitter, SMS.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4922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OK, today, I introduced the quick look service, C3.</a:t>
            </a:r>
          </a:p>
          <a:p>
            <a:r>
              <a:rPr kumimoji="1" lang="en-US" altLang="ja-JP" sz="2800" dirty="0">
                <a:latin typeface="+mn-ea"/>
              </a:rPr>
              <a:t>C3 is n</a:t>
            </a:r>
            <a:r>
              <a:rPr kumimoji="1" lang="en-US" altLang="ja-JP" sz="3200" dirty="0">
                <a:latin typeface="+mn-ea"/>
              </a:rPr>
              <a:t>o subscription, no</a:t>
            </a:r>
            <a:r>
              <a:rPr lang="en-US" altLang="ja-JP" sz="3200" dirty="0">
                <a:latin typeface="+mn-ea"/>
              </a:rPr>
              <a:t> installation, n</a:t>
            </a:r>
            <a:r>
              <a:rPr kumimoji="1" lang="en-US" altLang="ja-JP" sz="3200" dirty="0">
                <a:latin typeface="+mn-ea"/>
              </a:rPr>
              <a:t>o manual by the</a:t>
            </a:r>
            <a:r>
              <a:rPr kumimoji="1" lang="en-US" altLang="ja-JP" sz="3200" baseline="0" dirty="0">
                <a:latin typeface="+mn-ea"/>
              </a:rPr>
              <a:t> inducing interface</a:t>
            </a:r>
            <a:r>
              <a:rPr kumimoji="1" lang="en-US" altLang="ja-JP" sz="3200" dirty="0">
                <a:latin typeface="+mn-ea"/>
              </a:rPr>
              <a:t>.</a:t>
            </a:r>
            <a:endParaRPr lang="ja-JP" altLang="ja-JP" sz="2800" dirty="0">
              <a:latin typeface="+mn-ea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Someone who is interested in the data set, could visit the original project page and get the whole data.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way,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you believe a ghost?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 you rise your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hands, the people who believe a ghost?</a:t>
            </a:r>
          </a:p>
          <a:p>
            <a:endParaRPr kumimoji="1" lang="en-US" altLang="ja-JP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we live in the society brimming with information.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 Data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growing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bigger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 by day.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thinking, “h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 could we control so much data?”</a:t>
            </a: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 also think,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“is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necessary to control all the data?”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more important to think seriously,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is the minimum amount of information for scientists or the people who need data?”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I will introduce a better web service in the transition period to “Open Science”.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Koji Imai from NICT.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“Get Started” page.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easily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imagine the data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the thumbnails.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are the names of the data sets, mostly termed from the project name, which are linked to each original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 page.</a:t>
            </a: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charts.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sunspot number.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select the data set, you can go to the next step.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select the product of the data set and go to the next step.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step three, you can select a figure type and the parameters.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select January to March in 2010.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Finally, click the “Show” button to get the chart.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This shows the time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series of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sunspot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number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 subtitle shows the setting to make this chart.</a:t>
            </a: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Hover the mouse cursor over the symbols to display more detailed information.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Drag over the plot area to zoom in.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From the top-right button, you can print out the chart and download it in some image formats for example PNG, JPEG, PDF and SVG.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490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Next, I will show you an earthquake map of USGS.</a:t>
            </a: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same as before, if you select the data set, you can go to the next step.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step three, you can select a figure type and the parameters.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case,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can input the parameters of period, latitude, longitude, magnitude and depth of earthquake.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Then, click the “Show” button to get the chart.</a:t>
            </a:r>
            <a:endParaRPr kumimoji="1" lang="ja-JP" altLang="ja-JP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084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This is the earthquake map.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ea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y-axis is latitude and x-axis is longitude.</a:t>
            </a: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circle size shows the magnitude level, for example, this large circle is M6.8.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label to hide or show the symbols.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Drag over the plot area to zoom in.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490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Step back and check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an option of </a:t>
            </a:r>
            <a:r>
              <a:rPr kumimoji="1" lang="en-US" altLang="ja-JP" sz="1200" b="0" i="0" kern="1200" baseline="0" dirty="0" err="1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Dagik</a:t>
            </a:r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 Earth image format.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490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baseline="0" dirty="0">
                <a:solidFill>
                  <a:schemeClr val="tx1"/>
                </a:solidFill>
                <a:effectLst/>
                <a:latin typeface="+mn-ea"/>
                <a:ea typeface="+mn-ea"/>
                <a:cs typeface="+mn-cs"/>
              </a:rPr>
              <a:t>Then, you can check the same image but it shows 3D map.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E4C27-0680-4A6F-A740-9C0B4DE2369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4490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429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969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661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13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187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96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88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549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3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326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F669-7866-47E5-AEE2-C08DD515ED21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65DA8-E1B1-49E3-B655-C5A0DEF880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41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9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openxmlformats.org/officeDocument/2006/relationships/video" Target="../media/media10.avi"/><Relationship Id="rId11" Type="http://schemas.openxmlformats.org/officeDocument/2006/relationships/image" Target="../media/image15.png"/><Relationship Id="rId5" Type="http://schemas.microsoft.com/office/2007/relationships/media" Target="../media/media10.avi"/><Relationship Id="rId10" Type="http://schemas.openxmlformats.org/officeDocument/2006/relationships/image" Target="../media/image14.png"/><Relationship Id="rId4" Type="http://schemas.openxmlformats.org/officeDocument/2006/relationships/video" Target="../media/media9.wm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2.mp4"/><Relationship Id="rId7" Type="http://schemas.openxmlformats.org/officeDocument/2006/relationships/image" Target="../media/image16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microsoft.com/office/2007/relationships/media" Target="../media/media13.mp4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544" y="1988840"/>
            <a:ext cx="8208912" cy="2448272"/>
          </a:xfrm>
        </p:spPr>
        <p:txBody>
          <a:bodyPr>
            <a:noAutofit/>
          </a:bodyPr>
          <a:lstStyle/>
          <a:p>
            <a:r>
              <a:rPr kumimoji="1" lang="ja-JP" altLang="en-US" sz="4000" dirty="0">
                <a:solidFill>
                  <a:srgbClr val="00B0F0"/>
                </a:solidFill>
              </a:rPr>
              <a:t>再現性と共有性を兼ね備える</a:t>
            </a:r>
            <a:br>
              <a:rPr kumimoji="1" lang="en-US" altLang="ja-JP" sz="4000" dirty="0">
                <a:solidFill>
                  <a:srgbClr val="00B0F0"/>
                </a:solidFill>
              </a:rPr>
            </a:br>
            <a:r>
              <a:rPr kumimoji="1" lang="ja-JP" altLang="en-US" sz="4000" dirty="0">
                <a:solidFill>
                  <a:srgbClr val="00B0F0"/>
                </a:solidFill>
              </a:rPr>
              <a:t>学際的なデータ可視化サービス</a:t>
            </a:r>
            <a:br>
              <a:rPr kumimoji="1" lang="en-US" altLang="ja-JP" sz="4000" dirty="0">
                <a:solidFill>
                  <a:srgbClr val="00B0F0"/>
                </a:solidFill>
              </a:rPr>
            </a:br>
            <a:r>
              <a:rPr lang="en-US" altLang="ja-JP" sz="3200" b="1" dirty="0">
                <a:solidFill>
                  <a:srgbClr val="00B0F0"/>
                </a:solidFill>
                <a:latin typeface="+mn-ea"/>
                <a:ea typeface="+mn-ea"/>
              </a:rPr>
              <a:t>Web service for reproducible</a:t>
            </a:r>
            <a:r>
              <a:rPr lang="ja-JP" altLang="en-US" sz="3200" b="1" dirty="0">
                <a:solidFill>
                  <a:srgbClr val="00B0F0"/>
                </a:solidFill>
                <a:latin typeface="+mn-ea"/>
                <a:ea typeface="+mn-ea"/>
              </a:rPr>
              <a:t> </a:t>
            </a:r>
            <a:r>
              <a:rPr lang="en-US" altLang="ja-JP" sz="3200" b="1" dirty="0">
                <a:solidFill>
                  <a:srgbClr val="00B0F0"/>
                </a:solidFill>
                <a:latin typeface="+mn-ea"/>
                <a:ea typeface="+mn-ea"/>
              </a:rPr>
              <a:t>and shareable multidisciplinary data visualization</a:t>
            </a:r>
            <a:endParaRPr kumimoji="1" lang="ja-JP" altLang="en-US" sz="4000" dirty="0">
              <a:solidFill>
                <a:srgbClr val="00B0F0"/>
              </a:solidFill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95536" y="4750296"/>
            <a:ext cx="8280920" cy="1054968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latin typeface="+mn-ea"/>
              </a:rPr>
              <a:t>情報通信研究機構（</a:t>
            </a:r>
            <a:r>
              <a:rPr lang="en-US" altLang="ja-JP" sz="2400" dirty="0">
                <a:latin typeface="+mn-ea"/>
              </a:rPr>
              <a:t>NICT</a:t>
            </a:r>
            <a:r>
              <a:rPr lang="ja-JP" altLang="en-US" sz="2400" dirty="0">
                <a:latin typeface="+mn-ea"/>
              </a:rPr>
              <a:t>） </a:t>
            </a:r>
            <a:r>
              <a:rPr lang="ja-JP" altLang="en-US" sz="2400" dirty="0"/>
              <a:t>今井 弘二（</a:t>
            </a:r>
            <a:r>
              <a:rPr lang="en-US" altLang="ja-JP" sz="2400" dirty="0"/>
              <a:t>Koji</a:t>
            </a:r>
            <a:r>
              <a:rPr lang="ja-JP" altLang="en-US" sz="2400" dirty="0"/>
              <a:t> </a:t>
            </a:r>
            <a:r>
              <a:rPr lang="en-US" altLang="ja-JP" sz="2400" dirty="0"/>
              <a:t>IMAI</a:t>
            </a:r>
            <a:r>
              <a:rPr lang="ja-JP" altLang="en-US" sz="2400" dirty="0"/>
              <a:t>）</a:t>
            </a:r>
            <a:endParaRPr lang="en-US" altLang="ja-JP" sz="2400" dirty="0">
              <a:latin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4437112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611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1_eclip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lipse_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75655" y="-603448"/>
            <a:ext cx="6096851" cy="4572638"/>
          </a:xfrm>
          <a:prstGeom prst="rect">
            <a:avLst/>
          </a:prstGeom>
        </p:spPr>
      </p:pic>
      <p:pic>
        <p:nvPicPr>
          <p:cNvPr id="5" name="exlipse_002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1999" y="3432860"/>
            <a:ext cx="4570146" cy="3427610"/>
          </a:xfrm>
          <a:prstGeom prst="rect">
            <a:avLst/>
          </a:prstGeom>
        </p:spPr>
      </p:pic>
      <p:pic>
        <p:nvPicPr>
          <p:cNvPr id="6" name="Record_eclipse_002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854" y="3432860"/>
            <a:ext cx="4573853" cy="341689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344904" y="6174269"/>
            <a:ext cx="3024336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66FF"/>
                </a:solidFill>
              </a:rPr>
              <a:t>Eclipse at the maximum point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62038" y="2348880"/>
            <a:ext cx="1524084" cy="36933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66FF"/>
                </a:solidFill>
              </a:rPr>
              <a:t>Eclipse path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898739" y="6174269"/>
            <a:ext cx="1656184" cy="36933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66FF"/>
                </a:solidFill>
              </a:rPr>
              <a:t>Pseudo 3D map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583666" y="3183359"/>
            <a:ext cx="5868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These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are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the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examples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of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the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solar</a:t>
            </a:r>
            <a:r>
              <a:rPr lang="ja-JP" altLang="en-US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eclipse.</a:t>
            </a:r>
            <a:endParaRPr lang="ja-JP" altLang="en-US" sz="2400" dirty="0">
              <a:solidFill>
                <a:srgbClr val="FF66FF"/>
              </a:solidFill>
              <a:effectLst>
                <a:glow rad="165100">
                  <a:schemeClr val="bg1">
                    <a:alpha val="7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73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9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rature_00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7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4" y="-9266"/>
            <a:ext cx="6096851" cy="4380511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temperature_0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64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1840" y="3506078"/>
            <a:ext cx="4570146" cy="3427610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temperature_0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188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6" y="3506079"/>
            <a:ext cx="4573854" cy="3427609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1494030" y="6564356"/>
            <a:ext cx="1601505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66FF"/>
                </a:solidFill>
              </a:rPr>
              <a:t>Altitude profile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60032" y="2634778"/>
            <a:ext cx="1290186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FF66FF"/>
                </a:solidFill>
              </a:rPr>
              <a:t>Global map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218318" y="6564356"/>
            <a:ext cx="1297189" cy="36933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66FF"/>
                </a:solidFill>
              </a:rPr>
              <a:t>Time series</a:t>
            </a:r>
            <a:endParaRPr kumimoji="1" lang="ja-JP" altLang="en-US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8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869925"/>
            <a:ext cx="7992888" cy="528608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779912" y="6228020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>
                    <a:lumMod val="65000"/>
                  </a:schemeClr>
                </a:solidFill>
              </a:rPr>
              <a:t>http://www.isas.ac.jp/e/topics/2015/0629.shtml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7320" y="303039"/>
            <a:ext cx="698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6FF"/>
                </a:solidFill>
                <a:latin typeface="+mn-ea"/>
              </a:rPr>
              <a:t>Example</a:t>
            </a:r>
            <a:r>
              <a:rPr kumimoji="1" lang="ja-JP" altLang="en-US" sz="2400" dirty="0">
                <a:solidFill>
                  <a:srgbClr val="FF66FF"/>
                </a:solidFill>
                <a:latin typeface="+mn-ea"/>
              </a:rPr>
              <a:t> </a:t>
            </a:r>
            <a:r>
              <a:rPr kumimoji="1" lang="en-US" altLang="ja-JP" sz="2400" dirty="0">
                <a:solidFill>
                  <a:srgbClr val="FF66FF"/>
                </a:solidFill>
                <a:latin typeface="+mn-ea"/>
              </a:rPr>
              <a:t>of</a:t>
            </a:r>
            <a:r>
              <a:rPr kumimoji="1" lang="ja-JP" altLang="en-US" sz="2400" dirty="0">
                <a:solidFill>
                  <a:srgbClr val="FF66FF"/>
                </a:solidFill>
                <a:latin typeface="+mn-ea"/>
              </a:rPr>
              <a:t> </a:t>
            </a:r>
            <a:r>
              <a:rPr kumimoji="1" lang="en-US" altLang="ja-JP" sz="2400" dirty="0">
                <a:solidFill>
                  <a:srgbClr val="FF66FF"/>
                </a:solidFill>
                <a:latin typeface="+mn-ea"/>
              </a:rPr>
              <a:t>a cross-cutting research by using C3</a:t>
            </a:r>
            <a:endParaRPr kumimoji="1" lang="ja-JP" altLang="en-US" sz="2400" dirty="0">
              <a:solidFill>
                <a:srgbClr val="FF66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174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録画_2016_05_20_07_52_06_19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0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228516" y="451179"/>
            <a:ext cx="8352928" cy="430887"/>
            <a:chOff x="228516" y="484309"/>
            <a:chExt cx="8352928" cy="430887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228516" y="496921"/>
              <a:ext cx="8352928" cy="0"/>
            </a:xfrm>
            <a:prstGeom prst="line">
              <a:avLst/>
            </a:prstGeom>
            <a:ln w="34925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正方形/長方形 4"/>
            <p:cNvSpPr/>
            <p:nvPr/>
          </p:nvSpPr>
          <p:spPr>
            <a:xfrm>
              <a:off x="1259632" y="484309"/>
              <a:ext cx="626469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All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charts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have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a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query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string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in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the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 err="1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adrress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bar.</a:t>
              </a:r>
              <a:endParaRPr lang="ja-JP" altLang="en-US" sz="22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endParaRPr>
            </a:p>
          </p:txBody>
        </p:sp>
      </p:grpSp>
      <p:sp>
        <p:nvSpPr>
          <p:cNvPr id="8" name="正方形/長方形 7"/>
          <p:cNvSpPr/>
          <p:nvPr/>
        </p:nvSpPr>
        <p:spPr>
          <a:xfrm>
            <a:off x="4572000" y="3729226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You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can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check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the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same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charts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by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using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the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same</a:t>
            </a:r>
            <a:r>
              <a:rPr lang="ja-JP" altLang="en-US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 </a:t>
            </a:r>
            <a:r>
              <a:rPr lang="en-US" altLang="ja-JP" sz="20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rPr>
              <a:t>query.</a:t>
            </a:r>
            <a:endParaRPr lang="ja-JP" altLang="en-US" sz="2000" dirty="0">
              <a:solidFill>
                <a:srgbClr val="FF66FF"/>
              </a:solidFill>
              <a:effectLst>
                <a:glow rad="165100">
                  <a:schemeClr val="bg1">
                    <a:alpha val="70000"/>
                  </a:schemeClr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88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99592" y="548680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sz="2400" dirty="0">
                <a:solidFill>
                  <a:srgbClr val="FF66FF"/>
                </a:solidFill>
                <a:latin typeface="+mn-ea"/>
              </a:rPr>
              <a:t>The structure of the URL</a:t>
            </a:r>
            <a:r>
              <a:rPr lang="ja-JP" altLang="en-US" sz="2400" dirty="0">
                <a:solidFill>
                  <a:srgbClr val="FF66FF"/>
                </a:solidFill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latin typeface="+mn-ea"/>
              </a:rPr>
              <a:t>query</a:t>
            </a:r>
            <a:r>
              <a:rPr lang="ja-JP" altLang="en-US" sz="2400" dirty="0">
                <a:solidFill>
                  <a:srgbClr val="FF66FF"/>
                </a:solidFill>
                <a:latin typeface="+mn-ea"/>
              </a:rPr>
              <a:t> </a:t>
            </a:r>
            <a:r>
              <a:rPr lang="en-US" altLang="ja-JP" sz="2400" dirty="0">
                <a:solidFill>
                  <a:srgbClr val="FF66FF"/>
                </a:solidFill>
                <a:latin typeface="+mn-ea"/>
              </a:rPr>
              <a:t>is:</a:t>
            </a:r>
            <a:endParaRPr lang="en-US" altLang="ja-JP" sz="2400" kern="100" dirty="0">
              <a:solidFill>
                <a:srgbClr val="FF66FF"/>
              </a:solidFill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ja-JP" sz="24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en</a:t>
            </a:r>
            <a:r>
              <a:rPr lang="en-US" altLang="ja-JP" sz="2400" kern="100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en-US" altLang="ja-JP" sz="2400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SORCE_TSI_17_timeSeries</a:t>
            </a:r>
            <a:r>
              <a:rPr lang="en-US" altLang="ja-JP" sz="2400" kern="100" dirty="0">
                <a:latin typeface="+mn-ea"/>
                <a:cs typeface="Times New Roman" panose="02020603050405020304" pitchFamily="18" charset="0"/>
              </a:rPr>
              <a:t>+</a:t>
            </a:r>
            <a:r>
              <a:rPr lang="en-US" altLang="ja-JP" sz="2400" kern="100" dirty="0">
                <a:solidFill>
                  <a:srgbClr val="0070C0"/>
                </a:solidFill>
                <a:latin typeface="+mn-ea"/>
                <a:cs typeface="Times New Roman" panose="02020603050405020304" pitchFamily="18" charset="0"/>
              </a:rPr>
              <a:t>20100101_20100201</a:t>
            </a:r>
            <a:endParaRPr lang="ja-JP" altLang="ja-JP" sz="2400" kern="100" dirty="0">
              <a:latin typeface="+mn-ea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altLang="ja-JP" sz="2400" kern="100" dirty="0">
                <a:solidFill>
                  <a:srgbClr val="FF0000"/>
                </a:solidFill>
                <a:latin typeface="+mn-ea"/>
                <a:cs typeface="Times New Roman" panose="02020603050405020304" pitchFamily="18" charset="0"/>
              </a:rPr>
              <a:t>header</a:t>
            </a:r>
            <a:r>
              <a:rPr lang="en-US" altLang="ja-JP" sz="2400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 + </a:t>
            </a:r>
            <a:r>
              <a:rPr lang="en-US" altLang="ja-JP" sz="2400" kern="100" dirty="0">
                <a:solidFill>
                  <a:srgbClr val="00B050"/>
                </a:solidFill>
                <a:latin typeface="+mn-ea"/>
                <a:cs typeface="Times New Roman" panose="02020603050405020304" pitchFamily="18" charset="0"/>
              </a:rPr>
              <a:t>selection</a:t>
            </a:r>
            <a:r>
              <a:rPr lang="en-US" altLang="ja-JP" sz="2400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 + </a:t>
            </a:r>
            <a:r>
              <a:rPr lang="en-US" altLang="ja-JP" sz="2400" kern="100" dirty="0">
                <a:solidFill>
                  <a:srgbClr val="5B9BD5"/>
                </a:solidFill>
                <a:latin typeface="+mn-ea"/>
                <a:cs typeface="Times New Roman" panose="02020603050405020304" pitchFamily="18" charset="0"/>
              </a:rPr>
              <a:t>extraction</a:t>
            </a:r>
            <a:r>
              <a:rPr lang="en-US" altLang="ja-JP" sz="2400" kern="100" dirty="0">
                <a:solidFill>
                  <a:srgbClr val="000000"/>
                </a:solidFill>
                <a:latin typeface="+mn-ea"/>
                <a:cs typeface="Times New Roman" panose="02020603050405020304" pitchFamily="18" charset="0"/>
              </a:rPr>
              <a:t> + (analytic method)</a:t>
            </a:r>
            <a:endParaRPr lang="ja-JP" altLang="ja-JP" sz="2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79511" y="2152300"/>
            <a:ext cx="4212469" cy="4085012"/>
            <a:chOff x="179511" y="2152300"/>
            <a:chExt cx="4212469" cy="4085012"/>
          </a:xfrm>
        </p:grpSpPr>
        <p:sp>
          <p:nvSpPr>
            <p:cNvPr id="6" name="正方形/長方形 5"/>
            <p:cNvSpPr/>
            <p:nvPr/>
          </p:nvSpPr>
          <p:spPr>
            <a:xfrm>
              <a:off x="179511" y="5467871"/>
              <a:ext cx="421246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Easy to share the charts by using text-based communication tools.</a:t>
              </a:r>
              <a:endParaRPr lang="ja-JP" altLang="en-US" sz="22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endParaRP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513" y="2152300"/>
              <a:ext cx="3852466" cy="3288525"/>
            </a:xfrm>
            <a:prstGeom prst="rect">
              <a:avLst/>
            </a:prstGeom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1782688" y="2708920"/>
              <a:ext cx="9361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>
                  <a:latin typeface="+mn-ea"/>
                </a:rPr>
                <a:t>query</a:t>
              </a:r>
              <a:endParaRPr kumimoji="1" lang="ja-JP" altLang="en-US" sz="2200" dirty="0">
                <a:latin typeface="+mn-ea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547664" y="4843534"/>
              <a:ext cx="93610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200" dirty="0">
                  <a:latin typeface="+mn-ea"/>
                </a:rPr>
                <a:t>query</a:t>
              </a:r>
              <a:endParaRPr kumimoji="1" lang="ja-JP" altLang="en-US" sz="2200" dirty="0">
                <a:latin typeface="+mn-ea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572000" y="2899869"/>
            <a:ext cx="4464496" cy="3049411"/>
            <a:chOff x="4572000" y="2899869"/>
            <a:chExt cx="4464496" cy="3049411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2899869"/>
              <a:ext cx="4211960" cy="2185315"/>
            </a:xfrm>
            <a:prstGeom prst="rect">
              <a:avLst/>
            </a:prstGeom>
          </p:spPr>
        </p:pic>
        <p:sp>
          <p:nvSpPr>
            <p:cNvPr id="14" name="正方形/長方形 13"/>
            <p:cNvSpPr/>
            <p:nvPr/>
          </p:nvSpPr>
          <p:spPr>
            <a:xfrm>
              <a:off x="5148064" y="5518393"/>
              <a:ext cx="38884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Like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a</a:t>
              </a:r>
              <a:r>
                <a:rPr lang="ja-JP" altLang="en-US" sz="2200" dirty="0">
                  <a:solidFill>
                    <a:srgbClr val="FF66FF"/>
                  </a:solidFill>
                  <a:effectLst>
                    <a:glow rad="165100">
                      <a:schemeClr val="bg1">
                        <a:alpha val="70000"/>
                      </a:schemeClr>
                    </a:glow>
                  </a:effectLst>
                  <a:latin typeface="+mn-ea"/>
                </a:rPr>
                <a:t> </a:t>
              </a:r>
              <a:r>
                <a:rPr lang="en-US" altLang="ja-JP" sz="2200" dirty="0">
                  <a:solidFill>
                    <a:srgbClr val="FF66FF"/>
                  </a:solidFill>
                </a:rPr>
                <a:t>identifier in a document</a:t>
              </a:r>
              <a:endParaRPr lang="ja-JP" altLang="en-US" sz="2200" dirty="0">
                <a:solidFill>
                  <a:srgbClr val="FF66FF"/>
                </a:solidFill>
                <a:effectLst>
                  <a:glow rad="165100">
                    <a:schemeClr val="bg1">
                      <a:alpha val="70000"/>
                    </a:schemeClr>
                  </a:glow>
                </a:effectLst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987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kumimoji="1" lang="en-US" altLang="ja-JP" dirty="0">
                <a:solidFill>
                  <a:srgbClr val="00B0F0"/>
                </a:solidFill>
              </a:rPr>
              <a:t>Summary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980728"/>
            <a:ext cx="9144000" cy="72008"/>
          </a:xfrm>
          <a:prstGeom prst="rect">
            <a:avLst/>
          </a:prstGeom>
          <a:gradFill flip="none" rotWithShape="1">
            <a:gsLst>
              <a:gs pos="0">
                <a:srgbClr val="00B0F0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7786" y="1225203"/>
            <a:ext cx="882047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800" dirty="0">
                <a:latin typeface="+mn-ea"/>
              </a:rPr>
              <a:t>Quick look service, C3 is: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kumimoji="1" lang="en-US" altLang="ja-JP" sz="3600" dirty="0">
                <a:latin typeface="+mn-ea"/>
              </a:rPr>
              <a:t>No subscription,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600" dirty="0">
                <a:latin typeface="+mn-ea"/>
              </a:rPr>
              <a:t>No installation,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kumimoji="1" lang="en-US" altLang="ja-JP" sz="3600" dirty="0">
                <a:latin typeface="+mn-ea"/>
              </a:rPr>
              <a:t>No manual.</a:t>
            </a:r>
            <a:endParaRPr lang="ja-JP" altLang="ja-JP" sz="3600" dirty="0">
              <a:latin typeface="+mn-ea"/>
            </a:endParaRPr>
          </a:p>
          <a:p>
            <a:r>
              <a:rPr lang="en-US" altLang="ja-JP" sz="3800" dirty="0">
                <a:latin typeface="+mn-ea"/>
              </a:rPr>
              <a:t>It is easy to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600" dirty="0">
                <a:latin typeface="+mn-ea"/>
              </a:rPr>
              <a:t>get the charts in geoscience,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600" dirty="0">
                <a:latin typeface="+mn-ea"/>
              </a:rPr>
              <a:t>reproduce the chats,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600" dirty="0">
                <a:latin typeface="+mn-ea"/>
              </a:rPr>
              <a:t>share the charts,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ja-JP" sz="3600" dirty="0">
                <a:latin typeface="+mn-ea"/>
              </a:rPr>
              <a:t>cite the charts. 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5724128" y="5930498"/>
            <a:ext cx="1872208" cy="457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000" dirty="0">
                <a:solidFill>
                  <a:schemeClr val="tx1"/>
                </a:solidFill>
              </a:rPr>
              <a:t>NICT</a:t>
            </a:r>
            <a:r>
              <a:rPr kumimoji="1" lang="en-US" altLang="ja-JP" sz="3000" dirty="0">
                <a:solidFill>
                  <a:schemeClr val="tx1"/>
                </a:solidFill>
              </a:rPr>
              <a:t>  C3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7596336" y="5930490"/>
            <a:ext cx="1080120" cy="653610"/>
            <a:chOff x="7956376" y="6226644"/>
            <a:chExt cx="864096" cy="654998"/>
          </a:xfrm>
        </p:grpSpPr>
        <p:sp>
          <p:nvSpPr>
            <p:cNvPr id="10" name="正方形/長方形 9"/>
            <p:cNvSpPr/>
            <p:nvPr/>
          </p:nvSpPr>
          <p:spPr>
            <a:xfrm>
              <a:off x="7956376" y="6226644"/>
              <a:ext cx="864096" cy="4580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600" dirty="0"/>
                <a:t>s</a:t>
              </a:r>
              <a:r>
                <a:rPr kumimoji="1" lang="en-US" altLang="ja-JP" sz="2600" dirty="0"/>
                <a:t>earch</a:t>
              </a:r>
              <a:endParaRPr kumimoji="1" lang="ja-JP" altLang="en-US" sz="2600" dirty="0"/>
            </a:p>
          </p:txBody>
        </p:sp>
        <p:pic>
          <p:nvPicPr>
            <p:cNvPr id="11" name="Picture 2" descr="http://www.sharots.com/sozai/etc/yajirushi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254" y="6452607"/>
              <a:ext cx="222792" cy="429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3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 1"/>
          <p:cNvSpPr>
            <a:spLocks noGrp="1"/>
          </p:cNvSpPr>
          <p:nvPr>
            <p:ph type="title"/>
          </p:nvPr>
        </p:nvSpPr>
        <p:spPr>
          <a:xfrm>
            <a:off x="1763688" y="3085009"/>
            <a:ext cx="5256584" cy="1296329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altLang="ja-JP" sz="3400" dirty="0">
                <a:solidFill>
                  <a:srgbClr val="00B0F0"/>
                </a:solidFill>
                <a:latin typeface="+mn-ea"/>
                <a:ea typeface="+mn-ea"/>
              </a:rPr>
              <a:t>Do you believe a ghost?</a:t>
            </a:r>
            <a:br>
              <a:rPr lang="en-US" altLang="ja-JP" sz="3400" dirty="0">
                <a:solidFill>
                  <a:srgbClr val="00B0F0"/>
                </a:solidFill>
                <a:latin typeface="+mn-ea"/>
                <a:ea typeface="+mn-ea"/>
              </a:rPr>
            </a:br>
            <a:r>
              <a:rPr lang="ja-JP" altLang="en-US" sz="3400" dirty="0">
                <a:solidFill>
                  <a:srgbClr val="00B0F0"/>
                </a:solidFill>
                <a:latin typeface="+mn-ea"/>
                <a:ea typeface="+mn-ea"/>
              </a:rPr>
              <a:t>（</a:t>
            </a:r>
            <a:r>
              <a:rPr lang="ja-JP" altLang="en-US" sz="3400" dirty="0">
                <a:solidFill>
                  <a:srgbClr val="00B0F0"/>
                </a:solidFill>
                <a:latin typeface="+mn-ea"/>
              </a:rPr>
              <a:t>幽霊を信じますか？</a:t>
            </a:r>
            <a:r>
              <a:rPr lang="ja-JP" altLang="en-US" sz="3400" dirty="0">
                <a:solidFill>
                  <a:srgbClr val="00B0F0"/>
                </a:solidFill>
                <a:latin typeface="+mn-ea"/>
                <a:ea typeface="+mn-ea"/>
              </a:rPr>
              <a:t>）</a:t>
            </a:r>
            <a:endParaRPr kumimoji="1" lang="ja-JP" altLang="en-US" sz="4900" dirty="0">
              <a:solidFill>
                <a:srgbClr val="00B0F0"/>
              </a:solidFill>
              <a:latin typeface="+mn-ea"/>
              <a:ea typeface="+mn-ea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23528" y="588842"/>
            <a:ext cx="8009477" cy="5313043"/>
            <a:chOff x="323528" y="588842"/>
            <a:chExt cx="8009477" cy="5313043"/>
          </a:xfrm>
        </p:grpSpPr>
        <p:pic>
          <p:nvPicPr>
            <p:cNvPr id="1028" name="Picture 4" descr="[フリーイラスト] おばけ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05" y="4077072"/>
              <a:ext cx="1800200" cy="18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[フリーイラスト] 幽霊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809" y="1052857"/>
              <a:ext cx="2016103" cy="201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www.yoshie.bz/sampl/halloween/death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588842"/>
              <a:ext cx="2959789" cy="2496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halloween-sozai.up.seesaa.net/image/goast02-thumbnail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528" y="3170559"/>
              <a:ext cx="1498702" cy="1508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://halloween-sozai.up.seesaa.net/image/goast-thumbnail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95736" y="4530285"/>
              <a:ext cx="1060704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テキスト ボックス 2"/>
          <p:cNvSpPr txBox="1"/>
          <p:nvPr/>
        </p:nvSpPr>
        <p:spPr>
          <a:xfrm>
            <a:off x="2123729" y="6050832"/>
            <a:ext cx="7020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B0F0"/>
                </a:solidFill>
                <a:latin typeface="+mn-ea"/>
              </a:rPr>
              <a:t>The problem is the </a:t>
            </a:r>
            <a:r>
              <a:rPr kumimoji="1" lang="ja-JP" altLang="en-US" sz="2800" dirty="0">
                <a:solidFill>
                  <a:srgbClr val="00B0F0"/>
                </a:solidFill>
                <a:latin typeface="+mn-ea"/>
              </a:rPr>
              <a:t>“</a:t>
            </a:r>
            <a:r>
              <a:rPr kumimoji="1" lang="en-US" altLang="ja-JP" sz="2800" dirty="0">
                <a:solidFill>
                  <a:srgbClr val="00B0F0"/>
                </a:solidFill>
                <a:latin typeface="+mn-ea"/>
              </a:rPr>
              <a:t>reproducibility (</a:t>
            </a:r>
            <a:r>
              <a:rPr kumimoji="1" lang="ja-JP" altLang="en-US" sz="2800" dirty="0">
                <a:solidFill>
                  <a:srgbClr val="00B0F0"/>
                </a:solidFill>
                <a:latin typeface="+mn-ea"/>
              </a:rPr>
              <a:t>再現性</a:t>
            </a:r>
            <a:r>
              <a:rPr kumimoji="1" lang="en-US" altLang="ja-JP" sz="2800" dirty="0">
                <a:solidFill>
                  <a:srgbClr val="00B0F0"/>
                </a:solidFill>
                <a:latin typeface="+mn-ea"/>
              </a:rPr>
              <a:t>) </a:t>
            </a:r>
            <a:r>
              <a:rPr kumimoji="1" lang="ja-JP" altLang="en-US" sz="2800" dirty="0">
                <a:solidFill>
                  <a:srgbClr val="00B0F0"/>
                </a:solidFill>
                <a:latin typeface="+mn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3961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491880" y="980728"/>
            <a:ext cx="5616624" cy="378565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effectLst/>
                <a:latin typeface="+mn-ea"/>
              </a:rPr>
              <a:t>Reproducibility is one of the foundations of the scientific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>
                <a:effectLst/>
                <a:latin typeface="+mn-ea"/>
              </a:rPr>
              <a:t>Reproducible evidence is imperative to build new scientific knowledge. </a:t>
            </a:r>
          </a:p>
          <a:p>
            <a:r>
              <a:rPr kumimoji="1" lang="ja-JP" altLang="en-US" sz="2400" dirty="0">
                <a:effectLst/>
                <a:latin typeface="+mn-ea"/>
              </a:rPr>
              <a:t>　　　　　　　　　⇓  </a:t>
            </a:r>
            <a:r>
              <a:rPr kumimoji="1" lang="en-US" altLang="ja-JP" sz="2400" dirty="0">
                <a:effectLst/>
                <a:latin typeface="+mn-ea"/>
              </a:rPr>
              <a:t>However,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+mn-ea"/>
              </a:rPr>
              <a:t>It is not easy especially for studies dealing with scientific data of different fields.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>
                <a:latin typeface="+mn-ea"/>
              </a:rPr>
              <a:t>I</a:t>
            </a:r>
            <a:r>
              <a:rPr kumimoji="1" lang="en-US" altLang="ja-JP" sz="2400">
                <a:latin typeface="+mn-ea"/>
              </a:rPr>
              <a:t> </a:t>
            </a:r>
            <a:r>
              <a:rPr kumimoji="1" lang="en-US" altLang="ja-JP" sz="2400" dirty="0">
                <a:latin typeface="+mn-ea"/>
              </a:rPr>
              <a:t>will introduce a prototype</a:t>
            </a:r>
            <a:r>
              <a:rPr kumimoji="1" lang="ja-JP" altLang="en-US" sz="2400" dirty="0">
                <a:latin typeface="+mn-ea"/>
              </a:rPr>
              <a:t> </a:t>
            </a:r>
            <a:r>
              <a:rPr kumimoji="1" lang="en-US" altLang="ja-JP" sz="2400" dirty="0">
                <a:latin typeface="+mn-ea"/>
              </a:rPr>
              <a:t>web service </a:t>
            </a:r>
            <a:r>
              <a:rPr lang="en-US" altLang="ja-JP" sz="2400" dirty="0">
                <a:latin typeface="+mn-ea"/>
              </a:rPr>
              <a:t>to reproduce, remake, share a charts.</a:t>
            </a:r>
            <a:endParaRPr kumimoji="1" lang="en-US" altLang="ja-JP" sz="2400" dirty="0">
              <a:latin typeface="+mn-ea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48050" cy="68580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5496" y="4674622"/>
            <a:ext cx="3412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How</a:t>
            </a:r>
            <a:r>
              <a:rPr lang="ja-JP" altLang="en-US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 </a:t>
            </a:r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could we control so much data?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5496" y="3532946"/>
            <a:ext cx="3015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Brimming with information.</a:t>
            </a:r>
            <a:endParaRPr lang="ja-JP" altLang="en-US" sz="2000" dirty="0"/>
          </a:p>
        </p:txBody>
      </p:sp>
      <p:sp>
        <p:nvSpPr>
          <p:cNvPr id="12" name="正方形/長方形 11"/>
          <p:cNvSpPr/>
          <p:nvPr/>
        </p:nvSpPr>
        <p:spPr>
          <a:xfrm>
            <a:off x="0" y="4098558"/>
            <a:ext cx="344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We need a system to control the data.</a:t>
            </a:r>
            <a:endParaRPr lang="ja-JP" altLang="en-US" sz="1600" dirty="0"/>
          </a:p>
        </p:txBody>
      </p:sp>
      <p:sp>
        <p:nvSpPr>
          <p:cNvPr id="14" name="正方形/長方形 13"/>
          <p:cNvSpPr/>
          <p:nvPr/>
        </p:nvSpPr>
        <p:spPr>
          <a:xfrm>
            <a:off x="1194922" y="5157192"/>
            <a:ext cx="14328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Reproducible?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5536" y="5610726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Shareable?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63688" y="5877272"/>
            <a:ext cx="13681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Times New Roman"/>
              </a:rPr>
              <a:t>Remarkable?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8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1_sunspo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3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5496" y="4653136"/>
            <a:ext cx="2664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700" dirty="0">
                <a:solidFill>
                  <a:srgbClr val="FF66FF"/>
                </a:solidFill>
                <a:latin typeface="+mn-ea"/>
              </a:rPr>
              <a:t>Easily</a:t>
            </a:r>
            <a:r>
              <a:rPr lang="ja-JP" altLang="en-US" sz="1700" dirty="0">
                <a:solidFill>
                  <a:srgbClr val="FF66FF"/>
                </a:solidFill>
                <a:latin typeface="+mn-ea"/>
              </a:rPr>
              <a:t> </a:t>
            </a:r>
            <a:r>
              <a:rPr lang="en-US" altLang="ja-JP" sz="1700" dirty="0">
                <a:solidFill>
                  <a:srgbClr val="FF66FF"/>
                </a:solidFill>
                <a:latin typeface="+mn-ea"/>
              </a:rPr>
              <a:t>imagine the data set through the thumbnails!</a:t>
            </a:r>
            <a:endParaRPr kumimoji="1" lang="ja-JP" altLang="en-US" sz="1700" dirty="0">
              <a:solidFill>
                <a:srgbClr val="FF66FF"/>
              </a:solidFill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408712" y="5795972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  <a:latin typeface="+mn-ea"/>
              </a:rPr>
              <a:t>Inductive</a:t>
            </a:r>
            <a:r>
              <a:rPr lang="ja-JP" altLang="en-US" dirty="0">
                <a:solidFill>
                  <a:srgbClr val="FF66FF"/>
                </a:solidFill>
                <a:latin typeface="+mn-ea"/>
              </a:rPr>
              <a:t> </a:t>
            </a:r>
            <a:r>
              <a:rPr lang="en-US" altLang="ja-JP" dirty="0">
                <a:solidFill>
                  <a:srgbClr val="FF66FF"/>
                </a:solidFill>
                <a:latin typeface="+mn-ea"/>
              </a:rPr>
              <a:t>interface!</a:t>
            </a:r>
            <a:endParaRPr kumimoji="1" lang="ja-JP" altLang="en-US" dirty="0">
              <a:solidFill>
                <a:srgbClr val="FF66FF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77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2_sunspo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67544" y="255619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  <a:latin typeface="+mn-ea"/>
              </a:rPr>
              <a:t>Hover the mouse cursor over the symbols to display more detailed information.</a:t>
            </a:r>
            <a:endParaRPr lang="ja-JP" altLang="ja-JP" dirty="0">
              <a:solidFill>
                <a:srgbClr val="FF66FF"/>
              </a:solidFill>
              <a:latin typeface="+mn-e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63888" y="402655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  <a:latin typeface="+mn-ea"/>
              </a:rPr>
              <a:t>Drag over the plot area to zoom in.</a:t>
            </a:r>
            <a:endParaRPr lang="ja-JP" altLang="ja-JP" dirty="0">
              <a:solidFill>
                <a:srgbClr val="FF66FF"/>
              </a:solidFill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383006" y="1198493"/>
            <a:ext cx="3509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  <a:latin typeface="+mn-ea"/>
              </a:rPr>
              <a:t>Print out the chart and download it in some image formats.</a:t>
            </a:r>
            <a:endParaRPr lang="ja-JP" altLang="en-US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1_earthqua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6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2_earthqua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907704" y="3923764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  <a:latin typeface="+mn-ea"/>
              </a:rPr>
              <a:t>The circle size shows the magnitude level.</a:t>
            </a:r>
            <a:endParaRPr lang="ja-JP" altLang="en-US" dirty="0">
              <a:solidFill>
                <a:srgbClr val="FF66FF"/>
              </a:solidFill>
              <a:latin typeface="+mn-e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948265" y="1846565"/>
            <a:ext cx="23762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rgbClr val="FF66FF"/>
                </a:solidFill>
              </a:rPr>
              <a:t>Click the label to hide or show the symbols.</a:t>
            </a:r>
            <a:endParaRPr lang="ja-JP" altLang="ja-JP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33_earthqua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3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4_earthquak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buFont typeface="Arial" panose="020B0604020202020204" pitchFamily="34" charset="0"/>
          <a:buChar char="•"/>
          <a:defRPr sz="24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1109</Words>
  <Application>Microsoft Office PowerPoint</Application>
  <PresentationFormat>画面に合わせる (4:3)</PresentationFormat>
  <Paragraphs>136</Paragraphs>
  <Slides>16</Slides>
  <Notes>16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Times New Roman</vt:lpstr>
      <vt:lpstr>Wingdings</vt:lpstr>
      <vt:lpstr>Office ​​テーマ</vt:lpstr>
      <vt:lpstr>再現性と共有性を兼ね備える 学際的なデータ可視化サービス Web service for reproducible and shareable multidisciplinary data visualization</vt:lpstr>
      <vt:lpstr>Do you believe a ghost? （幽霊を信じますか？）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Koji</dc:creator>
  <cp:lastModifiedBy>Koji Imai</cp:lastModifiedBy>
  <cp:revision>135</cp:revision>
  <dcterms:created xsi:type="dcterms:W3CDTF">2016-05-16T05:00:56Z</dcterms:created>
  <dcterms:modified xsi:type="dcterms:W3CDTF">2017-03-01T00:40:12Z</dcterms:modified>
</cp:coreProperties>
</file>