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3" r:id="rId3"/>
    <p:sldId id="257" r:id="rId4"/>
    <p:sldId id="272" r:id="rId5"/>
    <p:sldId id="273" r:id="rId6"/>
    <p:sldId id="274" r:id="rId7"/>
    <p:sldId id="277" r:id="rId8"/>
    <p:sldId id="278" r:id="rId9"/>
    <p:sldId id="279" r:id="rId10"/>
    <p:sldId id="275" r:id="rId11"/>
    <p:sldId id="264" r:id="rId12"/>
    <p:sldId id="269" r:id="rId13"/>
    <p:sldId id="258" r:id="rId14"/>
    <p:sldId id="259" r:id="rId15"/>
    <p:sldId id="276" r:id="rId16"/>
    <p:sldId id="271" r:id="rId17"/>
    <p:sldId id="262" r:id="rId18"/>
    <p:sldId id="281" r:id="rId19"/>
    <p:sldId id="282" r:id="rId20"/>
    <p:sldId id="261" r:id="rId21"/>
    <p:sldId id="270" r:id="rId22"/>
    <p:sldId id="265" r:id="rId23"/>
    <p:sldId id="266" r:id="rId24"/>
    <p:sldId id="268" r:id="rId25"/>
    <p:sldId id="260" r:id="rId26"/>
    <p:sldId id="263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guoqing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6" autoAdjust="0"/>
    <p:restoredTop sz="86387" autoAdjust="0"/>
  </p:normalViewPr>
  <p:slideViewPr>
    <p:cSldViewPr>
      <p:cViewPr>
        <p:scale>
          <a:sx n="66" d="100"/>
          <a:sy n="66" d="100"/>
        </p:scale>
        <p:origin x="1395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712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9-14T06:56:37.876" idx="1">
    <p:pos x="5736" y="160"/>
    <p:text>Asia-Oceanic？
if mention asia-pacific, USA and Canada should be involved inside. Only European centers are kept outside for the whole WDS family. 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2786D-B8F0-470B-9162-9EDA78AEE99F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A26AF-15A6-49ED-A6C9-5DD51BCEEF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70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A26AF-15A6-49ED-A6C9-5DD51BCEEF6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32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A26AF-15A6-49ED-A6C9-5DD51BCEEF6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74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996" y="4716462"/>
            <a:ext cx="4985272" cy="4468815"/>
          </a:xfrm>
          <a:noFill/>
          <a:ln/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04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65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01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62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3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77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15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26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02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85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F403-BFB8-4E1D-B1AD-0D18A989741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89A74-9D0E-4818-9F8D-9F6BA7610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29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icsu-wds.org/community/membership/associate-member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su-wds.org/community/membership/partner-members" TargetMode="External"/><Relationship Id="rId5" Type="http://schemas.openxmlformats.org/officeDocument/2006/relationships/hyperlink" Target="https://www.icsu-wds.org/community/membership/network-members" TargetMode="External"/><Relationship Id="rId4" Type="http://schemas.openxmlformats.org/officeDocument/2006/relationships/hyperlink" Target="https://www.icsu-wds.org/community/membership/regular-membe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568952" cy="2334121"/>
          </a:xfrm>
        </p:spPr>
        <p:txBody>
          <a:bodyPr>
            <a:normAutofit fontScale="90000"/>
          </a:bodyPr>
          <a:lstStyle/>
          <a:p>
            <a:r>
              <a:rPr lang="ja-JP" altLang="ja-JP" b="1" dirty="0"/>
              <a:t>基本的データの</a:t>
            </a:r>
            <a:br>
              <a:rPr lang="en-US" altLang="ja-JP" b="1" dirty="0"/>
            </a:br>
            <a:r>
              <a:rPr lang="ja-JP" altLang="ja-JP" b="1" dirty="0"/>
              <a:t>長期保全・公開態勢における問題点</a:t>
            </a:r>
            <a:br>
              <a:rPr lang="ja-JP" altLang="ja-JP" dirty="0"/>
            </a:br>
            <a:r>
              <a:rPr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6400800" cy="2664296"/>
          </a:xfrm>
        </p:spPr>
        <p:txBody>
          <a:bodyPr>
            <a:normAutofit/>
          </a:bodyPr>
          <a:lstStyle/>
          <a:p>
            <a:r>
              <a:rPr lang="ja-JP" altLang="ja-JP" b="1" dirty="0">
                <a:solidFill>
                  <a:schemeClr val="tx1"/>
                </a:solidFill>
              </a:rPr>
              <a:t>渡邉</a:t>
            </a:r>
            <a:r>
              <a:rPr lang="ja-JP" altLang="en-US" b="1" dirty="0">
                <a:solidFill>
                  <a:schemeClr val="tx1"/>
                </a:solidFill>
              </a:rPr>
              <a:t>　</a:t>
            </a:r>
            <a:r>
              <a:rPr lang="ja-JP" altLang="ja-JP" b="1" dirty="0">
                <a:solidFill>
                  <a:schemeClr val="tx1"/>
                </a:solidFill>
              </a:rPr>
              <a:t>堯</a:t>
            </a:r>
            <a:endParaRPr lang="en-US" altLang="ja-JP" b="1" dirty="0">
              <a:solidFill>
                <a:schemeClr val="tx1"/>
              </a:solidFill>
            </a:endParaRPr>
          </a:p>
          <a:p>
            <a:r>
              <a:rPr lang="en-US" altLang="ja-JP" b="1" dirty="0" err="1">
                <a:solidFill>
                  <a:schemeClr val="tx1"/>
                </a:solidFill>
              </a:rPr>
              <a:t>WDS</a:t>
            </a:r>
            <a:r>
              <a:rPr lang="en-US" altLang="ja-JP" b="1" dirty="0">
                <a:solidFill>
                  <a:schemeClr val="tx1"/>
                </a:solidFill>
              </a:rPr>
              <a:t>-IPO</a:t>
            </a:r>
          </a:p>
          <a:p>
            <a:r>
              <a:rPr lang="ja-JP" altLang="ja-JP" b="1" dirty="0">
                <a:solidFill>
                  <a:schemeClr val="tx1"/>
                </a:solidFill>
              </a:rPr>
              <a:t>情報通信研究機構</a:t>
            </a:r>
            <a:br>
              <a:rPr lang="ja-JP" altLang="ja-JP" b="1" dirty="0">
                <a:solidFill>
                  <a:schemeClr val="tx1"/>
                </a:solidFill>
              </a:rPr>
            </a:b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7951" y="34871"/>
            <a:ext cx="514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b="1" dirty="0"/>
              <a:t>第</a:t>
            </a:r>
            <a:r>
              <a:rPr lang="en-US" altLang="ja-JP" b="1" dirty="0"/>
              <a:t>3</a:t>
            </a:r>
            <a:r>
              <a:rPr lang="ja-JP" altLang="ja-JP" b="1" dirty="0"/>
              <a:t>回オープンサイエンスデータ推進ワークショップ</a:t>
            </a:r>
            <a:endParaRPr lang="en-US" altLang="ja-JP" b="1" dirty="0"/>
          </a:p>
          <a:p>
            <a:r>
              <a:rPr lang="en-US" altLang="ja-JP" b="1" dirty="0"/>
              <a:t>2016</a:t>
            </a:r>
            <a:r>
              <a:rPr lang="ja-JP" altLang="ja-JP" b="1" dirty="0"/>
              <a:t>年</a:t>
            </a:r>
            <a:r>
              <a:rPr lang="en-US" altLang="ja-JP" b="1" dirty="0"/>
              <a:t>9</a:t>
            </a:r>
            <a:r>
              <a:rPr lang="ja-JP" altLang="ja-JP" b="1" dirty="0"/>
              <a:t>月</a:t>
            </a:r>
            <a:r>
              <a:rPr lang="en-US" altLang="ja-JP" b="1" dirty="0"/>
              <a:t>27-28</a:t>
            </a:r>
            <a:r>
              <a:rPr lang="ja-JP" altLang="ja-JP" b="1" dirty="0"/>
              <a:t>日</a:t>
            </a:r>
            <a:r>
              <a:rPr lang="en-US" altLang="ja-JP" b="1" dirty="0"/>
              <a:t> </a:t>
            </a:r>
            <a:r>
              <a:rPr lang="ja-JP" altLang="en-US" b="1" dirty="0"/>
              <a:t>京都大学</a:t>
            </a:r>
            <a:endParaRPr kumimoji="1" lang="ja-JP" alt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0929" r="10230" b="68785"/>
          <a:stretch>
            <a:fillRect/>
          </a:stretch>
        </p:blipFill>
        <p:spPr bwMode="auto">
          <a:xfrm>
            <a:off x="5652120" y="5099364"/>
            <a:ext cx="3384376" cy="169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82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/>
              <a:t>http://center.stelab.nagoya-u.ac.jp/WDCCR/</a:t>
            </a:r>
            <a:endParaRPr kumimoji="1" lang="ja-JP" altLang="en-US" sz="32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2200" b="6601"/>
          <a:stretch/>
        </p:blipFill>
        <p:spPr>
          <a:xfrm>
            <a:off x="27809" y="1600200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b="1" dirty="0"/>
              <a:t>WDS for Cosmic Rays (WDCCR) </a:t>
            </a:r>
            <a:r>
              <a:rPr lang="ja-JP" altLang="en-US" sz="3600" b="1" dirty="0"/>
              <a:t>のケース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23999"/>
            <a:ext cx="8640960" cy="468052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1957</a:t>
            </a:r>
            <a:r>
              <a:rPr lang="ja-JP" altLang="en-US" sz="2400" dirty="0"/>
              <a:t>年理化学研究所に設置。</a:t>
            </a:r>
            <a:r>
              <a:rPr lang="en-US" altLang="ja-JP" sz="2400" dirty="0"/>
              <a:t>1990</a:t>
            </a:r>
            <a:r>
              <a:rPr lang="ja-JP" altLang="en-US" sz="2400" dirty="0"/>
              <a:t>年より名古屋大学が引き継ぐ</a:t>
            </a:r>
            <a:endParaRPr lang="en-US" altLang="ja-JP" sz="2400" dirty="0"/>
          </a:p>
          <a:p>
            <a:r>
              <a:rPr lang="en-US" altLang="ja-JP" sz="2400" dirty="0"/>
              <a:t>1953</a:t>
            </a:r>
            <a:r>
              <a:rPr lang="ja-JP" altLang="en-US" sz="2400" dirty="0"/>
              <a:t>年以来の品質管理されたデータ（宇宙線中性子フラックス</a:t>
            </a:r>
            <a:r>
              <a:rPr lang="en-US" altLang="ja-JP" sz="2400" dirty="0"/>
              <a:t>1</a:t>
            </a:r>
            <a:r>
              <a:rPr lang="ja-JP" altLang="en-US" sz="2400" dirty="0"/>
              <a:t>時間値等）を、統一フォーマットで保存・公開している唯一のデータセンター</a:t>
            </a:r>
            <a:endParaRPr lang="en-US" altLang="ja-JP" sz="2400" dirty="0"/>
          </a:p>
          <a:p>
            <a:r>
              <a:rPr lang="ja-JP" altLang="en-US" sz="2400" dirty="0"/>
              <a:t>固有の財源・マンパワーを持たず、継続性に問題がある。関係者で調整中</a:t>
            </a:r>
            <a:endParaRPr lang="en-US" altLang="ja-JP" sz="2400" dirty="0"/>
          </a:p>
          <a:p>
            <a:r>
              <a:rPr lang="ja-JP" altLang="en-US" sz="2400" dirty="0"/>
              <a:t>最近では観測所独自でデータ公開を行っているケースが増えている</a:t>
            </a:r>
            <a:endParaRPr lang="en-US" altLang="ja-JP" sz="2400" dirty="0"/>
          </a:p>
          <a:p>
            <a:r>
              <a:rPr lang="ja-JP" altLang="en-US" sz="2400" dirty="0"/>
              <a:t>最近のデータは、宇宙線コミュニティが運用している</a:t>
            </a:r>
            <a:r>
              <a:rPr lang="en-US" altLang="ja-JP" sz="2400" dirty="0"/>
              <a:t>Web</a:t>
            </a:r>
            <a:r>
              <a:rPr lang="ja-JP" altLang="en-US" sz="2400" dirty="0"/>
              <a:t>ページが存在（</a:t>
            </a:r>
            <a:r>
              <a:rPr lang="en-US" altLang="ja-JP" sz="2400" dirty="0"/>
              <a:t>NMDB</a:t>
            </a:r>
            <a:r>
              <a:rPr lang="ja-JP" altLang="en-US" sz="2400" dirty="0"/>
              <a:t>など</a:t>
            </a:r>
            <a:r>
              <a:rPr lang="en-US" altLang="ja-JP" sz="2400" dirty="0"/>
              <a:t>) </a:t>
            </a:r>
            <a:r>
              <a:rPr lang="ja-JP" altLang="en-US" sz="2400" dirty="0" err="1"/>
              <a:t>。</a:t>
            </a:r>
            <a:r>
              <a:rPr lang="ja-JP" altLang="en-US" sz="2400" dirty="0"/>
              <a:t>但し品質管理はデータ提供者に任されている。閉鎖された観測所のデータは、一部を除いて扱っていない。</a:t>
            </a:r>
            <a:r>
              <a:rPr lang="en-US" altLang="ja-JP" sz="2400" dirty="0"/>
              <a:t>IZMIRAN</a:t>
            </a:r>
            <a:r>
              <a:rPr lang="ja-JP" altLang="en-US" sz="2400" dirty="0"/>
              <a:t>は</a:t>
            </a:r>
            <a:r>
              <a:rPr lang="en-US" altLang="ja-JP" sz="2400" dirty="0"/>
              <a:t>WDCCR</a:t>
            </a:r>
            <a:r>
              <a:rPr lang="ja-JP" altLang="en-US" sz="2400" dirty="0"/>
              <a:t>とほぼ同一のデータを保有しているが、品質管理はなされていない。</a:t>
            </a:r>
            <a:r>
              <a:rPr lang="ja-JP" altLang="en-US" sz="2400" u="sng" dirty="0"/>
              <a:t>研究者は、自分の研究に関係のあるデータしか見ない？</a:t>
            </a:r>
            <a:endParaRPr lang="en-US" altLang="ja-JP" sz="2400" u="sng" dirty="0"/>
          </a:p>
          <a:p>
            <a:r>
              <a:rPr lang="ja-JP" altLang="en-US" sz="2400" dirty="0"/>
              <a:t>古いデータだけ保存・公開して、新規のデータは他に任しては？という意見もある。しかしデータベース統一性が失われるし、データのチェックは利用者に任されることになる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58842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8662" t="15400" r="28146" b="4801"/>
          <a:stretch/>
        </p:blipFill>
        <p:spPr>
          <a:xfrm>
            <a:off x="251520" y="0"/>
            <a:ext cx="8568952" cy="60867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915816" y="0"/>
            <a:ext cx="4958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WDS Member’s Forum 2016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2135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6419" r="20749" b="6237"/>
          <a:stretch/>
        </p:blipFill>
        <p:spPr bwMode="auto">
          <a:xfrm>
            <a:off x="-28905" y="0"/>
            <a:ext cx="91143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42073" r="36363" b="13179"/>
          <a:stretch/>
        </p:blipFill>
        <p:spPr bwMode="auto">
          <a:xfrm>
            <a:off x="138676" y="2996952"/>
            <a:ext cx="5916488" cy="3729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969749" y="161345"/>
            <a:ext cx="4922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The Wolf relative sunspot number (R) is defined as R = K (10g + s), where g is the number of sunspot groups and s is the total number of distinct spots. </a:t>
            </a:r>
            <a:endParaRPr kumimoji="1" lang="ja-JP" altLang="en-US" sz="2000" b="1" dirty="0"/>
          </a:p>
        </p:txBody>
      </p:sp>
      <p:pic>
        <p:nvPicPr>
          <p:cNvPr id="6" name="図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 r="51761"/>
          <a:stretch/>
        </p:blipFill>
        <p:spPr bwMode="auto">
          <a:xfrm>
            <a:off x="6279695" y="1484784"/>
            <a:ext cx="2612784" cy="2561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r="57099" b="28264"/>
          <a:stretch/>
        </p:blipFill>
        <p:spPr bwMode="auto">
          <a:xfrm>
            <a:off x="147416" y="73061"/>
            <a:ext cx="3822333" cy="2806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/>
          <a:srcRect t="12299" r="53538" b="5102"/>
          <a:stretch/>
        </p:blipFill>
        <p:spPr>
          <a:xfrm>
            <a:off x="6369473" y="4174978"/>
            <a:ext cx="2523006" cy="25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98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他の太陽活動観測データ</a:t>
            </a:r>
            <a:endParaRPr kumimoji="1" lang="ja-JP" altLang="en-US" dirty="0"/>
          </a:p>
        </p:txBody>
      </p:sp>
      <p:pic>
        <p:nvPicPr>
          <p:cNvPr id="4" name="図 3" descr="SORCE's TIM data of total solar irradian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09634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2" t="27656" r="35481" b="4823"/>
          <a:stretch/>
        </p:blipFill>
        <p:spPr bwMode="auto">
          <a:xfrm>
            <a:off x="4716016" y="1088740"/>
            <a:ext cx="3240360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 descr="「solar cycle 10 Be」の画像検索結果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24036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 descr="http://neutronm.bartol.udel.edu/~pyle/modplotTH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3" y="4200360"/>
            <a:ext cx="3600400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42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6688" t="14445" r="26375" b="15001"/>
          <a:stretch/>
        </p:blipFill>
        <p:spPr>
          <a:xfrm>
            <a:off x="0" y="620688"/>
            <a:ext cx="910866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6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今後の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4848" y="1403648"/>
            <a:ext cx="8579296" cy="4525963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/>
              <a:t>研究コミュニティからのサポート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引用情報の確保（</a:t>
            </a:r>
            <a:r>
              <a:rPr lang="en-US" altLang="ja-JP" dirty="0"/>
              <a:t>DOI</a:t>
            </a:r>
            <a:r>
              <a:rPr lang="ja-JP" altLang="en-US" dirty="0"/>
              <a:t>など）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後継者の養成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運営基盤の確保（</a:t>
            </a:r>
            <a:r>
              <a:rPr kumimoji="1" lang="ja-JP" altLang="en-US" dirty="0"/>
              <a:t>ビジネスモデル</a:t>
            </a:r>
            <a:r>
              <a:rPr lang="ja-JP" altLang="en-US" dirty="0"/>
              <a:t>）</a:t>
            </a:r>
            <a:endParaRPr lang="en-US" altLang="ja-JP" dirty="0"/>
          </a:p>
          <a:p>
            <a:pPr indent="19050">
              <a:buFont typeface="Wingdings" panose="05000000000000000000" pitchFamily="2" charset="2"/>
              <a:buChar char="ü"/>
            </a:pPr>
            <a:r>
              <a:rPr lang="ja-JP" altLang="en-US" dirty="0"/>
              <a:t>データの有償化？</a:t>
            </a:r>
            <a:endParaRPr lang="en-US" altLang="ja-JP" dirty="0"/>
          </a:p>
          <a:p>
            <a:pPr indent="19050">
              <a:buFont typeface="Wingdings" panose="05000000000000000000" pitchFamily="2" charset="2"/>
              <a:buChar char="ü"/>
            </a:pPr>
            <a:r>
              <a:rPr lang="ja-JP" altLang="en-US" dirty="0"/>
              <a:t>学協会による援助？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ü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860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wdc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17106"/>
            <a:ext cx="8893175" cy="629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>
            <a:off x="573251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-36066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-31130" y="44425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0" y="46536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-18430" y="50854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419872" y="47340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41987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4067944" y="26163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419872" y="40770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5048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585048" y="25649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542460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839616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843808" y="12687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2843808" y="14847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-43210" y="12523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-18430" y="14127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-18430" y="16288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-31130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0" y="34065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5233392" y="13243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267300" y="109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5280000" y="8633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267300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267300" y="4755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292080" y="2696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47132" y="470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-48146" y="383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267300" y="15567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-31130" y="42046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5586" y="5869975"/>
            <a:ext cx="88826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          </a:t>
            </a:r>
            <a:r>
              <a:rPr lang="en-US" altLang="ja-JP" sz="2400" b="1" dirty="0"/>
              <a:t>WDS members from former WDCs (Jan. 2015)</a:t>
            </a:r>
            <a:endParaRPr kumimoji="1" lang="ja-JP" altLang="en-US" sz="2400" b="1" dirty="0"/>
          </a:p>
        </p:txBody>
      </p:sp>
      <p:sp>
        <p:nvSpPr>
          <p:cNvPr id="37" name="円/楕円 36"/>
          <p:cNvSpPr/>
          <p:nvPr/>
        </p:nvSpPr>
        <p:spPr>
          <a:xfrm>
            <a:off x="971600" y="61709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/>
          <p:nvPr/>
        </p:nvCxnSpPr>
        <p:spPr>
          <a:xfrm>
            <a:off x="5657056" y="3080008"/>
            <a:ext cx="1435224" cy="0"/>
          </a:xfrm>
          <a:prstGeom prst="line">
            <a:avLst/>
          </a:prstGeom>
          <a:ln w="285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53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87" r="34085" b="9511"/>
          <a:stretch/>
        </p:blipFill>
        <p:spPr bwMode="auto">
          <a:xfrm>
            <a:off x="1259632" y="116632"/>
            <a:ext cx="637386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3528" y="4509120"/>
            <a:ext cx="8568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ja-JP" sz="2000" dirty="0"/>
              <a:t>As of </a:t>
            </a:r>
            <a:r>
              <a:rPr lang="en-US" altLang="ja-JP" sz="2000" b="1" dirty="0"/>
              <a:t>23 Sep 2016</a:t>
            </a:r>
            <a:r>
              <a:rPr lang="en-US" altLang="ja-JP" sz="2000" dirty="0"/>
              <a:t>, the World Data System has </a:t>
            </a:r>
            <a:r>
              <a:rPr lang="en-US" altLang="ja-JP" sz="2000" b="1" dirty="0"/>
              <a:t>99 Member</a:t>
            </a:r>
            <a:r>
              <a:rPr lang="ja-JP" altLang="en-US" sz="2000" b="1" dirty="0"/>
              <a:t>　</a:t>
            </a:r>
            <a:r>
              <a:rPr lang="en-US" altLang="ja-JP" sz="2000" b="1" dirty="0"/>
              <a:t>Organizations </a:t>
            </a:r>
            <a:r>
              <a:rPr lang="en-US" altLang="ja-JP" sz="2000" dirty="0"/>
              <a:t>in four different categories. </a:t>
            </a:r>
          </a:p>
          <a:p>
            <a:pPr fontAlgn="base"/>
            <a:r>
              <a:rPr lang="en-US" altLang="ja-JP" sz="2000" b="1" dirty="0"/>
              <a:t>65 </a:t>
            </a:r>
            <a:r>
              <a:rPr lang="en-US" altLang="ja-JP" sz="2000" b="1" dirty="0">
                <a:hlinkClick r:id="rId4"/>
              </a:rPr>
              <a:t>Regular Members</a:t>
            </a:r>
            <a:endParaRPr lang="en-US" altLang="ja-JP" sz="2000" dirty="0"/>
          </a:p>
          <a:p>
            <a:pPr fontAlgn="base"/>
            <a:r>
              <a:rPr lang="en-US" altLang="ja-JP" sz="2000" b="1" dirty="0"/>
              <a:t>10 </a:t>
            </a:r>
            <a:r>
              <a:rPr lang="en-US" altLang="ja-JP" sz="2000" b="1" dirty="0">
                <a:hlinkClick r:id="rId5"/>
              </a:rPr>
              <a:t>Network Members</a:t>
            </a:r>
            <a:endParaRPr lang="en-US" altLang="ja-JP" sz="2000" dirty="0"/>
          </a:p>
          <a:p>
            <a:pPr fontAlgn="base"/>
            <a:r>
              <a:rPr lang="en-US" altLang="ja-JP" sz="2000" b="1" dirty="0"/>
              <a:t> 6  </a:t>
            </a:r>
            <a:r>
              <a:rPr lang="en-US" altLang="ja-JP" sz="2000" b="1" dirty="0">
                <a:hlinkClick r:id="rId6"/>
              </a:rPr>
              <a:t>Partner Members</a:t>
            </a:r>
            <a:endParaRPr lang="en-US" altLang="ja-JP" sz="2000" dirty="0"/>
          </a:p>
          <a:p>
            <a:pPr fontAlgn="base"/>
            <a:r>
              <a:rPr lang="en-US" altLang="ja-JP" sz="2000" b="1" dirty="0"/>
              <a:t>18 </a:t>
            </a:r>
            <a:r>
              <a:rPr lang="en-US" altLang="ja-JP" sz="2000" b="1" dirty="0">
                <a:hlinkClick r:id="rId7"/>
              </a:rPr>
              <a:t>Associate Members</a:t>
            </a:r>
            <a:endParaRPr kumimoji="1" lang="en-US" altLang="ja-JP" sz="2000" b="1" dirty="0"/>
          </a:p>
        </p:txBody>
      </p:sp>
    </p:spTree>
    <p:extLst>
      <p:ext uri="{BB962C8B-B14F-4D97-AF65-F5344CB8AC3E}">
        <p14:creationId xmlns:p14="http://schemas.microsoft.com/office/powerpoint/2010/main" val="361698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012F5ED-C044-442B-BE1F-F46232E217FB}" type="slidenum">
              <a:rPr lang="en-US" altLang="ja-JP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40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1562" r="38750" b="5939"/>
          <a:stretch>
            <a:fillRect/>
          </a:stretch>
        </p:blipFill>
        <p:spPr bwMode="auto">
          <a:xfrm>
            <a:off x="5086350" y="33338"/>
            <a:ext cx="40576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79512" y="620688"/>
            <a:ext cx="4572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altLang="ja-JP" sz="3600" b="1" dirty="0" err="1"/>
              <a:t>WDS</a:t>
            </a:r>
            <a:r>
              <a:rPr lang="en-US" altLang="ja-JP" sz="3600" b="1" dirty="0"/>
              <a:t>-IPO Stuff</a:t>
            </a:r>
          </a:p>
          <a:p>
            <a:pPr fontAlgn="base"/>
            <a:endParaRPr lang="en-US" altLang="ja-JP" sz="2800" b="1" dirty="0"/>
          </a:p>
          <a:p>
            <a:pPr fontAlgn="base"/>
            <a:r>
              <a:rPr lang="en-US" altLang="ja-JP" sz="2800" b="1" dirty="0"/>
              <a:t>Executive Director:</a:t>
            </a:r>
          </a:p>
          <a:p>
            <a:pPr fontAlgn="base"/>
            <a:r>
              <a:rPr lang="en-US" altLang="ja-JP" sz="2800" b="1" dirty="0"/>
              <a:t>  Mustapha </a:t>
            </a:r>
            <a:r>
              <a:rPr lang="en-US" altLang="ja-JP" sz="2800" b="1" dirty="0" err="1"/>
              <a:t>Mokrane</a:t>
            </a:r>
            <a:endParaRPr lang="en-US" altLang="ja-JP" sz="2800" b="1" dirty="0"/>
          </a:p>
          <a:p>
            <a:pPr fontAlgn="base"/>
            <a:endParaRPr lang="en-US" altLang="ja-JP" sz="2800" b="1" dirty="0"/>
          </a:p>
          <a:p>
            <a:pPr fontAlgn="base"/>
            <a:r>
              <a:rPr lang="en-US" altLang="ja-JP" sz="2800" b="1" dirty="0"/>
              <a:t>Senior Advisor</a:t>
            </a:r>
            <a:r>
              <a:rPr lang="en-US" altLang="ja-JP" sz="2800" dirty="0"/>
              <a:t>:</a:t>
            </a:r>
            <a:endParaRPr lang="en-US" altLang="ja-JP" sz="2800" b="1" dirty="0"/>
          </a:p>
          <a:p>
            <a:pPr fontAlgn="base"/>
            <a:r>
              <a:rPr lang="en-US" altLang="ja-JP" sz="2800" b="1" dirty="0"/>
              <a:t>  Takashi Watanabe</a:t>
            </a:r>
          </a:p>
          <a:p>
            <a:pPr fontAlgn="base"/>
            <a:endParaRPr lang="en-US" altLang="ja-JP" sz="2800" dirty="0"/>
          </a:p>
          <a:p>
            <a:pPr fontAlgn="base"/>
            <a:r>
              <a:rPr lang="en-US" altLang="ja-JP" sz="2800" b="1" dirty="0" err="1"/>
              <a:t>Programme</a:t>
            </a:r>
            <a:r>
              <a:rPr lang="en-US" altLang="ja-JP" sz="2800" b="1" dirty="0"/>
              <a:t> Officer:</a:t>
            </a:r>
            <a:endParaRPr lang="en-US" altLang="ja-JP" sz="2800" dirty="0"/>
          </a:p>
          <a:p>
            <a:pPr fontAlgn="base"/>
            <a:r>
              <a:rPr lang="en-US" altLang="ja-JP" sz="2800" b="1" dirty="0"/>
              <a:t>  </a:t>
            </a:r>
            <a:r>
              <a:rPr lang="en-US" altLang="ja-JP" sz="2800" b="1" dirty="0" err="1"/>
              <a:t>Rorie</a:t>
            </a:r>
            <a:r>
              <a:rPr lang="en-US" altLang="ja-JP" sz="2800" b="1" dirty="0"/>
              <a:t> Edmunds</a:t>
            </a:r>
          </a:p>
          <a:p>
            <a:pPr fontAlgn="base"/>
            <a:endParaRPr lang="en-US" altLang="ja-JP" sz="2800" dirty="0"/>
          </a:p>
          <a:p>
            <a:pPr fontAlgn="base"/>
            <a:r>
              <a:rPr lang="en-US" altLang="ja-JP" sz="2800" b="1" dirty="0"/>
              <a:t>Administrative Officer:</a:t>
            </a:r>
            <a:endParaRPr lang="en-US" altLang="ja-JP" sz="2800" dirty="0"/>
          </a:p>
          <a:p>
            <a:pPr fontAlgn="base"/>
            <a:r>
              <a:rPr lang="en-US" altLang="ja-JP" sz="2800" b="1" dirty="0"/>
              <a:t> Yuko </a:t>
            </a:r>
            <a:r>
              <a:rPr lang="en-US" altLang="ja-JP" sz="2800" b="1" dirty="0" err="1"/>
              <a:t>Nikaido</a:t>
            </a:r>
            <a:r>
              <a:rPr lang="en-US" altLang="ja-JP" sz="2800" b="1" dirty="0"/>
              <a:t> </a:t>
            </a:r>
          </a:p>
          <a:p>
            <a:pPr fontAlgn="base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3265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438150"/>
            <a:ext cx="9105900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ja-JP" sz="3600" b="1" dirty="0">
                <a:latin typeface="游ゴシック" panose="020B0400000000000000" pitchFamily="50" charset="-128"/>
              </a:rPr>
              <a:t>WDS Asia-Pacific Conference 2017</a:t>
            </a:r>
          </a:p>
          <a:p>
            <a:pPr algn="ctr" eaLnBrk="1" hangingPunct="1">
              <a:defRPr/>
            </a:pPr>
            <a:r>
              <a:rPr lang="en-US" altLang="ja-JP" sz="3600" b="1" dirty="0">
                <a:latin typeface="游ゴシック" panose="020B0400000000000000" pitchFamily="50" charset="-128"/>
              </a:rPr>
              <a:t>(tentative)</a:t>
            </a:r>
            <a:r>
              <a:rPr lang="ja-JP" altLang="en-US" sz="3200" b="1" dirty="0">
                <a:latin typeface="游ゴシック" panose="020B0400000000000000" pitchFamily="50" charset="-128"/>
              </a:rPr>
              <a:t> </a:t>
            </a:r>
          </a:p>
          <a:p>
            <a:pPr eaLnBrk="1" hangingPunct="1">
              <a:defRPr/>
            </a:pPr>
            <a:endParaRPr lang="ja-JP" altLang="en-US" sz="2800" b="1" dirty="0">
              <a:latin typeface="游ゴシック" panose="020B0400000000000000" pitchFamily="50" charset="-128"/>
            </a:endParaRPr>
          </a:p>
          <a:p>
            <a:pPr eaLnBrk="1" hangingPunct="1"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Date (TBD): </a:t>
            </a:r>
            <a:r>
              <a:rPr lang="en-US" altLang="ja-JP" sz="2000" b="1" dirty="0">
                <a:solidFill>
                  <a:srgbClr val="FF0000"/>
                </a:solidFill>
                <a:latin typeface="游ゴシック" panose="020B0400000000000000" pitchFamily="50" charset="-128"/>
              </a:rPr>
              <a:t>October 11-13, 2017</a:t>
            </a:r>
            <a:br>
              <a:rPr lang="en-US" altLang="ja-JP" sz="2000" b="1" dirty="0">
                <a:latin typeface="游ゴシック" panose="020B0400000000000000" pitchFamily="50" charset="-128"/>
              </a:rPr>
            </a:br>
            <a:r>
              <a:rPr lang="en-US" altLang="ja-JP" sz="2000" b="1" dirty="0">
                <a:latin typeface="游ゴシック" panose="020B0400000000000000" pitchFamily="50" charset="-128"/>
              </a:rPr>
              <a:t>Place: </a:t>
            </a:r>
            <a:r>
              <a:rPr lang="en-US" altLang="ja-JP" sz="2000" b="1" dirty="0">
                <a:solidFill>
                  <a:srgbClr val="FF0000"/>
                </a:solidFill>
                <a:latin typeface="游ゴシック" panose="020B0400000000000000" pitchFamily="50" charset="-128"/>
              </a:rPr>
              <a:t>Kyoto University, Kyoto, Japan</a:t>
            </a:r>
          </a:p>
          <a:p>
            <a:pPr eaLnBrk="1" hangingPunct="1"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Initial Organizers: T. </a:t>
            </a:r>
            <a:r>
              <a:rPr lang="en-US" altLang="ja-JP" sz="2000" b="1" dirty="0" err="1">
                <a:latin typeface="游ゴシック" panose="020B0400000000000000" pitchFamily="50" charset="-128"/>
              </a:rPr>
              <a:t>Iyemori</a:t>
            </a:r>
            <a:r>
              <a:rPr lang="en-US" altLang="ja-JP" sz="2000" b="1" dirty="0">
                <a:latin typeface="游ゴシック" panose="020B0400000000000000" pitchFamily="50" charset="-128"/>
              </a:rPr>
              <a:t>, </a:t>
            </a:r>
            <a:r>
              <a:rPr lang="en-US" altLang="ja-JP" sz="2000" b="1" dirty="0" err="1">
                <a:latin typeface="游ゴシック" panose="020B0400000000000000" pitchFamily="50" charset="-128"/>
              </a:rPr>
              <a:t>Guoqing</a:t>
            </a:r>
            <a:r>
              <a:rPr lang="en-US" altLang="ja-JP" sz="2000" b="1" dirty="0">
                <a:latin typeface="游ゴシック" panose="020B0400000000000000" pitchFamily="50" charset="-128"/>
              </a:rPr>
              <a:t>-Li, and T. Watanabe</a:t>
            </a:r>
          </a:p>
          <a:p>
            <a:pPr eaLnBrk="1" hangingPunct="1">
              <a:defRPr/>
            </a:pPr>
            <a:endParaRPr lang="en-US" altLang="ja-JP" sz="2000" b="1" dirty="0">
              <a:latin typeface="游ゴシック" panose="020B0400000000000000" pitchFamily="50" charset="-128"/>
            </a:endParaRPr>
          </a:p>
          <a:p>
            <a:pPr eaLnBrk="1" hangingPunct="1"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Objective (provisional):</a:t>
            </a:r>
          </a:p>
          <a:p>
            <a:pPr eaLnBrk="1" hangingPunct="1">
              <a:defRPr/>
            </a:pPr>
            <a:endParaRPr lang="en-US" altLang="ja-JP" sz="2000" b="1" dirty="0">
              <a:latin typeface="游ゴシック" panose="020B0400000000000000" pitchFamily="50" charset="-128"/>
            </a:endParaRPr>
          </a:p>
          <a:p>
            <a:pPr marL="457200" indent="-457200" eaLnBrk="1" hangingPunct="1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Build and expand WDS community in the Asia-Oceania area</a:t>
            </a:r>
          </a:p>
          <a:p>
            <a:pPr marL="457200" indent="-457200" eaLnBrk="1" hangingPunct="1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Encourage former regional WDCs to participate to WDS</a:t>
            </a:r>
          </a:p>
          <a:p>
            <a:pPr marL="457200" indent="-457200" eaLnBrk="1" hangingPunct="1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Exchange experience to resolve problems that make difficult a data center in membership application to WDS</a:t>
            </a:r>
          </a:p>
          <a:p>
            <a:pPr marL="457200" indent="-457200" eaLnBrk="1" hangingPunct="1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sz="2000" b="1" dirty="0">
                <a:latin typeface="游ゴシック" panose="020B0400000000000000" pitchFamily="50" charset="-128"/>
              </a:rPr>
              <a:t>Discuss Future-Earth oriented WDS activities in the Asia-Oceanic area through collaboration with ICSU Regional Office for Asia and the Pacific,  </a:t>
            </a:r>
            <a:r>
              <a:rPr lang="en-US" altLang="ja-JP" sz="2000" b="1" dirty="0" err="1">
                <a:latin typeface="游ゴシック" panose="020B0400000000000000" pitchFamily="50" charset="-128"/>
              </a:rPr>
              <a:t>WDS</a:t>
            </a:r>
            <a:r>
              <a:rPr lang="en-US" altLang="ja-JP" sz="2000" b="1" dirty="0">
                <a:latin typeface="游ゴシック" panose="020B0400000000000000" pitchFamily="50" charset="-128"/>
              </a:rPr>
              <a:t>-IPO, </a:t>
            </a:r>
            <a:r>
              <a:rPr lang="en-US" altLang="ja-JP" sz="2000" b="1" dirty="0" err="1">
                <a:latin typeface="游ゴシック" panose="020B0400000000000000" pitchFamily="50" charset="-128"/>
              </a:rPr>
              <a:t>IRDR</a:t>
            </a:r>
            <a:r>
              <a:rPr lang="en-US" altLang="ja-JP" sz="2000" b="1" dirty="0">
                <a:latin typeface="游ゴシック" panose="020B0400000000000000" pitchFamily="50" charset="-128"/>
              </a:rPr>
              <a:t>-IPO, </a:t>
            </a:r>
            <a:r>
              <a:rPr lang="en-US" altLang="ja-JP" sz="2000" b="1" dirty="0"/>
              <a:t>Japan Hub of the Future Earth</a:t>
            </a:r>
            <a:r>
              <a:rPr lang="en-US" altLang="ja-JP" sz="2000" b="1" dirty="0">
                <a:latin typeface="游ゴシック" panose="020B0400000000000000" pitchFamily="50" charset="-128"/>
              </a:rPr>
              <a:t>, and Regional Centre for Future Earth.</a:t>
            </a:r>
          </a:p>
        </p:txBody>
      </p:sp>
      <p:pic>
        <p:nvPicPr>
          <p:cNvPr id="2051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t="13811" r="38152" b="9103"/>
          <a:stretch>
            <a:fillRect/>
          </a:stretch>
        </p:blipFill>
        <p:spPr bwMode="auto">
          <a:xfrm>
            <a:off x="9972600" y="1916832"/>
            <a:ext cx="1644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0929" r="10230" b="68785"/>
          <a:stretch>
            <a:fillRect/>
          </a:stretch>
        </p:blipFill>
        <p:spPr bwMode="auto">
          <a:xfrm>
            <a:off x="6516216" y="1196752"/>
            <a:ext cx="2340768" cy="117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8001" r="41338" b="10800"/>
          <a:stretch/>
        </p:blipFill>
        <p:spPr>
          <a:xfrm>
            <a:off x="179512" y="0"/>
            <a:ext cx="8354532" cy="65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1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647700"/>
          </a:xfrm>
        </p:spPr>
        <p:txBody>
          <a:bodyPr/>
          <a:lstStyle/>
          <a:p>
            <a:pPr eaLnBrk="1" hangingPunct="1"/>
            <a:r>
              <a:rPr lang="en-US" altLang="ja-JP" sz="3600" b="1"/>
              <a:t>Neutron Monitors</a:t>
            </a:r>
            <a:r>
              <a:rPr lang="ja-JP" altLang="en-US" sz="3600" b="1"/>
              <a:t> </a:t>
            </a:r>
            <a:r>
              <a:rPr lang="en-US" altLang="ja-JP" sz="3600" b="1"/>
              <a:t>(2010)</a:t>
            </a:r>
            <a:endParaRPr lang="ja-JP" altLang="en-US" sz="3600" b="1"/>
          </a:p>
        </p:txBody>
      </p:sp>
      <p:sp>
        <p:nvSpPr>
          <p:cNvPr id="6147" name="コンテンツ プレースホルダ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r="41827" b="22511"/>
          <a:stretch>
            <a:fillRect/>
          </a:stretch>
        </p:blipFill>
        <p:spPr bwMode="auto">
          <a:xfrm>
            <a:off x="3175" y="1268413"/>
            <a:ext cx="91408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6588125" y="3213100"/>
            <a:ext cx="71438" cy="71438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150" name="テキスト ボックス 2"/>
          <p:cNvSpPr txBox="1">
            <a:spLocks noChangeArrowheads="1"/>
          </p:cNvSpPr>
          <p:nvPr/>
        </p:nvSpPr>
        <p:spPr bwMode="auto">
          <a:xfrm>
            <a:off x="6664325" y="3117850"/>
            <a:ext cx="1128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>
                <a:latin typeface="Arial" panose="020B0604020202020204" pitchFamily="34" charset="0"/>
              </a:rPr>
              <a:t>Doi Inthanon</a:t>
            </a:r>
            <a:endParaRPr lang="ja-JP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6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7"/>
          <p:cNvSpPr txBox="1">
            <a:spLocks noChangeArrowheads="1"/>
          </p:cNvSpPr>
          <p:nvPr/>
        </p:nvSpPr>
        <p:spPr bwMode="auto">
          <a:xfrm>
            <a:off x="1331913" y="6021388"/>
            <a:ext cx="23764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1">
                <a:solidFill>
                  <a:srgbClr val="FF0000"/>
                </a:solidFill>
                <a:latin typeface="Arial" panose="020B0604020202020204" pitchFamily="34" charset="0"/>
              </a:rPr>
              <a:t>IGY   </a:t>
            </a:r>
            <a:r>
              <a:rPr lang="ja-JP" altLang="en-US" sz="1200" b="1">
                <a:solidFill>
                  <a:srgbClr val="FF0000"/>
                </a:solidFill>
                <a:latin typeface="Arial" panose="020B0604020202020204" pitchFamily="34" charset="0"/>
              </a:rPr>
              <a:t>　　　　　　</a:t>
            </a:r>
            <a:r>
              <a:rPr lang="en-US" altLang="ja-JP" sz="1200" b="1">
                <a:solidFill>
                  <a:srgbClr val="FF0000"/>
                </a:solidFill>
                <a:latin typeface="Arial" panose="020B0604020202020204" pitchFamily="34" charset="0"/>
              </a:rPr>
              <a:t> IQSY (NM64)</a:t>
            </a:r>
            <a:endParaRPr lang="ja-JP" altLang="en-US" sz="1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1" t="61601" r="11670"/>
          <a:stretch>
            <a:fillRect/>
          </a:stretch>
        </p:blipFill>
        <p:spPr bwMode="auto">
          <a:xfrm>
            <a:off x="4821238" y="1341438"/>
            <a:ext cx="432276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2" t="58650" r="25076"/>
          <a:stretch>
            <a:fillRect/>
          </a:stretch>
        </p:blipFill>
        <p:spPr bwMode="auto">
          <a:xfrm>
            <a:off x="-114300" y="1035050"/>
            <a:ext cx="5027613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タイトル 1"/>
          <p:cNvSpPr>
            <a:spLocks noGrp="1"/>
          </p:cNvSpPr>
          <p:nvPr>
            <p:ph type="title" idx="4294967295"/>
          </p:nvPr>
        </p:nvSpPr>
        <p:spPr>
          <a:xfrm>
            <a:off x="468313" y="620713"/>
            <a:ext cx="8229600" cy="647700"/>
          </a:xfrm>
        </p:spPr>
        <p:txBody>
          <a:bodyPr/>
          <a:lstStyle/>
          <a:p>
            <a:pPr eaLnBrk="1" hangingPunct="1"/>
            <a:r>
              <a:rPr lang="en-US" altLang="ja-JP" sz="2800" b="1"/>
              <a:t>Annual Number of Datasets held by the WDC</a:t>
            </a:r>
            <a:endParaRPr lang="ja-JP" altLang="en-US" sz="2800" b="1"/>
          </a:p>
        </p:txBody>
      </p:sp>
    </p:spTree>
    <p:extLst>
      <p:ext uri="{BB962C8B-B14F-4D97-AF65-F5344CB8AC3E}">
        <p14:creationId xmlns:p14="http://schemas.microsoft.com/office/powerpoint/2010/main" val="235037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843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12148" r="16002" b="6212"/>
          <a:stretch>
            <a:fillRect/>
          </a:stretch>
        </p:blipFill>
        <p:spPr bwMode="auto">
          <a:xfrm>
            <a:off x="0" y="0"/>
            <a:ext cx="91090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35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b="1" dirty="0">
                <a:latin typeface="游ゴシック" panose="020B0400000000000000" pitchFamily="50" charset="-128"/>
              </a:rPr>
              <a:t>Build and expand WDS community in the </a:t>
            </a:r>
            <a:r>
              <a:rPr lang="en-US" altLang="ja-JP" b="1">
                <a:latin typeface="游ゴシック" panose="020B0400000000000000" pitchFamily="50" charset="-128"/>
              </a:rPr>
              <a:t>Asia-Oceania area</a:t>
            </a:r>
            <a:endParaRPr lang="en-US" altLang="ja-JP" b="1" dirty="0">
              <a:latin typeface="游ゴシック" panose="020B0400000000000000" pitchFamily="50" charset="-128"/>
            </a:endParaRPr>
          </a:p>
          <a:p>
            <a:pPr marL="457200" indent="-457200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b="1" dirty="0">
                <a:latin typeface="游ゴシック" panose="020B0400000000000000" pitchFamily="50" charset="-128"/>
              </a:rPr>
              <a:t>Encourage former regional WDCs to participate to WDS</a:t>
            </a:r>
          </a:p>
          <a:p>
            <a:pPr marL="457200" indent="-457200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b="1" dirty="0">
                <a:latin typeface="游ゴシック" panose="020B0400000000000000" pitchFamily="50" charset="-128"/>
              </a:rPr>
              <a:t>Exchange experience to resolve problems that make difficult a data center in membership application to WDS</a:t>
            </a:r>
          </a:p>
          <a:p>
            <a:pPr marL="457200" indent="-457200">
              <a:lnSpc>
                <a:spcPts val="2200"/>
              </a:lnSpc>
              <a:buFont typeface="+mj-ea"/>
              <a:buAutoNum type="circleNumDbPlain"/>
              <a:defRPr/>
            </a:pPr>
            <a:r>
              <a:rPr lang="en-US" altLang="ja-JP" b="1" dirty="0">
                <a:latin typeface="游ゴシック" panose="020B0400000000000000" pitchFamily="50" charset="-128"/>
              </a:rPr>
              <a:t>Discuss Future-Earth oriented WDS activities in the Asia-Oceanic area through collaboration with ICSU Regional Office for Asia and the Pacific,  WDS-IPO, IRDR-IPO, </a:t>
            </a:r>
            <a:r>
              <a:rPr lang="en-US" altLang="ja-JP" b="1" dirty="0"/>
              <a:t>Japan Hub of the Future Earth</a:t>
            </a:r>
            <a:r>
              <a:rPr lang="en-US" altLang="ja-JP" b="1" dirty="0">
                <a:latin typeface="游ゴシック" panose="020B0400000000000000" pitchFamily="50" charset="-128"/>
              </a:rPr>
              <a:t>, and Regional Centre for Future Earth.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9537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7D7794-DA70-46D2-BC95-1A7C9E236171}" type="slidenum">
              <a:rPr lang="en-US" altLang="ja-JP" smtClean="0"/>
              <a:pPr/>
              <a:t>26</a:t>
            </a:fld>
            <a:endParaRPr lang="en-US" altLang="ja-JP" dirty="0"/>
          </a:p>
        </p:txBody>
      </p:sp>
      <p:pic>
        <p:nvPicPr>
          <p:cNvPr id="12291" name="Picture 2" descr="wdc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90525"/>
            <a:ext cx="88931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64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88640"/>
            <a:ext cx="8820472" cy="6552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300" b="1" dirty="0"/>
              <a:t>ここで言う「基</a:t>
            </a:r>
            <a:r>
              <a:rPr lang="ja-JP" altLang="en-US" sz="3300" b="1" dirty="0"/>
              <a:t>本</a:t>
            </a:r>
            <a:r>
              <a:rPr kumimoji="1" lang="ja-JP" altLang="en-US" sz="3300" b="1" dirty="0"/>
              <a:t>的データ」とは？</a:t>
            </a:r>
            <a:endParaRPr kumimoji="1" lang="en-US" altLang="ja-JP" sz="3300" b="1" dirty="0"/>
          </a:p>
          <a:p>
            <a:pPr marL="0" indent="0">
              <a:buNone/>
            </a:pPr>
            <a:endParaRPr lang="en-US" altLang="ja-JP" sz="3300" b="1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sz="2800" b="1" dirty="0"/>
              <a:t>基本的観測量や指数等、研究の基礎となるデータ</a:t>
            </a:r>
            <a:endParaRPr kumimoji="1" lang="en-US" altLang="ja-JP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sz="2800" b="1" dirty="0"/>
              <a:t>他のデータ等と組み合わせて議論されることが多く、</a:t>
            </a:r>
            <a:r>
              <a:rPr lang="ja-JP" altLang="en-US" sz="2800" b="1" dirty="0"/>
              <a:t>単独では研究の主体にはなりにくい</a:t>
            </a:r>
            <a:endParaRPr lang="en-US" altLang="ja-JP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800" b="1" dirty="0"/>
              <a:t>信頼性が重要なため、データの取り扱いに経験を要し、担当者が限定されやすく、後継者の確保が困難</a:t>
            </a:r>
            <a:endParaRPr lang="en-US" altLang="ja-JP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800" b="1" dirty="0"/>
              <a:t>論文主体の評価体系には馴染みにくい</a:t>
            </a:r>
            <a:endParaRPr lang="en-US" altLang="ja-JP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800" b="1" dirty="0"/>
              <a:t>そういうデータが利用できなくなると困る人が多い（と思われる）が、専門外から見ると「古臭い」データに見えるのでは？</a:t>
            </a:r>
            <a:endParaRPr lang="en-US" altLang="ja-JP" sz="2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sz="2800" b="1" dirty="0"/>
              <a:t>データによっては、代替パラメータの出現や研究動向の変化により、利用者が減少しているケースもある。</a:t>
            </a:r>
            <a:r>
              <a:rPr lang="ja-JP" altLang="en-US" sz="2800" b="1" dirty="0" err="1"/>
              <a:t>かと</a:t>
            </a:r>
            <a:r>
              <a:rPr lang="ja-JP" altLang="en-US" sz="2800" b="1" dirty="0"/>
              <a:t>言って、止めてしまうのも・・・悩ましい！</a:t>
            </a:r>
            <a:endParaRPr lang="en-US" altLang="ja-JP" sz="2800" b="1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597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ja-JP" sz="2800" dirty="0"/>
              <a:t>http://takashiwatanabe.wixsite.com/wds-japan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7475" t="14445" r="9838" b="13600"/>
          <a:stretch/>
        </p:blipFill>
        <p:spPr>
          <a:xfrm>
            <a:off x="268381" y="1412776"/>
            <a:ext cx="8607237" cy="42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6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075" t="16401" r="24013" b="10801"/>
          <a:stretch/>
        </p:blipFill>
        <p:spPr>
          <a:xfrm>
            <a:off x="539552" y="0"/>
            <a:ext cx="949951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01" t="11770" r="32101" b="10272"/>
          <a:stretch/>
        </p:blipFill>
        <p:spPr>
          <a:xfrm>
            <a:off x="1691680" y="0"/>
            <a:ext cx="576064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6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wdc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17106"/>
            <a:ext cx="8893175" cy="629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>
            <a:off x="573251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-36066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-31130" y="44425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0" y="46536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-18430" y="50854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419872" y="47340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419872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4067944" y="26163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419872" y="40770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585048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585048" y="25649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542460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839616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843808" y="12687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2843808" y="14847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-43210" y="12523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-18430" y="141277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-18430" y="16288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-31130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0" y="34065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5233392" y="13243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267300" y="109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5280000" y="8633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267300" y="6926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267300" y="4755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292080" y="2696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47132" y="470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-48146" y="383195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267300" y="15567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-31130" y="42046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5586" y="5869975"/>
            <a:ext cx="88826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          </a:t>
            </a:r>
            <a:r>
              <a:rPr lang="en-US" altLang="ja-JP" sz="2400" b="1" dirty="0"/>
              <a:t>WDS members from former WDCs (Jan. 2015)</a:t>
            </a:r>
            <a:endParaRPr kumimoji="1" lang="ja-JP" altLang="en-US" sz="2400" b="1" dirty="0"/>
          </a:p>
        </p:txBody>
      </p:sp>
      <p:sp>
        <p:nvSpPr>
          <p:cNvPr id="37" name="円/楕円 36"/>
          <p:cNvSpPr/>
          <p:nvPr/>
        </p:nvSpPr>
        <p:spPr>
          <a:xfrm>
            <a:off x="971600" y="61709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/>
          <p:nvPr/>
        </p:nvCxnSpPr>
        <p:spPr>
          <a:xfrm>
            <a:off x="5657056" y="3080008"/>
            <a:ext cx="1435224" cy="0"/>
          </a:xfrm>
          <a:prstGeom prst="line">
            <a:avLst/>
          </a:prstGeom>
          <a:ln w="285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87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4445" b="8000"/>
          <a:stretch/>
        </p:blipFill>
        <p:spPr>
          <a:xfrm>
            <a:off x="-2412776" y="188640"/>
            <a:ext cx="1528804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1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WDC for </a:t>
            </a:r>
            <a:r>
              <a:rPr kumimoji="1" lang="en-US" altLang="ja-JP" dirty="0" err="1"/>
              <a:t>Neuclear</a:t>
            </a:r>
            <a:r>
              <a:rPr kumimoji="1" lang="en-US" altLang="ja-JP" dirty="0"/>
              <a:t> Radiation </a:t>
            </a:r>
            <a:br>
              <a:rPr kumimoji="1" lang="en-US" altLang="ja-JP" dirty="0"/>
            </a:br>
            <a:r>
              <a:rPr lang="ja-JP" altLang="en-US" dirty="0"/>
              <a:t>（気象庁、</a:t>
            </a:r>
            <a:r>
              <a:rPr lang="en-US" altLang="ja-JP" dirty="0"/>
              <a:t>2006</a:t>
            </a:r>
            <a:r>
              <a:rPr lang="ja-JP" altLang="en-US" dirty="0"/>
              <a:t>年廃止）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2694" b="7601"/>
          <a:stretch/>
        </p:blipFill>
        <p:spPr>
          <a:xfrm>
            <a:off x="34878" y="1700808"/>
            <a:ext cx="9144000" cy="40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2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591</Words>
  <Application>Microsoft Office PowerPoint</Application>
  <PresentationFormat>画面に合わせる (4:3)</PresentationFormat>
  <Paragraphs>82</Paragraphs>
  <Slides>26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ＭＳ Ｐゴシック</vt:lpstr>
      <vt:lpstr>游ゴシック</vt:lpstr>
      <vt:lpstr>Arial</vt:lpstr>
      <vt:lpstr>Calibri</vt:lpstr>
      <vt:lpstr>Wingdings</vt:lpstr>
      <vt:lpstr>Office ​​テーマ</vt:lpstr>
      <vt:lpstr>基本的データの 長期保全・公開態勢における問題点  </vt:lpstr>
      <vt:lpstr>PowerPoint プレゼンテーション</vt:lpstr>
      <vt:lpstr>PowerPoint プレゼンテーション</vt:lpstr>
      <vt:lpstr>http://takashiwatanabe.wixsite.com/wds-japan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WDC for Neuclear Radiation  （気象庁、2006年廃止）</vt:lpstr>
      <vt:lpstr>http://center.stelab.nagoya-u.ac.jp/WDCCR/</vt:lpstr>
      <vt:lpstr>WDS for Cosmic Rays (WDCCR) のケース</vt:lpstr>
      <vt:lpstr>PowerPoint プレゼンテーション</vt:lpstr>
      <vt:lpstr>PowerPoint プレゼンテーション</vt:lpstr>
      <vt:lpstr>PowerPoint プレゼンテーション</vt:lpstr>
      <vt:lpstr>他の太陽活動観測データ</vt:lpstr>
      <vt:lpstr>PowerPoint プレゼンテーション</vt:lpstr>
      <vt:lpstr>今後の課題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Neutron Monitors (2010)</vt:lpstr>
      <vt:lpstr>Annual Number of Datasets held by the WDC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基本的データの 長期保全・公開態勢における問題点</dc:title>
  <dc:creator>Watanabe</dc:creator>
  <cp:lastModifiedBy>mitowata</cp:lastModifiedBy>
  <cp:revision>51</cp:revision>
  <dcterms:created xsi:type="dcterms:W3CDTF">2016-09-23T05:59:41Z</dcterms:created>
  <dcterms:modified xsi:type="dcterms:W3CDTF">2016-09-28T00:58:07Z</dcterms:modified>
</cp:coreProperties>
</file>