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1" r:id="rId1"/>
    <p:sldMasterId id="2147483901" r:id="rId2"/>
  </p:sldMasterIdLst>
  <p:notesMasterIdLst>
    <p:notesMasterId r:id="rId23"/>
  </p:notesMasterIdLst>
  <p:handoutMasterIdLst>
    <p:handoutMasterId r:id="rId24"/>
  </p:handoutMasterIdLst>
  <p:sldIdLst>
    <p:sldId id="256" r:id="rId3"/>
    <p:sldId id="312" r:id="rId4"/>
    <p:sldId id="283" r:id="rId5"/>
    <p:sldId id="344" r:id="rId6"/>
    <p:sldId id="313" r:id="rId7"/>
    <p:sldId id="265" r:id="rId8"/>
    <p:sldId id="314" r:id="rId9"/>
    <p:sldId id="306" r:id="rId10"/>
    <p:sldId id="332" r:id="rId11"/>
    <p:sldId id="342" r:id="rId12"/>
    <p:sldId id="334" r:id="rId13"/>
    <p:sldId id="323" r:id="rId14"/>
    <p:sldId id="336" r:id="rId15"/>
    <p:sldId id="340" r:id="rId16"/>
    <p:sldId id="343" r:id="rId17"/>
    <p:sldId id="337" r:id="rId18"/>
    <p:sldId id="338" r:id="rId19"/>
    <p:sldId id="318" r:id="rId20"/>
    <p:sldId id="320" r:id="rId21"/>
    <p:sldId id="326" r:id="rId22"/>
  </p:sldIdLst>
  <p:sldSz cx="9144000" cy="6858000" type="screen4x3"/>
  <p:notesSz cx="7099300" cy="10234613"/>
  <p:defaultTextStyle>
    <a:defPPr>
      <a:defRPr lang="ja-JP"/>
    </a:defPPr>
    <a:lvl1pPr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CCFF"/>
    <a:srgbClr val="FFFFCC"/>
    <a:srgbClr val="E5F5FF"/>
    <a:srgbClr val="CCFFFF"/>
    <a:srgbClr val="CCECFF"/>
    <a:srgbClr val="006600"/>
    <a:srgbClr val="FFCC66"/>
    <a:srgbClr val="FF9900"/>
    <a:srgbClr val="6BA66B"/>
    <a:srgbClr val="3BB3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間 1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7AC3CCA-C797-4891-BE02-D94E43425B78}" styleName="中間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中間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中間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中間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2C8C85-51F0-491E-9774-3900AFEF0FD7}" styleName="淡色 2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8D230F3-CF80-4859-8CE7-A43EE81993B5}" styleName="淡色 1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A111915-BE36-4E01-A7E5-04B1672EAD32}" styleName="淡色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淡色 3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中間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スタイル/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06799F8-075E-4A3A-A7F6-7FBC6576F1A4}" styleName="テーマ 2 - アクセント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テーマ 1 - アクセント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012ECD-51FC-41F1-AA8D-1B2483CD663E}" styleName="淡色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淡色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淡色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スタイルなし/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淡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淡色スタイル 3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0" autoAdjust="0"/>
    <p:restoredTop sz="77485" autoAdjust="0"/>
  </p:normalViewPr>
  <p:slideViewPr>
    <p:cSldViewPr snapToObjects="1" showGuides="1">
      <p:cViewPr varScale="1">
        <p:scale>
          <a:sx n="71" d="100"/>
          <a:sy n="71" d="100"/>
        </p:scale>
        <p:origin x="141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6363" cy="51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90" tIns="47695" rIns="95390" bIns="47695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294" y="1"/>
            <a:ext cx="3076363" cy="51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90" tIns="47695" rIns="95390" bIns="47695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fld id="{781BDA53-18D3-064F-84D2-BBC238A36F38}" type="datetime1">
              <a:rPr lang="ja-JP" altLang="en-US"/>
              <a:pPr>
                <a:defRPr/>
              </a:pPr>
              <a:t>2016/9/29</a:t>
            </a:fld>
            <a:endParaRPr lang="en-US" altLang="ja-JP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106"/>
            <a:ext cx="3076363" cy="51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90" tIns="47695" rIns="95390" bIns="47695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294" y="9721106"/>
            <a:ext cx="3076363" cy="51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90" tIns="47695" rIns="95390" bIns="47695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fld id="{286D210A-680F-3B44-9A91-2CBD46EC1367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585111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3" cy="511730"/>
          </a:xfrm>
          <a:prstGeom prst="rect">
            <a:avLst/>
          </a:prstGeom>
        </p:spPr>
        <p:txBody>
          <a:bodyPr vert="horz" wrap="square" lIns="95390" tIns="47695" rIns="95390" bIns="47695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4021294" y="1"/>
            <a:ext cx="3076363" cy="511730"/>
          </a:xfrm>
          <a:prstGeom prst="rect">
            <a:avLst/>
          </a:prstGeom>
        </p:spPr>
        <p:txBody>
          <a:bodyPr vert="horz" wrap="square" lIns="95390" tIns="47695" rIns="95390" bIns="47695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fld id="{EE785481-618F-564C-B55B-C733CB2718EF}" type="datetime1">
              <a:rPr lang="ja-JP" altLang="en-US"/>
              <a:pPr>
                <a:defRPr/>
              </a:pPr>
              <a:t>2016/9/29</a:t>
            </a:fld>
            <a:endParaRPr lang="en-US" altLang="ja-JP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89013" y="766763"/>
            <a:ext cx="5121275" cy="3840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5390" tIns="47695" rIns="95390" bIns="4769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709931" y="4861441"/>
            <a:ext cx="5679440" cy="4605575"/>
          </a:xfrm>
          <a:prstGeom prst="rect">
            <a:avLst/>
          </a:prstGeom>
        </p:spPr>
        <p:txBody>
          <a:bodyPr vert="horz" wrap="square" lIns="95390" tIns="47695" rIns="95390" bIns="47695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0"/>
          </a:xfrm>
          <a:prstGeom prst="rect">
            <a:avLst/>
          </a:prstGeom>
        </p:spPr>
        <p:txBody>
          <a:bodyPr vert="horz" wrap="square" lIns="95390" tIns="47695" rIns="95390" bIns="47695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0"/>
          </a:xfrm>
          <a:prstGeom prst="rect">
            <a:avLst/>
          </a:prstGeom>
        </p:spPr>
        <p:txBody>
          <a:bodyPr vert="horz" wrap="square" lIns="95390" tIns="47695" rIns="95390" bIns="47695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fld id="{D71505BF-72F5-FC42-8072-7B3591EBCBF7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899699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1505BF-72F5-FC42-8072-7B3591EBCBF7}" type="slidenum">
              <a:rPr lang="ja-JP" altLang="en-US" smtClean="0"/>
              <a:pPr>
                <a:defRPr/>
              </a:pPr>
              <a:t>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17712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ja-JP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891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ja-JP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321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ja-JP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645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ja-JP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52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ja-JP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5277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ja-JP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430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ja-JP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1633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ja-JP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4681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ja-JP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7276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ja-JP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15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ja-JP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9463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ja-JP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260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ja-JP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753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1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9243E-8EE2-456C-BD85-A1066847E564}" type="slidenum">
              <a:rPr lang="ja-JP" altLang="en-US" smtClean="0">
                <a:solidFill>
                  <a:prstClr val="black"/>
                </a:solidFill>
              </a:rPr>
              <a:pPr/>
              <a:t>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845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ja-JP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146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ja-JP" dirty="0" smtClean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942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ja-JP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203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ja-JP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768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ja-JP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746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8" name="Rectangle 10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503238" y="3886200"/>
            <a:ext cx="8183562" cy="175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ja-JP" altLang="en-US" smtClean="0"/>
              <a:t>マスタ サブタイトルの書式設定</a:t>
            </a:r>
            <a:endParaRPr lang="ja-JP" altLang="en-US" dirty="0"/>
          </a:p>
        </p:txBody>
      </p:sp>
      <p:pic>
        <p:nvPicPr>
          <p:cNvPr id="6" name="Picture 2" descr="C:\Documents and Settings\kaneda\デスクトップ\新しいフォルダ (6)\images\iugonet_logo_top.png"/>
          <p:cNvPicPr>
            <a:picLocks noChangeAspect="1" noChangeArrowheads="1"/>
          </p:cNvPicPr>
          <p:nvPr userDrawn="1"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509172" y="188640"/>
            <a:ext cx="8206204" cy="1588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日付プレースホルダ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2012/2/15</a:t>
            </a:r>
            <a:endParaRPr lang="ja-JP" altLang="en-US" dirty="0"/>
          </a:p>
        </p:txBody>
      </p:sp>
      <p:sp>
        <p:nvSpPr>
          <p:cNvPr id="12" name="スライド番号プレースホル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6C2E42C-E727-CA4A-BBC1-684281922D98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3" name="フッター プレースホルダ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ja-JP" smtClean="0"/>
              <a:t>Hori, IUGONET project, </a:t>
            </a:r>
            <a:r>
              <a:rPr lang="ja-JP" altLang="en-US" smtClean="0"/>
              <a:t>宇宙科学情報解析シンポジウム </a:t>
            </a:r>
            <a:r>
              <a:rPr lang="en-US" altLang="ja-JP" smtClean="0"/>
              <a:t>@ISAS</a:t>
            </a:r>
            <a:endParaRPr lang="ja-JP" altLang="en-US" dirty="0"/>
          </a:p>
        </p:txBody>
      </p:sp>
      <p:sp>
        <p:nvSpPr>
          <p:cNvPr id="15" name="テキスト プレースホルダ 14"/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2060575"/>
            <a:ext cx="8183562" cy="15843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/>
            </a:lvl1pPr>
          </a:lstStyle>
          <a:p>
            <a:pPr lvl="0"/>
            <a:r>
              <a:rPr kumimoji="1" lang="ja-JP" altLang="en-US" dirty="0" smtClean="0"/>
              <a:t>スライドのタイトル</a:t>
            </a:r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279301"/>
            <a:ext cx="8229600" cy="481399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日付プレースホル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2012/2/15</a:t>
            </a:r>
            <a:endParaRPr lang="ja-JP" altLang="en-US" dirty="0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6C2E42C-E727-CA4A-BBC1-684281922D98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ja-JP" smtClean="0"/>
              <a:t>Hori, IUGONET project, </a:t>
            </a:r>
            <a:r>
              <a:rPr lang="ja-JP" altLang="en-US" smtClean="0"/>
              <a:t>宇宙科学情報解析シンポジウム </a:t>
            </a:r>
            <a:r>
              <a:rPr lang="en-US" altLang="ja-JP" smtClean="0"/>
              <a:t>@ISAS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3A7E3-B502-524E-91A1-B51C037131C6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altLang="ja-JP" smtClean="0"/>
              <a:t>2012/2/15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ja-JP" smtClean="0"/>
              <a:t>Hori, IUGONET project, </a:t>
            </a:r>
            <a:r>
              <a:rPr lang="ja-JP" altLang="en-US" smtClean="0"/>
              <a:t>宇宙科学情報解析シンポジウム </a:t>
            </a:r>
            <a:r>
              <a:rPr lang="en-US" altLang="ja-JP" smtClean="0"/>
              <a:t>@ISAS</a:t>
            </a:r>
            <a:endParaRPr lang="ja-JP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ugonet_logo_to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238" y="188913"/>
            <a:ext cx="8183562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2130425"/>
            <a:ext cx="8218487" cy="1470025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109578" name="Rectangle 10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503238" y="3886200"/>
            <a:ext cx="8183562" cy="175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C1BF415-639B-4E6D-A2D7-2FBB12BA8EAC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日付プレースホルダ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FC25AB0-19A3-432C-AA0D-BD2CBDCAC73D}" type="datetime1">
              <a:rPr lang="ja-JP" altLang="en-US" smtClean="0">
                <a:solidFill>
                  <a:srgbClr val="000000">
                    <a:tint val="75000"/>
                  </a:srgbClr>
                </a:solidFill>
              </a:rPr>
              <a:pPr/>
              <a:t>2016/9/29</a:t>
            </a:fld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572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753DC8-F9F4-4DA4-B990-F50ADFC69C1B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DBAF2ED-6319-4E0A-927F-18DEC8695BE4}" type="datetime1">
              <a:rPr lang="ja-JP" altLang="en-US" smtClean="0">
                <a:solidFill>
                  <a:srgbClr val="000000">
                    <a:tint val="75000"/>
                  </a:srgbClr>
                </a:solidFill>
              </a:rPr>
              <a:pPr/>
              <a:t>2016/9/29</a:t>
            </a:fld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1686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63713" y="228600"/>
            <a:ext cx="6999287" cy="5334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1BF415-639B-4E6D-A2D7-2FBB12BA8EAC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0DC7C11-B2C3-444A-9EC8-CCEB6636CD74}" type="datetime1">
              <a:rPr lang="ja-JP" altLang="en-US" smtClean="0">
                <a:solidFill>
                  <a:srgbClr val="000000">
                    <a:tint val="75000"/>
                  </a:srgbClr>
                </a:solidFill>
              </a:rPr>
              <a:pPr/>
              <a:t>2016/9/29</a:t>
            </a:fld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70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1BF415-639B-4E6D-A2D7-2FBB12BA8EAC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23C7C655-C677-474B-93D1-1ED0BB3FD233}" type="datetime1">
              <a:rPr lang="ja-JP" altLang="en-US" smtClean="0">
                <a:solidFill>
                  <a:srgbClr val="000000">
                    <a:tint val="75000"/>
                  </a:srgbClr>
                </a:solidFill>
              </a:rPr>
              <a:pPr/>
              <a:t>2016/9/29</a:t>
            </a:fld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183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3713" y="228600"/>
            <a:ext cx="6999287" cy="533400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 vert="horz" wrap="square" lIns="72000" tIns="54000" rIns="91440" bIns="36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タイトルの書式設定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33456" y="6389538"/>
            <a:ext cx="887016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fld id="{86C2E42C-E727-CA4A-BBC1-684281922D98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pic>
        <p:nvPicPr>
          <p:cNvPr id="1028" name="Picture 6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6538" y="223838"/>
            <a:ext cx="1504950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プレースホルダ 4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4929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sz="half" idx="2"/>
          </p:nvPr>
        </p:nvSpPr>
        <p:spPr>
          <a:xfrm>
            <a:off x="457200" y="6309320"/>
            <a:ext cx="128428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/>
              <a:t>2012/2/15</a:t>
            </a:r>
            <a:endParaRPr lang="ja-JP" altLang="en-US" dirty="0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3"/>
          </p:nvPr>
        </p:nvSpPr>
        <p:spPr>
          <a:xfrm>
            <a:off x="1763713" y="6309320"/>
            <a:ext cx="6120655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/>
              <a:t>Hori, IUGONET project, </a:t>
            </a:r>
            <a:r>
              <a:rPr lang="ja-JP" altLang="en-US" smtClean="0"/>
              <a:t>宇宙科学情報解析シンポジウム </a:t>
            </a:r>
            <a:r>
              <a:rPr lang="en-US" altLang="ja-JP" smtClean="0"/>
              <a:t>@ISAS</a:t>
            </a:r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899" r:id="rId2"/>
    <p:sldLayoutId id="2147483898" r:id="rId3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ヒラギノ角ゴ Pro W6" charset="-128"/>
          <a:ea typeface="ヒラギノ角ゴ Pro W6" charset="-128"/>
          <a:cs typeface="ヒラギノ角ゴ Pro W6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ヒラギノ角ゴ Pro W6" charset="-128"/>
          <a:ea typeface="ヒラギノ角ゴ Pro W6" charset="-128"/>
          <a:cs typeface="ヒラギノ角ゴ Pro W6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ヒラギノ角ゴ Pro W6" charset="-128"/>
          <a:ea typeface="ヒラギノ角ゴ Pro W6" charset="-128"/>
          <a:cs typeface="ヒラギノ角ゴ Pro W6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ヒラギノ角ゴ Pro W6" charset="-128"/>
          <a:ea typeface="ヒラギノ角ゴ Pro W6" charset="-128"/>
          <a:cs typeface="ヒラギノ角ゴ Pro W6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ヒラギノ角ゴ Pro W6" charset="-128"/>
          <a:ea typeface="ヒラギノ角ゴ Pro W6" charset="-128"/>
          <a:cs typeface="ヒラギノ角ゴ Pro W6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ヒラギノ角ゴ Pro W6" charset="-128"/>
          <a:ea typeface="ヒラギノ角ゴ Pro W6" charset="-128"/>
          <a:cs typeface="ヒラギノ角ゴ Pro W6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ヒラギノ角ゴ Pro W6" charset="-128"/>
          <a:ea typeface="ヒラギノ角ゴ Pro W6" charset="-128"/>
          <a:cs typeface="ヒラギノ角ゴ Pro W6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ヒラギノ角ゴ Pro W6" charset="-128"/>
          <a:ea typeface="ヒラギノ角ゴ Pro W6" charset="-128"/>
          <a:cs typeface="ヒラギノ角ゴ Pro W6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j-lt"/>
          <a:ea typeface="+mn-ea"/>
          <a:cs typeface="+mn-cs"/>
        </a:defRPr>
      </a:lvl2pPr>
      <a:lvl3pPr marL="896938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j-lt"/>
          <a:ea typeface="+mn-ea"/>
          <a:cs typeface="+mn-cs"/>
        </a:defRPr>
      </a:lvl3pPr>
      <a:lvl4pPr marL="1254125" indent="-228600" algn="l" defTabSz="1076325" rtl="0" eaLnBrk="1" fontAlgn="base" hangingPunct="1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j-lt"/>
          <a:ea typeface="+mn-ea"/>
          <a:cs typeface="+mn-cs"/>
        </a:defRPr>
      </a:lvl4pPr>
      <a:lvl5pPr marL="1704975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j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j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j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3713" y="228600"/>
            <a:ext cx="6999287" cy="533400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4770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EC1BF415-639B-4E6D-A2D7-2FBB12BA8EAC}" type="slidenum">
              <a:rPr lang="ja-JP" altLang="en-US" smtClean="0">
                <a:solidFill>
                  <a:srgbClr val="000000"/>
                </a:solidFill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  <p:pic>
        <p:nvPicPr>
          <p:cNvPr id="1028" name="Picture 6" descr="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6538" y="223838"/>
            <a:ext cx="1504950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日付プレースホルダ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4C72D2C5-2155-456F-A7A0-861C7C7A767A}" type="datetime1">
              <a:rPr lang="ja-JP" alt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2016/9/29</a:t>
            </a:fld>
            <a:endParaRPr lang="ja-JP" altLang="en-US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3"/>
          </p:nvPr>
        </p:nvSpPr>
        <p:spPr>
          <a:xfrm>
            <a:off x="1979712" y="6356350"/>
            <a:ext cx="59766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166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ヒラギノ角ゴ Pro W6" charset="-128"/>
          <a:ea typeface="ヒラギノ角ゴ Pro W6" charset="-128"/>
          <a:cs typeface="ヒラギノ角ゴ Pro W6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ヒラギノ角ゴ Pro W6" charset="-128"/>
          <a:ea typeface="ヒラギノ角ゴ Pro W6" charset="-128"/>
          <a:cs typeface="ヒラギノ角ゴ Pro W6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ヒラギノ角ゴ Pro W6" charset="-128"/>
          <a:ea typeface="ヒラギノ角ゴ Pro W6" charset="-128"/>
          <a:cs typeface="ヒラギノ角ゴ Pro W6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ヒラギノ角ゴ Pro W6" charset="-128"/>
          <a:ea typeface="ヒラギノ角ゴ Pro W6" charset="-128"/>
          <a:cs typeface="ヒラギノ角ゴ Pro W6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ヒラギノ角ゴ Pro W6" charset="-128"/>
          <a:ea typeface="ヒラギノ角ゴ Pro W6" charset="-128"/>
          <a:cs typeface="ヒラギノ角ゴ Pro W6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ヒラギノ角ゴ Pro W6" charset="-128"/>
          <a:ea typeface="ヒラギノ角ゴ Pro W6" charset="-128"/>
          <a:cs typeface="ヒラギノ角ゴ Pro W6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ヒラギノ角ゴ Pro W6" charset="-128"/>
          <a:ea typeface="ヒラギノ角ゴ Pro W6" charset="-128"/>
          <a:cs typeface="ヒラギノ角ゴ Pro W6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ヒラギノ角ゴ Pro W6" charset="-128"/>
          <a:ea typeface="ヒラギノ角ゴ Pro W6" charset="-128"/>
          <a:cs typeface="ヒラギノ角ゴ Pro W6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j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j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j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wmf"/><Relationship Id="rId4" Type="http://schemas.openxmlformats.org/officeDocument/2006/relationships/image" Target="../media/image6.jpeg"/><Relationship Id="rId9" Type="http://schemas.openxmlformats.org/officeDocument/2006/relationships/image" Target="../media/image11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0" y="6453336"/>
            <a:ext cx="1835696" cy="365125"/>
          </a:xfrm>
        </p:spPr>
        <p:txBody>
          <a:bodyPr anchor="ctr" anchorCtr="1"/>
          <a:lstStyle/>
          <a:p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平成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28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年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月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27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日、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28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日</a:t>
            </a:r>
            <a:endParaRPr lang="ja-JP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>
          <a:xfrm>
            <a:off x="8316416" y="6483498"/>
            <a:ext cx="504056" cy="304800"/>
          </a:xfrm>
        </p:spPr>
        <p:txBody>
          <a:bodyPr anchor="ctr" anchorCtr="1"/>
          <a:lstStyle/>
          <a:p>
            <a:pPr>
              <a:defRPr/>
            </a:pPr>
            <a:fld id="{86C2E42C-E727-CA4A-BBC1-684281922D98}" type="slidenum">
              <a:rPr lang="en-US" altLang="ja-JP" sz="12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1</a:t>
            </a:fld>
            <a:endParaRPr lang="en-US" altLang="ja-JP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2"/>
          </p:nvPr>
        </p:nvSpPr>
        <p:spPr>
          <a:xfrm>
            <a:off x="1332000" y="6406404"/>
            <a:ext cx="6480000" cy="406972"/>
          </a:xfrm>
        </p:spPr>
        <p:txBody>
          <a:bodyPr anchor="ctr" anchorCtr="1"/>
          <a:lstStyle/>
          <a:p>
            <a:r>
              <a:rPr lang="ja-JP" altLang="en-US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第</a:t>
            </a:r>
            <a:r>
              <a:rPr lang="en-US" altLang="ja-JP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3</a:t>
            </a:r>
            <a:r>
              <a:rPr lang="ja-JP" altLang="en-US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回オープンサイエンスデータ</a:t>
            </a:r>
            <a:r>
              <a:rPr lang="ja-JP" altLang="en-US" sz="1100" kern="0" dirty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推進</a:t>
            </a:r>
            <a:r>
              <a:rPr lang="ja-JP" altLang="en-US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ワークショップ</a:t>
            </a:r>
            <a:endParaRPr lang="en-US" altLang="ja-JP" sz="1100" kern="0" dirty="0" smtClean="0">
              <a:solidFill>
                <a:schemeClr val="bg1">
                  <a:lumMod val="50000"/>
                </a:schemeClr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1100" kern="0" dirty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主催：京都大学理学研究科附属地磁気世界資料解析センター</a:t>
            </a:r>
            <a:endParaRPr lang="ja-JP" alt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テキスト プレースホルダ 5"/>
          <p:cNvSpPr txBox="1">
            <a:spLocks/>
          </p:cNvSpPr>
          <p:nvPr/>
        </p:nvSpPr>
        <p:spPr>
          <a:xfrm>
            <a:off x="143508" y="1916832"/>
            <a:ext cx="8856984" cy="1795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spcBef>
                <a:spcPct val="20000"/>
              </a:spcBef>
            </a:pPr>
            <a:r>
              <a:rPr lang="ja-JP" altLang="en-US" sz="2600" kern="0" dirty="0" smtClean="0">
                <a:latin typeface="+mn-lt"/>
                <a:ea typeface="+mn-ea"/>
                <a:cs typeface="+mn-cs"/>
              </a:rPr>
              <a:t>サイエンス成果の創出に向けたデータアーカイブと</a:t>
            </a:r>
            <a:endParaRPr lang="en-US" altLang="ja-JP" sz="2600" kern="0" dirty="0" smtClean="0">
              <a:latin typeface="+mn-lt"/>
              <a:ea typeface="+mn-ea"/>
              <a:cs typeface="+mn-cs"/>
            </a:endParaRPr>
          </a:p>
          <a:p>
            <a:pPr lvl="0" algn="ctr" defTabSz="914400">
              <a:spcBef>
                <a:spcPct val="20000"/>
              </a:spcBef>
            </a:pPr>
            <a:r>
              <a:rPr lang="ja-JP" altLang="en-US" sz="2600" kern="0" dirty="0" smtClean="0">
                <a:latin typeface="+mn-lt"/>
                <a:ea typeface="+mn-ea"/>
                <a:cs typeface="+mn-cs"/>
              </a:rPr>
              <a:t>解析環境の融合</a:t>
            </a:r>
            <a:endParaRPr lang="en-US" altLang="ja-JP" sz="2600" kern="0" dirty="0" smtClean="0">
              <a:latin typeface="+mn-lt"/>
              <a:ea typeface="+mn-ea"/>
              <a:cs typeface="+mn-cs"/>
            </a:endParaRPr>
          </a:p>
          <a:p>
            <a:pPr lvl="0" algn="ctr" defTabSz="914400">
              <a:spcBef>
                <a:spcPct val="20000"/>
              </a:spcBef>
            </a:pPr>
            <a:endParaRPr lang="en-US" altLang="ja-JP" sz="1200" kern="0" dirty="0" smtClean="0">
              <a:latin typeface="+mn-lt"/>
              <a:ea typeface="+mn-ea"/>
              <a:cs typeface="+mn-cs"/>
            </a:endParaRPr>
          </a:p>
          <a:p>
            <a:pPr lvl="0" algn="ctr" defTabSz="914400">
              <a:spcBef>
                <a:spcPct val="20000"/>
              </a:spcBef>
            </a:pPr>
            <a:endParaRPr lang="en-US" altLang="ja-JP" sz="400" kern="0" dirty="0" smtClean="0">
              <a:latin typeface="+mn-lt"/>
              <a:ea typeface="+mn-ea"/>
              <a:cs typeface="+mn-cs"/>
            </a:endParaRPr>
          </a:p>
          <a:p>
            <a:pPr lvl="0" algn="ctr" defTabSz="914400">
              <a:spcBef>
                <a:spcPct val="20000"/>
              </a:spcBef>
            </a:pPr>
            <a:r>
              <a:rPr lang="en-US" altLang="ja-JP" kern="0" dirty="0">
                <a:latin typeface="+mn-lt"/>
                <a:ea typeface="+mn-ea"/>
                <a:cs typeface="+mn-cs"/>
              </a:rPr>
              <a:t>Combination of Data Archive and Analysis Platform, for Science Activities</a:t>
            </a:r>
            <a:endParaRPr kumimoji="1" lang="en-US" altLang="ja-JP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テキスト プレースホルダ 5"/>
          <p:cNvSpPr txBox="1">
            <a:spLocks/>
          </p:cNvSpPr>
          <p:nvPr/>
        </p:nvSpPr>
        <p:spPr>
          <a:xfrm>
            <a:off x="179512" y="3861048"/>
            <a:ext cx="8856984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spcBef>
                <a:spcPct val="20000"/>
              </a:spcBef>
            </a:pPr>
            <a:r>
              <a:rPr lang="en-US" altLang="ja-JP" sz="1500" kern="0" dirty="0" smtClean="0">
                <a:latin typeface="+mn-lt"/>
                <a:ea typeface="+mn-ea"/>
                <a:cs typeface="+mn-cs"/>
              </a:rPr>
              <a:t>Norio Umemura[1], </a:t>
            </a:r>
            <a:r>
              <a:rPr lang="en-US" altLang="ja-JP" sz="1500" kern="0" dirty="0" err="1" smtClean="0">
                <a:latin typeface="+mn-lt"/>
                <a:ea typeface="+mn-ea"/>
                <a:cs typeface="+mn-cs"/>
              </a:rPr>
              <a:t>Yoshimasa</a:t>
            </a:r>
            <a:r>
              <a:rPr lang="en-US" altLang="ja-JP" sz="1500" kern="0" dirty="0" smtClean="0">
                <a:latin typeface="+mn-lt"/>
                <a:ea typeface="+mn-ea"/>
                <a:cs typeface="+mn-cs"/>
              </a:rPr>
              <a:t> Tanaka[2][3], </a:t>
            </a:r>
            <a:r>
              <a:rPr lang="en-US" altLang="ja-JP" sz="1500" kern="0" dirty="0"/>
              <a:t>Shuji Abe[4], </a:t>
            </a:r>
            <a:r>
              <a:rPr lang="en-US" altLang="ja-JP" sz="1500" kern="0" dirty="0" err="1" smtClean="0">
                <a:latin typeface="+mn-lt"/>
                <a:ea typeface="+mn-ea"/>
                <a:cs typeface="+mn-cs"/>
              </a:rPr>
              <a:t>Atsuki</a:t>
            </a:r>
            <a:r>
              <a:rPr lang="en-US" altLang="ja-JP" sz="1500" kern="0" dirty="0" smtClean="0">
                <a:latin typeface="+mn-lt"/>
                <a:ea typeface="+mn-ea"/>
                <a:cs typeface="+mn-cs"/>
              </a:rPr>
              <a:t> </a:t>
            </a:r>
            <a:r>
              <a:rPr lang="en-US" altLang="ja-JP" sz="1500" kern="0" dirty="0" err="1" smtClean="0">
                <a:latin typeface="+mn-lt"/>
                <a:ea typeface="+mn-ea"/>
                <a:cs typeface="+mn-cs"/>
              </a:rPr>
              <a:t>Shinbori</a:t>
            </a:r>
            <a:r>
              <a:rPr lang="en-US" altLang="ja-JP" sz="1500" kern="0" dirty="0" smtClean="0">
                <a:latin typeface="+mn-lt"/>
                <a:ea typeface="+mn-ea"/>
                <a:cs typeface="+mn-cs"/>
              </a:rPr>
              <a:t>[5],</a:t>
            </a:r>
          </a:p>
          <a:p>
            <a:pPr lvl="0" algn="ctr" defTabSz="914400">
              <a:spcBef>
                <a:spcPct val="20000"/>
              </a:spcBef>
            </a:pPr>
            <a:r>
              <a:rPr lang="en-US" altLang="ja-JP" sz="1500" kern="0" dirty="0" smtClean="0">
                <a:latin typeface="+mn-lt"/>
                <a:ea typeface="+mn-ea"/>
                <a:cs typeface="+mn-cs"/>
              </a:rPr>
              <a:t>Masahito </a:t>
            </a:r>
            <a:r>
              <a:rPr lang="en-US" altLang="ja-JP" sz="1500" kern="0" dirty="0" err="1" smtClean="0">
                <a:latin typeface="+mn-lt"/>
                <a:ea typeface="+mn-ea"/>
                <a:cs typeface="+mn-cs"/>
              </a:rPr>
              <a:t>Nosé</a:t>
            </a:r>
            <a:r>
              <a:rPr lang="en-US" altLang="ja-JP" sz="1500" kern="0" dirty="0" smtClean="0">
                <a:latin typeface="+mn-lt"/>
                <a:ea typeface="+mn-ea"/>
                <a:cs typeface="+mn-cs"/>
              </a:rPr>
              <a:t>[6], Satoru </a:t>
            </a:r>
            <a:r>
              <a:rPr lang="en-US" altLang="ja-JP" sz="1500" kern="0" dirty="0" err="1" smtClean="0">
                <a:latin typeface="+mn-lt"/>
                <a:ea typeface="+mn-ea"/>
                <a:cs typeface="+mn-cs"/>
              </a:rPr>
              <a:t>UeNo</a:t>
            </a:r>
            <a:r>
              <a:rPr lang="en-US" altLang="ja-JP" sz="1500" kern="0" dirty="0" smtClean="0">
                <a:latin typeface="+mn-lt"/>
                <a:ea typeface="+mn-ea"/>
                <a:cs typeface="+mn-cs"/>
              </a:rPr>
              <a:t>[7] and IUGONET Project Team</a:t>
            </a:r>
            <a:endParaRPr kumimoji="1" lang="en-US" altLang="ja-JP" sz="15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テキスト プレースホルダ 5"/>
          <p:cNvSpPr txBox="1">
            <a:spLocks/>
          </p:cNvSpPr>
          <p:nvPr/>
        </p:nvSpPr>
        <p:spPr>
          <a:xfrm>
            <a:off x="323528" y="5085184"/>
            <a:ext cx="4824536" cy="10433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defTabSz="914400">
              <a:spcBef>
                <a:spcPct val="20000"/>
              </a:spcBef>
            </a:pPr>
            <a:r>
              <a:rPr lang="en-US" altLang="ja-JP" sz="1500" kern="0" noProof="0" dirty="0" smtClean="0">
                <a:latin typeface="+mn-lt"/>
                <a:ea typeface="ＭＳ Ｐゴシック" pitchFamily="50" charset="-128"/>
                <a:cs typeface="+mn-cs"/>
              </a:rPr>
              <a:t>[1] ISEE, Nagoya University</a:t>
            </a:r>
          </a:p>
          <a:p>
            <a:pPr lvl="0" defTabSz="914400">
              <a:spcBef>
                <a:spcPct val="20000"/>
              </a:spcBef>
            </a:pPr>
            <a:r>
              <a:rPr lang="en-US" altLang="ja-JP" sz="1500" kern="0" noProof="0" dirty="0" smtClean="0">
                <a:latin typeface="+mn-lt"/>
                <a:ea typeface="ＭＳ Ｐゴシック" pitchFamily="50" charset="-128"/>
                <a:cs typeface="+mn-cs"/>
              </a:rPr>
              <a:t>[2] Research Organization of Information and Systems</a:t>
            </a:r>
          </a:p>
          <a:p>
            <a:pPr lvl="0" defTabSz="914400">
              <a:spcBef>
                <a:spcPct val="20000"/>
              </a:spcBef>
            </a:pPr>
            <a:r>
              <a:rPr kumimoji="1" lang="en-US" altLang="ja-JP" sz="1500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50" charset="-128"/>
                <a:cs typeface="+mn-cs"/>
              </a:rPr>
              <a:t>[3] </a:t>
            </a:r>
            <a:r>
              <a:rPr lang="en-US" altLang="ja-JP" sz="1500" kern="0" dirty="0">
                <a:ea typeface="ＭＳ Ｐゴシック" pitchFamily="50" charset="-128"/>
              </a:rPr>
              <a:t>National Institute of Polar Research</a:t>
            </a:r>
            <a:endParaRPr lang="en-US" altLang="ja-JP" sz="1500" kern="0" dirty="0" smtClean="0">
              <a:latin typeface="+mn-lt"/>
              <a:ea typeface="ＭＳ Ｐゴシック" pitchFamily="50" charset="-128"/>
              <a:cs typeface="+mn-cs"/>
            </a:endParaRPr>
          </a:p>
          <a:p>
            <a:pPr lvl="0" defTabSz="914400">
              <a:spcBef>
                <a:spcPct val="20000"/>
              </a:spcBef>
            </a:pPr>
            <a:r>
              <a:rPr lang="en-US" altLang="ja-JP" sz="1500" kern="0" dirty="0" smtClean="0">
                <a:latin typeface="+mn-lt"/>
                <a:ea typeface="ＭＳ Ｐゴシック" pitchFamily="50" charset="-128"/>
                <a:cs typeface="+mn-cs"/>
              </a:rPr>
              <a:t>[4] ICSWSE, Kyushu University</a:t>
            </a:r>
            <a:endParaRPr kumimoji="1" lang="en-US" altLang="ja-JP" sz="1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50" charset="-128"/>
              <a:cs typeface="+mn-cs"/>
            </a:endParaRPr>
          </a:p>
        </p:txBody>
      </p:sp>
      <p:sp>
        <p:nvSpPr>
          <p:cNvPr id="11" name="テキスト プレースホルダ 5"/>
          <p:cNvSpPr txBox="1">
            <a:spLocks/>
          </p:cNvSpPr>
          <p:nvPr/>
        </p:nvSpPr>
        <p:spPr>
          <a:xfrm>
            <a:off x="5004048" y="5085184"/>
            <a:ext cx="3888432" cy="10433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defTabSz="914400">
              <a:spcBef>
                <a:spcPct val="20000"/>
              </a:spcBef>
            </a:pPr>
            <a:r>
              <a:rPr lang="en-US" altLang="ja-JP" sz="1500" kern="0" noProof="0" dirty="0" smtClean="0">
                <a:latin typeface="+mn-lt"/>
                <a:ea typeface="+mn-ea"/>
                <a:cs typeface="+mn-cs"/>
              </a:rPr>
              <a:t>[5] </a:t>
            </a:r>
            <a:r>
              <a:rPr lang="en-US" altLang="ja-JP" sz="1500" kern="0" dirty="0">
                <a:ea typeface="ＭＳ Ｐゴシック" pitchFamily="50" charset="-128"/>
              </a:rPr>
              <a:t>RISH, Kyoto </a:t>
            </a:r>
            <a:r>
              <a:rPr lang="en-US" altLang="ja-JP" sz="1500" kern="0" dirty="0" smtClean="0">
                <a:ea typeface="ＭＳ Ｐゴシック" pitchFamily="50" charset="-128"/>
              </a:rPr>
              <a:t>University</a:t>
            </a:r>
          </a:p>
          <a:p>
            <a:pPr lvl="0" defTabSz="914400">
              <a:spcBef>
                <a:spcPct val="20000"/>
              </a:spcBef>
            </a:pPr>
            <a:r>
              <a:rPr lang="en-US" altLang="ja-JP" sz="1500" kern="0" dirty="0" smtClean="0">
                <a:ea typeface="ＭＳ Ｐゴシック" pitchFamily="50" charset="-128"/>
              </a:rPr>
              <a:t>[6] </a:t>
            </a:r>
            <a:r>
              <a:rPr lang="en-US" altLang="ja-JP" sz="1500" kern="0" noProof="0" dirty="0" smtClean="0">
                <a:latin typeface="+mn-lt"/>
                <a:ea typeface="+mn-ea"/>
                <a:cs typeface="+mn-cs"/>
              </a:rPr>
              <a:t>WDC-Kyoto, Kyoto University</a:t>
            </a:r>
            <a:endParaRPr lang="en-US" altLang="ja-JP" sz="1500" kern="0" dirty="0" smtClean="0">
              <a:latin typeface="+mn-lt"/>
              <a:ea typeface="ＭＳ Ｐゴシック" pitchFamily="50" charset="-128"/>
            </a:endParaRPr>
          </a:p>
          <a:p>
            <a:pPr defTabSz="914400">
              <a:spcBef>
                <a:spcPct val="20000"/>
              </a:spcBef>
            </a:pPr>
            <a:r>
              <a:rPr lang="en-US" altLang="ja-JP" sz="1500" kern="0" noProof="0" dirty="0" smtClean="0">
                <a:latin typeface="+mn-lt"/>
                <a:ea typeface="+mn-ea"/>
                <a:cs typeface="+mn-cs"/>
              </a:rPr>
              <a:t>[7] </a:t>
            </a:r>
            <a:r>
              <a:rPr lang="en-US" altLang="ja-JP" sz="1500" kern="0" noProof="0" dirty="0" err="1" smtClean="0">
                <a:latin typeface="+mn-lt"/>
                <a:ea typeface="+mn-ea"/>
                <a:cs typeface="+mn-cs"/>
              </a:rPr>
              <a:t>Kwasan</a:t>
            </a:r>
            <a:r>
              <a:rPr lang="en-US" altLang="ja-JP" sz="1500" kern="0" noProof="0" dirty="0" smtClean="0">
                <a:latin typeface="+mn-lt"/>
                <a:ea typeface="+mn-ea"/>
                <a:cs typeface="+mn-cs"/>
              </a:rPr>
              <a:t> and </a:t>
            </a:r>
            <a:r>
              <a:rPr lang="en-US" altLang="ja-JP" sz="1500" kern="0" noProof="0" dirty="0" err="1" smtClean="0">
                <a:latin typeface="+mn-lt"/>
                <a:ea typeface="+mn-ea"/>
                <a:cs typeface="+mn-cs"/>
              </a:rPr>
              <a:t>Hida</a:t>
            </a:r>
            <a:r>
              <a:rPr lang="en-US" altLang="ja-JP" sz="1500" kern="0" noProof="0" dirty="0" smtClean="0">
                <a:latin typeface="+mn-lt"/>
                <a:ea typeface="+mn-ea"/>
                <a:cs typeface="+mn-cs"/>
              </a:rPr>
              <a:t> Obs., Kyoto University</a:t>
            </a:r>
          </a:p>
          <a:p>
            <a:pPr defTabSz="914400">
              <a:spcBef>
                <a:spcPct val="20000"/>
              </a:spcBef>
            </a:pPr>
            <a:endParaRPr kumimoji="1" lang="en-US" altLang="ja-JP" sz="1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0" y="6453336"/>
            <a:ext cx="1835696" cy="365125"/>
          </a:xfrm>
        </p:spPr>
        <p:txBody>
          <a:bodyPr anchor="ctr" anchorCtr="1"/>
          <a:lstStyle/>
          <a:p>
            <a:r>
              <a:rPr lang="ja-JP" altLang="en-US" dirty="0" smtClean="0">
                <a:solidFill>
                  <a:srgbClr val="FFFFFF">
                    <a:lumMod val="50000"/>
                  </a:srgbClr>
                </a:solidFill>
              </a:rPr>
              <a:t>平成</a:t>
            </a:r>
            <a:r>
              <a:rPr lang="en-US" altLang="ja-JP" dirty="0" smtClean="0">
                <a:solidFill>
                  <a:srgbClr val="FFFFFF">
                    <a:lumMod val="50000"/>
                  </a:srgbClr>
                </a:solidFill>
              </a:rPr>
              <a:t>28</a:t>
            </a:r>
            <a:r>
              <a:rPr lang="ja-JP" altLang="en-US" dirty="0" smtClean="0">
                <a:solidFill>
                  <a:srgbClr val="FFFFFF">
                    <a:lumMod val="50000"/>
                  </a:srgbClr>
                </a:solidFill>
              </a:rPr>
              <a:t>年</a:t>
            </a:r>
            <a:r>
              <a:rPr lang="en-US" altLang="ja-JP" dirty="0" smtClean="0">
                <a:solidFill>
                  <a:srgbClr val="FFFFFF">
                    <a:lumMod val="50000"/>
                  </a:srgbClr>
                </a:solidFill>
              </a:rPr>
              <a:t>9</a:t>
            </a:r>
            <a:r>
              <a:rPr lang="ja-JP" altLang="en-US" dirty="0" smtClean="0">
                <a:solidFill>
                  <a:srgbClr val="FFFFFF">
                    <a:lumMod val="50000"/>
                  </a:srgbClr>
                </a:solidFill>
              </a:rPr>
              <a:t>月</a:t>
            </a:r>
            <a:r>
              <a:rPr lang="en-US" altLang="ja-JP" dirty="0" smtClean="0">
                <a:solidFill>
                  <a:srgbClr val="FFFFFF">
                    <a:lumMod val="50000"/>
                  </a:srgbClr>
                </a:solidFill>
              </a:rPr>
              <a:t>27</a:t>
            </a:r>
            <a:r>
              <a:rPr lang="ja-JP" altLang="en-US" dirty="0" smtClean="0">
                <a:solidFill>
                  <a:srgbClr val="FFFFFF">
                    <a:lumMod val="50000"/>
                  </a:srgbClr>
                </a:solidFill>
              </a:rPr>
              <a:t>日、</a:t>
            </a:r>
            <a:r>
              <a:rPr lang="en-US" altLang="ja-JP" dirty="0" smtClean="0">
                <a:solidFill>
                  <a:srgbClr val="FFFFFF">
                    <a:lumMod val="50000"/>
                  </a:srgbClr>
                </a:solidFill>
              </a:rPr>
              <a:t>28</a:t>
            </a:r>
            <a:r>
              <a:rPr lang="ja-JP" altLang="en-US" dirty="0" smtClean="0">
                <a:solidFill>
                  <a:srgbClr val="FFFFFF">
                    <a:lumMod val="50000"/>
                  </a:srgbClr>
                </a:solidFill>
              </a:rPr>
              <a:t>日</a:t>
            </a:r>
            <a:endParaRPr lang="ja-JP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4" name="フッター プレースホルダ 4"/>
          <p:cNvSpPr>
            <a:spLocks noGrp="1"/>
          </p:cNvSpPr>
          <p:nvPr>
            <p:ph type="ftr" sz="quarter" idx="12"/>
          </p:nvPr>
        </p:nvSpPr>
        <p:spPr>
          <a:xfrm>
            <a:off x="1332000" y="6406404"/>
            <a:ext cx="6480000" cy="406972"/>
          </a:xfrm>
        </p:spPr>
        <p:txBody>
          <a:bodyPr anchor="ctr" anchorCtr="1"/>
          <a:lstStyle/>
          <a:p>
            <a:r>
              <a:rPr lang="ja-JP" altLang="en-US" sz="1100" kern="0" dirty="0" smtClean="0">
                <a:solidFill>
                  <a:srgbClr val="FFFFFF">
                    <a:lumMod val="50000"/>
                  </a:srgbClr>
                </a:solidFill>
                <a:latin typeface="ＭＳ Ｐゴシック" pitchFamily="50" charset="-128"/>
                <a:ea typeface="ＭＳ Ｐゴシック" pitchFamily="50" charset="-128"/>
              </a:rPr>
              <a:t>第</a:t>
            </a:r>
            <a:r>
              <a:rPr lang="en-US" altLang="ja-JP" sz="1100" kern="0" dirty="0" smtClean="0">
                <a:solidFill>
                  <a:srgbClr val="FFFFFF">
                    <a:lumMod val="50000"/>
                  </a:srgbClr>
                </a:solidFill>
                <a:latin typeface="ＭＳ Ｐゴシック" pitchFamily="50" charset="-128"/>
                <a:ea typeface="ＭＳ Ｐゴシック" pitchFamily="50" charset="-128"/>
              </a:rPr>
              <a:t>3</a:t>
            </a:r>
            <a:r>
              <a:rPr lang="ja-JP" altLang="en-US" sz="1100" kern="0" dirty="0" smtClean="0">
                <a:solidFill>
                  <a:srgbClr val="FFFFFF">
                    <a:lumMod val="50000"/>
                  </a:srgbClr>
                </a:solidFill>
                <a:latin typeface="ＭＳ Ｐゴシック" pitchFamily="50" charset="-128"/>
                <a:ea typeface="ＭＳ Ｐゴシック" pitchFamily="50" charset="-128"/>
              </a:rPr>
              <a:t>回オープンサイエンスデータ</a:t>
            </a:r>
            <a:r>
              <a:rPr lang="ja-JP" altLang="en-US" sz="1100" kern="0" dirty="0">
                <a:solidFill>
                  <a:srgbClr val="FFFFFF">
                    <a:lumMod val="50000"/>
                  </a:srgbClr>
                </a:solidFill>
                <a:latin typeface="ＭＳ Ｐゴシック" pitchFamily="50" charset="-128"/>
                <a:ea typeface="ＭＳ Ｐゴシック" pitchFamily="50" charset="-128"/>
              </a:rPr>
              <a:t>推進</a:t>
            </a:r>
            <a:r>
              <a:rPr lang="ja-JP" altLang="en-US" sz="1100" kern="0" dirty="0" smtClean="0">
                <a:solidFill>
                  <a:srgbClr val="FFFFFF">
                    <a:lumMod val="50000"/>
                  </a:srgbClr>
                </a:solidFill>
                <a:latin typeface="ＭＳ Ｐゴシック" pitchFamily="50" charset="-128"/>
                <a:ea typeface="ＭＳ Ｐゴシック" pitchFamily="50" charset="-128"/>
              </a:rPr>
              <a:t>ワークショップ</a:t>
            </a:r>
            <a:endParaRPr lang="en-US" altLang="ja-JP" sz="1100" kern="0" dirty="0" smtClean="0">
              <a:solidFill>
                <a:srgbClr val="FFFFFF">
                  <a:lumMod val="50000"/>
                </a:srgbClr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1100" kern="0" dirty="0">
                <a:solidFill>
                  <a:srgbClr val="FFFFFF">
                    <a:lumMod val="50000"/>
                  </a:srgbClr>
                </a:solidFill>
                <a:latin typeface="ＭＳ Ｐゴシック" pitchFamily="50" charset="-128"/>
                <a:ea typeface="ＭＳ Ｐゴシック" pitchFamily="50" charset="-128"/>
              </a:rPr>
              <a:t>主催：京都大学理学研究科附属地磁気世界資料解析センター</a:t>
            </a:r>
            <a:endParaRPr lang="ja-JP" altLang="en-US" sz="11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 anchor="ctr" anchorCtr="1"/>
          <a:lstStyle/>
          <a:p>
            <a:r>
              <a:rPr lang="en-US" altLang="ja-JP" sz="2400" dirty="0"/>
              <a:t>Report-1: New System</a:t>
            </a:r>
            <a:endParaRPr lang="ja-JP" altLang="en-US" sz="2400" dirty="0">
              <a:latin typeface="+mn-lt"/>
              <a:ea typeface="ＭＳ Ｐゴシック" pitchFamily="50" charset="-128"/>
              <a:cs typeface="ＭＳ ゴシック" charset="0"/>
            </a:endParaRPr>
          </a:p>
        </p:txBody>
      </p:sp>
      <p:sp>
        <p:nvSpPr>
          <p:cNvPr id="34" name="スライド番号プレースホルダ 3"/>
          <p:cNvSpPr>
            <a:spLocks noGrp="1"/>
          </p:cNvSpPr>
          <p:nvPr>
            <p:ph type="sldNum" sz="quarter" idx="11"/>
          </p:nvPr>
        </p:nvSpPr>
        <p:spPr>
          <a:xfrm>
            <a:off x="8316416" y="6483498"/>
            <a:ext cx="504056" cy="304800"/>
          </a:xfrm>
        </p:spPr>
        <p:txBody>
          <a:bodyPr anchor="ctr" anchorCtr="1"/>
          <a:lstStyle/>
          <a:p>
            <a:pPr>
              <a:defRPr/>
            </a:pPr>
            <a:fld id="{86C2E42C-E727-CA4A-BBC1-684281922D98}" type="slidenum">
              <a:rPr lang="en-US" altLang="ja-JP" sz="1200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10</a:t>
            </a:fld>
            <a:endParaRPr lang="en-US" altLang="ja-JP" sz="1200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2418"/>
            <a:ext cx="4288804" cy="5150736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 bwMode="auto">
          <a:xfrm>
            <a:off x="323528" y="908720"/>
            <a:ext cx="8231095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36000" rIns="36000" bIns="36000" rtlCol="0" anchor="t" anchorCtr="0">
            <a:prstTxWarp prst="textNoShape">
              <a:avLst/>
            </a:prstTxWarp>
            <a:noAutofit/>
          </a:bodyPr>
          <a:lstStyle/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ja-JP" alt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改良点（中）： データを発見する、実際に得る</a:t>
            </a:r>
            <a:endParaRPr lang="en-US" altLang="ja-JP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endParaRPr lang="en-US" altLang="ja-JP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686" y="1261858"/>
            <a:ext cx="4279876" cy="4350501"/>
          </a:xfrm>
          <a:prstGeom prst="rect">
            <a:avLst/>
          </a:prstGeom>
        </p:spPr>
      </p:pic>
      <p:sp>
        <p:nvSpPr>
          <p:cNvPr id="37" name="角丸四角形吹き出し 36"/>
          <p:cNvSpPr/>
          <p:nvPr/>
        </p:nvSpPr>
        <p:spPr bwMode="auto">
          <a:xfrm>
            <a:off x="7020272" y="916403"/>
            <a:ext cx="2107845" cy="353266"/>
          </a:xfrm>
          <a:prstGeom prst="wedgeRoundRectCallout">
            <a:avLst>
              <a:gd name="adj1" fmla="val -36665"/>
              <a:gd name="adj2" fmla="val 83944"/>
              <a:gd name="adj3" fmla="val 16667"/>
            </a:avLst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/>
            <a:r>
              <a:rPr lang="en-US" altLang="ja-JP" sz="14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ヒラギノ角ゴ Pro W6" charset="-128"/>
              </a:rPr>
              <a:t>QL</a:t>
            </a:r>
            <a:r>
              <a:rPr lang="ja-JP" altLang="en-US" sz="14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ヒラギノ角ゴ Pro W6" charset="-128"/>
              </a:rPr>
              <a:t>を並べて表示　　　</a:t>
            </a:r>
            <a:r>
              <a:rPr lang="en-US" altLang="ja-JP" sz="14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ヒラギノ角ゴ Pro W6" charset="-128"/>
              </a:rPr>
              <a:t>.</a:t>
            </a:r>
            <a:endParaRPr lang="ja-JP" altLang="en-US" sz="14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ヒラギノ角ゴ Pro W6" charset="-128"/>
            </a:endParaRPr>
          </a:p>
        </p:txBody>
      </p:sp>
      <p:grpSp>
        <p:nvGrpSpPr>
          <p:cNvPr id="27" name="グループ化 26"/>
          <p:cNvGrpSpPr/>
          <p:nvPr/>
        </p:nvGrpSpPr>
        <p:grpSpPr>
          <a:xfrm>
            <a:off x="8491889" y="836712"/>
            <a:ext cx="648072" cy="512648"/>
            <a:chOff x="8008815" y="4437112"/>
            <a:chExt cx="648072" cy="512648"/>
          </a:xfrm>
        </p:grpSpPr>
        <p:sp>
          <p:nvSpPr>
            <p:cNvPr id="28" name="星 5 27"/>
            <p:cNvSpPr/>
            <p:nvPr/>
          </p:nvSpPr>
          <p:spPr bwMode="auto">
            <a:xfrm>
              <a:off x="8067763" y="4437112"/>
              <a:ext cx="530177" cy="512648"/>
            </a:xfrm>
            <a:prstGeom prst="star5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ja-JP" altLang="en-US" sz="2800">
                <a:solidFill>
                  <a:srgbClr val="000000"/>
                </a:solidFill>
                <a:latin typeface="ヒラギノ角ゴ Pro W6" charset="-128"/>
                <a:ea typeface="ヒラギノ角ゴ Pro W6" charset="-128"/>
                <a:cs typeface="ヒラギノ角ゴ Pro W6" charset="-128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 bwMode="auto">
            <a:xfrm>
              <a:off x="8008815" y="4555995"/>
              <a:ext cx="648072" cy="374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 anchor="ctr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800"/>
                </a:lnSpc>
                <a:spcBef>
                  <a:spcPct val="50000"/>
                </a:spcBef>
              </a:pPr>
              <a:r>
                <a:rPr lang="en-US" altLang="ja-JP" sz="1200" i="1" dirty="0" smtClean="0">
                  <a:solidFill>
                    <a:srgbClr val="C00000"/>
                  </a:solidFill>
                </a:rPr>
                <a:t>NEW!!</a:t>
              </a:r>
              <a:endParaRPr lang="ja-JP" altLang="en-US" sz="1200" i="1" dirty="0" smtClean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882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 anchor="ctr" anchorCtr="1"/>
          <a:lstStyle/>
          <a:p>
            <a:r>
              <a:rPr lang="en-US" altLang="ja-JP" sz="2400" dirty="0"/>
              <a:t>Report-1: New System</a:t>
            </a:r>
            <a:endParaRPr lang="ja-JP" altLang="en-US" sz="2400" dirty="0">
              <a:latin typeface="+mn-lt"/>
              <a:ea typeface="ＭＳ Ｐゴシック" pitchFamily="50" charset="-128"/>
              <a:cs typeface="ＭＳ ゴシック" charset="0"/>
            </a:endParaRPr>
          </a:p>
        </p:txBody>
      </p:sp>
      <p:sp>
        <p:nvSpPr>
          <p:cNvPr id="34" name="スライド番号プレースホルダ 3"/>
          <p:cNvSpPr>
            <a:spLocks noGrp="1"/>
          </p:cNvSpPr>
          <p:nvPr>
            <p:ph type="sldNum" sz="quarter" idx="11"/>
          </p:nvPr>
        </p:nvSpPr>
        <p:spPr>
          <a:xfrm>
            <a:off x="8316416" y="6483498"/>
            <a:ext cx="504056" cy="304800"/>
          </a:xfrm>
        </p:spPr>
        <p:txBody>
          <a:bodyPr anchor="ctr" anchorCtr="1"/>
          <a:lstStyle/>
          <a:p>
            <a:pPr>
              <a:defRPr/>
            </a:pPr>
            <a:fld id="{86C2E42C-E727-CA4A-BBC1-684281922D98}" type="slidenum">
              <a:rPr lang="en-US" altLang="ja-JP" sz="1200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11</a:t>
            </a:fld>
            <a:endParaRPr lang="en-US" altLang="ja-JP" sz="12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1" name="テキスト ボックス 90"/>
          <p:cNvSpPr txBox="1"/>
          <p:nvPr/>
        </p:nvSpPr>
        <p:spPr bwMode="auto">
          <a:xfrm>
            <a:off x="323528" y="908720"/>
            <a:ext cx="8231095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36000" rIns="36000" bIns="36000" rtlCol="0" anchor="t" anchorCtr="0">
            <a:prstTxWarp prst="textNoShape">
              <a:avLst/>
            </a:prstTxWarp>
            <a:noAutofit/>
          </a:bodyPr>
          <a:lstStyle/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ja-JP" alt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改良点（中）： データを発見する、実際に得る</a:t>
            </a:r>
            <a:endParaRPr lang="en-US" altLang="ja-JP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endParaRPr lang="en-US" altLang="ja-JP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59"/>
            <a:ext cx="4248472" cy="5183275"/>
          </a:xfrm>
          <a:prstGeom prst="rect">
            <a:avLst/>
          </a:prstGeom>
        </p:spPr>
      </p:pic>
      <p:sp>
        <p:nvSpPr>
          <p:cNvPr id="6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0" y="6453336"/>
            <a:ext cx="1835696" cy="365125"/>
          </a:xfrm>
        </p:spPr>
        <p:txBody>
          <a:bodyPr anchor="ctr" anchorCtr="1"/>
          <a:lstStyle/>
          <a:p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平成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28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年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月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27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日、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28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日</a:t>
            </a:r>
            <a:endParaRPr lang="ja-JP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フッター プレースホルダ 4"/>
          <p:cNvSpPr>
            <a:spLocks noGrp="1"/>
          </p:cNvSpPr>
          <p:nvPr>
            <p:ph type="ftr" sz="quarter" idx="12"/>
          </p:nvPr>
        </p:nvSpPr>
        <p:spPr>
          <a:xfrm>
            <a:off x="1332000" y="6406404"/>
            <a:ext cx="6480000" cy="406972"/>
          </a:xfrm>
        </p:spPr>
        <p:txBody>
          <a:bodyPr anchor="ctr" anchorCtr="1"/>
          <a:lstStyle/>
          <a:p>
            <a:r>
              <a:rPr lang="ja-JP" altLang="en-US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第</a:t>
            </a:r>
            <a:r>
              <a:rPr lang="en-US" altLang="ja-JP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3</a:t>
            </a:r>
            <a:r>
              <a:rPr lang="ja-JP" altLang="en-US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回オープンサイエンスデータ</a:t>
            </a:r>
            <a:r>
              <a:rPr lang="ja-JP" altLang="en-US" sz="1100" kern="0" dirty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推進</a:t>
            </a:r>
            <a:r>
              <a:rPr lang="ja-JP" altLang="en-US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ワークショップ</a:t>
            </a:r>
            <a:endParaRPr lang="en-US" altLang="ja-JP" sz="1100" kern="0" dirty="0" smtClean="0">
              <a:solidFill>
                <a:schemeClr val="bg1">
                  <a:lumMod val="50000"/>
                </a:schemeClr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1100" kern="0" dirty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主催：京都大学理学研究科附属地磁気世界資料解析センター</a:t>
            </a:r>
            <a:endParaRPr lang="ja-JP" alt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876" y="1250380"/>
            <a:ext cx="4318365" cy="5328593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 bwMode="auto">
          <a:xfrm>
            <a:off x="231494" y="3900668"/>
            <a:ext cx="4271057" cy="891251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11" name="正方形/長方形 10"/>
          <p:cNvSpPr/>
          <p:nvPr/>
        </p:nvSpPr>
        <p:spPr bwMode="auto">
          <a:xfrm>
            <a:off x="223251" y="2293716"/>
            <a:ext cx="4271057" cy="993494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12" name="正方形/長方形 11"/>
          <p:cNvSpPr/>
          <p:nvPr/>
        </p:nvSpPr>
        <p:spPr bwMode="auto">
          <a:xfrm>
            <a:off x="225180" y="3287210"/>
            <a:ext cx="4271057" cy="430192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13" name="正方形/長方形 12"/>
          <p:cNvSpPr/>
          <p:nvPr/>
        </p:nvSpPr>
        <p:spPr bwMode="auto">
          <a:xfrm>
            <a:off x="4535071" y="4446607"/>
            <a:ext cx="4271057" cy="252716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5" name="角丸四角形吹き出し 4"/>
          <p:cNvSpPr/>
          <p:nvPr/>
        </p:nvSpPr>
        <p:spPr bwMode="auto">
          <a:xfrm>
            <a:off x="2915816" y="3599726"/>
            <a:ext cx="1378800" cy="353266"/>
          </a:xfrm>
          <a:prstGeom prst="wedgeRoundRectCallout">
            <a:avLst>
              <a:gd name="adj1" fmla="val -41258"/>
              <a:gd name="adj2" fmla="val 80667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ヒラギノ角ゴ Pro W6" charset="-128"/>
              </a:rPr>
              <a:t>コンタクト先</a:t>
            </a:r>
            <a:endParaRPr kumimoji="1" lang="ja-JP" altLang="en-US" sz="1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ヒラギノ角ゴ Pro W6" charset="-128"/>
            </a:endParaRPr>
          </a:p>
        </p:txBody>
      </p:sp>
      <p:sp>
        <p:nvSpPr>
          <p:cNvPr id="14" name="正方形/長方形 13"/>
          <p:cNvSpPr/>
          <p:nvPr/>
        </p:nvSpPr>
        <p:spPr bwMode="auto">
          <a:xfrm>
            <a:off x="233424" y="4793848"/>
            <a:ext cx="4271057" cy="891251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16" name="角丸四角形吹き出し 15"/>
          <p:cNvSpPr/>
          <p:nvPr/>
        </p:nvSpPr>
        <p:spPr bwMode="auto">
          <a:xfrm>
            <a:off x="2915816" y="2964083"/>
            <a:ext cx="1378800" cy="353266"/>
          </a:xfrm>
          <a:prstGeom prst="wedgeRoundRectCallout">
            <a:avLst>
              <a:gd name="adj1" fmla="val -41258"/>
              <a:gd name="adj2" fmla="val 80667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400" dirty="0" smtClean="0">
                <a:solidFill>
                  <a:srgbClr val="0020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ヒラギノ角ゴ Pro W6" charset="-128"/>
              </a:rPr>
              <a:t>利用ポリシー</a:t>
            </a:r>
            <a:endParaRPr kumimoji="1" lang="ja-JP" altLang="en-US" sz="1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ヒラギノ角ゴ Pro W6" charset="-128"/>
            </a:endParaRPr>
          </a:p>
        </p:txBody>
      </p:sp>
      <p:sp>
        <p:nvSpPr>
          <p:cNvPr id="17" name="角丸四角形吹き出し 16"/>
          <p:cNvSpPr/>
          <p:nvPr/>
        </p:nvSpPr>
        <p:spPr bwMode="auto">
          <a:xfrm>
            <a:off x="2915816" y="4517007"/>
            <a:ext cx="1378800" cy="353266"/>
          </a:xfrm>
          <a:prstGeom prst="wedgeRoundRectCallout">
            <a:avLst>
              <a:gd name="adj1" fmla="val -41258"/>
              <a:gd name="adj2" fmla="val 80667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400" dirty="0" smtClean="0">
                <a:solidFill>
                  <a:srgbClr val="0020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ヒラギノ角ゴ Pro W6" charset="-128"/>
              </a:rPr>
              <a:t>サイト情報</a:t>
            </a:r>
            <a:endParaRPr kumimoji="1" lang="ja-JP" altLang="en-US" sz="1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ヒラギノ角ゴ Pro W6" charset="-128"/>
            </a:endParaRPr>
          </a:p>
        </p:txBody>
      </p:sp>
      <p:sp>
        <p:nvSpPr>
          <p:cNvPr id="18" name="正方形/長方形 17"/>
          <p:cNvSpPr/>
          <p:nvPr/>
        </p:nvSpPr>
        <p:spPr bwMode="auto">
          <a:xfrm>
            <a:off x="4535071" y="1879619"/>
            <a:ext cx="4271057" cy="1173316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19" name="正方形/長方形 18"/>
          <p:cNvSpPr/>
          <p:nvPr/>
        </p:nvSpPr>
        <p:spPr bwMode="auto">
          <a:xfrm>
            <a:off x="4535071" y="3086832"/>
            <a:ext cx="4271057" cy="1323121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20" name="角丸四角形吹き出し 19"/>
          <p:cNvSpPr/>
          <p:nvPr/>
        </p:nvSpPr>
        <p:spPr bwMode="auto">
          <a:xfrm>
            <a:off x="7297656" y="1609942"/>
            <a:ext cx="1378800" cy="353266"/>
          </a:xfrm>
          <a:prstGeom prst="wedgeRoundRectCallout">
            <a:avLst>
              <a:gd name="adj1" fmla="val -41258"/>
              <a:gd name="adj2" fmla="val 80667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400" dirty="0" smtClean="0">
                <a:solidFill>
                  <a:srgbClr val="0020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ヒラギノ角ゴ Pro W6" charset="-128"/>
              </a:rPr>
              <a:t>観測機器情報</a:t>
            </a:r>
            <a:endParaRPr kumimoji="1" lang="ja-JP" altLang="en-US" sz="1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ヒラギノ角ゴ Pro W6" charset="-128"/>
            </a:endParaRPr>
          </a:p>
        </p:txBody>
      </p:sp>
      <p:sp>
        <p:nvSpPr>
          <p:cNvPr id="21" name="角丸四角形吹き出し 20"/>
          <p:cNvSpPr/>
          <p:nvPr/>
        </p:nvSpPr>
        <p:spPr bwMode="auto">
          <a:xfrm>
            <a:off x="7297656" y="2859710"/>
            <a:ext cx="1378800" cy="353266"/>
          </a:xfrm>
          <a:prstGeom prst="wedgeRoundRectCallout">
            <a:avLst>
              <a:gd name="adj1" fmla="val -41258"/>
              <a:gd name="adj2" fmla="val 80667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400" dirty="0" smtClean="0">
                <a:solidFill>
                  <a:srgbClr val="0020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ヒラギノ角ゴ Pro W6" charset="-128"/>
              </a:rPr>
              <a:t>観測所情報</a:t>
            </a:r>
            <a:endParaRPr kumimoji="1" lang="ja-JP" altLang="en-US" sz="1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ヒラギノ角ゴ Pro W6" charset="-128"/>
            </a:endParaRPr>
          </a:p>
        </p:txBody>
      </p:sp>
      <p:sp>
        <p:nvSpPr>
          <p:cNvPr id="22" name="角丸四角形吹き出し 21"/>
          <p:cNvSpPr/>
          <p:nvPr/>
        </p:nvSpPr>
        <p:spPr bwMode="auto">
          <a:xfrm>
            <a:off x="6228184" y="4077072"/>
            <a:ext cx="2448272" cy="353266"/>
          </a:xfrm>
          <a:prstGeom prst="wedgeRoundRectCallout">
            <a:avLst>
              <a:gd name="adj1" fmla="val -36665"/>
              <a:gd name="adj2" fmla="val 83944"/>
              <a:gd name="adj3" fmla="val 16667"/>
            </a:avLst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ヒラギノ角ゴ Pro W6" charset="-128"/>
              </a:rPr>
              <a:t>実データへの直接リンク　　　</a:t>
            </a:r>
            <a:r>
              <a:rPr lang="en-US" altLang="ja-JP" sz="1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ヒラギノ角ゴ Pro W6" charset="-128"/>
              </a:rPr>
              <a:t>.</a:t>
            </a:r>
            <a:endParaRPr kumimoji="1" lang="ja-JP" alt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ヒラギノ角ゴ Pro W6" charset="-128"/>
            </a:endParaRPr>
          </a:p>
        </p:txBody>
      </p:sp>
      <p:sp>
        <p:nvSpPr>
          <p:cNvPr id="23" name="正方形/長方形 22"/>
          <p:cNvSpPr/>
          <p:nvPr/>
        </p:nvSpPr>
        <p:spPr bwMode="auto">
          <a:xfrm>
            <a:off x="4535071" y="4703180"/>
            <a:ext cx="4271057" cy="814052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24" name="角丸四角形吹き出し 23"/>
          <p:cNvSpPr/>
          <p:nvPr/>
        </p:nvSpPr>
        <p:spPr bwMode="auto">
          <a:xfrm>
            <a:off x="7164288" y="4555154"/>
            <a:ext cx="1502523" cy="353266"/>
          </a:xfrm>
          <a:prstGeom prst="wedgeRoundRectCallout">
            <a:avLst>
              <a:gd name="adj1" fmla="val -36665"/>
              <a:gd name="adj2" fmla="val 83944"/>
              <a:gd name="adj3" fmla="val 16667"/>
            </a:avLst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ヒラギノ角ゴ Pro W6" charset="-128"/>
              </a:rPr>
              <a:t>解析方法　　　</a:t>
            </a:r>
            <a:r>
              <a:rPr lang="en-US" altLang="ja-JP" sz="1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ヒラギノ角ゴ Pro W6" charset="-128"/>
              </a:rPr>
              <a:t>.</a:t>
            </a:r>
            <a:endParaRPr kumimoji="1" lang="ja-JP" alt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ヒラギノ角ゴ Pro W6" charset="-128"/>
            </a:endParaRPr>
          </a:p>
        </p:txBody>
      </p:sp>
      <p:grpSp>
        <p:nvGrpSpPr>
          <p:cNvPr id="37" name="グループ化 36"/>
          <p:cNvGrpSpPr/>
          <p:nvPr/>
        </p:nvGrpSpPr>
        <p:grpSpPr>
          <a:xfrm>
            <a:off x="8148351" y="4448129"/>
            <a:ext cx="648072" cy="512648"/>
            <a:chOff x="8008815" y="4437112"/>
            <a:chExt cx="648072" cy="512648"/>
          </a:xfrm>
        </p:grpSpPr>
        <p:sp>
          <p:nvSpPr>
            <p:cNvPr id="38" name="星 5 37"/>
            <p:cNvSpPr/>
            <p:nvPr/>
          </p:nvSpPr>
          <p:spPr bwMode="auto">
            <a:xfrm>
              <a:off x="8067763" y="4437112"/>
              <a:ext cx="530177" cy="512648"/>
            </a:xfrm>
            <a:prstGeom prst="star5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8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ヒラギノ角ゴ Pro W6" charset="-128"/>
                <a:ea typeface="ヒラギノ角ゴ Pro W6" charset="-128"/>
                <a:cs typeface="ヒラギノ角ゴ Pro W6" charset="-128"/>
              </a:endParaRPr>
            </a:p>
          </p:txBody>
        </p:sp>
        <p:sp>
          <p:nvSpPr>
            <p:cNvPr id="39" name="テキスト ボックス 38"/>
            <p:cNvSpPr txBox="1"/>
            <p:nvPr/>
          </p:nvSpPr>
          <p:spPr bwMode="auto">
            <a:xfrm>
              <a:off x="8008815" y="4555995"/>
              <a:ext cx="648072" cy="374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 anchor="ctr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800"/>
                </a:lnSpc>
                <a:spcBef>
                  <a:spcPct val="50000"/>
                </a:spcBef>
              </a:pPr>
              <a:r>
                <a:rPr lang="en-US" altLang="ja-JP" sz="1200" i="1" dirty="0" smtClean="0">
                  <a:solidFill>
                    <a:srgbClr val="C00000"/>
                  </a:solidFill>
                </a:rPr>
                <a:t>NEW!!</a:t>
              </a:r>
              <a:endParaRPr kumimoji="1" lang="ja-JP" altLang="en-US" sz="1200" i="1" dirty="0" smtClean="0">
                <a:solidFill>
                  <a:srgbClr val="C00000"/>
                </a:solidFill>
              </a:endParaRP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8148351" y="3940121"/>
            <a:ext cx="648072" cy="512648"/>
            <a:chOff x="8008815" y="4437112"/>
            <a:chExt cx="648072" cy="512648"/>
          </a:xfrm>
        </p:grpSpPr>
        <p:sp>
          <p:nvSpPr>
            <p:cNvPr id="41" name="星 5 40"/>
            <p:cNvSpPr/>
            <p:nvPr/>
          </p:nvSpPr>
          <p:spPr bwMode="auto">
            <a:xfrm>
              <a:off x="8067763" y="4437112"/>
              <a:ext cx="530177" cy="512648"/>
            </a:xfrm>
            <a:prstGeom prst="star5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8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ヒラギノ角ゴ Pro W6" charset="-128"/>
                <a:ea typeface="ヒラギノ角ゴ Pro W6" charset="-128"/>
                <a:cs typeface="ヒラギノ角ゴ Pro W6" charset="-128"/>
              </a:endParaRPr>
            </a:p>
          </p:txBody>
        </p:sp>
        <p:sp>
          <p:nvSpPr>
            <p:cNvPr id="42" name="テキスト ボックス 41"/>
            <p:cNvSpPr txBox="1"/>
            <p:nvPr/>
          </p:nvSpPr>
          <p:spPr bwMode="auto">
            <a:xfrm>
              <a:off x="8008815" y="4555995"/>
              <a:ext cx="648072" cy="374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 anchor="ctr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800"/>
                </a:lnSpc>
                <a:spcBef>
                  <a:spcPct val="50000"/>
                </a:spcBef>
              </a:pPr>
              <a:r>
                <a:rPr lang="en-US" altLang="ja-JP" sz="1200" i="1" dirty="0" smtClean="0">
                  <a:solidFill>
                    <a:srgbClr val="C00000"/>
                  </a:solidFill>
                </a:rPr>
                <a:t>NEW!!</a:t>
              </a:r>
              <a:endParaRPr kumimoji="1" lang="ja-JP" altLang="en-US" sz="1200" i="1" dirty="0" smtClean="0">
                <a:solidFill>
                  <a:srgbClr val="C00000"/>
                </a:solidFill>
              </a:endParaRPr>
            </a:p>
          </p:txBody>
        </p:sp>
      </p:grpSp>
      <p:sp>
        <p:nvSpPr>
          <p:cNvPr id="36" name="正方形/長方形 35"/>
          <p:cNvSpPr/>
          <p:nvPr/>
        </p:nvSpPr>
        <p:spPr bwMode="auto">
          <a:xfrm>
            <a:off x="223251" y="1173361"/>
            <a:ext cx="4271057" cy="916930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15" name="角丸四角形吹き出し 14"/>
          <p:cNvSpPr/>
          <p:nvPr/>
        </p:nvSpPr>
        <p:spPr bwMode="auto">
          <a:xfrm>
            <a:off x="2915816" y="2034131"/>
            <a:ext cx="1378800" cy="353266"/>
          </a:xfrm>
          <a:prstGeom prst="wedgeRoundRectCallout">
            <a:avLst>
              <a:gd name="adj1" fmla="val -41258"/>
              <a:gd name="adj2" fmla="val 80667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400" dirty="0">
                <a:solidFill>
                  <a:srgbClr val="0020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ヒラギノ角ゴ Pro W6" charset="-128"/>
              </a:rPr>
              <a:t>説明</a:t>
            </a:r>
            <a:endParaRPr kumimoji="1" lang="ja-JP" altLang="en-US" sz="1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ヒラギノ角ゴ Pro W6" charset="-128"/>
            </a:endParaRPr>
          </a:p>
        </p:txBody>
      </p:sp>
      <p:sp>
        <p:nvSpPr>
          <p:cNvPr id="31" name="角丸四角形吹き出し 30"/>
          <p:cNvSpPr/>
          <p:nvPr/>
        </p:nvSpPr>
        <p:spPr bwMode="auto">
          <a:xfrm>
            <a:off x="2664043" y="1239584"/>
            <a:ext cx="2011811" cy="353266"/>
          </a:xfrm>
          <a:prstGeom prst="wedgeRoundRectCallout">
            <a:avLst>
              <a:gd name="adj1" fmla="val -36665"/>
              <a:gd name="adj2" fmla="val 83944"/>
              <a:gd name="adj3" fmla="val 16667"/>
            </a:avLst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ヒラギノ角ゴ Pro W6" charset="-128"/>
              </a:rPr>
              <a:t>最新</a:t>
            </a:r>
            <a:r>
              <a:rPr lang="en-US" altLang="ja-JP" sz="1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ヒラギノ角ゴ Pro W6" charset="-128"/>
              </a:rPr>
              <a:t>QL</a:t>
            </a:r>
            <a:r>
              <a:rPr lang="ja-JP" altLang="en-US" sz="1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ヒラギノ角ゴ Pro W6" charset="-128"/>
              </a:rPr>
              <a:t>の表示     </a:t>
            </a:r>
            <a:r>
              <a:rPr lang="en-US" altLang="ja-JP" sz="1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ヒラギノ角ゴ Pro W6" charset="-128"/>
              </a:rPr>
              <a:t>.</a:t>
            </a:r>
            <a:endParaRPr kumimoji="1" lang="ja-JP" alt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ヒラギノ角ゴ Pro W6" charset="-128"/>
            </a:endParaRPr>
          </a:p>
        </p:txBody>
      </p:sp>
      <p:grpSp>
        <p:nvGrpSpPr>
          <p:cNvPr id="32" name="グループ化 31"/>
          <p:cNvGrpSpPr/>
          <p:nvPr/>
        </p:nvGrpSpPr>
        <p:grpSpPr>
          <a:xfrm>
            <a:off x="4039699" y="1110122"/>
            <a:ext cx="648072" cy="512648"/>
            <a:chOff x="8008815" y="4437112"/>
            <a:chExt cx="648072" cy="512648"/>
          </a:xfrm>
        </p:grpSpPr>
        <p:sp>
          <p:nvSpPr>
            <p:cNvPr id="33" name="星 5 32"/>
            <p:cNvSpPr/>
            <p:nvPr/>
          </p:nvSpPr>
          <p:spPr bwMode="auto">
            <a:xfrm>
              <a:off x="8067763" y="4437112"/>
              <a:ext cx="530177" cy="512648"/>
            </a:xfrm>
            <a:prstGeom prst="star5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8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ヒラギノ角ゴ Pro W6" charset="-128"/>
                <a:ea typeface="ヒラギノ角ゴ Pro W6" charset="-128"/>
                <a:cs typeface="ヒラギノ角ゴ Pro W6" charset="-128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 bwMode="auto">
            <a:xfrm>
              <a:off x="8008815" y="4555995"/>
              <a:ext cx="648072" cy="374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 anchor="ctr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800"/>
                </a:lnSpc>
                <a:spcBef>
                  <a:spcPct val="50000"/>
                </a:spcBef>
              </a:pPr>
              <a:r>
                <a:rPr lang="en-US" altLang="ja-JP" sz="1200" i="1" dirty="0" smtClean="0">
                  <a:solidFill>
                    <a:srgbClr val="C00000"/>
                  </a:solidFill>
                </a:rPr>
                <a:t>NEW!!</a:t>
              </a:r>
              <a:endParaRPr kumimoji="1" lang="ja-JP" altLang="en-US" sz="1200" i="1" dirty="0" smtClean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948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図 5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" r="4918" b="30591"/>
          <a:stretch/>
        </p:blipFill>
        <p:spPr>
          <a:xfrm>
            <a:off x="496389" y="3356992"/>
            <a:ext cx="4961165" cy="3293432"/>
          </a:xfrm>
          <a:prstGeom prst="rect">
            <a:avLst/>
          </a:prstGeom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 anchor="ctr" anchorCtr="1"/>
          <a:lstStyle/>
          <a:p>
            <a:r>
              <a:rPr lang="en-US" altLang="ja-JP" sz="2400" dirty="0"/>
              <a:t>Report-1: New System</a:t>
            </a:r>
            <a:endParaRPr lang="ja-JP" altLang="en-US" sz="2400" dirty="0">
              <a:latin typeface="+mn-lt"/>
              <a:ea typeface="ＭＳ Ｐゴシック" pitchFamily="50" charset="-128"/>
              <a:cs typeface="ＭＳ ゴシック" charset="0"/>
            </a:endParaRPr>
          </a:p>
        </p:txBody>
      </p:sp>
      <p:sp>
        <p:nvSpPr>
          <p:cNvPr id="34" name="スライド番号プレースホルダ 3"/>
          <p:cNvSpPr>
            <a:spLocks noGrp="1"/>
          </p:cNvSpPr>
          <p:nvPr>
            <p:ph type="sldNum" sz="quarter" idx="11"/>
          </p:nvPr>
        </p:nvSpPr>
        <p:spPr>
          <a:xfrm>
            <a:off x="8316416" y="6483498"/>
            <a:ext cx="504056" cy="304800"/>
          </a:xfrm>
        </p:spPr>
        <p:txBody>
          <a:bodyPr anchor="ctr" anchorCtr="1"/>
          <a:lstStyle/>
          <a:p>
            <a:pPr>
              <a:defRPr/>
            </a:pPr>
            <a:fld id="{86C2E42C-E727-CA4A-BBC1-684281922D98}" type="slidenum">
              <a:rPr lang="en-US" altLang="ja-JP" sz="1200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12</a:t>
            </a:fld>
            <a:endParaRPr lang="en-US" altLang="ja-JP" sz="12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2" name="角丸四角形 21"/>
          <p:cNvSpPr/>
          <p:nvPr/>
        </p:nvSpPr>
        <p:spPr bwMode="auto">
          <a:xfrm>
            <a:off x="6001264" y="3699295"/>
            <a:ext cx="2747200" cy="845629"/>
          </a:xfrm>
          <a:prstGeom prst="roundRect">
            <a:avLst>
              <a:gd name="adj" fmla="val 8628"/>
            </a:avLst>
          </a:prstGeom>
          <a:solidFill>
            <a:schemeClr val="accent5"/>
          </a:solidFill>
          <a:ln w="254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4400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/>
            <a:r>
              <a:rPr lang="ja-JP" altLang="en-US" sz="1400" dirty="0" smtClean="0">
                <a:solidFill>
                  <a:srgbClr val="002060"/>
                </a:solidFill>
                <a:latin typeface="Arial"/>
                <a:ea typeface="ＭＳ Ｐゴシック"/>
                <a:cs typeface="ヒラギノ角ゴ Pro W6" charset="-128"/>
              </a:rPr>
              <a:t>自分が持っているデータを</a:t>
            </a:r>
            <a:r>
              <a:rPr lang="en-US" altLang="ja-JP" sz="1400" dirty="0" smtClean="0">
                <a:solidFill>
                  <a:srgbClr val="002060"/>
                </a:solidFill>
                <a:latin typeface="Arial"/>
                <a:ea typeface="ＭＳ Ｐゴシック"/>
                <a:cs typeface="ヒラギノ角ゴ Pro W6" charset="-128"/>
              </a:rPr>
              <a:t>POST</a:t>
            </a:r>
            <a:r>
              <a:rPr lang="ja-JP" altLang="en-US" sz="1400" dirty="0" smtClean="0">
                <a:solidFill>
                  <a:srgbClr val="002060"/>
                </a:solidFill>
                <a:latin typeface="Arial"/>
                <a:ea typeface="ＭＳ Ｐゴシック"/>
                <a:cs typeface="ヒラギノ角ゴ Pro W6" charset="-128"/>
              </a:rPr>
              <a:t>して比較する</a:t>
            </a:r>
            <a:endParaRPr lang="ja-JP" altLang="en-US" sz="1400" dirty="0">
              <a:solidFill>
                <a:srgbClr val="002060"/>
              </a:solidFill>
              <a:latin typeface="Arial"/>
              <a:ea typeface="ＭＳ Ｐゴシック"/>
              <a:cs typeface="ヒラギノ角ゴ Pro W6" charset="-128"/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" t="9507" r="1207" b="14441"/>
          <a:stretch/>
        </p:blipFill>
        <p:spPr>
          <a:xfrm>
            <a:off x="511736" y="1229874"/>
            <a:ext cx="5068375" cy="3942069"/>
          </a:xfrm>
          <a:prstGeom prst="rect">
            <a:avLst/>
          </a:prstGeom>
        </p:spPr>
      </p:pic>
      <p:cxnSp>
        <p:nvCxnSpPr>
          <p:cNvPr id="52" name="直線矢印コネクタ 51"/>
          <p:cNvCxnSpPr>
            <a:stCxn id="22" idx="1"/>
          </p:cNvCxnSpPr>
          <p:nvPr/>
        </p:nvCxnSpPr>
        <p:spPr bwMode="auto">
          <a:xfrm flipH="1">
            <a:off x="5177190" y="4122110"/>
            <a:ext cx="824074" cy="131375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0" name="直線コネクタ 59"/>
          <p:cNvCxnSpPr/>
          <p:nvPr/>
        </p:nvCxnSpPr>
        <p:spPr bwMode="auto">
          <a:xfrm>
            <a:off x="500595" y="1197352"/>
            <a:ext cx="0" cy="54000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直線コネクタ 62"/>
          <p:cNvCxnSpPr/>
          <p:nvPr/>
        </p:nvCxnSpPr>
        <p:spPr bwMode="auto">
          <a:xfrm>
            <a:off x="5580112" y="1197352"/>
            <a:ext cx="0" cy="54000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テキスト ボックス 23"/>
          <p:cNvSpPr txBox="1"/>
          <p:nvPr/>
        </p:nvSpPr>
        <p:spPr bwMode="auto">
          <a:xfrm>
            <a:off x="323528" y="908720"/>
            <a:ext cx="8231095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36000" rIns="36000" bIns="36000" rtlCol="0" anchor="t" anchorCtr="0">
            <a:prstTxWarp prst="textNoShape">
              <a:avLst/>
            </a:prstTxWarp>
            <a:noAutofit/>
          </a:bodyPr>
          <a:lstStyle/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ja-JP" alt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改良点（出口）： データをいじってみる</a:t>
            </a:r>
            <a:endParaRPr lang="en-US" altLang="ja-JP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endParaRPr lang="en-US" altLang="ja-JP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角丸四角形吹き出し 25"/>
          <p:cNvSpPr/>
          <p:nvPr/>
        </p:nvSpPr>
        <p:spPr bwMode="auto">
          <a:xfrm>
            <a:off x="5292079" y="973662"/>
            <a:ext cx="2568239" cy="459239"/>
          </a:xfrm>
          <a:prstGeom prst="wedgeRoundRectCallout">
            <a:avLst>
              <a:gd name="adj1" fmla="val -36665"/>
              <a:gd name="adj2" fmla="val 83944"/>
              <a:gd name="adj3" fmla="val 16667"/>
            </a:avLst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ヒラギノ角ゴ Pro W6" charset="-128"/>
              </a:rPr>
              <a:t>ウェブ上でのプロット作成　　</a:t>
            </a:r>
            <a:r>
              <a:rPr lang="en-US" altLang="ja-JP" sz="1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ヒラギノ角ゴ Pro W6" charset="-128"/>
              </a:rPr>
              <a:t>...</a:t>
            </a:r>
            <a:endParaRPr kumimoji="1" lang="ja-JP" alt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ヒラギノ角ゴ Pro W6" charset="-128"/>
            </a:endParaRPr>
          </a:p>
        </p:txBody>
      </p:sp>
      <p:grpSp>
        <p:nvGrpSpPr>
          <p:cNvPr id="27" name="グループ化 26"/>
          <p:cNvGrpSpPr/>
          <p:nvPr/>
        </p:nvGrpSpPr>
        <p:grpSpPr>
          <a:xfrm>
            <a:off x="7267332" y="913830"/>
            <a:ext cx="648072" cy="512648"/>
            <a:chOff x="8008815" y="4437112"/>
            <a:chExt cx="648072" cy="512648"/>
          </a:xfrm>
        </p:grpSpPr>
        <p:sp>
          <p:nvSpPr>
            <p:cNvPr id="28" name="星 5 27"/>
            <p:cNvSpPr/>
            <p:nvPr/>
          </p:nvSpPr>
          <p:spPr bwMode="auto">
            <a:xfrm>
              <a:off x="8067763" y="4437112"/>
              <a:ext cx="530177" cy="512648"/>
            </a:xfrm>
            <a:prstGeom prst="star5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8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ヒラギノ角ゴ Pro W6" charset="-128"/>
                <a:ea typeface="ヒラギノ角ゴ Pro W6" charset="-128"/>
                <a:cs typeface="ヒラギノ角ゴ Pro W6" charset="-128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 bwMode="auto">
            <a:xfrm>
              <a:off x="8008815" y="4555995"/>
              <a:ext cx="648072" cy="374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 anchor="ctr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800"/>
                </a:lnSpc>
                <a:spcBef>
                  <a:spcPct val="50000"/>
                </a:spcBef>
              </a:pPr>
              <a:r>
                <a:rPr lang="en-US" altLang="ja-JP" sz="1200" i="1" dirty="0" smtClean="0">
                  <a:solidFill>
                    <a:srgbClr val="C00000"/>
                  </a:solidFill>
                </a:rPr>
                <a:t>NEW!!</a:t>
              </a:r>
              <a:endParaRPr kumimoji="1" lang="ja-JP" altLang="en-US" sz="1200" i="1" dirty="0" smtClean="0">
                <a:solidFill>
                  <a:srgbClr val="C00000"/>
                </a:solidFill>
              </a:endParaRPr>
            </a:p>
          </p:txBody>
        </p:sp>
      </p:grpSp>
      <p:sp>
        <p:nvSpPr>
          <p:cNvPr id="30" name="正方形/長方形 29"/>
          <p:cNvSpPr/>
          <p:nvPr/>
        </p:nvSpPr>
        <p:spPr bwMode="auto">
          <a:xfrm>
            <a:off x="1333500" y="2657475"/>
            <a:ext cx="1209675" cy="394197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32" name="角丸四角形吹き出し 31"/>
          <p:cNvSpPr/>
          <p:nvPr/>
        </p:nvSpPr>
        <p:spPr bwMode="auto">
          <a:xfrm>
            <a:off x="2195736" y="2342307"/>
            <a:ext cx="1986952" cy="353266"/>
          </a:xfrm>
          <a:prstGeom prst="wedgeRoundRectCallout">
            <a:avLst>
              <a:gd name="adj1" fmla="val -36665"/>
              <a:gd name="adj2" fmla="val 83944"/>
              <a:gd name="adj3" fmla="val 16667"/>
            </a:avLst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ヒラギノ角ゴ Pro W6" charset="-128"/>
              </a:rPr>
              <a:t>専門用語の補足　　</a:t>
            </a:r>
            <a:r>
              <a:rPr lang="en-US" altLang="ja-JP" sz="1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ヒラギノ角ゴ Pro W6" charset="-128"/>
              </a:rPr>
              <a:t>.</a:t>
            </a:r>
            <a:endParaRPr kumimoji="1" lang="ja-JP" alt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ヒラギノ角ゴ Pro W6" charset="-128"/>
            </a:endParaRPr>
          </a:p>
        </p:txBody>
      </p:sp>
      <p:grpSp>
        <p:nvGrpSpPr>
          <p:cNvPr id="37" name="グループ化 36"/>
          <p:cNvGrpSpPr/>
          <p:nvPr/>
        </p:nvGrpSpPr>
        <p:grpSpPr>
          <a:xfrm>
            <a:off x="3635896" y="2205356"/>
            <a:ext cx="648072" cy="512648"/>
            <a:chOff x="8008815" y="4437112"/>
            <a:chExt cx="648072" cy="512648"/>
          </a:xfrm>
        </p:grpSpPr>
        <p:sp>
          <p:nvSpPr>
            <p:cNvPr id="38" name="星 5 37"/>
            <p:cNvSpPr/>
            <p:nvPr/>
          </p:nvSpPr>
          <p:spPr bwMode="auto">
            <a:xfrm>
              <a:off x="8067763" y="4437112"/>
              <a:ext cx="530177" cy="512648"/>
            </a:xfrm>
            <a:prstGeom prst="star5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8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ヒラギノ角ゴ Pro W6" charset="-128"/>
                <a:ea typeface="ヒラギノ角ゴ Pro W6" charset="-128"/>
                <a:cs typeface="ヒラギノ角ゴ Pro W6" charset="-128"/>
              </a:endParaRPr>
            </a:p>
          </p:txBody>
        </p:sp>
        <p:sp>
          <p:nvSpPr>
            <p:cNvPr id="39" name="テキスト ボックス 38"/>
            <p:cNvSpPr txBox="1"/>
            <p:nvPr/>
          </p:nvSpPr>
          <p:spPr bwMode="auto">
            <a:xfrm>
              <a:off x="8008815" y="4555995"/>
              <a:ext cx="648072" cy="374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 anchor="ctr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800"/>
                </a:lnSpc>
                <a:spcBef>
                  <a:spcPct val="50000"/>
                </a:spcBef>
              </a:pPr>
              <a:r>
                <a:rPr lang="en-US" altLang="ja-JP" sz="1200" i="1" dirty="0" smtClean="0">
                  <a:solidFill>
                    <a:srgbClr val="C00000"/>
                  </a:solidFill>
                </a:rPr>
                <a:t>NEW!!</a:t>
              </a:r>
              <a:endParaRPr kumimoji="1" lang="ja-JP" altLang="en-US" sz="1200" i="1" dirty="0" smtClean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正方形/長方形 39"/>
          <p:cNvSpPr/>
          <p:nvPr/>
        </p:nvSpPr>
        <p:spPr bwMode="auto">
          <a:xfrm>
            <a:off x="593534" y="3691224"/>
            <a:ext cx="4870832" cy="737557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43" name="正方形/長方形 42"/>
          <p:cNvSpPr/>
          <p:nvPr/>
        </p:nvSpPr>
        <p:spPr bwMode="auto">
          <a:xfrm>
            <a:off x="593534" y="5031685"/>
            <a:ext cx="4793714" cy="1644537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44" name="角丸四角形吹き出し 43"/>
          <p:cNvSpPr/>
          <p:nvPr/>
        </p:nvSpPr>
        <p:spPr bwMode="auto">
          <a:xfrm>
            <a:off x="3317965" y="4946602"/>
            <a:ext cx="1757943" cy="353266"/>
          </a:xfrm>
          <a:prstGeom prst="wedgeRoundRectCallout">
            <a:avLst>
              <a:gd name="adj1" fmla="val -36665"/>
              <a:gd name="adj2" fmla="val 83944"/>
              <a:gd name="adj3" fmla="val 16667"/>
            </a:avLst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ヒラギノ角ゴ Pro W6" charset="-128"/>
              </a:rPr>
              <a:t>データの比較　　</a:t>
            </a:r>
            <a:r>
              <a:rPr lang="en-US" altLang="ja-JP" sz="1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ヒラギノ角ゴ Pro W6" charset="-128"/>
              </a:rPr>
              <a:t>.</a:t>
            </a:r>
            <a:endParaRPr kumimoji="1" lang="ja-JP" alt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ヒラギノ角ゴ Pro W6" charset="-128"/>
            </a:endParaRPr>
          </a:p>
        </p:txBody>
      </p:sp>
      <p:grpSp>
        <p:nvGrpSpPr>
          <p:cNvPr id="45" name="グループ化 44"/>
          <p:cNvGrpSpPr/>
          <p:nvPr/>
        </p:nvGrpSpPr>
        <p:grpSpPr>
          <a:xfrm>
            <a:off x="4529117" y="4809651"/>
            <a:ext cx="648072" cy="512648"/>
            <a:chOff x="8008815" y="4437112"/>
            <a:chExt cx="648072" cy="512648"/>
          </a:xfrm>
        </p:grpSpPr>
        <p:sp>
          <p:nvSpPr>
            <p:cNvPr id="46" name="星 5 45"/>
            <p:cNvSpPr/>
            <p:nvPr/>
          </p:nvSpPr>
          <p:spPr bwMode="auto">
            <a:xfrm>
              <a:off x="8067763" y="4437112"/>
              <a:ext cx="530177" cy="512648"/>
            </a:xfrm>
            <a:prstGeom prst="star5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8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ヒラギノ角ゴ Pro W6" charset="-128"/>
                <a:ea typeface="ヒラギノ角ゴ Pro W6" charset="-128"/>
                <a:cs typeface="ヒラギノ角ゴ Pro W6" charset="-128"/>
              </a:endParaRPr>
            </a:p>
          </p:txBody>
        </p:sp>
        <p:sp>
          <p:nvSpPr>
            <p:cNvPr id="49" name="テキスト ボックス 48"/>
            <p:cNvSpPr txBox="1"/>
            <p:nvPr/>
          </p:nvSpPr>
          <p:spPr bwMode="auto">
            <a:xfrm>
              <a:off x="8008815" y="4555995"/>
              <a:ext cx="648072" cy="374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 anchor="ctr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800"/>
                </a:lnSpc>
                <a:spcBef>
                  <a:spcPct val="50000"/>
                </a:spcBef>
              </a:pPr>
              <a:r>
                <a:rPr lang="en-US" altLang="ja-JP" sz="1200" i="1" dirty="0" smtClean="0">
                  <a:solidFill>
                    <a:srgbClr val="C00000"/>
                  </a:solidFill>
                </a:rPr>
                <a:t>NEW!!</a:t>
              </a:r>
              <a:endParaRPr kumimoji="1" lang="ja-JP" altLang="en-US" sz="1200" i="1" dirty="0" smtClean="0">
                <a:solidFill>
                  <a:srgbClr val="C00000"/>
                </a:solidFill>
              </a:endParaRPr>
            </a:p>
          </p:txBody>
        </p:sp>
      </p:grpSp>
      <p:cxnSp>
        <p:nvCxnSpPr>
          <p:cNvPr id="41" name="直線矢印コネクタ 40"/>
          <p:cNvCxnSpPr>
            <a:stCxn id="22" idx="1"/>
          </p:cNvCxnSpPr>
          <p:nvPr/>
        </p:nvCxnSpPr>
        <p:spPr bwMode="auto">
          <a:xfrm flipH="1" flipV="1">
            <a:off x="4860032" y="4068204"/>
            <a:ext cx="1141232" cy="5390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大波 1"/>
          <p:cNvSpPr/>
          <p:nvPr/>
        </p:nvSpPr>
        <p:spPr bwMode="auto">
          <a:xfrm>
            <a:off x="6124900" y="3423208"/>
            <a:ext cx="1104169" cy="441973"/>
          </a:xfrm>
          <a:prstGeom prst="wave">
            <a:avLst>
              <a:gd name="adj1" fmla="val 8220"/>
              <a:gd name="adj2" fmla="val 0"/>
            </a:avLst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42" name="テキスト ボックス 41"/>
          <p:cNvSpPr txBox="1"/>
          <p:nvPr/>
        </p:nvSpPr>
        <p:spPr bwMode="auto">
          <a:xfrm>
            <a:off x="6145756" y="3487076"/>
            <a:ext cx="1034204" cy="374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ts val="800"/>
              </a:lnSpc>
              <a:spcBef>
                <a:spcPct val="50000"/>
              </a:spcBef>
            </a:pPr>
            <a:r>
              <a:rPr lang="en-US" altLang="ja-JP" sz="1200" i="1" dirty="0" smtClean="0">
                <a:solidFill>
                  <a:schemeClr val="bg1"/>
                </a:solidFill>
              </a:rPr>
              <a:t>PLANNING</a:t>
            </a:r>
            <a:endParaRPr kumimoji="1" lang="ja-JP" altLang="en-US" sz="1200" i="1" dirty="0" smtClean="0">
              <a:solidFill>
                <a:schemeClr val="bg1"/>
              </a:solidFill>
            </a:endParaRPr>
          </a:p>
        </p:txBody>
      </p:sp>
      <p:sp>
        <p:nvSpPr>
          <p:cNvPr id="21" name="雲形吹き出し 20"/>
          <p:cNvSpPr/>
          <p:nvPr/>
        </p:nvSpPr>
        <p:spPr bwMode="auto">
          <a:xfrm>
            <a:off x="5897270" y="4691740"/>
            <a:ext cx="2840298" cy="1473564"/>
          </a:xfrm>
          <a:prstGeom prst="cloudCallout">
            <a:avLst>
              <a:gd name="adj1" fmla="val -39353"/>
              <a:gd name="adj2" fmla="val -56106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56" name="テキスト ボックス 55"/>
          <p:cNvSpPr txBox="1"/>
          <p:nvPr/>
        </p:nvSpPr>
        <p:spPr bwMode="auto">
          <a:xfrm>
            <a:off x="6300192" y="4985569"/>
            <a:ext cx="2193800" cy="9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36000" rIns="36000" bIns="36000" rtlCol="0" anchor="t" anchorCtr="0">
            <a:prstTxWarp prst="textNoShape">
              <a:avLst/>
            </a:prstTxWarp>
            <a:noAutofit/>
          </a:bodyPr>
          <a:lstStyle/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ja-JP" altLang="en-US" sz="1600" dirty="0" smtClean="0">
                <a:solidFill>
                  <a:srgbClr val="002060"/>
                </a:solidFill>
                <a:latin typeface="+mn-ea"/>
                <a:ea typeface="+mn-ea"/>
                <a:cs typeface="Arial" panose="020B0604020202020204" pitchFamily="34" charset="0"/>
              </a:rPr>
              <a:t>分野をまたがる！</a:t>
            </a:r>
            <a:endParaRPr lang="en-US" altLang="ja-JP" sz="1600" dirty="0" smtClean="0">
              <a:solidFill>
                <a:srgbClr val="002060"/>
              </a:solidFill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ja-JP" altLang="en-US" sz="1600" dirty="0" smtClean="0">
                <a:solidFill>
                  <a:srgbClr val="C00000"/>
                </a:solidFill>
                <a:latin typeface="+mn-ea"/>
                <a:ea typeface="+mn-ea"/>
                <a:cs typeface="Arial" panose="020B0604020202020204" pitchFamily="34" charset="0"/>
              </a:rPr>
              <a:t>普遍的なデータ形式への</a:t>
            </a:r>
            <a:r>
              <a:rPr lang="ja-JP" altLang="en-US" sz="1600" dirty="0">
                <a:solidFill>
                  <a:srgbClr val="C00000"/>
                </a:solidFill>
                <a:latin typeface="+mn-ea"/>
                <a:ea typeface="+mn-ea"/>
                <a:cs typeface="Arial" panose="020B0604020202020204" pitchFamily="34" charset="0"/>
              </a:rPr>
              <a:t>変換</a:t>
            </a:r>
            <a:r>
              <a:rPr lang="ja-JP" altLang="en-US" sz="1600" dirty="0" smtClean="0">
                <a:solidFill>
                  <a:srgbClr val="C00000"/>
                </a:solidFill>
                <a:latin typeface="+mn-ea"/>
                <a:ea typeface="+mn-ea"/>
                <a:cs typeface="Arial" panose="020B0604020202020204" pitchFamily="34" charset="0"/>
              </a:rPr>
              <a:t>が求められる？</a:t>
            </a:r>
            <a:endParaRPr lang="en-US" altLang="ja-JP" sz="1600" dirty="0" smtClean="0">
              <a:solidFill>
                <a:srgbClr val="C00000"/>
              </a:solidFill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雲形吹き出し 61"/>
          <p:cNvSpPr/>
          <p:nvPr/>
        </p:nvSpPr>
        <p:spPr bwMode="auto">
          <a:xfrm>
            <a:off x="5897270" y="1548502"/>
            <a:ext cx="2840298" cy="1479892"/>
          </a:xfrm>
          <a:prstGeom prst="cloudCallout">
            <a:avLst>
              <a:gd name="adj1" fmla="val -39353"/>
              <a:gd name="adj2" fmla="val -56106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64" name="テキスト ボックス 63"/>
          <p:cNvSpPr txBox="1"/>
          <p:nvPr/>
        </p:nvSpPr>
        <p:spPr bwMode="auto">
          <a:xfrm>
            <a:off x="6372200" y="1831482"/>
            <a:ext cx="2110986" cy="91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36000" rIns="36000" bIns="36000" rtlCol="0" anchor="t" anchorCtr="0">
            <a:prstTxWarp prst="textNoShape">
              <a:avLst/>
            </a:prstTxWarp>
            <a:noAutofit/>
          </a:bodyPr>
          <a:lstStyle/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ja-JP" altLang="en-US" sz="1600" dirty="0" smtClean="0">
                <a:solidFill>
                  <a:srgbClr val="002060"/>
                </a:solidFill>
                <a:latin typeface="+mn-ea"/>
                <a:ea typeface="+mn-ea"/>
                <a:cs typeface="Arial" panose="020B0604020202020204" pitchFamily="34" charset="0"/>
              </a:rPr>
              <a:t>国をまたがる！ </a:t>
            </a:r>
            <a:r>
              <a:rPr lang="en-US" altLang="ja-JP" sz="1600" dirty="0" smtClean="0">
                <a:solidFill>
                  <a:srgbClr val="002060"/>
                </a:solidFill>
                <a:latin typeface="+mn-ea"/>
                <a:ea typeface="+mn-ea"/>
                <a:cs typeface="Arial" panose="020B0604020202020204" pitchFamily="34" charset="0"/>
              </a:rPr>
              <a:t>(SaaS)</a:t>
            </a: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ja-JP" altLang="en-US" sz="1600" dirty="0" smtClean="0">
                <a:solidFill>
                  <a:srgbClr val="C00000"/>
                </a:solidFill>
                <a:latin typeface="+mn-ea"/>
                <a:ea typeface="+mn-ea"/>
                <a:cs typeface="Arial" panose="020B0604020202020204" pitchFamily="34" charset="0"/>
              </a:rPr>
              <a:t>利用者が増えると運用コストも上がる</a:t>
            </a:r>
            <a:r>
              <a:rPr lang="en-US" altLang="ja-JP" sz="1600" dirty="0" smtClean="0">
                <a:solidFill>
                  <a:srgbClr val="C00000"/>
                </a:solidFill>
                <a:latin typeface="+mn-ea"/>
                <a:ea typeface="+mn-ea"/>
                <a:cs typeface="Arial" panose="020B0604020202020204" pitchFamily="34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48918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>
            <a:off x="730449" y="1124744"/>
            <a:ext cx="8266944" cy="2644368"/>
            <a:chOff x="1535100" y="1124744"/>
            <a:chExt cx="7444696" cy="2644368"/>
          </a:xfrm>
        </p:grpSpPr>
        <p:sp>
          <p:nvSpPr>
            <p:cNvPr id="2" name="正方形/長方形 1"/>
            <p:cNvSpPr/>
            <p:nvPr/>
          </p:nvSpPr>
          <p:spPr bwMode="auto">
            <a:xfrm>
              <a:off x="1535100" y="1124744"/>
              <a:ext cx="6701759" cy="2644368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8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ヒラギノ角ゴ Pro W6" charset="-128"/>
                <a:ea typeface="ヒラギノ角ゴ Pro W6" charset="-128"/>
                <a:cs typeface="ヒラギノ角ゴ Pro W6" charset="-128"/>
              </a:endParaRPr>
            </a:p>
          </p:txBody>
        </p:sp>
        <p:sp>
          <p:nvSpPr>
            <p:cNvPr id="42" name="角丸四角形吹き出し 41"/>
            <p:cNvSpPr/>
            <p:nvPr/>
          </p:nvSpPr>
          <p:spPr bwMode="auto">
            <a:xfrm>
              <a:off x="7299451" y="1819450"/>
              <a:ext cx="1680345" cy="459239"/>
            </a:xfrm>
            <a:prstGeom prst="wedgeRoundRectCallout">
              <a:avLst>
                <a:gd name="adj1" fmla="val -63874"/>
                <a:gd name="adj2" fmla="val 28096"/>
                <a:gd name="adj3" fmla="val 16667"/>
              </a:avLst>
            </a:prstGeom>
            <a:solidFill>
              <a:srgbClr val="00206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1400" dirty="0" smtClean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ヒラギノ角ゴ Pro W6" charset="-128"/>
                </a:rPr>
                <a:t>きっかけの場</a:t>
              </a:r>
              <a:endParaRPr kumimoji="1" lang="ja-JP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ヒラギノ角ゴ Pro W6" charset="-128"/>
              </a:endParaRPr>
            </a:p>
          </p:txBody>
        </p:sp>
      </p:grp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 anchor="ctr" anchorCtr="1"/>
          <a:lstStyle/>
          <a:p>
            <a:r>
              <a:rPr lang="en-US" altLang="ja-JP" sz="2400" dirty="0"/>
              <a:t>Report-1: New System</a:t>
            </a:r>
            <a:endParaRPr lang="ja-JP" altLang="en-US" sz="2400" dirty="0">
              <a:latin typeface="+mn-lt"/>
              <a:ea typeface="ＭＳ Ｐゴシック" pitchFamily="50" charset="-128"/>
              <a:cs typeface="ＭＳ ゴシック" charset="0"/>
            </a:endParaRPr>
          </a:p>
        </p:txBody>
      </p:sp>
      <p:sp>
        <p:nvSpPr>
          <p:cNvPr id="34" name="スライド番号プレースホルダ 3"/>
          <p:cNvSpPr>
            <a:spLocks noGrp="1"/>
          </p:cNvSpPr>
          <p:nvPr>
            <p:ph type="sldNum" sz="quarter" idx="11"/>
          </p:nvPr>
        </p:nvSpPr>
        <p:spPr>
          <a:xfrm>
            <a:off x="8316416" y="6483498"/>
            <a:ext cx="504056" cy="304800"/>
          </a:xfrm>
        </p:spPr>
        <p:txBody>
          <a:bodyPr anchor="ctr" anchorCtr="1"/>
          <a:lstStyle/>
          <a:p>
            <a:pPr>
              <a:defRPr/>
            </a:pPr>
            <a:fld id="{86C2E42C-E727-CA4A-BBC1-684281922D98}" type="slidenum">
              <a:rPr lang="en-US" altLang="ja-JP" sz="1200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13</a:t>
            </a:fld>
            <a:endParaRPr lang="en-US" altLang="ja-JP" sz="12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0" y="6453336"/>
            <a:ext cx="1835696" cy="365125"/>
          </a:xfrm>
        </p:spPr>
        <p:txBody>
          <a:bodyPr anchor="ctr" anchorCtr="1"/>
          <a:lstStyle/>
          <a:p>
            <a:r>
              <a:rPr lang="ja-JP" altLang="en-US" dirty="0" smtClean="0">
                <a:solidFill>
                  <a:srgbClr val="FFFFFF">
                    <a:lumMod val="50000"/>
                  </a:srgbClr>
                </a:solidFill>
              </a:rPr>
              <a:t>平成</a:t>
            </a:r>
            <a:r>
              <a:rPr lang="en-US" altLang="ja-JP" dirty="0" smtClean="0">
                <a:solidFill>
                  <a:srgbClr val="FFFFFF">
                    <a:lumMod val="50000"/>
                  </a:srgbClr>
                </a:solidFill>
              </a:rPr>
              <a:t>28</a:t>
            </a:r>
            <a:r>
              <a:rPr lang="ja-JP" altLang="en-US" dirty="0" smtClean="0">
                <a:solidFill>
                  <a:srgbClr val="FFFFFF">
                    <a:lumMod val="50000"/>
                  </a:srgbClr>
                </a:solidFill>
              </a:rPr>
              <a:t>年</a:t>
            </a:r>
            <a:r>
              <a:rPr lang="en-US" altLang="ja-JP" dirty="0" smtClean="0">
                <a:solidFill>
                  <a:srgbClr val="FFFFFF">
                    <a:lumMod val="50000"/>
                  </a:srgbClr>
                </a:solidFill>
              </a:rPr>
              <a:t>9</a:t>
            </a:r>
            <a:r>
              <a:rPr lang="ja-JP" altLang="en-US" dirty="0" smtClean="0">
                <a:solidFill>
                  <a:srgbClr val="FFFFFF">
                    <a:lumMod val="50000"/>
                  </a:srgbClr>
                </a:solidFill>
              </a:rPr>
              <a:t>月</a:t>
            </a:r>
            <a:r>
              <a:rPr lang="en-US" altLang="ja-JP" dirty="0" smtClean="0">
                <a:solidFill>
                  <a:srgbClr val="FFFFFF">
                    <a:lumMod val="50000"/>
                  </a:srgbClr>
                </a:solidFill>
              </a:rPr>
              <a:t>27</a:t>
            </a:r>
            <a:r>
              <a:rPr lang="ja-JP" altLang="en-US" dirty="0" smtClean="0">
                <a:solidFill>
                  <a:srgbClr val="FFFFFF">
                    <a:lumMod val="50000"/>
                  </a:srgbClr>
                </a:solidFill>
              </a:rPr>
              <a:t>日、</a:t>
            </a:r>
            <a:r>
              <a:rPr lang="en-US" altLang="ja-JP" dirty="0" smtClean="0">
                <a:solidFill>
                  <a:srgbClr val="FFFFFF">
                    <a:lumMod val="50000"/>
                  </a:srgbClr>
                </a:solidFill>
              </a:rPr>
              <a:t>28</a:t>
            </a:r>
            <a:r>
              <a:rPr lang="ja-JP" altLang="en-US" dirty="0" smtClean="0">
                <a:solidFill>
                  <a:srgbClr val="FFFFFF">
                    <a:lumMod val="50000"/>
                  </a:srgbClr>
                </a:solidFill>
              </a:rPr>
              <a:t>日</a:t>
            </a:r>
            <a:endParaRPr lang="ja-JP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2"/>
          </p:nvPr>
        </p:nvSpPr>
        <p:spPr>
          <a:xfrm>
            <a:off x="1332000" y="6406404"/>
            <a:ext cx="6480000" cy="406972"/>
          </a:xfrm>
        </p:spPr>
        <p:txBody>
          <a:bodyPr anchor="ctr" anchorCtr="1"/>
          <a:lstStyle/>
          <a:p>
            <a:r>
              <a:rPr lang="ja-JP" altLang="en-US" sz="1100" kern="0" dirty="0" smtClean="0">
                <a:solidFill>
                  <a:srgbClr val="FFFFFF">
                    <a:lumMod val="50000"/>
                  </a:srgbClr>
                </a:solidFill>
                <a:latin typeface="ＭＳ Ｐゴシック" pitchFamily="50" charset="-128"/>
                <a:ea typeface="ＭＳ Ｐゴシック" pitchFamily="50" charset="-128"/>
              </a:rPr>
              <a:t>第</a:t>
            </a:r>
            <a:r>
              <a:rPr lang="en-US" altLang="ja-JP" sz="1100" kern="0" dirty="0" smtClean="0">
                <a:solidFill>
                  <a:srgbClr val="FFFFFF">
                    <a:lumMod val="50000"/>
                  </a:srgbClr>
                </a:solidFill>
                <a:latin typeface="ＭＳ Ｐゴシック" pitchFamily="50" charset="-128"/>
                <a:ea typeface="ＭＳ Ｐゴシック" pitchFamily="50" charset="-128"/>
              </a:rPr>
              <a:t>3</a:t>
            </a:r>
            <a:r>
              <a:rPr lang="ja-JP" altLang="en-US" sz="1100" kern="0" dirty="0" smtClean="0">
                <a:solidFill>
                  <a:srgbClr val="FFFFFF">
                    <a:lumMod val="50000"/>
                  </a:srgbClr>
                </a:solidFill>
                <a:latin typeface="ＭＳ Ｐゴシック" pitchFamily="50" charset="-128"/>
                <a:ea typeface="ＭＳ Ｐゴシック" pitchFamily="50" charset="-128"/>
              </a:rPr>
              <a:t>回オープンサイエンスデータ</a:t>
            </a:r>
            <a:r>
              <a:rPr lang="ja-JP" altLang="en-US" sz="1100" kern="0" dirty="0">
                <a:solidFill>
                  <a:srgbClr val="FFFFFF">
                    <a:lumMod val="50000"/>
                  </a:srgbClr>
                </a:solidFill>
                <a:latin typeface="ＭＳ Ｐゴシック" pitchFamily="50" charset="-128"/>
                <a:ea typeface="ＭＳ Ｐゴシック" pitchFamily="50" charset="-128"/>
              </a:rPr>
              <a:t>推進</a:t>
            </a:r>
            <a:r>
              <a:rPr lang="ja-JP" altLang="en-US" sz="1100" kern="0" dirty="0" smtClean="0">
                <a:solidFill>
                  <a:srgbClr val="FFFFFF">
                    <a:lumMod val="50000"/>
                  </a:srgbClr>
                </a:solidFill>
                <a:latin typeface="ＭＳ Ｐゴシック" pitchFamily="50" charset="-128"/>
                <a:ea typeface="ＭＳ Ｐゴシック" pitchFamily="50" charset="-128"/>
              </a:rPr>
              <a:t>ワークショップ</a:t>
            </a:r>
            <a:endParaRPr lang="en-US" altLang="ja-JP" sz="1100" kern="0" dirty="0" smtClean="0">
              <a:solidFill>
                <a:srgbClr val="FFFFFF">
                  <a:lumMod val="50000"/>
                </a:srgbClr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1100" kern="0" dirty="0">
                <a:solidFill>
                  <a:srgbClr val="FFFFFF">
                    <a:lumMod val="50000"/>
                  </a:srgbClr>
                </a:solidFill>
                <a:latin typeface="ＭＳ Ｐゴシック" pitchFamily="50" charset="-128"/>
                <a:ea typeface="ＭＳ Ｐゴシック" pitchFamily="50" charset="-128"/>
              </a:rPr>
              <a:t>主催：京都大学理学研究科附属地磁気世界資料解析センター</a:t>
            </a:r>
            <a:endParaRPr lang="ja-JP" altLang="en-US" sz="1100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93230"/>
            <a:ext cx="2029345" cy="1706201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842" y="1460160"/>
            <a:ext cx="1817174" cy="2209755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 bwMode="auto">
          <a:xfrm>
            <a:off x="1813373" y="1177928"/>
            <a:ext cx="1285052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36000" rIns="36000" bIns="36000" rtlCol="0" anchor="t" anchorCtr="0">
            <a:prstTxWarp prst="textNoShape">
              <a:avLst/>
            </a:prstTxWarp>
            <a:noAutofit/>
          </a:bodyPr>
          <a:lstStyle/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altLang="ja-JP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</a:t>
            </a:r>
            <a:endParaRPr lang="en-US" altLang="ja-JP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endParaRPr lang="en-US" altLang="ja-JP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円弧 17"/>
          <p:cNvSpPr/>
          <p:nvPr/>
        </p:nvSpPr>
        <p:spPr bwMode="auto">
          <a:xfrm flipV="1">
            <a:off x="5182356" y="924457"/>
            <a:ext cx="2235423" cy="781699"/>
          </a:xfrm>
          <a:prstGeom prst="arc">
            <a:avLst>
              <a:gd name="adj1" fmla="val 18194692"/>
              <a:gd name="adj2" fmla="val 1247986"/>
            </a:avLst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 bwMode="auto">
          <a:xfrm>
            <a:off x="6187873" y="836712"/>
            <a:ext cx="1058657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36000" rIns="36000" bIns="36000" rtlCol="0" anchor="t" anchorCtr="0">
            <a:prstTxWarp prst="textNoShape">
              <a:avLst/>
            </a:prstTxWarp>
            <a:noAutofit/>
          </a:bodyPr>
          <a:lstStyle/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altLang="ja-JP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SPEDAS</a:t>
            </a:r>
            <a:endParaRPr lang="en-US" altLang="ja-JP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endParaRPr lang="en-US" altLang="ja-JP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円弧 19"/>
          <p:cNvSpPr/>
          <p:nvPr/>
        </p:nvSpPr>
        <p:spPr bwMode="auto">
          <a:xfrm>
            <a:off x="1114188" y="2099655"/>
            <a:ext cx="6696744" cy="2790017"/>
          </a:xfrm>
          <a:prstGeom prst="arc">
            <a:avLst>
              <a:gd name="adj1" fmla="val 14066180"/>
              <a:gd name="adj2" fmla="val 18208946"/>
            </a:avLst>
          </a:prstGeom>
          <a:noFill/>
          <a:ln w="101600" cap="flat" cmpd="sng" algn="ctr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 bwMode="auto">
          <a:xfrm>
            <a:off x="5023546" y="3834210"/>
            <a:ext cx="713131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36000" rIns="36000" bIns="36000" rtlCol="0" anchor="t" anchorCtr="0">
            <a:prstTxWarp prst="textNoShape">
              <a:avLst/>
            </a:prstTxWarp>
            <a:noAutofit/>
          </a:bodyPr>
          <a:lstStyle/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altLang="ja-JP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endParaRPr lang="en-US" altLang="ja-JP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endParaRPr lang="en-US" altLang="ja-JP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4" name="Picture 10" descr="https://www.microsoft.com/ja-jp/CMSImages/ca_01_meeting_01.gif?version=93624f7d-1654-caf9-49c4-8e2ec576592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352" y="3955035"/>
            <a:ext cx="1290869" cy="125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テキスト ボックス 26"/>
          <p:cNvSpPr txBox="1"/>
          <p:nvPr/>
        </p:nvSpPr>
        <p:spPr bwMode="auto">
          <a:xfrm>
            <a:off x="1813373" y="3717032"/>
            <a:ext cx="1853946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36000" rIns="36000" bIns="36000" rtlCol="0" anchor="t" anchorCtr="0">
            <a:prstTxWarp prst="textNoShape">
              <a:avLst/>
            </a:prstTxWarp>
            <a:noAutofit/>
          </a:bodyPr>
          <a:lstStyle/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altLang="ja-JP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Measure/Planning</a:t>
            </a:r>
            <a:endParaRPr lang="en-US" altLang="ja-JP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endParaRPr lang="en-US" altLang="ja-JP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円弧 27"/>
          <p:cNvSpPr/>
          <p:nvPr/>
        </p:nvSpPr>
        <p:spPr bwMode="auto">
          <a:xfrm flipH="1" flipV="1">
            <a:off x="802035" y="2112303"/>
            <a:ext cx="6696744" cy="2423695"/>
          </a:xfrm>
          <a:prstGeom prst="arc">
            <a:avLst>
              <a:gd name="adj1" fmla="val 20102457"/>
              <a:gd name="adj2" fmla="val 1635258"/>
            </a:avLst>
          </a:prstGeom>
          <a:noFill/>
          <a:ln w="101600" cap="flat" cmpd="sng" algn="ctr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 bwMode="auto">
          <a:xfrm>
            <a:off x="6810527" y="1230603"/>
            <a:ext cx="1921415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36000" rIns="36000" bIns="36000" rtlCol="0" anchor="t" anchorCtr="0">
            <a:prstTxWarp prst="textNoShape">
              <a:avLst/>
            </a:prstTxWarp>
            <a:noAutofit/>
          </a:bodyPr>
          <a:lstStyle/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altLang="ja-JP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(Capacity Building)</a:t>
            </a:r>
            <a:endParaRPr lang="en-US" altLang="ja-JP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endParaRPr lang="en-US" altLang="ja-JP" sz="16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円弧 35"/>
          <p:cNvSpPr/>
          <p:nvPr/>
        </p:nvSpPr>
        <p:spPr bwMode="auto">
          <a:xfrm rot="10800000" flipH="1">
            <a:off x="247575" y="4747123"/>
            <a:ext cx="3219579" cy="957282"/>
          </a:xfrm>
          <a:prstGeom prst="arc">
            <a:avLst>
              <a:gd name="adj1" fmla="val 16743706"/>
              <a:gd name="adj2" fmla="val 767936"/>
            </a:avLst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pic>
        <p:nvPicPr>
          <p:cNvPr id="1038" name="Picture 14" descr="https://www.microsoft.com/ja-jp/CMSImages/ca_01_pcman_05.gif?version=d00a8694-1320-4109-863a-f815a845a58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49" y="5169520"/>
            <a:ext cx="1033239" cy="99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microsoft.com/ja-jp/CMSImages/ca_02_94.jpg?version=4ccab13e-d539-fe77-ecf8-50b5c670045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53" y="4567937"/>
            <a:ext cx="1197207" cy="89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www.microsoft.com/ja-jp/CMSImages/ca_01_pcman_08.gif?version=b40044a7-b3a0-4687-5a40-00ff0e270f9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008" y="3851994"/>
            <a:ext cx="1041730" cy="100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円弧 2"/>
          <p:cNvSpPr/>
          <p:nvPr/>
        </p:nvSpPr>
        <p:spPr bwMode="auto">
          <a:xfrm>
            <a:off x="1193645" y="2168249"/>
            <a:ext cx="6696744" cy="2382964"/>
          </a:xfrm>
          <a:prstGeom prst="arc">
            <a:avLst>
              <a:gd name="adj1" fmla="val 19835926"/>
              <a:gd name="adj2" fmla="val 1393319"/>
            </a:avLst>
          </a:prstGeom>
          <a:noFill/>
          <a:ln w="101600" cap="flat" cmpd="sng" algn="ctr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26" name="円弧 25"/>
          <p:cNvSpPr/>
          <p:nvPr/>
        </p:nvSpPr>
        <p:spPr bwMode="auto">
          <a:xfrm flipH="1" flipV="1">
            <a:off x="1266588" y="2108231"/>
            <a:ext cx="6696744" cy="2472897"/>
          </a:xfrm>
          <a:prstGeom prst="arc">
            <a:avLst>
              <a:gd name="adj1" fmla="val 13973066"/>
              <a:gd name="adj2" fmla="val 18964222"/>
            </a:avLst>
          </a:prstGeom>
          <a:noFill/>
          <a:ln w="101600" cap="flat" cmpd="sng" algn="ctr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37" name="テキスト ボックス 36"/>
          <p:cNvSpPr txBox="1"/>
          <p:nvPr/>
        </p:nvSpPr>
        <p:spPr bwMode="auto">
          <a:xfrm>
            <a:off x="247575" y="3054167"/>
            <a:ext cx="1287525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36000" rIns="36000" bIns="36000" rtlCol="0" anchor="t" anchorCtr="0">
            <a:prstTxWarp prst="textNoShape">
              <a:avLst/>
            </a:prstTxWarp>
            <a:noAutofit/>
          </a:bodyPr>
          <a:lstStyle/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altLang="ja-JP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(Open Data)</a:t>
            </a:r>
            <a:endParaRPr lang="en-US" altLang="ja-JP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endParaRPr lang="en-US" altLang="ja-JP" sz="16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 bwMode="auto">
          <a:xfrm>
            <a:off x="3675850" y="1733057"/>
            <a:ext cx="1606735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36000" rIns="36000" bIns="36000" rtlCol="0" anchor="t" anchorCtr="0">
            <a:prstTxWarp prst="textNoShape">
              <a:avLst/>
            </a:prstTxWarp>
            <a:noAutofit/>
          </a:bodyPr>
          <a:lstStyle/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altLang="ja-JP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(Open Science)</a:t>
            </a:r>
            <a:endParaRPr lang="en-US" altLang="ja-JP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endParaRPr lang="en-US" altLang="ja-JP" sz="16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テキスト ボックス 49"/>
          <p:cNvSpPr txBox="1"/>
          <p:nvPr/>
        </p:nvSpPr>
        <p:spPr bwMode="auto">
          <a:xfrm>
            <a:off x="3738542" y="4129427"/>
            <a:ext cx="1606735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36000" rIns="36000" bIns="36000" rtlCol="0" anchor="t" anchorCtr="0">
            <a:prstTxWarp prst="textNoShape">
              <a:avLst/>
            </a:prstTxWarp>
            <a:noAutofit/>
          </a:bodyPr>
          <a:lstStyle/>
          <a:p>
            <a:pPr algn="ctr">
              <a:lnSpc>
                <a:spcPts val="1600"/>
              </a:lnSpc>
              <a:spcBef>
                <a:spcPct val="50000"/>
              </a:spcBef>
            </a:pPr>
            <a:r>
              <a:rPr lang="en-US" altLang="ja-JP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(Feedback)</a:t>
            </a:r>
            <a:endParaRPr lang="en-US" altLang="ja-JP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endParaRPr lang="en-US" altLang="ja-JP" sz="16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テキスト ボックス 50"/>
          <p:cNvSpPr txBox="1"/>
          <p:nvPr/>
        </p:nvSpPr>
        <p:spPr bwMode="auto">
          <a:xfrm>
            <a:off x="7426053" y="3138476"/>
            <a:ext cx="1305889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36000" rIns="36000" bIns="36000" rtlCol="0" anchor="t" anchorCtr="0">
            <a:prstTxWarp prst="textNoShape">
              <a:avLst/>
            </a:prstTxWarp>
            <a:noAutofit/>
          </a:bodyPr>
          <a:lstStyle/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altLang="ja-JP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(Use Data)</a:t>
            </a:r>
            <a:endParaRPr lang="en-US" altLang="ja-JP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endParaRPr lang="en-US" altLang="ja-JP" sz="16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テキスト ボックス 39"/>
          <p:cNvSpPr txBox="1"/>
          <p:nvPr/>
        </p:nvSpPr>
        <p:spPr bwMode="auto">
          <a:xfrm>
            <a:off x="786799" y="4890495"/>
            <a:ext cx="513295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36000" rIns="36000" bIns="36000" rtlCol="0" anchor="t" anchorCtr="0">
            <a:prstTxWarp prst="textNoShape">
              <a:avLst/>
            </a:prstTxWarp>
            <a:noAutofit/>
          </a:bodyPr>
          <a:lstStyle/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altLang="ja-JP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</a:t>
            </a:r>
            <a:endParaRPr lang="en-US" altLang="ja-JP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endParaRPr lang="en-US" altLang="ja-JP" sz="16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円弧 40"/>
          <p:cNvSpPr/>
          <p:nvPr/>
        </p:nvSpPr>
        <p:spPr bwMode="auto">
          <a:xfrm flipV="1">
            <a:off x="5263356" y="916689"/>
            <a:ext cx="2235423" cy="781699"/>
          </a:xfrm>
          <a:prstGeom prst="arc">
            <a:avLst>
              <a:gd name="adj1" fmla="val 7797974"/>
              <a:gd name="adj2" fmla="val 12008538"/>
            </a:avLst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 bwMode="auto">
          <a:xfrm>
            <a:off x="5034558" y="1196752"/>
            <a:ext cx="2161675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36000" rIns="36000" bIns="36000" rtlCol="0" anchor="t" anchorCtr="0">
            <a:prstTxWarp prst="textNoShape">
              <a:avLst/>
            </a:prstTxWarp>
            <a:noAutofit/>
          </a:bodyPr>
          <a:lstStyle/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altLang="ja-JP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Visualize</a:t>
            </a:r>
            <a:endParaRPr lang="en-US" altLang="ja-JP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endParaRPr lang="en-US" altLang="ja-JP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92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 anchor="ctr" anchorCtr="1"/>
          <a:lstStyle/>
          <a:p>
            <a:r>
              <a:rPr lang="en-US" altLang="ja-JP" sz="2400" dirty="0"/>
              <a:t>Report-1: New System</a:t>
            </a:r>
            <a:endParaRPr lang="ja-JP" altLang="en-US" sz="2400" dirty="0">
              <a:latin typeface="+mn-lt"/>
              <a:ea typeface="ＭＳ Ｐゴシック" pitchFamily="50" charset="-128"/>
              <a:cs typeface="ＭＳ ゴシック" charset="0"/>
            </a:endParaRPr>
          </a:p>
        </p:txBody>
      </p:sp>
      <p:sp>
        <p:nvSpPr>
          <p:cNvPr id="34" name="スライド番号プレースホルダ 3"/>
          <p:cNvSpPr>
            <a:spLocks noGrp="1"/>
          </p:cNvSpPr>
          <p:nvPr>
            <p:ph type="sldNum" sz="quarter" idx="11"/>
          </p:nvPr>
        </p:nvSpPr>
        <p:spPr>
          <a:xfrm>
            <a:off x="8316416" y="6483498"/>
            <a:ext cx="504056" cy="304800"/>
          </a:xfrm>
        </p:spPr>
        <p:txBody>
          <a:bodyPr anchor="ctr" anchorCtr="1"/>
          <a:lstStyle/>
          <a:p>
            <a:pPr>
              <a:defRPr/>
            </a:pPr>
            <a:fld id="{86C2E42C-E727-CA4A-BBC1-684281922D98}" type="slidenum">
              <a:rPr lang="en-US" altLang="ja-JP" sz="1200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14</a:t>
            </a:fld>
            <a:endParaRPr lang="en-US" altLang="ja-JP" sz="12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角丸四角形 1"/>
          <p:cNvSpPr/>
          <p:nvPr/>
        </p:nvSpPr>
        <p:spPr bwMode="auto">
          <a:xfrm>
            <a:off x="283443" y="1023114"/>
            <a:ext cx="8577115" cy="1325766"/>
          </a:xfrm>
          <a:prstGeom prst="roundRect">
            <a:avLst>
              <a:gd name="adj" fmla="val 13212"/>
            </a:avLst>
          </a:prstGeom>
          <a:solidFill>
            <a:schemeClr val="accent5">
              <a:alpha val="50000"/>
            </a:scheme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/>
            <a:endParaRPr lang="ja-JP" altLang="en-US" sz="2800">
              <a:solidFill>
                <a:srgbClr val="000000"/>
              </a:solidFill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 bwMode="auto">
          <a:xfrm>
            <a:off x="629368" y="908720"/>
            <a:ext cx="1854399" cy="279648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square" rtlCol="0" anchor="ctr" anchorCtr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1400" dirty="0" smtClean="0">
                <a:solidFill>
                  <a:srgbClr val="002060"/>
                </a:solidFill>
              </a:rPr>
              <a:t>期待される効果</a:t>
            </a:r>
            <a:endParaRPr lang="en-US" altLang="ja-JP" sz="1400" dirty="0" smtClean="0">
              <a:solidFill>
                <a:srgbClr val="00206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 bwMode="auto">
          <a:xfrm>
            <a:off x="412200" y="1268760"/>
            <a:ext cx="831960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prstTxWarp prst="textNoShape">
              <a:avLst/>
            </a:prstTxWarp>
            <a:no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 dirty="0" smtClean="0">
                <a:solidFill>
                  <a:srgbClr val="000000"/>
                </a:solidFill>
              </a:rPr>
              <a:t> - </a:t>
            </a:r>
            <a:r>
              <a:rPr lang="ja-JP" altLang="en-US" sz="1400" dirty="0" smtClean="0">
                <a:solidFill>
                  <a:srgbClr val="000000"/>
                </a:solidFill>
              </a:rPr>
              <a:t>ユーザ数の増加、他分野の研究者、一般利用者、特に海外諸国</a:t>
            </a:r>
            <a:endParaRPr lang="en-US" altLang="ja-JP" sz="1400" dirty="0" smtClean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ja-JP" sz="1400" dirty="0" smtClean="0">
                <a:solidFill>
                  <a:srgbClr val="000000"/>
                </a:solidFill>
              </a:rPr>
              <a:t> </a:t>
            </a:r>
            <a:r>
              <a:rPr lang="en-US" altLang="ja-JP" sz="1400" dirty="0">
                <a:solidFill>
                  <a:srgbClr val="000000"/>
                </a:solidFill>
              </a:rPr>
              <a:t>- </a:t>
            </a:r>
            <a:r>
              <a:rPr lang="ja-JP" altLang="en-US" sz="1400" dirty="0" smtClean="0">
                <a:solidFill>
                  <a:srgbClr val="000000"/>
                </a:solidFill>
              </a:rPr>
              <a:t>データ公開と可視化機能（解析ツール開発）の相乗効果</a:t>
            </a:r>
            <a:endParaRPr lang="en-US" altLang="ja-JP" sz="1400" dirty="0" smtClean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ja-JP" sz="1400" dirty="0">
                <a:solidFill>
                  <a:srgbClr val="000000"/>
                </a:solidFill>
              </a:rPr>
              <a:t> </a:t>
            </a:r>
            <a:r>
              <a:rPr lang="en-US" altLang="ja-JP" sz="1400" dirty="0" smtClean="0">
                <a:solidFill>
                  <a:srgbClr val="000000"/>
                </a:solidFill>
              </a:rPr>
              <a:t>- </a:t>
            </a:r>
            <a:r>
              <a:rPr lang="ja-JP" altLang="en-US" sz="1400" dirty="0" smtClean="0">
                <a:solidFill>
                  <a:srgbClr val="000000"/>
                </a:solidFill>
              </a:rPr>
              <a:t>サイエンス活動の活発化</a:t>
            </a:r>
            <a:endParaRPr lang="en-US" altLang="ja-JP" sz="1400" dirty="0">
              <a:solidFill>
                <a:srgbClr val="000000"/>
              </a:solidFill>
            </a:endParaRPr>
          </a:p>
        </p:txBody>
      </p:sp>
      <p:sp>
        <p:nvSpPr>
          <p:cNvPr id="11" name="角丸四角形 10"/>
          <p:cNvSpPr/>
          <p:nvPr/>
        </p:nvSpPr>
        <p:spPr bwMode="auto">
          <a:xfrm>
            <a:off x="280845" y="5199578"/>
            <a:ext cx="8577115" cy="1109742"/>
          </a:xfrm>
          <a:prstGeom prst="roundRect">
            <a:avLst>
              <a:gd name="adj" fmla="val 15871"/>
            </a:avLst>
          </a:prstGeom>
          <a:solidFill>
            <a:srgbClr val="FFFFCC">
              <a:alpha val="80000"/>
            </a:srgb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/>
            <a:endParaRPr lang="ja-JP" altLang="en-US" sz="2800">
              <a:solidFill>
                <a:srgbClr val="000000"/>
              </a:solidFill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 bwMode="auto">
          <a:xfrm>
            <a:off x="626770" y="5085184"/>
            <a:ext cx="1854000" cy="279648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 rtlCol="0" anchor="ctr" anchorCtr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1400" dirty="0" smtClean="0">
                <a:solidFill>
                  <a:srgbClr val="C00000"/>
                </a:solidFill>
              </a:rPr>
              <a:t>未消化の課題</a:t>
            </a:r>
            <a:endParaRPr lang="en-US" altLang="ja-JP" sz="1400" dirty="0" smtClean="0">
              <a:solidFill>
                <a:srgbClr val="C00000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 bwMode="auto">
          <a:xfrm>
            <a:off x="412200" y="5445224"/>
            <a:ext cx="83196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prstTxWarp prst="textNoShape">
              <a:avLst/>
            </a:prstTxWarp>
            <a:no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 dirty="0">
                <a:solidFill>
                  <a:srgbClr val="C00000"/>
                </a:solidFill>
              </a:rPr>
              <a:t> </a:t>
            </a:r>
            <a:r>
              <a:rPr lang="en-US" altLang="ja-JP" sz="1400" dirty="0">
                <a:solidFill>
                  <a:srgbClr val="000000"/>
                </a:solidFill>
              </a:rPr>
              <a:t>- </a:t>
            </a:r>
            <a:r>
              <a:rPr lang="ja-JP" altLang="en-US" sz="1400" dirty="0" smtClean="0">
                <a:solidFill>
                  <a:srgbClr val="000000"/>
                </a:solidFill>
              </a:rPr>
              <a:t>運用</a:t>
            </a:r>
            <a:r>
              <a:rPr lang="en-US" altLang="ja-JP" sz="1400" dirty="0" smtClean="0">
                <a:solidFill>
                  <a:srgbClr val="C00000"/>
                </a:solidFill>
              </a:rPr>
              <a:t>   </a:t>
            </a:r>
            <a:r>
              <a:rPr lang="ja-JP" altLang="en-US" sz="1400" dirty="0" smtClean="0">
                <a:solidFill>
                  <a:srgbClr val="C00000"/>
                </a:solidFill>
              </a:rPr>
              <a:t>： 外部サーバを使いたいところだが、継続的な費用の確保は不透明。</a:t>
            </a:r>
            <a:endParaRPr lang="en-US" altLang="ja-JP" sz="1400" dirty="0" smtClean="0">
              <a:solidFill>
                <a:srgbClr val="C0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ja-JP" sz="1400" dirty="0">
                <a:solidFill>
                  <a:srgbClr val="C00000"/>
                </a:solidFill>
              </a:rPr>
              <a:t> </a:t>
            </a:r>
            <a:r>
              <a:rPr lang="en-US" altLang="ja-JP" sz="1400" dirty="0" smtClean="0"/>
              <a:t>- </a:t>
            </a:r>
            <a:r>
              <a:rPr lang="ja-JP" altLang="en-US" sz="1400" dirty="0" smtClean="0"/>
              <a:t>運用   </a:t>
            </a:r>
            <a:r>
              <a:rPr lang="ja-JP" altLang="en-US" sz="1400" dirty="0" smtClean="0">
                <a:solidFill>
                  <a:srgbClr val="C00000"/>
                </a:solidFill>
              </a:rPr>
              <a:t>： やっぱり専門職員は必要。</a:t>
            </a:r>
            <a:endParaRPr lang="en-US" altLang="ja-JP" sz="1400" dirty="0" smtClean="0">
              <a:solidFill>
                <a:srgbClr val="C00000"/>
              </a:solidFill>
            </a:endParaRPr>
          </a:p>
        </p:txBody>
      </p:sp>
      <p:sp>
        <p:nvSpPr>
          <p:cNvPr id="13" name="角丸四角形 12"/>
          <p:cNvSpPr/>
          <p:nvPr/>
        </p:nvSpPr>
        <p:spPr bwMode="auto">
          <a:xfrm>
            <a:off x="280845" y="2751306"/>
            <a:ext cx="8577115" cy="2045846"/>
          </a:xfrm>
          <a:prstGeom prst="roundRect">
            <a:avLst>
              <a:gd name="adj" fmla="val 8735"/>
            </a:avLst>
          </a:prstGeom>
          <a:solidFill>
            <a:srgbClr val="FFFFCC">
              <a:alpha val="80000"/>
            </a:srgb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/>
            <a:endParaRPr lang="ja-JP" altLang="en-US" sz="2800">
              <a:solidFill>
                <a:srgbClr val="000000"/>
              </a:solidFill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 bwMode="auto">
          <a:xfrm>
            <a:off x="626770" y="2636912"/>
            <a:ext cx="1854000" cy="279648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 rtlCol="0" anchor="ctr" anchorCtr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1400" dirty="0" smtClean="0">
                <a:solidFill>
                  <a:srgbClr val="C00000"/>
                </a:solidFill>
              </a:rPr>
              <a:t>クリアした課題</a:t>
            </a:r>
            <a:endParaRPr lang="en-US" altLang="ja-JP" sz="1400" dirty="0" smtClean="0">
              <a:solidFill>
                <a:srgbClr val="C0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 bwMode="auto">
          <a:xfrm>
            <a:off x="412200" y="2996952"/>
            <a:ext cx="831960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prstTxWarp prst="textNoShape">
              <a:avLst/>
            </a:prstTxWarp>
            <a:no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 dirty="0"/>
              <a:t> - </a:t>
            </a:r>
            <a:r>
              <a:rPr lang="ja-JP" altLang="en-US" sz="1400" dirty="0" smtClean="0"/>
              <a:t>ヒト</a:t>
            </a:r>
            <a:r>
              <a:rPr lang="en-US" altLang="ja-JP" sz="1400" dirty="0" smtClean="0"/>
              <a:t> </a:t>
            </a:r>
            <a:r>
              <a:rPr lang="ja-JP" altLang="en-US" sz="1400" dirty="0" smtClean="0"/>
              <a:t>： 企業発注。サイエンティスト、システム担当、</a:t>
            </a:r>
            <a:r>
              <a:rPr lang="en-US" altLang="ja-JP" sz="1400" dirty="0" smtClean="0"/>
              <a:t>ICT</a:t>
            </a:r>
            <a:r>
              <a:rPr lang="ja-JP" altLang="en-US" sz="1400" dirty="0" smtClean="0"/>
              <a:t>企業の体制。</a:t>
            </a:r>
            <a:endParaRPr lang="en-US" altLang="ja-JP" sz="1400" dirty="0" smtClean="0"/>
          </a:p>
          <a:p>
            <a:pPr>
              <a:spcBef>
                <a:spcPct val="50000"/>
              </a:spcBef>
            </a:pPr>
            <a:r>
              <a:rPr lang="en-US" altLang="ja-JP" sz="1400" dirty="0"/>
              <a:t> </a:t>
            </a:r>
            <a:r>
              <a:rPr lang="en-US" altLang="ja-JP" sz="1400" dirty="0" smtClean="0"/>
              <a:t>- </a:t>
            </a:r>
            <a:r>
              <a:rPr lang="ja-JP" altLang="en-US" sz="1400" dirty="0" smtClean="0"/>
              <a:t>モノ ： 研究機関でもハンドリングできるシステムが作成された。マニアックな技術は使っていない。</a:t>
            </a:r>
            <a:endParaRPr lang="en-US" altLang="ja-JP" sz="1400" dirty="0" smtClean="0"/>
          </a:p>
          <a:p>
            <a:pPr>
              <a:spcBef>
                <a:spcPct val="50000"/>
              </a:spcBef>
            </a:pPr>
            <a:r>
              <a:rPr lang="en-US" altLang="ja-JP" sz="1400" dirty="0"/>
              <a:t> </a:t>
            </a:r>
            <a:r>
              <a:rPr lang="en-US" altLang="ja-JP" sz="1400" dirty="0" smtClean="0"/>
              <a:t>            </a:t>
            </a:r>
            <a:r>
              <a:rPr lang="ja-JP" altLang="en-US" sz="1400" dirty="0" smtClean="0"/>
              <a:t>登録と公開のサーバを分け、公開側サーバはサイエンティストにより現在</a:t>
            </a:r>
            <a:r>
              <a:rPr lang="en-US" altLang="ja-JP" sz="1400" dirty="0" smtClean="0"/>
              <a:t>3</a:t>
            </a:r>
            <a:r>
              <a:rPr lang="ja-JP" altLang="en-US" sz="1400" dirty="0" smtClean="0"/>
              <a:t>台稼働中。</a:t>
            </a:r>
            <a:endParaRPr lang="en-US" altLang="ja-JP" sz="1400" dirty="0" smtClean="0"/>
          </a:p>
          <a:p>
            <a:pPr>
              <a:spcBef>
                <a:spcPct val="50000"/>
              </a:spcBef>
            </a:pPr>
            <a:r>
              <a:rPr lang="en-US" altLang="ja-JP" sz="1400" dirty="0"/>
              <a:t> </a:t>
            </a:r>
            <a:r>
              <a:rPr lang="en-US" altLang="ja-JP" sz="1400" dirty="0" smtClean="0"/>
              <a:t>            </a:t>
            </a:r>
            <a:r>
              <a:rPr lang="ja-JP" altLang="en-US" sz="1400" dirty="0" smtClean="0"/>
              <a:t>今年度、</a:t>
            </a:r>
            <a:r>
              <a:rPr lang="en-US" altLang="ja-JP" sz="1400" dirty="0" smtClean="0"/>
              <a:t>4</a:t>
            </a:r>
            <a:r>
              <a:rPr lang="ja-JP" altLang="en-US" sz="1400" dirty="0" smtClean="0"/>
              <a:t>台目をインドネシアに構築する予定。</a:t>
            </a:r>
            <a:endParaRPr lang="en-US" altLang="ja-JP" sz="1400" dirty="0" smtClean="0"/>
          </a:p>
          <a:p>
            <a:pPr>
              <a:spcBef>
                <a:spcPct val="50000"/>
              </a:spcBef>
            </a:pPr>
            <a:r>
              <a:rPr lang="en-US" altLang="ja-JP" sz="1400" dirty="0" smtClean="0"/>
              <a:t> - </a:t>
            </a:r>
            <a:r>
              <a:rPr lang="ja-JP" altLang="en-US" sz="1400" dirty="0" smtClean="0"/>
              <a:t>カネ ： 何とかした</a:t>
            </a:r>
            <a:r>
              <a:rPr lang="ja-JP" altLang="en-US" sz="1400" dirty="0" err="1" smtClean="0"/>
              <a:t>。。</a:t>
            </a:r>
            <a:endParaRPr lang="en-US" altLang="ja-JP" sz="1400" dirty="0" smtClean="0"/>
          </a:p>
        </p:txBody>
      </p:sp>
    </p:spTree>
    <p:extLst>
      <p:ext uri="{BB962C8B-B14F-4D97-AF65-F5344CB8AC3E}">
        <p14:creationId xmlns:p14="http://schemas.microsoft.com/office/powerpoint/2010/main" val="335377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 anchor="ctr" anchorCtr="1"/>
          <a:lstStyle/>
          <a:p>
            <a:r>
              <a:rPr lang="en-US" altLang="ja-JP" sz="2400" dirty="0"/>
              <a:t>Report-1: New System</a:t>
            </a:r>
            <a:endParaRPr lang="ja-JP" altLang="en-US" sz="2400" dirty="0">
              <a:latin typeface="+mn-lt"/>
              <a:ea typeface="ＭＳ Ｐゴシック" pitchFamily="50" charset="-128"/>
              <a:cs typeface="ＭＳ ゴシック" charset="0"/>
            </a:endParaRPr>
          </a:p>
        </p:txBody>
      </p:sp>
      <p:sp>
        <p:nvSpPr>
          <p:cNvPr id="34" name="スライド番号プレースホルダ 3"/>
          <p:cNvSpPr>
            <a:spLocks noGrp="1"/>
          </p:cNvSpPr>
          <p:nvPr>
            <p:ph type="sldNum" sz="quarter" idx="11"/>
          </p:nvPr>
        </p:nvSpPr>
        <p:spPr>
          <a:xfrm>
            <a:off x="8316416" y="6483498"/>
            <a:ext cx="504056" cy="304800"/>
          </a:xfrm>
        </p:spPr>
        <p:txBody>
          <a:bodyPr anchor="ctr" anchorCtr="1"/>
          <a:lstStyle/>
          <a:p>
            <a:pPr>
              <a:defRPr/>
            </a:pPr>
            <a:fld id="{86C2E42C-E727-CA4A-BBC1-684281922D98}" type="slidenum">
              <a:rPr lang="en-US" altLang="ja-JP" sz="1200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15</a:t>
            </a:fld>
            <a:endParaRPr lang="en-US" altLang="ja-JP" sz="1200" dirty="0">
              <a:solidFill>
                <a:srgbClr val="FFFFFF">
                  <a:lumMod val="50000"/>
                </a:srgbClr>
              </a:solidFill>
            </a:endParaRP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964995"/>
              </p:ext>
            </p:extLst>
          </p:nvPr>
        </p:nvGraphicFramePr>
        <p:xfrm>
          <a:off x="323528" y="1196753"/>
          <a:ext cx="8568952" cy="484636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36104"/>
                <a:gridCol w="3240360"/>
                <a:gridCol w="3528392"/>
                <a:gridCol w="864096"/>
              </a:tblGrid>
              <a:tr h="190086"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区分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旧システムの問題点、リクエスト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新システムでの</a:t>
                      </a:r>
                      <a:r>
                        <a:rPr kumimoji="1" lang="en-US" altLang="ja-JP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Solution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達成度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190086"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使い勝手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必要なデータを見つけるのに手間がかかる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カテゴリ、地図から選ぶ仕組みに変更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○達成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060">
                <a:tc>
                  <a:txBody>
                    <a:bodyPr/>
                    <a:lstStyle/>
                    <a:p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入口が検索語句入力のみのため、どのような語句を入れてよいか迷う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同上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○達成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060">
                <a:tc>
                  <a:txBody>
                    <a:bodyPr/>
                    <a:lstStyle/>
                    <a:p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SPASE</a:t>
                      </a:r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メタデータの用語が全面に出ていてそれを理解しないととっつきににくい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項目名を普遍的な用語に置換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○達成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086">
                <a:tc>
                  <a:txBody>
                    <a:bodyPr/>
                    <a:lstStyle/>
                    <a:p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モバイル版が欲しい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（未導入、</a:t>
                      </a:r>
                      <a:r>
                        <a:rPr kumimoji="1" lang="en-US" altLang="ja-JP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FY2016?</a:t>
                      </a:r>
                      <a:r>
                        <a:rPr kumimoji="1" lang="ja-JP" altLang="en-US" sz="1100" baseline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en-US" altLang="ja-JP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2017?</a:t>
                      </a:r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）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×</a:t>
                      </a:r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未達成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278782"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サイエンス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err="1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QuickLook</a:t>
                      </a:r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（プロット画像）の有無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画像を作り置きする仕組み、動的に作成する仕組みを導入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○達成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3531">
                <a:tc>
                  <a:txBody>
                    <a:bodyPr/>
                    <a:lstStyle/>
                    <a:p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ウェブ上で解析できる仕組みを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プロットを俯瞰できる機能、プロット画像を動的に作成する仕組みを導入  </a:t>
                      </a:r>
                      <a:r>
                        <a:rPr kumimoji="1" lang="en-US" altLang="ja-JP" sz="1100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※</a:t>
                      </a:r>
                      <a:r>
                        <a:rPr kumimoji="1" lang="ja-JP" altLang="en-US" sz="1100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今後、機能拡張を予定</a:t>
                      </a:r>
                      <a:endParaRPr kumimoji="1" lang="ja-JP" altLang="en-US" sz="1100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○達成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060">
                <a:tc rowSpan="2">
                  <a:txBody>
                    <a:bodyPr/>
                    <a:lstStyle/>
                    <a:p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解析の手法を示してほしい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対応する</a:t>
                      </a:r>
                      <a:r>
                        <a:rPr kumimoji="1" lang="en-US" altLang="ja-JP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SPEDAS-CUI,</a:t>
                      </a:r>
                      <a:r>
                        <a:rPr kumimoji="1" lang="en-US" altLang="ja-JP" sz="1100" baseline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 GUI </a:t>
                      </a:r>
                      <a:r>
                        <a:rPr kumimoji="1" lang="ja-JP" altLang="en-US" sz="1100" baseline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の操作方法を表示、</a:t>
                      </a:r>
                      <a:r>
                        <a:rPr kumimoji="1" lang="en-US" altLang="ja-JP" sz="1100" baseline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3rd Party </a:t>
                      </a:r>
                      <a:r>
                        <a:rPr kumimoji="1" lang="ja-JP" altLang="en-US" sz="1100" baseline="0" dirty="0" err="1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にも</a:t>
                      </a:r>
                      <a:r>
                        <a:rPr kumimoji="1" lang="ja-JP" altLang="en-US" sz="1100" baseline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対応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○達成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060">
                <a:tc vMerge="1">
                  <a:txBody>
                    <a:bodyPr/>
                    <a:lstStyle/>
                    <a:p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物理現象をカラーバーや</a:t>
                      </a:r>
                      <a:r>
                        <a:rPr kumimoji="1" lang="en-US" altLang="ja-JP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3</a:t>
                      </a:r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次元で把握できる仕組みが欲しい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（未導入）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×</a:t>
                      </a:r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未達成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190086"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システム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表示を容易に変更できる仕組みにしてほしい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設計見直しにより容易化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○達成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8782">
                <a:tc>
                  <a:txBody>
                    <a:bodyPr/>
                    <a:lstStyle/>
                    <a:p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ノウハウやシステムを横展開して欲しい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設計見直しにより容易化、進行中  </a:t>
                      </a:r>
                      <a:r>
                        <a:rPr kumimoji="1" lang="en-US" altLang="ja-JP" sz="1100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※</a:t>
                      </a:r>
                      <a:r>
                        <a:rPr kumimoji="1" lang="ja-JP" altLang="en-US" sz="1100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現在、さらに洗練中</a:t>
                      </a:r>
                      <a:endParaRPr kumimoji="1" lang="ja-JP" altLang="en-US" sz="1100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○達成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086"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運用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サーバの外部委託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（費用面で未達成）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×</a:t>
                      </a:r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未達成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456035">
                <a:tc>
                  <a:txBody>
                    <a:bodyPr/>
                    <a:lstStyle/>
                    <a:p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運用コストの低減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専門的な運用知識を必要とするバッチサーバと、さほど必要としないウェブに分離</a:t>
                      </a:r>
                      <a:endParaRPr kumimoji="1" lang="en-US" altLang="ja-JP" sz="1100" dirty="0" smtClean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kumimoji="1" lang="en-US" altLang="ja-JP" sz="1100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※</a:t>
                      </a:r>
                      <a:r>
                        <a:rPr kumimoji="1" lang="ja-JP" altLang="en-US" sz="1100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やはり専門知識を必要とする箇所あり</a:t>
                      </a:r>
                      <a:endParaRPr kumimoji="1" lang="ja-JP" altLang="en-US" sz="1100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△途中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91323"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アウトリーチ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学会コミュニティへの浸透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データを入れたいとの打診あり </a:t>
                      </a:r>
                      <a:r>
                        <a:rPr kumimoji="1" lang="en-US" altLang="ja-JP" sz="1100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※</a:t>
                      </a:r>
                      <a:r>
                        <a:rPr kumimoji="1" lang="ja-JP" altLang="en-US" sz="1100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これから本格実施</a:t>
                      </a:r>
                      <a:endParaRPr kumimoji="1" lang="ja-JP" altLang="en-US" sz="1100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△途中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91323">
                <a:tc>
                  <a:txBody>
                    <a:bodyPr/>
                    <a:lstStyle/>
                    <a:p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Inter</a:t>
                      </a:r>
                      <a:r>
                        <a:rPr kumimoji="1" lang="en-US" altLang="ja-JP" sz="1100" baseline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 University </a:t>
                      </a:r>
                      <a:r>
                        <a:rPr kumimoji="1" lang="ja-JP" altLang="en-US" sz="1100" baseline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から </a:t>
                      </a:r>
                      <a:r>
                        <a:rPr kumimoji="1" lang="en-US" altLang="ja-JP" sz="1100" baseline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All Japan </a:t>
                      </a:r>
                      <a:r>
                        <a:rPr kumimoji="1" lang="ja-JP" altLang="en-US" sz="1100" baseline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へ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今年度、</a:t>
                      </a:r>
                      <a:r>
                        <a:rPr kumimoji="1" lang="en-US" altLang="ja-JP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4</a:t>
                      </a:r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号機をインドネシアに構築予定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△途中</a:t>
                      </a:r>
                      <a:endParaRPr kumimoji="1" lang="ja-JP" altLang="en-US" sz="110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16" name="テキスト ボックス 15"/>
          <p:cNvSpPr txBox="1"/>
          <p:nvPr/>
        </p:nvSpPr>
        <p:spPr bwMode="auto">
          <a:xfrm>
            <a:off x="323528" y="908720"/>
            <a:ext cx="8231095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36000" rIns="36000" bIns="36000" rtlCol="0" anchor="t" anchorCtr="0">
            <a:prstTxWarp prst="textNoShape">
              <a:avLst/>
            </a:prstTxWarp>
            <a:noAutofit/>
          </a:bodyPr>
          <a:lstStyle/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ja-JP" alt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達成・未達成事項の整理（自己評価）</a:t>
            </a:r>
            <a:endParaRPr lang="en-US" altLang="ja-JP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 bwMode="auto">
          <a:xfrm>
            <a:off x="323528" y="6115124"/>
            <a:ext cx="8568952" cy="626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prstTxWarp prst="textNoShape">
              <a:avLst/>
            </a:prstTxWarp>
            <a:noAutofit/>
          </a:bodyPr>
          <a:lstStyle/>
          <a:p>
            <a:pPr>
              <a:spcBef>
                <a:spcPct val="50000"/>
              </a:spcBef>
            </a:pPr>
            <a:r>
              <a:rPr lang="ja-JP" altLang="en-US" sz="1200" dirty="0" smtClean="0">
                <a:solidFill>
                  <a:srgbClr val="C00000"/>
                </a:solidFill>
              </a:rPr>
              <a:t>基本的な機能は今回の新システムにて導入。</a:t>
            </a:r>
            <a:endParaRPr lang="en-US" altLang="ja-JP" sz="1200" dirty="0" smtClean="0">
              <a:solidFill>
                <a:srgbClr val="C00000"/>
              </a:solidFill>
            </a:endParaRPr>
          </a:p>
          <a:p>
            <a:pPr>
              <a:spcBef>
                <a:spcPct val="50000"/>
              </a:spcBef>
            </a:pPr>
            <a:r>
              <a:rPr lang="ja-JP" altLang="en-US" sz="1200" dirty="0" smtClean="0">
                <a:solidFill>
                  <a:srgbClr val="C00000"/>
                </a:solidFill>
              </a:rPr>
              <a:t>今後の課題： 付帯機能の導入、運用コストの清算と低減、アウトリーチ</a:t>
            </a:r>
            <a:endParaRPr lang="en-US" altLang="ja-JP" sz="12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99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 anchor="ctr" anchorCtr="1"/>
          <a:lstStyle/>
          <a:p>
            <a:r>
              <a:rPr lang="en-US" altLang="ja-JP" sz="2400" dirty="0" smtClean="0"/>
              <a:t>Report-2: System Framework </a:t>
            </a:r>
            <a:endParaRPr lang="ja-JP" altLang="en-US" sz="2400" dirty="0">
              <a:latin typeface="+mn-lt"/>
              <a:ea typeface="ＭＳ Ｐゴシック" pitchFamily="50" charset="-128"/>
              <a:cs typeface="ＭＳ ゴシック" charset="0"/>
            </a:endParaRPr>
          </a:p>
        </p:txBody>
      </p:sp>
      <p:sp>
        <p:nvSpPr>
          <p:cNvPr id="34" name="スライド番号プレースホルダ 3"/>
          <p:cNvSpPr>
            <a:spLocks noGrp="1"/>
          </p:cNvSpPr>
          <p:nvPr>
            <p:ph type="sldNum" sz="quarter" idx="11"/>
          </p:nvPr>
        </p:nvSpPr>
        <p:spPr>
          <a:xfrm>
            <a:off x="8316416" y="6483498"/>
            <a:ext cx="504056" cy="304800"/>
          </a:xfrm>
        </p:spPr>
        <p:txBody>
          <a:bodyPr anchor="ctr" anchorCtr="1"/>
          <a:lstStyle/>
          <a:p>
            <a:pPr>
              <a:defRPr/>
            </a:pPr>
            <a:fld id="{86C2E42C-E727-CA4A-BBC1-684281922D98}" type="slidenum">
              <a:rPr lang="en-US" altLang="ja-JP" sz="1200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16</a:t>
            </a:fld>
            <a:endParaRPr lang="en-US" altLang="ja-JP" sz="12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0" y="6453336"/>
            <a:ext cx="1835696" cy="365125"/>
          </a:xfrm>
        </p:spPr>
        <p:txBody>
          <a:bodyPr anchor="ctr" anchorCtr="1"/>
          <a:lstStyle/>
          <a:p>
            <a:r>
              <a:rPr lang="ja-JP" altLang="en-US" dirty="0" smtClean="0">
                <a:solidFill>
                  <a:srgbClr val="FFFFFF">
                    <a:lumMod val="50000"/>
                  </a:srgbClr>
                </a:solidFill>
              </a:rPr>
              <a:t>平成</a:t>
            </a:r>
            <a:r>
              <a:rPr lang="en-US" altLang="ja-JP" dirty="0" smtClean="0">
                <a:solidFill>
                  <a:srgbClr val="FFFFFF">
                    <a:lumMod val="50000"/>
                  </a:srgbClr>
                </a:solidFill>
              </a:rPr>
              <a:t>28</a:t>
            </a:r>
            <a:r>
              <a:rPr lang="ja-JP" altLang="en-US" dirty="0" smtClean="0">
                <a:solidFill>
                  <a:srgbClr val="FFFFFF">
                    <a:lumMod val="50000"/>
                  </a:srgbClr>
                </a:solidFill>
              </a:rPr>
              <a:t>年</a:t>
            </a:r>
            <a:r>
              <a:rPr lang="en-US" altLang="ja-JP" dirty="0" smtClean="0">
                <a:solidFill>
                  <a:srgbClr val="FFFFFF">
                    <a:lumMod val="50000"/>
                  </a:srgbClr>
                </a:solidFill>
              </a:rPr>
              <a:t>9</a:t>
            </a:r>
            <a:r>
              <a:rPr lang="ja-JP" altLang="en-US" dirty="0" smtClean="0">
                <a:solidFill>
                  <a:srgbClr val="FFFFFF">
                    <a:lumMod val="50000"/>
                  </a:srgbClr>
                </a:solidFill>
              </a:rPr>
              <a:t>月</a:t>
            </a:r>
            <a:r>
              <a:rPr lang="en-US" altLang="ja-JP" dirty="0" smtClean="0">
                <a:solidFill>
                  <a:srgbClr val="FFFFFF">
                    <a:lumMod val="50000"/>
                  </a:srgbClr>
                </a:solidFill>
              </a:rPr>
              <a:t>27</a:t>
            </a:r>
            <a:r>
              <a:rPr lang="ja-JP" altLang="en-US" dirty="0" smtClean="0">
                <a:solidFill>
                  <a:srgbClr val="FFFFFF">
                    <a:lumMod val="50000"/>
                  </a:srgbClr>
                </a:solidFill>
              </a:rPr>
              <a:t>日、</a:t>
            </a:r>
            <a:r>
              <a:rPr lang="en-US" altLang="ja-JP" dirty="0" smtClean="0">
                <a:solidFill>
                  <a:srgbClr val="FFFFFF">
                    <a:lumMod val="50000"/>
                  </a:srgbClr>
                </a:solidFill>
              </a:rPr>
              <a:t>28</a:t>
            </a:r>
            <a:r>
              <a:rPr lang="ja-JP" altLang="en-US" dirty="0" smtClean="0">
                <a:solidFill>
                  <a:srgbClr val="FFFFFF">
                    <a:lumMod val="50000"/>
                  </a:srgbClr>
                </a:solidFill>
              </a:rPr>
              <a:t>日</a:t>
            </a:r>
            <a:endParaRPr lang="ja-JP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2"/>
          </p:nvPr>
        </p:nvSpPr>
        <p:spPr>
          <a:xfrm>
            <a:off x="1332000" y="6406404"/>
            <a:ext cx="6480000" cy="406972"/>
          </a:xfrm>
        </p:spPr>
        <p:txBody>
          <a:bodyPr anchor="ctr" anchorCtr="1"/>
          <a:lstStyle/>
          <a:p>
            <a:r>
              <a:rPr lang="ja-JP" altLang="en-US" sz="1100" kern="0" dirty="0" smtClean="0">
                <a:solidFill>
                  <a:srgbClr val="FFFFFF">
                    <a:lumMod val="50000"/>
                  </a:srgbClr>
                </a:solidFill>
                <a:latin typeface="ＭＳ Ｐゴシック" pitchFamily="50" charset="-128"/>
                <a:ea typeface="ＭＳ Ｐゴシック" pitchFamily="50" charset="-128"/>
              </a:rPr>
              <a:t>第</a:t>
            </a:r>
            <a:r>
              <a:rPr lang="en-US" altLang="ja-JP" sz="1100" kern="0" dirty="0" smtClean="0">
                <a:solidFill>
                  <a:srgbClr val="FFFFFF">
                    <a:lumMod val="50000"/>
                  </a:srgbClr>
                </a:solidFill>
                <a:latin typeface="ＭＳ Ｐゴシック" pitchFamily="50" charset="-128"/>
                <a:ea typeface="ＭＳ Ｐゴシック" pitchFamily="50" charset="-128"/>
              </a:rPr>
              <a:t>3</a:t>
            </a:r>
            <a:r>
              <a:rPr lang="ja-JP" altLang="en-US" sz="1100" kern="0" dirty="0" smtClean="0">
                <a:solidFill>
                  <a:srgbClr val="FFFFFF">
                    <a:lumMod val="50000"/>
                  </a:srgbClr>
                </a:solidFill>
                <a:latin typeface="ＭＳ Ｐゴシック" pitchFamily="50" charset="-128"/>
                <a:ea typeface="ＭＳ Ｐゴシック" pitchFamily="50" charset="-128"/>
              </a:rPr>
              <a:t>回オープンサイエンスデータ</a:t>
            </a:r>
            <a:r>
              <a:rPr lang="ja-JP" altLang="en-US" sz="1100" kern="0" dirty="0">
                <a:solidFill>
                  <a:srgbClr val="FFFFFF">
                    <a:lumMod val="50000"/>
                  </a:srgbClr>
                </a:solidFill>
                <a:latin typeface="ＭＳ Ｐゴシック" pitchFamily="50" charset="-128"/>
                <a:ea typeface="ＭＳ Ｐゴシック" pitchFamily="50" charset="-128"/>
              </a:rPr>
              <a:t>推進</a:t>
            </a:r>
            <a:r>
              <a:rPr lang="ja-JP" altLang="en-US" sz="1100" kern="0" dirty="0" smtClean="0">
                <a:solidFill>
                  <a:srgbClr val="FFFFFF">
                    <a:lumMod val="50000"/>
                  </a:srgbClr>
                </a:solidFill>
                <a:latin typeface="ＭＳ Ｐゴシック" pitchFamily="50" charset="-128"/>
                <a:ea typeface="ＭＳ Ｐゴシック" pitchFamily="50" charset="-128"/>
              </a:rPr>
              <a:t>ワークショップ</a:t>
            </a:r>
            <a:endParaRPr lang="en-US" altLang="ja-JP" sz="1100" kern="0" dirty="0" smtClean="0">
              <a:solidFill>
                <a:srgbClr val="FFFFFF">
                  <a:lumMod val="50000"/>
                </a:srgbClr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1100" kern="0" dirty="0">
                <a:solidFill>
                  <a:srgbClr val="FFFFFF">
                    <a:lumMod val="50000"/>
                  </a:srgbClr>
                </a:solidFill>
                <a:latin typeface="ＭＳ Ｐゴシック" pitchFamily="50" charset="-128"/>
                <a:ea typeface="ＭＳ Ｐゴシック" pitchFamily="50" charset="-128"/>
              </a:rPr>
              <a:t>主催：京都大学理学研究科附属地磁気世界資料解析センター</a:t>
            </a:r>
            <a:endParaRPr lang="ja-JP" altLang="en-US" sz="1100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836712"/>
            <a:ext cx="8820150" cy="4953000"/>
          </a:xfrm>
          <a:prstGeom prst="rect">
            <a:avLst/>
          </a:prstGeom>
        </p:spPr>
      </p:pic>
      <p:sp>
        <p:nvSpPr>
          <p:cNvPr id="39" name="角丸四角形 38"/>
          <p:cNvSpPr/>
          <p:nvPr/>
        </p:nvSpPr>
        <p:spPr bwMode="auto">
          <a:xfrm>
            <a:off x="215516" y="5805264"/>
            <a:ext cx="8712968" cy="763006"/>
          </a:xfrm>
          <a:prstGeom prst="roundRect">
            <a:avLst>
              <a:gd name="adj" fmla="val 15197"/>
            </a:avLst>
          </a:prstGeom>
          <a:solidFill>
            <a:schemeClr val="accent5"/>
          </a:solidFill>
          <a:ln w="254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42" name="テキスト ボックス 41"/>
          <p:cNvSpPr txBox="1"/>
          <p:nvPr/>
        </p:nvSpPr>
        <p:spPr bwMode="auto">
          <a:xfrm>
            <a:off x="456453" y="5877257"/>
            <a:ext cx="8231095" cy="673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36000" rIns="36000" bIns="36000" rtlCol="0" anchor="t" anchorCtr="0">
            <a:prstTxWarp prst="textNoShape">
              <a:avLst/>
            </a:prstTxWarp>
            <a:noAutofit/>
          </a:bodyPr>
          <a:lstStyle/>
          <a:p>
            <a:pPr defTabSz="457200" fontAlgn="base">
              <a:lnSpc>
                <a:spcPts val="1600"/>
              </a:lnSpc>
              <a:spcBef>
                <a:spcPct val="50000"/>
              </a:spcBef>
              <a:spcAft>
                <a:spcPct val="0"/>
              </a:spcAft>
            </a:pPr>
            <a:r>
              <a:rPr lang="ja-JP" altLang="en-US" sz="1600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科学データ共有のためのウェブフレームワーク開発 </a:t>
            </a:r>
            <a:r>
              <a:rPr lang="en-US" altLang="ja-JP" sz="1600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(-FY2018)</a:t>
            </a:r>
          </a:p>
          <a:p>
            <a:pPr defTabSz="457200" fontAlgn="base">
              <a:lnSpc>
                <a:spcPts val="1600"/>
              </a:lnSpc>
              <a:spcBef>
                <a:spcPct val="50000"/>
              </a:spcBef>
              <a:spcAft>
                <a:spcPct val="0"/>
              </a:spcAft>
            </a:pPr>
            <a:r>
              <a:rPr lang="ja-JP" alt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展開予定先 </a:t>
            </a:r>
            <a:r>
              <a:rPr lang="en-US" altLang="ja-JP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ja-JP" alt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福島放射線データ </a:t>
            </a:r>
            <a:r>
              <a:rPr lang="en-US" altLang="ja-JP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(RADARC)</a:t>
            </a:r>
            <a:r>
              <a:rPr lang="ja-JP" alt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、</a:t>
            </a:r>
            <a:r>
              <a:rPr lang="en-US" altLang="ja-JP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ja-JP" alt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極地研気象データ、</a:t>
            </a:r>
            <a:r>
              <a:rPr lang="en-US" altLang="ja-JP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ja-JP" alt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統数研再解析データ</a:t>
            </a:r>
            <a:endParaRPr lang="en-US" altLang="ja-JP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雲形吹き出し 42"/>
          <p:cNvSpPr/>
          <p:nvPr/>
        </p:nvSpPr>
        <p:spPr bwMode="auto">
          <a:xfrm>
            <a:off x="5790684" y="4906537"/>
            <a:ext cx="2952328" cy="892096"/>
          </a:xfrm>
          <a:prstGeom prst="cloudCallout">
            <a:avLst>
              <a:gd name="adj1" fmla="val -47687"/>
              <a:gd name="adj2" fmla="val 49872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44" name="テキスト ボックス 43"/>
          <p:cNvSpPr txBox="1"/>
          <p:nvPr/>
        </p:nvSpPr>
        <p:spPr bwMode="auto">
          <a:xfrm>
            <a:off x="6275865" y="5113938"/>
            <a:ext cx="2174365" cy="532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36000" rIns="36000" bIns="36000" rtlCol="0" anchor="t" anchorCtr="0">
            <a:prstTxWarp prst="textNoShape">
              <a:avLst/>
            </a:prstTxWarp>
            <a:noAutofit/>
          </a:bodyPr>
          <a:lstStyle/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ja-JP" altLang="en-US" sz="1400" dirty="0" smtClean="0">
                <a:solidFill>
                  <a:srgbClr val="002060"/>
                </a:solidFill>
                <a:latin typeface="+mn-ea"/>
                <a:ea typeface="+mn-ea"/>
                <a:cs typeface="Arial" panose="020B0604020202020204" pitchFamily="34" charset="0"/>
              </a:rPr>
              <a:t>バックエンドの解析エンジンの差し替えもトライ</a:t>
            </a:r>
            <a:endParaRPr lang="en-US" altLang="ja-JP" sz="1400" dirty="0" smtClean="0">
              <a:solidFill>
                <a:srgbClr val="C00000"/>
              </a:solidFill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雲形吹き出し 10"/>
          <p:cNvSpPr/>
          <p:nvPr/>
        </p:nvSpPr>
        <p:spPr bwMode="auto">
          <a:xfrm>
            <a:off x="481014" y="4902506"/>
            <a:ext cx="2603709" cy="865796"/>
          </a:xfrm>
          <a:prstGeom prst="cloudCallout">
            <a:avLst>
              <a:gd name="adj1" fmla="val -47687"/>
              <a:gd name="adj2" fmla="val 49872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 bwMode="auto">
          <a:xfrm>
            <a:off x="966195" y="5083607"/>
            <a:ext cx="1733597" cy="532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36000" rIns="36000" bIns="36000" rtlCol="0" anchor="t" anchorCtr="0">
            <a:prstTxWarp prst="textNoShape">
              <a:avLst/>
            </a:prstTxWarp>
            <a:noAutofit/>
          </a:bodyPr>
          <a:lstStyle/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ja-JP" altLang="en-US" sz="1400" dirty="0" smtClean="0">
                <a:solidFill>
                  <a:srgbClr val="002060"/>
                </a:solidFill>
                <a:latin typeface="+mn-ea"/>
                <a:ea typeface="+mn-ea"/>
                <a:cs typeface="Arial" panose="020B0604020202020204" pitchFamily="34" charset="0"/>
              </a:rPr>
              <a:t>フォーマットが異なるメタデータも登録可能</a:t>
            </a:r>
            <a:endParaRPr lang="en-US" altLang="ja-JP" sz="1400" dirty="0" smtClean="0">
              <a:solidFill>
                <a:srgbClr val="C00000"/>
              </a:solidFill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雲形吹き出し 12"/>
          <p:cNvSpPr/>
          <p:nvPr/>
        </p:nvSpPr>
        <p:spPr bwMode="auto">
          <a:xfrm>
            <a:off x="3140025" y="4689277"/>
            <a:ext cx="2603709" cy="865796"/>
          </a:xfrm>
          <a:prstGeom prst="cloudCallout">
            <a:avLst>
              <a:gd name="adj1" fmla="val -47687"/>
              <a:gd name="adj2" fmla="val 49872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 bwMode="auto">
          <a:xfrm>
            <a:off x="3680290" y="4962420"/>
            <a:ext cx="1733597" cy="31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36000" rIns="36000" bIns="36000" rtlCol="0" anchor="t" anchorCtr="0">
            <a:prstTxWarp prst="textNoShape">
              <a:avLst/>
            </a:prstTxWarp>
            <a:noAutofit/>
          </a:bodyPr>
          <a:lstStyle/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ja-JP" altLang="en-US" sz="1400" dirty="0" smtClean="0">
                <a:solidFill>
                  <a:srgbClr val="002060"/>
                </a:solidFill>
                <a:latin typeface="+mn-ea"/>
                <a:ea typeface="+mn-ea"/>
                <a:cs typeface="Arial" panose="020B0604020202020204" pitchFamily="34" charset="0"/>
              </a:rPr>
              <a:t>依存性を極力排除</a:t>
            </a:r>
            <a:endParaRPr lang="en-US" altLang="ja-JP" sz="1400" dirty="0" smtClean="0">
              <a:solidFill>
                <a:srgbClr val="C00000"/>
              </a:solidFill>
              <a:latin typeface="+mn-ea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95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 anchor="ctr" anchorCtr="1"/>
          <a:lstStyle/>
          <a:p>
            <a:r>
              <a:rPr lang="en-US" altLang="ja-JP" sz="2400" dirty="0" smtClean="0"/>
              <a:t>Report-3</a:t>
            </a:r>
            <a:r>
              <a:rPr lang="en-US" altLang="ja-JP" sz="2400" dirty="0"/>
              <a:t>: Collaborate with Librarian </a:t>
            </a:r>
            <a:endParaRPr lang="ja-JP" altLang="en-US" sz="2400" dirty="0">
              <a:latin typeface="+mn-lt"/>
              <a:ea typeface="ＭＳ Ｐゴシック" pitchFamily="50" charset="-128"/>
              <a:cs typeface="ＭＳ ゴシック" charset="0"/>
            </a:endParaRPr>
          </a:p>
        </p:txBody>
      </p:sp>
      <p:sp>
        <p:nvSpPr>
          <p:cNvPr id="34" name="スライド番号プレースホルダ 3"/>
          <p:cNvSpPr>
            <a:spLocks noGrp="1"/>
          </p:cNvSpPr>
          <p:nvPr>
            <p:ph type="sldNum" sz="quarter" idx="11"/>
          </p:nvPr>
        </p:nvSpPr>
        <p:spPr>
          <a:xfrm>
            <a:off x="8316416" y="6483498"/>
            <a:ext cx="504056" cy="304800"/>
          </a:xfrm>
        </p:spPr>
        <p:txBody>
          <a:bodyPr anchor="ctr" anchorCtr="1"/>
          <a:lstStyle/>
          <a:p>
            <a:pPr>
              <a:defRPr/>
            </a:pPr>
            <a:fld id="{86C2E42C-E727-CA4A-BBC1-684281922D98}" type="slidenum">
              <a:rPr lang="en-US" altLang="ja-JP" sz="1200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17</a:t>
            </a:fld>
            <a:endParaRPr lang="en-US" altLang="ja-JP" sz="12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0" y="6453336"/>
            <a:ext cx="1835696" cy="365125"/>
          </a:xfrm>
        </p:spPr>
        <p:txBody>
          <a:bodyPr anchor="ctr" anchorCtr="1"/>
          <a:lstStyle/>
          <a:p>
            <a:r>
              <a:rPr lang="ja-JP" altLang="en-US" dirty="0" smtClean="0">
                <a:solidFill>
                  <a:srgbClr val="FFFFFF">
                    <a:lumMod val="50000"/>
                  </a:srgbClr>
                </a:solidFill>
              </a:rPr>
              <a:t>平成</a:t>
            </a:r>
            <a:r>
              <a:rPr lang="en-US" altLang="ja-JP" dirty="0" smtClean="0">
                <a:solidFill>
                  <a:srgbClr val="FFFFFF">
                    <a:lumMod val="50000"/>
                  </a:srgbClr>
                </a:solidFill>
              </a:rPr>
              <a:t>28</a:t>
            </a:r>
            <a:r>
              <a:rPr lang="ja-JP" altLang="en-US" dirty="0" smtClean="0">
                <a:solidFill>
                  <a:srgbClr val="FFFFFF">
                    <a:lumMod val="50000"/>
                  </a:srgbClr>
                </a:solidFill>
              </a:rPr>
              <a:t>年</a:t>
            </a:r>
            <a:r>
              <a:rPr lang="en-US" altLang="ja-JP" dirty="0" smtClean="0">
                <a:solidFill>
                  <a:srgbClr val="FFFFFF">
                    <a:lumMod val="50000"/>
                  </a:srgbClr>
                </a:solidFill>
              </a:rPr>
              <a:t>9</a:t>
            </a:r>
            <a:r>
              <a:rPr lang="ja-JP" altLang="en-US" dirty="0" smtClean="0">
                <a:solidFill>
                  <a:srgbClr val="FFFFFF">
                    <a:lumMod val="50000"/>
                  </a:srgbClr>
                </a:solidFill>
              </a:rPr>
              <a:t>月</a:t>
            </a:r>
            <a:r>
              <a:rPr lang="en-US" altLang="ja-JP" dirty="0" smtClean="0">
                <a:solidFill>
                  <a:srgbClr val="FFFFFF">
                    <a:lumMod val="50000"/>
                  </a:srgbClr>
                </a:solidFill>
              </a:rPr>
              <a:t>27</a:t>
            </a:r>
            <a:r>
              <a:rPr lang="ja-JP" altLang="en-US" dirty="0" smtClean="0">
                <a:solidFill>
                  <a:srgbClr val="FFFFFF">
                    <a:lumMod val="50000"/>
                  </a:srgbClr>
                </a:solidFill>
              </a:rPr>
              <a:t>日、</a:t>
            </a:r>
            <a:r>
              <a:rPr lang="en-US" altLang="ja-JP" dirty="0" smtClean="0">
                <a:solidFill>
                  <a:srgbClr val="FFFFFF">
                    <a:lumMod val="50000"/>
                  </a:srgbClr>
                </a:solidFill>
              </a:rPr>
              <a:t>28</a:t>
            </a:r>
            <a:r>
              <a:rPr lang="ja-JP" altLang="en-US" dirty="0" smtClean="0">
                <a:solidFill>
                  <a:srgbClr val="FFFFFF">
                    <a:lumMod val="50000"/>
                  </a:srgbClr>
                </a:solidFill>
              </a:rPr>
              <a:t>日</a:t>
            </a:r>
            <a:endParaRPr lang="ja-JP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2"/>
          </p:nvPr>
        </p:nvSpPr>
        <p:spPr>
          <a:xfrm>
            <a:off x="1332000" y="6406404"/>
            <a:ext cx="6480000" cy="406972"/>
          </a:xfrm>
        </p:spPr>
        <p:txBody>
          <a:bodyPr anchor="ctr" anchorCtr="1"/>
          <a:lstStyle/>
          <a:p>
            <a:r>
              <a:rPr lang="ja-JP" altLang="en-US" sz="1100" kern="0" dirty="0" smtClean="0">
                <a:solidFill>
                  <a:srgbClr val="FFFFFF">
                    <a:lumMod val="50000"/>
                  </a:srgbClr>
                </a:solidFill>
                <a:latin typeface="ＭＳ Ｐゴシック" pitchFamily="50" charset="-128"/>
                <a:ea typeface="ＭＳ Ｐゴシック" pitchFamily="50" charset="-128"/>
              </a:rPr>
              <a:t>第</a:t>
            </a:r>
            <a:r>
              <a:rPr lang="en-US" altLang="ja-JP" sz="1100" kern="0" dirty="0" smtClean="0">
                <a:solidFill>
                  <a:srgbClr val="FFFFFF">
                    <a:lumMod val="50000"/>
                  </a:srgbClr>
                </a:solidFill>
                <a:latin typeface="ＭＳ Ｐゴシック" pitchFamily="50" charset="-128"/>
                <a:ea typeface="ＭＳ Ｐゴシック" pitchFamily="50" charset="-128"/>
              </a:rPr>
              <a:t>3</a:t>
            </a:r>
            <a:r>
              <a:rPr lang="ja-JP" altLang="en-US" sz="1100" kern="0" dirty="0" smtClean="0">
                <a:solidFill>
                  <a:srgbClr val="FFFFFF">
                    <a:lumMod val="50000"/>
                  </a:srgbClr>
                </a:solidFill>
                <a:latin typeface="ＭＳ Ｐゴシック" pitchFamily="50" charset="-128"/>
                <a:ea typeface="ＭＳ Ｐゴシック" pitchFamily="50" charset="-128"/>
              </a:rPr>
              <a:t>回オープンサイエンスデータ</a:t>
            </a:r>
            <a:r>
              <a:rPr lang="ja-JP" altLang="en-US" sz="1100" kern="0" dirty="0">
                <a:solidFill>
                  <a:srgbClr val="FFFFFF">
                    <a:lumMod val="50000"/>
                  </a:srgbClr>
                </a:solidFill>
                <a:latin typeface="ＭＳ Ｐゴシック" pitchFamily="50" charset="-128"/>
                <a:ea typeface="ＭＳ Ｐゴシック" pitchFamily="50" charset="-128"/>
              </a:rPr>
              <a:t>推進</a:t>
            </a:r>
            <a:r>
              <a:rPr lang="ja-JP" altLang="en-US" sz="1100" kern="0" dirty="0" smtClean="0">
                <a:solidFill>
                  <a:srgbClr val="FFFFFF">
                    <a:lumMod val="50000"/>
                  </a:srgbClr>
                </a:solidFill>
                <a:latin typeface="ＭＳ Ｐゴシック" pitchFamily="50" charset="-128"/>
                <a:ea typeface="ＭＳ Ｐゴシック" pitchFamily="50" charset="-128"/>
              </a:rPr>
              <a:t>ワークショップ</a:t>
            </a:r>
            <a:endParaRPr lang="en-US" altLang="ja-JP" sz="1100" kern="0" dirty="0" smtClean="0">
              <a:solidFill>
                <a:srgbClr val="FFFFFF">
                  <a:lumMod val="50000"/>
                </a:srgbClr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1100" kern="0" dirty="0">
                <a:solidFill>
                  <a:srgbClr val="FFFFFF">
                    <a:lumMod val="50000"/>
                  </a:srgbClr>
                </a:solidFill>
                <a:latin typeface="ＭＳ Ｐゴシック" pitchFamily="50" charset="-128"/>
                <a:ea typeface="ＭＳ Ｐゴシック" pitchFamily="50" charset="-128"/>
              </a:rPr>
              <a:t>主催：京都大学理学研究科附属地磁気世界資料解析センター</a:t>
            </a:r>
            <a:endParaRPr lang="ja-JP" altLang="en-US" sz="1100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8" y="1093741"/>
            <a:ext cx="4884709" cy="543321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340768"/>
            <a:ext cx="5659830" cy="2376264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 bwMode="auto">
          <a:xfrm>
            <a:off x="179512" y="764704"/>
            <a:ext cx="2808312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00" rIns="90000" rtlCol="0" anchor="ctr" anchorCtr="0">
            <a:prstTxWarp prst="textNoShape">
              <a:avLst/>
            </a:prstTxWarp>
            <a:no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 dirty="0" smtClean="0">
                <a:solidFill>
                  <a:srgbClr val="002060"/>
                </a:solidFill>
              </a:rPr>
              <a:t>IUGONET</a:t>
            </a:r>
            <a:r>
              <a:rPr lang="ja-JP" altLang="en-US" sz="1400" dirty="0" smtClean="0">
                <a:solidFill>
                  <a:srgbClr val="002060"/>
                </a:solidFill>
              </a:rPr>
              <a:t>メタデータのサンプル</a:t>
            </a:r>
            <a:endParaRPr lang="ja-JP" altLang="en-US" sz="1200" dirty="0" smtClean="0">
              <a:solidFill>
                <a:srgbClr val="00206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 bwMode="auto">
          <a:xfrm>
            <a:off x="2951819" y="908720"/>
            <a:ext cx="1404157" cy="334962"/>
          </a:xfrm>
          <a:prstGeom prst="rect">
            <a:avLst/>
          </a:prstGeom>
          <a:solidFill>
            <a:schemeClr val="accent5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square" lIns="90000" rIns="90000" rtlCol="0" anchor="ctr" anchorCtr="0">
            <a:prstTxWarp prst="textNoShape">
              <a:avLst/>
            </a:prstTxWarp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400" dirty="0" err="1" smtClean="0">
                <a:solidFill>
                  <a:srgbClr val="002060"/>
                </a:solidFill>
              </a:rPr>
              <a:t>DataSet</a:t>
            </a:r>
            <a:endParaRPr lang="ja-JP" altLang="en-US" sz="1200" dirty="0" smtClean="0">
              <a:solidFill>
                <a:srgbClr val="00206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 bwMode="auto">
          <a:xfrm>
            <a:off x="6960402" y="1149822"/>
            <a:ext cx="1044116" cy="334962"/>
          </a:xfrm>
          <a:prstGeom prst="rect">
            <a:avLst/>
          </a:prstGeom>
          <a:solidFill>
            <a:schemeClr val="accent5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square" lIns="90000" rIns="90000" rtlCol="0" anchor="ctr" anchorCtr="0">
            <a:prstTxWarp prst="textNoShape">
              <a:avLst/>
            </a:prstTxWarp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400" dirty="0" smtClean="0">
                <a:solidFill>
                  <a:srgbClr val="002060"/>
                </a:solidFill>
              </a:rPr>
              <a:t>Person</a:t>
            </a:r>
            <a:endParaRPr lang="ja-JP" altLang="en-US" sz="1200" dirty="0" smtClean="0">
              <a:solidFill>
                <a:srgbClr val="002060"/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135693"/>
            <a:ext cx="5659200" cy="339381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 bwMode="auto">
          <a:xfrm>
            <a:off x="6960402" y="2968212"/>
            <a:ext cx="1044116" cy="334962"/>
          </a:xfrm>
          <a:prstGeom prst="rect">
            <a:avLst/>
          </a:prstGeom>
          <a:solidFill>
            <a:schemeClr val="accent5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square" lIns="90000" rIns="90000" rtlCol="0" anchor="ctr" anchorCtr="0">
            <a:prstTxWarp prst="textNoShape">
              <a:avLst/>
            </a:prstTxWarp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400" dirty="0" smtClean="0">
                <a:solidFill>
                  <a:srgbClr val="002060"/>
                </a:solidFill>
              </a:rPr>
              <a:t>Granule</a:t>
            </a:r>
            <a:endParaRPr lang="ja-JP" altLang="en-US" sz="1200" dirty="0" smtClean="0">
              <a:solidFill>
                <a:srgbClr val="00206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 bwMode="auto">
          <a:xfrm>
            <a:off x="5472098" y="764704"/>
            <a:ext cx="349239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00" rIns="90000" rtlCol="0" anchor="ctr" anchorCtr="0">
            <a:prstTxWarp prst="textNoShape">
              <a:avLst/>
            </a:prstTxWarp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400" u="sng" dirty="0" smtClean="0">
                <a:solidFill>
                  <a:srgbClr val="C00000"/>
                </a:solidFill>
              </a:rPr>
              <a:t>XML</a:t>
            </a:r>
            <a:r>
              <a:rPr lang="ja-JP" altLang="en-US" sz="1400" u="sng" dirty="0" smtClean="0">
                <a:solidFill>
                  <a:srgbClr val="C00000"/>
                </a:solidFill>
              </a:rPr>
              <a:t>で記述されている（拡張子は</a:t>
            </a:r>
            <a:r>
              <a:rPr lang="en-US" altLang="ja-JP" sz="1400" u="sng" dirty="0" smtClean="0">
                <a:solidFill>
                  <a:srgbClr val="C00000"/>
                </a:solidFill>
              </a:rPr>
              <a:t>.xml</a:t>
            </a:r>
            <a:r>
              <a:rPr lang="ja-JP" altLang="en-US" sz="1400" u="sng" dirty="0" smtClean="0">
                <a:solidFill>
                  <a:srgbClr val="C00000"/>
                </a:solidFill>
              </a:rPr>
              <a:t>）</a:t>
            </a:r>
            <a:endParaRPr lang="en-US" altLang="ja-JP" sz="1400" u="sng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39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 anchor="ctr" anchorCtr="1"/>
          <a:lstStyle/>
          <a:p>
            <a:r>
              <a:rPr lang="en-US" altLang="ja-JP" sz="2400" dirty="0"/>
              <a:t>Report-3: Collaborate with Librarian </a:t>
            </a:r>
            <a:endParaRPr lang="ja-JP" altLang="en-US" sz="2400" dirty="0">
              <a:latin typeface="+mn-lt"/>
              <a:ea typeface="ＭＳ Ｐゴシック" pitchFamily="50" charset="-128"/>
              <a:cs typeface="ＭＳ ゴシック" charset="0"/>
            </a:endParaRPr>
          </a:p>
        </p:txBody>
      </p:sp>
      <p:sp>
        <p:nvSpPr>
          <p:cNvPr id="34" name="スライド番号プレースホルダ 3"/>
          <p:cNvSpPr>
            <a:spLocks noGrp="1"/>
          </p:cNvSpPr>
          <p:nvPr>
            <p:ph type="sldNum" sz="quarter" idx="11"/>
          </p:nvPr>
        </p:nvSpPr>
        <p:spPr>
          <a:xfrm>
            <a:off x="8316416" y="6483498"/>
            <a:ext cx="504056" cy="304800"/>
          </a:xfrm>
        </p:spPr>
        <p:txBody>
          <a:bodyPr anchor="ctr" anchorCtr="1"/>
          <a:lstStyle/>
          <a:p>
            <a:pPr>
              <a:defRPr/>
            </a:pPr>
            <a:fld id="{86C2E42C-E727-CA4A-BBC1-684281922D98}" type="slidenum">
              <a:rPr lang="en-US" altLang="ja-JP" sz="1200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18</a:t>
            </a:fld>
            <a:endParaRPr lang="en-US" altLang="ja-JP" sz="1200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11047"/>
            <a:ext cx="6406364" cy="5550003"/>
          </a:xfrm>
          <a:prstGeom prst="rect">
            <a:avLst/>
          </a:prstGeom>
        </p:spPr>
      </p:pic>
      <p:sp>
        <p:nvSpPr>
          <p:cNvPr id="14" name="円/楕円 13"/>
          <p:cNvSpPr/>
          <p:nvPr/>
        </p:nvSpPr>
        <p:spPr bwMode="auto">
          <a:xfrm>
            <a:off x="7092280" y="2416824"/>
            <a:ext cx="216024" cy="216024"/>
          </a:xfrm>
          <a:prstGeom prst="ellipse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19" name="正方形/長方形 18"/>
          <p:cNvSpPr/>
          <p:nvPr/>
        </p:nvSpPr>
        <p:spPr bwMode="auto">
          <a:xfrm>
            <a:off x="7092280" y="2632848"/>
            <a:ext cx="216024" cy="360040"/>
          </a:xfrm>
          <a:prstGeom prst="rect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20" name="円/楕円 19"/>
          <p:cNvSpPr/>
          <p:nvPr/>
        </p:nvSpPr>
        <p:spPr bwMode="auto">
          <a:xfrm>
            <a:off x="8511974" y="2416824"/>
            <a:ext cx="216024" cy="216024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21" name="正方形/長方形 20"/>
          <p:cNvSpPr/>
          <p:nvPr/>
        </p:nvSpPr>
        <p:spPr bwMode="auto">
          <a:xfrm>
            <a:off x="8511974" y="2632848"/>
            <a:ext cx="216024" cy="36004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 bwMode="auto">
          <a:xfrm>
            <a:off x="6732240" y="3086151"/>
            <a:ext cx="9746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1400" dirty="0" smtClean="0">
                <a:solidFill>
                  <a:srgbClr val="002060"/>
                </a:solidFill>
                <a:latin typeface="+mn-lt"/>
                <a:ea typeface="+mn-ea"/>
              </a:rPr>
              <a:t>Engineer</a:t>
            </a:r>
            <a:endParaRPr kumimoji="1" lang="en-US" altLang="ja-JP" sz="1400" dirty="0" smtClean="0">
              <a:solidFill>
                <a:srgbClr val="002060"/>
              </a:solidFill>
              <a:latin typeface="+mn-lt"/>
              <a:ea typeface="+mn-ea"/>
            </a:endParaRPr>
          </a:p>
        </p:txBody>
      </p:sp>
      <p:sp>
        <p:nvSpPr>
          <p:cNvPr id="23" name="テキスト ボックス 22"/>
          <p:cNvSpPr txBox="1"/>
          <p:nvPr/>
        </p:nvSpPr>
        <p:spPr bwMode="auto">
          <a:xfrm>
            <a:off x="8156862" y="3084662"/>
            <a:ext cx="9516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ja-JP" sz="1400" dirty="0" smtClean="0">
                <a:solidFill>
                  <a:srgbClr val="C00000"/>
                </a:solidFill>
                <a:latin typeface="+mn-lt"/>
                <a:ea typeface="+mn-ea"/>
              </a:rPr>
              <a:t>Scientist</a:t>
            </a:r>
            <a:endParaRPr kumimoji="1" lang="ja-JP" altLang="en-US" sz="1400" dirty="0" smtClean="0">
              <a:solidFill>
                <a:srgbClr val="C00000"/>
              </a:solidFill>
              <a:latin typeface="+mn-lt"/>
              <a:ea typeface="+mn-ea"/>
            </a:endParaRPr>
          </a:p>
        </p:txBody>
      </p:sp>
      <p:sp>
        <p:nvSpPr>
          <p:cNvPr id="24" name="円弧 23"/>
          <p:cNvSpPr/>
          <p:nvPr/>
        </p:nvSpPr>
        <p:spPr bwMode="auto">
          <a:xfrm>
            <a:off x="7370066" y="2279481"/>
            <a:ext cx="1080146" cy="713539"/>
          </a:xfrm>
          <a:prstGeom prst="arc">
            <a:avLst>
              <a:gd name="adj1" fmla="val 11927183"/>
              <a:gd name="adj2" fmla="val 20785427"/>
            </a:avLst>
          </a:prstGeom>
          <a:noFill/>
          <a:ln w="508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25" name="円形吹き出し 24"/>
          <p:cNvSpPr/>
          <p:nvPr/>
        </p:nvSpPr>
        <p:spPr bwMode="auto">
          <a:xfrm>
            <a:off x="7081527" y="1340768"/>
            <a:ext cx="1646471" cy="769081"/>
          </a:xfrm>
          <a:prstGeom prst="wedgeEllipseCallout">
            <a:avLst>
              <a:gd name="adj1" fmla="val -45864"/>
              <a:gd name="adj2" fmla="val 61635"/>
            </a:avLst>
          </a:prstGeom>
          <a:solidFill>
            <a:schemeClr val="bg1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+mn-ea"/>
                <a:cs typeface="ヒラギノ角ゴ Pro W6" charset="-128"/>
              </a:rPr>
              <a:t>シートに記入してください。</a:t>
            </a:r>
            <a:endParaRPr kumimoji="1" lang="ja-JP" altLang="en-US" sz="1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n-lt"/>
              <a:ea typeface="+mn-ea"/>
              <a:cs typeface="ヒラギノ角ゴ Pro W6" charset="-128"/>
            </a:endParaRPr>
          </a:p>
        </p:txBody>
      </p:sp>
      <p:sp>
        <p:nvSpPr>
          <p:cNvPr id="26" name="円形吹き出し 25"/>
          <p:cNvSpPr/>
          <p:nvPr/>
        </p:nvSpPr>
        <p:spPr bwMode="auto">
          <a:xfrm>
            <a:off x="7308304" y="3504909"/>
            <a:ext cx="1646471" cy="687583"/>
          </a:xfrm>
          <a:prstGeom prst="wedgeEllipseCallout">
            <a:avLst>
              <a:gd name="adj1" fmla="val 26100"/>
              <a:gd name="adj2" fmla="val -67652"/>
            </a:avLst>
          </a:prstGeom>
          <a:solidFill>
            <a:schemeClr val="bg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ea typeface="+mn-ea"/>
                <a:cs typeface="ヒラギノ角ゴ Pro W6" charset="-128"/>
              </a:rPr>
              <a:t>記入しました。お願いします。</a:t>
            </a:r>
            <a:endParaRPr kumimoji="1" lang="ja-JP" altLang="en-US" sz="1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+mn-lt"/>
              <a:ea typeface="+mn-ea"/>
              <a:cs typeface="ヒラギノ角ゴ Pro W6" charset="-128"/>
            </a:endParaRPr>
          </a:p>
        </p:txBody>
      </p:sp>
      <p:cxnSp>
        <p:nvCxnSpPr>
          <p:cNvPr id="27" name="直線矢印コネクタ 26"/>
          <p:cNvCxnSpPr/>
          <p:nvPr/>
        </p:nvCxnSpPr>
        <p:spPr bwMode="auto">
          <a:xfrm>
            <a:off x="7177167" y="3437784"/>
            <a:ext cx="0" cy="779372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8" name="Picture 2" descr="http://3.bp.blogspot.com/-Q3gmaEhjUGw/VGiqKFBfVhI/AAAAAAAAUZ8/QW_Bs_EfQD4/s1600/excel201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442" y="2443698"/>
            <a:ext cx="497395" cy="49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フローチャート: 書類 28"/>
          <p:cNvSpPr/>
          <p:nvPr/>
        </p:nvSpPr>
        <p:spPr bwMode="auto">
          <a:xfrm>
            <a:off x="6861451" y="4302289"/>
            <a:ext cx="631431" cy="586634"/>
          </a:xfrm>
          <a:prstGeom prst="flowChartDocument">
            <a:avLst/>
          </a:prstGeom>
          <a:solidFill>
            <a:srgbClr val="FFC000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ea typeface="+mn-ea"/>
                <a:cs typeface="ヒラギノ角ゴ Pro W6" charset="-128"/>
              </a:rPr>
              <a:t>XML</a:t>
            </a:r>
            <a:endParaRPr kumimoji="1" lang="ja-JP" altLang="en-US" sz="16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+mn-lt"/>
              <a:ea typeface="+mn-ea"/>
              <a:cs typeface="ヒラギノ角ゴ Pro W6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 bwMode="auto">
          <a:xfrm>
            <a:off x="7552433" y="4302289"/>
            <a:ext cx="13608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1" lang="ja-JP" altLang="en-US" sz="1400" dirty="0" smtClean="0">
                <a:solidFill>
                  <a:srgbClr val="002060"/>
                </a:solidFill>
                <a:latin typeface="+mn-lt"/>
                <a:ea typeface="+mn-ea"/>
              </a:rPr>
              <a:t>技術者が</a:t>
            </a:r>
            <a:r>
              <a:rPr kumimoji="1" lang="en-US" altLang="ja-JP" sz="1400" dirty="0" smtClean="0">
                <a:solidFill>
                  <a:srgbClr val="002060"/>
                </a:solidFill>
                <a:latin typeface="+mn-lt"/>
                <a:ea typeface="+mn-ea"/>
              </a:rPr>
              <a:t>XML</a:t>
            </a:r>
            <a:r>
              <a:rPr kumimoji="1" lang="ja-JP" altLang="en-US" sz="1400" dirty="0" smtClean="0">
                <a:solidFill>
                  <a:srgbClr val="002060"/>
                </a:solidFill>
                <a:latin typeface="+mn-lt"/>
                <a:ea typeface="+mn-ea"/>
              </a:rPr>
              <a:t>ファイルを作成</a:t>
            </a:r>
          </a:p>
        </p:txBody>
      </p:sp>
      <p:sp>
        <p:nvSpPr>
          <p:cNvPr id="31" name="円弧 30"/>
          <p:cNvSpPr/>
          <p:nvPr/>
        </p:nvSpPr>
        <p:spPr bwMode="auto">
          <a:xfrm rot="10800000">
            <a:off x="7370066" y="2348880"/>
            <a:ext cx="1080146" cy="713539"/>
          </a:xfrm>
          <a:prstGeom prst="arc">
            <a:avLst>
              <a:gd name="adj1" fmla="val 11927183"/>
              <a:gd name="adj2" fmla="val 20785427"/>
            </a:avLst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 bwMode="auto">
          <a:xfrm>
            <a:off x="179512" y="764704"/>
            <a:ext cx="3744416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00" rIns="90000" rtlCol="0" anchor="ctr" anchorCtr="0">
            <a:prstTxWarp prst="textNoShape">
              <a:avLst/>
            </a:prstTxWarp>
            <a:noAutofit/>
          </a:bodyPr>
          <a:lstStyle/>
          <a:p>
            <a:pPr>
              <a:spcBef>
                <a:spcPct val="50000"/>
              </a:spcBef>
            </a:pPr>
            <a:r>
              <a:rPr lang="ja-JP" altLang="en-US" sz="1400" dirty="0" smtClean="0">
                <a:solidFill>
                  <a:srgbClr val="002060"/>
                </a:solidFill>
              </a:rPr>
              <a:t>メタデータ作成方法の一例</a:t>
            </a:r>
            <a:endParaRPr lang="ja-JP" altLang="en-US" sz="1200" dirty="0" smtClean="0">
              <a:solidFill>
                <a:srgbClr val="002060"/>
              </a:solidFill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6732240" y="1340768"/>
            <a:ext cx="2303894" cy="3484741"/>
            <a:chOff x="6732240" y="1340768"/>
            <a:chExt cx="2303894" cy="3484741"/>
          </a:xfrm>
        </p:grpSpPr>
        <p:sp>
          <p:nvSpPr>
            <p:cNvPr id="36" name="テキスト ボックス 35"/>
            <p:cNvSpPr txBox="1"/>
            <p:nvPr/>
          </p:nvSpPr>
          <p:spPr bwMode="auto">
            <a:xfrm>
              <a:off x="7552433" y="4302289"/>
              <a:ext cx="1483701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1" lang="ja-JP" altLang="en-US" sz="1400" dirty="0" smtClean="0">
                  <a:solidFill>
                    <a:srgbClr val="006600"/>
                  </a:solidFill>
                  <a:latin typeface="+mn-lt"/>
                  <a:ea typeface="+mn-ea"/>
                </a:rPr>
                <a:t>図書職員が</a:t>
              </a:r>
              <a:r>
                <a:rPr kumimoji="1" lang="en-US" altLang="ja-JP" sz="1400" dirty="0" smtClean="0">
                  <a:solidFill>
                    <a:srgbClr val="006600"/>
                  </a:solidFill>
                  <a:latin typeface="+mn-lt"/>
                  <a:ea typeface="+mn-ea"/>
                </a:rPr>
                <a:t>XML</a:t>
              </a:r>
              <a:r>
                <a:rPr kumimoji="1" lang="ja-JP" altLang="en-US" sz="1400" dirty="0" smtClean="0">
                  <a:solidFill>
                    <a:srgbClr val="006600"/>
                  </a:solidFill>
                  <a:latin typeface="+mn-lt"/>
                  <a:ea typeface="+mn-ea"/>
                </a:rPr>
                <a:t>ファイルを作成</a:t>
              </a:r>
            </a:p>
          </p:txBody>
        </p:sp>
        <p:sp>
          <p:nvSpPr>
            <p:cNvPr id="37" name="テキスト ボックス 36"/>
            <p:cNvSpPr txBox="1"/>
            <p:nvPr/>
          </p:nvSpPr>
          <p:spPr bwMode="auto">
            <a:xfrm>
              <a:off x="6732240" y="3086151"/>
              <a:ext cx="974604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ja-JP" sz="1400" dirty="0" smtClean="0">
                  <a:solidFill>
                    <a:srgbClr val="006600"/>
                  </a:solidFill>
                  <a:latin typeface="+mn-lt"/>
                  <a:ea typeface="+mn-ea"/>
                </a:rPr>
                <a:t>Librarian</a:t>
              </a:r>
              <a:endParaRPr kumimoji="1" lang="en-US" altLang="ja-JP" sz="1400" dirty="0" smtClean="0">
                <a:solidFill>
                  <a:srgbClr val="006600"/>
                </a:solidFill>
                <a:latin typeface="+mn-lt"/>
                <a:ea typeface="+mn-ea"/>
              </a:endParaRPr>
            </a:p>
          </p:txBody>
        </p:sp>
        <p:grpSp>
          <p:nvGrpSpPr>
            <p:cNvPr id="3" name="グループ化 2"/>
            <p:cNvGrpSpPr/>
            <p:nvPr/>
          </p:nvGrpSpPr>
          <p:grpSpPr>
            <a:xfrm>
              <a:off x="7092280" y="2416824"/>
              <a:ext cx="216024" cy="576064"/>
              <a:chOff x="7092280" y="2416824"/>
              <a:chExt cx="216024" cy="576064"/>
            </a:xfrm>
          </p:grpSpPr>
          <p:sp>
            <p:nvSpPr>
              <p:cNvPr id="38" name="円/楕円 37"/>
              <p:cNvSpPr/>
              <p:nvPr/>
            </p:nvSpPr>
            <p:spPr bwMode="auto">
              <a:xfrm>
                <a:off x="7092280" y="2416824"/>
                <a:ext cx="216024" cy="216024"/>
              </a:xfrm>
              <a:prstGeom prst="ellipse">
                <a:avLst/>
              </a:prstGeom>
              <a:solidFill>
                <a:srgbClr val="0066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8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ヒラギノ角ゴ Pro W6" charset="-128"/>
                  <a:ea typeface="ヒラギノ角ゴ Pro W6" charset="-128"/>
                  <a:cs typeface="ヒラギノ角ゴ Pro W6" charset="-128"/>
                </a:endParaRPr>
              </a:p>
            </p:txBody>
          </p:sp>
          <p:sp>
            <p:nvSpPr>
              <p:cNvPr id="39" name="正方形/長方形 38"/>
              <p:cNvSpPr/>
              <p:nvPr/>
            </p:nvSpPr>
            <p:spPr bwMode="auto">
              <a:xfrm>
                <a:off x="7092280" y="2632848"/>
                <a:ext cx="216024" cy="360040"/>
              </a:xfrm>
              <a:prstGeom prst="rect">
                <a:avLst/>
              </a:prstGeom>
              <a:solidFill>
                <a:srgbClr val="0066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8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ヒラギノ角ゴ Pro W6" charset="-128"/>
                  <a:ea typeface="ヒラギノ角ゴ Pro W6" charset="-128"/>
                  <a:cs typeface="ヒラギノ角ゴ Pro W6" charset="-128"/>
                </a:endParaRPr>
              </a:p>
            </p:txBody>
          </p:sp>
        </p:grpSp>
        <p:sp>
          <p:nvSpPr>
            <p:cNvPr id="40" name="円弧 39"/>
            <p:cNvSpPr/>
            <p:nvPr/>
          </p:nvSpPr>
          <p:spPr bwMode="auto">
            <a:xfrm>
              <a:off x="7370066" y="2279481"/>
              <a:ext cx="1080146" cy="713539"/>
            </a:xfrm>
            <a:prstGeom prst="arc">
              <a:avLst>
                <a:gd name="adj1" fmla="val 11927183"/>
                <a:gd name="adj2" fmla="val 20785427"/>
              </a:avLst>
            </a:prstGeom>
            <a:noFill/>
            <a:ln w="50800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8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ヒラギノ角ゴ Pro W6" charset="-128"/>
                <a:ea typeface="ヒラギノ角ゴ Pro W6" charset="-128"/>
                <a:cs typeface="ヒラギノ角ゴ Pro W6" charset="-128"/>
              </a:endParaRPr>
            </a:p>
          </p:txBody>
        </p:sp>
        <p:sp>
          <p:nvSpPr>
            <p:cNvPr id="41" name="円形吹き出し 40"/>
            <p:cNvSpPr/>
            <p:nvPr/>
          </p:nvSpPr>
          <p:spPr bwMode="auto">
            <a:xfrm>
              <a:off x="7081527" y="1340768"/>
              <a:ext cx="1646471" cy="769081"/>
            </a:xfrm>
            <a:prstGeom prst="wedgeEllipseCallout">
              <a:avLst>
                <a:gd name="adj1" fmla="val -45864"/>
                <a:gd name="adj2" fmla="val 61635"/>
              </a:avLst>
            </a:prstGeom>
            <a:solidFill>
              <a:schemeClr val="bg1"/>
            </a:solidFill>
            <a:ln w="19050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+mn-lt"/>
                  <a:ea typeface="+mn-ea"/>
                  <a:cs typeface="ヒラギノ角ゴ Pro W6" charset="-128"/>
                </a:rPr>
                <a:t>シートに記入してください。</a:t>
              </a:r>
              <a:endParaRPr kumimoji="1" lang="ja-JP" altLang="en-US" sz="1400" b="0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+mn-lt"/>
                <a:ea typeface="+mn-ea"/>
                <a:cs typeface="ヒラギノ角ゴ Pro W6" charset="-128"/>
              </a:endParaRPr>
            </a:p>
          </p:txBody>
        </p:sp>
        <p:cxnSp>
          <p:nvCxnSpPr>
            <p:cNvPr id="42" name="直線矢印コネクタ 41"/>
            <p:cNvCxnSpPr/>
            <p:nvPr/>
          </p:nvCxnSpPr>
          <p:spPr bwMode="auto">
            <a:xfrm>
              <a:off x="7177167" y="3437784"/>
              <a:ext cx="0" cy="779372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4047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 anchor="ctr" anchorCtr="1"/>
          <a:lstStyle/>
          <a:p>
            <a:r>
              <a:rPr lang="en-US" altLang="ja-JP" sz="2400" dirty="0"/>
              <a:t>Report-3: Collaborate with Librarian </a:t>
            </a:r>
            <a:endParaRPr lang="ja-JP" altLang="en-US" sz="2400" dirty="0">
              <a:latin typeface="+mn-lt"/>
              <a:ea typeface="ＭＳ Ｐゴシック" pitchFamily="50" charset="-128"/>
              <a:cs typeface="ＭＳ ゴシック" charset="0"/>
            </a:endParaRPr>
          </a:p>
        </p:txBody>
      </p:sp>
      <p:sp>
        <p:nvSpPr>
          <p:cNvPr id="34" name="スライド番号プレースホルダ 3"/>
          <p:cNvSpPr>
            <a:spLocks noGrp="1"/>
          </p:cNvSpPr>
          <p:nvPr>
            <p:ph type="sldNum" sz="quarter" idx="11"/>
          </p:nvPr>
        </p:nvSpPr>
        <p:spPr>
          <a:xfrm>
            <a:off x="8316416" y="6483498"/>
            <a:ext cx="504056" cy="304800"/>
          </a:xfrm>
        </p:spPr>
        <p:txBody>
          <a:bodyPr anchor="ctr" anchorCtr="1"/>
          <a:lstStyle/>
          <a:p>
            <a:pPr>
              <a:defRPr/>
            </a:pPr>
            <a:fld id="{86C2E42C-E727-CA4A-BBC1-684281922D98}" type="slidenum">
              <a:rPr lang="en-US" altLang="ja-JP" sz="1200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19</a:t>
            </a:fld>
            <a:endParaRPr lang="en-US" altLang="ja-JP" sz="1200" dirty="0">
              <a:solidFill>
                <a:srgbClr val="FFFFFF">
                  <a:lumMod val="50000"/>
                </a:srgbClr>
              </a:solidFill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771452"/>
              </p:ext>
            </p:extLst>
          </p:nvPr>
        </p:nvGraphicFramePr>
        <p:xfrm>
          <a:off x="251521" y="1113469"/>
          <a:ext cx="8640959" cy="39214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2047"/>
                <a:gridCol w="720080"/>
                <a:gridCol w="4392488"/>
                <a:gridCol w="1584176"/>
                <a:gridCol w="1512168"/>
              </a:tblGrid>
              <a:tr h="230874"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No.</a:t>
                      </a:r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難易度</a:t>
                      </a:r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内容</a:t>
                      </a:r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所感 </a:t>
                      </a:r>
                      <a:r>
                        <a:rPr kumimoji="1" lang="en-US" altLang="ja-JP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kumimoji="1" lang="ja-JP" altLang="en-US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図書</a:t>
                      </a:r>
                      <a:r>
                        <a:rPr kumimoji="1" lang="en-US" altLang="ja-JP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所感 </a:t>
                      </a:r>
                      <a:r>
                        <a:rPr kumimoji="1" lang="en-US" altLang="ja-JP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(IUG)</a:t>
                      </a:r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</a:tr>
              <a:tr h="230874"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1</a:t>
                      </a:r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低</a:t>
                      </a:r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既存のメタデータ</a:t>
                      </a:r>
                      <a:r>
                        <a:rPr kumimoji="1" lang="en-US" altLang="ja-JP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(XML)</a:t>
                      </a:r>
                      <a:r>
                        <a:rPr kumimoji="1" lang="ja-JP" altLang="en-US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を機械的に修正する</a:t>
                      </a:r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◎</a:t>
                      </a:r>
                      <a:r>
                        <a:rPr kumimoji="1" lang="ja-JP" altLang="en-US" sz="1400" b="0" baseline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 容易</a:t>
                      </a:r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◎ </a:t>
                      </a:r>
                      <a:r>
                        <a:rPr kumimoji="1" lang="en-US" altLang="ja-JP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OK</a:t>
                      </a:r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0944"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2</a:t>
                      </a:r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中－</a:t>
                      </a:r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既存のメタデータ</a:t>
                      </a:r>
                      <a:r>
                        <a:rPr kumimoji="1" lang="en-US" altLang="ja-JP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(XML)</a:t>
                      </a:r>
                      <a:r>
                        <a:rPr kumimoji="1" lang="ja-JP" altLang="en-US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を新しいスキーマバージョンに則したものに変更する</a:t>
                      </a:r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○ 出来た</a:t>
                      </a:r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○ </a:t>
                      </a:r>
                      <a:r>
                        <a:rPr kumimoji="1" lang="en-US" altLang="ja-JP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OK</a:t>
                      </a:r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732"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3</a:t>
                      </a:r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中</a:t>
                      </a:r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PI</a:t>
                      </a:r>
                      <a:r>
                        <a:rPr kumimoji="1" lang="ja-JP" altLang="en-US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にインタビューしながら新しくサイエンスメタデータを作成する</a:t>
                      </a:r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進行中</a:t>
                      </a:r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○ </a:t>
                      </a:r>
                      <a:r>
                        <a:rPr kumimoji="1" lang="en-US" altLang="ja-JP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OK</a:t>
                      </a:r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732"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4</a:t>
                      </a:r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中</a:t>
                      </a:r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0" u="sng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外部サーバ</a:t>
                      </a:r>
                      <a:r>
                        <a:rPr kumimoji="1" lang="ja-JP" altLang="en-US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を使って単純なデータ公開・更新を行う</a:t>
                      </a:r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（予定）</a:t>
                      </a:r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732"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5</a:t>
                      </a:r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中＋</a:t>
                      </a:r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0" u="sng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自前サーバ</a:t>
                      </a:r>
                      <a:r>
                        <a:rPr kumimoji="1" lang="ja-JP" altLang="en-US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を使って単純なデータ公開・更新を行う</a:t>
                      </a:r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（予定）</a:t>
                      </a:r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732"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6</a:t>
                      </a:r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高</a:t>
                      </a:r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IUGONET</a:t>
                      </a:r>
                      <a:r>
                        <a:rPr kumimoji="1" lang="ja-JP" altLang="en-US" sz="1400" b="0" dirty="0" err="1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のような</a:t>
                      </a:r>
                      <a:r>
                        <a:rPr kumimoji="1" lang="ja-JP" altLang="en-US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サービスの</a:t>
                      </a:r>
                      <a:r>
                        <a:rPr kumimoji="1" lang="ja-JP" altLang="en-US" sz="1400" b="0" u="sng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データ公開部分</a:t>
                      </a:r>
                      <a:r>
                        <a:rPr kumimoji="1" lang="ja-JP" altLang="en-US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を運用する</a:t>
                      </a:r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kumimoji="1" lang="ja-JP" altLang="en-US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うっ</a:t>
                      </a:r>
                      <a:r>
                        <a:rPr kumimoji="1" lang="ja-JP" altLang="en-US" sz="1400" b="0" dirty="0" err="1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。。</a:t>
                      </a:r>
                      <a:r>
                        <a:rPr kumimoji="1" lang="en-US" altLang="ja-JP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732"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7</a:t>
                      </a:r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高＋</a:t>
                      </a:r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IUGONET</a:t>
                      </a:r>
                      <a:r>
                        <a:rPr kumimoji="1" lang="ja-JP" altLang="en-US" sz="1400" b="0" dirty="0" err="1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のような</a:t>
                      </a:r>
                      <a:r>
                        <a:rPr kumimoji="1" lang="ja-JP" altLang="en-US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サービスの</a:t>
                      </a:r>
                      <a:r>
                        <a:rPr kumimoji="1" lang="ja-JP" altLang="en-US" sz="1400" b="0" u="sng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データ登録部分</a:t>
                      </a:r>
                      <a:r>
                        <a:rPr kumimoji="1" lang="ja-JP" altLang="en-US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を運用する</a:t>
                      </a:r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()</a:t>
                      </a:r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0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3" name="角丸四角形 12"/>
          <p:cNvSpPr/>
          <p:nvPr/>
        </p:nvSpPr>
        <p:spPr bwMode="auto">
          <a:xfrm>
            <a:off x="215516" y="5216748"/>
            <a:ext cx="8712968" cy="732532"/>
          </a:xfrm>
          <a:prstGeom prst="roundRect">
            <a:avLst>
              <a:gd name="adj" fmla="val 15197"/>
            </a:avLst>
          </a:prstGeom>
          <a:solidFill>
            <a:schemeClr val="accent5"/>
          </a:solidFill>
          <a:ln w="254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 bwMode="auto">
          <a:xfrm>
            <a:off x="456453" y="5376480"/>
            <a:ext cx="8231095" cy="673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36000" rIns="36000" bIns="36000" rtlCol="0" anchor="t" anchorCtr="0">
            <a:prstTxWarp prst="textNoShape">
              <a:avLst/>
            </a:prstTxWarp>
            <a:noAutofit/>
          </a:bodyPr>
          <a:lstStyle/>
          <a:p>
            <a:pPr defTabSz="457200" fontAlgn="base">
              <a:lnSpc>
                <a:spcPts val="1600"/>
              </a:lnSpc>
              <a:spcBef>
                <a:spcPct val="50000"/>
              </a:spcBef>
              <a:spcAft>
                <a:spcPct val="0"/>
              </a:spcAft>
            </a:pPr>
            <a:r>
              <a:rPr lang="ja-JP" altLang="en-US" sz="1600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図書委員による見解は </a:t>
            </a:r>
            <a:r>
              <a:rPr lang="en-US" altLang="ja-JP" sz="16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ja-JP" altLang="en-US" sz="16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lang="en-US" altLang="ja-JP" sz="16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ja-JP" altLang="en-US" sz="16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日</a:t>
            </a:r>
            <a:r>
              <a:rPr lang="en-US" altLang="ja-JP" sz="16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en-US" sz="16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水</a:t>
            </a:r>
            <a:r>
              <a:rPr lang="en-US" altLang="ja-JP" sz="16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SPARC Japan #2 </a:t>
            </a:r>
            <a:r>
              <a:rPr lang="ja-JP" altLang="en-US" sz="16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＠情報研</a:t>
            </a:r>
            <a:r>
              <a:rPr lang="ja-JP" alt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にて発表予定</a:t>
            </a:r>
            <a:endParaRPr lang="en-US" altLang="ja-JP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直線コネクタ 7"/>
          <p:cNvCxnSpPr/>
          <p:nvPr/>
        </p:nvCxnSpPr>
        <p:spPr bwMode="auto">
          <a:xfrm>
            <a:off x="144966" y="3356517"/>
            <a:ext cx="8854068" cy="47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9" name="テキスト ボックス 8"/>
          <p:cNvSpPr txBox="1"/>
          <p:nvPr/>
        </p:nvSpPr>
        <p:spPr bwMode="auto">
          <a:xfrm>
            <a:off x="179512" y="764704"/>
            <a:ext cx="3744416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00" rIns="90000" rtlCol="0" anchor="ctr" anchorCtr="0">
            <a:prstTxWarp prst="textNoShape">
              <a:avLst/>
            </a:prstTxWarp>
            <a:noAutofit/>
          </a:bodyPr>
          <a:lstStyle/>
          <a:p>
            <a:pPr>
              <a:spcBef>
                <a:spcPct val="50000"/>
              </a:spcBef>
            </a:pPr>
            <a:r>
              <a:rPr lang="ja-JP" altLang="en-US" sz="1400" dirty="0" smtClean="0">
                <a:solidFill>
                  <a:srgbClr val="002060"/>
                </a:solidFill>
              </a:rPr>
              <a:t>図書職員とのコラボレーション</a:t>
            </a:r>
            <a:endParaRPr lang="ja-JP" altLang="en-US" sz="12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8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 anchor="ctr" anchorCtr="1"/>
          <a:lstStyle/>
          <a:p>
            <a:r>
              <a:rPr lang="en-US" altLang="ja-JP" sz="2400" dirty="0" smtClean="0">
                <a:latin typeface="+mn-lt"/>
              </a:rPr>
              <a:t>Introduction: About IUGONET</a:t>
            </a:r>
            <a:endParaRPr lang="ja-JP" altLang="en-US" sz="2400" dirty="0">
              <a:latin typeface="+mn-lt"/>
              <a:ea typeface="ＭＳ Ｐゴシック" pitchFamily="50" charset="-128"/>
              <a:cs typeface="ＭＳ ゴシック" charset="0"/>
            </a:endParaRPr>
          </a:p>
        </p:txBody>
      </p:sp>
      <p:sp>
        <p:nvSpPr>
          <p:cNvPr id="34" name="スライド番号プレースホルダ 3"/>
          <p:cNvSpPr>
            <a:spLocks noGrp="1"/>
          </p:cNvSpPr>
          <p:nvPr>
            <p:ph type="sldNum" sz="quarter" idx="11"/>
          </p:nvPr>
        </p:nvSpPr>
        <p:spPr>
          <a:xfrm>
            <a:off x="8316416" y="6483498"/>
            <a:ext cx="504056" cy="304800"/>
          </a:xfrm>
        </p:spPr>
        <p:txBody>
          <a:bodyPr anchor="ctr" anchorCtr="1"/>
          <a:lstStyle/>
          <a:p>
            <a:pPr>
              <a:defRPr/>
            </a:pPr>
            <a:fld id="{86C2E42C-E727-CA4A-BBC1-684281922D98}" type="slidenum">
              <a:rPr lang="en-US" altLang="ja-JP" sz="1200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2</a:t>
            </a:fld>
            <a:endParaRPr lang="en-US" altLang="ja-JP" sz="12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4" name="Rectangle 3"/>
          <p:cNvSpPr txBox="1">
            <a:spLocks noChangeArrowheads="1"/>
          </p:cNvSpPr>
          <p:nvPr/>
        </p:nvSpPr>
        <p:spPr bwMode="auto">
          <a:xfrm>
            <a:off x="872716" y="5229200"/>
            <a:ext cx="7398568" cy="108012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600" dirty="0" smtClean="0"/>
              <a:t>1. Affected by various phenomena from the earth surface to the space</a:t>
            </a:r>
          </a:p>
          <a:p>
            <a:pPr marL="0" indent="0">
              <a:buNone/>
            </a:pPr>
            <a:r>
              <a:rPr lang="en-US" altLang="ja-JP" sz="1600" dirty="0" smtClean="0"/>
              <a:t>2. Many physical parameters</a:t>
            </a:r>
          </a:p>
          <a:p>
            <a:pPr marL="0" indent="0">
              <a:buNone/>
            </a:pPr>
            <a:r>
              <a:rPr lang="en-US" altLang="ja-JP" sz="1600" dirty="0" smtClean="0"/>
              <a:t>3. Various waves including solar activity are overlapped</a:t>
            </a:r>
            <a:endParaRPr lang="ja-JP" altLang="en-US" sz="1600" dirty="0" smtClean="0"/>
          </a:p>
          <a:p>
            <a:endParaRPr lang="ja-JP" altLang="en-US" sz="1600" dirty="0">
              <a:ea typeface="ヒラギノ角ゴ Pro W6" charset="0"/>
              <a:cs typeface="ヒラギノ角ゴ Pro W6" charset="0"/>
            </a:endParaRPr>
          </a:p>
        </p:txBody>
      </p:sp>
      <p:pic>
        <p:nvPicPr>
          <p:cNvPr id="8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1587"/>
          <a:stretch/>
        </p:blipFill>
        <p:spPr bwMode="auto">
          <a:xfrm>
            <a:off x="418264" y="764704"/>
            <a:ext cx="8307473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0" y="6453336"/>
            <a:ext cx="1835696" cy="365125"/>
          </a:xfrm>
        </p:spPr>
        <p:txBody>
          <a:bodyPr anchor="ctr" anchorCtr="1"/>
          <a:lstStyle/>
          <a:p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平成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28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年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月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27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日、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28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日</a:t>
            </a:r>
            <a:endParaRPr lang="ja-JP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フッター プレースホルダ 4"/>
          <p:cNvSpPr>
            <a:spLocks noGrp="1"/>
          </p:cNvSpPr>
          <p:nvPr>
            <p:ph type="ftr" sz="quarter" idx="12"/>
          </p:nvPr>
        </p:nvSpPr>
        <p:spPr>
          <a:xfrm>
            <a:off x="1332000" y="6406404"/>
            <a:ext cx="6480000" cy="406972"/>
          </a:xfrm>
        </p:spPr>
        <p:txBody>
          <a:bodyPr anchor="ctr" anchorCtr="1"/>
          <a:lstStyle/>
          <a:p>
            <a:r>
              <a:rPr lang="ja-JP" altLang="en-US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第</a:t>
            </a:r>
            <a:r>
              <a:rPr lang="en-US" altLang="ja-JP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3</a:t>
            </a:r>
            <a:r>
              <a:rPr lang="ja-JP" altLang="en-US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回オープンサイエンスデータ</a:t>
            </a:r>
            <a:r>
              <a:rPr lang="ja-JP" altLang="en-US" sz="1100" kern="0" dirty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推進</a:t>
            </a:r>
            <a:r>
              <a:rPr lang="ja-JP" altLang="en-US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ワークショップ</a:t>
            </a:r>
            <a:endParaRPr lang="en-US" altLang="ja-JP" sz="1100" kern="0" dirty="0" smtClean="0">
              <a:solidFill>
                <a:schemeClr val="bg1">
                  <a:lumMod val="50000"/>
                </a:schemeClr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1100" kern="0" dirty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主催：京都大学理学研究科附属地磁気世界資料解析センター</a:t>
            </a:r>
            <a:endParaRPr lang="ja-JP" alt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32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 anchor="ctr" anchorCtr="1"/>
          <a:lstStyle/>
          <a:p>
            <a:r>
              <a:rPr lang="en-US" altLang="ja-JP" sz="2400" dirty="0" smtClean="0">
                <a:latin typeface="+mn-lt"/>
                <a:ea typeface="ＭＳ Ｐゴシック" pitchFamily="50" charset="-128"/>
                <a:cs typeface="ＭＳ ゴシック" charset="0"/>
              </a:rPr>
              <a:t>Summary</a:t>
            </a:r>
            <a:endParaRPr lang="ja-JP" altLang="en-US" sz="2400" dirty="0">
              <a:latin typeface="+mn-lt"/>
              <a:ea typeface="ＭＳ Ｐゴシック" pitchFamily="50" charset="-128"/>
              <a:cs typeface="ＭＳ ゴシック" charset="0"/>
            </a:endParaRPr>
          </a:p>
        </p:txBody>
      </p:sp>
      <p:sp>
        <p:nvSpPr>
          <p:cNvPr id="34" name="スライド番号プレースホルダ 3"/>
          <p:cNvSpPr>
            <a:spLocks noGrp="1"/>
          </p:cNvSpPr>
          <p:nvPr>
            <p:ph type="sldNum" sz="quarter" idx="11"/>
          </p:nvPr>
        </p:nvSpPr>
        <p:spPr>
          <a:xfrm>
            <a:off x="8316416" y="6483498"/>
            <a:ext cx="504056" cy="304800"/>
          </a:xfrm>
        </p:spPr>
        <p:txBody>
          <a:bodyPr anchor="ctr" anchorCtr="1"/>
          <a:lstStyle/>
          <a:p>
            <a:pPr>
              <a:defRPr/>
            </a:pPr>
            <a:fld id="{86C2E42C-E727-CA4A-BBC1-684281922D98}" type="slidenum">
              <a:rPr lang="en-US" altLang="ja-JP" sz="1200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20</a:t>
            </a:fld>
            <a:endParaRPr lang="en-US" altLang="ja-JP" sz="12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 bwMode="auto">
          <a:xfrm>
            <a:off x="456453" y="980728"/>
            <a:ext cx="8231095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36000" rIns="36000" bIns="36000" rtlCol="0" anchor="t" anchorCtr="0">
            <a:prstTxWarp prst="textNoShape">
              <a:avLst/>
            </a:prstTxWarp>
            <a:noAutofit/>
          </a:bodyPr>
          <a:lstStyle/>
          <a:p>
            <a:pPr defTabSz="457200" fontAlgn="base">
              <a:lnSpc>
                <a:spcPts val="16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srgbClr val="C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1. </a:t>
            </a:r>
            <a:r>
              <a:rPr lang="ja-JP" altLang="en-US" sz="1600" dirty="0" smtClean="0">
                <a:solidFill>
                  <a:srgbClr val="C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新システムへの移行</a:t>
            </a:r>
            <a:endParaRPr lang="en-US" altLang="ja-JP" sz="1600" dirty="0" smtClean="0">
              <a:solidFill>
                <a:srgbClr val="C000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defTabSz="457200" fontAlgn="base">
              <a:lnSpc>
                <a:spcPts val="1600"/>
              </a:lnSpc>
              <a:spcBef>
                <a:spcPct val="50000"/>
              </a:spcBef>
              <a:spcAft>
                <a:spcPct val="0"/>
              </a:spcAft>
            </a:pPr>
            <a:r>
              <a:rPr lang="ja-JP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・ データの情報と解析の場を融合させたシステムを開発した</a:t>
            </a:r>
            <a:endParaRPr lang="en-US" altLang="ja-JP" sz="16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ja-JP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・ 導線の見直し</a:t>
            </a:r>
            <a:endParaRPr lang="en-US" altLang="ja-JP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ja-JP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・ 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Quick Look </a:t>
            </a:r>
            <a:r>
              <a:rPr lang="ja-JP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（プロット画像）を前面化</a:t>
            </a:r>
            <a:endParaRPr lang="en-US" altLang="ja-JP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altLang="ja-JP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60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  </a:t>
            </a:r>
            <a:r>
              <a:rPr lang="ja-JP" altLang="en-US" sz="1600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・ データを解析する場を提供</a:t>
            </a:r>
            <a:endParaRPr lang="en-US" altLang="ja-JP" sz="1600" dirty="0" smtClean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ja-JP" altLang="en-US" sz="1600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    </a:t>
            </a:r>
            <a:r>
              <a:rPr lang="ja-JP" altLang="en-US" sz="1600" dirty="0" smtClean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→ サイエンス活動を促すきっかけとして期待</a:t>
            </a:r>
            <a:endParaRPr lang="en-US" altLang="ja-JP" sz="1600" dirty="0" smtClean="0">
              <a:solidFill>
                <a:srgbClr val="C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・ データを出す活動、解析ツールの充実を図る活動が不可欠</a:t>
            </a:r>
            <a:endParaRPr lang="en-US" altLang="ja-JP" sz="1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endParaRPr lang="en-US" altLang="ja-JP" sz="1600" b="1" dirty="0" smtClean="0">
              <a:solidFill>
                <a:srgbClr val="C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altLang="ja-JP" sz="1600" b="1" dirty="0" smtClean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2. </a:t>
            </a:r>
            <a:r>
              <a:rPr lang="ja-JP" altLang="en-US" sz="1600" b="1" dirty="0" smtClean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他分野への展開</a:t>
            </a:r>
            <a:endParaRPr lang="en-US" altLang="ja-JP" sz="1600" b="1" dirty="0" smtClean="0">
              <a:solidFill>
                <a:srgbClr val="C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・ フォーマットの異なるメタデータを既に登録できる状態にある。</a:t>
            </a:r>
            <a:endParaRPr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ja-JP" altLang="en-US" sz="1600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・ </a:t>
            </a: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設計を柔軟化し、他分野への展開を想定。</a:t>
            </a:r>
            <a:endParaRPr lang="en-US" altLang="ja-JP" sz="1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    </a:t>
            </a: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→ 実際に</a:t>
            </a:r>
            <a:r>
              <a:rPr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3</a:t>
            </a:r>
            <a:r>
              <a:rPr lang="ja-JP" altLang="en-US" sz="16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つの</a:t>
            </a: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テストケースを挙げてトライ予定 </a:t>
            </a:r>
            <a:r>
              <a:rPr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(-FY2018)</a:t>
            </a:r>
          </a:p>
          <a:p>
            <a:pPr>
              <a:lnSpc>
                <a:spcPts val="1600"/>
              </a:lnSpc>
              <a:spcBef>
                <a:spcPct val="50000"/>
              </a:spcBef>
            </a:pPr>
            <a:endParaRPr lang="en-US" altLang="ja-JP" sz="1600" b="1" dirty="0" smtClean="0">
              <a:solidFill>
                <a:srgbClr val="C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altLang="ja-JP" sz="1600" b="1" dirty="0" smtClean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3. </a:t>
            </a:r>
            <a:r>
              <a:rPr lang="ja-JP" altLang="en-US" sz="1600" b="1" dirty="0" smtClean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図書職員とのタイアップ</a:t>
            </a:r>
            <a:endParaRPr lang="en-US" altLang="ja-JP" sz="1600" b="1" dirty="0" smtClean="0">
              <a:solidFill>
                <a:srgbClr val="C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ja-JP" altLang="en-US" sz="1600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・ </a:t>
            </a: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メタデータの作成を依頼。順調に進んでいる。</a:t>
            </a:r>
            <a:endParaRPr lang="en-US" altLang="ja-JP" sz="1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・ 外部または自前のサーバを使ってデータ公開にもチャレンジする予定 </a:t>
            </a:r>
            <a:r>
              <a:rPr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(-FY2016/10)</a:t>
            </a:r>
            <a:r>
              <a:rPr lang="ja-JP" altLang="en-US" sz="16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。</a:t>
            </a:r>
            <a:endParaRPr lang="en-US" altLang="ja-JP" sz="1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84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 anchor="ctr" anchorCtr="1"/>
          <a:lstStyle/>
          <a:p>
            <a:r>
              <a:rPr lang="en-US" altLang="ja-JP" sz="2400" dirty="0" smtClean="0">
                <a:latin typeface="+mn-lt"/>
              </a:rPr>
              <a:t>Introduction: About </a:t>
            </a:r>
            <a:r>
              <a:rPr lang="en-US" altLang="ja-JP" sz="2400" dirty="0">
                <a:latin typeface="+mn-lt"/>
              </a:rPr>
              <a:t>IUGONET</a:t>
            </a:r>
            <a:endParaRPr lang="ja-JP" altLang="en-US" sz="2400" dirty="0">
              <a:latin typeface="+mn-lt"/>
              <a:ea typeface="ＭＳ Ｐゴシック" pitchFamily="50" charset="-128"/>
              <a:cs typeface="ＭＳ ゴシック" charset="0"/>
            </a:endParaRPr>
          </a:p>
        </p:txBody>
      </p:sp>
      <p:grpSp>
        <p:nvGrpSpPr>
          <p:cNvPr id="62" name="Group 4"/>
          <p:cNvGrpSpPr>
            <a:grpSpLocks/>
          </p:cNvGrpSpPr>
          <p:nvPr/>
        </p:nvGrpSpPr>
        <p:grpSpPr bwMode="auto">
          <a:xfrm>
            <a:off x="204306" y="773114"/>
            <a:ext cx="8747660" cy="5985493"/>
            <a:chOff x="65" y="482"/>
            <a:chExt cx="5703" cy="3838"/>
          </a:xfrm>
        </p:grpSpPr>
        <p:pic>
          <p:nvPicPr>
            <p:cNvPr id="63" name="Picture 2" descr="gcoe_worldmap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3" y="507"/>
              <a:ext cx="5534" cy="3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" name="Picture 6" descr="tameshi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3" y="509"/>
              <a:ext cx="5534" cy="3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" name="Oval 3"/>
            <p:cNvSpPr>
              <a:spLocks noChangeAspect="1" noChangeArrowheads="1"/>
            </p:cNvSpPr>
            <p:nvPr/>
          </p:nvSpPr>
          <p:spPr bwMode="auto">
            <a:xfrm>
              <a:off x="2877" y="1389"/>
              <a:ext cx="111" cy="11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6" name="Text Box 4"/>
            <p:cNvSpPr txBox="1">
              <a:spLocks noChangeArrowheads="1"/>
            </p:cNvSpPr>
            <p:nvPr/>
          </p:nvSpPr>
          <p:spPr bwMode="auto">
            <a:xfrm>
              <a:off x="4556" y="3144"/>
              <a:ext cx="1212" cy="888"/>
            </a:xfrm>
            <a:prstGeom prst="rect">
              <a:avLst/>
            </a:prstGeom>
            <a:solidFill>
              <a:srgbClr val="CCFFCC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ja-JP" altLang="ja-JP" sz="1200" dirty="0" smtClean="0">
                  <a:solidFill>
                    <a:srgbClr val="FF6600"/>
                  </a:solidFill>
                  <a:latin typeface="+mn-lt"/>
                </a:rPr>
                <a:t>■</a:t>
              </a:r>
              <a:r>
                <a:rPr lang="ja-JP" altLang="en-US" sz="1200" dirty="0" smtClean="0">
                  <a:solidFill>
                    <a:srgbClr val="FF0000"/>
                  </a:solidFill>
                  <a:latin typeface="+mn-lt"/>
                </a:rPr>
                <a:t> </a:t>
              </a:r>
              <a:r>
                <a:rPr lang="en-US" altLang="ja-JP" sz="1200" dirty="0">
                  <a:latin typeface="+mn-lt"/>
                </a:rPr>
                <a:t>MST</a:t>
              </a:r>
              <a:r>
                <a:rPr lang="ja-JP" altLang="en-US" sz="1200" dirty="0">
                  <a:latin typeface="+mn-lt"/>
                </a:rPr>
                <a:t> </a:t>
              </a:r>
              <a:r>
                <a:rPr lang="en-US" altLang="ja-JP" sz="1200" dirty="0">
                  <a:latin typeface="+mn-lt"/>
                </a:rPr>
                <a:t>radar</a:t>
              </a:r>
              <a:endParaRPr lang="ja-JP" altLang="ja-JP" sz="1200" dirty="0">
                <a:latin typeface="+mn-lt"/>
              </a:endParaRPr>
            </a:p>
            <a:p>
              <a:r>
                <a:rPr lang="ja-JP" altLang="ja-JP" sz="1200" dirty="0" smtClean="0">
                  <a:solidFill>
                    <a:srgbClr val="00FF00"/>
                  </a:solidFill>
                  <a:latin typeface="+mn-lt"/>
                </a:rPr>
                <a:t>▲</a:t>
              </a:r>
              <a:r>
                <a:rPr lang="en-US" altLang="ja-JP" sz="1200" dirty="0" smtClean="0">
                  <a:solidFill>
                    <a:srgbClr val="00FF00"/>
                  </a:solidFill>
                  <a:latin typeface="+mn-lt"/>
                </a:rPr>
                <a:t> </a:t>
              </a:r>
              <a:r>
                <a:rPr lang="en-US" altLang="ja-JP" sz="1200" dirty="0" smtClean="0">
                  <a:latin typeface="+mn-lt"/>
                </a:rPr>
                <a:t>MF </a:t>
              </a:r>
              <a:r>
                <a:rPr lang="en-US" altLang="ja-JP" sz="1200" dirty="0">
                  <a:latin typeface="+mn-lt"/>
                </a:rPr>
                <a:t>/ </a:t>
              </a:r>
              <a:r>
                <a:rPr lang="en-US" altLang="ja-JP" sz="1200" dirty="0" smtClean="0">
                  <a:latin typeface="+mn-lt"/>
                </a:rPr>
                <a:t>meteor</a:t>
              </a:r>
              <a:r>
                <a:rPr lang="ja-JP" altLang="en-US" sz="1200" dirty="0" smtClean="0">
                  <a:latin typeface="+mn-lt"/>
                </a:rPr>
                <a:t> </a:t>
              </a:r>
              <a:r>
                <a:rPr lang="en-US" altLang="ja-JP" sz="1200" dirty="0">
                  <a:latin typeface="+mn-lt"/>
                </a:rPr>
                <a:t>radar</a:t>
              </a:r>
              <a:endParaRPr lang="ja-JP" altLang="ja-JP" sz="1200" dirty="0">
                <a:latin typeface="+mn-lt"/>
              </a:endParaRPr>
            </a:p>
            <a:p>
              <a:r>
                <a:rPr lang="ja-JP" altLang="ja-JP" sz="1200" dirty="0" smtClean="0">
                  <a:latin typeface="+mn-lt"/>
                </a:rPr>
                <a:t>◆</a:t>
              </a:r>
              <a:r>
                <a:rPr lang="ja-JP" altLang="en-US" sz="1200" dirty="0" smtClean="0">
                  <a:latin typeface="+mn-lt"/>
                </a:rPr>
                <a:t> </a:t>
              </a:r>
              <a:r>
                <a:rPr lang="en-US" altLang="ja-JP" sz="1200" dirty="0">
                  <a:latin typeface="+mn-lt"/>
                </a:rPr>
                <a:t>MAGDAS</a:t>
              </a:r>
            </a:p>
            <a:p>
              <a:r>
                <a:rPr lang="en-US" altLang="ja-JP" sz="1200" dirty="0">
                  <a:latin typeface="+mn-lt"/>
                </a:rPr>
                <a:t>    </a:t>
              </a:r>
              <a:r>
                <a:rPr lang="en-US" altLang="ja-JP" sz="1200" dirty="0" smtClean="0">
                  <a:latin typeface="+mn-lt"/>
                </a:rPr>
                <a:t> </a:t>
              </a:r>
              <a:r>
                <a:rPr lang="en-US" altLang="ja-JP" sz="1200" dirty="0">
                  <a:latin typeface="+mn-lt"/>
                </a:rPr>
                <a:t>magnetometer</a:t>
              </a:r>
            </a:p>
            <a:p>
              <a:r>
                <a:rPr lang="ja-JP" altLang="ja-JP" sz="1200" dirty="0" smtClean="0">
                  <a:solidFill>
                    <a:srgbClr val="0066FF"/>
                  </a:solidFill>
                  <a:latin typeface="+mn-lt"/>
                </a:rPr>
                <a:t>★</a:t>
              </a:r>
              <a:r>
                <a:rPr lang="ja-JP" altLang="en-US" sz="1200" dirty="0" smtClean="0">
                  <a:latin typeface="+mn-lt"/>
                </a:rPr>
                <a:t> </a:t>
              </a:r>
              <a:r>
                <a:rPr lang="en-US" altLang="ja-JP" sz="1200" dirty="0" smtClean="0">
                  <a:latin typeface="+mn-lt"/>
                </a:rPr>
                <a:t>FM-CW </a:t>
              </a:r>
              <a:r>
                <a:rPr lang="en-US" altLang="ja-JP" sz="1200" dirty="0">
                  <a:latin typeface="+mn-lt"/>
                </a:rPr>
                <a:t>radar</a:t>
              </a:r>
              <a:endParaRPr lang="ja-JP" altLang="ja-JP" sz="1200" dirty="0">
                <a:latin typeface="+mn-lt"/>
              </a:endParaRPr>
            </a:p>
            <a:p>
              <a:r>
                <a:rPr lang="ja-JP" altLang="ja-JP" sz="1200" dirty="0" smtClean="0">
                  <a:solidFill>
                    <a:srgbClr val="00FF00"/>
                  </a:solidFill>
                  <a:latin typeface="+mn-lt"/>
                </a:rPr>
                <a:t>■</a:t>
              </a:r>
              <a:r>
                <a:rPr lang="ja-JP" altLang="en-US" sz="1200" dirty="0" smtClean="0">
                  <a:solidFill>
                    <a:srgbClr val="FF0000"/>
                  </a:solidFill>
                  <a:latin typeface="+mn-lt"/>
                </a:rPr>
                <a:t> </a:t>
              </a:r>
              <a:r>
                <a:rPr lang="en-US" altLang="ja-JP" sz="1200" dirty="0">
                  <a:latin typeface="+mn-lt"/>
                </a:rPr>
                <a:t>OMTI</a:t>
              </a:r>
              <a:r>
                <a:rPr lang="ja-JP" altLang="en-US" sz="1200" dirty="0">
                  <a:latin typeface="+mn-lt"/>
                </a:rPr>
                <a:t> </a:t>
              </a:r>
              <a:r>
                <a:rPr lang="en-US" altLang="ja-JP" sz="1200" dirty="0">
                  <a:latin typeface="+mn-lt"/>
                </a:rPr>
                <a:t>imager</a:t>
              </a:r>
              <a:endParaRPr lang="ja-JP" altLang="en-US" sz="1200" dirty="0">
                <a:latin typeface="+mn-lt"/>
              </a:endParaRPr>
            </a:p>
            <a:p>
              <a:r>
                <a:rPr lang="ja-JP" altLang="en-US" sz="1200" dirty="0" smtClean="0">
                  <a:solidFill>
                    <a:srgbClr val="FF0000"/>
                  </a:solidFill>
                  <a:latin typeface="+mn-lt"/>
                </a:rPr>
                <a:t>● </a:t>
              </a:r>
              <a:r>
                <a:rPr lang="en-US" altLang="ja-JP" sz="1200" dirty="0" smtClean="0">
                  <a:latin typeface="+mn-lt"/>
                </a:rPr>
                <a:t>WDC </a:t>
              </a:r>
              <a:r>
                <a:rPr lang="en-US" altLang="ja-JP" sz="1200" dirty="0">
                  <a:latin typeface="+mn-lt"/>
                </a:rPr>
                <a:t>magnetometer</a:t>
              </a:r>
              <a:endParaRPr lang="ja-JP" altLang="en-US" sz="1200" dirty="0">
                <a:latin typeface="+mn-lt"/>
              </a:endParaRPr>
            </a:p>
          </p:txBody>
        </p:sp>
        <p:sp>
          <p:nvSpPr>
            <p:cNvPr id="67" name="AutoShape 5"/>
            <p:cNvSpPr>
              <a:spLocks noChangeArrowheads="1"/>
            </p:cNvSpPr>
            <p:nvPr/>
          </p:nvSpPr>
          <p:spPr bwMode="auto">
            <a:xfrm>
              <a:off x="78" y="3216"/>
              <a:ext cx="2076" cy="888"/>
            </a:xfrm>
            <a:prstGeom prst="wedgeRectCallout">
              <a:avLst>
                <a:gd name="adj1" fmla="val 57223"/>
                <a:gd name="adj2" fmla="val 26853"/>
              </a:avLst>
            </a:prstGeom>
            <a:solidFill>
              <a:srgbClr val="CCFFFF">
                <a:alpha val="50195"/>
              </a:srgbClr>
            </a:solidFill>
            <a:ln w="25400">
              <a:solidFill>
                <a:srgbClr val="00CCF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1400" dirty="0">
                  <a:latin typeface="+mn-lt"/>
                </a:rPr>
                <a:t>SYOWA base</a:t>
              </a:r>
              <a:endParaRPr lang="ja-JP" altLang="ja-JP" sz="1400" dirty="0">
                <a:latin typeface="+mn-lt"/>
              </a:endParaRPr>
            </a:p>
            <a:p>
              <a:r>
                <a:rPr lang="ja-JP" altLang="en-US" sz="1400" dirty="0">
                  <a:latin typeface="+mn-lt"/>
                </a:rPr>
                <a:t>　</a:t>
              </a:r>
              <a:r>
                <a:rPr lang="en-US" altLang="ja-JP" sz="1400" dirty="0" err="1">
                  <a:latin typeface="+mn-lt"/>
                </a:rPr>
                <a:t>SuperDARN</a:t>
              </a:r>
              <a:r>
                <a:rPr lang="en-US" altLang="ja-JP" sz="1400" dirty="0">
                  <a:latin typeface="+mn-lt"/>
                </a:rPr>
                <a:t> radar x2</a:t>
              </a:r>
              <a:endParaRPr lang="ja-JP" altLang="ja-JP" sz="1400" dirty="0">
                <a:latin typeface="+mn-lt"/>
              </a:endParaRPr>
            </a:p>
            <a:p>
              <a:r>
                <a:rPr lang="ja-JP" altLang="en-US" sz="1400" dirty="0">
                  <a:latin typeface="+mn-lt"/>
                </a:rPr>
                <a:t>　</a:t>
              </a:r>
              <a:r>
                <a:rPr lang="en-US" altLang="ja-JP" sz="1400" dirty="0">
                  <a:latin typeface="+mn-lt"/>
                </a:rPr>
                <a:t>MF</a:t>
              </a:r>
              <a:r>
                <a:rPr lang="ja-JP" altLang="en-US" sz="1400" dirty="0">
                  <a:latin typeface="+mn-lt"/>
                </a:rPr>
                <a:t> </a:t>
              </a:r>
              <a:r>
                <a:rPr lang="en-US" altLang="ja-JP" sz="1400" dirty="0">
                  <a:latin typeface="+mn-lt"/>
                </a:rPr>
                <a:t>radar</a:t>
              </a:r>
              <a:endParaRPr lang="ja-JP" altLang="ja-JP" sz="1400" dirty="0">
                <a:latin typeface="+mn-lt"/>
              </a:endParaRPr>
            </a:p>
            <a:p>
              <a:r>
                <a:rPr lang="ja-JP" altLang="en-US" sz="1400" dirty="0">
                  <a:latin typeface="+mn-lt"/>
                </a:rPr>
                <a:t>　</a:t>
              </a:r>
              <a:r>
                <a:rPr lang="en-US" altLang="ja-JP" sz="1400" dirty="0">
                  <a:latin typeface="+mn-lt"/>
                </a:rPr>
                <a:t>aurora imagers</a:t>
              </a:r>
              <a:endParaRPr lang="ja-JP" altLang="ja-JP" sz="1400" dirty="0">
                <a:latin typeface="+mn-lt"/>
              </a:endParaRPr>
            </a:p>
            <a:p>
              <a:r>
                <a:rPr lang="ja-JP" altLang="en-US" sz="1400" dirty="0">
                  <a:latin typeface="+mn-lt"/>
                </a:rPr>
                <a:t>　</a:t>
              </a:r>
              <a:r>
                <a:rPr lang="en-US" altLang="ja-JP" sz="1400" dirty="0">
                  <a:latin typeface="+mn-lt"/>
                </a:rPr>
                <a:t>magnetometer chain</a:t>
              </a:r>
              <a:endParaRPr lang="ja-JP" altLang="ja-JP" sz="1400" dirty="0">
                <a:latin typeface="+mn-lt"/>
              </a:endParaRPr>
            </a:p>
            <a:p>
              <a:r>
                <a:rPr lang="ja-JP" altLang="ja-JP" sz="1400" dirty="0">
                  <a:latin typeface="+mn-lt"/>
                </a:rPr>
                <a:t> </a:t>
              </a:r>
              <a:r>
                <a:rPr lang="en-US" altLang="ja-JP" sz="1400" dirty="0">
                  <a:latin typeface="+mn-lt"/>
                </a:rPr>
                <a:t>ELF obs. (conjugate </a:t>
              </a:r>
              <a:r>
                <a:rPr lang="en-US" altLang="ja-JP" sz="1400" dirty="0" err="1" smtClean="0">
                  <a:latin typeface="+mn-lt"/>
                </a:rPr>
                <a:t>withOnagawa</a:t>
              </a:r>
              <a:r>
                <a:rPr lang="en-US" altLang="ja-JP" sz="1400" dirty="0">
                  <a:latin typeface="+mn-lt"/>
                </a:rPr>
                <a:t>)</a:t>
              </a:r>
              <a:endParaRPr lang="ja-JP" altLang="ja-JP" sz="1400" dirty="0">
                <a:latin typeface="+mn-lt"/>
              </a:endParaRPr>
            </a:p>
          </p:txBody>
        </p:sp>
        <p:sp>
          <p:nvSpPr>
            <p:cNvPr id="68" name="AutoShape 6"/>
            <p:cNvSpPr>
              <a:spLocks noChangeArrowheads="1"/>
            </p:cNvSpPr>
            <p:nvPr/>
          </p:nvSpPr>
          <p:spPr bwMode="auto">
            <a:xfrm>
              <a:off x="1792" y="1260"/>
              <a:ext cx="715" cy="335"/>
            </a:xfrm>
            <a:prstGeom prst="wedgeRectCallout">
              <a:avLst>
                <a:gd name="adj1" fmla="val 94093"/>
                <a:gd name="adj2" fmla="val 40861"/>
              </a:avLst>
            </a:prstGeom>
            <a:solidFill>
              <a:srgbClr val="FF9900">
                <a:alpha val="70195"/>
              </a:srgbClr>
            </a:solidFill>
            <a:ln w="25400">
              <a:solidFill>
                <a:srgbClr val="FF66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400" dirty="0">
                  <a:latin typeface="+mn-lt"/>
                </a:rPr>
                <a:t>MU radar</a:t>
              </a:r>
              <a:br>
                <a:rPr lang="en-US" altLang="ja-JP" sz="1400" dirty="0">
                  <a:latin typeface="+mn-lt"/>
                </a:rPr>
              </a:br>
              <a:r>
                <a:rPr lang="en-US" altLang="ja-JP" sz="1400" dirty="0" err="1" smtClean="0">
                  <a:latin typeface="+mn-lt"/>
                </a:rPr>
                <a:t>Shigaraki</a:t>
              </a:r>
              <a:endParaRPr lang="ja-JP" altLang="ja-JP" sz="1400" dirty="0">
                <a:latin typeface="+mn-lt"/>
              </a:endParaRPr>
            </a:p>
          </p:txBody>
        </p:sp>
        <p:sp>
          <p:nvSpPr>
            <p:cNvPr id="69" name="AutoShape 7"/>
            <p:cNvSpPr>
              <a:spLocks noChangeArrowheads="1"/>
            </p:cNvSpPr>
            <p:nvPr/>
          </p:nvSpPr>
          <p:spPr bwMode="auto">
            <a:xfrm>
              <a:off x="362" y="1133"/>
              <a:ext cx="1200" cy="612"/>
            </a:xfrm>
            <a:prstGeom prst="wedgeRectCallout">
              <a:avLst>
                <a:gd name="adj1" fmla="val 85630"/>
                <a:gd name="adj2" fmla="val -81454"/>
              </a:avLst>
            </a:prstGeom>
            <a:solidFill>
              <a:srgbClr val="CCFFFF">
                <a:alpha val="50195"/>
              </a:srgbClr>
            </a:solidFill>
            <a:ln w="25400">
              <a:solidFill>
                <a:srgbClr val="00CCF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1400" dirty="0" err="1">
                  <a:latin typeface="+mn-lt"/>
                </a:rPr>
                <a:t>Toromso</a:t>
              </a:r>
              <a:endParaRPr lang="ja-JP" altLang="ja-JP" sz="1400" dirty="0">
                <a:latin typeface="+mn-lt"/>
              </a:endParaRPr>
            </a:p>
            <a:p>
              <a:r>
                <a:rPr lang="ja-JP" altLang="en-US" sz="1400" dirty="0">
                  <a:latin typeface="+mn-lt"/>
                </a:rPr>
                <a:t>  </a:t>
              </a:r>
              <a:r>
                <a:rPr lang="en-US" altLang="ja-JP" sz="1400" dirty="0">
                  <a:latin typeface="+mn-lt"/>
                </a:rPr>
                <a:t>IS radar (EISCAT)</a:t>
              </a:r>
              <a:endParaRPr lang="ja-JP" altLang="ja-JP" sz="1400" dirty="0">
                <a:latin typeface="+mn-lt"/>
              </a:endParaRPr>
            </a:p>
            <a:p>
              <a:r>
                <a:rPr lang="ja-JP" altLang="en-US" sz="1400" dirty="0">
                  <a:latin typeface="+mn-lt"/>
                </a:rPr>
                <a:t>  </a:t>
              </a:r>
              <a:r>
                <a:rPr lang="en-US" altLang="ja-JP" sz="1400" dirty="0">
                  <a:latin typeface="+mn-lt"/>
                </a:rPr>
                <a:t>meteor radar</a:t>
              </a:r>
              <a:endParaRPr lang="ja-JP" altLang="ja-JP" sz="1400" dirty="0">
                <a:latin typeface="+mn-lt"/>
              </a:endParaRPr>
            </a:p>
            <a:p>
              <a:r>
                <a:rPr lang="ja-JP" altLang="en-US" sz="1400" dirty="0">
                  <a:latin typeface="+mn-lt"/>
                </a:rPr>
                <a:t>  </a:t>
              </a:r>
              <a:r>
                <a:rPr lang="en-US" altLang="ja-JP" sz="1400" dirty="0">
                  <a:latin typeface="+mn-lt"/>
                </a:rPr>
                <a:t>MF radar</a:t>
              </a:r>
              <a:endParaRPr lang="ja-JP" altLang="ja-JP" sz="1400" dirty="0">
                <a:latin typeface="+mn-lt"/>
              </a:endParaRPr>
            </a:p>
          </p:txBody>
        </p:sp>
        <p:sp>
          <p:nvSpPr>
            <p:cNvPr id="70" name="Text Box 8"/>
            <p:cNvSpPr txBox="1">
              <a:spLocks noChangeArrowheads="1"/>
            </p:cNvSpPr>
            <p:nvPr/>
          </p:nvSpPr>
          <p:spPr bwMode="auto">
            <a:xfrm>
              <a:off x="2651" y="1434"/>
              <a:ext cx="27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ja-JP" sz="2000">
                  <a:solidFill>
                    <a:srgbClr val="0066FF"/>
                  </a:solidFill>
                  <a:latin typeface="ＭＳ Ｐゴシック" pitchFamily="50" charset="-128"/>
                </a:rPr>
                <a:t>★</a:t>
              </a:r>
            </a:p>
          </p:txBody>
        </p:sp>
        <p:sp>
          <p:nvSpPr>
            <p:cNvPr id="71" name="Text Box 9"/>
            <p:cNvSpPr txBox="1">
              <a:spLocks noChangeArrowheads="1"/>
            </p:cNvSpPr>
            <p:nvPr/>
          </p:nvSpPr>
          <p:spPr bwMode="auto">
            <a:xfrm>
              <a:off x="2556" y="1910"/>
              <a:ext cx="27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ja-JP" sz="2000">
                  <a:solidFill>
                    <a:srgbClr val="0066FF"/>
                  </a:solidFill>
                  <a:latin typeface="ＭＳ Ｐゴシック" pitchFamily="50" charset="-128"/>
                </a:rPr>
                <a:t>★</a:t>
              </a:r>
            </a:p>
          </p:txBody>
        </p:sp>
        <p:sp>
          <p:nvSpPr>
            <p:cNvPr id="72" name="Text Box 10"/>
            <p:cNvSpPr txBox="1">
              <a:spLocks noChangeArrowheads="1"/>
            </p:cNvSpPr>
            <p:nvPr/>
          </p:nvSpPr>
          <p:spPr bwMode="auto">
            <a:xfrm>
              <a:off x="2964" y="1048"/>
              <a:ext cx="27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ja-JP" sz="2000">
                  <a:solidFill>
                    <a:srgbClr val="0066FF"/>
                  </a:solidFill>
                  <a:latin typeface="ＭＳ Ｐゴシック" pitchFamily="50" charset="-128"/>
                </a:rPr>
                <a:t>★</a:t>
              </a:r>
            </a:p>
          </p:txBody>
        </p:sp>
        <p:sp>
          <p:nvSpPr>
            <p:cNvPr id="73" name="AutoShape 11"/>
            <p:cNvSpPr>
              <a:spLocks noChangeArrowheads="1"/>
            </p:cNvSpPr>
            <p:nvPr/>
          </p:nvSpPr>
          <p:spPr bwMode="auto">
            <a:xfrm>
              <a:off x="65" y="516"/>
              <a:ext cx="1316" cy="474"/>
            </a:xfrm>
            <a:prstGeom prst="wedgeRectCallout">
              <a:avLst>
                <a:gd name="adj1" fmla="val 70352"/>
                <a:gd name="adj2" fmla="val -2500"/>
              </a:avLst>
            </a:prstGeom>
            <a:solidFill>
              <a:srgbClr val="CCFFFF">
                <a:alpha val="50195"/>
              </a:srgbClr>
            </a:solidFill>
            <a:ln w="25400">
              <a:solidFill>
                <a:srgbClr val="00CC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400" dirty="0">
                  <a:latin typeface="+mn-lt"/>
                </a:rPr>
                <a:t>Iceland</a:t>
              </a:r>
              <a:endParaRPr lang="ja-JP" altLang="en-US" sz="1400" dirty="0">
                <a:latin typeface="+mn-lt"/>
              </a:endParaRPr>
            </a:p>
            <a:p>
              <a:r>
                <a:rPr lang="ja-JP" altLang="en-US" sz="1400" dirty="0">
                  <a:latin typeface="+mn-lt"/>
                </a:rPr>
                <a:t>  </a:t>
              </a:r>
              <a:r>
                <a:rPr lang="en-US" altLang="ja-JP" sz="1400" dirty="0">
                  <a:latin typeface="+mn-lt"/>
                </a:rPr>
                <a:t>aurora imager x2</a:t>
              </a:r>
            </a:p>
            <a:p>
              <a:r>
                <a:rPr lang="ja-JP" altLang="en-US" sz="1400" dirty="0">
                  <a:latin typeface="+mn-lt"/>
                </a:rPr>
                <a:t>　</a:t>
              </a:r>
              <a:r>
                <a:rPr lang="en-US" altLang="ja-JP" sz="1400" dirty="0">
                  <a:latin typeface="+mn-lt"/>
                </a:rPr>
                <a:t>magnetometer</a:t>
              </a:r>
              <a:r>
                <a:rPr lang="ja-JP" altLang="en-US" sz="1400" dirty="0">
                  <a:latin typeface="+mn-lt"/>
                </a:rPr>
                <a:t> </a:t>
              </a:r>
              <a:r>
                <a:rPr lang="en-US" altLang="ja-JP" sz="1400" dirty="0">
                  <a:latin typeface="+mn-lt"/>
                </a:rPr>
                <a:t>x3</a:t>
              </a:r>
            </a:p>
          </p:txBody>
        </p:sp>
        <p:sp>
          <p:nvSpPr>
            <p:cNvPr id="74" name="AutoShape 12"/>
            <p:cNvSpPr>
              <a:spLocks noChangeArrowheads="1"/>
            </p:cNvSpPr>
            <p:nvPr/>
          </p:nvSpPr>
          <p:spPr bwMode="auto">
            <a:xfrm>
              <a:off x="3233" y="1361"/>
              <a:ext cx="1278" cy="335"/>
            </a:xfrm>
            <a:prstGeom prst="wedgeRectCallout">
              <a:avLst>
                <a:gd name="adj1" fmla="val -67801"/>
                <a:gd name="adj2" fmla="val -22810"/>
              </a:avLst>
            </a:prstGeom>
            <a:solidFill>
              <a:srgbClr val="FF9900">
                <a:alpha val="70195"/>
              </a:srgbClr>
            </a:solidFill>
            <a:ln w="2540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1400" dirty="0" err="1">
                  <a:latin typeface="+mn-lt"/>
                </a:rPr>
                <a:t>SuperDARN</a:t>
              </a:r>
              <a:r>
                <a:rPr lang="en-US" altLang="ja-JP" sz="1400" dirty="0">
                  <a:latin typeface="+mn-lt"/>
                </a:rPr>
                <a:t> Hokkaido HF radar</a:t>
              </a:r>
            </a:p>
          </p:txBody>
        </p:sp>
        <p:sp>
          <p:nvSpPr>
            <p:cNvPr id="75" name="AutoShape 14"/>
            <p:cNvSpPr>
              <a:spLocks noChangeArrowheads="1"/>
            </p:cNvSpPr>
            <p:nvPr/>
          </p:nvSpPr>
          <p:spPr bwMode="auto">
            <a:xfrm>
              <a:off x="4558" y="1344"/>
              <a:ext cx="1134" cy="635"/>
            </a:xfrm>
            <a:prstGeom prst="wedgeRectCallout">
              <a:avLst>
                <a:gd name="adj1" fmla="val 12963"/>
                <a:gd name="adj2" fmla="val 75042"/>
              </a:avLst>
            </a:prstGeom>
            <a:solidFill>
              <a:srgbClr val="FF9900"/>
            </a:solidFill>
            <a:ln w="25400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ja-JP" altLang="en-US">
                <a:latin typeface="ＭＳ Ｐゴシック" pitchFamily="50" charset="-128"/>
              </a:endParaRPr>
            </a:p>
          </p:txBody>
        </p:sp>
        <p:pic>
          <p:nvPicPr>
            <p:cNvPr id="76" name="Picture 1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3" y="2568"/>
              <a:ext cx="2034" cy="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" name="AutoShape 19"/>
            <p:cNvSpPr>
              <a:spLocks noChangeArrowheads="1"/>
            </p:cNvSpPr>
            <p:nvPr/>
          </p:nvSpPr>
          <p:spPr bwMode="auto">
            <a:xfrm>
              <a:off x="612" y="2310"/>
              <a:ext cx="1453" cy="335"/>
            </a:xfrm>
            <a:prstGeom prst="wedgeRectCallout">
              <a:avLst>
                <a:gd name="adj1" fmla="val 63213"/>
                <a:gd name="adj2" fmla="val -34560"/>
              </a:avLst>
            </a:prstGeom>
            <a:solidFill>
              <a:srgbClr val="FF9900">
                <a:alpha val="70195"/>
              </a:srgbClr>
            </a:solidFill>
            <a:ln w="2540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1400" dirty="0">
                  <a:latin typeface="+mn-lt"/>
                </a:rPr>
                <a:t>Equatorial Atmospheric Radar</a:t>
              </a:r>
              <a:r>
                <a:rPr lang="ja-JP" altLang="en-US" sz="1400" dirty="0">
                  <a:latin typeface="+mn-lt"/>
                </a:rPr>
                <a:t>（</a:t>
              </a:r>
              <a:r>
                <a:rPr lang="en-US" altLang="ja-JP" sz="1400" dirty="0">
                  <a:latin typeface="+mn-lt"/>
                </a:rPr>
                <a:t>EAR</a:t>
              </a:r>
              <a:r>
                <a:rPr lang="ja-JP" altLang="en-US" sz="1400" dirty="0">
                  <a:latin typeface="+mn-lt"/>
                </a:rPr>
                <a:t>）</a:t>
              </a:r>
              <a:endParaRPr lang="ja-JP" altLang="ja-JP" sz="1400" dirty="0">
                <a:latin typeface="+mn-lt"/>
              </a:endParaRPr>
            </a:p>
          </p:txBody>
        </p:sp>
        <p:pic>
          <p:nvPicPr>
            <p:cNvPr id="78" name="Picture 15"/>
            <p:cNvPicPr>
              <a:picLocks noChangeAspect="1" noChangeArrowheads="1"/>
            </p:cNvPicPr>
            <p:nvPr/>
          </p:nvPicPr>
          <p:blipFill>
            <a:blip r:embed="rId6" cstate="print"/>
            <a:srcRect t="4016" b="20081"/>
            <a:stretch>
              <a:fillRect/>
            </a:stretch>
          </p:blipFill>
          <p:spPr bwMode="auto">
            <a:xfrm>
              <a:off x="4558" y="618"/>
              <a:ext cx="1129" cy="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58" y="1344"/>
              <a:ext cx="1124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" name="Picture 16"/>
            <p:cNvPicPr>
              <a:picLocks noChangeAspect="1" noChangeArrowheads="1"/>
            </p:cNvPicPr>
            <p:nvPr/>
          </p:nvPicPr>
          <p:blipFill>
            <a:blip r:embed="rId8" cstate="print"/>
            <a:srcRect b="7883"/>
            <a:stretch>
              <a:fillRect/>
            </a:stretch>
          </p:blipFill>
          <p:spPr bwMode="auto">
            <a:xfrm>
              <a:off x="3288" y="2614"/>
              <a:ext cx="1242" cy="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" name="AutoShape 22"/>
            <p:cNvSpPr>
              <a:spLocks noChangeArrowheads="1"/>
            </p:cNvSpPr>
            <p:nvPr/>
          </p:nvSpPr>
          <p:spPr bwMode="auto">
            <a:xfrm>
              <a:off x="3984" y="482"/>
              <a:ext cx="1708" cy="355"/>
            </a:xfrm>
            <a:prstGeom prst="wedgeRectCallout">
              <a:avLst>
                <a:gd name="adj1" fmla="val -149097"/>
                <a:gd name="adj2" fmla="val 36770"/>
              </a:avLst>
            </a:prstGeom>
            <a:solidFill>
              <a:srgbClr val="CCFFFF">
                <a:alpha val="70195"/>
              </a:srgbClr>
            </a:solidFill>
            <a:ln w="25400">
              <a:solidFill>
                <a:srgbClr val="00CCF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1600" dirty="0">
                  <a:latin typeface="+mn-lt"/>
                </a:rPr>
                <a:t>Svalbard</a:t>
              </a:r>
              <a:r>
                <a:rPr lang="ja-JP" altLang="en-US" sz="1600" dirty="0" smtClean="0">
                  <a:latin typeface="+mn-lt"/>
                </a:rPr>
                <a:t>：</a:t>
              </a:r>
              <a:r>
                <a:rPr lang="en-US" altLang="ja-JP" sz="1400" dirty="0" smtClean="0">
                  <a:latin typeface="+mn-lt"/>
                </a:rPr>
                <a:t>IS </a:t>
              </a:r>
              <a:r>
                <a:rPr lang="en-US" altLang="ja-JP" sz="1400" dirty="0">
                  <a:latin typeface="+mn-lt"/>
                </a:rPr>
                <a:t>radar (EISCAT),</a:t>
              </a:r>
              <a:r>
                <a:rPr lang="ja-JP" altLang="en-US" sz="1400" dirty="0">
                  <a:latin typeface="+mn-lt"/>
                </a:rPr>
                <a:t/>
              </a:r>
              <a:br>
                <a:rPr lang="ja-JP" altLang="en-US" sz="1400" dirty="0">
                  <a:latin typeface="+mn-lt"/>
                </a:rPr>
              </a:br>
              <a:r>
                <a:rPr lang="en-US" altLang="ja-JP" sz="1400" dirty="0">
                  <a:latin typeface="+mn-lt"/>
                </a:rPr>
                <a:t>meteor radar, aurora imager</a:t>
              </a:r>
              <a:endParaRPr lang="ja-JP" altLang="ja-JP" sz="1400" dirty="0">
                <a:latin typeface="+mn-lt"/>
              </a:endParaRPr>
            </a:p>
          </p:txBody>
        </p:sp>
        <p:grpSp>
          <p:nvGrpSpPr>
            <p:cNvPr id="82" name="Group 25"/>
            <p:cNvGrpSpPr>
              <a:grpSpLocks/>
            </p:cNvGrpSpPr>
            <p:nvPr/>
          </p:nvGrpSpPr>
          <p:grpSpPr bwMode="auto">
            <a:xfrm>
              <a:off x="3305" y="3408"/>
              <a:ext cx="1208" cy="884"/>
              <a:chOff x="3305" y="3408"/>
              <a:chExt cx="1208" cy="884"/>
            </a:xfrm>
          </p:grpSpPr>
          <p:pic>
            <p:nvPicPr>
              <p:cNvPr id="88" name="Picture 20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305" y="3408"/>
                <a:ext cx="1208" cy="8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9" name="Text Box 21"/>
              <p:cNvSpPr txBox="1">
                <a:spLocks noChangeArrowheads="1"/>
              </p:cNvSpPr>
              <p:nvPr/>
            </p:nvSpPr>
            <p:spPr bwMode="auto">
              <a:xfrm>
                <a:off x="3417" y="3420"/>
                <a:ext cx="1096" cy="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200" b="1" dirty="0" err="1">
                    <a:solidFill>
                      <a:srgbClr val="FFFF00"/>
                    </a:solidFill>
                    <a:latin typeface="+mn-lt"/>
                  </a:rPr>
                  <a:t>SuperDARN</a:t>
                </a:r>
                <a:r>
                  <a:rPr lang="ja-JP" altLang="en-US" sz="1200" b="1" dirty="0">
                    <a:solidFill>
                      <a:srgbClr val="FFFF00"/>
                    </a:solidFill>
                    <a:latin typeface="+mn-lt"/>
                  </a:rPr>
                  <a:t> </a:t>
                </a:r>
                <a:r>
                  <a:rPr lang="en-US" altLang="ja-JP" sz="1200" b="1" dirty="0">
                    <a:solidFill>
                      <a:srgbClr val="FFFF00"/>
                    </a:solidFill>
                    <a:latin typeface="+mn-lt"/>
                  </a:rPr>
                  <a:t>radar</a:t>
                </a:r>
                <a:endParaRPr lang="ja-JP" altLang="ja-JP" sz="1400" b="1" dirty="0">
                  <a:solidFill>
                    <a:srgbClr val="FFFF00"/>
                  </a:solidFill>
                  <a:latin typeface="+mn-lt"/>
                </a:endParaRPr>
              </a:p>
            </p:txBody>
          </p:sp>
        </p:grpSp>
        <p:sp>
          <p:nvSpPr>
            <p:cNvPr id="86" name="AutoShape 17"/>
            <p:cNvSpPr>
              <a:spLocks noChangeArrowheads="1"/>
            </p:cNvSpPr>
            <p:nvPr/>
          </p:nvSpPr>
          <p:spPr bwMode="auto">
            <a:xfrm>
              <a:off x="3288" y="2246"/>
              <a:ext cx="1180" cy="474"/>
            </a:xfrm>
            <a:prstGeom prst="wedgeRectCallout">
              <a:avLst>
                <a:gd name="adj1" fmla="val -77875"/>
                <a:gd name="adj2" fmla="val -188449"/>
              </a:avLst>
            </a:prstGeom>
            <a:solidFill>
              <a:srgbClr val="FF9900">
                <a:alpha val="70195"/>
              </a:srgbClr>
            </a:solidFill>
            <a:ln w="25400">
              <a:solidFill>
                <a:srgbClr val="FF66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400" dirty="0" err="1">
                  <a:latin typeface="+mn-lt"/>
                </a:rPr>
                <a:t>Iitate</a:t>
              </a:r>
              <a:r>
                <a:rPr lang="en-US" altLang="ja-JP" sz="1400" dirty="0">
                  <a:latin typeface="+mn-lt"/>
                </a:rPr>
                <a:t>, </a:t>
              </a:r>
              <a:r>
                <a:rPr lang="en-US" altLang="ja-JP" sz="1400" dirty="0" err="1">
                  <a:latin typeface="+mn-lt"/>
                </a:rPr>
                <a:t>Onagawa</a:t>
              </a:r>
              <a:r>
                <a:rPr lang="en-US" altLang="ja-JP" sz="1400" dirty="0">
                  <a:latin typeface="+mn-lt"/>
                </a:rPr>
                <a:t/>
              </a:r>
              <a:br>
                <a:rPr lang="en-US" altLang="ja-JP" sz="1400" dirty="0">
                  <a:latin typeface="+mn-lt"/>
                </a:rPr>
              </a:br>
              <a:r>
                <a:rPr lang="en-US" altLang="ja-JP" sz="1400" dirty="0">
                  <a:latin typeface="+mn-lt"/>
                </a:rPr>
                <a:t>radio </a:t>
              </a:r>
              <a:r>
                <a:rPr lang="en-US" altLang="ja-JP" sz="1400" dirty="0" err="1">
                  <a:latin typeface="+mn-lt"/>
                </a:rPr>
                <a:t>teloscope</a:t>
              </a:r>
              <a:r>
                <a:rPr lang="en-US" altLang="ja-JP" sz="1400" dirty="0">
                  <a:latin typeface="+mn-lt"/>
                </a:rPr>
                <a:t/>
              </a:r>
              <a:br>
                <a:rPr lang="en-US" altLang="ja-JP" sz="1400" dirty="0">
                  <a:latin typeface="+mn-lt"/>
                </a:rPr>
              </a:br>
              <a:r>
                <a:rPr lang="en-US" altLang="ja-JP" sz="1400" dirty="0" err="1">
                  <a:latin typeface="+mn-lt"/>
                </a:rPr>
                <a:t>magnetomter</a:t>
              </a:r>
              <a:endParaRPr lang="ja-JP" altLang="en-US" sz="1400" dirty="0">
                <a:latin typeface="+mn-lt"/>
              </a:endParaRPr>
            </a:p>
          </p:txBody>
        </p:sp>
        <p:sp>
          <p:nvSpPr>
            <p:cNvPr id="87" name="AutoShape 24"/>
            <p:cNvSpPr>
              <a:spLocks noChangeArrowheads="1"/>
            </p:cNvSpPr>
            <p:nvPr/>
          </p:nvSpPr>
          <p:spPr bwMode="auto">
            <a:xfrm>
              <a:off x="3694" y="1747"/>
              <a:ext cx="862" cy="335"/>
            </a:xfrm>
            <a:prstGeom prst="wedgeRectCallout">
              <a:avLst>
                <a:gd name="adj1" fmla="val -143537"/>
                <a:gd name="adj2" fmla="val -80708"/>
              </a:avLst>
            </a:prstGeom>
            <a:solidFill>
              <a:srgbClr val="FFCC00">
                <a:alpha val="70195"/>
              </a:srgbClr>
            </a:solidFill>
            <a:ln w="25400">
              <a:solidFill>
                <a:srgbClr val="FF99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400" dirty="0">
                  <a:latin typeface="+mn-lt"/>
                </a:rPr>
                <a:t>Solar </a:t>
              </a:r>
              <a:r>
                <a:rPr lang="en-US" altLang="ja-JP" sz="1400" dirty="0" smtClean="0">
                  <a:latin typeface="+mn-lt"/>
                </a:rPr>
                <a:t>observatory</a:t>
              </a:r>
              <a:endParaRPr lang="ja-JP" altLang="en-US" sz="1400" dirty="0">
                <a:latin typeface="+mn-lt"/>
              </a:endParaRPr>
            </a:p>
          </p:txBody>
        </p:sp>
      </p:grpSp>
      <p:sp>
        <p:nvSpPr>
          <p:cNvPr id="2" name="パイ 1"/>
          <p:cNvSpPr/>
          <p:nvPr/>
        </p:nvSpPr>
        <p:spPr bwMode="auto">
          <a:xfrm>
            <a:off x="4010866" y="1277471"/>
            <a:ext cx="1405124" cy="1903879"/>
          </a:xfrm>
          <a:prstGeom prst="pie">
            <a:avLst>
              <a:gd name="adj1" fmla="val 11649802"/>
              <a:gd name="adj2" fmla="val 16038873"/>
            </a:avLst>
          </a:prstGeom>
          <a:noFill/>
          <a:ln w="15875" cap="flat" cmpd="sng" algn="ctr">
            <a:solidFill>
              <a:schemeClr val="tx2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34" name="スライド番号プレースホルダ 3"/>
          <p:cNvSpPr>
            <a:spLocks noGrp="1"/>
          </p:cNvSpPr>
          <p:nvPr>
            <p:ph type="sldNum" sz="quarter" idx="11"/>
          </p:nvPr>
        </p:nvSpPr>
        <p:spPr>
          <a:xfrm>
            <a:off x="8316416" y="6483498"/>
            <a:ext cx="504056" cy="304800"/>
          </a:xfrm>
        </p:spPr>
        <p:txBody>
          <a:bodyPr anchor="ctr" anchorCtr="1"/>
          <a:lstStyle/>
          <a:p>
            <a:pPr>
              <a:defRPr/>
            </a:pPr>
            <a:fld id="{86C2E42C-E727-CA4A-BBC1-684281922D98}" type="slidenum">
              <a:rPr lang="en-US" altLang="ja-JP" sz="1200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3</a:t>
            </a:fld>
            <a:endParaRPr lang="en-US" altLang="ja-JP" sz="12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2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0" y="6453336"/>
            <a:ext cx="1835696" cy="365125"/>
          </a:xfrm>
        </p:spPr>
        <p:txBody>
          <a:bodyPr anchor="ctr" anchorCtr="1"/>
          <a:lstStyle/>
          <a:p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平成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28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年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月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27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日、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28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日</a:t>
            </a:r>
            <a:endParaRPr lang="ja-JP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フッター プレースホルダ 4"/>
          <p:cNvSpPr>
            <a:spLocks noGrp="1"/>
          </p:cNvSpPr>
          <p:nvPr>
            <p:ph type="ftr" sz="quarter" idx="12"/>
          </p:nvPr>
        </p:nvSpPr>
        <p:spPr>
          <a:xfrm>
            <a:off x="1332000" y="6406404"/>
            <a:ext cx="6480000" cy="406972"/>
          </a:xfrm>
        </p:spPr>
        <p:txBody>
          <a:bodyPr anchor="ctr" anchorCtr="1"/>
          <a:lstStyle/>
          <a:p>
            <a:r>
              <a:rPr lang="ja-JP" altLang="en-US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第</a:t>
            </a:r>
            <a:r>
              <a:rPr lang="en-US" altLang="ja-JP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3</a:t>
            </a:r>
            <a:r>
              <a:rPr lang="ja-JP" altLang="en-US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回オープンサイエンスデータ</a:t>
            </a:r>
            <a:r>
              <a:rPr lang="ja-JP" altLang="en-US" sz="1100" kern="0" dirty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推進</a:t>
            </a:r>
            <a:r>
              <a:rPr lang="ja-JP" altLang="en-US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ワークショップ</a:t>
            </a:r>
            <a:endParaRPr lang="en-US" altLang="ja-JP" sz="1100" kern="0" dirty="0" smtClean="0">
              <a:solidFill>
                <a:schemeClr val="bg1">
                  <a:lumMod val="50000"/>
                </a:schemeClr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1100" kern="0" dirty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主催：京都大学理学研究科附属地磁気世界資料解析センター</a:t>
            </a:r>
            <a:endParaRPr lang="ja-JP" alt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39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35" y="836712"/>
            <a:ext cx="8487331" cy="5307163"/>
          </a:xfrm>
          <a:prstGeom prst="rect">
            <a:avLst/>
          </a:prstGeom>
        </p:spPr>
      </p:pic>
      <p:sp>
        <p:nvSpPr>
          <p:cNvPr id="5" name="テキスト ボックス 29"/>
          <p:cNvSpPr txBox="1">
            <a:spLocks noChangeArrowheads="1"/>
          </p:cNvSpPr>
          <p:nvPr/>
        </p:nvSpPr>
        <p:spPr bwMode="auto">
          <a:xfrm>
            <a:off x="251520" y="6217567"/>
            <a:ext cx="64804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i="1" dirty="0" smtClean="0">
                <a:solidFill>
                  <a:srgbClr val="000000"/>
                </a:solidFill>
                <a:latin typeface="Arial" panose="020B0604020202020204" pitchFamily="34" charset="0"/>
                <a:ea typeface="ヒラギノ角ゴ Pro W6" pitchFamily="80" charset="-128"/>
                <a:cs typeface="Arial" panose="020B0604020202020204" pitchFamily="34" charset="0"/>
              </a:rPr>
              <a:t>IUGONET News Letter vol.1, Jan. 2013, http</a:t>
            </a:r>
            <a:r>
              <a:rPr lang="en-US" altLang="ja-JP" sz="1400" i="1" dirty="0">
                <a:solidFill>
                  <a:srgbClr val="000000"/>
                </a:solidFill>
                <a:latin typeface="Arial" panose="020B0604020202020204" pitchFamily="34" charset="0"/>
                <a:ea typeface="ヒラギノ角ゴ Pro W6" pitchFamily="80" charset="-128"/>
                <a:cs typeface="Arial" panose="020B0604020202020204" pitchFamily="34" charset="0"/>
              </a:rPr>
              <a:t>://</a:t>
            </a:r>
            <a:r>
              <a:rPr lang="en-US" altLang="ja-JP" sz="1400" i="1" dirty="0" smtClean="0">
                <a:solidFill>
                  <a:srgbClr val="000000"/>
                </a:solidFill>
                <a:latin typeface="Arial" panose="020B0604020202020204" pitchFamily="34" charset="0"/>
                <a:ea typeface="ヒラギノ角ゴ Pro W6" pitchFamily="80" charset="-128"/>
                <a:cs typeface="Arial" panose="020B0604020202020204" pitchFamily="34" charset="0"/>
              </a:rPr>
              <a:t>www.iugonet.org/newsletter.html</a:t>
            </a:r>
            <a:endParaRPr lang="ja-JP" altLang="en-US" sz="1400" i="1" dirty="0">
              <a:solidFill>
                <a:srgbClr val="000000"/>
              </a:solidFill>
              <a:latin typeface="Arial" panose="020B0604020202020204" pitchFamily="34" charset="0"/>
              <a:ea typeface="ヒラギノ角ゴ Pro W6" pitchFamily="80" charset="-128"/>
              <a:cs typeface="Arial" panose="020B0604020202020204" pitchFamily="34" charset="0"/>
            </a:endParaRPr>
          </a:p>
        </p:txBody>
      </p:sp>
      <p:cxnSp>
        <p:nvCxnSpPr>
          <p:cNvPr id="11" name="直線コネクタ 10"/>
          <p:cNvCxnSpPr/>
          <p:nvPr/>
        </p:nvCxnSpPr>
        <p:spPr bwMode="auto">
          <a:xfrm>
            <a:off x="467832" y="3448050"/>
            <a:ext cx="2592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直線コネクタ 11"/>
          <p:cNvCxnSpPr/>
          <p:nvPr/>
        </p:nvCxnSpPr>
        <p:spPr bwMode="auto">
          <a:xfrm>
            <a:off x="359832" y="3664940"/>
            <a:ext cx="2700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直線コネクタ 12"/>
          <p:cNvCxnSpPr/>
          <p:nvPr/>
        </p:nvCxnSpPr>
        <p:spPr bwMode="auto">
          <a:xfrm>
            <a:off x="359832" y="3881830"/>
            <a:ext cx="2700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直線コネクタ 13"/>
          <p:cNvCxnSpPr/>
          <p:nvPr/>
        </p:nvCxnSpPr>
        <p:spPr bwMode="auto">
          <a:xfrm>
            <a:off x="359832" y="4098720"/>
            <a:ext cx="2700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直線コネクタ 14"/>
          <p:cNvCxnSpPr/>
          <p:nvPr/>
        </p:nvCxnSpPr>
        <p:spPr bwMode="auto">
          <a:xfrm>
            <a:off x="359832" y="4315610"/>
            <a:ext cx="2700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直線コネクタ 15"/>
          <p:cNvCxnSpPr/>
          <p:nvPr/>
        </p:nvCxnSpPr>
        <p:spPr bwMode="auto">
          <a:xfrm>
            <a:off x="359832" y="4532500"/>
            <a:ext cx="2700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直線コネクタ 16"/>
          <p:cNvCxnSpPr/>
          <p:nvPr/>
        </p:nvCxnSpPr>
        <p:spPr bwMode="auto">
          <a:xfrm>
            <a:off x="359832" y="4749390"/>
            <a:ext cx="257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228600"/>
            <a:ext cx="6999287" cy="533400"/>
          </a:xfrm>
        </p:spPr>
        <p:txBody>
          <a:bodyPr lIns="0" tIns="0" rIns="0" bIns="0" anchor="ctr" anchorCtr="1"/>
          <a:lstStyle/>
          <a:p>
            <a:r>
              <a:rPr lang="en-US" altLang="ja-JP" sz="2400" dirty="0" smtClean="0">
                <a:latin typeface="+mn-lt"/>
              </a:rPr>
              <a:t>Introduction: About </a:t>
            </a:r>
            <a:r>
              <a:rPr lang="en-US" altLang="ja-JP" sz="2400" dirty="0">
                <a:latin typeface="+mn-lt"/>
              </a:rPr>
              <a:t>IUGONET</a:t>
            </a:r>
            <a:endParaRPr lang="ja-JP" altLang="en-US" sz="2400" dirty="0">
              <a:latin typeface="+mn-lt"/>
              <a:ea typeface="ＭＳ Ｐゴシック" pitchFamily="50" charset="-128"/>
              <a:cs typeface="ＭＳ ゴシック" charset="0"/>
            </a:endParaRPr>
          </a:p>
        </p:txBody>
      </p:sp>
      <p:sp>
        <p:nvSpPr>
          <p:cNvPr id="19" name="スライド番号プレースホルダ 3"/>
          <p:cNvSpPr>
            <a:spLocks noGrp="1"/>
          </p:cNvSpPr>
          <p:nvPr>
            <p:ph type="sldNum" sz="quarter" idx="11"/>
          </p:nvPr>
        </p:nvSpPr>
        <p:spPr>
          <a:xfrm>
            <a:off x="8316416" y="6483498"/>
            <a:ext cx="504056" cy="304800"/>
          </a:xfrm>
        </p:spPr>
        <p:txBody>
          <a:bodyPr anchor="ctr" anchorCtr="1"/>
          <a:lstStyle/>
          <a:p>
            <a:pPr>
              <a:defRPr/>
            </a:pPr>
            <a:r>
              <a:rPr lang="en-US" altLang="ja-JP" sz="1200" dirty="0" smtClean="0">
                <a:solidFill>
                  <a:srgbClr val="FFFFFF">
                    <a:lumMod val="50000"/>
                  </a:srgbClr>
                </a:solidFill>
              </a:rPr>
              <a:t>4</a:t>
            </a:r>
            <a:endParaRPr lang="en-US" altLang="ja-JP" sz="12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1" name="フッター プレースホルダ 4"/>
          <p:cNvSpPr>
            <a:spLocks noGrp="1"/>
          </p:cNvSpPr>
          <p:nvPr>
            <p:ph type="ftr" sz="quarter" idx="12"/>
          </p:nvPr>
        </p:nvSpPr>
        <p:spPr>
          <a:xfrm>
            <a:off x="1332000" y="6406404"/>
            <a:ext cx="6480000" cy="406972"/>
          </a:xfrm>
        </p:spPr>
        <p:txBody>
          <a:bodyPr anchor="ctr" anchorCtr="1"/>
          <a:lstStyle/>
          <a:p>
            <a:r>
              <a:rPr lang="ja-JP" altLang="en-US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第</a:t>
            </a:r>
            <a:r>
              <a:rPr lang="en-US" altLang="ja-JP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3</a:t>
            </a:r>
            <a:r>
              <a:rPr lang="ja-JP" altLang="en-US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回オープンサイエンスデータ</a:t>
            </a:r>
            <a:r>
              <a:rPr lang="ja-JP" altLang="en-US" sz="1100" kern="0" dirty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推進</a:t>
            </a:r>
            <a:r>
              <a:rPr lang="ja-JP" altLang="en-US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ワークショップ</a:t>
            </a:r>
            <a:endParaRPr lang="en-US" altLang="ja-JP" sz="1100" kern="0" dirty="0" smtClean="0">
              <a:solidFill>
                <a:schemeClr val="bg1">
                  <a:lumMod val="50000"/>
                </a:schemeClr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1100" kern="0" dirty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主催：京都大学理学研究科附属地磁気世界資料解析センター</a:t>
            </a:r>
            <a:endParaRPr lang="ja-JP" alt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日付プレースホルダ 2"/>
          <p:cNvSpPr txBox="1">
            <a:spLocks/>
          </p:cNvSpPr>
          <p:nvPr/>
        </p:nvSpPr>
        <p:spPr bwMode="auto">
          <a:xfrm>
            <a:off x="0" y="6453336"/>
            <a:ext cx="1835696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ja-JP" altLang="en-US" sz="1200" smtClean="0">
                <a:solidFill>
                  <a:schemeClr val="bg1">
                    <a:lumMod val="50000"/>
                  </a:schemeClr>
                </a:solidFill>
              </a:rPr>
              <a:t>平成</a:t>
            </a:r>
            <a:r>
              <a:rPr lang="en-US" altLang="ja-JP" sz="1200" smtClean="0">
                <a:solidFill>
                  <a:schemeClr val="bg1">
                    <a:lumMod val="50000"/>
                  </a:schemeClr>
                </a:solidFill>
              </a:rPr>
              <a:t>28</a:t>
            </a:r>
            <a:r>
              <a:rPr lang="ja-JP" altLang="en-US" sz="1200" smtClean="0">
                <a:solidFill>
                  <a:schemeClr val="bg1">
                    <a:lumMod val="50000"/>
                  </a:schemeClr>
                </a:solidFill>
              </a:rPr>
              <a:t>年</a:t>
            </a:r>
            <a:r>
              <a:rPr lang="en-US" altLang="ja-JP" sz="120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r>
              <a:rPr lang="ja-JP" altLang="en-US" sz="1200" smtClean="0">
                <a:solidFill>
                  <a:schemeClr val="bg1">
                    <a:lumMod val="50000"/>
                  </a:schemeClr>
                </a:solidFill>
              </a:rPr>
              <a:t>月</a:t>
            </a:r>
            <a:r>
              <a:rPr lang="en-US" altLang="ja-JP" sz="1200" smtClean="0">
                <a:solidFill>
                  <a:schemeClr val="bg1">
                    <a:lumMod val="50000"/>
                  </a:schemeClr>
                </a:solidFill>
              </a:rPr>
              <a:t>27</a:t>
            </a:r>
            <a:r>
              <a:rPr lang="ja-JP" altLang="en-US" sz="1200" smtClean="0">
                <a:solidFill>
                  <a:schemeClr val="bg1">
                    <a:lumMod val="50000"/>
                  </a:schemeClr>
                </a:solidFill>
              </a:rPr>
              <a:t>日、</a:t>
            </a:r>
            <a:r>
              <a:rPr lang="en-US" altLang="ja-JP" sz="1200" smtClean="0">
                <a:solidFill>
                  <a:schemeClr val="bg1">
                    <a:lumMod val="50000"/>
                  </a:schemeClr>
                </a:solidFill>
              </a:rPr>
              <a:t>28</a:t>
            </a:r>
            <a:r>
              <a:rPr lang="ja-JP" altLang="en-US" sz="1200" smtClean="0">
                <a:solidFill>
                  <a:schemeClr val="bg1">
                    <a:lumMod val="50000"/>
                  </a:schemeClr>
                </a:solidFill>
              </a:rPr>
              <a:t>日</a:t>
            </a:r>
            <a:endParaRPr lang="ja-JP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6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 anchor="ctr" anchorCtr="1"/>
          <a:lstStyle/>
          <a:p>
            <a:r>
              <a:rPr lang="en-US" altLang="ja-JP" sz="2400" dirty="0" smtClean="0">
                <a:latin typeface="+mn-lt"/>
              </a:rPr>
              <a:t>Introduction: Products of IUGONET</a:t>
            </a:r>
            <a:endParaRPr lang="ja-JP" altLang="en-US" sz="2400" dirty="0">
              <a:latin typeface="+mn-lt"/>
              <a:ea typeface="ＭＳ Ｐゴシック" pitchFamily="50" charset="-128"/>
              <a:cs typeface="ＭＳ ゴシック" charset="0"/>
            </a:endParaRPr>
          </a:p>
        </p:txBody>
      </p:sp>
      <p:sp>
        <p:nvSpPr>
          <p:cNvPr id="34" name="スライド番号プレースホルダ 3"/>
          <p:cNvSpPr>
            <a:spLocks noGrp="1"/>
          </p:cNvSpPr>
          <p:nvPr>
            <p:ph type="sldNum" sz="quarter" idx="11"/>
          </p:nvPr>
        </p:nvSpPr>
        <p:spPr>
          <a:xfrm>
            <a:off x="8316416" y="6483498"/>
            <a:ext cx="504056" cy="304800"/>
          </a:xfrm>
        </p:spPr>
        <p:txBody>
          <a:bodyPr anchor="ctr" anchorCtr="1"/>
          <a:lstStyle/>
          <a:p>
            <a:pPr>
              <a:defRPr/>
            </a:pPr>
            <a:fld id="{86C2E42C-E727-CA4A-BBC1-684281922D98}" type="slidenum">
              <a:rPr lang="en-US" altLang="ja-JP" sz="1200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5</a:t>
            </a:fld>
            <a:endParaRPr lang="en-US" altLang="ja-JP" sz="1200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17" name="Picture 14" descr="GUI_pl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31" y="2414663"/>
            <a:ext cx="3538701" cy="336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テキスト ボックス 29"/>
          <p:cNvSpPr txBox="1">
            <a:spLocks noChangeArrowheads="1"/>
          </p:cNvSpPr>
          <p:nvPr/>
        </p:nvSpPr>
        <p:spPr bwMode="auto">
          <a:xfrm>
            <a:off x="5148064" y="5764033"/>
            <a:ext cx="36973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i="1" dirty="0">
                <a:solidFill>
                  <a:srgbClr val="000000"/>
                </a:solidFill>
                <a:latin typeface="Arial" panose="020B0604020202020204" pitchFamily="34" charset="0"/>
                <a:ea typeface="ヒラギノ角ゴ Pro W6" pitchFamily="80" charset="-128"/>
                <a:cs typeface="Arial" panose="020B0604020202020204" pitchFamily="34" charset="0"/>
              </a:rPr>
              <a:t>http://www.iugonet.org/software.html</a:t>
            </a:r>
            <a:endParaRPr lang="ja-JP" altLang="en-US" sz="1400" i="1" dirty="0">
              <a:solidFill>
                <a:srgbClr val="000000"/>
              </a:solidFill>
              <a:latin typeface="Arial" panose="020B0604020202020204" pitchFamily="34" charset="0"/>
              <a:ea typeface="ヒラギノ角ゴ Pro W6" pitchFamily="80" charset="-128"/>
              <a:cs typeface="Arial" panose="020B0604020202020204" pitchFamily="34" charset="0"/>
            </a:endParaRPr>
          </a:p>
        </p:txBody>
      </p:sp>
      <p:sp>
        <p:nvSpPr>
          <p:cNvPr id="22" name="テキスト ボックス 29"/>
          <p:cNvSpPr txBox="1">
            <a:spLocks noChangeArrowheads="1"/>
          </p:cNvSpPr>
          <p:nvPr/>
        </p:nvSpPr>
        <p:spPr bwMode="auto">
          <a:xfrm>
            <a:off x="5173261" y="2060848"/>
            <a:ext cx="34709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600" dirty="0" smtClean="0">
                <a:solidFill>
                  <a:srgbClr val="C00000"/>
                </a:solidFill>
                <a:latin typeface="Arial" panose="020B0604020202020204" pitchFamily="34" charset="0"/>
                <a:ea typeface="ヒラギノ角ゴ Pro W6" pitchFamily="80" charset="-128"/>
                <a:cs typeface="Arial" panose="020B0604020202020204" pitchFamily="34" charset="0"/>
              </a:rPr>
              <a:t>解析ソフトウェア</a:t>
            </a:r>
            <a:r>
              <a:rPr lang="en-US" altLang="ja-JP" sz="1600" dirty="0" smtClean="0">
                <a:solidFill>
                  <a:srgbClr val="C00000"/>
                </a:solidFill>
                <a:latin typeface="Arial" panose="020B0604020202020204" pitchFamily="34" charset="0"/>
                <a:ea typeface="ヒラギノ角ゴ Pro W6" pitchFamily="80" charset="-128"/>
                <a:cs typeface="Arial" panose="020B0604020202020204" pitchFamily="34" charset="0"/>
              </a:rPr>
              <a:t>UDAS</a:t>
            </a:r>
          </a:p>
        </p:txBody>
      </p:sp>
      <p:sp>
        <p:nvSpPr>
          <p:cNvPr id="23" name="テキスト ボックス 22"/>
          <p:cNvSpPr txBox="1"/>
          <p:nvPr/>
        </p:nvSpPr>
        <p:spPr bwMode="auto">
          <a:xfrm>
            <a:off x="395536" y="908720"/>
            <a:ext cx="8231095" cy="1214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36000" rIns="36000" bIns="36000" rtlCol="0" anchor="t" anchorCtr="0">
            <a:prstTxWarp prst="textNoShape">
              <a:avLst/>
            </a:prstTxWarp>
            <a:noAutofit/>
          </a:bodyPr>
          <a:lstStyle/>
          <a:p>
            <a:pPr marL="285750" indent="-285750" defTabSz="457200" fontAlgn="base">
              <a:lnSpc>
                <a:spcPts val="1800"/>
              </a:lnSpc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ja-JP" altLang="en-US" sz="1600" dirty="0" smtClean="0">
                <a:solidFill>
                  <a:srgbClr val="C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メタデータ・データベース：</a:t>
            </a:r>
            <a:r>
              <a:rPr lang="en-US" altLang="ja-JP" sz="1600" dirty="0" smtClean="0">
                <a:solidFill>
                  <a:srgbClr val="C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en-US" altLang="ja-JP" sz="160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IUGONET</a:t>
            </a:r>
            <a:r>
              <a:rPr lang="ja-JP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参画機関が保有する観測データに対するメタデータを横断的に検索することができる。</a:t>
            </a:r>
            <a:endParaRPr lang="en-US" altLang="ja-JP" sz="1600" dirty="0" smtClean="0">
              <a:solidFill>
                <a:srgbClr val="0000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285750" indent="-285750" defTabSz="457200" fontAlgn="base">
              <a:lnSpc>
                <a:spcPts val="1800"/>
              </a:lnSpc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ja-JP" altLang="en-US" sz="1600" dirty="0" smtClean="0">
                <a:solidFill>
                  <a:srgbClr val="C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解析ソフトウェア</a:t>
            </a:r>
            <a:r>
              <a:rPr lang="en-US" altLang="ja-JP" sz="1600" dirty="0" smtClean="0">
                <a:solidFill>
                  <a:srgbClr val="C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UDAS</a:t>
            </a:r>
            <a:r>
              <a:rPr lang="ja-JP" altLang="en-US" sz="1600" dirty="0" smtClean="0">
                <a:solidFill>
                  <a:srgbClr val="C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：</a:t>
            </a:r>
            <a:r>
              <a:rPr lang="en-US" altLang="ja-JP" sz="1600" dirty="0" smtClean="0">
                <a:solidFill>
                  <a:srgbClr val="C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ja-JP" altLang="en-US" sz="16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複数の機関が持つ様々な観測データを同一プラットフォームで</a:t>
            </a:r>
            <a:r>
              <a:rPr lang="ja-JP" alt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可視化、解析することができる。</a:t>
            </a:r>
            <a:r>
              <a:rPr lang="en-US" altLang="ja-JP" sz="160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テキスト ボックス 29"/>
          <p:cNvSpPr txBox="1">
            <a:spLocks noChangeArrowheads="1"/>
          </p:cNvSpPr>
          <p:nvPr/>
        </p:nvSpPr>
        <p:spPr bwMode="auto">
          <a:xfrm>
            <a:off x="430596" y="2060848"/>
            <a:ext cx="32255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600" dirty="0" smtClean="0">
                <a:solidFill>
                  <a:srgbClr val="C00000"/>
                </a:solidFill>
                <a:latin typeface="Arial" panose="020B0604020202020204" pitchFamily="34" charset="0"/>
                <a:ea typeface="ヒラギノ角ゴ Pro W6" pitchFamily="80" charset="-128"/>
                <a:cs typeface="Arial" panose="020B0604020202020204" pitchFamily="34" charset="0"/>
              </a:rPr>
              <a:t>メタデータ・データベース</a:t>
            </a:r>
            <a:endParaRPr lang="en-US" altLang="ja-JP" sz="1600" dirty="0" smtClean="0">
              <a:solidFill>
                <a:srgbClr val="C00000"/>
              </a:solidFill>
              <a:latin typeface="Arial" panose="020B0604020202020204" pitchFamily="34" charset="0"/>
              <a:ea typeface="ヒラギノ角ゴ Pro W6" pitchFamily="80" charset="-128"/>
              <a:cs typeface="Arial" panose="020B0604020202020204" pitchFamily="34" charset="0"/>
            </a:endParaRPr>
          </a:p>
        </p:txBody>
      </p:sp>
      <p:sp>
        <p:nvSpPr>
          <p:cNvPr id="15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0" y="6453336"/>
            <a:ext cx="1835696" cy="365125"/>
          </a:xfrm>
        </p:spPr>
        <p:txBody>
          <a:bodyPr anchor="ctr" anchorCtr="1"/>
          <a:lstStyle/>
          <a:p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平成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28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年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月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27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日、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28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日</a:t>
            </a:r>
            <a:endParaRPr lang="ja-JP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フッター プレースホルダ 4"/>
          <p:cNvSpPr>
            <a:spLocks noGrp="1"/>
          </p:cNvSpPr>
          <p:nvPr>
            <p:ph type="ftr" sz="quarter" idx="12"/>
          </p:nvPr>
        </p:nvSpPr>
        <p:spPr>
          <a:xfrm>
            <a:off x="1332000" y="6406404"/>
            <a:ext cx="6480000" cy="406972"/>
          </a:xfrm>
        </p:spPr>
        <p:txBody>
          <a:bodyPr anchor="ctr" anchorCtr="1"/>
          <a:lstStyle/>
          <a:p>
            <a:r>
              <a:rPr lang="ja-JP" altLang="en-US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第</a:t>
            </a:r>
            <a:r>
              <a:rPr lang="en-US" altLang="ja-JP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3</a:t>
            </a:r>
            <a:r>
              <a:rPr lang="ja-JP" altLang="en-US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回オープンサイエンスデータ</a:t>
            </a:r>
            <a:r>
              <a:rPr lang="ja-JP" altLang="en-US" sz="1100" kern="0" dirty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推進</a:t>
            </a:r>
            <a:r>
              <a:rPr lang="ja-JP" altLang="en-US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ワークショップ</a:t>
            </a:r>
            <a:endParaRPr lang="en-US" altLang="ja-JP" sz="1100" kern="0" dirty="0" smtClean="0">
              <a:solidFill>
                <a:schemeClr val="bg1">
                  <a:lumMod val="50000"/>
                </a:schemeClr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1100" kern="0" dirty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主催：京都大学理学研究科附属地磁気世界資料解析センター</a:t>
            </a:r>
            <a:endParaRPr lang="ja-JP" alt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14663"/>
            <a:ext cx="4536504" cy="2999264"/>
          </a:xfrm>
          <a:prstGeom prst="rect">
            <a:avLst/>
          </a:prstGeom>
        </p:spPr>
      </p:pic>
      <p:sp>
        <p:nvSpPr>
          <p:cNvPr id="18" name="テキスト ボックス 29"/>
          <p:cNvSpPr txBox="1">
            <a:spLocks noChangeArrowheads="1"/>
          </p:cNvSpPr>
          <p:nvPr/>
        </p:nvSpPr>
        <p:spPr bwMode="auto">
          <a:xfrm>
            <a:off x="395536" y="5764033"/>
            <a:ext cx="36973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i="1" dirty="0">
                <a:solidFill>
                  <a:srgbClr val="000000"/>
                </a:solidFill>
                <a:latin typeface="Arial" panose="020B0604020202020204" pitchFamily="34" charset="0"/>
                <a:ea typeface="ヒラギノ角ゴ Pro W6" pitchFamily="80" charset="-128"/>
                <a:cs typeface="Arial" panose="020B0604020202020204" pitchFamily="34" charset="0"/>
              </a:rPr>
              <a:t>http</a:t>
            </a:r>
            <a:r>
              <a:rPr lang="en-US" altLang="ja-JP" sz="1400" i="1" dirty="0" smtClean="0">
                <a:solidFill>
                  <a:srgbClr val="000000"/>
                </a:solidFill>
                <a:latin typeface="Arial" panose="020B0604020202020204" pitchFamily="34" charset="0"/>
                <a:ea typeface="ヒラギノ角ゴ Pro W6" pitchFamily="80" charset="-128"/>
                <a:cs typeface="Arial" panose="020B0604020202020204" pitchFamily="34" charset="0"/>
              </a:rPr>
              <a:t>://search.iugont.org/iugonet/</a:t>
            </a:r>
            <a:endParaRPr lang="ja-JP" altLang="en-US" sz="1400" i="1" dirty="0">
              <a:solidFill>
                <a:srgbClr val="000000"/>
              </a:solidFill>
              <a:latin typeface="Arial" panose="020B0604020202020204" pitchFamily="34" charset="0"/>
              <a:ea typeface="ヒラギノ角ゴ Pro W6" pitchFamily="8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14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正方形/長方形 69"/>
          <p:cNvSpPr/>
          <p:nvPr/>
        </p:nvSpPr>
        <p:spPr bwMode="auto">
          <a:xfrm>
            <a:off x="169934" y="5154509"/>
            <a:ext cx="5547492" cy="1141263"/>
          </a:xfrm>
          <a:prstGeom prst="rect">
            <a:avLst/>
          </a:prstGeom>
          <a:solidFill>
            <a:schemeClr val="accent5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rgbClr val="006600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69" name="正方形/長方形 68"/>
          <p:cNvSpPr/>
          <p:nvPr/>
        </p:nvSpPr>
        <p:spPr bwMode="auto">
          <a:xfrm>
            <a:off x="169934" y="4149080"/>
            <a:ext cx="5547492" cy="1015772"/>
          </a:xfrm>
          <a:prstGeom prst="rect">
            <a:avLst/>
          </a:prstGeom>
          <a:solidFill>
            <a:srgbClr val="FFFF9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rgbClr val="006600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12" name="正方形/長方形 11"/>
          <p:cNvSpPr/>
          <p:nvPr/>
        </p:nvSpPr>
        <p:spPr bwMode="auto">
          <a:xfrm>
            <a:off x="2188458" y="908721"/>
            <a:ext cx="2959606" cy="2905088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rgbClr val="006600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cxnSp>
        <p:nvCxnSpPr>
          <p:cNvPr id="49" name="直線コネクタ 48"/>
          <p:cNvCxnSpPr/>
          <p:nvPr/>
        </p:nvCxnSpPr>
        <p:spPr bwMode="auto">
          <a:xfrm flipH="1">
            <a:off x="6760720" y="5641455"/>
            <a:ext cx="784033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直線コネクタ 46"/>
          <p:cNvCxnSpPr/>
          <p:nvPr/>
        </p:nvCxnSpPr>
        <p:spPr bwMode="auto">
          <a:xfrm flipH="1">
            <a:off x="6660232" y="3645024"/>
            <a:ext cx="784033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直線コネクタ 4"/>
          <p:cNvCxnSpPr/>
          <p:nvPr/>
        </p:nvCxnSpPr>
        <p:spPr bwMode="auto">
          <a:xfrm flipH="1">
            <a:off x="6668287" y="1916832"/>
            <a:ext cx="784033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 anchor="ctr" anchorCtr="1"/>
          <a:lstStyle/>
          <a:p>
            <a:r>
              <a:rPr lang="en-US" altLang="ja-JP" sz="2400" dirty="0" smtClean="0">
                <a:latin typeface="+mn-lt"/>
              </a:rPr>
              <a:t>Introduction: Metadata Database</a:t>
            </a:r>
            <a:endParaRPr lang="ja-JP" altLang="en-US" sz="2400" dirty="0">
              <a:latin typeface="+mn-lt"/>
              <a:ea typeface="ＭＳ Ｐゴシック" pitchFamily="50" charset="-128"/>
              <a:cs typeface="ＭＳ ゴシック" charset="0"/>
            </a:endParaRPr>
          </a:p>
        </p:txBody>
      </p:sp>
      <p:sp>
        <p:nvSpPr>
          <p:cNvPr id="34" name="スライド番号プレースホルダ 3"/>
          <p:cNvSpPr>
            <a:spLocks noGrp="1"/>
          </p:cNvSpPr>
          <p:nvPr>
            <p:ph type="sldNum" sz="quarter" idx="11"/>
          </p:nvPr>
        </p:nvSpPr>
        <p:spPr>
          <a:xfrm>
            <a:off x="8316416" y="6483498"/>
            <a:ext cx="504056" cy="304800"/>
          </a:xfrm>
        </p:spPr>
        <p:txBody>
          <a:bodyPr anchor="ctr" anchorCtr="1"/>
          <a:lstStyle/>
          <a:p>
            <a:pPr>
              <a:defRPr/>
            </a:pPr>
            <a:fld id="{86C2E42C-E727-CA4A-BBC1-684281922D98}" type="slidenum">
              <a:rPr lang="en-US" altLang="ja-JP" sz="1200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6</a:t>
            </a:fld>
            <a:endParaRPr lang="en-US" altLang="ja-JP" sz="1200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7" name="Picture 2" descr="C:\Users\umemura\AppData\Local\Microsoft\Windows\Temporary Internet Files\Content.IE5\KXB04IE4\MC900428969[2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9792" y="1700808"/>
            <a:ext cx="827141" cy="1147000"/>
          </a:xfrm>
          <a:prstGeom prst="rect">
            <a:avLst/>
          </a:prstGeom>
          <a:noFill/>
        </p:spPr>
      </p:pic>
      <p:pic>
        <p:nvPicPr>
          <p:cNvPr id="53" name="Picture 2" descr="C:\Users\umemura\AppData\Local\Microsoft\Windows\Temporary Internet Files\Content.IE5\KXB04IE4\MC900428969[2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87317" y="1897536"/>
            <a:ext cx="827141" cy="1147000"/>
          </a:xfrm>
          <a:prstGeom prst="rect">
            <a:avLst/>
          </a:prstGeom>
          <a:noFill/>
        </p:spPr>
      </p:pic>
      <p:sp>
        <p:nvSpPr>
          <p:cNvPr id="10" name="円柱 9"/>
          <p:cNvSpPr/>
          <p:nvPr/>
        </p:nvSpPr>
        <p:spPr bwMode="auto">
          <a:xfrm>
            <a:off x="3551650" y="2319761"/>
            <a:ext cx="720080" cy="648071"/>
          </a:xfrm>
          <a:prstGeom prst="can">
            <a:avLst/>
          </a:prstGeom>
          <a:solidFill>
            <a:schemeClr val="accent5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 bwMode="auto">
          <a:xfrm>
            <a:off x="3067984" y="1196752"/>
            <a:ext cx="20800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1" lang="en-US" altLang="ja-JP" sz="1200" dirty="0" smtClean="0">
                <a:solidFill>
                  <a:srgbClr val="002060"/>
                </a:solidFill>
              </a:rPr>
              <a:t>http://search.iugonet.org/</a:t>
            </a:r>
            <a:endParaRPr kumimoji="1" lang="ja-JP" altLang="en-US" sz="1200" dirty="0" smtClean="0">
              <a:solidFill>
                <a:srgbClr val="002060"/>
              </a:solidFill>
            </a:endParaRPr>
          </a:p>
        </p:txBody>
      </p:sp>
      <p:pic>
        <p:nvPicPr>
          <p:cNvPr id="22" name="Picture 3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639" y="1696258"/>
            <a:ext cx="845057" cy="862697"/>
          </a:xfrm>
          <a:prstGeom prst="rect">
            <a:avLst/>
          </a:prstGeom>
          <a:noFill/>
        </p:spPr>
      </p:pic>
      <p:sp>
        <p:nvSpPr>
          <p:cNvPr id="23" name="テキスト ボックス 22"/>
          <p:cNvSpPr txBox="1"/>
          <p:nvPr/>
        </p:nvSpPr>
        <p:spPr bwMode="auto">
          <a:xfrm>
            <a:off x="54362" y="1517992"/>
            <a:ext cx="1030364" cy="397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algn="l">
              <a:lnSpc>
                <a:spcPts val="800"/>
              </a:lnSpc>
              <a:spcBef>
                <a:spcPct val="50000"/>
              </a:spcBef>
            </a:pPr>
            <a:r>
              <a:rPr lang="ja-JP" altLang="en-US" sz="1200" dirty="0" smtClean="0">
                <a:solidFill>
                  <a:srgbClr val="C00000"/>
                </a:solidFill>
              </a:rPr>
              <a:t>オーロラ</a:t>
            </a:r>
            <a:endParaRPr lang="en-US" altLang="ja-JP" sz="1200" dirty="0" smtClean="0">
              <a:solidFill>
                <a:srgbClr val="C00000"/>
              </a:solidFill>
            </a:endParaRPr>
          </a:p>
          <a:p>
            <a:pPr algn="l">
              <a:lnSpc>
                <a:spcPts val="800"/>
              </a:lnSpc>
              <a:spcBef>
                <a:spcPct val="50000"/>
              </a:spcBef>
            </a:pPr>
            <a:r>
              <a:rPr lang="ja-JP" altLang="en-US" sz="1200" dirty="0" smtClean="0">
                <a:solidFill>
                  <a:srgbClr val="C00000"/>
                </a:solidFill>
              </a:rPr>
              <a:t>研究者</a:t>
            </a:r>
            <a:endParaRPr kumimoji="1" lang="ja-JP" altLang="en-US" sz="1200" dirty="0" smtClean="0">
              <a:solidFill>
                <a:srgbClr val="C00000"/>
              </a:solidFill>
            </a:endParaRPr>
          </a:p>
        </p:txBody>
      </p:sp>
      <p:pic>
        <p:nvPicPr>
          <p:cNvPr id="24" name="Picture 2" descr="C:\Users\umemura\AppData\Local\Microsoft\Windows\Temporary Internet Files\Content.IE5\KXB04IE4\MC900428969[2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9153" y="1201880"/>
            <a:ext cx="827141" cy="1147000"/>
          </a:xfrm>
          <a:prstGeom prst="rect">
            <a:avLst/>
          </a:prstGeom>
          <a:noFill/>
        </p:spPr>
      </p:pic>
      <p:sp>
        <p:nvSpPr>
          <p:cNvPr id="25" name="円柱 24"/>
          <p:cNvSpPr/>
          <p:nvPr/>
        </p:nvSpPr>
        <p:spPr bwMode="auto">
          <a:xfrm>
            <a:off x="6543739" y="1561921"/>
            <a:ext cx="720080" cy="648071"/>
          </a:xfrm>
          <a:prstGeom prst="can">
            <a:avLst/>
          </a:prstGeom>
          <a:solidFill>
            <a:schemeClr val="accent5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27" name="正方形/長方形 26"/>
          <p:cNvSpPr/>
          <p:nvPr/>
        </p:nvSpPr>
        <p:spPr bwMode="auto">
          <a:xfrm>
            <a:off x="5872423" y="908720"/>
            <a:ext cx="2804033" cy="1570664"/>
          </a:xfrm>
          <a:prstGeom prst="rect">
            <a:avLst/>
          </a:prstGeom>
          <a:noFill/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rgbClr val="006600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 bwMode="auto">
          <a:xfrm>
            <a:off x="5868144" y="908720"/>
            <a:ext cx="10081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1" lang="ja-JP" altLang="en-US" sz="1200" dirty="0" smtClean="0">
                <a:solidFill>
                  <a:srgbClr val="002060"/>
                </a:solidFill>
              </a:rPr>
              <a:t>研究機関</a:t>
            </a:r>
            <a:r>
              <a:rPr kumimoji="1" lang="en-US" altLang="ja-JP" sz="1200" dirty="0" smtClean="0">
                <a:solidFill>
                  <a:srgbClr val="002060"/>
                </a:solidFill>
              </a:rPr>
              <a:t> A</a:t>
            </a:r>
            <a:endParaRPr kumimoji="1" lang="ja-JP" altLang="en-US" sz="1200" dirty="0" smtClean="0">
              <a:solidFill>
                <a:srgbClr val="002060"/>
              </a:solidFill>
            </a:endParaRPr>
          </a:p>
        </p:txBody>
      </p:sp>
      <p:pic>
        <p:nvPicPr>
          <p:cNvPr id="29" name="Picture 2" descr="C:\Users\umemura\AppData\Local\Microsoft\Windows\Temporary Internet Files\Content.IE5\KXB04IE4\MC900428969[2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9153" y="2924944"/>
            <a:ext cx="827141" cy="1147000"/>
          </a:xfrm>
          <a:prstGeom prst="rect">
            <a:avLst/>
          </a:prstGeom>
          <a:noFill/>
        </p:spPr>
      </p:pic>
      <p:sp>
        <p:nvSpPr>
          <p:cNvPr id="30" name="円柱 29"/>
          <p:cNvSpPr/>
          <p:nvPr/>
        </p:nvSpPr>
        <p:spPr bwMode="auto">
          <a:xfrm>
            <a:off x="6543739" y="3284985"/>
            <a:ext cx="720080" cy="648071"/>
          </a:xfrm>
          <a:prstGeom prst="can">
            <a:avLst/>
          </a:prstGeom>
          <a:solidFill>
            <a:schemeClr val="accent5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31" name="正方形/長方形 30"/>
          <p:cNvSpPr/>
          <p:nvPr/>
        </p:nvSpPr>
        <p:spPr bwMode="auto">
          <a:xfrm>
            <a:off x="6372200" y="3429000"/>
            <a:ext cx="1076641" cy="466086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100" i="0" u="none" strike="noStrike" cap="none" normalizeH="0" baseline="0" dirty="0" smtClean="0">
                <a:ln>
                  <a:noFill/>
                </a:ln>
                <a:solidFill>
                  <a:srgbClr val="292929"/>
                </a:solidFill>
                <a:effectLst/>
                <a:latin typeface="+mn-lt"/>
                <a:ea typeface="ヒラギノ角ゴ Pro W6" charset="-128"/>
                <a:cs typeface="ヒラギノ角ゴ Pro W6" charset="-128"/>
              </a:rPr>
              <a:t>観測</a:t>
            </a:r>
            <a:endParaRPr kumimoji="1" lang="en-US" altLang="ja-JP" sz="1100" i="0" u="none" strike="noStrike" cap="none" normalizeH="0" baseline="0" dirty="0" smtClean="0">
              <a:ln>
                <a:noFill/>
              </a:ln>
              <a:solidFill>
                <a:srgbClr val="292929"/>
              </a:solidFill>
              <a:effectLst/>
              <a:latin typeface="+mn-lt"/>
              <a:ea typeface="ヒラギノ角ゴ Pro W6" charset="-128"/>
              <a:cs typeface="ヒラギノ角ゴ Pro W6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100" dirty="0">
                <a:solidFill>
                  <a:srgbClr val="292929"/>
                </a:solidFill>
                <a:latin typeface="+mn-lt"/>
                <a:ea typeface="ヒラギノ角ゴ Pro W6" charset="-128"/>
                <a:cs typeface="ヒラギノ角ゴ Pro W6" charset="-128"/>
              </a:rPr>
              <a:t>データ</a:t>
            </a:r>
            <a:endParaRPr kumimoji="1" lang="en-US" altLang="ja-JP" sz="1100" i="0" u="none" strike="noStrike" cap="none" normalizeH="0" baseline="0" dirty="0" smtClean="0">
              <a:ln>
                <a:noFill/>
              </a:ln>
              <a:solidFill>
                <a:srgbClr val="292929"/>
              </a:solidFill>
              <a:effectLst/>
              <a:latin typeface="+mn-lt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32" name="正方形/長方形 31"/>
          <p:cNvSpPr/>
          <p:nvPr/>
        </p:nvSpPr>
        <p:spPr bwMode="auto">
          <a:xfrm>
            <a:off x="5872423" y="2650424"/>
            <a:ext cx="2804033" cy="1570664"/>
          </a:xfrm>
          <a:prstGeom prst="rect">
            <a:avLst/>
          </a:prstGeom>
          <a:noFill/>
          <a:ln w="1905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rgbClr val="006600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 bwMode="auto">
          <a:xfrm>
            <a:off x="5868144" y="2650424"/>
            <a:ext cx="10081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1" lang="ja-JP" altLang="en-US" sz="1200" dirty="0" smtClean="0">
                <a:solidFill>
                  <a:srgbClr val="006600"/>
                </a:solidFill>
              </a:rPr>
              <a:t>大学</a:t>
            </a:r>
            <a:r>
              <a:rPr kumimoji="1" lang="en-US" altLang="ja-JP" sz="1200" dirty="0" smtClean="0">
                <a:solidFill>
                  <a:srgbClr val="006600"/>
                </a:solidFill>
              </a:rPr>
              <a:t> B</a:t>
            </a:r>
            <a:endParaRPr kumimoji="1" lang="ja-JP" altLang="en-US" sz="1200" dirty="0" smtClean="0">
              <a:solidFill>
                <a:srgbClr val="006600"/>
              </a:solidFill>
            </a:endParaRPr>
          </a:p>
        </p:txBody>
      </p:sp>
      <p:pic>
        <p:nvPicPr>
          <p:cNvPr id="35" name="Picture 2" descr="C:\Users\umemura\AppData\Local\Microsoft\Windows\Temporary Internet Files\Content.IE5\KXB04IE4\MC900428969[2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9153" y="4941168"/>
            <a:ext cx="827141" cy="1147000"/>
          </a:xfrm>
          <a:prstGeom prst="rect">
            <a:avLst/>
          </a:prstGeom>
          <a:noFill/>
        </p:spPr>
      </p:pic>
      <p:sp>
        <p:nvSpPr>
          <p:cNvPr id="36" name="円柱 35"/>
          <p:cNvSpPr/>
          <p:nvPr/>
        </p:nvSpPr>
        <p:spPr bwMode="auto">
          <a:xfrm>
            <a:off x="6543739" y="5301209"/>
            <a:ext cx="720080" cy="648071"/>
          </a:xfrm>
          <a:prstGeom prst="can">
            <a:avLst/>
          </a:prstGeom>
          <a:solidFill>
            <a:schemeClr val="accent5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38" name="正方形/長方形 37"/>
          <p:cNvSpPr/>
          <p:nvPr/>
        </p:nvSpPr>
        <p:spPr bwMode="auto">
          <a:xfrm>
            <a:off x="5872423" y="4666648"/>
            <a:ext cx="2804033" cy="1570664"/>
          </a:xfrm>
          <a:prstGeom prst="rect">
            <a:avLst/>
          </a:prstGeom>
          <a:noFill/>
          <a:ln w="1905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rgbClr val="006600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 bwMode="auto">
          <a:xfrm>
            <a:off x="5868144" y="4666648"/>
            <a:ext cx="10081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1" lang="ja-JP" altLang="en-US" sz="1200" dirty="0" smtClean="0">
                <a:solidFill>
                  <a:srgbClr val="990000"/>
                </a:solidFill>
              </a:rPr>
              <a:t>大学</a:t>
            </a:r>
            <a:r>
              <a:rPr kumimoji="1" lang="en-US" altLang="ja-JP" sz="1200" dirty="0" smtClean="0">
                <a:solidFill>
                  <a:srgbClr val="990000"/>
                </a:solidFill>
              </a:rPr>
              <a:t> N</a:t>
            </a:r>
            <a:endParaRPr kumimoji="1" lang="ja-JP" altLang="en-US" sz="1200" dirty="0" smtClean="0">
              <a:solidFill>
                <a:srgbClr val="990000"/>
              </a:solidFill>
            </a:endParaRPr>
          </a:p>
        </p:txBody>
      </p:sp>
      <p:pic>
        <p:nvPicPr>
          <p:cNvPr id="40" name="Picture 3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9910" y="2852936"/>
            <a:ext cx="845057" cy="862697"/>
          </a:xfrm>
          <a:prstGeom prst="rect">
            <a:avLst/>
          </a:prstGeom>
          <a:noFill/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359" y="3174622"/>
            <a:ext cx="1105481" cy="832796"/>
          </a:xfrm>
          <a:prstGeom prst="rect">
            <a:avLst/>
          </a:prstGeom>
        </p:spPr>
      </p:pic>
      <p:sp>
        <p:nvSpPr>
          <p:cNvPr id="42" name="テキスト ボックス 41"/>
          <p:cNvSpPr txBox="1"/>
          <p:nvPr/>
        </p:nvSpPr>
        <p:spPr bwMode="auto">
          <a:xfrm>
            <a:off x="7493043" y="1209899"/>
            <a:ext cx="10081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1200" dirty="0" smtClean="0">
                <a:solidFill>
                  <a:srgbClr val="C00000"/>
                </a:solidFill>
              </a:rPr>
              <a:t>観測測器</a:t>
            </a:r>
            <a:endParaRPr kumimoji="1" lang="ja-JP" altLang="en-US" sz="1200" dirty="0" smtClean="0">
              <a:solidFill>
                <a:srgbClr val="C00000"/>
              </a:solidFill>
            </a:endParaRPr>
          </a:p>
        </p:txBody>
      </p:sp>
      <p:sp>
        <p:nvSpPr>
          <p:cNvPr id="43" name="テキスト ボックス 42"/>
          <p:cNvSpPr txBox="1"/>
          <p:nvPr/>
        </p:nvSpPr>
        <p:spPr bwMode="auto">
          <a:xfrm>
            <a:off x="5933525" y="1095127"/>
            <a:ext cx="10035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1200" dirty="0" smtClean="0">
                <a:solidFill>
                  <a:srgbClr val="C00000"/>
                </a:solidFill>
              </a:rPr>
              <a:t>観測データ公開サーバ</a:t>
            </a:r>
            <a:endParaRPr kumimoji="1" lang="ja-JP" altLang="en-US" sz="1200" dirty="0" smtClean="0">
              <a:solidFill>
                <a:srgbClr val="C00000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599" y="1462255"/>
            <a:ext cx="1143000" cy="857250"/>
          </a:xfrm>
          <a:prstGeom prst="rect">
            <a:avLst/>
          </a:prstGeom>
        </p:spPr>
      </p:pic>
      <p:sp>
        <p:nvSpPr>
          <p:cNvPr id="45" name="テキスト ボックス 44"/>
          <p:cNvSpPr txBox="1"/>
          <p:nvPr/>
        </p:nvSpPr>
        <p:spPr bwMode="auto">
          <a:xfrm>
            <a:off x="7493043" y="2935977"/>
            <a:ext cx="10081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1200" dirty="0" smtClean="0">
                <a:solidFill>
                  <a:srgbClr val="C00000"/>
                </a:solidFill>
              </a:rPr>
              <a:t>観測測器</a:t>
            </a:r>
            <a:endParaRPr lang="ja-JP" altLang="en-US" sz="1200" dirty="0">
              <a:solidFill>
                <a:srgbClr val="C00000"/>
              </a:solidFill>
            </a:endParaRPr>
          </a:p>
        </p:txBody>
      </p:sp>
      <p:sp>
        <p:nvSpPr>
          <p:cNvPr id="50" name="テキスト ボックス 49"/>
          <p:cNvSpPr txBox="1"/>
          <p:nvPr/>
        </p:nvSpPr>
        <p:spPr bwMode="auto">
          <a:xfrm>
            <a:off x="7493043" y="4952201"/>
            <a:ext cx="10081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1200" dirty="0" smtClean="0">
                <a:solidFill>
                  <a:srgbClr val="C00000"/>
                </a:solidFill>
              </a:rPr>
              <a:t>観測測器</a:t>
            </a:r>
            <a:endParaRPr lang="ja-JP" altLang="en-US" sz="1200" dirty="0">
              <a:solidFill>
                <a:srgbClr val="C00000"/>
              </a:solidFill>
            </a:endParaRPr>
          </a:p>
        </p:txBody>
      </p:sp>
      <p:sp>
        <p:nvSpPr>
          <p:cNvPr id="52" name="テキスト ボックス 51"/>
          <p:cNvSpPr txBox="1"/>
          <p:nvPr/>
        </p:nvSpPr>
        <p:spPr bwMode="auto">
          <a:xfrm rot="5400000">
            <a:off x="7059834" y="4304129"/>
            <a:ext cx="4644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ja-JP" altLang="en-US" sz="1200" dirty="0" smtClean="0">
                <a:solidFill>
                  <a:srgbClr val="C00000"/>
                </a:solidFill>
              </a:rPr>
              <a:t>・・・</a:t>
            </a:r>
          </a:p>
        </p:txBody>
      </p:sp>
      <p:cxnSp>
        <p:nvCxnSpPr>
          <p:cNvPr id="57" name="直線矢印コネクタ 56"/>
          <p:cNvCxnSpPr/>
          <p:nvPr/>
        </p:nvCxnSpPr>
        <p:spPr bwMode="auto">
          <a:xfrm>
            <a:off x="1472289" y="2041552"/>
            <a:ext cx="1078564" cy="27820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9" name="円形吹き出し 58"/>
          <p:cNvSpPr/>
          <p:nvPr/>
        </p:nvSpPr>
        <p:spPr bwMode="auto">
          <a:xfrm>
            <a:off x="112982" y="836712"/>
            <a:ext cx="1130304" cy="681280"/>
          </a:xfrm>
          <a:prstGeom prst="wedgeEllipseCallout">
            <a:avLst>
              <a:gd name="adj1" fmla="val 25845"/>
              <a:gd name="adj2" fmla="val 68686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ヒラギノ角ゴ Pro W6" charset="-128"/>
            </a:endParaRPr>
          </a:p>
        </p:txBody>
      </p:sp>
      <p:sp>
        <p:nvSpPr>
          <p:cNvPr id="67" name="テキスト ボックス 66"/>
          <p:cNvSpPr txBox="1"/>
          <p:nvPr/>
        </p:nvSpPr>
        <p:spPr bwMode="auto">
          <a:xfrm>
            <a:off x="116066" y="988416"/>
            <a:ext cx="1165236" cy="476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ts val="800"/>
              </a:lnSpc>
              <a:spcBef>
                <a:spcPct val="50000"/>
              </a:spcBef>
            </a:pPr>
            <a:r>
              <a:rPr lang="ja-JP" altLang="en-US" sz="1200" dirty="0" smtClean="0"/>
              <a:t>オーロラデータ</a:t>
            </a:r>
            <a:endParaRPr lang="en-US" altLang="ja-JP" sz="1200" dirty="0" smtClean="0"/>
          </a:p>
          <a:p>
            <a:pPr algn="ctr">
              <a:lnSpc>
                <a:spcPts val="800"/>
              </a:lnSpc>
              <a:spcBef>
                <a:spcPct val="50000"/>
              </a:spcBef>
            </a:pPr>
            <a:r>
              <a:rPr kumimoji="1" lang="ja-JP" altLang="en-US" sz="1200" dirty="0" smtClean="0"/>
              <a:t>はこっち。</a:t>
            </a:r>
          </a:p>
        </p:txBody>
      </p:sp>
      <p:sp>
        <p:nvSpPr>
          <p:cNvPr id="10243" name="雲形吹き出し 10242"/>
          <p:cNvSpPr/>
          <p:nvPr/>
        </p:nvSpPr>
        <p:spPr bwMode="auto">
          <a:xfrm>
            <a:off x="1065785" y="957181"/>
            <a:ext cx="1309841" cy="808970"/>
          </a:xfrm>
          <a:prstGeom prst="cloudCallout">
            <a:avLst>
              <a:gd name="adj1" fmla="val -44027"/>
              <a:gd name="adj2" fmla="val 51789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75" name="テキスト ボックス 74"/>
          <p:cNvSpPr txBox="1"/>
          <p:nvPr/>
        </p:nvSpPr>
        <p:spPr bwMode="auto">
          <a:xfrm>
            <a:off x="1075389" y="1061685"/>
            <a:ext cx="1276409" cy="68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ts val="800"/>
              </a:lnSpc>
              <a:spcBef>
                <a:spcPct val="50000"/>
              </a:spcBef>
            </a:pPr>
            <a:r>
              <a:rPr lang="ja-JP" altLang="en-US" sz="1200" dirty="0" smtClean="0"/>
              <a:t>地磁気のデータ</a:t>
            </a:r>
            <a:endParaRPr lang="en-US" altLang="ja-JP" sz="1200" dirty="0" smtClean="0"/>
          </a:p>
          <a:p>
            <a:pPr algn="ctr">
              <a:lnSpc>
                <a:spcPts val="800"/>
              </a:lnSpc>
              <a:spcBef>
                <a:spcPct val="50000"/>
              </a:spcBef>
            </a:pPr>
            <a:r>
              <a:rPr lang="ja-JP" altLang="en-US" sz="1200" dirty="0" smtClean="0"/>
              <a:t>はどこにある？</a:t>
            </a:r>
            <a:endParaRPr lang="en-US" altLang="ja-JP" sz="1200" dirty="0" smtClean="0"/>
          </a:p>
        </p:txBody>
      </p:sp>
      <p:cxnSp>
        <p:nvCxnSpPr>
          <p:cNvPr id="93" name="直線矢印コネクタ 92"/>
          <p:cNvCxnSpPr/>
          <p:nvPr/>
        </p:nvCxnSpPr>
        <p:spPr bwMode="auto">
          <a:xfrm flipV="1">
            <a:off x="1511460" y="2927423"/>
            <a:ext cx="1051418" cy="63464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8" name="テキスト ボックス 97"/>
          <p:cNvSpPr txBox="1"/>
          <p:nvPr/>
        </p:nvSpPr>
        <p:spPr bwMode="auto">
          <a:xfrm>
            <a:off x="17792" y="2739990"/>
            <a:ext cx="1172713" cy="38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algn="l">
              <a:lnSpc>
                <a:spcPts val="800"/>
              </a:lnSpc>
              <a:spcBef>
                <a:spcPct val="50000"/>
              </a:spcBef>
            </a:pPr>
            <a:r>
              <a:rPr lang="ja-JP" altLang="en-US" sz="1200" dirty="0" smtClean="0">
                <a:solidFill>
                  <a:srgbClr val="C00000"/>
                </a:solidFill>
              </a:rPr>
              <a:t>地磁気</a:t>
            </a:r>
            <a:endParaRPr lang="en-US" altLang="ja-JP" sz="1200" dirty="0" smtClean="0">
              <a:solidFill>
                <a:srgbClr val="C00000"/>
              </a:solidFill>
            </a:endParaRPr>
          </a:p>
          <a:p>
            <a:pPr algn="l">
              <a:lnSpc>
                <a:spcPts val="800"/>
              </a:lnSpc>
              <a:spcBef>
                <a:spcPct val="50000"/>
              </a:spcBef>
            </a:pPr>
            <a:r>
              <a:rPr kumimoji="1" lang="ja-JP" altLang="en-US" sz="1200" dirty="0">
                <a:solidFill>
                  <a:srgbClr val="C00000"/>
                </a:solidFill>
              </a:rPr>
              <a:t>研究者</a:t>
            </a:r>
            <a:endParaRPr kumimoji="1" lang="ja-JP" altLang="en-US" sz="1200" dirty="0" smtClean="0">
              <a:solidFill>
                <a:srgbClr val="C00000"/>
              </a:solidFill>
            </a:endParaRPr>
          </a:p>
        </p:txBody>
      </p:sp>
      <p:sp>
        <p:nvSpPr>
          <p:cNvPr id="106" name="テキスト ボックス 105"/>
          <p:cNvSpPr txBox="1"/>
          <p:nvPr/>
        </p:nvSpPr>
        <p:spPr bwMode="auto">
          <a:xfrm>
            <a:off x="2214604" y="908720"/>
            <a:ext cx="2933459" cy="34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 anchor="ctr" anchorCtr="1">
            <a:prstTxWarp prst="textNoShape">
              <a:avLst/>
            </a:prstTxWarp>
            <a:noAutofit/>
          </a:bodyPr>
          <a:lstStyle/>
          <a:p>
            <a:pPr algn="l">
              <a:spcBef>
                <a:spcPct val="50000"/>
              </a:spcBef>
            </a:pPr>
            <a:r>
              <a:rPr kumimoji="1" lang="en-US" altLang="ja-JP" sz="1400" dirty="0" smtClean="0">
                <a:solidFill>
                  <a:srgbClr val="002060"/>
                </a:solidFill>
              </a:rPr>
              <a:t>IUGONET</a:t>
            </a:r>
            <a:r>
              <a:rPr lang="ja-JP" altLang="en-US" sz="1400" dirty="0" smtClean="0">
                <a:solidFill>
                  <a:srgbClr val="002060"/>
                </a:solidFill>
              </a:rPr>
              <a:t>メタデータ・データベース</a:t>
            </a:r>
            <a:endParaRPr kumimoji="1" lang="ja-JP" altLang="en-US" sz="1400" dirty="0" smtClean="0">
              <a:solidFill>
                <a:srgbClr val="002060"/>
              </a:solidFill>
            </a:endParaRPr>
          </a:p>
        </p:txBody>
      </p:sp>
      <p:sp>
        <p:nvSpPr>
          <p:cNvPr id="56" name="フローチャート: 書類 55"/>
          <p:cNvSpPr/>
          <p:nvPr/>
        </p:nvSpPr>
        <p:spPr bwMode="auto">
          <a:xfrm>
            <a:off x="3853738" y="2707379"/>
            <a:ext cx="648072" cy="474205"/>
          </a:xfrm>
          <a:prstGeom prst="flowChartDocumen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0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+mn-ea"/>
              <a:ea typeface="+mn-ea"/>
              <a:cs typeface="ヒラギノ角ゴ Pro W6" charset="-128"/>
            </a:endParaRPr>
          </a:p>
        </p:txBody>
      </p:sp>
      <p:sp>
        <p:nvSpPr>
          <p:cNvPr id="60" name="フローチャート: 書類 59"/>
          <p:cNvSpPr/>
          <p:nvPr/>
        </p:nvSpPr>
        <p:spPr bwMode="auto">
          <a:xfrm>
            <a:off x="3924384" y="2819263"/>
            <a:ext cx="648072" cy="474205"/>
          </a:xfrm>
          <a:prstGeom prst="flowChartDocumen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0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+mn-ea"/>
              <a:ea typeface="+mn-ea"/>
              <a:cs typeface="ヒラギノ角ゴ Pro W6" charset="-128"/>
            </a:endParaRPr>
          </a:p>
        </p:txBody>
      </p:sp>
      <p:sp>
        <p:nvSpPr>
          <p:cNvPr id="62" name="フローチャート: 書類 61"/>
          <p:cNvSpPr/>
          <p:nvPr/>
        </p:nvSpPr>
        <p:spPr bwMode="auto">
          <a:xfrm>
            <a:off x="277260" y="4364642"/>
            <a:ext cx="810405" cy="576526"/>
          </a:xfrm>
          <a:prstGeom prst="flowChartDocumen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ea typeface="+mn-ea"/>
                <a:cs typeface="ヒラギノ角ゴ Pro W6" charset="-128"/>
              </a:rPr>
              <a:t>メタデータ</a:t>
            </a: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+mn-lt"/>
              <a:ea typeface="+mn-ea"/>
              <a:cs typeface="ヒラギノ角ゴ Pro W6" charset="-128"/>
            </a:endParaRPr>
          </a:p>
        </p:txBody>
      </p:sp>
      <p:sp>
        <p:nvSpPr>
          <p:cNvPr id="63" name="テキスト ボックス 62"/>
          <p:cNvSpPr txBox="1"/>
          <p:nvPr/>
        </p:nvSpPr>
        <p:spPr bwMode="auto">
          <a:xfrm>
            <a:off x="1144343" y="4243713"/>
            <a:ext cx="4484820" cy="841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00" rIns="90000" rtlCol="0" anchor="ctr" anchorCtr="0">
            <a:prstTxWarp prst="textNoShape">
              <a:avLst/>
            </a:prstTxWarp>
            <a:noAutofit/>
          </a:bodyPr>
          <a:lstStyle/>
          <a:p>
            <a:pPr>
              <a:lnSpc>
                <a:spcPts val="1000"/>
              </a:lnSpc>
              <a:spcBef>
                <a:spcPct val="50000"/>
              </a:spcBef>
            </a:pPr>
            <a:r>
              <a:rPr lang="ja-JP" altLang="en-US" sz="1400" u="sng" dirty="0" smtClean="0">
                <a:solidFill>
                  <a:srgbClr val="002060"/>
                </a:solidFill>
              </a:rPr>
              <a:t>観測データに関する情報</a:t>
            </a:r>
            <a:endParaRPr kumimoji="1" lang="en-US" altLang="ja-JP" sz="1400" u="sng" dirty="0" smtClean="0">
              <a:solidFill>
                <a:srgbClr val="002060"/>
              </a:solidFill>
            </a:endParaRPr>
          </a:p>
          <a:p>
            <a:pPr>
              <a:lnSpc>
                <a:spcPts val="1000"/>
              </a:lnSpc>
              <a:spcBef>
                <a:spcPct val="50000"/>
              </a:spcBef>
            </a:pPr>
            <a:r>
              <a:rPr lang="ja-JP" altLang="en-US" sz="1200" dirty="0" smtClean="0">
                <a:solidFill>
                  <a:srgbClr val="002060"/>
                </a:solidFill>
              </a:rPr>
              <a:t>例： 観測開始日時、終了日時、データ詳細情報、</a:t>
            </a:r>
            <a:r>
              <a:rPr lang="en-US" altLang="ja-JP" sz="1200" dirty="0" smtClean="0">
                <a:solidFill>
                  <a:srgbClr val="002060"/>
                </a:solidFill>
              </a:rPr>
              <a:t>URL, </a:t>
            </a:r>
            <a:r>
              <a:rPr lang="ja-JP" altLang="en-US" sz="1200" dirty="0" smtClean="0">
                <a:solidFill>
                  <a:srgbClr val="002060"/>
                </a:solidFill>
              </a:rPr>
              <a:t>測器情報</a:t>
            </a:r>
            <a:r>
              <a:rPr lang="en-US" altLang="ja-JP" sz="1200" dirty="0" smtClean="0">
                <a:solidFill>
                  <a:srgbClr val="002060"/>
                </a:solidFill>
              </a:rPr>
              <a:t>, </a:t>
            </a:r>
          </a:p>
          <a:p>
            <a:pPr>
              <a:lnSpc>
                <a:spcPts val="1000"/>
              </a:lnSpc>
              <a:spcBef>
                <a:spcPct val="50000"/>
              </a:spcBef>
            </a:pPr>
            <a:r>
              <a:rPr lang="en-US" altLang="ja-JP" sz="1200" dirty="0">
                <a:solidFill>
                  <a:srgbClr val="002060"/>
                </a:solidFill>
              </a:rPr>
              <a:t> </a:t>
            </a:r>
            <a:r>
              <a:rPr lang="en-US" altLang="ja-JP" sz="1200" dirty="0" smtClean="0">
                <a:solidFill>
                  <a:srgbClr val="002060"/>
                </a:solidFill>
              </a:rPr>
              <a:t>     </a:t>
            </a:r>
            <a:r>
              <a:rPr lang="ja-JP" altLang="en-US" sz="1200" dirty="0" smtClean="0">
                <a:solidFill>
                  <a:srgbClr val="002060"/>
                </a:solidFill>
              </a:rPr>
              <a:t>観測所情報、利用ポリシー、コンタクト先情報</a:t>
            </a:r>
            <a:r>
              <a:rPr lang="en-US" altLang="ja-JP" sz="1200" dirty="0" smtClean="0">
                <a:solidFill>
                  <a:srgbClr val="002060"/>
                </a:solidFill>
              </a:rPr>
              <a:t>..</a:t>
            </a:r>
            <a:endParaRPr kumimoji="1" lang="ja-JP" altLang="en-US" sz="1200" dirty="0" smtClean="0">
              <a:solidFill>
                <a:srgbClr val="002060"/>
              </a:solidFill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378534" y="5229200"/>
            <a:ext cx="664412" cy="747666"/>
            <a:chOff x="3195691" y="2583111"/>
            <a:chExt cx="1184413" cy="1255012"/>
          </a:xfrm>
        </p:grpSpPr>
        <p:pic>
          <p:nvPicPr>
            <p:cNvPr id="64" name="Picture 2" descr="C:\Users\umemura\AppData\Local\Microsoft\Windows\Temporary Internet Files\Content.IE5\KXB04IE4\MC900428969[2].wm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95691" y="2583111"/>
              <a:ext cx="827141" cy="1147000"/>
            </a:xfrm>
            <a:prstGeom prst="rect">
              <a:avLst/>
            </a:prstGeom>
            <a:noFill/>
          </p:spPr>
        </p:pic>
        <p:sp>
          <p:nvSpPr>
            <p:cNvPr id="65" name="円柱 64"/>
            <p:cNvSpPr/>
            <p:nvPr/>
          </p:nvSpPr>
          <p:spPr bwMode="auto">
            <a:xfrm>
              <a:off x="3660024" y="3190052"/>
              <a:ext cx="720080" cy="648071"/>
            </a:xfrm>
            <a:prstGeom prst="can">
              <a:avLst/>
            </a:prstGeom>
            <a:solidFill>
              <a:schemeClr val="accent5"/>
            </a:solidFill>
            <a:ln w="190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8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ヒラギノ角ゴ Pro W6" charset="-128"/>
                <a:ea typeface="ヒラギノ角ゴ Pro W6" charset="-128"/>
                <a:cs typeface="ヒラギノ角ゴ Pro W6" charset="-128"/>
              </a:endParaRPr>
            </a:p>
          </p:txBody>
        </p:sp>
      </p:grpSp>
      <p:sp>
        <p:nvSpPr>
          <p:cNvPr id="66" name="正方形/長方形 65"/>
          <p:cNvSpPr/>
          <p:nvPr/>
        </p:nvSpPr>
        <p:spPr bwMode="auto">
          <a:xfrm>
            <a:off x="169934" y="5733256"/>
            <a:ext cx="1127537" cy="466086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ヒラギノ角ゴ Pro W6" charset="-128"/>
                <a:cs typeface="ヒラギノ角ゴ Pro W6" charset="-128"/>
              </a:rPr>
              <a:t>メタデータ</a:t>
            </a:r>
            <a:endParaRPr kumimoji="1" lang="en-US" altLang="ja-JP" sz="12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  <a:ea typeface="ヒラギノ角ゴ Pro W6" charset="-128"/>
              <a:cs typeface="ヒラギノ角ゴ Pro W6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200" dirty="0">
                <a:solidFill>
                  <a:srgbClr val="002060"/>
                </a:solidFill>
                <a:latin typeface="+mn-lt"/>
                <a:ea typeface="ヒラギノ角ゴ Pro W6" charset="-128"/>
                <a:cs typeface="ヒラギノ角ゴ Pro W6" charset="-128"/>
              </a:rPr>
              <a:t>データベース</a:t>
            </a:r>
            <a:endParaRPr kumimoji="1" lang="en-US" altLang="ja-JP" sz="12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  <a:ea typeface="ヒラギノ角ゴ Pro W6" charset="-128"/>
              <a:cs typeface="ヒラギノ角ゴ Pro W6" charset="-128"/>
            </a:endParaRPr>
          </a:p>
        </p:txBody>
      </p:sp>
      <p:cxnSp>
        <p:nvCxnSpPr>
          <p:cNvPr id="76" name="直線矢印コネクタ 75"/>
          <p:cNvCxnSpPr/>
          <p:nvPr/>
        </p:nvCxnSpPr>
        <p:spPr bwMode="auto">
          <a:xfrm flipV="1">
            <a:off x="4583151" y="1976949"/>
            <a:ext cx="1371675" cy="44381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9" name="直線矢印コネクタ 78"/>
          <p:cNvCxnSpPr>
            <a:endCxn id="29" idx="1"/>
          </p:cNvCxnSpPr>
          <p:nvPr/>
        </p:nvCxnSpPr>
        <p:spPr bwMode="auto">
          <a:xfrm>
            <a:off x="4716966" y="2956023"/>
            <a:ext cx="1332187" cy="54242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2" name="直線矢印コネクタ 81"/>
          <p:cNvCxnSpPr/>
          <p:nvPr/>
        </p:nvCxnSpPr>
        <p:spPr bwMode="auto">
          <a:xfrm>
            <a:off x="4658680" y="3291737"/>
            <a:ext cx="1378401" cy="174292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8" name="雲形吹き出し 87"/>
          <p:cNvSpPr/>
          <p:nvPr/>
        </p:nvSpPr>
        <p:spPr bwMode="auto">
          <a:xfrm>
            <a:off x="1167069" y="2330274"/>
            <a:ext cx="1364258" cy="778959"/>
          </a:xfrm>
          <a:prstGeom prst="cloudCallout">
            <a:avLst>
              <a:gd name="adj1" fmla="val -42918"/>
              <a:gd name="adj2" fmla="val 50526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89" name="テキスト ボックス 88"/>
          <p:cNvSpPr txBox="1"/>
          <p:nvPr/>
        </p:nvSpPr>
        <p:spPr bwMode="auto">
          <a:xfrm>
            <a:off x="1202577" y="2498057"/>
            <a:ext cx="1276409" cy="50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ts val="800"/>
              </a:lnSpc>
              <a:spcBef>
                <a:spcPct val="50000"/>
              </a:spcBef>
            </a:pPr>
            <a:r>
              <a:rPr lang="ja-JP" altLang="en-US" sz="1200" dirty="0" smtClean="0"/>
              <a:t>太陽のデータと</a:t>
            </a:r>
            <a:endParaRPr lang="en-US" altLang="ja-JP" sz="1200" dirty="0" smtClean="0"/>
          </a:p>
          <a:p>
            <a:pPr algn="ctr">
              <a:lnSpc>
                <a:spcPts val="800"/>
              </a:lnSpc>
              <a:spcBef>
                <a:spcPct val="50000"/>
              </a:spcBef>
            </a:pPr>
            <a:r>
              <a:rPr lang="ja-JP" altLang="en-US" sz="1200" dirty="0" smtClean="0"/>
              <a:t>比較したい。</a:t>
            </a:r>
            <a:endParaRPr lang="en-US" altLang="ja-JP" sz="1200" dirty="0" smtClean="0"/>
          </a:p>
        </p:txBody>
      </p:sp>
      <p:cxnSp>
        <p:nvCxnSpPr>
          <p:cNvPr id="77" name="直線矢印コネクタ 76"/>
          <p:cNvCxnSpPr/>
          <p:nvPr/>
        </p:nvCxnSpPr>
        <p:spPr bwMode="auto">
          <a:xfrm flipH="1">
            <a:off x="4672361" y="2148511"/>
            <a:ext cx="1509150" cy="461824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chemeClr val="bg2">
                <a:lumMod val="75000"/>
              </a:schemeClr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96" name="直線矢印コネクタ 95"/>
          <p:cNvCxnSpPr/>
          <p:nvPr/>
        </p:nvCxnSpPr>
        <p:spPr bwMode="auto">
          <a:xfrm flipH="1" flipV="1">
            <a:off x="4728117" y="3078686"/>
            <a:ext cx="1623738" cy="7262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chemeClr val="bg2">
                <a:lumMod val="75000"/>
              </a:schemeClr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100" name="直線矢印コネクタ 99"/>
          <p:cNvCxnSpPr/>
          <p:nvPr/>
        </p:nvCxnSpPr>
        <p:spPr bwMode="auto">
          <a:xfrm flipH="1" flipV="1">
            <a:off x="4572000" y="3446677"/>
            <a:ext cx="1799774" cy="2432738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chemeClr val="bg2">
                <a:lumMod val="75000"/>
              </a:schemeClr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58" name="フローチャート: 書類 57"/>
          <p:cNvSpPr/>
          <p:nvPr/>
        </p:nvSpPr>
        <p:spPr bwMode="auto">
          <a:xfrm>
            <a:off x="3751930" y="2567093"/>
            <a:ext cx="648072" cy="474205"/>
          </a:xfrm>
          <a:prstGeom prst="flowChartDocumen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ea typeface="+mn-ea"/>
                <a:cs typeface="ヒラギノ角ゴ Pro W6" charset="-128"/>
              </a:rPr>
              <a:t>メタデータ</a:t>
            </a:r>
            <a:endParaRPr kumimoji="1" lang="ja-JP" altLang="en-US" sz="10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+mn-lt"/>
              <a:ea typeface="+mn-ea"/>
              <a:cs typeface="ヒラギノ角ゴ Pro W6" charset="-128"/>
            </a:endParaRPr>
          </a:p>
        </p:txBody>
      </p:sp>
      <p:pic>
        <p:nvPicPr>
          <p:cNvPr id="99" name="図 9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599" y="5194161"/>
            <a:ext cx="1143000" cy="790575"/>
          </a:xfrm>
          <a:prstGeom prst="rect">
            <a:avLst/>
          </a:prstGeom>
        </p:spPr>
      </p:pic>
      <p:sp>
        <p:nvSpPr>
          <p:cNvPr id="87" name="フローチャート: 書類 86"/>
          <p:cNvSpPr/>
          <p:nvPr/>
        </p:nvSpPr>
        <p:spPr bwMode="auto">
          <a:xfrm>
            <a:off x="6084168" y="5661248"/>
            <a:ext cx="648072" cy="474205"/>
          </a:xfrm>
          <a:prstGeom prst="flowChartDocumen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ヒラギノ角ゴ Pro W6" charset="-128"/>
              </a:rPr>
              <a:t>メタデータ</a:t>
            </a:r>
            <a:endParaRPr kumimoji="1" lang="ja-JP" altLang="en-US" sz="10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ヒラギノ角ゴ Pro W6" charset="-128"/>
            </a:endParaRPr>
          </a:p>
        </p:txBody>
      </p:sp>
      <p:sp>
        <p:nvSpPr>
          <p:cNvPr id="86" name="フローチャート: 書類 85"/>
          <p:cNvSpPr/>
          <p:nvPr/>
        </p:nvSpPr>
        <p:spPr bwMode="auto">
          <a:xfrm>
            <a:off x="6084168" y="3602867"/>
            <a:ext cx="648072" cy="474205"/>
          </a:xfrm>
          <a:prstGeom prst="flowChartDocumen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ヒラギノ角ゴ Pro W6" charset="-128"/>
              </a:rPr>
              <a:t>メタデータ</a:t>
            </a:r>
            <a:endParaRPr kumimoji="1" lang="ja-JP" altLang="en-US" sz="10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ヒラギノ角ゴ Pro W6" charset="-128"/>
            </a:endParaRPr>
          </a:p>
        </p:txBody>
      </p:sp>
      <p:sp>
        <p:nvSpPr>
          <p:cNvPr id="54" name="フローチャート: 書類 53"/>
          <p:cNvSpPr/>
          <p:nvPr/>
        </p:nvSpPr>
        <p:spPr bwMode="auto">
          <a:xfrm>
            <a:off x="6065076" y="1847561"/>
            <a:ext cx="648072" cy="474205"/>
          </a:xfrm>
          <a:prstGeom prst="flowChartDocumen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ヒラギノ角ゴ Pro W6" charset="-128"/>
              </a:rPr>
              <a:t>メタデータ</a:t>
            </a:r>
            <a:endParaRPr kumimoji="1" lang="ja-JP" altLang="en-US" sz="10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ヒラギノ角ゴ Pro W6" charset="-128"/>
            </a:endParaRPr>
          </a:p>
        </p:txBody>
      </p:sp>
      <p:sp>
        <p:nvSpPr>
          <p:cNvPr id="55" name="フローチャート: 書類 54"/>
          <p:cNvSpPr/>
          <p:nvPr/>
        </p:nvSpPr>
        <p:spPr bwMode="auto">
          <a:xfrm>
            <a:off x="6084168" y="3602867"/>
            <a:ext cx="648072" cy="474205"/>
          </a:xfrm>
          <a:prstGeom prst="flowChartDocumen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ea typeface="+mn-ea"/>
                <a:cs typeface="ヒラギノ角ゴ Pro W6" charset="-128"/>
              </a:rPr>
              <a:t>メタデータ</a:t>
            </a:r>
            <a:endParaRPr kumimoji="1" lang="ja-JP" altLang="en-US" sz="10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+mn-lt"/>
              <a:ea typeface="+mn-ea"/>
              <a:cs typeface="ヒラギノ角ゴ Pro W6" charset="-128"/>
            </a:endParaRPr>
          </a:p>
        </p:txBody>
      </p:sp>
      <p:sp>
        <p:nvSpPr>
          <p:cNvPr id="120" name="テキスト ボックス 119"/>
          <p:cNvSpPr txBox="1"/>
          <p:nvPr/>
        </p:nvSpPr>
        <p:spPr bwMode="auto">
          <a:xfrm rot="5400000">
            <a:off x="706629" y="3778333"/>
            <a:ext cx="4644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ja-JP" altLang="en-US" sz="1200" dirty="0" smtClean="0">
                <a:solidFill>
                  <a:srgbClr val="C00000"/>
                </a:solidFill>
              </a:rPr>
              <a:t>・・・</a:t>
            </a:r>
          </a:p>
        </p:txBody>
      </p:sp>
      <p:sp>
        <p:nvSpPr>
          <p:cNvPr id="85" name="正方形/長方形 84"/>
          <p:cNvSpPr/>
          <p:nvPr/>
        </p:nvSpPr>
        <p:spPr bwMode="auto">
          <a:xfrm>
            <a:off x="6372200" y="1713411"/>
            <a:ext cx="1076641" cy="466086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100" dirty="0" smtClean="0">
                <a:solidFill>
                  <a:srgbClr val="292929"/>
                </a:solidFill>
                <a:latin typeface="+mn-lt"/>
                <a:ea typeface="ヒラギノ角ゴ Pro W6" charset="-128"/>
                <a:cs typeface="ヒラギノ角ゴ Pro W6" charset="-128"/>
              </a:rPr>
              <a:t>観測</a:t>
            </a:r>
            <a:endParaRPr lang="en-US" altLang="ja-JP" sz="1100" dirty="0" smtClean="0">
              <a:solidFill>
                <a:srgbClr val="292929"/>
              </a:solidFill>
              <a:latin typeface="+mn-lt"/>
              <a:ea typeface="ヒラギノ角ゴ Pro W6" charset="-128"/>
              <a:cs typeface="ヒラギノ角ゴ Pro W6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100" i="0" u="none" strike="noStrike" cap="none" normalizeH="0" baseline="0" dirty="0">
                <a:ln>
                  <a:noFill/>
                </a:ln>
                <a:solidFill>
                  <a:srgbClr val="292929"/>
                </a:solidFill>
                <a:effectLst/>
                <a:latin typeface="+mn-lt"/>
                <a:ea typeface="ヒラギノ角ゴ Pro W6" charset="-128"/>
                <a:cs typeface="ヒラギノ角ゴ Pro W6" charset="-128"/>
              </a:rPr>
              <a:t>データ</a:t>
            </a:r>
            <a:endParaRPr kumimoji="1" lang="en-US" altLang="ja-JP" sz="1100" i="0" u="none" strike="noStrike" cap="none" normalizeH="0" baseline="0" dirty="0" smtClean="0">
              <a:ln>
                <a:noFill/>
              </a:ln>
              <a:solidFill>
                <a:srgbClr val="292929"/>
              </a:solidFill>
              <a:effectLst/>
              <a:latin typeface="+mn-lt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10270" name="フローチャート: 書類 10269"/>
          <p:cNvSpPr/>
          <p:nvPr/>
        </p:nvSpPr>
        <p:spPr bwMode="auto">
          <a:xfrm>
            <a:off x="6065076" y="1847561"/>
            <a:ext cx="648072" cy="474205"/>
          </a:xfrm>
          <a:prstGeom prst="flowChartDocumen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ea typeface="+mn-ea"/>
                <a:cs typeface="ヒラギノ角ゴ Pro W6" charset="-128"/>
              </a:rPr>
              <a:t>メタデータ</a:t>
            </a:r>
            <a:endParaRPr kumimoji="1" lang="ja-JP" altLang="en-US" sz="10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+mn-lt"/>
              <a:ea typeface="+mn-ea"/>
              <a:cs typeface="ヒラギノ角ゴ Pro W6" charset="-128"/>
            </a:endParaRPr>
          </a:p>
        </p:txBody>
      </p:sp>
      <p:sp>
        <p:nvSpPr>
          <p:cNvPr id="92" name="正方形/長方形 91"/>
          <p:cNvSpPr/>
          <p:nvPr/>
        </p:nvSpPr>
        <p:spPr bwMode="auto">
          <a:xfrm>
            <a:off x="6372200" y="5445224"/>
            <a:ext cx="1076641" cy="466086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100" i="0" u="none" strike="noStrike" cap="none" normalizeH="0" baseline="0" dirty="0" smtClean="0">
                <a:ln>
                  <a:noFill/>
                </a:ln>
                <a:solidFill>
                  <a:srgbClr val="292929"/>
                </a:solidFill>
                <a:effectLst/>
                <a:latin typeface="+mn-lt"/>
                <a:ea typeface="ヒラギノ角ゴ Pro W6" charset="-128"/>
                <a:cs typeface="ヒラギノ角ゴ Pro W6" charset="-128"/>
              </a:rPr>
              <a:t>観測</a:t>
            </a:r>
            <a:endParaRPr kumimoji="1" lang="en-US" altLang="ja-JP" sz="1100" i="0" u="none" strike="noStrike" cap="none" normalizeH="0" baseline="0" dirty="0" smtClean="0">
              <a:ln>
                <a:noFill/>
              </a:ln>
              <a:solidFill>
                <a:srgbClr val="292929"/>
              </a:solidFill>
              <a:effectLst/>
              <a:latin typeface="+mn-lt"/>
              <a:ea typeface="ヒラギノ角ゴ Pro W6" charset="-128"/>
              <a:cs typeface="ヒラギノ角ゴ Pro W6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100" dirty="0">
                <a:solidFill>
                  <a:srgbClr val="292929"/>
                </a:solidFill>
                <a:latin typeface="+mn-lt"/>
                <a:ea typeface="ヒラギノ角ゴ Pro W6" charset="-128"/>
                <a:cs typeface="ヒラギノ角ゴ Pro W6" charset="-128"/>
              </a:rPr>
              <a:t>データ</a:t>
            </a:r>
            <a:endParaRPr kumimoji="1" lang="en-US" altLang="ja-JP" sz="1100" i="0" u="none" strike="noStrike" cap="none" normalizeH="0" baseline="0" dirty="0" smtClean="0">
              <a:ln>
                <a:noFill/>
              </a:ln>
              <a:solidFill>
                <a:srgbClr val="292929"/>
              </a:solidFill>
              <a:effectLst/>
              <a:latin typeface="+mn-lt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61" name="フローチャート: 書類 60"/>
          <p:cNvSpPr/>
          <p:nvPr/>
        </p:nvSpPr>
        <p:spPr bwMode="auto">
          <a:xfrm>
            <a:off x="6084168" y="5661248"/>
            <a:ext cx="648072" cy="474205"/>
          </a:xfrm>
          <a:prstGeom prst="flowChartDocumen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ea typeface="+mn-ea"/>
                <a:cs typeface="ヒラギノ角ゴ Pro W6" charset="-128"/>
              </a:rPr>
              <a:t>メタデータ</a:t>
            </a:r>
            <a:endParaRPr kumimoji="1" lang="ja-JP" altLang="en-US" sz="10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+mn-lt"/>
              <a:ea typeface="+mn-ea"/>
              <a:cs typeface="ヒラギノ角ゴ Pro W6" charset="-128"/>
            </a:endParaRPr>
          </a:p>
        </p:txBody>
      </p:sp>
      <p:sp>
        <p:nvSpPr>
          <p:cNvPr id="78" name="テキスト ボックス 77"/>
          <p:cNvSpPr txBox="1"/>
          <p:nvPr/>
        </p:nvSpPr>
        <p:spPr bwMode="auto">
          <a:xfrm>
            <a:off x="1144342" y="5204615"/>
            <a:ext cx="4573083" cy="1032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00" rIns="90000" rtlCol="0" anchor="ctr" anchorCtr="0">
            <a:prstTxWarp prst="textNoShape">
              <a:avLst/>
            </a:prstTxWarp>
            <a:noAutofit/>
          </a:bodyPr>
          <a:lstStyle/>
          <a:p>
            <a:pPr>
              <a:lnSpc>
                <a:spcPts val="1000"/>
              </a:lnSpc>
              <a:spcBef>
                <a:spcPct val="50000"/>
              </a:spcBef>
            </a:pPr>
            <a:r>
              <a:rPr kumimoji="1" lang="ja-JP" altLang="en-US" sz="1400" u="sng" dirty="0" smtClean="0">
                <a:solidFill>
                  <a:srgbClr val="002060"/>
                </a:solidFill>
              </a:rPr>
              <a:t>メタデータを集積し、検索や閲覧を可能にしたもの</a:t>
            </a:r>
            <a:endParaRPr kumimoji="1" lang="en-US" altLang="ja-JP" sz="1400" u="sng" dirty="0" smtClean="0">
              <a:solidFill>
                <a:srgbClr val="002060"/>
              </a:solidFill>
            </a:endParaRPr>
          </a:p>
          <a:p>
            <a:pPr>
              <a:lnSpc>
                <a:spcPts val="1000"/>
              </a:lnSpc>
              <a:spcBef>
                <a:spcPct val="50000"/>
              </a:spcBef>
            </a:pPr>
            <a:r>
              <a:rPr lang="ja-JP" altLang="en-US" sz="1200" dirty="0" smtClean="0">
                <a:solidFill>
                  <a:srgbClr val="002060"/>
                </a:solidFill>
              </a:rPr>
              <a:t>様々な機関で公開されている観測データに対する</a:t>
            </a:r>
            <a:r>
              <a:rPr kumimoji="1" lang="ja-JP" altLang="en-US" sz="1200" dirty="0" smtClean="0">
                <a:solidFill>
                  <a:srgbClr val="002060"/>
                </a:solidFill>
              </a:rPr>
              <a:t>メタデータを、</a:t>
            </a:r>
            <a:endParaRPr kumimoji="1" lang="en-US" altLang="ja-JP" sz="1200" dirty="0" smtClean="0">
              <a:solidFill>
                <a:srgbClr val="002060"/>
              </a:solidFill>
            </a:endParaRPr>
          </a:p>
          <a:p>
            <a:pPr>
              <a:lnSpc>
                <a:spcPts val="1000"/>
              </a:lnSpc>
              <a:spcBef>
                <a:spcPct val="50000"/>
              </a:spcBef>
            </a:pPr>
            <a:r>
              <a:rPr lang="ja-JP" altLang="en-US" sz="1200" dirty="0" smtClean="0">
                <a:solidFill>
                  <a:srgbClr val="002060"/>
                </a:solidFill>
              </a:rPr>
              <a:t>横断的に検索することができる。</a:t>
            </a:r>
            <a:endParaRPr lang="en-US" altLang="ja-JP" sz="1200" dirty="0" smtClean="0">
              <a:solidFill>
                <a:srgbClr val="002060"/>
              </a:solidFill>
            </a:endParaRPr>
          </a:p>
          <a:p>
            <a:pPr>
              <a:lnSpc>
                <a:spcPts val="1000"/>
              </a:lnSpc>
              <a:spcBef>
                <a:spcPct val="50000"/>
              </a:spcBef>
            </a:pPr>
            <a:r>
              <a:rPr kumimoji="1" lang="ja-JP" altLang="en-US" sz="1200" dirty="0" smtClean="0">
                <a:solidFill>
                  <a:srgbClr val="002060"/>
                </a:solidFill>
              </a:rPr>
              <a:t>メタデータを介して、実際の観測データにアクセスすることができる。</a:t>
            </a:r>
          </a:p>
        </p:txBody>
      </p:sp>
      <p:sp>
        <p:nvSpPr>
          <p:cNvPr id="83" name="テキスト ボックス 82"/>
          <p:cNvSpPr txBox="1"/>
          <p:nvPr/>
        </p:nvSpPr>
        <p:spPr bwMode="auto">
          <a:xfrm>
            <a:off x="5933525" y="2828966"/>
            <a:ext cx="10035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1200" dirty="0" smtClean="0">
                <a:solidFill>
                  <a:srgbClr val="C00000"/>
                </a:solidFill>
              </a:rPr>
              <a:t>観測データ公開サーバ</a:t>
            </a:r>
            <a:endParaRPr kumimoji="1" lang="ja-JP" altLang="en-US" sz="1200" dirty="0" smtClean="0">
              <a:solidFill>
                <a:srgbClr val="C00000"/>
              </a:solidFill>
            </a:endParaRPr>
          </a:p>
        </p:txBody>
      </p:sp>
      <p:sp>
        <p:nvSpPr>
          <p:cNvPr id="84" name="テキスト ボックス 83"/>
          <p:cNvSpPr txBox="1"/>
          <p:nvPr/>
        </p:nvSpPr>
        <p:spPr bwMode="auto">
          <a:xfrm>
            <a:off x="5933525" y="4914458"/>
            <a:ext cx="10035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1200" dirty="0" smtClean="0">
                <a:solidFill>
                  <a:srgbClr val="C00000"/>
                </a:solidFill>
              </a:rPr>
              <a:t>観測データ公開サーバ</a:t>
            </a:r>
            <a:endParaRPr kumimoji="1" lang="ja-JP" altLang="en-US" sz="1200" dirty="0" smtClean="0">
              <a:solidFill>
                <a:srgbClr val="C00000"/>
              </a:solidFill>
            </a:endParaRPr>
          </a:p>
        </p:txBody>
      </p:sp>
      <p:sp>
        <p:nvSpPr>
          <p:cNvPr id="95" name="テキスト ボックス 94"/>
          <p:cNvSpPr txBox="1"/>
          <p:nvPr/>
        </p:nvSpPr>
        <p:spPr bwMode="auto">
          <a:xfrm>
            <a:off x="2483768" y="1527175"/>
            <a:ext cx="11084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1200" dirty="0" smtClean="0">
                <a:solidFill>
                  <a:srgbClr val="C00000"/>
                </a:solidFill>
              </a:rPr>
              <a:t>メタデータ</a:t>
            </a:r>
            <a:r>
              <a:rPr lang="ja-JP" altLang="en-US" sz="1200" dirty="0">
                <a:solidFill>
                  <a:srgbClr val="C00000"/>
                </a:solidFill>
              </a:rPr>
              <a:t>データベース</a:t>
            </a:r>
            <a:endParaRPr lang="en-US" altLang="ja-JP" sz="1200" dirty="0" smtClean="0">
              <a:solidFill>
                <a:srgbClr val="C00000"/>
              </a:solidFill>
            </a:endParaRPr>
          </a:p>
        </p:txBody>
      </p:sp>
      <p:sp>
        <p:nvSpPr>
          <p:cNvPr id="90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0" y="6453336"/>
            <a:ext cx="1835696" cy="365125"/>
          </a:xfrm>
        </p:spPr>
        <p:txBody>
          <a:bodyPr anchor="ctr" anchorCtr="1"/>
          <a:lstStyle/>
          <a:p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平成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28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年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月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27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日、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28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日</a:t>
            </a:r>
            <a:endParaRPr lang="ja-JP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1" name="フッター プレースホルダ 4"/>
          <p:cNvSpPr>
            <a:spLocks noGrp="1"/>
          </p:cNvSpPr>
          <p:nvPr>
            <p:ph type="ftr" sz="quarter" idx="12"/>
          </p:nvPr>
        </p:nvSpPr>
        <p:spPr>
          <a:xfrm>
            <a:off x="1332000" y="6406404"/>
            <a:ext cx="6480000" cy="406972"/>
          </a:xfrm>
        </p:spPr>
        <p:txBody>
          <a:bodyPr anchor="ctr" anchorCtr="1"/>
          <a:lstStyle/>
          <a:p>
            <a:r>
              <a:rPr lang="ja-JP" altLang="en-US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第</a:t>
            </a:r>
            <a:r>
              <a:rPr lang="en-US" altLang="ja-JP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3</a:t>
            </a:r>
            <a:r>
              <a:rPr lang="ja-JP" altLang="en-US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回オープンサイエンスデータ</a:t>
            </a:r>
            <a:r>
              <a:rPr lang="ja-JP" altLang="en-US" sz="1100" kern="0" dirty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推進</a:t>
            </a:r>
            <a:r>
              <a:rPr lang="ja-JP" altLang="en-US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ワークショップ</a:t>
            </a:r>
            <a:endParaRPr lang="en-US" altLang="ja-JP" sz="1100" kern="0" dirty="0" smtClean="0">
              <a:solidFill>
                <a:schemeClr val="bg1">
                  <a:lumMod val="50000"/>
                </a:schemeClr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1100" kern="0" dirty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主催：京都大学理学研究科附属地磁気世界資料解析センター</a:t>
            </a:r>
            <a:endParaRPr lang="ja-JP" alt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83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300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5.55112E-17 L -0.25243 0.1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5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96296E-6 L -0.25452 -0.151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6" y="-75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48148E-6 L -0.25452 -0.45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6" y="-2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10270" grpId="0" animBg="1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0" y="6453336"/>
            <a:ext cx="1835696" cy="365125"/>
          </a:xfrm>
        </p:spPr>
        <p:txBody>
          <a:bodyPr anchor="ctr" anchorCtr="1"/>
          <a:lstStyle/>
          <a:p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平成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28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年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月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27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日、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28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日</a:t>
            </a:r>
            <a:endParaRPr lang="ja-JP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フッター プレースホルダ 4"/>
          <p:cNvSpPr>
            <a:spLocks noGrp="1"/>
          </p:cNvSpPr>
          <p:nvPr>
            <p:ph type="ftr" sz="quarter" idx="12"/>
          </p:nvPr>
        </p:nvSpPr>
        <p:spPr>
          <a:xfrm>
            <a:off x="1332000" y="6406404"/>
            <a:ext cx="6480000" cy="406972"/>
          </a:xfrm>
        </p:spPr>
        <p:txBody>
          <a:bodyPr anchor="ctr" anchorCtr="1"/>
          <a:lstStyle/>
          <a:p>
            <a:r>
              <a:rPr lang="ja-JP" altLang="en-US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第</a:t>
            </a:r>
            <a:r>
              <a:rPr lang="en-US" altLang="ja-JP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3</a:t>
            </a:r>
            <a:r>
              <a:rPr lang="ja-JP" altLang="en-US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回オープンサイエンスデータ</a:t>
            </a:r>
            <a:r>
              <a:rPr lang="ja-JP" altLang="en-US" sz="1100" kern="0" dirty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推進</a:t>
            </a:r>
            <a:r>
              <a:rPr lang="ja-JP" altLang="en-US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ワークショップ</a:t>
            </a:r>
            <a:endParaRPr lang="en-US" altLang="ja-JP" sz="1100" kern="0" dirty="0" smtClean="0">
              <a:solidFill>
                <a:schemeClr val="bg1">
                  <a:lumMod val="50000"/>
                </a:schemeClr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1100" kern="0" dirty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主催：京都大学理学研究科附属地磁気世界資料解析センター</a:t>
            </a:r>
            <a:endParaRPr lang="ja-JP" alt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角丸四角形 2"/>
          <p:cNvSpPr/>
          <p:nvPr/>
        </p:nvSpPr>
        <p:spPr bwMode="auto">
          <a:xfrm>
            <a:off x="215516" y="908720"/>
            <a:ext cx="8712968" cy="3906571"/>
          </a:xfrm>
          <a:prstGeom prst="roundRect">
            <a:avLst>
              <a:gd name="adj" fmla="val 5877"/>
            </a:avLst>
          </a:prstGeom>
          <a:solidFill>
            <a:srgbClr val="FFFFCC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 anchor="ctr" anchorCtr="1"/>
          <a:lstStyle/>
          <a:p>
            <a:r>
              <a:rPr lang="en-US" altLang="ja-JP" sz="2400" dirty="0" smtClean="0">
                <a:latin typeface="+mn-lt"/>
              </a:rPr>
              <a:t>Introduction</a:t>
            </a:r>
            <a:r>
              <a:rPr lang="en-US" altLang="ja-JP" sz="2400" smtClean="0">
                <a:latin typeface="+mn-lt"/>
              </a:rPr>
              <a:t>: History of </a:t>
            </a:r>
            <a:r>
              <a:rPr lang="en-US" altLang="ja-JP" sz="2400" dirty="0" smtClean="0">
                <a:latin typeface="+mn-lt"/>
              </a:rPr>
              <a:t>IUGONET</a:t>
            </a:r>
            <a:endParaRPr lang="ja-JP" altLang="en-US" sz="2400" dirty="0">
              <a:latin typeface="+mn-lt"/>
              <a:ea typeface="ＭＳ Ｐゴシック" pitchFamily="50" charset="-128"/>
              <a:cs typeface="ＭＳ ゴシック" charset="0"/>
            </a:endParaRPr>
          </a:p>
        </p:txBody>
      </p:sp>
      <p:sp>
        <p:nvSpPr>
          <p:cNvPr id="34" name="スライド番号プレースホルダ 3"/>
          <p:cNvSpPr>
            <a:spLocks noGrp="1"/>
          </p:cNvSpPr>
          <p:nvPr>
            <p:ph type="sldNum" sz="quarter" idx="11"/>
          </p:nvPr>
        </p:nvSpPr>
        <p:spPr>
          <a:xfrm>
            <a:off x="8316416" y="6483498"/>
            <a:ext cx="504056" cy="304800"/>
          </a:xfrm>
        </p:spPr>
        <p:txBody>
          <a:bodyPr anchor="ctr" anchorCtr="1"/>
          <a:lstStyle/>
          <a:p>
            <a:pPr>
              <a:defRPr/>
            </a:pPr>
            <a:fld id="{86C2E42C-E727-CA4A-BBC1-684281922D98}" type="slidenum">
              <a:rPr lang="en-US" altLang="ja-JP" sz="1200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7</a:t>
            </a:fld>
            <a:endParaRPr lang="en-US" altLang="ja-JP" sz="12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 bwMode="auto">
          <a:xfrm>
            <a:off x="456453" y="980728"/>
            <a:ext cx="8231095" cy="3776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36000" rIns="36000" bIns="36000" rtlCol="0" anchor="t" anchorCtr="0">
            <a:prstTxWarp prst="textNoShape">
              <a:avLst/>
            </a:prstTxWarp>
            <a:noAutofit/>
          </a:bodyPr>
          <a:lstStyle/>
          <a:p>
            <a:pPr defTabSz="457200" fontAlgn="base">
              <a:lnSpc>
                <a:spcPts val="1600"/>
              </a:lnSpc>
              <a:spcBef>
                <a:spcPct val="50000"/>
              </a:spcBef>
              <a:spcAft>
                <a:spcPct val="0"/>
              </a:spcAft>
            </a:pPr>
            <a:r>
              <a:rPr lang="ja-JP" altLang="en-US" sz="1600" dirty="0" smtClean="0">
                <a:solidFill>
                  <a:srgbClr val="C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ユーザの声</a:t>
            </a:r>
            <a:r>
              <a:rPr lang="en-US" altLang="ja-JP" sz="1600" dirty="0" smtClean="0">
                <a:solidFill>
                  <a:srgbClr val="C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(FY2014</a:t>
            </a:r>
            <a:r>
              <a:rPr lang="ja-JP" altLang="en-US" sz="1600" dirty="0" err="1" smtClean="0">
                <a:solidFill>
                  <a:srgbClr val="C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、</a:t>
            </a:r>
            <a:r>
              <a:rPr lang="ja-JP" altLang="en-US" sz="1600" dirty="0" smtClean="0">
                <a:solidFill>
                  <a:srgbClr val="C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一斉アンケート</a:t>
            </a:r>
            <a:r>
              <a:rPr lang="en-US" altLang="ja-JP" sz="1600" dirty="0" smtClean="0">
                <a:solidFill>
                  <a:srgbClr val="C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)</a:t>
            </a: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ja-JP" altLang="en-US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メタデータ・データベースについて</a:t>
            </a:r>
            <a:r>
              <a:rPr lang="ja-JP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ja-JP" alt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改良を求む！</a:t>
            </a:r>
            <a:endParaRPr lang="en-US" altLang="ja-JP" sz="16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ja-JP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・ 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Quick Look</a:t>
            </a:r>
            <a:r>
              <a:rPr lang="ja-JP" alt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、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Web</a:t>
            </a:r>
            <a:r>
              <a:rPr lang="ja-JP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上で操作できるプロットツールが欲しい。</a:t>
            </a:r>
            <a:endParaRPr lang="en-US" altLang="ja-JP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ja-JP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・ </a:t>
            </a:r>
            <a:r>
              <a:rPr lang="ja-JP" altLang="en-US" sz="1600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どのような検索語句を入れてよいか迷う。</a:t>
            </a:r>
            <a:endParaRPr lang="en-US" altLang="ja-JP" sz="1600" dirty="0" smtClean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ja-JP" altLang="en-US" sz="1600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・ 必要なデータにたどり着くまでに手間がかかる。</a:t>
            </a:r>
            <a:endParaRPr lang="en-US" altLang="ja-JP" sz="1600" dirty="0" smtClean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ja-JP" altLang="en-US" sz="1600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・ </a:t>
            </a:r>
            <a:r>
              <a:rPr lang="en-US" altLang="ja-JP" sz="1600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SPASE</a:t>
            </a:r>
            <a:r>
              <a:rPr lang="ja-JP" altLang="en-US" sz="1600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（メタデータ）の用語が前面に出ていてそれを理解しないととっつきにくい。</a:t>
            </a:r>
            <a:endParaRPr lang="en-US" altLang="ja-JP" sz="1600" dirty="0" smtClean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ja-JP" altLang="en-US" sz="160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・ 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研究者だけでは洗練されたシステムを作るのは難しい。技術者、業者とのバランスを</a:t>
            </a: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。</a:t>
            </a:r>
            <a:endParaRPr lang="en-US" altLang="ja-JP" sz="1600" u="sng" dirty="0" smtClean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altLang="ja-JP" sz="1600" u="sng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IUGONET</a:t>
            </a:r>
            <a:r>
              <a:rPr lang="ja-JP" altLang="en-US" sz="1600" u="sng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について</a:t>
            </a:r>
            <a:r>
              <a:rPr lang="ja-JP" altLang="en-US" sz="1600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   </a:t>
            </a:r>
            <a:r>
              <a:rPr lang="ja-JP" altLang="en-US" sz="1600" b="1" dirty="0" smtClean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継続と発展を求む！</a:t>
            </a:r>
            <a:endParaRPr lang="en-US" altLang="ja-JP" sz="1600" b="1" dirty="0" smtClean="0">
              <a:solidFill>
                <a:srgbClr val="C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ja-JP" altLang="en-US" sz="1600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・ </a:t>
            </a: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学会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コミュニティにとって、ますますその付加価値が高まるものと確信している。</a:t>
            </a:r>
            <a:endParaRPr lang="en-US" altLang="ja-JP" sz="1600" dirty="0" smtClean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ja-JP" altLang="en-US" sz="1600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・ 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Inter-University 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から 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All Japan </a:t>
            </a: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へ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発展する道筋を探りたい</a:t>
            </a:r>
            <a:endParaRPr lang="en-US" altLang="ja-JP" sz="1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ja-JP" altLang="en-US" sz="1600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・ </a:t>
            </a: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開発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部員の智恵と経験は、次世代データ科学、機関連携データ統合プロジェクトの要である。</a:t>
            </a:r>
            <a:endParaRPr lang="en-US" altLang="ja-JP" sz="1600" dirty="0" smtClean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5" name="角丸四角形 14"/>
          <p:cNvSpPr/>
          <p:nvPr/>
        </p:nvSpPr>
        <p:spPr bwMode="auto">
          <a:xfrm>
            <a:off x="215516" y="5004791"/>
            <a:ext cx="8712968" cy="1604584"/>
          </a:xfrm>
          <a:prstGeom prst="roundRect">
            <a:avLst>
              <a:gd name="adj" fmla="val 15197"/>
            </a:avLst>
          </a:prstGeom>
          <a:solidFill>
            <a:schemeClr val="accent5"/>
          </a:solidFill>
          <a:ln w="254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5" name="下矢印 4"/>
          <p:cNvSpPr/>
          <p:nvPr/>
        </p:nvSpPr>
        <p:spPr bwMode="auto">
          <a:xfrm>
            <a:off x="4292983" y="4509120"/>
            <a:ext cx="558034" cy="559367"/>
          </a:xfrm>
          <a:prstGeom prst="downArrow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 bwMode="auto">
          <a:xfrm>
            <a:off x="456453" y="5131374"/>
            <a:ext cx="8231095" cy="1306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36000" rIns="36000" bIns="36000" rtlCol="0" anchor="t" anchorCtr="0">
            <a:prstTxWarp prst="textNoShape">
              <a:avLst/>
            </a:prstTxWarp>
            <a:noAutofit/>
          </a:bodyPr>
          <a:lstStyle/>
          <a:p>
            <a:pPr defTabSz="457200" fontAlgn="base">
              <a:lnSpc>
                <a:spcPts val="16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Solution (FY2015-)</a:t>
            </a: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altLang="ja-JP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ja-JP" alt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データ情報（メタデータ）と簡易的な解析環境を統合した</a:t>
            </a:r>
            <a:r>
              <a:rPr lang="ja-JP" altLang="en-US" sz="16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融合型システムへシフト</a:t>
            </a:r>
            <a:endParaRPr lang="en-US" altLang="ja-JP" sz="1600" b="1" u="sng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altLang="ja-JP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ja-JP" alt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システムを柔軟化し、ノウハウを</a:t>
            </a:r>
            <a:r>
              <a:rPr lang="ja-JP" altLang="en-US" sz="16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他分野へ積極的に展開</a:t>
            </a:r>
            <a:endParaRPr lang="en-US" altLang="ja-JP" sz="1600" b="1" u="sng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altLang="ja-JP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ja-JP" alt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メタデータの作成とアーカイブについて</a:t>
            </a:r>
            <a:r>
              <a:rPr lang="ja-JP" altLang="en-US" sz="16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図書職員とタイアップ（試行中 </a:t>
            </a:r>
            <a:r>
              <a:rPr lang="en-US" altLang="ja-JP" sz="16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phase.1:</a:t>
            </a:r>
            <a:r>
              <a:rPr lang="en-US" altLang="ja-JP" sz="16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altLang="ja-JP" sz="16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ja-JP" altLang="en-US" sz="16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末まで）</a:t>
            </a:r>
            <a:endParaRPr lang="en-US" altLang="ja-JP" sz="1600" b="1" u="sng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星 5 5"/>
          <p:cNvSpPr/>
          <p:nvPr/>
        </p:nvSpPr>
        <p:spPr bwMode="auto">
          <a:xfrm>
            <a:off x="7801462" y="4757196"/>
            <a:ext cx="867976" cy="801348"/>
          </a:xfrm>
          <a:prstGeom prst="star5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 bwMode="auto">
          <a:xfrm>
            <a:off x="7639473" y="5073792"/>
            <a:ext cx="1172713" cy="401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ts val="800"/>
              </a:lnSpc>
              <a:spcBef>
                <a:spcPct val="50000"/>
              </a:spcBef>
            </a:pPr>
            <a:r>
              <a:rPr lang="en-US" altLang="ja-JP" sz="1600" i="1" dirty="0" smtClean="0">
                <a:solidFill>
                  <a:srgbClr val="C00000"/>
                </a:solidFill>
              </a:rPr>
              <a:t>NEW!!</a:t>
            </a:r>
            <a:endParaRPr kumimoji="1" lang="ja-JP" altLang="en-US" sz="1600" i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03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0" y="6453336"/>
            <a:ext cx="1835696" cy="365125"/>
          </a:xfrm>
        </p:spPr>
        <p:txBody>
          <a:bodyPr anchor="ctr" anchorCtr="1"/>
          <a:lstStyle/>
          <a:p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平成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28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年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月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27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日、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28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日</a:t>
            </a:r>
            <a:endParaRPr lang="ja-JP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フッター プレースホルダ 4"/>
          <p:cNvSpPr>
            <a:spLocks noGrp="1"/>
          </p:cNvSpPr>
          <p:nvPr>
            <p:ph type="ftr" sz="quarter" idx="12"/>
          </p:nvPr>
        </p:nvSpPr>
        <p:spPr>
          <a:xfrm>
            <a:off x="1332000" y="6406404"/>
            <a:ext cx="6480000" cy="406972"/>
          </a:xfrm>
        </p:spPr>
        <p:txBody>
          <a:bodyPr anchor="ctr" anchorCtr="1"/>
          <a:lstStyle/>
          <a:p>
            <a:r>
              <a:rPr lang="ja-JP" altLang="en-US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第</a:t>
            </a:r>
            <a:r>
              <a:rPr lang="en-US" altLang="ja-JP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3</a:t>
            </a:r>
            <a:r>
              <a:rPr lang="ja-JP" altLang="en-US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回オープンサイエンスデータ</a:t>
            </a:r>
            <a:r>
              <a:rPr lang="ja-JP" altLang="en-US" sz="1100" kern="0" dirty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推進</a:t>
            </a:r>
            <a:r>
              <a:rPr lang="ja-JP" altLang="en-US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ワークショップ</a:t>
            </a:r>
            <a:endParaRPr lang="en-US" altLang="ja-JP" sz="1100" kern="0" dirty="0" smtClean="0">
              <a:solidFill>
                <a:schemeClr val="bg1">
                  <a:lumMod val="50000"/>
                </a:schemeClr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1100" kern="0" dirty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主催：京都大学理学研究科附属地磁気世界資料解析センター</a:t>
            </a:r>
            <a:endParaRPr lang="ja-JP" alt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 anchor="ctr" anchorCtr="1"/>
          <a:lstStyle/>
          <a:p>
            <a:r>
              <a:rPr lang="en-US" altLang="ja-JP" sz="2400" dirty="0" smtClean="0">
                <a:latin typeface="+mn-lt"/>
              </a:rPr>
              <a:t>Report-1: New System</a:t>
            </a:r>
            <a:endParaRPr lang="ja-JP" altLang="en-US" sz="2400" dirty="0">
              <a:latin typeface="+mn-lt"/>
              <a:ea typeface="ＭＳ Ｐゴシック" pitchFamily="50" charset="-128"/>
              <a:cs typeface="ＭＳ ゴシック" charset="0"/>
            </a:endParaRPr>
          </a:p>
        </p:txBody>
      </p:sp>
      <p:sp>
        <p:nvSpPr>
          <p:cNvPr id="34" name="スライド番号プレースホルダ 3"/>
          <p:cNvSpPr>
            <a:spLocks noGrp="1"/>
          </p:cNvSpPr>
          <p:nvPr>
            <p:ph type="sldNum" sz="quarter" idx="11"/>
          </p:nvPr>
        </p:nvSpPr>
        <p:spPr>
          <a:xfrm>
            <a:off x="8316416" y="6483498"/>
            <a:ext cx="504056" cy="304800"/>
          </a:xfrm>
        </p:spPr>
        <p:txBody>
          <a:bodyPr anchor="ctr" anchorCtr="1"/>
          <a:lstStyle/>
          <a:p>
            <a:pPr>
              <a:defRPr/>
            </a:pPr>
            <a:fld id="{86C2E42C-E727-CA4A-BBC1-684281922D98}" type="slidenum">
              <a:rPr lang="en-US" altLang="ja-JP" sz="1200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8</a:t>
            </a:fld>
            <a:endParaRPr lang="en-US" altLang="ja-JP" sz="12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5" name="正方形/長方形 14"/>
          <p:cNvSpPr/>
          <p:nvPr/>
        </p:nvSpPr>
        <p:spPr bwMode="auto">
          <a:xfrm>
            <a:off x="346645" y="977257"/>
            <a:ext cx="6912788" cy="5191517"/>
          </a:xfrm>
          <a:prstGeom prst="rect">
            <a:avLst/>
          </a:prstGeom>
          <a:solidFill>
            <a:schemeClr val="accent5"/>
          </a:soli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/>
            <a:r>
              <a:rPr lang="en-US" altLang="ja-JP" sz="1400" dirty="0" smtClean="0">
                <a:solidFill>
                  <a:srgbClr val="000000"/>
                </a:solidFill>
                <a:latin typeface="Arial"/>
                <a:ea typeface="ＭＳ Ｐゴシック" panose="020B0600070205080204" pitchFamily="50" charset="-128"/>
                <a:cs typeface="ヒラギノ角ゴ Pro W6" charset="-128"/>
              </a:rPr>
              <a:t>IUGONET</a:t>
            </a:r>
            <a:endParaRPr lang="ja-JP" altLang="en-US" sz="1400" dirty="0">
              <a:solidFill>
                <a:srgbClr val="000000"/>
              </a:solidFill>
              <a:latin typeface="Arial"/>
              <a:ea typeface="ＭＳ Ｐゴシック" panose="020B0600070205080204" pitchFamily="50" charset="-128"/>
              <a:cs typeface="ヒラギノ角ゴ Pro W6" charset="-128"/>
            </a:endParaRPr>
          </a:p>
        </p:txBody>
      </p:sp>
      <p:sp>
        <p:nvSpPr>
          <p:cNvPr id="16" name="正方形/長方形 15"/>
          <p:cNvSpPr/>
          <p:nvPr/>
        </p:nvSpPr>
        <p:spPr bwMode="auto">
          <a:xfrm>
            <a:off x="2522261" y="1276423"/>
            <a:ext cx="1998495" cy="409679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/>
            <a:r>
              <a:rPr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ヒラギノ角ゴ Pro W6" charset="-128"/>
              </a:rPr>
              <a:t>B: </a:t>
            </a:r>
            <a:r>
              <a:rPr lang="ja-JP" altLang="en-US" sz="1200" dirty="0" smtClean="0">
                <a:solidFill>
                  <a:srgbClr val="000000"/>
                </a:solidFill>
                <a:latin typeface="Arial"/>
                <a:ea typeface="ＭＳ Ｐゴシック"/>
                <a:cs typeface="ヒラギノ角ゴ Pro W6" charset="-128"/>
              </a:rPr>
              <a:t>検索結果一覧画面</a:t>
            </a:r>
            <a:endParaRPr lang="ja-JP" altLang="en-US" sz="1200" dirty="0">
              <a:solidFill>
                <a:srgbClr val="000000"/>
              </a:solidFill>
              <a:latin typeface="Arial"/>
              <a:ea typeface="ＭＳ Ｐゴシック"/>
              <a:cs typeface="ヒラギノ角ゴ Pro W6" charset="-128"/>
            </a:endParaRPr>
          </a:p>
        </p:txBody>
      </p:sp>
      <p:sp>
        <p:nvSpPr>
          <p:cNvPr id="17" name="正方形/長方形 16"/>
          <p:cNvSpPr/>
          <p:nvPr/>
        </p:nvSpPr>
        <p:spPr bwMode="auto">
          <a:xfrm>
            <a:off x="4651826" y="2572568"/>
            <a:ext cx="2147628" cy="3376712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/>
            <a:r>
              <a:rPr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ヒラギノ角ゴ Pro W6" charset="-128"/>
              </a:rPr>
              <a:t>C: </a:t>
            </a:r>
            <a:r>
              <a:rPr lang="ja-JP" altLang="en-US" sz="1200" dirty="0" smtClean="0">
                <a:solidFill>
                  <a:srgbClr val="000000"/>
                </a:solidFill>
                <a:latin typeface="Arial"/>
                <a:ea typeface="ＭＳ Ｐゴシック"/>
                <a:cs typeface="ヒラギノ角ゴ Pro W6" charset="-128"/>
              </a:rPr>
              <a:t>検索結果詳細画面</a:t>
            </a:r>
            <a:endParaRPr lang="ja-JP" altLang="en-US" sz="1200" dirty="0">
              <a:solidFill>
                <a:srgbClr val="000000"/>
              </a:solidFill>
              <a:latin typeface="Arial"/>
              <a:ea typeface="ＭＳ Ｐゴシック"/>
              <a:cs typeface="ヒラギノ角ゴ Pro W6" charset="-128"/>
            </a:endParaRPr>
          </a:p>
        </p:txBody>
      </p:sp>
      <p:sp>
        <p:nvSpPr>
          <p:cNvPr id="18" name="正方形/長方形 17"/>
          <p:cNvSpPr/>
          <p:nvPr/>
        </p:nvSpPr>
        <p:spPr bwMode="auto">
          <a:xfrm>
            <a:off x="487969" y="1276423"/>
            <a:ext cx="1897427" cy="3013342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/>
            <a:r>
              <a:rPr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ヒラギノ角ゴ Pro W6" charset="-128"/>
              </a:rPr>
              <a:t>A: </a:t>
            </a:r>
            <a:r>
              <a:rPr lang="ja-JP" altLang="en-US" sz="1200" dirty="0" smtClean="0">
                <a:solidFill>
                  <a:srgbClr val="000000"/>
                </a:solidFill>
                <a:latin typeface="Arial"/>
                <a:ea typeface="ＭＳ Ｐゴシック"/>
                <a:cs typeface="ヒラギノ角ゴ Pro W6" charset="-128"/>
              </a:rPr>
              <a:t>トップ画面</a:t>
            </a:r>
            <a:endParaRPr lang="ja-JP" altLang="en-US" sz="1200" dirty="0">
              <a:solidFill>
                <a:srgbClr val="000000"/>
              </a:solidFill>
              <a:latin typeface="Arial"/>
              <a:ea typeface="ＭＳ Ｐゴシック"/>
              <a:cs typeface="ヒラギノ角ゴ Pro W6" charset="-128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70" y="3174760"/>
            <a:ext cx="1589380" cy="913981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409796"/>
            <a:ext cx="1396233" cy="1011092"/>
          </a:xfrm>
          <a:prstGeom prst="rect">
            <a:avLst/>
          </a:prstGeom>
        </p:spPr>
      </p:pic>
      <p:sp>
        <p:nvSpPr>
          <p:cNvPr id="23" name="正方形/長方形 22"/>
          <p:cNvSpPr/>
          <p:nvPr/>
        </p:nvSpPr>
        <p:spPr bwMode="auto">
          <a:xfrm>
            <a:off x="7380312" y="886940"/>
            <a:ext cx="1339115" cy="490684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/>
            <a:r>
              <a:rPr lang="en-US" altLang="ja-JP" sz="1400" dirty="0" smtClean="0">
                <a:solidFill>
                  <a:srgbClr val="000000"/>
                </a:solidFill>
                <a:latin typeface="Arial"/>
                <a:ea typeface="ＭＳ Ｐゴシック" panose="020B0600070205080204" pitchFamily="50" charset="-128"/>
                <a:cs typeface="ヒラギノ角ゴ Pro W6" charset="-128"/>
              </a:rPr>
              <a:t>ERGWAT</a:t>
            </a:r>
          </a:p>
          <a:p>
            <a:pPr algn="ctr" defTabSz="914400"/>
            <a:r>
              <a:rPr lang="en-US" altLang="ja-JP" sz="1400" dirty="0" smtClean="0">
                <a:solidFill>
                  <a:srgbClr val="000000"/>
                </a:solidFill>
                <a:latin typeface="Arial"/>
                <a:ea typeface="ＭＳ Ｐゴシック" panose="020B0600070205080204" pitchFamily="50" charset="-128"/>
                <a:cs typeface="ヒラギノ角ゴ Pro W6" charset="-128"/>
              </a:rPr>
              <a:t>(ERG-SC)</a:t>
            </a:r>
          </a:p>
        </p:txBody>
      </p:sp>
      <p:sp>
        <p:nvSpPr>
          <p:cNvPr id="24" name="正方形/長方形 23"/>
          <p:cNvSpPr/>
          <p:nvPr/>
        </p:nvSpPr>
        <p:spPr bwMode="auto">
          <a:xfrm>
            <a:off x="7553435" y="2094715"/>
            <a:ext cx="591790" cy="143879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400"/>
            <a:r>
              <a:rPr lang="en-US" altLang="ja-JP" sz="800" dirty="0">
                <a:solidFill>
                  <a:srgbClr val="C00000"/>
                </a:solidFill>
                <a:latin typeface="ヒラギノ角ゴ Pro W6" charset="-128"/>
                <a:ea typeface="ヒラギノ角ゴ Pro W6" charset="-128"/>
                <a:cs typeface="ヒラギノ角ゴ Pro W6" charset="-128"/>
              </a:rPr>
              <a:t>a</a:t>
            </a:r>
            <a:r>
              <a:rPr lang="en-US" altLang="ja-JP" sz="800" dirty="0" smtClean="0">
                <a:solidFill>
                  <a:srgbClr val="C00000"/>
                </a:solidFill>
                <a:latin typeface="ヒラギノ角ゴ Pro W6" charset="-128"/>
                <a:ea typeface="ヒラギノ角ゴ Pro W6" charset="-128"/>
                <a:cs typeface="ヒラギノ角ゴ Pro W6" charset="-128"/>
              </a:rPr>
              <a:t>bout data</a:t>
            </a:r>
            <a:endParaRPr lang="ja-JP" altLang="en-US" sz="800" dirty="0">
              <a:solidFill>
                <a:srgbClr val="C00000"/>
              </a:solidFill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cxnSp>
        <p:nvCxnSpPr>
          <p:cNvPr id="27" name="直線矢印コネクタ 26"/>
          <p:cNvCxnSpPr/>
          <p:nvPr/>
        </p:nvCxnSpPr>
        <p:spPr bwMode="auto">
          <a:xfrm>
            <a:off x="1541572" y="4014750"/>
            <a:ext cx="0" cy="150248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31" name="正方形/長方形 30"/>
          <p:cNvSpPr/>
          <p:nvPr/>
        </p:nvSpPr>
        <p:spPr bwMode="auto">
          <a:xfrm>
            <a:off x="609028" y="1484784"/>
            <a:ext cx="1256594" cy="226954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/>
            <a:r>
              <a:rPr lang="en-US" altLang="ja-JP" sz="900" dirty="0" smtClean="0">
                <a:solidFill>
                  <a:srgbClr val="C00000"/>
                </a:solidFill>
                <a:latin typeface="Arial"/>
                <a:ea typeface="ＭＳ Ｐゴシック"/>
                <a:cs typeface="ヒラギノ角ゴ Pro W6" charset="-128"/>
              </a:rPr>
              <a:t>A-1: </a:t>
            </a:r>
            <a:r>
              <a:rPr lang="ja-JP" altLang="en-US" sz="900" dirty="0" smtClean="0">
                <a:solidFill>
                  <a:srgbClr val="C00000"/>
                </a:solidFill>
                <a:latin typeface="Arial"/>
                <a:ea typeface="ＭＳ Ｐゴシック"/>
                <a:cs typeface="ヒラギノ角ゴ Pro W6" charset="-128"/>
              </a:rPr>
              <a:t>テキスト表示</a:t>
            </a:r>
            <a:endParaRPr lang="en-US" altLang="ja-JP" sz="900" dirty="0" smtClean="0">
              <a:solidFill>
                <a:srgbClr val="C00000"/>
              </a:solidFill>
              <a:latin typeface="Arial"/>
              <a:ea typeface="ＭＳ Ｐゴシック"/>
              <a:cs typeface="ヒラギノ角ゴ Pro W6" charset="-128"/>
            </a:endParaRPr>
          </a:p>
        </p:txBody>
      </p:sp>
      <p:sp>
        <p:nvSpPr>
          <p:cNvPr id="36" name="正方形/長方形 35"/>
          <p:cNvSpPr/>
          <p:nvPr/>
        </p:nvSpPr>
        <p:spPr bwMode="auto">
          <a:xfrm>
            <a:off x="4660078" y="994756"/>
            <a:ext cx="1738762" cy="150197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/>
            <a:r>
              <a:rPr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ヒラギノ角ゴ Pro W6" charset="-128"/>
              </a:rPr>
              <a:t>D: </a:t>
            </a:r>
            <a:r>
              <a:rPr lang="ja-JP" altLang="en-US" sz="1200" dirty="0" smtClean="0">
                <a:solidFill>
                  <a:srgbClr val="000000"/>
                </a:solidFill>
                <a:latin typeface="Arial"/>
                <a:ea typeface="ＭＳ Ｐゴシック"/>
                <a:cs typeface="ヒラギノ角ゴ Pro W6" charset="-128"/>
              </a:rPr>
              <a:t>プロット作成画面</a:t>
            </a:r>
            <a:endParaRPr lang="ja-JP" altLang="en-US" sz="1200" dirty="0">
              <a:solidFill>
                <a:srgbClr val="000000"/>
              </a:solidFill>
              <a:latin typeface="Arial"/>
              <a:ea typeface="ＭＳ Ｐゴシック"/>
              <a:cs typeface="ヒラギノ角ゴ Pro W6" charset="-128"/>
            </a:endParaRPr>
          </a:p>
        </p:txBody>
      </p:sp>
      <p:cxnSp>
        <p:nvCxnSpPr>
          <p:cNvPr id="37" name="直線矢印コネクタ 36"/>
          <p:cNvCxnSpPr/>
          <p:nvPr/>
        </p:nvCxnSpPr>
        <p:spPr bwMode="auto">
          <a:xfrm>
            <a:off x="6639859" y="2055906"/>
            <a:ext cx="0" cy="151711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/>
          </a:ln>
          <a:effectLst/>
        </p:spPr>
      </p:cxnSp>
      <p:cxnSp>
        <p:nvCxnSpPr>
          <p:cNvPr id="38" name="直線矢印コネクタ 37"/>
          <p:cNvCxnSpPr/>
          <p:nvPr/>
        </p:nvCxnSpPr>
        <p:spPr bwMode="auto">
          <a:xfrm>
            <a:off x="6864312" y="2194559"/>
            <a:ext cx="0" cy="224255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/>
          </a:ln>
          <a:effectLst/>
        </p:spPr>
      </p:cxnSp>
      <p:sp>
        <p:nvSpPr>
          <p:cNvPr id="39" name="角丸四角形 38"/>
          <p:cNvSpPr/>
          <p:nvPr/>
        </p:nvSpPr>
        <p:spPr bwMode="auto">
          <a:xfrm>
            <a:off x="6598024" y="1562694"/>
            <a:ext cx="2081215" cy="1839539"/>
          </a:xfrm>
          <a:prstGeom prst="roundRect">
            <a:avLst>
              <a:gd name="adj" fmla="val 6339"/>
            </a:avLst>
          </a:prstGeom>
          <a:solidFill>
            <a:srgbClr val="FFCCFF">
              <a:alpha val="50000"/>
            </a:srgb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/>
            <a:r>
              <a:rPr lang="en-US" altLang="ja-JP" sz="900" dirty="0">
                <a:solidFill>
                  <a:srgbClr val="C00000"/>
                </a:solidFill>
                <a:cs typeface="ヒラギノ角ゴ Pro W6" charset="-128"/>
              </a:rPr>
              <a:t>FY28</a:t>
            </a:r>
            <a:r>
              <a:rPr lang="ja-JP" altLang="en-US" sz="900" dirty="0">
                <a:solidFill>
                  <a:srgbClr val="C00000"/>
                </a:solidFill>
                <a:cs typeface="ヒラギノ角ゴ Pro W6" charset="-128"/>
              </a:rPr>
              <a:t>以降に導入。</a:t>
            </a:r>
          </a:p>
          <a:p>
            <a:pPr defTabSz="914400"/>
            <a:r>
              <a:rPr lang="ja-JP" altLang="en-US" sz="900" dirty="0" smtClean="0">
                <a:solidFill>
                  <a:srgbClr val="C00000"/>
                </a:solidFill>
                <a:latin typeface="Arial"/>
                <a:ea typeface="ＭＳ Ｐゴシック"/>
                <a:cs typeface="ヒラギノ角ゴ Pro W6" charset="-128"/>
              </a:rPr>
              <a:t>現時点では導入しない。</a:t>
            </a:r>
            <a:endParaRPr lang="en-US" altLang="ja-JP" sz="900" dirty="0" smtClean="0">
              <a:solidFill>
                <a:srgbClr val="C00000"/>
              </a:solidFill>
              <a:latin typeface="Arial"/>
              <a:ea typeface="ＭＳ Ｐゴシック"/>
              <a:cs typeface="ヒラギノ角ゴ Pro W6" charset="-128"/>
            </a:endParaRPr>
          </a:p>
        </p:txBody>
      </p:sp>
      <p:sp>
        <p:nvSpPr>
          <p:cNvPr id="40" name="正方形/長方形 39"/>
          <p:cNvSpPr/>
          <p:nvPr/>
        </p:nvSpPr>
        <p:spPr bwMode="auto">
          <a:xfrm>
            <a:off x="2759638" y="4282440"/>
            <a:ext cx="1505184" cy="46542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/>
            <a:endParaRPr lang="ja-JP" altLang="en-US" sz="2800">
              <a:solidFill>
                <a:srgbClr val="000000"/>
              </a:solidFill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pic>
        <p:nvPicPr>
          <p:cNvPr id="41" name="図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20" y="1700808"/>
            <a:ext cx="1717241" cy="1127814"/>
          </a:xfrm>
          <a:prstGeom prst="rect">
            <a:avLst/>
          </a:prstGeom>
        </p:spPr>
      </p:pic>
      <p:sp>
        <p:nvSpPr>
          <p:cNvPr id="42" name="正方形/長方形 41"/>
          <p:cNvSpPr/>
          <p:nvPr/>
        </p:nvSpPr>
        <p:spPr bwMode="auto">
          <a:xfrm>
            <a:off x="609028" y="2996952"/>
            <a:ext cx="1256594" cy="226954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/>
            <a:r>
              <a:rPr lang="en-US" altLang="ja-JP" sz="900" dirty="0" smtClean="0">
                <a:solidFill>
                  <a:srgbClr val="C00000"/>
                </a:solidFill>
                <a:latin typeface="Arial"/>
                <a:ea typeface="ＭＳ Ｐゴシック"/>
                <a:cs typeface="ヒラギノ角ゴ Pro W6" charset="-128"/>
              </a:rPr>
              <a:t>A-2: </a:t>
            </a:r>
            <a:r>
              <a:rPr lang="ja-JP" altLang="en-US" sz="900" dirty="0" smtClean="0">
                <a:solidFill>
                  <a:srgbClr val="C00000"/>
                </a:solidFill>
                <a:latin typeface="Arial"/>
                <a:ea typeface="ＭＳ Ｐゴシック"/>
                <a:cs typeface="ヒラギノ角ゴ Pro W6" charset="-128"/>
              </a:rPr>
              <a:t>地図表示</a:t>
            </a:r>
            <a:endParaRPr lang="en-US" altLang="ja-JP" sz="900" dirty="0" smtClean="0">
              <a:solidFill>
                <a:srgbClr val="C00000"/>
              </a:solidFill>
              <a:latin typeface="Arial"/>
              <a:ea typeface="ＭＳ Ｐゴシック"/>
              <a:cs typeface="ヒラギノ角ゴ Pro W6" charset="-128"/>
            </a:endParaRPr>
          </a:p>
        </p:txBody>
      </p:sp>
      <p:sp>
        <p:nvSpPr>
          <p:cNvPr id="43" name="正方形/長方形 42"/>
          <p:cNvSpPr/>
          <p:nvPr/>
        </p:nvSpPr>
        <p:spPr bwMode="auto">
          <a:xfrm>
            <a:off x="1521899" y="2829268"/>
            <a:ext cx="776802" cy="326956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/>
            <a:r>
              <a:rPr lang="ja-JP" altLang="en-US" sz="900" dirty="0" smtClean="0">
                <a:solidFill>
                  <a:srgbClr val="C00000"/>
                </a:solidFill>
                <a:latin typeface="Arial"/>
                <a:ea typeface="ＭＳ Ｐゴシック"/>
                <a:cs typeface="ヒラギノ角ゴ Pro W6" charset="-128"/>
              </a:rPr>
              <a:t>表示方法を</a:t>
            </a:r>
            <a:endParaRPr lang="en-US" altLang="ja-JP" sz="900" dirty="0" smtClean="0">
              <a:solidFill>
                <a:srgbClr val="C00000"/>
              </a:solidFill>
              <a:latin typeface="Arial"/>
              <a:ea typeface="ＭＳ Ｐゴシック"/>
              <a:cs typeface="ヒラギノ角ゴ Pro W6" charset="-128"/>
            </a:endParaRPr>
          </a:p>
          <a:p>
            <a:pPr defTabSz="914400"/>
            <a:r>
              <a:rPr lang="ja-JP" altLang="en-US" sz="900" dirty="0" smtClean="0">
                <a:solidFill>
                  <a:srgbClr val="C00000"/>
                </a:solidFill>
                <a:latin typeface="Arial"/>
                <a:ea typeface="ＭＳ Ｐゴシック"/>
                <a:cs typeface="ヒラギノ角ゴ Pro W6" charset="-128"/>
              </a:rPr>
              <a:t>切り替え</a:t>
            </a:r>
            <a:endParaRPr lang="en-US" altLang="ja-JP" sz="900" dirty="0" smtClean="0">
              <a:solidFill>
                <a:srgbClr val="C00000"/>
              </a:solidFill>
              <a:latin typeface="Arial"/>
              <a:ea typeface="ＭＳ Ｐゴシック"/>
              <a:cs typeface="ヒラギノ角ゴ Pro W6" charset="-128"/>
            </a:endParaRPr>
          </a:p>
        </p:txBody>
      </p:sp>
      <p:cxnSp>
        <p:nvCxnSpPr>
          <p:cNvPr id="44" name="直線矢印コネクタ 43"/>
          <p:cNvCxnSpPr/>
          <p:nvPr/>
        </p:nvCxnSpPr>
        <p:spPr bwMode="auto">
          <a:xfrm>
            <a:off x="243231" y="2181768"/>
            <a:ext cx="471294" cy="2287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sm"/>
          </a:ln>
          <a:effectLst/>
        </p:spPr>
      </p:cxnSp>
      <p:cxnSp>
        <p:nvCxnSpPr>
          <p:cNvPr id="45" name="直線矢印コネクタ 44"/>
          <p:cNvCxnSpPr/>
          <p:nvPr/>
        </p:nvCxnSpPr>
        <p:spPr bwMode="auto">
          <a:xfrm>
            <a:off x="1533120" y="2708920"/>
            <a:ext cx="0" cy="58017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pic>
        <p:nvPicPr>
          <p:cNvPr id="46" name="図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908" y="1694743"/>
            <a:ext cx="1717200" cy="1406029"/>
          </a:xfrm>
          <a:prstGeom prst="rect">
            <a:avLst/>
          </a:prstGeom>
        </p:spPr>
      </p:pic>
      <p:cxnSp>
        <p:nvCxnSpPr>
          <p:cNvPr id="47" name="直線矢印コネクタ 46"/>
          <p:cNvCxnSpPr/>
          <p:nvPr/>
        </p:nvCxnSpPr>
        <p:spPr bwMode="auto">
          <a:xfrm flipV="1">
            <a:off x="2183792" y="2204864"/>
            <a:ext cx="737919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sm"/>
          </a:ln>
          <a:effectLst/>
        </p:spPr>
      </p:cxnSp>
      <p:sp>
        <p:nvSpPr>
          <p:cNvPr id="48" name="正方形/長方形 47"/>
          <p:cNvSpPr/>
          <p:nvPr/>
        </p:nvSpPr>
        <p:spPr bwMode="auto">
          <a:xfrm>
            <a:off x="2688098" y="1484784"/>
            <a:ext cx="1256594" cy="226954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/>
            <a:r>
              <a:rPr lang="en-US" altLang="ja-JP" sz="900" dirty="0" smtClean="0">
                <a:solidFill>
                  <a:srgbClr val="C00000"/>
                </a:solidFill>
                <a:latin typeface="Arial"/>
                <a:ea typeface="ＭＳ Ｐゴシック"/>
                <a:cs typeface="ヒラギノ角ゴ Pro W6" charset="-128"/>
              </a:rPr>
              <a:t>B-1: </a:t>
            </a:r>
            <a:r>
              <a:rPr lang="ja-JP" altLang="en-US" sz="900" dirty="0" smtClean="0">
                <a:solidFill>
                  <a:srgbClr val="C00000"/>
                </a:solidFill>
                <a:latin typeface="Arial"/>
                <a:ea typeface="ＭＳ Ｐゴシック"/>
                <a:cs typeface="ヒラギノ角ゴ Pro W6" charset="-128"/>
              </a:rPr>
              <a:t>テキスト表示</a:t>
            </a:r>
            <a:endParaRPr lang="en-US" altLang="ja-JP" sz="900" dirty="0" smtClean="0">
              <a:solidFill>
                <a:srgbClr val="C00000"/>
              </a:solidFill>
              <a:latin typeface="Arial"/>
              <a:ea typeface="ＭＳ Ｐゴシック"/>
              <a:cs typeface="ヒラギノ角ゴ Pro W6" charset="-128"/>
            </a:endParaRPr>
          </a:p>
        </p:txBody>
      </p:sp>
      <p:sp>
        <p:nvSpPr>
          <p:cNvPr id="49" name="正方形/長方形 48"/>
          <p:cNvSpPr/>
          <p:nvPr/>
        </p:nvSpPr>
        <p:spPr bwMode="auto">
          <a:xfrm>
            <a:off x="2953361" y="2923857"/>
            <a:ext cx="1237171" cy="88614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/>
            <a:endParaRPr lang="ja-JP" altLang="en-US" sz="2800">
              <a:solidFill>
                <a:srgbClr val="000000"/>
              </a:solidFill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50" name="正方形/長方形 49"/>
          <p:cNvSpPr/>
          <p:nvPr/>
        </p:nvSpPr>
        <p:spPr bwMode="auto">
          <a:xfrm>
            <a:off x="2648548" y="3352800"/>
            <a:ext cx="1256594" cy="220216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/>
            <a:r>
              <a:rPr lang="en-US" altLang="ja-JP" sz="900" dirty="0" smtClean="0">
                <a:solidFill>
                  <a:srgbClr val="C00000"/>
                </a:solidFill>
                <a:latin typeface="Arial"/>
                <a:ea typeface="ＭＳ Ｐゴシック"/>
                <a:cs typeface="ヒラギノ角ゴ Pro W6" charset="-128"/>
              </a:rPr>
              <a:t>B-2: </a:t>
            </a:r>
            <a:r>
              <a:rPr lang="ja-JP" altLang="en-US" sz="900" dirty="0" smtClean="0">
                <a:solidFill>
                  <a:srgbClr val="C00000"/>
                </a:solidFill>
                <a:latin typeface="Arial"/>
                <a:ea typeface="ＭＳ Ｐゴシック"/>
                <a:cs typeface="ヒラギノ角ゴ Pro W6" charset="-128"/>
              </a:rPr>
              <a:t>サムネイル表示</a:t>
            </a:r>
            <a:endParaRPr lang="en-US" altLang="ja-JP" sz="900" dirty="0" smtClean="0">
              <a:solidFill>
                <a:srgbClr val="C00000"/>
              </a:solidFill>
              <a:latin typeface="Arial"/>
              <a:ea typeface="ＭＳ Ｐゴシック"/>
              <a:cs typeface="ヒラギノ角ゴ Pro W6" charset="-128"/>
            </a:endParaRPr>
          </a:p>
        </p:txBody>
      </p:sp>
      <p:cxnSp>
        <p:nvCxnSpPr>
          <p:cNvPr id="51" name="直線矢印コネクタ 50"/>
          <p:cNvCxnSpPr/>
          <p:nvPr/>
        </p:nvCxnSpPr>
        <p:spPr bwMode="auto">
          <a:xfrm>
            <a:off x="4207362" y="2210267"/>
            <a:ext cx="0" cy="37024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/>
          </a:ln>
          <a:effectLst/>
        </p:spPr>
      </p:cxnSp>
      <p:grpSp>
        <p:nvGrpSpPr>
          <p:cNvPr id="52" name="グループ化 51"/>
          <p:cNvGrpSpPr/>
          <p:nvPr/>
        </p:nvGrpSpPr>
        <p:grpSpPr>
          <a:xfrm>
            <a:off x="2663313" y="4075399"/>
            <a:ext cx="1717241" cy="1127814"/>
            <a:chOff x="1176712" y="4333450"/>
            <a:chExt cx="1717241" cy="1127814"/>
          </a:xfrm>
        </p:grpSpPr>
        <p:pic>
          <p:nvPicPr>
            <p:cNvPr id="53" name="図 5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712" y="4333450"/>
              <a:ext cx="1717241" cy="1127814"/>
            </a:xfrm>
            <a:prstGeom prst="rect">
              <a:avLst/>
            </a:prstGeom>
          </p:spPr>
        </p:pic>
        <p:sp>
          <p:nvSpPr>
            <p:cNvPr id="54" name="正方形/長方形 53"/>
            <p:cNvSpPr/>
            <p:nvPr/>
          </p:nvSpPr>
          <p:spPr bwMode="auto">
            <a:xfrm>
              <a:off x="1239769" y="4672977"/>
              <a:ext cx="1576359" cy="66756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ja-JP" altLang="en-US" sz="2800">
                <a:solidFill>
                  <a:srgbClr val="000000"/>
                </a:solidFill>
                <a:latin typeface="ヒラギノ角ゴ Pro W6" charset="-128"/>
                <a:ea typeface="ヒラギノ角ゴ Pro W6" charset="-128"/>
                <a:cs typeface="ヒラギノ角ゴ Pro W6" charset="-128"/>
              </a:endParaRPr>
            </a:p>
          </p:txBody>
        </p:sp>
      </p:grpSp>
      <p:pic>
        <p:nvPicPr>
          <p:cNvPr id="55" name="図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908" y="3592706"/>
            <a:ext cx="1717241" cy="1127814"/>
          </a:xfrm>
          <a:prstGeom prst="rect">
            <a:avLst/>
          </a:prstGeom>
        </p:spPr>
      </p:pic>
      <p:pic>
        <p:nvPicPr>
          <p:cNvPr id="56" name="図 5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39105" r="11234"/>
          <a:stretch/>
        </p:blipFill>
        <p:spPr>
          <a:xfrm>
            <a:off x="2776844" y="4540620"/>
            <a:ext cx="729366" cy="182844"/>
          </a:xfrm>
          <a:prstGeom prst="rect">
            <a:avLst/>
          </a:prstGeom>
        </p:spPr>
      </p:pic>
      <p:pic>
        <p:nvPicPr>
          <p:cNvPr id="57" name="図 5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39105" r="11234"/>
          <a:stretch/>
        </p:blipFill>
        <p:spPr>
          <a:xfrm>
            <a:off x="2777779" y="4749119"/>
            <a:ext cx="729366" cy="182844"/>
          </a:xfrm>
          <a:prstGeom prst="rect">
            <a:avLst/>
          </a:prstGeom>
        </p:spPr>
      </p:pic>
      <p:pic>
        <p:nvPicPr>
          <p:cNvPr id="58" name="図 5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39105" r="11234"/>
          <a:stretch/>
        </p:blipFill>
        <p:spPr>
          <a:xfrm>
            <a:off x="2778714" y="4963227"/>
            <a:ext cx="729366" cy="182844"/>
          </a:xfrm>
          <a:prstGeom prst="rect">
            <a:avLst/>
          </a:prstGeom>
        </p:spPr>
      </p:pic>
      <p:pic>
        <p:nvPicPr>
          <p:cNvPr id="59" name="図 5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088" y="4379781"/>
            <a:ext cx="1717200" cy="1406030"/>
          </a:xfrm>
          <a:prstGeom prst="rect">
            <a:avLst/>
          </a:prstGeom>
        </p:spPr>
      </p:pic>
      <p:pic>
        <p:nvPicPr>
          <p:cNvPr id="60" name="図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088" y="4068869"/>
            <a:ext cx="1717200" cy="1406030"/>
          </a:xfrm>
          <a:prstGeom prst="rect">
            <a:avLst/>
          </a:prstGeom>
        </p:spPr>
      </p:pic>
      <p:pic>
        <p:nvPicPr>
          <p:cNvPr id="61" name="図 6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088" y="2805323"/>
            <a:ext cx="1717200" cy="1406029"/>
          </a:xfrm>
          <a:prstGeom prst="rect">
            <a:avLst/>
          </a:prstGeom>
        </p:spPr>
      </p:pic>
      <p:cxnSp>
        <p:nvCxnSpPr>
          <p:cNvPr id="62" name="直線矢印コネクタ 61"/>
          <p:cNvCxnSpPr/>
          <p:nvPr/>
        </p:nvCxnSpPr>
        <p:spPr bwMode="auto">
          <a:xfrm flipH="1" flipV="1">
            <a:off x="6506852" y="4436873"/>
            <a:ext cx="366434" cy="23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63" name="直線矢印コネクタ 62"/>
          <p:cNvCxnSpPr>
            <a:stCxn id="74" idx="3"/>
          </p:cNvCxnSpPr>
          <p:nvPr/>
        </p:nvCxnSpPr>
        <p:spPr bwMode="auto">
          <a:xfrm>
            <a:off x="6691189" y="3628215"/>
            <a:ext cx="837456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64" name="正方形/長方形 63"/>
          <p:cNvSpPr/>
          <p:nvPr/>
        </p:nvSpPr>
        <p:spPr bwMode="auto">
          <a:xfrm>
            <a:off x="7337341" y="3453244"/>
            <a:ext cx="1339115" cy="310914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/>
            <a:r>
              <a:rPr lang="en-US" altLang="ja-JP" sz="1400" dirty="0" err="1" smtClean="0">
                <a:solidFill>
                  <a:srgbClr val="000000"/>
                </a:solidFill>
                <a:latin typeface="Arial"/>
                <a:ea typeface="ＭＳ Ｐゴシック" panose="020B0600070205080204" pitchFamily="50" charset="-128"/>
                <a:cs typeface="ヒラギノ角ゴ Pro W6" charset="-128"/>
              </a:rPr>
              <a:t>JudasFX</a:t>
            </a:r>
            <a:endParaRPr lang="en-US" altLang="ja-JP" sz="1400" dirty="0" smtClean="0">
              <a:solidFill>
                <a:srgbClr val="000000"/>
              </a:solidFill>
              <a:latin typeface="Arial"/>
              <a:ea typeface="ＭＳ Ｐゴシック" panose="020B0600070205080204" pitchFamily="50" charset="-128"/>
              <a:cs typeface="ヒラギノ角ゴ Pro W6" charset="-128"/>
            </a:endParaRPr>
          </a:p>
        </p:txBody>
      </p:sp>
      <p:sp>
        <p:nvSpPr>
          <p:cNvPr id="65" name="正方形/長方形 64"/>
          <p:cNvSpPr/>
          <p:nvPr/>
        </p:nvSpPr>
        <p:spPr bwMode="auto">
          <a:xfrm>
            <a:off x="3777613" y="3185272"/>
            <a:ext cx="776802" cy="326956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/>
            <a:r>
              <a:rPr lang="ja-JP" altLang="en-US" sz="900" dirty="0" smtClean="0">
                <a:solidFill>
                  <a:srgbClr val="C00000"/>
                </a:solidFill>
                <a:latin typeface="Arial"/>
                <a:ea typeface="ＭＳ Ｐゴシック"/>
                <a:cs typeface="ヒラギノ角ゴ Pro W6" charset="-128"/>
              </a:rPr>
              <a:t>表示方法を</a:t>
            </a:r>
            <a:endParaRPr lang="en-US" altLang="ja-JP" sz="900" dirty="0" smtClean="0">
              <a:solidFill>
                <a:srgbClr val="C00000"/>
              </a:solidFill>
              <a:latin typeface="Arial"/>
              <a:ea typeface="ＭＳ Ｐゴシック"/>
              <a:cs typeface="ヒラギノ角ゴ Pro W6" charset="-128"/>
            </a:endParaRPr>
          </a:p>
          <a:p>
            <a:pPr defTabSz="914400"/>
            <a:r>
              <a:rPr lang="ja-JP" altLang="en-US" sz="900" dirty="0" smtClean="0">
                <a:solidFill>
                  <a:srgbClr val="C00000"/>
                </a:solidFill>
                <a:latin typeface="Arial"/>
                <a:ea typeface="ＭＳ Ｐゴシック"/>
                <a:cs typeface="ヒラギノ角ゴ Pro W6" charset="-128"/>
              </a:rPr>
              <a:t>切り替え</a:t>
            </a:r>
            <a:endParaRPr lang="en-US" altLang="ja-JP" sz="900" dirty="0" smtClean="0">
              <a:solidFill>
                <a:srgbClr val="C00000"/>
              </a:solidFill>
              <a:latin typeface="Arial"/>
              <a:ea typeface="ＭＳ Ｐゴシック"/>
              <a:cs typeface="ヒラギノ角ゴ Pro W6" charset="-128"/>
            </a:endParaRPr>
          </a:p>
        </p:txBody>
      </p:sp>
      <p:cxnSp>
        <p:nvCxnSpPr>
          <p:cNvPr id="66" name="直線矢印コネクタ 65"/>
          <p:cNvCxnSpPr>
            <a:stCxn id="49" idx="3"/>
          </p:cNvCxnSpPr>
          <p:nvPr/>
        </p:nvCxnSpPr>
        <p:spPr bwMode="auto">
          <a:xfrm>
            <a:off x="4190532" y="2968164"/>
            <a:ext cx="619622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sm"/>
          </a:ln>
          <a:effectLst/>
        </p:spPr>
      </p:cxnSp>
      <p:sp>
        <p:nvSpPr>
          <p:cNvPr id="67" name="正方形/長方形 66"/>
          <p:cNvSpPr/>
          <p:nvPr/>
        </p:nvSpPr>
        <p:spPr bwMode="auto">
          <a:xfrm>
            <a:off x="4128630" y="2578934"/>
            <a:ext cx="149255" cy="80980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/>
            <a:endParaRPr lang="ja-JP" altLang="en-US" sz="2800">
              <a:solidFill>
                <a:srgbClr val="000000"/>
              </a:solidFill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pic>
        <p:nvPicPr>
          <p:cNvPr id="68" name="図 6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39105" r="11234"/>
          <a:stretch/>
        </p:blipFill>
        <p:spPr>
          <a:xfrm>
            <a:off x="3523294" y="4544823"/>
            <a:ext cx="734977" cy="184251"/>
          </a:xfrm>
          <a:prstGeom prst="rect">
            <a:avLst/>
          </a:prstGeom>
        </p:spPr>
      </p:pic>
      <p:cxnSp>
        <p:nvCxnSpPr>
          <p:cNvPr id="69" name="直線矢印コネクタ 68"/>
          <p:cNvCxnSpPr/>
          <p:nvPr/>
        </p:nvCxnSpPr>
        <p:spPr bwMode="auto">
          <a:xfrm>
            <a:off x="4259746" y="4649365"/>
            <a:ext cx="71295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70" name="図 6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39105" r="11234"/>
          <a:stretch/>
        </p:blipFill>
        <p:spPr>
          <a:xfrm>
            <a:off x="3524229" y="4753322"/>
            <a:ext cx="734977" cy="184251"/>
          </a:xfrm>
          <a:prstGeom prst="rect">
            <a:avLst/>
          </a:prstGeom>
        </p:spPr>
      </p:pic>
      <p:pic>
        <p:nvPicPr>
          <p:cNvPr id="71" name="図 7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39105" r="11234"/>
          <a:stretch/>
        </p:blipFill>
        <p:spPr>
          <a:xfrm>
            <a:off x="3525164" y="4967430"/>
            <a:ext cx="734977" cy="184251"/>
          </a:xfrm>
          <a:prstGeom prst="rect">
            <a:avLst/>
          </a:prstGeom>
        </p:spPr>
      </p:pic>
      <p:sp>
        <p:nvSpPr>
          <p:cNvPr id="72" name="正方形/長方形 71"/>
          <p:cNvSpPr/>
          <p:nvPr/>
        </p:nvSpPr>
        <p:spPr bwMode="auto">
          <a:xfrm>
            <a:off x="3483697" y="4515903"/>
            <a:ext cx="785374" cy="246832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/>
            <a:endParaRPr lang="ja-JP" altLang="en-US" sz="2800">
              <a:solidFill>
                <a:srgbClr val="000000"/>
              </a:solidFill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cxnSp>
        <p:nvCxnSpPr>
          <p:cNvPr id="73" name="直線矢印コネクタ 72"/>
          <p:cNvCxnSpPr/>
          <p:nvPr/>
        </p:nvCxnSpPr>
        <p:spPr bwMode="auto">
          <a:xfrm>
            <a:off x="3788834" y="3116955"/>
            <a:ext cx="0" cy="48879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74" name="正方形/長方形 73"/>
          <p:cNvSpPr/>
          <p:nvPr/>
        </p:nvSpPr>
        <p:spPr bwMode="auto">
          <a:xfrm>
            <a:off x="4876878" y="3576493"/>
            <a:ext cx="1814311" cy="103444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400"/>
            <a:r>
              <a:rPr lang="en-US" altLang="ja-JP" sz="800" dirty="0" smtClean="0">
                <a:solidFill>
                  <a:srgbClr val="C00000"/>
                </a:solidFill>
                <a:latin typeface="ヒラギノ角ゴ Pro W6" charset="-128"/>
                <a:ea typeface="ヒラギノ角ゴ Pro W6" charset="-128"/>
                <a:cs typeface="ヒラギノ角ゴ Pro W6" charset="-128"/>
              </a:rPr>
              <a:t>Analyze: UDAS-web/ERGWAT/</a:t>
            </a:r>
            <a:r>
              <a:rPr lang="en-US" altLang="ja-JP" sz="800" dirty="0" err="1" smtClean="0">
                <a:solidFill>
                  <a:srgbClr val="C00000"/>
                </a:solidFill>
                <a:latin typeface="ヒラギノ角ゴ Pro W6" charset="-128"/>
                <a:ea typeface="ヒラギノ角ゴ Pro W6" charset="-128"/>
                <a:cs typeface="ヒラギノ角ゴ Pro W6" charset="-128"/>
              </a:rPr>
              <a:t>JudasFX</a:t>
            </a:r>
            <a:endParaRPr lang="ja-JP" altLang="en-US" sz="800" dirty="0">
              <a:solidFill>
                <a:srgbClr val="C00000"/>
              </a:solidFill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cxnSp>
        <p:nvCxnSpPr>
          <p:cNvPr id="75" name="直線矢印コネクタ 74"/>
          <p:cNvCxnSpPr/>
          <p:nvPr/>
        </p:nvCxnSpPr>
        <p:spPr bwMode="auto">
          <a:xfrm flipV="1">
            <a:off x="1533120" y="5516880"/>
            <a:ext cx="3427213" cy="35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76" name="図 7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743" y="1364540"/>
            <a:ext cx="1309763" cy="1093868"/>
          </a:xfrm>
          <a:prstGeom prst="rect">
            <a:avLst/>
          </a:prstGeom>
        </p:spPr>
      </p:pic>
      <p:cxnSp>
        <p:nvCxnSpPr>
          <p:cNvPr id="77" name="直線矢印コネクタ 76"/>
          <p:cNvCxnSpPr/>
          <p:nvPr/>
        </p:nvCxnSpPr>
        <p:spPr bwMode="auto">
          <a:xfrm>
            <a:off x="6639859" y="2060848"/>
            <a:ext cx="841568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78" name="直線矢印コネクタ 77"/>
          <p:cNvCxnSpPr/>
          <p:nvPr/>
        </p:nvCxnSpPr>
        <p:spPr bwMode="auto">
          <a:xfrm flipH="1">
            <a:off x="6870032" y="2200205"/>
            <a:ext cx="673203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/>
          </a:ln>
          <a:effectLst/>
        </p:spPr>
      </p:cxnSp>
      <p:sp>
        <p:nvSpPr>
          <p:cNvPr id="79" name="正方形/長方形 78"/>
          <p:cNvSpPr/>
          <p:nvPr/>
        </p:nvSpPr>
        <p:spPr bwMode="auto">
          <a:xfrm>
            <a:off x="5171995" y="1710535"/>
            <a:ext cx="919684" cy="64478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/>
            <a:endParaRPr lang="ja-JP" altLang="en-US" sz="2800">
              <a:solidFill>
                <a:srgbClr val="000000"/>
              </a:solidFill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cxnSp>
        <p:nvCxnSpPr>
          <p:cNvPr id="80" name="直線矢印コネクタ 79"/>
          <p:cNvCxnSpPr/>
          <p:nvPr/>
        </p:nvCxnSpPr>
        <p:spPr bwMode="auto">
          <a:xfrm>
            <a:off x="6220326" y="1937084"/>
            <a:ext cx="1261101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81" name="直線矢印コネクタ 80"/>
          <p:cNvCxnSpPr/>
          <p:nvPr/>
        </p:nvCxnSpPr>
        <p:spPr bwMode="auto">
          <a:xfrm flipV="1">
            <a:off x="4201752" y="2208205"/>
            <a:ext cx="842676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2" name="角丸四角形吹き出し 81"/>
          <p:cNvSpPr/>
          <p:nvPr/>
        </p:nvSpPr>
        <p:spPr bwMode="auto">
          <a:xfrm>
            <a:off x="4207679" y="1392141"/>
            <a:ext cx="817084" cy="389227"/>
          </a:xfrm>
          <a:prstGeom prst="wedgeRoundRectCallout">
            <a:avLst>
              <a:gd name="adj1" fmla="val 49196"/>
              <a:gd name="adj2" fmla="val 79353"/>
              <a:gd name="adj3" fmla="val 16667"/>
            </a:avLst>
          </a:prstGeom>
          <a:solidFill>
            <a:srgbClr val="FFCCFF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/>
            <a:r>
              <a:rPr lang="ja-JP" altLang="en-US" sz="900" dirty="0" smtClean="0">
                <a:solidFill>
                  <a:srgbClr val="C00000"/>
                </a:solidFill>
                <a:latin typeface="Arial"/>
                <a:ea typeface="ＭＳ Ｐゴシック"/>
                <a:cs typeface="ヒラギノ角ゴ Pro W6" charset="-128"/>
              </a:rPr>
              <a:t>ポップアップ表示</a:t>
            </a:r>
            <a:endParaRPr lang="ja-JP" altLang="en-US" sz="900" dirty="0">
              <a:solidFill>
                <a:srgbClr val="C00000"/>
              </a:solidFill>
              <a:latin typeface="Arial"/>
              <a:ea typeface="ＭＳ Ｐゴシック"/>
              <a:cs typeface="ヒラギノ角ゴ Pro W6" charset="-128"/>
            </a:endParaRPr>
          </a:p>
        </p:txBody>
      </p:sp>
      <p:cxnSp>
        <p:nvCxnSpPr>
          <p:cNvPr id="83" name="直線矢印コネクタ 82"/>
          <p:cNvCxnSpPr/>
          <p:nvPr/>
        </p:nvCxnSpPr>
        <p:spPr bwMode="auto">
          <a:xfrm flipV="1">
            <a:off x="5611069" y="2298032"/>
            <a:ext cx="0" cy="126643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4" name="直線矢印コネクタ 83"/>
          <p:cNvCxnSpPr/>
          <p:nvPr/>
        </p:nvCxnSpPr>
        <p:spPr bwMode="auto">
          <a:xfrm>
            <a:off x="5755085" y="1780988"/>
            <a:ext cx="0" cy="11217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5" name="角丸四角形吹き出し 84"/>
          <p:cNvSpPr/>
          <p:nvPr/>
        </p:nvSpPr>
        <p:spPr bwMode="auto">
          <a:xfrm>
            <a:off x="5855250" y="2367831"/>
            <a:ext cx="786624" cy="241140"/>
          </a:xfrm>
          <a:prstGeom prst="wedgeRoundRectCallout">
            <a:avLst>
              <a:gd name="adj1" fmla="val -64517"/>
              <a:gd name="adj2" fmla="val 34958"/>
              <a:gd name="adj3" fmla="val 16667"/>
            </a:avLst>
          </a:prstGeom>
          <a:solidFill>
            <a:srgbClr val="FFCCFF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/>
            <a:r>
              <a:rPr lang="ja-JP" altLang="en-US" sz="900" dirty="0" smtClean="0">
                <a:solidFill>
                  <a:srgbClr val="C00000"/>
                </a:solidFill>
                <a:latin typeface="Arial"/>
                <a:ea typeface="ＭＳ Ｐゴシック"/>
                <a:cs typeface="ヒラギノ角ゴ Pro W6" charset="-128"/>
              </a:rPr>
              <a:t>親画面遷移</a:t>
            </a:r>
            <a:endParaRPr lang="ja-JP" altLang="en-US" sz="900" dirty="0">
              <a:solidFill>
                <a:srgbClr val="C00000"/>
              </a:solidFill>
              <a:latin typeface="Arial"/>
              <a:ea typeface="ＭＳ Ｐゴシック"/>
              <a:cs typeface="ヒラギノ角ゴ Pro W6" charset="-128"/>
            </a:endParaRPr>
          </a:p>
        </p:txBody>
      </p:sp>
      <p:sp>
        <p:nvSpPr>
          <p:cNvPr id="86" name="角丸四角形 85"/>
          <p:cNvSpPr/>
          <p:nvPr/>
        </p:nvSpPr>
        <p:spPr bwMode="auto">
          <a:xfrm>
            <a:off x="6300192" y="3476081"/>
            <a:ext cx="2376264" cy="600991"/>
          </a:xfrm>
          <a:prstGeom prst="roundRect">
            <a:avLst>
              <a:gd name="adj" fmla="val 15255"/>
            </a:avLst>
          </a:prstGeom>
          <a:solidFill>
            <a:srgbClr val="FFCCFF">
              <a:alpha val="50000"/>
            </a:srgb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algn="r" defTabSz="914400"/>
            <a:r>
              <a:rPr lang="ja-JP" altLang="en-US" sz="900" dirty="0" smtClean="0">
                <a:solidFill>
                  <a:srgbClr val="C00000"/>
                </a:solidFill>
                <a:cs typeface="ヒラギノ角ゴ Pro W6" charset="-128"/>
              </a:rPr>
              <a:t>今回の発注には</a:t>
            </a:r>
            <a:endParaRPr lang="ja-JP" altLang="en-US" sz="900" dirty="0">
              <a:solidFill>
                <a:srgbClr val="C00000"/>
              </a:solidFill>
              <a:cs typeface="ヒラギノ角ゴ Pro W6" charset="-128"/>
            </a:endParaRPr>
          </a:p>
          <a:p>
            <a:pPr algn="r" defTabSz="914400"/>
            <a:r>
              <a:rPr lang="ja-JP" altLang="en-US" sz="900" dirty="0" smtClean="0">
                <a:solidFill>
                  <a:srgbClr val="C00000"/>
                </a:solidFill>
                <a:latin typeface="Arial"/>
                <a:ea typeface="ＭＳ Ｐゴシック"/>
                <a:cs typeface="ヒラギノ角ゴ Pro W6" charset="-128"/>
              </a:rPr>
              <a:t>含まない。</a:t>
            </a:r>
            <a:endParaRPr lang="en-US" altLang="ja-JP" sz="900" dirty="0" smtClean="0">
              <a:solidFill>
                <a:srgbClr val="C00000"/>
              </a:solidFill>
              <a:latin typeface="Arial"/>
              <a:ea typeface="ＭＳ Ｐゴシック"/>
              <a:cs typeface="ヒラギノ角ゴ Pro W6" charset="-128"/>
            </a:endParaRPr>
          </a:p>
        </p:txBody>
      </p:sp>
      <p:sp>
        <p:nvSpPr>
          <p:cNvPr id="87" name="角丸四角形吹き出し 86"/>
          <p:cNvSpPr/>
          <p:nvPr/>
        </p:nvSpPr>
        <p:spPr bwMode="auto">
          <a:xfrm>
            <a:off x="1486595" y="3814549"/>
            <a:ext cx="219375" cy="138783"/>
          </a:xfrm>
          <a:prstGeom prst="wedgeRoundRectCallout">
            <a:avLst>
              <a:gd name="adj1" fmla="val -39677"/>
              <a:gd name="adj2" fmla="val 65889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/>
            <a:endParaRPr lang="ja-JP" altLang="en-US" sz="2800">
              <a:solidFill>
                <a:srgbClr val="000000"/>
              </a:solidFill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88" name="円/楕円 87"/>
          <p:cNvSpPr/>
          <p:nvPr/>
        </p:nvSpPr>
        <p:spPr bwMode="auto">
          <a:xfrm>
            <a:off x="1480980" y="3910617"/>
            <a:ext cx="121185" cy="123024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/>
            <a:endParaRPr lang="ja-JP" altLang="en-US" sz="2800">
              <a:solidFill>
                <a:srgbClr val="000000"/>
              </a:solidFill>
              <a:latin typeface="ヒラギノ角ゴ Pro W6" charset="-128"/>
              <a:ea typeface="ヒラギノ角ゴ Pro W6" charset="-128"/>
              <a:cs typeface="ヒラギノ角ゴ Pro W6" charset="-128"/>
            </a:endParaRPr>
          </a:p>
        </p:txBody>
      </p:sp>
      <p:sp>
        <p:nvSpPr>
          <p:cNvPr id="89" name="正方形/長方形 88"/>
          <p:cNvSpPr/>
          <p:nvPr/>
        </p:nvSpPr>
        <p:spPr bwMode="auto">
          <a:xfrm>
            <a:off x="4881373" y="1167695"/>
            <a:ext cx="1643753" cy="21938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/>
            <a:r>
              <a:rPr lang="en-US" altLang="ja-JP" sz="1200" dirty="0" smtClean="0">
                <a:solidFill>
                  <a:srgbClr val="C00000"/>
                </a:solidFill>
                <a:latin typeface="Arial"/>
                <a:ea typeface="ＭＳ Ｐゴシック"/>
                <a:cs typeface="ヒラギノ角ゴ Pro W6" charset="-128"/>
              </a:rPr>
              <a:t>UDAS web (</a:t>
            </a:r>
            <a:r>
              <a:rPr lang="ja-JP" altLang="en-US" sz="1200" dirty="0" smtClean="0">
                <a:solidFill>
                  <a:srgbClr val="C00000"/>
                </a:solidFill>
                <a:latin typeface="Arial"/>
                <a:ea typeface="ＭＳ Ｐゴシック"/>
                <a:cs typeface="ヒラギノ角ゴ Pro W6" charset="-128"/>
              </a:rPr>
              <a:t>仮称</a:t>
            </a:r>
            <a:r>
              <a:rPr lang="en-US" altLang="ja-JP" sz="1200" dirty="0" smtClean="0">
                <a:solidFill>
                  <a:srgbClr val="C00000"/>
                </a:solidFill>
                <a:latin typeface="Arial"/>
                <a:ea typeface="ＭＳ Ｐゴシック"/>
                <a:cs typeface="ヒラギノ角ゴ Pro W6" charset="-128"/>
              </a:rPr>
              <a:t>)</a:t>
            </a:r>
            <a:endParaRPr lang="ja-JP" altLang="en-US" sz="1200" dirty="0">
              <a:solidFill>
                <a:srgbClr val="C00000"/>
              </a:solidFill>
              <a:latin typeface="Arial"/>
              <a:ea typeface="ＭＳ Ｐゴシック"/>
              <a:cs typeface="ヒラギノ角ゴ Pro W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116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0" y="6453336"/>
            <a:ext cx="1835696" cy="365125"/>
          </a:xfrm>
        </p:spPr>
        <p:txBody>
          <a:bodyPr anchor="ctr" anchorCtr="1"/>
          <a:lstStyle/>
          <a:p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平成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28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年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月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27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日、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28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日</a:t>
            </a:r>
            <a:endParaRPr lang="ja-JP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4" name="フッター プレースホルダ 4"/>
          <p:cNvSpPr>
            <a:spLocks noGrp="1"/>
          </p:cNvSpPr>
          <p:nvPr>
            <p:ph type="ftr" sz="quarter" idx="12"/>
          </p:nvPr>
        </p:nvSpPr>
        <p:spPr>
          <a:xfrm>
            <a:off x="1332000" y="6406404"/>
            <a:ext cx="6480000" cy="406972"/>
          </a:xfrm>
        </p:spPr>
        <p:txBody>
          <a:bodyPr anchor="ctr" anchorCtr="1"/>
          <a:lstStyle/>
          <a:p>
            <a:r>
              <a:rPr lang="ja-JP" altLang="en-US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第</a:t>
            </a:r>
            <a:r>
              <a:rPr lang="en-US" altLang="ja-JP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3</a:t>
            </a:r>
            <a:r>
              <a:rPr lang="ja-JP" altLang="en-US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回オープンサイエンスデータ</a:t>
            </a:r>
            <a:r>
              <a:rPr lang="ja-JP" altLang="en-US" sz="1100" kern="0" dirty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推進</a:t>
            </a:r>
            <a:r>
              <a:rPr lang="ja-JP" altLang="en-US" sz="1100" kern="0" dirty="0" smtClean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ワークショップ</a:t>
            </a:r>
            <a:endParaRPr lang="en-US" altLang="ja-JP" sz="1100" kern="0" dirty="0" smtClean="0">
              <a:solidFill>
                <a:schemeClr val="bg1">
                  <a:lumMod val="50000"/>
                </a:schemeClr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1100" kern="0" dirty="0">
                <a:solidFill>
                  <a:schemeClr val="bg1">
                    <a:lumMod val="5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主催：京都大学理学研究科附属地磁気世界資料解析センター</a:t>
            </a:r>
            <a:endParaRPr lang="ja-JP" alt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 anchor="ctr" anchorCtr="1"/>
          <a:lstStyle/>
          <a:p>
            <a:r>
              <a:rPr lang="en-US" altLang="ja-JP" sz="2400" dirty="0"/>
              <a:t>Report-1: New System</a:t>
            </a:r>
            <a:endParaRPr lang="ja-JP" altLang="en-US" sz="2400" dirty="0">
              <a:latin typeface="+mn-lt"/>
              <a:ea typeface="ＭＳ Ｐゴシック" pitchFamily="50" charset="-128"/>
              <a:cs typeface="ＭＳ ゴシック" charset="0"/>
            </a:endParaRPr>
          </a:p>
        </p:txBody>
      </p:sp>
      <p:sp>
        <p:nvSpPr>
          <p:cNvPr id="34" name="スライド番号プレースホルダ 3"/>
          <p:cNvSpPr>
            <a:spLocks noGrp="1"/>
          </p:cNvSpPr>
          <p:nvPr>
            <p:ph type="sldNum" sz="quarter" idx="11"/>
          </p:nvPr>
        </p:nvSpPr>
        <p:spPr>
          <a:xfrm>
            <a:off x="8316416" y="6483498"/>
            <a:ext cx="504056" cy="304800"/>
          </a:xfrm>
        </p:spPr>
        <p:txBody>
          <a:bodyPr anchor="ctr" anchorCtr="1"/>
          <a:lstStyle/>
          <a:p>
            <a:pPr>
              <a:defRPr/>
            </a:pPr>
            <a:fld id="{86C2E42C-E727-CA4A-BBC1-684281922D98}" type="slidenum">
              <a:rPr lang="en-US" altLang="ja-JP" sz="1200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9</a:t>
            </a:fld>
            <a:endParaRPr lang="en-US" altLang="ja-JP" sz="12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1" name="テキスト ボックス 90"/>
          <p:cNvSpPr txBox="1"/>
          <p:nvPr/>
        </p:nvSpPr>
        <p:spPr bwMode="auto">
          <a:xfrm>
            <a:off x="323528" y="908720"/>
            <a:ext cx="8231095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36000" rIns="36000" bIns="36000" rtlCol="0" anchor="t" anchorCtr="0">
            <a:prstTxWarp prst="textNoShape">
              <a:avLst/>
            </a:prstTxWarp>
            <a:noAutofit/>
          </a:bodyPr>
          <a:lstStyle/>
          <a:p>
            <a:pPr defTabSz="457200" fontAlgn="base">
              <a:lnSpc>
                <a:spcPts val="1600"/>
              </a:lnSpc>
              <a:spcBef>
                <a:spcPct val="50000"/>
              </a:spcBef>
              <a:spcAft>
                <a:spcPct val="0"/>
              </a:spcAft>
            </a:pPr>
            <a:r>
              <a:rPr lang="ja-JP" altLang="en-US" sz="1600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改良点（入口）： 導線の見直し、</a:t>
            </a:r>
            <a:r>
              <a:rPr lang="en-US" altLang="ja-JP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 Look </a:t>
            </a:r>
            <a:r>
              <a:rPr lang="ja-JP" alt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の前面化</a:t>
            </a:r>
            <a:endParaRPr lang="en-US" altLang="ja-JP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fontAlgn="base">
              <a:lnSpc>
                <a:spcPts val="1600"/>
              </a:lnSpc>
              <a:spcBef>
                <a:spcPct val="50000"/>
              </a:spcBef>
              <a:spcAft>
                <a:spcPct val="0"/>
              </a:spcAft>
            </a:pPr>
            <a:endParaRPr lang="en-US" altLang="ja-JP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fontAlgn="base">
              <a:lnSpc>
                <a:spcPts val="1600"/>
              </a:lnSpc>
              <a:spcBef>
                <a:spcPct val="50000"/>
              </a:spcBef>
              <a:spcAft>
                <a:spcPct val="0"/>
              </a:spcAft>
            </a:pPr>
            <a:endParaRPr lang="en-US" altLang="ja-JP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4" y="1302600"/>
            <a:ext cx="4235665" cy="5150736"/>
          </a:xfrm>
          <a:prstGeom prst="rect">
            <a:avLst/>
          </a:prstGeom>
        </p:spPr>
      </p:pic>
      <p:sp>
        <p:nvSpPr>
          <p:cNvPr id="39" name="角丸四角形吹き出し 38"/>
          <p:cNvSpPr/>
          <p:nvPr/>
        </p:nvSpPr>
        <p:spPr bwMode="auto">
          <a:xfrm>
            <a:off x="2701998" y="1242899"/>
            <a:ext cx="2011811" cy="353266"/>
          </a:xfrm>
          <a:prstGeom prst="wedgeRoundRectCallout">
            <a:avLst>
              <a:gd name="adj1" fmla="val -36665"/>
              <a:gd name="adj2" fmla="val 83944"/>
              <a:gd name="adj3" fmla="val 16667"/>
            </a:avLst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ヒラギノ角ゴ Pro W6" charset="-128"/>
              </a:rPr>
              <a:t>カテゴリの導入     </a:t>
            </a:r>
            <a:r>
              <a:rPr lang="en-US" altLang="ja-JP" sz="1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ヒラギノ角ゴ Pro W6" charset="-128"/>
              </a:rPr>
              <a:t>.</a:t>
            </a:r>
            <a:endParaRPr kumimoji="1" lang="ja-JP" alt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ヒラギノ角ゴ Pro W6" charset="-128"/>
            </a:endParaRPr>
          </a:p>
        </p:txBody>
      </p:sp>
      <p:grpSp>
        <p:nvGrpSpPr>
          <p:cNvPr id="30" name="グループ化 29"/>
          <p:cNvGrpSpPr/>
          <p:nvPr/>
        </p:nvGrpSpPr>
        <p:grpSpPr>
          <a:xfrm>
            <a:off x="4093495" y="1121772"/>
            <a:ext cx="648072" cy="512648"/>
            <a:chOff x="8008815" y="4437112"/>
            <a:chExt cx="648072" cy="512648"/>
          </a:xfrm>
        </p:grpSpPr>
        <p:sp>
          <p:nvSpPr>
            <p:cNvPr id="31" name="星 5 30"/>
            <p:cNvSpPr/>
            <p:nvPr/>
          </p:nvSpPr>
          <p:spPr bwMode="auto">
            <a:xfrm>
              <a:off x="8067763" y="4437112"/>
              <a:ext cx="530177" cy="512648"/>
            </a:xfrm>
            <a:prstGeom prst="star5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8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ヒラギノ角ゴ Pro W6" charset="-128"/>
                <a:ea typeface="ヒラギノ角ゴ Pro W6" charset="-128"/>
                <a:cs typeface="ヒラギノ角ゴ Pro W6" charset="-128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 bwMode="auto">
            <a:xfrm>
              <a:off x="8008815" y="4555995"/>
              <a:ext cx="648072" cy="374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 anchor="ctr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800"/>
                </a:lnSpc>
                <a:spcBef>
                  <a:spcPct val="50000"/>
                </a:spcBef>
              </a:pPr>
              <a:r>
                <a:rPr lang="en-US" altLang="ja-JP" sz="1200" i="1" dirty="0" smtClean="0">
                  <a:solidFill>
                    <a:srgbClr val="C00000"/>
                  </a:solidFill>
                </a:rPr>
                <a:t>NEW!!</a:t>
              </a:r>
              <a:endParaRPr kumimoji="1" lang="ja-JP" altLang="en-US" sz="1200" i="1" dirty="0" smtClean="0">
                <a:solidFill>
                  <a:srgbClr val="C00000"/>
                </a:solidFill>
              </a:endParaRPr>
            </a:p>
          </p:txBody>
        </p:sp>
      </p:grpSp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03" y="1696696"/>
            <a:ext cx="4860515" cy="3172464"/>
          </a:xfrm>
          <a:prstGeom prst="rect">
            <a:avLst/>
          </a:prstGeom>
        </p:spPr>
      </p:pic>
      <p:sp>
        <p:nvSpPr>
          <p:cNvPr id="22" name="角丸四角形吹き出し 21"/>
          <p:cNvSpPr/>
          <p:nvPr/>
        </p:nvSpPr>
        <p:spPr bwMode="auto">
          <a:xfrm>
            <a:off x="6672575" y="1351858"/>
            <a:ext cx="2011811" cy="353266"/>
          </a:xfrm>
          <a:prstGeom prst="wedgeRoundRectCallout">
            <a:avLst>
              <a:gd name="adj1" fmla="val -36665"/>
              <a:gd name="adj2" fmla="val 83944"/>
              <a:gd name="adj3" fmla="val 16667"/>
            </a:avLst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ヒラギノ角ゴ Pro W6" charset="-128"/>
              </a:rPr>
              <a:t>マップ選択の導入     </a:t>
            </a:r>
            <a:r>
              <a:rPr lang="en-US" altLang="ja-JP" sz="1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ヒラギノ角ゴ Pro W6" charset="-128"/>
              </a:rPr>
              <a:t>.</a:t>
            </a:r>
            <a:endParaRPr kumimoji="1" lang="ja-JP" alt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ヒラギノ角ゴ Pro W6" charset="-128"/>
            </a:endParaRPr>
          </a:p>
        </p:txBody>
      </p:sp>
      <p:grpSp>
        <p:nvGrpSpPr>
          <p:cNvPr id="23" name="グループ化 22"/>
          <p:cNvGrpSpPr/>
          <p:nvPr/>
        </p:nvGrpSpPr>
        <p:grpSpPr>
          <a:xfrm>
            <a:off x="8064072" y="1230731"/>
            <a:ext cx="648072" cy="512648"/>
            <a:chOff x="8008815" y="4437112"/>
            <a:chExt cx="648072" cy="512648"/>
          </a:xfrm>
        </p:grpSpPr>
        <p:sp>
          <p:nvSpPr>
            <p:cNvPr id="24" name="星 5 23"/>
            <p:cNvSpPr/>
            <p:nvPr/>
          </p:nvSpPr>
          <p:spPr bwMode="auto">
            <a:xfrm>
              <a:off x="8067763" y="4437112"/>
              <a:ext cx="530177" cy="512648"/>
            </a:xfrm>
            <a:prstGeom prst="star5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8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ヒラギノ角ゴ Pro W6" charset="-128"/>
                <a:ea typeface="ヒラギノ角ゴ Pro W6" charset="-128"/>
                <a:cs typeface="ヒラギノ角ゴ Pro W6" charset="-128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 bwMode="auto">
            <a:xfrm>
              <a:off x="8008815" y="4555995"/>
              <a:ext cx="648072" cy="374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 anchor="ctr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800"/>
                </a:lnSpc>
                <a:spcBef>
                  <a:spcPct val="50000"/>
                </a:spcBef>
              </a:pPr>
              <a:r>
                <a:rPr lang="en-US" altLang="ja-JP" sz="1200" i="1" dirty="0" smtClean="0">
                  <a:solidFill>
                    <a:srgbClr val="C00000"/>
                  </a:solidFill>
                </a:rPr>
                <a:t>NEW!!</a:t>
              </a:r>
              <a:endParaRPr kumimoji="1" lang="ja-JP" altLang="en-US" sz="1200" i="1" dirty="0" smtClean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296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UGONET_ppt_templ_2011">
  <a:themeElements>
    <a:clrScheme name="新しいプレゼンテーショ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001_msp_arial">
      <a:majorFont>
        <a:latin typeface="Arial"/>
        <a:ea typeface="ＭＳ Ｐゴシック"/>
        <a:cs typeface="ヒラギノ角ゴ Pro W6"/>
      </a:majorFont>
      <a:minorFont>
        <a:latin typeface="Arial"/>
        <a:ea typeface="ＭＳ Ｐゴシック"/>
        <a:cs typeface="ヒラギノ角ゴ Pro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8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ヒラギノ角ゴ Pro W6" charset="-128"/>
            <a:ea typeface="ヒラギノ角ゴ Pro W6" charset="-128"/>
            <a:cs typeface="ヒラギノ角ゴ Pro W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8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ヒラギノ角ゴ Pro W6" charset="-128"/>
            <a:ea typeface="ヒラギノ角ゴ Pro W6" charset="-128"/>
            <a:cs typeface="ヒラギノ角ゴ Pro W6" charset="-128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wrap="square" rtlCol="0">
        <a:prstTxWarp prst="textNoShape">
          <a:avLst/>
        </a:prstTxWarp>
        <a:spAutoFit/>
      </a:bodyPr>
      <a:lstStyle>
        <a:defPPr algn="l">
          <a:spcBef>
            <a:spcPct val="50000"/>
          </a:spcBef>
          <a:defRPr kumimoji="1" sz="1400" dirty="0" err="1" smtClean="0"/>
        </a:defPPr>
      </a:lstStyle>
    </a:txDef>
  </a:objectDefaults>
  <a:extraClrSchemeLst>
    <a:extraClrScheme>
      <a:clrScheme name="新しいプレゼンテーショ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テーマ1">
  <a:themeElements>
    <a:clrScheme name="新しいプレゼンテーショ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新しいプレゼンテーション">
      <a:majorFont>
        <a:latin typeface="ヒラギノ角ゴ Pro W6"/>
        <a:ea typeface="ヒラギノ角ゴ Pro W6"/>
        <a:cs typeface="ヒラギノ角ゴ Pro W6"/>
      </a:majorFont>
      <a:minorFont>
        <a:latin typeface="Arial"/>
        <a:ea typeface="ヒラギノ角ゴ Pro W6"/>
        <a:cs typeface="ヒラギノ角ゴ Pro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8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ヒラギノ角ゴ Pro W6" charset="-128"/>
            <a:ea typeface="ヒラギノ角ゴ Pro W6" charset="-128"/>
            <a:cs typeface="ヒラギノ角ゴ Pro W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8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ヒラギノ角ゴ Pro W6" charset="-128"/>
            <a:ea typeface="ヒラギノ角ゴ Pro W6" charset="-128"/>
            <a:cs typeface="ヒラギノ角ゴ Pro W6" charset="-128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wrap="square" lIns="36000" tIns="36000" rIns="36000" bIns="36000" rtlCol="0" anchor="ctr" anchorCtr="1">
        <a:prstTxWarp prst="textNoShape">
          <a:avLst/>
        </a:prstTxWarp>
        <a:normAutofit/>
      </a:bodyPr>
      <a:lstStyle>
        <a:defPPr>
          <a:spcBef>
            <a:spcPct val="50000"/>
          </a:spcBef>
          <a:defRPr kumimoji="1" sz="1200" b="1" dirty="0" err="1" smtClean="0"/>
        </a:defPPr>
      </a:lstStyle>
    </a:txDef>
  </a:objectDefaults>
  <a:extraClrSchemeLst>
    <a:extraClrScheme>
      <a:clrScheme name="新しいプレゼンテーショ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IUGONET_ppt_templ_2011</Template>
  <TotalTime>16128</TotalTime>
  <Words>2346</Words>
  <Application>Microsoft Office PowerPoint</Application>
  <PresentationFormat>画面に合わせる (4:3)</PresentationFormat>
  <Paragraphs>413</Paragraphs>
  <Slides>20</Slides>
  <Notes>20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20</vt:i4>
      </vt:variant>
    </vt:vector>
  </HeadingPairs>
  <TitlesOfParts>
    <vt:vector size="27" baseType="lpstr">
      <vt:lpstr>ＭＳ Ｐゴシック</vt:lpstr>
      <vt:lpstr>ＭＳ ゴシック</vt:lpstr>
      <vt:lpstr>ヒラギノ角ゴ Pro W6</vt:lpstr>
      <vt:lpstr>Arial</vt:lpstr>
      <vt:lpstr>Calibri</vt:lpstr>
      <vt:lpstr>IUGONET_ppt_templ_2011</vt:lpstr>
      <vt:lpstr>テーマ1</vt:lpstr>
      <vt:lpstr>PowerPoint プレゼンテーション</vt:lpstr>
      <vt:lpstr>Introduction: About IUGONET</vt:lpstr>
      <vt:lpstr>Introduction: About IUGONET</vt:lpstr>
      <vt:lpstr>Introduction: About IUGONET</vt:lpstr>
      <vt:lpstr>Introduction: Products of IUGONET</vt:lpstr>
      <vt:lpstr>Introduction: Metadata Database</vt:lpstr>
      <vt:lpstr>Introduction: History of IUGONET</vt:lpstr>
      <vt:lpstr>Report-1: New System</vt:lpstr>
      <vt:lpstr>Report-1: New System</vt:lpstr>
      <vt:lpstr>Report-1: New System</vt:lpstr>
      <vt:lpstr>Report-1: New System</vt:lpstr>
      <vt:lpstr>Report-1: New System</vt:lpstr>
      <vt:lpstr>Report-1: New System</vt:lpstr>
      <vt:lpstr>Report-1: New System</vt:lpstr>
      <vt:lpstr>Report-1: New System</vt:lpstr>
      <vt:lpstr>Report-2: System Framework </vt:lpstr>
      <vt:lpstr>Report-3: Collaborate with Librarian </vt:lpstr>
      <vt:lpstr>Report-3: Collaborate with Librarian </vt:lpstr>
      <vt:lpstr>Report-3: Collaborate with Librarian </vt:lpstr>
      <vt:lpstr>Summary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umemura</dc:creator>
  <cp:lastModifiedBy>Norio Umemura</cp:lastModifiedBy>
  <cp:revision>5883</cp:revision>
  <cp:lastPrinted>2015-07-31T08:13:36Z</cp:lastPrinted>
  <dcterms:created xsi:type="dcterms:W3CDTF">2012-01-27T11:55:21Z</dcterms:created>
  <dcterms:modified xsi:type="dcterms:W3CDTF">2016-09-29T12:07:06Z</dcterms:modified>
</cp:coreProperties>
</file>