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handoutMasterIdLst>
    <p:handoutMasterId r:id="rId43"/>
  </p:handoutMasterIdLst>
  <p:sldIdLst>
    <p:sldId id="256" r:id="rId2"/>
    <p:sldId id="257" r:id="rId3"/>
    <p:sldId id="426" r:id="rId4"/>
    <p:sldId id="441" r:id="rId5"/>
    <p:sldId id="442" r:id="rId6"/>
    <p:sldId id="443" r:id="rId7"/>
    <p:sldId id="425" r:id="rId8"/>
    <p:sldId id="274" r:id="rId9"/>
    <p:sldId id="411" r:id="rId10"/>
    <p:sldId id="402" r:id="rId11"/>
    <p:sldId id="403" r:id="rId12"/>
    <p:sldId id="401" r:id="rId13"/>
    <p:sldId id="338" r:id="rId14"/>
    <p:sldId id="320" r:id="rId15"/>
    <p:sldId id="316" r:id="rId16"/>
    <p:sldId id="431" r:id="rId17"/>
    <p:sldId id="409" r:id="rId18"/>
    <p:sldId id="407" r:id="rId19"/>
    <p:sldId id="408" r:id="rId20"/>
    <p:sldId id="276" r:id="rId21"/>
    <p:sldId id="382" r:id="rId22"/>
    <p:sldId id="389" r:id="rId23"/>
    <p:sldId id="366" r:id="rId24"/>
    <p:sldId id="342" r:id="rId25"/>
    <p:sldId id="319" r:id="rId26"/>
    <p:sldId id="318" r:id="rId27"/>
    <p:sldId id="362" r:id="rId28"/>
    <p:sldId id="359" r:id="rId29"/>
    <p:sldId id="417" r:id="rId30"/>
    <p:sldId id="433" r:id="rId31"/>
    <p:sldId id="371" r:id="rId32"/>
    <p:sldId id="437" r:id="rId33"/>
    <p:sldId id="439" r:id="rId34"/>
    <p:sldId id="438" r:id="rId35"/>
    <p:sldId id="418" r:id="rId36"/>
    <p:sldId id="444" r:id="rId37"/>
    <p:sldId id="428" r:id="rId38"/>
    <p:sldId id="268" r:id="rId39"/>
    <p:sldId id="447" r:id="rId40"/>
    <p:sldId id="266" r:id="rId41"/>
  </p:sldIdLst>
  <p:sldSz cx="9144000" cy="6858000" type="screen4x3"/>
  <p:notesSz cx="6858000" cy="98742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10AD6F48-95F7-49C6-ADAF-0FB64231CBD0}">
          <p14:sldIdLst/>
        </p14:section>
        <p14:section name="タイトルなしのセクション" id="{0FC9BFCB-17D6-40FB-BF95-7D4BC1E6B6BA}">
          <p14:sldIdLst>
            <p14:sldId id="256"/>
            <p14:sldId id="257"/>
            <p14:sldId id="426"/>
            <p14:sldId id="441"/>
            <p14:sldId id="442"/>
            <p14:sldId id="443"/>
            <p14:sldId id="425"/>
            <p14:sldId id="274"/>
            <p14:sldId id="411"/>
            <p14:sldId id="402"/>
            <p14:sldId id="403"/>
            <p14:sldId id="401"/>
            <p14:sldId id="338"/>
            <p14:sldId id="320"/>
            <p14:sldId id="316"/>
          </p14:sldIdLst>
        </p14:section>
        <p14:section name="タイトルなしのセクション" id="{686A2C4B-2E2C-4B71-B3DB-F8734828ED4D}">
          <p14:sldIdLst>
            <p14:sldId id="431"/>
            <p14:sldId id="409"/>
            <p14:sldId id="407"/>
            <p14:sldId id="408"/>
            <p14:sldId id="276"/>
            <p14:sldId id="382"/>
            <p14:sldId id="389"/>
            <p14:sldId id="366"/>
            <p14:sldId id="342"/>
            <p14:sldId id="319"/>
            <p14:sldId id="318"/>
            <p14:sldId id="362"/>
            <p14:sldId id="359"/>
            <p14:sldId id="417"/>
            <p14:sldId id="433"/>
            <p14:sldId id="371"/>
            <p14:sldId id="437"/>
            <p14:sldId id="439"/>
            <p14:sldId id="438"/>
            <p14:sldId id="418"/>
            <p14:sldId id="444"/>
            <p14:sldId id="428"/>
            <p14:sldId id="268"/>
            <p14:sldId id="447"/>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9E47"/>
    <a:srgbClr val="3A7644"/>
    <a:srgbClr val="2E82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94424" autoAdjust="0"/>
  </p:normalViewPr>
  <p:slideViewPr>
    <p:cSldViewPr>
      <p:cViewPr varScale="1">
        <p:scale>
          <a:sx n="65" d="100"/>
          <a:sy n="65" d="100"/>
        </p:scale>
        <p:origin x="730"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37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3712"/>
          </a:xfrm>
          <a:prstGeom prst="rect">
            <a:avLst/>
          </a:prstGeom>
        </p:spPr>
        <p:txBody>
          <a:bodyPr vert="horz" lIns="91440" tIns="45720" rIns="91440" bIns="45720" rtlCol="0"/>
          <a:lstStyle>
            <a:lvl1pPr algn="r">
              <a:defRPr sz="1200"/>
            </a:lvl1pPr>
          </a:lstStyle>
          <a:p>
            <a:fld id="{118F5CF2-8D3E-42FB-BBD3-56BF3F677FD4}" type="datetimeFigureOut">
              <a:rPr kumimoji="1" lang="ja-JP" altLang="en-US" smtClean="0"/>
              <a:t>2016/10/31</a:t>
            </a:fld>
            <a:endParaRPr kumimoji="1" lang="ja-JP" altLang="en-US"/>
          </a:p>
        </p:txBody>
      </p:sp>
      <p:sp>
        <p:nvSpPr>
          <p:cNvPr id="4" name="フッター プレースホルダー 3"/>
          <p:cNvSpPr>
            <a:spLocks noGrp="1"/>
          </p:cNvSpPr>
          <p:nvPr>
            <p:ph type="ftr" sz="quarter" idx="2"/>
          </p:nvPr>
        </p:nvSpPr>
        <p:spPr>
          <a:xfrm>
            <a:off x="0" y="9378824"/>
            <a:ext cx="2971800"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378824"/>
            <a:ext cx="2971800" cy="493712"/>
          </a:xfrm>
          <a:prstGeom prst="rect">
            <a:avLst/>
          </a:prstGeom>
        </p:spPr>
        <p:txBody>
          <a:bodyPr vert="horz" lIns="91440" tIns="45720" rIns="91440" bIns="45720" rtlCol="0" anchor="b"/>
          <a:lstStyle>
            <a:lvl1pPr algn="r">
              <a:defRPr sz="1200"/>
            </a:lvl1pPr>
          </a:lstStyle>
          <a:p>
            <a:fld id="{7C07EBE2-8424-4BCA-BC05-140054745AFE}" type="slidenum">
              <a:rPr kumimoji="1" lang="ja-JP" altLang="en-US" smtClean="0"/>
              <a:t>‹#›</a:t>
            </a:fld>
            <a:endParaRPr kumimoji="1" lang="ja-JP" altLang="en-US"/>
          </a:p>
        </p:txBody>
      </p:sp>
    </p:spTree>
    <p:extLst>
      <p:ext uri="{BB962C8B-B14F-4D97-AF65-F5344CB8AC3E}">
        <p14:creationId xmlns:p14="http://schemas.microsoft.com/office/powerpoint/2010/main" val="3186526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5"/>
            <a:ext cx="2971800" cy="49331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5"/>
            <a:ext cx="2971800" cy="493319"/>
          </a:xfrm>
          <a:prstGeom prst="rect">
            <a:avLst/>
          </a:prstGeom>
        </p:spPr>
        <p:txBody>
          <a:bodyPr vert="horz" lIns="91440" tIns="45720" rIns="91440" bIns="45720" rtlCol="0"/>
          <a:lstStyle>
            <a:lvl1pPr algn="r">
              <a:defRPr sz="1200"/>
            </a:lvl1pPr>
          </a:lstStyle>
          <a:p>
            <a:fld id="{6E0C91D7-2238-473D-8D16-F7D23A0B2AEF}" type="datetimeFigureOut">
              <a:rPr kumimoji="1" lang="ja-JP" altLang="en-US" smtClean="0"/>
              <a:t>2016/10/31</a:t>
            </a:fld>
            <a:endParaRPr kumimoji="1" lang="ja-JP" altLang="en-US"/>
          </a:p>
        </p:txBody>
      </p:sp>
      <p:sp>
        <p:nvSpPr>
          <p:cNvPr id="4" name="スライド イメージ プレースホルダー 3"/>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690471"/>
            <a:ext cx="5486400" cy="4443019"/>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9361"/>
            <a:ext cx="2971800" cy="49331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9361"/>
            <a:ext cx="2971800" cy="493318"/>
          </a:xfrm>
          <a:prstGeom prst="rect">
            <a:avLst/>
          </a:prstGeom>
        </p:spPr>
        <p:txBody>
          <a:bodyPr vert="horz" lIns="91440" tIns="45720" rIns="91440" bIns="45720" rtlCol="0" anchor="b"/>
          <a:lstStyle>
            <a:lvl1pPr algn="r">
              <a:defRPr sz="1200"/>
            </a:lvl1pPr>
          </a:lstStyle>
          <a:p>
            <a:fld id="{8C9C7389-90E7-403F-B83A-0FFBEF939B8D}" type="slidenum">
              <a:rPr kumimoji="1" lang="ja-JP" altLang="en-US" smtClean="0"/>
              <a:t>‹#›</a:t>
            </a:fld>
            <a:endParaRPr kumimoji="1" lang="ja-JP" altLang="en-US"/>
          </a:p>
        </p:txBody>
      </p:sp>
    </p:spTree>
    <p:extLst>
      <p:ext uri="{BB962C8B-B14F-4D97-AF65-F5344CB8AC3E}">
        <p14:creationId xmlns:p14="http://schemas.microsoft.com/office/powerpoint/2010/main" val="23924716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A97FED-AD6C-4894-9529-1ECA2A10C93C}" type="slidenum">
              <a:rPr kumimoji="1" lang="ja-JP" altLang="en-US" smtClean="0"/>
              <a:t>19</a:t>
            </a:fld>
            <a:endParaRPr kumimoji="1" lang="ja-JP" altLang="en-US"/>
          </a:p>
        </p:txBody>
      </p:sp>
    </p:spTree>
    <p:extLst>
      <p:ext uri="{BB962C8B-B14F-4D97-AF65-F5344CB8AC3E}">
        <p14:creationId xmlns:p14="http://schemas.microsoft.com/office/powerpoint/2010/main" val="280897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00710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33270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75735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94676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59156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36162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0021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72809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0389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71422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2016/10/31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14608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8FD66-8F4D-4978-8027-C5F4CB2F6E38}" type="datetimeFigureOut">
              <a:rPr kumimoji="1" lang="ja-JP" altLang="en-US" smtClean="0"/>
              <a:t>2016/10/31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4106085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0.xml"/><Relationship Id="rId1" Type="http://schemas.openxmlformats.org/officeDocument/2006/relationships/vmlDrawing" Target="../drawings/vmlDrawing6.v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0.xml"/><Relationship Id="rId1" Type="http://schemas.openxmlformats.org/officeDocument/2006/relationships/vmlDrawing" Target="../drawings/vmlDrawing7.vml"/><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544" y="692696"/>
            <a:ext cx="8352928" cy="3672408"/>
          </a:xfrm>
        </p:spPr>
        <p:txBody>
          <a:bodyPr>
            <a:noAutofit/>
          </a:bodyPr>
          <a:lstStyle/>
          <a:p>
            <a:r>
              <a:rPr lang="ja-JP" altLang="en-US" sz="2800" b="1" dirty="0" smtClean="0">
                <a:solidFill>
                  <a:schemeClr val="tx1"/>
                </a:solidFill>
              </a:rPr>
              <a:t/>
            </a:r>
            <a:br>
              <a:rPr lang="ja-JP" altLang="en-US" sz="2800" b="1" dirty="0" smtClean="0">
                <a:solidFill>
                  <a:schemeClr val="tx1"/>
                </a:solidFill>
              </a:rPr>
            </a:br>
            <a:r>
              <a:rPr lang="en-US" altLang="ja-JP" sz="2800" b="1" dirty="0" smtClean="0">
                <a:solidFill>
                  <a:schemeClr val="tx1"/>
                </a:solidFill>
              </a:rPr>
              <a:t/>
            </a:r>
            <a:br>
              <a:rPr lang="en-US" altLang="ja-JP" sz="2800" b="1" dirty="0" smtClean="0">
                <a:solidFill>
                  <a:schemeClr val="tx1"/>
                </a:solidFill>
              </a:rPr>
            </a:br>
            <a:r>
              <a:rPr lang="ja-JP" altLang="en-US" sz="2800" b="1" dirty="0"/>
              <a:t/>
            </a:r>
            <a:br>
              <a:rPr lang="ja-JP" altLang="en-US" sz="2800" b="1" dirty="0"/>
            </a:br>
            <a:r>
              <a:rPr lang="ja-JP" altLang="en-US" sz="2800" b="1" dirty="0" smtClean="0">
                <a:solidFill>
                  <a:schemeClr val="tx1"/>
                </a:solidFill>
              </a:rPr>
              <a:t> </a:t>
            </a:r>
            <a:br>
              <a:rPr lang="ja-JP" altLang="en-US" sz="2800" b="1" dirty="0" smtClean="0">
                <a:solidFill>
                  <a:schemeClr val="tx1"/>
                </a:solidFill>
              </a:rPr>
            </a:br>
            <a:r>
              <a:rPr lang="ja-JP" altLang="en-US" sz="2800" b="1" dirty="0"/>
              <a:t/>
            </a:r>
            <a:br>
              <a:rPr lang="ja-JP" altLang="en-US" sz="2800" b="1" dirty="0"/>
            </a:br>
            <a:r>
              <a:rPr lang="ja-JP" altLang="en-US" sz="2000" b="1" dirty="0" smtClean="0">
                <a:solidFill>
                  <a:schemeClr val="tx1"/>
                </a:solidFill>
              </a:rPr>
              <a:t> </a:t>
            </a:r>
            <a:r>
              <a:rPr lang="en-US" altLang="ja-JP" sz="2000" b="1" dirty="0" smtClean="0">
                <a:solidFill>
                  <a:schemeClr val="tx1"/>
                </a:solidFill>
              </a:rPr>
              <a:t>Analyzing </a:t>
            </a:r>
            <a:r>
              <a:rPr lang="en-US" altLang="ja-JP" sz="2000" b="1" dirty="0">
                <a:solidFill>
                  <a:schemeClr val="tx1"/>
                </a:solidFill>
              </a:rPr>
              <a:t>the early 19th </a:t>
            </a:r>
            <a:r>
              <a:rPr lang="en-US" altLang="ja-JP" sz="2000" b="1" dirty="0" smtClean="0">
                <a:solidFill>
                  <a:schemeClr val="tx1"/>
                </a:solidFill>
              </a:rPr>
              <a:t>century’s</a:t>
            </a:r>
            <a:r>
              <a:rPr lang="ja-JP" altLang="en-US" sz="2000" b="1" dirty="0" smtClean="0">
                <a:solidFill>
                  <a:schemeClr val="tx1"/>
                </a:solidFill>
              </a:rPr>
              <a:t>　</a:t>
            </a:r>
            <a:r>
              <a:rPr lang="en-US" altLang="ja-JP" sz="2000" b="1" dirty="0" smtClean="0">
                <a:solidFill>
                  <a:schemeClr val="tx1"/>
                </a:solidFill>
              </a:rPr>
              <a:t>geomagnetic declination </a:t>
            </a:r>
            <a:r>
              <a:rPr lang="en-US" altLang="ja-JP" sz="2000" b="1" dirty="0">
                <a:solidFill>
                  <a:schemeClr val="tx1"/>
                </a:solidFill>
              </a:rPr>
              <a:t>in </a:t>
            </a:r>
            <a:r>
              <a:rPr lang="en-US" altLang="ja-JP" sz="2000" b="1" dirty="0" smtClean="0">
                <a:solidFill>
                  <a:schemeClr val="tx1"/>
                </a:solidFill>
              </a:rPr>
              <a:t>Japan from Cartographer </a:t>
            </a:r>
            <a:r>
              <a:rPr lang="en-US" altLang="ja-JP" sz="2000" b="1" dirty="0" err="1" smtClean="0">
                <a:solidFill>
                  <a:schemeClr val="tx1"/>
                </a:solidFill>
              </a:rPr>
              <a:t>Tadataka</a:t>
            </a:r>
            <a:r>
              <a:rPr lang="en-US" altLang="ja-JP" sz="2000" b="1" dirty="0"/>
              <a:t> </a:t>
            </a:r>
            <a:r>
              <a:rPr lang="en-US" altLang="ja-JP" sz="2000" b="1" dirty="0" err="1" smtClean="0"/>
              <a:t>Inoh’s</a:t>
            </a:r>
            <a:r>
              <a:rPr lang="ja-JP" altLang="en-US" sz="2000" b="1" dirty="0" smtClean="0"/>
              <a:t> </a:t>
            </a:r>
            <a:r>
              <a:rPr lang="en-US" altLang="ja-JP" sz="2000" b="1" dirty="0" smtClean="0"/>
              <a:t>magnetic s</a:t>
            </a:r>
            <a:r>
              <a:rPr lang="en-US" altLang="ja-JP" sz="2000" b="1" dirty="0" smtClean="0">
                <a:solidFill>
                  <a:schemeClr val="tx1"/>
                </a:solidFill>
              </a:rPr>
              <a:t>urvey azimuth </a:t>
            </a:r>
            <a:r>
              <a:rPr lang="en-US" altLang="ja-JP" sz="2000" b="1" dirty="0" smtClean="0"/>
              <a:t>ledger</a:t>
            </a:r>
            <a:r>
              <a:rPr lang="ja-JP" altLang="en-US" sz="2000" b="1" dirty="0" smtClean="0"/>
              <a:t> </a:t>
            </a:r>
            <a:r>
              <a:rPr lang="en-US" altLang="ja-JP" sz="2000" b="1" dirty="0" smtClean="0">
                <a:solidFill>
                  <a:schemeClr val="tx1"/>
                </a:solidFill>
              </a:rPr>
              <a:t>national treasure</a:t>
            </a:r>
            <a:r>
              <a:rPr lang="ja-JP" altLang="en-US" sz="2000" b="1" dirty="0" smtClean="0">
                <a:solidFill>
                  <a:schemeClr val="tx1"/>
                </a:solidFill>
              </a:rPr>
              <a:t> </a:t>
            </a:r>
            <a:r>
              <a:rPr lang="en-US" altLang="ja-JP" sz="2000" b="1" dirty="0" err="1" smtClean="0">
                <a:solidFill>
                  <a:schemeClr val="tx1"/>
                </a:solidFill>
              </a:rPr>
              <a:t>Santou</a:t>
            </a:r>
            <a:r>
              <a:rPr lang="en-US" altLang="ja-JP" sz="2000" b="1" dirty="0" smtClean="0">
                <a:solidFill>
                  <a:schemeClr val="tx1"/>
                </a:solidFill>
              </a:rPr>
              <a:t> </a:t>
            </a:r>
            <a:r>
              <a:rPr lang="en-US" altLang="ja-JP" sz="2000" b="1" dirty="0" err="1">
                <a:solidFill>
                  <a:schemeClr val="tx1"/>
                </a:solidFill>
              </a:rPr>
              <a:t>Houi</a:t>
            </a:r>
            <a:r>
              <a:rPr lang="en-US" altLang="ja-JP" sz="2000" b="1" dirty="0">
                <a:solidFill>
                  <a:schemeClr val="tx1"/>
                </a:solidFill>
              </a:rPr>
              <a:t> </a:t>
            </a:r>
            <a:r>
              <a:rPr lang="en-US" altLang="ja-JP" sz="2000" b="1" dirty="0" smtClean="0">
                <a:solidFill>
                  <a:schemeClr val="tx1"/>
                </a:solidFill>
              </a:rPr>
              <a:t>Ki</a:t>
            </a:r>
            <a:r>
              <a:rPr lang="en-US" altLang="ja-JP" sz="2000" b="1" dirty="0"/>
              <a:t>. Interdisciplinary analysis of  historical geography and </a:t>
            </a:r>
            <a:r>
              <a:rPr lang="en-US" altLang="ja-JP" sz="2000" b="1" dirty="0" smtClean="0"/>
              <a:t>geomagnetism</a:t>
            </a:r>
            <a:r>
              <a:rPr lang="ja-JP" altLang="en-US" sz="2000" b="1" dirty="0" smtClean="0"/>
              <a:t>　</a:t>
            </a:r>
            <a:r>
              <a:rPr lang="en-US" altLang="ja-JP" sz="2000" b="1" dirty="0" smtClean="0"/>
              <a:t>t</a:t>
            </a:r>
            <a:r>
              <a:rPr lang="en-US" altLang="ja-JP" sz="2000" b="1" dirty="0" smtClean="0">
                <a:solidFill>
                  <a:schemeClr val="tx1"/>
                </a:solidFill>
              </a:rPr>
              <a:t>he second report. </a:t>
            </a:r>
            <a:br>
              <a:rPr lang="en-US" altLang="ja-JP" sz="2000" b="1" dirty="0" smtClean="0">
                <a:solidFill>
                  <a:schemeClr val="tx1"/>
                </a:solidFill>
              </a:rPr>
            </a:br>
            <a:r>
              <a:rPr lang="en-US" altLang="ja-JP" sz="2000" b="1" dirty="0" smtClean="0"/>
              <a:t>A</a:t>
            </a:r>
            <a:r>
              <a:rPr lang="en-US" altLang="ja-JP" sz="2000" b="1" dirty="0" smtClean="0">
                <a:solidFill>
                  <a:schemeClr val="tx1"/>
                </a:solidFill>
              </a:rPr>
              <a:t>t </a:t>
            </a:r>
            <a:r>
              <a:rPr lang="en-US" altLang="ja-JP" sz="2000" b="1" dirty="0" smtClean="0"/>
              <a:t>The third </a:t>
            </a:r>
            <a:r>
              <a:rPr lang="en-US" altLang="ja-JP" sz="2000" b="1" dirty="0" smtClean="0">
                <a:solidFill>
                  <a:schemeClr val="tx1"/>
                </a:solidFill>
              </a:rPr>
              <a:t>Open science data promotion work shop by  Kyoto university  unit of studies for space </a:t>
            </a:r>
            <a:r>
              <a:rPr lang="en-US" altLang="ja-JP" sz="2000" b="1" dirty="0" smtClean="0"/>
              <a:t>Sept</a:t>
            </a:r>
            <a:r>
              <a:rPr lang="en-US" altLang="ja-JP" sz="2000" b="1" dirty="0" smtClean="0">
                <a:solidFill>
                  <a:schemeClr val="tx1"/>
                </a:solidFill>
              </a:rPr>
              <a:t>. 28.2016</a:t>
            </a:r>
            <a:r>
              <a:rPr lang="ja-JP" altLang="en-US" sz="2000" b="1" dirty="0" smtClean="0">
                <a:solidFill>
                  <a:schemeClr val="tx1"/>
                </a:solidFill>
              </a:rPr>
              <a:t/>
            </a:r>
            <a:br>
              <a:rPr lang="ja-JP" altLang="en-US" sz="2000" b="1" dirty="0" smtClean="0">
                <a:solidFill>
                  <a:schemeClr val="tx1"/>
                </a:solidFill>
              </a:rPr>
            </a:br>
            <a:r>
              <a:rPr lang="ja-JP" altLang="en-US" sz="2000" b="1" dirty="0" smtClean="0">
                <a:solidFill>
                  <a:schemeClr val="tx1"/>
                </a:solidFill>
              </a:rPr>
              <a:t/>
            </a:r>
            <a:br>
              <a:rPr lang="ja-JP" altLang="en-US" sz="2000" b="1" dirty="0" smtClean="0">
                <a:solidFill>
                  <a:schemeClr val="tx1"/>
                </a:solidFill>
              </a:rPr>
            </a:br>
            <a:r>
              <a:rPr lang="ja-JP" altLang="ja-JP" sz="2000" b="1" dirty="0" smtClean="0">
                <a:solidFill>
                  <a:schemeClr val="tx1"/>
                </a:solidFill>
              </a:rPr>
              <a:t>伊能</a:t>
            </a:r>
            <a:r>
              <a:rPr lang="ja-JP" altLang="ja-JP" sz="2000" b="1" dirty="0">
                <a:solidFill>
                  <a:schemeClr val="tx1"/>
                </a:solidFill>
              </a:rPr>
              <a:t>忠敬</a:t>
            </a:r>
            <a:r>
              <a:rPr lang="ja-JP" altLang="ja-JP" sz="2000" b="1" dirty="0" smtClean="0">
                <a:solidFill>
                  <a:schemeClr val="tx1"/>
                </a:solidFill>
              </a:rPr>
              <a:t>の</a:t>
            </a:r>
            <a:r>
              <a:rPr lang="ja-JP" altLang="en-US" sz="2000" b="1" dirty="0" smtClean="0">
                <a:solidFill>
                  <a:schemeClr val="tx1"/>
                </a:solidFill>
              </a:rPr>
              <a:t>「</a:t>
            </a:r>
            <a:r>
              <a:rPr lang="ja-JP" altLang="ja-JP" sz="2000" b="1" dirty="0" smtClean="0">
                <a:solidFill>
                  <a:schemeClr val="tx1"/>
                </a:solidFill>
              </a:rPr>
              <a:t>山</a:t>
            </a:r>
            <a:r>
              <a:rPr lang="ja-JP" altLang="ja-JP" sz="2000" b="1" dirty="0">
                <a:solidFill>
                  <a:schemeClr val="tx1"/>
                </a:solidFill>
              </a:rPr>
              <a:t>島方</a:t>
            </a:r>
            <a:r>
              <a:rPr lang="ja-JP" altLang="ja-JP" sz="2000" b="1" dirty="0" smtClean="0">
                <a:solidFill>
                  <a:schemeClr val="tx1"/>
                </a:solidFill>
              </a:rPr>
              <a:t>位記</a:t>
            </a:r>
            <a:r>
              <a:rPr lang="ja-JP" altLang="en-US" sz="2000" b="1" dirty="0" smtClean="0">
                <a:solidFill>
                  <a:schemeClr val="tx1"/>
                </a:solidFill>
              </a:rPr>
              <a:t>」</a:t>
            </a:r>
            <a:r>
              <a:rPr lang="ja-JP" altLang="ja-JP" sz="2000" b="1" dirty="0" smtClean="0">
                <a:solidFill>
                  <a:schemeClr val="tx1"/>
                </a:solidFill>
              </a:rPr>
              <a:t>に</a:t>
            </a:r>
            <a:r>
              <a:rPr lang="ja-JP" altLang="ja-JP" sz="2000" b="1" dirty="0">
                <a:solidFill>
                  <a:schemeClr val="tx1"/>
                </a:solidFill>
              </a:rPr>
              <a:t>基く</a:t>
            </a:r>
            <a:r>
              <a:rPr lang="en-US" altLang="ja-JP" sz="2000" b="1" dirty="0">
                <a:solidFill>
                  <a:schemeClr val="tx1"/>
                </a:solidFill>
              </a:rPr>
              <a:t>19</a:t>
            </a:r>
            <a:r>
              <a:rPr lang="ja-JP" altLang="ja-JP" sz="2000" b="1" dirty="0">
                <a:solidFill>
                  <a:schemeClr val="tx1"/>
                </a:solidFill>
              </a:rPr>
              <a:t>世紀</a:t>
            </a:r>
            <a:r>
              <a:rPr lang="ja-JP" altLang="ja-JP" sz="2000" b="1" dirty="0" smtClean="0">
                <a:solidFill>
                  <a:schemeClr val="tx1"/>
                </a:solidFill>
              </a:rPr>
              <a:t>初頭</a:t>
            </a:r>
            <a:r>
              <a:rPr lang="ja-JP" altLang="en-US" sz="2000" b="1" dirty="0" smtClean="0">
                <a:solidFill>
                  <a:schemeClr val="tx1"/>
                </a:solidFill>
              </a:rPr>
              <a:t>の</a:t>
            </a:r>
            <a:r>
              <a:rPr lang="ja-JP" altLang="ja-JP" sz="2000" b="1" dirty="0" smtClean="0">
                <a:solidFill>
                  <a:schemeClr val="tx1"/>
                </a:solidFill>
              </a:rPr>
              <a:t>日本</a:t>
            </a:r>
            <a:r>
              <a:rPr lang="ja-JP" altLang="ja-JP" sz="2000" b="1" dirty="0" smtClean="0"/>
              <a:t>の</a:t>
            </a:r>
            <a:r>
              <a:rPr lang="ja-JP" altLang="ja-JP" sz="2000" b="1" dirty="0"/>
              <a:t>地磁気</a:t>
            </a:r>
            <a:r>
              <a:rPr lang="ja-JP" altLang="ja-JP" sz="2000" b="1" dirty="0">
                <a:solidFill>
                  <a:schemeClr val="tx1"/>
                </a:solidFill>
              </a:rPr>
              <a:t>偏角の</a:t>
            </a:r>
            <a:r>
              <a:rPr lang="ja-JP" altLang="ja-JP" sz="2000" b="1" dirty="0" smtClean="0">
                <a:solidFill>
                  <a:schemeClr val="tx1"/>
                </a:solidFill>
              </a:rPr>
              <a:t>解析</a:t>
            </a:r>
            <a:r>
              <a:rPr lang="ja-JP" altLang="en-US" sz="2000" b="1" dirty="0" smtClean="0">
                <a:solidFill>
                  <a:schemeClr val="tx1"/>
                </a:solidFill>
              </a:rPr>
              <a:t/>
            </a:r>
            <a:br>
              <a:rPr lang="ja-JP" altLang="en-US" sz="2000" b="1" dirty="0" smtClean="0">
                <a:solidFill>
                  <a:schemeClr val="tx1"/>
                </a:solidFill>
              </a:rPr>
            </a:br>
            <a:r>
              <a:rPr lang="ja-JP" altLang="en-US" sz="2000" b="1" dirty="0" smtClean="0">
                <a:solidFill>
                  <a:schemeClr val="tx1"/>
                </a:solidFill>
              </a:rPr>
              <a:t>　</a:t>
            </a:r>
            <a:r>
              <a:rPr lang="ja-JP" altLang="en-US" sz="2000" b="1" dirty="0"/>
              <a:t>歴史地理と地磁気の学際融合</a:t>
            </a:r>
            <a:r>
              <a:rPr lang="ja-JP" altLang="en-US" sz="2000" b="1" dirty="0" smtClean="0"/>
              <a:t>解析　第二回</a:t>
            </a:r>
            <a:r>
              <a:rPr lang="ja-JP" altLang="en-US" sz="2000" b="1" dirty="0"/>
              <a:t>報告</a:t>
            </a:r>
            <a:r>
              <a:rPr lang="ja-JP" altLang="en-US" sz="2000" b="1" dirty="0" smtClean="0"/>
              <a:t/>
            </a:r>
            <a:br>
              <a:rPr lang="ja-JP" altLang="en-US" sz="2000" b="1" dirty="0" smtClean="0"/>
            </a:br>
            <a:r>
              <a:rPr lang="ja-JP" altLang="en-US" sz="1200" b="1" dirty="0" smtClean="0"/>
              <a:t/>
            </a:r>
            <a:br>
              <a:rPr lang="ja-JP" altLang="en-US" sz="1200" b="1" dirty="0" smtClean="0"/>
            </a:br>
            <a:r>
              <a:rPr lang="ja-JP" altLang="en-US" sz="1200" b="1" dirty="0" smtClean="0"/>
              <a:t>国宝「山島方位記」二十二文化五年五月朔日</a:t>
            </a:r>
            <a:r>
              <a:rPr lang="en-US" altLang="ja-JP" sz="1200" b="1" dirty="0" smtClean="0"/>
              <a:t>(1808</a:t>
            </a:r>
            <a:r>
              <a:rPr lang="ja-JP" altLang="en-US" sz="1200" b="1" dirty="0" smtClean="0"/>
              <a:t>年</a:t>
            </a:r>
            <a:r>
              <a:rPr lang="en-US" altLang="ja-JP" sz="1200" b="1" dirty="0" smtClean="0"/>
              <a:t>5</a:t>
            </a:r>
            <a:r>
              <a:rPr lang="ja-JP" altLang="en-US" sz="1200" b="1" dirty="0" smtClean="0"/>
              <a:t>月</a:t>
            </a:r>
            <a:r>
              <a:rPr lang="en-US" altLang="ja-JP" sz="1200" b="1" dirty="0" smtClean="0"/>
              <a:t>25</a:t>
            </a:r>
            <a:r>
              <a:rPr lang="ja-JP" altLang="en-US" sz="1200" b="1" dirty="0" smtClean="0"/>
              <a:t>日</a:t>
            </a:r>
            <a:r>
              <a:rPr lang="en-US" altLang="ja-JP" sz="1200" b="1" dirty="0" smtClean="0"/>
              <a:t>)</a:t>
            </a:r>
            <a:r>
              <a:rPr lang="ja-JP" altLang="en-US" sz="1200" b="1" dirty="0" smtClean="0"/>
              <a:t>高知北山街道一印、二印他の復元他を例にして解説　</a:t>
            </a:r>
            <a:r>
              <a:rPr lang="en-US" altLang="ja-JP" sz="1200" b="1" dirty="0" smtClean="0"/>
              <a:t/>
            </a:r>
            <a:br>
              <a:rPr lang="en-US" altLang="ja-JP" sz="1200" b="1" dirty="0" smtClean="0"/>
            </a:br>
            <a:r>
              <a:rPr lang="ja-JP" altLang="en-US" sz="1200" b="1" dirty="0" smtClean="0"/>
              <a:t/>
            </a:r>
            <a:br>
              <a:rPr lang="ja-JP" altLang="en-US" sz="1200" b="1" dirty="0" smtClean="0"/>
            </a:br>
            <a:r>
              <a:rPr lang="ja-JP" altLang="en-US" sz="1200" b="1" dirty="0"/>
              <a:t/>
            </a:r>
            <a:br>
              <a:rPr lang="ja-JP" altLang="en-US" sz="1200" b="1" dirty="0"/>
            </a:br>
            <a:r>
              <a:rPr lang="ja-JP" altLang="en-US" sz="1800" b="1" dirty="0" smtClean="0"/>
              <a:t>第</a:t>
            </a:r>
            <a:r>
              <a:rPr lang="en-US" altLang="ja-JP" sz="1800" b="1" dirty="0" smtClean="0"/>
              <a:t>3</a:t>
            </a:r>
            <a:r>
              <a:rPr lang="ja-JP" altLang="en-US" sz="1800" b="1" dirty="0" smtClean="0"/>
              <a:t>回</a:t>
            </a:r>
            <a:r>
              <a:rPr lang="ja-JP" altLang="en-US" sz="1800" b="1" dirty="0" smtClean="0">
                <a:solidFill>
                  <a:schemeClr val="tx1"/>
                </a:solidFill>
              </a:rPr>
              <a:t>ｵｰﾌﾟﾝｻｲｴﾝｽﾃﾞｰﾀ推進</a:t>
            </a:r>
            <a:r>
              <a:rPr lang="ja-JP" altLang="en-US" sz="1800" b="1" dirty="0" smtClean="0"/>
              <a:t>ワークショップ京都大学宇宙ユニット</a:t>
            </a:r>
            <a:r>
              <a:rPr lang="en-US" altLang="ja-JP" sz="1800" b="1" dirty="0" smtClean="0"/>
              <a:t>2016.9.28</a:t>
            </a:r>
            <a:r>
              <a:rPr lang="ja-JP" altLang="en-US" sz="2000" b="1" dirty="0" smtClean="0"/>
              <a:t/>
            </a:r>
            <a:br>
              <a:rPr lang="ja-JP" altLang="en-US" sz="2000" b="1" dirty="0" smtClean="0"/>
            </a:br>
            <a:r>
              <a:rPr lang="ja-JP" altLang="en-US" sz="2000" b="1" dirty="0" smtClean="0"/>
              <a:t/>
            </a:r>
            <a:br>
              <a:rPr lang="ja-JP" altLang="en-US" sz="2000" b="1" dirty="0" smtClean="0"/>
            </a:br>
            <a:r>
              <a:rPr lang="en-US" altLang="ja-JP" sz="1200" b="1" dirty="0" smtClean="0"/>
              <a:t/>
            </a:r>
            <a:br>
              <a:rPr lang="en-US" altLang="ja-JP" sz="1200" b="1" dirty="0" smtClean="0"/>
            </a:br>
            <a:r>
              <a:rPr lang="ja-JP" altLang="en-US" sz="1400" b="1" dirty="0"/>
              <a:t/>
            </a:r>
            <a:br>
              <a:rPr lang="ja-JP" altLang="en-US" sz="1400" b="1" dirty="0"/>
            </a:br>
            <a:r>
              <a:rPr lang="ja-JP" altLang="en-US" sz="1400" b="1" dirty="0" smtClean="0"/>
              <a:t/>
            </a:r>
            <a:br>
              <a:rPr lang="ja-JP" altLang="en-US" sz="1400" b="1" dirty="0" smtClean="0"/>
            </a:br>
            <a:r>
              <a:rPr lang="ja-JP" altLang="en-US" sz="1400" b="1" dirty="0"/>
              <a:t/>
            </a:r>
            <a:br>
              <a:rPr lang="ja-JP" altLang="en-US" sz="1400" b="1" dirty="0"/>
            </a:br>
            <a:r>
              <a:rPr lang="ja-JP" altLang="en-US" sz="1400" b="1" dirty="0" smtClean="0"/>
              <a:t/>
            </a:r>
            <a:br>
              <a:rPr lang="ja-JP" altLang="en-US" sz="1400" b="1" dirty="0" smtClean="0"/>
            </a:br>
            <a:r>
              <a:rPr lang="ja-JP" altLang="en-US" sz="1400" b="1" dirty="0"/>
              <a:t/>
            </a:r>
            <a:br>
              <a:rPr lang="ja-JP" altLang="en-US" sz="1400" b="1" dirty="0"/>
            </a:br>
            <a:r>
              <a:rPr lang="en-US" altLang="ja-JP" sz="1400" b="1" dirty="0" smtClean="0">
                <a:solidFill>
                  <a:schemeClr val="tx1"/>
                </a:solidFill>
              </a:rPr>
              <a:t/>
            </a:r>
            <a:br>
              <a:rPr lang="en-US" altLang="ja-JP" sz="1400" b="1" dirty="0" smtClean="0">
                <a:solidFill>
                  <a:schemeClr val="tx1"/>
                </a:solidFill>
              </a:rPr>
            </a:br>
            <a:r>
              <a:rPr lang="en-US" altLang="ja-JP" sz="3200" b="1" dirty="0" smtClean="0">
                <a:solidFill>
                  <a:schemeClr val="tx1"/>
                </a:solidFill>
              </a:rPr>
              <a:t/>
            </a:r>
            <a:br>
              <a:rPr lang="en-US" altLang="ja-JP" sz="3200" b="1" dirty="0" smtClean="0">
                <a:solidFill>
                  <a:schemeClr val="tx1"/>
                </a:solidFill>
              </a:rPr>
            </a:br>
            <a:endParaRPr kumimoji="1" lang="ja-JP" altLang="en-US" sz="3200" dirty="0">
              <a:solidFill>
                <a:schemeClr val="tx1"/>
              </a:solidFill>
            </a:endParaRPr>
          </a:p>
        </p:txBody>
      </p:sp>
      <p:sp>
        <p:nvSpPr>
          <p:cNvPr id="3" name="サブタイトル 2"/>
          <p:cNvSpPr>
            <a:spLocks noGrp="1"/>
          </p:cNvSpPr>
          <p:nvPr>
            <p:ph type="subTitle" idx="1"/>
          </p:nvPr>
        </p:nvSpPr>
        <p:spPr>
          <a:xfrm>
            <a:off x="1403648" y="4509120"/>
            <a:ext cx="5472608" cy="1656184"/>
          </a:xfrm>
        </p:spPr>
        <p:txBody>
          <a:bodyPr>
            <a:normAutofit/>
          </a:bodyPr>
          <a:lstStyle/>
          <a:p>
            <a:r>
              <a:rPr lang="en-US" altLang="ja-JP" sz="1800" b="1" dirty="0" smtClean="0">
                <a:solidFill>
                  <a:schemeClr val="tx1"/>
                </a:solidFill>
              </a:rPr>
              <a:t>Public performance by </a:t>
            </a:r>
            <a:r>
              <a:rPr lang="en-US" altLang="ja-JP" sz="1800" b="1" dirty="0" err="1" smtClean="0">
                <a:solidFill>
                  <a:schemeClr val="tx1"/>
                </a:solidFill>
              </a:rPr>
              <a:t>Motohiro</a:t>
            </a:r>
            <a:r>
              <a:rPr lang="en-US" altLang="ja-JP" sz="1800" b="1" dirty="0" smtClean="0">
                <a:solidFill>
                  <a:schemeClr val="tx1"/>
                </a:solidFill>
              </a:rPr>
              <a:t> </a:t>
            </a:r>
            <a:r>
              <a:rPr lang="en-US" altLang="ja-JP" sz="1800" b="1" dirty="0" err="1" smtClean="0">
                <a:solidFill>
                  <a:schemeClr val="tx1"/>
                </a:solidFill>
              </a:rPr>
              <a:t>Tsujimoto</a:t>
            </a:r>
            <a:r>
              <a:rPr lang="en-US" altLang="ja-JP" sz="1800" b="1" dirty="0" smtClean="0">
                <a:solidFill>
                  <a:schemeClr val="tx1"/>
                </a:solidFill>
              </a:rPr>
              <a:t>  </a:t>
            </a:r>
          </a:p>
          <a:p>
            <a:r>
              <a:rPr lang="en-US" altLang="ja-JP" sz="1800" b="1" dirty="0" smtClean="0">
                <a:solidFill>
                  <a:schemeClr val="tx1"/>
                </a:solidFill>
              </a:rPr>
              <a:t> </a:t>
            </a:r>
            <a:r>
              <a:rPr lang="en-US" altLang="ja-JP" sz="1400" b="1" dirty="0" smtClean="0">
                <a:solidFill>
                  <a:schemeClr val="tx1"/>
                </a:solidFill>
              </a:rPr>
              <a:t>cooperated by </a:t>
            </a:r>
            <a:r>
              <a:rPr lang="en-US" altLang="ja-JP" sz="1100" b="1" dirty="0" smtClean="0">
                <a:solidFill>
                  <a:schemeClr val="tx1"/>
                </a:solidFill>
              </a:rPr>
              <a:t>Akitoshi </a:t>
            </a:r>
            <a:r>
              <a:rPr lang="en-US" altLang="ja-JP" sz="1100" b="1" dirty="0" err="1" smtClean="0">
                <a:solidFill>
                  <a:schemeClr val="tx1"/>
                </a:solidFill>
              </a:rPr>
              <a:t>Omotani</a:t>
            </a:r>
            <a:r>
              <a:rPr lang="en-US" altLang="ja-JP" sz="1100" b="1" dirty="0" smtClean="0">
                <a:solidFill>
                  <a:schemeClr val="tx1"/>
                </a:solidFill>
              </a:rPr>
              <a:t>   </a:t>
            </a:r>
            <a:r>
              <a:rPr lang="en-US" altLang="ja-JP" sz="1100" b="1" dirty="0" err="1" smtClean="0">
                <a:solidFill>
                  <a:schemeClr val="tx1"/>
                </a:solidFill>
              </a:rPr>
              <a:t>Takaaki</a:t>
            </a:r>
            <a:r>
              <a:rPr lang="en-US" altLang="ja-JP" sz="1100" b="1" dirty="0" smtClean="0">
                <a:solidFill>
                  <a:schemeClr val="tx1"/>
                </a:solidFill>
              </a:rPr>
              <a:t> Inui</a:t>
            </a:r>
            <a:r>
              <a:rPr lang="ja-JP" altLang="en-US" sz="1100" b="1" dirty="0" smtClean="0">
                <a:solidFill>
                  <a:schemeClr val="tx1"/>
                </a:solidFill>
              </a:rPr>
              <a:t>　</a:t>
            </a:r>
            <a:r>
              <a:rPr lang="en-US" altLang="ja-JP" sz="1100" b="1" dirty="0" smtClean="0">
                <a:solidFill>
                  <a:schemeClr val="tx1"/>
                </a:solidFill>
              </a:rPr>
              <a:t>Satoshi  </a:t>
            </a:r>
            <a:r>
              <a:rPr lang="en-US" altLang="ja-JP" sz="1100" b="1" dirty="0" err="1" smtClean="0">
                <a:solidFill>
                  <a:schemeClr val="tx1"/>
                </a:solidFill>
              </a:rPr>
              <a:t>Miyauti</a:t>
            </a:r>
            <a:endParaRPr kumimoji="1" lang="en-US" altLang="ja-JP" sz="1100" b="1" dirty="0">
              <a:solidFill>
                <a:schemeClr val="tx1"/>
              </a:solidFill>
            </a:endParaRPr>
          </a:p>
          <a:p>
            <a:r>
              <a:rPr lang="ja-JP" altLang="en-US" sz="1400" b="1" dirty="0" smtClean="0">
                <a:solidFill>
                  <a:schemeClr val="tx1"/>
                </a:solidFill>
              </a:rPr>
              <a:t>講演・主研究者　</a:t>
            </a:r>
            <a:r>
              <a:rPr lang="ja-JP" altLang="ja-JP" sz="1400" b="1" dirty="0" smtClean="0">
                <a:solidFill>
                  <a:schemeClr val="tx1"/>
                </a:solidFill>
              </a:rPr>
              <a:t>辻</a:t>
            </a:r>
            <a:r>
              <a:rPr lang="ja-JP" altLang="ja-JP" sz="1400" b="1" dirty="0">
                <a:solidFill>
                  <a:schemeClr val="tx1"/>
                </a:solidFill>
              </a:rPr>
              <a:t>本元</a:t>
            </a:r>
            <a:r>
              <a:rPr lang="ja-JP" altLang="ja-JP" sz="1400" b="1" dirty="0" smtClean="0">
                <a:solidFill>
                  <a:schemeClr val="tx1"/>
                </a:solidFill>
              </a:rPr>
              <a:t>博</a:t>
            </a:r>
            <a:r>
              <a:rPr lang="ja-JP" altLang="en-US" sz="1400" b="1" dirty="0" smtClean="0">
                <a:solidFill>
                  <a:schemeClr val="tx1"/>
                </a:solidFill>
              </a:rPr>
              <a:t>　研究協力者 </a:t>
            </a:r>
            <a:r>
              <a:rPr lang="ja-JP" altLang="ja-JP" sz="1400" b="1" dirty="0" smtClean="0">
                <a:solidFill>
                  <a:schemeClr val="tx1"/>
                </a:solidFill>
              </a:rPr>
              <a:t>面谷明俊</a:t>
            </a:r>
            <a:r>
              <a:rPr lang="ja-JP" altLang="en-US" sz="1400" b="1" dirty="0" smtClean="0">
                <a:solidFill>
                  <a:schemeClr val="tx1"/>
                </a:solidFill>
              </a:rPr>
              <a:t>・乾隆明　・宮内敏</a:t>
            </a:r>
          </a:p>
          <a:p>
            <a:r>
              <a:rPr lang="en-US" altLang="ja-JP" sz="1800" dirty="0" smtClean="0">
                <a:solidFill>
                  <a:schemeClr val="tx1"/>
                </a:solidFill>
              </a:rPr>
              <a:t>E mail motori-7@wine.ocn.ne.jp</a:t>
            </a:r>
            <a:endParaRPr kumimoji="1" lang="ja-JP" altLang="en-US" sz="1800" dirty="0">
              <a:solidFill>
                <a:schemeClr val="tx1"/>
              </a:solidFill>
            </a:endParaRPr>
          </a:p>
        </p:txBody>
      </p:sp>
      <p:sp>
        <p:nvSpPr>
          <p:cNvPr id="4" name="スライド番号プレースホルダー 3"/>
          <p:cNvSpPr>
            <a:spLocks noGrp="1"/>
          </p:cNvSpPr>
          <p:nvPr>
            <p:ph type="sldNum" sz="quarter" idx="12"/>
          </p:nvPr>
        </p:nvSpPr>
        <p:spPr/>
        <p:txBody>
          <a:bodyPr/>
          <a:lstStyle/>
          <a:p>
            <a:fld id="{EFF4D683-B5CD-46A0-8C08-1D193191DC64}" type="slidenum">
              <a:rPr kumimoji="1" lang="ja-JP" altLang="en-US" smtClean="0"/>
              <a:t>1</a:t>
            </a:fld>
            <a:endParaRPr kumimoji="1" lang="ja-JP" altLang="en-US"/>
          </a:p>
        </p:txBody>
      </p:sp>
    </p:spTree>
    <p:extLst>
      <p:ext uri="{BB962C8B-B14F-4D97-AF65-F5344CB8AC3E}">
        <p14:creationId xmlns:p14="http://schemas.microsoft.com/office/powerpoint/2010/main" val="1534986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301006"/>
          </a:xfrm>
        </p:spPr>
        <p:txBody>
          <a:bodyPr>
            <a:normAutofit/>
          </a:bodyPr>
          <a:lstStyle/>
          <a:p>
            <a:r>
              <a:rPr kumimoji="1" lang="ja-JP" altLang="en-US" sz="1800" dirty="0" smtClean="0">
                <a:latin typeface="ＭＳ Ｐ明朝" panose="02020600040205080304" pitchFamily="18" charset="-128"/>
                <a:ea typeface="ＭＳ Ｐ明朝" panose="02020600040205080304" pitchFamily="18" charset="-128"/>
              </a:rPr>
              <a:t>「山島方位記」に記載の測量対象地点名と子</a:t>
            </a:r>
            <a:r>
              <a:rPr kumimoji="1" lang="en-US" altLang="ja-JP" sz="1800" dirty="0" smtClean="0">
                <a:latin typeface="ＭＳ Ｐ明朝" panose="02020600040205080304" pitchFamily="18" charset="-128"/>
                <a:ea typeface="ＭＳ Ｐ明朝" panose="02020600040205080304" pitchFamily="18" charset="-128"/>
              </a:rPr>
              <a:t>(0</a:t>
            </a:r>
            <a:r>
              <a:rPr kumimoji="1" lang="ja-JP" altLang="en-US" sz="1800" dirty="0" smtClean="0">
                <a:latin typeface="ＭＳ Ｐ明朝" panose="02020600040205080304" pitchFamily="18" charset="-128"/>
                <a:ea typeface="ＭＳ Ｐ明朝" panose="02020600040205080304" pitchFamily="18" charset="-128"/>
              </a:rPr>
              <a:t>度</a:t>
            </a:r>
            <a:r>
              <a:rPr kumimoji="1" lang="en-US" altLang="ja-JP" sz="1800" dirty="0" smtClean="0">
                <a:latin typeface="ＭＳ Ｐ明朝" panose="02020600040205080304" pitchFamily="18" charset="-128"/>
                <a:ea typeface="ＭＳ Ｐ明朝" panose="02020600040205080304" pitchFamily="18" charset="-128"/>
              </a:rPr>
              <a:t>)</a:t>
            </a:r>
            <a:r>
              <a:rPr kumimoji="1" lang="ja-JP" altLang="en-US" sz="1800" dirty="0" smtClean="0">
                <a:latin typeface="ＭＳ Ｐ明朝" panose="02020600040205080304" pitchFamily="18" charset="-128"/>
                <a:ea typeface="ＭＳ Ｐ明朝" panose="02020600040205080304" pitchFamily="18" charset="-128"/>
              </a:rPr>
              <a:t>から十二支</a:t>
            </a:r>
            <a:r>
              <a:rPr kumimoji="1" lang="en-US" altLang="ja-JP" sz="1800" dirty="0" smtClean="0">
                <a:latin typeface="ＭＳ Ｐ明朝" panose="02020600040205080304" pitchFamily="18" charset="-128"/>
                <a:ea typeface="ＭＳ Ｐ明朝" panose="02020600040205080304" pitchFamily="18" charset="-128"/>
              </a:rPr>
              <a:t>(30</a:t>
            </a:r>
            <a:r>
              <a:rPr kumimoji="1" lang="ja-JP" altLang="en-US" sz="1800" dirty="0" smtClean="0">
                <a:latin typeface="ＭＳ Ｐ明朝" panose="02020600040205080304" pitchFamily="18" charset="-128"/>
                <a:ea typeface="ＭＳ Ｐ明朝" panose="02020600040205080304" pitchFamily="18" charset="-128"/>
              </a:rPr>
              <a:t>度</a:t>
            </a:r>
            <a:r>
              <a:rPr lang="en-US" altLang="ja-JP" sz="1800" dirty="0">
                <a:latin typeface="ＭＳ Ｐ明朝" panose="02020600040205080304" pitchFamily="18" charset="-128"/>
                <a:ea typeface="ＭＳ Ｐ明朝" panose="02020600040205080304" pitchFamily="18" charset="-128"/>
              </a:rPr>
              <a:t>)</a:t>
            </a:r>
            <a:r>
              <a:rPr kumimoji="1" lang="ja-JP" altLang="en-US" sz="1800" dirty="0" smtClean="0">
                <a:latin typeface="ＭＳ Ｐ明朝" panose="02020600040205080304" pitchFamily="18" charset="-128"/>
                <a:ea typeface="ＭＳ Ｐ明朝" panose="02020600040205080304" pitchFamily="18" charset="-128"/>
              </a:rPr>
              <a:t>区切りと同未満</a:t>
            </a:r>
            <a:r>
              <a:rPr kumimoji="1" lang="en-US" altLang="ja-JP" sz="1800" dirty="0" smtClean="0">
                <a:latin typeface="ＭＳ Ｐ明朝" panose="02020600040205080304" pitchFamily="18" charset="-128"/>
                <a:ea typeface="ＭＳ Ｐ明朝" panose="02020600040205080304" pitchFamily="18" charset="-128"/>
              </a:rPr>
              <a:t/>
            </a:r>
            <a:br>
              <a:rPr kumimoji="1" lang="en-US" altLang="ja-JP" sz="1800" dirty="0" smtClean="0">
                <a:latin typeface="ＭＳ Ｐ明朝" panose="02020600040205080304" pitchFamily="18" charset="-128"/>
                <a:ea typeface="ＭＳ Ｐ明朝" panose="02020600040205080304" pitchFamily="18" charset="-128"/>
              </a:rPr>
            </a:br>
            <a:r>
              <a:rPr lang="ja-JP" altLang="en-US" sz="1800" dirty="0" smtClean="0">
                <a:latin typeface="ＭＳ Ｐ明朝" panose="02020600040205080304" pitchFamily="18" charset="-128"/>
                <a:ea typeface="ＭＳ Ｐ明朝" panose="02020600040205080304" pitchFamily="18" charset="-128"/>
              </a:rPr>
              <a:t>の度数</a:t>
            </a:r>
            <a:r>
              <a:rPr lang="ja-JP" altLang="en-US" sz="1800" dirty="0">
                <a:latin typeface="ＭＳ Ｐ明朝" panose="02020600040205080304" pitchFamily="18" charset="-128"/>
                <a:ea typeface="ＭＳ Ｐ明朝" panose="02020600040205080304" pitchFamily="18" charset="-128"/>
              </a:rPr>
              <a:t>及び分</a:t>
            </a:r>
            <a:r>
              <a:rPr kumimoji="1" lang="ja-JP" altLang="en-US" sz="1800" dirty="0" smtClean="0">
                <a:latin typeface="ＭＳ Ｐ明朝" panose="02020600040205080304" pitchFamily="18" charset="-128"/>
                <a:ea typeface="ＭＳ Ｐ明朝" panose="02020600040205080304" pitchFamily="18" charset="-128"/>
              </a:rPr>
              <a:t>単位の磁針測量方位角を入力すると、</a:t>
            </a:r>
            <a:r>
              <a:rPr lang="ja-JP" altLang="en-US" sz="1800" dirty="0" smtClean="0">
                <a:latin typeface="ＭＳ Ｐ明朝" panose="02020600040205080304" pitchFamily="18" charset="-128"/>
                <a:ea typeface="ＭＳ Ｐ明朝" panose="02020600040205080304" pitchFamily="18" charset="-128"/>
              </a:rPr>
              <a:t>現代の度分表示に転換される</a:t>
            </a:r>
            <a:r>
              <a:rPr lang="ja-JP" altLang="en-US" sz="1600" dirty="0" smtClean="0">
                <a:latin typeface="ＭＳ Ｐ明朝" panose="02020600040205080304" pitchFamily="18" charset="-128"/>
                <a:ea typeface="ＭＳ Ｐ明朝" panose="02020600040205080304" pitchFamily="18" charset="-128"/>
              </a:rPr>
              <a:t>。</a:t>
            </a:r>
            <a:br>
              <a:rPr lang="ja-JP" altLang="en-US" sz="1600" dirty="0" smtClean="0">
                <a:latin typeface="ＭＳ Ｐ明朝" panose="02020600040205080304" pitchFamily="18" charset="-128"/>
                <a:ea typeface="ＭＳ Ｐ明朝" panose="02020600040205080304" pitchFamily="18" charset="-128"/>
              </a:rPr>
            </a:br>
            <a:r>
              <a:rPr lang="en-US" altLang="ja-JP" sz="1600" dirty="0" smtClean="0">
                <a:latin typeface="ＭＳ Ｐ明朝" panose="02020600040205080304" pitchFamily="18" charset="-128"/>
                <a:ea typeface="ＭＳ Ｐ明朝" panose="02020600040205080304" pitchFamily="18" charset="-128"/>
              </a:rPr>
              <a:t>&lt;</a:t>
            </a:r>
            <a:r>
              <a:rPr lang="ja-JP" altLang="en-US" sz="1600" dirty="0" smtClean="0">
                <a:latin typeface="ＭＳ Ｐ明朝" panose="02020600040205080304" pitchFamily="18" charset="-128"/>
                <a:ea typeface="ＭＳ Ｐ明朝" panose="02020600040205080304" pitchFamily="18" charset="-128"/>
              </a:rPr>
              <a:t>北山街道 </a:t>
            </a:r>
            <a:r>
              <a:rPr lang="ja-JP" altLang="en-US" sz="1600" dirty="0">
                <a:latin typeface="ＭＳ Ｐ明朝" panose="02020600040205080304" pitchFamily="18" charset="-128"/>
                <a:ea typeface="ＭＳ Ｐ明朝" panose="02020600040205080304" pitchFamily="18" charset="-128"/>
              </a:rPr>
              <a:t>同日</a:t>
            </a:r>
            <a:r>
              <a:rPr lang="ja-JP" altLang="en-US" sz="1600" dirty="0" smtClean="0">
                <a:latin typeface="ＭＳ Ｐ明朝" panose="02020600040205080304" pitchFamily="18" charset="-128"/>
                <a:ea typeface="ＭＳ Ｐ明朝" panose="02020600040205080304" pitchFamily="18" charset="-128"/>
              </a:rPr>
              <a:t>二印の場合</a:t>
            </a:r>
            <a:r>
              <a:rPr lang="en-US" altLang="ja-JP" sz="1600" dirty="0" smtClean="0">
                <a:latin typeface="ＭＳ Ｐ明朝" panose="02020600040205080304" pitchFamily="18" charset="-128"/>
                <a:ea typeface="ＭＳ Ｐ明朝" panose="02020600040205080304" pitchFamily="18" charset="-128"/>
              </a:rPr>
              <a:t>&gt;</a:t>
            </a:r>
            <a:endParaRPr kumimoji="1" lang="ja-JP" altLang="en-US" sz="1600" dirty="0">
              <a:latin typeface="ＭＳ Ｐ明朝" panose="02020600040205080304" pitchFamily="18" charset="-128"/>
              <a:ea typeface="ＭＳ Ｐ明朝" panose="02020600040205080304" pitchFamily="18" charset="-128"/>
            </a:endParaRPr>
          </a:p>
        </p:txBody>
      </p:sp>
      <p:sp>
        <p:nvSpPr>
          <p:cNvPr id="3" name="コンテンツ プレースホルダー 2"/>
          <p:cNvSpPr>
            <a:spLocks noGrp="1"/>
          </p:cNvSpPr>
          <p:nvPr>
            <p:ph idx="1"/>
          </p:nvPr>
        </p:nvSpPr>
        <p:spPr/>
        <p:txBody>
          <a:bodyPr/>
          <a:lstStyle/>
          <a:p>
            <a:endParaRPr kumimoji="1" lang="ja-JP" altLang="en-US"/>
          </a:p>
        </p:txBody>
      </p:sp>
      <p:pic>
        <p:nvPicPr>
          <p:cNvPr id="22530" name="Picture 2" descr="C:\Users\owner\Desktop\京大ｵｰﾌﾟﾝｻｲｴﾝｽ\文理融合解析に付いて\北山街道二印エクセル2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7"/>
            <a:ext cx="7920880" cy="426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6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1800" b="1" dirty="0" smtClean="0"/>
              <a:t>景観再現ｿﾌﾄとｲﾝﾀｰﾈｯﾄの地理院地図で確認した測量対象の旧名の呼称の山や島</a:t>
            </a:r>
            <a:r>
              <a:rPr lang="ja-JP" altLang="en-US" sz="1800" b="1" dirty="0" smtClean="0"/>
              <a:t>の見かけ</a:t>
            </a:r>
            <a:br>
              <a:rPr lang="ja-JP" altLang="en-US" sz="1800" b="1" dirty="0" smtClean="0"/>
            </a:br>
            <a:r>
              <a:rPr lang="ja-JP" altLang="en-US" sz="1800" b="1" dirty="0" smtClean="0"/>
              <a:t>の頂上</a:t>
            </a:r>
            <a:r>
              <a:rPr lang="ja-JP" altLang="en-US" sz="1800" b="1" dirty="0"/>
              <a:t>詳細位置</a:t>
            </a:r>
            <a:r>
              <a:rPr lang="ja-JP" altLang="en-US" sz="1800" b="1" dirty="0" smtClean="0"/>
              <a:t>の</a:t>
            </a:r>
            <a:r>
              <a:rPr kumimoji="1" lang="ja-JP" altLang="en-US" sz="1800" b="1" dirty="0" smtClean="0"/>
              <a:t>緯度及び経度の各秒単位以下</a:t>
            </a:r>
            <a:r>
              <a:rPr lang="en-US" altLang="ja-JP" sz="1800" b="1" dirty="0" smtClean="0"/>
              <a:t>2</a:t>
            </a:r>
            <a:r>
              <a:rPr lang="ja-JP" altLang="en-US" sz="1800" b="1" dirty="0" smtClean="0"/>
              <a:t>位</a:t>
            </a:r>
            <a:r>
              <a:rPr lang="ja-JP" altLang="en-US" sz="1800" b="1" dirty="0"/>
              <a:t>迄</a:t>
            </a:r>
            <a:r>
              <a:rPr kumimoji="1" lang="ja-JP" altLang="en-US" sz="1800" b="1" dirty="0" smtClean="0"/>
              <a:t>入力する。</a:t>
            </a:r>
            <a:r>
              <a:rPr kumimoji="1" lang="ja-JP" altLang="en-US" sz="1800" dirty="0" smtClean="0"/>
              <a:t/>
            </a:r>
            <a:br>
              <a:rPr kumimoji="1" lang="ja-JP" altLang="en-US" sz="1800" dirty="0" smtClean="0"/>
            </a:br>
            <a:endParaRPr kumimoji="1" lang="ja-JP" altLang="en-US" sz="1800" dirty="0"/>
          </a:p>
        </p:txBody>
      </p:sp>
      <p:sp>
        <p:nvSpPr>
          <p:cNvPr id="3" name="コンテンツ プレースホルダー 2"/>
          <p:cNvSpPr>
            <a:spLocks noGrp="1"/>
          </p:cNvSpPr>
          <p:nvPr>
            <p:ph idx="1"/>
          </p:nvPr>
        </p:nvSpPr>
        <p:spPr/>
        <p:txBody>
          <a:bodyPr/>
          <a:lstStyle/>
          <a:p>
            <a:endParaRPr kumimoji="1" lang="ja-JP" altLang="en-US"/>
          </a:p>
        </p:txBody>
      </p:sp>
      <p:pic>
        <p:nvPicPr>
          <p:cNvPr id="23554" name="Picture 2" descr="C:\Users\owner\Desktop\京大ｵｰﾌﾟﾝｻｲｴﾝｽ\文理融合解析に付いて\北山街道二印エクセル3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55490"/>
            <a:ext cx="8111514"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4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210146"/>
          </a:xfrm>
        </p:spPr>
        <p:txBody>
          <a:bodyPr>
            <a:normAutofit fontScale="90000"/>
          </a:bodyPr>
          <a:lstStyle/>
          <a:p>
            <a:r>
              <a:rPr kumimoji="1" lang="ja-JP" altLang="en-US" sz="2000" dirty="0" smtClean="0"/>
              <a:t>山島方位記に記載の測量対象の地名と磁針測量方位角の平均値が転記される。</a:t>
            </a:r>
            <a:r>
              <a:rPr kumimoji="1" lang="en-US" altLang="ja-JP" sz="2000" dirty="0" smtClean="0"/>
              <a:t/>
            </a:r>
            <a:br>
              <a:rPr kumimoji="1" lang="en-US" altLang="ja-JP" sz="2000" dirty="0" smtClean="0"/>
            </a:br>
            <a:r>
              <a:rPr kumimoji="1" lang="ja-JP" altLang="en-US" sz="2000" dirty="0" smtClean="0">
                <a:latin typeface="ＭＳ Ｐ明朝" panose="02020600040205080304" pitchFamily="18" charset="-128"/>
                <a:ea typeface="ＭＳ Ｐ明朝" panose="02020600040205080304" pitchFamily="18" charset="-128"/>
              </a:rPr>
              <a:t>測定基点</a:t>
            </a:r>
            <a:r>
              <a:rPr kumimoji="1" lang="en-US" altLang="ja-JP" sz="2000" dirty="0" smtClean="0">
                <a:latin typeface="ＭＳ Ｐ明朝" panose="02020600040205080304" pitchFamily="18" charset="-128"/>
                <a:ea typeface="ＭＳ Ｐ明朝" panose="02020600040205080304" pitchFamily="18" charset="-128"/>
              </a:rPr>
              <a:t>(</a:t>
            </a:r>
            <a:r>
              <a:rPr kumimoji="1" lang="ja-JP" altLang="en-US" sz="2000" dirty="0" smtClean="0">
                <a:latin typeface="ＭＳ Ｐ明朝" panose="02020600040205080304" pitchFamily="18" charset="-128"/>
                <a:ea typeface="ＭＳ Ｐ明朝" panose="02020600040205080304" pitchFamily="18" charset="-128"/>
              </a:rPr>
              <a:t>測量実施地点</a:t>
            </a:r>
            <a:r>
              <a:rPr kumimoji="1" lang="en-US" altLang="ja-JP" sz="2000" dirty="0" smtClean="0">
                <a:latin typeface="ＭＳ Ｐ明朝" panose="02020600040205080304" pitchFamily="18" charset="-128"/>
                <a:ea typeface="ＭＳ Ｐ明朝" panose="02020600040205080304" pitchFamily="18" charset="-128"/>
              </a:rPr>
              <a:t>)</a:t>
            </a:r>
            <a:r>
              <a:rPr kumimoji="1" lang="ja-JP" altLang="en-US" sz="2000" dirty="0" smtClean="0">
                <a:latin typeface="ＭＳ Ｐ明朝" panose="02020600040205080304" pitchFamily="18" charset="-128"/>
                <a:ea typeface="ＭＳ Ｐ明朝" panose="02020600040205080304" pitchFamily="18" charset="-128"/>
              </a:rPr>
              <a:t>欄に概略の緯度経度を打ち込み、基点検索機能</a:t>
            </a:r>
            <a:r>
              <a:rPr lang="ja-JP" altLang="en-US" sz="2000" dirty="0" smtClean="0">
                <a:latin typeface="ＭＳ Ｐ明朝" panose="02020600040205080304" pitchFamily="18" charset="-128"/>
                <a:ea typeface="ＭＳ Ｐ明朝" panose="02020600040205080304" pitchFamily="18" charset="-128"/>
              </a:rPr>
              <a:t>をかけると</a:t>
            </a:r>
            <a:r>
              <a:rPr lang="ja-JP" altLang="en-US" sz="2000" u="sng" dirty="0">
                <a:latin typeface="ＭＳ Ｐ明朝" panose="02020600040205080304" pitchFamily="18" charset="-128"/>
                <a:ea typeface="ＭＳ Ｐ明朝" panose="02020600040205080304" pitchFamily="18" charset="-128"/>
              </a:rPr>
              <a:t>測量対象別の地磁気偏角</a:t>
            </a:r>
            <a:r>
              <a:rPr lang="en-US" altLang="ja-JP" sz="2000" u="sng" dirty="0">
                <a:latin typeface="ＭＳ Ｐ明朝" panose="02020600040205080304" pitchFamily="18" charset="-128"/>
                <a:ea typeface="ＭＳ Ｐ明朝" panose="02020600040205080304" pitchFamily="18" charset="-128"/>
              </a:rPr>
              <a:t>(</a:t>
            </a:r>
            <a:r>
              <a:rPr lang="ja-JP" altLang="en-US" sz="2000" u="sng" dirty="0">
                <a:latin typeface="ＭＳ Ｐ明朝" panose="02020600040205080304" pitchFamily="18" charset="-128"/>
                <a:ea typeface="ＭＳ Ｐ明朝" panose="02020600040205080304" pitchFamily="18" charset="-128"/>
              </a:rPr>
              <a:t>真方位角－磁針測量方位角</a:t>
            </a:r>
            <a:r>
              <a:rPr lang="en-US" altLang="ja-JP" sz="2000" u="sng" dirty="0">
                <a:latin typeface="ＭＳ Ｐ明朝" panose="02020600040205080304" pitchFamily="18" charset="-128"/>
                <a:ea typeface="ＭＳ Ｐ明朝" panose="02020600040205080304" pitchFamily="18" charset="-128"/>
              </a:rPr>
              <a:t>)</a:t>
            </a:r>
            <a:r>
              <a:rPr lang="ja-JP" altLang="en-US" sz="2000" u="sng" dirty="0">
                <a:latin typeface="ＭＳ Ｐ明朝" panose="02020600040205080304" pitchFamily="18" charset="-128"/>
                <a:ea typeface="ＭＳ Ｐ明朝" panose="02020600040205080304" pitchFamily="18" charset="-128"/>
              </a:rPr>
              <a:t>が一定値になる</a:t>
            </a:r>
            <a:r>
              <a:rPr lang="ja-JP" altLang="en-US" sz="2000" b="1" u="sng" dirty="0" smtClean="0">
                <a:latin typeface="ＭＳ Ｐ明朝" panose="02020600040205080304" pitchFamily="18" charset="-128"/>
                <a:ea typeface="ＭＳ Ｐ明朝" panose="02020600040205080304" pitchFamily="18" charset="-128"/>
              </a:rPr>
              <a:t>測量実施地点詳細位置の緯度経度秒単位以下</a:t>
            </a:r>
            <a:r>
              <a:rPr lang="en-US" altLang="ja-JP" sz="2000" b="1" u="sng" dirty="0" smtClean="0">
                <a:latin typeface="ＭＳ Ｐ明朝" panose="02020600040205080304" pitchFamily="18" charset="-128"/>
                <a:ea typeface="ＭＳ Ｐ明朝" panose="02020600040205080304" pitchFamily="18" charset="-128"/>
              </a:rPr>
              <a:t>2</a:t>
            </a:r>
            <a:r>
              <a:rPr lang="ja-JP" altLang="en-US" sz="2000" b="1" u="sng" dirty="0" smtClean="0">
                <a:latin typeface="ＭＳ Ｐ明朝" panose="02020600040205080304" pitchFamily="18" charset="-128"/>
                <a:ea typeface="ＭＳ Ｐ明朝" panose="02020600040205080304" pitchFamily="18" charset="-128"/>
              </a:rPr>
              <a:t>位迄と地磁気の偏角が打ち出される。</a:t>
            </a:r>
            <a:br>
              <a:rPr lang="ja-JP" altLang="en-US" sz="2000" b="1" u="sng" dirty="0" smtClean="0">
                <a:latin typeface="ＭＳ Ｐ明朝" panose="02020600040205080304" pitchFamily="18" charset="-128"/>
                <a:ea typeface="ＭＳ Ｐ明朝" panose="02020600040205080304" pitchFamily="18" charset="-128"/>
              </a:rPr>
            </a:br>
            <a:r>
              <a:rPr lang="ja-JP" altLang="en-US" sz="2000" dirty="0" smtClean="0">
                <a:latin typeface="ＭＳ Ｐ明朝" panose="02020600040205080304" pitchFamily="18" charset="-128"/>
                <a:ea typeface="ＭＳ Ｐ明朝" panose="02020600040205080304" pitchFamily="18" charset="-128"/>
              </a:rPr>
              <a:t>比島山は低く余りに近過</a:t>
            </a:r>
            <a:r>
              <a:rPr lang="ja-JP" altLang="en-US" sz="2000" u="sng" dirty="0" smtClean="0">
                <a:latin typeface="ＭＳ Ｐ明朝" panose="02020600040205080304" pitchFamily="18" charset="-128"/>
                <a:ea typeface="ＭＳ Ｐ明朝" panose="02020600040205080304" pitchFamily="18" charset="-128"/>
              </a:rPr>
              <a:t>ぎる為計算から除外した。</a:t>
            </a:r>
            <a:r>
              <a:rPr lang="ja-JP" altLang="en-US" sz="1800" dirty="0">
                <a:latin typeface="ＭＳ Ｐ明朝" panose="02020600040205080304" pitchFamily="18" charset="-128"/>
                <a:ea typeface="ＭＳ Ｐ明朝" panose="02020600040205080304" pitchFamily="18" charset="-128"/>
              </a:rPr>
              <a:t/>
            </a:r>
            <a:br>
              <a:rPr lang="ja-JP" altLang="en-US" sz="1800" dirty="0">
                <a:latin typeface="ＭＳ Ｐ明朝" panose="02020600040205080304" pitchFamily="18" charset="-128"/>
                <a:ea typeface="ＭＳ Ｐ明朝" panose="02020600040205080304" pitchFamily="18" charset="-128"/>
              </a:rPr>
            </a:br>
            <a:endParaRPr kumimoji="1" lang="ja-JP" altLang="en-US" sz="1800" dirty="0">
              <a:latin typeface="ＭＳ Ｐ明朝" panose="02020600040205080304" pitchFamily="18" charset="-128"/>
              <a:ea typeface="ＭＳ Ｐ明朝" panose="02020600040205080304" pitchFamily="18" charset="-128"/>
            </a:endParaRPr>
          </a:p>
        </p:txBody>
      </p:sp>
      <p:sp>
        <p:nvSpPr>
          <p:cNvPr id="3" name="コンテンツ プレースホルダー 2"/>
          <p:cNvSpPr>
            <a:spLocks noGrp="1"/>
          </p:cNvSpPr>
          <p:nvPr>
            <p:ph idx="1"/>
          </p:nvPr>
        </p:nvSpPr>
        <p:spPr>
          <a:xfrm>
            <a:off x="457200" y="1600201"/>
            <a:ext cx="7787208" cy="4061048"/>
          </a:xfrm>
        </p:spPr>
        <p:txBody>
          <a:bodyPr/>
          <a:lstStyle/>
          <a:p>
            <a:endParaRPr kumimoji="1" lang="ja-JP" altLang="en-US"/>
          </a:p>
        </p:txBody>
      </p:sp>
      <p:pic>
        <p:nvPicPr>
          <p:cNvPr id="21506" name="Picture 2" descr="C:\Users\owner\Desktop\京大ｵｰﾌﾟﾝｻｲｴﾝｽ\文理融合解析に付いて\北山街道二印エクセル1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05335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59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fontScale="90000"/>
          </a:bodyPr>
          <a:lstStyle/>
          <a:p>
            <a:r>
              <a:rPr kumimoji="1" lang="ja-JP" altLang="en-US" sz="1400" dirty="0" smtClean="0"/>
              <a:t>北山街道二印　現地　左の駐車スペースの舗装の色の違いに注目。</a:t>
            </a:r>
            <a:r>
              <a:rPr lang="ja-JP" altLang="en-US" sz="1400" dirty="0" smtClean="0"/>
              <a:t>南側の団地の建物に向かって伸びて途絶えている。この部分は登記図面等から公道を廃止した廃道敷の真ん中に作られた畑の部分と判明した。</a:t>
            </a:r>
            <a:endParaRPr kumimoji="1" lang="ja-JP" altLang="en-US" sz="1400" dirty="0"/>
          </a:p>
        </p:txBody>
      </p:sp>
      <p:sp>
        <p:nvSpPr>
          <p:cNvPr id="3" name="コンテンツ プレースホルダー 2"/>
          <p:cNvSpPr>
            <a:spLocks noGrp="1"/>
          </p:cNvSpPr>
          <p:nvPr>
            <p:ph idx="1"/>
          </p:nvPr>
        </p:nvSpPr>
        <p:spPr>
          <a:xfrm>
            <a:off x="457200" y="836712"/>
            <a:ext cx="8229600" cy="5289451"/>
          </a:xfrm>
        </p:spPr>
        <p:txBody>
          <a:bodyPr/>
          <a:lstStyle/>
          <a:p>
            <a:pPr marL="0" indent="0">
              <a:buNone/>
            </a:pPr>
            <a:endParaRPr kumimoji="1" lang="ja-JP" altLang="en-US" dirty="0"/>
          </a:p>
        </p:txBody>
      </p:sp>
      <p:pic>
        <p:nvPicPr>
          <p:cNvPr id="11266" name="Picture 2" descr="C:\Users\owner\Pictures\山島方位記土佐2010.3.27～3.30\山島方位記土佐2010.3.27～3.30 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06" y="836712"/>
            <a:ext cx="3588738" cy="2691554"/>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山島方位記計算\四国\土佐\北山街道二印舗装写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836712"/>
            <a:ext cx="3600426" cy="276130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山島方位記計算\四国\土佐\北山道二印GPS比島.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44" y="3618949"/>
            <a:ext cx="2746243" cy="240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7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354162"/>
          </a:xfrm>
        </p:spPr>
        <p:txBody>
          <a:bodyPr>
            <a:normAutofit fontScale="90000"/>
          </a:bodyPr>
          <a:lstStyle/>
          <a:p>
            <a:r>
              <a:rPr kumimoji="1" lang="ja-JP" altLang="en-US" sz="2000" dirty="0" smtClean="0"/>
              <a:t>比島団地の南側で南北に続く道　　正面の比島団地の北側が北山街道二印になる。</a:t>
            </a:r>
            <a:br>
              <a:rPr kumimoji="1" lang="ja-JP" altLang="en-US" sz="2000" dirty="0" smtClean="0"/>
            </a:br>
            <a:r>
              <a:rPr lang="ja-JP" altLang="en-US" sz="2000" dirty="0"/>
              <a:t>北山街道二印</a:t>
            </a:r>
            <a:r>
              <a:rPr lang="ja-JP" altLang="en-US" sz="2000" dirty="0" smtClean="0"/>
              <a:t>の緯度</a:t>
            </a:r>
            <a:r>
              <a:rPr lang="ja-JP" altLang="en-US" sz="2000" dirty="0"/>
              <a:t>経度秒単位以下</a:t>
            </a:r>
            <a:r>
              <a:rPr lang="en-US" altLang="ja-JP" sz="2000" dirty="0"/>
              <a:t>2</a:t>
            </a:r>
            <a:r>
              <a:rPr lang="ja-JP" altLang="en-US" sz="2000" dirty="0"/>
              <a:t>位の客観的位置の判明で区画</a:t>
            </a:r>
            <a:r>
              <a:rPr lang="ja-JP" altLang="en-US" sz="2000" dirty="0" smtClean="0"/>
              <a:t>整理後も若干の道巾の相異はあるものの延長上</a:t>
            </a:r>
            <a:r>
              <a:rPr lang="ja-JP" altLang="en-US" sz="2000" dirty="0"/>
              <a:t>も北山</a:t>
            </a:r>
            <a:r>
              <a:rPr lang="ja-JP" altLang="en-US" sz="2000" dirty="0" smtClean="0"/>
              <a:t>街道の旧態復元が可能となる</a:t>
            </a:r>
            <a:r>
              <a:rPr lang="ja-JP" altLang="en-US" sz="1800" dirty="0" smtClean="0"/>
              <a:t>。</a:t>
            </a:r>
            <a:br>
              <a:rPr lang="ja-JP" altLang="en-US" sz="1800" dirty="0" smtClean="0"/>
            </a:br>
            <a:r>
              <a:rPr lang="ja-JP" altLang="en-US" sz="1800" dirty="0"/>
              <a:t>大名</a:t>
            </a:r>
            <a:r>
              <a:rPr lang="ja-JP" altLang="en-US" sz="1800" dirty="0" smtClean="0"/>
              <a:t>行列の山之内容堂、自由を求めた坂本龍馬、中江兆民、板垣退助も</a:t>
            </a:r>
            <a:r>
              <a:rPr lang="ja-JP" altLang="en-US" sz="1800" dirty="0"/>
              <a:t>通った</a:t>
            </a:r>
            <a:r>
              <a:rPr lang="ja-JP" altLang="en-US" sz="1800" dirty="0" smtClean="0"/>
              <a:t>街道だ。</a:t>
            </a:r>
            <a:endParaRPr kumimoji="1" lang="ja-JP" altLang="en-US" sz="1800" dirty="0"/>
          </a:p>
        </p:txBody>
      </p:sp>
      <p:sp>
        <p:nvSpPr>
          <p:cNvPr id="3" name="縦書きテキスト プレースホルダー 2"/>
          <p:cNvSpPr>
            <a:spLocks noGrp="1"/>
          </p:cNvSpPr>
          <p:nvPr>
            <p:ph type="body" orient="vert" idx="1"/>
          </p:nvPr>
        </p:nvSpPr>
        <p:spPr/>
        <p:txBody>
          <a:bodyPr/>
          <a:lstStyle/>
          <a:p>
            <a:endParaRPr kumimoji="1" lang="ja-JP" altLang="en-US" dirty="0"/>
          </a:p>
        </p:txBody>
      </p:sp>
      <p:pic>
        <p:nvPicPr>
          <p:cNvPr id="10242" name="Picture 2" descr="C:\Users\owner\Pictures\山島方位記土佐2010.3.27～3.30\山島方位記土佐2010.3.27～3.30 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28800"/>
            <a:ext cx="6804248" cy="51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9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000" dirty="0" smtClean="0"/>
              <a:t>北山街道二印は逆算詳細位置緯度</a:t>
            </a:r>
            <a:r>
              <a:rPr lang="ja-JP" altLang="en-US" sz="2000" dirty="0"/>
              <a:t>経度秒単位</a:t>
            </a:r>
            <a:r>
              <a:rPr lang="ja-JP" altLang="en-US" sz="2000" dirty="0" smtClean="0"/>
              <a:t>以下</a:t>
            </a:r>
            <a:r>
              <a:rPr lang="en-US" altLang="ja-JP" sz="2000" dirty="0" smtClean="0"/>
              <a:t>2</a:t>
            </a:r>
            <a:r>
              <a:rPr lang="ja-JP" altLang="en-US" sz="2000" dirty="0" smtClean="0"/>
              <a:t>位で高知城下への曲がり角の地点</a:t>
            </a:r>
            <a:r>
              <a:rPr lang="ja-JP" altLang="en-US" sz="1800" dirty="0" smtClean="0"/>
              <a:t>と判明。高知での緯度</a:t>
            </a:r>
            <a:r>
              <a:rPr lang="en-US" altLang="ja-JP" sz="1800" dirty="0" smtClean="0"/>
              <a:t>0.01</a:t>
            </a:r>
            <a:r>
              <a:rPr lang="ja-JP" altLang="en-US" sz="1800" dirty="0" smtClean="0"/>
              <a:t>秒は</a:t>
            </a:r>
            <a:r>
              <a:rPr lang="en-US" altLang="ja-JP" sz="1800" dirty="0" smtClean="0"/>
              <a:t>30.8Cm</a:t>
            </a:r>
            <a:r>
              <a:rPr lang="ja-JP" altLang="en-US" sz="1800" dirty="0"/>
              <a:t>で</a:t>
            </a:r>
            <a:r>
              <a:rPr lang="ja-JP" altLang="en-US" sz="1800" dirty="0" smtClean="0"/>
              <a:t>経度</a:t>
            </a:r>
            <a:r>
              <a:rPr lang="en-US" altLang="ja-JP" sz="1800" dirty="0"/>
              <a:t>0.01</a:t>
            </a:r>
            <a:r>
              <a:rPr lang="ja-JP" altLang="en-US" sz="1800" dirty="0"/>
              <a:t>秒</a:t>
            </a:r>
            <a:r>
              <a:rPr lang="ja-JP" altLang="en-US" sz="1800" dirty="0" smtClean="0"/>
              <a:t>は</a:t>
            </a:r>
            <a:r>
              <a:rPr lang="en-US" altLang="ja-JP" sz="1800" dirty="0" smtClean="0"/>
              <a:t>25.8Cm</a:t>
            </a:r>
            <a:r>
              <a:rPr lang="ja-JP" altLang="en-US" sz="1800" dirty="0" smtClean="0"/>
              <a:t>で足元の一角である。</a:t>
            </a:r>
            <a:br>
              <a:rPr lang="ja-JP" altLang="en-US" sz="1800" dirty="0" smtClean="0"/>
            </a:br>
            <a:r>
              <a:rPr lang="ja-JP" altLang="en-US" sz="1600" dirty="0" smtClean="0"/>
              <a:t>高知市比島三丁目十番地先でそこが、南西から北東方向の道へ合流して曲がる地点である。その道は現在では市営比島団地の建物で分断され個人の駐車スペースの一部になっているが、地理院地図にはそこに細い道の形骸が残っており、さらに団地の南</a:t>
            </a:r>
            <a:r>
              <a:rPr lang="ja-JP" altLang="en-US" sz="1600" dirty="0"/>
              <a:t>に</a:t>
            </a:r>
            <a:r>
              <a:rPr lang="ja-JP" altLang="en-US" sz="1600" dirty="0" smtClean="0"/>
              <a:t>はその延長上の南北の道が</a:t>
            </a:r>
            <a:r>
              <a:rPr lang="ja-JP" altLang="en-US" sz="1600" dirty="0"/>
              <a:t>続く</a:t>
            </a:r>
            <a:r>
              <a:rPr lang="ja-JP" altLang="en-US" sz="1600" dirty="0" smtClean="0"/>
              <a:t>。</a:t>
            </a:r>
            <a:endParaRPr kumimoji="1" lang="ja-JP" altLang="en-US" sz="1600" dirty="0"/>
          </a:p>
        </p:txBody>
      </p:sp>
      <p:sp>
        <p:nvSpPr>
          <p:cNvPr id="3" name="コンテンツ プレースホルダー 2"/>
          <p:cNvSpPr>
            <a:spLocks noGrp="1"/>
          </p:cNvSpPr>
          <p:nvPr>
            <p:ph idx="1"/>
          </p:nvPr>
        </p:nvSpPr>
        <p:spPr>
          <a:xfrm>
            <a:off x="457200" y="1484784"/>
            <a:ext cx="8229600" cy="4641379"/>
          </a:xfrm>
        </p:spPr>
        <p:txBody>
          <a:bodyPr>
            <a:normAutofit/>
          </a:bodyPr>
          <a:lstStyle/>
          <a:p>
            <a:pPr marL="0" indent="0">
              <a:buNone/>
            </a:pPr>
            <a:endParaRPr kumimoji="1" lang="ja-JP" altLang="en-US" sz="14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453698579"/>
              </p:ext>
            </p:extLst>
          </p:nvPr>
        </p:nvGraphicFramePr>
        <p:xfrm>
          <a:off x="2771800" y="1556792"/>
          <a:ext cx="3240360" cy="4452668"/>
        </p:xfrm>
        <a:graphic>
          <a:graphicData uri="http://schemas.openxmlformats.org/presentationml/2006/ole">
            <mc:AlternateContent xmlns:mc="http://schemas.openxmlformats.org/markup-compatibility/2006">
              <mc:Choice xmlns:v="urn:schemas-microsoft-com:vml" Requires="v">
                <p:oleObj spid="_x0000_s8880"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771800" y="1556792"/>
                        <a:ext cx="3240360" cy="4452668"/>
                      </a:xfrm>
                      <a:prstGeom prst="rect">
                        <a:avLst/>
                      </a:prstGeom>
                    </p:spPr>
                  </p:pic>
                </p:oleObj>
              </mc:Fallback>
            </mc:AlternateContent>
          </a:graphicData>
        </a:graphic>
      </p:graphicFrame>
    </p:spTree>
    <p:extLst>
      <p:ext uri="{BB962C8B-B14F-4D97-AF65-F5344CB8AC3E}">
        <p14:creationId xmlns:p14="http://schemas.microsoft.com/office/powerpoint/2010/main" val="86925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a:bodyPr>
          <a:lstStyle/>
          <a:p>
            <a:r>
              <a:rPr kumimoji="1" lang="ja-JP" altLang="en-US" sz="1600" dirty="0" smtClean="0">
                <a:latin typeface="ＭＳ Ｐ明朝" panose="02020600040205080304" pitchFamily="18" charset="-128"/>
                <a:ea typeface="ＭＳ Ｐ明朝" panose="02020600040205080304" pitchFamily="18" charset="-128"/>
              </a:rPr>
              <a:t>北山街道二印は参勤交代の北山街道の曲がり角であった</a:t>
            </a:r>
            <a:endParaRPr kumimoji="1" lang="ja-JP" altLang="en-US" sz="1600" dirty="0">
              <a:latin typeface="ＭＳ Ｐ明朝" panose="02020600040205080304" pitchFamily="18" charset="-128"/>
              <a:ea typeface="ＭＳ Ｐ明朝" panose="02020600040205080304" pitchFamily="18" charset="-128"/>
            </a:endParaRPr>
          </a:p>
        </p:txBody>
      </p:sp>
      <p:sp>
        <p:nvSpPr>
          <p:cNvPr id="3" name="コンテンツ プレースホルダー 2"/>
          <p:cNvSpPr>
            <a:spLocks noGrp="1"/>
          </p:cNvSpPr>
          <p:nvPr>
            <p:ph idx="1"/>
          </p:nvPr>
        </p:nvSpPr>
        <p:spPr>
          <a:xfrm>
            <a:off x="467544" y="764704"/>
            <a:ext cx="8229600" cy="5688632"/>
          </a:xfrm>
        </p:spPr>
        <p:txBody>
          <a:bodyPr>
            <a:normAutofit fontScale="85000" lnSpcReduction="20000"/>
          </a:bodyPr>
          <a:lstStyle/>
          <a:p>
            <a:pPr marL="0" indent="0">
              <a:buNone/>
            </a:pPr>
            <a:r>
              <a:rPr lang="ja-JP" altLang="en-US" sz="1600" dirty="0">
                <a:latin typeface="ＭＳ Ｐ明朝" panose="02020600040205080304" pitchFamily="18" charset="-128"/>
                <a:ea typeface="ＭＳ Ｐ明朝" panose="02020600040205080304" pitchFamily="18" charset="-128"/>
              </a:rPr>
              <a:t>山</a:t>
            </a:r>
            <a:r>
              <a:rPr lang="ja-JP" altLang="en-US" sz="1600" dirty="0" smtClean="0">
                <a:latin typeface="ＭＳ Ｐ明朝" panose="02020600040205080304" pitchFamily="18" charset="-128"/>
                <a:ea typeface="ＭＳ Ｐ明朝" panose="02020600040205080304" pitchFamily="18" charset="-128"/>
              </a:rPr>
              <a:t>島</a:t>
            </a:r>
            <a:r>
              <a:rPr lang="ja-JP" altLang="en-US" sz="1600" dirty="0">
                <a:latin typeface="ＭＳ Ｐ明朝" panose="02020600040205080304" pitchFamily="18" charset="-128"/>
                <a:ea typeface="ＭＳ Ｐ明朝" panose="02020600040205080304" pitchFamily="18" charset="-128"/>
              </a:rPr>
              <a:t>方</a:t>
            </a:r>
            <a:r>
              <a:rPr lang="ja-JP" altLang="en-US" sz="1600" dirty="0" smtClean="0">
                <a:latin typeface="ＭＳ Ｐ明朝" panose="02020600040205080304" pitchFamily="18" charset="-128"/>
                <a:ea typeface="ＭＳ Ｐ明朝" panose="02020600040205080304" pitchFamily="18" charset="-128"/>
              </a:rPr>
              <a:t>位記には比島山という測量対象地点が有り、方位角は比島に唯一有る低く平たい</a:t>
            </a:r>
            <a:r>
              <a:rPr lang="en-US" altLang="ja-JP" sz="1600" dirty="0" smtClean="0">
                <a:latin typeface="ＭＳ Ｐ明朝" panose="02020600040205080304" pitchFamily="18" charset="-128"/>
                <a:ea typeface="ＭＳ Ｐ明朝" panose="02020600040205080304" pitchFamily="18" charset="-128"/>
              </a:rPr>
              <a:t>UTM</a:t>
            </a:r>
            <a:r>
              <a:rPr lang="ja-JP" altLang="en-US" sz="1600" dirty="0" smtClean="0">
                <a:latin typeface="ＭＳ Ｐ明朝" panose="02020600040205080304" pitchFamily="18" charset="-128"/>
                <a:ea typeface="ＭＳ Ｐ明朝" panose="02020600040205080304" pitchFamily="18" charset="-128"/>
              </a:rPr>
              <a:t>標高</a:t>
            </a:r>
            <a:r>
              <a:rPr lang="en-US" altLang="ja-JP" sz="1600" dirty="0" smtClean="0">
                <a:latin typeface="ＭＳ Ｐ明朝" panose="02020600040205080304" pitchFamily="18" charset="-128"/>
                <a:ea typeface="ＭＳ Ｐ明朝" panose="02020600040205080304" pitchFamily="18" charset="-128"/>
              </a:rPr>
              <a:t>14.5m</a:t>
            </a:r>
            <a:r>
              <a:rPr lang="ja-JP" altLang="en-US" sz="1600" dirty="0" smtClean="0">
                <a:latin typeface="ＭＳ Ｐ明朝" panose="02020600040205080304" pitchFamily="18" charset="-128"/>
                <a:ea typeface="ＭＳ Ｐ明朝" panose="02020600040205080304" pitchFamily="18" charset="-128"/>
              </a:rPr>
              <a:t>山に該当するが樹木による見かけの頂上の詳細位置を特定化するに至らず、方位角精度が向上する遠距離ではなく 約</a:t>
            </a:r>
            <a:r>
              <a:rPr lang="en-US" altLang="ja-JP" sz="1600" dirty="0" smtClean="0">
                <a:latin typeface="ＭＳ Ｐ明朝" panose="02020600040205080304" pitchFamily="18" charset="-128"/>
                <a:ea typeface="ＭＳ Ｐ明朝" panose="02020600040205080304" pitchFamily="18" charset="-128"/>
              </a:rPr>
              <a:t>250</a:t>
            </a:r>
            <a:r>
              <a:rPr lang="ja-JP" altLang="en-US" sz="1600" dirty="0" smtClean="0">
                <a:latin typeface="ＭＳ Ｐ明朝" panose="02020600040205080304" pitchFamily="18" charset="-128"/>
                <a:ea typeface="ＭＳ Ｐ明朝" panose="02020600040205080304" pitchFamily="18" charset="-128"/>
              </a:rPr>
              <a:t> </a:t>
            </a:r>
            <a:r>
              <a:rPr lang="en-US" altLang="ja-JP" sz="1600" dirty="0" smtClean="0">
                <a:latin typeface="ＭＳ Ｐ明朝" panose="02020600040205080304" pitchFamily="18" charset="-128"/>
                <a:ea typeface="ＭＳ Ｐ明朝" panose="02020600040205080304" pitchFamily="18" charset="-128"/>
              </a:rPr>
              <a:t>m</a:t>
            </a:r>
            <a:r>
              <a:rPr lang="ja-JP" altLang="en-US" sz="1600" dirty="0" smtClean="0">
                <a:latin typeface="ＭＳ Ｐ明朝" panose="02020600040205080304" pitchFamily="18" charset="-128"/>
                <a:ea typeface="ＭＳ Ｐ明朝" panose="02020600040205080304" pitchFamily="18" charset="-128"/>
              </a:rPr>
              <a:t>と極めて近距離であるので復元計算対象から除外した。</a:t>
            </a:r>
          </a:p>
          <a:p>
            <a:pPr marL="0" indent="0">
              <a:buNone/>
            </a:pPr>
            <a:endParaRPr kumimoji="1" lang="en-US" altLang="ja-JP" sz="1600" dirty="0" smtClean="0">
              <a:latin typeface="ＭＳ Ｐ明朝" panose="02020600040205080304" pitchFamily="18" charset="-128"/>
              <a:ea typeface="ＭＳ Ｐ明朝" panose="02020600040205080304" pitchFamily="18" charset="-128"/>
            </a:endParaRPr>
          </a:p>
          <a:p>
            <a:pPr marL="0" indent="0">
              <a:buNone/>
            </a:pPr>
            <a:r>
              <a:rPr kumimoji="1" lang="ja-JP" altLang="en-US" sz="1600" dirty="0" smtClean="0">
                <a:latin typeface="ＭＳ Ｐ明朝" panose="02020600040205080304" pitchFamily="18" charset="-128"/>
                <a:ea typeface="ＭＳ Ｐ明朝" panose="02020600040205080304" pitchFamily="18" charset="-128"/>
              </a:rPr>
              <a:t>計算対象とした</a:t>
            </a:r>
            <a:r>
              <a:rPr kumimoji="1" lang="en-US" altLang="ja-JP" sz="1600" dirty="0" smtClean="0">
                <a:latin typeface="ＭＳ Ｐ明朝" panose="02020600040205080304" pitchFamily="18" charset="-128"/>
                <a:ea typeface="ＭＳ Ｐ明朝" panose="02020600040205080304" pitchFamily="18" charset="-128"/>
              </a:rPr>
              <a:t>5</a:t>
            </a:r>
            <a:r>
              <a:rPr kumimoji="1" lang="ja-JP" altLang="en-US" sz="1600" dirty="0" smtClean="0">
                <a:latin typeface="ＭＳ Ｐ明朝" panose="02020600040205080304" pitchFamily="18" charset="-128"/>
                <a:ea typeface="ＭＳ Ｐ明朝" panose="02020600040205080304" pitchFamily="18" charset="-128"/>
              </a:rPr>
              <a:t>地点の測量方位角が半円以上を為して</a:t>
            </a:r>
            <a:r>
              <a:rPr kumimoji="1" lang="en-US" altLang="ja-JP" sz="1600" dirty="0" smtClean="0">
                <a:latin typeface="ＭＳ Ｐ明朝" panose="02020600040205080304" pitchFamily="18" charset="-128"/>
                <a:ea typeface="ＭＳ Ｐ明朝" panose="02020600040205080304" pitchFamily="18" charset="-128"/>
              </a:rPr>
              <a:t>139</a:t>
            </a:r>
            <a:r>
              <a:rPr kumimoji="1" lang="ja-JP" altLang="en-US" sz="1600" dirty="0" smtClean="0">
                <a:latin typeface="ＭＳ Ｐ明朝" panose="02020600040205080304" pitchFamily="18" charset="-128"/>
                <a:ea typeface="ＭＳ Ｐ明朝" panose="02020600040205080304" pitchFamily="18" charset="-128"/>
              </a:rPr>
              <a:t>度から</a:t>
            </a:r>
            <a:r>
              <a:rPr kumimoji="1" lang="en-US" altLang="ja-JP" sz="1600" dirty="0" smtClean="0">
                <a:latin typeface="ＭＳ Ｐ明朝" panose="02020600040205080304" pitchFamily="18" charset="-128"/>
                <a:ea typeface="ＭＳ Ｐ明朝" panose="02020600040205080304" pitchFamily="18" charset="-128"/>
              </a:rPr>
              <a:t>358</a:t>
            </a:r>
            <a:r>
              <a:rPr kumimoji="1" lang="ja-JP" altLang="en-US" sz="1600" dirty="0" smtClean="0">
                <a:latin typeface="ＭＳ Ｐ明朝" panose="02020600040205080304" pitchFamily="18" charset="-128"/>
                <a:ea typeface="ＭＳ Ｐ明朝" panose="02020600040205080304" pitchFamily="18" charset="-128"/>
              </a:rPr>
              <a:t>度迄の</a:t>
            </a:r>
            <a:r>
              <a:rPr kumimoji="1" lang="en-US" altLang="ja-JP" sz="1600" dirty="0" smtClean="0">
                <a:latin typeface="ＭＳ Ｐ明朝" panose="02020600040205080304" pitchFamily="18" charset="-128"/>
                <a:ea typeface="ＭＳ Ｐ明朝" panose="02020600040205080304" pitchFamily="18" charset="-128"/>
              </a:rPr>
              <a:t>213</a:t>
            </a:r>
            <a:r>
              <a:rPr kumimoji="1" lang="ja-JP" altLang="en-US" sz="1600" dirty="0" smtClean="0">
                <a:latin typeface="ＭＳ Ｐ明朝" panose="02020600040205080304" pitchFamily="18" charset="-128"/>
                <a:ea typeface="ＭＳ Ｐ明朝" panose="02020600040205080304" pitchFamily="18" charset="-128"/>
              </a:rPr>
              <a:t>度の間に</a:t>
            </a:r>
            <a:r>
              <a:rPr kumimoji="1" lang="en-US" altLang="ja-JP" sz="1600" dirty="0" smtClean="0">
                <a:latin typeface="ＭＳ Ｐ明朝" panose="02020600040205080304" pitchFamily="18" charset="-128"/>
                <a:ea typeface="ＭＳ Ｐ明朝" panose="02020600040205080304" pitchFamily="18" charset="-128"/>
              </a:rPr>
              <a:t>4</a:t>
            </a:r>
            <a:r>
              <a:rPr lang="ja-JP" altLang="en-US" sz="1600" dirty="0" smtClean="0">
                <a:latin typeface="ＭＳ Ｐ明朝" panose="02020600040205080304" pitchFamily="18" charset="-128"/>
                <a:ea typeface="ＭＳ Ｐ明朝" panose="02020600040205080304" pitchFamily="18" charset="-128"/>
              </a:rPr>
              <a:t>区間を為しており、平均</a:t>
            </a:r>
            <a:r>
              <a:rPr lang="en-US" altLang="ja-JP" sz="1600" dirty="0" smtClean="0">
                <a:latin typeface="ＭＳ Ｐ明朝" panose="02020600040205080304" pitchFamily="18" charset="-128"/>
                <a:ea typeface="ＭＳ Ｐ明朝" panose="02020600040205080304" pitchFamily="18" charset="-128"/>
              </a:rPr>
              <a:t>53.25</a:t>
            </a:r>
            <a:r>
              <a:rPr lang="ja-JP" altLang="en-US" sz="1600" dirty="0" smtClean="0">
                <a:latin typeface="ＭＳ Ｐ明朝" panose="02020600040205080304" pitchFamily="18" charset="-128"/>
                <a:ea typeface="ＭＳ Ｐ明朝" panose="02020600040205080304" pitchFamily="18" charset="-128"/>
              </a:rPr>
              <a:t>度。その＋</a:t>
            </a:r>
            <a:r>
              <a:rPr lang="en-US" altLang="ja-JP" sz="1600" dirty="0" smtClean="0">
                <a:latin typeface="ＭＳ Ｐ明朝" panose="02020600040205080304" pitchFamily="18" charset="-128"/>
                <a:ea typeface="ＭＳ Ｐ明朝" panose="02020600040205080304" pitchFamily="18" charset="-128"/>
              </a:rPr>
              <a:t>20.18%</a:t>
            </a:r>
            <a:r>
              <a:rPr lang="ja-JP" altLang="en-US" sz="1600" dirty="0" err="1"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 ＋</a:t>
            </a:r>
            <a:r>
              <a:rPr lang="en-US" altLang="ja-JP" sz="1600" dirty="0" smtClean="0">
                <a:latin typeface="ＭＳ Ｐ明朝" panose="02020600040205080304" pitchFamily="18" charset="-128"/>
                <a:ea typeface="ＭＳ Ｐ明朝" panose="02020600040205080304" pitchFamily="18" charset="-128"/>
              </a:rPr>
              <a:t>48.35%</a:t>
            </a:r>
            <a:r>
              <a:rPr lang="ja-JP" altLang="en-US" sz="1600" dirty="0" err="1"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 －</a:t>
            </a:r>
            <a:r>
              <a:rPr lang="en-US" altLang="ja-JP" sz="1600" dirty="0" smtClean="0">
                <a:latin typeface="ＭＳ Ｐ明朝" panose="02020600040205080304" pitchFamily="18" charset="-128"/>
                <a:ea typeface="ＭＳ Ｐ明朝" panose="02020600040205080304" pitchFamily="18" charset="-128"/>
              </a:rPr>
              <a:t>15.5%</a:t>
            </a:r>
            <a:r>
              <a:rPr lang="ja-JP" altLang="en-US" sz="1600" dirty="0" err="1"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a:t>
            </a:r>
            <a:r>
              <a:rPr lang="en-US" altLang="ja-JP" sz="1600" dirty="0" smtClean="0">
                <a:latin typeface="ＭＳ Ｐ明朝" panose="02020600040205080304" pitchFamily="18" charset="-128"/>
                <a:ea typeface="ＭＳ Ｐ明朝" panose="02020600040205080304" pitchFamily="18" charset="-128"/>
              </a:rPr>
              <a:t>48.5%</a:t>
            </a:r>
            <a:r>
              <a:rPr lang="ja-JP" altLang="en-US" sz="1600" dirty="0" smtClean="0">
                <a:latin typeface="ＭＳ Ｐ明朝" panose="02020600040205080304" pitchFamily="18" charset="-128"/>
                <a:ea typeface="ＭＳ Ｐ明朝" panose="02020600040205080304" pitchFamily="18" charset="-128"/>
              </a:rPr>
              <a:t>の範囲で比較的ﾊﾞﾗﾝｽが良い。</a:t>
            </a:r>
            <a:endParaRPr lang="en-US" altLang="ja-JP" sz="1600" dirty="0" smtClean="0">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測量対象地点への距離</a:t>
            </a:r>
            <a:r>
              <a:rPr lang="en-US" altLang="ja-JP" sz="1600" dirty="0" smtClean="0">
                <a:latin typeface="ＭＳ Ｐ明朝" panose="02020600040205080304" pitchFamily="18" charset="-128"/>
                <a:ea typeface="ＭＳ Ｐ明朝" panose="02020600040205080304" pitchFamily="18" charset="-128"/>
              </a:rPr>
              <a:t>4.89km  4.42km  2.88km  3.66km  5.24km </a:t>
            </a:r>
            <a:r>
              <a:rPr lang="ja-JP" altLang="en-US" sz="1600" dirty="0" smtClean="0">
                <a:latin typeface="ＭＳ Ｐ明朝" panose="02020600040205080304" pitchFamily="18" charset="-128"/>
                <a:ea typeface="ＭＳ Ｐ明朝" panose="02020600040205080304" pitchFamily="18" charset="-128"/>
              </a:rPr>
              <a:t>＋</a:t>
            </a:r>
            <a:r>
              <a:rPr lang="en-US" altLang="ja-JP" sz="1600" dirty="0" smtClean="0">
                <a:latin typeface="ＭＳ Ｐ明朝" panose="02020600040205080304" pitchFamily="18" charset="-128"/>
                <a:ea typeface="ＭＳ Ｐ明朝" panose="02020600040205080304" pitchFamily="18" charset="-128"/>
              </a:rPr>
              <a:t>18% +5%  -32% -13%  +1.2%</a:t>
            </a:r>
            <a:r>
              <a:rPr lang="ja-JP" altLang="en-US" sz="1600" dirty="0">
                <a:latin typeface="ＭＳ Ｐ明朝" panose="02020600040205080304" pitchFamily="18" charset="-128"/>
                <a:ea typeface="ＭＳ Ｐ明朝" panose="02020600040205080304" pitchFamily="18" charset="-128"/>
              </a:rPr>
              <a:t>の範囲で比較的ﾊﾞﾗﾝｽが良い</a:t>
            </a:r>
            <a:r>
              <a:rPr lang="ja-JP" altLang="en-US" sz="1600" dirty="0" smtClean="0">
                <a:latin typeface="ＭＳ Ｐ明朝" panose="02020600040205080304" pitchFamily="18" charset="-128"/>
                <a:ea typeface="ＭＳ Ｐ明朝" panose="02020600040205080304" pitchFamily="18" charset="-128"/>
              </a:rPr>
              <a:t>。　　こうしたﾊﾞﾗﾝｽが整っていることが測量</a:t>
            </a:r>
            <a:r>
              <a:rPr lang="ja-JP" altLang="en-US" sz="1600" dirty="0">
                <a:latin typeface="ＭＳ Ｐ明朝" panose="02020600040205080304" pitchFamily="18" charset="-128"/>
                <a:ea typeface="ＭＳ Ｐ明朝" panose="02020600040205080304" pitchFamily="18" charset="-128"/>
              </a:rPr>
              <a:t>実施地点</a:t>
            </a:r>
            <a:r>
              <a:rPr lang="ja-JP" altLang="en-US" sz="1600" dirty="0" smtClean="0">
                <a:latin typeface="ＭＳ Ｐ明朝" panose="02020600040205080304" pitchFamily="18" charset="-128"/>
                <a:ea typeface="ＭＳ Ｐ明朝" panose="02020600040205080304" pitchFamily="18" charset="-128"/>
              </a:rPr>
              <a:t>位置の計算結果を正確にする。ｴｸｾﾙの計算で求めた測量実施</a:t>
            </a:r>
            <a:r>
              <a:rPr lang="ja-JP" altLang="en-US" sz="1600" dirty="0">
                <a:latin typeface="ＭＳ Ｐ明朝" panose="02020600040205080304" pitchFamily="18" charset="-128"/>
                <a:ea typeface="ＭＳ Ｐ明朝" panose="02020600040205080304" pitchFamily="18" charset="-128"/>
              </a:rPr>
              <a:t>地点</a:t>
            </a:r>
            <a:r>
              <a:rPr lang="ja-JP" altLang="en-US" sz="1600" dirty="0" smtClean="0">
                <a:latin typeface="ＭＳ Ｐ明朝" panose="02020600040205080304" pitchFamily="18" charset="-128"/>
                <a:ea typeface="ＭＳ Ｐ明朝" panose="02020600040205080304" pitchFamily="18" charset="-128"/>
              </a:rPr>
              <a:t>位置の地理院地図での位置北緯</a:t>
            </a:r>
            <a:r>
              <a:rPr lang="en-US" altLang="ja-JP" sz="1600" dirty="0" smtClean="0">
                <a:latin typeface="ＭＳ Ｐ明朝" panose="02020600040205080304" pitchFamily="18" charset="-128"/>
                <a:ea typeface="ＭＳ Ｐ明朝" panose="02020600040205080304" pitchFamily="18" charset="-128"/>
              </a:rPr>
              <a:t>33°34′16.58″</a:t>
            </a:r>
            <a:r>
              <a:rPr lang="ja-JP" altLang="en-US" sz="1600" dirty="0" smtClean="0">
                <a:latin typeface="ＭＳ Ｐ明朝" panose="02020600040205080304" pitchFamily="18" charset="-128"/>
                <a:ea typeface="ＭＳ Ｐ明朝" panose="02020600040205080304" pitchFamily="18" charset="-128"/>
              </a:rPr>
              <a:t>東経</a:t>
            </a:r>
            <a:r>
              <a:rPr lang="en-US" altLang="ja-JP" sz="1600" dirty="0" smtClean="0">
                <a:latin typeface="ＭＳ Ｐ明朝" panose="02020600040205080304" pitchFamily="18" charset="-128"/>
                <a:ea typeface="ＭＳ Ｐ明朝" panose="02020600040205080304" pitchFamily="18" charset="-128"/>
              </a:rPr>
              <a:t>133°32′54.01″</a:t>
            </a:r>
            <a:r>
              <a:rPr lang="ja-JP" altLang="en-US" sz="1600" dirty="0" smtClean="0">
                <a:latin typeface="ＭＳ Ｐ明朝" panose="02020600040205080304" pitchFamily="18" charset="-128"/>
                <a:ea typeface="ＭＳ Ｐ明朝" panose="02020600040205080304" pitchFamily="18" charset="-128"/>
              </a:rPr>
              <a:t>の現地に立って周りを眺めると、地図と照合したときに道路の南側の駐車場の中に残る路盤の色の違う南北に長い区画が地理院地図でも確認でき、市営比島三丁目団地の建物を横切ると土佐病院の東側の南北の道に繋がる。ここも昭和に区画整理がなされ、道巾も若干変わったが昔の姿が残る。</a:t>
            </a:r>
          </a:p>
          <a:p>
            <a:pPr marL="0" indent="0">
              <a:buNone/>
            </a:pPr>
            <a:endParaRPr lang="ja-JP" altLang="en-US" sz="1600" dirty="0" smtClean="0">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駐車場の色の違う部分の前面道路はすぐ西の方で道巾約</a:t>
            </a:r>
            <a:r>
              <a:rPr lang="en-US" altLang="ja-JP" sz="1600" dirty="0" smtClean="0">
                <a:latin typeface="ＭＳ Ｐ明朝" panose="02020600040205080304" pitchFamily="18" charset="-128"/>
                <a:ea typeface="ＭＳ Ｐ明朝" panose="02020600040205080304" pitchFamily="18" charset="-128"/>
              </a:rPr>
              <a:t>2.6m</a:t>
            </a:r>
            <a:r>
              <a:rPr lang="ja-JP" altLang="en-US" sz="1600" dirty="0" smtClean="0">
                <a:latin typeface="ＭＳ Ｐ明朝" panose="02020600040205080304" pitchFamily="18" charset="-128"/>
                <a:ea typeface="ＭＳ Ｐ明朝" panose="02020600040205080304" pitchFamily="18" charset="-128"/>
              </a:rPr>
              <a:t>と狭く、旧態を示すとみて、道の中心は</a:t>
            </a:r>
            <a:r>
              <a:rPr lang="en-US" altLang="ja-JP" sz="1600" dirty="0" smtClean="0">
                <a:latin typeface="ＭＳ Ｐ明朝" panose="02020600040205080304" pitchFamily="18" charset="-128"/>
                <a:ea typeface="ＭＳ Ｐ明朝" panose="02020600040205080304" pitchFamily="18" charset="-128"/>
              </a:rPr>
              <a:t>1.3m</a:t>
            </a:r>
            <a:r>
              <a:rPr lang="ja-JP" altLang="en-US" sz="1600" dirty="0" smtClean="0">
                <a:latin typeface="ＭＳ Ｐ明朝" panose="02020600040205080304" pitchFamily="18" charset="-128"/>
                <a:ea typeface="ＭＳ Ｐ明朝" panose="02020600040205080304" pitchFamily="18" charset="-128"/>
              </a:rPr>
              <a:t>と考えて</a:t>
            </a:r>
            <a:r>
              <a:rPr lang="en-US" altLang="ja-JP" sz="1600" dirty="0" smtClean="0">
                <a:latin typeface="ＭＳ Ｐ明朝" panose="02020600040205080304" pitchFamily="18" charset="-128"/>
                <a:ea typeface="ＭＳ Ｐ明朝" panose="02020600040205080304" pitchFamily="18" charset="-128"/>
              </a:rPr>
              <a:t>GPS</a:t>
            </a:r>
            <a:r>
              <a:rPr lang="ja-JP" altLang="en-US" sz="1600" dirty="0" smtClean="0">
                <a:latin typeface="ＭＳ Ｐ明朝" panose="02020600040205080304" pitchFamily="18" charset="-128"/>
                <a:ea typeface="ＭＳ Ｐ明朝" panose="02020600040205080304" pitchFamily="18" charset="-128"/>
              </a:rPr>
              <a:t>で緯度経度を測定北緯</a:t>
            </a:r>
            <a:r>
              <a:rPr lang="en-US" altLang="ja-JP" sz="1600" dirty="0" smtClean="0">
                <a:latin typeface="ＭＳ Ｐ明朝" panose="02020600040205080304" pitchFamily="18" charset="-128"/>
                <a:ea typeface="ＭＳ Ｐ明朝" panose="02020600040205080304" pitchFamily="18" charset="-128"/>
              </a:rPr>
              <a:t>33°34′16.3″</a:t>
            </a:r>
            <a:r>
              <a:rPr lang="ja-JP" altLang="en-US" sz="1600" dirty="0" smtClean="0">
                <a:latin typeface="ＭＳ Ｐ明朝" panose="02020600040205080304" pitchFamily="18" charset="-128"/>
                <a:ea typeface="ＭＳ Ｐ明朝" panose="02020600040205080304" pitchFamily="18" charset="-128"/>
              </a:rPr>
              <a:t>東経</a:t>
            </a:r>
            <a:r>
              <a:rPr lang="en-US" altLang="ja-JP" sz="1600" dirty="0" smtClean="0">
                <a:latin typeface="ＭＳ Ｐ明朝" panose="02020600040205080304" pitchFamily="18" charset="-128"/>
                <a:ea typeface="ＭＳ Ｐ明朝" panose="02020600040205080304" pitchFamily="18" charset="-128"/>
              </a:rPr>
              <a:t>133°32′53.8″</a:t>
            </a:r>
            <a:r>
              <a:rPr lang="ja-JP" altLang="en-US" sz="1600" dirty="0" smtClean="0">
                <a:latin typeface="ＭＳ Ｐ明朝" panose="02020600040205080304" pitchFamily="18" charset="-128"/>
                <a:ea typeface="ＭＳ Ｐ明朝" panose="02020600040205080304" pitchFamily="18" charset="-128"/>
              </a:rPr>
              <a:t>であった</a:t>
            </a:r>
            <a:r>
              <a:rPr lang="ja-JP" altLang="en-US" sz="1600" dirty="0">
                <a:latin typeface="ＭＳ Ｐ明朝" panose="02020600040205080304" pitchFamily="18" charset="-128"/>
                <a:ea typeface="ＭＳ Ｐ明朝" panose="02020600040205080304" pitchFamily="18" charset="-128"/>
              </a:rPr>
              <a:t>が、</a:t>
            </a:r>
            <a:endParaRPr lang="ja-JP" altLang="en-US" sz="1600" dirty="0" smtClean="0">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但し、これは更に不動産登記の地積測量図から判明した廃道敷の道巾</a:t>
            </a:r>
            <a:r>
              <a:rPr lang="en-US" altLang="ja-JP" sz="1600" dirty="0" smtClean="0">
                <a:latin typeface="ＭＳ Ｐ明朝" panose="02020600040205080304" pitchFamily="18" charset="-128"/>
                <a:ea typeface="ＭＳ Ｐ明朝" panose="02020600040205080304" pitchFamily="18" charset="-128"/>
              </a:rPr>
              <a:t>3</a:t>
            </a:r>
            <a:r>
              <a:rPr lang="ja-JP" altLang="en-US" sz="1600" dirty="0" smtClean="0">
                <a:latin typeface="ＭＳ Ｐ明朝" panose="02020600040205080304" pitchFamily="18" charset="-128"/>
                <a:ea typeface="ＭＳ Ｐ明朝" panose="02020600040205080304" pitchFamily="18" charset="-128"/>
              </a:rPr>
              <a:t>間</a:t>
            </a:r>
            <a:r>
              <a:rPr lang="en-US" altLang="ja-JP" sz="1600" dirty="0" smtClean="0">
                <a:latin typeface="ＭＳ Ｐ明朝" panose="02020600040205080304" pitchFamily="18" charset="-128"/>
                <a:ea typeface="ＭＳ Ｐ明朝" panose="02020600040205080304" pitchFamily="18" charset="-128"/>
              </a:rPr>
              <a:t>(5.454m)</a:t>
            </a:r>
            <a:r>
              <a:rPr lang="ja-JP" altLang="en-US" sz="1600" dirty="0" smtClean="0">
                <a:latin typeface="ＭＳ Ｐ明朝" panose="02020600040205080304" pitchFamily="18" charset="-128"/>
                <a:ea typeface="ＭＳ Ｐ明朝" panose="02020600040205080304" pitchFamily="18" charset="-128"/>
              </a:rPr>
              <a:t>採用すると</a:t>
            </a:r>
            <a:r>
              <a:rPr lang="ja-JP" altLang="en-US" sz="1600" dirty="0">
                <a:latin typeface="ＭＳ Ｐ明朝" panose="02020600040205080304" pitchFamily="18" charset="-128"/>
                <a:ea typeface="ＭＳ Ｐ明朝" panose="02020600040205080304" pitchFamily="18" charset="-128"/>
              </a:rPr>
              <a:t>道</a:t>
            </a:r>
            <a:r>
              <a:rPr lang="ja-JP" altLang="en-US" sz="1600" dirty="0" smtClean="0">
                <a:latin typeface="ＭＳ Ｐ明朝" panose="02020600040205080304" pitchFamily="18" charset="-128"/>
                <a:ea typeface="ＭＳ Ｐ明朝" panose="02020600040205080304" pitchFamily="18" charset="-128"/>
              </a:rPr>
              <a:t>の中心は</a:t>
            </a:r>
            <a:r>
              <a:rPr lang="en-US" altLang="ja-JP" sz="1600" dirty="0" smtClean="0">
                <a:latin typeface="ＭＳ Ｐ明朝" panose="02020600040205080304" pitchFamily="18" charset="-128"/>
                <a:ea typeface="ＭＳ Ｐ明朝" panose="02020600040205080304" pitchFamily="18" charset="-128"/>
              </a:rPr>
              <a:t>2.727m</a:t>
            </a:r>
            <a:r>
              <a:rPr lang="ja-JP" altLang="en-US" sz="1600" dirty="0">
                <a:latin typeface="ＭＳ Ｐ明朝" panose="02020600040205080304" pitchFamily="18" charset="-128"/>
                <a:ea typeface="ＭＳ Ｐ明朝" panose="02020600040205080304" pitchFamily="18" charset="-128"/>
              </a:rPr>
              <a:t>に</a:t>
            </a:r>
            <a:r>
              <a:rPr lang="ja-JP" altLang="en-US" sz="1600" dirty="0" smtClean="0">
                <a:latin typeface="ＭＳ Ｐ明朝" panose="02020600040205080304" pitchFamily="18" charset="-128"/>
                <a:ea typeface="ＭＳ Ｐ明朝" panose="02020600040205080304" pitchFamily="18" charset="-128"/>
              </a:rPr>
              <a:t>なり</a:t>
            </a:r>
            <a:r>
              <a:rPr lang="en-US" altLang="ja-JP" sz="1600" dirty="0" smtClean="0">
                <a:latin typeface="ＭＳ Ｐ明朝" panose="02020600040205080304" pitchFamily="18" charset="-128"/>
                <a:ea typeface="ＭＳ Ｐ明朝" panose="02020600040205080304" pitchFamily="18" charset="-128"/>
              </a:rPr>
              <a:t>2.73m-1.3m=</a:t>
            </a:r>
            <a:r>
              <a:rPr lang="ja-JP" altLang="en-US" sz="1600" dirty="0" smtClean="0">
                <a:latin typeface="ＭＳ Ｐ明朝" panose="02020600040205080304" pitchFamily="18" charset="-128"/>
                <a:ea typeface="ＭＳ Ｐ明朝" panose="02020600040205080304" pitchFamily="18" charset="-128"/>
              </a:rPr>
              <a:t>更に</a:t>
            </a:r>
            <a:r>
              <a:rPr lang="en-US" altLang="ja-JP" sz="1600" dirty="0" smtClean="0">
                <a:latin typeface="ＭＳ Ｐ明朝" panose="02020600040205080304" pitchFamily="18" charset="-128"/>
                <a:ea typeface="ＭＳ Ｐ明朝" panose="02020600040205080304" pitchFamily="18" charset="-128"/>
              </a:rPr>
              <a:t>1.4m</a:t>
            </a:r>
            <a:r>
              <a:rPr lang="ja-JP" altLang="en-US" sz="1600" dirty="0" smtClean="0">
                <a:latin typeface="ＭＳ Ｐ明朝" panose="02020600040205080304" pitchFamily="18" charset="-128"/>
                <a:ea typeface="ＭＳ Ｐ明朝" panose="02020600040205080304" pitchFamily="18" charset="-128"/>
              </a:rPr>
              <a:t>北になる。東西方向は</a:t>
            </a:r>
            <a:r>
              <a:rPr lang="en-US" altLang="ja-JP" sz="1600" dirty="0" smtClean="0">
                <a:latin typeface="ＭＳ Ｐ明朝" panose="02020600040205080304" pitchFamily="18" charset="-128"/>
                <a:ea typeface="ＭＳ Ｐ明朝" panose="02020600040205080304" pitchFamily="18" charset="-128"/>
              </a:rPr>
              <a:t>5.54m</a:t>
            </a:r>
            <a:r>
              <a:rPr lang="ja-JP" altLang="en-US" sz="1600" dirty="0" smtClean="0">
                <a:latin typeface="ＭＳ Ｐ明朝" panose="02020600040205080304" pitchFamily="18" charset="-128"/>
                <a:ea typeface="ＭＳ Ｐ明朝" panose="02020600040205080304" pitchFamily="18" charset="-128"/>
              </a:rPr>
              <a:t>幅で中心は</a:t>
            </a:r>
            <a:r>
              <a:rPr lang="en-US" altLang="ja-JP" sz="1600" dirty="0" smtClean="0">
                <a:latin typeface="ＭＳ Ｐ明朝" panose="02020600040205080304" pitchFamily="18" charset="-128"/>
                <a:ea typeface="ＭＳ Ｐ明朝" panose="02020600040205080304" pitchFamily="18" charset="-128"/>
              </a:rPr>
              <a:t>2.77m</a:t>
            </a:r>
            <a:r>
              <a:rPr lang="ja-JP" altLang="en-US" sz="1600" dirty="0" smtClean="0">
                <a:latin typeface="ＭＳ Ｐ明朝" panose="02020600040205080304" pitchFamily="18" charset="-128"/>
                <a:ea typeface="ＭＳ Ｐ明朝" panose="02020600040205080304" pitchFamily="18" charset="-128"/>
              </a:rPr>
              <a:t>の内ﾌﾞﾛｯｸ塀下の境界プレートより東が</a:t>
            </a:r>
            <a:r>
              <a:rPr lang="en-US" altLang="ja-JP" sz="1600" dirty="0" smtClean="0">
                <a:latin typeface="ＭＳ Ｐ明朝" panose="02020600040205080304" pitchFamily="18" charset="-128"/>
                <a:ea typeface="ＭＳ Ｐ明朝" panose="02020600040205080304" pitchFamily="18" charset="-128"/>
              </a:rPr>
              <a:t>1.01m</a:t>
            </a:r>
            <a:r>
              <a:rPr lang="ja-JP" altLang="en-US" sz="1600" dirty="0" smtClean="0">
                <a:latin typeface="ＭＳ Ｐ明朝" panose="02020600040205080304" pitchFamily="18" charset="-128"/>
                <a:ea typeface="ＭＳ Ｐ明朝" panose="02020600040205080304" pitchFamily="18" charset="-128"/>
              </a:rPr>
              <a:t>ということは同プレートより</a:t>
            </a:r>
            <a:r>
              <a:rPr lang="en-US" altLang="ja-JP" sz="1600" dirty="0" smtClean="0">
                <a:latin typeface="ＭＳ Ｐ明朝" panose="02020600040205080304" pitchFamily="18" charset="-128"/>
                <a:ea typeface="ＭＳ Ｐ明朝" panose="02020600040205080304" pitchFamily="18" charset="-128"/>
              </a:rPr>
              <a:t>1.76m</a:t>
            </a:r>
            <a:r>
              <a:rPr lang="ja-JP" altLang="en-US" sz="1600" dirty="0" smtClean="0">
                <a:latin typeface="ＭＳ Ｐ明朝" panose="02020600040205080304" pitchFamily="18" charset="-128"/>
                <a:ea typeface="ＭＳ Ｐ明朝" panose="02020600040205080304" pitchFamily="18" charset="-128"/>
              </a:rPr>
              <a:t>になる。</a:t>
            </a:r>
            <a:r>
              <a:rPr lang="en-US" altLang="ja-JP" sz="1600" dirty="0"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同プレート</a:t>
            </a:r>
            <a:r>
              <a:rPr lang="ja-JP" altLang="en-US" sz="1600" dirty="0">
                <a:latin typeface="ＭＳ Ｐ明朝" panose="02020600040205080304" pitchFamily="18" charset="-128"/>
                <a:ea typeface="ＭＳ Ｐ明朝" panose="02020600040205080304" pitchFamily="18" charset="-128"/>
              </a:rPr>
              <a:t>から</a:t>
            </a:r>
            <a:r>
              <a:rPr lang="en-US" altLang="ja-JP" sz="1600" dirty="0" smtClean="0">
                <a:latin typeface="ＭＳ Ｐ明朝" panose="02020600040205080304" pitchFamily="18" charset="-128"/>
                <a:ea typeface="ＭＳ Ｐ明朝" panose="02020600040205080304" pitchFamily="18" charset="-128"/>
              </a:rPr>
              <a:t>1.06m</a:t>
            </a:r>
            <a:r>
              <a:rPr lang="ja-JP" altLang="en-US" sz="1600" dirty="0" smtClean="0">
                <a:latin typeface="ＭＳ Ｐ明朝" panose="02020600040205080304" pitchFamily="18" charset="-128"/>
                <a:ea typeface="ＭＳ Ｐ明朝" panose="02020600040205080304" pitchFamily="18" charset="-128"/>
              </a:rPr>
              <a:t>の西の今回</a:t>
            </a:r>
            <a:r>
              <a:rPr lang="en-US" altLang="ja-JP" sz="1600" dirty="0">
                <a:latin typeface="ＭＳ Ｐ明朝" panose="02020600040205080304" pitchFamily="18" charset="-128"/>
                <a:ea typeface="ＭＳ Ｐ明朝" panose="02020600040205080304" pitchFamily="18" charset="-128"/>
              </a:rPr>
              <a:t>GPS</a:t>
            </a:r>
            <a:r>
              <a:rPr lang="ja-JP" altLang="en-US" sz="1600" dirty="0">
                <a:latin typeface="ＭＳ Ｐ明朝" panose="02020600040205080304" pitchFamily="18" charset="-128"/>
                <a:ea typeface="ＭＳ Ｐ明朝" panose="02020600040205080304" pitchFamily="18" charset="-128"/>
              </a:rPr>
              <a:t>測定</a:t>
            </a:r>
            <a:r>
              <a:rPr lang="ja-JP" altLang="en-US" sz="1600" dirty="0" smtClean="0">
                <a:latin typeface="ＭＳ Ｐ明朝" panose="02020600040205080304" pitchFamily="18" charset="-128"/>
                <a:ea typeface="ＭＳ Ｐ明朝" panose="02020600040205080304" pitchFamily="18" charset="-128"/>
              </a:rPr>
              <a:t>地点</a:t>
            </a:r>
            <a:r>
              <a:rPr lang="ja-JP" altLang="en-US" sz="1600" dirty="0">
                <a:latin typeface="ＭＳ Ｐ明朝" panose="02020600040205080304" pitchFamily="18" charset="-128"/>
                <a:ea typeface="ＭＳ Ｐ明朝" panose="02020600040205080304" pitchFamily="18" charset="-128"/>
              </a:rPr>
              <a:t>北緯</a:t>
            </a:r>
            <a:r>
              <a:rPr lang="en-US" altLang="ja-JP" sz="1600" dirty="0" smtClean="0">
                <a:latin typeface="ＭＳ Ｐ明朝" panose="02020600040205080304" pitchFamily="18" charset="-128"/>
                <a:ea typeface="ＭＳ Ｐ明朝" panose="02020600040205080304" pitchFamily="18" charset="-128"/>
              </a:rPr>
              <a:t>33°34′16.4″</a:t>
            </a:r>
            <a:r>
              <a:rPr lang="ja-JP" altLang="en-US" sz="1600" dirty="0">
                <a:latin typeface="ＭＳ Ｐ明朝" panose="02020600040205080304" pitchFamily="18" charset="-128"/>
                <a:ea typeface="ＭＳ Ｐ明朝" panose="02020600040205080304" pitchFamily="18" charset="-128"/>
              </a:rPr>
              <a:t>東経</a:t>
            </a:r>
            <a:r>
              <a:rPr lang="en-US" altLang="ja-JP" sz="1600" dirty="0" smtClean="0">
                <a:latin typeface="ＭＳ Ｐ明朝" panose="02020600040205080304" pitchFamily="18" charset="-128"/>
                <a:ea typeface="ＭＳ Ｐ明朝" panose="02020600040205080304" pitchFamily="18" charset="-128"/>
              </a:rPr>
              <a:t>133°32′53.9″</a:t>
            </a:r>
            <a:r>
              <a:rPr lang="ja-JP" altLang="en-US" sz="1600" dirty="0" smtClean="0">
                <a:latin typeface="ＭＳ Ｐ明朝" panose="02020600040205080304" pitchFamily="18" charset="-128"/>
                <a:ea typeface="ＭＳ Ｐ明朝" panose="02020600040205080304" pitchFamily="18" charset="-128"/>
              </a:rPr>
              <a:t>から</a:t>
            </a:r>
            <a:r>
              <a:rPr lang="en-US" altLang="ja-JP" sz="1600" dirty="0" smtClean="0">
                <a:latin typeface="ＭＳ Ｐ明朝" panose="02020600040205080304" pitchFamily="18" charset="-128"/>
                <a:ea typeface="ＭＳ Ｐ明朝" panose="02020600040205080304" pitchFamily="18" charset="-128"/>
              </a:rPr>
              <a:t>0.7m</a:t>
            </a:r>
            <a:r>
              <a:rPr lang="ja-JP" altLang="en-US" sz="1600" dirty="0" smtClean="0">
                <a:latin typeface="ＭＳ Ｐ明朝" panose="02020600040205080304" pitchFamily="18" charset="-128"/>
                <a:ea typeface="ＭＳ Ｐ明朝" panose="02020600040205080304" pitchFamily="18" charset="-128"/>
              </a:rPr>
              <a:t>西になる。</a:t>
            </a:r>
            <a:r>
              <a:rPr lang="en-US" altLang="ja-JP" sz="1600" dirty="0">
                <a:latin typeface="ＭＳ Ｐ明朝" panose="02020600040205080304" pitchFamily="18" charset="-128"/>
                <a:ea typeface="ＭＳ Ｐ明朝" panose="02020600040205080304" pitchFamily="18" charset="-128"/>
              </a:rPr>
              <a:t>0.01″</a:t>
            </a:r>
            <a:r>
              <a:rPr lang="ja-JP" altLang="en-US" sz="1600" dirty="0">
                <a:latin typeface="ＭＳ Ｐ明朝" panose="02020600040205080304" pitchFamily="18" charset="-128"/>
                <a:ea typeface="ＭＳ Ｐ明朝" panose="02020600040205080304" pitchFamily="18" charset="-128"/>
              </a:rPr>
              <a:t>を測定できる</a:t>
            </a:r>
            <a:r>
              <a:rPr lang="en-US" altLang="ja-JP" sz="1600" dirty="0">
                <a:latin typeface="ＭＳ Ｐ明朝" panose="02020600040205080304" pitchFamily="18" charset="-128"/>
                <a:ea typeface="ＭＳ Ｐ明朝" panose="02020600040205080304" pitchFamily="18" charset="-128"/>
              </a:rPr>
              <a:t>GPS</a:t>
            </a:r>
            <a:r>
              <a:rPr lang="ja-JP" altLang="en-US" sz="1600" dirty="0">
                <a:latin typeface="ＭＳ Ｐ明朝" panose="02020600040205080304" pitchFamily="18" charset="-128"/>
                <a:ea typeface="ＭＳ Ｐ明朝" panose="02020600040205080304" pitchFamily="18" charset="-128"/>
              </a:rPr>
              <a:t>が必要であるが</a:t>
            </a:r>
            <a:r>
              <a:rPr lang="ja-JP" altLang="en-US" sz="1600" dirty="0" smtClean="0">
                <a:latin typeface="ＭＳ Ｐ明朝" panose="02020600040205080304" pitchFamily="18" charset="-128"/>
                <a:ea typeface="ＭＳ Ｐ明朝" panose="02020600040205080304" pitchFamily="18" charset="-128"/>
              </a:rPr>
              <a:t>持参の</a:t>
            </a:r>
            <a:r>
              <a:rPr lang="en-US" altLang="ja-JP" sz="1600" dirty="0" smtClean="0">
                <a:latin typeface="ＭＳ Ｐ明朝" panose="02020600040205080304" pitchFamily="18" charset="-128"/>
                <a:ea typeface="ＭＳ Ｐ明朝" panose="02020600040205080304" pitchFamily="18" charset="-128"/>
              </a:rPr>
              <a:t>GPS</a:t>
            </a:r>
            <a:r>
              <a:rPr lang="ja-JP" altLang="en-US" sz="1600" dirty="0" smtClean="0">
                <a:latin typeface="ＭＳ Ｐ明朝" panose="02020600040205080304" pitchFamily="18" charset="-128"/>
                <a:ea typeface="ＭＳ Ｐ明朝" panose="02020600040205080304" pitchFamily="18" charset="-128"/>
              </a:rPr>
              <a:t>の性能は</a:t>
            </a:r>
            <a:r>
              <a:rPr lang="en-US" altLang="ja-JP" sz="1600" dirty="0" smtClean="0">
                <a:latin typeface="ＭＳ Ｐ明朝" panose="02020600040205080304" pitchFamily="18" charset="-128"/>
                <a:ea typeface="ＭＳ Ｐ明朝" panose="02020600040205080304" pitchFamily="18" charset="-128"/>
              </a:rPr>
              <a:t>0.1″</a:t>
            </a:r>
            <a:r>
              <a:rPr lang="ja-JP" altLang="en-US" sz="1600" dirty="0" smtClean="0">
                <a:latin typeface="ＭＳ Ｐ明朝" panose="02020600040205080304" pitchFamily="18" charset="-128"/>
                <a:ea typeface="ＭＳ Ｐ明朝" panose="02020600040205080304" pitchFamily="18" charset="-128"/>
              </a:rPr>
              <a:t>迄で</a:t>
            </a:r>
            <a:r>
              <a:rPr lang="en-US" altLang="ja-JP" sz="1600" dirty="0" smtClean="0">
                <a:latin typeface="ＭＳ Ｐ明朝" panose="02020600040205080304" pitchFamily="18" charset="-128"/>
                <a:ea typeface="ＭＳ Ｐ明朝" panose="02020600040205080304" pitchFamily="18" charset="-128"/>
              </a:rPr>
              <a:t>0.01″</a:t>
            </a:r>
            <a:r>
              <a:rPr lang="ja-JP" altLang="en-US" sz="1600" dirty="0" smtClean="0">
                <a:latin typeface="ＭＳ Ｐ明朝" panose="02020600040205080304" pitchFamily="18" charset="-128"/>
                <a:ea typeface="ＭＳ Ｐ明朝" panose="02020600040205080304" pitchFamily="18" charset="-128"/>
              </a:rPr>
              <a:t>は測定できず</a:t>
            </a:r>
            <a:r>
              <a:rPr lang="ja-JP" altLang="en-US" sz="1600" dirty="0">
                <a:latin typeface="ＭＳ Ｐ明朝" panose="02020600040205080304" pitchFamily="18" charset="-128"/>
                <a:ea typeface="ＭＳ Ｐ明朝" panose="02020600040205080304" pitchFamily="18" charset="-128"/>
              </a:rPr>
              <a:t>精度</a:t>
            </a:r>
            <a:r>
              <a:rPr lang="ja-JP" altLang="en-US" sz="1600" dirty="0" smtClean="0">
                <a:latin typeface="ＭＳ Ｐ明朝" panose="02020600040205080304" pitchFamily="18" charset="-128"/>
                <a:ea typeface="ＭＳ Ｐ明朝" panose="02020600040205080304" pitchFamily="18" charset="-128"/>
              </a:rPr>
              <a:t>に欠ける</a:t>
            </a:r>
            <a:r>
              <a:rPr lang="en-US" altLang="ja-JP" sz="1600" dirty="0" smtClean="0">
                <a:latin typeface="ＭＳ Ｐ明朝" panose="02020600040205080304" pitchFamily="18" charset="-128"/>
                <a:ea typeface="ＭＳ Ｐ明朝" panose="02020600040205080304" pitchFamily="18" charset="-128"/>
              </a:rPr>
              <a:t>)</a:t>
            </a:r>
            <a:endParaRPr lang="ja-JP" altLang="en-US" sz="1600" dirty="0" smtClean="0">
              <a:latin typeface="ＭＳ Ｐ明朝" panose="02020600040205080304" pitchFamily="18" charset="-128"/>
              <a:ea typeface="ＭＳ Ｐ明朝" panose="02020600040205080304" pitchFamily="18" charset="-128"/>
            </a:endParaRPr>
          </a:p>
          <a:p>
            <a:pPr marL="0" indent="0">
              <a:buNone/>
            </a:pPr>
            <a:endParaRPr lang="ja-JP" altLang="en-US" sz="1600" dirty="0" smtClean="0">
              <a:solidFill>
                <a:srgbClr val="FF0000"/>
              </a:solidFill>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ブロック塀下の境界ﾌﾟﾚｰﾄから地籍測量図に従い</a:t>
            </a:r>
            <a:r>
              <a:rPr lang="en-US" altLang="ja-JP" sz="1600" dirty="0" smtClean="0">
                <a:latin typeface="ＭＳ Ｐ明朝" panose="02020600040205080304" pitchFamily="18" charset="-128"/>
                <a:ea typeface="ＭＳ Ｐ明朝" panose="02020600040205080304" pitchFamily="18" charset="-128"/>
              </a:rPr>
              <a:t>1.76m</a:t>
            </a:r>
            <a:r>
              <a:rPr lang="ja-JP" altLang="en-US" sz="1600" dirty="0" smtClean="0">
                <a:latin typeface="ＭＳ Ｐ明朝" panose="02020600040205080304" pitchFamily="18" charset="-128"/>
                <a:ea typeface="ＭＳ Ｐ明朝" panose="02020600040205080304" pitchFamily="18" charset="-128"/>
              </a:rPr>
              <a:t>西、且つそこから</a:t>
            </a:r>
            <a:r>
              <a:rPr lang="en-US" altLang="ja-JP" sz="1600" dirty="0" smtClean="0">
                <a:latin typeface="ＭＳ Ｐ明朝" panose="02020600040205080304" pitchFamily="18" charset="-128"/>
                <a:ea typeface="ＭＳ Ｐ明朝" panose="02020600040205080304" pitchFamily="18" charset="-128"/>
              </a:rPr>
              <a:t>2.73m </a:t>
            </a:r>
            <a:r>
              <a:rPr lang="ja-JP" altLang="en-US" sz="1600" dirty="0" smtClean="0">
                <a:latin typeface="ＭＳ Ｐ明朝" panose="02020600040205080304" pitchFamily="18" charset="-128"/>
                <a:ea typeface="ＭＳ Ｐ明朝" panose="02020600040205080304" pitchFamily="18" charset="-128"/>
              </a:rPr>
              <a:t>北が伊能忠敬の測量実施地点詳細位置ということになりそうだ。　　緯度経度秒単位以下</a:t>
            </a:r>
            <a:r>
              <a:rPr lang="en-US" altLang="ja-JP" sz="1600" dirty="0" smtClean="0">
                <a:latin typeface="ＭＳ Ｐ明朝" panose="02020600040205080304" pitchFamily="18" charset="-128"/>
                <a:ea typeface="ＭＳ Ｐ明朝" panose="02020600040205080304" pitchFamily="18" charset="-128"/>
              </a:rPr>
              <a:t>2</a:t>
            </a:r>
            <a:r>
              <a:rPr lang="ja-JP" altLang="en-US" sz="1600" dirty="0" smtClean="0">
                <a:latin typeface="ＭＳ Ｐ明朝" panose="02020600040205080304" pitchFamily="18" charset="-128"/>
                <a:ea typeface="ＭＳ Ｐ明朝" panose="02020600040205080304" pitchFamily="18" charset="-128"/>
              </a:rPr>
              <a:t>位の解析結果と廃道敷の地積測量図</a:t>
            </a:r>
            <a:r>
              <a:rPr lang="ja-JP" altLang="en-US" sz="1600" dirty="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公図、和紙公図、旧土地台帳、地理院地図、住宅地図での確認で</a:t>
            </a:r>
            <a:r>
              <a:rPr lang="en-US" altLang="ja-JP" sz="1600" dirty="0" smtClean="0">
                <a:latin typeface="ＭＳ Ｐ明朝" panose="02020600040205080304" pitchFamily="18" charset="-128"/>
                <a:ea typeface="ＭＳ Ｐ明朝" panose="02020600040205080304" pitchFamily="18" charset="-128"/>
              </a:rPr>
              <a:t>m</a:t>
            </a:r>
            <a:r>
              <a:rPr lang="ja-JP" altLang="en-US" sz="1600" dirty="0" smtClean="0">
                <a:latin typeface="ＭＳ Ｐ明朝" panose="02020600040205080304" pitchFamily="18" charset="-128"/>
                <a:ea typeface="ＭＳ Ｐ明朝" panose="02020600040205080304" pitchFamily="18" charset="-128"/>
              </a:rPr>
              <a:t>単位以下</a:t>
            </a:r>
            <a:r>
              <a:rPr lang="en-US" altLang="ja-JP" sz="1600" dirty="0" smtClean="0">
                <a:latin typeface="ＭＳ Ｐ明朝" panose="02020600040205080304" pitchFamily="18" charset="-128"/>
                <a:ea typeface="ＭＳ Ｐ明朝" panose="02020600040205080304" pitchFamily="18" charset="-128"/>
              </a:rPr>
              <a:t>10cm</a:t>
            </a:r>
            <a:r>
              <a:rPr lang="ja-JP" altLang="en-US" sz="1600" dirty="0" smtClean="0">
                <a:latin typeface="ＭＳ Ｐ明朝" panose="02020600040205080304" pitchFamily="18" charset="-128"/>
                <a:ea typeface="ＭＳ Ｐ明朝" panose="02020600040205080304" pitchFamily="18" charset="-128"/>
              </a:rPr>
              <a:t>単位</a:t>
            </a:r>
            <a:r>
              <a:rPr lang="ja-JP" altLang="en-US" sz="1600" dirty="0">
                <a:latin typeface="ＭＳ Ｐ明朝" panose="02020600040205080304" pitchFamily="18" charset="-128"/>
                <a:ea typeface="ＭＳ Ｐ明朝" panose="02020600040205080304" pitchFamily="18" charset="-128"/>
              </a:rPr>
              <a:t>程度</a:t>
            </a:r>
            <a:r>
              <a:rPr lang="ja-JP" altLang="en-US" sz="1600" dirty="0" smtClean="0">
                <a:latin typeface="ＭＳ Ｐ明朝" panose="02020600040205080304" pitchFamily="18" charset="-128"/>
                <a:ea typeface="ＭＳ Ｐ明朝" panose="02020600040205080304" pitchFamily="18" charset="-128"/>
              </a:rPr>
              <a:t>での結果と</a:t>
            </a:r>
            <a:r>
              <a:rPr lang="ja-JP" altLang="en-US" sz="1600" dirty="0">
                <a:latin typeface="ＭＳ Ｐ明朝" panose="02020600040205080304" pitchFamily="18" charset="-128"/>
                <a:ea typeface="ＭＳ Ｐ明朝" panose="02020600040205080304" pitchFamily="18" charset="-128"/>
              </a:rPr>
              <a:t>なった</a:t>
            </a:r>
            <a:r>
              <a:rPr lang="ja-JP" altLang="en-US" sz="1600" dirty="0" smtClean="0">
                <a:latin typeface="ＭＳ Ｐ明朝" panose="02020600040205080304" pitchFamily="18" charset="-128"/>
                <a:ea typeface="ＭＳ Ｐ明朝" panose="02020600040205080304" pitchFamily="18" charset="-128"/>
              </a:rPr>
              <a:t>。</a:t>
            </a:r>
          </a:p>
          <a:p>
            <a:pPr marL="0" indent="0">
              <a:buNone/>
            </a:pPr>
            <a:r>
              <a:rPr lang="ja-JP" altLang="en-US" sz="1600" dirty="0" smtClean="0">
                <a:latin typeface="ＭＳ Ｐ明朝" panose="02020600040205080304" pitchFamily="18" charset="-128"/>
                <a:ea typeface="ＭＳ Ｐ明朝" panose="02020600040205080304" pitchFamily="18" charset="-128"/>
              </a:rPr>
              <a:t>江戸末期の高知の地図、陸測地図等も</a:t>
            </a:r>
            <a:r>
              <a:rPr lang="ja-JP" altLang="en-US" sz="1600" dirty="0">
                <a:latin typeface="ＭＳ Ｐ明朝" panose="02020600040205080304" pitchFamily="18" charset="-128"/>
                <a:ea typeface="ＭＳ Ｐ明朝" panose="02020600040205080304" pitchFamily="18" charset="-128"/>
              </a:rPr>
              <a:t>基礎に</a:t>
            </a:r>
            <a:r>
              <a:rPr lang="ja-JP" altLang="en-US" sz="1600" dirty="0" smtClean="0">
                <a:latin typeface="ＭＳ Ｐ明朝" panose="02020600040205080304" pitchFamily="18" charset="-128"/>
                <a:ea typeface="ＭＳ Ｐ明朝" panose="02020600040205080304" pitchFamily="18" charset="-128"/>
              </a:rPr>
              <a:t>なる。伊能大図の測量経路を拡大して国土地理院地図等とｵｰﾊﾞｰﾗｯﾌﾟさせても残る描画に伴う曖昧さも緯度経度秒単位以下</a:t>
            </a:r>
            <a:r>
              <a:rPr lang="en-US" altLang="ja-JP" sz="1600" dirty="0" smtClean="0">
                <a:latin typeface="ＭＳ Ｐ明朝" panose="02020600040205080304" pitchFamily="18" charset="-128"/>
                <a:ea typeface="ＭＳ Ｐ明朝" panose="02020600040205080304" pitchFamily="18" charset="-128"/>
              </a:rPr>
              <a:t>2</a:t>
            </a:r>
            <a:r>
              <a:rPr lang="ja-JP" altLang="en-US" sz="1600" dirty="0" smtClean="0">
                <a:latin typeface="ＭＳ Ｐ明朝" panose="02020600040205080304" pitchFamily="18" charset="-128"/>
                <a:ea typeface="ＭＳ Ｐ明朝" panose="02020600040205080304" pitchFamily="18" charset="-128"/>
              </a:rPr>
              <a:t>位という事象での測量実施地点の把握により改善され、測量経路もより精密に把握できる。</a:t>
            </a:r>
          </a:p>
          <a:p>
            <a:pPr marL="0" indent="0">
              <a:buNone/>
            </a:pPr>
            <a:r>
              <a:rPr lang="ja-JP" altLang="en-US" sz="1600" dirty="0" smtClean="0">
                <a:latin typeface="ＭＳ Ｐ明朝" panose="02020600040205080304" pitchFamily="18" charset="-128"/>
                <a:ea typeface="ＭＳ Ｐ明朝" panose="02020600040205080304" pitchFamily="18" charset="-128"/>
              </a:rPr>
              <a:t>勿論、山島方位記は伊能図に掲載されなかった</a:t>
            </a:r>
            <a:r>
              <a:rPr lang="ja-JP" altLang="en-US" sz="1600" dirty="0">
                <a:latin typeface="ＭＳ Ｐ明朝" panose="02020600040205080304" pitchFamily="18" charset="-128"/>
                <a:ea typeface="ＭＳ Ｐ明朝" panose="02020600040205080304" pitchFamily="18" charset="-128"/>
              </a:rPr>
              <a:t>測量対象地点</a:t>
            </a:r>
            <a:r>
              <a:rPr lang="ja-JP" altLang="en-US" sz="1600" dirty="0" smtClean="0">
                <a:latin typeface="ＭＳ Ｐ明朝" panose="02020600040205080304" pitchFamily="18" charset="-128"/>
                <a:ea typeface="ＭＳ Ｐ明朝" panose="02020600040205080304" pitchFamily="18" charset="-128"/>
              </a:rPr>
              <a:t>も含め正確に把握される可能性を有している。</a:t>
            </a:r>
          </a:p>
          <a:p>
            <a:pPr marL="0" indent="0">
              <a:buNone/>
            </a:pPr>
            <a:endParaRPr lang="ja-JP" altLang="en-US" sz="1600" dirty="0" smtClean="0"/>
          </a:p>
        </p:txBody>
      </p:sp>
    </p:spTree>
    <p:extLst>
      <p:ext uri="{BB962C8B-B14F-4D97-AF65-F5344CB8AC3E}">
        <p14:creationId xmlns:p14="http://schemas.microsoft.com/office/powerpoint/2010/main" val="2386155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1700808"/>
            <a:ext cx="7632848" cy="4785395"/>
          </a:xfrm>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7E2245F-5F36-402F-AE71-04F7287E7724}" type="slidenum">
              <a:rPr kumimoji="1" lang="ja-JP" altLang="en-US" smtClean="0"/>
              <a:t>17</a:t>
            </a:fld>
            <a:endParaRPr kumimoji="1"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930410409"/>
              </p:ext>
            </p:extLst>
          </p:nvPr>
        </p:nvGraphicFramePr>
        <p:xfrm>
          <a:off x="2555776" y="1844824"/>
          <a:ext cx="3250486" cy="4473787"/>
        </p:xfrm>
        <a:graphic>
          <a:graphicData uri="http://schemas.openxmlformats.org/presentationml/2006/ole">
            <mc:AlternateContent xmlns:mc="http://schemas.openxmlformats.org/markup-compatibility/2006">
              <mc:Choice xmlns:v="urn:schemas-microsoft-com:vml" Requires="v">
                <p:oleObj spid="_x0000_s21752" name="Acrobat Document" r:id="rId3" imgW="5819655" imgH="8010279" progId="AcroExch.Document.DC">
                  <p:embed/>
                </p:oleObj>
              </mc:Choice>
              <mc:Fallback>
                <p:oleObj name="Acrobat Document" r:id="rId3" imgW="5819655" imgH="8010279" progId="AcroExch.Document.DC">
                  <p:embed/>
                  <p:pic>
                    <p:nvPicPr>
                      <p:cNvPr id="0" name=""/>
                      <p:cNvPicPr/>
                      <p:nvPr/>
                    </p:nvPicPr>
                    <p:blipFill>
                      <a:blip r:embed="rId4"/>
                      <a:stretch>
                        <a:fillRect/>
                      </a:stretch>
                    </p:blipFill>
                    <p:spPr>
                      <a:xfrm>
                        <a:off x="2555776" y="1844824"/>
                        <a:ext cx="3250486" cy="4473787"/>
                      </a:xfrm>
                      <a:prstGeom prst="rect">
                        <a:avLst/>
                      </a:prstGeom>
                    </p:spPr>
                  </p:pic>
                </p:oleObj>
              </mc:Fallback>
            </mc:AlternateContent>
          </a:graphicData>
        </a:graphic>
      </p:graphicFrame>
      <p:sp>
        <p:nvSpPr>
          <p:cNvPr id="6" name="タイトル 5"/>
          <p:cNvSpPr>
            <a:spLocks noGrp="1"/>
          </p:cNvSpPr>
          <p:nvPr>
            <p:ph type="title"/>
          </p:nvPr>
        </p:nvSpPr>
        <p:spPr>
          <a:xfrm>
            <a:off x="683568" y="188640"/>
            <a:ext cx="8147248" cy="1368152"/>
          </a:xfrm>
        </p:spPr>
        <p:txBody>
          <a:bodyPr>
            <a:normAutofit fontScale="90000"/>
          </a:bodyPr>
          <a:lstStyle/>
          <a:p>
            <a:pPr algn="r"/>
            <a:r>
              <a:rPr kumimoji="1" lang="ja-JP" altLang="en-US" sz="2000" dirty="0" smtClean="0">
                <a:latin typeface="+mj-ea"/>
              </a:rPr>
              <a:t/>
            </a:r>
            <a:br>
              <a:rPr kumimoji="1" lang="ja-JP" altLang="en-US" sz="2000" dirty="0" smtClean="0">
                <a:latin typeface="+mj-ea"/>
              </a:rPr>
            </a:br>
            <a:r>
              <a:rPr kumimoji="1" lang="ja-JP" altLang="en-US" sz="2000" dirty="0" smtClean="0">
                <a:latin typeface="+mj-ea"/>
              </a:rPr>
              <a:t>北山街道二印での和紙公図及び旧土地台帳照合による北山街道の曲がり角位置</a:t>
            </a:r>
            <a:r>
              <a:rPr lang="ja-JP" altLang="en-US" sz="1800" dirty="0">
                <a:latin typeface="+mj-ea"/>
              </a:rPr>
              <a:t/>
            </a:r>
            <a:br>
              <a:rPr lang="ja-JP" altLang="en-US" sz="1800" dirty="0">
                <a:latin typeface="+mj-ea"/>
              </a:rPr>
            </a:br>
            <a:r>
              <a:rPr lang="ja-JP" altLang="en-US" sz="1800" dirty="0">
                <a:latin typeface="+mj-ea"/>
              </a:rPr>
              <a:t>駐車場の白い路盤部分は道としては幅が狭すぎると思い和紙公図、土地台帳、公図、地積図</a:t>
            </a:r>
            <a:br>
              <a:rPr lang="ja-JP" altLang="en-US" sz="1800" dirty="0">
                <a:latin typeface="+mj-ea"/>
              </a:rPr>
            </a:br>
            <a:r>
              <a:rPr lang="ja-JP" altLang="en-US" sz="1800" dirty="0">
                <a:latin typeface="+mj-ea"/>
              </a:rPr>
              <a:t>等を見ると明治</a:t>
            </a:r>
            <a:r>
              <a:rPr lang="en-US" altLang="ja-JP" sz="1800" dirty="0">
                <a:latin typeface="+mj-ea"/>
              </a:rPr>
              <a:t>40</a:t>
            </a:r>
            <a:r>
              <a:rPr lang="ja-JP" altLang="en-US" sz="1800" dirty="0">
                <a:latin typeface="+mj-ea"/>
              </a:rPr>
              <a:t>年には近くに国道ができ間道に格下げされ、道の真ん中</a:t>
            </a:r>
            <a:r>
              <a:rPr lang="ja-JP" altLang="en-US" sz="1800" dirty="0" smtClean="0">
                <a:latin typeface="+mj-ea"/>
              </a:rPr>
              <a:t>部分</a:t>
            </a:r>
            <a:r>
              <a:rPr lang="ja-JP" altLang="en-US" sz="1800" dirty="0">
                <a:latin typeface="+mj-ea"/>
              </a:rPr>
              <a:t>が</a:t>
            </a:r>
            <a:r>
              <a:rPr lang="ja-JP" altLang="en-US" sz="1800" dirty="0" smtClean="0">
                <a:latin typeface="+mj-ea"/>
              </a:rPr>
              <a:t>白で雑種地畑となり</a:t>
            </a:r>
            <a:r>
              <a:rPr lang="ja-JP" altLang="en-US" sz="1800" dirty="0">
                <a:latin typeface="+mj-ea"/>
              </a:rPr>
              <a:t>、三本の廃道敷となり、近年隣地地主に払い下げ</a:t>
            </a:r>
            <a:r>
              <a:rPr lang="ja-JP" altLang="en-US" sz="1800" dirty="0" smtClean="0">
                <a:latin typeface="+mj-ea"/>
              </a:rPr>
              <a:t>。</a:t>
            </a:r>
            <a:r>
              <a:rPr lang="ja-JP" altLang="en-US" sz="1800" dirty="0">
                <a:latin typeface="+mj-ea"/>
              </a:rPr>
              <a:t>該当部分</a:t>
            </a:r>
            <a:r>
              <a:rPr lang="ja-JP" altLang="en-US" sz="1800" dirty="0" smtClean="0">
                <a:latin typeface="+mj-ea"/>
              </a:rPr>
              <a:t>はその畑</a:t>
            </a:r>
            <a:r>
              <a:rPr lang="ja-JP" altLang="en-US" sz="1800" dirty="0">
                <a:latin typeface="+mj-ea"/>
              </a:rPr>
              <a:t>に該当。</a:t>
            </a:r>
            <a:br>
              <a:rPr lang="ja-JP" altLang="en-US" sz="1800" dirty="0">
                <a:latin typeface="+mj-ea"/>
              </a:rPr>
            </a:br>
            <a:r>
              <a:rPr lang="ja-JP" altLang="en-US" sz="1800" dirty="0">
                <a:latin typeface="+mj-ea"/>
              </a:rPr>
              <a:t/>
            </a:r>
            <a:br>
              <a:rPr lang="ja-JP" altLang="en-US" sz="1800" dirty="0">
                <a:latin typeface="+mj-ea"/>
              </a:rPr>
            </a:br>
            <a:endParaRPr kumimoji="1" lang="ja-JP" altLang="en-US" sz="1800" dirty="0">
              <a:latin typeface="+mj-ea"/>
            </a:endParaRPr>
          </a:p>
        </p:txBody>
      </p:sp>
    </p:spTree>
    <p:extLst>
      <p:ext uri="{BB962C8B-B14F-4D97-AF65-F5344CB8AC3E}">
        <p14:creationId xmlns:p14="http://schemas.microsoft.com/office/powerpoint/2010/main" val="1519081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43608" y="332656"/>
            <a:ext cx="7653536" cy="504056"/>
          </a:xfrm>
        </p:spPr>
        <p:txBody>
          <a:bodyPr>
            <a:normAutofit/>
          </a:bodyPr>
          <a:lstStyle/>
          <a:p>
            <a:r>
              <a:rPr kumimoji="1" lang="ja-JP" altLang="en-US" sz="1400" dirty="0" smtClean="0"/>
              <a:t>公　　　　　　　　　　　　　　　　　図</a:t>
            </a:r>
            <a:endParaRPr kumimoji="1" lang="ja-JP" altLang="en-US" sz="1400" dirty="0"/>
          </a:p>
        </p:txBody>
      </p:sp>
      <p:sp>
        <p:nvSpPr>
          <p:cNvPr id="3" name="コンテンツ プレースホルダー 2"/>
          <p:cNvSpPr>
            <a:spLocks noGrp="1"/>
          </p:cNvSpPr>
          <p:nvPr>
            <p:ph idx="1"/>
          </p:nvPr>
        </p:nvSpPr>
        <p:spPr>
          <a:xfrm>
            <a:off x="899592" y="908720"/>
            <a:ext cx="7848872" cy="5832648"/>
          </a:xfrm>
        </p:spPr>
        <p:txBody>
          <a:bodyPr/>
          <a:lstStyle/>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67E2245F-5F36-402F-AE71-04F7287E7724}" type="slidenum">
              <a:rPr kumimoji="1" lang="ja-JP" altLang="en-US" smtClean="0"/>
              <a:t>18</a:t>
            </a:fld>
            <a:endParaRPr kumimoji="1"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366472641"/>
              </p:ext>
            </p:extLst>
          </p:nvPr>
        </p:nvGraphicFramePr>
        <p:xfrm>
          <a:off x="2659297" y="1039644"/>
          <a:ext cx="3568887" cy="5191118"/>
        </p:xfrm>
        <a:graphic>
          <a:graphicData uri="http://schemas.openxmlformats.org/presentationml/2006/ole">
            <mc:AlternateContent xmlns:mc="http://schemas.openxmlformats.org/markup-compatibility/2006">
              <mc:Choice xmlns:v="urn:schemas-microsoft-com:vml" Requires="v">
                <p:oleObj spid="_x0000_s19705" name="Acrobat Document" r:id="rId3" imgW="5629077" imgH="8010279" progId="AcroExch.Document.DC">
                  <p:embed/>
                </p:oleObj>
              </mc:Choice>
              <mc:Fallback>
                <p:oleObj name="Acrobat Document" r:id="rId3" imgW="5629077" imgH="8010279" progId="AcroExch.Document.DC">
                  <p:embed/>
                  <p:pic>
                    <p:nvPicPr>
                      <p:cNvPr id="0" name=""/>
                      <p:cNvPicPr/>
                      <p:nvPr/>
                    </p:nvPicPr>
                    <p:blipFill>
                      <a:blip r:embed="rId4"/>
                      <a:stretch>
                        <a:fillRect/>
                      </a:stretch>
                    </p:blipFill>
                    <p:spPr>
                      <a:xfrm>
                        <a:off x="2659297" y="1039644"/>
                        <a:ext cx="3568887" cy="5191118"/>
                      </a:xfrm>
                      <a:prstGeom prst="rect">
                        <a:avLst/>
                      </a:prstGeom>
                    </p:spPr>
                  </p:pic>
                </p:oleObj>
              </mc:Fallback>
            </mc:AlternateContent>
          </a:graphicData>
        </a:graphic>
      </p:graphicFrame>
    </p:spTree>
    <p:extLst>
      <p:ext uri="{BB962C8B-B14F-4D97-AF65-F5344CB8AC3E}">
        <p14:creationId xmlns:p14="http://schemas.microsoft.com/office/powerpoint/2010/main" val="3841673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2656"/>
            <a:ext cx="8229600" cy="1584176"/>
          </a:xfrm>
        </p:spPr>
        <p:txBody>
          <a:bodyPr>
            <a:noAutofit/>
          </a:bodyPr>
          <a:lstStyle/>
          <a:p>
            <a:r>
              <a:rPr lang="ja-JP" altLang="en-US" sz="1600" dirty="0" smtClean="0">
                <a:solidFill>
                  <a:srgbClr val="FF0000"/>
                </a:solidFill>
              </a:rPr>
              <a:t/>
            </a:r>
            <a:br>
              <a:rPr lang="ja-JP" altLang="en-US" sz="1600" dirty="0" smtClean="0">
                <a:solidFill>
                  <a:srgbClr val="FF0000"/>
                </a:solidFill>
              </a:rPr>
            </a:br>
            <a:r>
              <a:rPr lang="ja-JP" altLang="en-US" sz="1600" dirty="0"/>
              <a:t>文理融合解析で伊能図の図幅上では残る曖昧さが解消</a:t>
            </a:r>
            <a:r>
              <a:rPr lang="ja-JP" altLang="en-US" sz="1600" dirty="0" smtClean="0"/>
              <a:t>し、地籍測量図を見ると比島</a:t>
            </a:r>
            <a:r>
              <a:rPr lang="en-US" altLang="ja-JP" sz="1600" dirty="0" smtClean="0"/>
              <a:t>(</a:t>
            </a:r>
            <a:r>
              <a:rPr lang="ja-JP" altLang="en-US" sz="1600" dirty="0" smtClean="0"/>
              <a:t>以前は瓢箪</a:t>
            </a:r>
            <a:r>
              <a:rPr lang="en-US" altLang="ja-JP" sz="1600" dirty="0" smtClean="0"/>
              <a:t>)</a:t>
            </a:r>
            <a:r>
              <a:rPr lang="ja-JP" altLang="en-US" sz="1600" dirty="0" err="1" smtClean="0"/>
              <a:t>での</a:t>
            </a:r>
            <a:r>
              <a:rPr lang="ja-JP" altLang="en-US" sz="1600" dirty="0" smtClean="0"/>
              <a:t>合流点付近の北山街道の道幅は</a:t>
            </a:r>
            <a:r>
              <a:rPr lang="en-US" altLang="ja-JP" sz="1600" dirty="0" smtClean="0"/>
              <a:t>3</a:t>
            </a:r>
            <a:r>
              <a:rPr lang="ja-JP" altLang="en-US" sz="1600" dirty="0" smtClean="0"/>
              <a:t>間でほぼその</a:t>
            </a:r>
            <a:r>
              <a:rPr lang="ja-JP" altLang="en-US" sz="1600" dirty="0"/>
              <a:t>中心で</a:t>
            </a:r>
            <a:r>
              <a:rPr lang="ja-JP" altLang="en-US" sz="1600" dirty="0" smtClean="0"/>
              <a:t>測量したことが判明した。</a:t>
            </a:r>
            <a:r>
              <a:rPr lang="ja-JP" altLang="en-US" sz="1600" b="1" u="sng" dirty="0" smtClean="0"/>
              <a:t/>
            </a:r>
            <a:br>
              <a:rPr lang="ja-JP" altLang="en-US" sz="1600" b="1" u="sng" dirty="0" smtClean="0"/>
            </a:br>
            <a:r>
              <a:rPr lang="en-US" altLang="ja-JP" sz="1600" dirty="0" smtClean="0"/>
              <a:t>56</a:t>
            </a:r>
            <a:r>
              <a:rPr lang="ja-JP" altLang="en-US" sz="1600" dirty="0" smtClean="0"/>
              <a:t>番</a:t>
            </a:r>
            <a:r>
              <a:rPr lang="en-US" altLang="ja-JP" sz="1600" dirty="0" smtClean="0"/>
              <a:t>3</a:t>
            </a:r>
            <a:r>
              <a:rPr lang="ja-JP" altLang="en-US" sz="1600" dirty="0" smtClean="0"/>
              <a:t>の</a:t>
            </a:r>
            <a:r>
              <a:rPr lang="en-US" altLang="ja-JP" sz="1600" dirty="0" smtClean="0"/>
              <a:t>0.99m</a:t>
            </a:r>
            <a:r>
              <a:rPr lang="ja-JP" altLang="en-US" sz="1600" dirty="0"/>
              <a:t>＋</a:t>
            </a:r>
            <a:r>
              <a:rPr lang="en-US" altLang="ja-JP" sz="1600" dirty="0" smtClean="0"/>
              <a:t>56</a:t>
            </a:r>
            <a:r>
              <a:rPr lang="ja-JP" altLang="en-US" sz="1600" dirty="0" smtClean="0"/>
              <a:t>番</a:t>
            </a:r>
            <a:r>
              <a:rPr lang="en-US" altLang="ja-JP" sz="1600" dirty="0" smtClean="0"/>
              <a:t>1</a:t>
            </a:r>
            <a:r>
              <a:rPr lang="ja-JP" altLang="en-US" sz="1600" dirty="0" smtClean="0"/>
              <a:t>の</a:t>
            </a:r>
            <a:r>
              <a:rPr lang="en-US" altLang="ja-JP" sz="1600" dirty="0" smtClean="0"/>
              <a:t>3.54m(0.78m+0.63m+1.31m+0.82m)</a:t>
            </a:r>
            <a:r>
              <a:rPr lang="ja-JP" altLang="en-US" sz="1600" dirty="0"/>
              <a:t>＋</a:t>
            </a:r>
            <a:r>
              <a:rPr lang="en-US" altLang="ja-JP" sz="1600" dirty="0" smtClean="0"/>
              <a:t>55</a:t>
            </a:r>
            <a:r>
              <a:rPr lang="ja-JP" altLang="en-US" sz="1600" dirty="0" smtClean="0"/>
              <a:t>番</a:t>
            </a:r>
            <a:r>
              <a:rPr lang="en-US" altLang="ja-JP" sz="1600" dirty="0" smtClean="0"/>
              <a:t>4</a:t>
            </a:r>
            <a:r>
              <a:rPr lang="ja-JP" altLang="en-US" sz="1600" dirty="0" smtClean="0"/>
              <a:t>の</a:t>
            </a:r>
            <a:r>
              <a:rPr lang="en-US" altLang="ja-JP" sz="1600" dirty="0" smtClean="0"/>
              <a:t>1.01m</a:t>
            </a:r>
            <a:r>
              <a:rPr lang="ja-JP" altLang="en-US" sz="1600" dirty="0" smtClean="0"/>
              <a:t>で合計</a:t>
            </a:r>
            <a:r>
              <a:rPr lang="en-US" altLang="ja-JP" sz="1600" dirty="0" smtClean="0"/>
              <a:t>5.54m</a:t>
            </a:r>
            <a:r>
              <a:rPr lang="ja-JP" altLang="en-US" sz="1600" dirty="0" smtClean="0">
                <a:solidFill>
                  <a:srgbClr val="FF0000"/>
                </a:solidFill>
              </a:rPr>
              <a:t>　　　</a:t>
            </a:r>
            <a:r>
              <a:rPr lang="ja-JP" altLang="en-US" sz="1600" dirty="0"/>
              <a:t>　</a:t>
            </a:r>
            <a:r>
              <a:rPr lang="ja-JP" altLang="en-US" sz="1600" b="1" dirty="0"/>
              <a:t>　　</a:t>
            </a:r>
            <a:r>
              <a:rPr lang="en-US" altLang="ja-JP" sz="1600" dirty="0" smtClean="0"/>
              <a:t>1</a:t>
            </a:r>
            <a:r>
              <a:rPr lang="ja-JP" altLang="en-US" sz="1600" dirty="0" smtClean="0"/>
              <a:t>間</a:t>
            </a:r>
            <a:r>
              <a:rPr lang="en-US" altLang="ja-JP" sz="1600" dirty="0" smtClean="0"/>
              <a:t>=1.818m</a:t>
            </a:r>
            <a:r>
              <a:rPr lang="ja-JP" altLang="en-US" sz="1600" dirty="0"/>
              <a:t>と</a:t>
            </a:r>
            <a:r>
              <a:rPr lang="ja-JP" altLang="en-US" sz="1600" dirty="0" smtClean="0"/>
              <a:t>すると</a:t>
            </a:r>
            <a:r>
              <a:rPr lang="en-US" altLang="ja-JP" sz="1600" dirty="0" smtClean="0"/>
              <a:t>3.0473</a:t>
            </a:r>
            <a:r>
              <a:rPr lang="ja-JP" altLang="en-US" sz="1400" b="1" dirty="0" smtClean="0"/>
              <a:t>間になる。　</a:t>
            </a:r>
            <a:r>
              <a:rPr lang="ja-JP" altLang="en-US" sz="1400" dirty="0" smtClean="0"/>
              <a:t>土地</a:t>
            </a:r>
            <a:r>
              <a:rPr lang="ja-JP" altLang="en-US" sz="1400" dirty="0"/>
              <a:t>台帳を見る</a:t>
            </a:r>
            <a:r>
              <a:rPr lang="ja-JP" altLang="en-US" sz="1400" dirty="0" smtClean="0"/>
              <a:t>と</a:t>
            </a:r>
            <a:r>
              <a:rPr lang="en-US" altLang="ja-JP" sz="1400" dirty="0" smtClean="0">
                <a:latin typeface="+mj-ea"/>
              </a:rPr>
              <a:t>3</a:t>
            </a:r>
            <a:r>
              <a:rPr lang="ja-JP" altLang="en-US" sz="1400" dirty="0" smtClean="0"/>
              <a:t>筆の土地の旧態は廃道敷である。</a:t>
            </a:r>
            <a:r>
              <a:rPr lang="en-US" altLang="ja-JP" sz="1400" dirty="0" smtClean="0">
                <a:solidFill>
                  <a:srgbClr val="FF0000"/>
                </a:solidFill>
              </a:rPr>
              <a:t/>
            </a:r>
            <a:br>
              <a:rPr lang="en-US" altLang="ja-JP" sz="1400" dirty="0" smtClean="0">
                <a:solidFill>
                  <a:srgbClr val="FF0000"/>
                </a:solidFill>
              </a:rPr>
            </a:br>
            <a:r>
              <a:rPr lang="ja-JP" altLang="en-US" sz="1400" dirty="0">
                <a:solidFill>
                  <a:srgbClr val="FF0000"/>
                </a:solidFill>
              </a:rPr>
              <a:t>　　</a:t>
            </a:r>
            <a:r>
              <a:rPr lang="ja-JP" altLang="en-US" sz="1400" dirty="0"/>
              <a:t>幅</a:t>
            </a:r>
            <a:r>
              <a:rPr lang="en-US" altLang="ja-JP" sz="1400" dirty="0" smtClean="0"/>
              <a:t>3</a:t>
            </a:r>
            <a:r>
              <a:rPr lang="ja-JP" altLang="en-US" sz="1400" dirty="0"/>
              <a:t>間は元禄</a:t>
            </a:r>
            <a:r>
              <a:rPr lang="ja-JP" altLang="en-US" sz="1400" dirty="0" smtClean="0"/>
              <a:t>大定目の</a:t>
            </a:r>
            <a:r>
              <a:rPr lang="ja-JP" altLang="en-US" sz="1400" dirty="0"/>
              <a:t>大道　幅</a:t>
            </a:r>
            <a:r>
              <a:rPr lang="ja-JP" altLang="en-US" sz="1400" dirty="0" smtClean="0"/>
              <a:t>三間に合致し、測量</a:t>
            </a:r>
            <a:r>
              <a:rPr lang="ja-JP" altLang="en-US" sz="1400" dirty="0"/>
              <a:t>実施地点位置は南北の道の中心から東へ</a:t>
            </a:r>
            <a:r>
              <a:rPr lang="en-US" altLang="ja-JP" sz="1400" dirty="0" smtClean="0"/>
              <a:t>0.66m</a:t>
            </a:r>
            <a:r>
              <a:rPr lang="ja-JP" altLang="en-US" sz="1400" dirty="0" err="1" smtClean="0"/>
              <a:t>。</a:t>
            </a:r>
            <a:r>
              <a:rPr lang="ja-JP" altLang="en-US" sz="1400" dirty="0" smtClean="0">
                <a:solidFill>
                  <a:srgbClr val="FF0000"/>
                </a:solidFill>
              </a:rPr>
              <a:t>　</a:t>
            </a:r>
            <a:r>
              <a:rPr lang="ja-JP" altLang="en-US" sz="1050" dirty="0" smtClean="0"/>
              <a:t>且つ</a:t>
            </a:r>
            <a:r>
              <a:rPr lang="ja-JP" altLang="en-US" sz="1050" dirty="0"/>
              <a:t>東西道路</a:t>
            </a:r>
            <a:r>
              <a:rPr lang="ja-JP" altLang="en-US" sz="1050" dirty="0" smtClean="0"/>
              <a:t>の境界</a:t>
            </a:r>
            <a:r>
              <a:rPr lang="ja-JP" altLang="en-US" sz="1050" dirty="0"/>
              <a:t>から道路の中に約</a:t>
            </a:r>
            <a:r>
              <a:rPr lang="en-US" altLang="ja-JP" sz="1050" dirty="0"/>
              <a:t>1.35m</a:t>
            </a:r>
            <a:r>
              <a:rPr lang="ja-JP" altLang="en-US" sz="1050" dirty="0"/>
              <a:t>の位置になる</a:t>
            </a:r>
            <a:r>
              <a:rPr lang="ja-JP" altLang="en-US" sz="1000" dirty="0" smtClean="0"/>
              <a:t>。</a:t>
            </a:r>
            <a:r>
              <a:rPr lang="ja-JP" altLang="en-US" sz="2400" dirty="0"/>
              <a:t/>
            </a:r>
            <a:br>
              <a:rPr lang="ja-JP" altLang="en-US" sz="2400" dirty="0"/>
            </a:br>
            <a:r>
              <a:rPr lang="ja-JP" altLang="en-US" sz="1050" dirty="0" smtClean="0"/>
              <a:t>　　　</a:t>
            </a:r>
            <a:r>
              <a:rPr lang="en-US" altLang="ja-JP" sz="1050" dirty="0" smtClean="0"/>
              <a:t>(</a:t>
            </a:r>
            <a:r>
              <a:rPr lang="ja-JP" altLang="en-US" sz="1050" dirty="0" smtClean="0"/>
              <a:t>南へ行くと</a:t>
            </a:r>
            <a:r>
              <a:rPr lang="en-US" altLang="ja-JP" sz="1050" dirty="0" smtClean="0"/>
              <a:t>0.91+0.31+1.31+0.95=3.48=1.914</a:t>
            </a:r>
            <a:r>
              <a:rPr lang="ja-JP" altLang="en-US" sz="1050" dirty="0" smtClean="0"/>
              <a:t>間となる</a:t>
            </a:r>
            <a:r>
              <a:rPr lang="en-US" altLang="ja-JP" sz="1050" dirty="0" smtClean="0"/>
              <a:t>)</a:t>
            </a:r>
            <a:r>
              <a:rPr lang="en-US" altLang="ja-JP" sz="1050" dirty="0"/>
              <a:t/>
            </a:r>
            <a:br>
              <a:rPr lang="en-US" altLang="ja-JP" sz="1050" dirty="0"/>
            </a:br>
            <a:endParaRPr kumimoji="1" lang="ja-JP" altLang="en-US" sz="1400" dirty="0"/>
          </a:p>
        </p:txBody>
      </p:sp>
      <p:sp>
        <p:nvSpPr>
          <p:cNvPr id="3" name="コンテンツ プレースホルダー 2"/>
          <p:cNvSpPr>
            <a:spLocks noGrp="1"/>
          </p:cNvSpPr>
          <p:nvPr>
            <p:ph idx="1"/>
          </p:nvPr>
        </p:nvSpPr>
        <p:spPr>
          <a:xfrm>
            <a:off x="611560" y="1988840"/>
            <a:ext cx="8075240" cy="4176464"/>
          </a:xfrm>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7E2245F-5F36-402F-AE71-04F7287E7724}" type="slidenum">
              <a:rPr kumimoji="1" lang="ja-JP" altLang="en-US" smtClean="0"/>
              <a:t>19</a:t>
            </a:fld>
            <a:endParaRPr kumimoji="1"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535962106"/>
              </p:ext>
            </p:extLst>
          </p:nvPr>
        </p:nvGraphicFramePr>
        <p:xfrm>
          <a:off x="3419872" y="2132855"/>
          <a:ext cx="3332058" cy="4586057"/>
        </p:xfrm>
        <a:graphic>
          <a:graphicData uri="http://schemas.openxmlformats.org/presentationml/2006/ole">
            <mc:AlternateContent xmlns:mc="http://schemas.openxmlformats.org/markup-compatibility/2006">
              <mc:Choice xmlns:v="urn:schemas-microsoft-com:vml" Requires="v">
                <p:oleObj spid="_x0000_s20742" name="Acrobat Document" r:id="rId4" imgW="5819655" imgH="8010279" progId="AcroExch.Document.DC">
                  <p:embed/>
                </p:oleObj>
              </mc:Choice>
              <mc:Fallback>
                <p:oleObj name="Acrobat Document" r:id="rId4" imgW="5819655" imgH="8010279" progId="AcroExch.Document.DC">
                  <p:embed/>
                  <p:pic>
                    <p:nvPicPr>
                      <p:cNvPr id="0" name=""/>
                      <p:cNvPicPr/>
                      <p:nvPr/>
                    </p:nvPicPr>
                    <p:blipFill>
                      <a:blip r:embed="rId5"/>
                      <a:stretch>
                        <a:fillRect/>
                      </a:stretch>
                    </p:blipFill>
                    <p:spPr>
                      <a:xfrm>
                        <a:off x="3419872" y="2132855"/>
                        <a:ext cx="3332058" cy="4586057"/>
                      </a:xfrm>
                      <a:prstGeom prst="rect">
                        <a:avLst/>
                      </a:prstGeom>
                    </p:spPr>
                  </p:pic>
                </p:oleObj>
              </mc:Fallback>
            </mc:AlternateContent>
          </a:graphicData>
        </a:graphic>
      </p:graphicFrame>
    </p:spTree>
    <p:extLst>
      <p:ext uri="{BB962C8B-B14F-4D97-AF65-F5344CB8AC3E}">
        <p14:creationId xmlns:p14="http://schemas.microsoft.com/office/powerpoint/2010/main" val="722429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45320"/>
            <a:ext cx="8640960" cy="1584176"/>
          </a:xfrm>
        </p:spPr>
        <p:txBody>
          <a:bodyPr>
            <a:normAutofit fontScale="90000"/>
          </a:bodyPr>
          <a:lstStyle/>
          <a:p>
            <a:r>
              <a:rPr lang="en-US" altLang="ja-JP" sz="2000" b="1" dirty="0" err="1">
                <a:solidFill>
                  <a:srgbClr val="0070C0"/>
                </a:solidFill>
              </a:rPr>
              <a:t>Santou</a:t>
            </a:r>
            <a:r>
              <a:rPr lang="en-US" altLang="ja-JP" sz="2000" b="1" dirty="0">
                <a:solidFill>
                  <a:srgbClr val="0070C0"/>
                </a:solidFill>
              </a:rPr>
              <a:t>-</a:t>
            </a:r>
            <a:r>
              <a:rPr lang="en-US" altLang="ja-JP" sz="2000" b="1" dirty="0" err="1">
                <a:solidFill>
                  <a:srgbClr val="0070C0"/>
                </a:solidFill>
              </a:rPr>
              <a:t>Hui</a:t>
            </a:r>
            <a:r>
              <a:rPr lang="en-US" altLang="ja-JP" sz="2000" b="1" dirty="0">
                <a:solidFill>
                  <a:srgbClr val="0070C0"/>
                </a:solidFill>
              </a:rPr>
              <a:t>-Ki </a:t>
            </a:r>
            <a:r>
              <a:rPr lang="en-US" altLang="ja-JP" sz="2000" b="1" dirty="0" smtClean="0">
                <a:solidFill>
                  <a:srgbClr val="0070C0"/>
                </a:solidFill>
              </a:rPr>
              <a:t>67Volume 7,775pages the ledger </a:t>
            </a:r>
            <a:r>
              <a:rPr lang="en-US" altLang="ja-JP" sz="2000" b="1" dirty="0">
                <a:solidFill>
                  <a:srgbClr val="0070C0"/>
                </a:solidFill>
              </a:rPr>
              <a:t>of almost 200,000 </a:t>
            </a:r>
            <a:r>
              <a:rPr lang="en-US" altLang="ja-JP" sz="2000" b="1" dirty="0" smtClean="0">
                <a:solidFill>
                  <a:srgbClr val="0070C0"/>
                </a:solidFill>
              </a:rPr>
              <a:t>data of  </a:t>
            </a:r>
            <a:r>
              <a:rPr lang="en-US" altLang="ja-JP" sz="2000" b="1" dirty="0">
                <a:solidFill>
                  <a:srgbClr val="0070C0"/>
                </a:solidFill>
              </a:rPr>
              <a:t>magnetic survey </a:t>
            </a:r>
            <a:r>
              <a:rPr lang="en-US" altLang="ja-JP" sz="2000" b="1" dirty="0" smtClean="0">
                <a:solidFill>
                  <a:srgbClr val="0070C0"/>
                </a:solidFill>
              </a:rPr>
              <a:t>azimuth</a:t>
            </a:r>
            <a:r>
              <a:rPr lang="ja-JP" altLang="en-US" sz="2000" b="1" dirty="0" smtClean="0">
                <a:solidFill>
                  <a:srgbClr val="0070C0"/>
                </a:solidFill>
              </a:rPr>
              <a:t>　</a:t>
            </a:r>
            <a:r>
              <a:rPr lang="en-US" altLang="ja-JP" sz="2000" b="1" dirty="0" smtClean="0">
                <a:solidFill>
                  <a:srgbClr val="0070C0"/>
                </a:solidFill>
              </a:rPr>
              <a:t>data accuracy 5 min </a:t>
            </a:r>
            <a:r>
              <a:rPr lang="en-US" altLang="ja-JP" sz="2000" b="1" dirty="0">
                <a:solidFill>
                  <a:srgbClr val="0070C0"/>
                </a:solidFill>
              </a:rPr>
              <a:t>in Japanese main land in </a:t>
            </a:r>
            <a:r>
              <a:rPr lang="en-US" altLang="ja-JP" sz="2000" b="1" dirty="0" smtClean="0">
                <a:solidFill>
                  <a:srgbClr val="0070C0"/>
                </a:solidFill>
              </a:rPr>
              <a:t>1800</a:t>
            </a:r>
            <a:r>
              <a:rPr lang="ja-JP" altLang="en-US" sz="2000" b="1" dirty="0" smtClean="0">
                <a:solidFill>
                  <a:srgbClr val="0070C0"/>
                </a:solidFill>
              </a:rPr>
              <a:t>　</a:t>
            </a:r>
            <a:r>
              <a:rPr lang="en-US" altLang="ja-JP" sz="2000" b="1" dirty="0" smtClean="0">
                <a:solidFill>
                  <a:srgbClr val="0070C0"/>
                </a:solidFill>
              </a:rPr>
              <a:t>to 1816</a:t>
            </a:r>
            <a:r>
              <a:rPr lang="en-US" altLang="ja-JP" sz="2400" dirty="0" smtClean="0">
                <a:solidFill>
                  <a:srgbClr val="0070C0"/>
                </a:solidFill>
              </a:rPr>
              <a:t>.</a:t>
            </a:r>
            <a:r>
              <a:rPr lang="en-US" altLang="ja-JP" sz="1800" dirty="0" smtClean="0">
                <a:solidFill>
                  <a:srgbClr val="0070C0"/>
                </a:solidFill>
              </a:rPr>
              <a:t/>
            </a:r>
            <a:br>
              <a:rPr lang="en-US" altLang="ja-JP" sz="1800" dirty="0" smtClean="0">
                <a:solidFill>
                  <a:srgbClr val="0070C0"/>
                </a:solidFill>
              </a:rPr>
            </a:br>
            <a:r>
              <a:rPr lang="ja-JP" altLang="ja-JP" sz="1800" dirty="0" smtClean="0"/>
              <a:t>伊能</a:t>
            </a:r>
            <a:r>
              <a:rPr lang="ja-JP" altLang="ja-JP" sz="1800" dirty="0"/>
              <a:t>忠</a:t>
            </a:r>
            <a:r>
              <a:rPr lang="ja-JP" altLang="ja-JP" sz="1800" dirty="0" smtClean="0"/>
              <a:t>敬</a:t>
            </a:r>
            <a:r>
              <a:rPr lang="ja-JP" altLang="en-US" sz="1800" dirty="0"/>
              <a:t>の</a:t>
            </a:r>
            <a:r>
              <a:rPr lang="ja-JP" altLang="ja-JP" sz="1800" dirty="0" smtClean="0"/>
              <a:t>磁針</a:t>
            </a:r>
            <a:r>
              <a:rPr lang="ja-JP" altLang="ja-JP" sz="1800" dirty="0"/>
              <a:t>測量方位角台帳　国宝「山島方位記</a:t>
            </a:r>
            <a:r>
              <a:rPr lang="ja-JP" altLang="ja-JP" sz="1800" dirty="0" smtClean="0"/>
              <a:t>」</a:t>
            </a:r>
            <a:r>
              <a:rPr lang="en-US" altLang="ja-JP" sz="1800" dirty="0" smtClean="0"/>
              <a:t>67</a:t>
            </a:r>
            <a:r>
              <a:rPr lang="ja-JP" altLang="ja-JP" sz="1800" dirty="0" smtClean="0"/>
              <a:t>巻</a:t>
            </a:r>
            <a:r>
              <a:rPr lang="en-US" altLang="ja-JP" sz="1800" dirty="0" smtClean="0"/>
              <a:t>7775</a:t>
            </a:r>
            <a:r>
              <a:rPr lang="ja-JP" altLang="en-US" sz="1800" dirty="0" smtClean="0"/>
              <a:t>頁には</a:t>
            </a:r>
            <a:r>
              <a:rPr lang="en-US" altLang="ja-JP" sz="1800" dirty="0"/>
              <a:t>1800</a:t>
            </a:r>
            <a:r>
              <a:rPr lang="ja-JP" altLang="en-US" sz="1800" dirty="0"/>
              <a:t>年～</a:t>
            </a:r>
            <a:r>
              <a:rPr lang="en-US" altLang="ja-JP" sz="1800" dirty="0"/>
              <a:t>1816</a:t>
            </a:r>
            <a:r>
              <a:rPr lang="ja-JP" altLang="en-US" sz="1800" dirty="0"/>
              <a:t>年の</a:t>
            </a:r>
            <a:r>
              <a:rPr lang="ja-JP" altLang="ja-JP" sz="1800" dirty="0"/>
              <a:t>北海道道東</a:t>
            </a:r>
            <a:r>
              <a:rPr lang="ja-JP" altLang="en-US" sz="1800" dirty="0"/>
              <a:t>から</a:t>
            </a:r>
            <a:r>
              <a:rPr lang="ja-JP" altLang="ja-JP" sz="1800" dirty="0"/>
              <a:t>屋久島迄</a:t>
            </a:r>
            <a:r>
              <a:rPr lang="ja-JP" altLang="ja-JP" sz="1800" dirty="0" smtClean="0"/>
              <a:t>の</a:t>
            </a:r>
            <a:r>
              <a:rPr lang="ja-JP" altLang="en-US" sz="1800" dirty="0" smtClean="0"/>
              <a:t>主に</a:t>
            </a:r>
            <a:r>
              <a:rPr lang="en-US" altLang="ja-JP" sz="1800" dirty="0" smtClean="0"/>
              <a:t>0</a:t>
            </a:r>
            <a:r>
              <a:rPr lang="ja-JP" altLang="en-US" sz="1800" dirty="0" smtClean="0"/>
              <a:t>度</a:t>
            </a:r>
            <a:r>
              <a:rPr lang="en-US" altLang="ja-JP" sz="1800" dirty="0" smtClean="0"/>
              <a:t>5</a:t>
            </a:r>
            <a:r>
              <a:rPr lang="ja-JP" altLang="en-US" sz="1800" dirty="0" smtClean="0"/>
              <a:t>分単位の</a:t>
            </a:r>
            <a:r>
              <a:rPr lang="ja-JP" altLang="ja-JP" sz="1800" dirty="0" smtClean="0"/>
              <a:t>推計</a:t>
            </a:r>
            <a:r>
              <a:rPr lang="ja-JP" altLang="ja-JP" sz="1800" dirty="0"/>
              <a:t>約</a:t>
            </a:r>
            <a:r>
              <a:rPr lang="en-US" altLang="ja-JP" sz="1800" dirty="0"/>
              <a:t>20</a:t>
            </a:r>
            <a:r>
              <a:rPr lang="ja-JP" altLang="ja-JP" sz="1800" dirty="0"/>
              <a:t>万件の磁針測量方位</a:t>
            </a:r>
            <a:r>
              <a:rPr lang="ja-JP" altLang="ja-JP" sz="1800" dirty="0" smtClean="0"/>
              <a:t>角</a:t>
            </a:r>
            <a:r>
              <a:rPr lang="ja-JP" altLang="en-US" sz="1800" dirty="0" smtClean="0"/>
              <a:t>を</a:t>
            </a:r>
            <a:r>
              <a:rPr lang="ja-JP" altLang="ja-JP" sz="1800" dirty="0" smtClean="0"/>
              <a:t>記載</a:t>
            </a:r>
            <a:r>
              <a:rPr lang="en-US" altLang="ja-JP" sz="2000" b="1" dirty="0" smtClean="0">
                <a:solidFill>
                  <a:srgbClr val="00B050"/>
                </a:solidFill>
              </a:rPr>
              <a:t/>
            </a:r>
            <a:br>
              <a:rPr lang="en-US" altLang="ja-JP" sz="2000" b="1" dirty="0" smtClean="0">
                <a:solidFill>
                  <a:srgbClr val="00B050"/>
                </a:solidFill>
              </a:rPr>
            </a:br>
            <a:r>
              <a:rPr lang="ja-JP" altLang="en-US" sz="1800" dirty="0" smtClean="0"/>
              <a:t>伊能は江戸での偏角の試測がほぼ</a:t>
            </a:r>
            <a:r>
              <a:rPr lang="en-US" altLang="ja-JP" sz="1800" dirty="0" smtClean="0"/>
              <a:t>0</a:t>
            </a:r>
            <a:r>
              <a:rPr lang="ja-JP" altLang="en-US" sz="1800" dirty="0" smtClean="0"/>
              <a:t>度に近く偏差無しであるとして磁針測量を</a:t>
            </a:r>
            <a:r>
              <a:rPr lang="ja-JP" altLang="en-US" sz="1800" dirty="0"/>
              <a:t>敢行</a:t>
            </a:r>
            <a:r>
              <a:rPr lang="ja-JP" altLang="en-US" sz="1800" dirty="0" smtClean="0"/>
              <a:t>。</a:t>
            </a:r>
            <a:endParaRPr kumimoji="1" lang="ja-JP" altLang="en-US" sz="1800" dirty="0"/>
          </a:p>
        </p:txBody>
      </p:sp>
      <p:pic>
        <p:nvPicPr>
          <p:cNvPr id="1026"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69" y="3645023"/>
            <a:ext cx="2597380" cy="194803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606470" y="1774557"/>
            <a:ext cx="2957418" cy="1200329"/>
          </a:xfrm>
          <a:prstGeom prst="rect">
            <a:avLst/>
          </a:prstGeom>
        </p:spPr>
        <p:txBody>
          <a:bodyPr wrap="square">
            <a:spAutoFit/>
          </a:bodyPr>
          <a:lstStyle/>
          <a:p>
            <a:r>
              <a:rPr lang="en-US" altLang="ja-JP" dirty="0"/>
              <a:t>Cartographer  </a:t>
            </a:r>
            <a:r>
              <a:rPr lang="en-US" altLang="ja-JP" b="1" dirty="0" err="1"/>
              <a:t>Tadataka</a:t>
            </a:r>
            <a:r>
              <a:rPr lang="en-US" altLang="ja-JP" b="1" dirty="0"/>
              <a:t> </a:t>
            </a:r>
            <a:r>
              <a:rPr lang="en-US" altLang="ja-JP" b="1" dirty="0" err="1"/>
              <a:t>Inoh</a:t>
            </a:r>
            <a:r>
              <a:rPr lang="ja-JP" altLang="en-US" dirty="0"/>
              <a:t>　　　　　　　　　　（</a:t>
            </a:r>
            <a:r>
              <a:rPr lang="en-US" altLang="ja-JP" dirty="0"/>
              <a:t>1745-1818</a:t>
            </a:r>
            <a:r>
              <a:rPr lang="ja-JP" altLang="en-US" dirty="0"/>
              <a:t>）</a:t>
            </a:r>
            <a:endParaRPr lang="ja-JP" altLang="ja-JP" dirty="0"/>
          </a:p>
          <a:p>
            <a:r>
              <a:rPr lang="ja-JP" altLang="ja-JP" dirty="0" smtClean="0"/>
              <a:t>伊能</a:t>
            </a:r>
            <a:r>
              <a:rPr lang="ja-JP" altLang="ja-JP" dirty="0"/>
              <a:t>忠敬坐像　</a:t>
            </a:r>
          </a:p>
          <a:p>
            <a:r>
              <a:rPr lang="ja-JP" altLang="ja-JP" dirty="0"/>
              <a:t>（伊能忠敬記念館蔵</a:t>
            </a:r>
            <a:r>
              <a:rPr lang="ja-JP" altLang="ja-JP" dirty="0" smtClean="0"/>
              <a:t>）</a:t>
            </a:r>
            <a:endParaRPr lang="ja-JP" altLang="ja-JP" dirty="0"/>
          </a:p>
        </p:txBody>
      </p:sp>
      <p:sp>
        <p:nvSpPr>
          <p:cNvPr id="5" name="正方形/長方形 4"/>
          <p:cNvSpPr/>
          <p:nvPr/>
        </p:nvSpPr>
        <p:spPr>
          <a:xfrm>
            <a:off x="3707904" y="1844824"/>
            <a:ext cx="4968552" cy="1754326"/>
          </a:xfrm>
          <a:prstGeom prst="rect">
            <a:avLst/>
          </a:prstGeom>
        </p:spPr>
        <p:txBody>
          <a:bodyPr wrap="square">
            <a:spAutoFit/>
          </a:bodyPr>
          <a:lstStyle/>
          <a:p>
            <a:r>
              <a:rPr lang="en-US" altLang="ja-JP" b="1" dirty="0" smtClean="0"/>
              <a:t> </a:t>
            </a:r>
            <a:r>
              <a:rPr lang="en-US" altLang="ja-JP" b="1" dirty="0" err="1"/>
              <a:t>Santou</a:t>
            </a:r>
            <a:r>
              <a:rPr lang="en-US" altLang="ja-JP" b="1" dirty="0"/>
              <a:t>-</a:t>
            </a:r>
            <a:r>
              <a:rPr lang="en-US" altLang="ja-JP" b="1" dirty="0" err="1"/>
              <a:t>Houi</a:t>
            </a:r>
            <a:r>
              <a:rPr lang="en-US" altLang="ja-JP" b="1" dirty="0"/>
              <a:t>-Ki </a:t>
            </a:r>
            <a:r>
              <a:rPr lang="en-US" altLang="ja-JP" b="1" dirty="0" smtClean="0"/>
              <a:t>  </a:t>
            </a:r>
            <a:r>
              <a:rPr lang="en-US" altLang="ja-JP" dirty="0" smtClean="0"/>
              <a:t>magnetic survey  azimuth  ledger</a:t>
            </a:r>
            <a:r>
              <a:rPr lang="ja-JP" altLang="en-US" dirty="0" smtClean="0"/>
              <a:t>　</a:t>
            </a:r>
            <a:r>
              <a:rPr lang="en-US" altLang="ja-JP" dirty="0" smtClean="0"/>
              <a:t>67 </a:t>
            </a:r>
            <a:r>
              <a:rPr lang="en-US" altLang="ja-JP" dirty="0" err="1" smtClean="0"/>
              <a:t>vol.about</a:t>
            </a:r>
            <a:r>
              <a:rPr lang="en-US" altLang="ja-JP" dirty="0" smtClean="0"/>
              <a:t> 200,000 items data</a:t>
            </a:r>
            <a:endParaRPr lang="ja-JP" altLang="en-US" dirty="0" smtClean="0"/>
          </a:p>
          <a:p>
            <a:r>
              <a:rPr lang="ja-JP" altLang="ja-JP" dirty="0" smtClean="0"/>
              <a:t>山</a:t>
            </a:r>
            <a:r>
              <a:rPr lang="ja-JP" altLang="ja-JP" dirty="0"/>
              <a:t>島方位記　</a:t>
            </a:r>
            <a:r>
              <a:rPr lang="ja-JP" altLang="en-US" dirty="0" smtClean="0"/>
              <a:t>二十二　文化五戌辰</a:t>
            </a:r>
          </a:p>
          <a:p>
            <a:r>
              <a:rPr lang="ja-JP" altLang="en-US" dirty="0" smtClean="0"/>
              <a:t>自淡州岩屋至土州上加江一</a:t>
            </a:r>
          </a:p>
          <a:p>
            <a:r>
              <a:rPr lang="en-US" altLang="ja-JP" dirty="0" smtClean="0"/>
              <a:t>(</a:t>
            </a:r>
            <a:r>
              <a:rPr lang="ja-JP" altLang="en-US" dirty="0" smtClean="0"/>
              <a:t>伊能</a:t>
            </a:r>
            <a:r>
              <a:rPr lang="ja-JP" altLang="ja-JP" dirty="0" smtClean="0"/>
              <a:t>忠</a:t>
            </a:r>
            <a:r>
              <a:rPr lang="ja-JP" altLang="ja-JP" dirty="0"/>
              <a:t>敬記念館蔵</a:t>
            </a:r>
            <a:r>
              <a:rPr lang="ja-JP" altLang="ja-JP" dirty="0" smtClean="0"/>
              <a:t>）</a:t>
            </a:r>
            <a:endParaRPr lang="ja-JP" altLang="en-US" dirty="0" smtClean="0"/>
          </a:p>
          <a:p>
            <a:endParaRPr lang="ja-JP" altLang="ja-JP" dirty="0"/>
          </a:p>
        </p:txBody>
      </p:sp>
      <p:pic>
        <p:nvPicPr>
          <p:cNvPr id="7"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70" y="3645023"/>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591" y="3645022"/>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858" y="3645022"/>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591" y="3599150"/>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30" descr="C:\Users\owner\Desktop\キャプチャ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73127" y="3058912"/>
            <a:ext cx="2376264" cy="326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52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ja-JP" altLang="en-US" sz="1400" dirty="0"/>
              <a:t>山島方位記</a:t>
            </a:r>
            <a:r>
              <a:rPr lang="ja-JP" altLang="en-US" sz="1400" dirty="0" smtClean="0"/>
              <a:t>高知</a:t>
            </a:r>
            <a:r>
              <a:rPr lang="ja-JP" altLang="en-US" sz="1400" dirty="0"/>
              <a:t>　</a:t>
            </a:r>
            <a:r>
              <a:rPr kumimoji="1" lang="ja-JP" altLang="en-US" sz="1400" dirty="0" smtClean="0"/>
              <a:t>北山街道一印　　山田橋北詰曲り角　正面の信号から左隣地との境界間になる</a:t>
            </a:r>
            <a:br>
              <a:rPr kumimoji="1" lang="ja-JP" altLang="en-US" sz="1400" dirty="0" smtClean="0"/>
            </a:br>
            <a:r>
              <a:rPr kumimoji="1" lang="ja-JP" altLang="en-US" sz="1400" dirty="0" smtClean="0"/>
              <a:t>昭和の初期に架け替えられた現</a:t>
            </a:r>
            <a:r>
              <a:rPr lang="ja-JP" altLang="en-US" sz="1400" dirty="0" smtClean="0"/>
              <a:t>山田橋が測量実施地点解析位置より僅かに西になる可能性</a:t>
            </a:r>
            <a:r>
              <a:rPr lang="ja-JP" altLang="en-US" sz="1400" dirty="0"/>
              <a:t>も</a:t>
            </a:r>
            <a:r>
              <a:rPr lang="ja-JP" altLang="en-US" sz="1400" dirty="0" smtClean="0"/>
              <a:t>要確認。</a:t>
            </a:r>
            <a:endParaRPr kumimoji="1" lang="ja-JP" altLang="en-US" sz="1400" dirty="0"/>
          </a:p>
        </p:txBody>
      </p:sp>
      <p:sp>
        <p:nvSpPr>
          <p:cNvPr id="3" name="コンテンツ プレースホルダー 2"/>
          <p:cNvSpPr>
            <a:spLocks noGrp="1"/>
          </p:cNvSpPr>
          <p:nvPr>
            <p:ph idx="1"/>
          </p:nvPr>
        </p:nvSpPr>
        <p:spPr>
          <a:xfrm>
            <a:off x="457200" y="1052736"/>
            <a:ext cx="8229600" cy="5073427"/>
          </a:xfrm>
        </p:spPr>
        <p:txBody>
          <a:bodyPr/>
          <a:lstStyle/>
          <a:p>
            <a:endParaRPr kumimoji="1" lang="ja-JP" altLang="en-US" dirty="0"/>
          </a:p>
        </p:txBody>
      </p:sp>
      <p:pic>
        <p:nvPicPr>
          <p:cNvPr id="18434" name="Picture 2" descr="C:\Users\owner\Pictures\山島方位記土佐2010.3.27～3.30\山島方位記土佐2010.3.27～3.30 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531" y="1196752"/>
            <a:ext cx="3809843" cy="285738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C:\山島方位記計算\四国\土佐\北山街道一印写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26176"/>
            <a:ext cx="3980259" cy="2998533"/>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山島方位記計算\四国\土佐\高知北山街道一印GPS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221088"/>
            <a:ext cx="2736304" cy="181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108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山島方位記計算\四国\土佐\切り取り北山街道一印エクセル.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64704"/>
            <a:ext cx="7231063"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87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山島方位記計算\四国\土佐\北山街道一印切り取り.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02" y="276672"/>
            <a:ext cx="7814214" cy="38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49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404665"/>
            <a:ext cx="7772400" cy="1224135"/>
          </a:xfrm>
        </p:spPr>
        <p:txBody>
          <a:bodyPr>
            <a:normAutofit/>
          </a:bodyPr>
          <a:lstStyle/>
          <a:p>
            <a:r>
              <a:rPr kumimoji="1" lang="ja-JP" altLang="en-US" sz="1400" dirty="0" smtClean="0"/>
              <a:t>「山島方位記」二十二文化五年五月朔日</a:t>
            </a:r>
            <a:r>
              <a:rPr kumimoji="1" lang="en-US" altLang="ja-JP" sz="1400" dirty="0" smtClean="0"/>
              <a:t>(1808</a:t>
            </a:r>
            <a:r>
              <a:rPr kumimoji="1" lang="ja-JP" altLang="en-US" sz="1400" dirty="0" smtClean="0"/>
              <a:t>年</a:t>
            </a:r>
            <a:r>
              <a:rPr kumimoji="1" lang="en-US" altLang="ja-JP" sz="1400" dirty="0" smtClean="0"/>
              <a:t>5</a:t>
            </a:r>
            <a:r>
              <a:rPr kumimoji="1" lang="ja-JP" altLang="en-US" sz="1400" dirty="0" smtClean="0"/>
              <a:t>月</a:t>
            </a:r>
            <a:r>
              <a:rPr kumimoji="1" lang="en-US" altLang="ja-JP" sz="1400" dirty="0" smtClean="0"/>
              <a:t>25</a:t>
            </a:r>
            <a:r>
              <a:rPr kumimoji="1" lang="ja-JP" altLang="en-US" sz="1400" dirty="0" smtClean="0"/>
              <a:t>日</a:t>
            </a:r>
            <a:r>
              <a:rPr kumimoji="1" lang="en-US" altLang="ja-JP" sz="1400" dirty="0" smtClean="0"/>
              <a:t>)</a:t>
            </a:r>
            <a:r>
              <a:rPr kumimoji="1" lang="ja-JP" altLang="en-US" sz="1400" dirty="0" smtClean="0"/>
              <a:t>北山街道一印</a:t>
            </a:r>
            <a:r>
              <a:rPr lang="ja-JP" altLang="en-US" sz="1400" dirty="0" smtClean="0"/>
              <a:t>及び同</a:t>
            </a:r>
            <a:r>
              <a:rPr kumimoji="1" lang="ja-JP" altLang="en-US" sz="1400" dirty="0" smtClean="0"/>
              <a:t>二印の各解析詳細</a:t>
            </a:r>
            <a:r>
              <a:rPr lang="ja-JP" altLang="en-US" sz="1400" dirty="0" smtClean="0"/>
              <a:t>位置を明治</a:t>
            </a:r>
            <a:r>
              <a:rPr lang="en-US" altLang="ja-JP" sz="1400" dirty="0" smtClean="0"/>
              <a:t>40</a:t>
            </a:r>
            <a:r>
              <a:rPr lang="ja-JP" altLang="en-US" sz="1400" dirty="0" smtClean="0"/>
              <a:t>年陸測地図</a:t>
            </a:r>
            <a:r>
              <a:rPr lang="en-US" altLang="ja-JP" sz="1400" dirty="0" smtClean="0"/>
              <a:t>(</a:t>
            </a:r>
            <a:r>
              <a:rPr lang="ja-JP" altLang="en-US" sz="1400" dirty="0" smtClean="0"/>
              <a:t>日本図誌大系</a:t>
            </a:r>
            <a:r>
              <a:rPr lang="en-US" altLang="ja-JP" sz="1400" dirty="0" smtClean="0"/>
              <a:t>)</a:t>
            </a:r>
            <a:r>
              <a:rPr lang="ja-JP" altLang="en-US" sz="1400" dirty="0" err="1"/>
              <a:t>に</a:t>
            </a:r>
            <a:r>
              <a:rPr lang="ja-JP" altLang="en-US" sz="1400" dirty="0" err="1" smtClean="0"/>
              <a:t>照</a:t>
            </a:r>
            <a:r>
              <a:rPr lang="ja-JP" altLang="en-US" sz="1400" dirty="0" smtClean="0"/>
              <a:t>合すると赤色で示した一本の道に符合する。山田橋の北詰</a:t>
            </a:r>
            <a:r>
              <a:rPr lang="ja-JP" altLang="en-US" sz="1400" dirty="0"/>
              <a:t>から</a:t>
            </a:r>
            <a:r>
              <a:rPr lang="ja-JP" altLang="en-US" sz="1400" dirty="0" smtClean="0"/>
              <a:t>比島村</a:t>
            </a:r>
            <a:r>
              <a:rPr lang="ja-JP" altLang="en-US" sz="1400" dirty="0"/>
              <a:t>で</a:t>
            </a:r>
            <a:r>
              <a:rPr lang="ja-JP" altLang="en-US" sz="1400" dirty="0" smtClean="0"/>
              <a:t>瓢箪川沿いの道へ合流の北山街道である。伊能大図に描かれた</a:t>
            </a:r>
            <a:r>
              <a:rPr lang="ja-JP" altLang="en-US" sz="1400" dirty="0"/>
              <a:t>経路</a:t>
            </a:r>
            <a:r>
              <a:rPr lang="ja-JP" altLang="en-US" sz="1400" dirty="0" smtClean="0"/>
              <a:t>の形とも一致する。伊能大図では表現不能の詳細が判明する。既</a:t>
            </a:r>
            <a:r>
              <a:rPr lang="ja-JP" altLang="en-US" sz="1400" dirty="0"/>
              <a:t>に山田橋と比島間</a:t>
            </a:r>
            <a:r>
              <a:rPr lang="ja-JP" altLang="en-US" sz="1400" dirty="0" smtClean="0"/>
              <a:t>を斜めに直結</a:t>
            </a:r>
            <a:r>
              <a:rPr lang="ja-JP" altLang="en-US" sz="1400" dirty="0"/>
              <a:t>する</a:t>
            </a:r>
            <a:r>
              <a:rPr lang="ja-JP" altLang="en-US" sz="1400" dirty="0" smtClean="0"/>
              <a:t>国道</a:t>
            </a:r>
            <a:r>
              <a:rPr lang="ja-JP" altLang="en-US" sz="1400" dirty="0"/>
              <a:t>敷設</a:t>
            </a:r>
            <a:r>
              <a:rPr lang="ja-JP" altLang="en-US" sz="1400" dirty="0" smtClean="0"/>
              <a:t>。</a:t>
            </a:r>
            <a:br>
              <a:rPr lang="ja-JP" altLang="en-US" sz="1400" dirty="0" smtClean="0"/>
            </a:br>
            <a:r>
              <a:rPr lang="ja-JP" altLang="en-US" sz="1400" dirty="0" smtClean="0"/>
              <a:t>                                                                                              </a:t>
            </a:r>
            <a:r>
              <a:rPr lang="en-US" altLang="ja-JP" sz="1400" dirty="0" smtClean="0"/>
              <a:t>(</a:t>
            </a:r>
            <a:r>
              <a:rPr lang="ja-JP" altLang="en-US" sz="1400" dirty="0" smtClean="0"/>
              <a:t>下図は日本図誌大系　四国より転載</a:t>
            </a:r>
            <a:r>
              <a:rPr lang="en-US" altLang="ja-JP" sz="1400" dirty="0" smtClean="0"/>
              <a:t>)</a:t>
            </a:r>
            <a:r>
              <a:rPr lang="ja-JP" altLang="en-US" sz="1400" dirty="0" smtClean="0"/>
              <a:t>　</a:t>
            </a:r>
            <a:endParaRPr kumimoji="1" lang="ja-JP" altLang="en-US" sz="1400" dirty="0"/>
          </a:p>
        </p:txBody>
      </p:sp>
      <p:sp>
        <p:nvSpPr>
          <p:cNvPr id="3" name="サブタイトル 2"/>
          <p:cNvSpPr>
            <a:spLocks noGrp="1"/>
          </p:cNvSpPr>
          <p:nvPr>
            <p:ph type="subTitle" idx="1"/>
          </p:nvPr>
        </p:nvSpPr>
        <p:spPr>
          <a:xfrm>
            <a:off x="683568" y="1628800"/>
            <a:ext cx="7704856" cy="4608512"/>
          </a:xfrm>
        </p:spPr>
        <p:txBody>
          <a:bodyPr>
            <a:normAutofit/>
          </a:bodyPr>
          <a:lstStyle/>
          <a:p>
            <a:endParaRPr kumimoji="1" lang="ja-JP" altLang="en-US" sz="8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620338870"/>
              </p:ext>
            </p:extLst>
          </p:nvPr>
        </p:nvGraphicFramePr>
        <p:xfrm>
          <a:off x="1043608" y="1700808"/>
          <a:ext cx="6552728" cy="4038177"/>
        </p:xfrm>
        <a:graphic>
          <a:graphicData uri="http://schemas.openxmlformats.org/presentationml/2006/ole">
            <mc:AlternateContent xmlns:mc="http://schemas.openxmlformats.org/markup-compatibility/2006">
              <mc:Choice xmlns:v="urn:schemas-microsoft-com:vml" Requires="v">
                <p:oleObj spid="_x0000_s16837" name="Acrobat Document" r:id="rId3" imgW="8010495" imgH="5829216" progId="AcroExch.Document.11">
                  <p:embed/>
                </p:oleObj>
              </mc:Choice>
              <mc:Fallback>
                <p:oleObj name="Acrobat Document" r:id="rId3" imgW="8010495" imgH="5829216" progId="AcroExch.Document.11">
                  <p:embed/>
                  <p:pic>
                    <p:nvPicPr>
                      <p:cNvPr id="0" name=""/>
                      <p:cNvPicPr/>
                      <p:nvPr/>
                    </p:nvPicPr>
                    <p:blipFill>
                      <a:blip r:embed="rId4"/>
                      <a:stretch>
                        <a:fillRect/>
                      </a:stretch>
                    </p:blipFill>
                    <p:spPr>
                      <a:xfrm>
                        <a:off x="1043608" y="1700808"/>
                        <a:ext cx="6552728" cy="4038177"/>
                      </a:xfrm>
                      <a:prstGeom prst="rect">
                        <a:avLst/>
                      </a:prstGeom>
                    </p:spPr>
                  </p:pic>
                </p:oleObj>
              </mc:Fallback>
            </mc:AlternateContent>
          </a:graphicData>
        </a:graphic>
      </p:graphicFrame>
    </p:spTree>
    <p:extLst>
      <p:ext uri="{BB962C8B-B14F-4D97-AF65-F5344CB8AC3E}">
        <p14:creationId xmlns:p14="http://schemas.microsoft.com/office/powerpoint/2010/main" val="186669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396" y="5445224"/>
            <a:ext cx="5486400" cy="282154"/>
          </a:xfrm>
        </p:spPr>
        <p:txBody>
          <a:bodyPr>
            <a:normAutofit fontScale="90000"/>
          </a:bodyPr>
          <a:lstStyle/>
          <a:p>
            <a:r>
              <a:rPr lang="ja-JP" altLang="en-US" sz="1200" dirty="0"/>
              <a:t>河田小龍　製作　明治</a:t>
            </a:r>
            <a:r>
              <a:rPr lang="en-US" altLang="ja-JP" sz="1200" dirty="0"/>
              <a:t>11</a:t>
            </a:r>
            <a:r>
              <a:rPr lang="ja-JP" altLang="en-US" sz="1200" dirty="0"/>
              <a:t>年　</a:t>
            </a:r>
            <a:r>
              <a:rPr lang="en-US" altLang="ja-JP" sz="1200" dirty="0"/>
              <a:t>1879</a:t>
            </a:r>
            <a:r>
              <a:rPr lang="ja-JP" altLang="en-US" sz="1200" dirty="0"/>
              <a:t>年高知市街全図</a:t>
            </a:r>
            <a:r>
              <a:rPr lang="en-US" altLang="ja-JP" sz="1200" dirty="0"/>
              <a:t>(</a:t>
            </a:r>
            <a:r>
              <a:rPr lang="ja-JP" altLang="en-US" sz="1200" dirty="0"/>
              <a:t>県立坂本龍馬記念館</a:t>
            </a:r>
            <a:r>
              <a:rPr lang="en-US" altLang="ja-JP" sz="1200" dirty="0"/>
              <a:t>) </a:t>
            </a:r>
            <a:r>
              <a:rPr lang="ja-JP" altLang="en-US" sz="1200" dirty="0"/>
              <a:t/>
            </a:r>
            <a:br>
              <a:rPr lang="ja-JP" altLang="en-US" sz="1200" dirty="0"/>
            </a:br>
            <a:r>
              <a:rPr lang="ja-JP" altLang="en-US" sz="1200" dirty="0"/>
              <a:t>丑ノ助から比島に向かっての一本道と、山田橋北詰めへの道が復元に一致。</a:t>
            </a:r>
            <a:br>
              <a:rPr lang="ja-JP" altLang="en-US" sz="1200" dirty="0"/>
            </a:br>
            <a:endParaRPr kumimoji="1" lang="ja-JP" altLang="en-US" sz="1400" dirty="0"/>
          </a:p>
        </p:txBody>
      </p:sp>
      <p:sp>
        <p:nvSpPr>
          <p:cNvPr id="3" name="図プレースホルダー 2"/>
          <p:cNvSpPr>
            <a:spLocks noGrp="1"/>
          </p:cNvSpPr>
          <p:nvPr>
            <p:ph type="pic" idx="1"/>
          </p:nvPr>
        </p:nvSpPr>
        <p:spPr>
          <a:xfrm>
            <a:off x="1792288" y="612775"/>
            <a:ext cx="5486400" cy="4112370"/>
          </a:xfrm>
        </p:spPr>
      </p:sp>
      <p:sp>
        <p:nvSpPr>
          <p:cNvPr id="4" name="テキスト プレースホルダー 3"/>
          <p:cNvSpPr>
            <a:spLocks noGrp="1"/>
          </p:cNvSpPr>
          <p:nvPr>
            <p:ph type="body" sz="half" idx="2"/>
          </p:nvPr>
        </p:nvSpPr>
        <p:spPr>
          <a:xfrm>
            <a:off x="1475656" y="4941168"/>
            <a:ext cx="5803032" cy="1008112"/>
          </a:xfrm>
        </p:spPr>
        <p:txBody>
          <a:bodyPr>
            <a:normAutofit/>
          </a:bodyPr>
          <a:lstStyle/>
          <a:p>
            <a:endParaRPr kumimoji="1" lang="ja-JP" altLang="en-US" dirty="0"/>
          </a:p>
        </p:txBody>
      </p:sp>
      <p:pic>
        <p:nvPicPr>
          <p:cNvPr id="10242" name="Picture 2" descr="C:\Users\owner\Pictures\山島方位記土佐2010.3.27～3.30\山島方位記土佐2010.3.27～3.30 2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7691" y="611306"/>
            <a:ext cx="5485117" cy="411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690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864096"/>
          </a:xfrm>
        </p:spPr>
        <p:txBody>
          <a:bodyPr>
            <a:normAutofit/>
          </a:bodyPr>
          <a:lstStyle/>
          <a:p>
            <a:r>
              <a:rPr lang="ja-JP" altLang="en-US" sz="1200" dirty="0" smtClean="0"/>
              <a:t>日本図誌大系　明治４０年の地図高知に</a:t>
            </a:r>
            <a:r>
              <a:rPr lang="ja-JP" altLang="en-US" sz="1200" dirty="0"/>
              <a:t>残って</a:t>
            </a:r>
            <a:r>
              <a:rPr lang="ja-JP" altLang="en-US" sz="1200" dirty="0" smtClean="0"/>
              <a:t>いた北山街道の山田橋から丑之助経由、比島迄の道を現代の地図に再現。</a:t>
            </a:r>
            <a:br>
              <a:rPr lang="ja-JP" altLang="en-US" sz="1200" dirty="0" smtClean="0"/>
            </a:br>
            <a:r>
              <a:rPr lang="ja-JP" altLang="en-US" sz="1200" dirty="0" smtClean="0"/>
              <a:t>明治</a:t>
            </a:r>
            <a:r>
              <a:rPr lang="en-US" altLang="ja-JP" sz="1200" dirty="0" smtClean="0"/>
              <a:t>40</a:t>
            </a:r>
            <a:r>
              <a:rPr lang="ja-JP" altLang="en-US" sz="1200" dirty="0" smtClean="0"/>
              <a:t>年には敷設されていた比島と山田橋を直結していた国道も更なる区画整理で三分の二程度</a:t>
            </a:r>
            <a:r>
              <a:rPr lang="en-US" altLang="ja-JP" sz="1200" dirty="0" smtClean="0"/>
              <a:t>(</a:t>
            </a:r>
            <a:r>
              <a:rPr lang="ja-JP" altLang="en-US" sz="1200" dirty="0" smtClean="0"/>
              <a:t>栄田</a:t>
            </a:r>
            <a:r>
              <a:rPr lang="ja-JP" altLang="en-US" sz="1200" dirty="0"/>
              <a:t>町</a:t>
            </a:r>
            <a:r>
              <a:rPr lang="ja-JP" altLang="en-US" sz="1200" dirty="0" smtClean="0"/>
              <a:t>以南</a:t>
            </a:r>
            <a:r>
              <a:rPr lang="en-US" altLang="ja-JP" sz="1200" dirty="0"/>
              <a:t>)</a:t>
            </a:r>
            <a:r>
              <a:rPr lang="ja-JP" altLang="en-US" sz="1200" dirty="0" smtClean="0"/>
              <a:t>が消えて</a:t>
            </a:r>
            <a:r>
              <a:rPr lang="en-US" altLang="ja-JP" sz="1200" dirty="0" smtClean="0"/>
              <a:t/>
            </a:r>
            <a:br>
              <a:rPr lang="en-US" altLang="ja-JP" sz="1200" dirty="0" smtClean="0"/>
            </a:br>
            <a:r>
              <a:rPr lang="ja-JP" altLang="en-US" sz="1200" dirty="0" smtClean="0"/>
              <a:t>この部分は旧北山街道に部分的にｵｰﾊﾞｰﾗｯﾌﾟして北本町</a:t>
            </a:r>
            <a:r>
              <a:rPr lang="en-US" altLang="ja-JP" sz="1200" dirty="0" smtClean="0"/>
              <a:t>(</a:t>
            </a:r>
            <a:r>
              <a:rPr lang="ja-JP" altLang="en-US" sz="1200" dirty="0" smtClean="0"/>
              <a:t>旧丑之助</a:t>
            </a:r>
            <a:r>
              <a:rPr lang="en-US" altLang="ja-JP" sz="1200" dirty="0" smtClean="0"/>
              <a:t>)</a:t>
            </a:r>
            <a:r>
              <a:rPr lang="ja-JP" altLang="en-US" sz="1200" dirty="0" smtClean="0"/>
              <a:t>の新しい橋へ直結する新しい県道となった。</a:t>
            </a:r>
            <a:br>
              <a:rPr lang="ja-JP" altLang="en-US" sz="1200" dirty="0" smtClean="0"/>
            </a:br>
            <a:endParaRPr kumimoji="1" lang="ja-JP" altLang="en-US" sz="1200" dirty="0"/>
          </a:p>
        </p:txBody>
      </p:sp>
      <p:sp>
        <p:nvSpPr>
          <p:cNvPr id="3" name="縦書きテキスト プレースホルダー 2"/>
          <p:cNvSpPr>
            <a:spLocks noGrp="1"/>
          </p:cNvSpPr>
          <p:nvPr>
            <p:ph type="body" orient="vert" idx="1"/>
          </p:nvPr>
        </p:nvSpPr>
        <p:spPr>
          <a:xfrm>
            <a:off x="457200" y="1556792"/>
            <a:ext cx="7787208" cy="4569371"/>
          </a:xfrm>
        </p:spPr>
        <p:txBody>
          <a:bodyPr/>
          <a:lstStyle/>
          <a:p>
            <a:endParaRPr kumimoji="1" lang="ja-JP" altLang="en-US" dirty="0"/>
          </a:p>
        </p:txBody>
      </p:sp>
      <p:pic>
        <p:nvPicPr>
          <p:cNvPr id="10243" name="Picture 3" descr="C:\Users\owner\Desktop\高知山島方位記\比島山田橋マIMG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482834" y="553094"/>
            <a:ext cx="4178332"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910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210146"/>
          </a:xfrm>
        </p:spPr>
        <p:txBody>
          <a:bodyPr>
            <a:normAutofit fontScale="90000"/>
          </a:bodyPr>
          <a:lstStyle/>
          <a:p>
            <a:r>
              <a:rPr kumimoji="1" lang="ja-JP" altLang="en-US" sz="2000" dirty="0" smtClean="0">
                <a:latin typeface="ＭＳ Ｐ明朝" panose="02020600040205080304" pitchFamily="18" charset="-128"/>
                <a:ea typeface="ＭＳ Ｐ明朝" panose="02020600040205080304" pitchFamily="18" charset="-128"/>
              </a:rPr>
              <a:t>伊能大図縮尺</a:t>
            </a:r>
            <a:r>
              <a:rPr kumimoji="1" lang="en-US" altLang="ja-JP" sz="2000" dirty="0" smtClean="0">
                <a:latin typeface="ＭＳ Ｐ明朝" panose="02020600040205080304" pitchFamily="18" charset="-128"/>
                <a:ea typeface="ＭＳ Ｐ明朝" panose="02020600040205080304" pitchFamily="18" charset="-128"/>
              </a:rPr>
              <a:t>1/36,000</a:t>
            </a:r>
            <a:r>
              <a:rPr kumimoji="1" lang="ja-JP" altLang="en-US" sz="2000" dirty="0" smtClean="0">
                <a:latin typeface="ＭＳ Ｐ明朝" panose="02020600040205080304" pitchFamily="18" charset="-128"/>
                <a:ea typeface="ＭＳ Ｐ明朝" panose="02020600040205080304" pitchFamily="18" charset="-128"/>
              </a:rPr>
              <a:t>の高知　比島から山田橋間の測量経路は江ノ口村・高知間に</a:t>
            </a:r>
            <a:r>
              <a:rPr lang="ja-JP" altLang="en-US" sz="2000" dirty="0">
                <a:latin typeface="ＭＳ Ｐ明朝" panose="02020600040205080304" pitchFamily="18" charset="-128"/>
                <a:ea typeface="ＭＳ Ｐ明朝" panose="02020600040205080304" pitchFamily="18" charset="-128"/>
              </a:rPr>
              <a:t>有る</a:t>
            </a:r>
            <a:r>
              <a:rPr kumimoji="1" lang="ja-JP" altLang="en-US" sz="2000" dirty="0" smtClean="0">
                <a:latin typeface="ＭＳ Ｐ明朝" panose="02020600040205080304" pitchFamily="18" charset="-128"/>
                <a:ea typeface="ＭＳ Ｐ明朝" panose="02020600040205080304" pitchFamily="18" charset="-128"/>
              </a:rPr>
              <a:t>。大図上での測量経路には周辺との関係が描かれておらず拡大しても位置表現に限界</a:t>
            </a:r>
            <a:r>
              <a:rPr lang="ja-JP" altLang="en-US" sz="2000" dirty="0" smtClean="0">
                <a:latin typeface="ＭＳ Ｐ明朝" panose="02020600040205080304" pitchFamily="18" charset="-128"/>
                <a:ea typeface="ＭＳ Ｐ明朝" panose="02020600040205080304" pitchFamily="18" charset="-128"/>
              </a:rPr>
              <a:t>が有り。曖昧さが残る。　　</a:t>
            </a:r>
            <a:r>
              <a:rPr kumimoji="1" lang="en-US" altLang="ja-JP" sz="1600" dirty="0" smtClean="0"/>
              <a:t>(</a:t>
            </a:r>
            <a:r>
              <a:rPr kumimoji="1" lang="ja-JP" altLang="en-US" sz="1600" dirty="0" smtClean="0"/>
              <a:t>ｱﾒﾘｶにあった伊能大図とﾌﾗﾝｽの伊能中図</a:t>
            </a:r>
            <a:r>
              <a:rPr kumimoji="1" lang="en-US" altLang="ja-JP" sz="1600" dirty="0" smtClean="0"/>
              <a:t>118</a:t>
            </a:r>
            <a:r>
              <a:rPr kumimoji="1" lang="ja-JP" altLang="en-US" sz="1600" dirty="0" smtClean="0"/>
              <a:t>頁　　高知より</a:t>
            </a:r>
            <a:r>
              <a:rPr kumimoji="1" lang="en-US" altLang="ja-JP" sz="1600" dirty="0" smtClean="0"/>
              <a:t>)</a:t>
            </a:r>
            <a:r>
              <a:rPr kumimoji="1" lang="ja-JP" altLang="en-US" sz="1600" dirty="0" smtClean="0"/>
              <a:t>　　</a:t>
            </a:r>
            <a:endParaRPr kumimoji="1" lang="ja-JP" altLang="en-US" sz="1600" dirty="0"/>
          </a:p>
        </p:txBody>
      </p:sp>
      <p:sp>
        <p:nvSpPr>
          <p:cNvPr id="3" name="縦書きテキスト プレースホルダー 2"/>
          <p:cNvSpPr>
            <a:spLocks noGrp="1"/>
          </p:cNvSpPr>
          <p:nvPr>
            <p:ph type="body" orient="vert" idx="1"/>
          </p:nvPr>
        </p:nvSpPr>
        <p:spPr>
          <a:xfrm>
            <a:off x="1331640" y="1556792"/>
            <a:ext cx="6912768" cy="4569371"/>
          </a:xfrm>
        </p:spPr>
        <p:txBody>
          <a:bodyPr/>
          <a:lstStyle/>
          <a:p>
            <a:endParaRPr kumimoji="1" lang="ja-JP" altLang="en-US"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679574612"/>
              </p:ext>
            </p:extLst>
          </p:nvPr>
        </p:nvGraphicFramePr>
        <p:xfrm>
          <a:off x="2675003" y="1772816"/>
          <a:ext cx="3193142" cy="4387785"/>
        </p:xfrm>
        <a:graphic>
          <a:graphicData uri="http://schemas.openxmlformats.org/presentationml/2006/ole">
            <mc:AlternateContent xmlns:mc="http://schemas.openxmlformats.org/markup-compatibility/2006">
              <mc:Choice xmlns:v="urn:schemas-microsoft-com:vml" Requires="v">
                <p:oleObj spid="_x0000_s9899"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675003" y="1772816"/>
                        <a:ext cx="3193142" cy="4387785"/>
                      </a:xfrm>
                      <a:prstGeom prst="rect">
                        <a:avLst/>
                      </a:prstGeom>
                    </p:spPr>
                  </p:pic>
                </p:oleObj>
              </mc:Fallback>
            </mc:AlternateContent>
          </a:graphicData>
        </a:graphic>
      </p:graphicFrame>
    </p:spTree>
    <p:extLst>
      <p:ext uri="{BB962C8B-B14F-4D97-AF65-F5344CB8AC3E}">
        <p14:creationId xmlns:p14="http://schemas.microsoft.com/office/powerpoint/2010/main" val="21934276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210146"/>
          </a:xfrm>
        </p:spPr>
        <p:txBody>
          <a:bodyPr>
            <a:normAutofit/>
          </a:bodyPr>
          <a:lstStyle/>
          <a:p>
            <a:r>
              <a:rPr lang="ja-JP" altLang="en-US" sz="1800" dirty="0"/>
              <a:t>景観再現</a:t>
            </a:r>
            <a:r>
              <a:rPr lang="ja-JP" altLang="en-US" sz="1800" dirty="0" smtClean="0"/>
              <a:t>ｿﾌﾄｶｼﾐｰﾙ</a:t>
            </a:r>
            <a:r>
              <a:rPr lang="en-US" altLang="ja-JP" sz="1800" dirty="0" smtClean="0"/>
              <a:t>3D</a:t>
            </a:r>
            <a:r>
              <a:rPr lang="ja-JP" altLang="en-US" sz="1800" dirty="0" smtClean="0"/>
              <a:t>による測量内容確認参考</a:t>
            </a:r>
            <a:r>
              <a:rPr kumimoji="1" lang="ja-JP" altLang="en-US" sz="1400" dirty="0" smtClean="0"/>
              <a:t/>
            </a:r>
            <a:br>
              <a:rPr kumimoji="1" lang="ja-JP" altLang="en-US" sz="1400" dirty="0" smtClean="0"/>
            </a:br>
            <a:r>
              <a:rPr kumimoji="1" lang="ja-JP" altLang="en-US" sz="1400" dirty="0" smtClean="0"/>
              <a:t>景観再現ｿﾌﾄｶｼﾐｰﾙにより机上計算で仮の測量実施地点からの景観の方位角等</a:t>
            </a:r>
            <a:r>
              <a:rPr lang="ja-JP" altLang="en-US" sz="1400" dirty="0" smtClean="0"/>
              <a:t>を確認しながら解析を進め、</a:t>
            </a:r>
            <a:r>
              <a:rPr lang="ja-JP" altLang="en-US" sz="1400" dirty="0"/>
              <a:t>最終</a:t>
            </a:r>
            <a:r>
              <a:rPr lang="ja-JP" altLang="en-US" sz="1400" dirty="0" smtClean="0"/>
              <a:t>結論の測量</a:t>
            </a:r>
            <a:r>
              <a:rPr lang="ja-JP" altLang="en-US" sz="1400" dirty="0"/>
              <a:t>実施</a:t>
            </a:r>
            <a:r>
              <a:rPr lang="ja-JP" altLang="en-US" sz="1400" dirty="0" smtClean="0"/>
              <a:t>地点での景観を求めた。以下高知の北山街道二印、北山街道一印の景観再現結果。</a:t>
            </a:r>
            <a:br>
              <a:rPr lang="ja-JP" altLang="en-US" sz="1400" dirty="0" smtClean="0"/>
            </a:br>
            <a:r>
              <a:rPr lang="ja-JP" altLang="en-US" sz="1400" dirty="0" smtClean="0"/>
              <a:t>但し、現在では建物に遮断されこの様な景観は望めない。</a:t>
            </a:r>
            <a:endParaRPr kumimoji="1" lang="ja-JP" altLang="en-US" sz="1400" dirty="0"/>
          </a:p>
        </p:txBody>
      </p:sp>
      <p:sp>
        <p:nvSpPr>
          <p:cNvPr id="3" name="縦書きテキスト プレースホルダー 2"/>
          <p:cNvSpPr>
            <a:spLocks noGrp="1"/>
          </p:cNvSpPr>
          <p:nvPr>
            <p:ph type="body" orient="vert" idx="1"/>
          </p:nvPr>
        </p:nvSpPr>
        <p:spPr>
          <a:xfrm>
            <a:off x="457200" y="1700808"/>
            <a:ext cx="8229600" cy="4425355"/>
          </a:xfrm>
        </p:spPr>
        <p:txBody>
          <a:bodyPr/>
          <a:lstStyle/>
          <a:p>
            <a:endParaRPr kumimoji="1" lang="ja-JP" altLang="en-US"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828525131"/>
              </p:ext>
            </p:extLst>
          </p:nvPr>
        </p:nvGraphicFramePr>
        <p:xfrm>
          <a:off x="2948612" y="1772816"/>
          <a:ext cx="3009915" cy="4136008"/>
        </p:xfrm>
        <a:graphic>
          <a:graphicData uri="http://schemas.openxmlformats.org/presentationml/2006/ole">
            <mc:AlternateContent xmlns:mc="http://schemas.openxmlformats.org/markup-compatibility/2006">
              <mc:Choice xmlns:v="urn:schemas-microsoft-com:vml" Requires="v">
                <p:oleObj spid="_x0000_s15889"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948612" y="1772816"/>
                        <a:ext cx="3009915" cy="4136008"/>
                      </a:xfrm>
                      <a:prstGeom prst="rect">
                        <a:avLst/>
                      </a:prstGeom>
                    </p:spPr>
                  </p:pic>
                </p:oleObj>
              </mc:Fallback>
            </mc:AlternateContent>
          </a:graphicData>
        </a:graphic>
      </p:graphicFrame>
    </p:spTree>
    <p:extLst>
      <p:ext uri="{BB962C8B-B14F-4D97-AF65-F5344CB8AC3E}">
        <p14:creationId xmlns:p14="http://schemas.microsoft.com/office/powerpoint/2010/main" val="943211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623823188"/>
              </p:ext>
            </p:extLst>
          </p:nvPr>
        </p:nvGraphicFramePr>
        <p:xfrm>
          <a:off x="2267744" y="198457"/>
          <a:ext cx="4392488" cy="6035841"/>
        </p:xfrm>
        <a:graphic>
          <a:graphicData uri="http://schemas.openxmlformats.org/presentationml/2006/ole">
            <mc:AlternateContent xmlns:mc="http://schemas.openxmlformats.org/markup-compatibility/2006">
              <mc:Choice xmlns:v="urn:schemas-microsoft-com:vml" Requires="v">
                <p:oleObj spid="_x0000_s11804"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267744" y="198457"/>
                        <a:ext cx="4392488" cy="6035841"/>
                      </a:xfrm>
                      <a:prstGeom prst="rect">
                        <a:avLst/>
                      </a:prstGeom>
                    </p:spPr>
                  </p:pic>
                </p:oleObj>
              </mc:Fallback>
            </mc:AlternateContent>
          </a:graphicData>
        </a:graphic>
      </p:graphicFrame>
    </p:spTree>
    <p:extLst>
      <p:ext uri="{BB962C8B-B14F-4D97-AF65-F5344CB8AC3E}">
        <p14:creationId xmlns:p14="http://schemas.microsoft.com/office/powerpoint/2010/main" val="1503314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180" y="575236"/>
            <a:ext cx="4834600" cy="5806092"/>
          </a:xfrm>
          <a:prstGeom prst="rect">
            <a:avLst/>
          </a:prstGeom>
        </p:spPr>
      </p:pic>
    </p:spTree>
    <p:extLst>
      <p:ext uri="{BB962C8B-B14F-4D97-AF65-F5344CB8AC3E}">
        <p14:creationId xmlns:p14="http://schemas.microsoft.com/office/powerpoint/2010/main" val="251004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1800" dirty="0" smtClean="0"/>
              <a:t>伊能忠敬　国宝磁針測量方位角帳　国宝「山島方位記」</a:t>
            </a:r>
            <a:endParaRPr kumimoji="1" lang="ja-JP" altLang="en-US" sz="1800" dirty="0"/>
          </a:p>
        </p:txBody>
      </p:sp>
      <p:sp>
        <p:nvSpPr>
          <p:cNvPr id="3" name="コンテンツ プレースホルダー 2"/>
          <p:cNvSpPr>
            <a:spLocks noGrp="1"/>
          </p:cNvSpPr>
          <p:nvPr>
            <p:ph idx="1"/>
          </p:nvPr>
        </p:nvSpPr>
        <p:spPr>
          <a:xfrm>
            <a:off x="467544" y="1124744"/>
            <a:ext cx="8229600" cy="5328592"/>
          </a:xfrm>
        </p:spPr>
        <p:txBody>
          <a:bodyPr>
            <a:normAutofit fontScale="85000" lnSpcReduction="20000"/>
          </a:bodyPr>
          <a:lstStyle/>
          <a:p>
            <a:pPr marL="0" indent="0">
              <a:buNone/>
            </a:pPr>
            <a:r>
              <a:rPr lang="ja-JP" altLang="en-US" sz="1800" dirty="0" smtClean="0"/>
              <a:t>「山島</a:t>
            </a:r>
            <a:r>
              <a:rPr lang="ja-JP" altLang="en-US" sz="1800" dirty="0"/>
              <a:t>方</a:t>
            </a:r>
            <a:r>
              <a:rPr lang="ja-JP" altLang="en-US" sz="1800" dirty="0" smtClean="0"/>
              <a:t>位記」六十七巻</a:t>
            </a:r>
            <a:r>
              <a:rPr lang="en-US" altLang="ja-JP" sz="1800" dirty="0" smtClean="0"/>
              <a:t>7775</a:t>
            </a:r>
            <a:r>
              <a:rPr lang="ja-JP" altLang="en-US" sz="1800" dirty="0" smtClean="0"/>
              <a:t>頁に</a:t>
            </a:r>
            <a:r>
              <a:rPr lang="ja-JP" altLang="en-US" sz="1800" dirty="0"/>
              <a:t>は伊能図作成時</a:t>
            </a:r>
            <a:r>
              <a:rPr lang="ja-JP" altLang="en-US" sz="1800" dirty="0" smtClean="0"/>
              <a:t>の</a:t>
            </a:r>
            <a:r>
              <a:rPr lang="en-US" altLang="ja-JP" sz="1800" dirty="0" smtClean="0"/>
              <a:t>1800</a:t>
            </a:r>
            <a:r>
              <a:rPr lang="ja-JP" altLang="en-US" sz="1800" dirty="0" smtClean="0"/>
              <a:t>年～</a:t>
            </a:r>
            <a:r>
              <a:rPr lang="en-US" altLang="ja-JP" sz="1800" dirty="0" smtClean="0"/>
              <a:t>1816</a:t>
            </a:r>
            <a:r>
              <a:rPr lang="ja-JP" altLang="en-US" sz="1800" dirty="0" smtClean="0"/>
              <a:t>年の北海道道東から伊豆七島、</a:t>
            </a:r>
            <a:r>
              <a:rPr kumimoji="1" lang="ja-JP" altLang="en-US" sz="1800" dirty="0" smtClean="0"/>
              <a:t>対馬他を含み屋久島</a:t>
            </a:r>
            <a:r>
              <a:rPr lang="ja-JP" altLang="en-US" sz="1800" dirty="0" smtClean="0"/>
              <a:t>迄での主に</a:t>
            </a:r>
            <a:r>
              <a:rPr lang="en-US" altLang="ja-JP" sz="1800" dirty="0" smtClean="0"/>
              <a:t>0</a:t>
            </a:r>
            <a:r>
              <a:rPr lang="ja-JP" altLang="en-US" sz="1800" dirty="0" smtClean="0"/>
              <a:t>度</a:t>
            </a:r>
            <a:r>
              <a:rPr lang="en-US" altLang="ja-JP" sz="1800" dirty="0" smtClean="0"/>
              <a:t>05</a:t>
            </a:r>
            <a:r>
              <a:rPr lang="ja-JP" altLang="en-US" sz="1800" dirty="0" smtClean="0"/>
              <a:t>分単位の磁針による測量方位角ﾃﾞｰﾀ推計</a:t>
            </a:r>
            <a:r>
              <a:rPr lang="en-US" altLang="ja-JP" sz="1800" dirty="0" smtClean="0"/>
              <a:t>20</a:t>
            </a:r>
            <a:r>
              <a:rPr lang="ja-JP" altLang="en-US" sz="1800" dirty="0" smtClean="0"/>
              <a:t>万件程度が記載されている。</a:t>
            </a:r>
          </a:p>
          <a:p>
            <a:pPr marL="0" indent="0">
              <a:buNone/>
            </a:pPr>
            <a:endParaRPr lang="ja-JP" altLang="en-US" sz="1800" dirty="0" smtClean="0"/>
          </a:p>
          <a:p>
            <a:pPr marL="0" indent="0">
              <a:buNone/>
            </a:pPr>
            <a:r>
              <a:rPr lang="en-US" altLang="ja-JP" sz="1800" b="1" dirty="0" smtClean="0"/>
              <a:t>&lt;</a:t>
            </a:r>
            <a:r>
              <a:rPr lang="ja-JP" altLang="en-US" sz="1800" b="1" dirty="0" smtClean="0"/>
              <a:t>文系研究</a:t>
            </a:r>
            <a:r>
              <a:rPr lang="ja-JP" altLang="en-US" sz="1800" b="1" dirty="0"/>
              <a:t>の</a:t>
            </a:r>
            <a:r>
              <a:rPr lang="ja-JP" altLang="en-US" sz="1800" b="1" dirty="0" smtClean="0"/>
              <a:t>伝統化</a:t>
            </a:r>
            <a:r>
              <a:rPr lang="en-US" altLang="ja-JP" sz="1800" b="1" dirty="0" smtClean="0"/>
              <a:t>&gt;</a:t>
            </a:r>
            <a:r>
              <a:rPr lang="ja-JP" altLang="en-US" sz="1800" dirty="0" smtClean="0"/>
              <a:t>　伊能図は幕府</a:t>
            </a:r>
            <a:r>
              <a:rPr lang="ja-JP" altLang="en-US" sz="1800" dirty="0"/>
              <a:t>の役人の閲覧に供する用途に編集</a:t>
            </a:r>
            <a:r>
              <a:rPr lang="ja-JP" altLang="en-US" sz="1800" dirty="0" smtClean="0"/>
              <a:t>された地図であり、描画や記載はそれまでの無測量の地図</a:t>
            </a:r>
            <a:r>
              <a:rPr lang="en-US" altLang="ja-JP" sz="1800" dirty="0" smtClean="0"/>
              <a:t>(</a:t>
            </a:r>
            <a:r>
              <a:rPr lang="ja-JP" altLang="en-US" sz="1800" dirty="0" smtClean="0"/>
              <a:t>絵図という</a:t>
            </a:r>
            <a:r>
              <a:rPr lang="en-US" altLang="ja-JP" sz="1800" dirty="0" smtClean="0"/>
              <a:t>)</a:t>
            </a:r>
            <a:r>
              <a:rPr lang="ja-JP" altLang="en-US" sz="1800" dirty="0" smtClean="0"/>
              <a:t>の伝統を受け継いでおり、伊能図</a:t>
            </a:r>
            <a:r>
              <a:rPr lang="ja-JP" altLang="en-US" sz="1800" dirty="0"/>
              <a:t>の</a:t>
            </a:r>
            <a:r>
              <a:rPr lang="ja-JP" altLang="en-US" sz="1800" dirty="0" smtClean="0"/>
              <a:t>研究も無測量の絵図と</a:t>
            </a:r>
            <a:r>
              <a:rPr lang="ja-JP" altLang="en-US" sz="1800" dirty="0"/>
              <a:t>同様に地図の図幅上の記載事項と</a:t>
            </a:r>
            <a:r>
              <a:rPr lang="ja-JP" altLang="en-US" sz="1800" dirty="0" smtClean="0"/>
              <a:t>史料</a:t>
            </a:r>
            <a:r>
              <a:rPr lang="ja-JP" altLang="en-US" sz="1800" dirty="0"/>
              <a:t>と</a:t>
            </a:r>
            <a:r>
              <a:rPr lang="ja-JP" altLang="en-US" sz="1800" dirty="0" smtClean="0"/>
              <a:t>の記述照合による文系の研究</a:t>
            </a:r>
            <a:r>
              <a:rPr lang="ja-JP" altLang="en-US" sz="1800" dirty="0"/>
              <a:t>で終始して</a:t>
            </a:r>
            <a:r>
              <a:rPr lang="ja-JP" altLang="en-US" sz="1800" dirty="0" smtClean="0"/>
              <a:t>いる。</a:t>
            </a:r>
          </a:p>
          <a:p>
            <a:pPr marL="0" indent="0">
              <a:buNone/>
            </a:pPr>
            <a:r>
              <a:rPr lang="ja-JP" altLang="en-US" sz="1800" dirty="0" smtClean="0"/>
              <a:t>図幅蒐集はｼｰﾎﾞﾙﾄ関係の他、ｱﾒﾘｶでの伊能大図、ﾌﾗﾝｽ、ｲﾀﾘｱ</a:t>
            </a:r>
            <a:r>
              <a:rPr lang="ja-JP" altLang="en-US" sz="1800" dirty="0"/>
              <a:t>で</a:t>
            </a:r>
            <a:r>
              <a:rPr lang="ja-JP" altLang="en-US" sz="1800" dirty="0" smtClean="0"/>
              <a:t>為されている。</a:t>
            </a:r>
          </a:p>
          <a:p>
            <a:pPr marL="0" indent="0">
              <a:buNone/>
            </a:pPr>
            <a:endParaRPr lang="ja-JP" altLang="en-US" sz="1800" u="sng" dirty="0" smtClean="0"/>
          </a:p>
          <a:p>
            <a:pPr marL="0" indent="0">
              <a:buNone/>
            </a:pPr>
            <a:r>
              <a:rPr lang="en-US" altLang="ja-JP" sz="1800" b="1" u="sng" dirty="0" smtClean="0"/>
              <a:t>&lt;</a:t>
            </a:r>
            <a:r>
              <a:rPr lang="ja-JP" altLang="en-US" sz="1800" b="1" u="sng" dirty="0"/>
              <a:t>日本の大学及び管理</a:t>
            </a:r>
            <a:r>
              <a:rPr lang="ja-JP" altLang="en-US" sz="1800" b="1" u="sng" dirty="0" smtClean="0"/>
              <a:t>官庁も伊能の磁針測量成果に付いては眼中に無い</a:t>
            </a:r>
            <a:r>
              <a:rPr lang="en-US" altLang="ja-JP" sz="1800" b="1" u="sng" dirty="0" smtClean="0"/>
              <a:t>&gt;</a:t>
            </a:r>
            <a:r>
              <a:rPr lang="en-US" altLang="ja-JP" sz="1800" u="sng" dirty="0" smtClean="0"/>
              <a:t>    </a:t>
            </a:r>
            <a:r>
              <a:rPr lang="ja-JP" altLang="en-US" sz="1800" u="sng" dirty="0"/>
              <a:t>古地図学の日本地図の伊能図の研究は例外無く伝統的な図幅上の表現と史料との日本語での照合に留まり、従来の通用</a:t>
            </a:r>
            <a:r>
              <a:rPr lang="ja-JP" altLang="en-US" sz="1800" u="sng" dirty="0" smtClean="0"/>
              <a:t>範囲の中で、本来</a:t>
            </a:r>
            <a:r>
              <a:rPr lang="ja-JP" altLang="en-US" sz="1800" u="sng" dirty="0"/>
              <a:t>の詳細内容に限りなく迫る磁針測量方位角ﾃﾞｰﾀの研究が空白になっている</a:t>
            </a:r>
            <a:r>
              <a:rPr lang="ja-JP" altLang="en-US" sz="1800" u="sng" dirty="0" smtClean="0"/>
              <a:t>。</a:t>
            </a:r>
          </a:p>
          <a:p>
            <a:pPr marL="0" indent="0">
              <a:buNone/>
            </a:pPr>
            <a:endParaRPr lang="ja-JP" altLang="en-US" sz="1800" b="1" u="sng" dirty="0" smtClean="0"/>
          </a:p>
          <a:p>
            <a:pPr marL="0" indent="0">
              <a:buNone/>
            </a:pPr>
            <a:r>
              <a:rPr lang="en-US" altLang="ja-JP" sz="1800" b="1" u="sng" dirty="0" smtClean="0"/>
              <a:t>&lt;</a:t>
            </a:r>
            <a:r>
              <a:rPr lang="ja-JP" altLang="en-US" sz="1800" b="1" u="sng" dirty="0"/>
              <a:t>科学</a:t>
            </a:r>
            <a:r>
              <a:rPr lang="en-US" altLang="ja-JP" sz="1800" b="1" u="sng" dirty="0" smtClean="0"/>
              <a:t>Science</a:t>
            </a:r>
            <a:r>
              <a:rPr lang="ja-JP" altLang="en-US" sz="1800" b="1" u="sng" dirty="0" smtClean="0"/>
              <a:t>と文理融合解析が必須</a:t>
            </a:r>
            <a:r>
              <a:rPr lang="en-US" altLang="ja-JP" sz="1800" b="1" u="sng" dirty="0" smtClean="0"/>
              <a:t>&gt; </a:t>
            </a:r>
            <a:r>
              <a:rPr lang="ja-JP" altLang="en-US" sz="1800" u="sng" dirty="0"/>
              <a:t>　伊能図は科学的磁針測量地図であり、科学</a:t>
            </a:r>
            <a:r>
              <a:rPr lang="en-US" altLang="ja-JP" sz="1800" u="sng" dirty="0"/>
              <a:t>Science(</a:t>
            </a:r>
            <a:r>
              <a:rPr lang="ja-JP" altLang="en-US" sz="1800" u="sng" dirty="0"/>
              <a:t>測量計算・緯度経度・地磁気偏角</a:t>
            </a:r>
            <a:r>
              <a:rPr lang="en-US" altLang="ja-JP" sz="1800" u="sng" dirty="0"/>
              <a:t>)</a:t>
            </a:r>
            <a:r>
              <a:rPr lang="ja-JP" altLang="en-US" sz="1800" u="sng" dirty="0"/>
              <a:t>が必須である。伊能図の図幅の背後の本来の内容詳細は磁針測量方位角記録帳「山島方位記」を理解しなければわからないが</a:t>
            </a:r>
            <a:r>
              <a:rPr lang="ja-JP" altLang="en-US" sz="1800" u="sng" dirty="0" smtClean="0"/>
              <a:t>、「山</a:t>
            </a:r>
            <a:r>
              <a:rPr lang="ja-JP" altLang="en-US" sz="1800" u="sng" dirty="0"/>
              <a:t>島方</a:t>
            </a:r>
            <a:r>
              <a:rPr lang="ja-JP" altLang="en-US" sz="1800" u="sng" dirty="0" smtClean="0"/>
              <a:t>位記」は伊能図の様に文字読</a:t>
            </a:r>
            <a:r>
              <a:rPr lang="ja-JP" altLang="en-US" sz="1800" u="sng" dirty="0"/>
              <a:t>をむだけではわからず文理融合解析をしない</a:t>
            </a:r>
            <a:r>
              <a:rPr lang="ja-JP" altLang="en-US" sz="1800" u="sng" dirty="0" smtClean="0"/>
              <a:t>と内容がわからない。</a:t>
            </a:r>
            <a:endParaRPr lang="ja-JP" altLang="en-US" sz="1800" u="sng" dirty="0"/>
          </a:p>
          <a:p>
            <a:pPr marL="0" indent="0">
              <a:buNone/>
            </a:pPr>
            <a:endParaRPr lang="ja-JP" altLang="en-US" sz="1800" b="1" dirty="0"/>
          </a:p>
          <a:p>
            <a:pPr marL="0" indent="0">
              <a:buNone/>
            </a:pPr>
            <a:r>
              <a:rPr lang="en-US" altLang="ja-JP" sz="1800" b="1" dirty="0"/>
              <a:t>&lt;</a:t>
            </a:r>
            <a:r>
              <a:rPr lang="ja-JP" altLang="en-US" sz="1800" b="1" dirty="0"/>
              <a:t>外国語と日本語</a:t>
            </a:r>
            <a:r>
              <a:rPr lang="en-US" altLang="ja-JP" sz="1800" b="1" dirty="0"/>
              <a:t>&gt;</a:t>
            </a:r>
            <a:r>
              <a:rPr lang="ja-JP" altLang="en-US" sz="1800" dirty="0"/>
              <a:t>　地磁気永年変化や</a:t>
            </a:r>
            <a:r>
              <a:rPr lang="en-US" altLang="ja-JP" sz="1800" dirty="0"/>
              <a:t>Global data</a:t>
            </a:r>
            <a:r>
              <a:rPr lang="ja-JP" altLang="en-US" sz="1800" dirty="0"/>
              <a:t>に付いては英語を初めとする外国資料との照合と接合が必要になる。伊能図に掲載の朝鮮の山々の同定では韓国語が必須に</a:t>
            </a:r>
            <a:r>
              <a:rPr lang="ja-JP" altLang="en-US" sz="1800" dirty="0" smtClean="0"/>
              <a:t>なり、日本製</a:t>
            </a:r>
            <a:r>
              <a:rPr lang="ja-JP" altLang="en-US" sz="1800" dirty="0"/>
              <a:t>日本地図のｼｰﾎﾞﾙﾄ図以外の</a:t>
            </a:r>
            <a:r>
              <a:rPr lang="ja-JP" altLang="en-US" sz="1800" dirty="0" smtClean="0"/>
              <a:t>世界での事情の調査も外国語</a:t>
            </a:r>
            <a:r>
              <a:rPr lang="ja-JP" altLang="en-US" sz="1800" dirty="0"/>
              <a:t>が必要に</a:t>
            </a:r>
            <a:r>
              <a:rPr lang="ja-JP" altLang="en-US" sz="1800" dirty="0" smtClean="0"/>
              <a:t>なる</a:t>
            </a:r>
            <a:r>
              <a:rPr lang="ja-JP" altLang="en-US" sz="1800" dirty="0"/>
              <a:t>。</a:t>
            </a:r>
            <a:r>
              <a:rPr lang="ja-JP" altLang="en-US" sz="1800" dirty="0" smtClean="0"/>
              <a:t>殆ど日本語の範囲で</a:t>
            </a:r>
            <a:r>
              <a:rPr lang="ja-JP" altLang="en-US" sz="1800" dirty="0"/>
              <a:t>終始している。</a:t>
            </a:r>
          </a:p>
          <a:p>
            <a:pPr marL="0" indent="0">
              <a:buNone/>
            </a:pPr>
            <a:endParaRPr lang="ja-JP" altLang="en-US" sz="1800" u="sng" dirty="0">
              <a:solidFill>
                <a:srgbClr val="0070C0"/>
              </a:solidFill>
            </a:endParaRPr>
          </a:p>
          <a:p>
            <a:pPr marL="0" indent="0">
              <a:buNone/>
            </a:pPr>
            <a:r>
              <a:rPr lang="en-US" altLang="ja-JP" sz="1800" b="1" u="sng" dirty="0" smtClean="0"/>
              <a:t>&lt;</a:t>
            </a:r>
            <a:r>
              <a:rPr lang="ja-JP" altLang="en-US" sz="1800" b="1" u="sng" dirty="0"/>
              <a:t>今後の</a:t>
            </a:r>
            <a:r>
              <a:rPr lang="en-US" altLang="ja-JP" sz="1800" b="1" u="sng" dirty="0" smtClean="0"/>
              <a:t>Global data </a:t>
            </a:r>
            <a:r>
              <a:rPr lang="ja-JP" altLang="en-US" sz="1800" b="1" u="sng" dirty="0" smtClean="0"/>
              <a:t>と</a:t>
            </a:r>
            <a:r>
              <a:rPr lang="en-US" altLang="ja-JP" sz="1800" b="1" u="sng" dirty="0" smtClean="0"/>
              <a:t>2</a:t>
            </a:r>
            <a:r>
              <a:rPr lang="ja-JP" altLang="en-US" sz="1800" b="1" u="sng" dirty="0" smtClean="0"/>
              <a:t>世紀前の巷の一角迄の歴史地理復元ﾃﾞｰﾀ</a:t>
            </a:r>
            <a:r>
              <a:rPr lang="en-US" altLang="ja-JP" sz="1800" b="1" u="sng" dirty="0" smtClean="0"/>
              <a:t>&gt;</a:t>
            </a:r>
            <a:endParaRPr lang="ja-JP" altLang="en-US" sz="1800" b="1" u="sng" dirty="0" smtClean="0"/>
          </a:p>
          <a:p>
            <a:pPr marL="0" indent="0">
              <a:buNone/>
            </a:pPr>
            <a:r>
              <a:rPr lang="ja-JP" altLang="en-US" sz="1800" u="sng" dirty="0" smtClean="0"/>
              <a:t>文理融合解析をすると、鎖国の為に世界的に</a:t>
            </a:r>
            <a:r>
              <a:rPr lang="ja-JP" altLang="en-US" sz="1800" u="sng" dirty="0"/>
              <a:t>希少な</a:t>
            </a:r>
            <a:r>
              <a:rPr lang="ja-JP" altLang="en-US" sz="1800" u="sng" dirty="0" smtClean="0"/>
              <a:t>日本列島の陸上の地磁気偏角ﾃﾞｰﾀが大量に</a:t>
            </a:r>
            <a:r>
              <a:rPr lang="ja-JP" altLang="en-US" sz="1800" u="sng" dirty="0"/>
              <a:t>出て</a:t>
            </a:r>
            <a:r>
              <a:rPr lang="ja-JP" altLang="en-US" sz="1800" u="sng" dirty="0" smtClean="0"/>
              <a:t>今後の地球規模の研究で役立つと同時</a:t>
            </a:r>
            <a:r>
              <a:rPr lang="ja-JP" altLang="en-US" sz="1800" u="sng" dirty="0"/>
              <a:t>に郷土史地理が緯度</a:t>
            </a:r>
            <a:r>
              <a:rPr lang="ja-JP" altLang="en-US" sz="1800" u="sng" dirty="0" smtClean="0"/>
              <a:t>経度詳細位置で判明する。</a:t>
            </a:r>
          </a:p>
        </p:txBody>
      </p:sp>
    </p:spTree>
    <p:extLst>
      <p:ext uri="{BB962C8B-B14F-4D97-AF65-F5344CB8AC3E}">
        <p14:creationId xmlns:p14="http://schemas.microsoft.com/office/powerpoint/2010/main" val="928348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1800" dirty="0" smtClean="0"/>
              <a:t>五月七日イ印は桂浜の恵比須礁の防波堤の汀線の付近</a:t>
            </a:r>
            <a:r>
              <a:rPr lang="ja-JP" altLang="en-US" sz="1800" dirty="0" smtClean="0"/>
              <a:t>になる</a:t>
            </a:r>
            <a:r>
              <a:rPr lang="ja-JP" altLang="en-US" sz="1800" dirty="0"/>
              <a:t>。</a:t>
            </a:r>
            <a:r>
              <a:rPr lang="ja-JP" altLang="en-US" sz="1800" dirty="0" smtClean="0"/>
              <a:t>土佐海軍海図の</a:t>
            </a:r>
            <a:r>
              <a:rPr lang="ja-JP" altLang="en-US" sz="1800" dirty="0"/>
              <a:t>北に</a:t>
            </a:r>
            <a:r>
              <a:rPr lang="ja-JP" altLang="en-US" sz="1800" dirty="0" smtClean="0"/>
              <a:t>突き出た</a:t>
            </a:r>
            <a:r>
              <a:rPr kumimoji="1" lang="ja-JP" altLang="en-US" sz="1800" dirty="0" smtClean="0"/>
              <a:t>砂嘴の根元</a:t>
            </a:r>
            <a:r>
              <a:rPr lang="ja-JP" altLang="en-US" sz="1800" dirty="0" smtClean="0"/>
              <a:t>。</a:t>
            </a:r>
            <a:r>
              <a:rPr lang="en-US" altLang="ja-JP" sz="1800" dirty="0" smtClean="0"/>
              <a:t>GPS</a:t>
            </a:r>
            <a:r>
              <a:rPr lang="ja-JP" altLang="en-US" sz="1800" dirty="0" smtClean="0"/>
              <a:t>位置より</a:t>
            </a:r>
            <a:r>
              <a:rPr lang="en-US" altLang="ja-JP" sz="1800" dirty="0" smtClean="0"/>
              <a:t>12.13m</a:t>
            </a:r>
            <a:r>
              <a:rPr lang="ja-JP" altLang="en-US" sz="1800" dirty="0" smtClean="0"/>
              <a:t>西且つ</a:t>
            </a:r>
            <a:r>
              <a:rPr lang="en-US" altLang="ja-JP" sz="1800" dirty="0" smtClean="0"/>
              <a:t>6.12m</a:t>
            </a:r>
            <a:r>
              <a:rPr lang="ja-JP" altLang="en-US" sz="1800" dirty="0" smtClean="0"/>
              <a:t>北</a:t>
            </a:r>
            <a:r>
              <a:rPr lang="ja-JP" altLang="en-US" sz="1800" dirty="0"/>
              <a:t>になる</a:t>
            </a:r>
            <a:r>
              <a:rPr lang="ja-JP" altLang="en-US" sz="1800" dirty="0" smtClean="0"/>
              <a:t>。地磁気偏角は</a:t>
            </a:r>
            <a:r>
              <a:rPr lang="en-US" altLang="ja-JP" sz="1800" dirty="0" smtClean="0"/>
              <a:t>0°43′</a:t>
            </a:r>
            <a:r>
              <a:rPr lang="ja-JP" altLang="en-US" sz="1800" dirty="0" smtClean="0"/>
              <a:t>西偏。</a:t>
            </a:r>
            <a:br>
              <a:rPr lang="ja-JP" altLang="en-US" sz="1800" dirty="0" smtClean="0"/>
            </a:br>
            <a:endParaRPr kumimoji="1" lang="ja-JP" altLang="en-US" sz="1800" dirty="0"/>
          </a:p>
        </p:txBody>
      </p:sp>
      <p:sp>
        <p:nvSpPr>
          <p:cNvPr id="3" name="コンテンツ プレースホルダー 2"/>
          <p:cNvSpPr>
            <a:spLocks noGrp="1"/>
          </p:cNvSpPr>
          <p:nvPr>
            <p:ph idx="1"/>
          </p:nvPr>
        </p:nvSpPr>
        <p:spPr/>
        <p:txBody>
          <a:bodyPr/>
          <a:lstStyle/>
          <a:p>
            <a:endParaRPr kumimoji="1" lang="ja-JP" altLang="en-US"/>
          </a:p>
        </p:txBody>
      </p:sp>
      <p:pic>
        <p:nvPicPr>
          <p:cNvPr id="22530" name="Picture 2" descr="C:\山島方位記計算\四国\土佐\桂浜浦戸恵比須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96" y="1700808"/>
            <a:ext cx="6790047" cy="344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72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owner\Pictures\山島方位記土佐2010.3.27～3.30\山島方位記土佐2010.3.27～3.30 1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552872"/>
            <a:ext cx="216024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山島方位記計算\四国\土佐\桂浜恵比須礁防波堤上gp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257" y="552872"/>
            <a:ext cx="4224336" cy="482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754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fontScale="90000"/>
          </a:bodyPr>
          <a:lstStyle/>
          <a:p>
            <a:r>
              <a:rPr kumimoji="1" lang="ja-JP" altLang="en-US" sz="1600" dirty="0" smtClean="0"/>
              <a:t>五月七日イ印　復元位置北緯</a:t>
            </a:r>
            <a:r>
              <a:rPr kumimoji="1" lang="en-US" altLang="ja-JP" sz="1600" dirty="0" smtClean="0"/>
              <a:t>33°30′00.4″  </a:t>
            </a:r>
            <a:r>
              <a:rPr kumimoji="1" lang="ja-JP" altLang="en-US" sz="1600" dirty="0" smtClean="0"/>
              <a:t>東経</a:t>
            </a:r>
            <a:r>
              <a:rPr kumimoji="1" lang="en-US" altLang="ja-JP" sz="1600" dirty="0" smtClean="0"/>
              <a:t>133°34′26.73″</a:t>
            </a:r>
            <a:r>
              <a:rPr kumimoji="1" lang="ja-JP" altLang="en-US" sz="1600" dirty="0" smtClean="0"/>
              <a:t>　は現在の防波堤</a:t>
            </a:r>
            <a:r>
              <a:rPr kumimoji="1" lang="en-US" altLang="ja-JP" sz="1600" dirty="0" smtClean="0"/>
              <a:t>(</a:t>
            </a:r>
            <a:r>
              <a:rPr kumimoji="1" lang="ja-JP" altLang="en-US" sz="1600" dirty="0" smtClean="0"/>
              <a:t>恵比須礁上</a:t>
            </a:r>
            <a:r>
              <a:rPr kumimoji="1" lang="en-US" altLang="ja-JP" sz="1600" dirty="0" smtClean="0"/>
              <a:t>)</a:t>
            </a:r>
            <a:r>
              <a:rPr kumimoji="1" lang="ja-JP" altLang="en-US" sz="1600" dirty="0" smtClean="0"/>
              <a:t>から僅かに</a:t>
            </a:r>
            <a:r>
              <a:rPr lang="ja-JP" altLang="en-US" sz="1600" dirty="0" smtClean="0"/>
              <a:t>海上になるが、水深は深いので少々疑問に思い一旦防波堤上にしたが砂嘴が存在したことが判明した。</a:t>
            </a:r>
            <a:br>
              <a:rPr lang="ja-JP" altLang="en-US" sz="1600" dirty="0" smtClean="0"/>
            </a:br>
            <a:r>
              <a:rPr lang="ja-JP" altLang="en-US" sz="1600" dirty="0" smtClean="0"/>
              <a:t>計算は緯度経度秒単位以下</a:t>
            </a:r>
            <a:r>
              <a:rPr lang="en-US" altLang="ja-JP" sz="1600" dirty="0" smtClean="0"/>
              <a:t>2</a:t>
            </a:r>
            <a:r>
              <a:rPr lang="ja-JP" altLang="en-US" sz="1600" dirty="0" smtClean="0"/>
              <a:t>位に対して</a:t>
            </a:r>
            <a:r>
              <a:rPr lang="en-US" altLang="ja-JP" sz="1600" dirty="0" smtClean="0"/>
              <a:t>GPS</a:t>
            </a:r>
            <a:r>
              <a:rPr lang="ja-JP" altLang="en-US" sz="1600" dirty="0" smtClean="0"/>
              <a:t>の精度は</a:t>
            </a:r>
            <a:r>
              <a:rPr lang="en-US" altLang="ja-JP" sz="1600" dirty="0" smtClean="0"/>
              <a:t>0.1″</a:t>
            </a:r>
            <a:r>
              <a:rPr lang="ja-JP" altLang="en-US" sz="1600" dirty="0" smtClean="0"/>
              <a:t>で、もはや限界で</a:t>
            </a:r>
            <a:r>
              <a:rPr lang="en-US" altLang="ja-JP" sz="1600" dirty="0" smtClean="0"/>
              <a:t>0.01″</a:t>
            </a:r>
            <a:r>
              <a:rPr lang="ja-JP" altLang="en-US" sz="1600" dirty="0" smtClean="0"/>
              <a:t>の機種が望まれる。</a:t>
            </a:r>
            <a:endParaRPr kumimoji="1" lang="ja-JP" altLang="en-US" sz="1600" dirty="0"/>
          </a:p>
        </p:txBody>
      </p:sp>
      <p:sp>
        <p:nvSpPr>
          <p:cNvPr id="3" name="コンテンツ プレースホルダー 2"/>
          <p:cNvSpPr>
            <a:spLocks noGrp="1"/>
          </p:cNvSpPr>
          <p:nvPr>
            <p:ph idx="1"/>
          </p:nvPr>
        </p:nvSpPr>
        <p:spPr>
          <a:xfrm>
            <a:off x="457200" y="1340768"/>
            <a:ext cx="8229600" cy="4785395"/>
          </a:xfrm>
        </p:spPr>
        <p:txBody>
          <a:bodyPr/>
          <a:lstStyle/>
          <a:p>
            <a:endParaRPr kumimoji="1" lang="ja-JP" altLang="en-US" dirty="0"/>
          </a:p>
        </p:txBody>
      </p:sp>
      <p:pic>
        <p:nvPicPr>
          <p:cNvPr id="22530" name="Picture 2" descr="C:\山島方位記計算\四国\土佐\桂浜.files\桂浜恵比須礁　海上　キャプチャ.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544" y="1700808"/>
            <a:ext cx="6264697" cy="328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248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kumimoji="1" lang="ja-JP" altLang="en-US" sz="1600" dirty="0" smtClean="0"/>
              <a:t>文久二年六月</a:t>
            </a:r>
            <a:r>
              <a:rPr lang="en-US" altLang="ja-JP" sz="1600" dirty="0"/>
              <a:t> </a:t>
            </a:r>
            <a:r>
              <a:rPr kumimoji="1" lang="en-US" altLang="ja-JP" sz="1600" dirty="0" smtClean="0"/>
              <a:t>1862 </a:t>
            </a:r>
            <a:r>
              <a:rPr kumimoji="1" lang="ja-JP" altLang="en-US" sz="1600" dirty="0" smtClean="0"/>
              <a:t>「土佐浦戸湾之実測図」水深、潮速等の記載は無いが、浦戸湾</a:t>
            </a:r>
            <a:r>
              <a:rPr kumimoji="1" lang="en-US" altLang="ja-JP" sz="1600" dirty="0" smtClean="0"/>
              <a:t>(</a:t>
            </a:r>
            <a:r>
              <a:rPr kumimoji="1" lang="ja-JP" altLang="en-US" sz="1600" dirty="0" smtClean="0"/>
              <a:t>高知港</a:t>
            </a:r>
            <a:r>
              <a:rPr kumimoji="1" lang="en-US" altLang="ja-JP" sz="1600" dirty="0" smtClean="0"/>
              <a:t>)</a:t>
            </a:r>
            <a:r>
              <a:rPr kumimoji="1" lang="ja-JP" altLang="en-US" sz="1600" dirty="0" smtClean="0"/>
              <a:t>の入口に皆川～北西に向かっての砂嘴や露岩は的確に描いている。</a:t>
            </a:r>
            <a:endParaRPr kumimoji="1" lang="ja-JP" altLang="en-US" sz="1600" dirty="0"/>
          </a:p>
        </p:txBody>
      </p:sp>
      <p:sp>
        <p:nvSpPr>
          <p:cNvPr id="3" name="コンテンツ プレースホルダー 2"/>
          <p:cNvSpPr>
            <a:spLocks noGrp="1"/>
          </p:cNvSpPr>
          <p:nvPr>
            <p:ph idx="1"/>
          </p:nvPr>
        </p:nvSpPr>
        <p:spPr>
          <a:xfrm>
            <a:off x="457200" y="1196752"/>
            <a:ext cx="8219256" cy="4929411"/>
          </a:xfrm>
        </p:spPr>
        <p:txBody>
          <a:bodyPr/>
          <a:lstStyle/>
          <a:p>
            <a:endParaRPr kumimoji="1" lang="ja-JP" altLang="en-US" dirty="0"/>
          </a:p>
        </p:txBody>
      </p:sp>
      <p:pic>
        <p:nvPicPr>
          <p:cNvPr id="23554" name="Picture 2" descr="C:\山島方位記計算\四国\土佐\桂浜.files\桂浜恵比須礁　江戸末期キャプチャ.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700808"/>
            <a:ext cx="4292942"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66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2221" y="404664"/>
            <a:ext cx="7992888" cy="1008112"/>
          </a:xfrm>
        </p:spPr>
        <p:txBody>
          <a:bodyPr>
            <a:normAutofit/>
          </a:bodyPr>
          <a:lstStyle/>
          <a:p>
            <a:r>
              <a:rPr kumimoji="1" lang="ja-JP" altLang="en-US" sz="1400" dirty="0" smtClean="0"/>
              <a:t>土佐海軍作成「土佐浦戸湾実測図」文久二年</a:t>
            </a:r>
            <a:r>
              <a:rPr lang="ja-JP" altLang="en-US" sz="1400" dirty="0"/>
              <a:t>六月</a:t>
            </a:r>
            <a:r>
              <a:rPr kumimoji="1" lang="en-US" altLang="ja-JP" sz="1400" dirty="0" smtClean="0"/>
              <a:t>1862</a:t>
            </a:r>
            <a:r>
              <a:rPr kumimoji="1" lang="ja-JP" altLang="en-US" sz="1400" dirty="0" smtClean="0"/>
              <a:t>を現在の国と地理院地図に重ねると恵比須礁の北に砂嘴が突き出るので五月七日イ印は解析した緯度経度の通りで</a:t>
            </a:r>
            <a:r>
              <a:rPr lang="ja-JP" altLang="en-US" sz="1400" dirty="0"/>
              <a:t>砂</a:t>
            </a:r>
            <a:r>
              <a:rPr lang="ja-JP" altLang="en-US" sz="1400" dirty="0" smtClean="0"/>
              <a:t>嘴の付け根の真ん中付近にな</a:t>
            </a:r>
            <a:r>
              <a:rPr lang="ja-JP" altLang="en-US" sz="1400" dirty="0"/>
              <a:t>る。</a:t>
            </a:r>
            <a:br>
              <a:rPr lang="ja-JP" altLang="en-US" sz="1400" dirty="0"/>
            </a:br>
            <a:endParaRPr kumimoji="1" lang="ja-JP" altLang="en-US" sz="1400" dirty="0"/>
          </a:p>
        </p:txBody>
      </p:sp>
      <p:sp>
        <p:nvSpPr>
          <p:cNvPr id="3" name="コンテンツ プレースホルダー 2"/>
          <p:cNvSpPr>
            <a:spLocks noGrp="1"/>
          </p:cNvSpPr>
          <p:nvPr>
            <p:ph idx="1"/>
          </p:nvPr>
        </p:nvSpPr>
        <p:spPr>
          <a:xfrm>
            <a:off x="755576" y="1700808"/>
            <a:ext cx="7272808" cy="4425355"/>
          </a:xfrm>
        </p:spPr>
        <p:txBody>
          <a:bodyPr>
            <a:normAutofit/>
          </a:bodyPr>
          <a:lstStyle/>
          <a:p>
            <a:pPr marL="0" indent="0">
              <a:buNone/>
            </a:pPr>
            <a:endParaRPr kumimoji="1" lang="ja-JP" altLang="en-US" sz="1100" dirty="0"/>
          </a:p>
        </p:txBody>
      </p:sp>
      <p:pic>
        <p:nvPicPr>
          <p:cNvPr id="22530" name="Picture 2" descr="C:\山島方位記計算\四国\土佐\桂浜.files\恵比須礁の新旧　　キャプチャ.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44824"/>
            <a:ext cx="4405858" cy="396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06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714202"/>
          </a:xfrm>
        </p:spPr>
        <p:txBody>
          <a:bodyPr>
            <a:normAutofit fontScale="90000"/>
          </a:bodyPr>
          <a:lstStyle/>
          <a:p>
            <a:r>
              <a:rPr lang="ja-JP" altLang="en-US" sz="1600" dirty="0" smtClean="0"/>
              <a:t>			</a:t>
            </a:r>
            <a:r>
              <a:rPr lang="en-US" altLang="ja-JP" sz="1600" dirty="0"/>
              <a:t>	</a:t>
            </a:r>
            <a:r>
              <a:rPr lang="ja-JP" altLang="en-US" sz="1600" dirty="0" smtClean="0"/>
              <a:t/>
            </a:r>
            <a:br>
              <a:rPr lang="ja-JP" altLang="en-US" sz="1600" dirty="0" smtClean="0"/>
            </a:br>
            <a:r>
              <a:rPr lang="ja-JP" altLang="en-US" sz="1800" b="1" dirty="0"/>
              <a:t>伊能図の内容は編集で大幅に限定</a:t>
            </a:r>
            <a:r>
              <a:rPr lang="ja-JP" altLang="en-US" sz="1800" b="1" dirty="0" smtClean="0"/>
              <a:t>されている</a:t>
            </a:r>
            <a:br>
              <a:rPr lang="ja-JP" altLang="en-US" sz="1800" b="1" dirty="0" smtClean="0"/>
            </a:br>
            <a:r>
              <a:rPr lang="ja-JP" altLang="en-US" sz="1800" b="1" dirty="0" smtClean="0"/>
              <a:t/>
            </a:r>
            <a:br>
              <a:rPr lang="ja-JP" altLang="en-US" sz="1800" b="1" dirty="0" smtClean="0"/>
            </a:br>
            <a:r>
              <a:rPr lang="ja-JP" altLang="en-US" sz="1600" dirty="0" smtClean="0"/>
              <a:t>新聞記事　　伊能図</a:t>
            </a:r>
            <a:r>
              <a:rPr kumimoji="1" lang="ja-JP" altLang="en-US" sz="1600" dirty="0" smtClean="0"/>
              <a:t>では土佐市から測量対象地点石鎚山</a:t>
            </a:r>
            <a:r>
              <a:rPr lang="ja-JP" altLang="en-US" sz="1600" dirty="0" smtClean="0"/>
              <a:t>を測量している</a:t>
            </a:r>
            <a:r>
              <a:rPr kumimoji="1" lang="ja-JP" altLang="en-US" sz="1600" dirty="0" smtClean="0"/>
              <a:t>。</a:t>
            </a:r>
            <a:br>
              <a:rPr kumimoji="1" lang="ja-JP" altLang="en-US" sz="1600" dirty="0" smtClean="0"/>
            </a:br>
            <a:r>
              <a:rPr kumimoji="1" lang="ja-JP" altLang="en-US" sz="1600" dirty="0" smtClean="0"/>
              <a:t/>
            </a:r>
            <a:br>
              <a:rPr kumimoji="1" lang="ja-JP" altLang="en-US" sz="1600" dirty="0" smtClean="0"/>
            </a:br>
            <a:r>
              <a:rPr kumimoji="1" lang="ja-JP" altLang="en-US" sz="1600" dirty="0" smtClean="0"/>
              <a:t>　　　　</a:t>
            </a:r>
            <a:r>
              <a:rPr kumimoji="1" lang="en-US" altLang="ja-JP" sz="1600" dirty="0" smtClean="0"/>
              <a:t>[</a:t>
            </a:r>
            <a:r>
              <a:rPr kumimoji="1" lang="ja-JP" altLang="en-US" sz="1600" dirty="0" smtClean="0"/>
              <a:t>山島方位記</a:t>
            </a:r>
            <a:r>
              <a:rPr lang="ja-JP" altLang="en-US" sz="1600" dirty="0" smtClean="0"/>
              <a:t>」の</a:t>
            </a:r>
            <a:r>
              <a:rPr lang="ja-JP" altLang="en-US" sz="1600" dirty="0"/>
              <a:t>五月十日</a:t>
            </a:r>
            <a:r>
              <a:rPr lang="ja-JP" altLang="en-US" sz="1600" dirty="0" smtClean="0"/>
              <a:t>竜村一印の文理</a:t>
            </a:r>
            <a:r>
              <a:rPr lang="ja-JP" altLang="en-US" sz="1600" dirty="0"/>
              <a:t>融合解析</a:t>
            </a:r>
            <a:r>
              <a:rPr lang="ja-JP" altLang="en-US" sz="1600" dirty="0" smtClean="0"/>
              <a:t>結果では石鎚山他</a:t>
            </a:r>
            <a:r>
              <a:rPr kumimoji="1" lang="en-US" altLang="ja-JP" sz="1600" dirty="0" smtClean="0"/>
              <a:t>5</a:t>
            </a:r>
            <a:r>
              <a:rPr kumimoji="1" lang="ja-JP" altLang="en-US" sz="1600" dirty="0" smtClean="0"/>
              <a:t>地点への詳細な磁針方位角</a:t>
            </a:r>
            <a:br>
              <a:rPr kumimoji="1" lang="ja-JP" altLang="en-US" sz="1600" dirty="0" smtClean="0"/>
            </a:br>
            <a:r>
              <a:rPr kumimoji="1" lang="ja-JP" altLang="en-US" sz="1600" dirty="0" smtClean="0"/>
              <a:t>が記録されて</a:t>
            </a:r>
            <a:r>
              <a:rPr lang="ja-JP" altLang="en-US" sz="1600" dirty="0" smtClean="0"/>
              <a:t>おり、</a:t>
            </a:r>
            <a:r>
              <a:rPr kumimoji="1" lang="ja-JP" altLang="en-US" sz="1600" dirty="0" smtClean="0"/>
              <a:t>測量実施地点詳細位置は横浪半島東端の</a:t>
            </a:r>
            <a:r>
              <a:rPr lang="ja-JP" altLang="en-US" sz="1600" dirty="0" smtClean="0"/>
              <a:t>崎山の</a:t>
            </a:r>
            <a:r>
              <a:rPr kumimoji="1" lang="ja-JP" altLang="en-US" sz="1600" dirty="0" smtClean="0"/>
              <a:t>頂上△</a:t>
            </a:r>
            <a:r>
              <a:rPr kumimoji="1" lang="en-US" altLang="ja-JP" sz="1600" dirty="0" smtClean="0"/>
              <a:t>114.4m</a:t>
            </a:r>
            <a:r>
              <a:rPr lang="ja-JP" altLang="en-US" sz="1600" dirty="0" smtClean="0"/>
              <a:t>である。</a:t>
            </a:r>
            <a:endParaRPr kumimoji="1" lang="ja-JP" altLang="en-US" sz="1600" dirty="0"/>
          </a:p>
        </p:txBody>
      </p:sp>
      <p:sp>
        <p:nvSpPr>
          <p:cNvPr id="3" name="コンテンツ プレースホルダー 2"/>
          <p:cNvSpPr>
            <a:spLocks noGrp="1"/>
          </p:cNvSpPr>
          <p:nvPr>
            <p:ph idx="1"/>
          </p:nvPr>
        </p:nvSpPr>
        <p:spPr>
          <a:xfrm>
            <a:off x="457200" y="2348880"/>
            <a:ext cx="8229600" cy="3777283"/>
          </a:xfrm>
        </p:spPr>
        <p:txBody>
          <a:bodyPr>
            <a:normAutofit fontScale="92500" lnSpcReduction="20000"/>
          </a:bodyPr>
          <a:lstStyle/>
          <a:p>
            <a:pPr marL="0" indent="0">
              <a:buNone/>
            </a:pPr>
            <a:r>
              <a:rPr lang="ja-JP" altLang="en-US" sz="1600" dirty="0"/>
              <a:t>伊能図を見ると土佐市からの石鎚山を測量している方位線がわかるとするとして最近伊能図研究の某大学からの新聞記事にも</a:t>
            </a:r>
            <a:r>
              <a:rPr lang="ja-JP" altLang="en-US" sz="1600" dirty="0" smtClean="0"/>
              <a:t>出た。これは山島方位記に記載の五月</a:t>
            </a:r>
            <a:r>
              <a:rPr lang="ja-JP" altLang="en-US" sz="1600" dirty="0"/>
              <a:t>十日竜村一印</a:t>
            </a:r>
            <a:r>
              <a:rPr lang="ja-JP" altLang="en-US" sz="1600" dirty="0" smtClean="0"/>
              <a:t>の測量で、これを解析すると測量</a:t>
            </a:r>
            <a:r>
              <a:rPr lang="ja-JP" altLang="en-US" sz="1600" dirty="0"/>
              <a:t>実施地点詳細位置は横浪半島東端の崎山</a:t>
            </a:r>
            <a:r>
              <a:rPr lang="ja-JP" altLang="en-US" sz="1600" dirty="0" smtClean="0"/>
              <a:t>頂上での測量であることがわかる。</a:t>
            </a:r>
            <a:r>
              <a:rPr lang="ja-JP" altLang="en-US" sz="1600" dirty="0"/>
              <a:t>　</a:t>
            </a:r>
            <a:r>
              <a:rPr lang="ja-JP" altLang="en-US" sz="1600" dirty="0" smtClean="0"/>
              <a:t>伊能図の研究とは</a:t>
            </a:r>
            <a:r>
              <a:rPr lang="ja-JP" altLang="en-US" sz="1600" dirty="0"/>
              <a:t>図幅の</a:t>
            </a:r>
            <a:r>
              <a:rPr lang="ja-JP" altLang="en-US" sz="1600" dirty="0" smtClean="0"/>
              <a:t>表面で終わるものではない。</a:t>
            </a:r>
            <a:r>
              <a:rPr lang="ja-JP" altLang="en-US" sz="1600" dirty="0"/>
              <a:t>伊能図の内容は編集で大幅に限定されて</a:t>
            </a:r>
            <a:r>
              <a:rPr lang="ja-JP" altLang="en-US" sz="1600" dirty="0" smtClean="0"/>
              <a:t>おり石鎚山への戌七分</a:t>
            </a:r>
            <a:r>
              <a:rPr lang="en-US" altLang="ja-JP" sz="1600" dirty="0" smtClean="0"/>
              <a:t>(321</a:t>
            </a:r>
            <a:r>
              <a:rPr lang="ja-JP" altLang="en-US" sz="1600" dirty="0" smtClean="0"/>
              <a:t>度</a:t>
            </a:r>
            <a:r>
              <a:rPr lang="en-US" altLang="ja-JP" sz="1600" dirty="0" smtClean="0"/>
              <a:t>)</a:t>
            </a:r>
            <a:r>
              <a:rPr lang="ja-JP" altLang="en-US" sz="1600" dirty="0" smtClean="0"/>
              <a:t>と</a:t>
            </a:r>
            <a:r>
              <a:rPr lang="ja-JP" altLang="en-US" sz="1600" dirty="0"/>
              <a:t>いう方位角も概略且つ曖昧である。</a:t>
            </a:r>
            <a:r>
              <a:rPr lang="en-US" altLang="ja-JP" sz="1600" dirty="0"/>
              <a:t/>
            </a:r>
            <a:br>
              <a:rPr lang="en-US" altLang="ja-JP" sz="1600" dirty="0"/>
            </a:br>
            <a:r>
              <a:rPr lang="ja-JP" altLang="en-US" sz="1600" dirty="0" smtClean="0"/>
              <a:t>「山島方位記」の解析値では石鎚山の山頂の内、石</a:t>
            </a:r>
            <a:r>
              <a:rPr lang="ja-JP" altLang="en-US" sz="1600" dirty="0"/>
              <a:t>鎚山南尖</a:t>
            </a:r>
            <a:r>
              <a:rPr lang="ja-JP" altLang="en-US" sz="1600" dirty="0" smtClean="0"/>
              <a:t>峰</a:t>
            </a:r>
            <a:r>
              <a:rPr lang="en-US" altLang="ja-JP" sz="1600" dirty="0" smtClean="0"/>
              <a:t>1982m</a:t>
            </a:r>
            <a:r>
              <a:rPr lang="ja-JP" altLang="en-US" sz="1600" dirty="0" smtClean="0"/>
              <a:t>で磁針</a:t>
            </a:r>
            <a:r>
              <a:rPr lang="ja-JP" altLang="en-US" sz="1600" dirty="0"/>
              <a:t>方位平均値</a:t>
            </a:r>
            <a:r>
              <a:rPr lang="en-US" altLang="ja-JP" sz="1600" dirty="0"/>
              <a:t>320°40′</a:t>
            </a:r>
            <a:r>
              <a:rPr lang="ja-JP" altLang="en-US" sz="1600" dirty="0"/>
              <a:t>　真方位</a:t>
            </a:r>
            <a:r>
              <a:rPr lang="ja-JP" altLang="en-US" sz="1600" b="1" dirty="0"/>
              <a:t>　</a:t>
            </a:r>
            <a:r>
              <a:rPr lang="en-US" altLang="ja-JP" sz="1600" dirty="0"/>
              <a:t>319°43′59.94″  </a:t>
            </a:r>
            <a:r>
              <a:rPr lang="ja-JP" altLang="en-US" sz="1600" dirty="0" smtClean="0"/>
              <a:t>地磁気偏角</a:t>
            </a:r>
            <a:r>
              <a:rPr lang="ja-JP" altLang="en-US" sz="1600" dirty="0"/>
              <a:t>　</a:t>
            </a:r>
            <a:r>
              <a:rPr lang="en-US" altLang="ja-JP" sz="1600" dirty="0"/>
              <a:t>0°56′0.06″</a:t>
            </a:r>
            <a:r>
              <a:rPr lang="ja-JP" altLang="en-US" sz="1600" dirty="0"/>
              <a:t>西偏　</a:t>
            </a:r>
            <a:r>
              <a:rPr lang="ja-JP" altLang="en-US" sz="1600" dirty="0" smtClean="0"/>
              <a:t>　崎山での平均は</a:t>
            </a:r>
            <a:r>
              <a:rPr lang="en-US" altLang="ja-JP" sz="1600" dirty="0" smtClean="0"/>
              <a:t>0°43′42.40</a:t>
            </a:r>
            <a:r>
              <a:rPr lang="en-US" altLang="ja-JP" sz="1600" dirty="0"/>
              <a:t>″</a:t>
            </a:r>
            <a:r>
              <a:rPr lang="ja-JP" altLang="en-US" sz="1600" dirty="0" smtClean="0"/>
              <a:t>西偏となった。</a:t>
            </a:r>
            <a:r>
              <a:rPr lang="ja-JP" altLang="en-US" sz="1600" dirty="0"/>
              <a:t/>
            </a:r>
            <a:br>
              <a:rPr lang="ja-JP" altLang="en-US" sz="1600" dirty="0"/>
            </a:br>
            <a:endParaRPr lang="ja-JP" altLang="en-US" sz="1600" dirty="0" smtClean="0"/>
          </a:p>
          <a:p>
            <a:pPr marL="0" indent="0">
              <a:buNone/>
            </a:pPr>
            <a:r>
              <a:rPr lang="ja-JP" altLang="en-US" sz="1600" dirty="0" smtClean="0"/>
              <a:t>官学</a:t>
            </a:r>
            <a:r>
              <a:rPr lang="ja-JP" altLang="en-US" sz="1600" dirty="0"/>
              <a:t>共</a:t>
            </a:r>
            <a:r>
              <a:rPr lang="ja-JP" altLang="en-US" sz="1600" dirty="0" smtClean="0"/>
              <a:t>に伊能図は</a:t>
            </a:r>
            <a:r>
              <a:rPr lang="en-US" altLang="ja-JP" sz="1600" dirty="0" smtClean="0"/>
              <a:t>Science </a:t>
            </a:r>
            <a:r>
              <a:rPr lang="ja-JP" altLang="en-US" sz="1600" dirty="0" smtClean="0"/>
              <a:t>を入れた</a:t>
            </a:r>
            <a:r>
              <a:rPr lang="ja-JP" altLang="en-US" sz="1600" dirty="0"/>
              <a:t>「</a:t>
            </a:r>
            <a:r>
              <a:rPr lang="ja-JP" altLang="en-US" sz="1600" dirty="0" smtClean="0"/>
              <a:t>山島方位記」の文理融合解析への道を</a:t>
            </a:r>
            <a:r>
              <a:rPr lang="ja-JP" altLang="en-US" sz="1600" dirty="0"/>
              <a:t>進む</a:t>
            </a:r>
            <a:r>
              <a:rPr lang="ja-JP" altLang="en-US" sz="1600" dirty="0" smtClean="0"/>
              <a:t>べきである。</a:t>
            </a:r>
          </a:p>
          <a:p>
            <a:pPr marL="0" indent="0">
              <a:buNone/>
            </a:pPr>
            <a:endParaRPr lang="ja-JP" altLang="en-US" sz="1600" dirty="0" smtClean="0"/>
          </a:p>
          <a:p>
            <a:pPr marL="0" indent="0">
              <a:buNone/>
            </a:pPr>
            <a:r>
              <a:rPr lang="ja-JP" altLang="en-US" sz="1600" dirty="0" smtClean="0"/>
              <a:t>山島方位記の五月十日</a:t>
            </a:r>
            <a:r>
              <a:rPr lang="en-US" altLang="ja-JP" sz="1600" dirty="0" smtClean="0"/>
              <a:t>1808</a:t>
            </a:r>
            <a:r>
              <a:rPr lang="ja-JP" altLang="en-US" sz="1600" dirty="0" smtClean="0"/>
              <a:t>年６月</a:t>
            </a:r>
            <a:r>
              <a:rPr lang="en-US" altLang="ja-JP" sz="1600" dirty="0" smtClean="0"/>
              <a:t>3</a:t>
            </a:r>
            <a:r>
              <a:rPr lang="ja-JP" altLang="en-US" sz="1600" dirty="0" smtClean="0"/>
              <a:t>日の龍村一印での</a:t>
            </a:r>
            <a:r>
              <a:rPr lang="en-US" altLang="ja-JP" sz="1600" dirty="0" smtClean="0"/>
              <a:t>0</a:t>
            </a:r>
            <a:r>
              <a:rPr lang="ja-JP" altLang="en-US" sz="1600" dirty="0" smtClean="0"/>
              <a:t>度</a:t>
            </a:r>
            <a:r>
              <a:rPr lang="en-US" altLang="ja-JP" sz="1600" dirty="0" smtClean="0"/>
              <a:t> 05</a:t>
            </a:r>
            <a:r>
              <a:rPr lang="ja-JP" altLang="en-US" sz="1600" dirty="0" smtClean="0"/>
              <a:t>分単位の測量を解析すると　　土佐市宇佐町竜　の崎山頂上△</a:t>
            </a:r>
            <a:r>
              <a:rPr lang="en-US" altLang="ja-JP" sz="1600" dirty="0" smtClean="0"/>
              <a:t>114.4m</a:t>
            </a:r>
            <a:r>
              <a:rPr lang="ja-JP" altLang="en-US" sz="1600" dirty="0" err="1" smtClean="0"/>
              <a:t>での</a:t>
            </a:r>
            <a:r>
              <a:rPr lang="ja-JP" altLang="en-US" sz="1600" dirty="0" smtClean="0"/>
              <a:t>測量で測量対象はカシ山</a:t>
            </a:r>
            <a:r>
              <a:rPr lang="en-US" altLang="ja-JP" sz="1600" dirty="0" smtClean="0"/>
              <a:t>(</a:t>
            </a:r>
            <a:r>
              <a:rPr lang="ja-JP" altLang="en-US" sz="1600" dirty="0" smtClean="0"/>
              <a:t>工石山ｸｲｼﾔﾏのみかけの頂上</a:t>
            </a:r>
            <a:r>
              <a:rPr lang="en-US" altLang="ja-JP" sz="1600" dirty="0" smtClean="0"/>
              <a:t>)</a:t>
            </a:r>
            <a:r>
              <a:rPr lang="ja-JP" altLang="en-US" sz="1600" dirty="0" err="1" smtClean="0"/>
              <a:t>、</a:t>
            </a:r>
            <a:r>
              <a:rPr lang="ja-JP" altLang="en-US" sz="1600" dirty="0" smtClean="0"/>
              <a:t>弘法石山、雪光山</a:t>
            </a:r>
            <a:r>
              <a:rPr lang="en-US" altLang="ja-JP" sz="1600" dirty="0" smtClean="0"/>
              <a:t>(</a:t>
            </a:r>
            <a:r>
              <a:rPr lang="ja-JP" altLang="en-US" sz="1600" dirty="0" smtClean="0"/>
              <a:t>国見山</a:t>
            </a:r>
            <a:r>
              <a:rPr lang="en-US" altLang="ja-JP" sz="1600" dirty="0" smtClean="0"/>
              <a:t>)</a:t>
            </a:r>
            <a:r>
              <a:rPr lang="ja-JP" altLang="en-US" sz="1600" dirty="0" err="1" smtClean="0"/>
              <a:t>、</a:t>
            </a:r>
            <a:r>
              <a:rPr lang="ja-JP" altLang="en-US" sz="1600" dirty="0" smtClean="0"/>
              <a:t>善社ｹ森</a:t>
            </a:r>
            <a:r>
              <a:rPr lang="en-US" altLang="ja-JP" sz="1600" dirty="0" smtClean="0"/>
              <a:t>(</a:t>
            </a:r>
            <a:r>
              <a:rPr lang="ja-JP" altLang="en-US" sz="1600" dirty="0" smtClean="0"/>
              <a:t>筒上山のことで高知側からの参詣登山道にも瀬戸内側からの登山道と同様の「前社ｹ森」であったと推測</a:t>
            </a:r>
            <a:r>
              <a:rPr lang="en-US" altLang="ja-JP" sz="1600" dirty="0" smtClean="0"/>
              <a:t>)</a:t>
            </a:r>
            <a:r>
              <a:rPr lang="ja-JP" altLang="en-US" sz="1600" dirty="0" err="1" smtClean="0"/>
              <a:t>、</a:t>
            </a:r>
            <a:r>
              <a:rPr lang="ja-JP" altLang="en-US" sz="1600" dirty="0" smtClean="0"/>
              <a:t>石鎚山は</a:t>
            </a:r>
            <a:r>
              <a:rPr lang="en-US" altLang="ja-JP" sz="1600" dirty="0" smtClean="0"/>
              <a:t>(</a:t>
            </a:r>
            <a:r>
              <a:rPr lang="ja-JP" altLang="en-US" sz="1600" dirty="0" smtClean="0"/>
              <a:t>石鎚山天狗岳の南東の南尖峰</a:t>
            </a:r>
            <a:r>
              <a:rPr lang="en-US" altLang="ja-JP" sz="1600" dirty="0" smtClean="0"/>
              <a:t>)</a:t>
            </a:r>
            <a:r>
              <a:rPr lang="ja-JP" altLang="en-US" sz="1600" dirty="0" err="1" smtClean="0"/>
              <a:t>で崎</a:t>
            </a:r>
            <a:r>
              <a:rPr lang="ja-JP" altLang="en-US" sz="1600" dirty="0"/>
              <a:t>山の頂上△</a:t>
            </a:r>
            <a:r>
              <a:rPr lang="en-US" altLang="ja-JP" sz="1600" dirty="0"/>
              <a:t>114.4m</a:t>
            </a:r>
            <a:r>
              <a:rPr lang="ja-JP" altLang="en-US" sz="1600" dirty="0" err="1" smtClean="0"/>
              <a:t>での</a:t>
            </a:r>
            <a:r>
              <a:rPr lang="ja-JP" altLang="en-US" sz="1600" dirty="0" smtClean="0"/>
              <a:t>測量で測量当日の地磁気偏角は</a:t>
            </a:r>
            <a:r>
              <a:rPr lang="en-US" altLang="ja-JP" sz="1600" dirty="0" smtClean="0"/>
              <a:t>0</a:t>
            </a:r>
            <a:r>
              <a:rPr lang="ja-JP" altLang="en-US" sz="1600" dirty="0" smtClean="0"/>
              <a:t>度</a:t>
            </a:r>
            <a:r>
              <a:rPr lang="en-US" altLang="ja-JP" sz="1600" dirty="0" smtClean="0"/>
              <a:t>48</a:t>
            </a:r>
            <a:r>
              <a:rPr lang="ja-JP" altLang="en-US" sz="1600" dirty="0" smtClean="0"/>
              <a:t>分１２秒西偏。</a:t>
            </a:r>
          </a:p>
          <a:p>
            <a:pPr marL="0" indent="0">
              <a:buNone/>
            </a:pPr>
            <a:endParaRPr lang="ja-JP" altLang="en-US" sz="1600" dirty="0"/>
          </a:p>
          <a:p>
            <a:pPr marL="0" indent="0">
              <a:buNone/>
            </a:pPr>
            <a:r>
              <a:rPr lang="ja-JP" altLang="en-US" sz="1600" u="sng" dirty="0" smtClean="0"/>
              <a:t>「山島方位記」を文理融合解析しないと貴重な伊能忠敬の測量内容の全体把握に至らずしまいになる。</a:t>
            </a:r>
          </a:p>
          <a:p>
            <a:pPr marL="0" indent="0">
              <a:buNone/>
            </a:pPr>
            <a:r>
              <a:rPr lang="ja-JP" altLang="en-US" sz="1600" dirty="0"/>
              <a:t>　</a:t>
            </a:r>
            <a:r>
              <a:rPr lang="ja-JP" altLang="en-US" sz="1600" dirty="0" smtClean="0"/>
              <a:t>　　　　　　　　　　　　　　　　　　　　　　　　　　　　　　　　　　　　　　　　　　　　　　　　　　　　　　　　　　　以上</a:t>
            </a:r>
            <a:endParaRPr lang="ja-JP" altLang="en-US" sz="1600" dirty="0"/>
          </a:p>
          <a:p>
            <a:pPr marL="0" indent="0">
              <a:buNone/>
            </a:pPr>
            <a:endParaRPr kumimoji="1" lang="ja-JP" altLang="en-US" sz="1600" dirty="0"/>
          </a:p>
        </p:txBody>
      </p:sp>
    </p:spTree>
    <p:extLst>
      <p:ext uri="{BB962C8B-B14F-4D97-AF65-F5344CB8AC3E}">
        <p14:creationId xmlns:p14="http://schemas.microsoft.com/office/powerpoint/2010/main" val="218065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fontScale="90000"/>
          </a:bodyPr>
          <a:lstStyle/>
          <a:p>
            <a:r>
              <a:rPr kumimoji="1" lang="en-US" altLang="ja-JP" sz="2000" dirty="0" smtClean="0"/>
              <a:t>1917</a:t>
            </a:r>
            <a:r>
              <a:rPr kumimoji="1" lang="ja-JP" altLang="en-US" sz="2000" dirty="0" smtClean="0"/>
              <a:t>年の地磁気偏角解析以降の研究停滞混迷と</a:t>
            </a:r>
            <a:r>
              <a:rPr kumimoji="1" lang="en-US" altLang="ja-JP" sz="2000" dirty="0" smtClean="0"/>
              <a:t>87</a:t>
            </a:r>
            <a:r>
              <a:rPr kumimoji="1" lang="ja-JP" altLang="en-US" sz="2000" dirty="0" smtClean="0"/>
              <a:t>年後の文理融合解析発表開始</a:t>
            </a:r>
            <a:endParaRPr kumimoji="1" lang="ja-JP" altLang="en-US" sz="2000" dirty="0"/>
          </a:p>
        </p:txBody>
      </p:sp>
      <p:sp>
        <p:nvSpPr>
          <p:cNvPr id="3" name="コンテンツ プレースホルダー 2"/>
          <p:cNvSpPr>
            <a:spLocks noGrp="1"/>
          </p:cNvSpPr>
          <p:nvPr>
            <p:ph idx="1"/>
          </p:nvPr>
        </p:nvSpPr>
        <p:spPr>
          <a:xfrm>
            <a:off x="467544" y="1124744"/>
            <a:ext cx="8229600" cy="5001419"/>
          </a:xfrm>
        </p:spPr>
        <p:txBody>
          <a:bodyPr>
            <a:normAutofit fontScale="92500" lnSpcReduction="10000"/>
          </a:bodyPr>
          <a:lstStyle/>
          <a:p>
            <a:pPr marL="0" indent="0">
              <a:buNone/>
            </a:pPr>
            <a:r>
              <a:rPr lang="en-US" altLang="ja-JP" sz="1600" dirty="0"/>
              <a:t>1917</a:t>
            </a:r>
            <a:r>
              <a:rPr lang="ja-JP" altLang="en-US" sz="1600" dirty="0"/>
              <a:t>年</a:t>
            </a:r>
            <a:r>
              <a:rPr kumimoji="1" lang="ja-JP" altLang="en-US" sz="1600" dirty="0" smtClean="0"/>
              <a:t>「山島方位記」からの地磁気偏角の解析は長岡半太郎監修の大谷亮吉</a:t>
            </a:r>
            <a:r>
              <a:rPr lang="ja-JP" altLang="en-US" sz="1600" dirty="0" smtClean="0"/>
              <a:t>著</a:t>
            </a:r>
            <a:r>
              <a:rPr kumimoji="1" lang="en-US" altLang="ja-JP" sz="1600" dirty="0" smtClean="0"/>
              <a:t>(</a:t>
            </a:r>
            <a:r>
              <a:rPr kumimoji="1" lang="ja-JP" altLang="en-US" sz="1600" dirty="0" smtClean="0"/>
              <a:t>後に京大理学部教授</a:t>
            </a:r>
            <a:r>
              <a:rPr kumimoji="1" lang="en-US" altLang="ja-JP" sz="1600" dirty="0" smtClean="0"/>
              <a:t>)</a:t>
            </a:r>
            <a:r>
              <a:rPr kumimoji="1" lang="ja-JP" altLang="en-US" sz="1600" dirty="0" smtClean="0"/>
              <a:t>は著書「伊能忠敬」岩波</a:t>
            </a:r>
            <a:r>
              <a:rPr lang="ja-JP" altLang="en-US" sz="1600" dirty="0" smtClean="0"/>
              <a:t>に詳細位置が既知の深川黒江町伊能隠宅での解析した地磁気偏角</a:t>
            </a:r>
            <a:r>
              <a:rPr lang="en-US" altLang="ja-JP" sz="1600" dirty="0" smtClean="0"/>
              <a:t>1802</a:t>
            </a:r>
            <a:r>
              <a:rPr lang="ja-JP" altLang="en-US" sz="1600" dirty="0" smtClean="0"/>
              <a:t>年</a:t>
            </a:r>
            <a:r>
              <a:rPr lang="en-US" altLang="ja-JP" sz="1600" dirty="0" smtClean="0"/>
              <a:t>0°26′E1803</a:t>
            </a:r>
            <a:r>
              <a:rPr lang="ja-JP" altLang="en-US" sz="1600" dirty="0" smtClean="0"/>
              <a:t>年</a:t>
            </a:r>
            <a:r>
              <a:rPr lang="en-US" altLang="ja-JP" sz="1600" dirty="0" smtClean="0"/>
              <a:t>0°14′E</a:t>
            </a:r>
            <a:r>
              <a:rPr lang="ja-JP" altLang="en-US" sz="1600" dirty="0" smtClean="0"/>
              <a:t>を示し、他の地での解析は困難故に他日に譲るとした。</a:t>
            </a:r>
            <a:r>
              <a:rPr lang="en-US" altLang="ja-JP" sz="1600" dirty="0" smtClean="0"/>
              <a:t>1938</a:t>
            </a:r>
            <a:r>
              <a:rPr lang="ja-JP" altLang="en-US" sz="1600" dirty="0" smtClean="0"/>
              <a:t>年篠崎長之</a:t>
            </a:r>
            <a:r>
              <a:rPr lang="en-US" altLang="ja-JP" sz="1600" dirty="0" smtClean="0"/>
              <a:t>(</a:t>
            </a:r>
            <a:r>
              <a:rPr lang="ja-JP" altLang="en-US" sz="1600" dirty="0" smtClean="0"/>
              <a:t>旧制高知高等学校教授</a:t>
            </a:r>
            <a:r>
              <a:rPr lang="en-US" altLang="ja-JP" sz="1600" dirty="0" smtClean="0"/>
              <a:t>)</a:t>
            </a:r>
            <a:r>
              <a:rPr lang="ja-JP" altLang="en-US" sz="1600" dirty="0" smtClean="0"/>
              <a:t>は雑誌「科学」</a:t>
            </a:r>
            <a:r>
              <a:rPr lang="en-US" altLang="ja-JP" sz="1600" dirty="0" smtClean="0"/>
              <a:t>6</a:t>
            </a:r>
            <a:r>
              <a:rPr lang="ja-JP" altLang="en-US" sz="1600" dirty="0" smtClean="0"/>
              <a:t>月号「地磁気永年変化の日本に於ける観測に就いて」で取り上げた。</a:t>
            </a:r>
          </a:p>
          <a:p>
            <a:pPr marL="0" indent="0">
              <a:buNone/>
            </a:pPr>
            <a:r>
              <a:rPr lang="en-US" altLang="ja-JP" sz="1600" dirty="0" smtClean="0"/>
              <a:t>1984</a:t>
            </a:r>
            <a:r>
              <a:rPr lang="ja-JP" altLang="en-US" sz="1600" dirty="0" smtClean="0"/>
              <a:t>年今道周一初代地磁気観測所長は</a:t>
            </a:r>
            <a:r>
              <a:rPr lang="en-US" altLang="ja-JP" sz="1600" dirty="0" smtClean="0"/>
              <a:t>90</a:t>
            </a:r>
            <a:r>
              <a:rPr lang="ja-JP" altLang="en-US" sz="1600" dirty="0" smtClean="0"/>
              <a:t>歳の高齢をおして世間に流布した保柳睦美氏の「伊能忠敬の科学的業績」</a:t>
            </a:r>
            <a:r>
              <a:rPr lang="en-US" altLang="ja-JP" sz="1600" dirty="0" smtClean="0"/>
              <a:t>1974</a:t>
            </a:r>
            <a:r>
              <a:rPr lang="ja-JP" altLang="en-US" sz="1600" dirty="0" smtClean="0"/>
              <a:t>年古今書院での推定</a:t>
            </a:r>
            <a:r>
              <a:rPr kumimoji="1" lang="ja-JP" altLang="en-US" sz="1600" dirty="0" smtClean="0"/>
              <a:t>の</a:t>
            </a:r>
            <a:r>
              <a:rPr lang="ja-JP" altLang="en-US" sz="1600" dirty="0"/>
              <a:t>伊能</a:t>
            </a:r>
            <a:r>
              <a:rPr lang="ja-JP" altLang="en-US" sz="1600" dirty="0" smtClean="0"/>
              <a:t>時代の</a:t>
            </a:r>
            <a:r>
              <a:rPr kumimoji="1" lang="ja-JP" altLang="en-US" sz="1600" dirty="0" smtClean="0"/>
              <a:t>等偏角線図の間違えを</a:t>
            </a:r>
            <a:r>
              <a:rPr kumimoji="1" lang="en-US" altLang="ja-JP" sz="1600" dirty="0" smtClean="0"/>
              <a:t>Gauss1830</a:t>
            </a:r>
            <a:r>
              <a:rPr kumimoji="1" lang="ja-JP" altLang="en-US" sz="1600" dirty="0" smtClean="0"/>
              <a:t>年と</a:t>
            </a:r>
            <a:r>
              <a:rPr lang="en-US" altLang="ja-JP" sz="1600" dirty="0" smtClean="0"/>
              <a:t>ristche1842</a:t>
            </a:r>
            <a:r>
              <a:rPr lang="ja-JP" altLang="en-US" sz="1600" dirty="0" smtClean="0"/>
              <a:t>年の各等偏角線図を参考に</a:t>
            </a:r>
            <a:r>
              <a:rPr lang="en-US" altLang="ja-JP" sz="1600" dirty="0" smtClean="0"/>
              <a:t>1800</a:t>
            </a:r>
            <a:r>
              <a:rPr lang="ja-JP" altLang="en-US" sz="1600" dirty="0" smtClean="0"/>
              <a:t>年の日本の等偏角線推定図を描き、大谷氏が解析対象とした「山島方位記」の行方がわからないことを記述し</a:t>
            </a:r>
            <a:r>
              <a:rPr lang="en-US" altLang="ja-JP" sz="1600" dirty="0" smtClean="0"/>
              <a:t>5</a:t>
            </a:r>
            <a:r>
              <a:rPr lang="ja-JP" altLang="en-US" sz="1600" dirty="0" smtClean="0"/>
              <a:t>年後に他界。</a:t>
            </a:r>
          </a:p>
          <a:p>
            <a:pPr marL="0" indent="0">
              <a:buNone/>
            </a:pPr>
            <a:endParaRPr lang="ja-JP" altLang="en-US" sz="1600" dirty="0" smtClean="0"/>
          </a:p>
          <a:p>
            <a:pPr marL="0" indent="0">
              <a:buNone/>
            </a:pPr>
            <a:r>
              <a:rPr lang="en-US" altLang="ja-JP" sz="1600" dirty="0" smtClean="0"/>
              <a:t>1999</a:t>
            </a:r>
            <a:r>
              <a:rPr lang="ja-JP" altLang="en-US" sz="1600" dirty="0" smtClean="0"/>
              <a:t>年から辻本は伊能図の中の朝鮮の山々の同定を開始。「山島方位記」の解析に至り、</a:t>
            </a:r>
            <a:r>
              <a:rPr lang="en-US" altLang="ja-JP" sz="1600" dirty="0" smtClean="0"/>
              <a:t>2004</a:t>
            </a:r>
            <a:r>
              <a:rPr lang="ja-JP" altLang="en-US" sz="1600" dirty="0" smtClean="0"/>
              <a:t>年辻本は黒田慶一編「韓国の倭城と壬辰倭乱」岩田書院での伊能忠敬「山島方位記」に見る</a:t>
            </a:r>
            <a:r>
              <a:rPr lang="ja-JP" altLang="en-US" sz="1600" dirty="0"/>
              <a:t>「</a:t>
            </a:r>
            <a:r>
              <a:rPr lang="ja-JP" altLang="en-US" sz="1600" dirty="0" smtClean="0"/>
              <a:t>朝鮮の役」－</a:t>
            </a:r>
            <a:r>
              <a:rPr lang="ja-JP" altLang="en-US" sz="1600" dirty="0"/>
              <a:t>「</a:t>
            </a:r>
            <a:r>
              <a:rPr lang="ja-JP" altLang="en-US" sz="1600" dirty="0" smtClean="0"/>
              <a:t>伊能図」の朝鮮の山々の解析からーで文理融合解析に基づく同定を行い</a:t>
            </a:r>
            <a:r>
              <a:rPr lang="en-US" altLang="ja-JP" sz="1600" dirty="0" smtClean="0"/>
              <a:t>1813</a:t>
            </a:r>
            <a:r>
              <a:rPr lang="ja-JP" altLang="en-US" sz="1600" dirty="0" smtClean="0"/>
              <a:t>年対馬北西部平均</a:t>
            </a:r>
            <a:r>
              <a:rPr lang="en-US" altLang="ja-JP" sz="1600" dirty="0" smtClean="0"/>
              <a:t>2°27′</a:t>
            </a:r>
            <a:r>
              <a:rPr lang="ja-JP" altLang="en-US" sz="1600" dirty="0" smtClean="0"/>
              <a:t>西偏とする。</a:t>
            </a:r>
            <a:r>
              <a:rPr lang="en-US" altLang="ja-JP" sz="1600" dirty="0" smtClean="0"/>
              <a:t>2005</a:t>
            </a:r>
            <a:r>
              <a:rPr lang="ja-JP" altLang="en-US" sz="1600" dirty="0" smtClean="0"/>
              <a:t>年辻本　京都大学地磁気世界資料解析ｾﾝﾀｰﾆｭｰｽ</a:t>
            </a:r>
            <a:r>
              <a:rPr lang="en-US" altLang="ja-JP" sz="1600" dirty="0" smtClean="0"/>
              <a:t>789</a:t>
            </a:r>
            <a:r>
              <a:rPr lang="ja-JP" altLang="en-US" sz="1600" dirty="0" smtClean="0"/>
              <a:t>号　伊能忠敬の「山島方位記」から</a:t>
            </a:r>
            <a:r>
              <a:rPr lang="en-US" altLang="ja-JP" sz="1600" dirty="0" smtClean="0"/>
              <a:t>19</a:t>
            </a:r>
            <a:r>
              <a:rPr lang="ja-JP" altLang="en-US" sz="1600" dirty="0" smtClean="0"/>
              <a:t>世紀初頭の地磁気偏角を割出し活用する　を投稿以後ほぼ毎年記事投稿。</a:t>
            </a:r>
          </a:p>
          <a:p>
            <a:pPr marL="0" indent="0">
              <a:buNone/>
            </a:pPr>
            <a:r>
              <a:rPr lang="ja-JP" altLang="en-US" sz="1600" dirty="0" smtClean="0"/>
              <a:t>松江で研究協力をいただいた乾隆明氏は本件研究を編著「松江藩の時代」</a:t>
            </a:r>
            <a:r>
              <a:rPr lang="en-US" altLang="ja-JP" sz="1600" dirty="0" smtClean="0"/>
              <a:t>(</a:t>
            </a:r>
            <a:r>
              <a:rPr lang="ja-JP" altLang="en-US" sz="1600" dirty="0" smtClean="0"/>
              <a:t>郷土史書籍</a:t>
            </a:r>
            <a:r>
              <a:rPr lang="en-US" altLang="ja-JP" sz="1600" dirty="0" smtClean="0"/>
              <a:t>)</a:t>
            </a:r>
            <a:r>
              <a:rPr lang="ja-JP" altLang="en-US" sz="1600" dirty="0" smtClean="0"/>
              <a:t>に掲載し、地磁気ｾﾝﾀｰﾆｭｰｽにも投稿、乾</a:t>
            </a:r>
            <a:r>
              <a:rPr lang="ja-JP" altLang="en-US" sz="1600" dirty="0"/>
              <a:t>氏の紹介</a:t>
            </a:r>
            <a:r>
              <a:rPr lang="ja-JP" altLang="en-US" sz="1600" dirty="0" smtClean="0"/>
              <a:t>で辻本から「山島方位記」からの文理融合解析のｴｸｾﾙ化の依頼を受けた面谷明俊氏は</a:t>
            </a:r>
            <a:r>
              <a:rPr lang="en-US" altLang="ja-JP" sz="1600" dirty="0"/>
              <a:t>2010</a:t>
            </a:r>
            <a:r>
              <a:rPr lang="ja-JP" altLang="en-US" sz="1600" dirty="0"/>
              <a:t>年京都大学地磁気世界資料解析ｾﾝﾀｰﾆｭｰｽ</a:t>
            </a:r>
            <a:r>
              <a:rPr lang="en-US" altLang="ja-JP" sz="1600" dirty="0" smtClean="0"/>
              <a:t>7119</a:t>
            </a:r>
            <a:r>
              <a:rPr lang="ja-JP" altLang="en-US" sz="1600" dirty="0" smtClean="0"/>
              <a:t>号に　表計算ソフトを使用した「山島方位記」からの地磁気偏角の解析の試み　を投稿し、鳥取・出雲間を解析。</a:t>
            </a:r>
          </a:p>
          <a:p>
            <a:pPr marL="0" indent="0">
              <a:buNone/>
            </a:pPr>
            <a:endParaRPr lang="ja-JP" altLang="en-US" sz="1600" dirty="0" smtClean="0"/>
          </a:p>
          <a:p>
            <a:pPr marL="0" indent="0">
              <a:buNone/>
            </a:pPr>
            <a:r>
              <a:rPr lang="ja-JP" altLang="en-US" sz="1600" dirty="0" smtClean="0"/>
              <a:t>一部にｴｸｾﾙ使用前の初期段階の方法による解析を含みながらも</a:t>
            </a:r>
            <a:r>
              <a:rPr lang="en-US" altLang="ja-JP" sz="1600" dirty="0"/>
              <a:t>2016</a:t>
            </a:r>
            <a:r>
              <a:rPr lang="ja-JP" altLang="en-US" sz="1600" dirty="0"/>
              <a:t>年迄に解析</a:t>
            </a:r>
            <a:r>
              <a:rPr lang="ja-JP" altLang="en-US" sz="1600" dirty="0" smtClean="0"/>
              <a:t>地点は日本全国で</a:t>
            </a:r>
            <a:r>
              <a:rPr lang="en-US" altLang="ja-JP" sz="1600" dirty="0" smtClean="0"/>
              <a:t>200</a:t>
            </a:r>
            <a:r>
              <a:rPr lang="ja-JP" altLang="en-US" sz="1600" dirty="0" smtClean="0"/>
              <a:t>地点を越えた。</a:t>
            </a:r>
          </a:p>
          <a:p>
            <a:pPr marL="0" indent="0">
              <a:buNone/>
            </a:pPr>
            <a:endParaRPr kumimoji="1" lang="ja-JP" altLang="en-US" sz="1600" dirty="0" smtClean="0"/>
          </a:p>
        </p:txBody>
      </p:sp>
    </p:spTree>
    <p:extLst>
      <p:ext uri="{BB962C8B-B14F-4D97-AF65-F5344CB8AC3E}">
        <p14:creationId xmlns:p14="http://schemas.microsoft.com/office/powerpoint/2010/main" val="1133251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274042"/>
          </a:xfrm>
        </p:spPr>
        <p:txBody>
          <a:bodyPr>
            <a:normAutofit fontScale="90000"/>
          </a:bodyPr>
          <a:lstStyle/>
          <a:p>
            <a:r>
              <a:rPr kumimoji="1" lang="ja-JP" altLang="en-US" sz="1800" dirty="0" smtClean="0"/>
              <a:t>現在の改善すべき課題</a:t>
            </a:r>
            <a:endParaRPr kumimoji="1" lang="ja-JP" altLang="en-US" sz="1800" dirty="0"/>
          </a:p>
        </p:txBody>
      </p:sp>
      <p:sp>
        <p:nvSpPr>
          <p:cNvPr id="3" name="コンテンツ プレースホルダー 2"/>
          <p:cNvSpPr>
            <a:spLocks noGrp="1"/>
          </p:cNvSpPr>
          <p:nvPr>
            <p:ph idx="1"/>
          </p:nvPr>
        </p:nvSpPr>
        <p:spPr>
          <a:xfrm>
            <a:off x="323528" y="548680"/>
            <a:ext cx="8229600" cy="5976664"/>
          </a:xfrm>
        </p:spPr>
        <p:txBody>
          <a:bodyPr>
            <a:normAutofit fontScale="25000" lnSpcReduction="20000"/>
          </a:bodyPr>
          <a:lstStyle/>
          <a:p>
            <a:pPr marL="0" indent="0">
              <a:buNone/>
            </a:pPr>
            <a:endParaRPr kumimoji="1" lang="en-US" altLang="ja-JP" sz="1800" dirty="0" smtClean="0"/>
          </a:p>
          <a:p>
            <a:pPr marL="0" indent="0">
              <a:buNone/>
            </a:pPr>
            <a:r>
              <a:rPr lang="en-US" altLang="ja-JP" sz="6400" b="1" dirty="0" smtClean="0">
                <a:latin typeface="ＭＳ 明朝" panose="02020609040205080304" pitchFamily="17" charset="-128"/>
                <a:ea typeface="ＭＳ 明朝" panose="02020609040205080304" pitchFamily="17" charset="-128"/>
              </a:rPr>
              <a:t>&lt;</a:t>
            </a:r>
            <a:r>
              <a:rPr lang="ja-JP" altLang="en-US" sz="6400" b="1" dirty="0" smtClean="0">
                <a:latin typeface="ＭＳ 明朝" panose="02020609040205080304" pitchFamily="17" charset="-128"/>
                <a:ea typeface="ＭＳ 明朝" panose="02020609040205080304" pitchFamily="17" charset="-128"/>
              </a:rPr>
              <a:t>文理の日常の専門部門研究外に対する忌避と抵抗よりも融合努力こそ肝腎である</a:t>
            </a:r>
            <a:r>
              <a:rPr lang="en-US" altLang="ja-JP" sz="6400" b="1" dirty="0" smtClean="0">
                <a:latin typeface="ＭＳ 明朝" panose="02020609040205080304" pitchFamily="17" charset="-128"/>
                <a:ea typeface="ＭＳ 明朝" panose="02020609040205080304" pitchFamily="17" charset="-128"/>
              </a:rPr>
              <a:t>&gt;   </a:t>
            </a:r>
            <a:endParaRPr lang="ja-JP" altLang="en-US" sz="6400" b="1" dirty="0" smtClean="0">
              <a:latin typeface="ＭＳ 明朝" panose="02020609040205080304" pitchFamily="17" charset="-128"/>
              <a:ea typeface="ＭＳ 明朝" panose="02020609040205080304" pitchFamily="17" charset="-128"/>
            </a:endParaRPr>
          </a:p>
          <a:p>
            <a:pPr marL="0" indent="0">
              <a:buNone/>
            </a:pPr>
            <a:r>
              <a:rPr lang="en-US" altLang="ja-JP" sz="6400" dirty="0" smtClean="0">
                <a:latin typeface="ＭＳ 明朝" panose="02020609040205080304" pitchFamily="17" charset="-128"/>
                <a:ea typeface="ＭＳ 明朝" panose="02020609040205080304" pitchFamily="17" charset="-128"/>
              </a:rPr>
              <a:t>200</a:t>
            </a:r>
            <a:r>
              <a:rPr lang="ja-JP" altLang="en-US" sz="6400" dirty="0">
                <a:latin typeface="ＭＳ 明朝" panose="02020609040205080304" pitchFamily="17" charset="-128"/>
                <a:ea typeface="ＭＳ 明朝" panose="02020609040205080304" pitchFamily="17" charset="-128"/>
              </a:rPr>
              <a:t>年前の日本各地の地磁気偏角解析の貴重な元ﾃﾞｰﾀ「山島方位記」が残っていた</a:t>
            </a:r>
            <a:r>
              <a:rPr lang="ja-JP" altLang="en-US" sz="6400" dirty="0" smtClean="0">
                <a:latin typeface="ＭＳ 明朝" panose="02020609040205080304" pitchFamily="17" charset="-128"/>
                <a:ea typeface="ＭＳ 明朝" panose="02020609040205080304" pitchFamily="17" charset="-128"/>
              </a:rPr>
              <a:t>。</a:t>
            </a:r>
          </a:p>
          <a:p>
            <a:pPr marL="0" indent="0">
              <a:buNone/>
            </a:pPr>
            <a:r>
              <a:rPr lang="ja-JP" altLang="en-US" sz="6400" dirty="0" smtClean="0">
                <a:latin typeface="ＭＳ 明朝" panose="02020609040205080304" pitchFamily="17" charset="-128"/>
                <a:ea typeface="ＭＳ 明朝" panose="02020609040205080304" pitchFamily="17" charset="-128"/>
              </a:rPr>
              <a:t>異分野</a:t>
            </a:r>
            <a:r>
              <a:rPr lang="ja-JP" altLang="en-US" sz="6400" dirty="0">
                <a:latin typeface="ＭＳ 明朝" panose="02020609040205080304" pitchFamily="17" charset="-128"/>
                <a:ea typeface="ＭＳ 明朝" panose="02020609040205080304" pitchFamily="17" charset="-128"/>
              </a:rPr>
              <a:t>の方法を採用しないと前進できない場合は異分野間での取り入れを</a:t>
            </a:r>
            <a:r>
              <a:rPr lang="ja-JP" altLang="en-US" sz="6400" dirty="0" smtClean="0">
                <a:latin typeface="ＭＳ 明朝" panose="02020609040205080304" pitchFamily="17" charset="-128"/>
                <a:ea typeface="ＭＳ 明朝" panose="02020609040205080304" pitchFamily="17" charset="-128"/>
              </a:rPr>
              <a:t>試みる。</a:t>
            </a:r>
            <a:endParaRPr lang="ja-JP" altLang="en-US" sz="6400" dirty="0">
              <a:latin typeface="ＭＳ 明朝" panose="02020609040205080304" pitchFamily="17" charset="-128"/>
              <a:ea typeface="ＭＳ 明朝" panose="02020609040205080304" pitchFamily="17" charset="-128"/>
            </a:endParaRPr>
          </a:p>
          <a:p>
            <a:pPr marL="0" indent="0">
              <a:buNone/>
            </a:pPr>
            <a:r>
              <a:rPr lang="ja-JP" altLang="en-US" sz="6400" u="sng" dirty="0" smtClean="0">
                <a:latin typeface="ＭＳ 明朝" panose="02020609040205080304" pitchFamily="17" charset="-128"/>
                <a:ea typeface="ＭＳ 明朝" panose="02020609040205080304" pitchFamily="17" charset="-128"/>
              </a:rPr>
              <a:t>異分野融合開拓への負担や困難を恐れ安易に後回しにすると、やらず終いになる。</a:t>
            </a:r>
          </a:p>
          <a:p>
            <a:pPr marL="0" indent="0">
              <a:buNone/>
            </a:pPr>
            <a:r>
              <a:rPr lang="ja-JP" altLang="en-US" sz="6400" b="1" u="sng" dirty="0" smtClean="0">
                <a:latin typeface="ＭＳ 明朝" panose="02020609040205080304" pitchFamily="17" charset="-128"/>
                <a:ea typeface="ＭＳ 明朝" panose="02020609040205080304" pitchFamily="17" charset="-128"/>
              </a:rPr>
              <a:t>特に科学</a:t>
            </a:r>
            <a:r>
              <a:rPr lang="en-US" altLang="ja-JP" sz="6400" b="1" u="sng" dirty="0">
                <a:latin typeface="ＭＳ 明朝" panose="02020609040205080304" pitchFamily="17" charset="-128"/>
                <a:ea typeface="ＭＳ 明朝" panose="02020609040205080304" pitchFamily="17" charset="-128"/>
              </a:rPr>
              <a:t>Science</a:t>
            </a:r>
            <a:r>
              <a:rPr lang="ja-JP" altLang="en-US" sz="6400" b="1" u="sng" dirty="0">
                <a:latin typeface="ＭＳ 明朝" panose="02020609040205080304" pitchFamily="17" charset="-128"/>
                <a:ea typeface="ＭＳ 明朝" panose="02020609040205080304" pitchFamily="17" charset="-128"/>
              </a:rPr>
              <a:t>が入ると</a:t>
            </a:r>
            <a:r>
              <a:rPr lang="en-US" altLang="ja-JP" sz="6400" b="1" u="sng" dirty="0">
                <a:latin typeface="ＭＳ 明朝" panose="02020609040205080304" pitchFamily="17" charset="-128"/>
                <a:ea typeface="ＭＳ 明朝" panose="02020609040205080304" pitchFamily="17" charset="-128"/>
              </a:rPr>
              <a:t>Science</a:t>
            </a:r>
            <a:r>
              <a:rPr lang="ja-JP" altLang="en-US" sz="6400" b="1" u="sng" dirty="0">
                <a:latin typeface="ＭＳ 明朝" panose="02020609040205080304" pitchFamily="17" charset="-128"/>
                <a:ea typeface="ＭＳ 明朝" panose="02020609040205080304" pitchFamily="17" charset="-128"/>
              </a:rPr>
              <a:t>を除外</a:t>
            </a:r>
            <a:r>
              <a:rPr lang="ja-JP" altLang="en-US" sz="6400" b="1" u="sng" dirty="0" smtClean="0">
                <a:latin typeface="ＭＳ 明朝" panose="02020609040205080304" pitchFamily="17" charset="-128"/>
                <a:ea typeface="ＭＳ 明朝" panose="02020609040205080304" pitchFamily="17" charset="-128"/>
              </a:rPr>
              <a:t>できないので着実</a:t>
            </a:r>
            <a:r>
              <a:rPr lang="ja-JP" altLang="en-US" sz="6400" b="1" u="sng" dirty="0">
                <a:latin typeface="ＭＳ 明朝" panose="02020609040205080304" pitchFamily="17" charset="-128"/>
                <a:ea typeface="ＭＳ 明朝" panose="02020609040205080304" pitchFamily="17" charset="-128"/>
              </a:rPr>
              <a:t>に</a:t>
            </a:r>
            <a:r>
              <a:rPr lang="ja-JP" altLang="en-US" sz="6400" b="1" u="sng" dirty="0" smtClean="0">
                <a:latin typeface="ＭＳ 明朝" panose="02020609040205080304" pitchFamily="17" charset="-128"/>
                <a:ea typeface="ＭＳ 明朝" panose="02020609040205080304" pitchFamily="17" charset="-128"/>
              </a:rPr>
              <a:t>実行</a:t>
            </a:r>
            <a:r>
              <a:rPr lang="ja-JP" altLang="en-US" sz="6400" b="1" u="sng" dirty="0">
                <a:latin typeface="ＭＳ 明朝" panose="02020609040205080304" pitchFamily="17" charset="-128"/>
                <a:ea typeface="ＭＳ 明朝" panose="02020609040205080304" pitchFamily="17" charset="-128"/>
              </a:rPr>
              <a:t>するしかない</a:t>
            </a:r>
            <a:r>
              <a:rPr lang="ja-JP" altLang="en-US" sz="6400" b="1" u="sng" dirty="0" smtClean="0">
                <a:latin typeface="ＭＳ 明朝" panose="02020609040205080304" pitchFamily="17" charset="-128"/>
                <a:ea typeface="ＭＳ 明朝" panose="02020609040205080304" pitchFamily="17" charset="-128"/>
              </a:rPr>
              <a:t>。</a:t>
            </a:r>
          </a:p>
          <a:p>
            <a:pPr marL="0" indent="0">
              <a:buNone/>
            </a:pPr>
            <a:r>
              <a:rPr lang="ja-JP" altLang="en-US" sz="6400" b="1" u="sng" dirty="0" smtClean="0">
                <a:latin typeface="ＭＳ 明朝" panose="02020609040205080304" pitchFamily="17" charset="-128"/>
                <a:ea typeface="ＭＳ 明朝" panose="02020609040205080304" pitchFamily="17" charset="-128"/>
              </a:rPr>
              <a:t>平等の目線で学び切磋琢磨するしかない。</a:t>
            </a:r>
          </a:p>
          <a:p>
            <a:pPr marL="0" indent="0">
              <a:buNone/>
            </a:pPr>
            <a:r>
              <a:rPr lang="ja-JP" altLang="en-US" sz="6400" dirty="0" smtClean="0">
                <a:latin typeface="ＭＳ 明朝" panose="02020609040205080304" pitchFamily="17" charset="-128"/>
                <a:ea typeface="ＭＳ 明朝" panose="02020609040205080304" pitchFamily="17" charset="-128"/>
              </a:rPr>
              <a:t>文理</a:t>
            </a:r>
            <a:r>
              <a:rPr lang="ja-JP" altLang="en-US" sz="6400" dirty="0">
                <a:latin typeface="ＭＳ 明朝" panose="02020609040205080304" pitchFamily="17" charset="-128"/>
                <a:ea typeface="ＭＳ 明朝" panose="02020609040205080304" pitchFamily="17" charset="-128"/>
              </a:rPr>
              <a:t>を融合して</a:t>
            </a:r>
            <a:r>
              <a:rPr lang="ja-JP" altLang="en-US" sz="6400" dirty="0" smtClean="0">
                <a:latin typeface="ＭＳ 明朝" panose="02020609040205080304" pitchFamily="17" charset="-128"/>
                <a:ea typeface="ＭＳ 明朝" panose="02020609040205080304" pitchFamily="17" charset="-128"/>
              </a:rPr>
              <a:t>文系と理系双方</a:t>
            </a:r>
            <a:r>
              <a:rPr lang="ja-JP" altLang="en-US" sz="6400" dirty="0">
                <a:latin typeface="ＭＳ 明朝" panose="02020609040205080304" pitchFamily="17" charset="-128"/>
                <a:ea typeface="ＭＳ 明朝" panose="02020609040205080304" pitchFamily="17" charset="-128"/>
              </a:rPr>
              <a:t>の長所を最大限活かして、いずれか片方では従来達成不能の高精度の解析結果を出して活用に</a:t>
            </a:r>
            <a:r>
              <a:rPr lang="ja-JP" altLang="en-US" sz="6400" dirty="0" smtClean="0">
                <a:latin typeface="ＭＳ 明朝" panose="02020609040205080304" pitchFamily="17" charset="-128"/>
                <a:ea typeface="ＭＳ 明朝" panose="02020609040205080304" pitchFamily="17" charset="-128"/>
              </a:rPr>
              <a:t>向け、さらに関連範囲の拡大と向上を目指す。</a:t>
            </a:r>
            <a:endParaRPr lang="ja-JP" altLang="en-US" sz="6400" dirty="0">
              <a:latin typeface="ＭＳ 明朝" panose="02020609040205080304" pitchFamily="17" charset="-128"/>
              <a:ea typeface="ＭＳ 明朝" panose="02020609040205080304" pitchFamily="17" charset="-128"/>
            </a:endParaRPr>
          </a:p>
          <a:p>
            <a:pPr marL="0" indent="0">
              <a:buNone/>
            </a:pPr>
            <a:r>
              <a:rPr lang="ja-JP" altLang="en-US" sz="6400" dirty="0" smtClean="0">
                <a:latin typeface="ＭＳ 明朝" panose="02020609040205080304" pitchFamily="17" charset="-128"/>
                <a:ea typeface="ＭＳ 明朝" panose="02020609040205080304" pitchFamily="17" charset="-128"/>
              </a:rPr>
              <a:t>理系</a:t>
            </a:r>
            <a:r>
              <a:rPr lang="ja-JP" altLang="en-US" sz="6400" dirty="0">
                <a:latin typeface="ＭＳ 明朝" panose="02020609040205080304" pitchFamily="17" charset="-128"/>
                <a:ea typeface="ＭＳ 明朝" panose="02020609040205080304" pitchFamily="17" charset="-128"/>
              </a:rPr>
              <a:t>で</a:t>
            </a:r>
            <a:r>
              <a:rPr lang="ja-JP" altLang="en-US" sz="6400" dirty="0" smtClean="0">
                <a:latin typeface="ＭＳ 明朝" panose="02020609040205080304" pitchFamily="17" charset="-128"/>
                <a:ea typeface="ＭＳ 明朝" panose="02020609040205080304" pitchFamily="17" charset="-128"/>
              </a:rPr>
              <a:t>は全く内容を知らずに</a:t>
            </a:r>
            <a:r>
              <a:rPr lang="ja-JP" altLang="en-US" sz="6400" dirty="0">
                <a:latin typeface="ＭＳ 明朝" panose="02020609040205080304" pitchFamily="17" charset="-128"/>
                <a:ea typeface="ＭＳ 明朝" panose="02020609040205080304" pitchFamily="17" charset="-128"/>
              </a:rPr>
              <a:t>「江戸時代伊能忠敬なんて</a:t>
            </a:r>
            <a:r>
              <a:rPr lang="ja-JP" altLang="en-US" sz="6400" dirty="0" smtClean="0">
                <a:latin typeface="ＭＳ 明朝" panose="02020609040205080304" pitchFamily="17" charset="-128"/>
                <a:ea typeface="ＭＳ 明朝" panose="02020609040205080304" pitchFamily="17" charset="-128"/>
              </a:rPr>
              <a:t>古過ぎて駄目だ」との聴かずに立ち去る野次を一度だけ聞いたが、文系では伝統の伊能図の図幅と文献史料に特化した研究領域の研究基盤が危うくなると思い込むのか、磁針測量地図にも拘らず「地磁気の偏角など、そんなものは知らない」と仕切って忌避し、出版物や展示等で研究を排除</a:t>
            </a:r>
            <a:r>
              <a:rPr lang="ja-JP" altLang="en-US" sz="6400" dirty="0">
                <a:latin typeface="ＭＳ 明朝" panose="02020609040205080304" pitchFamily="17" charset="-128"/>
                <a:ea typeface="ＭＳ 明朝" panose="02020609040205080304" pitchFamily="17" charset="-128"/>
              </a:rPr>
              <a:t>する</a:t>
            </a:r>
            <a:r>
              <a:rPr lang="ja-JP" altLang="en-US" sz="6400" dirty="0" smtClean="0">
                <a:latin typeface="ＭＳ 明朝" panose="02020609040205080304" pitchFamily="17" charset="-128"/>
                <a:ea typeface="ＭＳ 明朝" panose="02020609040205080304" pitchFamily="17" charset="-128"/>
              </a:rPr>
              <a:t>懸念</a:t>
            </a:r>
            <a:r>
              <a:rPr lang="ja-JP" altLang="en-US" sz="6400" dirty="0">
                <a:latin typeface="ＭＳ 明朝" panose="02020609040205080304" pitchFamily="17" charset="-128"/>
                <a:ea typeface="ＭＳ 明朝" panose="02020609040205080304" pitchFamily="17" charset="-128"/>
              </a:rPr>
              <a:t>は全く</a:t>
            </a:r>
            <a:r>
              <a:rPr lang="ja-JP" altLang="en-US" sz="6400" dirty="0" smtClean="0">
                <a:latin typeface="ＭＳ 明朝" panose="02020609040205080304" pitchFamily="17" charset="-128"/>
                <a:ea typeface="ＭＳ 明朝" panose="02020609040205080304" pitchFamily="17" charset="-128"/>
              </a:rPr>
              <a:t>当たらず、伊能</a:t>
            </a:r>
            <a:r>
              <a:rPr lang="ja-JP" altLang="en-US" sz="6400" dirty="0">
                <a:latin typeface="ＭＳ 明朝" panose="02020609040205080304" pitchFamily="17" charset="-128"/>
                <a:ea typeface="ＭＳ 明朝" panose="02020609040205080304" pitchFamily="17" charset="-128"/>
              </a:rPr>
              <a:t>忠敬の科学</a:t>
            </a:r>
            <a:r>
              <a:rPr lang="en-US" altLang="ja-JP" sz="6400" dirty="0" smtClean="0">
                <a:latin typeface="ＭＳ 明朝" panose="02020609040205080304" pitchFamily="17" charset="-128"/>
                <a:ea typeface="ＭＳ 明朝" panose="02020609040205080304" pitchFamily="17" charset="-128"/>
              </a:rPr>
              <a:t>Science</a:t>
            </a:r>
            <a:r>
              <a:rPr lang="ja-JP" altLang="en-US" sz="6400" dirty="0" smtClean="0">
                <a:latin typeface="ＭＳ 明朝" panose="02020609040205080304" pitchFamily="17" charset="-128"/>
                <a:ea typeface="ＭＳ 明朝" panose="02020609040205080304" pitchFamily="17" charset="-128"/>
              </a:rPr>
              <a:t>に反すること</a:t>
            </a:r>
            <a:r>
              <a:rPr lang="ja-JP" altLang="en-US" sz="6400" dirty="0">
                <a:latin typeface="ＭＳ 明朝" panose="02020609040205080304" pitchFamily="17" charset="-128"/>
                <a:ea typeface="ＭＳ 明朝" panose="02020609040205080304" pitchFamily="17" charset="-128"/>
              </a:rPr>
              <a:t>なく</a:t>
            </a:r>
            <a:r>
              <a:rPr lang="ja-JP" altLang="en-US" sz="6400" dirty="0" smtClean="0">
                <a:latin typeface="ＭＳ 明朝" panose="02020609040205080304" pitchFamily="17" charset="-128"/>
                <a:ea typeface="ＭＳ 明朝" panose="02020609040205080304" pitchFamily="17" charset="-128"/>
              </a:rPr>
              <a:t>、</a:t>
            </a:r>
            <a:r>
              <a:rPr lang="ja-JP" altLang="en-US" sz="6400" dirty="0">
                <a:latin typeface="ＭＳ 明朝" panose="02020609040205080304" pitchFamily="17" charset="-128"/>
                <a:ea typeface="ＭＳ 明朝" panose="02020609040205080304" pitchFamily="17" charset="-128"/>
              </a:rPr>
              <a:t>約</a:t>
            </a:r>
            <a:r>
              <a:rPr lang="en-US" altLang="ja-JP" sz="6400" dirty="0">
                <a:latin typeface="ＭＳ 明朝" panose="02020609040205080304" pitchFamily="17" charset="-128"/>
                <a:ea typeface="ＭＳ 明朝" panose="02020609040205080304" pitchFamily="17" charset="-128"/>
              </a:rPr>
              <a:t>1</a:t>
            </a:r>
            <a:r>
              <a:rPr lang="ja-JP" altLang="en-US" sz="6400" dirty="0" smtClean="0">
                <a:latin typeface="ＭＳ 明朝" panose="02020609040205080304" pitchFamily="17" charset="-128"/>
                <a:ea typeface="ＭＳ 明朝" panose="02020609040205080304" pitchFamily="17" charset="-128"/>
              </a:rPr>
              <a:t>世紀も停滞後</a:t>
            </a:r>
            <a:r>
              <a:rPr lang="ja-JP" altLang="en-US" sz="6400" dirty="0">
                <a:latin typeface="ＭＳ 明朝" panose="02020609040205080304" pitchFamily="17" charset="-128"/>
                <a:ea typeface="ＭＳ 明朝" panose="02020609040205080304" pitchFamily="17" charset="-128"/>
              </a:rPr>
              <a:t>の文理融合解析</a:t>
            </a:r>
            <a:r>
              <a:rPr lang="ja-JP" altLang="en-US" sz="6400" dirty="0" smtClean="0">
                <a:latin typeface="ＭＳ 明朝" panose="02020609040205080304" pitchFamily="17" charset="-128"/>
                <a:ea typeface="ＭＳ 明朝" panose="02020609040205080304" pitchFamily="17" charset="-128"/>
              </a:rPr>
              <a:t>研究の進展の</a:t>
            </a:r>
            <a:r>
              <a:rPr lang="ja-JP" altLang="en-US" sz="6400" dirty="0">
                <a:latin typeface="ＭＳ 明朝" panose="02020609040205080304" pitchFamily="17" charset="-128"/>
                <a:ea typeface="ＭＳ 明朝" panose="02020609040205080304" pitchFamily="17" charset="-128"/>
              </a:rPr>
              <a:t>妨げにならぬ様に文理</a:t>
            </a:r>
            <a:r>
              <a:rPr lang="ja-JP" altLang="en-US" sz="6400" dirty="0" smtClean="0">
                <a:latin typeface="ＭＳ 明朝" panose="02020609040205080304" pitchFamily="17" charset="-128"/>
                <a:ea typeface="ＭＳ 明朝" panose="02020609040205080304" pitchFamily="17" charset="-128"/>
              </a:rPr>
              <a:t>融合解析を学び推進すべきである。</a:t>
            </a:r>
          </a:p>
          <a:p>
            <a:pPr marL="0" indent="0">
              <a:buNone/>
            </a:pPr>
            <a:endParaRPr lang="ja-JP" altLang="en-US" sz="6400" u="sng" dirty="0" smtClean="0">
              <a:latin typeface="ＭＳ 明朝" panose="02020609040205080304" pitchFamily="17" charset="-128"/>
              <a:ea typeface="ＭＳ 明朝" panose="02020609040205080304" pitchFamily="17" charset="-128"/>
            </a:endParaRPr>
          </a:p>
          <a:p>
            <a:pPr marL="0" indent="0">
              <a:buNone/>
            </a:pPr>
            <a:r>
              <a:rPr lang="en-US" altLang="ja-JP" sz="6400" b="1" dirty="0">
                <a:latin typeface="ＭＳ 明朝" panose="02020609040205080304" pitchFamily="17" charset="-128"/>
                <a:ea typeface="ＭＳ 明朝" panose="02020609040205080304" pitchFamily="17" charset="-128"/>
              </a:rPr>
              <a:t>&lt;</a:t>
            </a:r>
            <a:r>
              <a:rPr lang="ja-JP" altLang="en-US" sz="6400" b="1" dirty="0">
                <a:latin typeface="ＭＳ 明朝" panose="02020609040205080304" pitchFamily="17" charset="-128"/>
                <a:ea typeface="ＭＳ 明朝" panose="02020609040205080304" pitchFamily="17" charset="-128"/>
              </a:rPr>
              <a:t>文理共通での</a:t>
            </a:r>
            <a:r>
              <a:rPr lang="en-US" altLang="ja-JP" sz="6400" b="1" dirty="0" smtClean="0">
                <a:latin typeface="ＭＳ 明朝" panose="02020609040205080304" pitchFamily="17" charset="-128"/>
                <a:ea typeface="ＭＳ 明朝" panose="02020609040205080304" pitchFamily="17" charset="-128"/>
              </a:rPr>
              <a:t>Repository</a:t>
            </a:r>
            <a:r>
              <a:rPr lang="ja-JP" altLang="en-US" sz="6400" b="1" dirty="0" smtClean="0">
                <a:latin typeface="ＭＳ 明朝" panose="02020609040205080304" pitchFamily="17" charset="-128"/>
                <a:ea typeface="ＭＳ 明朝" panose="02020609040205080304" pitchFamily="17" charset="-128"/>
              </a:rPr>
              <a:t>とは</a:t>
            </a:r>
            <a:r>
              <a:rPr lang="ja-JP" altLang="en-US" sz="6400" b="1" dirty="0">
                <a:latin typeface="ＭＳ 明朝" panose="02020609040205080304" pitchFamily="17" charset="-128"/>
                <a:ea typeface="ＭＳ 明朝" panose="02020609040205080304" pitchFamily="17" charset="-128"/>
              </a:rPr>
              <a:t>世界</a:t>
            </a:r>
            <a:r>
              <a:rPr lang="ja-JP" altLang="en-US" sz="6400" b="1" dirty="0" smtClean="0">
                <a:latin typeface="ＭＳ 明朝" panose="02020609040205080304" pitchFamily="17" charset="-128"/>
                <a:ea typeface="ＭＳ 明朝" panose="02020609040205080304" pitchFamily="17" charset="-128"/>
              </a:rPr>
              <a:t>に存在するのか</a:t>
            </a:r>
            <a:r>
              <a:rPr lang="en-US" altLang="ja-JP" sz="6400" b="1" dirty="0" smtClean="0">
                <a:latin typeface="ＭＳ 明朝" panose="02020609040205080304" pitchFamily="17" charset="-128"/>
                <a:ea typeface="ＭＳ 明朝" panose="02020609040205080304" pitchFamily="17" charset="-128"/>
              </a:rPr>
              <a:t>?   </a:t>
            </a:r>
            <a:r>
              <a:rPr lang="ja-JP" altLang="en-US" sz="6400" b="1" dirty="0" smtClean="0">
                <a:latin typeface="ＭＳ 明朝" panose="02020609040205080304" pitchFamily="17" charset="-128"/>
                <a:ea typeface="ＭＳ 明朝" panose="02020609040205080304" pitchFamily="17" charset="-128"/>
              </a:rPr>
              <a:t>無ければ</a:t>
            </a:r>
            <a:r>
              <a:rPr lang="ja-JP" altLang="en-US" sz="6400" b="1" dirty="0">
                <a:latin typeface="ＭＳ 明朝" panose="02020609040205080304" pitchFamily="17" charset="-128"/>
                <a:ea typeface="ＭＳ 明朝" panose="02020609040205080304" pitchFamily="17" charset="-128"/>
              </a:rPr>
              <a:t>構築するしかない</a:t>
            </a:r>
            <a:r>
              <a:rPr lang="en-US" altLang="ja-JP" sz="6400" b="1" dirty="0">
                <a:latin typeface="ＭＳ 明朝" panose="02020609040205080304" pitchFamily="17" charset="-128"/>
                <a:ea typeface="ＭＳ 明朝" panose="02020609040205080304" pitchFamily="17" charset="-128"/>
              </a:rPr>
              <a:t>&gt;</a:t>
            </a:r>
            <a:endParaRPr lang="ja-JP" altLang="en-US" sz="6400" b="1" dirty="0">
              <a:latin typeface="ＭＳ 明朝" panose="02020609040205080304" pitchFamily="17" charset="-128"/>
              <a:ea typeface="ＭＳ 明朝" panose="02020609040205080304" pitchFamily="17" charset="-128"/>
            </a:endParaRPr>
          </a:p>
          <a:p>
            <a:pPr marL="0" indent="0">
              <a:buNone/>
            </a:pPr>
            <a:r>
              <a:rPr lang="ja-JP" altLang="en-US" sz="6400" dirty="0">
                <a:latin typeface="ＭＳ 明朝" panose="02020609040205080304" pitchFamily="17" charset="-128"/>
                <a:ea typeface="ＭＳ 明朝" panose="02020609040205080304" pitchFamily="17" charset="-128"/>
              </a:rPr>
              <a:t>日本や世界に文理融合解析での</a:t>
            </a:r>
            <a:r>
              <a:rPr lang="en-US" altLang="ja-JP" sz="6400" dirty="0">
                <a:latin typeface="ＭＳ 明朝" panose="02020609040205080304" pitchFamily="17" charset="-128"/>
                <a:ea typeface="ＭＳ 明朝" panose="02020609040205080304" pitchFamily="17" charset="-128"/>
              </a:rPr>
              <a:t>Repository</a:t>
            </a:r>
            <a:r>
              <a:rPr lang="ja-JP" altLang="en-US" sz="6400" dirty="0">
                <a:latin typeface="ＭＳ 明朝" panose="02020609040205080304" pitchFamily="17" charset="-128"/>
                <a:ea typeface="ＭＳ 明朝" panose="02020609040205080304" pitchFamily="17" charset="-128"/>
              </a:rPr>
              <a:t>の例はあるのか、無ければ独自に構築するしかない</a:t>
            </a:r>
            <a:r>
              <a:rPr lang="ja-JP" altLang="en-US" sz="6400" dirty="0" smtClean="0">
                <a:latin typeface="ＭＳ 明朝" panose="02020609040205080304" pitchFamily="17" charset="-128"/>
                <a:ea typeface="ＭＳ 明朝" panose="02020609040205080304" pitchFamily="17" charset="-128"/>
              </a:rPr>
              <a:t>。文理</a:t>
            </a:r>
            <a:r>
              <a:rPr lang="ja-JP" altLang="en-US" sz="6400" dirty="0">
                <a:latin typeface="ＭＳ 明朝" panose="02020609040205080304" pitchFamily="17" charset="-128"/>
                <a:ea typeface="ＭＳ 明朝" panose="02020609040205080304" pitchFamily="17" charset="-128"/>
              </a:rPr>
              <a:t>融合解析結果を入れた</a:t>
            </a:r>
            <a:r>
              <a:rPr lang="en-US" altLang="ja-JP" sz="6400" dirty="0">
                <a:latin typeface="ＭＳ 明朝" panose="02020609040205080304" pitchFamily="17" charset="-128"/>
                <a:ea typeface="ＭＳ 明朝" panose="02020609040205080304" pitchFamily="17" charset="-128"/>
              </a:rPr>
              <a:t>Repository</a:t>
            </a:r>
            <a:r>
              <a:rPr lang="ja-JP" altLang="en-US" sz="6400" dirty="0">
                <a:latin typeface="ＭＳ 明朝" panose="02020609040205080304" pitchFamily="17" charset="-128"/>
                <a:ea typeface="ＭＳ 明朝" panose="02020609040205080304" pitchFamily="17" charset="-128"/>
              </a:rPr>
              <a:t>でないと内容の欠落になる</a:t>
            </a:r>
            <a:r>
              <a:rPr lang="ja-JP" altLang="en-US" sz="6400" b="1" dirty="0">
                <a:latin typeface="ＭＳ 明朝" panose="02020609040205080304" pitchFamily="17" charset="-128"/>
                <a:ea typeface="ＭＳ 明朝" panose="02020609040205080304" pitchFamily="17" charset="-128"/>
              </a:rPr>
              <a:t>。</a:t>
            </a:r>
            <a:r>
              <a:rPr lang="ja-JP" altLang="en-US" sz="6400" b="1" u="sng" dirty="0">
                <a:latin typeface="ＭＳ 明朝" panose="02020609040205080304" pitchFamily="17" charset="-128"/>
                <a:ea typeface="ＭＳ 明朝" panose="02020609040205080304" pitchFamily="17" charset="-128"/>
              </a:rPr>
              <a:t>「山島方位記」は国宝伊能図の基盤になる解析をしないと内容のわからない国宝であり、官学共に文理融合解析推進、査読による、管理、活用をめざす</a:t>
            </a:r>
            <a:r>
              <a:rPr lang="en-US" altLang="ja-JP" sz="6400" b="1" u="sng" dirty="0">
                <a:latin typeface="ＭＳ 明朝" panose="02020609040205080304" pitchFamily="17" charset="-128"/>
                <a:ea typeface="ＭＳ 明朝" panose="02020609040205080304" pitchFamily="17" charset="-128"/>
              </a:rPr>
              <a:t>Global </a:t>
            </a:r>
            <a:r>
              <a:rPr lang="en-US" altLang="ja-JP" sz="6400" b="1" u="sng" dirty="0" smtClean="0">
                <a:latin typeface="ＭＳ 明朝" panose="02020609040205080304" pitchFamily="17" charset="-128"/>
                <a:ea typeface="ＭＳ 明朝" panose="02020609040205080304" pitchFamily="17" charset="-128"/>
              </a:rPr>
              <a:t>data</a:t>
            </a:r>
            <a:r>
              <a:rPr lang="ja-JP" altLang="en-US" sz="6400" b="1" u="sng" dirty="0">
                <a:latin typeface="ＭＳ 明朝" panose="02020609040205080304" pitchFamily="17" charset="-128"/>
                <a:ea typeface="ＭＳ 明朝" panose="02020609040205080304" pitchFamily="17" charset="-128"/>
              </a:rPr>
              <a:t>含む</a:t>
            </a:r>
            <a:r>
              <a:rPr lang="en-US" altLang="ja-JP" sz="6400" b="1" u="sng" dirty="0" smtClean="0">
                <a:latin typeface="ＭＳ 明朝" panose="02020609040205080304" pitchFamily="17" charset="-128"/>
                <a:ea typeface="ＭＳ 明朝" panose="02020609040205080304" pitchFamily="17" charset="-128"/>
              </a:rPr>
              <a:t>Repository</a:t>
            </a:r>
            <a:r>
              <a:rPr lang="ja-JP" altLang="en-US" sz="6400" b="1" u="sng" dirty="0">
                <a:latin typeface="ＭＳ 明朝" panose="02020609040205080304" pitchFamily="17" charset="-128"/>
                <a:ea typeface="ＭＳ 明朝" panose="02020609040205080304" pitchFamily="17" charset="-128"/>
              </a:rPr>
              <a:t>の構築に向け人材育成を推進すべきである</a:t>
            </a:r>
            <a:r>
              <a:rPr lang="ja-JP" altLang="en-US" sz="6400" b="1" u="sng" dirty="0" smtClean="0">
                <a:latin typeface="ＭＳ 明朝" panose="02020609040205080304" pitchFamily="17" charset="-128"/>
                <a:ea typeface="ＭＳ 明朝" panose="02020609040205080304" pitchFamily="17" charset="-128"/>
              </a:rPr>
              <a:t>。</a:t>
            </a:r>
          </a:p>
          <a:p>
            <a:pPr marL="0" indent="0">
              <a:buNone/>
            </a:pPr>
            <a:r>
              <a:rPr lang="ja-JP" altLang="en-US" sz="6400" b="1" u="sng" dirty="0" smtClean="0">
                <a:latin typeface="ＭＳ 明朝" panose="02020609040205080304" pitchFamily="17" charset="-128"/>
                <a:ea typeface="ＭＳ 明朝" panose="02020609040205080304" pitchFamily="17" charset="-128"/>
              </a:rPr>
              <a:t>★山</a:t>
            </a:r>
            <a:r>
              <a:rPr lang="ja-JP" altLang="en-US" sz="6400" b="1" u="sng" dirty="0">
                <a:latin typeface="ＭＳ 明朝" panose="02020609040205080304" pitchFamily="17" charset="-128"/>
                <a:ea typeface="ＭＳ 明朝" panose="02020609040205080304" pitchFamily="17" charset="-128"/>
              </a:rPr>
              <a:t>島方位記の文理融合解析はかなり困難な国宝の修復作業の継続ということになり</a:t>
            </a:r>
            <a:r>
              <a:rPr lang="ja-JP" altLang="en-US" sz="6400" b="1" u="sng" dirty="0" smtClean="0">
                <a:latin typeface="ＭＳ 明朝" panose="02020609040205080304" pitchFamily="17" charset="-128"/>
                <a:ea typeface="ＭＳ 明朝" panose="02020609040205080304" pitchFamily="17" charset="-128"/>
              </a:rPr>
              <a:t>学習と</a:t>
            </a:r>
            <a:r>
              <a:rPr lang="ja-JP" altLang="en-US" sz="6400" b="1" u="sng" dirty="0">
                <a:latin typeface="ＭＳ 明朝" panose="02020609040205080304" pitchFamily="17" charset="-128"/>
                <a:ea typeface="ＭＳ 明朝" panose="02020609040205080304" pitchFamily="17" charset="-128"/>
              </a:rPr>
              <a:t>練習</a:t>
            </a:r>
            <a:r>
              <a:rPr lang="ja-JP" altLang="en-US" sz="6400" b="1" u="sng" dirty="0" smtClean="0">
                <a:latin typeface="ＭＳ 明朝" panose="02020609040205080304" pitchFamily="17" charset="-128"/>
                <a:ea typeface="ＭＳ 明朝" panose="02020609040205080304" pitchFamily="17" charset="-128"/>
              </a:rPr>
              <a:t>から</a:t>
            </a:r>
            <a:r>
              <a:rPr lang="ja-JP" altLang="en-US" sz="6400" b="1" u="sng" dirty="0">
                <a:latin typeface="ＭＳ 明朝" panose="02020609040205080304" pitchFamily="17" charset="-128"/>
                <a:ea typeface="ＭＳ 明朝" panose="02020609040205080304" pitchFamily="17" charset="-128"/>
              </a:rPr>
              <a:t>始まる</a:t>
            </a:r>
            <a:r>
              <a:rPr lang="ja-JP" altLang="en-US" sz="6400" b="1" u="sng" dirty="0" smtClean="0">
                <a:latin typeface="ＭＳ 明朝" panose="02020609040205080304" pitchFamily="17" charset="-128"/>
                <a:ea typeface="ＭＳ 明朝" panose="02020609040205080304" pitchFamily="17" charset="-128"/>
              </a:rPr>
              <a:t>。</a:t>
            </a:r>
            <a:r>
              <a:rPr lang="en-US" altLang="ja-JP" sz="6400" b="1" u="sng" dirty="0">
                <a:latin typeface="ＭＳ 明朝" panose="02020609040205080304" pitchFamily="17" charset="-128"/>
                <a:ea typeface="ＭＳ 明朝" panose="02020609040205080304" pitchFamily="17" charset="-128"/>
              </a:rPr>
              <a:t>Repository</a:t>
            </a:r>
            <a:r>
              <a:rPr lang="ja-JP" altLang="en-US" sz="6400" b="1" u="sng" dirty="0" smtClean="0">
                <a:latin typeface="ＭＳ 明朝" panose="02020609040205080304" pitchFamily="17" charset="-128"/>
                <a:ea typeface="ＭＳ 明朝" panose="02020609040205080304" pitchFamily="17" charset="-128"/>
              </a:rPr>
              <a:t>は文理共通でなければならない。</a:t>
            </a:r>
            <a:endParaRPr lang="ja-JP" altLang="en-US" sz="6400" b="1" u="sng" dirty="0">
              <a:latin typeface="ＭＳ 明朝" panose="02020609040205080304" pitchFamily="17" charset="-128"/>
              <a:ea typeface="ＭＳ 明朝" panose="02020609040205080304" pitchFamily="17" charset="-128"/>
            </a:endParaRPr>
          </a:p>
          <a:p>
            <a:pPr marL="0" indent="0">
              <a:buNone/>
            </a:pPr>
            <a:endParaRPr lang="ja-JP" altLang="en-US" sz="5600" b="1" dirty="0" smtClean="0">
              <a:latin typeface="ＭＳ 明朝" panose="02020609040205080304" pitchFamily="17" charset="-128"/>
              <a:ea typeface="ＭＳ 明朝" panose="02020609040205080304" pitchFamily="17" charset="-128"/>
            </a:endParaRPr>
          </a:p>
          <a:p>
            <a:pPr marL="0" indent="0">
              <a:buNone/>
            </a:pPr>
            <a:r>
              <a:rPr lang="en-US" altLang="ja-JP" sz="5600" b="1" dirty="0" smtClean="0">
                <a:latin typeface="ＭＳ 明朝" panose="02020609040205080304" pitchFamily="17" charset="-128"/>
                <a:ea typeface="ＭＳ 明朝" panose="02020609040205080304" pitchFamily="17" charset="-128"/>
              </a:rPr>
              <a:t>&lt;</a:t>
            </a:r>
            <a:r>
              <a:rPr lang="ja-JP" altLang="en-US" sz="5600" b="1" dirty="0" smtClean="0">
                <a:latin typeface="ＭＳ 明朝" panose="02020609040205080304" pitchFamily="17" charset="-128"/>
                <a:ea typeface="ＭＳ 明朝" panose="02020609040205080304" pitchFamily="17" charset="-128"/>
              </a:rPr>
              <a:t>文理融合を必要とする課題には他にどんなものがあるか</a:t>
            </a:r>
            <a:r>
              <a:rPr lang="en-US" altLang="ja-JP" sz="5600" b="1" dirty="0" smtClean="0">
                <a:latin typeface="ＭＳ 明朝" panose="02020609040205080304" pitchFamily="17" charset="-128"/>
                <a:ea typeface="ＭＳ 明朝" panose="02020609040205080304" pitchFamily="17" charset="-128"/>
              </a:rPr>
              <a:t>&gt;</a:t>
            </a:r>
            <a:r>
              <a:rPr lang="ja-JP" altLang="en-US" sz="5600" b="1" dirty="0" smtClean="0">
                <a:latin typeface="ＭＳ 明朝" panose="02020609040205080304" pitchFamily="17" charset="-128"/>
                <a:ea typeface="ＭＳ 明朝" panose="02020609040205080304" pitchFamily="17" charset="-128"/>
              </a:rPr>
              <a:t>　もし中国に磁針測量データがあれば大変に有効になると考える。国内海外を問わずこの様な文理融合解析を要する未解析ﾃﾞｰﾀを探してみる必要がある。</a:t>
            </a:r>
            <a:endParaRPr lang="ja-JP" altLang="en-US" sz="5600" b="1" dirty="0">
              <a:latin typeface="ＭＳ 明朝" panose="02020609040205080304" pitchFamily="17" charset="-128"/>
              <a:ea typeface="ＭＳ 明朝" panose="02020609040205080304" pitchFamily="17" charset="-128"/>
            </a:endParaRPr>
          </a:p>
          <a:p>
            <a:pPr marL="0" indent="0">
              <a:buNone/>
            </a:pPr>
            <a:endParaRPr lang="ja-JP" altLang="en-US" sz="5600" u="sng" dirty="0">
              <a:latin typeface="ＭＳ 明朝" panose="02020609040205080304" pitchFamily="17" charset="-128"/>
              <a:ea typeface="ＭＳ 明朝" panose="02020609040205080304" pitchFamily="17" charset="-128"/>
            </a:endParaRPr>
          </a:p>
          <a:p>
            <a:pPr marL="0" indent="0">
              <a:buNone/>
            </a:pPr>
            <a:endParaRPr lang="ja-JP" altLang="en-US" sz="5600" u="sng" dirty="0" smtClean="0">
              <a:latin typeface="ＭＳ 明朝" panose="02020609040205080304" pitchFamily="17" charset="-128"/>
              <a:ea typeface="ＭＳ 明朝" panose="02020609040205080304" pitchFamily="17" charset="-128"/>
            </a:endParaRPr>
          </a:p>
          <a:p>
            <a:pPr marL="0" indent="0">
              <a:buNone/>
            </a:pPr>
            <a:endParaRPr lang="ja-JP" altLang="en-US" sz="5600" dirty="0">
              <a:latin typeface="ＭＳ 明朝" panose="02020609040205080304" pitchFamily="17" charset="-128"/>
              <a:ea typeface="ＭＳ 明朝" panose="02020609040205080304" pitchFamily="17" charset="-128"/>
            </a:endParaRPr>
          </a:p>
          <a:p>
            <a:pPr marL="0" indent="0">
              <a:buNone/>
            </a:pPr>
            <a:endParaRPr lang="ja-JP" altLang="en-US" sz="5600" dirty="0" smtClean="0">
              <a:solidFill>
                <a:srgbClr val="129E47"/>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68419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634082"/>
          </a:xfrm>
        </p:spPr>
        <p:txBody>
          <a:bodyPr>
            <a:normAutofit/>
          </a:bodyPr>
          <a:lstStyle/>
          <a:p>
            <a:r>
              <a:rPr lang="ja-JP" altLang="en-US" sz="2000" dirty="0"/>
              <a:t>今後の解読</a:t>
            </a:r>
            <a:r>
              <a:rPr lang="en-US" altLang="ja-JP" sz="2000" dirty="0"/>
              <a:t>=</a:t>
            </a:r>
            <a:r>
              <a:rPr lang="ja-JP" altLang="en-US" sz="2000" dirty="0"/>
              <a:t>解析の完遂と</a:t>
            </a:r>
            <a:r>
              <a:rPr lang="ja-JP" altLang="en-US" sz="2000" dirty="0" smtClean="0"/>
              <a:t>ﾃﾞｰﾀの管理活用</a:t>
            </a:r>
            <a:r>
              <a:rPr lang="en-US" altLang="ja-JP" sz="2000" dirty="0" smtClean="0"/>
              <a:t>Repository</a:t>
            </a:r>
            <a:r>
              <a:rPr lang="ja-JP" altLang="en-US" sz="2000" dirty="0" smtClean="0"/>
              <a:t>の構築へ</a:t>
            </a:r>
            <a:endParaRPr kumimoji="1" lang="ja-JP" altLang="en-US" sz="2000" dirty="0"/>
          </a:p>
        </p:txBody>
      </p:sp>
      <p:sp>
        <p:nvSpPr>
          <p:cNvPr id="3" name="コンテンツ プレースホルダー 2"/>
          <p:cNvSpPr>
            <a:spLocks noGrp="1"/>
          </p:cNvSpPr>
          <p:nvPr>
            <p:ph idx="1"/>
          </p:nvPr>
        </p:nvSpPr>
        <p:spPr>
          <a:xfrm>
            <a:off x="467544" y="836712"/>
            <a:ext cx="8229600" cy="5760640"/>
          </a:xfrm>
        </p:spPr>
        <p:txBody>
          <a:bodyPr>
            <a:normAutofit fontScale="25000" lnSpcReduction="20000"/>
          </a:bodyPr>
          <a:lstStyle/>
          <a:p>
            <a:pPr marL="0" indent="0">
              <a:buNone/>
            </a:pPr>
            <a:r>
              <a:rPr lang="en-US" altLang="ja-JP" sz="4800" b="1" dirty="0" smtClean="0"/>
              <a:t>&lt;</a:t>
            </a:r>
            <a:r>
              <a:rPr lang="ja-JP" altLang="en-US" sz="4800" b="1" dirty="0" smtClean="0"/>
              <a:t>「日本考古地磁気ﾃﾞｰﾀﾍﾞｰｽ」</a:t>
            </a:r>
            <a:r>
              <a:rPr lang="en-US" altLang="ja-JP" sz="4800" b="1" dirty="0" smtClean="0"/>
              <a:t>(</a:t>
            </a:r>
            <a:r>
              <a:rPr lang="ja-JP" altLang="en-US" sz="4800" b="1" dirty="0" smtClean="0"/>
              <a:t>畠山唯達博士他</a:t>
            </a:r>
            <a:r>
              <a:rPr lang="en-US" altLang="ja-JP" sz="4800" b="1" dirty="0" smtClean="0"/>
              <a:t>)</a:t>
            </a:r>
            <a:r>
              <a:rPr lang="ja-JP" altLang="en-US" sz="4800" b="1" dirty="0" err="1" smtClean="0"/>
              <a:t>での</a:t>
            </a:r>
            <a:r>
              <a:rPr lang="ja-JP" altLang="en-US" sz="4800" b="1" dirty="0" smtClean="0"/>
              <a:t>今後</a:t>
            </a:r>
            <a:r>
              <a:rPr lang="ja-JP" altLang="en-US" sz="4800" b="1" dirty="0"/>
              <a:t>の研究促進と文系</a:t>
            </a:r>
            <a:r>
              <a:rPr lang="ja-JP" altLang="en-US" sz="4800" b="1" dirty="0" smtClean="0"/>
              <a:t>研究者とのアウトリーチ促進</a:t>
            </a:r>
            <a:r>
              <a:rPr lang="en-US" altLang="ja-JP" sz="4800" b="1" dirty="0" smtClean="0"/>
              <a:t>&gt;</a:t>
            </a:r>
            <a:endParaRPr lang="ja-JP" altLang="en-US" sz="4800" b="1" dirty="0" smtClean="0"/>
          </a:p>
          <a:p>
            <a:pPr marL="0" indent="0">
              <a:buNone/>
            </a:pPr>
            <a:endParaRPr lang="ja-JP" altLang="en-US" sz="4400" b="1" dirty="0" smtClean="0"/>
          </a:p>
          <a:p>
            <a:pPr marL="0" indent="0">
              <a:buNone/>
            </a:pPr>
            <a:r>
              <a:rPr kumimoji="1" lang="ja-JP" altLang="en-US" sz="5600" dirty="0" smtClean="0">
                <a:latin typeface="+mn-ea"/>
              </a:rPr>
              <a:t>国宝「山島方位</a:t>
            </a:r>
            <a:r>
              <a:rPr lang="ja-JP" altLang="en-US" sz="5600" dirty="0" smtClean="0">
                <a:latin typeface="+mn-ea"/>
              </a:rPr>
              <a:t>記」</a:t>
            </a:r>
            <a:r>
              <a:rPr lang="en-US" altLang="ja-JP" sz="5600" dirty="0" smtClean="0">
                <a:latin typeface="+mn-ea"/>
              </a:rPr>
              <a:t>67</a:t>
            </a:r>
            <a:r>
              <a:rPr lang="ja-JP" altLang="en-US" sz="5600" dirty="0" smtClean="0">
                <a:latin typeface="+mn-ea"/>
              </a:rPr>
              <a:t>巻</a:t>
            </a:r>
            <a:r>
              <a:rPr lang="en-US" altLang="ja-JP" sz="5600" dirty="0" smtClean="0">
                <a:latin typeface="+mn-ea"/>
              </a:rPr>
              <a:t>7,775</a:t>
            </a:r>
            <a:r>
              <a:rPr lang="ja-JP" altLang="en-US" sz="5600" dirty="0" smtClean="0">
                <a:latin typeface="+mn-ea"/>
              </a:rPr>
              <a:t>頁の解析は国宝修復作業以上に髙精度且つ膨大な作業量を要す。</a:t>
            </a:r>
          </a:p>
          <a:p>
            <a:pPr marL="0" indent="0">
              <a:buNone/>
            </a:pPr>
            <a:r>
              <a:rPr lang="ja-JP" altLang="en-US" sz="5600" dirty="0" smtClean="0">
                <a:latin typeface="+mn-ea"/>
              </a:rPr>
              <a:t>その意義は伊能忠敬の業績を世界の地球惑星科学の地磁気研究で</a:t>
            </a:r>
            <a:r>
              <a:rPr lang="en-US" altLang="ja-JP" sz="5600" dirty="0" smtClean="0">
                <a:latin typeface="+mn-ea"/>
              </a:rPr>
              <a:t>Edmond Halley</a:t>
            </a:r>
            <a:r>
              <a:rPr lang="ja-JP" altLang="en-US" sz="5600" dirty="0" smtClean="0">
                <a:latin typeface="+mn-ea"/>
              </a:rPr>
              <a:t>に始まりそれに並ぶ</a:t>
            </a:r>
            <a:r>
              <a:rPr lang="en-US" altLang="ja-JP" sz="5600" dirty="0" smtClean="0">
                <a:latin typeface="+mn-ea"/>
              </a:rPr>
              <a:t>Gauss</a:t>
            </a:r>
            <a:r>
              <a:rPr lang="ja-JP" altLang="en-US" sz="5600" dirty="0" smtClean="0">
                <a:latin typeface="+mn-ea"/>
              </a:rPr>
              <a:t>と</a:t>
            </a:r>
            <a:r>
              <a:rPr lang="en-US" altLang="ja-JP" sz="5600" dirty="0" smtClean="0">
                <a:latin typeface="+mn-ea"/>
              </a:rPr>
              <a:t>Weber</a:t>
            </a:r>
            <a:r>
              <a:rPr lang="ja-JP" altLang="en-US" sz="5600" dirty="0" smtClean="0">
                <a:latin typeface="+mn-ea"/>
              </a:rPr>
              <a:t>の</a:t>
            </a:r>
            <a:r>
              <a:rPr lang="en-US" altLang="ja-JP" sz="5600" dirty="0" smtClean="0">
                <a:latin typeface="+mn-ea"/>
              </a:rPr>
              <a:t>Atlas des </a:t>
            </a:r>
            <a:r>
              <a:rPr lang="en-US" altLang="ja-JP" sz="5600" dirty="0" err="1" smtClean="0">
                <a:latin typeface="+mn-ea"/>
              </a:rPr>
              <a:t>Erdmagnetismus</a:t>
            </a:r>
            <a:r>
              <a:rPr lang="en-US" altLang="ja-JP" sz="5600" dirty="0" smtClean="0">
                <a:latin typeface="+mn-ea"/>
              </a:rPr>
              <a:t> (</a:t>
            </a:r>
            <a:r>
              <a:rPr lang="ja-JP" altLang="en-US" sz="5600" dirty="0" smtClean="0">
                <a:latin typeface="+mn-ea"/>
              </a:rPr>
              <a:t>世界磁気図集</a:t>
            </a:r>
            <a:r>
              <a:rPr lang="en-US" altLang="ja-JP" sz="5600" dirty="0" smtClean="0">
                <a:latin typeface="+mn-ea"/>
              </a:rPr>
              <a:t>)1830</a:t>
            </a:r>
            <a:r>
              <a:rPr lang="ja-JP" altLang="en-US" sz="5600" dirty="0" smtClean="0">
                <a:latin typeface="+mn-ea"/>
              </a:rPr>
              <a:t>刊行に所載の偏角図の</a:t>
            </a:r>
            <a:r>
              <a:rPr lang="ja-JP" altLang="en-US" sz="5600" dirty="0">
                <a:latin typeface="+mn-ea"/>
              </a:rPr>
              <a:t>北東ｱｼﾞｱの地磁気偏角の西偏偽磁極</a:t>
            </a:r>
            <a:r>
              <a:rPr lang="en-US" altLang="ja-JP" sz="5600" dirty="0">
                <a:latin typeface="+mn-ea"/>
              </a:rPr>
              <a:t>(</a:t>
            </a:r>
            <a:r>
              <a:rPr lang="ja-JP" altLang="en-US" sz="5600" dirty="0">
                <a:latin typeface="+mn-ea"/>
              </a:rPr>
              <a:t>伊能測量当時直前に極東ｱｼﾞｱに</a:t>
            </a:r>
            <a:r>
              <a:rPr lang="ja-JP" altLang="en-US" sz="5600" dirty="0" smtClean="0">
                <a:latin typeface="+mn-ea"/>
              </a:rPr>
              <a:t>発生し、</a:t>
            </a:r>
            <a:r>
              <a:rPr lang="ja-JP" altLang="en-US" sz="5600" dirty="0">
                <a:latin typeface="+mn-ea"/>
              </a:rPr>
              <a:t>現在も西偏を強めながら北極海を北上している</a:t>
            </a:r>
            <a:r>
              <a:rPr lang="en-US" altLang="ja-JP" sz="5600" dirty="0" smtClean="0">
                <a:latin typeface="+mn-ea"/>
              </a:rPr>
              <a:t>)</a:t>
            </a:r>
            <a:r>
              <a:rPr lang="ja-JP" altLang="en-US" sz="5600" dirty="0" smtClean="0">
                <a:latin typeface="+mn-ea"/>
              </a:rPr>
              <a:t>影響下の日本列島の等偏角線を極めて詳細</a:t>
            </a:r>
            <a:r>
              <a:rPr lang="ja-JP" altLang="en-US" sz="5600" dirty="0">
                <a:latin typeface="+mn-ea"/>
              </a:rPr>
              <a:t>正確</a:t>
            </a:r>
            <a:r>
              <a:rPr lang="ja-JP" altLang="en-US" sz="5600" dirty="0" smtClean="0">
                <a:latin typeface="+mn-ea"/>
              </a:rPr>
              <a:t>且つ大幅</a:t>
            </a:r>
            <a:r>
              <a:rPr lang="ja-JP" altLang="en-US" sz="5600" dirty="0">
                <a:latin typeface="+mn-ea"/>
              </a:rPr>
              <a:t>に</a:t>
            </a:r>
            <a:r>
              <a:rPr lang="ja-JP" altLang="en-US" sz="5600" dirty="0" smtClean="0">
                <a:latin typeface="+mn-ea"/>
              </a:rPr>
              <a:t>修正</a:t>
            </a:r>
            <a:r>
              <a:rPr lang="ja-JP" altLang="en-US" sz="5600" dirty="0">
                <a:latin typeface="+mn-ea"/>
              </a:rPr>
              <a:t>するもので</a:t>
            </a:r>
            <a:r>
              <a:rPr lang="ja-JP" altLang="en-US" sz="5600" dirty="0" smtClean="0">
                <a:latin typeface="+mn-ea"/>
              </a:rPr>
              <a:t>あり、同時解析による日本全国各地での測量実施地点の緯度経度秒単位以下二位の極めて詳細位置と緯度経度秒単位以下の測量対象の位置復元という世界中でも未だ例の無い磁針測量データ遺産の精密解析</a:t>
            </a:r>
            <a:r>
              <a:rPr lang="ja-JP" altLang="en-US" sz="5600" dirty="0">
                <a:latin typeface="+mn-ea"/>
              </a:rPr>
              <a:t>である</a:t>
            </a:r>
            <a:r>
              <a:rPr lang="ja-JP" altLang="en-US" sz="5600" dirty="0" smtClean="0">
                <a:latin typeface="+mn-ea"/>
              </a:rPr>
              <a:t>。</a:t>
            </a:r>
          </a:p>
          <a:p>
            <a:pPr marL="0" indent="0">
              <a:buNone/>
            </a:pPr>
            <a:endParaRPr lang="ja-JP" altLang="en-US" sz="5600" dirty="0">
              <a:latin typeface="+mn-ea"/>
            </a:endParaRPr>
          </a:p>
          <a:p>
            <a:pPr marL="0" indent="0">
              <a:buNone/>
            </a:pPr>
            <a:r>
              <a:rPr lang="ja-JP" altLang="en-US" sz="5600" dirty="0" smtClean="0">
                <a:latin typeface="+mn-ea"/>
              </a:rPr>
              <a:t>「</a:t>
            </a:r>
            <a:r>
              <a:rPr lang="ja-JP" altLang="en-US" sz="5600" dirty="0">
                <a:latin typeface="+mn-ea"/>
              </a:rPr>
              <a:t>日本考古地磁気ﾃﾞｰﾀﾍﾞｰｽ」</a:t>
            </a:r>
            <a:r>
              <a:rPr lang="en-US" altLang="ja-JP" sz="5600" dirty="0">
                <a:latin typeface="+mn-ea"/>
              </a:rPr>
              <a:t>(</a:t>
            </a:r>
            <a:r>
              <a:rPr lang="ja-JP" altLang="en-US" sz="5600" dirty="0">
                <a:latin typeface="+mn-ea"/>
              </a:rPr>
              <a:t>畠山唯達</a:t>
            </a:r>
            <a:r>
              <a:rPr lang="ja-JP" altLang="en-US" sz="5600" dirty="0" smtClean="0">
                <a:latin typeface="+mn-ea"/>
              </a:rPr>
              <a:t>博士他</a:t>
            </a:r>
            <a:r>
              <a:rPr lang="en-US" altLang="ja-JP" sz="5600" dirty="0" smtClean="0">
                <a:latin typeface="+mn-ea"/>
              </a:rPr>
              <a:t>)</a:t>
            </a:r>
            <a:r>
              <a:rPr lang="ja-JP" altLang="en-US" sz="5600" dirty="0" smtClean="0">
                <a:latin typeface="+mn-ea"/>
              </a:rPr>
              <a:t>では広岡</a:t>
            </a:r>
            <a:r>
              <a:rPr lang="ja-JP" altLang="en-US" sz="5600" dirty="0">
                <a:latin typeface="+mn-ea"/>
              </a:rPr>
              <a:t>公夫</a:t>
            </a:r>
            <a:r>
              <a:rPr lang="ja-JP" altLang="en-US" sz="5600" dirty="0" smtClean="0">
                <a:latin typeface="+mn-ea"/>
              </a:rPr>
              <a:t>博士の研究を引き継ぎ文理のｱｳﾄﾘｰﾁを推進し、歴史考古学との文理融合で堺市の陶遺跡復元と地磁気測定のﾃﾞｰﾀﾍﾞｰｽのレﾎﾟｼﾞﾄﾘｰを実行して</a:t>
            </a:r>
            <a:r>
              <a:rPr lang="ja-JP" altLang="en-US" sz="5600" dirty="0">
                <a:latin typeface="+mn-ea"/>
              </a:rPr>
              <a:t>いる</a:t>
            </a:r>
            <a:r>
              <a:rPr lang="ja-JP" altLang="en-US" sz="5600" dirty="0" smtClean="0">
                <a:latin typeface="+mn-ea"/>
              </a:rPr>
              <a:t>。</a:t>
            </a:r>
          </a:p>
          <a:p>
            <a:pPr marL="0" indent="0">
              <a:buNone/>
            </a:pPr>
            <a:r>
              <a:rPr lang="ja-JP" altLang="en-US" sz="5600" dirty="0" smtClean="0">
                <a:latin typeface="+mn-ea"/>
              </a:rPr>
              <a:t>「</a:t>
            </a:r>
            <a:r>
              <a:rPr lang="ja-JP" altLang="en-US" sz="5600" dirty="0">
                <a:latin typeface="+mn-ea"/>
              </a:rPr>
              <a:t>山島方位記」の全国の膨大な件数の磁針測量方位角からの</a:t>
            </a:r>
            <a:r>
              <a:rPr lang="ja-JP" altLang="en-US" sz="5600" dirty="0" smtClean="0">
                <a:latin typeface="+mn-ea"/>
              </a:rPr>
              <a:t>近世</a:t>
            </a:r>
            <a:r>
              <a:rPr lang="ja-JP" altLang="en-US" sz="5600" dirty="0">
                <a:latin typeface="+mn-ea"/>
              </a:rPr>
              <a:t>時点の伊能忠敬の日本各地の測量実施詳細位置での測量実施</a:t>
            </a:r>
            <a:r>
              <a:rPr lang="ja-JP" altLang="en-US" sz="5600" dirty="0" smtClean="0">
                <a:latin typeface="+mn-ea"/>
              </a:rPr>
              <a:t>日の測量</a:t>
            </a:r>
            <a:r>
              <a:rPr lang="ja-JP" altLang="en-US" sz="5600" dirty="0">
                <a:latin typeface="+mn-ea"/>
              </a:rPr>
              <a:t>内容の緯度</a:t>
            </a:r>
            <a:r>
              <a:rPr lang="ja-JP" altLang="en-US" sz="5600" dirty="0" smtClean="0">
                <a:latin typeface="+mn-ea"/>
              </a:rPr>
              <a:t>経度</a:t>
            </a:r>
            <a:r>
              <a:rPr lang="ja-JP" altLang="en-US" sz="5600" dirty="0">
                <a:latin typeface="+mn-ea"/>
              </a:rPr>
              <a:t>詳細</a:t>
            </a:r>
            <a:r>
              <a:rPr lang="ja-JP" altLang="en-US" sz="5600" dirty="0" smtClean="0">
                <a:latin typeface="+mn-ea"/>
              </a:rPr>
              <a:t>位置と</a:t>
            </a:r>
            <a:r>
              <a:rPr lang="ja-JP" altLang="en-US" sz="5600" dirty="0">
                <a:latin typeface="+mn-ea"/>
              </a:rPr>
              <a:t>地磁気偏角の同時解析</a:t>
            </a:r>
            <a:r>
              <a:rPr lang="ja-JP" altLang="en-US" sz="5600" dirty="0" smtClean="0">
                <a:latin typeface="+mn-ea"/>
              </a:rPr>
              <a:t>ﾃﾞｰﾀを</a:t>
            </a:r>
            <a:r>
              <a:rPr lang="ja-JP" altLang="en-US" sz="5600" dirty="0">
                <a:latin typeface="+mn-ea"/>
              </a:rPr>
              <a:t>中世、古代、弥生、縄文の「日本考古地磁気ﾃﾞｰﾀﾍﾞｰｽ</a:t>
            </a:r>
            <a:r>
              <a:rPr lang="ja-JP" altLang="en-US" sz="5600" dirty="0" smtClean="0">
                <a:latin typeface="+mn-ea"/>
              </a:rPr>
              <a:t>」に接合して文理融合のｱｳﾄﾘｰﾁによる理系文系地域別地点別年代年号別レﾎﾟｼﾞﾄﾘｰ化の実現を目指す。　</a:t>
            </a:r>
            <a:r>
              <a:rPr lang="ja-JP" altLang="en-US" sz="5600" dirty="0" smtClean="0">
                <a:solidFill>
                  <a:srgbClr val="FF0000"/>
                </a:solidFill>
                <a:latin typeface="+mn-ea"/>
              </a:rPr>
              <a:t/>
            </a:r>
            <a:br>
              <a:rPr lang="ja-JP" altLang="en-US" sz="5600" dirty="0" smtClean="0">
                <a:solidFill>
                  <a:srgbClr val="FF0000"/>
                </a:solidFill>
                <a:latin typeface="+mn-ea"/>
              </a:rPr>
            </a:br>
            <a:endParaRPr lang="ja-JP" altLang="en-US" sz="5600" dirty="0" smtClean="0">
              <a:solidFill>
                <a:srgbClr val="FF0000"/>
              </a:solidFill>
              <a:latin typeface="+mn-ea"/>
            </a:endParaRPr>
          </a:p>
          <a:p>
            <a:pPr marL="0" indent="0">
              <a:buNone/>
            </a:pPr>
            <a:r>
              <a:rPr lang="ja-JP" altLang="en-US" sz="6400" u="sng" dirty="0" smtClean="0">
                <a:latin typeface="ＭＳ Ｐ明朝" panose="02020600040205080304" pitchFamily="18" charset="-128"/>
                <a:ea typeface="ＭＳ Ｐ明朝" panose="02020600040205080304" pitchFamily="18" charset="-128"/>
              </a:rPr>
              <a:t>★</a:t>
            </a:r>
            <a:r>
              <a:rPr lang="ja-JP" altLang="en-US" sz="6400" u="sng" dirty="0">
                <a:latin typeface="ＭＳ Ｐ明朝" panose="02020600040205080304" pitchFamily="18" charset="-128"/>
                <a:ea typeface="ＭＳ Ｐ明朝" panose="02020600040205080304" pitchFamily="18" charset="-128"/>
              </a:rPr>
              <a:t>伊能忠敬の磁針測量方位角解析による</a:t>
            </a:r>
            <a:r>
              <a:rPr lang="en-US" altLang="ja-JP" sz="6400" u="sng" dirty="0">
                <a:latin typeface="ＭＳ Ｐ明朝" panose="02020600040205080304" pitchFamily="18" charset="-128"/>
                <a:ea typeface="ＭＳ Ｐ明朝" panose="02020600040205080304" pitchFamily="18" charset="-128"/>
              </a:rPr>
              <a:t>19</a:t>
            </a:r>
            <a:r>
              <a:rPr lang="ja-JP" altLang="en-US" sz="6400" u="sng" dirty="0">
                <a:latin typeface="ＭＳ Ｐ明朝" panose="02020600040205080304" pitchFamily="18" charset="-128"/>
                <a:ea typeface="ＭＳ Ｐ明朝" panose="02020600040205080304" pitchFamily="18" charset="-128"/>
              </a:rPr>
              <a:t>世紀初頭の日本各地での地磁気</a:t>
            </a:r>
            <a:r>
              <a:rPr lang="ja-JP" altLang="en-US" sz="6400" u="sng" dirty="0" smtClean="0">
                <a:latin typeface="ＭＳ Ｐ明朝" panose="02020600040205080304" pitchFamily="18" charset="-128"/>
                <a:ea typeface="ＭＳ Ｐ明朝" panose="02020600040205080304" pitchFamily="18" charset="-128"/>
              </a:rPr>
              <a:t>偏角及び郷土史</a:t>
            </a:r>
            <a:r>
              <a:rPr lang="ja-JP" altLang="en-US" sz="6400" u="sng" dirty="0">
                <a:latin typeface="ＭＳ Ｐ明朝" panose="02020600040205080304" pitchFamily="18" charset="-128"/>
                <a:ea typeface="ＭＳ Ｐ明朝" panose="02020600040205080304" pitchFamily="18" charset="-128"/>
              </a:rPr>
              <a:t>詳細復元と従来からの残留磁化地磁気偏角年代推定による遺蹟復元という異なる方法による研究結果との合流</a:t>
            </a:r>
            <a:r>
              <a:rPr lang="ja-JP" altLang="en-US" sz="6400" u="sng" dirty="0" smtClean="0">
                <a:latin typeface="ＭＳ Ｐ明朝" panose="02020600040205080304" pitchFamily="18" charset="-128"/>
                <a:ea typeface="ＭＳ Ｐ明朝" panose="02020600040205080304" pitchFamily="18" charset="-128"/>
              </a:rPr>
              <a:t>で地磁気永年変化の高精度詳細化の</a:t>
            </a:r>
            <a:r>
              <a:rPr lang="ja-JP" altLang="en-US" sz="6400" u="sng" dirty="0">
                <a:latin typeface="ＭＳ Ｐ明朝" panose="02020600040205080304" pitchFamily="18" charset="-128"/>
                <a:ea typeface="ＭＳ Ｐ明朝" panose="02020600040205080304" pitchFamily="18" charset="-128"/>
              </a:rPr>
              <a:t>日本</a:t>
            </a:r>
            <a:r>
              <a:rPr lang="ja-JP" altLang="en-US" sz="6400" u="sng" dirty="0" smtClean="0">
                <a:latin typeface="ＭＳ Ｐ明朝" panose="02020600040205080304" pitchFamily="18" charset="-128"/>
                <a:ea typeface="ＭＳ Ｐ明朝" panose="02020600040205080304" pitchFamily="18" charset="-128"/>
              </a:rPr>
              <a:t>各地化の実現</a:t>
            </a:r>
            <a:r>
              <a:rPr lang="ja-JP" altLang="en-US" sz="6400" u="sng" dirty="0">
                <a:latin typeface="ＭＳ Ｐ明朝" panose="02020600040205080304" pitchFamily="18" charset="-128"/>
                <a:ea typeface="ＭＳ Ｐ明朝" panose="02020600040205080304" pitchFamily="18" charset="-128"/>
              </a:rPr>
              <a:t>を</a:t>
            </a:r>
            <a:r>
              <a:rPr lang="ja-JP" altLang="en-US" sz="6400" u="sng" dirty="0" smtClean="0">
                <a:latin typeface="ＭＳ Ｐ明朝" panose="02020600040205080304" pitchFamily="18" charset="-128"/>
                <a:ea typeface="ＭＳ Ｐ明朝" panose="02020600040205080304" pitchFamily="18" charset="-128"/>
              </a:rPr>
              <a:t>目指す。</a:t>
            </a:r>
          </a:p>
          <a:p>
            <a:pPr marL="0" indent="0">
              <a:buNone/>
            </a:pPr>
            <a:r>
              <a:rPr lang="ja-JP" altLang="en-US" sz="6400" u="sng" dirty="0" smtClean="0">
                <a:latin typeface="ＭＳ Ｐ明朝" panose="02020600040205080304" pitchFamily="18" charset="-128"/>
                <a:ea typeface="ＭＳ Ｐ明朝" panose="02020600040205080304" pitchFamily="18" charset="-128"/>
              </a:rPr>
              <a:t>★地磁気</a:t>
            </a:r>
            <a:r>
              <a:rPr lang="ja-JP" altLang="en-US" sz="6400" u="sng" dirty="0">
                <a:latin typeface="ＭＳ Ｐ明朝" panose="02020600040205080304" pitchFamily="18" charset="-128"/>
                <a:ea typeface="ＭＳ Ｐ明朝" panose="02020600040205080304" pitchFamily="18" charset="-128"/>
              </a:rPr>
              <a:t>の世界ﾃﾞｰﾀとして</a:t>
            </a:r>
            <a:r>
              <a:rPr lang="en-US" altLang="ja-JP" sz="6400" u="sng" dirty="0">
                <a:latin typeface="ＭＳ Ｐ明朝" panose="02020600040205080304" pitchFamily="18" charset="-128"/>
                <a:ea typeface="ＭＳ Ｐ明朝" panose="02020600040205080304" pitchFamily="18" charset="-128"/>
              </a:rPr>
              <a:t>Leeds </a:t>
            </a:r>
            <a:r>
              <a:rPr lang="en-US" altLang="ja-JP" sz="6400" u="sng" dirty="0" err="1">
                <a:latin typeface="ＭＳ Ｐ明朝" panose="02020600040205080304" pitchFamily="18" charset="-128"/>
                <a:ea typeface="ＭＳ Ｐ明朝" panose="02020600040205080304" pitchFamily="18" charset="-128"/>
              </a:rPr>
              <a:t>Universty</a:t>
            </a:r>
            <a:r>
              <a:rPr lang="en-US" altLang="ja-JP" sz="6400" u="sng" dirty="0">
                <a:latin typeface="ＭＳ Ｐ明朝" panose="02020600040205080304" pitchFamily="18" charset="-128"/>
                <a:ea typeface="ＭＳ Ｐ明朝" panose="02020600040205080304" pitchFamily="18" charset="-128"/>
              </a:rPr>
              <a:t> Andrew Jackson </a:t>
            </a:r>
            <a:r>
              <a:rPr lang="en-US" altLang="ja-JP" sz="6400" u="sng" dirty="0" err="1">
                <a:latin typeface="ＭＳ Ｐ明朝" panose="02020600040205080304" pitchFamily="18" charset="-128"/>
                <a:ea typeface="ＭＳ Ｐ明朝" panose="02020600040205080304" pitchFamily="18" charset="-128"/>
              </a:rPr>
              <a:t>etal</a:t>
            </a:r>
            <a:r>
              <a:rPr lang="en-US" altLang="ja-JP" sz="6400" u="sng" dirty="0">
                <a:latin typeface="ＭＳ Ｐ明朝" panose="02020600040205080304" pitchFamily="18" charset="-128"/>
                <a:ea typeface="ＭＳ Ｐ明朝" panose="02020600040205080304" pitchFamily="18" charset="-128"/>
              </a:rPr>
              <a:t>, </a:t>
            </a:r>
            <a:r>
              <a:rPr lang="ja-JP" altLang="en-US" sz="6400" u="sng" dirty="0">
                <a:latin typeface="ＭＳ Ｐ明朝" panose="02020600040205080304" pitchFamily="18" charset="-128"/>
                <a:ea typeface="ＭＳ Ｐ明朝" panose="02020600040205080304" pitchFamily="18" charset="-128"/>
              </a:rPr>
              <a:t>を採用した</a:t>
            </a:r>
            <a:r>
              <a:rPr lang="en-US" altLang="ja-JP" sz="6400" u="sng" dirty="0">
                <a:latin typeface="ＭＳ Ｐ明朝" panose="02020600040205080304" pitchFamily="18" charset="-128"/>
                <a:ea typeface="ＭＳ Ｐ明朝" panose="02020600040205080304" pitchFamily="18" charset="-128"/>
              </a:rPr>
              <a:t>NOAA</a:t>
            </a:r>
            <a:r>
              <a:rPr lang="en-US" altLang="ja-JP" sz="6400" u="sng" dirty="0" smtClean="0">
                <a:latin typeface="ＭＳ Ｐ明朝" panose="02020600040205080304" pitchFamily="18" charset="-128"/>
                <a:ea typeface="ＭＳ Ｐ明朝" panose="02020600040205080304" pitchFamily="18" charset="-128"/>
              </a:rPr>
              <a:t>.(</a:t>
            </a:r>
            <a:r>
              <a:rPr lang="ja-JP" altLang="en-US" sz="6400" u="sng" dirty="0" smtClean="0">
                <a:latin typeface="ＭＳ Ｐ明朝" panose="02020600040205080304" pitchFamily="18" charset="-128"/>
                <a:ea typeface="ＭＳ Ｐ明朝" panose="02020600040205080304" pitchFamily="18" charset="-128"/>
              </a:rPr>
              <a:t>米国</a:t>
            </a:r>
            <a:r>
              <a:rPr lang="ja-JP" altLang="en-US" sz="6400" u="sng" dirty="0">
                <a:latin typeface="ＭＳ Ｐ明朝" panose="02020600040205080304" pitchFamily="18" charset="-128"/>
                <a:ea typeface="ＭＳ Ｐ明朝" panose="02020600040205080304" pitchFamily="18" charset="-128"/>
              </a:rPr>
              <a:t>海洋</a:t>
            </a:r>
            <a:r>
              <a:rPr lang="ja-JP" altLang="en-US" sz="6400" u="sng" dirty="0" smtClean="0">
                <a:latin typeface="ＭＳ Ｐ明朝" panose="02020600040205080304" pitchFamily="18" charset="-128"/>
                <a:ea typeface="ＭＳ Ｐ明朝" panose="02020600040205080304" pitchFamily="18" charset="-128"/>
              </a:rPr>
              <a:t>気象庁</a:t>
            </a:r>
            <a:r>
              <a:rPr lang="en-US" altLang="ja-JP" sz="6400" u="sng" dirty="0" smtClean="0">
                <a:latin typeface="ＭＳ Ｐ明朝" panose="02020600040205080304" pitchFamily="18" charset="-128"/>
                <a:ea typeface="ＭＳ Ｐ明朝" panose="02020600040205080304" pitchFamily="18" charset="-128"/>
              </a:rPr>
              <a:t>)</a:t>
            </a:r>
            <a:r>
              <a:rPr lang="ja-JP" altLang="en-US" sz="6400" u="sng" dirty="0" smtClean="0">
                <a:latin typeface="ＭＳ Ｐ明朝" panose="02020600040205080304" pitchFamily="18" charset="-128"/>
                <a:ea typeface="ＭＳ Ｐ明朝" panose="02020600040205080304" pitchFamily="18" charset="-128"/>
              </a:rPr>
              <a:t>の過去</a:t>
            </a:r>
            <a:r>
              <a:rPr lang="en-US" altLang="ja-JP" sz="6400" u="sng" dirty="0" smtClean="0">
                <a:latin typeface="ＭＳ Ｐ明朝" panose="02020600040205080304" pitchFamily="18" charset="-128"/>
                <a:ea typeface="ＭＳ Ｐ明朝" panose="02020600040205080304" pitchFamily="18" charset="-128"/>
              </a:rPr>
              <a:t>4</a:t>
            </a:r>
            <a:r>
              <a:rPr lang="ja-JP" altLang="en-US" sz="6400" u="sng" dirty="0" smtClean="0">
                <a:latin typeface="ＭＳ Ｐ明朝" panose="02020600040205080304" pitchFamily="18" charset="-128"/>
                <a:ea typeface="ＭＳ Ｐ明朝" panose="02020600040205080304" pitchFamily="18" charset="-128"/>
              </a:rPr>
              <a:t>世紀の永年</a:t>
            </a:r>
            <a:r>
              <a:rPr lang="ja-JP" altLang="en-US" sz="6400" u="sng" dirty="0">
                <a:latin typeface="ＭＳ Ｐ明朝" panose="02020600040205080304" pitchFamily="18" charset="-128"/>
                <a:ea typeface="ＭＳ Ｐ明朝" panose="02020600040205080304" pitchFamily="18" charset="-128"/>
              </a:rPr>
              <a:t>変化図への投入を</a:t>
            </a:r>
            <a:r>
              <a:rPr lang="ja-JP" altLang="en-US" sz="6400" u="sng" dirty="0" smtClean="0">
                <a:latin typeface="ＭＳ Ｐ明朝" panose="02020600040205080304" pitchFamily="18" charset="-128"/>
                <a:ea typeface="ＭＳ Ｐ明朝" panose="02020600040205080304" pitchFamily="18" charset="-128"/>
              </a:rPr>
              <a:t>目指し</a:t>
            </a:r>
            <a:r>
              <a:rPr lang="en-US" altLang="ja-JP" sz="6400" u="sng" dirty="0" smtClean="0">
                <a:latin typeface="ＭＳ Ｐ明朝" panose="02020600040205080304" pitchFamily="18" charset="-128"/>
                <a:ea typeface="ＭＳ Ｐ明朝" panose="02020600040205080304" pitchFamily="18" charset="-128"/>
              </a:rPr>
              <a:t>AOGS,EGU</a:t>
            </a:r>
            <a:r>
              <a:rPr lang="ja-JP" altLang="en-US" sz="6400" u="sng" dirty="0" err="1">
                <a:latin typeface="ＭＳ Ｐ明朝" panose="02020600040205080304" pitchFamily="18" charset="-128"/>
                <a:ea typeface="ＭＳ Ｐ明朝" panose="02020600040205080304" pitchFamily="18" charset="-128"/>
              </a:rPr>
              <a:t>での</a:t>
            </a:r>
            <a:r>
              <a:rPr lang="ja-JP" altLang="en-US" sz="6400" u="sng" dirty="0">
                <a:latin typeface="ＭＳ Ｐ明朝" panose="02020600040205080304" pitchFamily="18" charset="-128"/>
                <a:ea typeface="ＭＳ Ｐ明朝" panose="02020600040205080304" pitchFamily="18" charset="-128"/>
              </a:rPr>
              <a:t>連携と発表を</a:t>
            </a:r>
            <a:r>
              <a:rPr lang="ja-JP" altLang="en-US" sz="6400" u="sng" dirty="0" smtClean="0">
                <a:latin typeface="ＭＳ Ｐ明朝" panose="02020600040205080304" pitchFamily="18" charset="-128"/>
                <a:ea typeface="ＭＳ Ｐ明朝" panose="02020600040205080304" pitchFamily="18" charset="-128"/>
              </a:rPr>
              <a:t>促進し、地球ﾀﾞｲﾅﾓの裏付けを目指す。</a:t>
            </a:r>
            <a:endParaRPr lang="ja-JP" altLang="en-US" sz="6400" u="sng" dirty="0">
              <a:latin typeface="ＭＳ Ｐ明朝" panose="02020600040205080304" pitchFamily="18" charset="-128"/>
              <a:ea typeface="ＭＳ Ｐ明朝" panose="02020600040205080304" pitchFamily="18" charset="-128"/>
            </a:endParaRPr>
          </a:p>
          <a:p>
            <a:pPr marL="0" indent="0">
              <a:buNone/>
            </a:pPr>
            <a:endParaRPr lang="ja-JP" altLang="en-US" sz="5600" u="sng" dirty="0" smtClean="0">
              <a:latin typeface="+mn-ea"/>
            </a:endParaRPr>
          </a:p>
          <a:p>
            <a:pPr marL="0" indent="0">
              <a:buNone/>
            </a:pPr>
            <a:r>
              <a:rPr lang="en-US" altLang="ja-JP" sz="5600" u="sng" dirty="0" smtClean="0">
                <a:latin typeface="+mn-ea"/>
              </a:rPr>
              <a:t>&lt;</a:t>
            </a:r>
            <a:r>
              <a:rPr lang="ja-JP" altLang="en-US" sz="5600" u="sng" dirty="0" smtClean="0">
                <a:latin typeface="+mn-ea"/>
              </a:rPr>
              <a:t>国宝</a:t>
            </a:r>
            <a:r>
              <a:rPr lang="ja-JP" altLang="en-US" sz="5600" u="sng" dirty="0">
                <a:latin typeface="+mn-ea"/>
              </a:rPr>
              <a:t>「</a:t>
            </a:r>
            <a:r>
              <a:rPr lang="ja-JP" altLang="en-US" sz="5600" u="sng" dirty="0" smtClean="0">
                <a:latin typeface="+mn-ea"/>
              </a:rPr>
              <a:t>山島</a:t>
            </a:r>
            <a:r>
              <a:rPr lang="ja-JP" altLang="en-US" sz="5600" u="sng" dirty="0">
                <a:latin typeface="+mn-ea"/>
              </a:rPr>
              <a:t>方</a:t>
            </a:r>
            <a:r>
              <a:rPr lang="ja-JP" altLang="en-US" sz="5600" u="sng" dirty="0" smtClean="0">
                <a:latin typeface="+mn-ea"/>
              </a:rPr>
              <a:t>位記」の解析とは国宝の</a:t>
            </a:r>
            <a:r>
              <a:rPr lang="ja-JP" altLang="en-US" sz="5600" u="sng" dirty="0">
                <a:latin typeface="+mn-ea"/>
              </a:rPr>
              <a:t>文理で</a:t>
            </a:r>
            <a:r>
              <a:rPr lang="ja-JP" altLang="en-US" sz="5600" u="sng" dirty="0" smtClean="0">
                <a:latin typeface="+mn-ea"/>
              </a:rPr>
              <a:t>の融合</a:t>
            </a:r>
            <a:r>
              <a:rPr lang="ja-JP" altLang="en-US" sz="5600" u="sng" dirty="0">
                <a:latin typeface="+mn-ea"/>
              </a:rPr>
              <a:t>解読</a:t>
            </a:r>
            <a:r>
              <a:rPr lang="ja-JP" altLang="en-US" sz="5600" u="sng" dirty="0" smtClean="0">
                <a:latin typeface="+mn-ea"/>
              </a:rPr>
              <a:t>且つその都度内容</a:t>
            </a:r>
            <a:r>
              <a:rPr lang="ja-JP" altLang="en-US" sz="5600" u="sng" dirty="0">
                <a:latin typeface="+mn-ea"/>
              </a:rPr>
              <a:t>が</a:t>
            </a:r>
            <a:r>
              <a:rPr lang="ja-JP" altLang="en-US" sz="5600" u="sng" dirty="0" smtClean="0">
                <a:latin typeface="+mn-ea"/>
              </a:rPr>
              <a:t>変わる修復解析作業</a:t>
            </a:r>
            <a:r>
              <a:rPr lang="en-US" altLang="ja-JP" sz="5600" u="sng" dirty="0" smtClean="0">
                <a:latin typeface="+mn-ea"/>
              </a:rPr>
              <a:t>&gt;</a:t>
            </a:r>
            <a:endParaRPr lang="ja-JP" altLang="en-US" sz="5600" u="sng" dirty="0" smtClean="0">
              <a:latin typeface="+mn-ea"/>
            </a:endParaRPr>
          </a:p>
          <a:p>
            <a:pPr marL="0" indent="0">
              <a:buNone/>
            </a:pPr>
            <a:r>
              <a:rPr lang="ja-JP" altLang="en-US" sz="5600" dirty="0" smtClean="0">
                <a:latin typeface="+mn-ea"/>
              </a:rPr>
              <a:t>未解析部分が殆どで膨大且つ一件毎の解析に要する手間が多く、</a:t>
            </a:r>
            <a:r>
              <a:rPr lang="ja-JP" altLang="en-US" sz="5600" dirty="0">
                <a:latin typeface="+mn-ea"/>
              </a:rPr>
              <a:t>理系の内容には測量実施地点詳細位置での地質や岩石の鉄分の磁気異常も含まれる等</a:t>
            </a:r>
            <a:r>
              <a:rPr lang="ja-JP" altLang="en-US" sz="5600" dirty="0" smtClean="0">
                <a:latin typeface="+mn-ea"/>
              </a:rPr>
              <a:t>文理の各面で極めて高精度を必要と</a:t>
            </a:r>
            <a:r>
              <a:rPr lang="ja-JP" altLang="en-US" sz="5600" dirty="0">
                <a:latin typeface="+mn-ea"/>
              </a:rPr>
              <a:t>す</a:t>
            </a:r>
            <a:r>
              <a:rPr lang="ja-JP" altLang="en-US" sz="5600" dirty="0" smtClean="0">
                <a:latin typeface="+mn-ea"/>
              </a:rPr>
              <a:t>るので一般向きとは言えず解析者</a:t>
            </a:r>
            <a:r>
              <a:rPr lang="ja-JP" altLang="en-US" sz="5600" dirty="0" smtClean="0">
                <a:latin typeface="+mn-ea"/>
              </a:rPr>
              <a:t>、査読者</a:t>
            </a:r>
            <a:r>
              <a:rPr lang="ja-JP" altLang="en-US" sz="5600" dirty="0" smtClean="0">
                <a:latin typeface="+mn-ea"/>
              </a:rPr>
              <a:t>も含め必ず実習ﾄﾚｰﾆﾝｸﾞを伴う教育を行うしかない。</a:t>
            </a:r>
            <a:endParaRPr lang="en-US" altLang="ja-JP" sz="5600" dirty="0" smtClean="0">
              <a:latin typeface="+mn-ea"/>
            </a:endParaRPr>
          </a:p>
          <a:p>
            <a:pPr marL="0" indent="0">
              <a:buNone/>
            </a:pPr>
            <a:endParaRPr lang="ja-JP" altLang="en-US" sz="5600" u="sng" dirty="0">
              <a:latin typeface="+mn-ea"/>
            </a:endParaRPr>
          </a:p>
          <a:p>
            <a:pPr marL="0" indent="0">
              <a:buNone/>
            </a:pPr>
            <a:endParaRPr lang="ja-JP" altLang="en-US" sz="5600" dirty="0" smtClean="0">
              <a:latin typeface="+mn-ea"/>
            </a:endParaRPr>
          </a:p>
          <a:p>
            <a:pPr marL="0" indent="0">
              <a:buNone/>
            </a:pPr>
            <a:endParaRPr lang="ja-JP" altLang="en-US" sz="5600" dirty="0">
              <a:latin typeface="+mn-ea"/>
            </a:endParaRPr>
          </a:p>
          <a:p>
            <a:pPr marL="0" indent="0">
              <a:buNone/>
            </a:pPr>
            <a:r>
              <a:rPr lang="en-US" altLang="ja-JP" sz="5600" dirty="0" smtClean="0">
                <a:latin typeface="+mn-ea"/>
              </a:rPr>
              <a:t>&lt;</a:t>
            </a:r>
            <a:r>
              <a:rPr lang="ja-JP" altLang="en-US" sz="5600" dirty="0" smtClean="0">
                <a:latin typeface="+mn-ea"/>
              </a:rPr>
              <a:t>関係機関</a:t>
            </a:r>
            <a:r>
              <a:rPr lang="en-US" altLang="ja-JP" sz="5600" dirty="0" smtClean="0">
                <a:latin typeface="+mn-ea"/>
              </a:rPr>
              <a:t>&gt;</a:t>
            </a:r>
            <a:r>
              <a:rPr lang="ja-JP" altLang="en-US" sz="5600" dirty="0" smtClean="0">
                <a:latin typeface="+mn-ea"/>
              </a:rPr>
              <a:t>理系</a:t>
            </a:r>
            <a:r>
              <a:rPr lang="en-US" altLang="ja-JP" sz="5600" dirty="0" smtClean="0">
                <a:latin typeface="+mn-ea"/>
              </a:rPr>
              <a:t>:</a:t>
            </a:r>
            <a:r>
              <a:rPr lang="ja-JP" altLang="en-US" sz="5600" dirty="0" smtClean="0">
                <a:latin typeface="+mn-ea"/>
              </a:rPr>
              <a:t>　京都大学</a:t>
            </a:r>
            <a:r>
              <a:rPr lang="en-US" altLang="ja-JP" sz="5600" dirty="0">
                <a:latin typeface="+mn-ea"/>
              </a:rPr>
              <a:t>(WDC) </a:t>
            </a:r>
            <a:r>
              <a:rPr lang="ja-JP" altLang="en-US" sz="5600" dirty="0" err="1" smtClean="0">
                <a:latin typeface="+mn-ea"/>
              </a:rPr>
              <a:t>、</a:t>
            </a:r>
            <a:r>
              <a:rPr lang="ja-JP" altLang="en-US" sz="5600" dirty="0">
                <a:latin typeface="+mn-ea"/>
              </a:rPr>
              <a:t>産業総合研究所、 </a:t>
            </a:r>
            <a:r>
              <a:rPr lang="ja-JP" altLang="en-US" sz="5600" dirty="0" smtClean="0">
                <a:latin typeface="+mn-ea"/>
              </a:rPr>
              <a:t>気象庁地磁気観測所、国土地理院</a:t>
            </a:r>
          </a:p>
          <a:p>
            <a:pPr marL="0" indent="0">
              <a:buNone/>
            </a:pPr>
            <a:r>
              <a:rPr lang="ja-JP" altLang="en-US" sz="5600" dirty="0" smtClean="0">
                <a:latin typeface="+mn-ea"/>
              </a:rPr>
              <a:t>　　　　　　　　文系</a:t>
            </a:r>
            <a:r>
              <a:rPr lang="en-US" altLang="ja-JP" sz="5600" dirty="0" smtClean="0">
                <a:latin typeface="+mn-ea"/>
              </a:rPr>
              <a:t>:  </a:t>
            </a:r>
            <a:r>
              <a:rPr lang="ja-JP" altLang="en-US" sz="5600" dirty="0" smtClean="0">
                <a:latin typeface="+mn-ea"/>
              </a:rPr>
              <a:t>京都大学</a:t>
            </a:r>
            <a:r>
              <a:rPr lang="ja-JP" altLang="en-US" sz="5600" dirty="0">
                <a:latin typeface="+mn-ea"/>
              </a:rPr>
              <a:t>、</a:t>
            </a:r>
            <a:r>
              <a:rPr lang="ja-JP" altLang="en-US" sz="5600" dirty="0" smtClean="0">
                <a:latin typeface="+mn-ea"/>
              </a:rPr>
              <a:t>文化庁</a:t>
            </a:r>
            <a:r>
              <a:rPr lang="ja-JP" altLang="en-US" sz="5600" dirty="0">
                <a:latin typeface="+mn-ea"/>
              </a:rPr>
              <a:t>、</a:t>
            </a:r>
            <a:r>
              <a:rPr lang="ja-JP" altLang="en-US" sz="5600" dirty="0" smtClean="0">
                <a:latin typeface="+mn-ea"/>
              </a:rPr>
              <a:t>都道府県教育委員会　　 国宝「山島方位記」所蔵館伊能忠敬記念館</a:t>
            </a:r>
            <a:endParaRPr lang="en-US" altLang="ja-JP" sz="5600" dirty="0" smtClean="0">
              <a:latin typeface="+mn-ea"/>
            </a:endParaRPr>
          </a:p>
          <a:p>
            <a:pPr marL="0" indent="0">
              <a:buNone/>
            </a:pPr>
            <a:endParaRPr kumimoji="1" lang="ja-JP" altLang="en-US" sz="3100" dirty="0">
              <a:solidFill>
                <a:srgbClr val="FF0000"/>
              </a:solidFill>
            </a:endParaRPr>
          </a:p>
        </p:txBody>
      </p:sp>
    </p:spTree>
    <p:extLst>
      <p:ext uri="{BB962C8B-B14F-4D97-AF65-F5344CB8AC3E}">
        <p14:creationId xmlns:p14="http://schemas.microsoft.com/office/powerpoint/2010/main" val="4026719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346050"/>
          </a:xfrm>
        </p:spPr>
        <p:txBody>
          <a:bodyPr>
            <a:noAutofit/>
          </a:bodyPr>
          <a:lstStyle/>
          <a:p>
            <a:r>
              <a:rPr lang="ja-JP" altLang="en-US" sz="1800" b="1" dirty="0" smtClean="0"/>
              <a:t>高齢化社会で増える市民先行の有効な研究の発展可能性と奨励支援</a:t>
            </a:r>
            <a:endParaRPr kumimoji="1" lang="ja-JP" altLang="en-US" sz="1800" b="1" dirty="0"/>
          </a:p>
        </p:txBody>
      </p:sp>
      <p:sp>
        <p:nvSpPr>
          <p:cNvPr id="3" name="コンテンツ プレースホルダー 2"/>
          <p:cNvSpPr>
            <a:spLocks noGrp="1"/>
          </p:cNvSpPr>
          <p:nvPr>
            <p:ph idx="1"/>
          </p:nvPr>
        </p:nvSpPr>
        <p:spPr>
          <a:xfrm>
            <a:off x="467544" y="836712"/>
            <a:ext cx="8219256" cy="5544616"/>
          </a:xfrm>
        </p:spPr>
        <p:txBody>
          <a:bodyPr>
            <a:normAutofit fontScale="25000" lnSpcReduction="20000"/>
          </a:bodyPr>
          <a:lstStyle/>
          <a:p>
            <a:pPr marL="0" indent="0" algn="just">
              <a:spcAft>
                <a:spcPts val="0"/>
              </a:spcAft>
              <a:buNone/>
            </a:pPr>
            <a:r>
              <a:rPr lang="ja-JP" altLang="en-US" sz="4800" u="sng" kern="100" dirty="0" smtClean="0">
                <a:latin typeface="Century"/>
                <a:ea typeface="ＭＳ 明朝"/>
                <a:cs typeface="Times New Roman"/>
              </a:rPr>
              <a:t>今回は</a:t>
            </a:r>
            <a:r>
              <a:rPr lang="ja-JP" altLang="ja-JP" sz="4800" u="sng" kern="100" dirty="0" smtClean="0">
                <a:latin typeface="Century"/>
                <a:ea typeface="ＭＳ 明朝"/>
                <a:cs typeface="Times New Roman"/>
              </a:rPr>
              <a:t>専門</a:t>
            </a:r>
            <a:r>
              <a:rPr lang="ja-JP" altLang="ja-JP" sz="4800" u="sng" kern="100" dirty="0">
                <a:latin typeface="Century"/>
                <a:ea typeface="ＭＳ 明朝"/>
                <a:cs typeface="Times New Roman"/>
              </a:rPr>
              <a:t>研究の伝統や通念には無い為に職業研究者が約</a:t>
            </a:r>
            <a:r>
              <a:rPr lang="en-US" altLang="ja-JP" sz="4800" u="sng" kern="100" dirty="0">
                <a:latin typeface="Century"/>
                <a:ea typeface="ＭＳ 明朝"/>
                <a:cs typeface="Times New Roman"/>
              </a:rPr>
              <a:t>1</a:t>
            </a:r>
            <a:r>
              <a:rPr lang="ja-JP" altLang="ja-JP" sz="4800" u="sng" kern="100" dirty="0">
                <a:latin typeface="Century"/>
                <a:ea typeface="ＭＳ 明朝"/>
                <a:cs typeface="Times New Roman"/>
              </a:rPr>
              <a:t>世紀を経ても</a:t>
            </a:r>
            <a:r>
              <a:rPr lang="ja-JP" altLang="ja-JP" sz="4800" u="sng" kern="100" dirty="0" smtClean="0">
                <a:latin typeface="Century"/>
                <a:ea typeface="ＭＳ 明朝"/>
                <a:cs typeface="Times New Roman"/>
              </a:rPr>
              <a:t>解析</a:t>
            </a:r>
            <a:r>
              <a:rPr lang="ja-JP" altLang="en-US" sz="4800" u="sng" kern="100" dirty="0">
                <a:latin typeface="Century"/>
                <a:ea typeface="ＭＳ 明朝"/>
                <a:cs typeface="Times New Roman"/>
              </a:rPr>
              <a:t>未了の</a:t>
            </a:r>
            <a:r>
              <a:rPr lang="ja-JP" altLang="ja-JP" sz="4800" u="sng" kern="100" dirty="0" smtClean="0">
                <a:latin typeface="Century"/>
                <a:ea typeface="ＭＳ 明朝"/>
                <a:cs typeface="Times New Roman"/>
              </a:rPr>
              <a:t>課題</a:t>
            </a:r>
            <a:r>
              <a:rPr lang="ja-JP" altLang="en-US" sz="4800" u="sng" kern="100" dirty="0" smtClean="0">
                <a:latin typeface="Century"/>
                <a:ea typeface="ＭＳ 明朝"/>
                <a:cs typeface="Times New Roman"/>
              </a:rPr>
              <a:t>から新しいことがわかるし、</a:t>
            </a:r>
            <a:r>
              <a:rPr lang="ja-JP" altLang="ja-JP" sz="4800" u="sng" kern="100" dirty="0" smtClean="0">
                <a:latin typeface="Century"/>
                <a:ea typeface="ＭＳ 明朝"/>
                <a:cs typeface="Times New Roman"/>
              </a:rPr>
              <a:t>今後</a:t>
            </a:r>
            <a:r>
              <a:rPr lang="ja-JP" altLang="ja-JP" sz="4800" u="sng" kern="100" dirty="0">
                <a:latin typeface="Century"/>
                <a:ea typeface="ＭＳ 明朝"/>
                <a:cs typeface="Times New Roman"/>
              </a:rPr>
              <a:t>も未解析</a:t>
            </a:r>
            <a:r>
              <a:rPr lang="ja-JP" altLang="ja-JP" sz="4800" u="sng" kern="100" dirty="0" smtClean="0">
                <a:latin typeface="Century"/>
                <a:ea typeface="ＭＳ 明朝"/>
                <a:cs typeface="Times New Roman"/>
              </a:rPr>
              <a:t>に</a:t>
            </a:r>
            <a:r>
              <a:rPr lang="ja-JP" altLang="en-US" sz="4800" u="sng" kern="100" dirty="0" smtClean="0">
                <a:latin typeface="Century"/>
                <a:ea typeface="ＭＳ 明朝"/>
                <a:cs typeface="Times New Roman"/>
              </a:rPr>
              <a:t>はできないと思いながら</a:t>
            </a:r>
            <a:r>
              <a:rPr lang="ja-JP" altLang="ja-JP" sz="4800" u="sng" kern="100" dirty="0" smtClean="0">
                <a:latin typeface="Century"/>
                <a:ea typeface="ＭＳ 明朝"/>
                <a:cs typeface="Times New Roman"/>
              </a:rPr>
              <a:t>市民</a:t>
            </a:r>
            <a:r>
              <a:rPr lang="ja-JP" altLang="ja-JP" sz="4800" u="sng" kern="100" dirty="0">
                <a:latin typeface="Century"/>
                <a:ea typeface="ＭＳ 明朝"/>
                <a:cs typeface="Times New Roman"/>
              </a:rPr>
              <a:t>が自由な発想で開拓し協力した市民先行の研究である。</a:t>
            </a:r>
            <a:r>
              <a:rPr lang="en-US" altLang="ja-JP" sz="4800" u="sng" kern="100" dirty="0">
                <a:latin typeface="Century"/>
                <a:ea typeface="ＭＳ 明朝"/>
                <a:cs typeface="Times New Roman"/>
              </a:rPr>
              <a:t/>
            </a:r>
            <a:br>
              <a:rPr lang="en-US" altLang="ja-JP" sz="4800" u="sng" kern="100" dirty="0">
                <a:latin typeface="Century"/>
                <a:ea typeface="ＭＳ 明朝"/>
                <a:cs typeface="Times New Roman"/>
              </a:rPr>
            </a:br>
            <a:r>
              <a:rPr lang="en-US" altLang="ja-JP" sz="7200" kern="100" dirty="0">
                <a:latin typeface="Century"/>
                <a:ea typeface="ＭＳ 明朝"/>
                <a:cs typeface="Times New Roman"/>
              </a:rPr>
              <a:t/>
            </a:r>
            <a:br>
              <a:rPr lang="en-US" altLang="ja-JP" sz="7200" kern="100" dirty="0">
                <a:latin typeface="Century"/>
                <a:ea typeface="ＭＳ 明朝"/>
                <a:cs typeface="Times New Roman"/>
              </a:rPr>
            </a:br>
            <a:r>
              <a:rPr lang="en-US" altLang="ja-JP" sz="4800" u="sng" kern="100" dirty="0" smtClean="0">
                <a:latin typeface="Century"/>
                <a:ea typeface="ＭＳ 明朝"/>
                <a:cs typeface="Times New Roman"/>
              </a:rPr>
              <a:t>&lt;</a:t>
            </a:r>
            <a:r>
              <a:rPr lang="ja-JP" altLang="ja-JP" sz="4800" u="sng" kern="100" dirty="0" smtClean="0">
                <a:latin typeface="Century"/>
                <a:ea typeface="ＭＳ 明朝"/>
                <a:cs typeface="Times New Roman"/>
              </a:rPr>
              <a:t>職業</a:t>
            </a:r>
            <a:r>
              <a:rPr lang="ja-JP" altLang="ja-JP" sz="4800" u="sng" kern="100" dirty="0">
                <a:latin typeface="Century"/>
                <a:ea typeface="ＭＳ 明朝"/>
                <a:cs typeface="Times New Roman"/>
              </a:rPr>
              <a:t>研究組織では互いに非日常で</a:t>
            </a:r>
            <a:r>
              <a:rPr lang="ja-JP" altLang="ja-JP" sz="4800" u="sng" kern="100" dirty="0" smtClean="0">
                <a:latin typeface="Century"/>
                <a:ea typeface="ＭＳ 明朝"/>
                <a:cs typeface="Times New Roman"/>
              </a:rPr>
              <a:t>、</a:t>
            </a:r>
            <a:r>
              <a:rPr lang="ja-JP" altLang="en-US" sz="4800" u="sng" kern="100" dirty="0" smtClean="0">
                <a:latin typeface="Century"/>
                <a:ea typeface="ＭＳ 明朝"/>
                <a:cs typeface="Times New Roman"/>
              </a:rPr>
              <a:t>未踏状態の文理融合</a:t>
            </a:r>
            <a:r>
              <a:rPr lang="ja-JP" altLang="ja-JP" sz="4800" u="sng" kern="100" dirty="0" smtClean="0">
                <a:latin typeface="Century"/>
                <a:ea typeface="ＭＳ 明朝"/>
                <a:cs typeface="Times New Roman"/>
              </a:rPr>
              <a:t>研究</a:t>
            </a:r>
            <a:r>
              <a:rPr lang="ja-JP" altLang="en-US" sz="4800" u="sng" kern="100" dirty="0" smtClean="0">
                <a:latin typeface="Century"/>
                <a:ea typeface="ＭＳ 明朝"/>
                <a:cs typeface="Times New Roman"/>
              </a:rPr>
              <a:t>を進捗できた背景にはｺﾝﾋﾟｭｰﾀｰの発達がある</a:t>
            </a:r>
            <a:r>
              <a:rPr lang="en-US" altLang="ja-JP" sz="4800" u="sng" kern="100" dirty="0" smtClean="0">
                <a:latin typeface="Century"/>
                <a:ea typeface="ＭＳ 明朝"/>
                <a:cs typeface="Times New Roman"/>
              </a:rPr>
              <a:t>&gt;</a:t>
            </a:r>
            <a:endParaRPr lang="ja-JP" altLang="en-US" sz="4800" u="sng" kern="100" dirty="0" smtClean="0">
              <a:latin typeface="Century"/>
              <a:ea typeface="ＭＳ 明朝"/>
              <a:cs typeface="Times New Roman"/>
            </a:endParaRPr>
          </a:p>
          <a:p>
            <a:pPr marL="0" indent="0" algn="just">
              <a:buNone/>
            </a:pPr>
            <a:r>
              <a:rPr lang="ja-JP" altLang="en-US" sz="4800" kern="100" dirty="0">
                <a:latin typeface="Century"/>
                <a:ea typeface="ＭＳ 明朝"/>
                <a:cs typeface="Times New Roman"/>
              </a:rPr>
              <a:t>約</a:t>
            </a:r>
            <a:r>
              <a:rPr lang="en-US" altLang="ja-JP" sz="4800" kern="100" dirty="0">
                <a:latin typeface="Century"/>
                <a:ea typeface="ＭＳ 明朝"/>
                <a:cs typeface="Times New Roman"/>
              </a:rPr>
              <a:t>1</a:t>
            </a:r>
            <a:r>
              <a:rPr lang="ja-JP" altLang="en-US" sz="4800" kern="100" dirty="0">
                <a:latin typeface="Century"/>
                <a:ea typeface="ＭＳ 明朝"/>
                <a:cs typeface="Times New Roman"/>
              </a:rPr>
              <a:t>世紀停滞混迷には</a:t>
            </a:r>
            <a:r>
              <a:rPr lang="ja-JP" altLang="en-US" sz="4800" kern="100" dirty="0" smtClean="0">
                <a:latin typeface="Century"/>
                <a:ea typeface="ＭＳ 明朝"/>
                <a:cs typeface="Times New Roman"/>
              </a:rPr>
              <a:t>それなり或いは予想にも無い困難は未だ付き物</a:t>
            </a:r>
            <a:r>
              <a:rPr lang="ja-JP" altLang="en-US" sz="4800" kern="100" dirty="0">
                <a:latin typeface="Century"/>
                <a:ea typeface="ＭＳ 明朝"/>
                <a:cs typeface="Times New Roman"/>
              </a:rPr>
              <a:t>であるが、努力して協力を</a:t>
            </a:r>
            <a:r>
              <a:rPr lang="ja-JP" altLang="en-US" sz="4800" kern="100" dirty="0" smtClean="0">
                <a:latin typeface="Century"/>
                <a:ea typeface="ＭＳ 明朝"/>
                <a:cs typeface="Times New Roman"/>
              </a:rPr>
              <a:t>続けている</a:t>
            </a:r>
            <a:r>
              <a:rPr lang="ja-JP" altLang="en-US" sz="4800" kern="100" dirty="0">
                <a:latin typeface="Century"/>
                <a:ea typeface="ＭＳ 明朝"/>
                <a:cs typeface="Times New Roman"/>
              </a:rPr>
              <a:t>うち</a:t>
            </a:r>
            <a:r>
              <a:rPr lang="ja-JP" altLang="en-US" sz="4800" kern="100" dirty="0" smtClean="0">
                <a:latin typeface="Century"/>
                <a:ea typeface="ＭＳ 明朝"/>
                <a:cs typeface="Times New Roman"/>
              </a:rPr>
              <a:t>に近年の急速</a:t>
            </a:r>
            <a:r>
              <a:rPr lang="ja-JP" altLang="en-US" sz="4800" kern="100" dirty="0">
                <a:latin typeface="Century"/>
                <a:ea typeface="ＭＳ 明朝"/>
                <a:cs typeface="Times New Roman"/>
              </a:rPr>
              <a:t>なｺﾝﾋﾟｭｰﾀｰの</a:t>
            </a:r>
            <a:r>
              <a:rPr lang="ja-JP" altLang="en-US" sz="4800" kern="100" dirty="0" smtClean="0">
                <a:latin typeface="Century"/>
                <a:ea typeface="ＭＳ 明朝"/>
                <a:cs typeface="Times New Roman"/>
              </a:rPr>
              <a:t>発展が味方</a:t>
            </a:r>
            <a:r>
              <a:rPr lang="ja-JP" altLang="en-US" sz="4800" kern="100" dirty="0">
                <a:latin typeface="Century"/>
                <a:ea typeface="ＭＳ 明朝"/>
                <a:cs typeface="Times New Roman"/>
              </a:rPr>
              <a:t>した</a:t>
            </a:r>
            <a:r>
              <a:rPr lang="ja-JP" altLang="en-US" sz="4800" kern="100" dirty="0" smtClean="0">
                <a:latin typeface="Century"/>
                <a:ea typeface="ＭＳ 明朝"/>
                <a:cs typeface="Times New Roman"/>
              </a:rPr>
              <a:t>。世界中</a:t>
            </a:r>
            <a:r>
              <a:rPr lang="ja-JP" altLang="en-US" sz="4800" kern="100" dirty="0">
                <a:latin typeface="Century"/>
                <a:ea typeface="ＭＳ 明朝"/>
                <a:cs typeface="Times New Roman"/>
              </a:rPr>
              <a:t>への</a:t>
            </a:r>
            <a:r>
              <a:rPr lang="ja-JP" altLang="en-US" sz="4800" kern="100" dirty="0" smtClean="0">
                <a:latin typeface="Century"/>
                <a:ea typeface="ＭＳ 明朝"/>
                <a:cs typeface="Times New Roman"/>
              </a:rPr>
              <a:t>ｲﾝﾀｰﾈｯﾄの検索</a:t>
            </a:r>
            <a:r>
              <a:rPr lang="ja-JP" altLang="en-US" sz="4800" kern="100" dirty="0">
                <a:latin typeface="Century"/>
                <a:ea typeface="ＭＳ 明朝"/>
                <a:cs typeface="Times New Roman"/>
              </a:rPr>
              <a:t>、</a:t>
            </a:r>
            <a:r>
              <a:rPr lang="ja-JP" altLang="en-US" sz="4800" kern="100" dirty="0" smtClean="0">
                <a:latin typeface="Century"/>
                <a:ea typeface="ＭＳ 明朝"/>
                <a:cs typeface="Times New Roman"/>
              </a:rPr>
              <a:t>計算ｻｲﾄ。各種地図ｻｲﾄ、景観再現ｿﾌﾄ、ｴｸｾﾙ計算式、</a:t>
            </a:r>
            <a:r>
              <a:rPr lang="en-US" altLang="ja-JP" sz="4800" kern="100" dirty="0" smtClean="0">
                <a:latin typeface="Century"/>
                <a:ea typeface="ＭＳ 明朝"/>
                <a:cs typeface="Times New Roman"/>
              </a:rPr>
              <a:t>GPS</a:t>
            </a:r>
            <a:r>
              <a:rPr lang="ja-JP" altLang="en-US" sz="4800" kern="100" dirty="0" err="1">
                <a:latin typeface="Century"/>
                <a:ea typeface="ＭＳ 明朝"/>
                <a:cs typeface="Times New Roman"/>
              </a:rPr>
              <a:t>や</a:t>
            </a:r>
            <a:r>
              <a:rPr lang="en-US" altLang="ja-JP" sz="4800" kern="100" dirty="0" smtClean="0">
                <a:latin typeface="Century"/>
                <a:ea typeface="ＭＳ 明朝"/>
                <a:cs typeface="Times New Roman"/>
              </a:rPr>
              <a:t>E</a:t>
            </a:r>
            <a:r>
              <a:rPr lang="ja-JP" altLang="en-US" sz="4800" kern="100" dirty="0" smtClean="0">
                <a:latin typeface="Century"/>
                <a:ea typeface="ＭＳ 明朝"/>
                <a:cs typeface="Times New Roman"/>
              </a:rPr>
              <a:t>ﾒｰﾙ交換等ｺﾝﾋﾟｭｰﾀｰの飛躍的発達により専門研究機関ではない自宅、個人、仲間での研究が可能になった。</a:t>
            </a:r>
          </a:p>
          <a:p>
            <a:pPr marL="0" indent="0" algn="just">
              <a:spcAft>
                <a:spcPts val="0"/>
              </a:spcAft>
              <a:buNone/>
            </a:pPr>
            <a:r>
              <a:rPr lang="ja-JP" altLang="en-US" sz="4800" kern="100" dirty="0">
                <a:latin typeface="Century"/>
                <a:ea typeface="ＭＳ 明朝"/>
                <a:cs typeface="Times New Roman"/>
              </a:rPr>
              <a:t>市民</a:t>
            </a:r>
            <a:r>
              <a:rPr lang="ja-JP" altLang="en-US" sz="4800" kern="100" dirty="0" smtClean="0">
                <a:latin typeface="Century"/>
                <a:ea typeface="ＭＳ 明朝"/>
                <a:cs typeface="Times New Roman"/>
              </a:rPr>
              <a:t>研究者の場合</a:t>
            </a:r>
            <a:r>
              <a:rPr lang="ja-JP" altLang="ja-JP" sz="4800" kern="100" dirty="0" smtClean="0">
                <a:latin typeface="Century"/>
                <a:ea typeface="ＭＳ 明朝"/>
                <a:cs typeface="Times New Roman"/>
              </a:rPr>
              <a:t>凹凸</a:t>
            </a:r>
            <a:r>
              <a:rPr lang="ja-JP" altLang="ja-JP" sz="4800" kern="100" dirty="0">
                <a:latin typeface="Century"/>
                <a:ea typeface="ＭＳ 明朝"/>
                <a:cs typeface="Times New Roman"/>
              </a:rPr>
              <a:t>の学識内容への</a:t>
            </a:r>
            <a:r>
              <a:rPr lang="ja-JP" altLang="ja-JP" sz="4800" kern="100" dirty="0" smtClean="0">
                <a:latin typeface="Century"/>
                <a:ea typeface="ＭＳ 明朝"/>
                <a:cs typeface="Times New Roman"/>
              </a:rPr>
              <a:t>助言</a:t>
            </a:r>
            <a:r>
              <a:rPr lang="ja-JP" altLang="en-US" sz="4800" kern="100" dirty="0">
                <a:latin typeface="Century"/>
                <a:ea typeface="ＭＳ 明朝"/>
                <a:cs typeface="Times New Roman"/>
              </a:rPr>
              <a:t>もさること</a:t>
            </a:r>
            <a:r>
              <a:rPr lang="ja-JP" altLang="en-US" sz="4800" kern="100" dirty="0" smtClean="0">
                <a:latin typeface="Century"/>
                <a:ea typeface="ＭＳ 明朝"/>
                <a:cs typeface="Times New Roman"/>
              </a:rPr>
              <a:t>ながら未到の研究は</a:t>
            </a:r>
            <a:r>
              <a:rPr lang="ja-JP" altLang="ja-JP" sz="4800" kern="100" dirty="0" smtClean="0">
                <a:latin typeface="Century"/>
                <a:ea typeface="ＭＳ 明朝"/>
                <a:cs typeface="Times New Roman"/>
              </a:rPr>
              <a:t>自由</a:t>
            </a:r>
            <a:r>
              <a:rPr lang="ja-JP" altLang="ja-JP" sz="4800" kern="100" dirty="0">
                <a:latin typeface="Century"/>
                <a:ea typeface="ＭＳ 明朝"/>
                <a:cs typeface="Times New Roman"/>
              </a:rPr>
              <a:t>な発表</a:t>
            </a:r>
            <a:r>
              <a:rPr lang="ja-JP" altLang="ja-JP" sz="4800" kern="100" dirty="0" smtClean="0">
                <a:latin typeface="Century"/>
                <a:ea typeface="ＭＳ 明朝"/>
                <a:cs typeface="Times New Roman"/>
              </a:rPr>
              <a:t>機会</a:t>
            </a:r>
            <a:r>
              <a:rPr lang="ja-JP" altLang="en-US" sz="4800" kern="100" dirty="0" smtClean="0">
                <a:latin typeface="Century"/>
                <a:ea typeface="ＭＳ 明朝"/>
                <a:cs typeface="Times New Roman"/>
              </a:rPr>
              <a:t>と</a:t>
            </a:r>
            <a:r>
              <a:rPr lang="ja-JP" altLang="ja-JP" sz="4800" kern="100" dirty="0" smtClean="0">
                <a:latin typeface="Century"/>
                <a:ea typeface="ＭＳ 明朝"/>
                <a:cs typeface="Times New Roman"/>
              </a:rPr>
              <a:t>意見交換</a:t>
            </a:r>
            <a:r>
              <a:rPr lang="ja-JP" altLang="en-US" sz="4800" kern="100" dirty="0" smtClean="0">
                <a:latin typeface="Century"/>
                <a:ea typeface="ＭＳ 明朝"/>
                <a:cs typeface="Times New Roman"/>
              </a:rPr>
              <a:t>が重要になる。</a:t>
            </a:r>
            <a:endParaRPr lang="en-US" altLang="ja-JP" sz="4800" kern="100" dirty="0" smtClean="0">
              <a:latin typeface="Century"/>
              <a:ea typeface="ＭＳ 明朝"/>
              <a:cs typeface="Times New Roman"/>
            </a:endParaRPr>
          </a:p>
          <a:p>
            <a:pPr marL="0" indent="0" algn="just">
              <a:spcAft>
                <a:spcPts val="0"/>
              </a:spcAft>
              <a:buNone/>
            </a:pPr>
            <a:endParaRPr lang="ja-JP" altLang="en-US" sz="4800" kern="100" dirty="0" smtClean="0">
              <a:latin typeface="Century"/>
              <a:ea typeface="ＭＳ 明朝"/>
              <a:cs typeface="Times New Roman"/>
            </a:endParaRPr>
          </a:p>
          <a:p>
            <a:pPr marL="0" indent="0" algn="just">
              <a:spcAft>
                <a:spcPts val="0"/>
              </a:spcAft>
              <a:buNone/>
            </a:pPr>
            <a:r>
              <a:rPr lang="en-US" altLang="ja-JP" sz="4800" kern="100" dirty="0" smtClean="0">
                <a:latin typeface="Century"/>
                <a:ea typeface="ＭＳ 明朝"/>
                <a:cs typeface="Times New Roman"/>
              </a:rPr>
              <a:t>&lt;</a:t>
            </a:r>
            <a:r>
              <a:rPr lang="ja-JP" altLang="en-US" sz="4800" kern="100" dirty="0" smtClean="0">
                <a:latin typeface="Century"/>
                <a:ea typeface="ＭＳ 明朝"/>
                <a:cs typeface="Times New Roman"/>
              </a:rPr>
              <a:t>市民は持てる力の結集協力</a:t>
            </a:r>
            <a:r>
              <a:rPr lang="ja-JP" altLang="en-US" sz="4800" kern="100" dirty="0">
                <a:latin typeface="Century"/>
                <a:ea typeface="ＭＳ 明朝"/>
                <a:cs typeface="Times New Roman"/>
              </a:rPr>
              <a:t>に</a:t>
            </a:r>
            <a:r>
              <a:rPr lang="ja-JP" altLang="en-US" sz="4800" kern="100" dirty="0" smtClean="0">
                <a:latin typeface="Century"/>
                <a:ea typeface="ＭＳ 明朝"/>
                <a:cs typeface="Times New Roman"/>
              </a:rPr>
              <a:t>よる先行切り拓き</a:t>
            </a:r>
            <a:r>
              <a:rPr lang="en-US" altLang="ja-JP" sz="4800" kern="100" dirty="0" smtClean="0">
                <a:latin typeface="Century"/>
                <a:ea typeface="ＭＳ 明朝"/>
                <a:cs typeface="Times New Roman"/>
              </a:rPr>
              <a:t>&gt;.</a:t>
            </a:r>
          </a:p>
          <a:p>
            <a:pPr marL="0" indent="0" algn="just">
              <a:buNone/>
            </a:pPr>
            <a:r>
              <a:rPr lang="ja-JP" altLang="en-US" sz="4800" kern="100" dirty="0">
                <a:latin typeface="Century"/>
                <a:ea typeface="ＭＳ 明朝"/>
                <a:cs typeface="Times New Roman"/>
              </a:rPr>
              <a:t>開始は</a:t>
            </a:r>
            <a:r>
              <a:rPr lang="ja-JP" altLang="ja-JP" sz="4800" kern="100" dirty="0">
                <a:latin typeface="Century"/>
                <a:ea typeface="ＭＳ 明朝"/>
                <a:cs typeface="Times New Roman"/>
              </a:rPr>
              <a:t>辻本、市民同士の連携で乾隆明氏が</a:t>
            </a:r>
            <a:r>
              <a:rPr lang="ja-JP" altLang="en-US" sz="4800" kern="100" dirty="0">
                <a:latin typeface="Century"/>
                <a:ea typeface="ＭＳ 明朝"/>
                <a:cs typeface="Times New Roman"/>
              </a:rPr>
              <a:t>協力し、</a:t>
            </a:r>
            <a:r>
              <a:rPr lang="ja-JP" altLang="ja-JP" sz="4800" kern="100" dirty="0">
                <a:latin typeface="Century"/>
                <a:ea typeface="ＭＳ 明朝"/>
                <a:cs typeface="Times New Roman"/>
              </a:rPr>
              <a:t>編著「続松江藩の時代」に取り上げ、乾隆明氏の友人ｺﾝﾋﾟｭｰﾀｰ技師面谷明俊氏の力を借り</a:t>
            </a:r>
            <a:r>
              <a:rPr lang="ja-JP" altLang="en-US" sz="4800" kern="100" dirty="0">
                <a:latin typeface="Century"/>
                <a:ea typeface="ＭＳ 明朝"/>
                <a:cs typeface="Times New Roman"/>
              </a:rPr>
              <a:t>て「山島方位記」解析ｴｸｾﾙを共同開発した</a:t>
            </a:r>
            <a:r>
              <a:rPr lang="ja-JP" altLang="en-US" sz="4800" kern="100" dirty="0" smtClean="0">
                <a:latin typeface="Century"/>
                <a:ea typeface="ＭＳ 明朝"/>
                <a:cs typeface="Times New Roman"/>
              </a:rPr>
              <a:t>。</a:t>
            </a:r>
            <a:r>
              <a:rPr lang="ja-JP" altLang="ja-JP" sz="4800" kern="100" dirty="0" smtClean="0">
                <a:latin typeface="Century"/>
                <a:ea typeface="ＭＳ 明朝"/>
                <a:cs typeface="Times New Roman"/>
              </a:rPr>
              <a:t>市民</a:t>
            </a:r>
            <a:r>
              <a:rPr lang="ja-JP" altLang="ja-JP" sz="4800" kern="100" dirty="0">
                <a:latin typeface="Century"/>
                <a:ea typeface="ＭＳ 明朝"/>
                <a:cs typeface="Times New Roman"/>
              </a:rPr>
              <a:t>の場合</a:t>
            </a:r>
            <a:r>
              <a:rPr lang="ja-JP" altLang="ja-JP" sz="4800" kern="100" dirty="0" smtClean="0">
                <a:latin typeface="Century"/>
                <a:ea typeface="ＭＳ 明朝"/>
                <a:cs typeface="Times New Roman"/>
              </a:rPr>
              <a:t>出費</a:t>
            </a:r>
            <a:r>
              <a:rPr lang="ja-JP" altLang="en-US" sz="4800" kern="100" dirty="0" smtClean="0">
                <a:latin typeface="Century"/>
                <a:ea typeface="ＭＳ 明朝"/>
                <a:cs typeface="Times New Roman"/>
              </a:rPr>
              <a:t>等々</a:t>
            </a:r>
            <a:r>
              <a:rPr lang="ja-JP" altLang="ja-JP" sz="4800" kern="100" dirty="0" smtClean="0">
                <a:latin typeface="Century"/>
                <a:ea typeface="ＭＳ 明朝"/>
                <a:cs typeface="Times New Roman"/>
              </a:rPr>
              <a:t>で</a:t>
            </a:r>
            <a:r>
              <a:rPr lang="ja-JP" altLang="ja-JP" sz="4800" kern="100" dirty="0">
                <a:latin typeface="Century"/>
                <a:ea typeface="ＭＳ 明朝"/>
                <a:cs typeface="Times New Roman"/>
              </a:rPr>
              <a:t>研究継続不能に陥り</a:t>
            </a:r>
            <a:r>
              <a:rPr lang="ja-JP" altLang="ja-JP" sz="4800" kern="100" dirty="0" smtClean="0">
                <a:latin typeface="Century"/>
                <a:ea typeface="ＭＳ 明朝"/>
                <a:cs typeface="Times New Roman"/>
              </a:rPr>
              <a:t>易い</a:t>
            </a:r>
            <a:r>
              <a:rPr lang="ja-JP" altLang="en-US" sz="4800" kern="100" dirty="0" smtClean="0">
                <a:latin typeface="Century"/>
                <a:ea typeface="ＭＳ 明朝"/>
                <a:cs typeface="Times New Roman"/>
              </a:rPr>
              <a:t>。京都大学による地磁気ｾﾝﾀｰﾆｭｰｽ投稿、学会</a:t>
            </a:r>
            <a:r>
              <a:rPr lang="ja-JP" altLang="ja-JP" sz="4800" kern="100" dirty="0" smtClean="0">
                <a:latin typeface="Century"/>
                <a:ea typeface="ＭＳ 明朝"/>
                <a:cs typeface="Times New Roman"/>
              </a:rPr>
              <a:t>発表機会</a:t>
            </a:r>
            <a:r>
              <a:rPr lang="ja-JP" altLang="en-US" sz="4800" kern="100" dirty="0" smtClean="0">
                <a:latin typeface="Century"/>
                <a:ea typeface="ＭＳ 明朝"/>
                <a:cs typeface="Times New Roman"/>
              </a:rPr>
              <a:t>支援と学振支援</a:t>
            </a:r>
            <a:r>
              <a:rPr lang="ja-JP" altLang="ja-JP" sz="4800" kern="100" dirty="0" smtClean="0">
                <a:latin typeface="Century"/>
                <a:ea typeface="ＭＳ 明朝"/>
                <a:cs typeface="Times New Roman"/>
              </a:rPr>
              <a:t>で</a:t>
            </a:r>
            <a:r>
              <a:rPr lang="ja-JP" altLang="ja-JP" sz="4800" kern="100" dirty="0">
                <a:latin typeface="Century"/>
                <a:ea typeface="ＭＳ 明朝"/>
                <a:cs typeface="Times New Roman"/>
              </a:rPr>
              <a:t>研究を停止することなく継続</a:t>
            </a:r>
            <a:r>
              <a:rPr lang="ja-JP" altLang="ja-JP" sz="4800" kern="100" dirty="0" smtClean="0">
                <a:latin typeface="Century"/>
                <a:ea typeface="ＭＳ 明朝"/>
                <a:cs typeface="Times New Roman"/>
              </a:rPr>
              <a:t>でき</a:t>
            </a:r>
            <a:r>
              <a:rPr lang="ja-JP" altLang="en-US" sz="4800" kern="100" dirty="0" smtClean="0">
                <a:latin typeface="Century"/>
                <a:ea typeface="ＭＳ 明朝"/>
                <a:cs typeface="Times New Roman"/>
              </a:rPr>
              <a:t>た</a:t>
            </a:r>
            <a:r>
              <a:rPr lang="ja-JP" altLang="ja-JP" sz="4800" kern="100" dirty="0" smtClean="0">
                <a:latin typeface="Century"/>
                <a:ea typeface="ＭＳ 明朝"/>
                <a:cs typeface="Times New Roman"/>
              </a:rPr>
              <a:t>。</a:t>
            </a:r>
            <a:r>
              <a:rPr lang="ja-JP" altLang="en-US" sz="4800" kern="100" dirty="0" smtClean="0">
                <a:latin typeface="Century"/>
                <a:ea typeface="ＭＳ 明朝"/>
                <a:cs typeface="Times New Roman"/>
              </a:rPr>
              <a:t>　</a:t>
            </a:r>
            <a:r>
              <a:rPr lang="en-US" altLang="ja-JP" sz="4800" kern="100" dirty="0">
                <a:latin typeface="Century"/>
                <a:ea typeface="ＭＳ 明朝"/>
                <a:cs typeface="Times New Roman"/>
              </a:rPr>
              <a:t/>
            </a:r>
            <a:br>
              <a:rPr lang="en-US" altLang="ja-JP" sz="4800" kern="100" dirty="0">
                <a:latin typeface="Century"/>
                <a:ea typeface="ＭＳ 明朝"/>
                <a:cs typeface="Times New Roman"/>
              </a:rPr>
            </a:br>
            <a:r>
              <a:rPr lang="en-US" altLang="ja-JP" sz="4800" kern="100" dirty="0">
                <a:latin typeface="Century"/>
                <a:ea typeface="ＭＳ 明朝"/>
                <a:cs typeface="Times New Roman"/>
              </a:rPr>
              <a:t/>
            </a:r>
            <a:br>
              <a:rPr lang="en-US" altLang="ja-JP" sz="4800" kern="100" dirty="0">
                <a:latin typeface="Century"/>
                <a:ea typeface="ＭＳ 明朝"/>
                <a:cs typeface="Times New Roman"/>
              </a:rPr>
            </a:br>
            <a:r>
              <a:rPr lang="en-US" altLang="ja-JP" sz="4800" kern="100" dirty="0" smtClean="0">
                <a:latin typeface="Century"/>
                <a:ea typeface="ＭＳ 明朝"/>
                <a:cs typeface="Times New Roman"/>
              </a:rPr>
              <a:t>&lt;</a:t>
            </a:r>
            <a:r>
              <a:rPr lang="ja-JP" altLang="en-US" sz="4800" kern="100" dirty="0" smtClean="0">
                <a:latin typeface="Century"/>
                <a:ea typeface="ＭＳ 明朝"/>
                <a:cs typeface="Times New Roman"/>
              </a:rPr>
              <a:t>高齢化社会で増える市民研究の可能性は</a:t>
            </a:r>
            <a:r>
              <a:rPr lang="ja-JP" altLang="en-US" sz="4800" kern="100" dirty="0">
                <a:latin typeface="Century"/>
                <a:ea typeface="ＭＳ 明朝"/>
                <a:cs typeface="Times New Roman"/>
              </a:rPr>
              <a:t>未踏</a:t>
            </a:r>
            <a:r>
              <a:rPr lang="ja-JP" altLang="en-US" sz="4800" kern="100" dirty="0" smtClean="0">
                <a:latin typeface="Century"/>
                <a:ea typeface="ＭＳ 明朝"/>
                <a:cs typeface="Times New Roman"/>
              </a:rPr>
              <a:t>課題との出会いにある</a:t>
            </a:r>
            <a:r>
              <a:rPr lang="en-US" altLang="ja-JP" sz="4800" kern="100" dirty="0" smtClean="0">
                <a:latin typeface="Century"/>
                <a:ea typeface="ＭＳ 明朝"/>
                <a:cs typeface="Times New Roman"/>
              </a:rPr>
              <a:t>&gt;</a:t>
            </a:r>
            <a:endParaRPr lang="ja-JP" altLang="en-US" sz="4800" kern="100" dirty="0" smtClean="0">
              <a:latin typeface="Century"/>
              <a:ea typeface="ＭＳ 明朝"/>
              <a:cs typeface="Times New Roman"/>
            </a:endParaRPr>
          </a:p>
          <a:p>
            <a:pPr marL="0" indent="0" algn="just">
              <a:spcAft>
                <a:spcPts val="0"/>
              </a:spcAft>
              <a:buNone/>
            </a:pPr>
            <a:r>
              <a:rPr lang="ja-JP" altLang="ja-JP" sz="4800" kern="100" dirty="0" smtClean="0">
                <a:latin typeface="Century"/>
                <a:ea typeface="ＭＳ 明朝"/>
                <a:cs typeface="Times New Roman"/>
              </a:rPr>
              <a:t>人間</a:t>
            </a:r>
            <a:r>
              <a:rPr lang="ja-JP" altLang="ja-JP" sz="4800" kern="100" dirty="0">
                <a:latin typeface="Century"/>
                <a:ea typeface="ＭＳ 明朝"/>
                <a:cs typeface="Times New Roman"/>
              </a:rPr>
              <a:t>の能力は必ずしも就職した職業に限らない場合がある。高齢化社会では生活の必要上長年就業した職業を退職後に職業研究者ではない</a:t>
            </a:r>
            <a:r>
              <a:rPr lang="ja-JP" altLang="ja-JP" sz="4800" kern="100" dirty="0" smtClean="0">
                <a:latin typeface="Century"/>
                <a:ea typeface="ＭＳ 明朝"/>
                <a:cs typeface="Times New Roman"/>
              </a:rPr>
              <a:t>市民が</a:t>
            </a:r>
            <a:r>
              <a:rPr lang="ja-JP" altLang="en-US" sz="4800" kern="100" dirty="0" smtClean="0">
                <a:latin typeface="Century"/>
                <a:ea typeface="ＭＳ 明朝"/>
                <a:cs typeface="Times New Roman"/>
              </a:rPr>
              <a:t>段階</a:t>
            </a:r>
            <a:r>
              <a:rPr lang="ja-JP" altLang="ja-JP" sz="4800" kern="100" dirty="0" smtClean="0">
                <a:latin typeface="Century"/>
                <a:ea typeface="ＭＳ 明朝"/>
                <a:cs typeface="Times New Roman"/>
              </a:rPr>
              <a:t>的</a:t>
            </a:r>
            <a:r>
              <a:rPr lang="ja-JP" altLang="en-US" sz="4800" kern="100" dirty="0" smtClean="0">
                <a:latin typeface="Century"/>
                <a:ea typeface="ＭＳ 明朝"/>
                <a:cs typeface="Times New Roman"/>
              </a:rPr>
              <a:t>な向上により</a:t>
            </a:r>
            <a:r>
              <a:rPr lang="ja-JP" altLang="ja-JP" sz="4800" kern="100" dirty="0" smtClean="0">
                <a:latin typeface="Century"/>
                <a:ea typeface="ＭＳ 明朝"/>
                <a:cs typeface="Times New Roman"/>
              </a:rPr>
              <a:t>各自</a:t>
            </a:r>
            <a:r>
              <a:rPr lang="ja-JP" altLang="ja-JP" sz="4800" kern="100" dirty="0">
                <a:latin typeface="Century"/>
                <a:ea typeface="ＭＳ 明朝"/>
                <a:cs typeface="Times New Roman"/>
              </a:rPr>
              <a:t>の能力や経験を活かした未開拓分野や従来とは視野や方法の異なる研究に至る可能性が増える</a:t>
            </a:r>
            <a:r>
              <a:rPr lang="ja-JP" altLang="ja-JP" sz="4800" kern="100" dirty="0" smtClean="0">
                <a:latin typeface="Century"/>
                <a:ea typeface="ＭＳ 明朝"/>
                <a:cs typeface="Times New Roman"/>
              </a:rPr>
              <a:t>。</a:t>
            </a:r>
            <a:endParaRPr lang="en-US" altLang="ja-JP" sz="4800" kern="100" dirty="0" smtClean="0">
              <a:latin typeface="Century"/>
              <a:ea typeface="ＭＳ 明朝"/>
              <a:cs typeface="Times New Roman"/>
            </a:endParaRPr>
          </a:p>
          <a:p>
            <a:pPr marL="0" indent="0" algn="just">
              <a:spcAft>
                <a:spcPts val="0"/>
              </a:spcAft>
              <a:buNone/>
            </a:pPr>
            <a:endParaRPr lang="en-US" altLang="ja-JP" sz="4800" kern="100" dirty="0" smtClean="0">
              <a:latin typeface="Century"/>
              <a:ea typeface="ＭＳ 明朝"/>
              <a:cs typeface="Times New Roman"/>
            </a:endParaRPr>
          </a:p>
          <a:p>
            <a:pPr marL="0" indent="0" algn="just">
              <a:spcAft>
                <a:spcPts val="0"/>
              </a:spcAft>
              <a:buNone/>
            </a:pPr>
            <a:r>
              <a:rPr lang="en-US" altLang="ja-JP" sz="4800" kern="100" dirty="0" smtClean="0">
                <a:latin typeface="Century"/>
                <a:ea typeface="ＭＳ 明朝"/>
                <a:cs typeface="Times New Roman"/>
              </a:rPr>
              <a:t>&lt;</a:t>
            </a:r>
            <a:r>
              <a:rPr lang="ja-JP" altLang="en-US" sz="4800" kern="100" dirty="0" smtClean="0">
                <a:latin typeface="Century"/>
                <a:ea typeface="ＭＳ 明朝"/>
                <a:cs typeface="Times New Roman"/>
              </a:rPr>
              <a:t>市民の目でこうすれば</a:t>
            </a:r>
            <a:r>
              <a:rPr lang="ja-JP" altLang="en-US" sz="4800" kern="100" dirty="0">
                <a:latin typeface="Century"/>
                <a:ea typeface="ＭＳ 明朝"/>
                <a:cs typeface="Times New Roman"/>
              </a:rPr>
              <a:t>より</a:t>
            </a:r>
            <a:r>
              <a:rPr lang="ja-JP" altLang="en-US" sz="4800" kern="100" dirty="0" smtClean="0">
                <a:latin typeface="Century"/>
                <a:ea typeface="ＭＳ 明朝"/>
                <a:cs typeface="Times New Roman"/>
              </a:rPr>
              <a:t>皆の為に良く</a:t>
            </a:r>
            <a:r>
              <a:rPr lang="ja-JP" altLang="en-US" sz="4800" kern="100" dirty="0">
                <a:latin typeface="Century"/>
                <a:ea typeface="ＭＳ 明朝"/>
                <a:cs typeface="Times New Roman"/>
              </a:rPr>
              <a:t>なる</a:t>
            </a:r>
            <a:r>
              <a:rPr lang="ja-JP" altLang="en-US" sz="4800" kern="100" dirty="0" smtClean="0">
                <a:latin typeface="Century"/>
                <a:ea typeface="ＭＳ 明朝"/>
                <a:cs typeface="Times New Roman"/>
              </a:rPr>
              <a:t>のではないか、</a:t>
            </a:r>
            <a:r>
              <a:rPr lang="ja-JP" altLang="en-US" sz="4800" kern="100" dirty="0">
                <a:latin typeface="Century"/>
                <a:ea typeface="ＭＳ 明朝"/>
                <a:cs typeface="Times New Roman"/>
              </a:rPr>
              <a:t>段々と</a:t>
            </a:r>
            <a:r>
              <a:rPr lang="ja-JP" altLang="en-US" sz="4800" kern="100" dirty="0" smtClean="0">
                <a:latin typeface="Century"/>
                <a:ea typeface="ＭＳ 明朝"/>
                <a:cs typeface="Times New Roman"/>
              </a:rPr>
              <a:t>できるという可能性を追求する</a:t>
            </a:r>
            <a:r>
              <a:rPr lang="en-US" altLang="ja-JP" sz="4800" kern="100" dirty="0" smtClean="0">
                <a:latin typeface="Century"/>
                <a:ea typeface="ＭＳ 明朝"/>
                <a:cs typeface="Times New Roman"/>
              </a:rPr>
              <a:t>&gt;</a:t>
            </a:r>
            <a:endParaRPr lang="ja-JP" altLang="ja-JP" sz="4800" kern="100" dirty="0">
              <a:latin typeface="Century"/>
              <a:ea typeface="ＭＳ 明朝"/>
              <a:cs typeface="Times New Roman"/>
            </a:endParaRPr>
          </a:p>
          <a:p>
            <a:pPr marL="0" indent="0" algn="just">
              <a:spcAft>
                <a:spcPts val="0"/>
              </a:spcAft>
              <a:buNone/>
            </a:pPr>
            <a:r>
              <a:rPr lang="ja-JP" altLang="ja-JP" sz="4800" kern="100" dirty="0" smtClean="0">
                <a:latin typeface="Century"/>
                <a:ea typeface="ＭＳ 明朝"/>
                <a:cs typeface="Times New Roman"/>
              </a:rPr>
              <a:t>人間</a:t>
            </a:r>
            <a:r>
              <a:rPr lang="ja-JP" altLang="ja-JP" sz="4800" kern="100" dirty="0">
                <a:latin typeface="Century"/>
                <a:ea typeface="ＭＳ 明朝"/>
                <a:cs typeface="Times New Roman"/>
              </a:rPr>
              <a:t>の生存期間が</a:t>
            </a:r>
            <a:r>
              <a:rPr lang="en-US" altLang="ja-JP" sz="4800" kern="100" dirty="0">
                <a:latin typeface="Century"/>
                <a:ea typeface="ＭＳ 明朝"/>
                <a:cs typeface="Times New Roman"/>
              </a:rPr>
              <a:t>10-20</a:t>
            </a:r>
            <a:r>
              <a:rPr lang="ja-JP" altLang="ja-JP" sz="4800" kern="100" dirty="0">
                <a:latin typeface="Century"/>
                <a:ea typeface="ＭＳ 明朝"/>
                <a:cs typeface="Times New Roman"/>
              </a:rPr>
              <a:t>年増えると職務や深い趣味等の絡みで様々な経験を積んだ超遅蒔き研究が生まれ</a:t>
            </a:r>
            <a:r>
              <a:rPr lang="ja-JP" altLang="ja-JP" sz="4800" kern="100" dirty="0" smtClean="0">
                <a:latin typeface="Century"/>
                <a:ea typeface="ＭＳ 明朝"/>
                <a:cs typeface="Times New Roman"/>
              </a:rPr>
              <a:t>、</a:t>
            </a:r>
            <a:r>
              <a:rPr lang="ja-JP" altLang="en-US" sz="4800" kern="100" dirty="0" smtClean="0">
                <a:latin typeface="Century"/>
                <a:ea typeface="ＭＳ 明朝"/>
                <a:cs typeface="Times New Roman"/>
              </a:rPr>
              <a:t>厳しい</a:t>
            </a:r>
            <a:r>
              <a:rPr lang="ja-JP" altLang="ja-JP" sz="4800" kern="100" dirty="0" smtClean="0">
                <a:latin typeface="Century"/>
                <a:ea typeface="ＭＳ 明朝"/>
                <a:cs typeface="Times New Roman"/>
              </a:rPr>
              <a:t>学際</a:t>
            </a:r>
            <a:r>
              <a:rPr lang="ja-JP" altLang="ja-JP" sz="4800" kern="100" dirty="0">
                <a:latin typeface="Century"/>
                <a:ea typeface="ＭＳ 明朝"/>
                <a:cs typeface="Times New Roman"/>
              </a:rPr>
              <a:t>の為にやり残された前人未到段階の研究に巡り合わす機会も増える</a:t>
            </a:r>
            <a:r>
              <a:rPr lang="ja-JP" altLang="ja-JP" sz="4800" kern="100" dirty="0" smtClean="0">
                <a:latin typeface="Century"/>
                <a:ea typeface="ＭＳ 明朝"/>
                <a:cs typeface="Times New Roman"/>
              </a:rPr>
              <a:t>。</a:t>
            </a:r>
            <a:r>
              <a:rPr lang="ja-JP" altLang="en-US" sz="4800" kern="100" dirty="0" smtClean="0">
                <a:latin typeface="Century"/>
                <a:ea typeface="ＭＳ 明朝"/>
                <a:cs typeface="Times New Roman"/>
              </a:rPr>
              <a:t>　</a:t>
            </a:r>
          </a:p>
          <a:p>
            <a:pPr marL="0" indent="0" algn="just">
              <a:spcAft>
                <a:spcPts val="0"/>
              </a:spcAft>
              <a:buNone/>
            </a:pPr>
            <a:r>
              <a:rPr lang="ja-JP" altLang="en-US" sz="4800" kern="100" dirty="0" smtClean="0">
                <a:latin typeface="Century"/>
                <a:ea typeface="ＭＳ 明朝"/>
                <a:cs typeface="Times New Roman"/>
              </a:rPr>
              <a:t>☆</a:t>
            </a:r>
            <a:r>
              <a:rPr lang="ja-JP" altLang="en-US" sz="4800" kern="100" dirty="0">
                <a:latin typeface="Century"/>
                <a:ea typeface="ＭＳ 明朝"/>
                <a:cs typeface="Times New Roman"/>
              </a:rPr>
              <a:t>特徴や可能性を</a:t>
            </a:r>
            <a:r>
              <a:rPr lang="ja-JP" altLang="en-US" sz="4800" kern="100" dirty="0" smtClean="0">
                <a:latin typeface="Century"/>
                <a:ea typeface="ＭＳ 明朝"/>
                <a:cs typeface="Times New Roman"/>
              </a:rPr>
              <a:t>探った</a:t>
            </a:r>
            <a:r>
              <a:rPr lang="ja-JP" altLang="en-US" sz="4800" kern="100" dirty="0">
                <a:latin typeface="Century"/>
                <a:ea typeface="ＭＳ 明朝"/>
                <a:cs typeface="Times New Roman"/>
              </a:rPr>
              <a:t>上で、</a:t>
            </a:r>
            <a:r>
              <a:rPr lang="ja-JP" altLang="en-US" sz="4800" kern="100" dirty="0" smtClean="0">
                <a:latin typeface="Century"/>
                <a:ea typeface="ＭＳ 明朝"/>
                <a:cs typeface="Times New Roman"/>
              </a:rPr>
              <a:t>振興策に付いての検討も必要ではないか。</a:t>
            </a:r>
            <a:endParaRPr lang="en-US" altLang="ja-JP" sz="4800" kern="100" dirty="0" smtClean="0">
              <a:latin typeface="Century"/>
              <a:ea typeface="ＭＳ 明朝"/>
              <a:cs typeface="Times New Roman"/>
            </a:endParaRPr>
          </a:p>
          <a:p>
            <a:pPr marL="0" indent="0" algn="just">
              <a:spcAft>
                <a:spcPts val="0"/>
              </a:spcAft>
              <a:buNone/>
            </a:pPr>
            <a:endParaRPr lang="en-US" altLang="ja-JP" sz="4800" kern="100" dirty="0" smtClean="0">
              <a:latin typeface="Century"/>
              <a:ea typeface="ＭＳ 明朝"/>
              <a:cs typeface="Times New Roman"/>
            </a:endParaRPr>
          </a:p>
          <a:p>
            <a:pPr marL="0" indent="0" algn="just">
              <a:spcAft>
                <a:spcPts val="0"/>
              </a:spcAft>
              <a:buNone/>
            </a:pPr>
            <a:r>
              <a:rPr lang="en-US" altLang="ja-JP" sz="4800" kern="100" dirty="0" smtClean="0">
                <a:latin typeface="Century"/>
                <a:ea typeface="ＭＳ 明朝"/>
                <a:cs typeface="Times New Roman"/>
              </a:rPr>
              <a:t>&lt;</a:t>
            </a:r>
            <a:r>
              <a:rPr lang="ja-JP" altLang="en-US" sz="4800" kern="100" dirty="0" smtClean="0">
                <a:latin typeface="Century"/>
                <a:ea typeface="ＭＳ 明朝"/>
                <a:cs typeface="Times New Roman"/>
              </a:rPr>
              <a:t>早めのｽﾀｰﾄも良</a:t>
            </a:r>
            <a:r>
              <a:rPr lang="ja-JP" altLang="en-US" sz="4800" kern="100" dirty="0">
                <a:latin typeface="Century"/>
                <a:ea typeface="ＭＳ 明朝"/>
                <a:cs typeface="Times New Roman"/>
              </a:rPr>
              <a:t>さそう</a:t>
            </a:r>
            <a:r>
              <a:rPr lang="en-US" altLang="ja-JP" sz="4800" kern="100" dirty="0" smtClean="0">
                <a:latin typeface="Century"/>
                <a:ea typeface="ＭＳ 明朝"/>
                <a:cs typeface="Times New Roman"/>
              </a:rPr>
              <a:t>&gt;</a:t>
            </a:r>
            <a:endParaRPr lang="ja-JP" altLang="en-US" sz="4800" kern="100" dirty="0" smtClean="0">
              <a:latin typeface="Century"/>
              <a:ea typeface="ＭＳ 明朝"/>
              <a:cs typeface="Times New Roman"/>
            </a:endParaRPr>
          </a:p>
          <a:p>
            <a:pPr marL="0" indent="0" algn="just">
              <a:spcAft>
                <a:spcPts val="0"/>
              </a:spcAft>
              <a:buNone/>
            </a:pPr>
            <a:r>
              <a:rPr lang="ja-JP" altLang="ja-JP" sz="4800" kern="100" dirty="0" smtClean="0">
                <a:latin typeface="Century"/>
                <a:ea typeface="ＭＳ 明朝"/>
                <a:cs typeface="Times New Roman"/>
              </a:rPr>
              <a:t>何回</a:t>
            </a:r>
            <a:r>
              <a:rPr lang="ja-JP" altLang="ja-JP" sz="4800" kern="100" dirty="0">
                <a:latin typeface="Century"/>
                <a:ea typeface="ＭＳ 明朝"/>
                <a:cs typeface="Times New Roman"/>
              </a:rPr>
              <a:t>も段階を</a:t>
            </a:r>
            <a:r>
              <a:rPr lang="ja-JP" altLang="ja-JP" sz="4800" kern="100" dirty="0" smtClean="0">
                <a:latin typeface="Century"/>
                <a:ea typeface="ＭＳ 明朝"/>
                <a:cs typeface="Times New Roman"/>
              </a:rPr>
              <a:t>追って</a:t>
            </a:r>
            <a:r>
              <a:rPr lang="ja-JP" altLang="en-US" sz="4800" kern="100" dirty="0">
                <a:latin typeface="Century"/>
                <a:ea typeface="ＭＳ 明朝"/>
                <a:cs typeface="Times New Roman"/>
              </a:rPr>
              <a:t>色々と</a:t>
            </a:r>
            <a:r>
              <a:rPr lang="ja-JP" altLang="ja-JP" sz="4800" kern="100" dirty="0" smtClean="0">
                <a:latin typeface="Century"/>
                <a:ea typeface="ＭＳ 明朝"/>
                <a:cs typeface="Times New Roman"/>
              </a:rPr>
              <a:t>変遷</a:t>
            </a:r>
            <a:r>
              <a:rPr lang="ja-JP" altLang="en-US" sz="4800" kern="100" dirty="0" smtClean="0">
                <a:latin typeface="Century"/>
                <a:ea typeface="ＭＳ 明朝"/>
                <a:cs typeface="Times New Roman"/>
              </a:rPr>
              <a:t>と向上</a:t>
            </a:r>
            <a:r>
              <a:rPr lang="ja-JP" altLang="ja-JP" sz="4800" kern="100" dirty="0" smtClean="0">
                <a:latin typeface="Century"/>
                <a:ea typeface="ＭＳ 明朝"/>
                <a:cs typeface="Times New Roman"/>
              </a:rPr>
              <a:t>しながら</a:t>
            </a:r>
            <a:r>
              <a:rPr lang="ja-JP" altLang="ja-JP" sz="4800" kern="100" dirty="0">
                <a:latin typeface="Century"/>
                <a:ea typeface="ＭＳ 明朝"/>
                <a:cs typeface="Times New Roman"/>
              </a:rPr>
              <a:t>の進展となる事等も考えると老後の研究は老後になってからのｽﾀｰﾄでなく職務や趣味等々の関連課題で</a:t>
            </a:r>
            <a:r>
              <a:rPr lang="en-US" altLang="ja-JP" sz="4800" kern="100" dirty="0">
                <a:latin typeface="Century"/>
                <a:ea typeface="ＭＳ 明朝"/>
                <a:cs typeface="Times New Roman"/>
              </a:rPr>
              <a:t>40</a:t>
            </a:r>
            <a:r>
              <a:rPr lang="ja-JP" altLang="ja-JP" sz="4800" kern="100" dirty="0">
                <a:latin typeface="Century"/>
                <a:ea typeface="ＭＳ 明朝"/>
                <a:cs typeface="Times New Roman"/>
              </a:rPr>
              <a:t>歳台ぐらいのｽﾀｰﾄもよいかと考える</a:t>
            </a:r>
            <a:r>
              <a:rPr lang="ja-JP" altLang="ja-JP" sz="4800" kern="100" dirty="0" smtClean="0">
                <a:latin typeface="Century"/>
                <a:ea typeface="ＭＳ 明朝"/>
                <a:cs typeface="Times New Roman"/>
              </a:rPr>
              <a:t>。</a:t>
            </a:r>
            <a:endParaRPr lang="ja-JP" altLang="en-US" sz="4800" kern="100" dirty="0" smtClean="0">
              <a:latin typeface="Century"/>
              <a:ea typeface="ＭＳ 明朝"/>
              <a:cs typeface="Times New Roman"/>
            </a:endParaRPr>
          </a:p>
          <a:p>
            <a:pPr marL="0" indent="0" algn="just">
              <a:spcAft>
                <a:spcPts val="0"/>
              </a:spcAft>
              <a:buNone/>
            </a:pPr>
            <a:endParaRPr lang="ja-JP" altLang="en-US" sz="4800" kern="100" dirty="0">
              <a:latin typeface="Century"/>
              <a:ea typeface="ＭＳ 明朝"/>
              <a:cs typeface="Times New Roman"/>
            </a:endParaRPr>
          </a:p>
        </p:txBody>
      </p:sp>
    </p:spTree>
    <p:extLst>
      <p:ext uri="{BB962C8B-B14F-4D97-AF65-F5344CB8AC3E}">
        <p14:creationId xmlns:p14="http://schemas.microsoft.com/office/powerpoint/2010/main" val="660705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346050"/>
          </a:xfrm>
        </p:spPr>
        <p:txBody>
          <a:bodyPr>
            <a:noAutofit/>
          </a:bodyPr>
          <a:lstStyle/>
          <a:p>
            <a:r>
              <a:rPr lang="en-US" altLang="ja-JP" sz="2000" b="1" kern="100" dirty="0">
                <a:latin typeface="Century"/>
                <a:ea typeface="ＭＳ 明朝"/>
                <a:cs typeface="Times New Roman"/>
              </a:rPr>
              <a:t>&lt;</a:t>
            </a:r>
            <a:r>
              <a:rPr lang="ja-JP" altLang="ja-JP" sz="2000" b="1" kern="100" dirty="0">
                <a:latin typeface="Century"/>
                <a:ea typeface="ＭＳ 明朝"/>
                <a:cs typeface="Times New Roman"/>
              </a:rPr>
              <a:t>山島方位記の文理融合</a:t>
            </a:r>
            <a:r>
              <a:rPr lang="ja-JP" altLang="ja-JP" sz="2000" b="1" kern="0" dirty="0">
                <a:solidFill>
                  <a:srgbClr val="000000"/>
                </a:solidFill>
                <a:cs typeface="ＭＳ Ｐゴシック"/>
              </a:rPr>
              <a:t>測量解析</a:t>
            </a:r>
            <a:r>
              <a:rPr lang="ja-JP" altLang="en-US" sz="2000" b="1" kern="0" dirty="0">
                <a:solidFill>
                  <a:srgbClr val="000000"/>
                </a:solidFill>
                <a:cs typeface="ＭＳ Ｐゴシック"/>
              </a:rPr>
              <a:t>とは</a:t>
            </a:r>
            <a:r>
              <a:rPr lang="en-US" altLang="ja-JP" sz="2000" b="1" kern="100" dirty="0">
                <a:latin typeface="Century"/>
                <a:ea typeface="ＭＳ 明朝"/>
                <a:cs typeface="Times New Roman"/>
              </a:rPr>
              <a:t>&gt;</a:t>
            </a:r>
            <a:endParaRPr kumimoji="1" lang="ja-JP" altLang="en-US" sz="2000" dirty="0"/>
          </a:p>
        </p:txBody>
      </p:sp>
      <p:sp>
        <p:nvSpPr>
          <p:cNvPr id="3" name="コンテンツ プレースホルダー 2"/>
          <p:cNvSpPr>
            <a:spLocks noGrp="1"/>
          </p:cNvSpPr>
          <p:nvPr>
            <p:ph idx="1"/>
          </p:nvPr>
        </p:nvSpPr>
        <p:spPr>
          <a:xfrm>
            <a:off x="467544" y="764704"/>
            <a:ext cx="8229600" cy="5832648"/>
          </a:xfrm>
        </p:spPr>
        <p:txBody>
          <a:bodyPr>
            <a:noAutofit/>
          </a:bodyPr>
          <a:lstStyle/>
          <a:p>
            <a:pPr marL="0" indent="0" algn="just">
              <a:spcAft>
                <a:spcPts val="0"/>
              </a:spcAft>
              <a:buNone/>
            </a:pPr>
            <a:r>
              <a:rPr lang="ja-JP" altLang="en-US" sz="1100" b="1" kern="100" dirty="0" smtClean="0">
                <a:latin typeface="Century"/>
                <a:ea typeface="ＭＳ 明朝"/>
                <a:cs typeface="Times New Roman"/>
              </a:rPr>
              <a:t>　</a:t>
            </a:r>
            <a:endParaRPr lang="ja-JP" altLang="ja-JP" sz="1100" kern="100" dirty="0">
              <a:latin typeface="Century"/>
              <a:ea typeface="ＭＳ 明朝"/>
              <a:cs typeface="Times New Roman"/>
            </a:endParaRPr>
          </a:p>
          <a:p>
            <a:pPr marL="0" indent="0">
              <a:buNone/>
            </a:pPr>
            <a:r>
              <a:rPr lang="en-US" altLang="ja-JP" sz="1200" kern="0" dirty="0">
                <a:solidFill>
                  <a:srgbClr val="000000"/>
                </a:solidFill>
                <a:cs typeface="ＭＳ Ｐゴシック"/>
              </a:rPr>
              <a:t>1.</a:t>
            </a:r>
            <a:r>
              <a:rPr lang="ja-JP" altLang="ja-JP" sz="1200" kern="0" dirty="0">
                <a:solidFill>
                  <a:srgbClr val="000000"/>
                </a:solidFill>
                <a:cs typeface="ＭＳ Ｐゴシック"/>
              </a:rPr>
              <a:t>磁針測量方位角　</a:t>
            </a:r>
            <a:r>
              <a:rPr lang="ja-JP" altLang="en-US" sz="1200" kern="0" dirty="0" smtClean="0">
                <a:solidFill>
                  <a:srgbClr val="000000"/>
                </a:solidFill>
                <a:cs typeface="ＭＳ Ｐゴシック"/>
              </a:rPr>
              <a:t>　　　　　</a:t>
            </a:r>
            <a:r>
              <a:rPr lang="en-US" altLang="ja-JP" sz="1200" kern="0" dirty="0" smtClean="0">
                <a:solidFill>
                  <a:srgbClr val="000000"/>
                </a:solidFill>
                <a:cs typeface="ＭＳ Ｐゴシック"/>
              </a:rPr>
              <a:t>0</a:t>
            </a:r>
            <a:r>
              <a:rPr lang="ja-JP" altLang="ja-JP" sz="1200" kern="0" dirty="0">
                <a:solidFill>
                  <a:srgbClr val="000000"/>
                </a:solidFill>
                <a:cs typeface="ＭＳ Ｐゴシック"/>
              </a:rPr>
              <a:t>°</a:t>
            </a:r>
            <a:r>
              <a:rPr lang="en-US" altLang="ja-JP" sz="1200" kern="0" dirty="0">
                <a:solidFill>
                  <a:srgbClr val="000000"/>
                </a:solidFill>
                <a:cs typeface="ＭＳ Ｐゴシック"/>
              </a:rPr>
              <a:t>05</a:t>
            </a:r>
            <a:r>
              <a:rPr lang="ja-JP" altLang="ja-JP" sz="1200" kern="0" dirty="0">
                <a:solidFill>
                  <a:srgbClr val="000000"/>
                </a:solidFill>
                <a:cs typeface="ＭＳ Ｐゴシック"/>
              </a:rPr>
              <a:t>′単位で記載されている</a:t>
            </a:r>
            <a:r>
              <a:rPr lang="ja-JP" altLang="ja-JP" sz="1200" kern="0" dirty="0" smtClean="0">
                <a:solidFill>
                  <a:srgbClr val="000000"/>
                </a:solidFill>
                <a:cs typeface="ＭＳ Ｐゴシック"/>
              </a:rPr>
              <a:t>。</a:t>
            </a:r>
            <a:r>
              <a:rPr lang="ja-JP" altLang="en-US" sz="1200" kern="0" dirty="0" smtClean="0">
                <a:solidFill>
                  <a:srgbClr val="000000"/>
                </a:solidFill>
                <a:cs typeface="ＭＳ Ｐゴシック"/>
              </a:rPr>
              <a:t>　　</a:t>
            </a:r>
            <a:r>
              <a:rPr lang="ja-JP" altLang="ja-JP" sz="1200" kern="0" dirty="0" smtClean="0">
                <a:solidFill>
                  <a:srgbClr val="000000"/>
                </a:solidFill>
                <a:cs typeface="ＭＳ Ｐゴシック"/>
              </a:rPr>
              <a:t>なか</a:t>
            </a:r>
            <a:r>
              <a:rPr lang="ja-JP" altLang="ja-JP" sz="1200" kern="0" dirty="0">
                <a:solidFill>
                  <a:srgbClr val="000000"/>
                </a:solidFill>
                <a:cs typeface="ＭＳ Ｐゴシック"/>
              </a:rPr>
              <a:t>には　</a:t>
            </a:r>
            <a:r>
              <a:rPr lang="en-US" altLang="ja-JP" sz="1200" kern="0" dirty="0">
                <a:solidFill>
                  <a:srgbClr val="000000"/>
                </a:solidFill>
                <a:cs typeface="ＭＳ Ｐゴシック"/>
              </a:rPr>
              <a:t>0</a:t>
            </a:r>
            <a:r>
              <a:rPr lang="ja-JP" altLang="ja-JP" sz="1200" kern="0" dirty="0">
                <a:solidFill>
                  <a:srgbClr val="000000"/>
                </a:solidFill>
                <a:cs typeface="ＭＳ Ｐゴシック"/>
              </a:rPr>
              <a:t>°</a:t>
            </a:r>
            <a:r>
              <a:rPr lang="en-US" altLang="ja-JP" sz="1200" kern="0" dirty="0">
                <a:solidFill>
                  <a:srgbClr val="000000"/>
                </a:solidFill>
                <a:cs typeface="ＭＳ Ｐゴシック"/>
              </a:rPr>
              <a:t>03</a:t>
            </a:r>
            <a:r>
              <a:rPr lang="ja-JP" altLang="ja-JP" sz="1200" kern="0" dirty="0">
                <a:solidFill>
                  <a:srgbClr val="000000"/>
                </a:solidFill>
                <a:cs typeface="ＭＳ Ｐゴシック"/>
              </a:rPr>
              <a:t>′や　</a:t>
            </a:r>
            <a:r>
              <a:rPr lang="en-US" altLang="ja-JP" sz="1200" kern="0" dirty="0">
                <a:solidFill>
                  <a:srgbClr val="000000"/>
                </a:solidFill>
                <a:cs typeface="ＭＳ Ｐゴシック"/>
              </a:rPr>
              <a:t>0</a:t>
            </a:r>
            <a:r>
              <a:rPr lang="ja-JP" altLang="ja-JP" sz="1200" kern="0" dirty="0">
                <a:solidFill>
                  <a:srgbClr val="000000"/>
                </a:solidFill>
                <a:cs typeface="ＭＳ Ｐゴシック"/>
              </a:rPr>
              <a:t>°</a:t>
            </a:r>
            <a:r>
              <a:rPr lang="en-US" altLang="ja-JP" sz="1200" kern="0" dirty="0">
                <a:solidFill>
                  <a:srgbClr val="000000"/>
                </a:solidFill>
                <a:cs typeface="ＭＳ Ｐゴシック"/>
              </a:rPr>
              <a:t>01</a:t>
            </a:r>
            <a:r>
              <a:rPr lang="ja-JP" altLang="ja-JP" sz="1200" kern="0" dirty="0">
                <a:solidFill>
                  <a:srgbClr val="000000"/>
                </a:solidFill>
                <a:cs typeface="ＭＳ Ｐゴシック"/>
              </a:rPr>
              <a:t>′単位も有る。</a:t>
            </a:r>
            <a:endParaRPr lang="ja-JP" altLang="ja-JP" sz="1200" kern="100" dirty="0">
              <a:latin typeface="Century"/>
              <a:ea typeface="ＭＳ 明朝"/>
              <a:cs typeface="Times New Roman"/>
            </a:endParaRPr>
          </a:p>
          <a:p>
            <a:pPr marL="0" indent="0">
              <a:buNone/>
            </a:pPr>
            <a:r>
              <a:rPr lang="en-US" altLang="ja-JP" sz="1200" kern="0" dirty="0" smtClean="0">
                <a:solidFill>
                  <a:srgbClr val="000000"/>
                </a:solidFill>
                <a:cs typeface="ＭＳ Ｐゴシック"/>
              </a:rPr>
              <a:t>2.</a:t>
            </a:r>
            <a:r>
              <a:rPr lang="ja-JP" altLang="en-US" sz="1200" kern="0" dirty="0" smtClean="0">
                <a:solidFill>
                  <a:srgbClr val="000000"/>
                </a:solidFill>
                <a:cs typeface="ＭＳ Ｐゴシック"/>
              </a:rPr>
              <a:t>測量対象地点　　　　　　　緯度経度</a:t>
            </a:r>
          </a:p>
          <a:p>
            <a:pPr marL="0" indent="0">
              <a:buNone/>
            </a:pPr>
            <a:r>
              <a:rPr lang="en-US" altLang="ja-JP" sz="1200" kern="0" dirty="0" smtClean="0">
                <a:solidFill>
                  <a:srgbClr val="000000"/>
                </a:solidFill>
                <a:cs typeface="ＭＳ Ｐゴシック"/>
              </a:rPr>
              <a:t>3.</a:t>
            </a:r>
            <a:r>
              <a:rPr lang="ja-JP" altLang="en-US" sz="1200" kern="0" dirty="0" smtClean="0">
                <a:solidFill>
                  <a:srgbClr val="000000"/>
                </a:solidFill>
                <a:cs typeface="ＭＳ Ｐゴシック"/>
              </a:rPr>
              <a:t>測量実施地点詳細位置　緯度経度　</a:t>
            </a:r>
          </a:p>
          <a:p>
            <a:pPr marL="0" indent="0">
              <a:buNone/>
            </a:pPr>
            <a:r>
              <a:rPr lang="en-US" altLang="ja-JP" sz="1200" kern="0" dirty="0" smtClean="0">
                <a:solidFill>
                  <a:srgbClr val="000000"/>
                </a:solidFill>
                <a:cs typeface="ＭＳ Ｐゴシック"/>
              </a:rPr>
              <a:t>4.</a:t>
            </a:r>
            <a:r>
              <a:rPr lang="ja-JP" altLang="ja-JP" sz="1200" kern="0" dirty="0">
                <a:solidFill>
                  <a:srgbClr val="000000"/>
                </a:solidFill>
                <a:cs typeface="ＭＳ Ｐゴシック"/>
              </a:rPr>
              <a:t>真方位角</a:t>
            </a:r>
            <a:endParaRPr lang="ja-JP" altLang="ja-JP" sz="1200" kern="100" dirty="0">
              <a:latin typeface="Century"/>
              <a:ea typeface="ＭＳ 明朝"/>
              <a:cs typeface="Times New Roman"/>
            </a:endParaRPr>
          </a:p>
          <a:p>
            <a:pPr marL="0" indent="0">
              <a:buNone/>
            </a:pPr>
            <a:r>
              <a:rPr lang="en-US" altLang="ja-JP" sz="1200" kern="0" dirty="0">
                <a:solidFill>
                  <a:srgbClr val="000000"/>
                </a:solidFill>
                <a:cs typeface="ＭＳ Ｐゴシック"/>
              </a:rPr>
              <a:t>5</a:t>
            </a:r>
            <a:r>
              <a:rPr lang="en-US" altLang="ja-JP" sz="1200" kern="0" dirty="0" smtClean="0">
                <a:solidFill>
                  <a:srgbClr val="000000"/>
                </a:solidFill>
                <a:cs typeface="ＭＳ Ｐゴシック"/>
              </a:rPr>
              <a:t>.</a:t>
            </a:r>
            <a:r>
              <a:rPr lang="ja-JP" altLang="ja-JP" sz="1200" kern="0" dirty="0">
                <a:solidFill>
                  <a:srgbClr val="000000"/>
                </a:solidFill>
                <a:cs typeface="ＭＳ Ｐゴシック"/>
              </a:rPr>
              <a:t>地磁気偏角　　　</a:t>
            </a:r>
            <a:r>
              <a:rPr lang="ja-JP" altLang="en-US" sz="1200" kern="0" dirty="0" smtClean="0">
                <a:solidFill>
                  <a:srgbClr val="000000"/>
                </a:solidFill>
                <a:cs typeface="ＭＳ Ｐゴシック"/>
              </a:rPr>
              <a:t>　　　　　　</a:t>
            </a:r>
            <a:r>
              <a:rPr lang="ja-JP" altLang="ja-JP" sz="1200" kern="0" dirty="0" smtClean="0">
                <a:solidFill>
                  <a:srgbClr val="000000"/>
                </a:solidFill>
                <a:cs typeface="ＭＳ Ｐゴシック"/>
              </a:rPr>
              <a:t>真</a:t>
            </a:r>
            <a:r>
              <a:rPr lang="ja-JP" altLang="ja-JP" sz="1200" kern="0" dirty="0">
                <a:solidFill>
                  <a:srgbClr val="000000"/>
                </a:solidFill>
                <a:cs typeface="ＭＳ Ｐゴシック"/>
              </a:rPr>
              <a:t>方位角－磁針測量方位角</a:t>
            </a:r>
            <a:r>
              <a:rPr lang="en-US" altLang="ja-JP" sz="1200" kern="0" dirty="0">
                <a:solidFill>
                  <a:srgbClr val="000000"/>
                </a:solidFill>
                <a:cs typeface="ＭＳ Ｐゴシック"/>
              </a:rPr>
              <a:t>=</a:t>
            </a:r>
            <a:r>
              <a:rPr lang="ja-JP" altLang="ja-JP" sz="1200" kern="0" dirty="0">
                <a:solidFill>
                  <a:srgbClr val="000000"/>
                </a:solidFill>
                <a:cs typeface="ＭＳ Ｐゴシック"/>
              </a:rPr>
              <a:t>地磁気偏角</a:t>
            </a:r>
            <a:endParaRPr lang="ja-JP" altLang="ja-JP" sz="1200" kern="100" dirty="0">
              <a:latin typeface="Century"/>
              <a:ea typeface="ＭＳ 明朝"/>
              <a:cs typeface="Times New Roman"/>
            </a:endParaRPr>
          </a:p>
          <a:p>
            <a:pPr marL="0" indent="0">
              <a:buNone/>
            </a:pPr>
            <a:r>
              <a:rPr lang="ja-JP" altLang="ja-JP" sz="1200" kern="0" dirty="0" smtClean="0">
                <a:solidFill>
                  <a:srgbClr val="000000"/>
                </a:solidFill>
                <a:cs typeface="ＭＳ Ｐゴシック"/>
              </a:rPr>
              <a:t>鎖国</a:t>
            </a:r>
            <a:r>
              <a:rPr lang="ja-JP" altLang="ja-JP" sz="1200" kern="0" dirty="0">
                <a:solidFill>
                  <a:srgbClr val="000000"/>
                </a:solidFill>
                <a:cs typeface="ＭＳ Ｐゴシック"/>
              </a:rPr>
              <a:t>に</a:t>
            </a:r>
            <a:r>
              <a:rPr lang="ja-JP" altLang="ja-JP" sz="1200" kern="0" dirty="0" smtClean="0">
                <a:solidFill>
                  <a:srgbClr val="000000"/>
                </a:solidFill>
                <a:cs typeface="ＭＳ Ｐゴシック"/>
              </a:rPr>
              <a:t>よる</a:t>
            </a:r>
            <a:r>
              <a:rPr lang="ja-JP" altLang="en-US" sz="1200" kern="0" dirty="0" smtClean="0">
                <a:solidFill>
                  <a:srgbClr val="000000"/>
                </a:solidFill>
                <a:cs typeface="ＭＳ Ｐゴシック"/>
              </a:rPr>
              <a:t>日本の</a:t>
            </a:r>
            <a:r>
              <a:rPr lang="ja-JP" altLang="ja-JP" sz="1200" kern="0" dirty="0" smtClean="0">
                <a:solidFill>
                  <a:srgbClr val="000000"/>
                </a:solidFill>
                <a:cs typeface="ＭＳ Ｐゴシック"/>
              </a:rPr>
              <a:t>陸上</a:t>
            </a:r>
            <a:r>
              <a:rPr lang="ja-JP" altLang="ja-JP" sz="1200" kern="0" dirty="0">
                <a:solidFill>
                  <a:srgbClr val="000000"/>
                </a:solidFill>
                <a:cs typeface="ＭＳ Ｐゴシック"/>
              </a:rPr>
              <a:t>での地磁気偏角ﾃﾞｰﾀ　の極端な不足を補うだけでない。当時は朝鮮半島から沿海州にかけて発生し</a:t>
            </a:r>
            <a:r>
              <a:rPr lang="ja-JP" altLang="ja-JP" sz="1200" kern="0" dirty="0" smtClean="0">
                <a:solidFill>
                  <a:srgbClr val="000000"/>
                </a:solidFill>
                <a:cs typeface="ＭＳ Ｐゴシック"/>
              </a:rPr>
              <a:t>、今</a:t>
            </a:r>
            <a:r>
              <a:rPr lang="ja-JP" altLang="ja-JP" sz="1200" kern="0" dirty="0">
                <a:solidFill>
                  <a:srgbClr val="000000"/>
                </a:solidFill>
                <a:cs typeface="ＭＳ Ｐゴシック"/>
              </a:rPr>
              <a:t>も西偏を</a:t>
            </a:r>
            <a:r>
              <a:rPr lang="ja-JP" altLang="ja-JP" sz="1200" kern="0" dirty="0" smtClean="0">
                <a:solidFill>
                  <a:srgbClr val="000000"/>
                </a:solidFill>
                <a:cs typeface="ＭＳ Ｐゴシック"/>
              </a:rPr>
              <a:t>強めながら</a:t>
            </a:r>
            <a:r>
              <a:rPr lang="ja-JP" altLang="ja-JP" sz="1200" kern="0" dirty="0">
                <a:solidFill>
                  <a:srgbClr val="000000"/>
                </a:solidFill>
                <a:cs typeface="ＭＳ Ｐゴシック"/>
              </a:rPr>
              <a:t>北極海沿岸を北上する北東ｱｼﾞｱの偽磁極の南東側の陸上ﾃﾞｰﾀの把握で地球全体のﾀﾞｲﾅﾓ検証に役立つ。　</a:t>
            </a:r>
            <a:r>
              <a:rPr lang="ja-JP" altLang="en-US" sz="1200" kern="0" dirty="0" smtClean="0">
                <a:solidFill>
                  <a:srgbClr val="000000"/>
                </a:solidFill>
                <a:cs typeface="ＭＳ Ｐゴシック"/>
              </a:rPr>
              <a:t>欧米は</a:t>
            </a:r>
            <a:r>
              <a:rPr lang="ja-JP" altLang="ja-JP" sz="1200" kern="0" dirty="0" smtClean="0">
                <a:solidFill>
                  <a:srgbClr val="000000"/>
                </a:solidFill>
                <a:cs typeface="ＭＳ Ｐゴシック"/>
              </a:rPr>
              <a:t>海図</a:t>
            </a:r>
            <a:r>
              <a:rPr lang="ja-JP" altLang="en-US" sz="1200" kern="0" dirty="0" smtClean="0">
                <a:solidFill>
                  <a:srgbClr val="000000"/>
                </a:solidFill>
                <a:cs typeface="ＭＳ Ｐゴシック"/>
              </a:rPr>
              <a:t>等</a:t>
            </a:r>
            <a:r>
              <a:rPr lang="ja-JP" altLang="ja-JP" sz="1200" kern="0" dirty="0" smtClean="0">
                <a:solidFill>
                  <a:srgbClr val="000000"/>
                </a:solidFill>
                <a:cs typeface="ＭＳ Ｐゴシック"/>
              </a:rPr>
              <a:t>から</a:t>
            </a:r>
            <a:r>
              <a:rPr lang="ja-JP" altLang="ja-JP" sz="1200" kern="0" dirty="0">
                <a:solidFill>
                  <a:srgbClr val="000000"/>
                </a:solidFill>
                <a:cs typeface="ＭＳ Ｐゴシック"/>
              </a:rPr>
              <a:t>の偏角の転記と</a:t>
            </a:r>
            <a:r>
              <a:rPr lang="en-US" altLang="ja-JP" sz="1200" kern="0" dirty="0">
                <a:solidFill>
                  <a:srgbClr val="000000"/>
                </a:solidFill>
                <a:cs typeface="ＭＳ Ｐゴシック"/>
              </a:rPr>
              <a:t>Gauss</a:t>
            </a:r>
            <a:r>
              <a:rPr lang="ja-JP" altLang="ja-JP" sz="1200" kern="0" dirty="0">
                <a:solidFill>
                  <a:srgbClr val="000000"/>
                </a:solidFill>
                <a:cs typeface="ＭＳ Ｐゴシック"/>
              </a:rPr>
              <a:t>と</a:t>
            </a:r>
            <a:r>
              <a:rPr lang="en-US" altLang="ja-JP" sz="1200" kern="0" dirty="0" smtClean="0">
                <a:solidFill>
                  <a:srgbClr val="000000"/>
                </a:solidFill>
                <a:cs typeface="ＭＳ Ｐゴシック"/>
              </a:rPr>
              <a:t>Weber</a:t>
            </a:r>
            <a:r>
              <a:rPr lang="ja-JP" altLang="en-US" sz="1200" kern="0" dirty="0" smtClean="0">
                <a:solidFill>
                  <a:srgbClr val="000000"/>
                </a:solidFill>
                <a:cs typeface="ＭＳ Ｐゴシック"/>
              </a:rPr>
              <a:t>等</a:t>
            </a:r>
            <a:r>
              <a:rPr lang="ja-JP" altLang="ja-JP" sz="1200" kern="0" dirty="0" smtClean="0">
                <a:solidFill>
                  <a:srgbClr val="000000"/>
                </a:solidFill>
                <a:cs typeface="ＭＳ Ｐゴシック"/>
              </a:rPr>
              <a:t>の観測法</a:t>
            </a:r>
            <a:r>
              <a:rPr lang="ja-JP" altLang="ja-JP" sz="1200" kern="0" dirty="0">
                <a:solidFill>
                  <a:srgbClr val="000000"/>
                </a:solidFill>
                <a:cs typeface="ＭＳ Ｐゴシック"/>
              </a:rPr>
              <a:t>に</a:t>
            </a:r>
            <a:r>
              <a:rPr lang="ja-JP" altLang="ja-JP" sz="1200" kern="0" dirty="0" smtClean="0">
                <a:solidFill>
                  <a:srgbClr val="000000"/>
                </a:solidFill>
                <a:cs typeface="ＭＳ Ｐゴシック"/>
              </a:rPr>
              <a:t>よるﾃﾞｰﾀを集めており、</a:t>
            </a:r>
            <a:r>
              <a:rPr lang="ja-JP" altLang="en-US" sz="1200" kern="0" dirty="0" smtClean="0">
                <a:solidFill>
                  <a:srgbClr val="000000"/>
                </a:solidFill>
                <a:cs typeface="ＭＳ Ｐゴシック"/>
              </a:rPr>
              <a:t>陸上</a:t>
            </a:r>
            <a:r>
              <a:rPr lang="ja-JP" altLang="ja-JP" sz="1200" kern="0" dirty="0" smtClean="0">
                <a:solidFill>
                  <a:srgbClr val="000000"/>
                </a:solidFill>
                <a:cs typeface="ＭＳ Ｐゴシック"/>
              </a:rPr>
              <a:t>磁針</a:t>
            </a:r>
            <a:r>
              <a:rPr lang="ja-JP" altLang="ja-JP" sz="1200" kern="0" dirty="0">
                <a:solidFill>
                  <a:srgbClr val="000000"/>
                </a:solidFill>
                <a:cs typeface="ＭＳ Ｐゴシック"/>
              </a:rPr>
              <a:t>測量</a:t>
            </a:r>
            <a:r>
              <a:rPr lang="ja-JP" altLang="ja-JP" sz="1200" kern="0" dirty="0" smtClean="0">
                <a:solidFill>
                  <a:srgbClr val="000000"/>
                </a:solidFill>
                <a:cs typeface="ＭＳ Ｐゴシック"/>
              </a:rPr>
              <a:t>方位角</a:t>
            </a:r>
            <a:r>
              <a:rPr lang="ja-JP" altLang="en-US" sz="1200" kern="0" dirty="0">
                <a:solidFill>
                  <a:srgbClr val="000000"/>
                </a:solidFill>
                <a:cs typeface="ＭＳ Ｐゴシック"/>
              </a:rPr>
              <a:t>の</a:t>
            </a:r>
            <a:r>
              <a:rPr lang="ja-JP" altLang="ja-JP" sz="1200" kern="0" dirty="0" smtClean="0">
                <a:solidFill>
                  <a:srgbClr val="000000"/>
                </a:solidFill>
                <a:cs typeface="ＭＳ Ｐゴシック"/>
              </a:rPr>
              <a:t>解析は</a:t>
            </a:r>
            <a:r>
              <a:rPr lang="ja-JP" altLang="en-US" sz="1200" kern="0" dirty="0" smtClean="0">
                <a:solidFill>
                  <a:srgbClr val="000000"/>
                </a:solidFill>
                <a:cs typeface="ＭＳ Ｐゴシック"/>
              </a:rPr>
              <a:t>例が無い</a:t>
            </a:r>
            <a:r>
              <a:rPr lang="ja-JP" altLang="ja-JP" sz="1200" kern="0" dirty="0">
                <a:solidFill>
                  <a:srgbClr val="000000"/>
                </a:solidFill>
                <a:cs typeface="ＭＳ Ｐゴシック"/>
              </a:rPr>
              <a:t>。</a:t>
            </a:r>
            <a:r>
              <a:rPr lang="ja-JP" altLang="ja-JP" sz="1200" kern="0" dirty="0" smtClean="0">
                <a:solidFill>
                  <a:srgbClr val="000000"/>
                </a:solidFill>
                <a:cs typeface="ＭＳ Ｐゴシック"/>
              </a:rPr>
              <a:t>測量</a:t>
            </a:r>
            <a:r>
              <a:rPr lang="ja-JP" altLang="ja-JP" sz="1200" kern="0" dirty="0">
                <a:solidFill>
                  <a:srgbClr val="000000"/>
                </a:solidFill>
                <a:cs typeface="ＭＳ Ｐゴシック"/>
              </a:rPr>
              <a:t>当日の測量実施地点に於ける本来一定の地磁気偏角を追求することで測量実施地点</a:t>
            </a:r>
            <a:r>
              <a:rPr lang="ja-JP" altLang="en-US" sz="1200" kern="0" dirty="0">
                <a:solidFill>
                  <a:srgbClr val="000000"/>
                </a:solidFill>
                <a:cs typeface="ＭＳ Ｐゴシック"/>
              </a:rPr>
              <a:t>詳細位置と偏角の</a:t>
            </a:r>
            <a:r>
              <a:rPr lang="ja-JP" altLang="ja-JP" sz="1200" kern="0" dirty="0">
                <a:solidFill>
                  <a:srgbClr val="000000"/>
                </a:solidFill>
                <a:cs typeface="ＭＳ Ｐゴシック"/>
              </a:rPr>
              <a:t>解析精度</a:t>
            </a:r>
            <a:r>
              <a:rPr lang="ja-JP" altLang="en-US" sz="1200" kern="0" dirty="0">
                <a:solidFill>
                  <a:srgbClr val="000000"/>
                </a:solidFill>
                <a:cs typeface="ＭＳ Ｐゴシック"/>
              </a:rPr>
              <a:t>を</a:t>
            </a:r>
            <a:r>
              <a:rPr lang="ja-JP" altLang="ja-JP" sz="1200" kern="0" dirty="0">
                <a:solidFill>
                  <a:srgbClr val="000000"/>
                </a:solidFill>
                <a:cs typeface="ＭＳ Ｐゴシック"/>
              </a:rPr>
              <a:t>向上</a:t>
            </a:r>
            <a:r>
              <a:rPr lang="ja-JP" altLang="en-US" sz="1200" kern="0" dirty="0">
                <a:solidFill>
                  <a:srgbClr val="000000"/>
                </a:solidFill>
                <a:cs typeface="ＭＳ Ｐゴシック"/>
              </a:rPr>
              <a:t>できる</a:t>
            </a:r>
            <a:r>
              <a:rPr lang="ja-JP" altLang="ja-JP" sz="1200" kern="0" dirty="0">
                <a:solidFill>
                  <a:srgbClr val="000000"/>
                </a:solidFill>
                <a:cs typeface="ＭＳ Ｐゴシック"/>
              </a:rPr>
              <a:t>。</a:t>
            </a:r>
            <a:endParaRPr lang="ja-JP" altLang="ja-JP" sz="1200" kern="100" dirty="0">
              <a:latin typeface="Century"/>
              <a:ea typeface="ＭＳ 明朝"/>
              <a:cs typeface="Times New Roman"/>
            </a:endParaRPr>
          </a:p>
          <a:p>
            <a:pPr marL="0" indent="0">
              <a:buNone/>
            </a:pPr>
            <a:endParaRPr lang="ja-JP" altLang="en-US" sz="1200" b="1" kern="0" dirty="0" smtClean="0">
              <a:solidFill>
                <a:srgbClr val="000000"/>
              </a:solidFill>
              <a:cs typeface="ＭＳ Ｐゴシック"/>
            </a:endParaRPr>
          </a:p>
          <a:p>
            <a:pPr marL="0" indent="0">
              <a:buNone/>
            </a:pPr>
            <a:r>
              <a:rPr lang="en-US" altLang="ja-JP" sz="1200" b="1" kern="0" dirty="0" smtClean="0">
                <a:solidFill>
                  <a:srgbClr val="000000"/>
                </a:solidFill>
                <a:cs typeface="ＭＳ Ｐゴシック"/>
              </a:rPr>
              <a:t>&lt;</a:t>
            </a:r>
            <a:r>
              <a:rPr lang="ja-JP" altLang="ja-JP" sz="1200" b="1" kern="0" dirty="0" smtClean="0">
                <a:solidFill>
                  <a:srgbClr val="000000"/>
                </a:solidFill>
                <a:cs typeface="ＭＳ Ｐゴシック"/>
              </a:rPr>
              <a:t>伝統</a:t>
            </a:r>
            <a:r>
              <a:rPr lang="ja-JP" altLang="ja-JP" sz="1200" b="1" kern="0" dirty="0">
                <a:solidFill>
                  <a:srgbClr val="000000"/>
                </a:solidFill>
                <a:cs typeface="ＭＳ Ｐゴシック"/>
              </a:rPr>
              <a:t>の</a:t>
            </a:r>
            <a:r>
              <a:rPr lang="ja-JP" altLang="ja-JP" sz="1200" b="1" kern="0" dirty="0" smtClean="0">
                <a:solidFill>
                  <a:srgbClr val="000000"/>
                </a:solidFill>
                <a:cs typeface="ＭＳ Ｐゴシック"/>
              </a:rPr>
              <a:t>絵図</a:t>
            </a:r>
            <a:r>
              <a:rPr lang="ja-JP" altLang="en-US" sz="1200" b="1" kern="0" dirty="0" smtClean="0">
                <a:solidFill>
                  <a:srgbClr val="000000"/>
                </a:solidFill>
                <a:cs typeface="ＭＳ Ｐゴシック"/>
              </a:rPr>
              <a:t>の</a:t>
            </a:r>
            <a:r>
              <a:rPr lang="ja-JP" altLang="ja-JP" sz="1200" b="1" kern="0" dirty="0" smtClean="0">
                <a:solidFill>
                  <a:srgbClr val="000000"/>
                </a:solidFill>
                <a:cs typeface="ＭＳ Ｐゴシック"/>
              </a:rPr>
              <a:t>研究手法</a:t>
            </a:r>
            <a:r>
              <a:rPr lang="ja-JP" altLang="ja-JP" sz="1200" b="1" kern="0" dirty="0">
                <a:solidFill>
                  <a:srgbClr val="000000"/>
                </a:solidFill>
                <a:cs typeface="ＭＳ Ｐゴシック"/>
              </a:rPr>
              <a:t>では</a:t>
            </a:r>
            <a:r>
              <a:rPr lang="ja-JP" altLang="ja-JP" sz="1200" b="1" kern="0" dirty="0" smtClean="0">
                <a:solidFill>
                  <a:srgbClr val="000000"/>
                </a:solidFill>
                <a:cs typeface="ＭＳ Ｐゴシック"/>
              </a:rPr>
              <a:t>実現</a:t>
            </a:r>
            <a:r>
              <a:rPr lang="ja-JP" altLang="en-US" sz="1200" b="1" kern="0" dirty="0">
                <a:solidFill>
                  <a:srgbClr val="000000"/>
                </a:solidFill>
                <a:cs typeface="ＭＳ Ｐゴシック"/>
              </a:rPr>
              <a:t>不可能</a:t>
            </a:r>
            <a:r>
              <a:rPr lang="ja-JP" altLang="en-US" sz="1200" b="1" kern="0" dirty="0" smtClean="0">
                <a:solidFill>
                  <a:srgbClr val="000000"/>
                </a:solidFill>
                <a:cs typeface="ＭＳ Ｐゴシック"/>
              </a:rPr>
              <a:t>なレベルの</a:t>
            </a:r>
            <a:r>
              <a:rPr lang="ja-JP" altLang="ja-JP" sz="1200" b="1" kern="0" dirty="0" smtClean="0">
                <a:solidFill>
                  <a:srgbClr val="000000"/>
                </a:solidFill>
                <a:cs typeface="ＭＳ Ｐゴシック"/>
              </a:rPr>
              <a:t>詳細復元</a:t>
            </a:r>
            <a:r>
              <a:rPr lang="ja-JP" altLang="en-US" sz="1200" b="1" kern="0" dirty="0">
                <a:solidFill>
                  <a:srgbClr val="000000"/>
                </a:solidFill>
                <a:cs typeface="ＭＳ Ｐゴシック"/>
              </a:rPr>
              <a:t>が</a:t>
            </a:r>
            <a:r>
              <a:rPr lang="ja-JP" altLang="ja-JP" sz="1200" b="1" kern="0" dirty="0" smtClean="0">
                <a:solidFill>
                  <a:srgbClr val="000000"/>
                </a:solidFill>
                <a:cs typeface="ＭＳ Ｐゴシック"/>
              </a:rPr>
              <a:t>可能</a:t>
            </a:r>
            <a:r>
              <a:rPr lang="ja-JP" altLang="ja-JP" sz="1200" b="1" kern="0" dirty="0">
                <a:solidFill>
                  <a:srgbClr val="000000"/>
                </a:solidFill>
                <a:cs typeface="ＭＳ Ｐゴシック"/>
              </a:rPr>
              <a:t>になる</a:t>
            </a:r>
            <a:r>
              <a:rPr lang="en-US" altLang="ja-JP" sz="1200" b="1" kern="0" dirty="0">
                <a:solidFill>
                  <a:srgbClr val="000000"/>
                </a:solidFill>
                <a:cs typeface="ＭＳ Ｐゴシック"/>
              </a:rPr>
              <a:t> </a:t>
            </a:r>
            <a:r>
              <a:rPr lang="en-US" altLang="ja-JP" sz="1200" b="1" kern="0" dirty="0" smtClean="0">
                <a:solidFill>
                  <a:srgbClr val="000000"/>
                </a:solidFill>
                <a:cs typeface="ＭＳ Ｐゴシック"/>
              </a:rPr>
              <a:t>&gt;</a:t>
            </a:r>
            <a:endParaRPr lang="ja-JP" altLang="en-US" sz="1200" b="1" kern="0" dirty="0" smtClean="0">
              <a:solidFill>
                <a:srgbClr val="000000"/>
              </a:solidFill>
              <a:cs typeface="ＭＳ Ｐゴシック"/>
            </a:endParaRPr>
          </a:p>
          <a:p>
            <a:pPr marL="0" indent="0">
              <a:buNone/>
            </a:pPr>
            <a:r>
              <a:rPr lang="en-US" altLang="ja-JP" sz="1200" kern="0" dirty="0" smtClean="0">
                <a:solidFill>
                  <a:srgbClr val="000000"/>
                </a:solidFill>
                <a:cs typeface="ＭＳ Ｐゴシック"/>
              </a:rPr>
              <a:t>1.</a:t>
            </a:r>
            <a:r>
              <a:rPr lang="ja-JP" altLang="ja-JP" sz="1200" kern="0" dirty="0">
                <a:solidFill>
                  <a:srgbClr val="000000"/>
                </a:solidFill>
                <a:cs typeface="ＭＳ Ｐゴシック"/>
              </a:rPr>
              <a:t>測量対象の地点詳細緯度経度が判明する。　</a:t>
            </a:r>
            <a:r>
              <a:rPr lang="en-US" altLang="ja-JP" sz="1200" kern="0" dirty="0">
                <a:solidFill>
                  <a:srgbClr val="000000"/>
                </a:solidFill>
                <a:cs typeface="ＭＳ Ｐゴシック"/>
              </a:rPr>
              <a:t>(</a:t>
            </a:r>
            <a:r>
              <a:rPr lang="ja-JP" altLang="ja-JP" sz="1200" kern="0" dirty="0">
                <a:solidFill>
                  <a:srgbClr val="000000"/>
                </a:solidFill>
                <a:cs typeface="ＭＳ Ｐゴシック"/>
              </a:rPr>
              <a:t>伊能図に記載されていても内容詳細のわからない測量対象地点の同定</a:t>
            </a:r>
            <a:r>
              <a:rPr lang="ja-JP" altLang="ja-JP" sz="1200" b="1" kern="0" dirty="0">
                <a:solidFill>
                  <a:srgbClr val="000000"/>
                </a:solidFill>
                <a:cs typeface="ＭＳ Ｐゴシック"/>
              </a:rPr>
              <a:t>※</a:t>
            </a:r>
            <a:r>
              <a:rPr lang="ja-JP" altLang="ja-JP" sz="1200" kern="0" dirty="0" smtClean="0">
                <a:solidFill>
                  <a:srgbClr val="000000"/>
                </a:solidFill>
                <a:cs typeface="ＭＳ Ｐゴシック"/>
              </a:rPr>
              <a:t>、</a:t>
            </a:r>
            <a:r>
              <a:rPr lang="ja-JP" altLang="en-US" sz="1200" kern="0" dirty="0" smtClean="0">
                <a:solidFill>
                  <a:srgbClr val="000000"/>
                </a:solidFill>
                <a:cs typeface="ＭＳ Ｐゴシック"/>
              </a:rPr>
              <a:t>　　　  </a:t>
            </a:r>
            <a:endParaRPr lang="en-US" altLang="ja-JP" sz="1200" kern="0" dirty="0" smtClean="0">
              <a:solidFill>
                <a:srgbClr val="000000"/>
              </a:solidFill>
              <a:cs typeface="ＭＳ Ｐゴシック"/>
            </a:endParaRPr>
          </a:p>
          <a:p>
            <a:pPr marL="0" indent="0">
              <a:buNone/>
            </a:pPr>
            <a:r>
              <a:rPr lang="en-US" altLang="ja-JP" sz="1200" kern="0" dirty="0" smtClean="0">
                <a:solidFill>
                  <a:srgbClr val="000000"/>
                </a:solidFill>
                <a:cs typeface="ＭＳ Ｐゴシック"/>
              </a:rPr>
              <a:t>2.</a:t>
            </a:r>
            <a:r>
              <a:rPr lang="ja-JP" altLang="ja-JP" sz="1200" kern="0" dirty="0">
                <a:solidFill>
                  <a:srgbClr val="000000"/>
                </a:solidFill>
                <a:cs typeface="ＭＳ Ｐゴシック"/>
              </a:rPr>
              <a:t>測量実施地点位置　</a:t>
            </a:r>
            <a:r>
              <a:rPr lang="ja-JP" altLang="ja-JP" sz="1200" kern="0" dirty="0">
                <a:solidFill>
                  <a:srgbClr val="FF0000"/>
                </a:solidFill>
                <a:cs typeface="ＭＳ Ｐゴシック"/>
              </a:rPr>
              <a:t>　</a:t>
            </a:r>
            <a:r>
              <a:rPr lang="ja-JP" altLang="en-US" sz="1200" kern="0" dirty="0" smtClean="0">
                <a:solidFill>
                  <a:srgbClr val="FF0000"/>
                </a:solidFill>
                <a:cs typeface="ＭＳ Ｐゴシック"/>
              </a:rPr>
              <a:t>　　　</a:t>
            </a:r>
            <a:r>
              <a:rPr lang="ja-JP" altLang="ja-JP" sz="1200" u="sng" kern="0" dirty="0" smtClean="0">
                <a:cs typeface="ＭＳ Ｐゴシック"/>
              </a:rPr>
              <a:t>足元</a:t>
            </a:r>
            <a:r>
              <a:rPr lang="ja-JP" altLang="ja-JP" sz="1200" u="sng" kern="0" dirty="0">
                <a:cs typeface="ＭＳ Ｐゴシック"/>
              </a:rPr>
              <a:t>の</a:t>
            </a:r>
            <a:r>
              <a:rPr lang="ja-JP" altLang="ja-JP" sz="1200" u="sng" kern="0" dirty="0" smtClean="0">
                <a:cs typeface="ＭＳ Ｐゴシック"/>
              </a:rPr>
              <a:t>一角</a:t>
            </a:r>
            <a:r>
              <a:rPr lang="ja-JP" altLang="en-US" sz="1200" u="sng" kern="0" dirty="0" smtClean="0">
                <a:cs typeface="ＭＳ Ｐゴシック"/>
              </a:rPr>
              <a:t>　　</a:t>
            </a:r>
            <a:r>
              <a:rPr lang="ja-JP" altLang="ja-JP" sz="1200" u="sng" kern="0" dirty="0" smtClean="0">
                <a:cs typeface="ＭＳ Ｐゴシック"/>
              </a:rPr>
              <a:t>緯度</a:t>
            </a:r>
            <a:r>
              <a:rPr lang="en-US" altLang="ja-JP" sz="1200" u="sng" kern="0" dirty="0">
                <a:cs typeface="ＭＳ Ｐゴシック"/>
              </a:rPr>
              <a:t>0.01</a:t>
            </a:r>
            <a:r>
              <a:rPr lang="ja-JP" altLang="ja-JP" sz="1200" u="sng" kern="0" dirty="0" smtClean="0">
                <a:cs typeface="ＭＳ Ｐゴシック"/>
              </a:rPr>
              <a:t>秒</a:t>
            </a:r>
            <a:r>
              <a:rPr lang="ja-JP" altLang="en-US" sz="1200" u="sng" kern="0" dirty="0">
                <a:cs typeface="ＭＳ Ｐゴシック"/>
              </a:rPr>
              <a:t>、</a:t>
            </a:r>
            <a:r>
              <a:rPr lang="ja-JP" altLang="ja-JP" sz="1200" u="sng" kern="0" dirty="0" smtClean="0">
                <a:cs typeface="ＭＳ Ｐゴシック"/>
              </a:rPr>
              <a:t>経度</a:t>
            </a:r>
            <a:r>
              <a:rPr lang="en-US" altLang="ja-JP" sz="1200" u="sng" kern="0" dirty="0">
                <a:cs typeface="ＭＳ Ｐゴシック"/>
              </a:rPr>
              <a:t>0.01</a:t>
            </a:r>
            <a:r>
              <a:rPr lang="ja-JP" altLang="ja-JP" sz="1200" u="sng" kern="0" dirty="0" smtClean="0">
                <a:cs typeface="ＭＳ Ｐゴシック"/>
              </a:rPr>
              <a:t>秒が</a:t>
            </a:r>
            <a:r>
              <a:rPr lang="ja-JP" altLang="ja-JP" sz="1200" u="sng" kern="0" dirty="0">
                <a:cs typeface="ＭＳ Ｐゴシック"/>
              </a:rPr>
              <a:t>判明する</a:t>
            </a:r>
            <a:endParaRPr lang="ja-JP" altLang="ja-JP" sz="1200" kern="100" dirty="0">
              <a:latin typeface="Century"/>
              <a:ea typeface="ＭＳ 明朝"/>
              <a:cs typeface="Times New Roman"/>
            </a:endParaRPr>
          </a:p>
          <a:p>
            <a:pPr marL="0" indent="0">
              <a:buNone/>
            </a:pPr>
            <a:r>
              <a:rPr lang="en-US" altLang="ja-JP" sz="1200" kern="0" dirty="0" smtClean="0">
                <a:solidFill>
                  <a:srgbClr val="000000"/>
                </a:solidFill>
                <a:cs typeface="ＭＳ Ｐゴシック"/>
              </a:rPr>
              <a:t>3.</a:t>
            </a:r>
            <a:r>
              <a:rPr lang="ja-JP" altLang="ja-JP" sz="1200" u="sng" kern="0" dirty="0">
                <a:solidFill>
                  <a:srgbClr val="000000"/>
                </a:solidFill>
                <a:cs typeface="ＭＳ Ｐゴシック"/>
              </a:rPr>
              <a:t>伊能図を拡大して現代の地形図に重ねると測量経路に付いてはより正確になるが、</a:t>
            </a:r>
            <a:r>
              <a:rPr lang="ja-JP" altLang="ja-JP" sz="1200" u="sng" kern="0" dirty="0" smtClean="0">
                <a:solidFill>
                  <a:srgbClr val="000000"/>
                </a:solidFill>
                <a:cs typeface="ＭＳ Ｐゴシック"/>
              </a:rPr>
              <a:t>描画</a:t>
            </a:r>
            <a:r>
              <a:rPr lang="ja-JP" altLang="en-US" sz="1200" u="sng" kern="0" dirty="0">
                <a:solidFill>
                  <a:srgbClr val="000000"/>
                </a:solidFill>
                <a:cs typeface="ＭＳ Ｐゴシック"/>
              </a:rPr>
              <a:t>には</a:t>
            </a:r>
            <a:r>
              <a:rPr lang="ja-JP" altLang="ja-JP" sz="1200" u="sng" kern="0" dirty="0" smtClean="0">
                <a:solidFill>
                  <a:srgbClr val="000000"/>
                </a:solidFill>
                <a:cs typeface="ＭＳ Ｐゴシック"/>
              </a:rPr>
              <a:t>限界</a:t>
            </a:r>
            <a:r>
              <a:rPr lang="ja-JP" altLang="en-US" sz="1200" u="sng" kern="0" dirty="0" smtClean="0">
                <a:solidFill>
                  <a:srgbClr val="000000"/>
                </a:solidFill>
                <a:cs typeface="ＭＳ Ｐゴシック"/>
              </a:rPr>
              <a:t>がある</a:t>
            </a:r>
            <a:r>
              <a:rPr lang="ja-JP" altLang="ja-JP" sz="1200" u="sng" kern="0" dirty="0" smtClean="0">
                <a:solidFill>
                  <a:srgbClr val="000000"/>
                </a:solidFill>
                <a:cs typeface="ＭＳ Ｐゴシック"/>
              </a:rPr>
              <a:t>。</a:t>
            </a:r>
            <a:r>
              <a:rPr lang="ja-JP" altLang="en-US" sz="1200" u="sng" kern="0" dirty="0" smtClean="0">
                <a:solidFill>
                  <a:srgbClr val="000000"/>
                </a:solidFill>
                <a:cs typeface="ＭＳ Ｐゴシック"/>
              </a:rPr>
              <a:t>　　</a:t>
            </a:r>
          </a:p>
          <a:p>
            <a:pPr marL="0" indent="0">
              <a:buNone/>
            </a:pPr>
            <a:r>
              <a:rPr lang="ja-JP" altLang="en-US" sz="1200" kern="0" dirty="0">
                <a:solidFill>
                  <a:srgbClr val="000000"/>
                </a:solidFill>
                <a:cs typeface="ＭＳ Ｐゴシック"/>
              </a:rPr>
              <a:t>　</a:t>
            </a:r>
            <a:r>
              <a:rPr lang="ja-JP" altLang="en-US" sz="1200" u="sng" kern="0" dirty="0" smtClean="0">
                <a:solidFill>
                  <a:srgbClr val="000000"/>
                </a:solidFill>
                <a:cs typeface="ＭＳ Ｐゴシック"/>
              </a:rPr>
              <a:t>山</a:t>
            </a:r>
            <a:r>
              <a:rPr lang="ja-JP" altLang="ja-JP" sz="1200" u="sng" kern="0" dirty="0" smtClean="0">
                <a:solidFill>
                  <a:srgbClr val="000000"/>
                </a:solidFill>
                <a:cs typeface="ＭＳ Ｐゴシック"/>
              </a:rPr>
              <a:t>島方</a:t>
            </a:r>
            <a:r>
              <a:rPr lang="ja-JP" altLang="ja-JP" sz="1200" u="sng" kern="0" dirty="0">
                <a:solidFill>
                  <a:srgbClr val="000000"/>
                </a:solidFill>
                <a:cs typeface="ＭＳ Ｐゴシック"/>
              </a:rPr>
              <a:t>位記の解析</a:t>
            </a:r>
            <a:r>
              <a:rPr lang="ja-JP" altLang="ja-JP" sz="1200" u="sng" kern="0" dirty="0" smtClean="0">
                <a:solidFill>
                  <a:srgbClr val="000000"/>
                </a:solidFill>
                <a:cs typeface="ＭＳ Ｐゴシック"/>
              </a:rPr>
              <a:t>でわかる</a:t>
            </a:r>
            <a:r>
              <a:rPr lang="ja-JP" altLang="ja-JP" sz="1200" u="sng" kern="0" dirty="0">
                <a:solidFill>
                  <a:srgbClr val="000000"/>
                </a:solidFill>
                <a:cs typeface="ＭＳ Ｐゴシック"/>
              </a:rPr>
              <a:t>測量実施地点の</a:t>
            </a:r>
            <a:r>
              <a:rPr lang="ja-JP" altLang="ja-JP" sz="1200" u="sng" kern="0" dirty="0" smtClean="0">
                <a:solidFill>
                  <a:srgbClr val="000000"/>
                </a:solidFill>
                <a:cs typeface="ＭＳ Ｐゴシック"/>
              </a:rPr>
              <a:t>詳細</a:t>
            </a:r>
            <a:r>
              <a:rPr lang="ja-JP" altLang="en-US" sz="1200" u="sng" kern="0" dirty="0" smtClean="0">
                <a:solidFill>
                  <a:srgbClr val="000000"/>
                </a:solidFill>
                <a:cs typeface="ＭＳ Ｐゴシック"/>
              </a:rPr>
              <a:t>復元</a:t>
            </a:r>
            <a:r>
              <a:rPr lang="ja-JP" altLang="ja-JP" sz="1200" u="sng" kern="0" dirty="0" smtClean="0">
                <a:solidFill>
                  <a:srgbClr val="000000"/>
                </a:solidFill>
                <a:cs typeface="ＭＳ Ｐゴシック"/>
              </a:rPr>
              <a:t>位置</a:t>
            </a:r>
            <a:r>
              <a:rPr lang="ja-JP" altLang="ja-JP" sz="1200" u="sng" kern="0" dirty="0">
                <a:solidFill>
                  <a:srgbClr val="000000"/>
                </a:solidFill>
                <a:cs typeface="ＭＳ Ｐゴシック"/>
              </a:rPr>
              <a:t>を合わせると非常に正確に</a:t>
            </a:r>
            <a:r>
              <a:rPr lang="ja-JP" altLang="ja-JP" sz="1200" u="sng" kern="0" dirty="0" smtClean="0">
                <a:solidFill>
                  <a:srgbClr val="000000"/>
                </a:solidFill>
                <a:cs typeface="ＭＳ Ｐゴシック"/>
              </a:rPr>
              <a:t>なる</a:t>
            </a:r>
            <a:r>
              <a:rPr lang="ja-JP" altLang="ja-JP" sz="1200" u="sng" kern="0" dirty="0">
                <a:solidFill>
                  <a:srgbClr val="000000"/>
                </a:solidFill>
                <a:cs typeface="ＭＳ Ｐゴシック"/>
              </a:rPr>
              <a:t>。</a:t>
            </a:r>
            <a:endParaRPr lang="ja-JP" altLang="ja-JP" sz="1200" kern="100" dirty="0">
              <a:latin typeface="Century"/>
              <a:ea typeface="ＭＳ 明朝"/>
              <a:cs typeface="Times New Roman"/>
            </a:endParaRPr>
          </a:p>
          <a:p>
            <a:pPr marL="0" indent="0">
              <a:buNone/>
            </a:pPr>
            <a:r>
              <a:rPr lang="en-US" altLang="ja-JP" sz="1200" kern="0" dirty="0" smtClean="0">
                <a:cs typeface="ＭＳ Ｐゴシック"/>
              </a:rPr>
              <a:t>4.</a:t>
            </a:r>
            <a:r>
              <a:rPr lang="ja-JP" altLang="ja-JP" sz="1200" u="sng" kern="0" dirty="0" smtClean="0">
                <a:cs typeface="ＭＳ Ｐゴシック"/>
              </a:rPr>
              <a:t>伊能図</a:t>
            </a:r>
            <a:r>
              <a:rPr lang="ja-JP" altLang="ja-JP" sz="1200" u="sng" kern="0" dirty="0">
                <a:cs typeface="ＭＳ Ｐゴシック"/>
              </a:rPr>
              <a:t>に掲載されていて</a:t>
            </a:r>
            <a:r>
              <a:rPr lang="ja-JP" altLang="ja-JP" sz="1200" u="sng" kern="0" dirty="0" smtClean="0">
                <a:cs typeface="ＭＳ Ｐゴシック"/>
              </a:rPr>
              <a:t>も詳細</a:t>
            </a:r>
            <a:r>
              <a:rPr lang="ja-JP" altLang="ja-JP" sz="1200" u="sng" kern="0" dirty="0">
                <a:cs typeface="ＭＳ Ｐゴシック"/>
              </a:rPr>
              <a:t>のわからない測量対象地点の</a:t>
            </a:r>
            <a:r>
              <a:rPr lang="ja-JP" altLang="ja-JP" sz="1200" u="sng" kern="0" dirty="0" smtClean="0">
                <a:cs typeface="ＭＳ Ｐゴシック"/>
              </a:rPr>
              <a:t>同定</a:t>
            </a:r>
            <a:r>
              <a:rPr lang="ja-JP" altLang="en-US" sz="1200" u="sng" kern="0" dirty="0" smtClean="0">
                <a:cs typeface="ＭＳ Ｐゴシック"/>
              </a:rPr>
              <a:t>が可能になる。  </a:t>
            </a:r>
            <a:r>
              <a:rPr lang="ja-JP" altLang="en-US" sz="1200" kern="0" dirty="0" smtClean="0">
                <a:cs typeface="ＭＳ Ｐゴシック"/>
              </a:rPr>
              <a:t>　</a:t>
            </a:r>
            <a:r>
              <a:rPr lang="en-US" altLang="ja-JP" sz="1200" kern="0" dirty="0" smtClean="0">
                <a:cs typeface="ＭＳ Ｐゴシック"/>
              </a:rPr>
              <a:t>(</a:t>
            </a:r>
            <a:r>
              <a:rPr lang="ja-JP" altLang="en-US" sz="1200" kern="0" dirty="0" smtClean="0">
                <a:cs typeface="ＭＳ Ｐゴシック"/>
              </a:rPr>
              <a:t>例</a:t>
            </a:r>
            <a:r>
              <a:rPr lang="en-US" altLang="ja-JP" sz="1200" kern="0" dirty="0" smtClean="0">
                <a:cs typeface="ＭＳ Ｐゴシック"/>
              </a:rPr>
              <a:t>)</a:t>
            </a:r>
            <a:r>
              <a:rPr lang="ja-JP" altLang="en-US" sz="1200" kern="0" dirty="0" smtClean="0">
                <a:cs typeface="ＭＳ Ｐゴシック"/>
              </a:rPr>
              <a:t>　伊能図の中の朝鮮の山</a:t>
            </a:r>
            <a:endParaRPr lang="ja-JP" altLang="ja-JP" sz="1200" kern="100" dirty="0">
              <a:latin typeface="Century"/>
              <a:ea typeface="ＭＳ 明朝"/>
              <a:cs typeface="Times New Roman"/>
            </a:endParaRPr>
          </a:p>
          <a:p>
            <a:pPr marL="0" indent="0">
              <a:buNone/>
            </a:pPr>
            <a:r>
              <a:rPr lang="en-US" altLang="ja-JP" sz="1200" kern="0" dirty="0" smtClean="0">
                <a:cs typeface="ＭＳ Ｐゴシック"/>
              </a:rPr>
              <a:t>5.</a:t>
            </a:r>
            <a:r>
              <a:rPr lang="ja-JP" altLang="ja-JP" sz="1200" u="sng" kern="0" dirty="0" smtClean="0">
                <a:cs typeface="ＭＳ Ｐゴシック"/>
              </a:rPr>
              <a:t>伊能図</a:t>
            </a:r>
            <a:r>
              <a:rPr lang="ja-JP" altLang="ja-JP" sz="1200" u="sng" kern="0" dirty="0">
                <a:cs typeface="ＭＳ Ｐゴシック"/>
              </a:rPr>
              <a:t>に</a:t>
            </a:r>
            <a:r>
              <a:rPr lang="ja-JP" altLang="ja-JP" sz="1200" u="sng" kern="0" dirty="0" smtClean="0">
                <a:cs typeface="ＭＳ Ｐゴシック"/>
              </a:rPr>
              <a:t>は掲載</a:t>
            </a:r>
            <a:r>
              <a:rPr lang="en-US" altLang="ja-JP" sz="1200" u="sng" kern="0" dirty="0" smtClean="0">
                <a:cs typeface="ＭＳ Ｐゴシック"/>
              </a:rPr>
              <a:t>k</a:t>
            </a:r>
            <a:r>
              <a:rPr lang="ja-JP" altLang="en-US" sz="1200" u="sng" kern="0" dirty="0" smtClean="0">
                <a:cs typeface="ＭＳ Ｐゴシック"/>
              </a:rPr>
              <a:t>されなかった</a:t>
            </a:r>
            <a:r>
              <a:rPr lang="ja-JP" altLang="ja-JP" sz="1200" u="sng" kern="0" dirty="0" smtClean="0">
                <a:cs typeface="ＭＳ Ｐゴシック"/>
              </a:rPr>
              <a:t>測量</a:t>
            </a:r>
            <a:r>
              <a:rPr lang="ja-JP" altLang="ja-JP" sz="1200" u="sng" kern="0" dirty="0">
                <a:cs typeface="ＭＳ Ｐゴシック"/>
              </a:rPr>
              <a:t>対象地点</a:t>
            </a:r>
            <a:r>
              <a:rPr lang="ja-JP" altLang="ja-JP" sz="1200" u="sng" kern="0" dirty="0" smtClean="0">
                <a:cs typeface="ＭＳ Ｐゴシック"/>
              </a:rPr>
              <a:t>の</a:t>
            </a:r>
            <a:r>
              <a:rPr lang="ja-JP" altLang="en-US" sz="1200" u="sng" kern="0" dirty="0" smtClean="0">
                <a:cs typeface="ＭＳ Ｐゴシック"/>
              </a:rPr>
              <a:t>詳細</a:t>
            </a:r>
            <a:r>
              <a:rPr lang="ja-JP" altLang="ja-JP" sz="1200" u="sng" kern="0" dirty="0" smtClean="0">
                <a:cs typeface="ＭＳ Ｐゴシック"/>
              </a:rPr>
              <a:t>同定</a:t>
            </a:r>
            <a:r>
              <a:rPr lang="ja-JP" altLang="en-US" sz="1200" kern="0" dirty="0" smtClean="0">
                <a:solidFill>
                  <a:srgbClr val="000000"/>
                </a:solidFill>
                <a:cs typeface="ＭＳ Ｐゴシック"/>
              </a:rPr>
              <a:t>と</a:t>
            </a:r>
            <a:r>
              <a:rPr lang="ja-JP" altLang="ja-JP" sz="1200" u="sng" kern="0" dirty="0" smtClean="0">
                <a:solidFill>
                  <a:srgbClr val="000000"/>
                </a:solidFill>
                <a:cs typeface="ＭＳ Ｐゴシック"/>
              </a:rPr>
              <a:t>歴史的意義</a:t>
            </a:r>
            <a:r>
              <a:rPr lang="ja-JP" altLang="en-US" sz="1200" u="sng" kern="0" dirty="0" smtClean="0">
                <a:solidFill>
                  <a:srgbClr val="000000"/>
                </a:solidFill>
                <a:cs typeface="ＭＳ Ｐゴシック"/>
              </a:rPr>
              <a:t>の確認や展望図にすることが可能になる</a:t>
            </a:r>
            <a:r>
              <a:rPr lang="ja-JP" altLang="ja-JP" sz="1200" u="sng" kern="0" dirty="0" smtClean="0">
                <a:cs typeface="ＭＳ Ｐゴシック"/>
              </a:rPr>
              <a:t>。</a:t>
            </a:r>
            <a:endParaRPr lang="ja-JP" altLang="ja-JP" sz="1200" u="sng" kern="100" dirty="0">
              <a:latin typeface="Century"/>
              <a:ea typeface="ＭＳ 明朝"/>
              <a:cs typeface="Times New Roman"/>
            </a:endParaRPr>
          </a:p>
          <a:p>
            <a:endParaRPr lang="ja-JP" altLang="ja-JP" sz="1200" kern="100" dirty="0">
              <a:latin typeface="Century"/>
              <a:ea typeface="ＭＳ 明朝"/>
              <a:cs typeface="Times New Roman"/>
            </a:endParaRPr>
          </a:p>
          <a:p>
            <a:pPr marL="0" lvl="0" indent="0">
              <a:buNone/>
            </a:pPr>
            <a:r>
              <a:rPr lang="ja-JP" altLang="en-US" sz="1200" kern="0" dirty="0" smtClean="0">
                <a:solidFill>
                  <a:srgbClr val="000000"/>
                </a:solidFill>
                <a:cs typeface="ＭＳ Ｐゴシック"/>
              </a:rPr>
              <a:t>①</a:t>
            </a:r>
            <a:r>
              <a:rPr lang="ja-JP" altLang="ja-JP" sz="1200" u="sng" kern="0" dirty="0" smtClean="0">
                <a:solidFill>
                  <a:srgbClr val="000000"/>
                </a:solidFill>
                <a:cs typeface="ＭＳ Ｐゴシック"/>
              </a:rPr>
              <a:t>歴史</a:t>
            </a:r>
            <a:r>
              <a:rPr lang="ja-JP" altLang="ja-JP" sz="1200" u="sng" kern="0" dirty="0">
                <a:solidFill>
                  <a:srgbClr val="000000"/>
                </a:solidFill>
                <a:cs typeface="ＭＳ Ｐゴシック"/>
              </a:rPr>
              <a:t>文化財の研究</a:t>
            </a:r>
            <a:r>
              <a:rPr lang="ja-JP" altLang="ja-JP" sz="1200" u="sng" kern="0" dirty="0" smtClean="0">
                <a:solidFill>
                  <a:srgbClr val="000000"/>
                </a:solidFill>
                <a:cs typeface="ＭＳ Ｐゴシック"/>
              </a:rPr>
              <a:t>手法</a:t>
            </a:r>
            <a:r>
              <a:rPr lang="ja-JP" altLang="en-US" sz="1200" u="sng" kern="0" dirty="0">
                <a:solidFill>
                  <a:srgbClr val="000000"/>
                </a:solidFill>
                <a:cs typeface="ＭＳ Ｐゴシック"/>
              </a:rPr>
              <a:t>に</a:t>
            </a:r>
            <a:r>
              <a:rPr lang="ja-JP" altLang="en-US" sz="1200" u="sng" kern="0" dirty="0" smtClean="0">
                <a:solidFill>
                  <a:srgbClr val="000000"/>
                </a:solidFill>
                <a:cs typeface="ＭＳ Ｐゴシック"/>
              </a:rPr>
              <a:t>は無かった</a:t>
            </a:r>
            <a:r>
              <a:rPr lang="ja-JP" altLang="ja-JP" sz="1200" u="sng" kern="0" dirty="0" smtClean="0">
                <a:solidFill>
                  <a:srgbClr val="000000"/>
                </a:solidFill>
                <a:cs typeface="ＭＳ Ｐゴシック"/>
              </a:rPr>
              <a:t>緯度</a:t>
            </a:r>
            <a:r>
              <a:rPr lang="ja-JP" altLang="ja-JP" sz="1200" u="sng" kern="0" dirty="0">
                <a:solidFill>
                  <a:srgbClr val="000000"/>
                </a:solidFill>
                <a:cs typeface="ＭＳ Ｐゴシック"/>
              </a:rPr>
              <a:t>経度秒単位以下</a:t>
            </a:r>
            <a:r>
              <a:rPr lang="en-US" altLang="ja-JP" sz="1200" u="sng" kern="0" dirty="0">
                <a:solidFill>
                  <a:srgbClr val="000000"/>
                </a:solidFill>
                <a:cs typeface="ＭＳ Ｐゴシック"/>
              </a:rPr>
              <a:t>2</a:t>
            </a:r>
            <a:r>
              <a:rPr lang="ja-JP" altLang="ja-JP" sz="1200" u="sng" kern="0" dirty="0">
                <a:solidFill>
                  <a:srgbClr val="000000"/>
                </a:solidFill>
                <a:cs typeface="ＭＳ Ｐゴシック"/>
              </a:rPr>
              <a:t>位という指標</a:t>
            </a:r>
            <a:r>
              <a:rPr lang="en-US" altLang="ja-JP" sz="1200" u="sng" kern="0" dirty="0">
                <a:solidFill>
                  <a:srgbClr val="000000"/>
                </a:solidFill>
                <a:cs typeface="ＭＳ Ｐゴシック"/>
              </a:rPr>
              <a:t>Index</a:t>
            </a:r>
            <a:r>
              <a:rPr lang="ja-JP" altLang="ja-JP" sz="1200" u="sng" kern="0" dirty="0">
                <a:solidFill>
                  <a:srgbClr val="000000"/>
                </a:solidFill>
                <a:cs typeface="ＭＳ Ｐゴシック"/>
              </a:rPr>
              <a:t>が重要です</a:t>
            </a:r>
            <a:r>
              <a:rPr lang="ja-JP" altLang="ja-JP" sz="1200" u="sng" kern="0" dirty="0" smtClean="0">
                <a:solidFill>
                  <a:srgbClr val="000000"/>
                </a:solidFill>
                <a:cs typeface="ＭＳ Ｐゴシック"/>
              </a:rPr>
              <a:t>。</a:t>
            </a:r>
            <a:r>
              <a:rPr lang="ja-JP" altLang="ja-JP" sz="1200" kern="0" dirty="0" smtClean="0">
                <a:cs typeface="ＭＳ Ｐゴシック"/>
              </a:rPr>
              <a:t>緯度経度秒</a:t>
            </a:r>
            <a:r>
              <a:rPr lang="ja-JP" altLang="ja-JP" sz="1200" kern="0" dirty="0">
                <a:cs typeface="ＭＳ Ｐゴシック"/>
              </a:rPr>
              <a:t>単位</a:t>
            </a:r>
            <a:r>
              <a:rPr lang="ja-JP" altLang="ja-JP" sz="1200" kern="0" dirty="0" smtClean="0">
                <a:cs typeface="ＭＳ Ｐゴシック"/>
              </a:rPr>
              <a:t>以下</a:t>
            </a:r>
            <a:r>
              <a:rPr lang="en-US" altLang="ja-JP" sz="1200" kern="0" dirty="0" smtClean="0">
                <a:cs typeface="ＭＳ Ｐゴシック"/>
              </a:rPr>
              <a:t>2</a:t>
            </a:r>
            <a:r>
              <a:rPr lang="ja-JP" altLang="en-US" sz="1200" kern="0" dirty="0" smtClean="0">
                <a:cs typeface="ＭＳ Ｐゴシック"/>
              </a:rPr>
              <a:t>位</a:t>
            </a:r>
          </a:p>
          <a:p>
            <a:pPr marL="0" lvl="0" indent="0">
              <a:buNone/>
            </a:pPr>
            <a:r>
              <a:rPr lang="ja-JP" altLang="en-US" sz="1200" kern="0" dirty="0">
                <a:cs typeface="ＭＳ Ｐゴシック"/>
              </a:rPr>
              <a:t>　</a:t>
            </a:r>
            <a:r>
              <a:rPr lang="ja-JP" altLang="en-US" sz="1200" kern="0" dirty="0" smtClean="0">
                <a:cs typeface="ＭＳ Ｐゴシック"/>
              </a:rPr>
              <a:t>　とは　</a:t>
            </a:r>
            <a:r>
              <a:rPr lang="en-US" altLang="ja-JP" sz="1200" kern="0" dirty="0" smtClean="0">
                <a:cs typeface="ＭＳ Ｐゴシック"/>
              </a:rPr>
              <a:t> </a:t>
            </a:r>
            <a:r>
              <a:rPr lang="en-US" altLang="ja-JP" sz="1200" kern="0" dirty="0">
                <a:cs typeface="ＭＳ Ｐゴシック"/>
              </a:rPr>
              <a:t>(</a:t>
            </a:r>
            <a:r>
              <a:rPr lang="ja-JP" altLang="ja-JP" sz="1200" u="sng" kern="0" dirty="0">
                <a:cs typeface="ＭＳ Ｐゴシック"/>
              </a:rPr>
              <a:t>例えば京都では緯度</a:t>
            </a:r>
            <a:r>
              <a:rPr lang="en-US" altLang="ja-JP" sz="1200" u="sng" kern="0" dirty="0">
                <a:cs typeface="ＭＳ Ｐゴシック"/>
              </a:rPr>
              <a:t>0.01</a:t>
            </a:r>
            <a:r>
              <a:rPr lang="ja-JP" altLang="ja-JP" sz="1200" u="sng" kern="0" dirty="0">
                <a:cs typeface="ＭＳ Ｐゴシック"/>
              </a:rPr>
              <a:t>秒</a:t>
            </a:r>
            <a:r>
              <a:rPr lang="en-US" altLang="ja-JP" sz="1200" u="sng" kern="0" dirty="0">
                <a:cs typeface="ＭＳ Ｐゴシック"/>
              </a:rPr>
              <a:t>=30.8cm</a:t>
            </a:r>
            <a:r>
              <a:rPr lang="ja-JP" altLang="ja-JP" sz="1200" u="sng" kern="0" dirty="0">
                <a:cs typeface="ＭＳ Ｐゴシック"/>
              </a:rPr>
              <a:t>経度</a:t>
            </a:r>
            <a:r>
              <a:rPr lang="en-US" altLang="ja-JP" sz="1200" u="sng" kern="0" dirty="0">
                <a:cs typeface="ＭＳ Ｐゴシック"/>
              </a:rPr>
              <a:t>0.01</a:t>
            </a:r>
            <a:r>
              <a:rPr lang="ja-JP" altLang="ja-JP" sz="1200" u="sng" kern="0" dirty="0">
                <a:cs typeface="ＭＳ Ｐゴシック"/>
              </a:rPr>
              <a:t>秒</a:t>
            </a:r>
            <a:r>
              <a:rPr lang="en-US" altLang="ja-JP" sz="1200" u="sng" kern="0" dirty="0">
                <a:cs typeface="ＭＳ Ｐゴシック"/>
              </a:rPr>
              <a:t>=</a:t>
            </a:r>
            <a:r>
              <a:rPr lang="en-US" altLang="ja-JP" sz="1200" u="sng" kern="0" dirty="0" smtClean="0">
                <a:cs typeface="ＭＳ Ｐゴシック"/>
              </a:rPr>
              <a:t>25.3cm</a:t>
            </a:r>
            <a:r>
              <a:rPr lang="ja-JP" altLang="en-US" sz="1200" u="sng" kern="0" dirty="0" smtClean="0">
                <a:cs typeface="ＭＳ Ｐゴシック"/>
              </a:rPr>
              <a:t>で、まさに</a:t>
            </a:r>
            <a:r>
              <a:rPr lang="ja-JP" altLang="ja-JP" sz="1200" u="sng" kern="0" dirty="0" smtClean="0">
                <a:cs typeface="ＭＳ Ｐゴシック"/>
              </a:rPr>
              <a:t>足元</a:t>
            </a:r>
            <a:r>
              <a:rPr lang="ja-JP" altLang="ja-JP" sz="1200" u="sng" kern="0" dirty="0">
                <a:cs typeface="ＭＳ Ｐゴシック"/>
              </a:rPr>
              <a:t>の一角を目指し、現地での</a:t>
            </a:r>
            <a:r>
              <a:rPr lang="ja-JP" altLang="ja-JP" sz="1200" u="sng" kern="100" dirty="0">
                <a:latin typeface="Century"/>
                <a:ea typeface="ＭＳ 明朝"/>
                <a:cs typeface="Times New Roman"/>
              </a:rPr>
              <a:t>歴史地理上の</a:t>
            </a:r>
            <a:r>
              <a:rPr lang="ja-JP" altLang="ja-JP" sz="1200" u="sng" kern="100" dirty="0" smtClean="0">
                <a:latin typeface="Century"/>
                <a:ea typeface="ＭＳ 明朝"/>
                <a:cs typeface="Times New Roman"/>
              </a:rPr>
              <a:t>関</a:t>
            </a:r>
            <a:endParaRPr lang="ja-JP" altLang="en-US" sz="1200" u="sng" kern="100" dirty="0" smtClean="0">
              <a:latin typeface="Century"/>
              <a:ea typeface="ＭＳ 明朝"/>
              <a:cs typeface="Times New Roman"/>
            </a:endParaRPr>
          </a:p>
          <a:p>
            <a:pPr marL="0" lvl="0" indent="0">
              <a:buNone/>
            </a:pPr>
            <a:r>
              <a:rPr lang="ja-JP" altLang="en-US" sz="1200" kern="100" dirty="0">
                <a:latin typeface="Century"/>
                <a:ea typeface="ＭＳ 明朝"/>
                <a:cs typeface="Times New Roman"/>
              </a:rPr>
              <a:t>　</a:t>
            </a:r>
            <a:r>
              <a:rPr lang="ja-JP" altLang="ja-JP" sz="1200" u="sng" kern="100" dirty="0" smtClean="0">
                <a:latin typeface="Century"/>
                <a:ea typeface="ＭＳ 明朝"/>
                <a:cs typeface="Times New Roman"/>
              </a:rPr>
              <a:t>連証拠と</a:t>
            </a:r>
            <a:r>
              <a:rPr lang="ja-JP" altLang="ja-JP" sz="1200" u="sng" kern="100" dirty="0">
                <a:latin typeface="Century"/>
                <a:ea typeface="ＭＳ 明朝"/>
                <a:cs typeface="Times New Roman"/>
              </a:rPr>
              <a:t>の整合性の</a:t>
            </a:r>
            <a:r>
              <a:rPr lang="ja-JP" altLang="ja-JP" sz="1200" u="sng" kern="0" dirty="0">
                <a:cs typeface="ＭＳ Ｐゴシック"/>
              </a:rPr>
              <a:t>精度</a:t>
            </a:r>
            <a:r>
              <a:rPr lang="ja-JP" altLang="ja-JP" sz="1200" u="sng" kern="0" dirty="0" smtClean="0">
                <a:cs typeface="ＭＳ Ｐゴシック"/>
              </a:rPr>
              <a:t>は</a:t>
            </a:r>
            <a:r>
              <a:rPr lang="en-US" altLang="ja-JP" sz="1200" u="sng" kern="0" dirty="0" smtClean="0">
                <a:cs typeface="ＭＳ Ｐゴシック"/>
              </a:rPr>
              <a:t>100</a:t>
            </a:r>
            <a:r>
              <a:rPr lang="ja-JP" altLang="ja-JP" sz="1200" u="sng" kern="0" dirty="0" smtClean="0">
                <a:cs typeface="ＭＳ Ｐゴシック"/>
              </a:rPr>
              <a:t>倍</a:t>
            </a:r>
            <a:r>
              <a:rPr lang="ja-JP" altLang="ja-JP" sz="1200" u="sng" kern="0" dirty="0">
                <a:cs typeface="ＭＳ Ｐゴシック"/>
              </a:rPr>
              <a:t>以上程度に向上する</a:t>
            </a:r>
            <a:r>
              <a:rPr lang="ja-JP" altLang="ja-JP" sz="1200" u="sng" kern="0" dirty="0" smtClean="0">
                <a:cs typeface="ＭＳ Ｐゴシック"/>
              </a:rPr>
              <a:t>が</a:t>
            </a:r>
            <a:r>
              <a:rPr lang="ja-JP" altLang="en-US" sz="1200" u="sng" kern="0" dirty="0" smtClean="0">
                <a:cs typeface="ＭＳ Ｐゴシック"/>
              </a:rPr>
              <a:t>現地確認には</a:t>
            </a:r>
            <a:r>
              <a:rPr lang="ja-JP" altLang="ja-JP" sz="1200" u="sng" kern="0" dirty="0" smtClean="0">
                <a:cs typeface="ＭＳ Ｐゴシック"/>
              </a:rPr>
              <a:t>緯度</a:t>
            </a:r>
            <a:r>
              <a:rPr lang="ja-JP" altLang="ja-JP" sz="1200" u="sng" kern="0" dirty="0">
                <a:cs typeface="ＭＳ Ｐゴシック"/>
              </a:rPr>
              <a:t>経度</a:t>
            </a:r>
            <a:r>
              <a:rPr lang="en-US" altLang="ja-JP" sz="1200" u="sng" kern="0" dirty="0" smtClean="0">
                <a:cs typeface="ＭＳ Ｐゴシック"/>
              </a:rPr>
              <a:t>0.01</a:t>
            </a:r>
            <a:r>
              <a:rPr lang="ja-JP" altLang="ja-JP" sz="1200" u="sng" kern="0" dirty="0" smtClean="0">
                <a:cs typeface="ＭＳ Ｐゴシック"/>
              </a:rPr>
              <a:t>秒</a:t>
            </a:r>
            <a:r>
              <a:rPr lang="ja-JP" altLang="en-US" sz="1200" u="sng" kern="0" dirty="0" smtClean="0">
                <a:cs typeface="ＭＳ Ｐゴシック"/>
              </a:rPr>
              <a:t>の</a:t>
            </a:r>
            <a:r>
              <a:rPr lang="en-US" altLang="ja-JP" sz="1200" u="sng" kern="0" dirty="0">
                <a:cs typeface="ＭＳ Ｐゴシック"/>
              </a:rPr>
              <a:t>GPS</a:t>
            </a:r>
            <a:r>
              <a:rPr lang="ja-JP" altLang="en-US" sz="1200" u="sng" kern="0" dirty="0" smtClean="0">
                <a:cs typeface="ＭＳ Ｐゴシック"/>
              </a:rPr>
              <a:t>が必要になる。</a:t>
            </a:r>
            <a:endParaRPr lang="en-US" altLang="ja-JP" sz="1200" u="sng" kern="0" dirty="0" smtClean="0">
              <a:cs typeface="ＭＳ Ｐゴシック"/>
            </a:endParaRPr>
          </a:p>
          <a:p>
            <a:pPr marL="0" lvl="0" indent="0">
              <a:buNone/>
            </a:pPr>
            <a:r>
              <a:rPr lang="ja-JP" altLang="en-US" sz="1200" kern="0" dirty="0" smtClean="0">
                <a:solidFill>
                  <a:srgbClr val="000000"/>
                </a:solidFill>
                <a:cs typeface="ＭＳ Ｐゴシック"/>
              </a:rPr>
              <a:t>②</a:t>
            </a:r>
            <a:r>
              <a:rPr lang="ja-JP" altLang="ja-JP" sz="1200" u="sng" kern="0" dirty="0" smtClean="0">
                <a:solidFill>
                  <a:srgbClr val="000000"/>
                </a:solidFill>
                <a:cs typeface="ＭＳ Ｐゴシック"/>
              </a:rPr>
              <a:t>但し</a:t>
            </a:r>
            <a:r>
              <a:rPr lang="ja-JP" altLang="ja-JP" sz="1200" u="sng" kern="0" dirty="0">
                <a:solidFill>
                  <a:srgbClr val="000000"/>
                </a:solidFill>
                <a:cs typeface="ＭＳ Ｐゴシック"/>
              </a:rPr>
              <a:t>、山島方位記から逆算計算できる測量実施地点緯度経度位置は極めて詳細ながらもそれは地点でしかない。これに</a:t>
            </a:r>
            <a:r>
              <a:rPr lang="ja-JP" altLang="ja-JP" sz="1200" u="sng" kern="0" dirty="0" smtClean="0">
                <a:solidFill>
                  <a:srgbClr val="000000"/>
                </a:solidFill>
                <a:cs typeface="ＭＳ Ｐゴシック"/>
              </a:rPr>
              <a:t>旧</a:t>
            </a:r>
            <a:endParaRPr lang="ja-JP" altLang="en-US" sz="1200" u="sng" kern="0" dirty="0" smtClean="0">
              <a:solidFill>
                <a:srgbClr val="000000"/>
              </a:solidFill>
              <a:cs typeface="ＭＳ Ｐゴシック"/>
            </a:endParaRPr>
          </a:p>
          <a:p>
            <a:pPr marL="0" lv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a:t>
            </a:r>
            <a:r>
              <a:rPr lang="ja-JP" altLang="ja-JP" sz="1200" u="sng" kern="0" dirty="0" smtClean="0">
                <a:solidFill>
                  <a:srgbClr val="000000"/>
                </a:solidFill>
                <a:cs typeface="ＭＳ Ｐゴシック"/>
              </a:rPr>
              <a:t>来</a:t>
            </a:r>
            <a:r>
              <a:rPr lang="ja-JP" altLang="ja-JP" sz="1200" u="sng" kern="0" dirty="0">
                <a:solidFill>
                  <a:srgbClr val="000000"/>
                </a:solidFill>
                <a:cs typeface="ＭＳ Ｐゴシック"/>
              </a:rPr>
              <a:t>からの伊能図の文化財、絵図研究手法</a:t>
            </a:r>
            <a:r>
              <a:rPr lang="ja-JP" altLang="ja-JP" sz="1200" u="sng" kern="0" dirty="0">
                <a:solidFill>
                  <a:srgbClr val="000000"/>
                </a:solidFill>
                <a:latin typeface="Century"/>
                <a:ea typeface="Calibri"/>
                <a:cs typeface="ＭＳ Ｐゴシック"/>
              </a:rPr>
              <a:t> </a:t>
            </a:r>
            <a:r>
              <a:rPr lang="ja-JP" altLang="ja-JP" sz="1200" u="sng" kern="0" dirty="0">
                <a:solidFill>
                  <a:srgbClr val="000000"/>
                </a:solidFill>
                <a:cs typeface="ＭＳ Ｐゴシック"/>
              </a:rPr>
              <a:t>での伊能大図に描かれた判明精度〇〇町〇丁目かそのどこ辺り程度の精度</a:t>
            </a:r>
            <a:r>
              <a:rPr lang="ja-JP" altLang="ja-JP" sz="1200" u="sng" kern="0" dirty="0" smtClean="0">
                <a:solidFill>
                  <a:srgbClr val="000000"/>
                </a:solidFill>
                <a:cs typeface="ＭＳ Ｐゴシック"/>
              </a:rPr>
              <a:t>の</a:t>
            </a:r>
            <a:r>
              <a:rPr lang="ja-JP" altLang="en-US" sz="1200" u="sng" kern="0" dirty="0" smtClean="0">
                <a:solidFill>
                  <a:srgbClr val="000000"/>
                </a:solidFill>
                <a:cs typeface="ＭＳ Ｐゴシック"/>
              </a:rPr>
              <a:t>　</a:t>
            </a:r>
          </a:p>
          <a:p>
            <a:pPr marL="0" lvl="0" indent="0">
              <a:buNone/>
            </a:pPr>
            <a:r>
              <a:rPr lang="ja-JP" altLang="en-US" sz="1200" kern="0" dirty="0">
                <a:solidFill>
                  <a:srgbClr val="000000"/>
                </a:solidFill>
                <a:cs typeface="ＭＳ Ｐゴシック"/>
              </a:rPr>
              <a:t>　</a:t>
            </a:r>
            <a:r>
              <a:rPr lang="ja-JP" altLang="en-US" sz="1200" u="sng" kern="0" dirty="0" smtClean="0">
                <a:solidFill>
                  <a:srgbClr val="000000"/>
                </a:solidFill>
                <a:cs typeface="ＭＳ Ｐゴシック"/>
              </a:rPr>
              <a:t>　</a:t>
            </a:r>
            <a:r>
              <a:rPr lang="ja-JP" altLang="ja-JP" sz="1200" u="sng" kern="0" dirty="0" smtClean="0">
                <a:solidFill>
                  <a:srgbClr val="000000"/>
                </a:solidFill>
                <a:cs typeface="ＭＳ Ｐゴシック"/>
              </a:rPr>
              <a:t>測量</a:t>
            </a:r>
            <a:r>
              <a:rPr lang="ja-JP" altLang="ja-JP" sz="1200" u="sng" kern="0" dirty="0">
                <a:solidFill>
                  <a:srgbClr val="000000"/>
                </a:solidFill>
                <a:cs typeface="ＭＳ Ｐゴシック"/>
              </a:rPr>
              <a:t>経路の線の拡大を取り入れ、測量実施地点詳細緯度経度位置秒単位以下で相互の限界を超えて相互に照合補完</a:t>
            </a:r>
            <a:r>
              <a:rPr lang="ja-JP" altLang="ja-JP" sz="1200" u="sng" kern="0" dirty="0" smtClean="0">
                <a:solidFill>
                  <a:srgbClr val="000000"/>
                </a:solidFill>
                <a:cs typeface="ＭＳ Ｐゴシック"/>
              </a:rPr>
              <a:t>し</a:t>
            </a:r>
            <a:endParaRPr lang="ja-JP" altLang="en-US" sz="1200" u="sng" kern="0" dirty="0" smtClean="0">
              <a:solidFill>
                <a:srgbClr val="000000"/>
              </a:solidFill>
              <a:cs typeface="ＭＳ Ｐゴシック"/>
            </a:endParaRPr>
          </a:p>
          <a:p>
            <a:pPr marL="0" lv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a:t>
            </a:r>
            <a:r>
              <a:rPr lang="ja-JP" altLang="ja-JP" sz="1200" u="sng" kern="0" dirty="0" smtClean="0">
                <a:solidFill>
                  <a:srgbClr val="000000"/>
                </a:solidFill>
                <a:cs typeface="ＭＳ Ｐゴシック"/>
              </a:rPr>
              <a:t>合</a:t>
            </a:r>
            <a:r>
              <a:rPr lang="ja-JP" altLang="en-US" sz="1200" u="sng" kern="0" dirty="0" smtClean="0">
                <a:solidFill>
                  <a:srgbClr val="000000"/>
                </a:solidFill>
                <a:cs typeface="ＭＳ Ｐゴシック"/>
              </a:rPr>
              <a:t>い</a:t>
            </a:r>
            <a:r>
              <a:rPr lang="ja-JP" altLang="ja-JP" sz="1200" u="sng" kern="0" dirty="0" smtClean="0">
                <a:solidFill>
                  <a:srgbClr val="000000"/>
                </a:solidFill>
                <a:cs typeface="ＭＳ Ｐゴシック"/>
              </a:rPr>
              <a:t>、</a:t>
            </a:r>
            <a:r>
              <a:rPr lang="ja-JP" altLang="ja-JP" sz="1200" u="sng" kern="0" dirty="0">
                <a:solidFill>
                  <a:srgbClr val="000000"/>
                </a:solidFill>
                <a:cs typeface="ＭＳ Ｐゴシック"/>
              </a:rPr>
              <a:t>より高度な結果を</a:t>
            </a:r>
            <a:r>
              <a:rPr lang="ja-JP" altLang="ja-JP" sz="1200" u="sng" kern="0" dirty="0" smtClean="0">
                <a:solidFill>
                  <a:srgbClr val="000000"/>
                </a:solidFill>
                <a:cs typeface="ＭＳ Ｐゴシック"/>
              </a:rPr>
              <a:t>目指す</a:t>
            </a:r>
            <a:r>
              <a:rPr lang="ja-JP" altLang="en-US" sz="1200" u="sng" kern="0" dirty="0" smtClean="0">
                <a:solidFill>
                  <a:srgbClr val="000000"/>
                </a:solidFill>
                <a:cs typeface="ＭＳ Ｐゴシック"/>
              </a:rPr>
              <a:t>段階に入ったことをよく認識する必要が有る</a:t>
            </a:r>
            <a:r>
              <a:rPr lang="ja-JP" altLang="ja-JP" sz="1200" u="sng" kern="0" dirty="0" smtClean="0">
                <a:solidFill>
                  <a:srgbClr val="000000"/>
                </a:solidFill>
                <a:cs typeface="ＭＳ Ｐゴシック"/>
              </a:rPr>
              <a:t>。</a:t>
            </a:r>
            <a:endParaRPr lang="ja-JP" altLang="ja-JP" sz="1200" kern="100" dirty="0">
              <a:latin typeface="Century"/>
              <a:ea typeface="ＭＳ 明朝"/>
              <a:cs typeface="Times New Roman"/>
            </a:endParaRPr>
          </a:p>
        </p:txBody>
      </p:sp>
      <p:sp>
        <p:nvSpPr>
          <p:cNvPr id="4" name="正方形/長方形 3"/>
          <p:cNvSpPr/>
          <p:nvPr/>
        </p:nvSpPr>
        <p:spPr>
          <a:xfrm>
            <a:off x="828675" y="-6409065"/>
            <a:ext cx="2286000" cy="276999"/>
          </a:xfrm>
          <a:prstGeom prst="rect">
            <a:avLst/>
          </a:prstGeom>
        </p:spPr>
        <p:txBody>
          <a:bodyPr>
            <a:spAutoFit/>
          </a:bodyPr>
          <a:lstStyle/>
          <a:p>
            <a:pPr algn="just">
              <a:spcAft>
                <a:spcPts val="0"/>
              </a:spcAft>
            </a:pPr>
            <a:r>
              <a:rPr lang="ja-JP" altLang="ja-JP" sz="1200" kern="0" dirty="0" err="1" smtClean="0">
                <a:solidFill>
                  <a:srgbClr val="000000"/>
                </a:solidFill>
                <a:cs typeface="ＭＳ Ｐゴシック"/>
              </a:rPr>
              <a:t>。</a:t>
            </a:r>
            <a:endParaRPr lang="ja-JP" altLang="ja-JP" sz="1050" kern="100" dirty="0">
              <a:effectLst/>
              <a:latin typeface="Century"/>
              <a:ea typeface="ＭＳ 明朝"/>
              <a:cs typeface="Times New Roman"/>
            </a:endParaRPr>
          </a:p>
        </p:txBody>
      </p:sp>
    </p:spTree>
    <p:extLst>
      <p:ext uri="{BB962C8B-B14F-4D97-AF65-F5344CB8AC3E}">
        <p14:creationId xmlns:p14="http://schemas.microsoft.com/office/powerpoint/2010/main" val="1889977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2"/>
          </a:xfrm>
        </p:spPr>
        <p:txBody>
          <a:bodyPr>
            <a:normAutofit/>
          </a:bodyPr>
          <a:lstStyle/>
          <a:p>
            <a:r>
              <a:rPr lang="ja-JP" altLang="en-US" sz="1400" b="1" dirty="0" smtClean="0"/>
              <a:t>異分野の研究機関が有る優理性</a:t>
            </a:r>
            <a:r>
              <a:rPr kumimoji="1" lang="ja-JP" altLang="en-US" sz="1400" b="1" dirty="0" smtClean="0"/>
              <a:t/>
            </a:r>
            <a:br>
              <a:rPr kumimoji="1" lang="ja-JP" altLang="en-US" sz="1400" b="1" dirty="0" smtClean="0"/>
            </a:br>
            <a:r>
              <a:rPr kumimoji="1" lang="ja-JP" altLang="en-US" sz="1400" b="1" dirty="0" smtClean="0"/>
              <a:t>京大地磁気ｾﾝﾀｰﾆﾕｰｽでの家森俊彦教授の市民投稿受けいれで伊能測量時の</a:t>
            </a:r>
            <a:r>
              <a:rPr lang="ja-JP" altLang="en-US" sz="1400" b="1" dirty="0"/>
              <a:t>国宝「山島方位記」の</a:t>
            </a:r>
            <a:r>
              <a:rPr lang="ja-JP" altLang="en-US" sz="1400" b="1" dirty="0" smtClean="0"/>
              <a:t>全国各地での解析研究は</a:t>
            </a:r>
            <a:r>
              <a:rPr kumimoji="1" lang="ja-JP" altLang="en-US" sz="1400" b="1" dirty="0" smtClean="0"/>
              <a:t>息を継いで前進した</a:t>
            </a:r>
            <a:r>
              <a:rPr lang="ja-JP" altLang="en-US" sz="1400" b="1" dirty="0"/>
              <a:t>が</a:t>
            </a:r>
            <a:r>
              <a:rPr lang="ja-JP" altLang="en-US" sz="1400" b="1" dirty="0" smtClean="0"/>
              <a:t>、研究済みはほんの一部で推定</a:t>
            </a:r>
            <a:r>
              <a:rPr lang="en-US" altLang="ja-JP" sz="1400" b="1" dirty="0" smtClean="0"/>
              <a:t>5%</a:t>
            </a:r>
            <a:r>
              <a:rPr lang="ja-JP" altLang="en-US" sz="1400" b="1" dirty="0" smtClean="0"/>
              <a:t>程度迄である、膨大</a:t>
            </a:r>
            <a:r>
              <a:rPr lang="ja-JP" altLang="en-US" sz="1400" b="1" dirty="0"/>
              <a:t>な量の国宝「山島方位記」</a:t>
            </a:r>
            <a:r>
              <a:rPr lang="ja-JP" altLang="en-US" sz="1400" b="1" dirty="0" smtClean="0"/>
              <a:t>の研究を引き継ぎ継続させていきたい。</a:t>
            </a:r>
            <a:endParaRPr kumimoji="1" lang="ja-JP" altLang="en-US" sz="1400" b="1" dirty="0"/>
          </a:p>
        </p:txBody>
      </p:sp>
      <p:sp>
        <p:nvSpPr>
          <p:cNvPr id="3" name="コンテンツ プレースホルダー 2"/>
          <p:cNvSpPr>
            <a:spLocks noGrp="1"/>
          </p:cNvSpPr>
          <p:nvPr>
            <p:ph idx="1"/>
          </p:nvPr>
        </p:nvSpPr>
        <p:spPr>
          <a:xfrm>
            <a:off x="467544" y="1484784"/>
            <a:ext cx="8229600" cy="4813995"/>
          </a:xfrm>
        </p:spPr>
        <p:txBody>
          <a:bodyPr>
            <a:normAutofit lnSpcReduction="10000"/>
          </a:bodyPr>
          <a:lstStyle/>
          <a:p>
            <a:pPr marL="0" indent="0">
              <a:buNone/>
            </a:pPr>
            <a:r>
              <a:rPr lang="ja-JP" altLang="en-US" sz="1600" dirty="0" smtClean="0"/>
              <a:t>◎故大谷亮</a:t>
            </a:r>
            <a:r>
              <a:rPr lang="ja-JP" altLang="en-US" sz="1600" dirty="0"/>
              <a:t>吉京都大学理学部教授</a:t>
            </a:r>
            <a:r>
              <a:rPr lang="ja-JP" altLang="en-US" sz="1600" dirty="0" smtClean="0"/>
              <a:t>は</a:t>
            </a:r>
            <a:r>
              <a:rPr lang="en-US" altLang="ja-JP" sz="1600" dirty="0" smtClean="0"/>
              <a:t>1917</a:t>
            </a:r>
            <a:r>
              <a:rPr lang="ja-JP" altLang="en-US" sz="1600" dirty="0" smtClean="0"/>
              <a:t>年著作「伊能忠敬」岩波で「</a:t>
            </a:r>
            <a:r>
              <a:rPr lang="ja-JP" altLang="en-US" sz="1600" dirty="0"/>
              <a:t>山島方位記」からの地磁気偏角の解析</a:t>
            </a:r>
            <a:r>
              <a:rPr lang="ja-JP" altLang="en-US" sz="1600" dirty="0" smtClean="0"/>
              <a:t>を詳細位置が既知の江戸深川伊能隠宅跡地での解析で紹介された</a:t>
            </a:r>
            <a:r>
              <a:rPr lang="en-US" altLang="ja-JP" sz="1600" dirty="0" smtClean="0"/>
              <a:t>(</a:t>
            </a:r>
            <a:r>
              <a:rPr lang="ja-JP" altLang="en-US" sz="1600" dirty="0" smtClean="0"/>
              <a:t>前述</a:t>
            </a:r>
            <a:r>
              <a:rPr lang="en-US" altLang="ja-JP" sz="1600" dirty="0" smtClean="0"/>
              <a:t>)</a:t>
            </a:r>
            <a:r>
              <a:rPr lang="ja-JP" altLang="en-US" sz="1600" dirty="0" smtClean="0"/>
              <a:t>が</a:t>
            </a:r>
            <a:r>
              <a:rPr lang="ja-JP" altLang="en-US" sz="1600" dirty="0"/>
              <a:t>、その他の地点の解析は困難故に「他日に譲る」と</a:t>
            </a:r>
            <a:r>
              <a:rPr lang="ja-JP" altLang="en-US" sz="1600" dirty="0" smtClean="0"/>
              <a:t>され瀬戸内</a:t>
            </a:r>
            <a:r>
              <a:rPr lang="ja-JP" altLang="en-US" sz="1600" dirty="0"/>
              <a:t>で</a:t>
            </a:r>
            <a:r>
              <a:rPr lang="ja-JP" altLang="en-US" sz="1600" dirty="0" smtClean="0"/>
              <a:t>の傾向の推定を示した。</a:t>
            </a:r>
            <a:r>
              <a:rPr lang="ja-JP" altLang="en-US" sz="1600" dirty="0"/>
              <a:t>測量対象地点と測量実施地点詳細位置各緯度経度</a:t>
            </a:r>
            <a:r>
              <a:rPr lang="ja-JP" altLang="en-US" sz="1600" dirty="0" smtClean="0"/>
              <a:t>詳細の復元との</a:t>
            </a:r>
            <a:r>
              <a:rPr lang="ja-JP" altLang="en-US" sz="1600" dirty="0"/>
              <a:t>同時</a:t>
            </a:r>
            <a:r>
              <a:rPr lang="ja-JP" altLang="en-US" sz="1600" dirty="0" smtClean="0"/>
              <a:t>解析の</a:t>
            </a:r>
            <a:r>
              <a:rPr lang="ja-JP" altLang="en-US" sz="1600" dirty="0"/>
              <a:t>言及は</a:t>
            </a:r>
            <a:r>
              <a:rPr lang="ja-JP" altLang="en-US" sz="1600" dirty="0" smtClean="0"/>
              <a:t>無かった。</a:t>
            </a:r>
            <a:endParaRPr lang="ja-JP" altLang="en-US" sz="1600" dirty="0"/>
          </a:p>
          <a:p>
            <a:pPr marL="0" indent="0">
              <a:buNone/>
            </a:pPr>
            <a:endParaRPr lang="en-US" altLang="ja-JP" sz="1600" dirty="0"/>
          </a:p>
          <a:p>
            <a:pPr marL="0" indent="0">
              <a:buNone/>
            </a:pPr>
            <a:r>
              <a:rPr lang="ja-JP" altLang="en-US" sz="1600" b="1" u="sng" dirty="0"/>
              <a:t>★ウィンウィン</a:t>
            </a:r>
            <a:r>
              <a:rPr lang="ja-JP" altLang="en-US" sz="1600" b="1" u="sng" dirty="0" smtClean="0"/>
              <a:t>の</a:t>
            </a:r>
            <a:r>
              <a:rPr lang="ja-JP" altLang="en-US" sz="1600" b="1" u="sng" dirty="0"/>
              <a:t>大学</a:t>
            </a:r>
            <a:r>
              <a:rPr lang="ja-JP" altLang="en-US" sz="1600" b="1" u="sng" dirty="0" smtClean="0"/>
              <a:t>の</a:t>
            </a:r>
            <a:r>
              <a:rPr lang="ja-JP" altLang="en-US" sz="1600" b="1" u="sng" dirty="0"/>
              <a:t>環境</a:t>
            </a:r>
            <a:r>
              <a:rPr lang="ja-JP" altLang="en-US" sz="1600" b="1" dirty="0"/>
              <a:t>　　</a:t>
            </a:r>
            <a:endParaRPr lang="en-US" altLang="ja-JP" sz="1600" b="1" dirty="0" smtClean="0"/>
          </a:p>
          <a:p>
            <a:pPr marL="0" indent="0">
              <a:buNone/>
            </a:pPr>
            <a:r>
              <a:rPr lang="ja-JP" altLang="en-US" sz="1600" dirty="0" smtClean="0"/>
              <a:t>世間</a:t>
            </a:r>
            <a:r>
              <a:rPr lang="ja-JP" altLang="en-US" sz="1600" dirty="0"/>
              <a:t>の水と油に</a:t>
            </a:r>
            <a:r>
              <a:rPr lang="ja-JP" altLang="en-US" sz="1600" dirty="0" smtClean="0"/>
              <a:t>は困難と高精度</a:t>
            </a:r>
            <a:r>
              <a:rPr lang="ja-JP" altLang="en-US" sz="1600" dirty="0"/>
              <a:t>の結晶が潜在する</a:t>
            </a:r>
            <a:r>
              <a:rPr lang="ja-JP" altLang="en-US" sz="1600" dirty="0" smtClean="0"/>
              <a:t>。学内で各該当部門を有していることは協力</a:t>
            </a:r>
            <a:r>
              <a:rPr lang="ja-JP" altLang="en-US" sz="1600" dirty="0"/>
              <a:t>による</a:t>
            </a:r>
            <a:r>
              <a:rPr lang="ja-JP" altLang="en-US" sz="1600" dirty="0" smtClean="0"/>
              <a:t>相乗</a:t>
            </a:r>
            <a:r>
              <a:rPr lang="ja-JP" altLang="en-US" sz="1600" dirty="0"/>
              <a:t>効果を発揮</a:t>
            </a:r>
            <a:r>
              <a:rPr lang="ja-JP" altLang="en-US" sz="1600" dirty="0" smtClean="0"/>
              <a:t>する可能性を有している。</a:t>
            </a:r>
          </a:p>
          <a:p>
            <a:pPr marL="0" indent="0">
              <a:buNone/>
            </a:pPr>
            <a:r>
              <a:rPr lang="ja-JP" altLang="en-US" sz="1600" dirty="0"/>
              <a:t>国宝「山島方位記」の</a:t>
            </a:r>
            <a:r>
              <a:rPr lang="ja-JP" altLang="en-US" sz="1600" dirty="0" smtClean="0"/>
              <a:t>文理</a:t>
            </a:r>
            <a:r>
              <a:rPr lang="ja-JP" altLang="en-US" sz="1600" dirty="0"/>
              <a:t>融合</a:t>
            </a:r>
            <a:r>
              <a:rPr lang="ja-JP" altLang="en-US" sz="1600" dirty="0" smtClean="0"/>
              <a:t>解析及び解析</a:t>
            </a:r>
            <a:r>
              <a:rPr lang="ja-JP" altLang="en-US" sz="1600" dirty="0"/>
              <a:t>成果の活用可能性が有る</a:t>
            </a:r>
            <a:r>
              <a:rPr lang="ja-JP" altLang="en-US" sz="1600" dirty="0" smtClean="0"/>
              <a:t>。</a:t>
            </a:r>
            <a:endParaRPr lang="en-US" altLang="ja-JP" sz="1600" dirty="0" smtClean="0"/>
          </a:p>
          <a:p>
            <a:pPr marL="0" indent="0">
              <a:buNone/>
            </a:pPr>
            <a:r>
              <a:rPr lang="ja-JP" altLang="en-US" sz="1600" dirty="0" smtClean="0"/>
              <a:t>相互に抱えた課題を紹介してこれならいけるかもとなれば研究にむけることができる。</a:t>
            </a:r>
            <a:endParaRPr lang="en-US" altLang="ja-JP" sz="1600" dirty="0" smtClean="0"/>
          </a:p>
          <a:p>
            <a:pPr marL="0" indent="0">
              <a:buNone/>
            </a:pPr>
            <a:r>
              <a:rPr lang="ja-JP" altLang="en-US" sz="1600" dirty="0" smtClean="0"/>
              <a:t>研究定着には実習ﾄﾚｰﾆﾝｸﾞを含め教えることとフォローと査読が必要になる。</a:t>
            </a:r>
            <a:r>
              <a:rPr lang="ja-JP" altLang="en-US" sz="1600" dirty="0"/>
              <a:t>　</a:t>
            </a:r>
          </a:p>
          <a:p>
            <a:pPr marL="0" indent="0">
              <a:buNone/>
            </a:pPr>
            <a:endParaRPr lang="ja-JP" altLang="en-US" sz="1600" b="1" dirty="0"/>
          </a:p>
          <a:p>
            <a:pPr marL="0" indent="0">
              <a:buNone/>
            </a:pPr>
            <a:r>
              <a:rPr kumimoji="1" lang="ja-JP" altLang="en-US" sz="1600" b="1" dirty="0" smtClean="0"/>
              <a:t>◎</a:t>
            </a:r>
            <a:r>
              <a:rPr kumimoji="1" lang="ja-JP" altLang="en-US" sz="1600" b="1" u="sng" dirty="0" smtClean="0"/>
              <a:t>京都大学図書館</a:t>
            </a:r>
            <a:r>
              <a:rPr kumimoji="1" lang="ja-JP" altLang="en-US" sz="1600" dirty="0" smtClean="0"/>
              <a:t>は伊能図所蔵館である。</a:t>
            </a:r>
          </a:p>
          <a:p>
            <a:pPr marL="0" indent="0">
              <a:buNone/>
            </a:pPr>
            <a:endParaRPr lang="ja-JP" altLang="en-US" sz="1600" b="1" dirty="0" smtClean="0"/>
          </a:p>
          <a:p>
            <a:pPr marL="0" indent="0">
              <a:buNone/>
            </a:pPr>
            <a:r>
              <a:rPr lang="ja-JP" altLang="en-US" sz="1600" b="1" dirty="0" smtClean="0"/>
              <a:t>◎</a:t>
            </a:r>
            <a:r>
              <a:rPr lang="ja-JP" altLang="en-US" sz="1600" b="1" u="sng" dirty="0" smtClean="0"/>
              <a:t>京都大学文学部の足利健亮、</a:t>
            </a:r>
            <a:r>
              <a:rPr kumimoji="1" lang="ja-JP" altLang="en-US" sz="1600" b="1" u="sng" dirty="0" smtClean="0"/>
              <a:t>金田章裕教授らの優れた</a:t>
            </a:r>
            <a:r>
              <a:rPr lang="ja-JP" altLang="en-US" sz="1600" b="1" u="sng" dirty="0"/>
              <a:t>日本の</a:t>
            </a:r>
            <a:r>
              <a:rPr lang="ja-JP" altLang="en-US" sz="1600" b="1" u="sng" dirty="0" smtClean="0"/>
              <a:t>古地図</a:t>
            </a:r>
            <a:r>
              <a:rPr kumimoji="1" lang="ja-JP" altLang="en-US" sz="1600" b="1" u="sng" dirty="0" smtClean="0"/>
              <a:t>研究がある。</a:t>
            </a:r>
          </a:p>
          <a:p>
            <a:pPr marL="0" indent="0">
              <a:buNone/>
            </a:pPr>
            <a:r>
              <a:rPr lang="ja-JP" altLang="en-US" sz="1600" u="sng" dirty="0" smtClean="0"/>
              <a:t>測量</a:t>
            </a:r>
            <a:r>
              <a:rPr lang="ja-JP" altLang="en-US" sz="1600" u="sng" dirty="0"/>
              <a:t>地図伊能図に付いては記述と描画の史料照合伝統的研究方法に</a:t>
            </a:r>
            <a:r>
              <a:rPr lang="ja-JP" altLang="en-US" sz="1600" u="sng" dirty="0" smtClean="0"/>
              <a:t>留まるものの</a:t>
            </a:r>
            <a:r>
              <a:rPr kumimoji="1" lang="ja-JP" altLang="en-US" sz="1600" u="sng" dirty="0" smtClean="0"/>
              <a:t>、上杉和央京都府立大学準教授に</a:t>
            </a:r>
            <a:r>
              <a:rPr lang="ja-JP" altLang="en-US" sz="1600" u="sng" dirty="0" smtClean="0"/>
              <a:t>継がれて</a:t>
            </a:r>
            <a:r>
              <a:rPr kumimoji="1" lang="ja-JP" altLang="en-US" sz="1600" u="sng" dirty="0" smtClean="0"/>
              <a:t>いる様だ。</a:t>
            </a:r>
            <a:r>
              <a:rPr kumimoji="1" lang="ja-JP" altLang="en-US" sz="1600" dirty="0" smtClean="0"/>
              <a:t>他方、京都大学</a:t>
            </a:r>
            <a:r>
              <a:rPr lang="ja-JP" altLang="en-US" sz="1600" dirty="0" smtClean="0"/>
              <a:t>地磁気世界資料解析ｾﾝﾀｰ家森俊彦教授の支えにより辻本と乾隆明氏面谷明俊氏は「山島</a:t>
            </a:r>
            <a:r>
              <a:rPr lang="ja-JP" altLang="en-US" sz="1600" dirty="0"/>
              <a:t>方</a:t>
            </a:r>
            <a:r>
              <a:rPr lang="ja-JP" altLang="en-US" sz="1600" dirty="0" smtClean="0"/>
              <a:t>位記」の文理融合解析を継続</a:t>
            </a:r>
            <a:r>
              <a:rPr lang="ja-JP" altLang="en-US" sz="1600" dirty="0"/>
              <a:t>中</a:t>
            </a:r>
            <a:r>
              <a:rPr lang="ja-JP" altLang="en-US" sz="1600" dirty="0" smtClean="0"/>
              <a:t>。</a:t>
            </a:r>
          </a:p>
          <a:p>
            <a:pPr marL="0" indent="0">
              <a:buNone/>
            </a:pPr>
            <a:endParaRPr lang="ja-JP" altLang="en-US" sz="1600" dirty="0" smtClean="0"/>
          </a:p>
          <a:p>
            <a:pPr marL="0" indent="0">
              <a:buNone/>
            </a:pPr>
            <a:endParaRPr lang="ja-JP" altLang="en-US" sz="1600" b="1" u="sng" dirty="0" smtClean="0"/>
          </a:p>
          <a:p>
            <a:pPr marL="0" indent="0">
              <a:buNone/>
            </a:pPr>
            <a:endParaRPr lang="ja-JP" altLang="en-US" sz="1600" dirty="0" smtClean="0"/>
          </a:p>
          <a:p>
            <a:pPr marL="0" indent="0">
              <a:buNone/>
            </a:pPr>
            <a:endParaRPr lang="ja-JP" altLang="en-US" sz="1600" dirty="0" smtClean="0">
              <a:solidFill>
                <a:srgbClr val="FF0000"/>
              </a:solidFill>
            </a:endParaRPr>
          </a:p>
          <a:p>
            <a:pPr marL="0" indent="0">
              <a:buNone/>
            </a:pPr>
            <a:endParaRPr lang="ja-JP" altLang="en-US" sz="1600" b="1" dirty="0" smtClean="0"/>
          </a:p>
          <a:p>
            <a:pPr marL="0" indent="0">
              <a:buNone/>
            </a:pPr>
            <a:endParaRPr lang="ja-JP" altLang="en-US" sz="1600" b="1" dirty="0" smtClean="0"/>
          </a:p>
          <a:p>
            <a:pPr marL="0" indent="0">
              <a:buNone/>
            </a:pPr>
            <a:endParaRPr kumimoji="1" lang="ja-JP" altLang="en-US" sz="1600" dirty="0"/>
          </a:p>
        </p:txBody>
      </p:sp>
    </p:spTree>
    <p:extLst>
      <p:ext uri="{BB962C8B-B14F-4D97-AF65-F5344CB8AC3E}">
        <p14:creationId xmlns:p14="http://schemas.microsoft.com/office/powerpoint/2010/main" val="2518140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548680"/>
            <a:ext cx="8229600" cy="504056"/>
          </a:xfrm>
        </p:spPr>
        <p:txBody>
          <a:bodyPr>
            <a:noAutofit/>
          </a:bodyPr>
          <a:lstStyle/>
          <a:p>
            <a:r>
              <a:rPr lang="en-US" altLang="ja-JP" sz="2000" b="1" kern="100" dirty="0" smtClean="0">
                <a:latin typeface="Century"/>
                <a:ea typeface="ＭＳ 明朝"/>
                <a:cs typeface="Times New Roman"/>
              </a:rPr>
              <a:t>&lt;</a:t>
            </a:r>
            <a:r>
              <a:rPr lang="ja-JP" altLang="en-US" sz="2000" b="1" kern="100" dirty="0" smtClean="0">
                <a:latin typeface="Century"/>
                <a:ea typeface="ＭＳ 明朝"/>
                <a:cs typeface="Times New Roman"/>
              </a:rPr>
              <a:t>山島方位記の</a:t>
            </a:r>
            <a:r>
              <a:rPr lang="ja-JP" altLang="ja-JP" sz="2000" b="1" kern="100" dirty="0" smtClean="0">
                <a:latin typeface="Century"/>
                <a:ea typeface="ＭＳ 明朝"/>
                <a:cs typeface="Times New Roman"/>
              </a:rPr>
              <a:t>文理</a:t>
            </a:r>
            <a:r>
              <a:rPr lang="ja-JP" altLang="ja-JP" sz="2000" b="1" kern="100" dirty="0">
                <a:latin typeface="Century"/>
                <a:ea typeface="ＭＳ 明朝"/>
                <a:cs typeface="Times New Roman"/>
              </a:rPr>
              <a:t>融合解析エクセルシートに付いて</a:t>
            </a:r>
            <a:r>
              <a:rPr lang="en-US" altLang="ja-JP" sz="2000" b="1" kern="100" dirty="0">
                <a:latin typeface="Century"/>
                <a:ea typeface="ＭＳ 明朝"/>
                <a:cs typeface="Times New Roman"/>
              </a:rPr>
              <a:t>&gt;</a:t>
            </a:r>
            <a:r>
              <a:rPr lang="ja-JP" altLang="ja-JP" sz="2000" kern="100" dirty="0">
                <a:latin typeface="Century"/>
                <a:ea typeface="ＭＳ 明朝"/>
                <a:cs typeface="Times New Roman"/>
              </a:rPr>
              <a:t/>
            </a:r>
            <a:br>
              <a:rPr lang="ja-JP" altLang="ja-JP" sz="2000" kern="100" dirty="0">
                <a:latin typeface="Century"/>
                <a:ea typeface="ＭＳ 明朝"/>
                <a:cs typeface="Times New Roman"/>
              </a:rPr>
            </a:br>
            <a:endParaRPr kumimoji="1" lang="ja-JP" altLang="en-US" sz="2000" dirty="0"/>
          </a:p>
        </p:txBody>
      </p:sp>
      <p:sp>
        <p:nvSpPr>
          <p:cNvPr id="3" name="コンテンツ プレースホルダー 2"/>
          <p:cNvSpPr>
            <a:spLocks noGrp="1"/>
          </p:cNvSpPr>
          <p:nvPr>
            <p:ph idx="1"/>
          </p:nvPr>
        </p:nvSpPr>
        <p:spPr>
          <a:xfrm>
            <a:off x="611560" y="1052736"/>
            <a:ext cx="8229600" cy="5184576"/>
          </a:xfrm>
        </p:spPr>
        <p:txBody>
          <a:bodyPr>
            <a:noAutofit/>
          </a:bodyPr>
          <a:lstStyle/>
          <a:p>
            <a:pPr marL="0" indent="0" algn="just">
              <a:spcAft>
                <a:spcPts val="0"/>
              </a:spcAft>
              <a:buNone/>
            </a:pPr>
            <a:r>
              <a:rPr lang="ja-JP" altLang="ja-JP" sz="1600" kern="100" dirty="0" smtClean="0">
                <a:latin typeface="Century"/>
                <a:ea typeface="ＭＳ 明朝"/>
                <a:cs typeface="Times New Roman"/>
              </a:rPr>
              <a:t>この</a:t>
            </a:r>
            <a:r>
              <a:rPr lang="ja-JP" altLang="ja-JP" sz="1600" kern="100" dirty="0">
                <a:latin typeface="Century"/>
                <a:ea typeface="ＭＳ 明朝"/>
                <a:cs typeface="Times New Roman"/>
              </a:rPr>
              <a:t>ｴｸｾﾙは辻本元博の方法、発想、発注に基づきｺﾝﾋﾟｭｰﾀｰ技師面谷明俊氏が高能率且つ正確なｴｸｾﾙに組み、辻本面谷共同して実験と運用をおこなった</a:t>
            </a:r>
            <a:r>
              <a:rPr lang="ja-JP" altLang="ja-JP" sz="1600" kern="100" dirty="0" smtClean="0">
                <a:latin typeface="Century"/>
                <a:ea typeface="ＭＳ 明朝"/>
                <a:cs typeface="Times New Roman"/>
              </a:rPr>
              <a:t>。</a:t>
            </a:r>
            <a:endParaRPr lang="ja-JP" altLang="en-US" sz="1600" kern="100" dirty="0" smtClean="0">
              <a:latin typeface="Century"/>
              <a:ea typeface="ＭＳ 明朝"/>
              <a:cs typeface="Times New Roman"/>
            </a:endParaRPr>
          </a:p>
          <a:p>
            <a:pPr algn="just">
              <a:spcAft>
                <a:spcPts val="0"/>
              </a:spcAft>
            </a:pPr>
            <a:endParaRPr lang="ja-JP" altLang="ja-JP" sz="1600" kern="100" dirty="0">
              <a:latin typeface="Century"/>
              <a:ea typeface="ＭＳ 明朝"/>
              <a:cs typeface="Times New Roman"/>
            </a:endParaRPr>
          </a:p>
          <a:p>
            <a:pPr lvl="0" algn="just">
              <a:buFont typeface="+mj-ea"/>
              <a:buAutoNum type="circleNumDbPlain"/>
            </a:pPr>
            <a:r>
              <a:rPr lang="ja-JP" altLang="ja-JP" sz="1400" b="1" kern="100" dirty="0">
                <a:latin typeface="Century"/>
                <a:ea typeface="ＭＳ 明朝"/>
                <a:cs typeface="Times New Roman"/>
              </a:rPr>
              <a:t>方位記頁</a:t>
            </a:r>
            <a:r>
              <a:rPr lang="ja-JP" altLang="ja-JP" sz="1400" kern="100" dirty="0">
                <a:latin typeface="Century"/>
                <a:ea typeface="ＭＳ 明朝"/>
                <a:cs typeface="Times New Roman"/>
              </a:rPr>
              <a:t>の</a:t>
            </a:r>
            <a:r>
              <a:rPr lang="ja-JP" altLang="ja-JP" sz="1400" b="1" kern="100" dirty="0">
                <a:latin typeface="Century"/>
                <a:ea typeface="ＭＳ 明朝"/>
                <a:cs typeface="Times New Roman"/>
              </a:rPr>
              <a:t>方位記名欄</a:t>
            </a:r>
            <a:r>
              <a:rPr lang="ja-JP" altLang="ja-JP" sz="1400" kern="100" dirty="0">
                <a:latin typeface="Century"/>
                <a:ea typeface="ＭＳ 明朝"/>
                <a:cs typeface="Times New Roman"/>
              </a:rPr>
              <a:t>に山島方位記の巻番号と名称等を記入</a:t>
            </a:r>
          </a:p>
          <a:p>
            <a:pPr lvl="0" algn="just">
              <a:buFont typeface="+mj-ea"/>
              <a:buAutoNum type="circleNumDbPlain"/>
            </a:pPr>
            <a:r>
              <a:rPr lang="ja-JP" altLang="ja-JP" sz="1400" b="1" kern="100" dirty="0">
                <a:latin typeface="Century"/>
                <a:ea typeface="ＭＳ 明朝"/>
                <a:cs typeface="Times New Roman"/>
              </a:rPr>
              <a:t>測定記録入力頁</a:t>
            </a:r>
            <a:r>
              <a:rPr lang="ja-JP" altLang="ja-JP" sz="1400" kern="100" dirty="0">
                <a:latin typeface="Century"/>
                <a:ea typeface="ＭＳ 明朝"/>
                <a:cs typeface="Times New Roman"/>
              </a:rPr>
              <a:t>の左の</a:t>
            </a:r>
            <a:r>
              <a:rPr lang="ja-JP" altLang="ja-JP" sz="1400" b="1" kern="100" dirty="0">
                <a:latin typeface="Century"/>
                <a:ea typeface="ＭＳ 明朝"/>
                <a:cs typeface="Times New Roman"/>
              </a:rPr>
              <a:t>目標名欄</a:t>
            </a:r>
            <a:r>
              <a:rPr lang="ja-JP" altLang="ja-JP" sz="1400" kern="100" dirty="0">
                <a:latin typeface="Century"/>
                <a:ea typeface="ＭＳ 明朝"/>
                <a:cs typeface="Times New Roman"/>
              </a:rPr>
              <a:t>に目標地点記述、右の測定記録欄に方角、度、分を転記</a:t>
            </a:r>
          </a:p>
          <a:p>
            <a:pPr lvl="0" algn="just">
              <a:buFont typeface="+mj-ea"/>
              <a:buAutoNum type="circleNumDbPlain"/>
            </a:pPr>
            <a:r>
              <a:rPr lang="ja-JP" altLang="ja-JP" sz="1400" b="1" kern="100" dirty="0">
                <a:latin typeface="Century"/>
                <a:ea typeface="ＭＳ 明朝"/>
                <a:cs typeface="Times New Roman"/>
              </a:rPr>
              <a:t>測定目標地点頁</a:t>
            </a:r>
            <a:r>
              <a:rPr lang="ja-JP" altLang="ja-JP" sz="1400" kern="100" dirty="0">
                <a:latin typeface="Century"/>
                <a:ea typeface="ＭＳ 明朝"/>
                <a:cs typeface="Times New Roman"/>
              </a:rPr>
              <a:t>の</a:t>
            </a:r>
            <a:r>
              <a:rPr lang="en-US" altLang="ja-JP" sz="1400" kern="100" dirty="0">
                <a:latin typeface="Century"/>
                <a:ea typeface="ＭＳ 明朝"/>
                <a:cs typeface="Times New Roman"/>
              </a:rPr>
              <a:t>No</a:t>
            </a:r>
            <a:r>
              <a:rPr lang="ja-JP" altLang="ja-JP" sz="1400" kern="100" dirty="0">
                <a:latin typeface="Century"/>
                <a:ea typeface="ＭＳ 明朝"/>
                <a:cs typeface="Times New Roman"/>
              </a:rPr>
              <a:t>欄に番号を入れる。ｲﾝﾀｰﾈｯﾄの地理院地図で山や島の頂上で右ｸﾘｯｸして緯度経度を得て、秒単位</a:t>
            </a:r>
            <a:r>
              <a:rPr lang="en-US" altLang="ja-JP" sz="1400" kern="100" dirty="0">
                <a:latin typeface="Century"/>
                <a:ea typeface="ＭＳ 明朝"/>
                <a:cs typeface="Times New Roman"/>
              </a:rPr>
              <a:t>2</a:t>
            </a:r>
            <a:r>
              <a:rPr lang="ja-JP" altLang="ja-JP" sz="1400" kern="100" dirty="0">
                <a:latin typeface="Century"/>
                <a:ea typeface="ＭＳ 明朝"/>
                <a:cs typeface="Times New Roman"/>
              </a:rPr>
              <a:t>位迄入れる。現地名と旧地名を書く。</a:t>
            </a:r>
          </a:p>
          <a:p>
            <a:pPr marL="0" indent="0" algn="just">
              <a:spcAft>
                <a:spcPts val="0"/>
              </a:spcAft>
              <a:buNone/>
            </a:pPr>
            <a:r>
              <a:rPr lang="ja-JP" altLang="en-US" sz="1400" kern="100" dirty="0" smtClean="0">
                <a:latin typeface="Century"/>
                <a:ea typeface="ＭＳ 明朝"/>
                <a:cs typeface="Times New Roman"/>
              </a:rPr>
              <a:t>　　</a:t>
            </a:r>
            <a:r>
              <a:rPr lang="ja-JP" altLang="ja-JP" sz="1400" kern="100" dirty="0" smtClean="0">
                <a:latin typeface="Century"/>
                <a:ea typeface="ＭＳ 明朝"/>
                <a:cs typeface="Times New Roman"/>
              </a:rPr>
              <a:t>紙</a:t>
            </a:r>
            <a:r>
              <a:rPr lang="ja-JP" altLang="ja-JP" sz="1400" kern="100" dirty="0">
                <a:latin typeface="Century"/>
                <a:ea typeface="ＭＳ 明朝"/>
                <a:cs typeface="Times New Roman"/>
              </a:rPr>
              <a:t>地図、ｲﾝﾀｰｰﾈｯﾄの地理院地図で測量実施地点と目標地点</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測量対象地点</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の位置を知る</a:t>
            </a:r>
            <a:r>
              <a:rPr lang="ja-JP" altLang="ja-JP" sz="1400" kern="100" dirty="0" smtClean="0">
                <a:latin typeface="Century"/>
                <a:ea typeface="ＭＳ 明朝"/>
                <a:cs typeface="Times New Roman"/>
              </a:rPr>
              <a:t>。</a:t>
            </a:r>
            <a:endParaRPr lang="ja-JP" altLang="en-US" sz="1400" kern="100" dirty="0" smtClean="0">
              <a:latin typeface="Century"/>
              <a:ea typeface="ＭＳ 明朝"/>
              <a:cs typeface="Times New Roman"/>
            </a:endParaRPr>
          </a:p>
          <a:p>
            <a:pPr marL="0" indent="0" algn="just">
              <a:spcAft>
                <a:spcPts val="0"/>
              </a:spcAft>
              <a:buNone/>
            </a:pPr>
            <a:r>
              <a:rPr lang="ja-JP" altLang="en-US" sz="1400" kern="100" dirty="0" smtClean="0">
                <a:latin typeface="Century"/>
                <a:ea typeface="ＭＳ 明朝"/>
                <a:cs typeface="Times New Roman"/>
              </a:rPr>
              <a:t>　　</a:t>
            </a:r>
            <a:r>
              <a:rPr lang="ja-JP" altLang="ja-JP" sz="1400" kern="100" dirty="0" smtClean="0">
                <a:latin typeface="Century"/>
                <a:ea typeface="ＭＳ 明朝"/>
                <a:cs typeface="Times New Roman"/>
              </a:rPr>
              <a:t>景観</a:t>
            </a:r>
            <a:r>
              <a:rPr lang="ja-JP" altLang="ja-JP" sz="1400" kern="100" dirty="0">
                <a:latin typeface="Century"/>
                <a:ea typeface="ＭＳ 明朝"/>
                <a:cs typeface="Times New Roman"/>
              </a:rPr>
              <a:t>再現ｿﾌﾄ　ｶｼﾐｰﾙ　で見掛けの頂上</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三角点や水準点等とは限らない</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とその見え方の真方位</a:t>
            </a:r>
            <a:r>
              <a:rPr lang="ja-JP" altLang="ja-JP" sz="1400" kern="100" dirty="0" smtClean="0">
                <a:latin typeface="Century"/>
                <a:ea typeface="ＭＳ 明朝"/>
                <a:cs typeface="Times New Roman"/>
              </a:rPr>
              <a:t>角</a:t>
            </a:r>
            <a:r>
              <a:rPr lang="ja-JP" altLang="en-US" sz="1400" kern="100" dirty="0" smtClean="0">
                <a:latin typeface="Century"/>
                <a:ea typeface="ＭＳ 明朝"/>
                <a:cs typeface="Times New Roman"/>
              </a:rPr>
              <a:t>　　</a:t>
            </a:r>
          </a:p>
          <a:p>
            <a:pPr marL="0" indent="0" algn="just">
              <a:spcAft>
                <a:spcPts val="0"/>
              </a:spcAft>
              <a:buNone/>
            </a:pPr>
            <a:r>
              <a:rPr lang="ja-JP" altLang="en-US" sz="1400" kern="100" dirty="0" smtClean="0">
                <a:latin typeface="Century"/>
                <a:ea typeface="ＭＳ 明朝"/>
                <a:cs typeface="Times New Roman"/>
              </a:rPr>
              <a:t>　　</a:t>
            </a:r>
            <a:r>
              <a:rPr lang="ja-JP" altLang="ja-JP" sz="1400" kern="100" dirty="0" smtClean="0">
                <a:latin typeface="Century"/>
                <a:ea typeface="ＭＳ 明朝"/>
                <a:cs typeface="Times New Roman"/>
              </a:rPr>
              <a:t>を確認</a:t>
            </a:r>
            <a:r>
              <a:rPr lang="en-US" altLang="ja-JP" sz="1400" kern="100" dirty="0" smtClean="0">
                <a:latin typeface="Century"/>
                <a:ea typeface="ＭＳ 明朝"/>
                <a:cs typeface="Times New Roman"/>
              </a:rPr>
              <a:t> </a:t>
            </a:r>
            <a:r>
              <a:rPr lang="ja-JP" altLang="ja-JP" sz="1400" kern="100" dirty="0" smtClean="0">
                <a:latin typeface="Century"/>
                <a:ea typeface="ＭＳ 明朝"/>
                <a:cs typeface="Times New Roman"/>
              </a:rPr>
              <a:t>して目標地点</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測量対象地点</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と測定基点緯度経度</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測量実施地点詳細位置</a:t>
            </a:r>
            <a:r>
              <a:rPr lang="en-US" altLang="ja-JP" sz="1400" kern="100" dirty="0">
                <a:latin typeface="Century"/>
                <a:ea typeface="ＭＳ 明朝"/>
                <a:cs typeface="Times New Roman"/>
              </a:rPr>
              <a:t>)</a:t>
            </a:r>
            <a:r>
              <a:rPr lang="ja-JP" altLang="ja-JP" sz="1400" kern="100" dirty="0">
                <a:latin typeface="Century"/>
                <a:ea typeface="ＭＳ 明朝"/>
                <a:cs typeface="Times New Roman"/>
              </a:rPr>
              <a:t>の目安を</a:t>
            </a:r>
            <a:r>
              <a:rPr lang="ja-JP" altLang="ja-JP" sz="1400" kern="100" dirty="0" smtClean="0">
                <a:latin typeface="Century"/>
                <a:ea typeface="ＭＳ 明朝"/>
                <a:cs typeface="Times New Roman"/>
              </a:rPr>
              <a:t>つけて</a:t>
            </a:r>
            <a:r>
              <a:rPr lang="ja-JP" altLang="en-US" sz="1400" kern="100" dirty="0" smtClean="0">
                <a:latin typeface="Century"/>
                <a:ea typeface="ＭＳ 明朝"/>
                <a:cs typeface="Times New Roman"/>
              </a:rPr>
              <a:t>　　　</a:t>
            </a:r>
          </a:p>
          <a:p>
            <a:pPr marL="0" indent="0" algn="just">
              <a:spcAft>
                <a:spcPts val="0"/>
              </a:spcAft>
              <a:buNone/>
            </a:pPr>
            <a:r>
              <a:rPr lang="ja-JP" altLang="en-US" sz="1400" kern="100" dirty="0">
                <a:latin typeface="Century"/>
                <a:ea typeface="ＭＳ 明朝"/>
                <a:cs typeface="Times New Roman"/>
              </a:rPr>
              <a:t>　</a:t>
            </a:r>
            <a:r>
              <a:rPr lang="ja-JP" altLang="en-US" sz="1400" kern="100" dirty="0" smtClean="0">
                <a:latin typeface="Century"/>
                <a:ea typeface="ＭＳ 明朝"/>
                <a:cs typeface="Times New Roman"/>
              </a:rPr>
              <a:t>　</a:t>
            </a:r>
            <a:r>
              <a:rPr lang="ja-JP" altLang="ja-JP" sz="1400" kern="100" dirty="0" smtClean="0">
                <a:latin typeface="Century"/>
                <a:ea typeface="ＭＳ 明朝"/>
                <a:cs typeface="Times New Roman"/>
              </a:rPr>
              <a:t>該当欄</a:t>
            </a:r>
            <a:r>
              <a:rPr lang="ja-JP" altLang="ja-JP" sz="1400" kern="100" dirty="0">
                <a:latin typeface="Century"/>
                <a:ea typeface="ＭＳ 明朝"/>
                <a:cs typeface="Times New Roman"/>
              </a:rPr>
              <a:t>に記入する。</a:t>
            </a:r>
            <a:r>
              <a:rPr lang="ja-JP" altLang="ja-JP" sz="1400" kern="100" dirty="0" smtClean="0">
                <a:latin typeface="Century"/>
                <a:ea typeface="ＭＳ 明朝"/>
                <a:cs typeface="Times New Roman"/>
              </a:rPr>
              <a:t>ｶｼﾐｰﾙ</a:t>
            </a:r>
            <a:r>
              <a:rPr lang="ja-JP" altLang="ja-JP" sz="1400" kern="100" dirty="0">
                <a:latin typeface="Century"/>
                <a:ea typeface="ＭＳ 明朝"/>
                <a:cs typeface="Times New Roman"/>
              </a:rPr>
              <a:t>の</a:t>
            </a:r>
            <a:r>
              <a:rPr lang="ja-JP" altLang="ja-JP" sz="1400" kern="100" dirty="0" smtClean="0">
                <a:latin typeface="Century"/>
                <a:ea typeface="ＭＳ 明朝"/>
                <a:cs typeface="Times New Roman"/>
              </a:rPr>
              <a:t>画像を</a:t>
            </a:r>
            <a:r>
              <a:rPr lang="ja-JP" altLang="ja-JP" sz="1400" kern="100" dirty="0">
                <a:latin typeface="Century"/>
                <a:ea typeface="ＭＳ 明朝"/>
                <a:cs typeface="Times New Roman"/>
              </a:rPr>
              <a:t>ﾌﾟﾘﾝﾄｱｳﾄ。</a:t>
            </a:r>
          </a:p>
          <a:p>
            <a:pPr marL="0" indent="0" algn="just">
              <a:spcAft>
                <a:spcPts val="0"/>
              </a:spcAft>
              <a:buNone/>
            </a:pPr>
            <a:r>
              <a:rPr lang="ja-JP" altLang="en-US" sz="1400" b="1" kern="100" dirty="0" smtClean="0">
                <a:latin typeface="Century"/>
                <a:ea typeface="ＭＳ 明朝"/>
                <a:cs typeface="Times New Roman"/>
              </a:rPr>
              <a:t>④　</a:t>
            </a:r>
            <a:r>
              <a:rPr lang="ja-JP" altLang="ja-JP" sz="1400" b="1" kern="100" dirty="0" smtClean="0">
                <a:latin typeface="Century"/>
                <a:ea typeface="ＭＳ 明朝"/>
                <a:cs typeface="Times New Roman"/>
              </a:rPr>
              <a:t>概略</a:t>
            </a:r>
            <a:r>
              <a:rPr lang="ja-JP" altLang="ja-JP" sz="1400" b="1" kern="100" dirty="0">
                <a:latin typeface="Century"/>
                <a:ea typeface="ＭＳ 明朝"/>
                <a:cs typeface="Times New Roman"/>
              </a:rPr>
              <a:t>推測される基点位置</a:t>
            </a:r>
            <a:r>
              <a:rPr lang="en-US" altLang="ja-JP" sz="1400" b="1" kern="100" dirty="0">
                <a:latin typeface="Century"/>
                <a:ea typeface="ＭＳ 明朝"/>
                <a:cs typeface="Times New Roman"/>
              </a:rPr>
              <a:t>(</a:t>
            </a:r>
            <a:r>
              <a:rPr lang="ja-JP" altLang="ja-JP" sz="1400" b="1" kern="100" dirty="0">
                <a:latin typeface="Century"/>
                <a:ea typeface="ＭＳ 明朝"/>
                <a:cs typeface="Times New Roman"/>
              </a:rPr>
              <a:t>測量実施地点詳細位置</a:t>
            </a:r>
            <a:r>
              <a:rPr lang="en-US" altLang="ja-JP" sz="1400" b="1" kern="100" dirty="0">
                <a:latin typeface="Century"/>
                <a:ea typeface="ＭＳ 明朝"/>
                <a:cs typeface="Times New Roman"/>
              </a:rPr>
              <a:t>)</a:t>
            </a:r>
            <a:r>
              <a:rPr lang="ja-JP" altLang="ja-JP" sz="1400" b="1" kern="100" dirty="0">
                <a:latin typeface="Century"/>
                <a:ea typeface="ＭＳ 明朝"/>
                <a:cs typeface="Times New Roman"/>
              </a:rPr>
              <a:t>の緯度経度を基点位置欄に記入</a:t>
            </a:r>
            <a:r>
              <a:rPr lang="ja-JP" altLang="ja-JP" sz="1400" kern="100" dirty="0">
                <a:latin typeface="Century"/>
                <a:ea typeface="ＭＳ 明朝"/>
                <a:cs typeface="Times New Roman"/>
              </a:rPr>
              <a:t>してから</a:t>
            </a:r>
            <a:r>
              <a:rPr lang="ja-JP" altLang="ja-JP" sz="1400" b="1" u="sng" kern="100" dirty="0">
                <a:latin typeface="Century"/>
                <a:ea typeface="ＭＳ 明朝"/>
                <a:cs typeface="Times New Roman"/>
              </a:rPr>
              <a:t>「</a:t>
            </a:r>
            <a:r>
              <a:rPr lang="ja-JP" altLang="ja-JP" sz="1400" b="1" u="sng" kern="100" dirty="0" smtClean="0">
                <a:latin typeface="Century"/>
                <a:ea typeface="ＭＳ 明朝"/>
                <a:cs typeface="Times New Roman"/>
              </a:rPr>
              <a:t>基点</a:t>
            </a:r>
            <a:r>
              <a:rPr lang="ja-JP" altLang="en-US" sz="1400" b="1" u="sng" kern="100" dirty="0" smtClean="0">
                <a:latin typeface="Century"/>
                <a:ea typeface="ＭＳ 明朝"/>
                <a:cs typeface="Times New Roman"/>
              </a:rPr>
              <a:t>　　</a:t>
            </a:r>
          </a:p>
          <a:p>
            <a:pPr marL="0" indent="0" algn="just">
              <a:spcAft>
                <a:spcPts val="0"/>
              </a:spcAft>
              <a:buNone/>
            </a:pPr>
            <a:r>
              <a:rPr lang="ja-JP" altLang="en-US" sz="1400" b="1" kern="100" dirty="0">
                <a:latin typeface="Century"/>
                <a:ea typeface="ＭＳ 明朝"/>
                <a:cs typeface="Times New Roman"/>
              </a:rPr>
              <a:t>　</a:t>
            </a:r>
            <a:r>
              <a:rPr lang="ja-JP" altLang="en-US" sz="1400" b="1" kern="100" dirty="0" smtClean="0">
                <a:latin typeface="Century"/>
                <a:ea typeface="ＭＳ 明朝"/>
                <a:cs typeface="Times New Roman"/>
              </a:rPr>
              <a:t>　</a:t>
            </a:r>
            <a:r>
              <a:rPr lang="ja-JP" altLang="ja-JP" sz="1400" b="1" u="sng" kern="100" dirty="0" smtClean="0">
                <a:latin typeface="Century"/>
                <a:ea typeface="ＭＳ 明朝"/>
                <a:cs typeface="Times New Roman"/>
              </a:rPr>
              <a:t>検索</a:t>
            </a:r>
            <a:r>
              <a:rPr lang="ja-JP" altLang="ja-JP" sz="1400" b="1" u="sng" kern="100" dirty="0">
                <a:latin typeface="Century"/>
                <a:ea typeface="ＭＳ 明朝"/>
                <a:cs typeface="Times New Roman"/>
              </a:rPr>
              <a:t>」</a:t>
            </a:r>
            <a:r>
              <a:rPr lang="ja-JP" altLang="ja-JP" sz="1400" b="1" u="sng" kern="100" dirty="0" smtClean="0">
                <a:latin typeface="Century"/>
                <a:ea typeface="ＭＳ 明朝"/>
                <a:cs typeface="Times New Roman"/>
              </a:rPr>
              <a:t>を</a:t>
            </a:r>
            <a:r>
              <a:rPr lang="en-US" altLang="ja-JP" sz="1400" b="1" kern="100" dirty="0" smtClean="0">
                <a:latin typeface="Century"/>
                <a:ea typeface="ＭＳ 明朝"/>
                <a:cs typeface="Times New Roman"/>
              </a:rPr>
              <a:t> </a:t>
            </a:r>
            <a:r>
              <a:rPr lang="ja-JP" altLang="ja-JP" sz="1400" b="1" u="sng" kern="100" dirty="0" smtClean="0">
                <a:latin typeface="Century"/>
                <a:ea typeface="ＭＳ 明朝"/>
                <a:cs typeface="Times New Roman"/>
              </a:rPr>
              <a:t>ｸﾘｯｸして</a:t>
            </a:r>
            <a:r>
              <a:rPr lang="ja-JP" altLang="en-US" sz="1400" b="1" u="sng" kern="100" dirty="0" smtClean="0">
                <a:latin typeface="Century"/>
                <a:ea typeface="ＭＳ 明朝"/>
                <a:cs typeface="Times New Roman"/>
              </a:rPr>
              <a:t>再度</a:t>
            </a:r>
            <a:r>
              <a:rPr lang="ja-JP" altLang="ja-JP" sz="1400" b="1" u="sng" kern="100" dirty="0" smtClean="0">
                <a:latin typeface="Century"/>
                <a:ea typeface="ＭＳ 明朝"/>
                <a:cs typeface="Times New Roman"/>
              </a:rPr>
              <a:t>計算</a:t>
            </a:r>
            <a:r>
              <a:rPr lang="ja-JP" altLang="ja-JP" sz="1400" b="1" u="sng" kern="100" dirty="0">
                <a:latin typeface="Century"/>
                <a:ea typeface="ＭＳ 明朝"/>
                <a:cs typeface="Times New Roman"/>
              </a:rPr>
              <a:t>位置を算出する。</a:t>
            </a:r>
            <a:endParaRPr lang="ja-JP" altLang="ja-JP" sz="1400" kern="100" dirty="0">
              <a:latin typeface="Century"/>
              <a:ea typeface="ＭＳ 明朝"/>
              <a:cs typeface="Times New Roman"/>
            </a:endParaRPr>
          </a:p>
          <a:p>
            <a:pPr marL="0" lvl="0" indent="0" algn="just">
              <a:buNone/>
            </a:pPr>
            <a:r>
              <a:rPr lang="ja-JP" altLang="en-US" sz="1400" kern="100" dirty="0" smtClean="0">
                <a:latin typeface="Century"/>
                <a:ea typeface="ＭＳ 明朝"/>
                <a:cs typeface="Times New Roman"/>
              </a:rPr>
              <a:t>　　</a:t>
            </a:r>
            <a:r>
              <a:rPr lang="ja-JP" altLang="ja-JP" sz="1400" b="1" u="sng" kern="100" dirty="0" smtClean="0">
                <a:latin typeface="Century"/>
                <a:ea typeface="ＭＳ 明朝"/>
                <a:cs typeface="Times New Roman"/>
              </a:rPr>
              <a:t>磁針</a:t>
            </a:r>
            <a:r>
              <a:rPr lang="ja-JP" altLang="ja-JP" sz="1400" b="1" u="sng" kern="100" dirty="0">
                <a:latin typeface="Century"/>
                <a:ea typeface="ＭＳ 明朝"/>
                <a:cs typeface="Times New Roman"/>
              </a:rPr>
              <a:t>方位</a:t>
            </a:r>
            <a:r>
              <a:rPr lang="en-US" altLang="ja-JP" sz="1400" b="1" u="sng" kern="100" dirty="0">
                <a:latin typeface="Century"/>
                <a:ea typeface="ＭＳ 明朝"/>
                <a:cs typeface="Times New Roman"/>
              </a:rPr>
              <a:t>-</a:t>
            </a:r>
            <a:r>
              <a:rPr lang="ja-JP" altLang="ja-JP" sz="1400" b="1" u="sng" kern="100" dirty="0">
                <a:latin typeface="Century"/>
                <a:ea typeface="ＭＳ 明朝"/>
                <a:cs typeface="Times New Roman"/>
              </a:rPr>
              <a:t>真方位　平均値　二乗平均平方根　標準偏差　東方向最大偏角　西方向最大偏角</a:t>
            </a:r>
          </a:p>
          <a:p>
            <a:pPr marL="0" indent="0" algn="just">
              <a:spcAft>
                <a:spcPts val="0"/>
              </a:spcAft>
              <a:buNone/>
            </a:pPr>
            <a:r>
              <a:rPr lang="ja-JP" altLang="en-US" sz="1400" b="1" kern="100" dirty="0" smtClean="0">
                <a:latin typeface="Century"/>
                <a:ea typeface="ＭＳ 明朝"/>
                <a:cs typeface="Times New Roman"/>
              </a:rPr>
              <a:t>　　</a:t>
            </a:r>
            <a:r>
              <a:rPr lang="ja-JP" altLang="ja-JP" sz="1400" b="1" u="sng" kern="100" dirty="0" smtClean="0">
                <a:latin typeface="Century"/>
                <a:ea typeface="ＭＳ 明朝"/>
                <a:cs typeface="Times New Roman"/>
              </a:rPr>
              <a:t>ここ</a:t>
            </a:r>
            <a:r>
              <a:rPr lang="ja-JP" altLang="ja-JP" sz="1400" b="1" u="sng" kern="100" dirty="0">
                <a:latin typeface="Century"/>
                <a:ea typeface="ＭＳ 明朝"/>
                <a:cs typeface="Times New Roman"/>
              </a:rPr>
              <a:t>で異常な突出した値が出たらﾃﾞｰﾀを再ﾁｪｯｸして入力しなおして詰めてゆく</a:t>
            </a:r>
            <a:r>
              <a:rPr lang="ja-JP" altLang="ja-JP" sz="1400" u="sng" kern="100" dirty="0">
                <a:latin typeface="Century"/>
                <a:ea typeface="ＭＳ 明朝"/>
                <a:cs typeface="Times New Roman"/>
              </a:rPr>
              <a:t>。</a:t>
            </a:r>
            <a:endParaRPr lang="ja-JP" altLang="ja-JP" sz="1400" kern="100" dirty="0">
              <a:latin typeface="Century"/>
              <a:ea typeface="ＭＳ 明朝"/>
              <a:cs typeface="Times New Roman"/>
            </a:endParaRPr>
          </a:p>
          <a:p>
            <a:pPr marL="0" lvl="0" indent="0" algn="just">
              <a:buNone/>
            </a:pPr>
            <a:r>
              <a:rPr lang="ja-JP" altLang="en-US" sz="1400" b="1" kern="100" dirty="0" smtClean="0">
                <a:latin typeface="Century"/>
                <a:ea typeface="ＭＳ 明朝"/>
                <a:cs typeface="Times New Roman"/>
              </a:rPr>
              <a:t>⑤　</a:t>
            </a:r>
            <a:r>
              <a:rPr lang="ja-JP" altLang="ja-JP" sz="1400" b="1" u="sng" kern="100" dirty="0" smtClean="0">
                <a:latin typeface="Century"/>
                <a:ea typeface="ＭＳ 明朝"/>
                <a:cs typeface="Times New Roman"/>
              </a:rPr>
              <a:t>ｲﾝﾀｰﾈｯﾄ</a:t>
            </a:r>
            <a:r>
              <a:rPr lang="ja-JP" altLang="ja-JP" sz="1400" b="1" u="sng" kern="100" dirty="0">
                <a:latin typeface="Century"/>
                <a:ea typeface="ＭＳ 明朝"/>
                <a:cs typeface="Times New Roman"/>
              </a:rPr>
              <a:t>の地理院地図で目標地点</a:t>
            </a:r>
            <a:r>
              <a:rPr lang="en-US" altLang="ja-JP" sz="1400" b="1" u="sng" kern="100" dirty="0">
                <a:latin typeface="Century"/>
                <a:ea typeface="ＭＳ 明朝"/>
                <a:cs typeface="Times New Roman"/>
              </a:rPr>
              <a:t>(</a:t>
            </a:r>
            <a:r>
              <a:rPr lang="ja-JP" altLang="ja-JP" sz="1400" b="1" u="sng" kern="100" dirty="0">
                <a:latin typeface="Century"/>
                <a:ea typeface="ＭＳ 明朝"/>
                <a:cs typeface="Times New Roman"/>
              </a:rPr>
              <a:t>測量対象地点</a:t>
            </a:r>
            <a:r>
              <a:rPr lang="en-US" altLang="ja-JP" sz="1400" b="1" u="sng" kern="100" dirty="0">
                <a:latin typeface="Century"/>
                <a:ea typeface="ＭＳ 明朝"/>
                <a:cs typeface="Times New Roman"/>
              </a:rPr>
              <a:t>)</a:t>
            </a:r>
            <a:r>
              <a:rPr lang="ja-JP" altLang="ja-JP" sz="1400" b="1" u="sng" kern="100" dirty="0">
                <a:latin typeface="Century"/>
                <a:ea typeface="ＭＳ 明朝"/>
                <a:cs typeface="Times New Roman"/>
              </a:rPr>
              <a:t>と測定基点緯度経度</a:t>
            </a:r>
            <a:r>
              <a:rPr lang="en-US" altLang="ja-JP" sz="1400" b="1" u="sng" kern="100" dirty="0">
                <a:latin typeface="Century"/>
                <a:ea typeface="ＭＳ 明朝"/>
                <a:cs typeface="Times New Roman"/>
              </a:rPr>
              <a:t>(</a:t>
            </a:r>
            <a:r>
              <a:rPr lang="ja-JP" altLang="ja-JP" sz="1400" b="1" u="sng" kern="100" dirty="0">
                <a:latin typeface="Century"/>
                <a:ea typeface="ＭＳ 明朝"/>
                <a:cs typeface="Times New Roman"/>
              </a:rPr>
              <a:t>測量実施地点詳細位置</a:t>
            </a:r>
            <a:r>
              <a:rPr lang="en-US" altLang="ja-JP" sz="1400" b="1" u="sng" kern="100" dirty="0">
                <a:latin typeface="Century"/>
                <a:ea typeface="ＭＳ 明朝"/>
                <a:cs typeface="Times New Roman"/>
              </a:rPr>
              <a:t>)</a:t>
            </a:r>
            <a:r>
              <a:rPr lang="ja-JP" altLang="ja-JP" sz="1400" b="1" u="sng" kern="100" dirty="0" smtClean="0">
                <a:latin typeface="Century"/>
                <a:ea typeface="ＭＳ 明朝"/>
                <a:cs typeface="Times New Roman"/>
              </a:rPr>
              <a:t>をﾌﾟ</a:t>
            </a:r>
            <a:r>
              <a:rPr lang="ja-JP" altLang="en-US" sz="1400" b="1" u="sng" kern="100" dirty="0" smtClean="0">
                <a:latin typeface="Century"/>
                <a:ea typeface="ＭＳ 明朝"/>
                <a:cs typeface="Times New Roman"/>
              </a:rPr>
              <a:t>　</a:t>
            </a:r>
          </a:p>
          <a:p>
            <a:pPr marL="0" lvl="0" indent="0" algn="just">
              <a:buNone/>
            </a:pPr>
            <a:r>
              <a:rPr lang="ja-JP" altLang="en-US" sz="1400" b="1" kern="100" dirty="0">
                <a:latin typeface="Century"/>
                <a:ea typeface="ＭＳ 明朝"/>
                <a:cs typeface="Times New Roman"/>
              </a:rPr>
              <a:t>　</a:t>
            </a:r>
            <a:r>
              <a:rPr lang="ja-JP" altLang="en-US" sz="1400" b="1" kern="100" dirty="0" smtClean="0">
                <a:latin typeface="Century"/>
                <a:ea typeface="ＭＳ 明朝"/>
                <a:cs typeface="Times New Roman"/>
              </a:rPr>
              <a:t>　</a:t>
            </a:r>
            <a:r>
              <a:rPr lang="ja-JP" altLang="ja-JP" sz="1400" b="1" u="sng" kern="100" dirty="0" smtClean="0">
                <a:latin typeface="Century"/>
                <a:ea typeface="ＭＳ 明朝"/>
                <a:cs typeface="Times New Roman"/>
              </a:rPr>
              <a:t>ﾘﾝﾄｱｳﾄ。</a:t>
            </a:r>
            <a:r>
              <a:rPr lang="en-US" altLang="ja-JP" sz="1400" b="1" kern="100" dirty="0" smtClean="0">
                <a:latin typeface="Century"/>
                <a:ea typeface="ＭＳ 明朝"/>
                <a:cs typeface="Times New Roman"/>
              </a:rPr>
              <a:t>   </a:t>
            </a:r>
            <a:r>
              <a:rPr lang="ja-JP" altLang="ja-JP" sz="1400" b="1" u="sng" kern="100" dirty="0" smtClean="0">
                <a:latin typeface="Century"/>
                <a:ea typeface="ＭＳ 明朝"/>
                <a:cs typeface="Times New Roman"/>
              </a:rPr>
              <a:t>現地に</a:t>
            </a:r>
            <a:r>
              <a:rPr lang="ja-JP" altLang="en-US" sz="1400" b="1" u="sng" kern="100" dirty="0">
                <a:latin typeface="Century"/>
                <a:ea typeface="ＭＳ 明朝"/>
                <a:cs typeface="Times New Roman"/>
              </a:rPr>
              <a:t>て</a:t>
            </a:r>
            <a:r>
              <a:rPr lang="ja-JP" altLang="ja-JP" sz="1400" b="1" u="sng" kern="100" dirty="0" smtClean="0">
                <a:latin typeface="Century"/>
                <a:ea typeface="ＭＳ 明朝"/>
                <a:cs typeface="Times New Roman"/>
              </a:rPr>
              <a:t>測量</a:t>
            </a:r>
            <a:r>
              <a:rPr lang="ja-JP" altLang="ja-JP" sz="1400" b="1" u="sng" kern="100" dirty="0">
                <a:latin typeface="Century"/>
                <a:ea typeface="ＭＳ 明朝"/>
                <a:cs typeface="Times New Roman"/>
              </a:rPr>
              <a:t>対象地点の見え方を確認し、</a:t>
            </a:r>
            <a:r>
              <a:rPr lang="en-US" altLang="ja-JP" sz="1400" b="1" u="sng" kern="100" dirty="0">
                <a:latin typeface="Century"/>
                <a:ea typeface="ＭＳ 明朝"/>
                <a:cs typeface="Times New Roman"/>
              </a:rPr>
              <a:t>GPS</a:t>
            </a:r>
            <a:r>
              <a:rPr lang="ja-JP" altLang="ja-JP" sz="1400" b="1" u="sng" kern="100" dirty="0">
                <a:latin typeface="Century"/>
                <a:ea typeface="ＭＳ 明朝"/>
                <a:cs typeface="Times New Roman"/>
              </a:rPr>
              <a:t>で緯度経度を測定し、歴史地理上の</a:t>
            </a:r>
            <a:r>
              <a:rPr lang="ja-JP" altLang="ja-JP" sz="1400" b="1" u="sng" kern="100" dirty="0" smtClean="0">
                <a:latin typeface="Century"/>
                <a:ea typeface="ＭＳ 明朝"/>
                <a:cs typeface="Times New Roman"/>
              </a:rPr>
              <a:t>関</a:t>
            </a:r>
            <a:r>
              <a:rPr lang="ja-JP" altLang="en-US" sz="1400" b="1" u="sng" kern="100" dirty="0" smtClean="0">
                <a:latin typeface="Century"/>
                <a:ea typeface="ＭＳ 明朝"/>
                <a:cs typeface="Times New Roman"/>
              </a:rPr>
              <a:t>　</a:t>
            </a:r>
          </a:p>
          <a:p>
            <a:pPr marL="0" lvl="0" indent="0" algn="just">
              <a:buNone/>
            </a:pPr>
            <a:r>
              <a:rPr lang="ja-JP" altLang="en-US" sz="1400" b="1" kern="100" dirty="0">
                <a:latin typeface="Century"/>
                <a:ea typeface="ＭＳ 明朝"/>
                <a:cs typeface="Times New Roman"/>
              </a:rPr>
              <a:t>　</a:t>
            </a:r>
            <a:r>
              <a:rPr lang="ja-JP" altLang="en-US" sz="1400" b="1" kern="100" dirty="0" smtClean="0">
                <a:latin typeface="Century"/>
                <a:ea typeface="ＭＳ 明朝"/>
                <a:cs typeface="Times New Roman"/>
              </a:rPr>
              <a:t>　</a:t>
            </a:r>
            <a:r>
              <a:rPr lang="ja-JP" altLang="ja-JP" sz="1400" b="1" u="sng" kern="100" dirty="0" smtClean="0">
                <a:latin typeface="Century"/>
                <a:ea typeface="ＭＳ 明朝"/>
                <a:cs typeface="Times New Roman"/>
              </a:rPr>
              <a:t>連</a:t>
            </a:r>
            <a:r>
              <a:rPr lang="ja-JP" altLang="ja-JP" sz="1400" b="1" u="sng" kern="100" dirty="0">
                <a:latin typeface="Century"/>
                <a:ea typeface="ＭＳ 明朝"/>
                <a:cs typeface="Times New Roman"/>
              </a:rPr>
              <a:t>証拠との</a:t>
            </a:r>
            <a:r>
              <a:rPr lang="ja-JP" altLang="ja-JP" sz="1400" b="1" u="sng" kern="100" dirty="0" smtClean="0">
                <a:latin typeface="Century"/>
                <a:ea typeface="ＭＳ 明朝"/>
                <a:cs typeface="Times New Roman"/>
              </a:rPr>
              <a:t>整合性を</a:t>
            </a:r>
            <a:r>
              <a:rPr lang="ja-JP" altLang="ja-JP" sz="1400" b="1" u="sng" kern="100" dirty="0">
                <a:latin typeface="Century"/>
                <a:ea typeface="ＭＳ 明朝"/>
                <a:cs typeface="Times New Roman"/>
              </a:rPr>
              <a:t>確認</a:t>
            </a:r>
            <a:r>
              <a:rPr lang="ja-JP" altLang="ja-JP" sz="1400" b="1" u="sng" kern="0" dirty="0">
                <a:solidFill>
                  <a:srgbClr val="000000"/>
                </a:solidFill>
                <a:cs typeface="ＭＳ Ｐゴシック"/>
              </a:rPr>
              <a:t>。</a:t>
            </a:r>
            <a:endParaRPr lang="ja-JP" altLang="ja-JP" sz="1400" kern="100" dirty="0">
              <a:latin typeface="Century"/>
              <a:ea typeface="ＭＳ 明朝"/>
              <a:cs typeface="Times New Roman"/>
            </a:endParaRPr>
          </a:p>
          <a:p>
            <a:pPr marL="0" lvl="0" indent="0" algn="just">
              <a:buNone/>
            </a:pPr>
            <a:r>
              <a:rPr lang="ja-JP" altLang="en-US" sz="1400" kern="100" dirty="0" smtClean="0">
                <a:latin typeface="Century"/>
                <a:ea typeface="ＭＳ 明朝"/>
                <a:cs typeface="Times New Roman"/>
              </a:rPr>
              <a:t>⑥　</a:t>
            </a:r>
            <a:r>
              <a:rPr lang="ja-JP" altLang="en-US" sz="1400" u="sng" kern="100" dirty="0" smtClean="0">
                <a:latin typeface="Century"/>
                <a:ea typeface="ＭＳ 明朝"/>
                <a:cs typeface="Times New Roman"/>
              </a:rPr>
              <a:t>現地確認時の</a:t>
            </a:r>
            <a:r>
              <a:rPr lang="en-US" altLang="ja-JP" sz="1400" u="sng" kern="100" dirty="0" smtClean="0">
                <a:latin typeface="Century"/>
                <a:ea typeface="ＭＳ 明朝"/>
                <a:cs typeface="Times New Roman"/>
              </a:rPr>
              <a:t>GPS</a:t>
            </a:r>
            <a:r>
              <a:rPr lang="ja-JP" altLang="ja-JP" sz="1400" u="sng" kern="100" dirty="0" smtClean="0">
                <a:latin typeface="Century"/>
                <a:ea typeface="ＭＳ 明朝"/>
                <a:cs typeface="Times New Roman"/>
              </a:rPr>
              <a:t>はエクセル</a:t>
            </a:r>
            <a:r>
              <a:rPr lang="ja-JP" altLang="ja-JP" sz="1400" u="sng" kern="100" dirty="0">
                <a:latin typeface="Century"/>
                <a:ea typeface="ＭＳ 明朝"/>
                <a:cs typeface="Times New Roman"/>
              </a:rPr>
              <a:t>の能力に合わせて</a:t>
            </a:r>
            <a:r>
              <a:rPr lang="en-US" altLang="ja-JP" sz="1400" u="sng" kern="100" dirty="0">
                <a:latin typeface="Century"/>
                <a:ea typeface="ＭＳ 明朝"/>
                <a:cs typeface="Times New Roman"/>
              </a:rPr>
              <a:t>0.01</a:t>
            </a:r>
            <a:r>
              <a:rPr lang="ja-JP" altLang="ja-JP" sz="1400" u="sng" kern="100" dirty="0">
                <a:latin typeface="Century"/>
                <a:ea typeface="ＭＳ 明朝"/>
                <a:cs typeface="Times New Roman"/>
              </a:rPr>
              <a:t>秒表示のものが必要に</a:t>
            </a:r>
            <a:r>
              <a:rPr lang="ja-JP" altLang="ja-JP" sz="1400" u="sng" kern="100" dirty="0" smtClean="0">
                <a:latin typeface="Century"/>
                <a:ea typeface="ＭＳ 明朝"/>
                <a:cs typeface="Times New Roman"/>
              </a:rPr>
              <a:t>なる</a:t>
            </a:r>
            <a:r>
              <a:rPr lang="ja-JP" altLang="ja-JP" sz="1400" u="sng" kern="100" dirty="0">
                <a:latin typeface="Century"/>
                <a:ea typeface="ＭＳ 明朝"/>
                <a:cs typeface="Times New Roman"/>
              </a:rPr>
              <a:t>。</a:t>
            </a:r>
            <a:endParaRPr lang="ja-JP" altLang="ja-JP" sz="1400" kern="100" dirty="0">
              <a:latin typeface="Century"/>
              <a:ea typeface="ＭＳ 明朝"/>
              <a:cs typeface="Times New Roman"/>
            </a:endParaRPr>
          </a:p>
          <a:p>
            <a:endParaRPr kumimoji="1" lang="ja-JP" altLang="en-US" sz="1400" dirty="0"/>
          </a:p>
        </p:txBody>
      </p:sp>
    </p:spTree>
    <p:extLst>
      <p:ext uri="{BB962C8B-B14F-4D97-AF65-F5344CB8AC3E}">
        <p14:creationId xmlns:p14="http://schemas.microsoft.com/office/powerpoint/2010/main" val="325257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8229600" cy="1584176"/>
          </a:xfrm>
        </p:spPr>
        <p:txBody>
          <a:bodyPr>
            <a:noAutofit/>
          </a:bodyPr>
          <a:lstStyle/>
          <a:p>
            <a:r>
              <a:rPr lang="ja-JP" altLang="ja-JP" sz="1600" b="1" kern="0" dirty="0">
                <a:solidFill>
                  <a:srgbClr val="000000"/>
                </a:solidFill>
                <a:cs typeface="ＭＳ Ｐゴシック"/>
              </a:rPr>
              <a:t>伊能図が幕府関係者の閲覧用</a:t>
            </a:r>
            <a:r>
              <a:rPr lang="ja-JP" altLang="ja-JP" sz="1600" b="1" kern="0" dirty="0" smtClean="0">
                <a:solidFill>
                  <a:srgbClr val="000000"/>
                </a:solidFill>
                <a:cs typeface="ＭＳ Ｐゴシック"/>
              </a:rPr>
              <a:t>に</a:t>
            </a:r>
            <a:r>
              <a:rPr lang="ja-JP" altLang="en-US" sz="1600" b="1" kern="0" dirty="0" smtClean="0">
                <a:solidFill>
                  <a:srgbClr val="000000"/>
                </a:solidFill>
                <a:cs typeface="ＭＳ Ｐゴシック"/>
              </a:rPr>
              <a:t>極めて</a:t>
            </a:r>
            <a:r>
              <a:rPr lang="ja-JP" altLang="ja-JP" sz="1600" b="1" kern="0" dirty="0" smtClean="0">
                <a:solidFill>
                  <a:srgbClr val="000000"/>
                </a:solidFill>
                <a:cs typeface="ＭＳ Ｐゴシック"/>
              </a:rPr>
              <a:t>判り</a:t>
            </a:r>
            <a:r>
              <a:rPr lang="ja-JP" altLang="ja-JP" sz="1600" b="1" kern="0" dirty="0">
                <a:solidFill>
                  <a:srgbClr val="000000"/>
                </a:solidFill>
                <a:cs typeface="ＭＳ Ｐゴシック"/>
              </a:rPr>
              <a:t>易く編集されているのに</a:t>
            </a:r>
            <a:r>
              <a:rPr lang="ja-JP" altLang="ja-JP" sz="1600" b="1" kern="0" dirty="0" smtClean="0">
                <a:solidFill>
                  <a:srgbClr val="000000"/>
                </a:solidFill>
                <a:cs typeface="ＭＳ Ｐゴシック"/>
              </a:rPr>
              <a:t>対して</a:t>
            </a:r>
            <a:r>
              <a:rPr lang="ja-JP" altLang="ja-JP" sz="1600" b="1" kern="0" dirty="0">
                <a:solidFill>
                  <a:srgbClr val="000000"/>
                </a:solidFill>
                <a:cs typeface="ＭＳ Ｐゴシック"/>
              </a:rPr>
              <a:t>「山島方位記」</a:t>
            </a:r>
            <a:r>
              <a:rPr lang="ja-JP" altLang="ja-JP" sz="1600" b="1" kern="0" dirty="0" smtClean="0">
                <a:solidFill>
                  <a:srgbClr val="000000"/>
                </a:solidFill>
                <a:cs typeface="ＭＳ Ｐゴシック"/>
              </a:rPr>
              <a:t>は当事者</a:t>
            </a:r>
            <a:r>
              <a:rPr lang="ja-JP" altLang="ja-JP" sz="1600" b="1" kern="0" dirty="0">
                <a:solidFill>
                  <a:srgbClr val="000000"/>
                </a:solidFill>
                <a:cs typeface="ＭＳ Ｐゴシック"/>
              </a:rPr>
              <a:t>以外の</a:t>
            </a:r>
            <a:r>
              <a:rPr lang="ja-JP" altLang="ja-JP" sz="1600" b="1" kern="0" dirty="0" smtClean="0">
                <a:solidFill>
                  <a:srgbClr val="000000"/>
                </a:solidFill>
                <a:cs typeface="ＭＳ Ｐゴシック"/>
              </a:rPr>
              <a:t>閲覧</a:t>
            </a:r>
            <a:r>
              <a:rPr lang="ja-JP" altLang="en-US" sz="1600" b="1" u="sng" kern="0" dirty="0">
                <a:solidFill>
                  <a:srgbClr val="000000"/>
                </a:solidFill>
                <a:cs typeface="ＭＳ Ｐゴシック"/>
              </a:rPr>
              <a:t>や</a:t>
            </a:r>
            <a:r>
              <a:rPr lang="ja-JP" altLang="ja-JP" sz="1600" b="1" u="sng" kern="0" dirty="0" smtClean="0">
                <a:solidFill>
                  <a:srgbClr val="000000"/>
                </a:solidFill>
                <a:cs typeface="ＭＳ Ｐゴシック"/>
              </a:rPr>
              <a:t>高精度</a:t>
            </a:r>
            <a:r>
              <a:rPr lang="ja-JP" altLang="ja-JP" sz="1600" b="1" u="sng" kern="0" dirty="0">
                <a:solidFill>
                  <a:srgbClr val="000000"/>
                </a:solidFill>
                <a:cs typeface="ＭＳ Ｐゴシック"/>
              </a:rPr>
              <a:t>の解析を予想</a:t>
            </a:r>
            <a:r>
              <a:rPr lang="ja-JP" altLang="ja-JP" sz="1600" b="1" u="sng" kern="0" dirty="0" smtClean="0">
                <a:solidFill>
                  <a:srgbClr val="000000"/>
                </a:solidFill>
                <a:cs typeface="ＭＳ Ｐゴシック"/>
              </a:rPr>
              <a:t>して</a:t>
            </a:r>
            <a:r>
              <a:rPr lang="ja-JP" altLang="en-US" sz="1600" b="1" u="sng" kern="0" dirty="0" smtClean="0">
                <a:solidFill>
                  <a:srgbClr val="000000"/>
                </a:solidFill>
                <a:cs typeface="ＭＳ Ｐゴシック"/>
              </a:rPr>
              <a:t>いない記録である。</a:t>
            </a:r>
            <a:br>
              <a:rPr lang="ja-JP" altLang="en-US" sz="1600" b="1" u="sng" kern="0" dirty="0" smtClean="0">
                <a:solidFill>
                  <a:srgbClr val="000000"/>
                </a:solidFill>
                <a:cs typeface="ＭＳ Ｐゴシック"/>
              </a:rPr>
            </a:br>
            <a:r>
              <a:rPr lang="ja-JP" altLang="ja-JP" sz="1600" b="1" u="sng" kern="0" dirty="0" smtClean="0">
                <a:solidFill>
                  <a:srgbClr val="000000"/>
                </a:solidFill>
                <a:cs typeface="ＭＳ Ｐゴシック"/>
              </a:rPr>
              <a:t>如何</a:t>
            </a:r>
            <a:r>
              <a:rPr lang="ja-JP" altLang="ja-JP" sz="1600" b="1" u="sng" kern="0" dirty="0">
                <a:solidFill>
                  <a:srgbClr val="000000"/>
                </a:solidFill>
                <a:cs typeface="ＭＳ Ｐゴシック"/>
              </a:rPr>
              <a:t>に頑張っても解析困難を極めることも</a:t>
            </a:r>
            <a:r>
              <a:rPr lang="ja-JP" altLang="ja-JP" sz="1600" b="1" u="sng" kern="0" dirty="0" smtClean="0">
                <a:solidFill>
                  <a:srgbClr val="000000"/>
                </a:solidFill>
                <a:cs typeface="ＭＳ Ｐゴシック"/>
              </a:rPr>
              <a:t>ある</a:t>
            </a:r>
            <a:r>
              <a:rPr lang="ja-JP" altLang="en-US" sz="1600" b="1" u="sng" kern="0" dirty="0" smtClean="0">
                <a:solidFill>
                  <a:srgbClr val="000000"/>
                </a:solidFill>
                <a:cs typeface="ＭＳ Ｐゴシック"/>
              </a:rPr>
              <a:t>が、当時に目線を合わせる</a:t>
            </a:r>
            <a:r>
              <a:rPr lang="ja-JP" altLang="ja-JP" sz="1600" b="1" u="sng" kern="0" dirty="0" smtClean="0">
                <a:solidFill>
                  <a:srgbClr val="000000"/>
                </a:solidFill>
                <a:cs typeface="ＭＳ Ｐゴシック"/>
              </a:rPr>
              <a:t>。</a:t>
            </a:r>
            <a:r>
              <a:rPr lang="ja-JP" altLang="ja-JP" sz="1600" kern="100" dirty="0">
                <a:latin typeface="Century"/>
                <a:ea typeface="ＭＳ 明朝"/>
                <a:cs typeface="Times New Roman"/>
              </a:rPr>
              <a:t/>
            </a:r>
            <a:br>
              <a:rPr lang="ja-JP" altLang="ja-JP" sz="1600" kern="100" dirty="0">
                <a:latin typeface="Century"/>
                <a:ea typeface="ＭＳ 明朝"/>
                <a:cs typeface="Times New Roman"/>
              </a:rPr>
            </a:br>
            <a:endParaRPr kumimoji="1" lang="ja-JP" altLang="en-US" sz="1600" dirty="0"/>
          </a:p>
        </p:txBody>
      </p:sp>
      <p:sp>
        <p:nvSpPr>
          <p:cNvPr id="3" name="コンテンツ プレースホルダー 2"/>
          <p:cNvSpPr>
            <a:spLocks noGrp="1"/>
          </p:cNvSpPr>
          <p:nvPr>
            <p:ph idx="1"/>
          </p:nvPr>
        </p:nvSpPr>
        <p:spPr>
          <a:xfrm>
            <a:off x="457200" y="1628800"/>
            <a:ext cx="8229600" cy="4497363"/>
          </a:xfrm>
        </p:spPr>
        <p:txBody>
          <a:bodyPr>
            <a:normAutofit fontScale="92500"/>
          </a:bodyPr>
          <a:lstStyle/>
          <a:p>
            <a:pPr marL="0" lvl="0" indent="0">
              <a:buNone/>
            </a:pPr>
            <a:r>
              <a:rPr lang="ja-JP" altLang="ja-JP" sz="1400" b="1" kern="0" dirty="0" smtClean="0">
                <a:solidFill>
                  <a:srgbClr val="000000"/>
                </a:solidFill>
                <a:cs typeface="ＭＳ Ｐゴシック"/>
              </a:rPr>
              <a:t>「</a:t>
            </a:r>
            <a:r>
              <a:rPr lang="ja-JP" altLang="ja-JP" sz="1400" b="1" kern="0" dirty="0">
                <a:solidFill>
                  <a:srgbClr val="000000"/>
                </a:solidFill>
                <a:cs typeface="ＭＳ Ｐゴシック"/>
              </a:rPr>
              <a:t>山島方位記」は飽く迄個々の測量によるずれを防止する為の山や島を測量の精度</a:t>
            </a:r>
            <a:r>
              <a:rPr lang="ja-JP" altLang="ja-JP" sz="1400" b="1" kern="0" dirty="0" smtClean="0">
                <a:solidFill>
                  <a:srgbClr val="000000"/>
                </a:solidFill>
                <a:cs typeface="ＭＳ Ｐゴシック"/>
              </a:rPr>
              <a:t>向上</a:t>
            </a:r>
            <a:r>
              <a:rPr lang="ja-JP" altLang="en-US" sz="1400" b="1" kern="0" dirty="0" smtClean="0">
                <a:solidFill>
                  <a:srgbClr val="000000"/>
                </a:solidFill>
                <a:cs typeface="ＭＳ Ｐゴシック"/>
              </a:rPr>
              <a:t>の</a:t>
            </a:r>
            <a:r>
              <a:rPr lang="ja-JP" altLang="ja-JP" sz="1400" b="1" kern="0" dirty="0" smtClean="0">
                <a:solidFill>
                  <a:srgbClr val="000000"/>
                </a:solidFill>
                <a:cs typeface="ＭＳ Ｐゴシック"/>
              </a:rPr>
              <a:t>補正</a:t>
            </a:r>
            <a:r>
              <a:rPr lang="ja-JP" altLang="en-US" sz="1400" b="1" kern="0" dirty="0" smtClean="0">
                <a:solidFill>
                  <a:srgbClr val="000000"/>
                </a:solidFill>
                <a:cs typeface="ＭＳ Ｐゴシック"/>
              </a:rPr>
              <a:t>や伊能図の根幹になる遠距離測量</a:t>
            </a:r>
            <a:r>
              <a:rPr lang="ja-JP" altLang="ja-JP" sz="1400" b="1" kern="0" dirty="0" smtClean="0">
                <a:solidFill>
                  <a:srgbClr val="000000"/>
                </a:solidFill>
                <a:cs typeface="ＭＳ Ｐゴシック"/>
              </a:rPr>
              <a:t>の磁針</a:t>
            </a:r>
            <a:r>
              <a:rPr lang="ja-JP" altLang="ja-JP" sz="1400" b="1" kern="0" dirty="0">
                <a:solidFill>
                  <a:srgbClr val="000000"/>
                </a:solidFill>
                <a:cs typeface="ＭＳ Ｐゴシック"/>
              </a:rPr>
              <a:t>測量方位角の記録で</a:t>
            </a:r>
            <a:r>
              <a:rPr lang="ja-JP" altLang="ja-JP" sz="1400" b="1" kern="0" dirty="0" smtClean="0">
                <a:solidFill>
                  <a:srgbClr val="000000"/>
                </a:solidFill>
                <a:cs typeface="ＭＳ Ｐゴシック"/>
              </a:rPr>
              <a:t>あ</a:t>
            </a:r>
            <a:r>
              <a:rPr lang="ja-JP" altLang="en-US" sz="1400" b="1" kern="0" dirty="0" smtClean="0">
                <a:solidFill>
                  <a:srgbClr val="000000"/>
                </a:solidFill>
                <a:cs typeface="ＭＳ Ｐゴシック"/>
              </a:rPr>
              <a:t>る。</a:t>
            </a:r>
            <a:r>
              <a:rPr lang="ja-JP" altLang="ja-JP" sz="1400" b="1" kern="0" dirty="0" smtClean="0">
                <a:solidFill>
                  <a:srgbClr val="000000"/>
                </a:solidFill>
                <a:cs typeface="ＭＳ Ｐゴシック"/>
              </a:rPr>
              <a:t>山</a:t>
            </a:r>
            <a:r>
              <a:rPr lang="ja-JP" altLang="ja-JP" sz="1400" b="1" kern="0" dirty="0">
                <a:solidFill>
                  <a:srgbClr val="000000"/>
                </a:solidFill>
                <a:cs typeface="ＭＳ Ｐゴシック"/>
              </a:rPr>
              <a:t>島方位記は部外者の閲覧に供するものではなく、</a:t>
            </a:r>
            <a:r>
              <a:rPr lang="ja-JP" altLang="ja-JP" sz="1400" b="1" u="sng" kern="0" dirty="0">
                <a:solidFill>
                  <a:srgbClr val="000000"/>
                </a:solidFill>
                <a:cs typeface="ＭＳ Ｐゴシック"/>
              </a:rPr>
              <a:t>伊能忠敬もこの様な高精度の解析を予想しておらず、如何に頑張っても解析困難を極めることもある。</a:t>
            </a:r>
            <a:endParaRPr lang="ja-JP" altLang="ja-JP" sz="1400" kern="100" dirty="0">
              <a:latin typeface="Century"/>
              <a:ea typeface="ＭＳ 明朝"/>
              <a:cs typeface="Times New Roman"/>
            </a:endParaRPr>
          </a:p>
          <a:p>
            <a:pPr marL="0" indent="0">
              <a:buNone/>
            </a:pPr>
            <a:endParaRPr lang="ja-JP" altLang="en-US" sz="1400" kern="0" dirty="0" smtClean="0">
              <a:solidFill>
                <a:srgbClr val="000000"/>
              </a:solidFill>
              <a:cs typeface="ＭＳ Ｐゴシック"/>
            </a:endParaRPr>
          </a:p>
          <a:p>
            <a:pPr marL="0" indent="0">
              <a:buNone/>
            </a:pPr>
            <a:r>
              <a:rPr lang="ja-JP" altLang="en-US" sz="1200" kern="0" dirty="0" smtClean="0">
                <a:solidFill>
                  <a:srgbClr val="000000"/>
                </a:solidFill>
                <a:cs typeface="ＭＳ Ｐゴシック"/>
              </a:rPr>
              <a:t>①</a:t>
            </a:r>
            <a:r>
              <a:rPr lang="ja-JP" altLang="en-US" sz="1200" kern="0" dirty="0">
                <a:solidFill>
                  <a:srgbClr val="000000"/>
                </a:solidFill>
                <a:cs typeface="ＭＳ Ｐゴシック"/>
              </a:rPr>
              <a:t>蝦夷</a:t>
            </a:r>
            <a:r>
              <a:rPr lang="ja-JP" altLang="ja-JP" sz="1200" kern="0" dirty="0">
                <a:solidFill>
                  <a:srgbClr val="000000"/>
                </a:solidFill>
                <a:cs typeface="ＭＳ Ｐゴシック"/>
              </a:rPr>
              <a:t>地では山島方位記の</a:t>
            </a:r>
            <a:r>
              <a:rPr lang="en-US" altLang="ja-JP" sz="1200" kern="0" dirty="0">
                <a:solidFill>
                  <a:srgbClr val="000000"/>
                </a:solidFill>
                <a:cs typeface="ＭＳ Ｐゴシック"/>
              </a:rPr>
              <a:t>data</a:t>
            </a:r>
            <a:r>
              <a:rPr lang="ja-JP" altLang="ja-JP" sz="1200" kern="0" dirty="0">
                <a:solidFill>
                  <a:srgbClr val="000000"/>
                </a:solidFill>
                <a:cs typeface="ＭＳ Ｐゴシック"/>
              </a:rPr>
              <a:t>そのものの精度不足や地名の領域範囲も広大で位置の参考になる</a:t>
            </a:r>
            <a:r>
              <a:rPr lang="en-US" altLang="ja-JP" sz="1200" kern="0" dirty="0">
                <a:solidFill>
                  <a:srgbClr val="000000"/>
                </a:solidFill>
                <a:cs typeface="ＭＳ Ｐゴシック"/>
              </a:rPr>
              <a:t>data</a:t>
            </a:r>
            <a:r>
              <a:rPr lang="ja-JP" altLang="ja-JP" sz="1200" kern="0" dirty="0">
                <a:solidFill>
                  <a:srgbClr val="000000"/>
                </a:solidFill>
                <a:cs typeface="ＭＳ Ｐゴシック"/>
              </a:rPr>
              <a:t>が少ない</a:t>
            </a:r>
            <a:r>
              <a:rPr lang="ja-JP" altLang="ja-JP" sz="1200" kern="0" dirty="0" smtClean="0">
                <a:solidFill>
                  <a:srgbClr val="000000"/>
                </a:solidFill>
                <a:cs typeface="ＭＳ Ｐゴシック"/>
              </a:rPr>
              <a:t>。</a:t>
            </a:r>
            <a:endParaRPr lang="ja-JP" altLang="en-US" sz="1200" kern="0" dirty="0" smtClean="0">
              <a:solidFill>
                <a:srgbClr val="000000"/>
              </a:solidFill>
              <a:cs typeface="ＭＳ Ｐゴシック"/>
            </a:endParaRPr>
          </a:p>
          <a:p>
            <a:pPr marL="0" indent="0">
              <a:buNone/>
            </a:pPr>
            <a:r>
              <a:rPr lang="ja-JP" altLang="en-US" sz="1200" kern="0" dirty="0" smtClean="0">
                <a:solidFill>
                  <a:srgbClr val="000000"/>
                </a:solidFill>
                <a:cs typeface="ＭＳ Ｐゴシック"/>
              </a:rPr>
              <a:t>②</a:t>
            </a:r>
            <a:r>
              <a:rPr lang="ja-JP" altLang="ja-JP" sz="1200" kern="0" dirty="0">
                <a:solidFill>
                  <a:srgbClr val="000000"/>
                </a:solidFill>
                <a:cs typeface="ＭＳ Ｐゴシック"/>
              </a:rPr>
              <a:t>当初の蝦夷地から関東東北地方では書き纏め方に迷いが有り、落ち着くのは第四次測量</a:t>
            </a:r>
            <a:r>
              <a:rPr lang="en-US" altLang="ja-JP" sz="1200" kern="0" dirty="0">
                <a:solidFill>
                  <a:srgbClr val="000000"/>
                </a:solidFill>
                <a:cs typeface="ＭＳ Ｐゴシック"/>
              </a:rPr>
              <a:t>(</a:t>
            </a:r>
            <a:r>
              <a:rPr lang="ja-JP" altLang="ja-JP" sz="1200" kern="0" dirty="0">
                <a:solidFill>
                  <a:srgbClr val="000000"/>
                </a:solidFill>
                <a:cs typeface="ＭＳ Ｐゴシック"/>
              </a:rPr>
              <a:t>中部地方</a:t>
            </a:r>
            <a:r>
              <a:rPr lang="en-US" altLang="ja-JP" sz="1200" kern="0" dirty="0">
                <a:solidFill>
                  <a:srgbClr val="000000"/>
                </a:solidFill>
                <a:cs typeface="ＭＳ Ｐゴシック"/>
              </a:rPr>
              <a:t>)</a:t>
            </a:r>
            <a:r>
              <a:rPr lang="ja-JP" altLang="ja-JP" sz="1200" kern="0" dirty="0">
                <a:solidFill>
                  <a:srgbClr val="000000"/>
                </a:solidFill>
                <a:cs typeface="ＭＳ Ｐゴシック"/>
              </a:rPr>
              <a:t>以降である</a:t>
            </a:r>
            <a:r>
              <a:rPr lang="ja-JP" altLang="ja-JP" sz="1200" kern="0" dirty="0" smtClean="0">
                <a:solidFill>
                  <a:srgbClr val="000000"/>
                </a:solidFill>
                <a:cs typeface="ＭＳ Ｐゴシック"/>
              </a:rPr>
              <a:t>。</a:t>
            </a:r>
            <a:endParaRPr lang="ja-JP" altLang="en-US" sz="1200" kern="0" dirty="0" smtClean="0">
              <a:solidFill>
                <a:srgbClr val="000000"/>
              </a:solidFill>
              <a:cs typeface="ＭＳ Ｐゴシック"/>
            </a:endParaRPr>
          </a:p>
          <a:p>
            <a:pPr marL="0" indent="0">
              <a:buNone/>
            </a:pPr>
            <a:r>
              <a:rPr lang="ja-JP" altLang="en-US" sz="1200" kern="100" dirty="0" smtClean="0">
                <a:latin typeface="Century"/>
                <a:ea typeface="ＭＳ 明朝"/>
                <a:cs typeface="Times New Roman"/>
              </a:rPr>
              <a:t>③</a:t>
            </a:r>
            <a:r>
              <a:rPr lang="ja-JP" altLang="ja-JP" sz="1200" kern="0" dirty="0">
                <a:solidFill>
                  <a:srgbClr val="000000"/>
                </a:solidFill>
                <a:cs typeface="ＭＳ Ｐゴシック"/>
              </a:rPr>
              <a:t>久保田</a:t>
            </a:r>
            <a:r>
              <a:rPr lang="en-US" altLang="ja-JP" sz="1200" kern="0" dirty="0">
                <a:solidFill>
                  <a:srgbClr val="000000"/>
                </a:solidFill>
                <a:cs typeface="ＭＳ Ｐゴシック"/>
              </a:rPr>
              <a:t>(</a:t>
            </a:r>
            <a:r>
              <a:rPr lang="ja-JP" altLang="ja-JP" sz="1200" kern="0" dirty="0">
                <a:solidFill>
                  <a:srgbClr val="000000"/>
                </a:solidFill>
                <a:cs typeface="ＭＳ Ｐゴシック"/>
              </a:rPr>
              <a:t>現秋田市</a:t>
            </a:r>
            <a:r>
              <a:rPr lang="en-US" altLang="ja-JP" sz="1200" kern="0" dirty="0">
                <a:solidFill>
                  <a:srgbClr val="000000"/>
                </a:solidFill>
                <a:cs typeface="ＭＳ Ｐゴシック"/>
              </a:rPr>
              <a:t>)</a:t>
            </a:r>
            <a:r>
              <a:rPr lang="ja-JP" altLang="ja-JP" sz="1200" kern="0" dirty="0">
                <a:solidFill>
                  <a:srgbClr val="000000"/>
                </a:solidFill>
                <a:cs typeface="ＭＳ Ｐゴシック"/>
              </a:rPr>
              <a:t>・新潟間その他欠落も有る</a:t>
            </a:r>
            <a:r>
              <a:rPr lang="ja-JP" altLang="ja-JP" sz="1200" kern="0" dirty="0" smtClean="0">
                <a:solidFill>
                  <a:srgbClr val="000000"/>
                </a:solidFill>
                <a:cs typeface="ＭＳ Ｐゴシック"/>
              </a:rPr>
              <a:t>。</a:t>
            </a:r>
            <a:endParaRPr lang="ja-JP" altLang="en-US" sz="1200" kern="0" dirty="0" smtClean="0">
              <a:solidFill>
                <a:srgbClr val="000000"/>
              </a:solidFill>
              <a:cs typeface="ＭＳ Ｐゴシック"/>
            </a:endParaRPr>
          </a:p>
          <a:p>
            <a:pPr marL="0" indent="0">
              <a:buNone/>
            </a:pPr>
            <a:r>
              <a:rPr lang="ja-JP" altLang="en-US" sz="1200" kern="0" dirty="0" smtClean="0">
                <a:solidFill>
                  <a:srgbClr val="000000"/>
                </a:solidFill>
                <a:cs typeface="ＭＳ Ｐゴシック"/>
              </a:rPr>
              <a:t>④「山島方位記」は部外者の閲覧等を考慮しておらず睡魔によるものか同じ数値記入し続けて気付かない転記ミスにところどこ　　</a:t>
            </a:r>
          </a:p>
          <a:p>
            <a:pPr mar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a:t>
            </a:r>
            <a:r>
              <a:rPr lang="ja-JP" altLang="en-US" sz="1200" kern="0" dirty="0" err="1" smtClean="0">
                <a:solidFill>
                  <a:srgbClr val="000000"/>
                </a:solidFill>
                <a:cs typeface="ＭＳ Ｐゴシック"/>
              </a:rPr>
              <a:t>ろで遭</a:t>
            </a:r>
            <a:r>
              <a:rPr lang="ja-JP" altLang="en-US" sz="1200" kern="0" dirty="0" smtClean="0">
                <a:solidFill>
                  <a:srgbClr val="000000"/>
                </a:solidFill>
                <a:cs typeface="ＭＳ Ｐゴシック"/>
              </a:rPr>
              <a:t>遇するので絶えず注意を要する。</a:t>
            </a:r>
          </a:p>
          <a:p>
            <a:pPr marL="0" indent="0">
              <a:buNone/>
            </a:pPr>
            <a:r>
              <a:rPr lang="ja-JP" altLang="en-US" sz="1200" kern="0" dirty="0" smtClean="0">
                <a:solidFill>
                  <a:srgbClr val="000000"/>
                </a:solidFill>
                <a:cs typeface="ＭＳ Ｐゴシック"/>
              </a:rPr>
              <a:t>⑤伊能忠敬は絶えず初めて行った土地でのことであり、地元での説明者による説明に従って記載されている。</a:t>
            </a:r>
          </a:p>
          <a:p>
            <a:pPr mar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今は使われていない当時の個々の地域独特の山名呼称等が出てくることも多く郷土史研究の宝庫と言える。</a:t>
            </a:r>
          </a:p>
          <a:p>
            <a:pPr mar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遠くの山の同定間違えもたびたびあるが、地理院地図や景観再現ｿﾌﾄｶｼﾐｰﾙや</a:t>
            </a:r>
            <a:r>
              <a:rPr lang="en-US" altLang="ja-JP" sz="1200" kern="0" dirty="0" smtClean="0">
                <a:solidFill>
                  <a:srgbClr val="000000"/>
                </a:solidFill>
                <a:cs typeface="ＭＳ Ｐゴシック"/>
              </a:rPr>
              <a:t>Google map </a:t>
            </a:r>
            <a:r>
              <a:rPr lang="ja-JP" altLang="en-US" sz="1200" kern="0" dirty="0" smtClean="0">
                <a:solidFill>
                  <a:srgbClr val="000000"/>
                </a:solidFill>
                <a:cs typeface="ＭＳ Ｐゴシック"/>
              </a:rPr>
              <a:t>等で詰めて行く。</a:t>
            </a:r>
            <a:endParaRPr lang="ja-JP" altLang="en-US" sz="1200" kern="0" dirty="0">
              <a:solidFill>
                <a:srgbClr val="000000"/>
              </a:solidFill>
              <a:cs typeface="ＭＳ Ｐゴシック"/>
            </a:endParaRPr>
          </a:p>
          <a:p>
            <a:pPr marL="0" indent="0">
              <a:buNone/>
            </a:pPr>
            <a:r>
              <a:rPr lang="ja-JP" altLang="en-US" sz="1200" kern="0" dirty="0" smtClean="0">
                <a:solidFill>
                  <a:srgbClr val="000000"/>
                </a:solidFill>
                <a:cs typeface="ＭＳ Ｐゴシック"/>
              </a:rPr>
              <a:t>⑥</a:t>
            </a:r>
            <a:r>
              <a:rPr lang="ja-JP" altLang="en-US" sz="1200" kern="0" dirty="0">
                <a:solidFill>
                  <a:srgbClr val="000000"/>
                </a:solidFill>
                <a:cs typeface="ＭＳ Ｐゴシック"/>
              </a:rPr>
              <a:t>測量対象の山が偏</a:t>
            </a:r>
            <a:r>
              <a:rPr lang="ja-JP" altLang="en-US" sz="1200" kern="0" dirty="0" smtClean="0">
                <a:solidFill>
                  <a:srgbClr val="000000"/>
                </a:solidFill>
                <a:cs typeface="ＭＳ Ｐゴシック"/>
              </a:rPr>
              <a:t>塀過ぎたり、至近過ぎて特定化できなかったり、今では枯渇した大樹や、後世の工事での改変等もある。</a:t>
            </a:r>
          </a:p>
          <a:p>
            <a:pPr marL="0" indent="0">
              <a:buNone/>
            </a:pPr>
            <a:r>
              <a:rPr lang="ja-JP" altLang="en-US" sz="1200" kern="0" dirty="0" smtClean="0">
                <a:solidFill>
                  <a:srgbClr val="000000"/>
                </a:solidFill>
                <a:cs typeface="ＭＳ Ｐゴシック"/>
              </a:rPr>
              <a:t>⑦測量対象が一件しかないﾃﾞｰﾀでも富士山の様に尖った遠距離の大きな山は地磁気の偏角の算出に有効な場合も有る。</a:t>
            </a:r>
          </a:p>
          <a:p>
            <a:pPr marL="0" indent="0">
              <a:buNone/>
            </a:pPr>
            <a:r>
              <a:rPr lang="ja-JP" altLang="en-US" sz="1200" kern="100" dirty="0">
                <a:latin typeface="Century"/>
                <a:ea typeface="ＭＳ 明朝"/>
                <a:cs typeface="Times New Roman"/>
              </a:rPr>
              <a:t>⑧</a:t>
            </a:r>
            <a:r>
              <a:rPr lang="ja-JP" altLang="ja-JP" sz="1200" kern="100" dirty="0">
                <a:latin typeface="Century"/>
                <a:ea typeface="ＭＳ 明朝"/>
                <a:cs typeface="Times New Roman"/>
              </a:rPr>
              <a:t>現地持参の携帯</a:t>
            </a:r>
            <a:r>
              <a:rPr lang="en-US" altLang="ja-JP" sz="1200" kern="100" dirty="0">
                <a:latin typeface="Century"/>
                <a:ea typeface="ＭＳ 明朝"/>
                <a:cs typeface="Times New Roman"/>
              </a:rPr>
              <a:t>GPS</a:t>
            </a:r>
            <a:r>
              <a:rPr lang="ja-JP" altLang="ja-JP" sz="1200" kern="100" dirty="0">
                <a:latin typeface="Century"/>
                <a:ea typeface="ＭＳ 明朝"/>
                <a:cs typeface="Times New Roman"/>
              </a:rPr>
              <a:t>の</a:t>
            </a:r>
            <a:r>
              <a:rPr lang="ja-JP" altLang="en-US" sz="1200" kern="100" dirty="0">
                <a:latin typeface="Century"/>
                <a:ea typeface="ＭＳ 明朝"/>
                <a:cs typeface="Times New Roman"/>
              </a:rPr>
              <a:t>精度</a:t>
            </a:r>
            <a:r>
              <a:rPr lang="ja-JP" altLang="ja-JP" sz="1200" kern="100" dirty="0">
                <a:latin typeface="Century"/>
                <a:ea typeface="ＭＳ 明朝"/>
                <a:cs typeface="Times New Roman"/>
              </a:rPr>
              <a:t>は</a:t>
            </a:r>
            <a:r>
              <a:rPr lang="en-US" altLang="ja-JP" sz="1200" kern="100" dirty="0">
                <a:latin typeface="Century"/>
                <a:ea typeface="ＭＳ 明朝"/>
                <a:cs typeface="Times New Roman"/>
              </a:rPr>
              <a:t>0.01</a:t>
            </a:r>
            <a:r>
              <a:rPr lang="ja-JP" altLang="ja-JP" sz="1200" kern="100" dirty="0">
                <a:latin typeface="Century"/>
                <a:ea typeface="ＭＳ 明朝"/>
                <a:cs typeface="Times New Roman"/>
              </a:rPr>
              <a:t>秒表示のものが望ましい</a:t>
            </a:r>
            <a:r>
              <a:rPr lang="ja-JP" altLang="ja-JP" sz="1200" kern="100" dirty="0" smtClean="0">
                <a:latin typeface="Century"/>
                <a:ea typeface="ＭＳ 明朝"/>
                <a:cs typeface="Times New Roman"/>
              </a:rPr>
              <a:t>。</a:t>
            </a:r>
            <a:endParaRPr lang="en-US" altLang="ja-JP" sz="1200" kern="100" dirty="0" smtClean="0">
              <a:latin typeface="Century"/>
              <a:ea typeface="ＭＳ 明朝"/>
              <a:cs typeface="Times New Roman"/>
            </a:endParaRPr>
          </a:p>
          <a:p>
            <a:pPr marL="0" indent="0">
              <a:buNone/>
            </a:pPr>
            <a:endParaRPr lang="ja-JP" altLang="ja-JP" sz="1200" kern="100" dirty="0">
              <a:latin typeface="Century"/>
              <a:ea typeface="ＭＳ 明朝"/>
              <a:cs typeface="Times New Roman"/>
            </a:endParaRPr>
          </a:p>
          <a:p>
            <a:pPr marL="0" indent="0">
              <a:buNone/>
            </a:pPr>
            <a:r>
              <a:rPr lang="ja-JP" altLang="en-US" sz="1400" kern="0" dirty="0">
                <a:solidFill>
                  <a:srgbClr val="000000"/>
                </a:solidFill>
                <a:cs typeface="ＭＳ Ｐゴシック"/>
              </a:rPr>
              <a:t>★</a:t>
            </a:r>
            <a:r>
              <a:rPr lang="ja-JP" altLang="ja-JP" sz="1400" u="sng" kern="0" dirty="0" smtClean="0">
                <a:solidFill>
                  <a:srgbClr val="000000"/>
                </a:solidFill>
                <a:cs typeface="ＭＳ Ｐゴシック"/>
              </a:rPr>
              <a:t>一方</a:t>
            </a:r>
            <a:r>
              <a:rPr lang="ja-JP" altLang="en-US" sz="1400" u="sng" kern="0" dirty="0" smtClean="0">
                <a:solidFill>
                  <a:srgbClr val="000000"/>
                </a:solidFill>
                <a:cs typeface="ＭＳ Ｐゴシック"/>
              </a:rPr>
              <a:t>文理融合解析</a:t>
            </a:r>
            <a:r>
              <a:rPr lang="ja-JP" altLang="ja-JP" sz="1400" u="sng" kern="0" dirty="0" smtClean="0">
                <a:solidFill>
                  <a:srgbClr val="000000"/>
                </a:solidFill>
                <a:cs typeface="ＭＳ Ｐゴシック"/>
              </a:rPr>
              <a:t>にも</a:t>
            </a:r>
            <a:r>
              <a:rPr lang="ja-JP" altLang="en-US" sz="1400" u="sng" kern="0" dirty="0" smtClean="0">
                <a:solidFill>
                  <a:srgbClr val="000000"/>
                </a:solidFill>
                <a:cs typeface="ＭＳ Ｐゴシック"/>
              </a:rPr>
              <a:t>まだ</a:t>
            </a:r>
            <a:r>
              <a:rPr lang="ja-JP" altLang="ja-JP" sz="1400" u="sng" kern="0" dirty="0" smtClean="0">
                <a:solidFill>
                  <a:srgbClr val="000000"/>
                </a:solidFill>
                <a:cs typeface="ＭＳ Ｐゴシック"/>
              </a:rPr>
              <a:t>落とし穴</a:t>
            </a:r>
            <a:r>
              <a:rPr lang="ja-JP" altLang="ja-JP" sz="1400" u="sng" kern="0" dirty="0">
                <a:solidFill>
                  <a:srgbClr val="000000"/>
                </a:solidFill>
                <a:cs typeface="ＭＳ Ｐゴシック"/>
              </a:rPr>
              <a:t>は</a:t>
            </a:r>
            <a:r>
              <a:rPr lang="ja-JP" altLang="ja-JP" sz="1400" u="sng" kern="0" dirty="0" smtClean="0">
                <a:solidFill>
                  <a:srgbClr val="000000"/>
                </a:solidFill>
                <a:cs typeface="ＭＳ Ｐゴシック"/>
              </a:rPr>
              <a:t>ある</a:t>
            </a:r>
            <a:r>
              <a:rPr lang="ja-JP" altLang="en-US" sz="1400" u="sng" kern="0" dirty="0">
                <a:solidFill>
                  <a:srgbClr val="000000"/>
                </a:solidFill>
                <a:cs typeface="ＭＳ Ｐゴシック"/>
              </a:rPr>
              <a:t>。</a:t>
            </a:r>
            <a:r>
              <a:rPr lang="ja-JP" altLang="ja-JP" sz="1400" u="sng" kern="0" dirty="0" smtClean="0">
                <a:solidFill>
                  <a:srgbClr val="000000"/>
                </a:solidFill>
                <a:cs typeface="ＭＳ Ｐゴシック"/>
              </a:rPr>
              <a:t>文科</a:t>
            </a:r>
            <a:r>
              <a:rPr lang="ja-JP" altLang="ja-JP" sz="1400" u="sng" kern="0" dirty="0">
                <a:solidFill>
                  <a:srgbClr val="000000"/>
                </a:solidFill>
                <a:cs typeface="ＭＳ Ｐゴシック"/>
              </a:rPr>
              <a:t>系手法との混合により大きな</a:t>
            </a:r>
            <a:r>
              <a:rPr lang="ja-JP" altLang="ja-JP" sz="1400" u="sng" kern="0" dirty="0" smtClean="0">
                <a:solidFill>
                  <a:srgbClr val="000000"/>
                </a:solidFill>
                <a:cs typeface="ＭＳ Ｐゴシック"/>
              </a:rPr>
              <a:t>間違え</a:t>
            </a:r>
            <a:r>
              <a:rPr lang="ja-JP" altLang="ja-JP" sz="1400" u="sng" kern="0" dirty="0">
                <a:solidFill>
                  <a:srgbClr val="000000"/>
                </a:solidFill>
                <a:cs typeface="ＭＳ Ｐゴシック"/>
              </a:rPr>
              <a:t>防止も可能になる。例えば、特に能登半島</a:t>
            </a:r>
            <a:r>
              <a:rPr lang="ja-JP" altLang="ja-JP" sz="1400" u="sng" kern="0" dirty="0" smtClean="0">
                <a:solidFill>
                  <a:srgbClr val="000000"/>
                </a:solidFill>
                <a:cs typeface="ＭＳ Ｐゴシック"/>
              </a:rPr>
              <a:t>からの</a:t>
            </a:r>
            <a:r>
              <a:rPr lang="ja-JP" altLang="ja-JP" sz="1400" u="sng" kern="0" dirty="0">
                <a:cs typeface="ＭＳ Ｐゴシック"/>
              </a:rPr>
              <a:t>七ツ島</a:t>
            </a:r>
            <a:r>
              <a:rPr lang="ja-JP" altLang="ja-JP" sz="1400" u="sng" kern="0" dirty="0">
                <a:solidFill>
                  <a:srgbClr val="000000"/>
                </a:solidFill>
                <a:cs typeface="ＭＳ Ｐゴシック"/>
              </a:rPr>
              <a:t>の様</a:t>
            </a:r>
            <a:r>
              <a:rPr lang="ja-JP" altLang="ja-JP" sz="1400" u="sng" kern="0" dirty="0" smtClean="0">
                <a:solidFill>
                  <a:srgbClr val="000000"/>
                </a:solidFill>
                <a:cs typeface="ＭＳ Ｐゴシック"/>
              </a:rPr>
              <a:t>に</a:t>
            </a:r>
            <a:r>
              <a:rPr lang="ja-JP" altLang="en-US" sz="1400" u="sng" kern="0" dirty="0" smtClean="0">
                <a:solidFill>
                  <a:srgbClr val="000000"/>
                </a:solidFill>
                <a:cs typeface="ＭＳ Ｐゴシック"/>
              </a:rPr>
              <a:t>極端に</a:t>
            </a:r>
            <a:r>
              <a:rPr lang="ja-JP" altLang="ja-JP" sz="1400" u="sng" kern="0" dirty="0" smtClean="0">
                <a:solidFill>
                  <a:srgbClr val="000000"/>
                </a:solidFill>
                <a:cs typeface="ＭＳ Ｐゴシック"/>
              </a:rPr>
              <a:t>狭い</a:t>
            </a:r>
            <a:r>
              <a:rPr lang="ja-JP" altLang="ja-JP" sz="1400" u="sng" kern="0" dirty="0">
                <a:solidFill>
                  <a:srgbClr val="000000"/>
                </a:solidFill>
                <a:cs typeface="ＭＳ Ｐゴシック"/>
              </a:rPr>
              <a:t>同一方向にだけ測量対象地点が多数集中した場合はｴｸｾﾙでは</a:t>
            </a:r>
            <a:r>
              <a:rPr lang="ja-JP" altLang="en-US" sz="1400" u="sng" kern="0" dirty="0" smtClean="0">
                <a:solidFill>
                  <a:srgbClr val="000000"/>
                </a:solidFill>
                <a:cs typeface="ＭＳ Ｐゴシック"/>
              </a:rPr>
              <a:t>測量実施地点詳細位置が異常に測量対象地点とは</a:t>
            </a:r>
            <a:r>
              <a:rPr lang="ja-JP" altLang="en-US" sz="1400" u="sng" kern="0" dirty="0">
                <a:solidFill>
                  <a:srgbClr val="000000"/>
                </a:solidFill>
                <a:cs typeface="ＭＳ Ｐゴシック"/>
              </a:rPr>
              <a:t>逆</a:t>
            </a:r>
            <a:r>
              <a:rPr lang="ja-JP" altLang="en-US" sz="1400" u="sng" kern="0" dirty="0" smtClean="0">
                <a:solidFill>
                  <a:srgbClr val="000000"/>
                </a:solidFill>
                <a:cs typeface="ＭＳ Ｐゴシック"/>
              </a:rPr>
              <a:t>方向に後退する</a:t>
            </a:r>
            <a:r>
              <a:rPr lang="ja-JP" altLang="ja-JP" sz="1400" u="sng" kern="0" dirty="0" smtClean="0">
                <a:solidFill>
                  <a:srgbClr val="000000"/>
                </a:solidFill>
                <a:cs typeface="ＭＳ Ｐゴシック"/>
              </a:rPr>
              <a:t>解析不調</a:t>
            </a:r>
            <a:r>
              <a:rPr lang="ja-JP" altLang="en-US" sz="1400" u="sng" kern="0" dirty="0" smtClean="0">
                <a:solidFill>
                  <a:srgbClr val="000000"/>
                </a:solidFill>
                <a:cs typeface="ＭＳ Ｐゴシック"/>
              </a:rPr>
              <a:t>が</a:t>
            </a:r>
            <a:r>
              <a:rPr lang="ja-JP" altLang="ja-JP" sz="1400" u="sng" kern="0" dirty="0" smtClean="0">
                <a:solidFill>
                  <a:srgbClr val="000000"/>
                </a:solidFill>
                <a:cs typeface="ＭＳ Ｐゴシック"/>
              </a:rPr>
              <a:t>発生</a:t>
            </a:r>
            <a:r>
              <a:rPr lang="ja-JP" altLang="ja-JP" sz="1400" u="sng" kern="0" dirty="0">
                <a:solidFill>
                  <a:srgbClr val="000000"/>
                </a:solidFill>
                <a:cs typeface="ＭＳ Ｐゴシック"/>
              </a:rPr>
              <a:t>したりする</a:t>
            </a:r>
            <a:r>
              <a:rPr lang="ja-JP" altLang="ja-JP" sz="1400" u="sng" kern="0" dirty="0" smtClean="0">
                <a:solidFill>
                  <a:srgbClr val="000000"/>
                </a:solidFill>
                <a:cs typeface="ＭＳ Ｐゴシック"/>
              </a:rPr>
              <a:t>。</a:t>
            </a:r>
            <a:r>
              <a:rPr lang="ja-JP" altLang="en-US" sz="1400" u="sng" kern="0" dirty="0" smtClean="0">
                <a:solidFill>
                  <a:srgbClr val="000000"/>
                </a:solidFill>
                <a:cs typeface="ＭＳ Ｐゴシック"/>
              </a:rPr>
              <a:t>　</a:t>
            </a:r>
          </a:p>
          <a:p>
            <a:pPr marL="0" indent="0">
              <a:buNone/>
            </a:pPr>
            <a:r>
              <a:rPr lang="ja-JP" altLang="en-US" sz="1400" u="sng" kern="0" dirty="0" smtClean="0">
                <a:solidFill>
                  <a:srgbClr val="000000"/>
                </a:solidFill>
                <a:cs typeface="ＭＳ Ｐゴシック"/>
              </a:rPr>
              <a:t>その都度困難な調整を要することは度々ある。今後も解決方法の研究中。</a:t>
            </a:r>
            <a:r>
              <a:rPr lang="en-US" altLang="ja-JP" sz="1400" kern="0" dirty="0" smtClean="0">
                <a:solidFill>
                  <a:srgbClr val="000000"/>
                </a:solidFill>
                <a:cs typeface="ＭＳ Ｐゴシック"/>
              </a:rPr>
              <a:t>※1</a:t>
            </a:r>
            <a:r>
              <a:rPr lang="ja-JP" altLang="en-US" sz="1200" kern="0" dirty="0">
                <a:solidFill>
                  <a:srgbClr val="000000"/>
                </a:solidFill>
                <a:latin typeface="Century"/>
                <a:ea typeface="ＭＳ 明朝"/>
                <a:cs typeface="Times New Roman"/>
              </a:rPr>
              <a:t>　</a:t>
            </a:r>
            <a:endParaRPr lang="ja-JP" altLang="ja-JP" sz="1200" kern="100" dirty="0">
              <a:latin typeface="Century"/>
              <a:ea typeface="ＭＳ 明朝"/>
              <a:cs typeface="Times New Roman"/>
            </a:endParaRPr>
          </a:p>
          <a:p>
            <a:pPr marL="0" indent="0">
              <a:buNone/>
            </a:pPr>
            <a:r>
              <a:rPr lang="en-US" altLang="ja-JP" sz="1200" kern="0" dirty="0">
                <a:solidFill>
                  <a:srgbClr val="000000"/>
                </a:solidFill>
                <a:cs typeface="ＭＳ Ｐゴシック"/>
              </a:rPr>
              <a:t> </a:t>
            </a:r>
            <a:endParaRPr lang="ja-JP" altLang="ja-JP" sz="1200" kern="100" dirty="0">
              <a:latin typeface="Century"/>
              <a:ea typeface="ＭＳ 明朝"/>
              <a:cs typeface="Times New Roman"/>
            </a:endParaRPr>
          </a:p>
          <a:p>
            <a:endParaRPr kumimoji="1" lang="ja-JP" altLang="en-US" sz="1200" dirty="0"/>
          </a:p>
        </p:txBody>
      </p:sp>
    </p:spTree>
    <p:extLst>
      <p:ext uri="{BB962C8B-B14F-4D97-AF65-F5344CB8AC3E}">
        <p14:creationId xmlns:p14="http://schemas.microsoft.com/office/powerpoint/2010/main" val="89477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a:bodyPr>
          <a:lstStyle/>
          <a:p>
            <a:r>
              <a:rPr lang="ja-JP" altLang="en-US" sz="1800" dirty="0"/>
              <a:t>従来の方法では</a:t>
            </a:r>
            <a:r>
              <a:rPr lang="ja-JP" altLang="en-US" sz="1800" dirty="0" smtClean="0"/>
              <a:t>わからなかった事</a:t>
            </a:r>
            <a:r>
              <a:rPr lang="ja-JP" altLang="en-US" sz="1800" dirty="0"/>
              <a:t>が多数わかる</a:t>
            </a:r>
            <a:r>
              <a:rPr lang="ja-JP" altLang="en-US" sz="1800" dirty="0" smtClean="0"/>
              <a:t>ので、</a:t>
            </a:r>
            <a:r>
              <a:rPr kumimoji="1" lang="ja-JP" altLang="en-US" sz="1800" dirty="0" smtClean="0"/>
              <a:t>今迄やってきた日常の研究は危険とか無意味</a:t>
            </a:r>
            <a:r>
              <a:rPr lang="ja-JP" altLang="en-US" sz="1800" dirty="0"/>
              <a:t>とか</a:t>
            </a:r>
            <a:r>
              <a:rPr lang="ja-JP" altLang="en-US" sz="1800" dirty="0" smtClean="0"/>
              <a:t>困難</a:t>
            </a:r>
            <a:r>
              <a:rPr lang="ja-JP" altLang="en-US" sz="1800" dirty="0"/>
              <a:t>とか</a:t>
            </a:r>
            <a:r>
              <a:rPr kumimoji="1" lang="ja-JP" altLang="en-US" sz="1800" dirty="0" smtClean="0"/>
              <a:t>思わずに</a:t>
            </a:r>
            <a:r>
              <a:rPr lang="ja-JP" altLang="en-US" sz="1800" dirty="0"/>
              <a:t>分離</a:t>
            </a:r>
            <a:r>
              <a:rPr kumimoji="1" lang="ja-JP" altLang="en-US" sz="1800" dirty="0" smtClean="0"/>
              <a:t>融合解析研究を推進すべきだ。</a:t>
            </a:r>
            <a:endParaRPr kumimoji="1" lang="ja-JP" altLang="en-US" sz="1800" dirty="0"/>
          </a:p>
        </p:txBody>
      </p:sp>
      <p:sp>
        <p:nvSpPr>
          <p:cNvPr id="3" name="コンテンツ プレースホルダー 2"/>
          <p:cNvSpPr>
            <a:spLocks noGrp="1"/>
          </p:cNvSpPr>
          <p:nvPr>
            <p:ph idx="1"/>
          </p:nvPr>
        </p:nvSpPr>
        <p:spPr>
          <a:xfrm>
            <a:off x="467544" y="1124744"/>
            <a:ext cx="8229600" cy="5256584"/>
          </a:xfrm>
        </p:spPr>
        <p:txBody>
          <a:bodyPr>
            <a:normAutofit/>
          </a:bodyPr>
          <a:lstStyle/>
          <a:p>
            <a:pPr marL="0" indent="0">
              <a:buNone/>
            </a:pPr>
            <a:r>
              <a:rPr lang="ja-JP" altLang="en-US" sz="1400" u="sng" dirty="0" smtClean="0"/>
              <a:t>国宝「山島</a:t>
            </a:r>
            <a:r>
              <a:rPr lang="ja-JP" altLang="en-US" sz="1400" u="sng" dirty="0"/>
              <a:t>方</a:t>
            </a:r>
            <a:r>
              <a:rPr lang="ja-JP" altLang="en-US" sz="1400" u="sng" dirty="0" smtClean="0"/>
              <a:t>位記」</a:t>
            </a:r>
            <a:r>
              <a:rPr lang="ja-JP" altLang="en-US" sz="1400" u="sng" dirty="0"/>
              <a:t>は文理融合解析をすることで伊能図の図幅上の記載だけではわからないことや、図幅にはあらわれない様々な事項が判明するので可能な限り解析をする必要が有る。</a:t>
            </a:r>
          </a:p>
          <a:p>
            <a:pPr marL="0" indent="0">
              <a:buNone/>
            </a:pPr>
            <a:endParaRPr lang="ja-JP" altLang="en-US" sz="1400" b="1" dirty="0" smtClean="0"/>
          </a:p>
          <a:p>
            <a:pPr marL="0" indent="0">
              <a:buNone/>
            </a:pPr>
            <a:r>
              <a:rPr lang="en-US" altLang="ja-JP" sz="1400" b="1" dirty="0" smtClean="0"/>
              <a:t>&lt;</a:t>
            </a:r>
            <a:r>
              <a:rPr lang="ja-JP" altLang="en-US" sz="1400" b="1" dirty="0" smtClean="0"/>
              <a:t>歴史地理</a:t>
            </a:r>
            <a:r>
              <a:rPr lang="en-US" altLang="ja-JP" sz="1400" b="1" dirty="0" smtClean="0"/>
              <a:t>&gt;</a:t>
            </a:r>
            <a:endParaRPr lang="ja-JP" altLang="en-US" sz="1400" b="1" dirty="0" smtClean="0"/>
          </a:p>
          <a:p>
            <a:pPr marL="0" indent="0">
              <a:buNone/>
            </a:pPr>
            <a:r>
              <a:rPr lang="ja-JP" altLang="en-US" sz="1400" dirty="0" smtClean="0"/>
              <a:t>伊能大図</a:t>
            </a:r>
            <a:r>
              <a:rPr lang="ja-JP" altLang="en-US" sz="1400" dirty="0"/>
              <a:t>の</a:t>
            </a:r>
            <a:r>
              <a:rPr lang="ja-JP" altLang="en-US" sz="1400" dirty="0" smtClean="0"/>
              <a:t>測</a:t>
            </a:r>
            <a:r>
              <a:rPr lang="ja-JP" altLang="en-US" sz="1400" dirty="0"/>
              <a:t>線</a:t>
            </a:r>
            <a:r>
              <a:rPr lang="en-US" altLang="ja-JP" sz="1400" dirty="0"/>
              <a:t>(</a:t>
            </a:r>
            <a:r>
              <a:rPr lang="ja-JP" altLang="en-US" sz="1400" dirty="0"/>
              <a:t>測量経路</a:t>
            </a:r>
            <a:r>
              <a:rPr lang="en-US" altLang="ja-JP" sz="1400" dirty="0" smtClean="0"/>
              <a:t>)</a:t>
            </a:r>
            <a:r>
              <a:rPr lang="ja-JP" altLang="en-US" sz="1400" dirty="0"/>
              <a:t>で</a:t>
            </a:r>
            <a:r>
              <a:rPr lang="ja-JP" altLang="en-US" sz="1400" dirty="0" smtClean="0"/>
              <a:t>判明</a:t>
            </a:r>
            <a:r>
              <a:rPr lang="ja-JP" altLang="en-US" sz="1400" dirty="0"/>
              <a:t>するのは〇丁目程度に対して山嶋方位記の解析値</a:t>
            </a:r>
            <a:r>
              <a:rPr lang="ja-JP" altLang="en-US" sz="1400" dirty="0" smtClean="0"/>
              <a:t>は測量実施地点が〇丁目</a:t>
            </a:r>
            <a:r>
              <a:rPr lang="ja-JP" altLang="en-US" sz="1400" dirty="0"/>
              <a:t>〇番地或いはその中の足元の一隅程度</a:t>
            </a:r>
            <a:r>
              <a:rPr lang="en-US" altLang="ja-JP" sz="1400" dirty="0"/>
              <a:t>1</a:t>
            </a:r>
            <a:r>
              <a:rPr lang="ja-JP" altLang="en-US" sz="1400" dirty="0"/>
              <a:t>～</a:t>
            </a:r>
            <a:r>
              <a:rPr lang="en-US" altLang="ja-JP" sz="1400" dirty="0" smtClean="0"/>
              <a:t>5m</a:t>
            </a:r>
            <a:r>
              <a:rPr lang="ja-JP" altLang="en-US" sz="1400" dirty="0"/>
              <a:t>の</a:t>
            </a:r>
            <a:r>
              <a:rPr lang="ja-JP" altLang="en-US" sz="1400" dirty="0" smtClean="0"/>
              <a:t>判明が目標になる。</a:t>
            </a:r>
            <a:r>
              <a:rPr lang="en-US" altLang="ja-JP" sz="1400" dirty="0"/>
              <a:t/>
            </a:r>
            <a:br>
              <a:rPr lang="en-US" altLang="ja-JP" sz="1400" dirty="0"/>
            </a:br>
            <a:r>
              <a:rPr lang="ja-JP" altLang="en-US" sz="1400" dirty="0" smtClean="0"/>
              <a:t>伊能大図の測線</a:t>
            </a:r>
            <a:r>
              <a:rPr lang="en-US" altLang="ja-JP" sz="1400" dirty="0" smtClean="0"/>
              <a:t>(</a:t>
            </a:r>
            <a:r>
              <a:rPr lang="ja-JP" altLang="en-US" sz="1400" dirty="0" smtClean="0"/>
              <a:t>測量経路</a:t>
            </a:r>
            <a:r>
              <a:rPr lang="en-US" altLang="ja-JP" sz="1400" dirty="0" smtClean="0"/>
              <a:t>)</a:t>
            </a:r>
            <a:r>
              <a:rPr lang="ja-JP" altLang="en-US" sz="1400" dirty="0" smtClean="0"/>
              <a:t>の要所、要所を更に正確に抑えることができる。</a:t>
            </a:r>
          </a:p>
          <a:p>
            <a:pPr marL="0" indent="0">
              <a:buNone/>
            </a:pPr>
            <a:endParaRPr lang="ja-JP" altLang="en-US" sz="1400" dirty="0" smtClean="0"/>
          </a:p>
          <a:p>
            <a:pPr marL="0" indent="0">
              <a:buNone/>
            </a:pPr>
            <a:r>
              <a:rPr lang="ja-JP" altLang="en-US" sz="1400" dirty="0" smtClean="0"/>
              <a:t>伊能大図でも描画の表現の範囲の為の曖昧さが残るが、山島方位記の測量実施地点詳細位置の解析は条件が整えば緯度経度秒単位以下</a:t>
            </a:r>
            <a:r>
              <a:rPr lang="en-US" altLang="ja-JP" sz="1400" dirty="0" smtClean="0"/>
              <a:t>2</a:t>
            </a:r>
            <a:r>
              <a:rPr lang="ja-JP" altLang="en-US" sz="1400" dirty="0" smtClean="0"/>
              <a:t>位</a:t>
            </a:r>
            <a:r>
              <a:rPr lang="en-US" altLang="ja-JP" sz="1400" dirty="0" smtClean="0"/>
              <a:t>( </a:t>
            </a:r>
            <a:r>
              <a:rPr lang="ja-JP" altLang="en-US" sz="1400" dirty="0" smtClean="0"/>
              <a:t>例</a:t>
            </a:r>
            <a:r>
              <a:rPr lang="en-US" altLang="ja-JP" sz="1400" dirty="0" smtClean="0"/>
              <a:t>:</a:t>
            </a:r>
            <a:r>
              <a:rPr lang="ja-JP" altLang="en-US" sz="1400" dirty="0" smtClean="0"/>
              <a:t>京都大学農学部前では緯度</a:t>
            </a:r>
            <a:r>
              <a:rPr lang="en-US" altLang="ja-JP" sz="1400" dirty="0" smtClean="0"/>
              <a:t>0.01</a:t>
            </a:r>
            <a:r>
              <a:rPr lang="ja-JP" altLang="en-US" sz="1400" dirty="0" smtClean="0"/>
              <a:t>秒</a:t>
            </a:r>
            <a:r>
              <a:rPr lang="en-US" altLang="ja-JP" sz="1400" dirty="0" smtClean="0"/>
              <a:t>=30.8cm</a:t>
            </a:r>
            <a:r>
              <a:rPr lang="ja-JP" altLang="en-US" sz="1400" dirty="0"/>
              <a:t>　</a:t>
            </a:r>
            <a:r>
              <a:rPr lang="ja-JP" altLang="en-US" sz="1400" dirty="0" smtClean="0"/>
              <a:t>経度</a:t>
            </a:r>
            <a:r>
              <a:rPr lang="en-US" altLang="ja-JP" sz="1400" dirty="0" smtClean="0"/>
              <a:t>0.01</a:t>
            </a:r>
            <a:r>
              <a:rPr lang="ja-JP" altLang="en-US" sz="1400" dirty="0" smtClean="0"/>
              <a:t>秒</a:t>
            </a:r>
            <a:r>
              <a:rPr lang="en-US" altLang="ja-JP" sz="1400" dirty="0" smtClean="0"/>
              <a:t>=25.3cm)</a:t>
            </a:r>
            <a:r>
              <a:rPr lang="ja-JP" altLang="en-US" sz="1400" dirty="0" smtClean="0"/>
              <a:t>を目指すこともできる。　</a:t>
            </a:r>
            <a:r>
              <a:rPr lang="ja-JP" altLang="en-US" sz="1400" dirty="0"/>
              <a:t>異なる</a:t>
            </a:r>
            <a:r>
              <a:rPr lang="ja-JP" altLang="en-US" sz="1400" dirty="0" smtClean="0"/>
              <a:t>事象の詳細な照合が可能にな</a:t>
            </a:r>
            <a:r>
              <a:rPr lang="ja-JP" altLang="en-US" sz="1400" dirty="0"/>
              <a:t>り正確になる</a:t>
            </a:r>
            <a:r>
              <a:rPr lang="ja-JP" altLang="en-US" sz="1400" dirty="0" smtClean="0"/>
              <a:t>。</a:t>
            </a:r>
            <a:endParaRPr lang="ja-JP" altLang="en-US" sz="1400" dirty="0"/>
          </a:p>
          <a:p>
            <a:pPr marL="0" indent="0">
              <a:buNone/>
            </a:pPr>
            <a:endParaRPr lang="ja-JP" altLang="en-US" sz="1400" dirty="0"/>
          </a:p>
          <a:p>
            <a:pPr marL="0" indent="0">
              <a:buNone/>
            </a:pPr>
            <a:r>
              <a:rPr lang="ja-JP" altLang="en-US" sz="1400" dirty="0" smtClean="0"/>
              <a:t>伊能図では詳細がわからない測量対象地点、例えば伊能図或いは山島方位記に掲載の日本語朝鮮地名の山々も同定でき、その歴史的経緯や意義もわかる。勿論現地照合や資料収集照合のレベルも向上する。</a:t>
            </a:r>
          </a:p>
          <a:p>
            <a:pPr marL="0" indent="0">
              <a:buNone/>
            </a:pPr>
            <a:endParaRPr lang="ja-JP" altLang="en-US" sz="1400" b="1" dirty="0" smtClean="0"/>
          </a:p>
          <a:p>
            <a:pPr marL="0" indent="0">
              <a:buNone/>
            </a:pPr>
            <a:r>
              <a:rPr lang="en-US" altLang="ja-JP" sz="1400" b="1" dirty="0" smtClean="0"/>
              <a:t>&lt;</a:t>
            </a:r>
            <a:r>
              <a:rPr lang="ja-JP" altLang="en-US" sz="1400" b="1" dirty="0" smtClean="0"/>
              <a:t>地磁気偏角の解析ﾃﾞｰﾀ　</a:t>
            </a:r>
            <a:r>
              <a:rPr lang="ja-JP" altLang="en-US" sz="1400" b="1" dirty="0"/>
              <a:t>　</a:t>
            </a:r>
            <a:r>
              <a:rPr lang="ja-JP" altLang="en-US" sz="1400" b="1" dirty="0" smtClean="0"/>
              <a:t>現在</a:t>
            </a:r>
            <a:r>
              <a:rPr lang="ja-JP" altLang="en-US" sz="1400" b="1" dirty="0"/>
              <a:t>進行中の地球規模</a:t>
            </a:r>
            <a:r>
              <a:rPr lang="ja-JP" altLang="en-US" sz="1400" b="1" dirty="0" smtClean="0"/>
              <a:t>の未知の研究に稀少な解析ﾃﾞｰﾀを活かす</a:t>
            </a:r>
            <a:r>
              <a:rPr lang="en-US" altLang="ja-JP" sz="1400" b="1" dirty="0" smtClean="0"/>
              <a:t>&gt;</a:t>
            </a:r>
          </a:p>
          <a:p>
            <a:pPr marL="0" indent="0">
              <a:buNone/>
            </a:pPr>
            <a:r>
              <a:rPr lang="ja-JP" altLang="en-US" sz="1400" dirty="0" smtClean="0"/>
              <a:t>鎖国の為、日本附近は特に陸上</a:t>
            </a:r>
            <a:r>
              <a:rPr lang="ja-JP" altLang="en-US" sz="1400" dirty="0"/>
              <a:t>での偏角ﾃﾞｰﾀが</a:t>
            </a:r>
            <a:r>
              <a:rPr lang="en-US" altLang="ja-JP" sz="1400" dirty="0" err="1" smtClean="0"/>
              <a:t>Kruzenshtern</a:t>
            </a:r>
            <a:r>
              <a:rPr lang="ja-JP" altLang="en-US" sz="1400" dirty="0" smtClean="0"/>
              <a:t>の長崎等以外皆無に近い。嘗てｶﾞｳｽとｳｪｰﾊﾞｰが把握を試み、当時も今</a:t>
            </a:r>
            <a:r>
              <a:rPr lang="ja-JP" altLang="en-US" sz="1400" dirty="0"/>
              <a:t>も発達して</a:t>
            </a:r>
            <a:r>
              <a:rPr lang="ja-JP" altLang="en-US" sz="1400" dirty="0" smtClean="0"/>
              <a:t>移動中の極東の偽磁極と、地球ﾀﾞｲﾅﾓの今後解明への基礎ﾃﾞｰﾀになる。後述の日本各地別の残留磁化物による遺蹟の年代推定と磁気異常の基礎ﾃﾞｰﾀにもなる。</a:t>
            </a:r>
          </a:p>
          <a:p>
            <a:pPr marL="0" indent="0">
              <a:buNone/>
            </a:pPr>
            <a:r>
              <a:rPr lang="ja-JP" altLang="en-US" sz="1400" dirty="0" smtClean="0"/>
              <a:t>岡山理科大学畠山准教授と</a:t>
            </a:r>
            <a:r>
              <a:rPr lang="en-US" altLang="ja-JP" sz="1400" dirty="0" smtClean="0"/>
              <a:t>Andrew Jackson  </a:t>
            </a:r>
            <a:r>
              <a:rPr lang="en-US" altLang="ja-JP" sz="1400" dirty="0" err="1" smtClean="0"/>
              <a:t>Jonkeres</a:t>
            </a:r>
            <a:r>
              <a:rPr lang="ja-JP" altLang="en-US" sz="1400" dirty="0" smtClean="0"/>
              <a:t>と</a:t>
            </a:r>
            <a:r>
              <a:rPr lang="en-US" altLang="ja-JP" sz="1400" dirty="0" smtClean="0"/>
              <a:t>NOAA</a:t>
            </a:r>
            <a:r>
              <a:rPr lang="ja-JP" altLang="en-US" sz="1400" dirty="0" smtClean="0"/>
              <a:t>の</a:t>
            </a:r>
            <a:r>
              <a:rPr lang="en-US" altLang="ja-JP" sz="1400" dirty="0" smtClean="0"/>
              <a:t>Global Data  </a:t>
            </a:r>
            <a:r>
              <a:rPr lang="ja-JP" altLang="en-US" sz="1400" dirty="0" smtClean="0"/>
              <a:t>投入を目指す。</a:t>
            </a:r>
          </a:p>
          <a:p>
            <a:pPr marL="0" indent="0">
              <a:buNone/>
            </a:pPr>
            <a:r>
              <a:rPr lang="ja-JP" altLang="en-US" sz="1400" dirty="0" smtClean="0"/>
              <a:t>伊能忠敬の業績</a:t>
            </a:r>
            <a:r>
              <a:rPr lang="ja-JP" altLang="en-US" sz="1400" dirty="0"/>
              <a:t>は</a:t>
            </a:r>
            <a:r>
              <a:rPr lang="ja-JP" altLang="en-US" sz="1400" dirty="0" smtClean="0"/>
              <a:t>役目を終えた文化財から</a:t>
            </a:r>
            <a:r>
              <a:rPr lang="ja-JP" altLang="en-US" sz="1400" dirty="0"/>
              <a:t>過去を</a:t>
            </a:r>
            <a:r>
              <a:rPr lang="ja-JP" altLang="en-US" sz="1400" dirty="0" smtClean="0"/>
              <a:t>研究する観点だけではない。</a:t>
            </a:r>
          </a:p>
          <a:p>
            <a:pPr marL="0" indent="0">
              <a:buNone/>
            </a:pPr>
            <a:endParaRPr lang="ja-JP" altLang="en-US" sz="1400" dirty="0"/>
          </a:p>
          <a:p>
            <a:pPr marL="0" indent="0">
              <a:buNone/>
            </a:pPr>
            <a:endParaRPr lang="ja-JP" altLang="en-US" sz="1400" dirty="0"/>
          </a:p>
          <a:p>
            <a:pPr marL="0" indent="0">
              <a:buNone/>
            </a:pPr>
            <a:endParaRPr kumimoji="1" lang="ja-JP" altLang="en-US" dirty="0"/>
          </a:p>
        </p:txBody>
      </p:sp>
    </p:spTree>
    <p:extLst>
      <p:ext uri="{BB962C8B-B14F-4D97-AF65-F5344CB8AC3E}">
        <p14:creationId xmlns:p14="http://schemas.microsoft.com/office/powerpoint/2010/main" val="3405375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lang="ja-JP" altLang="en-US" sz="1600" dirty="0" smtClean="0"/>
              <a:t>高知での北山</a:t>
            </a:r>
            <a:r>
              <a:rPr kumimoji="1" lang="ja-JP" altLang="en-US" sz="1600" dirty="0" smtClean="0"/>
              <a:t>街道一印</a:t>
            </a:r>
            <a:r>
              <a:rPr lang="ja-JP" altLang="en-US" sz="1600" dirty="0" smtClean="0"/>
              <a:t>、二印及び五月七日イ印</a:t>
            </a:r>
            <a:r>
              <a:rPr lang="en-US" altLang="ja-JP" sz="1600" dirty="0" smtClean="0"/>
              <a:t>(</a:t>
            </a:r>
            <a:r>
              <a:rPr lang="ja-JP" altLang="en-US" sz="1600" dirty="0" smtClean="0"/>
              <a:t>桂浜恵比須礁</a:t>
            </a:r>
            <a:r>
              <a:rPr lang="en-US" altLang="ja-JP" sz="1600" dirty="0" smtClean="0"/>
              <a:t>)</a:t>
            </a:r>
            <a:r>
              <a:rPr lang="ja-JP" altLang="en-US" sz="1600" dirty="0" err="1" smtClean="0"/>
              <a:t>での</a:t>
            </a:r>
            <a:r>
              <a:rPr lang="ja-JP" altLang="en-US" sz="1600" dirty="0" smtClean="0"/>
              <a:t>詳細判明事例</a:t>
            </a:r>
            <a:r>
              <a:rPr lang="en-US" altLang="ja-JP" sz="1600" dirty="0" smtClean="0"/>
              <a:t/>
            </a:r>
            <a:br>
              <a:rPr lang="en-US" altLang="ja-JP" sz="1600" dirty="0" smtClean="0"/>
            </a:br>
            <a:endParaRPr kumimoji="1" lang="ja-JP" altLang="en-US" sz="1600" dirty="0"/>
          </a:p>
        </p:txBody>
      </p:sp>
      <p:sp>
        <p:nvSpPr>
          <p:cNvPr id="3" name="コンテンツ プレースホルダー 2"/>
          <p:cNvSpPr>
            <a:spLocks noGrp="1"/>
          </p:cNvSpPr>
          <p:nvPr>
            <p:ph idx="1"/>
          </p:nvPr>
        </p:nvSpPr>
        <p:spPr>
          <a:xfrm>
            <a:off x="457200" y="1268760"/>
            <a:ext cx="8229600" cy="5184576"/>
          </a:xfrm>
        </p:spPr>
        <p:txBody>
          <a:bodyPr>
            <a:normAutofit lnSpcReduction="10000"/>
          </a:bodyPr>
          <a:lstStyle/>
          <a:p>
            <a:pPr marL="0" indent="0">
              <a:buNone/>
            </a:pPr>
            <a:r>
              <a:rPr lang="en-US" altLang="ja-JP" sz="1600" b="1" u="sng" kern="100" dirty="0" smtClean="0">
                <a:latin typeface="Century"/>
                <a:ea typeface="ＭＳ 明朝"/>
                <a:cs typeface="Times New Roman"/>
              </a:rPr>
              <a:t>&lt;</a:t>
            </a:r>
            <a:r>
              <a:rPr lang="ja-JP" altLang="en-US" sz="1600" b="1" u="sng" kern="100" dirty="0" smtClean="0">
                <a:latin typeface="Century"/>
                <a:ea typeface="ＭＳ 明朝"/>
                <a:cs typeface="Times New Roman"/>
              </a:rPr>
              <a:t>北山街道の山田橋から近郊久万川迄の経路の詳細が明確になった</a:t>
            </a:r>
            <a:r>
              <a:rPr lang="en-US" altLang="ja-JP" sz="1600" b="1" u="sng" kern="100" dirty="0">
                <a:latin typeface="Century"/>
                <a:ea typeface="ＭＳ 明朝"/>
                <a:cs typeface="Times New Roman"/>
              </a:rPr>
              <a:t>&gt;</a:t>
            </a:r>
            <a:endParaRPr lang="ja-JP" altLang="en-US" sz="1600" b="1" u="sng" kern="100" dirty="0" smtClean="0">
              <a:latin typeface="Century"/>
              <a:ea typeface="ＭＳ 明朝"/>
              <a:cs typeface="Times New Roman"/>
            </a:endParaRPr>
          </a:p>
          <a:p>
            <a:pPr marL="0" indent="0">
              <a:buNone/>
            </a:pPr>
            <a:r>
              <a:rPr lang="en-US" altLang="ja-JP" sz="1600" kern="100" dirty="0" smtClean="0">
                <a:latin typeface="Century"/>
                <a:ea typeface="ＭＳ 明朝"/>
                <a:cs typeface="Times New Roman"/>
              </a:rPr>
              <a:t>1808</a:t>
            </a:r>
            <a:r>
              <a:rPr lang="ja-JP" altLang="ja-JP" sz="1600" kern="100" dirty="0" smtClean="0">
                <a:latin typeface="Century"/>
                <a:ea typeface="ＭＳ 明朝"/>
                <a:cs typeface="Times New Roman"/>
              </a:rPr>
              <a:t>年</a:t>
            </a:r>
            <a:r>
              <a:rPr lang="ja-JP" altLang="en-US" sz="1600" kern="100" dirty="0" smtClean="0">
                <a:latin typeface="Century"/>
                <a:ea typeface="ＭＳ 明朝"/>
                <a:cs typeface="Times New Roman"/>
              </a:rPr>
              <a:t>測量時の</a:t>
            </a:r>
            <a:r>
              <a:rPr lang="ja-JP" altLang="ja-JP" sz="1600" kern="100" dirty="0" smtClean="0">
                <a:latin typeface="Century"/>
                <a:ea typeface="ＭＳ 明朝"/>
                <a:cs typeface="Times New Roman"/>
              </a:rPr>
              <a:t>北山</a:t>
            </a:r>
            <a:r>
              <a:rPr lang="ja-JP" altLang="ja-JP" sz="1600" kern="100" dirty="0">
                <a:latin typeface="Century"/>
                <a:ea typeface="ＭＳ 明朝"/>
                <a:cs typeface="Times New Roman"/>
              </a:rPr>
              <a:t>街道一印は城下</a:t>
            </a:r>
            <a:r>
              <a:rPr lang="ja-JP" altLang="ja-JP" sz="1600" kern="100" dirty="0" smtClean="0">
                <a:latin typeface="Century"/>
                <a:ea typeface="ＭＳ 明朝"/>
                <a:cs typeface="Times New Roman"/>
              </a:rPr>
              <a:t>の</a:t>
            </a:r>
            <a:r>
              <a:rPr lang="ja-JP" altLang="en-US" sz="1600" kern="100" dirty="0" smtClean="0">
                <a:latin typeface="Century"/>
                <a:ea typeface="ＭＳ 明朝"/>
                <a:cs typeface="Times New Roman"/>
              </a:rPr>
              <a:t>北の</a:t>
            </a:r>
            <a:r>
              <a:rPr lang="ja-JP" altLang="ja-JP" sz="1600" kern="100" dirty="0" smtClean="0">
                <a:latin typeface="Century"/>
                <a:ea typeface="ＭＳ 明朝"/>
                <a:cs typeface="Times New Roman"/>
              </a:rPr>
              <a:t>江</a:t>
            </a:r>
            <a:r>
              <a:rPr lang="ja-JP" altLang="ja-JP" sz="1600" kern="100" dirty="0">
                <a:latin typeface="Century"/>
                <a:ea typeface="ＭＳ 明朝"/>
                <a:cs typeface="Times New Roman"/>
              </a:rPr>
              <a:t>の口川に架かる山田橋の</a:t>
            </a:r>
            <a:r>
              <a:rPr lang="ja-JP" altLang="ja-JP" sz="1600" kern="100" dirty="0" smtClean="0">
                <a:latin typeface="Century"/>
                <a:ea typeface="ＭＳ 明朝"/>
                <a:cs typeface="Times New Roman"/>
              </a:rPr>
              <a:t>北詰</a:t>
            </a:r>
            <a:r>
              <a:rPr lang="ja-JP" altLang="en-US" sz="1600" kern="100" dirty="0" smtClean="0">
                <a:latin typeface="Century"/>
                <a:ea typeface="ＭＳ 明朝"/>
                <a:cs typeface="Times New Roman"/>
              </a:rPr>
              <a:t>の東への曲がり角での測量実施位置である</a:t>
            </a:r>
            <a:r>
              <a:rPr lang="ja-JP" altLang="ja-JP" sz="1600" kern="100" dirty="0" smtClean="0">
                <a:latin typeface="Century"/>
                <a:ea typeface="ＭＳ 明朝"/>
                <a:cs typeface="Times New Roman"/>
              </a:rPr>
              <a:t>。</a:t>
            </a:r>
            <a:endParaRPr lang="ja-JP" altLang="en-US" sz="1600" kern="100" dirty="0" smtClean="0">
              <a:latin typeface="Century"/>
              <a:ea typeface="ＭＳ 明朝"/>
              <a:cs typeface="Times New Roman"/>
            </a:endParaRPr>
          </a:p>
          <a:p>
            <a:pPr marL="0" indent="0">
              <a:buNone/>
            </a:pPr>
            <a:r>
              <a:rPr lang="ja-JP" altLang="en-US" sz="1600" kern="100" dirty="0" smtClean="0">
                <a:latin typeface="Century"/>
                <a:ea typeface="ＭＳ 明朝"/>
                <a:cs typeface="Times New Roman"/>
              </a:rPr>
              <a:t>四国</a:t>
            </a:r>
            <a:r>
              <a:rPr lang="ja-JP" altLang="en-US" sz="1600" kern="100" dirty="0">
                <a:latin typeface="Century"/>
                <a:ea typeface="ＭＳ 明朝"/>
                <a:cs typeface="Times New Roman"/>
              </a:rPr>
              <a:t>山地を越えて瀬戸内沿岸の伊予川之江経由江戸に至る参勤交代道の起点とした</a:t>
            </a:r>
            <a:r>
              <a:rPr lang="ja-JP" altLang="ja-JP" sz="1600" kern="100" dirty="0" smtClean="0">
                <a:latin typeface="Century"/>
                <a:ea typeface="ＭＳ 明朝"/>
                <a:cs typeface="Times New Roman"/>
              </a:rPr>
              <a:t>山田</a:t>
            </a:r>
            <a:r>
              <a:rPr lang="ja-JP" altLang="ja-JP" sz="1600" kern="100" dirty="0">
                <a:latin typeface="Century"/>
                <a:ea typeface="ＭＳ 明朝"/>
                <a:cs typeface="Times New Roman"/>
              </a:rPr>
              <a:t>橋</a:t>
            </a:r>
            <a:r>
              <a:rPr lang="ja-JP" altLang="en-US" sz="1600" kern="100" dirty="0">
                <a:latin typeface="Century"/>
                <a:ea typeface="ＭＳ 明朝"/>
                <a:cs typeface="Times New Roman"/>
              </a:rPr>
              <a:t>の</a:t>
            </a:r>
            <a:r>
              <a:rPr lang="ja-JP" altLang="en-US" sz="1600" kern="100" dirty="0" smtClean="0">
                <a:latin typeface="Century"/>
                <a:ea typeface="ＭＳ 明朝"/>
                <a:cs typeface="Times New Roman"/>
              </a:rPr>
              <a:t>南詰には城下の弘</a:t>
            </a:r>
            <a:r>
              <a:rPr lang="ja-JP" altLang="en-US" sz="1600" kern="100" dirty="0">
                <a:latin typeface="Century"/>
                <a:ea typeface="ＭＳ 明朝"/>
                <a:cs typeface="Times New Roman"/>
              </a:rPr>
              <a:t>小路への出入りの通行人を検査の為</a:t>
            </a:r>
            <a:r>
              <a:rPr lang="ja-JP" altLang="en-US" sz="1600" kern="100" dirty="0" smtClean="0">
                <a:latin typeface="Century"/>
                <a:ea typeface="ＭＳ 明朝"/>
                <a:cs typeface="Times New Roman"/>
              </a:rPr>
              <a:t>の高知城下</a:t>
            </a:r>
            <a:r>
              <a:rPr lang="ja-JP" altLang="en-US" sz="1600" kern="100" dirty="0">
                <a:latin typeface="Century"/>
                <a:ea typeface="ＭＳ 明朝"/>
                <a:cs typeface="Times New Roman"/>
              </a:rPr>
              <a:t>三番所</a:t>
            </a:r>
            <a:r>
              <a:rPr lang="en-US" altLang="ja-JP" sz="1600" kern="100" dirty="0">
                <a:latin typeface="Century"/>
                <a:ea typeface="ＭＳ 明朝"/>
                <a:cs typeface="Times New Roman"/>
              </a:rPr>
              <a:t>(</a:t>
            </a:r>
            <a:r>
              <a:rPr lang="ja-JP" altLang="en-US" sz="1600" kern="100" dirty="0">
                <a:latin typeface="Century"/>
                <a:ea typeface="ＭＳ 明朝"/>
                <a:cs typeface="Times New Roman"/>
              </a:rPr>
              <a:t>思案橋、松ヶ鼻</a:t>
            </a:r>
            <a:r>
              <a:rPr lang="en-US" altLang="ja-JP" sz="1600" kern="100" dirty="0">
                <a:latin typeface="Century"/>
                <a:ea typeface="ＭＳ 明朝"/>
                <a:cs typeface="Times New Roman"/>
              </a:rPr>
              <a:t>)</a:t>
            </a:r>
            <a:r>
              <a:rPr lang="ja-JP" altLang="en-US" sz="1600" kern="100" dirty="0">
                <a:latin typeface="Century"/>
                <a:ea typeface="ＭＳ 明朝"/>
                <a:cs typeface="Times New Roman"/>
              </a:rPr>
              <a:t>のひとつ山田番所</a:t>
            </a:r>
            <a:r>
              <a:rPr lang="ja-JP" altLang="en-US" sz="1600" kern="100" dirty="0" smtClean="0">
                <a:latin typeface="Century"/>
                <a:ea typeface="ＭＳ 明朝"/>
                <a:cs typeface="Times New Roman"/>
              </a:rPr>
              <a:t>を設置。</a:t>
            </a:r>
          </a:p>
          <a:p>
            <a:pPr marL="0" indent="0">
              <a:buNone/>
            </a:pPr>
            <a:r>
              <a:rPr lang="ja-JP" altLang="en-US" sz="1600" kern="100" dirty="0" smtClean="0">
                <a:latin typeface="Century"/>
                <a:ea typeface="ＭＳ 明朝"/>
                <a:cs typeface="Times New Roman"/>
              </a:rPr>
              <a:t>土佐史談</a:t>
            </a:r>
            <a:r>
              <a:rPr lang="en-US" altLang="ja-JP" sz="1600" kern="100" dirty="0">
                <a:latin typeface="Century"/>
                <a:ea typeface="ＭＳ 明朝"/>
                <a:cs typeface="Times New Roman"/>
              </a:rPr>
              <a:t>206</a:t>
            </a:r>
            <a:r>
              <a:rPr lang="ja-JP" altLang="en-US" sz="1600" kern="100" dirty="0">
                <a:latin typeface="Century"/>
                <a:ea typeface="ＭＳ 明朝"/>
                <a:cs typeface="Times New Roman"/>
              </a:rPr>
              <a:t>「参勤交代北山道と高知市」広谷喜十郎</a:t>
            </a:r>
            <a:r>
              <a:rPr lang="en-US" altLang="ja-JP" sz="1600" kern="100" dirty="0">
                <a:latin typeface="Century"/>
                <a:ea typeface="ＭＳ 明朝"/>
                <a:cs typeface="Times New Roman"/>
              </a:rPr>
              <a:t>1997</a:t>
            </a:r>
            <a:r>
              <a:rPr lang="ja-JP" altLang="en-US" sz="1600" kern="100" dirty="0" smtClean="0">
                <a:latin typeface="Century"/>
                <a:ea typeface="ＭＳ 明朝"/>
                <a:cs typeface="Times New Roman"/>
              </a:rPr>
              <a:t>年には・</a:t>
            </a:r>
            <a:r>
              <a:rPr lang="ja-JP" altLang="en-US" sz="1600" kern="100" dirty="0">
                <a:latin typeface="Century"/>
                <a:ea typeface="ＭＳ 明朝"/>
                <a:cs typeface="Times New Roman"/>
              </a:rPr>
              <a:t>・・</a:t>
            </a:r>
            <a:r>
              <a:rPr lang="ja-JP" altLang="en-US" sz="1600" kern="100" dirty="0" smtClean="0">
                <a:latin typeface="Century"/>
                <a:ea typeface="ＭＳ 明朝"/>
                <a:cs typeface="Times New Roman"/>
              </a:rPr>
              <a:t>山田橋からすぐにすこしばかり右に折れて北進する道を行くと久万川にさしかかり・・・とある。</a:t>
            </a:r>
          </a:p>
          <a:p>
            <a:pPr marL="0" indent="0">
              <a:buNone/>
            </a:pPr>
            <a:r>
              <a:rPr lang="en-US" altLang="ja-JP" sz="1600" b="1" kern="100" dirty="0" smtClean="0">
                <a:latin typeface="Century"/>
                <a:ea typeface="ＭＳ 明朝"/>
                <a:cs typeface="Times New Roman"/>
              </a:rPr>
              <a:t>&lt;</a:t>
            </a:r>
            <a:r>
              <a:rPr lang="ja-JP" altLang="en-US" sz="1600" b="1" kern="100" dirty="0" smtClean="0">
                <a:latin typeface="Century"/>
                <a:ea typeface="ＭＳ 明朝"/>
                <a:cs typeface="Times New Roman"/>
              </a:rPr>
              <a:t>今回判明したこと</a:t>
            </a:r>
            <a:r>
              <a:rPr lang="en-US" altLang="ja-JP" sz="1600" b="1" kern="100" dirty="0" smtClean="0">
                <a:latin typeface="Century"/>
                <a:ea typeface="ＭＳ 明朝"/>
                <a:cs typeface="Times New Roman"/>
              </a:rPr>
              <a:t>&gt;</a:t>
            </a:r>
            <a:endParaRPr lang="ja-JP" altLang="en-US" sz="1600" b="1" kern="100" dirty="0" smtClean="0">
              <a:latin typeface="Century"/>
              <a:ea typeface="ＭＳ 明朝"/>
              <a:cs typeface="Times New Roman"/>
            </a:endParaRPr>
          </a:p>
          <a:p>
            <a:pPr marL="0" indent="0">
              <a:buNone/>
            </a:pPr>
            <a:r>
              <a:rPr lang="ja-JP" altLang="en-US" sz="1600" kern="100" dirty="0" smtClean="0">
                <a:latin typeface="Century"/>
                <a:ea typeface="ＭＳ 明朝"/>
                <a:cs typeface="Times New Roman"/>
              </a:rPr>
              <a:t>北山街道は山田橋の北詰を東に</a:t>
            </a:r>
            <a:r>
              <a:rPr lang="ja-JP" altLang="en-US" sz="1600" kern="100" dirty="0">
                <a:latin typeface="Century"/>
                <a:ea typeface="ＭＳ 明朝"/>
                <a:cs typeface="Times New Roman"/>
              </a:rPr>
              <a:t>曲がる測量実施位置が</a:t>
            </a:r>
            <a:r>
              <a:rPr lang="ja-JP" altLang="ja-JP" sz="1600" kern="100" dirty="0">
                <a:latin typeface="Century"/>
                <a:ea typeface="ＭＳ 明朝"/>
                <a:cs typeface="Times New Roman"/>
              </a:rPr>
              <a:t>北山</a:t>
            </a:r>
            <a:r>
              <a:rPr lang="ja-JP" altLang="ja-JP" sz="1600" kern="100" dirty="0" smtClean="0">
                <a:latin typeface="Century"/>
                <a:ea typeface="ＭＳ 明朝"/>
                <a:cs typeface="Times New Roman"/>
              </a:rPr>
              <a:t>街道</a:t>
            </a:r>
            <a:r>
              <a:rPr lang="ja-JP" altLang="en-US" sz="1600" kern="100" dirty="0" smtClean="0">
                <a:latin typeface="Century"/>
                <a:ea typeface="ＭＳ 明朝"/>
                <a:cs typeface="Times New Roman"/>
              </a:rPr>
              <a:t>一</a:t>
            </a:r>
            <a:r>
              <a:rPr lang="ja-JP" altLang="ja-JP" sz="1600" kern="100" dirty="0" smtClean="0">
                <a:latin typeface="Century"/>
                <a:ea typeface="ＭＳ 明朝"/>
                <a:cs typeface="Times New Roman"/>
              </a:rPr>
              <a:t>印</a:t>
            </a:r>
            <a:r>
              <a:rPr lang="ja-JP" altLang="en-US" sz="1600" kern="100" dirty="0">
                <a:latin typeface="Century"/>
                <a:ea typeface="ＭＳ 明朝"/>
                <a:cs typeface="Times New Roman"/>
              </a:rPr>
              <a:t>である</a:t>
            </a:r>
            <a:r>
              <a:rPr lang="ja-JP" altLang="en-US" sz="1600" kern="100" dirty="0" smtClean="0">
                <a:latin typeface="Century"/>
                <a:ea typeface="ＭＳ 明朝"/>
                <a:cs typeface="Times New Roman"/>
              </a:rPr>
              <a:t>。すぐに丑之助の西端から北上、現土佐病院の東の道を北上し、現比島三丁目市営住宅の西端の建物を横断して南西から来た道に合流して東北東へ曲る地点での測量実施位置が</a:t>
            </a:r>
            <a:r>
              <a:rPr lang="ja-JP" altLang="ja-JP" sz="1600" kern="100" dirty="0" smtClean="0">
                <a:latin typeface="Century"/>
                <a:ea typeface="ＭＳ 明朝"/>
                <a:cs typeface="Times New Roman"/>
              </a:rPr>
              <a:t>北山街道</a:t>
            </a:r>
            <a:r>
              <a:rPr lang="ja-JP" altLang="en-US" sz="1600" kern="100" dirty="0" smtClean="0">
                <a:latin typeface="Century"/>
                <a:ea typeface="ＭＳ 明朝"/>
                <a:cs typeface="Times New Roman"/>
              </a:rPr>
              <a:t>二</a:t>
            </a:r>
            <a:r>
              <a:rPr lang="ja-JP" altLang="ja-JP" sz="1600" kern="100" dirty="0" smtClean="0">
                <a:latin typeface="Century"/>
                <a:ea typeface="ＭＳ 明朝"/>
                <a:cs typeface="Times New Roman"/>
              </a:rPr>
              <a:t>印</a:t>
            </a:r>
            <a:r>
              <a:rPr lang="ja-JP" altLang="en-US" sz="1600" kern="100" dirty="0" smtClean="0">
                <a:latin typeface="Century"/>
                <a:ea typeface="ＭＳ 明朝"/>
                <a:cs typeface="Times New Roman"/>
              </a:rPr>
              <a:t>である。やがて比島の集落を過ぎると久万川の橋になる。この区間をより明確にすることができた。</a:t>
            </a:r>
          </a:p>
          <a:p>
            <a:pPr marL="0" indent="0">
              <a:buNone/>
            </a:pPr>
            <a:endParaRPr lang="ja-JP" altLang="en-US" sz="1600" kern="100" dirty="0" smtClean="0">
              <a:latin typeface="Century"/>
              <a:ea typeface="ＭＳ 明朝"/>
              <a:cs typeface="Times New Roman"/>
            </a:endParaRPr>
          </a:p>
          <a:p>
            <a:pPr marL="0" indent="0">
              <a:buNone/>
            </a:pPr>
            <a:r>
              <a:rPr lang="en-US" altLang="ja-JP" sz="1600" b="1" kern="100" dirty="0" smtClean="0">
                <a:latin typeface="Century"/>
                <a:ea typeface="ＭＳ 明朝"/>
                <a:cs typeface="Times New Roman"/>
              </a:rPr>
              <a:t>&lt;</a:t>
            </a:r>
            <a:r>
              <a:rPr lang="ja-JP" altLang="en-US" sz="1600" b="1" kern="100" dirty="0" smtClean="0">
                <a:latin typeface="Century"/>
                <a:ea typeface="ＭＳ 明朝"/>
                <a:cs typeface="Times New Roman"/>
              </a:rPr>
              <a:t>山田橋は約</a:t>
            </a:r>
            <a:r>
              <a:rPr lang="en-US" altLang="ja-JP" sz="1600" b="1" kern="100" dirty="0" smtClean="0">
                <a:latin typeface="Century"/>
                <a:ea typeface="ＭＳ 明朝"/>
                <a:cs typeface="Times New Roman"/>
              </a:rPr>
              <a:t>10m</a:t>
            </a:r>
            <a:r>
              <a:rPr lang="ja-JP" altLang="en-US" sz="1600" b="1" kern="100" dirty="0" smtClean="0">
                <a:latin typeface="Century"/>
                <a:ea typeface="ＭＳ 明朝"/>
                <a:cs typeface="Times New Roman"/>
              </a:rPr>
              <a:t>程度　東にあったか</a:t>
            </a:r>
            <a:r>
              <a:rPr lang="en-US" altLang="ja-JP" sz="1600" b="1" kern="100" dirty="0" smtClean="0">
                <a:latin typeface="Century"/>
                <a:ea typeface="ＭＳ 明朝"/>
                <a:cs typeface="Times New Roman"/>
              </a:rPr>
              <a:t>?  &gt;</a:t>
            </a:r>
            <a:endParaRPr lang="ja-JP" altLang="en-US" sz="1600" b="1" kern="100" dirty="0" smtClean="0">
              <a:latin typeface="Century"/>
              <a:ea typeface="ＭＳ 明朝"/>
              <a:cs typeface="Times New Roman"/>
            </a:endParaRPr>
          </a:p>
          <a:p>
            <a:pPr marL="0" indent="0">
              <a:buNone/>
            </a:pPr>
            <a:r>
              <a:rPr lang="ja-JP" altLang="en-US" sz="1600" kern="100" dirty="0" smtClean="0">
                <a:latin typeface="Century"/>
                <a:ea typeface="ＭＳ 明朝"/>
                <a:cs typeface="Times New Roman"/>
              </a:rPr>
              <a:t>山田</a:t>
            </a:r>
            <a:r>
              <a:rPr lang="ja-JP" altLang="en-US" sz="1600" kern="100" dirty="0">
                <a:latin typeface="Century"/>
                <a:ea typeface="ＭＳ 明朝"/>
                <a:cs typeface="Times New Roman"/>
              </a:rPr>
              <a:t>橋北端の位置で測量</a:t>
            </a:r>
            <a:r>
              <a:rPr lang="ja-JP" altLang="en-US" sz="1600" kern="100" dirty="0" smtClean="0">
                <a:latin typeface="Century"/>
                <a:ea typeface="ＭＳ 明朝"/>
                <a:cs typeface="Times New Roman"/>
              </a:rPr>
              <a:t>した地点再現位置は北緯</a:t>
            </a:r>
            <a:r>
              <a:rPr lang="en-US" altLang="ja-JP" sz="1600" kern="100" dirty="0" smtClean="0">
                <a:latin typeface="Century"/>
                <a:ea typeface="ＭＳ 明朝"/>
                <a:cs typeface="Times New Roman"/>
              </a:rPr>
              <a:t>33°33′51.11</a:t>
            </a:r>
            <a:r>
              <a:rPr lang="en-US" altLang="ja-JP" sz="1600" kern="100" dirty="0">
                <a:latin typeface="Century"/>
                <a:ea typeface="ＭＳ 明朝"/>
                <a:cs typeface="Times New Roman"/>
              </a:rPr>
              <a:t>″</a:t>
            </a:r>
            <a:r>
              <a:rPr lang="ja-JP" altLang="en-US" sz="1600" kern="100" dirty="0">
                <a:latin typeface="Century"/>
                <a:ea typeface="ＭＳ 明朝"/>
                <a:cs typeface="Times New Roman"/>
              </a:rPr>
              <a:t>東経</a:t>
            </a:r>
            <a:r>
              <a:rPr lang="en-US" altLang="ja-JP" sz="1600" kern="100" dirty="0">
                <a:latin typeface="Century"/>
                <a:ea typeface="ＭＳ 明朝"/>
                <a:cs typeface="Times New Roman"/>
              </a:rPr>
              <a:t>133°32′</a:t>
            </a:r>
            <a:r>
              <a:rPr lang="ja-JP" altLang="en-US" sz="1600" kern="100" dirty="0">
                <a:latin typeface="Century"/>
                <a:ea typeface="ＭＳ 明朝"/>
                <a:cs typeface="Times New Roman"/>
              </a:rPr>
              <a:t>　</a:t>
            </a:r>
            <a:r>
              <a:rPr lang="en-US" altLang="ja-JP" sz="1600" kern="100" dirty="0" smtClean="0">
                <a:latin typeface="Century"/>
                <a:ea typeface="ＭＳ 明朝"/>
                <a:cs typeface="Times New Roman"/>
              </a:rPr>
              <a:t>46.52″</a:t>
            </a:r>
            <a:r>
              <a:rPr lang="ja-JP" altLang="en-US" sz="1600" kern="100" dirty="0" smtClean="0">
                <a:latin typeface="Century"/>
                <a:ea typeface="ＭＳ 明朝"/>
                <a:cs typeface="Times New Roman"/>
              </a:rPr>
              <a:t>で偏角</a:t>
            </a:r>
            <a:r>
              <a:rPr lang="en-US" altLang="ja-JP" sz="1600" kern="100" dirty="0" smtClean="0">
                <a:latin typeface="Century"/>
                <a:ea typeface="ＭＳ 明朝"/>
                <a:cs typeface="Times New Roman"/>
              </a:rPr>
              <a:t>0°33′56″</a:t>
            </a:r>
            <a:r>
              <a:rPr lang="ja-JP" altLang="en-US" sz="1600" kern="100" dirty="0" smtClean="0">
                <a:latin typeface="Century"/>
                <a:ea typeface="ＭＳ 明朝"/>
                <a:cs typeface="Times New Roman"/>
              </a:rPr>
              <a:t>西偏になる。現山田橋の東欄干での</a:t>
            </a:r>
            <a:r>
              <a:rPr lang="en-US" altLang="ja-JP" sz="1600" kern="100" dirty="0" smtClean="0">
                <a:latin typeface="Century"/>
                <a:ea typeface="ＭＳ 明朝"/>
                <a:cs typeface="Times New Roman"/>
              </a:rPr>
              <a:t>GPS</a:t>
            </a:r>
            <a:r>
              <a:rPr lang="ja-JP" altLang="en-US" sz="1600" kern="100" dirty="0" smtClean="0">
                <a:latin typeface="Century"/>
                <a:ea typeface="ＭＳ 明朝"/>
                <a:cs typeface="Times New Roman"/>
              </a:rPr>
              <a:t>測定経度は東経</a:t>
            </a:r>
            <a:r>
              <a:rPr lang="en-US" altLang="ja-JP" sz="1600" kern="100" dirty="0">
                <a:latin typeface="Century"/>
                <a:ea typeface="ＭＳ 明朝"/>
                <a:cs typeface="Times New Roman"/>
              </a:rPr>
              <a:t>133°32′</a:t>
            </a:r>
            <a:r>
              <a:rPr lang="ja-JP" altLang="en-US" sz="1600" kern="100" dirty="0">
                <a:latin typeface="Century"/>
                <a:ea typeface="ＭＳ 明朝"/>
                <a:cs typeface="Times New Roman"/>
              </a:rPr>
              <a:t>　</a:t>
            </a:r>
            <a:r>
              <a:rPr lang="en-US" altLang="ja-JP" sz="1600" kern="100" dirty="0" smtClean="0">
                <a:latin typeface="Century"/>
                <a:ea typeface="ＭＳ 明朝"/>
                <a:cs typeface="Times New Roman"/>
              </a:rPr>
              <a:t>46.1″</a:t>
            </a:r>
            <a:r>
              <a:rPr lang="ja-JP" altLang="en-US" sz="1600" kern="100" dirty="0" smtClean="0">
                <a:latin typeface="Century"/>
                <a:ea typeface="ＭＳ 明朝"/>
                <a:cs typeface="Times New Roman"/>
              </a:rPr>
              <a:t>で約</a:t>
            </a:r>
            <a:r>
              <a:rPr lang="en-US" altLang="ja-JP" sz="1600" kern="100" dirty="0" smtClean="0">
                <a:latin typeface="Century"/>
                <a:ea typeface="ＭＳ 明朝"/>
                <a:cs typeface="Times New Roman"/>
              </a:rPr>
              <a:t>0.4</a:t>
            </a:r>
            <a:r>
              <a:rPr lang="ja-JP" altLang="en-US" sz="1600" kern="100" dirty="0" smtClean="0">
                <a:latin typeface="Century"/>
                <a:ea typeface="ＭＳ 明朝"/>
                <a:cs typeface="Times New Roman"/>
              </a:rPr>
              <a:t>秒の差が有り高知での経度</a:t>
            </a:r>
            <a:r>
              <a:rPr lang="en-US" altLang="ja-JP" sz="1600" kern="100" dirty="0" smtClean="0">
                <a:latin typeface="Century"/>
                <a:ea typeface="ＭＳ 明朝"/>
                <a:cs typeface="Times New Roman"/>
              </a:rPr>
              <a:t>0.1</a:t>
            </a:r>
            <a:r>
              <a:rPr lang="ja-JP" altLang="en-US" sz="1600" kern="100" dirty="0" smtClean="0">
                <a:latin typeface="Century"/>
                <a:ea typeface="ＭＳ 明朝"/>
                <a:cs typeface="Times New Roman"/>
              </a:rPr>
              <a:t>秒</a:t>
            </a:r>
            <a:r>
              <a:rPr lang="en-US" altLang="ja-JP" sz="1600" kern="100" dirty="0" smtClean="0">
                <a:latin typeface="Century"/>
                <a:ea typeface="ＭＳ 明朝"/>
                <a:cs typeface="Times New Roman"/>
              </a:rPr>
              <a:t>=2.58m</a:t>
            </a:r>
            <a:r>
              <a:rPr lang="ja-JP" altLang="en-US" sz="1600" kern="100" dirty="0" smtClean="0">
                <a:latin typeface="Century"/>
                <a:ea typeface="ＭＳ 明朝"/>
                <a:cs typeface="Times New Roman"/>
              </a:rPr>
              <a:t>とすると旧橋は約</a:t>
            </a:r>
            <a:r>
              <a:rPr lang="en-US" altLang="ja-JP" sz="1600" kern="100" dirty="0" smtClean="0">
                <a:latin typeface="Century"/>
                <a:ea typeface="ＭＳ 明朝"/>
                <a:cs typeface="Times New Roman"/>
              </a:rPr>
              <a:t>10m</a:t>
            </a:r>
            <a:r>
              <a:rPr lang="ja-JP" altLang="en-US" sz="1600" kern="100" dirty="0" smtClean="0">
                <a:latin typeface="Century"/>
                <a:ea typeface="ＭＳ 明朝"/>
                <a:cs typeface="Times New Roman"/>
              </a:rPr>
              <a:t>程度東に</a:t>
            </a:r>
            <a:r>
              <a:rPr lang="ja-JP" altLang="en-US" sz="1600" kern="100" dirty="0">
                <a:latin typeface="Century"/>
                <a:ea typeface="ＭＳ 明朝"/>
                <a:cs typeface="Times New Roman"/>
              </a:rPr>
              <a:t>なる</a:t>
            </a:r>
            <a:r>
              <a:rPr lang="ja-JP" altLang="en-US" sz="1600" kern="100" dirty="0" smtClean="0">
                <a:latin typeface="Century"/>
                <a:ea typeface="ＭＳ 明朝"/>
                <a:cs typeface="Times New Roman"/>
              </a:rPr>
              <a:t>が、昭和</a:t>
            </a:r>
            <a:r>
              <a:rPr lang="ja-JP" altLang="en-US" sz="1600" kern="100" dirty="0">
                <a:latin typeface="Century"/>
                <a:ea typeface="ＭＳ 明朝"/>
                <a:cs typeface="Times New Roman"/>
              </a:rPr>
              <a:t>初期の架橋時の</a:t>
            </a:r>
            <a:r>
              <a:rPr lang="ja-JP" altLang="en-US" sz="1600" kern="100" dirty="0" smtClean="0">
                <a:latin typeface="Century"/>
                <a:ea typeface="ＭＳ 明朝"/>
                <a:cs typeface="Times New Roman"/>
              </a:rPr>
              <a:t>図面等々</a:t>
            </a:r>
            <a:r>
              <a:rPr lang="ja-JP" altLang="en-US" sz="1600" kern="100" dirty="0">
                <a:latin typeface="Century"/>
                <a:ea typeface="ＭＳ 明朝"/>
                <a:cs typeface="Times New Roman"/>
              </a:rPr>
              <a:t>の閲覧確認を要す</a:t>
            </a:r>
            <a:r>
              <a:rPr lang="ja-JP" altLang="en-US" sz="1600" kern="100" dirty="0" smtClean="0">
                <a:latin typeface="Century"/>
                <a:ea typeface="ＭＳ 明朝"/>
                <a:cs typeface="Times New Roman"/>
              </a:rPr>
              <a:t>。持参</a:t>
            </a:r>
            <a:r>
              <a:rPr lang="en-US" altLang="ja-JP" sz="1600" kern="100" dirty="0" smtClean="0">
                <a:latin typeface="Century"/>
                <a:ea typeface="ＭＳ 明朝"/>
                <a:cs typeface="Times New Roman"/>
              </a:rPr>
              <a:t>GPS</a:t>
            </a:r>
            <a:r>
              <a:rPr lang="ja-JP" altLang="en-US" sz="1600" kern="100" dirty="0" smtClean="0">
                <a:latin typeface="Century"/>
                <a:ea typeface="ＭＳ 明朝"/>
                <a:cs typeface="Times New Roman"/>
              </a:rPr>
              <a:t>の精度は</a:t>
            </a:r>
            <a:r>
              <a:rPr lang="en-US" altLang="ja-JP" sz="1600" kern="100" dirty="0" smtClean="0">
                <a:latin typeface="Century"/>
                <a:ea typeface="ＭＳ 明朝"/>
                <a:cs typeface="Times New Roman"/>
              </a:rPr>
              <a:t>0.1″</a:t>
            </a:r>
            <a:r>
              <a:rPr lang="ja-JP" altLang="en-US" sz="1600" kern="100" dirty="0" smtClean="0">
                <a:latin typeface="Century"/>
                <a:ea typeface="ＭＳ 明朝"/>
                <a:cs typeface="Times New Roman"/>
              </a:rPr>
              <a:t>で</a:t>
            </a:r>
            <a:r>
              <a:rPr lang="en-US" altLang="ja-JP" sz="1600" kern="100" dirty="0" smtClean="0">
                <a:latin typeface="Century"/>
                <a:ea typeface="ＭＳ 明朝"/>
                <a:cs typeface="Times New Roman"/>
              </a:rPr>
              <a:t>0.01″</a:t>
            </a:r>
            <a:r>
              <a:rPr lang="ja-JP" altLang="en-US" sz="1600" kern="100" dirty="0" smtClean="0">
                <a:latin typeface="Century"/>
                <a:ea typeface="ＭＳ 明朝"/>
                <a:cs typeface="Times New Roman"/>
              </a:rPr>
              <a:t>に適応する</a:t>
            </a:r>
            <a:r>
              <a:rPr lang="en-US" altLang="ja-JP" sz="1600" kern="100" dirty="0" smtClean="0">
                <a:latin typeface="Century"/>
                <a:ea typeface="ＭＳ 明朝"/>
                <a:cs typeface="Times New Roman"/>
              </a:rPr>
              <a:t>GPS</a:t>
            </a:r>
            <a:r>
              <a:rPr lang="ja-JP" altLang="en-US" sz="1600" kern="100" dirty="0" smtClean="0">
                <a:latin typeface="Century"/>
                <a:ea typeface="ＭＳ 明朝"/>
                <a:cs typeface="Times New Roman"/>
              </a:rPr>
              <a:t>を持つ必要がある。後期更新世</a:t>
            </a:r>
            <a:r>
              <a:rPr lang="en-US" altLang="ja-JP" sz="1600" kern="100" dirty="0" smtClean="0">
                <a:latin typeface="Century"/>
                <a:ea typeface="ＭＳ 明朝"/>
                <a:cs typeface="Times New Roman"/>
              </a:rPr>
              <a:t>(H)</a:t>
            </a:r>
            <a:r>
              <a:rPr lang="ja-JP" altLang="en-US" sz="1600" kern="100" dirty="0" smtClean="0">
                <a:latin typeface="Century"/>
                <a:ea typeface="ＭＳ 明朝"/>
                <a:cs typeface="Times New Roman"/>
              </a:rPr>
              <a:t>の海成又は非海成堆積癌　　ｼｰﾑﾚｽ地質図</a:t>
            </a:r>
          </a:p>
        </p:txBody>
      </p:sp>
    </p:spTree>
    <p:extLst>
      <p:ext uri="{BB962C8B-B14F-4D97-AF65-F5344CB8AC3E}">
        <p14:creationId xmlns:p14="http://schemas.microsoft.com/office/powerpoint/2010/main" val="1569607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12" y="-28834"/>
            <a:ext cx="6210516" cy="6626530"/>
          </a:xfrm>
          <a:prstGeom prst="rect">
            <a:avLst/>
          </a:prstGeom>
        </p:spPr>
      </p:pic>
    </p:spTree>
    <p:extLst>
      <p:ext uri="{BB962C8B-B14F-4D97-AF65-F5344CB8AC3E}">
        <p14:creationId xmlns:p14="http://schemas.microsoft.com/office/powerpoint/2010/main" val="1020220739"/>
      </p:ext>
    </p:extLst>
  </p:cSld>
  <p:clrMapOvr>
    <a:masterClrMapping/>
  </p:clrMapOvr>
</p:sld>
</file>

<file path=ppt/theme/theme1.xml><?xml version="1.0" encoding="utf-8"?>
<a:theme xmlns:a="http://schemas.openxmlformats.org/drawingml/2006/main" name="Office ​​テーマ">
  <a:themeElements>
    <a:clrScheme name="アングル">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17251</TotalTime>
  <Words>2900</Words>
  <Application>Microsoft Office PowerPoint</Application>
  <PresentationFormat>画面に合わせる (4:3)</PresentationFormat>
  <Paragraphs>234</Paragraphs>
  <Slides>40</Slides>
  <Notes>1</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40</vt:i4>
      </vt:variant>
    </vt:vector>
  </HeadingPairs>
  <TitlesOfParts>
    <vt:vector size="49" baseType="lpstr">
      <vt:lpstr>ＭＳ Ｐゴシック</vt:lpstr>
      <vt:lpstr>ＭＳ Ｐ明朝</vt:lpstr>
      <vt:lpstr>ＭＳ 明朝</vt:lpstr>
      <vt:lpstr>Arial</vt:lpstr>
      <vt:lpstr>Calibri</vt:lpstr>
      <vt:lpstr>Century</vt:lpstr>
      <vt:lpstr>Times New Roman</vt:lpstr>
      <vt:lpstr>Office ​​テーマ</vt:lpstr>
      <vt:lpstr>Acrobat Document</vt:lpstr>
      <vt:lpstr>       Analyzing the early 19th century’s　geomagnetic declination in Japan from Cartographer Tadataka Inoh’s magnetic survey azimuth ledger national treasure Santou Houi Ki. Interdisciplinary analysis of  historical geography and geomagnetism　the second report.  At The third Open science data promotion work shop by  Kyoto university  unit of studies for space Sept. 28.2016  伊能忠敬の「山島方位記」に基く19世紀初頭の日本の地磁気偏角の解析 　歴史地理と地磁気の学際融合解析　第二回報告  国宝「山島方位記」二十二文化五年五月朔日(1808年5月25日)高知北山街道一印、二印他の復元他を例にして解説　   第3回ｵｰﾌﾟﾝｻｲｴﾝｽﾃﾞｰﾀ推進ワークショップ京都大学宇宙ユニット2016.9.28          </vt:lpstr>
      <vt:lpstr>Santou-Hui-Ki 67Volume 7,775pages the ledger of almost 200,000 data of  magnetic survey azimuth　data accuracy 5 min in Japanese main land in 1800　to 1816. 伊能忠敬の磁針測量方位角台帳　国宝「山島方位記」67巻7775頁には1800年～1816年の北海道道東から屋久島迄の主に0度5分単位の推計約20万件の磁針測量方位角を記載 伊能は江戸での偏角の試測がほぼ0度に近く偏差無しであるとして磁針測量を敢行。</vt:lpstr>
      <vt:lpstr>伊能忠敬　国宝磁針測量方位角帳　国宝「山島方位記」</vt:lpstr>
      <vt:lpstr>&lt;山島方位記の文理融合測量解析とは&gt;</vt:lpstr>
      <vt:lpstr>&lt;山島方位記の文理融合解析エクセルシートに付いて&gt; </vt:lpstr>
      <vt:lpstr>伊能図が幕府関係者の閲覧用に極めて判り易く編集されているのに対して「山島方位記」は当事者以外の閲覧や高精度の解析を予想していない記録である。 如何に頑張っても解析困難を極めることもあるが、当時に目線を合わせる。 </vt:lpstr>
      <vt:lpstr>従来の方法ではわからなかった事が多数わかるので、今迄やってきた日常の研究は危険とか無意味とか困難とか思わずに分離融合解析研究を推進すべきだ。</vt:lpstr>
      <vt:lpstr>高知での北山街道一印、二印及び五月七日イ印(桂浜恵比須礁)での詳細判明事例 </vt:lpstr>
      <vt:lpstr>PowerPoint プレゼンテーション</vt:lpstr>
      <vt:lpstr>「山島方位記」に記載の測量対象地点名と子(0度)から十二支(30度)区切りと同未満 の度数及び分単位の磁針測量方位角を入力すると、現代の度分表示に転換される。 &lt;北山街道 同日二印の場合&gt;</vt:lpstr>
      <vt:lpstr>景観再現ｿﾌﾄとｲﾝﾀｰﾈｯﾄの地理院地図で確認した測量対象の旧名の呼称の山や島の見かけ の頂上詳細位置の緯度及び経度の各秒単位以下2位迄入力する。 </vt:lpstr>
      <vt:lpstr>山島方位記に記載の測量対象の地名と磁針測量方位角の平均値が転記される。 測定基点(測量実施地点)欄に概略の緯度経度を打ち込み、基点検索機能をかけると測量対象別の地磁気偏角(真方位角－磁針測量方位角)が一定値になる測量実施地点詳細位置の緯度経度秒単位以下2位迄と地磁気の偏角が打ち出される。 比島山は低く余りに近過ぎる為計算から除外した。 </vt:lpstr>
      <vt:lpstr>北山街道二印　現地　左の駐車スペースの舗装の色の違いに注目。南側の団地の建物に向かって伸びて途絶えている。この部分は登記図面等から公道を廃止した廃道敷の真ん中に作られた畑の部分と判明した。</vt:lpstr>
      <vt:lpstr>比島団地の南側で南北に続く道　　正面の比島団地の北側が北山街道二印になる。 北山街道二印の緯度経度秒単位以下2位の客観的位置の判明で区画整理後も若干の道巾の相異はあるものの延長上も北山街道の旧態復元が可能となる。 大名行列の山之内容堂、自由を求めた坂本龍馬、中江兆民、板垣退助も通った街道だ。</vt:lpstr>
      <vt:lpstr>北山街道二印は逆算詳細位置緯度経度秒単位以下2位で高知城下への曲がり角の地点と判明。高知での緯度0.01秒は30.8Cmで経度0.01秒は25.8Cmで足元の一角である。 高知市比島三丁目十番地先でそこが、南西から北東方向の道へ合流して曲がる地点である。その道は現在では市営比島団地の建物で分断され個人の駐車スペースの一部になっているが、地理院地図にはそこに細い道の形骸が残っており、さらに団地の南にはその延長上の南北の道が続く。</vt:lpstr>
      <vt:lpstr>北山街道二印は参勤交代の北山街道の曲がり角であった</vt:lpstr>
      <vt:lpstr> 北山街道二印での和紙公図及び旧土地台帳照合による北山街道の曲がり角位置 駐車場の白い路盤部分は道としては幅が狭すぎると思い和紙公図、土地台帳、公図、地積図 等を見ると明治40年には近くに国道ができ間道に格下げされ、道の真ん中部分が白で雑種地畑となり、三本の廃道敷となり、近年隣地地主に払い下げ。該当部分はその畑に該当。  </vt:lpstr>
      <vt:lpstr>公　　　　　　　　　　　　　　　　　図</vt:lpstr>
      <vt:lpstr> 文理融合解析で伊能図の図幅上では残る曖昧さが解消し、地籍測量図を見ると比島(以前は瓢箪)での合流点付近の北山街道の道幅は3間でほぼその中心で測量したことが判明した。 56番3の0.99m＋56番1の3.54m(0.78m+0.63m+1.31m+0.82m)＋55番4の1.01mで合計5.54m　　　　　　1間=1.818mとすると3.0473間になる。　土地台帳を見ると3筆の土地の旧態は廃道敷である。 　　幅3間は元禄大定目の大道　幅三間に合致し、測量実施地点位置は南北の道の中心から東へ0.66m。　且つ東西道路の境界から道路の中に約1.35mの位置になる。 　　　(南へ行くと0.91+0.31+1.31+0.95=3.48=1.914間となる) </vt:lpstr>
      <vt:lpstr>山島方位記高知　北山街道一印　　山田橋北詰曲り角　正面の信号から左隣地との境界間になる 昭和の初期に架け替えられた現山田橋が測量実施地点解析位置より僅かに西になる可能性も要確認。</vt:lpstr>
      <vt:lpstr>PowerPoint プレゼンテーション</vt:lpstr>
      <vt:lpstr>PowerPoint プレゼンテーション</vt:lpstr>
      <vt:lpstr>「山島方位記」二十二文化五年五月朔日(1808年5月25日)北山街道一印及び同二印の各解析詳細位置を明治40年陸測地図(日本図誌大系)に照合すると赤色で示した一本の道に符合する。山田橋の北詰から比島村で瓢箪川沿いの道へ合流の北山街道である。伊能大図に描かれた経路の形とも一致する。伊能大図では表現不能の詳細が判明する。既に山田橋と比島間を斜めに直結する国道敷設。                                                                                               (下図は日本図誌大系　四国より転載)　</vt:lpstr>
      <vt:lpstr>河田小龍　製作　明治11年　1879年高知市街全図(県立坂本龍馬記念館)  丑ノ助から比島に向かっての一本道と、山田橋北詰めへの道が復元に一致。 </vt:lpstr>
      <vt:lpstr>日本図誌大系　明治４０年の地図高知に残っていた北山街道の山田橋から丑之助経由、比島迄の道を現代の地図に再現。 明治40年には敷設されていた比島と山田橋を直結していた国道も更なる区画整理で三分の二程度(栄田町以南)が消えて この部分は旧北山街道に部分的にｵｰﾊﾞｰﾗｯﾌﾟして北本町(旧丑之助)の新しい橋へ直結する新しい県道となった。 </vt:lpstr>
      <vt:lpstr>伊能大図縮尺1/36,000の高知　比島から山田橋間の測量経路は江ノ口村・高知間に有る。大図上での測量経路には周辺との関係が描かれておらず拡大しても位置表現に限界が有り。曖昧さが残る。　　(ｱﾒﾘｶにあった伊能大図とﾌﾗﾝｽの伊能中図118頁　　高知より)　　</vt:lpstr>
      <vt:lpstr>景観再現ｿﾌﾄｶｼﾐｰﾙ3Dによる測量内容確認参考 景観再現ｿﾌﾄｶｼﾐｰﾙにより机上計算で仮の測量実施地点からの景観の方位角等を確認しながら解析を進め、最終結論の測量実施地点での景観を求めた。以下高知の北山街道二印、北山街道一印の景観再現結果。 但し、現在では建物に遮断されこの様な景観は望めない。</vt:lpstr>
      <vt:lpstr>PowerPoint プレゼンテーション</vt:lpstr>
      <vt:lpstr>PowerPoint プレゼンテーション</vt:lpstr>
      <vt:lpstr>五月七日イ印は桂浜の恵比須礁の防波堤の汀線の付近になる。土佐海軍海図の北に突き出た砂嘴の根元。GPS位置より12.13m西且つ6.12m北になる。地磁気偏角は0°43′西偏。 </vt:lpstr>
      <vt:lpstr>PowerPoint プレゼンテーション</vt:lpstr>
      <vt:lpstr>五月七日イ印　復元位置北緯33°30′00.4″  東経133°34′26.73″　は現在の防波堤(恵比須礁上)から僅かに海上になるが、水深は深いので少々疑問に思い一旦防波堤上にしたが砂嘴が存在したことが判明した。 計算は緯度経度秒単位以下2位に対してGPSの精度は0.1″で、もはや限界で0.01″の機種が望まれる。</vt:lpstr>
      <vt:lpstr>文久二年六月 1862 「土佐浦戸湾之実測図」水深、潮速等の記載は無いが、浦戸湾(高知港)の入口に皆川～北西に向かっての砂嘴や露岩は的確に描いている。</vt:lpstr>
      <vt:lpstr>土佐海軍作成「土佐浦戸湾実測図」文久二年六月1862を現在の国と地理院地図に重ねると恵比須礁の北に砂嘴が突き出るので五月七日イ印は解析した緯度経度の通りで砂嘴の付け根の真ん中付近になる。 </vt:lpstr>
      <vt:lpstr>     伊能図の内容は編集で大幅に限定されている  新聞記事　　伊能図では土佐市から測量対象地点石鎚山を測量している。  　　　　[山島方位記」の五月十日竜村一印の文理融合解析結果では石鎚山他5地点への詳細な磁針方位角 が記録されており、測量実施地点詳細位置は横浪半島東端の崎山の頂上△114.4mである。</vt:lpstr>
      <vt:lpstr>1917年の地磁気偏角解析以降の研究停滞混迷と87年後の文理融合解析発表開始</vt:lpstr>
      <vt:lpstr>現在の改善すべき課題</vt:lpstr>
      <vt:lpstr>今後の解読=解析の完遂とﾃﾞｰﾀの管理活用Repositoryの構築へ</vt:lpstr>
      <vt:lpstr>高齢化社会で増える市民先行の有効な研究の発展可能性と奨励支援</vt:lpstr>
      <vt:lpstr>異分野の研究機関が有る優理性 京大地磁気ｾﾝﾀｰﾆﾕｰｽでの家森俊彦教授の市民投稿受けいれで伊能測量時の国宝「山島方位記」の全国各地での解析研究は息を継いで前進したが、研究済みはほんの一部で推定5%程度迄である、膨大な量の国宝「山島方位記」の研究を引き継ぎ継続させていきた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the early 19th century’s geomagnetic declination in japan from Santou Houi Ki The 6th Report.    伊能忠敬の山島方位記に基く19世紀初頭の日本の 地磁気偏角の解析第6回発表</dc:title>
  <dc:creator>rescue007</dc:creator>
  <cp:lastModifiedBy>家森俊彦</cp:lastModifiedBy>
  <cp:revision>1578</cp:revision>
  <cp:lastPrinted>2016-10-26T01:26:25Z</cp:lastPrinted>
  <dcterms:created xsi:type="dcterms:W3CDTF">2012-05-14T02:29:17Z</dcterms:created>
  <dcterms:modified xsi:type="dcterms:W3CDTF">2016-10-31T02:35:22Z</dcterms:modified>
</cp:coreProperties>
</file>