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2"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8000"/>
    <a:srgbClr val="FFFFCC"/>
    <a:srgbClr val="15FF7F"/>
    <a:srgbClr val="E4F3F4"/>
    <a:srgbClr val="CCFFFF"/>
    <a:srgbClr val="FF9900"/>
    <a:srgbClr val="66FF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1" autoAdjust="0"/>
    <p:restoredTop sz="94660"/>
  </p:normalViewPr>
  <p:slideViewPr>
    <p:cSldViewPr snapToGrid="0" showGuides="1">
      <p:cViewPr varScale="1">
        <p:scale>
          <a:sx n="88" d="100"/>
          <a:sy n="88" d="100"/>
        </p:scale>
        <p:origin x="546" y="96"/>
      </p:cViewPr>
      <p:guideLst>
        <p:guide orient="horz" pos="3022"/>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5" descr="iugonet_logo_top"/>
          <p:cNvPicPr>
            <a:picLocks noChangeAspect="1" noChangeArrowheads="1"/>
          </p:cNvPicPr>
          <p:nvPr/>
        </p:nvPicPr>
        <p:blipFill>
          <a:blip r:embed="rId2"/>
          <a:srcRect/>
          <a:stretch>
            <a:fillRect/>
          </a:stretch>
        </p:blipFill>
        <p:spPr bwMode="auto">
          <a:xfrm>
            <a:off x="503238" y="188913"/>
            <a:ext cx="8183562" cy="1655762"/>
          </a:xfrm>
          <a:prstGeom prst="rect">
            <a:avLst/>
          </a:prstGeom>
          <a:noFill/>
          <a:ln w="9525">
            <a:noFill/>
            <a:miter lim="800000"/>
            <a:headEnd/>
            <a:tailEnd/>
          </a:ln>
        </p:spPr>
      </p:pic>
      <p:sp>
        <p:nvSpPr>
          <p:cNvPr id="109570" name="Rectangle 2"/>
          <p:cNvSpPr>
            <a:spLocks noGrp="1" noChangeArrowheads="1"/>
          </p:cNvSpPr>
          <p:nvPr>
            <p:ph type="ctrTitle"/>
          </p:nvPr>
        </p:nvSpPr>
        <p:spPr>
          <a:xfrm>
            <a:off x="468313" y="2130425"/>
            <a:ext cx="8218487" cy="1470025"/>
          </a:xfrm>
          <a:noFill/>
        </p:spPr>
        <p:txBody>
          <a:bodyPr/>
          <a:lstStyle>
            <a:lvl1pPr>
              <a:defRPr/>
            </a:lvl1pPr>
          </a:lstStyle>
          <a:p>
            <a:r>
              <a:rPr lang="ja-JP" altLang="en-US" smtClean="0"/>
              <a:t>マスター タイトルの書式設定</a:t>
            </a:r>
            <a:endParaRPr lang="ja-JP" altLang="en-US"/>
          </a:p>
        </p:txBody>
      </p:sp>
      <p:sp>
        <p:nvSpPr>
          <p:cNvPr id="109578" name="Rectangle 10"/>
          <p:cNvSpPr>
            <a:spLocks noGrp="1" noChangeArrowheads="1"/>
          </p:cNvSpPr>
          <p:nvPr>
            <p:ph type="subTitle" sz="quarter" idx="1"/>
          </p:nvPr>
        </p:nvSpPr>
        <p:spPr bwMode="auto">
          <a:xfrm>
            <a:off x="503238" y="3886200"/>
            <a:ext cx="8183562"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a:lvl1pPr>
          </a:lstStyle>
          <a:p>
            <a:r>
              <a:rPr lang="ja-JP" altLang="en-US" smtClean="0"/>
              <a:t>マスター サブタイトルの書式設定</a:t>
            </a:r>
            <a:endParaRPr lang="ja-JP" altLang="en-US"/>
          </a:p>
        </p:txBody>
      </p:sp>
      <p:sp>
        <p:nvSpPr>
          <p:cNvPr id="5" name="Rectangle 6"/>
          <p:cNvSpPr>
            <a:spLocks noGrp="1" noChangeArrowheads="1"/>
          </p:cNvSpPr>
          <p:nvPr>
            <p:ph type="sldNum" sz="quarter" idx="10"/>
          </p:nvPr>
        </p:nvSpPr>
        <p:spPr>
          <a:xfrm>
            <a:off x="6553200" y="6245225"/>
            <a:ext cx="2133600" cy="476250"/>
          </a:xfrm>
        </p:spPr>
        <p:txBody>
          <a:bodyPr/>
          <a:lstStyle>
            <a:lvl1pPr>
              <a:defRPr/>
            </a:lvl1pPr>
          </a:lstStyle>
          <a:p>
            <a:fld id="{1532BDBE-62CD-430D-A5A8-D852C4BDC613}" type="slidenum">
              <a:rPr kumimoji="1" lang="ja-JP" altLang="en-US" smtClean="0"/>
              <a:t>‹#›</a:t>
            </a:fld>
            <a:endParaRPr kumimoji="1" lang="ja-JP" altLang="en-US"/>
          </a:p>
        </p:txBody>
      </p:sp>
      <p:sp>
        <p:nvSpPr>
          <p:cNvPr id="6" name="日付プレースホルダ 5"/>
          <p:cNvSpPr>
            <a:spLocks noGrp="1"/>
          </p:cNvSpPr>
          <p:nvPr>
            <p:ph type="dt" sz="half" idx="11"/>
          </p:nvPr>
        </p:nvSpPr>
        <p:spPr/>
        <p:txBody>
          <a:bodyPr/>
          <a:lstStyle/>
          <a:p>
            <a:fld id="{CB33D1D0-E1A2-413D-B3DC-D8F4B994CBE3}" type="datetimeFigureOut">
              <a:rPr kumimoji="1" lang="ja-JP" altLang="en-US" smtClean="0"/>
              <a:t>2016/9/22</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1532BDBE-62CD-430D-A5A8-D852C4BDC613}" type="slidenum">
              <a:rPr kumimoji="1" lang="ja-JP" altLang="en-US" smtClean="0"/>
              <a:t>‹#›</a:t>
            </a:fld>
            <a:endParaRPr kumimoji="1" lang="ja-JP" altLang="en-US"/>
          </a:p>
        </p:txBody>
      </p:sp>
      <p:sp>
        <p:nvSpPr>
          <p:cNvPr id="4" name="日付プレースホルダ 3"/>
          <p:cNvSpPr>
            <a:spLocks noGrp="1"/>
          </p:cNvSpPr>
          <p:nvPr>
            <p:ph type="dt" sz="half" idx="11"/>
          </p:nvPr>
        </p:nvSpPr>
        <p:spPr/>
        <p:txBody>
          <a:bodyPr/>
          <a:lstStyle/>
          <a:p>
            <a:fld id="{CB33D1D0-E1A2-413D-B3DC-D8F4B994CBE3}" type="datetimeFigureOut">
              <a:rPr kumimoji="1" lang="ja-JP" altLang="en-US" smtClean="0"/>
              <a:t>2016/9/22</a:t>
            </a:fld>
            <a:endParaRPr kumimoji="1" lang="ja-JP" altLang="en-US"/>
          </a:p>
        </p:txBody>
      </p:sp>
      <p:sp>
        <p:nvSpPr>
          <p:cNvPr id="5" name="フッター プレースホルダ 4"/>
          <p:cNvSpPr>
            <a:spLocks noGrp="1"/>
          </p:cNvSpPr>
          <p:nvPr>
            <p:ph type="ftr" sz="quarter" idx="12"/>
          </p:nvPr>
        </p:nvSpPr>
        <p:spPr/>
        <p:txBody>
          <a:bodyPr/>
          <a:lstStyle/>
          <a:p>
            <a:endParaRPr kumimoji="1" lang="ja-JP" altLang="en-US"/>
          </a:p>
        </p:txBody>
      </p:sp>
      <p:sp>
        <p:nvSpPr>
          <p:cNvPr id="6" name="タイトル 5"/>
          <p:cNvSpPr>
            <a:spLocks noGrp="1"/>
          </p:cNvSpPr>
          <p:nvPr>
            <p:ph type="title"/>
          </p:nvPr>
        </p:nvSpPr>
        <p:spPr/>
        <p:txBody>
          <a:bodyPr/>
          <a:lstStyle/>
          <a:p>
            <a:r>
              <a:rPr kumimoji="1" lang="ja-JP" altLang="en-US" smtClean="0"/>
              <a:t>マスター タイトルの書式設定</a:t>
            </a:r>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63713" y="228600"/>
            <a:ext cx="6999287" cy="533400"/>
          </a:xfrm>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vert="horz">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Rectangle 6"/>
          <p:cNvSpPr>
            <a:spLocks noGrp="1" noChangeArrowheads="1"/>
          </p:cNvSpPr>
          <p:nvPr>
            <p:ph type="sldNum" sz="quarter" idx="10"/>
          </p:nvPr>
        </p:nvSpPr>
        <p:spPr>
          <a:ln/>
        </p:spPr>
        <p:txBody>
          <a:bodyPr/>
          <a:lstStyle>
            <a:lvl1pPr>
              <a:defRPr/>
            </a:lvl1pPr>
          </a:lstStyle>
          <a:p>
            <a:fld id="{1532BDBE-62CD-430D-A5A8-D852C4BDC613}" type="slidenum">
              <a:rPr kumimoji="1" lang="ja-JP" altLang="en-US" smtClean="0"/>
              <a:t>‹#›</a:t>
            </a:fld>
            <a:endParaRPr kumimoji="1" lang="ja-JP" altLang="en-US"/>
          </a:p>
        </p:txBody>
      </p:sp>
      <p:sp>
        <p:nvSpPr>
          <p:cNvPr id="5" name="日付プレースホルダ 4"/>
          <p:cNvSpPr>
            <a:spLocks noGrp="1"/>
          </p:cNvSpPr>
          <p:nvPr>
            <p:ph type="dt" sz="half" idx="11"/>
          </p:nvPr>
        </p:nvSpPr>
        <p:spPr/>
        <p:txBody>
          <a:bodyPr/>
          <a:lstStyle/>
          <a:p>
            <a:fld id="{CB33D1D0-E1A2-413D-B3DC-D8F4B994CBE3}" type="datetimeFigureOut">
              <a:rPr kumimoji="1" lang="ja-JP" altLang="en-US" smtClean="0"/>
              <a:t>2016/9/22</a:t>
            </a:fld>
            <a:endParaRPr kumimoji="1" lang="ja-JP" altLang="en-US"/>
          </a:p>
        </p:txBody>
      </p:sp>
      <p:sp>
        <p:nvSpPr>
          <p:cNvPr id="6" name="フッター プレースホルダ 5"/>
          <p:cNvSpPr>
            <a:spLocks noGrp="1"/>
          </p:cNvSpPr>
          <p:nvPr>
            <p:ph type="ftr" sz="quarter" idx="12"/>
          </p:nvPr>
        </p:nvSpPr>
        <p:spPr/>
        <p:txBody>
          <a:bodyPr/>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63713" y="228600"/>
            <a:ext cx="6999287" cy="533400"/>
          </a:xfrm>
          <a:prstGeom prst="rect">
            <a:avLst/>
          </a:prstGeom>
          <a:solidFill>
            <a:srgbClr val="000080"/>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30" name="Rectangle 6"/>
          <p:cNvSpPr>
            <a:spLocks noGrp="1" noChangeArrowheads="1"/>
          </p:cNvSpPr>
          <p:nvPr>
            <p:ph type="sldNum" sz="quarter" idx="4"/>
          </p:nvPr>
        </p:nvSpPr>
        <p:spPr bwMode="auto">
          <a:xfrm>
            <a:off x="8382000" y="6477000"/>
            <a:ext cx="5334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pitchFamily="-110" charset="0"/>
                <a:ea typeface="ＭＳ Ｐゴシック" pitchFamily="-110" charset="-128"/>
                <a:cs typeface="ＭＳ Ｐゴシック" pitchFamily="-110" charset="-128"/>
              </a:defRPr>
            </a:lvl1pPr>
          </a:lstStyle>
          <a:p>
            <a:fld id="{1532BDBE-62CD-430D-A5A8-D852C4BDC613}" type="slidenum">
              <a:rPr kumimoji="1" lang="ja-JP" altLang="en-US" smtClean="0"/>
              <a:t>‹#›</a:t>
            </a:fld>
            <a:endParaRPr kumimoji="1" lang="ja-JP" altLang="en-US"/>
          </a:p>
        </p:txBody>
      </p:sp>
      <p:pic>
        <p:nvPicPr>
          <p:cNvPr id="1028" name="Picture 6" descr="logo"/>
          <p:cNvPicPr>
            <a:picLocks noChangeAspect="1" noChangeArrowheads="1"/>
          </p:cNvPicPr>
          <p:nvPr/>
        </p:nvPicPr>
        <p:blipFill>
          <a:blip r:embed="rId5"/>
          <a:srcRect/>
          <a:stretch>
            <a:fillRect/>
          </a:stretch>
        </p:blipFill>
        <p:spPr bwMode="auto">
          <a:xfrm>
            <a:off x="236538" y="223838"/>
            <a:ext cx="1504950" cy="541337"/>
          </a:xfrm>
          <a:prstGeom prst="rect">
            <a:avLst/>
          </a:prstGeom>
          <a:noFill/>
          <a:ln w="9525">
            <a:noFill/>
            <a:miter lim="800000"/>
            <a:headEnd/>
            <a:tailEnd/>
          </a:ln>
        </p:spPr>
      </p:pic>
      <p:sp>
        <p:nvSpPr>
          <p:cNvPr id="5" name="日付プレースホルダ 4"/>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3D1D0-E1A2-413D-B3DC-D8F4B994CBE3}" type="datetimeFigureOut">
              <a:rPr kumimoji="1" lang="ja-JP" altLang="en-US" smtClean="0"/>
              <a:t>2016/9/22</a:t>
            </a:fld>
            <a:endParaRPr kumimoji="1" lang="ja-JP" altLang="en-US"/>
          </a:p>
        </p:txBody>
      </p:sp>
      <p:sp>
        <p:nvSpPr>
          <p:cNvPr id="6" name="フッター プレースホルダ 5"/>
          <p:cNvSpPr>
            <a:spLocks noGrp="1"/>
          </p:cNvSpPr>
          <p:nvPr>
            <p:ph type="ftr" sz="quarter" idx="3"/>
          </p:nvPr>
        </p:nvSpPr>
        <p:spPr>
          <a:xfrm>
            <a:off x="1979712" y="6356350"/>
            <a:ext cx="59766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txStyles>
    <p:titleStyle>
      <a:lvl1pPr algn="ctr" rtl="0" eaLnBrk="1" fontAlgn="base" hangingPunct="1">
        <a:spcBef>
          <a:spcPct val="0"/>
        </a:spcBef>
        <a:spcAft>
          <a:spcPct val="0"/>
        </a:spcAft>
        <a:defRPr kumimoji="1" sz="2800">
          <a:solidFill>
            <a:schemeClr val="bg1"/>
          </a:solidFill>
          <a:latin typeface="+mj-lt"/>
          <a:ea typeface="+mj-ea"/>
          <a:cs typeface="+mj-cs"/>
        </a:defRPr>
      </a:lvl1pPr>
      <a:lvl2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2pPr>
      <a:lvl3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3pPr>
      <a:lvl4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4pPr>
      <a:lvl5pPr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5pPr>
      <a:lvl6pPr marL="4572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6pPr>
      <a:lvl7pPr marL="9144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7pPr>
      <a:lvl8pPr marL="13716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8pPr>
      <a:lvl9pPr marL="1828800" algn="ctr" rtl="0" eaLnBrk="1" fontAlgn="base" hangingPunct="1">
        <a:spcBef>
          <a:spcPct val="0"/>
        </a:spcBef>
        <a:spcAft>
          <a:spcPct val="0"/>
        </a:spcAft>
        <a:defRPr kumimoji="1" sz="2800">
          <a:solidFill>
            <a:schemeClr val="bg1"/>
          </a:solidFill>
          <a:latin typeface="ヒラギノ角ゴ Pro W6" charset="-128"/>
          <a:ea typeface="ヒラギノ角ゴ Pro W6" charset="-128"/>
          <a:cs typeface="ヒラギノ角ゴ Pro W6" charset="-128"/>
        </a:defRPr>
      </a:lvl9pPr>
    </p:titleStyle>
    <p:bodyStyle>
      <a:lvl1pPr marL="342900" indent="-342900" algn="l" rtl="0" eaLnBrk="1" fontAlgn="base" hangingPunct="1">
        <a:spcBef>
          <a:spcPct val="20000"/>
        </a:spcBef>
        <a:spcAft>
          <a:spcPct val="0"/>
        </a:spcAft>
        <a:buChar char="•"/>
        <a:defRPr kumimoji="1"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000">
          <a:solidFill>
            <a:schemeClr val="tx1"/>
          </a:solidFill>
          <a:latin typeface="+mj-lt"/>
          <a:ea typeface="+mn-ea"/>
          <a:cs typeface="+mn-cs"/>
        </a:defRPr>
      </a:lvl2pPr>
      <a:lvl3pPr marL="1143000" indent="-228600" algn="l" rtl="0" eaLnBrk="1" fontAlgn="base" hangingPunct="1">
        <a:spcBef>
          <a:spcPct val="20000"/>
        </a:spcBef>
        <a:spcAft>
          <a:spcPct val="0"/>
        </a:spcAft>
        <a:buChar char="•"/>
        <a:defRPr kumimoji="1">
          <a:solidFill>
            <a:schemeClr val="tx1"/>
          </a:solidFill>
          <a:latin typeface="+mj-lt"/>
          <a:ea typeface="+mn-ea"/>
          <a:cs typeface="+mn-cs"/>
        </a:defRPr>
      </a:lvl3pPr>
      <a:lvl4pPr marL="1600200" indent="-228600" algn="l" rtl="0" eaLnBrk="1" fontAlgn="base" hangingPunct="1">
        <a:spcBef>
          <a:spcPct val="20000"/>
        </a:spcBef>
        <a:spcAft>
          <a:spcPct val="0"/>
        </a:spcAft>
        <a:buChar char="–"/>
        <a:defRPr kumimoji="1">
          <a:solidFill>
            <a:schemeClr val="tx1"/>
          </a:solidFill>
          <a:latin typeface="+mj-lt"/>
          <a:ea typeface="+mn-ea"/>
          <a:cs typeface="+mn-cs"/>
        </a:defRPr>
      </a:lvl4pPr>
      <a:lvl5pPr marL="2057400" indent="-228600" algn="l" rtl="0" eaLnBrk="1" fontAlgn="base" hangingPunct="1">
        <a:spcBef>
          <a:spcPct val="20000"/>
        </a:spcBef>
        <a:spcAft>
          <a:spcPct val="0"/>
        </a:spcAft>
        <a:buChar char="»"/>
        <a:defRPr kumimoji="1" sz="1600">
          <a:solidFill>
            <a:schemeClr val="tx1"/>
          </a:solidFill>
          <a:latin typeface="+mj-lt"/>
          <a:ea typeface="+mn-ea"/>
          <a:cs typeface="+mn-cs"/>
        </a:defRPr>
      </a:lvl5pPr>
      <a:lvl6pPr marL="2514600" indent="-228600" algn="l" rtl="0" eaLnBrk="1" fontAlgn="base" hangingPunct="1">
        <a:spcBef>
          <a:spcPct val="20000"/>
        </a:spcBef>
        <a:spcAft>
          <a:spcPct val="0"/>
        </a:spcAft>
        <a:buChar char="»"/>
        <a:defRPr kumimoji="1" sz="1600">
          <a:solidFill>
            <a:schemeClr val="tx1"/>
          </a:solidFill>
          <a:latin typeface="+mj-lt"/>
          <a:ea typeface="+mn-ea"/>
          <a:cs typeface="+mn-cs"/>
        </a:defRPr>
      </a:lvl6pPr>
      <a:lvl7pPr marL="2971800" indent="-228600" algn="l" rtl="0" eaLnBrk="1" fontAlgn="base" hangingPunct="1">
        <a:spcBef>
          <a:spcPct val="20000"/>
        </a:spcBef>
        <a:spcAft>
          <a:spcPct val="0"/>
        </a:spcAft>
        <a:buChar char="»"/>
        <a:defRPr kumimoji="1" sz="1600">
          <a:solidFill>
            <a:schemeClr val="tx1"/>
          </a:solidFill>
          <a:latin typeface="+mj-lt"/>
          <a:ea typeface="+mn-ea"/>
          <a:cs typeface="+mn-cs"/>
        </a:defRPr>
      </a:lvl7pPr>
      <a:lvl8pPr marL="3429000" indent="-228600" algn="l" rtl="0" eaLnBrk="1" fontAlgn="base" hangingPunct="1">
        <a:spcBef>
          <a:spcPct val="20000"/>
        </a:spcBef>
        <a:spcAft>
          <a:spcPct val="0"/>
        </a:spcAft>
        <a:buChar char="»"/>
        <a:defRPr kumimoji="1" sz="1600">
          <a:solidFill>
            <a:schemeClr val="tx1"/>
          </a:solidFill>
          <a:latin typeface="+mj-lt"/>
          <a:ea typeface="+mn-ea"/>
          <a:cs typeface="+mn-cs"/>
        </a:defRPr>
      </a:lvl8pPr>
      <a:lvl9pPr marL="3886200" indent="-228600" algn="l" rtl="0" eaLnBrk="1" fontAlgn="base" hangingPunct="1">
        <a:spcBef>
          <a:spcPct val="20000"/>
        </a:spcBef>
        <a:spcAft>
          <a:spcPct val="0"/>
        </a:spcAft>
        <a:buChar char="»"/>
        <a:defRPr kumimoji="1" sz="1600">
          <a:solidFill>
            <a:schemeClr val="tx1"/>
          </a:solidFill>
          <a:latin typeface="+mj-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rgbClr val="FFFFCC"/>
          </a:solidFill>
        </p:spPr>
        <p:txBody>
          <a:bodyPr/>
          <a:lstStyle/>
          <a:p>
            <a:r>
              <a:rPr lang="en-US" altLang="ja-JP" sz="4000" dirty="0">
                <a:solidFill>
                  <a:srgbClr val="C00000"/>
                </a:solidFill>
              </a:rPr>
              <a:t>IUGONET</a:t>
            </a:r>
            <a:r>
              <a:rPr lang="ja-JP" altLang="ja-JP" sz="4000" dirty="0">
                <a:solidFill>
                  <a:srgbClr val="C00000"/>
                </a:solidFill>
              </a:rPr>
              <a:t>講習会とアウトリーチ活動</a:t>
            </a:r>
            <a:endParaRPr kumimoji="1" lang="ja-JP" altLang="en-US" sz="4000" dirty="0">
              <a:solidFill>
                <a:srgbClr val="C00000"/>
              </a:solidFill>
            </a:endParaRPr>
          </a:p>
        </p:txBody>
      </p:sp>
      <p:sp>
        <p:nvSpPr>
          <p:cNvPr id="3" name="サブタイトル 2"/>
          <p:cNvSpPr>
            <a:spLocks noGrp="1"/>
          </p:cNvSpPr>
          <p:nvPr>
            <p:ph type="subTitle" sz="quarter" idx="1"/>
          </p:nvPr>
        </p:nvSpPr>
        <p:spPr>
          <a:xfrm>
            <a:off x="480219" y="5152798"/>
            <a:ext cx="8183562" cy="877887"/>
          </a:xfrm>
        </p:spPr>
        <p:txBody>
          <a:bodyPr/>
          <a:lstStyle/>
          <a:p>
            <a:r>
              <a:rPr kumimoji="1" lang="ja-JP" altLang="en-US" dirty="0" smtClean="0"/>
              <a:t>新堀淳樹</a:t>
            </a:r>
            <a:r>
              <a:rPr kumimoji="1" lang="en-US" altLang="ja-JP" dirty="0" smtClean="0"/>
              <a:t>(</a:t>
            </a:r>
            <a:r>
              <a:rPr kumimoji="1" lang="ja-JP" altLang="en-US" dirty="0" smtClean="0"/>
              <a:t>京大</a:t>
            </a:r>
            <a:r>
              <a:rPr kumimoji="1" lang="en-US" altLang="ja-JP" dirty="0" smtClean="0"/>
              <a:t>RISH)</a:t>
            </a:r>
            <a:r>
              <a:rPr kumimoji="1" lang="ja-JP" altLang="en-US" dirty="0" err="1" smtClean="0"/>
              <a:t>、</a:t>
            </a:r>
            <a:r>
              <a:rPr kumimoji="1" lang="ja-JP" altLang="en-US" dirty="0" smtClean="0"/>
              <a:t>田中良昌</a:t>
            </a:r>
            <a:r>
              <a:rPr kumimoji="1" lang="en-US" altLang="ja-JP" dirty="0" smtClean="0"/>
              <a:t>(NIPR)</a:t>
            </a:r>
            <a:r>
              <a:rPr kumimoji="1" lang="ja-JP" altLang="en-US" dirty="0" err="1" smtClean="0"/>
              <a:t>、</a:t>
            </a:r>
            <a:r>
              <a:rPr kumimoji="1" lang="ja-JP" altLang="en-US" dirty="0" smtClean="0"/>
              <a:t>梅村宜生</a:t>
            </a:r>
            <a:r>
              <a:rPr kumimoji="1" lang="en-US" altLang="ja-JP" dirty="0" smtClean="0"/>
              <a:t>(</a:t>
            </a:r>
            <a:r>
              <a:rPr lang="ja-JP" altLang="en-US" dirty="0"/>
              <a:t>名</a:t>
            </a:r>
            <a:r>
              <a:rPr lang="ja-JP" altLang="en-US" dirty="0" smtClean="0"/>
              <a:t>大</a:t>
            </a:r>
            <a:r>
              <a:rPr lang="en-US" altLang="ja-JP" dirty="0" smtClean="0"/>
              <a:t>ISEE</a:t>
            </a:r>
            <a:r>
              <a:rPr kumimoji="1" lang="en-US" altLang="ja-JP" dirty="0" smtClean="0"/>
              <a:t>)</a:t>
            </a:r>
            <a:r>
              <a:rPr kumimoji="1" lang="ja-JP" altLang="en-US" dirty="0" err="1" smtClean="0"/>
              <a:t>、</a:t>
            </a:r>
            <a:r>
              <a:rPr kumimoji="1" lang="ja-JP" altLang="en-US" dirty="0" smtClean="0"/>
              <a:t>能勢正仁</a:t>
            </a:r>
            <a:r>
              <a:rPr kumimoji="1" lang="en-US" altLang="ja-JP" dirty="0" smtClean="0"/>
              <a:t>(</a:t>
            </a:r>
            <a:r>
              <a:rPr kumimoji="1" lang="ja-JP" altLang="en-US" dirty="0" smtClean="0"/>
              <a:t>京大</a:t>
            </a:r>
            <a:r>
              <a:rPr kumimoji="1" lang="en-US" altLang="ja-JP" dirty="0" smtClean="0"/>
              <a:t>WDC)</a:t>
            </a:r>
            <a:r>
              <a:rPr kumimoji="1" lang="ja-JP" altLang="en-US" dirty="0" err="1" smtClean="0"/>
              <a:t>、</a:t>
            </a:r>
            <a:r>
              <a:rPr kumimoji="1" lang="ja-JP" altLang="en-US" dirty="0" smtClean="0"/>
              <a:t>上野悟</a:t>
            </a:r>
            <a:r>
              <a:rPr kumimoji="1" lang="en-US" altLang="ja-JP" dirty="0" smtClean="0"/>
              <a:t>(</a:t>
            </a:r>
            <a:r>
              <a:rPr kumimoji="1" lang="ja-JP" altLang="en-US" dirty="0" smtClean="0"/>
              <a:t>京大天文台</a:t>
            </a:r>
            <a:r>
              <a:rPr kumimoji="1" lang="en-US" altLang="ja-JP" dirty="0" smtClean="0"/>
              <a:t>)</a:t>
            </a:r>
            <a:endParaRPr kumimoji="1" lang="ja-JP" altLang="en-US" dirty="0"/>
          </a:p>
        </p:txBody>
      </p:sp>
      <p:sp>
        <p:nvSpPr>
          <p:cNvPr id="4" name="正方形/長方形 3"/>
          <p:cNvSpPr/>
          <p:nvPr/>
        </p:nvSpPr>
        <p:spPr>
          <a:xfrm>
            <a:off x="4822372" y="242893"/>
            <a:ext cx="3744686" cy="646331"/>
          </a:xfrm>
          <a:prstGeom prst="rect">
            <a:avLst/>
          </a:prstGeom>
        </p:spPr>
        <p:txBody>
          <a:bodyPr wrap="square">
            <a:spAutoFit/>
          </a:bodyPr>
          <a:lstStyle/>
          <a:p>
            <a:pPr algn="r"/>
            <a:r>
              <a:rPr lang="ja-JP" altLang="en-US" sz="1200" b="1" dirty="0">
                <a:solidFill>
                  <a:schemeClr val="bg1"/>
                </a:solidFill>
              </a:rPr>
              <a:t>第3回オープンサイエンスデータ推進</a:t>
            </a:r>
            <a:r>
              <a:rPr lang="ja-JP" altLang="en-US" sz="1200" b="1" dirty="0" smtClean="0">
                <a:solidFill>
                  <a:schemeClr val="bg1"/>
                </a:solidFill>
              </a:rPr>
              <a:t>ワークショップ</a:t>
            </a:r>
            <a:endParaRPr lang="en-US" altLang="ja-JP" sz="1200" b="1" dirty="0" smtClean="0">
              <a:solidFill>
                <a:schemeClr val="bg1"/>
              </a:solidFill>
            </a:endParaRPr>
          </a:p>
          <a:p>
            <a:pPr algn="r"/>
            <a:r>
              <a:rPr lang="en-US" altLang="ja-JP" sz="1200" b="1" dirty="0" smtClean="0">
                <a:solidFill>
                  <a:schemeClr val="bg1"/>
                </a:solidFill>
              </a:rPr>
              <a:t>2016/9/27</a:t>
            </a:r>
            <a:r>
              <a:rPr lang="ja-JP" altLang="en-US" sz="1200" b="1" dirty="0" smtClean="0">
                <a:solidFill>
                  <a:schemeClr val="bg1"/>
                </a:solidFill>
              </a:rPr>
              <a:t>－</a:t>
            </a:r>
            <a:r>
              <a:rPr lang="en-US" altLang="ja-JP" sz="1200" b="1" dirty="0" smtClean="0">
                <a:solidFill>
                  <a:schemeClr val="bg1"/>
                </a:solidFill>
              </a:rPr>
              <a:t>28</a:t>
            </a:r>
          </a:p>
          <a:p>
            <a:pPr algn="r"/>
            <a:r>
              <a:rPr lang="ja-JP" altLang="en-US" sz="1200" b="1" dirty="0" smtClean="0">
                <a:solidFill>
                  <a:schemeClr val="bg1"/>
                </a:solidFill>
              </a:rPr>
              <a:t>京都大学理学研究科</a:t>
            </a:r>
            <a:r>
              <a:rPr lang="en-US" altLang="ja-JP" sz="1200" b="1" dirty="0" smtClean="0">
                <a:solidFill>
                  <a:schemeClr val="bg1"/>
                </a:solidFill>
              </a:rPr>
              <a:t>1</a:t>
            </a:r>
            <a:r>
              <a:rPr lang="ja-JP" altLang="en-US" sz="1200" b="1" dirty="0" smtClean="0">
                <a:solidFill>
                  <a:schemeClr val="bg1"/>
                </a:solidFill>
              </a:rPr>
              <a:t>号館</a:t>
            </a:r>
            <a:r>
              <a:rPr lang="en-US" altLang="ja-JP" sz="1200" b="1" dirty="0" smtClean="0">
                <a:solidFill>
                  <a:schemeClr val="bg1"/>
                </a:solidFill>
              </a:rPr>
              <a:t>563</a:t>
            </a:r>
            <a:r>
              <a:rPr lang="ja-JP" altLang="en-US" sz="1200" b="1" dirty="0" smtClean="0">
                <a:solidFill>
                  <a:schemeClr val="bg1"/>
                </a:solidFill>
              </a:rPr>
              <a:t>号室</a:t>
            </a:r>
            <a:endParaRPr lang="ja-JP" altLang="en-US" sz="1200" b="1" dirty="0">
              <a:solidFill>
                <a:schemeClr val="bg1"/>
              </a:solidFill>
            </a:endParaRPr>
          </a:p>
        </p:txBody>
      </p:sp>
    </p:spTree>
    <p:extLst>
      <p:ext uri="{BB962C8B-B14F-4D97-AF65-F5344CB8AC3E}">
        <p14:creationId xmlns:p14="http://schemas.microsoft.com/office/powerpoint/2010/main" val="2437533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国外</a:t>
            </a:r>
            <a:r>
              <a:rPr lang="ja-JP" altLang="en-US" dirty="0"/>
              <a:t>で</a:t>
            </a:r>
            <a:r>
              <a:rPr lang="ja-JP" altLang="en-US" dirty="0" smtClean="0"/>
              <a:t>の研究者向けレクチャー</a:t>
            </a:r>
            <a:r>
              <a:rPr lang="ja-JP" altLang="en-US" dirty="0"/>
              <a:t>の実施</a:t>
            </a:r>
            <a:endParaRPr kumimoji="1" lang="ja-JP" altLang="en-US" dirty="0"/>
          </a:p>
        </p:txBody>
      </p:sp>
      <p:sp>
        <p:nvSpPr>
          <p:cNvPr id="3" name="正方形/長方形 2"/>
          <p:cNvSpPr/>
          <p:nvPr/>
        </p:nvSpPr>
        <p:spPr>
          <a:xfrm>
            <a:off x="250901" y="921810"/>
            <a:ext cx="8642197" cy="2492990"/>
          </a:xfrm>
          <a:prstGeom prst="rect">
            <a:avLst/>
          </a:prstGeom>
        </p:spPr>
        <p:txBody>
          <a:bodyPr wrap="square">
            <a:spAutoFit/>
          </a:bodyPr>
          <a:lstStyle/>
          <a:p>
            <a:pPr marL="285750" indent="-285750">
              <a:spcBef>
                <a:spcPts val="600"/>
              </a:spcBef>
              <a:buFont typeface="Wingdings" panose="05000000000000000000" pitchFamily="2" charset="2"/>
              <a:buChar char="u"/>
            </a:pPr>
            <a:r>
              <a:rPr lang="ja-JP" altLang="en-US" dirty="0"/>
              <a:t>2012/8/</a:t>
            </a:r>
            <a:r>
              <a:rPr lang="ja-JP" altLang="en-US" dirty="0" smtClean="0"/>
              <a:t>27-30</a:t>
            </a:r>
            <a:r>
              <a:rPr lang="en-US" altLang="ja-JP" dirty="0" smtClean="0"/>
              <a:t>, </a:t>
            </a:r>
            <a:r>
              <a:rPr lang="ja-JP" altLang="en-US" dirty="0" smtClean="0"/>
              <a:t>インドネシア</a:t>
            </a:r>
            <a:r>
              <a:rPr lang="ja-JP" altLang="en-US" dirty="0"/>
              <a:t>・バンドン、新堀淳樹</a:t>
            </a:r>
          </a:p>
          <a:p>
            <a:pPr marL="285750" indent="-285750">
              <a:spcBef>
                <a:spcPts val="600"/>
              </a:spcBef>
              <a:buFont typeface="Wingdings" panose="05000000000000000000" pitchFamily="2" charset="2"/>
              <a:buChar char="u"/>
            </a:pPr>
            <a:r>
              <a:rPr lang="ja-JP" altLang="en-US" dirty="0" smtClean="0"/>
              <a:t>2012</a:t>
            </a:r>
            <a:r>
              <a:rPr lang="ja-JP" altLang="en-US" dirty="0"/>
              <a:t>/9/</a:t>
            </a:r>
            <a:r>
              <a:rPr lang="ja-JP" altLang="en-US" dirty="0" smtClean="0"/>
              <a:t>18-21</a:t>
            </a:r>
            <a:r>
              <a:rPr lang="en-US" altLang="ja-JP" dirty="0" smtClean="0"/>
              <a:t>, </a:t>
            </a:r>
            <a:r>
              <a:rPr lang="ja-JP" altLang="en-US" dirty="0" smtClean="0"/>
              <a:t>オーストリア</a:t>
            </a:r>
            <a:r>
              <a:rPr lang="ja-JP" altLang="en-US" dirty="0"/>
              <a:t>・グラーツ、阿部修司</a:t>
            </a:r>
          </a:p>
          <a:p>
            <a:pPr marL="285750" indent="-285750">
              <a:spcBef>
                <a:spcPts val="600"/>
              </a:spcBef>
              <a:buFont typeface="Wingdings" panose="05000000000000000000" pitchFamily="2" charset="2"/>
              <a:buChar char="u"/>
            </a:pPr>
            <a:r>
              <a:rPr lang="ja-JP" altLang="en-US" dirty="0" smtClean="0"/>
              <a:t>2012</a:t>
            </a:r>
            <a:r>
              <a:rPr lang="ja-JP" altLang="en-US" dirty="0"/>
              <a:t>/9/</a:t>
            </a:r>
            <a:r>
              <a:rPr lang="ja-JP" altLang="en-US" dirty="0" smtClean="0"/>
              <a:t>17-26</a:t>
            </a:r>
            <a:r>
              <a:rPr lang="en-US" altLang="ja-JP" dirty="0" smtClean="0"/>
              <a:t>, </a:t>
            </a:r>
            <a:r>
              <a:rPr lang="ja-JP" altLang="en-US" dirty="0" smtClean="0"/>
              <a:t>インドネシア</a:t>
            </a:r>
            <a:r>
              <a:rPr lang="ja-JP" altLang="en-US" dirty="0"/>
              <a:t>・チアンジュール、阿部修司</a:t>
            </a:r>
          </a:p>
          <a:p>
            <a:pPr marL="285750" indent="-285750">
              <a:spcBef>
                <a:spcPts val="600"/>
              </a:spcBef>
              <a:buFont typeface="Wingdings" panose="05000000000000000000" pitchFamily="2" charset="2"/>
              <a:buChar char="u"/>
            </a:pPr>
            <a:r>
              <a:rPr lang="ja-JP" altLang="en-US" dirty="0" smtClean="0"/>
              <a:t>2013</a:t>
            </a:r>
            <a:r>
              <a:rPr lang="ja-JP" altLang="en-US" dirty="0"/>
              <a:t>/1/12, 2/</a:t>
            </a:r>
            <a:r>
              <a:rPr lang="ja-JP" altLang="en-US" dirty="0" smtClean="0"/>
              <a:t>11</a:t>
            </a:r>
            <a:r>
              <a:rPr lang="en-US" altLang="ja-JP" dirty="0" smtClean="0"/>
              <a:t>, </a:t>
            </a:r>
            <a:r>
              <a:rPr lang="ja-JP" altLang="en-US" dirty="0" smtClean="0"/>
              <a:t>ウェブ</a:t>
            </a:r>
            <a:r>
              <a:rPr lang="ja-JP" altLang="en-US" dirty="0"/>
              <a:t>講習、インドネシア・バンドン、京</a:t>
            </a:r>
            <a:r>
              <a:rPr lang="ja-JP" altLang="en-US" dirty="0" smtClean="0"/>
              <a:t>大RISH</a:t>
            </a:r>
            <a:endParaRPr lang="en-US" altLang="ja-JP" dirty="0" smtClean="0"/>
          </a:p>
          <a:p>
            <a:pPr marL="285750" indent="-285750">
              <a:spcBef>
                <a:spcPts val="600"/>
              </a:spcBef>
              <a:buFont typeface="Wingdings" panose="05000000000000000000" pitchFamily="2" charset="2"/>
              <a:buChar char="u"/>
            </a:pPr>
            <a:r>
              <a:rPr lang="ja-JP" altLang="en-US" dirty="0" smtClean="0"/>
              <a:t>201</a:t>
            </a:r>
            <a:r>
              <a:rPr lang="en-US" altLang="ja-JP" dirty="0" smtClean="0"/>
              <a:t>4</a:t>
            </a:r>
            <a:r>
              <a:rPr lang="ja-JP" altLang="en-US" dirty="0" smtClean="0"/>
              <a:t>/</a:t>
            </a:r>
            <a:r>
              <a:rPr lang="en-US" altLang="ja-JP" dirty="0" smtClean="0"/>
              <a:t>11</a:t>
            </a:r>
            <a:r>
              <a:rPr lang="ja-JP" altLang="en-US" dirty="0" smtClean="0"/>
              <a:t>/1</a:t>
            </a:r>
            <a:r>
              <a:rPr lang="en-US" altLang="ja-JP" dirty="0" smtClean="0"/>
              <a:t>3-14, </a:t>
            </a:r>
            <a:r>
              <a:rPr lang="ja-JP" altLang="en-US" dirty="0" smtClean="0"/>
              <a:t>インド・トリバンダム</a:t>
            </a:r>
            <a:r>
              <a:rPr lang="ja-JP" altLang="en-US" dirty="0"/>
              <a:t>、京大RISH</a:t>
            </a:r>
            <a:endParaRPr lang="en-US" altLang="ja-JP" dirty="0"/>
          </a:p>
          <a:p>
            <a:pPr marL="285750" indent="-285750">
              <a:spcBef>
                <a:spcPts val="600"/>
              </a:spcBef>
              <a:buFont typeface="Wingdings" panose="05000000000000000000" pitchFamily="2" charset="2"/>
              <a:buChar char="u"/>
            </a:pPr>
            <a:r>
              <a:rPr lang="ja-JP" altLang="en-US" dirty="0" smtClean="0"/>
              <a:t>2</a:t>
            </a:r>
            <a:r>
              <a:rPr lang="en-US" altLang="ja-JP" dirty="0" smtClean="0"/>
              <a:t>014</a:t>
            </a:r>
            <a:r>
              <a:rPr lang="ja-JP" altLang="en-US" dirty="0" smtClean="0"/>
              <a:t>/11</a:t>
            </a:r>
            <a:r>
              <a:rPr lang="en-US" altLang="ja-JP" dirty="0" smtClean="0"/>
              <a:t>/15,</a:t>
            </a:r>
            <a:r>
              <a:rPr lang="ja-JP" altLang="en-US" dirty="0"/>
              <a:t> </a:t>
            </a:r>
            <a:r>
              <a:rPr lang="ja-JP" altLang="en-US" dirty="0" smtClean="0"/>
              <a:t>インド・ガダンキ、</a:t>
            </a:r>
            <a:r>
              <a:rPr lang="ja-JP" altLang="en-US" dirty="0"/>
              <a:t>京大RISH</a:t>
            </a:r>
            <a:endParaRPr lang="en-US" altLang="ja-JP" dirty="0" smtClean="0"/>
          </a:p>
          <a:p>
            <a:pPr marL="285750" indent="-285750">
              <a:spcBef>
                <a:spcPts val="600"/>
              </a:spcBef>
              <a:buFont typeface="Wingdings" panose="05000000000000000000" pitchFamily="2" charset="2"/>
              <a:buChar char="u"/>
            </a:pPr>
            <a:r>
              <a:rPr lang="en-US" altLang="ja-JP" dirty="0" smtClean="0"/>
              <a:t>2015/10/21-22, </a:t>
            </a:r>
            <a:r>
              <a:rPr lang="ja-JP" altLang="en-US" dirty="0" smtClean="0"/>
              <a:t>インドネシア・バンドン、</a:t>
            </a:r>
            <a:r>
              <a:rPr lang="ja-JP" altLang="en-US" dirty="0"/>
              <a:t>新堀</a:t>
            </a:r>
            <a:r>
              <a:rPr lang="ja-JP" altLang="en-US" dirty="0" smtClean="0"/>
              <a:t>淳樹</a:t>
            </a:r>
            <a:endParaRPr lang="ja-JP" altLang="en-US" dirty="0"/>
          </a:p>
        </p:txBody>
      </p:sp>
      <p:pic>
        <p:nvPicPr>
          <p:cNvPr id="4" name="図 3"/>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594"/>
                    </a14:imgEffect>
                  </a14:imgLayer>
                </a14:imgProps>
              </a:ext>
              <a:ext uri="{28A0092B-C50C-407E-A947-70E740481C1C}">
                <a14:useLocalDpi xmlns:a14="http://schemas.microsoft.com/office/drawing/2010/main" val="0"/>
              </a:ext>
            </a:extLst>
          </a:blip>
          <a:stretch>
            <a:fillRect/>
          </a:stretch>
        </p:blipFill>
        <p:spPr>
          <a:xfrm>
            <a:off x="4677677" y="3414800"/>
            <a:ext cx="4085323" cy="2714677"/>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125" y="3414800"/>
            <a:ext cx="4101199" cy="2725227"/>
          </a:xfrm>
          <a:prstGeom prst="rect">
            <a:avLst/>
          </a:prstGeom>
        </p:spPr>
      </p:pic>
      <p:sp>
        <p:nvSpPr>
          <p:cNvPr id="6" name="正方形/長方形 5"/>
          <p:cNvSpPr/>
          <p:nvPr/>
        </p:nvSpPr>
        <p:spPr>
          <a:xfrm>
            <a:off x="1242424" y="6244012"/>
            <a:ext cx="2042547" cy="369332"/>
          </a:xfrm>
          <a:prstGeom prst="rect">
            <a:avLst/>
          </a:prstGeom>
        </p:spPr>
        <p:txBody>
          <a:bodyPr wrap="none">
            <a:spAutoFit/>
          </a:bodyPr>
          <a:lstStyle/>
          <a:p>
            <a:r>
              <a:rPr lang="ja-JP" altLang="en-US" dirty="0"/>
              <a:t>インド・トリバンダム</a:t>
            </a:r>
          </a:p>
        </p:txBody>
      </p:sp>
      <p:sp>
        <p:nvSpPr>
          <p:cNvPr id="7" name="正方形/長方形 6"/>
          <p:cNvSpPr/>
          <p:nvPr/>
        </p:nvSpPr>
        <p:spPr>
          <a:xfrm>
            <a:off x="5699007" y="6253997"/>
            <a:ext cx="2273379" cy="369332"/>
          </a:xfrm>
          <a:prstGeom prst="rect">
            <a:avLst/>
          </a:prstGeom>
        </p:spPr>
        <p:txBody>
          <a:bodyPr wrap="none">
            <a:spAutoFit/>
          </a:bodyPr>
          <a:lstStyle/>
          <a:p>
            <a:r>
              <a:rPr lang="ja-JP" altLang="en-US" dirty="0"/>
              <a:t>インドネシア・バンドン</a:t>
            </a:r>
          </a:p>
        </p:txBody>
      </p:sp>
    </p:spTree>
    <p:extLst>
      <p:ext uri="{BB962C8B-B14F-4D97-AF65-F5344CB8AC3E}">
        <p14:creationId xmlns:p14="http://schemas.microsoft.com/office/powerpoint/2010/main" val="3763448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JpGU</a:t>
            </a:r>
            <a:r>
              <a:rPr lang="ja-JP" altLang="en-US" dirty="0" smtClean="0"/>
              <a:t>に</a:t>
            </a:r>
            <a:r>
              <a:rPr lang="ja-JP" altLang="en-US" dirty="0"/>
              <a:t>おけるブース</a:t>
            </a:r>
            <a:r>
              <a:rPr lang="ja-JP" altLang="en-US" dirty="0" smtClean="0"/>
              <a:t>展示</a:t>
            </a:r>
            <a:r>
              <a:rPr lang="en-US" altLang="ja-JP" dirty="0" smtClean="0"/>
              <a:t>(</a:t>
            </a:r>
            <a:r>
              <a:rPr lang="ja-JP" altLang="en-US" dirty="0" smtClean="0"/>
              <a:t>毎年</a:t>
            </a:r>
            <a:r>
              <a:rPr lang="en-US" altLang="ja-JP" dirty="0" smtClean="0"/>
              <a:t>)</a:t>
            </a:r>
            <a:endParaRPr kumimoji="1" lang="ja-JP" altLang="en-US"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033" y="3604722"/>
            <a:ext cx="3439682" cy="2285651"/>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7033" y="892446"/>
            <a:ext cx="3151514" cy="2094166"/>
          </a:xfrm>
          <a:prstGeom prst="rect">
            <a:avLst/>
          </a:prstGeom>
        </p:spPr>
      </p:pic>
      <p:pic>
        <p:nvPicPr>
          <p:cNvPr id="8" name="図 7"/>
          <p:cNvPicPr>
            <a:picLocks noChangeAspect="1"/>
          </p:cNvPicPr>
          <p:nvPr/>
        </p:nvPicPr>
        <p:blipFill>
          <a:blip r:embed="rId4"/>
          <a:stretch>
            <a:fillRect/>
          </a:stretch>
        </p:blipFill>
        <p:spPr>
          <a:xfrm>
            <a:off x="717391" y="892446"/>
            <a:ext cx="3754247" cy="2094166"/>
          </a:xfrm>
          <a:prstGeom prst="rect">
            <a:avLst/>
          </a:prstGeom>
        </p:spPr>
      </p:pic>
      <p:sp>
        <p:nvSpPr>
          <p:cNvPr id="9" name="正方形/長方形 8"/>
          <p:cNvSpPr/>
          <p:nvPr/>
        </p:nvSpPr>
        <p:spPr>
          <a:xfrm>
            <a:off x="5555542" y="3040831"/>
            <a:ext cx="2069797" cy="369332"/>
          </a:xfrm>
          <a:prstGeom prst="rect">
            <a:avLst/>
          </a:prstGeom>
        </p:spPr>
        <p:txBody>
          <a:bodyPr wrap="none">
            <a:spAutoFit/>
          </a:bodyPr>
          <a:lstStyle/>
          <a:p>
            <a:r>
              <a:rPr lang="en-US" altLang="ja-JP" dirty="0" smtClean="0"/>
              <a:t>JpGU2014 at </a:t>
            </a:r>
            <a:r>
              <a:rPr lang="ja-JP" altLang="en-US" dirty="0" smtClean="0"/>
              <a:t>横浜</a:t>
            </a:r>
            <a:endParaRPr lang="ja-JP" altLang="en-US" dirty="0"/>
          </a:p>
        </p:txBody>
      </p:sp>
      <p:sp>
        <p:nvSpPr>
          <p:cNvPr id="10" name="正方形/長方形 9"/>
          <p:cNvSpPr/>
          <p:nvPr/>
        </p:nvSpPr>
        <p:spPr>
          <a:xfrm>
            <a:off x="1377327" y="3021981"/>
            <a:ext cx="2069797" cy="369332"/>
          </a:xfrm>
          <a:prstGeom prst="rect">
            <a:avLst/>
          </a:prstGeom>
        </p:spPr>
        <p:txBody>
          <a:bodyPr wrap="none">
            <a:spAutoFit/>
          </a:bodyPr>
          <a:lstStyle/>
          <a:p>
            <a:r>
              <a:rPr lang="en-US" altLang="ja-JP" dirty="0" smtClean="0"/>
              <a:t>JpGU2013 at </a:t>
            </a:r>
            <a:r>
              <a:rPr lang="ja-JP" altLang="en-US" dirty="0" smtClean="0"/>
              <a:t>幕張</a:t>
            </a:r>
            <a:endParaRPr lang="ja-JP" altLang="en-US" dirty="0"/>
          </a:p>
        </p:txBody>
      </p:sp>
      <p:sp>
        <p:nvSpPr>
          <p:cNvPr id="11" name="正方形/長方形 10"/>
          <p:cNvSpPr/>
          <p:nvPr/>
        </p:nvSpPr>
        <p:spPr>
          <a:xfrm>
            <a:off x="4768405" y="5922038"/>
            <a:ext cx="3656938" cy="369332"/>
          </a:xfrm>
          <a:prstGeom prst="rect">
            <a:avLst/>
          </a:prstGeom>
        </p:spPr>
        <p:txBody>
          <a:bodyPr wrap="square">
            <a:spAutoFit/>
          </a:bodyPr>
          <a:lstStyle/>
          <a:p>
            <a:r>
              <a:rPr lang="ja-JP" altLang="en-US" dirty="0" smtClean="0"/>
              <a:t>メタデータ</a:t>
            </a:r>
            <a:r>
              <a:rPr lang="ja-JP" altLang="en-US" dirty="0"/>
              <a:t>DB及びUDASのデモ体験</a:t>
            </a:r>
          </a:p>
        </p:txBody>
      </p:sp>
      <p:sp>
        <p:nvSpPr>
          <p:cNvPr id="13" name="角丸四角形吹き出し 12"/>
          <p:cNvSpPr/>
          <p:nvPr/>
        </p:nvSpPr>
        <p:spPr bwMode="auto">
          <a:xfrm>
            <a:off x="342039" y="3451863"/>
            <a:ext cx="3902927" cy="3139060"/>
          </a:xfrm>
          <a:prstGeom prst="wedgeRoundRectCallout">
            <a:avLst>
              <a:gd name="adj1" fmla="val 102501"/>
              <a:gd name="adj2" fmla="val -19285"/>
              <a:gd name="adj3" fmla="val 16667"/>
            </a:avLst>
          </a:prstGeom>
          <a:solidFill>
            <a:schemeClr val="accent1"/>
          </a:solidFill>
          <a:ln w="19050" cap="flat" cmpd="sng" algn="ctr">
            <a:solidFill>
              <a:schemeClr val="accent1">
                <a:lumMod val="75000"/>
              </a:schemeClr>
            </a:solidFill>
            <a:prstDash val="solid"/>
            <a:round/>
            <a:headEnd type="none" w="med" len="med"/>
            <a:tailEnd type="none" w="med" len="med"/>
          </a:ln>
          <a:effectLst>
            <a:glow rad="63500">
              <a:schemeClr val="accent2">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ts val="1200"/>
              </a:spcBef>
              <a:spcAft>
                <a:spcPct val="0"/>
              </a:spcAft>
              <a:buClrTx/>
              <a:buSzTx/>
              <a:buFontTx/>
              <a:buNone/>
              <a:tabLst/>
            </a:pPr>
            <a:r>
              <a:rPr kumimoji="1" lang="en-US" altLang="ja-JP" sz="2000" b="1" i="0" u="none" strike="noStrike" cap="none" normalizeH="0" baseline="0" dirty="0" smtClean="0">
                <a:ln>
                  <a:noFill/>
                </a:ln>
                <a:solidFill>
                  <a:schemeClr val="accent2"/>
                </a:solidFill>
                <a:effectLst/>
                <a:ea typeface="ヒラギノ角ゴ Pro W6" charset="-128"/>
                <a:cs typeface="ヒラギノ角ゴ Pro W6" charset="-128"/>
              </a:rPr>
              <a:t>Visitor’s</a:t>
            </a:r>
            <a:r>
              <a:rPr kumimoji="1" lang="ja-JP" altLang="en-US" sz="2000" b="1" i="0" u="none" strike="noStrike" cap="none" normalizeH="0" baseline="0" dirty="0" smtClean="0">
                <a:ln>
                  <a:noFill/>
                </a:ln>
                <a:solidFill>
                  <a:schemeClr val="accent2"/>
                </a:solidFill>
                <a:effectLst/>
                <a:ea typeface="ヒラギノ角ゴ Pro W6" charset="-128"/>
                <a:cs typeface="ヒラギノ角ゴ Pro W6" charset="-128"/>
              </a:rPr>
              <a:t> </a:t>
            </a:r>
            <a:r>
              <a:rPr kumimoji="1" lang="en-US" altLang="ja-JP" sz="2000" b="1" i="0" u="none" strike="noStrike" cap="none" normalizeH="0" baseline="0" dirty="0" smtClean="0">
                <a:ln>
                  <a:noFill/>
                </a:ln>
                <a:solidFill>
                  <a:schemeClr val="accent2"/>
                </a:solidFill>
                <a:effectLst/>
                <a:ea typeface="ヒラギノ角ゴ Pro W6" charset="-128"/>
                <a:cs typeface="ヒラギノ角ゴ Pro W6" charset="-128"/>
              </a:rPr>
              <a:t>Voice</a:t>
            </a:r>
          </a:p>
          <a:p>
            <a:pPr marL="342900" marR="0" indent="-342900" algn="l" defTabSz="914400" rtl="0" eaLnBrk="1" fontAlgn="base" latinLnBrk="0" hangingPunct="1">
              <a:lnSpc>
                <a:spcPct val="100000"/>
              </a:lnSpc>
              <a:spcBef>
                <a:spcPts val="1200"/>
              </a:spcBef>
              <a:spcAft>
                <a:spcPct val="0"/>
              </a:spcAft>
              <a:buClrTx/>
              <a:buSzTx/>
              <a:buFont typeface="Wingdings" panose="05000000000000000000" pitchFamily="2" charset="2"/>
              <a:buChar char="u"/>
              <a:tabLst/>
            </a:pPr>
            <a:r>
              <a:rPr kumimoji="1" lang="ja-JP" altLang="en-US" sz="2000" b="1" i="0" u="none" strike="noStrike" cap="none" normalizeH="0" baseline="0" dirty="0" smtClean="0">
                <a:ln>
                  <a:noFill/>
                </a:ln>
                <a:solidFill>
                  <a:schemeClr val="tx2"/>
                </a:solidFill>
                <a:effectLst/>
                <a:latin typeface="ヒラギノ角ゴ Pro W6" charset="-128"/>
                <a:ea typeface="ヒラギノ角ゴ Pro W6" charset="-128"/>
                <a:cs typeface="ヒラギノ角ゴ Pro W6" charset="-128"/>
              </a:rPr>
              <a:t>とても有用なツール。早速、データ比較に活用したい</a:t>
            </a:r>
            <a:endParaRPr kumimoji="1" lang="en-US" altLang="ja-JP" sz="2000" b="1" i="0" u="none" strike="noStrike" cap="none" normalizeH="0" baseline="0" dirty="0" smtClean="0">
              <a:ln>
                <a:noFill/>
              </a:ln>
              <a:solidFill>
                <a:schemeClr val="tx2"/>
              </a:solidFill>
              <a:effectLst/>
              <a:latin typeface="ヒラギノ角ゴ Pro W6" charset="-128"/>
              <a:ea typeface="ヒラギノ角ゴ Pro W6" charset="-128"/>
              <a:cs typeface="ヒラギノ角ゴ Pro W6" charset="-128"/>
            </a:endParaRPr>
          </a:p>
          <a:p>
            <a:pPr marL="342900" marR="0" indent="-342900" algn="l" defTabSz="914400" rtl="0" eaLnBrk="1" fontAlgn="base" latinLnBrk="0" hangingPunct="1">
              <a:lnSpc>
                <a:spcPct val="100000"/>
              </a:lnSpc>
              <a:spcBef>
                <a:spcPts val="1200"/>
              </a:spcBef>
              <a:spcAft>
                <a:spcPct val="0"/>
              </a:spcAft>
              <a:buClrTx/>
              <a:buSzTx/>
              <a:buFont typeface="Wingdings" panose="05000000000000000000" pitchFamily="2" charset="2"/>
              <a:buChar char="u"/>
              <a:tabLst/>
            </a:pPr>
            <a:r>
              <a:rPr lang="ja-JP" altLang="en-US" sz="2000" b="1" dirty="0" smtClean="0">
                <a:solidFill>
                  <a:schemeClr val="tx2"/>
                </a:solidFill>
                <a:latin typeface="ヒラギノ角ゴ Pro W6" charset="-128"/>
                <a:ea typeface="ヒラギノ角ゴ Pro W6" charset="-128"/>
                <a:cs typeface="ヒラギノ角ゴ Pro W6" charset="-128"/>
              </a:rPr>
              <a:t>この</a:t>
            </a:r>
            <a:r>
              <a:rPr lang="ja-JP" altLang="en-US" sz="2000" b="1" dirty="0">
                <a:solidFill>
                  <a:schemeClr val="tx2"/>
                </a:solidFill>
                <a:latin typeface="ヒラギノ角ゴ Pro W6" charset="-128"/>
                <a:ea typeface="ヒラギノ角ゴ Pro W6" charset="-128"/>
                <a:cs typeface="ヒラギノ角ゴ Pro W6" charset="-128"/>
              </a:rPr>
              <a:t>ツール</a:t>
            </a:r>
            <a:r>
              <a:rPr lang="ja-JP" altLang="en-US" sz="2000" b="1" dirty="0" smtClean="0">
                <a:solidFill>
                  <a:schemeClr val="tx2"/>
                </a:solidFill>
                <a:latin typeface="ヒラギノ角ゴ Pro W6" charset="-128"/>
                <a:ea typeface="ヒラギノ角ゴ Pro W6" charset="-128"/>
                <a:cs typeface="ヒラギノ角ゴ Pro W6" charset="-128"/>
              </a:rPr>
              <a:t>で使えるデータの幅が広がるといいな。</a:t>
            </a:r>
            <a:endParaRPr lang="en-US" altLang="ja-JP" sz="2000" b="1" dirty="0" smtClean="0">
              <a:solidFill>
                <a:schemeClr val="tx2"/>
              </a:solidFill>
              <a:latin typeface="ヒラギノ角ゴ Pro W6" charset="-128"/>
              <a:ea typeface="ヒラギノ角ゴ Pro W6" charset="-128"/>
              <a:cs typeface="ヒラギノ角ゴ Pro W6" charset="-128"/>
            </a:endParaRPr>
          </a:p>
          <a:p>
            <a:pPr marL="342900" marR="0" indent="-342900" algn="l" defTabSz="914400" rtl="0" eaLnBrk="1" fontAlgn="base" latinLnBrk="0" hangingPunct="1">
              <a:lnSpc>
                <a:spcPct val="100000"/>
              </a:lnSpc>
              <a:spcBef>
                <a:spcPts val="1200"/>
              </a:spcBef>
              <a:spcAft>
                <a:spcPct val="0"/>
              </a:spcAft>
              <a:buClrTx/>
              <a:buSzTx/>
              <a:buFont typeface="Wingdings" panose="05000000000000000000" pitchFamily="2" charset="2"/>
              <a:buChar char="u"/>
              <a:tabLst/>
            </a:pPr>
            <a:r>
              <a:rPr kumimoji="1" lang="ja-JP" altLang="en-US" sz="2000" b="1" i="0" u="none" strike="noStrike" cap="none" normalizeH="0" baseline="0" dirty="0" smtClean="0">
                <a:ln>
                  <a:noFill/>
                </a:ln>
                <a:solidFill>
                  <a:schemeClr val="tx2"/>
                </a:solidFill>
                <a:effectLst/>
                <a:latin typeface="ヒラギノ角ゴ Pro W6" charset="-128"/>
                <a:ea typeface="ヒラギノ角ゴ Pro W6" charset="-128"/>
                <a:cs typeface="ヒラギノ角ゴ Pro W6" charset="-128"/>
              </a:rPr>
              <a:t>自分たちの自前のデータを入れてみたい。それにはどうすればよいか？</a:t>
            </a:r>
            <a:endParaRPr kumimoji="1" lang="ja-JP" altLang="en-US" sz="2000" b="1" i="0" u="none" strike="noStrike" cap="none" normalizeH="0" baseline="0" dirty="0">
              <a:ln>
                <a:noFill/>
              </a:ln>
              <a:solidFill>
                <a:schemeClr val="tx2"/>
              </a:solidFill>
              <a:effectLst/>
              <a:latin typeface="ヒラギノ角ゴ Pro W6" charset="-128"/>
              <a:ea typeface="ヒラギノ角ゴ Pro W6" charset="-128"/>
              <a:cs typeface="ヒラギノ角ゴ Pro W6" charset="-128"/>
            </a:endParaRPr>
          </a:p>
        </p:txBody>
      </p:sp>
    </p:spTree>
    <p:extLst>
      <p:ext uri="{BB962C8B-B14F-4D97-AF65-F5344CB8AC3E}">
        <p14:creationId xmlns:p14="http://schemas.microsoft.com/office/powerpoint/2010/main" val="344482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ユーザー向け</a:t>
            </a:r>
            <a:r>
              <a:rPr lang="ja-JP" altLang="en-US" dirty="0"/>
              <a:t>のメーリングリストの運用 </a:t>
            </a:r>
            <a:endParaRPr kumimoji="1" lang="ja-JP" altLang="en-US" dirty="0"/>
          </a:p>
        </p:txBody>
      </p:sp>
      <p:sp>
        <p:nvSpPr>
          <p:cNvPr id="3" name="正方形/長方形 2"/>
          <p:cNvSpPr/>
          <p:nvPr/>
        </p:nvSpPr>
        <p:spPr>
          <a:xfrm>
            <a:off x="231731" y="949932"/>
            <a:ext cx="8636695" cy="1554272"/>
          </a:xfrm>
          <a:prstGeom prst="rect">
            <a:avLst/>
          </a:prstGeom>
        </p:spPr>
        <p:txBody>
          <a:bodyPr wrap="square">
            <a:spAutoFit/>
          </a:bodyPr>
          <a:lstStyle/>
          <a:p>
            <a:pPr>
              <a:spcBef>
                <a:spcPts val="600"/>
              </a:spcBef>
            </a:pPr>
            <a:r>
              <a:rPr lang="ja-JP" altLang="en-US" sz="2000" dirty="0"/>
              <a:t>•主な用途： </a:t>
            </a:r>
            <a:r>
              <a:rPr lang="ja-JP" altLang="en-US" sz="2000" dirty="0" smtClean="0"/>
              <a:t>　IUGONET</a:t>
            </a:r>
            <a:r>
              <a:rPr lang="ja-JP" altLang="en-US" sz="2000" dirty="0"/>
              <a:t>からユーザーへのお知らせ配信</a:t>
            </a:r>
          </a:p>
          <a:p>
            <a:pPr>
              <a:spcBef>
                <a:spcPts val="600"/>
              </a:spcBef>
            </a:pPr>
            <a:r>
              <a:rPr lang="ja-JP" altLang="en-US" sz="2000" dirty="0"/>
              <a:t>•登録者数： </a:t>
            </a:r>
            <a:r>
              <a:rPr lang="ja-JP" altLang="en-US" sz="2000" dirty="0" smtClean="0"/>
              <a:t>　のべ</a:t>
            </a:r>
            <a:r>
              <a:rPr lang="en-US" altLang="ja-JP" sz="2000" dirty="0" smtClean="0"/>
              <a:t>200</a:t>
            </a:r>
            <a:r>
              <a:rPr lang="ja-JP" altLang="en-US" sz="2000" dirty="0" smtClean="0"/>
              <a:t>名以上（201</a:t>
            </a:r>
            <a:r>
              <a:rPr lang="en-US" altLang="ja-JP" sz="2000" dirty="0" smtClean="0"/>
              <a:t>6</a:t>
            </a:r>
            <a:r>
              <a:rPr lang="ja-JP" altLang="en-US" sz="2000" dirty="0" smtClean="0"/>
              <a:t>/</a:t>
            </a:r>
            <a:r>
              <a:rPr lang="en-US" altLang="ja-JP" sz="2000" dirty="0" smtClean="0"/>
              <a:t>9</a:t>
            </a:r>
            <a:r>
              <a:rPr lang="ja-JP" altLang="en-US" sz="2000" dirty="0" smtClean="0"/>
              <a:t>/</a:t>
            </a:r>
            <a:r>
              <a:rPr lang="en-US" altLang="ja-JP" sz="2000" dirty="0" smtClean="0"/>
              <a:t>24</a:t>
            </a:r>
            <a:r>
              <a:rPr lang="ja-JP" altLang="en-US" sz="2000" dirty="0" smtClean="0"/>
              <a:t>現在）</a:t>
            </a:r>
            <a:endParaRPr lang="en-US" altLang="ja-JP" sz="2000" dirty="0" smtClean="0"/>
          </a:p>
          <a:p>
            <a:pPr>
              <a:spcBef>
                <a:spcPts val="600"/>
              </a:spcBef>
            </a:pPr>
            <a:r>
              <a:rPr lang="ja-JP" altLang="en-US" sz="2000" dirty="0"/>
              <a:t>　</a:t>
            </a:r>
            <a:r>
              <a:rPr lang="ja-JP" altLang="en-US" sz="2000" dirty="0" smtClean="0"/>
              <a:t>　　　　　　　　</a:t>
            </a:r>
            <a:r>
              <a:rPr lang="en-US" altLang="ja-JP" sz="2000" dirty="0" smtClean="0"/>
              <a:t>(</a:t>
            </a:r>
            <a:r>
              <a:rPr lang="ja-JP" altLang="en-US" sz="2000" dirty="0" smtClean="0"/>
              <a:t>研究者、学生：文学</a:t>
            </a:r>
            <a:r>
              <a:rPr lang="ja-JP" altLang="en-US" sz="2000" dirty="0"/>
              <a:t>・</a:t>
            </a:r>
            <a:r>
              <a:rPr lang="ja-JP" altLang="en-US" sz="2000" dirty="0" smtClean="0"/>
              <a:t>理学・工学・情報</a:t>
            </a:r>
            <a:r>
              <a:rPr lang="ja-JP" altLang="en-US" sz="2000" dirty="0"/>
              <a:t>学</a:t>
            </a:r>
            <a:r>
              <a:rPr lang="ja-JP" altLang="en-US" sz="2000" dirty="0" smtClean="0"/>
              <a:t>・農学、観測所の</a:t>
            </a:r>
            <a:r>
              <a:rPr lang="en-US" altLang="ja-JP" sz="2000" dirty="0" smtClean="0"/>
              <a:t>PI</a:t>
            </a:r>
            <a:r>
              <a:rPr lang="ja-JP" altLang="en-US" sz="2000" dirty="0" smtClean="0"/>
              <a:t>など</a:t>
            </a:r>
            <a:r>
              <a:rPr lang="en-US" altLang="ja-JP" sz="2000" dirty="0" smtClean="0"/>
              <a:t>)</a:t>
            </a:r>
            <a:endParaRPr lang="ja-JP" altLang="en-US" sz="2000" dirty="0"/>
          </a:p>
          <a:p>
            <a:pPr>
              <a:spcBef>
                <a:spcPts val="600"/>
              </a:spcBef>
            </a:pPr>
            <a:r>
              <a:rPr lang="ja-JP" altLang="en-US" sz="2000" dirty="0"/>
              <a:t>•ウェブページ内に登録案内の情報を掲載</a:t>
            </a:r>
          </a:p>
        </p:txBody>
      </p:sp>
      <p:pic>
        <p:nvPicPr>
          <p:cNvPr id="5" name="図 4"/>
          <p:cNvPicPr>
            <a:picLocks noChangeAspect="1"/>
          </p:cNvPicPr>
          <p:nvPr/>
        </p:nvPicPr>
        <p:blipFill>
          <a:blip r:embed="rId2"/>
          <a:stretch>
            <a:fillRect/>
          </a:stretch>
        </p:blipFill>
        <p:spPr>
          <a:xfrm>
            <a:off x="231731" y="2461303"/>
            <a:ext cx="8628696" cy="3751607"/>
          </a:xfrm>
          <a:prstGeom prst="rect">
            <a:avLst/>
          </a:prstGeom>
        </p:spPr>
      </p:pic>
      <p:pic>
        <p:nvPicPr>
          <p:cNvPr id="6" name="図 5"/>
          <p:cNvPicPr>
            <a:picLocks noChangeAspect="1"/>
          </p:cNvPicPr>
          <p:nvPr/>
        </p:nvPicPr>
        <p:blipFill>
          <a:blip r:embed="rId3"/>
          <a:stretch>
            <a:fillRect/>
          </a:stretch>
        </p:blipFill>
        <p:spPr>
          <a:xfrm>
            <a:off x="4572000" y="3416309"/>
            <a:ext cx="4434212" cy="3441691"/>
          </a:xfrm>
          <a:prstGeom prst="rect">
            <a:avLst/>
          </a:prstGeom>
        </p:spPr>
      </p:pic>
      <p:sp>
        <p:nvSpPr>
          <p:cNvPr id="7" name="右矢印 6"/>
          <p:cNvSpPr/>
          <p:nvPr/>
        </p:nvSpPr>
        <p:spPr bwMode="auto">
          <a:xfrm>
            <a:off x="2278868" y="4749870"/>
            <a:ext cx="2267211" cy="387284"/>
          </a:xfrm>
          <a:prstGeom prst="rightArrow">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rgbClr val="FF9900"/>
              </a:solidFill>
              <a:effectLst/>
              <a:latin typeface="ヒラギノ角ゴ Pro W6" charset="-128"/>
              <a:ea typeface="ヒラギノ角ゴ Pro W6" charset="-128"/>
              <a:cs typeface="ヒラギノ角ゴ Pro W6" charset="-128"/>
            </a:endParaRPr>
          </a:p>
        </p:txBody>
      </p:sp>
      <p:sp>
        <p:nvSpPr>
          <p:cNvPr id="8" name="正方形/長方形 7"/>
          <p:cNvSpPr/>
          <p:nvPr/>
        </p:nvSpPr>
        <p:spPr>
          <a:xfrm>
            <a:off x="6200000" y="5065098"/>
            <a:ext cx="2630848" cy="723275"/>
          </a:xfrm>
          <a:prstGeom prst="rect">
            <a:avLst/>
          </a:prstGeom>
          <a:solidFill>
            <a:srgbClr val="FF9900"/>
          </a:solidFill>
        </p:spPr>
        <p:txBody>
          <a:bodyPr wrap="none">
            <a:spAutoFit/>
          </a:bodyPr>
          <a:lstStyle/>
          <a:p>
            <a:pPr>
              <a:spcBef>
                <a:spcPts val="600"/>
              </a:spcBef>
            </a:pPr>
            <a:r>
              <a:rPr lang="ja-JP" altLang="en-US" dirty="0" smtClean="0"/>
              <a:t>氏名と</a:t>
            </a:r>
            <a:r>
              <a:rPr lang="en-US" altLang="ja-JP" dirty="0" smtClean="0"/>
              <a:t>E-mail</a:t>
            </a:r>
            <a:r>
              <a:rPr lang="ja-JP" altLang="en-US" dirty="0" smtClean="0"/>
              <a:t>の記入のみ</a:t>
            </a:r>
            <a:endParaRPr lang="en-US" altLang="ja-JP" dirty="0" smtClean="0"/>
          </a:p>
          <a:p>
            <a:pPr>
              <a:spcBef>
                <a:spcPts val="600"/>
              </a:spcBef>
            </a:pPr>
            <a:r>
              <a:rPr lang="ja-JP" altLang="en-US" dirty="0"/>
              <a:t>所属</a:t>
            </a:r>
            <a:r>
              <a:rPr lang="ja-JP" altLang="en-US" dirty="0" smtClean="0"/>
              <a:t>は任意</a:t>
            </a:r>
            <a:endParaRPr lang="ja-JP" altLang="en-US" dirty="0"/>
          </a:p>
        </p:txBody>
      </p:sp>
      <p:sp>
        <p:nvSpPr>
          <p:cNvPr id="9" name="正方形/長方形 8"/>
          <p:cNvSpPr/>
          <p:nvPr/>
        </p:nvSpPr>
        <p:spPr>
          <a:xfrm>
            <a:off x="193285" y="6350789"/>
            <a:ext cx="4352794" cy="369332"/>
          </a:xfrm>
          <a:prstGeom prst="rect">
            <a:avLst/>
          </a:prstGeom>
          <a:solidFill>
            <a:srgbClr val="92D050"/>
          </a:solidFill>
        </p:spPr>
        <p:txBody>
          <a:bodyPr wrap="square">
            <a:spAutoFit/>
          </a:bodyPr>
          <a:lstStyle/>
          <a:p>
            <a:r>
              <a:rPr lang="ja-JP" altLang="en-US" dirty="0" smtClean="0"/>
              <a:t>IUGONETウェブページより登録</a:t>
            </a:r>
            <a:r>
              <a:rPr lang="ja-JP" altLang="en-US" dirty="0"/>
              <a:t>フォームへ</a:t>
            </a:r>
          </a:p>
        </p:txBody>
      </p:sp>
    </p:spTree>
    <p:extLst>
      <p:ext uri="{BB962C8B-B14F-4D97-AF65-F5344CB8AC3E}">
        <p14:creationId xmlns:p14="http://schemas.microsoft.com/office/powerpoint/2010/main" val="3227208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YouTube</a:t>
            </a:r>
            <a:r>
              <a:rPr lang="ja-JP" altLang="en-US" dirty="0"/>
              <a:t>によるチュートリアル提供 </a:t>
            </a:r>
            <a:endParaRPr kumimoji="1" lang="ja-JP" altLang="en-US" dirty="0"/>
          </a:p>
        </p:txBody>
      </p:sp>
      <p:pic>
        <p:nvPicPr>
          <p:cNvPr id="3" name="図 2"/>
          <p:cNvPicPr>
            <a:picLocks noChangeAspect="1"/>
          </p:cNvPicPr>
          <p:nvPr/>
        </p:nvPicPr>
        <p:blipFill>
          <a:blip r:embed="rId2"/>
          <a:stretch>
            <a:fillRect/>
          </a:stretch>
        </p:blipFill>
        <p:spPr>
          <a:xfrm>
            <a:off x="3708439" y="935964"/>
            <a:ext cx="5311038" cy="5490582"/>
          </a:xfrm>
          <a:prstGeom prst="rect">
            <a:avLst/>
          </a:prstGeom>
        </p:spPr>
      </p:pic>
      <p:sp>
        <p:nvSpPr>
          <p:cNvPr id="4" name="正方形/長方形 3"/>
          <p:cNvSpPr/>
          <p:nvPr/>
        </p:nvSpPr>
        <p:spPr>
          <a:xfrm>
            <a:off x="248778" y="1845063"/>
            <a:ext cx="3360766" cy="2246769"/>
          </a:xfrm>
          <a:prstGeom prst="rect">
            <a:avLst/>
          </a:prstGeom>
          <a:solidFill>
            <a:srgbClr val="FFFFCC"/>
          </a:solidFill>
        </p:spPr>
        <p:txBody>
          <a:bodyPr wrap="square">
            <a:spAutoFit/>
          </a:bodyPr>
          <a:lstStyle/>
          <a:p>
            <a:pPr marL="342900" indent="-342900">
              <a:spcBef>
                <a:spcPts val="1200"/>
              </a:spcBef>
              <a:buFont typeface="Wingdings" panose="05000000000000000000" pitchFamily="2" charset="2"/>
              <a:buChar char="ü"/>
            </a:pPr>
            <a:r>
              <a:rPr lang="ja-JP" altLang="en-US" sz="2000" dirty="0" smtClean="0"/>
              <a:t>公式</a:t>
            </a:r>
            <a:r>
              <a:rPr lang="ja-JP" altLang="en-US" sz="2000" dirty="0"/>
              <a:t>YouTubeチャンネルを開設</a:t>
            </a:r>
          </a:p>
          <a:p>
            <a:pPr marL="342900" indent="-342900">
              <a:spcBef>
                <a:spcPts val="1200"/>
              </a:spcBef>
              <a:buFont typeface="Wingdings" panose="05000000000000000000" pitchFamily="2" charset="2"/>
              <a:buChar char="ü"/>
            </a:pPr>
            <a:r>
              <a:rPr lang="ja-JP" altLang="en-US" sz="2000" dirty="0" smtClean="0"/>
              <a:t>主</a:t>
            </a:r>
            <a:r>
              <a:rPr lang="ja-JP" altLang="en-US" sz="2000" dirty="0"/>
              <a:t>にUDASやメタデータDBの使い方を動画でデモ</a:t>
            </a:r>
          </a:p>
          <a:p>
            <a:pPr marL="342900" indent="-342900">
              <a:spcBef>
                <a:spcPts val="1200"/>
              </a:spcBef>
              <a:buFont typeface="Wingdings" panose="05000000000000000000" pitchFamily="2" charset="2"/>
              <a:buChar char="ü"/>
            </a:pPr>
            <a:r>
              <a:rPr lang="ja-JP" altLang="en-US" sz="2000" dirty="0" smtClean="0"/>
              <a:t>作業</a:t>
            </a:r>
            <a:r>
              <a:rPr lang="ja-JP" altLang="en-US" sz="2000" dirty="0"/>
              <a:t>内容を字幕で解説（日英両字幕</a:t>
            </a:r>
            <a:r>
              <a:rPr lang="ja-JP" altLang="en-US" sz="2000" dirty="0" smtClean="0"/>
              <a:t>）</a:t>
            </a:r>
            <a:endParaRPr lang="ja-JP" altLang="en-US" sz="2000" dirty="0"/>
          </a:p>
        </p:txBody>
      </p:sp>
      <p:sp>
        <p:nvSpPr>
          <p:cNvPr id="5" name="正方形/長方形 4"/>
          <p:cNvSpPr/>
          <p:nvPr/>
        </p:nvSpPr>
        <p:spPr>
          <a:xfrm>
            <a:off x="717376" y="4839637"/>
            <a:ext cx="2423570" cy="707886"/>
          </a:xfrm>
          <a:prstGeom prst="rect">
            <a:avLst/>
          </a:prstGeom>
          <a:solidFill>
            <a:srgbClr val="CCFFFF"/>
          </a:solidFill>
        </p:spPr>
        <p:txBody>
          <a:bodyPr wrap="square">
            <a:spAutoFit/>
          </a:bodyPr>
          <a:lstStyle/>
          <a:p>
            <a:pPr>
              <a:spcBef>
                <a:spcPts val="1200"/>
              </a:spcBef>
            </a:pPr>
            <a:r>
              <a:rPr lang="ja-JP" altLang="en-US" sz="2000" dirty="0" smtClean="0"/>
              <a:t>手軽</a:t>
            </a:r>
            <a:r>
              <a:rPr lang="ja-JP" altLang="en-US" sz="2000" dirty="0"/>
              <a:t>に操作できることを直感的に伝える</a:t>
            </a:r>
            <a:endParaRPr lang="ja-JP" altLang="en-US" sz="2000" dirty="0"/>
          </a:p>
        </p:txBody>
      </p:sp>
      <p:sp>
        <p:nvSpPr>
          <p:cNvPr id="6" name="下矢印 5"/>
          <p:cNvSpPr/>
          <p:nvPr/>
        </p:nvSpPr>
        <p:spPr bwMode="auto">
          <a:xfrm>
            <a:off x="1661532" y="4170556"/>
            <a:ext cx="535258" cy="590357"/>
          </a:xfrm>
          <a:prstGeom prst="down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Tree>
    <p:extLst>
      <p:ext uri="{BB962C8B-B14F-4D97-AF65-F5344CB8AC3E}">
        <p14:creationId xmlns:p14="http://schemas.microsoft.com/office/powerpoint/2010/main" val="848441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YouTube</a:t>
            </a:r>
            <a:r>
              <a:rPr lang="ja-JP" altLang="en-US" dirty="0"/>
              <a:t>によるチュートリアル提供 </a:t>
            </a:r>
            <a:endParaRPr kumimoji="1" lang="ja-JP" altLang="en-US" dirty="0"/>
          </a:p>
        </p:txBody>
      </p:sp>
      <p:sp>
        <p:nvSpPr>
          <p:cNvPr id="3" name="正方形/長方形 2"/>
          <p:cNvSpPr/>
          <p:nvPr/>
        </p:nvSpPr>
        <p:spPr>
          <a:xfrm>
            <a:off x="959005" y="1069733"/>
            <a:ext cx="7014117" cy="400110"/>
          </a:xfrm>
          <a:prstGeom prst="rect">
            <a:avLst/>
          </a:prstGeom>
        </p:spPr>
        <p:txBody>
          <a:bodyPr wrap="square">
            <a:spAutoFit/>
          </a:bodyPr>
          <a:lstStyle/>
          <a:p>
            <a:r>
              <a:rPr lang="en-US" altLang="ja-JP" sz="2000" dirty="0" smtClean="0">
                <a:latin typeface="ＭＳ Ｐゴシック" panose="020B0600070205080204" pitchFamily="50" charset="-128"/>
                <a:ea typeface="ＭＳ Ｐゴシック" panose="020B0600070205080204" pitchFamily="50" charset="-128"/>
              </a:rPr>
              <a:t>IUGONET </a:t>
            </a:r>
            <a:r>
              <a:rPr lang="en-US" altLang="ja-JP" sz="2000" dirty="0">
                <a:latin typeface="ＭＳ Ｐゴシック" panose="020B0600070205080204" pitchFamily="50" charset="-128"/>
                <a:ea typeface="ＭＳ Ｐゴシック" panose="020B0600070205080204" pitchFamily="50" charset="-128"/>
              </a:rPr>
              <a:t>Web</a:t>
            </a:r>
            <a:r>
              <a:rPr lang="ja-JP" altLang="en-US" sz="2000" dirty="0">
                <a:latin typeface="ＭＳ Ｐゴシック" panose="020B0600070205080204" pitchFamily="50" charset="-128"/>
                <a:ea typeface="ＭＳ Ｐゴシック" panose="020B0600070205080204" pitchFamily="50" charset="-128"/>
              </a:rPr>
              <a:t>ページの「解析ソフト」</a:t>
            </a:r>
            <a:r>
              <a:rPr lang="en-US" altLang="ja-JP" sz="2000" dirty="0">
                <a:latin typeface="ＭＳ Ｐゴシック" panose="020B0600070205080204" pitchFamily="50" charset="-128"/>
                <a:ea typeface="ＭＳ Ｐゴシック" panose="020B0600070205080204" pitchFamily="50" charset="-128"/>
              </a:rPr>
              <a:t>-</a:t>
            </a:r>
            <a:r>
              <a:rPr lang="ja-JP" altLang="en-US" sz="2000" dirty="0">
                <a:latin typeface="ＭＳ Ｐゴシック" panose="020B0600070205080204" pitchFamily="50" charset="-128"/>
                <a:ea typeface="ＭＳ Ｐゴシック" panose="020B0600070205080204" pitchFamily="50" charset="-128"/>
              </a:rPr>
              <a:t>「ロード関数」から参照可 </a:t>
            </a:r>
            <a:endParaRPr lang="ja-JP" altLang="en-US" sz="2000" dirty="0"/>
          </a:p>
        </p:txBody>
      </p:sp>
      <p:pic>
        <p:nvPicPr>
          <p:cNvPr id="4" name="図 3"/>
          <p:cNvPicPr>
            <a:picLocks noChangeAspect="1"/>
          </p:cNvPicPr>
          <p:nvPr/>
        </p:nvPicPr>
        <p:blipFill>
          <a:blip r:embed="rId2"/>
          <a:stretch>
            <a:fillRect/>
          </a:stretch>
        </p:blipFill>
        <p:spPr>
          <a:xfrm>
            <a:off x="265935" y="1580547"/>
            <a:ext cx="8680949" cy="5177092"/>
          </a:xfrm>
          <a:prstGeom prst="rect">
            <a:avLst/>
          </a:prstGeom>
        </p:spPr>
      </p:pic>
      <p:sp>
        <p:nvSpPr>
          <p:cNvPr id="5" name="線吹き出し 2 (枠付き) 4"/>
          <p:cNvSpPr/>
          <p:nvPr/>
        </p:nvSpPr>
        <p:spPr bwMode="auto">
          <a:xfrm>
            <a:off x="7214839" y="2743200"/>
            <a:ext cx="1393902" cy="591016"/>
          </a:xfrm>
          <a:prstGeom prst="borderCallout2">
            <a:avLst>
              <a:gd name="adj1" fmla="val 50231"/>
              <a:gd name="adj2" fmla="val 758"/>
              <a:gd name="adj3" fmla="val 50231"/>
              <a:gd name="adj4" fmla="val -15758"/>
              <a:gd name="adj5" fmla="val 222598"/>
              <a:gd name="adj6" fmla="val -9394"/>
            </a:avLst>
          </a:prstGeom>
          <a:solidFill>
            <a:srgbClr val="FFFFCC"/>
          </a:solidFill>
          <a:ln w="190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r>
              <a:rPr lang="en-US" altLang="ja-JP" sz="1600" dirty="0" smtClean="0"/>
              <a:t>YouTube</a:t>
            </a:r>
            <a:r>
              <a:rPr lang="ja-JP" altLang="en-US" sz="1600" dirty="0"/>
              <a:t>動画へのリンク </a:t>
            </a:r>
            <a:endParaRPr kumimoji="1" lang="ja-JP" altLang="en-US" sz="1600" b="0" i="0" u="none" strike="noStrike" cap="none" normalizeH="0" baseline="0" dirty="0">
              <a:ln>
                <a:noFill/>
              </a:ln>
              <a:solidFill>
                <a:schemeClr val="tx2"/>
              </a:solidFill>
              <a:effectLst/>
              <a:latin typeface="ヒラギノ角ゴ Pro W6" charset="-128"/>
              <a:ea typeface="ヒラギノ角ゴ Pro W6" charset="-128"/>
              <a:cs typeface="ヒラギノ角ゴ Pro W6" charset="-128"/>
            </a:endParaRPr>
          </a:p>
        </p:txBody>
      </p:sp>
    </p:spTree>
    <p:extLst>
      <p:ext uri="{BB962C8B-B14F-4D97-AF65-F5344CB8AC3E}">
        <p14:creationId xmlns:p14="http://schemas.microsoft.com/office/powerpoint/2010/main" val="4053338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ソーシャルメディア</a:t>
            </a:r>
            <a:r>
              <a:rPr lang="en-US" altLang="ja-JP" dirty="0" smtClean="0"/>
              <a:t>(Twitter/</a:t>
            </a:r>
            <a:r>
              <a:rPr lang="en-US" altLang="ja-JP" dirty="0" err="1" smtClean="0"/>
              <a:t>facebook</a:t>
            </a:r>
            <a:r>
              <a:rPr lang="en-US" altLang="ja-JP" dirty="0" smtClean="0"/>
              <a:t>)</a:t>
            </a:r>
            <a:r>
              <a:rPr lang="ja-JP" altLang="en-US" dirty="0" smtClean="0"/>
              <a:t>の</a:t>
            </a:r>
            <a:r>
              <a:rPr lang="ja-JP" altLang="en-US" dirty="0"/>
              <a:t>活用</a:t>
            </a:r>
            <a:endParaRPr kumimoji="1" lang="ja-JP" altLang="en-US" dirty="0"/>
          </a:p>
        </p:txBody>
      </p:sp>
      <p:sp>
        <p:nvSpPr>
          <p:cNvPr id="4" name="正方形/長方形 3"/>
          <p:cNvSpPr/>
          <p:nvPr/>
        </p:nvSpPr>
        <p:spPr>
          <a:xfrm>
            <a:off x="4572000" y="823159"/>
            <a:ext cx="4293220" cy="646331"/>
          </a:xfrm>
          <a:prstGeom prst="rect">
            <a:avLst/>
          </a:prstGeom>
        </p:spPr>
        <p:txBody>
          <a:bodyPr wrap="square">
            <a:spAutoFit/>
          </a:bodyPr>
          <a:lstStyle/>
          <a:p>
            <a:r>
              <a:rPr lang="ja-JP" altLang="en-US" dirty="0" smtClean="0"/>
              <a:t>プロジェクトの進捗情報、登録メタデータの紹介などのつぶやき</a:t>
            </a:r>
            <a:endParaRPr lang="ja-JP" altLang="en-US" dirty="0"/>
          </a:p>
        </p:txBody>
      </p:sp>
      <p:sp>
        <p:nvSpPr>
          <p:cNvPr id="5" name="正方形/長方形 4"/>
          <p:cNvSpPr/>
          <p:nvPr/>
        </p:nvSpPr>
        <p:spPr>
          <a:xfrm>
            <a:off x="4584757" y="1587191"/>
            <a:ext cx="4493941" cy="646331"/>
          </a:xfrm>
          <a:prstGeom prst="rect">
            <a:avLst/>
          </a:prstGeom>
        </p:spPr>
        <p:txBody>
          <a:bodyPr wrap="square">
            <a:spAutoFit/>
          </a:bodyPr>
          <a:lstStyle/>
          <a:p>
            <a:r>
              <a:rPr lang="en-US" altLang="ja-JP" dirty="0" smtClean="0">
                <a:latin typeface="Arial" panose="020B0604020202020204" pitchFamily="34" charset="0"/>
              </a:rPr>
              <a:t>Twitter</a:t>
            </a:r>
            <a:r>
              <a:rPr lang="ja-JP" altLang="en-US" dirty="0">
                <a:latin typeface="ＭＳ Ｐゴシック" panose="020B0600070205080204" pitchFamily="50" charset="-128"/>
                <a:ea typeface="ＭＳ Ｐゴシック" panose="020B0600070205080204" pitchFamily="50" charset="-128"/>
              </a:rPr>
              <a:t>との連携（ニュースフィードへの自動投稿） </a:t>
            </a:r>
            <a:endParaRPr lang="ja-JP" altLang="en-US" dirty="0"/>
          </a:p>
        </p:txBody>
      </p:sp>
      <p:sp>
        <p:nvSpPr>
          <p:cNvPr id="6" name="正方形/長方形 5"/>
          <p:cNvSpPr/>
          <p:nvPr/>
        </p:nvSpPr>
        <p:spPr>
          <a:xfrm>
            <a:off x="251784" y="1050144"/>
            <a:ext cx="3086358" cy="400110"/>
          </a:xfrm>
          <a:prstGeom prst="rect">
            <a:avLst/>
          </a:prstGeom>
          <a:solidFill>
            <a:srgbClr val="92D050"/>
          </a:solidFill>
        </p:spPr>
        <p:txBody>
          <a:bodyPr wrap="none">
            <a:spAutoFit/>
          </a:bodyPr>
          <a:lstStyle/>
          <a:p>
            <a:r>
              <a:rPr lang="ja-JP" altLang="en-US" sz="2000" dirty="0">
                <a:solidFill>
                  <a:schemeClr val="bg1"/>
                </a:solidFill>
              </a:rPr>
              <a:t>https://twitter.com/iugonet</a:t>
            </a:r>
          </a:p>
        </p:txBody>
      </p:sp>
      <p:sp>
        <p:nvSpPr>
          <p:cNvPr id="7" name="正方形/長方形 6"/>
          <p:cNvSpPr/>
          <p:nvPr/>
        </p:nvSpPr>
        <p:spPr>
          <a:xfrm>
            <a:off x="251784" y="1738399"/>
            <a:ext cx="4208703" cy="400110"/>
          </a:xfrm>
          <a:prstGeom prst="rect">
            <a:avLst/>
          </a:prstGeom>
          <a:solidFill>
            <a:srgbClr val="92D050"/>
          </a:solidFill>
        </p:spPr>
        <p:txBody>
          <a:bodyPr wrap="square">
            <a:spAutoFit/>
          </a:bodyPr>
          <a:lstStyle/>
          <a:p>
            <a:r>
              <a:rPr lang="en-US" altLang="ja-JP" sz="2000" dirty="0" smtClean="0">
                <a:solidFill>
                  <a:srgbClr val="FFFFFF"/>
                </a:solidFill>
                <a:latin typeface="Arial" panose="020B0604020202020204" pitchFamily="34" charset="0"/>
              </a:rPr>
              <a:t>https</a:t>
            </a:r>
            <a:r>
              <a:rPr lang="en-US" altLang="ja-JP" sz="2000" dirty="0">
                <a:solidFill>
                  <a:srgbClr val="FFFFFF"/>
                </a:solidFill>
                <a:latin typeface="Arial" panose="020B0604020202020204" pitchFamily="34" charset="0"/>
              </a:rPr>
              <a:t>://www.facebook.com/iugo.net </a:t>
            </a:r>
            <a:endParaRPr lang="ja-JP" altLang="en-US" sz="2000" dirty="0"/>
          </a:p>
        </p:txBody>
      </p:sp>
      <p:pic>
        <p:nvPicPr>
          <p:cNvPr id="8" name="図 7"/>
          <p:cNvPicPr>
            <a:picLocks noChangeAspect="1"/>
          </p:cNvPicPr>
          <p:nvPr/>
        </p:nvPicPr>
        <p:blipFill rotWithShape="1">
          <a:blip r:embed="rId2"/>
          <a:srcRect t="10058" b="5019"/>
          <a:stretch/>
        </p:blipFill>
        <p:spPr>
          <a:xfrm>
            <a:off x="339292" y="2351223"/>
            <a:ext cx="8490930" cy="4506777"/>
          </a:xfrm>
          <a:prstGeom prst="rect">
            <a:avLst/>
          </a:prstGeom>
        </p:spPr>
      </p:pic>
    </p:spTree>
    <p:extLst>
      <p:ext uri="{BB962C8B-B14F-4D97-AF65-F5344CB8AC3E}">
        <p14:creationId xmlns:p14="http://schemas.microsoft.com/office/powerpoint/2010/main" val="2688599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まとめと今後の課題</a:t>
            </a:r>
            <a:endParaRPr kumimoji="1" lang="ja-JP" altLang="en-US" dirty="0"/>
          </a:p>
        </p:txBody>
      </p:sp>
      <p:sp>
        <p:nvSpPr>
          <p:cNvPr id="3" name="正方形/長方形 2"/>
          <p:cNvSpPr/>
          <p:nvPr/>
        </p:nvSpPr>
        <p:spPr>
          <a:xfrm>
            <a:off x="267630" y="1460859"/>
            <a:ext cx="8619892" cy="5170646"/>
          </a:xfrm>
          <a:prstGeom prst="rect">
            <a:avLst/>
          </a:prstGeom>
        </p:spPr>
        <p:txBody>
          <a:bodyPr wrap="square">
            <a:spAutoFit/>
          </a:bodyPr>
          <a:lstStyle/>
          <a:p>
            <a:pPr marL="285750" indent="-285750">
              <a:spcBef>
                <a:spcPts val="600"/>
              </a:spcBef>
              <a:buFont typeface="Wingdings" panose="05000000000000000000" pitchFamily="2" charset="2"/>
              <a:buChar char="n"/>
            </a:pPr>
            <a:r>
              <a:rPr lang="en-US" altLang="ja-JP" sz="2000" dirty="0" smtClean="0"/>
              <a:t>IUGONET</a:t>
            </a:r>
            <a:r>
              <a:rPr lang="ja-JP" altLang="en-US" sz="2000" dirty="0" smtClean="0"/>
              <a:t>プロダクトの利活用の拡大とユーザー獲得のために、</a:t>
            </a:r>
            <a:r>
              <a:rPr lang="ja-JP" altLang="en-US" sz="2000" dirty="0" smtClean="0">
                <a:solidFill>
                  <a:srgbClr val="C00000"/>
                </a:solidFill>
              </a:rPr>
              <a:t>実戦形式の講習会を開催</a:t>
            </a:r>
            <a:r>
              <a:rPr lang="ja-JP" altLang="en-US" sz="2000" dirty="0" smtClean="0"/>
              <a:t>することによって</a:t>
            </a:r>
            <a:r>
              <a:rPr lang="en-US" altLang="ja-JP" sz="2000" dirty="0" smtClean="0"/>
              <a:t>IUGONET</a:t>
            </a:r>
            <a:r>
              <a:rPr lang="ja-JP" altLang="en-US" sz="2000" dirty="0" smtClean="0"/>
              <a:t>データ解析システムの活用法を幅広いユーザーに定着させてきた。</a:t>
            </a:r>
            <a:endParaRPr lang="en-US" altLang="ja-JP" sz="2000" dirty="0" smtClean="0"/>
          </a:p>
          <a:p>
            <a:pPr marL="285750" indent="-285750">
              <a:spcBef>
                <a:spcPts val="600"/>
              </a:spcBef>
              <a:buFont typeface="Wingdings" panose="05000000000000000000" pitchFamily="2" charset="2"/>
              <a:buChar char="n"/>
            </a:pPr>
            <a:r>
              <a:rPr lang="ja-JP" altLang="en-US" sz="2000" dirty="0"/>
              <a:t>ユーザーからのフィードバックの取得をもとにデータ解析システムの改良、修正を行ってきた。特に、</a:t>
            </a:r>
            <a:r>
              <a:rPr lang="en-US" altLang="ja-JP" sz="2000" dirty="0"/>
              <a:t>10</a:t>
            </a:r>
            <a:r>
              <a:rPr lang="ja-JP" altLang="en-US" sz="2000" dirty="0"/>
              <a:t>月</a:t>
            </a:r>
            <a:r>
              <a:rPr lang="en-US" altLang="ja-JP" sz="2000" dirty="0"/>
              <a:t>1</a:t>
            </a:r>
            <a:r>
              <a:rPr lang="ja-JP" altLang="en-US" sz="2000" dirty="0"/>
              <a:t>日より公開する新</a:t>
            </a:r>
            <a:r>
              <a:rPr lang="en-US" altLang="ja-JP" sz="2000" dirty="0"/>
              <a:t>IUGONET</a:t>
            </a:r>
            <a:r>
              <a:rPr lang="ja-JP" altLang="en-US" sz="2000" dirty="0"/>
              <a:t>データ解析システムでは、その</a:t>
            </a:r>
            <a:r>
              <a:rPr lang="ja-JP" altLang="en-US" sz="2000" dirty="0">
                <a:solidFill>
                  <a:srgbClr val="008000"/>
                </a:solidFill>
              </a:rPr>
              <a:t>海外展開や新規データ登録、</a:t>
            </a:r>
            <a:r>
              <a:rPr lang="en-US" altLang="ja-JP" sz="2000" dirty="0">
                <a:solidFill>
                  <a:srgbClr val="008000"/>
                </a:solidFill>
              </a:rPr>
              <a:t>QL</a:t>
            </a:r>
            <a:r>
              <a:rPr lang="ja-JP" altLang="en-US" sz="2000" dirty="0">
                <a:solidFill>
                  <a:srgbClr val="008000"/>
                </a:solidFill>
              </a:rPr>
              <a:t>の作成が容易</a:t>
            </a:r>
            <a:r>
              <a:rPr lang="ja-JP" altLang="en-US" sz="2000" dirty="0"/>
              <a:t>になった。</a:t>
            </a:r>
            <a:endParaRPr lang="en-US" altLang="ja-JP" sz="2000" dirty="0"/>
          </a:p>
          <a:p>
            <a:pPr marL="285750" indent="-285750">
              <a:spcBef>
                <a:spcPts val="600"/>
              </a:spcBef>
              <a:buFont typeface="Wingdings" panose="05000000000000000000" pitchFamily="2" charset="2"/>
              <a:buChar char="n"/>
            </a:pPr>
            <a:r>
              <a:rPr lang="ja-JP" altLang="en-US" sz="2000" dirty="0"/>
              <a:t>アウトリーチ活動により、</a:t>
            </a:r>
            <a:r>
              <a:rPr lang="en-US" altLang="ja-JP" sz="2000" dirty="0">
                <a:solidFill>
                  <a:srgbClr val="C00000"/>
                </a:solidFill>
              </a:rPr>
              <a:t>IUGONET</a:t>
            </a:r>
            <a:r>
              <a:rPr lang="ja-JP" altLang="en-US" sz="2000" dirty="0">
                <a:solidFill>
                  <a:srgbClr val="C00000"/>
                </a:solidFill>
              </a:rPr>
              <a:t>参加機関、協力機関のつながりが強化</a:t>
            </a:r>
            <a:r>
              <a:rPr lang="ja-JP" altLang="en-US" sz="2000" dirty="0"/>
              <a:t>され、大型研究プロジェクト</a:t>
            </a:r>
            <a:r>
              <a:rPr lang="en-US" altLang="ja-JP" sz="2000" dirty="0"/>
              <a:t>(</a:t>
            </a:r>
            <a:r>
              <a:rPr lang="ja-JP" altLang="en-US" sz="2000" dirty="0"/>
              <a:t>マスタープラン</a:t>
            </a:r>
            <a:r>
              <a:rPr lang="en-US" altLang="ja-JP" sz="2000" dirty="0"/>
              <a:t>2017</a:t>
            </a:r>
            <a:r>
              <a:rPr lang="ja-JP" altLang="en-US" sz="2000" dirty="0" err="1"/>
              <a:t>、</a:t>
            </a:r>
            <a:r>
              <a:rPr lang="en-US" altLang="ja-JP" sz="2000" dirty="0"/>
              <a:t>PWING</a:t>
            </a:r>
            <a:r>
              <a:rPr lang="ja-JP" altLang="en-US" sz="2000" dirty="0" err="1"/>
              <a:t>、</a:t>
            </a:r>
            <a:r>
              <a:rPr lang="en-US" altLang="ja-JP" sz="2000" dirty="0"/>
              <a:t>PSTEP)</a:t>
            </a:r>
            <a:r>
              <a:rPr lang="ja-JP" altLang="en-US" sz="2000" dirty="0"/>
              <a:t>の立案等に生かされている</a:t>
            </a:r>
            <a:r>
              <a:rPr lang="ja-JP" altLang="en-US" sz="2000" dirty="0" smtClean="0"/>
              <a:t>。</a:t>
            </a:r>
            <a:endParaRPr lang="en-US" altLang="ja-JP" sz="2000" dirty="0" smtClean="0"/>
          </a:p>
          <a:p>
            <a:pPr marL="285750" indent="-285750">
              <a:spcBef>
                <a:spcPts val="600"/>
              </a:spcBef>
              <a:buFont typeface="Wingdings" panose="05000000000000000000" pitchFamily="2" charset="2"/>
              <a:buChar char="n"/>
            </a:pPr>
            <a:r>
              <a:rPr lang="ja-JP" altLang="en-US" sz="2000" dirty="0" smtClean="0"/>
              <a:t>若手研究者や大学院生の集まる若手会主催の研究集会で</a:t>
            </a:r>
            <a:r>
              <a:rPr lang="en-US" altLang="ja-JP" sz="2000" dirty="0" smtClean="0"/>
              <a:t>IUGONET</a:t>
            </a:r>
            <a:r>
              <a:rPr lang="ja-JP" altLang="en-US" sz="2000" dirty="0" smtClean="0"/>
              <a:t>講習会を開くことで、</a:t>
            </a:r>
            <a:r>
              <a:rPr lang="ja-JP" altLang="en-US" sz="2000" dirty="0" smtClean="0">
                <a:solidFill>
                  <a:srgbClr val="FF0000"/>
                </a:solidFill>
              </a:rPr>
              <a:t>他分野のデータを有機的に結合させた学際融合研究ができる若手人材</a:t>
            </a:r>
            <a:r>
              <a:rPr lang="en-US" altLang="ja-JP" sz="2000" dirty="0">
                <a:solidFill>
                  <a:srgbClr val="FF0000"/>
                </a:solidFill>
              </a:rPr>
              <a:t>(</a:t>
            </a:r>
            <a:r>
              <a:rPr lang="ja-JP" altLang="en-US" sz="2000" dirty="0">
                <a:solidFill>
                  <a:srgbClr val="FF0000"/>
                </a:solidFill>
              </a:rPr>
              <a:t>データサイエンティスト</a:t>
            </a:r>
            <a:r>
              <a:rPr lang="en-US" altLang="ja-JP" sz="2000" dirty="0" smtClean="0">
                <a:solidFill>
                  <a:srgbClr val="FF0000"/>
                </a:solidFill>
              </a:rPr>
              <a:t>)</a:t>
            </a:r>
            <a:r>
              <a:rPr lang="ja-JP" altLang="en-US" sz="2000" dirty="0" smtClean="0">
                <a:solidFill>
                  <a:srgbClr val="FF0000"/>
                </a:solidFill>
              </a:rPr>
              <a:t>の育成</a:t>
            </a:r>
            <a:r>
              <a:rPr lang="ja-JP" altLang="en-US" sz="2000" dirty="0" smtClean="0"/>
              <a:t>につながっている。</a:t>
            </a:r>
            <a:endParaRPr lang="en-US" altLang="ja-JP" sz="2000" dirty="0" smtClean="0"/>
          </a:p>
          <a:p>
            <a:pPr>
              <a:spcBef>
                <a:spcPts val="600"/>
              </a:spcBef>
            </a:pPr>
            <a:r>
              <a:rPr lang="en-US" altLang="ja-JP" sz="2000" dirty="0"/>
              <a:t> </a:t>
            </a:r>
            <a:r>
              <a:rPr lang="en-US" altLang="ja-JP" sz="2000" dirty="0" smtClean="0"/>
              <a:t>    ※</a:t>
            </a:r>
            <a:r>
              <a:rPr lang="ja-JP" altLang="en-US" sz="2000" dirty="0" smtClean="0"/>
              <a:t>幅広い分野に興味を持つ知的好奇心旺盛の人材</a:t>
            </a:r>
            <a:endParaRPr lang="en-US" altLang="ja-JP" sz="2000" dirty="0" smtClean="0"/>
          </a:p>
          <a:p>
            <a:pPr>
              <a:spcBef>
                <a:spcPts val="600"/>
              </a:spcBef>
            </a:pPr>
            <a:r>
              <a:rPr lang="ja-JP" altLang="en-US" sz="2000" dirty="0"/>
              <a:t>　</a:t>
            </a:r>
            <a:r>
              <a:rPr lang="ja-JP" altLang="en-US" sz="2000" dirty="0" smtClean="0"/>
              <a:t>　　　→</a:t>
            </a:r>
            <a:r>
              <a:rPr lang="ja-JP" altLang="en-US" sz="2000" dirty="0" smtClean="0">
                <a:solidFill>
                  <a:srgbClr val="0033CC"/>
                </a:solidFill>
              </a:rPr>
              <a:t>大学学部における教養・基礎教育の重要性</a:t>
            </a:r>
            <a:endParaRPr lang="en-US" altLang="ja-JP" sz="2000" dirty="0" smtClean="0">
              <a:solidFill>
                <a:srgbClr val="0033CC"/>
              </a:solidFill>
            </a:endParaRPr>
          </a:p>
          <a:p>
            <a:pPr>
              <a:spcBef>
                <a:spcPts val="600"/>
              </a:spcBef>
            </a:pPr>
            <a:r>
              <a:rPr lang="ja-JP" altLang="en-US" sz="2000" dirty="0"/>
              <a:t>　</a:t>
            </a:r>
            <a:r>
              <a:rPr lang="ja-JP" altLang="en-US" sz="2000" dirty="0" smtClean="0"/>
              <a:t>　</a:t>
            </a:r>
            <a:r>
              <a:rPr lang="en-US" altLang="ja-JP" sz="2000" dirty="0" smtClean="0"/>
              <a:t>※</a:t>
            </a:r>
            <a:r>
              <a:rPr lang="ja-JP" altLang="en-US" sz="2000" dirty="0" smtClean="0"/>
              <a:t>世代を超えた意志伝達</a:t>
            </a:r>
            <a:r>
              <a:rPr lang="en-US" altLang="ja-JP" sz="2000" dirty="0" smtClean="0"/>
              <a:t>(</a:t>
            </a:r>
            <a:r>
              <a:rPr lang="ja-JP" altLang="en-US" sz="2000" dirty="0" smtClean="0"/>
              <a:t>シニア⇔現役教員⇔若手研究者⇔学生</a:t>
            </a:r>
            <a:r>
              <a:rPr lang="en-US" altLang="ja-JP" sz="2000" dirty="0" smtClean="0"/>
              <a:t>)</a:t>
            </a:r>
          </a:p>
        </p:txBody>
      </p:sp>
      <p:sp>
        <p:nvSpPr>
          <p:cNvPr id="8" name="角丸四角形 7"/>
          <p:cNvSpPr/>
          <p:nvPr/>
        </p:nvSpPr>
        <p:spPr bwMode="auto">
          <a:xfrm>
            <a:off x="267629" y="892101"/>
            <a:ext cx="3956027" cy="446049"/>
          </a:xfrm>
          <a:prstGeom prst="roundRect">
            <a:avLst/>
          </a:prstGeom>
          <a:solidFill>
            <a:srgbClr val="15FF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2"/>
                </a:solidFill>
                <a:effectLst/>
                <a:latin typeface="ヒラギノ角ゴ Pro W6" charset="-128"/>
                <a:ea typeface="ヒラギノ角ゴ Pro W6" charset="-128"/>
                <a:cs typeface="ヒラギノ角ゴ Pro W6" charset="-128"/>
              </a:rPr>
              <a:t>IUGONET</a:t>
            </a:r>
            <a:r>
              <a:rPr kumimoji="1" lang="ja-JP" altLang="en-US" sz="2000" b="0" i="0" u="none" strike="noStrike" cap="none" normalizeH="0" baseline="0" dirty="0" smtClean="0">
                <a:ln>
                  <a:noFill/>
                </a:ln>
                <a:solidFill>
                  <a:schemeClr val="tx2"/>
                </a:solidFill>
                <a:effectLst/>
                <a:latin typeface="ヒラギノ角ゴ Pro W6" charset="-128"/>
                <a:ea typeface="ヒラギノ角ゴ Pro W6" charset="-128"/>
                <a:cs typeface="ヒラギノ角ゴ Pro W6" charset="-128"/>
              </a:rPr>
              <a:t>アウトリーチ活動の成果</a:t>
            </a:r>
            <a:endParaRPr kumimoji="1" lang="ja-JP" altLang="en-US" sz="2000" b="0" i="0" u="none" strike="noStrike" cap="none" normalizeH="0" baseline="0" dirty="0">
              <a:ln>
                <a:noFill/>
              </a:ln>
              <a:solidFill>
                <a:schemeClr val="tx2"/>
              </a:solidFill>
              <a:effectLst/>
              <a:latin typeface="ヒラギノ角ゴ Pro W6" charset="-128"/>
              <a:ea typeface="ヒラギノ角ゴ Pro W6" charset="-128"/>
              <a:cs typeface="ヒラギノ角ゴ Pro W6" charset="-128"/>
            </a:endParaRPr>
          </a:p>
        </p:txBody>
      </p:sp>
    </p:spTree>
    <p:extLst>
      <p:ext uri="{BB962C8B-B14F-4D97-AF65-F5344CB8AC3E}">
        <p14:creationId xmlns:p14="http://schemas.microsoft.com/office/powerpoint/2010/main" val="1045125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まとめと今後の課題</a:t>
            </a:r>
            <a:endParaRPr kumimoji="1" lang="ja-JP" altLang="en-US" dirty="0"/>
          </a:p>
        </p:txBody>
      </p:sp>
      <p:sp>
        <p:nvSpPr>
          <p:cNvPr id="3" name="角丸四角形 2"/>
          <p:cNvSpPr/>
          <p:nvPr/>
        </p:nvSpPr>
        <p:spPr bwMode="auto">
          <a:xfrm>
            <a:off x="267630" y="892101"/>
            <a:ext cx="2509024" cy="446049"/>
          </a:xfrm>
          <a:prstGeom prst="roundRect">
            <a:avLst/>
          </a:prstGeom>
          <a:solidFill>
            <a:srgbClr val="15FF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chemeClr val="tx2"/>
                </a:solidFill>
                <a:effectLst/>
                <a:latin typeface="ヒラギノ角ゴ Pro W6" charset="-128"/>
                <a:ea typeface="ヒラギノ角ゴ Pro W6" charset="-128"/>
                <a:cs typeface="ヒラギノ角ゴ Pro W6" charset="-128"/>
              </a:rPr>
              <a:t>今後進めるべき課題</a:t>
            </a:r>
            <a:endParaRPr kumimoji="1" lang="ja-JP" altLang="en-US" sz="2000" b="0" i="0" u="none" strike="noStrike" cap="none" normalizeH="0" baseline="0" dirty="0">
              <a:ln>
                <a:noFill/>
              </a:ln>
              <a:solidFill>
                <a:schemeClr val="tx2"/>
              </a:solidFill>
              <a:effectLst/>
              <a:latin typeface="ヒラギノ角ゴ Pro W6" charset="-128"/>
              <a:ea typeface="ヒラギノ角ゴ Pro W6" charset="-128"/>
              <a:cs typeface="ヒラギノ角ゴ Pro W6" charset="-128"/>
            </a:endParaRPr>
          </a:p>
        </p:txBody>
      </p:sp>
      <p:sp>
        <p:nvSpPr>
          <p:cNvPr id="4" name="正方形/長方形 3"/>
          <p:cNvSpPr/>
          <p:nvPr/>
        </p:nvSpPr>
        <p:spPr>
          <a:xfrm>
            <a:off x="262054" y="1338150"/>
            <a:ext cx="8619892" cy="4170372"/>
          </a:xfrm>
          <a:prstGeom prst="rect">
            <a:avLst/>
          </a:prstGeom>
        </p:spPr>
        <p:txBody>
          <a:bodyPr wrap="square">
            <a:spAutoFit/>
          </a:bodyPr>
          <a:lstStyle/>
          <a:p>
            <a:pPr marL="342900" indent="-342900">
              <a:spcBef>
                <a:spcPts val="600"/>
              </a:spcBef>
              <a:buFont typeface="Wingdings" panose="05000000000000000000" pitchFamily="2" charset="2"/>
              <a:buChar char="ü"/>
            </a:pPr>
            <a:r>
              <a:rPr lang="ja-JP" altLang="en-US" sz="2000" dirty="0" smtClean="0"/>
              <a:t>地上・衛星・モデル・シミュレーションまでを含めた異分野への</a:t>
            </a:r>
            <a:r>
              <a:rPr lang="en-US" altLang="ja-JP" sz="2000" dirty="0" smtClean="0"/>
              <a:t>IUGONET</a:t>
            </a:r>
            <a:r>
              <a:rPr lang="ja-JP" altLang="en-US" sz="2000" dirty="0" smtClean="0"/>
              <a:t>データ解析システムの拡大・拡張することで幅広い分野のユーザー獲得</a:t>
            </a:r>
            <a:endParaRPr lang="en-US" altLang="ja-JP" sz="2000" dirty="0" smtClean="0"/>
          </a:p>
          <a:p>
            <a:pPr>
              <a:spcBef>
                <a:spcPts val="600"/>
              </a:spcBef>
            </a:pPr>
            <a:r>
              <a:rPr lang="ja-JP" altLang="en-US" sz="2000" dirty="0" smtClean="0"/>
              <a:t>　　　地上観測・・・</a:t>
            </a:r>
            <a:r>
              <a:rPr lang="en-US" altLang="ja-JP" sz="2000" dirty="0" smtClean="0"/>
              <a:t>GPS(</a:t>
            </a:r>
            <a:r>
              <a:rPr lang="ja-JP" altLang="en-US" sz="2000" dirty="0" smtClean="0"/>
              <a:t>測地、火山、気象、超高層、情報、ケームアプリなど</a:t>
            </a:r>
            <a:r>
              <a:rPr lang="en-US" altLang="ja-JP" sz="2000" dirty="0" smtClean="0"/>
              <a:t>)</a:t>
            </a:r>
          </a:p>
          <a:p>
            <a:pPr>
              <a:spcBef>
                <a:spcPts val="600"/>
              </a:spcBef>
            </a:pPr>
            <a:r>
              <a:rPr lang="ja-JP" altLang="en-US" sz="2000" dirty="0" smtClean="0"/>
              <a:t>　　</a:t>
            </a:r>
            <a:r>
              <a:rPr lang="ja-JP" altLang="en-US" sz="2000" dirty="0"/>
              <a:t>　モデル・</a:t>
            </a:r>
            <a:r>
              <a:rPr lang="ja-JP" altLang="en-US" sz="2000" dirty="0" smtClean="0"/>
              <a:t>シミュレーション・・・</a:t>
            </a:r>
            <a:r>
              <a:rPr lang="en-US" altLang="ja-JP" sz="2000" dirty="0" smtClean="0"/>
              <a:t>GCM</a:t>
            </a:r>
            <a:r>
              <a:rPr lang="ja-JP" altLang="en-US" sz="2000" dirty="0" err="1" smtClean="0"/>
              <a:t>、</a:t>
            </a:r>
            <a:r>
              <a:rPr lang="en-US" altLang="ja-JP" sz="2000" dirty="0" smtClean="0"/>
              <a:t>GAIA</a:t>
            </a:r>
            <a:r>
              <a:rPr lang="ja-JP" altLang="en-US" sz="2000" dirty="0" err="1" smtClean="0"/>
              <a:t>、</a:t>
            </a:r>
            <a:r>
              <a:rPr lang="ja-JP" altLang="en-US" sz="2000" dirty="0" smtClean="0"/>
              <a:t>再解析データ</a:t>
            </a:r>
            <a:endParaRPr lang="en-US" altLang="ja-JP" sz="2000" dirty="0" smtClean="0"/>
          </a:p>
          <a:p>
            <a:pPr>
              <a:spcBef>
                <a:spcPts val="600"/>
              </a:spcBef>
            </a:pPr>
            <a:r>
              <a:rPr lang="ja-JP" altLang="en-US" sz="2000" dirty="0" smtClean="0"/>
              <a:t>　　</a:t>
            </a:r>
            <a:r>
              <a:rPr lang="ja-JP" altLang="en-US" sz="2000" dirty="0"/>
              <a:t>　</a:t>
            </a:r>
            <a:r>
              <a:rPr lang="en-US" altLang="ja-JP" sz="2000" dirty="0" smtClean="0">
                <a:solidFill>
                  <a:srgbClr val="C00000"/>
                </a:solidFill>
              </a:rPr>
              <a:t>2</a:t>
            </a:r>
            <a:r>
              <a:rPr lang="ja-JP" altLang="en-US" sz="2000" dirty="0" smtClean="0">
                <a:solidFill>
                  <a:srgbClr val="C00000"/>
                </a:solidFill>
              </a:rPr>
              <a:t>次</a:t>
            </a:r>
            <a:r>
              <a:rPr lang="en-US" altLang="ja-JP" sz="2000" dirty="0" smtClean="0">
                <a:solidFill>
                  <a:srgbClr val="C00000"/>
                </a:solidFill>
              </a:rPr>
              <a:t>(</a:t>
            </a:r>
            <a:r>
              <a:rPr lang="ja-JP" altLang="en-US" sz="2000" dirty="0" smtClean="0">
                <a:solidFill>
                  <a:srgbClr val="C00000"/>
                </a:solidFill>
              </a:rPr>
              <a:t>研究</a:t>
            </a:r>
            <a:r>
              <a:rPr lang="en-US" altLang="ja-JP" sz="2000" dirty="0" smtClean="0">
                <a:solidFill>
                  <a:srgbClr val="C00000"/>
                </a:solidFill>
              </a:rPr>
              <a:t>)</a:t>
            </a:r>
            <a:r>
              <a:rPr lang="ja-JP" altLang="en-US" sz="2000" dirty="0" smtClean="0">
                <a:solidFill>
                  <a:srgbClr val="C00000"/>
                </a:solidFill>
              </a:rPr>
              <a:t>データ・・</a:t>
            </a:r>
            <a:r>
              <a:rPr lang="ja-JP" altLang="en-US" sz="2000" dirty="0">
                <a:solidFill>
                  <a:srgbClr val="C00000"/>
                </a:solidFill>
              </a:rPr>
              <a:t>・</a:t>
            </a:r>
            <a:r>
              <a:rPr lang="ja-JP" altLang="en-US" sz="2000" dirty="0" smtClean="0">
                <a:solidFill>
                  <a:srgbClr val="C00000"/>
                </a:solidFill>
              </a:rPr>
              <a:t>論文記載データ、データ解析用中間データ</a:t>
            </a:r>
            <a:endParaRPr lang="en-US" altLang="ja-JP" sz="2000" dirty="0" smtClean="0">
              <a:solidFill>
                <a:srgbClr val="C00000"/>
              </a:solidFill>
            </a:endParaRPr>
          </a:p>
          <a:p>
            <a:pPr marL="342900" indent="-342900">
              <a:spcBef>
                <a:spcPts val="600"/>
              </a:spcBef>
              <a:buFont typeface="Wingdings" panose="05000000000000000000" pitchFamily="2" charset="2"/>
              <a:buChar char="ü"/>
            </a:pPr>
            <a:r>
              <a:rPr lang="ja-JP" altLang="en-US" sz="2000" dirty="0" smtClean="0"/>
              <a:t>既存</a:t>
            </a:r>
            <a:r>
              <a:rPr lang="ja-JP" altLang="en-US" sz="2000" dirty="0"/>
              <a:t>のアウトリーチ用コンテンツの</a:t>
            </a:r>
            <a:r>
              <a:rPr lang="ja-JP" altLang="en-US" sz="2000" dirty="0" smtClean="0"/>
              <a:t>充実</a:t>
            </a:r>
            <a:endParaRPr lang="en-US" altLang="ja-JP" sz="2000" dirty="0"/>
          </a:p>
          <a:p>
            <a:pPr>
              <a:spcBef>
                <a:spcPts val="600"/>
              </a:spcBef>
            </a:pPr>
            <a:r>
              <a:rPr lang="ja-JP" altLang="en-US" sz="2000" dirty="0"/>
              <a:t>　</a:t>
            </a:r>
            <a:r>
              <a:rPr lang="ja-JP" altLang="en-US" sz="2000" dirty="0" smtClean="0"/>
              <a:t>　　　ホームページの改訂、ツールの使い方手引き、システム運用の手順書</a:t>
            </a:r>
            <a:endParaRPr lang="ja-JP" altLang="en-US" sz="2000" dirty="0"/>
          </a:p>
          <a:p>
            <a:pPr marL="342900" indent="-342900">
              <a:spcBef>
                <a:spcPts val="600"/>
              </a:spcBef>
              <a:buFont typeface="Wingdings" panose="05000000000000000000" pitchFamily="2" charset="2"/>
              <a:buChar char="ü"/>
            </a:pPr>
            <a:r>
              <a:rPr lang="ja-JP" altLang="en-US" sz="2000" dirty="0" smtClean="0"/>
              <a:t>出前</a:t>
            </a:r>
            <a:r>
              <a:rPr lang="ja-JP" altLang="en-US" sz="2000" dirty="0"/>
              <a:t>講義形式の講習会の</a:t>
            </a:r>
            <a:r>
              <a:rPr lang="ja-JP" altLang="en-US" sz="2000" dirty="0" smtClean="0"/>
              <a:t>実施</a:t>
            </a:r>
            <a:endParaRPr lang="en-US" altLang="ja-JP" sz="2000" dirty="0" smtClean="0"/>
          </a:p>
          <a:p>
            <a:pPr>
              <a:spcBef>
                <a:spcPts val="600"/>
              </a:spcBef>
            </a:pPr>
            <a:r>
              <a:rPr lang="ja-JP" altLang="en-US" sz="2000" dirty="0"/>
              <a:t>　</a:t>
            </a:r>
            <a:r>
              <a:rPr lang="ja-JP" altLang="en-US" sz="2000" dirty="0" smtClean="0"/>
              <a:t>　　　外部</a:t>
            </a:r>
            <a:r>
              <a:rPr lang="ja-JP" altLang="en-US" sz="2000" dirty="0"/>
              <a:t>からのリクエストも広く</a:t>
            </a:r>
            <a:r>
              <a:rPr lang="ja-JP" altLang="en-US" sz="2000" dirty="0" smtClean="0"/>
              <a:t>募る、</a:t>
            </a:r>
            <a:r>
              <a:rPr lang="ja-JP" altLang="en-US" sz="2000" dirty="0" smtClean="0">
                <a:solidFill>
                  <a:srgbClr val="C00000"/>
                </a:solidFill>
              </a:rPr>
              <a:t>対象を大学生、高校生へ拡大</a:t>
            </a:r>
            <a:endParaRPr lang="ja-JP" altLang="en-US" sz="2000" dirty="0">
              <a:solidFill>
                <a:srgbClr val="C00000"/>
              </a:solidFill>
            </a:endParaRPr>
          </a:p>
          <a:p>
            <a:pPr marL="342900" indent="-342900">
              <a:spcBef>
                <a:spcPts val="600"/>
              </a:spcBef>
              <a:buFont typeface="Wingdings" panose="05000000000000000000" pitchFamily="2" charset="2"/>
              <a:buChar char="ü"/>
            </a:pPr>
            <a:r>
              <a:rPr lang="ja-JP" altLang="en-US" sz="2000" dirty="0" smtClean="0"/>
              <a:t>国内外</a:t>
            </a:r>
            <a:r>
              <a:rPr lang="ja-JP" altLang="en-US" sz="2000" dirty="0"/>
              <a:t>の遠隔地へのオンライン講習会の実施強化</a:t>
            </a:r>
          </a:p>
          <a:p>
            <a:pPr marL="342900" indent="-342900">
              <a:spcBef>
                <a:spcPts val="600"/>
              </a:spcBef>
              <a:buFont typeface="Wingdings" panose="05000000000000000000" pitchFamily="2" charset="2"/>
              <a:buChar char="ü"/>
            </a:pPr>
            <a:r>
              <a:rPr lang="ja-JP" altLang="en-US" sz="2000" dirty="0" smtClean="0"/>
              <a:t>開発</a:t>
            </a:r>
            <a:r>
              <a:rPr lang="ja-JP" altLang="en-US" sz="2000" dirty="0"/>
              <a:t>プロダクトのユーザー同士の情報交換の場の提供</a:t>
            </a:r>
          </a:p>
        </p:txBody>
      </p:sp>
    </p:spTree>
    <p:extLst>
      <p:ext uri="{BB962C8B-B14F-4D97-AF65-F5344CB8AC3E}">
        <p14:creationId xmlns:p14="http://schemas.microsoft.com/office/powerpoint/2010/main" val="2825010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 IUGONET</a:t>
            </a:r>
            <a:r>
              <a:rPr kumimoji="1" lang="ja-JP" altLang="en-US" dirty="0" smtClean="0"/>
              <a:t>の概要と目的</a:t>
            </a:r>
            <a:endParaRPr kumimoji="1" lang="ja-JP" altLang="en-US" dirty="0"/>
          </a:p>
        </p:txBody>
      </p:sp>
      <p:sp>
        <p:nvSpPr>
          <p:cNvPr id="3" name="スライド番号プレースホルダ 3"/>
          <p:cNvSpPr>
            <a:spLocks noGrp="1"/>
          </p:cNvSpPr>
          <p:nvPr>
            <p:ph type="sldNum" sz="quarter" idx="10"/>
          </p:nvPr>
        </p:nvSpPr>
        <p:spPr>
          <a:xfrm>
            <a:off x="8382000" y="6477000"/>
            <a:ext cx="5334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ヒラギノ角ゴ Pro W6" charset="0"/>
                <a:cs typeface="ヒラギノ角ゴ Pro W6" charset="0"/>
              </a:defRPr>
            </a:lvl1pPr>
            <a:lvl2pPr marL="742950" indent="-285750">
              <a:defRPr kumimoji="1" sz="2400">
                <a:solidFill>
                  <a:schemeClr val="tx1"/>
                </a:solidFill>
                <a:latin typeface="Arial" charset="0"/>
                <a:ea typeface="ヒラギノ角ゴ Pro W6" charset="0"/>
                <a:cs typeface="ヒラギノ角ゴ Pro W6" charset="0"/>
              </a:defRPr>
            </a:lvl2pPr>
            <a:lvl3pPr marL="1143000" indent="-228600">
              <a:defRPr kumimoji="1" sz="2400">
                <a:solidFill>
                  <a:schemeClr val="tx1"/>
                </a:solidFill>
                <a:latin typeface="Arial" charset="0"/>
                <a:ea typeface="ヒラギノ角ゴ Pro W6" charset="0"/>
                <a:cs typeface="ヒラギノ角ゴ Pro W6" charset="0"/>
              </a:defRPr>
            </a:lvl3pPr>
            <a:lvl4pPr marL="1600200" indent="-228600">
              <a:defRPr kumimoji="1" sz="2400">
                <a:solidFill>
                  <a:schemeClr val="tx1"/>
                </a:solidFill>
                <a:latin typeface="Arial" charset="0"/>
                <a:ea typeface="ヒラギノ角ゴ Pro W6" charset="0"/>
                <a:cs typeface="ヒラギノ角ゴ Pro W6" charset="0"/>
              </a:defRPr>
            </a:lvl4pPr>
            <a:lvl5pPr marL="2057400" indent="-228600">
              <a:defRPr kumimoji="1" sz="2400">
                <a:solidFill>
                  <a:schemeClr val="tx1"/>
                </a:solidFill>
                <a:latin typeface="Arial" charset="0"/>
                <a:ea typeface="ヒラギノ角ゴ Pro W6" charset="0"/>
                <a:cs typeface="ヒラギノ角ゴ Pro W6" charset="0"/>
              </a:defRPr>
            </a:lvl5pPr>
            <a:lvl6pPr marL="2514600" indent="-228600" fontAlgn="base">
              <a:spcBef>
                <a:spcPct val="0"/>
              </a:spcBef>
              <a:spcAft>
                <a:spcPct val="0"/>
              </a:spcAft>
              <a:defRPr kumimoji="1" sz="2400">
                <a:solidFill>
                  <a:schemeClr val="tx1"/>
                </a:solidFill>
                <a:latin typeface="Arial" charset="0"/>
                <a:ea typeface="ヒラギノ角ゴ Pro W6" charset="0"/>
                <a:cs typeface="ヒラギノ角ゴ Pro W6" charset="0"/>
              </a:defRPr>
            </a:lvl6pPr>
            <a:lvl7pPr marL="2971800" indent="-228600" fontAlgn="base">
              <a:spcBef>
                <a:spcPct val="0"/>
              </a:spcBef>
              <a:spcAft>
                <a:spcPct val="0"/>
              </a:spcAft>
              <a:defRPr kumimoji="1" sz="2400">
                <a:solidFill>
                  <a:schemeClr val="tx1"/>
                </a:solidFill>
                <a:latin typeface="Arial" charset="0"/>
                <a:ea typeface="ヒラギノ角ゴ Pro W6" charset="0"/>
                <a:cs typeface="ヒラギノ角ゴ Pro W6" charset="0"/>
              </a:defRPr>
            </a:lvl7pPr>
            <a:lvl8pPr marL="3429000" indent="-228600" fontAlgn="base">
              <a:spcBef>
                <a:spcPct val="0"/>
              </a:spcBef>
              <a:spcAft>
                <a:spcPct val="0"/>
              </a:spcAft>
              <a:defRPr kumimoji="1" sz="2400">
                <a:solidFill>
                  <a:schemeClr val="tx1"/>
                </a:solidFill>
                <a:latin typeface="Arial" charset="0"/>
                <a:ea typeface="ヒラギノ角ゴ Pro W6" charset="0"/>
                <a:cs typeface="ヒラギノ角ゴ Pro W6" charset="0"/>
              </a:defRPr>
            </a:lvl8pPr>
            <a:lvl9pPr marL="3886200" indent="-228600" fontAlgn="base">
              <a:spcBef>
                <a:spcPct val="0"/>
              </a:spcBef>
              <a:spcAft>
                <a:spcPct val="0"/>
              </a:spcAft>
              <a:defRPr kumimoji="1" sz="2400">
                <a:solidFill>
                  <a:schemeClr val="tx1"/>
                </a:solidFill>
                <a:latin typeface="Arial" charset="0"/>
                <a:ea typeface="ヒラギノ角ゴ Pro W6" charset="0"/>
                <a:cs typeface="ヒラギノ角ゴ Pro W6" charset="0"/>
              </a:defRPr>
            </a:lvl9pPr>
          </a:lstStyle>
          <a:p>
            <a:fld id="{384E0E32-692E-CB43-8B75-DFE0DD1B79A3}" type="slidenum">
              <a:rPr lang="en-US" altLang="ja-JP" sz="1400">
                <a:ea typeface="ＭＳ Ｐゴシック" charset="0"/>
                <a:cs typeface="ＭＳ Ｐゴシック" charset="0"/>
              </a:rPr>
              <a:pPr/>
              <a:t>2</a:t>
            </a:fld>
            <a:endParaRPr lang="en-US" altLang="ja-JP" sz="1400">
              <a:ea typeface="ＭＳ Ｐゴシック" charset="0"/>
              <a:cs typeface="ＭＳ Ｐゴシック" charset="0"/>
            </a:endParaRPr>
          </a:p>
        </p:txBody>
      </p:sp>
      <p:pic>
        <p:nvPicPr>
          <p:cNvPr id="4" name="図 3" descr="map_japan2.pdf"/>
          <p:cNvPicPr>
            <a:picLocks/>
          </p:cNvPicPr>
          <p:nvPr/>
        </p:nvPicPr>
        <p:blipFill>
          <a:blip r:embed="rId2">
            <a:extLst>
              <a:ext uri="{28A0092B-C50C-407E-A947-70E740481C1C}">
                <a14:useLocalDpi xmlns:a14="http://schemas.microsoft.com/office/drawing/2010/main" val="0"/>
              </a:ext>
            </a:extLst>
          </a:blip>
          <a:stretch>
            <a:fillRect/>
          </a:stretch>
        </p:blipFill>
        <p:spPr>
          <a:xfrm>
            <a:off x="108497" y="837376"/>
            <a:ext cx="8927999" cy="5976000"/>
          </a:xfrm>
          <a:prstGeom prst="rect">
            <a:avLst/>
          </a:prstGeom>
        </p:spPr>
      </p:pic>
      <p:grpSp>
        <p:nvGrpSpPr>
          <p:cNvPr id="5" name="図形グループ 22549"/>
          <p:cNvGrpSpPr/>
          <p:nvPr/>
        </p:nvGrpSpPr>
        <p:grpSpPr>
          <a:xfrm>
            <a:off x="145184" y="836713"/>
            <a:ext cx="6208998" cy="2458046"/>
            <a:chOff x="145184" y="836712"/>
            <a:chExt cx="6208998" cy="2442570"/>
          </a:xfrm>
        </p:grpSpPr>
        <p:sp>
          <p:nvSpPr>
            <p:cNvPr id="6" name="角丸四角形 5"/>
            <p:cNvSpPr>
              <a:spLocks noChangeArrowheads="1"/>
            </p:cNvSpPr>
            <p:nvPr/>
          </p:nvSpPr>
          <p:spPr bwMode="auto">
            <a:xfrm>
              <a:off x="145184" y="836712"/>
              <a:ext cx="6208998" cy="2442570"/>
            </a:xfrm>
            <a:prstGeom prst="roundRect">
              <a:avLst>
                <a:gd name="adj" fmla="val 9131"/>
              </a:avLst>
            </a:pr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2800">
                <a:solidFill>
                  <a:schemeClr val="tx2"/>
                </a:solidFill>
                <a:latin typeface="ヒラギノ角ゴ Pro W6" charset="0"/>
              </a:endParaRPr>
            </a:p>
          </p:txBody>
        </p:sp>
        <p:sp>
          <p:nvSpPr>
            <p:cNvPr id="7" name="テキスト ボックス 13"/>
            <p:cNvSpPr txBox="1">
              <a:spLocks noChangeArrowheads="1"/>
            </p:cNvSpPr>
            <p:nvPr/>
          </p:nvSpPr>
          <p:spPr bwMode="auto">
            <a:xfrm>
              <a:off x="268684" y="911622"/>
              <a:ext cx="5959500" cy="114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ヒラギノ角ゴ Pro W6" charset="0"/>
                  <a:cs typeface="ヒラギノ角ゴ Pro W6" charset="0"/>
                </a:defRPr>
              </a:lvl1pPr>
              <a:lvl2pPr marL="742950" indent="-285750">
                <a:defRPr kumimoji="1" sz="2400">
                  <a:solidFill>
                    <a:schemeClr val="tx1"/>
                  </a:solidFill>
                  <a:latin typeface="Arial" charset="0"/>
                  <a:ea typeface="ヒラギノ角ゴ Pro W6" charset="0"/>
                  <a:cs typeface="ヒラギノ角ゴ Pro W6" charset="0"/>
                </a:defRPr>
              </a:lvl2pPr>
              <a:lvl3pPr marL="1143000" indent="-228600">
                <a:defRPr kumimoji="1" sz="2400">
                  <a:solidFill>
                    <a:schemeClr val="tx1"/>
                  </a:solidFill>
                  <a:latin typeface="Arial" charset="0"/>
                  <a:ea typeface="ヒラギノ角ゴ Pro W6" charset="0"/>
                  <a:cs typeface="ヒラギノ角ゴ Pro W6" charset="0"/>
                </a:defRPr>
              </a:lvl3pPr>
              <a:lvl4pPr marL="1600200" indent="-228600">
                <a:defRPr kumimoji="1" sz="2400">
                  <a:solidFill>
                    <a:schemeClr val="tx1"/>
                  </a:solidFill>
                  <a:latin typeface="Arial" charset="0"/>
                  <a:ea typeface="ヒラギノ角ゴ Pro W6" charset="0"/>
                  <a:cs typeface="ヒラギノ角ゴ Pro W6" charset="0"/>
                </a:defRPr>
              </a:lvl4pPr>
              <a:lvl5pPr marL="2057400" indent="-228600">
                <a:defRPr kumimoji="1" sz="2400">
                  <a:solidFill>
                    <a:schemeClr val="tx1"/>
                  </a:solidFill>
                  <a:latin typeface="Arial" charset="0"/>
                  <a:ea typeface="ヒラギノ角ゴ Pro W6" charset="0"/>
                  <a:cs typeface="ヒラギノ角ゴ Pro W6" charset="0"/>
                </a:defRPr>
              </a:lvl5pPr>
              <a:lvl6pPr marL="2514600" indent="-228600" fontAlgn="base">
                <a:spcBef>
                  <a:spcPct val="0"/>
                </a:spcBef>
                <a:spcAft>
                  <a:spcPct val="0"/>
                </a:spcAft>
                <a:defRPr kumimoji="1" sz="2400">
                  <a:solidFill>
                    <a:schemeClr val="tx1"/>
                  </a:solidFill>
                  <a:latin typeface="Arial" charset="0"/>
                  <a:ea typeface="ヒラギノ角ゴ Pro W6" charset="0"/>
                  <a:cs typeface="ヒラギノ角ゴ Pro W6" charset="0"/>
                </a:defRPr>
              </a:lvl6pPr>
              <a:lvl7pPr marL="2971800" indent="-228600" fontAlgn="base">
                <a:spcBef>
                  <a:spcPct val="0"/>
                </a:spcBef>
                <a:spcAft>
                  <a:spcPct val="0"/>
                </a:spcAft>
                <a:defRPr kumimoji="1" sz="2400">
                  <a:solidFill>
                    <a:schemeClr val="tx1"/>
                  </a:solidFill>
                  <a:latin typeface="Arial" charset="0"/>
                  <a:ea typeface="ヒラギノ角ゴ Pro W6" charset="0"/>
                  <a:cs typeface="ヒラギノ角ゴ Pro W6" charset="0"/>
                </a:defRPr>
              </a:lvl7pPr>
              <a:lvl8pPr marL="3429000" indent="-228600" fontAlgn="base">
                <a:spcBef>
                  <a:spcPct val="0"/>
                </a:spcBef>
                <a:spcAft>
                  <a:spcPct val="0"/>
                </a:spcAft>
                <a:defRPr kumimoji="1" sz="2400">
                  <a:solidFill>
                    <a:schemeClr val="tx1"/>
                  </a:solidFill>
                  <a:latin typeface="Arial" charset="0"/>
                  <a:ea typeface="ヒラギノ角ゴ Pro W6" charset="0"/>
                  <a:cs typeface="ヒラギノ角ゴ Pro W6" charset="0"/>
                </a:defRPr>
              </a:lvl8pPr>
              <a:lvl9pPr marL="3886200" indent="-228600" fontAlgn="base">
                <a:spcBef>
                  <a:spcPct val="0"/>
                </a:spcBef>
                <a:spcAft>
                  <a:spcPct val="0"/>
                </a:spcAft>
                <a:defRPr kumimoji="1" sz="2400">
                  <a:solidFill>
                    <a:schemeClr val="tx1"/>
                  </a:solidFill>
                  <a:latin typeface="Arial" charset="0"/>
                  <a:ea typeface="ヒラギノ角ゴ Pro W6" charset="0"/>
                  <a:cs typeface="ヒラギノ角ゴ Pro W6" charset="0"/>
                </a:defRPr>
              </a:lvl9pPr>
            </a:lstStyle>
            <a:p>
              <a:pPr>
                <a:spcBef>
                  <a:spcPts val="600"/>
                </a:spcBef>
              </a:pPr>
              <a:r>
                <a:rPr lang="ja-JP" altLang="en-US" sz="1600" b="1" dirty="0"/>
                <a:t>超高層大気長期変動の全球地上ネットワーク観測・研究</a:t>
              </a:r>
              <a:r>
                <a:rPr lang="en-US" altLang="ja-JP" sz="1600" b="1" dirty="0" smtClean="0"/>
                <a:t>(IUGONET) </a:t>
              </a:r>
              <a:r>
                <a:rPr lang="ja-JP" altLang="en-US" sz="1600" b="1" dirty="0" smtClean="0"/>
                <a:t>の目的</a:t>
              </a:r>
              <a:endParaRPr lang="en-US" altLang="ja-JP" sz="1600" b="1" dirty="0" smtClean="0"/>
            </a:p>
            <a:p>
              <a:pPr>
                <a:spcBef>
                  <a:spcPts val="600"/>
                </a:spcBef>
              </a:pPr>
              <a:r>
                <a:rPr lang="ja-JP" altLang="en-US" sz="1600" b="1" dirty="0" smtClean="0">
                  <a:solidFill>
                    <a:srgbClr val="FF0000"/>
                  </a:solidFill>
                </a:rPr>
                <a:t>各研究機関で独立に管理されている様々な超高層大気に関する地上観測データを容易に取得・解析可能なインフラの整備</a:t>
              </a:r>
              <a:endParaRPr lang="en-US" altLang="ja-JP" sz="1600" b="1" dirty="0" smtClean="0"/>
            </a:p>
          </p:txBody>
        </p:sp>
        <p:sp>
          <p:nvSpPr>
            <p:cNvPr id="8" name="テキスト ボックス 13"/>
            <p:cNvSpPr txBox="1">
              <a:spLocks noChangeArrowheads="1"/>
            </p:cNvSpPr>
            <p:nvPr/>
          </p:nvSpPr>
          <p:spPr bwMode="auto">
            <a:xfrm>
              <a:off x="258956" y="2070180"/>
              <a:ext cx="5969228" cy="58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3050" indent="-273050">
                <a:defRPr kumimoji="1" sz="2400">
                  <a:solidFill>
                    <a:schemeClr val="tx1"/>
                  </a:solidFill>
                  <a:latin typeface="Arial" charset="0"/>
                  <a:ea typeface="ヒラギノ角ゴ Pro W6" charset="0"/>
                  <a:cs typeface="ヒラギノ角ゴ Pro W6" charset="0"/>
                </a:defRPr>
              </a:lvl1pPr>
              <a:lvl2pPr marL="742950" indent="-285750">
                <a:defRPr kumimoji="1" sz="2400">
                  <a:solidFill>
                    <a:schemeClr val="tx1"/>
                  </a:solidFill>
                  <a:latin typeface="Arial" charset="0"/>
                  <a:ea typeface="ヒラギノ角ゴ Pro W6" charset="0"/>
                  <a:cs typeface="ヒラギノ角ゴ Pro W6" charset="0"/>
                </a:defRPr>
              </a:lvl2pPr>
              <a:lvl3pPr marL="1143000" indent="-228600">
                <a:defRPr kumimoji="1" sz="2400">
                  <a:solidFill>
                    <a:schemeClr val="tx1"/>
                  </a:solidFill>
                  <a:latin typeface="Arial" charset="0"/>
                  <a:ea typeface="ヒラギノ角ゴ Pro W6" charset="0"/>
                  <a:cs typeface="ヒラギノ角ゴ Pro W6" charset="0"/>
                </a:defRPr>
              </a:lvl3pPr>
              <a:lvl4pPr marL="1600200" indent="-228600">
                <a:defRPr kumimoji="1" sz="2400">
                  <a:solidFill>
                    <a:schemeClr val="tx1"/>
                  </a:solidFill>
                  <a:latin typeface="Arial" charset="0"/>
                  <a:ea typeface="ヒラギノ角ゴ Pro W6" charset="0"/>
                  <a:cs typeface="ヒラギノ角ゴ Pro W6" charset="0"/>
                </a:defRPr>
              </a:lvl4pPr>
              <a:lvl5pPr marL="2057400" indent="-228600">
                <a:defRPr kumimoji="1" sz="2400">
                  <a:solidFill>
                    <a:schemeClr val="tx1"/>
                  </a:solidFill>
                  <a:latin typeface="Arial" charset="0"/>
                  <a:ea typeface="ヒラギノ角ゴ Pro W6" charset="0"/>
                  <a:cs typeface="ヒラギノ角ゴ Pro W6" charset="0"/>
                </a:defRPr>
              </a:lvl5pPr>
              <a:lvl6pPr marL="2514600" indent="-228600" fontAlgn="base">
                <a:spcBef>
                  <a:spcPct val="0"/>
                </a:spcBef>
                <a:spcAft>
                  <a:spcPct val="0"/>
                </a:spcAft>
                <a:defRPr kumimoji="1" sz="2400">
                  <a:solidFill>
                    <a:schemeClr val="tx1"/>
                  </a:solidFill>
                  <a:latin typeface="Arial" charset="0"/>
                  <a:ea typeface="ヒラギノ角ゴ Pro W6" charset="0"/>
                  <a:cs typeface="ヒラギノ角ゴ Pro W6" charset="0"/>
                </a:defRPr>
              </a:lvl6pPr>
              <a:lvl7pPr marL="2971800" indent="-228600" fontAlgn="base">
                <a:spcBef>
                  <a:spcPct val="0"/>
                </a:spcBef>
                <a:spcAft>
                  <a:spcPct val="0"/>
                </a:spcAft>
                <a:defRPr kumimoji="1" sz="2400">
                  <a:solidFill>
                    <a:schemeClr val="tx1"/>
                  </a:solidFill>
                  <a:latin typeface="Arial" charset="0"/>
                  <a:ea typeface="ヒラギノ角ゴ Pro W6" charset="0"/>
                  <a:cs typeface="ヒラギノ角ゴ Pro W6" charset="0"/>
                </a:defRPr>
              </a:lvl7pPr>
              <a:lvl8pPr marL="3429000" indent="-228600" fontAlgn="base">
                <a:spcBef>
                  <a:spcPct val="0"/>
                </a:spcBef>
                <a:spcAft>
                  <a:spcPct val="0"/>
                </a:spcAft>
                <a:defRPr kumimoji="1" sz="2400">
                  <a:solidFill>
                    <a:schemeClr val="tx1"/>
                  </a:solidFill>
                  <a:latin typeface="Arial" charset="0"/>
                  <a:ea typeface="ヒラギノ角ゴ Pro W6" charset="0"/>
                  <a:cs typeface="ヒラギノ角ゴ Pro W6" charset="0"/>
                </a:defRPr>
              </a:lvl8pPr>
              <a:lvl9pPr marL="3886200" indent="-228600" fontAlgn="base">
                <a:spcBef>
                  <a:spcPct val="0"/>
                </a:spcBef>
                <a:spcAft>
                  <a:spcPct val="0"/>
                </a:spcAft>
                <a:defRPr kumimoji="1" sz="2400">
                  <a:solidFill>
                    <a:schemeClr val="tx1"/>
                  </a:solidFill>
                  <a:latin typeface="Arial" charset="0"/>
                  <a:ea typeface="ヒラギノ角ゴ Pro W6" charset="0"/>
                  <a:cs typeface="ヒラギノ角ゴ Pro W6" charset="0"/>
                </a:defRPr>
              </a:lvl9pPr>
            </a:lstStyle>
            <a:p>
              <a:pPr>
                <a:buFont typeface="Wingdings" charset="0"/>
                <a:buChar char="Ø"/>
              </a:pPr>
              <a:r>
                <a:rPr lang="en-US" altLang="ja-JP" sz="1600" i="1" dirty="0" smtClean="0"/>
                <a:t>IGY</a:t>
              </a:r>
              <a:r>
                <a:rPr lang="ja-JP" altLang="en-US" sz="1600" i="1" dirty="0" smtClean="0"/>
                <a:t>以降</a:t>
              </a:r>
              <a:r>
                <a:rPr lang="en-US" altLang="ja-JP" sz="1600" i="1" dirty="0" smtClean="0"/>
                <a:t>60</a:t>
              </a:r>
              <a:r>
                <a:rPr lang="ja-JP" altLang="en-US" sz="1600" i="1" dirty="0" smtClean="0"/>
                <a:t>年にわたって蓄積されてきた</a:t>
              </a:r>
              <a:r>
                <a:rPr lang="ja-JP" altLang="en-US" sz="1600" i="1" dirty="0" smtClean="0">
                  <a:solidFill>
                    <a:srgbClr val="C00000"/>
                  </a:solidFill>
                </a:rPr>
                <a:t>地上観測データ</a:t>
              </a:r>
              <a:r>
                <a:rPr lang="en-US" altLang="ja-JP" sz="1600" i="1" dirty="0" smtClean="0"/>
                <a:t>(</a:t>
              </a:r>
              <a:r>
                <a:rPr lang="ja-JP" altLang="en-US" sz="1600" i="1" dirty="0" smtClean="0"/>
                <a:t>アナログデータも含む</a:t>
              </a:r>
              <a:r>
                <a:rPr lang="en-US" altLang="ja-JP" sz="1600" i="1" dirty="0" smtClean="0"/>
                <a:t>)</a:t>
              </a:r>
              <a:r>
                <a:rPr lang="ja-JP" altLang="en-US" sz="1600" i="1" dirty="0">
                  <a:solidFill>
                    <a:srgbClr val="C00000"/>
                  </a:solidFill>
                </a:rPr>
                <a:t>の</a:t>
              </a:r>
              <a:r>
                <a:rPr lang="ja-JP" altLang="en-US" sz="1600" i="1" dirty="0" smtClean="0">
                  <a:solidFill>
                    <a:srgbClr val="C00000"/>
                  </a:solidFill>
                </a:rPr>
                <a:t>相互参照と解析</a:t>
              </a:r>
              <a:endParaRPr lang="ja-JP" altLang="en-US" sz="1600" i="1" dirty="0">
                <a:solidFill>
                  <a:srgbClr val="C00000"/>
                </a:solidFill>
              </a:endParaRPr>
            </a:p>
          </p:txBody>
        </p:sp>
        <p:sp>
          <p:nvSpPr>
            <p:cNvPr id="9" name="テキスト ボックス 14"/>
            <p:cNvSpPr txBox="1">
              <a:spLocks noChangeArrowheads="1"/>
            </p:cNvSpPr>
            <p:nvPr/>
          </p:nvSpPr>
          <p:spPr bwMode="auto">
            <a:xfrm>
              <a:off x="249940" y="2634097"/>
              <a:ext cx="5978244" cy="58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3050" indent="-273050">
                <a:defRPr kumimoji="1" sz="2400">
                  <a:solidFill>
                    <a:schemeClr val="tx1"/>
                  </a:solidFill>
                  <a:latin typeface="Arial" charset="0"/>
                  <a:ea typeface="ヒラギノ角ゴ Pro W6" charset="0"/>
                  <a:cs typeface="ヒラギノ角ゴ Pro W6" charset="0"/>
                </a:defRPr>
              </a:lvl1pPr>
              <a:lvl2pPr marL="742950" indent="-285750">
                <a:defRPr kumimoji="1" sz="2400">
                  <a:solidFill>
                    <a:schemeClr val="tx1"/>
                  </a:solidFill>
                  <a:latin typeface="Arial" charset="0"/>
                  <a:ea typeface="ヒラギノ角ゴ Pro W6" charset="0"/>
                  <a:cs typeface="ヒラギノ角ゴ Pro W6" charset="0"/>
                </a:defRPr>
              </a:lvl2pPr>
              <a:lvl3pPr marL="1143000" indent="-228600">
                <a:defRPr kumimoji="1" sz="2400">
                  <a:solidFill>
                    <a:schemeClr val="tx1"/>
                  </a:solidFill>
                  <a:latin typeface="Arial" charset="0"/>
                  <a:ea typeface="ヒラギノ角ゴ Pro W6" charset="0"/>
                  <a:cs typeface="ヒラギノ角ゴ Pro W6" charset="0"/>
                </a:defRPr>
              </a:lvl3pPr>
              <a:lvl4pPr marL="1600200" indent="-228600">
                <a:defRPr kumimoji="1" sz="2400">
                  <a:solidFill>
                    <a:schemeClr val="tx1"/>
                  </a:solidFill>
                  <a:latin typeface="Arial" charset="0"/>
                  <a:ea typeface="ヒラギノ角ゴ Pro W6" charset="0"/>
                  <a:cs typeface="ヒラギノ角ゴ Pro W6" charset="0"/>
                </a:defRPr>
              </a:lvl4pPr>
              <a:lvl5pPr marL="2057400" indent="-228600">
                <a:defRPr kumimoji="1" sz="2400">
                  <a:solidFill>
                    <a:schemeClr val="tx1"/>
                  </a:solidFill>
                  <a:latin typeface="Arial" charset="0"/>
                  <a:ea typeface="ヒラギノ角ゴ Pro W6" charset="0"/>
                  <a:cs typeface="ヒラギノ角ゴ Pro W6" charset="0"/>
                </a:defRPr>
              </a:lvl5pPr>
              <a:lvl6pPr marL="2514600" indent="-228600" fontAlgn="base">
                <a:spcBef>
                  <a:spcPct val="0"/>
                </a:spcBef>
                <a:spcAft>
                  <a:spcPct val="0"/>
                </a:spcAft>
                <a:defRPr kumimoji="1" sz="2400">
                  <a:solidFill>
                    <a:schemeClr val="tx1"/>
                  </a:solidFill>
                  <a:latin typeface="Arial" charset="0"/>
                  <a:ea typeface="ヒラギノ角ゴ Pro W6" charset="0"/>
                  <a:cs typeface="ヒラギノ角ゴ Pro W6" charset="0"/>
                </a:defRPr>
              </a:lvl6pPr>
              <a:lvl7pPr marL="2971800" indent="-228600" fontAlgn="base">
                <a:spcBef>
                  <a:spcPct val="0"/>
                </a:spcBef>
                <a:spcAft>
                  <a:spcPct val="0"/>
                </a:spcAft>
                <a:defRPr kumimoji="1" sz="2400">
                  <a:solidFill>
                    <a:schemeClr val="tx1"/>
                  </a:solidFill>
                  <a:latin typeface="Arial" charset="0"/>
                  <a:ea typeface="ヒラギノ角ゴ Pro W6" charset="0"/>
                  <a:cs typeface="ヒラギノ角ゴ Pro W6" charset="0"/>
                </a:defRPr>
              </a:lvl7pPr>
              <a:lvl8pPr marL="3429000" indent="-228600" fontAlgn="base">
                <a:spcBef>
                  <a:spcPct val="0"/>
                </a:spcBef>
                <a:spcAft>
                  <a:spcPct val="0"/>
                </a:spcAft>
                <a:defRPr kumimoji="1" sz="2400">
                  <a:solidFill>
                    <a:schemeClr val="tx1"/>
                  </a:solidFill>
                  <a:latin typeface="Arial" charset="0"/>
                  <a:ea typeface="ヒラギノ角ゴ Pro W6" charset="0"/>
                  <a:cs typeface="ヒラギノ角ゴ Pro W6" charset="0"/>
                </a:defRPr>
              </a:lvl8pPr>
              <a:lvl9pPr marL="3886200" indent="-228600" fontAlgn="base">
                <a:spcBef>
                  <a:spcPct val="0"/>
                </a:spcBef>
                <a:spcAft>
                  <a:spcPct val="0"/>
                </a:spcAft>
                <a:defRPr kumimoji="1" sz="2400">
                  <a:solidFill>
                    <a:schemeClr val="tx1"/>
                  </a:solidFill>
                  <a:latin typeface="Arial" charset="0"/>
                  <a:ea typeface="ヒラギノ角ゴ Pro W6" charset="0"/>
                  <a:cs typeface="ヒラギノ角ゴ Pro W6" charset="0"/>
                </a:defRPr>
              </a:lvl9pPr>
            </a:lstStyle>
            <a:p>
              <a:pPr>
                <a:buFont typeface="Wingdings" charset="0"/>
                <a:buChar char="Ø"/>
              </a:pPr>
              <a:r>
                <a:rPr lang="ja-JP" altLang="en-US" sz="1600" i="1" dirty="0" smtClean="0">
                  <a:solidFill>
                    <a:srgbClr val="006600"/>
                  </a:solidFill>
                </a:rPr>
                <a:t>分野横断研究の促進</a:t>
              </a:r>
              <a:endParaRPr lang="en-US" altLang="ja-JP" sz="1600" i="1" dirty="0" smtClean="0">
                <a:solidFill>
                  <a:srgbClr val="006600"/>
                </a:solidFill>
              </a:endParaRPr>
            </a:p>
            <a:p>
              <a:pPr marL="0" indent="0"/>
              <a:r>
                <a:rPr lang="ja-JP" altLang="en-US" sz="1600" i="1" dirty="0"/>
                <a:t>　</a:t>
              </a:r>
              <a:r>
                <a:rPr lang="ja-JP" altLang="en-US" sz="1600" i="1" dirty="0" smtClean="0"/>
                <a:t>　超高層大気の長期変動メカニズムを解明するための融合研究</a:t>
              </a:r>
              <a:endParaRPr lang="en-US" altLang="ja-JP" sz="1600" i="1" dirty="0" smtClean="0"/>
            </a:p>
          </p:txBody>
        </p:sp>
      </p:grpSp>
      <p:sp>
        <p:nvSpPr>
          <p:cNvPr id="10" name="AutoShape 117"/>
          <p:cNvSpPr>
            <a:spLocks noChangeAspect="1" noChangeArrowheads="1"/>
          </p:cNvSpPr>
          <p:nvPr/>
        </p:nvSpPr>
        <p:spPr bwMode="auto">
          <a:xfrm>
            <a:off x="6732240" y="2348880"/>
            <a:ext cx="1911196" cy="936104"/>
          </a:xfrm>
          <a:prstGeom prst="roundRect">
            <a:avLst>
              <a:gd name="adj" fmla="val 190"/>
            </a:avLst>
          </a:prstGeom>
          <a:solidFill>
            <a:srgbClr val="8000FF"/>
          </a:solidFill>
          <a:ln w="12700">
            <a:solidFill>
              <a:schemeClr val="tx1"/>
            </a:solidFill>
            <a:round/>
            <a:headEnd/>
            <a:tailEnd/>
          </a:ln>
          <a:effectLst>
            <a:outerShdw blurRad="63500" dist="107763" dir="2700000" algn="ctr" rotWithShape="0">
              <a:schemeClr val="bg2">
                <a:alpha val="50000"/>
              </a:schemeClr>
            </a:outerShdw>
          </a:effectLst>
        </p:spPr>
        <p:txBody>
          <a:bodyPr anchor="ctr"/>
          <a:lstStyle/>
          <a:p>
            <a:pPr algn="ctr">
              <a:spcBef>
                <a:spcPts val="0"/>
              </a:spcBef>
              <a:spcAft>
                <a:spcPts val="0"/>
              </a:spcAft>
            </a:pPr>
            <a:r>
              <a:rPr lang="ja-JP" altLang="en-US" sz="1600" b="1" dirty="0" smtClean="0">
                <a:solidFill>
                  <a:schemeClr val="bg1"/>
                </a:solidFill>
                <a:ea typeface="ＭＳ Ｐゴシック" charset="0"/>
                <a:cs typeface="ＭＳ Ｐゴシック" charset="0"/>
              </a:rPr>
              <a:t>東北大学</a:t>
            </a:r>
            <a:endParaRPr lang="en-US" altLang="ja-JP" sz="1600" b="1" dirty="0" smtClean="0">
              <a:solidFill>
                <a:schemeClr val="bg1"/>
              </a:solidFill>
              <a:ea typeface="ＭＳ Ｐゴシック" charset="0"/>
              <a:cs typeface="ＭＳ Ｐゴシック" charset="0"/>
            </a:endParaRPr>
          </a:p>
          <a:p>
            <a:pPr algn="ctr">
              <a:spcBef>
                <a:spcPts val="0"/>
              </a:spcBef>
              <a:spcAft>
                <a:spcPts val="0"/>
              </a:spcAft>
            </a:pPr>
            <a:r>
              <a:rPr lang="ja-JP" altLang="en-US" sz="1600" b="1" dirty="0" smtClean="0">
                <a:solidFill>
                  <a:schemeClr val="bg1"/>
                </a:solidFill>
                <a:ea typeface="ＭＳ Ｐゴシック" charset="0"/>
                <a:cs typeface="ＭＳ Ｐゴシック" charset="0"/>
              </a:rPr>
              <a:t>惑星プラズマ・大気研究センター</a:t>
            </a:r>
            <a:endParaRPr lang="en-US" altLang="ja-JP" sz="1600" b="1" dirty="0" smtClean="0">
              <a:solidFill>
                <a:schemeClr val="bg1"/>
              </a:solidFill>
              <a:ea typeface="ＭＳ Ｐゴシック" charset="0"/>
              <a:cs typeface="ＭＳ Ｐゴシック" charset="0"/>
            </a:endParaRPr>
          </a:p>
        </p:txBody>
      </p:sp>
      <p:sp>
        <p:nvSpPr>
          <p:cNvPr id="11" name="AutoShape 73"/>
          <p:cNvSpPr>
            <a:spLocks noChangeArrowheads="1"/>
          </p:cNvSpPr>
          <p:nvPr/>
        </p:nvSpPr>
        <p:spPr bwMode="auto">
          <a:xfrm>
            <a:off x="6552455" y="4365104"/>
            <a:ext cx="1840630" cy="720080"/>
          </a:xfrm>
          <a:prstGeom prst="roundRect">
            <a:avLst>
              <a:gd name="adj" fmla="val 0"/>
            </a:avLst>
          </a:prstGeom>
          <a:solidFill>
            <a:srgbClr val="0000FF"/>
          </a:solidFill>
          <a:ln w="12700">
            <a:solidFill>
              <a:schemeClr val="tx1"/>
            </a:solidFill>
            <a:round/>
            <a:headEnd/>
            <a:tailEnd/>
          </a:ln>
          <a:effectLst>
            <a:outerShdw blurRad="63500" dist="107763" dir="2700000" algn="ctr" rotWithShape="0">
              <a:schemeClr val="bg2">
                <a:alpha val="50000"/>
              </a:schemeClr>
            </a:outerShdw>
          </a:effectLst>
        </p:spPr>
        <p:txBody>
          <a:bodyPr anchor="ctr" anchorCtr="0"/>
          <a:lstStyle/>
          <a:p>
            <a:pPr algn="ctr" fontAlgn="auto">
              <a:spcBef>
                <a:spcPts val="0"/>
              </a:spcBef>
              <a:spcAft>
                <a:spcPts val="0"/>
              </a:spcAft>
              <a:defRPr/>
            </a:pPr>
            <a:r>
              <a:rPr lang="ja-JP" altLang="en-US" sz="1600" b="1" dirty="0" smtClean="0">
                <a:solidFill>
                  <a:srgbClr val="FFFFFF"/>
                </a:solidFill>
                <a:ea typeface="ＭＳ Ｐゴシック" charset="0"/>
                <a:cs typeface="ＭＳ Ｐゴシック" charset="0"/>
              </a:rPr>
              <a:t>国立極地研究所</a:t>
            </a:r>
            <a:endParaRPr lang="en-US" altLang="ja-JP" sz="1600" b="1" dirty="0">
              <a:solidFill>
                <a:srgbClr val="FFFFFF"/>
              </a:solidFill>
              <a:latin typeface="Arial" pitchFamily="-110" charset="0"/>
              <a:ea typeface="ＭＳ Ｐゴシック" pitchFamily="-110" charset="-128"/>
              <a:cs typeface="ＭＳ Ｐゴシック" pitchFamily="-110" charset="-128"/>
            </a:endParaRPr>
          </a:p>
        </p:txBody>
      </p:sp>
      <p:sp>
        <p:nvSpPr>
          <p:cNvPr id="12" name="AutoShape 73"/>
          <p:cNvSpPr>
            <a:spLocks noChangeArrowheads="1"/>
          </p:cNvSpPr>
          <p:nvPr/>
        </p:nvSpPr>
        <p:spPr bwMode="auto">
          <a:xfrm>
            <a:off x="4812476" y="5637359"/>
            <a:ext cx="2063780" cy="720080"/>
          </a:xfrm>
          <a:prstGeom prst="roundRect">
            <a:avLst>
              <a:gd name="adj" fmla="val 0"/>
            </a:avLst>
          </a:prstGeom>
          <a:solidFill>
            <a:srgbClr val="008000"/>
          </a:solidFill>
          <a:ln w="12700">
            <a:solidFill>
              <a:schemeClr val="tx1"/>
            </a:solidFill>
            <a:round/>
            <a:headEnd/>
            <a:tailEnd/>
          </a:ln>
          <a:effectLst>
            <a:outerShdw blurRad="63500" dist="107763" dir="2700000" algn="ctr" rotWithShape="0">
              <a:schemeClr val="bg2">
                <a:alpha val="50000"/>
              </a:schemeClr>
            </a:outerShdw>
          </a:effectLst>
        </p:spPr>
        <p:txBody>
          <a:bodyPr anchor="ctr" anchorCtr="1"/>
          <a:lstStyle/>
          <a:p>
            <a:pPr algn="ctr" fontAlgn="auto">
              <a:spcBef>
                <a:spcPts val="0"/>
              </a:spcBef>
              <a:spcAft>
                <a:spcPts val="0"/>
              </a:spcAft>
              <a:defRPr/>
            </a:pPr>
            <a:r>
              <a:rPr lang="ja-JP" altLang="en-US" sz="1600" b="1" dirty="0" smtClean="0">
                <a:solidFill>
                  <a:srgbClr val="FFFFFF"/>
                </a:solidFill>
                <a:ea typeface="ＭＳ Ｐゴシック" charset="0"/>
                <a:cs typeface="ＭＳ Ｐゴシック" charset="0"/>
              </a:rPr>
              <a:t>名古屋大学</a:t>
            </a:r>
            <a:endParaRPr lang="en-US" altLang="ja-JP" sz="1600" b="1" dirty="0" smtClean="0">
              <a:solidFill>
                <a:srgbClr val="FFFFFF"/>
              </a:solidFill>
              <a:ea typeface="ＭＳ Ｐゴシック" charset="0"/>
              <a:cs typeface="ＭＳ Ｐゴシック" charset="0"/>
            </a:endParaRPr>
          </a:p>
          <a:p>
            <a:pPr algn="ctr" fontAlgn="auto">
              <a:spcBef>
                <a:spcPts val="0"/>
              </a:spcBef>
              <a:spcAft>
                <a:spcPts val="0"/>
              </a:spcAft>
              <a:defRPr/>
            </a:pPr>
            <a:r>
              <a:rPr lang="ja-JP" altLang="en-US" sz="1600" b="1" dirty="0" smtClean="0">
                <a:solidFill>
                  <a:srgbClr val="FFFFFF"/>
                </a:solidFill>
                <a:ea typeface="ＭＳ Ｐゴシック" charset="0"/>
                <a:cs typeface="ＭＳ Ｐゴシック" charset="0"/>
              </a:rPr>
              <a:t>太陽地球環境研究所</a:t>
            </a:r>
            <a:endParaRPr lang="en-US" altLang="ja-JP" sz="1600" b="1" dirty="0">
              <a:solidFill>
                <a:srgbClr val="FFFFFF"/>
              </a:solidFill>
              <a:ea typeface="ＭＳ Ｐゴシック" charset="0"/>
              <a:cs typeface="ＭＳ Ｐゴシック" charset="0"/>
            </a:endParaRPr>
          </a:p>
        </p:txBody>
      </p:sp>
      <p:sp>
        <p:nvSpPr>
          <p:cNvPr id="13" name="AutoShape 73"/>
          <p:cNvSpPr>
            <a:spLocks noChangeArrowheads="1"/>
          </p:cNvSpPr>
          <p:nvPr/>
        </p:nvSpPr>
        <p:spPr bwMode="auto">
          <a:xfrm>
            <a:off x="85820" y="4229774"/>
            <a:ext cx="1785032" cy="1071433"/>
          </a:xfrm>
          <a:prstGeom prst="roundRect">
            <a:avLst>
              <a:gd name="adj" fmla="val 0"/>
            </a:avLst>
          </a:prstGeom>
          <a:solidFill>
            <a:srgbClr val="FF3333"/>
          </a:solidFill>
          <a:ln w="12700">
            <a:solidFill>
              <a:schemeClr val="tx1"/>
            </a:solidFill>
            <a:round/>
            <a:headEnd/>
            <a:tailEnd/>
          </a:ln>
          <a:effectLst>
            <a:outerShdw blurRad="63500" dist="107763" dir="2700000" algn="ctr" rotWithShape="0">
              <a:schemeClr val="bg2">
                <a:alpha val="50000"/>
              </a:schemeClr>
            </a:outerShdw>
          </a:effectLst>
        </p:spPr>
        <p:txBody>
          <a:bodyPr anchor="ctr" anchorCtr="1"/>
          <a:lstStyle/>
          <a:p>
            <a:pPr algn="ctr"/>
            <a:r>
              <a:rPr lang="ja-JP" altLang="en-US" sz="1600" b="1" dirty="0" smtClean="0">
                <a:solidFill>
                  <a:srgbClr val="FFFFFF"/>
                </a:solidFill>
                <a:ea typeface="ＭＳ Ｐゴシック" charset="0"/>
                <a:cs typeface="ＭＳ Ｐゴシック" charset="0"/>
              </a:rPr>
              <a:t>九州大学</a:t>
            </a:r>
            <a:endParaRPr lang="en-US" altLang="ja-JP" sz="1600" b="1" dirty="0" smtClean="0">
              <a:solidFill>
                <a:srgbClr val="FFFFFF"/>
              </a:solidFill>
              <a:ea typeface="ＭＳ Ｐゴシック" charset="0"/>
              <a:cs typeface="ＭＳ Ｐゴシック" charset="0"/>
            </a:endParaRPr>
          </a:p>
          <a:p>
            <a:pPr algn="ctr"/>
            <a:r>
              <a:rPr lang="ja-JP" altLang="en-US" sz="1600" b="1" dirty="0" smtClean="0">
                <a:solidFill>
                  <a:srgbClr val="FFFFFF"/>
                </a:solidFill>
                <a:ea typeface="ＭＳ Ｐゴシック" charset="0"/>
                <a:cs typeface="ＭＳ Ｐゴシック" charset="0"/>
              </a:rPr>
              <a:t>国際宇宙天気・教育センター</a:t>
            </a:r>
            <a:endParaRPr lang="en-US" altLang="ja-JP" sz="1600" b="1" dirty="0">
              <a:solidFill>
                <a:srgbClr val="FFFFFF"/>
              </a:solidFill>
              <a:ea typeface="ＭＳ Ｐゴシック" charset="0"/>
              <a:cs typeface="ＭＳ Ｐゴシック" charset="0"/>
            </a:endParaRPr>
          </a:p>
        </p:txBody>
      </p:sp>
      <p:sp>
        <p:nvSpPr>
          <p:cNvPr id="14" name="AutoShape 73"/>
          <p:cNvSpPr>
            <a:spLocks noChangeArrowheads="1"/>
          </p:cNvSpPr>
          <p:nvPr/>
        </p:nvSpPr>
        <p:spPr bwMode="auto">
          <a:xfrm>
            <a:off x="2109916" y="6021288"/>
            <a:ext cx="2194837" cy="720080"/>
          </a:xfrm>
          <a:prstGeom prst="roundRect">
            <a:avLst>
              <a:gd name="adj" fmla="val 0"/>
            </a:avLst>
          </a:prstGeom>
          <a:solidFill>
            <a:srgbClr val="FF6600"/>
          </a:solidFill>
          <a:ln w="12700">
            <a:solidFill>
              <a:schemeClr val="tx1"/>
            </a:solidFill>
            <a:round/>
            <a:headEnd/>
            <a:tailEnd/>
          </a:ln>
          <a:effectLst>
            <a:outerShdw blurRad="63500" dist="107763" dir="2700000" algn="ctr" rotWithShape="0">
              <a:schemeClr val="bg2">
                <a:alpha val="50000"/>
              </a:schemeClr>
            </a:outerShdw>
          </a:effectLst>
        </p:spPr>
        <p:txBody>
          <a:bodyPr anchor="ctr" anchorCtr="1"/>
          <a:lstStyle/>
          <a:p>
            <a:pPr algn="ctr" fontAlgn="auto">
              <a:spcBef>
                <a:spcPts val="0"/>
              </a:spcBef>
              <a:spcAft>
                <a:spcPts val="0"/>
              </a:spcAft>
              <a:defRPr/>
            </a:pPr>
            <a:r>
              <a:rPr lang="ja-JP" altLang="en-US" b="1" dirty="0" smtClean="0">
                <a:solidFill>
                  <a:srgbClr val="FFFFFF"/>
                </a:solidFill>
                <a:ea typeface="ＭＳ Ｐゴシック" charset="0"/>
                <a:cs typeface="ＭＳ Ｐゴシック" charset="0"/>
              </a:rPr>
              <a:t>京都大学</a:t>
            </a:r>
            <a:endParaRPr lang="en-US" altLang="ja-JP" b="1" dirty="0" smtClean="0">
              <a:solidFill>
                <a:srgbClr val="FFFFFF"/>
              </a:solidFill>
              <a:ea typeface="ＭＳ Ｐゴシック" charset="0"/>
              <a:cs typeface="ＭＳ Ｐゴシック" charset="0"/>
            </a:endParaRPr>
          </a:p>
          <a:p>
            <a:pPr algn="ctr" fontAlgn="auto">
              <a:spcBef>
                <a:spcPts val="0"/>
              </a:spcBef>
              <a:spcAft>
                <a:spcPts val="0"/>
              </a:spcAft>
              <a:defRPr/>
            </a:pPr>
            <a:r>
              <a:rPr lang="ja-JP" altLang="en-US" b="1" dirty="0" smtClean="0">
                <a:solidFill>
                  <a:srgbClr val="FFFFFF"/>
                </a:solidFill>
                <a:latin typeface="Arial" pitchFamily="-110" charset="0"/>
                <a:ea typeface="ＭＳ Ｐゴシック" charset="0"/>
                <a:cs typeface="ＭＳ Ｐゴシック" pitchFamily="-110" charset="-128"/>
              </a:rPr>
              <a:t>生存圏研究所</a:t>
            </a:r>
            <a:endParaRPr lang="en-US" altLang="ja-JP" b="1" dirty="0">
              <a:solidFill>
                <a:srgbClr val="FFFFFF"/>
              </a:solidFill>
              <a:latin typeface="Arial" pitchFamily="-110" charset="0"/>
              <a:ea typeface="ＭＳ Ｐゴシック" pitchFamily="-110" charset="-128"/>
              <a:cs typeface="ＭＳ Ｐゴシック" pitchFamily="-110" charset="-128"/>
            </a:endParaRPr>
          </a:p>
        </p:txBody>
      </p:sp>
      <p:sp>
        <p:nvSpPr>
          <p:cNvPr id="15" name="AutoShape 73"/>
          <p:cNvSpPr>
            <a:spLocks noChangeArrowheads="1"/>
          </p:cNvSpPr>
          <p:nvPr/>
        </p:nvSpPr>
        <p:spPr bwMode="auto">
          <a:xfrm>
            <a:off x="4067944" y="3429000"/>
            <a:ext cx="1821710" cy="747692"/>
          </a:xfrm>
          <a:prstGeom prst="roundRect">
            <a:avLst>
              <a:gd name="adj" fmla="val 0"/>
            </a:avLst>
          </a:prstGeom>
          <a:solidFill>
            <a:srgbClr val="FF6600"/>
          </a:solidFill>
          <a:ln w="12700">
            <a:solidFill>
              <a:schemeClr val="tx1"/>
            </a:solidFill>
            <a:round/>
            <a:headEnd/>
            <a:tailEnd/>
          </a:ln>
          <a:effectLst>
            <a:outerShdw blurRad="63500" dist="107763" dir="2700000" algn="ctr" rotWithShape="0">
              <a:schemeClr val="bg2">
                <a:alpha val="50000"/>
              </a:schemeClr>
            </a:outerShdw>
          </a:effectLst>
        </p:spPr>
        <p:txBody>
          <a:bodyPr anchor="ctr" anchorCtr="1"/>
          <a:lstStyle/>
          <a:p>
            <a:pPr algn="ctr" fontAlgn="auto">
              <a:spcBef>
                <a:spcPts val="0"/>
              </a:spcBef>
              <a:spcAft>
                <a:spcPts val="0"/>
              </a:spcAft>
              <a:defRPr/>
            </a:pPr>
            <a:r>
              <a:rPr lang="ja-JP" altLang="en-US" sz="1600" b="1" dirty="0" smtClean="0">
                <a:solidFill>
                  <a:srgbClr val="FFFFFF"/>
                </a:solidFill>
                <a:ea typeface="ＭＳ Ｐゴシック" charset="0"/>
                <a:cs typeface="ＭＳ Ｐゴシック" charset="0"/>
              </a:rPr>
              <a:t>京都大学</a:t>
            </a:r>
            <a:endParaRPr lang="en-US" altLang="ja-JP" sz="1600" b="1" dirty="0" smtClean="0">
              <a:solidFill>
                <a:srgbClr val="FFFFFF"/>
              </a:solidFill>
              <a:ea typeface="ＭＳ Ｐゴシック" charset="0"/>
              <a:cs typeface="ＭＳ Ｐゴシック" charset="0"/>
            </a:endParaRPr>
          </a:p>
          <a:p>
            <a:pPr algn="ctr" fontAlgn="auto">
              <a:spcBef>
                <a:spcPts val="0"/>
              </a:spcBef>
              <a:spcAft>
                <a:spcPts val="0"/>
              </a:spcAft>
              <a:defRPr/>
            </a:pPr>
            <a:r>
              <a:rPr lang="ja-JP" altLang="en-US" sz="1600" b="1" dirty="0" smtClean="0">
                <a:solidFill>
                  <a:srgbClr val="FFFFFF"/>
                </a:solidFill>
                <a:ea typeface="ＭＳ Ｐゴシック" charset="0"/>
                <a:cs typeface="ＭＳ Ｐゴシック" charset="0"/>
              </a:rPr>
              <a:t>花山・飛騨天文台</a:t>
            </a:r>
            <a:endParaRPr lang="en-US" altLang="ja-JP" sz="1600" b="1" dirty="0" smtClean="0">
              <a:solidFill>
                <a:srgbClr val="FFFFFF"/>
              </a:solidFill>
              <a:ea typeface="ＭＳ Ｐゴシック" charset="0"/>
              <a:cs typeface="ＭＳ Ｐゴシック" charset="0"/>
            </a:endParaRPr>
          </a:p>
        </p:txBody>
      </p:sp>
      <p:sp>
        <p:nvSpPr>
          <p:cNvPr id="16" name="AutoShape 73"/>
          <p:cNvSpPr>
            <a:spLocks noChangeArrowheads="1"/>
          </p:cNvSpPr>
          <p:nvPr/>
        </p:nvSpPr>
        <p:spPr bwMode="auto">
          <a:xfrm>
            <a:off x="1945384" y="4067178"/>
            <a:ext cx="1911196" cy="904822"/>
          </a:xfrm>
          <a:prstGeom prst="roundRect">
            <a:avLst>
              <a:gd name="adj" fmla="val 0"/>
            </a:avLst>
          </a:prstGeom>
          <a:solidFill>
            <a:srgbClr val="FF6600"/>
          </a:solidFill>
          <a:ln w="12700">
            <a:solidFill>
              <a:schemeClr val="tx1"/>
            </a:solidFill>
            <a:round/>
            <a:headEnd/>
            <a:tailEnd/>
          </a:ln>
          <a:effectLst>
            <a:outerShdw blurRad="63500" dist="107763" dir="2700000" algn="ctr" rotWithShape="0">
              <a:schemeClr val="bg2">
                <a:alpha val="50000"/>
              </a:schemeClr>
            </a:outerShdw>
          </a:effectLst>
        </p:spPr>
        <p:txBody>
          <a:bodyPr anchor="ctr" anchorCtr="1"/>
          <a:lstStyle/>
          <a:p>
            <a:pPr algn="ctr" fontAlgn="auto">
              <a:spcBef>
                <a:spcPts val="0"/>
              </a:spcBef>
              <a:spcAft>
                <a:spcPts val="0"/>
              </a:spcAft>
              <a:defRPr/>
            </a:pPr>
            <a:r>
              <a:rPr lang="ja-JP" altLang="en-US" sz="1600" b="1" dirty="0" smtClean="0">
                <a:solidFill>
                  <a:srgbClr val="FFFFFF"/>
                </a:solidFill>
                <a:ea typeface="ＭＳ Ｐゴシック" charset="0"/>
                <a:cs typeface="ＭＳ Ｐゴシック" charset="0"/>
              </a:rPr>
              <a:t>京都大学</a:t>
            </a:r>
            <a:endParaRPr lang="en-US" altLang="ja-JP" sz="1600" b="1" dirty="0" smtClean="0">
              <a:solidFill>
                <a:srgbClr val="FFFFFF"/>
              </a:solidFill>
              <a:ea typeface="ＭＳ Ｐゴシック" charset="0"/>
              <a:cs typeface="ＭＳ Ｐゴシック" charset="0"/>
            </a:endParaRPr>
          </a:p>
          <a:p>
            <a:pPr algn="ctr" fontAlgn="auto">
              <a:spcBef>
                <a:spcPts val="0"/>
              </a:spcBef>
              <a:spcAft>
                <a:spcPts val="0"/>
              </a:spcAft>
              <a:defRPr/>
            </a:pPr>
            <a:r>
              <a:rPr lang="ja-JP" altLang="en-US" sz="1600" b="1" dirty="0" smtClean="0">
                <a:solidFill>
                  <a:srgbClr val="FFFFFF"/>
                </a:solidFill>
                <a:ea typeface="ＭＳ Ｐゴシック" charset="0"/>
                <a:cs typeface="ＭＳ Ｐゴシック" charset="0"/>
              </a:rPr>
              <a:t>地磁気センター</a:t>
            </a:r>
            <a:endParaRPr lang="en-US" altLang="ja-JP" sz="1600" b="1" dirty="0">
              <a:solidFill>
                <a:srgbClr val="FFFFFF"/>
              </a:solidFill>
              <a:ea typeface="ＭＳ Ｐゴシック" charset="0"/>
              <a:cs typeface="ＭＳ Ｐゴシック" charset="0"/>
            </a:endParaRPr>
          </a:p>
        </p:txBody>
      </p:sp>
      <p:sp>
        <p:nvSpPr>
          <p:cNvPr id="17" name="円/楕円 16"/>
          <p:cNvSpPr>
            <a:spLocks noChangeAspect="1"/>
          </p:cNvSpPr>
          <p:nvPr/>
        </p:nvSpPr>
        <p:spPr bwMode="auto">
          <a:xfrm>
            <a:off x="6228184" y="3861048"/>
            <a:ext cx="251996" cy="251996"/>
          </a:xfrm>
          <a:prstGeom prst="ellipse">
            <a:avLst/>
          </a:prstGeom>
          <a:solidFill>
            <a:srgbClr val="99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cxnSp>
        <p:nvCxnSpPr>
          <p:cNvPr id="18" name="直線コネクタ 17"/>
          <p:cNvCxnSpPr>
            <a:stCxn id="17" idx="7"/>
            <a:endCxn id="10" idx="2"/>
          </p:cNvCxnSpPr>
          <p:nvPr/>
        </p:nvCxnSpPr>
        <p:spPr bwMode="auto">
          <a:xfrm flipV="1">
            <a:off x="6443276" y="3284984"/>
            <a:ext cx="1244562" cy="61296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9" name="円/楕円 18"/>
          <p:cNvSpPr>
            <a:spLocks noChangeAspect="1"/>
          </p:cNvSpPr>
          <p:nvPr/>
        </p:nvSpPr>
        <p:spPr bwMode="auto">
          <a:xfrm>
            <a:off x="5530328" y="4886321"/>
            <a:ext cx="251996" cy="251996"/>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cxnSp>
        <p:nvCxnSpPr>
          <p:cNvPr id="20" name="直線コネクタ 19"/>
          <p:cNvCxnSpPr>
            <a:stCxn id="19" idx="6"/>
            <a:endCxn id="11" idx="1"/>
          </p:cNvCxnSpPr>
          <p:nvPr/>
        </p:nvCxnSpPr>
        <p:spPr bwMode="auto">
          <a:xfrm flipV="1">
            <a:off x="5782324" y="4725144"/>
            <a:ext cx="770131" cy="28717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 name="円/楕円 20"/>
          <p:cNvSpPr>
            <a:spLocks noChangeAspect="1"/>
          </p:cNvSpPr>
          <p:nvPr/>
        </p:nvSpPr>
        <p:spPr bwMode="auto">
          <a:xfrm>
            <a:off x="4301132" y="5073043"/>
            <a:ext cx="251996" cy="251996"/>
          </a:xfrm>
          <a:prstGeom prst="ellipse">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cxnSp>
        <p:nvCxnSpPr>
          <p:cNvPr id="22" name="直線コネクタ 21"/>
          <p:cNvCxnSpPr>
            <a:stCxn id="21" idx="5"/>
            <a:endCxn id="12" idx="1"/>
          </p:cNvCxnSpPr>
          <p:nvPr/>
        </p:nvCxnSpPr>
        <p:spPr bwMode="auto">
          <a:xfrm>
            <a:off x="4516224" y="5288135"/>
            <a:ext cx="296252" cy="70926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3" name="円/楕円 22"/>
          <p:cNvSpPr>
            <a:spLocks noChangeAspect="1"/>
          </p:cNvSpPr>
          <p:nvPr/>
        </p:nvSpPr>
        <p:spPr bwMode="auto">
          <a:xfrm>
            <a:off x="4392802" y="4710503"/>
            <a:ext cx="251996" cy="251996"/>
          </a:xfrm>
          <a:prstGeom prst="ellipse">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cxnSp>
        <p:nvCxnSpPr>
          <p:cNvPr id="24" name="直線コネクタ 23"/>
          <p:cNvCxnSpPr>
            <a:stCxn id="23" idx="0"/>
            <a:endCxn id="15" idx="2"/>
          </p:cNvCxnSpPr>
          <p:nvPr/>
        </p:nvCxnSpPr>
        <p:spPr bwMode="auto">
          <a:xfrm flipV="1">
            <a:off x="4518800" y="4176692"/>
            <a:ext cx="459999" cy="53381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5" name="円/楕円 24"/>
          <p:cNvSpPr>
            <a:spLocks noChangeAspect="1"/>
          </p:cNvSpPr>
          <p:nvPr/>
        </p:nvSpPr>
        <p:spPr bwMode="auto">
          <a:xfrm>
            <a:off x="3690740" y="5122870"/>
            <a:ext cx="251996" cy="251996"/>
          </a:xfrm>
          <a:prstGeom prst="ellipse">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cxnSp>
        <p:nvCxnSpPr>
          <p:cNvPr id="26" name="直線コネクタ 25"/>
          <p:cNvCxnSpPr>
            <a:stCxn id="14" idx="0"/>
            <a:endCxn id="31" idx="3"/>
          </p:cNvCxnSpPr>
          <p:nvPr/>
        </p:nvCxnSpPr>
        <p:spPr bwMode="auto">
          <a:xfrm flipV="1">
            <a:off x="3207335" y="5407474"/>
            <a:ext cx="572863" cy="61381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直線コネクタ 26"/>
          <p:cNvCxnSpPr>
            <a:stCxn id="25" idx="2"/>
            <a:endCxn id="16" idx="2"/>
          </p:cNvCxnSpPr>
          <p:nvPr/>
        </p:nvCxnSpPr>
        <p:spPr bwMode="auto">
          <a:xfrm flipH="1" flipV="1">
            <a:off x="2900982" y="4972000"/>
            <a:ext cx="789758" cy="27686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8" name="円/楕円 27"/>
          <p:cNvSpPr>
            <a:spLocks noChangeAspect="1"/>
          </p:cNvSpPr>
          <p:nvPr/>
        </p:nvSpPr>
        <p:spPr bwMode="auto">
          <a:xfrm>
            <a:off x="1098452" y="5717890"/>
            <a:ext cx="251996" cy="251996"/>
          </a:xfrm>
          <a:prstGeom prst="ellipse">
            <a:avLst/>
          </a:prstGeom>
          <a:solidFill>
            <a:srgbClr val="FF33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cxnSp>
        <p:nvCxnSpPr>
          <p:cNvPr id="29" name="直線コネクタ 28"/>
          <p:cNvCxnSpPr>
            <a:stCxn id="28" idx="1"/>
            <a:endCxn id="13" idx="2"/>
          </p:cNvCxnSpPr>
          <p:nvPr/>
        </p:nvCxnSpPr>
        <p:spPr bwMode="auto">
          <a:xfrm flipH="1" flipV="1">
            <a:off x="978336" y="5301207"/>
            <a:ext cx="157020" cy="45358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円/楕円 29"/>
          <p:cNvSpPr>
            <a:spLocks noChangeAspect="1"/>
          </p:cNvSpPr>
          <p:nvPr/>
        </p:nvSpPr>
        <p:spPr bwMode="auto">
          <a:xfrm>
            <a:off x="3726130" y="5138317"/>
            <a:ext cx="251996" cy="251996"/>
          </a:xfrm>
          <a:prstGeom prst="ellipse">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31" name="円/楕円 30"/>
          <p:cNvSpPr>
            <a:spLocks noChangeAspect="1"/>
          </p:cNvSpPr>
          <p:nvPr/>
        </p:nvSpPr>
        <p:spPr bwMode="auto">
          <a:xfrm>
            <a:off x="3743294" y="5192382"/>
            <a:ext cx="251996" cy="251996"/>
          </a:xfrm>
          <a:prstGeom prst="ellipse">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cxnSp>
        <p:nvCxnSpPr>
          <p:cNvPr id="32" name="直線コネクタ 31"/>
          <p:cNvCxnSpPr>
            <a:stCxn id="30" idx="7"/>
            <a:endCxn id="15" idx="2"/>
          </p:cNvCxnSpPr>
          <p:nvPr/>
        </p:nvCxnSpPr>
        <p:spPr bwMode="auto">
          <a:xfrm flipV="1">
            <a:off x="3941222" y="4176692"/>
            <a:ext cx="1037577" cy="99852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3" name="角丸四角形 32"/>
          <p:cNvSpPr/>
          <p:nvPr/>
        </p:nvSpPr>
        <p:spPr bwMode="auto">
          <a:xfrm>
            <a:off x="1852860" y="3809762"/>
            <a:ext cx="2065143" cy="216023"/>
          </a:xfrm>
          <a:prstGeom prst="roundRect">
            <a:avLst>
              <a:gd name="adj" fmla="val 37888"/>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FF0000"/>
                </a:solidFill>
                <a:effectLst/>
                <a:latin typeface="+mn-lt"/>
                <a:ea typeface="ヒラギノ角ゴ Pro W6" charset="-128"/>
                <a:cs typeface="ヒラギノ角ゴ Pro W6" charset="-128"/>
              </a:rPr>
              <a:t>WDS for Geomagnetism</a:t>
            </a:r>
            <a:endParaRPr kumimoji="1" lang="ja-JP" altLang="en-US" sz="1200" b="1" i="0" u="none" strike="noStrike" cap="none" normalizeH="0" baseline="0" dirty="0">
              <a:ln>
                <a:noFill/>
              </a:ln>
              <a:solidFill>
                <a:srgbClr val="FF0000"/>
              </a:solidFill>
              <a:effectLst/>
              <a:latin typeface="+mn-lt"/>
              <a:ea typeface="ヒラギノ角ゴ Pro W6" charset="-128"/>
              <a:cs typeface="ヒラギノ角ゴ Pro W6" charset="-128"/>
            </a:endParaRPr>
          </a:p>
        </p:txBody>
      </p:sp>
      <p:sp>
        <p:nvSpPr>
          <p:cNvPr id="34" name="角丸四角形 33"/>
          <p:cNvSpPr/>
          <p:nvPr/>
        </p:nvSpPr>
        <p:spPr bwMode="auto">
          <a:xfrm>
            <a:off x="4815394" y="6401641"/>
            <a:ext cx="2065143" cy="195711"/>
          </a:xfrm>
          <a:prstGeom prst="roundRect">
            <a:avLst>
              <a:gd name="adj" fmla="val 37888"/>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FF0000"/>
                </a:solidFill>
                <a:effectLst/>
                <a:latin typeface="+mn-lt"/>
                <a:ea typeface="ヒラギノ角ゴ Pro W6" charset="-128"/>
                <a:cs typeface="ヒラギノ角ゴ Pro W6" charset="-128"/>
              </a:rPr>
              <a:t>WDS for Cosmic</a:t>
            </a:r>
            <a:r>
              <a:rPr kumimoji="1" lang="en-US" altLang="ja-JP" sz="1200" b="1" i="0" u="none" strike="noStrike" cap="none" normalizeH="0" dirty="0" smtClean="0">
                <a:ln>
                  <a:noFill/>
                </a:ln>
                <a:solidFill>
                  <a:srgbClr val="FF0000"/>
                </a:solidFill>
                <a:effectLst/>
                <a:latin typeface="+mn-lt"/>
                <a:ea typeface="ヒラギノ角ゴ Pro W6" charset="-128"/>
                <a:cs typeface="ヒラギノ角ゴ Pro W6" charset="-128"/>
              </a:rPr>
              <a:t> Rays</a:t>
            </a:r>
            <a:endParaRPr kumimoji="1" lang="ja-JP" altLang="en-US" sz="1200" b="1" i="0" u="none" strike="noStrike" cap="none" normalizeH="0" baseline="0" dirty="0">
              <a:ln>
                <a:noFill/>
              </a:ln>
              <a:solidFill>
                <a:srgbClr val="FF0000"/>
              </a:solidFill>
              <a:effectLst/>
              <a:latin typeface="+mn-lt"/>
              <a:ea typeface="ヒラギノ角ゴ Pro W6" charset="-128"/>
              <a:cs typeface="ヒラギノ角ゴ Pro W6" charset="-128"/>
            </a:endParaRPr>
          </a:p>
        </p:txBody>
      </p:sp>
      <p:sp>
        <p:nvSpPr>
          <p:cNvPr id="35" name="角丸四角形 34"/>
          <p:cNvSpPr/>
          <p:nvPr/>
        </p:nvSpPr>
        <p:spPr bwMode="auto">
          <a:xfrm>
            <a:off x="6439434" y="4131919"/>
            <a:ext cx="2065143" cy="195711"/>
          </a:xfrm>
          <a:prstGeom prst="roundRect">
            <a:avLst>
              <a:gd name="adj" fmla="val 37888"/>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FF0000"/>
                </a:solidFill>
                <a:effectLst/>
                <a:latin typeface="+mn-lt"/>
                <a:ea typeface="ヒラギノ角ゴ Pro W6" charset="-128"/>
                <a:cs typeface="ヒラギノ角ゴ Pro W6" charset="-128"/>
              </a:rPr>
              <a:t>WDS for Aurora</a:t>
            </a:r>
            <a:endParaRPr kumimoji="1" lang="ja-JP" altLang="en-US" sz="1200" b="1" i="0" u="none" strike="noStrike" cap="none" normalizeH="0" baseline="0" dirty="0">
              <a:ln>
                <a:noFill/>
              </a:ln>
              <a:solidFill>
                <a:srgbClr val="FF0000"/>
              </a:solidFill>
              <a:effectLst/>
              <a:latin typeface="+mn-lt"/>
              <a:ea typeface="ヒラギノ角ゴ Pro W6" charset="-128"/>
              <a:cs typeface="ヒラギノ角ゴ Pro W6" charset="-128"/>
            </a:endParaRPr>
          </a:p>
        </p:txBody>
      </p:sp>
      <p:sp>
        <p:nvSpPr>
          <p:cNvPr id="36" name="テキスト ボックス 35"/>
          <p:cNvSpPr txBox="1"/>
          <p:nvPr/>
        </p:nvSpPr>
        <p:spPr>
          <a:xfrm>
            <a:off x="5889654" y="6654110"/>
            <a:ext cx="3211135" cy="184666"/>
          </a:xfrm>
          <a:prstGeom prst="rect">
            <a:avLst/>
          </a:prstGeom>
          <a:noFill/>
        </p:spPr>
        <p:txBody>
          <a:bodyPr wrap="none" rtlCol="0">
            <a:spAutoFit/>
          </a:bodyPr>
          <a:lstStyle/>
          <a:p>
            <a:r>
              <a:rPr kumimoji="1" lang="en-US" altLang="ja-JP" sz="600" dirty="0" smtClean="0">
                <a:latin typeface="Arial Narrow Bold"/>
                <a:cs typeface="Arial Narrow Bold"/>
              </a:rPr>
              <a:t>©2011 Google - Map data ©2011 </a:t>
            </a:r>
            <a:r>
              <a:rPr kumimoji="1" lang="en-US" altLang="ja-JP" sz="600" dirty="0" err="1" smtClean="0">
                <a:latin typeface="Arial Narrow Bold"/>
                <a:cs typeface="Arial Narrow Bold"/>
              </a:rPr>
              <a:t>Geocentre</a:t>
            </a:r>
            <a:r>
              <a:rPr kumimoji="1" lang="en-US" altLang="ja-JP" sz="600" dirty="0" smtClean="0">
                <a:latin typeface="Arial Narrow Bold"/>
                <a:cs typeface="Arial Narrow Bold"/>
              </a:rPr>
              <a:t> Consulting, ZENRIN, Europa Technologies, </a:t>
            </a:r>
            <a:r>
              <a:rPr kumimoji="1" lang="en-US" altLang="ja-JP" sz="600" dirty="0" err="1" smtClean="0">
                <a:latin typeface="Arial Narrow Bold"/>
                <a:cs typeface="Arial Narrow Bold"/>
              </a:rPr>
              <a:t>Mapabc</a:t>
            </a:r>
            <a:r>
              <a:rPr kumimoji="1" lang="en-US" altLang="ja-JP" sz="600" dirty="0" smtClean="0">
                <a:latin typeface="Arial Narrow Bold"/>
                <a:cs typeface="Arial Narrow Bold"/>
              </a:rPr>
              <a:t>, SK M&amp;C -</a:t>
            </a:r>
            <a:endParaRPr kumimoji="1" lang="ja-JP" altLang="en-US" sz="600" dirty="0">
              <a:latin typeface="Arial Narrow Bold"/>
              <a:cs typeface="Arial Narrow Bold"/>
            </a:endParaRPr>
          </a:p>
        </p:txBody>
      </p:sp>
    </p:spTree>
    <p:extLst>
      <p:ext uri="{BB962C8B-B14F-4D97-AF65-F5344CB8AC3E}">
        <p14:creationId xmlns:p14="http://schemas.microsoft.com/office/powerpoint/2010/main" val="3288733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IUGONET</a:t>
            </a:r>
            <a:r>
              <a:rPr lang="ja-JP" altLang="en-US" dirty="0"/>
              <a:t>の概要と目的</a:t>
            </a:r>
            <a:endParaRPr kumimoji="1" lang="ja-JP" alt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988840"/>
            <a:ext cx="90678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251520" y="908720"/>
            <a:ext cx="8640960" cy="1015663"/>
          </a:xfrm>
          <a:prstGeom prst="rect">
            <a:avLst/>
          </a:prstGeom>
          <a:solidFill>
            <a:srgbClr val="FFFFCC"/>
          </a:solidFill>
        </p:spPr>
        <p:txBody>
          <a:bodyPr wrap="square">
            <a:spAutoFit/>
          </a:bodyPr>
          <a:lstStyle/>
          <a:p>
            <a:r>
              <a:rPr kumimoji="0" lang="ja-JP" altLang="en-US" sz="2000" dirty="0" smtClean="0">
                <a:solidFill>
                  <a:srgbClr val="000000"/>
                </a:solidFill>
              </a:rPr>
              <a:t>分野をまたがる各種観測データの流通を促進し、超高層大気の長期変動メカニズムを解明するために</a:t>
            </a:r>
            <a:r>
              <a:rPr kumimoji="0" lang="ja-JP" altLang="en-US" sz="2000" dirty="0">
                <a:solidFill>
                  <a:srgbClr val="000000"/>
                </a:solidFill>
              </a:rPr>
              <a:t>は</a:t>
            </a:r>
            <a:r>
              <a:rPr kumimoji="0" lang="ja-JP" altLang="en-US" sz="2000" dirty="0" smtClean="0">
                <a:solidFill>
                  <a:srgbClr val="000000"/>
                </a:solidFill>
              </a:rPr>
              <a:t>、それらの観測データを横断検索できる</a:t>
            </a:r>
            <a:r>
              <a:rPr kumimoji="0" lang="ja-JP" altLang="en-US" sz="2000" dirty="0" smtClean="0">
                <a:solidFill>
                  <a:srgbClr val="C00000"/>
                </a:solidFill>
              </a:rPr>
              <a:t>メタデータデータベース</a:t>
            </a:r>
            <a:r>
              <a:rPr kumimoji="0" lang="ja-JP" altLang="en-US" sz="2000" dirty="0" smtClean="0">
                <a:solidFill>
                  <a:srgbClr val="000000"/>
                </a:solidFill>
              </a:rPr>
              <a:t>の構築、及び</a:t>
            </a:r>
            <a:r>
              <a:rPr kumimoji="0" lang="ja-JP" altLang="en-US" sz="2000" dirty="0" smtClean="0">
                <a:solidFill>
                  <a:srgbClr val="0000FF"/>
                </a:solidFill>
              </a:rPr>
              <a:t>データ解析ソフト</a:t>
            </a:r>
            <a:r>
              <a:rPr kumimoji="0" lang="ja-JP" altLang="en-US" sz="2000" dirty="0" smtClean="0">
                <a:solidFill>
                  <a:srgbClr val="000000"/>
                </a:solidFill>
              </a:rPr>
              <a:t>が必要不可欠。</a:t>
            </a:r>
            <a:endParaRPr lang="ja-JP" altLang="en-US" sz="2000" dirty="0"/>
          </a:p>
        </p:txBody>
      </p:sp>
      <p:sp>
        <p:nvSpPr>
          <p:cNvPr id="5" name="正方形/長方形 4"/>
          <p:cNvSpPr/>
          <p:nvPr/>
        </p:nvSpPr>
        <p:spPr>
          <a:xfrm>
            <a:off x="6981912" y="2276872"/>
            <a:ext cx="2118039" cy="523220"/>
          </a:xfrm>
          <a:prstGeom prst="rect">
            <a:avLst/>
          </a:prstGeom>
          <a:solidFill>
            <a:schemeClr val="bg1"/>
          </a:solidFill>
        </p:spPr>
        <p:txBody>
          <a:bodyPr wrap="square">
            <a:spAutoFit/>
          </a:bodyPr>
          <a:lstStyle/>
          <a:p>
            <a:r>
              <a:rPr kumimoji="0" lang="ja-JP" altLang="en-US" sz="1400" b="1" dirty="0" smtClean="0">
                <a:solidFill>
                  <a:srgbClr val="000000"/>
                </a:solidFill>
              </a:rPr>
              <a:t>横断検索のためのメタデータ・データベース構築</a:t>
            </a:r>
            <a:endParaRPr lang="ja-JP" altLang="en-US" sz="1400" b="1" dirty="0"/>
          </a:p>
        </p:txBody>
      </p:sp>
      <p:sp>
        <p:nvSpPr>
          <p:cNvPr id="6" name="正方形/長方形 5"/>
          <p:cNvSpPr/>
          <p:nvPr/>
        </p:nvSpPr>
        <p:spPr>
          <a:xfrm>
            <a:off x="6875693" y="4607632"/>
            <a:ext cx="2190047" cy="738664"/>
          </a:xfrm>
          <a:prstGeom prst="rect">
            <a:avLst/>
          </a:prstGeom>
          <a:solidFill>
            <a:schemeClr val="bg1"/>
          </a:solidFill>
        </p:spPr>
        <p:txBody>
          <a:bodyPr wrap="square">
            <a:spAutoFit/>
          </a:bodyPr>
          <a:lstStyle/>
          <a:p>
            <a:r>
              <a:rPr kumimoji="0" lang="en-US" altLang="ja-JP" sz="1400" b="1" dirty="0" smtClean="0">
                <a:solidFill>
                  <a:srgbClr val="000000"/>
                </a:solidFill>
              </a:rPr>
              <a:t>IUGONET</a:t>
            </a:r>
            <a:r>
              <a:rPr kumimoji="0" lang="ja-JP" altLang="en-US" sz="1400" b="1" dirty="0" smtClean="0">
                <a:solidFill>
                  <a:srgbClr val="000000"/>
                </a:solidFill>
              </a:rPr>
              <a:t>機関のもつ観測データを可視化・解析する統合解析ツールの開発</a:t>
            </a:r>
            <a:endParaRPr lang="ja-JP" altLang="en-US" sz="1400" b="1" dirty="0"/>
          </a:p>
        </p:txBody>
      </p:sp>
      <p:pic>
        <p:nvPicPr>
          <p:cNvPr id="7" name="図 6"/>
          <p:cNvPicPr>
            <a:picLocks noChangeAspect="1"/>
          </p:cNvPicPr>
          <p:nvPr/>
        </p:nvPicPr>
        <p:blipFill rotWithShape="1">
          <a:blip r:embed="rId3"/>
          <a:srcRect l="27072" t="6244" r="27997" b="4714"/>
          <a:stretch/>
        </p:blipFill>
        <p:spPr>
          <a:xfrm>
            <a:off x="7086600" y="2864549"/>
            <a:ext cx="1979139" cy="1743083"/>
          </a:xfrm>
          <a:prstGeom prst="rect">
            <a:avLst/>
          </a:prstGeom>
          <a:ln w="31750">
            <a:solidFill>
              <a:schemeClr val="tx1"/>
            </a:solidFill>
          </a:ln>
        </p:spPr>
      </p:pic>
    </p:spTree>
    <p:extLst>
      <p:ext uri="{BB962C8B-B14F-4D97-AF65-F5344CB8AC3E}">
        <p14:creationId xmlns:p14="http://schemas.microsoft.com/office/powerpoint/2010/main" val="407840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IUGONET</a:t>
            </a:r>
            <a:r>
              <a:rPr lang="ja-JP" altLang="en-US" dirty="0"/>
              <a:t>の概要と目的</a:t>
            </a:r>
            <a:endParaRPr kumimoji="1" lang="ja-JP" altLang="en-US" dirty="0"/>
          </a:p>
        </p:txBody>
      </p:sp>
      <p:sp>
        <p:nvSpPr>
          <p:cNvPr id="3" name="コンテンツ プレースホルダ 2"/>
          <p:cNvSpPr txBox="1">
            <a:spLocks/>
          </p:cNvSpPr>
          <p:nvPr/>
        </p:nvSpPr>
        <p:spPr>
          <a:xfrm>
            <a:off x="251520" y="1268760"/>
            <a:ext cx="8663880" cy="4127527"/>
          </a:xfrm>
          <a:prstGeom prst="rect">
            <a:avLst/>
          </a:prstGeom>
          <a:noFill/>
        </p:spPr>
        <p:txBody>
          <a:bodyPr vert="horz"/>
          <a:lstStyle/>
          <a:p>
            <a:pPr marL="342900" marR="0" lvl="0" indent="-342900" algn="l" defTabSz="914400" rtl="0" eaLnBrk="1" fontAlgn="base" latinLnBrk="0" hangingPunct="1">
              <a:lnSpc>
                <a:spcPct val="100000"/>
              </a:lnSpc>
              <a:spcBef>
                <a:spcPts val="600"/>
              </a:spcBef>
              <a:spcAft>
                <a:spcPct val="0"/>
              </a:spcAft>
              <a:buClrTx/>
              <a:buSzTx/>
              <a:buFontTx/>
              <a:buNone/>
              <a:tabLst/>
              <a:defRPr/>
            </a:pPr>
            <a:r>
              <a:rPr kumimoji="1" lang="ja-JP" altLang="en-US" sz="2000" i="0" u="sng" strike="noStrike" kern="0" cap="none" spc="0" normalizeH="0" baseline="0" noProof="0" dirty="0" smtClean="0">
                <a:ln>
                  <a:noFill/>
                </a:ln>
                <a:effectLst/>
                <a:uLnTx/>
                <a:uFillTx/>
                <a:latin typeface="ＭＳ Ｐゴシック" pitchFamily="50" charset="-128"/>
                <a:ea typeface="ＭＳ Ｐゴシック" pitchFamily="50" charset="-128"/>
              </a:rPr>
              <a:t>もう少し具体的に言うと </a:t>
            </a:r>
            <a:r>
              <a:rPr kumimoji="1" lang="en-US" altLang="ja-JP" sz="2000" i="0" u="sng" strike="noStrike" kern="0" cap="none" spc="0" normalizeH="0" baseline="0" noProof="0" dirty="0" smtClean="0">
                <a:ln>
                  <a:noFill/>
                </a:ln>
                <a:effectLst/>
                <a:uLnTx/>
                <a:uFillTx/>
                <a:latin typeface="ＭＳ Ｐゴシック" pitchFamily="50" charset="-128"/>
                <a:ea typeface="ＭＳ Ｐゴシック" pitchFamily="50" charset="-128"/>
              </a:rPr>
              <a:t>… </a:t>
            </a:r>
          </a:p>
          <a:p>
            <a:pPr marL="342900" marR="0" lvl="0" indent="-342900" algn="l" defTabSz="914400" rtl="0" eaLnBrk="1" fontAlgn="base" latinLnBrk="0" hangingPunct="1">
              <a:lnSpc>
                <a:spcPct val="100000"/>
              </a:lnSpc>
              <a:spcBef>
                <a:spcPts val="600"/>
              </a:spcBef>
              <a:spcAft>
                <a:spcPct val="0"/>
              </a:spcAft>
              <a:buClrTx/>
              <a:buSzTx/>
              <a:buFont typeface="Wingdings" panose="05000000000000000000" pitchFamily="2" charset="2"/>
              <a:buChar char="n"/>
              <a:tabLst/>
              <a:defRPr/>
            </a:pPr>
            <a:r>
              <a:rPr lang="ja-JP" altLang="en-US" sz="2000" kern="0" dirty="0" smtClean="0">
                <a:latin typeface="ＭＳ Ｐゴシック" pitchFamily="50" charset="-128"/>
                <a:ea typeface="ＭＳ Ｐゴシック" pitchFamily="50" charset="-128"/>
              </a:rPr>
              <a:t>分野をまたがる</a:t>
            </a:r>
            <a:r>
              <a:rPr lang="ja-JP" altLang="en-US" sz="2000" kern="0" dirty="0" smtClean="0">
                <a:latin typeface="ＭＳ Ｐゴシック" pitchFamily="50" charset="-128"/>
                <a:ea typeface="ＭＳ Ｐゴシック" pitchFamily="50" charset="-128"/>
              </a:rPr>
              <a:t>種々の長期</a:t>
            </a:r>
            <a:r>
              <a:rPr lang="ja-JP" altLang="en-US" sz="2000" kern="0" dirty="0" smtClean="0">
                <a:latin typeface="ＭＳ Ｐゴシック" pitchFamily="50" charset="-128"/>
                <a:ea typeface="ＭＳ Ｐゴシック" pitchFamily="50" charset="-128"/>
              </a:rPr>
              <a:t>観測</a:t>
            </a:r>
            <a:r>
              <a:rPr lang="ja-JP" altLang="en-US" sz="2000" kern="0" dirty="0" smtClean="0">
                <a:latin typeface="ＭＳ Ｐゴシック" pitchFamily="50" charset="-128"/>
                <a:ea typeface="ＭＳ Ｐゴシック" pitchFamily="50" charset="-128"/>
              </a:rPr>
              <a:t>データ</a:t>
            </a:r>
            <a:r>
              <a:rPr lang="ja-JP" altLang="en-US" sz="2000" kern="0" dirty="0" smtClean="0">
                <a:latin typeface="ＭＳ Ｐゴシック" pitchFamily="50" charset="-128"/>
                <a:ea typeface="ＭＳ Ｐゴシック" pitchFamily="50" charset="-128"/>
              </a:rPr>
              <a:t>を扱った</a:t>
            </a:r>
            <a:r>
              <a:rPr lang="ja-JP" altLang="en-US" sz="2000" kern="0" dirty="0" smtClean="0">
                <a:latin typeface="ＭＳ Ｐゴシック" pitchFamily="50" charset="-128"/>
                <a:ea typeface="ＭＳ Ｐゴシック" pitchFamily="50" charset="-128"/>
              </a:rPr>
              <a:t>、</a:t>
            </a:r>
            <a:r>
              <a:rPr lang="ja-JP" altLang="en-US" sz="2000" kern="0" dirty="0" smtClean="0">
                <a:solidFill>
                  <a:srgbClr val="0000FF"/>
                </a:solidFill>
                <a:latin typeface="ＭＳ Ｐゴシック" pitchFamily="50" charset="-128"/>
                <a:ea typeface="ＭＳ Ｐゴシック" pitchFamily="50" charset="-128"/>
              </a:rPr>
              <a:t>グローバルな視点に立つ</a:t>
            </a:r>
            <a:r>
              <a:rPr lang="ja-JP" altLang="en-US" sz="2000" kern="0" dirty="0" smtClean="0">
                <a:solidFill>
                  <a:srgbClr val="0000FF"/>
                </a:solidFill>
                <a:latin typeface="ＭＳ Ｐゴシック" pitchFamily="50" charset="-128"/>
                <a:ea typeface="ＭＳ Ｐゴシック" pitchFamily="50" charset="-128"/>
              </a:rPr>
              <a:t>学際融合</a:t>
            </a:r>
            <a:r>
              <a:rPr kumimoji="1" lang="ja-JP" altLang="en-US" sz="2000" i="0" u="none" strike="noStrike" kern="0" cap="none" spc="0" normalizeH="0" baseline="0" noProof="0" dirty="0" smtClean="0">
                <a:ln>
                  <a:noFill/>
                </a:ln>
                <a:solidFill>
                  <a:srgbClr val="0000FF"/>
                </a:solidFill>
                <a:effectLst/>
                <a:uLnTx/>
                <a:uFillTx/>
                <a:latin typeface="ＭＳ Ｐゴシック" pitchFamily="50" charset="-128"/>
                <a:ea typeface="ＭＳ Ｐゴシック" pitchFamily="50" charset="-128"/>
              </a:rPr>
              <a:t>研究</a:t>
            </a:r>
            <a:r>
              <a:rPr kumimoji="1" lang="ja-JP" altLang="en-US" sz="2000" i="0" u="none" strike="noStrike" kern="0" cap="none" spc="0" normalizeH="0" baseline="0" noProof="0" dirty="0" smtClean="0">
                <a:ln>
                  <a:noFill/>
                </a:ln>
                <a:effectLst/>
                <a:uLnTx/>
                <a:uFillTx/>
                <a:latin typeface="ＭＳ Ｐゴシック" pitchFamily="50" charset="-128"/>
                <a:ea typeface="ＭＳ Ｐゴシック" pitchFamily="50" charset="-128"/>
              </a:rPr>
              <a:t>を</a:t>
            </a:r>
            <a:r>
              <a:rPr kumimoji="1" lang="ja-JP" altLang="en-US" sz="2000" i="0" u="none" strike="noStrike" kern="0" cap="none" spc="0" normalizeH="0" baseline="0" noProof="0" dirty="0" smtClean="0">
                <a:ln>
                  <a:noFill/>
                </a:ln>
                <a:solidFill>
                  <a:srgbClr val="FF0000"/>
                </a:solidFill>
                <a:effectLst/>
                <a:uLnTx/>
                <a:uFillTx/>
                <a:latin typeface="ＭＳ Ｐゴシック" pitchFamily="50" charset="-128"/>
                <a:ea typeface="ＭＳ Ｐゴシック" pitchFamily="50" charset="-128"/>
              </a:rPr>
              <a:t>主体的に、</a:t>
            </a:r>
            <a:r>
              <a:rPr lang="ja-JP" altLang="en-US" sz="2000" kern="0" noProof="0" dirty="0" smtClean="0">
                <a:solidFill>
                  <a:srgbClr val="FF0000"/>
                </a:solidFill>
                <a:latin typeface="ＭＳ Ｐゴシック" pitchFamily="50" charset="-128"/>
                <a:ea typeface="ＭＳ Ｐゴシック" pitchFamily="50" charset="-128"/>
              </a:rPr>
              <a:t>かつ効率よく</a:t>
            </a:r>
            <a:r>
              <a:rPr kumimoji="1" lang="ja-JP" altLang="en-US" sz="2000" i="0" u="none" strike="noStrike" kern="0" cap="none" spc="0" normalizeH="0" baseline="0" noProof="0" dirty="0" smtClean="0">
                <a:ln>
                  <a:noFill/>
                </a:ln>
                <a:solidFill>
                  <a:srgbClr val="FF0000"/>
                </a:solidFill>
                <a:effectLst/>
                <a:uLnTx/>
                <a:uFillTx/>
                <a:latin typeface="ＭＳ Ｐゴシック" pitchFamily="50" charset="-128"/>
                <a:ea typeface="ＭＳ Ｐゴシック" pitchFamily="50" charset="-128"/>
              </a:rPr>
              <a:t>推進</a:t>
            </a:r>
            <a:r>
              <a:rPr lang="ja-JP" altLang="en-US" sz="2000" kern="0" dirty="0" smtClean="0">
                <a:latin typeface="ＭＳ Ｐゴシック" pitchFamily="50" charset="-128"/>
                <a:ea typeface="ＭＳ Ｐゴシック" pitchFamily="50" charset="-128"/>
              </a:rPr>
              <a:t>できるようにする</a:t>
            </a:r>
            <a:endParaRPr kumimoji="1" lang="en-US" altLang="ja-JP" sz="2000" i="0" u="none" strike="noStrike" kern="0" cap="none" spc="0" normalizeH="0" baseline="0" noProof="0" dirty="0" smtClean="0">
              <a:ln>
                <a:noFill/>
              </a:ln>
              <a:effectLst/>
              <a:uLnTx/>
              <a:uFillTx/>
              <a:latin typeface="ＭＳ Ｐゴシック" pitchFamily="50" charset="-128"/>
              <a:ea typeface="ＭＳ Ｐゴシック" pitchFamily="50" charset="-128"/>
            </a:endParaRPr>
          </a:p>
          <a:p>
            <a:pPr marL="342900" marR="0" lvl="0" indent="-342900" algn="l" defTabSz="914400" rtl="0" eaLnBrk="1" fontAlgn="base" latinLnBrk="0" hangingPunct="1">
              <a:lnSpc>
                <a:spcPct val="100000"/>
              </a:lnSpc>
              <a:spcBef>
                <a:spcPts val="600"/>
              </a:spcBef>
              <a:spcAft>
                <a:spcPct val="0"/>
              </a:spcAft>
              <a:buClrTx/>
              <a:buSzTx/>
              <a:tabLst/>
              <a:defRPr/>
            </a:pPr>
            <a:r>
              <a:rPr kumimoji="1" lang="ja-JP" altLang="en-US" sz="2000" i="0" u="none" strike="noStrike" kern="0" cap="none" spc="0" normalizeH="0" baseline="0" noProof="0" dirty="0" smtClean="0">
                <a:ln>
                  <a:noFill/>
                </a:ln>
                <a:effectLst/>
                <a:uLnTx/>
                <a:uFillTx/>
                <a:latin typeface="ＭＳ Ｐゴシック" pitchFamily="50" charset="-128"/>
                <a:ea typeface="ＭＳ Ｐゴシック" pitchFamily="50" charset="-128"/>
              </a:rPr>
              <a:t>　　→</a:t>
            </a:r>
            <a:r>
              <a:rPr kumimoji="1" lang="ja-JP" altLang="en-US" sz="2000" i="0" u="sng" strike="noStrike" kern="0" cap="none" spc="0" normalizeH="0" baseline="0" noProof="0" dirty="0" smtClean="0">
                <a:ln>
                  <a:noFill/>
                </a:ln>
                <a:effectLst/>
                <a:uLnTx/>
                <a:uFillTx/>
                <a:latin typeface="ＭＳ Ｐゴシック" pitchFamily="50" charset="-128"/>
                <a:ea typeface="ＭＳ Ｐゴシック" pitchFamily="50" charset="-128"/>
              </a:rPr>
              <a:t>宇宙天気・宇宙気候学研究の</a:t>
            </a:r>
            <a:r>
              <a:rPr kumimoji="1" lang="ja-JP" altLang="en-US" sz="2000" i="0" u="sng" strike="noStrike" kern="0" cap="none" spc="0" normalizeH="0" baseline="0" noProof="0" dirty="0" smtClean="0">
                <a:ln>
                  <a:noFill/>
                </a:ln>
                <a:effectLst/>
                <a:uLnTx/>
                <a:uFillTx/>
                <a:latin typeface="ＭＳ Ｐゴシック" pitchFamily="50" charset="-128"/>
                <a:ea typeface="ＭＳ Ｐゴシック" pitchFamily="50" charset="-128"/>
              </a:rPr>
              <a:t>推進、地球大気環境の長期変動</a:t>
            </a:r>
            <a:endParaRPr kumimoji="1" lang="en-US" altLang="ja-JP" sz="2000" i="0" u="sng" strike="noStrike" kern="0" cap="none" spc="0" normalizeH="0" baseline="0" noProof="0" dirty="0" smtClean="0">
              <a:ln>
                <a:noFill/>
              </a:ln>
              <a:effectLst/>
              <a:uLnTx/>
              <a:uFillTx/>
              <a:latin typeface="ＭＳ Ｐゴシック" pitchFamily="50" charset="-128"/>
              <a:ea typeface="ＭＳ Ｐゴシック" pitchFamily="50" charset="-128"/>
            </a:endParaRPr>
          </a:p>
          <a:p>
            <a:pPr marL="342900" lvl="0" indent="-342900" defTabSz="914400">
              <a:spcBef>
                <a:spcPts val="600"/>
              </a:spcBef>
              <a:defRPr/>
            </a:pPr>
            <a:r>
              <a:rPr lang="ja-JP" altLang="en-US" sz="2000" kern="0" dirty="0">
                <a:latin typeface="ＭＳ Ｐゴシック" pitchFamily="50" charset="-128"/>
                <a:ea typeface="ＭＳ Ｐゴシック" pitchFamily="50" charset="-128"/>
              </a:rPr>
              <a:t>　</a:t>
            </a:r>
            <a:r>
              <a:rPr lang="ja-JP" altLang="en-US" sz="2000" kern="0" dirty="0" smtClean="0">
                <a:latin typeface="ＭＳ Ｐゴシック" pitchFamily="50" charset="-128"/>
                <a:ea typeface="ＭＳ Ｐゴシック" pitchFamily="50" charset="-128"/>
              </a:rPr>
              <a:t>　　</a:t>
            </a:r>
            <a:r>
              <a:rPr lang="en-US" altLang="ja-JP" sz="2000" kern="0" dirty="0" smtClean="0">
                <a:latin typeface="ＭＳ Ｐゴシック" pitchFamily="50" charset="-128"/>
                <a:ea typeface="ＭＳ Ｐゴシック" pitchFamily="50" charset="-128"/>
              </a:rPr>
              <a:t>(ex.)</a:t>
            </a:r>
            <a:r>
              <a:rPr lang="ja-JP" altLang="en-US" sz="2000" kern="0" dirty="0" smtClean="0">
                <a:latin typeface="ＭＳ Ｐゴシック" pitchFamily="50" charset="-128"/>
                <a:ea typeface="ＭＳ Ｐゴシック" pitchFamily="50" charset="-128"/>
              </a:rPr>
              <a:t>　太陽</a:t>
            </a:r>
            <a:r>
              <a:rPr lang="ja-JP" altLang="en-US" sz="2000" kern="0" dirty="0">
                <a:latin typeface="ＭＳ Ｐゴシック" pitchFamily="50" charset="-128"/>
                <a:ea typeface="ＭＳ Ｐゴシック" pitchFamily="50" charset="-128"/>
              </a:rPr>
              <a:t>活動が</a:t>
            </a:r>
            <a:r>
              <a:rPr lang="ja-JP" altLang="en-US" sz="2000" kern="0" dirty="0" smtClean="0">
                <a:latin typeface="ＭＳ Ｐゴシック" pitchFamily="50" charset="-128"/>
                <a:ea typeface="ＭＳ Ｐゴシック" pitchFamily="50" charset="-128"/>
              </a:rPr>
              <a:t>地球大気へ与える影響、地球大気の上下間結合</a:t>
            </a:r>
            <a:endParaRPr lang="en-US" altLang="ja-JP" sz="2000" kern="0" dirty="0" smtClean="0">
              <a:latin typeface="ＭＳ Ｐゴシック" pitchFamily="50" charset="-128"/>
              <a:ea typeface="ＭＳ Ｐゴシック" pitchFamily="50" charset="-128"/>
            </a:endParaRPr>
          </a:p>
          <a:p>
            <a:pPr marL="342900" lvl="0" indent="-342900" defTabSz="914400">
              <a:spcBef>
                <a:spcPts val="600"/>
              </a:spcBef>
              <a:defRPr/>
            </a:pPr>
            <a:r>
              <a:rPr lang="ja-JP" altLang="en-US" sz="2000" kern="0" dirty="0" smtClean="0">
                <a:latin typeface="ＭＳ Ｐゴシック" pitchFamily="50" charset="-128"/>
                <a:ea typeface="ＭＳ Ｐゴシック" pitchFamily="50" charset="-128"/>
              </a:rPr>
              <a:t>　　</a:t>
            </a:r>
            <a:r>
              <a:rPr lang="ja-JP" altLang="en-US" sz="2000" kern="0" dirty="0" smtClean="0">
                <a:solidFill>
                  <a:srgbClr val="FF0000"/>
                </a:solidFill>
                <a:latin typeface="ＭＳ Ｐゴシック" pitchFamily="50" charset="-128"/>
                <a:ea typeface="ＭＳ Ｐゴシック" pitchFamily="50" charset="-128"/>
              </a:rPr>
              <a:t>成果論文の増産</a:t>
            </a:r>
            <a:r>
              <a:rPr lang="en-US" altLang="ja-JP" sz="2000" kern="0" dirty="0" smtClean="0">
                <a:latin typeface="ＭＳ Ｐゴシック" pitchFamily="50" charset="-128"/>
                <a:ea typeface="ＭＳ Ｐゴシック" pitchFamily="50" charset="-128"/>
              </a:rPr>
              <a:t>(</a:t>
            </a:r>
            <a:r>
              <a:rPr lang="ja-JP" altLang="en-US" sz="2000" kern="0" dirty="0" smtClean="0">
                <a:latin typeface="ＭＳ Ｐゴシック" pitchFamily="50" charset="-128"/>
                <a:ea typeface="ＭＳ Ｐゴシック" pitchFamily="50" charset="-128"/>
              </a:rPr>
              <a:t>研究者の義務</a:t>
            </a:r>
            <a:r>
              <a:rPr lang="en-US" altLang="ja-JP" sz="2000" kern="0" dirty="0" smtClean="0">
                <a:latin typeface="ＭＳ Ｐゴシック" pitchFamily="50" charset="-128"/>
                <a:ea typeface="ＭＳ Ｐゴシック" pitchFamily="50" charset="-128"/>
              </a:rPr>
              <a:t>)</a:t>
            </a:r>
            <a:r>
              <a:rPr lang="ja-JP" altLang="en-US" sz="2000" kern="0" dirty="0" smtClean="0">
                <a:latin typeface="ＭＳ Ｐゴシック" pitchFamily="50" charset="-128"/>
                <a:ea typeface="ＭＳ Ｐゴシック" pitchFamily="50" charset="-128"/>
              </a:rPr>
              <a:t>と論文データの再現性のチェック</a:t>
            </a:r>
            <a:endParaRPr kumimoji="1" lang="en-US" altLang="ja-JP" sz="2000" i="0" u="none" strike="noStrike" kern="0" cap="none" spc="0" normalizeH="0" baseline="0" noProof="0" dirty="0" smtClean="0">
              <a:ln>
                <a:noFill/>
              </a:ln>
              <a:effectLst/>
              <a:uLnTx/>
              <a:uFillTx/>
              <a:latin typeface="ＭＳ Ｐゴシック" pitchFamily="50" charset="-128"/>
              <a:ea typeface="ＭＳ Ｐゴシック" pitchFamily="50" charset="-128"/>
            </a:endParaRPr>
          </a:p>
          <a:p>
            <a:pPr marL="342900" lvl="0" indent="-342900" fontAlgn="base">
              <a:spcBef>
                <a:spcPts val="600"/>
              </a:spcBef>
              <a:spcAft>
                <a:spcPct val="0"/>
              </a:spcAft>
              <a:buFont typeface="Wingdings" panose="05000000000000000000" pitchFamily="2" charset="2"/>
              <a:buChar char="n"/>
              <a:defRPr/>
            </a:pPr>
            <a:r>
              <a:rPr kumimoji="1" lang="ja-JP" altLang="en-US" sz="2000" i="0" u="none" strike="noStrike" kern="0" cap="none" spc="0" normalizeH="0" baseline="0" noProof="0" dirty="0" smtClean="0">
                <a:ln>
                  <a:noFill/>
                </a:ln>
                <a:effectLst/>
                <a:uLnTx/>
                <a:uFillTx/>
                <a:latin typeface="ＭＳ Ｐゴシック" pitchFamily="50" charset="-128"/>
                <a:ea typeface="ＭＳ Ｐゴシック" pitchFamily="50" charset="-128"/>
              </a:rPr>
              <a:t>学際融合研究を</a:t>
            </a:r>
            <a:r>
              <a:rPr kumimoji="1" lang="ja-JP" altLang="en-US" sz="2000" i="0" u="none" strike="noStrike" kern="0" cap="none" spc="0" normalizeH="0" baseline="0" noProof="0" dirty="0" smtClean="0">
                <a:ln>
                  <a:noFill/>
                </a:ln>
                <a:effectLst/>
                <a:uLnTx/>
                <a:uFillTx/>
                <a:latin typeface="ＭＳ Ｐゴシック" pitchFamily="50" charset="-128"/>
                <a:ea typeface="ＭＳ Ｐゴシック" pitchFamily="50" charset="-128"/>
              </a:rPr>
              <a:t>推進するための</a:t>
            </a:r>
            <a:r>
              <a:rPr kumimoji="1" lang="ja-JP" altLang="en-US" sz="2000" i="0" u="none" strike="noStrike" kern="0" cap="none" spc="0" normalizeH="0" baseline="0" noProof="0" dirty="0" smtClean="0">
                <a:ln>
                  <a:noFill/>
                </a:ln>
                <a:solidFill>
                  <a:srgbClr val="FF0000"/>
                </a:solidFill>
                <a:effectLst/>
                <a:uLnTx/>
                <a:uFillTx/>
                <a:latin typeface="ＭＳ Ｐゴシック" pitchFamily="50" charset="-128"/>
                <a:ea typeface="ＭＳ Ｐゴシック" pitchFamily="50" charset="-128"/>
              </a:rPr>
              <a:t>インフラ、ツールを整備</a:t>
            </a:r>
            <a:r>
              <a:rPr kumimoji="1" lang="ja-JP" altLang="en-US" sz="2000" i="0" u="none" strike="noStrike" kern="0" cap="none" spc="0" normalizeH="0" baseline="0" noProof="0" dirty="0" smtClean="0">
                <a:ln>
                  <a:noFill/>
                </a:ln>
                <a:effectLst/>
                <a:uLnTx/>
                <a:uFillTx/>
                <a:latin typeface="ＭＳ Ｐゴシック" pitchFamily="50" charset="-128"/>
                <a:ea typeface="ＭＳ Ｐゴシック" pitchFamily="50" charset="-128"/>
              </a:rPr>
              <a:t>して幅広い年代のコミュニティ</a:t>
            </a:r>
            <a:r>
              <a:rPr kumimoji="1" lang="en-US" altLang="ja-JP" sz="2000" i="0" u="none" strike="noStrike" kern="0" cap="none" spc="0" normalizeH="0" baseline="0" noProof="0" dirty="0" smtClean="0">
                <a:ln>
                  <a:noFill/>
                </a:ln>
                <a:effectLst/>
                <a:uLnTx/>
                <a:uFillTx/>
                <a:latin typeface="ＭＳ Ｐゴシック" pitchFamily="50" charset="-128"/>
                <a:ea typeface="ＭＳ Ｐゴシック" pitchFamily="50" charset="-128"/>
              </a:rPr>
              <a:t>(</a:t>
            </a:r>
            <a:r>
              <a:rPr kumimoji="1" lang="ja-JP" altLang="en-US" sz="2000" i="0" u="none" strike="noStrike" kern="0" cap="none" spc="0" normalizeH="0" baseline="0" noProof="0" dirty="0" smtClean="0">
                <a:ln>
                  <a:noFill/>
                </a:ln>
                <a:effectLst/>
                <a:uLnTx/>
                <a:uFillTx/>
                <a:latin typeface="ＭＳ Ｐゴシック" pitchFamily="50" charset="-128"/>
                <a:ea typeface="ＭＳ Ｐゴシック" pitchFamily="50" charset="-128"/>
              </a:rPr>
              <a:t>シニアから学生まで</a:t>
            </a:r>
            <a:r>
              <a:rPr kumimoji="1" lang="en-US" altLang="ja-JP" sz="2000" i="0" u="none" strike="noStrike" kern="0" cap="none" spc="0" normalizeH="0" baseline="0" noProof="0" dirty="0" smtClean="0">
                <a:ln>
                  <a:noFill/>
                </a:ln>
                <a:effectLst/>
                <a:uLnTx/>
                <a:uFillTx/>
                <a:latin typeface="ＭＳ Ｐゴシック" pitchFamily="50" charset="-128"/>
                <a:ea typeface="ＭＳ Ｐゴシック" pitchFamily="50" charset="-128"/>
              </a:rPr>
              <a:t>)</a:t>
            </a:r>
            <a:r>
              <a:rPr kumimoji="1" lang="ja-JP" altLang="en-US" sz="2000" i="0" u="none" strike="noStrike" kern="0" cap="none" spc="0" normalizeH="0" baseline="0" noProof="0" dirty="0" err="1" smtClean="0">
                <a:ln>
                  <a:noFill/>
                </a:ln>
                <a:effectLst/>
                <a:uLnTx/>
                <a:uFillTx/>
                <a:latin typeface="ＭＳ Ｐゴシック" pitchFamily="50" charset="-128"/>
                <a:ea typeface="ＭＳ Ｐゴシック" pitchFamily="50" charset="-128"/>
              </a:rPr>
              <a:t>に</a:t>
            </a:r>
            <a:r>
              <a:rPr kumimoji="1" lang="ja-JP" altLang="en-US" sz="2000" i="0" u="none" strike="noStrike" kern="0" cap="none" spc="0" normalizeH="0" baseline="0" noProof="0" dirty="0" err="1" smtClean="0">
                <a:ln>
                  <a:noFill/>
                </a:ln>
                <a:effectLst/>
                <a:uLnTx/>
                <a:uFillTx/>
                <a:latin typeface="ＭＳ Ｐゴシック" pitchFamily="50" charset="-128"/>
                <a:ea typeface="ＭＳ Ｐゴシック" pitchFamily="50" charset="-128"/>
              </a:rPr>
              <a:t>提</a:t>
            </a:r>
            <a:r>
              <a:rPr lang="ja-JP" altLang="en-US" sz="2000" kern="0" dirty="0">
                <a:latin typeface="ＭＳ Ｐゴシック" pitchFamily="50" charset="-128"/>
                <a:ea typeface="ＭＳ Ｐゴシック" pitchFamily="50" charset="-128"/>
              </a:rPr>
              <a:t>供し、データ科学推進に必要となる</a:t>
            </a:r>
            <a:r>
              <a:rPr lang="ja-JP" altLang="en-US" sz="2000" kern="0" dirty="0" smtClean="0">
                <a:latin typeface="ＭＳ Ｐゴシック" pitchFamily="50" charset="-128"/>
                <a:ea typeface="ＭＳ Ｐゴシック" pitchFamily="50" charset="-128"/>
              </a:rPr>
              <a:t>人材を育成する</a:t>
            </a:r>
            <a:endParaRPr kumimoji="1" lang="en-US" altLang="ja-JP" sz="2000" i="0" u="none" strike="noStrike" kern="0" cap="none" spc="0" normalizeH="0" baseline="0" noProof="0" dirty="0" smtClean="0">
              <a:ln>
                <a:noFill/>
              </a:ln>
              <a:effectLst/>
              <a:uLnTx/>
              <a:uFillTx/>
              <a:latin typeface="ＭＳ Ｐゴシック" pitchFamily="50" charset="-128"/>
              <a:ea typeface="ＭＳ Ｐゴシック" pitchFamily="50" charset="-128"/>
            </a:endParaRPr>
          </a:p>
          <a:p>
            <a:pPr marL="342900" marR="0" lvl="0" indent="-342900" algn="l" defTabSz="914400" rtl="0" eaLnBrk="1" fontAlgn="base" latinLnBrk="0" hangingPunct="1">
              <a:lnSpc>
                <a:spcPct val="100000"/>
              </a:lnSpc>
              <a:spcBef>
                <a:spcPts val="600"/>
              </a:spcBef>
              <a:spcAft>
                <a:spcPct val="0"/>
              </a:spcAft>
              <a:buClrTx/>
              <a:buSzTx/>
              <a:buFont typeface="Wingdings" panose="05000000000000000000" pitchFamily="2" charset="2"/>
              <a:buChar char="n"/>
              <a:tabLst/>
              <a:defRPr/>
            </a:pPr>
            <a:r>
              <a:rPr lang="ja-JP" altLang="en-US" sz="2000" kern="0" dirty="0" smtClean="0">
                <a:solidFill>
                  <a:srgbClr val="FF0000"/>
                </a:solidFill>
                <a:latin typeface="ＭＳ Ｐゴシック" pitchFamily="50" charset="-128"/>
                <a:ea typeface="ＭＳ Ｐゴシック" pitchFamily="50" charset="-128"/>
              </a:rPr>
              <a:t>客観的に</a:t>
            </a:r>
            <a:r>
              <a:rPr lang="ja-JP" altLang="en-US" sz="2000" kern="0" dirty="0" smtClean="0">
                <a:latin typeface="ＭＳ Ｐゴシック" pitchFamily="50" charset="-128"/>
                <a:ea typeface="ＭＳ Ｐゴシック" pitchFamily="50" charset="-128"/>
              </a:rPr>
              <a:t>なるべく多くの観測データを見る目を養う</a:t>
            </a:r>
            <a:endParaRPr lang="en-US" altLang="ja-JP" sz="2000" kern="0" dirty="0" smtClean="0">
              <a:latin typeface="ＭＳ Ｐゴシック" pitchFamily="50" charset="-128"/>
              <a:ea typeface="ＭＳ Ｐゴシック" pitchFamily="50" charset="-128"/>
            </a:endParaRPr>
          </a:p>
          <a:p>
            <a:pPr marL="342900" marR="0" lvl="0" indent="-342900" algn="l" defTabSz="914400" rtl="0" eaLnBrk="1" fontAlgn="base" latinLnBrk="0" hangingPunct="1">
              <a:lnSpc>
                <a:spcPct val="100000"/>
              </a:lnSpc>
              <a:spcBef>
                <a:spcPts val="600"/>
              </a:spcBef>
              <a:spcAft>
                <a:spcPct val="0"/>
              </a:spcAft>
              <a:buClrTx/>
              <a:buSzTx/>
              <a:tabLst/>
              <a:defRPr/>
            </a:pPr>
            <a:r>
              <a:rPr kumimoji="1" lang="ja-JP" altLang="en-US" sz="2000" i="0" u="none" strike="noStrike" kern="0" cap="none" spc="0" normalizeH="0" baseline="0" noProof="0" dirty="0" smtClean="0">
                <a:ln>
                  <a:noFill/>
                </a:ln>
                <a:effectLst/>
                <a:uLnTx/>
                <a:uFillTx/>
                <a:latin typeface="ＭＳ Ｐゴシック" pitchFamily="50" charset="-128"/>
                <a:ea typeface="ＭＳ Ｐゴシック" pitchFamily="50" charset="-128"/>
              </a:rPr>
              <a:t>　　</a:t>
            </a:r>
            <a:r>
              <a:rPr lang="ja-JP" altLang="en-US" sz="2000" kern="0" dirty="0" smtClean="0">
                <a:latin typeface="ＭＳ Ｐゴシック" pitchFamily="50" charset="-128"/>
                <a:ea typeface="ＭＳ Ｐゴシック" pitchFamily="50" charset="-128"/>
              </a:rPr>
              <a:t>→高校生、大学学部生</a:t>
            </a:r>
            <a:r>
              <a:rPr lang="ja-JP" altLang="en-US" sz="2000" kern="0" dirty="0" smtClean="0">
                <a:latin typeface="ＭＳ Ｐゴシック" pitchFamily="50" charset="-128"/>
                <a:ea typeface="ＭＳ Ｐゴシック" pitchFamily="50" charset="-128"/>
              </a:rPr>
              <a:t>、修士</a:t>
            </a:r>
            <a:r>
              <a:rPr lang="en-US" altLang="ja-JP" sz="2000" kern="0" dirty="0" smtClean="0">
                <a:latin typeface="ＭＳ Ｐゴシック" pitchFamily="50" charset="-128"/>
                <a:ea typeface="ＭＳ Ｐゴシック" pitchFamily="50" charset="-128"/>
              </a:rPr>
              <a:t>1</a:t>
            </a:r>
            <a:r>
              <a:rPr lang="ja-JP" altLang="en-US" sz="2000" kern="0" dirty="0" smtClean="0">
                <a:latin typeface="ＭＳ Ｐゴシック" pitchFamily="50" charset="-128"/>
                <a:ea typeface="ＭＳ Ｐゴシック" pitchFamily="50" charset="-128"/>
              </a:rPr>
              <a:t>年生向き</a:t>
            </a:r>
            <a:r>
              <a:rPr lang="en-US" altLang="ja-JP" sz="2000" kern="0" dirty="0" smtClean="0">
                <a:latin typeface="ＭＳ Ｐゴシック" pitchFamily="50" charset="-128"/>
                <a:ea typeface="ＭＳ Ｐゴシック" pitchFamily="50" charset="-128"/>
              </a:rPr>
              <a:t>(</a:t>
            </a:r>
            <a:r>
              <a:rPr lang="ja-JP" altLang="en-US" sz="2000" kern="0" dirty="0" smtClean="0">
                <a:solidFill>
                  <a:srgbClr val="0000FF"/>
                </a:solidFill>
                <a:latin typeface="ＭＳ Ｐゴシック" pitchFamily="50" charset="-128"/>
                <a:ea typeface="ＭＳ Ｐゴシック" pitchFamily="50" charset="-128"/>
              </a:rPr>
              <a:t>教育</a:t>
            </a:r>
            <a:r>
              <a:rPr lang="ja-JP" altLang="en-US" sz="2000" kern="0" dirty="0" smtClean="0">
                <a:solidFill>
                  <a:srgbClr val="0000FF"/>
                </a:solidFill>
                <a:latin typeface="ＭＳ Ｐゴシック" pitchFamily="50" charset="-128"/>
                <a:ea typeface="ＭＳ Ｐゴシック" pitchFamily="50" charset="-128"/>
              </a:rPr>
              <a:t>目的</a:t>
            </a:r>
            <a:r>
              <a:rPr lang="ja-JP" altLang="en-US" sz="2000" kern="0" dirty="0" smtClean="0">
                <a:latin typeface="ＭＳ Ｐゴシック" pitchFamily="50" charset="-128"/>
                <a:ea typeface="ＭＳ Ｐゴシック" pitchFamily="50" charset="-128"/>
              </a:rPr>
              <a:t>）</a:t>
            </a:r>
            <a:endParaRPr lang="en-US" altLang="ja-JP" sz="2000" kern="0" dirty="0" smtClean="0">
              <a:latin typeface="ＭＳ Ｐゴシック" pitchFamily="50" charset="-128"/>
              <a:ea typeface="ＭＳ Ｐゴシック" pitchFamily="50" charset="-128"/>
            </a:endParaRPr>
          </a:p>
        </p:txBody>
      </p:sp>
      <p:sp>
        <p:nvSpPr>
          <p:cNvPr id="4" name="テキスト ボックス 3"/>
          <p:cNvSpPr txBox="1"/>
          <p:nvPr/>
        </p:nvSpPr>
        <p:spPr bwMode="auto">
          <a:xfrm>
            <a:off x="251520" y="5421048"/>
            <a:ext cx="8663880" cy="1015663"/>
          </a:xfrm>
          <a:prstGeom prst="rect">
            <a:avLst/>
          </a:prstGeom>
          <a:solidFill>
            <a:srgbClr val="E7FFB7"/>
          </a:solidFill>
          <a:ln w="9525">
            <a:solidFill>
              <a:schemeClr val="tx1"/>
            </a:solidFill>
            <a:miter lim="800000"/>
            <a:headEnd/>
            <a:tailEnd/>
          </a:ln>
          <a:effectLst/>
        </p:spPr>
        <p:txBody>
          <a:bodyPr wrap="square" rtlCol="0">
            <a:prstTxWarp prst="textNoShape">
              <a:avLst/>
            </a:prstTxWarp>
            <a:spAutoFit/>
          </a:bodyPr>
          <a:lstStyle/>
          <a:p>
            <a:pPr>
              <a:spcBef>
                <a:spcPct val="50000"/>
              </a:spcBef>
              <a:spcAft>
                <a:spcPts val="600"/>
              </a:spcAft>
            </a:pPr>
            <a:r>
              <a:rPr lang="ja-JP" altLang="en-US" sz="2000" dirty="0" smtClean="0">
                <a:latin typeface="ＭＳ Ｐゴシック" pitchFamily="50" charset="-128"/>
                <a:ea typeface="ＭＳ Ｐゴシック" pitchFamily="50" charset="-128"/>
                <a:cs typeface="Times New Roman" pitchFamily="18" charset="0"/>
              </a:rPr>
              <a:t>多種多様</a:t>
            </a:r>
            <a:r>
              <a:rPr lang="ja-JP" altLang="en-US" sz="2000" dirty="0" smtClean="0">
                <a:latin typeface="ＭＳ Ｐゴシック" pitchFamily="50" charset="-128"/>
                <a:ea typeface="ＭＳ Ｐゴシック" pitchFamily="50" charset="-128"/>
                <a:cs typeface="Times New Roman" pitchFamily="18" charset="0"/>
              </a:rPr>
              <a:t>な太陽地球大気環境データ</a:t>
            </a:r>
            <a:r>
              <a:rPr lang="ja-JP" altLang="en-US" sz="2000" dirty="0" smtClean="0">
                <a:latin typeface="ＭＳ Ｐゴシック" pitchFamily="50" charset="-128"/>
                <a:ea typeface="ＭＳ Ｐゴシック" pitchFamily="50" charset="-128"/>
                <a:cs typeface="Times New Roman" pitchFamily="18" charset="0"/>
              </a:rPr>
              <a:t>を組み合わせた研究を行う上での</a:t>
            </a:r>
            <a:r>
              <a:rPr kumimoji="1" lang="ja-JP" altLang="en-US" sz="2000" u="sng" dirty="0" smtClean="0">
                <a:solidFill>
                  <a:srgbClr val="0070C0"/>
                </a:solidFill>
                <a:latin typeface="ＭＳ Ｐゴシック" pitchFamily="50" charset="-128"/>
                <a:ea typeface="ＭＳ Ｐゴシック" pitchFamily="50" charset="-128"/>
                <a:cs typeface="Times New Roman" pitchFamily="18" charset="0"/>
              </a:rPr>
              <a:t>研究者同士の連携</a:t>
            </a:r>
            <a:r>
              <a:rPr kumimoji="1" lang="ja-JP" altLang="en-US" sz="2000" dirty="0" smtClean="0">
                <a:latin typeface="ＭＳ Ｐゴシック" pitchFamily="50" charset="-128"/>
                <a:ea typeface="ＭＳ Ｐゴシック" pitchFamily="50" charset="-128"/>
                <a:cs typeface="Times New Roman" pitchFamily="18" charset="0"/>
              </a:rPr>
              <a:t>を</a:t>
            </a:r>
            <a:r>
              <a:rPr kumimoji="1" lang="ja-JP" altLang="en-US" sz="2000" dirty="0" smtClean="0">
                <a:latin typeface="ＭＳ Ｐゴシック" pitchFamily="50" charset="-128"/>
                <a:ea typeface="ＭＳ Ｐゴシック" pitchFamily="50" charset="-128"/>
                <a:cs typeface="Times New Roman" pitchFamily="18" charset="0"/>
              </a:rPr>
              <a:t>強める</a:t>
            </a:r>
            <a:r>
              <a:rPr lang="ja-JP" altLang="en-US" sz="2000" dirty="0" smtClean="0">
                <a:latin typeface="ＭＳ Ｐゴシック" pitchFamily="50" charset="-128"/>
                <a:ea typeface="ＭＳ Ｐゴシック" pitchFamily="50" charset="-128"/>
                <a:cs typeface="Times New Roman" pitchFamily="18" charset="0"/>
              </a:rPr>
              <a:t>と</a:t>
            </a:r>
            <a:r>
              <a:rPr lang="ja-JP" altLang="en-US" sz="2000" dirty="0" smtClean="0">
                <a:latin typeface="ＭＳ Ｐゴシック" pitchFamily="50" charset="-128"/>
                <a:ea typeface="ＭＳ Ｐゴシック" pitchFamily="50" charset="-128"/>
                <a:cs typeface="Times New Roman" pitchFamily="18" charset="0"/>
              </a:rPr>
              <a:t>同時に</a:t>
            </a:r>
            <a:r>
              <a:rPr lang="en-US" altLang="ja-JP" sz="2000" dirty="0" smtClean="0">
                <a:latin typeface="ＭＳ Ｐゴシック" pitchFamily="50" charset="-128"/>
                <a:ea typeface="ＭＳ Ｐゴシック" pitchFamily="50" charset="-128"/>
                <a:cs typeface="Times New Roman" pitchFamily="18" charset="0"/>
              </a:rPr>
              <a:t> </a:t>
            </a:r>
            <a:r>
              <a:rPr lang="ja-JP" altLang="en-US" sz="2000" u="sng" dirty="0" smtClean="0">
                <a:solidFill>
                  <a:srgbClr val="C00000"/>
                </a:solidFill>
                <a:latin typeface="ＭＳ Ｐゴシック" pitchFamily="50" charset="-128"/>
                <a:ea typeface="ＭＳ Ｐゴシック" pitchFamily="50" charset="-128"/>
                <a:cs typeface="Times New Roman" pitchFamily="18" charset="0"/>
              </a:rPr>
              <a:t>データユーザー個人</a:t>
            </a:r>
            <a:r>
              <a:rPr lang="ja-JP" altLang="en-US" sz="2000" u="sng" dirty="0" smtClean="0">
                <a:solidFill>
                  <a:srgbClr val="C00000"/>
                </a:solidFill>
                <a:latin typeface="ＭＳ Ｐゴシック" pitchFamily="50" charset="-128"/>
                <a:ea typeface="ＭＳ Ｐゴシック" pitchFamily="50" charset="-128"/>
                <a:cs typeface="Times New Roman" pitchFamily="18" charset="0"/>
              </a:rPr>
              <a:t>の</a:t>
            </a:r>
            <a:r>
              <a:rPr lang="en-US" altLang="ja-JP" sz="2000" u="sng" dirty="0" smtClean="0">
                <a:solidFill>
                  <a:srgbClr val="C00000"/>
                </a:solidFill>
                <a:latin typeface="ＭＳ Ｐゴシック" pitchFamily="50" charset="-128"/>
                <a:ea typeface="ＭＳ Ｐゴシック" pitchFamily="50" charset="-128"/>
                <a:cs typeface="Times New Roman" pitchFamily="18" charset="0"/>
              </a:rPr>
              <a:t>capability</a:t>
            </a:r>
            <a:r>
              <a:rPr lang="ja-JP" altLang="en-US" sz="2000" dirty="0" smtClean="0">
                <a:latin typeface="ＭＳ Ｐゴシック" pitchFamily="50" charset="-128"/>
                <a:ea typeface="ＭＳ Ｐゴシック" pitchFamily="50" charset="-128"/>
                <a:cs typeface="Times New Roman" pitchFamily="18" charset="0"/>
              </a:rPr>
              <a:t>を高めることができる</a:t>
            </a:r>
            <a:endParaRPr kumimoji="1" lang="ja-JP" altLang="en-US" sz="2000" dirty="0">
              <a:latin typeface="ＭＳ Ｐゴシック" pitchFamily="50" charset="-128"/>
              <a:ea typeface="ＭＳ Ｐゴシック" pitchFamily="50" charset="-128"/>
              <a:cs typeface="Times New Roman" pitchFamily="18" charset="0"/>
            </a:endParaRPr>
          </a:p>
        </p:txBody>
      </p:sp>
      <p:sp>
        <p:nvSpPr>
          <p:cNvPr id="5" name="Text Box 6"/>
          <p:cNvSpPr txBox="1">
            <a:spLocks noChangeArrowheads="1"/>
          </p:cNvSpPr>
          <p:nvPr/>
        </p:nvSpPr>
        <p:spPr bwMode="auto">
          <a:xfrm>
            <a:off x="250825" y="807095"/>
            <a:ext cx="8107389" cy="461665"/>
          </a:xfrm>
          <a:prstGeom prst="rect">
            <a:avLst/>
          </a:prstGeom>
          <a:noFill/>
          <a:ln w="9525">
            <a:noFill/>
            <a:miter lim="800000"/>
            <a:headEnd/>
            <a:tailEnd/>
          </a:ln>
        </p:spPr>
        <p:txBody>
          <a:bodyPr wrap="square">
            <a:spAutoFit/>
          </a:bodyPr>
          <a:lstStyle/>
          <a:p>
            <a:pPr>
              <a:spcBef>
                <a:spcPct val="50000"/>
              </a:spcBef>
            </a:pPr>
            <a:r>
              <a:rPr lang="en-US" altLang="ja-JP" sz="2400" b="1" dirty="0" smtClean="0">
                <a:solidFill>
                  <a:srgbClr val="008000"/>
                </a:solidFill>
                <a:latin typeface="+mj-ea"/>
                <a:ea typeface="+mj-ea"/>
                <a:cs typeface="Times New Roman" pitchFamily="18" charset="0"/>
              </a:rPr>
              <a:t>&lt;</a:t>
            </a:r>
            <a:r>
              <a:rPr lang="en-US" altLang="ja-JP" sz="2400" dirty="0" smtClean="0">
                <a:solidFill>
                  <a:srgbClr val="008000"/>
                </a:solidFill>
                <a:latin typeface="+mj-ea"/>
                <a:ea typeface="+mj-ea"/>
                <a:cs typeface="Times New Roman" pitchFamily="18" charset="0"/>
              </a:rPr>
              <a:t>IUGONET</a:t>
            </a:r>
            <a:r>
              <a:rPr lang="ja-JP" altLang="en-US" sz="2400" dirty="0" smtClean="0">
                <a:solidFill>
                  <a:srgbClr val="008000"/>
                </a:solidFill>
                <a:latin typeface="+mj-ea"/>
                <a:ea typeface="+mj-ea"/>
                <a:cs typeface="Times New Roman" pitchFamily="18" charset="0"/>
              </a:rPr>
              <a:t>の目指すところ</a:t>
            </a:r>
            <a:r>
              <a:rPr lang="en-US" altLang="ja-JP" sz="2400" b="1" dirty="0" smtClean="0">
                <a:solidFill>
                  <a:srgbClr val="008000"/>
                </a:solidFill>
                <a:latin typeface="+mj-ea"/>
                <a:ea typeface="+mj-ea"/>
                <a:cs typeface="Times New Roman" pitchFamily="18" charset="0"/>
              </a:rPr>
              <a:t>&gt;</a:t>
            </a:r>
            <a:endParaRPr lang="en-US" altLang="ja-JP" sz="2400" b="1" dirty="0">
              <a:solidFill>
                <a:srgbClr val="008000"/>
              </a:solidFill>
              <a:latin typeface="+mj-ea"/>
              <a:ea typeface="+mj-ea"/>
              <a:cs typeface="Times New Roman" pitchFamily="18" charset="0"/>
            </a:endParaRPr>
          </a:p>
        </p:txBody>
      </p:sp>
    </p:spTree>
    <p:extLst>
      <p:ext uri="{BB962C8B-B14F-4D97-AF65-F5344CB8AC3E}">
        <p14:creationId xmlns:p14="http://schemas.microsoft.com/office/powerpoint/2010/main" val="89724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IUGONET</a:t>
            </a:r>
            <a:r>
              <a:rPr lang="ja-JP" altLang="en-US" dirty="0" smtClean="0"/>
              <a:t>がもたらした貢献</a:t>
            </a:r>
            <a:endParaRPr kumimoji="1" lang="ja-JP" altLang="en-US" dirty="0"/>
          </a:p>
        </p:txBody>
      </p:sp>
      <p:sp>
        <p:nvSpPr>
          <p:cNvPr id="3" name="正方形/長方形 2"/>
          <p:cNvSpPr/>
          <p:nvPr/>
        </p:nvSpPr>
        <p:spPr>
          <a:xfrm>
            <a:off x="250825" y="846245"/>
            <a:ext cx="8664575" cy="5940088"/>
          </a:xfrm>
          <a:prstGeom prst="rect">
            <a:avLst/>
          </a:prstGeom>
          <a:solidFill>
            <a:srgbClr val="FFFFCC"/>
          </a:solidFill>
        </p:spPr>
        <p:txBody>
          <a:bodyPr wrap="square">
            <a:spAutoFit/>
          </a:bodyPr>
          <a:lstStyle/>
          <a:p>
            <a:pPr marL="342900" indent="-342900">
              <a:spcBef>
                <a:spcPts val="1200"/>
              </a:spcBef>
              <a:buFont typeface="Wingdings" panose="05000000000000000000" pitchFamily="2" charset="2"/>
              <a:buChar char="n"/>
            </a:pPr>
            <a:r>
              <a:rPr lang="ja-JP" altLang="en-US" sz="2000" dirty="0" smtClean="0"/>
              <a:t>IUGONET活動</a:t>
            </a:r>
            <a:r>
              <a:rPr lang="ja-JP" altLang="en-US" sz="2000" dirty="0"/>
              <a:t>により</a:t>
            </a:r>
            <a:r>
              <a:rPr lang="ja-JP" altLang="en-US" sz="2000" dirty="0" smtClean="0"/>
              <a:t>、</a:t>
            </a:r>
            <a:r>
              <a:rPr lang="ja-JP" altLang="en-US" sz="2000" dirty="0" smtClean="0">
                <a:solidFill>
                  <a:srgbClr val="FF0000"/>
                </a:solidFill>
              </a:rPr>
              <a:t>これまで未公開であった多種多様な観測データ</a:t>
            </a:r>
            <a:r>
              <a:rPr lang="en-US" altLang="ja-JP" sz="2000" dirty="0" smtClean="0">
                <a:solidFill>
                  <a:srgbClr val="FF0000"/>
                </a:solidFill>
              </a:rPr>
              <a:t>(</a:t>
            </a:r>
            <a:r>
              <a:rPr lang="ja-JP" altLang="en-US" sz="2000" dirty="0" smtClean="0">
                <a:solidFill>
                  <a:srgbClr val="FF0000"/>
                </a:solidFill>
              </a:rPr>
              <a:t>アナログデータも含む</a:t>
            </a:r>
            <a:r>
              <a:rPr lang="en-US" altLang="ja-JP" sz="2000" dirty="0" smtClean="0">
                <a:solidFill>
                  <a:srgbClr val="FF0000"/>
                </a:solidFill>
              </a:rPr>
              <a:t>)</a:t>
            </a:r>
            <a:r>
              <a:rPr lang="ja-JP" altLang="en-US" sz="2000" dirty="0" smtClean="0">
                <a:solidFill>
                  <a:srgbClr val="FF0000"/>
                </a:solidFill>
              </a:rPr>
              <a:t>が公開</a:t>
            </a:r>
            <a:r>
              <a:rPr lang="ja-JP" altLang="en-US" sz="2000" dirty="0" smtClean="0"/>
              <a:t>され、多くのユーザーが利用できるようになった</a:t>
            </a:r>
            <a:endParaRPr lang="en-US" altLang="ja-JP" sz="2000" dirty="0" smtClean="0"/>
          </a:p>
          <a:p>
            <a:pPr>
              <a:spcBef>
                <a:spcPts val="1200"/>
              </a:spcBef>
            </a:pPr>
            <a:r>
              <a:rPr lang="ja-JP" altLang="en-US" sz="2000" dirty="0"/>
              <a:t>　</a:t>
            </a:r>
            <a:r>
              <a:rPr lang="ja-JP" altLang="en-US" sz="2000" dirty="0" smtClean="0"/>
              <a:t>　→過去の研究結果の追加解析・確認ができる</a:t>
            </a:r>
            <a:endParaRPr lang="en-US" altLang="ja-JP" sz="2000" dirty="0" smtClean="0"/>
          </a:p>
          <a:p>
            <a:pPr marL="342900" indent="-342900">
              <a:spcBef>
                <a:spcPts val="1200"/>
              </a:spcBef>
              <a:buFont typeface="Wingdings" panose="05000000000000000000" pitchFamily="2" charset="2"/>
              <a:buChar char="n"/>
            </a:pPr>
            <a:r>
              <a:rPr lang="ja-JP" altLang="en-US" sz="2000" dirty="0" smtClean="0"/>
              <a:t>メタデータデータベース</a:t>
            </a:r>
            <a:r>
              <a:rPr lang="ja-JP" altLang="en-US" sz="2000" dirty="0" smtClean="0"/>
              <a:t>を利用することによって、</a:t>
            </a:r>
            <a:r>
              <a:rPr lang="ja-JP" altLang="en-US" sz="2000" dirty="0">
                <a:solidFill>
                  <a:srgbClr val="FF0000"/>
                </a:solidFill>
              </a:rPr>
              <a:t>誰でもデータの基本</a:t>
            </a:r>
            <a:r>
              <a:rPr lang="ja-JP" altLang="en-US" sz="2000" dirty="0" smtClean="0">
                <a:solidFill>
                  <a:srgbClr val="FF0000"/>
                </a:solidFill>
              </a:rPr>
              <a:t>情報がわかる</a:t>
            </a:r>
            <a:r>
              <a:rPr lang="ja-JP" altLang="en-US" sz="2000" dirty="0" smtClean="0"/>
              <a:t>ようになり、論文の謝辞、データの説明が書きやすくなった</a:t>
            </a:r>
            <a:endParaRPr lang="en-US" altLang="ja-JP" sz="2000" dirty="0" smtClean="0"/>
          </a:p>
          <a:p>
            <a:pPr>
              <a:spcBef>
                <a:spcPts val="1200"/>
              </a:spcBef>
            </a:pPr>
            <a:r>
              <a:rPr lang="ja-JP" altLang="en-US" sz="2000" dirty="0"/>
              <a:t>　</a:t>
            </a:r>
            <a:r>
              <a:rPr lang="ja-JP" altLang="en-US" sz="2000" dirty="0" smtClean="0"/>
              <a:t>　→</a:t>
            </a:r>
            <a:r>
              <a:rPr lang="ja-JP" altLang="en-US" sz="2000" dirty="0" smtClean="0">
                <a:solidFill>
                  <a:srgbClr val="0000FF"/>
                </a:solidFill>
              </a:rPr>
              <a:t>分野をまたがる学際融合研究を行える研究基盤が</a:t>
            </a:r>
            <a:r>
              <a:rPr lang="ja-JP" altLang="en-US" sz="2000" dirty="0" smtClean="0">
                <a:solidFill>
                  <a:srgbClr val="0000FF"/>
                </a:solidFill>
              </a:rPr>
              <a:t>整った</a:t>
            </a:r>
            <a:endParaRPr lang="en-US" altLang="ja-JP" sz="2000" dirty="0" smtClean="0">
              <a:solidFill>
                <a:srgbClr val="0000FF"/>
              </a:solidFill>
            </a:endParaRPr>
          </a:p>
          <a:p>
            <a:pPr marL="342900" indent="-342900">
              <a:spcBef>
                <a:spcPts val="1200"/>
              </a:spcBef>
              <a:buFont typeface="Wingdings" panose="05000000000000000000" pitchFamily="2" charset="2"/>
              <a:buChar char="n"/>
            </a:pPr>
            <a:r>
              <a:rPr lang="en-US" altLang="ja-JP" sz="2000" dirty="0" smtClean="0"/>
              <a:t>IUGONET</a:t>
            </a:r>
            <a:r>
              <a:rPr lang="ja-JP" altLang="en-US" sz="2000" dirty="0" smtClean="0"/>
              <a:t>データ解析ソフトは、</a:t>
            </a:r>
            <a:r>
              <a:rPr lang="en-US" altLang="ja-JP" sz="2000" dirty="0" smtClean="0"/>
              <a:t>SPEDAS</a:t>
            </a:r>
            <a:r>
              <a:rPr lang="ja-JP" altLang="en-US" sz="2000" dirty="0" smtClean="0"/>
              <a:t>のプラグインソフトであり、</a:t>
            </a:r>
            <a:r>
              <a:rPr lang="ja-JP" altLang="en-US" sz="2000" dirty="0">
                <a:solidFill>
                  <a:srgbClr val="FF0000"/>
                </a:solidFill>
              </a:rPr>
              <a:t>一つのソフト</a:t>
            </a:r>
            <a:r>
              <a:rPr lang="ja-JP" altLang="en-US" sz="2000" dirty="0" smtClean="0">
                <a:solidFill>
                  <a:srgbClr val="FF0000"/>
                </a:solidFill>
              </a:rPr>
              <a:t>で観測、モデル・シミュレーションデータ</a:t>
            </a:r>
            <a:r>
              <a:rPr lang="ja-JP" altLang="en-US" sz="2000" dirty="0">
                <a:solidFill>
                  <a:srgbClr val="FF0000"/>
                </a:solidFill>
              </a:rPr>
              <a:t>を</a:t>
            </a:r>
            <a:r>
              <a:rPr lang="en-US" altLang="ja-JP" sz="2000" dirty="0">
                <a:solidFill>
                  <a:srgbClr val="FF0000"/>
                </a:solidFill>
              </a:rPr>
              <a:t>1</a:t>
            </a:r>
            <a:r>
              <a:rPr lang="ja-JP" altLang="en-US" sz="2000" dirty="0">
                <a:solidFill>
                  <a:srgbClr val="FF0000"/>
                </a:solidFill>
              </a:rPr>
              <a:t>元的に取り扱うことが可能</a:t>
            </a:r>
            <a:r>
              <a:rPr lang="ja-JP" altLang="en-US" sz="2000" dirty="0"/>
              <a:t>に</a:t>
            </a:r>
            <a:r>
              <a:rPr lang="ja-JP" altLang="en-US" sz="2000" dirty="0" smtClean="0"/>
              <a:t>なった</a:t>
            </a:r>
            <a:endParaRPr lang="ja-JP" altLang="en-US" sz="2000" dirty="0">
              <a:solidFill>
                <a:srgbClr val="0000FF"/>
              </a:solidFill>
            </a:endParaRPr>
          </a:p>
          <a:p>
            <a:pPr marL="342900" indent="-342900">
              <a:spcBef>
                <a:spcPts val="1200"/>
              </a:spcBef>
              <a:buFont typeface="Wingdings" panose="05000000000000000000" pitchFamily="2" charset="2"/>
              <a:buChar char="n"/>
            </a:pPr>
            <a:r>
              <a:rPr lang="en-US" altLang="ja-JP" sz="2000" dirty="0" smtClean="0"/>
              <a:t>IDL</a:t>
            </a:r>
            <a:r>
              <a:rPr lang="ja-JP" altLang="en-US" sz="2000" dirty="0" smtClean="0"/>
              <a:t>ライセンスを必要としないVM</a:t>
            </a:r>
            <a:r>
              <a:rPr lang="ja-JP" altLang="en-US" sz="2000" dirty="0"/>
              <a:t>の</a:t>
            </a:r>
            <a:r>
              <a:rPr lang="ja-JP" altLang="en-US" sz="2000" dirty="0" smtClean="0"/>
              <a:t>開発によって、</a:t>
            </a:r>
            <a:r>
              <a:rPr lang="ja-JP" altLang="en-US" sz="2000" dirty="0"/>
              <a:t>誰でもソフトをダウンロードして</a:t>
            </a:r>
            <a:r>
              <a:rPr lang="ja-JP" altLang="en-US" sz="2000" dirty="0" smtClean="0"/>
              <a:t>データの可視化・解析できる</a:t>
            </a:r>
            <a:r>
              <a:rPr lang="ja-JP" altLang="en-US" sz="2000" dirty="0"/>
              <a:t>ように</a:t>
            </a:r>
            <a:r>
              <a:rPr lang="ja-JP" altLang="en-US" sz="2000" dirty="0" smtClean="0"/>
              <a:t>なった</a:t>
            </a:r>
            <a:endParaRPr lang="en-US" altLang="ja-JP" sz="2000" dirty="0" smtClean="0"/>
          </a:p>
          <a:p>
            <a:pPr>
              <a:spcBef>
                <a:spcPts val="1200"/>
              </a:spcBef>
            </a:pPr>
            <a:r>
              <a:rPr lang="ja-JP" altLang="en-US" sz="2000" dirty="0"/>
              <a:t>　</a:t>
            </a:r>
            <a:r>
              <a:rPr lang="ja-JP" altLang="en-US" sz="2000" dirty="0" smtClean="0"/>
              <a:t>　→</a:t>
            </a:r>
            <a:r>
              <a:rPr lang="ja-JP" altLang="en-US" sz="2000" dirty="0" smtClean="0">
                <a:solidFill>
                  <a:srgbClr val="C00000"/>
                </a:solidFill>
              </a:rPr>
              <a:t>多地点でのデータ解析講習会を行えるようになった</a:t>
            </a:r>
            <a:endParaRPr lang="ja-JP" altLang="en-US" sz="2000" dirty="0">
              <a:solidFill>
                <a:srgbClr val="C00000"/>
              </a:solidFill>
            </a:endParaRPr>
          </a:p>
          <a:p>
            <a:pPr marL="342900" indent="-342900">
              <a:spcBef>
                <a:spcPts val="1200"/>
              </a:spcBef>
              <a:buFont typeface="Wingdings" panose="05000000000000000000" pitchFamily="2" charset="2"/>
              <a:buChar char="n"/>
            </a:pPr>
            <a:r>
              <a:rPr lang="ja-JP" altLang="en-US" sz="2000" dirty="0" smtClean="0"/>
              <a:t>実際にこのような講習会を通じて、</a:t>
            </a:r>
            <a:r>
              <a:rPr lang="ja-JP" altLang="en-US" sz="2000" dirty="0" smtClean="0">
                <a:solidFill>
                  <a:srgbClr val="FF0000"/>
                </a:solidFill>
              </a:rPr>
              <a:t>アジア</a:t>
            </a:r>
            <a:r>
              <a:rPr lang="ja-JP" altLang="en-US" sz="2000" dirty="0">
                <a:solidFill>
                  <a:srgbClr val="FF0000"/>
                </a:solidFill>
              </a:rPr>
              <a:t>、</a:t>
            </a:r>
            <a:r>
              <a:rPr lang="ja-JP" altLang="en-US" sz="2000" dirty="0" smtClean="0">
                <a:solidFill>
                  <a:srgbClr val="FF0000"/>
                </a:solidFill>
              </a:rPr>
              <a:t>アフリカで</a:t>
            </a:r>
            <a:r>
              <a:rPr lang="ja-JP" altLang="en-US" sz="2000" dirty="0">
                <a:solidFill>
                  <a:srgbClr val="FF0000"/>
                </a:solidFill>
              </a:rPr>
              <a:t>キャパシティービルディングに利用</a:t>
            </a:r>
            <a:r>
              <a:rPr lang="ja-JP" altLang="en-US" sz="2000" dirty="0"/>
              <a:t>されて</a:t>
            </a:r>
            <a:r>
              <a:rPr lang="ja-JP" altLang="en-US" sz="2000" dirty="0" smtClean="0"/>
              <a:t>いる</a:t>
            </a:r>
            <a:endParaRPr lang="en-US" altLang="ja-JP" sz="2000" dirty="0" smtClean="0"/>
          </a:p>
          <a:p>
            <a:pPr marL="342900" indent="-342900">
              <a:spcBef>
                <a:spcPts val="1200"/>
              </a:spcBef>
              <a:buFont typeface="Wingdings" panose="05000000000000000000" pitchFamily="2" charset="2"/>
              <a:buChar char="n"/>
            </a:pPr>
            <a:r>
              <a:rPr lang="ja-JP" altLang="en-US" sz="2000" spc="-20" dirty="0" smtClean="0">
                <a:cs typeface="メイリオ"/>
              </a:rPr>
              <a:t>各</a:t>
            </a:r>
            <a:r>
              <a:rPr lang="en-US" altLang="ja-JP" sz="2000" spc="-20" dirty="0" smtClean="0">
                <a:cs typeface="メイリオ"/>
              </a:rPr>
              <a:t>IUGONET</a:t>
            </a:r>
            <a:r>
              <a:rPr lang="ja-JP" altLang="en-US" sz="2000" spc="-20" dirty="0" smtClean="0">
                <a:cs typeface="メイリオ"/>
              </a:rPr>
              <a:t>機関連携</a:t>
            </a:r>
            <a:r>
              <a:rPr lang="ja-JP" altLang="en-US" sz="2000" spc="-20" dirty="0">
                <a:cs typeface="メイリオ"/>
              </a:rPr>
              <a:t>体制の</a:t>
            </a:r>
            <a:r>
              <a:rPr lang="ja-JP" altLang="en-US" sz="2000" spc="-20" dirty="0" smtClean="0">
                <a:cs typeface="メイリオ"/>
              </a:rPr>
              <a:t>強化にもつながっている</a:t>
            </a:r>
            <a:endParaRPr lang="ja-JP" altLang="en-US" sz="2000" dirty="0"/>
          </a:p>
        </p:txBody>
      </p:sp>
    </p:spTree>
    <p:extLst>
      <p:ext uri="{BB962C8B-B14F-4D97-AF65-F5344CB8AC3E}">
        <p14:creationId xmlns:p14="http://schemas.microsoft.com/office/powerpoint/2010/main" val="540241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IUGONET</a:t>
            </a:r>
            <a:r>
              <a:rPr lang="ja-JP" altLang="en-US" dirty="0" smtClean="0"/>
              <a:t>プロダクトの普及に関する問題点</a:t>
            </a:r>
            <a:endParaRPr kumimoji="1" lang="ja-JP" altLang="en-US" dirty="0"/>
          </a:p>
        </p:txBody>
      </p:sp>
      <p:sp>
        <p:nvSpPr>
          <p:cNvPr id="3" name="テキスト ボックス 2"/>
          <p:cNvSpPr txBox="1"/>
          <p:nvPr/>
        </p:nvSpPr>
        <p:spPr bwMode="auto">
          <a:xfrm>
            <a:off x="240060" y="852075"/>
            <a:ext cx="3308683" cy="400110"/>
          </a:xfrm>
          <a:prstGeom prst="rect">
            <a:avLst/>
          </a:prstGeom>
          <a:solidFill>
            <a:srgbClr val="00CC00"/>
          </a:solidFill>
          <a:ln w="9525">
            <a:noFill/>
            <a:miter lim="800000"/>
            <a:headEnd/>
            <a:tailEnd/>
          </a:ln>
          <a:effectLst/>
        </p:spPr>
        <p:txBody>
          <a:bodyPr wrap="square" rtlCol="0">
            <a:prstTxWarp prst="textNoShape">
              <a:avLst/>
            </a:prstTxWarp>
            <a:spAutoFit/>
          </a:bodyPr>
          <a:lstStyle/>
          <a:p>
            <a:pPr>
              <a:spcBef>
                <a:spcPct val="50000"/>
              </a:spcBef>
              <a:spcAft>
                <a:spcPts val="600"/>
              </a:spcAft>
            </a:pPr>
            <a:r>
              <a:rPr lang="ja-JP" altLang="en-US" sz="2000" b="1" dirty="0" smtClean="0">
                <a:solidFill>
                  <a:schemeClr val="bg1"/>
                </a:solidFill>
                <a:latin typeface="ＭＳ Ｐゴシック" pitchFamily="50" charset="-128"/>
                <a:ea typeface="ＭＳ Ｐゴシック" pitchFamily="50" charset="-128"/>
                <a:cs typeface="Times New Roman" pitchFamily="18" charset="0"/>
              </a:rPr>
              <a:t>プロダクトの利活用の問題点</a:t>
            </a:r>
            <a:endParaRPr kumimoji="1" lang="ja-JP" altLang="en-US" sz="2000" b="1" dirty="0">
              <a:solidFill>
                <a:schemeClr val="bg1"/>
              </a:solidFill>
              <a:latin typeface="ＭＳ Ｐゴシック" pitchFamily="50" charset="-128"/>
              <a:ea typeface="ＭＳ Ｐゴシック" pitchFamily="50" charset="-128"/>
              <a:cs typeface="Times New Roman" pitchFamily="18" charset="0"/>
            </a:endParaRPr>
          </a:p>
        </p:txBody>
      </p:sp>
      <p:sp>
        <p:nvSpPr>
          <p:cNvPr id="4" name="正方形/長方形 3"/>
          <p:cNvSpPr/>
          <p:nvPr/>
        </p:nvSpPr>
        <p:spPr>
          <a:xfrm>
            <a:off x="240060" y="1342260"/>
            <a:ext cx="5932141" cy="2616101"/>
          </a:xfrm>
          <a:prstGeom prst="rect">
            <a:avLst/>
          </a:prstGeom>
          <a:solidFill>
            <a:srgbClr val="FFFFCC"/>
          </a:solidFill>
        </p:spPr>
        <p:txBody>
          <a:bodyPr wrap="square">
            <a:spAutoFit/>
          </a:bodyPr>
          <a:lstStyle/>
          <a:p>
            <a:pPr marL="342900" lvl="0" indent="-342900" fontAlgn="base">
              <a:spcBef>
                <a:spcPts val="600"/>
              </a:spcBef>
              <a:spcAft>
                <a:spcPct val="0"/>
              </a:spcAft>
              <a:buFont typeface="Wingdings" panose="05000000000000000000" pitchFamily="2" charset="2"/>
              <a:buChar char="n"/>
              <a:defRPr/>
            </a:pPr>
            <a:r>
              <a:rPr lang="ja-JP" altLang="en-US" kern="0" dirty="0" smtClean="0">
                <a:latin typeface="ＭＳ Ｐゴシック" pitchFamily="50" charset="-128"/>
                <a:ea typeface="ＭＳ Ｐゴシック" pitchFamily="50" charset="-128"/>
              </a:rPr>
              <a:t>観測データのメタデータデータベースをどのように活用していいのか不明であった</a:t>
            </a:r>
            <a:endParaRPr lang="en-US" altLang="ja-JP" kern="0" dirty="0" smtClean="0">
              <a:latin typeface="ＭＳ Ｐゴシック" pitchFamily="50" charset="-128"/>
              <a:ea typeface="ＭＳ Ｐゴシック" pitchFamily="50" charset="-128"/>
            </a:endParaRPr>
          </a:p>
          <a:p>
            <a:pPr marL="271463" lvl="0" indent="-271463" fontAlgn="base">
              <a:spcBef>
                <a:spcPts val="600"/>
              </a:spcBef>
              <a:spcAft>
                <a:spcPct val="0"/>
              </a:spcAft>
              <a:defRPr/>
            </a:pPr>
            <a:r>
              <a:rPr lang="ja-JP" altLang="en-US" kern="0" dirty="0" smtClean="0">
                <a:latin typeface="ＭＳ Ｐゴシック" pitchFamily="50" charset="-128"/>
                <a:ea typeface="ＭＳ Ｐゴシック" pitchFamily="50" charset="-128"/>
              </a:rPr>
              <a:t>　　</a:t>
            </a:r>
            <a:r>
              <a:rPr lang="ja-JP" altLang="en-US" kern="0" dirty="0" smtClean="0">
                <a:solidFill>
                  <a:srgbClr val="0033CC"/>
                </a:solidFill>
                <a:latin typeface="ＭＳ Ｐゴシック" pitchFamily="50" charset="-128"/>
                <a:ea typeface="ＭＳ Ｐゴシック" pitchFamily="50" charset="-128"/>
              </a:rPr>
              <a:t>メタデータのみの相互参照</a:t>
            </a:r>
            <a:r>
              <a:rPr lang="ja-JP" altLang="en-US" kern="0" dirty="0" smtClean="0">
                <a:latin typeface="ＭＳ Ｐゴシック" pitchFamily="50" charset="-128"/>
                <a:ea typeface="ＭＳ Ｐゴシック" pitchFamily="50" charset="-128"/>
              </a:rPr>
              <a:t>であり、実際の観測データの様子が一目でわからない</a:t>
            </a:r>
            <a:endParaRPr lang="en-US" altLang="ja-JP" kern="0" dirty="0" smtClean="0">
              <a:latin typeface="ＭＳ Ｐゴシック" pitchFamily="50" charset="-128"/>
              <a:ea typeface="ＭＳ Ｐゴシック" pitchFamily="50" charset="-128"/>
            </a:endParaRPr>
          </a:p>
          <a:p>
            <a:pPr lvl="0" fontAlgn="base">
              <a:spcBef>
                <a:spcPts val="600"/>
              </a:spcBef>
              <a:spcAft>
                <a:spcPct val="0"/>
              </a:spcAft>
              <a:defRPr/>
            </a:pPr>
            <a:r>
              <a:rPr lang="ja-JP" altLang="en-US" kern="0" dirty="0">
                <a:latin typeface="ＭＳ Ｐゴシック" pitchFamily="50" charset="-128"/>
                <a:ea typeface="ＭＳ Ｐゴシック" pitchFamily="50" charset="-128"/>
              </a:rPr>
              <a:t>　</a:t>
            </a:r>
            <a:r>
              <a:rPr lang="ja-JP" altLang="en-US" kern="0" dirty="0" smtClean="0">
                <a:latin typeface="ＭＳ Ｐゴシック" pitchFamily="50" charset="-128"/>
                <a:ea typeface="ＭＳ Ｐゴシック" pitchFamily="50" charset="-128"/>
              </a:rPr>
              <a:t>　入力キーワードに即したメタデータが検索されない</a:t>
            </a:r>
            <a:endParaRPr lang="en-US" altLang="ja-JP" kern="0" dirty="0" smtClean="0">
              <a:latin typeface="ＭＳ Ｐゴシック" pitchFamily="50" charset="-128"/>
              <a:ea typeface="ＭＳ Ｐゴシック" pitchFamily="50" charset="-128"/>
            </a:endParaRPr>
          </a:p>
          <a:p>
            <a:pPr marL="285750" lvl="0" indent="-285750" fontAlgn="base">
              <a:spcBef>
                <a:spcPts val="600"/>
              </a:spcBef>
              <a:spcAft>
                <a:spcPct val="0"/>
              </a:spcAft>
              <a:buFont typeface="Wingdings" panose="05000000000000000000" pitchFamily="2" charset="2"/>
              <a:buChar char="n"/>
              <a:defRPr/>
            </a:pPr>
            <a:r>
              <a:rPr lang="ja-JP" altLang="en-US" kern="0" dirty="0" smtClean="0">
                <a:latin typeface="ＭＳ Ｐゴシック" pitchFamily="50" charset="-128"/>
                <a:ea typeface="ＭＳ Ｐゴシック" pitchFamily="50" charset="-128"/>
              </a:rPr>
              <a:t>メタデータデータベースの拡張、汎用性に乏しかった</a:t>
            </a:r>
            <a:endParaRPr lang="en-US" altLang="ja-JP" kern="0" dirty="0" smtClean="0">
              <a:latin typeface="ＭＳ Ｐゴシック" pitchFamily="50" charset="-128"/>
              <a:ea typeface="ＭＳ Ｐゴシック" pitchFamily="50" charset="-128"/>
            </a:endParaRPr>
          </a:p>
          <a:p>
            <a:pPr marL="271463" lvl="0" indent="-271463" fontAlgn="base">
              <a:spcBef>
                <a:spcPts val="600"/>
              </a:spcBef>
              <a:spcAft>
                <a:spcPct val="0"/>
              </a:spcAft>
              <a:defRPr/>
            </a:pPr>
            <a:r>
              <a:rPr lang="ja-JP" altLang="en-US" kern="0" dirty="0">
                <a:latin typeface="ＭＳ Ｐゴシック" pitchFamily="50" charset="-128"/>
                <a:ea typeface="ＭＳ Ｐゴシック" pitchFamily="50" charset="-128"/>
              </a:rPr>
              <a:t>　</a:t>
            </a:r>
            <a:r>
              <a:rPr lang="ja-JP" altLang="en-US" kern="0" dirty="0" smtClean="0">
                <a:latin typeface="ＭＳ Ｐゴシック" pitchFamily="50" charset="-128"/>
                <a:ea typeface="ＭＳ Ｐゴシック" pitchFamily="50" charset="-128"/>
              </a:rPr>
              <a:t>　ソフトのインストールには、</a:t>
            </a:r>
            <a:r>
              <a:rPr lang="ja-JP" altLang="en-US" kern="0" dirty="0" smtClean="0">
                <a:solidFill>
                  <a:srgbClr val="FF0000"/>
                </a:solidFill>
                <a:latin typeface="ＭＳ Ｐゴシック" pitchFamily="50" charset="-128"/>
                <a:ea typeface="ＭＳ Ｐゴシック" pitchFamily="50" charset="-128"/>
              </a:rPr>
              <a:t>高い計算機スキルが必要</a:t>
            </a:r>
            <a:r>
              <a:rPr lang="ja-JP" altLang="en-US" kern="0" dirty="0" smtClean="0">
                <a:latin typeface="ＭＳ Ｐゴシック" pitchFamily="50" charset="-128"/>
                <a:ea typeface="ＭＳ Ｐゴシック" pitchFamily="50" charset="-128"/>
              </a:rPr>
              <a:t>で、インドネシア等の発展途上国への展開が難しかった</a:t>
            </a:r>
            <a:endParaRPr lang="en-US" altLang="ja-JP" kern="0" dirty="0">
              <a:latin typeface="ＭＳ Ｐゴシック" pitchFamily="50" charset="-128"/>
              <a:ea typeface="ＭＳ Ｐゴシック" pitchFamily="50" charset="-128"/>
            </a:endParaRPr>
          </a:p>
        </p:txBody>
      </p:sp>
      <p:sp>
        <p:nvSpPr>
          <p:cNvPr id="5" name="右矢印 4"/>
          <p:cNvSpPr/>
          <p:nvPr/>
        </p:nvSpPr>
        <p:spPr bwMode="auto">
          <a:xfrm>
            <a:off x="707797" y="4115250"/>
            <a:ext cx="1197429" cy="566058"/>
          </a:xfrm>
          <a:prstGeom prst="right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6" name="正方形/長方形 5"/>
          <p:cNvSpPr/>
          <p:nvPr/>
        </p:nvSpPr>
        <p:spPr>
          <a:xfrm>
            <a:off x="2133827" y="4054770"/>
            <a:ext cx="4572000" cy="707886"/>
          </a:xfrm>
          <a:prstGeom prst="rect">
            <a:avLst/>
          </a:prstGeom>
          <a:ln>
            <a:solidFill>
              <a:srgbClr val="C00000"/>
            </a:solidFill>
          </a:ln>
        </p:spPr>
        <p:txBody>
          <a:bodyPr>
            <a:spAutoFit/>
          </a:bodyPr>
          <a:lstStyle/>
          <a:p>
            <a:pPr lvl="0" fontAlgn="base">
              <a:spcBef>
                <a:spcPts val="600"/>
              </a:spcBef>
              <a:spcAft>
                <a:spcPct val="0"/>
              </a:spcAft>
              <a:defRPr/>
            </a:pPr>
            <a:r>
              <a:rPr lang="ja-JP" altLang="en-US" sz="2000" kern="0" dirty="0" smtClean="0">
                <a:solidFill>
                  <a:srgbClr val="002060"/>
                </a:solidFill>
                <a:latin typeface="ＭＳ Ｐゴシック" pitchFamily="50" charset="-128"/>
                <a:ea typeface="ＭＳ Ｐゴシック" pitchFamily="50" charset="-128"/>
              </a:rPr>
              <a:t>上記の問題点を解決するように新しい</a:t>
            </a:r>
            <a:r>
              <a:rPr lang="en-US" altLang="ja-JP" sz="2000" kern="0" dirty="0" smtClean="0">
                <a:solidFill>
                  <a:srgbClr val="002060"/>
                </a:solidFill>
                <a:latin typeface="ＭＳ Ｐゴシック" pitchFamily="50" charset="-128"/>
                <a:ea typeface="ＭＳ Ｐゴシック" pitchFamily="50" charset="-128"/>
              </a:rPr>
              <a:t>IUGONET</a:t>
            </a:r>
            <a:r>
              <a:rPr lang="ja-JP" altLang="en-US" sz="2000" kern="0" dirty="0" smtClean="0">
                <a:solidFill>
                  <a:srgbClr val="002060"/>
                </a:solidFill>
                <a:latin typeface="ＭＳ Ｐゴシック" pitchFamily="50" charset="-128"/>
                <a:ea typeface="ＭＳ Ｐゴシック" pitchFamily="50" charset="-128"/>
              </a:rPr>
              <a:t>メタデータシステムを開発した</a:t>
            </a:r>
            <a:endParaRPr lang="en-US" altLang="ja-JP" sz="2000" kern="0" dirty="0">
              <a:solidFill>
                <a:srgbClr val="002060"/>
              </a:solidFill>
              <a:latin typeface="ＭＳ Ｐゴシック" pitchFamily="50" charset="-128"/>
              <a:ea typeface="ＭＳ Ｐゴシック" pitchFamily="50" charset="-128"/>
            </a:endParaRPr>
          </a:p>
        </p:txBody>
      </p:sp>
      <p:sp>
        <p:nvSpPr>
          <p:cNvPr id="7" name="テキスト ボックス 6"/>
          <p:cNvSpPr txBox="1"/>
          <p:nvPr/>
        </p:nvSpPr>
        <p:spPr bwMode="auto">
          <a:xfrm>
            <a:off x="240057" y="4879784"/>
            <a:ext cx="4778258" cy="400110"/>
          </a:xfrm>
          <a:prstGeom prst="rect">
            <a:avLst/>
          </a:prstGeom>
          <a:solidFill>
            <a:srgbClr val="00CC00"/>
          </a:solidFill>
          <a:ln w="9525">
            <a:noFill/>
            <a:miter lim="800000"/>
            <a:headEnd/>
            <a:tailEnd/>
          </a:ln>
          <a:effectLst/>
        </p:spPr>
        <p:txBody>
          <a:bodyPr wrap="square" rtlCol="0">
            <a:prstTxWarp prst="textNoShape">
              <a:avLst/>
            </a:prstTxWarp>
            <a:spAutoFit/>
          </a:bodyPr>
          <a:lstStyle/>
          <a:p>
            <a:pPr>
              <a:spcBef>
                <a:spcPct val="50000"/>
              </a:spcBef>
              <a:spcAft>
                <a:spcPts val="600"/>
              </a:spcAft>
            </a:pPr>
            <a:r>
              <a:rPr lang="en-US" altLang="ja-JP" sz="2000" b="1" dirty="0" smtClean="0">
                <a:solidFill>
                  <a:schemeClr val="bg1"/>
                </a:solidFill>
                <a:latin typeface="ＭＳ Ｐゴシック" pitchFamily="50" charset="-128"/>
                <a:ea typeface="ＭＳ Ｐゴシック" pitchFamily="50" charset="-128"/>
                <a:cs typeface="Times New Roman" pitchFamily="18" charset="0"/>
              </a:rPr>
              <a:t>IUGONET</a:t>
            </a:r>
            <a:r>
              <a:rPr lang="ja-JP" altLang="en-US" sz="2000" b="1" dirty="0" smtClean="0">
                <a:solidFill>
                  <a:schemeClr val="bg1"/>
                </a:solidFill>
                <a:latin typeface="ＭＳ Ｐゴシック" pitchFamily="50" charset="-128"/>
                <a:ea typeface="ＭＳ Ｐゴシック" pitchFamily="50" charset="-128"/>
                <a:cs typeface="Times New Roman" pitchFamily="18" charset="0"/>
              </a:rPr>
              <a:t>プロダクトを使いこなす人材育成</a:t>
            </a:r>
            <a:endParaRPr kumimoji="1" lang="ja-JP" altLang="en-US" sz="2000" b="1" dirty="0">
              <a:solidFill>
                <a:schemeClr val="bg1"/>
              </a:solidFill>
              <a:latin typeface="ＭＳ Ｐゴシック" pitchFamily="50" charset="-128"/>
              <a:ea typeface="ＭＳ Ｐゴシック" pitchFamily="50" charset="-128"/>
              <a:cs typeface="Times New Roman" pitchFamily="18" charset="0"/>
            </a:endParaRPr>
          </a:p>
        </p:txBody>
      </p:sp>
      <p:sp>
        <p:nvSpPr>
          <p:cNvPr id="8" name="正方形/長方形 7"/>
          <p:cNvSpPr/>
          <p:nvPr/>
        </p:nvSpPr>
        <p:spPr>
          <a:xfrm>
            <a:off x="261831" y="5315544"/>
            <a:ext cx="8664454" cy="723275"/>
          </a:xfrm>
          <a:prstGeom prst="rect">
            <a:avLst/>
          </a:prstGeom>
          <a:solidFill>
            <a:srgbClr val="FFFFCC"/>
          </a:solidFill>
        </p:spPr>
        <p:txBody>
          <a:bodyPr wrap="square">
            <a:spAutoFit/>
          </a:bodyPr>
          <a:lstStyle/>
          <a:p>
            <a:pPr marL="342900" lvl="0" indent="-342900" fontAlgn="base">
              <a:spcBef>
                <a:spcPts val="600"/>
              </a:spcBef>
              <a:spcAft>
                <a:spcPct val="0"/>
              </a:spcAft>
              <a:buFont typeface="Wingdings" panose="05000000000000000000" pitchFamily="2" charset="2"/>
              <a:buChar char="n"/>
              <a:defRPr/>
            </a:pPr>
            <a:r>
              <a:rPr lang="ja-JP" altLang="en-US" kern="0" dirty="0" smtClean="0">
                <a:latin typeface="ＭＳ Ｐゴシック" pitchFamily="50" charset="-128"/>
                <a:ea typeface="ＭＳ Ｐゴシック" pitchFamily="50" charset="-128"/>
              </a:rPr>
              <a:t>専門以外の観測データを扱うのにまだまだ敷居が高く、容易に使いこなせない</a:t>
            </a:r>
            <a:endParaRPr lang="en-US" altLang="ja-JP" kern="0" dirty="0">
              <a:latin typeface="ＭＳ Ｐゴシック" pitchFamily="50" charset="-128"/>
              <a:ea typeface="ＭＳ Ｐゴシック" pitchFamily="50" charset="-128"/>
            </a:endParaRPr>
          </a:p>
          <a:p>
            <a:pPr marL="342900" lvl="0" indent="-342900" fontAlgn="base">
              <a:spcBef>
                <a:spcPts val="600"/>
              </a:spcBef>
              <a:spcAft>
                <a:spcPct val="0"/>
              </a:spcAft>
              <a:buFont typeface="Wingdings" panose="05000000000000000000" pitchFamily="2" charset="2"/>
              <a:buChar char="n"/>
              <a:defRPr/>
            </a:pPr>
            <a:r>
              <a:rPr lang="ja-JP" altLang="en-US" kern="0" dirty="0" smtClean="0">
                <a:solidFill>
                  <a:srgbClr val="0033CC"/>
                </a:solidFill>
                <a:latin typeface="ＭＳ Ｐゴシック" pitchFamily="50" charset="-128"/>
                <a:ea typeface="ＭＳ Ｐゴシック" pitchFamily="50" charset="-128"/>
              </a:rPr>
              <a:t>研究者などのデータ利用者の意識</a:t>
            </a:r>
            <a:r>
              <a:rPr lang="en-US" altLang="ja-JP" kern="0" dirty="0" smtClean="0">
                <a:solidFill>
                  <a:srgbClr val="0033CC"/>
                </a:solidFill>
                <a:latin typeface="ＭＳ Ｐゴシック" pitchFamily="50" charset="-128"/>
                <a:ea typeface="ＭＳ Ｐゴシック" pitchFamily="50" charset="-128"/>
              </a:rPr>
              <a:t>(</a:t>
            </a:r>
            <a:r>
              <a:rPr lang="ja-JP" altLang="en-US" kern="0" dirty="0" smtClean="0">
                <a:solidFill>
                  <a:srgbClr val="0033CC"/>
                </a:solidFill>
                <a:latin typeface="ＭＳ Ｐゴシック" pitchFamily="50" charset="-128"/>
                <a:ea typeface="ＭＳ Ｐゴシック" pitchFamily="50" charset="-128"/>
              </a:rPr>
              <a:t>心</a:t>
            </a:r>
            <a:r>
              <a:rPr lang="en-US" altLang="ja-JP" kern="0" dirty="0" smtClean="0">
                <a:solidFill>
                  <a:srgbClr val="0033CC"/>
                </a:solidFill>
                <a:latin typeface="ＭＳ Ｐゴシック" pitchFamily="50" charset="-128"/>
                <a:ea typeface="ＭＳ Ｐゴシック" pitchFamily="50" charset="-128"/>
              </a:rPr>
              <a:t>)</a:t>
            </a:r>
            <a:r>
              <a:rPr lang="ja-JP" altLang="en-US" kern="0" dirty="0" smtClean="0">
                <a:solidFill>
                  <a:srgbClr val="0033CC"/>
                </a:solidFill>
                <a:latin typeface="ＭＳ Ｐゴシック" pitchFamily="50" charset="-128"/>
                <a:ea typeface="ＭＳ Ｐゴシック" pitchFamily="50" charset="-128"/>
              </a:rPr>
              <a:t>の問題</a:t>
            </a:r>
            <a:endParaRPr lang="en-US" altLang="ja-JP" kern="0" dirty="0" smtClean="0">
              <a:solidFill>
                <a:srgbClr val="0033CC"/>
              </a:solidFill>
              <a:latin typeface="ＭＳ Ｐゴシック" pitchFamily="50" charset="-128"/>
              <a:ea typeface="ＭＳ Ｐゴシック" pitchFamily="50" charset="-128"/>
            </a:endParaRPr>
          </a:p>
        </p:txBody>
      </p:sp>
      <p:sp>
        <p:nvSpPr>
          <p:cNvPr id="9" name="右矢印 8"/>
          <p:cNvSpPr/>
          <p:nvPr/>
        </p:nvSpPr>
        <p:spPr bwMode="auto">
          <a:xfrm>
            <a:off x="707796" y="6150879"/>
            <a:ext cx="1197429" cy="566058"/>
          </a:xfrm>
          <a:prstGeom prst="right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endParaRPr>
          </a:p>
        </p:txBody>
      </p:sp>
      <p:sp>
        <p:nvSpPr>
          <p:cNvPr id="10" name="正方形/長方形 9"/>
          <p:cNvSpPr/>
          <p:nvPr/>
        </p:nvSpPr>
        <p:spPr>
          <a:xfrm>
            <a:off x="2133826" y="6090399"/>
            <a:ext cx="4572000" cy="707886"/>
          </a:xfrm>
          <a:prstGeom prst="rect">
            <a:avLst/>
          </a:prstGeom>
          <a:ln>
            <a:solidFill>
              <a:srgbClr val="C00000"/>
            </a:solidFill>
          </a:ln>
        </p:spPr>
        <p:txBody>
          <a:bodyPr>
            <a:spAutoFit/>
          </a:bodyPr>
          <a:lstStyle/>
          <a:p>
            <a:pPr lvl="0" fontAlgn="base">
              <a:spcBef>
                <a:spcPts val="600"/>
              </a:spcBef>
              <a:spcAft>
                <a:spcPct val="0"/>
              </a:spcAft>
              <a:defRPr/>
            </a:pPr>
            <a:r>
              <a:rPr lang="ja-JP" altLang="en-US" sz="2000" kern="0" dirty="0">
                <a:solidFill>
                  <a:srgbClr val="FF0000"/>
                </a:solidFill>
                <a:latin typeface="ＭＳ Ｐゴシック" pitchFamily="50" charset="-128"/>
                <a:ea typeface="ＭＳ Ｐゴシック" pitchFamily="50" charset="-128"/>
              </a:rPr>
              <a:t>メタデータ</a:t>
            </a:r>
            <a:r>
              <a:rPr lang="en-US" altLang="ja-JP" sz="2000" kern="0" dirty="0">
                <a:solidFill>
                  <a:srgbClr val="FF0000"/>
                </a:solidFill>
                <a:latin typeface="ＭＳ Ｐゴシック" pitchFamily="50" charset="-128"/>
                <a:ea typeface="ＭＳ Ｐゴシック" pitchFamily="50" charset="-128"/>
              </a:rPr>
              <a:t>DB</a:t>
            </a:r>
            <a:r>
              <a:rPr lang="ja-JP" altLang="en-US" sz="2000" kern="0" dirty="0">
                <a:solidFill>
                  <a:srgbClr val="FF0000"/>
                </a:solidFill>
                <a:latin typeface="ＭＳ Ｐゴシック" pitchFamily="50" charset="-128"/>
                <a:ea typeface="ＭＳ Ｐゴシック" pitchFamily="50" charset="-128"/>
              </a:rPr>
              <a:t>／</a:t>
            </a:r>
            <a:r>
              <a:rPr lang="en-US" altLang="ja-JP" sz="2000" kern="0" dirty="0">
                <a:solidFill>
                  <a:srgbClr val="FF0000"/>
                </a:solidFill>
                <a:latin typeface="ＭＳ Ｐゴシック" pitchFamily="50" charset="-128"/>
                <a:ea typeface="ＭＳ Ｐゴシック" pitchFamily="50" charset="-128"/>
              </a:rPr>
              <a:t>UDAS</a:t>
            </a:r>
            <a:r>
              <a:rPr lang="ja-JP" altLang="en-US" sz="2000" kern="0" dirty="0">
                <a:solidFill>
                  <a:srgbClr val="FF0000"/>
                </a:solidFill>
                <a:latin typeface="ＭＳ Ｐゴシック" pitchFamily="50" charset="-128"/>
                <a:ea typeface="ＭＳ Ｐゴシック" pitchFamily="50" charset="-128"/>
              </a:rPr>
              <a:t>の普及促進を目的とした講習会の</a:t>
            </a:r>
            <a:r>
              <a:rPr lang="ja-JP" altLang="en-US" sz="2000" kern="0" dirty="0" smtClean="0">
                <a:solidFill>
                  <a:srgbClr val="FF0000"/>
                </a:solidFill>
                <a:latin typeface="ＭＳ Ｐゴシック" pitchFamily="50" charset="-128"/>
                <a:ea typeface="ＭＳ Ｐゴシック" pitchFamily="50" charset="-128"/>
              </a:rPr>
              <a:t>開催と意識改革</a:t>
            </a:r>
            <a:endParaRPr lang="en-US" altLang="ja-JP" sz="2000" kern="0" dirty="0">
              <a:solidFill>
                <a:srgbClr val="FF0000"/>
              </a:solidFill>
              <a:latin typeface="ＭＳ Ｐゴシック" pitchFamily="50" charset="-128"/>
              <a:ea typeface="ＭＳ Ｐゴシック" pitchFamily="50" charset="-128"/>
            </a:endParaRPr>
          </a:p>
        </p:txBody>
      </p:sp>
      <p:pic>
        <p:nvPicPr>
          <p:cNvPr id="11" name="図 10"/>
          <p:cNvPicPr preferRelativeResize="0">
            <a:picLocks/>
          </p:cNvPicPr>
          <p:nvPr/>
        </p:nvPicPr>
        <p:blipFill rotWithShape="1">
          <a:blip r:embed="rId2"/>
          <a:srcRect l="27072" t="6244" r="27997" b="4714"/>
          <a:stretch/>
        </p:blipFill>
        <p:spPr>
          <a:xfrm>
            <a:off x="6487886" y="1138175"/>
            <a:ext cx="2275114" cy="2458695"/>
          </a:xfrm>
          <a:prstGeom prst="rect">
            <a:avLst/>
          </a:prstGeom>
          <a:ln w="31750">
            <a:solidFill>
              <a:schemeClr val="tx1"/>
            </a:solidFill>
          </a:ln>
        </p:spPr>
      </p:pic>
      <p:sp>
        <p:nvSpPr>
          <p:cNvPr id="12" name="正方形/長方形 11"/>
          <p:cNvSpPr/>
          <p:nvPr/>
        </p:nvSpPr>
        <p:spPr>
          <a:xfrm>
            <a:off x="6172201" y="3680804"/>
            <a:ext cx="2836033" cy="307777"/>
          </a:xfrm>
          <a:prstGeom prst="rect">
            <a:avLst/>
          </a:prstGeom>
        </p:spPr>
        <p:txBody>
          <a:bodyPr wrap="none">
            <a:spAutoFit/>
          </a:bodyPr>
          <a:lstStyle/>
          <a:p>
            <a:r>
              <a:rPr lang="ja-JP" altLang="en-US" sz="1400" b="1" kern="0" dirty="0" smtClean="0">
                <a:latin typeface="ＭＳ Ｐゴシック" pitchFamily="50" charset="-128"/>
                <a:ea typeface="ＭＳ Ｐゴシック" pitchFamily="50" charset="-128"/>
              </a:rPr>
              <a:t>新</a:t>
            </a:r>
            <a:r>
              <a:rPr lang="en-US" altLang="ja-JP" sz="1400" b="1" kern="0" dirty="0" smtClean="0">
                <a:latin typeface="ＭＳ Ｐゴシック" pitchFamily="50" charset="-128"/>
                <a:ea typeface="ＭＳ Ｐゴシック" pitchFamily="50" charset="-128"/>
              </a:rPr>
              <a:t>IUGONET</a:t>
            </a:r>
            <a:r>
              <a:rPr lang="ja-JP" altLang="en-US" sz="1400" b="1" kern="0" dirty="0" smtClean="0">
                <a:latin typeface="ＭＳ Ｐゴシック" pitchFamily="50" charset="-128"/>
                <a:ea typeface="ＭＳ Ｐゴシック" pitchFamily="50" charset="-128"/>
              </a:rPr>
              <a:t>メタデータデータベース</a:t>
            </a:r>
            <a:endParaRPr lang="ja-JP" altLang="en-US" sz="1400" b="1" dirty="0"/>
          </a:p>
        </p:txBody>
      </p:sp>
    </p:spTree>
    <p:extLst>
      <p:ext uri="{BB962C8B-B14F-4D97-AF65-F5344CB8AC3E}">
        <p14:creationId xmlns:p14="http://schemas.microsoft.com/office/powerpoint/2010/main" val="1628551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IUGONET</a:t>
            </a:r>
            <a:r>
              <a:rPr lang="ja-JP" altLang="en-US" dirty="0"/>
              <a:t>アウトリーチ活動の概要</a:t>
            </a:r>
            <a:endParaRPr kumimoji="1" lang="ja-JP" altLang="en-US" dirty="0"/>
          </a:p>
        </p:txBody>
      </p:sp>
      <p:sp>
        <p:nvSpPr>
          <p:cNvPr id="3" name="角丸四角形 2"/>
          <p:cNvSpPr/>
          <p:nvPr/>
        </p:nvSpPr>
        <p:spPr bwMode="auto">
          <a:xfrm>
            <a:off x="261257" y="1077686"/>
            <a:ext cx="8643257" cy="794657"/>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31825" indent="-631825" fontAlgn="base">
              <a:spcBef>
                <a:spcPct val="0"/>
              </a:spcBef>
              <a:spcAft>
                <a:spcPct val="0"/>
              </a:spcAft>
            </a:pPr>
            <a:r>
              <a:rPr lang="ja-JP" altLang="en-US" sz="2000" u="sng" dirty="0" smtClean="0">
                <a:solidFill>
                  <a:schemeClr val="tx2"/>
                </a:solidFill>
                <a:latin typeface="ヒラギノ角ゴ Pro W6" charset="-128"/>
                <a:ea typeface="ヒラギノ角ゴ Pro W6" charset="-128"/>
                <a:cs typeface="ヒラギノ角ゴ Pro W6" charset="-128"/>
              </a:rPr>
              <a:t>目的</a:t>
            </a:r>
            <a:r>
              <a:rPr lang="ja-JP" altLang="en-US" sz="2000" dirty="0" smtClean="0">
                <a:solidFill>
                  <a:schemeClr val="tx2"/>
                </a:solidFill>
                <a:latin typeface="ヒラギノ角ゴ Pro W6" charset="-128"/>
                <a:ea typeface="ヒラギノ角ゴ Pro W6" charset="-128"/>
                <a:cs typeface="ヒラギノ角ゴ Pro W6" charset="-128"/>
              </a:rPr>
              <a:t>： </a:t>
            </a:r>
            <a:r>
              <a:rPr lang="en-US" altLang="ja-JP" sz="2000" dirty="0">
                <a:solidFill>
                  <a:schemeClr val="tx2"/>
                </a:solidFill>
                <a:latin typeface="ヒラギノ角ゴ Pro W6" charset="-128"/>
                <a:ea typeface="ヒラギノ角ゴ Pro W6" charset="-128"/>
                <a:cs typeface="ヒラギノ角ゴ Pro W6" charset="-128"/>
              </a:rPr>
              <a:t>IUGONET</a:t>
            </a:r>
            <a:r>
              <a:rPr lang="ja-JP" altLang="en-US" sz="2000" dirty="0">
                <a:solidFill>
                  <a:schemeClr val="tx2"/>
                </a:solidFill>
                <a:latin typeface="ヒラギノ角ゴ Pro W6" charset="-128"/>
                <a:ea typeface="ヒラギノ角ゴ Pro W6" charset="-128"/>
                <a:cs typeface="ヒラギノ角ゴ Pro W6" charset="-128"/>
              </a:rPr>
              <a:t>の開発プロダクト</a:t>
            </a:r>
            <a:r>
              <a:rPr lang="ja-JP" altLang="en-US" sz="2000" dirty="0" smtClean="0">
                <a:solidFill>
                  <a:schemeClr val="tx2"/>
                </a:solidFill>
                <a:latin typeface="ヒラギノ角ゴ Pro W6" charset="-128"/>
                <a:ea typeface="ヒラギノ角ゴ Pro W6" charset="-128"/>
                <a:cs typeface="ヒラギノ角ゴ Pro W6" charset="-128"/>
              </a:rPr>
              <a:t>が学際融合研究のためのインフラ</a:t>
            </a:r>
            <a:r>
              <a:rPr lang="ja-JP" altLang="en-US" sz="2000" dirty="0">
                <a:solidFill>
                  <a:schemeClr val="tx2"/>
                </a:solidFill>
                <a:latin typeface="ヒラギノ角ゴ Pro W6" charset="-128"/>
                <a:ea typeface="ヒラギノ角ゴ Pro W6" charset="-128"/>
                <a:cs typeface="ヒラギノ角ゴ Pro W6" charset="-128"/>
              </a:rPr>
              <a:t>として根付くための普及・宣伝活動を行う</a:t>
            </a:r>
            <a:endParaRPr kumimoji="1" lang="ja-JP" altLang="en-US" sz="2000" b="0" i="0" u="none" strike="noStrike" cap="none" normalizeH="0" baseline="0" dirty="0">
              <a:ln>
                <a:noFill/>
              </a:ln>
              <a:solidFill>
                <a:schemeClr val="tx2"/>
              </a:solidFill>
              <a:effectLst/>
              <a:latin typeface="ヒラギノ角ゴ Pro W6" charset="-128"/>
              <a:ea typeface="ヒラギノ角ゴ Pro W6" charset="-128"/>
              <a:cs typeface="ヒラギノ角ゴ Pro W6" charset="-128"/>
            </a:endParaRPr>
          </a:p>
        </p:txBody>
      </p:sp>
      <p:sp>
        <p:nvSpPr>
          <p:cNvPr id="4" name="正方形/長方形 3"/>
          <p:cNvSpPr/>
          <p:nvPr/>
        </p:nvSpPr>
        <p:spPr>
          <a:xfrm>
            <a:off x="261258" y="2673337"/>
            <a:ext cx="8643256" cy="3862596"/>
          </a:xfrm>
          <a:prstGeom prst="rect">
            <a:avLst/>
          </a:prstGeom>
        </p:spPr>
        <p:txBody>
          <a:bodyPr wrap="square">
            <a:spAutoFit/>
          </a:bodyPr>
          <a:lstStyle/>
          <a:p>
            <a:pPr>
              <a:spcBef>
                <a:spcPts val="600"/>
              </a:spcBef>
            </a:pPr>
            <a:r>
              <a:rPr lang="ja-JP" altLang="en-US" sz="2000" dirty="0" smtClean="0"/>
              <a:t>　1. プロジェクトウェブページ</a:t>
            </a:r>
            <a:r>
              <a:rPr lang="ja-JP" altLang="en-US" sz="2000" dirty="0"/>
              <a:t>の更新・管理</a:t>
            </a:r>
          </a:p>
          <a:p>
            <a:pPr>
              <a:spcBef>
                <a:spcPts val="600"/>
              </a:spcBef>
            </a:pPr>
            <a:r>
              <a:rPr lang="ja-JP" altLang="en-US" sz="2000" dirty="0" smtClean="0"/>
              <a:t>　2. プロジェクト</a:t>
            </a:r>
            <a:r>
              <a:rPr lang="ja-JP" altLang="en-US" sz="2000" dirty="0"/>
              <a:t>のパンフレットの更新</a:t>
            </a:r>
          </a:p>
          <a:p>
            <a:pPr>
              <a:spcBef>
                <a:spcPts val="600"/>
              </a:spcBef>
            </a:pPr>
            <a:r>
              <a:rPr lang="ja-JP" altLang="en-US" sz="2000" dirty="0" smtClean="0"/>
              <a:t>　3. ニュースレター</a:t>
            </a:r>
            <a:r>
              <a:rPr lang="ja-JP" altLang="en-US" sz="2000" dirty="0"/>
              <a:t>の発行</a:t>
            </a:r>
          </a:p>
          <a:p>
            <a:pPr>
              <a:spcBef>
                <a:spcPts val="600"/>
              </a:spcBef>
            </a:pPr>
            <a:r>
              <a:rPr lang="ja-JP" altLang="en-US" sz="2000" dirty="0" smtClean="0"/>
              <a:t>　4. </a:t>
            </a:r>
            <a:r>
              <a:rPr lang="ja-JP" altLang="en-US" sz="2000" dirty="0" smtClean="0">
                <a:solidFill>
                  <a:srgbClr val="FF0000"/>
                </a:solidFill>
              </a:rPr>
              <a:t>メタデータ</a:t>
            </a:r>
            <a:r>
              <a:rPr lang="ja-JP" altLang="en-US" sz="2000" dirty="0">
                <a:solidFill>
                  <a:srgbClr val="FF0000"/>
                </a:solidFill>
              </a:rPr>
              <a:t>DB／UDASの普及促進を目的とした講習会の開催</a:t>
            </a:r>
          </a:p>
          <a:p>
            <a:pPr>
              <a:spcBef>
                <a:spcPts val="600"/>
              </a:spcBef>
            </a:pPr>
            <a:r>
              <a:rPr lang="ja-JP" altLang="en-US" sz="2000" dirty="0" smtClean="0"/>
              <a:t>　5. </a:t>
            </a:r>
            <a:r>
              <a:rPr lang="ja-JP" altLang="en-US" sz="2000" dirty="0" smtClean="0">
                <a:solidFill>
                  <a:srgbClr val="FF0000"/>
                </a:solidFill>
              </a:rPr>
              <a:t>ユーザー向け</a:t>
            </a:r>
            <a:r>
              <a:rPr lang="ja-JP" altLang="en-US" sz="2000" dirty="0">
                <a:solidFill>
                  <a:srgbClr val="FF0000"/>
                </a:solidFill>
              </a:rPr>
              <a:t>のメーリングリストの運用</a:t>
            </a:r>
          </a:p>
          <a:p>
            <a:pPr>
              <a:spcBef>
                <a:spcPts val="600"/>
              </a:spcBef>
            </a:pPr>
            <a:r>
              <a:rPr lang="ja-JP" altLang="en-US" sz="2000" dirty="0" smtClean="0"/>
              <a:t>　6. </a:t>
            </a:r>
            <a:r>
              <a:rPr lang="ja-JP" altLang="en-US" sz="2000" dirty="0" smtClean="0">
                <a:solidFill>
                  <a:srgbClr val="FF0000"/>
                </a:solidFill>
              </a:rPr>
              <a:t>日本地球惑星科学連合大会</a:t>
            </a:r>
            <a:r>
              <a:rPr lang="en-US" altLang="ja-JP" sz="2000" dirty="0" smtClean="0">
                <a:solidFill>
                  <a:srgbClr val="FF0000"/>
                </a:solidFill>
              </a:rPr>
              <a:t>(</a:t>
            </a:r>
            <a:r>
              <a:rPr lang="ja-JP" altLang="en-US" sz="2000" dirty="0" smtClean="0">
                <a:solidFill>
                  <a:srgbClr val="FF0000"/>
                </a:solidFill>
              </a:rPr>
              <a:t>JpGU</a:t>
            </a:r>
            <a:r>
              <a:rPr lang="en-US" altLang="ja-JP" sz="2000" dirty="0" smtClean="0">
                <a:solidFill>
                  <a:srgbClr val="FF0000"/>
                </a:solidFill>
              </a:rPr>
              <a:t>)</a:t>
            </a:r>
            <a:r>
              <a:rPr lang="ja-JP" altLang="en-US" sz="2000" dirty="0" smtClean="0">
                <a:solidFill>
                  <a:srgbClr val="FF0000"/>
                </a:solidFill>
              </a:rPr>
              <a:t>に</a:t>
            </a:r>
            <a:r>
              <a:rPr lang="ja-JP" altLang="en-US" sz="2000" dirty="0">
                <a:solidFill>
                  <a:srgbClr val="FF0000"/>
                </a:solidFill>
              </a:rPr>
              <a:t>おけるブース展示</a:t>
            </a:r>
          </a:p>
          <a:p>
            <a:pPr>
              <a:spcBef>
                <a:spcPts val="600"/>
              </a:spcBef>
            </a:pPr>
            <a:r>
              <a:rPr lang="ja-JP" altLang="en-US" sz="2000" dirty="0" smtClean="0"/>
              <a:t>　7. プロジェクト</a:t>
            </a:r>
            <a:r>
              <a:rPr lang="ja-JP" altLang="en-US" sz="2000" dirty="0"/>
              <a:t>成果物の機関リポジトリへの登録</a:t>
            </a:r>
          </a:p>
          <a:p>
            <a:pPr>
              <a:spcBef>
                <a:spcPts val="600"/>
              </a:spcBef>
            </a:pPr>
            <a:r>
              <a:rPr lang="ja-JP" altLang="en-US" sz="2000" dirty="0" smtClean="0"/>
              <a:t>　8. </a:t>
            </a:r>
            <a:r>
              <a:rPr lang="ja-JP" altLang="en-US" sz="2000" dirty="0" smtClean="0">
                <a:solidFill>
                  <a:srgbClr val="FF0000"/>
                </a:solidFill>
              </a:rPr>
              <a:t>Twitter</a:t>
            </a:r>
            <a:r>
              <a:rPr lang="ja-JP" altLang="en-US" sz="2000" dirty="0">
                <a:solidFill>
                  <a:srgbClr val="FF0000"/>
                </a:solidFill>
              </a:rPr>
              <a:t>/facebookによるプロジェクト関連の情報発信</a:t>
            </a:r>
          </a:p>
          <a:p>
            <a:pPr>
              <a:spcBef>
                <a:spcPts val="600"/>
              </a:spcBef>
            </a:pPr>
            <a:r>
              <a:rPr lang="ja-JP" altLang="en-US" sz="2000" dirty="0" smtClean="0"/>
              <a:t>　9. </a:t>
            </a:r>
            <a:r>
              <a:rPr lang="ja-JP" altLang="en-US" sz="2000" dirty="0" smtClean="0">
                <a:solidFill>
                  <a:srgbClr val="FF0000"/>
                </a:solidFill>
              </a:rPr>
              <a:t>YouTube</a:t>
            </a:r>
            <a:r>
              <a:rPr lang="ja-JP" altLang="en-US" sz="2000" dirty="0">
                <a:solidFill>
                  <a:srgbClr val="FF0000"/>
                </a:solidFill>
              </a:rPr>
              <a:t>を利用したメタデータDB／UDASのチュートリアル提供</a:t>
            </a:r>
          </a:p>
          <a:p>
            <a:pPr>
              <a:spcBef>
                <a:spcPts val="600"/>
              </a:spcBef>
            </a:pPr>
            <a:r>
              <a:rPr lang="ja-JP" altLang="en-US" sz="2000" dirty="0"/>
              <a:t>10</a:t>
            </a:r>
            <a:r>
              <a:rPr lang="ja-JP" altLang="en-US" sz="2000" dirty="0" smtClean="0"/>
              <a:t>. Ustream</a:t>
            </a:r>
            <a:r>
              <a:rPr lang="ja-JP" altLang="en-US" sz="2000" dirty="0"/>
              <a:t>を利用した研究集会のリアルタイム動画配信</a:t>
            </a:r>
          </a:p>
        </p:txBody>
      </p:sp>
      <p:sp>
        <p:nvSpPr>
          <p:cNvPr id="5" name="正方形/長方形 4"/>
          <p:cNvSpPr/>
          <p:nvPr/>
        </p:nvSpPr>
        <p:spPr>
          <a:xfrm>
            <a:off x="337457" y="2110885"/>
            <a:ext cx="1697901" cy="400110"/>
          </a:xfrm>
          <a:prstGeom prst="rect">
            <a:avLst/>
          </a:prstGeom>
        </p:spPr>
        <p:txBody>
          <a:bodyPr wrap="none">
            <a:spAutoFit/>
          </a:bodyPr>
          <a:lstStyle/>
          <a:p>
            <a:r>
              <a:rPr lang="ja-JP" altLang="en-US" sz="2000" u="sng" dirty="0" smtClean="0"/>
              <a:t>主な活動内容</a:t>
            </a:r>
            <a:endParaRPr lang="ja-JP" altLang="en-US" sz="2000" u="sng" dirty="0"/>
          </a:p>
        </p:txBody>
      </p:sp>
    </p:spTree>
    <p:extLst>
      <p:ext uri="{BB962C8B-B14F-4D97-AF65-F5344CB8AC3E}">
        <p14:creationId xmlns:p14="http://schemas.microsoft.com/office/powerpoint/2010/main" val="4187125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講習会</a:t>
            </a:r>
            <a:r>
              <a:rPr lang="ja-JP" altLang="en-US" dirty="0"/>
              <a:t>の開催（</a:t>
            </a:r>
            <a:r>
              <a:rPr lang="en-US" altLang="ja-JP" dirty="0"/>
              <a:t>MDDB/UDAS</a:t>
            </a:r>
            <a:r>
              <a:rPr lang="ja-JP" altLang="en-US" dirty="0"/>
              <a:t>の普及促進） </a:t>
            </a:r>
            <a:endParaRPr kumimoji="1" lang="ja-JP" altLang="en-US" dirty="0"/>
          </a:p>
        </p:txBody>
      </p:sp>
      <p:sp>
        <p:nvSpPr>
          <p:cNvPr id="3" name="正方形/長方形 2"/>
          <p:cNvSpPr/>
          <p:nvPr/>
        </p:nvSpPr>
        <p:spPr>
          <a:xfrm>
            <a:off x="245326" y="879154"/>
            <a:ext cx="8642195" cy="1400383"/>
          </a:xfrm>
          <a:prstGeom prst="rect">
            <a:avLst/>
          </a:prstGeom>
          <a:solidFill>
            <a:srgbClr val="FFFFCC"/>
          </a:solidFill>
        </p:spPr>
        <p:txBody>
          <a:bodyPr wrap="square">
            <a:spAutoFit/>
          </a:bodyPr>
          <a:lstStyle/>
          <a:p>
            <a:pPr marL="360000" indent="-360000">
              <a:spcBef>
                <a:spcPts val="600"/>
              </a:spcBef>
              <a:buFont typeface="Wingdings" panose="05000000000000000000" pitchFamily="2" charset="2"/>
              <a:buChar char="u"/>
            </a:pPr>
            <a:r>
              <a:rPr lang="ja-JP" altLang="en-US" sz="2000" dirty="0">
                <a:solidFill>
                  <a:srgbClr val="FF0000"/>
                </a:solidFill>
              </a:rPr>
              <a:t>開発プロダクトの利用促進とその定着を図る</a:t>
            </a:r>
            <a:r>
              <a:rPr lang="ja-JP" altLang="en-US" sz="2000" dirty="0"/>
              <a:t>ため、その活用方法に関する講習会を定期的に開催</a:t>
            </a:r>
          </a:p>
          <a:p>
            <a:pPr marL="360000" indent="-360000">
              <a:spcBef>
                <a:spcPts val="600"/>
              </a:spcBef>
              <a:buFont typeface="Wingdings" panose="05000000000000000000" pitchFamily="2" charset="2"/>
              <a:buChar char="u"/>
            </a:pPr>
            <a:r>
              <a:rPr lang="ja-JP" altLang="en-US" sz="2000" dirty="0" smtClean="0"/>
              <a:t>開発</a:t>
            </a:r>
            <a:r>
              <a:rPr lang="ja-JP" altLang="en-US" sz="2000" dirty="0"/>
              <a:t>メンバーが講師を務め、受講者が持参したPCで</a:t>
            </a:r>
            <a:r>
              <a:rPr lang="ja-JP" altLang="en-US" sz="2000" dirty="0" smtClean="0"/>
              <a:t>ソフトウェア（</a:t>
            </a:r>
            <a:r>
              <a:rPr lang="en-US" altLang="ja-JP" sz="2000" dirty="0" smtClean="0"/>
              <a:t>SPE</a:t>
            </a:r>
            <a:r>
              <a:rPr lang="ja-JP" altLang="en-US" sz="2000" dirty="0" smtClean="0"/>
              <a:t>DAS</a:t>
            </a:r>
            <a:r>
              <a:rPr lang="ja-JP" altLang="en-US" sz="2000" dirty="0"/>
              <a:t>/UDAS）を体験しながら学ぶ形式</a:t>
            </a:r>
          </a:p>
        </p:txBody>
      </p:sp>
      <p:sp>
        <p:nvSpPr>
          <p:cNvPr id="4" name="正方形/長方形 3"/>
          <p:cNvSpPr/>
          <p:nvPr/>
        </p:nvSpPr>
        <p:spPr>
          <a:xfrm>
            <a:off x="245326" y="2994492"/>
            <a:ext cx="4917689" cy="3770263"/>
          </a:xfrm>
          <a:prstGeom prst="rect">
            <a:avLst/>
          </a:prstGeom>
        </p:spPr>
        <p:txBody>
          <a:bodyPr wrap="square">
            <a:spAutoFit/>
          </a:bodyPr>
          <a:lstStyle/>
          <a:p>
            <a:pPr marL="342900" indent="-342900">
              <a:spcBef>
                <a:spcPts val="600"/>
              </a:spcBef>
              <a:buFont typeface="Wingdings" panose="05000000000000000000" pitchFamily="2" charset="2"/>
              <a:buChar char="ü"/>
            </a:pPr>
            <a:r>
              <a:rPr lang="ja-JP" altLang="en-US" sz="1600" b="1" dirty="0" smtClean="0"/>
              <a:t>2013</a:t>
            </a:r>
            <a:r>
              <a:rPr lang="ja-JP" altLang="en-US" sz="1600" b="1" dirty="0"/>
              <a:t>/8/21, NIPR: 平成</a:t>
            </a:r>
            <a:r>
              <a:rPr lang="ja-JP" altLang="en-US" sz="1600" b="1" dirty="0" smtClean="0"/>
              <a:t>25年度</a:t>
            </a:r>
            <a:r>
              <a:rPr lang="ja-JP" altLang="en-US" sz="1600" b="1" dirty="0"/>
              <a:t>NIPR</a:t>
            </a:r>
            <a:r>
              <a:rPr lang="ja-JP" altLang="en-US" sz="1600" b="1" dirty="0" smtClean="0"/>
              <a:t>研究</a:t>
            </a:r>
            <a:r>
              <a:rPr lang="ja-JP" altLang="en-US" sz="1600" b="1" dirty="0"/>
              <a:t>集会「太陽－地球大気の地上多点観測データ総合解析ワークショップ</a:t>
            </a:r>
            <a:r>
              <a:rPr lang="ja-JP" altLang="en-US" sz="1600" b="1" dirty="0" smtClean="0"/>
              <a:t>」</a:t>
            </a:r>
            <a:endParaRPr lang="en-US" altLang="ja-JP" sz="1600" b="1" dirty="0" smtClean="0"/>
          </a:p>
          <a:p>
            <a:pPr marL="342900" indent="-342900">
              <a:spcBef>
                <a:spcPts val="600"/>
              </a:spcBef>
              <a:buFont typeface="Wingdings" panose="05000000000000000000" pitchFamily="2" charset="2"/>
              <a:buChar char="ü"/>
            </a:pPr>
            <a:r>
              <a:rPr lang="en-US" altLang="ja-JP" sz="1600" b="1" dirty="0" smtClean="0"/>
              <a:t>2014/8/20, NIPR: </a:t>
            </a:r>
            <a:r>
              <a:rPr lang="ja-JP" altLang="en-US" sz="1600" b="1" dirty="0" smtClean="0"/>
              <a:t>平成</a:t>
            </a:r>
            <a:r>
              <a:rPr lang="en-US" altLang="ja-JP" sz="1600" b="1" dirty="0"/>
              <a:t>26</a:t>
            </a:r>
            <a:r>
              <a:rPr lang="ja-JP" altLang="en-US" sz="1600" b="1" dirty="0" smtClean="0"/>
              <a:t>年度</a:t>
            </a:r>
            <a:r>
              <a:rPr lang="ja-JP" altLang="en-US" sz="1600" b="1" dirty="0"/>
              <a:t>NIPR</a:t>
            </a:r>
            <a:r>
              <a:rPr lang="ja-JP" altLang="en-US" sz="1600" b="1" dirty="0" smtClean="0"/>
              <a:t>研究</a:t>
            </a:r>
            <a:r>
              <a:rPr lang="ja-JP" altLang="en-US" sz="1600" b="1" dirty="0"/>
              <a:t>集会「太陽－地球大気の地上多点観測データ総合解析ワークショップ</a:t>
            </a:r>
            <a:r>
              <a:rPr lang="ja-JP" altLang="en-US" sz="1600" b="1" dirty="0" smtClean="0"/>
              <a:t>」</a:t>
            </a:r>
            <a:endParaRPr lang="en-US" altLang="ja-JP" sz="1600" b="1" dirty="0" smtClean="0"/>
          </a:p>
          <a:p>
            <a:pPr marL="342900" indent="-342900">
              <a:spcBef>
                <a:spcPts val="600"/>
              </a:spcBef>
              <a:buFont typeface="Wingdings" panose="05000000000000000000" pitchFamily="2" charset="2"/>
              <a:buChar char="ü"/>
            </a:pPr>
            <a:r>
              <a:rPr lang="en-US" altLang="ja-JP" sz="1600" b="1" dirty="0" smtClean="0"/>
              <a:t>2015/8/19, NIPR: </a:t>
            </a:r>
            <a:r>
              <a:rPr lang="ja-JP" altLang="en-US" sz="1600" b="1" dirty="0" smtClean="0"/>
              <a:t>第</a:t>
            </a:r>
            <a:r>
              <a:rPr lang="en-US" altLang="ja-JP" sz="1600" b="1" dirty="0" smtClean="0"/>
              <a:t>290</a:t>
            </a:r>
            <a:r>
              <a:rPr lang="ja-JP" altLang="en-US" sz="1600" b="1" dirty="0"/>
              <a:t>回生存圏シンポジウム</a:t>
            </a:r>
            <a:r>
              <a:rPr lang="en-US" altLang="ja-JP" sz="1600" b="1" dirty="0"/>
              <a:t>/</a:t>
            </a:r>
            <a:r>
              <a:rPr lang="ja-JP" altLang="en-US" sz="1600" b="1" dirty="0"/>
              <a:t>平成</a:t>
            </a:r>
            <a:r>
              <a:rPr lang="en-US" altLang="ja-JP" sz="1600" b="1" dirty="0"/>
              <a:t>27</a:t>
            </a:r>
            <a:r>
              <a:rPr lang="ja-JP" altLang="en-US" sz="1600" b="1" dirty="0"/>
              <a:t>年度名大</a:t>
            </a:r>
            <a:r>
              <a:rPr lang="en-US" altLang="ja-JP" sz="1600" b="1" dirty="0"/>
              <a:t>STE</a:t>
            </a:r>
            <a:r>
              <a:rPr lang="ja-JP" altLang="en-US" sz="1600" b="1" dirty="0"/>
              <a:t>研研究集会</a:t>
            </a:r>
            <a:r>
              <a:rPr lang="en-US" altLang="ja-JP" sz="1600" b="1" dirty="0"/>
              <a:t>/</a:t>
            </a:r>
            <a:r>
              <a:rPr lang="ja-JP" altLang="en-US" sz="1600" b="1" dirty="0"/>
              <a:t>平成</a:t>
            </a:r>
            <a:r>
              <a:rPr lang="en-US" altLang="ja-JP" sz="1600" b="1" dirty="0"/>
              <a:t>27</a:t>
            </a:r>
            <a:r>
              <a:rPr lang="ja-JP" altLang="en-US" sz="1600" b="1" dirty="0" smtClean="0"/>
              <a:t>年度</a:t>
            </a:r>
            <a:r>
              <a:rPr lang="ja-JP" altLang="en-US" sz="1600" b="1" dirty="0"/>
              <a:t>NIPR</a:t>
            </a:r>
            <a:r>
              <a:rPr lang="ja-JP" altLang="en-US" sz="1600" b="1" dirty="0" smtClean="0"/>
              <a:t>研究集会</a:t>
            </a:r>
            <a:r>
              <a:rPr lang="en-US" altLang="ja-JP" sz="1600" b="1" dirty="0" smtClean="0"/>
              <a:t>, </a:t>
            </a:r>
            <a:r>
              <a:rPr lang="ja-JP" altLang="en-US" sz="1600" b="1" dirty="0" smtClean="0"/>
              <a:t>第</a:t>
            </a:r>
            <a:r>
              <a:rPr lang="en-US" altLang="ja-JP" sz="1600" b="1" dirty="0" smtClean="0"/>
              <a:t>2</a:t>
            </a:r>
            <a:r>
              <a:rPr lang="ja-JP" altLang="en-US" sz="1600" b="1" dirty="0"/>
              <a:t>回「太陽地球環境データ解析に基づく超高層大気の空間・時間変動の解明</a:t>
            </a:r>
            <a:r>
              <a:rPr lang="ja-JP" altLang="en-US" sz="1600" b="1" dirty="0" smtClean="0"/>
              <a:t>」</a:t>
            </a:r>
            <a:endParaRPr lang="en-US" altLang="ja-JP" sz="1600" b="1" dirty="0" smtClean="0"/>
          </a:p>
          <a:p>
            <a:pPr marL="342900" indent="-342900">
              <a:spcBef>
                <a:spcPts val="600"/>
              </a:spcBef>
              <a:buFont typeface="Wingdings" panose="05000000000000000000" pitchFamily="2" charset="2"/>
              <a:buChar char="ü"/>
            </a:pPr>
            <a:r>
              <a:rPr lang="en-US" altLang="ja-JP" sz="1600" b="1" dirty="0" smtClean="0"/>
              <a:t>2016/10/20, NIPR; </a:t>
            </a:r>
            <a:r>
              <a:rPr lang="ja-JP" altLang="en-US" sz="1600" b="1" dirty="0" smtClean="0"/>
              <a:t>第</a:t>
            </a:r>
            <a:r>
              <a:rPr lang="en-US" altLang="ja-JP" sz="1600" b="1" dirty="0" smtClean="0"/>
              <a:t>320</a:t>
            </a:r>
            <a:r>
              <a:rPr lang="ja-JP" altLang="en-US" sz="1600" b="1" dirty="0"/>
              <a:t>回生存圏シンポジウム</a:t>
            </a:r>
            <a:r>
              <a:rPr lang="en-US" altLang="ja-JP" sz="1600" b="1" dirty="0"/>
              <a:t>/</a:t>
            </a:r>
            <a:r>
              <a:rPr lang="ja-JP" altLang="en-US" sz="1600" b="1" dirty="0"/>
              <a:t>平成</a:t>
            </a:r>
            <a:r>
              <a:rPr lang="en-US" altLang="ja-JP" sz="1600" b="1" dirty="0"/>
              <a:t>28</a:t>
            </a:r>
            <a:r>
              <a:rPr lang="ja-JP" altLang="en-US" sz="1600" b="1" dirty="0"/>
              <a:t>年度名大</a:t>
            </a:r>
            <a:r>
              <a:rPr lang="en-US" altLang="ja-JP" sz="1600" b="1" dirty="0"/>
              <a:t>ISEE</a:t>
            </a:r>
            <a:r>
              <a:rPr lang="ja-JP" altLang="en-US" sz="1600" b="1" dirty="0"/>
              <a:t>研究集会</a:t>
            </a:r>
            <a:r>
              <a:rPr lang="en-US" altLang="ja-JP" sz="1600" b="1" dirty="0"/>
              <a:t>/</a:t>
            </a:r>
            <a:r>
              <a:rPr lang="ja-JP" altLang="en-US" sz="1600" b="1" dirty="0"/>
              <a:t>平成</a:t>
            </a:r>
            <a:r>
              <a:rPr lang="en-US" altLang="ja-JP" sz="1600" b="1" dirty="0"/>
              <a:t>28</a:t>
            </a:r>
            <a:r>
              <a:rPr lang="ja-JP" altLang="en-US" sz="1600" b="1" dirty="0" smtClean="0"/>
              <a:t>年度</a:t>
            </a:r>
            <a:r>
              <a:rPr lang="ja-JP" altLang="en-US" sz="1600" b="1" dirty="0"/>
              <a:t>NIPR</a:t>
            </a:r>
            <a:r>
              <a:rPr lang="ja-JP" altLang="en-US" sz="1600" b="1" dirty="0" smtClean="0"/>
              <a:t>研究集会</a:t>
            </a:r>
            <a:r>
              <a:rPr lang="en-US" altLang="ja-JP" sz="1600" b="1" dirty="0" smtClean="0"/>
              <a:t>, </a:t>
            </a:r>
            <a:r>
              <a:rPr lang="ja-JP" altLang="en-US" sz="1600" b="1" dirty="0" smtClean="0"/>
              <a:t>第</a:t>
            </a:r>
            <a:r>
              <a:rPr lang="en-US" altLang="ja-JP" sz="1600" b="1" dirty="0" smtClean="0"/>
              <a:t>3</a:t>
            </a:r>
            <a:r>
              <a:rPr lang="ja-JP" altLang="en-US" sz="1600" b="1" dirty="0"/>
              <a:t>回「太陽地球環境データ解析に基づく超高層大気の空間・時間変動の解明</a:t>
            </a:r>
            <a:r>
              <a:rPr lang="ja-JP" altLang="en-US" sz="1600" b="1" dirty="0" smtClean="0"/>
              <a:t>」</a:t>
            </a:r>
            <a:endParaRPr lang="ja-JP" altLang="en-US" sz="1600" b="1"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7101" y="2537790"/>
            <a:ext cx="2810107" cy="1867303"/>
          </a:xfrm>
          <a:prstGeom prst="rect">
            <a:avLst/>
          </a:prstGeom>
        </p:spPr>
      </p:pic>
      <p:cxnSp>
        <p:nvCxnSpPr>
          <p:cNvPr id="7" name="直線コネクタ 6"/>
          <p:cNvCxnSpPr/>
          <p:nvPr/>
        </p:nvCxnSpPr>
        <p:spPr bwMode="auto">
          <a:xfrm flipV="1">
            <a:off x="245325" y="2408663"/>
            <a:ext cx="864219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テキスト ボックス 7"/>
          <p:cNvSpPr txBox="1"/>
          <p:nvPr/>
        </p:nvSpPr>
        <p:spPr bwMode="auto">
          <a:xfrm>
            <a:off x="418480" y="2537790"/>
            <a:ext cx="4075461" cy="400110"/>
          </a:xfrm>
          <a:prstGeom prst="rect">
            <a:avLst/>
          </a:prstGeom>
          <a:solidFill>
            <a:srgbClr val="FFC000"/>
          </a:solidFill>
          <a:ln w="9525">
            <a:noFill/>
            <a:miter lim="800000"/>
            <a:headEnd/>
            <a:tailEnd/>
          </a:ln>
          <a:effectLst/>
        </p:spPr>
        <p:txBody>
          <a:bodyPr wrap="square" rtlCol="0">
            <a:prstTxWarp prst="textNoShape">
              <a:avLst/>
            </a:prstTxWarp>
            <a:spAutoFit/>
          </a:bodyPr>
          <a:lstStyle/>
          <a:p>
            <a:pPr>
              <a:spcBef>
                <a:spcPct val="50000"/>
              </a:spcBef>
              <a:spcAft>
                <a:spcPts val="600"/>
              </a:spcAft>
            </a:pPr>
            <a:r>
              <a:rPr lang="ja-JP" altLang="en-US" sz="2000" dirty="0" smtClean="0">
                <a:solidFill>
                  <a:schemeClr val="bg1"/>
                </a:solidFill>
                <a:latin typeface="ＭＳ Ｐゴシック" pitchFamily="50" charset="-128"/>
                <a:ea typeface="ＭＳ Ｐゴシック" pitchFamily="50" charset="-128"/>
                <a:cs typeface="Times New Roman" pitchFamily="18" charset="0"/>
              </a:rPr>
              <a:t>比較的大規模な国内講習会</a:t>
            </a:r>
            <a:r>
              <a:rPr lang="en-US" altLang="ja-JP" sz="2000" dirty="0" smtClean="0">
                <a:solidFill>
                  <a:schemeClr val="bg1"/>
                </a:solidFill>
                <a:latin typeface="ＭＳ Ｐゴシック" pitchFamily="50" charset="-128"/>
                <a:ea typeface="ＭＳ Ｐゴシック" pitchFamily="50" charset="-128"/>
                <a:cs typeface="Times New Roman" pitchFamily="18" charset="0"/>
              </a:rPr>
              <a:t>(</a:t>
            </a:r>
            <a:r>
              <a:rPr lang="ja-JP" altLang="en-US" sz="2000" dirty="0" smtClean="0">
                <a:solidFill>
                  <a:schemeClr val="bg1"/>
                </a:solidFill>
                <a:latin typeface="ＭＳ Ｐゴシック" pitchFamily="50" charset="-128"/>
                <a:ea typeface="ＭＳ Ｐゴシック" pitchFamily="50" charset="-128"/>
                <a:cs typeface="Times New Roman" pitchFamily="18" charset="0"/>
              </a:rPr>
              <a:t>年</a:t>
            </a:r>
            <a:r>
              <a:rPr lang="en-US" altLang="ja-JP" sz="2000" dirty="0" smtClean="0">
                <a:solidFill>
                  <a:schemeClr val="bg1"/>
                </a:solidFill>
                <a:latin typeface="ＭＳ Ｐゴシック" pitchFamily="50" charset="-128"/>
                <a:ea typeface="ＭＳ Ｐゴシック" pitchFamily="50" charset="-128"/>
                <a:cs typeface="Times New Roman" pitchFamily="18" charset="0"/>
              </a:rPr>
              <a:t>1</a:t>
            </a:r>
            <a:r>
              <a:rPr lang="ja-JP" altLang="en-US" sz="2000" dirty="0" smtClean="0">
                <a:solidFill>
                  <a:schemeClr val="bg1"/>
                </a:solidFill>
                <a:latin typeface="ＭＳ Ｐゴシック" pitchFamily="50" charset="-128"/>
                <a:ea typeface="ＭＳ Ｐゴシック" pitchFamily="50" charset="-128"/>
                <a:cs typeface="Times New Roman" pitchFamily="18" charset="0"/>
              </a:rPr>
              <a:t>回</a:t>
            </a:r>
            <a:r>
              <a:rPr lang="en-US" altLang="ja-JP" sz="2000" dirty="0" smtClean="0">
                <a:solidFill>
                  <a:schemeClr val="bg1"/>
                </a:solidFill>
                <a:latin typeface="ＭＳ Ｐゴシック" pitchFamily="50" charset="-128"/>
                <a:ea typeface="ＭＳ Ｐゴシック" pitchFamily="50" charset="-128"/>
                <a:cs typeface="Times New Roman" pitchFamily="18" charset="0"/>
              </a:rPr>
              <a:t>)</a:t>
            </a:r>
            <a:endParaRPr kumimoji="1" lang="ja-JP" altLang="en-US" sz="2000" dirty="0">
              <a:solidFill>
                <a:schemeClr val="bg1"/>
              </a:solidFill>
              <a:latin typeface="ＭＳ Ｐゴシック" pitchFamily="50" charset="-128"/>
              <a:ea typeface="ＭＳ Ｐゴシック" pitchFamily="50" charset="-128"/>
              <a:cs typeface="Times New Roman" pitchFamily="18" charset="0"/>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7100" y="4469019"/>
            <a:ext cx="2810107" cy="1867302"/>
          </a:xfrm>
          <a:prstGeom prst="rect">
            <a:avLst/>
          </a:prstGeom>
        </p:spPr>
      </p:pic>
      <p:sp>
        <p:nvSpPr>
          <p:cNvPr id="10" name="正方形/長方形 9"/>
          <p:cNvSpPr/>
          <p:nvPr/>
        </p:nvSpPr>
        <p:spPr>
          <a:xfrm>
            <a:off x="5687100" y="6336321"/>
            <a:ext cx="2910468" cy="523220"/>
          </a:xfrm>
          <a:prstGeom prst="rect">
            <a:avLst/>
          </a:prstGeom>
        </p:spPr>
        <p:txBody>
          <a:bodyPr wrap="square">
            <a:spAutoFit/>
          </a:bodyPr>
          <a:lstStyle/>
          <a:p>
            <a:r>
              <a:rPr lang="ja-JP" altLang="en-US" sz="1400" dirty="0"/>
              <a:t>国立極地研究所で</a:t>
            </a:r>
            <a:r>
              <a:rPr lang="ja-JP" altLang="en-US" sz="1400" dirty="0" smtClean="0"/>
              <a:t>201</a:t>
            </a:r>
            <a:r>
              <a:rPr lang="en-US" altLang="ja-JP" sz="1400" dirty="0"/>
              <a:t>3</a:t>
            </a:r>
            <a:r>
              <a:rPr lang="ja-JP" altLang="en-US" sz="1400" dirty="0" smtClean="0"/>
              <a:t>年</a:t>
            </a:r>
            <a:r>
              <a:rPr lang="ja-JP" altLang="en-US" sz="1400" dirty="0"/>
              <a:t>8月に開催したデータ解析講習会</a:t>
            </a:r>
          </a:p>
        </p:txBody>
      </p:sp>
    </p:spTree>
    <p:extLst>
      <p:ext uri="{BB962C8B-B14F-4D97-AF65-F5344CB8AC3E}">
        <p14:creationId xmlns:p14="http://schemas.microsoft.com/office/powerpoint/2010/main" val="837637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ミニ</a:t>
            </a:r>
            <a:r>
              <a:rPr lang="ja-JP" altLang="en-US" dirty="0" smtClean="0"/>
              <a:t>講習会の</a:t>
            </a:r>
            <a:r>
              <a:rPr lang="ja-JP" altLang="en-US" dirty="0"/>
              <a:t>実施</a:t>
            </a:r>
            <a:endParaRPr kumimoji="1" lang="ja-JP" altLang="en-US" dirty="0"/>
          </a:p>
        </p:txBody>
      </p:sp>
      <p:sp>
        <p:nvSpPr>
          <p:cNvPr id="4" name="正方形/長方形 3"/>
          <p:cNvSpPr/>
          <p:nvPr/>
        </p:nvSpPr>
        <p:spPr>
          <a:xfrm>
            <a:off x="33456" y="965461"/>
            <a:ext cx="5151864" cy="1938992"/>
          </a:xfrm>
          <a:prstGeom prst="rect">
            <a:avLst/>
          </a:prstGeom>
        </p:spPr>
        <p:txBody>
          <a:bodyPr wrap="square">
            <a:spAutoFit/>
          </a:bodyPr>
          <a:lstStyle/>
          <a:p>
            <a:pPr marL="342900" indent="-342900">
              <a:spcBef>
                <a:spcPts val="600"/>
              </a:spcBef>
              <a:buFont typeface="Wingdings" panose="05000000000000000000" pitchFamily="2" charset="2"/>
              <a:buChar char="u"/>
            </a:pPr>
            <a:r>
              <a:rPr lang="ja-JP" altLang="en-US" sz="2000" dirty="0" smtClean="0">
                <a:solidFill>
                  <a:srgbClr val="FF0000"/>
                </a:solidFill>
              </a:rPr>
              <a:t>IUGONET</a:t>
            </a:r>
            <a:r>
              <a:rPr lang="ja-JP" altLang="en-US" sz="2000" dirty="0">
                <a:solidFill>
                  <a:srgbClr val="FF0000"/>
                </a:solidFill>
              </a:rPr>
              <a:t>参加機関で個別に企画</a:t>
            </a:r>
          </a:p>
          <a:p>
            <a:pPr>
              <a:spcBef>
                <a:spcPts val="600"/>
              </a:spcBef>
            </a:pPr>
            <a:r>
              <a:rPr lang="ja-JP" altLang="en-US" sz="2000" dirty="0"/>
              <a:t> </a:t>
            </a:r>
            <a:r>
              <a:rPr lang="ja-JP" altLang="en-US" sz="2000" dirty="0" smtClean="0"/>
              <a:t>    </a:t>
            </a:r>
            <a:r>
              <a:rPr lang="en-US" altLang="ja-JP" sz="2000" dirty="0" smtClean="0"/>
              <a:t>2012/12/11, </a:t>
            </a:r>
            <a:r>
              <a:rPr lang="ja-JP" altLang="en-US" sz="2000" dirty="0" smtClean="0"/>
              <a:t>京大</a:t>
            </a:r>
            <a:r>
              <a:rPr lang="en-US" altLang="ja-JP" sz="2000" dirty="0" smtClean="0"/>
              <a:t>WDC</a:t>
            </a:r>
            <a:r>
              <a:rPr lang="ja-JP" altLang="en-US" sz="2000" dirty="0" err="1" smtClean="0"/>
              <a:t>、</a:t>
            </a:r>
            <a:r>
              <a:rPr lang="ja-JP" altLang="en-US" sz="2000" dirty="0" smtClean="0"/>
              <a:t>小山幸信</a:t>
            </a:r>
            <a:endParaRPr lang="en-US" altLang="ja-JP" sz="2000" dirty="0" smtClean="0"/>
          </a:p>
          <a:p>
            <a:pPr>
              <a:spcBef>
                <a:spcPts val="600"/>
              </a:spcBef>
            </a:pPr>
            <a:r>
              <a:rPr lang="en-US" altLang="ja-JP" sz="2000" dirty="0"/>
              <a:t> </a:t>
            </a:r>
            <a:r>
              <a:rPr lang="en-US" altLang="ja-JP" sz="2000" dirty="0" smtClean="0"/>
              <a:t>    </a:t>
            </a:r>
            <a:r>
              <a:rPr lang="ja-JP" altLang="en-US" sz="2000" dirty="0" smtClean="0"/>
              <a:t>2012</a:t>
            </a:r>
            <a:r>
              <a:rPr lang="ja-JP" altLang="en-US" sz="2000" dirty="0"/>
              <a:t>/12/3, 2013/2/6、東北大、八木学</a:t>
            </a:r>
          </a:p>
          <a:p>
            <a:pPr>
              <a:spcBef>
                <a:spcPts val="600"/>
              </a:spcBef>
            </a:pPr>
            <a:r>
              <a:rPr lang="ja-JP" altLang="en-US" sz="2000" dirty="0" smtClean="0"/>
              <a:t>     2013</a:t>
            </a:r>
            <a:r>
              <a:rPr lang="ja-JP" altLang="en-US" sz="2000" dirty="0"/>
              <a:t>/6/19, 7/2, 7/19、名</a:t>
            </a:r>
            <a:r>
              <a:rPr lang="ja-JP" altLang="en-US" sz="2000" dirty="0" smtClean="0"/>
              <a:t>大</a:t>
            </a:r>
            <a:r>
              <a:rPr lang="en-US" altLang="ja-JP" sz="2000" dirty="0" smtClean="0"/>
              <a:t>ISEE</a:t>
            </a:r>
            <a:r>
              <a:rPr lang="ja-JP" altLang="en-US" sz="2000" dirty="0" err="1" smtClean="0"/>
              <a:t>、</a:t>
            </a:r>
            <a:r>
              <a:rPr lang="ja-JP" altLang="en-US" sz="2000" dirty="0"/>
              <a:t>堀智昭</a:t>
            </a:r>
          </a:p>
          <a:p>
            <a:pPr>
              <a:spcBef>
                <a:spcPts val="600"/>
              </a:spcBef>
            </a:pPr>
            <a:r>
              <a:rPr lang="ja-JP" altLang="en-US" sz="2000" dirty="0" smtClean="0"/>
              <a:t>     毎年開催</a:t>
            </a:r>
            <a:r>
              <a:rPr lang="en-US" altLang="ja-JP" sz="2000" dirty="0" smtClean="0"/>
              <a:t>, </a:t>
            </a:r>
            <a:r>
              <a:rPr lang="ja-JP" altLang="en-US" sz="2000" dirty="0" smtClean="0"/>
              <a:t>京</a:t>
            </a:r>
            <a:r>
              <a:rPr lang="ja-JP" altLang="en-US" sz="2000" dirty="0"/>
              <a:t>大RISH, 新堀</a:t>
            </a:r>
            <a:r>
              <a:rPr lang="ja-JP" altLang="en-US" sz="2000" dirty="0" smtClean="0"/>
              <a:t>淳樹</a:t>
            </a:r>
            <a:endParaRPr lang="en-US" altLang="ja-JP" sz="2000" dirty="0" smtClean="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6334" y="982438"/>
            <a:ext cx="2665143" cy="1998857"/>
          </a:xfrm>
          <a:prstGeom prst="rect">
            <a:avLst/>
          </a:prstGeom>
        </p:spPr>
      </p:pic>
      <p:sp>
        <p:nvSpPr>
          <p:cNvPr id="6" name="正方形/長方形 5"/>
          <p:cNvSpPr/>
          <p:nvPr/>
        </p:nvSpPr>
        <p:spPr>
          <a:xfrm>
            <a:off x="33455" y="3713785"/>
            <a:ext cx="5820937" cy="2708434"/>
          </a:xfrm>
          <a:prstGeom prst="rect">
            <a:avLst/>
          </a:prstGeom>
        </p:spPr>
        <p:txBody>
          <a:bodyPr wrap="square">
            <a:spAutoFit/>
          </a:bodyPr>
          <a:lstStyle/>
          <a:p>
            <a:pPr marL="342900" indent="-342900">
              <a:spcBef>
                <a:spcPts val="600"/>
              </a:spcBef>
              <a:buFont typeface="Wingdings" panose="05000000000000000000" pitchFamily="2" charset="2"/>
              <a:buChar char="u"/>
            </a:pPr>
            <a:r>
              <a:rPr lang="ja-JP" altLang="en-US" sz="2000" dirty="0">
                <a:solidFill>
                  <a:srgbClr val="FF0000"/>
                </a:solidFill>
              </a:rPr>
              <a:t>潜在ユーザーの大学院生が集まる機会で</a:t>
            </a:r>
          </a:p>
          <a:p>
            <a:pPr>
              <a:spcBef>
                <a:spcPts val="600"/>
              </a:spcBef>
            </a:pPr>
            <a:r>
              <a:rPr lang="ja-JP" altLang="en-US" sz="2000" dirty="0"/>
              <a:t>     2012/9/3-5, 宇宙地球惑星科学若手会夏の学校</a:t>
            </a:r>
            <a:endParaRPr lang="en-US" altLang="ja-JP" sz="2000" dirty="0"/>
          </a:p>
          <a:p>
            <a:pPr>
              <a:spcBef>
                <a:spcPts val="600"/>
              </a:spcBef>
            </a:pPr>
            <a:r>
              <a:rPr lang="en-US" altLang="ja-JP" sz="2000" dirty="0"/>
              <a:t>     </a:t>
            </a:r>
            <a:r>
              <a:rPr lang="ja-JP" altLang="en-US" sz="2000" dirty="0"/>
              <a:t>2013/2/22, 太陽研究シンポジウム</a:t>
            </a:r>
          </a:p>
          <a:p>
            <a:pPr>
              <a:spcBef>
                <a:spcPts val="600"/>
              </a:spcBef>
            </a:pPr>
            <a:r>
              <a:rPr lang="en-US" altLang="ja-JP" sz="2000" dirty="0"/>
              <a:t>     2013</a:t>
            </a:r>
            <a:r>
              <a:rPr lang="ja-JP" altLang="en-US" sz="2000" dirty="0"/>
              <a:t>/9/</a:t>
            </a:r>
            <a:r>
              <a:rPr lang="en-US" altLang="ja-JP" sz="2000" dirty="0"/>
              <a:t>2</a:t>
            </a:r>
            <a:r>
              <a:rPr lang="ja-JP" altLang="en-US" sz="2000" dirty="0"/>
              <a:t>-</a:t>
            </a:r>
            <a:r>
              <a:rPr lang="en-US" altLang="ja-JP" sz="2000" dirty="0"/>
              <a:t>4, </a:t>
            </a:r>
            <a:r>
              <a:rPr lang="ja-JP" altLang="en-US" sz="2000" dirty="0"/>
              <a:t>夏の学校</a:t>
            </a:r>
            <a:r>
              <a:rPr lang="en-US" altLang="ja-JP" sz="2000" dirty="0"/>
              <a:t>(at </a:t>
            </a:r>
            <a:r>
              <a:rPr lang="ja-JP" altLang="en-US" sz="2000" dirty="0"/>
              <a:t>民宿ロッジ 八戒荘） </a:t>
            </a:r>
          </a:p>
          <a:p>
            <a:pPr>
              <a:spcBef>
                <a:spcPts val="600"/>
              </a:spcBef>
            </a:pPr>
            <a:r>
              <a:rPr lang="en-US" altLang="ja-JP" sz="2000" dirty="0"/>
              <a:t>     2014/9/11-13, </a:t>
            </a:r>
            <a:r>
              <a:rPr lang="ja-JP" altLang="en-US" sz="2000" dirty="0"/>
              <a:t>夏の学校</a:t>
            </a:r>
            <a:r>
              <a:rPr lang="en-US" altLang="ja-JP" sz="2000" dirty="0"/>
              <a:t>(at </a:t>
            </a:r>
            <a:r>
              <a:rPr lang="ja-JP" altLang="en-US" sz="2000" dirty="0"/>
              <a:t>休暇村　伊良湖） </a:t>
            </a:r>
          </a:p>
          <a:p>
            <a:pPr>
              <a:spcBef>
                <a:spcPts val="600"/>
              </a:spcBef>
            </a:pPr>
            <a:r>
              <a:rPr lang="en-US" altLang="ja-JP" sz="2000" dirty="0"/>
              <a:t>     2015/9/7-9, </a:t>
            </a:r>
            <a:r>
              <a:rPr lang="ja-JP" altLang="en-US" sz="2000" dirty="0"/>
              <a:t>夏の学校</a:t>
            </a:r>
            <a:r>
              <a:rPr lang="en-US" altLang="ja-JP" sz="2000" dirty="0"/>
              <a:t>(at </a:t>
            </a:r>
            <a:r>
              <a:rPr lang="ja-JP" altLang="en-US" sz="2000" dirty="0"/>
              <a:t>岩沼</a:t>
            </a:r>
            <a:r>
              <a:rPr lang="ja-JP" altLang="en-US" sz="2000" dirty="0" smtClean="0"/>
              <a:t>グリーンピア） </a:t>
            </a:r>
            <a:endParaRPr lang="ja-JP" altLang="en-US" sz="2000" dirty="0"/>
          </a:p>
          <a:p>
            <a:pPr>
              <a:spcBef>
                <a:spcPts val="600"/>
              </a:spcBef>
            </a:pPr>
            <a:r>
              <a:rPr lang="en-US" altLang="ja-JP" sz="2000" dirty="0"/>
              <a:t>     2016/9/1-3, </a:t>
            </a:r>
            <a:r>
              <a:rPr lang="ja-JP" altLang="en-US" sz="2000" dirty="0"/>
              <a:t>夏の学校</a:t>
            </a:r>
            <a:r>
              <a:rPr lang="en-US" altLang="ja-JP" sz="2000" dirty="0"/>
              <a:t>(at </a:t>
            </a:r>
            <a:r>
              <a:rPr lang="ja-JP" altLang="en-US" sz="2000" dirty="0"/>
              <a:t>ホテル本能寺）</a:t>
            </a:r>
            <a:endParaRPr lang="ja-JP" altLang="en-US" sz="2000" dirty="0"/>
          </a:p>
        </p:txBody>
      </p:sp>
      <p:sp>
        <p:nvSpPr>
          <p:cNvPr id="7" name="正方形/長方形 6"/>
          <p:cNvSpPr/>
          <p:nvPr/>
        </p:nvSpPr>
        <p:spPr>
          <a:xfrm>
            <a:off x="5651811" y="3014163"/>
            <a:ext cx="3111189" cy="584775"/>
          </a:xfrm>
          <a:prstGeom prst="rect">
            <a:avLst/>
          </a:prstGeom>
        </p:spPr>
        <p:txBody>
          <a:bodyPr wrap="square">
            <a:spAutoFit/>
          </a:bodyPr>
          <a:lstStyle/>
          <a:p>
            <a:r>
              <a:rPr lang="ja-JP" altLang="en-US" sz="1600" dirty="0" smtClean="0"/>
              <a:t>京大</a:t>
            </a:r>
            <a:r>
              <a:rPr lang="en-US" altLang="ja-JP" sz="1600" dirty="0" smtClean="0"/>
              <a:t>RISH</a:t>
            </a:r>
            <a:r>
              <a:rPr lang="ja-JP" altLang="en-US" sz="1600" dirty="0" err="1" smtClean="0"/>
              <a:t>での</a:t>
            </a:r>
            <a:r>
              <a:rPr lang="en-US" altLang="ja-JP" sz="1600" dirty="0" smtClean="0"/>
              <a:t>IUGONET</a:t>
            </a:r>
            <a:r>
              <a:rPr lang="ja-JP" altLang="en-US" sz="1600" dirty="0" smtClean="0"/>
              <a:t>データ解析講習会</a:t>
            </a:r>
            <a:r>
              <a:rPr lang="en-US" altLang="ja-JP" sz="1600" dirty="0" smtClean="0"/>
              <a:t>(2016/9/14)</a:t>
            </a:r>
            <a:endParaRPr lang="ja-JP" altLang="en-US" sz="1600" dirty="0"/>
          </a:p>
        </p:txBody>
      </p:sp>
      <p:pic>
        <p:nvPicPr>
          <p:cNvPr id="8" name="Picture 5" descr="C:\Users\shinbori\Desktop\home_work\写真関係\DCIM\103NIKON\DSCN39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8389" y="3798611"/>
            <a:ext cx="1912913" cy="14348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shinbori\Desktop\home_work\写真関係\DCIM\103NIKON\DSCN4030.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108905" y="5318284"/>
            <a:ext cx="1871595" cy="1403696"/>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5522295" y="5452341"/>
            <a:ext cx="1586610" cy="1169551"/>
          </a:xfrm>
          <a:prstGeom prst="rect">
            <a:avLst/>
          </a:prstGeom>
        </p:spPr>
        <p:txBody>
          <a:bodyPr wrap="square">
            <a:spAutoFit/>
          </a:bodyPr>
          <a:lstStyle/>
          <a:p>
            <a:pPr>
              <a:spcBef>
                <a:spcPts val="600"/>
              </a:spcBef>
            </a:pPr>
            <a:r>
              <a:rPr lang="ja-JP" altLang="en-US" sz="1400" b="1" dirty="0"/>
              <a:t>宇宙地球惑星科学若手会夏の</a:t>
            </a:r>
            <a:r>
              <a:rPr lang="ja-JP" altLang="en-US" sz="1400" b="1" dirty="0" smtClean="0"/>
              <a:t>学校での</a:t>
            </a:r>
            <a:r>
              <a:rPr lang="en-US" altLang="ja-JP" sz="1400" b="1" dirty="0" smtClean="0"/>
              <a:t>IUGONET</a:t>
            </a:r>
            <a:r>
              <a:rPr lang="ja-JP" altLang="en-US" sz="1400" b="1" dirty="0" smtClean="0"/>
              <a:t>講習会</a:t>
            </a:r>
            <a:r>
              <a:rPr lang="en-US" altLang="ja-JP" sz="1400" b="1" dirty="0" smtClean="0"/>
              <a:t>(</a:t>
            </a:r>
            <a:r>
              <a:rPr lang="ja-JP" altLang="en-US" sz="1400" b="1" dirty="0" smtClean="0"/>
              <a:t>九州・八女</a:t>
            </a:r>
            <a:r>
              <a:rPr lang="en-US" altLang="ja-JP" sz="1400" b="1" dirty="0" smtClean="0"/>
              <a:t>, 2012/9/3-5)</a:t>
            </a:r>
            <a:endParaRPr lang="en-US" altLang="ja-JP" sz="1400" b="1" dirty="0"/>
          </a:p>
        </p:txBody>
      </p:sp>
    </p:spTree>
    <p:extLst>
      <p:ext uri="{BB962C8B-B14F-4D97-AF65-F5344CB8AC3E}">
        <p14:creationId xmlns:p14="http://schemas.microsoft.com/office/powerpoint/2010/main" val="3082570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IUGONET">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新しいプレゼンテーション">
      <a:majorFont>
        <a:latin typeface="ヒラギノ角ゴ Pro W6"/>
        <a:ea typeface="ヒラギノ角ゴ Pro W6"/>
        <a:cs typeface="ヒラギノ角ゴ Pro W6"/>
      </a:majorFont>
      <a:minorFont>
        <a:latin typeface="Arial"/>
        <a:ea typeface="ヒラギノ角ゴ Pro W6"/>
        <a:cs typeface="ヒラギノ角ゴ Pro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a:ln>
              <a:noFill/>
            </a:ln>
            <a:solidFill>
              <a:schemeClr val="tx2"/>
            </a:solidFill>
            <a:effectLst/>
            <a:latin typeface="ヒラギノ角ゴ Pro W6" charset="-128"/>
            <a:ea typeface="ヒラギノ角ゴ Pro W6" charset="-128"/>
            <a:cs typeface="ヒラギノ角ゴ Pro W6" charset="-128"/>
          </a:defRPr>
        </a:defPPr>
      </a:lstStyle>
    </a:lnDef>
    <a:txDef>
      <a:spPr bwMode="auto">
        <a:noFill/>
        <a:ln w="9525">
          <a:noFill/>
          <a:miter lim="800000"/>
          <a:headEnd/>
          <a:tailEnd/>
        </a:ln>
        <a:effectLst/>
      </a:spPr>
      <a:bodyPr wrap="square" lIns="36000" tIns="36000" rIns="36000" bIns="36000" rtlCol="0" anchor="ctr" anchorCtr="1">
        <a:prstTxWarp prst="textNoShape">
          <a:avLst/>
        </a:prstTxWarp>
        <a:normAutofit/>
      </a:bodyPr>
      <a:lstStyle>
        <a:defPPr>
          <a:spcBef>
            <a:spcPct val="50000"/>
          </a:spcBef>
          <a:defRPr kumimoji="1" sz="2000" b="1" dirty="0" smtClean="0"/>
        </a:defPPr>
      </a:lstStyle>
    </a:tx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UGONET" id="{2703BD28-74DB-4F34-A514-08180087F865}" vid="{E2202A9F-1814-4EC6-B186-4249E1B2ECFC}"/>
    </a:ext>
  </a:extLst>
</a:theme>
</file>

<file path=docProps/app.xml><?xml version="1.0" encoding="utf-8"?>
<Properties xmlns="http://schemas.openxmlformats.org/officeDocument/2006/extended-properties" xmlns:vt="http://schemas.openxmlformats.org/officeDocument/2006/docPropsVTypes">
  <Template>IUGONET</Template>
  <TotalTime>8521</TotalTime>
  <Words>1429</Words>
  <Application>Microsoft Office PowerPoint</Application>
  <PresentationFormat>画面に合わせる (4:3)</PresentationFormat>
  <Paragraphs>164</Paragraphs>
  <Slides>17</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17</vt:i4>
      </vt:variant>
    </vt:vector>
  </HeadingPairs>
  <TitlesOfParts>
    <vt:vector size="25" baseType="lpstr">
      <vt:lpstr>ＭＳ Ｐゴシック</vt:lpstr>
      <vt:lpstr>ヒラギノ角ゴ Pro W6</vt:lpstr>
      <vt:lpstr>メイリオ</vt:lpstr>
      <vt:lpstr>Arial</vt:lpstr>
      <vt:lpstr>Arial Narrow Bold</vt:lpstr>
      <vt:lpstr>Times New Roman</vt:lpstr>
      <vt:lpstr>Wingdings</vt:lpstr>
      <vt:lpstr>IUGONET</vt:lpstr>
      <vt:lpstr>IUGONET講習会とアウトリーチ活動</vt:lpstr>
      <vt:lpstr>1. IUGONETの概要と目的</vt:lpstr>
      <vt:lpstr>IUGONETの概要と目的</vt:lpstr>
      <vt:lpstr>IUGONETの概要と目的</vt:lpstr>
      <vt:lpstr>IUGONETがもたらした貢献</vt:lpstr>
      <vt:lpstr>IUGONETプロダクトの普及に関する問題点</vt:lpstr>
      <vt:lpstr>IUGONETアウトリーチ活動の概要</vt:lpstr>
      <vt:lpstr>講習会の開催（MDDB/UDASの普及促進） </vt:lpstr>
      <vt:lpstr>ミニ講習会の実施</vt:lpstr>
      <vt:lpstr>国外での研究者向けレクチャーの実施</vt:lpstr>
      <vt:lpstr>JpGUにおけるブース展示(毎年)</vt:lpstr>
      <vt:lpstr>ユーザー向けのメーリングリストの運用 </vt:lpstr>
      <vt:lpstr>YouTubeによるチュートリアル提供 </vt:lpstr>
      <vt:lpstr>YouTubeによるチュートリアル提供 </vt:lpstr>
      <vt:lpstr>ソーシャルメディア(Twitter/facebook)の活用</vt:lpstr>
      <vt:lpstr>まとめと今後の課題</vt:lpstr>
      <vt:lpstr>まとめと今後の課題</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IUGONET講習会とアウトリーチ活動</dc:title>
  <dc:creator>atsuki shinbori</dc:creator>
  <cp:lastModifiedBy>atsuki shinbori</cp:lastModifiedBy>
  <cp:revision>52</cp:revision>
  <dcterms:created xsi:type="dcterms:W3CDTF">2016-09-22T08:16:55Z</dcterms:created>
  <dcterms:modified xsi:type="dcterms:W3CDTF">2016-09-28T06:18:49Z</dcterms:modified>
</cp:coreProperties>
</file>