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46" r:id="rId2"/>
    <p:sldMasterId id="2147483764" r:id="rId3"/>
  </p:sldMasterIdLst>
  <p:notesMasterIdLst>
    <p:notesMasterId r:id="rId26"/>
  </p:notesMasterIdLst>
  <p:sldIdLst>
    <p:sldId id="257" r:id="rId4"/>
    <p:sldId id="417" r:id="rId5"/>
    <p:sldId id="443" r:id="rId6"/>
    <p:sldId id="422" r:id="rId7"/>
    <p:sldId id="437" r:id="rId8"/>
    <p:sldId id="418" r:id="rId9"/>
    <p:sldId id="425" r:id="rId10"/>
    <p:sldId id="419" r:id="rId11"/>
    <p:sldId id="404" r:id="rId12"/>
    <p:sldId id="445" r:id="rId13"/>
    <p:sldId id="444" r:id="rId14"/>
    <p:sldId id="331" r:id="rId15"/>
    <p:sldId id="438" r:id="rId16"/>
    <p:sldId id="439" r:id="rId17"/>
    <p:sldId id="401" r:id="rId18"/>
    <p:sldId id="428" r:id="rId19"/>
    <p:sldId id="429" r:id="rId20"/>
    <p:sldId id="436" r:id="rId21"/>
    <p:sldId id="426" r:id="rId22"/>
    <p:sldId id="442" r:id="rId23"/>
    <p:sldId id="434" r:id="rId24"/>
    <p:sldId id="441" r:id="rId25"/>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40" autoAdjust="0"/>
  </p:normalViewPr>
  <p:slideViewPr>
    <p:cSldViewPr>
      <p:cViewPr varScale="1">
        <p:scale>
          <a:sx n="71" d="100"/>
          <a:sy n="71" d="100"/>
        </p:scale>
        <p:origin x="-1854"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E8B98-7DF0-4EB7-AA9B-4548BBB8CEF4}"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kumimoji="1" lang="ja-JP" altLang="en-US"/>
        </a:p>
      </dgm:t>
    </dgm:pt>
    <dgm:pt modelId="{9A36CB86-D683-4DD6-BC55-C9AF394DF151}">
      <dgm:prSet phldrT="[テキスト]"/>
      <dgm:spPr/>
      <dgm:t>
        <a:bodyPr/>
        <a:lstStyle/>
        <a:p>
          <a:r>
            <a:rPr kumimoji="1" lang="ja-JP" altLang="en-US" b="1" dirty="0" smtClean="0">
              <a:solidFill>
                <a:schemeClr val="tx1"/>
              </a:solidFill>
            </a:rPr>
            <a:t>疑問をもつ</a:t>
          </a:r>
          <a:endParaRPr kumimoji="1" lang="ja-JP" altLang="en-US" b="1" dirty="0">
            <a:solidFill>
              <a:schemeClr val="tx1"/>
            </a:solidFill>
          </a:endParaRPr>
        </a:p>
      </dgm:t>
    </dgm:pt>
    <dgm:pt modelId="{50020725-4A92-4B95-8975-1F720C6D1054}" type="parTrans" cxnId="{6F55CDA9-88D0-46E4-831F-EB11E41928E7}">
      <dgm:prSet/>
      <dgm:spPr/>
      <dgm:t>
        <a:bodyPr/>
        <a:lstStyle/>
        <a:p>
          <a:endParaRPr kumimoji="1" lang="ja-JP" altLang="en-US" b="1">
            <a:solidFill>
              <a:schemeClr val="tx1"/>
            </a:solidFill>
          </a:endParaRPr>
        </a:p>
      </dgm:t>
    </dgm:pt>
    <dgm:pt modelId="{17D94ED0-1B68-4B25-BC40-329B97BA7C28}" type="sibTrans" cxnId="{6F55CDA9-88D0-46E4-831F-EB11E41928E7}">
      <dgm:prSet/>
      <dgm:spPr/>
      <dgm:t>
        <a:bodyPr/>
        <a:lstStyle/>
        <a:p>
          <a:endParaRPr kumimoji="1" lang="ja-JP" altLang="en-US" b="1">
            <a:solidFill>
              <a:schemeClr val="tx1"/>
            </a:solidFill>
          </a:endParaRPr>
        </a:p>
      </dgm:t>
    </dgm:pt>
    <dgm:pt modelId="{1653F59C-69D4-4EB7-AABC-EBA578811FF2}">
      <dgm:prSet phldrT="[テキスト]"/>
      <dgm:spPr/>
      <dgm:t>
        <a:bodyPr/>
        <a:lstStyle/>
        <a:p>
          <a:r>
            <a:rPr kumimoji="1" lang="ja-JP" altLang="en-US" b="1" dirty="0" smtClean="0">
              <a:solidFill>
                <a:schemeClr val="tx1"/>
              </a:solidFill>
            </a:rPr>
            <a:t>仮説を立てる</a:t>
          </a:r>
          <a:endParaRPr kumimoji="1" lang="ja-JP" altLang="en-US" b="1" dirty="0">
            <a:solidFill>
              <a:schemeClr val="tx1"/>
            </a:solidFill>
          </a:endParaRPr>
        </a:p>
      </dgm:t>
    </dgm:pt>
    <dgm:pt modelId="{B1F21876-7E63-4C12-8F07-3561CD8B30F0}" type="parTrans" cxnId="{F25421A0-D00C-4F99-879A-B8193C4C7213}">
      <dgm:prSet/>
      <dgm:spPr/>
      <dgm:t>
        <a:bodyPr/>
        <a:lstStyle/>
        <a:p>
          <a:endParaRPr kumimoji="1" lang="ja-JP" altLang="en-US" b="1">
            <a:solidFill>
              <a:schemeClr val="tx1"/>
            </a:solidFill>
          </a:endParaRPr>
        </a:p>
      </dgm:t>
    </dgm:pt>
    <dgm:pt modelId="{01E2093B-0585-420C-BD63-3993F3DCD7AE}" type="sibTrans" cxnId="{F25421A0-D00C-4F99-879A-B8193C4C7213}">
      <dgm:prSet/>
      <dgm:spPr/>
      <dgm:t>
        <a:bodyPr/>
        <a:lstStyle/>
        <a:p>
          <a:endParaRPr kumimoji="1" lang="ja-JP" altLang="en-US" b="1">
            <a:solidFill>
              <a:schemeClr val="tx1"/>
            </a:solidFill>
          </a:endParaRPr>
        </a:p>
      </dgm:t>
    </dgm:pt>
    <dgm:pt modelId="{1A6B049C-97C3-411A-9F71-EEB31AB92451}">
      <dgm:prSet phldrT="[テキスト]"/>
      <dgm:spPr/>
      <dgm:t>
        <a:bodyPr/>
        <a:lstStyle/>
        <a:p>
          <a:r>
            <a:rPr kumimoji="1" lang="ja-JP" altLang="en-US" b="1" dirty="0" smtClean="0">
              <a:solidFill>
                <a:schemeClr val="tx1"/>
              </a:solidFill>
            </a:rPr>
            <a:t>実験・観察</a:t>
          </a:r>
          <a:endParaRPr kumimoji="1" lang="ja-JP" altLang="en-US" b="1" dirty="0">
            <a:solidFill>
              <a:schemeClr val="tx1"/>
            </a:solidFill>
          </a:endParaRPr>
        </a:p>
      </dgm:t>
    </dgm:pt>
    <dgm:pt modelId="{83701132-1B91-411C-B373-DDAB434C15D9}" type="parTrans" cxnId="{0AB25014-E409-409C-AC49-307D8B52424D}">
      <dgm:prSet/>
      <dgm:spPr/>
      <dgm:t>
        <a:bodyPr/>
        <a:lstStyle/>
        <a:p>
          <a:endParaRPr kumimoji="1" lang="ja-JP" altLang="en-US" b="1">
            <a:solidFill>
              <a:schemeClr val="tx1"/>
            </a:solidFill>
          </a:endParaRPr>
        </a:p>
      </dgm:t>
    </dgm:pt>
    <dgm:pt modelId="{1C1AFD6E-8D62-43AB-A248-DE65D57C8B85}" type="sibTrans" cxnId="{0AB25014-E409-409C-AC49-307D8B52424D}">
      <dgm:prSet/>
      <dgm:spPr/>
      <dgm:t>
        <a:bodyPr/>
        <a:lstStyle/>
        <a:p>
          <a:endParaRPr kumimoji="1" lang="ja-JP" altLang="en-US" b="1">
            <a:solidFill>
              <a:schemeClr val="tx1"/>
            </a:solidFill>
          </a:endParaRPr>
        </a:p>
      </dgm:t>
    </dgm:pt>
    <dgm:pt modelId="{13D02088-E781-4FCA-964D-7992E73FFD2C}">
      <dgm:prSet phldrT="[テキスト]"/>
      <dgm:spPr/>
      <dgm:t>
        <a:bodyPr/>
        <a:lstStyle/>
        <a:p>
          <a:r>
            <a:rPr kumimoji="1" lang="ja-JP" altLang="en-US" b="1" dirty="0" smtClean="0">
              <a:solidFill>
                <a:schemeClr val="tx1"/>
              </a:solidFill>
            </a:rPr>
            <a:t>結果の分析</a:t>
          </a:r>
          <a:endParaRPr kumimoji="1" lang="ja-JP" altLang="en-US" b="1" dirty="0">
            <a:solidFill>
              <a:schemeClr val="tx1"/>
            </a:solidFill>
          </a:endParaRPr>
        </a:p>
      </dgm:t>
    </dgm:pt>
    <dgm:pt modelId="{7E916CA1-CF23-4225-920C-808F56D22C6C}" type="parTrans" cxnId="{634EBCD9-EFB3-4F2D-87AE-3ADDB59257D5}">
      <dgm:prSet/>
      <dgm:spPr/>
      <dgm:t>
        <a:bodyPr/>
        <a:lstStyle/>
        <a:p>
          <a:endParaRPr kumimoji="1" lang="ja-JP" altLang="en-US" b="1">
            <a:solidFill>
              <a:schemeClr val="tx1"/>
            </a:solidFill>
          </a:endParaRPr>
        </a:p>
      </dgm:t>
    </dgm:pt>
    <dgm:pt modelId="{1A5774A7-617B-4F6D-B38E-CE60DF19A2BE}" type="sibTrans" cxnId="{634EBCD9-EFB3-4F2D-87AE-3ADDB59257D5}">
      <dgm:prSet/>
      <dgm:spPr/>
      <dgm:t>
        <a:bodyPr/>
        <a:lstStyle/>
        <a:p>
          <a:endParaRPr kumimoji="1" lang="ja-JP" altLang="en-US" b="1">
            <a:solidFill>
              <a:schemeClr val="tx1"/>
            </a:solidFill>
          </a:endParaRPr>
        </a:p>
      </dgm:t>
    </dgm:pt>
    <dgm:pt modelId="{B95E4FCC-0709-4B6B-AD71-1BA92FE29A2E}">
      <dgm:prSet phldrT="[テキスト]"/>
      <dgm:spPr/>
      <dgm:t>
        <a:bodyPr/>
        <a:lstStyle/>
        <a:p>
          <a:r>
            <a:rPr kumimoji="1" lang="ja-JP" altLang="en-US" b="1" dirty="0" smtClean="0">
              <a:solidFill>
                <a:schemeClr val="tx1"/>
              </a:solidFill>
            </a:rPr>
            <a:t>結論を導出</a:t>
          </a:r>
          <a:endParaRPr kumimoji="1" lang="ja-JP" altLang="en-US" b="1" dirty="0">
            <a:solidFill>
              <a:schemeClr val="tx1"/>
            </a:solidFill>
          </a:endParaRPr>
        </a:p>
      </dgm:t>
    </dgm:pt>
    <dgm:pt modelId="{0D1E7187-ABDA-401D-AC55-249552D77BE7}" type="parTrans" cxnId="{FD6A90A6-C60F-4469-9C7D-B108639A3101}">
      <dgm:prSet/>
      <dgm:spPr/>
      <dgm:t>
        <a:bodyPr/>
        <a:lstStyle/>
        <a:p>
          <a:endParaRPr kumimoji="1" lang="ja-JP" altLang="en-US" b="1">
            <a:solidFill>
              <a:schemeClr val="tx1"/>
            </a:solidFill>
          </a:endParaRPr>
        </a:p>
      </dgm:t>
    </dgm:pt>
    <dgm:pt modelId="{58C358D8-049D-4AD5-B485-9352BBD845A2}" type="sibTrans" cxnId="{FD6A90A6-C60F-4469-9C7D-B108639A3101}">
      <dgm:prSet/>
      <dgm:spPr/>
      <dgm:t>
        <a:bodyPr/>
        <a:lstStyle/>
        <a:p>
          <a:endParaRPr kumimoji="1" lang="ja-JP" altLang="en-US" b="1">
            <a:solidFill>
              <a:schemeClr val="tx1"/>
            </a:solidFill>
          </a:endParaRPr>
        </a:p>
      </dgm:t>
    </dgm:pt>
    <dgm:pt modelId="{302FBFDB-BF57-41AA-BF59-4ACEDD5739C5}" type="pres">
      <dgm:prSet presAssocID="{8E1E8B98-7DF0-4EB7-AA9B-4548BBB8CEF4}" presName="Name0" presStyleCnt="0">
        <dgm:presLayoutVars>
          <dgm:dir/>
          <dgm:animLvl val="lvl"/>
          <dgm:resizeHandles val="exact"/>
        </dgm:presLayoutVars>
      </dgm:prSet>
      <dgm:spPr/>
      <dgm:t>
        <a:bodyPr/>
        <a:lstStyle/>
        <a:p>
          <a:endParaRPr kumimoji="1" lang="ja-JP" altLang="en-US"/>
        </a:p>
      </dgm:t>
    </dgm:pt>
    <dgm:pt modelId="{104D8DDD-D12E-4934-B835-CB2B912CE9F8}" type="pres">
      <dgm:prSet presAssocID="{B95E4FCC-0709-4B6B-AD71-1BA92FE29A2E}" presName="boxAndChildren" presStyleCnt="0"/>
      <dgm:spPr/>
    </dgm:pt>
    <dgm:pt modelId="{7F820C9C-6F34-4C7A-B1A5-F31DB6D46E23}" type="pres">
      <dgm:prSet presAssocID="{B95E4FCC-0709-4B6B-AD71-1BA92FE29A2E}" presName="parentTextBox" presStyleLbl="node1" presStyleIdx="0" presStyleCnt="5"/>
      <dgm:spPr/>
      <dgm:t>
        <a:bodyPr/>
        <a:lstStyle/>
        <a:p>
          <a:endParaRPr kumimoji="1" lang="ja-JP" altLang="en-US"/>
        </a:p>
      </dgm:t>
    </dgm:pt>
    <dgm:pt modelId="{5B4D1659-1560-4DD1-8087-DDA6499CB833}" type="pres">
      <dgm:prSet presAssocID="{1A5774A7-617B-4F6D-B38E-CE60DF19A2BE}" presName="sp" presStyleCnt="0"/>
      <dgm:spPr/>
    </dgm:pt>
    <dgm:pt modelId="{93F51791-D1ED-408B-B217-0E5DD67640AB}" type="pres">
      <dgm:prSet presAssocID="{13D02088-E781-4FCA-964D-7992E73FFD2C}" presName="arrowAndChildren" presStyleCnt="0"/>
      <dgm:spPr/>
    </dgm:pt>
    <dgm:pt modelId="{5D4023C0-D2CB-4F95-9172-75AF385EECC5}" type="pres">
      <dgm:prSet presAssocID="{13D02088-E781-4FCA-964D-7992E73FFD2C}" presName="parentTextArrow" presStyleLbl="node1" presStyleIdx="1" presStyleCnt="5"/>
      <dgm:spPr/>
      <dgm:t>
        <a:bodyPr/>
        <a:lstStyle/>
        <a:p>
          <a:endParaRPr kumimoji="1" lang="ja-JP" altLang="en-US"/>
        </a:p>
      </dgm:t>
    </dgm:pt>
    <dgm:pt modelId="{F4A2EA64-DE01-4995-A9C8-C6BDC32B52E2}" type="pres">
      <dgm:prSet presAssocID="{1C1AFD6E-8D62-43AB-A248-DE65D57C8B85}" presName="sp" presStyleCnt="0"/>
      <dgm:spPr/>
    </dgm:pt>
    <dgm:pt modelId="{CCFD0E3E-1243-44D8-B7AB-DCBEE05E66D9}" type="pres">
      <dgm:prSet presAssocID="{1A6B049C-97C3-411A-9F71-EEB31AB92451}" presName="arrowAndChildren" presStyleCnt="0"/>
      <dgm:spPr/>
    </dgm:pt>
    <dgm:pt modelId="{DCA88E3D-9901-4A32-81AA-E62326220494}" type="pres">
      <dgm:prSet presAssocID="{1A6B049C-97C3-411A-9F71-EEB31AB92451}" presName="parentTextArrow" presStyleLbl="node1" presStyleIdx="2" presStyleCnt="5"/>
      <dgm:spPr/>
      <dgm:t>
        <a:bodyPr/>
        <a:lstStyle/>
        <a:p>
          <a:endParaRPr kumimoji="1" lang="ja-JP" altLang="en-US"/>
        </a:p>
      </dgm:t>
    </dgm:pt>
    <dgm:pt modelId="{AA64ACDD-F26E-45E3-A527-C2AEE57B43FF}" type="pres">
      <dgm:prSet presAssocID="{01E2093B-0585-420C-BD63-3993F3DCD7AE}" presName="sp" presStyleCnt="0"/>
      <dgm:spPr/>
    </dgm:pt>
    <dgm:pt modelId="{9F26102B-D0A1-4270-BAC0-F7E2C716EFA5}" type="pres">
      <dgm:prSet presAssocID="{1653F59C-69D4-4EB7-AABC-EBA578811FF2}" presName="arrowAndChildren" presStyleCnt="0"/>
      <dgm:spPr/>
    </dgm:pt>
    <dgm:pt modelId="{90158C92-D74A-454E-AE1C-299B8D9ECF67}" type="pres">
      <dgm:prSet presAssocID="{1653F59C-69D4-4EB7-AABC-EBA578811FF2}" presName="parentTextArrow" presStyleLbl="node1" presStyleIdx="3" presStyleCnt="5"/>
      <dgm:spPr/>
      <dgm:t>
        <a:bodyPr/>
        <a:lstStyle/>
        <a:p>
          <a:endParaRPr kumimoji="1" lang="ja-JP" altLang="en-US"/>
        </a:p>
      </dgm:t>
    </dgm:pt>
    <dgm:pt modelId="{BBE2C82F-F149-40A2-9F4D-9B094C63EAC0}" type="pres">
      <dgm:prSet presAssocID="{17D94ED0-1B68-4B25-BC40-329B97BA7C28}" presName="sp" presStyleCnt="0"/>
      <dgm:spPr/>
    </dgm:pt>
    <dgm:pt modelId="{D33374F9-520F-4701-9EB7-381ED3C7E269}" type="pres">
      <dgm:prSet presAssocID="{9A36CB86-D683-4DD6-BC55-C9AF394DF151}" presName="arrowAndChildren" presStyleCnt="0"/>
      <dgm:spPr/>
    </dgm:pt>
    <dgm:pt modelId="{1D0202AB-0F2C-42CF-BFD3-CE0C7E131158}" type="pres">
      <dgm:prSet presAssocID="{9A36CB86-D683-4DD6-BC55-C9AF394DF151}" presName="parentTextArrow" presStyleLbl="node1" presStyleIdx="4" presStyleCnt="5"/>
      <dgm:spPr/>
      <dgm:t>
        <a:bodyPr/>
        <a:lstStyle/>
        <a:p>
          <a:endParaRPr kumimoji="1" lang="ja-JP" altLang="en-US"/>
        </a:p>
      </dgm:t>
    </dgm:pt>
  </dgm:ptLst>
  <dgm:cxnLst>
    <dgm:cxn modelId="{634EBCD9-EFB3-4F2D-87AE-3ADDB59257D5}" srcId="{8E1E8B98-7DF0-4EB7-AA9B-4548BBB8CEF4}" destId="{13D02088-E781-4FCA-964D-7992E73FFD2C}" srcOrd="3" destOrd="0" parTransId="{7E916CA1-CF23-4225-920C-808F56D22C6C}" sibTransId="{1A5774A7-617B-4F6D-B38E-CE60DF19A2BE}"/>
    <dgm:cxn modelId="{78FBC289-9DE2-44F7-9FCD-09D15E7A2FB5}" type="presOf" srcId="{B95E4FCC-0709-4B6B-AD71-1BA92FE29A2E}" destId="{7F820C9C-6F34-4C7A-B1A5-F31DB6D46E23}" srcOrd="0" destOrd="0" presId="urn:microsoft.com/office/officeart/2005/8/layout/process4"/>
    <dgm:cxn modelId="{F445DFF4-B778-4F83-B3E3-AEA814BDE827}" type="presOf" srcId="{9A36CB86-D683-4DD6-BC55-C9AF394DF151}" destId="{1D0202AB-0F2C-42CF-BFD3-CE0C7E131158}" srcOrd="0" destOrd="0" presId="urn:microsoft.com/office/officeart/2005/8/layout/process4"/>
    <dgm:cxn modelId="{54E469C9-F08C-4D0D-B2B5-B9C8FDF7F98C}" type="presOf" srcId="{1653F59C-69D4-4EB7-AABC-EBA578811FF2}" destId="{90158C92-D74A-454E-AE1C-299B8D9ECF67}" srcOrd="0" destOrd="0" presId="urn:microsoft.com/office/officeart/2005/8/layout/process4"/>
    <dgm:cxn modelId="{0AB25014-E409-409C-AC49-307D8B52424D}" srcId="{8E1E8B98-7DF0-4EB7-AA9B-4548BBB8CEF4}" destId="{1A6B049C-97C3-411A-9F71-EEB31AB92451}" srcOrd="2" destOrd="0" parTransId="{83701132-1B91-411C-B373-DDAB434C15D9}" sibTransId="{1C1AFD6E-8D62-43AB-A248-DE65D57C8B85}"/>
    <dgm:cxn modelId="{6CF16B5C-3AD1-4CF6-9E54-F1DE2F748C36}" type="presOf" srcId="{1A6B049C-97C3-411A-9F71-EEB31AB92451}" destId="{DCA88E3D-9901-4A32-81AA-E62326220494}" srcOrd="0" destOrd="0" presId="urn:microsoft.com/office/officeart/2005/8/layout/process4"/>
    <dgm:cxn modelId="{6F55CDA9-88D0-46E4-831F-EB11E41928E7}" srcId="{8E1E8B98-7DF0-4EB7-AA9B-4548BBB8CEF4}" destId="{9A36CB86-D683-4DD6-BC55-C9AF394DF151}" srcOrd="0" destOrd="0" parTransId="{50020725-4A92-4B95-8975-1F720C6D1054}" sibTransId="{17D94ED0-1B68-4B25-BC40-329B97BA7C28}"/>
    <dgm:cxn modelId="{3FF3949D-E053-4FF8-BEEC-674F016083CC}" type="presOf" srcId="{8E1E8B98-7DF0-4EB7-AA9B-4548BBB8CEF4}" destId="{302FBFDB-BF57-41AA-BF59-4ACEDD5739C5}" srcOrd="0" destOrd="0" presId="urn:microsoft.com/office/officeart/2005/8/layout/process4"/>
    <dgm:cxn modelId="{67D34C7B-CFB7-49B8-B598-E8D4EDCD0B2F}" type="presOf" srcId="{13D02088-E781-4FCA-964D-7992E73FFD2C}" destId="{5D4023C0-D2CB-4F95-9172-75AF385EECC5}" srcOrd="0" destOrd="0" presId="urn:microsoft.com/office/officeart/2005/8/layout/process4"/>
    <dgm:cxn modelId="{FD6A90A6-C60F-4469-9C7D-B108639A3101}" srcId="{8E1E8B98-7DF0-4EB7-AA9B-4548BBB8CEF4}" destId="{B95E4FCC-0709-4B6B-AD71-1BA92FE29A2E}" srcOrd="4" destOrd="0" parTransId="{0D1E7187-ABDA-401D-AC55-249552D77BE7}" sibTransId="{58C358D8-049D-4AD5-B485-9352BBD845A2}"/>
    <dgm:cxn modelId="{F25421A0-D00C-4F99-879A-B8193C4C7213}" srcId="{8E1E8B98-7DF0-4EB7-AA9B-4548BBB8CEF4}" destId="{1653F59C-69D4-4EB7-AABC-EBA578811FF2}" srcOrd="1" destOrd="0" parTransId="{B1F21876-7E63-4C12-8F07-3561CD8B30F0}" sibTransId="{01E2093B-0585-420C-BD63-3993F3DCD7AE}"/>
    <dgm:cxn modelId="{D2EF25EF-9BBB-4DC6-B761-E89DFFB17121}" type="presParOf" srcId="{302FBFDB-BF57-41AA-BF59-4ACEDD5739C5}" destId="{104D8DDD-D12E-4934-B835-CB2B912CE9F8}" srcOrd="0" destOrd="0" presId="urn:microsoft.com/office/officeart/2005/8/layout/process4"/>
    <dgm:cxn modelId="{15651738-7AB3-48DF-8868-FADB9329BA3C}" type="presParOf" srcId="{104D8DDD-D12E-4934-B835-CB2B912CE9F8}" destId="{7F820C9C-6F34-4C7A-B1A5-F31DB6D46E23}" srcOrd="0" destOrd="0" presId="urn:microsoft.com/office/officeart/2005/8/layout/process4"/>
    <dgm:cxn modelId="{4294C7D6-4EDD-42BA-8A27-4909B8EE7298}" type="presParOf" srcId="{302FBFDB-BF57-41AA-BF59-4ACEDD5739C5}" destId="{5B4D1659-1560-4DD1-8087-DDA6499CB833}" srcOrd="1" destOrd="0" presId="urn:microsoft.com/office/officeart/2005/8/layout/process4"/>
    <dgm:cxn modelId="{B982BDB8-1141-439F-87C7-813F84243A43}" type="presParOf" srcId="{302FBFDB-BF57-41AA-BF59-4ACEDD5739C5}" destId="{93F51791-D1ED-408B-B217-0E5DD67640AB}" srcOrd="2" destOrd="0" presId="urn:microsoft.com/office/officeart/2005/8/layout/process4"/>
    <dgm:cxn modelId="{A7586A60-DBDE-4BA0-8D91-0B609B92566B}" type="presParOf" srcId="{93F51791-D1ED-408B-B217-0E5DD67640AB}" destId="{5D4023C0-D2CB-4F95-9172-75AF385EECC5}" srcOrd="0" destOrd="0" presId="urn:microsoft.com/office/officeart/2005/8/layout/process4"/>
    <dgm:cxn modelId="{133839E4-019D-4552-9520-6E58B1AAD525}" type="presParOf" srcId="{302FBFDB-BF57-41AA-BF59-4ACEDD5739C5}" destId="{F4A2EA64-DE01-4995-A9C8-C6BDC32B52E2}" srcOrd="3" destOrd="0" presId="urn:microsoft.com/office/officeart/2005/8/layout/process4"/>
    <dgm:cxn modelId="{589D25A4-47D2-45AE-BF6D-31F910E5209B}" type="presParOf" srcId="{302FBFDB-BF57-41AA-BF59-4ACEDD5739C5}" destId="{CCFD0E3E-1243-44D8-B7AB-DCBEE05E66D9}" srcOrd="4" destOrd="0" presId="urn:microsoft.com/office/officeart/2005/8/layout/process4"/>
    <dgm:cxn modelId="{98BE5911-1144-4E31-B557-9A11A05D882B}" type="presParOf" srcId="{CCFD0E3E-1243-44D8-B7AB-DCBEE05E66D9}" destId="{DCA88E3D-9901-4A32-81AA-E62326220494}" srcOrd="0" destOrd="0" presId="urn:microsoft.com/office/officeart/2005/8/layout/process4"/>
    <dgm:cxn modelId="{40B6433D-6A47-497D-84BC-B4A2302273BA}" type="presParOf" srcId="{302FBFDB-BF57-41AA-BF59-4ACEDD5739C5}" destId="{AA64ACDD-F26E-45E3-A527-C2AEE57B43FF}" srcOrd="5" destOrd="0" presId="urn:microsoft.com/office/officeart/2005/8/layout/process4"/>
    <dgm:cxn modelId="{A25B6C6F-F097-4690-B49E-FF42CFEEA5DF}" type="presParOf" srcId="{302FBFDB-BF57-41AA-BF59-4ACEDD5739C5}" destId="{9F26102B-D0A1-4270-BAC0-F7E2C716EFA5}" srcOrd="6" destOrd="0" presId="urn:microsoft.com/office/officeart/2005/8/layout/process4"/>
    <dgm:cxn modelId="{98B322EE-9938-450E-B97A-DDA285743787}" type="presParOf" srcId="{9F26102B-D0A1-4270-BAC0-F7E2C716EFA5}" destId="{90158C92-D74A-454E-AE1C-299B8D9ECF67}" srcOrd="0" destOrd="0" presId="urn:microsoft.com/office/officeart/2005/8/layout/process4"/>
    <dgm:cxn modelId="{05205D4A-7CBC-41D9-8F32-2A56089CD6BA}" type="presParOf" srcId="{302FBFDB-BF57-41AA-BF59-4ACEDD5739C5}" destId="{BBE2C82F-F149-40A2-9F4D-9B094C63EAC0}" srcOrd="7" destOrd="0" presId="urn:microsoft.com/office/officeart/2005/8/layout/process4"/>
    <dgm:cxn modelId="{10D976AA-ED57-46E0-AF93-A1D4EE465EE1}" type="presParOf" srcId="{302FBFDB-BF57-41AA-BF59-4ACEDD5739C5}" destId="{D33374F9-520F-4701-9EB7-381ED3C7E269}" srcOrd="8" destOrd="0" presId="urn:microsoft.com/office/officeart/2005/8/layout/process4"/>
    <dgm:cxn modelId="{32D9F722-3105-4D15-BCB5-82A91EC2DC11}" type="presParOf" srcId="{D33374F9-520F-4701-9EB7-381ED3C7E269}" destId="{1D0202AB-0F2C-42CF-BFD3-CE0C7E131158}"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20C9C-6F34-4C7A-B1A5-F31DB6D46E23}">
      <dsp:nvSpPr>
        <dsp:cNvPr id="0" name=""/>
        <dsp:cNvSpPr/>
      </dsp:nvSpPr>
      <dsp:spPr>
        <a:xfrm>
          <a:off x="0" y="3489565"/>
          <a:ext cx="1649891" cy="57249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kumimoji="1" lang="ja-JP" altLang="en-US" sz="1900" b="1" kern="1200" dirty="0" smtClean="0">
              <a:solidFill>
                <a:schemeClr val="tx1"/>
              </a:solidFill>
            </a:rPr>
            <a:t>結論を導出</a:t>
          </a:r>
          <a:endParaRPr kumimoji="1" lang="ja-JP" altLang="en-US" sz="1900" b="1" kern="1200" dirty="0">
            <a:solidFill>
              <a:schemeClr val="tx1"/>
            </a:solidFill>
          </a:endParaRPr>
        </a:p>
      </dsp:txBody>
      <dsp:txXfrm>
        <a:off x="0" y="3489565"/>
        <a:ext cx="1649891" cy="572492"/>
      </dsp:txXfrm>
    </dsp:sp>
    <dsp:sp modelId="{5D4023C0-D2CB-4F95-9172-75AF385EECC5}">
      <dsp:nvSpPr>
        <dsp:cNvPr id="0" name=""/>
        <dsp:cNvSpPr/>
      </dsp:nvSpPr>
      <dsp:spPr>
        <a:xfrm rot="10800000">
          <a:off x="0" y="2617659"/>
          <a:ext cx="1649891" cy="880492"/>
        </a:xfrm>
        <a:prstGeom prst="upArrowCallou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kumimoji="1" lang="ja-JP" altLang="en-US" sz="1900" b="1" kern="1200" dirty="0" smtClean="0">
              <a:solidFill>
                <a:schemeClr val="tx1"/>
              </a:solidFill>
            </a:rPr>
            <a:t>結果の分析</a:t>
          </a:r>
          <a:endParaRPr kumimoji="1" lang="ja-JP" altLang="en-US" sz="1900" b="1" kern="1200" dirty="0">
            <a:solidFill>
              <a:schemeClr val="tx1"/>
            </a:solidFill>
          </a:endParaRPr>
        </a:p>
      </dsp:txBody>
      <dsp:txXfrm rot="10800000">
        <a:off x="0" y="2617659"/>
        <a:ext cx="1649891" cy="572117"/>
      </dsp:txXfrm>
    </dsp:sp>
    <dsp:sp modelId="{DCA88E3D-9901-4A32-81AA-E62326220494}">
      <dsp:nvSpPr>
        <dsp:cNvPr id="0" name=""/>
        <dsp:cNvSpPr/>
      </dsp:nvSpPr>
      <dsp:spPr>
        <a:xfrm rot="10800000">
          <a:off x="0" y="1745753"/>
          <a:ext cx="1649891" cy="880492"/>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kumimoji="1" lang="ja-JP" altLang="en-US" sz="1900" b="1" kern="1200" dirty="0" smtClean="0">
              <a:solidFill>
                <a:schemeClr val="tx1"/>
              </a:solidFill>
            </a:rPr>
            <a:t>実験・観察</a:t>
          </a:r>
          <a:endParaRPr kumimoji="1" lang="ja-JP" altLang="en-US" sz="1900" b="1" kern="1200" dirty="0">
            <a:solidFill>
              <a:schemeClr val="tx1"/>
            </a:solidFill>
          </a:endParaRPr>
        </a:p>
      </dsp:txBody>
      <dsp:txXfrm rot="10800000">
        <a:off x="0" y="1745753"/>
        <a:ext cx="1649891" cy="572117"/>
      </dsp:txXfrm>
    </dsp:sp>
    <dsp:sp modelId="{90158C92-D74A-454E-AE1C-299B8D9ECF67}">
      <dsp:nvSpPr>
        <dsp:cNvPr id="0" name=""/>
        <dsp:cNvSpPr/>
      </dsp:nvSpPr>
      <dsp:spPr>
        <a:xfrm rot="10800000">
          <a:off x="0" y="873848"/>
          <a:ext cx="1649891" cy="880492"/>
        </a:xfrm>
        <a:prstGeom prst="upArrowCallou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kumimoji="1" lang="ja-JP" altLang="en-US" sz="1900" b="1" kern="1200" dirty="0" smtClean="0">
              <a:solidFill>
                <a:schemeClr val="tx1"/>
              </a:solidFill>
            </a:rPr>
            <a:t>仮説を立てる</a:t>
          </a:r>
          <a:endParaRPr kumimoji="1" lang="ja-JP" altLang="en-US" sz="1900" b="1" kern="1200" dirty="0">
            <a:solidFill>
              <a:schemeClr val="tx1"/>
            </a:solidFill>
          </a:endParaRPr>
        </a:p>
      </dsp:txBody>
      <dsp:txXfrm rot="10800000">
        <a:off x="0" y="873848"/>
        <a:ext cx="1649891" cy="572117"/>
      </dsp:txXfrm>
    </dsp:sp>
    <dsp:sp modelId="{1D0202AB-0F2C-42CF-BFD3-CE0C7E131158}">
      <dsp:nvSpPr>
        <dsp:cNvPr id="0" name=""/>
        <dsp:cNvSpPr/>
      </dsp:nvSpPr>
      <dsp:spPr>
        <a:xfrm rot="10800000">
          <a:off x="0" y="1942"/>
          <a:ext cx="1649891" cy="880492"/>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kumimoji="1" lang="ja-JP" altLang="en-US" sz="1900" b="1" kern="1200" dirty="0" smtClean="0">
              <a:solidFill>
                <a:schemeClr val="tx1"/>
              </a:solidFill>
            </a:rPr>
            <a:t>疑問をもつ</a:t>
          </a:r>
          <a:endParaRPr kumimoji="1" lang="ja-JP" altLang="en-US" sz="1900" b="1" kern="1200" dirty="0">
            <a:solidFill>
              <a:schemeClr val="tx1"/>
            </a:solidFill>
          </a:endParaRPr>
        </a:p>
      </dsp:txBody>
      <dsp:txXfrm rot="10800000">
        <a:off x="0" y="1942"/>
        <a:ext cx="1649891" cy="5721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E54F00F-8F62-4B99-9B9E-4873050738E9}" type="datetimeFigureOut">
              <a:rPr kumimoji="1" lang="ja-JP" altLang="en-US" smtClean="0"/>
              <a:t>2016/9/27</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132C96C-1DE5-43DC-9763-EEC138BE3D1C}" type="slidenum">
              <a:rPr kumimoji="1" lang="ja-JP" altLang="en-US" smtClean="0"/>
              <a:t>‹#›</a:t>
            </a:fld>
            <a:endParaRPr kumimoji="1" lang="ja-JP" altLang="en-US"/>
          </a:p>
        </p:txBody>
      </p:sp>
    </p:spTree>
    <p:extLst>
      <p:ext uri="{BB962C8B-B14F-4D97-AF65-F5344CB8AC3E}">
        <p14:creationId xmlns:p14="http://schemas.microsoft.com/office/powerpoint/2010/main" val="4975543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8551A23-1DBE-4EBA-AFF7-B89461591660}" type="slidenum">
              <a:rPr kumimoji="1" lang="ja-JP" altLang="en-US" smtClean="0"/>
              <a:pPr/>
              <a:t>1</a:t>
            </a:fld>
            <a:endParaRPr kumimoji="1" lang="ja-JP" altLang="en-US"/>
          </a:p>
        </p:txBody>
      </p:sp>
    </p:spTree>
    <p:extLst>
      <p:ext uri="{BB962C8B-B14F-4D97-AF65-F5344CB8AC3E}">
        <p14:creationId xmlns:p14="http://schemas.microsoft.com/office/powerpoint/2010/main" val="60664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8551A23-1DBE-4EBA-AFF7-B89461591660}"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40448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0132C96C-1DE5-43DC-9763-EEC138BE3D1C}" type="slidenum">
              <a:rPr kumimoji="1" lang="ja-JP" altLang="en-US" smtClean="0"/>
              <a:t>12</a:t>
            </a:fld>
            <a:endParaRPr kumimoji="1" lang="ja-JP" altLang="en-US"/>
          </a:p>
        </p:txBody>
      </p:sp>
    </p:spTree>
    <p:extLst>
      <p:ext uri="{BB962C8B-B14F-4D97-AF65-F5344CB8AC3E}">
        <p14:creationId xmlns:p14="http://schemas.microsoft.com/office/powerpoint/2010/main" val="244161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A80EB4-5A73-48DC-8C79-60C9F427B35B}" type="slidenum">
              <a:rPr kumimoji="1" lang="ja-JP" altLang="en-US" smtClean="0"/>
              <a:t>13</a:t>
            </a:fld>
            <a:endParaRPr kumimoji="1" lang="ja-JP" altLang="en-US"/>
          </a:p>
        </p:txBody>
      </p:sp>
    </p:spTree>
    <p:extLst>
      <p:ext uri="{BB962C8B-B14F-4D97-AF65-F5344CB8AC3E}">
        <p14:creationId xmlns:p14="http://schemas.microsoft.com/office/powerpoint/2010/main" val="730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132C96C-1DE5-43DC-9763-EEC138BE3D1C}" type="slidenum">
              <a:rPr kumimoji="1" lang="ja-JP" altLang="en-US" smtClean="0"/>
              <a:t>15</a:t>
            </a:fld>
            <a:endParaRPr kumimoji="1" lang="ja-JP" altLang="en-US"/>
          </a:p>
        </p:txBody>
      </p:sp>
    </p:spTree>
    <p:extLst>
      <p:ext uri="{BB962C8B-B14F-4D97-AF65-F5344CB8AC3E}">
        <p14:creationId xmlns:p14="http://schemas.microsoft.com/office/powerpoint/2010/main" val="244161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019FE36-083B-443F-8D45-229B8D6E5D11}"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921F656-2BE9-4207-AEE2-23A918F1B10C}"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873D99-04C0-4616-8D25-DDFC6164B59E}"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04A80FC-EA44-493F-9899-19989EB8748B}"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9026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56CC78A-BF86-461A-8612-3FF3D40FCD8D}"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8587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A5FA4C8-AD9A-4FAF-AC7C-72070ABA4F3A}"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3747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4AE21A3-BFE0-4C90-9129-67E7427485CD}"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6648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96A2A5D-87FA-46F9-9BFF-8DD3F3CE985E}"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414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4ABB501-D1D9-4DAD-9358-D506F9BC17FF}"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6000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D9D6614-7947-4BCA-A80F-9EB8329C2C4B}"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3313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DC303F9-9DE6-4B11-8895-C2B8B12DDE8D}"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231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E6A9045-BDC8-4404-8B0E-720D45F5DF82}"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074EE51-9D58-410A-ACBB-8F32D1D026B7}"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8760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6C2D6B7-5A03-427F-B51D-6E8CA485CE33}"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0826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1E8FAD-E675-449E-BDBA-75C6E10CF7BD}"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0794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3133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7425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0411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354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1345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4286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36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B92492A-08D2-42BA-91CC-7E0D7D5ABA91}" type="datetime1">
              <a:rPr kumimoji="1" lang="ja-JP" altLang="en-US" smtClean="0"/>
              <a:t>2016/9/27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5468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6041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2100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198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A315762-6079-4C40-AB1B-DB5B39C3CEE3}" type="datetime1">
              <a:rPr kumimoji="1" lang="ja-JP" altLang="en-US" smtClean="0"/>
              <a:t>2016/9/27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4035AFB-22C2-44C0-A5C0-DDA4BD9ADA7F}" type="datetime1">
              <a:rPr kumimoji="1" lang="ja-JP" altLang="en-US" smtClean="0"/>
              <a:t>2016/9/27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288C232-6878-462B-9002-4009F0DF6617}" type="datetime1">
              <a:rPr kumimoji="1" lang="ja-JP" altLang="en-US" smtClean="0"/>
              <a:t>2016/9/27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394EFC8-CD45-4E0A-A5EB-356BF9659754}" type="datetime1">
              <a:rPr kumimoji="1" lang="ja-JP" altLang="en-US" smtClean="0"/>
              <a:t>2016/9/27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FC50089-3E59-4E6D-954A-7A1637FF216D}" type="datetime1">
              <a:rPr kumimoji="1" lang="ja-JP" altLang="en-US" smtClean="0"/>
              <a:t>2016/9/27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0301D8F-6891-4C38-9463-F8BBD083E2C3}" type="datetime1">
              <a:rPr kumimoji="1" lang="ja-JP" altLang="en-US" smtClean="0"/>
              <a:t>2016/9/27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51317-D454-40E8-B0EB-62D121F07135}" type="datetime1">
              <a:rPr kumimoji="1" lang="ja-JP" altLang="en-US" smtClean="0"/>
              <a:t>2016/9/27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914353"/>
            <a:fld id="{733E5039-DCE4-4C02-A2E5-94DE6E4439C2}" type="datetime1">
              <a:rPr lang="ja-JP" altLang="en-US" smtClean="0">
                <a:solidFill>
                  <a:prstClr val="black">
                    <a:tint val="75000"/>
                  </a:prstClr>
                </a:solidFill>
              </a:rPr>
              <a:t>2016/9/27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914353"/>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914353"/>
            <a:fld id="{D2D8002D-B5B0-4BAC-B1F6-782DDCCE6D9C}" type="slidenum">
              <a:rPr lang="ja-JP" altLang="en-US" smtClean="0">
                <a:solidFill>
                  <a:prstClr val="black">
                    <a:tint val="75000"/>
                  </a:prstClr>
                </a:solidFill>
              </a:rPr>
              <a:pPr defTabSz="914353"/>
              <a:t>‹#›</a:t>
            </a:fld>
            <a:endParaRPr lang="ja-JP" altLang="en-US">
              <a:solidFill>
                <a:prstClr val="black">
                  <a:tint val="75000"/>
                </a:prstClr>
              </a:solidFill>
            </a:endParaRPr>
          </a:p>
        </p:txBody>
      </p:sp>
    </p:spTree>
    <p:extLst>
      <p:ext uri="{BB962C8B-B14F-4D97-AF65-F5344CB8AC3E}">
        <p14:creationId xmlns:p14="http://schemas.microsoft.com/office/powerpoint/2010/main" val="429093942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defTabSz="914353" rtl="0" eaLnBrk="1" latinLnBrk="0" hangingPunct="1">
        <a:spcBef>
          <a:spcPct val="0"/>
        </a:spcBef>
        <a:buNone/>
        <a:defRPr kumimoji="1"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53" rtl="0" eaLnBrk="1" latinLnBrk="0" hangingPunct="1">
        <a:defRPr kumimoji="1" sz="1800" kern="1200">
          <a:solidFill>
            <a:schemeClr val="tx1"/>
          </a:solidFill>
          <a:latin typeface="+mn-lt"/>
          <a:ea typeface="+mn-ea"/>
          <a:cs typeface="+mn-cs"/>
        </a:defRPr>
      </a:lvl1pPr>
      <a:lvl2pPr marL="457177" algn="l" defTabSz="914353" rtl="0" eaLnBrk="1" latinLnBrk="0" hangingPunct="1">
        <a:defRPr kumimoji="1" sz="1800" kern="1200">
          <a:solidFill>
            <a:schemeClr val="tx1"/>
          </a:solidFill>
          <a:latin typeface="+mn-lt"/>
          <a:ea typeface="+mn-ea"/>
          <a:cs typeface="+mn-cs"/>
        </a:defRPr>
      </a:lvl2pPr>
      <a:lvl3pPr marL="914353" algn="l" defTabSz="914353" rtl="0" eaLnBrk="1" latinLnBrk="0" hangingPunct="1">
        <a:defRPr kumimoji="1" sz="1800" kern="1200">
          <a:solidFill>
            <a:schemeClr val="tx1"/>
          </a:solidFill>
          <a:latin typeface="+mn-lt"/>
          <a:ea typeface="+mn-ea"/>
          <a:cs typeface="+mn-cs"/>
        </a:defRPr>
      </a:lvl3pPr>
      <a:lvl4pPr marL="1371530" algn="l" defTabSz="914353" rtl="0" eaLnBrk="1" latinLnBrk="0" hangingPunct="1">
        <a:defRPr kumimoji="1" sz="1800" kern="1200">
          <a:solidFill>
            <a:schemeClr val="tx1"/>
          </a:solidFill>
          <a:latin typeface="+mn-lt"/>
          <a:ea typeface="+mn-ea"/>
          <a:cs typeface="+mn-cs"/>
        </a:defRPr>
      </a:lvl4pPr>
      <a:lvl5pPr marL="1828706" algn="l" defTabSz="914353" rtl="0" eaLnBrk="1" latinLnBrk="0" hangingPunct="1">
        <a:defRPr kumimoji="1" sz="1800" kern="1200">
          <a:solidFill>
            <a:schemeClr val="tx1"/>
          </a:solidFill>
          <a:latin typeface="+mn-lt"/>
          <a:ea typeface="+mn-ea"/>
          <a:cs typeface="+mn-cs"/>
        </a:defRPr>
      </a:lvl5pPr>
      <a:lvl6pPr marL="2285883" algn="l" defTabSz="914353" rtl="0" eaLnBrk="1" latinLnBrk="0" hangingPunct="1">
        <a:defRPr kumimoji="1" sz="1800" kern="1200">
          <a:solidFill>
            <a:schemeClr val="tx1"/>
          </a:solidFill>
          <a:latin typeface="+mn-lt"/>
          <a:ea typeface="+mn-ea"/>
          <a:cs typeface="+mn-cs"/>
        </a:defRPr>
      </a:lvl6pPr>
      <a:lvl7pPr marL="2743060" algn="l" defTabSz="914353" rtl="0" eaLnBrk="1" latinLnBrk="0" hangingPunct="1">
        <a:defRPr kumimoji="1" sz="1800" kern="1200">
          <a:solidFill>
            <a:schemeClr val="tx1"/>
          </a:solidFill>
          <a:latin typeface="+mn-lt"/>
          <a:ea typeface="+mn-ea"/>
          <a:cs typeface="+mn-cs"/>
        </a:defRPr>
      </a:lvl7pPr>
      <a:lvl8pPr marL="3200236" algn="l" defTabSz="914353" rtl="0" eaLnBrk="1" latinLnBrk="0" hangingPunct="1">
        <a:defRPr kumimoji="1" sz="1800" kern="1200">
          <a:solidFill>
            <a:schemeClr val="tx1"/>
          </a:solidFill>
          <a:latin typeface="+mn-lt"/>
          <a:ea typeface="+mn-ea"/>
          <a:cs typeface="+mn-cs"/>
        </a:defRPr>
      </a:lvl8pPr>
      <a:lvl9pPr marL="3657413" algn="l" defTabSz="91435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lang="ja-JP" altLang="en-US" smtClean="0">
                <a:solidFill>
                  <a:prstClr val="black">
                    <a:tint val="75000"/>
                  </a:prstClr>
                </a:solidFill>
              </a:rPr>
              <a:pPr/>
              <a:t>2016/9/27</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827555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gif"/><Relationship Id="rId18" Type="http://schemas.openxmlformats.org/officeDocument/2006/relationships/image" Target="../media/image26.gif"/><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image" Target="../media/image12.gif"/><Relationship Id="rId21" Type="http://schemas.openxmlformats.org/officeDocument/2006/relationships/image" Target="../media/image29.png"/><Relationship Id="rId34" Type="http://schemas.openxmlformats.org/officeDocument/2006/relationships/image" Target="../media/image42.jpeg"/><Relationship Id="rId7" Type="http://schemas.openxmlformats.org/officeDocument/2006/relationships/image" Target="../media/image16.jpeg"/><Relationship Id="rId12" Type="http://schemas.openxmlformats.org/officeDocument/2006/relationships/image" Target="../media/image21.gif"/><Relationship Id="rId17" Type="http://schemas.openxmlformats.org/officeDocument/2006/relationships/image" Target="../media/image25.gif"/><Relationship Id="rId25" Type="http://schemas.openxmlformats.org/officeDocument/2006/relationships/image" Target="../media/image33.png"/><Relationship Id="rId33" Type="http://schemas.openxmlformats.org/officeDocument/2006/relationships/image" Target="../media/image41.jpeg"/><Relationship Id="rId38" Type="http://schemas.openxmlformats.org/officeDocument/2006/relationships/image" Target="../media/image46.png"/><Relationship Id="rId2" Type="http://schemas.openxmlformats.org/officeDocument/2006/relationships/image" Target="../media/image11.png"/><Relationship Id="rId16" Type="http://schemas.openxmlformats.org/officeDocument/2006/relationships/image" Target="../media/image24.jpeg"/><Relationship Id="rId20" Type="http://schemas.openxmlformats.org/officeDocument/2006/relationships/image" Target="../media/image28.png"/><Relationship Id="rId29" Type="http://schemas.openxmlformats.org/officeDocument/2006/relationships/image" Target="../media/image37.jpeg"/><Relationship Id="rId1" Type="http://schemas.openxmlformats.org/officeDocument/2006/relationships/slideLayout" Target="../slideLayouts/slideLayout28.xml"/><Relationship Id="rId6" Type="http://schemas.openxmlformats.org/officeDocument/2006/relationships/image" Target="../media/image15.png"/><Relationship Id="rId11" Type="http://schemas.openxmlformats.org/officeDocument/2006/relationships/image" Target="../media/image20.gif"/><Relationship Id="rId24" Type="http://schemas.openxmlformats.org/officeDocument/2006/relationships/image" Target="../media/image32.gif"/><Relationship Id="rId32" Type="http://schemas.openxmlformats.org/officeDocument/2006/relationships/image" Target="../media/image40.jpeg"/><Relationship Id="rId37" Type="http://schemas.openxmlformats.org/officeDocument/2006/relationships/image" Target="../media/image45.png"/><Relationship Id="rId40" Type="http://schemas.openxmlformats.org/officeDocument/2006/relationships/image" Target="../media/image48.png"/><Relationship Id="rId5" Type="http://schemas.openxmlformats.org/officeDocument/2006/relationships/image" Target="../media/image14.jpeg"/><Relationship Id="rId15" Type="http://schemas.openxmlformats.org/officeDocument/2006/relationships/image" Target="../media/image1.png"/><Relationship Id="rId23" Type="http://schemas.openxmlformats.org/officeDocument/2006/relationships/image" Target="../media/image31.jpeg"/><Relationship Id="rId28" Type="http://schemas.openxmlformats.org/officeDocument/2006/relationships/image" Target="../media/image36.jpeg"/><Relationship Id="rId36" Type="http://schemas.openxmlformats.org/officeDocument/2006/relationships/image" Target="../media/image44.jpeg"/><Relationship Id="rId10" Type="http://schemas.openxmlformats.org/officeDocument/2006/relationships/image" Target="../media/image19.gif"/><Relationship Id="rId19" Type="http://schemas.openxmlformats.org/officeDocument/2006/relationships/image" Target="../media/image27.gif"/><Relationship Id="rId31" Type="http://schemas.openxmlformats.org/officeDocument/2006/relationships/image" Target="../media/image39.jpeg"/><Relationship Id="rId4" Type="http://schemas.openxmlformats.org/officeDocument/2006/relationships/image" Target="../media/image13.gif"/><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30.jpeg"/><Relationship Id="rId27" Type="http://schemas.openxmlformats.org/officeDocument/2006/relationships/image" Target="../media/image35.jpeg"/><Relationship Id="rId30" Type="http://schemas.openxmlformats.org/officeDocument/2006/relationships/image" Target="../media/image38.jpeg"/><Relationship Id="rId35" Type="http://schemas.openxmlformats.org/officeDocument/2006/relationships/image" Target="../media/image4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9.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diginomica.acr.netdna-cdn.com/wp-content/uploads/2014/01/g8logo.jpg" TargetMode="External"/><Relationship Id="rId4" Type="http://schemas.openxmlformats.org/officeDocument/2006/relationships/image" Target="../media/image50.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gif"/><Relationship Id="rId18" Type="http://schemas.openxmlformats.org/officeDocument/2006/relationships/image" Target="../media/image26.gif"/><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image" Target="../media/image12.gif"/><Relationship Id="rId21" Type="http://schemas.openxmlformats.org/officeDocument/2006/relationships/image" Target="../media/image29.png"/><Relationship Id="rId34" Type="http://schemas.openxmlformats.org/officeDocument/2006/relationships/image" Target="../media/image42.jpeg"/><Relationship Id="rId7" Type="http://schemas.openxmlformats.org/officeDocument/2006/relationships/image" Target="../media/image16.jpeg"/><Relationship Id="rId12" Type="http://schemas.openxmlformats.org/officeDocument/2006/relationships/image" Target="../media/image21.gif"/><Relationship Id="rId17" Type="http://schemas.openxmlformats.org/officeDocument/2006/relationships/image" Target="../media/image25.gif"/><Relationship Id="rId25" Type="http://schemas.openxmlformats.org/officeDocument/2006/relationships/image" Target="../media/image33.png"/><Relationship Id="rId33" Type="http://schemas.openxmlformats.org/officeDocument/2006/relationships/image" Target="../media/image41.jpeg"/><Relationship Id="rId38" Type="http://schemas.openxmlformats.org/officeDocument/2006/relationships/image" Target="../media/image46.png"/><Relationship Id="rId2" Type="http://schemas.openxmlformats.org/officeDocument/2006/relationships/image" Target="../media/image11.png"/><Relationship Id="rId16" Type="http://schemas.openxmlformats.org/officeDocument/2006/relationships/image" Target="../media/image24.jpeg"/><Relationship Id="rId20" Type="http://schemas.openxmlformats.org/officeDocument/2006/relationships/image" Target="../media/image28.png"/><Relationship Id="rId29" Type="http://schemas.openxmlformats.org/officeDocument/2006/relationships/image" Target="../media/image37.jpeg"/><Relationship Id="rId1" Type="http://schemas.openxmlformats.org/officeDocument/2006/relationships/slideLayout" Target="../slideLayouts/slideLayout28.xml"/><Relationship Id="rId6" Type="http://schemas.openxmlformats.org/officeDocument/2006/relationships/image" Target="../media/image15.png"/><Relationship Id="rId11" Type="http://schemas.openxmlformats.org/officeDocument/2006/relationships/image" Target="../media/image20.gif"/><Relationship Id="rId24" Type="http://schemas.openxmlformats.org/officeDocument/2006/relationships/image" Target="../media/image32.gif"/><Relationship Id="rId32" Type="http://schemas.openxmlformats.org/officeDocument/2006/relationships/image" Target="../media/image40.jpeg"/><Relationship Id="rId37" Type="http://schemas.openxmlformats.org/officeDocument/2006/relationships/image" Target="../media/image45.png"/><Relationship Id="rId40" Type="http://schemas.openxmlformats.org/officeDocument/2006/relationships/image" Target="../media/image48.png"/><Relationship Id="rId5" Type="http://schemas.openxmlformats.org/officeDocument/2006/relationships/image" Target="../media/image14.jpeg"/><Relationship Id="rId15" Type="http://schemas.openxmlformats.org/officeDocument/2006/relationships/image" Target="../media/image1.png"/><Relationship Id="rId23" Type="http://schemas.openxmlformats.org/officeDocument/2006/relationships/image" Target="../media/image31.jpeg"/><Relationship Id="rId28" Type="http://schemas.openxmlformats.org/officeDocument/2006/relationships/image" Target="../media/image36.jpeg"/><Relationship Id="rId36" Type="http://schemas.openxmlformats.org/officeDocument/2006/relationships/image" Target="../media/image44.jpeg"/><Relationship Id="rId10" Type="http://schemas.openxmlformats.org/officeDocument/2006/relationships/image" Target="../media/image19.gif"/><Relationship Id="rId19" Type="http://schemas.openxmlformats.org/officeDocument/2006/relationships/image" Target="../media/image27.gif"/><Relationship Id="rId31" Type="http://schemas.openxmlformats.org/officeDocument/2006/relationships/image" Target="../media/image39.jpeg"/><Relationship Id="rId4" Type="http://schemas.openxmlformats.org/officeDocument/2006/relationships/image" Target="../media/image13.gif"/><Relationship Id="rId9" Type="http://schemas.openxmlformats.org/officeDocument/2006/relationships/image" Target="../media/image18.png"/><Relationship Id="rId14" Type="http://schemas.openxmlformats.org/officeDocument/2006/relationships/image" Target="../media/image23.jpeg"/><Relationship Id="rId22" Type="http://schemas.openxmlformats.org/officeDocument/2006/relationships/image" Target="../media/image30.jpeg"/><Relationship Id="rId27" Type="http://schemas.openxmlformats.org/officeDocument/2006/relationships/image" Target="../media/image35.jpeg"/><Relationship Id="rId30" Type="http://schemas.openxmlformats.org/officeDocument/2006/relationships/image" Target="../media/image38.jpeg"/><Relationship Id="rId35"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80769" y="1124744"/>
            <a:ext cx="8382462" cy="1470025"/>
          </a:xfrm>
        </p:spPr>
        <p:txBody>
          <a:bodyPr>
            <a:noAutofit/>
          </a:bodyPr>
          <a:lstStyle/>
          <a:p>
            <a:r>
              <a:rPr lang="ja-JP" altLang="ja-JP" sz="3600" dirty="0"/>
              <a:t>オープンサイエンス推進に</a:t>
            </a:r>
            <a:r>
              <a:rPr lang="ja-JP" altLang="ja-JP" sz="3600" dirty="0" smtClean="0"/>
              <a:t>関わる</a:t>
            </a:r>
            <a:r>
              <a:rPr lang="en-US" altLang="ja-JP" sz="3600" dirty="0" smtClean="0"/>
              <a:t/>
            </a:r>
            <a:br>
              <a:rPr lang="en-US" altLang="ja-JP" sz="3600" dirty="0" smtClean="0"/>
            </a:br>
            <a:r>
              <a:rPr lang="ja-JP" altLang="ja-JP" sz="3600" dirty="0" smtClean="0"/>
              <a:t>国内外</a:t>
            </a:r>
            <a:r>
              <a:rPr lang="ja-JP" altLang="ja-JP" sz="3600" dirty="0"/>
              <a:t>活動の</a:t>
            </a:r>
            <a:r>
              <a:rPr lang="ja-JP" altLang="ja-JP" sz="3600" dirty="0" smtClean="0"/>
              <a:t>現状</a:t>
            </a:r>
            <a:endParaRPr kumimoji="1" lang="ja-JP" altLang="en-US" sz="3600" b="1" dirty="0"/>
          </a:p>
        </p:txBody>
      </p:sp>
      <p:sp>
        <p:nvSpPr>
          <p:cNvPr id="5" name="コンテンツ プレースホルダー 4"/>
          <p:cNvSpPr>
            <a:spLocks noGrp="1"/>
          </p:cNvSpPr>
          <p:nvPr>
            <p:ph type="subTitle" idx="1"/>
          </p:nvPr>
        </p:nvSpPr>
        <p:spPr>
          <a:xfrm>
            <a:off x="893375" y="3076688"/>
            <a:ext cx="7308480" cy="1504440"/>
          </a:xfrm>
        </p:spPr>
        <p:txBody>
          <a:bodyPr>
            <a:noAutofit/>
          </a:bodyPr>
          <a:lstStyle/>
          <a:p>
            <a:pPr>
              <a:spcBef>
                <a:spcPts val="0"/>
              </a:spcBef>
              <a:spcAft>
                <a:spcPts val="850"/>
              </a:spcAft>
            </a:pPr>
            <a:r>
              <a:rPr kumimoji="1" lang="ja-JP" altLang="en-US" sz="2400" dirty="0" smtClean="0">
                <a:solidFill>
                  <a:schemeClr val="tx1"/>
                </a:solidFill>
              </a:rPr>
              <a:t>村山泰啓</a:t>
            </a:r>
            <a:endParaRPr kumimoji="1" lang="en-US" altLang="ja-JP" sz="2400" dirty="0" smtClean="0">
              <a:solidFill>
                <a:schemeClr val="tx1"/>
              </a:solidFill>
            </a:endParaRPr>
          </a:p>
          <a:p>
            <a:pPr>
              <a:spcBef>
                <a:spcPts val="0"/>
              </a:spcBef>
              <a:spcAft>
                <a:spcPts val="300"/>
              </a:spcAft>
            </a:pPr>
            <a:r>
              <a:rPr lang="ja-JP" altLang="en-US" sz="1800" dirty="0" smtClean="0">
                <a:solidFill>
                  <a:prstClr val="black"/>
                </a:solidFill>
              </a:rPr>
              <a:t>情報通信研究機構</a:t>
            </a:r>
            <a:endParaRPr lang="en-US" altLang="ja-JP" sz="1800" dirty="0" smtClean="0">
              <a:solidFill>
                <a:prstClr val="black"/>
              </a:solidFill>
            </a:endParaRPr>
          </a:p>
          <a:p>
            <a:pPr>
              <a:spcBef>
                <a:spcPts val="0"/>
              </a:spcBef>
              <a:spcAft>
                <a:spcPts val="300"/>
              </a:spcAft>
            </a:pPr>
            <a:endParaRPr lang="en-US" altLang="ja-JP" sz="1800" dirty="0" smtClean="0">
              <a:solidFill>
                <a:schemeClr val="tx1"/>
              </a:solidFill>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a:t>
            </a:fld>
            <a:endParaRPr kumimoji="1" lang="ja-JP" altLang="en-US" dirty="0"/>
          </a:p>
        </p:txBody>
      </p:sp>
      <p:pic>
        <p:nvPicPr>
          <p:cNvPr id="34" name="Picture 2" descr="NICT-独立行政法人 情報通信研究機構"/>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198555" y="5882636"/>
            <a:ext cx="855095" cy="43548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11" y="1"/>
            <a:ext cx="1387862" cy="864804"/>
          </a:xfrm>
          <a:prstGeom prst="rect">
            <a:avLst/>
          </a:prstGeom>
        </p:spPr>
      </p:pic>
      <p:cxnSp>
        <p:nvCxnSpPr>
          <p:cNvPr id="7" name="直線コネクタ 6"/>
          <p:cNvCxnSpPr/>
          <p:nvPr/>
        </p:nvCxnSpPr>
        <p:spPr>
          <a:xfrm>
            <a:off x="296525" y="908720"/>
            <a:ext cx="8640960"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8" name="直線コネクタ 7"/>
          <p:cNvCxnSpPr/>
          <p:nvPr/>
        </p:nvCxnSpPr>
        <p:spPr>
          <a:xfrm>
            <a:off x="296525" y="6534345"/>
            <a:ext cx="8640960" cy="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3635896" y="5916134"/>
            <a:ext cx="4646785" cy="369332"/>
          </a:xfrm>
          <a:prstGeom prst="rect">
            <a:avLst/>
          </a:prstGeom>
        </p:spPr>
        <p:txBody>
          <a:bodyPr wrap="none">
            <a:spAutoFit/>
          </a:bodyPr>
          <a:lstStyle/>
          <a:p>
            <a:r>
              <a:rPr lang="en-US" altLang="ja-JP" i="1" smtClean="0"/>
              <a:t>WDS International </a:t>
            </a:r>
            <a:r>
              <a:rPr lang="en-US" altLang="ja-JP" i="1" dirty="0" err="1" smtClean="0"/>
              <a:t>Programme</a:t>
            </a:r>
            <a:r>
              <a:rPr lang="en-US" altLang="ja-JP" i="1" dirty="0" smtClean="0"/>
              <a:t> Office Hosted by</a:t>
            </a:r>
            <a:endParaRPr lang="ja-JP" altLang="en-US" dirty="0"/>
          </a:p>
        </p:txBody>
      </p:sp>
      <p:sp>
        <p:nvSpPr>
          <p:cNvPr id="6" name="正方形/長方形 5"/>
          <p:cNvSpPr/>
          <p:nvPr/>
        </p:nvSpPr>
        <p:spPr>
          <a:xfrm>
            <a:off x="6929875" y="6210018"/>
            <a:ext cx="2216056" cy="369332"/>
          </a:xfrm>
          <a:prstGeom prst="rect">
            <a:avLst/>
          </a:prstGeom>
        </p:spPr>
        <p:txBody>
          <a:bodyPr wrap="none">
            <a:spAutoFit/>
          </a:bodyPr>
          <a:lstStyle/>
          <a:p>
            <a:r>
              <a:rPr lang="en-US" altLang="ja-JP" i="1" dirty="0" smtClean="0"/>
              <a:t>Based in Tokyo, Japan</a:t>
            </a:r>
            <a:endParaRPr lang="ja-JP" altLang="en-US" dirty="0"/>
          </a:p>
        </p:txBody>
      </p:sp>
      <p:sp>
        <p:nvSpPr>
          <p:cNvPr id="11" name="正方形/長方形 10"/>
          <p:cNvSpPr/>
          <p:nvPr/>
        </p:nvSpPr>
        <p:spPr>
          <a:xfrm>
            <a:off x="4221830" y="63071"/>
            <a:ext cx="4815742" cy="584775"/>
          </a:xfrm>
          <a:prstGeom prst="rect">
            <a:avLst/>
          </a:prstGeom>
        </p:spPr>
        <p:txBody>
          <a:bodyPr wrap="none">
            <a:spAutoFit/>
          </a:bodyPr>
          <a:lstStyle/>
          <a:p>
            <a:pPr algn="r"/>
            <a:r>
              <a:rPr lang="ja-JP" altLang="en-US" sz="1600" dirty="0" smtClean="0"/>
              <a:t>第</a:t>
            </a:r>
            <a:r>
              <a:rPr lang="en-US" altLang="ja-JP" sz="1600" dirty="0" smtClean="0"/>
              <a:t>3</a:t>
            </a:r>
            <a:r>
              <a:rPr lang="ja-JP" altLang="en-US" sz="1600" dirty="0"/>
              <a:t>回オープンサイエンスデータ推進</a:t>
            </a:r>
            <a:r>
              <a:rPr lang="ja-JP" altLang="en-US" sz="1600" dirty="0" smtClean="0"/>
              <a:t>ワークショップ</a:t>
            </a:r>
            <a:endParaRPr lang="en-US" altLang="ja-JP" sz="1600" dirty="0"/>
          </a:p>
          <a:p>
            <a:pPr algn="r"/>
            <a:r>
              <a:rPr lang="ja-JP" altLang="ja-JP" sz="1600" dirty="0"/>
              <a:t>京都大学理学研究科</a:t>
            </a:r>
            <a:r>
              <a:rPr lang="en-US" altLang="ja-JP" sz="1600" dirty="0"/>
              <a:t>1</a:t>
            </a:r>
            <a:r>
              <a:rPr lang="ja-JP" altLang="ja-JP" sz="1600" dirty="0"/>
              <a:t>号館</a:t>
            </a:r>
            <a:r>
              <a:rPr lang="en-US" altLang="ja-JP" sz="1600" dirty="0"/>
              <a:t>563</a:t>
            </a:r>
            <a:r>
              <a:rPr lang="ja-JP" altLang="ja-JP" sz="1600" dirty="0" smtClean="0"/>
              <a:t>室</a:t>
            </a:r>
            <a:r>
              <a:rPr lang="ja-JP" altLang="en-US" sz="1600" dirty="0" smtClean="0"/>
              <a:t>、</a:t>
            </a:r>
            <a:r>
              <a:rPr lang="en-US" altLang="ja-JP" sz="1600" dirty="0" smtClean="0"/>
              <a:t>2016</a:t>
            </a:r>
            <a:r>
              <a:rPr lang="ja-JP" altLang="en-US" sz="1600" dirty="0" smtClean="0"/>
              <a:t>年</a:t>
            </a:r>
            <a:r>
              <a:rPr lang="en-US" altLang="ja-JP" sz="1600" dirty="0" smtClean="0"/>
              <a:t>9</a:t>
            </a:r>
            <a:r>
              <a:rPr lang="ja-JP" altLang="en-US" sz="1600" dirty="0" smtClean="0"/>
              <a:t>月</a:t>
            </a:r>
            <a:r>
              <a:rPr lang="en-US" altLang="ja-JP" sz="1600" dirty="0" smtClean="0"/>
              <a:t>27-28</a:t>
            </a:r>
            <a:r>
              <a:rPr lang="ja-JP" altLang="en-US" sz="1600" dirty="0" smtClean="0"/>
              <a:t>日</a:t>
            </a:r>
            <a:endParaRPr lang="en-US" altLang="ja-JP" sz="1600" dirty="0" smtClean="0"/>
          </a:p>
        </p:txBody>
      </p:sp>
    </p:spTree>
    <p:extLst>
      <p:ext uri="{BB962C8B-B14F-4D97-AF65-F5344CB8AC3E}">
        <p14:creationId xmlns:p14="http://schemas.microsoft.com/office/powerpoint/2010/main" val="2998316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normAutofit/>
          </a:bodyPr>
          <a:lstStyle/>
          <a:p>
            <a:pPr>
              <a:lnSpc>
                <a:spcPct val="80000"/>
              </a:lnSpc>
            </a:pPr>
            <a:r>
              <a:rPr kumimoji="1" lang="en-US" altLang="ja-JP" sz="2800" dirty="0" smtClean="0"/>
              <a:t>Science as a Social System (with “Print” Publication)</a:t>
            </a:r>
            <a:endParaRPr kumimoji="1" lang="ja-JP" altLang="en-US" sz="2800" dirty="0"/>
          </a:p>
        </p:txBody>
      </p:sp>
      <p:pic>
        <p:nvPicPr>
          <p:cNvPr id="1026" name="Picture 2" descr="http://japanlinkcenter.org/img/Layout_B.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28273" y="4077072"/>
            <a:ext cx="1620621" cy="531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5872"/>
          <a:stretch/>
        </p:blipFill>
        <p:spPr bwMode="auto">
          <a:xfrm>
            <a:off x="6394794" y="3016179"/>
            <a:ext cx="769494" cy="4982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dc.kugi.kyoto-u.ac.jp/figs/WDS_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083" y="2224594"/>
            <a:ext cx="1161232" cy="654215"/>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6248429" y="993502"/>
            <a:ext cx="2351926" cy="923330"/>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nchor="ctr" anchorCtr="1">
            <a:spAutoFit/>
          </a:bodyPr>
          <a:lstStyle/>
          <a:p>
            <a:pPr algn="ctr" fontAlgn="auto">
              <a:spcBef>
                <a:spcPts val="0"/>
              </a:spcBef>
              <a:spcAft>
                <a:spcPts val="0"/>
              </a:spcAft>
            </a:pPr>
            <a:r>
              <a:rPr kumimoji="1" lang="en-US" altLang="ja-JP" sz="1800" b="0" i="1" dirty="0" smtClean="0">
                <a:solidFill>
                  <a:prstClr val="black"/>
                </a:solidFill>
                <a:latin typeface="Helvetica" pitchFamily="34" charset="0"/>
                <a:cs typeface="ＭＳ Ｐゴシック" charset="-128"/>
              </a:rPr>
              <a:t>Scholarly Information</a:t>
            </a:r>
            <a:br>
              <a:rPr kumimoji="1" lang="en-US" altLang="ja-JP" sz="1800" b="0" i="1" dirty="0" smtClean="0">
                <a:solidFill>
                  <a:prstClr val="black"/>
                </a:solidFill>
                <a:latin typeface="Helvetica" pitchFamily="34" charset="0"/>
                <a:cs typeface="ＭＳ Ｐゴシック" charset="-128"/>
              </a:rPr>
            </a:br>
            <a:r>
              <a:rPr kumimoji="1" lang="en-US" altLang="ja-JP" sz="1800" b="0" i="1" dirty="0" smtClean="0">
                <a:solidFill>
                  <a:prstClr val="black"/>
                </a:solidFill>
                <a:latin typeface="Helvetica" pitchFamily="34" charset="0"/>
                <a:cs typeface="ＭＳ Ｐゴシック" charset="-128"/>
              </a:rPr>
              <a:t>Management,</a:t>
            </a:r>
            <a:br>
              <a:rPr kumimoji="1" lang="en-US" altLang="ja-JP" sz="1800" b="0" i="1" dirty="0" smtClean="0">
                <a:solidFill>
                  <a:prstClr val="black"/>
                </a:solidFill>
                <a:latin typeface="Helvetica" pitchFamily="34" charset="0"/>
                <a:cs typeface="ＭＳ Ｐゴシック" charset="-128"/>
              </a:rPr>
            </a:br>
            <a:r>
              <a:rPr kumimoji="1" lang="en-US" altLang="ja-JP" sz="1800" b="0" i="1" dirty="0" smtClean="0">
                <a:solidFill>
                  <a:prstClr val="black"/>
                </a:solidFill>
                <a:latin typeface="Helvetica" pitchFamily="34" charset="0"/>
                <a:cs typeface="ＭＳ Ｐゴシック" charset="-128"/>
              </a:rPr>
              <a:t>Infrastructure</a:t>
            </a:r>
            <a:endParaRPr kumimoji="1" lang="en-US" altLang="ja-JP" sz="1800" b="0" i="1" dirty="0">
              <a:solidFill>
                <a:prstClr val="black"/>
              </a:solidFill>
              <a:latin typeface="Helvetica" pitchFamily="34" charset="0"/>
              <a:cs typeface="ＭＳ Ｐゴシック" charset="-128"/>
            </a:endParaRPr>
          </a:p>
        </p:txBody>
      </p:sp>
      <p:pic>
        <p:nvPicPr>
          <p:cNvPr id="27" name="Picture 4" descr="logo.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13235" y="3074301"/>
            <a:ext cx="534027" cy="5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0" descr="Crossref 2010 Annual Meeti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894" b="25715"/>
          <a:stretch/>
        </p:blipFill>
        <p:spPr bwMode="auto">
          <a:xfrm>
            <a:off x="6527106" y="2189617"/>
            <a:ext cx="1009079" cy="52867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murayama\Google ドライブ\Murayama Private\2014.10.20-21ICSTI Annual Meeting@MIRAIKAN-Tokyo\2014.09.10ICSTI抄録用資料\CNRS logo.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308595" y="3905747"/>
            <a:ext cx="887141" cy="40808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japan.elsevier.com/images/logo_tree.gif"/>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59832" y="1658825"/>
            <a:ext cx="589475" cy="60049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Wil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904" y="1688902"/>
            <a:ext cx="741675" cy="155922"/>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p:cNvSpPr/>
          <p:nvPr/>
        </p:nvSpPr>
        <p:spPr>
          <a:xfrm>
            <a:off x="3170273" y="1259468"/>
            <a:ext cx="1261884" cy="36933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nchor="ctr" anchorCtr="1">
            <a:spAutoFit/>
          </a:bodyPr>
          <a:lstStyle/>
          <a:p>
            <a:pPr algn="ctr" fontAlgn="auto">
              <a:spcBef>
                <a:spcPts val="0"/>
              </a:spcBef>
              <a:spcAft>
                <a:spcPts val="0"/>
              </a:spcAft>
            </a:pPr>
            <a:r>
              <a:rPr kumimoji="1" lang="en-US" altLang="ja-JP" sz="1800" b="0" i="1" dirty="0" smtClean="0">
                <a:solidFill>
                  <a:prstClr val="black"/>
                </a:solidFill>
                <a:latin typeface="Helvetica" pitchFamily="34" charset="0"/>
                <a:cs typeface="ＭＳ Ｐゴシック" charset="-128"/>
              </a:rPr>
              <a:t>Publishers</a:t>
            </a:r>
            <a:endParaRPr kumimoji="1" lang="en-US" altLang="ja-JP" sz="1800" b="0" i="1" dirty="0">
              <a:solidFill>
                <a:prstClr val="black"/>
              </a:solidFill>
              <a:latin typeface="Helvetica" pitchFamily="34" charset="0"/>
              <a:cs typeface="ＭＳ Ｐゴシック" charset="-128"/>
            </a:endParaRPr>
          </a:p>
        </p:txBody>
      </p:sp>
      <p:cxnSp>
        <p:nvCxnSpPr>
          <p:cNvPr id="40" name="直線コネクタ 39"/>
          <p:cNvCxnSpPr/>
          <p:nvPr/>
        </p:nvCxnSpPr>
        <p:spPr>
          <a:xfrm>
            <a:off x="296525" y="620688"/>
            <a:ext cx="8640960" cy="0"/>
          </a:xfrm>
          <a:prstGeom prst="line">
            <a:avLst/>
          </a:prstGeom>
          <a:ln w="57150"/>
        </p:spPr>
        <p:style>
          <a:lnRef idx="3">
            <a:schemeClr val="accent1"/>
          </a:lnRef>
          <a:fillRef idx="0">
            <a:schemeClr val="accent1"/>
          </a:fillRef>
          <a:effectRef idx="2">
            <a:schemeClr val="accent1"/>
          </a:effectRef>
          <a:fontRef idx="minor">
            <a:schemeClr val="tx1"/>
          </a:fontRef>
        </p:style>
      </p:cxnSp>
      <p:grpSp>
        <p:nvGrpSpPr>
          <p:cNvPr id="11" name="グループ化 10"/>
          <p:cNvGrpSpPr/>
          <p:nvPr/>
        </p:nvGrpSpPr>
        <p:grpSpPr>
          <a:xfrm>
            <a:off x="266373" y="1052737"/>
            <a:ext cx="2413686" cy="4752527"/>
            <a:chOff x="29352" y="2492897"/>
            <a:chExt cx="2413686" cy="4752527"/>
          </a:xfrm>
        </p:grpSpPr>
        <p:pic>
          <p:nvPicPr>
            <p:cNvPr id="1038" name="Picture 14" descr="名古屋大学ロゴ"/>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58515" y="4077072"/>
              <a:ext cx="1108682" cy="2072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東京大学 The University of Tokyo"/>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89689" y="3163560"/>
              <a:ext cx="1416521" cy="34163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1415764" y="3140968"/>
              <a:ext cx="955964" cy="690611"/>
              <a:chOff x="-117045" y="3581679"/>
              <a:chExt cx="1602969" cy="1023503"/>
            </a:xfrm>
          </p:grpSpPr>
          <p:pic>
            <p:nvPicPr>
              <p:cNvPr id="4" name="Picture 4" descr=" "/>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l="19334" t="12130" r="13886" b="9266"/>
              <a:stretch/>
            </p:blipFill>
            <p:spPr bwMode="auto">
              <a:xfrm>
                <a:off x="137314" y="3581679"/>
                <a:ext cx="977949" cy="8402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 "/>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l="10947" t="41757" r="12557" b="42339"/>
              <a:stretch/>
            </p:blipFill>
            <p:spPr bwMode="auto">
              <a:xfrm>
                <a:off x="-117045" y="4430971"/>
                <a:ext cx="1602969" cy="174211"/>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http://www.nipr.ac.jp/english/image/top-image2009.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a:stretch/>
          </p:blipFill>
          <p:spPr bwMode="auto">
            <a:xfrm>
              <a:off x="1466181" y="6338555"/>
              <a:ext cx="832614" cy="3098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ICT-独立行政法人 情報通信研究機構"/>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a:off x="518555" y="5885282"/>
              <a:ext cx="832613" cy="4240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ロゴマーク等のご利用について"/>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95331" y="4365104"/>
              <a:ext cx="1078215" cy="39893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47253" y="2536438"/>
              <a:ext cx="2395785" cy="617861"/>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spAutoFit/>
            </a:bodyPr>
            <a:lstStyle/>
            <a:p>
              <a:pPr algn="ctr" fontAlgn="auto">
                <a:lnSpc>
                  <a:spcPct val="85000"/>
                </a:lnSpc>
                <a:spcBef>
                  <a:spcPts val="0"/>
                </a:spcBef>
                <a:spcAft>
                  <a:spcPts val="0"/>
                </a:spcAft>
              </a:pPr>
              <a:r>
                <a:rPr kumimoji="1" lang="en-US" altLang="ja-JP" sz="2000" b="0" i="1" dirty="0" smtClean="0">
                  <a:solidFill>
                    <a:prstClr val="black"/>
                  </a:solidFill>
                </a:rPr>
                <a:t>Research Performing</a:t>
              </a:r>
              <a:br>
                <a:rPr kumimoji="1" lang="en-US" altLang="ja-JP" sz="2000" b="0" i="1" dirty="0" smtClean="0">
                  <a:solidFill>
                    <a:prstClr val="black"/>
                  </a:solidFill>
                </a:rPr>
              </a:br>
              <a:r>
                <a:rPr kumimoji="1" lang="en-US" altLang="ja-JP" sz="2000" b="0" i="1" dirty="0" smtClean="0">
                  <a:solidFill>
                    <a:prstClr val="black"/>
                  </a:solidFill>
                </a:rPr>
                <a:t>Bodies</a:t>
              </a:r>
              <a:endParaRPr kumimoji="1" lang="ja-JP" altLang="en-US" sz="2000" b="0" i="1" dirty="0">
                <a:solidFill>
                  <a:prstClr val="black"/>
                </a:solidFill>
              </a:endParaRPr>
            </a:p>
          </p:txBody>
        </p:sp>
        <p:sp>
          <p:nvSpPr>
            <p:cNvPr id="10" name="角丸四角形 9"/>
            <p:cNvSpPr/>
            <p:nvPr/>
          </p:nvSpPr>
          <p:spPr>
            <a:xfrm>
              <a:off x="29352" y="2492897"/>
              <a:ext cx="2397633" cy="4752527"/>
            </a:xfrm>
            <a:prstGeom prst="roundRect">
              <a:avLst>
                <a:gd name="adj" fmla="val 12322"/>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a:solidFill>
                  <a:prstClr val="black"/>
                </a:solidFill>
              </a:endParaRPr>
            </a:p>
          </p:txBody>
        </p:sp>
        <p:pic>
          <p:nvPicPr>
            <p:cNvPr id="1050" name="Picture 26" descr="NII 大学共同利用機関法人 情報・システム研究機構 国立情報学研究所"/>
            <p:cNvPicPr>
              <a:picLocks noChangeAspect="1" noChangeArrowheads="1"/>
            </p:cNvPicPr>
            <p:nvPr/>
          </p:nvPicPr>
          <p:blipFill rotWithShape="1">
            <a:blip r:embed="rId17" cstate="email">
              <a:extLst>
                <a:ext uri="{28A0092B-C50C-407E-A947-70E740481C1C}">
                  <a14:useLocalDpi xmlns:a14="http://schemas.microsoft.com/office/drawing/2010/main" val="0"/>
                </a:ext>
              </a:extLst>
            </a:blip>
            <a:srcRect r="68781"/>
            <a:stretch/>
          </p:blipFill>
          <p:spPr bwMode="auto">
            <a:xfrm>
              <a:off x="1339790" y="5748438"/>
              <a:ext cx="455332" cy="2679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グループ化 13"/>
          <p:cNvGrpSpPr/>
          <p:nvPr/>
        </p:nvGrpSpPr>
        <p:grpSpPr>
          <a:xfrm>
            <a:off x="3132845" y="3502749"/>
            <a:ext cx="2544351" cy="1524756"/>
            <a:chOff x="4782354" y="4885316"/>
            <a:chExt cx="2544351" cy="1524756"/>
          </a:xfrm>
        </p:grpSpPr>
        <p:pic>
          <p:nvPicPr>
            <p:cNvPr id="1032" name="Picture 8" descr="JSTのシンボルマーク"/>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5988811" y="5459757"/>
              <a:ext cx="601260" cy="601261"/>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4782354" y="4885316"/>
              <a:ext cx="2544351" cy="646331"/>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nchor="ctr" anchorCtr="1">
              <a:spAutoFit/>
            </a:bodyPr>
            <a:lstStyle/>
            <a:p>
              <a:pPr fontAlgn="auto">
                <a:spcBef>
                  <a:spcPts val="0"/>
                </a:spcBef>
                <a:spcAft>
                  <a:spcPts val="0"/>
                </a:spcAft>
              </a:pPr>
              <a:r>
                <a:rPr kumimoji="1" lang="en-US" altLang="ja-JP" sz="1800" b="0" i="1" dirty="0" smtClean="0">
                  <a:solidFill>
                    <a:prstClr val="black"/>
                  </a:solidFill>
                  <a:latin typeface="Helvetica" pitchFamily="34" charset="0"/>
                  <a:cs typeface="ＭＳ Ｐゴシック" charset="-128"/>
                </a:rPr>
                <a:t>Library, Repository,</a:t>
              </a:r>
              <a:br>
                <a:rPr kumimoji="1" lang="en-US" altLang="ja-JP" sz="1800" b="0" i="1" dirty="0" smtClean="0">
                  <a:solidFill>
                    <a:prstClr val="black"/>
                  </a:solidFill>
                  <a:latin typeface="Helvetica" pitchFamily="34" charset="0"/>
                  <a:cs typeface="ＭＳ Ｐゴシック" charset="-128"/>
                </a:rPr>
              </a:br>
              <a:r>
                <a:rPr kumimoji="1" lang="en-US" altLang="ja-JP" sz="1800" b="0" i="1" dirty="0" smtClean="0">
                  <a:solidFill>
                    <a:prstClr val="black"/>
                  </a:solidFill>
                  <a:latin typeface="Helvetica" pitchFamily="34" charset="0"/>
                  <a:cs typeface="ＭＳ Ｐゴシック" charset="-128"/>
                </a:rPr>
                <a:t>Search, Abstracting, …</a:t>
              </a:r>
            </a:p>
          </p:txBody>
        </p:sp>
        <p:pic>
          <p:nvPicPr>
            <p:cNvPr id="46" name="Picture 26" descr="NII 大学共同利用機関法人 情報・システム研究機構 国立情報学研究所"/>
            <p:cNvPicPr>
              <a:picLocks noChangeAspect="1" noChangeArrowheads="1"/>
            </p:cNvPicPr>
            <p:nvPr/>
          </p:nvPicPr>
          <p:blipFill rotWithShape="1">
            <a:blip r:embed="rId17" cstate="email">
              <a:extLst>
                <a:ext uri="{28A0092B-C50C-407E-A947-70E740481C1C}">
                  <a14:useLocalDpi xmlns:a14="http://schemas.microsoft.com/office/drawing/2010/main" val="0"/>
                </a:ext>
              </a:extLst>
            </a:blip>
            <a:srcRect r="68781"/>
            <a:stretch/>
          </p:blipFill>
          <p:spPr bwMode="auto">
            <a:xfrm>
              <a:off x="4853357" y="6107711"/>
              <a:ext cx="513713" cy="3023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グループ化 15"/>
          <p:cNvGrpSpPr/>
          <p:nvPr/>
        </p:nvGrpSpPr>
        <p:grpSpPr>
          <a:xfrm>
            <a:off x="3172402" y="5085184"/>
            <a:ext cx="2540577" cy="578183"/>
            <a:chOff x="3025409" y="3361686"/>
            <a:chExt cx="2540577" cy="578183"/>
          </a:xfrm>
        </p:grpSpPr>
        <p:sp>
          <p:nvSpPr>
            <p:cNvPr id="24" name="正方形/長方形 23"/>
            <p:cNvSpPr/>
            <p:nvPr/>
          </p:nvSpPr>
          <p:spPr>
            <a:xfrm>
              <a:off x="3025409" y="3361686"/>
              <a:ext cx="2232984" cy="246221"/>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lIns="0" tIns="0" rIns="0" bIns="0" anchor="ctr" anchorCtr="1">
              <a:spAutoFit/>
            </a:bodyPr>
            <a:lstStyle/>
            <a:p>
              <a:pPr fontAlgn="auto">
                <a:spcBef>
                  <a:spcPts val="0"/>
                </a:spcBef>
                <a:spcAft>
                  <a:spcPts val="0"/>
                </a:spcAft>
              </a:pPr>
              <a:r>
                <a:rPr kumimoji="1" lang="en-US" altLang="ja-JP" sz="1600" b="0" i="1" dirty="0" smtClean="0">
                  <a:solidFill>
                    <a:prstClr val="black"/>
                  </a:solidFill>
                  <a:latin typeface="Helvetica" pitchFamily="34" charset="0"/>
                  <a:cs typeface="ＭＳ Ｐゴシック" charset="-128"/>
                </a:rPr>
                <a:t>Institutional Repositories</a:t>
              </a:r>
              <a:endParaRPr kumimoji="1" lang="en-US" altLang="ja-JP" sz="1600" b="0" i="1" dirty="0">
                <a:solidFill>
                  <a:prstClr val="black"/>
                </a:solidFill>
                <a:latin typeface="Helvetica" pitchFamily="34" charset="0"/>
                <a:cs typeface="ＭＳ Ｐゴシック" charset="-128"/>
              </a:endParaRPr>
            </a:p>
          </p:txBody>
        </p:sp>
        <p:pic>
          <p:nvPicPr>
            <p:cNvPr id="2052" name="Picture 4" descr="学術機関リポジトリ構築連携支援事業"/>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032063" y="3638211"/>
              <a:ext cx="2533923" cy="301658"/>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角丸四角形 50"/>
          <p:cNvSpPr/>
          <p:nvPr/>
        </p:nvSpPr>
        <p:spPr>
          <a:xfrm>
            <a:off x="2843808" y="1052737"/>
            <a:ext cx="3097861" cy="4752527"/>
          </a:xfrm>
          <a:prstGeom prst="roundRect">
            <a:avLst>
              <a:gd name="adj" fmla="val 11436"/>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b="0">
              <a:solidFill>
                <a:prstClr val="black"/>
              </a:solidFill>
            </a:endParaRPr>
          </a:p>
        </p:txBody>
      </p:sp>
      <p:sp>
        <p:nvSpPr>
          <p:cNvPr id="52" name="角丸四角形 51"/>
          <p:cNvSpPr/>
          <p:nvPr/>
        </p:nvSpPr>
        <p:spPr>
          <a:xfrm>
            <a:off x="6181515" y="992752"/>
            <a:ext cx="2350925" cy="4747693"/>
          </a:xfrm>
          <a:prstGeom prst="roundRect">
            <a:avLst>
              <a:gd name="adj" fmla="val 102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b="0">
              <a:solidFill>
                <a:prstClr val="black"/>
              </a:solidFill>
            </a:endParaRPr>
          </a:p>
        </p:txBody>
      </p:sp>
      <p:pic>
        <p:nvPicPr>
          <p:cNvPr id="53" name="Picture 16" descr="decoration"/>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5597273" y="6250992"/>
            <a:ext cx="1535021" cy="496789"/>
          </a:xfrm>
          <a:prstGeom prst="rect">
            <a:avLst/>
          </a:prstGeom>
          <a:solidFill>
            <a:schemeClr val="bg1"/>
          </a:solidFill>
          <a:ln>
            <a:noFill/>
          </a:ln>
          <a:effectLst>
            <a:outerShdw blurRad="292100" dist="139700" dir="2700000" algn="tl" rotWithShape="0">
              <a:srgbClr val="333333">
                <a:alpha val="65000"/>
              </a:srgbClr>
            </a:outerShdw>
          </a:effectLst>
          <a:extLst/>
        </p:spPr>
      </p:pic>
      <p:pic>
        <p:nvPicPr>
          <p:cNvPr id="2054" name="Picture 6" descr="International Council for Scientific and Technical Information"/>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a:stretch/>
        </p:blipFill>
        <p:spPr bwMode="auto">
          <a:xfrm>
            <a:off x="7536185" y="6277211"/>
            <a:ext cx="1425418" cy="444348"/>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descr="https://encrypted-tbn0.gstatic.com/images?q=tbn:ANd9GcRfLZPsgZTAP8aQLC_6mofkXZnn1KescFsqETdgYw80SQhOZkP4xA"/>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6692829" y="4772205"/>
            <a:ext cx="1285493" cy="625958"/>
          </a:xfrm>
          <a:prstGeom prst="rect">
            <a:avLst/>
          </a:prstGeom>
          <a:noFill/>
          <a:ln>
            <a:noFill/>
          </a:ln>
        </p:spPr>
      </p:pic>
      <p:sp>
        <p:nvSpPr>
          <p:cNvPr id="57" name="角丸四角形 56"/>
          <p:cNvSpPr/>
          <p:nvPr/>
        </p:nvSpPr>
        <p:spPr>
          <a:xfrm>
            <a:off x="2987824" y="1157620"/>
            <a:ext cx="2816237" cy="2233360"/>
          </a:xfrm>
          <a:prstGeom prst="roundRect">
            <a:avLst/>
          </a:prstGeom>
          <a:no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b="0">
              <a:solidFill>
                <a:prstClr val="black"/>
              </a:solidFill>
            </a:endParaRPr>
          </a:p>
        </p:txBody>
      </p:sp>
      <p:sp>
        <p:nvSpPr>
          <p:cNvPr id="58" name="角丸四角形 57"/>
          <p:cNvSpPr/>
          <p:nvPr/>
        </p:nvSpPr>
        <p:spPr>
          <a:xfrm>
            <a:off x="2987824" y="3514398"/>
            <a:ext cx="2816237" cy="2148968"/>
          </a:xfrm>
          <a:prstGeom prst="roundRect">
            <a:avLst/>
          </a:prstGeom>
          <a:no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b="0">
              <a:solidFill>
                <a:prstClr val="black"/>
              </a:solidFill>
            </a:endParaRPr>
          </a:p>
        </p:txBody>
      </p:sp>
      <p:sp>
        <p:nvSpPr>
          <p:cNvPr id="60" name="正方形/長方形 59"/>
          <p:cNvSpPr/>
          <p:nvPr/>
        </p:nvSpPr>
        <p:spPr>
          <a:xfrm>
            <a:off x="808063" y="692696"/>
            <a:ext cx="1147045" cy="400110"/>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spAutoFit/>
          </a:bodyPr>
          <a:lstStyle/>
          <a:p>
            <a:pPr algn="ctr" fontAlgn="auto">
              <a:spcBef>
                <a:spcPts val="0"/>
              </a:spcBef>
              <a:spcAft>
                <a:spcPts val="0"/>
              </a:spcAft>
            </a:pPr>
            <a:r>
              <a:rPr kumimoji="1" lang="en-US" altLang="ja-JP" sz="2000" dirty="0" smtClean="0">
                <a:solidFill>
                  <a:prstClr val="black"/>
                </a:solidFill>
              </a:rPr>
              <a:t>Research</a:t>
            </a:r>
            <a:endParaRPr kumimoji="1" lang="ja-JP" altLang="en-US" sz="2000" dirty="0">
              <a:solidFill>
                <a:prstClr val="black"/>
              </a:solidFill>
            </a:endParaRPr>
          </a:p>
        </p:txBody>
      </p:sp>
      <p:sp>
        <p:nvSpPr>
          <p:cNvPr id="61" name="正方形/長方形 60"/>
          <p:cNvSpPr/>
          <p:nvPr/>
        </p:nvSpPr>
        <p:spPr>
          <a:xfrm>
            <a:off x="2771800" y="683405"/>
            <a:ext cx="5578515" cy="36933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spAutoFit/>
          </a:bodyPr>
          <a:lstStyle/>
          <a:p>
            <a:pPr algn="ctr" fontAlgn="auto">
              <a:spcBef>
                <a:spcPts val="0"/>
              </a:spcBef>
              <a:spcAft>
                <a:spcPts val="0"/>
              </a:spcAft>
            </a:pPr>
            <a:r>
              <a:rPr kumimoji="1" lang="en-US" altLang="ja-JP" sz="1800" dirty="0" smtClean="0">
                <a:solidFill>
                  <a:prstClr val="black"/>
                </a:solidFill>
              </a:rPr>
              <a:t>Publishing/Preservation/Search of Scientific Information</a:t>
            </a:r>
            <a:endParaRPr kumimoji="1" lang="ja-JP" altLang="en-US" sz="1800" dirty="0">
              <a:solidFill>
                <a:prstClr val="black"/>
              </a:solidFill>
            </a:endParaRPr>
          </a:p>
        </p:txBody>
      </p:sp>
      <p:sp>
        <p:nvSpPr>
          <p:cNvPr id="22" name="フリーフォーム 21"/>
          <p:cNvSpPr/>
          <p:nvPr/>
        </p:nvSpPr>
        <p:spPr>
          <a:xfrm>
            <a:off x="1736203" y="5879939"/>
            <a:ext cx="1886673" cy="138987"/>
          </a:xfrm>
          <a:custGeom>
            <a:avLst/>
            <a:gdLst>
              <a:gd name="connsiteX0" fmla="*/ 0 w 1886673"/>
              <a:gd name="connsiteY0" fmla="*/ 0 h 138987"/>
              <a:gd name="connsiteX1" fmla="*/ 1064870 w 1886673"/>
              <a:gd name="connsiteY1" fmla="*/ 138896 h 138987"/>
              <a:gd name="connsiteX2" fmla="*/ 1886673 w 1886673"/>
              <a:gd name="connsiteY2" fmla="*/ 23150 h 138987"/>
              <a:gd name="connsiteX3" fmla="*/ 1886673 w 1886673"/>
              <a:gd name="connsiteY3" fmla="*/ 23150 h 138987"/>
            </a:gdLst>
            <a:ahLst/>
            <a:cxnLst>
              <a:cxn ang="0">
                <a:pos x="connsiteX0" y="connsiteY0"/>
              </a:cxn>
              <a:cxn ang="0">
                <a:pos x="connsiteX1" y="connsiteY1"/>
              </a:cxn>
              <a:cxn ang="0">
                <a:pos x="connsiteX2" y="connsiteY2"/>
              </a:cxn>
              <a:cxn ang="0">
                <a:pos x="connsiteX3" y="connsiteY3"/>
              </a:cxn>
            </a:cxnLst>
            <a:rect l="l" t="t" r="r" b="b"/>
            <a:pathLst>
              <a:path w="1886673" h="138987">
                <a:moveTo>
                  <a:pt x="0" y="0"/>
                </a:moveTo>
                <a:cubicBezTo>
                  <a:pt x="375212" y="67519"/>
                  <a:pt x="750425" y="135038"/>
                  <a:pt x="1064870" y="138896"/>
                </a:cubicBezTo>
                <a:cubicBezTo>
                  <a:pt x="1379315" y="142754"/>
                  <a:pt x="1886673" y="23150"/>
                  <a:pt x="1886673" y="23150"/>
                </a:cubicBezTo>
                <a:lnTo>
                  <a:pt x="1886673" y="23150"/>
                </a:lnTo>
              </a:path>
            </a:pathLst>
          </a:custGeom>
          <a:noFill/>
          <a:ln w="38100">
            <a:solidFill>
              <a:schemeClr val="accent6">
                <a:lumMod val="75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800" b="0">
              <a:solidFill>
                <a:prstClr val="white"/>
              </a:solidFill>
            </a:endParaRPr>
          </a:p>
        </p:txBody>
      </p:sp>
      <p:sp>
        <p:nvSpPr>
          <p:cNvPr id="67" name="フリーフォーム 66"/>
          <p:cNvSpPr/>
          <p:nvPr/>
        </p:nvSpPr>
        <p:spPr>
          <a:xfrm>
            <a:off x="5004048" y="5877272"/>
            <a:ext cx="1886673" cy="138987"/>
          </a:xfrm>
          <a:custGeom>
            <a:avLst/>
            <a:gdLst>
              <a:gd name="connsiteX0" fmla="*/ 0 w 1886673"/>
              <a:gd name="connsiteY0" fmla="*/ 0 h 138987"/>
              <a:gd name="connsiteX1" fmla="*/ 1064870 w 1886673"/>
              <a:gd name="connsiteY1" fmla="*/ 138896 h 138987"/>
              <a:gd name="connsiteX2" fmla="*/ 1886673 w 1886673"/>
              <a:gd name="connsiteY2" fmla="*/ 23150 h 138987"/>
              <a:gd name="connsiteX3" fmla="*/ 1886673 w 1886673"/>
              <a:gd name="connsiteY3" fmla="*/ 23150 h 138987"/>
            </a:gdLst>
            <a:ahLst/>
            <a:cxnLst>
              <a:cxn ang="0">
                <a:pos x="connsiteX0" y="connsiteY0"/>
              </a:cxn>
              <a:cxn ang="0">
                <a:pos x="connsiteX1" y="connsiteY1"/>
              </a:cxn>
              <a:cxn ang="0">
                <a:pos x="connsiteX2" y="connsiteY2"/>
              </a:cxn>
              <a:cxn ang="0">
                <a:pos x="connsiteX3" y="connsiteY3"/>
              </a:cxn>
            </a:cxnLst>
            <a:rect l="l" t="t" r="r" b="b"/>
            <a:pathLst>
              <a:path w="1886673" h="138987">
                <a:moveTo>
                  <a:pt x="0" y="0"/>
                </a:moveTo>
                <a:cubicBezTo>
                  <a:pt x="375212" y="67519"/>
                  <a:pt x="750425" y="135038"/>
                  <a:pt x="1064870" y="138896"/>
                </a:cubicBezTo>
                <a:cubicBezTo>
                  <a:pt x="1379315" y="142754"/>
                  <a:pt x="1886673" y="23150"/>
                  <a:pt x="1886673" y="23150"/>
                </a:cubicBezTo>
                <a:lnTo>
                  <a:pt x="1886673" y="23150"/>
                </a:lnTo>
              </a:path>
            </a:pathLst>
          </a:custGeom>
          <a:noFill/>
          <a:ln w="38100">
            <a:solidFill>
              <a:schemeClr val="accent6">
                <a:lumMod val="75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800" b="0">
              <a:solidFill>
                <a:prstClr val="white"/>
              </a:solidFill>
            </a:endParaRPr>
          </a:p>
        </p:txBody>
      </p:sp>
      <p:sp>
        <p:nvSpPr>
          <p:cNvPr id="68" name="フリーフォーム 67"/>
          <p:cNvSpPr/>
          <p:nvPr/>
        </p:nvSpPr>
        <p:spPr>
          <a:xfrm>
            <a:off x="1884554" y="6007155"/>
            <a:ext cx="4893544" cy="203492"/>
          </a:xfrm>
          <a:custGeom>
            <a:avLst/>
            <a:gdLst>
              <a:gd name="connsiteX0" fmla="*/ 0 w 1886673"/>
              <a:gd name="connsiteY0" fmla="*/ 0 h 138987"/>
              <a:gd name="connsiteX1" fmla="*/ 1064870 w 1886673"/>
              <a:gd name="connsiteY1" fmla="*/ 138896 h 138987"/>
              <a:gd name="connsiteX2" fmla="*/ 1886673 w 1886673"/>
              <a:gd name="connsiteY2" fmla="*/ 23150 h 138987"/>
              <a:gd name="connsiteX3" fmla="*/ 1886673 w 1886673"/>
              <a:gd name="connsiteY3" fmla="*/ 23150 h 138987"/>
            </a:gdLst>
            <a:ahLst/>
            <a:cxnLst>
              <a:cxn ang="0">
                <a:pos x="connsiteX0" y="connsiteY0"/>
              </a:cxn>
              <a:cxn ang="0">
                <a:pos x="connsiteX1" y="connsiteY1"/>
              </a:cxn>
              <a:cxn ang="0">
                <a:pos x="connsiteX2" y="connsiteY2"/>
              </a:cxn>
              <a:cxn ang="0">
                <a:pos x="connsiteX3" y="connsiteY3"/>
              </a:cxn>
            </a:cxnLst>
            <a:rect l="l" t="t" r="r" b="b"/>
            <a:pathLst>
              <a:path w="1886673" h="138987">
                <a:moveTo>
                  <a:pt x="0" y="0"/>
                </a:moveTo>
                <a:cubicBezTo>
                  <a:pt x="375212" y="67519"/>
                  <a:pt x="750425" y="135038"/>
                  <a:pt x="1064870" y="138896"/>
                </a:cubicBezTo>
                <a:cubicBezTo>
                  <a:pt x="1379315" y="142754"/>
                  <a:pt x="1886673" y="23150"/>
                  <a:pt x="1886673" y="23150"/>
                </a:cubicBezTo>
                <a:lnTo>
                  <a:pt x="1886673" y="23150"/>
                </a:lnTo>
              </a:path>
            </a:pathLst>
          </a:custGeom>
          <a:noFill/>
          <a:ln w="38100">
            <a:solidFill>
              <a:schemeClr val="accent6">
                <a:lumMod val="75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800" b="0">
              <a:solidFill>
                <a:prstClr val="white"/>
              </a:solidFill>
            </a:endParaRPr>
          </a:p>
        </p:txBody>
      </p:sp>
      <p:sp>
        <p:nvSpPr>
          <p:cNvPr id="23" name="正方形/長方形 22"/>
          <p:cNvSpPr/>
          <p:nvPr/>
        </p:nvSpPr>
        <p:spPr>
          <a:xfrm>
            <a:off x="3329752" y="5949280"/>
            <a:ext cx="2250360" cy="307777"/>
          </a:xfrm>
          <a:prstGeom prst="rect">
            <a:avLst/>
          </a:prstGeom>
          <a:solidFill>
            <a:schemeClr val="bg1">
              <a:alpha val="70000"/>
            </a:schemeClr>
          </a:solidFill>
        </p:spPr>
        <p:txBody>
          <a:bodyPr wrap="none">
            <a:spAutoFit/>
          </a:bodyPr>
          <a:lstStyle/>
          <a:p>
            <a:pPr fontAlgn="auto">
              <a:spcBef>
                <a:spcPts val="0"/>
              </a:spcBef>
              <a:spcAft>
                <a:spcPts val="0"/>
              </a:spcAft>
            </a:pPr>
            <a:r>
              <a:rPr kumimoji="1" lang="en-US" altLang="ja-JP" sz="1400" dirty="0" smtClean="0">
                <a:solidFill>
                  <a:prstClr val="black"/>
                </a:solidFill>
                <a:latin typeface="Calibri"/>
                <a:ea typeface="ＭＳ Ｐゴシック"/>
                <a:cs typeface="+mn-cs"/>
              </a:rPr>
              <a:t>Data and Information Flows</a:t>
            </a:r>
          </a:p>
        </p:txBody>
      </p:sp>
      <p:pic>
        <p:nvPicPr>
          <p:cNvPr id="3080" name="Picture 8" descr="http://s3.amazonaws.com/uploads.uservoice.com/logo/design_setting/115962/original/orcid_tagline.jpg?1347041301"/>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a:stretch/>
        </p:blipFill>
        <p:spPr bwMode="auto">
          <a:xfrm>
            <a:off x="6804248" y="3710621"/>
            <a:ext cx="987685" cy="330827"/>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p:cNvSpPr/>
          <p:nvPr/>
        </p:nvSpPr>
        <p:spPr>
          <a:xfrm>
            <a:off x="2247651" y="6237775"/>
            <a:ext cx="1192314"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fontAlgn="auto">
              <a:spcBef>
                <a:spcPts val="0"/>
              </a:spcBef>
              <a:spcAft>
                <a:spcPts val="0"/>
              </a:spcAft>
            </a:pPr>
            <a:r>
              <a:rPr kumimoji="1" lang="en-US" altLang="ja-JP" sz="1400" dirty="0" smtClean="0">
                <a:solidFill>
                  <a:prstClr val="black"/>
                </a:solidFill>
              </a:rPr>
              <a:t>Governments</a:t>
            </a:r>
          </a:p>
          <a:p>
            <a:pPr fontAlgn="auto">
              <a:spcBef>
                <a:spcPts val="0"/>
              </a:spcBef>
              <a:spcAft>
                <a:spcPts val="0"/>
              </a:spcAft>
            </a:pPr>
            <a:r>
              <a:rPr kumimoji="1" lang="en-US" altLang="ja-JP" sz="1400" dirty="0" smtClean="0">
                <a:solidFill>
                  <a:prstClr val="black"/>
                </a:solidFill>
              </a:rPr>
              <a:t>Academies</a:t>
            </a:r>
          </a:p>
        </p:txBody>
      </p:sp>
      <p:pic>
        <p:nvPicPr>
          <p:cNvPr id="3074" name="Picture 2" descr="THE BRITISH LIBRARY"/>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400000">
            <a:off x="3367772" y="3856910"/>
            <a:ext cx="495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92739" y="4664351"/>
            <a:ext cx="1438275" cy="35242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a:stretch/>
        </p:blipFill>
        <p:spPr bwMode="auto">
          <a:xfrm>
            <a:off x="395536" y="2132856"/>
            <a:ext cx="1134712" cy="34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descr="C:\Users\murayama\Google ドライブ\Murayama Private\2014.10.20-21ICSTI Annual Meeting@MIRAIKAN-Tokyo\2014.09.10ICSTI抄録用資料\UCL log.jpg"/>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1589279" y="2564904"/>
            <a:ext cx="1038505" cy="306774"/>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murayama\Google ドライブ\Murayama Private\2014.10.20-21ICSTI Annual Meeting@MIRAIKAN-Tokyo\2014.09.10ICSTI抄録用資料\MIT LOGO.jpg"/>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a:stretch/>
        </p:blipFill>
        <p:spPr bwMode="auto">
          <a:xfrm>
            <a:off x="1329419" y="3573016"/>
            <a:ext cx="1298365" cy="35824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murayama\Google ドライブ\Murayama Private\2014.10.20-21ICSTI Annual Meeting@MIRAIKAN-Tokyo\2014.09.10ICSTI抄録用資料\Melbourne log.jpg"/>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a:stretch/>
        </p:blipFill>
        <p:spPr bwMode="auto">
          <a:xfrm>
            <a:off x="1906552" y="2924944"/>
            <a:ext cx="577216" cy="57066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murayama\Google ドライブ\Murayama Private\2014.10.20-21ICSTI Annual Meeting@MIRAIKAN-Tokyo\2014.09.10ICSTI抄録用資料\NIST_banner.jpg"/>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a:stretch/>
        </p:blipFill>
        <p:spPr bwMode="auto">
          <a:xfrm>
            <a:off x="399440" y="3390980"/>
            <a:ext cx="817245" cy="39787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C:\Users\murayama\Google ドライブ\Murayama Private\2014.10.20-21ICSTI Annual Meeting@MIRAIKAN-Tokyo\2014.09.10ICSTI抄録用資料\AIST.jpg"/>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a:stretch/>
        </p:blipFill>
        <p:spPr bwMode="auto">
          <a:xfrm>
            <a:off x="1419383" y="4623260"/>
            <a:ext cx="1064385" cy="21305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murayama\Google ドライブ\Murayama Private\2014.10.20-21ICSTI Annual Meeting@MIRAIKAN-Tokyo\2014.09.10ICSTI抄録用資料\NRF SouthAfrica.jpg"/>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a:stretch/>
        </p:blipFill>
        <p:spPr bwMode="auto">
          <a:xfrm>
            <a:off x="2058399" y="4159296"/>
            <a:ext cx="546672" cy="449127"/>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murayama\Google ドライブ\Murayama Private\2014.10.20-21ICSTI Annual Meeting@MIRAIKAN-Tokyo\2014.09.10ICSTI抄録用資料\CAS.jpg"/>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a:stretch/>
        </p:blipFill>
        <p:spPr bwMode="auto">
          <a:xfrm>
            <a:off x="357990" y="3886419"/>
            <a:ext cx="432675" cy="44674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murayama\Google ドライブ\Murayama Private\2014.10.20-21ICSTI Annual Meeting@MIRAIKAN-Tokyo\2014.09.10ICSTI抄録用資料\CAST.jpg"/>
          <p:cNvPicPr>
            <a:picLocks noChangeAspect="1" noChangeArrowheads="1"/>
          </p:cNvPicPr>
          <p:nvPr/>
        </p:nvPicPr>
        <p:blipFill>
          <a:blip r:embed="rId34" cstate="email">
            <a:extLst>
              <a:ext uri="{28A0092B-C50C-407E-A947-70E740481C1C}">
                <a14:useLocalDpi xmlns:a14="http://schemas.microsoft.com/office/drawing/2010/main" val="0"/>
              </a:ext>
            </a:extLst>
          </a:blip>
          <a:srcRect/>
          <a:stretch>
            <a:fillRect/>
          </a:stretch>
        </p:blipFill>
        <p:spPr bwMode="auto">
          <a:xfrm>
            <a:off x="852340" y="3890405"/>
            <a:ext cx="407292" cy="407292"/>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C:\Users\murayama\Google ドライブ\Murayama Private\2014.10.20-21ICSTI Annual Meeting@MIRAIKAN-Tokyo\2014.09.10ICSTI抄録用資料\academia sinica.jpg"/>
          <p:cNvPicPr>
            <a:picLocks noChangeAspect="1" noChangeArrowheads="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338768" y="4384204"/>
            <a:ext cx="430593" cy="42867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C:\Users\murayama\Google ドライブ\Murayama Private\2014.10.20-21ICSTI Annual Meeting@MIRAIKAN-Tokyo\2014.09.10ICSTI抄録用資料\jaxa.jpg"/>
          <p:cNvPicPr>
            <a:picLocks noChangeAspect="1" noChangeArrowheads="1"/>
          </p:cNvPicPr>
          <p:nvPr/>
        </p:nvPicPr>
        <p:blipFill>
          <a:blip r:embed="rId36" cstate="email">
            <a:extLst>
              <a:ext uri="{28A0092B-C50C-407E-A947-70E740481C1C}">
                <a14:useLocalDpi xmlns:a14="http://schemas.microsoft.com/office/drawing/2010/main" val="0"/>
              </a:ext>
            </a:extLst>
          </a:blip>
          <a:srcRect/>
          <a:stretch>
            <a:fillRect/>
          </a:stretch>
        </p:blipFill>
        <p:spPr bwMode="auto">
          <a:xfrm>
            <a:off x="323528" y="4869160"/>
            <a:ext cx="667690" cy="4039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a:stretch/>
        </p:blipFill>
        <p:spPr bwMode="auto">
          <a:xfrm>
            <a:off x="3256977" y="2454948"/>
            <a:ext cx="1755649" cy="25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murayama\dropbox_ymurayama2003\Dropbox\★2016.07.20-22AsianScienceEditors'Conference@Seoul\2016.07.18AsianScienceEditorsConf Slides\PLOS LOGO.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479795" y="1751834"/>
            <a:ext cx="1244333" cy="3090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murayama\dropbox_ymurayama2003\Dropbox\★2016.07.20-22AsianScienceEditors'Conference@Seoul\2016.07.18AsianScienceEditorsConf Slides\APA logo.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144115" y="2852936"/>
            <a:ext cx="1291981" cy="4339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urayama\dropbox_ymurayama2003\Dropbox\★2016.07.20-22AsianScienceEditors'Conference@Seoul\2016.07.18AsianScienceEditorsConf Slides\SpringerNature logo.png"/>
          <p:cNvPicPr>
            <a:picLocks noChangeAspect="1" noChangeArrowheads="1"/>
          </p:cNvPicPr>
          <p:nvPr/>
        </p:nvPicPr>
        <p:blipFill rotWithShape="1">
          <a:blip r:embed="rId40" cstate="print">
            <a:extLst>
              <a:ext uri="{28A0092B-C50C-407E-A947-70E740481C1C}">
                <a14:useLocalDpi xmlns:a14="http://schemas.microsoft.com/office/drawing/2010/main" val="0"/>
              </a:ext>
            </a:extLst>
          </a:blip>
          <a:srcRect t="32711" b="38742"/>
          <a:stretch/>
        </p:blipFill>
        <p:spPr bwMode="auto">
          <a:xfrm>
            <a:off x="3727322" y="2119433"/>
            <a:ext cx="2068814" cy="295301"/>
          </a:xfrm>
          <a:prstGeom prst="rect">
            <a:avLst/>
          </a:prstGeom>
          <a:noFill/>
          <a:extLst>
            <a:ext uri="{909E8E84-426E-40DD-AFC4-6F175D3DCCD1}">
              <a14:hiddenFill xmlns:a14="http://schemas.microsoft.com/office/drawing/2010/main">
                <a:solidFill>
                  <a:srgbClr val="FFFFFF"/>
                </a:solidFill>
              </a14:hiddenFill>
            </a:ext>
          </a:extLst>
        </p:spPr>
      </p:pic>
      <p:sp>
        <p:nvSpPr>
          <p:cNvPr id="65" name="角丸四角形 64"/>
          <p:cNvSpPr/>
          <p:nvPr/>
        </p:nvSpPr>
        <p:spPr>
          <a:xfrm>
            <a:off x="350045" y="1681170"/>
            <a:ext cx="2281265" cy="3927708"/>
          </a:xfrm>
          <a:prstGeom prst="roundRect">
            <a:avLst>
              <a:gd name="adj" fmla="val 12322"/>
            </a:avLst>
          </a:prstGeom>
          <a:solidFill>
            <a:schemeClr val="bg1">
              <a:alpha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a:solidFill>
                <a:prstClr val="black"/>
              </a:solidFill>
            </a:endParaRPr>
          </a:p>
        </p:txBody>
      </p:sp>
      <p:sp>
        <p:nvSpPr>
          <p:cNvPr id="66" name="角丸四角形 65"/>
          <p:cNvSpPr/>
          <p:nvPr/>
        </p:nvSpPr>
        <p:spPr>
          <a:xfrm>
            <a:off x="3051075" y="1643597"/>
            <a:ext cx="2733002" cy="1713395"/>
          </a:xfrm>
          <a:prstGeom prst="roundRect">
            <a:avLst>
              <a:gd name="adj" fmla="val 12322"/>
            </a:avLst>
          </a:prstGeom>
          <a:solidFill>
            <a:schemeClr val="bg1">
              <a:alpha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a:solidFill>
                <a:prstClr val="black"/>
              </a:solidFill>
            </a:endParaRPr>
          </a:p>
        </p:txBody>
      </p:sp>
      <p:sp>
        <p:nvSpPr>
          <p:cNvPr id="69" name="角丸四角形 68"/>
          <p:cNvSpPr/>
          <p:nvPr/>
        </p:nvSpPr>
        <p:spPr>
          <a:xfrm>
            <a:off x="3036687" y="4093433"/>
            <a:ext cx="2652625" cy="1548690"/>
          </a:xfrm>
          <a:prstGeom prst="roundRect">
            <a:avLst>
              <a:gd name="adj" fmla="val 12322"/>
            </a:avLst>
          </a:prstGeom>
          <a:solidFill>
            <a:schemeClr val="bg1">
              <a:alpha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a:solidFill>
                <a:prstClr val="black"/>
              </a:solidFill>
            </a:endParaRPr>
          </a:p>
        </p:txBody>
      </p:sp>
      <p:pic>
        <p:nvPicPr>
          <p:cNvPr id="70" name="Picture 4" descr=" "/>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l="19334" t="12130" r="13886" b="9266"/>
          <a:stretch/>
        </p:blipFill>
        <p:spPr bwMode="auto">
          <a:xfrm>
            <a:off x="806104" y="2309119"/>
            <a:ext cx="1250184" cy="1215322"/>
          </a:xfrm>
          <a:prstGeom prst="rect">
            <a:avLst/>
          </a:prstGeom>
          <a:noFill/>
          <a:effectLst>
            <a:glow rad="228600">
              <a:schemeClr val="bg1">
                <a:alpha val="90000"/>
              </a:schemeClr>
            </a:glow>
          </a:effectLst>
          <a:extLst>
            <a:ext uri="{909E8E84-426E-40DD-AFC4-6F175D3DCCD1}">
              <a14:hiddenFill xmlns:a14="http://schemas.microsoft.com/office/drawing/2010/main">
                <a:solidFill>
                  <a:srgbClr val="FFFFFF"/>
                </a:solidFill>
              </a14:hiddenFill>
            </a:ext>
          </a:extLst>
        </p:spPr>
      </p:pic>
      <p:sp>
        <p:nvSpPr>
          <p:cNvPr id="72" name="正方形/長方形 71"/>
          <p:cNvSpPr/>
          <p:nvPr/>
        </p:nvSpPr>
        <p:spPr>
          <a:xfrm>
            <a:off x="841132" y="3458839"/>
            <a:ext cx="1210588" cy="400110"/>
          </a:xfrm>
          <a:prstGeom prst="rect">
            <a:avLst/>
          </a:prstGeom>
          <a:noFill/>
          <a:ln>
            <a:noFill/>
          </a:ln>
          <a:effectLst>
            <a:glow rad="228600">
              <a:schemeClr val="bg1">
                <a:alpha val="90000"/>
              </a:schemeClr>
            </a:glow>
          </a:effectLst>
        </p:spPr>
        <p:style>
          <a:lnRef idx="1">
            <a:schemeClr val="accent6"/>
          </a:lnRef>
          <a:fillRef idx="3">
            <a:schemeClr val="accent6"/>
          </a:fillRef>
          <a:effectRef idx="2">
            <a:schemeClr val="accent6"/>
          </a:effectRef>
          <a:fontRef idx="minor">
            <a:schemeClr val="lt1"/>
          </a:fontRef>
        </p:style>
        <p:txBody>
          <a:bodyPr wrap="none">
            <a:spAutoFit/>
          </a:bodyPr>
          <a:lstStyle/>
          <a:p>
            <a:pPr algn="ctr" fontAlgn="auto">
              <a:spcBef>
                <a:spcPts val="0"/>
              </a:spcBef>
              <a:spcAft>
                <a:spcPts val="0"/>
              </a:spcAft>
            </a:pPr>
            <a:r>
              <a:rPr kumimoji="1" lang="ja-JP" altLang="en-US" sz="2000" b="1" dirty="0" smtClean="0">
                <a:solidFill>
                  <a:prstClr val="black"/>
                </a:solidFill>
                <a:effectLst>
                  <a:glow rad="279400">
                    <a:schemeClr val="bg1">
                      <a:alpha val="90000"/>
                    </a:schemeClr>
                  </a:glow>
                </a:effectLst>
              </a:rPr>
              <a:t>京都大学</a:t>
            </a:r>
            <a:endParaRPr kumimoji="1" lang="ja-JP" altLang="en-US" sz="2000" b="1" dirty="0">
              <a:solidFill>
                <a:prstClr val="black"/>
              </a:solidFill>
              <a:effectLst>
                <a:glow rad="279400">
                  <a:schemeClr val="bg1">
                    <a:alpha val="90000"/>
                  </a:schemeClr>
                </a:glow>
              </a:effectLst>
            </a:endParaRPr>
          </a:p>
        </p:txBody>
      </p:sp>
      <p:sp>
        <p:nvSpPr>
          <p:cNvPr id="73" name="正方形/長方形 72"/>
          <p:cNvSpPr/>
          <p:nvPr/>
        </p:nvSpPr>
        <p:spPr>
          <a:xfrm>
            <a:off x="3228821" y="2596842"/>
            <a:ext cx="1991251" cy="400110"/>
          </a:xfrm>
          <a:prstGeom prst="rect">
            <a:avLst/>
          </a:prstGeom>
          <a:noFill/>
          <a:ln>
            <a:noFill/>
          </a:ln>
          <a:effectLst>
            <a:glow rad="228600">
              <a:schemeClr val="bg1">
                <a:alpha val="90000"/>
              </a:schemeClr>
            </a:glow>
          </a:effectLst>
        </p:spPr>
        <p:style>
          <a:lnRef idx="1">
            <a:schemeClr val="accent6"/>
          </a:lnRef>
          <a:fillRef idx="3">
            <a:schemeClr val="accent6"/>
          </a:fillRef>
          <a:effectRef idx="2">
            <a:schemeClr val="accent6"/>
          </a:effectRef>
          <a:fontRef idx="minor">
            <a:schemeClr val="lt1"/>
          </a:fontRef>
        </p:style>
        <p:txBody>
          <a:bodyPr wrap="none">
            <a:spAutoFit/>
          </a:bodyPr>
          <a:lstStyle/>
          <a:p>
            <a:pPr algn="ctr" fontAlgn="auto">
              <a:spcBef>
                <a:spcPts val="0"/>
              </a:spcBef>
              <a:spcAft>
                <a:spcPts val="0"/>
              </a:spcAft>
            </a:pPr>
            <a:r>
              <a:rPr kumimoji="1" lang="ja-JP" altLang="en-US" sz="2000" b="1" dirty="0" smtClean="0">
                <a:solidFill>
                  <a:prstClr val="black"/>
                </a:solidFill>
                <a:effectLst>
                  <a:glow rad="279400">
                    <a:schemeClr val="bg1">
                      <a:alpha val="90000"/>
                    </a:schemeClr>
                  </a:glow>
                </a:effectLst>
              </a:rPr>
              <a:t>京都大学出版会</a:t>
            </a:r>
            <a:endParaRPr kumimoji="1" lang="ja-JP" altLang="en-US" sz="2000" b="1" dirty="0">
              <a:solidFill>
                <a:prstClr val="black"/>
              </a:solidFill>
              <a:effectLst>
                <a:glow rad="279400">
                  <a:schemeClr val="bg1">
                    <a:alpha val="90000"/>
                  </a:schemeClr>
                </a:glow>
              </a:effectLst>
            </a:endParaRPr>
          </a:p>
        </p:txBody>
      </p:sp>
      <p:pic>
        <p:nvPicPr>
          <p:cNvPr id="74" name="Picture 4" descr=" "/>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l="19334" t="12130" r="13886" b="9266"/>
          <a:stretch/>
        </p:blipFill>
        <p:spPr bwMode="auto">
          <a:xfrm>
            <a:off x="4309281" y="1676311"/>
            <a:ext cx="939282" cy="913089"/>
          </a:xfrm>
          <a:prstGeom prst="rect">
            <a:avLst/>
          </a:prstGeom>
          <a:noFill/>
          <a:effectLst>
            <a:glow rad="228600">
              <a:schemeClr val="bg1">
                <a:alpha val="90000"/>
              </a:schemeClr>
            </a:glow>
          </a:effectLst>
          <a:extLst>
            <a:ext uri="{909E8E84-426E-40DD-AFC4-6F175D3DCCD1}">
              <a14:hiddenFill xmlns:a14="http://schemas.microsoft.com/office/drawing/2010/main">
                <a:solidFill>
                  <a:srgbClr val="FFFFFF"/>
                </a:solidFill>
              </a14:hiddenFill>
            </a:ext>
          </a:extLst>
        </p:spPr>
      </p:pic>
      <p:sp>
        <p:nvSpPr>
          <p:cNvPr id="75" name="正方形/長方形 74"/>
          <p:cNvSpPr/>
          <p:nvPr/>
        </p:nvSpPr>
        <p:spPr>
          <a:xfrm>
            <a:off x="3144702" y="5044796"/>
            <a:ext cx="2507418" cy="400110"/>
          </a:xfrm>
          <a:prstGeom prst="rect">
            <a:avLst/>
          </a:prstGeom>
          <a:noFill/>
          <a:ln>
            <a:noFill/>
          </a:ln>
          <a:effectLst>
            <a:glow rad="228600">
              <a:schemeClr val="bg1">
                <a:alpha val="90000"/>
              </a:schemeClr>
            </a:glow>
          </a:effectLst>
        </p:spPr>
        <p:style>
          <a:lnRef idx="1">
            <a:schemeClr val="accent6"/>
          </a:lnRef>
          <a:fillRef idx="3">
            <a:schemeClr val="accent6"/>
          </a:fillRef>
          <a:effectRef idx="2">
            <a:schemeClr val="accent6"/>
          </a:effectRef>
          <a:fontRef idx="minor">
            <a:schemeClr val="lt1"/>
          </a:fontRef>
        </p:style>
        <p:txBody>
          <a:bodyPr wrap="none">
            <a:spAutoFit/>
          </a:bodyPr>
          <a:lstStyle/>
          <a:p>
            <a:pPr algn="ctr" fontAlgn="auto">
              <a:spcBef>
                <a:spcPts val="0"/>
              </a:spcBef>
              <a:spcAft>
                <a:spcPts val="0"/>
              </a:spcAft>
            </a:pPr>
            <a:r>
              <a:rPr kumimoji="1" lang="ja-JP" altLang="en-US" sz="2000" b="1" dirty="0" smtClean="0">
                <a:solidFill>
                  <a:prstClr val="black"/>
                </a:solidFill>
                <a:effectLst>
                  <a:glow rad="279400">
                    <a:schemeClr val="bg1">
                      <a:alpha val="90000"/>
                    </a:schemeClr>
                  </a:glow>
                </a:effectLst>
              </a:rPr>
              <a:t>京都大学附属図書館</a:t>
            </a:r>
            <a:endParaRPr kumimoji="1" lang="ja-JP" altLang="en-US" sz="2000" b="1" dirty="0">
              <a:solidFill>
                <a:prstClr val="black"/>
              </a:solidFill>
              <a:effectLst>
                <a:glow rad="279400">
                  <a:schemeClr val="bg1">
                    <a:alpha val="90000"/>
                  </a:schemeClr>
                </a:glow>
              </a:effectLst>
            </a:endParaRPr>
          </a:p>
        </p:txBody>
      </p:sp>
      <p:pic>
        <p:nvPicPr>
          <p:cNvPr id="76" name="Picture 4" descr=" "/>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l="19334" t="12130" r="13886" b="9266"/>
          <a:stretch/>
        </p:blipFill>
        <p:spPr bwMode="auto">
          <a:xfrm>
            <a:off x="4235574" y="4172095"/>
            <a:ext cx="939282" cy="913089"/>
          </a:xfrm>
          <a:prstGeom prst="rect">
            <a:avLst/>
          </a:prstGeom>
          <a:noFill/>
          <a:effectLst>
            <a:glow rad="228600">
              <a:schemeClr val="bg1">
                <a:alpha val="9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093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4032"/>
            <a:ext cx="8229600" cy="1143000"/>
          </a:xfrm>
        </p:spPr>
        <p:txBody>
          <a:bodyPr>
            <a:normAutofit/>
          </a:bodyPr>
          <a:lstStyle/>
          <a:p>
            <a:r>
              <a:rPr kumimoji="1" lang="ja-JP" altLang="en-US" dirty="0" smtClean="0"/>
              <a:t>政策的・施策的な状況</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Tree>
    <p:extLst>
      <p:ext uri="{BB962C8B-B14F-4D97-AF65-F5344CB8AC3E}">
        <p14:creationId xmlns:p14="http://schemas.microsoft.com/office/powerpoint/2010/main" val="136370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rayama\dropbox_ymurayama2003\Dropbox\★2016.05.16-17Ｇ７科学大臣会合＠つくば\figs\g8do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5" y="1628800"/>
            <a:ext cx="7772400" cy="267614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6243" y="265990"/>
            <a:ext cx="4813789" cy="858754"/>
          </a:xfrm>
          <a:prstGeom prst="roundRect">
            <a:avLst/>
          </a:prstGeom>
          <a:ln w="28575">
            <a:noFill/>
          </a:ln>
        </p:spPr>
        <p:style>
          <a:lnRef idx="2">
            <a:schemeClr val="accent6"/>
          </a:lnRef>
          <a:fillRef idx="1">
            <a:schemeClr val="lt1"/>
          </a:fillRef>
          <a:effectRef idx="0">
            <a:schemeClr val="accent6"/>
          </a:effectRef>
          <a:fontRef idx="minor">
            <a:schemeClr val="dk1"/>
          </a:fontRef>
        </p:style>
        <p:txBody>
          <a:bodyPr>
            <a:normAutofit fontScale="90000"/>
          </a:bodyPr>
          <a:lstStyle/>
          <a:p>
            <a:pPr algn="l">
              <a:lnSpc>
                <a:spcPct val="85000"/>
              </a:lnSpc>
            </a:pPr>
            <a:r>
              <a:rPr kumimoji="1" lang="en-US" altLang="ja-JP" sz="3600" b="1" dirty="0" smtClean="0"/>
              <a:t>G8 2013 Science Ministers’ Agreement of </a:t>
            </a:r>
            <a:br>
              <a:rPr kumimoji="1" lang="en-US" altLang="ja-JP" sz="3600" b="1" dirty="0" smtClean="0"/>
            </a:br>
            <a:r>
              <a:rPr kumimoji="1" lang="en-US" altLang="ja-JP" sz="3600" b="1" dirty="0" smtClean="0"/>
              <a:t>Open Research Data</a:t>
            </a:r>
            <a:endParaRPr kumimoji="1" lang="ja-JP" altLang="en-US" sz="3600" b="1" dirty="0"/>
          </a:p>
        </p:txBody>
      </p:sp>
      <p:pic>
        <p:nvPicPr>
          <p:cNvPr id="9" name="Picture 2" descr="C:\Users\murayama\Google ドライブ\Murayama Private\2014.01.20内部評価資料 提出〆切\2014.01.25内部評価資料作業中\図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76056" y="188640"/>
            <a:ext cx="3998469" cy="462323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p:cNvCxnSpPr/>
          <p:nvPr/>
        </p:nvCxnSpPr>
        <p:spPr>
          <a:xfrm>
            <a:off x="251520" y="1340768"/>
            <a:ext cx="4031071"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13" name="直線コネクタ 12"/>
          <p:cNvCxnSpPr/>
          <p:nvPr/>
        </p:nvCxnSpPr>
        <p:spPr>
          <a:xfrm>
            <a:off x="5554116" y="522972"/>
            <a:ext cx="2260939"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pic>
        <p:nvPicPr>
          <p:cNvPr id="14" name="Picture 14" descr="g8logo">
            <a:hlinkClick r:id="rId5"/>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7863721" y="4674096"/>
            <a:ext cx="1078992" cy="9738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コネクタ 14"/>
          <p:cNvCxnSpPr/>
          <p:nvPr/>
        </p:nvCxnSpPr>
        <p:spPr>
          <a:xfrm>
            <a:off x="267104" y="2132856"/>
            <a:ext cx="3366644"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6" name="正方形/長方形 5"/>
          <p:cNvSpPr/>
          <p:nvPr/>
        </p:nvSpPr>
        <p:spPr>
          <a:xfrm>
            <a:off x="6141660" y="6444044"/>
            <a:ext cx="2658805" cy="369332"/>
          </a:xfrm>
          <a:prstGeom prst="rect">
            <a:avLst/>
          </a:prstGeom>
        </p:spPr>
        <p:txBody>
          <a:bodyPr wrap="none">
            <a:spAutoFit/>
          </a:bodyPr>
          <a:lstStyle/>
          <a:p>
            <a:r>
              <a:rPr lang="en-US" altLang="ja-JP" b="1" dirty="0" smtClean="0">
                <a:solidFill>
                  <a:srgbClr val="1F497D">
                    <a:lumMod val="75000"/>
                  </a:srgbClr>
                </a:solidFill>
              </a:rPr>
              <a:t>“Open Government Data”</a:t>
            </a:r>
            <a:endParaRPr lang="ja-JP" altLang="en-US" b="1" dirty="0">
              <a:solidFill>
                <a:srgbClr val="1F497D">
                  <a:lumMod val="75000"/>
                </a:srgbClr>
              </a:solidFill>
            </a:endParaRPr>
          </a:p>
        </p:txBody>
      </p:sp>
      <p:cxnSp>
        <p:nvCxnSpPr>
          <p:cNvPr id="8" name="直線矢印コネクタ 7"/>
          <p:cNvCxnSpPr/>
          <p:nvPr/>
        </p:nvCxnSpPr>
        <p:spPr>
          <a:xfrm>
            <a:off x="5580112" y="6176676"/>
            <a:ext cx="633556" cy="420676"/>
          </a:xfrm>
          <a:prstGeom prst="straightConnector1">
            <a:avLst/>
          </a:prstGeom>
          <a:ln w="63500" cap="rnd">
            <a:miter lim="800000"/>
            <a:headEnd type="arrow" w="sm" len="sm"/>
            <a:tailEnd type="arrow" w="sm" len="sm"/>
          </a:ln>
        </p:spPr>
        <p:style>
          <a:lnRef idx="1">
            <a:schemeClr val="accent1"/>
          </a:lnRef>
          <a:fillRef idx="0">
            <a:schemeClr val="accent1"/>
          </a:fillRef>
          <a:effectRef idx="0">
            <a:schemeClr val="accent1"/>
          </a:effectRef>
          <a:fontRef idx="minor">
            <a:schemeClr val="tx1"/>
          </a:fontRef>
        </p:style>
      </p:cxnSp>
      <p:pic>
        <p:nvPicPr>
          <p:cNvPr id="1027" name="Picture 3" descr="C:\Users\murayama\dropbox_ymurayama2003\Dropbox\★2016.05.16-17Ｇ７科学大臣会合＠つくば\figs\g8doc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4373106"/>
            <a:ext cx="7217664" cy="1652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urayama\dropbox_ymurayama2003\Dropbox\★2016.05.16-17Ｇ７科学大臣会合＠つくば\figs\g8doc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6150129"/>
            <a:ext cx="5100320" cy="587829"/>
          </a:xfrm>
          <a:prstGeom prst="rect">
            <a:avLst/>
          </a:prstGeom>
          <a:noFill/>
          <a:extLst>
            <a:ext uri="{909E8E84-426E-40DD-AFC4-6F175D3DCCD1}">
              <a14:hiddenFill xmlns:a14="http://schemas.microsoft.com/office/drawing/2010/main">
                <a:solidFill>
                  <a:srgbClr val="FFFFFF"/>
                </a:solidFill>
              </a14:hiddenFill>
            </a:ext>
          </a:extLst>
        </p:spPr>
      </p:pic>
      <p:sp>
        <p:nvSpPr>
          <p:cNvPr id="16" name="スライド番号プレースホルダー 3"/>
          <p:cNvSpPr txBox="1">
            <a:spLocks/>
          </p:cNvSpPr>
          <p:nvPr/>
        </p:nvSpPr>
        <p:spPr>
          <a:xfrm>
            <a:off x="7010400"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6DBE3C0-38C7-44EF-AA82-4BF383222EBA}" type="slidenum">
              <a:rPr lang="ja-JP" altLang="en-US" sz="1800" smtClean="0">
                <a:solidFill>
                  <a:prstClr val="black">
                    <a:tint val="75000"/>
                  </a:prstClr>
                </a:solidFill>
              </a:rPr>
              <a:pPr/>
              <a:t>12</a:t>
            </a:fld>
            <a:endParaRPr lang="ja-JP" altLang="en-US" sz="1800" dirty="0">
              <a:solidFill>
                <a:prstClr val="black">
                  <a:tint val="75000"/>
                </a:prstClr>
              </a:solidFill>
            </a:endParaRPr>
          </a:p>
        </p:txBody>
      </p:sp>
    </p:spTree>
    <p:extLst>
      <p:ext uri="{BB962C8B-B14F-4D97-AF65-F5344CB8AC3E}">
        <p14:creationId xmlns:p14="http://schemas.microsoft.com/office/powerpoint/2010/main" val="348340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 y="-89026"/>
            <a:ext cx="9052560" cy="709714"/>
          </a:xfrm>
        </p:spPr>
        <p:txBody>
          <a:bodyPr>
            <a:noAutofit/>
          </a:bodyPr>
          <a:lstStyle/>
          <a:p>
            <a:r>
              <a:rPr kumimoji="1" lang="ja-JP" altLang="en-US" sz="2800" dirty="0" smtClean="0"/>
              <a:t>内閣府</a:t>
            </a:r>
            <a:r>
              <a:rPr kumimoji="1" lang="en-US" altLang="ja-JP" sz="2800" dirty="0" smtClean="0"/>
              <a:t>/CSTI</a:t>
            </a:r>
            <a:r>
              <a:rPr kumimoji="1" lang="ja-JP" altLang="en-US" sz="2800" dirty="0" smtClean="0"/>
              <a:t>：我が国の基本方針策定（</a:t>
            </a:r>
            <a:r>
              <a:rPr kumimoji="1" lang="en-US" altLang="ja-JP" sz="2800" dirty="0" smtClean="0"/>
              <a:t>H27.3.30</a:t>
            </a:r>
            <a:r>
              <a:rPr kumimoji="1" lang="ja-JP" altLang="en-US" sz="2800" dirty="0" smtClean="0"/>
              <a:t>報告書）</a:t>
            </a:r>
            <a:endParaRPr kumimoji="1" lang="ja-JP" altLang="en-US" sz="2800" dirty="0"/>
          </a:p>
        </p:txBody>
      </p:sp>
      <p:cxnSp>
        <p:nvCxnSpPr>
          <p:cNvPr id="6" name="直線コネクタ 5"/>
          <p:cNvCxnSpPr/>
          <p:nvPr/>
        </p:nvCxnSpPr>
        <p:spPr>
          <a:xfrm>
            <a:off x="296525" y="548680"/>
            <a:ext cx="8640960"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17" name="直線コネクタ 16"/>
          <p:cNvCxnSpPr/>
          <p:nvPr/>
        </p:nvCxnSpPr>
        <p:spPr>
          <a:xfrm>
            <a:off x="10548667" y="3284984"/>
            <a:ext cx="275697" cy="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20" name="正方形/長方形 19"/>
          <p:cNvSpPr/>
          <p:nvPr/>
        </p:nvSpPr>
        <p:spPr>
          <a:xfrm>
            <a:off x="-11084" y="620689"/>
            <a:ext cx="9036444" cy="646331"/>
          </a:xfrm>
          <a:prstGeom prst="rect">
            <a:avLst/>
          </a:prstGeom>
        </p:spPr>
        <p:txBody>
          <a:bodyPr>
            <a:spAutoFit/>
          </a:bodyPr>
          <a:lstStyle/>
          <a:p>
            <a:r>
              <a:rPr lang="ja-JP" altLang="en-US" sz="2000" b="1" dirty="0" smtClean="0"/>
              <a:t>内閣府</a:t>
            </a:r>
            <a:r>
              <a:rPr lang="ja-JP" altLang="en-US" sz="2000" b="1" dirty="0"/>
              <a:t>「国際的動向を踏まえたオープンサイエンスに関する検討会</a:t>
            </a:r>
            <a:r>
              <a:rPr lang="ja-JP" altLang="en-US" sz="2000" b="1" dirty="0" smtClean="0"/>
              <a:t>」</a:t>
            </a:r>
            <a:r>
              <a:rPr lang="ja-JP" altLang="en-US" sz="1600" b="1" dirty="0" smtClean="0"/>
              <a:t>（</a:t>
            </a:r>
            <a:r>
              <a:rPr lang="en-US" altLang="ja-JP" sz="1600" b="1" dirty="0" smtClean="0"/>
              <a:t>’</a:t>
            </a:r>
            <a:r>
              <a:rPr lang="en-US" altLang="ja-JP" dirty="0" smtClean="0"/>
              <a:t>14/12</a:t>
            </a:r>
            <a:r>
              <a:rPr lang="ja-JP" altLang="en-US" dirty="0" smtClean="0"/>
              <a:t>～</a:t>
            </a:r>
            <a:r>
              <a:rPr lang="en-US" altLang="ja-JP" dirty="0" smtClean="0"/>
              <a:t>’15/3</a:t>
            </a:r>
            <a:r>
              <a:rPr lang="ja-JP" altLang="en-US" dirty="0" smtClean="0"/>
              <a:t>）</a:t>
            </a:r>
            <a:r>
              <a:rPr lang="en-US" altLang="ja-JP" dirty="0" smtClean="0"/>
              <a:t/>
            </a:r>
            <a:br>
              <a:rPr lang="en-US" altLang="ja-JP" dirty="0" smtClean="0"/>
            </a:br>
            <a:r>
              <a:rPr lang="en-US" altLang="ja-JP" sz="1600" dirty="0" smtClean="0"/>
              <a:t>http://www8.cao.go.jp/cstp/sonota/openscience/</a:t>
            </a:r>
            <a:endParaRPr lang="ja-JP" altLang="en-US" dirty="0"/>
          </a:p>
        </p:txBody>
      </p:sp>
      <p:sp>
        <p:nvSpPr>
          <p:cNvPr id="26" name="角丸四角形 25"/>
          <p:cNvSpPr/>
          <p:nvPr/>
        </p:nvSpPr>
        <p:spPr>
          <a:xfrm>
            <a:off x="4067944" y="5241081"/>
            <a:ext cx="1293302" cy="312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863134" y="1993013"/>
            <a:ext cx="6949229" cy="4820369"/>
            <a:chOff x="539552" y="908720"/>
            <a:chExt cx="8408567" cy="5832647"/>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8408567"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角丸四角形 20"/>
            <p:cNvSpPr/>
            <p:nvPr/>
          </p:nvSpPr>
          <p:spPr>
            <a:xfrm>
              <a:off x="3419872" y="1412776"/>
              <a:ext cx="2520280" cy="5040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6084168" y="2035901"/>
              <a:ext cx="1564895" cy="312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097861" y="2588054"/>
              <a:ext cx="1564895" cy="312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1742372" y="3459327"/>
              <a:ext cx="1893524" cy="312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1742372" y="2732670"/>
              <a:ext cx="1893524" cy="312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1928003" y="2001176"/>
              <a:ext cx="1564895" cy="3129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4056" y="1160147"/>
            <a:ext cx="9232503" cy="923330"/>
          </a:xfrm>
          <a:prstGeom prst="rect">
            <a:avLst/>
          </a:prstGeom>
        </p:spPr>
        <p:txBody>
          <a:bodyPr>
            <a:spAutoFit/>
          </a:bodyPr>
          <a:lstStyle/>
          <a:p>
            <a:r>
              <a:rPr lang="ja-JP" altLang="en-US" dirty="0" smtClean="0"/>
              <a:t>「オープンサイエンスにかかる世界的議論の動向を的確に把握した上で、我が国としての基本姿勢を明らかにするととともに、早急に講ずべき施策及び中長期的観点から講ずべき施策等を検討する」</a:t>
            </a:r>
            <a:endParaRPr lang="ja-JP" altLang="en-US" dirty="0"/>
          </a:p>
        </p:txBody>
      </p:sp>
      <p:sp>
        <p:nvSpPr>
          <p:cNvPr id="9" name="角丸四角形 8"/>
          <p:cNvSpPr/>
          <p:nvPr/>
        </p:nvSpPr>
        <p:spPr>
          <a:xfrm>
            <a:off x="7812363" y="5545445"/>
            <a:ext cx="1360895" cy="1280546"/>
          </a:xfrm>
          <a:prstGeom prst="roundRect">
            <a:avLst/>
          </a:prstGeom>
        </p:spPr>
        <p:style>
          <a:lnRef idx="2">
            <a:schemeClr val="accent6"/>
          </a:lnRef>
          <a:fillRef idx="1">
            <a:schemeClr val="lt1"/>
          </a:fillRef>
          <a:effectRef idx="0">
            <a:schemeClr val="accent6"/>
          </a:effectRef>
          <a:fontRef idx="minor">
            <a:schemeClr val="dk1"/>
          </a:fontRef>
        </p:style>
        <p:txBody>
          <a:bodyPr wrap="square">
            <a:noAutofit/>
          </a:bodyPr>
          <a:lstStyle/>
          <a:p>
            <a:r>
              <a:rPr lang="ja-JP" altLang="en-US" dirty="0" smtClean="0"/>
              <a:t>第</a:t>
            </a:r>
            <a:r>
              <a:rPr lang="en-US" altLang="ja-JP" dirty="0" smtClean="0"/>
              <a:t>5</a:t>
            </a:r>
            <a:r>
              <a:rPr lang="ja-JP" altLang="en-US" dirty="0" smtClean="0"/>
              <a:t>期科学技術基本計画へ書き込み。</a:t>
            </a:r>
            <a:endParaRPr lang="ja-JP" altLang="en-US" dirty="0"/>
          </a:p>
        </p:txBody>
      </p:sp>
      <p:sp>
        <p:nvSpPr>
          <p:cNvPr id="10" name="曲折矢印 9"/>
          <p:cNvSpPr/>
          <p:nvPr/>
        </p:nvSpPr>
        <p:spPr>
          <a:xfrm rot="5400000">
            <a:off x="7888190" y="4443955"/>
            <a:ext cx="1008112" cy="871741"/>
          </a:xfrm>
          <a:prstGeom prst="bentArrow">
            <a:avLst>
              <a:gd name="adj1" fmla="val 10864"/>
              <a:gd name="adj2" fmla="val 23822"/>
              <a:gd name="adj3" fmla="val 23822"/>
              <a:gd name="adj4" fmla="val 390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851361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5</a:t>
            </a:r>
            <a:r>
              <a:rPr kumimoji="1" lang="ja-JP" altLang="en-US" dirty="0" smtClean="0"/>
              <a:t>期科学技術基本計画</a:t>
            </a:r>
            <a:endParaRPr kumimoji="1" lang="ja-JP" altLang="en-US" dirty="0"/>
          </a:p>
        </p:txBody>
      </p:sp>
      <p:sp>
        <p:nvSpPr>
          <p:cNvPr id="8" name="コンテンツ プレースホルダー 7"/>
          <p:cNvSpPr>
            <a:spLocks noGrp="1"/>
          </p:cNvSpPr>
          <p:nvPr>
            <p:ph idx="1"/>
          </p:nvPr>
        </p:nvSpPr>
        <p:spPr>
          <a:xfrm>
            <a:off x="5028052" y="1742739"/>
            <a:ext cx="3578066" cy="4434224"/>
          </a:xfrm>
        </p:spPr>
        <p:txBody>
          <a:bodyPr>
            <a:normAutofit fontScale="92500" lnSpcReduction="20000"/>
          </a:bodyPr>
          <a:lstStyle/>
          <a:p>
            <a:r>
              <a:rPr lang="ja-JP" altLang="en-US" dirty="0"/>
              <a:t>平成</a:t>
            </a:r>
            <a:r>
              <a:rPr lang="en-US" altLang="ja-JP" dirty="0" smtClean="0"/>
              <a:t>28</a:t>
            </a:r>
            <a:r>
              <a:rPr lang="ja-JP" altLang="en-US" dirty="0" smtClean="0"/>
              <a:t>年度～</a:t>
            </a:r>
            <a:r>
              <a:rPr lang="ja-JP" altLang="en-US" dirty="0"/>
              <a:t>平成</a:t>
            </a:r>
            <a:r>
              <a:rPr lang="en-US" altLang="ja-JP" dirty="0"/>
              <a:t>32</a:t>
            </a:r>
            <a:r>
              <a:rPr lang="ja-JP" altLang="en-US" dirty="0" smtClean="0"/>
              <a:t>年度の基本計画。</a:t>
            </a:r>
            <a:endParaRPr lang="en-US" altLang="ja-JP" dirty="0" smtClean="0">
              <a:solidFill>
                <a:srgbClr val="C00000"/>
              </a:solidFill>
            </a:endParaRPr>
          </a:p>
          <a:p>
            <a:r>
              <a:rPr lang="ja-JP" altLang="en-US" dirty="0" smtClean="0">
                <a:solidFill>
                  <a:srgbClr val="C00000"/>
                </a:solidFill>
              </a:rPr>
              <a:t>研究データの公開や活用、透明化、プラットフォーム</a:t>
            </a:r>
            <a:r>
              <a:rPr lang="ja-JP" altLang="en-US" dirty="0" smtClean="0"/>
              <a:t>などが記述の中心。</a:t>
            </a:r>
            <a:endParaRPr lang="en-US" altLang="ja-JP" dirty="0" smtClean="0"/>
          </a:p>
          <a:p>
            <a:r>
              <a:rPr lang="ja-JP" altLang="en-US" dirty="0" smtClean="0"/>
              <a:t>オープンアクセスや市民科学、オープンイノベーションなどにも触れる。</a:t>
            </a:r>
            <a:endParaRPr lang="en-US" altLang="ja-JP" dirty="0" smtClean="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52" y="1449153"/>
            <a:ext cx="4360854" cy="4475184"/>
          </a:xfrm>
          <a:prstGeom prst="rect">
            <a:avLst/>
          </a:prstGeom>
          <a:ln>
            <a:noFill/>
          </a:ln>
          <a:effectLst>
            <a:outerShdw blurRad="292100" dist="139700" dir="2700000" algn="tl" rotWithShape="0">
              <a:srgbClr val="333333">
                <a:alpha val="65000"/>
              </a:srgbClr>
            </a:outerShdw>
          </a:effectLst>
        </p:spPr>
      </p:pic>
      <p:sp>
        <p:nvSpPr>
          <p:cNvPr id="9" name="正方形/長方形 8"/>
          <p:cNvSpPr/>
          <p:nvPr/>
        </p:nvSpPr>
        <p:spPr>
          <a:xfrm>
            <a:off x="456052" y="6021156"/>
            <a:ext cx="4572000" cy="307777"/>
          </a:xfrm>
          <a:prstGeom prst="rect">
            <a:avLst/>
          </a:prstGeom>
        </p:spPr>
        <p:txBody>
          <a:bodyPr>
            <a:spAutoFit/>
          </a:bodyPr>
          <a:lstStyle/>
          <a:p>
            <a:r>
              <a:rPr lang="en-US" altLang="ja-JP" sz="1400" dirty="0">
                <a:solidFill>
                  <a:prstClr val="black"/>
                </a:solidFill>
              </a:rPr>
              <a:t>http://www8.cao.go.jp/cstp/kihonkeikaku/5honbun.pdf</a:t>
            </a:r>
            <a:endParaRPr lang="ja-JP" altLang="en-US" sz="1400" dirty="0">
              <a:solidFill>
                <a:prstClr val="black"/>
              </a:solidFill>
            </a:endParaRPr>
          </a:p>
        </p:txBody>
      </p:sp>
      <p:sp>
        <p:nvSpPr>
          <p:cNvPr id="10" name="正方形/長方形 9"/>
          <p:cNvSpPr/>
          <p:nvPr/>
        </p:nvSpPr>
        <p:spPr>
          <a:xfrm>
            <a:off x="6804248" y="6444044"/>
            <a:ext cx="1422184" cy="369332"/>
          </a:xfrm>
          <a:prstGeom prst="rect">
            <a:avLst/>
          </a:prstGeom>
        </p:spPr>
        <p:txBody>
          <a:bodyPr wrap="none">
            <a:spAutoFit/>
          </a:bodyPr>
          <a:lstStyle/>
          <a:p>
            <a:r>
              <a:rPr lang="en-US" altLang="ja-JP" b="1" dirty="0" smtClean="0">
                <a:solidFill>
                  <a:srgbClr val="1F497D">
                    <a:lumMod val="75000"/>
                  </a:srgbClr>
                </a:solidFill>
              </a:rPr>
              <a:t>[</a:t>
            </a:r>
            <a:r>
              <a:rPr lang="ja-JP" altLang="en-US" b="1" dirty="0" smtClean="0">
                <a:solidFill>
                  <a:srgbClr val="1F497D">
                    <a:lumMod val="75000"/>
                  </a:srgbClr>
                </a:solidFill>
              </a:rPr>
              <a:t>北本、</a:t>
            </a:r>
            <a:r>
              <a:rPr lang="en-US" altLang="ja-JP" b="1" dirty="0" smtClean="0">
                <a:solidFill>
                  <a:srgbClr val="1F497D">
                    <a:lumMod val="75000"/>
                  </a:srgbClr>
                </a:solidFill>
              </a:rPr>
              <a:t>2016]</a:t>
            </a:r>
            <a:endParaRPr lang="ja-JP" altLang="en-US" b="1" dirty="0">
              <a:solidFill>
                <a:srgbClr val="1F497D">
                  <a:lumMod val="75000"/>
                </a:srgbClr>
              </a:solidFill>
            </a:endParaRPr>
          </a:p>
        </p:txBody>
      </p:sp>
    </p:spTree>
    <p:extLst>
      <p:ext uri="{BB962C8B-B14F-4D97-AF65-F5344CB8AC3E}">
        <p14:creationId xmlns:p14="http://schemas.microsoft.com/office/powerpoint/2010/main" val="1678689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243" y="44624"/>
            <a:ext cx="8918245" cy="858754"/>
          </a:xfrm>
          <a:prstGeom prst="roundRect">
            <a:avLst/>
          </a:prstGeom>
          <a:ln w="28575">
            <a:noFill/>
          </a:ln>
        </p:spPr>
        <p:style>
          <a:lnRef idx="2">
            <a:schemeClr val="accent6"/>
          </a:lnRef>
          <a:fillRef idx="1">
            <a:schemeClr val="lt1"/>
          </a:fillRef>
          <a:effectRef idx="0">
            <a:schemeClr val="accent6"/>
          </a:effectRef>
          <a:fontRef idx="minor">
            <a:schemeClr val="dk1"/>
          </a:fontRef>
        </p:style>
        <p:txBody>
          <a:bodyPr>
            <a:normAutofit fontScale="90000"/>
          </a:bodyPr>
          <a:lstStyle/>
          <a:p>
            <a:pPr algn="l">
              <a:lnSpc>
                <a:spcPct val="85000"/>
              </a:lnSpc>
            </a:pPr>
            <a:r>
              <a:rPr kumimoji="1" lang="en-US" altLang="ja-JP" sz="3600" b="1" dirty="0" smtClean="0"/>
              <a:t>G7 2016 Science </a:t>
            </a:r>
            <a:r>
              <a:rPr lang="en-US" altLang="ja-JP" sz="3600" b="1" dirty="0" smtClean="0"/>
              <a:t>&amp; Technology </a:t>
            </a:r>
            <a:r>
              <a:rPr kumimoji="1" lang="en-US" altLang="ja-JP" sz="3600" b="1" dirty="0" smtClean="0"/>
              <a:t>Ministers’ Meeting</a:t>
            </a:r>
            <a:br>
              <a:rPr kumimoji="1" lang="en-US" altLang="ja-JP" sz="3600" b="1" dirty="0" smtClean="0"/>
            </a:br>
            <a:r>
              <a:rPr kumimoji="1" lang="en-US" altLang="ja-JP" sz="2700" b="1" dirty="0" smtClean="0"/>
              <a:t>(15-17 May 2016, Tsukuba, Ibaragi, Japan)</a:t>
            </a:r>
            <a:endParaRPr kumimoji="1" lang="ja-JP" altLang="en-US" sz="3600" b="1" dirty="0"/>
          </a:p>
        </p:txBody>
      </p:sp>
      <p:sp>
        <p:nvSpPr>
          <p:cNvPr id="3" name="スライド番号プレースホルダー 2"/>
          <p:cNvSpPr>
            <a:spLocks noGrp="1"/>
          </p:cNvSpPr>
          <p:nvPr>
            <p:ph type="sldNum" sz="quarter" idx="12"/>
          </p:nvPr>
        </p:nvSpPr>
        <p:spPr>
          <a:xfrm>
            <a:off x="7046912" y="6520259"/>
            <a:ext cx="2133600" cy="365125"/>
          </a:xfrm>
        </p:spPr>
        <p:txBody>
          <a:bodyPr/>
          <a:lstStyle/>
          <a:p>
            <a:fld id="{D2D8002D-B5B0-4BAC-B1F6-782DDCCE6D9C}" type="slidenum">
              <a:rPr kumimoji="1" lang="ja-JP" altLang="en-US" sz="2000" smtClean="0"/>
              <a:t>15</a:t>
            </a:fld>
            <a:endParaRPr kumimoji="1" lang="ja-JP" alt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522" y="692696"/>
            <a:ext cx="1416942" cy="130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4"/>
          <p:cNvGrpSpPr/>
          <p:nvPr/>
        </p:nvGrpSpPr>
        <p:grpSpPr>
          <a:xfrm>
            <a:off x="254399" y="874455"/>
            <a:ext cx="6693865" cy="2554545"/>
            <a:chOff x="254399" y="1124744"/>
            <a:chExt cx="6693865" cy="2554545"/>
          </a:xfrm>
        </p:grpSpPr>
        <p:sp>
          <p:nvSpPr>
            <p:cNvPr id="4" name="正方形/長方形 3"/>
            <p:cNvSpPr/>
            <p:nvPr/>
          </p:nvSpPr>
          <p:spPr>
            <a:xfrm>
              <a:off x="254399" y="1124744"/>
              <a:ext cx="6693865" cy="2554545"/>
            </a:xfrm>
            <a:prstGeom prst="rect">
              <a:avLst/>
            </a:prstGeom>
          </p:spPr>
          <p:txBody>
            <a:bodyPr>
              <a:spAutoFit/>
            </a:bodyPr>
            <a:lstStyle/>
            <a:p>
              <a:r>
                <a:rPr lang="en-US" altLang="ja-JP" sz="2000" b="1" dirty="0" smtClean="0"/>
                <a:t>MINISTERS’ MEETING AGENDA:</a:t>
              </a:r>
            </a:p>
            <a:p>
              <a:pPr marL="342900" indent="-342900">
                <a:buAutoNum type="arabicPeriod"/>
              </a:pPr>
              <a:r>
                <a:rPr lang="en-US" altLang="ja-JP" sz="2000" b="1" dirty="0" smtClean="0"/>
                <a:t>Global </a:t>
              </a:r>
              <a:r>
                <a:rPr lang="en-US" altLang="ja-JP" sz="2000" b="1" dirty="0"/>
                <a:t>Health - Health Care and Science and Technology </a:t>
              </a:r>
              <a:endParaRPr lang="en-US" altLang="ja-JP" sz="2000" b="1" dirty="0" smtClean="0"/>
            </a:p>
            <a:p>
              <a:pPr marL="342900" indent="-342900">
                <a:buAutoNum type="arabicPeriod"/>
              </a:pPr>
              <a:r>
                <a:rPr lang="en-US" altLang="ja-JP" sz="2000" b="1" dirty="0"/>
                <a:t>Gender and Human Resource Development for </a:t>
              </a:r>
              <a:r>
                <a:rPr lang="en-US" altLang="ja-JP" sz="2000" b="1" dirty="0" smtClean="0"/>
                <a:t>STI</a:t>
              </a:r>
            </a:p>
            <a:p>
              <a:pPr marL="342900" indent="-342900">
                <a:buAutoNum type="arabicPeriod"/>
              </a:pPr>
              <a:r>
                <a:rPr lang="en-US" altLang="ja-JP" sz="2000" b="1" dirty="0"/>
                <a:t>The Future of the Seas and </a:t>
              </a:r>
              <a:r>
                <a:rPr lang="en-US" altLang="ja-JP" sz="2000" b="1" dirty="0" smtClean="0"/>
                <a:t>Oceans</a:t>
              </a:r>
            </a:p>
            <a:p>
              <a:pPr marL="342900" indent="-342900">
                <a:buAutoNum type="arabicPeriod"/>
              </a:pPr>
              <a:r>
                <a:rPr lang="en-US" altLang="ja-JP" sz="2000" b="1" dirty="0"/>
                <a:t>Clean Energy - Developing Innovative Energy </a:t>
              </a:r>
              <a:r>
                <a:rPr lang="en-US" altLang="ja-JP" sz="2000" b="1" dirty="0" smtClean="0"/>
                <a:t>Technology</a:t>
              </a:r>
            </a:p>
            <a:p>
              <a:pPr marL="342900" indent="-342900">
                <a:buAutoNum type="arabicPeriod"/>
              </a:pPr>
              <a:r>
                <a:rPr lang="en-US" altLang="ja-JP" sz="2000" b="1" dirty="0"/>
                <a:t>Inclusive Innovation - Mainstreaming Inclusiveness Among Innovation </a:t>
              </a:r>
              <a:r>
                <a:rPr lang="en-US" altLang="ja-JP" sz="2000" b="1" dirty="0" smtClean="0"/>
                <a:t>Policies</a:t>
              </a:r>
            </a:p>
            <a:p>
              <a:pPr marL="342900" indent="-342900">
                <a:buAutoNum type="arabicPeriod"/>
              </a:pPr>
              <a:r>
                <a:rPr lang="en-US" altLang="ja-JP" sz="2000" b="1" dirty="0"/>
                <a:t>Open Science - Entering into a New Era for Science</a:t>
              </a:r>
              <a:endParaRPr lang="ja-JP" altLang="en-US" sz="2000" dirty="0"/>
            </a:p>
          </p:txBody>
        </p:sp>
        <p:cxnSp>
          <p:nvCxnSpPr>
            <p:cNvPr id="16" name="直線コネクタ 15"/>
            <p:cNvCxnSpPr/>
            <p:nvPr/>
          </p:nvCxnSpPr>
          <p:spPr>
            <a:xfrm>
              <a:off x="662155" y="3607281"/>
              <a:ext cx="5422013"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grpSp>
      <p:sp>
        <p:nvSpPr>
          <p:cNvPr id="11" name="曲折矢印 10"/>
          <p:cNvSpPr/>
          <p:nvPr/>
        </p:nvSpPr>
        <p:spPr>
          <a:xfrm flipV="1">
            <a:off x="1549746" y="3459796"/>
            <a:ext cx="717997" cy="473260"/>
          </a:xfrm>
          <a:prstGeom prst="bentArrow">
            <a:avLst>
              <a:gd name="adj1" fmla="val 14006"/>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p:cNvSpPr/>
          <p:nvPr/>
        </p:nvSpPr>
        <p:spPr>
          <a:xfrm>
            <a:off x="2339752" y="3602550"/>
            <a:ext cx="6451253" cy="400110"/>
          </a:xfrm>
          <a:prstGeom prst="rect">
            <a:avLst/>
          </a:prstGeom>
        </p:spPr>
        <p:txBody>
          <a:bodyPr wrap="none">
            <a:spAutoFit/>
          </a:bodyPr>
          <a:lstStyle/>
          <a:p>
            <a:r>
              <a:rPr lang="en-US" altLang="ja-JP" sz="2000" b="1" dirty="0" smtClean="0"/>
              <a:t>Agreed to establish a new G7 Open Science Working Group</a:t>
            </a:r>
            <a:endParaRPr lang="ja-JP" altLang="en-US" sz="2000" dirty="0"/>
          </a:p>
        </p:txBody>
      </p:sp>
      <p:cxnSp>
        <p:nvCxnSpPr>
          <p:cNvPr id="27" name="直線コネクタ 26"/>
          <p:cNvCxnSpPr/>
          <p:nvPr/>
        </p:nvCxnSpPr>
        <p:spPr>
          <a:xfrm>
            <a:off x="2398709" y="3973397"/>
            <a:ext cx="6304641"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pic>
        <p:nvPicPr>
          <p:cNvPr id="14" name="Picture 3" descr="C:\Users\murayama\dropbox_ymurayama2003\Dropbox\★2016.05.16-17Ｇ７科学大臣会合＠つくば\photo\0517-6　村山（泰）先生\Resize\R__EPD285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28640" y="4462536"/>
            <a:ext cx="1919971" cy="22273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murayama\dropbox_ymurayama2003\Dropbox\★2016.05.16-17Ｇ７科学大臣会合＠つくば\photo\0517-6　村山（泰）先生\Resize\R__EPD28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1386" y="4462536"/>
            <a:ext cx="4179887" cy="27828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murayama\dropbox_ymurayama2003\Dropbox\★2016.05.16-17Ｇ７科学大臣会合＠つくば\photo\0517-6　林先生\Resize\R__EPD285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3528" y="4518349"/>
            <a:ext cx="1924449" cy="2188283"/>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07504" y="6444045"/>
            <a:ext cx="4572000" cy="441339"/>
          </a:xfrm>
          <a:prstGeom prst="rect">
            <a:avLst/>
          </a:prstGeom>
        </p:spPr>
        <p:txBody>
          <a:bodyPr>
            <a:spAutoFit/>
          </a:bodyPr>
          <a:lstStyle/>
          <a:p>
            <a:pPr>
              <a:lnSpc>
                <a:spcPct val="80000"/>
              </a:lnSpc>
            </a:pPr>
            <a:r>
              <a:rPr lang="en-US" altLang="ja-JP" sz="1400" dirty="0">
                <a:effectLst>
                  <a:glow rad="101600">
                    <a:schemeClr val="bg1">
                      <a:alpha val="95000"/>
                    </a:schemeClr>
                  </a:glow>
                </a:effectLst>
              </a:rPr>
              <a:t>Photos provided by Cabinet Office of Japan, Ibaragi Prefectural Government, and Tsukuba City Government</a:t>
            </a:r>
            <a:endParaRPr lang="ja-JP" altLang="en-US" sz="1400" dirty="0">
              <a:effectLst>
                <a:glow rad="101600">
                  <a:schemeClr val="bg1">
                    <a:alpha val="95000"/>
                  </a:schemeClr>
                </a:glow>
              </a:effectLst>
            </a:endParaRPr>
          </a:p>
        </p:txBody>
      </p:sp>
    </p:spTree>
    <p:extLst>
      <p:ext uri="{BB962C8B-B14F-4D97-AF65-F5344CB8AC3E}">
        <p14:creationId xmlns:p14="http://schemas.microsoft.com/office/powerpoint/2010/main" val="2278725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78062"/>
            <a:ext cx="6487960" cy="2146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89" y="3149724"/>
            <a:ext cx="6772275" cy="495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92" y="3789040"/>
            <a:ext cx="8800567" cy="2898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線コネクタ 2"/>
          <p:cNvCxnSpPr/>
          <p:nvPr/>
        </p:nvCxnSpPr>
        <p:spPr>
          <a:xfrm>
            <a:off x="683568" y="4149080"/>
            <a:ext cx="360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539210" y="2602187"/>
            <a:ext cx="39604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637702" y="5199298"/>
            <a:ext cx="7835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629665" y="5540382"/>
            <a:ext cx="24591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539552" y="116632"/>
            <a:ext cx="8064896" cy="508496"/>
          </a:xfrm>
          <a:prstGeom prst="flowChartAlternateProcess">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2400" dirty="0" smtClean="0">
                <a:solidFill>
                  <a:prstClr val="black"/>
                </a:solidFill>
              </a:rPr>
              <a:t>[G7 </a:t>
            </a:r>
            <a:r>
              <a:rPr lang="ja-JP" altLang="en-US" sz="2400" dirty="0" smtClean="0">
                <a:solidFill>
                  <a:prstClr val="black"/>
                </a:solidFill>
              </a:rPr>
              <a:t>茨城・つくば科学技術大臣会合　</a:t>
            </a:r>
            <a:r>
              <a:rPr lang="en-US" altLang="ja-JP" sz="2400" dirty="0" smtClean="0">
                <a:solidFill>
                  <a:prstClr val="black"/>
                </a:solidFill>
              </a:rPr>
              <a:t>16-17 May  2016]</a:t>
            </a:r>
            <a:endParaRPr lang="ja-JP" altLang="en-US" sz="2400" dirty="0">
              <a:solidFill>
                <a:prstClr val="black"/>
              </a:solidFill>
            </a:endParaRPr>
          </a:p>
        </p:txBody>
      </p:sp>
    </p:spTree>
    <p:extLst>
      <p:ext uri="{BB962C8B-B14F-4D97-AF65-F5344CB8AC3E}">
        <p14:creationId xmlns:p14="http://schemas.microsoft.com/office/powerpoint/2010/main" val="2197844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324528" y="4221088"/>
            <a:ext cx="2744987" cy="2224580"/>
          </a:xfrm>
          <a:prstGeom prst="rect">
            <a:avLst/>
          </a:prstGeom>
        </p:spPr>
        <p:txBody>
          <a:bodyPr vert="horz" lIns="91440" tIns="45720" rIns="91440" bIns="45720" rtlCol="0">
            <a:noAutofit/>
          </a:bodyPr>
          <a:lstStyle/>
          <a:p>
            <a:pPr marL="266700" indent="-266700">
              <a:spcBef>
                <a:spcPct val="20000"/>
              </a:spcBef>
              <a:buFont typeface="Arial" pitchFamily="34" charset="0"/>
              <a:buBlip>
                <a:blip r:embed="rId2"/>
              </a:buBlip>
            </a:pPr>
            <a:r>
              <a:rPr lang="en-US" altLang="ja-JP" sz="1600" dirty="0" smtClean="0">
                <a:solidFill>
                  <a:prstClr val="black"/>
                </a:solidFill>
                <a:effectLst>
                  <a:glow rad="152400">
                    <a:prstClr val="white">
                      <a:alpha val="90000"/>
                    </a:prstClr>
                  </a:glow>
                </a:effectLst>
              </a:rPr>
              <a:t>Visit Tokyo </a:t>
            </a:r>
            <a:br>
              <a:rPr lang="en-US" altLang="ja-JP" sz="1600" dirty="0" smtClean="0">
                <a:solidFill>
                  <a:prstClr val="black"/>
                </a:solidFill>
                <a:effectLst>
                  <a:glow rad="152400">
                    <a:prstClr val="white">
                      <a:alpha val="90000"/>
                    </a:prstClr>
                  </a:glow>
                </a:effectLst>
              </a:rPr>
            </a:br>
            <a:r>
              <a:rPr lang="en-US" altLang="ja-JP" sz="1600" dirty="0" smtClean="0">
                <a:solidFill>
                  <a:prstClr val="black"/>
                </a:solidFill>
                <a:effectLst>
                  <a:glow rad="152400">
                    <a:prstClr val="white">
                      <a:alpha val="90000"/>
                    </a:prstClr>
                  </a:glow>
                </a:effectLst>
              </a:rPr>
              <a:t>29 February-</a:t>
            </a:r>
            <a:br>
              <a:rPr lang="en-US" altLang="ja-JP" sz="1600" dirty="0" smtClean="0">
                <a:solidFill>
                  <a:prstClr val="black"/>
                </a:solidFill>
                <a:effectLst>
                  <a:glow rad="152400">
                    <a:prstClr val="white">
                      <a:alpha val="90000"/>
                    </a:prstClr>
                  </a:glow>
                </a:effectLst>
              </a:rPr>
            </a:br>
            <a:r>
              <a:rPr lang="en-US" altLang="ja-JP" sz="1600" dirty="0" smtClean="0">
                <a:solidFill>
                  <a:prstClr val="black"/>
                </a:solidFill>
                <a:effectLst>
                  <a:glow rad="152400">
                    <a:prstClr val="white">
                      <a:alpha val="90000"/>
                    </a:prstClr>
                  </a:glow>
                </a:effectLst>
              </a:rPr>
              <a:t>3 March!</a:t>
            </a:r>
          </a:p>
          <a:p>
            <a:pPr marL="266700" indent="-266700">
              <a:spcBef>
                <a:spcPct val="20000"/>
              </a:spcBef>
              <a:buFont typeface="Arial" pitchFamily="34" charset="0"/>
              <a:buBlip>
                <a:blip r:embed="rId2"/>
              </a:buBlip>
            </a:pPr>
            <a:r>
              <a:rPr lang="en-US" altLang="ja-JP" sz="1600" dirty="0" smtClean="0">
                <a:solidFill>
                  <a:prstClr val="black"/>
                </a:solidFill>
                <a:effectLst>
                  <a:glow rad="152400">
                    <a:prstClr val="white">
                      <a:alpha val="90000"/>
                    </a:prstClr>
                  </a:glow>
                </a:effectLst>
              </a:rPr>
              <a:t>Openness is not a final destination, but be interoperable.</a:t>
            </a:r>
            <a:endParaRPr lang="ja-JP" altLang="en-US" sz="1600" dirty="0">
              <a:solidFill>
                <a:prstClr val="black"/>
              </a:solidFill>
              <a:effectLst>
                <a:glow rad="152400">
                  <a:prstClr val="white">
                    <a:alpha val="90000"/>
                  </a:prstClr>
                </a:glow>
              </a:effectLst>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068960"/>
            <a:ext cx="4007779" cy="3568116"/>
          </a:xfrm>
          <a:prstGeom prst="rect">
            <a:avLst/>
          </a:prstGeom>
          <a:ln>
            <a:noFill/>
          </a:ln>
          <a:effectLst>
            <a:glow rad="63500">
              <a:schemeClr val="tx1">
                <a:lumMod val="65000"/>
                <a:lumOff val="3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コンテンツ プレースホルダー 3"/>
          <p:cNvSpPr txBox="1">
            <a:spLocks/>
          </p:cNvSpPr>
          <p:nvPr/>
        </p:nvSpPr>
        <p:spPr>
          <a:xfrm>
            <a:off x="60351" y="3607809"/>
            <a:ext cx="4786154" cy="3061551"/>
          </a:xfrm>
          <a:prstGeom prst="rect">
            <a:avLst/>
          </a:prstGeom>
        </p:spPr>
        <p:style>
          <a:lnRef idx="2">
            <a:schemeClr val="accent6"/>
          </a:lnRef>
          <a:fillRef idx="1">
            <a:schemeClr val="lt1"/>
          </a:fillRef>
          <a:effectRef idx="0">
            <a:schemeClr val="accent6"/>
          </a:effectRef>
          <a:fontRef idx="minor">
            <a:schemeClr val="dk1"/>
          </a:fontRef>
        </p:style>
        <p:txBody>
          <a:bodyPr lIns="18000" rIns="18000">
            <a:normAutofit fontScale="85000" lnSpcReduction="20000"/>
          </a:bodyPr>
          <a:lstStyle>
            <a:lvl1pPr marL="342882" indent="-342882" algn="l" defTabSz="914353"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12" indent="-285736" algn="l" defTabSz="914353"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2942" indent="-228588" algn="l" defTabSz="914353"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118" indent="-228588" algn="l" defTabSz="914353"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295" indent="-228588" algn="l" defTabSz="914353"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471" indent="-228588" algn="l" defTabSz="914353"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648" indent="-228588" algn="l" defTabSz="914353"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8825" indent="-228588" algn="l" defTabSz="914353"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001" indent="-228588" algn="l" defTabSz="914353"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177800" indent="-177800">
              <a:lnSpc>
                <a:spcPct val="120000"/>
              </a:lnSpc>
              <a:spcBef>
                <a:spcPts val="300"/>
              </a:spcBef>
            </a:pPr>
            <a:r>
              <a:rPr lang="en-US" altLang="ja-JP" dirty="0" smtClean="0"/>
              <a:t> </a:t>
            </a:r>
            <a:r>
              <a:rPr lang="ja-JP" altLang="ja-JP" dirty="0" smtClean="0"/>
              <a:t>研究データの共有を加速し、技術・</a:t>
            </a:r>
            <a:r>
              <a:rPr lang="ja-JP" altLang="en-US" dirty="0" smtClean="0"/>
              <a:t>基盤・</a:t>
            </a:r>
            <a:r>
              <a:rPr lang="ja-JP" altLang="ja-JP" dirty="0" smtClean="0"/>
              <a:t>プラクティス等を実現していくコンソーシアム。</a:t>
            </a:r>
            <a:endParaRPr lang="ja-JP" altLang="ja-JP" sz="2400" dirty="0" smtClean="0"/>
          </a:p>
          <a:p>
            <a:pPr marL="355600" lvl="1" indent="-177800">
              <a:lnSpc>
                <a:spcPct val="120000"/>
              </a:lnSpc>
              <a:spcBef>
                <a:spcPts val="300"/>
              </a:spcBef>
            </a:pPr>
            <a:r>
              <a:rPr lang="en-US" altLang="ja-JP" dirty="0" smtClean="0"/>
              <a:t>2013</a:t>
            </a:r>
            <a:r>
              <a:rPr lang="ja-JP" altLang="ja-JP" dirty="0" smtClean="0"/>
              <a:t>年</a:t>
            </a:r>
            <a:r>
              <a:rPr lang="en-US" altLang="ja-JP" dirty="0" smtClean="0"/>
              <a:t>3</a:t>
            </a:r>
            <a:r>
              <a:rPr lang="ja-JP" altLang="ja-JP" dirty="0" smtClean="0"/>
              <a:t>月発足。</a:t>
            </a:r>
            <a:r>
              <a:rPr lang="en-US" altLang="ja-JP" dirty="0" smtClean="0"/>
              <a:t> G8</a:t>
            </a:r>
            <a:r>
              <a:rPr lang="ja-JP" altLang="en-US" dirty="0" smtClean="0"/>
              <a:t>枠組みが推進。</a:t>
            </a:r>
            <a:endParaRPr lang="en-US" altLang="ja-JP" dirty="0" smtClean="0"/>
          </a:p>
          <a:p>
            <a:pPr marL="355600" lvl="1" indent="-177800">
              <a:lnSpc>
                <a:spcPct val="120000"/>
              </a:lnSpc>
              <a:spcBef>
                <a:spcPts val="300"/>
              </a:spcBef>
            </a:pPr>
            <a:r>
              <a:rPr lang="ja-JP" altLang="en-US" dirty="0" smtClean="0"/>
              <a:t>研究機関、出版社、図書館</a:t>
            </a:r>
            <a:r>
              <a:rPr lang="ja-JP" altLang="en-US" dirty="0" err="1" smtClean="0"/>
              <a:t>．．．</a:t>
            </a:r>
            <a:r>
              <a:rPr lang="en-US" altLang="ja-JP" dirty="0" smtClean="0"/>
              <a:t/>
            </a:r>
            <a:br>
              <a:rPr lang="en-US" altLang="ja-JP" dirty="0" smtClean="0"/>
            </a:br>
            <a:r>
              <a:rPr lang="en-US" altLang="ja-JP" dirty="0" smtClean="0">
                <a:sym typeface="Wingdings" panose="05000000000000000000" pitchFamily="2" charset="2"/>
              </a:rPr>
              <a:t></a:t>
            </a:r>
            <a:r>
              <a:rPr lang="ja-JP" altLang="en-US" dirty="0" smtClean="0">
                <a:sym typeface="Wingdings" panose="05000000000000000000" pitchFamily="2" charset="2"/>
              </a:rPr>
              <a:t> </a:t>
            </a:r>
            <a:r>
              <a:rPr lang="ja-JP" altLang="en-US" dirty="0" smtClean="0"/>
              <a:t>企業もまきこみたい</a:t>
            </a:r>
            <a:endParaRPr lang="en-US" altLang="ja-JP"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565" r="5303" b="7407"/>
          <a:stretch/>
        </p:blipFill>
        <p:spPr bwMode="auto">
          <a:xfrm>
            <a:off x="60350" y="-1"/>
            <a:ext cx="4295625" cy="338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62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 y="-99392"/>
            <a:ext cx="9052560" cy="1039091"/>
          </a:xfrm>
        </p:spPr>
        <p:txBody>
          <a:bodyPr>
            <a:normAutofit/>
          </a:bodyPr>
          <a:lstStyle/>
          <a:p>
            <a:r>
              <a:rPr lang="ja-JP" altLang="en-US" sz="3600" dirty="0"/>
              <a:t>欧州</a:t>
            </a:r>
            <a:r>
              <a:rPr lang="ja-JP" altLang="en-US" sz="3600" dirty="0" smtClean="0"/>
              <a:t>委員会の欧州横断型データ基盤施策例</a:t>
            </a:r>
            <a:endParaRPr kumimoji="1" lang="ja-JP" altLang="en-US" sz="3600" dirty="0"/>
          </a:p>
        </p:txBody>
      </p:sp>
      <p:sp>
        <p:nvSpPr>
          <p:cNvPr id="4" name="正方形/長方形 3"/>
          <p:cNvSpPr/>
          <p:nvPr/>
        </p:nvSpPr>
        <p:spPr>
          <a:xfrm>
            <a:off x="827584" y="4158372"/>
            <a:ext cx="2141420" cy="369332"/>
          </a:xfrm>
          <a:prstGeom prst="rect">
            <a:avLst/>
          </a:prstGeom>
        </p:spPr>
        <p:txBody>
          <a:bodyPr wrap="none">
            <a:spAutoFit/>
          </a:bodyPr>
          <a:lstStyle/>
          <a:p>
            <a:r>
              <a:rPr lang="en-US" altLang="ja-JP" dirty="0" err="1"/>
              <a:t>Daan</a:t>
            </a:r>
            <a:r>
              <a:rPr lang="en-US" altLang="ja-JP" dirty="0"/>
              <a:t> </a:t>
            </a:r>
            <a:r>
              <a:rPr lang="en-US" altLang="ja-JP" dirty="0" err="1" smtClean="0"/>
              <a:t>Broeder</a:t>
            </a:r>
            <a:r>
              <a:rPr lang="ja-JP" altLang="en-US" dirty="0"/>
              <a:t> </a:t>
            </a:r>
            <a:r>
              <a:rPr lang="en-US" altLang="ja-JP" dirty="0" smtClean="0"/>
              <a:t>(2013)</a:t>
            </a:r>
            <a:endParaRPr lang="ja-JP" altLang="en-US" dirty="0"/>
          </a:p>
        </p:txBody>
      </p:sp>
      <p:pic>
        <p:nvPicPr>
          <p:cNvPr id="5123"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72" t="2570" r="2574"/>
          <a:stretch/>
        </p:blipFill>
        <p:spPr bwMode="auto">
          <a:xfrm>
            <a:off x="179512" y="1209233"/>
            <a:ext cx="4261153" cy="3011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35496" y="692696"/>
            <a:ext cx="2145139" cy="584775"/>
          </a:xfrm>
          <a:prstGeom prst="rect">
            <a:avLst/>
          </a:prstGeom>
        </p:spPr>
        <p:txBody>
          <a:bodyPr wrap="none">
            <a:spAutoFit/>
          </a:bodyPr>
          <a:lstStyle/>
          <a:p>
            <a:r>
              <a:rPr lang="en-US" altLang="ja-JP" sz="3200" b="1" dirty="0" smtClean="0"/>
              <a:t>EUDAT</a:t>
            </a:r>
            <a:r>
              <a:rPr lang="ja-JP" altLang="en-US" sz="3200" b="1" dirty="0" smtClean="0"/>
              <a:t>計画</a:t>
            </a:r>
            <a:endParaRPr lang="ja-JP" altLang="en-US" sz="3200" b="1" dirty="0"/>
          </a:p>
        </p:txBody>
      </p:sp>
      <p:sp>
        <p:nvSpPr>
          <p:cNvPr id="6" name="正方形/長方形 5"/>
          <p:cNvSpPr/>
          <p:nvPr/>
        </p:nvSpPr>
        <p:spPr>
          <a:xfrm>
            <a:off x="1187624" y="3851756"/>
            <a:ext cx="2656496" cy="369332"/>
          </a:xfrm>
          <a:prstGeom prst="rect">
            <a:avLst/>
          </a:prstGeom>
        </p:spPr>
        <p:txBody>
          <a:bodyPr wrap="none">
            <a:spAutoFit/>
          </a:bodyPr>
          <a:lstStyle/>
          <a:p>
            <a:r>
              <a:rPr lang="ja-JP" altLang="en-US" dirty="0" smtClean="0"/>
              <a:t>（</a:t>
            </a:r>
            <a:r>
              <a:rPr lang="en-US" altLang="ja-JP" dirty="0" smtClean="0"/>
              <a:t>2011</a:t>
            </a:r>
            <a:r>
              <a:rPr lang="ja-JP" altLang="en-US" dirty="0" smtClean="0"/>
              <a:t>年～、</a:t>
            </a:r>
            <a:r>
              <a:rPr lang="en-US" altLang="ja-JP" dirty="0" smtClean="0"/>
              <a:t>10</a:t>
            </a:r>
            <a:r>
              <a:rPr lang="ja-JP" altLang="en-US" dirty="0" smtClean="0"/>
              <a:t>億円以上）</a:t>
            </a:r>
            <a:endParaRPr lang="ja-JP" altLang="en-US" dirty="0"/>
          </a:p>
        </p:txBody>
      </p:sp>
      <p:sp>
        <p:nvSpPr>
          <p:cNvPr id="7" name="角丸四角形 6"/>
          <p:cNvSpPr/>
          <p:nvPr/>
        </p:nvSpPr>
        <p:spPr>
          <a:xfrm>
            <a:off x="35496" y="764704"/>
            <a:ext cx="4752528" cy="3713058"/>
          </a:xfrm>
          <a:prstGeom prst="roundRect">
            <a:avLst>
              <a:gd name="adj" fmla="val 10574"/>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211965" y="1916832"/>
            <a:ext cx="4896535" cy="4981733"/>
          </a:xfrm>
          <a:prstGeom prst="roundRect">
            <a:avLst>
              <a:gd name="adj" fmla="val 10574"/>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4427984" y="1937954"/>
            <a:ext cx="4357283" cy="1077218"/>
          </a:xfrm>
          <a:prstGeom prst="rect">
            <a:avLst/>
          </a:prstGeom>
        </p:spPr>
        <p:txBody>
          <a:bodyPr wrap="none">
            <a:spAutoFit/>
          </a:bodyPr>
          <a:lstStyle/>
          <a:p>
            <a:r>
              <a:rPr lang="ja-JP" altLang="en-US" sz="3200" b="1" dirty="0" smtClean="0"/>
              <a:t>欧州オープンサイエンス</a:t>
            </a:r>
            <a:r>
              <a:rPr lang="en-US" altLang="ja-JP" sz="3200" b="1" dirty="0" smtClean="0"/>
              <a:t/>
            </a:r>
            <a:br>
              <a:rPr lang="en-US" altLang="ja-JP" sz="3200" b="1" dirty="0" smtClean="0"/>
            </a:br>
            <a:r>
              <a:rPr lang="ja-JP" altLang="en-US" sz="3200" b="1" dirty="0" smtClean="0"/>
              <a:t>クラウド計画（</a:t>
            </a:r>
            <a:r>
              <a:rPr lang="en-US" altLang="ja-JP" sz="3200" b="1" dirty="0" smtClean="0"/>
              <a:t>EOSC)</a:t>
            </a:r>
            <a:endParaRPr lang="ja-JP" altLang="en-US" sz="3200" b="1" dirty="0"/>
          </a:p>
        </p:txBody>
      </p:sp>
      <p:sp>
        <p:nvSpPr>
          <p:cNvPr id="9" name="テキスト ボックス 8"/>
          <p:cNvSpPr txBox="1"/>
          <p:nvPr/>
        </p:nvSpPr>
        <p:spPr>
          <a:xfrm>
            <a:off x="4211960" y="3031500"/>
            <a:ext cx="4929481" cy="3277820"/>
          </a:xfrm>
          <a:prstGeom prst="rect">
            <a:avLst/>
          </a:prstGeom>
          <a:noFill/>
        </p:spPr>
        <p:txBody>
          <a:bodyPr wrap="square" rtlCol="0">
            <a:spAutoFit/>
          </a:bodyPr>
          <a:lstStyle/>
          <a:p>
            <a:pPr marL="177800" indent="-177800">
              <a:spcBef>
                <a:spcPts val="600"/>
              </a:spcBef>
              <a:buFont typeface="Arial" panose="020B0604020202020204" pitchFamily="34" charset="0"/>
              <a:buChar char="•"/>
            </a:pPr>
            <a:r>
              <a:rPr kumimoji="1" lang="ja-JP" altLang="en-US" sz="2400" dirty="0" smtClean="0"/>
              <a:t>デジタル単一市場戦略（</a:t>
            </a:r>
            <a:r>
              <a:rPr kumimoji="1" lang="en-US" altLang="ja-JP" sz="2400" dirty="0" smtClean="0"/>
              <a:t>2015</a:t>
            </a:r>
            <a:r>
              <a:rPr kumimoji="1" lang="ja-JP" altLang="en-US" sz="2400" dirty="0" smtClean="0"/>
              <a:t>年</a:t>
            </a:r>
            <a:r>
              <a:rPr kumimoji="1" lang="en-US" altLang="ja-JP" sz="2400" dirty="0" smtClean="0"/>
              <a:t>5</a:t>
            </a:r>
            <a:r>
              <a:rPr kumimoji="1" lang="ja-JP" altLang="en-US" sz="2400" dirty="0" smtClean="0"/>
              <a:t>月発表）下施策として、オープンサイエンス＋オープンイノベーション　➔　デジタル経済活性化を目指す</a:t>
            </a:r>
            <a:endParaRPr kumimoji="1" lang="en-US" altLang="ja-JP" sz="2400" dirty="0" smtClean="0"/>
          </a:p>
          <a:p>
            <a:pPr marL="177800" indent="-177800">
              <a:spcBef>
                <a:spcPts val="600"/>
              </a:spcBef>
              <a:buFont typeface="Arial" panose="020B0604020202020204" pitchFamily="34" charset="0"/>
              <a:buChar char="•"/>
            </a:pPr>
            <a:r>
              <a:rPr lang="ja-JP" altLang="en-US" sz="2400" dirty="0" smtClean="0"/>
              <a:t>ホライゾン</a:t>
            </a:r>
            <a:r>
              <a:rPr lang="en-US" altLang="ja-JP" sz="2400" dirty="0" smtClean="0"/>
              <a:t>2020</a:t>
            </a:r>
            <a:r>
              <a:rPr lang="ja-JP" altLang="en-US" sz="2400" dirty="0" smtClean="0"/>
              <a:t>予算</a:t>
            </a:r>
            <a:r>
              <a:rPr lang="en-US" altLang="ja-JP" sz="2400" dirty="0" smtClean="0"/>
              <a:t>&gt;2000</a:t>
            </a:r>
            <a:r>
              <a:rPr lang="ja-JP" altLang="en-US" sz="2400" dirty="0" smtClean="0"/>
              <a:t>億円規模</a:t>
            </a:r>
            <a:endParaRPr lang="en-US" altLang="ja-JP" sz="2400" dirty="0" smtClean="0"/>
          </a:p>
          <a:p>
            <a:pPr marL="177800" indent="-177800">
              <a:spcBef>
                <a:spcPts val="600"/>
              </a:spcBef>
              <a:buFont typeface="Arial" panose="020B0604020202020204" pitchFamily="34" charset="0"/>
              <a:buChar char="•"/>
            </a:pPr>
            <a:r>
              <a:rPr lang="ja-JP" altLang="en-US" sz="2400" dirty="0" smtClean="0"/>
              <a:t>現在有識者会合で枠組みの検討中</a:t>
            </a:r>
            <a:endParaRPr lang="en-US" altLang="ja-JP" sz="2400" dirty="0" smtClean="0"/>
          </a:p>
          <a:p>
            <a:pPr marL="177800" indent="-177800">
              <a:spcBef>
                <a:spcPts val="600"/>
              </a:spcBef>
              <a:buFont typeface="Arial" panose="020B0604020202020204" pitchFamily="34" charset="0"/>
              <a:buChar char="•"/>
            </a:pPr>
            <a:r>
              <a:rPr kumimoji="1" lang="ja-JP" altLang="en-US" sz="2400" dirty="0"/>
              <a:t>国際的</a:t>
            </a:r>
            <a:r>
              <a:rPr kumimoji="1" lang="ja-JP" altLang="en-US" sz="2400" dirty="0" smtClean="0"/>
              <a:t>な研究データインフラ、インフラ間相互接続・利用を目指す</a:t>
            </a:r>
            <a:endParaRPr kumimoji="1" lang="ja-JP" altLang="en-US" sz="2400" dirty="0"/>
          </a:p>
        </p:txBody>
      </p:sp>
      <p:sp>
        <p:nvSpPr>
          <p:cNvPr id="14" name="正方形/長方形 13"/>
          <p:cNvSpPr/>
          <p:nvPr/>
        </p:nvSpPr>
        <p:spPr>
          <a:xfrm>
            <a:off x="6463926" y="6531405"/>
            <a:ext cx="1806905" cy="369332"/>
          </a:xfrm>
          <a:prstGeom prst="rect">
            <a:avLst/>
          </a:prstGeom>
        </p:spPr>
        <p:txBody>
          <a:bodyPr wrap="none">
            <a:spAutoFit/>
          </a:bodyPr>
          <a:lstStyle/>
          <a:p>
            <a:r>
              <a:rPr lang="ja-JP" altLang="en-US" dirty="0" smtClean="0"/>
              <a:t>（</a:t>
            </a:r>
            <a:r>
              <a:rPr lang="en-US" altLang="ja-JP" dirty="0" smtClean="0"/>
              <a:t>2016</a:t>
            </a:r>
            <a:r>
              <a:rPr lang="ja-JP" altLang="en-US" dirty="0" smtClean="0"/>
              <a:t>年～予定）</a:t>
            </a:r>
            <a:endParaRPr lang="ja-JP" altLang="en-US" dirty="0"/>
          </a:p>
        </p:txBody>
      </p:sp>
    </p:spTree>
    <p:extLst>
      <p:ext uri="{BB962C8B-B14F-4D97-AF65-F5344CB8AC3E}">
        <p14:creationId xmlns:p14="http://schemas.microsoft.com/office/powerpoint/2010/main" val="1012509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015" t="1370" r="-71290" b="82656"/>
          <a:stretch/>
        </p:blipFill>
        <p:spPr bwMode="auto">
          <a:xfrm>
            <a:off x="-23065" y="-92666"/>
            <a:ext cx="10098563" cy="843710"/>
          </a:xfrm>
          <a:prstGeom prst="rect">
            <a:avLst/>
          </a:prstGeom>
          <a:solidFill>
            <a:schemeClr val="accent1">
              <a:lumMod val="75000"/>
            </a:schemeClr>
          </a:solidFill>
          <a:ln>
            <a:noFill/>
          </a:ln>
          <a:effectLst/>
          <a:extLst/>
        </p:spPr>
      </p:pic>
      <p:sp>
        <p:nvSpPr>
          <p:cNvPr id="2" name="タイトル 1"/>
          <p:cNvSpPr>
            <a:spLocks noGrp="1"/>
          </p:cNvSpPr>
          <p:nvPr>
            <p:ph type="title"/>
          </p:nvPr>
        </p:nvSpPr>
        <p:spPr>
          <a:xfrm>
            <a:off x="1022920" y="116632"/>
            <a:ext cx="8229600" cy="645195"/>
          </a:xfrm>
        </p:spPr>
        <p:txBody>
          <a:bodyPr>
            <a:normAutofit fontScale="90000"/>
          </a:bodyPr>
          <a:lstStyle/>
          <a:p>
            <a:r>
              <a:rPr lang="en-US" altLang="ja-JP" dirty="0" smtClean="0">
                <a:solidFill>
                  <a:schemeClr val="bg1"/>
                </a:solidFill>
              </a:rPr>
              <a:t>European Open Science Cloud</a:t>
            </a:r>
            <a:endParaRPr kumimoji="1" lang="ja-JP" altLang="en-US"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 y="836712"/>
            <a:ext cx="8241318" cy="611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020272" y="4725144"/>
            <a:ext cx="1112805" cy="461665"/>
          </a:xfrm>
          <a:prstGeom prst="rect">
            <a:avLst/>
          </a:prstGeom>
          <a:noFill/>
        </p:spPr>
        <p:txBody>
          <a:bodyPr wrap="none" rtlCol="0">
            <a:spAutoFit/>
          </a:bodyPr>
          <a:lstStyle/>
          <a:p>
            <a:r>
              <a:rPr kumimoji="1" lang="ja-JP" altLang="en-US" sz="2400" b="1" dirty="0" smtClean="0"/>
              <a:t>基盤層</a:t>
            </a:r>
            <a:endParaRPr kumimoji="1" lang="ja-JP" altLang="en-US" sz="2400" b="1" dirty="0"/>
          </a:p>
        </p:txBody>
      </p:sp>
      <p:sp>
        <p:nvSpPr>
          <p:cNvPr id="5" name="テキスト ボックス 4"/>
          <p:cNvSpPr txBox="1"/>
          <p:nvPr/>
        </p:nvSpPr>
        <p:spPr>
          <a:xfrm>
            <a:off x="6228184" y="2708920"/>
            <a:ext cx="2610010" cy="461665"/>
          </a:xfrm>
          <a:prstGeom prst="rect">
            <a:avLst/>
          </a:prstGeom>
          <a:noFill/>
        </p:spPr>
        <p:txBody>
          <a:bodyPr wrap="none" rtlCol="0">
            <a:spAutoFit/>
          </a:bodyPr>
          <a:lstStyle/>
          <a:p>
            <a:r>
              <a:rPr kumimoji="1" lang="ja-JP" altLang="en-US" sz="2400" b="1" dirty="0" smtClean="0"/>
              <a:t>データ</a:t>
            </a:r>
            <a:r>
              <a:rPr kumimoji="1" lang="en-US" altLang="ja-JP" sz="2400" b="1" dirty="0" smtClean="0"/>
              <a:t>/</a:t>
            </a:r>
            <a:r>
              <a:rPr kumimoji="1" lang="ja-JP" altLang="en-US" sz="2400" b="1" dirty="0" smtClean="0"/>
              <a:t>サービス層</a:t>
            </a:r>
            <a:endParaRPr kumimoji="1" lang="ja-JP" altLang="en-US" sz="2400" b="1" dirty="0"/>
          </a:p>
        </p:txBody>
      </p:sp>
      <p:sp>
        <p:nvSpPr>
          <p:cNvPr id="6" name="テキスト ボックス 5"/>
          <p:cNvSpPr txBox="1"/>
          <p:nvPr/>
        </p:nvSpPr>
        <p:spPr>
          <a:xfrm>
            <a:off x="6380584" y="980728"/>
            <a:ext cx="1927131" cy="461665"/>
          </a:xfrm>
          <a:prstGeom prst="rect">
            <a:avLst/>
          </a:prstGeom>
          <a:noFill/>
        </p:spPr>
        <p:txBody>
          <a:bodyPr wrap="none" rtlCol="0">
            <a:spAutoFit/>
          </a:bodyPr>
          <a:lstStyle/>
          <a:p>
            <a:r>
              <a:rPr kumimoji="1" lang="ja-JP" altLang="en-US" sz="2400" b="1" dirty="0" smtClean="0"/>
              <a:t>ガバナンス層</a:t>
            </a:r>
            <a:endParaRPr kumimoji="1" lang="ja-JP" altLang="en-US" sz="2400" b="1" dirty="0"/>
          </a:p>
        </p:txBody>
      </p:sp>
      <p:sp>
        <p:nvSpPr>
          <p:cNvPr id="8" name="正方形/長方形 7"/>
          <p:cNvSpPr/>
          <p:nvPr/>
        </p:nvSpPr>
        <p:spPr>
          <a:xfrm>
            <a:off x="7141171" y="-54315"/>
            <a:ext cx="2039341" cy="338554"/>
          </a:xfrm>
          <a:prstGeom prst="rect">
            <a:avLst/>
          </a:prstGeom>
        </p:spPr>
        <p:txBody>
          <a:bodyPr wrap="none">
            <a:spAutoFit/>
          </a:bodyPr>
          <a:lstStyle/>
          <a:p>
            <a:r>
              <a:rPr lang="en-US" altLang="ja-JP" sz="1600" b="1" dirty="0" smtClean="0">
                <a:solidFill>
                  <a:schemeClr val="bg1"/>
                </a:solidFill>
              </a:rPr>
              <a:t>[</a:t>
            </a:r>
            <a:r>
              <a:rPr lang="en-US" altLang="ja-JP" sz="1600" b="1" dirty="0" err="1" smtClean="0">
                <a:solidFill>
                  <a:schemeClr val="bg1"/>
                </a:solidFill>
              </a:rPr>
              <a:t>J.C.Burgelman</a:t>
            </a:r>
            <a:r>
              <a:rPr lang="en-US" altLang="ja-JP" sz="1600" b="1" dirty="0" smtClean="0">
                <a:solidFill>
                  <a:schemeClr val="bg1"/>
                </a:solidFill>
              </a:rPr>
              <a:t>, 2016]</a:t>
            </a:r>
            <a:endParaRPr lang="ja-JP" altLang="en-US" sz="1600" b="1" dirty="0">
              <a:solidFill>
                <a:schemeClr val="bg1"/>
              </a:solidFill>
            </a:endParaRPr>
          </a:p>
        </p:txBody>
      </p:sp>
    </p:spTree>
    <p:extLst>
      <p:ext uri="{BB962C8B-B14F-4D97-AF65-F5344CB8AC3E}">
        <p14:creationId xmlns:p14="http://schemas.microsoft.com/office/powerpoint/2010/main" val="1600591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484745"/>
          </a:xfrm>
        </p:spPr>
        <p:txBody>
          <a:bodyPr>
            <a:noAutofit/>
          </a:bodyPr>
          <a:lstStyle/>
          <a:p>
            <a:r>
              <a:rPr kumimoji="1" lang="ja-JP" altLang="en-US" sz="3200" dirty="0" smtClean="0"/>
              <a:t>自己紹介</a:t>
            </a:r>
            <a:endParaRPr kumimoji="1" lang="ja-JP" altLang="en-US" sz="3200" dirty="0"/>
          </a:p>
        </p:txBody>
      </p:sp>
      <p:sp>
        <p:nvSpPr>
          <p:cNvPr id="3" name="コンテンツ プレースホルダー 2"/>
          <p:cNvSpPr>
            <a:spLocks noGrp="1"/>
          </p:cNvSpPr>
          <p:nvPr>
            <p:ph idx="1"/>
          </p:nvPr>
        </p:nvSpPr>
        <p:spPr>
          <a:xfrm>
            <a:off x="539552" y="976921"/>
            <a:ext cx="8182357" cy="5476415"/>
          </a:xfrm>
        </p:spPr>
        <p:txBody>
          <a:bodyPr>
            <a:noAutofit/>
          </a:bodyPr>
          <a:lstStyle/>
          <a:p>
            <a:pPr>
              <a:lnSpc>
                <a:spcPct val="90000"/>
              </a:lnSpc>
            </a:pPr>
            <a:r>
              <a:rPr lang="en-US" altLang="ja-JP" sz="2400" dirty="0" smtClean="0"/>
              <a:t>EC</a:t>
            </a:r>
            <a:r>
              <a:rPr lang="ja-JP" altLang="en-US" sz="2400" dirty="0" smtClean="0"/>
              <a:t>欧州オープンサイエンスクラウド</a:t>
            </a:r>
            <a:r>
              <a:rPr lang="en-US" altLang="ja-JP" sz="2400" dirty="0" smtClean="0"/>
              <a:t>High Level Expert Group</a:t>
            </a:r>
            <a:br>
              <a:rPr lang="en-US" altLang="ja-JP" sz="2400" dirty="0" smtClean="0"/>
            </a:br>
            <a:r>
              <a:rPr lang="ja-JP" altLang="en-US" sz="2000" dirty="0" smtClean="0"/>
              <a:t>欧州外委員</a:t>
            </a:r>
            <a:endParaRPr lang="en-US" altLang="ja-JP" sz="2400" dirty="0" smtClean="0">
              <a:solidFill>
                <a:schemeClr val="tx1"/>
              </a:solidFill>
            </a:endParaRPr>
          </a:p>
          <a:p>
            <a:pPr>
              <a:lnSpc>
                <a:spcPct val="90000"/>
              </a:lnSpc>
            </a:pPr>
            <a:r>
              <a:rPr lang="ja-JP" altLang="en-US" sz="2400" dirty="0" smtClean="0">
                <a:solidFill>
                  <a:schemeClr val="tx1"/>
                </a:solidFill>
              </a:rPr>
              <a:t>内閣府</a:t>
            </a:r>
            <a:endParaRPr lang="en-US" altLang="ja-JP" sz="2400" dirty="0" smtClean="0">
              <a:solidFill>
                <a:schemeClr val="tx1"/>
              </a:solidFill>
            </a:endParaRPr>
          </a:p>
          <a:p>
            <a:pPr lvl="1">
              <a:lnSpc>
                <a:spcPct val="90000"/>
              </a:lnSpc>
            </a:pPr>
            <a:r>
              <a:rPr lang="ja-JP" altLang="en-US" sz="2000" dirty="0" smtClean="0">
                <a:solidFill>
                  <a:schemeClr val="tx1"/>
                </a:solidFill>
              </a:rPr>
              <a:t>「国際的動向を踏まえたオープンサイエンスに関する検討会」（</a:t>
            </a:r>
            <a:r>
              <a:rPr lang="en-US" altLang="ja-JP" sz="2000" dirty="0" smtClean="0">
                <a:solidFill>
                  <a:schemeClr val="tx1"/>
                </a:solidFill>
              </a:rPr>
              <a:t>H26</a:t>
            </a:r>
            <a:r>
              <a:rPr lang="ja-JP" altLang="en-US" sz="2000" dirty="0" smtClean="0">
                <a:solidFill>
                  <a:schemeClr val="tx1"/>
                </a:solidFill>
              </a:rPr>
              <a:t>）</a:t>
            </a:r>
            <a:endParaRPr lang="en-US" altLang="ja-JP" sz="2000" dirty="0" smtClean="0">
              <a:solidFill>
                <a:schemeClr val="tx1"/>
              </a:solidFill>
            </a:endParaRPr>
          </a:p>
          <a:p>
            <a:pPr lvl="1">
              <a:lnSpc>
                <a:spcPct val="90000"/>
              </a:lnSpc>
            </a:pPr>
            <a:r>
              <a:rPr lang="ja-JP" altLang="en-US" sz="2000" dirty="0" smtClean="0">
                <a:solidFill>
                  <a:schemeClr val="tx1"/>
                </a:solidFill>
              </a:rPr>
              <a:t>「オープンサイエンス推進に関するフォローアップ検討会」（</a:t>
            </a:r>
            <a:r>
              <a:rPr lang="en-US" altLang="ja-JP" sz="2000" dirty="0" smtClean="0">
                <a:solidFill>
                  <a:schemeClr val="tx1"/>
                </a:solidFill>
              </a:rPr>
              <a:t>H27</a:t>
            </a:r>
            <a:r>
              <a:rPr lang="ja-JP" altLang="en-US" sz="2000" dirty="0" smtClean="0">
                <a:solidFill>
                  <a:schemeClr val="tx1"/>
                </a:solidFill>
              </a:rPr>
              <a:t>）</a:t>
            </a:r>
            <a:endParaRPr lang="en-US" altLang="ja-JP" sz="2000" dirty="0" smtClean="0">
              <a:solidFill>
                <a:schemeClr val="tx1"/>
              </a:solidFill>
            </a:endParaRPr>
          </a:p>
          <a:p>
            <a:pPr>
              <a:lnSpc>
                <a:spcPct val="90000"/>
              </a:lnSpc>
            </a:pPr>
            <a:r>
              <a:rPr lang="ja-JP" altLang="en-US" sz="2400" dirty="0" smtClean="0"/>
              <a:t>国立国会図書館科学技術情報整備審議会　委員</a:t>
            </a:r>
            <a:endParaRPr lang="en-US" altLang="ja-JP" sz="2000" dirty="0" smtClean="0">
              <a:solidFill>
                <a:schemeClr val="tx1"/>
              </a:solidFill>
            </a:endParaRPr>
          </a:p>
          <a:p>
            <a:pPr>
              <a:lnSpc>
                <a:spcPct val="90000"/>
              </a:lnSpc>
            </a:pPr>
            <a:r>
              <a:rPr lang="ja-JP" altLang="en-US" sz="2400" dirty="0" smtClean="0">
                <a:solidFill>
                  <a:schemeClr val="tx1"/>
                </a:solidFill>
              </a:rPr>
              <a:t>日本学術会議</a:t>
            </a:r>
            <a:r>
              <a:rPr lang="ja-JP" altLang="en-US" sz="1800" dirty="0" smtClean="0">
                <a:solidFill>
                  <a:schemeClr val="tx1"/>
                </a:solidFill>
              </a:rPr>
              <a:t>（特任連携会員）</a:t>
            </a:r>
            <a:endParaRPr lang="en-US" altLang="ja-JP" sz="2400" dirty="0" smtClean="0">
              <a:solidFill>
                <a:schemeClr val="tx1"/>
              </a:solidFill>
            </a:endParaRPr>
          </a:p>
          <a:p>
            <a:pPr lvl="1">
              <a:lnSpc>
                <a:spcPct val="90000"/>
              </a:lnSpc>
            </a:pPr>
            <a:r>
              <a:rPr lang="ja-JP" altLang="en-US" sz="2000" dirty="0" smtClean="0">
                <a:solidFill>
                  <a:schemeClr val="tx1"/>
                </a:solidFill>
              </a:rPr>
              <a:t>情報学委員会、フューチャーアースの推進に関する委員会</a:t>
            </a:r>
            <a:endParaRPr lang="en-US" altLang="ja-JP" sz="2000" dirty="0" smtClean="0">
              <a:solidFill>
                <a:schemeClr val="tx1"/>
              </a:solidFill>
            </a:endParaRPr>
          </a:p>
          <a:p>
            <a:pPr>
              <a:lnSpc>
                <a:spcPct val="90000"/>
              </a:lnSpc>
            </a:pPr>
            <a:r>
              <a:rPr lang="ja-JP" altLang="en-US" sz="2400" dirty="0"/>
              <a:t>情報通信研究</a:t>
            </a:r>
            <a:r>
              <a:rPr lang="ja-JP" altLang="en-US" sz="2400" dirty="0" smtClean="0"/>
              <a:t>機構</a:t>
            </a:r>
            <a:r>
              <a:rPr lang="ja-JP" altLang="en-US" sz="2400" dirty="0"/>
              <a:t>（</a:t>
            </a:r>
            <a:r>
              <a:rPr lang="en-US" altLang="ja-JP" sz="2400" dirty="0"/>
              <a:t>NICT</a:t>
            </a:r>
            <a:r>
              <a:rPr lang="en-US" altLang="ja-JP" sz="2400" dirty="0" smtClean="0"/>
              <a:t>)</a:t>
            </a:r>
          </a:p>
          <a:p>
            <a:pPr lvl="1">
              <a:lnSpc>
                <a:spcPct val="90000"/>
              </a:lnSpc>
            </a:pPr>
            <a:r>
              <a:rPr lang="ja-JP" altLang="en-US" sz="2000" dirty="0" smtClean="0"/>
              <a:t>統合ビッグデータ研究センター研究統括</a:t>
            </a:r>
            <a:endParaRPr lang="en-US" altLang="ja-JP" sz="2000" dirty="0" smtClean="0">
              <a:solidFill>
                <a:schemeClr val="tx1"/>
              </a:solidFill>
            </a:endParaRPr>
          </a:p>
          <a:p>
            <a:pPr>
              <a:lnSpc>
                <a:spcPct val="90000"/>
              </a:lnSpc>
            </a:pPr>
            <a:r>
              <a:rPr lang="ja-JP" altLang="en-US" sz="2400" dirty="0" smtClean="0">
                <a:solidFill>
                  <a:schemeClr val="tx1"/>
                </a:solidFill>
              </a:rPr>
              <a:t>日本地球惑星科学連合</a:t>
            </a:r>
            <a:endParaRPr lang="en-US" altLang="ja-JP" sz="2400" dirty="0" smtClean="0">
              <a:solidFill>
                <a:schemeClr val="tx1"/>
              </a:solidFill>
            </a:endParaRPr>
          </a:p>
          <a:p>
            <a:pPr lvl="1">
              <a:lnSpc>
                <a:spcPct val="90000"/>
              </a:lnSpc>
            </a:pPr>
            <a:r>
              <a:rPr lang="ja-JP" altLang="en-US" sz="2000" dirty="0" smtClean="0">
                <a:solidFill>
                  <a:schemeClr val="tx1"/>
                </a:solidFill>
              </a:rPr>
              <a:t>理事（</a:t>
            </a:r>
            <a:r>
              <a:rPr lang="en-US" altLang="ja-JP" sz="2000" dirty="0" smtClean="0">
                <a:solidFill>
                  <a:schemeClr val="tx1"/>
                </a:solidFill>
              </a:rPr>
              <a:t>H26-27</a:t>
            </a:r>
            <a:r>
              <a:rPr lang="ja-JP" altLang="en-US" sz="2000" dirty="0" smtClean="0">
                <a:solidFill>
                  <a:schemeClr val="tx1"/>
                </a:solidFill>
              </a:rPr>
              <a:t>）</a:t>
            </a:r>
            <a:r>
              <a:rPr lang="ja-JP" altLang="en-US" sz="2000" dirty="0" smtClean="0"/>
              <a:t>、情報システム委員会（</a:t>
            </a:r>
            <a:r>
              <a:rPr lang="en-US" altLang="ja-JP" sz="2000" dirty="0" smtClean="0"/>
              <a:t>H26</a:t>
            </a:r>
            <a:r>
              <a:rPr lang="ja-JP" altLang="en-US" sz="2000" dirty="0" smtClean="0"/>
              <a:t>－）</a:t>
            </a:r>
            <a:endParaRPr lang="en-US" altLang="ja-JP" sz="2000" dirty="0"/>
          </a:p>
          <a:p>
            <a:pPr>
              <a:lnSpc>
                <a:spcPct val="90000"/>
              </a:lnSpc>
            </a:pPr>
            <a:r>
              <a:rPr lang="ja-JP" altLang="en-US" sz="2000" dirty="0" smtClean="0">
                <a:solidFill>
                  <a:schemeClr val="tx1"/>
                </a:solidFill>
              </a:rPr>
              <a:t>国立極地研究所南極観測審議委員、重点研究観測専門部会長</a:t>
            </a:r>
            <a:endParaRPr lang="en-US" altLang="ja-JP" sz="2000" dirty="0" smtClean="0">
              <a:solidFill>
                <a:schemeClr val="tx1"/>
              </a:solidFill>
            </a:endParaRPr>
          </a:p>
          <a:p>
            <a:pPr>
              <a:lnSpc>
                <a:spcPct val="90000"/>
              </a:lnSpc>
            </a:pPr>
            <a:r>
              <a:rPr lang="ja-JP" altLang="en-US" sz="2000" dirty="0" smtClean="0">
                <a:solidFill>
                  <a:schemeClr val="tx1"/>
                </a:solidFill>
              </a:rPr>
              <a:t>京都大学生存圏研究所客員教授（</a:t>
            </a:r>
            <a:r>
              <a:rPr lang="en-US" altLang="ja-JP" sz="2000" dirty="0" smtClean="0">
                <a:solidFill>
                  <a:schemeClr val="tx1"/>
                </a:solidFill>
              </a:rPr>
              <a:t>H25</a:t>
            </a:r>
            <a:r>
              <a:rPr lang="ja-JP" altLang="en-US" sz="2000" dirty="0" smtClean="0">
                <a:solidFill>
                  <a:schemeClr val="tx1"/>
                </a:solidFill>
              </a:rPr>
              <a:t>）／非常勤講師、</a:t>
            </a:r>
            <a:r>
              <a:rPr lang="en-US" altLang="ja-JP" sz="2000" dirty="0" smtClean="0">
                <a:solidFill>
                  <a:schemeClr val="tx1"/>
                </a:solidFill>
              </a:rPr>
              <a:t/>
            </a:r>
            <a:br>
              <a:rPr lang="en-US" altLang="ja-JP" sz="2000" dirty="0" smtClean="0">
                <a:solidFill>
                  <a:schemeClr val="tx1"/>
                </a:solidFill>
              </a:rPr>
            </a:br>
            <a:r>
              <a:rPr lang="ja-JP" altLang="en-US" sz="2000" dirty="0" smtClean="0">
                <a:solidFill>
                  <a:schemeClr val="tx1"/>
                </a:solidFill>
              </a:rPr>
              <a:t>首都大学東京システムデザイン学部</a:t>
            </a:r>
            <a:endParaRPr kumimoji="1" lang="ja-JP" altLang="en-US" sz="2000" dirty="0"/>
          </a:p>
        </p:txBody>
      </p:sp>
      <p:sp>
        <p:nvSpPr>
          <p:cNvPr id="4" name="テキスト ボックス 3"/>
          <p:cNvSpPr txBox="1"/>
          <p:nvPr/>
        </p:nvSpPr>
        <p:spPr>
          <a:xfrm>
            <a:off x="178071" y="548680"/>
            <a:ext cx="5402041" cy="364837"/>
          </a:xfrm>
          <a:prstGeom prst="rect">
            <a:avLst/>
          </a:prstGeom>
          <a:noFill/>
        </p:spPr>
        <p:txBody>
          <a:bodyPr wrap="square" rtlCol="0">
            <a:spAutoFit/>
          </a:bodyPr>
          <a:lstStyle/>
          <a:p>
            <a:r>
              <a:rPr kumimoji="1" lang="ja-JP" altLang="en-US" dirty="0" smtClean="0"/>
              <a:t>科学データマネジメント、科学と社会のありかた</a:t>
            </a:r>
            <a:endParaRPr kumimoji="1" lang="ja-JP" altLang="en-US" dirty="0"/>
          </a:p>
        </p:txBody>
      </p:sp>
      <p:sp>
        <p:nvSpPr>
          <p:cNvPr id="5" name="テキスト ボックス 4"/>
          <p:cNvSpPr txBox="1"/>
          <p:nvPr/>
        </p:nvSpPr>
        <p:spPr>
          <a:xfrm>
            <a:off x="251520" y="6444044"/>
            <a:ext cx="6624736" cy="369332"/>
          </a:xfrm>
          <a:prstGeom prst="rect">
            <a:avLst/>
          </a:prstGeom>
          <a:noFill/>
        </p:spPr>
        <p:txBody>
          <a:bodyPr wrap="square" rtlCol="0">
            <a:spAutoFit/>
          </a:bodyPr>
          <a:lstStyle/>
          <a:p>
            <a:r>
              <a:rPr kumimoji="1" lang="ja-JP" altLang="en-US" dirty="0" smtClean="0"/>
              <a:t>地球科学</a:t>
            </a:r>
            <a:r>
              <a:rPr lang="ja-JP" altLang="en-US" dirty="0"/>
              <a:t>、大気科学・超高層物理学、</a:t>
            </a:r>
            <a:r>
              <a:rPr kumimoji="1" lang="ja-JP" altLang="en-US" dirty="0" smtClean="0"/>
              <a:t>レーダーリモートセンシング</a:t>
            </a:r>
            <a:endParaRPr kumimoji="1" lang="ja-JP" altLang="en-US" dirty="0"/>
          </a:p>
        </p:txBody>
      </p:sp>
      <p:cxnSp>
        <p:nvCxnSpPr>
          <p:cNvPr id="7" name="直線矢印コネクタ 6"/>
          <p:cNvCxnSpPr/>
          <p:nvPr/>
        </p:nvCxnSpPr>
        <p:spPr>
          <a:xfrm>
            <a:off x="467544" y="1340768"/>
            <a:ext cx="0" cy="4824536"/>
          </a:xfrm>
          <a:prstGeom prst="straightConnector1">
            <a:avLst/>
          </a:prstGeom>
          <a:ln w="571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178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780685"/>
          </a:xfrm>
        </p:spPr>
        <p:txBody>
          <a:bodyPr/>
          <a:lstStyle/>
          <a:p>
            <a:r>
              <a:rPr kumimoji="1" lang="ja-JP" altLang="en-US" dirty="0" smtClean="0"/>
              <a:t>まとめ</a:t>
            </a:r>
            <a:endParaRPr kumimoji="1" lang="ja-JP" altLang="en-US" dirty="0"/>
          </a:p>
        </p:txBody>
      </p:sp>
      <p:sp>
        <p:nvSpPr>
          <p:cNvPr id="4" name="コンテンツ プレースホルダー 3"/>
          <p:cNvSpPr>
            <a:spLocks noGrp="1"/>
          </p:cNvSpPr>
          <p:nvPr>
            <p:ph idx="1"/>
          </p:nvPr>
        </p:nvSpPr>
        <p:spPr>
          <a:xfrm>
            <a:off x="374493" y="822809"/>
            <a:ext cx="8395015" cy="6206591"/>
          </a:xfrm>
        </p:spPr>
        <p:txBody>
          <a:bodyPr>
            <a:normAutofit fontScale="85000" lnSpcReduction="20000"/>
          </a:bodyPr>
          <a:lstStyle/>
          <a:p>
            <a:pPr>
              <a:lnSpc>
                <a:spcPct val="110000"/>
              </a:lnSpc>
            </a:pPr>
            <a:r>
              <a:rPr kumimoji="1" lang="ja-JP" altLang="en-US" dirty="0" smtClean="0"/>
              <a:t>学術において情報共有は本質の１つ。</a:t>
            </a:r>
            <a:endParaRPr kumimoji="1" lang="en-US" altLang="ja-JP" dirty="0" smtClean="0"/>
          </a:p>
          <a:p>
            <a:pPr>
              <a:lnSpc>
                <a:spcPct val="110000"/>
              </a:lnSpc>
            </a:pPr>
            <a:r>
              <a:rPr lang="ja-JP" altLang="en-US" dirty="0" smtClean="0"/>
              <a:t>デジタル基盤が普及した現代の新たな課題：</a:t>
            </a:r>
            <a:r>
              <a:rPr lang="ja-JP" altLang="en-US" dirty="0"/>
              <a:t>「オープンサイエンス」推進の大きな流れ</a:t>
            </a:r>
            <a:endParaRPr lang="en-US" altLang="ja-JP" dirty="0"/>
          </a:p>
          <a:p>
            <a:pPr lvl="1">
              <a:lnSpc>
                <a:spcPct val="110000"/>
              </a:lnSpc>
            </a:pPr>
            <a:r>
              <a:rPr lang="ja-JP" altLang="en-US" dirty="0"/>
              <a:t>政治的にも国家レベル・国際レベル</a:t>
            </a:r>
            <a:endParaRPr lang="en-US" altLang="ja-JP" dirty="0"/>
          </a:p>
          <a:p>
            <a:pPr>
              <a:lnSpc>
                <a:spcPct val="110000"/>
              </a:lnSpc>
            </a:pPr>
            <a:r>
              <a:rPr kumimoji="1" lang="ja-JP" altLang="en-US" dirty="0" smtClean="0"/>
              <a:t>データ・情報の相互利用</a:t>
            </a:r>
            <a:endParaRPr kumimoji="1" lang="en-US" altLang="ja-JP" dirty="0" smtClean="0"/>
          </a:p>
          <a:p>
            <a:pPr lvl="1">
              <a:lnSpc>
                <a:spcPct val="110000"/>
              </a:lnSpc>
            </a:pPr>
            <a:r>
              <a:rPr kumimoji="1" lang="ja-JP" altLang="en-US" dirty="0" smtClean="0"/>
              <a:t>「オープン」より「インターオペラブル」がおすすめ（←村山）</a:t>
            </a:r>
            <a:endParaRPr kumimoji="1" lang="en-US" altLang="ja-JP" dirty="0" smtClean="0"/>
          </a:p>
          <a:p>
            <a:pPr>
              <a:lnSpc>
                <a:spcPct val="110000"/>
              </a:lnSpc>
            </a:pPr>
            <a:r>
              <a:rPr lang="ja-JP" altLang="en-US" dirty="0"/>
              <a:t>これ</a:t>
            </a:r>
            <a:r>
              <a:rPr lang="ja-JP" altLang="en-US" dirty="0" smtClean="0"/>
              <a:t>を可能にする研究データ基盤構築</a:t>
            </a:r>
            <a:r>
              <a:rPr lang="en-US" altLang="ja-JP" dirty="0" smtClean="0"/>
              <a:t>(Research Data Infrastructure)</a:t>
            </a:r>
            <a:r>
              <a:rPr lang="ja-JP" altLang="en-US" dirty="0" smtClean="0"/>
              <a:t>が欧米で重要となっている</a:t>
            </a:r>
            <a:endParaRPr lang="en-US" altLang="ja-JP" dirty="0" smtClean="0"/>
          </a:p>
          <a:p>
            <a:pPr lvl="1">
              <a:lnSpc>
                <a:spcPct val="110000"/>
              </a:lnSpc>
            </a:pPr>
            <a:r>
              <a:rPr kumimoji="1" lang="ja-JP" altLang="en-US" dirty="0" smtClean="0"/>
              <a:t>新たなサイエンスの開拓</a:t>
            </a:r>
            <a:endParaRPr kumimoji="1" lang="en-US" altLang="ja-JP" dirty="0" smtClean="0"/>
          </a:p>
          <a:p>
            <a:pPr lvl="1">
              <a:lnSpc>
                <a:spcPct val="110000"/>
              </a:lnSpc>
            </a:pPr>
            <a:r>
              <a:rPr kumimoji="1" lang="ja-JP" altLang="en-US" dirty="0" smtClean="0"/>
              <a:t>将来の情報社会の社会基盤でもある</a:t>
            </a:r>
            <a:endParaRPr kumimoji="1" lang="en-US" altLang="ja-JP" dirty="0" smtClean="0"/>
          </a:p>
          <a:p>
            <a:pPr>
              <a:lnSpc>
                <a:spcPct val="110000"/>
              </a:lnSpc>
            </a:pPr>
            <a:r>
              <a:rPr lang="ja-JP" altLang="en-US" dirty="0" smtClean="0"/>
              <a:t>「研究サイクル」を活性化して、「データ利活用を促進」する</a:t>
            </a:r>
            <a:r>
              <a:rPr lang="ja-JP" altLang="en-US" dirty="0"/>
              <a:t>「デジタル情報基盤</a:t>
            </a:r>
            <a:r>
              <a:rPr lang="ja-JP" altLang="en-US" dirty="0" smtClean="0"/>
              <a:t>」</a:t>
            </a:r>
            <a:r>
              <a:rPr lang="en-US" altLang="ja-JP" dirty="0" smtClean="0">
                <a:sym typeface="Wingdings" panose="05000000000000000000" pitchFamily="2" charset="2"/>
              </a:rPr>
              <a:t></a:t>
            </a:r>
            <a:r>
              <a:rPr lang="ja-JP" altLang="en-US" dirty="0" smtClean="0">
                <a:sym typeface="Wingdings" panose="05000000000000000000" pitchFamily="2" charset="2"/>
              </a:rPr>
              <a:t>世界で相互結合、相互利用の夢</a:t>
            </a:r>
            <a:r>
              <a:rPr lang="en-US" altLang="ja-JP" dirty="0" smtClean="0">
                <a:sym typeface="Wingdings" panose="05000000000000000000" pitchFamily="2" charset="2"/>
              </a:rPr>
              <a:t>: “Common Research e-Infrastructure (CRE)”</a:t>
            </a:r>
            <a:endParaRPr lang="en-US" altLang="ja-JP" dirty="0" smtClean="0"/>
          </a:p>
          <a:p>
            <a:pPr>
              <a:lnSpc>
                <a:spcPct val="110000"/>
              </a:lnSpc>
            </a:pPr>
            <a:r>
              <a:rPr lang="ja-JP" altLang="en-US" dirty="0" smtClean="0"/>
              <a:t>科</a:t>
            </a:r>
            <a:r>
              <a:rPr lang="ja-JP" altLang="en-US" dirty="0"/>
              <a:t>学者が自ら科学のあり方を規定す</a:t>
            </a:r>
            <a:r>
              <a:rPr lang="ja-JP" altLang="en-US" dirty="0" smtClean="0"/>
              <a:t>べき</a:t>
            </a:r>
            <a:endParaRPr lang="en-US" altLang="ja-JP" dirty="0"/>
          </a:p>
        </p:txBody>
      </p:sp>
    </p:spTree>
    <p:extLst>
      <p:ext uri="{BB962C8B-B14F-4D97-AF65-F5344CB8AC3E}">
        <p14:creationId xmlns:p14="http://schemas.microsoft.com/office/powerpoint/2010/main" val="1436127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63760" cy="676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843808" y="-27384"/>
            <a:ext cx="4400820" cy="369332"/>
          </a:xfrm>
          <a:prstGeom prst="rect">
            <a:avLst/>
          </a:prstGeom>
          <a:noFill/>
        </p:spPr>
        <p:txBody>
          <a:bodyPr wrap="none" rtlCol="0">
            <a:spAutoFit/>
          </a:bodyPr>
          <a:lstStyle/>
          <a:p>
            <a:r>
              <a:rPr kumimoji="1" lang="en-US" altLang="ja-JP" dirty="0" smtClean="0">
                <a:solidFill>
                  <a:schemeClr val="bg1"/>
                </a:solidFill>
              </a:rPr>
              <a:t>[S. Jones (DCC) &amp;M. </a:t>
            </a:r>
            <a:r>
              <a:rPr kumimoji="1" lang="en-US" altLang="ja-JP" dirty="0" err="1" smtClean="0">
                <a:solidFill>
                  <a:schemeClr val="bg1"/>
                </a:solidFill>
              </a:rPr>
              <a:t>Grootveld</a:t>
            </a:r>
            <a:r>
              <a:rPr kumimoji="1" lang="en-US" altLang="ja-JP" dirty="0" smtClean="0">
                <a:solidFill>
                  <a:schemeClr val="bg1"/>
                </a:solidFill>
              </a:rPr>
              <a:t> (DANS), 2016]</a:t>
            </a:r>
            <a:endParaRPr kumimoji="1" lang="ja-JP" altLang="en-US" dirty="0">
              <a:solidFill>
                <a:schemeClr val="bg1"/>
              </a:solidFill>
            </a:endParaRPr>
          </a:p>
        </p:txBody>
      </p:sp>
      <p:sp>
        <p:nvSpPr>
          <p:cNvPr id="4" name="コンテンツ プレースホルダー 6"/>
          <p:cNvSpPr txBox="1">
            <a:spLocks/>
          </p:cNvSpPr>
          <p:nvPr/>
        </p:nvSpPr>
        <p:spPr>
          <a:xfrm>
            <a:off x="107504" y="764704"/>
            <a:ext cx="8229600" cy="3091294"/>
          </a:xfrm>
          <a:prstGeom prst="rect">
            <a:avLst/>
          </a:prstGeom>
        </p:spPr>
        <p:txBody>
          <a:bodyPr>
            <a:normAutofit/>
          </a:bodyPr>
          <a:lstStyle>
            <a:lvl1pPr marL="342882" indent="-342882" algn="l" defTabSz="914353"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smtClean="0">
                <a:effectLst>
                  <a:glow rad="254000">
                    <a:schemeClr val="bg1">
                      <a:alpha val="99000"/>
                    </a:schemeClr>
                  </a:glow>
                </a:effectLst>
                <a:latin typeface="Bookman Old Style" panose="02050604050505020204" pitchFamily="18" charset="0"/>
              </a:rPr>
              <a:t>研究予算申請時に「データマネジメントプラン」（ＤＭＰ）提出を要件とする研究資金配分機関</a:t>
            </a:r>
            <a:endParaRPr lang="ja-JP" altLang="en-US" sz="2400" dirty="0">
              <a:effectLst>
                <a:glow rad="254000">
                  <a:schemeClr val="bg1">
                    <a:alpha val="99000"/>
                  </a:schemeClr>
                </a:glow>
              </a:effectLst>
              <a:latin typeface="Bookman Old Style" panose="02050604050505020204" pitchFamily="18" charset="0"/>
            </a:endParaRPr>
          </a:p>
        </p:txBody>
      </p:sp>
    </p:spTree>
    <p:extLst>
      <p:ext uri="{BB962C8B-B14F-4D97-AF65-F5344CB8AC3E}">
        <p14:creationId xmlns:p14="http://schemas.microsoft.com/office/powerpoint/2010/main" val="415929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3456"/>
            <a:ext cx="8563841" cy="3541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6" y="3231696"/>
            <a:ext cx="9147772" cy="3743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2771800" y="519063"/>
            <a:ext cx="2662908" cy="461665"/>
          </a:xfrm>
          <a:prstGeom prst="rect">
            <a:avLst/>
          </a:prstGeom>
          <a:noFill/>
        </p:spPr>
        <p:txBody>
          <a:bodyPr wrap="none" rtlCol="0">
            <a:spAutoFit/>
          </a:bodyPr>
          <a:lstStyle/>
          <a:p>
            <a:r>
              <a:rPr kumimoji="1" lang="en-US" altLang="ja-JP" sz="2400" b="1" dirty="0" smtClean="0"/>
              <a:t>2016</a:t>
            </a:r>
            <a:r>
              <a:rPr kumimoji="1" lang="ja-JP" altLang="en-US" sz="2400" b="1" dirty="0" smtClean="0"/>
              <a:t>年秋号出来！</a:t>
            </a:r>
            <a:endParaRPr kumimoji="1" lang="ja-JP" altLang="en-US" sz="2400" b="1" dirty="0"/>
          </a:p>
        </p:txBody>
      </p:sp>
    </p:spTree>
    <p:extLst>
      <p:ext uri="{BB962C8B-B14F-4D97-AF65-F5344CB8AC3E}">
        <p14:creationId xmlns:p14="http://schemas.microsoft.com/office/powerpoint/2010/main" val="240777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4032"/>
            <a:ext cx="8229600" cy="1143000"/>
          </a:xfrm>
        </p:spPr>
        <p:txBody>
          <a:bodyPr/>
          <a:lstStyle/>
          <a:p>
            <a:r>
              <a:rPr kumimoji="1" lang="ja-JP" altLang="en-US" dirty="0" smtClean="0"/>
              <a:t>オープンサイエンスの背景</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102181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251" y="1268760"/>
            <a:ext cx="2501739" cy="2903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C:\Users\murayama\dropbox_ymurayama2003\Dropbox\★2016.01.31ビッグデータ異業種交流会\素材\IGY-JMA hi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466" y="1812199"/>
            <a:ext cx="2268539" cy="2225601"/>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899592" y="4005064"/>
            <a:ext cx="2838853" cy="461665"/>
          </a:xfrm>
          <a:prstGeom prst="rect">
            <a:avLst/>
          </a:prstGeom>
        </p:spPr>
        <p:txBody>
          <a:bodyPr>
            <a:spAutoFit/>
          </a:bodyPr>
          <a:lstStyle/>
          <a:p>
            <a:r>
              <a:rPr lang="en-US" altLang="ja-JP" sz="1200" dirty="0"/>
              <a:t>https://www.ualberta.ca/~unsworth/UA-classes/210/notes210/D/210D2-2008.pdf</a:t>
            </a:r>
            <a:endParaRPr lang="ja-JP" altLang="en-US" sz="1200" dirty="0"/>
          </a:p>
        </p:txBody>
      </p:sp>
      <p:sp>
        <p:nvSpPr>
          <p:cNvPr id="3" name="正方形/長方形 2"/>
          <p:cNvSpPr/>
          <p:nvPr/>
        </p:nvSpPr>
        <p:spPr>
          <a:xfrm>
            <a:off x="6195062" y="3933056"/>
            <a:ext cx="2322931" cy="461665"/>
          </a:xfrm>
          <a:prstGeom prst="rect">
            <a:avLst/>
          </a:prstGeom>
        </p:spPr>
        <p:txBody>
          <a:bodyPr>
            <a:spAutoFit/>
          </a:bodyPr>
          <a:lstStyle/>
          <a:p>
            <a:r>
              <a:rPr lang="en-US" altLang="ja-JP" sz="1200" dirty="0"/>
              <a:t>http://www.kakioka-jma.go.jp/intro/enkaku.html</a:t>
            </a:r>
            <a:endParaRPr lang="ja-JP" altLang="en-US" sz="1200" dirty="0"/>
          </a:p>
        </p:txBody>
      </p:sp>
      <p:sp>
        <p:nvSpPr>
          <p:cNvPr id="4" name="正方形/長方形 3"/>
          <p:cNvSpPr/>
          <p:nvPr/>
        </p:nvSpPr>
        <p:spPr>
          <a:xfrm>
            <a:off x="189240" y="764704"/>
            <a:ext cx="4454768" cy="1031051"/>
          </a:xfrm>
          <a:prstGeom prst="rect">
            <a:avLst/>
          </a:prstGeom>
        </p:spPr>
        <p:txBody>
          <a:bodyPr>
            <a:spAutoFit/>
          </a:bodyPr>
          <a:lstStyle/>
          <a:p>
            <a:pPr lvl="0">
              <a:spcBef>
                <a:spcPts val="600"/>
              </a:spcBef>
            </a:pPr>
            <a:r>
              <a:rPr lang="ja-JP" altLang="en-US" sz="2400" b="1" dirty="0">
                <a:solidFill>
                  <a:prstClr val="black"/>
                </a:solidFill>
                <a:effectLst>
                  <a:glow rad="304800">
                    <a:schemeClr val="bg1"/>
                  </a:glow>
                </a:effectLst>
              </a:rPr>
              <a:t>１８</a:t>
            </a:r>
            <a:r>
              <a:rPr lang="ja-JP" altLang="en-US" sz="2400" b="1" dirty="0" smtClean="0">
                <a:solidFill>
                  <a:prstClr val="black"/>
                </a:solidFill>
                <a:effectLst>
                  <a:glow rad="304800">
                    <a:schemeClr val="bg1"/>
                  </a:glow>
                </a:effectLst>
              </a:rPr>
              <a:t>世紀</a:t>
            </a:r>
            <a:endParaRPr lang="en-US" altLang="ja-JP" sz="1600" b="1" dirty="0" smtClean="0">
              <a:solidFill>
                <a:prstClr val="black"/>
              </a:solidFill>
              <a:effectLst>
                <a:glow rad="304800">
                  <a:schemeClr val="bg1"/>
                </a:glow>
              </a:effectLst>
            </a:endParaRPr>
          </a:p>
          <a:p>
            <a:pPr lvl="0">
              <a:spcBef>
                <a:spcPts val="600"/>
              </a:spcBef>
            </a:pPr>
            <a:r>
              <a:rPr lang="en-US" altLang="ja-JP" sz="1600" b="1" dirty="0" smtClean="0">
                <a:solidFill>
                  <a:prstClr val="black"/>
                </a:solidFill>
                <a:effectLst>
                  <a:glow rad="304800">
                    <a:schemeClr val="bg1"/>
                  </a:glow>
                </a:effectLst>
              </a:rPr>
              <a:t>E. Halley </a:t>
            </a:r>
            <a:r>
              <a:rPr lang="ja-JP" altLang="en-US" sz="1600" b="1" dirty="0" smtClean="0">
                <a:solidFill>
                  <a:prstClr val="black"/>
                </a:solidFill>
                <a:effectLst>
                  <a:glow rad="304800">
                    <a:schemeClr val="bg1"/>
                  </a:glow>
                </a:effectLst>
              </a:rPr>
              <a:t>による大西洋地磁気偏角マップの作成（</a:t>
            </a:r>
            <a:r>
              <a:rPr lang="en-US" altLang="ja-JP" sz="1600" b="1" dirty="0" smtClean="0">
                <a:solidFill>
                  <a:prstClr val="black"/>
                </a:solidFill>
                <a:effectLst>
                  <a:glow rad="304800">
                    <a:schemeClr val="bg1"/>
                  </a:glow>
                </a:effectLst>
              </a:rPr>
              <a:t>1702</a:t>
            </a:r>
            <a:r>
              <a:rPr lang="ja-JP" altLang="en-US" sz="1600" b="1" dirty="0" smtClean="0">
                <a:solidFill>
                  <a:prstClr val="black"/>
                </a:solidFill>
                <a:effectLst>
                  <a:glow rad="304800">
                    <a:schemeClr val="bg1"/>
                  </a:glow>
                </a:effectLst>
              </a:rPr>
              <a:t> 年）</a:t>
            </a:r>
            <a:endParaRPr lang="en-US" altLang="ja-JP" sz="1600" b="1" dirty="0" smtClean="0">
              <a:solidFill>
                <a:prstClr val="black"/>
              </a:solidFill>
              <a:effectLst>
                <a:glow rad="304800">
                  <a:schemeClr val="bg1"/>
                </a:glow>
              </a:effectLst>
            </a:endParaRPr>
          </a:p>
        </p:txBody>
      </p:sp>
      <p:sp>
        <p:nvSpPr>
          <p:cNvPr id="8" name="正方形/長方形 7"/>
          <p:cNvSpPr/>
          <p:nvPr/>
        </p:nvSpPr>
        <p:spPr>
          <a:xfrm>
            <a:off x="4778010" y="748442"/>
            <a:ext cx="4454768" cy="1600438"/>
          </a:xfrm>
          <a:prstGeom prst="rect">
            <a:avLst/>
          </a:prstGeom>
        </p:spPr>
        <p:txBody>
          <a:bodyPr>
            <a:spAutoFit/>
          </a:bodyPr>
          <a:lstStyle/>
          <a:p>
            <a:pPr lvl="0">
              <a:spcBef>
                <a:spcPts val="600"/>
              </a:spcBef>
            </a:pPr>
            <a:r>
              <a:rPr lang="ja-JP" altLang="en-US" sz="2400" b="1" dirty="0" smtClean="0">
                <a:solidFill>
                  <a:prstClr val="black"/>
                </a:solidFill>
                <a:effectLst>
                  <a:glow rad="304800">
                    <a:schemeClr val="bg1"/>
                  </a:glow>
                </a:effectLst>
              </a:rPr>
              <a:t>２０世紀</a:t>
            </a:r>
            <a:endParaRPr lang="en-US" altLang="ja-JP" sz="2400" b="1" dirty="0" smtClean="0">
              <a:solidFill>
                <a:prstClr val="black"/>
              </a:solidFill>
              <a:effectLst>
                <a:glow rad="304800">
                  <a:schemeClr val="bg1"/>
                </a:glow>
              </a:effectLst>
            </a:endParaRPr>
          </a:p>
          <a:p>
            <a:pPr lvl="0">
              <a:spcBef>
                <a:spcPts val="600"/>
              </a:spcBef>
            </a:pPr>
            <a:r>
              <a:rPr lang="ja-JP" altLang="en-US" sz="1600" b="1" dirty="0" smtClean="0">
                <a:solidFill>
                  <a:prstClr val="black"/>
                </a:solidFill>
                <a:effectLst>
                  <a:glow rad="304800">
                    <a:schemeClr val="bg1"/>
                  </a:glow>
                </a:effectLst>
              </a:rPr>
              <a:t>近代科学の国際データ保存共有事業発足。</a:t>
            </a:r>
            <a:endParaRPr lang="en-US" altLang="ja-JP" sz="1600" b="1" dirty="0" smtClean="0">
              <a:solidFill>
                <a:prstClr val="black"/>
              </a:solidFill>
              <a:effectLst>
                <a:glow rad="304800">
                  <a:schemeClr val="bg1"/>
                </a:glow>
              </a:effectLst>
            </a:endParaRPr>
          </a:p>
          <a:p>
            <a:pPr lvl="0">
              <a:spcBef>
                <a:spcPts val="600"/>
              </a:spcBef>
            </a:pPr>
            <a:r>
              <a:rPr lang="ja-JP" altLang="en-US" sz="1600" b="1" dirty="0" smtClean="0">
                <a:solidFill>
                  <a:prstClr val="black"/>
                </a:solidFill>
                <a:effectLst>
                  <a:glow rad="304800">
                    <a:schemeClr val="bg1"/>
                  </a:glow>
                </a:effectLst>
              </a:rPr>
              <a:t>国際地球観測年事業（</a:t>
            </a:r>
            <a:r>
              <a:rPr lang="en-US" altLang="ja-JP" sz="1600" b="1" dirty="0" smtClean="0">
                <a:solidFill>
                  <a:prstClr val="black"/>
                </a:solidFill>
                <a:effectLst>
                  <a:glow rad="304800">
                    <a:schemeClr val="bg1"/>
                  </a:glow>
                </a:effectLst>
              </a:rPr>
              <a:t>1957</a:t>
            </a:r>
            <a:r>
              <a:rPr lang="ja-JP" altLang="en-US" sz="1600" b="1" dirty="0" smtClean="0">
                <a:solidFill>
                  <a:prstClr val="black"/>
                </a:solidFill>
                <a:effectLst>
                  <a:glow rad="304800">
                    <a:schemeClr val="bg1"/>
                  </a:glow>
                </a:effectLst>
              </a:rPr>
              <a:t>年－</a:t>
            </a:r>
            <a:r>
              <a:rPr lang="en-US" altLang="ja-JP" sz="1600" b="1" dirty="0" smtClean="0">
                <a:solidFill>
                  <a:prstClr val="black"/>
                </a:solidFill>
                <a:effectLst>
                  <a:glow rad="304800">
                    <a:schemeClr val="bg1"/>
                  </a:glow>
                </a:effectLst>
              </a:rPr>
              <a:t>1958</a:t>
            </a:r>
            <a:r>
              <a:rPr lang="ja-JP" altLang="en-US" sz="1600" b="1" dirty="0" smtClean="0">
                <a:solidFill>
                  <a:prstClr val="black"/>
                </a:solidFill>
                <a:effectLst>
                  <a:glow rad="304800">
                    <a:schemeClr val="bg1"/>
                  </a:glow>
                </a:effectLst>
              </a:rPr>
              <a:t> 年）</a:t>
            </a:r>
            <a:endParaRPr lang="en-US" altLang="ja-JP" sz="1600" b="1" dirty="0" smtClean="0">
              <a:solidFill>
                <a:prstClr val="black"/>
              </a:solidFill>
              <a:effectLst>
                <a:glow rad="304800">
                  <a:schemeClr val="bg1"/>
                </a:glow>
              </a:effectLst>
            </a:endParaRPr>
          </a:p>
        </p:txBody>
      </p:sp>
      <p:sp>
        <p:nvSpPr>
          <p:cNvPr id="10" name="正方形/長方形 9"/>
          <p:cNvSpPr/>
          <p:nvPr/>
        </p:nvSpPr>
        <p:spPr>
          <a:xfrm>
            <a:off x="5129734" y="5418226"/>
            <a:ext cx="3042666" cy="1277273"/>
          </a:xfrm>
          <a:prstGeom prst="rect">
            <a:avLst/>
          </a:prstGeom>
        </p:spPr>
        <p:txBody>
          <a:bodyPr>
            <a:spAutoFit/>
          </a:bodyPr>
          <a:lstStyle/>
          <a:p>
            <a:pPr lvl="0">
              <a:spcBef>
                <a:spcPts val="600"/>
              </a:spcBef>
            </a:pPr>
            <a:r>
              <a:rPr lang="ja-JP" altLang="en-US" sz="2400" b="1" dirty="0" smtClean="0">
                <a:solidFill>
                  <a:prstClr val="black"/>
                </a:solidFill>
                <a:effectLst>
                  <a:glow rad="304800">
                    <a:schemeClr val="bg1"/>
                  </a:glow>
                </a:effectLst>
              </a:rPr>
              <a:t>２１世紀</a:t>
            </a:r>
            <a:endParaRPr lang="en-US" altLang="ja-JP" sz="2400" b="1" dirty="0" smtClean="0">
              <a:solidFill>
                <a:prstClr val="black"/>
              </a:solidFill>
              <a:effectLst>
                <a:glow rad="304800">
                  <a:schemeClr val="bg1"/>
                </a:glow>
              </a:effectLst>
            </a:endParaRPr>
          </a:p>
          <a:p>
            <a:pPr lvl="0">
              <a:spcBef>
                <a:spcPts val="600"/>
              </a:spcBef>
            </a:pPr>
            <a:r>
              <a:rPr lang="ja-JP" altLang="en-US" sz="1600" b="1" dirty="0" smtClean="0">
                <a:solidFill>
                  <a:prstClr val="black"/>
                </a:solidFill>
                <a:effectLst>
                  <a:glow rad="304800">
                    <a:schemeClr val="bg1"/>
                  </a:glow>
                </a:effectLst>
              </a:rPr>
              <a:t>デジタル・電子データ時代の国際科学データ保全共有事業</a:t>
            </a:r>
            <a:r>
              <a:rPr lang="en-US" altLang="ja-JP" sz="1600" b="1" dirty="0" smtClean="0">
                <a:solidFill>
                  <a:prstClr val="black"/>
                </a:solidFill>
                <a:effectLst>
                  <a:glow rad="304800">
                    <a:schemeClr val="bg1"/>
                  </a:glow>
                </a:effectLst>
              </a:rPr>
              <a:t>ICSU –WDS </a:t>
            </a:r>
            <a:r>
              <a:rPr lang="ja-JP" altLang="en-US" sz="1600" b="1" dirty="0" smtClean="0">
                <a:solidFill>
                  <a:prstClr val="black"/>
                </a:solidFill>
                <a:effectLst>
                  <a:glow rad="304800">
                    <a:schemeClr val="bg1"/>
                  </a:glow>
                </a:effectLst>
              </a:rPr>
              <a:t>事業の発足</a:t>
            </a:r>
            <a:r>
              <a:rPr lang="en-US" altLang="ja-JP" sz="1600" b="1" dirty="0" smtClean="0">
                <a:solidFill>
                  <a:prstClr val="black"/>
                </a:solidFill>
                <a:effectLst>
                  <a:glow rad="304800">
                    <a:schemeClr val="bg1"/>
                  </a:glow>
                </a:effectLst>
              </a:rPr>
              <a:t>(2008</a:t>
            </a:r>
            <a:r>
              <a:rPr lang="ja-JP" altLang="en-US" sz="1600" b="1" dirty="0" smtClean="0">
                <a:solidFill>
                  <a:prstClr val="black"/>
                </a:solidFill>
                <a:effectLst>
                  <a:glow rad="304800">
                    <a:schemeClr val="bg1"/>
                  </a:glow>
                </a:effectLst>
              </a:rPr>
              <a:t> 年）</a:t>
            </a:r>
            <a:endParaRPr lang="en-US" altLang="ja-JP" sz="1600" b="1" dirty="0" smtClean="0">
              <a:solidFill>
                <a:prstClr val="black"/>
              </a:solidFill>
              <a:effectLst>
                <a:glow rad="304800">
                  <a:schemeClr val="bg1"/>
                </a:glow>
              </a:effectLst>
            </a:endParaRPr>
          </a:p>
        </p:txBody>
      </p:sp>
      <p:sp>
        <p:nvSpPr>
          <p:cNvPr id="5" name="タイトル 4"/>
          <p:cNvSpPr>
            <a:spLocks noGrp="1"/>
          </p:cNvSpPr>
          <p:nvPr>
            <p:ph type="title"/>
          </p:nvPr>
        </p:nvSpPr>
        <p:spPr>
          <a:xfrm>
            <a:off x="457200" y="-107916"/>
            <a:ext cx="8229600" cy="944628"/>
          </a:xfrm>
        </p:spPr>
        <p:txBody>
          <a:bodyPr>
            <a:noAutofit/>
          </a:bodyPr>
          <a:lstStyle/>
          <a:p>
            <a:r>
              <a:rPr kumimoji="1" lang="ja-JP" altLang="en-US" sz="3200" dirty="0" smtClean="0"/>
              <a:t>地球物理学分野の近代科学データ活動の歩み</a:t>
            </a:r>
            <a:endParaRPr kumimoji="1" lang="ja-JP" altLang="en-US" sz="3200" dirty="0"/>
          </a:p>
        </p:txBody>
      </p:sp>
      <p:pic>
        <p:nvPicPr>
          <p:cNvPr id="12" name="Picture 4" descr="fags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23743" y="3975447"/>
            <a:ext cx="710070" cy="7100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uewdc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05397" y="2752103"/>
            <a:ext cx="946762" cy="7489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88559" y="5082384"/>
            <a:ext cx="2605067" cy="1623268"/>
          </a:xfrm>
          <a:prstGeom prst="rect">
            <a:avLst/>
          </a:prstGeom>
          <a:ln>
            <a:solidFill>
              <a:schemeClr val="tx1"/>
            </a:solidFill>
          </a:ln>
          <a:effectLst>
            <a:outerShdw blurRad="292100" dist="139700" dir="2700000" algn="tl" rotWithShape="0">
              <a:srgbClr val="333333">
                <a:alpha val="65000"/>
              </a:srgbClr>
            </a:outerShdw>
          </a:effectLst>
        </p:spPr>
      </p:pic>
      <p:grpSp>
        <p:nvGrpSpPr>
          <p:cNvPr id="15" name="Group 12"/>
          <p:cNvGrpSpPr/>
          <p:nvPr/>
        </p:nvGrpSpPr>
        <p:grpSpPr>
          <a:xfrm>
            <a:off x="4240205" y="3552934"/>
            <a:ext cx="1617541" cy="596146"/>
            <a:chOff x="5076056" y="1484782"/>
            <a:chExt cx="2664296" cy="1080122"/>
          </a:xfrm>
        </p:grpSpPr>
        <p:sp>
          <p:nvSpPr>
            <p:cNvPr id="16" name="Rectangle 9"/>
            <p:cNvSpPr/>
            <p:nvPr/>
          </p:nvSpPr>
          <p:spPr bwMode="auto">
            <a:xfrm>
              <a:off x="5076056" y="1484782"/>
              <a:ext cx="2664296" cy="108012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kumimoji="0" lang="en-GB" sz="2400" kern="0" smtClean="0">
                <a:solidFill>
                  <a:srgbClr val="003066"/>
                </a:solidFill>
                <a:latin typeface="Times" charset="0"/>
              </a:endParaRPr>
            </a:p>
          </p:txBody>
        </p:sp>
        <p:pic>
          <p:nvPicPr>
            <p:cNvPr id="17"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84068" y="1612094"/>
              <a:ext cx="2448272" cy="808792"/>
            </a:xfrm>
            <a:prstGeom prst="rect">
              <a:avLst/>
            </a:prstGeom>
          </p:spPr>
        </p:pic>
      </p:grpSp>
      <p:sp>
        <p:nvSpPr>
          <p:cNvPr id="7" name="正方形/長方形 6"/>
          <p:cNvSpPr/>
          <p:nvPr/>
        </p:nvSpPr>
        <p:spPr>
          <a:xfrm>
            <a:off x="8028384" y="3337828"/>
            <a:ext cx="1076898" cy="523220"/>
          </a:xfrm>
          <a:prstGeom prst="rect">
            <a:avLst/>
          </a:prstGeom>
        </p:spPr>
        <p:txBody>
          <a:bodyPr wrap="none">
            <a:spAutoFit/>
          </a:bodyPr>
          <a:lstStyle/>
          <a:p>
            <a:r>
              <a:rPr lang="en-US" altLang="ja-JP" sz="1400" b="1" dirty="0" smtClean="0">
                <a:solidFill>
                  <a:prstClr val="black"/>
                </a:solidFill>
                <a:effectLst>
                  <a:glow rad="304800">
                    <a:schemeClr val="bg1"/>
                  </a:glow>
                </a:effectLst>
              </a:rPr>
              <a:t>World Data </a:t>
            </a:r>
            <a:br>
              <a:rPr lang="en-US" altLang="ja-JP" sz="1400" b="1" dirty="0" smtClean="0">
                <a:solidFill>
                  <a:prstClr val="black"/>
                </a:solidFill>
                <a:effectLst>
                  <a:glow rad="304800">
                    <a:schemeClr val="bg1"/>
                  </a:glow>
                </a:effectLst>
              </a:rPr>
            </a:br>
            <a:r>
              <a:rPr lang="en-US" altLang="ja-JP" sz="1400" b="1" dirty="0" smtClean="0">
                <a:solidFill>
                  <a:prstClr val="black"/>
                </a:solidFill>
                <a:effectLst>
                  <a:glow rad="304800">
                    <a:schemeClr val="bg1"/>
                  </a:glow>
                </a:effectLst>
              </a:rPr>
              <a:t>Center </a:t>
            </a:r>
            <a:r>
              <a:rPr lang="ja-JP" altLang="en-US" sz="1400" b="1" dirty="0" smtClean="0">
                <a:solidFill>
                  <a:prstClr val="black"/>
                </a:solidFill>
                <a:effectLst>
                  <a:glow rad="304800">
                    <a:schemeClr val="bg1"/>
                  </a:glow>
                </a:effectLst>
              </a:rPr>
              <a:t>事業</a:t>
            </a:r>
            <a:endParaRPr lang="ja-JP" altLang="en-US" sz="1400" dirty="0"/>
          </a:p>
        </p:txBody>
      </p:sp>
      <p:sp>
        <p:nvSpPr>
          <p:cNvPr id="19" name="正方形/長方形 18"/>
          <p:cNvSpPr/>
          <p:nvPr/>
        </p:nvSpPr>
        <p:spPr>
          <a:xfrm>
            <a:off x="7668344" y="4623519"/>
            <a:ext cx="1484702" cy="461665"/>
          </a:xfrm>
          <a:prstGeom prst="rect">
            <a:avLst/>
          </a:prstGeom>
        </p:spPr>
        <p:txBody>
          <a:bodyPr wrap="none">
            <a:spAutoFit/>
          </a:bodyPr>
          <a:lstStyle/>
          <a:p>
            <a:pPr algn="ctr"/>
            <a:r>
              <a:rPr lang="ja-JP" altLang="en-US" sz="1200" b="1" dirty="0" smtClean="0">
                <a:solidFill>
                  <a:prstClr val="black"/>
                </a:solidFill>
                <a:effectLst>
                  <a:glow rad="304800">
                    <a:schemeClr val="bg1"/>
                  </a:glow>
                </a:effectLst>
              </a:rPr>
              <a:t>天文・地球</a:t>
            </a:r>
            <a:r>
              <a:rPr lang="en-US" altLang="ja-JP" sz="1200" b="1" dirty="0" smtClean="0">
                <a:solidFill>
                  <a:prstClr val="black"/>
                </a:solidFill>
                <a:effectLst>
                  <a:glow rad="304800">
                    <a:schemeClr val="bg1"/>
                  </a:glow>
                </a:effectLst>
              </a:rPr>
              <a:t/>
            </a:r>
            <a:br>
              <a:rPr lang="en-US" altLang="ja-JP" sz="1200" b="1" dirty="0" smtClean="0">
                <a:solidFill>
                  <a:prstClr val="black"/>
                </a:solidFill>
                <a:effectLst>
                  <a:glow rad="304800">
                    <a:schemeClr val="bg1"/>
                  </a:glow>
                </a:effectLst>
              </a:rPr>
            </a:br>
            <a:r>
              <a:rPr lang="ja-JP" altLang="en-US" sz="1200" b="1" dirty="0" smtClean="0">
                <a:solidFill>
                  <a:prstClr val="black"/>
                </a:solidFill>
                <a:effectLst>
                  <a:glow rad="304800">
                    <a:schemeClr val="bg1"/>
                  </a:glow>
                </a:effectLst>
              </a:rPr>
              <a:t>データサービス事業</a:t>
            </a:r>
            <a:endParaRPr lang="ja-JP" altLang="en-US" sz="1200" dirty="0"/>
          </a:p>
        </p:txBody>
      </p:sp>
      <p:sp>
        <p:nvSpPr>
          <p:cNvPr id="11" name="曲折矢印 10"/>
          <p:cNvSpPr/>
          <p:nvPr/>
        </p:nvSpPr>
        <p:spPr>
          <a:xfrm rot="10800000">
            <a:off x="7467956" y="5126388"/>
            <a:ext cx="1352516" cy="684057"/>
          </a:xfrm>
          <a:prstGeom prst="bentArrow">
            <a:avLst>
              <a:gd name="adj1" fmla="val 18022"/>
              <a:gd name="adj2" fmla="val 26563"/>
              <a:gd name="adj3" fmla="val 4236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右矢印 5"/>
          <p:cNvSpPr/>
          <p:nvPr/>
        </p:nvSpPr>
        <p:spPr>
          <a:xfrm>
            <a:off x="3738445" y="2348880"/>
            <a:ext cx="1193595" cy="371835"/>
          </a:xfrm>
          <a:prstGeom prst="rightArrow">
            <a:avLst>
              <a:gd name="adj1" fmla="val 50000"/>
              <a:gd name="adj2" fmla="val 68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5720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murayama\dropbox_ymurayama2003\Dropbox\★2016.07.20-22AsianScienceEditors'Conference@Seoul\2016.07.18AsianScienceEditorsConf Slides\D48233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38886" y="2852937"/>
            <a:ext cx="435261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urayama\dropbox_ymurayama2003\Dropbox\★2016.07.20-22AsianScienceEditors'Conference@Seoul\2016.07.18AsianScienceEditorsConf Slides\notre-dame-cathedr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8619" y="3212976"/>
            <a:ext cx="3395188" cy="367098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06908" y="-27384"/>
            <a:ext cx="9957816" cy="645195"/>
          </a:xfrm>
        </p:spPr>
        <p:txBody>
          <a:bodyPr>
            <a:noAutofit/>
          </a:bodyPr>
          <a:lstStyle/>
          <a:p>
            <a:r>
              <a:rPr lang="ja-JP" altLang="en-US" sz="3200" dirty="0"/>
              <a:t>「蓄積」 </a:t>
            </a:r>
            <a:r>
              <a:rPr lang="ja-JP" altLang="en-US" sz="3200" dirty="0" smtClean="0"/>
              <a:t>なしに</a:t>
            </a:r>
            <a:r>
              <a:rPr lang="en-US" altLang="ja-JP" sz="3200" dirty="0" smtClean="0"/>
              <a:t>Science</a:t>
            </a:r>
            <a:r>
              <a:rPr kumimoji="1" lang="ja-JP" altLang="en-US" sz="3200" dirty="0" smtClean="0"/>
              <a:t>は成立しえない</a:t>
            </a:r>
            <a:endParaRPr kumimoji="1" lang="ja-JP" altLang="en-US" sz="3200" dirty="0"/>
          </a:p>
        </p:txBody>
      </p:sp>
      <p:sp>
        <p:nvSpPr>
          <p:cNvPr id="4" name="スライド番号プレースホルダー 3"/>
          <p:cNvSpPr>
            <a:spLocks noGrp="1"/>
          </p:cNvSpPr>
          <p:nvPr>
            <p:ph type="sldNum" sz="quarter" idx="12"/>
          </p:nvPr>
        </p:nvSpPr>
        <p:spPr>
          <a:xfrm>
            <a:off x="6965276" y="6492875"/>
            <a:ext cx="2133600" cy="365125"/>
          </a:xfrm>
        </p:spPr>
        <p:txBody>
          <a:bodyPr/>
          <a:lstStyle/>
          <a:p>
            <a:fld id="{D2D8002D-B5B0-4BAC-B1F6-782DDCCE6D9C}" type="slidenum">
              <a:rPr lang="ja-JP" altLang="en-US" sz="2000" smtClean="0">
                <a:solidFill>
                  <a:prstClr val="black">
                    <a:tint val="75000"/>
                  </a:prstClr>
                </a:solidFill>
              </a:rPr>
              <a:pPr/>
              <a:t>5</a:t>
            </a:fld>
            <a:endParaRPr lang="ja-JP" altLang="en-US" sz="2000" dirty="0">
              <a:solidFill>
                <a:prstClr val="black">
                  <a:tint val="75000"/>
                </a:prstClr>
              </a:solidFill>
            </a:endParaRPr>
          </a:p>
        </p:txBody>
      </p:sp>
      <p:cxnSp>
        <p:nvCxnSpPr>
          <p:cNvPr id="5" name="直線コネクタ 4"/>
          <p:cNvCxnSpPr/>
          <p:nvPr/>
        </p:nvCxnSpPr>
        <p:spPr>
          <a:xfrm>
            <a:off x="31802" y="692696"/>
            <a:ext cx="9067074" cy="0"/>
          </a:xfrm>
          <a:prstGeom prst="line">
            <a:avLst/>
          </a:prstGeom>
          <a:noFill/>
          <a:ln w="57150" cap="flat" cmpd="sng" algn="ctr">
            <a:solidFill>
              <a:srgbClr val="4F81BD"/>
            </a:solidFill>
            <a:prstDash val="solid"/>
          </a:ln>
          <a:effectLst>
            <a:outerShdw blurRad="40000" dist="23000" dir="5400000" rotWithShape="0">
              <a:srgbClr val="000000">
                <a:alpha val="35000"/>
              </a:srgbClr>
            </a:outerShdw>
          </a:effectLst>
        </p:spPr>
      </p:cxnSp>
      <p:sp>
        <p:nvSpPr>
          <p:cNvPr id="9" name="正方形/長方形 8"/>
          <p:cNvSpPr/>
          <p:nvPr/>
        </p:nvSpPr>
        <p:spPr>
          <a:xfrm>
            <a:off x="899592" y="4655352"/>
            <a:ext cx="3122738" cy="434805"/>
          </a:xfrm>
          <a:prstGeom prst="rect">
            <a:avLst/>
          </a:prstGeom>
        </p:spPr>
        <p:txBody>
          <a:bodyPr vert="horz" lIns="91435" tIns="45718" rIns="91435" bIns="45718" rtlCol="0">
            <a:normAutofit/>
          </a:bodyPr>
          <a:lstStyle/>
          <a:p>
            <a:pPr marL="342882" indent="-342882" defTabSz="914353">
              <a:spcBef>
                <a:spcPct val="20000"/>
              </a:spcBef>
              <a:buFont typeface="Arial" pitchFamily="34" charset="0"/>
              <a:buChar char="•"/>
            </a:pPr>
            <a:r>
              <a:rPr lang="en-US" altLang="ja-JP" sz="800" dirty="0">
                <a:effectLst>
                  <a:glow rad="127000">
                    <a:schemeClr val="bg1">
                      <a:alpha val="99000"/>
                    </a:schemeClr>
                  </a:glow>
                </a:effectLst>
                <a:latin typeface="Bookman Old Style" panose="02050604050505020204" pitchFamily="18" charset="0"/>
              </a:rPr>
              <a:t>http://www.ypo.co.uk/~/media/</a:t>
            </a:r>
            <a:br>
              <a:rPr lang="en-US" altLang="ja-JP" sz="800" dirty="0">
                <a:effectLst>
                  <a:glow rad="127000">
                    <a:schemeClr val="bg1">
                      <a:alpha val="99000"/>
                    </a:schemeClr>
                  </a:glow>
                </a:effectLst>
                <a:latin typeface="Bookman Old Style" panose="02050604050505020204" pitchFamily="18" charset="0"/>
              </a:rPr>
            </a:br>
            <a:r>
              <a:rPr lang="en-US" altLang="ja-JP" sz="800" dirty="0">
                <a:effectLst>
                  <a:glow rad="127000">
                    <a:schemeClr val="bg1">
                      <a:alpha val="99000"/>
                    </a:schemeClr>
                  </a:glow>
                </a:effectLst>
                <a:latin typeface="Bookman Old Style" panose="02050604050505020204" pitchFamily="18" charset="0"/>
              </a:rPr>
              <a:t>DADD106D742F424DBD46557ED5C3D6D0.ashx</a:t>
            </a:r>
            <a:endParaRPr lang="ja-JP" altLang="en-US" sz="800" dirty="0">
              <a:effectLst>
                <a:glow rad="127000">
                  <a:schemeClr val="bg1">
                    <a:alpha val="99000"/>
                  </a:schemeClr>
                </a:glow>
              </a:effectLst>
              <a:latin typeface="Bookman Old Style" panose="02050604050505020204" pitchFamily="18" charset="0"/>
            </a:endParaRPr>
          </a:p>
        </p:txBody>
      </p:sp>
      <p:sp>
        <p:nvSpPr>
          <p:cNvPr id="10" name="正方形/長方形 9"/>
          <p:cNvSpPr/>
          <p:nvPr/>
        </p:nvSpPr>
        <p:spPr>
          <a:xfrm>
            <a:off x="6057774" y="6546830"/>
            <a:ext cx="3122738" cy="338554"/>
          </a:xfrm>
          <a:prstGeom prst="rect">
            <a:avLst/>
          </a:prstGeom>
        </p:spPr>
        <p:txBody>
          <a:bodyPr vert="horz" lIns="91435" tIns="45718" rIns="91435" bIns="45718" rtlCol="0">
            <a:normAutofit/>
          </a:bodyPr>
          <a:lstStyle/>
          <a:p>
            <a:pPr marL="342882" indent="-342882" defTabSz="914353">
              <a:spcBef>
                <a:spcPct val="20000"/>
              </a:spcBef>
              <a:buFont typeface="Arial" pitchFamily="34" charset="0"/>
              <a:buChar char="•"/>
            </a:pPr>
            <a:r>
              <a:rPr lang="en-US" altLang="ja-JP" sz="800" dirty="0">
                <a:effectLst>
                  <a:glow rad="127000">
                    <a:schemeClr val="bg1">
                      <a:alpha val="99000"/>
                    </a:schemeClr>
                  </a:glow>
                </a:effectLst>
                <a:latin typeface="Bookman Old Style" panose="02050604050505020204" pitchFamily="18" charset="0"/>
              </a:rPr>
              <a:t>http://www.threeland.com/images/travel-guide/notre-dame-cathedral.jpg</a:t>
            </a:r>
            <a:endParaRPr lang="ja-JP" altLang="en-US" sz="800" dirty="0">
              <a:effectLst>
                <a:glow rad="127000">
                  <a:schemeClr val="bg1">
                    <a:alpha val="99000"/>
                  </a:schemeClr>
                </a:glow>
              </a:effectLst>
              <a:latin typeface="Bookman Old Style" panose="02050604050505020204" pitchFamily="18" charset="0"/>
            </a:endParaRPr>
          </a:p>
        </p:txBody>
      </p:sp>
      <p:sp>
        <p:nvSpPr>
          <p:cNvPr id="7" name="コンテンツ プレースホルダー 6"/>
          <p:cNvSpPr>
            <a:spLocks noGrp="1"/>
          </p:cNvSpPr>
          <p:nvPr>
            <p:ph idx="1"/>
          </p:nvPr>
        </p:nvSpPr>
        <p:spPr>
          <a:xfrm>
            <a:off x="107504" y="836712"/>
            <a:ext cx="8229600" cy="3091294"/>
          </a:xfrm>
        </p:spPr>
        <p:txBody>
          <a:bodyPr>
            <a:normAutofit/>
          </a:bodyPr>
          <a:lstStyle/>
          <a:p>
            <a:r>
              <a:rPr lang="en-US" altLang="ja-JP" dirty="0" smtClean="0">
                <a:effectLst>
                  <a:glow rad="127000">
                    <a:schemeClr val="bg1">
                      <a:alpha val="99000"/>
                    </a:schemeClr>
                  </a:glow>
                </a:effectLst>
                <a:latin typeface="Bookman Old Style" panose="02050604050505020204" pitchFamily="18" charset="0"/>
              </a:rPr>
              <a:t>“Science is built of facts the way a house is built of bricks”</a:t>
            </a:r>
            <a:r>
              <a:rPr lang="ja-JP" altLang="en-US" dirty="0" smtClean="0">
                <a:effectLst>
                  <a:glow rad="127000">
                    <a:schemeClr val="bg1">
                      <a:alpha val="99000"/>
                    </a:schemeClr>
                  </a:glow>
                </a:effectLst>
                <a:latin typeface="Bookman Old Style" panose="02050604050505020204" pitchFamily="18" charset="0"/>
              </a:rPr>
              <a:t>　「家</a:t>
            </a:r>
            <a:r>
              <a:rPr lang="ja-JP" altLang="en-US" dirty="0">
                <a:effectLst>
                  <a:glow rad="127000">
                    <a:schemeClr val="bg1">
                      <a:alpha val="99000"/>
                    </a:schemeClr>
                  </a:glow>
                </a:effectLst>
                <a:latin typeface="Bookman Old Style" panose="02050604050505020204" pitchFamily="18" charset="0"/>
              </a:rPr>
              <a:t>がレンガから建てられるように科学は事実から</a:t>
            </a:r>
            <a:r>
              <a:rPr lang="ja-JP" altLang="en-US" dirty="0" smtClean="0">
                <a:effectLst>
                  <a:glow rad="127000">
                    <a:schemeClr val="bg1">
                      <a:alpha val="99000"/>
                    </a:schemeClr>
                  </a:glow>
                </a:effectLst>
                <a:latin typeface="Bookman Old Style" panose="02050604050505020204" pitchFamily="18" charset="0"/>
              </a:rPr>
              <a:t>作られる」 </a:t>
            </a:r>
            <a:r>
              <a:rPr lang="ja-JP" altLang="en-US" dirty="0">
                <a:effectLst>
                  <a:glow rad="127000">
                    <a:schemeClr val="bg1">
                      <a:alpha val="99000"/>
                    </a:schemeClr>
                  </a:glow>
                </a:effectLst>
                <a:latin typeface="Bookman Old Style" panose="02050604050505020204" pitchFamily="18" charset="0"/>
              </a:rPr>
              <a:t/>
            </a:r>
            <a:br>
              <a:rPr lang="ja-JP" altLang="en-US" dirty="0">
                <a:effectLst>
                  <a:glow rad="127000">
                    <a:schemeClr val="bg1">
                      <a:alpha val="99000"/>
                    </a:schemeClr>
                  </a:glow>
                </a:effectLst>
                <a:latin typeface="Bookman Old Style" panose="02050604050505020204" pitchFamily="18" charset="0"/>
              </a:rPr>
            </a:br>
            <a:r>
              <a:rPr lang="ja-JP" altLang="en-US" sz="2400" dirty="0" smtClean="0">
                <a:effectLst>
                  <a:glow rad="127000">
                    <a:schemeClr val="bg1">
                      <a:alpha val="99000"/>
                    </a:schemeClr>
                  </a:glow>
                </a:effectLst>
                <a:latin typeface="Bookman Old Style" panose="02050604050505020204" pitchFamily="18" charset="0"/>
              </a:rPr>
              <a:t>　（</a:t>
            </a:r>
            <a:r>
              <a:rPr lang="en-US" altLang="ja-JP" sz="2400" dirty="0" smtClean="0">
                <a:effectLst>
                  <a:glow rad="127000">
                    <a:schemeClr val="bg1">
                      <a:alpha val="99000"/>
                    </a:schemeClr>
                  </a:glow>
                </a:effectLst>
                <a:latin typeface="Bookman Old Style" panose="02050604050505020204" pitchFamily="18" charset="0"/>
              </a:rPr>
              <a:t>Henri Poincare, 1902</a:t>
            </a:r>
            <a:r>
              <a:rPr lang="ja-JP" altLang="en-US" sz="2400" dirty="0" smtClean="0">
                <a:effectLst>
                  <a:glow rad="127000">
                    <a:schemeClr val="bg1">
                      <a:alpha val="99000"/>
                    </a:schemeClr>
                  </a:glow>
                </a:effectLst>
                <a:latin typeface="Bookman Old Style" panose="02050604050505020204" pitchFamily="18" charset="0"/>
              </a:rPr>
              <a:t>）</a:t>
            </a:r>
            <a:endParaRPr lang="en-US" altLang="ja-JP" sz="2400" dirty="0" smtClean="0">
              <a:effectLst>
                <a:glow rad="127000">
                  <a:schemeClr val="bg1">
                    <a:alpha val="99000"/>
                  </a:schemeClr>
                </a:glow>
              </a:effectLst>
              <a:latin typeface="Bookman Old Style" panose="02050604050505020204" pitchFamily="18" charset="0"/>
            </a:endParaRPr>
          </a:p>
          <a:p>
            <a:endParaRPr lang="ja-JP" altLang="en-US" sz="2400" dirty="0">
              <a:effectLst>
                <a:glow rad="127000">
                  <a:schemeClr val="bg1">
                    <a:alpha val="99000"/>
                  </a:schemeClr>
                </a:glow>
              </a:effectLst>
              <a:latin typeface="Bookman Old Style" panose="02050604050505020204" pitchFamily="18" charset="0"/>
            </a:endParaRPr>
          </a:p>
        </p:txBody>
      </p:sp>
      <p:sp>
        <p:nvSpPr>
          <p:cNvPr id="12" name="コンテンツ プレースホルダー 6"/>
          <p:cNvSpPr txBox="1">
            <a:spLocks/>
          </p:cNvSpPr>
          <p:nvPr/>
        </p:nvSpPr>
        <p:spPr>
          <a:xfrm>
            <a:off x="107504" y="5661248"/>
            <a:ext cx="8229600" cy="1311011"/>
          </a:xfrm>
          <a:prstGeom prst="rect">
            <a:avLst/>
          </a:prstGeom>
        </p:spPr>
        <p:txBody>
          <a:bodyPr vert="horz" lIns="91435" tIns="45718" rIns="91435" bIns="45718" rtlCol="0">
            <a:normAutofit/>
          </a:bodyPr>
          <a:lstStyle>
            <a:lvl1pPr marL="342882" indent="-342882" defTabSz="914353">
              <a:spcBef>
                <a:spcPct val="20000"/>
              </a:spcBef>
              <a:buFont typeface="Arial" pitchFamily="34" charset="0"/>
              <a:buChar char="•"/>
              <a:defRPr sz="3200">
                <a:effectLst>
                  <a:glow rad="127000">
                    <a:schemeClr val="bg1">
                      <a:alpha val="99000"/>
                    </a:schemeClr>
                  </a:glow>
                </a:effectLst>
                <a:latin typeface="Bookman Old Style" panose="02050604050505020204" pitchFamily="18" charset="0"/>
              </a:defRPr>
            </a:lvl1pPr>
            <a:lvl2pPr marL="742912" indent="-285736" defTabSz="914353">
              <a:spcBef>
                <a:spcPct val="20000"/>
              </a:spcBef>
              <a:buFont typeface="Arial" pitchFamily="34" charset="0"/>
              <a:buChar char="–"/>
              <a:defRPr sz="2800"/>
            </a:lvl2pPr>
            <a:lvl3pPr marL="1142942" indent="-228588" defTabSz="914353">
              <a:spcBef>
                <a:spcPct val="20000"/>
              </a:spcBef>
              <a:buFont typeface="Arial" pitchFamily="34" charset="0"/>
              <a:buChar char="•"/>
              <a:defRPr sz="2400"/>
            </a:lvl3pPr>
            <a:lvl4pPr marL="1600118" indent="-228588" defTabSz="914353">
              <a:spcBef>
                <a:spcPct val="20000"/>
              </a:spcBef>
              <a:buFont typeface="Arial" pitchFamily="34" charset="0"/>
              <a:buChar char="–"/>
              <a:defRPr sz="2000"/>
            </a:lvl4pPr>
            <a:lvl5pPr marL="2057295" indent="-228588" defTabSz="914353">
              <a:spcBef>
                <a:spcPct val="20000"/>
              </a:spcBef>
              <a:buFont typeface="Arial" pitchFamily="34" charset="0"/>
              <a:buChar char="»"/>
              <a:defRPr sz="2000"/>
            </a:lvl5pPr>
            <a:lvl6pPr marL="2514471" indent="-228588" defTabSz="914353">
              <a:spcBef>
                <a:spcPct val="20000"/>
              </a:spcBef>
              <a:buFont typeface="Arial" pitchFamily="34" charset="0"/>
              <a:buChar char="•"/>
              <a:defRPr sz="2000"/>
            </a:lvl6pPr>
            <a:lvl7pPr marL="2971648" indent="-228588" defTabSz="914353">
              <a:spcBef>
                <a:spcPct val="20000"/>
              </a:spcBef>
              <a:buFont typeface="Arial" pitchFamily="34" charset="0"/>
              <a:buChar char="•"/>
              <a:defRPr sz="2000"/>
            </a:lvl7pPr>
            <a:lvl8pPr marL="3428825" indent="-228588" defTabSz="914353">
              <a:spcBef>
                <a:spcPct val="20000"/>
              </a:spcBef>
              <a:buFont typeface="Arial" pitchFamily="34" charset="0"/>
              <a:buChar char="•"/>
              <a:defRPr sz="2000"/>
            </a:lvl8pPr>
            <a:lvl9pPr marL="3886001" indent="-228588" defTabSz="914353">
              <a:spcBef>
                <a:spcPct val="20000"/>
              </a:spcBef>
              <a:buFont typeface="Arial" pitchFamily="34" charset="0"/>
              <a:buChar char="•"/>
              <a:defRPr sz="2000"/>
            </a:lvl9pPr>
          </a:lstStyle>
          <a:p>
            <a:r>
              <a:rPr lang="en-US" altLang="ja-JP" sz="2400" dirty="0"/>
              <a:t>“Standing on the shoulders of giants” </a:t>
            </a:r>
            <a:r>
              <a:rPr lang="en-US" altLang="ja-JP" sz="2400" dirty="0" smtClean="0"/>
              <a:t/>
            </a:r>
            <a:br>
              <a:rPr lang="en-US" altLang="ja-JP" sz="2400" dirty="0" smtClean="0"/>
            </a:br>
            <a:r>
              <a:rPr lang="ja-JP" altLang="en-US" sz="2400" dirty="0" smtClean="0"/>
              <a:t>巨人</a:t>
            </a:r>
            <a:r>
              <a:rPr lang="ja-JP" altLang="en-US" sz="2400" dirty="0"/>
              <a:t>の肩に立つ　</a:t>
            </a:r>
            <a:r>
              <a:rPr lang="en-US" altLang="ja-JP" sz="2000" dirty="0"/>
              <a:t>(Isaac Newton, 1976</a:t>
            </a:r>
            <a:r>
              <a:rPr lang="ja-JP" altLang="en-US" sz="2000" dirty="0"/>
              <a:t>）</a:t>
            </a:r>
            <a:r>
              <a:rPr lang="en-US" altLang="ja-JP" sz="2400" dirty="0"/>
              <a:t> </a:t>
            </a:r>
            <a:r>
              <a:rPr lang="en-US" altLang="ja-JP" sz="2400" dirty="0" smtClean="0"/>
              <a:t/>
            </a:r>
            <a:br>
              <a:rPr lang="en-US" altLang="ja-JP" sz="2400" dirty="0" smtClean="0"/>
            </a:br>
            <a:r>
              <a:rPr lang="en-US" altLang="ja-JP" sz="2400" dirty="0" smtClean="0"/>
              <a:t> </a:t>
            </a:r>
            <a:r>
              <a:rPr lang="en-US" altLang="ja-JP" sz="2000" dirty="0"/>
              <a:t>[</a:t>
            </a:r>
            <a:r>
              <a:rPr lang="ja-JP" altLang="en-US" sz="2000" dirty="0"/>
              <a:t>大向一輝、</a:t>
            </a:r>
            <a:r>
              <a:rPr lang="en-US" altLang="ja-JP" sz="2000" dirty="0"/>
              <a:t>2009</a:t>
            </a:r>
            <a:r>
              <a:rPr lang="ja-JP" altLang="en-US" sz="2000" dirty="0"/>
              <a:t>；北本朝展、</a:t>
            </a:r>
            <a:r>
              <a:rPr lang="en-US" altLang="ja-JP" sz="2000" dirty="0"/>
              <a:t>2014]</a:t>
            </a:r>
            <a:endParaRPr lang="en-US" altLang="ja-JP" sz="2400" dirty="0"/>
          </a:p>
        </p:txBody>
      </p:sp>
    </p:spTree>
    <p:extLst>
      <p:ext uri="{BB962C8B-B14F-4D97-AF65-F5344CB8AC3E}">
        <p14:creationId xmlns:p14="http://schemas.microsoft.com/office/powerpoint/2010/main" val="393407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 y="44624"/>
            <a:ext cx="9052560" cy="944628"/>
          </a:xfrm>
        </p:spPr>
        <p:txBody>
          <a:bodyPr>
            <a:normAutofit fontScale="90000"/>
          </a:bodyPr>
          <a:lstStyle/>
          <a:p>
            <a:r>
              <a:rPr lang="ja-JP" altLang="en-US" sz="3600" dirty="0" smtClean="0"/>
              <a:t>現代において学術活動・関連情報は</a:t>
            </a:r>
            <a:r>
              <a:rPr lang="ja-JP" altLang="en-US" sz="3600" dirty="0"/>
              <a:t>どうあるべき</a:t>
            </a:r>
            <a:r>
              <a:rPr lang="ja-JP" altLang="en-US" sz="3600" dirty="0" smtClean="0"/>
              <a:t>か</a:t>
            </a:r>
            <a:endParaRPr kumimoji="1" lang="ja-JP" altLang="en-US" sz="3600" dirty="0"/>
          </a:p>
        </p:txBody>
      </p:sp>
      <p:sp>
        <p:nvSpPr>
          <p:cNvPr id="3" name="コンテンツ プレースホルダー 2"/>
          <p:cNvSpPr>
            <a:spLocks noGrp="1"/>
          </p:cNvSpPr>
          <p:nvPr>
            <p:ph idx="1"/>
          </p:nvPr>
        </p:nvSpPr>
        <p:spPr>
          <a:xfrm>
            <a:off x="290123" y="1124744"/>
            <a:ext cx="8563755" cy="5476415"/>
          </a:xfrm>
        </p:spPr>
        <p:txBody>
          <a:bodyPr>
            <a:normAutofit fontScale="92500" lnSpcReduction="10000"/>
          </a:bodyPr>
          <a:lstStyle/>
          <a:p>
            <a:pPr marL="0" indent="0">
              <a:buNone/>
            </a:pPr>
            <a:r>
              <a:rPr lang="ja-JP" altLang="en-US" dirty="0"/>
              <a:t>ここでは以下のように考える。</a:t>
            </a:r>
            <a:endParaRPr lang="en-US" altLang="ja-JP" dirty="0"/>
          </a:p>
          <a:p>
            <a:r>
              <a:rPr kumimoji="1" lang="ja-JP" altLang="en-US" dirty="0" smtClean="0"/>
              <a:t>科学（学術）の内容：</a:t>
            </a:r>
            <a:endParaRPr kumimoji="1" lang="en-US" altLang="ja-JP" dirty="0" smtClean="0"/>
          </a:p>
          <a:p>
            <a:pPr lvl="1"/>
            <a:r>
              <a:rPr kumimoji="1" lang="ja-JP" altLang="en-US" dirty="0" smtClean="0"/>
              <a:t>研究：証拠に基づいた合理的論証から結論を得る</a:t>
            </a:r>
            <a:endParaRPr kumimoji="1" lang="en-US" altLang="ja-JP" dirty="0" smtClean="0"/>
          </a:p>
          <a:p>
            <a:pPr lvl="1"/>
            <a:r>
              <a:rPr lang="ja-JP" altLang="en-US" dirty="0" smtClean="0"/>
              <a:t>科学：研究と情報共有による共通認識</a:t>
            </a:r>
            <a:r>
              <a:rPr lang="ja-JP" altLang="en-US" dirty="0"/>
              <a:t>の構築作業</a:t>
            </a:r>
            <a:r>
              <a:rPr lang="ja-JP" altLang="en-US" dirty="0" smtClean="0"/>
              <a:t>と、確認された知</a:t>
            </a:r>
            <a:endParaRPr kumimoji="1" lang="en-US" altLang="ja-JP" dirty="0" smtClean="0"/>
          </a:p>
          <a:p>
            <a:r>
              <a:rPr kumimoji="1" lang="ja-JP" altLang="en-US" dirty="0" smtClean="0"/>
              <a:t>論述的情報⇒論文、報告書</a:t>
            </a:r>
            <a:r>
              <a:rPr kumimoji="1" lang="en-US" altLang="ja-JP" dirty="0" smtClean="0"/>
              <a:t/>
            </a:r>
            <a:br>
              <a:rPr kumimoji="1" lang="en-US" altLang="ja-JP" dirty="0" smtClean="0"/>
            </a:br>
            <a:r>
              <a:rPr kumimoji="1" lang="ja-JP" altLang="en-US" dirty="0" smtClean="0"/>
              <a:t>論述的情報の共有：⇒</a:t>
            </a:r>
            <a:r>
              <a:rPr kumimoji="1" lang="en-US" altLang="ja-JP" dirty="0" smtClean="0"/>
              <a:t>OA</a:t>
            </a:r>
            <a:r>
              <a:rPr kumimoji="1" lang="ja-JP" altLang="en-US" dirty="0" smtClean="0"/>
              <a:t>化へ向かっている</a:t>
            </a:r>
            <a:endParaRPr kumimoji="1" lang="en-US" altLang="ja-JP" dirty="0" smtClean="0"/>
          </a:p>
          <a:p>
            <a:r>
              <a:rPr lang="ja-JP" altLang="en-US" dirty="0" smtClean="0"/>
              <a:t>資料的情報⇒データ</a:t>
            </a:r>
            <a:r>
              <a:rPr lang="en-US" altLang="ja-JP" dirty="0" smtClean="0"/>
              <a:t/>
            </a:r>
            <a:br>
              <a:rPr lang="en-US" altLang="ja-JP" dirty="0" smtClean="0"/>
            </a:br>
            <a:r>
              <a:rPr lang="ja-JP" altLang="en-US" dirty="0" smtClean="0"/>
              <a:t>資料的</a:t>
            </a:r>
            <a:r>
              <a:rPr lang="ja-JP" altLang="en-US" dirty="0"/>
              <a:t>情報</a:t>
            </a:r>
            <a:r>
              <a:rPr lang="ja-JP" altLang="en-US" dirty="0" smtClean="0"/>
              <a:t>の</a:t>
            </a:r>
            <a:r>
              <a:rPr lang="ja-JP" altLang="en-US" dirty="0"/>
              <a:t>共有</a:t>
            </a:r>
            <a:r>
              <a:rPr lang="ja-JP" altLang="en-US" dirty="0" smtClean="0"/>
              <a:t>⇒オープン化</a:t>
            </a:r>
            <a:r>
              <a:rPr lang="en-US" altLang="ja-JP" dirty="0" smtClean="0"/>
              <a:t>?</a:t>
            </a:r>
            <a:r>
              <a:rPr lang="ja-JP" altLang="en-US" dirty="0" smtClean="0"/>
              <a:t>「共有」</a:t>
            </a:r>
            <a:r>
              <a:rPr lang="en-US" altLang="ja-JP" dirty="0" smtClean="0"/>
              <a:t>?</a:t>
            </a:r>
            <a:br>
              <a:rPr lang="en-US" altLang="ja-JP" dirty="0" smtClean="0"/>
            </a:br>
            <a:r>
              <a:rPr lang="ja-JP" altLang="en-US" dirty="0"/>
              <a:t>　</a:t>
            </a:r>
            <a:r>
              <a:rPr lang="ja-JP" altLang="en-US" dirty="0" smtClean="0"/>
              <a:t>　　　　　　　　　　　　　「理念」が必要では。</a:t>
            </a:r>
            <a:r>
              <a:rPr lang="en-US" altLang="ja-JP" dirty="0" smtClean="0"/>
              <a:t/>
            </a:r>
            <a:br>
              <a:rPr lang="en-US" altLang="ja-JP" dirty="0" smtClean="0"/>
            </a:br>
            <a:r>
              <a:rPr lang="ja-JP" altLang="en-US" dirty="0" smtClean="0"/>
              <a:t>　　　　　　　　　　　　　　</a:t>
            </a:r>
            <a:r>
              <a:rPr lang="ja-JP" altLang="en-US" sz="2600" dirty="0" smtClean="0"/>
              <a:t>（いつ、誰が、どのように</a:t>
            </a:r>
            <a:r>
              <a:rPr lang="ja-JP" altLang="en-US" sz="2600" dirty="0" err="1" smtClean="0"/>
              <a:t>．．．</a:t>
            </a:r>
            <a:r>
              <a:rPr lang="ja-JP" altLang="en-US" sz="2600" dirty="0" smtClean="0"/>
              <a:t>）</a:t>
            </a:r>
            <a:endParaRPr lang="en-US" altLang="ja-JP" sz="2600" dirty="0" smtClean="0"/>
          </a:p>
          <a:p>
            <a:r>
              <a:rPr kumimoji="1" lang="en-US" altLang="ja-JP" sz="2600" dirty="0" smtClean="0"/>
              <a:t>“A science to change science” </a:t>
            </a:r>
            <a:r>
              <a:rPr kumimoji="1" lang="ja-JP" altLang="en-US" sz="2600" dirty="0" smtClean="0"/>
              <a:t>（科学を変える智慧）が必要</a:t>
            </a:r>
            <a:endParaRPr kumimoji="1" lang="ja-JP" altLang="en-US" dirty="0"/>
          </a:p>
        </p:txBody>
      </p:sp>
    </p:spTree>
    <p:extLst>
      <p:ext uri="{BB962C8B-B14F-4D97-AF65-F5344CB8AC3E}">
        <p14:creationId xmlns:p14="http://schemas.microsoft.com/office/powerpoint/2010/main" val="2090220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3" y="-99392"/>
            <a:ext cx="9116258" cy="780685"/>
          </a:xfrm>
        </p:spPr>
        <p:txBody>
          <a:bodyPr>
            <a:noAutofit/>
          </a:bodyPr>
          <a:lstStyle/>
          <a:p>
            <a:r>
              <a:rPr lang="en-US" altLang="ja-JP" sz="3600" dirty="0" smtClean="0"/>
              <a:t>Scientific Data</a:t>
            </a:r>
            <a:endParaRPr kumimoji="1" lang="ja-JP" altLang="en-US" sz="3600" dirty="0"/>
          </a:p>
        </p:txBody>
      </p:sp>
      <p:sp>
        <p:nvSpPr>
          <p:cNvPr id="3" name="コンテンツ プレースホルダー 2"/>
          <p:cNvSpPr>
            <a:spLocks noGrp="1"/>
          </p:cNvSpPr>
          <p:nvPr>
            <p:ph idx="1"/>
          </p:nvPr>
        </p:nvSpPr>
        <p:spPr>
          <a:xfrm>
            <a:off x="163955" y="692696"/>
            <a:ext cx="8888099" cy="6250068"/>
          </a:xfrm>
        </p:spPr>
        <p:txBody>
          <a:bodyPr anchor="ctr" anchorCtr="1">
            <a:normAutofit fontScale="47500" lnSpcReduction="20000"/>
          </a:bodyPr>
          <a:lstStyle/>
          <a:p>
            <a:pPr marL="742950" indent="-742950">
              <a:buFont typeface="+mj-lt"/>
              <a:buAutoNum type="arabicPeriod"/>
            </a:pPr>
            <a:r>
              <a:rPr lang="ja-JP" altLang="en-US" sz="6600" dirty="0"/>
              <a:t>研究活動の素材</a:t>
            </a:r>
            <a:r>
              <a:rPr lang="ja-JP" altLang="en-US" sz="6600" dirty="0" smtClean="0"/>
              <a:t>・イノベーション基盤と</a:t>
            </a:r>
            <a:r>
              <a:rPr lang="ja-JP" altLang="en-US" sz="6600" dirty="0"/>
              <a:t>してのデータ</a:t>
            </a:r>
            <a:r>
              <a:rPr lang="en-US" altLang="ja-JP" sz="6600" dirty="0"/>
              <a:t/>
            </a:r>
            <a:br>
              <a:rPr lang="en-US" altLang="ja-JP" sz="6600" dirty="0"/>
            </a:br>
            <a:r>
              <a:rPr lang="en-US" altLang="ja-JP" sz="6000" dirty="0"/>
              <a:t>Data to be reused as important material or resource for scientific </a:t>
            </a:r>
            <a:r>
              <a:rPr lang="en-US" altLang="ja-JP" sz="6000" dirty="0" smtClean="0"/>
              <a:t>research</a:t>
            </a:r>
          </a:p>
          <a:p>
            <a:pPr marL="742950" indent="-742950">
              <a:buFont typeface="+mj-lt"/>
              <a:buAutoNum type="arabicPeriod"/>
            </a:pPr>
            <a:endParaRPr lang="en-US" altLang="ja-JP" sz="6000" dirty="0"/>
          </a:p>
          <a:p>
            <a:pPr marL="742950" indent="-742950">
              <a:buFont typeface="+mj-lt"/>
              <a:buAutoNum type="arabicPeriod"/>
            </a:pPr>
            <a:r>
              <a:rPr lang="ja-JP" altLang="en-US" sz="5900" dirty="0" smtClean="0"/>
              <a:t>論文・研究の裏付けとしてのデータ</a:t>
            </a:r>
            <a:r>
              <a:rPr lang="en-US" altLang="ja-JP" sz="5900" dirty="0" smtClean="0"/>
              <a:t/>
            </a:r>
            <a:br>
              <a:rPr lang="en-US" altLang="ja-JP" sz="5900" dirty="0" smtClean="0"/>
            </a:br>
            <a:r>
              <a:rPr kumimoji="1" lang="en-US" altLang="ja-JP" sz="5100" dirty="0" smtClean="0"/>
              <a:t>Data to secure </a:t>
            </a:r>
            <a:r>
              <a:rPr lang="en-US" altLang="ja-JP" sz="5100" dirty="0" smtClean="0"/>
              <a:t>reproducibility of  </a:t>
            </a:r>
            <a:r>
              <a:rPr lang="en-US" altLang="ja-JP" sz="5100" dirty="0"/>
              <a:t>results of scientific </a:t>
            </a:r>
            <a:r>
              <a:rPr lang="en-US" altLang="ja-JP" sz="5100" dirty="0" smtClean="0"/>
              <a:t>research</a:t>
            </a:r>
          </a:p>
          <a:p>
            <a:pPr marL="742950" indent="-742950">
              <a:buFont typeface="+mj-lt"/>
              <a:buAutoNum type="arabicPeriod"/>
            </a:pPr>
            <a:endParaRPr lang="en-US" altLang="ja-JP" sz="5900" dirty="0" smtClean="0"/>
          </a:p>
          <a:p>
            <a:pPr marL="742950" indent="-742950">
              <a:buFont typeface="+mj-lt"/>
              <a:buAutoNum type="arabicPeriod"/>
            </a:pPr>
            <a:r>
              <a:rPr lang="ja-JP" altLang="en-US" sz="5900" dirty="0" smtClean="0"/>
              <a:t>再現しないデータ（「歴史資料」と</a:t>
            </a:r>
            <a:r>
              <a:rPr lang="ja-JP" altLang="en-US" sz="5900" dirty="0"/>
              <a:t>認識）</a:t>
            </a:r>
            <a:r>
              <a:rPr lang="en-US" altLang="ja-JP" sz="5900" dirty="0" smtClean="0"/>
              <a:t/>
            </a:r>
            <a:br>
              <a:rPr lang="en-US" altLang="ja-JP" sz="5900" dirty="0" smtClean="0"/>
            </a:br>
            <a:r>
              <a:rPr lang="en-US" altLang="ja-JP" sz="5100" dirty="0" smtClean="0"/>
              <a:t>Data to study phenomena which never occur again/are difficult  to be made again</a:t>
            </a:r>
            <a:br>
              <a:rPr lang="en-US" altLang="ja-JP" sz="5100" dirty="0" smtClean="0"/>
            </a:br>
            <a:r>
              <a:rPr lang="en-US" altLang="ja-JP" sz="4000" dirty="0" smtClean="0"/>
              <a:t>(e.g.</a:t>
            </a:r>
            <a:r>
              <a:rPr kumimoji="1" lang="ja-JP" altLang="en-US" sz="4000" dirty="0" smtClean="0"/>
              <a:t>：</a:t>
            </a:r>
            <a:r>
              <a:rPr kumimoji="1" lang="en-US" altLang="ja-JP" sz="4000" dirty="0" smtClean="0"/>
              <a:t>climate change, earthquakes, …)</a:t>
            </a:r>
          </a:p>
          <a:p>
            <a:pPr>
              <a:buFont typeface="Wingdings"/>
              <a:buChar char="è"/>
            </a:pPr>
            <a:r>
              <a:rPr lang="en-US" altLang="ja-JP" sz="5800" dirty="0" smtClean="0"/>
              <a:t>In Earth, Planetary, Environmental Science, </a:t>
            </a:r>
            <a:r>
              <a:rPr lang="en-US" altLang="ja-JP" sz="6000" dirty="0" smtClean="0"/>
              <a:t>data are </a:t>
            </a:r>
            <a:r>
              <a:rPr lang="en-US" altLang="ja-JP" sz="5400" dirty="0"/>
              <a:t>often </a:t>
            </a:r>
            <a:endParaRPr lang="en-US" altLang="ja-JP" sz="5800" dirty="0" smtClean="0"/>
          </a:p>
          <a:p>
            <a:pPr marL="712788" lvl="1" indent="-312738"/>
            <a:r>
              <a:rPr lang="en-US" altLang="ja-JP" sz="5400" dirty="0" smtClean="0"/>
              <a:t>time series</a:t>
            </a:r>
            <a:r>
              <a:rPr lang="ja-JP" altLang="en-US" sz="5400" dirty="0" smtClean="0"/>
              <a:t>　</a:t>
            </a:r>
            <a:r>
              <a:rPr lang="en-US" altLang="ja-JP" sz="5400" dirty="0" smtClean="0"/>
              <a:t>(“time-conscious”), or </a:t>
            </a:r>
          </a:p>
          <a:p>
            <a:pPr marL="712788" lvl="1" indent="-312738"/>
            <a:r>
              <a:rPr lang="en-US" altLang="ja-JP" sz="5400" dirty="0" smtClean="0"/>
              <a:t>“historical” records, or </a:t>
            </a:r>
          </a:p>
          <a:p>
            <a:pPr marL="712788" lvl="1" indent="-312738"/>
            <a:r>
              <a:rPr lang="en-US" altLang="ja-JP" sz="5400" dirty="0" smtClean="0"/>
              <a:t>record of the planet</a:t>
            </a:r>
            <a:endParaRPr kumimoji="1" lang="ja-JP" altLang="en-US" sz="5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a:t>
            </a:fld>
            <a:endParaRPr kumimoji="1" lang="ja-JP" altLang="en-US"/>
          </a:p>
        </p:txBody>
      </p:sp>
      <p:cxnSp>
        <p:nvCxnSpPr>
          <p:cNvPr id="5" name="直線コネクタ 4"/>
          <p:cNvCxnSpPr/>
          <p:nvPr/>
        </p:nvCxnSpPr>
        <p:spPr>
          <a:xfrm>
            <a:off x="296525" y="620688"/>
            <a:ext cx="8640960" cy="0"/>
          </a:xfrm>
          <a:prstGeom prst="line">
            <a:avLst/>
          </a:prstGeom>
          <a:ln w="571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193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96297" y="980728"/>
            <a:ext cx="9006784" cy="5760640"/>
          </a:xfrm>
          <a:prstGeom prst="roundRect">
            <a:avLst>
              <a:gd name="adj" fmla="val 9190"/>
            </a:avLst>
          </a:prstGeom>
          <a:solidFill>
            <a:schemeClr val="accent1">
              <a:lumMod val="20000"/>
              <a:lumOff val="80000"/>
              <a:alpha val="7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endParaRPr lang="en-US" altLang="ja-JP" sz="2000" b="1" dirty="0">
              <a:solidFill>
                <a:srgbClr val="1F497D">
                  <a:lumMod val="75000"/>
                </a:srgbClr>
              </a:solidFill>
            </a:endParaRPr>
          </a:p>
        </p:txBody>
      </p:sp>
      <p:pic>
        <p:nvPicPr>
          <p:cNvPr id="819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076056" y="3717032"/>
            <a:ext cx="3955017" cy="296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5995842" y="4164758"/>
            <a:ext cx="2536598" cy="992434"/>
          </a:xfrm>
          <a:prstGeom prst="roundRect">
            <a:avLst/>
          </a:prstGeom>
          <a:solidFill>
            <a:srgbClr val="F3FFF3"/>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1600" b="1" dirty="0" smtClean="0">
                <a:solidFill>
                  <a:srgbClr val="1F497D">
                    <a:lumMod val="75000"/>
                  </a:srgbClr>
                </a:solidFill>
              </a:rPr>
              <a:t>研究者コミュニティに</a:t>
            </a:r>
            <a:r>
              <a:rPr lang="en-US" altLang="ja-JP" sz="1600" b="1" dirty="0" smtClean="0">
                <a:solidFill>
                  <a:srgbClr val="1F497D">
                    <a:lumMod val="75000"/>
                  </a:srgbClr>
                </a:solidFill>
              </a:rPr>
              <a:t/>
            </a:r>
            <a:br>
              <a:rPr lang="en-US" altLang="ja-JP" sz="1600" b="1" dirty="0" smtClean="0">
                <a:solidFill>
                  <a:srgbClr val="1F497D">
                    <a:lumMod val="75000"/>
                  </a:srgbClr>
                </a:solidFill>
              </a:rPr>
            </a:br>
            <a:r>
              <a:rPr lang="ja-JP" altLang="en-US" sz="1600" b="1" dirty="0" smtClean="0">
                <a:solidFill>
                  <a:srgbClr val="1F497D">
                    <a:lumMod val="75000"/>
                  </a:srgbClr>
                </a:solidFill>
              </a:rPr>
              <a:t>おける研究情報の</a:t>
            </a:r>
            <a:r>
              <a:rPr lang="en-US" altLang="ja-JP" sz="1600" b="1" dirty="0" smtClean="0">
                <a:solidFill>
                  <a:srgbClr val="1F497D">
                    <a:lumMod val="75000"/>
                  </a:srgbClr>
                </a:solidFill>
              </a:rPr>
              <a:t/>
            </a:r>
            <a:br>
              <a:rPr lang="en-US" altLang="ja-JP" sz="1600" b="1" dirty="0" smtClean="0">
                <a:solidFill>
                  <a:srgbClr val="1F497D">
                    <a:lumMod val="75000"/>
                  </a:srgbClr>
                </a:solidFill>
              </a:rPr>
            </a:br>
            <a:r>
              <a:rPr lang="ja-JP" altLang="en-US" sz="1600" b="1" dirty="0" smtClean="0">
                <a:solidFill>
                  <a:srgbClr val="1F497D">
                    <a:lumMod val="75000"/>
                  </a:srgbClr>
                </a:solidFill>
              </a:rPr>
              <a:t>共有</a:t>
            </a:r>
            <a:endParaRPr lang="ja-JP" altLang="en-US" sz="1600" b="1" dirty="0">
              <a:solidFill>
                <a:srgbClr val="1F497D">
                  <a:lumMod val="75000"/>
                </a:srgbClr>
              </a:solidFill>
            </a:endParaRPr>
          </a:p>
        </p:txBody>
      </p:sp>
      <p:sp>
        <p:nvSpPr>
          <p:cNvPr id="11" name="角丸四角形 10"/>
          <p:cNvSpPr/>
          <p:nvPr/>
        </p:nvSpPr>
        <p:spPr>
          <a:xfrm>
            <a:off x="5945965" y="3131951"/>
            <a:ext cx="2383307" cy="719882"/>
          </a:xfrm>
          <a:prstGeom prst="roundRect">
            <a:avLst>
              <a:gd name="adj" fmla="val 26345"/>
            </a:avLst>
          </a:prstGeom>
          <a:solidFill>
            <a:srgbClr val="F3FFF3"/>
          </a:solidFill>
          <a:ln/>
        </p:spPr>
        <p:style>
          <a:lnRef idx="1">
            <a:schemeClr val="accent1"/>
          </a:lnRef>
          <a:fillRef idx="2">
            <a:schemeClr val="accent1"/>
          </a:fillRef>
          <a:effectRef idx="1">
            <a:schemeClr val="accent1"/>
          </a:effectRef>
          <a:fontRef idx="minor">
            <a:schemeClr val="dk1"/>
          </a:fontRef>
        </p:style>
        <p:txBody>
          <a:bodyPr rtlCol="0" anchor="ctr" anchorCtr="1"/>
          <a:lstStyle/>
          <a:p>
            <a:pPr algn="ctr">
              <a:lnSpc>
                <a:spcPct val="90000"/>
              </a:lnSpc>
            </a:pPr>
            <a:r>
              <a:rPr lang="ja-JP" altLang="en-US" sz="1600" b="1" dirty="0" smtClean="0">
                <a:solidFill>
                  <a:srgbClr val="1F497D">
                    <a:lumMod val="75000"/>
                  </a:srgbClr>
                </a:solidFill>
              </a:rPr>
              <a:t>オープンな議論・批評、</a:t>
            </a:r>
            <a:r>
              <a:rPr lang="en-US" altLang="ja-JP" sz="1600" b="1" dirty="0" smtClean="0">
                <a:solidFill>
                  <a:srgbClr val="1F497D">
                    <a:lumMod val="75000"/>
                  </a:srgbClr>
                </a:solidFill>
              </a:rPr>
              <a:t/>
            </a:r>
            <a:br>
              <a:rPr lang="en-US" altLang="ja-JP" sz="1600" b="1" dirty="0" smtClean="0">
                <a:solidFill>
                  <a:srgbClr val="1F497D">
                    <a:lumMod val="75000"/>
                  </a:srgbClr>
                </a:solidFill>
              </a:rPr>
            </a:br>
            <a:r>
              <a:rPr lang="ja-JP" altLang="en-US" sz="1600" b="1" dirty="0" smtClean="0">
                <a:solidFill>
                  <a:srgbClr val="1F497D">
                    <a:lumMod val="75000"/>
                  </a:srgbClr>
                </a:solidFill>
              </a:rPr>
              <a:t>結果の再検証</a:t>
            </a:r>
            <a:endParaRPr lang="en-US" altLang="ja-JP" sz="1600" b="1" dirty="0">
              <a:solidFill>
                <a:srgbClr val="1F497D">
                  <a:lumMod val="75000"/>
                </a:srgbClr>
              </a:solidFill>
            </a:endParaRPr>
          </a:p>
        </p:txBody>
      </p:sp>
      <p:sp>
        <p:nvSpPr>
          <p:cNvPr id="28" name="フローチャート : 書類 27"/>
          <p:cNvSpPr/>
          <p:nvPr/>
        </p:nvSpPr>
        <p:spPr>
          <a:xfrm>
            <a:off x="2979770" y="4912463"/>
            <a:ext cx="1688491" cy="964809"/>
          </a:xfrm>
          <a:prstGeom prst="flowChartDocument">
            <a:avLst/>
          </a:prstGeom>
          <a:solidFill>
            <a:schemeClr val="bg1"/>
          </a:solidFill>
          <a:ln/>
        </p:spPr>
        <p:style>
          <a:lnRef idx="1">
            <a:schemeClr val="accent4"/>
          </a:lnRef>
          <a:fillRef idx="2">
            <a:schemeClr val="accent4"/>
          </a:fillRef>
          <a:effectRef idx="1">
            <a:schemeClr val="accent4"/>
          </a:effectRef>
          <a:fontRef idx="minor">
            <a:schemeClr val="dk1"/>
          </a:fontRef>
        </p:style>
        <p:txBody>
          <a:bodyPr wrap="square" anchor="ctr" anchorCtr="1">
            <a:spAutoFit/>
          </a:bodyPr>
          <a:lstStyle/>
          <a:p>
            <a:pPr algn="ctr">
              <a:lnSpc>
                <a:spcPct val="85000"/>
              </a:lnSpc>
            </a:pPr>
            <a:r>
              <a:rPr lang="ja-JP" altLang="en-US" sz="2400" b="1" dirty="0" smtClean="0">
                <a:solidFill>
                  <a:srgbClr val="1F497D">
                    <a:lumMod val="75000"/>
                  </a:srgbClr>
                </a:solidFill>
              </a:rPr>
              <a:t>論文、</a:t>
            </a:r>
            <a:r>
              <a:rPr lang="en-US" altLang="ja-JP" sz="2400" b="1" dirty="0" smtClean="0">
                <a:solidFill>
                  <a:srgbClr val="1F497D">
                    <a:lumMod val="75000"/>
                  </a:srgbClr>
                </a:solidFill>
              </a:rPr>
              <a:t/>
            </a:r>
            <a:br>
              <a:rPr lang="en-US" altLang="ja-JP" sz="2400" b="1" dirty="0" smtClean="0">
                <a:solidFill>
                  <a:srgbClr val="1F497D">
                    <a:lumMod val="75000"/>
                  </a:srgbClr>
                </a:solidFill>
              </a:rPr>
            </a:br>
            <a:r>
              <a:rPr lang="ja-JP" altLang="en-US" sz="2400" b="1" dirty="0" smtClean="0">
                <a:solidFill>
                  <a:srgbClr val="1F497D">
                    <a:lumMod val="75000"/>
                  </a:srgbClr>
                </a:solidFill>
              </a:rPr>
              <a:t>文献、講演</a:t>
            </a:r>
            <a:endParaRPr lang="ja-JP" altLang="en-US" sz="2400" b="1" dirty="0">
              <a:solidFill>
                <a:srgbClr val="1F497D">
                  <a:lumMod val="75000"/>
                </a:srgbClr>
              </a:solidFill>
            </a:endParaRPr>
          </a:p>
        </p:txBody>
      </p:sp>
      <p:cxnSp>
        <p:nvCxnSpPr>
          <p:cNvPr id="13" name="直線矢印コネクタ 12"/>
          <p:cNvCxnSpPr/>
          <p:nvPr/>
        </p:nvCxnSpPr>
        <p:spPr>
          <a:xfrm flipV="1">
            <a:off x="2152541" y="5574418"/>
            <a:ext cx="748631" cy="128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0" name="フローチャート: データ 39"/>
          <p:cNvSpPr/>
          <p:nvPr/>
        </p:nvSpPr>
        <p:spPr>
          <a:xfrm>
            <a:off x="3001138" y="3972849"/>
            <a:ext cx="1838954" cy="743518"/>
          </a:xfrm>
          <a:prstGeom prst="flowChartInputOutput">
            <a:avLst/>
          </a:prstGeom>
          <a:solidFill>
            <a:schemeClr val="bg1"/>
          </a:solidFill>
          <a:ln/>
        </p:spPr>
        <p:style>
          <a:lnRef idx="1">
            <a:schemeClr val="accent2"/>
          </a:lnRef>
          <a:fillRef idx="2">
            <a:schemeClr val="accent2"/>
          </a:fillRef>
          <a:effectRef idx="1">
            <a:schemeClr val="accent2"/>
          </a:effectRef>
          <a:fontRef idx="minor">
            <a:schemeClr val="dk1"/>
          </a:fontRef>
        </p:style>
        <p:txBody>
          <a:bodyPr wrap="square" lIns="0" rIns="0" anchor="ctr" anchorCtr="1">
            <a:spAutoFit/>
          </a:bodyPr>
          <a:lstStyle/>
          <a:p>
            <a:pPr algn="ctr"/>
            <a:r>
              <a:rPr lang="ja-JP" altLang="en-US" sz="2400" b="1" dirty="0" smtClean="0">
                <a:solidFill>
                  <a:srgbClr val="1F497D">
                    <a:lumMod val="75000"/>
                  </a:srgbClr>
                </a:solidFill>
              </a:rPr>
              <a:t>データ</a:t>
            </a:r>
            <a:endParaRPr lang="en-US" altLang="ja-JP" sz="2400" b="1" dirty="0" smtClean="0">
              <a:solidFill>
                <a:srgbClr val="1F497D">
                  <a:lumMod val="75000"/>
                </a:srgbClr>
              </a:solidFill>
            </a:endParaRPr>
          </a:p>
        </p:txBody>
      </p:sp>
      <p:cxnSp>
        <p:nvCxnSpPr>
          <p:cNvPr id="9" name="直線矢印コネクタ 8"/>
          <p:cNvCxnSpPr/>
          <p:nvPr/>
        </p:nvCxnSpPr>
        <p:spPr>
          <a:xfrm>
            <a:off x="2123728" y="3714012"/>
            <a:ext cx="980342" cy="623614"/>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2124765" y="4596611"/>
            <a:ext cx="862584" cy="18055"/>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V="1">
            <a:off x="2136446" y="4813370"/>
            <a:ext cx="768643" cy="589725"/>
          </a:xfrm>
          <a:prstGeom prst="straightConnector1">
            <a:avLst/>
          </a:prstGeom>
          <a:ln w="28575">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 name="図表 4"/>
          <p:cNvGraphicFramePr/>
          <p:nvPr>
            <p:extLst>
              <p:ext uri="{D42A27DB-BD31-4B8C-83A1-F6EECF244321}">
                <p14:modId xmlns:p14="http://schemas.microsoft.com/office/powerpoint/2010/main" val="2235990218"/>
              </p:ext>
            </p:extLst>
          </p:nvPr>
        </p:nvGraphicFramePr>
        <p:xfrm>
          <a:off x="518302" y="1624253"/>
          <a:ext cx="1649891"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7176" name="グループ化 7175"/>
          <p:cNvGrpSpPr/>
          <p:nvPr/>
        </p:nvGrpSpPr>
        <p:grpSpPr>
          <a:xfrm>
            <a:off x="395536" y="1340662"/>
            <a:ext cx="3875622" cy="4439138"/>
            <a:chOff x="1603755" y="1478593"/>
            <a:chExt cx="3875622" cy="4439138"/>
          </a:xfrm>
        </p:grpSpPr>
        <p:grpSp>
          <p:nvGrpSpPr>
            <p:cNvPr id="7171" name="グループ化 7170"/>
            <p:cNvGrpSpPr/>
            <p:nvPr/>
          </p:nvGrpSpPr>
          <p:grpSpPr>
            <a:xfrm>
              <a:off x="1603755" y="1670638"/>
              <a:ext cx="2254758" cy="4247093"/>
              <a:chOff x="1485447" y="759041"/>
              <a:chExt cx="2254758" cy="4671801"/>
            </a:xfrm>
          </p:grpSpPr>
          <p:sp>
            <p:nvSpPr>
              <p:cNvPr id="33" name="角丸四角形 32"/>
              <p:cNvSpPr/>
              <p:nvPr/>
            </p:nvSpPr>
            <p:spPr>
              <a:xfrm>
                <a:off x="1485447" y="759041"/>
                <a:ext cx="1883430" cy="4671801"/>
              </a:xfrm>
              <a:prstGeom prst="roundRect">
                <a:avLst>
                  <a:gd name="adj" fmla="val 961"/>
                </a:avLst>
              </a:prstGeom>
              <a:noFill/>
              <a:ln w="57150">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noAutofit/>
              </a:bodyPr>
              <a:lstStyle/>
              <a:p>
                <a:pPr algn="ctr">
                  <a:lnSpc>
                    <a:spcPct val="85000"/>
                  </a:lnSpc>
                </a:pPr>
                <a:endParaRPr lang="ja-JP" altLang="en-US" sz="2000" b="1" dirty="0">
                  <a:solidFill>
                    <a:srgbClr val="1F497D">
                      <a:lumMod val="75000"/>
                    </a:srgbClr>
                  </a:solidFill>
                </a:endParaRPr>
              </a:p>
            </p:txBody>
          </p:sp>
          <p:grpSp>
            <p:nvGrpSpPr>
              <p:cNvPr id="7168" name="グループ化 7167"/>
              <p:cNvGrpSpPr/>
              <p:nvPr/>
            </p:nvGrpSpPr>
            <p:grpSpPr>
              <a:xfrm>
                <a:off x="2913827" y="2142157"/>
                <a:ext cx="826378" cy="1819537"/>
                <a:chOff x="2592564" y="2142157"/>
                <a:chExt cx="1209900" cy="1819537"/>
              </a:xfrm>
            </p:grpSpPr>
            <p:sp>
              <p:nvSpPr>
                <p:cNvPr id="7" name="円弧 6"/>
                <p:cNvSpPr/>
                <p:nvPr/>
              </p:nvSpPr>
              <p:spPr>
                <a:xfrm flipV="1">
                  <a:off x="2592564" y="2148845"/>
                  <a:ext cx="1008112" cy="1009630"/>
                </a:xfrm>
                <a:prstGeom prst="arc">
                  <a:avLst>
                    <a:gd name="adj1" fmla="val 16200000"/>
                    <a:gd name="adj2" fmla="val 5507531"/>
                  </a:avLst>
                </a:prstGeom>
                <a:ln w="6985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2" name="円弧 21"/>
                <p:cNvSpPr/>
                <p:nvPr/>
              </p:nvSpPr>
              <p:spPr>
                <a:xfrm flipV="1">
                  <a:off x="2609810" y="2142157"/>
                  <a:ext cx="1192654" cy="1819537"/>
                </a:xfrm>
                <a:prstGeom prst="arc">
                  <a:avLst>
                    <a:gd name="adj1" fmla="val 16200000"/>
                    <a:gd name="adj2" fmla="val 5507531"/>
                  </a:avLst>
                </a:prstGeom>
                <a:ln w="6985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grpSp>
        <p:sp>
          <p:nvSpPr>
            <p:cNvPr id="34" name="角丸四角形 33"/>
            <p:cNvSpPr/>
            <p:nvPr/>
          </p:nvSpPr>
          <p:spPr>
            <a:xfrm>
              <a:off x="3276271" y="1478593"/>
              <a:ext cx="2203106" cy="545895"/>
            </a:xfrm>
            <a:prstGeom prst="roundRect">
              <a:avLst/>
            </a:prstGeom>
            <a:ln/>
          </p:spPr>
          <p:style>
            <a:lnRef idx="2">
              <a:schemeClr val="accent3"/>
            </a:lnRef>
            <a:fillRef idx="1">
              <a:schemeClr val="lt1"/>
            </a:fillRef>
            <a:effectRef idx="0">
              <a:schemeClr val="accent3"/>
            </a:effectRef>
            <a:fontRef idx="minor">
              <a:schemeClr val="dk1"/>
            </a:fontRef>
          </p:style>
          <p:txBody>
            <a:bodyPr wrap="square" lIns="0" tIns="0" rIns="0" bIns="0" anchor="ctr" anchorCtr="1">
              <a:noAutofit/>
            </a:bodyPr>
            <a:lstStyle/>
            <a:p>
              <a:pPr algn="ctr">
                <a:lnSpc>
                  <a:spcPct val="85000"/>
                </a:lnSpc>
              </a:pPr>
              <a:r>
                <a:rPr lang="ja-JP" altLang="en-US" sz="2000" b="1" dirty="0" smtClean="0">
                  <a:solidFill>
                    <a:srgbClr val="1F497D">
                      <a:lumMod val="75000"/>
                    </a:srgbClr>
                  </a:solidFill>
                </a:rPr>
                <a:t>従来の「科学」研究の方法論例</a:t>
              </a:r>
              <a:endParaRPr lang="ja-JP" altLang="en-US" sz="2000" b="1" dirty="0">
                <a:solidFill>
                  <a:srgbClr val="1F497D">
                    <a:lumMod val="75000"/>
                  </a:srgbClr>
                </a:solidFill>
              </a:endParaRPr>
            </a:p>
          </p:txBody>
        </p:sp>
      </p:grpSp>
      <p:sp>
        <p:nvSpPr>
          <p:cNvPr id="12" name="タイトル 11"/>
          <p:cNvSpPr>
            <a:spLocks noGrp="1"/>
          </p:cNvSpPr>
          <p:nvPr>
            <p:ph type="title"/>
          </p:nvPr>
        </p:nvSpPr>
        <p:spPr>
          <a:xfrm>
            <a:off x="416052" y="116632"/>
            <a:ext cx="8311896" cy="586541"/>
          </a:xfrm>
        </p:spPr>
        <p:txBody>
          <a:bodyPr>
            <a:noAutofit/>
          </a:bodyPr>
          <a:lstStyle/>
          <a:p>
            <a:r>
              <a:rPr lang="en-US" altLang="ja-JP" sz="3200" dirty="0" smtClean="0"/>
              <a:t>Science</a:t>
            </a:r>
            <a:r>
              <a:rPr kumimoji="1" lang="ja-JP" altLang="en-US" sz="3200" dirty="0" smtClean="0"/>
              <a:t>とデータと社会</a:t>
            </a:r>
            <a:r>
              <a:rPr kumimoji="1" lang="en-US" altLang="ja-JP" sz="3200" dirty="0" smtClean="0"/>
              <a:t/>
            </a:r>
            <a:br>
              <a:rPr kumimoji="1" lang="en-US" altLang="ja-JP" sz="3200" dirty="0" smtClean="0"/>
            </a:br>
            <a:r>
              <a:rPr kumimoji="1" lang="ja-JP" altLang="en-US" sz="2400" dirty="0" smtClean="0"/>
              <a:t>または、「社会システムとしての</a:t>
            </a:r>
            <a:r>
              <a:rPr kumimoji="1" lang="en-US" altLang="ja-JP" sz="2400" dirty="0" smtClean="0"/>
              <a:t>『Science』</a:t>
            </a:r>
            <a:r>
              <a:rPr kumimoji="1" lang="ja-JP" altLang="en-US" sz="2400" dirty="0" smtClean="0"/>
              <a:t>」</a:t>
            </a:r>
            <a:endParaRPr kumimoji="1" lang="ja-JP" altLang="en-US" sz="3600" dirty="0"/>
          </a:p>
        </p:txBody>
      </p:sp>
      <p:sp>
        <p:nvSpPr>
          <p:cNvPr id="38" name="角丸四角形 37"/>
          <p:cNvSpPr/>
          <p:nvPr/>
        </p:nvSpPr>
        <p:spPr>
          <a:xfrm>
            <a:off x="6054297" y="2060848"/>
            <a:ext cx="2166642" cy="719882"/>
          </a:xfrm>
          <a:prstGeom prst="roundRect">
            <a:avLst>
              <a:gd name="adj" fmla="val 26345"/>
            </a:avLst>
          </a:prstGeom>
          <a:solidFill>
            <a:srgbClr val="F3FFF3"/>
          </a:solidFill>
          <a:ln/>
        </p:spPr>
        <p:style>
          <a:lnRef idx="1">
            <a:schemeClr val="accent1"/>
          </a:lnRef>
          <a:fillRef idx="2">
            <a:schemeClr val="accent1"/>
          </a:fillRef>
          <a:effectRef idx="1">
            <a:schemeClr val="accent1"/>
          </a:effectRef>
          <a:fontRef idx="minor">
            <a:schemeClr val="dk1"/>
          </a:fontRef>
        </p:style>
        <p:txBody>
          <a:bodyPr rtlCol="0" anchor="ctr" anchorCtr="1"/>
          <a:lstStyle/>
          <a:p>
            <a:pPr algn="ctr">
              <a:lnSpc>
                <a:spcPct val="90000"/>
              </a:lnSpc>
            </a:pPr>
            <a:r>
              <a:rPr lang="ja-JP" altLang="en-US" sz="1600" b="1" dirty="0" smtClean="0">
                <a:solidFill>
                  <a:srgbClr val="1F497D">
                    <a:lumMod val="75000"/>
                  </a:srgbClr>
                </a:solidFill>
              </a:rPr>
              <a:t>科学者コミュニティの</a:t>
            </a:r>
            <a:r>
              <a:rPr lang="en-US" altLang="ja-JP" sz="1600" b="1" dirty="0" smtClean="0">
                <a:solidFill>
                  <a:srgbClr val="1F497D">
                    <a:lumMod val="75000"/>
                  </a:srgbClr>
                </a:solidFill>
              </a:rPr>
              <a:t/>
            </a:r>
            <a:br>
              <a:rPr lang="en-US" altLang="ja-JP" sz="1600" b="1" dirty="0" smtClean="0">
                <a:solidFill>
                  <a:srgbClr val="1F497D">
                    <a:lumMod val="75000"/>
                  </a:srgbClr>
                </a:solidFill>
              </a:rPr>
            </a:br>
            <a:r>
              <a:rPr lang="ja-JP" altLang="en-US" sz="1600" b="1" dirty="0" smtClean="0">
                <a:solidFill>
                  <a:srgbClr val="1F497D">
                    <a:lumMod val="75000"/>
                  </a:srgbClr>
                </a:solidFill>
              </a:rPr>
              <a:t>一定のコンセンサス</a:t>
            </a:r>
            <a:endParaRPr lang="en-US" altLang="ja-JP" sz="1600" b="1" dirty="0">
              <a:solidFill>
                <a:srgbClr val="1F497D">
                  <a:lumMod val="75000"/>
                </a:srgbClr>
              </a:solidFill>
            </a:endParaRPr>
          </a:p>
        </p:txBody>
      </p:sp>
      <p:sp>
        <p:nvSpPr>
          <p:cNvPr id="39" name="角丸四角形 38"/>
          <p:cNvSpPr/>
          <p:nvPr/>
        </p:nvSpPr>
        <p:spPr>
          <a:xfrm>
            <a:off x="5582779" y="1052736"/>
            <a:ext cx="3109678" cy="719882"/>
          </a:xfrm>
          <a:prstGeom prst="roundRect">
            <a:avLst>
              <a:gd name="adj" fmla="val 26345"/>
            </a:avLst>
          </a:prstGeom>
          <a:solidFill>
            <a:srgbClr val="F3FFF3"/>
          </a:solidFill>
          <a:ln/>
        </p:spPr>
        <p:style>
          <a:lnRef idx="1">
            <a:schemeClr val="accent1"/>
          </a:lnRef>
          <a:fillRef idx="2">
            <a:schemeClr val="accent1"/>
          </a:fillRef>
          <a:effectRef idx="1">
            <a:schemeClr val="accent1"/>
          </a:effectRef>
          <a:fontRef idx="minor">
            <a:schemeClr val="dk1"/>
          </a:fontRef>
        </p:style>
        <p:txBody>
          <a:bodyPr rtlCol="0" anchor="ctr" anchorCtr="1"/>
          <a:lstStyle/>
          <a:p>
            <a:pPr algn="ctr"/>
            <a:r>
              <a:rPr lang="ja-JP" altLang="en-US" b="1" dirty="0" smtClean="0">
                <a:solidFill>
                  <a:srgbClr val="1F497D">
                    <a:lumMod val="75000"/>
                  </a:srgbClr>
                </a:solidFill>
              </a:rPr>
              <a:t>一般社会・政治的意思決定に資する科学的知識・成果</a:t>
            </a:r>
            <a:endParaRPr lang="en-US" altLang="ja-JP" b="1" dirty="0" smtClean="0">
              <a:solidFill>
                <a:srgbClr val="1F497D">
                  <a:lumMod val="75000"/>
                </a:srgbClr>
              </a:solidFill>
            </a:endParaRPr>
          </a:p>
        </p:txBody>
      </p:sp>
      <p:sp>
        <p:nvSpPr>
          <p:cNvPr id="15" name="下矢印 14"/>
          <p:cNvSpPr/>
          <p:nvPr/>
        </p:nvSpPr>
        <p:spPr>
          <a:xfrm rot="10800000">
            <a:off x="6624226" y="1746955"/>
            <a:ext cx="1026785" cy="406466"/>
          </a:xfrm>
          <a:prstGeom prst="downArrow">
            <a:avLst/>
          </a:prstGeom>
          <a:solidFill>
            <a:srgbClr val="F3FFF3"/>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50" name="右矢印 49"/>
          <p:cNvSpPr/>
          <p:nvPr/>
        </p:nvSpPr>
        <p:spPr>
          <a:xfrm rot="21227876">
            <a:off x="4496497" y="4838025"/>
            <a:ext cx="1717239" cy="464010"/>
          </a:xfrm>
          <a:prstGeom prst="rightArrow">
            <a:avLst>
              <a:gd name="adj1" fmla="val 50000"/>
              <a:gd name="adj2" fmla="val 100718"/>
            </a:avLst>
          </a:prstGeom>
          <a:solidFill>
            <a:srgbClr val="F7F3FF"/>
          </a:solidFill>
          <a:ln w="3810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a:solidFill>
                <a:srgbClr val="1F497D">
                  <a:lumMod val="75000"/>
                </a:srgbClr>
              </a:solidFill>
            </a:endParaRPr>
          </a:p>
        </p:txBody>
      </p:sp>
      <p:sp>
        <p:nvSpPr>
          <p:cNvPr id="49" name="右矢印 48"/>
          <p:cNvSpPr/>
          <p:nvPr/>
        </p:nvSpPr>
        <p:spPr>
          <a:xfrm>
            <a:off x="4427984" y="4148974"/>
            <a:ext cx="1717239" cy="464010"/>
          </a:xfrm>
          <a:prstGeom prst="rightArrow">
            <a:avLst>
              <a:gd name="adj1" fmla="val 50000"/>
              <a:gd name="adj2" fmla="val 100718"/>
            </a:avLst>
          </a:prstGeom>
          <a:solidFill>
            <a:srgbClr val="F7F3FF"/>
          </a:solidFill>
          <a:ln w="38100">
            <a:solidFill>
              <a:schemeClr val="accent4">
                <a:lumMod val="50000"/>
              </a:schemeClr>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a:solidFill>
                <a:srgbClr val="1F497D">
                  <a:lumMod val="75000"/>
                </a:srgbClr>
              </a:solidFill>
            </a:endParaRPr>
          </a:p>
        </p:txBody>
      </p:sp>
      <p:cxnSp>
        <p:nvCxnSpPr>
          <p:cNvPr id="29" name="直線コネクタ 28"/>
          <p:cNvCxnSpPr/>
          <p:nvPr/>
        </p:nvCxnSpPr>
        <p:spPr>
          <a:xfrm>
            <a:off x="726118" y="836712"/>
            <a:ext cx="8051804" cy="0"/>
          </a:xfrm>
          <a:prstGeom prst="line">
            <a:avLst/>
          </a:prstGeom>
        </p:spPr>
        <p:style>
          <a:lnRef idx="3">
            <a:schemeClr val="accent5"/>
          </a:lnRef>
          <a:fillRef idx="0">
            <a:schemeClr val="accent5"/>
          </a:fillRef>
          <a:effectRef idx="2">
            <a:schemeClr val="accent5"/>
          </a:effectRef>
          <a:fontRef idx="minor">
            <a:schemeClr val="tx1"/>
          </a:fontRef>
        </p:style>
      </p:cxnSp>
      <p:sp>
        <p:nvSpPr>
          <p:cNvPr id="31" name="角丸四角形 30"/>
          <p:cNvSpPr/>
          <p:nvPr/>
        </p:nvSpPr>
        <p:spPr>
          <a:xfrm>
            <a:off x="2843807" y="3255089"/>
            <a:ext cx="2160241" cy="2766199"/>
          </a:xfrm>
          <a:prstGeom prst="roundRect">
            <a:avLst>
              <a:gd name="adj" fmla="val 9190"/>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r"/>
            <a:endParaRPr lang="en-US" altLang="ja-JP" sz="2000" b="1" dirty="0">
              <a:solidFill>
                <a:srgbClr val="1F497D">
                  <a:lumMod val="75000"/>
                </a:srgbClr>
              </a:solidFill>
            </a:endParaRPr>
          </a:p>
        </p:txBody>
      </p:sp>
      <p:sp>
        <p:nvSpPr>
          <p:cNvPr id="32" name="角丸四角形 31"/>
          <p:cNvSpPr/>
          <p:nvPr/>
        </p:nvSpPr>
        <p:spPr>
          <a:xfrm>
            <a:off x="2987824" y="3284984"/>
            <a:ext cx="1820749" cy="600485"/>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anchor="ctr" anchorCtr="1">
            <a:noAutofit/>
          </a:bodyPr>
          <a:lstStyle/>
          <a:p>
            <a:pPr algn="ctr">
              <a:lnSpc>
                <a:spcPct val="85000"/>
              </a:lnSpc>
            </a:pPr>
            <a:r>
              <a:rPr lang="ja-JP" altLang="en-US" sz="2000" b="1" dirty="0" smtClean="0">
                <a:solidFill>
                  <a:srgbClr val="1F497D">
                    <a:lumMod val="75000"/>
                  </a:srgbClr>
                </a:solidFill>
              </a:rPr>
              <a:t>「科学」研究の</a:t>
            </a:r>
            <a:r>
              <a:rPr lang="en-US" altLang="ja-JP" sz="2000" b="1" dirty="0" smtClean="0">
                <a:solidFill>
                  <a:srgbClr val="1F497D">
                    <a:lumMod val="75000"/>
                  </a:srgbClr>
                </a:solidFill>
              </a:rPr>
              <a:t/>
            </a:r>
            <a:br>
              <a:rPr lang="en-US" altLang="ja-JP" sz="2000" b="1" dirty="0" smtClean="0">
                <a:solidFill>
                  <a:srgbClr val="1F497D">
                    <a:lumMod val="75000"/>
                  </a:srgbClr>
                </a:solidFill>
              </a:rPr>
            </a:br>
            <a:r>
              <a:rPr lang="ja-JP" altLang="en-US" sz="2000" b="1" dirty="0" smtClean="0">
                <a:solidFill>
                  <a:srgbClr val="1F497D">
                    <a:lumMod val="75000"/>
                  </a:srgbClr>
                </a:solidFill>
              </a:rPr>
              <a:t>成果物・業績</a:t>
            </a:r>
            <a:endParaRPr lang="ja-JP" altLang="en-US" sz="2000" b="1" dirty="0">
              <a:solidFill>
                <a:srgbClr val="1F497D">
                  <a:lumMod val="75000"/>
                </a:srgbClr>
              </a:solidFill>
            </a:endParaRPr>
          </a:p>
        </p:txBody>
      </p:sp>
      <p:grpSp>
        <p:nvGrpSpPr>
          <p:cNvPr id="3" name="グループ化 2"/>
          <p:cNvGrpSpPr/>
          <p:nvPr/>
        </p:nvGrpSpPr>
        <p:grpSpPr>
          <a:xfrm>
            <a:off x="6792664" y="3789040"/>
            <a:ext cx="575466" cy="467220"/>
            <a:chOff x="6588224" y="3671228"/>
            <a:chExt cx="1019472" cy="621868"/>
          </a:xfrm>
        </p:grpSpPr>
        <p:sp>
          <p:nvSpPr>
            <p:cNvPr id="2" name="下カーブ矢印 1"/>
            <p:cNvSpPr/>
            <p:nvPr/>
          </p:nvSpPr>
          <p:spPr>
            <a:xfrm>
              <a:off x="6588224" y="3671228"/>
              <a:ext cx="1008112" cy="312978"/>
            </a:xfrm>
            <a:prstGeom prst="curvedDownArrow">
              <a:avLst>
                <a:gd name="adj1" fmla="val 45849"/>
                <a:gd name="adj2" fmla="val 124734"/>
                <a:gd name="adj3" fmla="val 53775"/>
              </a:avLst>
            </a:prstGeom>
            <a:solidFill>
              <a:srgbClr val="F3FFF3"/>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37" name="下カーブ矢印 36"/>
            <p:cNvSpPr/>
            <p:nvPr/>
          </p:nvSpPr>
          <p:spPr>
            <a:xfrm rot="10800000">
              <a:off x="6599584" y="3980118"/>
              <a:ext cx="1008112" cy="312978"/>
            </a:xfrm>
            <a:prstGeom prst="curvedDownArrow">
              <a:avLst>
                <a:gd name="adj1" fmla="val 40546"/>
                <a:gd name="adj2" fmla="val 124734"/>
                <a:gd name="adj3" fmla="val 65212"/>
              </a:avLst>
            </a:prstGeom>
            <a:solidFill>
              <a:srgbClr val="F3FFF3"/>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grpSp>
      <p:grpSp>
        <p:nvGrpSpPr>
          <p:cNvPr id="44" name="グループ化 43"/>
          <p:cNvGrpSpPr/>
          <p:nvPr/>
        </p:nvGrpSpPr>
        <p:grpSpPr>
          <a:xfrm>
            <a:off x="6816430" y="2708920"/>
            <a:ext cx="575466" cy="467220"/>
            <a:chOff x="6588224" y="3671228"/>
            <a:chExt cx="1019472" cy="621868"/>
          </a:xfrm>
        </p:grpSpPr>
        <p:sp>
          <p:nvSpPr>
            <p:cNvPr id="45" name="下カーブ矢印 44"/>
            <p:cNvSpPr/>
            <p:nvPr/>
          </p:nvSpPr>
          <p:spPr>
            <a:xfrm>
              <a:off x="6588224" y="3671228"/>
              <a:ext cx="1008112" cy="312978"/>
            </a:xfrm>
            <a:prstGeom prst="curvedDownArrow">
              <a:avLst>
                <a:gd name="adj1" fmla="val 45849"/>
                <a:gd name="adj2" fmla="val 124734"/>
                <a:gd name="adj3" fmla="val 53775"/>
              </a:avLst>
            </a:prstGeom>
            <a:solidFill>
              <a:srgbClr val="F3FFF3"/>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6" name="下カーブ矢印 45"/>
            <p:cNvSpPr/>
            <p:nvPr/>
          </p:nvSpPr>
          <p:spPr>
            <a:xfrm rot="10800000">
              <a:off x="6599584" y="3980118"/>
              <a:ext cx="1008112" cy="312978"/>
            </a:xfrm>
            <a:prstGeom prst="curvedDownArrow">
              <a:avLst>
                <a:gd name="adj1" fmla="val 40546"/>
                <a:gd name="adj2" fmla="val 124734"/>
                <a:gd name="adj3" fmla="val 65212"/>
              </a:avLst>
            </a:prstGeom>
            <a:solidFill>
              <a:srgbClr val="F3FFF3"/>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grpSp>
      <p:sp>
        <p:nvSpPr>
          <p:cNvPr id="41" name="フローチャート : 書類 40"/>
          <p:cNvSpPr/>
          <p:nvPr/>
        </p:nvSpPr>
        <p:spPr>
          <a:xfrm>
            <a:off x="4378332" y="2363000"/>
            <a:ext cx="1395447" cy="779447"/>
          </a:xfrm>
          <a:prstGeom prst="flowChartDocument">
            <a:avLst/>
          </a:prstGeom>
          <a:solidFill>
            <a:schemeClr val="bg1"/>
          </a:solidFill>
          <a:ln/>
        </p:spPr>
        <p:style>
          <a:lnRef idx="1">
            <a:schemeClr val="accent4"/>
          </a:lnRef>
          <a:fillRef idx="2">
            <a:schemeClr val="accent4"/>
          </a:fillRef>
          <a:effectRef idx="1">
            <a:schemeClr val="accent4"/>
          </a:effectRef>
          <a:fontRef idx="minor">
            <a:schemeClr val="dk1"/>
          </a:fontRef>
        </p:style>
        <p:txBody>
          <a:bodyPr wrap="square" lIns="0" tIns="0" rIns="0" bIns="0" anchor="ctr" anchorCtr="1">
            <a:spAutoFit/>
          </a:bodyPr>
          <a:lstStyle/>
          <a:p>
            <a:pPr algn="ctr">
              <a:lnSpc>
                <a:spcPct val="85000"/>
              </a:lnSpc>
            </a:pPr>
            <a:endParaRPr lang="en-US" altLang="ja-JP" b="1" dirty="0" smtClean="0">
              <a:solidFill>
                <a:srgbClr val="1F497D">
                  <a:lumMod val="75000"/>
                </a:srgbClr>
              </a:solidFill>
            </a:endParaRPr>
          </a:p>
          <a:p>
            <a:pPr algn="ctr">
              <a:lnSpc>
                <a:spcPct val="85000"/>
              </a:lnSpc>
            </a:pPr>
            <a:endParaRPr lang="en-US" altLang="ja-JP" b="1" dirty="0">
              <a:solidFill>
                <a:srgbClr val="1F497D">
                  <a:lumMod val="75000"/>
                </a:srgbClr>
              </a:solidFill>
            </a:endParaRPr>
          </a:p>
          <a:p>
            <a:pPr algn="ctr">
              <a:lnSpc>
                <a:spcPct val="85000"/>
              </a:lnSpc>
            </a:pPr>
            <a:endParaRPr lang="en-US" altLang="ja-JP" b="1" dirty="0" smtClean="0">
              <a:solidFill>
                <a:srgbClr val="1F497D">
                  <a:lumMod val="75000"/>
                </a:srgbClr>
              </a:solidFill>
            </a:endParaRPr>
          </a:p>
        </p:txBody>
      </p:sp>
      <p:sp>
        <p:nvSpPr>
          <p:cNvPr id="4" name="正方形/長方形 3"/>
          <p:cNvSpPr/>
          <p:nvPr/>
        </p:nvSpPr>
        <p:spPr>
          <a:xfrm>
            <a:off x="4401891" y="2348763"/>
            <a:ext cx="1366612" cy="720197"/>
          </a:xfrm>
          <a:prstGeom prst="rect">
            <a:avLst/>
          </a:prstGeom>
        </p:spPr>
        <p:txBody>
          <a:bodyPr>
            <a:spAutoFit/>
          </a:bodyPr>
          <a:lstStyle/>
          <a:p>
            <a:pPr algn="ctr">
              <a:lnSpc>
                <a:spcPct val="85000"/>
              </a:lnSpc>
            </a:pPr>
            <a:r>
              <a:rPr lang="ja-JP" altLang="en-US" sz="1600" b="1" dirty="0">
                <a:solidFill>
                  <a:srgbClr val="1F497D">
                    <a:lumMod val="75000"/>
                  </a:srgbClr>
                </a:solidFill>
              </a:rPr>
              <a:t>データ</a:t>
            </a:r>
            <a:r>
              <a:rPr lang="en-US" altLang="ja-JP" sz="1600" b="1" dirty="0">
                <a:solidFill>
                  <a:srgbClr val="1F497D">
                    <a:lumMod val="75000"/>
                  </a:srgbClr>
                </a:solidFill>
              </a:rPr>
              <a:t/>
            </a:r>
            <a:br>
              <a:rPr lang="en-US" altLang="ja-JP" sz="1600" b="1" dirty="0">
                <a:solidFill>
                  <a:srgbClr val="1F497D">
                    <a:lumMod val="75000"/>
                  </a:srgbClr>
                </a:solidFill>
              </a:rPr>
            </a:br>
            <a:r>
              <a:rPr lang="ja-JP" altLang="en-US" sz="1600" b="1" dirty="0" smtClean="0">
                <a:solidFill>
                  <a:srgbClr val="1F497D">
                    <a:lumMod val="75000"/>
                  </a:srgbClr>
                </a:solidFill>
              </a:rPr>
              <a:t>ジャーナル</a:t>
            </a:r>
            <a:r>
              <a:rPr lang="en-US" altLang="ja-JP" sz="1600" b="1" dirty="0" smtClean="0">
                <a:solidFill>
                  <a:srgbClr val="1F497D">
                    <a:lumMod val="75000"/>
                  </a:srgbClr>
                </a:solidFill>
              </a:rPr>
              <a:t/>
            </a:r>
            <a:br>
              <a:rPr lang="en-US" altLang="ja-JP" sz="1600" b="1" dirty="0" smtClean="0">
                <a:solidFill>
                  <a:srgbClr val="1F497D">
                    <a:lumMod val="75000"/>
                  </a:srgbClr>
                </a:solidFill>
              </a:rPr>
            </a:br>
            <a:r>
              <a:rPr lang="en-US" altLang="ja-JP" sz="1600" b="1" dirty="0" smtClean="0">
                <a:solidFill>
                  <a:srgbClr val="1F497D">
                    <a:lumMod val="75000"/>
                  </a:srgbClr>
                </a:solidFill>
              </a:rPr>
              <a:t>(</a:t>
            </a:r>
            <a:r>
              <a:rPr lang="ja-JP" altLang="en-US" sz="1600" b="1" dirty="0" smtClean="0">
                <a:solidFill>
                  <a:srgbClr val="1F497D">
                    <a:lumMod val="75000"/>
                  </a:srgbClr>
                </a:solidFill>
              </a:rPr>
              <a:t>メタデータ）</a:t>
            </a:r>
            <a:endParaRPr lang="ja-JP" altLang="en-US" sz="1600" b="1" dirty="0">
              <a:solidFill>
                <a:srgbClr val="1F497D">
                  <a:lumMod val="75000"/>
                </a:srgbClr>
              </a:solidFill>
            </a:endParaRPr>
          </a:p>
        </p:txBody>
      </p:sp>
      <p:sp>
        <p:nvSpPr>
          <p:cNvPr id="42" name="右矢印 41"/>
          <p:cNvSpPr/>
          <p:nvPr/>
        </p:nvSpPr>
        <p:spPr>
          <a:xfrm rot="3034212">
            <a:off x="4951953" y="3415255"/>
            <a:ext cx="1290186" cy="288114"/>
          </a:xfrm>
          <a:prstGeom prst="rightArrow">
            <a:avLst>
              <a:gd name="adj1" fmla="val 50000"/>
              <a:gd name="adj2" fmla="val 100718"/>
            </a:avLst>
          </a:prstGeom>
          <a:solidFill>
            <a:srgbClr val="F7F3FF"/>
          </a:solidFill>
          <a:ln w="28575">
            <a:solidFill>
              <a:schemeClr val="accent4">
                <a:lumMod val="50000"/>
              </a:schemeClr>
            </a:solidFill>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dirty="0">
              <a:solidFill>
                <a:srgbClr val="1F497D">
                  <a:lumMod val="75000"/>
                </a:srgbClr>
              </a:solidFill>
            </a:endParaRPr>
          </a:p>
        </p:txBody>
      </p:sp>
    </p:spTree>
    <p:extLst>
      <p:ext uri="{BB962C8B-B14F-4D97-AF65-F5344CB8AC3E}">
        <p14:creationId xmlns:p14="http://schemas.microsoft.com/office/powerpoint/2010/main" val="1268335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normAutofit/>
          </a:bodyPr>
          <a:lstStyle/>
          <a:p>
            <a:pPr>
              <a:lnSpc>
                <a:spcPct val="80000"/>
              </a:lnSpc>
            </a:pPr>
            <a:r>
              <a:rPr kumimoji="1" lang="en-US" altLang="ja-JP" sz="2800" dirty="0" smtClean="0"/>
              <a:t>Science as a Social System (with “Print” Publication)</a:t>
            </a:r>
            <a:endParaRPr kumimoji="1" lang="ja-JP" altLang="en-US" sz="2800" dirty="0"/>
          </a:p>
        </p:txBody>
      </p:sp>
      <p:pic>
        <p:nvPicPr>
          <p:cNvPr id="1026" name="Picture 2" descr="http://japanlinkcenter.org/img/Layout_B.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28273" y="4077072"/>
            <a:ext cx="1620621" cy="531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5872"/>
          <a:stretch/>
        </p:blipFill>
        <p:spPr bwMode="auto">
          <a:xfrm>
            <a:off x="6394794" y="3016179"/>
            <a:ext cx="769494" cy="4982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dc.kugi.kyoto-u.ac.jp/figs/WDS_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083" y="2224594"/>
            <a:ext cx="1161232" cy="654215"/>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6248429" y="993502"/>
            <a:ext cx="2351926" cy="923330"/>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nchor="ctr" anchorCtr="1">
            <a:spAutoFit/>
          </a:bodyPr>
          <a:lstStyle/>
          <a:p>
            <a:pPr algn="ctr" fontAlgn="auto">
              <a:spcBef>
                <a:spcPts val="0"/>
              </a:spcBef>
              <a:spcAft>
                <a:spcPts val="0"/>
              </a:spcAft>
            </a:pPr>
            <a:r>
              <a:rPr kumimoji="1" lang="en-US" altLang="ja-JP" sz="1800" b="0" i="1" dirty="0" smtClean="0">
                <a:solidFill>
                  <a:prstClr val="black"/>
                </a:solidFill>
                <a:latin typeface="Helvetica" pitchFamily="34" charset="0"/>
                <a:cs typeface="ＭＳ Ｐゴシック" charset="-128"/>
              </a:rPr>
              <a:t>Scholarly Information</a:t>
            </a:r>
            <a:br>
              <a:rPr kumimoji="1" lang="en-US" altLang="ja-JP" sz="1800" b="0" i="1" dirty="0" smtClean="0">
                <a:solidFill>
                  <a:prstClr val="black"/>
                </a:solidFill>
                <a:latin typeface="Helvetica" pitchFamily="34" charset="0"/>
                <a:cs typeface="ＭＳ Ｐゴシック" charset="-128"/>
              </a:rPr>
            </a:br>
            <a:r>
              <a:rPr kumimoji="1" lang="en-US" altLang="ja-JP" sz="1800" b="0" i="1" dirty="0" smtClean="0">
                <a:solidFill>
                  <a:prstClr val="black"/>
                </a:solidFill>
                <a:latin typeface="Helvetica" pitchFamily="34" charset="0"/>
                <a:cs typeface="ＭＳ Ｐゴシック" charset="-128"/>
              </a:rPr>
              <a:t>Management,</a:t>
            </a:r>
            <a:br>
              <a:rPr kumimoji="1" lang="en-US" altLang="ja-JP" sz="1800" b="0" i="1" dirty="0" smtClean="0">
                <a:solidFill>
                  <a:prstClr val="black"/>
                </a:solidFill>
                <a:latin typeface="Helvetica" pitchFamily="34" charset="0"/>
                <a:cs typeface="ＭＳ Ｐゴシック" charset="-128"/>
              </a:rPr>
            </a:br>
            <a:r>
              <a:rPr kumimoji="1" lang="en-US" altLang="ja-JP" sz="1800" b="0" i="1" dirty="0" smtClean="0">
                <a:solidFill>
                  <a:prstClr val="black"/>
                </a:solidFill>
                <a:latin typeface="Helvetica" pitchFamily="34" charset="0"/>
                <a:cs typeface="ＭＳ Ｐゴシック" charset="-128"/>
              </a:rPr>
              <a:t>Infrastructure</a:t>
            </a:r>
            <a:endParaRPr kumimoji="1" lang="en-US" altLang="ja-JP" sz="1800" b="0" i="1" dirty="0">
              <a:solidFill>
                <a:prstClr val="black"/>
              </a:solidFill>
              <a:latin typeface="Helvetica" pitchFamily="34" charset="0"/>
              <a:cs typeface="ＭＳ Ｐゴシック" charset="-128"/>
            </a:endParaRPr>
          </a:p>
        </p:txBody>
      </p:sp>
      <p:pic>
        <p:nvPicPr>
          <p:cNvPr id="27" name="Picture 4" descr="logo.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13235" y="3074301"/>
            <a:ext cx="534027" cy="5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0" descr="Crossref 2010 Annual Meeti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894" b="25715"/>
          <a:stretch/>
        </p:blipFill>
        <p:spPr bwMode="auto">
          <a:xfrm>
            <a:off x="6527106" y="2189617"/>
            <a:ext cx="1009079" cy="52867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murayama\Google ドライブ\Murayama Private\2014.10.20-21ICSTI Annual Meeting@MIRAIKAN-Tokyo\2014.09.10ICSTI抄録用資料\CNRS logo.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308595" y="3905747"/>
            <a:ext cx="887141" cy="40808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japan.elsevier.com/images/logo_tree.gif"/>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59832" y="1658825"/>
            <a:ext cx="589475" cy="60049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Wil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904" y="1688902"/>
            <a:ext cx="741675" cy="155922"/>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p:cNvSpPr/>
          <p:nvPr/>
        </p:nvSpPr>
        <p:spPr>
          <a:xfrm>
            <a:off x="3170273" y="1259468"/>
            <a:ext cx="1261884" cy="36933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nchor="ctr" anchorCtr="1">
            <a:spAutoFit/>
          </a:bodyPr>
          <a:lstStyle/>
          <a:p>
            <a:pPr algn="ctr" fontAlgn="auto">
              <a:spcBef>
                <a:spcPts val="0"/>
              </a:spcBef>
              <a:spcAft>
                <a:spcPts val="0"/>
              </a:spcAft>
            </a:pPr>
            <a:r>
              <a:rPr kumimoji="1" lang="en-US" altLang="ja-JP" sz="1800" b="0" i="1" dirty="0" smtClean="0">
                <a:solidFill>
                  <a:prstClr val="black"/>
                </a:solidFill>
                <a:latin typeface="Helvetica" pitchFamily="34" charset="0"/>
                <a:cs typeface="ＭＳ Ｐゴシック" charset="-128"/>
              </a:rPr>
              <a:t>Publishers</a:t>
            </a:r>
            <a:endParaRPr kumimoji="1" lang="en-US" altLang="ja-JP" sz="1800" b="0" i="1" dirty="0">
              <a:solidFill>
                <a:prstClr val="black"/>
              </a:solidFill>
              <a:latin typeface="Helvetica" pitchFamily="34" charset="0"/>
              <a:cs typeface="ＭＳ Ｐゴシック" charset="-128"/>
            </a:endParaRPr>
          </a:p>
        </p:txBody>
      </p:sp>
      <p:cxnSp>
        <p:nvCxnSpPr>
          <p:cNvPr id="40" name="直線コネクタ 39"/>
          <p:cNvCxnSpPr/>
          <p:nvPr/>
        </p:nvCxnSpPr>
        <p:spPr>
          <a:xfrm>
            <a:off x="296525" y="620688"/>
            <a:ext cx="8640960" cy="0"/>
          </a:xfrm>
          <a:prstGeom prst="line">
            <a:avLst/>
          </a:prstGeom>
          <a:ln w="57150"/>
        </p:spPr>
        <p:style>
          <a:lnRef idx="3">
            <a:schemeClr val="accent1"/>
          </a:lnRef>
          <a:fillRef idx="0">
            <a:schemeClr val="accent1"/>
          </a:fillRef>
          <a:effectRef idx="2">
            <a:schemeClr val="accent1"/>
          </a:effectRef>
          <a:fontRef idx="minor">
            <a:schemeClr val="tx1"/>
          </a:fontRef>
        </p:style>
      </p:cxnSp>
      <p:grpSp>
        <p:nvGrpSpPr>
          <p:cNvPr id="11" name="グループ化 10"/>
          <p:cNvGrpSpPr/>
          <p:nvPr/>
        </p:nvGrpSpPr>
        <p:grpSpPr>
          <a:xfrm>
            <a:off x="266373" y="1052737"/>
            <a:ext cx="2413686" cy="4752527"/>
            <a:chOff x="29352" y="2492897"/>
            <a:chExt cx="2413686" cy="4752527"/>
          </a:xfrm>
        </p:grpSpPr>
        <p:pic>
          <p:nvPicPr>
            <p:cNvPr id="1038" name="Picture 14" descr="名古屋大学ロゴ"/>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58515" y="4077072"/>
              <a:ext cx="1108682" cy="2072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東京大学 The University of Tokyo"/>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89689" y="3163560"/>
              <a:ext cx="1416521" cy="34163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1415764" y="3140968"/>
              <a:ext cx="955964" cy="690611"/>
              <a:chOff x="-117045" y="3581679"/>
              <a:chExt cx="1602969" cy="1023503"/>
            </a:xfrm>
          </p:grpSpPr>
          <p:pic>
            <p:nvPicPr>
              <p:cNvPr id="4" name="Picture 4" descr=" "/>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l="19334" t="12130" r="13886" b="9266"/>
              <a:stretch/>
            </p:blipFill>
            <p:spPr bwMode="auto">
              <a:xfrm>
                <a:off x="137314" y="3581679"/>
                <a:ext cx="977949" cy="8402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 "/>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l="10947" t="41757" r="12557" b="42339"/>
              <a:stretch/>
            </p:blipFill>
            <p:spPr bwMode="auto">
              <a:xfrm>
                <a:off x="-117045" y="4430971"/>
                <a:ext cx="1602969" cy="174211"/>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http://www.nipr.ac.jp/english/image/top-image2009.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a:stretch/>
          </p:blipFill>
          <p:spPr bwMode="auto">
            <a:xfrm>
              <a:off x="1466181" y="6338555"/>
              <a:ext cx="832614" cy="30989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ICT-独立行政法人 情報通信研究機構"/>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a:off x="518555" y="5885282"/>
              <a:ext cx="832613" cy="4240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ロゴマーク等のご利用について"/>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95331" y="4365104"/>
              <a:ext cx="1078215" cy="39893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47253" y="2536438"/>
              <a:ext cx="2395785" cy="617861"/>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spAutoFit/>
            </a:bodyPr>
            <a:lstStyle/>
            <a:p>
              <a:pPr algn="ctr" fontAlgn="auto">
                <a:lnSpc>
                  <a:spcPct val="85000"/>
                </a:lnSpc>
                <a:spcBef>
                  <a:spcPts val="0"/>
                </a:spcBef>
                <a:spcAft>
                  <a:spcPts val="0"/>
                </a:spcAft>
              </a:pPr>
              <a:r>
                <a:rPr kumimoji="1" lang="en-US" altLang="ja-JP" sz="2000" b="0" i="1" dirty="0" smtClean="0">
                  <a:solidFill>
                    <a:prstClr val="black"/>
                  </a:solidFill>
                </a:rPr>
                <a:t>Research Performing</a:t>
              </a:r>
              <a:br>
                <a:rPr kumimoji="1" lang="en-US" altLang="ja-JP" sz="2000" b="0" i="1" dirty="0" smtClean="0">
                  <a:solidFill>
                    <a:prstClr val="black"/>
                  </a:solidFill>
                </a:rPr>
              </a:br>
              <a:r>
                <a:rPr kumimoji="1" lang="en-US" altLang="ja-JP" sz="2000" b="0" i="1" dirty="0" smtClean="0">
                  <a:solidFill>
                    <a:prstClr val="black"/>
                  </a:solidFill>
                </a:rPr>
                <a:t>Bodies</a:t>
              </a:r>
              <a:endParaRPr kumimoji="1" lang="ja-JP" altLang="en-US" sz="2000" b="0" i="1" dirty="0">
                <a:solidFill>
                  <a:prstClr val="black"/>
                </a:solidFill>
              </a:endParaRPr>
            </a:p>
          </p:txBody>
        </p:sp>
        <p:sp>
          <p:nvSpPr>
            <p:cNvPr id="10" name="角丸四角形 9"/>
            <p:cNvSpPr/>
            <p:nvPr/>
          </p:nvSpPr>
          <p:spPr>
            <a:xfrm>
              <a:off x="29352" y="2492897"/>
              <a:ext cx="2397633" cy="4752527"/>
            </a:xfrm>
            <a:prstGeom prst="roundRect">
              <a:avLst>
                <a:gd name="adj" fmla="val 12322"/>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a:solidFill>
                  <a:prstClr val="black"/>
                </a:solidFill>
              </a:endParaRPr>
            </a:p>
          </p:txBody>
        </p:sp>
        <p:pic>
          <p:nvPicPr>
            <p:cNvPr id="1050" name="Picture 26" descr="NII 大学共同利用機関法人 情報・システム研究機構 国立情報学研究所"/>
            <p:cNvPicPr>
              <a:picLocks noChangeAspect="1" noChangeArrowheads="1"/>
            </p:cNvPicPr>
            <p:nvPr/>
          </p:nvPicPr>
          <p:blipFill rotWithShape="1">
            <a:blip r:embed="rId17" cstate="email">
              <a:extLst>
                <a:ext uri="{28A0092B-C50C-407E-A947-70E740481C1C}">
                  <a14:useLocalDpi xmlns:a14="http://schemas.microsoft.com/office/drawing/2010/main" val="0"/>
                </a:ext>
              </a:extLst>
            </a:blip>
            <a:srcRect r="68781"/>
            <a:stretch/>
          </p:blipFill>
          <p:spPr bwMode="auto">
            <a:xfrm>
              <a:off x="1339790" y="5748438"/>
              <a:ext cx="455332" cy="2679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グループ化 13"/>
          <p:cNvGrpSpPr/>
          <p:nvPr/>
        </p:nvGrpSpPr>
        <p:grpSpPr>
          <a:xfrm>
            <a:off x="3132845" y="3502749"/>
            <a:ext cx="2544351" cy="1524756"/>
            <a:chOff x="4782354" y="4885316"/>
            <a:chExt cx="2544351" cy="1524756"/>
          </a:xfrm>
        </p:grpSpPr>
        <p:pic>
          <p:nvPicPr>
            <p:cNvPr id="1032" name="Picture 8" descr="JSTのシンボルマーク"/>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5988811" y="5459757"/>
              <a:ext cx="601260" cy="601261"/>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4782354" y="4885316"/>
              <a:ext cx="2544351" cy="646331"/>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nchor="ctr" anchorCtr="1">
              <a:spAutoFit/>
            </a:bodyPr>
            <a:lstStyle/>
            <a:p>
              <a:pPr fontAlgn="auto">
                <a:spcBef>
                  <a:spcPts val="0"/>
                </a:spcBef>
                <a:spcAft>
                  <a:spcPts val="0"/>
                </a:spcAft>
              </a:pPr>
              <a:r>
                <a:rPr kumimoji="1" lang="en-US" altLang="ja-JP" sz="1800" b="0" i="1" dirty="0" smtClean="0">
                  <a:solidFill>
                    <a:prstClr val="black"/>
                  </a:solidFill>
                  <a:latin typeface="Helvetica" pitchFamily="34" charset="0"/>
                  <a:cs typeface="ＭＳ Ｐゴシック" charset="-128"/>
                </a:rPr>
                <a:t>Library, Repository,</a:t>
              </a:r>
              <a:br>
                <a:rPr kumimoji="1" lang="en-US" altLang="ja-JP" sz="1800" b="0" i="1" dirty="0" smtClean="0">
                  <a:solidFill>
                    <a:prstClr val="black"/>
                  </a:solidFill>
                  <a:latin typeface="Helvetica" pitchFamily="34" charset="0"/>
                  <a:cs typeface="ＭＳ Ｐゴシック" charset="-128"/>
                </a:rPr>
              </a:br>
              <a:r>
                <a:rPr kumimoji="1" lang="en-US" altLang="ja-JP" sz="1800" b="0" i="1" dirty="0" smtClean="0">
                  <a:solidFill>
                    <a:prstClr val="black"/>
                  </a:solidFill>
                  <a:latin typeface="Helvetica" pitchFamily="34" charset="0"/>
                  <a:cs typeface="ＭＳ Ｐゴシック" charset="-128"/>
                </a:rPr>
                <a:t>Search, Abstracting, …</a:t>
              </a:r>
            </a:p>
          </p:txBody>
        </p:sp>
        <p:pic>
          <p:nvPicPr>
            <p:cNvPr id="46" name="Picture 26" descr="NII 大学共同利用機関法人 情報・システム研究機構 国立情報学研究所"/>
            <p:cNvPicPr>
              <a:picLocks noChangeAspect="1" noChangeArrowheads="1"/>
            </p:cNvPicPr>
            <p:nvPr/>
          </p:nvPicPr>
          <p:blipFill rotWithShape="1">
            <a:blip r:embed="rId17" cstate="email">
              <a:extLst>
                <a:ext uri="{28A0092B-C50C-407E-A947-70E740481C1C}">
                  <a14:useLocalDpi xmlns:a14="http://schemas.microsoft.com/office/drawing/2010/main" val="0"/>
                </a:ext>
              </a:extLst>
            </a:blip>
            <a:srcRect r="68781"/>
            <a:stretch/>
          </p:blipFill>
          <p:spPr bwMode="auto">
            <a:xfrm>
              <a:off x="4853357" y="6107711"/>
              <a:ext cx="513713" cy="3023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グループ化 15"/>
          <p:cNvGrpSpPr/>
          <p:nvPr/>
        </p:nvGrpSpPr>
        <p:grpSpPr>
          <a:xfrm>
            <a:off x="3172402" y="5085184"/>
            <a:ext cx="2540577" cy="578183"/>
            <a:chOff x="3025409" y="3361686"/>
            <a:chExt cx="2540577" cy="578183"/>
          </a:xfrm>
        </p:grpSpPr>
        <p:sp>
          <p:nvSpPr>
            <p:cNvPr id="24" name="正方形/長方形 23"/>
            <p:cNvSpPr/>
            <p:nvPr/>
          </p:nvSpPr>
          <p:spPr>
            <a:xfrm>
              <a:off x="3025409" y="3361686"/>
              <a:ext cx="2232984" cy="246221"/>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lIns="0" tIns="0" rIns="0" bIns="0" anchor="ctr" anchorCtr="1">
              <a:spAutoFit/>
            </a:bodyPr>
            <a:lstStyle/>
            <a:p>
              <a:pPr fontAlgn="auto">
                <a:spcBef>
                  <a:spcPts val="0"/>
                </a:spcBef>
                <a:spcAft>
                  <a:spcPts val="0"/>
                </a:spcAft>
              </a:pPr>
              <a:r>
                <a:rPr kumimoji="1" lang="en-US" altLang="ja-JP" sz="1600" b="0" i="1" dirty="0" smtClean="0">
                  <a:solidFill>
                    <a:prstClr val="black"/>
                  </a:solidFill>
                  <a:latin typeface="Helvetica" pitchFamily="34" charset="0"/>
                  <a:cs typeface="ＭＳ Ｐゴシック" charset="-128"/>
                </a:rPr>
                <a:t>Institutional Repositories</a:t>
              </a:r>
              <a:endParaRPr kumimoji="1" lang="en-US" altLang="ja-JP" sz="1600" b="0" i="1" dirty="0">
                <a:solidFill>
                  <a:prstClr val="black"/>
                </a:solidFill>
                <a:latin typeface="Helvetica" pitchFamily="34" charset="0"/>
                <a:cs typeface="ＭＳ Ｐゴシック" charset="-128"/>
              </a:endParaRPr>
            </a:p>
          </p:txBody>
        </p:sp>
        <p:pic>
          <p:nvPicPr>
            <p:cNvPr id="2052" name="Picture 4" descr="学術機関リポジトリ構築連携支援事業"/>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032063" y="3638211"/>
              <a:ext cx="2533923" cy="301658"/>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角丸四角形 50"/>
          <p:cNvSpPr/>
          <p:nvPr/>
        </p:nvSpPr>
        <p:spPr>
          <a:xfrm>
            <a:off x="2843808" y="1052737"/>
            <a:ext cx="3097861" cy="4752527"/>
          </a:xfrm>
          <a:prstGeom prst="roundRect">
            <a:avLst>
              <a:gd name="adj" fmla="val 11436"/>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b="0">
              <a:solidFill>
                <a:prstClr val="black"/>
              </a:solidFill>
            </a:endParaRPr>
          </a:p>
        </p:txBody>
      </p:sp>
      <p:sp>
        <p:nvSpPr>
          <p:cNvPr id="52" name="角丸四角形 51"/>
          <p:cNvSpPr/>
          <p:nvPr/>
        </p:nvSpPr>
        <p:spPr>
          <a:xfrm>
            <a:off x="6181515" y="992752"/>
            <a:ext cx="2350925" cy="4747693"/>
          </a:xfrm>
          <a:prstGeom prst="roundRect">
            <a:avLst>
              <a:gd name="adj" fmla="val 102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b="0">
              <a:solidFill>
                <a:prstClr val="black"/>
              </a:solidFill>
            </a:endParaRPr>
          </a:p>
        </p:txBody>
      </p:sp>
      <p:pic>
        <p:nvPicPr>
          <p:cNvPr id="53" name="Picture 16" descr="decoration"/>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5597273" y="6250992"/>
            <a:ext cx="1535021" cy="496789"/>
          </a:xfrm>
          <a:prstGeom prst="rect">
            <a:avLst/>
          </a:prstGeom>
          <a:solidFill>
            <a:schemeClr val="bg1"/>
          </a:solidFill>
          <a:ln>
            <a:noFill/>
          </a:ln>
          <a:effectLst>
            <a:outerShdw blurRad="292100" dist="139700" dir="2700000" algn="tl" rotWithShape="0">
              <a:srgbClr val="333333">
                <a:alpha val="65000"/>
              </a:srgbClr>
            </a:outerShdw>
          </a:effectLst>
          <a:extLst/>
        </p:spPr>
      </p:pic>
      <p:pic>
        <p:nvPicPr>
          <p:cNvPr id="2054" name="Picture 6" descr="International Council for Scientific and Technical Information"/>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a:stretch/>
        </p:blipFill>
        <p:spPr bwMode="auto">
          <a:xfrm>
            <a:off x="7536185" y="6277211"/>
            <a:ext cx="1425418" cy="444348"/>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descr="https://encrypted-tbn0.gstatic.com/images?q=tbn:ANd9GcRfLZPsgZTAP8aQLC_6mofkXZnn1KescFsqETdgYw80SQhOZkP4xA"/>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6692829" y="4772205"/>
            <a:ext cx="1285493" cy="625958"/>
          </a:xfrm>
          <a:prstGeom prst="rect">
            <a:avLst/>
          </a:prstGeom>
          <a:noFill/>
          <a:ln>
            <a:noFill/>
          </a:ln>
        </p:spPr>
      </p:pic>
      <p:sp>
        <p:nvSpPr>
          <p:cNvPr id="57" name="角丸四角形 56"/>
          <p:cNvSpPr/>
          <p:nvPr/>
        </p:nvSpPr>
        <p:spPr>
          <a:xfrm>
            <a:off x="2987824" y="1157620"/>
            <a:ext cx="2816237" cy="2233360"/>
          </a:xfrm>
          <a:prstGeom prst="roundRect">
            <a:avLst/>
          </a:prstGeom>
          <a:no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b="0">
              <a:solidFill>
                <a:prstClr val="black"/>
              </a:solidFill>
            </a:endParaRPr>
          </a:p>
        </p:txBody>
      </p:sp>
      <p:sp>
        <p:nvSpPr>
          <p:cNvPr id="58" name="角丸四角形 57"/>
          <p:cNvSpPr/>
          <p:nvPr/>
        </p:nvSpPr>
        <p:spPr>
          <a:xfrm>
            <a:off x="2987824" y="3514398"/>
            <a:ext cx="2816237" cy="2148968"/>
          </a:xfrm>
          <a:prstGeom prst="roundRect">
            <a:avLst/>
          </a:prstGeom>
          <a:noFill/>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kumimoji="1" lang="ja-JP" altLang="en-US" sz="1800" b="0">
              <a:solidFill>
                <a:prstClr val="black"/>
              </a:solidFill>
            </a:endParaRPr>
          </a:p>
        </p:txBody>
      </p:sp>
      <p:sp>
        <p:nvSpPr>
          <p:cNvPr id="60" name="正方形/長方形 59"/>
          <p:cNvSpPr/>
          <p:nvPr/>
        </p:nvSpPr>
        <p:spPr>
          <a:xfrm>
            <a:off x="808063" y="692696"/>
            <a:ext cx="1147045" cy="400110"/>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spAutoFit/>
          </a:bodyPr>
          <a:lstStyle/>
          <a:p>
            <a:pPr algn="ctr" fontAlgn="auto">
              <a:spcBef>
                <a:spcPts val="0"/>
              </a:spcBef>
              <a:spcAft>
                <a:spcPts val="0"/>
              </a:spcAft>
            </a:pPr>
            <a:r>
              <a:rPr kumimoji="1" lang="en-US" altLang="ja-JP" sz="2000" dirty="0" smtClean="0">
                <a:solidFill>
                  <a:prstClr val="black"/>
                </a:solidFill>
              </a:rPr>
              <a:t>Research</a:t>
            </a:r>
            <a:endParaRPr kumimoji="1" lang="ja-JP" altLang="en-US" sz="2000" dirty="0">
              <a:solidFill>
                <a:prstClr val="black"/>
              </a:solidFill>
            </a:endParaRPr>
          </a:p>
        </p:txBody>
      </p:sp>
      <p:sp>
        <p:nvSpPr>
          <p:cNvPr id="61" name="正方形/長方形 60"/>
          <p:cNvSpPr/>
          <p:nvPr/>
        </p:nvSpPr>
        <p:spPr>
          <a:xfrm>
            <a:off x="2771800" y="683405"/>
            <a:ext cx="5578515" cy="369332"/>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wrap="none">
            <a:spAutoFit/>
          </a:bodyPr>
          <a:lstStyle/>
          <a:p>
            <a:pPr algn="ctr" fontAlgn="auto">
              <a:spcBef>
                <a:spcPts val="0"/>
              </a:spcBef>
              <a:spcAft>
                <a:spcPts val="0"/>
              </a:spcAft>
            </a:pPr>
            <a:r>
              <a:rPr kumimoji="1" lang="en-US" altLang="ja-JP" sz="1800" dirty="0" smtClean="0">
                <a:solidFill>
                  <a:prstClr val="black"/>
                </a:solidFill>
              </a:rPr>
              <a:t>Publishing/Preservation/Search of Scientific Information</a:t>
            </a:r>
            <a:endParaRPr kumimoji="1" lang="ja-JP" altLang="en-US" sz="1800" dirty="0">
              <a:solidFill>
                <a:prstClr val="black"/>
              </a:solidFill>
            </a:endParaRPr>
          </a:p>
        </p:txBody>
      </p:sp>
      <p:sp>
        <p:nvSpPr>
          <p:cNvPr id="22" name="フリーフォーム 21"/>
          <p:cNvSpPr/>
          <p:nvPr/>
        </p:nvSpPr>
        <p:spPr>
          <a:xfrm>
            <a:off x="1736203" y="5879939"/>
            <a:ext cx="1886673" cy="138987"/>
          </a:xfrm>
          <a:custGeom>
            <a:avLst/>
            <a:gdLst>
              <a:gd name="connsiteX0" fmla="*/ 0 w 1886673"/>
              <a:gd name="connsiteY0" fmla="*/ 0 h 138987"/>
              <a:gd name="connsiteX1" fmla="*/ 1064870 w 1886673"/>
              <a:gd name="connsiteY1" fmla="*/ 138896 h 138987"/>
              <a:gd name="connsiteX2" fmla="*/ 1886673 w 1886673"/>
              <a:gd name="connsiteY2" fmla="*/ 23150 h 138987"/>
              <a:gd name="connsiteX3" fmla="*/ 1886673 w 1886673"/>
              <a:gd name="connsiteY3" fmla="*/ 23150 h 138987"/>
            </a:gdLst>
            <a:ahLst/>
            <a:cxnLst>
              <a:cxn ang="0">
                <a:pos x="connsiteX0" y="connsiteY0"/>
              </a:cxn>
              <a:cxn ang="0">
                <a:pos x="connsiteX1" y="connsiteY1"/>
              </a:cxn>
              <a:cxn ang="0">
                <a:pos x="connsiteX2" y="connsiteY2"/>
              </a:cxn>
              <a:cxn ang="0">
                <a:pos x="connsiteX3" y="connsiteY3"/>
              </a:cxn>
            </a:cxnLst>
            <a:rect l="l" t="t" r="r" b="b"/>
            <a:pathLst>
              <a:path w="1886673" h="138987">
                <a:moveTo>
                  <a:pt x="0" y="0"/>
                </a:moveTo>
                <a:cubicBezTo>
                  <a:pt x="375212" y="67519"/>
                  <a:pt x="750425" y="135038"/>
                  <a:pt x="1064870" y="138896"/>
                </a:cubicBezTo>
                <a:cubicBezTo>
                  <a:pt x="1379315" y="142754"/>
                  <a:pt x="1886673" y="23150"/>
                  <a:pt x="1886673" y="23150"/>
                </a:cubicBezTo>
                <a:lnTo>
                  <a:pt x="1886673" y="23150"/>
                </a:lnTo>
              </a:path>
            </a:pathLst>
          </a:custGeom>
          <a:noFill/>
          <a:ln w="38100">
            <a:solidFill>
              <a:schemeClr val="accent6">
                <a:lumMod val="75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800" b="0">
              <a:solidFill>
                <a:prstClr val="white"/>
              </a:solidFill>
            </a:endParaRPr>
          </a:p>
        </p:txBody>
      </p:sp>
      <p:sp>
        <p:nvSpPr>
          <p:cNvPr id="67" name="フリーフォーム 66"/>
          <p:cNvSpPr/>
          <p:nvPr/>
        </p:nvSpPr>
        <p:spPr>
          <a:xfrm>
            <a:off x="5004048" y="5877272"/>
            <a:ext cx="1886673" cy="138987"/>
          </a:xfrm>
          <a:custGeom>
            <a:avLst/>
            <a:gdLst>
              <a:gd name="connsiteX0" fmla="*/ 0 w 1886673"/>
              <a:gd name="connsiteY0" fmla="*/ 0 h 138987"/>
              <a:gd name="connsiteX1" fmla="*/ 1064870 w 1886673"/>
              <a:gd name="connsiteY1" fmla="*/ 138896 h 138987"/>
              <a:gd name="connsiteX2" fmla="*/ 1886673 w 1886673"/>
              <a:gd name="connsiteY2" fmla="*/ 23150 h 138987"/>
              <a:gd name="connsiteX3" fmla="*/ 1886673 w 1886673"/>
              <a:gd name="connsiteY3" fmla="*/ 23150 h 138987"/>
            </a:gdLst>
            <a:ahLst/>
            <a:cxnLst>
              <a:cxn ang="0">
                <a:pos x="connsiteX0" y="connsiteY0"/>
              </a:cxn>
              <a:cxn ang="0">
                <a:pos x="connsiteX1" y="connsiteY1"/>
              </a:cxn>
              <a:cxn ang="0">
                <a:pos x="connsiteX2" y="connsiteY2"/>
              </a:cxn>
              <a:cxn ang="0">
                <a:pos x="connsiteX3" y="connsiteY3"/>
              </a:cxn>
            </a:cxnLst>
            <a:rect l="l" t="t" r="r" b="b"/>
            <a:pathLst>
              <a:path w="1886673" h="138987">
                <a:moveTo>
                  <a:pt x="0" y="0"/>
                </a:moveTo>
                <a:cubicBezTo>
                  <a:pt x="375212" y="67519"/>
                  <a:pt x="750425" y="135038"/>
                  <a:pt x="1064870" y="138896"/>
                </a:cubicBezTo>
                <a:cubicBezTo>
                  <a:pt x="1379315" y="142754"/>
                  <a:pt x="1886673" y="23150"/>
                  <a:pt x="1886673" y="23150"/>
                </a:cubicBezTo>
                <a:lnTo>
                  <a:pt x="1886673" y="23150"/>
                </a:lnTo>
              </a:path>
            </a:pathLst>
          </a:custGeom>
          <a:noFill/>
          <a:ln w="38100">
            <a:solidFill>
              <a:schemeClr val="accent6">
                <a:lumMod val="75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800" b="0">
              <a:solidFill>
                <a:prstClr val="white"/>
              </a:solidFill>
            </a:endParaRPr>
          </a:p>
        </p:txBody>
      </p:sp>
      <p:sp>
        <p:nvSpPr>
          <p:cNvPr id="68" name="フリーフォーム 67"/>
          <p:cNvSpPr/>
          <p:nvPr/>
        </p:nvSpPr>
        <p:spPr>
          <a:xfrm>
            <a:off x="1884554" y="6007155"/>
            <a:ext cx="4893544" cy="203492"/>
          </a:xfrm>
          <a:custGeom>
            <a:avLst/>
            <a:gdLst>
              <a:gd name="connsiteX0" fmla="*/ 0 w 1886673"/>
              <a:gd name="connsiteY0" fmla="*/ 0 h 138987"/>
              <a:gd name="connsiteX1" fmla="*/ 1064870 w 1886673"/>
              <a:gd name="connsiteY1" fmla="*/ 138896 h 138987"/>
              <a:gd name="connsiteX2" fmla="*/ 1886673 w 1886673"/>
              <a:gd name="connsiteY2" fmla="*/ 23150 h 138987"/>
              <a:gd name="connsiteX3" fmla="*/ 1886673 w 1886673"/>
              <a:gd name="connsiteY3" fmla="*/ 23150 h 138987"/>
            </a:gdLst>
            <a:ahLst/>
            <a:cxnLst>
              <a:cxn ang="0">
                <a:pos x="connsiteX0" y="connsiteY0"/>
              </a:cxn>
              <a:cxn ang="0">
                <a:pos x="connsiteX1" y="connsiteY1"/>
              </a:cxn>
              <a:cxn ang="0">
                <a:pos x="connsiteX2" y="connsiteY2"/>
              </a:cxn>
              <a:cxn ang="0">
                <a:pos x="connsiteX3" y="connsiteY3"/>
              </a:cxn>
            </a:cxnLst>
            <a:rect l="l" t="t" r="r" b="b"/>
            <a:pathLst>
              <a:path w="1886673" h="138987">
                <a:moveTo>
                  <a:pt x="0" y="0"/>
                </a:moveTo>
                <a:cubicBezTo>
                  <a:pt x="375212" y="67519"/>
                  <a:pt x="750425" y="135038"/>
                  <a:pt x="1064870" y="138896"/>
                </a:cubicBezTo>
                <a:cubicBezTo>
                  <a:pt x="1379315" y="142754"/>
                  <a:pt x="1886673" y="23150"/>
                  <a:pt x="1886673" y="23150"/>
                </a:cubicBezTo>
                <a:lnTo>
                  <a:pt x="1886673" y="23150"/>
                </a:lnTo>
              </a:path>
            </a:pathLst>
          </a:custGeom>
          <a:noFill/>
          <a:ln w="38100">
            <a:solidFill>
              <a:schemeClr val="accent6">
                <a:lumMod val="75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sz="1800" b="0">
              <a:solidFill>
                <a:prstClr val="white"/>
              </a:solidFill>
            </a:endParaRPr>
          </a:p>
        </p:txBody>
      </p:sp>
      <p:sp>
        <p:nvSpPr>
          <p:cNvPr id="23" name="正方形/長方形 22"/>
          <p:cNvSpPr/>
          <p:nvPr/>
        </p:nvSpPr>
        <p:spPr>
          <a:xfrm>
            <a:off x="3329752" y="5949280"/>
            <a:ext cx="2250360" cy="307777"/>
          </a:xfrm>
          <a:prstGeom prst="rect">
            <a:avLst/>
          </a:prstGeom>
          <a:solidFill>
            <a:schemeClr val="bg1">
              <a:alpha val="70000"/>
            </a:schemeClr>
          </a:solidFill>
        </p:spPr>
        <p:txBody>
          <a:bodyPr wrap="none">
            <a:spAutoFit/>
          </a:bodyPr>
          <a:lstStyle/>
          <a:p>
            <a:pPr fontAlgn="auto">
              <a:spcBef>
                <a:spcPts val="0"/>
              </a:spcBef>
              <a:spcAft>
                <a:spcPts val="0"/>
              </a:spcAft>
            </a:pPr>
            <a:r>
              <a:rPr kumimoji="1" lang="en-US" altLang="ja-JP" sz="1400" dirty="0" smtClean="0">
                <a:solidFill>
                  <a:prstClr val="black"/>
                </a:solidFill>
                <a:latin typeface="Calibri"/>
                <a:ea typeface="ＭＳ Ｐゴシック"/>
                <a:cs typeface="+mn-cs"/>
              </a:rPr>
              <a:t>Data and Information Flows</a:t>
            </a:r>
          </a:p>
        </p:txBody>
      </p:sp>
      <p:pic>
        <p:nvPicPr>
          <p:cNvPr id="3080" name="Picture 8" descr="http://s3.amazonaws.com/uploads.uservoice.com/logo/design_setting/115962/original/orcid_tagline.jpg?1347041301"/>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a:stretch/>
        </p:blipFill>
        <p:spPr bwMode="auto">
          <a:xfrm>
            <a:off x="6804248" y="3710621"/>
            <a:ext cx="987685" cy="330827"/>
          </a:xfrm>
          <a:prstGeom prst="rect">
            <a:avLst/>
          </a:prstGeom>
          <a:noFill/>
          <a:extLst>
            <a:ext uri="{909E8E84-426E-40DD-AFC4-6F175D3DCCD1}">
              <a14:hiddenFill xmlns:a14="http://schemas.microsoft.com/office/drawing/2010/main">
                <a:solidFill>
                  <a:srgbClr val="FFFFFF"/>
                </a:solidFill>
              </a14:hiddenFill>
            </a:ext>
          </a:extLst>
        </p:spPr>
      </p:pic>
      <p:sp>
        <p:nvSpPr>
          <p:cNvPr id="62" name="正方形/長方形 61"/>
          <p:cNvSpPr/>
          <p:nvPr/>
        </p:nvSpPr>
        <p:spPr>
          <a:xfrm>
            <a:off x="2247651" y="6237775"/>
            <a:ext cx="1192314"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fontAlgn="auto">
              <a:spcBef>
                <a:spcPts val="0"/>
              </a:spcBef>
              <a:spcAft>
                <a:spcPts val="0"/>
              </a:spcAft>
            </a:pPr>
            <a:r>
              <a:rPr kumimoji="1" lang="en-US" altLang="ja-JP" sz="1400" dirty="0" smtClean="0">
                <a:solidFill>
                  <a:prstClr val="black"/>
                </a:solidFill>
              </a:rPr>
              <a:t>Governments</a:t>
            </a:r>
          </a:p>
          <a:p>
            <a:pPr fontAlgn="auto">
              <a:spcBef>
                <a:spcPts val="0"/>
              </a:spcBef>
              <a:spcAft>
                <a:spcPts val="0"/>
              </a:spcAft>
            </a:pPr>
            <a:r>
              <a:rPr kumimoji="1" lang="en-US" altLang="ja-JP" sz="1400" dirty="0" smtClean="0">
                <a:solidFill>
                  <a:prstClr val="black"/>
                </a:solidFill>
              </a:rPr>
              <a:t>Academies</a:t>
            </a:r>
          </a:p>
        </p:txBody>
      </p:sp>
      <p:pic>
        <p:nvPicPr>
          <p:cNvPr id="3074" name="Picture 2" descr="THE BRITISH LIBRARY"/>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400000">
            <a:off x="3367772" y="3856910"/>
            <a:ext cx="4953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92739" y="4664351"/>
            <a:ext cx="1438275" cy="35242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a:stretch/>
        </p:blipFill>
        <p:spPr bwMode="auto">
          <a:xfrm>
            <a:off x="395536" y="2132856"/>
            <a:ext cx="1134712" cy="34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descr="C:\Users\murayama\Google ドライブ\Murayama Private\2014.10.20-21ICSTI Annual Meeting@MIRAIKAN-Tokyo\2014.09.10ICSTI抄録用資料\UCL log.jpg"/>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1589279" y="2564904"/>
            <a:ext cx="1038505" cy="306774"/>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murayama\Google ドライブ\Murayama Private\2014.10.20-21ICSTI Annual Meeting@MIRAIKAN-Tokyo\2014.09.10ICSTI抄録用資料\MIT LOGO.jpg"/>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a:stretch/>
        </p:blipFill>
        <p:spPr bwMode="auto">
          <a:xfrm>
            <a:off x="1329419" y="3573016"/>
            <a:ext cx="1298365" cy="35824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murayama\Google ドライブ\Murayama Private\2014.10.20-21ICSTI Annual Meeting@MIRAIKAN-Tokyo\2014.09.10ICSTI抄録用資料\Melbourne log.jpg"/>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a:stretch/>
        </p:blipFill>
        <p:spPr bwMode="auto">
          <a:xfrm>
            <a:off x="1906552" y="2924944"/>
            <a:ext cx="577216" cy="57066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murayama\Google ドライブ\Murayama Private\2014.10.20-21ICSTI Annual Meeting@MIRAIKAN-Tokyo\2014.09.10ICSTI抄録用資料\NIST_banner.jpg"/>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a:stretch/>
        </p:blipFill>
        <p:spPr bwMode="auto">
          <a:xfrm>
            <a:off x="399440" y="3390980"/>
            <a:ext cx="817245" cy="39787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C:\Users\murayama\Google ドライブ\Murayama Private\2014.10.20-21ICSTI Annual Meeting@MIRAIKAN-Tokyo\2014.09.10ICSTI抄録用資料\AIST.jpg"/>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a:stretch/>
        </p:blipFill>
        <p:spPr bwMode="auto">
          <a:xfrm>
            <a:off x="1419383" y="4623260"/>
            <a:ext cx="1064385" cy="21305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murayama\Google ドライブ\Murayama Private\2014.10.20-21ICSTI Annual Meeting@MIRAIKAN-Tokyo\2014.09.10ICSTI抄録用資料\NRF SouthAfrica.jpg"/>
          <p:cNvPicPr>
            <a:picLocks noChangeAspect="1" noChangeArrowheads="1"/>
          </p:cNvPicPr>
          <p:nvPr/>
        </p:nvPicPr>
        <p:blipFill rotWithShape="1">
          <a:blip r:embed="rId32" cstate="print">
            <a:extLst>
              <a:ext uri="{28A0092B-C50C-407E-A947-70E740481C1C}">
                <a14:useLocalDpi xmlns:a14="http://schemas.microsoft.com/office/drawing/2010/main" val="0"/>
              </a:ext>
            </a:extLst>
          </a:blip>
          <a:srcRect/>
          <a:stretch/>
        </p:blipFill>
        <p:spPr bwMode="auto">
          <a:xfrm>
            <a:off x="2058399" y="4159296"/>
            <a:ext cx="546672" cy="449127"/>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murayama\Google ドライブ\Murayama Private\2014.10.20-21ICSTI Annual Meeting@MIRAIKAN-Tokyo\2014.09.10ICSTI抄録用資料\CAS.jpg"/>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a:stretch/>
        </p:blipFill>
        <p:spPr bwMode="auto">
          <a:xfrm>
            <a:off x="357990" y="3886419"/>
            <a:ext cx="432675" cy="44674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murayama\Google ドライブ\Murayama Private\2014.10.20-21ICSTI Annual Meeting@MIRAIKAN-Tokyo\2014.09.10ICSTI抄録用資料\CAST.jpg"/>
          <p:cNvPicPr>
            <a:picLocks noChangeAspect="1" noChangeArrowheads="1"/>
          </p:cNvPicPr>
          <p:nvPr/>
        </p:nvPicPr>
        <p:blipFill>
          <a:blip r:embed="rId34" cstate="email">
            <a:extLst>
              <a:ext uri="{28A0092B-C50C-407E-A947-70E740481C1C}">
                <a14:useLocalDpi xmlns:a14="http://schemas.microsoft.com/office/drawing/2010/main" val="0"/>
              </a:ext>
            </a:extLst>
          </a:blip>
          <a:srcRect/>
          <a:stretch>
            <a:fillRect/>
          </a:stretch>
        </p:blipFill>
        <p:spPr bwMode="auto">
          <a:xfrm>
            <a:off x="852340" y="3890405"/>
            <a:ext cx="407292" cy="407292"/>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C:\Users\murayama\Google ドライブ\Murayama Private\2014.10.20-21ICSTI Annual Meeting@MIRAIKAN-Tokyo\2014.09.10ICSTI抄録用資料\academia sinica.jpg"/>
          <p:cNvPicPr>
            <a:picLocks noChangeAspect="1" noChangeArrowheads="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338768" y="4384204"/>
            <a:ext cx="430593" cy="42867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C:\Users\murayama\Google ドライブ\Murayama Private\2014.10.20-21ICSTI Annual Meeting@MIRAIKAN-Tokyo\2014.09.10ICSTI抄録用資料\jaxa.jpg"/>
          <p:cNvPicPr>
            <a:picLocks noChangeAspect="1" noChangeArrowheads="1"/>
          </p:cNvPicPr>
          <p:nvPr/>
        </p:nvPicPr>
        <p:blipFill>
          <a:blip r:embed="rId36" cstate="email">
            <a:extLst>
              <a:ext uri="{28A0092B-C50C-407E-A947-70E740481C1C}">
                <a14:useLocalDpi xmlns:a14="http://schemas.microsoft.com/office/drawing/2010/main" val="0"/>
              </a:ext>
            </a:extLst>
          </a:blip>
          <a:srcRect/>
          <a:stretch>
            <a:fillRect/>
          </a:stretch>
        </p:blipFill>
        <p:spPr bwMode="auto">
          <a:xfrm>
            <a:off x="323528" y="4869160"/>
            <a:ext cx="667690" cy="4039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a:stretch/>
        </p:blipFill>
        <p:spPr bwMode="auto">
          <a:xfrm>
            <a:off x="3256977" y="2454948"/>
            <a:ext cx="1755649" cy="253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murayama\dropbox_ymurayama2003\Dropbox\★2016.07.20-22AsianScienceEditors'Conference@Seoul\2016.07.18AsianScienceEditorsConf Slides\PLOS LOGO.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479795" y="1751834"/>
            <a:ext cx="1244333" cy="3090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murayama\dropbox_ymurayama2003\Dropbox\★2016.07.20-22AsianScienceEditors'Conference@Seoul\2016.07.18AsianScienceEditorsConf Slides\APA logo.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144115" y="2852936"/>
            <a:ext cx="1291981" cy="43399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urayama\dropbox_ymurayama2003\Dropbox\★2016.07.20-22AsianScienceEditors'Conference@Seoul\2016.07.18AsianScienceEditorsConf Slides\SpringerNature logo.png"/>
          <p:cNvPicPr>
            <a:picLocks noChangeAspect="1" noChangeArrowheads="1"/>
          </p:cNvPicPr>
          <p:nvPr/>
        </p:nvPicPr>
        <p:blipFill rotWithShape="1">
          <a:blip r:embed="rId40" cstate="print">
            <a:extLst>
              <a:ext uri="{28A0092B-C50C-407E-A947-70E740481C1C}">
                <a14:useLocalDpi xmlns:a14="http://schemas.microsoft.com/office/drawing/2010/main" val="0"/>
              </a:ext>
            </a:extLst>
          </a:blip>
          <a:srcRect t="32711" b="38742"/>
          <a:stretch/>
        </p:blipFill>
        <p:spPr bwMode="auto">
          <a:xfrm>
            <a:off x="3727322" y="2119433"/>
            <a:ext cx="2068814" cy="29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76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926</Words>
  <Application>Microsoft Office PowerPoint</Application>
  <PresentationFormat>画面に合わせる (4:3)</PresentationFormat>
  <Paragraphs>170</Paragraphs>
  <Slides>22</Slides>
  <Notes>5</Notes>
  <HiddenSlides>0</HiddenSlides>
  <MMClips>0</MMClips>
  <ScaleCrop>false</ScaleCrop>
  <HeadingPairs>
    <vt:vector size="4" baseType="variant">
      <vt:variant>
        <vt:lpstr>テーマ</vt:lpstr>
      </vt:variant>
      <vt:variant>
        <vt:i4>3</vt:i4>
      </vt:variant>
      <vt:variant>
        <vt:lpstr>スライド タイトル</vt:lpstr>
      </vt:variant>
      <vt:variant>
        <vt:i4>22</vt:i4>
      </vt:variant>
    </vt:vector>
  </HeadingPairs>
  <TitlesOfParts>
    <vt:vector size="25" baseType="lpstr">
      <vt:lpstr>Office テーマ</vt:lpstr>
      <vt:lpstr>3_Office テーマ</vt:lpstr>
      <vt:lpstr>1_Office テーマ</vt:lpstr>
      <vt:lpstr>オープンサイエンス推進に関わる 国内外活動の現状</vt:lpstr>
      <vt:lpstr>自己紹介</vt:lpstr>
      <vt:lpstr>オープンサイエンスの背景</vt:lpstr>
      <vt:lpstr>地球物理学分野の近代科学データ活動の歩み</vt:lpstr>
      <vt:lpstr>「蓄積」 なしにScienceは成立しえない</vt:lpstr>
      <vt:lpstr>現代において学術活動・関連情報はどうあるべきか</vt:lpstr>
      <vt:lpstr>Scientific Data</vt:lpstr>
      <vt:lpstr>Scienceとデータと社会 または、「社会システムとしての『Science』」</vt:lpstr>
      <vt:lpstr>Science as a Social System (with “Print” Publication)</vt:lpstr>
      <vt:lpstr>Science as a Social System (with “Print” Publication)</vt:lpstr>
      <vt:lpstr>政策的・施策的な状況</vt:lpstr>
      <vt:lpstr>G8 2013 Science Ministers’ Agreement of  Open Research Data</vt:lpstr>
      <vt:lpstr>内閣府/CSTI：我が国の基本方針策定（H27.3.30報告書）</vt:lpstr>
      <vt:lpstr>第5期科学技術基本計画</vt:lpstr>
      <vt:lpstr>G7 2016 Science &amp; Technology Ministers’ Meeting (15-17 May 2016, Tsukuba, Ibaragi, Japan)</vt:lpstr>
      <vt:lpstr>PowerPoint プレゼンテーション</vt:lpstr>
      <vt:lpstr>PowerPoint プレゼンテーション</vt:lpstr>
      <vt:lpstr>欧州委員会の欧州横断型データ基盤施策例</vt:lpstr>
      <vt:lpstr>European Open Science Cloud</vt:lpstr>
      <vt:lpstr>まとめ</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2016-07-27T05:23:31Z</dcterms:created>
  <dcterms:modified xsi:type="dcterms:W3CDTF">2016-09-27T08:48:21Z</dcterms:modified>
</cp:coreProperties>
</file>