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70"/>
  </p:notesMasterIdLst>
  <p:sldIdLst>
    <p:sldId id="257" r:id="rId3"/>
    <p:sldId id="267" r:id="rId4"/>
    <p:sldId id="380" r:id="rId5"/>
    <p:sldId id="268" r:id="rId6"/>
    <p:sldId id="361" r:id="rId7"/>
    <p:sldId id="362" r:id="rId8"/>
    <p:sldId id="363" r:id="rId9"/>
    <p:sldId id="384" r:id="rId10"/>
    <p:sldId id="364" r:id="rId11"/>
    <p:sldId id="365" r:id="rId12"/>
    <p:sldId id="368" r:id="rId13"/>
    <p:sldId id="371" r:id="rId14"/>
    <p:sldId id="373" r:id="rId15"/>
    <p:sldId id="374" r:id="rId16"/>
    <p:sldId id="366" r:id="rId17"/>
    <p:sldId id="286" r:id="rId18"/>
    <p:sldId id="287" r:id="rId19"/>
    <p:sldId id="288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81" r:id="rId31"/>
    <p:sldId id="300" r:id="rId32"/>
    <p:sldId id="383" r:id="rId33"/>
    <p:sldId id="309" r:id="rId34"/>
    <p:sldId id="310" r:id="rId35"/>
    <p:sldId id="311" r:id="rId36"/>
    <p:sldId id="312" r:id="rId37"/>
    <p:sldId id="379" r:id="rId38"/>
    <p:sldId id="313" r:id="rId39"/>
    <p:sldId id="340" r:id="rId40"/>
    <p:sldId id="341" r:id="rId41"/>
    <p:sldId id="342" r:id="rId42"/>
    <p:sldId id="343" r:id="rId43"/>
    <p:sldId id="344" r:id="rId44"/>
    <p:sldId id="345" r:id="rId45"/>
    <p:sldId id="354" r:id="rId46"/>
    <p:sldId id="355" r:id="rId47"/>
    <p:sldId id="356" r:id="rId48"/>
    <p:sldId id="358" r:id="rId49"/>
    <p:sldId id="359" r:id="rId50"/>
    <p:sldId id="360" r:id="rId51"/>
    <p:sldId id="375" r:id="rId52"/>
    <p:sldId id="269" r:id="rId53"/>
    <p:sldId id="376" r:id="rId54"/>
    <p:sldId id="270" r:id="rId55"/>
    <p:sldId id="258" r:id="rId56"/>
    <p:sldId id="259" r:id="rId57"/>
    <p:sldId id="260" r:id="rId58"/>
    <p:sldId id="261" r:id="rId59"/>
    <p:sldId id="285" r:id="rId60"/>
    <p:sldId id="262" r:id="rId61"/>
    <p:sldId id="263" r:id="rId62"/>
    <p:sldId id="378" r:id="rId63"/>
    <p:sldId id="284" r:id="rId64"/>
    <p:sldId id="265" r:id="rId65"/>
    <p:sldId id="264" r:id="rId66"/>
    <p:sldId id="266" r:id="rId67"/>
    <p:sldId id="377" r:id="rId68"/>
    <p:sldId id="382" r:id="rId6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24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4CB75-B5B5-4012-B39B-16CE3EAD3132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753DA-A014-4DDD-B430-917963AB0B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81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A3A306-90F5-4E18-AEE3-C5FC2F4FFC15}" type="slidenum">
              <a:rPr lang="en-US"/>
              <a:pPr/>
              <a:t>12</a:t>
            </a:fld>
            <a:endParaRPr lang="en-US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3" y="4343231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3453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6323" name="ノート プレースホルダ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90252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E52E3-0DD4-4DD3-8FA6-F52BBFFC7AC1}" type="slidenum">
              <a:rPr lang="ja-JP" altLang="en-US" smtClean="0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9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25E39-7AEB-42E9-9BB5-B295C6E004EA}" type="slidenum">
              <a:rPr lang="ja-JP" altLang="en-US" smtClean="0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4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25E39-7AEB-42E9-9BB5-B295C6E004EA}" type="slidenum">
              <a:rPr lang="ja-JP" altLang="en-US" smtClean="0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48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06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70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7DBBFD00-D17B-475A-8260-97D706D8E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08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912A6-640A-4AFB-ADBC-EEE8101F18E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43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5771-4CFA-4DB2-8C16-2FD6DC01288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1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73DF-F1CD-4637-8DBA-6ABAFBD7D45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2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66CEB-B90E-4015-93FA-A8824693A9A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9A636-1A16-47A8-A29E-165EB8538F4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34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4214-A3D0-48AD-8F5D-B44F0AF06CF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57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9C28A-06A9-4EB1-A6E0-52152A356F8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3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95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87A4-DE35-4011-A8A5-8D00363EF28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6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A66B-D170-4B9B-84FC-2A07D37C71C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1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1A92-7F06-4312-BBFB-99230DDDDE7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35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F8FF-59A0-4D8F-9E22-4991708C228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188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11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48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18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93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80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92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082A-A9EF-4E9E-B136-2482DE9F0A69}" type="datetimeFigureOut">
              <a:rPr kumimoji="1" lang="ja-JP" altLang="en-US" smtClean="0"/>
              <a:t>2016/9/28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317DE-9E7A-4B82-8BA5-323CC3D099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90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7DDC6-B7D5-4DFF-B7F4-CEB2E8850AC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1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github.com/nushio3/UFCORIN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677" y="1872448"/>
            <a:ext cx="3093105" cy="30931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7977" y="399184"/>
            <a:ext cx="8512497" cy="1470025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ディープラーニングの教え方</a:t>
            </a:r>
            <a:r>
              <a:rPr lang="en-US" altLang="ja-JP" sz="3600" dirty="0" smtClean="0"/>
              <a:t>-</a:t>
            </a:r>
            <a:br>
              <a:rPr lang="en-US" altLang="ja-JP" sz="3600" dirty="0" smtClean="0"/>
            </a:br>
            <a:r>
              <a:rPr lang="ja-JP" altLang="en-US" sz="3600" dirty="0" smtClean="0"/>
              <a:t>実習形式による宇宙天気予報実験</a:t>
            </a:r>
            <a:endParaRPr lang="ja-JP" altLang="en-US" sz="3600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>
          <a:xfrm>
            <a:off x="6457950" y="6308726"/>
            <a:ext cx="2057400" cy="365125"/>
          </a:xfrm>
        </p:spPr>
        <p:txBody>
          <a:bodyPr/>
          <a:lstStyle/>
          <a:p>
            <a:fld id="{1A9141A6-4522-4F63-ABEC-CD82CEC045A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AutoShape 4" descr="data:image/jpeg;base64,/9j/4AAQSkZJRgABAQAAAQABAAD/2wCEAAkGBxQTERUUEBQUFBUVFBUUFBUVFRQUFBQVFBUWFhQVFBQYHCggGBwlHBQUITEhJSkrLi4uFx8zODMsNygtLisBCgoKDg0OFxAQFywcHBwsLCwsLCwsLCwsLCwsLCwsLCwsLCwsLCwsLCwsLCwsLCwsLCwsLCwsLCwsLCwsLCwsLP/AABEIAKcA+wMBEQACEQEDEQH/xAAbAAABBQEBAAAAAAAAAAAAAAAFAQIDBAYAB//EAEkQAAEDAQQFBwcJBQgDAQAAAAEAAhEDBAUSIQYxQVFxEyIyYYGRsSNTcqGywdEHFTNCUmKS4fAWY4Ki4hQkNEOTo8LSc4PxVf/EABsBAAIDAQEBAAAAAAAAAAAAAAABAgQFBgMH/8QALxEAAgEDAQUGBwEBAQAAAAAAAAECAwQRBRITITEyFSJBUWFxBhQjJDM0UoFCYv/aAAwDAQACEQMRAD8AoqIjkAKgDkAdKAFlAzpQB0oAWUAdKAFlAHSgDpQB0oAWUAdKAFlIDpTA6UAdKAFlAzpSELKYzpQI6UAKCgDpQB0oA6UALKAOQByAIjTbvPcjMfMtqxreQjMBMBxndBnwUopPkeFajKk8SQ+pSA2ntBCbjg8iAqACSgCSkJO9NIBlutLabS4sJj9b0Taisli2oOvUUF4gs6RN2UvWvDfryNjsKf8ASGftGPND8X5JfMLyH2HL+hDpJ+6H4v6UfMLyDsN/0NOkp8038X9KXzHoPsT/ANCftM7zTfxf0o+Y9B9iL+i9dN6muXNLA2G4ss9oG5ekKu2yle6ereClnIRwHce4r0MoXk3fZPcUAdybtx7igDsB3HuKAOg7j3IAQIGBa+kZa5zeTHNcR0txjcvF1sPGDap6RtwUtrmM/af90Pxfklv15E+xX/Qv7T/uh3/kjfryDsWX9DhpMPN+tG/XkR7Fn/SHDSZvmz6vij5iPkLsWp/SHN0kZ5t3q+Ke/j5CejVUs7SC1OuCJg+tWEjHaw8D5USIsoA4lACCs3r7j8FLZAr1rypN1u9R+CjLEeZYoW1Ss2oLOBnzvR+36lHbj5ljsy4/k1946NVCwGg5msTiBMjMnC4HgNW1Dh5FyjepS76M42yllrLSIIpCRuJK9aawZ9/V255RZtwyHapSKUS7dVFuAEtadeZAJ1rzZMN07NTgeTZq+w34JiKV8Umtp81rQZGYaAfUmhGK0mPkjxb4rzr9JqaQs3CBlqtNle2k3A9mAEOLA3E8kMzcSY1h8CMuuVVbi0dAqdzGbaec+YNtYpyOSLyI52PD0vuxsiNa8pY8C1S3mPqY/wAK6iehzCJGLMSJA1kTnCZGWccAs62WXC1vIvjNzoPODsssU5jJ3eF67UMcihurjab2gjoHH9pqYQQMPNG0DHkD2KdDmylq+d1HJ6QwnrVk50vUiSE8iwSZ9aAGuJ60AVKjj1pDKlpccLuB8Ew8Ty2x2ylStNY16YqAuc0AjEBNTnOIkTlOUid4VPKU3k6pU6k6ENh4KbG2aMzXmBspxPD81HuHuvmM+BQXmWxUDL91MoF394c5vObq1FsGcWW/D2SpR2fEr13VXQh14NoQXUXPkk80jIc7KDAyjYm9nwFTdbGJo01iPMbwHgtCPI46ssTZtbNZ2FjTgb0R9UblEgMr2Zk9BvcEABr6oNDRAAzzjapIAfTGSkRZmb5HOd6QPqd8V4VlwNzRJYnL2C4uWxwPL1NQmHUYmM4kb15qEPMvu8us9AcoWG3Waztqtc8NIBzhzc9Ubu1TxJIJVbWtU2MFSw1qlSvUfWMvLKUmANYJ1bF70+XE56+jGNVqHIsXhqEQYmQm2VUsAxmk7qHNwh7TqGQI4Hd1KLRLJdsmm+KQ5uCBOsER2JYHksC+RXyB1Z+5OApGf0qdzAN7h4E+5eVy8RNbRFmu/YzBWfk64RLJEaU8iEQRETEH9EazmOquZEtYCJ9KfcrNvzZha08Qj7mquu/6r55QMAyjCHAyduZOWXgrRzm13sBEX3G1I9B7dIev4oAR2kI3+tADDfM7UABqukNc1OTwMAJj60wcxnMTCeCCmnxMPev01T03eKz6nUzsrN5oQfoVlAtHIGKgZyBioDwNld7wKTS4gAAZngtOD7qOHuV9WXuHrPpAA0NEZACdhSPNIr2nS9jXFpY50ZEtDYB3ZkSngGUbTfhr6m4W7BlPEkJpEcktmMhSEzPX63nv4N8V41+k19Ff18AnEqW2dfsmpdppaDZuQxcwCM9cbpXvvWUeyqW83niI20mcWouiRvDWgDuVqPI4+74VpI59r3a921M8AJeNUO60hA6lWAKANRow4PFTqwasteLdwUkJkOlDAGtj7e8n6rt6q3fSjc0FfVk/QzhVA6piIIjSUyIiZEQlAjQaI1A01SfstHrKtW3NmFrL7kTTXRe9JjSHPDeccu5WWznwo3SagMjVb3lGQwO/aizeeb3lPIsDTpRZ/PN7ylkMDP2goHVVae1GR4BNpvFj68tcHZDNMMGIvf6ep6ZVCp1M7Cz/AARKi8y0cgYqBipDOQM3Vy1aPIMxhpJaCcWEwY2A6loU33UcZeLFeXuCL9tTRUIZAEDo5DV1L14FTiBXVsRzMpgGLG/IQmINWBsg5nsyQAGv1kPdr6AOfUQvKv0M09IeLmIElZu0drglJUlzPRvgFq4nD6PvI9y01yPnNy81ZMr4cQ52cTrz1KR4FGvTABgbFEYCqPIkoEa/5O6mJlY9dMdwef8AkpIGTaWOzYPSPdh+Kp3b4I6HQV3pMz5VI6ViIIsamREQRYhTIhnR/oVf4P8Amrdt4mDrXKJAbDirDnFrfrDaQDnB2GNsFWWc2lLDJfmI+d/k/qSJoT5hPnP5f6kDyd8wnzn8v5oDJz7jIBPKQYMQIz6+pGCLz4DrloYYxEl069ikhd7a9Chew8s/0vcFn1epnaWX4IlReZbFQByQxQgkKkMoXgHB2URhb4LSpdKON1DhXkNoAtb616FIkpWgbSgZprqfLGneExGiu3bwTBg3SBvO40z6jPuXnWXcZe0x4uYGeWWd2PXouYTeIsM1ul/DPeZ9600fOKjzJsr0+if1rKGQKFtPMdwSGZ2s7I8ECNr8nDIs9Q/vY7mMPvUkB2lR57ODvWW/BU7t8UdJoK4SYDVM6FjSkRYiZERAhCmRDWjw5lXizwerdt4mBrP/ACWaTGmoc9R8VZMA09G6WHW9w7AgME4uBmyo7uCAGuuNg/zHdwRgAded3BrMnEzlqCeAwBLIwBzYzkmUABb3+nqel7gs+r1s7Cx/BEqLzLgqQzkAKgkKkMGXw5wcPswM/UVo0ehHHamsXEhzSvUojHoA09xOmk39aimI1F2azwTGyjpG3MejU9gqFTpZasHivB+pmllHfIkoiXNG9wHrC9YczzryxTk/QK1DnwY0eoLSPnb5siZ0OwIEDLydzCkMAWhhGvb+SYje6AD+7O/8rp/Cz3QmgKek7vKj0feVQu+pHT6Evpy9wOqpvCHrTRCTwj2e79E7GaLfIA4mATUBFQg5y7c7wWkqUMcjjqt9cbx97xPNa+iFpx1OSpOdTa6phdLTiawmNR6RA1ZKpKjJPkb1PUaTjHL4sz68S+F7jPk6nFng5XLbkzn9a5xKVZ4FR0uPSjI8VYZz7z4HWWnZy3yltrtdiMw4gAZQIM568+sZCM0C9WT8jY//ANC0fjTJCGnZdl4WjtefigGvUrk0w44LVVqtgdJxMGc9vuQR4ly5KvRMzBlNDKd6fTP4+4LPq9bOxsfwRKy8y4T2FjDUYKhcGF7Q8sGJwaSAcLdp/WacVl8SFWTjBuPM9gtWg1jdSc1lLA5zea6XYmujmnM79Y2q9uYNHMQ1CuqibfA8qNxWkU3VHUagY0S4lsYQNcg55Km6Ul4HSQvKUmltcWD15FoHXrVzA+7P8x+C0KHQclqv7DK9OpmF7GYTPCBmp0RrhjGlzcUYoHXika/1mmI09jql1QuO2UxsqaQN6HEj8QhRlyZ7WrxVi/UygWU1xPoS5EtDpDv7hPuXtT6kVL2WKE/YMWuiQ5xjI6loHAsrnod3ghgBL2rDDG1IYCc5MQd0XvR1Gs1ozZUc1jm+kcIcNxE9yEAW0idNb+H3lULrqR1Whr6UvcFqsbRqNE9FLTWIqsa2m3IsqVROexzGfWjectSsUqUnxMm9vqUFsc36G9uilZXvcKTv7XWA8pXqeVaCd7uiBmYa3r4q5HHhxOfr7xLLWyn4ALTixXgxhqi0cpSBzbSZyRYyOkQCctmsryrKaWUy7YTtpSUZR4+p5mqR0YXuf6Kp6Q8PzVy25M53WuqIGrv55P3virDMIkslsLXdOi3ENb6ZcSRsSIoIi8z5+y/6DvggmR1LzPnrL/ou+CAbBZtBOZwS44jgbAklBBYyErkdkOKkiRFef0z+PuCz63WzsbD8ESsvIumx0M0Xtb3Nrsayk3Isq1WyR9+nTOs7iexWKVOXMyr28pJbHN+hvLqpWZ5eKFQWqq3p1ajnVWh2USRzQMpwtjVs1q1HHuYdbbWHJYRl9OvnGkwuqVWuovljuRZhaGnIB4MkSNs9q8a22l6Gpp3y0pJY73qeeqkdCCb46bfQ/wCT1ft+g5PV19x/hWpv1b17mUXaiBhvRmsMJadYd6j+imBrLLaQIMAwgkMvp4c1jhqxt8UPkSpPE17mUCzXzPoUeSJrEJeBx9YI96nS6kUNRli3kE7VaXAnidavnDkNUZEyeGxDAx1sfnrSBlVpzQIJ3I6bVRb+9YT2Gfcmhmi0hd5Y8As+56zrNG4UG/UN07hp2SzC022DUqCaFnO3UcTxt1jLUJzmYTVNQW1LmFS6nXqbqly8WTXK623majP7SabKbBiawYQQ6QGNa0iZwnWYTg51PEhcQoWmG45bNNoBdLn2RhrECmHPHINbhBe12FxtBOb3S2MOQEZzssUYvZ4mXqNaO87pPp/pSyzU3UGjHWq03CNlNrwW4ndcEwEq1VRWCOnWUq0tt8keNwqB1mAvdZii/wBL/iFctuTOb1rriZ+vXh+qcz71YMNlu7L5NJw5oMb5ynInIHYgg3xNIzSt/mqZ/HPsIJple2aUOLSOSbnlli1HX/l7pRkjKWDL1bfiMwBmCOyPggawErjqeKaGdeX0ruI8As+t1s7GweLeLZqfmBlhs7bRbIdXfnRs51CIOJ7frESJGoTtOSmoKC2pcyu7idzU3dPp8WWLrr3heYqgV8FOmwYmtGEOkOhjQ3MyARmYTi51OTI1advaNNxy2aX5P7ue+yUzULWUgXAUaYIxua4tc+0OJlxkRhyAjPcvajF4M3UKsd49niTfKHpFToUH2eMdWtTc3DsYx4LcbvXA6k61RRWB6ZaTqVFPkkeOrOOsBd9HNvW0+o/mr1t0nK6z+ZewOY5WDIL1KpI4IGEbogOyOaaEaChaR1n1BMYQtYmzgwMnD3JeBOHUjPVRDiNxI9azJcz6BSeYL2LdhAxiN48Qvaj1GXqbat5D7WczxPirpx5LV6LuDvBAGItJz7SkBBS6SAC2i4m3UfSPqY5MA7fudd3AeCz7jrOv0hfble22upVeX1nue47XEkxuG4ZnILxbb5mjTowprEVg0F0XdaKFlFuoVHtLnlrWU2FwIYTPKkHISDAIPZK94QlGO0jNua1KpV3M1w8z0fRS22us7lLRQFnY9kxizqVMjyjaZGJvNBkEnYrVOUnzWDBvKVKHCEtowGk9AVb0tPKtrVW0y3mUcJqYA1uQnOBOwHXs1qtNZm8m1ay3drHZwmztOND22ZjLRZi51CpEh2bqZcJbnGbSN+YO9KrR2eKHYX7rSdOfMBXf9A70z7LV7W3Jmfrf5I+xlbW7ndpVgxCKm4SJAI25xKBGru+nTLB5KzjZnXM5b+akMFX4GAwKdMEDpMq4xnsiBGpMQGxIAO3AfFNDLVuJFUkawQRxEQs6t1nYWEdq3imJb7bUrPNSu91R5yxOMmNw3DM5DevOUnLmXKdGNNYisGhuOzWqzWQ26hVNMOfhDA0vFQUznj2NEhwz3Fe1NSUdpGfczpVau5mv9PRdEb2tFocHuspoUntc5ziRhfVkQ6mDDoInZG2SrNObfgYl5Qp0+CltMwOmFHlLztHL8qWU8M8kwPeKYDdQJAAzPOMqvVjmfE2bOW7tYuGMvzI9MNDxZabK9B7qlCoBm6MbC4S3EQIIO/LPJRqUdlZR62V/vpOE+DMBfg6H8Y9n4r3tukytbX1o+wLaVYMUu2XUUAi/dJ8p2+4poAzQKYw7Uzsp9L4JeBNdSAVapznaukd29UJc2d1b8aUfYfdA8oEW/WUdYeLcfWMq+ceS2k8x3AoAxVfWUgIaPSQAX0S/x9L0new5MA3fJ8s7sWdcdZ2elLFuikvA0jZ6B6aGyeRrNx0XOkGYdSJ1kTkWk5kbNas0a2O6zI1HTt99SPBo3NyWW0Pva0VbTIZSpAUNeDk6xyLZ2kUzi6x1BWY5222YtZ01bxhHqb4nl2mNubVvCvVoOy5QYHtMSWgDE0jrGRCpVZd9tHRWNBxt1GaLek2mta10adFwDGtDeUjM1Xt1OM6htjepTrOSwedtpsKFRzznyBNj+gd6bvZYrFt0syNc/LH2MjanZ9p8VYRhlfagRp7ha51M4S/I5w5wGYy1cConmpvaaA99HyjhLjGRkyZ1JoKcnJZKATPUPaPuzPZ65+CaAt2o87sCzq3WztNN/XiRrxyaODZ6BaZiyA0a7S+g90zrNImA4wdbcgSOJ2qxRq7PBmRqOnOt9SDw0bmwutFa+JflZ6dnx0AOi5tSGh/W6cQO6FY4ufoY1RU4W2F1N8Tz75RLYPnOq+g8gswNxMJBD2tAdBHcq9eXf4G5plHNtia5jtItN6lqstOzlgbABrO1l7mnm4fsjaesxszJV8xwFtpio1nUz7GAv7o0/SqeFNett0sy9c/LH2A7VZMMu2Q60Ai7dh544poA1SPvTAPUzNkd1FIkuZnrUIeVl1H32d5aPNCHsWbo6Z6h7162vUZ2tvFFe5HXqQJ3AmOAlXzkie1O8kT93xQBjKutICOiecgA5oQ2bczqDz/KQmAVvf6Z/H3LMr9bO20tfbRIHWdwGItcBlmWkDnAluerMAxwK82mi9GpBvZT4kaRPK8z0app80XQ2gwuNoLeRcSMms1F86s2kAK26/08eJz3Zbd25Po5nngpGJgxMTBiYmJ3wJVTDN/ainjIxIlgvWX6E+m72WK/a9LOT1380fYydp1/rerJiENGqWmRB1ZFAj3j5GbzZaKVZtWjTxU8EHk25h2Kc4z1KKIyWTzT5Qr85S1VWMpMY1lRzRDA3ouInVnqQkSSwsGQnepAHrhHimgL9vHlDwHgsyv1s7bS19vEhw/r1LyNFYzjIkJEsI9M0d08ZRupzHvm008VOiCJJDug6dzZ1fcG9XadZKHHmc3c6XKd2ml3HxZ5qQTJ17SeJ2lVG8vJ0KUYpIakSBV/9FnF/gz4K7a8mcvry+pF+gIarRgFyyHWgC5d58oOI8U0AapnM8SmAfsWdlq9X5pEkZ+2Hnns8Asuqu+zubF/bw9i1dTec7hHj8F62nNmfr3ClH3OtVkJBGQkEb9YI96vnKDbc7yTuCGBkKwSAio60AaP5PR/fs/N1D4Jgi/en0z/AEvcFl1n32d1pq+2gWbVfD6lOlTc2mW0QAzmmTETiz50wAZ9Si6raSxyPanZRhOUk33gk7S2rnhpUGyST5MukmYJxE5idfUJmAp/MPyPFaTDxk2KzSyo1gDaVnB5Qvf5IQ5o5PA2J2YCOBEQj5j0F2TFy6njA1ultYMLMFHCQ8ECmACHCmACAQTApxmcw4gykrh45DekU852mBrytjq1V1R8AuJMNAa1oJkNaBsGpeUp7TyXaNuqUFBC08qJ9I+AV+16TlNe/PH2MhaH5qyYRCKkFAHrHyS6Tss1OtyjZx4S3UMmYpOreY7Co4B8TA6W2/lLTVMZOe5zd+FxJGY4oSGBcSkIOXE/xTQBa2jn9g8Fl3HWzutKX20S6+9psrbPybYaDz8Tg8+UfUExkWjGcjOeaTq93Zwe0bHFZ1c8y/T0iptjDZKOumXYiH4hTA5sYRh1GCNWIziOalv4/wAnj2ZUby6jFZpGwNcRZLMHlvJiGOwYCH4iWl0TLt26dQTVdeQS0ybaW8eB1LSzASadmoMnWADBHPMOmdTqhIIjUNaFcY8CM9K2l3ptgW9bfyzmnAym1rQ1rGCGiAJM6yTG2V5zntFyhb7pNZyzP3+3mNP3z6x+StWvJnPa+u9ECNVs50t2U60AW7AOeD1jxTQB+jSk5Ed6YGgu2mRZqwO6fUkNGeqskzw8Fn1F3mdpZS+3h7FiwmA88PB6lZ82VfiHhCC9Rj6pOGSVfOUFtDAWEbwosDNWqkGnNAFIRiMIA3HybXU41H2g5Max1Nv3nOjF2AAZ7ygaILxHlX8fcFk1utnf6cvt4EIavJs0VEcGpZPRQFwpZJbJ2FGRbI0tTyQcSZw8j2ladp0HE6+vuF7GNtCsmEQNbJA3+reUAaC67VGKMhEN4DUkIGW44gTtacutpJnuPiUDKTUxBy4/emgDlrHO/hb4LKuetnfaOs20SMNVfJsKIuFLJLZOwp5DZELUZIuAwtTyeTiDb/b5EH94B3td8FftPE5T4hXGACoxtVw5ouMZCBk13AmoAOPYE0Jmns5hMDRXbZT/AGeq4iA5pA64BkpDRni3V6LfZCpTXeZ1VpL6MPY6iIa/9agf+yLPxD4l4bCKzzm39bFdOUJqp5vYhgjN3kc+0pIbB7daBHseg4/uNP0fcmxoyNsHlHcfcsir1M+i6dH7eHsMDV5YNNRHQlglgWEYHgSEgwIQgi0OtWVEcHe0VqWnQcJ8Q/sr2MVXVkwBjECCFhdCQFWuc0wK4CADdx7eKaA0NpGY9Bvgsm562fQ9FX2sRgCr4NnAsJ4Hg6EYDAmFPAsDHNTwecog3SAf3f8A9zfYqK7aeJyPxGugzTVdOWCE5BAye5z5bsPuTQjY3eAXCQmM11ATZnei/wB6j4jRhZyHot8Aq013mdDbS+lH2HH6M/x+rk/ivOy5M9viZ9+C9ClUdm3t8FeOWH2h2QSY0Z63nPvQJlEa0Aey6E/4Gn6PuQyS5oydpHlH+kVkVOpn0vT19CHsNAUcF8VPAzksAIk0BxCiwZ14fQs4O9ty07ToOB+Iv2l7GJqqyYAiBFygcigCvWQBCRtQAYuTbxTQzS2nW30G+Cybn8jPouifqRI14mwKpYA5PAjk8ANcEmhNAvSP/Df+5nsVFbtPE5D4lXCBmGq6cmXQckDJ7qPlRwKYjYXc7nN4pjNnYM6BHU/3qJJGKs9KWg/rIwvCXNm1Ql9OJBVPkzxd6+T+C8rLpZa+J39aHsUHvzHAq8cwPtTtSixoA2tCEymG5lMD2DRF+GxsH3UMnHmjMVz5R/pu8SsefUz6bY/hj7CIRcFhTSAWF6KmLIhChKGBjSq8iQl5nyLPRd7blpWnQcB8Rftf4YwDWewcVZMARjUCLFMdaAI6jetAEbRnG/JAwnc4gkHemgNPX+r6DPBZNz+Rn0bRP1Ika8omuLC9VBiOhPZARIBCotgC9IhNAAedb7D1atObOR+JV3Ye5mQxXTkSxOSAJ7r+lB4+CaA113O5zeITA2d0wKLgPvdfWonpEzt2Uppji723LykuJp05dxAuo3KHA8IO/wDJedpFxi8lr4iqxqVo7LzwKlSnsAA8VbOdG2iz5dJx4x8FFkkB7TQzyk+tCBo6jYnbR2bUmwSN/dVfBZ2t3NTfInDmADV57vSd4lY9XmfSLKot3FZ8CQFeW00aGUxwKsQk0A7EvdVRYOJUJVMhgYVUlkkQ3mZpsA3O9ty07T8ZwHxF+1/hl7S2Dh+zr47fgrCMFjGtTETNbwQMa9qBEfJIGFLJSyDuuDxAHiE0AfqGcPoN8Fj3X5GfR9E/UiIFGkazHK2mRORkBpKrVJNDQ1xXltZBlC8xipx98ey5XrXxOS+InmMfcDmw7u5XcnJYEfZXIyGB9gszg+Y1JoiaG76nOGwyNeX/ANUgNlddccm4HefAKLPWACu6rFMD7z/bcoNcS5CXBD61iqE5g8SVPKKM8yYyndBmSjJDBMbpG0SkPBGbpGxqQxad2HEBBgkDIbCUxYDL7gafrfyD45qKz4nvVqwaShHGBBcDd7e1g+KThF+B6QvaseUmObcsebPFijuoeR7LU66/7Y/5nH2aH4EtzDyPRatX/tnfM4+xR/CQluIeRLtiv/bGuuYebpdmII3EPIfbNx/bK9W4wfqM7HPHvRuIeRLtu4/oz950gwEtGTQQ0STLpMa+9e0IqKwjMubidee3N5ZlTZnHZr3qRXFFiPUO1GAFFljaO9GAE5Hrb3oENNLrHemBeumMRYSOfkM/rDooGbC6rqbUaCWkkAA88t9yrzoRk8s2LXV61CmoRfAKNuGn5r/eekqEUWO3rjzJPmOl5n/fenukHbtx/R3zJS8x/vVE92hdu1/6ENy0vMD/AFqvxUXRi+Yu3bj+iB9wMP8Alt/1H/H9Ql8vDyIvXLh/9FWtouCIaGtznpOPivSMFHkUbi9qV2tt5wULZo0WAGRmYgT70458SFfdPG7yQUtH3O6LXOjXDSdeqYUitkV2jdcdGlUz1Dk35zERln0m/iG9STEPsFz1SQXUamHKDybsJJgtAMQek09o3qREsVqRb9UtmYkOEwS0kTrza4cWkbEmekXgHUMhq3+JSwDkzYOoqBNiYEyIpYkA00kAcwEEcQmDCDXhB5jgUAKgBUwOSA6EANcEAYXS20c8U2NAwjETAzceJ2DxTRKRned1dzVLJEU1eGr7I+CAGmr6Or7I/wCqBHCodmHVuH/VAHGsRrw9w/6oGcy1ZjV2ADMavq8EAek6O121KYewQHNaSOsSHetQJMLhBEVAHIARACIARAFW3jIcUMlEbZKuBrmlsh3WRnBGcaxmcvWkSayXhfL+UxlrScTXbhkWOgxrzpjhJ3p5FsjBeJgS3MVOUJBADnRTBJBafNA5EaygNkgtlc1MEwCxmCR9bnvfiPXzz3IGlgpcmeruCRLgf//Z"/>
          <p:cNvSpPr>
            <a:spLocks noChangeAspect="1" noChangeArrowheads="1"/>
          </p:cNvSpPr>
          <p:nvPr/>
        </p:nvSpPr>
        <p:spPr bwMode="auto">
          <a:xfrm>
            <a:off x="155575" y="-1920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data:image/jpeg;base64,/9j/4AAQSkZJRgABAQAAAQABAAD/2wCEAAkGBxQTERUUEBQUFBUVFBUUFBUVFRQUFBQVFBUWFhQVFBQYHCggGBwlHBQUITEhJSkrLi4uFx8zODMsNygtLisBCgoKDg0OFxAQFywcHBwsLCwsLCwsLCwsLCwsLCwsLCwsLCwsLCwsLCwsLCwsLCwsLCwsLCwsLCwsLCwsLCwsLP/AABEIAKcA+wMBEQACEQEDEQH/xAAbAAABBQEBAAAAAAAAAAAAAAAFAQIDBAYAB//EAEkQAAEDAQQFBwcJBQgDAQAAAAEAAhEDBAUSIQYxQVFxEyIyYYGRsSNTcqGywdEHFTNCUmKS4fAWY4Ki4hQkNEOTo8LSc4PxVf/EABsBAAIDAQEBAAAAAAAAAAAAAAABAgQFBgMH/8QALxEAAgEDAQUGBwEBAQAAAAAAAAECAwQRBRITITEyFSJBUWFxBhQjJDM0UoFCYv/aAAwDAQACEQMRAD8AoqIjkAKgDkAdKAFlAzpQB0oAWUAdKAFlAHSgDpQB0oAWUAdKAFlIDpTA6UAdKAFlAzpSELKYzpQI6UAKCgDpQB0oA6UALKAOQByAIjTbvPcjMfMtqxreQjMBMBxndBnwUopPkeFajKk8SQ+pSA2ntBCbjg8iAqACSgCSkJO9NIBlutLabS4sJj9b0Taisli2oOvUUF4gs6RN2UvWvDfryNjsKf8ASGftGPND8X5JfMLyH2HL+hDpJ+6H4v6UfMLyDsN/0NOkp8038X9KXzHoPsT/ANCftM7zTfxf0o+Y9B9iL+i9dN6muXNLA2G4ss9oG5ekKu2yle6ereClnIRwHce4r0MoXk3fZPcUAdybtx7igDsB3HuKAOg7j3IAQIGBa+kZa5zeTHNcR0txjcvF1sPGDap6RtwUtrmM/af90Pxfklv15E+xX/Qv7T/uh3/kjfryDsWX9DhpMPN+tG/XkR7Fn/SHDSZvmz6vij5iPkLsWp/SHN0kZ5t3q+Ke/j5CejVUs7SC1OuCJg+tWEjHaw8D5USIsoA4lACCs3r7j8FLZAr1rypN1u9R+CjLEeZYoW1Ss2oLOBnzvR+36lHbj5ljsy4/k1946NVCwGg5msTiBMjMnC4HgNW1Dh5FyjepS76M42yllrLSIIpCRuJK9aawZ9/V255RZtwyHapSKUS7dVFuAEtadeZAJ1rzZMN07NTgeTZq+w34JiKV8Umtp81rQZGYaAfUmhGK0mPkjxb4rzr9JqaQs3CBlqtNle2k3A9mAEOLA3E8kMzcSY1h8CMuuVVbi0dAqdzGbaec+YNtYpyOSLyI52PD0vuxsiNa8pY8C1S3mPqY/wAK6iehzCJGLMSJA1kTnCZGWccAs62WXC1vIvjNzoPODsssU5jJ3eF67UMcihurjab2gjoHH9pqYQQMPNG0DHkD2KdDmylq+d1HJ6QwnrVk50vUiSE8iwSZ9aAGuJ60AVKjj1pDKlpccLuB8Ew8Ty2x2ylStNY16YqAuc0AjEBNTnOIkTlOUid4VPKU3k6pU6k6ENh4KbG2aMzXmBspxPD81HuHuvmM+BQXmWxUDL91MoF394c5vObq1FsGcWW/D2SpR2fEr13VXQh14NoQXUXPkk80jIc7KDAyjYm9nwFTdbGJo01iPMbwHgtCPI46ssTZtbNZ2FjTgb0R9UblEgMr2Zk9BvcEABr6oNDRAAzzjapIAfTGSkRZmb5HOd6QPqd8V4VlwNzRJYnL2C4uWxwPL1NQmHUYmM4kb15qEPMvu8us9AcoWG3Waztqtc8NIBzhzc9Ubu1TxJIJVbWtU2MFSw1qlSvUfWMvLKUmANYJ1bF70+XE56+jGNVqHIsXhqEQYmQm2VUsAxmk7qHNwh7TqGQI4Hd1KLRLJdsmm+KQ5uCBOsER2JYHksC+RXyB1Z+5OApGf0qdzAN7h4E+5eVy8RNbRFmu/YzBWfk64RLJEaU8iEQRETEH9EazmOquZEtYCJ9KfcrNvzZha08Qj7mquu/6r55QMAyjCHAyduZOWXgrRzm13sBEX3G1I9B7dIev4oAR2kI3+tADDfM7UABqukNc1OTwMAJj60wcxnMTCeCCmnxMPev01T03eKz6nUzsrN5oQfoVlAtHIGKgZyBioDwNld7wKTS4gAAZngtOD7qOHuV9WXuHrPpAA0NEZACdhSPNIr2nS9jXFpY50ZEtDYB3ZkSngGUbTfhr6m4W7BlPEkJpEcktmMhSEzPX63nv4N8V41+k19Ff18AnEqW2dfsmpdppaDZuQxcwCM9cbpXvvWUeyqW83niI20mcWouiRvDWgDuVqPI4+74VpI59r3a921M8AJeNUO60hA6lWAKANRow4PFTqwasteLdwUkJkOlDAGtj7e8n6rt6q3fSjc0FfVk/QzhVA6piIIjSUyIiZEQlAjQaI1A01SfstHrKtW3NmFrL7kTTXRe9JjSHPDeccu5WWznwo3SagMjVb3lGQwO/aizeeb3lPIsDTpRZ/PN7ylkMDP2goHVVae1GR4BNpvFj68tcHZDNMMGIvf6ep6ZVCp1M7Cz/AARKi8y0cgYqBipDOQM3Vy1aPIMxhpJaCcWEwY2A6loU33UcZeLFeXuCL9tTRUIZAEDo5DV1L14FTiBXVsRzMpgGLG/IQmINWBsg5nsyQAGv1kPdr6AOfUQvKv0M09IeLmIElZu0drglJUlzPRvgFq4nD6PvI9y01yPnNy81ZMr4cQ52cTrz1KR4FGvTABgbFEYCqPIkoEa/5O6mJlY9dMdwef8AkpIGTaWOzYPSPdh+Kp3b4I6HQV3pMz5VI6ViIIsamREQRYhTIhnR/oVf4P8Amrdt4mDrXKJAbDirDnFrfrDaQDnB2GNsFWWc2lLDJfmI+d/k/qSJoT5hPnP5f6kDyd8wnzn8v5oDJz7jIBPKQYMQIz6+pGCLz4DrloYYxEl069ikhd7a9Chew8s/0vcFn1epnaWX4IlReZbFQByQxQgkKkMoXgHB2URhb4LSpdKON1DhXkNoAtb616FIkpWgbSgZprqfLGneExGiu3bwTBg3SBvO40z6jPuXnWXcZe0x4uYGeWWd2PXouYTeIsM1ul/DPeZ9600fOKjzJsr0+if1rKGQKFtPMdwSGZ2s7I8ECNr8nDIs9Q/vY7mMPvUkB2lR57ODvWW/BU7t8UdJoK4SYDVM6FjSkRYiZERAhCmRDWjw5lXizwerdt4mBrP/ACWaTGmoc9R8VZMA09G6WHW9w7AgME4uBmyo7uCAGuuNg/zHdwRgAded3BrMnEzlqCeAwBLIwBzYzkmUABb3+nqel7gs+r1s7Cx/BEqLzLgqQzkAKgkKkMGXw5wcPswM/UVo0ehHHamsXEhzSvUojHoA09xOmk39aimI1F2azwTGyjpG3MejU9gqFTpZasHivB+pmllHfIkoiXNG9wHrC9YczzryxTk/QK1DnwY0eoLSPnb5siZ0OwIEDLydzCkMAWhhGvb+SYje6AD+7O/8rp/Cz3QmgKek7vKj0feVQu+pHT6Evpy9wOqpvCHrTRCTwj2e79E7GaLfIA4mATUBFQg5y7c7wWkqUMcjjqt9cbx97xPNa+iFpx1OSpOdTa6phdLTiawmNR6RA1ZKpKjJPkb1PUaTjHL4sz68S+F7jPk6nFng5XLbkzn9a5xKVZ4FR0uPSjI8VYZz7z4HWWnZy3yltrtdiMw4gAZQIM568+sZCM0C9WT8jY//ANC0fjTJCGnZdl4WjtefigGvUrk0w44LVVqtgdJxMGc9vuQR4ly5KvRMzBlNDKd6fTP4+4LPq9bOxsfwRKy8y4T2FjDUYKhcGF7Q8sGJwaSAcLdp/WacVl8SFWTjBuPM9gtWg1jdSc1lLA5zea6XYmujmnM79Y2q9uYNHMQ1CuqibfA8qNxWkU3VHUagY0S4lsYQNcg55Km6Ul4HSQvKUmltcWD15FoHXrVzA+7P8x+C0KHQclqv7DK9OpmF7GYTPCBmp0RrhjGlzcUYoHXika/1mmI09jql1QuO2UxsqaQN6HEj8QhRlyZ7WrxVi/UygWU1xPoS5EtDpDv7hPuXtT6kVL2WKE/YMWuiQ5xjI6loHAsrnod3ghgBL2rDDG1IYCc5MQd0XvR1Gs1ozZUc1jm+kcIcNxE9yEAW0idNb+H3lULrqR1Whr6UvcFqsbRqNE9FLTWIqsa2m3IsqVROexzGfWjectSsUqUnxMm9vqUFsc36G9uilZXvcKTv7XWA8pXqeVaCd7uiBmYa3r4q5HHhxOfr7xLLWyn4ALTixXgxhqi0cpSBzbSZyRYyOkQCctmsryrKaWUy7YTtpSUZR4+p5mqR0YXuf6Kp6Q8PzVy25M53WuqIGrv55P3virDMIkslsLXdOi3ENb6ZcSRsSIoIi8z5+y/6DvggmR1LzPnrL/ou+CAbBZtBOZwS44jgbAklBBYyErkdkOKkiRFef0z+PuCz63WzsbD8ESsvIumx0M0Xtb3Nrsayk3Isq1WyR9+nTOs7iexWKVOXMyr28pJbHN+hvLqpWZ5eKFQWqq3p1ajnVWh2USRzQMpwtjVs1q1HHuYdbbWHJYRl9OvnGkwuqVWuovljuRZhaGnIB4MkSNs9q8a22l6Gpp3y0pJY73qeeqkdCCb46bfQ/wCT1ft+g5PV19x/hWpv1b17mUXaiBhvRmsMJadYd6j+imBrLLaQIMAwgkMvp4c1jhqxt8UPkSpPE17mUCzXzPoUeSJrEJeBx9YI96nS6kUNRli3kE7VaXAnidavnDkNUZEyeGxDAx1sfnrSBlVpzQIJ3I6bVRb+9YT2Gfcmhmi0hd5Y8As+56zrNG4UG/UN07hp2SzC022DUqCaFnO3UcTxt1jLUJzmYTVNQW1LmFS6nXqbqly8WTXK623majP7SabKbBiawYQQ6QGNa0iZwnWYTg51PEhcQoWmG45bNNoBdLn2RhrECmHPHINbhBe12FxtBOb3S2MOQEZzssUYvZ4mXqNaO87pPp/pSyzU3UGjHWq03CNlNrwW4ndcEwEq1VRWCOnWUq0tt8keNwqB1mAvdZii/wBL/iFctuTOb1rriZ+vXh+qcz71YMNlu7L5NJw5oMb5ynInIHYgg3xNIzSt/mqZ/HPsIJple2aUOLSOSbnlli1HX/l7pRkjKWDL1bfiMwBmCOyPggawErjqeKaGdeX0ruI8As+t1s7GweLeLZqfmBlhs7bRbIdXfnRs51CIOJ7frESJGoTtOSmoKC2pcyu7idzU3dPp8WWLrr3heYqgV8FOmwYmtGEOkOhjQ3MyARmYTi51OTI1advaNNxy2aX5P7ue+yUzULWUgXAUaYIxua4tc+0OJlxkRhyAjPcvajF4M3UKsd49niTfKHpFToUH2eMdWtTc3DsYx4LcbvXA6k61RRWB6ZaTqVFPkkeOrOOsBd9HNvW0+o/mr1t0nK6z+ZewOY5WDIL1KpI4IGEbogOyOaaEaChaR1n1BMYQtYmzgwMnD3JeBOHUjPVRDiNxI9azJcz6BSeYL2LdhAxiN48Qvaj1GXqbat5D7WczxPirpx5LV6LuDvBAGItJz7SkBBS6SAC2i4m3UfSPqY5MA7fudd3AeCz7jrOv0hfble22upVeX1nue47XEkxuG4ZnILxbb5mjTowprEVg0F0XdaKFlFuoVHtLnlrWU2FwIYTPKkHISDAIPZK94QlGO0jNua1KpV3M1w8z0fRS22us7lLRQFnY9kxizqVMjyjaZGJvNBkEnYrVOUnzWDBvKVKHCEtowGk9AVb0tPKtrVW0y3mUcJqYA1uQnOBOwHXs1qtNZm8m1ay3drHZwmztOND22ZjLRZi51CpEh2bqZcJbnGbSN+YO9KrR2eKHYX7rSdOfMBXf9A70z7LV7W3Jmfrf5I+xlbW7ndpVgxCKm4SJAI25xKBGru+nTLB5KzjZnXM5b+akMFX4GAwKdMEDpMq4xnsiBGpMQGxIAO3AfFNDLVuJFUkawQRxEQs6t1nYWEdq3imJb7bUrPNSu91R5yxOMmNw3DM5DevOUnLmXKdGNNYisGhuOzWqzWQ26hVNMOfhDA0vFQUznj2NEhwz3Fe1NSUdpGfczpVau5mv9PRdEb2tFocHuspoUntc5ziRhfVkQ6mDDoInZG2SrNObfgYl5Qp0+CltMwOmFHlLztHL8qWU8M8kwPeKYDdQJAAzPOMqvVjmfE2bOW7tYuGMvzI9MNDxZabK9B7qlCoBm6MbC4S3EQIIO/LPJRqUdlZR62V/vpOE+DMBfg6H8Y9n4r3tukytbX1o+wLaVYMUu2XUUAi/dJ8p2+4poAzQKYw7Uzsp9L4JeBNdSAVapznaukd29UJc2d1b8aUfYfdA8oEW/WUdYeLcfWMq+ceS2k8x3AoAxVfWUgIaPSQAX0S/x9L0new5MA3fJ8s7sWdcdZ2elLFuikvA0jZ6B6aGyeRrNx0XOkGYdSJ1kTkWk5kbNas0a2O6zI1HTt99SPBo3NyWW0Pva0VbTIZSpAUNeDk6xyLZ2kUzi6x1BWY5222YtZ01bxhHqb4nl2mNubVvCvVoOy5QYHtMSWgDE0jrGRCpVZd9tHRWNBxt1GaLek2mta10adFwDGtDeUjM1Xt1OM6htjepTrOSwedtpsKFRzznyBNj+gd6bvZYrFt0syNc/LH2MjanZ9p8VYRhlfagRp7ha51M4S/I5w5wGYy1cConmpvaaA99HyjhLjGRkyZ1JoKcnJZKATPUPaPuzPZ65+CaAt2o87sCzq3WztNN/XiRrxyaODZ6BaZiyA0a7S+g90zrNImA4wdbcgSOJ2qxRq7PBmRqOnOt9SDw0bmwutFa+JflZ6dnx0AOi5tSGh/W6cQO6FY4ufoY1RU4W2F1N8Tz75RLYPnOq+g8gswNxMJBD2tAdBHcq9eXf4G5plHNtia5jtItN6lqstOzlgbABrO1l7mnm4fsjaesxszJV8xwFtpio1nUz7GAv7o0/SqeFNett0sy9c/LH2A7VZMMu2Q60Ai7dh544poA1SPvTAPUzNkd1FIkuZnrUIeVl1H32d5aPNCHsWbo6Z6h7162vUZ2tvFFe5HXqQJ3AmOAlXzkie1O8kT93xQBjKutICOiecgA5oQ2bczqDz/KQmAVvf6Z/H3LMr9bO20tfbRIHWdwGItcBlmWkDnAluerMAxwK82mi9GpBvZT4kaRPK8z0app80XQ2gwuNoLeRcSMms1F86s2kAK26/08eJz3Zbd25Po5nngpGJgxMTBiYmJ3wJVTDN/ainjIxIlgvWX6E+m72WK/a9LOT1380fYydp1/rerJiENGqWmRB1ZFAj3j5GbzZaKVZtWjTxU8EHk25h2Kc4z1KKIyWTzT5Qr85S1VWMpMY1lRzRDA3ouInVnqQkSSwsGQnepAHrhHimgL9vHlDwHgsyv1s7bS19vEhw/r1LyNFYzjIkJEsI9M0d08ZRupzHvm008VOiCJJDug6dzZ1fcG9XadZKHHmc3c6XKd2ml3HxZ5qQTJ17SeJ2lVG8vJ0KUYpIakSBV/9FnF/gz4K7a8mcvry+pF+gIarRgFyyHWgC5d58oOI8U0AapnM8SmAfsWdlq9X5pEkZ+2Hnns8Asuqu+zubF/bw9i1dTec7hHj8F62nNmfr3ClH3OtVkJBGQkEb9YI96vnKDbc7yTuCGBkKwSAio60AaP5PR/fs/N1D4Jgi/en0z/AEvcFl1n32d1pq+2gWbVfD6lOlTc2mW0QAzmmTETiz50wAZ9Si6raSxyPanZRhOUk33gk7S2rnhpUGyST5MukmYJxE5idfUJmAp/MPyPFaTDxk2KzSyo1gDaVnB5Qvf5IQ5o5PA2J2YCOBEQj5j0F2TFy6njA1ultYMLMFHCQ8ECmACHCmACAQTApxmcw4gykrh45DekU852mBrytjq1V1R8AuJMNAa1oJkNaBsGpeUp7TyXaNuqUFBC08qJ9I+AV+16TlNe/PH2MhaH5qyYRCKkFAHrHyS6Tss1OtyjZx4S3UMmYpOreY7Co4B8TA6W2/lLTVMZOe5zd+FxJGY4oSGBcSkIOXE/xTQBa2jn9g8Fl3HWzutKX20S6+9psrbPybYaDz8Tg8+UfUExkWjGcjOeaTq93Zwe0bHFZ1c8y/T0iptjDZKOumXYiH4hTA5sYRh1GCNWIziOalv4/wAnj2ZUby6jFZpGwNcRZLMHlvJiGOwYCH4iWl0TLt26dQTVdeQS0ybaW8eB1LSzASadmoMnWADBHPMOmdTqhIIjUNaFcY8CM9K2l3ptgW9bfyzmnAym1rQ1rGCGiAJM6yTG2V5zntFyhb7pNZyzP3+3mNP3z6x+StWvJnPa+u9ECNVs50t2U60AW7AOeD1jxTQB+jSk5Ed6YGgu2mRZqwO6fUkNGeqskzw8Fn1F3mdpZS+3h7FiwmA88PB6lZ82VfiHhCC9Rj6pOGSVfOUFtDAWEbwosDNWqkGnNAFIRiMIA3HybXU41H2g5Max1Nv3nOjF2AAZ7ygaILxHlX8fcFk1utnf6cvt4EIavJs0VEcGpZPRQFwpZJbJ2FGRbI0tTyQcSZw8j2ladp0HE6+vuF7GNtCsmEQNbJA3+reUAaC67VGKMhEN4DUkIGW44gTtacutpJnuPiUDKTUxBy4/emgDlrHO/hb4LKuetnfaOs20SMNVfJsKIuFLJLZOwp5DZELUZIuAwtTyeTiDb/b5EH94B3td8FftPE5T4hXGACoxtVw5ouMZCBk13AmoAOPYE0Jmns5hMDRXbZT/AGeq4iA5pA64BkpDRni3V6LfZCpTXeZ1VpL6MPY6iIa/9agf+yLPxD4l4bCKzzm39bFdOUJqp5vYhgjN3kc+0pIbB7daBHseg4/uNP0fcmxoyNsHlHcfcsir1M+i6dH7eHsMDV5YNNRHQlglgWEYHgSEgwIQgi0OtWVEcHe0VqWnQcJ8Q/sr2MVXVkwBjECCFhdCQFWuc0wK4CADdx7eKaA0NpGY9Bvgsm562fQ9FX2sRgCr4NnAsJ4Hg6EYDAmFPAsDHNTwecog3SAf3f8A9zfYqK7aeJyPxGugzTVdOWCE5BAye5z5bsPuTQjY3eAXCQmM11ATZnei/wB6j4jRhZyHot8Aq013mdDbS+lH2HH6M/x+rk/ivOy5M9viZ9+C9ClUdm3t8FeOWH2h2QSY0Z63nPvQJlEa0Aey6E/4Gn6PuQyS5oydpHlH+kVkVOpn0vT19CHsNAUcF8VPAzksAIk0BxCiwZ14fQs4O9ty07ToOB+Iv2l7GJqqyYAiBFygcigCvWQBCRtQAYuTbxTQzS2nW30G+Cybn8jPouifqRI14mwKpYA5PAjk8ANcEmhNAvSP/Df+5nsVFbtPE5D4lXCBmGq6cmXQckDJ7qPlRwKYjYXc7nN4pjNnYM6BHU/3qJJGKs9KWg/rIwvCXNm1Ql9OJBVPkzxd6+T+C8rLpZa+J39aHsUHvzHAq8cwPtTtSixoA2tCEymG5lMD2DRF+GxsH3UMnHmjMVz5R/pu8SsefUz6bY/hj7CIRcFhTSAWF6KmLIhChKGBjSq8iQl5nyLPRd7blpWnQcB8Rftf4YwDWewcVZMARjUCLFMdaAI6jetAEbRnG/JAwnc4gkHemgNPX+r6DPBZNz+Rn0bRP1Ika8omuLC9VBiOhPZARIBCotgC9IhNAAedb7D1atObOR+JV3Ye5mQxXTkSxOSAJ7r+lB4+CaA113O5zeITA2d0wKLgPvdfWonpEzt2Uppji723LykuJp05dxAuo3KHA8IO/wDJedpFxi8lr4iqxqVo7LzwKlSnsAA8VbOdG2iz5dJx4x8FFkkB7TQzyk+tCBo6jYnbR2bUmwSN/dVfBZ2t3NTfInDmADV57vSd4lY9XmfSLKot3FZ8CQFeW00aGUxwKsQk0A7EvdVRYOJUJVMhgYVUlkkQ3mZpsA3O9ty07T8ZwHxF+1/hl7S2Dh+zr47fgrCMFjGtTETNbwQMa9qBEfJIGFLJSyDuuDxAHiE0AfqGcPoN8Fj3X5GfR9E/UiIFGkazHK2mRORkBpKrVJNDQ1xXltZBlC8xipx98ey5XrXxOS+InmMfcDmw7u5XcnJYEfZXIyGB9gszg+Y1JoiaG76nOGwyNeX/ANUgNlddccm4HefAKLPWACu6rFMD7z/bcoNcS5CXBD61iqE5g8SVPKKM8yYyndBmSjJDBMbpG0SkPBGbpGxqQxad2HEBBgkDIbCUxYDL7gafrfyD45qKz4nvVqwaShHGBBcDd7e1g+KThF+B6QvaseUmObcsebPFijuoeR7LU66/7Y/5nH2aH4EtzDyPRatX/tnfM4+xR/CQluIeRLtiv/bGuuYebpdmII3EPIfbNx/bK9W4wfqM7HPHvRuIeRLtu4/oz950gwEtGTQQ0STLpMa+9e0IqKwjMubidee3N5ZlTZnHZr3qRXFFiPUO1GAFFljaO9GAE5Hrb3oENNLrHemBeumMRYSOfkM/rDooGbC6rqbUaCWkkAA88t9yrzoRk8s2LXV61CmoRfAKNuGn5r/eekqEUWO3rjzJPmOl5n/fenukHbtx/R3zJS8x/vVE92hdu1/6ENy0vMD/AFqvxUXRi+Yu3bj+iB9wMP8Alt/1H/H9Ql8vDyIvXLh/9FWtouCIaGtznpOPivSMFHkUbi9qV2tt5wULZo0WAGRmYgT70458SFfdPG7yQUtH3O6LXOjXDSdeqYUitkV2jdcdGlUz1Dk35zERln0m/iG9STEPsFz1SQXUamHKDybsJJgtAMQek09o3qREsVqRb9UtmYkOEwS0kTrza4cWkbEmekXgHUMhq3+JSwDkzYOoqBNiYEyIpYkA00kAcwEEcQmDCDXhB5jgUAKgBUwOSA6EANcEAYXS20c8U2NAwjETAzceJ2DxTRKRned1dzVLJEU1eGr7I+CAGmr6Or7I/wCqBHCodmHVuH/VAHGsRrw9w/6oGcy1ZjV2ADMavq8EAek6O121KYewQHNaSOsSHetQJMLhBEVAHIARACIARAFW3jIcUMlEbZKuBrmlsh3WRnBGcaxmcvWkSayXhfL+UxlrScTXbhkWOgxrzpjhJ3p5FsjBeJgS3MVOUJBADnRTBJBafNA5EaygNkgtlc1MEwCxmCR9bnvfiPXzz3IGlgpcmeruCRLgf//Z"/>
          <p:cNvSpPr>
            <a:spLocks noChangeAspect="1" noChangeArrowheads="1"/>
          </p:cNvSpPr>
          <p:nvPr/>
        </p:nvSpPr>
        <p:spPr bwMode="auto">
          <a:xfrm>
            <a:off x="307975" y="-396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8" descr="data:image/jpeg;base64,/9j/4AAQSkZJRgABAQAAAQABAAD/2wCEAAkGBxQTERUUEBQUFBUVFBUUFBUVFRQUFBQVFBUWFhQVFBQYHCggGBwlHBQUITEhJSkrLi4uFx8zODMsNygtLisBCgoKDg0OFxAQFywcHBwsLCwsLCwsLCwsLCwsLCwsLCwsLCwsLCwsLCwsLCwsLCwsLCwsLCwsLCwsLCwsLCwsLP/AABEIAKcA+wMBEQACEQEDEQH/xAAbAAABBQEBAAAAAAAAAAAAAAAFAQIDBAYAB//EAEkQAAEDAQQFBwcJBQgDAQAAAAEAAhEDBAUSIQYxQVFxEyIyYYGRsSNTcqGywdEHFTNCUmKS4fAWY4Ki4hQkNEOTo8LSc4PxVf/EABsBAAIDAQEBAAAAAAAAAAAAAAABAgQFBgMH/8QALxEAAgEDAQUGBwEBAQAAAAAAAAECAwQRBRITITEyFSJBUWFxBhQjJDM0UoFCYv/aAAwDAQACEQMRAD8AoqIjkAKgDkAdKAFlAzpQB0oAWUAdKAFlAHSgDpQB0oAWUAdKAFlIDpTA6UAdKAFlAzpSELKYzpQI6UAKCgDpQB0oA6UALKAOQByAIjTbvPcjMfMtqxreQjMBMBxndBnwUopPkeFajKk8SQ+pSA2ntBCbjg8iAqACSgCSkJO9NIBlutLabS4sJj9b0Taisli2oOvUUF4gs6RN2UvWvDfryNjsKf8ASGftGPND8X5JfMLyH2HL+hDpJ+6H4v6UfMLyDsN/0NOkp8038X9KXzHoPsT/ANCftM7zTfxf0o+Y9B9iL+i9dN6muXNLA2G4ss9oG5ekKu2yle6ereClnIRwHce4r0MoXk3fZPcUAdybtx7igDsB3HuKAOg7j3IAQIGBa+kZa5zeTHNcR0txjcvF1sPGDap6RtwUtrmM/af90Pxfklv15E+xX/Qv7T/uh3/kjfryDsWX9DhpMPN+tG/XkR7Fn/SHDSZvmz6vij5iPkLsWp/SHN0kZ5t3q+Ke/j5CejVUs7SC1OuCJg+tWEjHaw8D5USIsoA4lACCs3r7j8FLZAr1rypN1u9R+CjLEeZYoW1Ss2oLOBnzvR+36lHbj5ljsy4/k1946NVCwGg5msTiBMjMnC4HgNW1Dh5FyjepS76M42yllrLSIIpCRuJK9aawZ9/V255RZtwyHapSKUS7dVFuAEtadeZAJ1rzZMN07NTgeTZq+w34JiKV8Umtp81rQZGYaAfUmhGK0mPkjxb4rzr9JqaQs3CBlqtNle2k3A9mAEOLA3E8kMzcSY1h8CMuuVVbi0dAqdzGbaec+YNtYpyOSLyI52PD0vuxsiNa8pY8C1S3mPqY/wAK6iehzCJGLMSJA1kTnCZGWccAs62WXC1vIvjNzoPODsssU5jJ3eF67UMcihurjab2gjoHH9pqYQQMPNG0DHkD2KdDmylq+d1HJ6QwnrVk50vUiSE8iwSZ9aAGuJ60AVKjj1pDKlpccLuB8Ew8Ty2x2ylStNY16YqAuc0AjEBNTnOIkTlOUid4VPKU3k6pU6k6ENh4KbG2aMzXmBspxPD81HuHuvmM+BQXmWxUDL91MoF394c5vObq1FsGcWW/D2SpR2fEr13VXQh14NoQXUXPkk80jIc7KDAyjYm9nwFTdbGJo01iPMbwHgtCPI46ssTZtbNZ2FjTgb0R9UblEgMr2Zk9BvcEABr6oNDRAAzzjapIAfTGSkRZmb5HOd6QPqd8V4VlwNzRJYnL2C4uWxwPL1NQmHUYmM4kb15qEPMvu8us9AcoWG3Waztqtc8NIBzhzc9Ubu1TxJIJVbWtU2MFSw1qlSvUfWMvLKUmANYJ1bF70+XE56+jGNVqHIsXhqEQYmQm2VUsAxmk7qHNwh7TqGQI4Hd1KLRLJdsmm+KQ5uCBOsER2JYHksC+RXyB1Z+5OApGf0qdzAN7h4E+5eVy8RNbRFmu/YzBWfk64RLJEaU8iEQRETEH9EazmOquZEtYCJ9KfcrNvzZha08Qj7mquu/6r55QMAyjCHAyduZOWXgrRzm13sBEX3G1I9B7dIev4oAR2kI3+tADDfM7UABqukNc1OTwMAJj60wcxnMTCeCCmnxMPev01T03eKz6nUzsrN5oQfoVlAtHIGKgZyBioDwNld7wKTS4gAAZngtOD7qOHuV9WXuHrPpAA0NEZACdhSPNIr2nS9jXFpY50ZEtDYB3ZkSngGUbTfhr6m4W7BlPEkJpEcktmMhSEzPX63nv4N8V41+k19Ff18AnEqW2dfsmpdppaDZuQxcwCM9cbpXvvWUeyqW83niI20mcWouiRvDWgDuVqPI4+74VpI59r3a921M8AJeNUO60hA6lWAKANRow4PFTqwasteLdwUkJkOlDAGtj7e8n6rt6q3fSjc0FfVk/QzhVA6piIIjSUyIiZEQlAjQaI1A01SfstHrKtW3NmFrL7kTTXRe9JjSHPDeccu5WWznwo3SagMjVb3lGQwO/aizeeb3lPIsDTpRZ/PN7ylkMDP2goHVVae1GR4BNpvFj68tcHZDNMMGIvf6ep6ZVCp1M7Cz/AARKi8y0cgYqBipDOQM3Vy1aPIMxhpJaCcWEwY2A6loU33UcZeLFeXuCL9tTRUIZAEDo5DV1L14FTiBXVsRzMpgGLG/IQmINWBsg5nsyQAGv1kPdr6AOfUQvKv0M09IeLmIElZu0drglJUlzPRvgFq4nD6PvI9y01yPnNy81ZMr4cQ52cTrz1KR4FGvTABgbFEYCqPIkoEa/5O6mJlY9dMdwef8AkpIGTaWOzYPSPdh+Kp3b4I6HQV3pMz5VI6ViIIsamREQRYhTIhnR/oVf4P8Amrdt4mDrXKJAbDirDnFrfrDaQDnB2GNsFWWc2lLDJfmI+d/k/qSJoT5hPnP5f6kDyd8wnzn8v5oDJz7jIBPKQYMQIz6+pGCLz4DrloYYxEl069ikhd7a9Chew8s/0vcFn1epnaWX4IlReZbFQByQxQgkKkMoXgHB2URhb4LSpdKON1DhXkNoAtb616FIkpWgbSgZprqfLGneExGiu3bwTBg3SBvO40z6jPuXnWXcZe0x4uYGeWWd2PXouYTeIsM1ul/DPeZ9600fOKjzJsr0+if1rKGQKFtPMdwSGZ2s7I8ECNr8nDIs9Q/vY7mMPvUkB2lR57ODvWW/BU7t8UdJoK4SYDVM6FjSkRYiZERAhCmRDWjw5lXizwerdt4mBrP/ACWaTGmoc9R8VZMA09G6WHW9w7AgME4uBmyo7uCAGuuNg/zHdwRgAded3BrMnEzlqCeAwBLIwBzYzkmUABb3+nqel7gs+r1s7Cx/BEqLzLgqQzkAKgkKkMGXw5wcPswM/UVo0ehHHamsXEhzSvUojHoA09xOmk39aimI1F2azwTGyjpG3MejU9gqFTpZasHivB+pmllHfIkoiXNG9wHrC9YczzryxTk/QK1DnwY0eoLSPnb5siZ0OwIEDLydzCkMAWhhGvb+SYje6AD+7O/8rp/Cz3QmgKek7vKj0feVQu+pHT6Evpy9wOqpvCHrTRCTwj2e79E7GaLfIA4mATUBFQg5y7c7wWkqUMcjjqt9cbx97xPNa+iFpx1OSpOdTa6phdLTiawmNR6RA1ZKpKjJPkb1PUaTjHL4sz68S+F7jPk6nFng5XLbkzn9a5xKVZ4FR0uPSjI8VYZz7z4HWWnZy3yltrtdiMw4gAZQIM568+sZCM0C9WT8jY//ANC0fjTJCGnZdl4WjtefigGvUrk0w44LVVqtgdJxMGc9vuQR4ly5KvRMzBlNDKd6fTP4+4LPq9bOxsfwRKy8y4T2FjDUYKhcGF7Q8sGJwaSAcLdp/WacVl8SFWTjBuPM9gtWg1jdSc1lLA5zea6XYmujmnM79Y2q9uYNHMQ1CuqibfA8qNxWkU3VHUagY0S4lsYQNcg55Km6Ul4HSQvKUmltcWD15FoHXrVzA+7P8x+C0KHQclqv7DK9OpmF7GYTPCBmp0RrhjGlzcUYoHXika/1mmI09jql1QuO2UxsqaQN6HEj8QhRlyZ7WrxVi/UygWU1xPoS5EtDpDv7hPuXtT6kVL2WKE/YMWuiQ5xjI6loHAsrnod3ghgBL2rDDG1IYCc5MQd0XvR1Gs1ozZUc1jm+kcIcNxE9yEAW0idNb+H3lULrqR1Whr6UvcFqsbRqNE9FLTWIqsa2m3IsqVROexzGfWjectSsUqUnxMm9vqUFsc36G9uilZXvcKTv7XWA8pXqeVaCd7uiBmYa3r4q5HHhxOfr7xLLWyn4ALTixXgxhqi0cpSBzbSZyRYyOkQCctmsryrKaWUy7YTtpSUZR4+p5mqR0YXuf6Kp6Q8PzVy25M53WuqIGrv55P3virDMIkslsLXdOi3ENb6ZcSRsSIoIi8z5+y/6DvggmR1LzPnrL/ou+CAbBZtBOZwS44jgbAklBBYyErkdkOKkiRFef0z+PuCz63WzsbD8ESsvIumx0M0Xtb3Nrsayk3Isq1WyR9+nTOs7iexWKVOXMyr28pJbHN+hvLqpWZ5eKFQWqq3p1ajnVWh2USRzQMpwtjVs1q1HHuYdbbWHJYRl9OvnGkwuqVWuovljuRZhaGnIB4MkSNs9q8a22l6Gpp3y0pJY73qeeqkdCCb46bfQ/wCT1ft+g5PV19x/hWpv1b17mUXaiBhvRmsMJadYd6j+imBrLLaQIMAwgkMvp4c1jhqxt8UPkSpPE17mUCzXzPoUeSJrEJeBx9YI96nS6kUNRli3kE7VaXAnidavnDkNUZEyeGxDAx1sfnrSBlVpzQIJ3I6bVRb+9YT2Gfcmhmi0hd5Y8As+56zrNG4UG/UN07hp2SzC022DUqCaFnO3UcTxt1jLUJzmYTVNQW1LmFS6nXqbqly8WTXK623majP7SabKbBiawYQQ6QGNa0iZwnWYTg51PEhcQoWmG45bNNoBdLn2RhrECmHPHINbhBe12FxtBOb3S2MOQEZzssUYvZ4mXqNaO87pPp/pSyzU3UGjHWq03CNlNrwW4ndcEwEq1VRWCOnWUq0tt8keNwqB1mAvdZii/wBL/iFctuTOb1rriZ+vXh+qcz71YMNlu7L5NJw5oMb5ynInIHYgg3xNIzSt/mqZ/HPsIJple2aUOLSOSbnlli1HX/l7pRkjKWDL1bfiMwBmCOyPggawErjqeKaGdeX0ruI8As+t1s7GweLeLZqfmBlhs7bRbIdXfnRs51CIOJ7frESJGoTtOSmoKC2pcyu7idzU3dPp8WWLrr3heYqgV8FOmwYmtGEOkOhjQ3MyARmYTi51OTI1advaNNxy2aX5P7ue+yUzULWUgXAUaYIxua4tc+0OJlxkRhyAjPcvajF4M3UKsd49niTfKHpFToUH2eMdWtTc3DsYx4LcbvXA6k61RRWB6ZaTqVFPkkeOrOOsBd9HNvW0+o/mr1t0nK6z+ZewOY5WDIL1KpI4IGEbogOyOaaEaChaR1n1BMYQtYmzgwMnD3JeBOHUjPVRDiNxI9azJcz6BSeYL2LdhAxiN48Qvaj1GXqbat5D7WczxPirpx5LV6LuDvBAGItJz7SkBBS6SAC2i4m3UfSPqY5MA7fudd3AeCz7jrOv0hfble22upVeX1nue47XEkxuG4ZnILxbb5mjTowprEVg0F0XdaKFlFuoVHtLnlrWU2FwIYTPKkHISDAIPZK94QlGO0jNua1KpV3M1w8z0fRS22us7lLRQFnY9kxizqVMjyjaZGJvNBkEnYrVOUnzWDBvKVKHCEtowGk9AVb0tPKtrVW0y3mUcJqYA1uQnOBOwHXs1qtNZm8m1ay3drHZwmztOND22ZjLRZi51CpEh2bqZcJbnGbSN+YO9KrR2eKHYX7rSdOfMBXf9A70z7LV7W3Jmfrf5I+xlbW7ndpVgxCKm4SJAI25xKBGru+nTLB5KzjZnXM5b+akMFX4GAwKdMEDpMq4xnsiBGpMQGxIAO3AfFNDLVuJFUkawQRxEQs6t1nYWEdq3imJb7bUrPNSu91R5yxOMmNw3DM5DevOUnLmXKdGNNYisGhuOzWqzWQ26hVNMOfhDA0vFQUznj2NEhwz3Fe1NSUdpGfczpVau5mv9PRdEb2tFocHuspoUntc5ziRhfVkQ6mDDoInZG2SrNObfgYl5Qp0+CltMwOmFHlLztHL8qWU8M8kwPeKYDdQJAAzPOMqvVjmfE2bOW7tYuGMvzI9MNDxZabK9B7qlCoBm6MbC4S3EQIIO/LPJRqUdlZR62V/vpOE+DMBfg6H8Y9n4r3tukytbX1o+wLaVYMUu2XUUAi/dJ8p2+4poAzQKYw7Uzsp9L4JeBNdSAVapznaukd29UJc2d1b8aUfYfdA8oEW/WUdYeLcfWMq+ceS2k8x3AoAxVfWUgIaPSQAX0S/x9L0new5MA3fJ8s7sWdcdZ2elLFuikvA0jZ6B6aGyeRrNx0XOkGYdSJ1kTkWk5kbNas0a2O6zI1HTt99SPBo3NyWW0Pva0VbTIZSpAUNeDk6xyLZ2kUzi6x1BWY5222YtZ01bxhHqb4nl2mNubVvCvVoOy5QYHtMSWgDE0jrGRCpVZd9tHRWNBxt1GaLek2mta10adFwDGtDeUjM1Xt1OM6htjepTrOSwedtpsKFRzznyBNj+gd6bvZYrFt0syNc/LH2MjanZ9p8VYRhlfagRp7ha51M4S/I5w5wGYy1cConmpvaaA99HyjhLjGRkyZ1JoKcnJZKATPUPaPuzPZ65+CaAt2o87sCzq3WztNN/XiRrxyaODZ6BaZiyA0a7S+g90zrNImA4wdbcgSOJ2qxRq7PBmRqOnOt9SDw0bmwutFa+JflZ6dnx0AOi5tSGh/W6cQO6FY4ufoY1RU4W2F1N8Tz75RLYPnOq+g8gswNxMJBD2tAdBHcq9eXf4G5plHNtia5jtItN6lqstOzlgbABrO1l7mnm4fsjaesxszJV8xwFtpio1nUz7GAv7o0/SqeFNett0sy9c/LH2A7VZMMu2Q60Ai7dh544poA1SPvTAPUzNkd1FIkuZnrUIeVl1H32d5aPNCHsWbo6Z6h7162vUZ2tvFFe5HXqQJ3AmOAlXzkie1O8kT93xQBjKutICOiecgA5oQ2bczqDz/KQmAVvf6Z/H3LMr9bO20tfbRIHWdwGItcBlmWkDnAluerMAxwK82mi9GpBvZT4kaRPK8z0app80XQ2gwuNoLeRcSMms1F86s2kAK26/08eJz3Zbd25Po5nngpGJgxMTBiYmJ3wJVTDN/ainjIxIlgvWX6E+m72WK/a9LOT1380fYydp1/rerJiENGqWmRB1ZFAj3j5GbzZaKVZtWjTxU8EHk25h2Kc4z1KKIyWTzT5Qr85S1VWMpMY1lRzRDA3ouInVnqQkSSwsGQnepAHrhHimgL9vHlDwHgsyv1s7bS19vEhw/r1LyNFYzjIkJEsI9M0d08ZRupzHvm008VOiCJJDug6dzZ1fcG9XadZKHHmc3c6XKd2ml3HxZ5qQTJ17SeJ2lVG8vJ0KUYpIakSBV/9FnF/gz4K7a8mcvry+pF+gIarRgFyyHWgC5d58oOI8U0AapnM8SmAfsWdlq9X5pEkZ+2Hnns8Asuqu+zubF/bw9i1dTec7hHj8F62nNmfr3ClH3OtVkJBGQkEb9YI96vnKDbc7yTuCGBkKwSAio60AaP5PR/fs/N1D4Jgi/en0z/AEvcFl1n32d1pq+2gWbVfD6lOlTc2mW0QAzmmTETiz50wAZ9Si6raSxyPanZRhOUk33gk7S2rnhpUGyST5MukmYJxE5idfUJmAp/MPyPFaTDxk2KzSyo1gDaVnB5Qvf5IQ5o5PA2J2YCOBEQj5j0F2TFy6njA1ultYMLMFHCQ8ECmACHCmACAQTApxmcw4gykrh45DekU852mBrytjq1V1R8AuJMNAa1oJkNaBsGpeUp7TyXaNuqUFBC08qJ9I+AV+16TlNe/PH2MhaH5qyYRCKkFAHrHyS6Tss1OtyjZx4S3UMmYpOreY7Co4B8TA6W2/lLTVMZOe5zd+FxJGY4oSGBcSkIOXE/xTQBa2jn9g8Fl3HWzutKX20S6+9psrbPybYaDz8Tg8+UfUExkWjGcjOeaTq93Zwe0bHFZ1c8y/T0iptjDZKOumXYiH4hTA5sYRh1GCNWIziOalv4/wAnj2ZUby6jFZpGwNcRZLMHlvJiGOwYCH4iWl0TLt26dQTVdeQS0ybaW8eB1LSzASadmoMnWADBHPMOmdTqhIIjUNaFcY8CM9K2l3ptgW9bfyzmnAym1rQ1rGCGiAJM6yTG2V5zntFyhb7pNZyzP3+3mNP3z6x+StWvJnPa+u9ECNVs50t2U60AW7AOeD1jxTQB+jSk5Ed6YGgu2mRZqwO6fUkNGeqskzw8Fn1F3mdpZS+3h7FiwmA88PB6lZ82VfiHhCC9Rj6pOGSVfOUFtDAWEbwosDNWqkGnNAFIRiMIA3HybXU41H2g5Max1Nv3nOjF2AAZ7ygaILxHlX8fcFk1utnf6cvt4EIavJs0VEcGpZPRQFwpZJbJ2FGRbI0tTyQcSZw8j2ladp0HE6+vuF7GNtCsmEQNbJA3+reUAaC67VGKMhEN4DUkIGW44gTtacutpJnuPiUDKTUxBy4/emgDlrHO/hb4LKuetnfaOs20SMNVfJsKIuFLJLZOwp5DZELUZIuAwtTyeTiDb/b5EH94B3td8FftPE5T4hXGACoxtVw5ouMZCBk13AmoAOPYE0Jmns5hMDRXbZT/AGeq4iA5pA64BkpDRni3V6LfZCpTXeZ1VpL6MPY6iIa/9agf+yLPxD4l4bCKzzm39bFdOUJqp5vYhgjN3kc+0pIbB7daBHseg4/uNP0fcmxoyNsHlHcfcsir1M+i6dH7eHsMDV5YNNRHQlglgWEYHgSEgwIQgi0OtWVEcHe0VqWnQcJ8Q/sr2MVXVkwBjECCFhdCQFWuc0wK4CADdx7eKaA0NpGY9Bvgsm562fQ9FX2sRgCr4NnAsJ4Hg6EYDAmFPAsDHNTwecog3SAf3f8A9zfYqK7aeJyPxGugzTVdOWCE5BAye5z5bsPuTQjY3eAXCQmM11ATZnei/wB6j4jRhZyHot8Aq013mdDbS+lH2HH6M/x+rk/ivOy5M9viZ9+C9ClUdm3t8FeOWH2h2QSY0Z63nPvQJlEa0Aey6E/4Gn6PuQyS5oydpHlH+kVkVOpn0vT19CHsNAUcF8VPAzksAIk0BxCiwZ14fQs4O9ty07ToOB+Iv2l7GJqqyYAiBFygcigCvWQBCRtQAYuTbxTQzS2nW30G+Cybn8jPouifqRI14mwKpYA5PAjk8ANcEmhNAvSP/Df+5nsVFbtPE5D4lXCBmGq6cmXQckDJ7qPlRwKYjYXc7nN4pjNnYM6BHU/3qJJGKs9KWg/rIwvCXNm1Ql9OJBVPkzxd6+T+C8rLpZa+J39aHsUHvzHAq8cwPtTtSixoA2tCEymG5lMD2DRF+GxsH3UMnHmjMVz5R/pu8SsefUz6bY/hj7CIRcFhTSAWF6KmLIhChKGBjSq8iQl5nyLPRd7blpWnQcB8Rftf4YwDWewcVZMARjUCLFMdaAI6jetAEbRnG/JAwnc4gkHemgNPX+r6DPBZNz+Rn0bRP1Ika8omuLC9VBiOhPZARIBCotgC9IhNAAedb7D1atObOR+JV3Ye5mQxXTkSxOSAJ7r+lB4+CaA113O5zeITA2d0wKLgPvdfWonpEzt2Uppji723LykuJp05dxAuo3KHA8IO/wDJedpFxi8lr4iqxqVo7LzwKlSnsAA8VbOdG2iz5dJx4x8FFkkB7TQzyk+tCBo6jYnbR2bUmwSN/dVfBZ2t3NTfInDmADV57vSd4lY9XmfSLKot3FZ8CQFeW00aGUxwKsQk0A7EvdVRYOJUJVMhgYVUlkkQ3mZpsA3O9ty07T8ZwHxF+1/hl7S2Dh+zr47fgrCMFjGtTETNbwQMa9qBEfJIGFLJSyDuuDxAHiE0AfqGcPoN8Fj3X5GfR9E/UiIFGkazHK2mRORkBpKrVJNDQ1xXltZBlC8xipx98ey5XrXxOS+InmMfcDmw7u5XcnJYEfZXIyGB9gszg+Y1JoiaG76nOGwyNeX/ANUgNlddccm4HefAKLPWACu6rFMD7z/bcoNcS5CXBD61iqE5g8SVPKKM8yYyndBmSjJDBMbpG0SkPBGbpGxqQxad2HEBBgkDIbCUxYDL7gafrfyD45qKz4nvVqwaShHGBBcDd7e1g+KThF+B6QvaseUmObcsebPFijuoeR7LU66/7Y/5nH2aH4EtzDyPRatX/tnfM4+xR/CQluIeRLtiv/bGuuYebpdmII3EPIfbNx/bK9W4wfqM7HPHvRuIeRLtu4/oz950gwEtGTQQ0STLpMa+9e0IqKwjMubidee3N5ZlTZnHZr3qRXFFiPUO1GAFFljaO9GAE5Hrb3oENNLrHemBeumMRYSOfkM/rDooGbC6rqbUaCWkkAA88t9yrzoRk8s2LXV61CmoRfAKNuGn5r/eekqEUWO3rjzJPmOl5n/fenukHbtx/R3zJS8x/vVE92hdu1/6ENy0vMD/AFqvxUXRi+Yu3bj+iB9wMP8Alt/1H/H9Ql8vDyIvXLh/9FWtouCIaGtznpOPivSMFHkUbi9qV2tt5wULZo0WAGRmYgT70458SFfdPG7yQUtH3O6LXOjXDSdeqYUitkV2jdcdGlUz1Dk35zERln0m/iG9STEPsFz1SQXUamHKDybsJJgtAMQek09o3qREsVqRb9UtmYkOEwS0kTrza4cWkbEmekXgHUMhq3+JSwDkzYOoqBNiYEyIpYkA00kAcwEEcQmDCDXhB5jgUAKgBUwOSA6EANcEAYXS20c8U2NAwjETAzceJ2DxTRKRned1dzVLJEU1eGr7I+CAGmr6Or7I/wCqBHCodmHVuH/VAHGsRrw9w/6oGcy1ZjV2ADMavq8EAek6O121KYewQHNaSOsSHetQJMLhBEVAHIARACIARAFW3jIcUMlEbZKuBrmlsh3WRnBGcaxmcvWkSayXhfL+UxlrScTXbhkWOgxrzpjhJ3p5FsjBeJgS3MVOUJBADnRTBJBafNA5EaygNkgtlc1MEwCxmCR9bnvfiPXzz3IGlgpcmeruCRLgf//Z"/>
          <p:cNvSpPr>
            <a:spLocks noChangeAspect="1" noChangeArrowheads="1"/>
          </p:cNvSpPr>
          <p:nvPr/>
        </p:nvSpPr>
        <p:spPr bwMode="auto">
          <a:xfrm>
            <a:off x="460375" y="11271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10" descr="data:image/jpeg;base64,/9j/4AAQSkZJRgABAQAAAQABAAD/2wCEAAkGBxQTERUUEBQUFBUVFBUUFBUVFRQUFBQVFBUWFhQVFBQYHCggGBwlHBQUITEhJSkrLi4uFx8zODMsNygtLisBCgoKDg0OFxAQFywcHBwsLCwsLCwsLCwsLCwsLCwsLCwsLCwsLCwsLCwsLCwsLCwsLCwsLCwsLCwsLCwsLCwsLP/AABEIAKcA+wMBEQACEQEDEQH/xAAbAAABBQEBAAAAAAAAAAAAAAAFAQIDBAYAB//EAEkQAAEDAQQFBwcJBQgDAQAAAAEAAhEDBAUSIQYxQVFxEyIyYYGRsSNTcqGywdEHFTNCUmKS4fAWY4Ki4hQkNEOTo8LSc4PxVf/EABsBAAIDAQEBAAAAAAAAAAAAAAABAgQFBgMH/8QALxEAAgEDAQUGBwEBAQAAAAAAAAECAwQRBRITITEyFSJBUWFxBhQjJDM0UoFCYv/aAAwDAQACEQMRAD8AoqIjkAKgDkAdKAFlAzpQB0oAWUAdKAFlAHSgDpQB0oAWUAdKAFlIDpTA6UAdKAFlAzpSELKYzpQI6UAKCgDpQB0oA6UALKAOQByAIjTbvPcjMfMtqxreQjMBMBxndBnwUopPkeFajKk8SQ+pSA2ntBCbjg8iAqACSgCSkJO9NIBlutLabS4sJj9b0Taisli2oOvUUF4gs6RN2UvWvDfryNjsKf8ASGftGPND8X5JfMLyH2HL+hDpJ+6H4v6UfMLyDsN/0NOkp8038X9KXzHoPsT/ANCftM7zTfxf0o+Y9B9iL+i9dN6muXNLA2G4ss9oG5ekKu2yle6ereClnIRwHce4r0MoXk3fZPcUAdybtx7igDsB3HuKAOg7j3IAQIGBa+kZa5zeTHNcR0txjcvF1sPGDap6RtwUtrmM/af90Pxfklv15E+xX/Qv7T/uh3/kjfryDsWX9DhpMPN+tG/XkR7Fn/SHDSZvmz6vij5iPkLsWp/SHN0kZ5t3q+Ke/j5CejVUs7SC1OuCJg+tWEjHaw8D5USIsoA4lACCs3r7j8FLZAr1rypN1u9R+CjLEeZYoW1Ss2oLOBnzvR+36lHbj5ljsy4/k1946NVCwGg5msTiBMjMnC4HgNW1Dh5FyjepS76M42yllrLSIIpCRuJK9aawZ9/V255RZtwyHapSKUS7dVFuAEtadeZAJ1rzZMN07NTgeTZq+w34JiKV8Umtp81rQZGYaAfUmhGK0mPkjxb4rzr9JqaQs3CBlqtNle2k3A9mAEOLA3E8kMzcSY1h8CMuuVVbi0dAqdzGbaec+YNtYpyOSLyI52PD0vuxsiNa8pY8C1S3mPqY/wAK6iehzCJGLMSJA1kTnCZGWccAs62WXC1vIvjNzoPODsssU5jJ3eF67UMcihurjab2gjoHH9pqYQQMPNG0DHkD2KdDmylq+d1HJ6QwnrVk50vUiSE8iwSZ9aAGuJ60AVKjj1pDKlpccLuB8Ew8Ty2x2ylStNY16YqAuc0AjEBNTnOIkTlOUid4VPKU3k6pU6k6ENh4KbG2aMzXmBspxPD81HuHuvmM+BQXmWxUDL91MoF394c5vObq1FsGcWW/D2SpR2fEr13VXQh14NoQXUXPkk80jIc7KDAyjYm9nwFTdbGJo01iPMbwHgtCPI46ssTZtbNZ2FjTgb0R9UblEgMr2Zk9BvcEABr6oNDRAAzzjapIAfTGSkRZmb5HOd6QPqd8V4VlwNzRJYnL2C4uWxwPL1NQmHUYmM4kb15qEPMvu8us9AcoWG3Waztqtc8NIBzhzc9Ubu1TxJIJVbWtU2MFSw1qlSvUfWMvLKUmANYJ1bF70+XE56+jGNVqHIsXhqEQYmQm2VUsAxmk7qHNwh7TqGQI4Hd1KLRLJdsmm+KQ5uCBOsER2JYHksC+RXyB1Z+5OApGf0qdzAN7h4E+5eVy8RNbRFmu/YzBWfk64RLJEaU8iEQRETEH9EazmOquZEtYCJ9KfcrNvzZha08Qj7mquu/6r55QMAyjCHAyduZOWXgrRzm13sBEX3G1I9B7dIev4oAR2kI3+tADDfM7UABqukNc1OTwMAJj60wcxnMTCeCCmnxMPev01T03eKz6nUzsrN5oQfoVlAtHIGKgZyBioDwNld7wKTS4gAAZngtOD7qOHuV9WXuHrPpAA0NEZACdhSPNIr2nS9jXFpY50ZEtDYB3ZkSngGUbTfhr6m4W7BlPEkJpEcktmMhSEzPX63nv4N8V41+k19Ff18AnEqW2dfsmpdppaDZuQxcwCM9cbpXvvWUeyqW83niI20mcWouiRvDWgDuVqPI4+74VpI59r3a921M8AJeNUO60hA6lWAKANRow4PFTqwasteLdwUkJkOlDAGtj7e8n6rt6q3fSjc0FfVk/QzhVA6piIIjSUyIiZEQlAjQaI1A01SfstHrKtW3NmFrL7kTTXRe9JjSHPDeccu5WWznwo3SagMjVb3lGQwO/aizeeb3lPIsDTpRZ/PN7ylkMDP2goHVVae1GR4BNpvFj68tcHZDNMMGIvf6ep6ZVCp1M7Cz/AARKi8y0cgYqBipDOQM3Vy1aPIMxhpJaCcWEwY2A6loU33UcZeLFeXuCL9tTRUIZAEDo5DV1L14FTiBXVsRzMpgGLG/IQmINWBsg5nsyQAGv1kPdr6AOfUQvKv0M09IeLmIElZu0drglJUlzPRvgFq4nD6PvI9y01yPnNy81ZMr4cQ52cTrz1KR4FGvTABgbFEYCqPIkoEa/5O6mJlY9dMdwef8AkpIGTaWOzYPSPdh+Kp3b4I6HQV3pMz5VI6ViIIsamREQRYhTIhnR/oVf4P8Amrdt4mDrXKJAbDirDnFrfrDaQDnB2GNsFWWc2lLDJfmI+d/k/qSJoT5hPnP5f6kDyd8wnzn8v5oDJz7jIBPKQYMQIz6+pGCLz4DrloYYxEl069ikhd7a9Chew8s/0vcFn1epnaWX4IlReZbFQByQxQgkKkMoXgHB2URhb4LSpdKON1DhXkNoAtb616FIkpWgbSgZprqfLGneExGiu3bwTBg3SBvO40z6jPuXnWXcZe0x4uYGeWWd2PXouYTeIsM1ul/DPeZ9600fOKjzJsr0+if1rKGQKFtPMdwSGZ2s7I8ECNr8nDIs9Q/vY7mMPvUkB2lR57ODvWW/BU7t8UdJoK4SYDVM6FjSkRYiZERAhCmRDWjw5lXizwerdt4mBrP/ACWaTGmoc9R8VZMA09G6WHW9w7AgME4uBmyo7uCAGuuNg/zHdwRgAded3BrMnEzlqCeAwBLIwBzYzkmUABb3+nqel7gs+r1s7Cx/BEqLzLgqQzkAKgkKkMGXw5wcPswM/UVo0ehHHamsXEhzSvUojHoA09xOmk39aimI1F2azwTGyjpG3MejU9gqFTpZasHivB+pmllHfIkoiXNG9wHrC9YczzryxTk/QK1DnwY0eoLSPnb5siZ0OwIEDLydzCkMAWhhGvb+SYje6AD+7O/8rp/Cz3QmgKek7vKj0feVQu+pHT6Evpy9wOqpvCHrTRCTwj2e79E7GaLfIA4mATUBFQg5y7c7wWkqUMcjjqt9cbx97xPNa+iFpx1OSpOdTa6phdLTiawmNR6RA1ZKpKjJPkb1PUaTjHL4sz68S+F7jPk6nFng5XLbkzn9a5xKVZ4FR0uPSjI8VYZz7z4HWWnZy3yltrtdiMw4gAZQIM568+sZCM0C9WT8jY//ANC0fjTJCGnZdl4WjtefigGvUrk0w44LVVqtgdJxMGc9vuQR4ly5KvRMzBlNDKd6fTP4+4LPq9bOxsfwRKy8y4T2FjDUYKhcGF7Q8sGJwaSAcLdp/WacVl8SFWTjBuPM9gtWg1jdSc1lLA5zea6XYmujmnM79Y2q9uYNHMQ1CuqibfA8qNxWkU3VHUagY0S4lsYQNcg55Km6Ul4HSQvKUmltcWD15FoHXrVzA+7P8x+C0KHQclqv7DK9OpmF7GYTPCBmp0RrhjGlzcUYoHXika/1mmI09jql1QuO2UxsqaQN6HEj8QhRlyZ7WrxVi/UygWU1xPoS5EtDpDv7hPuXtT6kVL2WKE/YMWuiQ5xjI6loHAsrnod3ghgBL2rDDG1IYCc5MQd0XvR1Gs1ozZUc1jm+kcIcNxE9yEAW0idNb+H3lULrqR1Whr6UvcFqsbRqNE9FLTWIqsa2m3IsqVROexzGfWjectSsUqUnxMm9vqUFsc36G9uilZXvcKTv7XWA8pXqeVaCd7uiBmYa3r4q5HHhxOfr7xLLWyn4ALTixXgxhqi0cpSBzbSZyRYyOkQCctmsryrKaWUy7YTtpSUZR4+p5mqR0YXuf6Kp6Q8PzVy25M53WuqIGrv55P3virDMIkslsLXdOi3ENb6ZcSRsSIoIi8z5+y/6DvggmR1LzPnrL/ou+CAbBZtBOZwS44jgbAklBBYyErkdkOKkiRFef0z+PuCz63WzsbD8ESsvIumx0M0Xtb3Nrsayk3Isq1WyR9+nTOs7iexWKVOXMyr28pJbHN+hvLqpWZ5eKFQWqq3p1ajnVWh2USRzQMpwtjVs1q1HHuYdbbWHJYRl9OvnGkwuqVWuovljuRZhaGnIB4MkSNs9q8a22l6Gpp3y0pJY73qeeqkdCCb46bfQ/wCT1ft+g5PV19x/hWpv1b17mUXaiBhvRmsMJadYd6j+imBrLLaQIMAwgkMvp4c1jhqxt8UPkSpPE17mUCzXzPoUeSJrEJeBx9YI96nS6kUNRli3kE7VaXAnidavnDkNUZEyeGxDAx1sfnrSBlVpzQIJ3I6bVRb+9YT2Gfcmhmi0hd5Y8As+56zrNG4UG/UN07hp2SzC022DUqCaFnO3UcTxt1jLUJzmYTVNQW1LmFS6nXqbqly8WTXK623majP7SabKbBiawYQQ6QGNa0iZwnWYTg51PEhcQoWmG45bNNoBdLn2RhrECmHPHINbhBe12FxtBOb3S2MOQEZzssUYvZ4mXqNaO87pPp/pSyzU3UGjHWq03CNlNrwW4ndcEwEq1VRWCOnWUq0tt8keNwqB1mAvdZii/wBL/iFctuTOb1rriZ+vXh+qcz71YMNlu7L5NJw5oMb5ynInIHYgg3xNIzSt/mqZ/HPsIJple2aUOLSOSbnlli1HX/l7pRkjKWDL1bfiMwBmCOyPggawErjqeKaGdeX0ruI8As+t1s7GweLeLZqfmBlhs7bRbIdXfnRs51CIOJ7frESJGoTtOSmoKC2pcyu7idzU3dPp8WWLrr3heYqgV8FOmwYmtGEOkOhjQ3MyARmYTi51OTI1advaNNxy2aX5P7ue+yUzULWUgXAUaYIxua4tc+0OJlxkRhyAjPcvajF4M3UKsd49niTfKHpFToUH2eMdWtTc3DsYx4LcbvXA6k61RRWB6ZaTqVFPkkeOrOOsBd9HNvW0+o/mr1t0nK6z+ZewOY5WDIL1KpI4IGEbogOyOaaEaChaR1n1BMYQtYmzgwMnD3JeBOHUjPVRDiNxI9azJcz6BSeYL2LdhAxiN48Qvaj1GXqbat5D7WczxPirpx5LV6LuDvBAGItJz7SkBBS6SAC2i4m3UfSPqY5MA7fudd3AeCz7jrOv0hfble22upVeX1nue47XEkxuG4ZnILxbb5mjTowprEVg0F0XdaKFlFuoVHtLnlrWU2FwIYTPKkHISDAIPZK94QlGO0jNua1KpV3M1w8z0fRS22us7lLRQFnY9kxizqVMjyjaZGJvNBkEnYrVOUnzWDBvKVKHCEtowGk9AVb0tPKtrVW0y3mUcJqYA1uQnOBOwHXs1qtNZm8m1ay3drHZwmztOND22ZjLRZi51CpEh2bqZcJbnGbSN+YO9KrR2eKHYX7rSdOfMBXf9A70z7LV7W3Jmfrf5I+xlbW7ndpVgxCKm4SJAI25xKBGru+nTLB5KzjZnXM5b+akMFX4GAwKdMEDpMq4xnsiBGpMQGxIAO3AfFNDLVuJFUkawQRxEQs6t1nYWEdq3imJb7bUrPNSu91R5yxOMmNw3DM5DevOUnLmXKdGNNYisGhuOzWqzWQ26hVNMOfhDA0vFQUznj2NEhwz3Fe1NSUdpGfczpVau5mv9PRdEb2tFocHuspoUntc5ziRhfVkQ6mDDoInZG2SrNObfgYl5Qp0+CltMwOmFHlLztHL8qWU8M8kwPeKYDdQJAAzPOMqvVjmfE2bOW7tYuGMvzI9MNDxZabK9B7qlCoBm6MbC4S3EQIIO/LPJRqUdlZR62V/vpOE+DMBfg6H8Y9n4r3tukytbX1o+wLaVYMUu2XUUAi/dJ8p2+4poAzQKYw7Uzsp9L4JeBNdSAVapznaukd29UJc2d1b8aUfYfdA8oEW/WUdYeLcfWMq+ceS2k8x3AoAxVfWUgIaPSQAX0S/x9L0new5MA3fJ8s7sWdcdZ2elLFuikvA0jZ6B6aGyeRrNx0XOkGYdSJ1kTkWk5kbNas0a2O6zI1HTt99SPBo3NyWW0Pva0VbTIZSpAUNeDk6xyLZ2kUzi6x1BWY5222YtZ01bxhHqb4nl2mNubVvCvVoOy5QYHtMSWgDE0jrGRCpVZd9tHRWNBxt1GaLek2mta10adFwDGtDeUjM1Xt1OM6htjepTrOSwedtpsKFRzznyBNj+gd6bvZYrFt0syNc/LH2MjanZ9p8VYRhlfagRp7ha51M4S/I5w5wGYy1cConmpvaaA99HyjhLjGRkyZ1JoKcnJZKATPUPaPuzPZ65+CaAt2o87sCzq3WztNN/XiRrxyaODZ6BaZiyA0a7S+g90zrNImA4wdbcgSOJ2qxRq7PBmRqOnOt9SDw0bmwutFa+JflZ6dnx0AOi5tSGh/W6cQO6FY4ufoY1RU4W2F1N8Tz75RLYPnOq+g8gswNxMJBD2tAdBHcq9eXf4G5plHNtia5jtItN6lqstOzlgbABrO1l7mnm4fsjaesxszJV8xwFtpio1nUz7GAv7o0/SqeFNett0sy9c/LH2A7VZMMu2Q60Ai7dh544poA1SPvTAPUzNkd1FIkuZnrUIeVl1H32d5aPNCHsWbo6Z6h7162vUZ2tvFFe5HXqQJ3AmOAlXzkie1O8kT93xQBjKutICOiecgA5oQ2bczqDz/KQmAVvf6Z/H3LMr9bO20tfbRIHWdwGItcBlmWkDnAluerMAxwK82mi9GpBvZT4kaRPK8z0app80XQ2gwuNoLeRcSMms1F86s2kAK26/08eJz3Zbd25Po5nngpGJgxMTBiYmJ3wJVTDN/ainjIxIlgvWX6E+m72WK/a9LOT1380fYydp1/rerJiENGqWmRB1ZFAj3j5GbzZaKVZtWjTxU8EHk25h2Kc4z1KKIyWTzT5Qr85S1VWMpMY1lRzRDA3ouInVnqQkSSwsGQnepAHrhHimgL9vHlDwHgsyv1s7bS19vEhw/r1LyNFYzjIkJEsI9M0d08ZRupzHvm008VOiCJJDug6dzZ1fcG9XadZKHHmc3c6XKd2ml3HxZ5qQTJ17SeJ2lVG8vJ0KUYpIakSBV/9FnF/gz4K7a8mcvry+pF+gIarRgFyyHWgC5d58oOI8U0AapnM8SmAfsWdlq9X5pEkZ+2Hnns8Asuqu+zubF/bw9i1dTec7hHj8F62nNmfr3ClH3OtVkJBGQkEb9YI96vnKDbc7yTuCGBkKwSAio60AaP5PR/fs/N1D4Jgi/en0z/AEvcFl1n32d1pq+2gWbVfD6lOlTc2mW0QAzmmTETiz50wAZ9Si6raSxyPanZRhOUk33gk7S2rnhpUGyST5MukmYJxE5idfUJmAp/MPyPFaTDxk2KzSyo1gDaVnB5Qvf5IQ5o5PA2J2YCOBEQj5j0F2TFy6njA1ultYMLMFHCQ8ECmACHCmACAQTApxmcw4gykrh45DekU852mBrytjq1V1R8AuJMNAa1oJkNaBsGpeUp7TyXaNuqUFBC08qJ9I+AV+16TlNe/PH2MhaH5qyYRCKkFAHrHyS6Tss1OtyjZx4S3UMmYpOreY7Co4B8TA6W2/lLTVMZOe5zd+FxJGY4oSGBcSkIOXE/xTQBa2jn9g8Fl3HWzutKX20S6+9psrbPybYaDz8Tg8+UfUExkWjGcjOeaTq93Zwe0bHFZ1c8y/T0iptjDZKOumXYiH4hTA5sYRh1GCNWIziOalv4/wAnj2ZUby6jFZpGwNcRZLMHlvJiGOwYCH4iWl0TLt26dQTVdeQS0ybaW8eB1LSzASadmoMnWADBHPMOmdTqhIIjUNaFcY8CM9K2l3ptgW9bfyzmnAym1rQ1rGCGiAJM6yTG2V5zntFyhb7pNZyzP3+3mNP3z6x+StWvJnPa+u9ECNVs50t2U60AW7AOeD1jxTQB+jSk5Ed6YGgu2mRZqwO6fUkNGeqskzw8Fn1F3mdpZS+3h7FiwmA88PB6lZ82VfiHhCC9Rj6pOGSVfOUFtDAWEbwosDNWqkGnNAFIRiMIA3HybXU41H2g5Max1Nv3nOjF2AAZ7ygaILxHlX8fcFk1utnf6cvt4EIavJs0VEcGpZPRQFwpZJbJ2FGRbI0tTyQcSZw8j2ladp0HE6+vuF7GNtCsmEQNbJA3+reUAaC67VGKMhEN4DUkIGW44gTtacutpJnuPiUDKTUxBy4/emgDlrHO/hb4LKuetnfaOs20SMNVfJsKIuFLJLZOwp5DZELUZIuAwtTyeTiDb/b5EH94B3td8FftPE5T4hXGACoxtVw5ouMZCBk13AmoAOPYE0Jmns5hMDRXbZT/AGeq4iA5pA64BkpDRni3V6LfZCpTXeZ1VpL6MPY6iIa/9agf+yLPxD4l4bCKzzm39bFdOUJqp5vYhgjN3kc+0pIbB7daBHseg4/uNP0fcmxoyNsHlHcfcsir1M+i6dH7eHsMDV5YNNRHQlglgWEYHgSEgwIQgi0OtWVEcHe0VqWnQcJ8Q/sr2MVXVkwBjECCFhdCQFWuc0wK4CADdx7eKaA0NpGY9Bvgsm562fQ9FX2sRgCr4NnAsJ4Hg6EYDAmFPAsDHNTwecog3SAf3f8A9zfYqK7aeJyPxGugzTVdOWCE5BAye5z5bsPuTQjY3eAXCQmM11ATZnei/wB6j4jRhZyHot8Aq013mdDbS+lH2HH6M/x+rk/ivOy5M9viZ9+C9ClUdm3t8FeOWH2h2QSY0Z63nPvQJlEa0Aey6E/4Gn6PuQyS5oydpHlH+kVkVOpn0vT19CHsNAUcF8VPAzksAIk0BxCiwZ14fQs4O9ty07ToOB+Iv2l7GJqqyYAiBFygcigCvWQBCRtQAYuTbxTQzS2nW30G+Cybn8jPouifqRI14mwKpYA5PAjk8ANcEmhNAvSP/Df+5nsVFbtPE5D4lXCBmGq6cmXQckDJ7qPlRwKYjYXc7nN4pjNnYM6BHU/3qJJGKs9KWg/rIwvCXNm1Ql9OJBVPkzxd6+T+C8rLpZa+J39aHsUHvzHAq8cwPtTtSixoA2tCEymG5lMD2DRF+GxsH3UMnHmjMVz5R/pu8SsefUz6bY/hj7CIRcFhTSAWF6KmLIhChKGBjSq8iQl5nyLPRd7blpWnQcB8Rftf4YwDWewcVZMARjUCLFMdaAI6jetAEbRnG/JAwnc4gkHemgNPX+r6DPBZNz+Rn0bRP1Ika8omuLC9VBiOhPZARIBCotgC9IhNAAedb7D1atObOR+JV3Ye5mQxXTkSxOSAJ7r+lB4+CaA113O5zeITA2d0wKLgPvdfWonpEzt2Uppji723LykuJp05dxAuo3KHA8IO/wDJedpFxi8lr4iqxqVo7LzwKlSnsAA8VbOdG2iz5dJx4x8FFkkB7TQzyk+tCBo6jYnbR2bUmwSN/dVfBZ2t3NTfInDmADV57vSd4lY9XmfSLKot3FZ8CQFeW00aGUxwKsQk0A7EvdVRYOJUJVMhgYVUlkkQ3mZpsA3O9ty07T8ZwHxF+1/hl7S2Dh+zr47fgrCMFjGtTETNbwQMa9qBEfJIGFLJSyDuuDxAHiE0AfqGcPoN8Fj3X5GfR9E/UiIFGkazHK2mRORkBpKrVJNDQ1xXltZBlC8xipx98ey5XrXxOS+InmMfcDmw7u5XcnJYEfZXIyGB9gszg+Y1JoiaG76nOGwyNeX/ANUgNlddccm4HefAKLPWACu6rFMD7z/bcoNcS5CXBD61iqE5g8SVPKKM8yYyndBmSjJDBMbpG0SkPBGbpGxqQxad2HEBBgkDIbCUxYDL7gafrfyD45qKz4nvVqwaShHGBBcDd7e1g+KThF+B6QvaseUmObcsebPFijuoeR7LU66/7Y/5nH2aH4EtzDyPRatX/tnfM4+xR/CQluIeRLtiv/bGuuYebpdmII3EPIfbNx/bK9W4wfqM7HPHvRuIeRLtu4/oz950gwEtGTQQ0STLpMa+9e0IqKwjMubidee3N5ZlTZnHZr3qRXFFiPUO1GAFFljaO9GAE5Hrb3oENNLrHemBeumMRYSOfkM/rDooGbC6rqbUaCWkkAA88t9yrzoRk8s2LXV61CmoRfAKNuGn5r/eekqEUWO3rjzJPmOl5n/fenukHbtx/R3zJS8x/vVE92hdu1/6ENy0vMD/AFqvxUXRi+Yu3bj+iB9wMP8Alt/1H/H9Ql8vDyIvXLh/9FWtouCIaGtznpOPivSMFHkUbi9qV2tt5wULZo0WAGRmYgT70458SFfdPG7yQUtH3O6LXOjXDSdeqYUitkV2jdcdGlUz1Dk35zERln0m/iG9STEPsFz1SQXUamHKDybsJJgtAMQek09o3qREsVqRb9UtmYkOEwS0kTrza4cWkbEmekXgHUMhq3+JSwDkzYOoqBNiYEyIpYkA00kAcwEEcQmDCDXhB5jgUAKgBUwOSA6EANcEAYXS20c8U2NAwjETAzceJ2DxTRKRned1dzVLJEU1eGr7I+CAGmr6Or7I/wCqBHCodmHVuH/VAHGsRrw9w/6oGcy1ZjV2ADMavq8EAek6O121KYewQHNaSOsSHetQJMLhBEVAHIARACIARAFW3jIcUMlEbZKuBrmlsh3WRnBGcaxmcvWkSayXhfL+UxlrScTXbhkWOgxrzpjhJ3p5FsjBeJgS3MVOUJBADnRTBJBafNA5EaygNkgtlc1MEwCxmCR9bnvfiPXzz3IGlgpcmeruCRLgf//Z"/>
          <p:cNvSpPr>
            <a:spLocks noChangeAspect="1" noChangeArrowheads="1"/>
          </p:cNvSpPr>
          <p:nvPr/>
        </p:nvSpPr>
        <p:spPr bwMode="auto">
          <a:xfrm>
            <a:off x="612775" y="26511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705" y="2068923"/>
            <a:ext cx="1251649" cy="12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BroadBand Tower,Inc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61" y="3827806"/>
            <a:ext cx="1595089" cy="6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579" y="3497572"/>
            <a:ext cx="1243775" cy="124377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11" y="2085233"/>
            <a:ext cx="1160300" cy="146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livedoor.blogimg.jp/kaikaihanno/imgs/b/4/b433c84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527" y="2085231"/>
            <a:ext cx="1501098" cy="150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scphys.kyoto-u.ac.jp/old/life/images/logo68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6" y="3505755"/>
            <a:ext cx="1047389" cy="104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正方形/長方形 18"/>
          <p:cNvSpPr/>
          <p:nvPr/>
        </p:nvSpPr>
        <p:spPr>
          <a:xfrm rot="20735298">
            <a:off x="3378362" y="397565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 </a:t>
            </a:r>
            <a:r>
              <a:rPr lang="en-US" altLang="ko-KR" dirty="0"/>
              <a:t>｡•</a:t>
            </a:r>
            <a:r>
              <a:rPr lang="ko-KR" altLang="en-US" dirty="0"/>
              <a:t>ㅅ</a:t>
            </a:r>
            <a:r>
              <a:rPr lang="en-US" altLang="ko-KR" dirty="0"/>
              <a:t>•｡ 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 rot="620159">
            <a:off x="5100339" y="3060024"/>
            <a:ext cx="750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- </a:t>
            </a:r>
            <a:r>
              <a:rPr lang="el-GR" altLang="ja-JP" sz="1600" dirty="0">
                <a:solidFill>
                  <a:schemeClr val="bg1"/>
                </a:solidFill>
              </a:rPr>
              <a:t>▱ω▱ -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971600" y="5109567"/>
            <a:ext cx="72008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chemeClr val="tx1"/>
                </a:solidFill>
              </a:rPr>
              <a:t>◯</a:t>
            </a:r>
            <a:r>
              <a:rPr lang="ja-JP" altLang="en-US" sz="2400" dirty="0">
                <a:solidFill>
                  <a:schemeClr val="tx1"/>
                </a:solidFill>
              </a:rPr>
              <a:t>村主崇行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</a:rPr>
              <a:t>理研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ja-JP" altLang="en-US" sz="2400" dirty="0" smtClean="0">
                <a:solidFill>
                  <a:schemeClr val="tx1"/>
                </a:solidFill>
              </a:rPr>
              <a:t>計算科学研究機構</a:t>
            </a:r>
            <a:r>
              <a:rPr lang="en-US" altLang="ja-JP" sz="2400" dirty="0" smtClean="0">
                <a:solidFill>
                  <a:schemeClr val="tx1"/>
                </a:solidFill>
              </a:rPr>
              <a:t>) 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ja-JP" altLang="en-US" sz="2400" dirty="0">
                <a:solidFill>
                  <a:schemeClr val="tx1"/>
                </a:solidFill>
              </a:rPr>
              <a:t>羽田裕子</a:t>
            </a:r>
            <a:r>
              <a:rPr lang="en-US" altLang="ja-JP" sz="2400" dirty="0">
                <a:solidFill>
                  <a:schemeClr val="tx1"/>
                </a:solidFill>
              </a:rPr>
              <a:t>, </a:t>
            </a:r>
            <a:r>
              <a:rPr lang="ja-JP" altLang="en-US" sz="2400" dirty="0">
                <a:solidFill>
                  <a:schemeClr val="tx1"/>
                </a:solidFill>
              </a:rPr>
              <a:t>浅井歩</a:t>
            </a:r>
            <a:r>
              <a:rPr lang="en-US" altLang="ja-JP" sz="2400" dirty="0">
                <a:solidFill>
                  <a:schemeClr val="tx1"/>
                </a:solidFill>
              </a:rPr>
              <a:t>, </a:t>
            </a:r>
            <a:r>
              <a:rPr lang="ja-JP" altLang="en-US" sz="2400" dirty="0">
                <a:solidFill>
                  <a:schemeClr val="tx1"/>
                </a:solidFill>
              </a:rPr>
              <a:t>柴田一成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京大理</a:t>
            </a:r>
            <a:r>
              <a:rPr lang="en-US" altLang="ja-JP" sz="2400" dirty="0">
                <a:solidFill>
                  <a:schemeClr val="tx1"/>
                </a:solidFill>
              </a:rPr>
              <a:t>),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ja-JP" altLang="en-US" sz="2400" dirty="0">
                <a:solidFill>
                  <a:schemeClr val="tx1"/>
                </a:solidFill>
              </a:rPr>
              <a:t>根本茂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京大宇宙ユニット</a:t>
            </a:r>
            <a:r>
              <a:rPr lang="en-US" altLang="ja-JP" sz="2400" dirty="0">
                <a:solidFill>
                  <a:schemeClr val="tx1"/>
                </a:solidFill>
              </a:rPr>
              <a:t>), </a:t>
            </a:r>
          </a:p>
          <a:p>
            <a:endParaRPr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151" y="2835780"/>
            <a:ext cx="1060659" cy="106554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97210" y="191676"/>
            <a:ext cx="871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0" i="0" dirty="0" smtClean="0">
                <a:solidFill>
                  <a:srgbClr val="222222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第</a:t>
            </a:r>
            <a:r>
              <a:rPr lang="en-US" altLang="ja-JP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ja-JP" altLang="en-US" b="0" i="0" dirty="0" smtClean="0">
                <a:solidFill>
                  <a:srgbClr val="222222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回オープンサイエンスデータ推進ワークショップ</a:t>
            </a:r>
            <a:endParaRPr lang="ja-JP" alt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49610" y="201201"/>
            <a:ext cx="8713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b="0" i="0" dirty="0" smtClean="0">
                <a:solidFill>
                  <a:srgbClr val="222222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9/28 14:50- </a:t>
            </a:r>
            <a:r>
              <a:rPr lang="ja-JP" altLang="en-US" b="0" i="0" dirty="0" smtClean="0">
                <a:solidFill>
                  <a:srgbClr val="222222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理学部</a:t>
            </a:r>
            <a:r>
              <a:rPr lang="en-US" altLang="ja-JP" b="0" i="0" dirty="0" smtClean="0">
                <a:solidFill>
                  <a:srgbClr val="222222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1-563</a:t>
            </a:r>
            <a:endParaRPr lang="ja-JP" alt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err="1" smtClean="0"/>
              <a:t>Superflares</a:t>
            </a:r>
            <a:r>
              <a:rPr lang="en-US" altLang="ja-JP" sz="3600" dirty="0" smtClean="0"/>
              <a:t> on Solar type stars 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sz="3800" dirty="0" smtClean="0">
                <a:solidFill>
                  <a:schemeClr val="tx1"/>
                </a:solidFill>
              </a:rPr>
              <a:t> </a:t>
            </a:r>
            <a:r>
              <a:rPr lang="en-US" altLang="ja-JP" sz="3800" dirty="0" smtClean="0">
                <a:solidFill>
                  <a:schemeClr val="tx1"/>
                </a:solidFill>
              </a:rPr>
              <a:t>H. </a:t>
            </a:r>
            <a:r>
              <a:rPr lang="en-US" altLang="ja-JP" sz="3800" dirty="0" err="1">
                <a:solidFill>
                  <a:schemeClr val="tx1"/>
                </a:solidFill>
              </a:rPr>
              <a:t>Maehara</a:t>
            </a:r>
            <a:r>
              <a:rPr lang="en-US" altLang="ja-JP" sz="38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 T. </a:t>
            </a:r>
            <a:r>
              <a:rPr lang="en-US" altLang="ja-JP" dirty="0" err="1">
                <a:solidFill>
                  <a:schemeClr val="tx1"/>
                </a:solidFill>
              </a:rPr>
              <a:t>Shibayama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S.  </a:t>
            </a:r>
            <a:r>
              <a:rPr lang="en-US" altLang="ja-JP" dirty="0" err="1">
                <a:solidFill>
                  <a:schemeClr val="tx1"/>
                </a:solidFill>
              </a:rPr>
              <a:t>Notsu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Y. </a:t>
            </a:r>
            <a:r>
              <a:rPr lang="en-US" altLang="ja-JP" dirty="0" err="1">
                <a:solidFill>
                  <a:schemeClr val="tx1"/>
                </a:solidFill>
              </a:rPr>
              <a:t>Notsu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T. </a:t>
            </a:r>
            <a:r>
              <a:rPr lang="en-US" altLang="ja-JP" dirty="0">
                <a:solidFill>
                  <a:schemeClr val="tx1"/>
                </a:solidFill>
              </a:rPr>
              <a:t>Nagao, </a:t>
            </a:r>
            <a:r>
              <a:rPr lang="en-US" altLang="ja-JP" dirty="0" smtClean="0">
                <a:solidFill>
                  <a:schemeClr val="tx1"/>
                </a:solidFill>
              </a:rPr>
              <a:t>S.  </a:t>
            </a:r>
            <a:r>
              <a:rPr lang="en-US" altLang="ja-JP" dirty="0" err="1">
                <a:solidFill>
                  <a:schemeClr val="tx1"/>
                </a:solidFill>
              </a:rPr>
              <a:t>Kusaba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S. </a:t>
            </a:r>
            <a:r>
              <a:rPr lang="en-US" altLang="ja-JP" dirty="0">
                <a:solidFill>
                  <a:schemeClr val="tx1"/>
                </a:solidFill>
              </a:rPr>
              <a:t>Honda, </a:t>
            </a:r>
            <a:r>
              <a:rPr lang="en-US" altLang="ja-JP" dirty="0" smtClean="0">
                <a:solidFill>
                  <a:schemeClr val="tx1"/>
                </a:solidFill>
              </a:rPr>
              <a:t>D.  </a:t>
            </a:r>
            <a:r>
              <a:rPr lang="en-US" altLang="ja-JP" dirty="0" err="1">
                <a:solidFill>
                  <a:schemeClr val="tx1"/>
                </a:solidFill>
              </a:rPr>
              <a:t>Nogami</a:t>
            </a:r>
            <a:r>
              <a:rPr lang="en-US" altLang="ja-JP" dirty="0">
                <a:solidFill>
                  <a:schemeClr val="tx1"/>
                </a:solidFill>
              </a:rPr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K.  Shibata</a:t>
            </a:r>
            <a:endParaRPr lang="ja-JP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 </a:t>
            </a:r>
            <a:endParaRPr lang="ja-JP" altLang="ja-JP" dirty="0">
              <a:solidFill>
                <a:schemeClr val="tx1"/>
              </a:solidFill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22032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185596" y="332656"/>
            <a:ext cx="5646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</a:rPr>
              <a:t>世界的な雑誌</a:t>
            </a:r>
            <a:r>
              <a:rPr lang="en-US" altLang="ja-JP" sz="3200" dirty="0" smtClean="0">
                <a:solidFill>
                  <a:srgbClr val="FF0000"/>
                </a:solidFill>
              </a:rPr>
              <a:t> Nature </a:t>
            </a:r>
            <a:r>
              <a:rPr lang="ja-JP" altLang="en-US" sz="3200" dirty="0" smtClean="0">
                <a:solidFill>
                  <a:srgbClr val="FF0000"/>
                </a:solidFill>
              </a:rPr>
              <a:t>に出版</a:t>
            </a:r>
            <a:r>
              <a:rPr lang="en-US" altLang="ja-JP" sz="3200" dirty="0" smtClean="0">
                <a:solidFill>
                  <a:srgbClr val="FF0000"/>
                </a:solidFill>
              </a:rPr>
              <a:t/>
            </a:r>
            <a:br>
              <a:rPr lang="en-US" altLang="ja-JP" sz="3200" dirty="0" smtClean="0">
                <a:solidFill>
                  <a:srgbClr val="FF0000"/>
                </a:solidFill>
              </a:rPr>
            </a:br>
            <a:r>
              <a:rPr lang="ja-JP" altLang="en-US" sz="3200" dirty="0" smtClean="0">
                <a:solidFill>
                  <a:srgbClr val="FF0000"/>
                </a:solidFill>
              </a:rPr>
              <a:t>　　　　　　　　　　　</a:t>
            </a:r>
            <a:r>
              <a:rPr lang="en-US" altLang="ja-JP" sz="3200" dirty="0" smtClean="0">
                <a:solidFill>
                  <a:srgbClr val="FF0000"/>
                </a:solidFill>
              </a:rPr>
              <a:t>(2012</a:t>
            </a:r>
            <a:r>
              <a:rPr lang="ja-JP" altLang="en-US" sz="3200" dirty="0" smtClean="0">
                <a:solidFill>
                  <a:srgbClr val="FF0000"/>
                </a:solidFill>
              </a:rPr>
              <a:t>年５月</a:t>
            </a:r>
            <a:r>
              <a:rPr lang="en-US" altLang="ja-JP" sz="3200" dirty="0" smtClean="0">
                <a:solidFill>
                  <a:srgbClr val="FF0000"/>
                </a:solidFill>
              </a:rPr>
              <a:t>)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 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1907704" y="2132856"/>
            <a:ext cx="1280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340700" y="2132856"/>
            <a:ext cx="1087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577369" y="2132856"/>
            <a:ext cx="7147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15737" y="2132856"/>
            <a:ext cx="10724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804248" y="2161609"/>
            <a:ext cx="1280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818084" y="2180790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京大学部生（３回生）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988840"/>
            <a:ext cx="5257150" cy="375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ケプラー</a:t>
            </a:r>
            <a:r>
              <a:rPr lang="ja-JP" altLang="en-US" sz="3600" dirty="0"/>
              <a:t>衛星によって観測された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dirty="0"/>
              <a:t>スーパーフレア（</a:t>
            </a:r>
            <a:r>
              <a:rPr lang="ja-JP" altLang="en-US" sz="3600" dirty="0" smtClean="0"/>
              <a:t>例</a:t>
            </a:r>
            <a:r>
              <a:rPr lang="ja-JP" altLang="en-US" sz="3600" dirty="0"/>
              <a:t>２</a:t>
            </a:r>
            <a:r>
              <a:rPr lang="ja-JP" altLang="en-US" sz="3600" dirty="0" smtClean="0"/>
              <a:t>）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2199928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星の明るさ</a:t>
            </a:r>
            <a:endParaRPr kumimoji="1" lang="en-US" altLang="ja-JP" sz="2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877272"/>
            <a:ext cx="180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Time  (day)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37333" y="2432890"/>
            <a:ext cx="21066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全エネルギー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最大の太陽</a:t>
            </a:r>
            <a:endParaRPr lang="en-US" altLang="ja-JP" sz="2400" dirty="0" smtClean="0"/>
          </a:p>
          <a:p>
            <a:r>
              <a:rPr lang="ja-JP" altLang="en-US" sz="2400" dirty="0" smtClean="0"/>
              <a:t>フレアの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万倍</a:t>
            </a:r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80112" y="6488668"/>
            <a:ext cx="22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Maehara</a:t>
            </a:r>
            <a:r>
              <a:rPr kumimoji="1" lang="en-US" altLang="ja-JP" dirty="0" smtClean="0"/>
              <a:t> et al.  (2011)</a:t>
            </a:r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79511" y="548680"/>
            <a:ext cx="7660001" cy="12241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星の明るさの変動の原因は</a:t>
            </a:r>
            <a:endParaRPr kumimoji="1" lang="en-US" altLang="ja-JP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何か？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539552" y="5661248"/>
            <a:ext cx="8064896" cy="11967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巨大黒点のある星の自転が原因？</a:t>
            </a:r>
            <a:endParaRPr kumimoji="1" lang="en-US" altLang="ja-JP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93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8" y="2030614"/>
            <a:ext cx="4370675" cy="4315582"/>
          </a:xfrm>
          <a:prstGeom prst="rect">
            <a:avLst/>
          </a:prstGeom>
        </p:spPr>
      </p:pic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366576" y="999465"/>
            <a:ext cx="4669920" cy="1062832"/>
          </a:xfrm>
          <a:ln/>
        </p:spPr>
        <p:txBody>
          <a:bodyPr tIns="41146"/>
          <a:lstStyle/>
          <a:p>
            <a:pPr>
              <a:lnSpc>
                <a:spcPct val="9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3300" dirty="0" err="1" smtClean="0">
                <a:latin typeface="IPAexゴシック" charset="0"/>
                <a:ea typeface="IPAexゴシック" charset="0"/>
                <a:cs typeface="IPAexゴシック" charset="0"/>
              </a:rPr>
              <a:t>スーパーフレアの</a:t>
            </a:r>
            <a:r>
              <a:rPr lang="en-US" sz="3300" dirty="0" smtClean="0">
                <a:latin typeface="IPAexゴシック" charset="0"/>
                <a:ea typeface="IPAexゴシック" charset="0"/>
                <a:cs typeface="IPAexゴシック" charset="0"/>
              </a:rPr>
              <a:t/>
            </a:r>
            <a:br>
              <a:rPr lang="en-US" sz="3300" dirty="0" smtClean="0">
                <a:latin typeface="IPAexゴシック" charset="0"/>
                <a:ea typeface="IPAexゴシック" charset="0"/>
                <a:cs typeface="IPAexゴシック" charset="0"/>
              </a:rPr>
            </a:br>
            <a:r>
              <a:rPr lang="en-US" sz="3300" dirty="0" err="1" smtClean="0">
                <a:latin typeface="IPAexゴシック" charset="0"/>
                <a:ea typeface="IPAexゴシック" charset="0"/>
                <a:cs typeface="IPAexゴシック" charset="0"/>
              </a:rPr>
              <a:t>想像図</a:t>
            </a:r>
            <a:endParaRPr lang="en-US" sz="3300" dirty="0">
              <a:latin typeface="IPAexゴシック" charset="0"/>
              <a:ea typeface="IPAexゴシック" charset="0"/>
              <a:cs typeface="IPAex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2833" y="967782"/>
            <a:ext cx="3624480" cy="10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146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3300">
                <a:latin typeface="IPAexゴシック" charset="0"/>
                <a:ea typeface="IPAexゴシック" charset="0"/>
                <a:cs typeface="IPAexゴシック" charset="0"/>
              </a:rPr>
              <a:t>太陽フレア</a:t>
            </a:r>
            <a:br>
              <a:rPr lang="en-US" sz="3300">
                <a:latin typeface="IPAexゴシック" charset="0"/>
                <a:ea typeface="IPAexゴシック" charset="0"/>
                <a:cs typeface="IPAexゴシック" charset="0"/>
              </a:rPr>
            </a:br>
            <a:r>
              <a:rPr lang="en-US" sz="3300">
                <a:latin typeface="IPAexゴシック" charset="0"/>
                <a:ea typeface="IPAexゴシック" charset="0"/>
                <a:cs typeface="IPAexゴシック" charset="0"/>
              </a:rPr>
              <a:t>（実際の観測）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5312" y="6052956"/>
            <a:ext cx="4734720" cy="2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2019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ゴシック" charset="0"/>
                <a:cs typeface="VL ゴシック" charset="0"/>
              </a:defRPr>
            </a:lvl9pPr>
          </a:lstStyle>
          <a:p>
            <a:r>
              <a:rPr lang="en-US" sz="1300">
                <a:solidFill>
                  <a:srgbClr val="FFFF00"/>
                </a:solidFill>
              </a:rPr>
              <a:t> 2011年9月7日 X2.1フレア（京大飛騨天文台SMART望遠鏡）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2671504" y="3061763"/>
            <a:ext cx="162720" cy="489651"/>
          </a:xfrm>
          <a:prstGeom prst="downArrow">
            <a:avLst>
              <a:gd name="adj1" fmla="val 50000"/>
              <a:gd name="adj2" fmla="val 75221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15" y="2059417"/>
            <a:ext cx="4261563" cy="42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3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0645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300788" y="4365625"/>
            <a:ext cx="2447925" cy="618546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 sz="2200">
                <a:solidFill>
                  <a:srgbClr val="FF0000"/>
                </a:solidFill>
                <a:latin typeface="IPA Pゴシック" pitchFamily="34"/>
                <a:ea typeface="IPA Pゴシック" pitchFamily="34"/>
              </a:defRPr>
            </a:pPr>
            <a:r>
              <a:rPr lang="ja-JP" altLang="en-US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スーパーフレア</a:t>
            </a:r>
          </a:p>
        </p:txBody>
      </p:sp>
      <p:sp>
        <p:nvSpPr>
          <p:cNvPr id="4" name="直線コネクタ 3"/>
          <p:cNvSpPr/>
          <p:nvPr/>
        </p:nvSpPr>
        <p:spPr>
          <a:xfrm>
            <a:off x="2063750" y="1557338"/>
            <a:ext cx="5387975" cy="4408487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VL ゴシック" pitchFamily="2"/>
              <a:cs typeface="VL ゴシック" pitchFamily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16238" y="3500438"/>
            <a:ext cx="2938462" cy="61912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 sz="2200">
                <a:latin typeface="IPA Pゴシック" pitchFamily="34"/>
                <a:ea typeface="IPA Pゴシック" pitchFamily="34"/>
              </a:defRPr>
            </a:pPr>
            <a:r>
              <a:rPr lang="ja-JP" altLang="en-US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太陽フレア</a:t>
            </a: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68313" y="144463"/>
            <a:ext cx="8280400" cy="1268412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latin typeface="+mn-lt"/>
                <a:ea typeface="+mn-ea"/>
              </a:rPr>
              <a:t>太陽フレアとスーパーフレアの</a:t>
            </a:r>
            <a:r>
              <a:rPr lang="en-US" altLang="ja-JP" sz="3200" dirty="0">
                <a:latin typeface="+mn-lt"/>
                <a:ea typeface="+mn-ea"/>
              </a:rPr>
              <a:t/>
            </a:r>
            <a:br>
              <a:rPr lang="en-US" altLang="ja-JP" sz="3200" dirty="0">
                <a:latin typeface="+mn-lt"/>
                <a:ea typeface="+mn-ea"/>
              </a:rPr>
            </a:br>
            <a:r>
              <a:rPr lang="ja-JP" altLang="en-US" sz="3200" dirty="0">
                <a:latin typeface="+mn-lt"/>
                <a:ea typeface="+mn-ea"/>
              </a:rPr>
              <a:t>発生頻度分布</a:t>
            </a:r>
            <a:endParaRPr lang="ja-JP" altLang="en-US" sz="3200" dirty="0">
              <a:latin typeface="+mj-lt"/>
              <a:ea typeface="+mj-ea"/>
              <a:cs typeface="+mj-cs"/>
            </a:endParaRPr>
          </a:p>
        </p:txBody>
      </p:sp>
      <p:cxnSp>
        <p:nvCxnSpPr>
          <p:cNvPr id="19" name="カギ線コネクタ 18"/>
          <p:cNvCxnSpPr/>
          <p:nvPr/>
        </p:nvCxnSpPr>
        <p:spPr>
          <a:xfrm>
            <a:off x="1979613" y="4365625"/>
            <a:ext cx="3529012" cy="1511300"/>
          </a:xfrm>
          <a:prstGeom prst="bentConnector3">
            <a:avLst>
              <a:gd name="adj1" fmla="val 1000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カギ線コネクタ 28"/>
          <p:cNvCxnSpPr/>
          <p:nvPr/>
        </p:nvCxnSpPr>
        <p:spPr>
          <a:xfrm>
            <a:off x="2195513" y="5516563"/>
            <a:ext cx="4679950" cy="433387"/>
          </a:xfrm>
          <a:prstGeom prst="bentConnector3">
            <a:avLst>
              <a:gd name="adj1" fmla="val 1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7" name="テキスト ボックス 17"/>
          <p:cNvSpPr txBox="1">
            <a:spLocks noChangeArrowheads="1"/>
          </p:cNvSpPr>
          <p:nvPr/>
        </p:nvSpPr>
        <p:spPr bwMode="auto">
          <a:xfrm>
            <a:off x="5580063" y="4005263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400"/>
              <a:t>最大級の太陽フレア</a:t>
            </a: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1908175" y="1398009"/>
            <a:ext cx="6264275" cy="15700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>
                <a:solidFill>
                  <a:srgbClr val="FF0000"/>
                </a:solidFill>
              </a:rPr>
              <a:t>最大級の太陽フレアの</a:t>
            </a:r>
            <a:r>
              <a:rPr lang="en-US" altLang="ja-JP" sz="3200">
                <a:solidFill>
                  <a:srgbClr val="FF0000"/>
                </a:solidFill>
              </a:rPr>
              <a:t>100</a:t>
            </a:r>
            <a:r>
              <a:rPr lang="ja-JP" altLang="en-US" sz="3200">
                <a:solidFill>
                  <a:srgbClr val="FF0000"/>
                </a:solidFill>
              </a:rPr>
              <a:t>倍</a:t>
            </a:r>
            <a:endParaRPr lang="en-US" altLang="ja-JP" sz="3200">
              <a:solidFill>
                <a:srgbClr val="FF0000"/>
              </a:solidFill>
            </a:endParaRPr>
          </a:p>
          <a:p>
            <a:pPr eaLnBrk="1" hangingPunct="1"/>
            <a:r>
              <a:rPr lang="ja-JP" altLang="en-US" sz="3200">
                <a:solidFill>
                  <a:srgbClr val="FF0000"/>
                </a:solidFill>
              </a:rPr>
              <a:t>～</a:t>
            </a:r>
            <a:r>
              <a:rPr lang="en-US" altLang="ja-JP" sz="3200">
                <a:solidFill>
                  <a:srgbClr val="FF0000"/>
                </a:solidFill>
              </a:rPr>
              <a:t>1000</a:t>
            </a:r>
            <a:r>
              <a:rPr lang="ja-JP" altLang="en-US" sz="3200">
                <a:solidFill>
                  <a:srgbClr val="FF0000"/>
                </a:solidFill>
              </a:rPr>
              <a:t>倍のエネルギーのスーパーフレアは数千年に一回発生</a:t>
            </a:r>
            <a:r>
              <a:rPr lang="en-US" altLang="ja-JP" sz="3200">
                <a:solidFill>
                  <a:srgbClr val="FF0000"/>
                </a:solidFill>
              </a:rPr>
              <a:t> ! </a:t>
            </a:r>
            <a:endParaRPr lang="ja-JP" altLang="en-US" sz="3200">
              <a:solidFill>
                <a:srgbClr val="FF0000"/>
              </a:solidFill>
            </a:endParaRPr>
          </a:p>
        </p:txBody>
      </p:sp>
      <p:cxnSp>
        <p:nvCxnSpPr>
          <p:cNvPr id="21" name="カギ線コネクタ 20"/>
          <p:cNvCxnSpPr/>
          <p:nvPr/>
        </p:nvCxnSpPr>
        <p:spPr>
          <a:xfrm rot="16200000" flipH="1">
            <a:off x="1620044" y="3645694"/>
            <a:ext cx="2879725" cy="2303463"/>
          </a:xfrm>
          <a:prstGeom prst="bentConnector3">
            <a:avLst>
              <a:gd name="adj1" fmla="val -26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0" name="テキスト ボックス 22"/>
          <p:cNvSpPr txBox="1">
            <a:spLocks noChangeArrowheads="1"/>
          </p:cNvSpPr>
          <p:nvPr/>
        </p:nvSpPr>
        <p:spPr bwMode="auto">
          <a:xfrm>
            <a:off x="5940425" y="6308725"/>
            <a:ext cx="2332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/>
              <a:t>フレア解放エネルギー</a:t>
            </a:r>
          </a:p>
        </p:txBody>
      </p:sp>
      <p:sp>
        <p:nvSpPr>
          <p:cNvPr id="13331" name="テキスト ボックス 23"/>
          <p:cNvSpPr txBox="1">
            <a:spLocks noChangeArrowheads="1"/>
          </p:cNvSpPr>
          <p:nvPr/>
        </p:nvSpPr>
        <p:spPr bwMode="auto">
          <a:xfrm>
            <a:off x="468313" y="981075"/>
            <a:ext cx="7731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/>
              <a:t>フレア</a:t>
            </a:r>
            <a:endParaRPr lang="en-US" altLang="ja-JP"/>
          </a:p>
          <a:p>
            <a:pPr eaLnBrk="1" hangingPunct="1"/>
            <a:r>
              <a:rPr lang="ja-JP" altLang="en-US"/>
              <a:t>発生</a:t>
            </a:r>
            <a:endParaRPr lang="en-US" altLang="ja-JP"/>
          </a:p>
          <a:p>
            <a:pPr eaLnBrk="1" hangingPunct="1"/>
            <a:r>
              <a:rPr lang="ja-JP" altLang="en-US"/>
              <a:t>頻度</a:t>
            </a:r>
          </a:p>
        </p:txBody>
      </p:sp>
      <p:sp>
        <p:nvSpPr>
          <p:cNvPr id="13332" name="テキスト ボックス 21"/>
          <p:cNvSpPr txBox="1">
            <a:spLocks noChangeArrowheads="1"/>
          </p:cNvSpPr>
          <p:nvPr/>
        </p:nvSpPr>
        <p:spPr bwMode="auto">
          <a:xfrm>
            <a:off x="6745288" y="765175"/>
            <a:ext cx="2219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err="1"/>
              <a:t>Maehara</a:t>
            </a:r>
            <a:r>
              <a:rPr lang="ja-JP" altLang="en-US" dirty="0"/>
              <a:t>　ら　（</a:t>
            </a:r>
            <a:r>
              <a:rPr lang="en-US" altLang="ja-JP" dirty="0"/>
              <a:t>2012</a:t>
            </a:r>
            <a:r>
              <a:rPr lang="ja-JP" altLang="en-US" dirty="0"/>
              <a:t>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Nature</a:t>
            </a:r>
            <a:r>
              <a:rPr lang="ja-JP" altLang="en-US" dirty="0"/>
              <a:t>　</a:t>
            </a:r>
          </a:p>
        </p:txBody>
      </p:sp>
      <p:sp>
        <p:nvSpPr>
          <p:cNvPr id="24" name="円/楕円 23"/>
          <p:cNvSpPr/>
          <p:nvPr/>
        </p:nvSpPr>
        <p:spPr>
          <a:xfrm rot="2508686" flipH="1" flipV="1">
            <a:off x="5476388" y="4451587"/>
            <a:ext cx="504825" cy="285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" name="テキスト ボックス 15"/>
          <p:cNvSpPr txBox="1">
            <a:spLocks noChangeArrowheads="1"/>
          </p:cNvSpPr>
          <p:nvPr/>
        </p:nvSpPr>
        <p:spPr bwMode="auto">
          <a:xfrm>
            <a:off x="1" y="2924944"/>
            <a:ext cx="1908174" cy="3046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1000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100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10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10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100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2400" dirty="0" smtClean="0">
                <a:solidFill>
                  <a:srgbClr val="FF0000"/>
                </a:solidFill>
              </a:rPr>
              <a:t>1000</a:t>
            </a:r>
            <a:r>
              <a:rPr lang="ja-JP" altLang="en-US" sz="2400" dirty="0" smtClean="0">
                <a:solidFill>
                  <a:srgbClr val="FF0000"/>
                </a:solidFill>
              </a:rPr>
              <a:t>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en-US" sz="2400" dirty="0" smtClean="0">
                <a:solidFill>
                  <a:srgbClr val="FF0000"/>
                </a:solidFill>
              </a:rPr>
              <a:t>１万年に</a:t>
            </a:r>
            <a:r>
              <a:rPr lang="en-US" altLang="ja-JP" sz="2400" dirty="0" smtClean="0">
                <a:solidFill>
                  <a:srgbClr val="FF0000"/>
                </a:solidFill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</a:rPr>
              <a:t>回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120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17859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 smtClean="0"/>
              <a:t>もし、最大級の太陽フレアの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100</a:t>
            </a:r>
            <a:r>
              <a:rPr lang="ja-JP" altLang="en-US" dirty="0" smtClean="0"/>
              <a:t>倍～</a:t>
            </a:r>
            <a:r>
              <a:rPr lang="en-US" altLang="ja-JP" dirty="0" smtClean="0"/>
              <a:t>1000</a:t>
            </a:r>
            <a:r>
              <a:rPr lang="ja-JP" altLang="en-US" dirty="0" smtClean="0"/>
              <a:t>倍のスーパーフレアが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起きたら？</a:t>
            </a:r>
            <a:endParaRPr lang="ja-JP" altLang="en-US" dirty="0"/>
          </a:p>
        </p:txBody>
      </p:sp>
      <p:sp>
        <p:nvSpPr>
          <p:cNvPr id="69635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全人工衛星故障？</a:t>
            </a:r>
            <a:endParaRPr lang="en-US" altLang="ja-JP" dirty="0" smtClean="0"/>
          </a:p>
          <a:p>
            <a:r>
              <a:rPr lang="ja-JP" altLang="en-US" dirty="0" smtClean="0"/>
              <a:t>宇宙飛行士・航空機乗員被曝？</a:t>
            </a:r>
            <a:endParaRPr lang="en-US" altLang="ja-JP" dirty="0" smtClean="0"/>
          </a:p>
          <a:p>
            <a:r>
              <a:rPr lang="ja-JP" altLang="en-US" dirty="0"/>
              <a:t>全地球規模で通信障害発生</a:t>
            </a:r>
            <a:r>
              <a:rPr lang="ja-JP" altLang="en-US" dirty="0" smtClean="0"/>
              <a:t>？</a:t>
            </a:r>
            <a:endParaRPr lang="ja-JP" altLang="en-US" dirty="0"/>
          </a:p>
          <a:p>
            <a:r>
              <a:rPr lang="ja-JP" altLang="en-US" dirty="0" smtClean="0"/>
              <a:t>オゾン層破壊？</a:t>
            </a:r>
            <a:endParaRPr lang="en-US" altLang="ja-JP" dirty="0" smtClean="0"/>
          </a:p>
          <a:p>
            <a:r>
              <a:rPr lang="ja-JP" altLang="en-US" dirty="0" smtClean="0"/>
              <a:t>全地球規模で大停電！？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福島原発事故クラスの事故が地球上の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全原発で発生？　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太陽フレアと宇宙天気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太陽フレア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257128"/>
            <a:ext cx="4162425" cy="3124200"/>
          </a:xfrm>
          <a:prstGeom prst="rect">
            <a:avLst/>
          </a:prstGeom>
        </p:spPr>
      </p:pic>
      <p:pic>
        <p:nvPicPr>
          <p:cNvPr id="1026" name="Picture 2" descr="http://i.imgur.com/D5GOZ1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04" y="378904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7200" y="1417638"/>
            <a:ext cx="8565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3600" dirty="0" smtClean="0"/>
              <a:t>太陽表面で</a:t>
            </a:r>
            <a:r>
              <a:rPr lang="ja-JP" altLang="en-US" sz="3600" dirty="0" smtClean="0"/>
              <a:t>おこる爆発現象</a:t>
            </a:r>
            <a:endParaRPr lang="en-US" altLang="ja-JP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3600" dirty="0"/>
              <a:t>太陽</a:t>
            </a:r>
            <a:r>
              <a:rPr kumimoji="1" lang="ja-JP" altLang="en-US" sz="3600" dirty="0" smtClean="0"/>
              <a:t>の</a:t>
            </a:r>
            <a:r>
              <a:rPr kumimoji="1" lang="en-US" altLang="ja-JP" sz="3600" dirty="0" smtClean="0"/>
              <a:t>X</a:t>
            </a:r>
            <a:r>
              <a:rPr kumimoji="1" lang="ja-JP" altLang="en-US" sz="3600" dirty="0" smtClean="0"/>
              <a:t>線</a:t>
            </a:r>
            <a:r>
              <a:rPr kumimoji="1" lang="en-US" altLang="ja-JP" sz="3600" dirty="0" err="1" smtClean="0"/>
              <a:t>lightcurve</a:t>
            </a:r>
            <a:r>
              <a:rPr kumimoji="1" lang="ja-JP" altLang="en-US" sz="3600" dirty="0" smtClean="0"/>
              <a:t>のピークの高さによって分類される</a:t>
            </a:r>
            <a:r>
              <a:rPr kumimoji="1" lang="en-US" altLang="ja-JP" sz="3600" dirty="0" smtClean="0"/>
              <a:t>(A, B, C, M, X )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761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hibata\Desktop\transformer_v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028" y="1773238"/>
            <a:ext cx="226377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正方形/長方形 4"/>
          <p:cNvSpPr>
            <a:spLocks noChangeArrowheads="1"/>
          </p:cNvSpPr>
          <p:nvPr/>
        </p:nvSpPr>
        <p:spPr bwMode="auto">
          <a:xfrm>
            <a:off x="428625" y="6488113"/>
            <a:ext cx="7500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/>
              <a:t>http://www.stelab.nagoya-u.ac.jp/ste-www1/pub/ste-nl/Newsletter28.pdf</a:t>
            </a:r>
            <a:endParaRPr lang="ja-JP" altLang="en-US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13715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タイトル 6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/>
              <a:t>太陽活動は人類文明に様々な被害を及ぼす。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>
                <a:sym typeface="Wingdings" panose="05000000000000000000" pitchFamily="2" charset="2"/>
              </a:rPr>
              <a:t></a:t>
            </a:r>
            <a:r>
              <a:rPr lang="ja-JP" altLang="en-US" sz="3600" dirty="0" smtClean="0">
                <a:sym typeface="Wingdings" panose="05000000000000000000" pitchFamily="2" charset="2"/>
              </a:rPr>
              <a:t>その根本原因である太陽フレアを予報しよう！</a:t>
            </a:r>
            <a:endParaRPr lang="ja-JP" altLang="en-US" sz="3600" dirty="0" smtClean="0"/>
          </a:p>
        </p:txBody>
      </p:sp>
      <p:sp>
        <p:nvSpPr>
          <p:cNvPr id="10246" name="テキスト ボックス 8"/>
          <p:cNvSpPr txBox="1">
            <a:spLocks noChangeArrowheads="1"/>
          </p:cNvSpPr>
          <p:nvPr/>
        </p:nvSpPr>
        <p:spPr bwMode="auto">
          <a:xfrm>
            <a:off x="0" y="5581650"/>
            <a:ext cx="5854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/>
              <a:t>このときの太陽フレアは数年に</a:t>
            </a:r>
            <a:r>
              <a:rPr lang="en-US" altLang="ja-JP" sz="2000"/>
              <a:t>1</a:t>
            </a:r>
            <a:r>
              <a:rPr lang="ja-JP" altLang="en-US" sz="2000"/>
              <a:t>度の大フレア、</a:t>
            </a:r>
            <a:endParaRPr lang="en-US" altLang="ja-JP" sz="2000"/>
          </a:p>
          <a:p>
            <a:pPr eaLnBrk="1" hangingPunct="1"/>
            <a:r>
              <a:rPr lang="ja-JP" altLang="en-US" sz="2000"/>
              <a:t>磁気嵐の強さ</a:t>
            </a:r>
            <a:r>
              <a:rPr lang="en-US" altLang="ja-JP" sz="2000"/>
              <a:t>  ~  540 nT</a:t>
            </a:r>
            <a:r>
              <a:rPr lang="ja-JP" altLang="en-US" sz="2000"/>
              <a:t>、被害総額は数</a:t>
            </a:r>
            <a:r>
              <a:rPr lang="en-US" altLang="ja-JP" sz="2000"/>
              <a:t>100</a:t>
            </a:r>
            <a:r>
              <a:rPr lang="ja-JP" altLang="en-US" sz="2000"/>
              <a:t>億円以上</a:t>
            </a:r>
          </a:p>
        </p:txBody>
      </p:sp>
      <p:sp>
        <p:nvSpPr>
          <p:cNvPr id="10248" name="テキスト ボックス 9"/>
          <p:cNvSpPr txBox="1">
            <a:spLocks noChangeArrowheads="1"/>
          </p:cNvSpPr>
          <p:nvPr/>
        </p:nvSpPr>
        <p:spPr bwMode="auto">
          <a:xfrm>
            <a:off x="5683250" y="6443663"/>
            <a:ext cx="34607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/>
              <a:t>ニュージャージー州の変圧器故障</a:t>
            </a:r>
            <a:endParaRPr lang="en-US" altLang="ja-JP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863330" cy="39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正方形/長方形 1"/>
          <p:cNvSpPr/>
          <p:nvPr/>
        </p:nvSpPr>
        <p:spPr>
          <a:xfrm>
            <a:off x="107504" y="234888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磁気嵐が原因</a:t>
            </a:r>
            <a:r>
              <a:rPr lang="ja-JP" altLang="en-US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で、</a:t>
            </a:r>
            <a:r>
              <a:rPr lang="en-US" altLang="ja-JP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1989</a:t>
            </a:r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年</a:t>
            </a:r>
            <a: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月</a:t>
            </a:r>
            <a: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13</a:t>
            </a:r>
            <a:r>
              <a:rPr lang="ja-JP" altLang="en-US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日</a:t>
            </a:r>
            <a: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カナダ・</a:t>
            </a:r>
            <a:r>
              <a:rPr lang="ja-JP" altLang="en-US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ケベック州が大停電！</a:t>
            </a:r>
            <a: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ja-JP" altLang="en-US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（</a:t>
            </a:r>
            <a:r>
              <a:rPr lang="en-US" altLang="ja-JP" sz="4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600</a:t>
            </a:r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万人が</a:t>
            </a:r>
            <a:r>
              <a:rPr lang="en-US" altLang="ja-JP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r>
              <a:rPr lang="ja-JP" alt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時間停電の被害を受ける）</a:t>
            </a:r>
          </a:p>
        </p:txBody>
      </p:sp>
    </p:spTree>
    <p:extLst>
      <p:ext uri="{BB962C8B-B14F-4D97-AF65-F5344CB8AC3E}">
        <p14:creationId xmlns:p14="http://schemas.microsoft.com/office/powerpoint/2010/main" val="42644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我々の動機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過去</a:t>
            </a:r>
            <a:r>
              <a:rPr lang="ja-JP" altLang="en-US" dirty="0" smtClean="0"/>
              <a:t>の観測データを追試で「予報」するのではなく、</a:t>
            </a:r>
            <a:r>
              <a:rPr kumimoji="1" lang="ja-JP" altLang="en-US" dirty="0" smtClean="0"/>
              <a:t>リアルタイム</a:t>
            </a:r>
            <a:r>
              <a:rPr lang="ja-JP" altLang="en-US" dirty="0"/>
              <a:t>の</a:t>
            </a:r>
            <a:r>
              <a:rPr kumimoji="1" lang="ja-JP" altLang="en-US" dirty="0" smtClean="0"/>
              <a:t>フレア</a:t>
            </a:r>
            <a:r>
              <a:rPr kumimoji="1" lang="ja-JP" altLang="en-US" dirty="0"/>
              <a:t>予測</a:t>
            </a:r>
            <a:r>
              <a:rPr kumimoji="1" lang="ja-JP" altLang="en-US" dirty="0" smtClean="0"/>
              <a:t>を</a:t>
            </a:r>
            <a:r>
              <a:rPr lang="ja-JP" altLang="en-US" dirty="0"/>
              <a:t>提供</a:t>
            </a:r>
            <a:r>
              <a:rPr kumimoji="1" lang="ja-JP" altLang="en-US" dirty="0" smtClean="0"/>
              <a:t>したい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r>
              <a:rPr lang="en-US" altLang="ja-JP" dirty="0" smtClean="0"/>
              <a:t>NASA</a:t>
            </a:r>
            <a:r>
              <a:rPr lang="ja-JP" altLang="en-US" dirty="0" smtClean="0"/>
              <a:t>の太陽観測衛星</a:t>
            </a:r>
            <a:r>
              <a:rPr lang="en-US" altLang="ja-JP" dirty="0" smtClean="0"/>
              <a:t>SDO</a:t>
            </a:r>
            <a:r>
              <a:rPr lang="ja-JP" altLang="en-US" dirty="0" smtClean="0"/>
              <a:t>が</a:t>
            </a:r>
            <a:r>
              <a:rPr lang="en-US" altLang="ja-JP" dirty="0"/>
              <a:t>720</a:t>
            </a:r>
            <a:r>
              <a:rPr lang="ja-JP" altLang="en-US" dirty="0"/>
              <a:t>秒ごとに提供している準リアルタイムデータに合わせ、</a:t>
            </a:r>
            <a:r>
              <a:rPr lang="en-US" altLang="ja-JP" dirty="0"/>
              <a:t>720</a:t>
            </a:r>
            <a:r>
              <a:rPr lang="ja-JP" altLang="en-US" dirty="0"/>
              <a:t>秒ごとに予報を</a:t>
            </a:r>
            <a:r>
              <a:rPr lang="ja-JP" altLang="en-US" dirty="0" smtClean="0"/>
              <a:t>公開することにし</a:t>
            </a:r>
            <a:r>
              <a:rPr lang="ja-JP" altLang="en-US" dirty="0"/>
              <a:t>た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/>
              <a:t>そのために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ü"/>
            </a:pPr>
            <a:r>
              <a:rPr lang="ja-JP" altLang="en-US" dirty="0">
                <a:sym typeface="Wingdings" panose="05000000000000000000" pitchFamily="2" charset="2"/>
              </a:rPr>
              <a:t>データ取得から予報までを数分で</a:t>
            </a:r>
            <a:r>
              <a:rPr lang="ja-JP" altLang="en-US" dirty="0" smtClean="0">
                <a:sym typeface="Wingdings" panose="05000000000000000000" pitchFamily="2" charset="2"/>
              </a:rPr>
              <a:t>完了し</a:t>
            </a:r>
            <a:endParaRPr lang="en-US" altLang="ja-JP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dirty="0" smtClean="0">
                <a:sym typeface="Wingdings" panose="05000000000000000000" pitchFamily="2" charset="2"/>
              </a:rPr>
              <a:t>24</a:t>
            </a:r>
            <a:r>
              <a:rPr lang="ja-JP" altLang="en-US" dirty="0" smtClean="0">
                <a:sym typeface="Wingdings" panose="05000000000000000000" pitchFamily="2" charset="2"/>
              </a:rPr>
              <a:t>時間、稼働しつづける自動</a:t>
            </a:r>
            <a:r>
              <a:rPr lang="ja-JP" altLang="en-US" dirty="0">
                <a:sym typeface="Wingdings" panose="05000000000000000000" pitchFamily="2" charset="2"/>
              </a:rPr>
              <a:t>予報システムを</a:t>
            </a:r>
            <a:r>
              <a:rPr lang="ja-JP" altLang="en-US" dirty="0" smtClean="0">
                <a:sym typeface="Wingdings" panose="05000000000000000000" pitchFamily="2" charset="2"/>
              </a:rPr>
              <a:t>作ろう、というプロジェクトを始めた</a:t>
            </a:r>
            <a:r>
              <a:rPr lang="en-US" altLang="ja-JP" dirty="0" smtClean="0">
                <a:sym typeface="Wingdings" panose="05000000000000000000" pitchFamily="2" charset="2"/>
              </a:rPr>
              <a:t>(2013-)</a:t>
            </a:r>
            <a:r>
              <a:rPr lang="ja-JP" altLang="en-US" dirty="0" err="1" smtClean="0">
                <a:sym typeface="Wingdings" panose="05000000000000000000" pitchFamily="2" charset="2"/>
              </a:rPr>
              <a:t>。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BBT</a:t>
            </a:r>
            <a:r>
              <a:rPr kumimoji="1" lang="ja-JP" altLang="en-US" sz="4000" dirty="0" smtClean="0"/>
              <a:t>宇宙天気予報セミナーの目的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機械</a:t>
            </a:r>
            <a:r>
              <a:rPr lang="ja-JP" altLang="en-US" dirty="0" smtClean="0"/>
              <a:t>学習</a:t>
            </a:r>
            <a:r>
              <a:rPr lang="ja-JP" altLang="en-US" dirty="0" smtClean="0"/>
              <a:t>や、豊富にある太陽の観測データを使って</a:t>
            </a:r>
            <a:r>
              <a:rPr kumimoji="1" lang="ja-JP" altLang="en-US" dirty="0" smtClean="0">
                <a:solidFill>
                  <a:srgbClr val="FF0000"/>
                </a:solidFill>
              </a:rPr>
              <a:t>京大発の宇宙天気予報を発信しよう！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83" y="3748744"/>
            <a:ext cx="7338434" cy="29926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02783" y="2996952"/>
            <a:ext cx="733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京都大学飛騨天文台の</a:t>
            </a:r>
            <a:r>
              <a:rPr lang="ja-JP" altLang="en-US" dirty="0"/>
              <a:t>新全面像速度場撮像</a:t>
            </a:r>
            <a:r>
              <a:rPr lang="ja-JP" altLang="en-US" dirty="0" smtClean="0"/>
              <a:t>装置</a:t>
            </a:r>
            <a:r>
              <a:rPr lang="en-US" altLang="ja-JP" dirty="0" smtClean="0"/>
              <a:t>Solar Dynamics Doppler Imager</a:t>
            </a:r>
            <a:r>
              <a:rPr lang="ja-JP" altLang="en-US" dirty="0" smtClean="0"/>
              <a:t>を使って撮影されたプロミネンス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59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宇宙</a:t>
            </a:r>
            <a:r>
              <a:rPr lang="ja-JP" altLang="en-US" dirty="0"/>
              <a:t>物理</a:t>
            </a:r>
            <a:r>
              <a:rPr kumimoji="1" lang="ja-JP" altLang="en-US" dirty="0" smtClean="0"/>
              <a:t>学と情報学の橋渡しができます</a:t>
            </a:r>
            <a:endParaRPr kumimoji="1" lang="en-US" altLang="ja-JP" dirty="0" smtClean="0"/>
          </a:p>
          <a:p>
            <a:r>
              <a:rPr lang="ja-JP" altLang="en-US" dirty="0"/>
              <a:t>宇宙物</a:t>
            </a:r>
            <a:r>
              <a:rPr lang="ja-JP" altLang="en-US" dirty="0" smtClean="0"/>
              <a:t>理学の研究室出身、</a:t>
            </a:r>
            <a:r>
              <a:rPr lang="en-US" altLang="ja-JP" dirty="0" smtClean="0"/>
              <a:t>D</a:t>
            </a:r>
            <a:r>
              <a:rPr lang="ja-JP" altLang="en-US" dirty="0" smtClean="0"/>
              <a:t>論のテーマは</a:t>
            </a:r>
            <a:r>
              <a:rPr kumimoji="1" lang="ja-JP" altLang="en-US" dirty="0" smtClean="0"/>
              <a:t>「原始惑星系円盤の雷」</a:t>
            </a:r>
            <a:endParaRPr kumimoji="1" lang="ja-JP" altLang="en-US" dirty="0"/>
          </a:p>
        </p:txBody>
      </p:sp>
      <p:pic>
        <p:nvPicPr>
          <p:cNvPr id="3074" name="Picture 2" descr="「pope lightning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50" y="34290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1" y="3478039"/>
            <a:ext cx="3330921" cy="33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kumimoji="1" lang="ja-JP" altLang="en-US" sz="11500" dirty="0" smtClean="0"/>
              <a:t>学習とは？</a:t>
            </a:r>
            <a:endParaRPr kumimoji="1" lang="ja-JP" altLang="en-US" sz="115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705" y="3429000"/>
            <a:ext cx="4439791" cy="324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4" y="3429000"/>
            <a:ext cx="43386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206374"/>
            <a:ext cx="7886700" cy="13255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学習とは？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06475"/>
            <a:ext cx="7886700" cy="4351338"/>
          </a:xfrm>
        </p:spPr>
        <p:txBody>
          <a:bodyPr/>
          <a:lstStyle/>
          <a:p>
            <a:r>
              <a:rPr kumimoji="1" lang="ja-JP" altLang="en-US" dirty="0" smtClean="0"/>
              <a:t>ある</a:t>
            </a:r>
            <a:r>
              <a:rPr kumimoji="1" lang="ja-JP" altLang="en-US" dirty="0" smtClean="0"/>
              <a:t>目的のために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kumimoji="1" lang="ja-JP" altLang="en-US" dirty="0" smtClean="0"/>
              <a:t>既知</a:t>
            </a:r>
            <a:r>
              <a:rPr lang="ja-JP" altLang="en-US" dirty="0" smtClean="0"/>
              <a:t>のデータ（</a:t>
            </a:r>
            <a:r>
              <a:rPr lang="ja-JP" altLang="en-US" dirty="0" smtClean="0"/>
              <a:t>経験）</a:t>
            </a:r>
            <a:r>
              <a:rPr kumimoji="1" lang="ja-JP" altLang="en-US" dirty="0" smtClean="0"/>
              <a:t>に</a:t>
            </a:r>
            <a:r>
              <a:rPr kumimoji="1" lang="ja-JP" altLang="en-US" dirty="0" smtClean="0"/>
              <a:t>基づき</a:t>
            </a:r>
            <a:r>
              <a:rPr lang="ja-JP" altLang="en-US" dirty="0" smtClean="0"/>
              <a:t>、</a:t>
            </a:r>
            <a:endParaRPr lang="en-US" altLang="ja-JP" dirty="0"/>
          </a:p>
          <a:p>
            <a:r>
              <a:rPr lang="ja-JP" altLang="en-US" dirty="0" smtClean="0"/>
              <a:t>類似する、しかし</a:t>
            </a:r>
            <a:r>
              <a:rPr kumimoji="1" lang="ja-JP" altLang="en-US" dirty="0" smtClean="0"/>
              <a:t>未知</a:t>
            </a:r>
            <a:r>
              <a:rPr kumimoji="1" lang="ja-JP" altLang="en-US" dirty="0" smtClean="0"/>
              <a:t>の状況にも適用</a:t>
            </a:r>
            <a:r>
              <a:rPr kumimoji="1" lang="ja-JP" altLang="en-US" dirty="0" smtClean="0"/>
              <a:t>できる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モデル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知識、智慧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を獲得することである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5092038"/>
            <a:ext cx="2442522" cy="166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grapee.jp/wp-content/uploads/11422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510" y="5057822"/>
            <a:ext cx="3219970" cy="16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06232"/>
            <a:ext cx="3097180" cy="1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3057241" cy="175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>
            <a:off x="3563888" y="3717032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4932040" y="5589240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4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どう違うの？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6000" dirty="0"/>
              <a:t>機械学習</a:t>
            </a:r>
            <a:endParaRPr lang="en-US" altLang="ja-JP" sz="6000" dirty="0"/>
          </a:p>
          <a:p>
            <a:pPr marL="0" indent="0" algn="ctr">
              <a:buNone/>
            </a:pPr>
            <a:r>
              <a:rPr lang="en-US" altLang="ja-JP" sz="2400" dirty="0" smtClean="0"/>
              <a:t>Machine </a:t>
            </a:r>
            <a:r>
              <a:rPr lang="en-US" altLang="ja-JP" sz="2400" dirty="0"/>
              <a:t>learning</a:t>
            </a:r>
          </a:p>
          <a:p>
            <a:pPr algn="ctr"/>
            <a:r>
              <a:rPr lang="ja-JP" altLang="en-US" sz="6000" dirty="0"/>
              <a:t>深層</a:t>
            </a:r>
            <a:r>
              <a:rPr lang="ja-JP" altLang="en-US" sz="6000" dirty="0" smtClean="0"/>
              <a:t>学習</a:t>
            </a:r>
            <a:endParaRPr lang="en-US" altLang="ja-JP" sz="6000" dirty="0"/>
          </a:p>
          <a:p>
            <a:pPr marL="0" indent="0" algn="ctr">
              <a:buNone/>
            </a:pPr>
            <a:r>
              <a:rPr lang="en-US" altLang="ja-JP" sz="2400" dirty="0"/>
              <a:t>Deep learning</a:t>
            </a:r>
          </a:p>
          <a:p>
            <a:pPr algn="ctr"/>
            <a:r>
              <a:rPr lang="ja-JP" altLang="en-US" sz="6000" dirty="0" smtClean="0"/>
              <a:t>人工知能</a:t>
            </a:r>
            <a:endParaRPr lang="en-US" altLang="ja-JP" sz="6000" dirty="0"/>
          </a:p>
          <a:p>
            <a:pPr marL="0" indent="0" algn="ctr">
              <a:buNone/>
            </a:pPr>
            <a:r>
              <a:rPr lang="en-US" altLang="ja-JP" sz="2400" dirty="0" smtClean="0"/>
              <a:t>Artificial Intelligence</a:t>
            </a:r>
            <a:endParaRPr lang="en-US" altLang="ja-JP" sz="2400" dirty="0"/>
          </a:p>
          <a:p>
            <a:pPr algn="ctr"/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4059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人工</a:t>
            </a:r>
            <a:r>
              <a:rPr lang="ja-JP" altLang="en-US" dirty="0"/>
              <a:t>知能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「知的」な振る舞いを示すコンピュータやソフトウェア全般を指す用語。</a:t>
            </a:r>
            <a:endParaRPr kumimoji="1" lang="en-US" altLang="ja-JP" dirty="0" smtClean="0"/>
          </a:p>
          <a:p>
            <a:r>
              <a:rPr lang="en-US" altLang="ja-JP" dirty="0"/>
              <a:t>1956</a:t>
            </a:r>
            <a:r>
              <a:rPr lang="ja-JP" altLang="en-US" dirty="0" smtClean="0"/>
              <a:t>年、ダートマス会議（人工知能関係者を集めた初めての国際会議）の序文に</a:t>
            </a:r>
            <a:r>
              <a:rPr lang="en-US" altLang="ja-JP" dirty="0" smtClean="0"/>
              <a:t>Artificial Intelligence</a:t>
            </a:r>
            <a:r>
              <a:rPr lang="ja-JP" altLang="en-US" dirty="0" smtClean="0"/>
              <a:t>という単語が初めて登場する。</a:t>
            </a:r>
            <a:endParaRPr lang="en-US" altLang="ja-JP" dirty="0" smtClean="0"/>
          </a:p>
          <a:p>
            <a:r>
              <a:rPr kumimoji="1" lang="ja-JP" altLang="en-US" dirty="0" smtClean="0"/>
              <a:t>機械学習以外の人工知能も存在する：専門家の知識を予めプログラムされたエキスパート・システム等。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21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機械学習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機械（コンピューター）</a:t>
            </a:r>
            <a:r>
              <a:rPr lang="ja-JP" altLang="en-US" dirty="0" smtClean="0"/>
              <a:t>に、入力から出力を計算するモデルを、学習により作らせる方法。</a:t>
            </a:r>
            <a:endParaRPr lang="en-US" altLang="ja-JP" dirty="0"/>
          </a:p>
          <a:p>
            <a:r>
              <a:rPr lang="ja-JP" altLang="en-US" dirty="0" smtClean="0"/>
              <a:t>既知の入力・出力の組をたくさん集めた</a:t>
            </a:r>
            <a:r>
              <a:rPr lang="ja-JP" altLang="en-US" dirty="0" smtClean="0">
                <a:solidFill>
                  <a:srgbClr val="FF0000"/>
                </a:solidFill>
              </a:rPr>
              <a:t>訓練用データ</a:t>
            </a:r>
            <a:r>
              <a:rPr lang="ja-JP" altLang="en-US" dirty="0"/>
              <a:t>に基づき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rgbClr val="FF0000"/>
                </a:solidFill>
              </a:rPr>
              <a:t>試験データ</a:t>
            </a:r>
            <a:r>
              <a:rPr lang="ja-JP" altLang="en-US" dirty="0" smtClean="0"/>
              <a:t>内の入力に対しても、なるべく正解との</a:t>
            </a:r>
            <a:r>
              <a:rPr lang="ja-JP" altLang="en-US" dirty="0" smtClean="0">
                <a:solidFill>
                  <a:srgbClr val="FF0000"/>
                </a:solidFill>
              </a:rPr>
              <a:t>誤差</a:t>
            </a:r>
            <a:r>
              <a:rPr lang="ja-JP" altLang="en-US" dirty="0" smtClean="0"/>
              <a:t>が小さい出力を計算できる</a:t>
            </a:r>
            <a:r>
              <a:rPr lang="ja-JP" altLang="en-US" dirty="0" smtClean="0">
                <a:solidFill>
                  <a:srgbClr val="FF0000"/>
                </a:solidFill>
              </a:rPr>
              <a:t>汎化能力</a:t>
            </a:r>
            <a:r>
              <a:rPr lang="ja-JP" altLang="en-US" dirty="0" smtClean="0"/>
              <a:t>のあるモデルを作らせる技術。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89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機械学習 </a:t>
            </a:r>
            <a:r>
              <a:rPr lang="ja-JP" altLang="en-US" dirty="0"/>
              <a:t>と</a:t>
            </a:r>
            <a:r>
              <a:rPr kumimoji="1" lang="en-US" altLang="ja-JP" dirty="0" smtClean="0"/>
              <a:t> </a:t>
            </a:r>
            <a:br>
              <a:rPr kumimoji="1" lang="en-US" altLang="ja-JP" dirty="0" smtClean="0"/>
            </a:br>
            <a:r>
              <a:rPr kumimoji="1" lang="ja-JP" altLang="en-US" dirty="0" smtClean="0"/>
              <a:t>通常のプログラミングの違い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どちらもコンピューターに望みの動作をさせるという目的は同じだが、通常プログラミングはその動作をすべて人間が指示するのに対し、機械学習ではデータをもとに自動的にモデルを作らせる。</a:t>
            </a:r>
            <a:endParaRPr kumimoji="1" lang="en-US" altLang="ja-JP" dirty="0" smtClean="0"/>
          </a:p>
          <a:p>
            <a:pPr marL="0" indent="0" algn="ctr">
              <a:buNone/>
            </a:pPr>
            <a:r>
              <a:rPr lang="ja-JP" altLang="en-US" dirty="0" smtClean="0"/>
              <a:t>したがって</a:t>
            </a:r>
            <a:endParaRPr lang="en-US" altLang="ja-JP" dirty="0"/>
          </a:p>
          <a:p>
            <a:r>
              <a:rPr kumimoji="1" lang="ja-JP" altLang="en-US" dirty="0" smtClean="0"/>
              <a:t>データさえあれば</a:t>
            </a:r>
            <a:r>
              <a:rPr lang="ja-JP" altLang="en-US" dirty="0" smtClean="0"/>
              <a:t>使える</a:t>
            </a:r>
            <a:endParaRPr lang="en-US" altLang="ja-JP" dirty="0" smtClean="0"/>
          </a:p>
          <a:p>
            <a:r>
              <a:rPr kumimoji="1" lang="ja-JP" altLang="en-US" dirty="0" smtClean="0"/>
              <a:t>データを増やすだけで改良される</a:t>
            </a:r>
            <a:endParaRPr kumimoji="1" lang="en-US" altLang="ja-JP" dirty="0" smtClean="0"/>
          </a:p>
          <a:p>
            <a:r>
              <a:rPr lang="ja-JP" altLang="en-US" dirty="0"/>
              <a:t>データ</a:t>
            </a:r>
            <a:r>
              <a:rPr lang="ja-JP" altLang="en-US" dirty="0" smtClean="0"/>
              <a:t>を交換することで応用が効く</a:t>
            </a:r>
            <a:endParaRPr lang="en-US" altLang="ja-JP" dirty="0" smtClean="0"/>
          </a:p>
          <a:p>
            <a:r>
              <a:rPr kumimoji="1" lang="ja-JP" altLang="en-US" dirty="0" smtClean="0"/>
              <a:t>データ量によっては人間</a:t>
            </a:r>
            <a:r>
              <a:rPr kumimoji="1" lang="ja-JP" altLang="en-US" dirty="0"/>
              <a:t>を</a:t>
            </a:r>
            <a:r>
              <a:rPr kumimoji="1" lang="ja-JP" altLang="en-US" dirty="0" smtClean="0"/>
              <a:t>も凌駕しうる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07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深層学習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人工ニューロン</a:t>
            </a:r>
            <a:r>
              <a:rPr kumimoji="1" lang="ja-JP" altLang="en-US" dirty="0" smtClean="0"/>
              <a:t>を多層（だいたい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層以上）重ねた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ニューラルネットワーク</a:t>
            </a:r>
            <a:r>
              <a:rPr kumimoji="1" lang="ja-JP" altLang="en-US" dirty="0" smtClean="0"/>
              <a:t>を用いる機械学習の</a:t>
            </a:r>
            <a:r>
              <a:rPr kumimoji="1" lang="ja-JP" altLang="en-US" dirty="0" smtClean="0"/>
              <a:t>一種</a:t>
            </a:r>
          </a:p>
          <a:p>
            <a:r>
              <a:rPr kumimoji="1" lang="ja-JP" altLang="en-US" dirty="0" smtClean="0"/>
              <a:t>魔法ではない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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37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人工ニューロン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いくつ</a:t>
            </a:r>
            <a:r>
              <a:rPr kumimoji="1" lang="ja-JP" altLang="en-US" smtClean="0"/>
              <a:t>かの</a:t>
            </a:r>
            <a:r>
              <a:rPr lang="ja-JP" altLang="en-US"/>
              <a:t>実数</a:t>
            </a:r>
            <a:r>
              <a:rPr lang="ja-JP" altLang="en-US" smtClean="0"/>
              <a:t>を</a:t>
            </a:r>
            <a:r>
              <a:rPr lang="ja-JP" altLang="en-US"/>
              <a:t>入力</a:t>
            </a:r>
            <a:r>
              <a:rPr lang="ja-JP" altLang="en-US" smtClean="0"/>
              <a:t>にとり、単純な計算を行ってひとつの実数を出力する関数。</a:t>
            </a:r>
            <a:endParaRPr kumimoji="1" lang="ja-JP" altLang="en-US"/>
          </a:p>
        </p:txBody>
      </p:sp>
      <p:pic>
        <p:nvPicPr>
          <p:cNvPr id="1026" name="Picture 2" descr="http://neuralnetworksanddeeplearning.com/images/tikz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771774"/>
            <a:ext cx="26670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13" y="4270514"/>
            <a:ext cx="3648075" cy="8667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5307013"/>
            <a:ext cx="3295650" cy="8191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19672" y="4509120"/>
            <a:ext cx="289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パーセプトロン</a:t>
            </a:r>
            <a:r>
              <a:rPr kumimoji="1" lang="en-US" altLang="ja-JP" dirty="0" smtClean="0"/>
              <a:t>(Perceptron)</a:t>
            </a:r>
            <a:r>
              <a:rPr kumimoji="1" lang="ja-JP" altLang="en-US" dirty="0" smtClean="0"/>
              <a:t>：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5589240"/>
            <a:ext cx="39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シグモイ</a:t>
            </a:r>
            <a:r>
              <a:rPr lang="ja-JP" altLang="en-US" dirty="0"/>
              <a:t>ド</a:t>
            </a:r>
            <a:r>
              <a:rPr kumimoji="1" lang="ja-JP" altLang="en-US" dirty="0" smtClean="0"/>
              <a:t>ニューロン</a:t>
            </a:r>
            <a:r>
              <a:rPr kumimoji="1" lang="en-US" altLang="ja-JP" dirty="0" smtClean="0"/>
              <a:t>(Sigmoid Neuron)</a:t>
            </a:r>
            <a:r>
              <a:rPr kumimoji="1" lang="ja-JP" altLang="en-US" dirty="0" smtClean="0"/>
              <a:t>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2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ニューラルネット</a:t>
            </a:r>
            <a:r>
              <a:rPr lang="ja-JP" altLang="en-US" dirty="0"/>
              <a:t>ワーク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r>
              <a:rPr kumimoji="1" lang="ja-JP" altLang="en-US" dirty="0" smtClean="0"/>
              <a:t>人工ニューロンを多数組み合わせて複雑なモデルを表現した関数。この方法で任意の関数が近似できる。</a:t>
            </a:r>
            <a:endParaRPr kumimoji="1" lang="ja-JP" altLang="en-US" dirty="0"/>
          </a:p>
        </p:txBody>
      </p:sp>
      <p:pic>
        <p:nvPicPr>
          <p:cNvPr id="3076" name="Picture 4" descr="http://neuralnetworksanddeeplearning.com/images/tikz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303" y="2492896"/>
            <a:ext cx="51149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27584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Cybenko</a:t>
            </a:r>
            <a:r>
              <a:rPr lang="ja-JP" altLang="en-US" dirty="0" err="1"/>
              <a:t>.,</a:t>
            </a:r>
            <a:r>
              <a:rPr lang="ja-JP" altLang="en-US" dirty="0"/>
              <a:t> G. (1989) "Approximations by superpositions of sigmoidal functions"</a:t>
            </a:r>
          </a:p>
        </p:txBody>
      </p:sp>
    </p:spTree>
    <p:extLst>
      <p:ext uri="{BB962C8B-B14F-4D97-AF65-F5344CB8AC3E}">
        <p14:creationId xmlns:p14="http://schemas.microsoft.com/office/powerpoint/2010/main" val="25688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深層学習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人工ニューロン</a:t>
            </a:r>
            <a:r>
              <a:rPr kumimoji="1" lang="ja-JP" altLang="en-US" dirty="0" smtClean="0"/>
              <a:t>を多層（だいたい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層以上）重ねた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ニューラルネットワーク</a:t>
            </a:r>
            <a:r>
              <a:rPr kumimoji="1" lang="ja-JP" altLang="en-US" dirty="0" smtClean="0"/>
              <a:t>を用いる機械学習の一種</a:t>
            </a:r>
            <a:endParaRPr kumimoji="1" lang="en-US" altLang="ja-JP" dirty="0" smtClean="0"/>
          </a:p>
          <a:p>
            <a:r>
              <a:rPr lang="ja-JP" altLang="en-US" dirty="0" smtClean="0"/>
              <a:t>多次元配列などを含む計算量の大きな、微分可能な関数を、効率よく定義し、微分し、勾配降下法により最適化する技術</a:t>
            </a:r>
            <a:endParaRPr lang="en-US" altLang="ja-JP" dirty="0" smtClean="0"/>
          </a:p>
          <a:p>
            <a:r>
              <a:rPr kumimoji="1" lang="ja-JP" altLang="en-US" dirty="0" smtClean="0"/>
              <a:t>魔法ではない</a:t>
            </a:r>
            <a:r>
              <a:rPr lang="en-US" altLang="ja-JP" dirty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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23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プログラミング言語</a:t>
            </a:r>
            <a:r>
              <a:rPr kumimoji="1" lang="en-US" altLang="ja-JP" dirty="0" err="1" smtClean="0"/>
              <a:t>Formura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4953000"/>
            <a:ext cx="7886700" cy="1136652"/>
          </a:xfrm>
        </p:spPr>
        <p:txBody>
          <a:bodyPr/>
          <a:lstStyle/>
          <a:p>
            <a:r>
              <a:rPr kumimoji="1" lang="en-US" altLang="ja-JP" dirty="0" smtClean="0"/>
              <a:t>1.184Pflops on the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28" y="1436687"/>
            <a:ext cx="3657143" cy="15809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940" y="3562384"/>
            <a:ext cx="6447619" cy="552381"/>
          </a:xfrm>
          <a:prstGeom prst="rect">
            <a:avLst/>
          </a:prstGeom>
        </p:spPr>
      </p:pic>
      <p:pic>
        <p:nvPicPr>
          <p:cNvPr id="2050" name="Picture 2" descr="「京コンピュータ」の画像検索結果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112" y="4344589"/>
            <a:ext cx="3531588" cy="23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018" y="4414248"/>
            <a:ext cx="1403963" cy="177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トライプ矢印 5"/>
          <p:cNvSpPr/>
          <p:nvPr/>
        </p:nvSpPr>
        <p:spPr>
          <a:xfrm rot="5400000">
            <a:off x="4344146" y="2928350"/>
            <a:ext cx="455704" cy="7233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トライプ矢印 8"/>
          <p:cNvSpPr/>
          <p:nvPr/>
        </p:nvSpPr>
        <p:spPr>
          <a:xfrm rot="5400000">
            <a:off x="4344145" y="3922807"/>
            <a:ext cx="455704" cy="7233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5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機械学習の応用例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言語処理（検索エンジン、スパム判別）</a:t>
            </a:r>
            <a:endParaRPr kumimoji="1" lang="en-US" altLang="ja-JP" dirty="0" smtClean="0"/>
          </a:p>
          <a:p>
            <a:r>
              <a:rPr lang="ja-JP" altLang="en-US" dirty="0"/>
              <a:t>音声</a:t>
            </a:r>
            <a:r>
              <a:rPr lang="ja-JP" altLang="en-US" dirty="0" smtClean="0"/>
              <a:t>処理</a:t>
            </a:r>
            <a:endParaRPr lang="en-US" altLang="ja-JP" dirty="0" smtClean="0"/>
          </a:p>
          <a:p>
            <a:r>
              <a:rPr kumimoji="1" lang="ja-JP" altLang="en-US" dirty="0"/>
              <a:t>画像</a:t>
            </a:r>
            <a:r>
              <a:rPr kumimoji="1" lang="ja-JP" altLang="en-US" dirty="0" smtClean="0"/>
              <a:t>認識、文字認識、・・・・</a:t>
            </a:r>
            <a:endParaRPr kumimoji="1" lang="en-US" altLang="ja-JP" dirty="0" smtClean="0"/>
          </a:p>
          <a:p>
            <a:r>
              <a:rPr lang="ja-JP" altLang="en-US" dirty="0" smtClean="0"/>
              <a:t>ゲーム</a:t>
            </a:r>
            <a:r>
              <a:rPr lang="en-US" altLang="ja-JP" dirty="0" smtClean="0"/>
              <a:t>AI</a:t>
            </a:r>
            <a:r>
              <a:rPr lang="ja-JP" altLang="en-US" dirty="0" smtClean="0"/>
              <a:t>（チェス、将棋、囲碁）</a:t>
            </a:r>
            <a:endParaRPr lang="en-US" altLang="ja-JP" dirty="0" smtClean="0"/>
          </a:p>
          <a:p>
            <a:r>
              <a:rPr kumimoji="1" lang="ja-JP" altLang="en-US" dirty="0"/>
              <a:t>ロボット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5" name="Picture 4" descr="http://blog-imgs-61.fc2.com/h/e/a/heartruptcy/sc1_201304201043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629673"/>
            <a:ext cx="3603039" cy="20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ired.jp/wp-content/uploads/2014/10/130318_siri_0078-660x4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553" y="4096072"/>
            <a:ext cx="2563788" cy="17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gzn.jp/img/2012/03/08/headline/siri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2596087" cy="14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833937"/>
            <a:ext cx="2152651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2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206374"/>
            <a:ext cx="7886700" cy="13255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学習とは？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006475"/>
            <a:ext cx="7886700" cy="4351338"/>
          </a:xfrm>
        </p:spPr>
        <p:txBody>
          <a:bodyPr/>
          <a:lstStyle/>
          <a:p>
            <a:r>
              <a:rPr kumimoji="1" lang="ja-JP" altLang="en-US" dirty="0" smtClean="0"/>
              <a:t>ある</a:t>
            </a:r>
            <a:r>
              <a:rPr kumimoji="1" lang="ja-JP" altLang="en-US" dirty="0" smtClean="0"/>
              <a:t>目的のために</a:t>
            </a:r>
            <a:r>
              <a:rPr lang="ja-JP" altLang="en-US" dirty="0"/>
              <a:t>、 </a:t>
            </a:r>
            <a:r>
              <a:rPr lang="ja-JP" altLang="en-US" dirty="0" smtClean="0">
                <a:solidFill>
                  <a:srgbClr val="FF0000"/>
                </a:solidFill>
              </a:rPr>
              <a:t>→コスト関数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/>
              <a:t>既知</a:t>
            </a:r>
            <a:r>
              <a:rPr lang="ja-JP" altLang="en-US" dirty="0" smtClean="0"/>
              <a:t>のデータ（</a:t>
            </a:r>
            <a:r>
              <a:rPr lang="ja-JP" altLang="en-US" dirty="0" smtClean="0"/>
              <a:t>経験）</a:t>
            </a:r>
            <a:r>
              <a:rPr kumimoji="1" lang="ja-JP" altLang="en-US" dirty="0" smtClean="0"/>
              <a:t>に</a:t>
            </a:r>
            <a:r>
              <a:rPr kumimoji="1" lang="ja-JP" altLang="en-US" dirty="0" smtClean="0"/>
              <a:t>基づき</a:t>
            </a:r>
            <a:r>
              <a:rPr lang="ja-JP" altLang="en-US" dirty="0"/>
              <a:t>、 </a:t>
            </a:r>
            <a:r>
              <a:rPr lang="ja-JP" altLang="en-US" dirty="0" smtClean="0">
                <a:solidFill>
                  <a:srgbClr val="FF0000"/>
                </a:solidFill>
              </a:rPr>
              <a:t>→訓練データ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 smtClean="0"/>
              <a:t>類似する</a:t>
            </a:r>
            <a:r>
              <a:rPr kumimoji="1" lang="ja-JP" altLang="en-US" dirty="0" smtClean="0"/>
              <a:t>未知</a:t>
            </a:r>
            <a:r>
              <a:rPr kumimoji="1" lang="ja-JP" altLang="en-US" dirty="0" smtClean="0"/>
              <a:t>の状況にも適用</a:t>
            </a:r>
            <a:r>
              <a:rPr kumimoji="1" lang="ja-JP" altLang="en-US" dirty="0" smtClean="0"/>
              <a:t>できる</a:t>
            </a:r>
            <a:r>
              <a:rPr lang="ja-JP" altLang="en-US" dirty="0" smtClean="0">
                <a:solidFill>
                  <a:srgbClr val="FF0000"/>
                </a:solidFill>
              </a:rPr>
              <a:t>→試験データ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モデル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知識、智慧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を獲得することである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5092038"/>
            <a:ext cx="2442522" cy="166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grapee.jp/wp-content/uploads/11422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510" y="5057822"/>
            <a:ext cx="3219970" cy="16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06232"/>
            <a:ext cx="3097180" cy="1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3057241" cy="175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>
            <a:off x="3563888" y="3717032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4932040" y="5589240"/>
            <a:ext cx="57606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1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4550784" y="2708920"/>
            <a:ext cx="1344153" cy="1495128"/>
            <a:chOff x="1187624" y="3089531"/>
            <a:chExt cx="2381250" cy="2648711"/>
          </a:xfrm>
        </p:grpSpPr>
        <p:pic>
          <p:nvPicPr>
            <p:cNvPr id="27" name="Picture 2" descr="http://okasanta.co.uk/image-sozai/m/m0000/oka2-M0019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3356992"/>
              <a:ext cx="238125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星 4 27"/>
            <p:cNvSpPr/>
            <p:nvPr/>
          </p:nvSpPr>
          <p:spPr>
            <a:xfrm>
              <a:off x="2555776" y="3089531"/>
              <a:ext cx="720080" cy="915533"/>
            </a:xfrm>
            <a:prstGeom prst="star4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訓練データを学習機に見せて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モデルを学習させ、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試験データで予測精度を測る</a:t>
            </a:r>
            <a:endParaRPr kumimoji="1" lang="ja-JP" altLang="en-US" dirty="0"/>
          </a:p>
        </p:txBody>
      </p:sp>
      <p:sp>
        <p:nvSpPr>
          <p:cNvPr id="3" name="AutoShape 2" descr="data:image/jpeg;base64,/9j/4AAQSkZJRgABAQAAAQABAAD/2wCEAAkGBxQSEhQUEhQUFRAUFxQUFRUVFhUWFBUVFhQYFhQWFRYYHCgiGBolHBUVIjEiJSkrLi4uFyAzODMsNygtLysBCgoKDg0OGxAQGywmHyQsLSwsLC8tLCwsLiwsLi0sLCwvLCwsLCwsLywsLCwsLCwsLCwsLCwsLCwsLCwsLCwsLP/AABEIAJUBUgMBEQACEQEDEQH/xAAcAAEAAgMBAQEAAAAAAAAAAAAABQcDBAYBAgj/xABHEAABAwEFAwcGCgkEAwAAAAABAAIDEQQGEiExBUFREyJhcYGRsQcUMjNyoSMkQlJigrKzwdEVFjRTVJKjwtKD4eLwNXOT/8QAGwEBAAIDAQEAAAAAAAAAAAAAAAQFAgMGAQf/xAA3EQACAQICBwUGBgIDAAAAAAAAAQIDBBExBRIhMkFxgTNRYbHRExQiUpGhFTRTweHwI0IkYvH/2gAMAwEAAhEDEQA/ALxQBAEAQHjnAa6ICC2he+yQ5OlDncGVf725DtKkQtKs8l9dhFqXtCGcvptIK0eUuEehFIfaLW+BKkrRs+LRFlpWnwizUPlN4QN/+v8AwWz8M/7fb+TX+K/9fv8AwZofKQDrCOyT/isXo58JfYyWlFxj9/4JGzX+gPpMkb00Dh7jX3LTKwqLJpm+OkaTzTRM2K8lmlybK2p3O5p7nUqtE6FSGaJELmlPdkSjXArSbz6QBAEAQBAEAQBAEAQBAEAQBAEAQBAEAQBAEAQBAEAQBAEAQBAEAQBAEAJQHL3jvlFZ6sZSSYaivMafpHj0D3KZQs5VNr2IhXF7ClsW1labW2/abW7CXOdXRjcmD6unae9WsaVG3jrPZ48f7yKedatcy1Vt8OH95mzs26Ukmbyepv5lQ6ukuFNdWTaWiuNR9EdNY7jMAzYO2p8VDleVpf7fsToWVCOUV5m9+pEX7tn8rfyWHvFX5n9TP3aj8i+iNO1XDjOjaH6JI/2WyN7Wj/tjzNc7GhL/AFw5bDndpXSnizjOIDccj2HQ+5TaWkIvZUWHiiBV0ZKO2m8fBnOS2hzSWuBDhqDkVYx1ZLGLKuetF6sltN3Zt6bRZyOSkOEfIdzmdx07KLXUtaVTeXU20rurSfwvZ3cP7yLDuz5QYpyGTARSnIVPMcfou3HoPeVU3FjOntjtX3Lq2v4Vfhlsf2O1a6qgk8+kAQBAEAQBAEAQBAEAQBAEAQBAEAQBAEAQBAEAQBAEAQBAEAQBAeEoDhb5XqIxRQOpTJ7xr0tafEqxtbXH4p/Qq7y7wxhDqyuo43zvDGdp3AKyq1Y0Ya0uiKujRnXnqx6ssW7F1WsaKjrrqetUNatOrLWkdFRoQox1Yo7Oz2RrBkFqNxnAQHqAUQGKWAO1CA5K9N0GTtJAo8ei4aj8x0LfQuJUXisu4j3FtCvHB595T9vsropHRu9NpoaZ9VO8K/hVU4KayOdqUXTm4PM7G5V2nY2yPHOGbQfk9PX4Kpu7zX+CGXmXFnZKn8c8/ItuzMo0AqvLIzIAgCAIAgCAIAgCAIAgCAIAgCAIAgCAIAgMU1oYzN7mtH0iB4r1JvI8cks2fUczXCoII4g1C8awCeOR9oemvbrTybC6laUy6yB+K8bwWJhOepHEhZr0BvyD3j8lrdVEWV7FcCYsNsErQ4bwDThULYniiXGWskzye3Frwzk5CXVwkcnQ0AJ1eDv3r0yMf6WZgkfzqROcxwpzi4HDzRXOpyCA3Y34gCNCAR2oD6QHNXy2zyLOTYaSPBzGrW6E9Z0HapVrR15azyRDvK/s46qzZUu07RuCvILDazn6jxeCO6uNd/C0Fw5xzd18OxUN1XdaePDgdHaW6o09XjxLCijAFAo5JPtAEAQBAEBgtjXFjgwgPIOEkYgDTIltRUDhUL1YY7Tx44bCv9n3GDJS9znSvJJL3gDMmriAN5qpNa7lUjqpYIi0bOFOWu9rO52fYGxtAAUUlm8gCAIAgCAIAgCAIAgCAIAgCAIAgCAIAgCA+XmgQFSbV2o6WRz3nMk0HzRXJo4UV5SpKMUkc/Vqucm2bt1drOZMGg8x1ajdXcVovKS1NbuJFjVftNXgyzYXVAKqi4I28RpCez7QWE9003HZs4LaM+RUSTKKrI7C57qxN6h4KZHdRf0ezjyRNy2er2Pr6GPLjiAH4LI2GizY3OBLvnlwpk5xc9zDr8nlX9ZpwQEhZYsDGNJqWta0nStBSqA+pXhoJOQAqeoIHsKhvBtEyyPkPyjkODRk0dyvaFLUionPXFXXk5EHsOz8taWjcOcezT3kLK9nqUWlx2GNhT9pXTfDaXdsizBjAqA6M30AQBAEAQBAeEIDwNCA+kAQBAEAQBAEAQBAEAQBAEAQBAEAQBAEAQBAfMgqEBWd5Lqv5RzoiMLiSWmuROtCN3QrKhfKMdWaKu40e5S1oPPgz7uxdx7X4n6+4LTc3XtdiWCN1pZ+xes3iyx4GUAChk4i70mkDvq/aCwqbrI912T/ALxK02jKoUmc9Vkd/c31TeoeCnR3UdLR7OPJHSLI2BAEBBXytXJ2Z9NX0YPrHP3VUi1jrVV9SNdz1aT8dhUe0pMir2mjnqjJTycWfFK93sjxJ/BV+k5bYrmWWiY7JS5FxRCgCqi4PtAEAQBAEAQBAEAQBAeOdTVAY/OG8Qh7gzzzlvEIeYDzlvEIe4Mect4hDzBjzlvEIMGPOW8QgwY85bxCDBjzlvEIe4MedN+cO9Bgx50z5w7wmIwZlDqoeHqA8LkBjdaGjetbrU1nJGSjJ8D586bxWPvFL5ke6ku4+2zA6FbVJNYowawMi9AQBAYJXM3kdpC9wZ5ihFg+SR2UXmAxM6HpB3vNLM/6v22rXV3WRbzsZdPMqy1PqVBOcbxZZdzPUt9keCsI7qOpo9nHkjpFkbAgCA4vykTUZE3i8nuaR/cp1gvjb8Cv0i8IJeJWO0XK6gUVQ6nyXDnP9oeCqdJ78eRc6K7OXMthqrS0PUAQBAEAQBAEAQBAEBBXxd8Wf04fttWutuMlWXbR6+RwTHKEXrRk5Re4mOqb+yrfCDhnYwtOj6Zj2uI6d3hshOOUkR7ijVa1qbePcdQ3ZUBFREwg5ggChHQpOpDuKl3FZbNZnv6Jh/dM7k9nHuHvNX5mP0TD+6Z3J7OPcPeavzM09qxWaBmJ8TKnJraZuPAdHSsZ6kVi0bqEritLVjJnBWy1gkmjRXc0UA6AoMpF/Tp4JIibVaVrbJcKZBW6cGui0tkuEcD9EbFnL2AlXp89Ny1SFrSRrRYVXJQbjnhsPY4NrEhX2onMn8ly072pUfxMslSjHIwHasQ1e3sNfBSadOtJbIP6GtyguJ9M2lG7IPFe7xXtSlVisXFiMovJn26Wmih+8Sg8YPA2+zUtjN2w7QqaO1V7YX6uFqveX38SFXo+z2rIlAVYmgOQFVXmztMp+l+AVzbdmiiuu1kbNyJy2Z4Hyg33E/mtN/ux6kjR29Lp+5ZbDkqwtSEvn+yv+p9tq11dxkW97CXTzRVU+9QDm+JZ1zPUt9keCsY7qOqo9nHkjpFkbAgCA4PynaQn6Th3gfkrHR+9IrNJ7seZWttNVcRKOZ0nkynpNI3iGkdhIPiFWaTjuyLbRMt6PIuBhyVSXJ9IAgCAIAgCAIAgCAIDn76n4s/6v22rVW3GS7Ht49fIroSqDidDqkjNsuTzZlobzo3YsVNWYXltTxblruWxwerrIjxrw9q6T2Ph47CEltK04kyMCXu3ex1nIa+r4DqPlM6Wfl4LbSr6mx5ES70eqy1o7JefP1LOsU8czBJG4OY7Qj/uR6FPjJSWKOdnTlTk4yWDNXbm1IrLGZJD0NaPSe7cB+e5YzmoLFmy3t5156sf/CqNq7afaHl7znoANGjc0KunUcnizp6FrGjHViRT5i4hrQXOcQGtAqSToABqVrxx2IlKKisXkbV7bvPsdngfKfhpnPqwUwxtDQQK73Z5nTcOJzq0XCKbzNNleRuKsow3YrPv/g455UZFoz9H3d9WFfHzklJ2VBCA5607BMjucSW8N3ctFG2pUtsI7TOVSUs2bkGwIxuC3mBkl2HGRoEBGTWUxHDq3d0dC57TFtGC9rHjsfqTrSo29VmuX001VJa3Do14z8dvLiTKtPXg0dLs6fGwFd4UptO0QFU3ld8Yl9r8Arm27NFFdP8AyyPu5zvhz1DxK06Q3Y9Tfo3el0LSj0CrC2IO+n7K/wCp9tq11dxkW97CXTzRVc29QDmyzrmepb7I8FYx3UdVR7OPJHSLI2BAEBxnlOgrZg/5j2u7DVn9wU3R8sKuHev5K/SUcaOPc16FUzOqFeo59m7dO2claoydHHAfrae8BRr6nr0X4bSXo+rqVljx2F7WSSrQVzx0pmQBAEAQBAeVQHmMIBjCAYwgPcQQHO37PxWT6n22rVX3GTLD8xHr5FWunVdidOoFq3EOKwxdPK/evVhQ7NHNaR2XMunkjlr8XNcwOnsjSW5l8I1HF0Y3j6PdwWivQ/2h9Cx0fpFNqnWfJ+vr9StxbFB1jofZkxdu9ktjkxMOKNx58ZPNd0j5runvqtlOs4PYRLuwhcRwex8GYNu3jktcpkkPQxg9FjdzR+J3nsA8qVXN4sztrOFCGpHq+9mnZnPle2ONpfI80a1uZJ6Pz3LGOMngjbPVhFyk8EuJb9y7ntsY5SWj7U4ZnVsYOrY/xdv6ArKjQUNrzOVv9IO4epHZBffxfoc75bj8HZfbl+y1ar3dRN0Bvz5LzKlcq9HStn6Ru76sK9PnRMIDxAYZbU1upC0VLmlT35JGcacpZI1n7WYOJ7FCnpe2jxb6euBtVrUZG7St7ZBkDXpoqzSGlqFeg6cU8dnd6kmhbThPWZFucuZlJlikTt231YvpVJ4wi/BHPy2SZMO0WZiUxe20UtUw4O/AK+tI/wCKJzl5L/NI2bgS4p39TfEqPpJYRj1JWinjKfT9y3Y9AqkuSCvt+yyfU+8atdbcZEvuwl080VXKoBzhZ9zPUt9keCsY7qOqo9nHkjpFkbAgCAjLw2ETQSRn5TSK8CRkewrOnPUmpLga6sFUg4viig5QWktcKOaS0jgQaELqItNYo5KScW0+Bj8V60eJ4F13G2yLRA0k88c144OGvfr2rmrmj7Ko48OHI6q1rqtTUuPHmdQtBICAIAgI7bFvfE2sULpXnQBzGNHtOcfAFbKcYyfxSwRqqzlFfDHF/Q4Hatptsx+FFG/Ma4YB2AmvbVToTtqe6+uBX1Kd1VfxLZ3YmmyyyfNWTu6XiYqyq+BrWiWlVKgsViRJtxbRBbQnUmEcCJN47CybhbJELagc93pvpmegcG9Cobm5lWlty4I6O1tY0I4LPiySv9+xyfU+8aoFfs2W+jvzMevkVHIq1nWIt7yd/wDj4euX756sbfs0crpP81Lp5I6J7qLeQCtr93FbMXT2QBs5qXxZBsp3lu5sh7ndesO4tVL4o5l7o3Szp4Uq22PB8V/HkVO9pBIIIcCQQQQQRkQQdCq1prYzqk01ijY2ZYJLRI2KFpfI7QDQDe5x3NG8lZQg5vBGutWp0YOc3gkXbcq6sVhZXKS0uFHy00HzI66N9537gLWjQVNeJxl/pGd1LDKKyX7vx8jqSVvK8rLy2ersvty/Yaod5uov9Ab8+S8yp3KuR0jP0ldz1YV6fPCVkkDRUrGc1COs8j1LF4IibXanO6B0Kgu72pPZHYibSoxW1kTarU1npOAO4ak9gzVbC2rVn/jjj/e8kOpCGbNF1rLvRY89gH4rctA3E96SX1f7GPvtNZJnge+oqwgHfVabvQs7ei6rmnhww8cDKleKpNRSPoqleRMOgux6C+kUezjyXkc/PefMm3aLaYlE30Px2f2/7Qujs+xicvffmJc/2JLyb+vf1N8SomlMo9SbojOfQuOPQKnLsgr7fssn1PvGrXW3GRL7sJdPNFVyKAc4iz7mepb7I8FYx3UdVR7OPJHSLI2BAEB8vbUICnfKRsQwzcs0fByel0P/ANx7weKutH19aPs3msuRRaTt9WXtFk8+Zx1VZFUTl0tvGyTBxryTqB46Nzh0jwqol3b+2hszWRMsrr2E9uTzLwsNrbIxrmkFpAIIzBB0IXPtNPBnSpprFGyvD0IAgMckVUBr/o5nBAePsDADkgKb23agJJRwfIO55C6KhH4I8l5HMXE/jlzfmQHKVeOseK3z2RZop7ZrmXzd1lIwuWOuI/yhGljk+p941abjs2TtG/mY9fIpyW0KrbOuUS4fJzLXZ0B6Zvv5FZ23Zr+8Tk9KrC7l08kS1ttjWCpOWnEknQAbz0LfkQIxcngjVhsDpiHTijBm2HwMvE/R0C8zzN2uqawhn3+hDX4uNHbayxYY7X845MkAyAkoNeDhnuzypHr26qbVmT9H6UnbfBPbDu4rl6Ehdm6UFjhMYGN7wOVkOTnnop6LQdAD3nNbKVGNNYIj3d/Vuams9iWS7vU2nh0HpEvi3P8AlN6JOI+l301WzIjNKe2Ofd6ehtx2hemorzy0vrFZfbl+y1Q7zdRf6B358l5lUOVejpD9J3d9WFeHzwybQnzpwVRpKvhJQ6kq3hsxIfaNqLWnD6Ryb1n/ALXsVZbQ94rKHDN8iRUepDEybI2ECMb83HMk6ldRGKitWK2Fc228WT0dhYNyyPDS25CBGSBw8VWaY/JT6eaJFp2y/vA5l7lwuGwujoLsegvpNHs48l5HPz3nzJx2i2GJQ18z8dtHt/2hdHZ9hE5i+X/IkSvk2Pw7+pviVD0plHqTdE5y6Fxx6BVBdEBfo/FJPqfeNWqtuMh3/wCXl080VXIVCOdRaNy/Us9keCsI7qOqo9nHkjpFkbAgCAICL29stloicx4q1wofzHSsoTcJKUczCcIzi4yyZRu3tjvsshY8VbngducPz4hdDb3Ea0cVnxRzdzbSoyweXBkcCpGJFwOqude51kcGPq6zk6b2E6lvRxHaOmFdWaq/FHe8yfZ3rovVlu+RcGzdpRzsD43BzToQfd0HoVHOEoPVksGdBCcZrWi8UbqxMggCAID4l0KA/PW3ZPjE/wD7ZftldPR7OPJeRyddf5Zc35kfE7nt9oeK8qP4WZUl8a5n6Eu/6sLmTqiI8pbqWGY+x94xaLnsmWGi1jdQ6+TKKmmqqhs7VRwLj8ndops2ztAJcTNRo1Pw8mZ4DpVvbdkjjtLRxvJ92zyR01nstDjecUm75rOhg/HU9Gi3FfKezVjl5m3jXprGNAMaA8xoCOlsxZnH6O+Pd1s4dWnVvZGeKlnn3+pXvlcmxRWb25OzmtyI3FQ7zdReaCTU549yKzcVXnRn6Uu76sK8Pnpp7Slo8rk9M1HC4fJFnaRxpkZI+rm10DgfEfitOhrhK7SlxTXXP9jO7h/i2cDsbJTCKLsipMyA568ltGUY11d0cB1rnNO3kdX3eOeb8O5cyfZUnjrvoc4965jDYWJ091/QX0aj2ceS8ihnvPmTjtFsMSg76H49aPb/ALQuitOxiczfdvIlvJp69/U3xKh6Tyj1Juis5dC5Y9AqkuTn7+/scn+n96xaq24yHf8A5eXTzRVDyoRz6LVuX6lnsjwVhHdR1FHs48kdIsjYEAQBACEBB3h2DHaWFr2gj3g8QdxWdOpKEtaLMKlONSOrJbCotv3Tms5JaC+PiBzh1j8R7lcUL6E9ktj+xR3FhOntjtX3OfDlOxK9okdkbZmszsULy07xq13tNORWFSlCqsJo2Uq1Si8YMsDY3lObkLTGWn58ebestOY7yq2ro15039S1paUi9lRYcjq7He+xy0w2iMV3POA9z6KHK1rRziydC7oyykvIlGbQiOkjD1OafxWnUkuBuU4vJmOfa8DBV80TR9J7R4leqnOWSf0MZVYRza+pz+1/KBY4gQ15ldwjFR/MaN7iVJp2NaWaw5kapf0YZPHkUvtG08pJI+lMb3vprTE4mle1XUVqxUe5FFOWvNy72LDYpHvbgY45jMA0146LTVqwini0b6NGpKSaiz9BbBbSMLnzoyD8qX/j5v8AT+9YtFz2bLHRP5uHXyZQ5KqDtWy5vJvKG7Ph4ky1PH4aSit7bs0cXpd/8uXTyR0brUt5WnnnKAecoB5ygPPOUB8m0oCvvK44FlnO/HJX+UKHd5IvtBP4p8l5lalQDoz9K3d9WFdnz41rwWc+kO1UumbB3FNVIL4o/dEu0rqm8Hkzn3SLkEmnisy1e0kbJtx7BSgcOnJXdHTteEcJpS8cmQ52UG8U8BabwyOFBRvVr3leVtN3FRYRSjy2v6v0PYWdNZ7SGltBJyzNczwG+vStFro6pXhKrLHBJtPi3/c2Z1K8YNRX/h8Oeq/DYb8Trbqu5i7+2eNGD8F5FHUWE3zZPO0W8wKBvsfj1o9v+0LoLTsYnN3vbyJfyZH4d/UzxKi6Syj1Jmis5dC5o9AqkuDnb/n4nJ/p/esWutuMiX3YS6eaKmcVCOfLYuX6lnsjwU+O6jp6XZx5I6VZGwIAgCAIAgNW1WJrxmEByW2rjRSknCA7iMj2017Vvp3FSnus0VbalU3kchbfJ+9voPNODhX3ingpkNJP/aJBnouP+svqRcl0bS35p7T+S3rSVPimR3oupwa/vQxi7No+aO//AGWX4jS8foYfhdbwM0V1LQdcI/mP4Lx6Tp8EzJaKqPNo3oLkSHV57G/iStUtJ90fubo6JXGX2JSy3Ab8rG7rNPs0UeekKrywRIho2jHPFk9Ybkxt+Q0dNBXvUWVapPebJcKNOG7FE7ZbvsbuWs2kvDEGigQEXejZAtcD4XFwa+lS2mLmuDhSoI1HBYTgpx1Wb7evKhUVSOa7yuJPJi2uT5adbP8AFR/c4eJafjtf5Y/f1JGxXStELBHHaZ2xtrRo5OgqS4/I4krbGjqrBNkSrf8AtZa86cW+vqZv1ctf8XaP6f8AgsvZv5ma/eofpR+/qP1ctf8AF2j+n/gns38zPPeofpR+/qP1ctf8XaP6f+CezfzMe9Q/Sj9/Ufq5a/4u0f0/8E9m/mY96h+lH7+o/Vy1/wAXaP6f+CezfzMe9Q/Sj9/U8/Vu1/xdo/p/4J7N/Mx71D9KP39TT2jceW0BomnmeGklteTyJ10YsJUFLebN1HSUqLbpwisefqabPJe0nN8tOtn+Kw90gSPxuv8ALH7+paWyrNgaApRTG1PCHChQHNbR2Caks7lAudGW9d60lg+9bP4N9O4qQ2J7CJfsubgFA/AKXzv7G736XcjLBsGR3pGg6FLoaItqTxaxfj6ZGqd1Ul4E9Y9gtY2lM1ZNJrAj4kRaLuOrzTkqz8HtO5/Vkn3ur3k9sSwmJtCrGnTjTgoRyWwjyk5PFkq5Znhwu37jxTSukwnG81ccTtdNOxSYXdWEVFPYRalnSnLWktplu1dJtmeXNBqaVqSdNNetYVa86uGtwM6NvTpY6izO1aMlpN5obb2e2eJ0bhVrqVoSNCHDMdIC8aTWDMKlONSOrLI4t9yBXKtOsrX7GJG9wod33Z1+w7ByLA3gAO5bUsCWkksESqHoQBAEAQBAEAQHw6MHcgNPaBiiYXyUDdNKkk6ADeehAajYZHCrYGNB0EshD+1rGOA70BihtgbK2KaBzHv9BzTyjHU1zABHdlvQE0IGjcgPsMCA+kAQBAEBz957dLCYuTc0Y3YKFoPbUlATwZ29OSA9whAMIQDCEAwhAMIQDCEAwhAMIQHqAIBRAfOAcEB6GoD1AeUQHqAIDyiAUQHqAIDyiA9QBAEAQBAEAQEI/aojtUrZX0jDIi1uvOcXVwgCpNB7kBvM2tCWCQSNMZcGB2dMRyAPA9aAzzWljXMa5wDnkhg3uIFTTsQEBaZOV2lGx3oQsLwN2Mitfe3+VAdKgPnAK1oK6V30Oor2DuQEZJtB0k5giIGAB0khFcNdGtG92epyHSgNTa1tmsha8u5aAnC4FrWvbXQgtoD2jxQG1a9rVfFFDQyTNxhxqWsjpXGRkSTTIZIDFtd9ogYZWSco1ub2Pa0c3eWloBFOmv5geybfaYoXsFXzuDGNJpR1cLsR4NPDXJAa+3rZabOGyY2OjJDX0joW13gF5qOs8EBq3odXzPnYsUgOKlK1LMwN2qAmLRb3On5CIgODccjyK4RkA1o3uNQc8gOKA1I7dK20CIO5eNw5z2tGKF27GW83sND+IEzBG4VxPxcOaBTXh2dyAzIAgCAIAgCAIAgCAIAgCAIAgCAIAgCAIAgCAIAgCAIAgCA53zmOPaEpkLWkxRta51AASXEtxHIEgab8J4IDDZbI20m3YKchKWNY4eiZGtOJ7ePOw5jWiAybAmdaZRK8EGCMRUP793rj3Bo7UBgvLE+C0R2tgJYKNkA3ajPraaV3EBAdHYrayZgfG4Oae8HgRuPQgILbtqmhlga2Y0mfhcMEfNGJg5vNr8o61QGGxv8AN9oStkybPmxx0JrUCv8AMO7igJG95Hmzm6ve5jWNGrnYwaAdQKAhJYXWS0WV8nq+TbE525rsJDhXgKg9QPBAdRtiZrbPKXEYcDh11bQAddadqA5uz3ekdZYS04bRG4ytDtOcQQDwPNafcgNq32w2o+ZubyUhwukJc0gBtH0jp6ROWtKCvBAfF7Yw11jaMmtkAHUCwBAYtpOEFuL5h8BO0NJzpkGjPjQtFRwcgOphcwNbgwhmQbhoG56YaZIDMgCAIAgCAIAgCAIAgCAIAgCAIAgCAIAgCAIAgCAIAgCAIAgMb4WurVrTWlagGtNK8UBitjH8mRBga/INxA4WiuZoOArQcUB87MsIhjDAS45uc46ve41c49JKA2nCuRzBQEb+gLPixCPC7ixz4/cxwQGxHsyJpDsALho51XuHU51SEBltVkZKMMjGvbwcAe0cEB8WfZ8bDVrBiAoHGpcBwBOYHQgM00LXgte0OadQ4Ag9hQGtDsqFlMMbebm2tSGni0H0exAR9tt732ptmY7k24Mb3gDG76LKggddOPBAfG2buse0va57Z2irZC9xPNzANTkOkUogM+y4W2mzwvtEbXvw6uaDv1HCoAKAkJLDG5nJuY0x/NIFB1DcUBhseyIIjijja13GlT00J0QG8gCAIAgCAIAgCAIAgCAIAgCAIAgCAIAgCAIAgCAIAgCAIAgCAIAgCAIAgCAIAgCAjtp7HjnLXOxNkb6MjDheOiqA8Gyaikk0sjN7XFoaeh2BoLh0E0KAkWigoMgNAgPUAQBAEAQBAEAQBAEAQBAEAQBAEAQBAEAQBAEAQBAEAQB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data:image/jpeg;base64,/9j/4AAQSkZJRgABAQAAAQABAAD/2wCEAAkGBxQSEhQUEhQUFRAUFxQUFRUVFhUWFBUVFhQYFhQWFRYYHCgiGBolHBUVIjEiJSkrLi4uFyAzODMsNygtLysBCgoKDg0OGxAQGywmHyQsLSwsLC8tLCwsLiwsLi0sLCwvLCwsLCwsLywsLCwsLCwsLCwsLCwsLCwsLCwsLCwsLP/AABEIAJUBUgMBEQACEQEDEQH/xAAcAAEAAgMBAQEAAAAAAAAAAAAABQcDBAYBAgj/xABHEAABAwEFAwcGCgkEAwAAAAABAAIDEQQGEiExBUFREyJhcYGRsQcUMjNyoSMkQlJigrKzwdEVFjRTVJKjwtKD4eLwNXOT/8QAGwEBAAIDAQEAAAAAAAAAAAAAAAQFAgMGAQf/xAA3EQACAQICBwUGBgIDAAAAAAAAAQIDBBExBRIhMkFxgTNRYbHRExQiUpGhFTRTweHwI0IkYvH/2gAMAwEAAhEDEQA/ALxQBAEAQHjnAa6ICC2he+yQ5OlDncGVf725DtKkQtKs8l9dhFqXtCGcvptIK0eUuEehFIfaLW+BKkrRs+LRFlpWnwizUPlN4QN/+v8AwWz8M/7fb+TX+K/9fv8AwZofKQDrCOyT/isXo58JfYyWlFxj9/4JGzX+gPpMkb00Dh7jX3LTKwqLJpm+OkaTzTRM2K8lmlybK2p3O5p7nUqtE6FSGaJELmlPdkSjXArSbz6QBAEAQBAEAQBAEAQBAEAQBAEAQBAEAQBAEAQBAEAQBAEAQBAEAQBAEAJQHL3jvlFZ6sZSSYaivMafpHj0D3KZQs5VNr2IhXF7ClsW1labW2/abW7CXOdXRjcmD6unae9WsaVG3jrPZ48f7yKedatcy1Vt8OH95mzs26Ukmbyepv5lQ6ukuFNdWTaWiuNR9EdNY7jMAzYO2p8VDleVpf7fsToWVCOUV5m9+pEX7tn8rfyWHvFX5n9TP3aj8i+iNO1XDjOjaH6JI/2WyN7Wj/tjzNc7GhL/AFw5bDndpXSnizjOIDccj2HQ+5TaWkIvZUWHiiBV0ZKO2m8fBnOS2hzSWuBDhqDkVYx1ZLGLKuetF6sltN3Zt6bRZyOSkOEfIdzmdx07KLXUtaVTeXU20rurSfwvZ3cP7yLDuz5QYpyGTARSnIVPMcfou3HoPeVU3FjOntjtX3Lq2v4Vfhlsf2O1a6qgk8+kAQBAEAQBAEAQBAEAQBAEAQBAEAQBAEAQBAEAQBAEAQBAEAQBAeEoDhb5XqIxRQOpTJ7xr0tafEqxtbXH4p/Qq7y7wxhDqyuo43zvDGdp3AKyq1Y0Ya0uiKujRnXnqx6ssW7F1WsaKjrrqetUNatOrLWkdFRoQox1Yo7Oz2RrBkFqNxnAQHqAUQGKWAO1CA5K9N0GTtJAo8ei4aj8x0LfQuJUXisu4j3FtCvHB595T9vsropHRu9NpoaZ9VO8K/hVU4KayOdqUXTm4PM7G5V2nY2yPHOGbQfk9PX4Kpu7zX+CGXmXFnZKn8c8/ItuzMo0AqvLIzIAgCAIAgCAIAgCAIAgCAIAgCAIAgCAIAgMU1oYzN7mtH0iB4r1JvI8cks2fUczXCoII4g1C8awCeOR9oemvbrTybC6laUy6yB+K8bwWJhOepHEhZr0BvyD3j8lrdVEWV7FcCYsNsErQ4bwDThULYniiXGWskzye3Frwzk5CXVwkcnQ0AJ1eDv3r0yMf6WZgkfzqROcxwpzi4HDzRXOpyCA3Y34gCNCAR2oD6QHNXy2zyLOTYaSPBzGrW6E9Z0HapVrR15azyRDvK/s46qzZUu07RuCvILDazn6jxeCO6uNd/C0Fw5xzd18OxUN1XdaePDgdHaW6o09XjxLCijAFAo5JPtAEAQBAEBgtjXFjgwgPIOEkYgDTIltRUDhUL1YY7Tx44bCv9n3GDJS9znSvJJL3gDMmriAN5qpNa7lUjqpYIi0bOFOWu9rO52fYGxtAAUUlm8gCAIAgCAIAgCAIAgCAIAgCAIAgCAIAgCA+XmgQFSbV2o6WRz3nMk0HzRXJo4UV5SpKMUkc/Vqucm2bt1drOZMGg8x1ajdXcVovKS1NbuJFjVftNXgyzYXVAKqi4I28RpCez7QWE9003HZs4LaM+RUSTKKrI7C57qxN6h4KZHdRf0ezjyRNy2er2Pr6GPLjiAH4LI2GizY3OBLvnlwpk5xc9zDr8nlX9ZpwQEhZYsDGNJqWta0nStBSqA+pXhoJOQAqeoIHsKhvBtEyyPkPyjkODRk0dyvaFLUionPXFXXk5EHsOz8taWjcOcezT3kLK9nqUWlx2GNhT9pXTfDaXdsizBjAqA6M30AQBAEAQBAeEIDwNCA+kAQBAEAQBAEAQBAEAQBAEAQBAEAQBAEAQBAfMgqEBWd5Lqv5RzoiMLiSWmuROtCN3QrKhfKMdWaKu40e5S1oPPgz7uxdx7X4n6+4LTc3XtdiWCN1pZ+xes3iyx4GUAChk4i70mkDvq/aCwqbrI912T/ALxK02jKoUmc9Vkd/c31TeoeCnR3UdLR7OPJHSLI2BAEBBXytXJ2Z9NX0YPrHP3VUi1jrVV9SNdz1aT8dhUe0pMir2mjnqjJTycWfFK93sjxJ/BV+k5bYrmWWiY7JS5FxRCgCqi4PtAEAQBAEAQBAEAQBAeOdTVAY/OG8Qh7gzzzlvEIeYDzlvEIe4Mect4hDzBjzlvEIMGPOW8QgwY85bxCDBjzlvEIe4MedN+cO9Bgx50z5w7wmIwZlDqoeHqA8LkBjdaGjetbrU1nJGSjJ8D586bxWPvFL5ke6ku4+2zA6FbVJNYowawMi9AQBAYJXM3kdpC9wZ5ihFg+SR2UXmAxM6HpB3vNLM/6v22rXV3WRbzsZdPMqy1PqVBOcbxZZdzPUt9keCsI7qOpo9nHkjpFkbAgCA4vykTUZE3i8nuaR/cp1gvjb8Cv0i8IJeJWO0XK6gUVQ6nyXDnP9oeCqdJ78eRc6K7OXMthqrS0PUAQBAEAQBAEAQBAEBBXxd8Wf04fttWutuMlWXbR6+RwTHKEXrRk5Re4mOqb+yrfCDhnYwtOj6Zj2uI6d3hshOOUkR7ijVa1qbePcdQ3ZUBFREwg5ggChHQpOpDuKl3FZbNZnv6Jh/dM7k9nHuHvNX5mP0TD+6Z3J7OPcPeavzM09qxWaBmJ8TKnJraZuPAdHSsZ6kVi0bqEritLVjJnBWy1gkmjRXc0UA6AoMpF/Tp4JIibVaVrbJcKZBW6cGui0tkuEcD9EbFnL2AlXp89Ny1SFrSRrRYVXJQbjnhsPY4NrEhX2onMn8ly072pUfxMslSjHIwHasQ1e3sNfBSadOtJbIP6GtyguJ9M2lG7IPFe7xXtSlVisXFiMovJn26Wmih+8Sg8YPA2+zUtjN2w7QqaO1V7YX6uFqveX38SFXo+z2rIlAVYmgOQFVXmztMp+l+AVzbdmiiuu1kbNyJy2Z4Hyg33E/mtN/ux6kjR29Lp+5ZbDkqwtSEvn+yv+p9tq11dxkW97CXTzRVU+9QDm+JZ1zPUt9keCsY7qOqo9nHkjpFkbAgCA4PynaQn6Th3gfkrHR+9IrNJ7seZWttNVcRKOZ0nkynpNI3iGkdhIPiFWaTjuyLbRMt6PIuBhyVSXJ9IAgCAIAgCAIAgCAIDn76n4s/6v22rVW3GS7Ht49fIroSqDidDqkjNsuTzZlobzo3YsVNWYXltTxblruWxwerrIjxrw9q6T2Ph47CEltK04kyMCXu3ex1nIa+r4DqPlM6Wfl4LbSr6mx5ES70eqy1o7JefP1LOsU8czBJG4OY7Qj/uR6FPjJSWKOdnTlTk4yWDNXbm1IrLGZJD0NaPSe7cB+e5YzmoLFmy3t5156sf/CqNq7afaHl7znoANGjc0KunUcnizp6FrGjHViRT5i4hrQXOcQGtAqSToABqVrxx2IlKKisXkbV7bvPsdngfKfhpnPqwUwxtDQQK73Z5nTcOJzq0XCKbzNNleRuKsow3YrPv/g455UZFoz9H3d9WFfHzklJ2VBCA5607BMjucSW8N3ctFG2pUtsI7TOVSUs2bkGwIxuC3mBkl2HGRoEBGTWUxHDq3d0dC57TFtGC9rHjsfqTrSo29VmuX001VJa3Do14z8dvLiTKtPXg0dLs6fGwFd4UptO0QFU3ld8Yl9r8Arm27NFFdP8AyyPu5zvhz1DxK06Q3Y9Tfo3el0LSj0CrC2IO+n7K/wCp9tq11dxkW97CXTzRVc29QDmyzrmepb7I8FYx3UdVR7OPJHSLI2BAEBxnlOgrZg/5j2u7DVn9wU3R8sKuHev5K/SUcaOPc16FUzOqFeo59m7dO2claoydHHAfrae8BRr6nr0X4bSXo+rqVljx2F7WSSrQVzx0pmQBAEAQBAeVQHmMIBjCAYwgPcQQHO37PxWT6n22rVX3GTLD8xHr5FWunVdidOoFq3EOKwxdPK/evVhQ7NHNaR2XMunkjlr8XNcwOnsjSW5l8I1HF0Y3j6PdwWivQ/2h9Cx0fpFNqnWfJ+vr9StxbFB1jofZkxdu9ktjkxMOKNx58ZPNd0j5runvqtlOs4PYRLuwhcRwex8GYNu3jktcpkkPQxg9FjdzR+J3nsA8qVXN4sztrOFCGpHq+9mnZnPle2ONpfI80a1uZJ6Pz3LGOMngjbPVhFyk8EuJb9y7ntsY5SWj7U4ZnVsYOrY/xdv6ArKjQUNrzOVv9IO4epHZBffxfoc75bj8HZfbl+y1ar3dRN0Bvz5LzKlcq9HStn6Ru76sK9PnRMIDxAYZbU1upC0VLmlT35JGcacpZI1n7WYOJ7FCnpe2jxb6euBtVrUZG7St7ZBkDXpoqzSGlqFeg6cU8dnd6kmhbThPWZFucuZlJlikTt231YvpVJ4wi/BHPy2SZMO0WZiUxe20UtUw4O/AK+tI/wCKJzl5L/NI2bgS4p39TfEqPpJYRj1JWinjKfT9y3Y9AqkuSCvt+yyfU+8atdbcZEvuwl080VXKoBzhZ9zPUt9keCsY7qOqo9nHkjpFkbAgCAjLw2ETQSRn5TSK8CRkewrOnPUmpLga6sFUg4viig5QWktcKOaS0jgQaELqItNYo5KScW0+Bj8V60eJ4F13G2yLRA0k88c144OGvfr2rmrmj7Ko48OHI6q1rqtTUuPHmdQtBICAIAgI7bFvfE2sULpXnQBzGNHtOcfAFbKcYyfxSwRqqzlFfDHF/Q4Hatptsx+FFG/Ma4YB2AmvbVToTtqe6+uBX1Kd1VfxLZ3YmmyyyfNWTu6XiYqyq+BrWiWlVKgsViRJtxbRBbQnUmEcCJN47CybhbJELagc93pvpmegcG9Cobm5lWlty4I6O1tY0I4LPiySv9+xyfU+8aoFfs2W+jvzMevkVHIq1nWIt7yd/wDj4euX756sbfs0crpP81Lp5I6J7qLeQCtr93FbMXT2QBs5qXxZBsp3lu5sh7ndesO4tVL4o5l7o3Szp4Uq22PB8V/HkVO9pBIIIcCQQQQQRkQQdCq1prYzqk01ijY2ZYJLRI2KFpfI7QDQDe5x3NG8lZQg5vBGutWp0YOc3gkXbcq6sVhZXKS0uFHy00HzI66N9537gLWjQVNeJxl/pGd1LDKKyX7vx8jqSVvK8rLy2ersvty/Yaod5uov9Ab8+S8yp3KuR0jP0ldz1YV6fPCVkkDRUrGc1COs8j1LF4IibXanO6B0Kgu72pPZHYibSoxW1kTarU1npOAO4ak9gzVbC2rVn/jjj/e8kOpCGbNF1rLvRY89gH4rctA3E96SX1f7GPvtNZJnge+oqwgHfVabvQs7ei6rmnhww8cDKleKpNRSPoqleRMOgux6C+kUezjyXkc/PefMm3aLaYlE30Px2f2/7Qujs+xicvffmJc/2JLyb+vf1N8SomlMo9SbojOfQuOPQKnLsgr7fssn1PvGrXW3GRL7sJdPNFVyKAc4iz7mepb7I8FYx3UdVR7OPJHSLI2BAEB8vbUICnfKRsQwzcs0fByel0P/ANx7weKutH19aPs3msuRRaTt9WXtFk8+Zx1VZFUTl0tvGyTBxryTqB46Nzh0jwqol3b+2hszWRMsrr2E9uTzLwsNrbIxrmkFpAIIzBB0IXPtNPBnSpprFGyvD0IAgMckVUBr/o5nBAePsDADkgKb23agJJRwfIO55C6KhH4I8l5HMXE/jlzfmQHKVeOseK3z2RZop7ZrmXzd1lIwuWOuI/yhGljk+p941abjs2TtG/mY9fIpyW0KrbOuUS4fJzLXZ0B6Zvv5FZ23Zr+8Tk9KrC7l08kS1ttjWCpOWnEknQAbz0LfkQIxcngjVhsDpiHTijBm2HwMvE/R0C8zzN2uqawhn3+hDX4uNHbayxYY7X845MkAyAkoNeDhnuzypHr26qbVmT9H6UnbfBPbDu4rl6Ehdm6UFjhMYGN7wOVkOTnnop6LQdAD3nNbKVGNNYIj3d/Vuams9iWS7vU2nh0HpEvi3P8AlN6JOI+l301WzIjNKe2Ofd6ehtx2hemorzy0vrFZfbl+y1Q7zdRf6B358l5lUOVejpD9J3d9WFeHzwybQnzpwVRpKvhJQ6kq3hsxIfaNqLWnD6Ryb1n/ALXsVZbQ94rKHDN8iRUepDEybI2ECMb83HMk6ldRGKitWK2Fc228WT0dhYNyyPDS25CBGSBw8VWaY/JT6eaJFp2y/vA5l7lwuGwujoLsegvpNHs48l5HPz3nzJx2i2GJQ18z8dtHt/2hdHZ9hE5i+X/IkSvk2Pw7+pviVD0plHqTdE5y6Fxx6BVBdEBfo/FJPqfeNWqtuMh3/wCXl080VXIVCOdRaNy/Us9keCsI7qOqo9nHkjpFkbAgCAICL29stloicx4q1wofzHSsoTcJKUczCcIzi4yyZRu3tjvsshY8VbngducPz4hdDb3Ea0cVnxRzdzbSoyweXBkcCpGJFwOqude51kcGPq6zk6b2E6lvRxHaOmFdWaq/FHe8yfZ3rovVlu+RcGzdpRzsD43BzToQfd0HoVHOEoPVksGdBCcZrWi8UbqxMggCAID4l0KA/PW3ZPjE/wD7ZftldPR7OPJeRyddf5Zc35kfE7nt9oeK8qP4WZUl8a5n6Eu/6sLmTqiI8pbqWGY+x94xaLnsmWGi1jdQ6+TKKmmqqhs7VRwLj8ndops2ztAJcTNRo1Pw8mZ4DpVvbdkjjtLRxvJ92zyR01nstDjecUm75rOhg/HU9Gi3FfKezVjl5m3jXprGNAMaA8xoCOlsxZnH6O+Pd1s4dWnVvZGeKlnn3+pXvlcmxRWb25OzmtyI3FQ7zdReaCTU549yKzcVXnRn6Uu76sK8Pnpp7Slo8rk9M1HC4fJFnaRxpkZI+rm10DgfEfitOhrhK7SlxTXXP9jO7h/i2cDsbJTCKLsipMyA568ltGUY11d0cB1rnNO3kdX3eOeb8O5cyfZUnjrvoc4965jDYWJ091/QX0aj2ceS8ihnvPmTjtFsMSg76H49aPb/ALQuitOxiczfdvIlvJp69/U3xKh6Tyj1Juis5dC5Y9AqkuTn7+/scn+n96xaq24yHf8A5eXTzRVDyoRz6LVuX6lnsjwVhHdR1FHs48kdIsjYEAQBACEBB3h2DHaWFr2gj3g8QdxWdOpKEtaLMKlONSOrJbCotv3Tms5JaC+PiBzh1j8R7lcUL6E9ktj+xR3FhOntjtX3OfDlOxK9okdkbZmszsULy07xq13tNORWFSlCqsJo2Uq1Si8YMsDY3lObkLTGWn58ebestOY7yq2ro15039S1paUi9lRYcjq7He+xy0w2iMV3POA9z6KHK1rRziydC7oyykvIlGbQiOkjD1OafxWnUkuBuU4vJmOfa8DBV80TR9J7R4leqnOWSf0MZVYRza+pz+1/KBY4gQ15ldwjFR/MaN7iVJp2NaWaw5kapf0YZPHkUvtG08pJI+lMb3vprTE4mle1XUVqxUe5FFOWvNy72LDYpHvbgY45jMA0146LTVqwini0b6NGpKSaiz9BbBbSMLnzoyD8qX/j5v8AT+9YtFz2bLHRP5uHXyZQ5KqDtWy5vJvKG7Ph4ky1PH4aSit7bs0cXpd/8uXTyR0brUt5WnnnKAecoB5ygPPOUB8m0oCvvK44FlnO/HJX+UKHd5IvtBP4p8l5lalQDoz9K3d9WFdnz41rwWc+kO1UumbB3FNVIL4o/dEu0rqm8Hkzn3SLkEmnisy1e0kbJtx7BSgcOnJXdHTteEcJpS8cmQ52UG8U8BabwyOFBRvVr3leVtN3FRYRSjy2v6v0PYWdNZ7SGltBJyzNczwG+vStFro6pXhKrLHBJtPi3/c2Z1K8YNRX/h8Oeq/DYb8Trbqu5i7+2eNGD8F5FHUWE3zZPO0W8wKBvsfj1o9v+0LoLTsYnN3vbyJfyZH4d/UzxKi6Syj1Jmis5dC5o9AqkuDnb/n4nJ/p/esWutuMiX3YS6eaKmcVCOfLYuX6lnsjwU+O6jp6XZx5I6VZGwIAgCAIAgNW1WJrxmEByW2rjRSknCA7iMj2017Vvp3FSnus0VbalU3kchbfJ+9voPNODhX3ingpkNJP/aJBnouP+svqRcl0bS35p7T+S3rSVPimR3oupwa/vQxi7No+aO//AGWX4jS8foYfhdbwM0V1LQdcI/mP4Lx6Tp8EzJaKqPNo3oLkSHV57G/iStUtJ90fubo6JXGX2JSy3Ab8rG7rNPs0UeekKrywRIho2jHPFk9Ybkxt+Q0dNBXvUWVapPebJcKNOG7FE7ZbvsbuWs2kvDEGigQEXejZAtcD4XFwa+lS2mLmuDhSoI1HBYTgpx1Wb7evKhUVSOa7yuJPJi2uT5adbP8AFR/c4eJafjtf5Y/f1JGxXStELBHHaZ2xtrRo5OgqS4/I4krbGjqrBNkSrf8AtZa86cW+vqZv1ctf8XaP6f8AgsvZv5ma/eofpR+/qP1ctf8AF2j+n/gns38zPPeofpR+/qP1ctf8XaP6f+CezfzMe9Q/Sj9/Ufq5a/4u0f0/8E9m/mY96h+lH7+o/Vy1/wAXaP6f+CezfzMe9Q/Sj9/U8/Vu1/xdo/p/4J7N/Mx71D9KP39TT2jceW0BomnmeGklteTyJ10YsJUFLebN1HSUqLbpwisefqabPJe0nN8tOtn+Kw90gSPxuv8ALH7+paWyrNgaApRTG1PCHChQHNbR2Caks7lAudGW9d60lg+9bP4N9O4qQ2J7CJfsubgFA/AKXzv7G736XcjLBsGR3pGg6FLoaItqTxaxfj6ZGqd1Ul4E9Y9gtY2lM1ZNJrAj4kRaLuOrzTkqz8HtO5/Vkn3ur3k9sSwmJtCrGnTjTgoRyWwjyk5PFkq5Znhwu37jxTSukwnG81ccTtdNOxSYXdWEVFPYRalnSnLWktplu1dJtmeXNBqaVqSdNNetYVa86uGtwM6NvTpY6izO1aMlpN5obb2e2eJ0bhVrqVoSNCHDMdIC8aTWDMKlONSOrLI4t9yBXKtOsrX7GJG9wod33Z1+w7ByLA3gAO5bUsCWkksESqHoQBAEAQBAEAQHw6MHcgNPaBiiYXyUDdNKkk6ADeehAajYZHCrYGNB0EshD+1rGOA70BihtgbK2KaBzHv9BzTyjHU1zABHdlvQE0IGjcgPsMCA+kAQBAEBz957dLCYuTc0Y3YKFoPbUlATwZ29OSA9whAMIQDCEAwhAMIQDCEAwhAMIQHqAIBRAfOAcEB6GoD1AeUQHqAIDyiAUQHqAIDyiA9QBAEAQBAEAQEI/aojtUrZX0jDIi1uvOcXVwgCpNB7kBvM2tCWCQSNMZcGB2dMRyAPA9aAzzWljXMa5wDnkhg3uIFTTsQEBaZOV2lGx3oQsLwN2Mitfe3+VAdKgPnAK1oK6V30Oor2DuQEZJtB0k5giIGAB0khFcNdGtG92epyHSgNTa1tmsha8u5aAnC4FrWvbXQgtoD2jxQG1a9rVfFFDQyTNxhxqWsjpXGRkSTTIZIDFtd9ogYZWSco1ub2Pa0c3eWloBFOmv5geybfaYoXsFXzuDGNJpR1cLsR4NPDXJAa+3rZabOGyY2OjJDX0joW13gF5qOs8EBq3odXzPnYsUgOKlK1LMwN2qAmLRb3On5CIgODccjyK4RkA1o3uNQc8gOKA1I7dK20CIO5eNw5z2tGKF27GW83sND+IEzBG4VxPxcOaBTXh2dyAzIAgCAIAgCAIAgCAIAgCAIAgCAIAgCAIAgCAIAgCAIAgCA53zmOPaEpkLWkxRta51AASXEtxHIEgab8J4IDDZbI20m3YKchKWNY4eiZGtOJ7ePOw5jWiAybAmdaZRK8EGCMRUP793rj3Bo7UBgvLE+C0R2tgJYKNkA3ajPraaV3EBAdHYrayZgfG4Oae8HgRuPQgILbtqmhlga2Y0mfhcMEfNGJg5vNr8o61QGGxv8AN9oStkybPmxx0JrUCv8AMO7igJG95Hmzm6ve5jWNGrnYwaAdQKAhJYXWS0WV8nq+TbE525rsJDhXgKg9QPBAdRtiZrbPKXEYcDh11bQAddadqA5uz3ekdZYS04bRG4ytDtOcQQDwPNafcgNq32w2o+ZubyUhwukJc0gBtH0jp6ROWtKCvBAfF7Yw11jaMmtkAHUCwBAYtpOEFuL5h8BO0NJzpkGjPjQtFRwcgOphcwNbgwhmQbhoG56YaZIDMgCAIAgCAIAgCAIAgCAIAgCAIAgCAIAgCAIAgCAIAgCAIAgMb4WurVrTWlagGtNK8UBitjH8mRBga/INxA4WiuZoOArQcUB87MsIhjDAS45uc46ve41c49JKA2nCuRzBQEb+gLPixCPC7ixz4/cxwQGxHsyJpDsALho51XuHU51SEBltVkZKMMjGvbwcAe0cEB8WfZ8bDVrBiAoHGpcBwBOYHQgM00LXgte0OadQ4Ag9hQGtDsqFlMMbebm2tSGni0H0exAR9tt732ptmY7k24Mb3gDG76LKggddOPBAfG2buse0va57Z2irZC9xPNzANTkOkUogM+y4W2mzwvtEbXvw6uaDv1HCoAKAkJLDG5nJuY0x/NIFB1DcUBhseyIIjijja13GlT00J0QG8gCAIAgCAIAgCAIAgCAIAgCAIAgCAIAgCAIAgCAIAgCAIAgCAIAgCAIAgCAIAgCAjtp7HjnLXOxNkb6MjDheOiqA8Gyaikk0sjN7XFoaeh2BoLh0E0KAkWigoMgNAgPUAQBAEAQBAEAQBAEAQBAEAQBAEAQBAEAQBAEAQBAEAQB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759" y="3876278"/>
            <a:ext cx="2714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左中かっこ 17"/>
          <p:cNvSpPr/>
          <p:nvPr/>
        </p:nvSpPr>
        <p:spPr>
          <a:xfrm flipH="1">
            <a:off x="3334741" y="2377707"/>
            <a:ext cx="462417" cy="906335"/>
          </a:xfrm>
          <a:prstGeom prst="leftBrace">
            <a:avLst>
              <a:gd name="adj1" fmla="val 26218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左中かっこ 18"/>
          <p:cNvSpPr/>
          <p:nvPr/>
        </p:nvSpPr>
        <p:spPr>
          <a:xfrm flipH="1">
            <a:off x="3421632" y="4011307"/>
            <a:ext cx="454092" cy="378029"/>
          </a:xfrm>
          <a:prstGeom prst="leftBrace">
            <a:avLst>
              <a:gd name="adj1" fmla="val 262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>
            <a:stCxn id="18" idx="1"/>
          </p:cNvCxnSpPr>
          <p:nvPr/>
        </p:nvCxnSpPr>
        <p:spPr>
          <a:xfrm>
            <a:off x="3797158" y="2830875"/>
            <a:ext cx="2880320" cy="74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8266071" y="4581128"/>
            <a:ext cx="0" cy="8640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雲 24"/>
          <p:cNvSpPr/>
          <p:nvPr/>
        </p:nvSpPr>
        <p:spPr>
          <a:xfrm rot="643861">
            <a:off x="6728273" y="2236929"/>
            <a:ext cx="1737970" cy="89406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7063297" y="2387248"/>
            <a:ext cx="1067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</a:rPr>
              <a:t>モデル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3923928" y="4200321"/>
            <a:ext cx="2520280" cy="1296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8214970" y="3128303"/>
            <a:ext cx="0" cy="7327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6973620" y="339538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予測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371536" y="2353849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機械学習機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爆発 2 28"/>
          <p:cNvSpPr/>
          <p:nvPr/>
        </p:nvSpPr>
        <p:spPr>
          <a:xfrm rot="555779">
            <a:off x="6120146" y="5031692"/>
            <a:ext cx="3482892" cy="1656184"/>
          </a:xfrm>
          <a:prstGeom prst="irregularSeal2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989402" y="5391732"/>
            <a:ext cx="14221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予測精度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3600" b="1" dirty="0">
                <a:solidFill>
                  <a:srgbClr val="FF0000"/>
                </a:solidFill>
              </a:rPr>
              <a:t>66%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3923928" y="4611896"/>
            <a:ext cx="2520280" cy="11355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左中かっこ 41"/>
          <p:cNvSpPr/>
          <p:nvPr/>
        </p:nvSpPr>
        <p:spPr>
          <a:xfrm flipH="1">
            <a:off x="3384511" y="4422882"/>
            <a:ext cx="454092" cy="378029"/>
          </a:xfrm>
          <a:prstGeom prst="leftBrace">
            <a:avLst>
              <a:gd name="adj1" fmla="val 262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43" y="2430670"/>
            <a:ext cx="3204998" cy="86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70" y="3967304"/>
            <a:ext cx="3229462" cy="84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正方形/長方形 52"/>
          <p:cNvSpPr/>
          <p:nvPr/>
        </p:nvSpPr>
        <p:spPr>
          <a:xfrm>
            <a:off x="876473" y="2045447"/>
            <a:ext cx="1633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/>
              <a:t>訓練データ</a:t>
            </a:r>
            <a:endParaRPr lang="ja-JP" altLang="en-US" sz="2400" b="1" dirty="0"/>
          </a:p>
        </p:txBody>
      </p:sp>
      <p:sp>
        <p:nvSpPr>
          <p:cNvPr id="54" name="正方形/長方形 53"/>
          <p:cNvSpPr/>
          <p:nvPr/>
        </p:nvSpPr>
        <p:spPr>
          <a:xfrm>
            <a:off x="-29348" y="3557615"/>
            <a:ext cx="3491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/>
              <a:t>試験</a:t>
            </a:r>
            <a:r>
              <a:rPr lang="ja-JP" altLang="en-US" sz="2400" b="1" dirty="0" smtClean="0"/>
              <a:t>データの「問題」部分</a:t>
            </a:r>
            <a:endParaRPr lang="ja-JP" altLang="en-US" sz="2400" b="1" dirty="0"/>
          </a:p>
        </p:txBody>
      </p:sp>
      <p:sp>
        <p:nvSpPr>
          <p:cNvPr id="55" name="正方形/長方形 54"/>
          <p:cNvSpPr/>
          <p:nvPr/>
        </p:nvSpPr>
        <p:spPr>
          <a:xfrm>
            <a:off x="35495" y="4781751"/>
            <a:ext cx="3491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/>
              <a:t>試験</a:t>
            </a:r>
            <a:r>
              <a:rPr lang="ja-JP" altLang="en-US" sz="2400" b="1" dirty="0" smtClean="0"/>
              <a:t>データの「正解」部分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88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過学習に注意しつつ予測精度を高める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過学習：学習されたモデルが既知のデータに特化しすぎて、未知のデータに対する予測精度がかえって悪化してしまうこと</a:t>
            </a:r>
            <a:endParaRPr kumimoji="1" lang="ja-JP" altLang="en-US" dirty="0"/>
          </a:p>
        </p:txBody>
      </p:sp>
      <p:pic>
        <p:nvPicPr>
          <p:cNvPr id="10242" name="Picture 2" descr="http://okasanta.co.uk/image-sozai/m/m0000/oka2-M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kasanta.co.uk/image-sozai/m/m0000/oka2-M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2781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涙形 3"/>
          <p:cNvSpPr/>
          <p:nvPr/>
        </p:nvSpPr>
        <p:spPr>
          <a:xfrm rot="19116918">
            <a:off x="7851683" y="4489095"/>
            <a:ext cx="360040" cy="372106"/>
          </a:xfrm>
          <a:prstGeom prst="teardrop">
            <a:avLst>
              <a:gd name="adj" fmla="val 14324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4" name="Picture 4" descr="C:\Users\nushio\AppData\Local\Microsoft\Windows\Temporary Internet Files\Content.IE5\QACIAJ0Q\MP900430531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606" y="4320480"/>
            <a:ext cx="175365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5638936"/>
            <a:ext cx="2304793" cy="12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星 4 6"/>
          <p:cNvSpPr/>
          <p:nvPr/>
        </p:nvSpPr>
        <p:spPr>
          <a:xfrm>
            <a:off x="2555776" y="3089531"/>
            <a:ext cx="720080" cy="915533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5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93305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過学習に陥ってしまった機械学習は役に立たない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102071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膨大な記憶力を持つコンピューターにとって、過学習したプログラムを作ることはとても簡単</a:t>
            </a:r>
            <a:endParaRPr kumimoji="1" lang="en-US" altLang="ja-JP" dirty="0" smtClean="0"/>
          </a:p>
        </p:txBody>
      </p:sp>
      <p:pic>
        <p:nvPicPr>
          <p:cNvPr id="4" name="Picture 8" descr="http://neuralnetworksanddeeplearning.com/images/mnist_100_digi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69" y="1425374"/>
            <a:ext cx="279030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ushio\AppData\Local\Microsoft\Windows\Temporary Internet Files\Content.IE5\VFBRZ8W0\MC900398441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791" y="2459741"/>
            <a:ext cx="1082254" cy="11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nushio\AppData\Local\Microsoft\Windows\Temporary Internet Files\Content.IE5\E7Y628J7\MC900398439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574" y="2449488"/>
            <a:ext cx="1073141" cy="114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曲折矢印 4"/>
          <p:cNvSpPr/>
          <p:nvPr/>
        </p:nvSpPr>
        <p:spPr>
          <a:xfrm rot="5141887">
            <a:off x="3215778" y="1402092"/>
            <a:ext cx="1110263" cy="108991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2527" y="5157192"/>
            <a:ext cx="7038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ja-JP" altLang="en-US" sz="3200" dirty="0" smtClean="0">
                <a:solidFill>
                  <a:prstClr val="black"/>
                </a:solidFill>
              </a:rPr>
              <a:t>コンピュータ</a:t>
            </a:r>
            <a:r>
              <a:rPr lang="ja-JP" altLang="en-US" sz="3200" dirty="0">
                <a:solidFill>
                  <a:prstClr val="black"/>
                </a:solidFill>
              </a:rPr>
              <a:t>一に汎化能力を持たせる努力が機械学習</a:t>
            </a:r>
            <a:endParaRPr lang="en-US" altLang="ja-JP" sz="3200" dirty="0">
              <a:solidFill>
                <a:prstClr val="black"/>
              </a:solidFill>
            </a:endParaRPr>
          </a:p>
        </p:txBody>
      </p:sp>
      <p:sp>
        <p:nvSpPr>
          <p:cNvPr id="8" name="雲形吹き出し 7"/>
          <p:cNvSpPr/>
          <p:nvPr/>
        </p:nvSpPr>
        <p:spPr>
          <a:xfrm>
            <a:off x="5292080" y="1425374"/>
            <a:ext cx="3672408" cy="2170734"/>
          </a:xfrm>
          <a:prstGeom prst="cloudCallout">
            <a:avLst>
              <a:gd name="adj1" fmla="val -60023"/>
              <a:gd name="adj2" fmla="val 360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5364088" y="1527087"/>
            <a:ext cx="3681772" cy="202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/>
              <a:t>訓練</a:t>
            </a:r>
            <a:r>
              <a:rPr lang="ja-JP" altLang="en-US" sz="2800" dirty="0" smtClean="0"/>
              <a:t>データのどれかに一致したら対応する解を回答</a:t>
            </a:r>
            <a:endParaRPr lang="en-US" altLang="ja-JP" sz="2800" dirty="0" smtClean="0"/>
          </a:p>
          <a:p>
            <a:r>
              <a:rPr lang="ja-JP" altLang="en-US" sz="2800" dirty="0" smtClean="0"/>
              <a:t>なければ「</a:t>
            </a:r>
            <a:r>
              <a:rPr lang="en-US" altLang="ja-JP" sz="2800" dirty="0" smtClean="0"/>
              <a:t>0</a:t>
            </a:r>
            <a:r>
              <a:rPr lang="ja-JP" altLang="en-US" sz="2800" dirty="0" smtClean="0"/>
              <a:t>」と回答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2725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機械学習を使う目標：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完全に未知のデータの予測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来年</a:t>
            </a:r>
            <a:r>
              <a:rPr lang="ja-JP" altLang="en-US" dirty="0" smtClean="0"/>
              <a:t>の年賀状の郵便番号を識別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/>
              <a:t>次に来るメールがスパムかどうか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 smtClean="0"/>
              <a:t>明日</a:t>
            </a:r>
            <a:r>
              <a:rPr lang="en-US" altLang="ja-JP" dirty="0" smtClean="0"/>
              <a:t>XX</a:t>
            </a:r>
            <a:r>
              <a:rPr lang="ja-JP" altLang="en-US" dirty="0" smtClean="0"/>
              <a:t>社の株は騰がるか下がるか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明日の太陽は最大でどれくらいの規模のフレアを起こすか</a:t>
            </a:r>
            <a:endParaRPr kumimoji="1" lang="en-US" altLang="ja-JP" dirty="0" smtClean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78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私たちの宇宙天気予報への取り組み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4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/>
          <a:lstStyle/>
          <a:p>
            <a:r>
              <a:rPr kumimoji="1" lang="en-US" altLang="ja-JP" dirty="0" smtClean="0"/>
              <a:t>UFCORIN</a:t>
            </a:r>
            <a:r>
              <a:rPr kumimoji="1" lang="ja-JP" altLang="en-US" dirty="0" smtClean="0"/>
              <a:t>（ゆふこりん）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215405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b="1" dirty="0" smtClean="0"/>
              <a:t>U</a:t>
            </a:r>
            <a:r>
              <a:rPr lang="en-US" altLang="ja-JP" dirty="0" smtClean="0"/>
              <a:t>niversal </a:t>
            </a:r>
            <a:r>
              <a:rPr lang="en-US" altLang="ja-JP" b="1" dirty="0"/>
              <a:t>F</a:t>
            </a:r>
            <a:r>
              <a:rPr lang="en-US" altLang="ja-JP" dirty="0"/>
              <a:t>orecast </a:t>
            </a:r>
            <a:r>
              <a:rPr lang="en-US" altLang="ja-JP" b="1" dirty="0"/>
              <a:t>C</a:t>
            </a:r>
            <a:r>
              <a:rPr lang="en-US" altLang="ja-JP" dirty="0"/>
              <a:t>onstructor by </a:t>
            </a:r>
            <a:r>
              <a:rPr lang="en-US" altLang="ja-JP" b="1" dirty="0"/>
              <a:t>O</a:t>
            </a:r>
            <a:r>
              <a:rPr lang="en-US" altLang="ja-JP" dirty="0"/>
              <a:t>ptimized </a:t>
            </a:r>
            <a:r>
              <a:rPr lang="en-US" altLang="ja-JP" b="1" dirty="0" smtClean="0"/>
              <a:t>R</a:t>
            </a:r>
            <a:r>
              <a:rPr lang="en-US" altLang="ja-JP" dirty="0" smtClean="0"/>
              <a:t>egression </a:t>
            </a:r>
            <a:r>
              <a:rPr lang="en-US" altLang="ja-JP" dirty="0"/>
              <a:t>of </a:t>
            </a:r>
            <a:r>
              <a:rPr lang="en-US" altLang="ja-JP" b="1" dirty="0" smtClean="0"/>
              <a:t>In</a:t>
            </a:r>
            <a:r>
              <a:rPr lang="en-US" altLang="ja-JP" dirty="0" smtClean="0"/>
              <a:t>puts ---</a:t>
            </a:r>
            <a:r>
              <a:rPr lang="ja-JP" altLang="en-US" i="1" dirty="0" smtClean="0"/>
              <a:t>入力データ</a:t>
            </a:r>
            <a:r>
              <a:rPr lang="ja-JP" altLang="en-US" i="1" dirty="0"/>
              <a:t>の最適化回帰分析に</a:t>
            </a:r>
            <a:r>
              <a:rPr lang="ja-JP" altLang="en-US" i="1" dirty="0" smtClean="0"/>
              <a:t>基づく汎用予報構築機</a:t>
            </a:r>
          </a:p>
          <a:p>
            <a:r>
              <a:rPr lang="ja-JP" altLang="en-US" dirty="0" smtClean="0"/>
              <a:t>時系列データを簡単なテキストファイルで用意することで、任意の時系列予報に使える</a:t>
            </a:r>
            <a:r>
              <a:rPr lang="en-US" altLang="ja-JP" dirty="0" smtClean="0"/>
              <a:t> </a:t>
            </a:r>
            <a:r>
              <a:rPr lang="en-US" altLang="ja-JP" sz="2800" dirty="0">
                <a:hlinkClick r:id="rId2"/>
              </a:rPr>
              <a:t>https://</a:t>
            </a:r>
            <a:r>
              <a:rPr lang="en-US" altLang="ja-JP" sz="2800" dirty="0" smtClean="0">
                <a:hlinkClick r:id="rId2"/>
              </a:rPr>
              <a:t>github.com/nushio3/UFCORIN</a:t>
            </a:r>
            <a:r>
              <a:rPr lang="en-US" altLang="ja-JP" sz="2800" dirty="0"/>
              <a:t> </a:t>
            </a:r>
            <a:r>
              <a:rPr kumimoji="1" lang="ja-JP" altLang="en-US" dirty="0" err="1" smtClean="0"/>
              <a:t>にて</a:t>
            </a:r>
            <a:r>
              <a:rPr kumimoji="1" lang="ja-JP" altLang="en-US" dirty="0" smtClean="0"/>
              <a:t>フリーソフトウェアとして公開中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4088" y="1215917"/>
            <a:ext cx="260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Logo design by Yuko </a:t>
            </a:r>
            <a:r>
              <a:rPr kumimoji="1" lang="en-US" altLang="ja-JP" dirty="0" err="1" smtClean="0"/>
              <a:t>Hada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予報機の入力と出力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400" dirty="0" smtClean="0"/>
              <a:t>太陽</a:t>
            </a:r>
            <a:r>
              <a:rPr lang="en-US" altLang="ja-JP" sz="4400" dirty="0" smtClean="0"/>
              <a:t>X</a:t>
            </a:r>
            <a:r>
              <a:rPr lang="ja-JP" altLang="en-US" sz="4400" dirty="0" smtClean="0"/>
              <a:t>線フラックスの過去データ、および、太陽磁場の視線垂直成分の画像の</a:t>
            </a:r>
            <a:r>
              <a:rPr lang="en-US" altLang="ja-JP" sz="4400" dirty="0" smtClean="0"/>
              <a:t>Wavelet</a:t>
            </a:r>
            <a:r>
              <a:rPr lang="ja-JP" altLang="en-US" sz="4400" dirty="0" smtClean="0"/>
              <a:t>成分を入力にとる</a:t>
            </a:r>
            <a:endParaRPr lang="en-US" altLang="ja-JP" sz="4400" dirty="0" smtClean="0"/>
          </a:p>
          <a:p>
            <a:r>
              <a:rPr lang="ja-JP" altLang="en-US" sz="4400" dirty="0"/>
              <a:t>２４時間将来までの太陽フレアを予報する</a:t>
            </a:r>
            <a:endParaRPr lang="en-US" altLang="ja-JP" sz="4400" dirty="0"/>
          </a:p>
          <a:p>
            <a:endParaRPr kumimoji="1" lang="ja-JP" altLang="en-US" sz="44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6219825" cy="5991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/>
              <a:t>予報器の出力</a:t>
            </a:r>
            <a:r>
              <a:rPr lang="en-US" altLang="ja-JP" dirty="0"/>
              <a:t>/720</a:t>
            </a:r>
            <a:r>
              <a:rPr lang="ja-JP" altLang="en-US" dirty="0"/>
              <a:t>秒ごと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6629400" y="4509120"/>
            <a:ext cx="2304256" cy="12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00B050"/>
                </a:solidFill>
              </a:rPr>
              <a:t>----Green curve</a:t>
            </a:r>
          </a:p>
          <a:p>
            <a:pPr algn="ctr"/>
            <a:r>
              <a:rPr lang="ja-JP" altLang="en-US" dirty="0">
                <a:solidFill>
                  <a:prstClr val="black"/>
                </a:solidFill>
              </a:rPr>
              <a:t>次の</a:t>
            </a:r>
            <a:r>
              <a:rPr lang="en-US" altLang="ja-JP" dirty="0">
                <a:solidFill>
                  <a:prstClr val="black"/>
                </a:solidFill>
              </a:rPr>
              <a:t>24</a:t>
            </a:r>
            <a:r>
              <a:rPr lang="ja-JP" altLang="en-US" dirty="0">
                <a:solidFill>
                  <a:prstClr val="black"/>
                </a:solidFill>
              </a:rPr>
              <a:t>時間の</a:t>
            </a:r>
            <a:r>
              <a:rPr lang="en-US" altLang="ja-JP" dirty="0">
                <a:solidFill>
                  <a:prstClr val="black"/>
                </a:solidFill>
              </a:rPr>
              <a:t>X</a:t>
            </a:r>
            <a:r>
              <a:rPr lang="ja-JP" altLang="en-US" dirty="0">
                <a:solidFill>
                  <a:prstClr val="black"/>
                </a:solidFill>
              </a:rPr>
              <a:t>線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/>
            <a:r>
              <a:rPr lang="ja-JP" altLang="en-US" dirty="0">
                <a:solidFill>
                  <a:prstClr val="black"/>
                </a:solidFill>
              </a:rPr>
              <a:t>ライトカーブの予測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6594526" y="3124048"/>
            <a:ext cx="2304256" cy="12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----Red lines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i="1" dirty="0">
                <a:solidFill>
                  <a:prstClr val="black"/>
                </a:solidFill>
              </a:rPr>
              <a:t>n</a:t>
            </a:r>
            <a:r>
              <a:rPr lang="en-US" altLang="ja-JP" dirty="0">
                <a:solidFill>
                  <a:prstClr val="black"/>
                </a:solidFill>
              </a:rPr>
              <a:t>-</a:t>
            </a:r>
            <a:r>
              <a:rPr lang="ja-JP" altLang="en-US" dirty="0">
                <a:solidFill>
                  <a:prstClr val="black"/>
                </a:solidFill>
              </a:rPr>
              <a:t>時間未来までの最大値の予報</a:t>
            </a:r>
            <a:r>
              <a:rPr lang="en-US" altLang="ja-JP" dirty="0">
                <a:solidFill>
                  <a:prstClr val="black"/>
                </a:solidFill>
              </a:rPr>
              <a:t> (</a:t>
            </a:r>
            <a:r>
              <a:rPr lang="en-US" altLang="ja-JP" i="1" dirty="0">
                <a:solidFill>
                  <a:prstClr val="black"/>
                </a:solidFill>
              </a:rPr>
              <a:t>n</a:t>
            </a:r>
            <a:r>
              <a:rPr lang="en-US" altLang="ja-JP" dirty="0">
                <a:solidFill>
                  <a:prstClr val="black"/>
                </a:solidFill>
              </a:rPr>
              <a:t>=1~24)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534957" y="1979712"/>
            <a:ext cx="2304256" cy="10412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----Blue curve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</a:rPr>
              <a:t>X</a:t>
            </a:r>
            <a:r>
              <a:rPr lang="ja-JP" altLang="en-US" dirty="0">
                <a:solidFill>
                  <a:prstClr val="black"/>
                </a:solidFill>
              </a:rPr>
              <a:t>線ライトカーブの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/>
            <a:r>
              <a:rPr lang="ja-JP" altLang="en-US" dirty="0">
                <a:solidFill>
                  <a:prstClr val="black"/>
                </a:solidFill>
              </a:rPr>
              <a:t>観測値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19672" y="16288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👉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73" y="191835"/>
            <a:ext cx="8215402" cy="61615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経緯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2016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5</a:t>
            </a:r>
            <a:r>
              <a:rPr lang="ja-JP" altLang="en-US" dirty="0" smtClean="0"/>
              <a:t>月</a:t>
            </a:r>
            <a:r>
              <a:rPr lang="ja-JP" altLang="en-US" dirty="0" err="1" smtClean="0"/>
              <a:t>ー</a:t>
            </a:r>
            <a:r>
              <a:rPr lang="en-US" altLang="ja-JP" dirty="0" smtClean="0"/>
              <a:t>8</a:t>
            </a:r>
            <a:r>
              <a:rPr lang="ja-JP" altLang="en-US" dirty="0" smtClean="0"/>
              <a:t>月にかけて、学部生さんたち</a:t>
            </a:r>
            <a:r>
              <a:rPr lang="en-US" altLang="ja-JP" dirty="0" smtClean="0"/>
              <a:t>6</a:t>
            </a:r>
            <a:r>
              <a:rPr lang="ja-JP" altLang="en-US" dirty="0" smtClean="0"/>
              <a:t>人を対象として、放課後、データに基づく宇宙</a:t>
            </a:r>
            <a:r>
              <a:rPr lang="ja-JP" altLang="en-US" dirty="0"/>
              <a:t>天気</a:t>
            </a:r>
            <a:r>
              <a:rPr lang="ja-JP" altLang="en-US" dirty="0" smtClean="0"/>
              <a:t>予報の実習・勉強会を</a:t>
            </a:r>
            <a:r>
              <a:rPr lang="ja-JP" altLang="en-US" dirty="0" smtClean="0"/>
              <a:t>開催</a:t>
            </a:r>
            <a:r>
              <a:rPr lang="ja-JP" altLang="en-US" dirty="0" smtClean="0"/>
              <a:t>した。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以前、学部生さんたちにより太陽型恒星のフレアを</a:t>
            </a:r>
            <a:r>
              <a:rPr kumimoji="1" lang="en-US" altLang="ja-JP" dirty="0" smtClean="0"/>
              <a:t>Kepler</a:t>
            </a:r>
            <a:r>
              <a:rPr kumimoji="1" lang="ja-JP" altLang="en-US" dirty="0" smtClean="0"/>
              <a:t>衛星のデータから探すプロジェクトがあった</a:t>
            </a:r>
            <a:endParaRPr kumimoji="1" lang="en-US" altLang="ja-JP" dirty="0" smtClean="0"/>
          </a:p>
          <a:p>
            <a:r>
              <a:rPr lang="ja-JP" altLang="en-US" dirty="0" smtClean="0"/>
              <a:t>その成功を受けて、柴田先生が企画された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523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予報器に入力される情報</a:t>
            </a:r>
            <a:r>
              <a:rPr lang="en-US" altLang="ja-JP" dirty="0"/>
              <a:t>/720</a:t>
            </a:r>
            <a:r>
              <a:rPr lang="ja-JP" altLang="en-US" dirty="0"/>
              <a:t>秒ごと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1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8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Data</a:t>
                      </a:r>
                      <a:r>
                        <a:rPr kumimoji="1" lang="en-US" altLang="ja-JP" sz="3200" baseline="0" dirty="0"/>
                        <a:t> item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dirty="0"/>
                        <a:t>Count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dirty="0"/>
                        <a:t>GOES </a:t>
                      </a:r>
                      <a:r>
                        <a:rPr lang="ja-JP" altLang="en-US" sz="2400" dirty="0"/>
                        <a:t>太陽</a:t>
                      </a:r>
                      <a:r>
                        <a:rPr lang="en-US" altLang="ja-JP" sz="2400" dirty="0"/>
                        <a:t>X</a:t>
                      </a:r>
                      <a:r>
                        <a:rPr lang="ja-JP" altLang="en-US" sz="2400" dirty="0"/>
                        <a:t>線フラックスデータ</a:t>
                      </a:r>
                      <a:r>
                        <a:rPr lang="ja-JP" altLang="en-US" sz="2400" dirty="0" smtClean="0"/>
                        <a:t>（</a:t>
                      </a:r>
                      <a:r>
                        <a:rPr lang="en-US" altLang="ja-JP" sz="2400" dirty="0" smtClean="0"/>
                        <a:t>1-8Å, 0.5-4Å</a:t>
                      </a:r>
                      <a:r>
                        <a:rPr lang="ja-JP" altLang="en-US" sz="2400" dirty="0" smtClean="0"/>
                        <a:t>）</a:t>
                      </a:r>
                      <a:endParaRPr lang="en-US" altLang="ja-JP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dirty="0"/>
                        <a:t>2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X</a:t>
                      </a:r>
                      <a:r>
                        <a:rPr kumimoji="1" lang="ja-JP" altLang="en-US" sz="2400" dirty="0"/>
                        <a:t>線フラックスデータの有無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dirty="0"/>
                        <a:t>(1/0)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dirty="0"/>
                        <a:t>1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484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HMI</a:t>
                      </a:r>
                      <a:r>
                        <a:rPr kumimoji="1" lang="ja-JP" altLang="en-US" sz="3200" dirty="0"/>
                        <a:t>太陽磁場画像の</a:t>
                      </a:r>
                      <a:r>
                        <a:rPr kumimoji="1" lang="en-US" altLang="ja-JP" sz="3200" dirty="0"/>
                        <a:t>Wavelet</a:t>
                      </a:r>
                      <a:r>
                        <a:rPr kumimoji="1" lang="ja-JP" altLang="en-US" sz="3200" dirty="0"/>
                        <a:t>成分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dirty="0"/>
                        <a:t>152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HMI</a:t>
                      </a:r>
                      <a:r>
                        <a:rPr kumimoji="1" lang="ja-JP" altLang="en-US" sz="3200" baseline="0" dirty="0"/>
                        <a:t> データの有無</a:t>
                      </a:r>
                      <a:r>
                        <a:rPr kumimoji="1" lang="en-US" altLang="ja-JP" sz="3200" baseline="0" dirty="0"/>
                        <a:t> (1/0)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dirty="0"/>
                        <a:t>1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0873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32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kumimoji="1" lang="ja-JP" alt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200" b="1" dirty="0">
                          <a:solidFill>
                            <a:schemeClr val="bg1"/>
                          </a:solidFill>
                        </a:rPr>
                        <a:t>156</a:t>
                      </a:r>
                      <a:endParaRPr kumimoji="1" lang="ja-JP" alt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SDO/HMI </a:t>
            </a:r>
            <a:r>
              <a:rPr lang="ja-JP" altLang="en-US" dirty="0"/>
              <a:t>画像から予報器入力へ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4283968" y="4613545"/>
            <a:ext cx="792088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6" name="図 15" descr="test_p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519931"/>
            <a:ext cx="3154245" cy="314942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08307" y="3409186"/>
            <a:ext cx="3226633" cy="325908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83568" y="1283276"/>
            <a:ext cx="78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ja-JP" altLang="en-US" sz="3200" dirty="0">
                <a:solidFill>
                  <a:prstClr val="black"/>
                </a:solidFill>
              </a:rPr>
              <a:t>磁場画像をウェーブレット変換することで、画像内の様々な縦横サイズのパターンを検出し、入力に加えている。</a:t>
            </a:r>
            <a:r>
              <a:rPr lang="en-US" altLang="ja-JP" sz="3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8182362" y="6292006"/>
            <a:ext cx="206062" cy="216972"/>
          </a:xfrm>
          <a:prstGeom prst="rect">
            <a:avLst/>
          </a:prstGeom>
          <a:pattFill prst="dkVert">
            <a:fgClr>
              <a:srgbClr val="00B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6096" y="3555702"/>
            <a:ext cx="206062" cy="216972"/>
          </a:xfrm>
          <a:prstGeom prst="rect">
            <a:avLst/>
          </a:prstGeom>
          <a:pattFill prst="dkHorz">
            <a:fgClr>
              <a:srgbClr val="0000FF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8182362" y="3555702"/>
            <a:ext cx="206062" cy="216972"/>
          </a:xfrm>
          <a:prstGeom prst="rect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7584" y="2780928"/>
            <a:ext cx="3154245" cy="8249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Space</a:t>
            </a:r>
            <a:endParaRPr kumimoji="1" lang="ja-JP" alt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292078" y="2850031"/>
            <a:ext cx="3259089" cy="824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4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Wavelet</a:t>
            </a:r>
            <a:r>
              <a:rPr lang="ja-JP" altLang="en-US" sz="4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ja-JP" sz="4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Space</a:t>
            </a:r>
            <a:endParaRPr lang="ja-JP" altLang="en-US" sz="4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63063" y="1412776"/>
            <a:ext cx="4145441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ja-JP" altLang="en-US" sz="2800" dirty="0">
                <a:solidFill>
                  <a:prstClr val="black"/>
                </a:solidFill>
              </a:rPr>
              <a:t>単純な黒点に対しては、黒点のサイズのところにピークが出る。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ja-JP" altLang="en-US" sz="2800" dirty="0">
                <a:solidFill>
                  <a:prstClr val="black"/>
                </a:solidFill>
              </a:rPr>
              <a:t>複雑な黒点ほど、小スケールの振幅が大きく、スペクトルは</a:t>
            </a:r>
            <a:r>
              <a:rPr lang="ja-JP" altLang="en-US" sz="2800" dirty="0" err="1">
                <a:solidFill>
                  <a:prstClr val="black"/>
                </a:solidFill>
              </a:rPr>
              <a:t>べき</a:t>
            </a:r>
            <a:r>
              <a:rPr lang="ja-JP" altLang="en-US" sz="2800" dirty="0">
                <a:solidFill>
                  <a:prstClr val="black"/>
                </a:solidFill>
              </a:rPr>
              <a:t>分布に近づく。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ja-JP" altLang="en-US" sz="2800" dirty="0">
                <a:solidFill>
                  <a:prstClr val="black"/>
                </a:solidFill>
              </a:rPr>
              <a:t>フレアの起こりやすさの指標として使えると考えている。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6807"/>
            <a:ext cx="4968553" cy="69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7504" y="44624"/>
            <a:ext cx="2479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Active Region HMI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41124" y="44624"/>
            <a:ext cx="247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Wavelet</a:t>
            </a:r>
            <a:r>
              <a:rPr lang="ja-JP" altLang="en-US" sz="2400" dirty="0">
                <a:solidFill>
                  <a:prstClr val="black"/>
                </a:solidFill>
              </a:rPr>
              <a:t> </a:t>
            </a:r>
            <a:r>
              <a:rPr lang="en-US" altLang="ja-JP" sz="2400" dirty="0">
                <a:solidFill>
                  <a:prstClr val="black"/>
                </a:solidFill>
              </a:rPr>
              <a:t>Spectrum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736508" y="1405163"/>
            <a:ext cx="206062" cy="793984"/>
            <a:chOff x="4572000" y="5084236"/>
            <a:chExt cx="206062" cy="793984"/>
          </a:xfrm>
        </p:grpSpPr>
        <p:sp>
          <p:nvSpPr>
            <p:cNvPr id="5" name="正方形/長方形 4"/>
            <p:cNvSpPr/>
            <p:nvPr/>
          </p:nvSpPr>
          <p:spPr>
            <a:xfrm>
              <a:off x="4572000" y="5084236"/>
              <a:ext cx="206062" cy="216972"/>
            </a:xfrm>
            <a:prstGeom prst="rect">
              <a:avLst/>
            </a:prstGeom>
            <a:pattFill prst="dkHorz">
              <a:fgClr>
                <a:srgbClr val="0000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4572000" y="5373216"/>
              <a:ext cx="206062" cy="505004"/>
              <a:chOff x="4572000" y="5373216"/>
              <a:chExt cx="206062" cy="505004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4572000" y="5373216"/>
                <a:ext cx="206062" cy="216972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4572000" y="5661248"/>
                <a:ext cx="206062" cy="216972"/>
              </a:xfrm>
              <a:prstGeom prst="rect">
                <a:avLst/>
              </a:prstGeom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" name="グループ化 13"/>
          <p:cNvGrpSpPr/>
          <p:nvPr/>
        </p:nvGrpSpPr>
        <p:grpSpPr>
          <a:xfrm>
            <a:off x="4716016" y="3558241"/>
            <a:ext cx="206062" cy="793984"/>
            <a:chOff x="4572000" y="5084236"/>
            <a:chExt cx="206062" cy="793984"/>
          </a:xfrm>
        </p:grpSpPr>
        <p:sp>
          <p:nvSpPr>
            <p:cNvPr id="15" name="正方形/長方形 14"/>
            <p:cNvSpPr/>
            <p:nvPr/>
          </p:nvSpPr>
          <p:spPr>
            <a:xfrm>
              <a:off x="4572000" y="5084236"/>
              <a:ext cx="206062" cy="216972"/>
            </a:xfrm>
            <a:prstGeom prst="rect">
              <a:avLst/>
            </a:prstGeom>
            <a:pattFill prst="dkHorz">
              <a:fgClr>
                <a:srgbClr val="0000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4572000" y="5373216"/>
              <a:ext cx="206062" cy="505004"/>
              <a:chOff x="4572000" y="5373216"/>
              <a:chExt cx="206062" cy="505004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4572000" y="5373216"/>
                <a:ext cx="206062" cy="216972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4572000" y="5661248"/>
                <a:ext cx="206062" cy="216972"/>
              </a:xfrm>
              <a:prstGeom prst="rect">
                <a:avLst/>
              </a:prstGeom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" name="グループ化 18"/>
          <p:cNvGrpSpPr/>
          <p:nvPr/>
        </p:nvGrpSpPr>
        <p:grpSpPr>
          <a:xfrm>
            <a:off x="4695524" y="5692723"/>
            <a:ext cx="206062" cy="793984"/>
            <a:chOff x="4572000" y="5084236"/>
            <a:chExt cx="206062" cy="793984"/>
          </a:xfrm>
        </p:grpSpPr>
        <p:sp>
          <p:nvSpPr>
            <p:cNvPr id="20" name="正方形/長方形 19"/>
            <p:cNvSpPr/>
            <p:nvPr/>
          </p:nvSpPr>
          <p:spPr>
            <a:xfrm>
              <a:off x="4572000" y="5084236"/>
              <a:ext cx="206062" cy="216972"/>
            </a:xfrm>
            <a:prstGeom prst="rect">
              <a:avLst/>
            </a:prstGeom>
            <a:pattFill prst="dkHorz">
              <a:fgClr>
                <a:srgbClr val="0000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4572000" y="5373216"/>
              <a:ext cx="206062" cy="505004"/>
              <a:chOff x="4572000" y="5373216"/>
              <a:chExt cx="206062" cy="505004"/>
            </a:xfrm>
          </p:grpSpPr>
          <p:sp>
            <p:nvSpPr>
              <p:cNvPr id="22" name="正方形/長方形 21"/>
              <p:cNvSpPr/>
              <p:nvPr/>
            </p:nvSpPr>
            <p:spPr>
              <a:xfrm>
                <a:off x="4572000" y="5373216"/>
                <a:ext cx="206062" cy="216972"/>
              </a:xfrm>
              <a:prstGeom prst="rect">
                <a:avLst/>
              </a:prstGeom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4572000" y="5661248"/>
                <a:ext cx="206062" cy="216972"/>
              </a:xfrm>
              <a:prstGeom prst="rect">
                <a:avLst/>
              </a:prstGeom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タイトル 1"/>
          <p:cNvSpPr txBox="1">
            <a:spLocks/>
          </p:cNvSpPr>
          <p:nvPr/>
        </p:nvSpPr>
        <p:spPr>
          <a:xfrm>
            <a:off x="5508104" y="53751"/>
            <a:ext cx="3600400" cy="156838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solidFill>
                  <a:prstClr val="black"/>
                </a:solidFill>
              </a:rPr>
              <a:t>黒点画像のウェーブレット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ja-JP" altLang="en-US" dirty="0">
                <a:solidFill>
                  <a:prstClr val="black"/>
                </a:solidFill>
              </a:rPr>
              <a:t>解析結果</a:t>
            </a:r>
            <a:r>
              <a:rPr lang="en-US" altLang="ja-JP" dirty="0">
                <a:solidFill>
                  <a:prstClr val="black"/>
                </a:solidFill>
              </a:rPr>
              <a:t>(by </a:t>
            </a:r>
            <a:r>
              <a:rPr lang="en-US" altLang="ja-JP" dirty="0" err="1">
                <a:solidFill>
                  <a:prstClr val="black"/>
                </a:solidFill>
              </a:rPr>
              <a:t>Takasao</a:t>
            </a:r>
            <a:r>
              <a:rPr lang="en-US" altLang="ja-JP" dirty="0">
                <a:solidFill>
                  <a:prstClr val="black"/>
                </a:solidFill>
              </a:rPr>
              <a:t>) 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3131840" y="4077072"/>
            <a:ext cx="5760640" cy="2273458"/>
          </a:xfrm>
          <a:prstGeom prst="roundRect">
            <a:avLst>
              <a:gd name="adj" fmla="val 66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我々のリアルタイム予報器の実装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19321"/>
            <a:ext cx="1800200" cy="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角丸四角形 7"/>
          <p:cNvSpPr/>
          <p:nvPr/>
        </p:nvSpPr>
        <p:spPr>
          <a:xfrm>
            <a:off x="2987823" y="1065092"/>
            <a:ext cx="3862639" cy="2039984"/>
          </a:xfrm>
          <a:prstGeom prst="roundRect">
            <a:avLst>
              <a:gd name="adj" fmla="val 66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7020272" y="1184476"/>
            <a:ext cx="2016224" cy="1884484"/>
          </a:xfrm>
          <a:prstGeom prst="roundRect">
            <a:avLst>
              <a:gd name="adj" fmla="val 66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107504" y="4077072"/>
            <a:ext cx="2664296" cy="2264313"/>
          </a:xfrm>
          <a:prstGeom prst="roundRect">
            <a:avLst>
              <a:gd name="adj" fmla="val 66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4" name="図 13" descr="test_p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4303142"/>
            <a:ext cx="1142397" cy="114065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5409" y="4658873"/>
            <a:ext cx="1140654" cy="1152128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>
            <a:off x="539552" y="2123564"/>
            <a:ext cx="0" cy="21795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2474037" y="2771636"/>
            <a:ext cx="744516" cy="19248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 descr="test_p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799" y="1553237"/>
            <a:ext cx="1142397" cy="1140653"/>
          </a:xfrm>
          <a:prstGeom prst="rect">
            <a:avLst/>
          </a:prstGeom>
        </p:spPr>
      </p:pic>
      <p:pic>
        <p:nvPicPr>
          <p:cNvPr id="25" name="図 24" descr="test_p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059" y="1705637"/>
            <a:ext cx="1142397" cy="1140653"/>
          </a:xfrm>
          <a:prstGeom prst="rect">
            <a:avLst/>
          </a:prstGeom>
        </p:spPr>
      </p:pic>
      <p:pic>
        <p:nvPicPr>
          <p:cNvPr id="26" name="図 25" descr="test_p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1844824"/>
            <a:ext cx="1142397" cy="1140653"/>
          </a:xfrm>
          <a:prstGeom prst="rect">
            <a:avLst/>
          </a:prstGeom>
        </p:spPr>
      </p:pic>
      <p:cxnSp>
        <p:nvCxnSpPr>
          <p:cNvPr id="27" name="直線矢印コネクタ 26"/>
          <p:cNvCxnSpPr/>
          <p:nvPr/>
        </p:nvCxnSpPr>
        <p:spPr>
          <a:xfrm flipH="1">
            <a:off x="1403648" y="3157660"/>
            <a:ext cx="9732" cy="9914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2" idx="0"/>
          </p:cNvCxnSpPr>
          <p:nvPr/>
        </p:nvCxnSpPr>
        <p:spPr>
          <a:xfrm flipV="1">
            <a:off x="1439652" y="2040830"/>
            <a:ext cx="1778901" cy="20362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 rot="5400000">
            <a:off x="-219949" y="292650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360</a:t>
            </a:r>
            <a:r>
              <a:rPr lang="ja-JP" altLang="en-US" dirty="0">
                <a:solidFill>
                  <a:srgbClr val="0000FF"/>
                </a:solidFill>
              </a:rPr>
              <a:t>秒ごと</a:t>
            </a:r>
          </a:p>
        </p:txBody>
      </p:sp>
      <p:sp>
        <p:nvSpPr>
          <p:cNvPr id="36" name="円/楕円 35"/>
          <p:cNvSpPr/>
          <p:nvPr/>
        </p:nvSpPr>
        <p:spPr>
          <a:xfrm>
            <a:off x="5508104" y="3789040"/>
            <a:ext cx="936104" cy="845399"/>
          </a:xfrm>
          <a:prstGeom prst="ellipse">
            <a:avLst/>
          </a:prstGeom>
          <a:solidFill>
            <a:srgbClr val="FFFF00"/>
          </a:solidFill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b="1" dirty="0">
                <a:solidFill>
                  <a:prstClr val="black"/>
                </a:solidFill>
              </a:rPr>
              <a:t>Model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3296071" y="4725144"/>
            <a:ext cx="2760676" cy="15205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6661917" y="4446404"/>
            <a:ext cx="2014539" cy="464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予報プログラム</a:t>
            </a:r>
          </a:p>
        </p:txBody>
      </p:sp>
      <p:cxnSp>
        <p:nvCxnSpPr>
          <p:cNvPr id="39" name="直線矢印コネクタ 38"/>
          <p:cNvCxnSpPr>
            <a:endCxn id="37" idx="0"/>
          </p:cNvCxnSpPr>
          <p:nvPr/>
        </p:nvCxnSpPr>
        <p:spPr>
          <a:xfrm flipH="1">
            <a:off x="4676409" y="2852936"/>
            <a:ext cx="137890" cy="18722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>
            <a:off x="4654822" y="2852936"/>
            <a:ext cx="806704" cy="18957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4021366" y="2852936"/>
            <a:ext cx="237651" cy="187220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782550" y="4077072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720 </a:t>
            </a:r>
            <a:r>
              <a:rPr lang="ja-JP" altLang="en-US" dirty="0">
                <a:solidFill>
                  <a:srgbClr val="0000FF"/>
                </a:solidFill>
              </a:rPr>
              <a:t>秒ごと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3626164" y="4241196"/>
            <a:ext cx="1525158" cy="205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908876" y="4149080"/>
            <a:ext cx="109517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</a:rPr>
              <a:t>常に稼働</a:t>
            </a:r>
            <a:endParaRPr lang="en-US" altLang="ja-JP" dirty="0">
              <a:solidFill>
                <a:srgbClr val="0000FF"/>
              </a:solidFill>
            </a:endParaRPr>
          </a:p>
        </p:txBody>
      </p:sp>
      <p:cxnSp>
        <p:nvCxnSpPr>
          <p:cNvPr id="50" name="直線矢印コネクタ 49"/>
          <p:cNvCxnSpPr>
            <a:endCxn id="36" idx="3"/>
          </p:cNvCxnSpPr>
          <p:nvPr/>
        </p:nvCxnSpPr>
        <p:spPr>
          <a:xfrm flipV="1">
            <a:off x="5347185" y="4510633"/>
            <a:ext cx="298008" cy="24392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6366876" y="4518412"/>
            <a:ext cx="274916" cy="23023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115862" y="544522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生データ取得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07505" y="57332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ウェーブレット変換などの前処理</a:t>
            </a:r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1381110" y="4467647"/>
            <a:ext cx="399119" cy="25062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表 58"/>
          <p:cNvGraphicFramePr>
            <a:graphicFrameLocks noGrp="1"/>
          </p:cNvGraphicFramePr>
          <p:nvPr>
            <p:extLst/>
          </p:nvPr>
        </p:nvGraphicFramePr>
        <p:xfrm>
          <a:off x="3218553" y="1383980"/>
          <a:ext cx="3546643" cy="1630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3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0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Time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01/13</a:t>
                      </a:r>
                      <a:r>
                        <a:rPr kumimoji="1" lang="en-US" altLang="ja-JP" sz="1400" baseline="0" dirty="0"/>
                        <a:t> </a:t>
                      </a:r>
                      <a:r>
                        <a:rPr kumimoji="1" lang="en-US" altLang="ja-JP" sz="1400" dirty="0"/>
                        <a:t>00:00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01/13 00:12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01/13 00:24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GOES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3.36e-06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4.49e-06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1.04e-04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Wavelet 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12459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14543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18802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Wavelet 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6021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20851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/>
                        <a:t>20852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331639" y="2415707"/>
            <a:ext cx="1440161" cy="725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62" y="5436123"/>
            <a:ext cx="1836338" cy="1377253"/>
          </a:xfrm>
        </p:spPr>
      </p:pic>
      <p:cxnSp>
        <p:nvCxnSpPr>
          <p:cNvPr id="43" name="直線矢印コネクタ 42"/>
          <p:cNvCxnSpPr/>
          <p:nvPr/>
        </p:nvCxnSpPr>
        <p:spPr>
          <a:xfrm>
            <a:off x="7669186" y="4974966"/>
            <a:ext cx="0" cy="4434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425" y="4797152"/>
            <a:ext cx="2462884" cy="1355904"/>
          </a:xfrm>
          <a:prstGeom prst="rect">
            <a:avLst/>
          </a:prstGeom>
        </p:spPr>
      </p:pic>
      <p:pic>
        <p:nvPicPr>
          <p:cNvPr id="44" name="図 43" descr="test_p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60" y="1232993"/>
            <a:ext cx="913672" cy="912277"/>
          </a:xfrm>
          <a:prstGeom prst="rect">
            <a:avLst/>
          </a:prstGeom>
        </p:spPr>
      </p:pic>
      <p:pic>
        <p:nvPicPr>
          <p:cNvPr id="45" name="Picture 2" descr="GOES X-ray 3-day plot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9" t="48425" r="42147" b="33128"/>
          <a:stretch/>
        </p:blipFill>
        <p:spPr bwMode="auto">
          <a:xfrm>
            <a:off x="629866" y="2528899"/>
            <a:ext cx="2016224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 rot="5400000">
            <a:off x="639939" y="3376078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60</a:t>
            </a:r>
            <a:r>
              <a:rPr lang="ja-JP" altLang="en-US" dirty="0">
                <a:solidFill>
                  <a:srgbClr val="0000FF"/>
                </a:solidFill>
              </a:rPr>
              <a:t>秒ごと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56888" y="337322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Running 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207" y="3272260"/>
            <a:ext cx="1181100" cy="561975"/>
          </a:xfrm>
          <a:prstGeom prst="rect">
            <a:avLst/>
          </a:prstGeom>
        </p:spPr>
      </p:pic>
      <p:sp>
        <p:nvSpPr>
          <p:cNvPr id="17" name="AutoShape 2" descr="「chainer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3" name="AutoShape 4" descr="data:image/png;base64,iVBORw0KGgoAAAANSUhEUgAAAOEAAADhCAMAAAAJbSJIAAAAqFBMVEXmAxL////+/v7kAADsOUTpAAvmABDmERvnBBL++/vmAA3mFR798/T++vrytLXxmp3kEhPmJiv2yMjyoaTsbG7tg4b87u/oS07qW13439/uio3xra741tjmGyL86uv529z1wML40dLseHrnMDHsdHbqZGfxnZ/zrK7nOTrwk5bpV1n75eftf4L2xMXpUVT2zMznQkXnPUDwX2jqRE3mNTbsZ23pSlHnKDBMrmgLAAAaYklEQVR4nO1dCWPquK5O4ts4OAtO2SmGsLRAgdLO6cz5///sWXbsLCQQCOl5nanuPUzZjD9LlmRZlo2//vcvJ+N/D/9y4giNfzn9IPz+9IPw+9MPwu9PPwi/P/0g/P70g/D70w/C70+A0PnTnWiU/hsI/930g/D70w/CYnIc27YJ4Q9ObTUlmrpLS8V0PULbNijm5HKC/1L+0q2di9vSLfHnd6drEdo2ZrwvSBPF1GWY3NI1m7guxSRpCTPXJvdm5XUIHeIy3pdwuG93BLV7w0/+gnELRoKhrcFq+wItvexf4Sljxp0xXoXQpgyFb5153zI1Wd4s2r8zxLBxFUbbcAl7Dma+bqk1Pb68LhGFlu4Ishihc/IoOsVx7B/7Epgk2Td/F60+EXbtTAtlvRRv2Rij1cFLWrLkcM3bz5SDLByt22BX56HjMDSIfNElM0Wyd958zEWssoARPv0Cjq9lmWl54H+3+sECIVy9qUt0hZRi1AZ8sidWQnHXzMmKuBXH2cbkdSK/ZonWTN0QPO7Gn4jRO5mPyght7G7VgFummWFj3DVvzSiuMhkdbLxPJDLdkKUeoKXWbByiYlG9mqoi5HOw58lBt/I8VJPINIOQVuoWRpFEk+OhbtBsHd4QpveAWBGhg9GzZ8ZdKUQoX37c4MuCamPUNRNhOEEoOdt6wg+VJOICVeUhRvNYkEoRitcD5DqXiLgkipFZZqq1RK9KjNHHg1sfYjWEfOL809KDfQ6h+Te3jG5C+JQMTN93phLHIh6q35lsUH2I1db4XEg7KeVSoGn0O/MQXSIDdb2Cbxa81P+NagtqVR4mqiGZPolExf/gwV/3zlOXU8fPD1WsWJVMyN/i8zqsHWSpxEPHweGj1DPnpFR+oJUlX1NLPnhAVm4e5qQ0lnjLarURq8nESjwEhMdqCNNv5Ejrk5g/FxBKBk8HdeX0diktnoZVyUrs4clX9SjAvy1Xzl+DcG2qcS3XpeID0+AyPc01vHM8hP9FiNYCWBkheTa1GJpmfsqkET5d1KVAM+3gmgpOMcIRwvUgVrf4I61Cz85Dv5c1iEXEl77PfVPpy/M8nCBcC2BVhLaLxsmi6Zw9HA1ccrk5hrQbXzAP038GX4TQcFwcXZqH4o1eJd1HGHchFBfP6VJ/8TWahiOk6H2mVGkhQjnkE1xpyB2DsqilBqwIYSwpkyXF9RFWaoEvCP7xNLjCtQW4WcOK5ot7umzra4koRsjdh95dLH7FdbmLBmpdXshDCyYhqjALZXMGtNcyFZhTKTVbptlBrGJ7pXRFFIND3AQqTqPG3bISyTUn1QECRIyW7V3Gwmtw8lU/4JaibizjmmiijR9oN/K0HUt8ENHH/svmOg/LwRR9Bp7iYaY5Ea7ZU0prB2uuipcSjBEK2xMvq22gW96sEyIDXydSEDNF4XjmxfEZLfX8qT/bInRlDLaQrot58y5hAy1jRmqr1Z8Fqw+O72of2bG56kWf3Zf5NIkMCw0zgQBshYjIZbpy38Lhs8fFaCMMR2s0mc2jp872dYMRYL+hP7ZBeXto+b7qRLPRNF4ZW/4eguh3iSfesLtGuH8jdOBBe5kE377d4BDDZUbcTjj4eJtCnNh7Q1eKfBndsn+I0USI0h7BlpiMvdQJUTu2HYdwqEEMtBBRy/mG3Afi9bkY3PS/CW3qEYpVD+uKkyN3DinFlKG2aP6ASU1vRtJNCAPBwjVy79CBHDkOd1nlWvRQ1+eWdLWUcoCvUxhjcNCa2Jh2DMxmwhptjdoOjXEDDx0XtYWeeQzr+xuFxMdw2BfToFvfZ7uehw61P3bCo1rcIVpbTEQukDnE5ztFhK8hB6NeC6zybNNcuhhhZCy0zfRKP7CIrp6HNDYVnfq/fYZcdJDaJqztuF2JUGwbwU/7n/fR5cXkUMOVAdqIsZqicq3XpkzF8T6qvIz4SA5E6KvVqWuTrvS8MXkTpqK1aMZUJL/kkq5cOXavWHMW0ZU8dMUeFIRPSJPT0BDr7bZQad6qnkK9CqGDjY2UnXZjpkL/Fl9sBsLwj4a19oKvQ+iinlh/Vw441SDHoMt5HBSulgBRTNdJKUU78ZtBzblRiWxsf8rIeGTUcJ+ui9OAqZBb2Y2zUP4erKT4ZFyT2zX3NQi1qdjV3Q+q+oNuvJLiS/6b530FhJA+YUOaq0GeZUrNtlljmPyyXkl5IV8Pi15cvRa9hNCGrEqR5cpYiDpCz9Tfl61KDqXxSipyXWzwPjAGAYVrIgrnV0+EuCEkQ8bhmM+R1DPu17DQSK2k/C0icTDnAYch71nVJs7w0DYoY4iEn5vNx8f7P6vFKrLut2yrSNzwy5WUFXx+vq0Wi+5gs8Togbm0YhZqKUIHUpTRe7dzmM1mo9F06vl+nAHCzZPrfI2YwkqKysieOZpNfd/3pqP503j4yTvBaBVpLUNIKENosJbh6HTs3jLnvVeE2J1ifZfIphiJhDPLSvpgtvrzzhtChFVIfS/LEXYJ/fvRNzPbQXoPvzVfMMSaOj6QJj4PP9sjX23yq5EWYf/JdomwezF/sRAhHzgyCLxkzMxkN0aOpv/4xlc1jUsqB/gxbyX76tmtrtak/YYuTpgihLDv1RupQVObJfGDSsfY7e+U/3mGBMDsjmxqOxYWcbsxuzRhChDa1KXrs9k/EmdA7WYh8uXFxySbFpFNbxAjvcUPZ6XpFCEXUTc43eY1kzGMt0jNoH5a3XlSXmJ+w1lvwYl+RXyhc8YDKeChyPA6m7+lEmue7Kqp67cQWHudcVPIwzgLYNpGtHytc+LTEFe4gklyUG4e6rkA1EhgXxNmRz2YaRnSWUtauQu9VzLWeR4SRnrxPnbMrYRppjZLSqu1nss81EsnSgpezP+BIdHWMpNZoXhoJRlx8fwxR4vSsc7x0MH2UqWcWWd4qAZ2tmkotC+WTp10okYRD5X1iF3Jwp7kEbrx5C5FqDJg5MvmmjQkp47BRBCjCKGZRqiyJraoOLKak1K+WumnU0nKeRiLTv+tocgwd6s2sxKEVg6hjFFvi1fJWYRcfe21jrqIUDTdqZt3VooQC4RWBYTx/4sjq1mED6ERaUm8LKXwfIqawCd4+FnGwxMplQPhdUkBF7MIHfw+OufMZHya+O/XZmLDfB6K7PmsDczZQ/U8fpgvCzKMMggduaLOGsJzPIQXeg0Fh7nSe1He/kUenpkyGYTc2nfjQ49VdSmkmjcTtIntYUWEkpv+L/skCphFyNDCv8BDK8/DxhBW8GkyPLQEE08CLHmEK+//C0JQ7L2rEIIH8n4yZTIIbXUG75p5uGoutKj2m6vNQ/jnL06YmNU0hgGZJGZKVWYUaOIdJg6r59pN7STymbjyYjRFutTS76m+Wa0XFJ5DyMVUnv45L6UZVTNvMv7t0kA5yYn/kpZSU81ANREDN581nUPoom3Kyl6Yh/DJ1r4hnwaIK5vPSewmV5mHJmzd5lMkT/zSD68kgHEqpdDibkOaXQT/48upV0FK4XPzSwgNF+ljFZc1DUgFZo0Gh8HsV9c0InejQEpTmG1MPkZK9CsgtF4owbixyKnjYCZPzVVE2Opc0DQyHcm3zvAwPQ85edErIu69qgOcAHQRbvdTK4Gz89AstRb5OM3TOSlN/4LAOF3/RkYj0WE4krGJ4uWqmmjnNA1XC4MT01USaztPOmIjOem/yKzz+/KRSyihY08BTMVp8upPa0HLbF/w2mTLmLJAKcsMD9O6VFgKjXG2ZYDxnnyELZnNkzJ6cVdiGcrqUhUm4//6fPmUb6go5o0p7aiIVpGUxuGu2X581LJzXCGO8W4FSRyCKepO4sHknlMvapkpa188D1vjS6snBZE7hPuRar1Yl5qTFezHPkeeGsHJM0Uuvo/psA1MQjnKoudRiNB70E8CiVmE8cvetugYWNneExo8+TpqmpuF/MV+Z4moizHC3VHcEdMLnhE3HZd2ZiHx4RJA3nD3qKeXv2UPcChjuPZyXVKTR3zU6xUeQSnZP+Rqmj4/agWWalI8i4YcH+wy8668r331uvey5KbDKAuwO1ABTXRB1C8rHwIXqUIq0PNdV+xLYBeRYeAVdgmezp5R4ZmWsj1gmzeIBsHO142olsx+9IxQjMN2XILeofKQ3In2gLeFapW/JIp5yYMVUDADIBf0CATo9agUtmk9xZVqbAJd+r3Od0l0yp8sUElgv3Qf3wb+oMEimPXTItqfrPl8w8l8A4lCi2MyP8fLIrXK+40pFC6jy+UyhD8ILTqJInafV1MVszX7Wy758UDYDtdlsksZUfVG6xUMbLH0l2eb8M9jziB38zpeHyez2Wg2mQfb108iACTfEaLKtsrz4MMJLM6pVduFVJHBorOOZrPZJFq/rAagqfKnicDIkydPm6ZZF7SX/ik77tI/vc4j7xI0NV/3hhsbBKdE7M/m04BgJBXjJNmn+pKLqoHCdrIrPs+pVZu6KOxG06zeGkW9jQs78fqDDpxI/LuvJdQP+FhlJ6xT0CU+993yY0kXcqJsEFY4kCRIHnE6HSuHy6CtLIdUq69wWC/+VRvbD8N5wYxujYJ9CLX2ZJNcGtDvjo6vmbsxKjjmnO2S6lO5er54osTJlGws0/RcjXB2dHfaYk3XDBEm1BFxH1Cnb5pWTtFLFTEfE2SIrBHbdtH7PDG8o1+kOFMgZ28uWJ+7Vfd0hMrpzbTK6b98cBEE1QHZYsqNNdNMlI/97ZLLtNDesRsKr3vrBy6hX3/C8hxxLUHRx1qrHHPERRDOY65m2ralmahYyfXJGMNgoI6vnfp+l5KLzkMlumeFVtC+FA0jU3lWPnir6KWfoLHShiyJjEDtMuSutYoxJ0PO1vs48vetQeuAtucOl0piMs3DdpIK9mVdvzQ7/aftLuWmGfeRUKB7V9kV1jHsTfU6IFmknPBQLaOtxIER/x/tz6aPXEl3ryPsCIyD2EnWi4ByhFoy1X8Pg/LEihuoiUrJXFQN9BF5WhQVjqJ5mAqOiE/2XyA5pvH6pTUJLAdBq6Ney5l6MVfEQ8VdgMiXnXeUUKCGql1rZ9WqjFD8fQwrVwitSo3V8+Y+5m96SKZZWt1Yybo8GQLxENUu1nJCzVUs547cZpREwfRKNW0ttAXRa/X93U/jNIgw2TJPaRrrREqtdIDL3A3InUOvzSG0ZXpV2qxnn2VJ8TJi7JvMQ9jBHaVlMAlEWokzoKFqw3/3M+KNItwlVtDMqdESKeUPs7ol6HLUHEJKjWnhcuKclALmavXQKlOjPJxmNKUSy8SfSelSS/nqlvnI7nokp3mE5X5pzmtTEt0vTcu9iZq8wUOWf9Q+TTWEhfkUdahRexhdL6VCTMN7GowG7SETmXdXahr4Y7a552H/BnmI0T8Zz7t0fZidh3cqaaKpwXnouMskGebcCjinaSzYjP8WCGMxvVLTAML65SBT1CQPHSzqLRU4M+eIIxx/E4SQnPOUitRU4qH5nXgI9ZUHrZxfWmke7r8LQjCJ6xITcc5a9IffRJeK4/SbGewOX2fxZ5t7nlJp9t41OKHSMtNSap1IqZWVUrMo+64ONXyznEhYVcGaalJalJtWhxq/O88lB732K5dSyeTYafu4azCqaYQOpnBYWc2yciMYP5jiroDvhBCM4jIyMyjO2EOulmqXmc9R4wgFxKOWz0v20Ox375w43jxCgLgJTjRNXtWo0PH43seovgChyHJa5O7OKURoQcz73nVTvgKhSELoHmNYWdWSWkBaIrvw7oduvwQhHCZ8CLe6nvvJPIyZOl2UnOWtQ9dX2b2NiIvRx9PUVMHutC6NH7yANVHa52t4aIjML4Jeg2kMLzX95FM/WhVlQNWnL0PIF8SUITwQdwWkrb946kVdhi7XmrmFvg6hzLpDCA3bx53XasU8bPn9GWS3IdxQGb+vRCju2oV05nDQ7bWDR06H9XgBt9FSXJ5aXJO+FiFkalLMXCJSS8OQMSr+cmvcmnyJvhqhAcJKMGMyHxpqzGGnevG1G+gPIDQESJXZrP9qiv4MQkmO8xWm+E8i/Br6Qfj96Qfh96f/BsIylQ1HBMSBBgrnFjMnO+jpScZr6CvWa4rKeSh8SEAXw3TTqfNw6c2X9vN2KkVIsPAeEV7+XspLjIm67NwR5W4fbkXoGC52m63Kn6YShA51Ed101/PR1PO8/m507Pz9iWxZowij8XQHpwJvWs7xJsAZ/bI6vcUIbWygt/UsEx/zZi8bJPiG0Yt5c4ltB6O3x8Nj+2sqghslCAlfqL5MT8N9c1nmGkMd8VtzCOOr4+f3uVStAhUhJC75JY939CdBezweb9fHKewCjt5FDcG6CP+GrKA/idB2yWoE0b3d+vkzPuHnvvZm+jz/d+eh7aJXkRgaDB6IOLILRsNAm05/QKich/UQvh2iQ7t+1yvSKUJqY0hl8rZwHB3MoixlD/EVqWgShCSG6BQczE4uY8u9acvS6jldaqtjjiVnvB3xgbIb3tTrRUenTxASRqHyhzeGqizJF+AIrlJ/GiFmWN6exzRY1WG48s8V3hAXgvSxWod/A2IYqYPEjkNsXPxp9RHRHDejLsN2dmzgOgESCxrmb19ECOW+gIVQvS47HimHJkYYpo7isoxxJDjEqTfddKBQHuLNnvthjJR8Wn7FYLo5wjJvO9x5cJmtv3ya6X9an4ZFZsucIbfcYGmEg30QzSfHKOgNaMb+8w4vB4tOEB2OUbR9DVP7LWS5AUoySDkPMGIfz9uAfzwK2q/sIXtsxrFdipZvq+1T0Bl3P1h6b0O6V2Qz3D/Bne0vz6cVY3MI4Z6lqWm1zuZdCYTeuPuoLw/1p0+DpECkQyDq21dvtvqHIVGak6JgBIX61+oSEBK+DgfdaOSpEHE/6maKI8D55814PvXhA763ixaIquC4je337nO3M/J85Zb8lVeAeYQMjX1uJ97PFc8VCFs7L+MNzF4VF/mcaqv+xjQdq05jNBOvxDdiwaTY9dNNQcZQJ7PRTdFqlm7O7zA1Z0hI19yrbOm9V8vv5nmTl1Iov9MyA/dcHjIglJvu3ugAwrGDn+ij+EpLLuhQltPbHbnYvDwdPLm1i2OEE5FC9BgjVAdruBhMoig6TsVR4HWSrOBgIvJVWv3dfL6Tbz9+xuPFET7JAfan092Ui830Pe8u5xGKQn6t81vNgofAtpfuO2xEcBcWfliBgFJ5pn9YvUlNhFdQ5G6qVpRoPw7yCDm+x97rB/fGl29jOBYNt1gRBXAPH5i1nweb5WC4mMP4PMVMBoRWi7e+Xry+vb0NF1H0+ZBbtuTrtbncGIIWObe6kTyEIh9IRq6ZOP8T6QqwFAd7hqQCx4yKS9lVAr6D0P6Eh60x/zg3B5xICKpclc7jAEUl2tkS2QxsBVrCpWH+uyxlKHjY4owjCKLnFLHlyYInjxCHnihXe86lEghBGTFQhI5jY/oOk3cQ7286YBG4+bBFOFtenco5LLlCmKhomUU4Q9iV1+SQEK14W6ONZEWc+zdnhDmEk41DUahrjVIIrTb6jcEuGtxAX6oxFCN8vohQVCxSRo1ixD316aviIaxxhRVnGMIDaCxkOEaICxCOkNIdjiPKB/df43kCR4uEZcKCw9zJIEP+9SNLI+zAyW9BBXOrEGG/IkI7eWXCEQ5TSt7m+uZBzMPl4DlI87AYoba+JAwfuQqTKtHBD298CTBJ+xYIMO/ehM3UCM/YtgKEJhQ4vzQPixEmbhCfm+HHvnOYz4SpqsDDIoT8beB/8OuvoaK/hr+4venL0bwFoev2xfq9FkKohbEcP+781Hb9bQghnMBnTT9DPkgZvRGhsMiVrMVZHvI14LyljfBud1lK0wgPKSnliqaIvDoI4SjPIbxk8c8i5P0Cq9WaHtcv++EALa7jYYLQwASch90oR7v5q3EjQlteUrk7e+XBBYSydD23YdvXJRSGcgWkm6SUIwR3YfU+yNG7hHQbwqF36TzAJYSuuCQ1WCKxfqSsDkLhS/An4sq1hNyU13allDquqCQ8Lbr/z9az7BxCcN5bUF+YL/oI+AOVeJi2Foe8pnlB7gPJkK0976sRElhcQKOU5ZfthlrlnkdIQjcwW62tyuCKy3LfhlBai4OdUXxJoOMWhAZxN3Aei/u+IdV2HwINUCRJQryEENbQyamQagiT389aC/ILgprDJOGNu4SY1UIIN/RAMrLf4X4sjmMzEIohbBt7z1V4CPXf4zeZcLVv4iF4bZAlPnknLO4K+Pm6OONNCEVxYnEIJHrGKC4ZRg3EFo/mI03ipeUIGdryeThi0GtqUErszs0IYSUGk+Y4QFTuglGEeuulrT58C0LukIiKTdxxOPSGTHiC7902XDMHRx/JZXtIRen6w99xjGoVeDfrUt40Fddr7TpdRzQ36AW+9x77XDfyELTfPq7qbfV3nKYiysCdlDVldgVrgcbi21NhnKHsonWzlDoGDuOKuLI54eW242z3GxEKt7L7CCWCYP0sPC/+F2fh0yDG82LC3TxphNwb9vTagvs02bRu37M0QoHfPD5ohLzPuwwPj/wLK9Vph9rhOlOcUl5HrhDCuuVqhKIAZbg6Ztq1RsGQIkNqmsXx+LhKeecUrY/HaED11+3uQWP0p4+r7uojDphzTbYa6Vgbn2evh+MxSBDajL3MHw86rgV58PQ5SPri9w/7pRoORrejyfHsQqFkh5SIJMnuNjg8Ho+HQ7TtDUXYVwZiZFw+ib3yV+Ur6jlszy27vTGn3v5NRnO15cl81s5+M/VKKtzOlQF77o23nfZ4vHjjz3Slw/jDON0VI/t3gjA7CmDfoWeU/V6KYpNcTadC9yeZCjT7iu1iHaWmIowPezrqJzBOF/egRY1lO+PipN4lNJfubKqtQkaW7uM7trCCkAMahiFsKlxVBFl8G8dFKo2Te4qv3AG24yuJRWyLZqunXmrqbD6NQ8jDA/x7uCVFMr6C+U6526IIMbn+Suf/SMbQv5t+EH5/+kH4/ekH4fenH4Tfn34Qfn8qucHj5LHwM07Ju2VvOeXvpjJkbvliWVedrzsH/Mfo/wA4kM6wU4VD4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331581"/>
            <a:ext cx="598714" cy="601475"/>
          </a:xfrm>
          <a:prstGeom prst="rect">
            <a:avLst/>
          </a:prstGeom>
        </p:spPr>
      </p:pic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421557" y="1052736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特徴量データベース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948264" y="116736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生データバックアップ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08761" y="6381328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ダウンロード＆前処理サーバ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79512" y="90872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JSOC HMI </a:t>
            </a:r>
            <a:r>
              <a:rPr lang="ja-JP" altLang="en-US" dirty="0">
                <a:solidFill>
                  <a:prstClr val="black"/>
                </a:solidFill>
              </a:rPr>
              <a:t>データ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115616" y="212356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NOAA GOES (X</a:t>
            </a:r>
            <a:r>
              <a:rPr lang="ja-JP" altLang="en-US" dirty="0">
                <a:solidFill>
                  <a:prstClr val="black"/>
                </a:solidFill>
              </a:rPr>
              <a:t>線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367851" y="6372036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機械学習サーバ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243326" y="5291916"/>
            <a:ext cx="2840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prstClr val="black"/>
                </a:solidFill>
              </a:rPr>
              <a:t>学習プログラム</a:t>
            </a:r>
          </a:p>
        </p:txBody>
      </p:sp>
    </p:spTree>
    <p:extLst>
      <p:ext uri="{BB962C8B-B14F-4D97-AF65-F5344CB8AC3E}">
        <p14:creationId xmlns:p14="http://schemas.microsoft.com/office/powerpoint/2010/main" val="19821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6000" dirty="0" smtClean="0"/>
              <a:t>予報の評価と課題</a:t>
            </a:r>
            <a:endParaRPr kumimoji="1" lang="ja-JP" altLang="en-US" sz="6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54.187.234.47/review-forecast-lon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1051" y="991636"/>
            <a:ext cx="10405855" cy="34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予報サービスの運用実績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564186" y="3140968"/>
            <a:ext cx="53961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23528" y="4077072"/>
            <a:ext cx="108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Service in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958" y="5062641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Algorithm update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7704" y="4384952"/>
            <a:ext cx="194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Observational data acquisition failure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23170" y="5247307"/>
            <a:ext cx="237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Failure due to system library update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74947" y="4401712"/>
            <a:ext cx="237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Failure due to disk space depletion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1436407" y="2725944"/>
            <a:ext cx="361674" cy="2403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2709775" y="2865405"/>
            <a:ext cx="39537" cy="1556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7" idx="0"/>
          </p:cNvCxnSpPr>
          <p:nvPr/>
        </p:nvCxnSpPr>
        <p:spPr>
          <a:xfrm>
            <a:off x="3935162" y="2865405"/>
            <a:ext cx="273937" cy="2381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769097" y="2865405"/>
            <a:ext cx="625852" cy="1503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5724128" y="2865405"/>
            <a:ext cx="1010930" cy="2311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899085" y="5230941"/>
            <a:ext cx="244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</a:rPr>
              <a:t>Hangup</a:t>
            </a:r>
            <a:r>
              <a:rPr lang="en-US" altLang="ja-JP" dirty="0">
                <a:solidFill>
                  <a:prstClr val="black"/>
                </a:solidFill>
              </a:rPr>
              <a:t> of the predictor program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048" name="スライド番号プレースホルダー 20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6228184" y="2725944"/>
            <a:ext cx="578882" cy="2438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6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予報の評価には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True Skill Statistics (TSS)</a:t>
            </a:r>
            <a:r>
              <a:rPr lang="ja-JP" altLang="en-US" dirty="0"/>
              <a:t>を用いている。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224136"/>
          </a:xfrm>
        </p:spPr>
        <p:txBody>
          <a:bodyPr>
            <a:normAutofit/>
          </a:bodyPr>
          <a:lstStyle/>
          <a:p>
            <a:r>
              <a:rPr lang="en-US" altLang="ja-JP" dirty="0"/>
              <a:t>TSS</a:t>
            </a:r>
            <a:r>
              <a:rPr lang="ja-JP" altLang="en-US" dirty="0"/>
              <a:t> </a:t>
            </a:r>
            <a:r>
              <a:rPr lang="en-US" altLang="ja-JP" dirty="0"/>
              <a:t>= 0 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 </a:t>
            </a:r>
            <a:r>
              <a:rPr lang="ja-JP" altLang="en-US" dirty="0"/>
              <a:t>予報と観測が相関ないことを表す</a:t>
            </a:r>
            <a:r>
              <a:rPr lang="en-US" altLang="ja-JP" dirty="0"/>
              <a:t> </a:t>
            </a:r>
          </a:p>
          <a:p>
            <a:r>
              <a:rPr lang="en-US" altLang="ja-JP" dirty="0"/>
              <a:t>TSS = 1 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 </a:t>
            </a:r>
            <a:r>
              <a:rPr lang="ja-JP" altLang="en-US" dirty="0"/>
              <a:t>予報が完璧であることを表す</a:t>
            </a:r>
            <a:endParaRPr lang="en-US" altLang="ja-JP" dirty="0"/>
          </a:p>
        </p:txBody>
      </p:sp>
      <p:pic>
        <p:nvPicPr>
          <p:cNvPr id="5" name="図 4" descr="latex-image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356992"/>
            <a:ext cx="7605711" cy="1180724"/>
          </a:xfrm>
          <a:prstGeom prst="rect">
            <a:avLst/>
          </a:prstGeom>
        </p:spPr>
      </p:pic>
      <p:graphicFrame>
        <p:nvGraphicFramePr>
          <p:cNvPr id="6" name="コンテンツ プレースホルダー 3"/>
          <p:cNvGraphicFramePr>
            <a:graphicFrameLocks/>
          </p:cNvGraphicFramePr>
          <p:nvPr>
            <p:extLst/>
          </p:nvPr>
        </p:nvGraphicFramePr>
        <p:xfrm>
          <a:off x="611560" y="2083060"/>
          <a:ext cx="6786791" cy="10450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82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8343">
                <a:tc>
                  <a:txBody>
                    <a:bodyPr/>
                    <a:lstStyle/>
                    <a:p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Observed</a:t>
                      </a:r>
                      <a:r>
                        <a:rPr kumimoji="1" lang="ja-JP" altLang="en-US" sz="1900" dirty="0">
                          <a:solidFill>
                            <a:sysClr val="windowText" lastClr="000000"/>
                          </a:solidFill>
                        </a:rPr>
                        <a:t>　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○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Observed</a:t>
                      </a:r>
                      <a:r>
                        <a:rPr kumimoji="1" lang="ja-JP" altLang="en-US" sz="1900" dirty="0">
                          <a:solidFill>
                            <a:sysClr val="windowText" lastClr="000000"/>
                          </a:solidFill>
                        </a:rPr>
                        <a:t>　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×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343"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Predicted</a:t>
                      </a:r>
                      <a:r>
                        <a:rPr kumimoji="1" lang="ja-JP" altLang="en-US" sz="1900" b="1" dirty="0">
                          <a:solidFill>
                            <a:sysClr val="windowText" lastClr="000000"/>
                          </a:solidFill>
                        </a:rPr>
                        <a:t>　</a:t>
                      </a:r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○</a:t>
                      </a:r>
                      <a:endParaRPr kumimoji="1" lang="ja-JP" altLang="en-US" sz="19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TP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(True Positive)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FP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(False</a:t>
                      </a:r>
                      <a:r>
                        <a:rPr kumimoji="1" lang="en-US" altLang="ja-JP" sz="1900" baseline="0" dirty="0">
                          <a:solidFill>
                            <a:sysClr val="windowText" lastClr="000000"/>
                          </a:solidFill>
                        </a:rPr>
                        <a:t> Positive)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343"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Predicted</a:t>
                      </a:r>
                      <a:r>
                        <a:rPr kumimoji="1" lang="ja-JP" altLang="en-US" sz="1900" b="1" dirty="0">
                          <a:solidFill>
                            <a:sysClr val="windowText" lastClr="000000"/>
                          </a:solidFill>
                        </a:rPr>
                        <a:t>　</a:t>
                      </a:r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×</a:t>
                      </a:r>
                      <a:endParaRPr kumimoji="1" lang="ja-JP" altLang="en-US" sz="19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FN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(False</a:t>
                      </a:r>
                      <a:r>
                        <a:rPr kumimoji="1" lang="en-US" altLang="ja-JP" sz="1900" baseline="0" dirty="0">
                          <a:solidFill>
                            <a:sysClr val="windowText" lastClr="000000"/>
                          </a:solidFill>
                        </a:rPr>
                        <a:t> Negative)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900" b="1" dirty="0">
                          <a:solidFill>
                            <a:sysClr val="windowText" lastClr="000000"/>
                          </a:solidFill>
                        </a:rPr>
                        <a:t>TN</a:t>
                      </a:r>
                      <a:r>
                        <a:rPr kumimoji="1" lang="en-US" altLang="ja-JP" sz="1900" dirty="0">
                          <a:solidFill>
                            <a:sysClr val="windowText" lastClr="000000"/>
                          </a:solidFill>
                        </a:rPr>
                        <a:t>(True</a:t>
                      </a:r>
                      <a:r>
                        <a:rPr kumimoji="1" lang="en-US" altLang="ja-JP" sz="1900" baseline="0" dirty="0">
                          <a:solidFill>
                            <a:sysClr val="windowText" lastClr="000000"/>
                          </a:solidFill>
                        </a:rPr>
                        <a:t> Negative)</a:t>
                      </a:r>
                      <a:endParaRPr kumimoji="1" lang="ja-JP" altLang="en-US" sz="1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8057" marR="58057" marT="29029" marB="290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83568" y="1556792"/>
            <a:ext cx="2933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Contingency Table: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予報器の</a:t>
            </a:r>
            <a:r>
              <a:rPr kumimoji="1" lang="en-US" altLang="ja-JP" dirty="0"/>
              <a:t>TSS</a:t>
            </a:r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611560" y="1412776"/>
          <a:ext cx="7944544" cy="44581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6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6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6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6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992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/>
                        <a:t>種類</a:t>
                      </a:r>
                      <a:r>
                        <a:rPr kumimoji="1" lang="en-US" altLang="ja-JP" sz="2800" b="1" dirty="0">
                          <a:sym typeface="Wingdings" panose="05000000000000000000" pitchFamily="2" charset="2"/>
                        </a:rPr>
                        <a:t>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/>
                        <a:t>模擬予報内の最適解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/>
                        <a:t>リアルタイム予報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20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/>
                        <a:t>予報器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/>
                        <a:t>SVM</a:t>
                      </a:r>
                    </a:p>
                    <a:p>
                      <a:pPr algn="ctr"/>
                      <a:r>
                        <a:rPr kumimoji="1" lang="en-US" altLang="ja-JP" sz="2800" b="0" dirty="0"/>
                        <a:t>1</a:t>
                      </a:r>
                      <a:r>
                        <a:rPr kumimoji="1" lang="ja-JP" altLang="en-US" sz="2800" b="0" dirty="0"/>
                        <a:t>枚の画像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/>
                        <a:t>LSTM</a:t>
                      </a:r>
                    </a:p>
                    <a:p>
                      <a:pPr algn="ctr"/>
                      <a:r>
                        <a:rPr kumimoji="1" lang="ja-JP" altLang="en-US" sz="2400" b="0" dirty="0"/>
                        <a:t>時系列データ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/>
                        <a:t>LSTM</a:t>
                      </a:r>
                    </a:p>
                    <a:p>
                      <a:pPr algn="ctr"/>
                      <a:r>
                        <a:rPr kumimoji="1" lang="ja-JP" altLang="en-US" sz="2400" b="0" dirty="0"/>
                        <a:t>時系列データ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204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/>
                        <a:t>予報期間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/>
                        <a:t>2011-2012</a:t>
                      </a:r>
                      <a:endParaRPr kumimoji="1" lang="ja-JP" altLang="en-US" sz="2800" b="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/>
                        <a:t>2011-2014</a:t>
                      </a:r>
                      <a:endParaRPr kumimoji="1" lang="ja-JP" altLang="en-US" sz="2800" b="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/>
                        <a:t>2015/08 – present</a:t>
                      </a:r>
                      <a:endParaRPr kumimoji="1" lang="ja-JP" altLang="en-US" sz="2800" b="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04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X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0.75±0.07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0.74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0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≧</a:t>
                      </a:r>
                      <a:r>
                        <a:rPr kumimoji="1" lang="en-US" altLang="ja-JP" sz="2800" dirty="0"/>
                        <a:t>M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0.48±0.02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0.67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0.249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0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≧</a:t>
                      </a:r>
                      <a:r>
                        <a:rPr kumimoji="1" lang="en-US" altLang="ja-JP" sz="2800" dirty="0"/>
                        <a:t>C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0.56±0.04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0.64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0.311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87624" y="6352143"/>
            <a:ext cx="401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c.f. TSS by NICT and other institutes ~ 0.5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結論と将来の課題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わかったこと</a:t>
            </a: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dirty="0"/>
              <a:t>過去データに対して最適な予報</a:t>
            </a:r>
            <a:r>
              <a:rPr lang="en-US" altLang="ja-JP" dirty="0"/>
              <a:t> </a:t>
            </a:r>
          </a:p>
          <a:p>
            <a:pPr marL="400050" lvl="1" indent="0">
              <a:buNone/>
            </a:pPr>
            <a:r>
              <a:rPr lang="ja-JP" altLang="en-US" dirty="0">
                <a:latin typeface="Arial Black" panose="020B0A04020102020204" pitchFamily="34" charset="0"/>
              </a:rPr>
              <a:t>　≠</a:t>
            </a:r>
            <a:r>
              <a:rPr lang="ja-JP" altLang="en-US" dirty="0"/>
              <a:t>良いリアルタイム予報</a:t>
            </a:r>
            <a:endParaRPr lang="en-US" altLang="ja-JP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dirty="0"/>
              <a:t>自動予報器の完熟・安定稼働には</a:t>
            </a:r>
            <a:r>
              <a:rPr lang="en-US" altLang="ja-JP" dirty="0"/>
              <a:t>1</a:t>
            </a:r>
            <a:r>
              <a:rPr lang="ja-JP" altLang="en-US" dirty="0"/>
              <a:t>年かかった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結論と将来の課題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リアルタイム</a:t>
            </a:r>
            <a:r>
              <a:rPr lang="ja-JP" altLang="en-US" dirty="0"/>
              <a:t>予報を向上させるために、将来：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ja-JP" altLang="en-US" dirty="0" smtClean="0"/>
              <a:t>ニューラルネットワークの予報の値域を補正</a:t>
            </a:r>
            <a:r>
              <a:rPr lang="ja-JP" altLang="en-US" dirty="0"/>
              <a:t>する後処理を導入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11</a:t>
            </a:r>
            <a:r>
              <a:rPr lang="ja-JP" altLang="en-US" dirty="0" smtClean="0"/>
              <a:t>年周期を取り込めるよう、</a:t>
            </a:r>
            <a:r>
              <a:rPr lang="en-US" altLang="ja-JP" dirty="0" smtClean="0"/>
              <a:t>SDO</a:t>
            </a:r>
            <a:r>
              <a:rPr lang="ja-JP" altLang="en-US" dirty="0" smtClean="0"/>
              <a:t>以外の過去の観測データも使う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ja-JP" altLang="en-US" dirty="0"/>
              <a:t>ウェーブレット変換の代わりに他の、より経験に基づいた前処理を</a:t>
            </a:r>
            <a:r>
              <a:rPr lang="ja-JP" altLang="en-US" dirty="0" smtClean="0"/>
              <a:t>使う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ja-JP" altLang="en-US" dirty="0" smtClean="0"/>
              <a:t>そのほか、予測精度を向上させるだろうさまざまなアイデアを試す！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正方形/長方形 5"/>
          <p:cNvSpPr>
            <a:spLocks noChangeArrowheads="1"/>
          </p:cNvSpPr>
          <p:nvPr/>
        </p:nvSpPr>
        <p:spPr bwMode="auto">
          <a:xfrm>
            <a:off x="827088" y="1268413"/>
            <a:ext cx="7777162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5400" dirty="0"/>
              <a:t>太陽型星における</a:t>
            </a:r>
            <a:endParaRPr lang="en-US" altLang="ja-JP" sz="5400" dirty="0"/>
          </a:p>
          <a:p>
            <a:r>
              <a:rPr lang="ja-JP" altLang="en-US" sz="5400" dirty="0"/>
              <a:t>スーパーフレアの発見</a:t>
            </a:r>
            <a:r>
              <a:rPr lang="en-US" altLang="ja-JP" sz="5400" dirty="0"/>
              <a:t>Ⅰ</a:t>
            </a:r>
          </a:p>
          <a:p>
            <a:endParaRPr lang="en-US" altLang="ja-JP" sz="3200" dirty="0"/>
          </a:p>
          <a:p>
            <a:r>
              <a:rPr lang="ja-JP" altLang="en-US" sz="3200" dirty="0"/>
              <a:t>○</a:t>
            </a:r>
            <a:r>
              <a:rPr lang="ja-JP" altLang="en-US" sz="3200" dirty="0">
                <a:solidFill>
                  <a:srgbClr val="FF0000"/>
                </a:solidFill>
              </a:rPr>
              <a:t>柴山拓也</a:t>
            </a:r>
            <a:r>
              <a:rPr lang="ja-JP" altLang="en-US" sz="3200" dirty="0"/>
              <a:t>、柴田一成、前原裕之、本田敏志、野上大作、　</a:t>
            </a:r>
            <a:r>
              <a:rPr lang="zh-TW" altLang="en-US" sz="3200" dirty="0">
                <a:solidFill>
                  <a:srgbClr val="FF0000"/>
                </a:solidFill>
                <a:latin typeface="ＭＳ ゴシック" pitchFamily="49" charset="-128"/>
                <a:ea typeface="ＭＳ ゴシック" pitchFamily="49" charset="-128"/>
              </a:rPr>
              <a:t>野津湧太、野津翔太、長尾崇史、草場哲</a:t>
            </a:r>
            <a:r>
              <a:rPr lang="en-US" altLang="zh-TW" sz="3200" dirty="0">
                <a:latin typeface="ＭＳ ゴシック" pitchFamily="49" charset="-128"/>
                <a:ea typeface="ＭＳ ゴシック" pitchFamily="49" charset="-128"/>
              </a:rPr>
              <a:t>(</a:t>
            </a:r>
            <a:r>
              <a:rPr lang="zh-TW" altLang="en-US" sz="3200" dirty="0">
                <a:latin typeface="ＭＳ ゴシック" pitchFamily="49" charset="-128"/>
                <a:ea typeface="ＭＳ ゴシック" pitchFamily="49" charset="-128"/>
              </a:rPr>
              <a:t>京都大学</a:t>
            </a:r>
            <a:r>
              <a:rPr lang="en-US" altLang="zh-TW" sz="3200" dirty="0">
                <a:latin typeface="ＭＳ ゴシック" pitchFamily="49" charset="-128"/>
                <a:ea typeface="ＭＳ ゴシック" pitchFamily="49" charset="-128"/>
              </a:rPr>
              <a:t>)</a:t>
            </a:r>
            <a:r>
              <a:rPr lang="zh-TW" altLang="en-US" sz="3200" dirty="0"/>
              <a:t>、</a:t>
            </a:r>
            <a:r>
              <a:rPr lang="ja-JP" altLang="en-US" sz="3200" dirty="0"/>
              <a:t>新井彰</a:t>
            </a:r>
            <a:r>
              <a:rPr lang="en-US" altLang="ja-JP" sz="3200" dirty="0"/>
              <a:t>(</a:t>
            </a:r>
            <a:r>
              <a:rPr lang="ja-JP" altLang="en-US" sz="3200" dirty="0"/>
              <a:t>京都産業大学</a:t>
            </a:r>
            <a:r>
              <a:rPr lang="en-US" altLang="ja-JP" sz="3200" dirty="0"/>
              <a:t>)</a:t>
            </a:r>
            <a:endParaRPr lang="ja-JP" altLang="en-US" dirty="0"/>
          </a:p>
        </p:txBody>
      </p:sp>
      <p:sp>
        <p:nvSpPr>
          <p:cNvPr id="54275" name="テキスト ボックス 6"/>
          <p:cNvSpPr txBox="1">
            <a:spLocks noChangeArrowheads="1"/>
          </p:cNvSpPr>
          <p:nvPr/>
        </p:nvSpPr>
        <p:spPr bwMode="auto">
          <a:xfrm>
            <a:off x="3132138" y="0"/>
            <a:ext cx="560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2011</a:t>
            </a:r>
            <a:r>
              <a:rPr lang="ja-JP" altLang="en-US"/>
              <a:t>年</a:t>
            </a:r>
            <a:r>
              <a:rPr lang="en-US" altLang="ja-JP"/>
              <a:t>9</a:t>
            </a:r>
            <a:r>
              <a:rPr lang="ja-JP" altLang="en-US"/>
              <a:t>月</a:t>
            </a:r>
            <a:r>
              <a:rPr lang="en-US" altLang="ja-JP"/>
              <a:t>19</a:t>
            </a:r>
            <a:r>
              <a:rPr lang="ja-JP" altLang="en-US"/>
              <a:t>日　　天文学会秋季年会　＠　鹿児島大学</a:t>
            </a:r>
          </a:p>
        </p:txBody>
      </p:sp>
    </p:spTree>
    <p:extLst>
      <p:ext uri="{BB962C8B-B14F-4D97-AF65-F5344CB8AC3E}">
        <p14:creationId xmlns:p14="http://schemas.microsoft.com/office/powerpoint/2010/main" val="72942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8800" dirty="0" smtClean="0"/>
              <a:t>授業の推移</a:t>
            </a:r>
            <a:endParaRPr kumimoji="1" lang="ja-JP" altLang="en-US" sz="8800" dirty="0"/>
          </a:p>
        </p:txBody>
      </p:sp>
      <p:sp>
        <p:nvSpPr>
          <p:cNvPr id="12" name="サブタイトル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41A6-4522-4F63-ABEC-CD82CEC04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集まってくださった人たち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06" y="1383740"/>
            <a:ext cx="6789588" cy="50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集まってくださった方々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>
                <a:latin typeface="+mn-ea"/>
              </a:rPr>
              <a:t> 工学部     電気電子工学  </a:t>
            </a:r>
            <a:r>
              <a:rPr lang="en-US" altLang="ja-JP" dirty="0" smtClean="0">
                <a:latin typeface="+mn-ea"/>
              </a:rPr>
              <a:t>B1</a:t>
            </a:r>
            <a:r>
              <a:rPr lang="ja-JP" altLang="en-US" dirty="0" smtClean="0">
                <a:latin typeface="+mn-ea"/>
              </a:rPr>
              <a:t>　</a:t>
            </a:r>
            <a:r>
              <a:rPr lang="en-US" altLang="ja-JP" dirty="0" smtClean="0">
                <a:latin typeface="+mn-ea"/>
              </a:rPr>
              <a:t>3</a:t>
            </a:r>
            <a:r>
              <a:rPr lang="ja-JP" altLang="en-US" dirty="0" smtClean="0">
                <a:latin typeface="+mn-ea"/>
              </a:rPr>
              <a:t>名</a:t>
            </a:r>
            <a:endParaRPr lang="en-US" altLang="ja-JP" dirty="0" smtClean="0">
              <a:latin typeface="+mn-ea"/>
            </a:endParaRPr>
          </a:p>
          <a:p>
            <a:r>
              <a:rPr lang="ja-JP" altLang="en-US" dirty="0" smtClean="0">
                <a:latin typeface="+mn-ea"/>
              </a:rPr>
              <a:t>工学研究科　航空宇宙工学　</a:t>
            </a:r>
            <a:r>
              <a:rPr lang="en-US" altLang="ja-JP" dirty="0" smtClean="0">
                <a:latin typeface="+mn-ea"/>
              </a:rPr>
              <a:t>D2</a:t>
            </a:r>
            <a:r>
              <a:rPr lang="ja-JP" altLang="en-US" dirty="0" smtClean="0">
                <a:latin typeface="+mn-ea"/>
              </a:rPr>
              <a:t> </a:t>
            </a:r>
            <a:r>
              <a:rPr lang="en-US" altLang="ja-JP" dirty="0" smtClean="0">
                <a:latin typeface="+mn-ea"/>
              </a:rPr>
              <a:t>1</a:t>
            </a:r>
            <a:r>
              <a:rPr lang="ja-JP" altLang="en-US" dirty="0" smtClean="0">
                <a:latin typeface="+mn-ea"/>
              </a:rPr>
              <a:t>名</a:t>
            </a:r>
            <a:endParaRPr lang="en-US" altLang="zh-CN" dirty="0" smtClean="0">
              <a:latin typeface="+mn-ea"/>
            </a:endParaRPr>
          </a:p>
          <a:p>
            <a:r>
              <a:rPr lang="ja-JP" altLang="en-US" dirty="0">
                <a:latin typeface="+mn-ea"/>
              </a:rPr>
              <a:t>理学部             </a:t>
            </a:r>
            <a:r>
              <a:rPr lang="en-US" altLang="ja-JP" dirty="0" smtClean="0">
                <a:latin typeface="+mn-ea"/>
              </a:rPr>
              <a:t>B2</a:t>
            </a:r>
            <a:r>
              <a:rPr lang="ja-JP" altLang="en-US" dirty="0" smtClean="0">
                <a:latin typeface="+mn-ea"/>
              </a:rPr>
              <a:t>　</a:t>
            </a:r>
            <a:r>
              <a:rPr lang="en-US" altLang="ja-JP" dirty="0">
                <a:latin typeface="+mn-ea"/>
              </a:rPr>
              <a:t> 2</a:t>
            </a:r>
            <a:r>
              <a:rPr lang="ja-JP" altLang="en-US" dirty="0" smtClean="0">
                <a:latin typeface="+mn-ea"/>
              </a:rPr>
              <a:t>名</a:t>
            </a:r>
            <a:endParaRPr lang="en-US" altLang="ja-JP" dirty="0" smtClean="0">
              <a:latin typeface="+mn-ea"/>
            </a:endParaRPr>
          </a:p>
          <a:p>
            <a:r>
              <a:rPr kumimoji="1" lang="ja-JP" altLang="en-US" dirty="0" smtClean="0">
                <a:latin typeface="+mn-ea"/>
              </a:rPr>
              <a:t>宇宙</a:t>
            </a:r>
            <a:r>
              <a:rPr kumimoji="1" lang="ja-JP" altLang="en-US" dirty="0">
                <a:latin typeface="+mn-ea"/>
              </a:rPr>
              <a:t>物</a:t>
            </a:r>
            <a:r>
              <a:rPr kumimoji="1" lang="ja-JP" altLang="en-US" dirty="0" smtClean="0">
                <a:latin typeface="+mn-ea"/>
              </a:rPr>
              <a:t>理学・総合生存学館の院生の皆さま</a:t>
            </a:r>
            <a:endParaRPr kumimoji="1"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31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レポジトリ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ソースコード置き場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8043" y="1667606"/>
            <a:ext cx="10280086" cy="51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5/2 (</a:t>
            </a:r>
            <a:r>
              <a:rPr kumimoji="1" lang="ja-JP" altLang="en-US" dirty="0" smtClean="0"/>
              <a:t>柴田先生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　太陽物理と宇宙天気予報の紹介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2" descr="C:\Users\Shibata\Desktop\transformer_v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578" y="1690689"/>
            <a:ext cx="226377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4001294"/>
            <a:ext cx="4162425" cy="3124200"/>
          </a:xfrm>
          <a:prstGeom prst="rect">
            <a:avLst/>
          </a:prstGeom>
        </p:spPr>
      </p:pic>
      <p:pic>
        <p:nvPicPr>
          <p:cNvPr id="6" name="Picture 2" descr="http://i.imgur.com/D5GOZ1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47" y="182562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5/9 </a:t>
            </a:r>
            <a:r>
              <a:rPr kumimoji="1" lang="ja-JP" altLang="en-US" dirty="0" smtClean="0"/>
              <a:t>私たちの深層学習を利用した宇宙天気予報機の紹介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366" y="2197332"/>
            <a:ext cx="6870618" cy="44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5/16</a:t>
            </a:r>
            <a:r>
              <a:rPr kumimoji="1" lang="ja-JP" altLang="en-US" dirty="0" smtClean="0"/>
              <a:t>　学生さんたちのパソコンでの環境設定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深層学習</a:t>
            </a:r>
            <a:r>
              <a:rPr lang="ja-JP" altLang="en-US" dirty="0" smtClean="0"/>
              <a:t>ソフトインストール</a:t>
            </a:r>
            <a:endParaRPr lang="en-US" altLang="ja-JP" dirty="0" smtClean="0"/>
          </a:p>
          <a:p>
            <a:r>
              <a:rPr lang="ja-JP" altLang="en-US" dirty="0" smtClean="0"/>
              <a:t>みなさん</a:t>
            </a:r>
            <a:r>
              <a:rPr lang="en-US" altLang="ja-JP" dirty="0" smtClean="0"/>
              <a:t>OS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ノート</a:t>
            </a:r>
            <a:r>
              <a:rPr lang="ja-JP" altLang="en-US" dirty="0"/>
              <a:t>パソコン</a:t>
            </a:r>
            <a:r>
              <a:rPr lang="ja-JP" altLang="en-US" dirty="0" smtClean="0"/>
              <a:t>の性能が違う中、奮闘</a:t>
            </a:r>
            <a:endParaRPr lang="en-US" altLang="ja-JP" dirty="0" smtClean="0"/>
          </a:p>
          <a:p>
            <a:r>
              <a:rPr kumimoji="1" lang="ja-JP" altLang="en-US" dirty="0" smtClean="0"/>
              <a:t>手順書を</a:t>
            </a:r>
            <a:r>
              <a:rPr kumimoji="1" lang="ja-JP" altLang="en-US" dirty="0" smtClean="0"/>
              <a:t>整備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github</a:t>
            </a:r>
            <a:r>
              <a:rPr kumimoji="1" lang="ja-JP" altLang="en-US" dirty="0" smtClean="0"/>
              <a:t>上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1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5/30</a:t>
            </a:r>
            <a:r>
              <a:rPr kumimoji="1" lang="ja-JP" altLang="en-US" dirty="0" smtClean="0"/>
              <a:t>　犬猫判定機のテスト、解説と太陽観測データ分類機の設計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67" y="1690689"/>
            <a:ext cx="5814815" cy="478647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3818" y="1690689"/>
            <a:ext cx="5690460" cy="468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Cat or Dog?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960" y="1823364"/>
            <a:ext cx="9364819" cy="7708660"/>
          </a:xfrm>
        </p:spPr>
      </p:pic>
    </p:spTree>
    <p:extLst>
      <p:ext uri="{BB962C8B-B14F-4D97-AF65-F5344CB8AC3E}">
        <p14:creationId xmlns:p14="http://schemas.microsoft.com/office/powerpoint/2010/main" val="26241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343" y="1713123"/>
            <a:ext cx="10280086" cy="51991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89" y="3254375"/>
            <a:ext cx="2450922" cy="435038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6/20</a:t>
            </a:r>
            <a:r>
              <a:rPr kumimoji="1" lang="ja-JP" altLang="en-US" dirty="0" smtClean="0"/>
              <a:t>　宇宙天気ブートキャンプ　報告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433" y="3254375"/>
            <a:ext cx="2451458" cy="4351338"/>
          </a:xfrm>
        </p:spPr>
      </p:pic>
    </p:spTree>
    <p:extLst>
      <p:ext uri="{BB962C8B-B14F-4D97-AF65-F5344CB8AC3E}">
        <p14:creationId xmlns:p14="http://schemas.microsoft.com/office/powerpoint/2010/main" val="24663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スーパーフレアを観測するには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どう</a:t>
            </a:r>
            <a:r>
              <a:rPr lang="ja-JP" altLang="en-US" dirty="0" smtClean="0"/>
              <a:t>すれば良いか</a:t>
            </a:r>
            <a:r>
              <a:rPr kumimoji="1" lang="ja-JP" altLang="en-US" dirty="0" smtClean="0"/>
              <a:t>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最大級の太陽フレアの</a:t>
            </a:r>
            <a:r>
              <a:rPr lang="en-US" altLang="ja-JP" dirty="0" smtClean="0"/>
              <a:t>1000</a:t>
            </a:r>
            <a:r>
              <a:rPr lang="ja-JP" altLang="en-US" dirty="0" smtClean="0"/>
              <a:t>倍のスーパーフレアは、１万年に</a:t>
            </a:r>
            <a:r>
              <a:rPr lang="en-US" altLang="ja-JP" dirty="0" smtClean="0"/>
              <a:t>1</a:t>
            </a:r>
            <a:r>
              <a:rPr lang="ja-JP" altLang="en-US" dirty="0" smtClean="0"/>
              <a:t>回程度の頻度で起きる可能性がある。</a:t>
            </a:r>
            <a:endParaRPr lang="en-US" altLang="ja-JP" dirty="0" smtClean="0"/>
          </a:p>
          <a:p>
            <a:r>
              <a:rPr kumimoji="1" lang="ja-JP" altLang="en-US" dirty="0" smtClean="0"/>
              <a:t>太陽の</a:t>
            </a:r>
            <a:r>
              <a:rPr lang="ja-JP" altLang="en-US" dirty="0"/>
              <a:t>望遠鏡</a:t>
            </a:r>
            <a:r>
              <a:rPr kumimoji="1" lang="ja-JP" altLang="en-US" dirty="0" smtClean="0"/>
              <a:t>観測は始まってまだ</a:t>
            </a:r>
            <a:r>
              <a:rPr lang="ja-JP" altLang="en-US" dirty="0" smtClean="0"/>
              <a:t>４</a:t>
            </a:r>
            <a:r>
              <a:rPr kumimoji="1" lang="en-US" altLang="ja-JP" dirty="0" smtClean="0"/>
              <a:t>00</a:t>
            </a:r>
            <a:r>
              <a:rPr kumimoji="1" lang="ja-JP" altLang="en-US" dirty="0" smtClean="0"/>
              <a:t>年。</a:t>
            </a:r>
            <a:endParaRPr lang="en-US" altLang="ja-JP" dirty="0" smtClean="0"/>
          </a:p>
          <a:p>
            <a:r>
              <a:rPr kumimoji="1" lang="ja-JP" altLang="en-US" dirty="0" smtClean="0"/>
              <a:t>太陽を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万年「観測」するにはどうすれば良いか？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太陽型星を</a:t>
            </a:r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万</a:t>
            </a:r>
            <a:r>
              <a:rPr lang="ja-JP" altLang="en-US" dirty="0" smtClean="0">
                <a:solidFill>
                  <a:srgbClr val="FF0000"/>
                </a:solidFill>
              </a:rPr>
              <a:t>個、</a:t>
            </a:r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ja-JP" altLang="en-US" dirty="0" smtClean="0">
                <a:solidFill>
                  <a:srgbClr val="FF0000"/>
                </a:solidFill>
              </a:rPr>
              <a:t>年間観測すれば、太陽を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１万年観測したのと同等のデータが得られる！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5975701"/>
            <a:ext cx="797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ケプラー衛星の観測データを使えば良い（関口さん）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31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6</a:t>
            </a:r>
            <a:r>
              <a:rPr kumimoji="1" lang="en-US" altLang="ja-JP" dirty="0" smtClean="0"/>
              <a:t>/27 </a:t>
            </a:r>
            <a:r>
              <a:rPr kumimoji="1" lang="ja-JP" altLang="en-US" dirty="0" smtClean="0"/>
              <a:t>太陽磁場画像、時系列データからの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線フラックス予測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2095500"/>
            <a:ext cx="33242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画像データでは重すぎるので、時系列データからの予測をする。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test_p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85" y="2477699"/>
            <a:ext cx="2369831" cy="2366214"/>
          </a:xfrm>
          <a:prstGeom prst="rect">
            <a:avLst/>
          </a:prstGeom>
        </p:spPr>
      </p:pic>
      <p:pic>
        <p:nvPicPr>
          <p:cNvPr id="5" name="Picture 2" descr="GOES X-ray 3-day plo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9" t="48425" r="42147" b="33128"/>
          <a:stretch/>
        </p:blipFill>
        <p:spPr bwMode="auto">
          <a:xfrm>
            <a:off x="4152144" y="2981640"/>
            <a:ext cx="4754149" cy="13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乗算記号 5"/>
          <p:cNvSpPr/>
          <p:nvPr/>
        </p:nvSpPr>
        <p:spPr>
          <a:xfrm>
            <a:off x="-420338" y="2449124"/>
            <a:ext cx="4562475" cy="2609850"/>
          </a:xfrm>
          <a:prstGeom prst="mathMultiply">
            <a:avLst>
              <a:gd name="adj1" fmla="val 1184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5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9" y="40146"/>
            <a:ext cx="9036942" cy="677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夏休みの宿題：予報精度を改善せよ！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みなさんにレポートを出していただいた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80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8/1</a:t>
            </a:r>
            <a:r>
              <a:rPr kumimoji="1" lang="ja-JP" altLang="en-US" dirty="0" smtClean="0"/>
              <a:t>　各自チューニング実験の結果報告、レポート回収、前期のまとめ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もっと改善したい！との声が多数</a:t>
            </a:r>
            <a:endParaRPr kumimoji="1" lang="en-US" altLang="ja-JP" dirty="0" smtClean="0"/>
          </a:p>
          <a:p>
            <a:r>
              <a:rPr lang="en-US" altLang="ja-JP" dirty="0"/>
              <a:t>9</a:t>
            </a:r>
            <a:r>
              <a:rPr lang="ja-JP" altLang="en-US" dirty="0" smtClean="0"/>
              <a:t>月</a:t>
            </a:r>
            <a:r>
              <a:rPr lang="en-US" altLang="ja-JP" dirty="0" smtClean="0"/>
              <a:t>30</a:t>
            </a:r>
            <a:r>
              <a:rPr lang="ja-JP" altLang="en-US" dirty="0" smtClean="0"/>
              <a:t>日まで延長戦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48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課題と希望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不定期の開催にもかかわらず、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名の学部参加者の全員が、最後まで熱意をもって毎回来てくださった</a:t>
            </a:r>
            <a:endParaRPr kumimoji="1" lang="en-US" altLang="ja-JP" dirty="0" smtClean="0"/>
          </a:p>
          <a:p>
            <a:r>
              <a:rPr lang="ja-JP" altLang="en-US" dirty="0" smtClean="0"/>
              <a:t>それぞれに工夫をして、予報機の精度を上げてくださった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kumimoji="1" lang="ja-JP" altLang="en-US" dirty="0"/>
              <a:t>皆様</a:t>
            </a:r>
            <a:r>
              <a:rPr kumimoji="1" lang="ja-JP" altLang="en-US" dirty="0" smtClean="0"/>
              <a:t>に任せれば、工夫の内容は意外にも重複しないことがわかった。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81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課題と希望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KUINS-</a:t>
            </a:r>
            <a:r>
              <a:rPr lang="en-US" altLang="ja-JP" dirty="0" smtClean="0"/>
              <a:t>air</a:t>
            </a:r>
            <a:r>
              <a:rPr lang="ja-JP" altLang="en-US" dirty="0" smtClean="0"/>
              <a:t>を重宝した。ありがとうございます。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研究</a:t>
            </a:r>
            <a:r>
              <a:rPr kumimoji="1" lang="ja-JP" altLang="en-US" dirty="0" smtClean="0"/>
              <a:t>にノートパソコンは必須。学生さんそれぞれの環境の差が顕在化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526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課題と希望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深層</a:t>
            </a:r>
            <a:r>
              <a:rPr lang="ja-JP" altLang="en-US" dirty="0" smtClean="0"/>
              <a:t>学習</a:t>
            </a:r>
            <a:r>
              <a:rPr lang="ja-JP" altLang="en-US" dirty="0"/>
              <a:t>技術</a:t>
            </a:r>
            <a:r>
              <a:rPr lang="ja-JP" altLang="en-US" dirty="0" smtClean="0"/>
              <a:t>が発達してきた今、埋もれていた膨大なデータを活かすチャンス。ただし計算機パワーが必要なため、従来型の機械学習・統計手法と使い分けねばならない。</a:t>
            </a:r>
            <a:endParaRPr lang="en-US" altLang="ja-JP" dirty="0" smtClean="0"/>
          </a:p>
          <a:p>
            <a:r>
              <a:rPr lang="ja-JP" altLang="en-US" dirty="0" smtClean="0"/>
              <a:t>公益のため・科学のためにできることを探そう。</a:t>
            </a:r>
            <a:endParaRPr lang="en-US" altLang="ja-JP" dirty="0" smtClean="0"/>
          </a:p>
          <a:p>
            <a:r>
              <a:rPr lang="ja-JP" altLang="en-US" dirty="0"/>
              <a:t>深層</a:t>
            </a:r>
            <a:r>
              <a:rPr lang="ja-JP" altLang="en-US" dirty="0" smtClean="0"/>
              <a:t>学習をはじめとするコンピュータ科学の最新の成果と、自然科学の研究手法との両方に精通した若者を育てよう。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94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ケプラー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衛星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太陽系外惑星探査衛星</a:t>
            </a:r>
            <a:endParaRPr lang="en-US" altLang="ja-JP" dirty="0" smtClean="0"/>
          </a:p>
          <a:p>
            <a:r>
              <a:rPr lang="ja-JP" altLang="en-US" dirty="0" smtClean="0"/>
              <a:t>惑星が中心星の前を通過するとき、星の明るさが少し減少する。それを検出することにより、惑星を検出。</a:t>
            </a:r>
            <a:endParaRPr lang="en-US" altLang="ja-JP" dirty="0" smtClean="0"/>
          </a:p>
          <a:p>
            <a:r>
              <a:rPr lang="en-US" altLang="ja-JP" dirty="0" smtClean="0"/>
              <a:t>95 cm </a:t>
            </a:r>
            <a:r>
              <a:rPr lang="ja-JP" altLang="en-US" dirty="0" smtClean="0"/>
              <a:t>口径の反射望遠鏡</a:t>
            </a:r>
            <a:endParaRPr lang="en-US" altLang="ja-JP" dirty="0" smtClean="0"/>
          </a:p>
          <a:p>
            <a:r>
              <a:rPr lang="ja-JP" altLang="en-US" dirty="0" smtClean="0"/>
              <a:t>はくちょう座と琴座の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16</a:t>
            </a:r>
            <a:r>
              <a:rPr lang="ja-JP" altLang="en-US" dirty="0" smtClean="0"/>
              <a:t>万星を常時モニター観測。そのうち</a:t>
            </a:r>
            <a:r>
              <a:rPr lang="en-US" altLang="ja-JP" dirty="0" smtClean="0"/>
              <a:t>8</a:t>
            </a:r>
            <a:r>
              <a:rPr lang="ja-JP" altLang="en-US" dirty="0" smtClean="0"/>
              <a:t>万星が太陽型星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30</a:t>
            </a:r>
            <a:r>
              <a:rPr lang="ja-JP" altLang="en-US" dirty="0" smtClean="0"/>
              <a:t>分間隔の観測データを公開</a:t>
            </a:r>
          </a:p>
          <a:p>
            <a:endParaRPr kumimoji="1" lang="ja-JP" altLang="en-US" dirty="0"/>
          </a:p>
        </p:txBody>
      </p:sp>
      <p:pic>
        <p:nvPicPr>
          <p:cNvPr id="67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493" y="1412776"/>
            <a:ext cx="4388473" cy="50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7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ケプラー衛星によって観測された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スーパーフレア（例１）</a:t>
            </a:r>
            <a:r>
              <a:rPr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056892"/>
            <a:ext cx="5400600" cy="37804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115616" y="2276872"/>
            <a:ext cx="11288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星の</a:t>
            </a:r>
            <a:endParaRPr lang="en-US" altLang="ja-JP" sz="2800" dirty="0" smtClean="0"/>
          </a:p>
          <a:p>
            <a:r>
              <a:rPr lang="ja-JP" altLang="en-US" sz="2800" dirty="0" smtClean="0"/>
              <a:t>明るさ</a:t>
            </a:r>
            <a:endParaRPr kumimoji="1"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87727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時間（日）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2924944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全エネルギー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~  </a:t>
            </a:r>
            <a:r>
              <a:rPr kumimoji="1" lang="en-US" altLang="ja-JP" sz="2400" dirty="0" smtClean="0"/>
              <a:t>10^35 erg</a:t>
            </a:r>
          </a:p>
          <a:p>
            <a:r>
              <a:rPr lang="ja-JP" altLang="en-US" sz="2400" dirty="0" smtClean="0"/>
              <a:t>（最大の太陽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フレアの</a:t>
            </a:r>
            <a:r>
              <a:rPr kumimoji="1" lang="en-US" altLang="ja-JP" sz="2400" dirty="0" smtClean="0"/>
              <a:t>1000</a:t>
            </a:r>
            <a:r>
              <a:rPr kumimoji="1" lang="ja-JP" altLang="en-US" sz="2400" dirty="0" smtClean="0"/>
              <a:t>倍）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80112" y="6488668"/>
            <a:ext cx="22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Maehara</a:t>
            </a:r>
            <a:r>
              <a:rPr kumimoji="1" lang="en-US" altLang="ja-JP" dirty="0" smtClean="0"/>
              <a:t> et al.  (2011)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22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スーパーフレア探査開始！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41168"/>
          </a:xfrm>
        </p:spPr>
        <p:txBody>
          <a:bodyPr>
            <a:noAutofit/>
          </a:bodyPr>
          <a:lstStyle/>
          <a:p>
            <a:r>
              <a:rPr lang="ja-JP" altLang="en-US" sz="2000" dirty="0" smtClean="0"/>
              <a:t>系外惑星探査衛星「ケプラー」は、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万個の太陽型星を常時モニター観測している！　しかし、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万個の星の観測データを解析するのは大変</a:t>
            </a:r>
            <a:r>
              <a:rPr lang="ja-JP" altLang="en-US" sz="2000" dirty="0"/>
              <a:t>。</a:t>
            </a:r>
            <a:r>
              <a:rPr lang="ja-JP" altLang="en-US" sz="2000" dirty="0" smtClean="0"/>
              <a:t>人手が必要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そうだ！　ひまを持て余している、京大の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回生を動員しよう</a:t>
            </a:r>
            <a:endParaRPr lang="en-US" altLang="ja-JP" sz="2000" dirty="0" smtClean="0"/>
          </a:p>
          <a:p>
            <a:r>
              <a:rPr lang="ja-JP" altLang="en-US" sz="2000" dirty="0" smtClean="0"/>
              <a:t>物理の授業で呼びかけた「誰か一緒にスーパーフレアを探しませんか？</a:t>
            </a:r>
            <a:r>
              <a:rPr lang="ja-JP" altLang="en-US" sz="2000" dirty="0"/>
              <a:t>　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どうせ君らは、ひまでしょ</a:t>
            </a:r>
            <a:r>
              <a:rPr lang="ja-JP" altLang="en-US" sz="2000" dirty="0" err="1" smtClean="0"/>
              <a:t>、、、</a:t>
            </a:r>
            <a:r>
              <a:rPr lang="ja-JP" altLang="en-US" sz="2000" dirty="0" smtClean="0"/>
              <a:t>」</a:t>
            </a:r>
            <a:endParaRPr lang="en-US" altLang="ja-JP" sz="2000" dirty="0" smtClean="0"/>
          </a:p>
          <a:p>
            <a:r>
              <a:rPr lang="ja-JP" altLang="en-US" sz="2000" dirty="0" smtClean="0"/>
              <a:t>そしたら、</a:t>
            </a:r>
            <a:r>
              <a:rPr lang="en-US" altLang="ja-JP" sz="2000" dirty="0" smtClean="0"/>
              <a:t>5</a:t>
            </a:r>
            <a:r>
              <a:rPr lang="ja-JP" altLang="en-US" sz="2000" dirty="0" smtClean="0"/>
              <a:t>人の若者が集まった（柴山、野津、野津、長尾、草場）</a:t>
            </a:r>
            <a:r>
              <a:rPr lang="ja-JP" altLang="en-US" sz="2000" dirty="0" smtClean="0">
                <a:solidFill>
                  <a:srgbClr val="FF0000"/>
                </a:solidFill>
              </a:rPr>
              <a:t>（２０１０年）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endParaRPr lang="en-US" altLang="ja-JP" sz="2000" dirty="0" smtClean="0"/>
          </a:p>
          <a:p>
            <a:endParaRPr lang="en-US" altLang="ja-JP" sz="2000" dirty="0"/>
          </a:p>
          <a:p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それで観測された太陽型恒星のデータ中に、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スーパーフレアの証拠を探してみた。</a:t>
            </a:r>
            <a:endParaRPr lang="en-US" altLang="ja-JP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4523978" cy="111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17240" y="6279703"/>
            <a:ext cx="8003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/>
              <a:t>そしたら、</a:t>
            </a:r>
            <a:r>
              <a:rPr lang="en-US" altLang="ja-JP" sz="2000" dirty="0"/>
              <a:t>148</a:t>
            </a:r>
            <a:r>
              <a:rPr lang="ja-JP" altLang="en-US" sz="2000" dirty="0"/>
              <a:t>の太陽型星で</a:t>
            </a:r>
            <a:r>
              <a:rPr lang="en-US" altLang="ja-JP" sz="2000" dirty="0">
                <a:solidFill>
                  <a:srgbClr val="FF0000"/>
                </a:solidFill>
              </a:rPr>
              <a:t>365</a:t>
            </a:r>
            <a:r>
              <a:rPr lang="ja-JP" altLang="en-US" sz="2000" dirty="0">
                <a:solidFill>
                  <a:srgbClr val="FF0000"/>
                </a:solidFill>
              </a:rPr>
              <a:t>例のスーパーフレアを発見！　</a:t>
            </a:r>
            <a:r>
              <a:rPr lang="en-US" altLang="ja-JP" sz="2000" dirty="0">
                <a:solidFill>
                  <a:srgbClr val="FF0000"/>
                </a:solidFill>
              </a:rPr>
              <a:t>(</a:t>
            </a:r>
            <a:r>
              <a:rPr lang="ja-JP" altLang="en-US" sz="2000" dirty="0">
                <a:solidFill>
                  <a:srgbClr val="FF0000"/>
                </a:solidFill>
              </a:rPr>
              <a:t>２０１１年）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3166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1053</TotalTime>
  <Words>2446</Words>
  <Application>Microsoft Office PowerPoint</Application>
  <PresentationFormat>画面に合わせる (4:3)</PresentationFormat>
  <Paragraphs>382</Paragraphs>
  <Slides>67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67</vt:i4>
      </vt:variant>
    </vt:vector>
  </HeadingPairs>
  <TitlesOfParts>
    <vt:vector size="84" baseType="lpstr">
      <vt:lpstr>Arial Unicode MS</vt:lpstr>
      <vt:lpstr>IPAexゴシック</vt:lpstr>
      <vt:lpstr>맑은 고딕</vt:lpstr>
      <vt:lpstr>ＭＳ Ｐゴシック</vt:lpstr>
      <vt:lpstr>ＭＳ ゴシック</vt:lpstr>
      <vt:lpstr>新細明體</vt:lpstr>
      <vt:lpstr>宋体</vt:lpstr>
      <vt:lpstr>StarSymbol</vt:lpstr>
      <vt:lpstr>VL ゴシック</vt:lpstr>
      <vt:lpstr>Arial</vt:lpstr>
      <vt:lpstr>Arial</vt:lpstr>
      <vt:lpstr>Arial Black</vt:lpstr>
      <vt:lpstr>Calibri</vt:lpstr>
      <vt:lpstr>Calibri Light</vt:lpstr>
      <vt:lpstr>Wingdings</vt:lpstr>
      <vt:lpstr>Office テーマ</vt:lpstr>
      <vt:lpstr>Office ​​テーマ</vt:lpstr>
      <vt:lpstr>ディープラーニングの教え方- 実習形式による宇宙天気予報実験</vt:lpstr>
      <vt:lpstr>自己紹介</vt:lpstr>
      <vt:lpstr>プログラミング言語Formura</vt:lpstr>
      <vt:lpstr>経緯</vt:lpstr>
      <vt:lpstr>PowerPoint プレゼンテーション</vt:lpstr>
      <vt:lpstr>スーパーフレアを観測するには どうすれば良いか？</vt:lpstr>
      <vt:lpstr>ケプラー 衛星</vt:lpstr>
      <vt:lpstr>ケプラー衛星によって観測された スーパーフレア（例１） </vt:lpstr>
      <vt:lpstr>スーパーフレア探査開始！</vt:lpstr>
      <vt:lpstr>Superflares on Solar type stars </vt:lpstr>
      <vt:lpstr>ケプラー衛星によって観測された スーパーフレア（例２）</vt:lpstr>
      <vt:lpstr>スーパーフレアの 想像図</vt:lpstr>
      <vt:lpstr>PowerPoint プレゼンテーション</vt:lpstr>
      <vt:lpstr>もし、最大級の太陽フレアの 100倍～1000倍のスーパーフレアが 起きたら？</vt:lpstr>
      <vt:lpstr>太陽フレアと宇宙天気</vt:lpstr>
      <vt:lpstr>太陽フレア</vt:lpstr>
      <vt:lpstr>太陽活動は人類文明に様々な被害を及ぼす。 その根本原因である太陽フレアを予報しよう！</vt:lpstr>
      <vt:lpstr>我々の動機</vt:lpstr>
      <vt:lpstr>BBT宇宙天気予報セミナーの目的</vt:lpstr>
      <vt:lpstr>学習とは？</vt:lpstr>
      <vt:lpstr>学習とは？</vt:lpstr>
      <vt:lpstr>どう違うの？</vt:lpstr>
      <vt:lpstr>人工知能</vt:lpstr>
      <vt:lpstr>機械学習</vt:lpstr>
      <vt:lpstr>機械学習 と  通常のプログラミングの違い</vt:lpstr>
      <vt:lpstr>深層学習</vt:lpstr>
      <vt:lpstr>人工ニューロン</vt:lpstr>
      <vt:lpstr>ニューラルネットワーク</vt:lpstr>
      <vt:lpstr>深層学習</vt:lpstr>
      <vt:lpstr>機械学習の応用例</vt:lpstr>
      <vt:lpstr>学習とは？</vt:lpstr>
      <vt:lpstr>訓練データを学習機に見せて モデルを学習させ、 試験データで予測精度を測る</vt:lpstr>
      <vt:lpstr>過学習に注意しつつ予測精度を高める</vt:lpstr>
      <vt:lpstr>過学習に陥ってしまった機械学習は役に立たない</vt:lpstr>
      <vt:lpstr>機械学習を使う目標： 完全に未知のデータの予測</vt:lpstr>
      <vt:lpstr>私たちの宇宙天気予報への取り組み</vt:lpstr>
      <vt:lpstr>UFCORIN（ゆふこりん）</vt:lpstr>
      <vt:lpstr>予報機の入力と出力</vt:lpstr>
      <vt:lpstr>予報器の出力/720秒ごと</vt:lpstr>
      <vt:lpstr>予報器に入力される情報/720秒ごと</vt:lpstr>
      <vt:lpstr>SDO/HMI 画像から予報器入力へ</vt:lpstr>
      <vt:lpstr>PowerPoint プレゼンテーション</vt:lpstr>
      <vt:lpstr>我々のリアルタイム予報器の実装</vt:lpstr>
      <vt:lpstr>予報の評価と課題</vt:lpstr>
      <vt:lpstr>予報サービスの運用実績</vt:lpstr>
      <vt:lpstr>予報の評価には True Skill Statistics (TSS)を用いている。</vt:lpstr>
      <vt:lpstr>予報器のTSS</vt:lpstr>
      <vt:lpstr>結論と将来の課題</vt:lpstr>
      <vt:lpstr>結論と将来の課題</vt:lpstr>
      <vt:lpstr>授業の推移</vt:lpstr>
      <vt:lpstr>集まってくださった人たち</vt:lpstr>
      <vt:lpstr>集まってくださった方々</vt:lpstr>
      <vt:lpstr>レポジトリ(ソースコード置き場)</vt:lpstr>
      <vt:lpstr>5/2 (柴田先生)　太陽物理と宇宙天気予報の紹介</vt:lpstr>
      <vt:lpstr>5/9 私たちの深層学習を利用した宇宙天気予報機の紹介</vt:lpstr>
      <vt:lpstr>5/16　学生さんたちのパソコンでの環境設定</vt:lpstr>
      <vt:lpstr>5/30　犬猫判定機のテスト、解説と太陽観測データ分類機の設計</vt:lpstr>
      <vt:lpstr>Cat or Dog?</vt:lpstr>
      <vt:lpstr>6/20　宇宙天気ブートキャンプ　報告</vt:lpstr>
      <vt:lpstr>6/27 太陽磁場画像、時系列データからのX線フラックス予測</vt:lpstr>
      <vt:lpstr>画像データでは重すぎるので、時系列データからの予測をする。</vt:lpstr>
      <vt:lpstr>PowerPoint プレゼンテーション</vt:lpstr>
      <vt:lpstr>夏休みの宿題：予報精度を改善せよ！</vt:lpstr>
      <vt:lpstr>8/1　各自チューニング実験の結果報告、レポート回収、前期のまとめ</vt:lpstr>
      <vt:lpstr>課題と希望</vt:lpstr>
      <vt:lpstr>課題と希望</vt:lpstr>
      <vt:lpstr>課題と希望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ディープラーニングの教え方- 実習形式による宇宙天気予報実験</dc:title>
  <dc:creator>村主崇行</dc:creator>
  <cp:lastModifiedBy>村主崇行</cp:lastModifiedBy>
  <cp:revision>52</cp:revision>
  <dcterms:created xsi:type="dcterms:W3CDTF">2016-09-25T04:07:12Z</dcterms:created>
  <dcterms:modified xsi:type="dcterms:W3CDTF">2016-09-28T05:40:22Z</dcterms:modified>
</cp:coreProperties>
</file>