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580" r:id="rId2"/>
    <p:sldId id="606" r:id="rId3"/>
    <p:sldId id="582" r:id="rId4"/>
    <p:sldId id="594" r:id="rId5"/>
    <p:sldId id="602" r:id="rId6"/>
    <p:sldId id="603" r:id="rId7"/>
    <p:sldId id="601" r:id="rId8"/>
    <p:sldId id="600" r:id="rId9"/>
    <p:sldId id="598" r:id="rId10"/>
    <p:sldId id="595" r:id="rId11"/>
    <p:sldId id="596" r:id="rId12"/>
    <p:sldId id="604" r:id="rId13"/>
    <p:sldId id="605" r:id="rId14"/>
    <p:sldId id="593" r:id="rId15"/>
    <p:sldId id="464" r:id="rId16"/>
    <p:sldId id="491" r:id="rId17"/>
    <p:sldId id="492" r:id="rId18"/>
    <p:sldId id="493" r:id="rId19"/>
    <p:sldId id="585" r:id="rId20"/>
    <p:sldId id="597" r:id="rId21"/>
    <p:sldId id="590" r:id="rId22"/>
    <p:sldId id="607" r:id="rId23"/>
  </p:sldIdLst>
  <p:sldSz cx="9144000" cy="6858000" type="screen4x3"/>
  <p:notesSz cx="6858000" cy="987425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F4FA"/>
    <a:srgbClr val="C1C1C1"/>
    <a:srgbClr val="FF9933"/>
    <a:srgbClr val="4597A0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280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3834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0"/>
            <a:ext cx="2971799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72" tIns="45736" rIns="91472" bIns="45736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7" y="0"/>
            <a:ext cx="2971799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72" tIns="45736" rIns="91472" bIns="45736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4" y="9378824"/>
            <a:ext cx="2971799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72" tIns="45736" rIns="91472" bIns="45736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7" y="9378824"/>
            <a:ext cx="2971799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72" tIns="45736" rIns="91472" bIns="45736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54CD8088-C1E2-4B08-BB18-C31F39C1EFD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pic>
        <p:nvPicPr>
          <p:cNvPr id="4102" name="Picture 27" descr="ci_rogoty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9" y="77144"/>
            <a:ext cx="2359024" cy="169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35850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0"/>
            <a:ext cx="2971799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72" tIns="45736" rIns="91472" bIns="45736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7" y="0"/>
            <a:ext cx="2971799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72" tIns="45736" rIns="91472" bIns="45736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58850" y="739775"/>
            <a:ext cx="4940300" cy="37052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1" y="4690268"/>
            <a:ext cx="5486400" cy="4443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72" tIns="45736" rIns="91472" bIns="4573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4" y="9378824"/>
            <a:ext cx="2971799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72" tIns="45736" rIns="91472" bIns="45736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7" y="9378824"/>
            <a:ext cx="2971799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72" tIns="45736" rIns="91472" bIns="45736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A141E168-ABCE-409D-AE16-AF0B1264943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136256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>
              <a:latin typeface="Times" pitchFamily="-106" charset="0"/>
            </a:endParaRPr>
          </a:p>
        </p:txBody>
      </p:sp>
      <p:sp>
        <p:nvSpPr>
          <p:cNvPr id="46084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5935"/>
            <a:fld id="{6DC6F738-0B6A-46C0-A22B-EAF47E22A46D}" type="slidenum">
              <a:rPr lang="en-US" altLang="ja-JP" smtClean="0">
                <a:latin typeface="Times" pitchFamily="-106" charset="0"/>
              </a:rPr>
              <a:pPr defTabSz="915935"/>
              <a:t>1</a:t>
            </a:fld>
            <a:endParaRPr lang="en-US" altLang="ja-JP" dirty="0" smtClean="0">
              <a:latin typeface="Times" pitchFamily="-10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20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>
              <a:ea typeface="ＭＳ Ｐ明朝" charset="-128"/>
            </a:endParaRPr>
          </a:p>
        </p:txBody>
      </p:sp>
      <p:sp>
        <p:nvSpPr>
          <p:cNvPr id="2765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174D43-518D-495E-904C-CFB98C9E354C}" type="slidenum">
              <a:rPr lang="en-US" altLang="ja-JP" smtClean="0">
                <a:ea typeface="ＭＳ Ｐゴシック" charset="-128"/>
              </a:rPr>
              <a:pPr/>
              <a:t>7</a:t>
            </a:fld>
            <a:endParaRPr lang="en-US" altLang="ja-JP" smtClean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79810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ja-JP" altLang="en-US" smtClean="0">
              <a:latin typeface="Arial" charset="0"/>
              <a:ea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40233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ノート プレースホル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ja-JP" altLang="en-US" smtClean="0"/>
          </a:p>
        </p:txBody>
      </p:sp>
      <p:sp>
        <p:nvSpPr>
          <p:cNvPr id="15364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F423E1E-5EA6-45CF-8356-8E0C5EE38649}" type="slidenum">
              <a:rPr lang="ja-JP" altLang="en-US"/>
              <a:pPr/>
              <a:t>9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491049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8596" indent="-287922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51687" indent="-230337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12362" indent="-230337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73036" indent="-230337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33711" indent="-230337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94386" indent="-230337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55060" indent="-230337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15735" indent="-230337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E49A49F-2F68-9643-BAAF-FFDFF9E00DFE}" type="slidenum">
              <a:rPr lang="en-US" altLang="ja-JP" sz="1200"/>
              <a:pPr/>
              <a:t>10</a:t>
            </a:fld>
            <a:endParaRPr lang="en-US" altLang="ja-JP" sz="1200" dirty="0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0995" y="4345499"/>
            <a:ext cx="5120467" cy="411678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ja-JP" alt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7173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08" indent="-285733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2934" indent="-228587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107" indent="-228587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281" indent="-228587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455" indent="-228587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628" indent="-228587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8802" indent="-228587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5976" indent="-228587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fld id="{BE93F904-266A-B647-9AB9-590F6DF7BB5E}" type="slidenum">
              <a:rPr lang="en-US" altLang="ja-JP" sz="1200"/>
              <a:pPr/>
              <a:t>21</a:t>
            </a:fld>
            <a:endParaRPr lang="en-US" altLang="ja-JP" sz="1200" dirty="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ja-JP" altLang="en-US" dirty="0">
                <a:latin typeface="Times" charset="0"/>
                <a:ea typeface="Osaka" charset="0"/>
                <a:cs typeface="Osaka" charset="0"/>
              </a:rPr>
              <a:t>光学センサ</a:t>
            </a:r>
            <a:r>
              <a:rPr lang="ja-JP" altLang="en-US" dirty="0" smtClean="0">
                <a:latin typeface="Times" charset="0"/>
                <a:ea typeface="Osaka" charset="0"/>
                <a:cs typeface="Osaka" charset="0"/>
              </a:rPr>
              <a:t>の青</a:t>
            </a:r>
            <a:r>
              <a:rPr lang="ja-JP" altLang="en-US" dirty="0">
                <a:latin typeface="Times" charset="0"/>
                <a:ea typeface="Osaka" charset="0"/>
                <a:cs typeface="Osaka" charset="0"/>
              </a:rPr>
              <a:t>バンドは</a:t>
            </a:r>
            <a:r>
              <a:rPr lang="ja-JP" altLang="en-US" dirty="0" smtClean="0">
                <a:latin typeface="Times" charset="0"/>
                <a:ea typeface="Osaka" charset="0"/>
                <a:cs typeface="Osaka" charset="0"/>
              </a:rPr>
              <a:t>他のバンド</a:t>
            </a:r>
            <a:r>
              <a:rPr lang="ja-JP" altLang="en-US" dirty="0">
                <a:latin typeface="Times" charset="0"/>
                <a:ea typeface="Osaka" charset="0"/>
                <a:cs typeface="Osaka" charset="0"/>
              </a:rPr>
              <a:t>に比べ設計が難しく、また経年劣化も</a:t>
            </a:r>
            <a:r>
              <a:rPr lang="ja-JP" altLang="en-US" dirty="0" smtClean="0">
                <a:latin typeface="Times" charset="0"/>
                <a:ea typeface="Osaka" charset="0"/>
                <a:cs typeface="Osaka" charset="0"/>
              </a:rPr>
              <a:t>激しいことから、光学センサのなかにはもともと青</a:t>
            </a:r>
            <a:r>
              <a:rPr lang="ja-JP" altLang="en-US" dirty="0">
                <a:latin typeface="Times" charset="0"/>
                <a:ea typeface="Osaka" charset="0"/>
                <a:cs typeface="Osaka" charset="0"/>
              </a:rPr>
              <a:t>バンドがないものがあります。</a:t>
            </a:r>
            <a:endParaRPr lang="en-US" altLang="ja-JP" dirty="0">
              <a:latin typeface="Times" charset="0"/>
              <a:ea typeface="Osaka" charset="0"/>
              <a:cs typeface="Osaka" charset="0"/>
            </a:endParaRPr>
          </a:p>
          <a:p>
            <a:r>
              <a:rPr lang="ja-JP" altLang="en-US" dirty="0">
                <a:latin typeface="Times" charset="0"/>
                <a:ea typeface="Osaka" charset="0"/>
                <a:cs typeface="Osaka" charset="0"/>
              </a:rPr>
              <a:t>資源探査を目的とした</a:t>
            </a:r>
            <a:r>
              <a:rPr lang="en-US" altLang="ja-JP" dirty="0">
                <a:latin typeface="Times" charset="0"/>
                <a:ea typeface="Osaka" charset="0"/>
                <a:cs typeface="Osaka" charset="0"/>
              </a:rPr>
              <a:t>ASTER</a:t>
            </a:r>
            <a:r>
              <a:rPr lang="ja-JP" altLang="en-US" dirty="0">
                <a:latin typeface="Times" charset="0"/>
                <a:ea typeface="Osaka" charset="0"/>
                <a:cs typeface="Osaka" charset="0"/>
              </a:rPr>
              <a:t>にも青バンドがなく、可視化において一般ユーザーに使いにくい</a:t>
            </a:r>
            <a:r>
              <a:rPr lang="en-US" altLang="ja-JP" dirty="0">
                <a:latin typeface="Times" charset="0"/>
                <a:ea typeface="Osaka" charset="0"/>
                <a:cs typeface="Osaka" charset="0"/>
              </a:rPr>
              <a:t>ASTER</a:t>
            </a:r>
            <a:r>
              <a:rPr lang="ja-JP" altLang="en-US" dirty="0">
                <a:latin typeface="Times" charset="0"/>
                <a:ea typeface="Osaka" charset="0"/>
                <a:cs typeface="Osaka" charset="0"/>
              </a:rPr>
              <a:t>ブラウズ画像となっていました。</a:t>
            </a:r>
          </a:p>
          <a:p>
            <a:r>
              <a:rPr lang="ja-JP" altLang="en-US" dirty="0" smtClean="0">
                <a:latin typeface="Times" charset="0"/>
                <a:ea typeface="Osaka" charset="0"/>
                <a:cs typeface="Osaka" charset="0"/>
              </a:rPr>
              <a:t>そこで、その</a:t>
            </a:r>
            <a:r>
              <a:rPr lang="en-US" altLang="ja-JP" dirty="0" smtClean="0">
                <a:latin typeface="Times" charset="0"/>
                <a:ea typeface="Osaka" charset="0"/>
                <a:cs typeface="Osaka" charset="0"/>
              </a:rPr>
              <a:t>ASTER</a:t>
            </a:r>
            <a:r>
              <a:rPr lang="ja-JP" altLang="en-US" dirty="0" smtClean="0">
                <a:latin typeface="Times" charset="0"/>
                <a:ea typeface="Osaka" charset="0"/>
                <a:cs typeface="Osaka" charset="0"/>
              </a:rPr>
              <a:t>画像に対して、大気影響除去および青バンドの推定を行い、適切な強調処理を施す技術を適用し、対象物認識がし易い天然色画像に変換できる技術を開発しました。</a:t>
            </a:r>
            <a:r>
              <a:rPr lang="ja-JP" dirty="0" smtClean="0">
                <a:latin typeface="Times" charset="0"/>
                <a:ea typeface="Osaka" charset="0"/>
                <a:cs typeface="Osaka" charset="0"/>
              </a:rPr>
              <a:t> </a:t>
            </a:r>
            <a:endParaRPr lang="en-US" altLang="ja-JP" dirty="0" smtClean="0">
              <a:latin typeface="Times" charset="0"/>
              <a:ea typeface="Osaka" charset="0"/>
              <a:cs typeface="Osaka" charset="0"/>
            </a:endParaRPr>
          </a:p>
          <a:p>
            <a:r>
              <a:rPr lang="ja-JP" altLang="en-US" dirty="0" smtClean="0">
                <a:latin typeface="Times" charset="0"/>
                <a:ea typeface="Osaka" charset="0"/>
                <a:cs typeface="Osaka" charset="0"/>
              </a:rPr>
              <a:t>さらに</a:t>
            </a:r>
            <a:r>
              <a:rPr lang="ja-JP" altLang="en-US" dirty="0">
                <a:latin typeface="Times" charset="0"/>
                <a:ea typeface="Osaka" charset="0"/>
                <a:cs typeface="Osaka" charset="0"/>
              </a:rPr>
              <a:t>、処理した雲の少ない１３０万の</a:t>
            </a:r>
            <a:r>
              <a:rPr lang="en-US" altLang="ja-JP" dirty="0">
                <a:latin typeface="Times" charset="0"/>
                <a:ea typeface="Osaka" charset="0"/>
                <a:cs typeface="Osaka" charset="0"/>
              </a:rPr>
              <a:t>ASTER</a:t>
            </a:r>
            <a:r>
              <a:rPr lang="ja-JP" altLang="en-US" dirty="0">
                <a:latin typeface="Times" charset="0"/>
                <a:ea typeface="Osaka" charset="0"/>
                <a:cs typeface="Osaka" charset="0"/>
              </a:rPr>
              <a:t>天然色画像のうち、２８万の画像をシームレスに結合するよう色調整を行い、</a:t>
            </a:r>
            <a:r>
              <a:rPr lang="ja-JP" altLang="en-US" dirty="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世界最高空間分解能</a:t>
            </a:r>
            <a:r>
              <a:rPr lang="en-US" altLang="ja-JP" dirty="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15m</a:t>
            </a:r>
            <a:r>
              <a:rPr lang="ja-JP" altLang="en-US" dirty="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rPr>
              <a:t>の</a:t>
            </a:r>
            <a:r>
              <a:rPr lang="ja-JP" altLang="en-US" dirty="0">
                <a:latin typeface="ＭＳ Ｐゴシック" charset="0"/>
                <a:ea typeface="ＭＳ Ｐゴシック" charset="0"/>
                <a:cs typeface="ＭＳ Ｐゴシック" charset="0"/>
              </a:rPr>
              <a:t>全球シームレス天然色マップを作成しました</a:t>
            </a:r>
            <a:r>
              <a:rPr lang="ja-JP" altLang="en-US" dirty="0" smtClean="0">
                <a:latin typeface="ＭＳ Ｐゴシック" charset="0"/>
                <a:ea typeface="ＭＳ Ｐゴシック" charset="0"/>
                <a:cs typeface="ＭＳ Ｐゴシック" charset="0"/>
              </a:rPr>
              <a:t>。</a:t>
            </a:r>
          </a:p>
          <a:p>
            <a:r>
              <a:rPr lang="ja-JP" altLang="en-US" dirty="0" smtClean="0">
                <a:solidFill>
                  <a:srgbClr val="FF0000"/>
                </a:solidFill>
                <a:latin typeface="ＭＳ Ｐゴシック" charset="0"/>
                <a:ea typeface="ＭＳ Ｐゴシック" charset="0"/>
                <a:cs typeface="ＭＳ Ｐゴシック" charset="0"/>
              </a:rPr>
              <a:t>これらの衛星画像については、現在、公開に</a:t>
            </a:r>
            <a:r>
              <a:rPr lang="ja-JP" altLang="en-US" smtClean="0">
                <a:solidFill>
                  <a:srgbClr val="FF0000"/>
                </a:solidFill>
                <a:latin typeface="ＭＳ Ｐゴシック" charset="0"/>
                <a:ea typeface="ＭＳ Ｐゴシック" charset="0"/>
                <a:cs typeface="ＭＳ Ｐゴシック" charset="0"/>
              </a:rPr>
              <a:t>向けて、経産省</a:t>
            </a:r>
            <a:r>
              <a:rPr lang="ja-JP" altLang="en-US" dirty="0" smtClean="0">
                <a:solidFill>
                  <a:srgbClr val="FF0000"/>
                </a:solidFill>
                <a:latin typeface="ＭＳ Ｐゴシック" charset="0"/>
                <a:ea typeface="ＭＳ Ｐゴシック" charset="0"/>
                <a:cs typeface="ＭＳ Ｐゴシック" charset="0"/>
              </a:rPr>
              <a:t>と調整中です。</a:t>
            </a:r>
            <a:endParaRPr lang="en-US" altLang="ja-JP" dirty="0">
              <a:solidFill>
                <a:srgbClr val="FF0000"/>
              </a:solidFill>
              <a:latin typeface="Times" charset="0"/>
              <a:ea typeface="Osaka" charset="0"/>
              <a:cs typeface="Osak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545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Rectangle 2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8BC68B-4940-4F48-AB3C-18B50F75DE1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80991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2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FF7D0F-B037-4D40-B447-6942D11401B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10947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2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9FBDA0-8463-42E0-A6F9-D95D671C2D4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635171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タイトル、コンテンツ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35FF33-7A3A-4B86-AC6D-775AF94BAB6E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タイトルとグラ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グラフ プレースホルダ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ja-JP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EEE6F-9500-3D45-BD8C-F6878953B5B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56919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2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4A62E-822A-4BDF-BDB5-C64C09A0436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7011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2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FBF88D-FD2E-4905-A5A9-732AE22CA7E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01331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2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8DD88E-3D91-4633-AB32-B6F3A0903F6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86945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2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C4232F-0160-47B2-86FB-8B211DA661A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08937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2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EA2EBD-BC77-4359-B9D7-882BFD307A9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28372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EB7314-8734-4A29-9E65-603C5B5218C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05714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CA99B1-BDC5-4413-82F7-A84A83EBD8F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16817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smtClean="0"/>
              <a:t>アイコンをクリックして図を追加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67484-31DF-42B6-AB88-CAA7307841A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64089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5" descr="１番左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11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0" y="659765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1046" name="Rectangle 2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498850" y="6569075"/>
            <a:ext cx="2133600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fld id="{8E628926-3666-41F9-939E-DED94D8D990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pic>
        <p:nvPicPr>
          <p:cNvPr id="2" name="Picture 24" descr="catch1 [更新済み]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6664325"/>
            <a:ext cx="2727325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27" descr="ci_rogotyp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913" y="6664325"/>
            <a:ext cx="2144712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38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tif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png"/><Relationship Id="rId7" Type="http://schemas.openxmlformats.org/officeDocument/2006/relationships/image" Target="../media/image64.em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99592" y="692696"/>
            <a:ext cx="7772400" cy="3271838"/>
          </a:xfrm>
        </p:spPr>
        <p:txBody>
          <a:bodyPr/>
          <a:lstStyle/>
          <a:p>
            <a:pPr eaLnBrk="1" hangingPunct="1"/>
            <a:r>
              <a:rPr lang="ja-JP" altLang="en-US" sz="4000" b="1" dirty="0" smtClean="0">
                <a:solidFill>
                  <a:schemeClr val="tx1"/>
                </a:solidFill>
                <a:latin typeface="ＭＳ ゴシック" pitchFamily="49" charset="-128"/>
                <a:ea typeface="ＭＳ ゴシック" pitchFamily="49" charset="-128"/>
              </a:rPr>
              <a:t>地質情報のオープンサイエンスへの取り組み</a:t>
            </a:r>
            <a:r>
              <a:rPr lang="en-US" altLang="ja-JP" sz="4800" b="1" dirty="0" smtClean="0">
                <a:solidFill>
                  <a:schemeClr val="tx1"/>
                </a:solidFill>
                <a:latin typeface="ＭＳ ゴシック" pitchFamily="49" charset="-128"/>
                <a:ea typeface="ＭＳ ゴシック" pitchFamily="49" charset="-128"/>
              </a:rPr>
              <a:t/>
            </a:r>
            <a:br>
              <a:rPr lang="en-US" altLang="ja-JP" sz="4800" b="1" dirty="0" smtClean="0">
                <a:solidFill>
                  <a:schemeClr val="tx1"/>
                </a:solidFill>
                <a:latin typeface="ＭＳ ゴシック" pitchFamily="49" charset="-128"/>
                <a:ea typeface="ＭＳ ゴシック" pitchFamily="49" charset="-128"/>
              </a:rPr>
            </a:br>
            <a:r>
              <a:rPr lang="en-US" altLang="ja-JP" sz="4800" b="1" dirty="0" smtClean="0">
                <a:solidFill>
                  <a:schemeClr val="tx1"/>
                </a:solidFill>
                <a:latin typeface="ＭＳ ゴシック" pitchFamily="49" charset="-128"/>
                <a:ea typeface="ＭＳ ゴシック" pitchFamily="49" charset="-128"/>
              </a:rPr>
              <a:t/>
            </a:r>
            <a:br>
              <a:rPr lang="en-US" altLang="ja-JP" sz="4800" b="1" dirty="0" smtClean="0">
                <a:solidFill>
                  <a:schemeClr val="tx1"/>
                </a:solidFill>
                <a:latin typeface="ＭＳ ゴシック" pitchFamily="49" charset="-128"/>
                <a:ea typeface="ＭＳ ゴシック" pitchFamily="49" charset="-128"/>
              </a:rPr>
            </a:br>
            <a:r>
              <a:rPr lang="ja-JP" altLang="en-US" sz="3200" b="1" dirty="0" smtClean="0">
                <a:solidFill>
                  <a:schemeClr val="tx1"/>
                </a:solidFill>
                <a:latin typeface="ＭＳ ゴシック" pitchFamily="49" charset="-128"/>
                <a:ea typeface="ＭＳ ゴシック" pitchFamily="49" charset="-128"/>
              </a:rPr>
              <a:t>国立研究開発法人　産業技術総合研究所</a:t>
            </a:r>
            <a:r>
              <a:rPr lang="en-US" altLang="ja-JP" sz="3200" b="1" dirty="0" smtClean="0">
                <a:solidFill>
                  <a:schemeClr val="tx1"/>
                </a:solidFill>
                <a:latin typeface="ＭＳ ゴシック" pitchFamily="49" charset="-128"/>
                <a:ea typeface="ＭＳ ゴシック" pitchFamily="49" charset="-128"/>
              </a:rPr>
              <a:t/>
            </a:r>
            <a:br>
              <a:rPr lang="en-US" altLang="ja-JP" sz="3200" b="1" dirty="0" smtClean="0">
                <a:solidFill>
                  <a:schemeClr val="tx1"/>
                </a:solidFill>
                <a:latin typeface="ＭＳ ゴシック" pitchFamily="49" charset="-128"/>
                <a:ea typeface="ＭＳ ゴシック" pitchFamily="49" charset="-128"/>
              </a:rPr>
            </a:br>
            <a:r>
              <a:rPr lang="ja-JP" altLang="en-US" sz="3200" b="1" dirty="0" smtClean="0">
                <a:solidFill>
                  <a:schemeClr val="tx1"/>
                </a:solidFill>
                <a:latin typeface="ＭＳ ゴシック" pitchFamily="49" charset="-128"/>
                <a:ea typeface="ＭＳ ゴシック" pitchFamily="49" charset="-128"/>
              </a:rPr>
              <a:t>地質調査総合センター</a:t>
            </a:r>
            <a:r>
              <a:rPr lang="en-US" altLang="ja-JP" sz="3200" b="1" dirty="0" smtClean="0">
                <a:solidFill>
                  <a:schemeClr val="tx1"/>
                </a:solidFill>
                <a:latin typeface="ＭＳ ゴシック" pitchFamily="49" charset="-128"/>
                <a:ea typeface="ＭＳ ゴシック" pitchFamily="49" charset="-128"/>
              </a:rPr>
              <a:t/>
            </a:r>
            <a:br>
              <a:rPr lang="en-US" altLang="ja-JP" sz="3200" b="1" dirty="0" smtClean="0">
                <a:solidFill>
                  <a:schemeClr val="tx1"/>
                </a:solidFill>
                <a:latin typeface="ＭＳ ゴシック" pitchFamily="49" charset="-128"/>
                <a:ea typeface="ＭＳ ゴシック" pitchFamily="49" charset="-128"/>
              </a:rPr>
            </a:br>
            <a:r>
              <a:rPr lang="ja-JP" altLang="en-US" sz="3200" b="1" dirty="0" smtClean="0">
                <a:solidFill>
                  <a:schemeClr val="tx1"/>
                </a:solidFill>
                <a:latin typeface="ＭＳ ゴシック" pitchFamily="49" charset="-128"/>
                <a:ea typeface="ＭＳ ゴシック" pitchFamily="49" charset="-128"/>
              </a:rPr>
              <a:t>地質情報研究部門長</a:t>
            </a:r>
            <a:r>
              <a:rPr lang="en-US" altLang="ja-JP" sz="4800" b="1" dirty="0" smtClean="0">
                <a:solidFill>
                  <a:schemeClr val="tx1"/>
                </a:solidFill>
                <a:latin typeface="ＭＳ ゴシック" pitchFamily="49" charset="-128"/>
                <a:ea typeface="ＭＳ ゴシック" pitchFamily="49" charset="-128"/>
              </a:rPr>
              <a:t/>
            </a:r>
            <a:br>
              <a:rPr lang="en-US" altLang="ja-JP" sz="4800" b="1" dirty="0" smtClean="0">
                <a:solidFill>
                  <a:schemeClr val="tx1"/>
                </a:solidFill>
                <a:latin typeface="ＭＳ ゴシック" pitchFamily="49" charset="-128"/>
                <a:ea typeface="ＭＳ ゴシック" pitchFamily="49" charset="-128"/>
              </a:rPr>
            </a:br>
            <a:r>
              <a:rPr lang="ja-JP" altLang="en-US" sz="3200" b="1" dirty="0" smtClean="0">
                <a:solidFill>
                  <a:schemeClr val="tx1"/>
                </a:solidFill>
                <a:latin typeface="ＭＳ ゴシック" pitchFamily="49" charset="-128"/>
                <a:ea typeface="ＭＳ ゴシック" pitchFamily="49" charset="-128"/>
              </a:rPr>
              <a:t>牧野　雅彦</a:t>
            </a:r>
          </a:p>
        </p:txBody>
      </p:sp>
      <p:pic>
        <p:nvPicPr>
          <p:cNvPr id="14341" name="図 4" descr="top_mainimg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243505" y="4435475"/>
            <a:ext cx="478301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図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678" y="916715"/>
            <a:ext cx="2198376" cy="2283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図形グループ 3"/>
          <p:cNvGrpSpPr/>
          <p:nvPr/>
        </p:nvGrpSpPr>
        <p:grpSpPr>
          <a:xfrm>
            <a:off x="214367" y="851096"/>
            <a:ext cx="1221771" cy="903578"/>
            <a:chOff x="382961" y="1302885"/>
            <a:chExt cx="1221771" cy="903578"/>
          </a:xfrm>
        </p:grpSpPr>
        <p:sp>
          <p:nvSpPr>
            <p:cNvPr id="27" name="正方形/長方形 26"/>
            <p:cNvSpPr/>
            <p:nvPr/>
          </p:nvSpPr>
          <p:spPr>
            <a:xfrm>
              <a:off x="382961" y="1354439"/>
              <a:ext cx="181727" cy="135405"/>
            </a:xfrm>
            <a:prstGeom prst="rect">
              <a:avLst/>
            </a:prstGeom>
            <a:solidFill>
              <a:srgbClr val="00FF00">
                <a:alpha val="90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382961" y="1489844"/>
              <a:ext cx="181727" cy="134693"/>
            </a:xfrm>
            <a:prstGeom prst="rect">
              <a:avLst/>
            </a:prstGeom>
            <a:solidFill>
              <a:srgbClr val="00FF00">
                <a:alpha val="80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9" name="正方形/長方形 28"/>
            <p:cNvSpPr/>
            <p:nvPr/>
          </p:nvSpPr>
          <p:spPr>
            <a:xfrm>
              <a:off x="382961" y="1624536"/>
              <a:ext cx="181727" cy="135405"/>
            </a:xfrm>
            <a:prstGeom prst="rect">
              <a:avLst/>
            </a:prstGeom>
            <a:solidFill>
              <a:srgbClr val="00FF00">
                <a:alpha val="60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0" name="正方形/長方形 29"/>
            <p:cNvSpPr/>
            <p:nvPr/>
          </p:nvSpPr>
          <p:spPr>
            <a:xfrm>
              <a:off x="382961" y="1759941"/>
              <a:ext cx="181727" cy="134692"/>
            </a:xfrm>
            <a:prstGeom prst="rect">
              <a:avLst/>
            </a:prstGeom>
            <a:solidFill>
              <a:srgbClr val="00FF00">
                <a:alpha val="30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1" name="正方形/長方形 30"/>
            <p:cNvSpPr/>
            <p:nvPr/>
          </p:nvSpPr>
          <p:spPr>
            <a:xfrm>
              <a:off x="382961" y="1894633"/>
              <a:ext cx="181727" cy="135405"/>
            </a:xfrm>
            <a:prstGeom prst="rect">
              <a:avLst/>
            </a:prstGeom>
            <a:solidFill>
              <a:srgbClr val="00FF00">
                <a:alpha val="20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2" name="正方形/長方形 31"/>
            <p:cNvSpPr/>
            <p:nvPr/>
          </p:nvSpPr>
          <p:spPr>
            <a:xfrm>
              <a:off x="382961" y="2030038"/>
              <a:ext cx="181727" cy="134693"/>
            </a:xfrm>
            <a:prstGeom prst="rect">
              <a:avLst/>
            </a:prstGeom>
            <a:solidFill>
              <a:srgbClr val="00FF00">
                <a:alpha val="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0494" name="テキスト ボックス 32"/>
            <p:cNvSpPr txBox="1">
              <a:spLocks noChangeArrowheads="1"/>
            </p:cNvSpPr>
            <p:nvPr/>
          </p:nvSpPr>
          <p:spPr bwMode="auto">
            <a:xfrm>
              <a:off x="517601" y="1302885"/>
              <a:ext cx="1087131" cy="209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000" dirty="0">
                  <a:latin typeface="ヒラギノ明朝 Pro W3" charset="0"/>
                  <a:ea typeface="ヒラギノ明朝 Pro W3" charset="0"/>
                  <a:cs typeface="ヒラギノ明朝 Pro W3" charset="0"/>
                </a:rPr>
                <a:t>2000</a:t>
              </a:r>
              <a:r>
                <a:rPr lang="ja-JP" altLang="en-US" sz="1000" dirty="0">
                  <a:latin typeface="ヒラギノ明朝 Pro W3" charset="0"/>
                  <a:ea typeface="ヒラギノ明朝 Pro W3" charset="0"/>
                  <a:cs typeface="ヒラギノ明朝 Pro W3" charset="0"/>
                </a:rPr>
                <a:t>年以降に出版</a:t>
              </a:r>
            </a:p>
          </p:txBody>
        </p:sp>
        <p:sp>
          <p:nvSpPr>
            <p:cNvPr id="20495" name="テキスト ボックス 33"/>
            <p:cNvSpPr txBox="1">
              <a:spLocks noChangeArrowheads="1"/>
            </p:cNvSpPr>
            <p:nvPr/>
          </p:nvSpPr>
          <p:spPr bwMode="auto">
            <a:xfrm>
              <a:off x="517601" y="1439572"/>
              <a:ext cx="977762" cy="209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000" dirty="0">
                  <a:latin typeface="ヒラギノ明朝 Pro W3" charset="0"/>
                  <a:ea typeface="ヒラギノ明朝 Pro W3" charset="0"/>
                  <a:cs typeface="ヒラギノ明朝 Pro W3" charset="0"/>
                </a:rPr>
                <a:t>1990</a:t>
              </a:r>
              <a:r>
                <a:rPr lang="ja-JP" altLang="en-US" sz="1000" dirty="0">
                  <a:latin typeface="ヒラギノ明朝 Pro W3" charset="0"/>
                  <a:ea typeface="ヒラギノ明朝 Pro W3" charset="0"/>
                  <a:cs typeface="ヒラギノ明朝 Pro W3" charset="0"/>
                </a:rPr>
                <a:t>年代に出版</a:t>
              </a:r>
            </a:p>
          </p:txBody>
        </p:sp>
        <p:sp>
          <p:nvSpPr>
            <p:cNvPr id="20496" name="テキスト ボックス 34"/>
            <p:cNvSpPr txBox="1">
              <a:spLocks noChangeArrowheads="1"/>
            </p:cNvSpPr>
            <p:nvPr/>
          </p:nvSpPr>
          <p:spPr bwMode="auto">
            <a:xfrm>
              <a:off x="517601" y="1565650"/>
              <a:ext cx="977762" cy="209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000" dirty="0">
                  <a:latin typeface="ヒラギノ明朝 Pro W3" charset="0"/>
                  <a:ea typeface="ヒラギノ明朝 Pro W3" charset="0"/>
                  <a:cs typeface="ヒラギノ明朝 Pro W3" charset="0"/>
                </a:rPr>
                <a:t>1980</a:t>
              </a:r>
              <a:r>
                <a:rPr lang="ja-JP" altLang="en-US" sz="1000" dirty="0">
                  <a:latin typeface="ヒラギノ明朝 Pro W3" charset="0"/>
                  <a:ea typeface="ヒラギノ明朝 Pro W3" charset="0"/>
                  <a:cs typeface="ヒラギノ明朝 Pro W3" charset="0"/>
                </a:rPr>
                <a:t>年代に出版</a:t>
              </a:r>
            </a:p>
          </p:txBody>
        </p:sp>
        <p:sp>
          <p:nvSpPr>
            <p:cNvPr id="20497" name="テキスト ボックス 35"/>
            <p:cNvSpPr txBox="1">
              <a:spLocks noChangeArrowheads="1"/>
            </p:cNvSpPr>
            <p:nvPr/>
          </p:nvSpPr>
          <p:spPr bwMode="auto">
            <a:xfrm>
              <a:off x="517601" y="1722345"/>
              <a:ext cx="977762" cy="209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000" dirty="0">
                  <a:latin typeface="ヒラギノ明朝 Pro W3" charset="0"/>
                  <a:ea typeface="ヒラギノ明朝 Pro W3" charset="0"/>
                  <a:cs typeface="ヒラギノ明朝 Pro W3" charset="0"/>
                </a:rPr>
                <a:t>1970</a:t>
              </a:r>
              <a:r>
                <a:rPr lang="ja-JP" altLang="en-US" sz="1000" dirty="0">
                  <a:latin typeface="ヒラギノ明朝 Pro W3" charset="0"/>
                  <a:ea typeface="ヒラギノ明朝 Pro W3" charset="0"/>
                  <a:cs typeface="ヒラギノ明朝 Pro W3" charset="0"/>
                </a:rPr>
                <a:t>年代に出版</a:t>
              </a:r>
            </a:p>
          </p:txBody>
        </p:sp>
        <p:sp>
          <p:nvSpPr>
            <p:cNvPr id="20498" name="テキスト ボックス 36"/>
            <p:cNvSpPr txBox="1">
              <a:spLocks noChangeArrowheads="1"/>
            </p:cNvSpPr>
            <p:nvPr/>
          </p:nvSpPr>
          <p:spPr bwMode="auto">
            <a:xfrm>
              <a:off x="517601" y="1863527"/>
              <a:ext cx="977762" cy="209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000" dirty="0">
                  <a:latin typeface="ヒラギノ明朝 Pro W3" charset="0"/>
                  <a:ea typeface="ヒラギノ明朝 Pro W3" charset="0"/>
                  <a:cs typeface="ヒラギノ明朝 Pro W3" charset="0"/>
                </a:rPr>
                <a:t>1960</a:t>
              </a:r>
              <a:r>
                <a:rPr lang="ja-JP" altLang="en-US" sz="1000" dirty="0">
                  <a:latin typeface="ヒラギノ明朝 Pro W3" charset="0"/>
                  <a:ea typeface="ヒラギノ明朝 Pro W3" charset="0"/>
                  <a:cs typeface="ヒラギノ明朝 Pro W3" charset="0"/>
                </a:rPr>
                <a:t>年代に出版</a:t>
              </a:r>
            </a:p>
          </p:txBody>
        </p:sp>
        <p:sp>
          <p:nvSpPr>
            <p:cNvPr id="20499" name="テキスト ボックス 37"/>
            <p:cNvSpPr txBox="1">
              <a:spLocks noChangeArrowheads="1"/>
            </p:cNvSpPr>
            <p:nvPr/>
          </p:nvSpPr>
          <p:spPr bwMode="auto">
            <a:xfrm>
              <a:off x="517601" y="1996474"/>
              <a:ext cx="977762" cy="209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000" dirty="0">
                  <a:latin typeface="ヒラギノ明朝 Pro W3" charset="0"/>
                  <a:ea typeface="ヒラギノ明朝 Pro W3" charset="0"/>
                  <a:cs typeface="ヒラギノ明朝 Pro W3" charset="0"/>
                </a:rPr>
                <a:t>1950</a:t>
              </a:r>
              <a:r>
                <a:rPr lang="ja-JP" altLang="en-US" sz="1000" dirty="0">
                  <a:latin typeface="ヒラギノ明朝 Pro W3" charset="0"/>
                  <a:ea typeface="ヒラギノ明朝 Pro W3" charset="0"/>
                  <a:cs typeface="ヒラギノ明朝 Pro W3" charset="0"/>
                </a:rPr>
                <a:t>年代に出版</a:t>
              </a:r>
            </a:p>
          </p:txBody>
        </p:sp>
      </p:grpSp>
      <p:sp>
        <p:nvSpPr>
          <p:cNvPr id="44058" name="Rectangle 26"/>
          <p:cNvSpPr>
            <a:spLocks noChangeArrowheads="1"/>
          </p:cNvSpPr>
          <p:nvPr/>
        </p:nvSpPr>
        <p:spPr bwMode="auto">
          <a:xfrm>
            <a:off x="855622" y="2565993"/>
            <a:ext cx="104380" cy="94123"/>
          </a:xfrm>
          <a:prstGeom prst="rect">
            <a:avLst/>
          </a:prstGeom>
          <a:solidFill>
            <a:srgbClr val="00FF0C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 pitchFamily="-112" charset="0"/>
              <a:ea typeface="ＭＳ Ｐゴシック" pitchFamily="-112" charset="-128"/>
              <a:cs typeface="+mn-cs"/>
            </a:endParaRPr>
          </a:p>
        </p:txBody>
      </p:sp>
      <p:sp>
        <p:nvSpPr>
          <p:cNvPr id="55" name="Rectangle 26"/>
          <p:cNvSpPr>
            <a:spLocks noChangeArrowheads="1"/>
          </p:cNvSpPr>
          <p:nvPr/>
        </p:nvSpPr>
        <p:spPr bwMode="auto">
          <a:xfrm>
            <a:off x="960002" y="2499815"/>
            <a:ext cx="112127" cy="95199"/>
          </a:xfrm>
          <a:prstGeom prst="rect">
            <a:avLst/>
          </a:prstGeom>
          <a:noFill/>
          <a:ln w="25400">
            <a:solidFill>
              <a:srgbClr val="FF0003"/>
            </a:solidFill>
            <a:miter lim="800000"/>
            <a:headEnd/>
            <a:tailEnd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 pitchFamily="-112" charset="0"/>
              <a:ea typeface="ＭＳ Ｐゴシック" pitchFamily="-112" charset="-128"/>
              <a:cs typeface="+mn-cs"/>
            </a:endParaRPr>
          </a:p>
        </p:txBody>
      </p:sp>
      <p:sp>
        <p:nvSpPr>
          <p:cNvPr id="20500" name="Rectangle 40"/>
          <p:cNvSpPr>
            <a:spLocks noGrp="1" noChangeArrowheads="1"/>
          </p:cNvSpPr>
          <p:nvPr>
            <p:ph type="title" idx="4294967295"/>
          </p:nvPr>
        </p:nvSpPr>
        <p:spPr>
          <a:xfrm>
            <a:off x="-396552" y="51085"/>
            <a:ext cx="9144000" cy="297114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ja-JP" sz="2400" dirty="0" smtClean="0">
                <a:solidFill>
                  <a:schemeClr val="bg1"/>
                </a:solidFill>
                <a:latin typeface="ＭＳ Ｐゴシック" charset="0"/>
                <a:ea typeface="ＭＳ Ｐゴシック" charset="0"/>
                <a:cs typeface="ＭＳ Ｐゴシック" charset="0"/>
              </a:rPr>
              <a:t>1/20</a:t>
            </a:r>
            <a:r>
              <a:rPr lang="ja-JP" altLang="en-US" sz="2400" dirty="0" smtClean="0">
                <a:solidFill>
                  <a:schemeClr val="bg1"/>
                </a:solidFill>
                <a:latin typeface="ＭＳ Ｐゴシック" charset="0"/>
                <a:ea typeface="ＭＳ Ｐゴシック" charset="0"/>
                <a:cs typeface="ＭＳ Ｐゴシック" charset="0"/>
              </a:rPr>
              <a:t>万地質図幅及び次世代シームレス地質図</a:t>
            </a:r>
            <a:endParaRPr lang="ja-JP" altLang="en-US" sz="2400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4345282" y="397447"/>
            <a:ext cx="4580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次世代</a:t>
            </a:r>
            <a:r>
              <a:rPr kumimoji="1" lang="en-US" altLang="ja-JP" dirty="0" smtClean="0"/>
              <a:t>1/20</a:t>
            </a:r>
            <a:r>
              <a:rPr kumimoji="1" lang="ja-JP" altLang="en-US" dirty="0" smtClean="0"/>
              <a:t>万シームレス地質図の編纂</a:t>
            </a:r>
            <a:endParaRPr kumimoji="1" lang="ja-JP" altLang="en-US" dirty="0"/>
          </a:p>
        </p:txBody>
      </p:sp>
      <p:pic>
        <p:nvPicPr>
          <p:cNvPr id="42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2764" y="902650"/>
            <a:ext cx="4205933" cy="3948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直線矢印コネクタ 15"/>
          <p:cNvCxnSpPr>
            <a:stCxn id="9" idx="0"/>
            <a:endCxn id="55" idx="2"/>
          </p:cNvCxnSpPr>
          <p:nvPr/>
        </p:nvCxnSpPr>
        <p:spPr>
          <a:xfrm flipH="1" flipV="1">
            <a:off x="1016066" y="2595014"/>
            <a:ext cx="1393949" cy="81131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図形グループ 25"/>
          <p:cNvGrpSpPr/>
          <p:nvPr/>
        </p:nvGrpSpPr>
        <p:grpSpPr>
          <a:xfrm>
            <a:off x="5369101" y="4371757"/>
            <a:ext cx="3639150" cy="1561715"/>
            <a:chOff x="5009117" y="4510153"/>
            <a:chExt cx="2543403" cy="1091483"/>
          </a:xfrm>
        </p:grpSpPr>
        <p:pic>
          <p:nvPicPr>
            <p:cNvPr id="21" name="図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09117" y="4510153"/>
              <a:ext cx="594980" cy="1074931"/>
            </a:xfrm>
            <a:prstGeom prst="rect">
              <a:avLst/>
            </a:prstGeom>
          </p:spPr>
        </p:pic>
        <p:pic>
          <p:nvPicPr>
            <p:cNvPr id="22" name="図 2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04096" y="4514045"/>
              <a:ext cx="1226363" cy="1071039"/>
            </a:xfrm>
            <a:prstGeom prst="rect">
              <a:avLst/>
            </a:prstGeom>
          </p:spPr>
        </p:pic>
        <p:pic>
          <p:nvPicPr>
            <p:cNvPr id="23" name="図 2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0459" y="4514045"/>
              <a:ext cx="460012" cy="1071039"/>
            </a:xfrm>
            <a:prstGeom prst="rect">
              <a:avLst/>
            </a:prstGeom>
          </p:spPr>
        </p:pic>
        <p:pic>
          <p:nvPicPr>
            <p:cNvPr id="24" name="図 2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90471" y="4530597"/>
              <a:ext cx="262049" cy="1071039"/>
            </a:xfrm>
            <a:prstGeom prst="rect">
              <a:avLst/>
            </a:prstGeom>
          </p:spPr>
        </p:pic>
      </p:grpSp>
      <p:sp>
        <p:nvSpPr>
          <p:cNvPr id="25" name="テキスト ボックス 24"/>
          <p:cNvSpPr txBox="1"/>
          <p:nvPr/>
        </p:nvSpPr>
        <p:spPr>
          <a:xfrm>
            <a:off x="6149596" y="4094758"/>
            <a:ext cx="29791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 smtClean="0"/>
              <a:t>次世代シームレス地質図の凡例数約</a:t>
            </a:r>
            <a:r>
              <a:rPr kumimoji="1" lang="en-US" altLang="ja-JP" sz="1200" dirty="0" smtClean="0"/>
              <a:t>2,500</a:t>
            </a:r>
            <a:endParaRPr kumimoji="1" lang="ja-JP" altLang="en-US" sz="1200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5292080" y="5991671"/>
            <a:ext cx="3851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 smtClean="0"/>
              <a:t>平成</a:t>
            </a:r>
            <a:r>
              <a:rPr lang="en-US" altLang="ja-JP" sz="1200" dirty="0" smtClean="0"/>
              <a:t>27</a:t>
            </a:r>
            <a:r>
              <a:rPr lang="ja-JP" altLang="en-US" sz="1200" dirty="0" smtClean="0"/>
              <a:t>年度に，南西諸島から北海道全国</a:t>
            </a:r>
            <a:r>
              <a:rPr lang="en-US" altLang="ja-JP" sz="1200" dirty="0" smtClean="0"/>
              <a:t>124</a:t>
            </a:r>
            <a:r>
              <a:rPr lang="ja-JP" altLang="en-US" sz="1200" dirty="0" smtClean="0"/>
              <a:t>区画間の地層・岩体の境界線及び属性の全体調整を実施．</a:t>
            </a:r>
            <a:endParaRPr lang="en-US" altLang="ja-JP" sz="1200" dirty="0" smtClean="0"/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4644008" y="1229851"/>
            <a:ext cx="2522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/>
              <a:t>南西諸島から北海道に</a:t>
            </a:r>
            <a:r>
              <a:rPr lang="ja-JP" altLang="en-US" sz="1200" dirty="0" smtClean="0"/>
              <a:t>かけての</a:t>
            </a:r>
            <a:r>
              <a:rPr lang="en-US" altLang="ja-JP" sz="1200" dirty="0" smtClean="0"/>
              <a:t>1/20</a:t>
            </a:r>
            <a:r>
              <a:rPr lang="ja-JP" altLang="en-US" sz="1200" dirty="0" smtClean="0"/>
              <a:t>万地質図</a:t>
            </a:r>
            <a:r>
              <a:rPr lang="ja-JP" altLang="en-US" sz="1200" dirty="0"/>
              <a:t>幅</a:t>
            </a:r>
            <a:r>
              <a:rPr lang="en-US" altLang="ja-JP" sz="1200" dirty="0"/>
              <a:t>124</a:t>
            </a:r>
            <a:r>
              <a:rPr lang="ja-JP" altLang="en-US" sz="1200" dirty="0"/>
              <a:t>区画と北方領土（ポリゴン数は現行版でポリゴン数約</a:t>
            </a:r>
            <a:r>
              <a:rPr lang="en-US" altLang="ja-JP" sz="1200" dirty="0"/>
              <a:t>16</a:t>
            </a:r>
            <a:r>
              <a:rPr lang="ja-JP" altLang="en-US" sz="1200" dirty="0"/>
              <a:t>万，ライン数約</a:t>
            </a:r>
            <a:r>
              <a:rPr lang="en-US" altLang="ja-JP" sz="1200" dirty="0"/>
              <a:t>40</a:t>
            </a:r>
            <a:r>
              <a:rPr lang="ja-JP" altLang="en-US" sz="1200" dirty="0"/>
              <a:t>万におよぶ）</a:t>
            </a:r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214367" y="476672"/>
            <a:ext cx="2523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1/20</a:t>
            </a:r>
            <a:r>
              <a:rPr lang="ja-JP" altLang="en-US" dirty="0" smtClean="0"/>
              <a:t>万地質図幅 </a:t>
            </a:r>
            <a:r>
              <a:rPr lang="en-US" altLang="ja-JP" dirty="0" smtClean="0"/>
              <a:t>1</a:t>
            </a:r>
            <a:r>
              <a:rPr lang="ja-JP" altLang="en-US" dirty="0" smtClean="0"/>
              <a:t>図幅</a:t>
            </a:r>
            <a:endParaRPr lang="en-US" altLang="ja-JP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143" y="3406333"/>
            <a:ext cx="4447743" cy="3074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3" name="テキスト ボックス 72"/>
          <p:cNvSpPr txBox="1"/>
          <p:nvPr/>
        </p:nvSpPr>
        <p:spPr>
          <a:xfrm>
            <a:off x="4092202" y="3072535"/>
            <a:ext cx="817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「松山」</a:t>
            </a:r>
            <a:endParaRPr kumimoji="1" lang="ja-JP" altLang="en-US" sz="1400" dirty="0"/>
          </a:p>
        </p:txBody>
      </p:sp>
      <p:sp>
        <p:nvSpPr>
          <p:cNvPr id="40" name="Rectangle 19"/>
          <p:cNvSpPr>
            <a:spLocks noChangeArrowheads="1"/>
          </p:cNvSpPr>
          <p:nvPr/>
        </p:nvSpPr>
        <p:spPr bwMode="auto">
          <a:xfrm>
            <a:off x="4700774" y="705582"/>
            <a:ext cx="2621521" cy="332473"/>
          </a:xfrm>
          <a:prstGeom prst="rect">
            <a:avLst/>
          </a:prstGeom>
          <a:solidFill>
            <a:srgbClr val="D9D9D9">
              <a:alpha val="50195"/>
            </a:srgb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ja-JP" altLang="en-US" sz="1400" dirty="0" smtClean="0">
                <a:latin typeface="ＭＳ Ｐゴシック" charset="0"/>
              </a:rPr>
              <a:t>最新の地質学的知見を反映</a:t>
            </a:r>
            <a:endParaRPr lang="en-US" altLang="ja-JP" sz="1400" dirty="0">
              <a:latin typeface="ＭＳ Ｐゴシック" charset="0"/>
              <a:cs typeface="+mn-cs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7097760" y="42301"/>
            <a:ext cx="1717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chemeClr val="bg1"/>
                </a:solidFill>
                <a:latin typeface="ＭＳ Ｐゴシック" charset="0"/>
                <a:ea typeface="ＭＳ Ｐゴシック" charset="0"/>
                <a:cs typeface="ＭＳ Ｐゴシック" charset="0"/>
              </a:rPr>
              <a:t>（</a:t>
            </a:r>
            <a:r>
              <a:rPr lang="en-US" altLang="ja-JP" dirty="0">
                <a:solidFill>
                  <a:schemeClr val="bg1"/>
                </a:solidFill>
                <a:latin typeface="ＭＳ Ｐゴシック" charset="0"/>
                <a:ea typeface="ＭＳ Ｐゴシック" charset="0"/>
                <a:cs typeface="ＭＳ Ｐゴシック" charset="0"/>
              </a:rPr>
              <a:t>H27</a:t>
            </a:r>
            <a:r>
              <a:rPr lang="ja-JP" altLang="en-US" dirty="0">
                <a:solidFill>
                  <a:schemeClr val="bg1"/>
                </a:solidFill>
                <a:latin typeface="ＭＳ Ｐゴシック" charset="0"/>
                <a:ea typeface="ＭＳ Ｐゴシック" charset="0"/>
                <a:cs typeface="ＭＳ Ｐゴシック" charset="0"/>
              </a:rPr>
              <a:t>年度成果）</a:t>
            </a: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B4A62E-822A-4BDF-BDB5-C64C09A0436C}" type="slidenum">
              <a:rPr lang="en-US" altLang="ja-JP" smtClean="0"/>
              <a:pPr>
                <a:defRPr/>
              </a:pPr>
              <a:t>10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6061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491" y="403843"/>
            <a:ext cx="5210158" cy="2115643"/>
          </a:xfrm>
          <a:prstGeom prst="rect">
            <a:avLst/>
          </a:prstGeom>
          <a:ln>
            <a:noFill/>
          </a:ln>
        </p:spPr>
      </p:pic>
      <p:pic>
        <p:nvPicPr>
          <p:cNvPr id="10" name="図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8271" y="2922892"/>
            <a:ext cx="5176779" cy="1105355"/>
          </a:xfrm>
          <a:prstGeom prst="rect">
            <a:avLst/>
          </a:prstGeom>
          <a:ln w="12700" cmpd="sng">
            <a:solidFill>
              <a:srgbClr val="000080"/>
            </a:solidFill>
            <a:round/>
          </a:ln>
        </p:spPr>
      </p:pic>
      <p:sp>
        <p:nvSpPr>
          <p:cNvPr id="11" name="CustomShape 2"/>
          <p:cNvSpPr/>
          <p:nvPr/>
        </p:nvSpPr>
        <p:spPr>
          <a:xfrm>
            <a:off x="6056033" y="615118"/>
            <a:ext cx="2225520" cy="570002"/>
          </a:xfrm>
          <a:prstGeom prst="irregularSeal2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txBody>
          <a:bodyPr wrap="none" lIns="0" tIns="0" rIns="0" bIns="0" anchor="ctr"/>
          <a:lstStyle/>
          <a:p>
            <a:pPr algn="ctr"/>
            <a:r>
              <a:rPr lang="en-US" altLang="ja-JP" sz="1600" dirty="0" smtClean="0">
                <a:latin typeface="Arial"/>
                <a:cs typeface="Arial"/>
              </a:rPr>
              <a:t>too slow</a:t>
            </a:r>
            <a:r>
              <a:rPr lang="ja-JP" altLang="en-US" sz="1600" dirty="0" smtClean="0">
                <a:latin typeface="Arial"/>
                <a:cs typeface="Arial"/>
              </a:rPr>
              <a:t>！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2" name="CustomShape 3"/>
          <p:cNvSpPr/>
          <p:nvPr/>
        </p:nvSpPr>
        <p:spPr>
          <a:xfrm>
            <a:off x="6056033" y="1723002"/>
            <a:ext cx="2721294" cy="625378"/>
          </a:xfrm>
          <a:prstGeom prst="irregularSeal2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txBody>
          <a:bodyPr wrap="none" lIns="0" tIns="0" rIns="0" bIns="0" anchor="ctr"/>
          <a:lstStyle/>
          <a:p>
            <a:pPr algn="ctr"/>
            <a:r>
              <a:rPr lang="en-US" altLang="ja-JP" sz="1600" dirty="0" smtClean="0">
                <a:latin typeface="Arial"/>
                <a:cs typeface="Arial"/>
              </a:rPr>
              <a:t>inconvenience</a:t>
            </a:r>
            <a:r>
              <a:rPr lang="ja-JP" altLang="en-US" sz="1600" dirty="0" smtClean="0">
                <a:latin typeface="Arial"/>
                <a:cs typeface="Arial"/>
              </a:rPr>
              <a:t>！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412103" y="2425395"/>
            <a:ext cx="4500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45000"/>
            </a:pPr>
            <a:r>
              <a:rPr lang="en-US" altLang="ja-JP" sz="2400" b="1" i="1" dirty="0" smtClean="0">
                <a:latin typeface="Arial"/>
                <a:ea typeface="ＭＳ Ｐゴシック"/>
                <a:cs typeface="Arial"/>
              </a:rPr>
              <a:t>Quick &amp; Flexible response !!!</a:t>
            </a:r>
            <a:endParaRPr kumimoji="1" lang="ja-JP" altLang="en-US" sz="2400" b="1" i="1" dirty="0">
              <a:latin typeface="Arial"/>
              <a:ea typeface="ＭＳ Ｐゴシック"/>
              <a:cs typeface="Arial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0" y="2548506"/>
            <a:ext cx="1496523" cy="338554"/>
          </a:xfrm>
          <a:prstGeom prst="rect">
            <a:avLst/>
          </a:prstGeom>
          <a:solidFill>
            <a:srgbClr val="EEECE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>
              <a:buSzPct val="45000"/>
            </a:pPr>
            <a:r>
              <a:rPr lang="ja-JP" altLang="en-US" sz="1600" b="1" i="1" dirty="0" smtClean="0">
                <a:latin typeface="Arial"/>
                <a:ea typeface="ＭＳ Ｐゴシック"/>
                <a:cs typeface="Arial"/>
              </a:rPr>
              <a:t>平成</a:t>
            </a:r>
            <a:r>
              <a:rPr lang="en-US" altLang="ja-JP" sz="1600" b="1" i="1" dirty="0" smtClean="0">
                <a:latin typeface="Arial"/>
                <a:ea typeface="ＭＳ Ｐゴシック"/>
                <a:cs typeface="Arial"/>
              </a:rPr>
              <a:t>23</a:t>
            </a:r>
            <a:r>
              <a:rPr lang="ja-JP" altLang="en-US" sz="1600" b="1" i="1" dirty="0" smtClean="0">
                <a:latin typeface="Arial"/>
                <a:ea typeface="ＭＳ Ｐゴシック"/>
                <a:cs typeface="Arial"/>
              </a:rPr>
              <a:t>年以降</a:t>
            </a:r>
            <a:endParaRPr kumimoji="1" lang="ja-JP" altLang="en-US" sz="1600" b="1" i="1" dirty="0">
              <a:latin typeface="Arial"/>
              <a:ea typeface="ＭＳ Ｐゴシック"/>
              <a:cs typeface="Arial"/>
            </a:endParaRPr>
          </a:p>
        </p:txBody>
      </p:sp>
      <p:pic>
        <p:nvPicPr>
          <p:cNvPr id="17" name="図 16" descr="シームレスアクセス数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3824" y="2626043"/>
            <a:ext cx="3126901" cy="3881398"/>
          </a:xfrm>
          <a:prstGeom prst="rect">
            <a:avLst/>
          </a:prstGeom>
        </p:spPr>
      </p:pic>
      <p:sp>
        <p:nvSpPr>
          <p:cNvPr id="36" name="テキスト ボックス 35"/>
          <p:cNvSpPr txBox="1"/>
          <p:nvPr/>
        </p:nvSpPr>
        <p:spPr>
          <a:xfrm>
            <a:off x="6096018" y="2481811"/>
            <a:ext cx="290157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 smtClean="0">
                <a:latin typeface="Arial"/>
                <a:cs typeface="Arial"/>
              </a:rPr>
              <a:t>シームレス地質図へのアクセス数急増</a:t>
            </a:r>
            <a:endParaRPr kumimoji="1" lang="ja-JP" altLang="en-US" sz="1200" b="1" dirty="0">
              <a:latin typeface="Arial"/>
              <a:cs typeface="Arial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 rot="16200000">
            <a:off x="7002380" y="5176171"/>
            <a:ext cx="1805785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000" dirty="0" smtClean="0">
                <a:latin typeface="Arial"/>
                <a:cs typeface="Arial"/>
              </a:rPr>
              <a:t>1 million counts per month</a:t>
            </a:r>
            <a:endParaRPr kumimoji="1" lang="ja-JP" altLang="en-US" sz="1000" dirty="0">
              <a:latin typeface="Arial"/>
              <a:cs typeface="Arial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7834139" y="3806747"/>
            <a:ext cx="1306586" cy="400110"/>
          </a:xfrm>
          <a:prstGeom prst="rect">
            <a:avLst/>
          </a:prstGeom>
          <a:solidFill>
            <a:srgbClr val="FF0000">
              <a:alpha val="7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ja-JP" sz="1000" dirty="0" smtClean="0">
                <a:latin typeface="Arial"/>
                <a:cs typeface="Arial"/>
              </a:rPr>
              <a:t>&gt; 12 million counts per year in 2011</a:t>
            </a:r>
            <a:endParaRPr kumimoji="1" lang="ja-JP" altLang="en-US" sz="1000" dirty="0">
              <a:latin typeface="Arial"/>
              <a:cs typeface="Arial"/>
            </a:endParaRPr>
          </a:p>
        </p:txBody>
      </p:sp>
      <p:sp>
        <p:nvSpPr>
          <p:cNvPr id="43" name="TextShape 1"/>
          <p:cNvSpPr txBox="1"/>
          <p:nvPr/>
        </p:nvSpPr>
        <p:spPr>
          <a:xfrm>
            <a:off x="1331640" y="-99392"/>
            <a:ext cx="7293034" cy="642096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ja-JP" altLang="en-US" sz="2400" b="1" dirty="0" smtClean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現行シームレス地質図の高速画像配信システムの開発</a:t>
            </a:r>
            <a:endParaRPr sz="2400" b="1" dirty="0">
              <a:solidFill>
                <a:schemeClr val="bg1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48271" y="4073222"/>
            <a:ext cx="5812204" cy="646331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200" dirty="0" smtClean="0"/>
              <a:t>平成</a:t>
            </a:r>
            <a:r>
              <a:rPr kumimoji="1" lang="en-US" altLang="ja-JP" sz="1200" dirty="0" smtClean="0"/>
              <a:t>27</a:t>
            </a:r>
            <a:r>
              <a:rPr kumimoji="1" lang="ja-JP" altLang="en-US" sz="1200" dirty="0" smtClean="0"/>
              <a:t>年度　：</a:t>
            </a:r>
            <a:endParaRPr kumimoji="1" lang="en-US" altLang="ja-JP" sz="1200" dirty="0" smtClean="0"/>
          </a:p>
          <a:p>
            <a:r>
              <a:rPr kumimoji="1" lang="ja-JP" altLang="en-US" sz="1200" dirty="0" smtClean="0"/>
              <a:t>現行シームレス地質図において標高データの高速配信システム「</a:t>
            </a:r>
            <a:r>
              <a:rPr kumimoji="1" lang="en-US" altLang="ja-JP" sz="1200" dirty="0" smtClean="0"/>
              <a:t>PNG</a:t>
            </a:r>
            <a:r>
              <a:rPr kumimoji="1" lang="ja-JP" altLang="en-US" sz="1200" dirty="0" smtClean="0"/>
              <a:t>標高タイル」を開発　</a:t>
            </a:r>
            <a:r>
              <a:rPr kumimoji="1" lang="en-US" altLang="ja-JP" sz="1200" dirty="0" smtClean="0"/>
              <a:t>→</a:t>
            </a:r>
            <a:r>
              <a:rPr kumimoji="1" lang="ja-JP" altLang="en-US" sz="1200" dirty="0" smtClean="0"/>
              <a:t>　国土地理院の地図配信システムでも採用を検討中</a:t>
            </a:r>
            <a:endParaRPr kumimoji="1" lang="ja-JP" altLang="en-US" sz="1200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4892" y="4925251"/>
            <a:ext cx="1635350" cy="163535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3645" y="4956750"/>
            <a:ext cx="1928250" cy="1603851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1852" y="5004438"/>
            <a:ext cx="2149070" cy="1503003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89495" y="4741306"/>
            <a:ext cx="15782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 smtClean="0"/>
              <a:t>PNG</a:t>
            </a:r>
            <a:r>
              <a:rPr kumimoji="1" lang="ja-JP" altLang="en-US" sz="800" dirty="0" smtClean="0"/>
              <a:t>標高タイル（富士山周辺）</a:t>
            </a:r>
            <a:endParaRPr kumimoji="1" lang="ja-JP" altLang="en-US" sz="8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813644" y="4733920"/>
            <a:ext cx="18708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 smtClean="0"/>
              <a:t>PNG</a:t>
            </a:r>
            <a:r>
              <a:rPr kumimoji="1" lang="ja-JP" altLang="en-US" sz="800" dirty="0" smtClean="0"/>
              <a:t>標高タイルを使用したシームレス地質図図での標高表示（富士山周辺）</a:t>
            </a:r>
            <a:endParaRPr kumimoji="1" lang="ja-JP" altLang="en-US" sz="8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811852" y="4787473"/>
            <a:ext cx="21005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 smtClean="0"/>
              <a:t>PNG</a:t>
            </a:r>
            <a:r>
              <a:rPr kumimoji="1" lang="ja-JP" altLang="en-US" sz="800" dirty="0" smtClean="0"/>
              <a:t>標高タイルの標高データを用いた火砕流のエネジーコーンモデル（富士山周辺）</a:t>
            </a:r>
            <a:endParaRPr kumimoji="1" lang="ja-JP" altLang="en-US" sz="800" dirty="0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B4A62E-822A-4BDF-BDB5-C64C09A0436C}" type="slidenum">
              <a:rPr lang="en-US" altLang="ja-JP" smtClean="0"/>
              <a:pPr>
                <a:defRPr/>
              </a:pPr>
              <a:t>11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026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/>
          <p:cNvSpPr>
            <a:spLocks noChangeAspect="1" noChangeArrowheads="1"/>
          </p:cNvSpPr>
          <p:nvPr/>
        </p:nvSpPr>
        <p:spPr bwMode="auto">
          <a:xfrm>
            <a:off x="1949451" y="1971675"/>
            <a:ext cx="6627813" cy="3733800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eaLnBrk="0" hangingPunct="0">
              <a:defRPr/>
            </a:pPr>
            <a:endParaRPr kumimoji="0" lang="ja-JP" altLang="en-US" sz="2800">
              <a:latin typeface="+mj-ea"/>
              <a:ea typeface="+mj-ea"/>
            </a:endParaRPr>
          </a:p>
        </p:txBody>
      </p:sp>
      <p:sp>
        <p:nvSpPr>
          <p:cNvPr id="4" name="Text Box 11"/>
          <p:cNvSpPr txBox="1">
            <a:spLocks noChangeAspect="1" noChangeArrowheads="1"/>
          </p:cNvSpPr>
          <p:nvPr/>
        </p:nvSpPr>
        <p:spPr bwMode="auto">
          <a:xfrm>
            <a:off x="3467100" y="1614488"/>
            <a:ext cx="3195638" cy="4000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kumimoji="0" lang="ja-JP" altLang="en-US" sz="2000" b="1" dirty="0" smtClean="0">
                <a:latin typeface="+mj-ea"/>
                <a:ea typeface="+mj-ea"/>
              </a:rPr>
              <a:t>産総研地図系データバンク</a:t>
            </a:r>
          </a:p>
        </p:txBody>
      </p:sp>
      <p:sp>
        <p:nvSpPr>
          <p:cNvPr id="5" name="Rectangle 14"/>
          <p:cNvSpPr>
            <a:spLocks noChangeAspect="1" noChangeArrowheads="1"/>
          </p:cNvSpPr>
          <p:nvPr/>
        </p:nvSpPr>
        <p:spPr bwMode="auto">
          <a:xfrm>
            <a:off x="3751759" y="5127627"/>
            <a:ext cx="3952875" cy="404813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kumimoji="0" lang="ja-JP" altLang="en-US" sz="2000" dirty="0">
                <a:latin typeface="+mj-ea"/>
                <a:ea typeface="+mj-ea"/>
              </a:rPr>
              <a:t>野外調査データ</a:t>
            </a:r>
            <a:r>
              <a:rPr lang="ja-JP" altLang="en-US" sz="2000" dirty="0">
                <a:latin typeface="+mj-ea"/>
              </a:rPr>
              <a:t>の保管</a:t>
            </a:r>
            <a:r>
              <a:rPr lang="en-US" altLang="ja-JP" sz="1400" dirty="0">
                <a:latin typeface="+mj-ea"/>
              </a:rPr>
              <a:t>(</a:t>
            </a:r>
            <a:r>
              <a:rPr lang="ja-JP" altLang="en-US" sz="1400" dirty="0">
                <a:latin typeface="+mj-ea"/>
              </a:rPr>
              <a:t>信頼性の担保</a:t>
            </a:r>
            <a:r>
              <a:rPr lang="en-US" altLang="ja-JP" sz="1400" dirty="0">
                <a:latin typeface="+mj-ea"/>
              </a:rPr>
              <a:t>)</a:t>
            </a:r>
            <a:endParaRPr kumimoji="0" lang="ja-JP" altLang="en-US" sz="1400" dirty="0">
              <a:latin typeface="+mj-ea"/>
              <a:ea typeface="+mj-ea"/>
            </a:endParaRPr>
          </a:p>
        </p:txBody>
      </p:sp>
      <p:sp>
        <p:nvSpPr>
          <p:cNvPr id="6" name="Rectangle 15"/>
          <p:cNvSpPr>
            <a:spLocks noChangeAspect="1" noChangeArrowheads="1"/>
          </p:cNvSpPr>
          <p:nvPr/>
        </p:nvSpPr>
        <p:spPr bwMode="auto">
          <a:xfrm>
            <a:off x="5267327" y="3895727"/>
            <a:ext cx="1141308" cy="68421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kumimoji="0" lang="ja-JP" altLang="en-US" sz="2000" dirty="0">
                <a:latin typeface="+mj-ea"/>
                <a:ea typeface="+mj-ea"/>
              </a:rPr>
              <a:t>活断層</a:t>
            </a:r>
            <a:endParaRPr kumimoji="0" lang="en-US" altLang="ja-JP" sz="2000" dirty="0">
              <a:latin typeface="+mj-ea"/>
              <a:ea typeface="+mj-ea"/>
            </a:endParaRPr>
          </a:p>
          <a:p>
            <a:pPr algn="ctr" eaLnBrk="0" hangingPunct="0">
              <a:defRPr/>
            </a:pPr>
            <a:r>
              <a:rPr kumimoji="0" lang="ja-JP" altLang="en-US" sz="2000" dirty="0">
                <a:latin typeface="+mj-ea"/>
                <a:ea typeface="+mj-ea"/>
              </a:rPr>
              <a:t>火山</a:t>
            </a:r>
          </a:p>
        </p:txBody>
      </p:sp>
      <p:sp>
        <p:nvSpPr>
          <p:cNvPr id="9" name="Rectangle 15"/>
          <p:cNvSpPr>
            <a:spLocks noChangeAspect="1" noChangeArrowheads="1"/>
          </p:cNvSpPr>
          <p:nvPr/>
        </p:nvSpPr>
        <p:spPr bwMode="auto">
          <a:xfrm>
            <a:off x="1989138" y="3205163"/>
            <a:ext cx="1444625" cy="54768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kumimoji="0" lang="ja-JP" altLang="en-US" sz="2000" dirty="0">
                <a:latin typeface="+mj-ea"/>
                <a:ea typeface="+mj-ea"/>
              </a:rPr>
              <a:t>衛星データ</a:t>
            </a:r>
          </a:p>
        </p:txBody>
      </p:sp>
      <p:sp>
        <p:nvSpPr>
          <p:cNvPr id="10" name="Rectangle 15"/>
          <p:cNvSpPr>
            <a:spLocks noChangeAspect="1" noChangeArrowheads="1"/>
          </p:cNvSpPr>
          <p:nvPr/>
        </p:nvSpPr>
        <p:spPr bwMode="auto">
          <a:xfrm>
            <a:off x="3706814" y="3717927"/>
            <a:ext cx="1444625" cy="68421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kumimoji="0" lang="ja-JP" altLang="en-US" sz="2000" dirty="0">
                <a:latin typeface="+mj-ea"/>
                <a:ea typeface="+mj-ea"/>
              </a:rPr>
              <a:t>地球物理/</a:t>
            </a:r>
          </a:p>
          <a:p>
            <a:pPr algn="ctr" eaLnBrk="0" hangingPunct="0">
              <a:defRPr/>
            </a:pPr>
            <a:r>
              <a:rPr kumimoji="0" lang="ja-JP" altLang="en-US" sz="2000" dirty="0">
                <a:latin typeface="+mj-ea"/>
                <a:ea typeface="+mj-ea"/>
              </a:rPr>
              <a:t>化学情報</a:t>
            </a:r>
          </a:p>
        </p:txBody>
      </p:sp>
      <p:sp>
        <p:nvSpPr>
          <p:cNvPr id="11" name="Rectangle 15"/>
          <p:cNvSpPr>
            <a:spLocks noChangeAspect="1" noChangeArrowheads="1"/>
          </p:cNvSpPr>
          <p:nvPr/>
        </p:nvSpPr>
        <p:spPr bwMode="auto">
          <a:xfrm>
            <a:off x="6756400" y="3216973"/>
            <a:ext cx="1444625" cy="62668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kumimoji="0" lang="ja-JP" altLang="en-US" sz="2000" dirty="0">
                <a:latin typeface="+mj-ea"/>
                <a:ea typeface="+mj-ea"/>
              </a:rPr>
              <a:t>地質図幅</a:t>
            </a:r>
          </a:p>
        </p:txBody>
      </p:sp>
      <p:pic>
        <p:nvPicPr>
          <p:cNvPr id="33800" name="図 1" descr="スクリーンショット（2012-11-06 12.09.15）（2）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601" y="2217740"/>
            <a:ext cx="1954213" cy="458787"/>
          </a:xfrm>
          <a:prstGeom prst="rect">
            <a:avLst/>
          </a:prstGeom>
          <a:noFill/>
          <a:ln>
            <a:noFill/>
          </a:ln>
          <a:effectLst>
            <a:outerShdw dist="63500" dir="2700000" algn="tl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図 11" descr="logoTM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0500" y="2284415"/>
            <a:ext cx="3049588" cy="3889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14"/>
          <p:cNvSpPr>
            <a:spLocks noChangeAspect="1" noChangeArrowheads="1"/>
          </p:cNvSpPr>
          <p:nvPr/>
        </p:nvSpPr>
        <p:spPr bwMode="auto">
          <a:xfrm>
            <a:off x="300038" y="5208590"/>
            <a:ext cx="1357312" cy="490537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kumimoji="0" lang="en-US" altLang="ja-JP" sz="2000" dirty="0">
                <a:latin typeface="+mj-ea"/>
                <a:ea typeface="+mj-ea"/>
              </a:rPr>
              <a:t>RIO-DB</a:t>
            </a:r>
            <a:endParaRPr kumimoji="0" lang="ja-JP" altLang="en-US" sz="2000" dirty="0">
              <a:latin typeface="+mj-ea"/>
              <a:ea typeface="+mj-ea"/>
            </a:endParaRPr>
          </a:p>
        </p:txBody>
      </p:sp>
      <p:sp>
        <p:nvSpPr>
          <p:cNvPr id="13" name="上矢印 12"/>
          <p:cNvSpPr/>
          <p:nvPr/>
        </p:nvSpPr>
        <p:spPr bwMode="auto">
          <a:xfrm>
            <a:off x="6834189" y="2757488"/>
            <a:ext cx="369887" cy="341312"/>
          </a:xfrm>
          <a:prstGeom prst="upArrow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>
              <a:defRPr/>
            </a:pPr>
            <a:endParaRPr kumimoji="0" lang="ja-JP" altLang="en-US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17" name="上矢印 16"/>
          <p:cNvSpPr/>
          <p:nvPr/>
        </p:nvSpPr>
        <p:spPr bwMode="auto">
          <a:xfrm>
            <a:off x="6805614" y="1317625"/>
            <a:ext cx="369887" cy="863600"/>
          </a:xfrm>
          <a:prstGeom prst="upArrow">
            <a:avLst/>
          </a:prstGeom>
          <a:solidFill>
            <a:srgbClr val="33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>
              <a:defRPr/>
            </a:pPr>
            <a:endParaRPr kumimoji="0" lang="ja-JP" altLang="en-US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20" name="上矢印 19"/>
          <p:cNvSpPr/>
          <p:nvPr/>
        </p:nvSpPr>
        <p:spPr bwMode="auto">
          <a:xfrm>
            <a:off x="2825750" y="1279527"/>
            <a:ext cx="369888" cy="873125"/>
          </a:xfrm>
          <a:prstGeom prst="upArrow">
            <a:avLst/>
          </a:prstGeom>
          <a:solidFill>
            <a:srgbClr val="33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>
              <a:defRPr/>
            </a:pPr>
            <a:endParaRPr kumimoji="0" lang="ja-JP" altLang="en-US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21" name="上矢印 20"/>
          <p:cNvSpPr/>
          <p:nvPr/>
        </p:nvSpPr>
        <p:spPr bwMode="auto">
          <a:xfrm>
            <a:off x="5705475" y="2728913"/>
            <a:ext cx="266700" cy="1090612"/>
          </a:xfrm>
          <a:prstGeom prst="upArrow">
            <a:avLst/>
          </a:prstGeom>
          <a:solidFill>
            <a:srgbClr val="33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>
              <a:defRPr/>
            </a:pPr>
            <a:endParaRPr kumimoji="0" lang="ja-JP" altLang="en-US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22" name="上矢印 21"/>
          <p:cNvSpPr/>
          <p:nvPr/>
        </p:nvSpPr>
        <p:spPr bwMode="auto">
          <a:xfrm rot="20094509">
            <a:off x="3868739" y="2811465"/>
            <a:ext cx="266700" cy="858837"/>
          </a:xfrm>
          <a:prstGeom prst="upArrow">
            <a:avLst/>
          </a:prstGeom>
          <a:solidFill>
            <a:srgbClr val="33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>
              <a:defRPr/>
            </a:pPr>
            <a:endParaRPr kumimoji="0" lang="ja-JP" altLang="en-US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23" name="上矢印 22"/>
          <p:cNvSpPr/>
          <p:nvPr/>
        </p:nvSpPr>
        <p:spPr bwMode="auto">
          <a:xfrm>
            <a:off x="2598738" y="2749550"/>
            <a:ext cx="265112" cy="361950"/>
          </a:xfrm>
          <a:prstGeom prst="upArrow">
            <a:avLst/>
          </a:prstGeom>
          <a:solidFill>
            <a:srgbClr val="33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>
              <a:defRPr/>
            </a:pPr>
            <a:endParaRPr kumimoji="0" lang="ja-JP" altLang="en-US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24" name="上矢印 23"/>
          <p:cNvSpPr/>
          <p:nvPr/>
        </p:nvSpPr>
        <p:spPr bwMode="auto">
          <a:xfrm rot="16200000">
            <a:off x="4668909" y="2108480"/>
            <a:ext cx="249247" cy="696767"/>
          </a:xfrm>
          <a:prstGeom prst="upArrow">
            <a:avLst>
              <a:gd name="adj1" fmla="val 50000"/>
              <a:gd name="adj2" fmla="val 75618"/>
            </a:avLst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>
              <a:defRPr/>
            </a:pPr>
            <a:endParaRPr kumimoji="0" lang="ja-JP" altLang="en-US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25" name="上矢印 24"/>
          <p:cNvSpPr/>
          <p:nvPr/>
        </p:nvSpPr>
        <p:spPr bwMode="auto">
          <a:xfrm rot="18337986">
            <a:off x="4688889" y="2451101"/>
            <a:ext cx="266700" cy="1660525"/>
          </a:xfrm>
          <a:prstGeom prst="upArrow">
            <a:avLst/>
          </a:prstGeom>
          <a:solidFill>
            <a:srgbClr val="33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>
              <a:defRPr/>
            </a:pPr>
            <a:endParaRPr kumimoji="0" lang="ja-JP" altLang="en-US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26" name="上矢印 25"/>
          <p:cNvSpPr/>
          <p:nvPr/>
        </p:nvSpPr>
        <p:spPr bwMode="auto">
          <a:xfrm rot="17348294">
            <a:off x="5402576" y="1831081"/>
            <a:ext cx="265112" cy="2539043"/>
          </a:xfrm>
          <a:prstGeom prst="upArrow">
            <a:avLst/>
          </a:prstGeom>
          <a:solidFill>
            <a:srgbClr val="33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>
              <a:defRPr/>
            </a:pPr>
            <a:endParaRPr kumimoji="0" lang="ja-JP" altLang="en-US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27" name="Text Box 11"/>
          <p:cNvSpPr txBox="1">
            <a:spLocks noChangeAspect="1" noChangeArrowheads="1"/>
          </p:cNvSpPr>
          <p:nvPr/>
        </p:nvSpPr>
        <p:spPr bwMode="auto">
          <a:xfrm>
            <a:off x="7218363" y="2676527"/>
            <a:ext cx="18208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kumimoji="0" lang="ja-JP" altLang="en-US" sz="1400" dirty="0" smtClean="0">
                <a:latin typeface="+mj-ea"/>
                <a:ea typeface="+mj-ea"/>
              </a:rPr>
              <a:t>編さん</a:t>
            </a:r>
            <a:endParaRPr kumimoji="0" lang="en-US" altLang="ja-JP" sz="1400" dirty="0" smtClean="0">
              <a:latin typeface="+mj-ea"/>
              <a:ea typeface="+mj-ea"/>
            </a:endParaRPr>
          </a:p>
          <a:p>
            <a:pPr eaLnBrk="0" hangingPunct="0">
              <a:defRPr/>
            </a:pPr>
            <a:r>
              <a:rPr kumimoji="0" lang="en-US" altLang="ja-JP" sz="1400" dirty="0" smtClean="0">
                <a:latin typeface="+mj-ea"/>
                <a:ea typeface="+mj-ea"/>
              </a:rPr>
              <a:t>(</a:t>
            </a:r>
            <a:r>
              <a:rPr kumimoji="0" lang="ja-JP" altLang="en-US" sz="1400" dirty="0" smtClean="0">
                <a:latin typeface="+mj-ea"/>
                <a:ea typeface="+mj-ea"/>
              </a:rPr>
              <a:t>シームレス化</a:t>
            </a:r>
            <a:r>
              <a:rPr kumimoji="0" lang="en-US" altLang="ja-JP" sz="1400" dirty="0" smtClean="0">
                <a:latin typeface="+mj-ea"/>
                <a:ea typeface="+mj-ea"/>
              </a:rPr>
              <a:t>)</a:t>
            </a:r>
            <a:endParaRPr kumimoji="0" lang="ja-JP" altLang="en-US" sz="1400" dirty="0" smtClean="0">
              <a:latin typeface="+mj-ea"/>
              <a:ea typeface="+mj-ea"/>
            </a:endParaRPr>
          </a:p>
        </p:txBody>
      </p:sp>
      <p:sp>
        <p:nvSpPr>
          <p:cNvPr id="32" name="Text Box 11"/>
          <p:cNvSpPr txBox="1">
            <a:spLocks noChangeAspect="1" noChangeArrowheads="1"/>
          </p:cNvSpPr>
          <p:nvPr/>
        </p:nvSpPr>
        <p:spPr bwMode="auto">
          <a:xfrm>
            <a:off x="104776" y="6119815"/>
            <a:ext cx="239077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kumimoji="0" lang="en-US" altLang="ja-JP" sz="1400" dirty="0" smtClean="0">
                <a:latin typeface="+mj-ea"/>
                <a:ea typeface="+mj-ea"/>
              </a:rPr>
              <a:t>WMS=Web Map Service</a:t>
            </a:r>
          </a:p>
          <a:p>
            <a:pPr eaLnBrk="0" hangingPunct="0">
              <a:defRPr/>
            </a:pPr>
            <a:r>
              <a:rPr kumimoji="0" lang="en-US" altLang="ja-JP" sz="1400" dirty="0" smtClean="0">
                <a:latin typeface="+mj-ea"/>
              </a:rPr>
              <a:t>WMTS=Web Map Tile Service</a:t>
            </a:r>
            <a:endParaRPr kumimoji="0" lang="ja-JP" altLang="en-US" sz="1400" dirty="0" smtClean="0">
              <a:latin typeface="+mj-ea"/>
            </a:endParaRPr>
          </a:p>
          <a:p>
            <a:pPr eaLnBrk="0" hangingPunct="0">
              <a:defRPr/>
            </a:pPr>
            <a:endParaRPr kumimoji="0" lang="ja-JP" altLang="en-US" sz="1400" dirty="0" smtClean="0">
              <a:latin typeface="+mj-ea"/>
              <a:ea typeface="+mj-ea"/>
            </a:endParaRPr>
          </a:p>
        </p:txBody>
      </p:sp>
      <p:sp>
        <p:nvSpPr>
          <p:cNvPr id="34" name="上矢印 33"/>
          <p:cNvSpPr/>
          <p:nvPr/>
        </p:nvSpPr>
        <p:spPr bwMode="auto">
          <a:xfrm rot="5400000">
            <a:off x="1602582" y="3156744"/>
            <a:ext cx="368300" cy="341313"/>
          </a:xfrm>
          <a:prstGeom prst="upArrow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>
              <a:defRPr/>
            </a:pPr>
            <a:endParaRPr kumimoji="0" lang="ja-JP" altLang="en-US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35" name="Text Box 11"/>
          <p:cNvSpPr txBox="1">
            <a:spLocks noChangeAspect="1" noChangeArrowheads="1"/>
          </p:cNvSpPr>
          <p:nvPr/>
        </p:nvSpPr>
        <p:spPr bwMode="auto">
          <a:xfrm>
            <a:off x="93664" y="3654425"/>
            <a:ext cx="1963737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179388" indent="-179388" eaLnBrk="0" hangingPunct="0">
              <a:defRPr/>
            </a:pPr>
            <a:r>
              <a:rPr kumimoji="0" lang="ja-JP" altLang="en-US" sz="1400" dirty="0" smtClean="0">
                <a:latin typeface="+mj-ea"/>
                <a:ea typeface="+mj-ea"/>
              </a:rPr>
              <a:t>・</a:t>
            </a:r>
            <a:r>
              <a:rPr kumimoji="0" lang="en-US" altLang="ja-JP" sz="1400" dirty="0" smtClean="0">
                <a:latin typeface="+mj-ea"/>
                <a:ea typeface="+mj-ea"/>
              </a:rPr>
              <a:t>WMS,WMTS</a:t>
            </a:r>
            <a:r>
              <a:rPr kumimoji="0" lang="ja-JP" altLang="en-US" sz="1400" dirty="0" smtClean="0">
                <a:latin typeface="+mj-ea"/>
                <a:ea typeface="+mj-ea"/>
              </a:rPr>
              <a:t>等の配信技術の提供</a:t>
            </a:r>
            <a:endParaRPr kumimoji="0" lang="en-US" altLang="ja-JP" sz="1400" dirty="0" smtClean="0">
              <a:latin typeface="+mj-ea"/>
              <a:ea typeface="+mj-ea"/>
            </a:endParaRPr>
          </a:p>
          <a:p>
            <a:pPr eaLnBrk="0" hangingPunct="0">
              <a:defRPr/>
            </a:pPr>
            <a:r>
              <a:rPr kumimoji="0" lang="ja-JP" altLang="en-US" sz="1400" dirty="0" smtClean="0">
                <a:latin typeface="+mj-ea"/>
                <a:ea typeface="+mj-ea"/>
              </a:rPr>
              <a:t>・衛星データアーカイブ</a:t>
            </a:r>
            <a:endParaRPr kumimoji="0" lang="en-US" altLang="ja-JP" sz="1400" dirty="0" smtClean="0">
              <a:latin typeface="+mj-ea"/>
              <a:ea typeface="+mj-ea"/>
            </a:endParaRPr>
          </a:p>
        </p:txBody>
      </p:sp>
      <p:sp>
        <p:nvSpPr>
          <p:cNvPr id="38" name="Text Box 11"/>
          <p:cNvSpPr txBox="1">
            <a:spLocks noChangeAspect="1" noChangeArrowheads="1"/>
          </p:cNvSpPr>
          <p:nvPr/>
        </p:nvSpPr>
        <p:spPr bwMode="auto">
          <a:xfrm>
            <a:off x="211138" y="4656140"/>
            <a:ext cx="12700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kumimoji="0" lang="ja-JP" altLang="en-US" sz="1400" dirty="0" smtClean="0">
                <a:latin typeface="+mj-ea"/>
                <a:ea typeface="+mj-ea"/>
              </a:rPr>
              <a:t>地質系のデータを移管</a:t>
            </a:r>
            <a:endParaRPr kumimoji="0" lang="en-US" altLang="ja-JP" sz="1400" dirty="0" smtClean="0">
              <a:latin typeface="+mj-ea"/>
              <a:ea typeface="+mj-ea"/>
            </a:endParaRPr>
          </a:p>
        </p:txBody>
      </p:sp>
      <p:sp>
        <p:nvSpPr>
          <p:cNvPr id="39" name="Rectangle 14"/>
          <p:cNvSpPr>
            <a:spLocks noChangeAspect="1" noChangeArrowheads="1"/>
          </p:cNvSpPr>
          <p:nvPr/>
        </p:nvSpPr>
        <p:spPr bwMode="auto">
          <a:xfrm>
            <a:off x="3875155" y="6048375"/>
            <a:ext cx="3316288" cy="4905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kumimoji="0" lang="ja-JP" altLang="en-US" sz="2000" dirty="0">
                <a:latin typeface="+mj-ea"/>
                <a:ea typeface="+mj-ea"/>
              </a:rPr>
              <a:t>研究者のオリジナルデータ</a:t>
            </a:r>
          </a:p>
        </p:txBody>
      </p:sp>
      <p:sp>
        <p:nvSpPr>
          <p:cNvPr id="40" name="上矢印 39"/>
          <p:cNvSpPr/>
          <p:nvPr/>
        </p:nvSpPr>
        <p:spPr bwMode="auto">
          <a:xfrm>
            <a:off x="5032442" y="5562600"/>
            <a:ext cx="387350" cy="457200"/>
          </a:xfrm>
          <a:prstGeom prst="upArrow">
            <a:avLst>
              <a:gd name="adj1" fmla="val 50000"/>
              <a:gd name="adj2" fmla="val 60192"/>
            </a:avLst>
          </a:prstGeom>
          <a:solidFill>
            <a:srgbClr val="6600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>
              <a:defRPr/>
            </a:pPr>
            <a:endParaRPr kumimoji="0" lang="ja-JP" altLang="en-US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41" name="Text Box 11"/>
          <p:cNvSpPr txBox="1">
            <a:spLocks noChangeAspect="1" noChangeArrowheads="1"/>
          </p:cNvSpPr>
          <p:nvPr/>
        </p:nvSpPr>
        <p:spPr bwMode="auto">
          <a:xfrm>
            <a:off x="3825942" y="5730877"/>
            <a:ext cx="14906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kumimoji="0" lang="ja-JP" altLang="en-US" sz="1400" dirty="0" smtClean="0">
                <a:latin typeface="+mj-ea"/>
                <a:ea typeface="+mj-ea"/>
              </a:rPr>
              <a:t>データの提出</a:t>
            </a:r>
            <a:endParaRPr kumimoji="0" lang="en-US" altLang="ja-JP" sz="1400" dirty="0" smtClean="0">
              <a:latin typeface="+mj-ea"/>
              <a:ea typeface="+mj-ea"/>
            </a:endParaRPr>
          </a:p>
        </p:txBody>
      </p:sp>
      <p:cxnSp>
        <p:nvCxnSpPr>
          <p:cNvPr id="42" name="直線コネクタ 41"/>
          <p:cNvCxnSpPr/>
          <p:nvPr/>
        </p:nvCxnSpPr>
        <p:spPr bwMode="auto">
          <a:xfrm>
            <a:off x="1952626" y="4700588"/>
            <a:ext cx="662463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6" name="上矢印 35"/>
          <p:cNvSpPr/>
          <p:nvPr/>
        </p:nvSpPr>
        <p:spPr bwMode="auto">
          <a:xfrm>
            <a:off x="5269409" y="4757740"/>
            <a:ext cx="1601787" cy="312737"/>
          </a:xfrm>
          <a:prstGeom prst="upArrow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>
              <a:defRPr/>
            </a:pPr>
            <a:endParaRPr kumimoji="0" lang="ja-JP" altLang="en-US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44" name="Text Box 11"/>
          <p:cNvSpPr txBox="1">
            <a:spLocks noChangeAspect="1" noChangeArrowheads="1"/>
          </p:cNvSpPr>
          <p:nvPr/>
        </p:nvSpPr>
        <p:spPr bwMode="auto">
          <a:xfrm>
            <a:off x="3683496" y="4762502"/>
            <a:ext cx="1698625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kumimoji="0" lang="ja-JP" altLang="en-US" sz="1400" dirty="0" smtClean="0">
                <a:latin typeface="+mj-ea"/>
                <a:ea typeface="+mj-ea"/>
              </a:rPr>
              <a:t>成果物として公表</a:t>
            </a:r>
          </a:p>
        </p:txBody>
      </p:sp>
      <p:sp>
        <p:nvSpPr>
          <p:cNvPr id="43" name="曲折矢印 42"/>
          <p:cNvSpPr/>
          <p:nvPr/>
        </p:nvSpPr>
        <p:spPr bwMode="auto">
          <a:xfrm>
            <a:off x="1281113" y="4330700"/>
            <a:ext cx="730250" cy="831850"/>
          </a:xfrm>
          <a:prstGeom prst="bentArrow">
            <a:avLst/>
          </a:prstGeom>
          <a:solidFill>
            <a:srgbClr val="6600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kumimoji="0" lang="ja-JP" altLang="en-US">
              <a:solidFill>
                <a:srgbClr val="000000"/>
              </a:solidFill>
            </a:endParaRPr>
          </a:p>
        </p:txBody>
      </p:sp>
      <p:sp>
        <p:nvSpPr>
          <p:cNvPr id="47" name="Rectangle 15"/>
          <p:cNvSpPr>
            <a:spLocks noChangeAspect="1" noChangeArrowheads="1"/>
          </p:cNvSpPr>
          <p:nvPr/>
        </p:nvSpPr>
        <p:spPr bwMode="auto">
          <a:xfrm>
            <a:off x="6881813" y="4057652"/>
            <a:ext cx="1628775" cy="55721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kumimoji="0" lang="ja-JP" altLang="en-US" sz="1400" dirty="0">
                <a:latin typeface="+mj-ea"/>
                <a:ea typeface="+mj-ea"/>
              </a:rPr>
              <a:t>その他</a:t>
            </a:r>
            <a:r>
              <a:rPr kumimoji="0" lang="en-US" altLang="ja-JP" sz="1400" dirty="0">
                <a:latin typeface="+mj-ea"/>
                <a:ea typeface="+mj-ea"/>
              </a:rPr>
              <a:t>GSJ</a:t>
            </a:r>
            <a:r>
              <a:rPr kumimoji="0" lang="ja-JP" altLang="en-US" sz="1400" dirty="0">
                <a:latin typeface="+mj-ea"/>
                <a:ea typeface="+mj-ea"/>
              </a:rPr>
              <a:t>の持つ</a:t>
            </a:r>
            <a:endParaRPr kumimoji="0" lang="en-US" altLang="ja-JP" sz="1400" dirty="0">
              <a:latin typeface="+mj-ea"/>
              <a:ea typeface="+mj-ea"/>
            </a:endParaRPr>
          </a:p>
          <a:p>
            <a:pPr algn="ctr" eaLnBrk="0" hangingPunct="0">
              <a:defRPr/>
            </a:pPr>
            <a:r>
              <a:rPr kumimoji="0" lang="ja-JP" altLang="en-US" sz="1400" dirty="0">
                <a:latin typeface="+mj-ea"/>
                <a:ea typeface="+mj-ea"/>
              </a:rPr>
              <a:t>多様な地質情報</a:t>
            </a:r>
          </a:p>
        </p:txBody>
      </p:sp>
      <p:sp>
        <p:nvSpPr>
          <p:cNvPr id="48" name="Text Box 11"/>
          <p:cNvSpPr txBox="1">
            <a:spLocks noChangeAspect="1" noChangeArrowheads="1"/>
          </p:cNvSpPr>
          <p:nvPr/>
        </p:nvSpPr>
        <p:spPr bwMode="auto">
          <a:xfrm>
            <a:off x="1979614" y="5380040"/>
            <a:ext cx="1698625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kumimoji="0" lang="ja-JP" altLang="en-US" sz="1400" i="1" dirty="0" smtClean="0">
                <a:latin typeface="+mj-ea"/>
                <a:ea typeface="+mj-ea"/>
              </a:rPr>
              <a:t>非公開系</a:t>
            </a:r>
          </a:p>
        </p:txBody>
      </p:sp>
      <p:sp>
        <p:nvSpPr>
          <p:cNvPr id="50" name="Text Box 11"/>
          <p:cNvSpPr txBox="1">
            <a:spLocks noChangeAspect="1" noChangeArrowheads="1"/>
          </p:cNvSpPr>
          <p:nvPr/>
        </p:nvSpPr>
        <p:spPr bwMode="auto">
          <a:xfrm>
            <a:off x="1989139" y="4422777"/>
            <a:ext cx="1698625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kumimoji="0" lang="ja-JP" altLang="en-US" sz="1400" i="1" dirty="0" smtClean="0">
                <a:latin typeface="+mj-ea"/>
                <a:ea typeface="+mj-ea"/>
              </a:rPr>
              <a:t>公開系</a:t>
            </a:r>
          </a:p>
        </p:txBody>
      </p:sp>
      <p:grpSp>
        <p:nvGrpSpPr>
          <p:cNvPr id="8" name="図形グループ 69"/>
          <p:cNvGrpSpPr>
            <a:grpSpLocks/>
          </p:cNvGrpSpPr>
          <p:nvPr/>
        </p:nvGrpSpPr>
        <p:grpSpPr bwMode="auto">
          <a:xfrm>
            <a:off x="85726" y="2852740"/>
            <a:ext cx="1487488" cy="814387"/>
            <a:chOff x="85304" y="2435661"/>
            <a:chExt cx="1488062" cy="814344"/>
          </a:xfrm>
        </p:grpSpPr>
        <p:sp>
          <p:nvSpPr>
            <p:cNvPr id="15" name="Rectangle 14"/>
            <p:cNvSpPr>
              <a:spLocks noChangeAspect="1" noChangeArrowheads="1"/>
            </p:cNvSpPr>
            <p:nvPr/>
          </p:nvSpPr>
          <p:spPr bwMode="auto">
            <a:xfrm>
              <a:off x="85304" y="2435661"/>
              <a:ext cx="1488062" cy="81434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0" lang="ja-JP" altLang="en-US" sz="2000" dirty="0">
                <a:latin typeface="+mj-ea"/>
                <a:ea typeface="+mj-ea"/>
              </a:endParaRPr>
            </a:p>
          </p:txBody>
        </p:sp>
        <p:pic>
          <p:nvPicPr>
            <p:cNvPr id="33845" name="Picture 23" descr="GEOGrid_logo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884" y="2491536"/>
              <a:ext cx="1282700" cy="722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2" name="Text Box 11"/>
          <p:cNvSpPr txBox="1">
            <a:spLocks noChangeAspect="1" noChangeArrowheads="1"/>
          </p:cNvSpPr>
          <p:nvPr/>
        </p:nvSpPr>
        <p:spPr bwMode="auto">
          <a:xfrm>
            <a:off x="87682" y="373063"/>
            <a:ext cx="9004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kumimoji="0" lang="ja-JP" altLang="en-US" sz="2000" b="1" dirty="0" smtClean="0">
                <a:latin typeface="+mj-ea"/>
                <a:ea typeface="+mj-ea"/>
              </a:rPr>
              <a:t>産総研地図系データバンクにおけるシームレス地質図，地質図</a:t>
            </a:r>
            <a:r>
              <a:rPr kumimoji="0" lang="en-US" altLang="ja-JP" sz="2000" b="1" dirty="0" err="1" smtClean="0">
                <a:latin typeface="+mj-ea"/>
                <a:ea typeface="+mj-ea"/>
              </a:rPr>
              <a:t>Navi</a:t>
            </a:r>
            <a:r>
              <a:rPr kumimoji="0" lang="ja-JP" altLang="en-US" sz="2000" b="1" dirty="0" smtClean="0">
                <a:latin typeface="+mj-ea"/>
                <a:ea typeface="+mj-ea"/>
              </a:rPr>
              <a:t>等の位置づけ</a:t>
            </a:r>
          </a:p>
        </p:txBody>
      </p:sp>
      <p:sp>
        <p:nvSpPr>
          <p:cNvPr id="53" name="上矢印 52"/>
          <p:cNvSpPr/>
          <p:nvPr/>
        </p:nvSpPr>
        <p:spPr bwMode="auto">
          <a:xfrm rot="5400000">
            <a:off x="2096125" y="5711365"/>
            <a:ext cx="266700" cy="360362"/>
          </a:xfrm>
          <a:prstGeom prst="upArrow">
            <a:avLst/>
          </a:prstGeom>
          <a:solidFill>
            <a:srgbClr val="33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>
              <a:defRPr/>
            </a:pPr>
            <a:endParaRPr kumimoji="0" lang="ja-JP" altLang="en-US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54" name="Text Box 11"/>
          <p:cNvSpPr txBox="1">
            <a:spLocks noChangeAspect="1" noChangeArrowheads="1"/>
          </p:cNvSpPr>
          <p:nvPr/>
        </p:nvSpPr>
        <p:spPr bwMode="auto">
          <a:xfrm>
            <a:off x="2457368" y="5766639"/>
            <a:ext cx="1110412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kumimoji="0" lang="ja-JP" altLang="en-US" sz="1200" dirty="0" smtClean="0">
                <a:latin typeface="+mj-ea"/>
                <a:ea typeface="+mj-ea"/>
              </a:rPr>
              <a:t>データの配信</a:t>
            </a:r>
          </a:p>
        </p:txBody>
      </p:sp>
      <p:sp>
        <p:nvSpPr>
          <p:cNvPr id="45" name="角丸四角形 44"/>
          <p:cNvSpPr/>
          <p:nvPr/>
        </p:nvSpPr>
        <p:spPr bwMode="auto">
          <a:xfrm>
            <a:off x="2473325" y="873127"/>
            <a:ext cx="1023938" cy="396875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/>
        </p:spPr>
        <p:txBody>
          <a:bodyPr/>
          <a:lstStyle/>
          <a:p>
            <a:pPr eaLnBrk="0" hangingPunct="0">
              <a:defRPr/>
            </a:pPr>
            <a:r>
              <a:rPr kumimoji="0" lang="ja-JP" altLang="en-US" sz="2000" dirty="0">
                <a:latin typeface="+mj-ea"/>
              </a:rPr>
              <a:t>専門家</a:t>
            </a:r>
          </a:p>
        </p:txBody>
      </p:sp>
      <p:sp>
        <p:nvSpPr>
          <p:cNvPr id="58" name="角丸四角形 57"/>
          <p:cNvSpPr/>
          <p:nvPr/>
        </p:nvSpPr>
        <p:spPr bwMode="auto">
          <a:xfrm>
            <a:off x="5876925" y="873127"/>
            <a:ext cx="1905000" cy="396875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/>
        </p:spPr>
        <p:txBody>
          <a:bodyPr/>
          <a:lstStyle/>
          <a:p>
            <a:pPr eaLnBrk="0" hangingPunct="0">
              <a:defRPr/>
            </a:pPr>
            <a:r>
              <a:rPr kumimoji="0" lang="ja-JP" altLang="en-US" sz="2000" dirty="0">
                <a:latin typeface="+mj-ea"/>
              </a:rPr>
              <a:t>一般</a:t>
            </a:r>
            <a:r>
              <a:rPr kumimoji="0" lang="en-US" altLang="ja-JP" sz="2000" dirty="0">
                <a:latin typeface="+mj-ea"/>
              </a:rPr>
              <a:t>(</a:t>
            </a:r>
            <a:r>
              <a:rPr kumimoji="0" lang="ja-JP" altLang="en-US" sz="2000" dirty="0">
                <a:latin typeface="+mj-ea"/>
              </a:rPr>
              <a:t>非専門家</a:t>
            </a:r>
            <a:r>
              <a:rPr kumimoji="0" lang="en-US" altLang="ja-JP" sz="2000" dirty="0">
                <a:latin typeface="+mj-ea"/>
              </a:rPr>
              <a:t>)</a:t>
            </a:r>
            <a:endParaRPr kumimoji="0" lang="ja-JP" altLang="en-US" sz="2000" dirty="0">
              <a:latin typeface="+mj-ea"/>
            </a:endParaRPr>
          </a:p>
        </p:txBody>
      </p:sp>
      <p:sp>
        <p:nvSpPr>
          <p:cNvPr id="59" name="Text Box 11"/>
          <p:cNvSpPr txBox="1">
            <a:spLocks noChangeAspect="1" noChangeArrowheads="1"/>
          </p:cNvSpPr>
          <p:nvPr/>
        </p:nvSpPr>
        <p:spPr bwMode="auto">
          <a:xfrm>
            <a:off x="7412039" y="1306515"/>
            <a:ext cx="19589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kumimoji="0" lang="ja-JP" altLang="en-US" sz="1400" b="1" i="1" dirty="0" smtClean="0">
                <a:latin typeface="+mj-ea"/>
                <a:ea typeface="+mj-ea"/>
              </a:rPr>
              <a:t>地質図に特化した</a:t>
            </a:r>
            <a:endParaRPr kumimoji="0" lang="en-US" altLang="ja-JP" sz="1400" b="1" i="1" dirty="0" smtClean="0">
              <a:latin typeface="+mj-ea"/>
              <a:ea typeface="+mj-ea"/>
            </a:endParaRPr>
          </a:p>
          <a:p>
            <a:pPr eaLnBrk="0" hangingPunct="0">
              <a:defRPr/>
            </a:pPr>
            <a:r>
              <a:rPr kumimoji="0" lang="ja-JP" altLang="en-US" sz="1400" b="1" i="1" dirty="0" smtClean="0">
                <a:latin typeface="+mj-ea"/>
                <a:ea typeface="+mj-ea"/>
              </a:rPr>
              <a:t>わかりやすい機能</a:t>
            </a:r>
            <a:endParaRPr kumimoji="0" lang="en-US" altLang="ja-JP" sz="1400" b="1" i="1" dirty="0" smtClean="0">
              <a:latin typeface="+mj-ea"/>
              <a:ea typeface="+mj-ea"/>
            </a:endParaRPr>
          </a:p>
        </p:txBody>
      </p:sp>
      <p:sp>
        <p:nvSpPr>
          <p:cNvPr id="60" name="Text Box 11"/>
          <p:cNvSpPr txBox="1">
            <a:spLocks noChangeAspect="1" noChangeArrowheads="1"/>
          </p:cNvSpPr>
          <p:nvPr/>
        </p:nvSpPr>
        <p:spPr bwMode="auto">
          <a:xfrm>
            <a:off x="265113" y="1249365"/>
            <a:ext cx="25304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kumimoji="0" lang="ja-JP" altLang="en-US" sz="1400" b="1" i="1" dirty="0" smtClean="0">
                <a:latin typeface="+mj-ea"/>
                <a:ea typeface="+mj-ea"/>
              </a:rPr>
              <a:t>重ね合わせが自由自在</a:t>
            </a:r>
            <a:endParaRPr kumimoji="0" lang="en-US" altLang="ja-JP" sz="1400" b="1" i="1" dirty="0" smtClean="0">
              <a:latin typeface="+mj-ea"/>
              <a:ea typeface="+mj-ea"/>
            </a:endParaRPr>
          </a:p>
          <a:p>
            <a:pPr eaLnBrk="0" hangingPunct="0">
              <a:defRPr/>
            </a:pPr>
            <a:r>
              <a:rPr kumimoji="0" lang="ja-JP" altLang="en-US" sz="1400" b="1" i="1" dirty="0" smtClean="0">
                <a:latin typeface="+mj-ea"/>
                <a:ea typeface="+mj-ea"/>
              </a:rPr>
              <a:t>地図系データーバンクの</a:t>
            </a:r>
            <a:endParaRPr kumimoji="0" lang="en-US" altLang="ja-JP" sz="1400" b="1" i="1" dirty="0" smtClean="0">
              <a:latin typeface="+mj-ea"/>
              <a:ea typeface="+mj-ea"/>
            </a:endParaRPr>
          </a:p>
          <a:p>
            <a:pPr eaLnBrk="0" hangingPunct="0">
              <a:defRPr/>
            </a:pPr>
            <a:r>
              <a:rPr kumimoji="0" lang="ja-JP" altLang="en-US" sz="1400" b="1" i="1" dirty="0" smtClean="0">
                <a:latin typeface="+mj-ea"/>
                <a:ea typeface="+mj-ea"/>
              </a:rPr>
              <a:t>ポータルとしての役割</a:t>
            </a:r>
            <a:endParaRPr kumimoji="0" lang="en-US" altLang="ja-JP" sz="1400" b="1" i="1" dirty="0" smtClean="0">
              <a:latin typeface="+mj-ea"/>
              <a:ea typeface="+mj-ea"/>
            </a:endParaRPr>
          </a:p>
        </p:txBody>
      </p:sp>
      <p:sp>
        <p:nvSpPr>
          <p:cNvPr id="33835" name="角丸四角形吹き出し 56"/>
          <p:cNvSpPr>
            <a:spLocks noChangeArrowheads="1"/>
          </p:cNvSpPr>
          <p:nvPr/>
        </p:nvSpPr>
        <p:spPr bwMode="auto">
          <a:xfrm>
            <a:off x="7839076" y="1962150"/>
            <a:ext cx="1184275" cy="236538"/>
          </a:xfrm>
          <a:prstGeom prst="wedgeRoundRectCallout">
            <a:avLst>
              <a:gd name="adj1" fmla="val -31231"/>
              <a:gd name="adj2" fmla="val 82500"/>
              <a:gd name="adj3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kumimoji="0" lang="ja-JP" altLang="en-US" sz="1100">
                <a:solidFill>
                  <a:srgbClr val="FFFFFF"/>
                </a:solidFill>
              </a:rPr>
              <a:t>次世代版作成中</a:t>
            </a:r>
          </a:p>
        </p:txBody>
      </p:sp>
      <p:sp>
        <p:nvSpPr>
          <p:cNvPr id="62" name="Rectangle 15"/>
          <p:cNvSpPr>
            <a:spLocks noChangeAspect="1" noChangeArrowheads="1"/>
          </p:cNvSpPr>
          <p:nvPr/>
        </p:nvSpPr>
        <p:spPr bwMode="auto">
          <a:xfrm>
            <a:off x="2189164" y="3841750"/>
            <a:ext cx="1444625" cy="54768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kumimoji="0" lang="ja-JP" altLang="en-US" sz="2000" dirty="0">
                <a:latin typeface="+mj-ea"/>
                <a:ea typeface="+mj-ea"/>
              </a:rPr>
              <a:t>海洋地質図</a:t>
            </a:r>
          </a:p>
        </p:txBody>
      </p:sp>
      <p:sp>
        <p:nvSpPr>
          <p:cNvPr id="63" name="上矢印 62"/>
          <p:cNvSpPr/>
          <p:nvPr/>
        </p:nvSpPr>
        <p:spPr bwMode="auto">
          <a:xfrm>
            <a:off x="3422650" y="2833688"/>
            <a:ext cx="265113" cy="995362"/>
          </a:xfrm>
          <a:prstGeom prst="upArrow">
            <a:avLst/>
          </a:prstGeom>
          <a:solidFill>
            <a:srgbClr val="33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>
              <a:defRPr/>
            </a:pPr>
            <a:endParaRPr kumimoji="0" lang="ja-JP" altLang="en-US">
              <a:solidFill>
                <a:srgbClr val="000000"/>
              </a:solidFill>
              <a:latin typeface="+mj-ea"/>
              <a:ea typeface="+mj-ea"/>
            </a:endParaRPr>
          </a:p>
        </p:txBody>
      </p:sp>
      <p:cxnSp>
        <p:nvCxnSpPr>
          <p:cNvPr id="65" name="曲線コネクタ 64"/>
          <p:cNvCxnSpPr/>
          <p:nvPr/>
        </p:nvCxnSpPr>
        <p:spPr bwMode="auto">
          <a:xfrm rot="16200000" flipH="1">
            <a:off x="1678782" y="1764508"/>
            <a:ext cx="342900" cy="773113"/>
          </a:xfrm>
          <a:prstGeom prst="curvedConnector2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8" name="曲線コネクタ 67"/>
          <p:cNvCxnSpPr/>
          <p:nvPr/>
        </p:nvCxnSpPr>
        <p:spPr bwMode="auto">
          <a:xfrm rot="5400000">
            <a:off x="7354888" y="1924052"/>
            <a:ext cx="522288" cy="217487"/>
          </a:xfrm>
          <a:prstGeom prst="curvedConnector3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2" name="上矢印 71"/>
          <p:cNvSpPr/>
          <p:nvPr/>
        </p:nvSpPr>
        <p:spPr bwMode="auto">
          <a:xfrm rot="5400000">
            <a:off x="1801813" y="2219326"/>
            <a:ext cx="266700" cy="571500"/>
          </a:xfrm>
          <a:prstGeom prst="upArrow">
            <a:avLst/>
          </a:prstGeom>
          <a:solidFill>
            <a:srgbClr val="33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>
              <a:defRPr/>
            </a:pPr>
            <a:endParaRPr kumimoji="0" lang="ja-JP" altLang="en-US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73" name="Rectangle 15"/>
          <p:cNvSpPr>
            <a:spLocks noChangeAspect="1" noChangeArrowheads="1"/>
          </p:cNvSpPr>
          <p:nvPr/>
        </p:nvSpPr>
        <p:spPr bwMode="auto">
          <a:xfrm>
            <a:off x="85725" y="2312988"/>
            <a:ext cx="1482725" cy="417512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kumimoji="0" lang="ja-JP" altLang="en-US" sz="1400" dirty="0">
                <a:latin typeface="+mj-ea"/>
                <a:ea typeface="+mj-ea"/>
              </a:rPr>
              <a:t>他機関配信データ</a:t>
            </a:r>
          </a:p>
        </p:txBody>
      </p:sp>
      <p:sp>
        <p:nvSpPr>
          <p:cNvPr id="55" name="Text Box 11"/>
          <p:cNvSpPr txBox="1">
            <a:spLocks noChangeAspect="1" noChangeArrowheads="1"/>
          </p:cNvSpPr>
          <p:nvPr/>
        </p:nvSpPr>
        <p:spPr bwMode="auto">
          <a:xfrm>
            <a:off x="334964" y="5681665"/>
            <a:ext cx="1228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kumimoji="0" lang="ja-JP" altLang="en-US" sz="1400" b="1" i="1" dirty="0" smtClean="0">
                <a:latin typeface="+mj-ea"/>
                <a:ea typeface="+mj-ea"/>
              </a:rPr>
              <a:t>終了</a:t>
            </a:r>
            <a:endParaRPr kumimoji="0" lang="en-US" altLang="ja-JP" sz="1400" b="1" i="1" dirty="0" smtClean="0">
              <a:latin typeface="+mj-ea"/>
              <a:ea typeface="+mj-ea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269465" y="1"/>
            <a:ext cx="45368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chemeClr val="bg1"/>
                </a:solidFill>
                <a:latin typeface="+mn-ea"/>
                <a:ea typeface="+mn-ea"/>
              </a:rPr>
              <a:t> </a:t>
            </a:r>
            <a:r>
              <a:rPr lang="ja-JP" altLang="en-US" sz="1600" dirty="0" smtClean="0">
                <a:solidFill>
                  <a:schemeClr val="bg1"/>
                </a:solidFill>
                <a:latin typeface="+mn-ea"/>
                <a:ea typeface="+mn-ea"/>
              </a:rPr>
              <a:t>シームレス</a:t>
            </a:r>
            <a:r>
              <a:rPr lang="ja-JP" altLang="en-US" sz="1600" dirty="0">
                <a:solidFill>
                  <a:schemeClr val="bg1"/>
                </a:solidFill>
                <a:latin typeface="+mn-ea"/>
                <a:ea typeface="+mn-ea"/>
              </a:rPr>
              <a:t>地質図を基盤とした地質情報の統合化</a:t>
            </a:r>
            <a:endParaRPr lang="en-US" altLang="ja-JP" sz="1600" dirty="0">
              <a:solidFill>
                <a:schemeClr val="bg1"/>
              </a:solidFill>
              <a:latin typeface="+mn-ea"/>
              <a:ea typeface="+mn-ea"/>
            </a:endParaRPr>
          </a:p>
          <a:p>
            <a:endParaRPr kumimoji="1" lang="ja-JP" altLang="en-US" sz="16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57" name="Text Box 11"/>
          <p:cNvSpPr txBox="1">
            <a:spLocks noChangeAspect="1" noChangeArrowheads="1"/>
          </p:cNvSpPr>
          <p:nvPr/>
        </p:nvSpPr>
        <p:spPr bwMode="auto">
          <a:xfrm>
            <a:off x="4275116" y="2084227"/>
            <a:ext cx="12145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kumimoji="0" lang="ja-JP" altLang="en-US" sz="1200" b="1" i="1" dirty="0" smtClean="0">
                <a:latin typeface="+mj-ea"/>
                <a:ea typeface="+mj-ea"/>
              </a:rPr>
              <a:t>基盤コンテンツ</a:t>
            </a:r>
            <a:endParaRPr kumimoji="0" lang="en-US" altLang="ja-JP" sz="1200" b="1" i="1" dirty="0" smtClean="0">
              <a:latin typeface="+mj-ea"/>
              <a:ea typeface="+mj-ea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5428922" y="5738324"/>
            <a:ext cx="37144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400" dirty="0">
                <a:latin typeface="+mn-ea"/>
              </a:rPr>
              <a:t>野外地質調査</a:t>
            </a:r>
            <a:r>
              <a:rPr lang="ja-JP" altLang="en-US" sz="1400" dirty="0" smtClean="0">
                <a:latin typeface="+mn-ea"/>
              </a:rPr>
              <a:t>情報アーカイブシステム</a:t>
            </a:r>
            <a:r>
              <a:rPr lang="en-US" altLang="ja-JP" sz="1400" dirty="0" smtClean="0">
                <a:latin typeface="+mn-ea"/>
              </a:rPr>
              <a:t>(</a:t>
            </a:r>
            <a:r>
              <a:rPr lang="ja-JP" altLang="en-US" sz="1400" dirty="0" smtClean="0">
                <a:latin typeface="+mn-ea"/>
              </a:rPr>
              <a:t>開発中</a:t>
            </a:r>
            <a:r>
              <a:rPr lang="en-US" altLang="ja-JP" sz="1400" dirty="0" smtClean="0">
                <a:latin typeface="+mn-ea"/>
              </a:rPr>
              <a:t>)</a:t>
            </a:r>
            <a:endParaRPr lang="ja-JP" altLang="en-US" sz="1400" dirty="0"/>
          </a:p>
        </p:txBody>
      </p:sp>
      <p:sp>
        <p:nvSpPr>
          <p:cNvPr id="61" name="スライド番号プレースホルダ 6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A7F4E7-733F-4577-96F5-E29DDD8BDA31}" type="slidenum">
              <a:rPr lang="en-US" altLang="ja-JP" smtClean="0"/>
              <a:pPr>
                <a:defRPr/>
              </a:pPr>
              <a:t>12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876440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テキスト ボックス 16"/>
          <p:cNvSpPr txBox="1"/>
          <p:nvPr/>
        </p:nvSpPr>
        <p:spPr>
          <a:xfrm>
            <a:off x="0" y="6237312"/>
            <a:ext cx="2843808" cy="307777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1400" dirty="0">
                <a:latin typeface="+mn-ea"/>
                <a:ea typeface="+mn-ea"/>
              </a:rPr>
              <a:t>動作のためのシステムを自己開発</a:t>
            </a:r>
            <a:endParaRPr lang="en-US" altLang="ja-JP" sz="1400" dirty="0">
              <a:latin typeface="+mn-ea"/>
              <a:ea typeface="+mn-ea"/>
            </a:endParaRPr>
          </a:p>
        </p:txBody>
      </p:sp>
      <p:pic>
        <p:nvPicPr>
          <p:cNvPr id="10" name="図 9" descr="地質図Navi3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9" y="753659"/>
            <a:ext cx="3378200" cy="22685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図 5" descr="地質図Navi6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5" y="3594102"/>
            <a:ext cx="3354388" cy="2251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図 7" descr="地質図Navi4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025" y="1035052"/>
            <a:ext cx="3354388" cy="22526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964" name="正方形/長方形 1"/>
          <p:cNvSpPr>
            <a:spLocks noChangeArrowheads="1"/>
          </p:cNvSpPr>
          <p:nvPr/>
        </p:nvSpPr>
        <p:spPr bwMode="auto">
          <a:xfrm>
            <a:off x="0" y="392113"/>
            <a:ext cx="90503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ja-JP" altLang="en-US" sz="2000" dirty="0" smtClean="0">
                <a:latin typeface="ＭＳ Ｐゴシック" charset="0"/>
              </a:rPr>
              <a:t>　　　　　　　　　　　　　　　　　　　　　　　　　　　　　　　　　　　　　</a:t>
            </a:r>
            <a:r>
              <a:rPr lang="ja-JP" altLang="en-US" sz="1600" dirty="0" smtClean="0">
                <a:latin typeface="ＭＳ Ｐゴシック" charset="0"/>
              </a:rPr>
              <a:t>多種</a:t>
            </a:r>
            <a:r>
              <a:rPr lang="ja-JP" altLang="en-US" sz="1600" dirty="0">
                <a:latin typeface="ＭＳ Ｐゴシック" charset="0"/>
              </a:rPr>
              <a:t>の地質図類を重ねて閲覧</a:t>
            </a:r>
            <a:endParaRPr lang="en-US" altLang="ja-JP" sz="1600" dirty="0">
              <a:latin typeface="ＭＳ Ｐゴシック" charset="0"/>
            </a:endParaRPr>
          </a:p>
        </p:txBody>
      </p:sp>
      <p:pic>
        <p:nvPicPr>
          <p:cNvPr id="40965" name="図 1" descr="スクリーンショット（2012-11-06 12.09.15）（2）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975" y="384175"/>
            <a:ext cx="18986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図 8" descr="地質図Navi10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388" y="3775077"/>
            <a:ext cx="3355975" cy="22526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図 6" descr="地質図Navi5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939" y="1225552"/>
            <a:ext cx="3354387" cy="22526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図 4" descr="地質図Navi11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638" y="4110038"/>
            <a:ext cx="3354387" cy="22526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970" name="正方形/長方形 11"/>
          <p:cNvSpPr>
            <a:spLocks noChangeArrowheads="1"/>
          </p:cNvSpPr>
          <p:nvPr/>
        </p:nvSpPr>
        <p:spPr bwMode="auto">
          <a:xfrm>
            <a:off x="269876" y="2977749"/>
            <a:ext cx="24812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sz="1600">
                <a:latin typeface="ＭＳ Ｐゴシック" charset="0"/>
              </a:rPr>
              <a:t>5</a:t>
            </a:r>
            <a:r>
              <a:rPr lang="ja-JP" altLang="en-US" sz="1600">
                <a:latin typeface="ＭＳ Ｐゴシック" charset="0"/>
              </a:rPr>
              <a:t>万分の</a:t>
            </a:r>
            <a:r>
              <a:rPr lang="en-US" altLang="ja-JP" sz="1600">
                <a:latin typeface="ＭＳ Ｐゴシック" charset="0"/>
              </a:rPr>
              <a:t>1</a:t>
            </a:r>
            <a:r>
              <a:rPr lang="ja-JP" altLang="en-US" sz="1600">
                <a:latin typeface="ＭＳ Ｐゴシック" charset="0"/>
              </a:rPr>
              <a:t>地質図幅</a:t>
            </a:r>
            <a:r>
              <a:rPr lang="en-US" altLang="ja-JP" sz="1600">
                <a:latin typeface="ＭＳ Ｐゴシック" charset="0"/>
              </a:rPr>
              <a:t>index</a:t>
            </a:r>
          </a:p>
        </p:txBody>
      </p:sp>
      <p:sp>
        <p:nvSpPr>
          <p:cNvPr id="40971" name="正方形/長方形 11"/>
          <p:cNvSpPr>
            <a:spLocks noChangeArrowheads="1"/>
          </p:cNvSpPr>
          <p:nvPr/>
        </p:nvSpPr>
        <p:spPr bwMode="auto">
          <a:xfrm>
            <a:off x="3255963" y="3270250"/>
            <a:ext cx="24812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sz="1600">
                <a:latin typeface="ＭＳ Ｐゴシック" charset="0"/>
              </a:rPr>
              <a:t>5</a:t>
            </a:r>
            <a:r>
              <a:rPr lang="ja-JP" altLang="en-US" sz="1600">
                <a:latin typeface="ＭＳ Ｐゴシック" charset="0"/>
              </a:rPr>
              <a:t>万分の</a:t>
            </a:r>
            <a:r>
              <a:rPr lang="en-US" altLang="ja-JP" sz="1600">
                <a:latin typeface="ＭＳ Ｐゴシック" charset="0"/>
              </a:rPr>
              <a:t>1</a:t>
            </a:r>
            <a:r>
              <a:rPr lang="ja-JP" altLang="en-US" sz="1600">
                <a:latin typeface="ＭＳ Ｐゴシック" charset="0"/>
              </a:rPr>
              <a:t>地質図幅</a:t>
            </a:r>
            <a:r>
              <a:rPr lang="en-US" altLang="ja-JP" sz="1600">
                <a:latin typeface="ＭＳ Ｐゴシック" charset="0"/>
              </a:rPr>
              <a:t>【</a:t>
            </a:r>
            <a:r>
              <a:rPr lang="ja-JP" altLang="en-US" sz="1600">
                <a:latin typeface="ＭＳ Ｐゴシック" charset="0"/>
              </a:rPr>
              <a:t>表示</a:t>
            </a:r>
            <a:r>
              <a:rPr lang="en-US" altLang="ja-JP" sz="1600">
                <a:latin typeface="ＭＳ Ｐゴシック" charset="0"/>
              </a:rPr>
              <a:t>】</a:t>
            </a:r>
          </a:p>
        </p:txBody>
      </p:sp>
      <p:sp>
        <p:nvSpPr>
          <p:cNvPr id="40972" name="正方形/長方形 12"/>
          <p:cNvSpPr>
            <a:spLocks noChangeArrowheads="1"/>
          </p:cNvSpPr>
          <p:nvPr/>
        </p:nvSpPr>
        <p:spPr bwMode="auto">
          <a:xfrm>
            <a:off x="6513513" y="3470275"/>
            <a:ext cx="26304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sz="1600">
                <a:latin typeface="ＭＳ Ｐゴシック" charset="0"/>
              </a:rPr>
              <a:t>20</a:t>
            </a:r>
            <a:r>
              <a:rPr lang="ja-JP" altLang="en-US" sz="1600">
                <a:latin typeface="ＭＳ Ｐゴシック" charset="0"/>
              </a:rPr>
              <a:t>万分の</a:t>
            </a:r>
            <a:r>
              <a:rPr lang="en-US" altLang="ja-JP" sz="1600">
                <a:latin typeface="ＭＳ Ｐゴシック" charset="0"/>
              </a:rPr>
              <a:t>1</a:t>
            </a:r>
            <a:r>
              <a:rPr lang="ja-JP" altLang="en-US" sz="1600">
                <a:latin typeface="ＭＳ Ｐゴシック" charset="0"/>
              </a:rPr>
              <a:t>地質図幅</a:t>
            </a:r>
            <a:r>
              <a:rPr lang="en-US" altLang="ja-JP" sz="1600">
                <a:latin typeface="ＭＳ Ｐゴシック" charset="0"/>
              </a:rPr>
              <a:t>【</a:t>
            </a:r>
            <a:r>
              <a:rPr lang="ja-JP" altLang="en-US" sz="1600">
                <a:latin typeface="ＭＳ Ｐゴシック" charset="0"/>
              </a:rPr>
              <a:t>表示</a:t>
            </a:r>
            <a:r>
              <a:rPr lang="en-US" altLang="ja-JP" sz="1600">
                <a:latin typeface="ＭＳ Ｐゴシック" charset="0"/>
              </a:rPr>
              <a:t>】</a:t>
            </a:r>
          </a:p>
        </p:txBody>
      </p:sp>
      <p:sp>
        <p:nvSpPr>
          <p:cNvPr id="40973" name="正方形/長方形 11"/>
          <p:cNvSpPr>
            <a:spLocks noChangeArrowheads="1"/>
          </p:cNvSpPr>
          <p:nvPr/>
        </p:nvSpPr>
        <p:spPr bwMode="auto">
          <a:xfrm>
            <a:off x="141288" y="5849940"/>
            <a:ext cx="24812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ja-JP" altLang="en-US" sz="1600">
                <a:latin typeface="ＭＳ Ｐゴシック" charset="0"/>
              </a:rPr>
              <a:t>海底地質図</a:t>
            </a:r>
            <a:r>
              <a:rPr lang="en-US" altLang="ja-JP" sz="1600">
                <a:latin typeface="ＭＳ Ｐゴシック" charset="0"/>
              </a:rPr>
              <a:t>【</a:t>
            </a:r>
            <a:r>
              <a:rPr lang="ja-JP" altLang="en-US" sz="1600">
                <a:latin typeface="ＭＳ Ｐゴシック" charset="0"/>
              </a:rPr>
              <a:t>表示</a:t>
            </a:r>
            <a:r>
              <a:rPr lang="en-US" altLang="ja-JP" sz="1600">
                <a:latin typeface="ＭＳ Ｐゴシック" charset="0"/>
              </a:rPr>
              <a:t>】</a:t>
            </a:r>
          </a:p>
        </p:txBody>
      </p:sp>
      <p:sp>
        <p:nvSpPr>
          <p:cNvPr id="40974" name="正方形/長方形 14"/>
          <p:cNvSpPr>
            <a:spLocks noChangeArrowheads="1"/>
          </p:cNvSpPr>
          <p:nvPr/>
        </p:nvSpPr>
        <p:spPr bwMode="auto">
          <a:xfrm>
            <a:off x="2857501" y="6015040"/>
            <a:ext cx="34337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ja-JP" altLang="en-US" sz="1600">
                <a:latin typeface="ＭＳ Ｐゴシック" charset="0"/>
              </a:rPr>
              <a:t>地球化学図</a:t>
            </a:r>
            <a:r>
              <a:rPr lang="en-US" altLang="ja-JP" sz="1400">
                <a:latin typeface="ＭＳ Ｐゴシック" charset="0"/>
              </a:rPr>
              <a:t>(</a:t>
            </a:r>
            <a:r>
              <a:rPr lang="ja-JP" altLang="en-US" sz="1400">
                <a:latin typeface="ＭＳ Ｐゴシック" charset="0"/>
              </a:rPr>
              <a:t>自然放射線量</a:t>
            </a:r>
            <a:r>
              <a:rPr lang="en-US" altLang="ja-JP" sz="1400">
                <a:latin typeface="ＭＳ Ｐゴシック" charset="0"/>
              </a:rPr>
              <a:t>)</a:t>
            </a:r>
            <a:r>
              <a:rPr lang="en-US" altLang="ja-JP" sz="1600">
                <a:latin typeface="ＭＳ Ｐゴシック" charset="0"/>
              </a:rPr>
              <a:t>【</a:t>
            </a:r>
            <a:r>
              <a:rPr lang="ja-JP" altLang="en-US" sz="1600">
                <a:latin typeface="ＭＳ Ｐゴシック" charset="0"/>
              </a:rPr>
              <a:t>表示</a:t>
            </a:r>
            <a:r>
              <a:rPr lang="en-US" altLang="ja-JP" sz="1600">
                <a:latin typeface="ＭＳ Ｐゴシック" charset="0"/>
              </a:rPr>
              <a:t>】</a:t>
            </a:r>
          </a:p>
        </p:txBody>
      </p:sp>
      <p:sp>
        <p:nvSpPr>
          <p:cNvPr id="40975" name="正方形/長方形 15"/>
          <p:cNvSpPr>
            <a:spLocks noChangeArrowheads="1"/>
          </p:cNvSpPr>
          <p:nvPr/>
        </p:nvSpPr>
        <p:spPr bwMode="auto">
          <a:xfrm>
            <a:off x="6383338" y="6307140"/>
            <a:ext cx="26304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ja-JP" altLang="en-US" sz="1600">
                <a:latin typeface="ＭＳ Ｐゴシック" charset="0"/>
              </a:rPr>
              <a:t>重力図・活断層図</a:t>
            </a:r>
            <a:r>
              <a:rPr lang="en-US" altLang="ja-JP" sz="1600">
                <a:latin typeface="ＭＳ Ｐゴシック" charset="0"/>
              </a:rPr>
              <a:t>【</a:t>
            </a:r>
            <a:r>
              <a:rPr lang="ja-JP" altLang="en-US" sz="1600">
                <a:latin typeface="ＭＳ Ｐゴシック" charset="0"/>
              </a:rPr>
              <a:t>表示</a:t>
            </a:r>
            <a:r>
              <a:rPr lang="en-US" altLang="ja-JP" sz="1600">
                <a:latin typeface="ＭＳ Ｐゴシック" charset="0"/>
              </a:rPr>
              <a:t>】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2286000" y="0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3538" indent="-182563"/>
            <a:r>
              <a:rPr lang="ja-JP" altLang="en-US" sz="1600" dirty="0" smtClean="0">
                <a:solidFill>
                  <a:srgbClr val="FFFFFF"/>
                </a:solidFill>
                <a:latin typeface="+mn-ea"/>
              </a:rPr>
              <a:t>地図</a:t>
            </a:r>
            <a:r>
              <a:rPr lang="ja-JP" altLang="en-US" sz="1600" dirty="0">
                <a:solidFill>
                  <a:srgbClr val="FFFFFF"/>
                </a:solidFill>
                <a:latin typeface="+mn-ea"/>
              </a:rPr>
              <a:t>系データバンクのコアとなる地質図</a:t>
            </a:r>
            <a:r>
              <a:rPr lang="en-US" altLang="ja-JP" sz="1600" dirty="0" err="1">
                <a:solidFill>
                  <a:srgbClr val="FFFFFF"/>
                </a:solidFill>
                <a:latin typeface="+mn-ea"/>
              </a:rPr>
              <a:t>Navi</a:t>
            </a:r>
            <a:endParaRPr lang="en-US" altLang="ja-JP" sz="1600" dirty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18" name="スライド番号プレースホルダ 1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A7F4E7-733F-4577-96F5-E29DDD8BDA31}" type="slidenum">
              <a:rPr lang="en-US" altLang="ja-JP" smtClean="0"/>
              <a:pPr>
                <a:defRPr/>
              </a:pPr>
              <a:t>13</a:t>
            </a:fld>
            <a:endParaRPr lang="en-US" altLang="ja-JP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図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5438" y="3474035"/>
            <a:ext cx="4596472" cy="3123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-103429"/>
            <a:ext cx="7772400" cy="58010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ja-JP" altLang="en-US" sz="2400" dirty="0" smtClean="0">
                <a:solidFill>
                  <a:schemeClr val="bg1"/>
                </a:solidFill>
                <a:latin typeface="+mj-ea"/>
              </a:rPr>
              <a:t>陸域地質図整備の概要</a:t>
            </a:r>
            <a:endParaRPr lang="ja-JP" altLang="en-US" sz="2400" dirty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0" y="830484"/>
            <a:ext cx="9144000" cy="89255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ja-JP" altLang="en-US" sz="1600" dirty="0"/>
              <a:t>これまでの計画</a:t>
            </a:r>
            <a:endParaRPr lang="en-US" altLang="ja-JP" sz="1600" dirty="0"/>
          </a:p>
          <a:p>
            <a:r>
              <a:rPr lang="ja-JP" altLang="en-US" sz="1200" dirty="0"/>
              <a:t>・第</a:t>
            </a:r>
            <a:r>
              <a:rPr lang="en-US" altLang="ja-JP" sz="1200" dirty="0"/>
              <a:t>1</a:t>
            </a:r>
            <a:r>
              <a:rPr lang="ja-JP" altLang="en-US" sz="1200" dirty="0"/>
              <a:t>期（</a:t>
            </a:r>
            <a:r>
              <a:rPr lang="en-US" altLang="ja-JP" sz="1200" dirty="0"/>
              <a:t>2001</a:t>
            </a:r>
            <a:r>
              <a:rPr lang="ja-JP" altLang="en-US" sz="1200" dirty="0"/>
              <a:t>～</a:t>
            </a:r>
            <a:r>
              <a:rPr lang="en-US" altLang="ja-JP" sz="1200" dirty="0"/>
              <a:t>2004</a:t>
            </a:r>
            <a:r>
              <a:rPr lang="ja-JP" altLang="en-US" sz="1200" dirty="0"/>
              <a:t>年度）</a:t>
            </a:r>
            <a:r>
              <a:rPr lang="ja-JP" altLang="en-US" sz="1200" dirty="0" smtClean="0"/>
              <a:t>：</a:t>
            </a:r>
            <a:r>
              <a:rPr lang="en-US" altLang="ja-JP" sz="1200" dirty="0" smtClean="0">
                <a:solidFill>
                  <a:srgbClr val="FF0000"/>
                </a:solidFill>
              </a:rPr>
              <a:t>1/5</a:t>
            </a:r>
            <a:r>
              <a:rPr lang="ja-JP" altLang="en-US" sz="1200" dirty="0" smtClean="0">
                <a:solidFill>
                  <a:srgbClr val="FF0000"/>
                </a:solidFill>
              </a:rPr>
              <a:t>万地質図幅 </a:t>
            </a:r>
            <a:r>
              <a:rPr lang="en-US" altLang="ja-JP" sz="1200" dirty="0">
                <a:solidFill>
                  <a:srgbClr val="FF0000"/>
                </a:solidFill>
              </a:rPr>
              <a:t>30 </a:t>
            </a:r>
            <a:r>
              <a:rPr lang="ja-JP" altLang="en-US" sz="1200" dirty="0" smtClean="0">
                <a:solidFill>
                  <a:srgbClr val="FF0000"/>
                </a:solidFill>
              </a:rPr>
              <a:t>区画</a:t>
            </a:r>
            <a:r>
              <a:rPr lang="ja-JP" altLang="en-US" sz="1200" dirty="0" smtClean="0">
                <a:solidFill>
                  <a:schemeClr val="accent2"/>
                </a:solidFill>
              </a:rPr>
              <a:t>，</a:t>
            </a:r>
            <a:r>
              <a:rPr lang="en-US" altLang="ja-JP" sz="1200" dirty="0" smtClean="0"/>
              <a:t>1/20</a:t>
            </a:r>
            <a:r>
              <a:rPr lang="ja-JP" altLang="en-US" sz="1200" dirty="0" smtClean="0"/>
              <a:t>万地質図幅</a:t>
            </a:r>
            <a:r>
              <a:rPr lang="en-US" altLang="ja-JP" sz="1200" dirty="0" smtClean="0"/>
              <a:t>8</a:t>
            </a:r>
            <a:r>
              <a:rPr lang="ja-JP" altLang="en-US" sz="1200" dirty="0" smtClean="0"/>
              <a:t>区画</a:t>
            </a:r>
            <a:endParaRPr lang="en-US" altLang="ja-JP" sz="1200" dirty="0"/>
          </a:p>
          <a:p>
            <a:r>
              <a:rPr lang="ja-JP" altLang="en-US" sz="1200" dirty="0"/>
              <a:t>・第</a:t>
            </a:r>
            <a:r>
              <a:rPr lang="en-US" altLang="ja-JP" sz="1200" dirty="0"/>
              <a:t>2</a:t>
            </a:r>
            <a:r>
              <a:rPr lang="ja-JP" altLang="en-US" sz="1200" dirty="0"/>
              <a:t>期（</a:t>
            </a:r>
            <a:r>
              <a:rPr lang="en-US" altLang="ja-JP" sz="1200" dirty="0"/>
              <a:t>2005</a:t>
            </a:r>
            <a:r>
              <a:rPr lang="ja-JP" altLang="en-US" sz="1200" dirty="0"/>
              <a:t>～</a:t>
            </a:r>
            <a:r>
              <a:rPr lang="en-US" altLang="ja-JP" sz="1200" dirty="0"/>
              <a:t>2009</a:t>
            </a:r>
            <a:r>
              <a:rPr lang="ja-JP" altLang="en-US" sz="1200" dirty="0"/>
              <a:t>年度）</a:t>
            </a:r>
            <a:r>
              <a:rPr lang="ja-JP" altLang="en-US" sz="1200" dirty="0" smtClean="0"/>
              <a:t>：</a:t>
            </a:r>
            <a:r>
              <a:rPr lang="en-US" altLang="ja-JP" sz="1200" dirty="0" smtClean="0">
                <a:solidFill>
                  <a:srgbClr val="FF0000"/>
                </a:solidFill>
              </a:rPr>
              <a:t>1/5</a:t>
            </a:r>
            <a:r>
              <a:rPr lang="ja-JP" altLang="en-US" sz="1200" dirty="0" smtClean="0">
                <a:solidFill>
                  <a:srgbClr val="FF0000"/>
                </a:solidFill>
              </a:rPr>
              <a:t>万地質図幅</a:t>
            </a:r>
            <a:r>
              <a:rPr lang="en-US" altLang="ja-JP" sz="1200" dirty="0" smtClean="0">
                <a:solidFill>
                  <a:srgbClr val="FF0000"/>
                </a:solidFill>
              </a:rPr>
              <a:t> 25</a:t>
            </a:r>
            <a:r>
              <a:rPr lang="ja-JP" altLang="en-US" sz="1200" dirty="0" smtClean="0">
                <a:solidFill>
                  <a:srgbClr val="FF0000"/>
                </a:solidFill>
              </a:rPr>
              <a:t>区画</a:t>
            </a:r>
            <a:r>
              <a:rPr lang="en-US" altLang="ja-JP" sz="1200" dirty="0" smtClean="0">
                <a:solidFill>
                  <a:srgbClr val="FF0000"/>
                </a:solidFill>
              </a:rPr>
              <a:t> </a:t>
            </a:r>
            <a:r>
              <a:rPr lang="ja-JP" altLang="en-US" sz="1200" dirty="0" smtClean="0">
                <a:solidFill>
                  <a:srgbClr val="FF0000"/>
                </a:solidFill>
              </a:rPr>
              <a:t>，</a:t>
            </a:r>
            <a:r>
              <a:rPr lang="en-US" altLang="ja-JP" sz="1200" dirty="0" smtClean="0">
                <a:solidFill>
                  <a:srgbClr val="FF0000"/>
                </a:solidFill>
              </a:rPr>
              <a:t> 1/20</a:t>
            </a:r>
            <a:r>
              <a:rPr lang="ja-JP" altLang="en-US" sz="1200" dirty="0" smtClean="0">
                <a:solidFill>
                  <a:srgbClr val="FF0000"/>
                </a:solidFill>
              </a:rPr>
              <a:t>万地質図幅</a:t>
            </a:r>
            <a:r>
              <a:rPr lang="en-US" altLang="ja-JP" sz="1200" dirty="0" smtClean="0">
                <a:solidFill>
                  <a:srgbClr val="FF0000"/>
                </a:solidFill>
              </a:rPr>
              <a:t>23</a:t>
            </a:r>
            <a:r>
              <a:rPr lang="ja-JP" altLang="en-US" sz="1200" dirty="0" smtClean="0">
                <a:solidFill>
                  <a:srgbClr val="FF0000"/>
                </a:solidFill>
              </a:rPr>
              <a:t>区画</a:t>
            </a:r>
            <a:r>
              <a:rPr lang="en-US" altLang="ja-JP" sz="1200" dirty="0" smtClean="0">
                <a:solidFill>
                  <a:srgbClr val="FF0000"/>
                </a:solidFill>
              </a:rPr>
              <a:t>(</a:t>
            </a:r>
            <a:r>
              <a:rPr lang="ja-JP" altLang="en-US" sz="1200" dirty="0" smtClean="0">
                <a:solidFill>
                  <a:srgbClr val="FF0000"/>
                </a:solidFill>
              </a:rPr>
              <a:t>新規</a:t>
            </a:r>
            <a:r>
              <a:rPr lang="en-US" altLang="ja-JP" sz="1200" dirty="0" smtClean="0">
                <a:solidFill>
                  <a:srgbClr val="FF0000"/>
                </a:solidFill>
              </a:rPr>
              <a:t>18</a:t>
            </a:r>
            <a:r>
              <a:rPr lang="ja-JP" altLang="en-US" sz="1200" dirty="0" smtClean="0">
                <a:solidFill>
                  <a:srgbClr val="FF0000"/>
                </a:solidFill>
              </a:rPr>
              <a:t>，改訂</a:t>
            </a:r>
            <a:r>
              <a:rPr lang="ja-JP" altLang="ja-JP" sz="1200" dirty="0" smtClean="0">
                <a:solidFill>
                  <a:srgbClr val="FF0000"/>
                </a:solidFill>
              </a:rPr>
              <a:t>5</a:t>
            </a:r>
            <a:r>
              <a:rPr lang="ja-JP" altLang="en-US" sz="1200" dirty="0" smtClean="0">
                <a:solidFill>
                  <a:srgbClr val="FF0000"/>
                </a:solidFill>
              </a:rPr>
              <a:t>）　全国</a:t>
            </a:r>
            <a:r>
              <a:rPr lang="en-US" altLang="ja-JP" sz="1200" dirty="0" smtClean="0">
                <a:solidFill>
                  <a:srgbClr val="FF0000"/>
                </a:solidFill>
              </a:rPr>
              <a:t>124</a:t>
            </a:r>
            <a:r>
              <a:rPr lang="ja-JP" altLang="en-US" sz="1200" dirty="0" smtClean="0">
                <a:solidFill>
                  <a:srgbClr val="FF0000"/>
                </a:solidFill>
              </a:rPr>
              <a:t>区画完備</a:t>
            </a:r>
            <a:endParaRPr lang="en-US" altLang="ja-JP" sz="1200" dirty="0" smtClean="0">
              <a:solidFill>
                <a:srgbClr val="FF0000"/>
              </a:solidFill>
            </a:endParaRPr>
          </a:p>
          <a:p>
            <a:r>
              <a:rPr lang="ja-JP" altLang="en-US" sz="1200" dirty="0" smtClean="0"/>
              <a:t>・第</a:t>
            </a:r>
            <a:r>
              <a:rPr lang="en-US" altLang="ja-JP" sz="1200" dirty="0" smtClean="0"/>
              <a:t>3</a:t>
            </a:r>
            <a:r>
              <a:rPr lang="ja-JP" altLang="en-US" sz="1200" dirty="0" smtClean="0"/>
              <a:t>期</a:t>
            </a:r>
            <a:r>
              <a:rPr lang="ja-JP" altLang="en-US" sz="1200" dirty="0"/>
              <a:t>（</a:t>
            </a:r>
            <a:r>
              <a:rPr lang="en-US" altLang="ja-JP" sz="1200" dirty="0" smtClean="0"/>
              <a:t>2010</a:t>
            </a:r>
            <a:r>
              <a:rPr lang="ja-JP" altLang="en-US" sz="1200" dirty="0" smtClean="0"/>
              <a:t>～</a:t>
            </a:r>
            <a:r>
              <a:rPr lang="en-US" altLang="ja-JP" sz="1200" dirty="0" smtClean="0"/>
              <a:t>2014</a:t>
            </a:r>
            <a:r>
              <a:rPr lang="ja-JP" altLang="en-US" sz="1200" dirty="0" smtClean="0"/>
              <a:t>年度</a:t>
            </a:r>
            <a:r>
              <a:rPr lang="ja-JP" altLang="en-US" sz="1200" dirty="0"/>
              <a:t>）：</a:t>
            </a:r>
            <a:r>
              <a:rPr lang="en-US" altLang="ja-JP" sz="1200" dirty="0">
                <a:solidFill>
                  <a:srgbClr val="FF0000"/>
                </a:solidFill>
              </a:rPr>
              <a:t>1/5</a:t>
            </a:r>
            <a:r>
              <a:rPr lang="ja-JP" altLang="en-US" sz="1200" dirty="0">
                <a:solidFill>
                  <a:srgbClr val="FF0000"/>
                </a:solidFill>
              </a:rPr>
              <a:t>万地質図幅</a:t>
            </a:r>
            <a:r>
              <a:rPr lang="en-US" altLang="ja-JP" sz="1200" dirty="0">
                <a:solidFill>
                  <a:srgbClr val="FF0000"/>
                </a:solidFill>
              </a:rPr>
              <a:t> </a:t>
            </a:r>
            <a:r>
              <a:rPr lang="en-US" altLang="ja-JP" sz="1200" dirty="0" smtClean="0">
                <a:solidFill>
                  <a:srgbClr val="FF0000"/>
                </a:solidFill>
              </a:rPr>
              <a:t>20</a:t>
            </a:r>
            <a:r>
              <a:rPr lang="ja-JP" altLang="en-US" sz="1200" dirty="0" smtClean="0">
                <a:solidFill>
                  <a:srgbClr val="FF0000"/>
                </a:solidFill>
              </a:rPr>
              <a:t>区画</a:t>
            </a:r>
            <a:r>
              <a:rPr lang="en-US" altLang="ja-JP" sz="1200" dirty="0" smtClean="0">
                <a:solidFill>
                  <a:srgbClr val="FF0000"/>
                </a:solidFill>
              </a:rPr>
              <a:t> </a:t>
            </a:r>
            <a:r>
              <a:rPr lang="ja-JP" altLang="en-US" sz="1200" dirty="0" smtClean="0">
                <a:solidFill>
                  <a:srgbClr val="FF0000"/>
                </a:solidFill>
              </a:rPr>
              <a:t>，次世代シームレス地質図編纂</a:t>
            </a:r>
            <a:r>
              <a:rPr lang="en-US" altLang="ja-JP" sz="1200" dirty="0" smtClean="0">
                <a:solidFill>
                  <a:srgbClr val="FF0000"/>
                </a:solidFill>
              </a:rPr>
              <a:t>(124</a:t>
            </a:r>
            <a:r>
              <a:rPr lang="ja-JP" altLang="en-US" sz="1200" dirty="0" smtClean="0">
                <a:solidFill>
                  <a:srgbClr val="FF0000"/>
                </a:solidFill>
              </a:rPr>
              <a:t>区画</a:t>
            </a:r>
            <a:r>
              <a:rPr lang="en-US" altLang="ja-JP" sz="1200" dirty="0" smtClean="0">
                <a:solidFill>
                  <a:srgbClr val="FF0000"/>
                </a:solidFill>
              </a:rPr>
              <a:t>)</a:t>
            </a:r>
            <a:r>
              <a:rPr lang="ja-JP" altLang="en-US" sz="1200" dirty="0" smtClean="0">
                <a:solidFill>
                  <a:srgbClr val="FF0000"/>
                </a:solidFill>
              </a:rPr>
              <a:t>，</a:t>
            </a:r>
            <a:r>
              <a:rPr lang="en-US" altLang="ja-JP" sz="1200" dirty="0" smtClean="0"/>
              <a:t> </a:t>
            </a:r>
            <a:r>
              <a:rPr lang="en-US" altLang="ja-JP" sz="1200" dirty="0"/>
              <a:t>1/20</a:t>
            </a:r>
            <a:r>
              <a:rPr lang="ja-JP" altLang="en-US" sz="1200" dirty="0"/>
              <a:t>万地質図幅改訂</a:t>
            </a:r>
            <a:r>
              <a:rPr lang="en-US" altLang="ja-JP" sz="1200" dirty="0" smtClean="0"/>
              <a:t>3</a:t>
            </a:r>
            <a:r>
              <a:rPr lang="ja-JP" altLang="en-US" sz="1200" dirty="0" smtClean="0"/>
              <a:t>区画</a:t>
            </a:r>
            <a:r>
              <a:rPr lang="en-US" altLang="ja-JP" sz="1200" dirty="0" smtClean="0"/>
              <a:t> </a:t>
            </a:r>
            <a:endParaRPr lang="en-US" altLang="ja-JP" sz="1200" dirty="0">
              <a:solidFill>
                <a:schemeClr val="accent2"/>
              </a:solidFill>
            </a:endParaRPr>
          </a:p>
        </p:txBody>
      </p:sp>
      <p:sp>
        <p:nvSpPr>
          <p:cNvPr id="42" name="正方形/長方形 32"/>
          <p:cNvSpPr>
            <a:spLocks noChangeArrowheads="1"/>
          </p:cNvSpPr>
          <p:nvPr/>
        </p:nvSpPr>
        <p:spPr bwMode="auto">
          <a:xfrm>
            <a:off x="54143" y="419131"/>
            <a:ext cx="3844925" cy="30777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ja-JP" altLang="en-US" sz="1400" dirty="0" smtClean="0">
                <a:latin typeface="Calibri" pitchFamily="34" charset="0"/>
              </a:rPr>
              <a:t>長期的視点に立った地質図幅</a:t>
            </a:r>
            <a:r>
              <a:rPr lang="ja-JP" altLang="en-US" sz="1400" dirty="0">
                <a:latin typeface="Calibri" pitchFamily="34" charset="0"/>
              </a:rPr>
              <a:t>作成</a:t>
            </a:r>
            <a:r>
              <a:rPr lang="ja-JP" altLang="en-US" sz="1400" dirty="0" smtClean="0">
                <a:latin typeface="Calibri" pitchFamily="34" charset="0"/>
              </a:rPr>
              <a:t>の重要性</a:t>
            </a:r>
            <a:endParaRPr lang="en-US" altLang="ja-JP" sz="1400" dirty="0">
              <a:latin typeface="Calibri" pitchFamily="34" charset="0"/>
            </a:endParaRPr>
          </a:p>
        </p:txBody>
      </p:sp>
      <p:sp>
        <p:nvSpPr>
          <p:cNvPr id="43" name="テキスト ボックス 35"/>
          <p:cNvSpPr txBox="1">
            <a:spLocks noChangeArrowheads="1"/>
          </p:cNvSpPr>
          <p:nvPr/>
        </p:nvSpPr>
        <p:spPr bwMode="auto">
          <a:xfrm>
            <a:off x="41379" y="2386392"/>
            <a:ext cx="8951746" cy="30777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1400" dirty="0" smtClean="0">
                <a:latin typeface="Calibri" pitchFamily="34" charset="0"/>
              </a:rPr>
              <a:t>5</a:t>
            </a:r>
            <a:r>
              <a:rPr lang="ja-JP" altLang="en-US" sz="1400" dirty="0" smtClean="0">
                <a:latin typeface="Calibri" pitchFamily="34" charset="0"/>
              </a:rPr>
              <a:t>万分の１地質図幅：「</a:t>
            </a:r>
            <a:r>
              <a:rPr lang="ja-JP" altLang="en-US" sz="1400" dirty="0">
                <a:latin typeface="Calibri" pitchFamily="34" charset="0"/>
              </a:rPr>
              <a:t>都市基盤整備や防災等の観点</a:t>
            </a:r>
            <a:r>
              <a:rPr lang="ja-JP" altLang="en-US" sz="1400" dirty="0" smtClean="0">
                <a:latin typeface="Calibri" pitchFamily="34" charset="0"/>
              </a:rPr>
              <a:t>」及び「</a:t>
            </a:r>
            <a:r>
              <a:rPr lang="ja-JP" altLang="en-US" sz="1400" dirty="0">
                <a:latin typeface="Calibri" pitchFamily="34" charset="0"/>
              </a:rPr>
              <a:t>地質情報の標準化と体系化の観点</a:t>
            </a:r>
            <a:r>
              <a:rPr lang="ja-JP" altLang="en-US" sz="1400" dirty="0" smtClean="0">
                <a:latin typeface="Calibri" pitchFamily="34" charset="0"/>
              </a:rPr>
              <a:t>」から重点化して整備</a:t>
            </a:r>
            <a:endParaRPr lang="ja-JP" altLang="en-US" sz="1400" dirty="0">
              <a:latin typeface="Calibri" pitchFamily="34" charset="0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41379" y="2732657"/>
            <a:ext cx="8974890" cy="307777"/>
          </a:xfrm>
          <a:prstGeom prst="rect">
            <a:avLst/>
          </a:prstGeom>
          <a:ln w="28575" cmpd="sng">
            <a:solidFill>
              <a:srgbClr val="00009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ja-JP" sz="1400" dirty="0">
                <a:latin typeface="Calibri" pitchFamily="34" charset="0"/>
              </a:rPr>
              <a:t>2</a:t>
            </a:r>
            <a:r>
              <a:rPr lang="en-US" altLang="ja-JP" sz="1400" dirty="0">
                <a:latin typeface="Calibri" pitchFamily="34" charset="0"/>
              </a:rPr>
              <a:t>0</a:t>
            </a:r>
            <a:r>
              <a:rPr lang="ja-JP" altLang="en-US" sz="1400" dirty="0">
                <a:latin typeface="Calibri" pitchFamily="34" charset="0"/>
              </a:rPr>
              <a:t>万分の１地質図幅：作成年の古い</a:t>
            </a:r>
            <a:r>
              <a:rPr lang="ja-JP" altLang="en-US" sz="1400" dirty="0" smtClean="0">
                <a:latin typeface="Calibri" pitchFamily="34" charset="0"/>
              </a:rPr>
              <a:t>地質図のを改訂し，シームレス地質図の更新を行う</a:t>
            </a:r>
            <a:endParaRPr lang="ja-JP" altLang="en-US" sz="1400" dirty="0">
              <a:latin typeface="Calibri" pitchFamily="34" charset="0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1379" y="3110554"/>
            <a:ext cx="8951746" cy="307777"/>
          </a:xfrm>
          <a:prstGeom prst="rect">
            <a:avLst/>
          </a:prstGeom>
          <a:ln w="28575" cmpd="sng">
            <a:solidFill>
              <a:srgbClr val="00009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1400" dirty="0" smtClean="0">
                <a:latin typeface="Calibri" pitchFamily="34" charset="0"/>
              </a:rPr>
              <a:t>シームレス地質図：最新の地質情報の反映，凡例の構造化及び階層化による利便性の向上</a:t>
            </a:r>
            <a:endParaRPr lang="ja-JP" altLang="en-US" sz="1400" dirty="0">
              <a:latin typeface="Calibri" pitchFamily="34" charset="0"/>
            </a:endParaRPr>
          </a:p>
        </p:txBody>
      </p:sp>
      <p:sp>
        <p:nvSpPr>
          <p:cNvPr id="35" name="テキスト ボックス 34"/>
          <p:cNvSpPr txBox="1">
            <a:spLocks noChangeArrowheads="1"/>
          </p:cNvSpPr>
          <p:nvPr/>
        </p:nvSpPr>
        <p:spPr bwMode="auto">
          <a:xfrm>
            <a:off x="4946360" y="3538150"/>
            <a:ext cx="2413000" cy="314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8100" dir="2700000" algn="tl" rotWithShape="0">
              <a:srgbClr val="808080">
                <a:alpha val="42999"/>
              </a:srgbClr>
            </a:outerShdw>
          </a:effec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altLang="ja-JP" sz="1400" b="1" smtClean="0">
                <a:latin typeface="ＭＳ Ｐゴシック" charset="0"/>
              </a:rPr>
              <a:t>1/20</a:t>
            </a:r>
            <a:r>
              <a:rPr lang="ja-JP" altLang="en-US" sz="1400" b="1" smtClean="0">
                <a:latin typeface="ＭＳ Ｐゴシック" charset="0"/>
              </a:rPr>
              <a:t>万シームレス地質図</a:t>
            </a:r>
          </a:p>
        </p:txBody>
      </p:sp>
      <p:sp>
        <p:nvSpPr>
          <p:cNvPr id="36" name="テキスト ボックス 35"/>
          <p:cNvSpPr txBox="1">
            <a:spLocks noChangeArrowheads="1"/>
          </p:cNvSpPr>
          <p:nvPr/>
        </p:nvSpPr>
        <p:spPr bwMode="auto">
          <a:xfrm>
            <a:off x="6099328" y="4266760"/>
            <a:ext cx="1527175" cy="314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8100" dir="2700000" algn="tl" rotWithShape="0">
              <a:srgbClr val="808080">
                <a:alpha val="42999"/>
              </a:srgbClr>
            </a:outerShdw>
          </a:effec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altLang="ja-JP" sz="1400" b="1" smtClean="0">
                <a:latin typeface="ＭＳ Ｐゴシック" charset="0"/>
              </a:rPr>
              <a:t>1/20</a:t>
            </a:r>
            <a:r>
              <a:rPr lang="ja-JP" altLang="en-US" sz="1400" b="1" smtClean="0">
                <a:latin typeface="ＭＳ Ｐゴシック" charset="0"/>
              </a:rPr>
              <a:t>万地質図幅</a:t>
            </a:r>
          </a:p>
        </p:txBody>
      </p:sp>
      <p:sp>
        <p:nvSpPr>
          <p:cNvPr id="37" name="テキスト ボックス 36"/>
          <p:cNvSpPr txBox="1">
            <a:spLocks noChangeArrowheads="1"/>
          </p:cNvSpPr>
          <p:nvPr/>
        </p:nvSpPr>
        <p:spPr bwMode="auto">
          <a:xfrm>
            <a:off x="5857454" y="5019528"/>
            <a:ext cx="1423987" cy="314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8100" dir="2700000" algn="tl" rotWithShape="0">
              <a:srgbClr val="808080">
                <a:alpha val="42999"/>
              </a:srgbClr>
            </a:outerShdw>
          </a:effec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altLang="ja-JP" sz="1400" b="1" smtClean="0">
                <a:latin typeface="ＭＳ Ｐゴシック" charset="0"/>
              </a:rPr>
              <a:t>1/</a:t>
            </a:r>
            <a:r>
              <a:rPr lang="ja-JP" altLang="en-US" sz="1400" b="1" smtClean="0">
                <a:latin typeface="ＭＳ Ｐゴシック" charset="0"/>
              </a:rPr>
              <a:t>５万地質図幅</a:t>
            </a:r>
          </a:p>
        </p:txBody>
      </p:sp>
      <p:sp>
        <p:nvSpPr>
          <p:cNvPr id="39" name="テキスト ボックス 38"/>
          <p:cNvSpPr txBox="1">
            <a:spLocks noChangeArrowheads="1"/>
          </p:cNvSpPr>
          <p:nvPr/>
        </p:nvSpPr>
        <p:spPr bwMode="auto">
          <a:xfrm>
            <a:off x="6256386" y="6027777"/>
            <a:ext cx="2217738" cy="30777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8100" dir="2700000" algn="tl" rotWithShape="0">
              <a:srgbClr val="808080">
                <a:alpha val="42999"/>
              </a:srgbClr>
            </a:outerShdw>
          </a:effec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ja-JP" altLang="en-US" sz="1400" b="1" dirty="0" smtClean="0"/>
              <a:t>日本列島地質構造発達史</a:t>
            </a:r>
          </a:p>
        </p:txBody>
      </p:sp>
      <p:sp>
        <p:nvSpPr>
          <p:cNvPr id="15" name="角丸四角形 14"/>
          <p:cNvSpPr>
            <a:spLocks noChangeArrowheads="1"/>
          </p:cNvSpPr>
          <p:nvPr/>
        </p:nvSpPr>
        <p:spPr bwMode="auto">
          <a:xfrm>
            <a:off x="96838" y="3474035"/>
            <a:ext cx="2438932" cy="442555"/>
          </a:xfrm>
          <a:prstGeom prst="roundRect">
            <a:avLst>
              <a:gd name="adj" fmla="val 16667"/>
            </a:avLst>
          </a:prstGeom>
          <a:solidFill>
            <a:srgbClr val="CCCCFF"/>
          </a:solidFill>
          <a:ln w="9525">
            <a:solidFill>
              <a:srgbClr val="F9F9F9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600" b="1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「</a:t>
            </a:r>
            <a:r>
              <a:rPr lang="ja-JP" altLang="en-US" sz="1600" b="1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地質情報</a:t>
            </a:r>
            <a:r>
              <a:rPr lang="ja-JP" altLang="en-US" sz="1600" b="1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の整備体系</a:t>
            </a:r>
            <a:r>
              <a:rPr lang="ja-JP" altLang="en-US" sz="1600" b="1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」</a:t>
            </a:r>
          </a:p>
        </p:txBody>
      </p:sp>
      <p:sp>
        <p:nvSpPr>
          <p:cNvPr id="47" name="正方形/長方形 46"/>
          <p:cNvSpPr/>
          <p:nvPr/>
        </p:nvSpPr>
        <p:spPr>
          <a:xfrm>
            <a:off x="41378" y="1731022"/>
            <a:ext cx="9102622" cy="58477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6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・</a:t>
            </a:r>
            <a:r>
              <a:rPr lang="ja-JP" altLang="en-US" sz="1600" b="1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第</a:t>
            </a:r>
            <a:r>
              <a:rPr lang="en-US" altLang="ja-JP" sz="1600" b="1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4</a:t>
            </a:r>
            <a:r>
              <a:rPr lang="ja-JP" altLang="en-US" sz="1600" b="1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期</a:t>
            </a:r>
            <a:r>
              <a:rPr lang="ja-JP" altLang="en-US" sz="16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（</a:t>
            </a:r>
            <a:r>
              <a:rPr lang="en-US" altLang="ja-JP" sz="1600" b="1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2015</a:t>
            </a:r>
            <a:r>
              <a:rPr lang="ja-JP" altLang="en-US" sz="1600" b="1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～</a:t>
            </a:r>
            <a:r>
              <a:rPr lang="en-US" altLang="ja-JP" sz="1600" b="1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2019</a:t>
            </a:r>
            <a:r>
              <a:rPr lang="ja-JP" altLang="en-US" sz="1600" b="1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年度）：</a:t>
            </a:r>
            <a:r>
              <a:rPr lang="en-US" altLang="ja-JP" sz="1600" dirty="0">
                <a:solidFill>
                  <a:schemeClr val="bg1"/>
                </a:solidFill>
              </a:rPr>
              <a:t>1/5</a:t>
            </a:r>
            <a:r>
              <a:rPr lang="ja-JP" altLang="en-US" sz="1600" dirty="0">
                <a:solidFill>
                  <a:schemeClr val="bg1"/>
                </a:solidFill>
              </a:rPr>
              <a:t>万図幅 </a:t>
            </a:r>
            <a:r>
              <a:rPr lang="en-US" altLang="ja-JP" sz="1600" dirty="0">
                <a:solidFill>
                  <a:schemeClr val="bg1"/>
                </a:solidFill>
              </a:rPr>
              <a:t>20 </a:t>
            </a:r>
            <a:r>
              <a:rPr lang="ja-JP" altLang="en-US" sz="1600" dirty="0" smtClean="0">
                <a:solidFill>
                  <a:schemeClr val="bg1"/>
                </a:solidFill>
              </a:rPr>
              <a:t>区画，</a:t>
            </a:r>
            <a:r>
              <a:rPr lang="en-US" altLang="ja-JP" sz="1600" dirty="0" smtClean="0">
                <a:solidFill>
                  <a:schemeClr val="bg1"/>
                </a:solidFill>
              </a:rPr>
              <a:t> </a:t>
            </a:r>
            <a:r>
              <a:rPr lang="ja-JP" altLang="en-US" sz="1600" dirty="0" smtClean="0">
                <a:solidFill>
                  <a:schemeClr val="bg1"/>
                </a:solidFill>
              </a:rPr>
              <a:t>次</a:t>
            </a:r>
            <a:r>
              <a:rPr lang="ja-JP" altLang="en-US" sz="1600" dirty="0">
                <a:solidFill>
                  <a:schemeClr val="bg1"/>
                </a:solidFill>
              </a:rPr>
              <a:t>世代</a:t>
            </a:r>
            <a:r>
              <a:rPr lang="ja-JP" altLang="en-US" sz="1600" dirty="0" smtClean="0">
                <a:solidFill>
                  <a:schemeClr val="bg1"/>
                </a:solidFill>
              </a:rPr>
              <a:t>シームレス地質図公開（</a:t>
            </a:r>
            <a:r>
              <a:rPr lang="en-US" altLang="ja-JP" sz="1600" dirty="0">
                <a:solidFill>
                  <a:schemeClr val="bg1"/>
                </a:solidFill>
              </a:rPr>
              <a:t>124</a:t>
            </a:r>
            <a:r>
              <a:rPr lang="ja-JP" altLang="en-US" sz="1600" dirty="0">
                <a:solidFill>
                  <a:schemeClr val="bg1"/>
                </a:solidFill>
              </a:rPr>
              <a:t>区画相当</a:t>
            </a:r>
            <a:r>
              <a:rPr lang="ja-JP" altLang="en-US" sz="1600" dirty="0" smtClean="0">
                <a:solidFill>
                  <a:schemeClr val="bg1"/>
                </a:solidFill>
              </a:rPr>
              <a:t>）・更新，</a:t>
            </a:r>
            <a:r>
              <a:rPr lang="en-US" altLang="ja-JP" sz="1600" dirty="0" smtClean="0">
                <a:solidFill>
                  <a:schemeClr val="bg1"/>
                </a:solidFill>
              </a:rPr>
              <a:t>1/20</a:t>
            </a:r>
            <a:r>
              <a:rPr lang="ja-JP" altLang="en-US" sz="1600" dirty="0" smtClean="0">
                <a:solidFill>
                  <a:schemeClr val="bg1"/>
                </a:solidFill>
              </a:rPr>
              <a:t>地質図幅改訂</a:t>
            </a:r>
            <a:endParaRPr lang="en-US" altLang="ja-JP" sz="16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937343" y="360920"/>
            <a:ext cx="51237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知的基盤整備計画（</a:t>
            </a:r>
            <a:r>
              <a:rPr lang="ja-JP" altLang="en-US" sz="1400" dirty="0" smtClean="0"/>
              <a:t>知的基盤整備特別委員会：</a:t>
            </a:r>
            <a:r>
              <a:rPr kumimoji="1" lang="ja-JP" altLang="en-US" sz="1400" dirty="0" smtClean="0"/>
              <a:t>経産省の審議会）</a:t>
            </a:r>
            <a:endParaRPr kumimoji="1" lang="ja-JP" altLang="en-US" sz="14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004688" y="569443"/>
            <a:ext cx="51237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新たな知的基盤整備計画</a:t>
            </a:r>
            <a:r>
              <a:rPr kumimoji="1" lang="en-US" altLang="ja-JP" sz="1400" dirty="0" smtClean="0"/>
              <a:t>(2010</a:t>
            </a:r>
            <a:r>
              <a:rPr kumimoji="1" lang="ja-JP" altLang="en-US" sz="1400" dirty="0" smtClean="0"/>
              <a:t>年</a:t>
            </a:r>
            <a:r>
              <a:rPr kumimoji="1" lang="en-US" altLang="ja-JP" sz="1400" dirty="0" smtClean="0"/>
              <a:t>-2020</a:t>
            </a:r>
            <a:r>
              <a:rPr kumimoji="1" lang="ja-JP" altLang="en-US" sz="1400" dirty="0" smtClean="0"/>
              <a:t>年）</a:t>
            </a:r>
            <a:r>
              <a:rPr kumimoji="1" lang="en-US" altLang="ja-JP" sz="1400" dirty="0" smtClean="0"/>
              <a:t>PDCA</a:t>
            </a:r>
            <a:r>
              <a:rPr kumimoji="1" lang="ja-JP" altLang="en-US" sz="1400" dirty="0" smtClean="0"/>
              <a:t>で進捗管理</a:t>
            </a:r>
            <a:endParaRPr kumimoji="1" lang="ja-JP" altLang="en-US" sz="14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8BC68B-4940-4F48-AB3C-18B50F75DE1D}" type="slidenum">
              <a:rPr lang="en-US" altLang="ja-JP" smtClean="0"/>
              <a:pPr>
                <a:defRPr/>
              </a:pPr>
              <a:t>14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5809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0762" y="3356992"/>
            <a:ext cx="7535734" cy="2550277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052736"/>
            <a:ext cx="3862294" cy="2444965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39552" y="6021288"/>
            <a:ext cx="3502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千葉県北部を</a:t>
            </a:r>
            <a:r>
              <a:rPr lang="ja-JP" altLang="en-US" dirty="0"/>
              <a:t>事例</a:t>
            </a:r>
            <a:r>
              <a:rPr lang="ja-JP" altLang="en-US" dirty="0" smtClean="0"/>
              <a:t>に研究開発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84064" y="351270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東京低地の</a:t>
            </a:r>
            <a:r>
              <a:rPr kumimoji="1" lang="en-US" altLang="ja-JP" dirty="0" smtClean="0"/>
              <a:t>3</a:t>
            </a:r>
            <a:r>
              <a:rPr kumimoji="1" lang="ja-JP" altLang="en-US" dirty="0" smtClean="0"/>
              <a:t>次元地質図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267744" y="476672"/>
            <a:ext cx="5184576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都市平野部の</a:t>
            </a:r>
            <a:r>
              <a:rPr lang="en-US" altLang="ja-JP" sz="2800" b="1" dirty="0" smtClean="0"/>
              <a:t>3</a:t>
            </a:r>
            <a:r>
              <a:rPr lang="ja-JP" altLang="ja-JP" sz="2800" b="1" dirty="0"/>
              <a:t>次元地質</a:t>
            </a:r>
            <a:r>
              <a:rPr lang="ja-JP" altLang="ja-JP" sz="2800" b="1" dirty="0" smtClean="0"/>
              <a:t>地盤図</a:t>
            </a:r>
            <a:endParaRPr kumimoji="1" lang="ja-JP" altLang="en-US" sz="2800" dirty="0">
              <a:solidFill>
                <a:srgbClr val="7030A0"/>
              </a:solidFill>
              <a:latin typeface="Arial"/>
              <a:cs typeface="Arial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236661" y="1339336"/>
            <a:ext cx="4248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・複雑な形状の氷期の谷に沿って、軟弱な　</a:t>
            </a:r>
            <a:endParaRPr kumimoji="1" lang="en-US" altLang="ja-JP" dirty="0" smtClean="0"/>
          </a:p>
          <a:p>
            <a:r>
              <a:rPr lang="ja-JP" altLang="en-US" dirty="0"/>
              <a:t>　</a:t>
            </a:r>
            <a:r>
              <a:rPr kumimoji="1" lang="ja-JP" altLang="en-US" dirty="0" smtClean="0"/>
              <a:t>沖</a:t>
            </a:r>
            <a:r>
              <a:rPr lang="ja-JP" altLang="en-US" dirty="0" smtClean="0"/>
              <a:t>積層が厚く堆積</a:t>
            </a:r>
            <a:endParaRPr lang="en-US" altLang="ja-JP" dirty="0" smtClean="0"/>
          </a:p>
          <a:p>
            <a:r>
              <a:rPr lang="ja-JP" altLang="en-US" dirty="0"/>
              <a:t>・地</a:t>
            </a:r>
            <a:r>
              <a:rPr lang="ja-JP" altLang="en-US" dirty="0" smtClean="0"/>
              <a:t>震動が強くなりやすい場所や、地下水</a:t>
            </a:r>
            <a:endParaRPr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流動状況など、</a:t>
            </a:r>
            <a:r>
              <a:rPr lang="ja-JP" altLang="en-US" dirty="0"/>
              <a:t>地下利用や防災上</a:t>
            </a:r>
            <a:r>
              <a:rPr lang="ja-JP" altLang="en-US" dirty="0" smtClean="0"/>
              <a:t>重要</a:t>
            </a:r>
            <a:endParaRPr lang="en-US" altLang="ja-JP" dirty="0"/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EB7314-8734-4A29-9E65-603C5B5218CE}" type="slidenum">
              <a:rPr lang="en-US" altLang="ja-JP" smtClean="0"/>
              <a:pPr>
                <a:defRPr/>
              </a:pPr>
              <a:t>15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1239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/>
          <p:cNvGrpSpPr/>
          <p:nvPr/>
        </p:nvGrpSpPr>
        <p:grpSpPr>
          <a:xfrm>
            <a:off x="5111334" y="1131486"/>
            <a:ext cx="3730077" cy="3238554"/>
            <a:chOff x="1754187" y="1052514"/>
            <a:chExt cx="7333193" cy="6366876"/>
          </a:xfrm>
        </p:grpSpPr>
        <p:pic>
          <p:nvPicPr>
            <p:cNvPr id="11" name="図 19" descr="3dmodel1_Rev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4187" y="1052514"/>
              <a:ext cx="7333192" cy="5273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図形グループ 10"/>
            <p:cNvGrpSpPr>
              <a:grpSpLocks/>
            </p:cNvGrpSpPr>
            <p:nvPr/>
          </p:nvGrpSpPr>
          <p:grpSpPr bwMode="auto">
            <a:xfrm>
              <a:off x="2925367" y="1412877"/>
              <a:ext cx="956712" cy="431801"/>
              <a:chOff x="2843808" y="908720"/>
              <a:chExt cx="882411" cy="432048"/>
            </a:xfrm>
          </p:grpSpPr>
          <p:cxnSp>
            <p:nvCxnSpPr>
              <p:cNvPr id="13" name="直線矢印コネクタ 12"/>
              <p:cNvCxnSpPr/>
              <p:nvPr/>
            </p:nvCxnSpPr>
            <p:spPr>
              <a:xfrm flipV="1">
                <a:off x="2843808" y="1124744"/>
                <a:ext cx="575800" cy="21602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テキスト ボックス 8"/>
              <p:cNvSpPr txBox="1">
                <a:spLocks noChangeArrowheads="1"/>
              </p:cNvSpPr>
              <p:nvPr/>
            </p:nvSpPr>
            <p:spPr bwMode="auto">
              <a:xfrm>
                <a:off x="3419872" y="908720"/>
                <a:ext cx="306347" cy="3387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600">
                    <a:latin typeface="Arial" charset="0"/>
                    <a:ea typeface="ＭＳ Ｐゴシック" charset="0"/>
                    <a:cs typeface="ＭＳ Ｐゴシック" charset="0"/>
                  </a:rPr>
                  <a:t>N</a:t>
                </a:r>
                <a:endParaRPr lang="ja-JP" altLang="en-US" sz="1600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8" name="テキスト ボックス 13"/>
            <p:cNvSpPr txBox="1">
              <a:spLocks noChangeArrowheads="1"/>
            </p:cNvSpPr>
            <p:nvPr/>
          </p:nvSpPr>
          <p:spPr bwMode="auto">
            <a:xfrm>
              <a:off x="4719109" y="6874820"/>
              <a:ext cx="4368271" cy="544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ja-JP" altLang="en-US" sz="1200" dirty="0">
                  <a:latin typeface="ＭＳ Ｐゴシック" charset="0"/>
                  <a:ea typeface="ＭＳ Ｐゴシック" charset="0"/>
                  <a:cs typeface="ＭＳ Ｐゴシック" charset="0"/>
                </a:rPr>
                <a:t>（柏付近の</a:t>
              </a:r>
              <a:r>
                <a:rPr lang="en-US" altLang="ja-JP" sz="1200" dirty="0">
                  <a:latin typeface="ＭＳ Ｐゴシック" charset="0"/>
                  <a:ea typeface="ＭＳ Ｐゴシック" charset="0"/>
                  <a:cs typeface="ＭＳ Ｐゴシック" charset="0"/>
                </a:rPr>
                <a:t>3</a:t>
              </a:r>
              <a:r>
                <a:rPr lang="ja-JP" altLang="en-US" sz="1200" dirty="0">
                  <a:latin typeface="ＭＳ Ｐゴシック" charset="0"/>
                  <a:ea typeface="ＭＳ Ｐゴシック" charset="0"/>
                  <a:cs typeface="ＭＳ Ｐゴシック" charset="0"/>
                </a:rPr>
                <a:t>次元地質モデル）</a:t>
              </a:r>
            </a:p>
          </p:txBody>
        </p:sp>
        <p:sp>
          <p:nvSpPr>
            <p:cNvPr id="19" name="テキスト ボックス 9"/>
            <p:cNvSpPr txBox="1">
              <a:spLocks noChangeArrowheads="1"/>
            </p:cNvSpPr>
            <p:nvPr/>
          </p:nvSpPr>
          <p:spPr bwMode="auto">
            <a:xfrm>
              <a:off x="5499895" y="2708275"/>
              <a:ext cx="968125" cy="544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ja-JP" altLang="en-US" sz="1200" b="1" dirty="0">
                  <a:latin typeface="Arial" charset="0"/>
                  <a:ea typeface="ＭＳ Ｐゴシック" charset="0"/>
                  <a:cs typeface="ＭＳ Ｐゴシック" charset="0"/>
                </a:rPr>
                <a:t>柏駅</a:t>
              </a:r>
            </a:p>
          </p:txBody>
        </p:sp>
        <p:cxnSp>
          <p:nvCxnSpPr>
            <p:cNvPr id="20" name="直線矢印コネクタ 19"/>
            <p:cNvCxnSpPr/>
            <p:nvPr/>
          </p:nvCxnSpPr>
          <p:spPr>
            <a:xfrm flipH="1" flipV="1">
              <a:off x="6201569" y="4437064"/>
              <a:ext cx="779066" cy="504825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テキスト ボックス 16"/>
            <p:cNvSpPr txBox="1">
              <a:spLocks noChangeArrowheads="1"/>
            </p:cNvSpPr>
            <p:nvPr/>
          </p:nvSpPr>
          <p:spPr bwMode="auto">
            <a:xfrm>
              <a:off x="6007789" y="5052060"/>
              <a:ext cx="3079590" cy="907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ja-JP" altLang="en-US" sz="1200" dirty="0">
                  <a:latin typeface="Arial" charset="0"/>
                  <a:ea typeface="ＭＳ Ｐゴシック" charset="0"/>
                  <a:cs typeface="ＭＳ Ｐゴシック" charset="0"/>
                </a:rPr>
                <a:t>灰色：木下層下部</a:t>
              </a:r>
              <a:endParaRPr lang="en-US" altLang="ja-JP" sz="1200" dirty="0">
                <a:latin typeface="Arial" charset="0"/>
                <a:ea typeface="ＭＳ Ｐゴシック" charset="0"/>
                <a:cs typeface="ＭＳ Ｐゴシック" charset="0"/>
              </a:endParaRPr>
            </a:p>
            <a:p>
              <a:r>
                <a:rPr lang="ja-JP" altLang="en-US" sz="1200" dirty="0">
                  <a:latin typeface="Arial" charset="0"/>
                  <a:ea typeface="ＭＳ Ｐゴシック" charset="0"/>
                  <a:cs typeface="ＭＳ Ｐゴシック" charset="0"/>
                </a:rPr>
                <a:t>谷埋め状の軟弱泥層</a:t>
              </a:r>
            </a:p>
          </p:txBody>
        </p:sp>
        <p:sp>
          <p:nvSpPr>
            <p:cNvPr id="22" name="テキスト ボックス 17"/>
            <p:cNvSpPr txBox="1">
              <a:spLocks noChangeArrowheads="1"/>
            </p:cNvSpPr>
            <p:nvPr/>
          </p:nvSpPr>
          <p:spPr bwMode="auto">
            <a:xfrm>
              <a:off x="4719109" y="1557338"/>
              <a:ext cx="33855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200" dirty="0">
                  <a:solidFill>
                    <a:srgbClr val="FF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★</a:t>
              </a:r>
              <a:endParaRPr lang="ja-JP" altLang="en-US" sz="12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" name="テキスト ボックス 18"/>
            <p:cNvSpPr txBox="1">
              <a:spLocks noChangeArrowheads="1"/>
            </p:cNvSpPr>
            <p:nvPr/>
          </p:nvSpPr>
          <p:spPr bwMode="auto">
            <a:xfrm>
              <a:off x="5178294" y="4568826"/>
              <a:ext cx="33855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200">
                  <a:solidFill>
                    <a:srgbClr val="FF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★</a:t>
              </a:r>
              <a:endParaRPr lang="ja-JP" altLang="en-US" sz="12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" name="テキスト ボックス 19"/>
            <p:cNvSpPr txBox="1">
              <a:spLocks noChangeArrowheads="1"/>
            </p:cNvSpPr>
            <p:nvPr/>
          </p:nvSpPr>
          <p:spPr bwMode="auto">
            <a:xfrm>
              <a:off x="5167975" y="2560638"/>
              <a:ext cx="33855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200">
                  <a:solidFill>
                    <a:srgbClr val="FF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★</a:t>
              </a:r>
              <a:endParaRPr lang="ja-JP" altLang="en-US" sz="12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" name="テキスト ボックス 20"/>
            <p:cNvSpPr txBox="1">
              <a:spLocks noChangeArrowheads="1"/>
            </p:cNvSpPr>
            <p:nvPr/>
          </p:nvSpPr>
          <p:spPr bwMode="auto">
            <a:xfrm>
              <a:off x="3938323" y="2924176"/>
              <a:ext cx="33855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200" dirty="0">
                  <a:solidFill>
                    <a:srgbClr val="FF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★</a:t>
              </a:r>
              <a:endParaRPr lang="ja-JP" altLang="en-US" sz="12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" name="テキスト ボックス 21"/>
            <p:cNvSpPr txBox="1">
              <a:spLocks noChangeArrowheads="1"/>
            </p:cNvSpPr>
            <p:nvPr/>
          </p:nvSpPr>
          <p:spPr bwMode="auto">
            <a:xfrm>
              <a:off x="5258703" y="6188617"/>
              <a:ext cx="2707721" cy="544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200" dirty="0">
                  <a:solidFill>
                    <a:srgbClr val="FF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★ </a:t>
              </a:r>
              <a:r>
                <a:rPr lang="ja-JP" altLang="en-US" sz="1200" dirty="0">
                  <a:solidFill>
                    <a:srgbClr val="FF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基準ボーリング</a:t>
              </a:r>
            </a:p>
          </p:txBody>
        </p:sp>
        <p:sp>
          <p:nvSpPr>
            <p:cNvPr id="28" name="テキスト ボックス 27"/>
            <p:cNvSpPr txBox="1"/>
            <p:nvPr/>
          </p:nvSpPr>
          <p:spPr>
            <a:xfrm rot="3246315">
              <a:off x="3247547" y="5513487"/>
              <a:ext cx="681597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sz="1400" dirty="0">
                  <a:solidFill>
                    <a:schemeClr val="bg1">
                      <a:lumMod val="50000"/>
                    </a:schemeClr>
                  </a:solidFill>
                </a:rPr>
                <a:t>500 m</a:t>
              </a:r>
              <a:endParaRPr lang="ja-JP" alt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17" name="テキスト ボックス 16"/>
          <p:cNvSpPr txBox="1"/>
          <p:nvPr/>
        </p:nvSpPr>
        <p:spPr>
          <a:xfrm>
            <a:off x="284696" y="476672"/>
            <a:ext cx="8416875" cy="40011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80975" indent="-18097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000" b="1" u="sng" dirty="0" smtClean="0">
                <a:solidFill>
                  <a:srgbClr val="0000FF"/>
                </a:solidFill>
              </a:rPr>
              <a:t>■ボーリングデータ</a:t>
            </a:r>
            <a:r>
              <a:rPr lang="ja-JP" altLang="en-US" sz="2000" b="1" u="sng" dirty="0">
                <a:solidFill>
                  <a:srgbClr val="0000FF"/>
                </a:solidFill>
              </a:rPr>
              <a:t>の</a:t>
            </a:r>
            <a:r>
              <a:rPr lang="ja-JP" altLang="en-US" sz="2000" b="1" u="sng" dirty="0" smtClean="0">
                <a:solidFill>
                  <a:srgbClr val="0000FF"/>
                </a:solidFill>
              </a:rPr>
              <a:t>一元化と３次元地質地盤図の整備（重点項目）</a:t>
            </a:r>
            <a:endParaRPr lang="ja-JP" altLang="en-US" sz="2000" b="1" u="sng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31" name="正方形/長方形 18"/>
          <p:cNvSpPr>
            <a:spLocks noChangeArrowheads="1"/>
          </p:cNvSpPr>
          <p:nvPr/>
        </p:nvSpPr>
        <p:spPr bwMode="auto">
          <a:xfrm>
            <a:off x="325948" y="1680228"/>
            <a:ext cx="4365708" cy="9541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1450" indent="-171450" algn="just">
              <a:buFont typeface="Wingdings" pitchFamily="2" charset="2"/>
              <a:buChar char="l"/>
            </a:pPr>
            <a:r>
              <a:rPr lang="ja-JP" altLang="en-US" sz="1400" dirty="0" smtClean="0">
                <a:latin typeface="Calibri" pitchFamily="34" charset="0"/>
              </a:rPr>
              <a:t>モデル地区を選定し、自治体等に散在するボーリングデータの一元的管理システムの構築、基準ボーリングの実施及びこれに基づく地質地盤図の作成</a:t>
            </a:r>
            <a:endParaRPr lang="en-US" altLang="ja-JP" sz="1400" dirty="0" smtClean="0">
              <a:latin typeface="Calibri" pitchFamily="34" charset="0"/>
            </a:endParaRPr>
          </a:p>
          <a:p>
            <a:pPr marL="171450" indent="-171450">
              <a:buFont typeface="Wingdings" pitchFamily="2" charset="2"/>
              <a:buChar char="l"/>
            </a:pPr>
            <a:r>
              <a:rPr lang="ja-JP" altLang="en-US" sz="1400" dirty="0">
                <a:latin typeface="Calibri" pitchFamily="34" charset="0"/>
              </a:rPr>
              <a:t>３次元表示で閲覧できる地質図の開発</a:t>
            </a:r>
            <a:endParaRPr lang="en-US" altLang="ja-JP" sz="1400" dirty="0">
              <a:latin typeface="Calibri" pitchFamily="34" charset="0"/>
            </a:endParaRPr>
          </a:p>
        </p:txBody>
      </p:sp>
      <p:sp>
        <p:nvSpPr>
          <p:cNvPr id="46" name="正方形/長方形 45"/>
          <p:cNvSpPr/>
          <p:nvPr/>
        </p:nvSpPr>
        <p:spPr>
          <a:xfrm>
            <a:off x="318398" y="872427"/>
            <a:ext cx="53337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600" b="1" dirty="0" smtClean="0">
                <a:solidFill>
                  <a:srgbClr val="0000FF"/>
                </a:solidFill>
              </a:rPr>
              <a:t>基準ボーリングを実施し、地層構造の解釈を付したデータ整備、地質地盤図を作成</a:t>
            </a:r>
            <a:endParaRPr lang="en-US" altLang="ja-JP" sz="1600" b="1" dirty="0">
              <a:solidFill>
                <a:srgbClr val="0000FF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251520" y="4037002"/>
            <a:ext cx="7461354" cy="40011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80975" indent="-18097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000" b="1" u="sng" dirty="0" smtClean="0">
                <a:solidFill>
                  <a:srgbClr val="0000FF"/>
                </a:solidFill>
              </a:rPr>
              <a:t>■  </a:t>
            </a:r>
            <a:r>
              <a:rPr lang="ja-JP" altLang="en-US" sz="2000" b="1" u="sng" dirty="0" smtClean="0">
                <a:solidFill>
                  <a:srgbClr val="0000FF"/>
                </a:solidFill>
                <a:latin typeface="Arial" charset="0"/>
              </a:rPr>
              <a:t>国土</a:t>
            </a:r>
            <a:r>
              <a:rPr lang="ja-JP" altLang="en-US" sz="2000" b="1" u="sng" dirty="0">
                <a:solidFill>
                  <a:srgbClr val="0000FF"/>
                </a:solidFill>
                <a:latin typeface="Arial" charset="0"/>
              </a:rPr>
              <a:t>の基礎情報としての基盤的な地質情報の整備</a:t>
            </a:r>
          </a:p>
        </p:txBody>
      </p:sp>
      <p:sp>
        <p:nvSpPr>
          <p:cNvPr id="30" name="正方形/長方形 29"/>
          <p:cNvSpPr/>
          <p:nvPr/>
        </p:nvSpPr>
        <p:spPr>
          <a:xfrm>
            <a:off x="395536" y="4428401"/>
            <a:ext cx="5693762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ja-JP" altLang="en-US" sz="1600" b="1" dirty="0" smtClean="0">
                <a:solidFill>
                  <a:srgbClr val="0000FF"/>
                </a:solidFill>
              </a:rPr>
              <a:t>国土の保全・管理、防災、環境保全、資源エネルギーの安定確保等に資する国の基礎情報である基盤地質情報を整備</a:t>
            </a:r>
            <a:endParaRPr lang="en-US" altLang="ja-JP" sz="1600" b="1" dirty="0">
              <a:solidFill>
                <a:srgbClr val="0000FF"/>
              </a:solidFill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433667" y="5085020"/>
            <a:ext cx="8098773" cy="138499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71450" indent="-171450">
              <a:buFont typeface="Wingdings" pitchFamily="2" charset="2"/>
              <a:buChar char="l"/>
            </a:pPr>
            <a:r>
              <a:rPr lang="en-US" altLang="ja-JP" sz="1400" dirty="0" smtClean="0"/>
              <a:t>5</a:t>
            </a:r>
            <a:r>
              <a:rPr lang="ja-JP" altLang="en-US" sz="1400" dirty="0" smtClean="0"/>
              <a:t>万分の</a:t>
            </a:r>
            <a:r>
              <a:rPr lang="en-US" altLang="ja-JP" sz="1400" dirty="0" smtClean="0"/>
              <a:t>1</a:t>
            </a:r>
            <a:r>
              <a:rPr lang="ja-JP" altLang="en-US" sz="1400" dirty="0" smtClean="0"/>
              <a:t>地質図幅の整備を推進（全国</a:t>
            </a:r>
            <a:r>
              <a:rPr lang="en-US" altLang="ja-JP" sz="1400" dirty="0" smtClean="0"/>
              <a:t>1274</a:t>
            </a:r>
            <a:r>
              <a:rPr lang="ja-JP" altLang="en-US" sz="1400" dirty="0" smtClean="0"/>
              <a:t>区画、現在約</a:t>
            </a:r>
            <a:r>
              <a:rPr lang="en-US" altLang="ja-JP" sz="1400" dirty="0" smtClean="0"/>
              <a:t>75%</a:t>
            </a:r>
            <a:r>
              <a:rPr lang="ja-JP" altLang="en-US" sz="1400" dirty="0" smtClean="0"/>
              <a:t>を整備）</a:t>
            </a:r>
            <a:endParaRPr lang="en-US" altLang="ja-JP" sz="1400" dirty="0" smtClean="0"/>
          </a:p>
          <a:p>
            <a:pPr marL="171450" indent="-171450">
              <a:buFont typeface="Wingdings" pitchFamily="2" charset="2"/>
              <a:buChar char="l"/>
            </a:pPr>
            <a:r>
              <a:rPr lang="en-US" altLang="ja-JP" sz="1400" dirty="0"/>
              <a:t>20</a:t>
            </a:r>
            <a:r>
              <a:rPr lang="ja-JP" altLang="en-US" sz="1400" dirty="0"/>
              <a:t>万分の</a:t>
            </a:r>
            <a:r>
              <a:rPr lang="en-US" altLang="ja-JP" sz="1400" dirty="0"/>
              <a:t>1</a:t>
            </a:r>
            <a:r>
              <a:rPr lang="ja-JP" altLang="en-US" sz="1400" dirty="0"/>
              <a:t>海洋地質図は、日本列島周辺の完備と、シームレス化への</a:t>
            </a:r>
            <a:r>
              <a:rPr lang="ja-JP" altLang="en-US" sz="1400" dirty="0" smtClean="0"/>
              <a:t>着手</a:t>
            </a:r>
            <a:endParaRPr lang="en-US" altLang="ja-JP" sz="1400" dirty="0" smtClean="0"/>
          </a:p>
          <a:p>
            <a:pPr marL="171450" indent="-171450">
              <a:buFont typeface="Wingdings" pitchFamily="2" charset="2"/>
              <a:buChar char="l"/>
            </a:pPr>
            <a:r>
              <a:rPr lang="ja-JP" altLang="en-US" sz="1400" dirty="0"/>
              <a:t>沿岸地質図は、海陸シームレス地質情報の整備を</a:t>
            </a:r>
            <a:r>
              <a:rPr lang="ja-JP" altLang="en-US" sz="1400" dirty="0" smtClean="0"/>
              <a:t>推進</a:t>
            </a:r>
            <a:endParaRPr lang="en-US" altLang="ja-JP" sz="1400" dirty="0" smtClean="0"/>
          </a:p>
          <a:p>
            <a:pPr marL="171450" indent="-171450">
              <a:buFont typeface="Wingdings" pitchFamily="2" charset="2"/>
              <a:buChar char="l"/>
            </a:pPr>
            <a:r>
              <a:rPr lang="ja-JP" altLang="en-US" sz="1400" dirty="0"/>
              <a:t>防災上重要な活火山について、火山地質図の整備と、活火山</a:t>
            </a:r>
            <a:r>
              <a:rPr lang="en-US" altLang="ja-JP" sz="1400" dirty="0"/>
              <a:t>DB</a:t>
            </a:r>
            <a:r>
              <a:rPr lang="ja-JP" altLang="en-US" sz="1400" dirty="0"/>
              <a:t>の</a:t>
            </a:r>
            <a:r>
              <a:rPr lang="ja-JP" altLang="en-US" sz="1400" dirty="0" smtClean="0"/>
              <a:t>充実</a:t>
            </a:r>
            <a:endParaRPr lang="en-US" altLang="ja-JP" sz="1400" dirty="0" smtClean="0"/>
          </a:p>
          <a:p>
            <a:pPr marL="171450" indent="-171450">
              <a:buFont typeface="Wingdings" pitchFamily="2" charset="2"/>
              <a:buChar char="l"/>
            </a:pPr>
            <a:r>
              <a:rPr lang="ja-JP" altLang="en-US" sz="1400" dirty="0"/>
              <a:t>津波浸水履歴図の</a:t>
            </a:r>
            <a:r>
              <a:rPr lang="ja-JP" altLang="en-US" sz="1400" dirty="0" smtClean="0"/>
              <a:t>整備、活断層</a:t>
            </a:r>
            <a:r>
              <a:rPr lang="en-US" altLang="ja-JP" sz="1400" dirty="0" smtClean="0"/>
              <a:t>DB</a:t>
            </a:r>
            <a:r>
              <a:rPr lang="ja-JP" altLang="en-US" sz="1400" dirty="0" smtClean="0"/>
              <a:t>の整備を推進</a:t>
            </a:r>
            <a:endParaRPr lang="en-US" altLang="ja-JP" sz="1400" dirty="0" smtClean="0"/>
          </a:p>
          <a:p>
            <a:pPr marL="171450" indent="-171450">
              <a:buFont typeface="Wingdings" pitchFamily="2" charset="2"/>
              <a:buChar char="l"/>
            </a:pPr>
            <a:r>
              <a:rPr lang="ja-JP" altLang="en-US" sz="1400" dirty="0"/>
              <a:t>水文環境図は、人口・経済インフラの集積地や、地下水への依存度が高い地域を優先的に</a:t>
            </a:r>
            <a:r>
              <a:rPr lang="ja-JP" altLang="en-US" sz="1400" dirty="0" smtClean="0"/>
              <a:t>整備</a:t>
            </a:r>
            <a:endParaRPr lang="en-US" altLang="ja-JP" sz="1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EB7314-8734-4A29-9E65-603C5B5218CE}" type="slidenum">
              <a:rPr lang="en-US" altLang="ja-JP" smtClean="0"/>
              <a:pPr>
                <a:defRPr/>
              </a:pPr>
              <a:t>16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9869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スクリーンショット 2016-02-02 12.10.3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82" y="651466"/>
            <a:ext cx="5641951" cy="3968007"/>
          </a:xfrm>
          <a:prstGeom prst="rect">
            <a:avLst/>
          </a:prstGeom>
        </p:spPr>
      </p:pic>
      <p:pic>
        <p:nvPicPr>
          <p:cNvPr id="5" name="図 2" descr="スクリーンショット（2014-04-14 17.25.01）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072" y="4243329"/>
            <a:ext cx="1623972" cy="186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5"/>
          <p:cNvSpPr txBox="1">
            <a:spLocks noChangeArrowheads="1"/>
          </p:cNvSpPr>
          <p:nvPr/>
        </p:nvSpPr>
        <p:spPr bwMode="auto">
          <a:xfrm>
            <a:off x="3133966" y="6132616"/>
            <a:ext cx="1246856" cy="27699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ja-JP" altLang="en-US" sz="1200" dirty="0" smtClean="0">
                <a:latin typeface="ＭＳ Ｐゴシック" charset="0"/>
                <a:ea typeface="ＭＳ Ｐゴシック" charset="0"/>
                <a:cs typeface="ＭＳ Ｐゴシック" charset="0"/>
              </a:rPr>
              <a:t>一般的な柱状図</a:t>
            </a:r>
            <a:endParaRPr lang="ja-JP" altLang="en-US" sz="1200" dirty="0">
              <a:latin typeface="ＭＳ Ｐゴシック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" name="Picture 2" descr="C:\Users\NONOGAKI\Desktop\sample\img13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977" y="4221088"/>
            <a:ext cx="1876139" cy="1884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図 1" descr="スクリーンショット（2014-04-14 17.20.21）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545" y="4243876"/>
            <a:ext cx="2050104" cy="1785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テキスト ボックス 6"/>
          <p:cNvSpPr txBox="1">
            <a:spLocks noChangeArrowheads="1"/>
          </p:cNvSpPr>
          <p:nvPr/>
        </p:nvSpPr>
        <p:spPr bwMode="auto">
          <a:xfrm>
            <a:off x="4887816" y="6132615"/>
            <a:ext cx="1377300" cy="27699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200" dirty="0">
                <a:latin typeface="ＭＳ Ｐゴシック" charset="0"/>
                <a:ea typeface="ＭＳ Ｐゴシック" charset="0"/>
                <a:cs typeface="ＭＳ Ｐゴシック" charset="0"/>
              </a:rPr>
              <a:t>JACIC</a:t>
            </a:r>
            <a:r>
              <a:rPr lang="ja-JP" altLang="en-US" sz="1200" dirty="0">
                <a:latin typeface="ＭＳ Ｐゴシック" charset="0"/>
                <a:ea typeface="ＭＳ Ｐゴシック" charset="0"/>
                <a:cs typeface="ＭＳ Ｐゴシック" charset="0"/>
              </a:rPr>
              <a:t>様式柱状図</a:t>
            </a:r>
          </a:p>
        </p:txBody>
      </p:sp>
      <p:sp>
        <p:nvSpPr>
          <p:cNvPr id="10" name="テキスト ボックス 7"/>
          <p:cNvSpPr txBox="1">
            <a:spLocks noChangeArrowheads="1"/>
          </p:cNvSpPr>
          <p:nvPr/>
        </p:nvSpPr>
        <p:spPr bwMode="auto">
          <a:xfrm>
            <a:off x="7151633" y="6144825"/>
            <a:ext cx="1210588" cy="27699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200" dirty="0" smtClean="0">
                <a:latin typeface="ＭＳ Ｐゴシック" charset="0"/>
                <a:ea typeface="ＭＳ Ｐゴシック" charset="0"/>
                <a:cs typeface="ＭＳ Ｐゴシック" charset="0"/>
              </a:rPr>
              <a:t>JACIC</a:t>
            </a:r>
            <a:r>
              <a:rPr lang="ja-JP" altLang="en-US" sz="1200" dirty="0" smtClean="0">
                <a:latin typeface="ＭＳ Ｐゴシック" charset="0"/>
                <a:ea typeface="ＭＳ Ｐゴシック" charset="0"/>
                <a:cs typeface="ＭＳ Ｐゴシック" charset="0"/>
              </a:rPr>
              <a:t>様式</a:t>
            </a:r>
            <a:r>
              <a:rPr lang="en-US" altLang="ja-JP" sz="1200" dirty="0" smtClean="0">
                <a:latin typeface="ＭＳ Ｐゴシック" charset="0"/>
                <a:ea typeface="ＭＳ Ｐゴシック" charset="0"/>
                <a:cs typeface="ＭＳ Ｐゴシック" charset="0"/>
              </a:rPr>
              <a:t>XML</a:t>
            </a:r>
            <a:endParaRPr lang="ja-JP" altLang="en-US" sz="1200" dirty="0">
              <a:latin typeface="ＭＳ Ｐゴシック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2" name="図 11" descr="スクリーンショット 2016-02-02 12.29.31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620688"/>
            <a:ext cx="2307970" cy="2171673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sp>
        <p:nvSpPr>
          <p:cNvPr id="17" name="テキスト ボックス 16"/>
          <p:cNvSpPr txBox="1"/>
          <p:nvPr/>
        </p:nvSpPr>
        <p:spPr>
          <a:xfrm>
            <a:off x="5115297" y="59191"/>
            <a:ext cx="2470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千葉県北部地域で試行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9" name="下矢印 18"/>
          <p:cNvSpPr/>
          <p:nvPr/>
        </p:nvSpPr>
        <p:spPr>
          <a:xfrm rot="19912400">
            <a:off x="3362156" y="3234033"/>
            <a:ext cx="341128" cy="593470"/>
          </a:xfrm>
          <a:prstGeom prst="down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/>
          <p:cNvSpPr/>
          <p:nvPr/>
        </p:nvSpPr>
        <p:spPr>
          <a:xfrm>
            <a:off x="4074976" y="1741591"/>
            <a:ext cx="319549" cy="311355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下矢印 21"/>
          <p:cNvSpPr/>
          <p:nvPr/>
        </p:nvSpPr>
        <p:spPr>
          <a:xfrm rot="15708076">
            <a:off x="5159369" y="880514"/>
            <a:ext cx="237110" cy="1683269"/>
          </a:xfrm>
          <a:prstGeom prst="down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078290" y="2905780"/>
            <a:ext cx="2742182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3</a:t>
            </a:r>
            <a:r>
              <a:rPr kumimoji="1" lang="ja-JP" altLang="en-US" sz="1400" dirty="0" smtClean="0"/>
              <a:t>次元モデリングデータをもとに</a:t>
            </a:r>
            <a:endParaRPr kumimoji="1" lang="en-US" altLang="ja-JP" sz="1400" dirty="0" smtClean="0"/>
          </a:p>
          <a:p>
            <a:r>
              <a:rPr lang="ja-JP" altLang="en-US" sz="1400" dirty="0" smtClean="0"/>
              <a:t>地形に忠実に</a:t>
            </a:r>
            <a:r>
              <a:rPr lang="en-US" altLang="ja-JP" sz="1400" dirty="0" smtClean="0"/>
              <a:t>2</a:t>
            </a:r>
            <a:r>
              <a:rPr lang="ja-JP" altLang="en-US" sz="1400" dirty="0" smtClean="0"/>
              <a:t>次元地質図を描画</a:t>
            </a:r>
            <a:endParaRPr kumimoji="1" lang="ja-JP" altLang="en-US" sz="14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627660" y="3913311"/>
            <a:ext cx="598821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/>
              <a:t>基準ボーリングデータ（産総研のボーリング調査データ）</a:t>
            </a:r>
            <a:r>
              <a:rPr lang="en-US" altLang="ja-JP" sz="1400" dirty="0" smtClean="0"/>
              <a:t>16</a:t>
            </a:r>
            <a:r>
              <a:rPr kumimoji="1" lang="ja-JP" altLang="en-US" sz="1400" dirty="0" smtClean="0"/>
              <a:t>地点；</a:t>
            </a:r>
            <a:r>
              <a:rPr kumimoji="1" lang="en-US" altLang="ja-JP" sz="1400" dirty="0" smtClean="0"/>
              <a:t>3</a:t>
            </a:r>
            <a:r>
              <a:rPr kumimoji="1" lang="ja-JP" altLang="en-US" sz="1400" dirty="0" smtClean="0"/>
              <a:t>種類の形式</a:t>
            </a:r>
            <a:endParaRPr kumimoji="1" lang="ja-JP" altLang="en-US" sz="1400" dirty="0"/>
          </a:p>
        </p:txBody>
      </p:sp>
      <p:sp>
        <p:nvSpPr>
          <p:cNvPr id="2" name="正方形/長方形 1"/>
          <p:cNvSpPr/>
          <p:nvPr/>
        </p:nvSpPr>
        <p:spPr>
          <a:xfrm>
            <a:off x="1441982" y="-27384"/>
            <a:ext cx="34900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b="1" dirty="0">
                <a:solidFill>
                  <a:srgbClr val="FFFF00"/>
                </a:solidFill>
              </a:rPr>
              <a:t>３次元地質地盤図の整備</a:t>
            </a:r>
            <a:endParaRPr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364190" y="5457998"/>
            <a:ext cx="22067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b="1" dirty="0" smtClean="0">
                <a:solidFill>
                  <a:srgbClr val="0000FF"/>
                </a:solidFill>
              </a:rPr>
              <a:t>ボーリングデータの標準化の検討</a:t>
            </a:r>
            <a:endParaRPr lang="ja-JP" altLang="en-US" dirty="0"/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8BC68B-4940-4F48-AB3C-18B50F75DE1D}" type="slidenum">
              <a:rPr lang="en-US" altLang="ja-JP" smtClean="0"/>
              <a:pPr>
                <a:defRPr/>
              </a:pPr>
              <a:t>17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5421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51520" y="476672"/>
            <a:ext cx="29738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 smtClean="0"/>
              <a:t>海陸シームレス地質情報集出版</a:t>
            </a:r>
            <a:endParaRPr lang="en-US" altLang="ja-JP" sz="160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" y="908720"/>
            <a:ext cx="3698188" cy="4135209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7" t="2279" b="2513"/>
          <a:stretch/>
        </p:blipFill>
        <p:spPr>
          <a:xfrm>
            <a:off x="3836879" y="937029"/>
            <a:ext cx="4983593" cy="3860123"/>
          </a:xfrm>
          <a:prstGeom prst="rect">
            <a:avLst/>
          </a:prstGeom>
        </p:spPr>
      </p:pic>
      <p:pic>
        <p:nvPicPr>
          <p:cNvPr id="37" name="図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616398"/>
            <a:ext cx="8892480" cy="980954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5865817" y="35332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chemeClr val="bg1"/>
                </a:solidFill>
              </a:rPr>
              <a:t>沿岸域の地質情報整備計画</a:t>
            </a:r>
            <a:endParaRPr lang="en-US" altLang="ja-JP" dirty="0">
              <a:solidFill>
                <a:schemeClr val="bg1"/>
              </a:solidFill>
            </a:endParaRPr>
          </a:p>
        </p:txBody>
      </p:sp>
      <p:cxnSp>
        <p:nvCxnSpPr>
          <p:cNvPr id="18" name="直線矢印コネクタ 17"/>
          <p:cNvCxnSpPr/>
          <p:nvPr/>
        </p:nvCxnSpPr>
        <p:spPr>
          <a:xfrm flipV="1">
            <a:off x="2195736" y="2420888"/>
            <a:ext cx="1584176" cy="12961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スライド番号プレースホルダー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B4A62E-822A-4BDF-BDB5-C64C09A0436C}" type="slidenum">
              <a:rPr lang="en-US" altLang="ja-JP" smtClean="0"/>
              <a:pPr>
                <a:defRPr/>
              </a:pPr>
              <a:t>18</a:t>
            </a:fld>
            <a:endParaRPr lang="en-US" altLang="ja-JP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148064" y="4941168"/>
            <a:ext cx="2409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2016/05/18</a:t>
            </a:r>
            <a:r>
              <a:rPr kumimoji="1" lang="ja-JP" altLang="en-US" dirty="0" smtClean="0">
                <a:solidFill>
                  <a:srgbClr val="FF0000"/>
                </a:solidFill>
              </a:rPr>
              <a:t>プレス発表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34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タイトル 1"/>
          <p:cNvSpPr>
            <a:spLocks noGrp="1"/>
          </p:cNvSpPr>
          <p:nvPr>
            <p:ph type="title"/>
          </p:nvPr>
        </p:nvSpPr>
        <p:spPr>
          <a:xfrm>
            <a:off x="254000" y="274640"/>
            <a:ext cx="6997700" cy="911225"/>
          </a:xfrm>
        </p:spPr>
        <p:txBody>
          <a:bodyPr/>
          <a:lstStyle/>
          <a:p>
            <a:r>
              <a:rPr lang="ja-JP" altLang="en-US" smtClean="0">
                <a:solidFill>
                  <a:srgbClr val="0000FF"/>
                </a:solidFill>
              </a:rPr>
              <a:t>沖縄プロジェクト</a:t>
            </a:r>
          </a:p>
        </p:txBody>
      </p:sp>
      <p:pic>
        <p:nvPicPr>
          <p:cNvPr id="23555" name="Picture 5" descr="grab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88013" y="4068764"/>
            <a:ext cx="1619250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 descr="grab_samp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900" y="4068764"/>
            <a:ext cx="1925638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3" descr="seismi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2013" y="2127252"/>
            <a:ext cx="3184525" cy="147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図 11" descr="IMGP0561.JPG"/>
          <p:cNvPicPr>
            <a:picLocks noChangeAspect="1"/>
          </p:cNvPicPr>
          <p:nvPr/>
        </p:nvPicPr>
        <p:blipFill>
          <a:blip r:embed="rId5" cstate="print"/>
          <a:srcRect l="11771" t="21204" r="22829" b="41612"/>
          <a:stretch>
            <a:fillRect/>
          </a:stretch>
        </p:blipFill>
        <p:spPr bwMode="auto">
          <a:xfrm>
            <a:off x="5949950" y="430215"/>
            <a:ext cx="3194050" cy="136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9" name="テキスト ボックス 12"/>
          <p:cNvSpPr txBox="1">
            <a:spLocks noChangeArrowheads="1"/>
          </p:cNvSpPr>
          <p:nvPr/>
        </p:nvSpPr>
        <p:spPr bwMode="auto">
          <a:xfrm>
            <a:off x="5886451" y="1758951"/>
            <a:ext cx="31854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/>
              <a:t>海底地質図＝反射法地震探査</a:t>
            </a:r>
          </a:p>
        </p:txBody>
      </p:sp>
      <p:sp>
        <p:nvSpPr>
          <p:cNvPr id="23560" name="テキスト ボックス 13"/>
          <p:cNvSpPr txBox="1">
            <a:spLocks noChangeArrowheads="1"/>
          </p:cNvSpPr>
          <p:nvPr/>
        </p:nvSpPr>
        <p:spPr bwMode="auto">
          <a:xfrm>
            <a:off x="6248400" y="3698876"/>
            <a:ext cx="20313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/>
              <a:t>表層堆積図＝採泥</a:t>
            </a:r>
          </a:p>
        </p:txBody>
      </p:sp>
      <p:sp>
        <p:nvSpPr>
          <p:cNvPr id="23561" name="テキスト ボックス 15"/>
          <p:cNvSpPr txBox="1">
            <a:spLocks noChangeArrowheads="1"/>
          </p:cNvSpPr>
          <p:nvPr/>
        </p:nvSpPr>
        <p:spPr bwMode="auto">
          <a:xfrm>
            <a:off x="965201" y="506414"/>
            <a:ext cx="6463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0000FF"/>
                </a:solidFill>
              </a:rPr>
              <a:t>基盤</a:t>
            </a:r>
          </a:p>
        </p:txBody>
      </p:sp>
      <p:pic>
        <p:nvPicPr>
          <p:cNvPr id="23562" name="図 9" descr="Fig1.ai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435227"/>
            <a:ext cx="3556000" cy="251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3" name="図 10" descr="GH14_MCStrack.pd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06700" y="1012826"/>
            <a:ext cx="3079750" cy="217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4" name="図 11" descr="GK14_plan_color2-2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47875" y="4051300"/>
            <a:ext cx="3016250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5" name="図 24" descr="1004a-gh14のコピー.png"/>
          <p:cNvPicPr>
            <a:picLocks noChangeAspect="1"/>
          </p:cNvPicPr>
          <p:nvPr/>
        </p:nvPicPr>
        <p:blipFill>
          <a:blip r:embed="rId9" cstate="print"/>
          <a:srcRect l="55499" t="52692" r="9195"/>
          <a:stretch>
            <a:fillRect/>
          </a:stretch>
        </p:blipFill>
        <p:spPr bwMode="auto">
          <a:xfrm>
            <a:off x="409576" y="1173165"/>
            <a:ext cx="2397125" cy="138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6" name="テキスト ボックス 25"/>
          <p:cNvSpPr txBox="1">
            <a:spLocks noChangeArrowheads="1"/>
          </p:cNvSpPr>
          <p:nvPr/>
        </p:nvSpPr>
        <p:spPr bwMode="auto">
          <a:xfrm>
            <a:off x="4438651" y="3189290"/>
            <a:ext cx="12490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GH14</a:t>
            </a:r>
            <a:r>
              <a:rPr lang="ja-JP" altLang="en-US"/>
              <a:t>航海</a:t>
            </a:r>
          </a:p>
        </p:txBody>
      </p:sp>
      <p:sp>
        <p:nvSpPr>
          <p:cNvPr id="23567" name="テキスト ボックス 26"/>
          <p:cNvSpPr txBox="1">
            <a:spLocks noChangeArrowheads="1"/>
          </p:cNvSpPr>
          <p:nvPr/>
        </p:nvSpPr>
        <p:spPr bwMode="auto">
          <a:xfrm>
            <a:off x="254001" y="4762501"/>
            <a:ext cx="12490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GH13</a:t>
            </a:r>
            <a:r>
              <a:rPr lang="ja-JP" altLang="en-US"/>
              <a:t>航海</a:t>
            </a:r>
          </a:p>
        </p:txBody>
      </p:sp>
      <p:sp>
        <p:nvSpPr>
          <p:cNvPr id="23568" name="テキスト ボックス 27"/>
          <p:cNvSpPr txBox="1">
            <a:spLocks noChangeArrowheads="1"/>
          </p:cNvSpPr>
          <p:nvPr/>
        </p:nvSpPr>
        <p:spPr bwMode="auto">
          <a:xfrm>
            <a:off x="811213" y="5581652"/>
            <a:ext cx="123623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GK14</a:t>
            </a:r>
            <a:r>
              <a:rPr lang="ja-JP" altLang="en-US"/>
              <a:t>航海</a:t>
            </a:r>
            <a:endParaRPr lang="en-US" altLang="ja-JP"/>
          </a:p>
          <a:p>
            <a:r>
              <a:rPr lang="ja-JP" altLang="en-US"/>
              <a:t>航海中</a:t>
            </a:r>
            <a:endParaRPr lang="en-US" altLang="ja-JP"/>
          </a:p>
          <a:p>
            <a:r>
              <a:rPr lang="ja-JP" altLang="en-US"/>
              <a:t>（計画図）</a:t>
            </a:r>
          </a:p>
        </p:txBody>
      </p:sp>
      <p:sp>
        <p:nvSpPr>
          <p:cNvPr id="23569" name="テキスト ボックス 28"/>
          <p:cNvSpPr txBox="1">
            <a:spLocks noChangeArrowheads="1"/>
          </p:cNvSpPr>
          <p:nvPr/>
        </p:nvSpPr>
        <p:spPr bwMode="auto">
          <a:xfrm>
            <a:off x="0" y="865189"/>
            <a:ext cx="17443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1400">
                <a:solidFill>
                  <a:srgbClr val="FF0000"/>
                </a:solidFill>
              </a:rPr>
              <a:t>喜界島付近で</a:t>
            </a:r>
            <a:endParaRPr lang="en-US" altLang="ja-JP" sz="1400">
              <a:solidFill>
                <a:srgbClr val="FF0000"/>
              </a:solidFill>
            </a:endParaRPr>
          </a:p>
          <a:p>
            <a:r>
              <a:rPr lang="ja-JP" altLang="en-US" sz="1400">
                <a:solidFill>
                  <a:srgbClr val="FF0000"/>
                </a:solidFill>
              </a:rPr>
              <a:t>確認された泥火山？</a:t>
            </a:r>
          </a:p>
        </p:txBody>
      </p:sp>
      <p:pic>
        <p:nvPicPr>
          <p:cNvPr id="23570" name="図 29" descr="第３開洋丸.pdf"/>
          <p:cNvPicPr>
            <a:picLocks noChangeAspect="1"/>
          </p:cNvPicPr>
          <p:nvPr/>
        </p:nvPicPr>
        <p:blipFill>
          <a:blip r:embed="rId10" cstate="print"/>
          <a:srcRect l="21960" t="10185" r="21565" b="71019"/>
          <a:stretch>
            <a:fillRect/>
          </a:stretch>
        </p:blipFill>
        <p:spPr bwMode="auto">
          <a:xfrm>
            <a:off x="6248401" y="5280025"/>
            <a:ext cx="2736850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71" name="スライド番号プレースホルダ 18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6FD4810-403A-4D43-A0D2-43219980A1D7}" type="slidenum">
              <a:rPr lang="ja-JP" altLang="en-US"/>
              <a:pPr/>
              <a:t>19</a:t>
            </a:fld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u="sng" dirty="0" smtClean="0"/>
              <a:t>地質情報は役に立つ？</a:t>
            </a:r>
            <a:endParaRPr kumimoji="1" lang="ja-JP" altLang="en-US" u="sng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525963"/>
          </a:xfrm>
        </p:spPr>
        <p:txBody>
          <a:bodyPr/>
          <a:lstStyle/>
          <a:p>
            <a:r>
              <a:rPr kumimoji="1" lang="ja-JP" altLang="en-US" dirty="0" smtClean="0">
                <a:solidFill>
                  <a:srgbClr val="FF0000"/>
                </a:solidFill>
              </a:rPr>
              <a:t>大陸棚延伸への貢献</a:t>
            </a:r>
            <a:endParaRPr kumimoji="1" lang="en-US" altLang="ja-JP" dirty="0" smtClean="0">
              <a:solidFill>
                <a:srgbClr val="FF0000"/>
              </a:solidFill>
            </a:endParaRPr>
          </a:p>
          <a:p>
            <a:r>
              <a:rPr lang="ja-JP" altLang="en-US" dirty="0" smtClean="0"/>
              <a:t>津波　（東日本大震災　貞観地震）</a:t>
            </a:r>
            <a:endParaRPr lang="en-US" altLang="ja-JP" dirty="0" smtClean="0"/>
          </a:p>
          <a:p>
            <a:r>
              <a:rPr kumimoji="1" lang="ja-JP" altLang="en-US" dirty="0" smtClean="0"/>
              <a:t>活断層</a:t>
            </a:r>
            <a:endParaRPr kumimoji="1" lang="en-US" altLang="ja-JP" dirty="0" smtClean="0"/>
          </a:p>
          <a:p>
            <a:r>
              <a:rPr lang="ja-JP" altLang="en-US" dirty="0" smtClean="0"/>
              <a:t>地質地盤</a:t>
            </a:r>
            <a:endParaRPr lang="en-US" altLang="ja-JP" dirty="0" smtClean="0"/>
          </a:p>
          <a:p>
            <a:r>
              <a:rPr lang="ja-JP" altLang="en-US" dirty="0" smtClean="0"/>
              <a:t>火山</a:t>
            </a:r>
            <a:endParaRPr kumimoji="1" lang="en-US" altLang="ja-JP" dirty="0" smtClean="0"/>
          </a:p>
          <a:p>
            <a:r>
              <a:rPr kumimoji="1" lang="ja-JP" altLang="en-US" dirty="0" smtClean="0"/>
              <a:t>資源、</a:t>
            </a:r>
            <a:r>
              <a:rPr lang="ja-JP" altLang="en-US" dirty="0" smtClean="0"/>
              <a:t>エネルギー</a:t>
            </a:r>
            <a:endParaRPr lang="en-US" altLang="ja-JP" dirty="0" smtClean="0"/>
          </a:p>
          <a:p>
            <a:r>
              <a:rPr lang="ja-JP" altLang="en-US" dirty="0" smtClean="0"/>
              <a:t>公共工事</a:t>
            </a:r>
            <a:endParaRPr lang="en-US" altLang="ja-JP" dirty="0" smtClean="0"/>
          </a:p>
          <a:p>
            <a:r>
              <a:rPr kumimoji="1" lang="ja-JP" altLang="en-US" dirty="0" smtClean="0"/>
              <a:t>環境</a:t>
            </a:r>
            <a:endParaRPr kumimoji="1" lang="en-US" altLang="ja-JP" dirty="0" smtClean="0"/>
          </a:p>
          <a:p>
            <a:r>
              <a:rPr lang="ja-JP" altLang="en-US" dirty="0" smtClean="0"/>
              <a:t>ジオパーク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B4A62E-822A-4BDF-BDB5-C64C09A0436C}" type="slidenum">
              <a:rPr lang="en-US" altLang="ja-JP" smtClean="0"/>
              <a:pPr>
                <a:defRPr/>
              </a:pPr>
              <a:t>2</a:t>
            </a:fld>
            <a:endParaRPr lang="en-US" altLang="ja-JP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/>
        </p:nvSpPr>
        <p:spPr>
          <a:xfrm>
            <a:off x="1763688" y="908720"/>
            <a:ext cx="5616624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CEEE6F-9500-3D45-BD8C-F6878953B5BE}" type="slidenum">
              <a:rPr lang="en-US" altLang="ja-JP" smtClean="0"/>
              <a:pPr>
                <a:defRPr/>
              </a:pPr>
              <a:t>20</a:t>
            </a:fld>
            <a:endParaRPr lang="en-US" altLang="ja-JP"/>
          </a:p>
        </p:txBody>
      </p:sp>
      <p:pic>
        <p:nvPicPr>
          <p:cNvPr id="52226" name="Picture 2" descr="付加価値プロダクトASTER-VAのデータ生成・配信の仕組みと活用イメージ図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2564904"/>
            <a:ext cx="6286500" cy="3476626"/>
          </a:xfrm>
          <a:prstGeom prst="rect">
            <a:avLst/>
          </a:prstGeom>
          <a:noFill/>
        </p:spPr>
      </p:pic>
      <p:sp>
        <p:nvSpPr>
          <p:cNvPr id="8" name="正方形/長方形 7"/>
          <p:cNvSpPr/>
          <p:nvPr/>
        </p:nvSpPr>
        <p:spPr>
          <a:xfrm>
            <a:off x="1619672" y="836712"/>
            <a:ext cx="58326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3200" dirty="0" smtClean="0"/>
              <a:t>衛星観測データに付加価値を付けた「</a:t>
            </a:r>
            <a:r>
              <a:rPr lang="en-US" altLang="ja-JP" sz="3200" dirty="0" smtClean="0"/>
              <a:t>ASTER-VA</a:t>
            </a:r>
            <a:r>
              <a:rPr lang="ja-JP" altLang="en-US" sz="3200" dirty="0" smtClean="0"/>
              <a:t>」を無償提供</a:t>
            </a:r>
            <a:endParaRPr lang="ja-JP" altLang="en-US" sz="32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059832" y="2060848"/>
            <a:ext cx="2717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2016</a:t>
            </a:r>
            <a:r>
              <a:rPr kumimoji="1" lang="ja-JP" altLang="en-US" dirty="0" smtClean="0">
                <a:solidFill>
                  <a:srgbClr val="FF0000"/>
                </a:solidFill>
              </a:rPr>
              <a:t>年</a:t>
            </a:r>
            <a:r>
              <a:rPr kumimoji="1" lang="en-US" altLang="ja-JP" dirty="0" smtClean="0">
                <a:solidFill>
                  <a:srgbClr val="FF0000"/>
                </a:solidFill>
              </a:rPr>
              <a:t>4</a:t>
            </a:r>
            <a:r>
              <a:rPr kumimoji="1" lang="ja-JP" altLang="en-US" dirty="0" smtClean="0">
                <a:solidFill>
                  <a:srgbClr val="FF0000"/>
                </a:solidFill>
              </a:rPr>
              <a:t>月</a:t>
            </a:r>
            <a:r>
              <a:rPr kumimoji="1" lang="en-US" altLang="ja-JP" dirty="0" smtClean="0">
                <a:solidFill>
                  <a:srgbClr val="FF0000"/>
                </a:solidFill>
              </a:rPr>
              <a:t>1</a:t>
            </a:r>
            <a:r>
              <a:rPr kumimoji="1" lang="ja-JP" altLang="en-US" dirty="0" smtClean="0">
                <a:solidFill>
                  <a:srgbClr val="FF0000"/>
                </a:solidFill>
              </a:rPr>
              <a:t>日プレス発表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1628775"/>
            <a:ext cx="9123362" cy="426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827089" y="1196975"/>
            <a:ext cx="7489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ja-JP" altLang="en-US" sz="2000">
                <a:latin typeface="ＭＳ Ｐゴシック" charset="0"/>
                <a:ea typeface="ＭＳ Ｐゴシック" charset="0"/>
                <a:cs typeface="ＭＳ Ｐゴシック" charset="0"/>
              </a:rPr>
              <a:t>青バンドの推定により天然色画像を作成し、全球をシームレス結合</a:t>
            </a:r>
            <a:endParaRPr lang="en-US" altLang="ja-JP" sz="2000">
              <a:latin typeface="ＭＳ Ｐゴシック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図形グループ 17"/>
          <p:cNvGrpSpPr>
            <a:grpSpLocks/>
          </p:cNvGrpSpPr>
          <p:nvPr/>
        </p:nvGrpSpPr>
        <p:grpSpPr bwMode="auto">
          <a:xfrm>
            <a:off x="3995739" y="4149727"/>
            <a:ext cx="4968875" cy="2519363"/>
            <a:chOff x="3779912" y="3933056"/>
            <a:chExt cx="4968552" cy="2520280"/>
          </a:xfrm>
        </p:grpSpPr>
        <p:sp>
          <p:nvSpPr>
            <p:cNvPr id="14" name="正方形/長方形 13"/>
            <p:cNvSpPr/>
            <p:nvPr/>
          </p:nvSpPr>
          <p:spPr>
            <a:xfrm>
              <a:off x="3779912" y="3933056"/>
              <a:ext cx="4968552" cy="25202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pic>
          <p:nvPicPr>
            <p:cNvPr id="18439" name="図 1" descr="スクリーンショット 2014-10-09 17.17.55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9674" y="4365104"/>
              <a:ext cx="4902277" cy="1974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0" name="テキスト ボックス 7"/>
            <p:cNvSpPr txBox="1">
              <a:spLocks noChangeArrowheads="1"/>
            </p:cNvSpPr>
            <p:nvPr/>
          </p:nvSpPr>
          <p:spPr bwMode="auto">
            <a:xfrm>
              <a:off x="3779912" y="3933056"/>
              <a:ext cx="4839471" cy="369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ja-JP" altLang="en-US" sz="1800"/>
                <a:t>グーグルアースと</a:t>
              </a:r>
              <a:r>
                <a:rPr lang="en-US" altLang="ja-JP" sz="1800"/>
                <a:t>ASTER</a:t>
              </a:r>
              <a:r>
                <a:rPr lang="ja-JP" altLang="en-US" sz="1800"/>
                <a:t>天然色マップの比較</a:t>
              </a:r>
            </a:p>
          </p:txBody>
        </p:sp>
      </p:grpSp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437444"/>
            <a:ext cx="8642350" cy="688094"/>
          </a:xfrm>
        </p:spPr>
        <p:txBody>
          <a:bodyPr/>
          <a:lstStyle/>
          <a:p>
            <a:r>
              <a:rPr lang="en-US" altLang="ja-JP" sz="3200" dirty="0" smtClean="0">
                <a:latin typeface="ＭＳ Ｐゴシック" charset="0"/>
                <a:ea typeface="ＭＳ Ｐゴシック" charset="0"/>
                <a:cs typeface="ＭＳ Ｐゴシック" charset="0"/>
              </a:rPr>
              <a:t>〜</a:t>
            </a:r>
            <a:r>
              <a:rPr lang="en-US" altLang="ja-JP" sz="3200" dirty="0">
                <a:latin typeface="ＭＳ Ｐゴシック" charset="0"/>
                <a:ea typeface="ＭＳ Ｐゴシック" charset="0"/>
                <a:cs typeface="ＭＳ Ｐゴシック" charset="0"/>
              </a:rPr>
              <a:t>ASTER</a:t>
            </a:r>
            <a:r>
              <a:rPr lang="ja-JP" altLang="en-US" sz="3200" dirty="0">
                <a:latin typeface="ＭＳ Ｐゴシック" charset="0"/>
                <a:ea typeface="ＭＳ Ｐゴシック" charset="0"/>
                <a:cs typeface="ＭＳ Ｐゴシック" charset="0"/>
              </a:rPr>
              <a:t>全球シームレス天然色マップ作成</a:t>
            </a:r>
            <a:r>
              <a:rPr lang="en-US" altLang="ja-JP" sz="3200" dirty="0">
                <a:latin typeface="ＭＳ Ｐゴシック" charset="0"/>
                <a:ea typeface="ＭＳ Ｐゴシック" charset="0"/>
                <a:cs typeface="ＭＳ Ｐゴシック" charset="0"/>
              </a:rPr>
              <a:t>〜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3118555" y="0"/>
            <a:ext cx="27657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3538" indent="-182563"/>
            <a:r>
              <a:rPr lang="en-US" altLang="ja-JP" sz="1600" dirty="0" smtClean="0">
                <a:solidFill>
                  <a:srgbClr val="FFFFFF"/>
                </a:solidFill>
                <a:latin typeface="+mn-ea"/>
              </a:rPr>
              <a:t>5. </a:t>
            </a:r>
            <a:r>
              <a:rPr lang="ja-JP" altLang="en-US" sz="1600" dirty="0" smtClean="0">
                <a:solidFill>
                  <a:srgbClr val="FFFFFF"/>
                </a:solidFill>
                <a:latin typeface="+mn-ea"/>
              </a:rPr>
              <a:t>衛星情報の整備　その</a:t>
            </a:r>
            <a:r>
              <a:rPr lang="en-US" altLang="ja-JP" sz="1600" dirty="0" smtClean="0">
                <a:solidFill>
                  <a:srgbClr val="FFFFFF"/>
                </a:solidFill>
                <a:latin typeface="+mn-ea"/>
              </a:rPr>
              <a:t>2</a:t>
            </a:r>
            <a:endParaRPr lang="en-US" altLang="ja-JP" sz="1600" dirty="0">
              <a:solidFill>
                <a:srgbClr val="FFFFFF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9529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まとめ</a:t>
            </a:r>
            <a:endParaRPr kumimoji="1" lang="ja-JP" altLang="en-US" dirty="0"/>
          </a:p>
        </p:txBody>
      </p:sp>
      <p:sp>
        <p:nvSpPr>
          <p:cNvPr id="5" name="コンテンツ プレースホル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sz="2800" dirty="0" smtClean="0"/>
              <a:t>オープンサイエンスは研究レベルの向上に必要</a:t>
            </a:r>
            <a:endParaRPr kumimoji="1" lang="en-US" altLang="ja-JP" sz="2800" dirty="0" smtClean="0"/>
          </a:p>
          <a:p>
            <a:r>
              <a:rPr lang="ja-JP" altLang="en-US" sz="2800" dirty="0" smtClean="0"/>
              <a:t>優秀な人材の育成</a:t>
            </a:r>
            <a:endParaRPr lang="en-US" altLang="ja-JP" sz="2800" dirty="0" smtClean="0"/>
          </a:p>
          <a:p>
            <a:r>
              <a:rPr kumimoji="1" lang="ja-JP" altLang="en-US" sz="2800" dirty="0" smtClean="0"/>
              <a:t>データの利活用</a:t>
            </a:r>
            <a:endParaRPr kumimoji="1" lang="en-US" altLang="ja-JP" sz="2800" dirty="0" smtClean="0"/>
          </a:p>
          <a:p>
            <a:r>
              <a:rPr kumimoji="1" lang="ja-JP" altLang="en-US" sz="2800" dirty="0" smtClean="0"/>
              <a:t>イノベーション</a:t>
            </a:r>
            <a:endParaRPr kumimoji="1" lang="en-US" altLang="ja-JP" sz="2800" dirty="0" smtClean="0"/>
          </a:p>
          <a:p>
            <a:r>
              <a:rPr lang="ja-JP" altLang="en-US" sz="2800" dirty="0" smtClean="0"/>
              <a:t>緊急時対応</a:t>
            </a:r>
            <a:endParaRPr lang="en-US" altLang="ja-JP" sz="2800" dirty="0" smtClean="0"/>
          </a:p>
          <a:p>
            <a:r>
              <a:rPr kumimoji="1" lang="ja-JP" altLang="en-US" sz="2800" dirty="0" smtClean="0"/>
              <a:t>国の施策への貢献</a:t>
            </a:r>
            <a:endParaRPr kumimoji="1" lang="ja-JP" altLang="en-US" sz="28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CEEE6F-9500-3D45-BD8C-F6878953B5BE}" type="slidenum">
              <a:rPr lang="en-US" altLang="ja-JP" smtClean="0"/>
              <a:pPr>
                <a:defRPr/>
              </a:pPr>
              <a:t>22</a:t>
            </a:fld>
            <a:endParaRPr lang="en-US" altLang="ja-JP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1846943"/>
            <a:ext cx="8626091" cy="2071914"/>
          </a:xfrm>
        </p:spPr>
        <p:txBody>
          <a:bodyPr/>
          <a:lstStyle/>
          <a:p>
            <a:pPr algn="ctr">
              <a:buFontTx/>
              <a:buNone/>
            </a:pPr>
            <a:r>
              <a:rPr lang="ja-JP" altLang="en-US" sz="4400" dirty="0" smtClean="0">
                <a:solidFill>
                  <a:srgbClr val="FF0000"/>
                </a:solidFill>
                <a:latin typeface="HGS行書体" pitchFamily="66" charset="-128"/>
                <a:ea typeface="HGS行書体" pitchFamily="66" charset="-128"/>
              </a:rPr>
              <a:t>産業や社会の「安全・安心」を</a:t>
            </a:r>
            <a:endParaRPr lang="en-US" altLang="ja-JP" sz="4400" dirty="0" smtClean="0">
              <a:solidFill>
                <a:srgbClr val="FF0000"/>
              </a:solidFill>
              <a:latin typeface="HGS行書体" pitchFamily="66" charset="-128"/>
              <a:ea typeface="HGS行書体" pitchFamily="66" charset="-128"/>
            </a:endParaRPr>
          </a:p>
          <a:p>
            <a:pPr algn="ctr">
              <a:buFontTx/>
              <a:buNone/>
            </a:pPr>
            <a:r>
              <a:rPr lang="ja-JP" altLang="en-US" sz="4400" dirty="0" smtClean="0">
                <a:solidFill>
                  <a:srgbClr val="FF0000"/>
                </a:solidFill>
                <a:latin typeface="HGS行書体" pitchFamily="66" charset="-128"/>
                <a:ea typeface="HGS行書体" pitchFamily="66" charset="-128"/>
              </a:rPr>
              <a:t>支える地質情報の知的基盤整備</a:t>
            </a:r>
            <a:endParaRPr lang="en-US" altLang="ja-JP" sz="4400" dirty="0" smtClean="0">
              <a:solidFill>
                <a:srgbClr val="FF0000"/>
              </a:solidFill>
              <a:latin typeface="HGS行書体" pitchFamily="66" charset="-128"/>
              <a:ea typeface="HGS行書体" pitchFamily="66" charset="-128"/>
            </a:endParaRPr>
          </a:p>
        </p:txBody>
      </p:sp>
      <p:sp>
        <p:nvSpPr>
          <p:cNvPr id="19459" name="テキスト ボックス 2"/>
          <p:cNvSpPr txBox="1">
            <a:spLocks noChangeArrowheads="1"/>
          </p:cNvSpPr>
          <p:nvPr/>
        </p:nvSpPr>
        <p:spPr bwMode="auto">
          <a:xfrm>
            <a:off x="268166" y="449718"/>
            <a:ext cx="664797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3600" u="sng" dirty="0" smtClean="0">
                <a:latin typeface="HGS行書体" pitchFamily="66" charset="-128"/>
                <a:ea typeface="HGS行書体" pitchFamily="66" charset="-128"/>
              </a:rPr>
              <a:t>地質情報研究部門のミッション</a:t>
            </a:r>
            <a:endParaRPr lang="ja-JP" altLang="en-US" sz="3600" u="sng" dirty="0">
              <a:latin typeface="HGS行書体" pitchFamily="66" charset="-128"/>
              <a:ea typeface="HGS行書体" pitchFamily="66" charset="-128"/>
            </a:endParaRPr>
          </a:p>
        </p:txBody>
      </p:sp>
      <p:pic>
        <p:nvPicPr>
          <p:cNvPr id="6" name="Picture 5" descr="図:地質図幅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9004" y="4329721"/>
            <a:ext cx="1878623" cy="1591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図形グループ 30"/>
          <p:cNvGrpSpPr>
            <a:grpSpLocks/>
          </p:cNvGrpSpPr>
          <p:nvPr/>
        </p:nvGrpSpPr>
        <p:grpSpPr bwMode="auto">
          <a:xfrm>
            <a:off x="5697382" y="4122058"/>
            <a:ext cx="3212157" cy="1890487"/>
            <a:chOff x="388938" y="16727488"/>
            <a:chExt cx="17411700" cy="13606462"/>
          </a:xfrm>
        </p:grpSpPr>
        <p:pic>
          <p:nvPicPr>
            <p:cNvPr id="8" name="Picture 16" descr="C:\Users\iii\Desktop\JAMSTEC案件\AIST_EEZ-ECS_002b2_2b.png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388938" y="16727488"/>
              <a:ext cx="17411700" cy="13606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フリーフォーム 8"/>
            <p:cNvSpPr>
              <a:spLocks/>
            </p:cNvSpPr>
            <p:nvPr/>
          </p:nvSpPr>
          <p:spPr bwMode="auto">
            <a:xfrm>
              <a:off x="7011862" y="19605580"/>
              <a:ext cx="1809298" cy="3574406"/>
            </a:xfrm>
            <a:custGeom>
              <a:avLst/>
              <a:gdLst>
                <a:gd name="T0" fmla="*/ 169976 w 490538"/>
                <a:gd name="T1" fmla="*/ 102029 h 936401"/>
                <a:gd name="T2" fmla="*/ 331456 w 490538"/>
                <a:gd name="T3" fmla="*/ 5442 h 936401"/>
                <a:gd name="T4" fmla="*/ 532908 w 490538"/>
                <a:gd name="T5" fmla="*/ 0 h 936401"/>
                <a:gd name="T6" fmla="*/ 572965 w 490538"/>
                <a:gd name="T7" fmla="*/ 289582 h 936401"/>
                <a:gd name="T8" fmla="*/ 701155 w 490538"/>
                <a:gd name="T9" fmla="*/ 558634 h 936401"/>
                <a:gd name="T10" fmla="*/ 696905 w 490538"/>
                <a:gd name="T11" fmla="*/ 892300 h 936401"/>
                <a:gd name="T12" fmla="*/ 781895 w 490538"/>
                <a:gd name="T13" fmla="*/ 1133772 h 936401"/>
                <a:gd name="T14" fmla="*/ 798892 w 490538"/>
                <a:gd name="T15" fmla="*/ 1480616 h 936401"/>
                <a:gd name="T16" fmla="*/ 875382 w 490538"/>
                <a:gd name="T17" fmla="*/ 1726476 h 936401"/>
                <a:gd name="T18" fmla="*/ 514183 w 490538"/>
                <a:gd name="T19" fmla="*/ 1603546 h 936401"/>
                <a:gd name="T20" fmla="*/ 126997 w 490538"/>
                <a:gd name="T21" fmla="*/ 1677679 h 936401"/>
                <a:gd name="T22" fmla="*/ 186976 w 490538"/>
                <a:gd name="T23" fmla="*/ 1480616 h 936401"/>
                <a:gd name="T24" fmla="*/ 178476 w 490538"/>
                <a:gd name="T25" fmla="*/ 1313781 h 936401"/>
                <a:gd name="T26" fmla="*/ 211987 w 490538"/>
                <a:gd name="T27" fmla="*/ 902505 h 936401"/>
                <a:gd name="T28" fmla="*/ 0 w 490538"/>
                <a:gd name="T29" fmla="*/ 470823 h 936401"/>
                <a:gd name="T30" fmla="*/ 110487 w 490538"/>
                <a:gd name="T31" fmla="*/ 286426 h 936401"/>
                <a:gd name="T32" fmla="*/ 169976 w 490538"/>
                <a:gd name="T33" fmla="*/ 102029 h 93640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90538"/>
                <a:gd name="T52" fmla="*/ 0 h 936401"/>
                <a:gd name="T53" fmla="*/ 490538 w 490538"/>
                <a:gd name="T54" fmla="*/ 936401 h 93640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90538" h="936401">
                  <a:moveTo>
                    <a:pt x="95250" y="55338"/>
                  </a:moveTo>
                  <a:lnTo>
                    <a:pt x="185738" y="2951"/>
                  </a:lnTo>
                  <a:lnTo>
                    <a:pt x="298625" y="0"/>
                  </a:lnTo>
                  <a:cubicBezTo>
                    <a:pt x="313045" y="96267"/>
                    <a:pt x="304271" y="101278"/>
                    <a:pt x="321072" y="157063"/>
                  </a:cubicBezTo>
                  <a:cubicBezTo>
                    <a:pt x="337004" y="215164"/>
                    <a:pt x="352815" y="236133"/>
                    <a:pt x="392907" y="302989"/>
                  </a:cubicBezTo>
                  <a:cubicBezTo>
                    <a:pt x="379803" y="399173"/>
                    <a:pt x="377089" y="416652"/>
                    <a:pt x="390525" y="483963"/>
                  </a:cubicBezTo>
                  <a:cubicBezTo>
                    <a:pt x="400844" y="538733"/>
                    <a:pt x="420687" y="572069"/>
                    <a:pt x="438150" y="614932"/>
                  </a:cubicBezTo>
                  <a:lnTo>
                    <a:pt x="447675" y="803051"/>
                  </a:lnTo>
                  <a:cubicBezTo>
                    <a:pt x="461963" y="847501"/>
                    <a:pt x="458837" y="875010"/>
                    <a:pt x="490538" y="936401"/>
                  </a:cubicBezTo>
                  <a:cubicBezTo>
                    <a:pt x="417513" y="895920"/>
                    <a:pt x="377876" y="874243"/>
                    <a:pt x="288131" y="869726"/>
                  </a:cubicBezTo>
                  <a:cubicBezTo>
                    <a:pt x="195214" y="861516"/>
                    <a:pt x="146571" y="884534"/>
                    <a:pt x="71165" y="909934"/>
                  </a:cubicBezTo>
                  <a:cubicBezTo>
                    <a:pt x="99036" y="881450"/>
                    <a:pt x="93572" y="838679"/>
                    <a:pt x="104775" y="803051"/>
                  </a:cubicBezTo>
                  <a:lnTo>
                    <a:pt x="100013" y="712564"/>
                  </a:lnTo>
                  <a:cubicBezTo>
                    <a:pt x="130176" y="640333"/>
                    <a:pt x="131491" y="573634"/>
                    <a:pt x="118791" y="489496"/>
                  </a:cubicBezTo>
                  <a:cubicBezTo>
                    <a:pt x="94978" y="386308"/>
                    <a:pt x="61913" y="325213"/>
                    <a:pt x="0" y="255363"/>
                  </a:cubicBezTo>
                  <a:lnTo>
                    <a:pt x="61913" y="155351"/>
                  </a:lnTo>
                  <a:lnTo>
                    <a:pt x="95250" y="55338"/>
                  </a:lnTo>
                  <a:close/>
                </a:path>
              </a:pathLst>
            </a:custGeom>
            <a:solidFill>
              <a:srgbClr val="CDCDFF">
                <a:alpha val="70195"/>
              </a:srgbClr>
            </a:solidFill>
            <a:ln w="9525" cap="flat" cmpd="sng">
              <a:solidFill>
                <a:srgbClr val="7030A0">
                  <a:alpha val="70195"/>
                </a:srgbClr>
              </a:solidFill>
              <a:prstDash val="solid"/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lIns="89236" tIns="44618" rIns="89236" bIns="44618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10" name="フリーフォーム 9"/>
            <p:cNvSpPr>
              <a:spLocks/>
            </p:cNvSpPr>
            <p:nvPr/>
          </p:nvSpPr>
          <p:spPr bwMode="auto">
            <a:xfrm>
              <a:off x="4610633" y="23788614"/>
              <a:ext cx="759458" cy="469365"/>
            </a:xfrm>
            <a:custGeom>
              <a:avLst/>
              <a:gdLst>
                <a:gd name="T0" fmla="*/ 0 w 204787"/>
                <a:gd name="T1" fmla="*/ 0 h 122858"/>
                <a:gd name="T2" fmla="*/ 137151 w 204787"/>
                <a:gd name="T3" fmla="*/ 167976 h 122858"/>
                <a:gd name="T4" fmla="*/ 368585 w 204787"/>
                <a:gd name="T5" fmla="*/ 193169 h 122858"/>
                <a:gd name="T6" fmla="*/ 154293 w 204787"/>
                <a:gd name="T7" fmla="*/ 117583 h 122858"/>
                <a:gd name="T8" fmla="*/ 0 w 204787"/>
                <a:gd name="T9" fmla="*/ 0 h 12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4787"/>
                <a:gd name="T16" fmla="*/ 0 h 122858"/>
                <a:gd name="T17" fmla="*/ 204787 w 204787"/>
                <a:gd name="T18" fmla="*/ 122858 h 1228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4787" h="122858">
                  <a:moveTo>
                    <a:pt x="0" y="0"/>
                  </a:moveTo>
                  <a:cubicBezTo>
                    <a:pt x="18257" y="41275"/>
                    <a:pt x="30039" y="68089"/>
                    <a:pt x="76200" y="95250"/>
                  </a:cubicBezTo>
                  <a:cubicBezTo>
                    <a:pt x="123130" y="122858"/>
                    <a:pt x="167581" y="114920"/>
                    <a:pt x="204787" y="109537"/>
                  </a:cubicBezTo>
                  <a:cubicBezTo>
                    <a:pt x="151606" y="96044"/>
                    <a:pt x="122237" y="82550"/>
                    <a:pt x="85725" y="66675"/>
                  </a:cubicBezTo>
                  <a:cubicBezTo>
                    <a:pt x="57150" y="44450"/>
                    <a:pt x="26195" y="22224"/>
                    <a:pt x="0" y="0"/>
                  </a:cubicBezTo>
                  <a:close/>
                </a:path>
              </a:pathLst>
            </a:custGeom>
            <a:solidFill>
              <a:srgbClr val="CDCDFF">
                <a:alpha val="70195"/>
              </a:srgbClr>
            </a:solidFill>
            <a:ln w="9525" cap="flat" cmpd="sng">
              <a:solidFill>
                <a:srgbClr val="7030A0">
                  <a:alpha val="70195"/>
                </a:srgbClr>
              </a:solidFill>
              <a:prstDash val="solid"/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lIns="89236" tIns="44618" rIns="89236" bIns="44618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11" name="フリーフォーム 10"/>
            <p:cNvSpPr>
              <a:spLocks/>
            </p:cNvSpPr>
            <p:nvPr/>
          </p:nvSpPr>
          <p:spPr bwMode="auto">
            <a:xfrm>
              <a:off x="9407508" y="24056823"/>
              <a:ext cx="899063" cy="634416"/>
            </a:xfrm>
            <a:custGeom>
              <a:avLst/>
              <a:gdLst>
                <a:gd name="T0" fmla="*/ 0 w 242961"/>
                <a:gd name="T1" fmla="*/ 0 h 166860"/>
                <a:gd name="T2" fmla="*/ 232985 w 242961"/>
                <a:gd name="T3" fmla="*/ 105488 h 166860"/>
                <a:gd name="T4" fmla="*/ 431338 w 242961"/>
                <a:gd name="T5" fmla="*/ 149308 h 166860"/>
                <a:gd name="T6" fmla="*/ 439963 w 242961"/>
                <a:gd name="T7" fmla="*/ 307059 h 166860"/>
                <a:gd name="T8" fmla="*/ 220048 w 242961"/>
                <a:gd name="T9" fmla="*/ 236952 h 166860"/>
                <a:gd name="T10" fmla="*/ 0 w 242961"/>
                <a:gd name="T11" fmla="*/ 0 h 1668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2961"/>
                <a:gd name="T19" fmla="*/ 0 h 166860"/>
                <a:gd name="T20" fmla="*/ 242961 w 242961"/>
                <a:gd name="T21" fmla="*/ 166860 h 16686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2961" h="166860">
                  <a:moveTo>
                    <a:pt x="0" y="0"/>
                  </a:moveTo>
                  <a:lnTo>
                    <a:pt x="128661" y="57323"/>
                  </a:lnTo>
                  <a:cubicBezTo>
                    <a:pt x="181049" y="73198"/>
                    <a:pt x="202479" y="77167"/>
                    <a:pt x="238198" y="81136"/>
                  </a:cubicBezTo>
                  <a:lnTo>
                    <a:pt x="242961" y="166860"/>
                  </a:lnTo>
                  <a:cubicBezTo>
                    <a:pt x="202480" y="154160"/>
                    <a:pt x="178667" y="160511"/>
                    <a:pt x="121518" y="128761"/>
                  </a:cubicBezTo>
                  <a:cubicBezTo>
                    <a:pt x="61962" y="76316"/>
                    <a:pt x="40506" y="42920"/>
                    <a:pt x="0" y="0"/>
                  </a:cubicBezTo>
                  <a:close/>
                </a:path>
              </a:pathLst>
            </a:custGeom>
            <a:solidFill>
              <a:srgbClr val="CDCDFF">
                <a:alpha val="70195"/>
              </a:srgbClr>
            </a:solidFill>
            <a:ln w="9525" cap="flat" cmpd="sng">
              <a:solidFill>
                <a:srgbClr val="7030A0">
                  <a:alpha val="70195"/>
                </a:srgbClr>
              </a:solidFill>
              <a:prstDash val="solid"/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lIns="89236" tIns="44618" rIns="89236" bIns="44618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12" name="フリーフォーム 11"/>
            <p:cNvSpPr>
              <a:spLocks/>
            </p:cNvSpPr>
            <p:nvPr/>
          </p:nvSpPr>
          <p:spPr bwMode="auto">
            <a:xfrm>
              <a:off x="11976264" y="20931154"/>
              <a:ext cx="1692027" cy="2192093"/>
            </a:xfrm>
            <a:custGeom>
              <a:avLst/>
              <a:gdLst>
                <a:gd name="T0" fmla="*/ 196082 w 452437"/>
                <a:gd name="T1" fmla="*/ 40341 h 577751"/>
                <a:gd name="T2" fmla="*/ 257085 w 452437"/>
                <a:gd name="T3" fmla="*/ 75076 h 577751"/>
                <a:gd name="T4" fmla="*/ 514173 w 452437"/>
                <a:gd name="T5" fmla="*/ 70733 h 577751"/>
                <a:gd name="T6" fmla="*/ 651932 w 452437"/>
                <a:gd name="T7" fmla="*/ 16733 h 577751"/>
                <a:gd name="T8" fmla="*/ 827905 w 452437"/>
                <a:gd name="T9" fmla="*/ 75076 h 577751"/>
                <a:gd name="T10" fmla="*/ 807754 w 452437"/>
                <a:gd name="T11" fmla="*/ 434761 h 577751"/>
                <a:gd name="T12" fmla="*/ 679756 w 452437"/>
                <a:gd name="T13" fmla="*/ 847898 h 577751"/>
                <a:gd name="T14" fmla="*/ 601319 w 452437"/>
                <a:gd name="T15" fmla="*/ 1004203 h 577751"/>
                <a:gd name="T16" fmla="*/ 361662 w 452437"/>
                <a:gd name="T17" fmla="*/ 1034596 h 577751"/>
                <a:gd name="T18" fmla="*/ 191724 w 452437"/>
                <a:gd name="T19" fmla="*/ 947757 h 577751"/>
                <a:gd name="T20" fmla="*/ 0 w 452437"/>
                <a:gd name="T21" fmla="*/ 917369 h 577751"/>
                <a:gd name="T22" fmla="*/ 8714 w 452437"/>
                <a:gd name="T23" fmla="*/ 769750 h 577751"/>
                <a:gd name="T24" fmla="*/ 172435 w 452437"/>
                <a:gd name="T25" fmla="*/ 447785 h 577751"/>
                <a:gd name="T26" fmla="*/ 196082 w 452437"/>
                <a:gd name="T27" fmla="*/ 40341 h 57775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52437"/>
                <a:gd name="T43" fmla="*/ 0 h 577751"/>
                <a:gd name="T44" fmla="*/ 452437 w 452437"/>
                <a:gd name="T45" fmla="*/ 577751 h 57775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52437" h="577751">
                  <a:moveTo>
                    <a:pt x="107156" y="22125"/>
                  </a:moveTo>
                  <a:lnTo>
                    <a:pt x="140493" y="41175"/>
                  </a:lnTo>
                  <a:lnTo>
                    <a:pt x="280987" y="38794"/>
                  </a:lnTo>
                  <a:cubicBezTo>
                    <a:pt x="303700" y="28922"/>
                    <a:pt x="321649" y="0"/>
                    <a:pt x="356269" y="9178"/>
                  </a:cubicBezTo>
                  <a:cubicBezTo>
                    <a:pt x="403100" y="13146"/>
                    <a:pt x="419894" y="15776"/>
                    <a:pt x="452437" y="41175"/>
                  </a:cubicBezTo>
                  <a:lnTo>
                    <a:pt x="441424" y="238448"/>
                  </a:lnTo>
                  <a:cubicBezTo>
                    <a:pt x="427137" y="339255"/>
                    <a:pt x="407193" y="373756"/>
                    <a:pt x="371475" y="465038"/>
                  </a:cubicBezTo>
                  <a:lnTo>
                    <a:pt x="328612" y="550763"/>
                  </a:lnTo>
                  <a:cubicBezTo>
                    <a:pt x="284956" y="577751"/>
                    <a:pt x="241299" y="561876"/>
                    <a:pt x="197643" y="567432"/>
                  </a:cubicBezTo>
                  <a:cubicBezTo>
                    <a:pt x="166687" y="551557"/>
                    <a:pt x="145255" y="530918"/>
                    <a:pt x="104774" y="519806"/>
                  </a:cubicBezTo>
                  <a:cubicBezTo>
                    <a:pt x="62705" y="509487"/>
                    <a:pt x="34925" y="508694"/>
                    <a:pt x="0" y="503138"/>
                  </a:cubicBezTo>
                  <a:lnTo>
                    <a:pt x="4762" y="422175"/>
                  </a:lnTo>
                  <a:cubicBezTo>
                    <a:pt x="46832" y="372963"/>
                    <a:pt x="68833" y="340048"/>
                    <a:pt x="94233" y="245592"/>
                  </a:cubicBezTo>
                  <a:cubicBezTo>
                    <a:pt x="110108" y="170979"/>
                    <a:pt x="115094" y="96738"/>
                    <a:pt x="107156" y="22125"/>
                  </a:cubicBezTo>
                  <a:close/>
                </a:path>
              </a:pathLst>
            </a:custGeom>
            <a:solidFill>
              <a:srgbClr val="CDCDFF">
                <a:alpha val="70195"/>
              </a:srgbClr>
            </a:solidFill>
            <a:ln w="9525" cap="flat" cmpd="sng">
              <a:solidFill>
                <a:srgbClr val="7030A0">
                  <a:alpha val="70195"/>
                </a:srgbClr>
              </a:solidFill>
              <a:prstDash val="solid"/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lIns="89236" tIns="44618" rIns="89236" bIns="44618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13" name="フリーフォーム 12"/>
            <p:cNvSpPr>
              <a:spLocks/>
            </p:cNvSpPr>
            <p:nvPr/>
          </p:nvSpPr>
          <p:spPr bwMode="auto">
            <a:xfrm>
              <a:off x="6040202" y="25697026"/>
              <a:ext cx="2127602" cy="3270090"/>
            </a:xfrm>
            <a:custGeom>
              <a:avLst/>
              <a:gdLst>
                <a:gd name="T0" fmla="*/ 350201 w 573682"/>
                <a:gd name="T1" fmla="*/ 0 h 857250"/>
                <a:gd name="T2" fmla="*/ 666139 w 573682"/>
                <a:gd name="T3" fmla="*/ 210174 h 857250"/>
                <a:gd name="T4" fmla="*/ 1042667 w 573682"/>
                <a:gd name="T5" fmla="*/ 249585 h 857250"/>
                <a:gd name="T6" fmla="*/ 1021030 w 573682"/>
                <a:gd name="T7" fmla="*/ 494789 h 857250"/>
                <a:gd name="T8" fmla="*/ 1016703 w 573682"/>
                <a:gd name="T9" fmla="*/ 678692 h 857250"/>
                <a:gd name="T10" fmla="*/ 917156 w 573682"/>
                <a:gd name="T11" fmla="*/ 853840 h 857250"/>
                <a:gd name="T12" fmla="*/ 960437 w 573682"/>
                <a:gd name="T13" fmla="*/ 1090290 h 857250"/>
                <a:gd name="T14" fmla="*/ 1003718 w 573682"/>
                <a:gd name="T15" fmla="*/ 1173485 h 857250"/>
                <a:gd name="T16" fmla="*/ 999390 w 573682"/>
                <a:gd name="T17" fmla="*/ 1309223 h 857250"/>
                <a:gd name="T18" fmla="*/ 860894 w 573682"/>
                <a:gd name="T19" fmla="*/ 1405553 h 857250"/>
                <a:gd name="T20" fmla="*/ 761351 w 573682"/>
                <a:gd name="T21" fmla="*/ 1536910 h 857250"/>
                <a:gd name="T22" fmla="*/ 553614 w 573682"/>
                <a:gd name="T23" fmla="*/ 1528155 h 857250"/>
                <a:gd name="T24" fmla="*/ 328560 w 573682"/>
                <a:gd name="T25" fmla="*/ 1576321 h 857250"/>
                <a:gd name="T26" fmla="*/ 211708 w 573682"/>
                <a:gd name="T27" fmla="*/ 1361765 h 857250"/>
                <a:gd name="T28" fmla="*/ 129478 w 573682"/>
                <a:gd name="T29" fmla="*/ 831946 h 857250"/>
                <a:gd name="T30" fmla="*/ 146787 w 573682"/>
                <a:gd name="T31" fmla="*/ 744374 h 857250"/>
                <a:gd name="T32" fmla="*/ 77539 w 573682"/>
                <a:gd name="T33" fmla="*/ 542958 h 857250"/>
                <a:gd name="T34" fmla="*/ 0 w 573682"/>
                <a:gd name="T35" fmla="*/ 476273 h 857250"/>
                <a:gd name="T36" fmla="*/ 159769 w 573682"/>
                <a:gd name="T37" fmla="*/ 385323 h 857250"/>
                <a:gd name="T38" fmla="*/ 285280 w 573682"/>
                <a:gd name="T39" fmla="*/ 280234 h 857250"/>
                <a:gd name="T40" fmla="*/ 350201 w 573682"/>
                <a:gd name="T41" fmla="*/ 0 h 85725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73682"/>
                <a:gd name="T64" fmla="*/ 0 h 857250"/>
                <a:gd name="T65" fmla="*/ 573682 w 573682"/>
                <a:gd name="T66" fmla="*/ 857250 h 85725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73682" h="857250">
                  <a:moveTo>
                    <a:pt x="192682" y="0"/>
                  </a:moveTo>
                  <a:cubicBezTo>
                    <a:pt x="245070" y="57150"/>
                    <a:pt x="287932" y="83344"/>
                    <a:pt x="366514" y="114300"/>
                  </a:cubicBezTo>
                  <a:cubicBezTo>
                    <a:pt x="442714" y="140494"/>
                    <a:pt x="504626" y="145256"/>
                    <a:pt x="573682" y="135732"/>
                  </a:cubicBezTo>
                  <a:lnTo>
                    <a:pt x="561776" y="269082"/>
                  </a:lnTo>
                  <a:cubicBezTo>
                    <a:pt x="560982" y="302419"/>
                    <a:pt x="560189" y="335757"/>
                    <a:pt x="559395" y="369094"/>
                  </a:cubicBezTo>
                  <a:lnTo>
                    <a:pt x="504626" y="464344"/>
                  </a:lnTo>
                  <a:lnTo>
                    <a:pt x="528439" y="592932"/>
                  </a:lnTo>
                  <a:lnTo>
                    <a:pt x="552251" y="638175"/>
                  </a:lnTo>
                  <a:cubicBezTo>
                    <a:pt x="551457" y="662781"/>
                    <a:pt x="550664" y="687388"/>
                    <a:pt x="549870" y="711994"/>
                  </a:cubicBezTo>
                  <a:lnTo>
                    <a:pt x="473670" y="764382"/>
                  </a:lnTo>
                  <a:lnTo>
                    <a:pt x="418900" y="835819"/>
                  </a:lnTo>
                  <a:lnTo>
                    <a:pt x="304601" y="831057"/>
                  </a:lnTo>
                  <a:lnTo>
                    <a:pt x="180776" y="857250"/>
                  </a:lnTo>
                  <a:cubicBezTo>
                    <a:pt x="159345" y="818356"/>
                    <a:pt x="133152" y="788988"/>
                    <a:pt x="116483" y="740569"/>
                  </a:cubicBezTo>
                  <a:cubicBezTo>
                    <a:pt x="91877" y="649288"/>
                    <a:pt x="86320" y="548482"/>
                    <a:pt x="71239" y="452438"/>
                  </a:cubicBezTo>
                  <a:lnTo>
                    <a:pt x="80764" y="404813"/>
                  </a:lnTo>
                  <a:lnTo>
                    <a:pt x="42664" y="295276"/>
                  </a:lnTo>
                  <a:lnTo>
                    <a:pt x="0" y="259012"/>
                  </a:lnTo>
                  <a:cubicBezTo>
                    <a:pt x="48352" y="240144"/>
                    <a:pt x="58605" y="226037"/>
                    <a:pt x="87907" y="209550"/>
                  </a:cubicBezTo>
                  <a:lnTo>
                    <a:pt x="156964" y="152400"/>
                  </a:lnTo>
                  <a:lnTo>
                    <a:pt x="192682" y="0"/>
                  </a:lnTo>
                  <a:close/>
                </a:path>
              </a:pathLst>
            </a:custGeom>
            <a:solidFill>
              <a:srgbClr val="00B050">
                <a:alpha val="50195"/>
              </a:srgbClr>
            </a:solidFill>
            <a:ln w="9525" cap="flat" cmpd="sng">
              <a:solidFill>
                <a:srgbClr val="FFFF00">
                  <a:alpha val="70195"/>
                </a:srgbClr>
              </a:solidFill>
              <a:prstDash val="solid"/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lIns="89236" tIns="44618" rIns="89236" bIns="44618" anchor="ctr"/>
            <a:lstStyle/>
            <a:p>
              <a:pPr>
                <a:defRPr/>
              </a:pPr>
              <a:endParaRPr lang="ja-JP" altLang="en-US"/>
            </a:p>
          </p:txBody>
        </p:sp>
      </p:grpSp>
      <p:pic>
        <p:nvPicPr>
          <p:cNvPr id="14" name="図 3" descr="スクリーンショット3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749" y="4172488"/>
            <a:ext cx="2957747" cy="175109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テキスト ボックス 14"/>
          <p:cNvSpPr txBox="1"/>
          <p:nvPr/>
        </p:nvSpPr>
        <p:spPr>
          <a:xfrm>
            <a:off x="2267744" y="6021288"/>
            <a:ext cx="4735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latin typeface="HGS行書体" pitchFamily="66" charset="-128"/>
                <a:ea typeface="HGS行書体" pitchFamily="66" charset="-128"/>
              </a:rPr>
              <a:t>国土と周辺域の地質</a:t>
            </a:r>
            <a:r>
              <a:rPr lang="en-US" altLang="ja-JP" dirty="0" smtClean="0">
                <a:latin typeface="HGS行書体" pitchFamily="66" charset="-128"/>
                <a:ea typeface="HGS行書体" pitchFamily="66" charset="-128"/>
              </a:rPr>
              <a:t> (</a:t>
            </a:r>
            <a:r>
              <a:rPr lang="ja-JP" altLang="en-US" dirty="0" smtClean="0">
                <a:latin typeface="HGS行書体" pitchFamily="66" charset="-128"/>
                <a:ea typeface="HGS行書体" pitchFamily="66" charset="-128"/>
              </a:rPr>
              <a:t>陸域～海域～沿岸域）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図形グループ 35"/>
          <p:cNvGrpSpPr/>
          <p:nvPr/>
        </p:nvGrpSpPr>
        <p:grpSpPr>
          <a:xfrm>
            <a:off x="3165207" y="404228"/>
            <a:ext cx="3902225" cy="3742453"/>
            <a:chOff x="233659" y="851451"/>
            <a:chExt cx="4850327" cy="4651736"/>
          </a:xfrm>
        </p:grpSpPr>
        <p:pic>
          <p:nvPicPr>
            <p:cNvPr id="37" name="図 36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659" y="851451"/>
              <a:ext cx="4850327" cy="46517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" name="正方形/長方形 37"/>
            <p:cNvSpPr/>
            <p:nvPr/>
          </p:nvSpPr>
          <p:spPr>
            <a:xfrm>
              <a:off x="3116255" y="3022142"/>
              <a:ext cx="123825" cy="508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正方形/長方形 38"/>
            <p:cNvSpPr/>
            <p:nvPr/>
          </p:nvSpPr>
          <p:spPr>
            <a:xfrm>
              <a:off x="2419350" y="3784600"/>
              <a:ext cx="60325" cy="47625"/>
            </a:xfrm>
            <a:prstGeom prst="rect">
              <a:avLst/>
            </a:prstGeom>
            <a:solidFill>
              <a:srgbClr val="11FF09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正方形/長方形 39"/>
            <p:cNvSpPr/>
            <p:nvPr/>
          </p:nvSpPr>
          <p:spPr>
            <a:xfrm>
              <a:off x="3416300" y="2266950"/>
              <a:ext cx="60325" cy="47625"/>
            </a:xfrm>
            <a:prstGeom prst="rect">
              <a:avLst/>
            </a:prstGeom>
            <a:solidFill>
              <a:srgbClr val="11FF09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正方形/長方形 42"/>
            <p:cNvSpPr/>
            <p:nvPr/>
          </p:nvSpPr>
          <p:spPr>
            <a:xfrm>
              <a:off x="1994092" y="3855784"/>
              <a:ext cx="60325" cy="47625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1" name="正方形/長方形 70"/>
          <p:cNvSpPr/>
          <p:nvPr/>
        </p:nvSpPr>
        <p:spPr>
          <a:xfrm>
            <a:off x="5055730" y="3119876"/>
            <a:ext cx="53444" cy="42193"/>
          </a:xfrm>
          <a:prstGeom prst="rect">
            <a:avLst/>
          </a:prstGeom>
          <a:solidFill>
            <a:srgbClr val="11FF0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正方形/長方形 71"/>
          <p:cNvSpPr/>
          <p:nvPr/>
        </p:nvSpPr>
        <p:spPr>
          <a:xfrm>
            <a:off x="6640196" y="2834350"/>
            <a:ext cx="53444" cy="42193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" name="正方形/長方形 72"/>
          <p:cNvSpPr/>
          <p:nvPr/>
        </p:nvSpPr>
        <p:spPr>
          <a:xfrm>
            <a:off x="5752432" y="2569040"/>
            <a:ext cx="53444" cy="42193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337227" y="35332"/>
            <a:ext cx="1907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平成</a:t>
            </a:r>
            <a:r>
              <a:rPr kumimoji="1" lang="en-US" altLang="ja-JP" dirty="0" smtClean="0">
                <a:solidFill>
                  <a:schemeClr val="bg1"/>
                </a:solidFill>
              </a:rPr>
              <a:t>27</a:t>
            </a:r>
            <a:r>
              <a:rPr kumimoji="1" lang="ja-JP" altLang="en-US" dirty="0" smtClean="0">
                <a:solidFill>
                  <a:schemeClr val="bg1"/>
                </a:solidFill>
              </a:rPr>
              <a:t>年度成果　</a:t>
            </a:r>
            <a:endParaRPr kumimoji="1" lang="en-US" altLang="ja-JP" dirty="0" smtClean="0">
              <a:solidFill>
                <a:schemeClr val="bg1"/>
              </a:solidFill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100354" y="548680"/>
            <a:ext cx="2078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1/5</a:t>
            </a:r>
            <a:r>
              <a:rPr lang="ja-JP" altLang="en-US" dirty="0" smtClean="0"/>
              <a:t>万地質図幅</a:t>
            </a:r>
            <a:endParaRPr lang="en-US" altLang="ja-JP" dirty="0"/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1634481" y="555321"/>
            <a:ext cx="1404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4</a:t>
            </a:r>
            <a:r>
              <a:rPr lang="ja-JP" altLang="en-US" dirty="0"/>
              <a:t>図幅</a:t>
            </a:r>
            <a:r>
              <a:rPr lang="en-US" altLang="ja-JP" dirty="0"/>
              <a:t>5</a:t>
            </a:r>
            <a:r>
              <a:rPr lang="ja-JP" altLang="en-US" dirty="0" smtClean="0"/>
              <a:t>区画</a:t>
            </a:r>
            <a:endParaRPr lang="ja-JP" altLang="en-US" dirty="0"/>
          </a:p>
        </p:txBody>
      </p:sp>
      <p:cxnSp>
        <p:nvCxnSpPr>
          <p:cNvPr id="70" name="直線矢印コネクタ 69"/>
          <p:cNvCxnSpPr/>
          <p:nvPr/>
        </p:nvCxnSpPr>
        <p:spPr>
          <a:xfrm flipV="1">
            <a:off x="3799472" y="2834351"/>
            <a:ext cx="782053" cy="145874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直線矢印コネクタ 74"/>
          <p:cNvCxnSpPr>
            <a:stCxn id="12" idx="2"/>
            <a:endCxn id="72" idx="2"/>
          </p:cNvCxnSpPr>
          <p:nvPr/>
        </p:nvCxnSpPr>
        <p:spPr>
          <a:xfrm flipH="1">
            <a:off x="6666918" y="2611233"/>
            <a:ext cx="974180" cy="2653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テキスト ボックス 90"/>
          <p:cNvSpPr txBox="1"/>
          <p:nvPr/>
        </p:nvSpPr>
        <p:spPr>
          <a:xfrm>
            <a:off x="55598" y="1297485"/>
            <a:ext cx="14349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 smtClean="0"/>
              <a:t>「新潟及び内野」</a:t>
            </a:r>
            <a:endParaRPr kumimoji="1" lang="ja-JP" altLang="en-US" sz="1200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11503"/>
            <a:ext cx="3744995" cy="2540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6" name="直線矢印コネクタ 45"/>
          <p:cNvCxnSpPr>
            <a:stCxn id="2" idx="3"/>
          </p:cNvCxnSpPr>
          <p:nvPr/>
        </p:nvCxnSpPr>
        <p:spPr>
          <a:xfrm flipV="1">
            <a:off x="3744995" y="2164179"/>
            <a:ext cx="1789153" cy="71750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直線矢印コネクタ 47"/>
          <p:cNvCxnSpPr/>
          <p:nvPr/>
        </p:nvCxnSpPr>
        <p:spPr>
          <a:xfrm flipH="1" flipV="1">
            <a:off x="5796136" y="2611235"/>
            <a:ext cx="1045495" cy="173221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図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4204" y="601430"/>
            <a:ext cx="2853787" cy="2009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正方形/長方形 6"/>
          <p:cNvSpPr/>
          <p:nvPr/>
        </p:nvSpPr>
        <p:spPr>
          <a:xfrm>
            <a:off x="1634481" y="-8003"/>
            <a:ext cx="36904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solidFill>
                  <a:schemeClr val="bg1"/>
                </a:solidFill>
              </a:rPr>
              <a:t>1/5</a:t>
            </a:r>
            <a:r>
              <a:rPr lang="ja-JP" altLang="en-US" sz="2400" dirty="0" smtClean="0">
                <a:solidFill>
                  <a:schemeClr val="bg1"/>
                </a:solidFill>
              </a:rPr>
              <a:t>万地質図幅の整備状況</a:t>
            </a:r>
            <a:endParaRPr lang="ja-JP" altLang="en-US" sz="2400" dirty="0">
              <a:solidFill>
                <a:schemeClr val="bg1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5" cstate="print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2826" y="4085974"/>
            <a:ext cx="3581195" cy="2456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2389" y="4165466"/>
            <a:ext cx="3726785" cy="2437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6" name="テキスト ボックス 55"/>
          <p:cNvSpPr txBox="1"/>
          <p:nvPr/>
        </p:nvSpPr>
        <p:spPr>
          <a:xfrm>
            <a:off x="4137125" y="6306090"/>
            <a:ext cx="9720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 smtClean="0"/>
              <a:t>「播州赤穂」</a:t>
            </a:r>
            <a:endParaRPr kumimoji="1" lang="ja-JP" altLang="en-US" sz="1200" dirty="0"/>
          </a:p>
        </p:txBody>
      </p:sp>
      <p:sp>
        <p:nvSpPr>
          <p:cNvPr id="93" name="テキスト ボックス 92"/>
          <p:cNvSpPr txBox="1"/>
          <p:nvPr/>
        </p:nvSpPr>
        <p:spPr>
          <a:xfrm>
            <a:off x="8254224" y="6258592"/>
            <a:ext cx="7389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 smtClean="0"/>
              <a:t>「茂原」</a:t>
            </a:r>
            <a:endParaRPr kumimoji="1" lang="ja-JP" altLang="en-US" sz="1200" dirty="0"/>
          </a:p>
        </p:txBody>
      </p:sp>
      <p:sp>
        <p:nvSpPr>
          <p:cNvPr id="92" name="テキスト ボックス 91"/>
          <p:cNvSpPr txBox="1"/>
          <p:nvPr/>
        </p:nvSpPr>
        <p:spPr>
          <a:xfrm>
            <a:off x="8200202" y="2682799"/>
            <a:ext cx="9720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 smtClean="0"/>
              <a:t>「母島列島」</a:t>
            </a:r>
            <a:endParaRPr kumimoji="1" lang="ja-JP" altLang="en-US" sz="1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8BC68B-4940-4F48-AB3C-18B50F75DE1D}" type="slidenum">
              <a:rPr lang="en-US" altLang="ja-JP" smtClean="0"/>
              <a:pPr>
                <a:defRPr/>
              </a:pPr>
              <a:t>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1413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1763688" y="0"/>
            <a:ext cx="6622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schemeClr val="bg1"/>
                </a:solidFill>
              </a:rPr>
              <a:t>　</a:t>
            </a:r>
            <a:r>
              <a:rPr lang="en-US" altLang="ja-JP" dirty="0" smtClean="0">
                <a:solidFill>
                  <a:schemeClr val="bg1"/>
                </a:solidFill>
              </a:rPr>
              <a:t>200</a:t>
            </a:r>
            <a:r>
              <a:rPr lang="ja-JP" altLang="en-US" dirty="0" smtClean="0">
                <a:solidFill>
                  <a:schemeClr val="bg1"/>
                </a:solidFill>
              </a:rPr>
              <a:t>万分の１　「日本地質図」（１９９０）と「日本の磁気図」　（</a:t>
            </a:r>
            <a:r>
              <a:rPr lang="en-US" altLang="ja-JP" dirty="0" smtClean="0">
                <a:solidFill>
                  <a:schemeClr val="bg1"/>
                </a:solidFill>
              </a:rPr>
              <a:t>1992)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09810F-4DDB-4D37-9563-D7B0A7F6FBBB}" type="slidenum">
              <a:rPr lang="en-US" altLang="ja-JP" smtClean="0"/>
              <a:pPr>
                <a:defRPr/>
              </a:pPr>
              <a:t>5</a:t>
            </a:fld>
            <a:endParaRPr lang="en-US" altLang="ja-JP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868144" y="692696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磁気異常図</a:t>
            </a:r>
            <a:endParaRPr kumimoji="1" lang="ja-JP" altLang="en-US" dirty="0"/>
          </a:p>
        </p:txBody>
      </p:sp>
      <p:pic>
        <p:nvPicPr>
          <p:cNvPr id="11" name="コンテンツ プレースホルダ 10" descr="jm200_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44008" y="1124744"/>
            <a:ext cx="3807142" cy="5334000"/>
          </a:xfrm>
        </p:spPr>
      </p:pic>
      <p:pic>
        <p:nvPicPr>
          <p:cNvPr id="12" name="図 11" descr="jm200_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1124744"/>
            <a:ext cx="3833812" cy="5293995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2051720" y="69269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地質図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 4" descr="1_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25416" y="462601"/>
            <a:ext cx="7754815" cy="6121045"/>
          </a:xfrm>
        </p:spPr>
      </p:pic>
      <p:sp>
        <p:nvSpPr>
          <p:cNvPr id="6" name="テキスト ボックス 5"/>
          <p:cNvSpPr txBox="1"/>
          <p:nvPr/>
        </p:nvSpPr>
        <p:spPr>
          <a:xfrm>
            <a:off x="1301262" y="1"/>
            <a:ext cx="5516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schemeClr val="bg1"/>
                </a:solidFill>
              </a:rPr>
              <a:t>「コンピュータグラフィックス　日本列島の地質」　（</a:t>
            </a:r>
            <a:r>
              <a:rPr lang="en-US" altLang="ja-JP" dirty="0" smtClean="0">
                <a:solidFill>
                  <a:schemeClr val="bg1"/>
                </a:solidFill>
              </a:rPr>
              <a:t>1996)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09810F-4DDB-4D37-9563-D7B0A7F6FBBB}" type="slidenum">
              <a:rPr lang="en-US" altLang="ja-JP" smtClean="0"/>
              <a:pPr>
                <a:defRPr/>
              </a:pPr>
              <a:t>6</a:t>
            </a:fld>
            <a:endParaRPr lang="en-US" altLang="ja-JP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310054" y="695326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磁気異常図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088923" y="4410076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高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080131" y="5753101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低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タイトル 1"/>
          <p:cNvSpPr>
            <a:spLocks noGrp="1"/>
          </p:cNvSpPr>
          <p:nvPr>
            <p:ph type="title" idx="4294967295"/>
          </p:nvPr>
        </p:nvSpPr>
        <p:spPr>
          <a:xfrm>
            <a:off x="457200" y="152400"/>
            <a:ext cx="6477000" cy="838200"/>
          </a:xfrm>
        </p:spPr>
        <p:txBody>
          <a:bodyPr/>
          <a:lstStyle/>
          <a:p>
            <a:pPr defTabSz="457200" eaLnBrk="1" hangingPunct="1"/>
            <a:r>
              <a:rPr lang="en-US" altLang="ja-JP" sz="2400" smtClean="0"/>
              <a:t/>
            </a:r>
            <a:br>
              <a:rPr lang="en-US" altLang="ja-JP" sz="2400" smtClean="0"/>
            </a:br>
            <a:r>
              <a:rPr lang="ja-JP" altLang="en-US" sz="2400" smtClean="0"/>
              <a:t>岩石分析調査（大陸棚延伸対象全海域）の成果</a:t>
            </a:r>
          </a:p>
        </p:txBody>
      </p:sp>
      <p:pic>
        <p:nvPicPr>
          <p:cNvPr id="19459" name="Picture 5" descr="AgeplotKP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212851"/>
            <a:ext cx="2954215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テキスト ボックス 4"/>
          <p:cNvSpPr txBox="1">
            <a:spLocks noChangeArrowheads="1"/>
          </p:cNvSpPr>
          <p:nvPr/>
        </p:nvSpPr>
        <p:spPr bwMode="auto">
          <a:xfrm>
            <a:off x="4643805" y="1503363"/>
            <a:ext cx="3490546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ja-JP" altLang="en-US" sz="1800"/>
              <a:t>九州</a:t>
            </a:r>
            <a:r>
              <a:rPr lang="en-US" altLang="ja-JP" sz="1800"/>
              <a:t>−</a:t>
            </a:r>
            <a:r>
              <a:rPr lang="ja-JP" altLang="en-US" sz="1800"/>
              <a:t>パラオ海嶺の火山活動年代</a:t>
            </a:r>
            <a:endParaRPr lang="en-US" altLang="ja-JP" sz="1800"/>
          </a:p>
          <a:p>
            <a:pPr defTabSz="457200"/>
            <a:r>
              <a:rPr lang="en-US" altLang="ja-JP" sz="1400"/>
              <a:t>　　　　　　　　　　　　　　　　　　　 </a:t>
            </a:r>
            <a:r>
              <a:rPr lang="ja-JP" altLang="en-US" sz="1400"/>
              <a:t>（</a:t>
            </a:r>
            <a:r>
              <a:rPr lang="en-US" altLang="ja-JP" sz="1400"/>
              <a:t>Ar-Ar</a:t>
            </a:r>
            <a:r>
              <a:rPr lang="ja-JP" altLang="en-US" sz="1400"/>
              <a:t>年代）</a:t>
            </a:r>
            <a:endParaRPr lang="en-US" altLang="ja-JP" sz="1400"/>
          </a:p>
          <a:p>
            <a:pPr defTabSz="457200"/>
            <a:r>
              <a:rPr lang="ja-JP" altLang="en-US" sz="1400"/>
              <a:t>　　　　</a:t>
            </a:r>
          </a:p>
        </p:txBody>
      </p:sp>
      <p:sp>
        <p:nvSpPr>
          <p:cNvPr id="19461" name="テキスト ボックス 6"/>
          <p:cNvSpPr txBox="1">
            <a:spLocks noChangeArrowheads="1"/>
          </p:cNvSpPr>
          <p:nvPr/>
        </p:nvSpPr>
        <p:spPr bwMode="auto">
          <a:xfrm>
            <a:off x="4785946" y="2357438"/>
            <a:ext cx="3201866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ja-JP" altLang="en-US" sz="1400" dirty="0"/>
              <a:t>・</a:t>
            </a:r>
            <a:r>
              <a:rPr lang="ja-JP" altLang="ja-JP" sz="1400" dirty="0"/>
              <a:t>24</a:t>
            </a:r>
            <a:r>
              <a:rPr lang="en-US" altLang="ja-JP" sz="1400" dirty="0"/>
              <a:t>-29 Ma</a:t>
            </a:r>
            <a:r>
              <a:rPr lang="ja-JP" altLang="en-US" sz="1400" dirty="0"/>
              <a:t>に集中</a:t>
            </a:r>
            <a:r>
              <a:rPr lang="en-US" altLang="ja-JP" sz="1400" dirty="0"/>
              <a:t> − </a:t>
            </a:r>
            <a:r>
              <a:rPr lang="ja-JP" altLang="en-US" sz="1400" dirty="0"/>
              <a:t>同時期に活動した</a:t>
            </a:r>
            <a:endParaRPr lang="en-US" altLang="ja-JP" sz="1400" dirty="0"/>
          </a:p>
          <a:p>
            <a:pPr defTabSz="457200"/>
            <a:r>
              <a:rPr lang="ja-JP" altLang="ja-JP" sz="1400" dirty="0"/>
              <a:t>　</a:t>
            </a:r>
            <a:r>
              <a:rPr lang="ja-JP" altLang="en-US" sz="1400" dirty="0"/>
              <a:t>一連の火山列　</a:t>
            </a:r>
            <a:endParaRPr lang="en-US" altLang="ja-JP" sz="1400" dirty="0"/>
          </a:p>
          <a:p>
            <a:pPr defTabSz="457200"/>
            <a:r>
              <a:rPr lang="en-US" altLang="ja-JP" sz="1400" dirty="0"/>
              <a:t>　</a:t>
            </a:r>
            <a:r>
              <a:rPr lang="ja-JP" altLang="en-US" sz="1400" dirty="0"/>
              <a:t>　　　</a:t>
            </a:r>
            <a:r>
              <a:rPr lang="en-US" altLang="ja-JP" sz="1400" dirty="0"/>
              <a:t>→　</a:t>
            </a:r>
            <a:r>
              <a:rPr lang="ja-JP" altLang="en-US" sz="1400" dirty="0">
                <a:solidFill>
                  <a:srgbClr val="FF0000"/>
                </a:solidFill>
              </a:rPr>
              <a:t>地質の連続の証明</a:t>
            </a:r>
            <a:endParaRPr lang="en-US" altLang="ja-JP" sz="1400" dirty="0">
              <a:solidFill>
                <a:srgbClr val="FF0000"/>
              </a:solidFill>
            </a:endParaRPr>
          </a:p>
          <a:p>
            <a:pPr defTabSz="457200"/>
            <a:r>
              <a:rPr lang="en-US" altLang="ja-JP" sz="1400" dirty="0"/>
              <a:t>　　</a:t>
            </a:r>
            <a:r>
              <a:rPr lang="ja-JP" altLang="en-US" sz="1400" dirty="0"/>
              <a:t>　　　　　　</a:t>
            </a:r>
            <a:r>
              <a:rPr lang="en-US" altLang="ja-JP" sz="1400" dirty="0"/>
              <a:t>　</a:t>
            </a:r>
            <a:r>
              <a:rPr lang="ja-JP" altLang="en-US" sz="1400" dirty="0"/>
              <a:t>（海底の高まり）</a:t>
            </a:r>
            <a:endParaRPr lang="en-US" altLang="ja-JP" sz="1400" dirty="0"/>
          </a:p>
          <a:p>
            <a:pPr defTabSz="457200"/>
            <a:endParaRPr lang="en-US" altLang="ja-JP" sz="1400" dirty="0"/>
          </a:p>
          <a:p>
            <a:pPr defTabSz="457200"/>
            <a:r>
              <a:rPr lang="ja-JP" altLang="en-US" sz="1400" dirty="0"/>
              <a:t>・四国</a:t>
            </a:r>
            <a:r>
              <a:rPr lang="en-US" altLang="ja-JP" sz="1400" dirty="0"/>
              <a:t>−</a:t>
            </a:r>
            <a:r>
              <a:rPr lang="ja-JP" altLang="en-US" sz="1400" dirty="0"/>
              <a:t>パレスベラ海盆拡大開始直後の</a:t>
            </a:r>
            <a:endParaRPr lang="en-US" altLang="ja-JP" sz="1400" dirty="0"/>
          </a:p>
          <a:p>
            <a:pPr defTabSz="457200"/>
            <a:r>
              <a:rPr lang="ja-JP" altLang="ja-JP" sz="1400" dirty="0"/>
              <a:t>　</a:t>
            </a:r>
            <a:r>
              <a:rPr lang="ja-JP" altLang="en-US" sz="1400" dirty="0"/>
              <a:t>九州</a:t>
            </a:r>
            <a:r>
              <a:rPr lang="en-US" altLang="ja-JP" sz="1400" dirty="0"/>
              <a:t>−</a:t>
            </a:r>
            <a:r>
              <a:rPr lang="ja-JP" altLang="en-US" sz="1400" dirty="0"/>
              <a:t>パラオ海嶺の最末期火山活動</a:t>
            </a:r>
            <a:endParaRPr lang="en-US" altLang="ja-JP" sz="1400" dirty="0"/>
          </a:p>
          <a:p>
            <a:pPr defTabSz="457200"/>
            <a:endParaRPr lang="en-US" altLang="ja-JP" sz="1400" dirty="0"/>
          </a:p>
          <a:p>
            <a:pPr defTabSz="457200"/>
            <a:r>
              <a:rPr lang="ja-JP" altLang="en-US" sz="1400" dirty="0"/>
              <a:t>・大東海嶺との交点付近には、古い年代</a:t>
            </a:r>
            <a:endParaRPr lang="en-US" altLang="ja-JP" sz="1400" dirty="0"/>
          </a:p>
          <a:p>
            <a:pPr defTabSz="457200"/>
            <a:r>
              <a:rPr lang="ja-JP" altLang="ja-JP" sz="1400" dirty="0"/>
              <a:t>　</a:t>
            </a:r>
            <a:r>
              <a:rPr lang="ja-JP" altLang="en-US" sz="1400" dirty="0"/>
              <a:t>を示す火山岩が分布</a:t>
            </a:r>
          </a:p>
          <a:p>
            <a:pPr defTabSz="457200"/>
            <a:r>
              <a:rPr lang="ja-JP" altLang="en-US" sz="1400" dirty="0"/>
              <a:t>　</a:t>
            </a:r>
          </a:p>
        </p:txBody>
      </p:sp>
      <p:cxnSp>
        <p:nvCxnSpPr>
          <p:cNvPr id="9" name="直線コネクタ 8"/>
          <p:cNvCxnSpPr>
            <a:cxnSpLocks noChangeShapeType="1"/>
          </p:cNvCxnSpPr>
          <p:nvPr/>
        </p:nvCxnSpPr>
        <p:spPr bwMode="auto">
          <a:xfrm>
            <a:off x="732692" y="952500"/>
            <a:ext cx="5838092" cy="1588"/>
          </a:xfrm>
          <a:prstGeom prst="line">
            <a:avLst/>
          </a:prstGeom>
          <a:noFill/>
          <a:ln w="25400">
            <a:solidFill>
              <a:srgbClr val="9BBB59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3" name="直線コネクタ 12"/>
          <p:cNvCxnSpPr>
            <a:cxnSpLocks noChangeShapeType="1"/>
          </p:cNvCxnSpPr>
          <p:nvPr/>
        </p:nvCxnSpPr>
        <p:spPr bwMode="auto">
          <a:xfrm>
            <a:off x="4794739" y="1844675"/>
            <a:ext cx="2954215" cy="15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9464" name="テキスト ボックス 21"/>
          <p:cNvSpPr txBox="1">
            <a:spLocks noChangeArrowheads="1"/>
          </p:cNvSpPr>
          <p:nvPr/>
        </p:nvSpPr>
        <p:spPr bwMode="auto">
          <a:xfrm>
            <a:off x="4286251" y="6330951"/>
            <a:ext cx="161338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altLang="ja-JP" sz="1200"/>
              <a:t>(Ishizuka et al. 2007)</a:t>
            </a:r>
            <a:endParaRPr lang="ja-JP" altLang="en-US" sz="1200"/>
          </a:p>
        </p:txBody>
      </p:sp>
      <p:sp>
        <p:nvSpPr>
          <p:cNvPr id="19465" name="Text Box 10"/>
          <p:cNvSpPr txBox="1">
            <a:spLocks noChangeArrowheads="1"/>
          </p:cNvSpPr>
          <p:nvPr/>
        </p:nvSpPr>
        <p:spPr bwMode="auto">
          <a:xfrm>
            <a:off x="8623789" y="6118226"/>
            <a:ext cx="448049" cy="402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altLang="ja-JP" sz="2000"/>
              <a:t>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タイトル 1"/>
          <p:cNvSpPr>
            <a:spLocks noGrp="1"/>
          </p:cNvSpPr>
          <p:nvPr>
            <p:ph type="title" idx="4294967295"/>
          </p:nvPr>
        </p:nvSpPr>
        <p:spPr>
          <a:xfrm>
            <a:off x="1143000" y="238125"/>
            <a:ext cx="6400800" cy="628650"/>
          </a:xfrm>
        </p:spPr>
        <p:txBody>
          <a:bodyPr/>
          <a:lstStyle/>
          <a:p>
            <a:r>
              <a:rPr lang="ja-JP" altLang="en-US" sz="3200" dirty="0" smtClean="0">
                <a:solidFill>
                  <a:srgbClr val="0000FF"/>
                </a:solidFill>
              </a:rPr>
              <a:t>海洋地質調査の展開</a:t>
            </a:r>
          </a:p>
        </p:txBody>
      </p:sp>
      <p:pic>
        <p:nvPicPr>
          <p:cNvPr id="29699" name="Picture 1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668963" y="5286375"/>
            <a:ext cx="3436937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正方形/長方形 34"/>
          <p:cNvSpPr>
            <a:spLocks noChangeArrowheads="1"/>
          </p:cNvSpPr>
          <p:nvPr/>
        </p:nvSpPr>
        <p:spPr bwMode="auto">
          <a:xfrm>
            <a:off x="66675" y="5018090"/>
            <a:ext cx="58039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1600" b="1">
                <a:latin typeface="ＭＳ Ｐゴシック" charset="-128"/>
              </a:rPr>
              <a:t>◇　沖縄海域、九州・パラオ海域および伊豆・小笠原海域を対象</a:t>
            </a:r>
            <a:endParaRPr lang="en-US" altLang="ja-JP" sz="1600" b="1">
              <a:latin typeface="ＭＳ Ｐゴシック" charset="-128"/>
            </a:endParaRPr>
          </a:p>
          <a:p>
            <a:r>
              <a:rPr lang="ja-JP" altLang="en-US" sz="1600" b="1">
                <a:latin typeface="ＭＳ Ｐゴシック" charset="-128"/>
              </a:rPr>
              <a:t>◇　海洋底及び海底下の地質情報を知的基盤として整備</a:t>
            </a:r>
            <a:endParaRPr lang="en-US" altLang="ja-JP" sz="1600" b="1">
              <a:latin typeface="ＭＳ Ｐゴシック" charset="-128"/>
            </a:endParaRPr>
          </a:p>
          <a:p>
            <a:r>
              <a:rPr lang="ja-JP" altLang="en-US" sz="1600" b="1">
                <a:latin typeface="ＭＳ Ｐゴシック" charset="-128"/>
              </a:rPr>
              <a:t>◇　環境に配慮した海底鉱物資源開発に向けた資源・環境研究</a:t>
            </a:r>
            <a:endParaRPr lang="en-US" altLang="ja-JP" sz="1600" b="1">
              <a:latin typeface="ＭＳ Ｐゴシック" charset="-128"/>
            </a:endParaRPr>
          </a:p>
          <a:p>
            <a:endParaRPr lang="en-US" altLang="ja-JP" sz="1600" b="1">
              <a:latin typeface="ＭＳ Ｐゴシック" charset="-128"/>
            </a:endParaRPr>
          </a:p>
          <a:p>
            <a:r>
              <a:rPr lang="en-US" altLang="ja-JP" sz="1600" b="1">
                <a:latin typeface="ＭＳ Ｐゴシック" charset="-128"/>
              </a:rPr>
              <a:t>◇</a:t>
            </a:r>
            <a:r>
              <a:rPr lang="ja-JP" altLang="en-US" sz="1600" b="1">
                <a:latin typeface="ＭＳ Ｐゴシック" charset="-128"/>
              </a:rPr>
              <a:t>　</a:t>
            </a:r>
            <a:r>
              <a:rPr lang="ja-JP" altLang="en-US" sz="1600" b="1">
                <a:solidFill>
                  <a:srgbClr val="FF0000"/>
                </a:solidFill>
                <a:latin typeface="ＭＳ Ｐゴシック" charset="-128"/>
              </a:rPr>
              <a:t>安全・安心（防災・減災）のための海洋地質研究と情報発信</a:t>
            </a:r>
            <a:endParaRPr lang="en-US" altLang="ja-JP" sz="1600" b="1">
              <a:solidFill>
                <a:srgbClr val="FF0000"/>
              </a:solidFill>
              <a:latin typeface="ＭＳ Ｐゴシック" charset="-128"/>
            </a:endParaRPr>
          </a:p>
        </p:txBody>
      </p:sp>
      <p:sp>
        <p:nvSpPr>
          <p:cNvPr id="29701" name="テキスト ボックス 35"/>
          <p:cNvSpPr txBox="1">
            <a:spLocks noChangeArrowheads="1"/>
          </p:cNvSpPr>
          <p:nvPr/>
        </p:nvSpPr>
        <p:spPr bwMode="auto">
          <a:xfrm>
            <a:off x="6135689" y="3654425"/>
            <a:ext cx="255390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1800" dirty="0"/>
              <a:t>海底の地質構造の把握</a:t>
            </a:r>
            <a:endParaRPr lang="en-US" altLang="ja-JP" sz="1800" dirty="0"/>
          </a:p>
          <a:p>
            <a:r>
              <a:rPr lang="ja-JP" altLang="en-US" sz="1800" dirty="0"/>
              <a:t>（知的基盤整備：地質図</a:t>
            </a:r>
            <a:endParaRPr lang="en-US" altLang="ja-JP" sz="1800" dirty="0"/>
          </a:p>
          <a:p>
            <a:r>
              <a:rPr lang="ja-JP" altLang="en-US" sz="1800" dirty="0"/>
              <a:t>作成）と海底鉱物資源調</a:t>
            </a:r>
            <a:endParaRPr lang="en-US" altLang="ja-JP" sz="1800" dirty="0"/>
          </a:p>
          <a:p>
            <a:r>
              <a:rPr lang="ja-JP" altLang="en-US" sz="1800" dirty="0"/>
              <a:t>査，海洋・海底環境調査</a:t>
            </a:r>
            <a:endParaRPr lang="en-US" altLang="ja-JP" sz="1800" dirty="0"/>
          </a:p>
          <a:p>
            <a:r>
              <a:rPr lang="ja-JP" altLang="en-US" sz="1800" dirty="0"/>
              <a:t>の融合</a:t>
            </a:r>
          </a:p>
        </p:txBody>
      </p:sp>
      <p:sp>
        <p:nvSpPr>
          <p:cNvPr id="29702" name="テキスト ボックス 14"/>
          <p:cNvSpPr txBox="1">
            <a:spLocks noChangeArrowheads="1"/>
          </p:cNvSpPr>
          <p:nvPr/>
        </p:nvSpPr>
        <p:spPr bwMode="auto">
          <a:xfrm>
            <a:off x="5625019" y="1025963"/>
            <a:ext cx="356059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1800" dirty="0">
                <a:solidFill>
                  <a:srgbClr val="FF0000"/>
                </a:solidFill>
              </a:rPr>
              <a:t>＊大陸棚延長一部認可</a:t>
            </a:r>
            <a:endParaRPr lang="en-US" altLang="ja-JP" sz="1800" dirty="0">
              <a:solidFill>
                <a:srgbClr val="FF0000"/>
              </a:solidFill>
            </a:endParaRPr>
          </a:p>
          <a:p>
            <a:endParaRPr lang="en-US" altLang="ja-JP" sz="1800" dirty="0"/>
          </a:p>
          <a:p>
            <a:r>
              <a:rPr lang="ja-JP" altLang="en-US" sz="1800" dirty="0"/>
              <a:t>　国の知的基盤整備計画に基づく</a:t>
            </a:r>
            <a:endParaRPr lang="en-US" altLang="ja-JP" sz="1800" dirty="0"/>
          </a:p>
          <a:p>
            <a:r>
              <a:rPr lang="ja-JP" altLang="en-US" sz="1800" dirty="0"/>
              <a:t>　</a:t>
            </a:r>
            <a:r>
              <a:rPr lang="ja-JP" altLang="en-US" sz="1800" dirty="0">
                <a:solidFill>
                  <a:srgbClr val="FF0000"/>
                </a:solidFill>
              </a:rPr>
              <a:t>基盤情報の整備</a:t>
            </a:r>
            <a:r>
              <a:rPr lang="ja-JP" altLang="en-US" sz="1800" dirty="0"/>
              <a:t>と，海洋エネル</a:t>
            </a:r>
            <a:endParaRPr lang="en-US" altLang="ja-JP" sz="1800" dirty="0"/>
          </a:p>
          <a:p>
            <a:r>
              <a:rPr lang="ja-JP" altLang="en-US" sz="1800" dirty="0"/>
              <a:t>　ギー・鉱物資源開発計画，それに</a:t>
            </a:r>
            <a:endParaRPr lang="en-US" altLang="ja-JP" sz="1800" dirty="0"/>
          </a:p>
          <a:p>
            <a:r>
              <a:rPr lang="ja-JP" altLang="en-US" sz="1800" dirty="0"/>
              <a:t>　基づく海底鉱物資源探査，特に</a:t>
            </a:r>
            <a:endParaRPr lang="en-US" altLang="ja-JP" sz="1800" dirty="0"/>
          </a:p>
          <a:p>
            <a:r>
              <a:rPr lang="ja-JP" altLang="en-US" sz="1800" dirty="0"/>
              <a:t>　広域探査，への</a:t>
            </a:r>
            <a:r>
              <a:rPr lang="ja-JP" altLang="en-US" sz="1800" dirty="0">
                <a:solidFill>
                  <a:srgbClr val="FF0000"/>
                </a:solidFill>
              </a:rPr>
              <a:t>地質学を基礎と</a:t>
            </a:r>
            <a:endParaRPr lang="en-US" altLang="ja-JP" sz="1800" dirty="0">
              <a:solidFill>
                <a:srgbClr val="FF0000"/>
              </a:solidFill>
            </a:endParaRPr>
          </a:p>
          <a:p>
            <a:r>
              <a:rPr lang="ja-JP" altLang="en-US" sz="1800" dirty="0">
                <a:solidFill>
                  <a:srgbClr val="FF0000"/>
                </a:solidFill>
              </a:rPr>
              <a:t>　した貢献</a:t>
            </a:r>
          </a:p>
        </p:txBody>
      </p:sp>
      <p:grpSp>
        <p:nvGrpSpPr>
          <p:cNvPr id="2" name="図形グループ 30"/>
          <p:cNvGrpSpPr>
            <a:grpSpLocks/>
          </p:cNvGrpSpPr>
          <p:nvPr/>
        </p:nvGrpSpPr>
        <p:grpSpPr bwMode="auto">
          <a:xfrm>
            <a:off x="244476" y="866777"/>
            <a:ext cx="4949825" cy="4187825"/>
            <a:chOff x="388938" y="16727488"/>
            <a:chExt cx="17411700" cy="13606462"/>
          </a:xfrm>
        </p:grpSpPr>
        <p:pic>
          <p:nvPicPr>
            <p:cNvPr id="29704" name="Picture 16" descr="C:\Users\iii\Desktop\JAMSTEC案件\AIST_EEZ-ECS_002b2_2b.png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388938" y="16727488"/>
              <a:ext cx="17411700" cy="13606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フリーフォーム 16"/>
            <p:cNvSpPr>
              <a:spLocks/>
            </p:cNvSpPr>
            <p:nvPr/>
          </p:nvSpPr>
          <p:spPr bwMode="auto">
            <a:xfrm>
              <a:off x="7011862" y="19605580"/>
              <a:ext cx="1809298" cy="3574406"/>
            </a:xfrm>
            <a:custGeom>
              <a:avLst/>
              <a:gdLst>
                <a:gd name="T0" fmla="*/ 169976 w 490538"/>
                <a:gd name="T1" fmla="*/ 102029 h 936401"/>
                <a:gd name="T2" fmla="*/ 331456 w 490538"/>
                <a:gd name="T3" fmla="*/ 5442 h 936401"/>
                <a:gd name="T4" fmla="*/ 532908 w 490538"/>
                <a:gd name="T5" fmla="*/ 0 h 936401"/>
                <a:gd name="T6" fmla="*/ 572965 w 490538"/>
                <a:gd name="T7" fmla="*/ 289582 h 936401"/>
                <a:gd name="T8" fmla="*/ 701155 w 490538"/>
                <a:gd name="T9" fmla="*/ 558634 h 936401"/>
                <a:gd name="T10" fmla="*/ 696905 w 490538"/>
                <a:gd name="T11" fmla="*/ 892300 h 936401"/>
                <a:gd name="T12" fmla="*/ 781895 w 490538"/>
                <a:gd name="T13" fmla="*/ 1133772 h 936401"/>
                <a:gd name="T14" fmla="*/ 798892 w 490538"/>
                <a:gd name="T15" fmla="*/ 1480616 h 936401"/>
                <a:gd name="T16" fmla="*/ 875382 w 490538"/>
                <a:gd name="T17" fmla="*/ 1726476 h 936401"/>
                <a:gd name="T18" fmla="*/ 514183 w 490538"/>
                <a:gd name="T19" fmla="*/ 1603546 h 936401"/>
                <a:gd name="T20" fmla="*/ 126997 w 490538"/>
                <a:gd name="T21" fmla="*/ 1677679 h 936401"/>
                <a:gd name="T22" fmla="*/ 186976 w 490538"/>
                <a:gd name="T23" fmla="*/ 1480616 h 936401"/>
                <a:gd name="T24" fmla="*/ 178476 w 490538"/>
                <a:gd name="T25" fmla="*/ 1313781 h 936401"/>
                <a:gd name="T26" fmla="*/ 211987 w 490538"/>
                <a:gd name="T27" fmla="*/ 902505 h 936401"/>
                <a:gd name="T28" fmla="*/ 0 w 490538"/>
                <a:gd name="T29" fmla="*/ 470823 h 936401"/>
                <a:gd name="T30" fmla="*/ 110487 w 490538"/>
                <a:gd name="T31" fmla="*/ 286426 h 936401"/>
                <a:gd name="T32" fmla="*/ 169976 w 490538"/>
                <a:gd name="T33" fmla="*/ 102029 h 93640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90538"/>
                <a:gd name="T52" fmla="*/ 0 h 936401"/>
                <a:gd name="T53" fmla="*/ 490538 w 490538"/>
                <a:gd name="T54" fmla="*/ 936401 h 93640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90538" h="936401">
                  <a:moveTo>
                    <a:pt x="95250" y="55338"/>
                  </a:moveTo>
                  <a:lnTo>
                    <a:pt x="185738" y="2951"/>
                  </a:lnTo>
                  <a:lnTo>
                    <a:pt x="298625" y="0"/>
                  </a:lnTo>
                  <a:cubicBezTo>
                    <a:pt x="313045" y="96267"/>
                    <a:pt x="304271" y="101278"/>
                    <a:pt x="321072" y="157063"/>
                  </a:cubicBezTo>
                  <a:cubicBezTo>
                    <a:pt x="337004" y="215164"/>
                    <a:pt x="352815" y="236133"/>
                    <a:pt x="392907" y="302989"/>
                  </a:cubicBezTo>
                  <a:cubicBezTo>
                    <a:pt x="379803" y="399173"/>
                    <a:pt x="377089" y="416652"/>
                    <a:pt x="390525" y="483963"/>
                  </a:cubicBezTo>
                  <a:cubicBezTo>
                    <a:pt x="400844" y="538733"/>
                    <a:pt x="420687" y="572069"/>
                    <a:pt x="438150" y="614932"/>
                  </a:cubicBezTo>
                  <a:lnTo>
                    <a:pt x="447675" y="803051"/>
                  </a:lnTo>
                  <a:cubicBezTo>
                    <a:pt x="461963" y="847501"/>
                    <a:pt x="458837" y="875010"/>
                    <a:pt x="490538" y="936401"/>
                  </a:cubicBezTo>
                  <a:cubicBezTo>
                    <a:pt x="417513" y="895920"/>
                    <a:pt x="377876" y="874243"/>
                    <a:pt x="288131" y="869726"/>
                  </a:cubicBezTo>
                  <a:cubicBezTo>
                    <a:pt x="195214" y="861516"/>
                    <a:pt x="146571" y="884534"/>
                    <a:pt x="71165" y="909934"/>
                  </a:cubicBezTo>
                  <a:cubicBezTo>
                    <a:pt x="99036" y="881450"/>
                    <a:pt x="93572" y="838679"/>
                    <a:pt x="104775" y="803051"/>
                  </a:cubicBezTo>
                  <a:lnTo>
                    <a:pt x="100013" y="712564"/>
                  </a:lnTo>
                  <a:cubicBezTo>
                    <a:pt x="130176" y="640333"/>
                    <a:pt x="131491" y="573634"/>
                    <a:pt x="118791" y="489496"/>
                  </a:cubicBezTo>
                  <a:cubicBezTo>
                    <a:pt x="94978" y="386308"/>
                    <a:pt x="61913" y="325213"/>
                    <a:pt x="0" y="255363"/>
                  </a:cubicBezTo>
                  <a:lnTo>
                    <a:pt x="61913" y="155351"/>
                  </a:lnTo>
                  <a:lnTo>
                    <a:pt x="95250" y="55338"/>
                  </a:lnTo>
                  <a:close/>
                </a:path>
              </a:pathLst>
            </a:custGeom>
            <a:solidFill>
              <a:srgbClr val="CDCDFF">
                <a:alpha val="70195"/>
              </a:srgbClr>
            </a:solidFill>
            <a:ln w="9525" cap="flat" cmpd="sng">
              <a:solidFill>
                <a:srgbClr val="7030A0">
                  <a:alpha val="70195"/>
                </a:srgbClr>
              </a:solidFill>
              <a:prstDash val="solid"/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lIns="89236" tIns="44618" rIns="89236" bIns="44618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18" name="フリーフォーム 17"/>
            <p:cNvSpPr>
              <a:spLocks/>
            </p:cNvSpPr>
            <p:nvPr/>
          </p:nvSpPr>
          <p:spPr bwMode="auto">
            <a:xfrm>
              <a:off x="4610633" y="23788614"/>
              <a:ext cx="759458" cy="469365"/>
            </a:xfrm>
            <a:custGeom>
              <a:avLst/>
              <a:gdLst>
                <a:gd name="T0" fmla="*/ 0 w 204787"/>
                <a:gd name="T1" fmla="*/ 0 h 122858"/>
                <a:gd name="T2" fmla="*/ 137151 w 204787"/>
                <a:gd name="T3" fmla="*/ 167976 h 122858"/>
                <a:gd name="T4" fmla="*/ 368585 w 204787"/>
                <a:gd name="T5" fmla="*/ 193169 h 122858"/>
                <a:gd name="T6" fmla="*/ 154293 w 204787"/>
                <a:gd name="T7" fmla="*/ 117583 h 122858"/>
                <a:gd name="T8" fmla="*/ 0 w 204787"/>
                <a:gd name="T9" fmla="*/ 0 h 12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4787"/>
                <a:gd name="T16" fmla="*/ 0 h 122858"/>
                <a:gd name="T17" fmla="*/ 204787 w 204787"/>
                <a:gd name="T18" fmla="*/ 122858 h 1228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4787" h="122858">
                  <a:moveTo>
                    <a:pt x="0" y="0"/>
                  </a:moveTo>
                  <a:cubicBezTo>
                    <a:pt x="18257" y="41275"/>
                    <a:pt x="30039" y="68089"/>
                    <a:pt x="76200" y="95250"/>
                  </a:cubicBezTo>
                  <a:cubicBezTo>
                    <a:pt x="123130" y="122858"/>
                    <a:pt x="167581" y="114920"/>
                    <a:pt x="204787" y="109537"/>
                  </a:cubicBezTo>
                  <a:cubicBezTo>
                    <a:pt x="151606" y="96044"/>
                    <a:pt x="122237" y="82550"/>
                    <a:pt x="85725" y="66675"/>
                  </a:cubicBezTo>
                  <a:cubicBezTo>
                    <a:pt x="57150" y="44450"/>
                    <a:pt x="26195" y="22224"/>
                    <a:pt x="0" y="0"/>
                  </a:cubicBezTo>
                  <a:close/>
                </a:path>
              </a:pathLst>
            </a:custGeom>
            <a:solidFill>
              <a:srgbClr val="CDCDFF">
                <a:alpha val="70195"/>
              </a:srgbClr>
            </a:solidFill>
            <a:ln w="9525" cap="flat" cmpd="sng">
              <a:solidFill>
                <a:srgbClr val="7030A0">
                  <a:alpha val="70195"/>
                </a:srgbClr>
              </a:solidFill>
              <a:prstDash val="solid"/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lIns="89236" tIns="44618" rIns="89236" bIns="44618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19" name="フリーフォーム 18"/>
            <p:cNvSpPr>
              <a:spLocks/>
            </p:cNvSpPr>
            <p:nvPr/>
          </p:nvSpPr>
          <p:spPr bwMode="auto">
            <a:xfrm>
              <a:off x="9407508" y="24056823"/>
              <a:ext cx="899063" cy="634416"/>
            </a:xfrm>
            <a:custGeom>
              <a:avLst/>
              <a:gdLst>
                <a:gd name="T0" fmla="*/ 0 w 242961"/>
                <a:gd name="T1" fmla="*/ 0 h 166860"/>
                <a:gd name="T2" fmla="*/ 232985 w 242961"/>
                <a:gd name="T3" fmla="*/ 105488 h 166860"/>
                <a:gd name="T4" fmla="*/ 431338 w 242961"/>
                <a:gd name="T5" fmla="*/ 149308 h 166860"/>
                <a:gd name="T6" fmla="*/ 439963 w 242961"/>
                <a:gd name="T7" fmla="*/ 307059 h 166860"/>
                <a:gd name="T8" fmla="*/ 220048 w 242961"/>
                <a:gd name="T9" fmla="*/ 236952 h 166860"/>
                <a:gd name="T10" fmla="*/ 0 w 242961"/>
                <a:gd name="T11" fmla="*/ 0 h 1668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2961"/>
                <a:gd name="T19" fmla="*/ 0 h 166860"/>
                <a:gd name="T20" fmla="*/ 242961 w 242961"/>
                <a:gd name="T21" fmla="*/ 166860 h 16686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2961" h="166860">
                  <a:moveTo>
                    <a:pt x="0" y="0"/>
                  </a:moveTo>
                  <a:lnTo>
                    <a:pt x="128661" y="57323"/>
                  </a:lnTo>
                  <a:cubicBezTo>
                    <a:pt x="181049" y="73198"/>
                    <a:pt x="202479" y="77167"/>
                    <a:pt x="238198" y="81136"/>
                  </a:cubicBezTo>
                  <a:lnTo>
                    <a:pt x="242961" y="166860"/>
                  </a:lnTo>
                  <a:cubicBezTo>
                    <a:pt x="202480" y="154160"/>
                    <a:pt x="178667" y="160511"/>
                    <a:pt x="121518" y="128761"/>
                  </a:cubicBezTo>
                  <a:cubicBezTo>
                    <a:pt x="61962" y="76316"/>
                    <a:pt x="40506" y="42920"/>
                    <a:pt x="0" y="0"/>
                  </a:cubicBezTo>
                  <a:close/>
                </a:path>
              </a:pathLst>
            </a:custGeom>
            <a:solidFill>
              <a:srgbClr val="CDCDFF">
                <a:alpha val="70195"/>
              </a:srgbClr>
            </a:solidFill>
            <a:ln w="9525" cap="flat" cmpd="sng">
              <a:solidFill>
                <a:srgbClr val="7030A0">
                  <a:alpha val="70195"/>
                </a:srgbClr>
              </a:solidFill>
              <a:prstDash val="solid"/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lIns="89236" tIns="44618" rIns="89236" bIns="44618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20" name="フリーフォーム 19"/>
            <p:cNvSpPr>
              <a:spLocks/>
            </p:cNvSpPr>
            <p:nvPr/>
          </p:nvSpPr>
          <p:spPr bwMode="auto">
            <a:xfrm>
              <a:off x="11976264" y="20931154"/>
              <a:ext cx="1692027" cy="2192093"/>
            </a:xfrm>
            <a:custGeom>
              <a:avLst/>
              <a:gdLst>
                <a:gd name="T0" fmla="*/ 196082 w 452437"/>
                <a:gd name="T1" fmla="*/ 40341 h 577751"/>
                <a:gd name="T2" fmla="*/ 257085 w 452437"/>
                <a:gd name="T3" fmla="*/ 75076 h 577751"/>
                <a:gd name="T4" fmla="*/ 514173 w 452437"/>
                <a:gd name="T5" fmla="*/ 70733 h 577751"/>
                <a:gd name="T6" fmla="*/ 651932 w 452437"/>
                <a:gd name="T7" fmla="*/ 16733 h 577751"/>
                <a:gd name="T8" fmla="*/ 827905 w 452437"/>
                <a:gd name="T9" fmla="*/ 75076 h 577751"/>
                <a:gd name="T10" fmla="*/ 807754 w 452437"/>
                <a:gd name="T11" fmla="*/ 434761 h 577751"/>
                <a:gd name="T12" fmla="*/ 679756 w 452437"/>
                <a:gd name="T13" fmla="*/ 847898 h 577751"/>
                <a:gd name="T14" fmla="*/ 601319 w 452437"/>
                <a:gd name="T15" fmla="*/ 1004203 h 577751"/>
                <a:gd name="T16" fmla="*/ 361662 w 452437"/>
                <a:gd name="T17" fmla="*/ 1034596 h 577751"/>
                <a:gd name="T18" fmla="*/ 191724 w 452437"/>
                <a:gd name="T19" fmla="*/ 947757 h 577751"/>
                <a:gd name="T20" fmla="*/ 0 w 452437"/>
                <a:gd name="T21" fmla="*/ 917369 h 577751"/>
                <a:gd name="T22" fmla="*/ 8714 w 452437"/>
                <a:gd name="T23" fmla="*/ 769750 h 577751"/>
                <a:gd name="T24" fmla="*/ 172435 w 452437"/>
                <a:gd name="T25" fmla="*/ 447785 h 577751"/>
                <a:gd name="T26" fmla="*/ 196082 w 452437"/>
                <a:gd name="T27" fmla="*/ 40341 h 57775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52437"/>
                <a:gd name="T43" fmla="*/ 0 h 577751"/>
                <a:gd name="T44" fmla="*/ 452437 w 452437"/>
                <a:gd name="T45" fmla="*/ 577751 h 57775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52437" h="577751">
                  <a:moveTo>
                    <a:pt x="107156" y="22125"/>
                  </a:moveTo>
                  <a:lnTo>
                    <a:pt x="140493" y="41175"/>
                  </a:lnTo>
                  <a:lnTo>
                    <a:pt x="280987" y="38794"/>
                  </a:lnTo>
                  <a:cubicBezTo>
                    <a:pt x="303700" y="28922"/>
                    <a:pt x="321649" y="0"/>
                    <a:pt x="356269" y="9178"/>
                  </a:cubicBezTo>
                  <a:cubicBezTo>
                    <a:pt x="403100" y="13146"/>
                    <a:pt x="419894" y="15776"/>
                    <a:pt x="452437" y="41175"/>
                  </a:cubicBezTo>
                  <a:lnTo>
                    <a:pt x="441424" y="238448"/>
                  </a:lnTo>
                  <a:cubicBezTo>
                    <a:pt x="427137" y="339255"/>
                    <a:pt x="407193" y="373756"/>
                    <a:pt x="371475" y="465038"/>
                  </a:cubicBezTo>
                  <a:lnTo>
                    <a:pt x="328612" y="550763"/>
                  </a:lnTo>
                  <a:cubicBezTo>
                    <a:pt x="284956" y="577751"/>
                    <a:pt x="241299" y="561876"/>
                    <a:pt x="197643" y="567432"/>
                  </a:cubicBezTo>
                  <a:cubicBezTo>
                    <a:pt x="166687" y="551557"/>
                    <a:pt x="145255" y="530918"/>
                    <a:pt x="104774" y="519806"/>
                  </a:cubicBezTo>
                  <a:cubicBezTo>
                    <a:pt x="62705" y="509487"/>
                    <a:pt x="34925" y="508694"/>
                    <a:pt x="0" y="503138"/>
                  </a:cubicBezTo>
                  <a:lnTo>
                    <a:pt x="4762" y="422175"/>
                  </a:lnTo>
                  <a:cubicBezTo>
                    <a:pt x="46832" y="372963"/>
                    <a:pt x="68833" y="340048"/>
                    <a:pt x="94233" y="245592"/>
                  </a:cubicBezTo>
                  <a:cubicBezTo>
                    <a:pt x="110108" y="170979"/>
                    <a:pt x="115094" y="96738"/>
                    <a:pt x="107156" y="22125"/>
                  </a:cubicBezTo>
                  <a:close/>
                </a:path>
              </a:pathLst>
            </a:custGeom>
            <a:solidFill>
              <a:srgbClr val="CDCDFF">
                <a:alpha val="70195"/>
              </a:srgbClr>
            </a:solidFill>
            <a:ln w="9525" cap="flat" cmpd="sng">
              <a:solidFill>
                <a:srgbClr val="7030A0">
                  <a:alpha val="70195"/>
                </a:srgbClr>
              </a:solidFill>
              <a:prstDash val="solid"/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lIns="89236" tIns="44618" rIns="89236" bIns="44618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21" name="フリーフォーム 20"/>
            <p:cNvSpPr>
              <a:spLocks/>
            </p:cNvSpPr>
            <p:nvPr/>
          </p:nvSpPr>
          <p:spPr bwMode="auto">
            <a:xfrm>
              <a:off x="6040202" y="25697026"/>
              <a:ext cx="2127602" cy="3270090"/>
            </a:xfrm>
            <a:custGeom>
              <a:avLst/>
              <a:gdLst>
                <a:gd name="T0" fmla="*/ 350201 w 573682"/>
                <a:gd name="T1" fmla="*/ 0 h 857250"/>
                <a:gd name="T2" fmla="*/ 666139 w 573682"/>
                <a:gd name="T3" fmla="*/ 210174 h 857250"/>
                <a:gd name="T4" fmla="*/ 1042667 w 573682"/>
                <a:gd name="T5" fmla="*/ 249585 h 857250"/>
                <a:gd name="T6" fmla="*/ 1021030 w 573682"/>
                <a:gd name="T7" fmla="*/ 494789 h 857250"/>
                <a:gd name="T8" fmla="*/ 1016703 w 573682"/>
                <a:gd name="T9" fmla="*/ 678692 h 857250"/>
                <a:gd name="T10" fmla="*/ 917156 w 573682"/>
                <a:gd name="T11" fmla="*/ 853840 h 857250"/>
                <a:gd name="T12" fmla="*/ 960437 w 573682"/>
                <a:gd name="T13" fmla="*/ 1090290 h 857250"/>
                <a:gd name="T14" fmla="*/ 1003718 w 573682"/>
                <a:gd name="T15" fmla="*/ 1173485 h 857250"/>
                <a:gd name="T16" fmla="*/ 999390 w 573682"/>
                <a:gd name="T17" fmla="*/ 1309223 h 857250"/>
                <a:gd name="T18" fmla="*/ 860894 w 573682"/>
                <a:gd name="T19" fmla="*/ 1405553 h 857250"/>
                <a:gd name="T20" fmla="*/ 761351 w 573682"/>
                <a:gd name="T21" fmla="*/ 1536910 h 857250"/>
                <a:gd name="T22" fmla="*/ 553614 w 573682"/>
                <a:gd name="T23" fmla="*/ 1528155 h 857250"/>
                <a:gd name="T24" fmla="*/ 328560 w 573682"/>
                <a:gd name="T25" fmla="*/ 1576321 h 857250"/>
                <a:gd name="T26" fmla="*/ 211708 w 573682"/>
                <a:gd name="T27" fmla="*/ 1361765 h 857250"/>
                <a:gd name="T28" fmla="*/ 129478 w 573682"/>
                <a:gd name="T29" fmla="*/ 831946 h 857250"/>
                <a:gd name="T30" fmla="*/ 146787 w 573682"/>
                <a:gd name="T31" fmla="*/ 744374 h 857250"/>
                <a:gd name="T32" fmla="*/ 77539 w 573682"/>
                <a:gd name="T33" fmla="*/ 542958 h 857250"/>
                <a:gd name="T34" fmla="*/ 0 w 573682"/>
                <a:gd name="T35" fmla="*/ 476273 h 857250"/>
                <a:gd name="T36" fmla="*/ 159769 w 573682"/>
                <a:gd name="T37" fmla="*/ 385323 h 857250"/>
                <a:gd name="T38" fmla="*/ 285280 w 573682"/>
                <a:gd name="T39" fmla="*/ 280234 h 857250"/>
                <a:gd name="T40" fmla="*/ 350201 w 573682"/>
                <a:gd name="T41" fmla="*/ 0 h 85725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73682"/>
                <a:gd name="T64" fmla="*/ 0 h 857250"/>
                <a:gd name="T65" fmla="*/ 573682 w 573682"/>
                <a:gd name="T66" fmla="*/ 857250 h 85725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73682" h="857250">
                  <a:moveTo>
                    <a:pt x="192682" y="0"/>
                  </a:moveTo>
                  <a:cubicBezTo>
                    <a:pt x="245070" y="57150"/>
                    <a:pt x="287932" y="83344"/>
                    <a:pt x="366514" y="114300"/>
                  </a:cubicBezTo>
                  <a:cubicBezTo>
                    <a:pt x="442714" y="140494"/>
                    <a:pt x="504626" y="145256"/>
                    <a:pt x="573682" y="135732"/>
                  </a:cubicBezTo>
                  <a:lnTo>
                    <a:pt x="561776" y="269082"/>
                  </a:lnTo>
                  <a:cubicBezTo>
                    <a:pt x="560982" y="302419"/>
                    <a:pt x="560189" y="335757"/>
                    <a:pt x="559395" y="369094"/>
                  </a:cubicBezTo>
                  <a:lnTo>
                    <a:pt x="504626" y="464344"/>
                  </a:lnTo>
                  <a:lnTo>
                    <a:pt x="528439" y="592932"/>
                  </a:lnTo>
                  <a:lnTo>
                    <a:pt x="552251" y="638175"/>
                  </a:lnTo>
                  <a:cubicBezTo>
                    <a:pt x="551457" y="662781"/>
                    <a:pt x="550664" y="687388"/>
                    <a:pt x="549870" y="711994"/>
                  </a:cubicBezTo>
                  <a:lnTo>
                    <a:pt x="473670" y="764382"/>
                  </a:lnTo>
                  <a:lnTo>
                    <a:pt x="418900" y="835819"/>
                  </a:lnTo>
                  <a:lnTo>
                    <a:pt x="304601" y="831057"/>
                  </a:lnTo>
                  <a:lnTo>
                    <a:pt x="180776" y="857250"/>
                  </a:lnTo>
                  <a:cubicBezTo>
                    <a:pt x="159345" y="818356"/>
                    <a:pt x="133152" y="788988"/>
                    <a:pt x="116483" y="740569"/>
                  </a:cubicBezTo>
                  <a:cubicBezTo>
                    <a:pt x="91877" y="649288"/>
                    <a:pt x="86320" y="548482"/>
                    <a:pt x="71239" y="452438"/>
                  </a:cubicBezTo>
                  <a:lnTo>
                    <a:pt x="80764" y="404813"/>
                  </a:lnTo>
                  <a:lnTo>
                    <a:pt x="42664" y="295276"/>
                  </a:lnTo>
                  <a:lnTo>
                    <a:pt x="0" y="259012"/>
                  </a:lnTo>
                  <a:cubicBezTo>
                    <a:pt x="48352" y="240144"/>
                    <a:pt x="58605" y="226037"/>
                    <a:pt x="87907" y="209550"/>
                  </a:cubicBezTo>
                  <a:lnTo>
                    <a:pt x="156964" y="152400"/>
                  </a:lnTo>
                  <a:lnTo>
                    <a:pt x="192682" y="0"/>
                  </a:lnTo>
                  <a:close/>
                </a:path>
              </a:pathLst>
            </a:custGeom>
            <a:solidFill>
              <a:srgbClr val="00B050">
                <a:alpha val="50195"/>
              </a:srgbClr>
            </a:solidFill>
            <a:ln w="9525" cap="flat" cmpd="sng">
              <a:solidFill>
                <a:srgbClr val="FFFF00">
                  <a:alpha val="70195"/>
                </a:srgbClr>
              </a:solidFill>
              <a:prstDash val="solid"/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lIns="89236" tIns="44618" rIns="89236" bIns="44618" anchor="ctr"/>
            <a:lstStyle/>
            <a:p>
              <a:pPr>
                <a:defRPr/>
              </a:pPr>
              <a:endParaRPr lang="ja-JP" altLang="en-US"/>
            </a:p>
          </p:txBody>
        </p:sp>
      </p:grpSp>
      <p:sp>
        <p:nvSpPr>
          <p:cNvPr id="14" name="スライド番号プレースホル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5FF33-7A3A-4B86-AC6D-775AF94BAB6E}" type="slidenum">
              <a:rPr lang="en-US" altLang="ja-JP" smtClean="0"/>
              <a:pPr/>
              <a:t>8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grida.no/graphicslib/thumbs/1805c933-493c-4b85-be16-ad06eb342332/large/role-of-geology-in-article-76_12f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76700"/>
            <a:ext cx="2447925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00338" y="4149725"/>
            <a:ext cx="2103437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285750" y="1624013"/>
            <a:ext cx="5292725" cy="155733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174625" indent="-174625">
              <a:lnSpc>
                <a:spcPct val="150000"/>
              </a:lnSpc>
            </a:pPr>
            <a:r>
              <a:rPr lang="ja-JP" altLang="en-US" sz="1200">
                <a:solidFill>
                  <a:srgbClr val="000000"/>
                </a:solidFill>
                <a:latin typeface="ＭＳ ゴシック" pitchFamily="49" charset="-128"/>
                <a:ea typeface="ＭＳ ゴシック" pitchFamily="49" charset="-128"/>
              </a:rPr>
              <a:t>●科学的根拠により日本が管轄する権利を有する「領土」拡大を実現する</a:t>
            </a:r>
            <a:endParaRPr lang="en-US" altLang="ja-JP" sz="1200">
              <a:solidFill>
                <a:srgbClr val="000000"/>
              </a:solidFill>
              <a:latin typeface="ＭＳ ゴシック" pitchFamily="49" charset="-128"/>
              <a:ea typeface="ＭＳ ゴシック" pitchFamily="49" charset="-128"/>
            </a:endParaRPr>
          </a:p>
          <a:p>
            <a:pPr marL="174625" indent="-174625">
              <a:lnSpc>
                <a:spcPct val="150000"/>
              </a:lnSpc>
            </a:pPr>
            <a:r>
              <a:rPr lang="ja-JP" altLang="en-US" sz="1000">
                <a:solidFill>
                  <a:srgbClr val="000000"/>
                </a:solidFill>
                <a:latin typeface="ＭＳ ゴシック" pitchFamily="49" charset="-128"/>
                <a:ea typeface="ＭＳ ゴシック" pitchFamily="49" charset="-128"/>
              </a:rPr>
              <a:t>　　－産総研は、海域調査（基盤岩採取）の一部、海底試料の分析・解析、</a:t>
            </a:r>
            <a:endParaRPr lang="en-US" altLang="ja-JP" sz="1000">
              <a:solidFill>
                <a:srgbClr val="000000"/>
              </a:solidFill>
              <a:latin typeface="ＭＳ ゴシック" pitchFamily="49" charset="-128"/>
              <a:ea typeface="ＭＳ ゴシック" pitchFamily="49" charset="-128"/>
            </a:endParaRPr>
          </a:p>
          <a:p>
            <a:pPr marL="174625" indent="-174625">
              <a:lnSpc>
                <a:spcPct val="150000"/>
              </a:lnSpc>
            </a:pPr>
            <a:r>
              <a:rPr lang="ja-JP" altLang="en-US" sz="1000">
                <a:solidFill>
                  <a:srgbClr val="000000"/>
                </a:solidFill>
                <a:latin typeface="ＭＳ ゴシック" pitchFamily="49" charset="-128"/>
                <a:ea typeface="ＭＳ ゴシック" pitchFamily="49" charset="-128"/>
              </a:rPr>
              <a:t>　　　申請チーム参加で貢献。さらに、国連での審査対応にも参加。</a:t>
            </a:r>
          </a:p>
          <a:p>
            <a:pPr marL="174625" indent="-174625">
              <a:lnSpc>
                <a:spcPct val="150000"/>
              </a:lnSpc>
            </a:pPr>
            <a:r>
              <a:rPr lang="ja-JP" altLang="en-US" sz="1200">
                <a:solidFill>
                  <a:srgbClr val="000000"/>
                </a:solidFill>
                <a:latin typeface="ＭＳ ゴシック" pitchFamily="49" charset="-128"/>
                <a:ea typeface="ＭＳ ゴシック" pitchFamily="49" charset="-128"/>
              </a:rPr>
              <a:t>●海底の資源・空間利用するため延伸大陸棚を含む国土の基盤的情報整備</a:t>
            </a:r>
            <a:endParaRPr lang="en-US" altLang="ja-JP" sz="1200">
              <a:solidFill>
                <a:srgbClr val="000000"/>
              </a:solidFill>
              <a:latin typeface="ＭＳ ゴシック" pitchFamily="49" charset="-128"/>
              <a:ea typeface="ＭＳ ゴシック" pitchFamily="49" charset="-128"/>
            </a:endParaRPr>
          </a:p>
          <a:p>
            <a:pPr marL="174625" indent="-174625">
              <a:lnSpc>
                <a:spcPct val="150000"/>
              </a:lnSpc>
            </a:pPr>
            <a:r>
              <a:rPr lang="ja-JP" altLang="en-US" sz="1000">
                <a:solidFill>
                  <a:srgbClr val="000000"/>
                </a:solidFill>
                <a:latin typeface="ＭＳ ゴシック" pitchFamily="49" charset="-128"/>
                <a:ea typeface="ＭＳ ゴシック" pitchFamily="49" charset="-128"/>
              </a:rPr>
              <a:t>　　－海域の海底資源の発見や利用に資するため、海域の地球科学情報を</a:t>
            </a:r>
            <a:endParaRPr lang="en-US" altLang="ja-JP" sz="1000">
              <a:solidFill>
                <a:srgbClr val="000000"/>
              </a:solidFill>
              <a:latin typeface="ＭＳ ゴシック" pitchFamily="49" charset="-128"/>
              <a:ea typeface="ＭＳ ゴシック" pitchFamily="49" charset="-128"/>
            </a:endParaRPr>
          </a:p>
          <a:p>
            <a:pPr marL="174625" indent="-174625">
              <a:lnSpc>
                <a:spcPct val="150000"/>
              </a:lnSpc>
            </a:pPr>
            <a:r>
              <a:rPr lang="ja-JP" altLang="en-US" sz="1000">
                <a:solidFill>
                  <a:srgbClr val="000000"/>
                </a:solidFill>
                <a:latin typeface="ＭＳ ゴシック" pitchFamily="49" charset="-128"/>
                <a:ea typeface="ＭＳ ゴシック" pitchFamily="49" charset="-128"/>
              </a:rPr>
              <a:t>　　　収集・解釈した基盤情報を整備することが今後の重要な課題。</a:t>
            </a:r>
            <a:endParaRPr lang="en-US" altLang="ja-JP" sz="1000">
              <a:solidFill>
                <a:srgbClr val="000000"/>
              </a:solidFill>
              <a:latin typeface="ＭＳ ゴシック" pitchFamily="49" charset="-128"/>
              <a:ea typeface="ＭＳ ゴシック" pitchFamily="49" charset="-128"/>
            </a:endParaRPr>
          </a:p>
        </p:txBody>
      </p:sp>
      <p:pic>
        <p:nvPicPr>
          <p:cNvPr id="14341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63" y="3432175"/>
            <a:ext cx="2881312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テキスト ボックス 7"/>
          <p:cNvSpPr txBox="1">
            <a:spLocks noChangeArrowheads="1"/>
          </p:cNvSpPr>
          <p:nvPr/>
        </p:nvSpPr>
        <p:spPr bwMode="auto">
          <a:xfrm>
            <a:off x="0" y="5948363"/>
            <a:ext cx="269016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b="1" dirty="0"/>
              <a:t>　　</a:t>
            </a:r>
            <a:r>
              <a:rPr lang="ja-JP" altLang="en-US" sz="1400" b="1" dirty="0"/>
              <a:t>新たな世界地図が構築中</a:t>
            </a:r>
            <a:endParaRPr lang="en-US" altLang="ja-JP" sz="1400" b="1" dirty="0"/>
          </a:p>
          <a:p>
            <a:r>
              <a:rPr lang="ja-JP" altLang="en-US" sz="1100" dirty="0"/>
              <a:t>延伸大陸棚の申請と審査は海域の管轄の</a:t>
            </a:r>
            <a:endParaRPr lang="en-US" altLang="ja-JP" sz="1100" dirty="0"/>
          </a:p>
          <a:p>
            <a:r>
              <a:rPr lang="ja-JP" altLang="en-US" sz="1100" dirty="0"/>
              <a:t>新たな仕分が海の地図を塗り替えている</a:t>
            </a:r>
          </a:p>
        </p:txBody>
      </p:sp>
      <p:sp>
        <p:nvSpPr>
          <p:cNvPr id="14343" name="テキスト ボックス 8"/>
          <p:cNvSpPr txBox="1">
            <a:spLocks noChangeArrowheads="1"/>
          </p:cNvSpPr>
          <p:nvPr/>
        </p:nvSpPr>
        <p:spPr bwMode="auto">
          <a:xfrm>
            <a:off x="1238250" y="3405188"/>
            <a:ext cx="4557713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100"/>
              <a:t>2008.11.12. </a:t>
            </a:r>
            <a:r>
              <a:rPr lang="ja-JP" altLang="en-US" sz="1100"/>
              <a:t>日本は精緻な科学的根拠に基づく延伸大陸棚を国連に</a:t>
            </a:r>
            <a:endParaRPr lang="en-US" altLang="ja-JP" sz="1100"/>
          </a:p>
          <a:p>
            <a:r>
              <a:rPr lang="ja-JP" altLang="en-US" sz="1100"/>
              <a:t>申請した。日本政府一体の大陸棚画定調査により、とりまとめられ</a:t>
            </a:r>
            <a:endParaRPr lang="en-US" altLang="ja-JP" sz="1100"/>
          </a:p>
          <a:p>
            <a:r>
              <a:rPr lang="ja-JP" altLang="en-US" sz="1100"/>
              <a:t>た申請書は、本文約</a:t>
            </a:r>
            <a:r>
              <a:rPr lang="en-US" altLang="ja-JP" sz="1100"/>
              <a:t>1300</a:t>
            </a:r>
            <a:r>
              <a:rPr lang="ja-JP" altLang="en-US" sz="1100"/>
              <a:t>ページ、データを合わせ約</a:t>
            </a:r>
            <a:r>
              <a:rPr lang="en-US" altLang="ja-JP" sz="1100"/>
              <a:t>3200</a:t>
            </a:r>
            <a:r>
              <a:rPr lang="ja-JP" altLang="en-US" sz="1100"/>
              <a:t>ページ。</a:t>
            </a:r>
          </a:p>
        </p:txBody>
      </p:sp>
      <p:sp>
        <p:nvSpPr>
          <p:cNvPr id="14344" name="テキスト ボックス 12"/>
          <p:cNvSpPr txBox="1">
            <a:spLocks noChangeArrowheads="1"/>
          </p:cNvSpPr>
          <p:nvPr/>
        </p:nvSpPr>
        <p:spPr bwMode="auto">
          <a:xfrm>
            <a:off x="6183313" y="2841625"/>
            <a:ext cx="29606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1200" b="1"/>
              <a:t>日本の大陸棚の勧告の受領（</a:t>
            </a:r>
            <a:r>
              <a:rPr lang="en-US" altLang="ja-JP" sz="1200" b="1"/>
              <a:t>2012.4.26.)</a:t>
            </a:r>
            <a:endParaRPr lang="ja-JP" altLang="en-US" sz="1200" b="1"/>
          </a:p>
        </p:txBody>
      </p:sp>
      <p:sp>
        <p:nvSpPr>
          <p:cNvPr id="14345" name="テキスト ボックス 11"/>
          <p:cNvSpPr txBox="1">
            <a:spLocks noChangeArrowheads="1"/>
          </p:cNvSpPr>
          <p:nvPr/>
        </p:nvSpPr>
        <p:spPr bwMode="auto">
          <a:xfrm>
            <a:off x="6605588" y="5516563"/>
            <a:ext cx="2538412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1400" b="1" dirty="0"/>
              <a:t>日本周辺海域の海底資源分布</a:t>
            </a:r>
            <a:endParaRPr lang="en-US" altLang="ja-JP" sz="1400" b="1" dirty="0"/>
          </a:p>
          <a:p>
            <a:r>
              <a:rPr lang="ja-JP" altLang="en-US" sz="1200" dirty="0"/>
              <a:t>既知の資源のみでなく全く新たな</a:t>
            </a:r>
            <a:endParaRPr lang="en-US" altLang="ja-JP" sz="1200" dirty="0"/>
          </a:p>
          <a:p>
            <a:r>
              <a:rPr lang="ja-JP" altLang="en-US" sz="1200" dirty="0"/>
              <a:t>資源の賦存可能性を評価できる大</a:t>
            </a:r>
            <a:endParaRPr lang="en-US" altLang="ja-JP" sz="1200" dirty="0"/>
          </a:p>
          <a:p>
            <a:r>
              <a:rPr lang="ja-JP" altLang="en-US" sz="1200" dirty="0"/>
              <a:t>陸棚を含む海域の基盤的な地質情</a:t>
            </a:r>
            <a:endParaRPr lang="en-US" altLang="ja-JP" sz="1200" dirty="0"/>
          </a:p>
          <a:p>
            <a:r>
              <a:rPr lang="ja-JP" altLang="en-US" sz="1200" dirty="0"/>
              <a:t>報整備は急務。</a:t>
            </a:r>
          </a:p>
        </p:txBody>
      </p:sp>
      <p:sp>
        <p:nvSpPr>
          <p:cNvPr id="14346" name="AutoShape 46"/>
          <p:cNvSpPr>
            <a:spLocks noChangeArrowheads="1"/>
          </p:cNvSpPr>
          <p:nvPr/>
        </p:nvSpPr>
        <p:spPr bwMode="auto">
          <a:xfrm>
            <a:off x="395288" y="549275"/>
            <a:ext cx="5257800" cy="935038"/>
          </a:xfrm>
          <a:prstGeom prst="roundRect">
            <a:avLst>
              <a:gd name="adj" fmla="val 16676"/>
            </a:avLst>
          </a:prstGeom>
          <a:solidFill>
            <a:srgbClr val="CCFFCC">
              <a:alpha val="38823"/>
            </a:srgbClr>
          </a:solidFill>
          <a:ln w="38100">
            <a:solidFill>
              <a:srgbClr val="008080"/>
            </a:solidFill>
            <a:round/>
            <a:headEnd/>
            <a:tailEnd/>
          </a:ln>
        </p:spPr>
        <p:txBody>
          <a:bodyPr anchor="ctr"/>
          <a:lstStyle/>
          <a:p>
            <a:r>
              <a:rPr lang="en-US" altLang="ja-JP" sz="2000" b="1">
                <a:latin typeface="HG創英角ｺﾞｼｯｸUB" pitchFamily="49" charset="-128"/>
              </a:rPr>
              <a:t>○</a:t>
            </a:r>
            <a:r>
              <a:rPr lang="ja-JP" altLang="en-US" sz="2000" b="1">
                <a:latin typeface="HG創英角ｺﾞｼｯｸUB" pitchFamily="49" charset="-128"/>
              </a:rPr>
              <a:t>大陸棚画定調査</a:t>
            </a:r>
            <a:endParaRPr lang="ja-JP" altLang="en-US" sz="2000" b="1"/>
          </a:p>
          <a:p>
            <a:r>
              <a:rPr lang="ja-JP" altLang="en-US" sz="2000" b="1">
                <a:latin typeface="HG創英角ｺﾞｼｯｸUB" pitchFamily="49" charset="-128"/>
              </a:rPr>
              <a:t>○海底資源の開発利用に向けて</a:t>
            </a:r>
          </a:p>
        </p:txBody>
      </p:sp>
      <p:grpSp>
        <p:nvGrpSpPr>
          <p:cNvPr id="2" name="図形グループ 30"/>
          <p:cNvGrpSpPr>
            <a:grpSpLocks/>
          </p:cNvGrpSpPr>
          <p:nvPr/>
        </p:nvGrpSpPr>
        <p:grpSpPr bwMode="auto">
          <a:xfrm>
            <a:off x="5940425" y="836613"/>
            <a:ext cx="2519363" cy="1944687"/>
            <a:chOff x="388938" y="16727488"/>
            <a:chExt cx="17411700" cy="13606462"/>
          </a:xfrm>
        </p:grpSpPr>
        <p:pic>
          <p:nvPicPr>
            <p:cNvPr id="14361" name="Picture 16" descr="C:\Users\iii\Desktop\JAMSTEC案件\AIST_EEZ-ECS_002b2_2b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88938" y="16727488"/>
              <a:ext cx="17411700" cy="13606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フリーフォーム 21"/>
            <p:cNvSpPr>
              <a:spLocks/>
            </p:cNvSpPr>
            <p:nvPr/>
          </p:nvSpPr>
          <p:spPr bwMode="auto">
            <a:xfrm>
              <a:off x="7015696" y="19604280"/>
              <a:ext cx="1810293" cy="3576557"/>
            </a:xfrm>
            <a:custGeom>
              <a:avLst/>
              <a:gdLst>
                <a:gd name="T0" fmla="*/ 2312888 w 490538"/>
                <a:gd name="T1" fmla="*/ 1488494 h 936401"/>
                <a:gd name="T2" fmla="*/ 4510167 w 490538"/>
                <a:gd name="T3" fmla="*/ 79392 h 936401"/>
                <a:gd name="T4" fmla="*/ 7251354 w 490538"/>
                <a:gd name="T5" fmla="*/ 0 h 936401"/>
                <a:gd name="T6" fmla="*/ 7796413 w 490538"/>
                <a:gd name="T7" fmla="*/ 4224692 h 936401"/>
                <a:gd name="T8" fmla="*/ 9540713 w 490538"/>
                <a:gd name="T9" fmla="*/ 8149876 h 936401"/>
                <a:gd name="T10" fmla="*/ 9482884 w 490538"/>
                <a:gd name="T11" fmla="*/ 13017699 h 936401"/>
                <a:gd name="T12" fmla="*/ 10639352 w 490538"/>
                <a:gd name="T13" fmla="*/ 16540515 h 936401"/>
                <a:gd name="T14" fmla="*/ 10870631 w 490538"/>
                <a:gd name="T15" fmla="*/ 21600596 h 936401"/>
                <a:gd name="T16" fmla="*/ 11911441 w 490538"/>
                <a:gd name="T17" fmla="*/ 25187430 h 936401"/>
                <a:gd name="T18" fmla="*/ 6996560 w 490538"/>
                <a:gd name="T19" fmla="*/ 23394020 h 936401"/>
                <a:gd name="T20" fmla="*/ 1728067 w 490538"/>
                <a:gd name="T21" fmla="*/ 24475542 h 936401"/>
                <a:gd name="T22" fmla="*/ 2544208 w 490538"/>
                <a:gd name="T23" fmla="*/ 21600596 h 936401"/>
                <a:gd name="T24" fmla="*/ 2428546 w 490538"/>
                <a:gd name="T25" fmla="*/ 19166661 h 936401"/>
                <a:gd name="T26" fmla="*/ 2884535 w 490538"/>
                <a:gd name="T27" fmla="*/ 13166582 h 936401"/>
                <a:gd name="T28" fmla="*/ 0 w 490538"/>
                <a:gd name="T29" fmla="*/ 6868804 h 936401"/>
                <a:gd name="T30" fmla="*/ 1503412 w 490538"/>
                <a:gd name="T31" fmla="*/ 4178652 h 936401"/>
                <a:gd name="T32" fmla="*/ 2312888 w 490538"/>
                <a:gd name="T33" fmla="*/ 1488494 h 93640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90538"/>
                <a:gd name="T52" fmla="*/ 0 h 936401"/>
                <a:gd name="T53" fmla="*/ 490538 w 490538"/>
                <a:gd name="T54" fmla="*/ 936401 h 93640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90538" h="936401">
                  <a:moveTo>
                    <a:pt x="95250" y="55338"/>
                  </a:moveTo>
                  <a:lnTo>
                    <a:pt x="185738" y="2951"/>
                  </a:lnTo>
                  <a:lnTo>
                    <a:pt x="298625" y="0"/>
                  </a:lnTo>
                  <a:cubicBezTo>
                    <a:pt x="313045" y="96267"/>
                    <a:pt x="304271" y="101278"/>
                    <a:pt x="321072" y="157063"/>
                  </a:cubicBezTo>
                  <a:cubicBezTo>
                    <a:pt x="337004" y="215164"/>
                    <a:pt x="352815" y="236133"/>
                    <a:pt x="392907" y="302989"/>
                  </a:cubicBezTo>
                  <a:cubicBezTo>
                    <a:pt x="379803" y="399173"/>
                    <a:pt x="377089" y="416652"/>
                    <a:pt x="390525" y="483963"/>
                  </a:cubicBezTo>
                  <a:cubicBezTo>
                    <a:pt x="400844" y="538733"/>
                    <a:pt x="420687" y="572069"/>
                    <a:pt x="438150" y="614932"/>
                  </a:cubicBezTo>
                  <a:lnTo>
                    <a:pt x="447675" y="803051"/>
                  </a:lnTo>
                  <a:cubicBezTo>
                    <a:pt x="461963" y="847501"/>
                    <a:pt x="458837" y="875010"/>
                    <a:pt x="490538" y="936401"/>
                  </a:cubicBezTo>
                  <a:cubicBezTo>
                    <a:pt x="417513" y="895920"/>
                    <a:pt x="377876" y="874243"/>
                    <a:pt x="288131" y="869726"/>
                  </a:cubicBezTo>
                  <a:cubicBezTo>
                    <a:pt x="195214" y="861516"/>
                    <a:pt x="146571" y="884534"/>
                    <a:pt x="71165" y="909934"/>
                  </a:cubicBezTo>
                  <a:cubicBezTo>
                    <a:pt x="99036" y="881450"/>
                    <a:pt x="93572" y="838679"/>
                    <a:pt x="104775" y="803051"/>
                  </a:cubicBezTo>
                  <a:lnTo>
                    <a:pt x="100013" y="712564"/>
                  </a:lnTo>
                  <a:cubicBezTo>
                    <a:pt x="130176" y="640333"/>
                    <a:pt x="131491" y="573634"/>
                    <a:pt x="118791" y="489496"/>
                  </a:cubicBezTo>
                  <a:cubicBezTo>
                    <a:pt x="94978" y="386308"/>
                    <a:pt x="61913" y="325213"/>
                    <a:pt x="0" y="255363"/>
                  </a:cubicBezTo>
                  <a:lnTo>
                    <a:pt x="61913" y="155351"/>
                  </a:lnTo>
                  <a:lnTo>
                    <a:pt x="95250" y="55338"/>
                  </a:lnTo>
                  <a:close/>
                </a:path>
              </a:pathLst>
            </a:custGeom>
            <a:solidFill>
              <a:srgbClr val="CDCDFF">
                <a:alpha val="70195"/>
              </a:srgbClr>
            </a:solidFill>
            <a:ln w="9525" cap="flat" cmpd="sng">
              <a:solidFill>
                <a:srgbClr val="7030A0">
                  <a:alpha val="70195"/>
                </a:srgbClr>
              </a:solidFill>
              <a:prstDash val="solid"/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lIns="89236" tIns="44618" rIns="89236" bIns="44618" anchor="ctr"/>
            <a:lstStyle/>
            <a:p>
              <a:pPr>
                <a:defRPr/>
              </a:pPr>
              <a:endParaRPr lang="ja-JP" altLang="en-US"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23" name="フリーフォーム 22"/>
            <p:cNvSpPr>
              <a:spLocks/>
            </p:cNvSpPr>
            <p:nvPr/>
          </p:nvSpPr>
          <p:spPr bwMode="auto">
            <a:xfrm>
              <a:off x="4612951" y="23791743"/>
              <a:ext cx="757027" cy="466507"/>
            </a:xfrm>
            <a:custGeom>
              <a:avLst/>
              <a:gdLst>
                <a:gd name="T0" fmla="*/ 0 w 204787"/>
                <a:gd name="T1" fmla="*/ 0 h 122858"/>
                <a:gd name="T2" fmla="*/ 1877808 w 204787"/>
                <a:gd name="T3" fmla="*/ 2423883 h 122858"/>
                <a:gd name="T4" fmla="*/ 5046497 w 204787"/>
                <a:gd name="T5" fmla="*/ 2787415 h 122858"/>
                <a:gd name="T6" fmla="*/ 2112510 w 204787"/>
                <a:gd name="T7" fmla="*/ 1696714 h 122858"/>
                <a:gd name="T8" fmla="*/ 0 w 204787"/>
                <a:gd name="T9" fmla="*/ 0 h 12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4787"/>
                <a:gd name="T16" fmla="*/ 0 h 122858"/>
                <a:gd name="T17" fmla="*/ 204787 w 204787"/>
                <a:gd name="T18" fmla="*/ 122858 h 1228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4787" h="122858">
                  <a:moveTo>
                    <a:pt x="0" y="0"/>
                  </a:moveTo>
                  <a:cubicBezTo>
                    <a:pt x="18257" y="41275"/>
                    <a:pt x="30039" y="68089"/>
                    <a:pt x="76200" y="95250"/>
                  </a:cubicBezTo>
                  <a:cubicBezTo>
                    <a:pt x="123130" y="122858"/>
                    <a:pt x="167581" y="114920"/>
                    <a:pt x="204787" y="109537"/>
                  </a:cubicBezTo>
                  <a:cubicBezTo>
                    <a:pt x="151606" y="96044"/>
                    <a:pt x="122237" y="82550"/>
                    <a:pt x="85725" y="66675"/>
                  </a:cubicBezTo>
                  <a:cubicBezTo>
                    <a:pt x="57150" y="44450"/>
                    <a:pt x="26195" y="22224"/>
                    <a:pt x="0" y="0"/>
                  </a:cubicBezTo>
                  <a:close/>
                </a:path>
              </a:pathLst>
            </a:custGeom>
            <a:solidFill>
              <a:srgbClr val="CDCDFF">
                <a:alpha val="70195"/>
              </a:srgbClr>
            </a:solidFill>
            <a:ln w="9525" cap="flat" cmpd="sng">
              <a:solidFill>
                <a:srgbClr val="7030A0">
                  <a:alpha val="70195"/>
                </a:srgbClr>
              </a:solidFill>
              <a:prstDash val="solid"/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lIns="89236" tIns="44618" rIns="89236" bIns="44618" anchor="ctr"/>
            <a:lstStyle/>
            <a:p>
              <a:pPr>
                <a:defRPr/>
              </a:pPr>
              <a:endParaRPr lang="ja-JP" altLang="en-US"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24" name="フリーフォーム 23"/>
            <p:cNvSpPr>
              <a:spLocks/>
            </p:cNvSpPr>
            <p:nvPr/>
          </p:nvSpPr>
          <p:spPr bwMode="auto">
            <a:xfrm>
              <a:off x="9407473" y="24058318"/>
              <a:ext cx="899659" cy="633114"/>
            </a:xfrm>
            <a:custGeom>
              <a:avLst/>
              <a:gdLst>
                <a:gd name="T0" fmla="*/ 0 w 242961"/>
                <a:gd name="T1" fmla="*/ 0 h 166860"/>
                <a:gd name="T2" fmla="*/ 3196387 w 242961"/>
                <a:gd name="T3" fmla="*/ 1519914 h 166860"/>
                <a:gd name="T4" fmla="*/ 5917648 w 242961"/>
                <a:gd name="T5" fmla="*/ 2151290 h 166860"/>
                <a:gd name="T6" fmla="*/ 6035974 w 242961"/>
                <a:gd name="T7" fmla="*/ 4424232 h 166860"/>
                <a:gd name="T8" fmla="*/ 3018900 w 242961"/>
                <a:gd name="T9" fmla="*/ 3414099 h 166860"/>
                <a:gd name="T10" fmla="*/ 0 w 242961"/>
                <a:gd name="T11" fmla="*/ 0 h 1668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2961"/>
                <a:gd name="T19" fmla="*/ 0 h 166860"/>
                <a:gd name="T20" fmla="*/ 242961 w 242961"/>
                <a:gd name="T21" fmla="*/ 166860 h 16686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2961" h="166860">
                  <a:moveTo>
                    <a:pt x="0" y="0"/>
                  </a:moveTo>
                  <a:lnTo>
                    <a:pt x="128661" y="57323"/>
                  </a:lnTo>
                  <a:cubicBezTo>
                    <a:pt x="181049" y="73198"/>
                    <a:pt x="202479" y="77167"/>
                    <a:pt x="238198" y="81136"/>
                  </a:cubicBezTo>
                  <a:lnTo>
                    <a:pt x="242961" y="166860"/>
                  </a:lnTo>
                  <a:cubicBezTo>
                    <a:pt x="202480" y="154160"/>
                    <a:pt x="178667" y="160511"/>
                    <a:pt x="121518" y="128761"/>
                  </a:cubicBezTo>
                  <a:cubicBezTo>
                    <a:pt x="61962" y="76316"/>
                    <a:pt x="40506" y="42920"/>
                    <a:pt x="0" y="0"/>
                  </a:cubicBezTo>
                  <a:close/>
                </a:path>
              </a:pathLst>
            </a:custGeom>
            <a:solidFill>
              <a:srgbClr val="CDCDFF">
                <a:alpha val="70195"/>
              </a:srgbClr>
            </a:solidFill>
            <a:ln w="9525" cap="flat" cmpd="sng">
              <a:solidFill>
                <a:srgbClr val="7030A0">
                  <a:alpha val="70195"/>
                </a:srgbClr>
              </a:solidFill>
              <a:prstDash val="solid"/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lIns="89236" tIns="44618" rIns="89236" bIns="44618" anchor="ctr"/>
            <a:lstStyle/>
            <a:p>
              <a:pPr>
                <a:defRPr/>
              </a:pPr>
              <a:endParaRPr lang="ja-JP" altLang="en-US"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25" name="フリーフォーム 24"/>
            <p:cNvSpPr>
              <a:spLocks/>
            </p:cNvSpPr>
            <p:nvPr/>
          </p:nvSpPr>
          <p:spPr bwMode="auto">
            <a:xfrm>
              <a:off x="11985768" y="20926054"/>
              <a:ext cx="1678629" cy="2199249"/>
            </a:xfrm>
            <a:custGeom>
              <a:avLst/>
              <a:gdLst>
                <a:gd name="T0" fmla="*/ 2707262 w 452437"/>
                <a:gd name="T1" fmla="*/ 582801 h 577751"/>
                <a:gd name="T2" fmla="*/ 3549516 w 452437"/>
                <a:gd name="T3" fmla="*/ 1084613 h 577751"/>
                <a:gd name="T4" fmla="*/ 7099077 w 452437"/>
                <a:gd name="T5" fmla="*/ 1021873 h 577751"/>
                <a:gd name="T6" fmla="*/ 9001087 w 452437"/>
                <a:gd name="T7" fmla="*/ 241740 h 577751"/>
                <a:gd name="T8" fmla="*/ 11430707 w 452437"/>
                <a:gd name="T9" fmla="*/ 1084613 h 577751"/>
                <a:gd name="T10" fmla="*/ 11152487 w 452437"/>
                <a:gd name="T11" fmla="*/ 6280944 h 577751"/>
                <a:gd name="T12" fmla="*/ 9385248 w 452437"/>
                <a:gd name="T13" fmla="*/ 12249484 h 577751"/>
                <a:gd name="T14" fmla="*/ 8302287 w 452437"/>
                <a:gd name="T15" fmla="*/ 14507601 h 577751"/>
                <a:gd name="T16" fmla="*/ 4993391 w 452437"/>
                <a:gd name="T17" fmla="*/ 14946688 h 577751"/>
                <a:gd name="T18" fmla="*/ 2647094 w 452437"/>
                <a:gd name="T19" fmla="*/ 13692135 h 577751"/>
                <a:gd name="T20" fmla="*/ 0 w 452437"/>
                <a:gd name="T21" fmla="*/ 13253124 h 577751"/>
                <a:gd name="T22" fmla="*/ 120314 w 452437"/>
                <a:gd name="T23" fmla="*/ 11120487 h 577751"/>
                <a:gd name="T24" fmla="*/ 2380772 w 452437"/>
                <a:gd name="T25" fmla="*/ 6469099 h 577751"/>
                <a:gd name="T26" fmla="*/ 2707262 w 452437"/>
                <a:gd name="T27" fmla="*/ 582801 h 57775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52437"/>
                <a:gd name="T43" fmla="*/ 0 h 577751"/>
                <a:gd name="T44" fmla="*/ 452437 w 452437"/>
                <a:gd name="T45" fmla="*/ 577751 h 57775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52437" h="577751">
                  <a:moveTo>
                    <a:pt x="107156" y="22125"/>
                  </a:moveTo>
                  <a:lnTo>
                    <a:pt x="140493" y="41175"/>
                  </a:lnTo>
                  <a:lnTo>
                    <a:pt x="280987" y="38794"/>
                  </a:lnTo>
                  <a:cubicBezTo>
                    <a:pt x="303700" y="28922"/>
                    <a:pt x="321649" y="0"/>
                    <a:pt x="356269" y="9178"/>
                  </a:cubicBezTo>
                  <a:cubicBezTo>
                    <a:pt x="403100" y="13146"/>
                    <a:pt x="419894" y="15776"/>
                    <a:pt x="452437" y="41175"/>
                  </a:cubicBezTo>
                  <a:lnTo>
                    <a:pt x="441424" y="238448"/>
                  </a:lnTo>
                  <a:cubicBezTo>
                    <a:pt x="427137" y="339255"/>
                    <a:pt x="407193" y="373756"/>
                    <a:pt x="371475" y="465038"/>
                  </a:cubicBezTo>
                  <a:lnTo>
                    <a:pt x="328612" y="550763"/>
                  </a:lnTo>
                  <a:cubicBezTo>
                    <a:pt x="284956" y="577751"/>
                    <a:pt x="241299" y="561876"/>
                    <a:pt x="197643" y="567432"/>
                  </a:cubicBezTo>
                  <a:cubicBezTo>
                    <a:pt x="166687" y="551557"/>
                    <a:pt x="145255" y="530918"/>
                    <a:pt x="104774" y="519806"/>
                  </a:cubicBezTo>
                  <a:cubicBezTo>
                    <a:pt x="62705" y="509487"/>
                    <a:pt x="34925" y="508694"/>
                    <a:pt x="0" y="503138"/>
                  </a:cubicBezTo>
                  <a:lnTo>
                    <a:pt x="4762" y="422175"/>
                  </a:lnTo>
                  <a:cubicBezTo>
                    <a:pt x="46832" y="372963"/>
                    <a:pt x="68833" y="340048"/>
                    <a:pt x="94233" y="245592"/>
                  </a:cubicBezTo>
                  <a:cubicBezTo>
                    <a:pt x="110108" y="170979"/>
                    <a:pt x="115094" y="96738"/>
                    <a:pt x="107156" y="22125"/>
                  </a:cubicBezTo>
                  <a:close/>
                </a:path>
              </a:pathLst>
            </a:custGeom>
            <a:solidFill>
              <a:srgbClr val="CDCDFF">
                <a:alpha val="70195"/>
              </a:srgbClr>
            </a:solidFill>
            <a:ln w="9525" cap="flat" cmpd="sng">
              <a:solidFill>
                <a:srgbClr val="7030A0">
                  <a:alpha val="70195"/>
                </a:srgbClr>
              </a:solidFill>
              <a:prstDash val="solid"/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lIns="89236" tIns="44618" rIns="89236" bIns="44618" anchor="ctr"/>
            <a:lstStyle/>
            <a:p>
              <a:pPr>
                <a:defRPr/>
              </a:pPr>
              <a:endParaRPr lang="ja-JP" altLang="en-US"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26" name="フリーフォーム 25"/>
            <p:cNvSpPr>
              <a:spLocks/>
            </p:cNvSpPr>
            <p:nvPr/>
          </p:nvSpPr>
          <p:spPr bwMode="auto">
            <a:xfrm>
              <a:off x="6039240" y="25702202"/>
              <a:ext cx="2128462" cy="3265552"/>
            </a:xfrm>
            <a:custGeom>
              <a:avLst/>
              <a:gdLst>
                <a:gd name="T0" fmla="*/ 4813747 w 573682"/>
                <a:gd name="T1" fmla="*/ 0 h 857250"/>
                <a:gd name="T2" fmla="*/ 9156525 w 573682"/>
                <a:gd name="T3" fmla="*/ 3052332 h 857250"/>
                <a:gd name="T4" fmla="*/ 14332153 w 573682"/>
                <a:gd name="T5" fmla="*/ 3624692 h 857250"/>
                <a:gd name="T6" fmla="*/ 14034738 w 573682"/>
                <a:gd name="T7" fmla="*/ 7185761 h 857250"/>
                <a:gd name="T8" fmla="*/ 13975256 w 573682"/>
                <a:gd name="T9" fmla="*/ 9856563 h 857250"/>
                <a:gd name="T10" fmla="*/ 12606921 w 573682"/>
                <a:gd name="T11" fmla="*/ 12400214 h 857250"/>
                <a:gd name="T12" fmla="*/ 13201848 w 573682"/>
                <a:gd name="T13" fmla="*/ 15834153 h 857250"/>
                <a:gd name="T14" fmla="*/ 13796775 w 573682"/>
                <a:gd name="T15" fmla="*/ 17042386 h 857250"/>
                <a:gd name="T16" fmla="*/ 13737278 w 573682"/>
                <a:gd name="T17" fmla="*/ 19013686 h 857250"/>
                <a:gd name="T18" fmla="*/ 11833565 w 573682"/>
                <a:gd name="T19" fmla="*/ 20412671 h 857250"/>
                <a:gd name="T20" fmla="*/ 10465274 w 573682"/>
                <a:gd name="T21" fmla="*/ 22320355 h 857250"/>
                <a:gd name="T22" fmla="*/ 7609795 w 573682"/>
                <a:gd name="T23" fmla="*/ 22193214 h 857250"/>
                <a:gd name="T24" fmla="*/ 4516276 w 573682"/>
                <a:gd name="T25" fmla="*/ 22892715 h 857250"/>
                <a:gd name="T26" fmla="*/ 2910066 w 573682"/>
                <a:gd name="T27" fmla="*/ 19776741 h 857250"/>
                <a:gd name="T28" fmla="*/ 1779761 w 573682"/>
                <a:gd name="T29" fmla="*/ 12082249 h 857250"/>
                <a:gd name="T30" fmla="*/ 2017687 w 573682"/>
                <a:gd name="T31" fmla="*/ 10810458 h 857250"/>
                <a:gd name="T32" fmla="*/ 1065826 w 573682"/>
                <a:gd name="T33" fmla="*/ 7885314 h 857250"/>
                <a:gd name="T34" fmla="*/ 0 w 573682"/>
                <a:gd name="T35" fmla="*/ 6916856 h 857250"/>
                <a:gd name="T36" fmla="*/ 2196132 w 573682"/>
                <a:gd name="T37" fmla="*/ 5596000 h 857250"/>
                <a:gd name="T38" fmla="*/ 3921365 w 573682"/>
                <a:gd name="T39" fmla="*/ 4069806 h 857250"/>
                <a:gd name="T40" fmla="*/ 4813747 w 573682"/>
                <a:gd name="T41" fmla="*/ 0 h 85725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73682"/>
                <a:gd name="T64" fmla="*/ 0 h 857250"/>
                <a:gd name="T65" fmla="*/ 573682 w 573682"/>
                <a:gd name="T66" fmla="*/ 857250 h 85725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73682" h="857250">
                  <a:moveTo>
                    <a:pt x="192682" y="0"/>
                  </a:moveTo>
                  <a:cubicBezTo>
                    <a:pt x="245070" y="57150"/>
                    <a:pt x="287932" y="83344"/>
                    <a:pt x="366514" y="114300"/>
                  </a:cubicBezTo>
                  <a:cubicBezTo>
                    <a:pt x="442714" y="140494"/>
                    <a:pt x="504626" y="145256"/>
                    <a:pt x="573682" y="135732"/>
                  </a:cubicBezTo>
                  <a:lnTo>
                    <a:pt x="561776" y="269082"/>
                  </a:lnTo>
                  <a:cubicBezTo>
                    <a:pt x="560982" y="302419"/>
                    <a:pt x="560189" y="335757"/>
                    <a:pt x="559395" y="369094"/>
                  </a:cubicBezTo>
                  <a:lnTo>
                    <a:pt x="504626" y="464344"/>
                  </a:lnTo>
                  <a:lnTo>
                    <a:pt x="528439" y="592932"/>
                  </a:lnTo>
                  <a:lnTo>
                    <a:pt x="552251" y="638175"/>
                  </a:lnTo>
                  <a:cubicBezTo>
                    <a:pt x="551457" y="662781"/>
                    <a:pt x="550664" y="687388"/>
                    <a:pt x="549870" y="711994"/>
                  </a:cubicBezTo>
                  <a:lnTo>
                    <a:pt x="473670" y="764382"/>
                  </a:lnTo>
                  <a:lnTo>
                    <a:pt x="418900" y="835819"/>
                  </a:lnTo>
                  <a:lnTo>
                    <a:pt x="304601" y="831057"/>
                  </a:lnTo>
                  <a:lnTo>
                    <a:pt x="180776" y="857250"/>
                  </a:lnTo>
                  <a:cubicBezTo>
                    <a:pt x="159345" y="818356"/>
                    <a:pt x="133152" y="788988"/>
                    <a:pt x="116483" y="740569"/>
                  </a:cubicBezTo>
                  <a:cubicBezTo>
                    <a:pt x="91877" y="649288"/>
                    <a:pt x="86320" y="548482"/>
                    <a:pt x="71239" y="452438"/>
                  </a:cubicBezTo>
                  <a:lnTo>
                    <a:pt x="80764" y="404813"/>
                  </a:lnTo>
                  <a:lnTo>
                    <a:pt x="42664" y="295276"/>
                  </a:lnTo>
                  <a:lnTo>
                    <a:pt x="0" y="259012"/>
                  </a:lnTo>
                  <a:cubicBezTo>
                    <a:pt x="48352" y="240144"/>
                    <a:pt x="58605" y="226037"/>
                    <a:pt x="87907" y="209550"/>
                  </a:cubicBezTo>
                  <a:lnTo>
                    <a:pt x="156964" y="152400"/>
                  </a:lnTo>
                  <a:lnTo>
                    <a:pt x="192682" y="0"/>
                  </a:lnTo>
                  <a:close/>
                </a:path>
              </a:pathLst>
            </a:custGeom>
            <a:solidFill>
              <a:srgbClr val="00B050">
                <a:alpha val="50195"/>
              </a:srgbClr>
            </a:solidFill>
            <a:ln w="9525" cap="flat" cmpd="sng">
              <a:solidFill>
                <a:srgbClr val="FFFF00">
                  <a:alpha val="70195"/>
                </a:srgbClr>
              </a:solidFill>
              <a:prstDash val="solid"/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lIns="89236" tIns="44618" rIns="89236" bIns="44618" anchor="ctr"/>
            <a:lstStyle/>
            <a:p>
              <a:pPr>
                <a:defRPr/>
              </a:pPr>
              <a:endParaRPr lang="ja-JP" altLang="en-US"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</p:grpSp>
      <p:sp>
        <p:nvSpPr>
          <p:cNvPr id="28" name="正方形/長方形 27"/>
          <p:cNvSpPr>
            <a:spLocks noChangeArrowheads="1"/>
          </p:cNvSpPr>
          <p:nvPr/>
        </p:nvSpPr>
        <p:spPr bwMode="auto">
          <a:xfrm>
            <a:off x="7566025" y="2133600"/>
            <a:ext cx="1470025" cy="647700"/>
          </a:xfrm>
          <a:prstGeom prst="rect">
            <a:avLst/>
          </a:prstGeom>
          <a:solidFill>
            <a:srgbClr val="FFFFFF">
              <a:alpha val="59999"/>
            </a:srgbClr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lIns="89236" tIns="44618" rIns="89236" bIns="44618" anchor="ctr"/>
          <a:lstStyle/>
          <a:p>
            <a:pPr defTabSz="4175206">
              <a:defRPr/>
            </a:pPr>
            <a:endParaRPr lang="ja-JP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4349" name="テキスト ボックス 39"/>
          <p:cNvSpPr txBox="1">
            <a:spLocks noChangeArrowheads="1"/>
          </p:cNvSpPr>
          <p:nvPr/>
        </p:nvSpPr>
        <p:spPr bwMode="auto">
          <a:xfrm>
            <a:off x="7935913" y="2144713"/>
            <a:ext cx="1196975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236" tIns="44618" rIns="89236" bIns="44618">
            <a:spAutoFit/>
          </a:bodyPr>
          <a:lstStyle/>
          <a:p>
            <a:r>
              <a:rPr lang="ja-JP" altLang="en-US" sz="1100" b="1" dirty="0"/>
              <a:t>大陸棚延伸部</a:t>
            </a:r>
            <a:endParaRPr lang="en-US" altLang="ja-JP" sz="1100" b="1" dirty="0"/>
          </a:p>
        </p:txBody>
      </p:sp>
      <p:sp>
        <p:nvSpPr>
          <p:cNvPr id="30" name="正方形/長方形 29"/>
          <p:cNvSpPr>
            <a:spLocks noChangeArrowheads="1"/>
          </p:cNvSpPr>
          <p:nvPr/>
        </p:nvSpPr>
        <p:spPr bwMode="auto">
          <a:xfrm>
            <a:off x="7624763" y="2505075"/>
            <a:ext cx="381000" cy="152400"/>
          </a:xfrm>
          <a:prstGeom prst="rect">
            <a:avLst/>
          </a:prstGeom>
          <a:solidFill>
            <a:srgbClr val="00B050">
              <a:alpha val="50195"/>
            </a:srgbClr>
          </a:solidFill>
          <a:ln w="9525">
            <a:solidFill>
              <a:srgbClr val="FFFF00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lIns="89236" tIns="44618" rIns="89236" bIns="44618" anchor="ctr"/>
          <a:lstStyle/>
          <a:p>
            <a:pPr defTabSz="4175206">
              <a:defRPr/>
            </a:pPr>
            <a:endParaRPr lang="ja-JP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1" name="正方形/長方形 30"/>
          <p:cNvSpPr>
            <a:spLocks noChangeArrowheads="1"/>
          </p:cNvSpPr>
          <p:nvPr/>
        </p:nvSpPr>
        <p:spPr bwMode="auto">
          <a:xfrm>
            <a:off x="7621588" y="2179638"/>
            <a:ext cx="358775" cy="168275"/>
          </a:xfrm>
          <a:prstGeom prst="rect">
            <a:avLst/>
          </a:prstGeom>
          <a:solidFill>
            <a:srgbClr val="CDCDFF"/>
          </a:solidFill>
          <a:ln w="9525">
            <a:solidFill>
              <a:srgbClr val="7030A0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lIns="89236" tIns="44618" rIns="89236" bIns="44618" anchor="ctr"/>
          <a:lstStyle/>
          <a:p>
            <a:pPr defTabSz="4175206">
              <a:defRPr/>
            </a:pPr>
            <a:endParaRPr lang="ja-JP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4352" name="正方形/長方形 39"/>
          <p:cNvSpPr>
            <a:spLocks noChangeArrowheads="1"/>
          </p:cNvSpPr>
          <p:nvPr/>
        </p:nvSpPr>
        <p:spPr bwMode="auto">
          <a:xfrm>
            <a:off x="7939088" y="2371725"/>
            <a:ext cx="126365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236" tIns="44618" rIns="89236" bIns="44618">
            <a:spAutoFit/>
          </a:bodyPr>
          <a:lstStyle/>
          <a:p>
            <a:r>
              <a:rPr lang="ja-JP" altLang="en-US" sz="1100" b="1"/>
              <a:t>結論が先送り</a:t>
            </a:r>
            <a:endParaRPr lang="en-US" altLang="ja-JP" sz="1100" b="1"/>
          </a:p>
          <a:p>
            <a:r>
              <a:rPr lang="ja-JP" altLang="en-US" sz="1100" b="1"/>
              <a:t>された申請海域</a:t>
            </a:r>
          </a:p>
        </p:txBody>
      </p:sp>
      <p:sp>
        <p:nvSpPr>
          <p:cNvPr id="14353" name="テキスト ボックス 32"/>
          <p:cNvSpPr txBox="1">
            <a:spLocks noChangeArrowheads="1"/>
          </p:cNvSpPr>
          <p:nvPr/>
        </p:nvSpPr>
        <p:spPr bwMode="auto">
          <a:xfrm>
            <a:off x="2640013" y="6332538"/>
            <a:ext cx="2160587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1100" b="1"/>
              <a:t>日本の延伸大陸棚申請書を前に</a:t>
            </a:r>
          </a:p>
        </p:txBody>
      </p:sp>
      <p:sp>
        <p:nvSpPr>
          <p:cNvPr id="14354" name="テキスト ボックス 33"/>
          <p:cNvSpPr txBox="1">
            <a:spLocks noChangeArrowheads="1"/>
          </p:cNvSpPr>
          <p:nvPr/>
        </p:nvSpPr>
        <p:spPr bwMode="auto">
          <a:xfrm>
            <a:off x="1246188" y="5827713"/>
            <a:ext cx="140335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700"/>
              <a:t>© 2011, UNEP/GRID-Arendal</a:t>
            </a:r>
            <a:endParaRPr lang="ja-JP" altLang="en-US" sz="700"/>
          </a:p>
        </p:txBody>
      </p:sp>
      <p:sp>
        <p:nvSpPr>
          <p:cNvPr id="14355" name="テキスト ボックス 34"/>
          <p:cNvSpPr txBox="1">
            <a:spLocks noChangeArrowheads="1"/>
          </p:cNvSpPr>
          <p:nvPr/>
        </p:nvSpPr>
        <p:spPr bwMode="auto">
          <a:xfrm>
            <a:off x="6010275" y="2708275"/>
            <a:ext cx="11160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800" b="1"/>
              <a:t>©2011, </a:t>
            </a:r>
            <a:r>
              <a:rPr lang="ja-JP" altLang="en-US" sz="800" b="1"/>
              <a:t>首相官邸</a:t>
            </a:r>
          </a:p>
        </p:txBody>
      </p:sp>
      <p:sp>
        <p:nvSpPr>
          <p:cNvPr id="14356" name="テキスト ボックス 35"/>
          <p:cNvSpPr txBox="1">
            <a:spLocks noChangeArrowheads="1"/>
          </p:cNvSpPr>
          <p:nvPr/>
        </p:nvSpPr>
        <p:spPr bwMode="auto">
          <a:xfrm>
            <a:off x="8027988" y="5229225"/>
            <a:ext cx="9588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800" b="1"/>
              <a:t>©2012, </a:t>
            </a:r>
            <a:r>
              <a:rPr lang="ja-JP" altLang="en-US" sz="800" b="1"/>
              <a:t>首相官邸</a:t>
            </a:r>
          </a:p>
        </p:txBody>
      </p:sp>
      <p:sp>
        <p:nvSpPr>
          <p:cNvPr id="37" name="テキスト ボックス 53"/>
          <p:cNvSpPr txBox="1">
            <a:spLocks noChangeArrowheads="1"/>
          </p:cNvSpPr>
          <p:nvPr/>
        </p:nvSpPr>
        <p:spPr bwMode="auto">
          <a:xfrm>
            <a:off x="7812088" y="836613"/>
            <a:ext cx="1081087" cy="3079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1400" dirty="0">
                <a:solidFill>
                  <a:srgbClr val="0000FF"/>
                </a:solidFill>
              </a:rPr>
              <a:t>約</a:t>
            </a:r>
            <a:r>
              <a:rPr lang="en-US" altLang="ja-JP" sz="1400" dirty="0">
                <a:solidFill>
                  <a:srgbClr val="0000FF"/>
                </a:solidFill>
              </a:rPr>
              <a:t>31</a:t>
            </a:r>
            <a:r>
              <a:rPr lang="ja-JP" altLang="en-US" sz="1400" dirty="0">
                <a:solidFill>
                  <a:srgbClr val="0000FF"/>
                </a:solidFill>
              </a:rPr>
              <a:t>万</a:t>
            </a:r>
            <a:r>
              <a:rPr lang="en-US" altLang="ja-JP" sz="1400" dirty="0">
                <a:solidFill>
                  <a:srgbClr val="0000FF"/>
                </a:solidFill>
              </a:rPr>
              <a:t>km</a:t>
            </a:r>
            <a:r>
              <a:rPr lang="en-US" altLang="ja-JP" sz="1400" baseline="30000" dirty="0">
                <a:solidFill>
                  <a:srgbClr val="0000FF"/>
                </a:solidFill>
              </a:rPr>
              <a:t>2</a:t>
            </a:r>
            <a:endParaRPr lang="ja-JP" altLang="en-US" sz="1400" baseline="30000" dirty="0">
              <a:solidFill>
                <a:srgbClr val="0000FF"/>
              </a:solidFill>
            </a:endParaRPr>
          </a:p>
        </p:txBody>
      </p:sp>
      <p:sp>
        <p:nvSpPr>
          <p:cNvPr id="14358" name="テキスト ボックス 37"/>
          <p:cNvSpPr txBox="1">
            <a:spLocks noChangeArrowheads="1"/>
          </p:cNvSpPr>
          <p:nvPr/>
        </p:nvSpPr>
        <p:spPr bwMode="auto">
          <a:xfrm>
            <a:off x="2555875" y="0"/>
            <a:ext cx="2508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1800" b="1">
                <a:solidFill>
                  <a:schemeClr val="bg1"/>
                </a:solidFill>
              </a:rPr>
              <a:t>大陸棚延伸と海底資源</a:t>
            </a:r>
          </a:p>
        </p:txBody>
      </p:sp>
      <p:pic>
        <p:nvPicPr>
          <p:cNvPr id="14359" name="Picture 18" descr="C:\Users\iii\Downloads\024_02_11f_merged.jpg"/>
          <p:cNvPicPr>
            <a:picLocks noChangeAspect="1" noChangeArrowheads="1"/>
          </p:cNvPicPr>
          <p:nvPr/>
        </p:nvPicPr>
        <p:blipFill>
          <a:blip r:embed="rId7" cstate="print"/>
          <a:srcRect l="13165" t="1237" r="6509" b="9621"/>
          <a:stretch>
            <a:fillRect/>
          </a:stretch>
        </p:blipFill>
        <p:spPr bwMode="auto">
          <a:xfrm>
            <a:off x="5076825" y="4003675"/>
            <a:ext cx="1038225" cy="202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60" name="テキスト ボックス 172"/>
          <p:cNvSpPr txBox="1">
            <a:spLocks noChangeArrowheads="1"/>
          </p:cNvSpPr>
          <p:nvPr/>
        </p:nvSpPr>
        <p:spPr bwMode="auto">
          <a:xfrm>
            <a:off x="4800600" y="6043613"/>
            <a:ext cx="1770063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236" tIns="44618" rIns="89236" bIns="44618">
            <a:spAutoFit/>
          </a:bodyPr>
          <a:lstStyle/>
          <a:p>
            <a:r>
              <a:rPr lang="ja-JP" altLang="en-US" sz="1100" b="1"/>
              <a:t>基盤岩採取点と年代</a:t>
            </a:r>
            <a:r>
              <a:rPr lang="en-US" altLang="ja-JP" sz="1100" b="1"/>
              <a:t>(Ma)</a:t>
            </a:r>
          </a:p>
          <a:p>
            <a:r>
              <a:rPr lang="ja-JP" altLang="en-US" sz="1100"/>
              <a:t>産総研が実施した分析の一例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aist-1c">
  <a:themeElements>
    <a:clrScheme name="aist-1c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ist-1c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ist-1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ist-1c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ist-1c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ist-1c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ist-1c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ist-1c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ist-1c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ist-1c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ist-1c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ist-1c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ist-1c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ist-1c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aist-1c</Template>
  <TotalTime>3761</TotalTime>
  <Words>1661</Words>
  <Application>Microsoft Office PowerPoint</Application>
  <PresentationFormat>画面に合わせる (4:3)</PresentationFormat>
  <Paragraphs>283</Paragraphs>
  <Slides>22</Slides>
  <Notes>6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22</vt:i4>
      </vt:variant>
    </vt:vector>
  </HeadingPairs>
  <TitlesOfParts>
    <vt:vector size="34" baseType="lpstr">
      <vt:lpstr>HGS行書体</vt:lpstr>
      <vt:lpstr>HG創英角ｺﾞｼｯｸUB</vt:lpstr>
      <vt:lpstr>ＭＳ Ｐゴシック</vt:lpstr>
      <vt:lpstr>ＭＳ Ｐ明朝</vt:lpstr>
      <vt:lpstr>ＭＳ ゴシック</vt:lpstr>
      <vt:lpstr>Osaka</vt:lpstr>
      <vt:lpstr>ヒラギノ明朝 Pro W3</vt:lpstr>
      <vt:lpstr>Arial</vt:lpstr>
      <vt:lpstr>Calibri</vt:lpstr>
      <vt:lpstr>Times</vt:lpstr>
      <vt:lpstr>Wingdings</vt:lpstr>
      <vt:lpstr>aist-1c</vt:lpstr>
      <vt:lpstr>地質情報のオープンサイエンスへの取り組み  国立研究開発法人　産業技術総合研究所 地質調査総合センター 地質情報研究部門長 牧野　雅彦</vt:lpstr>
      <vt:lpstr>地質情報は役に立つ？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 岩石分析調査（大陸棚延伸対象全海域）の成果</vt:lpstr>
      <vt:lpstr>海洋地質調査の展開</vt:lpstr>
      <vt:lpstr>PowerPoint プレゼンテーション</vt:lpstr>
      <vt:lpstr>1/20万地質図幅及び次世代シームレス地質図</vt:lpstr>
      <vt:lpstr>PowerPoint プレゼンテーション</vt:lpstr>
      <vt:lpstr>PowerPoint プレゼンテーション</vt:lpstr>
      <vt:lpstr>PowerPoint プレゼンテーション</vt:lpstr>
      <vt:lpstr>陸域地質図整備の概要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沖縄プロジェクト</vt:lpstr>
      <vt:lpstr>PowerPoint プレゼンテーション</vt:lpstr>
      <vt:lpstr>〜ASTER全球シームレス天然色マップ作成〜</vt:lpstr>
      <vt:lpstr>まとめ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tamura</dc:creator>
  <cp:lastModifiedBy>Masahiko Makino</cp:lastModifiedBy>
  <cp:revision>463</cp:revision>
  <cp:lastPrinted>2016-03-28T01:33:23Z</cp:lastPrinted>
  <dcterms:created xsi:type="dcterms:W3CDTF">2015-10-19T22:20:00Z</dcterms:created>
  <dcterms:modified xsi:type="dcterms:W3CDTF">2016-09-26T03:09:30Z</dcterms:modified>
</cp:coreProperties>
</file>