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uoqing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93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93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9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05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77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91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69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61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32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DAC9-D369-43C7-A66C-FC10F4F83FE6}" type="datetimeFigureOut">
              <a:rPr kumimoji="1" lang="ja-JP" altLang="en-US" smtClean="0"/>
              <a:t>2016/10/3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11D6F-5864-4252-AA74-AAD98D5A3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9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98796" y="136031"/>
            <a:ext cx="720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International Data Week 2016 (</a:t>
            </a:r>
            <a:r>
              <a:rPr lang="en-US" altLang="ja-JP" sz="2400" dirty="0" smtClean="0"/>
              <a:t>IDW2016 @Denver) 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WDS Scientific Committee meeting </a:t>
            </a:r>
            <a:r>
              <a:rPr lang="ja-JP" altLang="en-US" sz="2400" dirty="0" smtClean="0"/>
              <a:t>からの紹介        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家森俊彦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京大理</a:t>
            </a:r>
            <a:r>
              <a:rPr lang="en-US" altLang="ja-JP" sz="2400" dirty="0" smtClean="0"/>
              <a:t>)</a:t>
            </a:r>
            <a:r>
              <a:rPr lang="ja-JP" altLang="en-US" dirty="0" smtClean="0"/>
              <a:t>　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24867" r="25067" b="13903"/>
          <a:stretch/>
        </p:blipFill>
        <p:spPr>
          <a:xfrm>
            <a:off x="4560571" y="2666018"/>
            <a:ext cx="4475566" cy="341634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40473" y="1450668"/>
            <a:ext cx="852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/>
              <a:t>Research Data Management (RDM) Training</a:t>
            </a:r>
            <a:endParaRPr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2296715"/>
            <a:ext cx="4823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・研究</a:t>
            </a:r>
            <a:r>
              <a:rPr lang="ja-JP" altLang="en-US" sz="2000" dirty="0"/>
              <a:t>データのマネージメントに</a:t>
            </a:r>
            <a:r>
              <a:rPr lang="ja-JP" altLang="en-US" sz="2000" dirty="0" smtClean="0"/>
              <a:t>関して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教育</a:t>
            </a:r>
            <a:r>
              <a:rPr lang="ja-JP" altLang="en-US" sz="2000" dirty="0"/>
              <a:t>する場所は、オンライン</a:t>
            </a:r>
            <a:r>
              <a:rPr lang="ja-JP" altLang="en-US" sz="2000" dirty="0" smtClean="0"/>
              <a:t>の</a:t>
            </a:r>
          </a:p>
          <a:p>
            <a:r>
              <a:rPr lang="ja-JP" altLang="en-US" sz="2000" dirty="0" smtClean="0"/>
              <a:t>　</a:t>
            </a:r>
            <a:r>
              <a:rPr lang="en-US" altLang="ja-JP" sz="2000" dirty="0" smtClean="0"/>
              <a:t>e-</a:t>
            </a:r>
            <a:r>
              <a:rPr lang="ja-JP" altLang="en-US" sz="2000" dirty="0"/>
              <a:t>ラーニングを含め、欧米には</a:t>
            </a:r>
            <a:r>
              <a:rPr lang="ja-JP" altLang="en-US" sz="2000" dirty="0" smtClean="0"/>
              <a:t>多数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存在</a:t>
            </a:r>
            <a:r>
              <a:rPr lang="ja-JP" altLang="en-US" sz="2000" dirty="0"/>
              <a:t>する。</a:t>
            </a:r>
          </a:p>
          <a:p>
            <a:endParaRPr lang="ja-JP" altLang="en-US" sz="2000" dirty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ICSU/World </a:t>
            </a:r>
            <a:r>
              <a:rPr lang="en-US" altLang="ja-JP" sz="2000" dirty="0"/>
              <a:t>Data System – SC (Scientific </a:t>
            </a:r>
            <a:endParaRPr lang="ja-JP" altLang="en-US" sz="2000" dirty="0" smtClean="0"/>
          </a:p>
          <a:p>
            <a:r>
              <a:rPr lang="ja-JP" altLang="en-US" sz="2000" dirty="0"/>
              <a:t>　</a:t>
            </a:r>
            <a:r>
              <a:rPr lang="en-US" altLang="ja-JP" sz="2000" dirty="0" smtClean="0"/>
              <a:t>Committee</a:t>
            </a:r>
            <a:r>
              <a:rPr lang="en-US" altLang="ja-JP" sz="2000" dirty="0"/>
              <a:t>)</a:t>
            </a:r>
            <a:r>
              <a:rPr lang="ja-JP" altLang="en-US" sz="2000" dirty="0"/>
              <a:t>ではそれを調査し、</a:t>
            </a:r>
            <a:r>
              <a:rPr lang="ja-JP" altLang="en-US" sz="2000" dirty="0" smtClean="0"/>
              <a:t>分類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して</a:t>
            </a:r>
            <a:r>
              <a:rPr lang="ja-JP" altLang="en-US" sz="2000" dirty="0"/>
              <a:t>、情報を提供することにした。</a:t>
            </a:r>
          </a:p>
          <a:p>
            <a:endParaRPr lang="ja-JP" altLang="en-US" sz="2000" dirty="0"/>
          </a:p>
          <a:p>
            <a:r>
              <a:rPr lang="ja-JP" altLang="en-US" sz="2000" dirty="0" smtClean="0"/>
              <a:t>・その</a:t>
            </a:r>
            <a:r>
              <a:rPr lang="ja-JP" altLang="en-US" sz="2000" dirty="0"/>
              <a:t>足がかりとして、委員の</a:t>
            </a:r>
            <a:r>
              <a:rPr lang="ja-JP" altLang="en-US" sz="2000" dirty="0" smtClean="0"/>
              <a:t>一人</a:t>
            </a:r>
          </a:p>
          <a:p>
            <a:r>
              <a:rPr lang="ja-JP" altLang="en-US" sz="2000" dirty="0"/>
              <a:t>　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E. Faustman)</a:t>
            </a:r>
            <a:r>
              <a:rPr lang="ja-JP" altLang="en-US" sz="2000" dirty="0"/>
              <a:t>が作成したリスト</a:t>
            </a:r>
            <a:r>
              <a:rPr lang="ja-JP" altLang="en-US" sz="2000" dirty="0" smtClean="0"/>
              <a:t>を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紹介</a:t>
            </a:r>
            <a:r>
              <a:rPr lang="ja-JP" altLang="en-US" sz="2000" dirty="0"/>
              <a:t>する</a:t>
            </a:r>
            <a:r>
              <a:rPr lang="ja-JP" altLang="en-US" sz="2000" dirty="0" smtClean="0"/>
              <a:t>。</a:t>
            </a:r>
            <a:r>
              <a:rPr lang="en-US" altLang="ja-JP" sz="2000" dirty="0" smtClean="0">
                <a:solidFill>
                  <a:srgbClr val="FF0000"/>
                </a:solidFill>
              </a:rPr>
              <a:t>(</a:t>
            </a:r>
            <a:r>
              <a:rPr lang="ja-JP" altLang="en-US" sz="2000" dirty="0" smtClean="0">
                <a:solidFill>
                  <a:srgbClr val="FF0000"/>
                </a:solidFill>
              </a:rPr>
              <a:t>配付資料参照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7155" y="6153137"/>
            <a:ext cx="519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WDS-SC </a:t>
            </a:r>
            <a:r>
              <a:rPr lang="ja-JP" altLang="en-US" dirty="0"/>
              <a:t>メンバー </a:t>
            </a:r>
            <a:r>
              <a:rPr lang="en-US" altLang="ja-JP" dirty="0"/>
              <a:t>(2016.09.17 </a:t>
            </a:r>
            <a:r>
              <a:rPr lang="ja-JP" altLang="en-US" dirty="0"/>
              <a:t>デンバーにて</a:t>
            </a:r>
            <a:r>
              <a:rPr lang="en-US" altLang="ja-JP" dirty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1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400" r="5998" b="9929"/>
          <a:stretch/>
        </p:blipFill>
        <p:spPr>
          <a:xfrm>
            <a:off x="0" y="186504"/>
            <a:ext cx="4477364" cy="631312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12689" r="7449" b="6021"/>
          <a:stretch/>
        </p:blipFill>
        <p:spPr>
          <a:xfrm>
            <a:off x="4331970" y="156834"/>
            <a:ext cx="4668478" cy="64867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35662" y="60579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dirty="0" smtClean="0">
                <a:solidFill>
                  <a:srgbClr val="FF0000"/>
                </a:solidFill>
              </a:rPr>
              <a:t>配付資料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54330" y="312271"/>
            <a:ext cx="853821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FF0000"/>
                </a:solidFill>
              </a:rPr>
              <a:t>The Digital Curation </a:t>
            </a:r>
            <a:r>
              <a:rPr lang="en-US" altLang="ja-JP" sz="2800" dirty="0" smtClean="0">
                <a:solidFill>
                  <a:srgbClr val="FF0000"/>
                </a:solidFill>
              </a:rPr>
              <a:t>Centre </a:t>
            </a:r>
            <a:r>
              <a:rPr lang="en-US" altLang="ja-JP" sz="2800" dirty="0" smtClean="0">
                <a:solidFill>
                  <a:srgbClr val="002060"/>
                </a:solidFill>
              </a:rPr>
              <a:t>(</a:t>
            </a:r>
            <a:r>
              <a:rPr lang="ja-JP" altLang="en-US" sz="2800" dirty="0" smtClean="0">
                <a:solidFill>
                  <a:srgbClr val="002060"/>
                </a:solidFill>
              </a:rPr>
              <a:t>英国</a:t>
            </a:r>
            <a:r>
              <a:rPr lang="en-US" altLang="ja-JP" sz="2800" dirty="0" smtClean="0">
                <a:solidFill>
                  <a:srgbClr val="002060"/>
                </a:solidFill>
              </a:rPr>
              <a:t>): 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a </a:t>
            </a:r>
            <a:r>
              <a:rPr lang="en-US" altLang="ja-JP" sz="2800" dirty="0"/>
              <a:t>summary of </a:t>
            </a:r>
            <a:r>
              <a:rPr lang="en-US" altLang="ja-JP" sz="2800" dirty="0" smtClean="0"/>
              <a:t>RDM </a:t>
            </a:r>
            <a:endParaRPr lang="ja-JP" altLang="en-US" sz="2800" dirty="0" smtClean="0"/>
          </a:p>
          <a:p>
            <a:r>
              <a:rPr lang="ja-JP" altLang="en-US" sz="2800" dirty="0"/>
              <a:t>　</a:t>
            </a:r>
            <a:r>
              <a:rPr lang="en-US" altLang="ja-JP" sz="2800" dirty="0" smtClean="0"/>
              <a:t>training </a:t>
            </a:r>
            <a:r>
              <a:rPr lang="en-US" altLang="ja-JP" sz="2800" dirty="0"/>
              <a:t>materials from various </a:t>
            </a:r>
            <a:r>
              <a:rPr lang="en-US" altLang="ja-JP" sz="2800" dirty="0" smtClean="0"/>
              <a:t>organizations</a:t>
            </a:r>
            <a:endParaRPr lang="ja-JP" altLang="en-US" sz="2800" dirty="0" smtClean="0"/>
          </a:p>
          <a:p>
            <a:endParaRPr lang="en-US" altLang="ja-JP" sz="800" dirty="0"/>
          </a:p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FF0000"/>
                </a:solidFill>
              </a:rPr>
              <a:t>Research Data </a:t>
            </a:r>
            <a:r>
              <a:rPr lang="en-US" altLang="ja-JP" sz="2800" dirty="0" smtClean="0">
                <a:solidFill>
                  <a:srgbClr val="FF0000"/>
                </a:solidFill>
              </a:rPr>
              <a:t>Netherlands</a:t>
            </a:r>
            <a:r>
              <a:rPr lang="en-US" altLang="ja-JP" sz="2800" dirty="0" smtClean="0">
                <a:solidFill>
                  <a:srgbClr val="002060"/>
                </a:solidFill>
              </a:rPr>
              <a:t>(</a:t>
            </a:r>
            <a:r>
              <a:rPr lang="ja-JP" altLang="en-US" sz="2800" dirty="0" smtClean="0">
                <a:solidFill>
                  <a:srgbClr val="002060"/>
                </a:solidFill>
              </a:rPr>
              <a:t>オランダ</a:t>
            </a:r>
            <a:r>
              <a:rPr lang="en-US" altLang="ja-JP" sz="2800" dirty="0" smtClean="0">
                <a:solidFill>
                  <a:srgbClr val="002060"/>
                </a:solidFill>
              </a:rPr>
              <a:t>): 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a blended-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learning course </a:t>
            </a:r>
            <a:r>
              <a:rPr lang="en-US" altLang="ja-JP" sz="2800" dirty="0"/>
              <a:t>Essentials 4 data supporters. </a:t>
            </a:r>
            <a:endParaRPr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</a:t>
            </a:r>
            <a:r>
              <a:rPr lang="en-US" altLang="ja-JP" sz="2000" dirty="0" smtClean="0"/>
              <a:t>4TU.Centre </a:t>
            </a:r>
            <a:r>
              <a:rPr lang="en-US" altLang="ja-JP" sz="2000" dirty="0"/>
              <a:t>for Research Data</a:t>
            </a:r>
          </a:p>
          <a:p>
            <a:r>
              <a:rPr lang="en-US" altLang="ja-JP" sz="2000" dirty="0" smtClean="0"/>
              <a:t>          DANS </a:t>
            </a:r>
            <a:r>
              <a:rPr lang="en-US" altLang="ja-JP" sz="2000" dirty="0"/>
              <a:t>(Data Archiving and Networked Services)</a:t>
            </a:r>
          </a:p>
          <a:p>
            <a:r>
              <a:rPr lang="en-US" altLang="ja-JP" sz="2000" dirty="0" smtClean="0"/>
              <a:t>          </a:t>
            </a:r>
            <a:r>
              <a:rPr lang="en-US" altLang="ja-JP" sz="2000" dirty="0" err="1" smtClean="0"/>
              <a:t>SURFsara</a:t>
            </a:r>
            <a:endParaRPr lang="ja-JP" altLang="en-US" sz="2000" dirty="0" smtClean="0"/>
          </a:p>
          <a:p>
            <a:endParaRPr lang="en-US" altLang="ja-JP" sz="800" dirty="0"/>
          </a:p>
          <a:p>
            <a:r>
              <a:rPr lang="en-US" altLang="ja-JP" sz="2800" dirty="0"/>
              <a:t>•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DataOne</a:t>
            </a:r>
            <a:r>
              <a:rPr lang="en-US" altLang="ja-JP" sz="2800" dirty="0" smtClean="0">
                <a:solidFill>
                  <a:srgbClr val="002060"/>
                </a:solidFill>
              </a:rPr>
              <a:t>(</a:t>
            </a:r>
            <a:r>
              <a:rPr lang="ja-JP" altLang="en-US" sz="2800" dirty="0" smtClean="0">
                <a:solidFill>
                  <a:srgbClr val="002060"/>
                </a:solidFill>
              </a:rPr>
              <a:t>米国</a:t>
            </a:r>
            <a:r>
              <a:rPr lang="en-US" altLang="ja-JP" sz="2800" dirty="0" smtClean="0">
                <a:solidFill>
                  <a:srgbClr val="002060"/>
                </a:solidFill>
              </a:rPr>
              <a:t>+): </a:t>
            </a:r>
            <a:r>
              <a:rPr lang="en-US" altLang="ja-JP" sz="2400" dirty="0"/>
              <a:t>Data Management Education Modules </a:t>
            </a:r>
            <a:r>
              <a:rPr lang="en-US" altLang="ja-JP" sz="2400" dirty="0" smtClean="0"/>
              <a:t>in PPT</a:t>
            </a:r>
            <a:endParaRPr lang="ja-JP" altLang="en-US" sz="2400" dirty="0" smtClean="0"/>
          </a:p>
          <a:p>
            <a:endParaRPr lang="ja-JP" altLang="en-US" sz="800" dirty="0" smtClean="0"/>
          </a:p>
          <a:p>
            <a:r>
              <a:rPr lang="en-US" altLang="ja-JP" sz="2800" dirty="0" smtClean="0"/>
              <a:t>•</a:t>
            </a:r>
            <a:r>
              <a:rPr lang="en-US" altLang="ja-JP" sz="2800" dirty="0">
                <a:solidFill>
                  <a:srgbClr val="FF0000"/>
                </a:solidFill>
              </a:rPr>
              <a:t>The University of North Carolina + the </a:t>
            </a:r>
            <a:r>
              <a:rPr lang="en-US" altLang="ja-JP" sz="2800" dirty="0" smtClean="0">
                <a:solidFill>
                  <a:srgbClr val="FF0000"/>
                </a:solidFill>
              </a:rPr>
              <a:t>University </a:t>
            </a:r>
            <a:r>
              <a:rPr lang="en-US" altLang="ja-JP" sz="2800" dirty="0">
                <a:solidFill>
                  <a:srgbClr val="FF0000"/>
                </a:solidFill>
              </a:rPr>
              <a:t>of </a:t>
            </a:r>
            <a:endParaRPr lang="ja-JP" altLang="en-US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en-US" altLang="ja-JP" sz="2800" dirty="0" smtClean="0">
                <a:solidFill>
                  <a:srgbClr val="FF0000"/>
                </a:solidFill>
              </a:rPr>
              <a:t>Edinburgh</a:t>
            </a:r>
            <a:r>
              <a:rPr lang="en-US" altLang="ja-JP" sz="2800" dirty="0"/>
              <a:t>: 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a </a:t>
            </a:r>
            <a:r>
              <a:rPr lang="en-US" altLang="ja-JP" sz="2800" dirty="0"/>
              <a:t>MOOC on </a:t>
            </a:r>
            <a:r>
              <a:rPr lang="en-US" altLang="ja-JP" sz="2800" dirty="0" smtClean="0"/>
              <a:t>RDM</a:t>
            </a:r>
            <a:endParaRPr lang="ja-JP" altLang="en-US" sz="2800" dirty="0" smtClean="0"/>
          </a:p>
          <a:p>
            <a:endParaRPr lang="en-US" altLang="ja-JP" sz="800" dirty="0"/>
          </a:p>
          <a:p>
            <a:r>
              <a:rPr lang="en-US" altLang="ja-JP" sz="2800" dirty="0" smtClean="0"/>
              <a:t>•</a:t>
            </a:r>
            <a:r>
              <a:rPr lang="en-US" altLang="ja-JP" sz="2800" dirty="0" smtClean="0">
                <a:solidFill>
                  <a:srgbClr val="FF0000"/>
                </a:solidFill>
              </a:rPr>
              <a:t>EUDAT </a:t>
            </a:r>
            <a:r>
              <a:rPr lang="en-US" altLang="ja-JP" sz="2800" dirty="0">
                <a:solidFill>
                  <a:srgbClr val="FF0000"/>
                </a:solidFill>
              </a:rPr>
              <a:t>and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OpenAIRE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002060"/>
                </a:solidFill>
              </a:rPr>
              <a:t>(EU): </a:t>
            </a:r>
            <a:r>
              <a:rPr lang="ja-JP" altLang="en-US" sz="2800" dirty="0"/>
              <a:t>　</a:t>
            </a:r>
            <a:r>
              <a:rPr lang="en-US" altLang="ja-JP" sz="2800" dirty="0" smtClean="0"/>
              <a:t>webinar </a:t>
            </a:r>
            <a:r>
              <a:rPr lang="en-US" altLang="ja-JP" sz="2800" dirty="0"/>
              <a:t>and slides </a:t>
            </a:r>
            <a:endParaRPr lang="ja-JP" altLang="en-US" sz="2800" dirty="0" smtClean="0"/>
          </a:p>
          <a:p>
            <a:endParaRPr lang="en-US" altLang="ja-JP" sz="800" dirty="0"/>
          </a:p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FF0000"/>
                </a:solidFill>
              </a:rPr>
              <a:t>FOSTER</a:t>
            </a:r>
            <a:r>
              <a:rPr lang="en-US" altLang="ja-JP" sz="2800" dirty="0"/>
              <a:t> (Facilitate Open Science Training for </a:t>
            </a:r>
            <a:r>
              <a:rPr lang="en-US" altLang="ja-JP" sz="2800" dirty="0" smtClean="0">
                <a:solidFill>
                  <a:srgbClr val="002060"/>
                </a:solidFill>
              </a:rPr>
              <a:t>European</a:t>
            </a:r>
            <a:endParaRPr lang="ja-JP" altLang="en-US" sz="2800" dirty="0" smtClean="0">
              <a:solidFill>
                <a:srgbClr val="002060"/>
              </a:solidFill>
            </a:endParaRPr>
          </a:p>
          <a:p>
            <a:r>
              <a:rPr lang="ja-JP" altLang="en-US" sz="2800" dirty="0"/>
              <a:t>　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Research): 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on </a:t>
            </a:r>
            <a:r>
              <a:rPr lang="en-US" altLang="ja-JP" sz="2800" dirty="0"/>
              <a:t>promoting awareness of Open </a:t>
            </a:r>
            <a:r>
              <a:rPr lang="en-US" altLang="ja-JP" sz="2800" dirty="0" err="1" smtClean="0"/>
              <a:t>cience</a:t>
            </a:r>
            <a:r>
              <a:rPr lang="en-US" altLang="ja-JP" sz="2800" dirty="0"/>
              <a:t>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98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8590" y="411480"/>
            <a:ext cx="89954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FF0000"/>
                </a:solidFill>
              </a:rPr>
              <a:t>The Alliance for Permanent Access (APA</a:t>
            </a:r>
            <a:r>
              <a:rPr lang="en-US" altLang="ja-JP" sz="2800" dirty="0" smtClean="0">
                <a:solidFill>
                  <a:srgbClr val="FF0000"/>
                </a:solidFill>
              </a:rPr>
              <a:t>)</a:t>
            </a:r>
            <a:r>
              <a:rPr lang="en-US" altLang="ja-JP" sz="2800" dirty="0" smtClean="0">
                <a:solidFill>
                  <a:srgbClr val="002060"/>
                </a:solidFill>
              </a:rPr>
              <a:t>(EU): </a:t>
            </a:r>
            <a:r>
              <a:rPr lang="en-US" altLang="ja-JP" sz="2800" dirty="0"/>
              <a:t>about Digital </a:t>
            </a:r>
            <a:endParaRPr lang="ja-JP" altLang="en-US" sz="2800" dirty="0" smtClean="0"/>
          </a:p>
          <a:p>
            <a:r>
              <a:rPr lang="ja-JP" altLang="en-US" sz="2800" dirty="0"/>
              <a:t>　</a:t>
            </a:r>
            <a:r>
              <a:rPr lang="en-US" altLang="ja-JP" sz="2800" dirty="0" smtClean="0"/>
              <a:t>Preservation</a:t>
            </a:r>
            <a:endParaRPr lang="en-US" altLang="ja-JP" sz="2800" dirty="0"/>
          </a:p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FF0000"/>
                </a:solidFill>
              </a:rPr>
              <a:t>DIY Research Data Mantra Training Kit for Librarians </a:t>
            </a:r>
            <a:r>
              <a:rPr lang="en-US" altLang="ja-JP" sz="2800" dirty="0" smtClean="0">
                <a:solidFill>
                  <a:srgbClr val="002060"/>
                </a:solidFill>
              </a:rPr>
              <a:t>(</a:t>
            </a:r>
            <a:r>
              <a:rPr lang="ja-JP" altLang="en-US" sz="2800" dirty="0" smtClean="0">
                <a:solidFill>
                  <a:srgbClr val="002060"/>
                </a:solidFill>
              </a:rPr>
              <a:t>英国</a:t>
            </a:r>
            <a:r>
              <a:rPr lang="en-US" altLang="ja-JP" sz="2800" dirty="0" smtClean="0">
                <a:solidFill>
                  <a:srgbClr val="002060"/>
                </a:solidFill>
              </a:rPr>
              <a:t>)</a:t>
            </a:r>
            <a:endParaRPr lang="en-US" altLang="ja-JP" sz="2800" dirty="0">
              <a:solidFill>
                <a:srgbClr val="002060"/>
              </a:solidFill>
            </a:endParaRPr>
          </a:p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FF0000"/>
                </a:solidFill>
              </a:rPr>
              <a:t>The </a:t>
            </a:r>
            <a:r>
              <a:rPr lang="en-US" altLang="ja-JP" sz="2800" dirty="0">
                <a:solidFill>
                  <a:srgbClr val="002060"/>
                </a:solidFill>
              </a:rPr>
              <a:t>UK</a:t>
            </a:r>
            <a:r>
              <a:rPr lang="en-US" altLang="ja-JP" sz="2800" dirty="0">
                <a:solidFill>
                  <a:srgbClr val="FF0000"/>
                </a:solidFill>
              </a:rPr>
              <a:t> Data Service</a:t>
            </a:r>
            <a:r>
              <a:rPr lang="en-US" altLang="ja-JP" sz="2800" dirty="0"/>
              <a:t>'s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/>
              <a:t>manage data site: guidance for researchers, data creators, data managers, and data curators</a:t>
            </a:r>
          </a:p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002060"/>
                </a:solidFill>
              </a:rPr>
              <a:t>UK</a:t>
            </a:r>
            <a:r>
              <a:rPr lang="en-US" altLang="ja-JP" sz="2800" dirty="0">
                <a:solidFill>
                  <a:srgbClr val="FF0000"/>
                </a:solidFill>
              </a:rPr>
              <a:t>DA</a:t>
            </a:r>
            <a:r>
              <a:rPr lang="en-US" altLang="ja-JP" sz="2800" dirty="0"/>
              <a:t>’s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/>
              <a:t>Managing and Sharing Data: Training Resources </a:t>
            </a:r>
          </a:p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002060"/>
                </a:solidFill>
              </a:rPr>
              <a:t>International</a:t>
            </a:r>
            <a:r>
              <a:rPr lang="en-US" altLang="ja-JP" sz="2800" dirty="0">
                <a:solidFill>
                  <a:srgbClr val="FF0000"/>
                </a:solidFill>
              </a:rPr>
              <a:t> Association for Social Science Information Services &amp; Technology (IASSIST</a:t>
            </a:r>
            <a:r>
              <a:rPr lang="en-US" altLang="ja-JP" sz="2800" dirty="0" smtClean="0">
                <a:solidFill>
                  <a:srgbClr val="FF0000"/>
                </a:solidFill>
              </a:rPr>
              <a:t>)</a:t>
            </a:r>
            <a:r>
              <a:rPr lang="en-US" altLang="ja-JP" sz="2800" dirty="0" smtClean="0">
                <a:solidFill>
                  <a:srgbClr val="002060"/>
                </a:solidFill>
              </a:rPr>
              <a:t>(</a:t>
            </a:r>
            <a:r>
              <a:rPr lang="ja-JP" altLang="en-US" sz="2800" dirty="0" smtClean="0">
                <a:solidFill>
                  <a:srgbClr val="002060"/>
                </a:solidFill>
              </a:rPr>
              <a:t>欧米</a:t>
            </a:r>
            <a:r>
              <a:rPr lang="en-US" altLang="ja-JP" sz="2800" dirty="0" smtClean="0">
                <a:solidFill>
                  <a:srgbClr val="002060"/>
                </a:solidFill>
              </a:rPr>
              <a:t>): </a:t>
            </a:r>
            <a:r>
              <a:rPr lang="en-US" altLang="ja-JP" sz="2800" dirty="0"/>
              <a:t>a resources page on Data Management and </a:t>
            </a:r>
            <a:r>
              <a:rPr lang="en-US" altLang="ja-JP" sz="2800" dirty="0" smtClean="0"/>
              <a:t>Curation</a:t>
            </a:r>
            <a:endParaRPr lang="en-US" altLang="ja-JP" sz="2800" dirty="0"/>
          </a:p>
          <a:p>
            <a:r>
              <a:rPr lang="en-US" altLang="ja-JP" sz="2800" dirty="0"/>
              <a:t>•</a:t>
            </a:r>
            <a:r>
              <a:rPr lang="en-US" altLang="ja-JP" sz="2800" dirty="0" err="1">
                <a:solidFill>
                  <a:srgbClr val="FF0000"/>
                </a:solidFill>
              </a:rPr>
              <a:t>OpenAIRE</a:t>
            </a:r>
            <a:r>
              <a:rPr lang="en-US" altLang="ja-JP" sz="2800" dirty="0" err="1"/>
              <a:t>’s</a:t>
            </a:r>
            <a:r>
              <a:rPr lang="en-US" altLang="ja-JP" sz="2800" dirty="0"/>
              <a:t> Briefing paper on RDM</a:t>
            </a:r>
          </a:p>
          <a:p>
            <a:r>
              <a:rPr lang="en-US" altLang="ja-JP" sz="2800" dirty="0"/>
              <a:t>•</a:t>
            </a:r>
            <a:r>
              <a:rPr lang="en-US" altLang="ja-JP" sz="2800" dirty="0">
                <a:solidFill>
                  <a:srgbClr val="FF0000"/>
                </a:solidFill>
              </a:rPr>
              <a:t>Interuniversity Consortium for Political and Social </a:t>
            </a:r>
            <a:r>
              <a:rPr lang="en-US" altLang="ja-JP" sz="2800" dirty="0" smtClean="0">
                <a:solidFill>
                  <a:srgbClr val="FF0000"/>
                </a:solidFill>
              </a:rPr>
              <a:t>Research(</a:t>
            </a:r>
            <a:r>
              <a:rPr lang="en-US" altLang="ja-JP" sz="2800" dirty="0" smtClean="0">
                <a:solidFill>
                  <a:srgbClr val="002060"/>
                </a:solidFill>
              </a:rPr>
              <a:t>ICPSR;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>
                <a:solidFill>
                  <a:srgbClr val="002060"/>
                </a:solidFill>
              </a:rPr>
              <a:t>主に米国</a:t>
            </a:r>
            <a:r>
              <a:rPr lang="en-US" altLang="ja-JP" sz="2800" dirty="0" smtClean="0">
                <a:solidFill>
                  <a:srgbClr val="FF0000"/>
                </a:solidFill>
              </a:rPr>
              <a:t>)</a:t>
            </a:r>
            <a:r>
              <a:rPr lang="en-US" altLang="ja-JP" sz="2800" dirty="0" smtClean="0"/>
              <a:t>’s </a:t>
            </a:r>
            <a:r>
              <a:rPr lang="en-US" altLang="ja-JP" sz="2800" dirty="0"/>
              <a:t>Guidelines for Effective DMPs.</a:t>
            </a:r>
          </a:p>
          <a:p>
            <a:r>
              <a:rPr lang="en-US" altLang="ja-JP" sz="2800" dirty="0"/>
              <a:t>•</a:t>
            </a:r>
            <a:r>
              <a:rPr lang="en-US" altLang="ja-JP" sz="2800" dirty="0" smtClean="0">
                <a:solidFill>
                  <a:srgbClr val="002060"/>
                </a:solidFill>
              </a:rPr>
              <a:t>Penn State </a:t>
            </a:r>
            <a:r>
              <a:rPr lang="en-US" altLang="ja-JP" sz="2800" dirty="0">
                <a:solidFill>
                  <a:srgbClr val="FF0000"/>
                </a:solidFill>
              </a:rPr>
              <a:t>University </a:t>
            </a:r>
            <a:r>
              <a:rPr lang="en-US" altLang="ja-JP" sz="2800" dirty="0"/>
              <a:t>Libraries’ Data Management Toolkit </a:t>
            </a:r>
          </a:p>
        </p:txBody>
      </p:sp>
    </p:spTree>
    <p:extLst>
      <p:ext uri="{BB962C8B-B14F-4D97-AF65-F5344CB8AC3E}">
        <p14:creationId xmlns:p14="http://schemas.microsoft.com/office/powerpoint/2010/main" val="11600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15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69</Words>
  <Application>Microsoft Office PowerPoint</Application>
  <PresentationFormat>画面に合わせる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家森俊彦</dc:creator>
  <cp:lastModifiedBy>家森俊彦</cp:lastModifiedBy>
  <cp:revision>19</cp:revision>
  <dcterms:created xsi:type="dcterms:W3CDTF">2016-09-24T02:45:45Z</dcterms:created>
  <dcterms:modified xsi:type="dcterms:W3CDTF">2016-10-03T02:08:19Z</dcterms:modified>
</cp:coreProperties>
</file>