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16" r:id="rId2"/>
    <p:sldId id="308" r:id="rId3"/>
    <p:sldId id="294" r:id="rId4"/>
    <p:sldId id="297" r:id="rId5"/>
    <p:sldId id="298" r:id="rId6"/>
    <p:sldId id="300" r:id="rId7"/>
    <p:sldId id="325" r:id="rId8"/>
    <p:sldId id="324" r:id="rId9"/>
    <p:sldId id="323" r:id="rId10"/>
    <p:sldId id="332" r:id="rId11"/>
    <p:sldId id="302" r:id="rId12"/>
    <p:sldId id="260" r:id="rId13"/>
    <p:sldId id="271" r:id="rId14"/>
    <p:sldId id="278" r:id="rId15"/>
    <p:sldId id="279" r:id="rId16"/>
    <p:sldId id="327" r:id="rId17"/>
    <p:sldId id="326" r:id="rId18"/>
    <p:sldId id="330" r:id="rId19"/>
    <p:sldId id="331" r:id="rId20"/>
    <p:sldId id="328" r:id="rId21"/>
    <p:sldId id="329" r:id="rId2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71" autoAdjust="0"/>
  </p:normalViewPr>
  <p:slideViewPr>
    <p:cSldViewPr>
      <p:cViewPr>
        <p:scale>
          <a:sx n="60" d="100"/>
          <a:sy n="60" d="100"/>
        </p:scale>
        <p:origin x="-91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8409-CC1C-4EEF-9FE0-9D0A3401F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51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4FC1-4473-44D7-B5A2-EC78F1D5F503}" type="datetimeFigureOut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952F0-5AAF-4BC5-8854-A1CAA4149C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23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1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44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27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07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52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713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585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41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667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5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94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5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14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8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47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73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3DDFF-B5C8-4801-A62E-9158EB9D45F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826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952F0-5AAF-4BC5-8854-A1CAA4149C1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90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45D-8E68-4291-84D8-49C1B7A64BB8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479-A2CC-4B39-AE80-FCD388361782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469-3AE5-40E3-B32B-0C375A2B3BDC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3CE3-0B92-44C7-9751-DA702FFFC1D0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D93D-CF79-4DA7-863F-A7C9106961F5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E69-39D9-4952-89E1-5600AB2B3D7D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D7FC-3488-4938-8B40-967B1807875D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A04A-5EE2-436F-9CDD-243B78F663C7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BD0D-D8BD-429B-A6B0-F67E4D831789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A0FD-47CB-4981-AB78-983AD7CE09B0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07E3-7D39-4636-B220-7C89331347B7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02A50C-15BB-49DD-AF8D-428966301B50}" type="datetime1">
              <a:rPr kumimoji="1" lang="ja-JP" altLang="en-US" smtClean="0"/>
              <a:t>2016/10/5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A93FED-A904-4CBB-A5E6-ECB30F362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sz="4400" dirty="0" smtClean="0"/>
              <a:t>京都大学図書館機構における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オープンアクセスの取り組み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23728" y="4077072"/>
            <a:ext cx="6400800" cy="1752600"/>
          </a:xfrm>
        </p:spPr>
        <p:txBody>
          <a:bodyPr/>
          <a:lstStyle/>
          <a:p>
            <a:pPr algn="r"/>
            <a:r>
              <a:rPr lang="en-US" altLang="ja-JP" dirty="0" smtClean="0"/>
              <a:t>2016/09/27</a:t>
            </a:r>
            <a:br>
              <a:rPr lang="en-US" altLang="ja-JP" dirty="0" smtClean="0"/>
            </a:br>
            <a:r>
              <a:rPr lang="ja-JP" altLang="en-US" dirty="0" smtClean="0"/>
              <a:t>京都大学附属図書館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学術支援課学術支援掛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北條　風行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オープンアクセス方針説明会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6" name="Picture 2" descr="C:\Users\libstaff\Desktop\hojo\81イベント\20160927オープンサイエンスワークショップ\プレゼン\openaccess_20160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1807"/>
            <a:ext cx="344768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staff\Desktop\hojo\81イベント\20160927オープンサイエンスワークショップ\プレゼン\oa201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42880"/>
            <a:ext cx="3450505" cy="48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6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-56494" y="1486011"/>
            <a:ext cx="9289032" cy="5400601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 cmpd="tri">
            <a:noFill/>
            <a:miter lim="800000"/>
            <a:headEnd/>
            <a:tailEnd/>
          </a:ln>
        </p:spPr>
        <p:txBody>
          <a:bodyPr rot="0" vert="horz" wrap="square" lIns="91440" tIns="108000" rIns="91440" bIns="45720" anchor="t" anchorCtr="0">
            <a:noAutofit/>
          </a:bodyPr>
          <a:lstStyle/>
          <a:p>
            <a:pPr marL="228600" algn="ctr">
              <a:spcAft>
                <a:spcPts val="0"/>
              </a:spcAft>
            </a:pPr>
            <a:endParaRPr lang="ja-JP" sz="40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KURENAI</a:t>
            </a:r>
            <a:r>
              <a:rPr kumimoji="1" lang="ja-JP" altLang="en-US" dirty="0" smtClean="0"/>
              <a:t>登録の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1. </a:t>
            </a:r>
            <a:r>
              <a:rPr lang="ja-JP" altLang="en-US" dirty="0" smtClean="0"/>
              <a:t>登録</a:t>
            </a:r>
            <a:r>
              <a:rPr lang="ja-JP" altLang="en-US" dirty="0"/>
              <a:t>申請書の</a:t>
            </a:r>
            <a:r>
              <a:rPr lang="ja-JP" altLang="en-US" dirty="0" smtClean="0"/>
              <a:t>提出</a:t>
            </a:r>
            <a:endParaRPr lang="en-US" altLang="ja-JP" dirty="0" smtClean="0"/>
          </a:p>
          <a:p>
            <a:pPr marL="457200" indent="-457200">
              <a:buAutoNum type="arabicPeriod"/>
            </a:pPr>
            <a:endParaRPr lang="en-US" altLang="ja-JP" dirty="0" smtClean="0"/>
          </a:p>
          <a:p>
            <a:pPr marL="457200" indent="-457200">
              <a:buAutoNum type="arabicPeriod"/>
            </a:pPr>
            <a:endParaRPr lang="en-US" altLang="ja-JP" dirty="0"/>
          </a:p>
          <a:p>
            <a:pPr marL="457200" indent="-457200">
              <a:buAutoNum type="arabicPeriod"/>
            </a:pPr>
            <a:endParaRPr lang="en-US" altLang="ja-JP" dirty="0" smtClean="0"/>
          </a:p>
          <a:p>
            <a:pPr marL="457200" indent="-457200">
              <a:buAutoNum type="arabicPeriod"/>
            </a:pPr>
            <a:endParaRPr lang="en-US" altLang="ja-JP" dirty="0" smtClean="0"/>
          </a:p>
          <a:p>
            <a:pPr marL="457200" indent="-457200">
              <a:buFont typeface="Arial" pitchFamily="34" charset="0"/>
              <a:buAutoNum type="arabicPeriod"/>
            </a:pP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2. </a:t>
            </a:r>
            <a:r>
              <a:rPr lang="ja-JP" altLang="en-US" dirty="0" smtClean="0"/>
              <a:t>リポジトリ</a:t>
            </a:r>
            <a:r>
              <a:rPr lang="ja-JP" altLang="en-US" dirty="0"/>
              <a:t>登録システム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（登録申請書は不要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2" descr="C:\Users\libstaff\Desktop\hojo\オープンアクセス推進\パンフレット2016\提出用\画像\KURENAI_deposit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36797"/>
            <a:ext cx="3254803" cy="17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3" y="3268530"/>
            <a:ext cx="3212937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542097" y="4308000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メールで申請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システムの概要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月公開（試行）。</a:t>
            </a:r>
            <a:endParaRPr lang="en-US" altLang="ja-JP" dirty="0" smtClean="0"/>
          </a:p>
          <a:p>
            <a:r>
              <a:rPr lang="ja-JP" altLang="en-US" dirty="0" smtClean="0"/>
              <a:t>ユーザは教職員アカウント「</a:t>
            </a:r>
            <a:r>
              <a:rPr lang="en-US" altLang="ja-JP" dirty="0" smtClean="0"/>
              <a:t>SPS-ID</a:t>
            </a:r>
            <a:r>
              <a:rPr lang="ja-JP" altLang="en-US" dirty="0" smtClean="0"/>
              <a:t>」を持った教員。</a:t>
            </a:r>
            <a:endParaRPr lang="en-US" altLang="ja-JP" dirty="0" smtClean="0"/>
          </a:p>
          <a:p>
            <a:r>
              <a:rPr lang="ja-JP" altLang="en-US" dirty="0"/>
              <a:t>抄録・引用文献</a:t>
            </a:r>
            <a:r>
              <a:rPr lang="ja-JP" altLang="en-US" dirty="0" smtClean="0"/>
              <a:t>データベース「</a:t>
            </a:r>
            <a:r>
              <a:rPr lang="en-US" altLang="ja-JP" dirty="0" smtClean="0">
                <a:solidFill>
                  <a:srgbClr val="FF0000"/>
                </a:solidFill>
              </a:rPr>
              <a:t>Scopus</a:t>
            </a:r>
            <a:r>
              <a:rPr lang="ja-JP" altLang="en-US" dirty="0" smtClean="0"/>
              <a:t>」や</a:t>
            </a:r>
            <a:r>
              <a:rPr lang="ja-JP" altLang="en-US" dirty="0"/>
              <a:t>研究者</a:t>
            </a:r>
            <a:r>
              <a:rPr lang="ja-JP" altLang="en-US" dirty="0" smtClean="0"/>
              <a:t>データベース「</a:t>
            </a:r>
            <a:r>
              <a:rPr lang="en-US" altLang="ja-JP" dirty="0" err="1" smtClean="0">
                <a:solidFill>
                  <a:srgbClr val="FF0000"/>
                </a:solidFill>
              </a:rPr>
              <a:t>researchmap</a:t>
            </a:r>
            <a:r>
              <a:rPr lang="ja-JP" altLang="en-US" dirty="0" smtClean="0"/>
              <a:t>」から</a:t>
            </a:r>
            <a:r>
              <a:rPr lang="ja-JP" altLang="en-US" dirty="0"/>
              <a:t>データを取得</a:t>
            </a:r>
            <a:r>
              <a:rPr lang="ja-JP" altLang="en-US" dirty="0" smtClean="0"/>
              <a:t>し、ユーザごとに表示。</a:t>
            </a:r>
            <a:endParaRPr lang="en-US" altLang="ja-JP" dirty="0" smtClean="0"/>
          </a:p>
        </p:txBody>
      </p:sp>
      <p:pic>
        <p:nvPicPr>
          <p:cNvPr id="3074" name="Picture 2" descr="C:\Users\libstaff\Desktop\hojo\オープンアクセス推進\パンフレット2016\初校\rs_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5201"/>
            <a:ext cx="3744417" cy="1742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5579"/>
            <a:ext cx="2665644" cy="1867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8258"/>
            <a:ext cx="2304256" cy="169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3635896" y="4300226"/>
            <a:ext cx="936104" cy="5760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7744" y="3642958"/>
            <a:ext cx="16575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/>
              <a:t>researchmap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7130" y="5733256"/>
            <a:ext cx="16575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Scopus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4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「未登録」一覧から登録申請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72816"/>
            <a:ext cx="7992888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395536" y="2636912"/>
            <a:ext cx="8352928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956376" y="3142472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0" y="4725144"/>
            <a:ext cx="432048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未登録一覧から登録する論文を選択し、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kumimoji="1" lang="ja-JP" altLang="en-US" dirty="0" smtClean="0">
                <a:solidFill>
                  <a:srgbClr val="FF0000"/>
                </a:solidFill>
              </a:rPr>
              <a:t>申請</a:t>
            </a:r>
            <a:r>
              <a:rPr kumimoji="1" lang="ja-JP" altLang="en-US" dirty="0" smtClean="0"/>
              <a:t>」ボタンをクリック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適用例外申請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844824"/>
            <a:ext cx="5112568" cy="4320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円/楕円 5"/>
          <p:cNvSpPr/>
          <p:nvPr/>
        </p:nvSpPr>
        <p:spPr>
          <a:xfrm>
            <a:off x="2843808" y="5507952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11519" y="4597244"/>
            <a:ext cx="3888432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未登録一覧から該当論文の「申請」ボタンをクリックして、「</a:t>
            </a:r>
            <a:r>
              <a:rPr lang="ja-JP" altLang="en-US" dirty="0" smtClean="0">
                <a:solidFill>
                  <a:srgbClr val="FF0000"/>
                </a:solidFill>
              </a:rPr>
              <a:t>適用例外</a:t>
            </a:r>
            <a:r>
              <a:rPr lang="ja-JP" altLang="en-US" dirty="0" smtClean="0"/>
              <a:t>」ボタンをクリック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11519" y="2420888"/>
            <a:ext cx="3888432" cy="923330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b="1" dirty="0" smtClean="0"/>
              <a:t>「</a:t>
            </a:r>
            <a:r>
              <a:rPr lang="ja-JP" altLang="en-US" b="1" dirty="0"/>
              <a:t>オープンアクセス方針」第</a:t>
            </a:r>
            <a:r>
              <a:rPr lang="en-US" altLang="ja-JP" b="1" dirty="0"/>
              <a:t>3</a:t>
            </a:r>
            <a:r>
              <a:rPr lang="ja-JP" altLang="en-US" b="1" dirty="0"/>
              <a:t>項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公開が不適切と著者が申請した場合は、公開</a:t>
            </a:r>
            <a:r>
              <a:rPr lang="ja-JP" altLang="en-US" dirty="0" smtClean="0"/>
              <a:t>しない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1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非表示処理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自分の論文ではない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すでに処理済（</a:t>
            </a:r>
            <a:r>
              <a:rPr kumimoji="1" lang="en-US" altLang="ja-JP" dirty="0" smtClean="0"/>
              <a:t>KURENAI</a:t>
            </a:r>
            <a:r>
              <a:rPr kumimoji="1" lang="ja-JP" altLang="en-US" dirty="0" smtClean="0"/>
              <a:t>に登録済）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他の共著者に依頼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代行申請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代理</a:t>
            </a:r>
            <a:r>
              <a:rPr lang="ja-JP" altLang="en-US" dirty="0"/>
              <a:t>入力者を登録し、代理入力者</a:t>
            </a:r>
            <a:r>
              <a:rPr lang="ja-JP" altLang="en-US" dirty="0" smtClean="0"/>
              <a:t>が著者に代わって登録申請できる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※</a:t>
            </a:r>
            <a:r>
              <a:rPr lang="ja-JP" altLang="en-US" dirty="0" smtClean="0"/>
              <a:t>代理入力者にも</a:t>
            </a:r>
            <a:r>
              <a:rPr lang="en-US" altLang="ja-JP" dirty="0" smtClean="0"/>
              <a:t>SPS-ID</a:t>
            </a:r>
            <a:r>
              <a:rPr lang="ja-JP" altLang="en-US" dirty="0" smtClean="0"/>
              <a:t>が必要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0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（参考）</a:t>
            </a:r>
            <a:endParaRPr lang="en-US" altLang="ja-JP" dirty="0" smtClean="0"/>
          </a:p>
          <a:p>
            <a:r>
              <a:rPr lang="ja-JP" altLang="en-US" dirty="0"/>
              <a:t>京都大学オープンアクセス</a:t>
            </a:r>
            <a:r>
              <a:rPr lang="ja-JP" altLang="en-US" dirty="0" smtClean="0"/>
              <a:t>方針（図書館機構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サイト）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http</a:t>
            </a:r>
            <a:r>
              <a:rPr lang="en-US" altLang="ja-JP" dirty="0"/>
              <a:t>://www.kulib.kyoto-u.ac.jp/content0/13092</a:t>
            </a:r>
          </a:p>
          <a:p>
            <a:r>
              <a:rPr lang="ja-JP" altLang="en-US" dirty="0"/>
              <a:t>登録手順（図書館機構</a:t>
            </a:r>
            <a:r>
              <a:rPr lang="en-US" altLang="ja-JP" dirty="0"/>
              <a:t>Web</a:t>
            </a:r>
            <a:r>
              <a:rPr lang="ja-JP" altLang="en-US" dirty="0"/>
              <a:t>サイト）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http://www.kulib.kyoto-u.ac.jp/content0/13090</a:t>
            </a:r>
          </a:p>
          <a:p>
            <a:r>
              <a:rPr lang="ja-JP" altLang="en-US" dirty="0" smtClean="0"/>
              <a:t>リポジトリ</a:t>
            </a:r>
            <a:r>
              <a:rPr lang="ja-JP" altLang="en-US" dirty="0"/>
              <a:t>登録システムマニュアル（図書館機構</a:t>
            </a:r>
            <a:r>
              <a:rPr lang="en-US" altLang="ja-JP" dirty="0"/>
              <a:t>Web</a:t>
            </a:r>
            <a:r>
              <a:rPr lang="ja-JP" altLang="en-US" dirty="0"/>
              <a:t>サイト）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http</a:t>
            </a:r>
            <a:r>
              <a:rPr lang="en-US" altLang="ja-JP" dirty="0"/>
              <a:t>://www.kulib.kyoto-u.ac.jp/content0/1370229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0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京都大学電子図書館（貴重資料画像）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" y="1600200"/>
            <a:ext cx="7964311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貴重資料画像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Picture 2" descr="http://edb.kulib.kyoto-u.ac.jp/library/tensho/image/te01/Te01b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7" y="1600200"/>
            <a:ext cx="607886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40152" y="6093296"/>
            <a:ext cx="27363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zh-CN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天正遣</a:t>
            </a:r>
            <a:r>
              <a:rPr lang="zh-CN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欧使節</a:t>
            </a:r>
            <a:r>
              <a:rPr lang="zh-CN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肖像画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7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貴重資料画像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4" y="1600200"/>
            <a:ext cx="753333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40152" y="5877272"/>
            <a:ext cx="273630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テュルゴーのパリ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地図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Plan de Paris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）一部抜粋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7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論文をオープンアクセスにする</a:t>
            </a:r>
            <a:r>
              <a:rPr lang="ja-JP" altLang="en-US" dirty="0" smtClean="0"/>
              <a:t>方法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52600"/>
            <a:ext cx="8229600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-56494" y="1486011"/>
            <a:ext cx="9289032" cy="5400601"/>
          </a:xfrm>
          <a:prstGeom prst="rect">
            <a:avLst/>
          </a:prstGeom>
          <a:solidFill>
            <a:schemeClr val="bg1">
              <a:lumMod val="85000"/>
            </a:schemeClr>
          </a:solidFill>
          <a:ln w="47625" cmpd="tri">
            <a:noFill/>
            <a:miter lim="800000"/>
            <a:headEnd/>
            <a:tailEnd/>
          </a:ln>
        </p:spPr>
        <p:txBody>
          <a:bodyPr rot="0" vert="horz" wrap="square" lIns="91440" tIns="108000" rIns="91440" bIns="45720" anchor="t" anchorCtr="0">
            <a:noAutofit/>
          </a:bodyPr>
          <a:lstStyle/>
          <a:p>
            <a:pPr marL="228600" algn="ctr">
              <a:spcAft>
                <a:spcPts val="0"/>
              </a:spcAft>
            </a:pPr>
            <a:endParaRPr lang="ja-JP" sz="40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367496" y="1911768"/>
            <a:ext cx="4185833" cy="4624726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rot="0" vert="horz" wrap="square" lIns="91440" tIns="108000" rIns="91440" bIns="45720" anchor="t" anchorCtr="0">
            <a:no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機関リポジトリで</a:t>
            </a:r>
            <a:endParaRPr lang="ja-JP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4762207" y="1894397"/>
            <a:ext cx="4020885" cy="4642098"/>
          </a:xfrm>
          <a:prstGeom prst="rect">
            <a:avLst/>
          </a:prstGeom>
          <a:solidFill>
            <a:srgbClr val="FFFFFF"/>
          </a:solidFill>
          <a:ln w="3175">
            <a:noFill/>
            <a:miter lim="800000"/>
            <a:headEnd/>
            <a:tailEnd/>
          </a:ln>
        </p:spPr>
        <p:txBody>
          <a:bodyPr rot="0" vert="horz" wrap="square" lIns="91440" tIns="108000" rIns="91440" bIns="45720" anchor="t" anchorCtr="0">
            <a:no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投稿先のジャーナルで</a:t>
            </a:r>
            <a:endParaRPr lang="ja-JP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66222" y="2750841"/>
            <a:ext cx="37127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オープンアクセスジャーナルに投稿する場合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出版社に</a:t>
            </a:r>
            <a:r>
              <a:rPr lang="ja-JP" altLang="en-US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論文投稿料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APC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を支払って投稿する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オープンアクセス</a:t>
            </a:r>
            <a:r>
              <a:rPr kumimoji="1" lang="ja-JP" altLang="en-US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選択式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ジャーナルに投稿する場合：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オープンアクセス論文にすることを指定して投稿する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投稿料にオープンアクセス費が加算され割高になる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3586" y="2758492"/>
            <a:ext cx="365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オープンアクセス費が節約できる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投稿先出版社の規定で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登録できる</a:t>
            </a:r>
            <a:r>
              <a:rPr lang="ja-JP" altLang="en-US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版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発行版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著者最終稿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に制限あり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公開可能</a:t>
            </a:r>
            <a:r>
              <a:rPr lang="ja-JP" altLang="en-US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時期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投稿後即時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猶予期間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エンバーゴ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が異なる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-98333" y="2398452"/>
            <a:ext cx="897083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367497" y="1894396"/>
            <a:ext cx="4184522" cy="4642097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79610" y="2750841"/>
            <a:ext cx="3368433" cy="6557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768131" y="3108054"/>
            <a:ext cx="401397" cy="360041"/>
            <a:chOff x="3804898" y="5013176"/>
            <a:chExt cx="361245" cy="360041"/>
          </a:xfrm>
        </p:grpSpPr>
        <p:sp>
          <p:nvSpPr>
            <p:cNvPr id="22" name="円/楕円 21"/>
            <p:cNvSpPr/>
            <p:nvPr/>
          </p:nvSpPr>
          <p:spPr>
            <a:xfrm>
              <a:off x="3806103" y="5013177"/>
              <a:ext cx="360040" cy="36004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4898" y="5076026"/>
              <a:ext cx="329900" cy="293046"/>
            </a:xfrm>
            <a:prstGeom prst="rect">
              <a:avLst/>
            </a:prstGeom>
          </p:spPr>
        </p:pic>
        <p:sp>
          <p:nvSpPr>
            <p:cNvPr id="24" name="円/楕円 23"/>
            <p:cNvSpPr/>
            <p:nvPr/>
          </p:nvSpPr>
          <p:spPr>
            <a:xfrm>
              <a:off x="3804898" y="5013176"/>
              <a:ext cx="360041" cy="360041"/>
            </a:xfrm>
            <a:prstGeom prst="ellipse">
              <a:avLst/>
            </a:pr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3222746" y="2049987"/>
            <a:ext cx="1173375" cy="288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623008" y="2049987"/>
            <a:ext cx="1056002" cy="2880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0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蔵書検索</a:t>
            </a:r>
            <a:r>
              <a:rPr lang="en-US" altLang="ja-JP" dirty="0" smtClean="0"/>
              <a:t>OPAC</a:t>
            </a:r>
            <a:r>
              <a:rPr lang="ja-JP" altLang="en-US" dirty="0" smtClean="0"/>
              <a:t>とも連携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7980"/>
            <a:ext cx="4280232" cy="3209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7164"/>
            <a:ext cx="4948530" cy="3408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今後の取り組み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3123"/>
            <a:ext cx="8229600" cy="4510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学術雑誌掲載論文をオープンアクセスに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0" y="1600200"/>
            <a:ext cx="793484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KURENAI</a:t>
            </a:r>
            <a:r>
              <a:rPr lang="ja-JP" altLang="en-US" dirty="0" smtClean="0"/>
              <a:t>コンテンツの登録数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69" y="1600200"/>
            <a:ext cx="57668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99592" y="4869160"/>
            <a:ext cx="201622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2006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月公開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4077072"/>
            <a:ext cx="278279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本文登録数</a:t>
            </a:r>
            <a:r>
              <a:rPr lang="en-US" altLang="ja-JP" dirty="0" smtClean="0"/>
              <a:t>14</a:t>
            </a:r>
            <a:r>
              <a:rPr lang="ja-JP" altLang="en-US" dirty="0" smtClean="0"/>
              <a:t>万件突破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KURENAI</a:t>
            </a:r>
            <a:r>
              <a:rPr lang="ja-JP" altLang="en-US" dirty="0" smtClean="0"/>
              <a:t>の世界ランキング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046" y="4719894"/>
            <a:ext cx="7200900" cy="12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2" y="1604818"/>
            <a:ext cx="72294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1056278" y="4567660"/>
            <a:ext cx="7229475" cy="241514"/>
          </a:xfrm>
          <a:custGeom>
            <a:avLst/>
            <a:gdLst>
              <a:gd name="connsiteX0" fmla="*/ 0 w 6301740"/>
              <a:gd name="connsiteY0" fmla="*/ 138840 h 245526"/>
              <a:gd name="connsiteX1" fmla="*/ 716280 w 6301740"/>
              <a:gd name="connsiteY1" fmla="*/ 1680 h 245526"/>
              <a:gd name="connsiteX2" fmla="*/ 1363980 w 6301740"/>
              <a:gd name="connsiteY2" fmla="*/ 222660 h 245526"/>
              <a:gd name="connsiteX3" fmla="*/ 1988820 w 6301740"/>
              <a:gd name="connsiteY3" fmla="*/ 39780 h 245526"/>
              <a:gd name="connsiteX4" fmla="*/ 2659380 w 6301740"/>
              <a:gd name="connsiteY4" fmla="*/ 245520 h 245526"/>
              <a:gd name="connsiteX5" fmla="*/ 3192780 w 6301740"/>
              <a:gd name="connsiteY5" fmla="*/ 47400 h 245526"/>
              <a:gd name="connsiteX6" fmla="*/ 3787140 w 6301740"/>
              <a:gd name="connsiteY6" fmla="*/ 199800 h 245526"/>
              <a:gd name="connsiteX7" fmla="*/ 4236720 w 6301740"/>
              <a:gd name="connsiteY7" fmla="*/ 16920 h 245526"/>
              <a:gd name="connsiteX8" fmla="*/ 4869180 w 6301740"/>
              <a:gd name="connsiteY8" fmla="*/ 192180 h 245526"/>
              <a:gd name="connsiteX9" fmla="*/ 5273040 w 6301740"/>
              <a:gd name="connsiteY9" fmla="*/ 16920 h 245526"/>
              <a:gd name="connsiteX10" fmla="*/ 5745480 w 6301740"/>
              <a:gd name="connsiteY10" fmla="*/ 169320 h 245526"/>
              <a:gd name="connsiteX11" fmla="*/ 6301740 w 6301740"/>
              <a:gd name="connsiteY11" fmla="*/ 1680 h 24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1740" h="245526">
                <a:moveTo>
                  <a:pt x="0" y="138840"/>
                </a:moveTo>
                <a:cubicBezTo>
                  <a:pt x="244475" y="63275"/>
                  <a:pt x="488950" y="-12290"/>
                  <a:pt x="716280" y="1680"/>
                </a:cubicBezTo>
                <a:cubicBezTo>
                  <a:pt x="943610" y="15650"/>
                  <a:pt x="1151890" y="216310"/>
                  <a:pt x="1363980" y="222660"/>
                </a:cubicBezTo>
                <a:cubicBezTo>
                  <a:pt x="1576070" y="229010"/>
                  <a:pt x="1772920" y="35970"/>
                  <a:pt x="1988820" y="39780"/>
                </a:cubicBezTo>
                <a:cubicBezTo>
                  <a:pt x="2204720" y="43590"/>
                  <a:pt x="2458720" y="244250"/>
                  <a:pt x="2659380" y="245520"/>
                </a:cubicBezTo>
                <a:cubicBezTo>
                  <a:pt x="2860040" y="246790"/>
                  <a:pt x="3004820" y="55020"/>
                  <a:pt x="3192780" y="47400"/>
                </a:cubicBezTo>
                <a:cubicBezTo>
                  <a:pt x="3380740" y="39780"/>
                  <a:pt x="3613150" y="204880"/>
                  <a:pt x="3787140" y="199800"/>
                </a:cubicBezTo>
                <a:cubicBezTo>
                  <a:pt x="3961130" y="194720"/>
                  <a:pt x="4056380" y="18190"/>
                  <a:pt x="4236720" y="16920"/>
                </a:cubicBezTo>
                <a:cubicBezTo>
                  <a:pt x="4417060" y="15650"/>
                  <a:pt x="4696460" y="192180"/>
                  <a:pt x="4869180" y="192180"/>
                </a:cubicBezTo>
                <a:cubicBezTo>
                  <a:pt x="5041900" y="192180"/>
                  <a:pt x="5126990" y="20730"/>
                  <a:pt x="5273040" y="16920"/>
                </a:cubicBezTo>
                <a:cubicBezTo>
                  <a:pt x="5419090" y="13110"/>
                  <a:pt x="5574030" y="171860"/>
                  <a:pt x="5745480" y="169320"/>
                </a:cubicBezTo>
                <a:cubicBezTo>
                  <a:pt x="5916930" y="166780"/>
                  <a:pt x="6109335" y="84230"/>
                  <a:pt x="6301740" y="1680"/>
                </a:cubicBezTo>
              </a:path>
            </a:pathLst>
          </a:custGeom>
          <a:noFill/>
          <a:ln w="41275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7" y="5328828"/>
            <a:ext cx="8773097" cy="36842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72378" y="2396906"/>
            <a:ext cx="561662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dirty="0" smtClean="0"/>
              <a:t>スペイン</a:t>
            </a:r>
            <a:r>
              <a:rPr lang="ja-JP" altLang="en-US" dirty="0" smtClean="0"/>
              <a:t>高等</a:t>
            </a:r>
            <a:r>
              <a:rPr lang="ja-JP" altLang="ja-JP" dirty="0" smtClean="0"/>
              <a:t>科学研究</a:t>
            </a:r>
            <a:r>
              <a:rPr lang="ja-JP" altLang="en-US" dirty="0" smtClean="0"/>
              <a:t>院（</a:t>
            </a:r>
            <a:r>
              <a:rPr lang="ja-JP" altLang="ja-JP" dirty="0" smtClean="0"/>
              <a:t>Consejo </a:t>
            </a:r>
            <a:r>
              <a:rPr lang="ja-JP" altLang="ja-JP" dirty="0"/>
              <a:t>Superior de investigaciones </a:t>
            </a:r>
            <a:r>
              <a:rPr lang="ja-JP" altLang="ja-JP" dirty="0" smtClean="0"/>
              <a:t>cientificas</a:t>
            </a:r>
            <a:r>
              <a:rPr lang="ja-JP" altLang="en-US" dirty="0" smtClean="0"/>
              <a:t>）の世界リポジトリランキング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</a:t>
            </a:r>
            <a:r>
              <a:rPr lang="en-US" altLang="ja-JP" dirty="0" smtClean="0"/>
              <a:t>7</a:t>
            </a:r>
            <a:r>
              <a:rPr lang="ja-JP" altLang="en-US" dirty="0" smtClean="0"/>
              <a:t>月）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00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他システムと</a:t>
            </a:r>
            <a:r>
              <a:rPr lang="ja-JP" altLang="en-US" dirty="0" smtClean="0"/>
              <a:t>の連携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KURENAI</a:t>
            </a:r>
            <a:r>
              <a:rPr lang="ja-JP" altLang="en-US" dirty="0" smtClean="0"/>
              <a:t>のデータを国立情報学研究所（</a:t>
            </a:r>
            <a:r>
              <a:rPr lang="en-US" altLang="ja-JP" dirty="0" smtClean="0"/>
              <a:t>NII</a:t>
            </a:r>
            <a:r>
              <a:rPr lang="ja-JP" altLang="en-US" dirty="0"/>
              <a:t>）の学術機関</a:t>
            </a:r>
            <a:r>
              <a:rPr lang="ja-JP" altLang="en-US" dirty="0" smtClean="0"/>
              <a:t>リポジトリデータベース（</a:t>
            </a:r>
            <a:r>
              <a:rPr lang="en-US" altLang="ja-JP" dirty="0" smtClean="0"/>
              <a:t>IRDB</a:t>
            </a:r>
            <a:r>
              <a:rPr lang="ja-JP" altLang="en-US" dirty="0" smtClean="0"/>
              <a:t>）に提供</a:t>
            </a:r>
            <a:r>
              <a:rPr lang="ja-JP" altLang="en-US" dirty="0"/>
              <a:t>し</a:t>
            </a:r>
            <a:r>
              <a:rPr lang="ja-JP" altLang="en-US" dirty="0" smtClean="0"/>
              <a:t>、「</a:t>
            </a:r>
            <a:r>
              <a:rPr lang="en-US" altLang="ja-JP" dirty="0" err="1" smtClean="0">
                <a:solidFill>
                  <a:srgbClr val="FF0000"/>
                </a:solidFill>
              </a:rPr>
              <a:t>CiNii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Articles</a:t>
            </a:r>
            <a:r>
              <a:rPr lang="ja-JP" altLang="en-US" dirty="0" smtClean="0"/>
              <a:t>」</a:t>
            </a:r>
            <a:r>
              <a:rPr lang="ja-JP" altLang="en-US" dirty="0"/>
              <a:t>とも</a:t>
            </a:r>
            <a:r>
              <a:rPr lang="ja-JP" altLang="en-US" dirty="0" smtClean="0"/>
              <a:t>連携。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Google</a:t>
            </a:r>
            <a:r>
              <a:rPr lang="ja-JP" altLang="en-US" dirty="0" smtClean="0"/>
              <a:t>でも検索可能。</a:t>
            </a:r>
            <a:endParaRPr lang="en-US" altLang="ja-JP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624736" cy="3384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京都大学オープンアクセス方針とは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2816"/>
            <a:ext cx="49788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京都大学の教員が生み出した学術論文等の研究成果を、「京都大学学術情報リポジトリ</a:t>
            </a:r>
            <a:r>
              <a:rPr lang="en-US" altLang="ja-JP" sz="3200" dirty="0"/>
              <a:t>KURENAI</a:t>
            </a:r>
            <a:r>
              <a:rPr lang="ja-JP" altLang="en-US" sz="3200" dirty="0"/>
              <a:t>」によりインターネット上で原則公開することを定めたもの</a:t>
            </a:r>
            <a:r>
              <a:rPr lang="ja-JP" altLang="en-US" sz="3200" dirty="0" smtClean="0"/>
              <a:t>。</a:t>
            </a:r>
            <a:endParaRPr lang="en-US" altLang="ja-JP" sz="3200" dirty="0" smtClean="0"/>
          </a:p>
          <a:p>
            <a:pPr marL="0" indent="0">
              <a:buNone/>
            </a:pP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26" name="Picture 2" descr="C:\Users\libstaff\Desktop\hojo\81イベント\20160927オープンサイエンスワークショップ\プレゼン\oap_jp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984704" cy="42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552" y="563181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http://www.kulib.kyoto-u.ac.jp/content0/13092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円/楕円 46"/>
          <p:cNvSpPr/>
          <p:nvPr/>
        </p:nvSpPr>
        <p:spPr bwMode="auto">
          <a:xfrm>
            <a:off x="3411627" y="2869305"/>
            <a:ext cx="1794661" cy="666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2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6" name="円/楕円 45"/>
          <p:cNvSpPr/>
          <p:nvPr/>
        </p:nvSpPr>
        <p:spPr bwMode="auto">
          <a:xfrm>
            <a:off x="683572" y="2869305"/>
            <a:ext cx="1794661" cy="666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2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オープンアクセス方針が定めること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2DE-8987-4688-92BD-B03897B500A5}" type="slidenum">
              <a:rPr lang="en-US" altLang="ja-JP" smtClean="0"/>
              <a:pPr/>
              <a:t>8</a:t>
            </a:fld>
            <a:endParaRPr lang="en-US" altLang="ja-JP"/>
          </a:p>
        </p:txBody>
      </p:sp>
      <p:grpSp>
        <p:nvGrpSpPr>
          <p:cNvPr id="43" name="グループ化 42"/>
          <p:cNvGrpSpPr/>
          <p:nvPr/>
        </p:nvGrpSpPr>
        <p:grpSpPr>
          <a:xfrm>
            <a:off x="1157627" y="2852249"/>
            <a:ext cx="882046" cy="1816402"/>
            <a:chOff x="1604628" y="1160748"/>
            <a:chExt cx="1223417" cy="232558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604628" y="1160748"/>
              <a:ext cx="1223417" cy="2325589"/>
              <a:chOff x="-308280" y="3794483"/>
              <a:chExt cx="129745" cy="246632"/>
            </a:xfrm>
          </p:grpSpPr>
          <p:sp>
            <p:nvSpPr>
              <p:cNvPr id="12" name="フローチャート : 論理積ゲート 11"/>
              <p:cNvSpPr/>
              <p:nvPr/>
            </p:nvSpPr>
            <p:spPr>
              <a:xfrm rot="16200000">
                <a:off x="-315415" y="3904234"/>
                <a:ext cx="144016" cy="129745"/>
              </a:xfrm>
              <a:prstGeom prst="flowChartDelay">
                <a:avLst/>
              </a:prstGeom>
              <a:solidFill>
                <a:srgbClr val="36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-297407" y="3794483"/>
                <a:ext cx="108000" cy="108000"/>
              </a:xfrm>
              <a:prstGeom prst="ellipse">
                <a:avLst/>
              </a:prstGeom>
              <a:solidFill>
                <a:srgbClr val="36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フローチャート : 組合せ 8"/>
            <p:cNvSpPr/>
            <p:nvPr/>
          </p:nvSpPr>
          <p:spPr>
            <a:xfrm rot="1320000">
              <a:off x="2141604" y="3000035"/>
              <a:ext cx="240874" cy="339458"/>
            </a:xfrm>
            <a:prstGeom prst="flowChartMerge">
              <a:avLst/>
            </a:prstGeom>
            <a:solidFill>
              <a:srgbClr val="36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 : 論理積ゲート 9"/>
            <p:cNvSpPr/>
            <p:nvPr/>
          </p:nvSpPr>
          <p:spPr>
            <a:xfrm rot="17480115">
              <a:off x="2107545" y="2591384"/>
              <a:ext cx="678916" cy="240874"/>
            </a:xfrm>
            <a:prstGeom prst="flowChartDelay">
              <a:avLst/>
            </a:prstGeom>
            <a:solidFill>
              <a:srgbClr val="36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620542" y="1601508"/>
            <a:ext cx="1920719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本学に在籍する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教員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は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3777777" y="3016925"/>
            <a:ext cx="1210386" cy="1488864"/>
            <a:chOff x="4268924" y="1520788"/>
            <a:chExt cx="1311252" cy="1488864"/>
          </a:xfrm>
          <a:solidFill>
            <a:schemeClr val="bg1"/>
          </a:solidFill>
        </p:grpSpPr>
        <p:sp>
          <p:nvSpPr>
            <p:cNvPr id="2" name="角丸四角形 1"/>
            <p:cNvSpPr/>
            <p:nvPr/>
          </p:nvSpPr>
          <p:spPr bwMode="auto">
            <a:xfrm>
              <a:off x="4268924" y="1520788"/>
              <a:ext cx="1224136" cy="478560"/>
            </a:xfrm>
            <a:prstGeom prst="roundRect">
              <a:avLst>
                <a:gd name="adj" fmla="val 3180"/>
              </a:avLst>
            </a:prstGeom>
            <a:grpFill/>
            <a:ln w="7620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4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2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4434126" y="2465256"/>
              <a:ext cx="360000" cy="478560"/>
            </a:xfrm>
            <a:prstGeom prst="roundRect">
              <a:avLst>
                <a:gd name="adj" fmla="val 3180"/>
              </a:avLst>
            </a:prstGeom>
            <a:grpFill/>
            <a:ln w="7620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40000"/>
                </a:lnSpc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2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Arial" pitchFamily="34" charset="0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 bwMode="auto">
            <a:xfrm>
              <a:off x="4412370" y="1669935"/>
              <a:ext cx="936674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コネクタ 15"/>
            <p:cNvCxnSpPr/>
            <p:nvPr/>
          </p:nvCxnSpPr>
          <p:spPr bwMode="auto">
            <a:xfrm>
              <a:off x="4412370" y="180408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コネクタ 17"/>
            <p:cNvCxnSpPr/>
            <p:nvPr/>
          </p:nvCxnSpPr>
          <p:spPr bwMode="auto">
            <a:xfrm>
              <a:off x="4916996" y="180408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コネクタ 18"/>
            <p:cNvCxnSpPr/>
            <p:nvPr/>
          </p:nvCxnSpPr>
          <p:spPr bwMode="auto">
            <a:xfrm>
              <a:off x="4412370" y="1916832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コネクタ 19"/>
            <p:cNvCxnSpPr/>
            <p:nvPr/>
          </p:nvCxnSpPr>
          <p:spPr bwMode="auto">
            <a:xfrm>
              <a:off x="4916996" y="1916832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4412370" y="2024844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線コネクタ 21"/>
            <p:cNvCxnSpPr/>
            <p:nvPr/>
          </p:nvCxnSpPr>
          <p:spPr bwMode="auto">
            <a:xfrm>
              <a:off x="4916996" y="2024844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4412370" y="2132856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線コネクタ 23"/>
            <p:cNvCxnSpPr/>
            <p:nvPr/>
          </p:nvCxnSpPr>
          <p:spPr bwMode="auto">
            <a:xfrm>
              <a:off x="4916996" y="2132856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コネクタ 24"/>
            <p:cNvCxnSpPr/>
            <p:nvPr/>
          </p:nvCxnSpPr>
          <p:spPr bwMode="auto">
            <a:xfrm>
              <a:off x="4412370" y="2245608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コネクタ 25"/>
            <p:cNvCxnSpPr/>
            <p:nvPr/>
          </p:nvCxnSpPr>
          <p:spPr bwMode="auto">
            <a:xfrm>
              <a:off x="4916996" y="2245608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コネクタ 26"/>
            <p:cNvCxnSpPr/>
            <p:nvPr/>
          </p:nvCxnSpPr>
          <p:spPr bwMode="auto">
            <a:xfrm>
              <a:off x="4412370" y="235362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コネクタ 27"/>
            <p:cNvCxnSpPr/>
            <p:nvPr/>
          </p:nvCxnSpPr>
          <p:spPr bwMode="auto">
            <a:xfrm>
              <a:off x="4916996" y="235362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コネクタ 28"/>
            <p:cNvCxnSpPr/>
            <p:nvPr/>
          </p:nvCxnSpPr>
          <p:spPr bwMode="auto">
            <a:xfrm>
              <a:off x="4916996" y="2465296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4916996" y="2573308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コネクタ 30"/>
            <p:cNvCxnSpPr/>
            <p:nvPr/>
          </p:nvCxnSpPr>
          <p:spPr bwMode="auto">
            <a:xfrm>
              <a:off x="4916996" y="268606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コネクタ 31"/>
            <p:cNvCxnSpPr/>
            <p:nvPr/>
          </p:nvCxnSpPr>
          <p:spPr bwMode="auto">
            <a:xfrm>
              <a:off x="4916996" y="2794072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コネクタ 32"/>
            <p:cNvCxnSpPr/>
            <p:nvPr/>
          </p:nvCxnSpPr>
          <p:spPr bwMode="auto">
            <a:xfrm>
              <a:off x="4412988" y="290164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コネクタ 33"/>
            <p:cNvCxnSpPr/>
            <p:nvPr/>
          </p:nvCxnSpPr>
          <p:spPr bwMode="auto">
            <a:xfrm>
              <a:off x="4412988" y="3009652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4916996" y="2901640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線コネクタ 37"/>
            <p:cNvCxnSpPr/>
            <p:nvPr/>
          </p:nvCxnSpPr>
          <p:spPr bwMode="auto">
            <a:xfrm>
              <a:off x="4916996" y="3009652"/>
              <a:ext cx="432000" cy="0"/>
            </a:xfrm>
            <a:prstGeom prst="line">
              <a:avLst/>
            </a:prstGeom>
            <a:grpFill/>
            <a:ln w="57150" cap="flat" cmpd="sng" algn="ctr">
              <a:solidFill>
                <a:srgbClr val="5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フローチャート : 組合せ 40"/>
            <p:cNvSpPr/>
            <p:nvPr/>
          </p:nvSpPr>
          <p:spPr>
            <a:xfrm rot="1320000">
              <a:off x="5154340" y="2417902"/>
              <a:ext cx="240874" cy="339458"/>
            </a:xfrm>
            <a:prstGeom prst="flowChartMerge">
              <a:avLst/>
            </a:prstGeom>
            <a:grpFill/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ローチャート : 論理積ゲート 41"/>
            <p:cNvSpPr/>
            <p:nvPr/>
          </p:nvSpPr>
          <p:spPr>
            <a:xfrm rot="17480115">
              <a:off x="5120281" y="2009251"/>
              <a:ext cx="678916" cy="240874"/>
            </a:xfrm>
            <a:prstGeom prst="flowChartDelay">
              <a:avLst/>
            </a:prstGeom>
            <a:grpFill/>
            <a:ln w="38100">
              <a:solidFill>
                <a:srgbClr val="5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3319623" y="1601508"/>
            <a:ext cx="20457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研究成果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を</a:t>
            </a:r>
            <a:endParaRPr lang="en-US" altLang="ja-JP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48" name="円/楕円 47"/>
          <p:cNvSpPr/>
          <p:nvPr/>
        </p:nvSpPr>
        <p:spPr bwMode="auto">
          <a:xfrm>
            <a:off x="6258028" y="3294933"/>
            <a:ext cx="1794661" cy="6665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2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09" y="2885441"/>
            <a:ext cx="2165129" cy="137096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正方形/長方形 49"/>
          <p:cNvSpPr/>
          <p:nvPr/>
        </p:nvSpPr>
        <p:spPr>
          <a:xfrm>
            <a:off x="6016264" y="1509175"/>
            <a:ext cx="227818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KURENAI</a:t>
            </a: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に</a:t>
            </a:r>
            <a:r>
              <a:rPr lang="en-US" altLang="ja-JP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登録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する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cxnSp>
        <p:nvCxnSpPr>
          <p:cNvPr id="2048" name="直線コネクタ 2047"/>
          <p:cNvCxnSpPr/>
          <p:nvPr/>
        </p:nvCxnSpPr>
        <p:spPr bwMode="auto">
          <a:xfrm flipH="1">
            <a:off x="7441275" y="4930695"/>
            <a:ext cx="332308" cy="0"/>
          </a:xfrm>
          <a:prstGeom prst="line">
            <a:avLst/>
          </a:prstGeom>
          <a:noFill/>
          <a:ln w="57150" cap="flat" cmpd="sng" algn="ctr">
            <a:solidFill>
              <a:srgbClr val="36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右矢印 2048"/>
          <p:cNvSpPr/>
          <p:nvPr/>
        </p:nvSpPr>
        <p:spPr bwMode="auto">
          <a:xfrm rot="16200000">
            <a:off x="7463429" y="4061776"/>
            <a:ext cx="288000" cy="1326582"/>
          </a:xfrm>
          <a:prstGeom prst="rightArrow">
            <a:avLst>
              <a:gd name="adj1" fmla="val 35428"/>
              <a:gd name="adj2" fmla="val 50000"/>
            </a:avLst>
          </a:prstGeom>
          <a:solidFill>
            <a:srgbClr val="36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200" b="0" i="0" u="none" strike="noStrike" cap="none" normalizeH="0" baseline="0" smtClean="0">
              <a:ln>
                <a:noFill/>
              </a:ln>
              <a:solidFill>
                <a:srgbClr val="4D4D4D"/>
              </a:solidFill>
              <a:effectLst/>
              <a:latin typeface="Arial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887689" y="4976485"/>
            <a:ext cx="197522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常勤の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教授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・准教授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・講師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・助教</a:t>
            </a: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有期</a:t>
            </a: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/</a:t>
            </a:r>
            <a:r>
              <a:rPr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無期問わず</a:t>
            </a: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)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3230293" y="4976486"/>
            <a:ext cx="2308965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ja-JP" alt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学術雑誌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に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掲載された</a:t>
            </a:r>
            <a:r>
              <a:rPr lang="ja-JP" alt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論文</a:t>
            </a:r>
            <a:endParaRPr lang="en-US" altLang="ja-JP" sz="16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ja-JP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2015</a:t>
            </a:r>
            <a:r>
              <a:rPr lang="ja-JP" altLang="en-US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年</a:t>
            </a:r>
            <a:r>
              <a:rPr lang="en-US" altLang="ja-JP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4</a:t>
            </a:r>
            <a:r>
              <a:rPr lang="ja-JP" altLang="en-US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月</a:t>
            </a:r>
            <a:r>
              <a:rPr lang="en-US" altLang="ja-JP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28</a:t>
            </a:r>
            <a:r>
              <a:rPr lang="ja-JP" alt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日</a:t>
            </a:r>
            <a:r>
              <a:rPr lang="en-US" altLang="ja-JP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以降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に出版されたもの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それ以前のものは登録任意</a:t>
            </a:r>
            <a:r>
              <a:rPr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)</a:t>
            </a:r>
            <a:endParaRPr lang="en-US" altLang="ja-JP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5831815" y="4973336"/>
            <a:ext cx="322267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ja-JP" altLang="en-US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リポジトリ登録システム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で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論文ファイルを登録申請。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  <a:p>
            <a:pPr marL="182563" indent="-1825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登録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が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可能な版や公開可能時期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などは附属図書館で調査の上、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/>
            </a:r>
            <a:b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</a:b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論文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を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</a:rPr>
              <a:t>公開。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2052" name="Picture 4" descr="C:\Users\medlib\Desktop\図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73" y="3601015"/>
            <a:ext cx="653965" cy="93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グループ化 57"/>
          <p:cNvGrpSpPr/>
          <p:nvPr/>
        </p:nvGrpSpPr>
        <p:grpSpPr>
          <a:xfrm>
            <a:off x="6723551" y="4001587"/>
            <a:ext cx="473974" cy="976057"/>
            <a:chOff x="1604628" y="1160748"/>
            <a:chExt cx="1223417" cy="232558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1604628" y="1160748"/>
              <a:ext cx="1223417" cy="2325589"/>
              <a:chOff x="-308280" y="3794483"/>
              <a:chExt cx="129745" cy="246632"/>
            </a:xfrm>
          </p:grpSpPr>
          <p:sp>
            <p:nvSpPr>
              <p:cNvPr id="65" name="フローチャート : 論理積ゲート 64"/>
              <p:cNvSpPr/>
              <p:nvPr/>
            </p:nvSpPr>
            <p:spPr>
              <a:xfrm rot="16200000">
                <a:off x="-315415" y="3904234"/>
                <a:ext cx="144016" cy="129745"/>
              </a:xfrm>
              <a:prstGeom prst="flowChartDelay">
                <a:avLst/>
              </a:prstGeom>
              <a:solidFill>
                <a:srgbClr val="36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-297407" y="3794483"/>
                <a:ext cx="108000" cy="108000"/>
              </a:xfrm>
              <a:prstGeom prst="ellipse">
                <a:avLst/>
              </a:prstGeom>
              <a:solidFill>
                <a:srgbClr val="36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0" name="フローチャート : 組合せ 59"/>
            <p:cNvSpPr/>
            <p:nvPr/>
          </p:nvSpPr>
          <p:spPr>
            <a:xfrm rot="1320000">
              <a:off x="2141604" y="3000035"/>
              <a:ext cx="240874" cy="339458"/>
            </a:xfrm>
            <a:prstGeom prst="flowChartMerge">
              <a:avLst/>
            </a:prstGeom>
            <a:solidFill>
              <a:srgbClr val="36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ローチャート : 論理積ゲート 63"/>
            <p:cNvSpPr/>
            <p:nvPr/>
          </p:nvSpPr>
          <p:spPr>
            <a:xfrm rot="17480115">
              <a:off x="2107545" y="2591384"/>
              <a:ext cx="678916" cy="240874"/>
            </a:xfrm>
            <a:prstGeom prst="flowChartDelay">
              <a:avLst/>
            </a:prstGeom>
            <a:solidFill>
              <a:srgbClr val="36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07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オープンアクセス方針の適用範囲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71161"/>
              </p:ext>
            </p:extLst>
          </p:nvPr>
        </p:nvGraphicFramePr>
        <p:xfrm>
          <a:off x="457200" y="1600200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2015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28</a:t>
                      </a:r>
                      <a:r>
                        <a:rPr kumimoji="1" lang="ja-JP" altLang="en-US" dirty="0" smtClean="0"/>
                        <a:t>日以降の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学術雑誌論文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その他の研究成果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2015</a:t>
                      </a:r>
                      <a:r>
                        <a:rPr kumimoji="1" lang="ja-JP" altLang="en-US" dirty="0" smtClean="0"/>
                        <a:t>年</a:t>
                      </a:r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月</a:t>
                      </a:r>
                      <a:r>
                        <a:rPr kumimoji="1" lang="en-US" altLang="ja-JP" dirty="0" smtClean="0"/>
                        <a:t>27</a:t>
                      </a:r>
                      <a:r>
                        <a:rPr kumimoji="1" lang="ja-JP" altLang="en-US" dirty="0" smtClean="0"/>
                        <a:t>日以前の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学術雑誌論文を含む）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教授、准教授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講師、助教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適用される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適用されない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その他の研究者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適用されない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適用されない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3FED-A904-4CBB-A5E6-ECB30F362A7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9572" y="39330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・原則</a:t>
            </a:r>
            <a:r>
              <a:rPr lang="ja-JP" altLang="en-US" sz="2400" dirty="0"/>
              <a:t>全ての論文を</a:t>
            </a:r>
            <a:r>
              <a:rPr lang="en-US" altLang="ja-JP" sz="2400" dirty="0"/>
              <a:t>KURENAI</a:t>
            </a:r>
            <a:r>
              <a:rPr lang="ja-JP" altLang="en-US" sz="2400" dirty="0"/>
              <a:t>に登録・オープンアクセスにする。</a:t>
            </a:r>
          </a:p>
          <a:p>
            <a:r>
              <a:rPr lang="ja-JP" altLang="en-US" sz="2400" dirty="0" smtClean="0"/>
              <a:t>・オープンアクセスジャーナル</a:t>
            </a:r>
            <a:r>
              <a:rPr lang="ja-JP" altLang="en-US" sz="2400" dirty="0"/>
              <a:t>への投稿を推奨するものではない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r>
              <a:rPr lang="ja-JP" altLang="en-US" sz="2400" dirty="0"/>
              <a:t>・オープンアクセス方針の適用範囲外でも、京都大学の研究成果であれば</a:t>
            </a:r>
            <a:r>
              <a:rPr lang="en-US" altLang="ja-JP" sz="2400" dirty="0"/>
              <a:t>KURENAI</a:t>
            </a:r>
            <a:r>
              <a:rPr lang="ja-JP" altLang="en-US" sz="2400" dirty="0"/>
              <a:t>に登録できる</a:t>
            </a:r>
            <a:r>
              <a:rPr lang="ja-JP" altLang="en-US" sz="2400" dirty="0" smtClean="0"/>
              <a:t>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697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550</Words>
  <Application>Microsoft Office PowerPoint</Application>
  <PresentationFormat>画面に合わせる (4:3)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クラリティ</vt:lpstr>
      <vt:lpstr>京都大学図書館機構における オープンアクセスの取り組み</vt:lpstr>
      <vt:lpstr>論文をオープンアクセスにする方法</vt:lpstr>
      <vt:lpstr>学術雑誌掲載論文をオープンアクセスに</vt:lpstr>
      <vt:lpstr>KURENAIコンテンツの登録数</vt:lpstr>
      <vt:lpstr>KURENAIの世界ランキング</vt:lpstr>
      <vt:lpstr>他システムとの連携</vt:lpstr>
      <vt:lpstr>京都大学オープンアクセス方針とは</vt:lpstr>
      <vt:lpstr>オープンアクセス方針が定めること</vt:lpstr>
      <vt:lpstr>オープンアクセス方針の適用範囲</vt:lpstr>
      <vt:lpstr>オープンアクセス方針説明会</vt:lpstr>
      <vt:lpstr>KURENAI登録の2つの方法</vt:lpstr>
      <vt:lpstr>システムの概要</vt:lpstr>
      <vt:lpstr>「未登録」一覧から登録申請</vt:lpstr>
      <vt:lpstr>適用例外申請</vt:lpstr>
      <vt:lpstr>その他の機能</vt:lpstr>
      <vt:lpstr>PowerPoint プレゼンテーション</vt:lpstr>
      <vt:lpstr>京都大学電子図書館（貴重資料画像）</vt:lpstr>
      <vt:lpstr>貴重資料画像</vt:lpstr>
      <vt:lpstr>貴重資料画像</vt:lpstr>
      <vt:lpstr>蔵書検索OPACとも連携</vt:lpstr>
      <vt:lpstr>今後の取り組み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2016-06-13T06:02:24Z</dcterms:created>
  <dcterms:modified xsi:type="dcterms:W3CDTF">2016-10-05T08:47:54Z</dcterms:modified>
</cp:coreProperties>
</file>