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468" r:id="rId2"/>
    <p:sldId id="499" r:id="rId3"/>
    <p:sldId id="469" r:id="rId4"/>
    <p:sldId id="494" r:id="rId5"/>
    <p:sldId id="473" r:id="rId6"/>
    <p:sldId id="474" r:id="rId7"/>
    <p:sldId id="472" r:id="rId8"/>
    <p:sldId id="477" r:id="rId9"/>
    <p:sldId id="478" r:id="rId10"/>
    <p:sldId id="501" r:id="rId11"/>
    <p:sldId id="479" r:id="rId12"/>
    <p:sldId id="491" r:id="rId13"/>
    <p:sldId id="492" r:id="rId14"/>
    <p:sldId id="493" r:id="rId15"/>
    <p:sldId id="470" r:id="rId16"/>
    <p:sldId id="471" r:id="rId17"/>
    <p:sldId id="502" r:id="rId18"/>
    <p:sldId id="490" r:id="rId19"/>
    <p:sldId id="495" r:id="rId20"/>
    <p:sldId id="496" r:id="rId21"/>
    <p:sldId id="481" r:id="rId22"/>
    <p:sldId id="486" r:id="rId23"/>
    <p:sldId id="498" r:id="rId24"/>
    <p:sldId id="488" r:id="rId25"/>
    <p:sldId id="500" r:id="rId2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スタイルなし/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3" d="100"/>
          <a:sy n="103" d="100"/>
        </p:scale>
        <p:origin x="-76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4BBE83-15C5-8E4E-8CCF-84C0F9C75B5E}" type="datetimeFigureOut">
              <a:rPr lang="ja-JP" altLang="en-US" smtClean="0"/>
              <a:pPr/>
              <a:t>2016/09/27</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B1FBB4-B4BB-C34A-9308-19B3E697550F}" type="slidenum">
              <a:rPr lang="ja-JP" altLang="en-US" smtClean="0"/>
              <a:pPr/>
              <a:t>‹#›</a:t>
            </a:fld>
            <a:endParaRPr lang="ja-JP" altLang="en-US"/>
          </a:p>
        </p:txBody>
      </p:sp>
    </p:spTree>
    <p:extLst>
      <p:ext uri="{BB962C8B-B14F-4D97-AF65-F5344CB8AC3E}">
        <p14:creationId xmlns:p14="http://schemas.microsoft.com/office/powerpoint/2010/main" val="395681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2FC2BD-E2F1-444B-906C-3ABB460D8297}" type="datetimeFigureOut">
              <a:rPr lang="ja-JP" altLang="en-US" smtClean="0"/>
              <a:pPr/>
              <a:t>2016/09/27</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8D2137-6B65-0D44-93C6-8A42B9ED8965}" type="slidenum">
              <a:rPr lang="ja-JP" altLang="en-US" smtClean="0"/>
              <a:pPr/>
              <a:t>‹#›</a:t>
            </a:fld>
            <a:endParaRPr lang="ja-JP" altLang="en-US"/>
          </a:p>
        </p:txBody>
      </p:sp>
    </p:spTree>
    <p:extLst>
      <p:ext uri="{BB962C8B-B14F-4D97-AF65-F5344CB8AC3E}">
        <p14:creationId xmlns:p14="http://schemas.microsoft.com/office/powerpoint/2010/main" val="33166512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p:cNvSpPr>
            <a:spLocks noGrp="1" noRot="1" noChangeAspect="1"/>
          </p:cNvSpPr>
          <p:nvPr>
            <p:ph type="sldImg"/>
          </p:nvPr>
        </p:nvSpPr>
        <p:spPr>
          <a:ln/>
        </p:spPr>
      </p:sp>
      <p:sp>
        <p:nvSpPr>
          <p:cNvPr id="204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04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CA5B8572-B0D2-1741-A5C7-E99422744BBC}" type="slidenum">
              <a:rPr lang="en-US" altLang="ja-JP" sz="1200"/>
              <a:pPr/>
              <a:t>3</a:t>
            </a:fld>
            <a:endParaRPr lang="en-US" altLang="ja-JP"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B34241B8-DF54-1843-885E-E16A529E56D8}" type="slidenum">
              <a:rPr lang="en-US" altLang="ja-JP" sz="1200">
                <a:latin typeface="Times" charset="0"/>
                <a:ea typeface="Osaka" charset="0"/>
                <a:cs typeface="Osaka" charset="0"/>
              </a:rPr>
              <a:pPr/>
              <a:t>21</a:t>
            </a:fld>
            <a:endParaRPr lang="en-US" altLang="ja-JP" sz="1200">
              <a:latin typeface="Times" charset="0"/>
              <a:ea typeface="Osaka" charset="0"/>
              <a:cs typeface="Osaka" charset="0"/>
            </a:endParaRPr>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endParaRPr lang="ja-JP" altLang="en-US" dirty="0">
              <a:latin typeface="Times" charset="0"/>
              <a:ea typeface="Osaka" charset="0"/>
              <a:cs typeface="Osak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charset="0"/>
                <a:ea typeface="Osaka" charset="0"/>
                <a:cs typeface="Osaka" charset="0"/>
              </a:defRPr>
            </a:lvl1pPr>
            <a:lvl2pPr marL="37931725" indent="-37474525">
              <a:defRPr kumimoji="1" sz="2400">
                <a:solidFill>
                  <a:schemeClr val="tx1"/>
                </a:solidFill>
                <a:latin typeface="Times" charset="0"/>
                <a:ea typeface="Osaka" charset="0"/>
                <a:cs typeface="Osaka" charset="0"/>
              </a:defRPr>
            </a:lvl2pPr>
            <a:lvl3pPr>
              <a:defRPr kumimoji="1" sz="2400">
                <a:solidFill>
                  <a:schemeClr val="tx1"/>
                </a:solidFill>
                <a:latin typeface="Times" charset="0"/>
                <a:ea typeface="Osaka" charset="0"/>
                <a:cs typeface="Osaka" charset="0"/>
              </a:defRPr>
            </a:lvl3pPr>
            <a:lvl4pPr>
              <a:defRPr kumimoji="1" sz="2400">
                <a:solidFill>
                  <a:schemeClr val="tx1"/>
                </a:solidFill>
                <a:latin typeface="Times" charset="0"/>
                <a:ea typeface="Osaka" charset="0"/>
                <a:cs typeface="Osaka" charset="0"/>
              </a:defRPr>
            </a:lvl4pPr>
            <a:lvl5pPr>
              <a:defRPr kumimoji="1" sz="2400">
                <a:solidFill>
                  <a:schemeClr val="tx1"/>
                </a:solidFill>
                <a:latin typeface="Times" charset="0"/>
                <a:ea typeface="Osaka" charset="0"/>
                <a:cs typeface="Osaka" charset="0"/>
              </a:defRPr>
            </a:lvl5pPr>
            <a:lvl6pPr marL="457200" fontAlgn="base">
              <a:spcBef>
                <a:spcPct val="0"/>
              </a:spcBef>
              <a:spcAft>
                <a:spcPct val="0"/>
              </a:spcAft>
              <a:defRPr kumimoji="1" sz="2400">
                <a:solidFill>
                  <a:schemeClr val="tx1"/>
                </a:solidFill>
                <a:latin typeface="Times" charset="0"/>
                <a:ea typeface="Osaka" charset="0"/>
                <a:cs typeface="Osaka" charset="0"/>
              </a:defRPr>
            </a:lvl6pPr>
            <a:lvl7pPr marL="914400" fontAlgn="base">
              <a:spcBef>
                <a:spcPct val="0"/>
              </a:spcBef>
              <a:spcAft>
                <a:spcPct val="0"/>
              </a:spcAft>
              <a:defRPr kumimoji="1" sz="2400">
                <a:solidFill>
                  <a:schemeClr val="tx1"/>
                </a:solidFill>
                <a:latin typeface="Times" charset="0"/>
                <a:ea typeface="Osaka" charset="0"/>
                <a:cs typeface="Osaka" charset="0"/>
              </a:defRPr>
            </a:lvl7pPr>
            <a:lvl8pPr marL="1371600" fontAlgn="base">
              <a:spcBef>
                <a:spcPct val="0"/>
              </a:spcBef>
              <a:spcAft>
                <a:spcPct val="0"/>
              </a:spcAft>
              <a:defRPr kumimoji="1" sz="2400">
                <a:solidFill>
                  <a:schemeClr val="tx1"/>
                </a:solidFill>
                <a:latin typeface="Times" charset="0"/>
                <a:ea typeface="Osaka" charset="0"/>
                <a:cs typeface="Osaka" charset="0"/>
              </a:defRPr>
            </a:lvl8pPr>
            <a:lvl9pPr marL="1828800" fontAlgn="base">
              <a:spcBef>
                <a:spcPct val="0"/>
              </a:spcBef>
              <a:spcAft>
                <a:spcPct val="0"/>
              </a:spcAft>
              <a:defRPr kumimoji="1" sz="2400">
                <a:solidFill>
                  <a:schemeClr val="tx1"/>
                </a:solidFill>
                <a:latin typeface="Times" charset="0"/>
                <a:ea typeface="Osaka" charset="0"/>
                <a:cs typeface="Osaka" charset="0"/>
              </a:defRPr>
            </a:lvl9pPr>
          </a:lstStyle>
          <a:p>
            <a:fld id="{380DFB63-D984-B840-BC5C-4A0524A78A09}" type="slidenum">
              <a:rPr lang="en-US" altLang="ja-JP" sz="1200"/>
              <a:pPr/>
              <a:t>22</a:t>
            </a:fld>
            <a:endParaRPr lang="en-US" altLang="ja-JP" sz="1200"/>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p:cNvSpPr>
          <p:nvPr>
            <p:ph type="sldImg"/>
          </p:nvPr>
        </p:nvSpPr>
        <p:spPr>
          <a:ln/>
        </p:spPr>
      </p:sp>
      <p:sp>
        <p:nvSpPr>
          <p:cNvPr id="245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45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23C52252-9083-DE4E-A7BD-B8B71B6C883E}" type="slidenum">
              <a:rPr lang="en-US" altLang="ja-JP" sz="1200">
                <a:latin typeface="Times" charset="0"/>
                <a:ea typeface="Osaka" charset="0"/>
                <a:cs typeface="Osaka" charset="0"/>
              </a:rPr>
              <a:pPr/>
              <a:t>23</a:t>
            </a:fld>
            <a:endParaRPr lang="en-US" altLang="ja-JP" sz="1200">
              <a:latin typeface="Times" charset="0"/>
              <a:ea typeface="Osaka" charset="0"/>
              <a:cs typeface="Osak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p:cNvSpPr>
          <p:nvPr>
            <p:ph type="sldImg"/>
          </p:nvPr>
        </p:nvSpPr>
        <p:spPr>
          <a:ln/>
        </p:spPr>
      </p:sp>
      <p:sp>
        <p:nvSpPr>
          <p:cNvPr id="29699" name="ノート プレースホルダ 2"/>
          <p:cNvSpPr>
            <a:spLocks noGrp="1"/>
          </p:cNvSpPr>
          <p:nvPr>
            <p:ph type="body" idx="1"/>
          </p:nvPr>
        </p:nvSpPr>
        <p:spPr>
          <a:noFill/>
          <a:ln/>
        </p:spPr>
        <p:txBody>
          <a:bodyPr/>
          <a:lstStyle/>
          <a:p>
            <a:endParaRPr lang="ja-JP" altLang="en-US">
              <a:latin typeface="Times" pitchFamily="-103" charset="0"/>
              <a:ea typeface="Osaka" pitchFamily="-103" charset="-128"/>
              <a:cs typeface="Osaka" pitchFamily="-103" charset="-128"/>
            </a:endParaRPr>
          </a:p>
        </p:txBody>
      </p:sp>
      <p:sp>
        <p:nvSpPr>
          <p:cNvPr id="29700" name="スライド番号プレースホルダ 3"/>
          <p:cNvSpPr>
            <a:spLocks noGrp="1"/>
          </p:cNvSpPr>
          <p:nvPr>
            <p:ph type="sldNum" sz="quarter" idx="5"/>
          </p:nvPr>
        </p:nvSpPr>
        <p:spPr>
          <a:noFill/>
        </p:spPr>
        <p:txBody>
          <a:bodyPr/>
          <a:lstStyle/>
          <a:p>
            <a:fld id="{E45FF271-5762-EB43-A8F4-0900861AF33F}" type="slidenum">
              <a:rPr lang="en-US" altLang="ja-JP" smtClean="0">
                <a:latin typeface="Times" pitchFamily="-103" charset="0"/>
                <a:ea typeface="Osaka" pitchFamily="-103" charset="-128"/>
                <a:cs typeface="Osaka" pitchFamily="-103" charset="-128"/>
              </a:rPr>
              <a:pPr/>
              <a:t>24</a:t>
            </a:fld>
            <a:endParaRPr lang="en-US" altLang="ja-JP" smtClean="0">
              <a:latin typeface="Times" pitchFamily="-103" charset="0"/>
              <a:ea typeface="Osaka" pitchFamily="-103" charset="-128"/>
              <a:cs typeface="Osaka" pitchFamily="-10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p:cNvSpPr>
            <a:spLocks noGrp="1" noRot="1" noChangeAspect="1"/>
          </p:cNvSpPr>
          <p:nvPr>
            <p:ph type="sldImg"/>
          </p:nvPr>
        </p:nvSpPr>
        <p:spPr>
          <a:ln/>
        </p:spPr>
      </p:sp>
      <p:sp>
        <p:nvSpPr>
          <p:cNvPr id="204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04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CA5B8572-B0D2-1741-A5C7-E99422744BBC}" type="slidenum">
              <a:rPr lang="en-US" altLang="ja-JP" sz="1200"/>
              <a:pPr/>
              <a:t>4</a:t>
            </a:fld>
            <a:endParaRPr lang="en-US" altLang="ja-JP"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A1B2CB20-D584-1C43-A896-4818E4E993A6}" type="slidenum">
              <a:rPr lang="en-US" altLang="ja-JP" sz="1200">
                <a:latin typeface="Times" charset="0"/>
                <a:ea typeface="Osaka" charset="0"/>
                <a:cs typeface="Osaka" charset="0"/>
              </a:rPr>
              <a:pPr/>
              <a:t>5</a:t>
            </a:fld>
            <a:endParaRPr lang="en-US" altLang="ja-JP" sz="1200">
              <a:latin typeface="Times" charset="0"/>
              <a:ea typeface="Osaka" charset="0"/>
              <a:cs typeface="Osaka" charset="0"/>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66BC83B6-B3F6-1441-A299-2397ED482FDF}" type="slidenum">
              <a:rPr lang="en-US" altLang="ja-JP" sz="1200">
                <a:latin typeface="Times" charset="0"/>
                <a:ea typeface="Osaka" charset="0"/>
                <a:cs typeface="Osaka" charset="0"/>
              </a:rPr>
              <a:pPr/>
              <a:t>6</a:t>
            </a:fld>
            <a:endParaRPr lang="en-US" altLang="ja-JP" sz="1200">
              <a:latin typeface="Times" charset="0"/>
              <a:ea typeface="Osaka" charset="0"/>
              <a:cs typeface="Osaka" charset="0"/>
            </a:endParaRPr>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p:cNvSpPr>
          <p:nvPr>
            <p:ph type="sldImg"/>
          </p:nvPr>
        </p:nvSpPr>
        <p:spPr>
          <a:ln/>
        </p:spPr>
      </p:sp>
      <p:sp>
        <p:nvSpPr>
          <p:cNvPr id="225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25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9127B954-C1FE-9F43-AD43-9C9AEB3EB6B1}" type="slidenum">
              <a:rPr lang="en-US" altLang="ja-JP" sz="1200">
                <a:latin typeface="Times" charset="0"/>
                <a:ea typeface="Osaka" charset="0"/>
                <a:cs typeface="Osaka" charset="0"/>
              </a:rPr>
              <a:pPr/>
              <a:t>15</a:t>
            </a:fld>
            <a:endParaRPr lang="en-US" altLang="ja-JP" sz="1200">
              <a:latin typeface="Times" charset="0"/>
              <a:ea typeface="Osaka" charset="0"/>
              <a:cs typeface="Osak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p:cNvSpPr>
          <p:nvPr>
            <p:ph type="sldImg"/>
          </p:nvPr>
        </p:nvSpPr>
        <p:spPr>
          <a:ln/>
        </p:spPr>
      </p:sp>
      <p:sp>
        <p:nvSpPr>
          <p:cNvPr id="245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45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23C52252-9083-DE4E-A7BD-B8B71B6C883E}" type="slidenum">
              <a:rPr lang="en-US" altLang="ja-JP" sz="1200">
                <a:latin typeface="Times" charset="0"/>
                <a:ea typeface="Osaka" charset="0"/>
                <a:cs typeface="Osaka" charset="0"/>
              </a:rPr>
              <a:pPr/>
              <a:t>16</a:t>
            </a:fld>
            <a:endParaRPr lang="en-US" altLang="ja-JP" sz="1200">
              <a:latin typeface="Times" charset="0"/>
              <a:ea typeface="Osaka" charset="0"/>
              <a:cs typeface="Osak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p:cNvSpPr>
          <p:nvPr>
            <p:ph type="sldImg"/>
          </p:nvPr>
        </p:nvSpPr>
        <p:spPr>
          <a:ln/>
        </p:spPr>
      </p:sp>
      <p:sp>
        <p:nvSpPr>
          <p:cNvPr id="245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45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23C52252-9083-DE4E-A7BD-B8B71B6C883E}" type="slidenum">
              <a:rPr lang="en-US" altLang="ja-JP" sz="1200">
                <a:latin typeface="Times" charset="0"/>
                <a:ea typeface="Osaka" charset="0"/>
                <a:cs typeface="Osaka" charset="0"/>
              </a:rPr>
              <a:pPr/>
              <a:t>18</a:t>
            </a:fld>
            <a:endParaRPr lang="en-US" altLang="ja-JP" sz="1200">
              <a:latin typeface="Times" charset="0"/>
              <a:ea typeface="Osaka" charset="0"/>
              <a:cs typeface="Osak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p:cNvSpPr>
          <p:nvPr>
            <p:ph type="sldImg"/>
          </p:nvPr>
        </p:nvSpPr>
        <p:spPr>
          <a:ln/>
        </p:spPr>
      </p:sp>
      <p:sp>
        <p:nvSpPr>
          <p:cNvPr id="245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45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23C52252-9083-DE4E-A7BD-B8B71B6C883E}" type="slidenum">
              <a:rPr lang="en-US" altLang="ja-JP" sz="1200">
                <a:latin typeface="Times" charset="0"/>
                <a:ea typeface="Osaka" charset="0"/>
                <a:cs typeface="Osaka" charset="0"/>
              </a:rPr>
              <a:pPr/>
              <a:t>19</a:t>
            </a:fld>
            <a:endParaRPr lang="en-US" altLang="ja-JP" sz="1200">
              <a:latin typeface="Times" charset="0"/>
              <a:ea typeface="Osaka" charset="0"/>
              <a:cs typeface="Osak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p:cNvSpPr>
          <p:nvPr>
            <p:ph type="sldImg"/>
          </p:nvPr>
        </p:nvSpPr>
        <p:spPr>
          <a:ln/>
        </p:spPr>
      </p:sp>
      <p:sp>
        <p:nvSpPr>
          <p:cNvPr id="245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Times" charset="0"/>
              <a:ea typeface="Osaka" charset="0"/>
              <a:cs typeface="Osaka" charset="0"/>
            </a:endParaRPr>
          </a:p>
        </p:txBody>
      </p:sp>
      <p:sp>
        <p:nvSpPr>
          <p:cNvPr id="245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23C52252-9083-DE4E-A7BD-B8B71B6C883E}" type="slidenum">
              <a:rPr lang="en-US" altLang="ja-JP" sz="1200">
                <a:latin typeface="Times" charset="0"/>
                <a:ea typeface="Osaka" charset="0"/>
                <a:cs typeface="Osaka" charset="0"/>
              </a:rPr>
              <a:pPr/>
              <a:t>20</a:t>
            </a:fld>
            <a:endParaRPr lang="en-US" altLang="ja-JP" sz="1200">
              <a:latin typeface="Times" charset="0"/>
              <a:ea typeface="Osaka" charset="0"/>
              <a:cs typeface="Osak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8194424E-0843-1D44-A155-485D20A2B73D}" type="datetime1">
              <a:rPr lang="ja-JP" altLang="en-US"/>
              <a:pPr/>
              <a:t>2016/09/27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35B23D97-43E5-EE42-8EAE-63F58B50FB41}" type="datetime1">
              <a:rPr lang="ja-JP" altLang="en-US"/>
              <a:pPr/>
              <a:t>2016/09/27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1CB35613-1386-A142-BBCD-541A86EAD1F3}" type="datetime1">
              <a:rPr lang="ja-JP" altLang="en-US"/>
              <a:pPr/>
              <a:t>2016/09/27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80C71AD6-9FC6-3A4F-8A5A-12540142CCF8}" type="datetime1">
              <a:rPr lang="ja-JP" altLang="en-US"/>
              <a:pPr/>
              <a:t>2016/09/27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C21CCD03-B101-4A47-8639-614CBF4F36CC}" type="datetime1">
              <a:rPr lang="ja-JP" altLang="en-US"/>
              <a:pPr/>
              <a:t>2016/09/27</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86BB39E1-7696-2F4F-8785-B481AA878275}" type="datetime1">
              <a:rPr lang="ja-JP" altLang="en-US"/>
              <a:pPr/>
              <a:t>2016/09/27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78B35BED-D0E5-9D4D-B9DD-32BEA470C473}" type="datetime1">
              <a:rPr lang="ja-JP" altLang="en-US"/>
              <a:pPr/>
              <a:t>2016/09/27</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B147E463-A74A-B043-9E4C-F76E6D18B170}" type="datetime1">
              <a:rPr lang="ja-JP" altLang="en-US"/>
              <a:pPr/>
              <a:t>2016/09/27</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34F1CFDE-4697-0843-BACE-2A27D4DFD127}" type="datetime1">
              <a:rPr lang="ja-JP" altLang="en-US"/>
              <a:pPr/>
              <a:t>2016/09/27</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36732660-FBE8-D743-9A7F-C3BB72F0E45D}" type="datetime1">
              <a:rPr lang="ja-JP" altLang="en-US"/>
              <a:pPr/>
              <a:t>2016/09/27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DEB94CC0-7B20-DD49-861C-4E3C0C882667}" type="datetime1">
              <a:rPr lang="ja-JP" altLang="en-US"/>
              <a:pPr/>
              <a:t>2016/09/27</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3B38A368-36C1-D24B-89CB-015B9B7742CE}"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ea typeface="ヒラギノ丸ゴ Pro W4"/>
                <a:cs typeface="Arial"/>
              </a:defRPr>
            </a:lvl1pPr>
          </a:lstStyle>
          <a:p>
            <a:fld id="{C5EB570C-AF85-A04F-A936-4DD20F39A4C0}" type="datetime1">
              <a:rPr lang="ja-JP" altLang="en-US"/>
              <a:pPr/>
              <a:t>2016/09/27</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ea typeface="ヒラギノ丸ゴ Pro W4"/>
                <a:cs typeface="Arial"/>
              </a:defRPr>
            </a:lvl1pPr>
          </a:lstStyle>
          <a:p>
            <a:endParaRPr lang="ja-JP" altLang="en-US"/>
          </a:p>
        </p:txBody>
      </p:sp>
      <p:sp>
        <p:nvSpPr>
          <p:cNvPr id="6" name="スライド番号プレースホルダ 5"/>
          <p:cNvSpPr>
            <a:spLocks noGrp="1"/>
          </p:cNvSpPr>
          <p:nvPr>
            <p:ph type="sldNum" sz="quarter" idx="4"/>
          </p:nvPr>
        </p:nvSpPr>
        <p:spPr>
          <a:xfrm>
            <a:off x="7010400" y="653183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ea typeface="ヒラギノ丸ゴ Pro W4"/>
                <a:cs typeface="Arial"/>
              </a:defRPr>
            </a:lvl1pPr>
          </a:lstStyle>
          <a:p>
            <a:fld id="{3B38A368-36C1-D24B-89CB-015B9B7742CE}"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4400" kern="1200">
          <a:solidFill>
            <a:schemeClr val="tx1"/>
          </a:solidFill>
          <a:latin typeface="Arial"/>
          <a:ea typeface="ヒラギノ丸ゴ Pro W4"/>
          <a:cs typeface="Arial"/>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Arial"/>
          <a:ea typeface="ヒラギノ丸ゴ Pro W4"/>
          <a:cs typeface="Arial"/>
        </a:defRPr>
      </a:lvl1pPr>
      <a:lvl2pPr marL="742950" indent="-285750" algn="l" defTabSz="457200" rtl="0" eaLnBrk="1" latinLnBrk="0" hangingPunct="1">
        <a:spcBef>
          <a:spcPct val="20000"/>
        </a:spcBef>
        <a:buFont typeface="Arial"/>
        <a:buChar char="–"/>
        <a:defRPr kumimoji="1" sz="2800" kern="1200">
          <a:solidFill>
            <a:schemeClr val="tx1"/>
          </a:solidFill>
          <a:latin typeface="Arial"/>
          <a:ea typeface="ヒラギノ丸ゴ Pro W4"/>
          <a:cs typeface="Arial"/>
        </a:defRPr>
      </a:lvl2pPr>
      <a:lvl3pPr marL="1143000" indent="-228600" algn="l" defTabSz="457200" rtl="0" eaLnBrk="1" latinLnBrk="0" hangingPunct="1">
        <a:spcBef>
          <a:spcPct val="20000"/>
        </a:spcBef>
        <a:buFont typeface="Arial"/>
        <a:buChar char="•"/>
        <a:defRPr kumimoji="1" sz="2400" kern="1200">
          <a:solidFill>
            <a:schemeClr val="tx1"/>
          </a:solidFill>
          <a:latin typeface="Arial"/>
          <a:ea typeface="ヒラギノ丸ゴ Pro W4"/>
          <a:cs typeface="Arial"/>
        </a:defRPr>
      </a:lvl3pPr>
      <a:lvl4pPr marL="1600200" indent="-228600" algn="l" defTabSz="457200" rtl="0" eaLnBrk="1" latinLnBrk="0" hangingPunct="1">
        <a:spcBef>
          <a:spcPct val="20000"/>
        </a:spcBef>
        <a:buFont typeface="Arial"/>
        <a:buChar char="–"/>
        <a:defRPr kumimoji="1" sz="2000" kern="1200">
          <a:solidFill>
            <a:schemeClr val="tx1"/>
          </a:solidFill>
          <a:latin typeface="Arial"/>
          <a:ea typeface="ヒラギノ丸ゴ Pro W4"/>
          <a:cs typeface="Arial"/>
        </a:defRPr>
      </a:lvl4pPr>
      <a:lvl5pPr marL="2057400" indent="-228600" algn="l" defTabSz="457200" rtl="0" eaLnBrk="1" latinLnBrk="0" hangingPunct="1">
        <a:spcBef>
          <a:spcPct val="20000"/>
        </a:spcBef>
        <a:buFont typeface="Arial"/>
        <a:buChar char="»"/>
        <a:defRPr kumimoji="1" sz="2000" kern="1200">
          <a:solidFill>
            <a:schemeClr val="tx1"/>
          </a:solidFill>
          <a:latin typeface="Arial"/>
          <a:ea typeface="ヒラギノ丸ゴ Pro W4"/>
          <a:cs typeface="Arial"/>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www.genome.jp/" TargetMode="External"/><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4" descr="map011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9586"/>
            <a:ext cx="9144000" cy="516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3B38A368-36C1-D24B-89CB-015B9B7742CE}" type="slidenum">
              <a:rPr lang="ja-JP" altLang="en-US" smtClean="0"/>
              <a:pPr/>
              <a:t>1</a:t>
            </a:fld>
            <a:endParaRPr lang="ja-JP" altLang="en-US"/>
          </a:p>
        </p:txBody>
      </p:sp>
      <p:sp>
        <p:nvSpPr>
          <p:cNvPr id="3" name="テキスト ボックス 2"/>
          <p:cNvSpPr txBox="1"/>
          <p:nvPr/>
        </p:nvSpPr>
        <p:spPr>
          <a:xfrm>
            <a:off x="134024" y="83899"/>
            <a:ext cx="5903472" cy="646331"/>
          </a:xfrm>
          <a:prstGeom prst="rect">
            <a:avLst/>
          </a:prstGeom>
          <a:noFill/>
        </p:spPr>
        <p:txBody>
          <a:bodyPr wrap="square" rtlCol="0">
            <a:spAutoFit/>
          </a:bodyPr>
          <a:lstStyle/>
          <a:p>
            <a:pPr algn="ctr"/>
            <a:r>
              <a:rPr kumimoji="1" lang="en-US" altLang="ja-JP" sz="3600" dirty="0" smtClean="0">
                <a:solidFill>
                  <a:srgbClr val="000000"/>
                </a:solidFill>
                <a:latin typeface="ヒラギノ丸ゴ Pro W4"/>
                <a:ea typeface="ヒラギノ丸ゴ Pro W4"/>
                <a:cs typeface="ヒラギノ丸ゴ Pro W4"/>
              </a:rPr>
              <a:t>KEGG</a:t>
            </a:r>
            <a:r>
              <a:rPr kumimoji="1" lang="ja-JP" altLang="en-US" sz="3600" dirty="0" smtClean="0">
                <a:solidFill>
                  <a:srgbClr val="000000"/>
                </a:solidFill>
                <a:latin typeface="ヒラギノ丸ゴ Pro W4"/>
                <a:ea typeface="ヒラギノ丸ゴ Pro W4"/>
                <a:cs typeface="ヒラギノ丸ゴ Pro W4"/>
              </a:rPr>
              <a:t>データベースの現状</a:t>
            </a:r>
            <a:endParaRPr kumimoji="1" lang="en-US" altLang="ja-JP" sz="3600" dirty="0" smtClean="0">
              <a:solidFill>
                <a:srgbClr val="000000"/>
              </a:solidFill>
              <a:latin typeface="ヒラギノ丸ゴ Pro W4"/>
              <a:ea typeface="ヒラギノ丸ゴ Pro W4"/>
              <a:cs typeface="ヒラギノ丸ゴ Pro W4"/>
            </a:endParaRPr>
          </a:p>
        </p:txBody>
      </p:sp>
      <p:sp>
        <p:nvSpPr>
          <p:cNvPr id="4" name="テキスト ボックス 3"/>
          <p:cNvSpPr txBox="1"/>
          <p:nvPr/>
        </p:nvSpPr>
        <p:spPr>
          <a:xfrm>
            <a:off x="5482253" y="360898"/>
            <a:ext cx="3661748" cy="738664"/>
          </a:xfrm>
          <a:prstGeom prst="rect">
            <a:avLst/>
          </a:prstGeom>
          <a:noFill/>
        </p:spPr>
        <p:txBody>
          <a:bodyPr wrap="square" rtlCol="0">
            <a:spAutoFit/>
          </a:bodyPr>
          <a:lstStyle/>
          <a:p>
            <a:pPr algn="r"/>
            <a:r>
              <a:rPr lang="ja-JP" altLang="en-US" sz="1400" dirty="0" smtClean="0">
                <a:solidFill>
                  <a:srgbClr val="000000"/>
                </a:solidFill>
                <a:latin typeface="ヒラギノ丸ゴ Pro W4"/>
                <a:ea typeface="ヒラギノ丸ゴ Pro W4"/>
                <a:cs typeface="ヒラギノ丸ゴ Pro W4"/>
              </a:rPr>
              <a:t>京都大学化学研究所</a:t>
            </a:r>
            <a:endParaRPr lang="en-US" altLang="ja-JP" sz="1400" dirty="0" smtClean="0">
              <a:solidFill>
                <a:srgbClr val="000000"/>
              </a:solidFill>
              <a:latin typeface="ヒラギノ丸ゴ Pro W4"/>
              <a:ea typeface="ヒラギノ丸ゴ Pro W4"/>
              <a:cs typeface="ヒラギノ丸ゴ Pro W4"/>
            </a:endParaRPr>
          </a:p>
          <a:p>
            <a:pPr algn="r"/>
            <a:r>
              <a:rPr lang="ja-JP" altLang="en-US" sz="1400" dirty="0" smtClean="0">
                <a:solidFill>
                  <a:srgbClr val="000000"/>
                </a:solidFill>
                <a:latin typeface="ヒラギノ丸ゴ Pro W4"/>
                <a:ea typeface="ヒラギノ丸ゴ Pro W4"/>
                <a:cs typeface="ヒラギノ丸ゴ Pro W4"/>
              </a:rPr>
              <a:t>バイオインフォマティクスセンター</a:t>
            </a:r>
          </a:p>
          <a:p>
            <a:pPr algn="r"/>
            <a:r>
              <a:rPr lang="ja-JP" altLang="en-US" sz="1400" dirty="0" smtClean="0">
                <a:solidFill>
                  <a:srgbClr val="000000"/>
                </a:solidFill>
                <a:latin typeface="ヒラギノ丸ゴ Pro W4"/>
                <a:ea typeface="ヒラギノ丸ゴ Pro W4"/>
                <a:cs typeface="ヒラギノ丸ゴ Pro W4"/>
              </a:rPr>
              <a:t>五斗進</a:t>
            </a:r>
            <a:endParaRPr lang="en-US" altLang="ja-JP" sz="1400" dirty="0" smtClean="0">
              <a:solidFill>
                <a:srgbClr val="000000"/>
              </a:solidFill>
              <a:latin typeface="ヒラギノ丸ゴ Pro W4"/>
              <a:ea typeface="ヒラギノ丸ゴ Pro W4"/>
              <a:cs typeface="ヒラギノ丸ゴ Pro W4"/>
            </a:endParaRPr>
          </a:p>
        </p:txBody>
      </p:sp>
      <p:sp>
        <p:nvSpPr>
          <p:cNvPr id="5" name="テキスト ボックス 4"/>
          <p:cNvSpPr txBox="1"/>
          <p:nvPr/>
        </p:nvSpPr>
        <p:spPr>
          <a:xfrm>
            <a:off x="0" y="6234444"/>
            <a:ext cx="9135734" cy="646331"/>
          </a:xfrm>
          <a:prstGeom prst="rect">
            <a:avLst/>
          </a:prstGeom>
          <a:noFill/>
        </p:spPr>
        <p:txBody>
          <a:bodyPr wrap="square" rtlCol="0">
            <a:spAutoFit/>
          </a:bodyPr>
          <a:lstStyle/>
          <a:p>
            <a:pPr algn="ctr"/>
            <a:r>
              <a:rPr lang="ja-JP" altLang="en-US" dirty="0" smtClean="0">
                <a:solidFill>
                  <a:srgbClr val="000000"/>
                </a:solidFill>
                <a:latin typeface="ヒラギノ丸ゴ Pro W4"/>
                <a:ea typeface="ヒラギノ丸ゴ Pro W4"/>
                <a:cs typeface="ヒラギノ丸ゴ Pro W4"/>
              </a:rPr>
              <a:t>　第</a:t>
            </a:r>
            <a:r>
              <a:rPr lang="en-US" altLang="ja-JP" dirty="0" smtClean="0">
                <a:solidFill>
                  <a:srgbClr val="000000"/>
                </a:solidFill>
                <a:latin typeface="ヒラギノ丸ゴ Pro W4"/>
                <a:ea typeface="ヒラギノ丸ゴ Pro W4"/>
                <a:cs typeface="ヒラギノ丸ゴ Pro W4"/>
              </a:rPr>
              <a:t>3</a:t>
            </a:r>
            <a:r>
              <a:rPr lang="ja-JP" altLang="en-US" dirty="0" smtClean="0">
                <a:solidFill>
                  <a:srgbClr val="000000"/>
                </a:solidFill>
                <a:latin typeface="ヒラギノ丸ゴ Pro W4"/>
                <a:ea typeface="ヒラギノ丸ゴ Pro W4"/>
                <a:cs typeface="ヒラギノ丸ゴ Pro W4"/>
              </a:rPr>
              <a:t>回オープンサイエンスデータ推進ワークショップ＠</a:t>
            </a:r>
            <a:r>
              <a:rPr lang="ja-JP" altLang="en-US" dirty="0">
                <a:solidFill>
                  <a:srgbClr val="000000"/>
                </a:solidFill>
                <a:latin typeface="ヒラギノ丸ゴ Pro W4"/>
                <a:ea typeface="ヒラギノ丸ゴ Pro W4"/>
                <a:cs typeface="ヒラギノ丸ゴ Pro W4"/>
              </a:rPr>
              <a:t>京都</a:t>
            </a:r>
            <a:r>
              <a:rPr lang="ja-JP" altLang="en-US" dirty="0" smtClean="0">
                <a:solidFill>
                  <a:srgbClr val="000000"/>
                </a:solidFill>
                <a:latin typeface="ヒラギノ丸ゴ Pro W4"/>
                <a:ea typeface="ヒラギノ丸ゴ Pro W4"/>
                <a:cs typeface="ヒラギノ丸ゴ Pro W4"/>
              </a:rPr>
              <a:t>大学理学研究科　</a:t>
            </a:r>
            <a:r>
              <a:rPr lang="en-US" altLang="ja-JP" dirty="0" smtClean="0">
                <a:solidFill>
                  <a:srgbClr val="000000"/>
                </a:solidFill>
                <a:latin typeface="ヒラギノ丸ゴ Pro W4"/>
                <a:ea typeface="ヒラギノ丸ゴ Pro W4"/>
                <a:cs typeface="ヒラギノ丸ゴ Pro W4"/>
              </a:rPr>
              <a:t>2016/9/27</a:t>
            </a:r>
          </a:p>
        </p:txBody>
      </p:sp>
      <p:pic>
        <p:nvPicPr>
          <p:cNvPr id="8" name="図 7" descr="スクリーンショット 2016-09-27 9.32.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637" y="1109586"/>
            <a:ext cx="3392098" cy="5176434"/>
          </a:xfrm>
          <a:prstGeom prst="rect">
            <a:avLst/>
          </a:prstGeom>
        </p:spPr>
      </p:pic>
    </p:spTree>
    <p:extLst>
      <p:ext uri="{BB962C8B-B14F-4D97-AF65-F5344CB8AC3E}">
        <p14:creationId xmlns:p14="http://schemas.microsoft.com/office/powerpoint/2010/main" val="4222751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ChangeArrowheads="1"/>
          </p:cNvSpPr>
          <p:nvPr/>
        </p:nvSpPr>
        <p:spPr bwMode="auto">
          <a:xfrm>
            <a:off x="311150" y="131763"/>
            <a:ext cx="8534400" cy="7366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34820" name="Rectangle 3"/>
          <p:cNvSpPr>
            <a:spLocks noGrp="1" noChangeArrowheads="1"/>
          </p:cNvSpPr>
          <p:nvPr>
            <p:ph type="title"/>
          </p:nvPr>
        </p:nvSpPr>
        <p:spPr>
          <a:xfrm>
            <a:off x="685800" y="182563"/>
            <a:ext cx="7772400" cy="647700"/>
          </a:xfrm>
        </p:spPr>
        <p:txBody>
          <a:bodyPr/>
          <a:lstStyle/>
          <a:p>
            <a:pPr algn="l"/>
            <a:r>
              <a:rPr lang="en-US" altLang="ja-JP" sz="3200" dirty="0">
                <a:latin typeface="ヒラギノ丸ゴ Pro W4" charset="0"/>
                <a:ea typeface="ヒラギノ丸ゴ Pro W4" charset="0"/>
                <a:cs typeface="ヒラギノ丸ゴ Pro W4" charset="0"/>
              </a:rPr>
              <a:t>KEGG </a:t>
            </a:r>
            <a:r>
              <a:rPr lang="ja-JP" altLang="en-US" sz="3200" dirty="0" smtClean="0">
                <a:latin typeface="ヒラギノ丸ゴ Pro W4" charset="0"/>
                <a:ea typeface="ヒラギノ丸ゴ Pro W4" charset="0"/>
                <a:cs typeface="ヒラギノ丸ゴ Pro W4" charset="0"/>
              </a:rPr>
              <a:t>のパスウェイ</a:t>
            </a:r>
            <a:endParaRPr lang="ja-JP" altLang="en-US" sz="3200" dirty="0">
              <a:latin typeface="ヒラギノ丸ゴ Pro W4" charset="0"/>
              <a:ea typeface="ヒラギノ丸ゴ Pro W4" charset="0"/>
              <a:cs typeface="ヒラギノ丸ゴ Pro W4" charset="0"/>
            </a:endParaRPr>
          </a:p>
        </p:txBody>
      </p:sp>
      <p:sp>
        <p:nvSpPr>
          <p:cNvPr id="34821" name="Text Box 3"/>
          <p:cNvSpPr txBox="1">
            <a:spLocks noChangeArrowheads="1"/>
          </p:cNvSpPr>
          <p:nvPr/>
        </p:nvSpPr>
        <p:spPr bwMode="auto">
          <a:xfrm>
            <a:off x="4927971" y="457200"/>
            <a:ext cx="40318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000" dirty="0" smtClean="0">
                <a:latin typeface="ヒラギノ丸ゴ Pro W4" charset="0"/>
                <a:ea typeface="ヒラギノ丸ゴ Pro W4" charset="0"/>
                <a:cs typeface="ヒラギノ丸ゴ Pro W4" charset="0"/>
              </a:rPr>
              <a:t>例</a:t>
            </a:r>
            <a:r>
              <a:rPr lang="ja-JP" altLang="en-US" sz="2000" dirty="0">
                <a:latin typeface="ヒラギノ丸ゴ Pro W4" charset="0"/>
                <a:ea typeface="ヒラギノ丸ゴ Pro W4" charset="0"/>
                <a:cs typeface="ヒラギノ丸ゴ Pro W4" charset="0"/>
              </a:rPr>
              <a:t>：解糖</a:t>
            </a:r>
            <a:r>
              <a:rPr lang="ja-JP" altLang="en-US" sz="2000" dirty="0" smtClean="0">
                <a:latin typeface="ヒラギノ丸ゴ Pro W4" charset="0"/>
                <a:ea typeface="ヒラギノ丸ゴ Pro W4" charset="0"/>
                <a:cs typeface="ヒラギノ丸ゴ Pro W4" charset="0"/>
              </a:rPr>
              <a:t>系（生物種選択：ヒト）</a:t>
            </a:r>
            <a:endParaRPr lang="ja-JP" altLang="en-US" sz="2000" dirty="0">
              <a:latin typeface="ヒラギノ丸ゴ Pro W4" charset="0"/>
              <a:ea typeface="ヒラギノ丸ゴ Pro W4" charset="0"/>
              <a:cs typeface="ヒラギノ丸ゴ Pro W4" charset="0"/>
            </a:endParaRPr>
          </a:p>
        </p:txBody>
      </p:sp>
      <p:sp>
        <p:nvSpPr>
          <p:cNvPr id="34823" name="正方形/長方形 8"/>
          <p:cNvSpPr>
            <a:spLocks noChangeArrowheads="1"/>
          </p:cNvSpPr>
          <p:nvPr/>
        </p:nvSpPr>
        <p:spPr bwMode="auto">
          <a:xfrm>
            <a:off x="0" y="6488113"/>
            <a:ext cx="6891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solidFill>
                  <a:srgbClr val="0000FF"/>
                </a:solidFill>
                <a:latin typeface="ヒラギノ丸ゴ Pro W4" charset="0"/>
                <a:ea typeface="ヒラギノ丸ゴ Pro W4" charset="0"/>
                <a:cs typeface="ヒラギノ丸ゴ Pro W4" charset="0"/>
              </a:rPr>
              <a:t>http://www.genome.jp/kegg/pathway/map/map00010.html</a:t>
            </a:r>
          </a:p>
        </p:txBody>
      </p:sp>
      <p:sp>
        <p:nvSpPr>
          <p:cNvPr id="34825" name="スライド番号プレースホルダ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D5605646-A4A7-214D-813A-00B8603A2DED}" type="slidenum">
              <a:rPr lang="en-US" altLang="ja-JP" sz="1400"/>
              <a:pPr/>
              <a:t>10</a:t>
            </a:fld>
            <a:endParaRPr lang="en-US" altLang="ja-JP" sz="1400"/>
          </a:p>
        </p:txBody>
      </p:sp>
      <p:pic>
        <p:nvPicPr>
          <p:cNvPr id="2" name="図 1" descr="スクリーンショット 2016-09-27 10.05.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84" y="998538"/>
            <a:ext cx="4682732" cy="5497944"/>
          </a:xfrm>
          <a:prstGeom prst="rect">
            <a:avLst/>
          </a:prstGeom>
          <a:ln>
            <a:solidFill>
              <a:srgbClr val="4F81BD"/>
            </a:solidFill>
          </a:ln>
        </p:spPr>
      </p:pic>
    </p:spTree>
    <p:extLst>
      <p:ext uri="{BB962C8B-B14F-4D97-AF65-F5344CB8AC3E}">
        <p14:creationId xmlns:p14="http://schemas.microsoft.com/office/powerpoint/2010/main" val="28148674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71B98D7E-A18F-8C40-A97A-7B0D38EB2DE5}" type="slidenum">
              <a:rPr lang="en-US" altLang="ja-JP" sz="1400"/>
              <a:pPr/>
              <a:t>11</a:t>
            </a:fld>
            <a:endParaRPr lang="en-US" altLang="ja-JP" sz="1400"/>
          </a:p>
        </p:txBody>
      </p:sp>
      <p:pic>
        <p:nvPicPr>
          <p:cNvPr id="35843" name="図 3" descr="スクリーンショット 2014-10-23 4.51.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7388"/>
            <a:ext cx="91440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val 6"/>
          <p:cNvSpPr>
            <a:spLocks noChangeArrowheads="1"/>
          </p:cNvSpPr>
          <p:nvPr/>
        </p:nvSpPr>
        <p:spPr bwMode="auto">
          <a:xfrm>
            <a:off x="3810000" y="1828800"/>
            <a:ext cx="9144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5" name="Rectangle 2"/>
          <p:cNvSpPr>
            <a:spLocks noChangeArrowheads="1"/>
          </p:cNvSpPr>
          <p:nvPr/>
        </p:nvSpPr>
        <p:spPr bwMode="auto">
          <a:xfrm>
            <a:off x="311150" y="131763"/>
            <a:ext cx="8534400" cy="7366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6" name="Rectangle 3"/>
          <p:cNvSpPr txBox="1">
            <a:spLocks noChangeArrowheads="1"/>
          </p:cNvSpPr>
          <p:nvPr/>
        </p:nvSpPr>
        <p:spPr>
          <a:xfrm>
            <a:off x="685800" y="182563"/>
            <a:ext cx="7772400" cy="647700"/>
          </a:xfrm>
          <a:prstGeom prst="rect">
            <a:avLst/>
          </a:prstGeom>
        </p:spPr>
        <p:txBody>
          <a:bodyPr/>
          <a:lstStyle>
            <a:lvl1pPr algn="ctr" defTabSz="457200" rtl="0" eaLnBrk="1" latinLnBrk="0" hangingPunct="1">
              <a:spcBef>
                <a:spcPct val="0"/>
              </a:spcBef>
              <a:buNone/>
              <a:defRPr kumimoji="1" sz="4400" kern="1200">
                <a:solidFill>
                  <a:schemeClr val="tx1"/>
                </a:solidFill>
                <a:latin typeface="Arial"/>
                <a:ea typeface="ヒラギノ丸ゴ Pro W4"/>
                <a:cs typeface="Arial"/>
              </a:defRPr>
            </a:lvl1pPr>
          </a:lstStyle>
          <a:p>
            <a:pPr algn="l"/>
            <a:r>
              <a:rPr lang="en-US" altLang="ja-JP" sz="3200" smtClean="0">
                <a:latin typeface="ヒラギノ丸ゴ Pro W4" charset="0"/>
                <a:ea typeface="ヒラギノ丸ゴ Pro W4" charset="0"/>
                <a:cs typeface="ヒラギノ丸ゴ Pro W4" charset="0"/>
              </a:rPr>
              <a:t>KEGG </a:t>
            </a:r>
            <a:r>
              <a:rPr lang="ja-JP" altLang="en-US" sz="3200" smtClean="0">
                <a:latin typeface="ヒラギノ丸ゴ Pro W4" charset="0"/>
                <a:ea typeface="ヒラギノ丸ゴ Pro W4" charset="0"/>
                <a:cs typeface="ヒラギノ丸ゴ Pro W4" charset="0"/>
              </a:rPr>
              <a:t>のパスウェイ</a:t>
            </a:r>
            <a:endParaRPr lang="ja-JP" altLang="en-US" sz="3200" dirty="0">
              <a:latin typeface="ヒラギノ丸ゴ Pro W4" charset="0"/>
              <a:ea typeface="ヒラギノ丸ゴ Pro W4" charset="0"/>
              <a:cs typeface="ヒラギノ丸ゴ Pro W4" charset="0"/>
            </a:endParaRPr>
          </a:p>
        </p:txBody>
      </p:sp>
      <p:sp>
        <p:nvSpPr>
          <p:cNvPr id="7" name="Text Box 3"/>
          <p:cNvSpPr txBox="1">
            <a:spLocks noChangeArrowheads="1"/>
          </p:cNvSpPr>
          <p:nvPr/>
        </p:nvSpPr>
        <p:spPr bwMode="auto">
          <a:xfrm>
            <a:off x="5062627" y="457200"/>
            <a:ext cx="37625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000" dirty="0" smtClean="0">
                <a:latin typeface="ヒラギノ丸ゴ Pro W4" charset="0"/>
                <a:ea typeface="ヒラギノ丸ゴ Pro W4" charset="0"/>
                <a:cs typeface="ヒラギノ丸ゴ Pro W4" charset="0"/>
              </a:rPr>
              <a:t>例：生物種特異的なパスウェイ</a:t>
            </a:r>
            <a:endParaRPr lang="ja-JP" altLang="en-US" sz="2000" dirty="0">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25256219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71B98D7E-A18F-8C40-A97A-7B0D38EB2DE5}" type="slidenum">
              <a:rPr lang="en-US" altLang="ja-JP" sz="1400"/>
              <a:pPr/>
              <a:t>12</a:t>
            </a:fld>
            <a:endParaRPr lang="en-US" altLang="ja-JP" sz="1400"/>
          </a:p>
        </p:txBody>
      </p:sp>
      <p:pic>
        <p:nvPicPr>
          <p:cNvPr id="35843" name="図 3" descr="スクリーンショット 2014-10-23 4.51.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7388"/>
            <a:ext cx="91440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val 6"/>
          <p:cNvSpPr>
            <a:spLocks noChangeArrowheads="1"/>
          </p:cNvSpPr>
          <p:nvPr/>
        </p:nvSpPr>
        <p:spPr bwMode="auto">
          <a:xfrm>
            <a:off x="3810000" y="1828800"/>
            <a:ext cx="9144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pic>
        <p:nvPicPr>
          <p:cNvPr id="7" name="図 6" descr="スクリーンショット 2014-10-23 5.00.5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2200"/>
            <a:ext cx="894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0455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71B98D7E-A18F-8C40-A97A-7B0D38EB2DE5}" type="slidenum">
              <a:rPr lang="en-US" altLang="ja-JP" sz="1400"/>
              <a:pPr/>
              <a:t>13</a:t>
            </a:fld>
            <a:endParaRPr lang="en-US" altLang="ja-JP" sz="1400"/>
          </a:p>
        </p:txBody>
      </p:sp>
      <p:pic>
        <p:nvPicPr>
          <p:cNvPr id="35843" name="図 3" descr="スクリーンショット 2014-10-23 4.51.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7388"/>
            <a:ext cx="91440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val 6"/>
          <p:cNvSpPr>
            <a:spLocks noChangeArrowheads="1"/>
          </p:cNvSpPr>
          <p:nvPr/>
        </p:nvSpPr>
        <p:spPr bwMode="auto">
          <a:xfrm>
            <a:off x="3810000" y="1828800"/>
            <a:ext cx="9144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pic>
        <p:nvPicPr>
          <p:cNvPr id="7" name="図 6" descr="スクリーンショット 2014-10-23 5.00.5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2200"/>
            <a:ext cx="894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スクリーンショット 2014-10-23 5.00.3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350" y="0"/>
            <a:ext cx="735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5921286" y="4384328"/>
            <a:ext cx="2246000" cy="923330"/>
          </a:xfrm>
          <a:prstGeom prst="rect">
            <a:avLst/>
          </a:prstGeom>
        </p:spPr>
        <p:txBody>
          <a:bodyPr wrap="none">
            <a:spAutoFit/>
          </a:bodyPr>
          <a:lstStyle/>
          <a:p>
            <a:r>
              <a:rPr lang="ja-JP" altLang="en-US" dirty="0" smtClean="0">
                <a:latin typeface="ヒラギノ丸ゴ Pro W4"/>
                <a:ea typeface="ヒラギノ丸ゴ Pro W4"/>
                <a:cs typeface="ヒラギノ丸ゴ Pro W4"/>
              </a:rPr>
              <a:t>シロイヌナズナなど</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アブラナ科の植物</a:t>
            </a:r>
            <a:endParaRPr lang="en-US" altLang="ja-JP" dirty="0" smtClean="0">
              <a:latin typeface="ヒラギノ丸ゴ Pro W4"/>
              <a:ea typeface="ヒラギノ丸ゴ Pro W4"/>
              <a:cs typeface="ヒラギノ丸ゴ Pro W4"/>
            </a:endParaRPr>
          </a:p>
          <a:p>
            <a:endParaRPr lang="ja-JP" altLang="en-US" dirty="0">
              <a:latin typeface="ヒラギノ丸ゴ Pro W4"/>
              <a:ea typeface="ヒラギノ丸ゴ Pro W4"/>
              <a:cs typeface="ヒラギノ丸ゴ Pro W4"/>
            </a:endParaRPr>
          </a:p>
        </p:txBody>
      </p:sp>
    </p:spTree>
    <p:extLst>
      <p:ext uri="{BB962C8B-B14F-4D97-AF65-F5344CB8AC3E}">
        <p14:creationId xmlns:p14="http://schemas.microsoft.com/office/powerpoint/2010/main" val="27090455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71B98D7E-A18F-8C40-A97A-7B0D38EB2DE5}" type="slidenum">
              <a:rPr lang="en-US" altLang="ja-JP" sz="1400"/>
              <a:pPr/>
              <a:t>14</a:t>
            </a:fld>
            <a:endParaRPr lang="en-US" altLang="ja-JP" sz="1400"/>
          </a:p>
        </p:txBody>
      </p:sp>
      <p:pic>
        <p:nvPicPr>
          <p:cNvPr id="35843" name="図 3" descr="スクリーンショット 2014-10-23 4.51.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7388"/>
            <a:ext cx="91440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Oval 6"/>
          <p:cNvSpPr>
            <a:spLocks noChangeArrowheads="1"/>
          </p:cNvSpPr>
          <p:nvPr/>
        </p:nvSpPr>
        <p:spPr bwMode="auto">
          <a:xfrm>
            <a:off x="3810000" y="1828800"/>
            <a:ext cx="914400" cy="3810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pic>
        <p:nvPicPr>
          <p:cNvPr id="7" name="図 6" descr="スクリーンショット 2014-10-23 5.00.5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2200"/>
            <a:ext cx="894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スクリーンショット 2014-10-23 5.00.3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350" y="0"/>
            <a:ext cx="735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descr="スクリーンショット 2014-10-23 5.04.3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0"/>
            <a:ext cx="5227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0455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11150" y="131763"/>
            <a:ext cx="8534400" cy="706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ja-JP" sz="2400" dirty="0">
                <a:latin typeface="ヒラギノ丸ゴ ProN W4" charset="-128"/>
                <a:ea typeface="ヒラギノ丸ゴ ProN W4" charset="-128"/>
                <a:cs typeface="ヒラギノ丸ゴ ProN W4" charset="-128"/>
              </a:rPr>
              <a:t>KEGG: Kyoto Encyclopedia of Genes and Genomes</a:t>
            </a:r>
          </a:p>
        </p:txBody>
      </p:sp>
      <p:sp>
        <p:nvSpPr>
          <p:cNvPr id="2150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B4D0C3D4-987B-2846-A48A-C1EF408BBFB0}" type="slidenum">
              <a:rPr lang="en-US" altLang="ja-JP" sz="1400">
                <a:latin typeface="ヒラギノ丸ゴ Pro W4" charset="0"/>
                <a:ea typeface="ヒラギノ丸ゴ Pro W4" charset="0"/>
                <a:cs typeface="ヒラギノ丸ゴ Pro W4" charset="0"/>
              </a:rPr>
              <a:pPr/>
              <a:t>15</a:t>
            </a:fld>
            <a:endParaRPr lang="en-US" altLang="ja-JP" sz="1400">
              <a:latin typeface="ヒラギノ丸ゴ Pro W4" charset="0"/>
              <a:ea typeface="ヒラギノ丸ゴ Pro W4" charset="0"/>
              <a:cs typeface="ヒラギノ丸ゴ Pro W4" charset="0"/>
            </a:endParaRPr>
          </a:p>
        </p:txBody>
      </p:sp>
      <p:pic>
        <p:nvPicPr>
          <p:cNvPr id="21509" name="図 7" descr="map011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611" y="935213"/>
            <a:ext cx="8983680" cy="546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2868613" y="1219200"/>
            <a:ext cx="3608387" cy="7080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lgn="ctr">
              <a:defRPr/>
            </a:pPr>
            <a:r>
              <a:rPr lang="ja-JP" altLang="en-US" sz="2000" dirty="0">
                <a:solidFill>
                  <a:srgbClr val="FF0000"/>
                </a:solidFill>
                <a:latin typeface="ヒラギノ丸ゴ Pro W4" charset="-128"/>
                <a:ea typeface="ヒラギノ丸ゴ Pro W4" charset="-128"/>
                <a:cs typeface="ヒラギノ丸ゴ Pro W4" charset="-128"/>
              </a:rPr>
              <a:t>生命システムの知識</a:t>
            </a:r>
            <a:endParaRPr lang="en-US" altLang="ja-JP" sz="2000" dirty="0">
              <a:solidFill>
                <a:srgbClr val="FF0000"/>
              </a:solidFill>
              <a:latin typeface="ヒラギノ丸ゴ Pro W4" charset="-128"/>
              <a:ea typeface="ヒラギノ丸ゴ Pro W4" charset="-128"/>
              <a:cs typeface="ヒラギノ丸ゴ Pro W4" charset="-128"/>
            </a:endParaRPr>
          </a:p>
          <a:p>
            <a:pPr algn="ctr">
              <a:defRPr/>
            </a:pPr>
            <a:r>
              <a:rPr lang="en-US" altLang="ja-JP" sz="2000" dirty="0">
                <a:latin typeface="ヒラギノ丸ゴ Pro W4" charset="-128"/>
                <a:ea typeface="ヒラギノ丸ゴ Pro W4" charset="-128"/>
                <a:cs typeface="ヒラギノ丸ゴ Pro W4" charset="-128"/>
              </a:rPr>
              <a:t>KEGG PATHWAY/MODULE</a:t>
            </a:r>
          </a:p>
        </p:txBody>
      </p:sp>
      <p:sp>
        <p:nvSpPr>
          <p:cNvPr id="15" name="Text Box 16"/>
          <p:cNvSpPr txBox="1">
            <a:spLocks noChangeArrowheads="1"/>
          </p:cNvSpPr>
          <p:nvPr/>
        </p:nvSpPr>
        <p:spPr bwMode="auto">
          <a:xfrm>
            <a:off x="3657600" y="2568575"/>
            <a:ext cx="1724025" cy="70802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000">
                <a:solidFill>
                  <a:srgbClr val="FF0000"/>
                </a:solidFill>
                <a:latin typeface="ヒラギノ丸ゴ Pro W4" charset="0"/>
                <a:ea typeface="ヒラギノ丸ゴ Pro W4" charset="0"/>
                <a:cs typeface="ヒラギノ丸ゴ Pro W4" charset="0"/>
              </a:rPr>
              <a:t>高次機能</a:t>
            </a:r>
            <a:endParaRPr lang="en-US" altLang="ja-JP" sz="2000">
              <a:solidFill>
                <a:srgbClr val="FF0000"/>
              </a:solidFill>
              <a:latin typeface="ヒラギノ丸ゴ Pro W4" charset="0"/>
              <a:ea typeface="ヒラギノ丸ゴ Pro W4" charset="0"/>
              <a:cs typeface="ヒラギノ丸ゴ Pro W4" charset="0"/>
            </a:endParaRPr>
          </a:p>
          <a:p>
            <a:pPr algn="ctr"/>
            <a:r>
              <a:rPr lang="ja-JP" altLang="en-US" sz="2000">
                <a:solidFill>
                  <a:srgbClr val="FF0000"/>
                </a:solidFill>
                <a:latin typeface="ヒラギノ丸ゴ Pro W4" charset="0"/>
                <a:ea typeface="ヒラギノ丸ゴ Pro W4" charset="0"/>
                <a:cs typeface="ヒラギノ丸ゴ Pro W4" charset="0"/>
              </a:rPr>
              <a:t>研究者の知識</a:t>
            </a:r>
          </a:p>
        </p:txBody>
      </p:sp>
      <p:sp>
        <p:nvSpPr>
          <p:cNvPr id="16" name="Text Box 9"/>
          <p:cNvSpPr txBox="1">
            <a:spLocks noChangeArrowheads="1"/>
          </p:cNvSpPr>
          <p:nvPr/>
        </p:nvSpPr>
        <p:spPr bwMode="auto">
          <a:xfrm>
            <a:off x="381000" y="5464175"/>
            <a:ext cx="2819400" cy="7080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lgn="ctr">
              <a:defRPr/>
            </a:pPr>
            <a:r>
              <a:rPr lang="ja-JP" altLang="en-US" sz="2000" dirty="0">
                <a:solidFill>
                  <a:srgbClr val="FF0000"/>
                </a:solidFill>
                <a:latin typeface="ヒラギノ丸ゴ Pro W4" charset="-128"/>
                <a:ea typeface="ヒラギノ丸ゴ Pro W4" charset="-128"/>
                <a:cs typeface="ヒラギノ丸ゴ Pro W4" charset="-128"/>
              </a:rPr>
              <a:t>ゲノムと遺伝子の情報</a:t>
            </a:r>
            <a:endParaRPr lang="en-US" altLang="ja-JP" sz="2000" dirty="0">
              <a:solidFill>
                <a:srgbClr val="FF0000"/>
              </a:solidFill>
              <a:latin typeface="ヒラギノ丸ゴ Pro W4" charset="-128"/>
              <a:ea typeface="ヒラギノ丸ゴ Pro W4" charset="-128"/>
              <a:cs typeface="ヒラギノ丸ゴ Pro W4" charset="-128"/>
            </a:endParaRPr>
          </a:p>
          <a:p>
            <a:pPr algn="ctr">
              <a:defRPr/>
            </a:pPr>
            <a:r>
              <a:rPr lang="en-US" altLang="ja-JP" sz="2000" dirty="0">
                <a:solidFill>
                  <a:schemeClr val="tx1"/>
                </a:solidFill>
                <a:latin typeface="ヒラギノ丸ゴ Pro W4" charset="-128"/>
                <a:ea typeface="ヒラギノ丸ゴ Pro W4" charset="-128"/>
                <a:cs typeface="ヒラギノ丸ゴ Pro W4" charset="-128"/>
              </a:rPr>
              <a:t>KEGG GENES</a:t>
            </a:r>
          </a:p>
        </p:txBody>
      </p:sp>
      <p:sp>
        <p:nvSpPr>
          <p:cNvPr id="17" name="Text Box 16"/>
          <p:cNvSpPr txBox="1">
            <a:spLocks noChangeArrowheads="1"/>
          </p:cNvSpPr>
          <p:nvPr/>
        </p:nvSpPr>
        <p:spPr bwMode="auto">
          <a:xfrm>
            <a:off x="3429000" y="5464175"/>
            <a:ext cx="2225675" cy="7080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000">
                <a:solidFill>
                  <a:srgbClr val="FF0000"/>
                </a:solidFill>
                <a:latin typeface="ヒラギノ丸ゴ Pro W4" charset="0"/>
                <a:ea typeface="ヒラギノ丸ゴ Pro W4" charset="0"/>
                <a:cs typeface="ヒラギノ丸ゴ Pro W4" charset="0"/>
              </a:rPr>
              <a:t>分子機能</a:t>
            </a:r>
            <a:endParaRPr lang="en-US" altLang="ja-JP" sz="2000">
              <a:solidFill>
                <a:srgbClr val="FF0000"/>
              </a:solidFill>
              <a:latin typeface="ヒラギノ丸ゴ Pro W4" charset="0"/>
              <a:ea typeface="ヒラギノ丸ゴ Pro W4" charset="0"/>
              <a:cs typeface="ヒラギノ丸ゴ Pro W4" charset="0"/>
            </a:endParaRPr>
          </a:p>
          <a:p>
            <a:pPr algn="ctr"/>
            <a:r>
              <a:rPr lang="ja-JP" altLang="en-US" sz="2000">
                <a:solidFill>
                  <a:srgbClr val="FF0000"/>
                </a:solidFill>
                <a:latin typeface="ヒラギノ丸ゴ Pro W4" charset="0"/>
                <a:ea typeface="ヒラギノ丸ゴ Pro W4" charset="0"/>
                <a:cs typeface="ヒラギノ丸ゴ Pro W4" charset="0"/>
              </a:rPr>
              <a:t>オミックスデータ</a:t>
            </a:r>
          </a:p>
        </p:txBody>
      </p:sp>
      <p:sp>
        <p:nvSpPr>
          <p:cNvPr id="18" name="Text Box 7"/>
          <p:cNvSpPr txBox="1">
            <a:spLocks noChangeArrowheads="1"/>
          </p:cNvSpPr>
          <p:nvPr/>
        </p:nvSpPr>
        <p:spPr bwMode="auto">
          <a:xfrm>
            <a:off x="6194425" y="5464175"/>
            <a:ext cx="2492375" cy="7080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ctr">
              <a:defRPr/>
            </a:pPr>
            <a:r>
              <a:rPr lang="ja-JP" altLang="en-US" sz="2000">
                <a:solidFill>
                  <a:srgbClr val="FF0000"/>
                </a:solidFill>
                <a:latin typeface="ヒラギノ丸ゴ Pro W4" charset="-128"/>
                <a:ea typeface="ヒラギノ丸ゴ Pro W4" charset="-128"/>
                <a:cs typeface="ヒラギノ丸ゴ Pro W4" charset="-128"/>
              </a:rPr>
              <a:t>化合物と反応の情報</a:t>
            </a:r>
            <a:endParaRPr lang="en-US" altLang="ja-JP" sz="2000">
              <a:solidFill>
                <a:srgbClr val="FF0000"/>
              </a:solidFill>
              <a:latin typeface="ヒラギノ丸ゴ Pro W4" charset="-128"/>
              <a:ea typeface="ヒラギノ丸ゴ Pro W4" charset="-128"/>
              <a:cs typeface="ヒラギノ丸ゴ Pro W4" charset="-128"/>
            </a:endParaRPr>
          </a:p>
          <a:p>
            <a:pPr algn="ctr">
              <a:defRPr/>
            </a:pPr>
            <a:r>
              <a:rPr lang="en-US" altLang="ja-JP" sz="2000">
                <a:solidFill>
                  <a:srgbClr val="000000"/>
                </a:solidFill>
                <a:latin typeface="ヒラギノ丸ゴ Pro W4" charset="-128"/>
                <a:ea typeface="ヒラギノ丸ゴ Pro W4" charset="-128"/>
                <a:cs typeface="ヒラギノ丸ゴ Pro W4" charset="-128"/>
              </a:rPr>
              <a:t>KEGG LIGAND</a:t>
            </a:r>
          </a:p>
        </p:txBody>
      </p:sp>
      <p:grpSp>
        <p:nvGrpSpPr>
          <p:cNvPr id="21515" name="図形グループ 22"/>
          <p:cNvGrpSpPr>
            <a:grpSpLocks/>
          </p:cNvGrpSpPr>
          <p:nvPr/>
        </p:nvGrpSpPr>
        <p:grpSpPr bwMode="auto">
          <a:xfrm>
            <a:off x="503238" y="1722438"/>
            <a:ext cx="6145212" cy="4059237"/>
            <a:chOff x="503916" y="1723115"/>
            <a:chExt cx="6144370" cy="4059139"/>
          </a:xfrm>
        </p:grpSpPr>
        <p:sp>
          <p:nvSpPr>
            <p:cNvPr id="19" name="AutoShape 10"/>
            <p:cNvSpPr>
              <a:spLocks noChangeArrowheads="1"/>
            </p:cNvSpPr>
            <p:nvPr/>
          </p:nvSpPr>
          <p:spPr bwMode="auto">
            <a:xfrm>
              <a:off x="2819761" y="5105995"/>
              <a:ext cx="3428530" cy="304793"/>
            </a:xfrm>
            <a:prstGeom prst="leftRightArrow">
              <a:avLst>
                <a:gd name="adj1" fmla="val 50000"/>
                <a:gd name="adj2" fmla="val 164988"/>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endParaRPr lang="ja-JP" altLang="en-US" sz="2000">
                <a:latin typeface="ヒラギノ丸ゴ Pro W4" charset="-128"/>
                <a:ea typeface="ヒラギノ丸ゴ Pro W4" charset="-128"/>
                <a:cs typeface="ヒラギノ丸ゴ Pro W4" charset="-128"/>
              </a:endParaRPr>
            </a:p>
          </p:txBody>
        </p:sp>
        <p:sp>
          <p:nvSpPr>
            <p:cNvPr id="21" name="AutoShape 10"/>
            <p:cNvSpPr>
              <a:spLocks noChangeArrowheads="1"/>
            </p:cNvSpPr>
            <p:nvPr/>
          </p:nvSpPr>
          <p:spPr bwMode="auto">
            <a:xfrm rot="18900000">
              <a:off x="503916" y="3599495"/>
              <a:ext cx="4058681" cy="306380"/>
            </a:xfrm>
            <a:prstGeom prst="leftRightArrow">
              <a:avLst>
                <a:gd name="adj1" fmla="val 50000"/>
                <a:gd name="adj2" fmla="val 165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endParaRPr lang="ja-JP" altLang="en-US" sz="2000">
                <a:latin typeface="ヒラギノ丸ゴ Pro W4" charset="-128"/>
                <a:ea typeface="ヒラギノ丸ゴ Pro W4" charset="-128"/>
                <a:cs typeface="ヒラギノ丸ゴ Pro W4" charset="-128"/>
              </a:endParaRPr>
            </a:p>
          </p:txBody>
        </p:sp>
        <p:sp>
          <p:nvSpPr>
            <p:cNvPr id="22" name="AutoShape 10"/>
            <p:cNvSpPr>
              <a:spLocks noChangeArrowheads="1"/>
            </p:cNvSpPr>
            <p:nvPr/>
          </p:nvSpPr>
          <p:spPr bwMode="auto">
            <a:xfrm rot="2700000" flipH="1">
              <a:off x="4465773" y="3599495"/>
              <a:ext cx="4060269" cy="306380"/>
            </a:xfrm>
            <a:prstGeom prst="leftRightArrow">
              <a:avLst>
                <a:gd name="adj1" fmla="val 50000"/>
                <a:gd name="adj2" fmla="val 165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endParaRPr lang="ja-JP" altLang="en-US" sz="2000">
                <a:latin typeface="ヒラギノ丸ゴ Pro W4" charset="-128"/>
                <a:ea typeface="ヒラギノ丸ゴ Pro W4" charset="-128"/>
                <a:cs typeface="ヒラギノ丸ゴ Pro W4" charset="-128"/>
              </a:endParaRPr>
            </a:p>
          </p:txBody>
        </p:sp>
      </p:grpSp>
      <p:sp>
        <p:nvSpPr>
          <p:cNvPr id="24" name="Text Box 12"/>
          <p:cNvSpPr txBox="1">
            <a:spLocks noChangeArrowheads="1"/>
          </p:cNvSpPr>
          <p:nvPr/>
        </p:nvSpPr>
        <p:spPr bwMode="auto">
          <a:xfrm>
            <a:off x="3281363" y="3617913"/>
            <a:ext cx="2492375" cy="7080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spAutoFit/>
          </a:bodyPr>
          <a:lstStyle/>
          <a:p>
            <a:pPr algn="ctr">
              <a:defRPr/>
            </a:pPr>
            <a:r>
              <a:rPr lang="ja-JP" altLang="en-US" sz="2000" dirty="0">
                <a:solidFill>
                  <a:srgbClr val="FF0000"/>
                </a:solidFill>
                <a:latin typeface="ヒラギノ丸ゴ Pro W4" charset="-128"/>
                <a:ea typeface="ヒラギノ丸ゴ Pro W4" charset="-128"/>
                <a:cs typeface="ヒラギノ丸ゴ Pro W4" charset="-128"/>
              </a:rPr>
              <a:t>疾患・医薬品の知識</a:t>
            </a:r>
            <a:endParaRPr lang="en-US" altLang="ja-JP" sz="2000" dirty="0">
              <a:solidFill>
                <a:srgbClr val="FF0000"/>
              </a:solidFill>
              <a:latin typeface="ヒラギノ丸ゴ Pro W4" charset="-128"/>
              <a:ea typeface="ヒラギノ丸ゴ Pro W4" charset="-128"/>
              <a:cs typeface="ヒラギノ丸ゴ Pro W4" charset="-128"/>
            </a:endParaRPr>
          </a:p>
          <a:p>
            <a:pPr algn="ctr">
              <a:defRPr/>
            </a:pPr>
            <a:r>
              <a:rPr lang="en-US" altLang="ja-JP" sz="2000" dirty="0">
                <a:solidFill>
                  <a:srgbClr val="000000"/>
                </a:solidFill>
                <a:latin typeface="ヒラギノ丸ゴ Pro W4" charset="-128"/>
                <a:ea typeface="ヒラギノ丸ゴ Pro W4" charset="-128"/>
                <a:cs typeface="ヒラギノ丸ゴ Pro W4" charset="-128"/>
              </a:rPr>
              <a:t>KEGG MEDICUS</a:t>
            </a:r>
          </a:p>
        </p:txBody>
      </p:sp>
    </p:spTree>
    <p:extLst>
      <p:ext uri="{BB962C8B-B14F-4D97-AF65-F5344CB8AC3E}">
        <p14:creationId xmlns:p14="http://schemas.microsoft.com/office/powerpoint/2010/main" val="7228097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11150" y="131763"/>
            <a:ext cx="8534400" cy="706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ja-JP" sz="2800" dirty="0">
                <a:solidFill>
                  <a:srgbClr val="000000"/>
                </a:solidFill>
                <a:latin typeface="ヒラギノ丸ゴ ProN W4" pitchFamily="-108" charset="-128"/>
                <a:ea typeface="ヒラギノ丸ゴ ProN W4" pitchFamily="-108" charset="-128"/>
                <a:cs typeface="ヒラギノ丸ゴ ProN W4" pitchFamily="-108" charset="-128"/>
              </a:rPr>
              <a:t>19 KEGG </a:t>
            </a:r>
            <a:r>
              <a:rPr lang="ja-JP" altLang="en-US" sz="2800" dirty="0" smtClean="0">
                <a:solidFill>
                  <a:srgbClr val="000000"/>
                </a:solidFill>
                <a:latin typeface="ヒラギノ丸ゴ ProN W4" pitchFamily="-108" charset="-128"/>
                <a:ea typeface="ヒラギノ丸ゴ ProN W4" pitchFamily="-108" charset="-128"/>
                <a:cs typeface="ヒラギノ丸ゴ ProN W4" pitchFamily="-108" charset="-128"/>
              </a:rPr>
              <a:t>データベース</a:t>
            </a:r>
            <a:endParaRPr lang="en-US" altLang="ja-JP" sz="2800" dirty="0">
              <a:solidFill>
                <a:srgbClr val="000000"/>
              </a:solidFill>
              <a:latin typeface="ヒラギノ丸ゴ ProN W4" pitchFamily="-108" charset="-128"/>
              <a:ea typeface="ヒラギノ丸ゴ ProN W4" pitchFamily="-108" charset="-128"/>
              <a:cs typeface="ヒラギノ丸ゴ ProN W4" pitchFamily="-108" charset="-128"/>
            </a:endParaRPr>
          </a:p>
        </p:txBody>
      </p:sp>
      <p:sp>
        <p:nvSpPr>
          <p:cNvPr id="23555"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F9389038-A26B-3043-A2B9-1D10D34B59DE}" type="slidenum">
              <a:rPr lang="en-US" altLang="ja-JP" sz="1400">
                <a:latin typeface="ヒラギノ丸ゴ Pro W4" charset="0"/>
                <a:ea typeface="ヒラギノ丸ゴ Pro W4" charset="0"/>
                <a:cs typeface="ヒラギノ丸ゴ Pro W4" charset="0"/>
              </a:rPr>
              <a:pPr/>
              <a:t>16</a:t>
            </a:fld>
            <a:endParaRPr lang="en-US" altLang="ja-JP" sz="1400">
              <a:latin typeface="ヒラギノ丸ゴ Pro W4" charset="0"/>
              <a:ea typeface="ヒラギノ丸ゴ Pro W4" charset="0"/>
              <a:cs typeface="ヒラギノ丸ゴ Pro W4" charset="0"/>
            </a:endParaRPr>
          </a:p>
        </p:txBody>
      </p:sp>
      <p:sp>
        <p:nvSpPr>
          <p:cNvPr id="9" name="Text Box 3"/>
          <p:cNvSpPr txBox="1">
            <a:spLocks noChangeArrowheads="1"/>
          </p:cNvSpPr>
          <p:nvPr/>
        </p:nvSpPr>
        <p:spPr bwMode="auto">
          <a:xfrm>
            <a:off x="381000" y="914400"/>
            <a:ext cx="8382000" cy="1016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生命システムの情報</a:t>
            </a:r>
            <a:r>
              <a:rPr lang="en-US" altLang="ja-JP" sz="2000" dirty="0">
                <a:solidFill>
                  <a:srgbClr val="000000"/>
                </a:solidFill>
                <a:latin typeface="ヒラギノ丸ゴ Pro W4" charset="0"/>
                <a:ea typeface="ヒラギノ丸ゴ Pro W4" charset="0"/>
                <a:cs typeface="ヒラギノ丸ゴ Pro W4" charset="0"/>
              </a:rPr>
              <a:t> (3)</a:t>
            </a: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PATHWAY, MODULE</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ネットワーク</a:t>
            </a:r>
            <a:r>
              <a:rPr lang="ja-JP" altLang="en-US" sz="2000" dirty="0" smtClean="0">
                <a:solidFill>
                  <a:srgbClr val="000000"/>
                </a:solidFill>
                <a:latin typeface="ヒラギノ丸ゴ Pro W4" charset="0"/>
                <a:ea typeface="ヒラギノ丸ゴ Pro W4" charset="0"/>
                <a:cs typeface="ヒラギノ丸ゴ Pro W4" charset="0"/>
              </a:rPr>
              <a:t>情報</a:t>
            </a:r>
            <a:r>
              <a:rPr lang="ja-JP" altLang="ja-JP" sz="2000" dirty="0">
                <a:solidFill>
                  <a:srgbClr val="000000"/>
                </a:solidFill>
                <a:latin typeface="ヒラギノ丸ゴ Pro W4" charset="0"/>
                <a:ea typeface="ヒラギノ丸ゴ Pro W4" charset="0"/>
                <a:cs typeface="ヒラギノ丸ゴ Pro W4" charset="0"/>
              </a:rPr>
              <a:t>　</a:t>
            </a:r>
            <a:r>
              <a:rPr lang="ja-JP" altLang="en-US" sz="2000" dirty="0" smtClean="0">
                <a:solidFill>
                  <a:srgbClr val="FF0000"/>
                </a:solidFill>
                <a:latin typeface="ヒラギノ丸ゴ Pro W4" charset="0"/>
                <a:ea typeface="ヒラギノ丸ゴ Pro W4" charset="0"/>
                <a:cs typeface="ヒラギノ丸ゴ Pro W4" charset="0"/>
              </a:rPr>
              <a:t>文献</a:t>
            </a:r>
            <a:endParaRPr lang="en-US" altLang="ja-JP" sz="2000" dirty="0" smtClean="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smtClean="0">
                <a:solidFill>
                  <a:srgbClr val="FF0000"/>
                </a:solidFill>
                <a:latin typeface="ヒラギノ丸ゴ Pro W4" charset="0"/>
                <a:ea typeface="ヒラギノ丸ゴ Pro W4" charset="0"/>
                <a:cs typeface="ヒラギノ丸ゴ Pro W4" charset="0"/>
              </a:rPr>
              <a:t>BRITE</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機能</a:t>
            </a:r>
            <a:r>
              <a:rPr lang="ja-JP" altLang="en-US" sz="2000" dirty="0" smtClean="0">
                <a:solidFill>
                  <a:srgbClr val="000000"/>
                </a:solidFill>
                <a:latin typeface="ヒラギノ丸ゴ Pro W4" charset="0"/>
                <a:ea typeface="ヒラギノ丸ゴ Pro W4" charset="0"/>
                <a:cs typeface="ヒラギノ丸ゴ Pro W4" charset="0"/>
              </a:rPr>
              <a:t>分類　</a:t>
            </a:r>
            <a:r>
              <a:rPr lang="ja-JP" altLang="en-US" sz="2000" dirty="0" smtClean="0">
                <a:solidFill>
                  <a:srgbClr val="FF0000"/>
                </a:solidFill>
                <a:latin typeface="ヒラギノ丸ゴ Pro W4" charset="0"/>
                <a:ea typeface="ヒラギノ丸ゴ Pro W4" charset="0"/>
                <a:cs typeface="ヒラギノ丸ゴ Pro W4" charset="0"/>
              </a:rPr>
              <a:t>文献</a:t>
            </a:r>
            <a:r>
              <a:rPr lang="en-US" altLang="ja-JP" sz="2000" dirty="0">
                <a:solidFill>
                  <a:srgbClr val="FF0000"/>
                </a:solidFill>
                <a:latin typeface="ヒラギノ丸ゴ Pro W4" charset="0"/>
                <a:ea typeface="ヒラギノ丸ゴ Pro W4" charset="0"/>
                <a:cs typeface="ヒラギノ丸ゴ Pro W4" charset="0"/>
              </a:rPr>
              <a:t>,</a:t>
            </a:r>
            <a:r>
              <a:rPr lang="ja-JP" altLang="en-US" sz="2000" dirty="0" smtClean="0">
                <a:solidFill>
                  <a:srgbClr val="FF0000"/>
                </a:solidFill>
                <a:latin typeface="ヒラギノ丸ゴ Pro W4" charset="0"/>
                <a:ea typeface="ヒラギノ丸ゴ Pro W4" charset="0"/>
                <a:cs typeface="ヒラギノ丸ゴ Pro W4" charset="0"/>
              </a:rPr>
              <a:t>ウェブ情報</a:t>
            </a:r>
            <a:endParaRPr lang="en-US" altLang="ja-JP" sz="2000" dirty="0">
              <a:solidFill>
                <a:srgbClr val="FF0000"/>
              </a:solidFill>
              <a:latin typeface="ヒラギノ丸ゴ Pro W4" charset="0"/>
              <a:ea typeface="ヒラギノ丸ゴ Pro W4" charset="0"/>
              <a:cs typeface="ヒラギノ丸ゴ Pro W4" charset="0"/>
            </a:endParaRPr>
          </a:p>
        </p:txBody>
      </p:sp>
      <p:sp>
        <p:nvSpPr>
          <p:cNvPr id="10" name="Text Box 3"/>
          <p:cNvSpPr txBox="1">
            <a:spLocks noChangeArrowheads="1"/>
          </p:cNvSpPr>
          <p:nvPr/>
        </p:nvSpPr>
        <p:spPr bwMode="auto">
          <a:xfrm>
            <a:off x="381000" y="2009775"/>
            <a:ext cx="8382000" cy="163121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ゲノムと遺伝子の情報</a:t>
            </a:r>
            <a:r>
              <a:rPr lang="en-US" altLang="ja-JP" sz="2000" dirty="0">
                <a:solidFill>
                  <a:srgbClr val="000000"/>
                </a:solidFill>
                <a:latin typeface="ヒラギノ丸ゴ Pro W4" charset="0"/>
                <a:ea typeface="ヒラギノ丸ゴ Pro W4" charset="0"/>
                <a:cs typeface="ヒラギノ丸ゴ Pro W4" charset="0"/>
              </a:rPr>
              <a:t> (6)</a:t>
            </a: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ORTHOLOGY</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オーソログ</a:t>
            </a:r>
            <a:r>
              <a:rPr lang="ja-JP" altLang="en-US" sz="2000" dirty="0" smtClean="0">
                <a:solidFill>
                  <a:srgbClr val="000000"/>
                </a:solidFill>
                <a:latin typeface="ヒラギノ丸ゴ Pro W4" charset="0"/>
                <a:ea typeface="ヒラギノ丸ゴ Pro W4" charset="0"/>
                <a:cs typeface="ヒラギノ丸ゴ Pro W4" charset="0"/>
              </a:rPr>
              <a:t>情報　</a:t>
            </a:r>
            <a:r>
              <a:rPr lang="ja-JP" altLang="en-US" sz="2000" dirty="0" smtClean="0">
                <a:solidFill>
                  <a:srgbClr val="FF0000"/>
                </a:solidFill>
                <a:latin typeface="ヒラギノ丸ゴ Pro W4" charset="0"/>
                <a:ea typeface="ヒラギノ丸ゴ Pro W4" charset="0"/>
                <a:cs typeface="ヒラギノ丸ゴ Pro W4" charset="0"/>
              </a:rPr>
              <a:t>文献</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GENES, GENOME</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遺伝子アノテーションと生物</a:t>
            </a:r>
            <a:r>
              <a:rPr lang="ja-JP" altLang="en-US" sz="2000" dirty="0" smtClean="0">
                <a:solidFill>
                  <a:srgbClr val="000000"/>
                </a:solidFill>
                <a:latin typeface="ヒラギノ丸ゴ Pro W4" charset="0"/>
                <a:ea typeface="ヒラギノ丸ゴ Pro W4" charset="0"/>
                <a:cs typeface="ヒラギノ丸ゴ Pro W4" charset="0"/>
              </a:rPr>
              <a:t>種　</a:t>
            </a:r>
            <a:r>
              <a:rPr lang="en-US" altLang="ja-JP" sz="2000" dirty="0" smtClean="0">
                <a:solidFill>
                  <a:srgbClr val="FF0000"/>
                </a:solidFill>
                <a:latin typeface="ヒラギノ丸ゴ Pro W4" charset="0"/>
                <a:ea typeface="ヒラギノ丸ゴ Pro W4" charset="0"/>
                <a:cs typeface="ヒラギノ丸ゴ Pro W4" charset="0"/>
              </a:rPr>
              <a:t>DB+</a:t>
            </a:r>
            <a:r>
              <a:rPr lang="ja-JP" altLang="en-US" sz="2000" dirty="0" smtClean="0">
                <a:solidFill>
                  <a:srgbClr val="FF0000"/>
                </a:solidFill>
                <a:latin typeface="ヒラギノ丸ゴ Pro W4" charset="0"/>
                <a:ea typeface="ヒラギノ丸ゴ Pro W4" charset="0"/>
                <a:cs typeface="ヒラギノ丸ゴ Pro W4" charset="0"/>
              </a:rPr>
              <a:t>自動・手動</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MGENES, MGENOME</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メタゲノム</a:t>
            </a:r>
            <a:r>
              <a:rPr lang="ja-JP" altLang="en-US" sz="2000" dirty="0" smtClean="0">
                <a:solidFill>
                  <a:srgbClr val="000000"/>
                </a:solidFill>
                <a:latin typeface="ヒラギノ丸ゴ Pro W4" charset="0"/>
                <a:ea typeface="ヒラギノ丸ゴ Pro W4" charset="0"/>
                <a:cs typeface="ヒラギノ丸ゴ Pro W4" charset="0"/>
              </a:rPr>
              <a:t>情報　</a:t>
            </a:r>
            <a:r>
              <a:rPr lang="en-US" altLang="ja-JP" sz="2000" dirty="0" smtClean="0">
                <a:solidFill>
                  <a:srgbClr val="FF0000"/>
                </a:solidFill>
                <a:latin typeface="ヒラギノ丸ゴ Pro W4" charset="0"/>
                <a:ea typeface="ヒラギノ丸ゴ Pro W4" charset="0"/>
                <a:cs typeface="ヒラギノ丸ゴ Pro W4" charset="0"/>
              </a:rPr>
              <a:t>DB+</a:t>
            </a:r>
            <a:r>
              <a:rPr lang="ja-JP" altLang="en-US" sz="2000" dirty="0" smtClean="0">
                <a:solidFill>
                  <a:srgbClr val="FF0000"/>
                </a:solidFill>
                <a:latin typeface="ヒラギノ丸ゴ Pro W4" charset="0"/>
                <a:ea typeface="ヒラギノ丸ゴ Pro W4" charset="0"/>
                <a:cs typeface="ヒラギノ丸ゴ Pro W4" charset="0"/>
              </a:rPr>
              <a:t>自動</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SSDB</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全対全での遺伝子間ベストヒット</a:t>
            </a:r>
            <a:r>
              <a:rPr lang="ja-JP" altLang="en-US" sz="2000" dirty="0" smtClean="0">
                <a:solidFill>
                  <a:srgbClr val="000000"/>
                </a:solidFill>
                <a:latin typeface="ヒラギノ丸ゴ Pro W4" charset="0"/>
                <a:ea typeface="ヒラギノ丸ゴ Pro W4" charset="0"/>
                <a:cs typeface="ヒラギノ丸ゴ Pro W4" charset="0"/>
              </a:rPr>
              <a:t>情報　</a:t>
            </a:r>
            <a:r>
              <a:rPr lang="ja-JP" altLang="en-US" sz="2000" dirty="0" smtClean="0">
                <a:solidFill>
                  <a:srgbClr val="FF0000"/>
                </a:solidFill>
                <a:latin typeface="ヒラギノ丸ゴ Pro W4" charset="0"/>
                <a:ea typeface="ヒラギノ丸ゴ Pro W4" charset="0"/>
                <a:cs typeface="ヒラギノ丸ゴ Pro W4" charset="0"/>
              </a:rPr>
              <a:t>自動計算</a:t>
            </a:r>
            <a:endParaRPr lang="en-US" altLang="ja-JP" sz="2000" dirty="0">
              <a:solidFill>
                <a:srgbClr val="FF0000"/>
              </a:solidFill>
              <a:latin typeface="ヒラギノ丸ゴ Pro W4" charset="0"/>
              <a:ea typeface="ヒラギノ丸ゴ Pro W4" charset="0"/>
              <a:cs typeface="ヒラギノ丸ゴ Pro W4" charset="0"/>
            </a:endParaRPr>
          </a:p>
        </p:txBody>
      </p:sp>
      <p:sp>
        <p:nvSpPr>
          <p:cNvPr id="11" name="Text Box 3"/>
          <p:cNvSpPr txBox="1">
            <a:spLocks noChangeArrowheads="1"/>
          </p:cNvSpPr>
          <p:nvPr/>
        </p:nvSpPr>
        <p:spPr bwMode="auto">
          <a:xfrm>
            <a:off x="381000" y="3733800"/>
            <a:ext cx="8382000" cy="193899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marL="177800" indent="-177800">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化合物と反応の情報</a:t>
            </a:r>
            <a:r>
              <a:rPr lang="en-US" altLang="ja-JP" sz="2000" dirty="0">
                <a:solidFill>
                  <a:srgbClr val="000000"/>
                </a:solidFill>
                <a:latin typeface="ヒラギノ丸ゴ Pro W4" charset="0"/>
                <a:ea typeface="ヒラギノ丸ゴ Pro W4" charset="0"/>
                <a:cs typeface="ヒラギノ丸ゴ Pro W4" charset="0"/>
              </a:rPr>
              <a:t> (6): KEGG LIGAND</a:t>
            </a: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COMPOUND</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化合物の構造と関連する代謝</a:t>
            </a:r>
            <a:r>
              <a:rPr lang="ja-JP" altLang="en-US" sz="2000" dirty="0" smtClean="0">
                <a:solidFill>
                  <a:srgbClr val="000000"/>
                </a:solidFill>
                <a:latin typeface="ヒラギノ丸ゴ Pro W4" charset="0"/>
                <a:ea typeface="ヒラギノ丸ゴ Pro W4" charset="0"/>
                <a:cs typeface="ヒラギノ丸ゴ Pro W4" charset="0"/>
              </a:rPr>
              <a:t>パスウェイ　</a:t>
            </a:r>
            <a:r>
              <a:rPr lang="ja-JP" altLang="en-US" sz="2000" dirty="0" smtClean="0">
                <a:solidFill>
                  <a:srgbClr val="FF0000"/>
                </a:solidFill>
                <a:latin typeface="ヒラギノ丸ゴ Pro W4" charset="0"/>
                <a:ea typeface="ヒラギノ丸ゴ Pro W4" charset="0"/>
                <a:cs typeface="ヒラギノ丸ゴ Pro W4" charset="0"/>
              </a:rPr>
              <a:t>文献</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GLYCAN</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糖鎖化合物の</a:t>
            </a:r>
            <a:r>
              <a:rPr lang="ja-JP" altLang="en-US" sz="2000" dirty="0" smtClean="0">
                <a:solidFill>
                  <a:srgbClr val="000000"/>
                </a:solidFill>
                <a:latin typeface="ヒラギノ丸ゴ Pro W4" charset="0"/>
                <a:ea typeface="ヒラギノ丸ゴ Pro W4" charset="0"/>
                <a:cs typeface="ヒラギノ丸ゴ Pro W4" charset="0"/>
              </a:rPr>
              <a:t>構造　</a:t>
            </a:r>
            <a:r>
              <a:rPr lang="en-US" altLang="ja-JP" sz="2000" dirty="0" smtClean="0">
                <a:solidFill>
                  <a:srgbClr val="FF0000"/>
                </a:solidFill>
                <a:latin typeface="ヒラギノ丸ゴ Pro W4" charset="0"/>
                <a:ea typeface="ヒラギノ丸ゴ Pro W4" charset="0"/>
                <a:cs typeface="ヒラギノ丸ゴ Pro W4" charset="0"/>
              </a:rPr>
              <a:t>DB+</a:t>
            </a:r>
            <a:r>
              <a:rPr lang="ja-JP" altLang="en-US" sz="2000" dirty="0" smtClean="0">
                <a:solidFill>
                  <a:srgbClr val="FF0000"/>
                </a:solidFill>
                <a:latin typeface="ヒラギノ丸ゴ Pro W4" charset="0"/>
                <a:ea typeface="ヒラギノ丸ゴ Pro W4" charset="0"/>
                <a:cs typeface="ヒラギノ丸ゴ Pro W4" charset="0"/>
              </a:rPr>
              <a:t>文献</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REACTION</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化学反応と関連する代謝</a:t>
            </a:r>
            <a:r>
              <a:rPr lang="ja-JP" altLang="en-US" sz="2000" dirty="0" smtClean="0">
                <a:solidFill>
                  <a:srgbClr val="000000"/>
                </a:solidFill>
                <a:latin typeface="ヒラギノ丸ゴ Pro W4" charset="0"/>
                <a:ea typeface="ヒラギノ丸ゴ Pro W4" charset="0"/>
                <a:cs typeface="ヒラギノ丸ゴ Pro W4" charset="0"/>
              </a:rPr>
              <a:t>パスウェイ　</a:t>
            </a:r>
            <a:r>
              <a:rPr lang="ja-JP" altLang="en-US" sz="2000" dirty="0" smtClean="0">
                <a:solidFill>
                  <a:srgbClr val="FF0000"/>
                </a:solidFill>
                <a:latin typeface="ヒラギノ丸ゴ Pro W4" charset="0"/>
                <a:ea typeface="ヒラギノ丸ゴ Pro W4" charset="0"/>
                <a:cs typeface="ヒラギノ丸ゴ Pro W4" charset="0"/>
              </a:rPr>
              <a:t>文献</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RPAIR, RCLASS</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反応の基質・生成物ペアと反応</a:t>
            </a:r>
            <a:r>
              <a:rPr lang="ja-JP" altLang="en-US" sz="2000" dirty="0" smtClean="0">
                <a:solidFill>
                  <a:srgbClr val="000000"/>
                </a:solidFill>
                <a:latin typeface="ヒラギノ丸ゴ Pro W4" charset="0"/>
                <a:ea typeface="ヒラギノ丸ゴ Pro W4" charset="0"/>
                <a:cs typeface="ヒラギノ丸ゴ Pro W4" charset="0"/>
              </a:rPr>
              <a:t>パターン　</a:t>
            </a:r>
            <a:r>
              <a:rPr lang="ja-JP" altLang="en-US" sz="2000" dirty="0" smtClean="0">
                <a:solidFill>
                  <a:srgbClr val="FF0000"/>
                </a:solidFill>
                <a:latin typeface="ヒラギノ丸ゴ Pro W4" charset="0"/>
                <a:ea typeface="ヒラギノ丸ゴ Pro W4" charset="0"/>
                <a:cs typeface="ヒラギノ丸ゴ Pro W4" charset="0"/>
              </a:rPr>
              <a:t>手動</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ENZYME</a:t>
            </a:r>
            <a:r>
              <a:rPr lang="en-US" altLang="ja-JP" sz="2000" dirty="0">
                <a:solidFill>
                  <a:srgbClr val="000000"/>
                </a:solidFill>
                <a:latin typeface="ヒラギノ丸ゴ Pro W4" charset="0"/>
                <a:ea typeface="ヒラギノ丸ゴ Pro W4" charset="0"/>
                <a:cs typeface="ヒラギノ丸ゴ Pro W4" charset="0"/>
              </a:rPr>
              <a:t>: IUPAC </a:t>
            </a:r>
            <a:r>
              <a:rPr lang="ja-JP" altLang="en-US" sz="2000" dirty="0">
                <a:solidFill>
                  <a:srgbClr val="000000"/>
                </a:solidFill>
                <a:latin typeface="ヒラギノ丸ゴ Pro W4" charset="0"/>
                <a:ea typeface="ヒラギノ丸ゴ Pro W4" charset="0"/>
                <a:cs typeface="ヒラギノ丸ゴ Pro W4" charset="0"/>
              </a:rPr>
              <a:t>酵素反応</a:t>
            </a:r>
            <a:r>
              <a:rPr lang="ja-JP" altLang="en-US" sz="2000" dirty="0" smtClean="0">
                <a:solidFill>
                  <a:srgbClr val="000000"/>
                </a:solidFill>
                <a:latin typeface="ヒラギノ丸ゴ Pro W4" charset="0"/>
                <a:ea typeface="ヒラギノ丸ゴ Pro W4" charset="0"/>
                <a:cs typeface="ヒラギノ丸ゴ Pro W4" charset="0"/>
              </a:rPr>
              <a:t>分類　</a:t>
            </a:r>
            <a:r>
              <a:rPr lang="en-US" altLang="ja-JP" sz="2000" dirty="0" smtClean="0">
                <a:solidFill>
                  <a:srgbClr val="FF0000"/>
                </a:solidFill>
                <a:latin typeface="ヒラギノ丸ゴ Pro W4" charset="0"/>
                <a:ea typeface="ヒラギノ丸ゴ Pro W4" charset="0"/>
                <a:cs typeface="ヒラギノ丸ゴ Pro W4" charset="0"/>
              </a:rPr>
              <a:t>DB+</a:t>
            </a:r>
            <a:r>
              <a:rPr lang="ja-JP" altLang="en-US" sz="2000" dirty="0" smtClean="0">
                <a:solidFill>
                  <a:srgbClr val="FF0000"/>
                </a:solidFill>
                <a:latin typeface="ヒラギノ丸ゴ Pro W4" charset="0"/>
                <a:ea typeface="ヒラギノ丸ゴ Pro W4" charset="0"/>
                <a:cs typeface="ヒラギノ丸ゴ Pro W4" charset="0"/>
              </a:rPr>
              <a:t>手動</a:t>
            </a:r>
            <a:endParaRPr lang="en-US" altLang="ja-JP" sz="2000" dirty="0">
              <a:solidFill>
                <a:srgbClr val="FF0000"/>
              </a:solidFill>
              <a:latin typeface="ヒラギノ丸ゴ Pro W4" charset="0"/>
              <a:ea typeface="ヒラギノ丸ゴ Pro W4" charset="0"/>
              <a:cs typeface="ヒラギノ丸ゴ Pro W4" charset="0"/>
            </a:endParaRPr>
          </a:p>
        </p:txBody>
      </p:sp>
      <p:sp>
        <p:nvSpPr>
          <p:cNvPr id="12" name="Text Box 3"/>
          <p:cNvSpPr txBox="1">
            <a:spLocks noChangeArrowheads="1"/>
          </p:cNvSpPr>
          <p:nvPr/>
        </p:nvSpPr>
        <p:spPr bwMode="auto">
          <a:xfrm>
            <a:off x="381000" y="5765800"/>
            <a:ext cx="8382000" cy="10156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疾患と医薬品の情報</a:t>
            </a:r>
            <a:r>
              <a:rPr lang="en-US" altLang="ja-JP" sz="2000" dirty="0">
                <a:solidFill>
                  <a:srgbClr val="000000"/>
                </a:solidFill>
                <a:latin typeface="ヒラギノ丸ゴ Pro W4" charset="0"/>
                <a:ea typeface="ヒラギノ丸ゴ Pro W4" charset="0"/>
                <a:cs typeface="ヒラギノ丸ゴ Pro W4" charset="0"/>
              </a:rPr>
              <a:t> (4): KEGG MEDICUS</a:t>
            </a: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DISEASE</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疾患</a:t>
            </a:r>
            <a:r>
              <a:rPr lang="ja-JP" altLang="en-US" sz="2000" dirty="0" smtClean="0">
                <a:solidFill>
                  <a:srgbClr val="000000"/>
                </a:solidFill>
                <a:latin typeface="ヒラギノ丸ゴ Pro W4" charset="0"/>
                <a:ea typeface="ヒラギノ丸ゴ Pro W4" charset="0"/>
                <a:cs typeface="ヒラギノ丸ゴ Pro W4" charset="0"/>
              </a:rPr>
              <a:t>情報　</a:t>
            </a:r>
            <a:r>
              <a:rPr lang="ja-JP" altLang="en-US" sz="2000" dirty="0" smtClean="0">
                <a:solidFill>
                  <a:srgbClr val="FF0000"/>
                </a:solidFill>
                <a:latin typeface="ヒラギノ丸ゴ Pro W4" charset="0"/>
                <a:ea typeface="ヒラギノ丸ゴ Pro W4" charset="0"/>
                <a:cs typeface="ヒラギノ丸ゴ Pro W4" charset="0"/>
              </a:rPr>
              <a:t>文献</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a:solidFill>
                  <a:srgbClr val="FF0000"/>
                </a:solidFill>
                <a:latin typeface="ヒラギノ丸ゴ Pro W4" charset="0"/>
                <a:ea typeface="ヒラギノ丸ゴ Pro W4" charset="0"/>
                <a:cs typeface="ヒラギノ丸ゴ Pro W4" charset="0"/>
              </a:rPr>
              <a:t>DRUG, DGROUP, ENVIRON</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医薬品、機能性</a:t>
            </a:r>
            <a:r>
              <a:rPr lang="ja-JP" altLang="en-US" sz="2000" dirty="0" smtClean="0">
                <a:solidFill>
                  <a:srgbClr val="000000"/>
                </a:solidFill>
                <a:latin typeface="ヒラギノ丸ゴ Pro W4" charset="0"/>
                <a:ea typeface="ヒラギノ丸ゴ Pro W4" charset="0"/>
                <a:cs typeface="ヒラギノ丸ゴ Pro W4" charset="0"/>
              </a:rPr>
              <a:t>化合物　</a:t>
            </a:r>
            <a:r>
              <a:rPr lang="ja-JP" altLang="en-US" sz="2000" dirty="0" smtClean="0">
                <a:solidFill>
                  <a:srgbClr val="FF0000"/>
                </a:solidFill>
                <a:latin typeface="ヒラギノ丸ゴ Pro W4" charset="0"/>
                <a:ea typeface="ヒラギノ丸ゴ Pro W4" charset="0"/>
                <a:cs typeface="ヒラギノ丸ゴ Pro W4" charset="0"/>
              </a:rPr>
              <a:t>文献</a:t>
            </a:r>
            <a:r>
              <a:rPr lang="en-US" altLang="ja-JP" sz="2000" dirty="0" smtClean="0">
                <a:solidFill>
                  <a:srgbClr val="FF0000"/>
                </a:solidFill>
                <a:latin typeface="ヒラギノ丸ゴ Pro W4" charset="0"/>
                <a:ea typeface="ヒラギノ丸ゴ Pro W4" charset="0"/>
                <a:cs typeface="ヒラギノ丸ゴ Pro W4" charset="0"/>
              </a:rPr>
              <a:t>,DB+</a:t>
            </a:r>
            <a:r>
              <a:rPr lang="ja-JP" altLang="en-US" sz="2000" dirty="0" smtClean="0">
                <a:solidFill>
                  <a:srgbClr val="FF0000"/>
                </a:solidFill>
                <a:latin typeface="ヒラギノ丸ゴ Pro W4" charset="0"/>
                <a:ea typeface="ヒラギノ丸ゴ Pro W4" charset="0"/>
                <a:cs typeface="ヒラギノ丸ゴ Pro W4" charset="0"/>
              </a:rPr>
              <a:t>手動</a:t>
            </a:r>
            <a:endParaRPr lang="en-US" altLang="ja-JP" sz="2000" dirty="0">
              <a:solidFill>
                <a:srgbClr val="FF0000"/>
              </a:solidFill>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28392764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11150" y="131763"/>
            <a:ext cx="8534400" cy="7366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25603" name="Rectangle 3"/>
          <p:cNvSpPr>
            <a:spLocks noGrp="1" noChangeArrowheads="1"/>
          </p:cNvSpPr>
          <p:nvPr>
            <p:ph type="title"/>
          </p:nvPr>
        </p:nvSpPr>
        <p:spPr>
          <a:xfrm>
            <a:off x="685800" y="182563"/>
            <a:ext cx="7772400" cy="647700"/>
          </a:xfrm>
        </p:spPr>
        <p:txBody>
          <a:bodyPr/>
          <a:lstStyle/>
          <a:p>
            <a:r>
              <a:rPr lang="ja-JP" altLang="en-US" sz="3200" dirty="0" smtClean="0">
                <a:latin typeface="ヒラギノ丸ゴ Pro W4" charset="0"/>
                <a:ea typeface="ヒラギノ丸ゴ Pro W4" charset="0"/>
                <a:cs typeface="ヒラギノ丸ゴ Pro W4" charset="0"/>
              </a:rPr>
              <a:t>本日の内容</a:t>
            </a:r>
            <a:endParaRPr lang="ja-JP" altLang="en-US" sz="3200" dirty="0">
              <a:latin typeface="ヒラギノ丸ゴ Pro W4" charset="0"/>
              <a:ea typeface="ヒラギノ丸ゴ Pro W4" charset="0"/>
              <a:cs typeface="ヒラギノ丸ゴ Pro W4" charset="0"/>
            </a:endParaRPr>
          </a:p>
        </p:txBody>
      </p:sp>
      <p:sp>
        <p:nvSpPr>
          <p:cNvPr id="25604" name="スライド番号プレースホルダ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51124C6B-027C-B245-A247-50D32B2BA944}" type="slidenum">
              <a:rPr lang="en-US" altLang="ja-JP" sz="1400"/>
              <a:pPr/>
              <a:t>17</a:t>
            </a:fld>
            <a:endParaRPr lang="en-US" altLang="ja-JP" sz="1400"/>
          </a:p>
        </p:txBody>
      </p:sp>
      <p:sp>
        <p:nvSpPr>
          <p:cNvPr id="6" name="Rectangle 7" descr="Rectangle: Click to edit Master text styles&#10;Second level&#10;Third level&#10;Fourth level&#10;Fifth level"/>
          <p:cNvSpPr txBox="1">
            <a:spLocks noChangeArrowheads="1"/>
          </p:cNvSpPr>
          <p:nvPr/>
        </p:nvSpPr>
        <p:spPr bwMode="auto">
          <a:xfrm>
            <a:off x="549580" y="1600200"/>
            <a:ext cx="8229600" cy="4525963"/>
          </a:xfrm>
          <a:prstGeom prst="rect">
            <a:avLst/>
          </a:prstGeom>
          <a:noFill/>
          <a:ln w="9525">
            <a:noFill/>
            <a:miter lim="800000"/>
            <a:headEnd/>
            <a:tailEnd/>
          </a:ln>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spcBef>
                <a:spcPct val="20000"/>
              </a:spcBef>
              <a:buFontTx/>
              <a:buChar char="•"/>
            </a:pPr>
            <a:r>
              <a:rPr kumimoji="0" lang="en-US" altLang="ja-JP" sz="2800" dirty="0" smtClean="0">
                <a:latin typeface="ヒラギノ丸ゴ Pro W4" charset="0"/>
                <a:ea typeface="ヒラギノ丸ゴ Pro W4" charset="0"/>
                <a:cs typeface="ヒラギノ丸ゴ Pro W4" charset="0"/>
              </a:rPr>
              <a:t>Kyoto Encyclopedia of Genes and Genomes (KEGG) </a:t>
            </a:r>
            <a:r>
              <a:rPr kumimoji="0" lang="ja-JP" altLang="en-US" sz="2800" dirty="0" smtClean="0">
                <a:latin typeface="ヒラギノ丸ゴ Pro W4" charset="0"/>
                <a:ea typeface="ヒラギノ丸ゴ Pro W4" charset="0"/>
                <a:cs typeface="ヒラギノ丸ゴ Pro W4" charset="0"/>
              </a:rPr>
              <a:t>の概要</a:t>
            </a:r>
            <a:endParaRPr kumimoji="0" lang="en-US" altLang="ja-JP" sz="2800" dirty="0">
              <a:latin typeface="ヒラギノ丸ゴ Pro W4" charset="0"/>
              <a:ea typeface="ヒラギノ丸ゴ Pro W4" charset="0"/>
              <a:cs typeface="ヒラギノ丸ゴ Pro W4" charset="0"/>
            </a:endParaRPr>
          </a:p>
          <a:p>
            <a:pPr>
              <a:spcBef>
                <a:spcPct val="20000"/>
              </a:spcBef>
              <a:buFontTx/>
              <a:buChar char="•"/>
            </a:pPr>
            <a:endParaRPr kumimoji="0" lang="en-US" altLang="ja-JP" sz="2800" dirty="0">
              <a:latin typeface="ヒラギノ丸ゴ Pro W4" charset="0"/>
              <a:ea typeface="ヒラギノ丸ゴ Pro W4" charset="0"/>
              <a:cs typeface="ヒラギノ丸ゴ Pro W4" charset="0"/>
            </a:endParaRPr>
          </a:p>
          <a:p>
            <a:pPr>
              <a:spcBef>
                <a:spcPct val="20000"/>
              </a:spcBef>
              <a:buFontTx/>
              <a:buChar char="•"/>
            </a:pPr>
            <a:r>
              <a:rPr kumimoji="0" lang="en-US" altLang="ja-JP" sz="2800" dirty="0" smtClean="0">
                <a:latin typeface="ヒラギノ丸ゴ Pro W4" charset="0"/>
                <a:ea typeface="ヒラギノ丸ゴ Pro W4" charset="0"/>
                <a:cs typeface="ヒラギノ丸ゴ Pro W4" charset="0"/>
              </a:rPr>
              <a:t>KEGG </a:t>
            </a:r>
            <a:r>
              <a:rPr kumimoji="0" lang="ja-JP" altLang="en-US" sz="2800" dirty="0" smtClean="0">
                <a:latin typeface="ヒラギノ丸ゴ Pro W4" charset="0"/>
                <a:ea typeface="ヒラギノ丸ゴ Pro W4" charset="0"/>
                <a:cs typeface="ヒラギノ丸ゴ Pro W4" charset="0"/>
              </a:rPr>
              <a:t>のデータ数</a:t>
            </a:r>
            <a:endParaRPr kumimoji="0" lang="en-US" altLang="ja-JP" sz="2800" dirty="0">
              <a:latin typeface="ヒラギノ丸ゴ Pro W4" charset="0"/>
              <a:ea typeface="ヒラギノ丸ゴ Pro W4" charset="0"/>
              <a:cs typeface="ヒラギノ丸ゴ Pro W4" charset="0"/>
            </a:endParaRPr>
          </a:p>
          <a:p>
            <a:pPr lvl="1">
              <a:spcBef>
                <a:spcPct val="20000"/>
              </a:spcBef>
              <a:buFontTx/>
              <a:buChar char="–"/>
            </a:pPr>
            <a:endParaRPr kumimoji="0" lang="en-US" altLang="ja-JP" sz="2800" dirty="0">
              <a:latin typeface="ヒラギノ丸ゴ Pro W4" charset="0"/>
              <a:ea typeface="ヒラギノ丸ゴ Pro W4" charset="0"/>
              <a:cs typeface="ヒラギノ丸ゴ Pro W4" charset="0"/>
            </a:endParaRPr>
          </a:p>
          <a:p>
            <a:pPr>
              <a:spcBef>
                <a:spcPct val="20000"/>
              </a:spcBef>
              <a:buFontTx/>
              <a:buChar char="•"/>
            </a:pPr>
            <a:r>
              <a:rPr kumimoji="0" lang="en-US" altLang="ja-JP" sz="2800" dirty="0" smtClean="0">
                <a:latin typeface="ヒラギノ丸ゴ Pro W4" charset="0"/>
                <a:ea typeface="ヒラギノ丸ゴ Pro W4" charset="0"/>
                <a:cs typeface="ヒラギノ丸ゴ Pro W4" charset="0"/>
              </a:rPr>
              <a:t>KEGG </a:t>
            </a:r>
            <a:r>
              <a:rPr kumimoji="0" lang="ja-JP" altLang="en-US" sz="2800" dirty="0" smtClean="0">
                <a:latin typeface="ヒラギノ丸ゴ Pro W4" charset="0"/>
                <a:ea typeface="ヒラギノ丸ゴ Pro W4" charset="0"/>
                <a:cs typeface="ヒラギノ丸ゴ Pro W4" charset="0"/>
              </a:rPr>
              <a:t>のサービス状況・開発体制</a:t>
            </a:r>
            <a:endParaRPr kumimoji="0" lang="ja-JP" altLang="en-US" sz="2800" dirty="0">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29889876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2016-09-27 9.27.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400" y="524160"/>
            <a:ext cx="6858000" cy="6362700"/>
          </a:xfrm>
          <a:prstGeom prst="rect">
            <a:avLst/>
          </a:prstGeom>
        </p:spPr>
      </p:pic>
      <p:sp>
        <p:nvSpPr>
          <p:cNvPr id="8" name="Rectangle 2"/>
          <p:cNvSpPr>
            <a:spLocks noChangeArrowheads="1"/>
          </p:cNvSpPr>
          <p:nvPr/>
        </p:nvSpPr>
        <p:spPr bwMode="auto">
          <a:xfrm>
            <a:off x="311149" y="30754"/>
            <a:ext cx="8549637" cy="50316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ja-JP" sz="2800" dirty="0" smtClean="0">
                <a:solidFill>
                  <a:srgbClr val="000000"/>
                </a:solidFill>
                <a:latin typeface="ヒラギノ丸ゴ ProN W4" pitchFamily="-108" charset="-128"/>
                <a:ea typeface="ヒラギノ丸ゴ ProN W4" pitchFamily="-108" charset="-128"/>
                <a:cs typeface="ヒラギノ丸ゴ ProN W4" pitchFamily="-108" charset="-128"/>
              </a:rPr>
              <a:t>KEGG </a:t>
            </a:r>
            <a:r>
              <a:rPr lang="ja-JP" altLang="en-US" sz="2800" dirty="0" smtClean="0">
                <a:solidFill>
                  <a:srgbClr val="000000"/>
                </a:solidFill>
                <a:latin typeface="ヒラギノ丸ゴ ProN W4" pitchFamily="-108" charset="-128"/>
                <a:ea typeface="ヒラギノ丸ゴ ProN W4" pitchFamily="-108" charset="-128"/>
                <a:cs typeface="ヒラギノ丸ゴ ProN W4" pitchFamily="-108" charset="-128"/>
              </a:rPr>
              <a:t>データベースのエントリー</a:t>
            </a:r>
            <a:r>
              <a:rPr lang="en-US" altLang="en-US" sz="2800" dirty="0" smtClean="0">
                <a:solidFill>
                  <a:srgbClr val="000000"/>
                </a:solidFill>
                <a:latin typeface="ヒラギノ丸ゴ ProN W4" pitchFamily="-108" charset="-128"/>
                <a:ea typeface="ヒラギノ丸ゴ ProN W4" pitchFamily="-108" charset="-128"/>
                <a:cs typeface="ヒラギノ丸ゴ ProN W4" pitchFamily="-108" charset="-128"/>
              </a:rPr>
              <a:t>数</a:t>
            </a:r>
            <a:endParaRPr lang="en-US" altLang="ja-JP" sz="2800" dirty="0" smtClean="0">
              <a:solidFill>
                <a:srgbClr val="000000"/>
              </a:solidFill>
              <a:latin typeface="ヒラギノ丸ゴ ProN W4" pitchFamily="-108" charset="-128"/>
              <a:ea typeface="ヒラギノ丸ゴ ProN W4" pitchFamily="-108" charset="-128"/>
              <a:cs typeface="ヒラギノ丸ゴ ProN W4" pitchFamily="-108" charset="-128"/>
            </a:endParaRPr>
          </a:p>
        </p:txBody>
      </p:sp>
      <p:sp>
        <p:nvSpPr>
          <p:cNvPr id="23555"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F9389038-A26B-3043-A2B9-1D10D34B59DE}" type="slidenum">
              <a:rPr lang="en-US" altLang="ja-JP" sz="1400">
                <a:latin typeface="ヒラギノ丸ゴ Pro W4" charset="0"/>
                <a:ea typeface="ヒラギノ丸ゴ Pro W4" charset="0"/>
                <a:cs typeface="ヒラギノ丸ゴ Pro W4" charset="0"/>
              </a:rPr>
              <a:pPr/>
              <a:t>18</a:t>
            </a:fld>
            <a:endParaRPr lang="en-US" altLang="ja-JP" sz="1400">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37259672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F9389038-A26B-3043-A2B9-1D10D34B59DE}" type="slidenum">
              <a:rPr lang="en-US" altLang="ja-JP" sz="1400">
                <a:latin typeface="ヒラギノ丸ゴ Pro W4" charset="0"/>
                <a:ea typeface="ヒラギノ丸ゴ Pro W4" charset="0"/>
                <a:cs typeface="ヒラギノ丸ゴ Pro W4" charset="0"/>
              </a:rPr>
              <a:pPr/>
              <a:t>19</a:t>
            </a:fld>
            <a:endParaRPr lang="en-US" altLang="ja-JP" sz="1400">
              <a:latin typeface="ヒラギノ丸ゴ Pro W4" charset="0"/>
              <a:ea typeface="ヒラギノ丸ゴ Pro W4" charset="0"/>
              <a:cs typeface="ヒラギノ丸ゴ Pro W4" charset="0"/>
            </a:endParaRPr>
          </a:p>
        </p:txBody>
      </p:sp>
      <p:sp>
        <p:nvSpPr>
          <p:cNvPr id="9" name="Text Box 3"/>
          <p:cNvSpPr txBox="1">
            <a:spLocks noChangeArrowheads="1"/>
          </p:cNvSpPr>
          <p:nvPr/>
        </p:nvSpPr>
        <p:spPr bwMode="auto">
          <a:xfrm>
            <a:off x="381000" y="1007073"/>
            <a:ext cx="8382000" cy="10156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生命システムの情報</a:t>
            </a:r>
            <a:r>
              <a:rPr lang="en-US" altLang="ja-JP" sz="2000" dirty="0">
                <a:solidFill>
                  <a:srgbClr val="000000"/>
                </a:solidFill>
                <a:latin typeface="ヒラギノ丸ゴ Pro W4" charset="0"/>
                <a:ea typeface="ヒラギノ丸ゴ Pro W4" charset="0"/>
                <a:cs typeface="ヒラギノ丸ゴ Pro W4" charset="0"/>
              </a:rPr>
              <a:t> (3)</a:t>
            </a:r>
          </a:p>
          <a:p>
            <a:pPr>
              <a:buFont typeface="Arial" charset="0"/>
              <a:buChar char="•"/>
            </a:pPr>
            <a:r>
              <a:rPr lang="en-US" altLang="ja-JP" sz="2000" dirty="0" smtClean="0">
                <a:solidFill>
                  <a:srgbClr val="FF0000"/>
                </a:solidFill>
                <a:latin typeface="ヒラギノ丸ゴ Pro W4" charset="0"/>
                <a:ea typeface="ヒラギノ丸ゴ Pro W4" charset="0"/>
                <a:cs typeface="ヒラギノ丸ゴ Pro W4" charset="0"/>
              </a:rPr>
              <a:t> PATHWAY</a:t>
            </a:r>
            <a:r>
              <a:rPr lang="en-US" altLang="ja-JP" sz="2000" dirty="0">
                <a:solidFill>
                  <a:srgbClr val="FF0000"/>
                </a:solidFill>
                <a:latin typeface="ヒラギノ丸ゴ Pro W4" charset="0"/>
                <a:ea typeface="ヒラギノ丸ゴ Pro W4" charset="0"/>
                <a:cs typeface="ヒラギノ丸ゴ Pro W4" charset="0"/>
              </a:rPr>
              <a:t>, </a:t>
            </a:r>
            <a:r>
              <a:rPr lang="en-US" altLang="ja-JP" sz="2000" dirty="0" smtClean="0">
                <a:solidFill>
                  <a:srgbClr val="FF0000"/>
                </a:solidFill>
                <a:latin typeface="ヒラギノ丸ゴ Pro W4" charset="0"/>
                <a:ea typeface="ヒラギノ丸ゴ Pro W4" charset="0"/>
                <a:cs typeface="ヒラギノ丸ゴ Pro W4" charset="0"/>
              </a:rPr>
              <a:t>MODULE, BRITE</a:t>
            </a:r>
            <a:r>
              <a:rPr lang="en-US" altLang="ja-JP" sz="2000" dirty="0" smtClean="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約</a:t>
            </a:r>
            <a:r>
              <a:rPr lang="en-US" altLang="ja-JP" sz="2000" dirty="0" smtClean="0">
                <a:solidFill>
                  <a:srgbClr val="000000"/>
                </a:solidFill>
                <a:latin typeface="ヒラギノ丸ゴ Pro W4" charset="0"/>
                <a:ea typeface="ヒラギノ丸ゴ Pro W4" charset="0"/>
                <a:cs typeface="ヒラギノ丸ゴ Pro W4" charset="0"/>
              </a:rPr>
              <a:t>40GB</a:t>
            </a:r>
          </a:p>
          <a:p>
            <a:pPr>
              <a:buFont typeface="Arial" charset="0"/>
              <a:buChar char="•"/>
            </a:pP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テキスト情報、</a:t>
            </a:r>
            <a:r>
              <a:rPr lang="en-US" altLang="ja-JP" sz="2000" dirty="0" smtClean="0">
                <a:solidFill>
                  <a:srgbClr val="000000"/>
                </a:solidFill>
                <a:latin typeface="ヒラギノ丸ゴ Pro W4" charset="0"/>
                <a:ea typeface="ヒラギノ丸ゴ Pro W4" charset="0"/>
                <a:cs typeface="ヒラギノ丸ゴ Pro W4" charset="0"/>
              </a:rPr>
              <a:t>PNG </a:t>
            </a:r>
            <a:r>
              <a:rPr lang="ja-JP" altLang="en-US" sz="2000" dirty="0" smtClean="0">
                <a:solidFill>
                  <a:srgbClr val="000000"/>
                </a:solidFill>
                <a:latin typeface="ヒラギノ丸ゴ Pro W4" charset="0"/>
                <a:ea typeface="ヒラギノ丸ゴ Pro W4" charset="0"/>
                <a:cs typeface="ヒラギノ丸ゴ Pro W4" charset="0"/>
              </a:rPr>
              <a:t>画像、ネットワークのグラフ情報（</a:t>
            </a:r>
            <a:r>
              <a:rPr lang="en-US" altLang="ja-JP" sz="2000" dirty="0" smtClean="0">
                <a:solidFill>
                  <a:srgbClr val="000000"/>
                </a:solidFill>
                <a:latin typeface="ヒラギノ丸ゴ Pro W4" charset="0"/>
                <a:ea typeface="ヒラギノ丸ゴ Pro W4" charset="0"/>
                <a:cs typeface="ヒラギノ丸ゴ Pro W4" charset="0"/>
              </a:rPr>
              <a:t>XML</a:t>
            </a:r>
            <a:r>
              <a:rPr lang="ja-JP" altLang="en-US" sz="2000" dirty="0" smtClean="0">
                <a:solidFill>
                  <a:srgbClr val="000000"/>
                </a:solidFill>
                <a:latin typeface="ヒラギノ丸ゴ Pro W4" charset="0"/>
                <a:ea typeface="ヒラギノ丸ゴ Pro W4" charset="0"/>
                <a:cs typeface="ヒラギノ丸ゴ Pro W4" charset="0"/>
              </a:rPr>
              <a:t>）</a:t>
            </a:r>
            <a:endParaRPr lang="en-US" altLang="ja-JP" sz="2000" dirty="0">
              <a:solidFill>
                <a:srgbClr val="FF0000"/>
              </a:solidFill>
              <a:latin typeface="ヒラギノ丸ゴ Pro W4" charset="0"/>
              <a:ea typeface="ヒラギノ丸ゴ Pro W4" charset="0"/>
              <a:cs typeface="ヒラギノ丸ゴ Pro W4" charset="0"/>
            </a:endParaRPr>
          </a:p>
        </p:txBody>
      </p:sp>
      <p:sp>
        <p:nvSpPr>
          <p:cNvPr id="10" name="Text Box 3"/>
          <p:cNvSpPr txBox="1">
            <a:spLocks noChangeArrowheads="1"/>
          </p:cNvSpPr>
          <p:nvPr/>
        </p:nvSpPr>
        <p:spPr bwMode="auto">
          <a:xfrm>
            <a:off x="381000" y="2197365"/>
            <a:ext cx="8382000" cy="163121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ゲノムと遺伝子の情報</a:t>
            </a:r>
            <a:r>
              <a:rPr lang="en-US" altLang="ja-JP" sz="2000" dirty="0">
                <a:solidFill>
                  <a:srgbClr val="000000"/>
                </a:solidFill>
                <a:latin typeface="ヒラギノ丸ゴ Pro W4" charset="0"/>
                <a:ea typeface="ヒラギノ丸ゴ Pro W4" charset="0"/>
                <a:cs typeface="ヒラギノ丸ゴ Pro W4" charset="0"/>
              </a:rPr>
              <a:t> (6)</a:t>
            </a:r>
          </a:p>
          <a:p>
            <a:pPr>
              <a:buFont typeface="Arial" charset="0"/>
              <a:buChar char="•"/>
            </a:pPr>
            <a:r>
              <a:rPr lang="en-US" altLang="ja-JP" sz="2000" dirty="0" smtClean="0">
                <a:solidFill>
                  <a:srgbClr val="FF0000"/>
                </a:solidFill>
                <a:latin typeface="ヒラギノ丸ゴ Pro W4" charset="0"/>
                <a:ea typeface="ヒラギノ丸ゴ Pro W4" charset="0"/>
                <a:cs typeface="ヒラギノ丸ゴ Pro W4" charset="0"/>
              </a:rPr>
              <a:t> ORTHOLOGY, GENES</a:t>
            </a:r>
            <a:r>
              <a:rPr lang="en-US" altLang="ja-JP" sz="2000" dirty="0">
                <a:solidFill>
                  <a:srgbClr val="FF0000"/>
                </a:solidFill>
                <a:latin typeface="ヒラギノ丸ゴ Pro W4" charset="0"/>
                <a:ea typeface="ヒラギノ丸ゴ Pro W4" charset="0"/>
                <a:cs typeface="ヒラギノ丸ゴ Pro W4" charset="0"/>
              </a:rPr>
              <a:t>, GENOME</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約</a:t>
            </a:r>
            <a:r>
              <a:rPr lang="en-US" altLang="ja-JP" sz="2000" dirty="0" smtClean="0">
                <a:solidFill>
                  <a:srgbClr val="000000"/>
                </a:solidFill>
                <a:latin typeface="ヒラギノ丸ゴ Pro W4" charset="0"/>
                <a:ea typeface="ヒラギノ丸ゴ Pro W4" charset="0"/>
                <a:cs typeface="ヒラギノ丸ゴ Pro W4" charset="0"/>
              </a:rPr>
              <a:t>90GB</a:t>
            </a:r>
            <a:r>
              <a:rPr lang="ja-JP" altLang="en-US" sz="2000" dirty="0" smtClean="0">
                <a:solidFill>
                  <a:srgbClr val="000000"/>
                </a:solidFill>
                <a:latin typeface="ヒラギノ丸ゴ Pro W4" charset="0"/>
                <a:ea typeface="ヒラギノ丸ゴ Pro W4" charset="0"/>
                <a:cs typeface="ヒラギノ丸ゴ Pro W4" charset="0"/>
              </a:rPr>
              <a:t>　</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smtClean="0">
                <a:solidFill>
                  <a:srgbClr val="FF0000"/>
                </a:solidFill>
                <a:latin typeface="ヒラギノ丸ゴ Pro W4" charset="0"/>
                <a:ea typeface="ヒラギノ丸ゴ Pro W4" charset="0"/>
                <a:cs typeface="ヒラギノ丸ゴ Pro W4" charset="0"/>
              </a:rPr>
              <a:t> MGENES</a:t>
            </a:r>
            <a:r>
              <a:rPr lang="en-US" altLang="ja-JP" sz="2000" dirty="0">
                <a:solidFill>
                  <a:srgbClr val="FF0000"/>
                </a:solidFill>
                <a:latin typeface="ヒラギノ丸ゴ Pro W4" charset="0"/>
                <a:ea typeface="ヒラギノ丸ゴ Pro W4" charset="0"/>
                <a:cs typeface="ヒラギノ丸ゴ Pro W4" charset="0"/>
              </a:rPr>
              <a:t>, MGENOME</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メタゲノム</a:t>
            </a:r>
            <a:r>
              <a:rPr lang="ja-JP" altLang="en-US" sz="2000" dirty="0" smtClean="0">
                <a:solidFill>
                  <a:srgbClr val="000000"/>
                </a:solidFill>
                <a:latin typeface="ヒラギノ丸ゴ Pro W4" charset="0"/>
                <a:ea typeface="ヒラギノ丸ゴ Pro W4" charset="0"/>
                <a:cs typeface="ヒラギノ丸ゴ Pro W4" charset="0"/>
              </a:rPr>
              <a:t>情報</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約</a:t>
            </a:r>
            <a:r>
              <a:rPr lang="en-US" altLang="ja-JP" sz="2000" dirty="0" smtClean="0">
                <a:solidFill>
                  <a:srgbClr val="000000"/>
                </a:solidFill>
                <a:latin typeface="ヒラギノ丸ゴ Pro W4" charset="0"/>
                <a:ea typeface="ヒラギノ丸ゴ Pro W4" charset="0"/>
                <a:cs typeface="ヒラギノ丸ゴ Pro W4" charset="0"/>
              </a:rPr>
              <a:t>370GB</a:t>
            </a:r>
            <a:endParaRPr lang="en-US" altLang="ja-JP" sz="2000" dirty="0">
              <a:solidFill>
                <a:srgbClr val="FF0000"/>
              </a:solidFill>
              <a:latin typeface="ヒラギノ丸ゴ Pro W4" charset="0"/>
              <a:ea typeface="ヒラギノ丸ゴ Pro W4" charset="0"/>
              <a:cs typeface="ヒラギノ丸ゴ Pro W4" charset="0"/>
            </a:endParaRPr>
          </a:p>
          <a:p>
            <a:pPr>
              <a:buFont typeface="Arial" charset="0"/>
              <a:buChar char="•"/>
            </a:pPr>
            <a:r>
              <a:rPr lang="en-US" altLang="ja-JP" sz="2000" dirty="0" smtClean="0">
                <a:solidFill>
                  <a:srgbClr val="FF0000"/>
                </a:solidFill>
                <a:latin typeface="ヒラギノ丸ゴ Pro W4" charset="0"/>
                <a:ea typeface="ヒラギノ丸ゴ Pro W4" charset="0"/>
                <a:cs typeface="ヒラギノ丸ゴ Pro W4" charset="0"/>
              </a:rPr>
              <a:t> SSDB</a:t>
            </a: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a:solidFill>
                  <a:srgbClr val="000000"/>
                </a:solidFill>
                <a:latin typeface="ヒラギノ丸ゴ Pro W4" charset="0"/>
                <a:ea typeface="ヒラギノ丸ゴ Pro W4" charset="0"/>
                <a:cs typeface="ヒラギノ丸ゴ Pro W4" charset="0"/>
              </a:rPr>
              <a:t>全対全での遺伝子間ベストヒット</a:t>
            </a:r>
            <a:r>
              <a:rPr lang="ja-JP" altLang="en-US" sz="2000" dirty="0" smtClean="0">
                <a:solidFill>
                  <a:srgbClr val="000000"/>
                </a:solidFill>
                <a:latin typeface="ヒラギノ丸ゴ Pro W4" charset="0"/>
                <a:ea typeface="ヒラギノ丸ゴ Pro W4" charset="0"/>
                <a:cs typeface="ヒラギノ丸ゴ Pro W4" charset="0"/>
              </a:rPr>
              <a:t>情報　約</a:t>
            </a:r>
            <a:r>
              <a:rPr lang="en-US" altLang="ja-JP" sz="2000" dirty="0" smtClean="0">
                <a:solidFill>
                  <a:srgbClr val="000000"/>
                </a:solidFill>
                <a:latin typeface="ヒラギノ丸ゴ Pro W4" charset="0"/>
                <a:ea typeface="ヒラギノ丸ゴ Pro W4" charset="0"/>
                <a:cs typeface="ヒラギノ丸ゴ Pro W4" charset="0"/>
              </a:rPr>
              <a:t>10TB</a:t>
            </a:r>
          </a:p>
          <a:p>
            <a:pPr>
              <a:buFont typeface="Arial" charset="0"/>
              <a:buChar char="•"/>
            </a:pP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テキスト情報、配列情報（テキスト・内部的には</a:t>
            </a:r>
            <a:r>
              <a:rPr lang="en-US" altLang="ja-JP" sz="2000" dirty="0" smtClean="0">
                <a:solidFill>
                  <a:srgbClr val="000000"/>
                </a:solidFill>
                <a:latin typeface="ヒラギノ丸ゴ Pro W4" charset="0"/>
                <a:ea typeface="ヒラギノ丸ゴ Pro W4" charset="0"/>
                <a:cs typeface="ヒラギノ丸ゴ Pro W4" charset="0"/>
              </a:rPr>
              <a:t> BLAST </a:t>
            </a:r>
            <a:r>
              <a:rPr lang="ja-JP" altLang="en-US" sz="2000" dirty="0" smtClean="0">
                <a:solidFill>
                  <a:srgbClr val="000000"/>
                </a:solidFill>
                <a:latin typeface="ヒラギノ丸ゴ Pro W4" charset="0"/>
                <a:ea typeface="ヒラギノ丸ゴ Pro W4" charset="0"/>
                <a:cs typeface="ヒラギノ丸ゴ Pro W4" charset="0"/>
              </a:rPr>
              <a:t>用）</a:t>
            </a:r>
            <a:endParaRPr lang="en-US" altLang="ja-JP" sz="2000" dirty="0">
              <a:solidFill>
                <a:srgbClr val="FF0000"/>
              </a:solidFill>
              <a:latin typeface="ヒラギノ丸ゴ Pro W4" charset="0"/>
              <a:ea typeface="ヒラギノ丸ゴ Pro W4" charset="0"/>
              <a:cs typeface="ヒラギノ丸ゴ Pro W4" charset="0"/>
            </a:endParaRPr>
          </a:p>
        </p:txBody>
      </p:sp>
      <p:sp>
        <p:nvSpPr>
          <p:cNvPr id="11" name="Text Box 3"/>
          <p:cNvSpPr txBox="1">
            <a:spLocks noChangeArrowheads="1"/>
          </p:cNvSpPr>
          <p:nvPr/>
        </p:nvSpPr>
        <p:spPr bwMode="auto">
          <a:xfrm>
            <a:off x="381000" y="4007970"/>
            <a:ext cx="8382000" cy="10156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marL="177800" indent="-177800">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化合物と反応の情報</a:t>
            </a:r>
            <a:r>
              <a:rPr lang="en-US" altLang="ja-JP" sz="2000" dirty="0">
                <a:solidFill>
                  <a:srgbClr val="000000"/>
                </a:solidFill>
                <a:latin typeface="ヒラギノ丸ゴ Pro W4" charset="0"/>
                <a:ea typeface="ヒラギノ丸ゴ Pro W4" charset="0"/>
                <a:cs typeface="ヒラギノ丸ゴ Pro W4" charset="0"/>
              </a:rPr>
              <a:t> (6</a:t>
            </a:r>
            <a:r>
              <a:rPr lang="en-US" altLang="ja-JP" sz="2000" dirty="0" smtClean="0">
                <a:solidFill>
                  <a:srgbClr val="000000"/>
                </a:solidFill>
                <a:latin typeface="ヒラギノ丸ゴ Pro W4" charset="0"/>
                <a:ea typeface="ヒラギノ丸ゴ Pro W4" charset="0"/>
                <a:cs typeface="ヒラギノ丸ゴ Pro W4" charset="0"/>
              </a:rPr>
              <a:t>)</a:t>
            </a:r>
            <a:endParaRPr lang="en-US" altLang="ja-JP" sz="2000" dirty="0">
              <a:solidFill>
                <a:srgbClr val="000000"/>
              </a:solidFill>
              <a:latin typeface="ヒラギノ丸ゴ Pro W4" charset="0"/>
              <a:ea typeface="ヒラギノ丸ゴ Pro W4" charset="0"/>
              <a:cs typeface="ヒラギノ丸ゴ Pro W4" charset="0"/>
            </a:endParaRPr>
          </a:p>
          <a:p>
            <a:pPr>
              <a:buFont typeface="Arial" charset="0"/>
              <a:buChar char="•"/>
            </a:pPr>
            <a:r>
              <a:rPr lang="en-US" altLang="ja-JP" sz="2000" dirty="0" smtClean="0">
                <a:solidFill>
                  <a:srgbClr val="FF0000"/>
                </a:solidFill>
                <a:latin typeface="ヒラギノ丸ゴ Pro W4" charset="0"/>
                <a:ea typeface="ヒラギノ丸ゴ Pro W4" charset="0"/>
                <a:cs typeface="ヒラギノ丸ゴ Pro W4" charset="0"/>
              </a:rPr>
              <a:t>LIGAND</a:t>
            </a:r>
            <a:r>
              <a:rPr lang="en-US" altLang="ja-JP" sz="2000" dirty="0" smtClean="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約</a:t>
            </a:r>
            <a:r>
              <a:rPr lang="en-US" altLang="ja-JP" sz="2000" dirty="0" smtClean="0">
                <a:solidFill>
                  <a:srgbClr val="000000"/>
                </a:solidFill>
                <a:latin typeface="ヒラギノ丸ゴ Pro W4" charset="0"/>
                <a:ea typeface="ヒラギノ丸ゴ Pro W4" charset="0"/>
                <a:cs typeface="ヒラギノ丸ゴ Pro W4" charset="0"/>
              </a:rPr>
              <a:t>750MB</a:t>
            </a:r>
          </a:p>
          <a:p>
            <a:pPr>
              <a:buFont typeface="Arial" charset="0"/>
              <a:buChar char="•"/>
            </a:pPr>
            <a:r>
              <a:rPr lang="ja-JP" altLang="en-US" sz="2000" dirty="0" smtClean="0">
                <a:solidFill>
                  <a:srgbClr val="000000"/>
                </a:solidFill>
                <a:latin typeface="ヒラギノ丸ゴ Pro W4" charset="0"/>
                <a:ea typeface="ヒラギノ丸ゴ Pro W4" charset="0"/>
                <a:cs typeface="ヒラギノ丸ゴ Pro W4" charset="0"/>
              </a:rPr>
              <a:t>テキスト情報、</a:t>
            </a:r>
            <a:r>
              <a:rPr lang="en-US" altLang="ja-JP" sz="2000" dirty="0" smtClean="0">
                <a:solidFill>
                  <a:srgbClr val="000000"/>
                </a:solidFill>
                <a:latin typeface="ヒラギノ丸ゴ Pro W4" charset="0"/>
                <a:ea typeface="ヒラギノ丸ゴ Pro W4" charset="0"/>
                <a:cs typeface="ヒラギノ丸ゴ Pro W4" charset="0"/>
              </a:rPr>
              <a:t>MOL/KCF</a:t>
            </a:r>
            <a:r>
              <a:rPr lang="ja-JP" altLang="en-US" sz="2000" dirty="0" smtClean="0">
                <a:solidFill>
                  <a:srgbClr val="000000"/>
                </a:solidFill>
                <a:latin typeface="ヒラギノ丸ゴ Pro W4" charset="0"/>
                <a:ea typeface="ヒラギノ丸ゴ Pro W4" charset="0"/>
                <a:cs typeface="ヒラギノ丸ゴ Pro W4" charset="0"/>
              </a:rPr>
              <a:t>形式構造情報、</a:t>
            </a:r>
            <a:r>
              <a:rPr lang="en-US" altLang="ja-JP" sz="2000" dirty="0" smtClean="0">
                <a:solidFill>
                  <a:srgbClr val="000000"/>
                </a:solidFill>
                <a:latin typeface="ヒラギノ丸ゴ Pro W4" charset="0"/>
                <a:ea typeface="ヒラギノ丸ゴ Pro W4" charset="0"/>
                <a:cs typeface="ヒラギノ丸ゴ Pro W4" charset="0"/>
              </a:rPr>
              <a:t>PNG </a:t>
            </a:r>
            <a:r>
              <a:rPr lang="ja-JP" altLang="en-US" sz="2000" dirty="0" smtClean="0">
                <a:solidFill>
                  <a:srgbClr val="000000"/>
                </a:solidFill>
                <a:latin typeface="ヒラギノ丸ゴ Pro W4" charset="0"/>
                <a:ea typeface="ヒラギノ丸ゴ Pro W4" charset="0"/>
                <a:cs typeface="ヒラギノ丸ゴ Pro W4" charset="0"/>
              </a:rPr>
              <a:t>画像</a:t>
            </a:r>
            <a:endParaRPr lang="en-US" altLang="ja-JP" sz="2000" dirty="0">
              <a:solidFill>
                <a:srgbClr val="FF0000"/>
              </a:solidFill>
              <a:latin typeface="ヒラギノ丸ゴ Pro W4" charset="0"/>
              <a:ea typeface="ヒラギノ丸ゴ Pro W4" charset="0"/>
              <a:cs typeface="ヒラギノ丸ゴ Pro W4" charset="0"/>
            </a:endParaRPr>
          </a:p>
        </p:txBody>
      </p:sp>
      <p:sp>
        <p:nvSpPr>
          <p:cNvPr id="12" name="Text Box 3"/>
          <p:cNvSpPr txBox="1">
            <a:spLocks noChangeArrowheads="1"/>
          </p:cNvSpPr>
          <p:nvPr/>
        </p:nvSpPr>
        <p:spPr bwMode="auto">
          <a:xfrm>
            <a:off x="381000" y="5203030"/>
            <a:ext cx="8382000" cy="10156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ja-JP" altLang="en-US" sz="2000" dirty="0">
                <a:solidFill>
                  <a:srgbClr val="000000"/>
                </a:solidFill>
                <a:latin typeface="ヒラギノ丸ゴ Pro W4" charset="0"/>
                <a:ea typeface="ヒラギノ丸ゴ Pro W4" charset="0"/>
                <a:cs typeface="ヒラギノ丸ゴ Pro W4" charset="0"/>
              </a:rPr>
              <a:t>疾患と医薬品の情報</a:t>
            </a:r>
            <a:r>
              <a:rPr lang="en-US" altLang="ja-JP" sz="2000" dirty="0">
                <a:solidFill>
                  <a:srgbClr val="000000"/>
                </a:solidFill>
                <a:latin typeface="ヒラギノ丸ゴ Pro W4" charset="0"/>
                <a:ea typeface="ヒラギノ丸ゴ Pro W4" charset="0"/>
                <a:cs typeface="ヒラギノ丸ゴ Pro W4" charset="0"/>
              </a:rPr>
              <a:t> (4</a:t>
            </a:r>
            <a:r>
              <a:rPr lang="en-US" altLang="ja-JP" sz="2000" dirty="0" smtClean="0">
                <a:solidFill>
                  <a:srgbClr val="000000"/>
                </a:solidFill>
                <a:latin typeface="ヒラギノ丸ゴ Pro W4" charset="0"/>
                <a:ea typeface="ヒラギノ丸ゴ Pro W4" charset="0"/>
                <a:cs typeface="ヒラギノ丸ゴ Pro W4" charset="0"/>
              </a:rPr>
              <a:t>)</a:t>
            </a:r>
            <a:endParaRPr lang="en-US" altLang="ja-JP" sz="2000" dirty="0">
              <a:solidFill>
                <a:srgbClr val="000000"/>
              </a:solidFill>
              <a:latin typeface="ヒラギノ丸ゴ Pro W4" charset="0"/>
              <a:ea typeface="ヒラギノ丸ゴ Pro W4" charset="0"/>
              <a:cs typeface="ヒラギノ丸ゴ Pro W4" charset="0"/>
            </a:endParaRPr>
          </a:p>
          <a:p>
            <a:pPr>
              <a:buFont typeface="Arial" charset="0"/>
              <a:buChar char="•"/>
            </a:pPr>
            <a:r>
              <a:rPr lang="en-US" altLang="ja-JP" sz="2000" dirty="0" smtClean="0">
                <a:solidFill>
                  <a:srgbClr val="FF0000"/>
                </a:solidFill>
                <a:latin typeface="ヒラギノ丸ゴ Pro W4" charset="0"/>
                <a:ea typeface="ヒラギノ丸ゴ Pro W4" charset="0"/>
                <a:cs typeface="ヒラギノ丸ゴ Pro W4" charset="0"/>
              </a:rPr>
              <a:t> MEDICUS</a:t>
            </a:r>
            <a:r>
              <a:rPr lang="en-US" altLang="ja-JP" sz="2000" dirty="0" smtClean="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約</a:t>
            </a:r>
            <a:r>
              <a:rPr lang="en-US" altLang="ja-JP" sz="2000" dirty="0" smtClean="0">
                <a:solidFill>
                  <a:srgbClr val="000000"/>
                </a:solidFill>
                <a:latin typeface="ヒラギノ丸ゴ Pro W4" charset="0"/>
                <a:ea typeface="ヒラギノ丸ゴ Pro W4" charset="0"/>
                <a:cs typeface="ヒラギノ丸ゴ Pro W4" charset="0"/>
              </a:rPr>
              <a:t>200MB</a:t>
            </a:r>
          </a:p>
          <a:p>
            <a:pPr>
              <a:buFont typeface="Arial" charset="0"/>
              <a:buChar char="•"/>
            </a:pPr>
            <a:r>
              <a:rPr lang="en-US" altLang="ja-JP" sz="2000" dirty="0">
                <a:solidFill>
                  <a:srgbClr val="000000"/>
                </a:solidFill>
                <a:latin typeface="ヒラギノ丸ゴ Pro W4" charset="0"/>
                <a:ea typeface="ヒラギノ丸ゴ Pro W4" charset="0"/>
                <a:cs typeface="ヒラギノ丸ゴ Pro W4" charset="0"/>
              </a:rPr>
              <a:t> </a:t>
            </a:r>
            <a:r>
              <a:rPr lang="ja-JP" altLang="en-US" sz="2000" dirty="0" smtClean="0">
                <a:solidFill>
                  <a:srgbClr val="000000"/>
                </a:solidFill>
                <a:latin typeface="ヒラギノ丸ゴ Pro W4" charset="0"/>
                <a:ea typeface="ヒラギノ丸ゴ Pro W4" charset="0"/>
                <a:cs typeface="ヒラギノ丸ゴ Pro W4" charset="0"/>
              </a:rPr>
              <a:t>テキスト情報、</a:t>
            </a:r>
            <a:r>
              <a:rPr lang="en-US" altLang="ja-JP" sz="2000" dirty="0" smtClean="0">
                <a:solidFill>
                  <a:srgbClr val="000000"/>
                </a:solidFill>
                <a:latin typeface="ヒラギノ丸ゴ Pro W4" charset="0"/>
                <a:ea typeface="ヒラギノ丸ゴ Pro W4" charset="0"/>
                <a:cs typeface="ヒラギノ丸ゴ Pro W4" charset="0"/>
              </a:rPr>
              <a:t>MOL/KCF</a:t>
            </a:r>
            <a:r>
              <a:rPr lang="ja-JP" altLang="en-US" sz="2000" dirty="0" smtClean="0">
                <a:solidFill>
                  <a:srgbClr val="000000"/>
                </a:solidFill>
                <a:latin typeface="ヒラギノ丸ゴ Pro W4" charset="0"/>
                <a:ea typeface="ヒラギノ丸ゴ Pro W4" charset="0"/>
                <a:cs typeface="ヒラギノ丸ゴ Pro W4" charset="0"/>
              </a:rPr>
              <a:t>形式構造情報、</a:t>
            </a:r>
            <a:r>
              <a:rPr lang="en-US" altLang="ja-JP" sz="2000" dirty="0" smtClean="0">
                <a:solidFill>
                  <a:srgbClr val="000000"/>
                </a:solidFill>
                <a:latin typeface="ヒラギノ丸ゴ Pro W4" charset="0"/>
                <a:ea typeface="ヒラギノ丸ゴ Pro W4" charset="0"/>
                <a:cs typeface="ヒラギノ丸ゴ Pro W4" charset="0"/>
              </a:rPr>
              <a:t>PNG </a:t>
            </a:r>
            <a:r>
              <a:rPr lang="ja-JP" altLang="en-US" sz="2000" dirty="0" smtClean="0">
                <a:solidFill>
                  <a:srgbClr val="000000"/>
                </a:solidFill>
                <a:latin typeface="ヒラギノ丸ゴ Pro W4" charset="0"/>
                <a:ea typeface="ヒラギノ丸ゴ Pro W4" charset="0"/>
                <a:cs typeface="ヒラギノ丸ゴ Pro W4" charset="0"/>
              </a:rPr>
              <a:t>画像</a:t>
            </a:r>
            <a:endParaRPr lang="en-US" altLang="ja-JP" sz="2000" dirty="0">
              <a:solidFill>
                <a:srgbClr val="FF0000"/>
              </a:solidFill>
              <a:latin typeface="ヒラギノ丸ゴ Pro W4" charset="0"/>
              <a:ea typeface="ヒラギノ丸ゴ Pro W4" charset="0"/>
              <a:cs typeface="ヒラギノ丸ゴ Pro W4" charset="0"/>
            </a:endParaRPr>
          </a:p>
        </p:txBody>
      </p:sp>
      <p:sp>
        <p:nvSpPr>
          <p:cNvPr id="13" name="Rectangle 2"/>
          <p:cNvSpPr>
            <a:spLocks noChangeArrowheads="1"/>
          </p:cNvSpPr>
          <p:nvPr/>
        </p:nvSpPr>
        <p:spPr bwMode="auto">
          <a:xfrm>
            <a:off x="311149" y="175054"/>
            <a:ext cx="8549637" cy="503169"/>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ja-JP" sz="2800" dirty="0" smtClean="0">
                <a:solidFill>
                  <a:srgbClr val="000000"/>
                </a:solidFill>
                <a:latin typeface="ヒラギノ丸ゴ ProN W4" pitchFamily="-108" charset="-128"/>
                <a:ea typeface="ヒラギノ丸ゴ ProN W4" pitchFamily="-108" charset="-128"/>
                <a:cs typeface="ヒラギノ丸ゴ ProN W4" pitchFamily="-108" charset="-128"/>
              </a:rPr>
              <a:t>KEGG </a:t>
            </a:r>
            <a:r>
              <a:rPr lang="ja-JP" altLang="en-US" sz="2800" dirty="0" smtClean="0">
                <a:solidFill>
                  <a:srgbClr val="000000"/>
                </a:solidFill>
                <a:latin typeface="ヒラギノ丸ゴ ProN W4" pitchFamily="-108" charset="-128"/>
                <a:ea typeface="ヒラギノ丸ゴ ProN W4" pitchFamily="-108" charset="-128"/>
                <a:cs typeface="ヒラギノ丸ゴ ProN W4" pitchFamily="-108" charset="-128"/>
              </a:rPr>
              <a:t>データベースのデータサイズとタイプ</a:t>
            </a:r>
            <a:endParaRPr lang="en-US" altLang="ja-JP" sz="2800" dirty="0" smtClean="0">
              <a:solidFill>
                <a:srgbClr val="000000"/>
              </a:solidFill>
              <a:latin typeface="ヒラギノ丸ゴ ProN W4" pitchFamily="-108" charset="-128"/>
              <a:ea typeface="ヒラギノ丸ゴ ProN W4" pitchFamily="-108" charset="-128"/>
              <a:cs typeface="ヒラギノ丸ゴ ProN W4" pitchFamily="-108" charset="-128"/>
            </a:endParaRPr>
          </a:p>
        </p:txBody>
      </p:sp>
    </p:spTree>
    <p:extLst>
      <p:ext uri="{BB962C8B-B14F-4D97-AF65-F5344CB8AC3E}">
        <p14:creationId xmlns:p14="http://schemas.microsoft.com/office/powerpoint/2010/main" val="34435302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11150" y="131763"/>
            <a:ext cx="8534400" cy="7366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25603" name="Rectangle 3"/>
          <p:cNvSpPr>
            <a:spLocks noGrp="1" noChangeArrowheads="1"/>
          </p:cNvSpPr>
          <p:nvPr>
            <p:ph type="title"/>
          </p:nvPr>
        </p:nvSpPr>
        <p:spPr>
          <a:xfrm>
            <a:off x="685800" y="182563"/>
            <a:ext cx="7772400" cy="647700"/>
          </a:xfrm>
        </p:spPr>
        <p:txBody>
          <a:bodyPr/>
          <a:lstStyle/>
          <a:p>
            <a:r>
              <a:rPr lang="ja-JP" altLang="en-US" sz="3200" dirty="0" smtClean="0">
                <a:latin typeface="ヒラギノ丸ゴ Pro W4" charset="0"/>
                <a:ea typeface="ヒラギノ丸ゴ Pro W4" charset="0"/>
                <a:cs typeface="ヒラギノ丸ゴ Pro W4" charset="0"/>
              </a:rPr>
              <a:t>本日の内容</a:t>
            </a:r>
            <a:endParaRPr lang="ja-JP" altLang="en-US" sz="3200" dirty="0">
              <a:latin typeface="ヒラギノ丸ゴ Pro W4" charset="0"/>
              <a:ea typeface="ヒラギノ丸ゴ Pro W4" charset="0"/>
              <a:cs typeface="ヒラギノ丸ゴ Pro W4" charset="0"/>
            </a:endParaRPr>
          </a:p>
        </p:txBody>
      </p:sp>
      <p:sp>
        <p:nvSpPr>
          <p:cNvPr id="25604" name="スライド番号プレースホルダ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51124C6B-027C-B245-A247-50D32B2BA944}" type="slidenum">
              <a:rPr lang="en-US" altLang="ja-JP" sz="1400"/>
              <a:pPr/>
              <a:t>2</a:t>
            </a:fld>
            <a:endParaRPr lang="en-US" altLang="ja-JP" sz="1400"/>
          </a:p>
        </p:txBody>
      </p:sp>
      <p:sp>
        <p:nvSpPr>
          <p:cNvPr id="6" name="Rectangle 7" descr="Rectangle: Click to edit Master text styles&#10;Second level&#10;Third level&#10;Fourth level&#10;Fifth level"/>
          <p:cNvSpPr txBox="1">
            <a:spLocks noChangeArrowheads="1"/>
          </p:cNvSpPr>
          <p:nvPr/>
        </p:nvSpPr>
        <p:spPr bwMode="auto">
          <a:xfrm>
            <a:off x="549580" y="1600200"/>
            <a:ext cx="8229600" cy="4525963"/>
          </a:xfrm>
          <a:prstGeom prst="rect">
            <a:avLst/>
          </a:prstGeom>
          <a:noFill/>
          <a:ln w="9525">
            <a:noFill/>
            <a:miter lim="800000"/>
            <a:headEnd/>
            <a:tailEnd/>
          </a:ln>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spcBef>
                <a:spcPct val="20000"/>
              </a:spcBef>
              <a:buFontTx/>
              <a:buChar char="•"/>
            </a:pPr>
            <a:r>
              <a:rPr kumimoji="0" lang="en-US" altLang="ja-JP" sz="2800" dirty="0" smtClean="0">
                <a:latin typeface="ヒラギノ丸ゴ Pro W4" charset="0"/>
                <a:ea typeface="ヒラギノ丸ゴ Pro W4" charset="0"/>
                <a:cs typeface="ヒラギノ丸ゴ Pro W4" charset="0"/>
              </a:rPr>
              <a:t>Kyoto Encyclopedia of Genes and Genomes (KEGG) </a:t>
            </a:r>
            <a:r>
              <a:rPr kumimoji="0" lang="ja-JP" altLang="en-US" sz="2800" dirty="0" smtClean="0">
                <a:latin typeface="ヒラギノ丸ゴ Pro W4" charset="0"/>
                <a:ea typeface="ヒラギノ丸ゴ Pro W4" charset="0"/>
                <a:cs typeface="ヒラギノ丸ゴ Pro W4" charset="0"/>
              </a:rPr>
              <a:t>の概要</a:t>
            </a:r>
            <a:endParaRPr kumimoji="0" lang="en-US" altLang="ja-JP" sz="2800" dirty="0">
              <a:latin typeface="ヒラギノ丸ゴ Pro W4" charset="0"/>
              <a:ea typeface="ヒラギノ丸ゴ Pro W4" charset="0"/>
              <a:cs typeface="ヒラギノ丸ゴ Pro W4" charset="0"/>
            </a:endParaRPr>
          </a:p>
          <a:p>
            <a:pPr>
              <a:spcBef>
                <a:spcPct val="20000"/>
              </a:spcBef>
              <a:buFontTx/>
              <a:buChar char="•"/>
            </a:pPr>
            <a:endParaRPr kumimoji="0" lang="en-US" altLang="ja-JP" sz="2800" dirty="0">
              <a:latin typeface="ヒラギノ丸ゴ Pro W4" charset="0"/>
              <a:ea typeface="ヒラギノ丸ゴ Pro W4" charset="0"/>
              <a:cs typeface="ヒラギノ丸ゴ Pro W4" charset="0"/>
            </a:endParaRPr>
          </a:p>
          <a:p>
            <a:pPr>
              <a:spcBef>
                <a:spcPct val="20000"/>
              </a:spcBef>
              <a:buFontTx/>
              <a:buChar char="•"/>
            </a:pPr>
            <a:r>
              <a:rPr kumimoji="0" lang="en-US" altLang="ja-JP" sz="2800" dirty="0" smtClean="0">
                <a:latin typeface="ヒラギノ丸ゴ Pro W4" charset="0"/>
                <a:ea typeface="ヒラギノ丸ゴ Pro W4" charset="0"/>
                <a:cs typeface="ヒラギノ丸ゴ Pro W4" charset="0"/>
              </a:rPr>
              <a:t>KEGG </a:t>
            </a:r>
            <a:r>
              <a:rPr kumimoji="0" lang="ja-JP" altLang="en-US" sz="2800" dirty="0" smtClean="0">
                <a:latin typeface="ヒラギノ丸ゴ Pro W4" charset="0"/>
                <a:ea typeface="ヒラギノ丸ゴ Pro W4" charset="0"/>
                <a:cs typeface="ヒラギノ丸ゴ Pro W4" charset="0"/>
              </a:rPr>
              <a:t>のデータ数</a:t>
            </a:r>
            <a:endParaRPr kumimoji="0" lang="en-US" altLang="ja-JP" sz="2800" dirty="0">
              <a:latin typeface="ヒラギノ丸ゴ Pro W4" charset="0"/>
              <a:ea typeface="ヒラギノ丸ゴ Pro W4" charset="0"/>
              <a:cs typeface="ヒラギノ丸ゴ Pro W4" charset="0"/>
            </a:endParaRPr>
          </a:p>
          <a:p>
            <a:pPr lvl="1">
              <a:spcBef>
                <a:spcPct val="20000"/>
              </a:spcBef>
              <a:buFontTx/>
              <a:buChar char="–"/>
            </a:pPr>
            <a:endParaRPr kumimoji="0" lang="en-US" altLang="ja-JP" sz="2800" dirty="0">
              <a:latin typeface="ヒラギノ丸ゴ Pro W4" charset="0"/>
              <a:ea typeface="ヒラギノ丸ゴ Pro W4" charset="0"/>
              <a:cs typeface="ヒラギノ丸ゴ Pro W4" charset="0"/>
            </a:endParaRPr>
          </a:p>
          <a:p>
            <a:pPr>
              <a:spcBef>
                <a:spcPct val="20000"/>
              </a:spcBef>
              <a:buFontTx/>
              <a:buChar char="•"/>
            </a:pPr>
            <a:r>
              <a:rPr kumimoji="0" lang="en-US" altLang="ja-JP" sz="2800" dirty="0" smtClean="0">
                <a:latin typeface="ヒラギノ丸ゴ Pro W4" charset="0"/>
                <a:ea typeface="ヒラギノ丸ゴ Pro W4" charset="0"/>
                <a:cs typeface="ヒラギノ丸ゴ Pro W4" charset="0"/>
              </a:rPr>
              <a:t>KEGG </a:t>
            </a:r>
            <a:r>
              <a:rPr kumimoji="0" lang="ja-JP" altLang="en-US" sz="2800" dirty="0" smtClean="0">
                <a:latin typeface="ヒラギノ丸ゴ Pro W4" charset="0"/>
                <a:ea typeface="ヒラギノ丸ゴ Pro W4" charset="0"/>
                <a:cs typeface="ヒラギノ丸ゴ Pro W4" charset="0"/>
              </a:rPr>
              <a:t>のサービス状況</a:t>
            </a:r>
            <a:r>
              <a:rPr kumimoji="0" lang="ja-JP" altLang="en-US" sz="2800" smtClean="0">
                <a:latin typeface="ヒラギノ丸ゴ Pro W4" charset="0"/>
                <a:ea typeface="ヒラギノ丸ゴ Pro W4" charset="0"/>
                <a:cs typeface="ヒラギノ丸ゴ Pro W4" charset="0"/>
              </a:rPr>
              <a:t>・開発体制</a:t>
            </a:r>
            <a:endParaRPr kumimoji="0" lang="ja-JP" altLang="en-US" sz="2800" dirty="0">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13771168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11150" y="131763"/>
            <a:ext cx="8534400" cy="706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ja-JP" sz="2800" dirty="0" smtClean="0">
                <a:solidFill>
                  <a:srgbClr val="000000"/>
                </a:solidFill>
                <a:latin typeface="ヒラギノ丸ゴ ProN W4" pitchFamily="-108" charset="-128"/>
                <a:ea typeface="ヒラギノ丸ゴ ProN W4" pitchFamily="-108" charset="-128"/>
                <a:cs typeface="ヒラギノ丸ゴ ProN W4" pitchFamily="-108" charset="-128"/>
              </a:rPr>
              <a:t>KEGG </a:t>
            </a:r>
            <a:r>
              <a:rPr lang="ja-JP" altLang="en-US" sz="2800" dirty="0" smtClean="0">
                <a:solidFill>
                  <a:srgbClr val="000000"/>
                </a:solidFill>
                <a:latin typeface="ヒラギノ丸ゴ ProN W4" pitchFamily="-108" charset="-128"/>
                <a:ea typeface="ヒラギノ丸ゴ ProN W4" pitchFamily="-108" charset="-128"/>
                <a:cs typeface="ヒラギノ丸ゴ ProN W4" pitchFamily="-108" charset="-128"/>
              </a:rPr>
              <a:t>データベースのサービス状況</a:t>
            </a:r>
            <a:endParaRPr lang="en-US" altLang="ja-JP" sz="2800" dirty="0">
              <a:solidFill>
                <a:srgbClr val="000000"/>
              </a:solidFill>
              <a:latin typeface="ヒラギノ丸ゴ ProN W4" pitchFamily="-108" charset="-128"/>
              <a:ea typeface="ヒラギノ丸ゴ ProN W4" pitchFamily="-108" charset="-128"/>
              <a:cs typeface="ヒラギノ丸ゴ ProN W4" pitchFamily="-108" charset="-128"/>
            </a:endParaRPr>
          </a:p>
        </p:txBody>
      </p:sp>
      <p:sp>
        <p:nvSpPr>
          <p:cNvPr id="23555"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F9389038-A26B-3043-A2B9-1D10D34B59DE}" type="slidenum">
              <a:rPr lang="en-US" altLang="ja-JP" sz="1400">
                <a:latin typeface="ヒラギノ丸ゴ Pro W4" charset="0"/>
                <a:ea typeface="ヒラギノ丸ゴ Pro W4" charset="0"/>
                <a:cs typeface="ヒラギノ丸ゴ Pro W4" charset="0"/>
              </a:rPr>
              <a:pPr/>
              <a:t>20</a:t>
            </a:fld>
            <a:endParaRPr lang="en-US" altLang="ja-JP" sz="1400">
              <a:latin typeface="ヒラギノ丸ゴ Pro W4" charset="0"/>
              <a:ea typeface="ヒラギノ丸ゴ Pro W4" charset="0"/>
              <a:cs typeface="ヒラギノ丸ゴ Pro W4" charset="0"/>
            </a:endParaRPr>
          </a:p>
        </p:txBody>
      </p:sp>
      <p:graphicFrame>
        <p:nvGraphicFramePr>
          <p:cNvPr id="2" name="表 1"/>
          <p:cNvGraphicFramePr>
            <a:graphicFrameLocks noGrp="1"/>
          </p:cNvGraphicFramePr>
          <p:nvPr>
            <p:extLst>
              <p:ext uri="{D42A27DB-BD31-4B8C-83A1-F6EECF244321}">
                <p14:modId xmlns:p14="http://schemas.microsoft.com/office/powerpoint/2010/main" val="3522233448"/>
              </p:ext>
            </p:extLst>
          </p:nvPr>
        </p:nvGraphicFramePr>
        <p:xfrm>
          <a:off x="498753" y="920808"/>
          <a:ext cx="8152851" cy="2895600"/>
        </p:xfrm>
        <a:graphic>
          <a:graphicData uri="http://schemas.openxmlformats.org/drawingml/2006/table">
            <a:tbl>
              <a:tblPr firstRow="1" bandRow="1">
                <a:tableStyleId>{69C7853C-536D-4A76-A0AE-DD22124D55A5}</a:tableStyleId>
              </a:tblPr>
              <a:tblGrid>
                <a:gridCol w="2358634"/>
                <a:gridCol w="1789475"/>
                <a:gridCol w="1966529"/>
                <a:gridCol w="2038213"/>
              </a:tblGrid>
              <a:tr h="370840">
                <a:tc>
                  <a:txBody>
                    <a:bodyPr/>
                    <a:lstStyle/>
                    <a:p>
                      <a:pPr algn="ctr"/>
                      <a:r>
                        <a:rPr kumimoji="1" lang="ja-JP" altLang="en-US" sz="2000" dirty="0" smtClean="0">
                          <a:latin typeface="ヒラギノ丸ゴ Pro W4"/>
                          <a:ea typeface="ヒラギノ丸ゴ Pro W4"/>
                          <a:cs typeface="ヒラギノ丸ゴ Pro W4"/>
                        </a:rPr>
                        <a:t>データベース</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ウェブ・</a:t>
                      </a:r>
                      <a:r>
                        <a:rPr kumimoji="1" lang="en-US" altLang="ja-JP" sz="2000" dirty="0" smtClean="0">
                          <a:latin typeface="ヒラギノ丸ゴ Pro W4"/>
                          <a:ea typeface="ヒラギノ丸ゴ Pro W4"/>
                          <a:cs typeface="ヒラギノ丸ゴ Pro W4"/>
                        </a:rPr>
                        <a:t>API</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en-US" altLang="ja-JP" sz="2000" dirty="0" smtClean="0">
                          <a:latin typeface="ヒラギノ丸ゴ Pro W4"/>
                          <a:ea typeface="ヒラギノ丸ゴ Pro W4"/>
                          <a:cs typeface="ヒラギノ丸ゴ Pro W4"/>
                        </a:rPr>
                        <a:t>FTP</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代表的なツール</a:t>
                      </a:r>
                      <a:endParaRPr kumimoji="1" lang="ja-JP" altLang="en-US" sz="2000" dirty="0">
                        <a:latin typeface="ヒラギノ丸ゴ Pro W4"/>
                        <a:ea typeface="ヒラギノ丸ゴ Pro W4"/>
                        <a:cs typeface="ヒラギノ丸ゴ Pro W4"/>
                      </a:endParaRPr>
                    </a:p>
                  </a:txBody>
                  <a:tcPr/>
                </a:tc>
              </a:tr>
              <a:tr h="370840">
                <a:tc>
                  <a:txBody>
                    <a:bodyPr/>
                    <a:lstStyle/>
                    <a:p>
                      <a:r>
                        <a:rPr kumimoji="1" lang="ja-JP" altLang="en-US" sz="2000" dirty="0" smtClean="0">
                          <a:latin typeface="ヒラギノ丸ゴ Pro W4"/>
                          <a:ea typeface="ヒラギノ丸ゴ Pro W4"/>
                          <a:cs typeface="ヒラギノ丸ゴ Pro W4"/>
                        </a:rPr>
                        <a:t>システム情報</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フリー</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ライセンス</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パスウェイ</a:t>
                      </a:r>
                      <a:endParaRPr kumimoji="1" lang="en-US" altLang="ja-JP" sz="2000" dirty="0" smtClean="0">
                        <a:latin typeface="ヒラギノ丸ゴ Pro W4"/>
                        <a:ea typeface="ヒラギノ丸ゴ Pro W4"/>
                        <a:cs typeface="ヒラギノ丸ゴ Pro W4"/>
                      </a:endParaRPr>
                    </a:p>
                    <a:p>
                      <a:pPr algn="ctr"/>
                      <a:r>
                        <a:rPr kumimoji="1" lang="ja-JP" altLang="en-US" sz="2000" dirty="0" smtClean="0">
                          <a:latin typeface="ヒラギノ丸ゴ Pro W4"/>
                          <a:ea typeface="ヒラギノ丸ゴ Pro W4"/>
                          <a:cs typeface="ヒラギノ丸ゴ Pro W4"/>
                        </a:rPr>
                        <a:t>マッピング</a:t>
                      </a:r>
                      <a:endParaRPr kumimoji="1" lang="ja-JP" altLang="en-US" sz="2000" dirty="0">
                        <a:latin typeface="ヒラギノ丸ゴ Pro W4"/>
                        <a:ea typeface="ヒラギノ丸ゴ Pro W4"/>
                        <a:cs typeface="ヒラギノ丸ゴ Pro W4"/>
                      </a:endParaRPr>
                    </a:p>
                  </a:txBody>
                  <a:tcPr/>
                </a:tc>
              </a:tr>
              <a:tr h="370840">
                <a:tc>
                  <a:txBody>
                    <a:bodyPr/>
                    <a:lstStyle/>
                    <a:p>
                      <a:r>
                        <a:rPr kumimoji="1" lang="ja-JP" altLang="en-US" sz="2000" dirty="0" smtClean="0">
                          <a:latin typeface="ヒラギノ丸ゴ Pro W4"/>
                          <a:ea typeface="ヒラギノ丸ゴ Pro W4"/>
                          <a:cs typeface="ヒラギノ丸ゴ Pro W4"/>
                        </a:rPr>
                        <a:t>ゲノム情報</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フリー</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ライセンス</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配列類似性検索</a:t>
                      </a:r>
                      <a:endParaRPr kumimoji="1" lang="ja-JP" altLang="en-US" sz="2000" dirty="0">
                        <a:latin typeface="ヒラギノ丸ゴ Pro W4"/>
                        <a:ea typeface="ヒラギノ丸ゴ Pro W4"/>
                        <a:cs typeface="ヒラギノ丸ゴ Pro W4"/>
                      </a:endParaRPr>
                    </a:p>
                  </a:txBody>
                  <a:tcPr/>
                </a:tc>
              </a:tr>
              <a:tr h="370840">
                <a:tc>
                  <a:txBody>
                    <a:bodyPr/>
                    <a:lstStyle/>
                    <a:p>
                      <a:r>
                        <a:rPr kumimoji="1" lang="ja-JP" altLang="en-US" sz="2000" dirty="0" smtClean="0">
                          <a:latin typeface="ヒラギノ丸ゴ Pro W4"/>
                          <a:ea typeface="ヒラギノ丸ゴ Pro W4"/>
                          <a:cs typeface="ヒラギノ丸ゴ Pro W4"/>
                        </a:rPr>
                        <a:t>化合物・反応情報</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フリー</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ライセンス</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類似構造検索</a:t>
                      </a:r>
                      <a:endParaRPr kumimoji="1" lang="en-US" altLang="ja-JP" sz="2000" dirty="0" smtClean="0">
                        <a:latin typeface="ヒラギノ丸ゴ Pro W4"/>
                        <a:ea typeface="ヒラギノ丸ゴ Pro W4"/>
                        <a:cs typeface="ヒラギノ丸ゴ Pro W4"/>
                      </a:endParaRPr>
                    </a:p>
                    <a:p>
                      <a:pPr algn="ctr"/>
                      <a:r>
                        <a:rPr kumimoji="1" lang="ja-JP" altLang="en-US" sz="2000" dirty="0" smtClean="0">
                          <a:latin typeface="ヒラギノ丸ゴ Pro W4"/>
                          <a:ea typeface="ヒラギノ丸ゴ Pro W4"/>
                          <a:cs typeface="ヒラギノ丸ゴ Pro W4"/>
                        </a:rPr>
                        <a:t>反応経路検索</a:t>
                      </a:r>
                      <a:endParaRPr kumimoji="1" lang="ja-JP" altLang="en-US" sz="2000" dirty="0">
                        <a:latin typeface="ヒラギノ丸ゴ Pro W4"/>
                        <a:ea typeface="ヒラギノ丸ゴ Pro W4"/>
                        <a:cs typeface="ヒラギノ丸ゴ Pro W4"/>
                      </a:endParaRPr>
                    </a:p>
                  </a:txBody>
                  <a:tcPr/>
                </a:tc>
              </a:tr>
              <a:tr h="370840">
                <a:tc>
                  <a:txBody>
                    <a:bodyPr/>
                    <a:lstStyle/>
                    <a:p>
                      <a:r>
                        <a:rPr kumimoji="1" lang="ja-JP" altLang="en-US" sz="2000" dirty="0" smtClean="0">
                          <a:latin typeface="ヒラギノ丸ゴ Pro W4"/>
                          <a:ea typeface="ヒラギノ丸ゴ Pro W4"/>
                          <a:cs typeface="ヒラギノ丸ゴ Pro W4"/>
                        </a:rPr>
                        <a:t>疾患・医薬品情報</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フリー</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フリー</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類似構造検索</a:t>
                      </a:r>
                      <a:endParaRPr kumimoji="1" lang="en-US" altLang="ja-JP" sz="2000" dirty="0" smtClean="0">
                        <a:latin typeface="ヒラギノ丸ゴ Pro W4"/>
                        <a:ea typeface="ヒラギノ丸ゴ Pro W4"/>
                        <a:cs typeface="ヒラギノ丸ゴ Pro W4"/>
                      </a:endParaRPr>
                    </a:p>
                    <a:p>
                      <a:pPr algn="ctr"/>
                      <a:r>
                        <a:rPr kumimoji="1" lang="ja-JP" altLang="en-US" sz="2000" dirty="0" smtClean="0">
                          <a:latin typeface="ヒラギノ丸ゴ Pro W4"/>
                          <a:ea typeface="ヒラギノ丸ゴ Pro W4"/>
                          <a:cs typeface="ヒラギノ丸ゴ Pro W4"/>
                        </a:rPr>
                        <a:t>お薬手帳</a:t>
                      </a:r>
                      <a:endParaRPr kumimoji="1" lang="ja-JP" altLang="en-US" sz="2000" dirty="0">
                        <a:latin typeface="ヒラギノ丸ゴ Pro W4"/>
                        <a:ea typeface="ヒラギノ丸ゴ Pro W4"/>
                        <a:cs typeface="ヒラギノ丸ゴ Pro W4"/>
                      </a:endParaRPr>
                    </a:p>
                  </a:txBody>
                  <a:tcPr/>
                </a:tc>
              </a:tr>
            </a:tbl>
          </a:graphicData>
        </a:graphic>
      </p:graphicFrame>
      <p:pic>
        <p:nvPicPr>
          <p:cNvPr id="4" name="図 3" descr="スクリーンショット 2016-09-27 8.53.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17" y="3852783"/>
            <a:ext cx="8947374" cy="3033130"/>
          </a:xfrm>
          <a:prstGeom prst="rect">
            <a:avLst/>
          </a:prstGeom>
        </p:spPr>
      </p:pic>
    </p:spTree>
    <p:extLst>
      <p:ext uri="{BB962C8B-B14F-4D97-AF65-F5344CB8AC3E}">
        <p14:creationId xmlns:p14="http://schemas.microsoft.com/office/powerpoint/2010/main" val="1862336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5" name="Rectangle 2"/>
          <p:cNvSpPr>
            <a:spLocks noChangeArrowheads="1"/>
          </p:cNvSpPr>
          <p:nvPr/>
        </p:nvSpPr>
        <p:spPr bwMode="auto">
          <a:xfrm>
            <a:off x="5063934" y="131762"/>
            <a:ext cx="3781616" cy="8551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36950" name="Rectangle 2"/>
          <p:cNvSpPr>
            <a:spLocks noGrp="1" noChangeArrowheads="1"/>
          </p:cNvSpPr>
          <p:nvPr>
            <p:ph type="title"/>
          </p:nvPr>
        </p:nvSpPr>
        <p:spPr>
          <a:xfrm>
            <a:off x="5063934" y="160489"/>
            <a:ext cx="3775266" cy="802179"/>
          </a:xfrm>
        </p:spPr>
        <p:txBody>
          <a:bodyPr>
            <a:noAutofit/>
          </a:bodyPr>
          <a:lstStyle/>
          <a:p>
            <a:r>
              <a:rPr kumimoji="0" lang="ja-JP" altLang="en-US" sz="2400" dirty="0" smtClean="0">
                <a:latin typeface="ヒラギノ丸ゴ Pro W4" charset="0"/>
                <a:ea typeface="ヒラギノ丸ゴ Pro W4" charset="0"/>
                <a:cs typeface="ヒラギノ丸ゴ Pro W4" charset="0"/>
              </a:rPr>
              <a:t>データの</a:t>
            </a:r>
            <a:r>
              <a:rPr kumimoji="0" lang="en-US" altLang="ja-JP" sz="2400" dirty="0" smtClean="0">
                <a:latin typeface="ヒラギノ丸ゴ Pro W4" charset="0"/>
                <a:ea typeface="ヒラギノ丸ゴ Pro W4" charset="0"/>
                <a:cs typeface="ヒラギノ丸ゴ Pro W4" charset="0"/>
              </a:rPr>
              <a:t/>
            </a:r>
            <a:br>
              <a:rPr kumimoji="0" lang="en-US" altLang="ja-JP" sz="2400" dirty="0" smtClean="0">
                <a:latin typeface="ヒラギノ丸ゴ Pro W4" charset="0"/>
                <a:ea typeface="ヒラギノ丸ゴ Pro W4" charset="0"/>
                <a:cs typeface="ヒラギノ丸ゴ Pro W4" charset="0"/>
              </a:rPr>
            </a:br>
            <a:r>
              <a:rPr kumimoji="0" lang="ja-JP" altLang="en-US" sz="2400" dirty="0" smtClean="0">
                <a:latin typeface="ヒラギノ丸ゴ Pro W4" charset="0"/>
                <a:ea typeface="ヒラギノ丸ゴ Pro W4" charset="0"/>
                <a:cs typeface="ヒラギノ丸ゴ Pro W4" charset="0"/>
              </a:rPr>
              <a:t>ライフサイクル管理</a:t>
            </a:r>
            <a:endParaRPr kumimoji="0" lang="ja-JP" altLang="en-US" sz="2400" dirty="0">
              <a:latin typeface="ヒラギノ丸ゴ Pro W4" charset="0"/>
              <a:ea typeface="ヒラギノ丸ゴ Pro W4" charset="0"/>
              <a:cs typeface="ヒラギノ丸ゴ Pro W4" charset="0"/>
            </a:endParaRPr>
          </a:p>
        </p:txBody>
      </p:sp>
      <p:sp>
        <p:nvSpPr>
          <p:cNvPr id="36951" name="正方形/長方形 4"/>
          <p:cNvSpPr>
            <a:spLocks noChangeArrowheads="1"/>
          </p:cNvSpPr>
          <p:nvPr/>
        </p:nvSpPr>
        <p:spPr bwMode="auto">
          <a:xfrm>
            <a:off x="5020641" y="1625030"/>
            <a:ext cx="408006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a:buChar char="•"/>
            </a:pPr>
            <a:r>
              <a:rPr lang="ja-JP" altLang="en-US" sz="2000" dirty="0" smtClean="0">
                <a:latin typeface="ヒラギノ丸ゴ Pro W4" charset="0"/>
                <a:ea typeface="ヒラギノ丸ゴ Pro W4" charset="0"/>
                <a:cs typeface="ヒラギノ丸ゴ Pro W4" charset="0"/>
              </a:rPr>
              <a:t>自分たちで利用しつつ、更新と開発</a:t>
            </a:r>
            <a:endParaRPr lang="en-US" altLang="ja-JP" sz="2000" dirty="0" smtClean="0">
              <a:latin typeface="ヒラギノ丸ゴ Pro W4" charset="0"/>
              <a:ea typeface="ヒラギノ丸ゴ Pro W4" charset="0"/>
              <a:cs typeface="ヒラギノ丸ゴ Pro W4" charset="0"/>
            </a:endParaRPr>
          </a:p>
          <a:p>
            <a:pPr marL="285750" indent="-285750">
              <a:buFont typeface="Arial"/>
              <a:buChar char="•"/>
            </a:pPr>
            <a:endParaRPr lang="en-US" altLang="ja-JP" sz="2000" dirty="0" smtClean="0">
              <a:latin typeface="ヒラギノ丸ゴ Pro W4" charset="0"/>
              <a:ea typeface="ヒラギノ丸ゴ Pro W4" charset="0"/>
              <a:cs typeface="ヒラギノ丸ゴ Pro W4" charset="0"/>
            </a:endParaRPr>
          </a:p>
          <a:p>
            <a:pPr marL="285750" indent="-285750">
              <a:buFont typeface="Arial"/>
              <a:buChar char="•"/>
            </a:pPr>
            <a:r>
              <a:rPr lang="ja-JP" altLang="en-US" sz="2000" dirty="0" smtClean="0">
                <a:latin typeface="ヒラギノ丸ゴ Pro W4" charset="0"/>
                <a:ea typeface="ヒラギノ丸ゴ Pro W4" charset="0"/>
                <a:cs typeface="ヒラギノ丸ゴ Pro W4" charset="0"/>
              </a:rPr>
              <a:t>定期的なミーティング：</a:t>
            </a:r>
            <a:endParaRPr lang="en-US" altLang="ja-JP" sz="2000" dirty="0" smtClean="0">
              <a:latin typeface="ヒラギノ丸ゴ Pro W4" charset="0"/>
              <a:ea typeface="ヒラギノ丸ゴ Pro W4" charset="0"/>
              <a:cs typeface="ヒラギノ丸ゴ Pro W4" charset="0"/>
            </a:endParaRPr>
          </a:p>
          <a:p>
            <a:pPr marL="742950" lvl="1" indent="-285750">
              <a:buFont typeface="Wingdings" charset="2"/>
              <a:buChar char="v"/>
            </a:pPr>
            <a:r>
              <a:rPr lang="ja-JP" altLang="en-US" sz="2000" dirty="0" smtClean="0">
                <a:latin typeface="ヒラギノ丸ゴ Pro W4" charset="0"/>
                <a:ea typeface="ヒラギノ丸ゴ Pro W4" charset="0"/>
                <a:cs typeface="ヒラギノ丸ゴ Pro W4" charset="0"/>
              </a:rPr>
              <a:t>週</a:t>
            </a:r>
            <a:r>
              <a:rPr lang="en-US" altLang="ja-JP" sz="2000" dirty="0" smtClean="0">
                <a:latin typeface="ヒラギノ丸ゴ Pro W4" charset="0"/>
                <a:ea typeface="ヒラギノ丸ゴ Pro W4" charset="0"/>
                <a:cs typeface="ヒラギノ丸ゴ Pro W4" charset="0"/>
              </a:rPr>
              <a:t>1</a:t>
            </a:r>
            <a:r>
              <a:rPr lang="ja-JP" altLang="en-US" sz="2000" dirty="0" smtClean="0">
                <a:latin typeface="ヒラギノ丸ゴ Pro W4" charset="0"/>
                <a:ea typeface="ヒラギノ丸ゴ Pro W4" charset="0"/>
                <a:cs typeface="ヒラギノ丸ゴ Pro W4" charset="0"/>
              </a:rPr>
              <a:t>回の</a:t>
            </a:r>
            <a:r>
              <a:rPr lang="en-US" altLang="ja-JP" sz="2000" dirty="0" smtClean="0">
                <a:latin typeface="ヒラギノ丸ゴ Pro W4" charset="0"/>
                <a:ea typeface="ヒラギノ丸ゴ Pro W4" charset="0"/>
                <a:cs typeface="ヒラギノ丸ゴ Pro W4" charset="0"/>
              </a:rPr>
              <a:t>KEGG</a:t>
            </a:r>
            <a:r>
              <a:rPr lang="ja-JP" altLang="en-US" sz="2000" dirty="0" smtClean="0">
                <a:latin typeface="ヒラギノ丸ゴ Pro W4" charset="0"/>
                <a:ea typeface="ヒラギノ丸ゴ Pro W4" charset="0"/>
                <a:cs typeface="ヒラギノ丸ゴ Pro W4" charset="0"/>
              </a:rPr>
              <a:t>会議</a:t>
            </a:r>
            <a:endParaRPr lang="en-US" altLang="ja-JP" sz="2000" dirty="0" smtClean="0">
              <a:latin typeface="ヒラギノ丸ゴ Pro W4" charset="0"/>
              <a:ea typeface="ヒラギノ丸ゴ Pro W4" charset="0"/>
              <a:cs typeface="ヒラギノ丸ゴ Pro W4" charset="0"/>
            </a:endParaRPr>
          </a:p>
          <a:p>
            <a:pPr marL="742950" lvl="1" indent="-285750">
              <a:buFont typeface="Wingdings" charset="2"/>
              <a:buChar char="v"/>
            </a:pPr>
            <a:r>
              <a:rPr lang="ja-JP" altLang="en-US" sz="2000" dirty="0" smtClean="0">
                <a:latin typeface="ヒラギノ丸ゴ Pro W4" charset="0"/>
                <a:ea typeface="ヒラギノ丸ゴ Pro W4" charset="0"/>
                <a:cs typeface="ヒラギノ丸ゴ Pro W4" charset="0"/>
              </a:rPr>
              <a:t>月</a:t>
            </a:r>
            <a:r>
              <a:rPr lang="en-US" altLang="ja-JP" sz="2000" dirty="0" smtClean="0">
                <a:latin typeface="ヒラギノ丸ゴ Pro W4" charset="0"/>
                <a:ea typeface="ヒラギノ丸ゴ Pro W4" charset="0"/>
                <a:cs typeface="ヒラギノ丸ゴ Pro W4" charset="0"/>
              </a:rPr>
              <a:t>1</a:t>
            </a:r>
            <a:r>
              <a:rPr lang="ja-JP" altLang="en-US" sz="2000" dirty="0" smtClean="0">
                <a:latin typeface="ヒラギノ丸ゴ Pro W4" charset="0"/>
                <a:ea typeface="ヒラギノ丸ゴ Pro W4" charset="0"/>
                <a:cs typeface="ヒラギノ丸ゴ Pro W4" charset="0"/>
              </a:rPr>
              <a:t>回の開発会議</a:t>
            </a:r>
            <a:endParaRPr lang="en-US" altLang="ja-JP" sz="2000" dirty="0" smtClean="0">
              <a:latin typeface="ヒラギノ丸ゴ Pro W4" charset="0"/>
              <a:ea typeface="ヒラギノ丸ゴ Pro W4" charset="0"/>
              <a:cs typeface="ヒラギノ丸ゴ Pro W4" charset="0"/>
            </a:endParaRPr>
          </a:p>
          <a:p>
            <a:pPr marL="742950" lvl="1" indent="-285750">
              <a:buFont typeface="Wingdings" charset="2"/>
              <a:buChar char="v"/>
            </a:pPr>
            <a:r>
              <a:rPr lang="ja-JP" altLang="en-US" sz="2000" dirty="0" smtClean="0">
                <a:latin typeface="ヒラギノ丸ゴ Pro W4" charset="0"/>
                <a:ea typeface="ヒラギノ丸ゴ Pro W4" charset="0"/>
                <a:cs typeface="ヒラギノ丸ゴ Pro W4" charset="0"/>
              </a:rPr>
              <a:t>月</a:t>
            </a:r>
            <a:r>
              <a:rPr lang="en-US" altLang="ja-JP" sz="2000" dirty="0" smtClean="0">
                <a:latin typeface="ヒラギノ丸ゴ Pro W4" charset="0"/>
                <a:ea typeface="ヒラギノ丸ゴ Pro W4" charset="0"/>
                <a:cs typeface="ヒラギノ丸ゴ Pro W4" charset="0"/>
              </a:rPr>
              <a:t>1</a:t>
            </a:r>
            <a:r>
              <a:rPr lang="ja-JP" altLang="en-US" sz="2000" dirty="0" smtClean="0">
                <a:latin typeface="ヒラギノ丸ゴ Pro W4" charset="0"/>
                <a:ea typeface="ヒラギノ丸ゴ Pro W4" charset="0"/>
                <a:cs typeface="ヒラギノ丸ゴ Pro W4" charset="0"/>
              </a:rPr>
              <a:t>回のデータベース会議</a:t>
            </a:r>
            <a:endParaRPr lang="en-US" altLang="ja-JP" sz="2000" dirty="0" smtClean="0">
              <a:latin typeface="ヒラギノ丸ゴ Pro W4" charset="0"/>
              <a:ea typeface="ヒラギノ丸ゴ Pro W4" charset="0"/>
              <a:cs typeface="ヒラギノ丸ゴ Pro W4" charset="0"/>
            </a:endParaRPr>
          </a:p>
          <a:p>
            <a:pPr marL="285750" indent="-285750">
              <a:buFont typeface="Arial"/>
              <a:buChar char="•"/>
            </a:pPr>
            <a:endParaRPr lang="en-US" altLang="ja-JP" sz="2000" dirty="0">
              <a:latin typeface="ヒラギノ丸ゴ Pro W4" charset="0"/>
              <a:ea typeface="ヒラギノ丸ゴ Pro W4" charset="0"/>
              <a:cs typeface="ヒラギノ丸ゴ Pro W4" charset="0"/>
            </a:endParaRPr>
          </a:p>
          <a:p>
            <a:pPr marL="285750" indent="-285750">
              <a:buFont typeface="Arial"/>
              <a:buChar char="•"/>
            </a:pPr>
            <a:r>
              <a:rPr lang="en-US" altLang="ja-JP" sz="2000" dirty="0" err="1" smtClean="0">
                <a:latin typeface="ヒラギノ丸ゴ Pro W4" charset="0"/>
                <a:ea typeface="ヒラギノ丸ゴ Pro W4" charset="0"/>
                <a:cs typeface="ヒラギノ丸ゴ Pro W4" charset="0"/>
              </a:rPr>
              <a:t>GenomeNet</a:t>
            </a:r>
            <a:r>
              <a:rPr lang="en-US" altLang="ja-JP" sz="2000" dirty="0" smtClean="0">
                <a:latin typeface="ヒラギノ丸ゴ Pro W4" charset="0"/>
                <a:ea typeface="ヒラギノ丸ゴ Pro W4" charset="0"/>
                <a:cs typeface="ヒラギノ丸ゴ Pro W4" charset="0"/>
              </a:rPr>
              <a:t> </a:t>
            </a:r>
            <a:r>
              <a:rPr lang="ja-JP" altLang="en-US" sz="2000" dirty="0" smtClean="0">
                <a:latin typeface="ヒラギノ丸ゴ Pro W4" charset="0"/>
                <a:ea typeface="ヒラギノ丸ゴ Pro W4" charset="0"/>
                <a:cs typeface="ヒラギノ丸ゴ Pro W4" charset="0"/>
              </a:rPr>
              <a:t>と</a:t>
            </a:r>
            <a:r>
              <a:rPr lang="en-US" altLang="ja-JP" sz="2000" dirty="0" smtClean="0">
                <a:latin typeface="ヒラギノ丸ゴ Pro W4" charset="0"/>
                <a:ea typeface="ヒラギノ丸ゴ Pro W4" charset="0"/>
                <a:cs typeface="ヒラギノ丸ゴ Pro W4" charset="0"/>
              </a:rPr>
              <a:t> KEGG</a:t>
            </a:r>
          </a:p>
          <a:p>
            <a:pPr marL="285750" indent="-285750">
              <a:buFont typeface="Arial"/>
              <a:buChar char="•"/>
            </a:pPr>
            <a:endParaRPr lang="en-US" altLang="ja-JP" sz="2000" dirty="0">
              <a:latin typeface="ヒラギノ丸ゴ Pro W4" charset="0"/>
              <a:ea typeface="ヒラギノ丸ゴ Pro W4" charset="0"/>
              <a:cs typeface="ヒラギノ丸ゴ Pro W4" charset="0"/>
            </a:endParaRPr>
          </a:p>
          <a:p>
            <a:pPr marL="285750" indent="-285750">
              <a:buFont typeface="Arial"/>
              <a:buChar char="•"/>
            </a:pPr>
            <a:r>
              <a:rPr lang="en-US" altLang="ja-JP" sz="2000" dirty="0" smtClean="0">
                <a:latin typeface="ヒラギノ丸ゴ Pro W4" charset="0"/>
                <a:ea typeface="ヒラギノ丸ゴ Pro W4" charset="0"/>
                <a:cs typeface="ヒラギノ丸ゴ Pro W4" charset="0"/>
              </a:rPr>
              <a:t>KEGG </a:t>
            </a:r>
            <a:r>
              <a:rPr lang="ja-JP" altLang="en-US" sz="2000" dirty="0" smtClean="0">
                <a:latin typeface="ヒラギノ丸ゴ Pro W4" charset="0"/>
                <a:ea typeface="ヒラギノ丸ゴ Pro W4" charset="0"/>
                <a:cs typeface="ヒラギノ丸ゴ Pro W4" charset="0"/>
              </a:rPr>
              <a:t>以外の主要データベースは定期的（週１回程度）ミラー</a:t>
            </a:r>
            <a:endParaRPr lang="ja-JP" altLang="en-US" sz="2000" dirty="0">
              <a:latin typeface="ヒラギノ丸ゴ Pro W4" charset="0"/>
              <a:ea typeface="ヒラギノ丸ゴ Pro W4" charset="0"/>
              <a:cs typeface="ヒラギノ丸ゴ Pro W4" charset="0"/>
            </a:endParaRPr>
          </a:p>
        </p:txBody>
      </p:sp>
      <p:sp>
        <p:nvSpPr>
          <p:cNvPr id="36952"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811B39DE-909E-9946-BA5F-7EC29DA19229}" type="slidenum">
              <a:rPr lang="en-US" altLang="ja-JP" sz="1400"/>
              <a:pPr/>
              <a:t>21</a:t>
            </a:fld>
            <a:endParaRPr lang="en-US" altLang="ja-JP" sz="1400"/>
          </a:p>
        </p:txBody>
      </p:sp>
      <p:pic>
        <p:nvPicPr>
          <p:cNvPr id="2" name="図 1" descr="スクリーンショット 2016-07-20 15.11.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6" y="68603"/>
            <a:ext cx="4853611" cy="6754554"/>
          </a:xfrm>
          <a:prstGeom prst="rect">
            <a:avLst/>
          </a:prstGeom>
          <a:ln>
            <a:solidFill>
              <a:srgbClr val="4F81BD"/>
            </a:solidFill>
          </a:ln>
        </p:spPr>
      </p:pic>
    </p:spTree>
    <p:extLst>
      <p:ext uri="{BB962C8B-B14F-4D97-AF65-F5344CB8AC3E}">
        <p14:creationId xmlns:p14="http://schemas.microsoft.com/office/powerpoint/2010/main" val="38772975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949082" y="284478"/>
            <a:ext cx="53065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800" dirty="0" smtClean="0">
                <a:solidFill>
                  <a:srgbClr val="1C4B7D"/>
                </a:solidFill>
                <a:latin typeface="ヒラギノ丸ゴ Pro W4" charset="0"/>
                <a:ea typeface="ヒラギノ丸ゴ Pro W4" charset="0"/>
                <a:cs typeface="ヒラギノ丸ゴ Pro W4" charset="0"/>
              </a:rPr>
              <a:t>ゲノムネット統合データベース</a:t>
            </a:r>
            <a:endParaRPr lang="ja-JP" altLang="en-US" sz="2800" dirty="0">
              <a:solidFill>
                <a:srgbClr val="1C4B7D"/>
              </a:solidFill>
              <a:latin typeface="ヒラギノ丸ゴ Pro W4" charset="0"/>
              <a:ea typeface="ヒラギノ丸ゴ Pro W4" charset="0"/>
              <a:cs typeface="ヒラギノ丸ゴ Pro W4" charset="0"/>
            </a:endParaRPr>
          </a:p>
        </p:txBody>
      </p:sp>
      <p:sp>
        <p:nvSpPr>
          <p:cNvPr id="31750" name="Rectangle 6"/>
          <p:cNvSpPr>
            <a:spLocks noChangeArrowheads="1"/>
          </p:cNvSpPr>
          <p:nvPr/>
        </p:nvSpPr>
        <p:spPr bwMode="auto">
          <a:xfrm>
            <a:off x="1742948" y="974527"/>
            <a:ext cx="5691315"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600"/>
              </a:spcAft>
            </a:pPr>
            <a:r>
              <a:rPr kumimoji="0" lang="en-US" altLang="ja-JP" sz="2000" dirty="0" smtClean="0">
                <a:solidFill>
                  <a:srgbClr val="1C4B7D"/>
                </a:solidFill>
                <a:latin typeface="ヒラギノ丸ゴ Pro W4" charset="0"/>
                <a:ea typeface="ヒラギノ丸ゴ Pro W4" charset="0"/>
                <a:cs typeface="ヒラギノ丸ゴ Pro W4" charset="0"/>
                <a:hlinkClick r:id="rId3"/>
              </a:rPr>
              <a:t>http://www.genome.jp/</a:t>
            </a:r>
            <a:r>
              <a:rPr kumimoji="0" lang="en-US" altLang="ja-JP" sz="2000" dirty="0" smtClean="0">
                <a:solidFill>
                  <a:srgbClr val="1C4B7D"/>
                </a:solidFill>
                <a:latin typeface="ヒラギノ丸ゴ Pro W4" charset="0"/>
                <a:ea typeface="ヒラギノ丸ゴ Pro W4" charset="0"/>
                <a:cs typeface="ヒラギノ丸ゴ Pro W4" charset="0"/>
              </a:rPr>
              <a:t> 3</a:t>
            </a:r>
            <a:r>
              <a:rPr kumimoji="0" lang="ja-JP" altLang="en-US" sz="2000" dirty="0" smtClean="0">
                <a:solidFill>
                  <a:srgbClr val="1C4B7D"/>
                </a:solidFill>
                <a:latin typeface="ヒラギノ丸ゴ Pro W4" charset="0"/>
                <a:ea typeface="ヒラギノ丸ゴ Pro W4" charset="0"/>
                <a:cs typeface="ヒラギノ丸ゴ Pro W4" charset="0"/>
              </a:rPr>
              <a:t>万人／日のアクセス</a:t>
            </a:r>
            <a:endParaRPr kumimoji="0" lang="en-US" altLang="ja-JP" sz="2000" dirty="0" smtClean="0">
              <a:solidFill>
                <a:srgbClr val="1C4B7D"/>
              </a:solidFill>
              <a:latin typeface="ヒラギノ丸ゴ Pro W4" charset="0"/>
              <a:ea typeface="ヒラギノ丸ゴ Pro W4" charset="0"/>
              <a:cs typeface="ヒラギノ丸ゴ Pro W4" charset="0"/>
            </a:endParaRPr>
          </a:p>
        </p:txBody>
      </p:sp>
      <p:pic>
        <p:nvPicPr>
          <p:cNvPr id="3" name="図 2"/>
          <p:cNvPicPr>
            <a:picLocks noChangeAspect="1"/>
          </p:cNvPicPr>
          <p:nvPr/>
        </p:nvPicPr>
        <p:blipFill>
          <a:blip r:embed="rId4"/>
          <a:stretch>
            <a:fillRect/>
          </a:stretch>
        </p:blipFill>
        <p:spPr>
          <a:xfrm>
            <a:off x="7900788" y="284478"/>
            <a:ext cx="995376" cy="974198"/>
          </a:xfrm>
          <a:prstGeom prst="rect">
            <a:avLst/>
          </a:prstGeom>
        </p:spPr>
      </p:pic>
      <p:pic>
        <p:nvPicPr>
          <p:cNvPr id="5" name="図 4"/>
          <p:cNvPicPr>
            <a:picLocks noChangeAspect="1"/>
          </p:cNvPicPr>
          <p:nvPr/>
        </p:nvPicPr>
        <p:blipFill>
          <a:blip r:embed="rId5"/>
          <a:stretch>
            <a:fillRect/>
          </a:stretch>
        </p:blipFill>
        <p:spPr>
          <a:xfrm>
            <a:off x="298051" y="1615510"/>
            <a:ext cx="5060382" cy="2846865"/>
          </a:xfrm>
          <a:prstGeom prst="rect">
            <a:avLst/>
          </a:prstGeom>
        </p:spPr>
      </p:pic>
      <p:sp>
        <p:nvSpPr>
          <p:cNvPr id="6" name="六角形 5"/>
          <p:cNvSpPr/>
          <p:nvPr/>
        </p:nvSpPr>
        <p:spPr>
          <a:xfrm>
            <a:off x="4542033" y="2889966"/>
            <a:ext cx="1976205" cy="1749531"/>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latin typeface="Century"/>
                <a:ea typeface="ヒラギノ丸ゴ Pro W4"/>
                <a:cs typeface="Century"/>
              </a:rPr>
              <a:t>KEGG</a:t>
            </a:r>
            <a:r>
              <a:rPr lang="ja-JP" altLang="en-US" dirty="0" smtClean="0">
                <a:latin typeface="Century"/>
                <a:ea typeface="ヒラギノ丸ゴ Pro W4"/>
                <a:cs typeface="Century"/>
              </a:rPr>
              <a:t>を</a:t>
            </a:r>
            <a:endParaRPr lang="en-US" altLang="ja-JP" dirty="0" smtClean="0">
              <a:latin typeface="Century"/>
              <a:ea typeface="ヒラギノ丸ゴ Pro W4"/>
              <a:cs typeface="Century"/>
            </a:endParaRPr>
          </a:p>
          <a:p>
            <a:pPr algn="ctr"/>
            <a:r>
              <a:rPr lang="ja-JP" altLang="en-US" dirty="0" smtClean="0">
                <a:latin typeface="Century"/>
                <a:ea typeface="ヒラギノ丸ゴ Pro W4"/>
                <a:cs typeface="Century"/>
              </a:rPr>
              <a:t>中心とした多彩な分子生物学データベース</a:t>
            </a:r>
            <a:endParaRPr kumimoji="1" lang="ja-JP" altLang="en-US" dirty="0">
              <a:latin typeface="Century"/>
              <a:ea typeface="ヒラギノ丸ゴ Pro W4"/>
              <a:cs typeface="Century"/>
            </a:endParaRPr>
          </a:p>
        </p:txBody>
      </p:sp>
      <p:sp>
        <p:nvSpPr>
          <p:cNvPr id="71" name="六角形 70"/>
          <p:cNvSpPr/>
          <p:nvPr/>
        </p:nvSpPr>
        <p:spPr>
          <a:xfrm>
            <a:off x="6093975" y="2021680"/>
            <a:ext cx="1976205" cy="1749531"/>
          </a:xfrm>
          <a:prstGeom prst="hexago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dirty="0" smtClean="0">
                <a:latin typeface="Century"/>
                <a:ea typeface="ヒラギノ丸ゴ Pro W4"/>
                <a:cs typeface="Century"/>
              </a:rPr>
              <a:t>新規ゲノム</a:t>
            </a:r>
            <a:endParaRPr kumimoji="1" lang="en-US" altLang="ja-JP" dirty="0" smtClean="0">
              <a:latin typeface="Century"/>
              <a:ea typeface="ヒラギノ丸ゴ Pro W4"/>
              <a:cs typeface="Century"/>
            </a:endParaRPr>
          </a:p>
          <a:p>
            <a:pPr algn="ctr"/>
            <a:r>
              <a:rPr lang="ja-JP" altLang="en-US" dirty="0" smtClean="0">
                <a:latin typeface="Century"/>
                <a:ea typeface="ヒラギノ丸ゴ Pro W4"/>
                <a:cs typeface="Century"/>
              </a:rPr>
              <a:t>メタゲノム</a:t>
            </a:r>
            <a:endParaRPr lang="en-US" altLang="ja-JP" dirty="0" smtClean="0">
              <a:latin typeface="Century"/>
              <a:ea typeface="ヒラギノ丸ゴ Pro W4"/>
              <a:cs typeface="Century"/>
            </a:endParaRPr>
          </a:p>
          <a:p>
            <a:pPr algn="ctr"/>
            <a:r>
              <a:rPr kumimoji="1" lang="ja-JP" altLang="en-US" dirty="0" smtClean="0">
                <a:latin typeface="Century"/>
                <a:ea typeface="ヒラギノ丸ゴ Pro W4"/>
                <a:cs typeface="Century"/>
              </a:rPr>
              <a:t>データ</a:t>
            </a:r>
            <a:endParaRPr kumimoji="1" lang="ja-JP" altLang="en-US" dirty="0">
              <a:latin typeface="Century"/>
              <a:ea typeface="ヒラギノ丸ゴ Pro W4"/>
              <a:cs typeface="Century"/>
            </a:endParaRPr>
          </a:p>
        </p:txBody>
      </p:sp>
      <p:sp>
        <p:nvSpPr>
          <p:cNvPr id="72" name="六角形 71"/>
          <p:cNvSpPr/>
          <p:nvPr/>
        </p:nvSpPr>
        <p:spPr>
          <a:xfrm>
            <a:off x="6093975" y="3771211"/>
            <a:ext cx="1976205" cy="1749531"/>
          </a:xfrm>
          <a:prstGeom prst="hexagon">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sz="1600" dirty="0" smtClean="0">
                <a:latin typeface="Century"/>
                <a:ea typeface="ヒラギノ丸ゴ Pro W4"/>
                <a:cs typeface="Century"/>
              </a:rPr>
              <a:t>新しいバイオインフォマティクスツールの開発</a:t>
            </a:r>
            <a:endParaRPr kumimoji="1" lang="ja-JP" altLang="en-US" sz="1600" dirty="0">
              <a:latin typeface="Century"/>
              <a:ea typeface="ヒラギノ丸ゴ Pro W4"/>
              <a:cs typeface="Century"/>
            </a:endParaRPr>
          </a:p>
        </p:txBody>
      </p:sp>
      <p:sp>
        <p:nvSpPr>
          <p:cNvPr id="73" name="正方形/長方形 72"/>
          <p:cNvSpPr/>
          <p:nvPr/>
        </p:nvSpPr>
        <p:spPr>
          <a:xfrm>
            <a:off x="602580" y="5788916"/>
            <a:ext cx="2067377" cy="70788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marL="0" lvl="1" algn="ctr">
              <a:spcAft>
                <a:spcPts val="600"/>
              </a:spcAft>
              <a:defRPr/>
            </a:pPr>
            <a:r>
              <a:rPr lang="ja-JP" altLang="en-US" sz="2000" dirty="0" smtClean="0">
                <a:solidFill>
                  <a:schemeClr val="tx1"/>
                </a:solidFill>
                <a:effectLst>
                  <a:outerShdw blurRad="50800" dist="38100" dir="2700000" algn="tl" rotWithShape="0">
                    <a:prstClr val="black">
                      <a:alpha val="40000"/>
                    </a:prstClr>
                  </a:outerShdw>
                </a:effectLst>
                <a:latin typeface="Century"/>
                <a:ea typeface="ヒラギノ丸ゴ Pro W4"/>
                <a:cs typeface="Century"/>
              </a:rPr>
              <a:t>ゲノムの機能</a:t>
            </a:r>
            <a:r>
              <a:rPr lang="ja-JP" altLang="ja-JP" sz="2000" dirty="0">
                <a:solidFill>
                  <a:schemeClr val="tx1"/>
                </a:solidFill>
                <a:effectLst>
                  <a:outerShdw blurRad="50800" dist="38100" dir="2700000" algn="tl" rotWithShape="0">
                    <a:prstClr val="black">
                      <a:alpha val="40000"/>
                    </a:prstClr>
                  </a:outerShdw>
                </a:effectLst>
                <a:latin typeface="Century"/>
                <a:ea typeface="ヒラギノ丸ゴ Pro W4"/>
                <a:cs typeface="Century"/>
              </a:rPr>
              <a:t>　</a:t>
            </a:r>
            <a:r>
              <a:rPr lang="ja-JP" altLang="en-US" sz="2000" dirty="0" smtClean="0">
                <a:solidFill>
                  <a:schemeClr val="tx1"/>
                </a:solidFill>
                <a:effectLst>
                  <a:outerShdw blurRad="50800" dist="38100" dir="2700000" algn="tl" rotWithShape="0">
                    <a:prstClr val="black">
                      <a:alpha val="40000"/>
                    </a:prstClr>
                  </a:outerShdw>
                </a:effectLst>
                <a:latin typeface="Century"/>
                <a:ea typeface="ヒラギノ丸ゴ Pro W4"/>
                <a:cs typeface="Century"/>
              </a:rPr>
              <a:t>多様性</a:t>
            </a:r>
            <a:endParaRPr lang="ja-JP" altLang="en-US" sz="2000" dirty="0">
              <a:solidFill>
                <a:schemeClr val="tx1"/>
              </a:solidFill>
              <a:effectLst>
                <a:outerShdw blurRad="50800" dist="38100" dir="2700000" algn="tl" rotWithShape="0">
                  <a:prstClr val="black">
                    <a:alpha val="40000"/>
                  </a:prstClr>
                </a:outerShdw>
              </a:effectLst>
              <a:latin typeface="Century"/>
              <a:ea typeface="ヒラギノ丸ゴ Pro W4"/>
              <a:cs typeface="Century"/>
            </a:endParaRPr>
          </a:p>
        </p:txBody>
      </p:sp>
      <p:sp>
        <p:nvSpPr>
          <p:cNvPr id="74" name="正方形/長方形 73"/>
          <p:cNvSpPr/>
          <p:nvPr/>
        </p:nvSpPr>
        <p:spPr>
          <a:xfrm>
            <a:off x="2865068" y="5788916"/>
            <a:ext cx="2067377" cy="70788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marL="0" lvl="1" algn="ctr">
              <a:spcAft>
                <a:spcPts val="600"/>
              </a:spcAft>
              <a:defRPr/>
            </a:pPr>
            <a:r>
              <a:rPr lang="ja-JP" altLang="en-US" sz="2000" dirty="0" smtClean="0">
                <a:solidFill>
                  <a:schemeClr val="tx1"/>
                </a:solidFill>
                <a:effectLst>
                  <a:outerShdw blurRad="50800" dist="38100" dir="2700000" algn="tl" rotWithShape="0">
                    <a:prstClr val="black">
                      <a:alpha val="40000"/>
                    </a:prstClr>
                  </a:outerShdw>
                </a:effectLst>
                <a:latin typeface="Century"/>
                <a:ea typeface="ヒラギノ丸ゴ Pro W4"/>
                <a:cs typeface="Century"/>
              </a:rPr>
              <a:t>分子間相互作用ネットワーク</a:t>
            </a:r>
            <a:endParaRPr lang="ja-JP" altLang="en-US" sz="2000" dirty="0">
              <a:solidFill>
                <a:schemeClr val="tx1"/>
              </a:solidFill>
              <a:effectLst>
                <a:outerShdw blurRad="50800" dist="38100" dir="2700000" algn="tl" rotWithShape="0">
                  <a:prstClr val="black">
                    <a:alpha val="40000"/>
                  </a:prstClr>
                </a:outerShdw>
              </a:effectLst>
              <a:latin typeface="Century"/>
              <a:ea typeface="ヒラギノ丸ゴ Pro W4"/>
              <a:cs typeface="Century"/>
            </a:endParaRPr>
          </a:p>
        </p:txBody>
      </p:sp>
      <p:sp>
        <p:nvSpPr>
          <p:cNvPr id="75" name="正方形/長方形 74"/>
          <p:cNvSpPr/>
          <p:nvPr/>
        </p:nvSpPr>
        <p:spPr>
          <a:xfrm>
            <a:off x="5076911" y="5788916"/>
            <a:ext cx="2067377" cy="707886"/>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marL="0" lvl="1" algn="ctr">
              <a:spcAft>
                <a:spcPts val="600"/>
              </a:spcAft>
              <a:defRPr/>
            </a:pPr>
            <a:r>
              <a:rPr lang="ja-JP" altLang="en-US" sz="2000" dirty="0" smtClean="0">
                <a:solidFill>
                  <a:schemeClr val="tx1"/>
                </a:solidFill>
                <a:effectLst>
                  <a:outerShdw blurRad="50800" dist="38100" dir="2700000" algn="tl" rotWithShape="0">
                    <a:prstClr val="black">
                      <a:alpha val="40000"/>
                    </a:prstClr>
                  </a:outerShdw>
                </a:effectLst>
                <a:latin typeface="Century"/>
                <a:ea typeface="ヒラギノ丸ゴ Pro W4"/>
                <a:cs typeface="Century"/>
              </a:rPr>
              <a:t>生物間相互作用生態系と進化</a:t>
            </a:r>
            <a:endParaRPr lang="ja-JP" altLang="en-US" sz="2000" dirty="0">
              <a:solidFill>
                <a:schemeClr val="tx1"/>
              </a:solidFill>
              <a:effectLst>
                <a:outerShdw blurRad="50800" dist="38100" dir="2700000" algn="tl" rotWithShape="0">
                  <a:prstClr val="black">
                    <a:alpha val="40000"/>
                  </a:prstClr>
                </a:outerShdw>
              </a:effectLst>
              <a:latin typeface="Century"/>
              <a:ea typeface="ヒラギノ丸ゴ Pro W4"/>
              <a:cs typeface="Century"/>
            </a:endParaRPr>
          </a:p>
        </p:txBody>
      </p:sp>
      <p:sp>
        <p:nvSpPr>
          <p:cNvPr id="12" name="Rectangle 6"/>
          <p:cNvSpPr>
            <a:spLocks noChangeArrowheads="1"/>
          </p:cNvSpPr>
          <p:nvPr/>
        </p:nvSpPr>
        <p:spPr bwMode="auto">
          <a:xfrm>
            <a:off x="371684" y="4925523"/>
            <a:ext cx="5691315"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600"/>
              </a:spcAft>
            </a:pPr>
            <a:r>
              <a:rPr kumimoji="0" lang="en-US" altLang="ja-JP" sz="2000" dirty="0" err="1" smtClean="0">
                <a:solidFill>
                  <a:srgbClr val="1C4B7D"/>
                </a:solidFill>
                <a:latin typeface="ヒラギノ丸ゴ Pro W4" charset="0"/>
                <a:ea typeface="ヒラギノ丸ゴ Pro W4" charset="0"/>
                <a:cs typeface="ヒラギノ丸ゴ Pro W4" charset="0"/>
              </a:rPr>
              <a:t>LinkDB</a:t>
            </a:r>
            <a:r>
              <a:rPr kumimoji="0" lang="en-US" altLang="ja-JP" sz="2000" dirty="0" smtClean="0">
                <a:solidFill>
                  <a:srgbClr val="1C4B7D"/>
                </a:solidFill>
                <a:latin typeface="ヒラギノ丸ゴ Pro W4" charset="0"/>
                <a:ea typeface="ヒラギノ丸ゴ Pro W4" charset="0"/>
                <a:cs typeface="ヒラギノ丸ゴ Pro W4" charset="0"/>
              </a:rPr>
              <a:t>: </a:t>
            </a:r>
            <a:r>
              <a:rPr kumimoji="0" lang="ja-JP" altLang="en-US" sz="2000" dirty="0" smtClean="0">
                <a:solidFill>
                  <a:srgbClr val="1C4B7D"/>
                </a:solidFill>
                <a:latin typeface="ヒラギノ丸ゴ Pro W4" charset="0"/>
                <a:ea typeface="ヒラギノ丸ゴ Pro W4" charset="0"/>
                <a:cs typeface="ヒラギノ丸ゴ Pro W4" charset="0"/>
              </a:rPr>
              <a:t>データベース間のリンク情報（</a:t>
            </a:r>
            <a:r>
              <a:rPr kumimoji="0" lang="en-US" altLang="ja-JP" sz="2000" dirty="0" smtClean="0">
                <a:solidFill>
                  <a:srgbClr val="1C4B7D"/>
                </a:solidFill>
                <a:latin typeface="ヒラギノ丸ゴ Pro W4" charset="0"/>
                <a:ea typeface="ヒラギノ丸ゴ Pro W4" charset="0"/>
                <a:cs typeface="ヒラギノ丸ゴ Pro W4" charset="0"/>
              </a:rPr>
              <a:t>RDF</a:t>
            </a:r>
            <a:r>
              <a:rPr kumimoji="0" lang="ja-JP" altLang="en-US" sz="2000" dirty="0" smtClean="0">
                <a:solidFill>
                  <a:srgbClr val="1C4B7D"/>
                </a:solidFill>
                <a:latin typeface="ヒラギノ丸ゴ Pro W4" charset="0"/>
                <a:ea typeface="ヒラギノ丸ゴ Pro W4" charset="0"/>
                <a:cs typeface="ヒラギノ丸ゴ Pro W4" charset="0"/>
              </a:rPr>
              <a:t>）</a:t>
            </a:r>
            <a:endParaRPr kumimoji="0" lang="en-US" altLang="ja-JP" sz="2000" dirty="0" smtClean="0">
              <a:solidFill>
                <a:srgbClr val="1C4B7D"/>
              </a:solidFill>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149759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11150" y="131763"/>
            <a:ext cx="8534400" cy="706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altLang="ja-JP" sz="2800" dirty="0" smtClean="0">
                <a:solidFill>
                  <a:srgbClr val="000000"/>
                </a:solidFill>
                <a:latin typeface="ヒラギノ丸ゴ ProN W4" pitchFamily="-108" charset="-128"/>
                <a:ea typeface="ヒラギノ丸ゴ ProN W4" pitchFamily="-108" charset="-128"/>
                <a:cs typeface="ヒラギノ丸ゴ ProN W4" pitchFamily="-108" charset="-128"/>
              </a:rPr>
              <a:t>KEGG </a:t>
            </a:r>
            <a:r>
              <a:rPr lang="ja-JP" altLang="en-US" sz="2800" dirty="0" smtClean="0">
                <a:solidFill>
                  <a:srgbClr val="000000"/>
                </a:solidFill>
                <a:latin typeface="ヒラギノ丸ゴ ProN W4" pitchFamily="-108" charset="-128"/>
                <a:ea typeface="ヒラギノ丸ゴ ProN W4" pitchFamily="-108" charset="-128"/>
                <a:cs typeface="ヒラギノ丸ゴ ProN W4" pitchFamily="-108" charset="-128"/>
              </a:rPr>
              <a:t>データベースの開発体制</a:t>
            </a:r>
            <a:endParaRPr lang="en-US" altLang="ja-JP" sz="2800" dirty="0">
              <a:solidFill>
                <a:srgbClr val="000000"/>
              </a:solidFill>
              <a:latin typeface="ヒラギノ丸ゴ ProN W4" pitchFamily="-108" charset="-128"/>
              <a:ea typeface="ヒラギノ丸ゴ ProN W4" pitchFamily="-108" charset="-128"/>
              <a:cs typeface="ヒラギノ丸ゴ ProN W4" pitchFamily="-108" charset="-128"/>
            </a:endParaRPr>
          </a:p>
        </p:txBody>
      </p:sp>
      <p:sp>
        <p:nvSpPr>
          <p:cNvPr id="23555"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F9389038-A26B-3043-A2B9-1D10D34B59DE}" type="slidenum">
              <a:rPr lang="en-US" altLang="ja-JP" sz="1400">
                <a:latin typeface="ヒラギノ丸ゴ Pro W4" charset="0"/>
                <a:ea typeface="ヒラギノ丸ゴ Pro W4" charset="0"/>
                <a:cs typeface="ヒラギノ丸ゴ Pro W4" charset="0"/>
              </a:rPr>
              <a:pPr/>
              <a:t>23</a:t>
            </a:fld>
            <a:endParaRPr lang="en-US" altLang="ja-JP" sz="1400">
              <a:latin typeface="ヒラギノ丸ゴ Pro W4" charset="0"/>
              <a:ea typeface="ヒラギノ丸ゴ Pro W4" charset="0"/>
              <a:cs typeface="ヒラギノ丸ゴ Pro W4" charset="0"/>
            </a:endParaRPr>
          </a:p>
        </p:txBody>
      </p:sp>
      <p:sp>
        <p:nvSpPr>
          <p:cNvPr id="3" name="正方形/長方形 2"/>
          <p:cNvSpPr/>
          <p:nvPr/>
        </p:nvSpPr>
        <p:spPr>
          <a:xfrm>
            <a:off x="495136" y="1195231"/>
            <a:ext cx="4185761" cy="461665"/>
          </a:xfrm>
          <a:prstGeom prst="rect">
            <a:avLst/>
          </a:prstGeom>
        </p:spPr>
        <p:txBody>
          <a:bodyPr wrap="none">
            <a:spAutoFit/>
          </a:bodyPr>
          <a:lstStyle/>
          <a:p>
            <a:r>
              <a:rPr lang="ja-JP" altLang="en-US" sz="2400" dirty="0" smtClean="0">
                <a:latin typeface="ヒラギノ丸ゴ Pro W4"/>
                <a:ea typeface="ヒラギノ丸ゴ Pro W4"/>
                <a:cs typeface="ヒラギノ丸ゴ Pro W4"/>
              </a:rPr>
              <a:t>全体統括管理：金久特任教授</a:t>
            </a:r>
            <a:endParaRPr lang="ja-JP" altLang="en-US" sz="2400" dirty="0">
              <a:latin typeface="ヒラギノ丸ゴ Pro W4"/>
              <a:ea typeface="ヒラギノ丸ゴ Pro W4"/>
              <a:cs typeface="ヒラギノ丸ゴ Pro W4"/>
            </a:endParaRPr>
          </a:p>
        </p:txBody>
      </p:sp>
      <p:graphicFrame>
        <p:nvGraphicFramePr>
          <p:cNvPr id="9" name="表 8"/>
          <p:cNvGraphicFramePr>
            <a:graphicFrameLocks noGrp="1"/>
          </p:cNvGraphicFramePr>
          <p:nvPr>
            <p:extLst>
              <p:ext uri="{D42A27DB-BD31-4B8C-83A1-F6EECF244321}">
                <p14:modId xmlns:p14="http://schemas.microsoft.com/office/powerpoint/2010/main" val="2498885638"/>
              </p:ext>
            </p:extLst>
          </p:nvPr>
        </p:nvGraphicFramePr>
        <p:xfrm>
          <a:off x="599768" y="1844328"/>
          <a:ext cx="8145566" cy="2590800"/>
        </p:xfrm>
        <a:graphic>
          <a:graphicData uri="http://schemas.openxmlformats.org/drawingml/2006/table">
            <a:tbl>
              <a:tblPr firstRow="1" bandRow="1">
                <a:tableStyleId>{69C7853C-536D-4A76-A0AE-DD22124D55A5}</a:tableStyleId>
              </a:tblPr>
              <a:tblGrid>
                <a:gridCol w="2863732"/>
                <a:gridCol w="2092529"/>
                <a:gridCol w="3189305"/>
              </a:tblGrid>
              <a:tr h="370840">
                <a:tc>
                  <a:txBody>
                    <a:bodyPr/>
                    <a:lstStyle/>
                    <a:p>
                      <a:pPr algn="ctr"/>
                      <a:r>
                        <a:rPr kumimoji="1" lang="ja-JP" altLang="en-US" sz="2000" dirty="0" smtClean="0">
                          <a:latin typeface="ヒラギノ丸ゴ Pro W4"/>
                          <a:ea typeface="ヒラギノ丸ゴ Pro W4"/>
                          <a:cs typeface="ヒラギノ丸ゴ Pro W4"/>
                        </a:rPr>
                        <a:t>データベース</a:t>
                      </a:r>
                      <a:endParaRPr kumimoji="1" lang="en-US" altLang="ja-JP" sz="2000" dirty="0" smtClean="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開発者</a:t>
                      </a:r>
                      <a:endParaRPr kumimoji="1" lang="en-US" altLang="ja-JP" sz="2000" dirty="0" smtClean="0">
                        <a:latin typeface="ヒラギノ丸ゴ Pro W4"/>
                        <a:ea typeface="ヒラギノ丸ゴ Pro W4"/>
                        <a:cs typeface="ヒラギノ丸ゴ Pro W4"/>
                      </a:endParaRPr>
                    </a:p>
                    <a:p>
                      <a:pPr algn="ctr"/>
                      <a:r>
                        <a:rPr kumimoji="1" lang="ja-JP" altLang="en-US" sz="2000" dirty="0" smtClean="0">
                          <a:latin typeface="ヒラギノ丸ゴ Pro W4"/>
                          <a:ea typeface="ヒラギノ丸ゴ Pro W4"/>
                          <a:cs typeface="ヒラギノ丸ゴ Pro W4"/>
                        </a:rPr>
                        <a:t>（キュレータ）</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開発資金元</a:t>
                      </a:r>
                      <a:endParaRPr kumimoji="1" lang="ja-JP" altLang="en-US" sz="2000" dirty="0">
                        <a:latin typeface="ヒラギノ丸ゴ Pro W4"/>
                        <a:ea typeface="ヒラギノ丸ゴ Pro W4"/>
                        <a:cs typeface="ヒラギノ丸ゴ Pro W4"/>
                      </a:endParaRPr>
                    </a:p>
                  </a:txBody>
                  <a:tcPr/>
                </a:tc>
              </a:tr>
              <a:tr h="210819">
                <a:tc>
                  <a:txBody>
                    <a:bodyPr/>
                    <a:lstStyle/>
                    <a:p>
                      <a:r>
                        <a:rPr kumimoji="1" lang="ja-JP" altLang="en-US" sz="2000" dirty="0" smtClean="0">
                          <a:latin typeface="ヒラギノ丸ゴ Pro W4"/>
                          <a:ea typeface="ヒラギノ丸ゴ Pro W4"/>
                          <a:cs typeface="ヒラギノ丸ゴ Pro W4"/>
                        </a:rPr>
                        <a:t>システム情報</a:t>
                      </a:r>
                      <a:endParaRPr kumimoji="1" lang="en-US" altLang="ja-JP" sz="2000" dirty="0" smtClean="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６名</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ライセンス</a:t>
                      </a:r>
                      <a:endParaRPr kumimoji="1" lang="ja-JP" altLang="en-US" sz="2000" dirty="0">
                        <a:latin typeface="ヒラギノ丸ゴ Pro W4"/>
                        <a:ea typeface="ヒラギノ丸ゴ Pro W4"/>
                        <a:cs typeface="ヒラギノ丸ゴ Pro W4"/>
                      </a:endParaRPr>
                    </a:p>
                  </a:txBody>
                  <a:tcPr/>
                </a:tc>
              </a:tr>
              <a:tr h="370840">
                <a:tc>
                  <a:txBody>
                    <a:bodyPr/>
                    <a:lstStyle/>
                    <a:p>
                      <a:r>
                        <a:rPr kumimoji="1" lang="ja-JP" altLang="en-US" sz="2000" dirty="0" smtClean="0">
                          <a:latin typeface="ヒラギノ丸ゴ Pro W4"/>
                          <a:ea typeface="ヒラギノ丸ゴ Pro W4"/>
                          <a:cs typeface="ヒラギノ丸ゴ Pro W4"/>
                        </a:rPr>
                        <a:t>ゲノム情報</a:t>
                      </a:r>
                      <a:endParaRPr kumimoji="1" lang="en-US" altLang="ja-JP" sz="2000" dirty="0" smtClean="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６名</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ライセンス</a:t>
                      </a:r>
                      <a:endParaRPr kumimoji="1" lang="ja-JP" altLang="en-US" sz="2000" dirty="0">
                        <a:latin typeface="ヒラギノ丸ゴ Pro W4"/>
                        <a:ea typeface="ヒラギノ丸ゴ Pro W4"/>
                        <a:cs typeface="ヒラギノ丸ゴ Pro W4"/>
                      </a:endParaRPr>
                    </a:p>
                  </a:txBody>
                  <a:tcPr/>
                </a:tc>
              </a:tr>
              <a:tr h="370840">
                <a:tc>
                  <a:txBody>
                    <a:bodyPr/>
                    <a:lstStyle/>
                    <a:p>
                      <a:r>
                        <a:rPr kumimoji="1" lang="ja-JP" altLang="en-US" sz="2000" dirty="0" smtClean="0">
                          <a:latin typeface="ヒラギノ丸ゴ Pro W4"/>
                          <a:ea typeface="ヒラギノ丸ゴ Pro W4"/>
                          <a:cs typeface="ヒラギノ丸ゴ Pro W4"/>
                        </a:rPr>
                        <a:t>化合物・反応情報</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５名</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ライセンス</a:t>
                      </a:r>
                      <a:endParaRPr kumimoji="1" lang="ja-JP" altLang="en-US" sz="2000" dirty="0">
                        <a:latin typeface="ヒラギノ丸ゴ Pro W4"/>
                        <a:ea typeface="ヒラギノ丸ゴ Pro W4"/>
                        <a:cs typeface="ヒラギノ丸ゴ Pro W4"/>
                      </a:endParaRPr>
                    </a:p>
                  </a:txBody>
                  <a:tcPr/>
                </a:tc>
              </a:tr>
              <a:tr h="370840">
                <a:tc>
                  <a:txBody>
                    <a:bodyPr/>
                    <a:lstStyle/>
                    <a:p>
                      <a:r>
                        <a:rPr kumimoji="1" lang="ja-JP" altLang="en-US" sz="2000" dirty="0" smtClean="0">
                          <a:latin typeface="ヒラギノ丸ゴ Pro W4"/>
                          <a:ea typeface="ヒラギノ丸ゴ Pro W4"/>
                          <a:cs typeface="ヒラギノ丸ゴ Pro W4"/>
                        </a:rPr>
                        <a:t>疾患・医薬品情報</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３名</a:t>
                      </a:r>
                      <a:endParaRPr kumimoji="1" lang="ja-JP" altLang="en-US" sz="2000" dirty="0">
                        <a:latin typeface="ヒラギノ丸ゴ Pro W4"/>
                        <a:ea typeface="ヒラギノ丸ゴ Pro W4"/>
                        <a:cs typeface="ヒラギノ丸ゴ Pro W4"/>
                      </a:endParaRPr>
                    </a:p>
                  </a:txBody>
                  <a:tcPr/>
                </a:tc>
                <a:tc>
                  <a:txBody>
                    <a:bodyPr/>
                    <a:lstStyle/>
                    <a:p>
                      <a:pPr algn="ctr"/>
                      <a:r>
                        <a:rPr kumimoji="1" lang="ja-JP" altLang="en-US" sz="2000" dirty="0" smtClean="0">
                          <a:latin typeface="ヒラギノ丸ゴ Pro W4"/>
                          <a:ea typeface="ヒラギノ丸ゴ Pro W4"/>
                          <a:cs typeface="ヒラギノ丸ゴ Pro W4"/>
                        </a:rPr>
                        <a:t>統合データベース</a:t>
                      </a:r>
                      <a:endParaRPr kumimoji="1" lang="en-US" altLang="ja-JP" sz="2000" dirty="0" smtClean="0">
                        <a:latin typeface="ヒラギノ丸ゴ Pro W4"/>
                        <a:ea typeface="ヒラギノ丸ゴ Pro W4"/>
                        <a:cs typeface="ヒラギノ丸ゴ Pro W4"/>
                      </a:endParaRPr>
                    </a:p>
                    <a:p>
                      <a:pPr algn="ctr"/>
                      <a:r>
                        <a:rPr kumimoji="1" lang="ja-JP" altLang="en-US" sz="2000" dirty="0" smtClean="0">
                          <a:latin typeface="ヒラギノ丸ゴ Pro W4"/>
                          <a:ea typeface="ヒラギノ丸ゴ Pro W4"/>
                          <a:cs typeface="ヒラギノ丸ゴ Pro W4"/>
                        </a:rPr>
                        <a:t>プロジェクト</a:t>
                      </a:r>
                      <a:endParaRPr kumimoji="1" lang="ja-JP" altLang="en-US" sz="2000" dirty="0">
                        <a:latin typeface="ヒラギノ丸ゴ Pro W4"/>
                        <a:ea typeface="ヒラギノ丸ゴ Pro W4"/>
                        <a:cs typeface="ヒラギノ丸ゴ Pro W4"/>
                      </a:endParaRPr>
                    </a:p>
                  </a:txBody>
                  <a:tcPr/>
                </a:tc>
              </a:tr>
            </a:tbl>
          </a:graphicData>
        </a:graphic>
      </p:graphicFrame>
      <p:sp>
        <p:nvSpPr>
          <p:cNvPr id="6" name="正方形/長方形 5"/>
          <p:cNvSpPr/>
          <p:nvPr/>
        </p:nvSpPr>
        <p:spPr>
          <a:xfrm>
            <a:off x="599768" y="4714111"/>
            <a:ext cx="7929092" cy="1938992"/>
          </a:xfrm>
          <a:prstGeom prst="rect">
            <a:avLst/>
          </a:prstGeom>
        </p:spPr>
        <p:txBody>
          <a:bodyPr wrap="square">
            <a:spAutoFit/>
          </a:bodyPr>
          <a:lstStyle/>
          <a:p>
            <a:r>
              <a:rPr lang="ja-JP" altLang="en-US" sz="2000" dirty="0" smtClean="0">
                <a:latin typeface="ヒラギノ丸ゴ Pro W4"/>
                <a:ea typeface="ヒラギノ丸ゴ Pro W4"/>
                <a:cs typeface="ヒラギノ丸ゴ Pro W4"/>
              </a:rPr>
              <a:t>ライセンス管理：１</a:t>
            </a:r>
            <a:r>
              <a:rPr lang="en-US" altLang="ja-JP" sz="2000" dirty="0" smtClean="0">
                <a:latin typeface="ヒラギノ丸ゴ Pro W4"/>
                <a:ea typeface="ヒラギノ丸ゴ Pro W4"/>
                <a:cs typeface="ヒラギノ丸ゴ Pro W4"/>
              </a:rPr>
              <a:t>〜</a:t>
            </a:r>
            <a:r>
              <a:rPr lang="ja-JP" altLang="en-US" sz="2000" dirty="0" smtClean="0">
                <a:latin typeface="ヒラギノ丸ゴ Pro W4"/>
                <a:ea typeface="ヒラギノ丸ゴ Pro W4"/>
                <a:cs typeface="ヒラギノ丸ゴ Pro W4"/>
              </a:rPr>
              <a:t>２名</a:t>
            </a:r>
            <a:endParaRPr lang="en-US" altLang="ja-JP" sz="2000" dirty="0" smtClean="0">
              <a:latin typeface="ヒラギノ丸ゴ Pro W4"/>
              <a:ea typeface="ヒラギノ丸ゴ Pro W4"/>
              <a:cs typeface="ヒラギノ丸ゴ Pro W4"/>
            </a:endParaRPr>
          </a:p>
          <a:p>
            <a:r>
              <a:rPr lang="ja-JP" altLang="en-US" sz="2000" dirty="0" smtClean="0">
                <a:latin typeface="ヒラギノ丸ゴ Pro W4"/>
                <a:ea typeface="ヒラギノ丸ゴ Pro W4"/>
                <a:cs typeface="ヒラギノ丸ゴ Pro W4"/>
              </a:rPr>
              <a:t>ソフトウェア開発（外注）</a:t>
            </a:r>
            <a:endParaRPr lang="en-US" altLang="ja-JP" sz="2000" dirty="0" smtClean="0">
              <a:latin typeface="ヒラギノ丸ゴ Pro W4"/>
              <a:ea typeface="ヒラギノ丸ゴ Pro W4"/>
              <a:cs typeface="ヒラギノ丸ゴ Pro W4"/>
            </a:endParaRPr>
          </a:p>
          <a:p>
            <a:pPr marL="274638" indent="-274638"/>
            <a:r>
              <a:rPr lang="ja-JP" altLang="en-US" sz="2000" dirty="0" smtClean="0">
                <a:latin typeface="ヒラギノ丸ゴ Pro W4"/>
                <a:ea typeface="ヒラギノ丸ゴ Pro W4"/>
                <a:cs typeface="ヒラギノ丸ゴ Pro W4"/>
              </a:rPr>
              <a:t>・データ入力・管理ツール、データ解析ツール：３名（統合データベースプロジェクト、国内アカデミックライセンス）</a:t>
            </a:r>
            <a:endParaRPr lang="en-US" altLang="ja-JP" sz="2000" dirty="0" smtClean="0">
              <a:latin typeface="ヒラギノ丸ゴ Pro W4"/>
              <a:ea typeface="ヒラギノ丸ゴ Pro W4"/>
              <a:cs typeface="ヒラギノ丸ゴ Pro W4"/>
            </a:endParaRPr>
          </a:p>
          <a:p>
            <a:pPr marL="274638" indent="-274638"/>
            <a:endParaRPr lang="en-US" altLang="ja-JP" sz="2000" dirty="0">
              <a:latin typeface="ヒラギノ丸ゴ Pro W4"/>
              <a:ea typeface="ヒラギノ丸ゴ Pro W4"/>
              <a:cs typeface="ヒラギノ丸ゴ Pro W4"/>
            </a:endParaRPr>
          </a:p>
          <a:p>
            <a:pPr marL="274638" indent="-274638"/>
            <a:r>
              <a:rPr lang="ja-JP" altLang="en-US" sz="2000" dirty="0" smtClean="0">
                <a:latin typeface="ヒラギノ丸ゴ Pro W4"/>
                <a:ea typeface="ヒラギノ丸ゴ Pro W4"/>
                <a:cs typeface="ヒラギノ丸ゴ Pro W4"/>
              </a:rPr>
              <a:t>データベースのバックエンドはテキストファイルと</a:t>
            </a:r>
            <a:r>
              <a:rPr lang="en-US" altLang="ja-JP" sz="2000" dirty="0" smtClean="0">
                <a:latin typeface="ヒラギノ丸ゴ Pro W4"/>
                <a:ea typeface="ヒラギノ丸ゴ Pro W4"/>
                <a:cs typeface="ヒラギノ丸ゴ Pro W4"/>
              </a:rPr>
              <a:t> RDB </a:t>
            </a:r>
            <a:r>
              <a:rPr lang="ja-JP" altLang="en-US" sz="2000" dirty="0" smtClean="0">
                <a:latin typeface="ヒラギノ丸ゴ Pro W4"/>
                <a:ea typeface="ヒラギノ丸ゴ Pro W4"/>
                <a:cs typeface="ヒラギノ丸ゴ Pro W4"/>
              </a:rPr>
              <a:t>で管理</a:t>
            </a:r>
            <a:endParaRPr lang="en-US" altLang="ja-JP" sz="2000" dirty="0" smtClean="0">
              <a:latin typeface="ヒラギノ丸ゴ Pro W4"/>
              <a:ea typeface="ヒラギノ丸ゴ Pro W4"/>
              <a:cs typeface="ヒラギノ丸ゴ Pro W4"/>
            </a:endParaRPr>
          </a:p>
        </p:txBody>
      </p:sp>
    </p:spTree>
    <p:extLst>
      <p:ext uri="{BB962C8B-B14F-4D97-AF65-F5344CB8AC3E}">
        <p14:creationId xmlns:p14="http://schemas.microsoft.com/office/powerpoint/2010/main" val="4630036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59265" y="64027"/>
            <a:ext cx="9008532" cy="706437"/>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wrap="none" anchor="ctr">
            <a:prstTxWarp prst="textNoShape">
              <a:avLst/>
            </a:prstTxWarp>
          </a:bodyPr>
          <a:lstStyle/>
          <a:p>
            <a:pPr algn="ctr"/>
            <a:r>
              <a:rPr lang="en-US" altLang="ja-JP" sz="2800" dirty="0" smtClean="0">
                <a:solidFill>
                  <a:srgbClr val="1F497D"/>
                </a:solidFill>
                <a:latin typeface="Century"/>
                <a:ea typeface="ヒラギノ丸ゴ ProN W4" pitchFamily="-103" charset="-128"/>
                <a:cs typeface="Century"/>
              </a:rPr>
              <a:t>KEGG </a:t>
            </a:r>
            <a:r>
              <a:rPr lang="ja-JP" altLang="en-US" sz="2800" dirty="0" smtClean="0">
                <a:solidFill>
                  <a:srgbClr val="1F497D"/>
                </a:solidFill>
                <a:latin typeface="Century"/>
                <a:ea typeface="ヒラギノ丸ゴ ProN W4" pitchFamily="-103" charset="-128"/>
                <a:cs typeface="Century"/>
              </a:rPr>
              <a:t>開発チーム</a:t>
            </a:r>
            <a:endParaRPr lang="en-US" altLang="ja-JP" sz="2800" dirty="0" smtClean="0">
              <a:solidFill>
                <a:srgbClr val="1F497D"/>
              </a:solidFill>
              <a:latin typeface="Century"/>
              <a:ea typeface="ヒラギノ丸ゴ ProN W4" pitchFamily="-103" charset="-128"/>
              <a:cs typeface="Century"/>
            </a:endParaRPr>
          </a:p>
        </p:txBody>
      </p:sp>
      <p:sp>
        <p:nvSpPr>
          <p:cNvPr id="28677" name="スライド番号プレースホルダ 5"/>
          <p:cNvSpPr>
            <a:spLocks noGrp="1"/>
          </p:cNvSpPr>
          <p:nvPr>
            <p:ph type="sldNum" sz="quarter" idx="12"/>
          </p:nvPr>
        </p:nvSpPr>
        <p:spPr>
          <a:xfrm>
            <a:off x="7010400" y="6543677"/>
            <a:ext cx="2133600" cy="365125"/>
          </a:xfrm>
          <a:noFill/>
        </p:spPr>
        <p:txBody>
          <a:bodyPr/>
          <a:lstStyle/>
          <a:p>
            <a:fld id="{D7421B15-2720-DC43-BD1D-1B268A0E1BE1}" type="slidenum">
              <a:rPr lang="en-US" altLang="ja-JP" smtClean="0">
                <a:solidFill>
                  <a:srgbClr val="1F497D"/>
                </a:solidFill>
                <a:latin typeface="Century"/>
                <a:ea typeface="ヒラギノ丸ゴ Pro W4" pitchFamily="-103" charset="-128"/>
                <a:cs typeface="Century"/>
              </a:rPr>
              <a:pPr/>
              <a:t>24</a:t>
            </a:fld>
            <a:endParaRPr lang="en-US" altLang="ja-JP" smtClean="0">
              <a:solidFill>
                <a:srgbClr val="1F497D"/>
              </a:solidFill>
              <a:latin typeface="Century"/>
              <a:ea typeface="ヒラギノ丸ゴ Pro W4" pitchFamily="-103" charset="-128"/>
              <a:cs typeface="Century"/>
            </a:endParaRPr>
          </a:p>
        </p:txBody>
      </p:sp>
      <p:sp>
        <p:nvSpPr>
          <p:cNvPr id="28" name="正方形/長方形 27"/>
          <p:cNvSpPr/>
          <p:nvPr/>
        </p:nvSpPr>
        <p:spPr>
          <a:xfrm>
            <a:off x="123977" y="1547339"/>
            <a:ext cx="8782396" cy="517064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77800"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金久實（京大）</a:t>
            </a:r>
            <a:endParaRPr lang="en-US" altLang="ja-JP" sz="2400" dirty="0" smtClean="0">
              <a:solidFill>
                <a:srgbClr val="1F497D"/>
              </a:solidFill>
              <a:latin typeface="Century"/>
              <a:ea typeface="ヒラギノ丸ゴ Pro W4"/>
              <a:cs typeface="Century"/>
            </a:endParaRPr>
          </a:p>
          <a:p>
            <a:pPr marL="177800"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京都チーム</a:t>
            </a:r>
            <a:endParaRPr lang="en-US" altLang="ja-JP" sz="2400" dirty="0" smtClean="0">
              <a:solidFill>
                <a:srgbClr val="1F497D"/>
              </a:solidFill>
              <a:latin typeface="Century"/>
              <a:ea typeface="ヒラギノ丸ゴ Pro W4"/>
              <a:cs typeface="Century"/>
            </a:endParaRPr>
          </a:p>
          <a:p>
            <a:pPr marL="635000" lvl="1"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古道美穂、田辺麻央、米納朋子、神谷知美、池内志帆、</a:t>
            </a:r>
            <a:r>
              <a:rPr lang="ja-JP" altLang="ja-JP" sz="2400" dirty="0">
                <a:solidFill>
                  <a:srgbClr val="1F497D"/>
                </a:solidFill>
                <a:latin typeface="Century"/>
                <a:ea typeface="ヒラギノ丸ゴ Pro W4"/>
                <a:cs typeface="Century"/>
              </a:rPr>
              <a:t>　</a:t>
            </a:r>
            <a:r>
              <a:rPr lang="ja-JP" altLang="en-US" sz="2400" dirty="0" smtClean="0">
                <a:solidFill>
                  <a:srgbClr val="1F497D"/>
                </a:solidFill>
                <a:latin typeface="Century"/>
                <a:ea typeface="ヒラギノ丸ゴ Pro W4"/>
                <a:cs typeface="Century"/>
              </a:rPr>
              <a:t>森島佳苗、刈込美和子、高橋尚美、中川善一、陳文、金昭</a:t>
            </a:r>
            <a:endParaRPr lang="en-US" altLang="ja-JP" sz="2400" dirty="0" smtClean="0">
              <a:solidFill>
                <a:srgbClr val="1F497D"/>
              </a:solidFill>
              <a:latin typeface="Century"/>
              <a:ea typeface="ヒラギノ丸ゴ Pro W4"/>
              <a:cs typeface="Century"/>
            </a:endParaRPr>
          </a:p>
          <a:p>
            <a:pPr marL="177800"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東京チーム</a:t>
            </a:r>
            <a:endParaRPr lang="en-US" altLang="ja-JP" sz="2400" dirty="0" smtClean="0">
              <a:solidFill>
                <a:srgbClr val="1F497D"/>
              </a:solidFill>
              <a:latin typeface="Century"/>
              <a:ea typeface="ヒラギノ丸ゴ Pro W4"/>
              <a:cs typeface="Century"/>
            </a:endParaRPr>
          </a:p>
          <a:p>
            <a:pPr marL="635000" lvl="1"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石黒真理、松浦有里子、矢野亜津子、伊藤綾、宮島淳子、増山和花、永吉ふみ、得平佳世、楽娜</a:t>
            </a:r>
            <a:r>
              <a:rPr lang="ja-JP" altLang="en-US" sz="2400" dirty="0">
                <a:solidFill>
                  <a:srgbClr val="1F497D"/>
                </a:solidFill>
                <a:latin typeface="Century"/>
                <a:ea typeface="ヒラギノ丸ゴ Pro W4"/>
                <a:cs typeface="Century"/>
              </a:rPr>
              <a:t>、</a:t>
            </a:r>
            <a:r>
              <a:rPr lang="ja-JP" altLang="en-US" sz="2400" dirty="0" smtClean="0">
                <a:solidFill>
                  <a:srgbClr val="1F497D"/>
                </a:solidFill>
                <a:latin typeface="Century"/>
                <a:ea typeface="ヒラギノ丸ゴ Pro W4"/>
                <a:cs typeface="Century"/>
              </a:rPr>
              <a:t>宋毅晅</a:t>
            </a:r>
            <a:endParaRPr lang="en-US" altLang="ja-JP" sz="2400" dirty="0" smtClean="0">
              <a:solidFill>
                <a:srgbClr val="1F497D"/>
              </a:solidFill>
              <a:latin typeface="Century"/>
              <a:ea typeface="ヒラギノ丸ゴ Pro W4"/>
              <a:cs typeface="Century"/>
            </a:endParaRPr>
          </a:p>
          <a:p>
            <a:pPr marL="177800"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システム開発</a:t>
            </a:r>
            <a:endParaRPr lang="en-US" altLang="ja-JP" sz="2400" dirty="0" smtClean="0">
              <a:solidFill>
                <a:srgbClr val="1F497D"/>
              </a:solidFill>
              <a:latin typeface="Century"/>
              <a:ea typeface="ヒラギノ丸ゴ Pro W4"/>
              <a:cs typeface="Century"/>
            </a:endParaRPr>
          </a:p>
          <a:p>
            <a:pPr marL="635000" lvl="1"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坂本洋子、河島正幸（</a:t>
            </a:r>
            <a:r>
              <a:rPr lang="en-US" altLang="ja-JP" sz="2400" dirty="0" smtClean="0">
                <a:solidFill>
                  <a:srgbClr val="1F497D"/>
                </a:solidFill>
                <a:latin typeface="Century"/>
                <a:ea typeface="ヒラギノ丸ゴ Pro W4"/>
                <a:cs typeface="Century"/>
              </a:rPr>
              <a:t>FJQS</a:t>
            </a:r>
            <a:r>
              <a:rPr lang="ja-JP" altLang="en-US" sz="2400" dirty="0" smtClean="0">
                <a:solidFill>
                  <a:srgbClr val="1F497D"/>
                </a:solidFill>
                <a:latin typeface="Century"/>
                <a:ea typeface="ヒラギノ丸ゴ Pro W4"/>
                <a:cs typeface="Century"/>
              </a:rPr>
              <a:t>）</a:t>
            </a:r>
          </a:p>
          <a:p>
            <a:pPr marL="635000" lvl="1" indent="-177800" algn="just">
              <a:lnSpc>
                <a:spcPct val="110000"/>
              </a:lnSpc>
              <a:spcAft>
                <a:spcPts val="600"/>
              </a:spcAft>
              <a:buFont typeface="Arial"/>
              <a:buChar char="•"/>
              <a:defRPr/>
            </a:pPr>
            <a:r>
              <a:rPr lang="ja-JP" altLang="en-US" sz="2400" dirty="0" smtClean="0">
                <a:solidFill>
                  <a:srgbClr val="1F497D"/>
                </a:solidFill>
                <a:latin typeface="Century"/>
                <a:ea typeface="ヒラギノ丸ゴ Pro W4"/>
                <a:cs typeface="Century"/>
              </a:rPr>
              <a:t>宮崎智史（</a:t>
            </a:r>
            <a:r>
              <a:rPr lang="en-US" altLang="ja-JP" sz="2400" dirty="0" smtClean="0">
                <a:solidFill>
                  <a:srgbClr val="1F497D"/>
                </a:solidFill>
                <a:latin typeface="Century"/>
                <a:ea typeface="ヒラギノ丸ゴ Pro W4"/>
                <a:cs typeface="Century"/>
              </a:rPr>
              <a:t>Involute</a:t>
            </a:r>
            <a:r>
              <a:rPr lang="ja-JP" altLang="en-US" sz="2400" dirty="0" smtClean="0">
                <a:solidFill>
                  <a:srgbClr val="1F497D"/>
                </a:solidFill>
                <a:latin typeface="Century"/>
                <a:ea typeface="ヒラギノ丸ゴ Pro W4"/>
                <a:cs typeface="Century"/>
              </a:rPr>
              <a:t>）</a:t>
            </a:r>
            <a:endParaRPr lang="en-US" altLang="ja-JP" sz="2400" dirty="0" smtClean="0">
              <a:solidFill>
                <a:srgbClr val="1F497D"/>
              </a:solidFill>
              <a:latin typeface="Century"/>
              <a:ea typeface="ヒラギノ丸ゴ Pro W4"/>
              <a:cs typeface="Century"/>
            </a:endParaRPr>
          </a:p>
          <a:p>
            <a:pPr marL="635000" lvl="1" indent="-177800" algn="just">
              <a:lnSpc>
                <a:spcPct val="110000"/>
              </a:lnSpc>
              <a:spcAft>
                <a:spcPts val="600"/>
              </a:spcAft>
              <a:buFont typeface="Arial"/>
              <a:buChar char="•"/>
              <a:defRPr/>
            </a:pPr>
            <a:r>
              <a:rPr lang="ja-JP" altLang="en-US" sz="2400" dirty="0">
                <a:solidFill>
                  <a:srgbClr val="1F497D"/>
                </a:solidFill>
                <a:latin typeface="Century"/>
                <a:ea typeface="ヒラギノ丸ゴ Pro W4"/>
                <a:cs typeface="Century"/>
              </a:rPr>
              <a:t>上原英也、大久保宏一（</a:t>
            </a:r>
            <a:r>
              <a:rPr lang="en-US" altLang="ja-JP" sz="2400" dirty="0">
                <a:solidFill>
                  <a:srgbClr val="1F497D"/>
                </a:solidFill>
                <a:latin typeface="Century"/>
                <a:ea typeface="ヒラギノ丸ゴ Pro W4"/>
                <a:cs typeface="Century"/>
              </a:rPr>
              <a:t>SGI</a:t>
            </a:r>
            <a:r>
              <a:rPr lang="ja-JP" altLang="en-US" sz="2400" dirty="0" smtClean="0">
                <a:solidFill>
                  <a:srgbClr val="1F497D"/>
                </a:solidFill>
                <a:latin typeface="Century"/>
                <a:ea typeface="ヒラギノ丸ゴ Pro W4"/>
                <a:cs typeface="Century"/>
              </a:rPr>
              <a:t>）</a:t>
            </a:r>
            <a:endParaRPr lang="en-US" altLang="ja-JP" sz="2400" dirty="0">
              <a:solidFill>
                <a:srgbClr val="1F497D"/>
              </a:solidFill>
              <a:latin typeface="Century"/>
              <a:ea typeface="ヒラギノ丸ゴ Pro W4"/>
              <a:cs typeface="Century"/>
            </a:endParaRPr>
          </a:p>
        </p:txBody>
      </p:sp>
      <p:pic>
        <p:nvPicPr>
          <p:cNvPr id="2" name="図 1" descr="gntop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54" y="64027"/>
            <a:ext cx="1193800" cy="1168400"/>
          </a:xfrm>
          <a:prstGeom prst="rect">
            <a:avLst/>
          </a:prstGeom>
        </p:spPr>
      </p:pic>
      <p:pic>
        <p:nvPicPr>
          <p:cNvPr id="3" name="図 2" descr="kegg128.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513" y="64027"/>
            <a:ext cx="1625600" cy="1168400"/>
          </a:xfrm>
          <a:prstGeom prst="rect">
            <a:avLst/>
          </a:prstGeom>
        </p:spPr>
      </p:pic>
    </p:spTree>
    <p:extLst>
      <p:ext uri="{BB962C8B-B14F-4D97-AF65-F5344CB8AC3E}">
        <p14:creationId xmlns:p14="http://schemas.microsoft.com/office/powerpoint/2010/main" val="26191789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38A368-36C1-D24B-89CB-015B9B7742CE}" type="slidenum">
              <a:rPr lang="ja-JP" altLang="en-US" smtClean="0"/>
              <a:pPr/>
              <a:t>25</a:t>
            </a:fld>
            <a:endParaRPr lang="ja-JP" altLang="en-US"/>
          </a:p>
        </p:txBody>
      </p:sp>
      <p:pic>
        <p:nvPicPr>
          <p:cNvPr id="3" name="図 2" descr="京大化研スパコンユーザ募集.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78622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74418" y="107493"/>
            <a:ext cx="3655820" cy="706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altLang="ja-JP" sz="2800">
                <a:solidFill>
                  <a:srgbClr val="000000"/>
                </a:solidFill>
                <a:latin typeface="ヒラギノ丸ゴ ProN W4" charset="0"/>
                <a:ea typeface="ヒラギノ丸ゴ ProN W4" charset="0"/>
                <a:cs typeface="ヒラギノ丸ゴ ProN W4" charset="0"/>
              </a:rPr>
              <a:t>KEGG</a:t>
            </a:r>
            <a:r>
              <a:rPr lang="ja-JP" altLang="en-US" sz="2800">
                <a:solidFill>
                  <a:srgbClr val="000000"/>
                </a:solidFill>
                <a:latin typeface="ヒラギノ丸ゴ ProN W4" charset="0"/>
                <a:ea typeface="ヒラギノ丸ゴ ProN W4" charset="0"/>
                <a:cs typeface="ヒラギノ丸ゴ ProN W4" charset="0"/>
              </a:rPr>
              <a:t>とは</a:t>
            </a:r>
            <a:endParaRPr lang="en-US" altLang="ja-JP" sz="2800">
              <a:solidFill>
                <a:srgbClr val="000000"/>
              </a:solidFill>
              <a:latin typeface="ヒラギノ丸ゴ ProN W4" charset="0"/>
              <a:ea typeface="ヒラギノ丸ゴ ProN W4" charset="0"/>
              <a:cs typeface="ヒラギノ丸ゴ ProN W4" charset="0"/>
            </a:endParaRPr>
          </a:p>
        </p:txBody>
      </p:sp>
      <p:sp>
        <p:nvSpPr>
          <p:cNvPr id="19460"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58DDB6E1-107A-3E4D-B125-A3746282C519}" type="slidenum">
              <a:rPr lang="en-US" altLang="ja-JP" sz="1400">
                <a:latin typeface="ヒラギノ丸ゴ Pro W4" charset="0"/>
                <a:ea typeface="ヒラギノ丸ゴ Pro W4" charset="0"/>
                <a:cs typeface="ヒラギノ丸ゴ Pro W4" charset="0"/>
              </a:rPr>
              <a:pPr/>
              <a:t>3</a:t>
            </a:fld>
            <a:endParaRPr lang="en-US" altLang="ja-JP" sz="1400">
              <a:latin typeface="ヒラギノ丸ゴ Pro W4" charset="0"/>
              <a:ea typeface="ヒラギノ丸ゴ Pro W4" charset="0"/>
              <a:cs typeface="ヒラギノ丸ゴ Pro W4" charset="0"/>
            </a:endParaRPr>
          </a:p>
        </p:txBody>
      </p:sp>
      <p:sp>
        <p:nvSpPr>
          <p:cNvPr id="10" name="Text Box 3"/>
          <p:cNvSpPr txBox="1">
            <a:spLocks noChangeArrowheads="1"/>
          </p:cNvSpPr>
          <p:nvPr/>
        </p:nvSpPr>
        <p:spPr bwMode="auto">
          <a:xfrm>
            <a:off x="131041" y="983287"/>
            <a:ext cx="3655820" cy="3441968"/>
          </a:xfrm>
          <a:prstGeom prst="rect">
            <a:avLst/>
          </a:prstGeom>
          <a:noFill/>
          <a:ln>
            <a:noFill/>
            <a:headEnd/>
            <a:tailEnd/>
          </a:ln>
          <a:effectLst/>
        </p:spPr>
        <p:style>
          <a:lnRef idx="1">
            <a:schemeClr val="accent3"/>
          </a:lnRef>
          <a:fillRef idx="3">
            <a:schemeClr val="accent3"/>
          </a:fillRef>
          <a:effectRef idx="2">
            <a:schemeClr val="accent3"/>
          </a:effectRef>
          <a:fontRef idx="minor">
            <a:schemeClr val="lt1"/>
          </a:fontRef>
        </p:style>
        <p:txBody>
          <a:bodyPr wrap="square">
            <a:spAutoFit/>
          </a:bodyPr>
          <a:lstStyle>
            <a:lvl1pPr marL="271463" indent="-271463">
              <a:defRPr kumimoji="1" sz="2400">
                <a:solidFill>
                  <a:schemeClr val="tx1"/>
                </a:solidFill>
                <a:latin typeface="Arial" charset="0"/>
                <a:ea typeface="ＭＳ Ｐゴシック" charset="0"/>
                <a:cs typeface="ＭＳ Ｐゴシック" charset="0"/>
              </a:defRPr>
            </a:lvl1pPr>
            <a:lvl2pPr marL="728663" indent="-271463">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110000"/>
              </a:lnSpc>
              <a:spcAft>
                <a:spcPts val="600"/>
              </a:spcAft>
              <a:buFont typeface="Arial" charset="0"/>
              <a:buChar char="•"/>
            </a:pPr>
            <a:r>
              <a:rPr lang="en-US" altLang="ja-JP" sz="2000" dirty="0">
                <a:solidFill>
                  <a:srgbClr val="000000"/>
                </a:solidFill>
                <a:latin typeface="ヒラギノ丸ゴ Pro W4" charset="0"/>
                <a:ea typeface="ヒラギノ丸ゴ Pro W4" charset="0"/>
                <a:cs typeface="ヒラギノ丸ゴ Pro W4" charset="0"/>
              </a:rPr>
              <a:t>Kyoto Encyclopedia of Genes and </a:t>
            </a:r>
            <a:r>
              <a:rPr lang="en-US" altLang="ja-JP" sz="2000" dirty="0" smtClean="0">
                <a:solidFill>
                  <a:srgbClr val="000000"/>
                </a:solidFill>
                <a:latin typeface="ヒラギノ丸ゴ Pro W4" charset="0"/>
                <a:ea typeface="ヒラギノ丸ゴ Pro W4" charset="0"/>
                <a:cs typeface="ヒラギノ丸ゴ Pro W4" charset="0"/>
              </a:rPr>
              <a:t>Genomes</a:t>
            </a:r>
          </a:p>
          <a:p>
            <a:pPr lvl="1">
              <a:lnSpc>
                <a:spcPct val="110000"/>
              </a:lnSpc>
              <a:spcAft>
                <a:spcPts val="600"/>
              </a:spcAft>
              <a:buFont typeface="Arial" charset="0"/>
              <a:buChar char="•"/>
            </a:pPr>
            <a:r>
              <a:rPr lang="en-US" altLang="ja-JP" sz="2000" dirty="0" smtClean="0">
                <a:solidFill>
                  <a:srgbClr val="000000"/>
                </a:solidFill>
                <a:latin typeface="ヒラギノ丸ゴ Pro W4" charset="0"/>
                <a:ea typeface="ヒラギノ丸ゴ Pro W4" charset="0"/>
                <a:cs typeface="ヒラギノ丸ゴ Pro W4" charset="0"/>
              </a:rPr>
              <a:t>1995 </a:t>
            </a:r>
            <a:r>
              <a:rPr lang="ja-JP" altLang="en-US" sz="2000" dirty="0">
                <a:solidFill>
                  <a:srgbClr val="000000"/>
                </a:solidFill>
                <a:latin typeface="ヒラギノ丸ゴ Pro W4" charset="0"/>
                <a:ea typeface="ヒラギノ丸ゴ Pro W4" charset="0"/>
                <a:cs typeface="ヒラギノ丸ゴ Pro W4" charset="0"/>
              </a:rPr>
              <a:t>年から開発・</a:t>
            </a:r>
            <a:r>
              <a:rPr lang="ja-JP" altLang="en-US" sz="2000" dirty="0" smtClean="0">
                <a:solidFill>
                  <a:srgbClr val="000000"/>
                </a:solidFill>
                <a:latin typeface="ヒラギノ丸ゴ Pro W4" charset="0"/>
                <a:ea typeface="ヒラギノ丸ゴ Pro W4" charset="0"/>
                <a:cs typeface="ヒラギノ丸ゴ Pro W4" charset="0"/>
              </a:rPr>
              <a:t>サービス</a:t>
            </a:r>
            <a:endParaRPr lang="en-US" altLang="ja-JP" sz="2000" dirty="0" smtClean="0">
              <a:solidFill>
                <a:srgbClr val="000000"/>
              </a:solidFill>
              <a:latin typeface="ヒラギノ丸ゴ Pro W4" charset="0"/>
              <a:ea typeface="ヒラギノ丸ゴ Pro W4" charset="0"/>
              <a:cs typeface="ヒラギノ丸ゴ Pro W4" charset="0"/>
            </a:endParaRPr>
          </a:p>
          <a:p>
            <a:pPr lvl="1">
              <a:lnSpc>
                <a:spcPct val="110000"/>
              </a:lnSpc>
              <a:spcAft>
                <a:spcPts val="600"/>
              </a:spcAft>
              <a:buFont typeface="Arial" charset="0"/>
              <a:buChar char="•"/>
            </a:pPr>
            <a:r>
              <a:rPr lang="ja-JP" altLang="en-US" sz="2000" dirty="0" smtClean="0">
                <a:solidFill>
                  <a:srgbClr val="000000"/>
                </a:solidFill>
                <a:latin typeface="ヒラギノ丸ゴ Pro W4" charset="0"/>
                <a:ea typeface="ヒラギノ丸ゴ Pro W4" charset="0"/>
                <a:cs typeface="ヒラギノ丸ゴ Pro W4" charset="0"/>
              </a:rPr>
              <a:t>金久實教授＠京大化研</a:t>
            </a:r>
            <a:endParaRPr lang="en-US" altLang="ja-JP" sz="2000" dirty="0">
              <a:solidFill>
                <a:srgbClr val="000000"/>
              </a:solidFill>
              <a:latin typeface="ヒラギノ丸ゴ Pro W4" charset="0"/>
              <a:ea typeface="ヒラギノ丸ゴ Pro W4" charset="0"/>
              <a:cs typeface="ヒラギノ丸ゴ Pro W4" charset="0"/>
            </a:endParaRPr>
          </a:p>
          <a:p>
            <a:pPr>
              <a:lnSpc>
                <a:spcPct val="110000"/>
              </a:lnSpc>
              <a:spcAft>
                <a:spcPts val="600"/>
              </a:spcAft>
              <a:buFont typeface="Arial" charset="0"/>
              <a:buChar char="•"/>
            </a:pPr>
            <a:r>
              <a:rPr lang="ja-JP" altLang="en-US" sz="2000" dirty="0" smtClean="0">
                <a:solidFill>
                  <a:srgbClr val="000000"/>
                </a:solidFill>
                <a:latin typeface="ヒラギノ丸ゴ Pro W4" charset="0"/>
                <a:ea typeface="ヒラギノ丸ゴ Pro W4" charset="0"/>
                <a:cs typeface="ヒラギノ丸ゴ Pro W4" charset="0"/>
              </a:rPr>
              <a:t>生命</a:t>
            </a:r>
            <a:r>
              <a:rPr lang="ja-JP" altLang="en-US" sz="2000" dirty="0">
                <a:solidFill>
                  <a:srgbClr val="000000"/>
                </a:solidFill>
                <a:latin typeface="ヒラギノ丸ゴ Pro W4" charset="0"/>
                <a:ea typeface="ヒラギノ丸ゴ Pro W4" charset="0"/>
                <a:cs typeface="ヒラギノ丸ゴ Pro W4" charset="0"/>
              </a:rPr>
              <a:t>科学や生化学の知識を</a:t>
            </a:r>
            <a:r>
              <a:rPr lang="ja-JP" altLang="en-US" sz="2000" dirty="0" smtClean="0">
                <a:solidFill>
                  <a:srgbClr val="000000"/>
                </a:solidFill>
                <a:latin typeface="ヒラギノ丸ゴ Pro W4" charset="0"/>
                <a:ea typeface="ヒラギノ丸ゴ Pro W4" charset="0"/>
                <a:cs typeface="ヒラギノ丸ゴ Pro W4" charset="0"/>
              </a:rPr>
              <a:t>データベース化</a:t>
            </a:r>
            <a:endParaRPr lang="en-US" altLang="ja-JP" sz="2000" dirty="0">
              <a:solidFill>
                <a:srgbClr val="000000"/>
              </a:solidFill>
              <a:latin typeface="ヒラギノ丸ゴ Pro W4" charset="0"/>
              <a:ea typeface="ヒラギノ丸ゴ Pro W4" charset="0"/>
              <a:cs typeface="ヒラギノ丸ゴ Pro W4" charset="0"/>
            </a:endParaRPr>
          </a:p>
          <a:p>
            <a:pPr>
              <a:lnSpc>
                <a:spcPct val="110000"/>
              </a:lnSpc>
              <a:spcAft>
                <a:spcPts val="600"/>
              </a:spcAft>
              <a:buFont typeface="Arial" charset="0"/>
              <a:buChar char="•"/>
            </a:pPr>
            <a:r>
              <a:rPr lang="ja-JP" altLang="en-US" sz="2000" dirty="0">
                <a:solidFill>
                  <a:srgbClr val="000000"/>
                </a:solidFill>
                <a:latin typeface="ヒラギノ丸ゴ Pro W4" charset="0"/>
                <a:ea typeface="ヒラギノ丸ゴ Pro W4" charset="0"/>
                <a:cs typeface="ヒラギノ丸ゴ Pro W4" charset="0"/>
              </a:rPr>
              <a:t>ゲノムなどのオミックスデータとつないで機能</a:t>
            </a:r>
            <a:r>
              <a:rPr lang="ja-JP" altLang="en-US" sz="2000" dirty="0" smtClean="0">
                <a:solidFill>
                  <a:srgbClr val="000000"/>
                </a:solidFill>
                <a:latin typeface="ヒラギノ丸ゴ Pro W4" charset="0"/>
                <a:ea typeface="ヒラギノ丸ゴ Pro W4" charset="0"/>
                <a:cs typeface="ヒラギノ丸ゴ Pro W4" charset="0"/>
              </a:rPr>
              <a:t>解析</a:t>
            </a:r>
            <a:endParaRPr lang="en-US" altLang="ja-JP" sz="2000" dirty="0">
              <a:solidFill>
                <a:srgbClr val="000000"/>
              </a:solidFill>
              <a:latin typeface="ヒラギノ丸ゴ Pro W4" charset="0"/>
              <a:ea typeface="ヒラギノ丸ゴ Pro W4" charset="0"/>
              <a:cs typeface="ヒラギノ丸ゴ Pro W4" charset="0"/>
            </a:endParaRPr>
          </a:p>
        </p:txBody>
      </p:sp>
      <p:pic>
        <p:nvPicPr>
          <p:cNvPr id="2" name="図 1" descr="スクリーンショット 2016-09-26 11.1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240" y="80891"/>
            <a:ext cx="5242226" cy="6710893"/>
          </a:xfrm>
          <a:prstGeom prst="rect">
            <a:avLst/>
          </a:prstGeom>
          <a:ln>
            <a:solidFill>
              <a:srgbClr val="4F81BD"/>
            </a:solidFill>
          </a:ln>
        </p:spPr>
      </p:pic>
      <p:sp>
        <p:nvSpPr>
          <p:cNvPr id="3" name="正方形/長方形 2"/>
          <p:cNvSpPr/>
          <p:nvPr/>
        </p:nvSpPr>
        <p:spPr>
          <a:xfrm>
            <a:off x="131041" y="5892193"/>
            <a:ext cx="4572000" cy="784830"/>
          </a:xfrm>
          <a:prstGeom prst="rect">
            <a:avLst/>
          </a:prstGeom>
          <a:solidFill>
            <a:schemeClr val="bg2"/>
          </a:solidFill>
          <a:ln>
            <a:solidFill>
              <a:srgbClr val="4F81BD"/>
            </a:solidFill>
          </a:ln>
        </p:spPr>
        <p:txBody>
          <a:bodyPr>
            <a:spAutoFit/>
          </a:bodyPr>
          <a:lstStyle/>
          <a:p>
            <a:pPr lvl="1">
              <a:spcAft>
                <a:spcPts val="600"/>
              </a:spcAft>
            </a:pPr>
            <a:r>
              <a:rPr lang="en-US" altLang="ja-JP" sz="2000" dirty="0">
                <a:solidFill>
                  <a:srgbClr val="000000"/>
                </a:solidFill>
                <a:latin typeface="ヒラギノ丸ゴ Pro W4" charset="0"/>
                <a:ea typeface="ヒラギノ丸ゴ Pro W4" charset="0"/>
                <a:cs typeface="ヒラギノ丸ゴ Pro W4" charset="0"/>
              </a:rPr>
              <a:t>http://</a:t>
            </a:r>
            <a:r>
              <a:rPr lang="en-US" altLang="ja-JP" sz="2000" dirty="0" err="1">
                <a:solidFill>
                  <a:srgbClr val="000000"/>
                </a:solidFill>
                <a:latin typeface="ヒラギノ丸ゴ Pro W4" charset="0"/>
                <a:ea typeface="ヒラギノ丸ゴ Pro W4" charset="0"/>
                <a:cs typeface="ヒラギノ丸ゴ Pro W4" charset="0"/>
              </a:rPr>
              <a:t>www.genome.jp</a:t>
            </a:r>
            <a:r>
              <a:rPr lang="en-US" altLang="ja-JP" sz="2000" dirty="0">
                <a:solidFill>
                  <a:srgbClr val="000000"/>
                </a:solidFill>
                <a:latin typeface="ヒラギノ丸ゴ Pro W4" charset="0"/>
                <a:ea typeface="ヒラギノ丸ゴ Pro W4" charset="0"/>
                <a:cs typeface="ヒラギノ丸ゴ Pro W4" charset="0"/>
              </a:rPr>
              <a:t>/</a:t>
            </a:r>
            <a:r>
              <a:rPr lang="en-US" altLang="ja-JP" sz="2000" dirty="0" err="1">
                <a:solidFill>
                  <a:srgbClr val="000000"/>
                </a:solidFill>
                <a:latin typeface="ヒラギノ丸ゴ Pro W4" charset="0"/>
                <a:ea typeface="ヒラギノ丸ゴ Pro W4" charset="0"/>
                <a:cs typeface="ヒラギノ丸ゴ Pro W4" charset="0"/>
              </a:rPr>
              <a:t>kegg</a:t>
            </a:r>
            <a:r>
              <a:rPr lang="en-US" altLang="ja-JP" sz="2000" dirty="0">
                <a:solidFill>
                  <a:srgbClr val="000000"/>
                </a:solidFill>
                <a:latin typeface="ヒラギノ丸ゴ Pro W4" charset="0"/>
                <a:ea typeface="ヒラギノ丸ゴ Pro W4" charset="0"/>
                <a:cs typeface="ヒラギノ丸ゴ Pro W4" charset="0"/>
              </a:rPr>
              <a:t>/</a:t>
            </a:r>
          </a:p>
          <a:p>
            <a:pPr lvl="1">
              <a:spcAft>
                <a:spcPts val="600"/>
              </a:spcAft>
            </a:pPr>
            <a:r>
              <a:rPr lang="en-US" altLang="ja-JP" sz="2000" dirty="0">
                <a:solidFill>
                  <a:srgbClr val="000000"/>
                </a:solidFill>
                <a:latin typeface="ヒラギノ丸ゴ Pro W4" charset="0"/>
                <a:ea typeface="ヒラギノ丸ゴ Pro W4" charset="0"/>
                <a:cs typeface="ヒラギノ丸ゴ Pro W4" charset="0"/>
              </a:rPr>
              <a:t>http://</a:t>
            </a:r>
            <a:r>
              <a:rPr lang="en-US" altLang="ja-JP" sz="2000" dirty="0" err="1">
                <a:solidFill>
                  <a:srgbClr val="000000"/>
                </a:solidFill>
                <a:latin typeface="ヒラギノ丸ゴ Pro W4" charset="0"/>
                <a:ea typeface="ヒラギノ丸ゴ Pro W4" charset="0"/>
                <a:cs typeface="ヒラギノ丸ゴ Pro W4" charset="0"/>
              </a:rPr>
              <a:t>www.kegg.jp</a:t>
            </a:r>
            <a:r>
              <a:rPr lang="en-US" altLang="ja-JP" sz="2000" dirty="0">
                <a:solidFill>
                  <a:srgbClr val="000000"/>
                </a:solidFill>
                <a:latin typeface="ヒラギノ丸ゴ Pro W4" charset="0"/>
                <a:ea typeface="ヒラギノ丸ゴ Pro W4" charset="0"/>
                <a:cs typeface="ヒラギノ丸ゴ Pro W4" charset="0"/>
              </a:rPr>
              <a:t>/</a:t>
            </a:r>
            <a:r>
              <a:rPr lang="en-US" altLang="ja-JP" sz="2000" dirty="0" err="1" smtClean="0">
                <a:solidFill>
                  <a:srgbClr val="000000"/>
                </a:solidFill>
                <a:latin typeface="ヒラギノ丸ゴ Pro W4" charset="0"/>
                <a:ea typeface="ヒラギノ丸ゴ Pro W4" charset="0"/>
                <a:cs typeface="ヒラギノ丸ゴ Pro W4" charset="0"/>
              </a:rPr>
              <a:t>kegg</a:t>
            </a:r>
            <a:r>
              <a:rPr lang="en-US" altLang="ja-JP" sz="2000" dirty="0" smtClean="0">
                <a:solidFill>
                  <a:srgbClr val="000000"/>
                </a:solidFill>
                <a:latin typeface="ヒラギノ丸ゴ Pro W4" charset="0"/>
                <a:ea typeface="ヒラギノ丸ゴ Pro W4" charset="0"/>
                <a:cs typeface="ヒラギノ丸ゴ Pro W4" charset="0"/>
              </a:rPr>
              <a:t>/</a:t>
            </a:r>
            <a:endParaRPr lang="en-US" altLang="ja-JP" sz="2000" dirty="0">
              <a:solidFill>
                <a:srgbClr val="000000"/>
              </a:solidFill>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41426923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74418" y="107493"/>
            <a:ext cx="3655820" cy="7064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altLang="ja-JP" sz="2800">
                <a:solidFill>
                  <a:srgbClr val="000000"/>
                </a:solidFill>
                <a:latin typeface="ヒラギノ丸ゴ ProN W4" charset="0"/>
                <a:ea typeface="ヒラギノ丸ゴ ProN W4" charset="0"/>
                <a:cs typeface="ヒラギノ丸ゴ ProN W4" charset="0"/>
              </a:rPr>
              <a:t>KEGG</a:t>
            </a:r>
            <a:r>
              <a:rPr lang="ja-JP" altLang="en-US" sz="2800">
                <a:solidFill>
                  <a:srgbClr val="000000"/>
                </a:solidFill>
                <a:latin typeface="ヒラギノ丸ゴ ProN W4" charset="0"/>
                <a:ea typeface="ヒラギノ丸ゴ ProN W4" charset="0"/>
                <a:cs typeface="ヒラギノ丸ゴ ProN W4" charset="0"/>
              </a:rPr>
              <a:t>とは</a:t>
            </a:r>
            <a:endParaRPr lang="en-US" altLang="ja-JP" sz="2800">
              <a:solidFill>
                <a:srgbClr val="000000"/>
              </a:solidFill>
              <a:latin typeface="ヒラギノ丸ゴ ProN W4" charset="0"/>
              <a:ea typeface="ヒラギノ丸ゴ ProN W4" charset="0"/>
              <a:cs typeface="ヒラギノ丸ゴ ProN W4" charset="0"/>
            </a:endParaRPr>
          </a:p>
        </p:txBody>
      </p:sp>
      <p:sp>
        <p:nvSpPr>
          <p:cNvPr id="19460"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58DDB6E1-107A-3E4D-B125-A3746282C519}" type="slidenum">
              <a:rPr lang="en-US" altLang="ja-JP" sz="1400">
                <a:latin typeface="ヒラギノ丸ゴ Pro W4" charset="0"/>
                <a:ea typeface="ヒラギノ丸ゴ Pro W4" charset="0"/>
                <a:cs typeface="ヒラギノ丸ゴ Pro W4" charset="0"/>
              </a:rPr>
              <a:pPr/>
              <a:t>4</a:t>
            </a:fld>
            <a:endParaRPr lang="en-US" altLang="ja-JP" sz="1400">
              <a:latin typeface="ヒラギノ丸ゴ Pro W4" charset="0"/>
              <a:ea typeface="ヒラギノ丸ゴ Pro W4" charset="0"/>
              <a:cs typeface="ヒラギノ丸ゴ Pro W4" charset="0"/>
            </a:endParaRPr>
          </a:p>
        </p:txBody>
      </p:sp>
      <p:pic>
        <p:nvPicPr>
          <p:cNvPr id="2" name="図 1" descr="スクリーンショット 2016-09-26 11.1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240" y="80891"/>
            <a:ext cx="5242226" cy="6710893"/>
          </a:xfrm>
          <a:prstGeom prst="rect">
            <a:avLst/>
          </a:prstGeom>
          <a:ln>
            <a:solidFill>
              <a:srgbClr val="4F81BD"/>
            </a:solidFill>
          </a:ln>
        </p:spPr>
      </p:pic>
      <p:sp>
        <p:nvSpPr>
          <p:cNvPr id="4" name="正方形/長方形 3"/>
          <p:cNvSpPr/>
          <p:nvPr/>
        </p:nvSpPr>
        <p:spPr>
          <a:xfrm>
            <a:off x="5185274" y="2847556"/>
            <a:ext cx="3171025" cy="48537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5185274" y="3332935"/>
            <a:ext cx="3171025" cy="48537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185274" y="3818314"/>
            <a:ext cx="3171025" cy="6067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185274" y="4439914"/>
            <a:ext cx="3171025" cy="48537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四角形吹き出し 4"/>
          <p:cNvSpPr/>
          <p:nvPr/>
        </p:nvSpPr>
        <p:spPr>
          <a:xfrm>
            <a:off x="157744" y="1520397"/>
            <a:ext cx="2531966" cy="890332"/>
          </a:xfrm>
          <a:prstGeom prst="wedgeRectCallout">
            <a:avLst>
              <a:gd name="adj1" fmla="val 148496"/>
              <a:gd name="adj2" fmla="val 130645"/>
            </a:avLst>
          </a:prstGeom>
        </p:spPr>
        <p:style>
          <a:lnRef idx="1">
            <a:schemeClr val="accent3"/>
          </a:lnRef>
          <a:fillRef idx="2">
            <a:schemeClr val="accent3"/>
          </a:fillRef>
          <a:effectRef idx="1">
            <a:schemeClr val="accent3"/>
          </a:effectRef>
          <a:fontRef idx="minor">
            <a:schemeClr val="dk1"/>
          </a:fontRef>
        </p:style>
        <p:txBody>
          <a:bodyPr rtlCol="0" anchor="ctr"/>
          <a:lstStyle/>
          <a:p>
            <a:r>
              <a:rPr lang="ja-JP" altLang="en-US" dirty="0">
                <a:solidFill>
                  <a:srgbClr val="FF0000"/>
                </a:solidFill>
                <a:latin typeface="ヒラギノ丸ゴ Pro W4" charset="0"/>
                <a:ea typeface="ヒラギノ丸ゴ Pro W4" charset="0"/>
                <a:cs typeface="ヒラギノ丸ゴ Pro W4" charset="0"/>
              </a:rPr>
              <a:t>生命システムの情報</a:t>
            </a:r>
            <a:endParaRPr lang="en-US" altLang="ja-JP" dirty="0">
              <a:solidFill>
                <a:srgbClr val="FF0000"/>
              </a:solidFill>
              <a:latin typeface="ヒラギノ丸ゴ Pro W4" charset="0"/>
              <a:ea typeface="ヒラギノ丸ゴ Pro W4" charset="0"/>
              <a:cs typeface="ヒラギノ丸ゴ Pro W4" charset="0"/>
            </a:endParaRPr>
          </a:p>
          <a:p>
            <a:pPr marL="177800" indent="-177800">
              <a:buFont typeface="Arial"/>
              <a:buChar char="•"/>
            </a:pPr>
            <a:r>
              <a:rPr lang="ja-JP" altLang="en-US" dirty="0" smtClean="0">
                <a:solidFill>
                  <a:srgbClr val="000000"/>
                </a:solidFill>
                <a:latin typeface="ヒラギノ丸ゴ Pro W4" charset="0"/>
                <a:ea typeface="ヒラギノ丸ゴ Pro W4" charset="0"/>
                <a:cs typeface="ヒラギノ丸ゴ Pro W4" charset="0"/>
              </a:rPr>
              <a:t>ネットワーク</a:t>
            </a:r>
            <a:endParaRPr lang="en-US" altLang="ja-JP" dirty="0">
              <a:solidFill>
                <a:srgbClr val="000000"/>
              </a:solidFill>
              <a:latin typeface="ヒラギノ丸ゴ Pro W4" charset="0"/>
              <a:ea typeface="ヒラギノ丸ゴ Pro W4" charset="0"/>
              <a:cs typeface="ヒラギノ丸ゴ Pro W4" charset="0"/>
            </a:endParaRPr>
          </a:p>
          <a:p>
            <a:pPr marL="177800" indent="-177800">
              <a:buFont typeface="Arial"/>
              <a:buChar char="•"/>
            </a:pPr>
            <a:r>
              <a:rPr lang="ja-JP" altLang="en-US" dirty="0">
                <a:solidFill>
                  <a:srgbClr val="000000"/>
                </a:solidFill>
                <a:latin typeface="ヒラギノ丸ゴ Pro W4" charset="0"/>
                <a:ea typeface="ヒラギノ丸ゴ Pro W4" charset="0"/>
                <a:cs typeface="ヒラギノ丸ゴ Pro W4" charset="0"/>
              </a:rPr>
              <a:t>機能分類</a:t>
            </a:r>
            <a:endParaRPr lang="en-US" altLang="ja-JP" dirty="0">
              <a:solidFill>
                <a:srgbClr val="000000"/>
              </a:solidFill>
              <a:latin typeface="ヒラギノ丸ゴ Pro W4" charset="0"/>
              <a:ea typeface="ヒラギノ丸ゴ Pro W4" charset="0"/>
              <a:cs typeface="ヒラギノ丸ゴ Pro W4" charset="0"/>
            </a:endParaRPr>
          </a:p>
        </p:txBody>
      </p:sp>
      <p:sp>
        <p:nvSpPr>
          <p:cNvPr id="14" name="四角形吹き出し 13"/>
          <p:cNvSpPr/>
          <p:nvPr/>
        </p:nvSpPr>
        <p:spPr>
          <a:xfrm>
            <a:off x="157744" y="2750022"/>
            <a:ext cx="2531966" cy="1116843"/>
          </a:xfrm>
          <a:prstGeom prst="wedgeRectCallout">
            <a:avLst>
              <a:gd name="adj1" fmla="val 146900"/>
              <a:gd name="adj2" fmla="val 23743"/>
            </a:avLst>
          </a:prstGeom>
        </p:spPr>
        <p:style>
          <a:lnRef idx="1">
            <a:schemeClr val="accent3"/>
          </a:lnRef>
          <a:fillRef idx="2">
            <a:schemeClr val="accent3"/>
          </a:fillRef>
          <a:effectRef idx="1">
            <a:schemeClr val="accent3"/>
          </a:effectRef>
          <a:fontRef idx="minor">
            <a:schemeClr val="dk1"/>
          </a:fontRef>
        </p:style>
        <p:txBody>
          <a:bodyPr rtlCol="0" anchor="ctr"/>
          <a:lstStyle/>
          <a:p>
            <a:r>
              <a:rPr lang="ja-JP" altLang="en-US" dirty="0" smtClean="0">
                <a:solidFill>
                  <a:srgbClr val="FF0000"/>
                </a:solidFill>
                <a:latin typeface="ヒラギノ丸ゴ Pro W4" charset="0"/>
                <a:ea typeface="ヒラギノ丸ゴ Pro W4" charset="0"/>
                <a:cs typeface="ヒラギノ丸ゴ Pro W4" charset="0"/>
              </a:rPr>
              <a:t>ゲノムと遺伝子の</a:t>
            </a:r>
            <a:r>
              <a:rPr lang="ja-JP" altLang="en-US" dirty="0">
                <a:solidFill>
                  <a:srgbClr val="FF0000"/>
                </a:solidFill>
                <a:latin typeface="ヒラギノ丸ゴ Pro W4" charset="0"/>
                <a:ea typeface="ヒラギノ丸ゴ Pro W4" charset="0"/>
                <a:cs typeface="ヒラギノ丸ゴ Pro W4" charset="0"/>
              </a:rPr>
              <a:t>情報</a:t>
            </a:r>
            <a:endParaRPr lang="en-US" altLang="ja-JP" dirty="0">
              <a:solidFill>
                <a:srgbClr val="FF0000"/>
              </a:solidFill>
              <a:latin typeface="ヒラギノ丸ゴ Pro W4" charset="0"/>
              <a:ea typeface="ヒラギノ丸ゴ Pro W4" charset="0"/>
              <a:cs typeface="ヒラギノ丸ゴ Pro W4" charset="0"/>
            </a:endParaRPr>
          </a:p>
          <a:p>
            <a:pPr marL="177800" indent="-177800">
              <a:buFont typeface="Arial"/>
              <a:buChar char="•"/>
            </a:pPr>
            <a:r>
              <a:rPr lang="ja-JP" altLang="en-US" dirty="0" smtClean="0">
                <a:solidFill>
                  <a:srgbClr val="000000"/>
                </a:solidFill>
                <a:latin typeface="ヒラギノ丸ゴ Pro W4" charset="0"/>
                <a:ea typeface="ヒラギノ丸ゴ Pro W4" charset="0"/>
                <a:cs typeface="ヒラギノ丸ゴ Pro W4" charset="0"/>
              </a:rPr>
              <a:t>オーソログ</a:t>
            </a:r>
          </a:p>
          <a:p>
            <a:pPr marL="177800" indent="-177800">
              <a:buFont typeface="Arial"/>
              <a:buChar char="•"/>
            </a:pPr>
            <a:r>
              <a:rPr lang="ja-JP" altLang="en-US" dirty="0" smtClean="0">
                <a:solidFill>
                  <a:srgbClr val="000000"/>
                </a:solidFill>
                <a:latin typeface="ヒラギノ丸ゴ Pro W4" charset="0"/>
                <a:ea typeface="ヒラギノ丸ゴ Pro W4" charset="0"/>
                <a:cs typeface="ヒラギノ丸ゴ Pro W4" charset="0"/>
              </a:rPr>
              <a:t>ゲノムと遺伝子機能アノテーション</a:t>
            </a:r>
            <a:endParaRPr lang="en-US" altLang="ja-JP" dirty="0" smtClean="0">
              <a:solidFill>
                <a:srgbClr val="000000"/>
              </a:solidFill>
              <a:latin typeface="ヒラギノ丸ゴ Pro W4" charset="0"/>
              <a:ea typeface="ヒラギノ丸ゴ Pro W4" charset="0"/>
              <a:cs typeface="ヒラギノ丸ゴ Pro W4" charset="0"/>
            </a:endParaRPr>
          </a:p>
        </p:txBody>
      </p:sp>
      <p:sp>
        <p:nvSpPr>
          <p:cNvPr id="15" name="四角形吹き出し 14"/>
          <p:cNvSpPr/>
          <p:nvPr/>
        </p:nvSpPr>
        <p:spPr>
          <a:xfrm>
            <a:off x="157744" y="4174036"/>
            <a:ext cx="2531966" cy="946725"/>
          </a:xfrm>
          <a:prstGeom prst="wedgeRectCallout">
            <a:avLst>
              <a:gd name="adj1" fmla="val 148177"/>
              <a:gd name="adj2" fmla="val -52516"/>
            </a:avLst>
          </a:prstGeom>
        </p:spPr>
        <p:style>
          <a:lnRef idx="1">
            <a:schemeClr val="accent3"/>
          </a:lnRef>
          <a:fillRef idx="2">
            <a:schemeClr val="accent3"/>
          </a:fillRef>
          <a:effectRef idx="1">
            <a:schemeClr val="accent3"/>
          </a:effectRef>
          <a:fontRef idx="minor">
            <a:schemeClr val="dk1"/>
          </a:fontRef>
        </p:style>
        <p:txBody>
          <a:bodyPr rtlCol="0" anchor="ctr"/>
          <a:lstStyle/>
          <a:p>
            <a:r>
              <a:rPr lang="ja-JP" altLang="en-US" dirty="0" smtClean="0">
                <a:solidFill>
                  <a:srgbClr val="FF0000"/>
                </a:solidFill>
                <a:latin typeface="ヒラギノ丸ゴ Pro W4" charset="0"/>
                <a:ea typeface="ヒラギノ丸ゴ Pro W4" charset="0"/>
                <a:cs typeface="ヒラギノ丸ゴ Pro W4" charset="0"/>
              </a:rPr>
              <a:t>化合物と反応の</a:t>
            </a:r>
            <a:r>
              <a:rPr lang="ja-JP" altLang="en-US" dirty="0">
                <a:solidFill>
                  <a:srgbClr val="FF0000"/>
                </a:solidFill>
                <a:latin typeface="ヒラギノ丸ゴ Pro W4" charset="0"/>
                <a:ea typeface="ヒラギノ丸ゴ Pro W4" charset="0"/>
                <a:cs typeface="ヒラギノ丸ゴ Pro W4" charset="0"/>
              </a:rPr>
              <a:t>情報</a:t>
            </a:r>
            <a:endParaRPr lang="en-US" altLang="ja-JP" dirty="0">
              <a:solidFill>
                <a:srgbClr val="FF0000"/>
              </a:solidFill>
              <a:latin typeface="ヒラギノ丸ゴ Pro W4" charset="0"/>
              <a:ea typeface="ヒラギノ丸ゴ Pro W4" charset="0"/>
              <a:cs typeface="ヒラギノ丸ゴ Pro W4" charset="0"/>
            </a:endParaRPr>
          </a:p>
          <a:p>
            <a:pPr marL="177800" indent="-177800">
              <a:buFont typeface="Arial"/>
              <a:buChar char="•"/>
            </a:pPr>
            <a:r>
              <a:rPr lang="ja-JP" altLang="en-US" dirty="0" smtClean="0">
                <a:solidFill>
                  <a:srgbClr val="000000"/>
                </a:solidFill>
                <a:latin typeface="ヒラギノ丸ゴ Pro W4" charset="0"/>
                <a:ea typeface="ヒラギノ丸ゴ Pro W4" charset="0"/>
                <a:cs typeface="ヒラギノ丸ゴ Pro W4" charset="0"/>
              </a:rPr>
              <a:t>化合物構造</a:t>
            </a:r>
            <a:endParaRPr lang="en-US" altLang="ja-JP" dirty="0" smtClean="0">
              <a:solidFill>
                <a:srgbClr val="000000"/>
              </a:solidFill>
              <a:latin typeface="ヒラギノ丸ゴ Pro W4" charset="0"/>
              <a:ea typeface="ヒラギノ丸ゴ Pro W4" charset="0"/>
              <a:cs typeface="ヒラギノ丸ゴ Pro W4" charset="0"/>
            </a:endParaRPr>
          </a:p>
          <a:p>
            <a:pPr marL="177800" indent="-177800">
              <a:buFont typeface="Arial"/>
              <a:buChar char="•"/>
            </a:pPr>
            <a:r>
              <a:rPr lang="ja-JP" altLang="en-US" dirty="0" smtClean="0">
                <a:solidFill>
                  <a:srgbClr val="000000"/>
                </a:solidFill>
                <a:latin typeface="ヒラギノ丸ゴ Pro W4" charset="0"/>
                <a:ea typeface="ヒラギノ丸ゴ Pro W4" charset="0"/>
                <a:cs typeface="ヒラギノ丸ゴ Pro W4" charset="0"/>
              </a:rPr>
              <a:t>酵素反応</a:t>
            </a:r>
            <a:endParaRPr lang="en-US" altLang="ja-JP" dirty="0" smtClean="0">
              <a:solidFill>
                <a:srgbClr val="000000"/>
              </a:solidFill>
              <a:latin typeface="ヒラギノ丸ゴ Pro W4" charset="0"/>
              <a:ea typeface="ヒラギノ丸ゴ Pro W4" charset="0"/>
              <a:cs typeface="ヒラギノ丸ゴ Pro W4" charset="0"/>
            </a:endParaRPr>
          </a:p>
        </p:txBody>
      </p:sp>
      <p:sp>
        <p:nvSpPr>
          <p:cNvPr id="16" name="四角形吹き出し 15"/>
          <p:cNvSpPr/>
          <p:nvPr/>
        </p:nvSpPr>
        <p:spPr>
          <a:xfrm>
            <a:off x="157744" y="5273161"/>
            <a:ext cx="2531966" cy="946725"/>
          </a:xfrm>
          <a:prstGeom prst="wedgeRectCallout">
            <a:avLst>
              <a:gd name="adj1" fmla="val 148816"/>
              <a:gd name="adj2" fmla="val -109767"/>
            </a:avLst>
          </a:prstGeom>
        </p:spPr>
        <p:style>
          <a:lnRef idx="1">
            <a:schemeClr val="accent3"/>
          </a:lnRef>
          <a:fillRef idx="2">
            <a:schemeClr val="accent3"/>
          </a:fillRef>
          <a:effectRef idx="1">
            <a:schemeClr val="accent3"/>
          </a:effectRef>
          <a:fontRef idx="minor">
            <a:schemeClr val="dk1"/>
          </a:fontRef>
        </p:style>
        <p:txBody>
          <a:bodyPr rtlCol="0" anchor="ctr"/>
          <a:lstStyle/>
          <a:p>
            <a:r>
              <a:rPr lang="ja-JP" altLang="en-US" dirty="0" smtClean="0">
                <a:solidFill>
                  <a:srgbClr val="FF0000"/>
                </a:solidFill>
                <a:latin typeface="ヒラギノ丸ゴ Pro W4" charset="0"/>
                <a:ea typeface="ヒラギノ丸ゴ Pro W4" charset="0"/>
                <a:cs typeface="ヒラギノ丸ゴ Pro W4" charset="0"/>
              </a:rPr>
              <a:t>疾患と医薬品の</a:t>
            </a:r>
            <a:r>
              <a:rPr lang="ja-JP" altLang="en-US" dirty="0">
                <a:solidFill>
                  <a:srgbClr val="FF0000"/>
                </a:solidFill>
                <a:latin typeface="ヒラギノ丸ゴ Pro W4" charset="0"/>
                <a:ea typeface="ヒラギノ丸ゴ Pro W4" charset="0"/>
                <a:cs typeface="ヒラギノ丸ゴ Pro W4" charset="0"/>
              </a:rPr>
              <a:t>情報</a:t>
            </a:r>
            <a:endParaRPr lang="en-US" altLang="ja-JP" dirty="0">
              <a:solidFill>
                <a:srgbClr val="FF0000"/>
              </a:solidFill>
              <a:latin typeface="ヒラギノ丸ゴ Pro W4" charset="0"/>
              <a:ea typeface="ヒラギノ丸ゴ Pro W4" charset="0"/>
              <a:cs typeface="ヒラギノ丸ゴ Pro W4" charset="0"/>
            </a:endParaRPr>
          </a:p>
          <a:p>
            <a:pPr marL="177800" indent="-177800">
              <a:buFont typeface="Arial"/>
              <a:buChar char="•"/>
            </a:pPr>
            <a:r>
              <a:rPr lang="ja-JP" altLang="en-US" dirty="0" smtClean="0">
                <a:solidFill>
                  <a:srgbClr val="000000"/>
                </a:solidFill>
                <a:latin typeface="ヒラギノ丸ゴ Pro W4" charset="0"/>
                <a:ea typeface="ヒラギノ丸ゴ Pro W4" charset="0"/>
                <a:cs typeface="ヒラギノ丸ゴ Pro W4" charset="0"/>
              </a:rPr>
              <a:t>疾患と原因遺伝子</a:t>
            </a:r>
            <a:endParaRPr lang="en-US" altLang="ja-JP" dirty="0" smtClean="0">
              <a:solidFill>
                <a:srgbClr val="000000"/>
              </a:solidFill>
              <a:latin typeface="ヒラギノ丸ゴ Pro W4" charset="0"/>
              <a:ea typeface="ヒラギノ丸ゴ Pro W4" charset="0"/>
              <a:cs typeface="ヒラギノ丸ゴ Pro W4" charset="0"/>
            </a:endParaRPr>
          </a:p>
          <a:p>
            <a:pPr marL="177800" indent="-177800">
              <a:buFont typeface="Arial"/>
              <a:buChar char="•"/>
            </a:pPr>
            <a:r>
              <a:rPr lang="ja-JP" altLang="en-US" dirty="0" smtClean="0">
                <a:solidFill>
                  <a:srgbClr val="000000"/>
                </a:solidFill>
                <a:latin typeface="ヒラギノ丸ゴ Pro W4" charset="0"/>
                <a:ea typeface="ヒラギノ丸ゴ Pro W4" charset="0"/>
                <a:cs typeface="ヒラギノ丸ゴ Pro W4" charset="0"/>
              </a:rPr>
              <a:t>医薬品構造・薬効</a:t>
            </a:r>
            <a:endParaRPr lang="en-US" altLang="ja-JP" dirty="0" smtClean="0">
              <a:solidFill>
                <a:srgbClr val="000000"/>
              </a:solidFill>
              <a:latin typeface="ヒラギノ丸ゴ Pro W4" charset="0"/>
              <a:ea typeface="ヒラギノ丸ゴ Pro W4" charset="0"/>
              <a:cs typeface="ヒラギノ丸ゴ Pro W4" charset="0"/>
            </a:endParaRPr>
          </a:p>
        </p:txBody>
      </p:sp>
    </p:spTree>
    <p:extLst>
      <p:ext uri="{BB962C8B-B14F-4D97-AF65-F5344CB8AC3E}">
        <p14:creationId xmlns:p14="http://schemas.microsoft.com/office/powerpoint/2010/main" val="16857978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486775"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9FE80151-B3BC-BD41-99AD-95530AE1E683}" type="slidenum">
              <a:rPr lang="en-US" altLang="ja-JP" sz="1400"/>
              <a:pPr/>
              <a:t>5</a:t>
            </a:fld>
            <a:endParaRPr lang="en-US" altLang="ja-JP" sz="1400"/>
          </a:p>
        </p:txBody>
      </p:sp>
      <p:sp>
        <p:nvSpPr>
          <p:cNvPr id="26628" name="Rectangle 3"/>
          <p:cNvSpPr>
            <a:spLocks noGrp="1" noChangeArrowheads="1"/>
          </p:cNvSpPr>
          <p:nvPr>
            <p:ph type="title" idx="4294967295"/>
          </p:nvPr>
        </p:nvSpPr>
        <p:spPr>
          <a:xfrm>
            <a:off x="743523" y="565800"/>
            <a:ext cx="6096888" cy="609600"/>
          </a:xfrm>
        </p:spPr>
        <p:style>
          <a:lnRef idx="1">
            <a:schemeClr val="accent3"/>
          </a:lnRef>
          <a:fillRef idx="2">
            <a:schemeClr val="accent3"/>
          </a:fillRef>
          <a:effectRef idx="1">
            <a:schemeClr val="accent3"/>
          </a:effectRef>
          <a:fontRef idx="minor">
            <a:schemeClr val="dk1"/>
          </a:fontRef>
        </p:style>
        <p:txBody>
          <a:bodyPr>
            <a:normAutofit/>
          </a:bodyPr>
          <a:lstStyle/>
          <a:p>
            <a:r>
              <a:rPr kumimoji="0" lang="ja-JP" altLang="en-US" sz="3200" b="1" dirty="0" smtClean="0">
                <a:latin typeface="ヒラギノ丸ゴ ProN W4" charset="0"/>
                <a:ea typeface="ヒラギノ丸ゴ ProN W4" charset="0"/>
                <a:cs typeface="ヒラギノ丸ゴ ProN W4" charset="0"/>
              </a:rPr>
              <a:t>ネットワークの例：代謝</a:t>
            </a:r>
            <a:r>
              <a:rPr kumimoji="0" lang="ja-JP" altLang="en-US" sz="3200" b="1" dirty="0">
                <a:latin typeface="ヒラギノ丸ゴ ProN W4" charset="0"/>
                <a:ea typeface="ヒラギノ丸ゴ ProN W4" charset="0"/>
                <a:cs typeface="ヒラギノ丸ゴ ProN W4" charset="0"/>
              </a:rPr>
              <a:t>マップ</a:t>
            </a:r>
          </a:p>
        </p:txBody>
      </p:sp>
      <p:sp>
        <p:nvSpPr>
          <p:cNvPr id="26629" name="Text Box 4"/>
          <p:cNvSpPr txBox="1">
            <a:spLocks noChangeArrowheads="1"/>
          </p:cNvSpPr>
          <p:nvPr/>
        </p:nvSpPr>
        <p:spPr bwMode="auto">
          <a:xfrm>
            <a:off x="533400" y="5726113"/>
            <a:ext cx="28194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ヒラギノ丸ゴ ProN W4" charset="0"/>
                <a:ea typeface="ヒラギノ丸ゴ ProN W4" charset="0"/>
                <a:cs typeface="ヒラギノ丸ゴ ProN W4" charset="0"/>
              </a:rPr>
              <a:t>Roche </a:t>
            </a:r>
            <a:r>
              <a:rPr lang="ja-JP" altLang="en-US" sz="1800">
                <a:latin typeface="ヒラギノ丸ゴ ProN W4" charset="0"/>
                <a:ea typeface="ヒラギノ丸ゴ ProN W4" charset="0"/>
                <a:cs typeface="ヒラギノ丸ゴ ProN W4" charset="0"/>
              </a:rPr>
              <a:t>社製の代謝マップ</a:t>
            </a:r>
            <a:endParaRPr lang="en-US" altLang="ja-JP" sz="1800">
              <a:latin typeface="ヒラギノ丸ゴ ProN W4" charset="0"/>
              <a:ea typeface="ヒラギノ丸ゴ ProN W4" charset="0"/>
              <a:cs typeface="ヒラギノ丸ゴ ProN W4" charset="0"/>
            </a:endParaRPr>
          </a:p>
        </p:txBody>
      </p:sp>
      <p:sp>
        <p:nvSpPr>
          <p:cNvPr id="26630" name="正方形/長方形 5"/>
          <p:cNvSpPr>
            <a:spLocks noChangeArrowheads="1"/>
          </p:cNvSpPr>
          <p:nvPr/>
        </p:nvSpPr>
        <p:spPr bwMode="auto">
          <a:xfrm>
            <a:off x="4158769" y="6488113"/>
            <a:ext cx="490903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dirty="0"/>
              <a:t>http://biochemical-</a:t>
            </a:r>
            <a:r>
              <a:rPr lang="en-US" altLang="ja-JP" dirty="0" err="1"/>
              <a:t>pathways.com</a:t>
            </a:r>
            <a:r>
              <a:rPr lang="en-US" altLang="ja-JP" dirty="0"/>
              <a:t>/#/map/1</a:t>
            </a:r>
            <a:endParaRPr lang="ja-JP" altLang="en-US" dirty="0"/>
          </a:p>
        </p:txBody>
      </p:sp>
    </p:spTree>
    <p:extLst>
      <p:ext uri="{BB962C8B-B14F-4D97-AF65-F5344CB8AC3E}">
        <p14:creationId xmlns:p14="http://schemas.microsoft.com/office/powerpoint/2010/main" val="20745155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486775"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p:cNvSpPr txBox="1">
            <a:spLocks noChangeArrowheads="1"/>
          </p:cNvSpPr>
          <p:nvPr/>
        </p:nvSpPr>
        <p:spPr bwMode="auto">
          <a:xfrm>
            <a:off x="1600200" y="1905000"/>
            <a:ext cx="4648200" cy="1611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0500" indent="-190500">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110000"/>
              </a:lnSpc>
              <a:buFontTx/>
              <a:buChar char="•"/>
            </a:pPr>
            <a:r>
              <a:rPr lang="ja-JP" altLang="en-US" sz="1800">
                <a:latin typeface="ヒラギノ丸ゴ ProN W4" charset="0"/>
                <a:ea typeface="ヒラギノ丸ゴ ProN W4" charset="0"/>
                <a:cs typeface="ヒラギノ丸ゴ ProN W4" charset="0"/>
              </a:rPr>
              <a:t>反応、酵素、化合物の情報</a:t>
            </a:r>
            <a:endParaRPr lang="en-US" altLang="ja-JP" sz="1800">
              <a:latin typeface="ヒラギノ丸ゴ ProN W4" charset="0"/>
              <a:ea typeface="ヒラギノ丸ゴ ProN W4" charset="0"/>
              <a:cs typeface="ヒラギノ丸ゴ ProN W4" charset="0"/>
            </a:endParaRPr>
          </a:p>
          <a:p>
            <a:pPr>
              <a:lnSpc>
                <a:spcPct val="110000"/>
              </a:lnSpc>
            </a:pPr>
            <a:endParaRPr lang="en-US" altLang="ja-JP" sz="1800">
              <a:latin typeface="ヒラギノ丸ゴ ProN W4" charset="0"/>
              <a:ea typeface="ヒラギノ丸ゴ ProN W4" charset="0"/>
              <a:cs typeface="ヒラギノ丸ゴ ProN W4" charset="0"/>
            </a:endParaRPr>
          </a:p>
          <a:p>
            <a:pPr>
              <a:lnSpc>
                <a:spcPct val="110000"/>
              </a:lnSpc>
              <a:buFontTx/>
              <a:buChar char="•"/>
            </a:pPr>
            <a:r>
              <a:rPr lang="ja-JP" altLang="en-US" sz="1800">
                <a:latin typeface="ヒラギノ丸ゴ ProN W4" charset="0"/>
                <a:ea typeface="ヒラギノ丸ゴ ProN W4" charset="0"/>
                <a:cs typeface="ヒラギノ丸ゴ ProN W4" charset="0"/>
              </a:rPr>
              <a:t>酵素と遺伝子の関係は記述されていない</a:t>
            </a:r>
            <a:endParaRPr lang="en-US" altLang="ja-JP" sz="1800">
              <a:latin typeface="ヒラギノ丸ゴ ProN W4" charset="0"/>
              <a:ea typeface="ヒラギノ丸ゴ ProN W4" charset="0"/>
              <a:cs typeface="ヒラギノ丸ゴ ProN W4" charset="0"/>
            </a:endParaRPr>
          </a:p>
          <a:p>
            <a:pPr>
              <a:lnSpc>
                <a:spcPct val="110000"/>
              </a:lnSpc>
              <a:buFontTx/>
              <a:buChar char="•"/>
            </a:pPr>
            <a:endParaRPr lang="en-US" altLang="ja-JP" sz="1800">
              <a:latin typeface="ヒラギノ丸ゴ ProN W4" charset="0"/>
              <a:ea typeface="ヒラギノ丸ゴ ProN W4" charset="0"/>
              <a:cs typeface="ヒラギノ丸ゴ ProN W4" charset="0"/>
            </a:endParaRPr>
          </a:p>
          <a:p>
            <a:pPr>
              <a:lnSpc>
                <a:spcPct val="110000"/>
              </a:lnSpc>
              <a:buFontTx/>
              <a:buChar char="•"/>
            </a:pPr>
            <a:r>
              <a:rPr lang="ja-JP" altLang="en-US" sz="1800">
                <a:latin typeface="ヒラギノ丸ゴ ProN W4" charset="0"/>
                <a:ea typeface="ヒラギノ丸ゴ ProN W4" charset="0"/>
                <a:cs typeface="ヒラギノ丸ゴ ProN W4" charset="0"/>
              </a:rPr>
              <a:t>検索や解析も困難</a:t>
            </a:r>
          </a:p>
        </p:txBody>
      </p:sp>
      <p:sp>
        <p:nvSpPr>
          <p:cNvPr id="28676" name="スライド番号プレースホルダ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0FB83FB3-8354-C844-B167-27217BD3F1E3}" type="slidenum">
              <a:rPr lang="en-US" altLang="ja-JP" sz="1400"/>
              <a:pPr/>
              <a:t>6</a:t>
            </a:fld>
            <a:endParaRPr lang="en-US" altLang="ja-JP" sz="1400"/>
          </a:p>
        </p:txBody>
      </p:sp>
      <p:sp>
        <p:nvSpPr>
          <p:cNvPr id="28677" name="Text Box 4"/>
          <p:cNvSpPr txBox="1">
            <a:spLocks noChangeArrowheads="1"/>
          </p:cNvSpPr>
          <p:nvPr/>
        </p:nvSpPr>
        <p:spPr bwMode="auto">
          <a:xfrm>
            <a:off x="533400" y="5726113"/>
            <a:ext cx="28194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latin typeface="ヒラギノ丸ゴ ProN W4" charset="0"/>
                <a:ea typeface="ヒラギノ丸ゴ ProN W4" charset="0"/>
                <a:cs typeface="ヒラギノ丸ゴ ProN W4" charset="0"/>
              </a:rPr>
              <a:t>Roche </a:t>
            </a:r>
            <a:r>
              <a:rPr lang="ja-JP" altLang="en-US" sz="1800">
                <a:latin typeface="ヒラギノ丸ゴ ProN W4" charset="0"/>
                <a:ea typeface="ヒラギノ丸ゴ ProN W4" charset="0"/>
                <a:cs typeface="ヒラギノ丸ゴ ProN W4" charset="0"/>
              </a:rPr>
              <a:t>社製の代謝マップ</a:t>
            </a:r>
            <a:endParaRPr lang="en-US" altLang="ja-JP" sz="1800">
              <a:latin typeface="ヒラギノ丸ゴ ProN W4" charset="0"/>
              <a:ea typeface="ヒラギノ丸ゴ ProN W4" charset="0"/>
              <a:cs typeface="ヒラギノ丸ゴ ProN W4" charset="0"/>
            </a:endParaRPr>
          </a:p>
        </p:txBody>
      </p:sp>
      <p:sp>
        <p:nvSpPr>
          <p:cNvPr id="28679" name="正方形/長方形 5"/>
          <p:cNvSpPr>
            <a:spLocks noChangeArrowheads="1"/>
          </p:cNvSpPr>
          <p:nvPr/>
        </p:nvSpPr>
        <p:spPr bwMode="auto">
          <a:xfrm>
            <a:off x="4183672" y="6488113"/>
            <a:ext cx="488412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dirty="0"/>
              <a:t>http://biochemical-</a:t>
            </a:r>
            <a:r>
              <a:rPr lang="en-US" altLang="ja-JP" dirty="0" err="1"/>
              <a:t>pathways.com</a:t>
            </a:r>
            <a:r>
              <a:rPr lang="en-US" altLang="ja-JP" dirty="0"/>
              <a:t>/#/map/1</a:t>
            </a:r>
            <a:endParaRPr lang="ja-JP" altLang="en-US" dirty="0"/>
          </a:p>
        </p:txBody>
      </p:sp>
      <p:sp>
        <p:nvSpPr>
          <p:cNvPr id="8" name="Rectangle 3"/>
          <p:cNvSpPr txBox="1">
            <a:spLocks noChangeArrowheads="1"/>
          </p:cNvSpPr>
          <p:nvPr/>
        </p:nvSpPr>
        <p:spPr>
          <a:xfrm>
            <a:off x="743523" y="565800"/>
            <a:ext cx="6096888" cy="6096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kumimoji="0" lang="ja-JP" altLang="en-US" sz="3200" b="1" dirty="0" smtClean="0">
                <a:latin typeface="ヒラギノ丸ゴ ProN W4" charset="0"/>
                <a:ea typeface="ヒラギノ丸ゴ ProN W4" charset="0"/>
                <a:cs typeface="ヒラギノ丸ゴ ProN W4" charset="0"/>
              </a:rPr>
              <a:t>ネットワークの例：代謝マップ</a:t>
            </a:r>
            <a:endParaRPr kumimoji="0" lang="ja-JP" altLang="en-US" sz="3200" b="1" dirty="0">
              <a:latin typeface="ヒラギノ丸ゴ ProN W4" charset="0"/>
              <a:ea typeface="ヒラギノ丸ゴ ProN W4" charset="0"/>
              <a:cs typeface="ヒラギノ丸ゴ ProN W4" charset="0"/>
            </a:endParaRPr>
          </a:p>
        </p:txBody>
      </p:sp>
    </p:spTree>
    <p:extLst>
      <p:ext uri="{BB962C8B-B14F-4D97-AF65-F5344CB8AC3E}">
        <p14:creationId xmlns:p14="http://schemas.microsoft.com/office/powerpoint/2010/main" val="26503701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11150" y="131763"/>
            <a:ext cx="8534400" cy="7366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25603" name="Rectangle 3"/>
          <p:cNvSpPr>
            <a:spLocks noGrp="1" noChangeArrowheads="1"/>
          </p:cNvSpPr>
          <p:nvPr>
            <p:ph type="title"/>
          </p:nvPr>
        </p:nvSpPr>
        <p:spPr>
          <a:xfrm>
            <a:off x="685800" y="182563"/>
            <a:ext cx="7772400" cy="647700"/>
          </a:xfrm>
        </p:spPr>
        <p:txBody>
          <a:bodyPr/>
          <a:lstStyle/>
          <a:p>
            <a:r>
              <a:rPr lang="ja-JP" altLang="en-US" sz="3200" dirty="0" smtClean="0">
                <a:latin typeface="ヒラギノ丸ゴ Pro W4" charset="0"/>
                <a:ea typeface="ヒラギノ丸ゴ Pro W4" charset="0"/>
                <a:cs typeface="ヒラギノ丸ゴ Pro W4" charset="0"/>
              </a:rPr>
              <a:t>パスウェイデータベース</a:t>
            </a:r>
            <a:endParaRPr lang="ja-JP" altLang="en-US" sz="3200" dirty="0">
              <a:latin typeface="ヒラギノ丸ゴ Pro W4" charset="0"/>
              <a:ea typeface="ヒラギノ丸ゴ Pro W4" charset="0"/>
              <a:cs typeface="ヒラギノ丸ゴ Pro W4" charset="0"/>
            </a:endParaRPr>
          </a:p>
        </p:txBody>
      </p:sp>
      <p:sp>
        <p:nvSpPr>
          <p:cNvPr id="25604" name="スライド番号プレースホルダ 1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51124C6B-027C-B245-A247-50D32B2BA944}" type="slidenum">
              <a:rPr lang="en-US" altLang="ja-JP" sz="1400"/>
              <a:pPr/>
              <a:t>7</a:t>
            </a:fld>
            <a:endParaRPr lang="en-US" altLang="ja-JP" sz="1400"/>
          </a:p>
        </p:txBody>
      </p:sp>
      <p:sp>
        <p:nvSpPr>
          <p:cNvPr id="6" name="Rectangle 7" descr="Rectangle: Click to edit Master text styles&#10;Second level&#10;Third level&#10;Fourth level&#10;Fifth level"/>
          <p:cNvSpPr txBox="1">
            <a:spLocks noChangeArrowheads="1"/>
          </p:cNvSpPr>
          <p:nvPr/>
        </p:nvSpPr>
        <p:spPr bwMode="auto">
          <a:xfrm>
            <a:off x="838200" y="1600200"/>
            <a:ext cx="8229600" cy="4525963"/>
          </a:xfrm>
          <a:prstGeom prst="rect">
            <a:avLst/>
          </a:prstGeom>
          <a:noFill/>
          <a:ln w="9525">
            <a:noFill/>
            <a:miter lim="800000"/>
            <a:headEnd/>
            <a:tailEnd/>
          </a:ln>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spcBef>
                <a:spcPct val="20000"/>
              </a:spcBef>
              <a:buFontTx/>
              <a:buChar char="•"/>
            </a:pPr>
            <a:r>
              <a:rPr kumimoji="0" lang="ja-JP" altLang="en-US" sz="2800">
                <a:latin typeface="ヒラギノ丸ゴ Pro W4" charset="0"/>
                <a:ea typeface="ヒラギノ丸ゴ Pro W4" charset="0"/>
                <a:cs typeface="ヒラギノ丸ゴ Pro W4" charset="0"/>
              </a:rPr>
              <a:t>既存の知識の統合化</a:t>
            </a:r>
            <a:endParaRPr kumimoji="0" lang="en-US" altLang="ja-JP" sz="2800">
              <a:latin typeface="ヒラギノ丸ゴ Pro W4" charset="0"/>
              <a:ea typeface="ヒラギノ丸ゴ Pro W4" charset="0"/>
              <a:cs typeface="ヒラギノ丸ゴ Pro W4" charset="0"/>
            </a:endParaRPr>
          </a:p>
          <a:p>
            <a:pPr>
              <a:spcBef>
                <a:spcPct val="20000"/>
              </a:spcBef>
              <a:buFontTx/>
              <a:buChar char="•"/>
            </a:pPr>
            <a:endParaRPr kumimoji="0" lang="en-US" altLang="ja-JP" sz="2800">
              <a:latin typeface="ヒラギノ丸ゴ Pro W4" charset="0"/>
              <a:ea typeface="ヒラギノ丸ゴ Pro W4" charset="0"/>
              <a:cs typeface="ヒラギノ丸ゴ Pro W4" charset="0"/>
            </a:endParaRPr>
          </a:p>
          <a:p>
            <a:pPr>
              <a:spcBef>
                <a:spcPct val="20000"/>
              </a:spcBef>
              <a:buFontTx/>
              <a:buChar char="•"/>
            </a:pPr>
            <a:r>
              <a:rPr kumimoji="0" lang="ja-JP" altLang="en-US" sz="2800">
                <a:latin typeface="ヒラギノ丸ゴ Pro W4" charset="0"/>
                <a:ea typeface="ヒラギノ丸ゴ Pro W4" charset="0"/>
                <a:cs typeface="ヒラギノ丸ゴ Pro W4" charset="0"/>
              </a:rPr>
              <a:t>ダイアグラムによるマップ表現</a:t>
            </a:r>
            <a:endParaRPr kumimoji="0" lang="en-US" altLang="ja-JP" sz="2800">
              <a:latin typeface="ヒラギノ丸ゴ Pro W4" charset="0"/>
              <a:ea typeface="ヒラギノ丸ゴ Pro W4" charset="0"/>
              <a:cs typeface="ヒラギノ丸ゴ Pro W4" charset="0"/>
            </a:endParaRPr>
          </a:p>
          <a:p>
            <a:pPr lvl="1">
              <a:spcBef>
                <a:spcPct val="20000"/>
              </a:spcBef>
              <a:buFontTx/>
              <a:buChar char="–"/>
            </a:pPr>
            <a:r>
              <a:rPr kumimoji="0" lang="ja-JP" altLang="en-US" sz="2800">
                <a:latin typeface="ヒラギノ丸ゴ Pro W4" charset="0"/>
                <a:ea typeface="ヒラギノ丸ゴ Pro W4" charset="0"/>
                <a:cs typeface="ヒラギノ丸ゴ Pro W4" charset="0"/>
              </a:rPr>
              <a:t>代謝系と制御系</a:t>
            </a:r>
            <a:endParaRPr kumimoji="0" lang="en-US" altLang="ja-JP" sz="2800">
              <a:latin typeface="ヒラギノ丸ゴ Pro W4" charset="0"/>
              <a:ea typeface="ヒラギノ丸ゴ Pro W4" charset="0"/>
              <a:cs typeface="ヒラギノ丸ゴ Pro W4" charset="0"/>
            </a:endParaRPr>
          </a:p>
          <a:p>
            <a:pPr lvl="1">
              <a:spcBef>
                <a:spcPct val="20000"/>
              </a:spcBef>
              <a:buFontTx/>
              <a:buChar char="–"/>
            </a:pPr>
            <a:endParaRPr kumimoji="0" lang="en-US" altLang="ja-JP" sz="2800">
              <a:latin typeface="ヒラギノ丸ゴ Pro W4" charset="0"/>
              <a:ea typeface="ヒラギノ丸ゴ Pro W4" charset="0"/>
              <a:cs typeface="ヒラギノ丸ゴ Pro W4" charset="0"/>
            </a:endParaRPr>
          </a:p>
          <a:p>
            <a:pPr>
              <a:spcBef>
                <a:spcPct val="20000"/>
              </a:spcBef>
              <a:buFontTx/>
              <a:buChar char="•"/>
            </a:pPr>
            <a:r>
              <a:rPr kumimoji="0" lang="ja-JP" altLang="en-US" sz="2800">
                <a:latin typeface="ヒラギノ丸ゴ Pro W4" charset="0"/>
                <a:ea typeface="ヒラギノ丸ゴ Pro W4" charset="0"/>
                <a:cs typeface="ヒラギノ丸ゴ Pro W4" charset="0"/>
              </a:rPr>
              <a:t>リファレンスとしてのマップと生物種ごとのマップ</a:t>
            </a:r>
          </a:p>
        </p:txBody>
      </p:sp>
    </p:spTree>
    <p:extLst>
      <p:ext uri="{BB962C8B-B14F-4D97-AF65-F5344CB8AC3E}">
        <p14:creationId xmlns:p14="http://schemas.microsoft.com/office/powerpoint/2010/main" val="15514595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7" descr="ピクチャ 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4876800" cy="5340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1" name="Rectangle 2"/>
          <p:cNvSpPr>
            <a:spLocks noChangeArrowheads="1"/>
          </p:cNvSpPr>
          <p:nvPr/>
        </p:nvSpPr>
        <p:spPr bwMode="auto">
          <a:xfrm>
            <a:off x="311150" y="131763"/>
            <a:ext cx="8534400" cy="7366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33796" name="Rectangle 3"/>
          <p:cNvSpPr>
            <a:spLocks noGrp="1" noChangeArrowheads="1"/>
          </p:cNvSpPr>
          <p:nvPr>
            <p:ph type="title"/>
          </p:nvPr>
        </p:nvSpPr>
        <p:spPr>
          <a:xfrm>
            <a:off x="685800" y="182563"/>
            <a:ext cx="7772400" cy="647700"/>
          </a:xfrm>
        </p:spPr>
        <p:txBody>
          <a:bodyPr/>
          <a:lstStyle/>
          <a:p>
            <a:pPr algn="l"/>
            <a:r>
              <a:rPr lang="en-US" altLang="ja-JP" sz="3200" dirty="0">
                <a:latin typeface="ヒラギノ丸ゴ Pro W4" charset="0"/>
                <a:ea typeface="ヒラギノ丸ゴ Pro W4" charset="0"/>
                <a:cs typeface="ヒラギノ丸ゴ Pro W4" charset="0"/>
              </a:rPr>
              <a:t>KEGG </a:t>
            </a:r>
            <a:r>
              <a:rPr lang="ja-JP" altLang="en-US" sz="3200" dirty="0" smtClean="0">
                <a:latin typeface="ヒラギノ丸ゴ Pro W4" charset="0"/>
                <a:ea typeface="ヒラギノ丸ゴ Pro W4" charset="0"/>
                <a:cs typeface="ヒラギノ丸ゴ Pro W4" charset="0"/>
              </a:rPr>
              <a:t>のパスウェイ</a:t>
            </a:r>
            <a:endParaRPr lang="ja-JP" altLang="en-US" sz="3200" dirty="0">
              <a:latin typeface="ヒラギノ丸ゴ Pro W4" charset="0"/>
              <a:ea typeface="ヒラギノ丸ゴ Pro W4" charset="0"/>
              <a:cs typeface="ヒラギノ丸ゴ Pro W4" charset="0"/>
            </a:endParaRPr>
          </a:p>
        </p:txBody>
      </p:sp>
      <p:sp>
        <p:nvSpPr>
          <p:cNvPr id="33797" name="Text Box 3"/>
          <p:cNvSpPr txBox="1">
            <a:spLocks noChangeArrowheads="1"/>
          </p:cNvSpPr>
          <p:nvPr/>
        </p:nvSpPr>
        <p:spPr bwMode="auto">
          <a:xfrm>
            <a:off x="5520911" y="457200"/>
            <a:ext cx="3262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000" dirty="0" smtClean="0">
                <a:latin typeface="ヒラギノ丸ゴ Pro W4" charset="0"/>
                <a:ea typeface="ヒラギノ丸ゴ Pro W4" charset="0"/>
                <a:cs typeface="ヒラギノ丸ゴ Pro W4" charset="0"/>
              </a:rPr>
              <a:t>例</a:t>
            </a:r>
            <a:r>
              <a:rPr lang="ja-JP" altLang="en-US" sz="2000" dirty="0">
                <a:latin typeface="ヒラギノ丸ゴ Pro W4" charset="0"/>
                <a:ea typeface="ヒラギノ丸ゴ Pro W4" charset="0"/>
                <a:cs typeface="ヒラギノ丸ゴ Pro W4" charset="0"/>
              </a:rPr>
              <a:t>：解糖系</a:t>
            </a:r>
            <a:r>
              <a:rPr lang="en-US" altLang="ja-JP" sz="2000" dirty="0">
                <a:latin typeface="ヒラギノ丸ゴ Pro W4" charset="0"/>
                <a:ea typeface="ヒラギノ丸ゴ Pro W4" charset="0"/>
                <a:cs typeface="ヒラギノ丸ゴ Pro W4" charset="0"/>
              </a:rPr>
              <a:t> </a:t>
            </a:r>
            <a:r>
              <a:rPr lang="en-US" altLang="ja-JP" sz="2000" dirty="0" smtClean="0">
                <a:latin typeface="ヒラギノ丸ゴ Pro W4" charset="0"/>
                <a:ea typeface="ヒラギノ丸ゴ Pro W4" charset="0"/>
                <a:cs typeface="ヒラギノ丸ゴ Pro W4" charset="0"/>
              </a:rPr>
              <a:t>(</a:t>
            </a:r>
            <a:r>
              <a:rPr lang="ja-JP" altLang="en-US" sz="2000" dirty="0" smtClean="0">
                <a:latin typeface="ヒラギノ丸ゴ Pro W4" charset="0"/>
                <a:ea typeface="ヒラギノ丸ゴ Pro W4" charset="0"/>
                <a:cs typeface="ヒラギノ丸ゴ Pro W4" charset="0"/>
              </a:rPr>
              <a:t>リファレンス</a:t>
            </a:r>
            <a:r>
              <a:rPr lang="en-US" altLang="ja-JP" sz="2000" dirty="0" smtClean="0">
                <a:latin typeface="ヒラギノ丸ゴ Pro W4" charset="0"/>
                <a:ea typeface="ヒラギノ丸ゴ Pro W4" charset="0"/>
                <a:cs typeface="ヒラギノ丸ゴ Pro W4" charset="0"/>
              </a:rPr>
              <a:t>)</a:t>
            </a:r>
            <a:endParaRPr lang="ja-JP" altLang="en-US" sz="2000" dirty="0">
              <a:latin typeface="ヒラギノ丸ゴ Pro W4" charset="0"/>
              <a:ea typeface="ヒラギノ丸ゴ Pro W4" charset="0"/>
              <a:cs typeface="ヒラギノ丸ゴ Pro W4" charset="0"/>
            </a:endParaRPr>
          </a:p>
        </p:txBody>
      </p:sp>
      <p:sp>
        <p:nvSpPr>
          <p:cNvPr id="33798" name="コンテンツ プレースホルダ 10"/>
          <p:cNvSpPr>
            <a:spLocks noGrp="1"/>
          </p:cNvSpPr>
          <p:nvPr>
            <p:ph sz="half" idx="4294967295"/>
          </p:nvPr>
        </p:nvSpPr>
        <p:spPr>
          <a:xfrm>
            <a:off x="5486400" y="1066800"/>
            <a:ext cx="3505200" cy="3954463"/>
          </a:xfrm>
        </p:spPr>
        <p:txBody>
          <a:bodyPr>
            <a:normAutofit/>
          </a:bodyPr>
          <a:lstStyle/>
          <a:p>
            <a:pPr marL="177800" indent="-177800">
              <a:spcAft>
                <a:spcPts val="600"/>
              </a:spcAft>
            </a:pPr>
            <a:r>
              <a:rPr lang="ja-JP" altLang="en-US" sz="2000" dirty="0" smtClean="0">
                <a:solidFill>
                  <a:srgbClr val="3366FF"/>
                </a:solidFill>
                <a:latin typeface="ヒラギノ丸ゴ Pro W4" charset="0"/>
                <a:ea typeface="ヒラギノ丸ゴ Pro W4" charset="0"/>
                <a:cs typeface="ヒラギノ丸ゴ Pro W4" charset="0"/>
              </a:rPr>
              <a:t>酵素反応と基質・生成物のネットワーク</a:t>
            </a:r>
            <a:endParaRPr lang="en-US" altLang="ja-JP" sz="2000" dirty="0" smtClean="0">
              <a:solidFill>
                <a:srgbClr val="3366FF"/>
              </a:solidFill>
              <a:latin typeface="ヒラギノ丸ゴ Pro W4" charset="0"/>
              <a:ea typeface="ヒラギノ丸ゴ Pro W4" charset="0"/>
              <a:cs typeface="ヒラギノ丸ゴ Pro W4" charset="0"/>
            </a:endParaRPr>
          </a:p>
          <a:p>
            <a:pPr marL="450850" lvl="1" indent="-273050">
              <a:spcAft>
                <a:spcPts val="600"/>
              </a:spcAft>
            </a:pPr>
            <a:r>
              <a:rPr lang="ja-JP" altLang="en-US" sz="1800" dirty="0" smtClean="0">
                <a:latin typeface="ヒラギノ丸ゴ Pro W4" charset="0"/>
                <a:ea typeface="ヒラギノ丸ゴ Pro W4" charset="0"/>
                <a:cs typeface="ヒラギノ丸ゴ Pro W4" charset="0"/>
              </a:rPr>
              <a:t>対応する酵素</a:t>
            </a:r>
            <a:endParaRPr lang="en-US" altLang="ja-JP" sz="1800" dirty="0" smtClean="0">
              <a:latin typeface="ヒラギノ丸ゴ Pro W4" charset="0"/>
              <a:ea typeface="ヒラギノ丸ゴ Pro W4" charset="0"/>
              <a:cs typeface="ヒラギノ丸ゴ Pro W4" charset="0"/>
            </a:endParaRPr>
          </a:p>
          <a:p>
            <a:pPr marL="450850" lvl="1" indent="-273050">
              <a:spcAft>
                <a:spcPts val="600"/>
              </a:spcAft>
            </a:pPr>
            <a:r>
              <a:rPr lang="ja-JP" altLang="en-US" sz="1800" dirty="0" smtClean="0">
                <a:latin typeface="ヒラギノ丸ゴ Pro W4" charset="0"/>
                <a:ea typeface="ヒラギノ丸ゴ Pro W4" charset="0"/>
                <a:cs typeface="ヒラギノ丸ゴ Pro W4" charset="0"/>
              </a:rPr>
              <a:t>対応するオーソログ</a:t>
            </a:r>
            <a:endParaRPr lang="en-US" altLang="ja-JP" sz="1800" dirty="0">
              <a:latin typeface="ヒラギノ丸ゴ Pro W4" charset="0"/>
              <a:ea typeface="ヒラギノ丸ゴ Pro W4" charset="0"/>
              <a:cs typeface="ヒラギノ丸ゴ Pro W4" charset="0"/>
            </a:endParaRPr>
          </a:p>
          <a:p>
            <a:pPr marL="450850" lvl="1" indent="-273050">
              <a:spcAft>
                <a:spcPts val="600"/>
              </a:spcAft>
            </a:pPr>
            <a:r>
              <a:rPr lang="en-US" altLang="ja-JP" sz="1800" dirty="0">
                <a:latin typeface="ヒラギノ丸ゴ Pro W4" charset="0"/>
                <a:ea typeface="ヒラギノ丸ゴ Pro W4" charset="0"/>
                <a:cs typeface="ヒラギノ丸ゴ Pro W4" charset="0"/>
              </a:rPr>
              <a:t>KEGG GENES </a:t>
            </a:r>
            <a:r>
              <a:rPr lang="ja-JP" altLang="en-US" sz="1800" dirty="0">
                <a:latin typeface="ヒラギノ丸ゴ Pro W4" charset="0"/>
                <a:ea typeface="ヒラギノ丸ゴ Pro W4" charset="0"/>
                <a:cs typeface="ヒラギノ丸ゴ Pro W4" charset="0"/>
              </a:rPr>
              <a:t>に登録されている生物種が持つ遺伝子に関して配列の類似度を元に定義されているオーソログ情報</a:t>
            </a:r>
            <a:endParaRPr lang="en-US" altLang="ja-JP" sz="1800" dirty="0">
              <a:latin typeface="ヒラギノ丸ゴ Pro W4" charset="0"/>
              <a:ea typeface="ヒラギノ丸ゴ Pro W4" charset="0"/>
              <a:cs typeface="ヒラギノ丸ゴ Pro W4" charset="0"/>
            </a:endParaRPr>
          </a:p>
          <a:p>
            <a:pPr marL="450850" lvl="1" indent="-273050">
              <a:spcAft>
                <a:spcPts val="600"/>
              </a:spcAft>
            </a:pPr>
            <a:r>
              <a:rPr lang="ja-JP" altLang="en-US" sz="1800" dirty="0">
                <a:latin typeface="ヒラギノ丸ゴ Pro W4" charset="0"/>
                <a:ea typeface="ヒラギノ丸ゴ Pro W4" charset="0"/>
                <a:cs typeface="ヒラギノ丸ゴ Pro W4" charset="0"/>
              </a:rPr>
              <a:t>酵素によってはオーソログが定義できないものもある</a:t>
            </a:r>
            <a:endParaRPr lang="en-US" altLang="ja-JP" sz="1800" dirty="0">
              <a:latin typeface="ヒラギノ丸ゴ Pro W4" charset="0"/>
              <a:ea typeface="ヒラギノ丸ゴ Pro W4" charset="0"/>
              <a:cs typeface="ヒラギノ丸ゴ Pro W4" charset="0"/>
            </a:endParaRPr>
          </a:p>
          <a:p>
            <a:pPr marL="450850" lvl="1" indent="-273050">
              <a:spcAft>
                <a:spcPts val="600"/>
              </a:spcAft>
            </a:pPr>
            <a:endParaRPr lang="en-US" altLang="ja-JP" sz="2000" dirty="0">
              <a:latin typeface="ヒラギノ丸ゴ Pro W4" charset="0"/>
              <a:ea typeface="ヒラギノ丸ゴ Pro W4" charset="0"/>
              <a:cs typeface="ヒラギノ丸ゴ Pro W4" charset="0"/>
            </a:endParaRPr>
          </a:p>
          <a:p>
            <a:pPr marL="177800" indent="-177800">
              <a:spcAft>
                <a:spcPts val="600"/>
              </a:spcAft>
            </a:pPr>
            <a:endParaRPr lang="en-US" altLang="ja-JP" sz="2400" dirty="0">
              <a:latin typeface="ヒラギノ丸ゴ Pro W4" charset="0"/>
              <a:ea typeface="ヒラギノ丸ゴ Pro W4" charset="0"/>
              <a:cs typeface="ヒラギノ丸ゴ Pro W4" charset="0"/>
            </a:endParaRPr>
          </a:p>
        </p:txBody>
      </p:sp>
      <p:sp>
        <p:nvSpPr>
          <p:cNvPr id="33799" name="正方形/長方形 8"/>
          <p:cNvSpPr>
            <a:spLocks noChangeArrowheads="1"/>
          </p:cNvSpPr>
          <p:nvPr/>
        </p:nvSpPr>
        <p:spPr bwMode="auto">
          <a:xfrm>
            <a:off x="0" y="6411913"/>
            <a:ext cx="650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solidFill>
                  <a:srgbClr val="0000FF"/>
                </a:solidFill>
                <a:latin typeface="ヒラギノ丸ゴ Pro W4" charset="0"/>
                <a:ea typeface="ヒラギノ丸ゴ Pro W4" charset="0"/>
                <a:cs typeface="ヒラギノ丸ゴ Pro W4" charset="0"/>
              </a:rPr>
              <a:t>http://www.genome.jp/kegg/pathway/ko/ko00010.html</a:t>
            </a:r>
          </a:p>
        </p:txBody>
      </p:sp>
      <p:sp>
        <p:nvSpPr>
          <p:cNvPr id="33800" name="スライド番号プレースホルダ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121CE704-7D8E-8C4F-A447-2CF4B4929A4C}" type="slidenum">
              <a:rPr lang="en-US" altLang="ja-JP" sz="1400"/>
              <a:pPr/>
              <a:t>8</a:t>
            </a:fld>
            <a:endParaRPr lang="en-US" altLang="ja-JP" sz="1400"/>
          </a:p>
        </p:txBody>
      </p:sp>
    </p:spTree>
    <p:extLst>
      <p:ext uri="{BB962C8B-B14F-4D97-AF65-F5344CB8AC3E}">
        <p14:creationId xmlns:p14="http://schemas.microsoft.com/office/powerpoint/2010/main" val="27857913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図 9" descr="ピクチャ 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085850"/>
            <a:ext cx="4805362" cy="5238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27" name="Rectangle 2"/>
          <p:cNvSpPr>
            <a:spLocks noChangeArrowheads="1"/>
          </p:cNvSpPr>
          <p:nvPr/>
        </p:nvSpPr>
        <p:spPr bwMode="auto">
          <a:xfrm>
            <a:off x="311150" y="131763"/>
            <a:ext cx="8534400" cy="7366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ja-JP" altLang="en-US"/>
          </a:p>
        </p:txBody>
      </p:sp>
      <p:sp>
        <p:nvSpPr>
          <p:cNvPr id="34820" name="Rectangle 3"/>
          <p:cNvSpPr>
            <a:spLocks noGrp="1" noChangeArrowheads="1"/>
          </p:cNvSpPr>
          <p:nvPr>
            <p:ph type="title"/>
          </p:nvPr>
        </p:nvSpPr>
        <p:spPr>
          <a:xfrm>
            <a:off x="685800" y="182563"/>
            <a:ext cx="7772400" cy="647700"/>
          </a:xfrm>
        </p:spPr>
        <p:txBody>
          <a:bodyPr/>
          <a:lstStyle/>
          <a:p>
            <a:pPr algn="l"/>
            <a:r>
              <a:rPr lang="en-US" altLang="ja-JP" sz="3200" dirty="0">
                <a:latin typeface="ヒラギノ丸ゴ Pro W4" charset="0"/>
                <a:ea typeface="ヒラギノ丸ゴ Pro W4" charset="0"/>
                <a:cs typeface="ヒラギノ丸ゴ Pro W4" charset="0"/>
              </a:rPr>
              <a:t>KEGG </a:t>
            </a:r>
            <a:r>
              <a:rPr lang="ja-JP" altLang="en-US" sz="3200" dirty="0" smtClean="0">
                <a:latin typeface="ヒラギノ丸ゴ Pro W4" charset="0"/>
                <a:ea typeface="ヒラギノ丸ゴ Pro W4" charset="0"/>
                <a:cs typeface="ヒラギノ丸ゴ Pro W4" charset="0"/>
              </a:rPr>
              <a:t>のパスウェイ</a:t>
            </a:r>
            <a:endParaRPr lang="ja-JP" altLang="en-US" sz="3200" dirty="0">
              <a:latin typeface="ヒラギノ丸ゴ Pro W4" charset="0"/>
              <a:ea typeface="ヒラギノ丸ゴ Pro W4" charset="0"/>
              <a:cs typeface="ヒラギノ丸ゴ Pro W4" charset="0"/>
            </a:endParaRPr>
          </a:p>
        </p:txBody>
      </p:sp>
      <p:sp>
        <p:nvSpPr>
          <p:cNvPr id="34821" name="Text Box 3"/>
          <p:cNvSpPr txBox="1">
            <a:spLocks noChangeArrowheads="1"/>
          </p:cNvSpPr>
          <p:nvPr/>
        </p:nvSpPr>
        <p:spPr bwMode="auto">
          <a:xfrm>
            <a:off x="5745621" y="457200"/>
            <a:ext cx="3262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sz="2000" dirty="0" smtClean="0">
                <a:latin typeface="ヒラギノ丸ゴ Pro W4" charset="0"/>
                <a:ea typeface="ヒラギノ丸ゴ Pro W4" charset="0"/>
                <a:cs typeface="ヒラギノ丸ゴ Pro W4" charset="0"/>
              </a:rPr>
              <a:t>例</a:t>
            </a:r>
            <a:r>
              <a:rPr lang="ja-JP" altLang="en-US" sz="2000" dirty="0">
                <a:latin typeface="ヒラギノ丸ゴ Pro W4" charset="0"/>
                <a:ea typeface="ヒラギノ丸ゴ Pro W4" charset="0"/>
                <a:cs typeface="ヒラギノ丸ゴ Pro W4" charset="0"/>
              </a:rPr>
              <a:t>：解糖</a:t>
            </a:r>
            <a:r>
              <a:rPr lang="ja-JP" altLang="en-US" sz="2000" dirty="0" smtClean="0">
                <a:latin typeface="ヒラギノ丸ゴ Pro W4" charset="0"/>
                <a:ea typeface="ヒラギノ丸ゴ Pro W4" charset="0"/>
                <a:cs typeface="ヒラギノ丸ゴ Pro W4" charset="0"/>
              </a:rPr>
              <a:t>系（生物種選択）</a:t>
            </a:r>
            <a:endParaRPr lang="ja-JP" altLang="en-US" sz="2000" dirty="0">
              <a:latin typeface="ヒラギノ丸ゴ Pro W4" charset="0"/>
              <a:ea typeface="ヒラギノ丸ゴ Pro W4" charset="0"/>
              <a:cs typeface="ヒラギノ丸ゴ Pro W4" charset="0"/>
            </a:endParaRPr>
          </a:p>
        </p:txBody>
      </p:sp>
      <p:sp>
        <p:nvSpPr>
          <p:cNvPr id="34822" name="コンテンツ プレースホルダ 10"/>
          <p:cNvSpPr>
            <a:spLocks noGrp="1"/>
          </p:cNvSpPr>
          <p:nvPr>
            <p:ph sz="half" idx="4294967295"/>
          </p:nvPr>
        </p:nvSpPr>
        <p:spPr>
          <a:xfrm>
            <a:off x="5638800" y="998538"/>
            <a:ext cx="3505200" cy="3954462"/>
          </a:xfrm>
        </p:spPr>
        <p:txBody>
          <a:bodyPr>
            <a:normAutofit lnSpcReduction="10000"/>
          </a:bodyPr>
          <a:lstStyle/>
          <a:p>
            <a:pPr marL="177800" indent="-177800"/>
            <a:r>
              <a:rPr lang="en-US" altLang="ja-JP" sz="2000" dirty="0">
                <a:solidFill>
                  <a:srgbClr val="3366FF"/>
                </a:solidFill>
                <a:latin typeface="ヒラギノ丸ゴ Pro W4" charset="0"/>
                <a:ea typeface="ヒラギノ丸ゴ Pro W4" charset="0"/>
                <a:cs typeface="ヒラギノ丸ゴ Pro W4" charset="0"/>
              </a:rPr>
              <a:t>Reference pathway</a:t>
            </a:r>
          </a:p>
          <a:p>
            <a:pPr marL="450850" lvl="1" indent="-273050"/>
            <a:r>
              <a:rPr lang="en-US" altLang="ja-JP" sz="1800" dirty="0">
                <a:latin typeface="ヒラギノ丸ゴ Pro W4" charset="0"/>
                <a:ea typeface="ヒラギノ丸ゴ Pro W4" charset="0"/>
                <a:cs typeface="ヒラギノ丸ゴ Pro W4" charset="0"/>
              </a:rPr>
              <a:t>KO, EC, Reaction </a:t>
            </a:r>
            <a:r>
              <a:rPr lang="ja-JP" altLang="en-US" sz="1800" dirty="0">
                <a:latin typeface="ヒラギノ丸ゴ Pro W4" charset="0"/>
                <a:ea typeface="ヒラギノ丸ゴ Pro W4" charset="0"/>
                <a:cs typeface="ヒラギノ丸ゴ Pro W4" charset="0"/>
              </a:rPr>
              <a:t>へのリンク</a:t>
            </a:r>
            <a:endParaRPr lang="en-US" altLang="ja-JP" sz="1800" dirty="0">
              <a:latin typeface="ヒラギノ丸ゴ Pro W4" charset="0"/>
              <a:ea typeface="ヒラギノ丸ゴ Pro W4" charset="0"/>
              <a:cs typeface="ヒラギノ丸ゴ Pro W4" charset="0"/>
            </a:endParaRPr>
          </a:p>
          <a:p>
            <a:pPr marL="450850" lvl="1" indent="-273050"/>
            <a:r>
              <a:rPr lang="en-US" altLang="ja-JP" sz="1800" dirty="0">
                <a:solidFill>
                  <a:srgbClr val="3366FF"/>
                </a:solidFill>
                <a:latin typeface="ヒラギノ丸ゴ Pro W4" charset="0"/>
                <a:ea typeface="ヒラギノ丸ゴ Pro W4" charset="0"/>
                <a:cs typeface="ヒラギノ丸ゴ Pro W4" charset="0"/>
              </a:rPr>
              <a:t>(KO)</a:t>
            </a:r>
            <a:r>
              <a:rPr lang="en-US" altLang="ja-JP" sz="1800" dirty="0">
                <a:latin typeface="ヒラギノ丸ゴ Pro W4" charset="0"/>
                <a:ea typeface="ヒラギノ丸ゴ Pro W4" charset="0"/>
                <a:cs typeface="ヒラギノ丸ゴ Pro W4" charset="0"/>
              </a:rPr>
              <a:t> </a:t>
            </a:r>
            <a:r>
              <a:rPr lang="ja-JP" altLang="en-US" sz="1800" dirty="0">
                <a:latin typeface="ヒラギノ丸ゴ Pro W4" charset="0"/>
                <a:ea typeface="ヒラギノ丸ゴ Pro W4" charset="0"/>
                <a:cs typeface="ヒラギノ丸ゴ Pro W4" charset="0"/>
              </a:rPr>
              <a:t>オーソログエントリーへのリンク</a:t>
            </a:r>
            <a:endParaRPr lang="en-US" altLang="ja-JP" sz="2000" dirty="0">
              <a:solidFill>
                <a:srgbClr val="3366FF"/>
              </a:solidFill>
              <a:latin typeface="ヒラギノ丸ゴ Pro W4" charset="0"/>
              <a:ea typeface="ヒラギノ丸ゴ Pro W4" charset="0"/>
              <a:cs typeface="ヒラギノ丸ゴ Pro W4" charset="0"/>
            </a:endParaRPr>
          </a:p>
          <a:p>
            <a:pPr marL="450850" lvl="1" indent="-273050"/>
            <a:r>
              <a:rPr lang="en-US" altLang="ja-JP" sz="1800" dirty="0">
                <a:solidFill>
                  <a:srgbClr val="3366FF"/>
                </a:solidFill>
                <a:latin typeface="ヒラギノ丸ゴ Pro W4" charset="0"/>
                <a:ea typeface="ヒラギノ丸ゴ Pro W4" charset="0"/>
                <a:cs typeface="ヒラギノ丸ゴ Pro W4" charset="0"/>
              </a:rPr>
              <a:t>(EC)</a:t>
            </a:r>
            <a:r>
              <a:rPr lang="en-US" altLang="ja-JP" sz="1800" dirty="0">
                <a:latin typeface="ヒラギノ丸ゴ Pro W4" charset="0"/>
                <a:ea typeface="ヒラギノ丸ゴ Pro W4" charset="0"/>
                <a:cs typeface="ヒラギノ丸ゴ Pro W4" charset="0"/>
              </a:rPr>
              <a:t> </a:t>
            </a:r>
            <a:r>
              <a:rPr lang="ja-JP" altLang="en-US" sz="1800" dirty="0">
                <a:latin typeface="ヒラギノ丸ゴ Pro W4" charset="0"/>
                <a:ea typeface="ヒラギノ丸ゴ Pro W4" charset="0"/>
                <a:cs typeface="ヒラギノ丸ゴ Pro W4" charset="0"/>
              </a:rPr>
              <a:t>酵素エントリーへのリンク</a:t>
            </a:r>
            <a:endParaRPr lang="en-US" altLang="ja-JP" sz="2000" dirty="0">
              <a:solidFill>
                <a:srgbClr val="3366FF"/>
              </a:solidFill>
              <a:latin typeface="ヒラギノ丸ゴ Pro W4" charset="0"/>
              <a:ea typeface="ヒラギノ丸ゴ Pro W4" charset="0"/>
              <a:cs typeface="ヒラギノ丸ゴ Pro W4" charset="0"/>
            </a:endParaRPr>
          </a:p>
          <a:p>
            <a:pPr marL="450850" lvl="1" indent="-273050"/>
            <a:r>
              <a:rPr lang="en-US" altLang="ja-JP" sz="1800" dirty="0">
                <a:solidFill>
                  <a:srgbClr val="3366FF"/>
                </a:solidFill>
                <a:latin typeface="ヒラギノ丸ゴ Pro W4" charset="0"/>
                <a:ea typeface="ヒラギノ丸ゴ Pro W4" charset="0"/>
                <a:cs typeface="ヒラギノ丸ゴ Pro W4" charset="0"/>
              </a:rPr>
              <a:t>(Reaction)</a:t>
            </a:r>
            <a:r>
              <a:rPr lang="en-US" altLang="ja-JP" sz="1800" dirty="0">
                <a:latin typeface="ヒラギノ丸ゴ Pro W4" charset="0"/>
                <a:ea typeface="ヒラギノ丸ゴ Pro W4" charset="0"/>
                <a:cs typeface="ヒラギノ丸ゴ Pro W4" charset="0"/>
              </a:rPr>
              <a:t> </a:t>
            </a:r>
            <a:r>
              <a:rPr lang="ja-JP" altLang="en-US" sz="1800" dirty="0">
                <a:latin typeface="ヒラギノ丸ゴ Pro W4" charset="0"/>
                <a:ea typeface="ヒラギノ丸ゴ Pro W4" charset="0"/>
                <a:cs typeface="ヒラギノ丸ゴ Pro W4" charset="0"/>
              </a:rPr>
              <a:t>反応エントリーへのリンク</a:t>
            </a:r>
            <a:endParaRPr lang="en-US" altLang="ja-JP" sz="1800" dirty="0">
              <a:latin typeface="ヒラギノ丸ゴ Pro W4" charset="0"/>
              <a:ea typeface="ヒラギノ丸ゴ Pro W4" charset="0"/>
              <a:cs typeface="ヒラギノ丸ゴ Pro W4" charset="0"/>
            </a:endParaRPr>
          </a:p>
          <a:p>
            <a:pPr marL="450850" lvl="1" indent="-273050"/>
            <a:endParaRPr lang="en-US" altLang="ja-JP" sz="1000" dirty="0">
              <a:latin typeface="ヒラギノ丸ゴ Pro W4" charset="0"/>
              <a:ea typeface="ヒラギノ丸ゴ Pro W4" charset="0"/>
              <a:cs typeface="ヒラギノ丸ゴ Pro W4" charset="0"/>
            </a:endParaRPr>
          </a:p>
          <a:p>
            <a:pPr marL="177800" indent="-177800"/>
            <a:r>
              <a:rPr lang="ja-JP" altLang="en-US" sz="2000" dirty="0">
                <a:solidFill>
                  <a:srgbClr val="3366FF"/>
                </a:solidFill>
                <a:latin typeface="ヒラギノ丸ゴ Pro W4" charset="0"/>
                <a:ea typeface="ヒラギノ丸ゴ Pro W4" charset="0"/>
                <a:cs typeface="ヒラギノ丸ゴ Pro W4" charset="0"/>
              </a:rPr>
              <a:t>生物種名</a:t>
            </a:r>
            <a:endParaRPr lang="en-US" altLang="ja-JP" sz="2000" dirty="0">
              <a:solidFill>
                <a:srgbClr val="3366FF"/>
              </a:solidFill>
              <a:latin typeface="ヒラギノ丸ゴ Pro W4" charset="0"/>
              <a:ea typeface="ヒラギノ丸ゴ Pro W4" charset="0"/>
              <a:cs typeface="ヒラギノ丸ゴ Pro W4" charset="0"/>
            </a:endParaRPr>
          </a:p>
          <a:p>
            <a:pPr marL="450850" lvl="1" indent="-273050"/>
            <a:r>
              <a:rPr lang="ja-JP" altLang="en-US" sz="1800" dirty="0">
                <a:latin typeface="ヒラギノ丸ゴ Pro W4" charset="0"/>
                <a:ea typeface="ヒラギノ丸ゴ Pro W4" charset="0"/>
                <a:cs typeface="ヒラギノ丸ゴ Pro W4" charset="0"/>
              </a:rPr>
              <a:t>各生物種の遺伝子エントリーへのリンク</a:t>
            </a:r>
            <a:endParaRPr lang="en-US" altLang="ja-JP" sz="1800" dirty="0">
              <a:latin typeface="ヒラギノ丸ゴ Pro W4" charset="0"/>
              <a:ea typeface="ヒラギノ丸ゴ Pro W4" charset="0"/>
              <a:cs typeface="ヒラギノ丸ゴ Pro W4" charset="0"/>
            </a:endParaRPr>
          </a:p>
          <a:p>
            <a:pPr marL="450850" lvl="1" indent="-273050"/>
            <a:endParaRPr lang="en-US" altLang="ja-JP" sz="1000" dirty="0">
              <a:latin typeface="ヒラギノ丸ゴ Pro W4" charset="0"/>
              <a:ea typeface="ヒラギノ丸ゴ Pro W4" charset="0"/>
              <a:cs typeface="ヒラギノ丸ゴ Pro W4" charset="0"/>
            </a:endParaRPr>
          </a:p>
          <a:p>
            <a:pPr marL="450850" lvl="1" indent="-273050"/>
            <a:endParaRPr lang="en-US" altLang="ja-JP" sz="2000" dirty="0">
              <a:latin typeface="ヒラギノ丸ゴ Pro W4" charset="0"/>
              <a:ea typeface="ヒラギノ丸ゴ Pro W4" charset="0"/>
              <a:cs typeface="ヒラギノ丸ゴ Pro W4" charset="0"/>
            </a:endParaRPr>
          </a:p>
          <a:p>
            <a:pPr marL="450850" lvl="1" indent="-273050"/>
            <a:endParaRPr lang="en-US" altLang="ja-JP" sz="2000" dirty="0">
              <a:latin typeface="ヒラギノ丸ゴ Pro W4" charset="0"/>
              <a:ea typeface="ヒラギノ丸ゴ Pro W4" charset="0"/>
              <a:cs typeface="ヒラギノ丸ゴ Pro W4" charset="0"/>
            </a:endParaRPr>
          </a:p>
          <a:p>
            <a:pPr marL="177800" indent="-177800"/>
            <a:endParaRPr lang="en-US" altLang="ja-JP" sz="2400" dirty="0">
              <a:latin typeface="ヒラギノ丸ゴ Pro W4" charset="0"/>
              <a:ea typeface="ヒラギノ丸ゴ Pro W4" charset="0"/>
              <a:cs typeface="ヒラギノ丸ゴ Pro W4" charset="0"/>
            </a:endParaRPr>
          </a:p>
        </p:txBody>
      </p:sp>
      <p:sp>
        <p:nvSpPr>
          <p:cNvPr id="34823" name="正方形/長方形 8"/>
          <p:cNvSpPr>
            <a:spLocks noChangeArrowheads="1"/>
          </p:cNvSpPr>
          <p:nvPr/>
        </p:nvSpPr>
        <p:spPr bwMode="auto">
          <a:xfrm>
            <a:off x="0" y="6488113"/>
            <a:ext cx="6891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solidFill>
                  <a:srgbClr val="0000FF"/>
                </a:solidFill>
                <a:latin typeface="ヒラギノ丸ゴ Pro W4" charset="0"/>
                <a:ea typeface="ヒラギノ丸ゴ Pro W4" charset="0"/>
                <a:cs typeface="ヒラギノ丸ゴ Pro W4" charset="0"/>
              </a:rPr>
              <a:t>http://www.genome.jp/kegg/pathway/map/map00010.html</a:t>
            </a:r>
          </a:p>
        </p:txBody>
      </p:sp>
      <p:sp>
        <p:nvSpPr>
          <p:cNvPr id="13" name="正方形/長方形 12"/>
          <p:cNvSpPr/>
          <p:nvPr/>
        </p:nvSpPr>
        <p:spPr>
          <a:xfrm>
            <a:off x="2971800" y="1828800"/>
            <a:ext cx="381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34825" name="スライド番号プレースホルダ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D5605646-A4A7-214D-813A-00B8603A2DED}" type="slidenum">
              <a:rPr lang="en-US" altLang="ja-JP" sz="1400"/>
              <a:pPr/>
              <a:t>9</a:t>
            </a:fld>
            <a:endParaRPr lang="en-US" altLang="ja-JP" sz="1400"/>
          </a:p>
        </p:txBody>
      </p:sp>
    </p:spTree>
    <p:extLst>
      <p:ext uri="{BB962C8B-B14F-4D97-AF65-F5344CB8AC3E}">
        <p14:creationId xmlns:p14="http://schemas.microsoft.com/office/powerpoint/2010/main" val="1249210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シャープ">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9207</TotalTime>
  <Words>965</Words>
  <Application>Microsoft Macintosh PowerPoint</Application>
  <PresentationFormat>画面に合わせる (4:3)</PresentationFormat>
  <Paragraphs>249</Paragraphs>
  <Slides>25</Slides>
  <Notes>13</Notes>
  <HiddenSlides>0</HiddenSlides>
  <MMClips>0</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Office テーマ</vt:lpstr>
      <vt:lpstr>PowerPoint プレゼンテーション</vt:lpstr>
      <vt:lpstr>本日の内容</vt:lpstr>
      <vt:lpstr>PowerPoint プレゼンテーション</vt:lpstr>
      <vt:lpstr>PowerPoint プレゼンテーション</vt:lpstr>
      <vt:lpstr>ネットワークの例：代謝マップ</vt:lpstr>
      <vt:lpstr>PowerPoint プレゼンテーション</vt:lpstr>
      <vt:lpstr>パスウェイデータベース</vt:lpstr>
      <vt:lpstr>KEGG のパスウェイ</vt:lpstr>
      <vt:lpstr>KEGG のパスウェイ</vt:lpstr>
      <vt:lpstr>KEGG のパスウェイ</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本日の内容</vt:lpstr>
      <vt:lpstr>PowerPoint プレゼンテーション</vt:lpstr>
      <vt:lpstr>PowerPoint プレゼンテーション</vt:lpstr>
      <vt:lpstr>PowerPoint プレゼンテーション</vt:lpstr>
      <vt:lpstr>データの ライフサイクル管理</vt:lpstr>
      <vt:lpstr>PowerPoint プレゼンテーション</vt:lpstr>
      <vt:lpstr>PowerPoint プレゼンテーション</vt:lpstr>
      <vt:lpstr>PowerPoint プレゼンテーション</vt:lpstr>
      <vt:lpstr>PowerPoint プレゼンテーション</vt:lpstr>
    </vt:vector>
  </TitlesOfParts>
  <Manager/>
  <Company>京都大学</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Life Science</dc:title>
  <dc:subject/>
  <dc:creator>五斗 進</dc:creator>
  <cp:keywords/>
  <dc:description/>
  <cp:lastModifiedBy>Goto Susumu</cp:lastModifiedBy>
  <cp:revision>602</cp:revision>
  <cp:lastPrinted>2016-09-26T01:03:24Z</cp:lastPrinted>
  <dcterms:created xsi:type="dcterms:W3CDTF">2014-05-25T19:11:27Z</dcterms:created>
  <dcterms:modified xsi:type="dcterms:W3CDTF">2016-09-27T09:11:58Z</dcterms:modified>
  <cp:category/>
</cp:coreProperties>
</file>