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18"/>
  </p:notesMasterIdLst>
  <p:sldIdLst>
    <p:sldId id="256" r:id="rId2"/>
    <p:sldId id="257" r:id="rId3"/>
    <p:sldId id="259" r:id="rId4"/>
    <p:sldId id="270" r:id="rId5"/>
    <p:sldId id="262" r:id="rId6"/>
    <p:sldId id="264" r:id="rId7"/>
    <p:sldId id="279" r:id="rId8"/>
    <p:sldId id="268" r:id="rId9"/>
    <p:sldId id="271" r:id="rId10"/>
    <p:sldId id="263" r:id="rId11"/>
    <p:sldId id="260" r:id="rId12"/>
    <p:sldId id="278" r:id="rId13"/>
    <p:sldId id="276" r:id="rId14"/>
    <p:sldId id="275" r:id="rId15"/>
    <p:sldId id="277"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109" autoAdjust="0"/>
  </p:normalViewPr>
  <p:slideViewPr>
    <p:cSldViewPr showGuides="1">
      <p:cViewPr varScale="1">
        <p:scale>
          <a:sx n="63" d="100"/>
          <a:sy n="63" d="100"/>
        </p:scale>
        <p:origin x="1363" y="58"/>
      </p:cViewPr>
      <p:guideLst>
        <p:guide orient="horz" pos="2160"/>
        <p:guide pos="288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9331E-0CB4-4E9F-9FA3-81C3E6CC86BE}" type="datetimeFigureOut">
              <a:rPr kumimoji="1" lang="ja-JP" altLang="en-US" smtClean="0"/>
              <a:t>2015/12/8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E234E-F68A-4D27-825D-E2BF012B2146}" type="slidenum">
              <a:rPr kumimoji="1" lang="ja-JP" altLang="en-US" smtClean="0"/>
              <a:t>‹#›</a:t>
            </a:fld>
            <a:endParaRPr kumimoji="1" lang="ja-JP" altLang="en-US"/>
          </a:p>
        </p:txBody>
      </p:sp>
    </p:spTree>
    <p:extLst>
      <p:ext uri="{BB962C8B-B14F-4D97-AF65-F5344CB8AC3E}">
        <p14:creationId xmlns:p14="http://schemas.microsoft.com/office/powerpoint/2010/main" val="28616389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43E234E-F68A-4D27-825D-E2BF012B2146}" type="slidenum">
              <a:rPr kumimoji="1" lang="ja-JP" altLang="en-US" smtClean="0"/>
              <a:t>1</a:t>
            </a:fld>
            <a:endParaRPr kumimoji="1" lang="ja-JP" altLang="en-US"/>
          </a:p>
        </p:txBody>
      </p:sp>
    </p:spTree>
    <p:extLst>
      <p:ext uri="{BB962C8B-B14F-4D97-AF65-F5344CB8AC3E}">
        <p14:creationId xmlns:p14="http://schemas.microsoft.com/office/powerpoint/2010/main" val="242086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5B912E-DF7D-43C9-AEB9-97C78BC66D4B}" type="slidenum">
              <a:rPr kumimoji="1" lang="ja-JP" altLang="en-US" smtClean="0"/>
              <a:t>8</a:t>
            </a:fld>
            <a:endParaRPr kumimoji="1" lang="ja-JP" altLang="en-US"/>
          </a:p>
        </p:txBody>
      </p:sp>
    </p:spTree>
    <p:extLst>
      <p:ext uri="{BB962C8B-B14F-4D97-AF65-F5344CB8AC3E}">
        <p14:creationId xmlns:p14="http://schemas.microsoft.com/office/powerpoint/2010/main" val="314970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369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12/8/2015</a:t>
            </a:r>
            <a:endParaRPr lang="en-US" dirty="0"/>
          </a:p>
        </p:txBody>
      </p:sp>
      <p:sp>
        <p:nvSpPr>
          <p:cNvPr id="4" name="Footer Placeholder 3"/>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63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23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596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106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91600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06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68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58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61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12/8/2015</a:t>
            </a:r>
            <a:endParaRPr lang="en-US" dirty="0"/>
          </a:p>
        </p:txBody>
      </p:sp>
      <p:sp>
        <p:nvSpPr>
          <p:cNvPr id="5" name="Footer Placeholder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51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t>12/8/2015</a:t>
            </a:r>
            <a:endParaRPr lang="en-US" dirty="0"/>
          </a:p>
        </p:txBody>
      </p:sp>
      <p:sp>
        <p:nvSpPr>
          <p:cNvPr id="6" name="Footer Placeholder 5"/>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53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t>12/8/2015</a:t>
            </a:r>
            <a:endParaRPr lang="en-US" dirty="0"/>
          </a:p>
        </p:txBody>
      </p:sp>
      <p:sp>
        <p:nvSpPr>
          <p:cNvPr id="8" name="Footer Placeholder 7"/>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717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t>12/8/2015</a:t>
            </a:r>
            <a:endParaRPr lang="en-US" dirty="0"/>
          </a:p>
        </p:txBody>
      </p:sp>
      <p:sp>
        <p:nvSpPr>
          <p:cNvPr id="4" name="Footer Placeholder 3"/>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00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t>12/8/2015</a:t>
            </a:r>
            <a:endParaRPr lang="en-US" dirty="0"/>
          </a:p>
        </p:txBody>
      </p:sp>
      <p:sp>
        <p:nvSpPr>
          <p:cNvPr id="3" name="Footer Placeholder 2"/>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366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12/8/2015</a:t>
            </a:r>
            <a:endParaRPr lang="en-US" dirty="0"/>
          </a:p>
        </p:txBody>
      </p:sp>
      <p:sp>
        <p:nvSpPr>
          <p:cNvPr id="6" name="Footer Placeholder 5"/>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682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12/8/2015</a:t>
            </a:r>
            <a:endParaRPr lang="en-US" dirty="0"/>
          </a:p>
        </p:txBody>
      </p:sp>
      <p:sp>
        <p:nvSpPr>
          <p:cNvPr id="6" name="Footer Placeholder 5"/>
          <p:cNvSpPr>
            <a:spLocks noGrp="1"/>
          </p:cNvSpPr>
          <p:nvPr>
            <p:ph type="ftr" sz="quarter" idx="11"/>
          </p:nvPr>
        </p:nvSpPr>
        <p:spPr>
          <a:xfrm>
            <a:off x="533400" y="6172200"/>
            <a:ext cx="5811724" cy="365125"/>
          </a:xfrm>
        </p:spPr>
        <p:txBody>
          <a:bodyPr/>
          <a:lstStyle/>
          <a:p>
            <a:r>
              <a:rPr lang="ja-JP" altLang="en-US" smtClean="0"/>
              <a:t>オープンサイエンスデータ推進ワークショップ</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53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ltLang="ja-JP" smtClean="0"/>
              <a:t>12/8/2015</a:t>
            </a:r>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ja-JP" altLang="en-US" smtClean="0"/>
              <a:t>オープンサイエンスデータ推進ワークショップ</a:t>
            </a:r>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4696253"/>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7000" y="1134000"/>
            <a:ext cx="7838708" cy="2228851"/>
          </a:xfrm>
        </p:spPr>
        <p:txBody>
          <a:bodyPr>
            <a:normAutofit/>
          </a:bodyPr>
          <a:lstStyle/>
          <a:p>
            <a:r>
              <a:rPr lang="ja-JP" altLang="en-US" sz="3300" dirty="0"/>
              <a:t>地球研</a:t>
            </a:r>
            <a:r>
              <a:rPr lang="ja-JP" altLang="en-US" sz="3300" dirty="0" smtClean="0"/>
              <a:t>アーカイブズの現状と課題：</a:t>
            </a:r>
            <a:r>
              <a:rPr lang="en-US" altLang="ja-JP" sz="3300" dirty="0" smtClean="0"/>
              <a:t/>
            </a:r>
            <a:br>
              <a:rPr lang="en-US" altLang="ja-JP" sz="3300" dirty="0" smtClean="0"/>
            </a:br>
            <a:r>
              <a:rPr lang="ja-JP" altLang="en-US" sz="2600" dirty="0" smtClean="0"/>
              <a:t>学際・プロジェクト研究成果の収集・公開・利活用</a:t>
            </a:r>
            <a:endParaRPr lang="ja-JP" altLang="en-US" sz="2600" dirty="0"/>
          </a:p>
        </p:txBody>
      </p:sp>
      <p:sp>
        <p:nvSpPr>
          <p:cNvPr id="3" name="サブタイトル 2"/>
          <p:cNvSpPr>
            <a:spLocks noGrp="1"/>
          </p:cNvSpPr>
          <p:nvPr>
            <p:ph type="subTitle" idx="1"/>
          </p:nvPr>
        </p:nvSpPr>
        <p:spPr>
          <a:xfrm>
            <a:off x="513157" y="3993500"/>
            <a:ext cx="6917087" cy="1460500"/>
          </a:xfrm>
        </p:spPr>
        <p:txBody>
          <a:bodyPr>
            <a:normAutofit fontScale="92500" lnSpcReduction="20000"/>
          </a:bodyPr>
          <a:lstStyle/>
          <a:p>
            <a:r>
              <a:rPr kumimoji="1" lang="ja-JP" altLang="en-US" sz="2400" dirty="0" smtClean="0">
                <a:solidFill>
                  <a:schemeClr val="tx1"/>
                </a:solidFill>
              </a:rPr>
              <a:t>総合地球環境学研究所　研究高度化支援センター</a:t>
            </a:r>
            <a:endParaRPr kumimoji="1" lang="en-US" altLang="ja-JP" sz="2400" dirty="0" smtClean="0">
              <a:solidFill>
                <a:schemeClr val="tx1"/>
              </a:solidFill>
            </a:endParaRPr>
          </a:p>
          <a:p>
            <a:r>
              <a:rPr lang="en-US" altLang="ja-JP" dirty="0" err="1" smtClean="0">
                <a:solidFill>
                  <a:schemeClr val="tx1"/>
                </a:solidFill>
              </a:rPr>
              <a:t>Reserch</a:t>
            </a:r>
            <a:r>
              <a:rPr lang="en-US" altLang="ja-JP" dirty="0" smtClean="0">
                <a:solidFill>
                  <a:schemeClr val="tx1"/>
                </a:solidFill>
              </a:rPr>
              <a:t> Institut</a:t>
            </a:r>
            <a:r>
              <a:rPr lang="en-US" altLang="ja-JP" dirty="0" smtClean="0"/>
              <a:t>e for Humanity and Nature</a:t>
            </a:r>
            <a:endParaRPr lang="en-US" altLang="ja-JP" dirty="0" smtClean="0">
              <a:solidFill>
                <a:schemeClr val="tx1"/>
              </a:solidFill>
            </a:endParaRPr>
          </a:p>
          <a:p>
            <a:r>
              <a:rPr lang="ja-JP" altLang="en-US" dirty="0" smtClean="0">
                <a:solidFill>
                  <a:schemeClr val="tx1"/>
                </a:solidFill>
              </a:rPr>
              <a:t>安富</a:t>
            </a:r>
            <a:r>
              <a:rPr lang="ja-JP" altLang="en-US" dirty="0">
                <a:solidFill>
                  <a:schemeClr val="tx1"/>
                </a:solidFill>
              </a:rPr>
              <a:t>　</a:t>
            </a:r>
            <a:r>
              <a:rPr lang="ja-JP" altLang="en-US" dirty="0" smtClean="0">
                <a:solidFill>
                  <a:schemeClr val="tx1"/>
                </a:solidFill>
              </a:rPr>
              <a:t>奈津子</a:t>
            </a:r>
            <a:endParaRPr lang="en-US" altLang="ja-JP" dirty="0"/>
          </a:p>
          <a:p>
            <a:r>
              <a:rPr lang="en-US" altLang="ja-JP" dirty="0" smtClean="0">
                <a:solidFill>
                  <a:schemeClr val="tx1"/>
                </a:solidFill>
              </a:rPr>
              <a:t>Natsuko Yasutomi</a:t>
            </a:r>
            <a:endParaRPr lang="ja-JP" altLang="en-US" dirty="0">
              <a:solidFill>
                <a:schemeClr val="tx1"/>
              </a:solidFill>
            </a:endParaRPr>
          </a:p>
        </p:txBody>
      </p:sp>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5" name="フッター プレースホルダー 4"/>
          <p:cNvSpPr>
            <a:spLocks noGrp="1"/>
          </p:cNvSpPr>
          <p:nvPr>
            <p:ph type="ftr" sz="quarter" idx="11"/>
          </p:nvPr>
        </p:nvSpPr>
        <p:spPr>
          <a:xfrm>
            <a:off x="522000" y="6172200"/>
            <a:ext cx="5811724" cy="365125"/>
          </a:xfrm>
        </p:spPr>
        <p:txBody>
          <a:bodyPr/>
          <a:lstStyle/>
          <a:p>
            <a:r>
              <a:rPr lang="ja-JP" altLang="en-US" sz="1050" dirty="0" smtClean="0"/>
              <a:t>オープンサイエンスデータ推進ワークショップ</a:t>
            </a:r>
            <a:endParaRPr lang="en-US" sz="1050"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088127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4650000"/>
            <a:ext cx="8088600" cy="1524000"/>
          </a:xfrm>
        </p:spPr>
        <p:txBody>
          <a:bodyPr/>
          <a:lstStyle/>
          <a:p>
            <a:r>
              <a:rPr kumimoji="1" lang="ja-JP" altLang="en-US" dirty="0" smtClean="0"/>
              <a:t>「共同利用研究機関」：頭脳の共同利用</a:t>
            </a:r>
            <a:endParaRPr kumimoji="1" lang="ja-JP" altLang="en-US" dirty="0"/>
          </a:p>
        </p:txBody>
      </p:sp>
      <p:sp>
        <p:nvSpPr>
          <p:cNvPr id="3" name="コンテンツ プレースホルダー 2"/>
          <p:cNvSpPr>
            <a:spLocks noGrp="1"/>
          </p:cNvSpPr>
          <p:nvPr>
            <p:ph idx="1"/>
          </p:nvPr>
        </p:nvSpPr>
        <p:spPr>
          <a:xfrm>
            <a:off x="409500" y="639000"/>
            <a:ext cx="3757500" cy="4275000"/>
          </a:xfrm>
        </p:spPr>
        <p:txBody>
          <a:bodyPr>
            <a:normAutofit fontScale="92500" lnSpcReduction="20000"/>
          </a:bodyPr>
          <a:lstStyle/>
          <a:p>
            <a:r>
              <a:rPr lang="ja-JP" altLang="en-US" dirty="0" smtClean="0"/>
              <a:t>終了プロジェクト資料</a:t>
            </a:r>
            <a:r>
              <a:rPr lang="en-US" altLang="ja-JP" dirty="0" smtClean="0"/>
              <a:t>(</a:t>
            </a:r>
            <a:r>
              <a:rPr lang="ja-JP" altLang="en-US" dirty="0" smtClean="0"/>
              <a:t>コレクション</a:t>
            </a:r>
            <a:r>
              <a:rPr lang="en-US" altLang="ja-JP" dirty="0" smtClean="0"/>
              <a:t>)</a:t>
            </a:r>
          </a:p>
          <a:p>
            <a:pPr marL="0" indent="0">
              <a:buNone/>
            </a:pPr>
            <a:r>
              <a:rPr kumimoji="1" lang="ja-JP" altLang="en-US" dirty="0" smtClean="0"/>
              <a:t>プロジェクト</a:t>
            </a:r>
            <a:r>
              <a:rPr kumimoji="1" lang="ja-JP" altLang="en-US" dirty="0"/>
              <a:t>研究</a:t>
            </a:r>
            <a:r>
              <a:rPr kumimoji="1" lang="ja-JP" altLang="en-US" dirty="0" smtClean="0"/>
              <a:t>で利活用した参考資料、書籍をまとめて配架・管理</a:t>
            </a:r>
            <a:endParaRPr kumimoji="1" lang="en-US" altLang="ja-JP" dirty="0" smtClean="0"/>
          </a:p>
          <a:p>
            <a:pPr marL="0" indent="0">
              <a:buNone/>
            </a:pPr>
            <a:r>
              <a:rPr lang="ja-JP" altLang="en-US" dirty="0" smtClean="0"/>
              <a:t>「中国地方志集成」生態史プロジェクト</a:t>
            </a:r>
            <a:r>
              <a:rPr lang="en-US" altLang="ja-JP" dirty="0" smtClean="0"/>
              <a:t>(2001-2005)</a:t>
            </a:r>
            <a:r>
              <a:rPr lang="ja-JP" altLang="en-US" dirty="0" smtClean="0"/>
              <a:t>のコレクションから引き続き研究所として収集中。</a:t>
            </a:r>
            <a:r>
              <a:rPr lang="en-US" altLang="ja-JP" dirty="0" smtClean="0"/>
              <a:t>1000</a:t>
            </a:r>
            <a:r>
              <a:rPr lang="ja-JP" altLang="en-US" dirty="0" smtClean="0"/>
              <a:t>点以上</a:t>
            </a:r>
            <a:endParaRPr lang="en-US" altLang="ja-JP" dirty="0" smtClean="0"/>
          </a:p>
          <a:p>
            <a:r>
              <a:rPr kumimoji="1" lang="ja-JP" altLang="en-US" dirty="0" smtClean="0"/>
              <a:t>テーマ選書</a:t>
            </a:r>
            <a:endParaRPr kumimoji="1" lang="en-US" altLang="ja-JP" dirty="0" smtClean="0"/>
          </a:p>
          <a:p>
            <a:pPr marL="0" indent="0">
              <a:buNone/>
            </a:pPr>
            <a:r>
              <a:rPr kumimoji="1" lang="ja-JP" altLang="en-US" dirty="0" smtClean="0"/>
              <a:t>プロジェクトのテーマを理解するのに必要な基本的な参考図書を研究者が選書する「レジリアンス</a:t>
            </a:r>
            <a:r>
              <a:rPr kumimoji="1" lang="en-US" altLang="ja-JP" dirty="0" smtClean="0"/>
              <a:t>｣</a:t>
            </a:r>
            <a:r>
              <a:rPr kumimoji="1" lang="ja-JP" altLang="en-US" dirty="0" smtClean="0"/>
              <a:t>「ジェンダー」</a:t>
            </a:r>
            <a:endParaRPr kumimoji="1" lang="ja-JP" altLang="en-US" dirty="0"/>
          </a:p>
        </p:txBody>
      </p:sp>
      <p:sp>
        <p:nvSpPr>
          <p:cNvPr id="8" name="日付プレースホルダー 7"/>
          <p:cNvSpPr>
            <a:spLocks noGrp="1"/>
          </p:cNvSpPr>
          <p:nvPr>
            <p:ph type="dt" sz="half" idx="10"/>
          </p:nvPr>
        </p:nvSpPr>
        <p:spPr/>
        <p:txBody>
          <a:bodyPr/>
          <a:lstStyle/>
          <a:p>
            <a:r>
              <a:rPr lang="en-US" altLang="ja-JP" smtClean="0"/>
              <a:t>12/8/2015</a:t>
            </a:r>
            <a:endParaRPr lang="en-US" dirty="0"/>
          </a:p>
        </p:txBody>
      </p:sp>
      <p:sp>
        <p:nvSpPr>
          <p:cNvPr id="9" name="フッター プレースホルダー 8"/>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0042" y="1269000"/>
            <a:ext cx="2386958" cy="318261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318" y="1269000"/>
            <a:ext cx="2369117" cy="3158823"/>
          </a:xfrm>
          <a:prstGeom prst="rect">
            <a:avLst/>
          </a:prstGeom>
        </p:spPr>
      </p:pic>
    </p:spTree>
    <p:extLst>
      <p:ext uri="{BB962C8B-B14F-4D97-AF65-F5344CB8AC3E}">
        <p14:creationId xmlns:p14="http://schemas.microsoft.com/office/powerpoint/2010/main" val="154530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400" y="4554000"/>
            <a:ext cx="7233600" cy="1524000"/>
          </a:xfrm>
        </p:spPr>
        <p:txBody>
          <a:bodyPr/>
          <a:lstStyle/>
          <a:p>
            <a:r>
              <a:rPr kumimoji="1" lang="ja-JP" altLang="en-US" dirty="0" smtClean="0"/>
              <a:t>研究成果のオープン化をめざして</a:t>
            </a:r>
            <a:endParaRPr kumimoji="1" lang="ja-JP" altLang="en-US" dirty="0"/>
          </a:p>
        </p:txBody>
      </p:sp>
      <p:sp>
        <p:nvSpPr>
          <p:cNvPr id="3" name="コンテンツ プレースホルダー 2"/>
          <p:cNvSpPr>
            <a:spLocks noGrp="1"/>
          </p:cNvSpPr>
          <p:nvPr>
            <p:ph idx="1"/>
          </p:nvPr>
        </p:nvSpPr>
        <p:spPr>
          <a:xfrm>
            <a:off x="672133" y="533400"/>
            <a:ext cx="6554867" cy="4200600"/>
          </a:xfrm>
        </p:spPr>
        <p:txBody>
          <a:bodyPr/>
          <a:lstStyle/>
          <a:p>
            <a:r>
              <a:rPr lang="ja-JP" altLang="en-US" dirty="0" smtClean="0"/>
              <a:t>研究</a:t>
            </a:r>
            <a:r>
              <a:rPr lang="ja-JP" altLang="en-US" dirty="0"/>
              <a:t>成果</a:t>
            </a:r>
            <a:r>
              <a:rPr lang="ja-JP" altLang="en-US" dirty="0" smtClean="0"/>
              <a:t>は見てもらって、使ってもらってこそ</a:t>
            </a:r>
            <a:endParaRPr lang="en-US" altLang="ja-JP" dirty="0" smtClean="0"/>
          </a:p>
          <a:p>
            <a:pPr lvl="1"/>
            <a:r>
              <a:rPr lang="ja-JP" altLang="en-US" dirty="0" smtClean="0"/>
              <a:t>地球研</a:t>
            </a:r>
            <a:r>
              <a:rPr lang="ja-JP" altLang="en-US" dirty="0"/>
              <a:t>ホームページ</a:t>
            </a:r>
            <a:r>
              <a:rPr lang="ja-JP" altLang="en-US" dirty="0" smtClean="0"/>
              <a:t>からのリンク</a:t>
            </a:r>
            <a:endParaRPr lang="en-US" altLang="ja-JP" dirty="0" smtClean="0"/>
          </a:p>
          <a:p>
            <a:pPr lvl="1"/>
            <a:r>
              <a:rPr lang="ja-JP" altLang="en-US" dirty="0" smtClean="0"/>
              <a:t>研究業績データベースへの電子ファイル登録</a:t>
            </a:r>
            <a:endParaRPr lang="en-US" altLang="ja-JP" dirty="0"/>
          </a:p>
          <a:p>
            <a:pPr lvl="1"/>
            <a:r>
              <a:rPr lang="ja-JP" altLang="en-US" dirty="0" smtClean="0"/>
              <a:t>わかりやすい登録データの紹介</a:t>
            </a:r>
            <a:endParaRPr lang="en-US" altLang="ja-JP" dirty="0" smtClean="0"/>
          </a:p>
          <a:p>
            <a:r>
              <a:rPr kumimoji="1" lang="ja-JP" altLang="en-US" dirty="0"/>
              <a:t>他</a:t>
            </a:r>
            <a:r>
              <a:rPr kumimoji="1" lang="ja-JP" altLang="en-US" dirty="0" smtClean="0"/>
              <a:t>の</a:t>
            </a:r>
            <a:r>
              <a:rPr kumimoji="1" lang="ja-JP" altLang="en-US" dirty="0"/>
              <a:t>データベース</a:t>
            </a:r>
            <a:r>
              <a:rPr kumimoji="1" lang="ja-JP" altLang="en-US" dirty="0" smtClean="0"/>
              <a:t>との連携</a:t>
            </a:r>
            <a:endParaRPr kumimoji="1" lang="en-US" altLang="ja-JP" dirty="0" smtClean="0"/>
          </a:p>
          <a:p>
            <a:pPr lvl="1"/>
            <a:r>
              <a:rPr lang="ja-JP" altLang="en-US" dirty="0" smtClean="0"/>
              <a:t>人間文化研究機構研究資源共有化データベース</a:t>
            </a:r>
            <a:endParaRPr lang="en-US" altLang="ja-JP" dirty="0" smtClean="0"/>
          </a:p>
          <a:p>
            <a:pPr lvl="1"/>
            <a:r>
              <a:rPr kumimoji="1" lang="ja-JP" altLang="en-US" dirty="0" smtClean="0"/>
              <a:t>学術機関リポジトリポータル</a:t>
            </a:r>
            <a:r>
              <a:rPr kumimoji="1" lang="en-US" altLang="ja-JP" dirty="0" smtClean="0"/>
              <a:t>(JAIRO)</a:t>
            </a:r>
          </a:p>
          <a:p>
            <a:pPr lvl="1"/>
            <a:r>
              <a:rPr lang="ja-JP" altLang="en-US" dirty="0" smtClean="0"/>
              <a:t>人間文化研究機構　研究者総覧</a:t>
            </a:r>
            <a:endParaRPr kumimoji="1" lang="en-US" altLang="ja-JP" dirty="0" smtClean="0"/>
          </a:p>
          <a:p>
            <a:pPr lvl="1"/>
            <a:r>
              <a:rPr lang="ja-JP" altLang="en-US" dirty="0" smtClean="0"/>
              <a:t>地球</a:t>
            </a:r>
            <a:r>
              <a:rPr lang="ja-JP" altLang="en-US" dirty="0"/>
              <a:t>環境学</a:t>
            </a:r>
            <a:r>
              <a:rPr lang="ja-JP" altLang="en-US" dirty="0" smtClean="0"/>
              <a:t>リポジトリシステム</a:t>
            </a:r>
            <a:endParaRPr lang="en-US" altLang="ja-JP" dirty="0" smtClean="0"/>
          </a:p>
          <a:p>
            <a:pPr lvl="1"/>
            <a:r>
              <a:rPr lang="en-US" altLang="ja-JP" dirty="0" smtClean="0"/>
              <a:t>OPAC/NACSIS(</a:t>
            </a:r>
            <a:r>
              <a:rPr lang="ja-JP" altLang="en-US" dirty="0" smtClean="0"/>
              <a:t>アーカイブ</a:t>
            </a:r>
            <a:r>
              <a:rPr lang="ja-JP" altLang="en-US" dirty="0"/>
              <a:t>資料</a:t>
            </a:r>
            <a:r>
              <a:rPr lang="ja-JP" altLang="en-US" dirty="0" smtClean="0"/>
              <a:t>も登録済み</a:t>
            </a:r>
            <a:r>
              <a:rPr lang="en-US" altLang="ja-JP" dirty="0" smtClean="0"/>
              <a:t>)</a:t>
            </a:r>
            <a:endParaRPr lang="en-US" altLang="ja-JP" dirty="0"/>
          </a:p>
        </p:txBody>
      </p:sp>
      <p:sp>
        <p:nvSpPr>
          <p:cNvPr id="6" name="日付プレースホルダー 5"/>
          <p:cNvSpPr>
            <a:spLocks noGrp="1"/>
          </p:cNvSpPr>
          <p:nvPr>
            <p:ph type="dt" sz="half" idx="10"/>
          </p:nvPr>
        </p:nvSpPr>
        <p:spPr/>
        <p:txBody>
          <a:bodyPr/>
          <a:lstStyle/>
          <a:p>
            <a:r>
              <a:rPr lang="en-US" altLang="ja-JP" smtClean="0"/>
              <a:t>12/8/2015</a:t>
            </a:r>
            <a:endParaRPr lang="en-US" dirty="0"/>
          </a:p>
        </p:txBody>
      </p:sp>
      <p:sp>
        <p:nvSpPr>
          <p:cNvPr id="7" name="フッター プレースホルダー 6"/>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12416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4374000"/>
            <a:ext cx="7241026" cy="1524000"/>
          </a:xfrm>
        </p:spPr>
        <p:txBody>
          <a:bodyPr/>
          <a:lstStyle/>
          <a:p>
            <a:r>
              <a:rPr kumimoji="1" lang="ja-JP" altLang="en-US" dirty="0" smtClean="0"/>
              <a:t>細切れ、雑多なデータの品質向上には困難が</a:t>
            </a:r>
            <a:endParaRPr kumimoji="1" lang="ja-JP" altLang="en-US" dirty="0"/>
          </a:p>
        </p:txBody>
      </p:sp>
      <p:sp>
        <p:nvSpPr>
          <p:cNvPr id="3" name="コンテンツ プレースホルダー 2"/>
          <p:cNvSpPr>
            <a:spLocks noGrp="1"/>
          </p:cNvSpPr>
          <p:nvPr>
            <p:ph idx="1"/>
          </p:nvPr>
        </p:nvSpPr>
        <p:spPr>
          <a:xfrm>
            <a:off x="533400" y="533400"/>
            <a:ext cx="6896845" cy="3767670"/>
          </a:xfrm>
        </p:spPr>
        <p:txBody>
          <a:bodyPr/>
          <a:lstStyle/>
          <a:p>
            <a:r>
              <a:rPr kumimoji="1" lang="ja-JP" altLang="en-US" dirty="0" smtClean="0"/>
              <a:t>継続的でないサイエンスデータ</a:t>
            </a:r>
            <a:endParaRPr kumimoji="1" lang="en-US" altLang="ja-JP" dirty="0" smtClean="0"/>
          </a:p>
          <a:p>
            <a:pPr lvl="1"/>
            <a:r>
              <a:rPr kumimoji="1" lang="ja-JP" altLang="en-US" dirty="0" smtClean="0"/>
              <a:t>インベントリ、データ公開サイトへのリンク情報の提供</a:t>
            </a:r>
            <a:endParaRPr kumimoji="1" lang="en-US" altLang="ja-JP" dirty="0" smtClean="0"/>
          </a:p>
          <a:p>
            <a:r>
              <a:rPr lang="ja-JP" altLang="en-US" dirty="0" smtClean="0"/>
              <a:t>個人研究活動に依存するフィールドデータ</a:t>
            </a:r>
            <a:endParaRPr lang="en-US" altLang="ja-JP" dirty="0" smtClean="0"/>
          </a:p>
          <a:p>
            <a:pPr lvl="1"/>
            <a:r>
              <a:rPr lang="ja-JP" altLang="en-US" dirty="0" smtClean="0"/>
              <a:t>メタデータ作成支援</a:t>
            </a:r>
            <a:endParaRPr lang="en-US" altLang="ja-JP" dirty="0" smtClean="0"/>
          </a:p>
          <a:p>
            <a:pPr lvl="1"/>
            <a:r>
              <a:rPr lang="ja-JP" altLang="en-US" dirty="0" smtClean="0"/>
              <a:t>責任研究者との共同体制</a:t>
            </a:r>
            <a:endParaRPr lang="en-US" altLang="ja-JP" dirty="0" smtClean="0"/>
          </a:p>
          <a:p>
            <a:r>
              <a:rPr lang="ja-JP" altLang="en-US" dirty="0"/>
              <a:t>公開</a:t>
            </a:r>
            <a:r>
              <a:rPr lang="ja-JP" altLang="en-US" dirty="0" smtClean="0"/>
              <a:t>は</a:t>
            </a:r>
            <a:r>
              <a:rPr lang="ja-JP" altLang="en-US" dirty="0"/>
              <a:t>困難</a:t>
            </a:r>
            <a:r>
              <a:rPr lang="ja-JP" altLang="en-US" dirty="0" smtClean="0"/>
              <a:t>な地図、衛星データ（２次プロダクト）</a:t>
            </a:r>
            <a:endParaRPr lang="en-US" altLang="ja-JP" dirty="0" smtClean="0"/>
          </a:p>
          <a:p>
            <a:pPr lvl="1"/>
            <a:r>
              <a:rPr lang="ja-JP" altLang="en-US" dirty="0" smtClean="0"/>
              <a:t>所内での所在情報の共有、資料の活用</a:t>
            </a:r>
            <a:endParaRPr lang="en-US" altLang="ja-JP" dirty="0" smtClean="0"/>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5" name="フッター プレースホルダー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4644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33400" y="3765553"/>
            <a:ext cx="7241026" cy="1524000"/>
          </a:xfrm>
        </p:spPr>
        <p:txBody>
          <a:bodyPr>
            <a:normAutofit/>
          </a:bodyPr>
          <a:lstStyle/>
          <a:p>
            <a:r>
              <a:rPr kumimoji="1" lang="ja-JP" altLang="en-US" dirty="0" smtClean="0"/>
              <a:t>＜オープンで汎用性の高い＞</a:t>
            </a:r>
            <a:r>
              <a:rPr kumimoji="1" lang="en-US" altLang="ja-JP" dirty="0" smtClean="0"/>
              <a:t/>
            </a:r>
            <a:br>
              <a:rPr kumimoji="1" lang="en-US" altLang="ja-JP" dirty="0" smtClean="0"/>
            </a:br>
            <a:r>
              <a:rPr kumimoji="1" lang="ja-JP" altLang="en-US" dirty="0" smtClean="0"/>
              <a:t>地球研オリジナルの研究成果とは？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5" name="フッター プレースホルダー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2635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学際研究</a:t>
            </a:r>
            <a:r>
              <a:rPr lang="ja-JP" altLang="en-US" dirty="0"/>
              <a:t>活動</a:t>
            </a:r>
            <a:r>
              <a:rPr lang="ja-JP" altLang="en-US" dirty="0" smtClean="0"/>
              <a:t>の分析と記録、共有</a:t>
            </a:r>
            <a:endParaRPr kumimoji="1" lang="ja-JP" altLang="en-US" dirty="0"/>
          </a:p>
        </p:txBody>
      </p:sp>
      <p:sp>
        <p:nvSpPr>
          <p:cNvPr id="3" name="コンテンツ プレースホルダー 2"/>
          <p:cNvSpPr>
            <a:spLocks noGrp="1"/>
          </p:cNvSpPr>
          <p:nvPr>
            <p:ph idx="1"/>
          </p:nvPr>
        </p:nvSpPr>
        <p:spPr>
          <a:xfrm>
            <a:off x="627133" y="786330"/>
            <a:ext cx="6554867" cy="3767670"/>
          </a:xfrm>
        </p:spPr>
        <p:txBody>
          <a:bodyPr/>
          <a:lstStyle/>
          <a:p>
            <a:r>
              <a:rPr kumimoji="1" lang="ja-JP" altLang="en-US" dirty="0" smtClean="0"/>
              <a:t>学際研究プロジェクトの企画・運営</a:t>
            </a:r>
            <a:endParaRPr kumimoji="1" lang="en-US" altLang="ja-JP" dirty="0" smtClean="0"/>
          </a:p>
          <a:p>
            <a:pPr lvl="1"/>
            <a:r>
              <a:rPr lang="ja-JP" altLang="en-US" dirty="0" smtClean="0"/>
              <a:t>文理融合に適した研究テーマ設定、研究体制</a:t>
            </a:r>
            <a:endParaRPr lang="en-US" altLang="ja-JP" dirty="0" smtClean="0"/>
          </a:p>
          <a:p>
            <a:pPr lvl="1"/>
            <a:r>
              <a:rPr kumimoji="1" lang="ja-JP" altLang="en-US" dirty="0" smtClean="0"/>
              <a:t>「地球環境学」とはなにか</a:t>
            </a:r>
            <a:endParaRPr kumimoji="1" lang="en-US" altLang="ja-JP" dirty="0" smtClean="0"/>
          </a:p>
          <a:p>
            <a:r>
              <a:rPr lang="ja-JP" altLang="en-US" dirty="0" smtClean="0"/>
              <a:t>人的ネットワークの共有</a:t>
            </a:r>
            <a:endParaRPr lang="en-US" altLang="ja-JP" dirty="0" smtClean="0"/>
          </a:p>
          <a:p>
            <a:pPr lvl="1"/>
            <a:r>
              <a:rPr lang="ja-JP" altLang="en-US" dirty="0"/>
              <a:t>他分野</a:t>
            </a:r>
            <a:r>
              <a:rPr lang="ja-JP" altLang="en-US" dirty="0" smtClean="0"/>
              <a:t>の共同研究経験者が知りたい</a:t>
            </a:r>
            <a:endParaRPr lang="en-US" altLang="ja-JP" dirty="0" smtClean="0"/>
          </a:p>
          <a:p>
            <a:pPr lvl="1"/>
            <a:r>
              <a:rPr lang="ja-JP" altLang="en-US" dirty="0" smtClean="0"/>
              <a:t>あの研究成果について知りたい・データを使いたい</a:t>
            </a:r>
            <a:endParaRPr lang="en-US" altLang="ja-JP" dirty="0" smtClean="0"/>
          </a:p>
          <a:p>
            <a:pPr lvl="1"/>
            <a:r>
              <a:rPr lang="ja-JP" altLang="en-US" dirty="0" smtClean="0"/>
              <a:t>同じ</a:t>
            </a:r>
            <a:r>
              <a:rPr lang="ja-JP" altLang="en-US" dirty="0"/>
              <a:t>手法</a:t>
            </a:r>
            <a:r>
              <a:rPr lang="ja-JP" altLang="en-US" dirty="0" smtClean="0"/>
              <a:t>でデータ取得・解析してほしい</a:t>
            </a:r>
            <a:endParaRPr lang="en-US" altLang="ja-JP" dirty="0" smtClean="0"/>
          </a:p>
          <a:p>
            <a:r>
              <a:rPr kumimoji="1" lang="ja-JP" altLang="en-US" dirty="0" smtClean="0"/>
              <a:t>学際研究の進め方</a:t>
            </a:r>
            <a:endParaRPr kumimoji="1" lang="en-US" altLang="ja-JP" dirty="0" smtClean="0"/>
          </a:p>
          <a:p>
            <a:pPr lvl="1"/>
            <a:r>
              <a:rPr lang="ja-JP" altLang="en-US" dirty="0" smtClean="0"/>
              <a:t>ステークホルダー、市民との協働</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5" name="フッター プレースホルダー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648316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4740000"/>
            <a:ext cx="8223600" cy="1524000"/>
          </a:xfrm>
        </p:spPr>
        <p:txBody>
          <a:bodyPr/>
          <a:lstStyle/>
          <a:p>
            <a:r>
              <a:rPr kumimoji="1" lang="ja-JP" altLang="en-US" dirty="0" smtClean="0"/>
              <a:t>情報基盤としての研究支援プロジェクト</a:t>
            </a:r>
            <a:endParaRPr kumimoji="1" lang="ja-JP" altLang="en-US" dirty="0"/>
          </a:p>
        </p:txBody>
      </p:sp>
      <p:sp>
        <p:nvSpPr>
          <p:cNvPr id="3" name="コンテンツ プレースホルダー 2"/>
          <p:cNvSpPr>
            <a:spLocks noGrp="1"/>
          </p:cNvSpPr>
          <p:nvPr>
            <p:ph idx="1"/>
          </p:nvPr>
        </p:nvSpPr>
        <p:spPr>
          <a:xfrm>
            <a:off x="533400" y="549000"/>
            <a:ext cx="7458600" cy="4470600"/>
          </a:xfrm>
        </p:spPr>
        <p:txBody>
          <a:bodyPr>
            <a:normAutofit fontScale="92500" lnSpcReduction="10000"/>
          </a:bodyPr>
          <a:lstStyle/>
          <a:p>
            <a:r>
              <a:rPr kumimoji="1" lang="ja-JP" altLang="en-US" dirty="0" smtClean="0">
                <a:solidFill>
                  <a:schemeClr val="tx1"/>
                </a:solidFill>
              </a:rPr>
              <a:t>地球環境知オープンサイエンス・プラットフォームの形成（責任者：近藤康久）</a:t>
            </a:r>
            <a:endParaRPr kumimoji="1" lang="en-US" altLang="ja-JP" dirty="0" smtClean="0">
              <a:solidFill>
                <a:schemeClr val="tx1"/>
              </a:solidFill>
            </a:endParaRPr>
          </a:p>
          <a:p>
            <a:pPr marL="0" indent="0">
              <a:buNone/>
            </a:pPr>
            <a:r>
              <a:rPr lang="en-US" altLang="ja-JP" dirty="0"/>
              <a:t> </a:t>
            </a:r>
            <a:r>
              <a:rPr lang="ja-JP" altLang="en-US" dirty="0" smtClean="0">
                <a:solidFill>
                  <a:schemeClr val="accent2">
                    <a:lumMod val="40000"/>
                    <a:lumOff val="60000"/>
                  </a:schemeClr>
                </a:solidFill>
              </a:rPr>
              <a:t>地球環境知を、研究に関わるさまざまな当事者と蓄積・共有・活用するための手法・体制・システム形成をめざす</a:t>
            </a:r>
            <a:endParaRPr kumimoji="1" lang="en-US" altLang="ja-JP" dirty="0" smtClean="0">
              <a:solidFill>
                <a:schemeClr val="accent2">
                  <a:lumMod val="40000"/>
                  <a:lumOff val="60000"/>
                </a:schemeClr>
              </a:solidFill>
            </a:endParaRPr>
          </a:p>
          <a:p>
            <a:r>
              <a:rPr lang="ja-JP" altLang="en-US" dirty="0" smtClean="0">
                <a:solidFill>
                  <a:schemeClr val="tx1"/>
                </a:solidFill>
              </a:rPr>
              <a:t>地球</a:t>
            </a:r>
            <a:r>
              <a:rPr lang="ja-JP" altLang="en-US" dirty="0">
                <a:solidFill>
                  <a:schemeClr val="tx1"/>
                </a:solidFill>
              </a:rPr>
              <a:t>研</a:t>
            </a:r>
            <a:r>
              <a:rPr lang="ja-JP" altLang="en-US" dirty="0" smtClean="0">
                <a:solidFill>
                  <a:schemeClr val="tx1"/>
                </a:solidFill>
              </a:rPr>
              <a:t>における「知」の共同利用に向けたデータ構築手法（責任者：関野樹）</a:t>
            </a:r>
            <a:endParaRPr lang="en-US" altLang="ja-JP" dirty="0" smtClean="0">
              <a:solidFill>
                <a:schemeClr val="tx1"/>
              </a:solidFill>
            </a:endParaRPr>
          </a:p>
          <a:p>
            <a:pPr marL="0" indent="0">
              <a:buNone/>
            </a:pPr>
            <a:r>
              <a:rPr lang="ja-JP" altLang="en-US" dirty="0" smtClean="0">
                <a:solidFill>
                  <a:schemeClr val="accent2">
                    <a:lumMod val="40000"/>
                    <a:lumOff val="60000"/>
                  </a:schemeClr>
                </a:solidFill>
              </a:rPr>
              <a:t>研究プロジェクトの成果や研究プロセスを一連のストーリとしてデータ化し、検索や可視化等の仕組みを通じて再利用して、地球研の持つ手法や資料を地球環境研究に生かす</a:t>
            </a:r>
            <a:endParaRPr lang="en-US" altLang="ja-JP" dirty="0" smtClean="0">
              <a:solidFill>
                <a:schemeClr val="accent2">
                  <a:lumMod val="40000"/>
                  <a:lumOff val="60000"/>
                </a:schemeClr>
              </a:solidFill>
            </a:endParaRPr>
          </a:p>
          <a:p>
            <a:r>
              <a:rPr kumimoji="1" lang="ja-JP" altLang="en-US" dirty="0" smtClean="0">
                <a:solidFill>
                  <a:schemeClr val="tx1"/>
                </a:solidFill>
              </a:rPr>
              <a:t>地球環境</a:t>
            </a:r>
            <a:r>
              <a:rPr kumimoji="1" lang="ja-JP" altLang="en-US" dirty="0">
                <a:solidFill>
                  <a:schemeClr val="tx1"/>
                </a:solidFill>
              </a:rPr>
              <a:t>研究</a:t>
            </a:r>
            <a:r>
              <a:rPr kumimoji="1" lang="ja-JP" altLang="en-US" dirty="0" smtClean="0">
                <a:solidFill>
                  <a:schemeClr val="tx1"/>
                </a:solidFill>
              </a:rPr>
              <a:t>の共通</a:t>
            </a:r>
            <a:r>
              <a:rPr kumimoji="1" lang="ja-JP" altLang="en-US" dirty="0">
                <a:solidFill>
                  <a:schemeClr val="tx1"/>
                </a:solidFill>
              </a:rPr>
              <a:t>言語</a:t>
            </a:r>
            <a:r>
              <a:rPr kumimoji="1" lang="ja-JP" altLang="en-US" dirty="0" smtClean="0">
                <a:solidFill>
                  <a:schemeClr val="tx1"/>
                </a:solidFill>
              </a:rPr>
              <a:t>と理論的基礎をデザインする（責任者：熊澤輝一）</a:t>
            </a:r>
            <a:endParaRPr kumimoji="1" lang="en-US" altLang="ja-JP" dirty="0" smtClean="0">
              <a:solidFill>
                <a:schemeClr val="tx1"/>
              </a:solidFill>
            </a:endParaRPr>
          </a:p>
          <a:p>
            <a:pPr marL="0" indent="0">
              <a:buNone/>
            </a:pPr>
            <a:r>
              <a:rPr lang="ja-JP" altLang="en-US" dirty="0" smtClean="0">
                <a:solidFill>
                  <a:schemeClr val="accent2">
                    <a:lumMod val="40000"/>
                    <a:lumOff val="60000"/>
                  </a:schemeClr>
                </a:solidFill>
              </a:rPr>
              <a:t>地球環境研究における、学術コミュニティと社会で共通する言語と理論的基礎をデザインし、社会との協働による地球環境問題の解決のための土台となる方法論を構築する</a:t>
            </a:r>
            <a:endParaRPr kumimoji="1" lang="en-US" altLang="ja-JP" dirty="0" smtClean="0">
              <a:solidFill>
                <a:schemeClr val="accent2">
                  <a:lumMod val="40000"/>
                  <a:lumOff val="60000"/>
                </a:schemeClr>
              </a:solidFill>
            </a:endParaRPr>
          </a:p>
        </p:txBody>
      </p:sp>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5" name="フッター プレースホルダー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718341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533400" y="3834000"/>
            <a:ext cx="6554867" cy="1524000"/>
          </a:xfrm>
        </p:spPr>
        <p:txBody>
          <a:bodyPr/>
          <a:lstStyle/>
          <a:p>
            <a:r>
              <a:rPr kumimoji="1" lang="ja-JP" altLang="en-US" dirty="0" smtClean="0"/>
              <a:t>ご清聴ありがとうございました</a:t>
            </a:r>
            <a:endParaRPr kumimoji="1" lang="ja-JP" altLang="en-US" dirty="0">
              <a:latin typeface="+mn-lt"/>
            </a:endParaRPr>
          </a:p>
        </p:txBody>
      </p:sp>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5" name="フッター プレースホルダー 4"/>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800898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4495800"/>
            <a:ext cx="7278600" cy="1524000"/>
          </a:xfrm>
        </p:spPr>
        <p:txBody>
          <a:bodyPr/>
          <a:lstStyle/>
          <a:p>
            <a:r>
              <a:rPr kumimoji="1" lang="ja-JP" altLang="en-US" dirty="0" smtClean="0"/>
              <a:t>共同研究</a:t>
            </a:r>
            <a:r>
              <a:rPr kumimoji="1" lang="en-US" altLang="ja-JP" dirty="0" smtClean="0"/>
              <a:t>(</a:t>
            </a:r>
            <a:r>
              <a:rPr kumimoji="1" lang="ja-JP" altLang="en-US" dirty="0" smtClean="0"/>
              <a:t>プロジェクト研究</a:t>
            </a:r>
            <a:r>
              <a:rPr kumimoji="1" lang="en-US" altLang="ja-JP" dirty="0" smtClean="0"/>
              <a:t>)</a:t>
            </a:r>
            <a:r>
              <a:rPr kumimoji="1" lang="ja-JP" altLang="en-US" dirty="0" smtClean="0"/>
              <a:t>と任期制と地球研アーカイブズ</a:t>
            </a:r>
            <a:endParaRPr kumimoji="1" lang="ja-JP" altLang="en-US" dirty="0"/>
          </a:p>
        </p:txBody>
      </p:sp>
      <p:sp>
        <p:nvSpPr>
          <p:cNvPr id="3" name="コンテンツ プレースホルダー 2"/>
          <p:cNvSpPr>
            <a:spLocks noGrp="1"/>
          </p:cNvSpPr>
          <p:nvPr>
            <p:ph idx="1"/>
          </p:nvPr>
        </p:nvSpPr>
        <p:spPr>
          <a:xfrm>
            <a:off x="533400" y="651330"/>
            <a:ext cx="7998600" cy="3767670"/>
          </a:xfrm>
        </p:spPr>
        <p:txBody>
          <a:bodyPr/>
          <a:lstStyle/>
          <a:p>
            <a:r>
              <a:rPr kumimoji="1" lang="ja-JP" altLang="en-US" dirty="0" smtClean="0"/>
              <a:t>任期制の研究者たちによるプロジェクト研究</a:t>
            </a:r>
            <a:r>
              <a:rPr kumimoji="1" lang="en-US" altLang="ja-JP" dirty="0" smtClean="0"/>
              <a:t>(</a:t>
            </a:r>
            <a:r>
              <a:rPr kumimoji="1" lang="ja-JP" altLang="en-US" dirty="0" smtClean="0"/>
              <a:t>最長</a:t>
            </a:r>
            <a:r>
              <a:rPr kumimoji="1" lang="en-US" altLang="ja-JP" dirty="0" smtClean="0"/>
              <a:t>5</a:t>
            </a:r>
            <a:r>
              <a:rPr kumimoji="1" lang="ja-JP" altLang="en-US" dirty="0" smtClean="0"/>
              <a:t>年</a:t>
            </a:r>
            <a:r>
              <a:rPr kumimoji="1" lang="en-US" altLang="ja-JP" dirty="0" smtClean="0"/>
              <a:t>)</a:t>
            </a:r>
            <a:endParaRPr lang="en-US" altLang="ja-JP" dirty="0"/>
          </a:p>
          <a:p>
            <a:r>
              <a:rPr kumimoji="1" lang="ja-JP" altLang="en-US" dirty="0" smtClean="0"/>
              <a:t>リーダーと所外の研究者とポスドク研究者が進める学際研究</a:t>
            </a:r>
            <a:endParaRPr kumimoji="1" lang="en-US" altLang="ja-JP" dirty="0" smtClean="0"/>
          </a:p>
          <a:p>
            <a:pPr lvl="1"/>
            <a:r>
              <a:rPr lang="ja-JP" altLang="en-US" dirty="0"/>
              <a:t>最近</a:t>
            </a:r>
            <a:r>
              <a:rPr lang="ja-JP" altLang="en-US" dirty="0" smtClean="0"/>
              <a:t>は「行政</a:t>
            </a:r>
            <a:r>
              <a:rPr lang="en-US" altLang="ja-JP" dirty="0" smtClean="0"/>
              <a:t>｣</a:t>
            </a:r>
            <a:r>
              <a:rPr lang="ja-JP" altLang="en-US" dirty="0" smtClean="0"/>
              <a:t>「</a:t>
            </a:r>
            <a:r>
              <a:rPr lang="en-US" altLang="ja-JP" dirty="0" smtClean="0"/>
              <a:t>NPO</a:t>
            </a:r>
            <a:r>
              <a:rPr lang="ja-JP" altLang="en-US" dirty="0" smtClean="0"/>
              <a:t>」「一般市民」との協働も</a:t>
            </a:r>
            <a:endParaRPr kumimoji="1" lang="en-US" altLang="ja-JP" dirty="0" smtClean="0"/>
          </a:p>
          <a:p>
            <a:r>
              <a:rPr lang="ja-JP" altLang="en-US" dirty="0" smtClean="0"/>
              <a:t>プロジェクト</a:t>
            </a:r>
            <a:r>
              <a:rPr lang="ja-JP" altLang="en-US" dirty="0"/>
              <a:t>終了後</a:t>
            </a:r>
            <a:r>
              <a:rPr lang="ja-JP" altLang="en-US" dirty="0" smtClean="0"/>
              <a:t>も活躍する研究者たち</a:t>
            </a:r>
            <a:endParaRPr lang="en-US" altLang="ja-JP" dirty="0" smtClean="0"/>
          </a:p>
          <a:p>
            <a:pPr marL="0" indent="0">
              <a:buNone/>
            </a:pPr>
            <a:r>
              <a:rPr kumimoji="1" lang="ja-JP" altLang="en-US" dirty="0" smtClean="0"/>
              <a:t>地球</a:t>
            </a:r>
            <a:r>
              <a:rPr kumimoji="1" lang="ja-JP" altLang="en-US" dirty="0"/>
              <a:t>研</a:t>
            </a:r>
            <a:r>
              <a:rPr kumimoji="1" lang="ja-JP" altLang="en-US" dirty="0" smtClean="0"/>
              <a:t>での</a:t>
            </a:r>
            <a:r>
              <a:rPr kumimoji="1" lang="ja-JP" altLang="en-US" dirty="0"/>
              <a:t>研究</a:t>
            </a:r>
            <a:r>
              <a:rPr kumimoji="1" lang="ja-JP" altLang="en-US" dirty="0" smtClean="0"/>
              <a:t>は、</a:t>
            </a:r>
            <a:r>
              <a:rPr kumimoji="1" lang="en-US" altLang="ja-JP" dirty="0" smtClean="0"/>
              <a:t>&lt;</a:t>
            </a:r>
            <a:r>
              <a:rPr kumimoji="1" lang="ja-JP" altLang="en-US" dirty="0" smtClean="0"/>
              <a:t>リーダーには</a:t>
            </a:r>
            <a:r>
              <a:rPr kumimoji="1" lang="en-US" altLang="ja-JP" dirty="0" smtClean="0"/>
              <a:t>&gt;</a:t>
            </a:r>
            <a:r>
              <a:rPr kumimoji="1" lang="ja-JP" altLang="en-US" dirty="0" smtClean="0"/>
              <a:t>総括であり、</a:t>
            </a:r>
            <a:r>
              <a:rPr kumimoji="1" lang="en-US" altLang="ja-JP" dirty="0" smtClean="0"/>
              <a:t>&lt;</a:t>
            </a:r>
            <a:r>
              <a:rPr kumimoji="1" lang="ja-JP" altLang="en-US" dirty="0" smtClean="0"/>
              <a:t>研究員には</a:t>
            </a:r>
            <a:r>
              <a:rPr kumimoji="1" lang="en-US" altLang="ja-JP" dirty="0" smtClean="0"/>
              <a:t>&gt;</a:t>
            </a:r>
            <a:r>
              <a:rPr kumimoji="1" lang="ja-JP" altLang="en-US" dirty="0" smtClean="0"/>
              <a:t>ステップアップの一段階であり・・・</a:t>
            </a:r>
            <a:endParaRPr kumimoji="1" lang="en-US" altLang="ja-JP" dirty="0" smtClean="0"/>
          </a:p>
          <a:p>
            <a:pPr marL="0" indent="0">
              <a:buNone/>
            </a:pPr>
            <a:r>
              <a:rPr lang="ja-JP" altLang="en-US" sz="2400" dirty="0"/>
              <a:t>データ</a:t>
            </a:r>
            <a:r>
              <a:rPr lang="ja-JP" altLang="en-US" sz="2400" dirty="0" smtClean="0"/>
              <a:t>の収集、管理、公開、利用、いずれにも課題が。</a:t>
            </a:r>
            <a:endParaRPr kumimoji="1" lang="en-US" altLang="ja-JP" sz="2400" dirty="0" smtClean="0"/>
          </a:p>
        </p:txBody>
      </p:sp>
      <p:sp>
        <p:nvSpPr>
          <p:cNvPr id="6" name="日付プレースホルダー 5"/>
          <p:cNvSpPr>
            <a:spLocks noGrp="1"/>
          </p:cNvSpPr>
          <p:nvPr>
            <p:ph type="dt" sz="half" idx="10"/>
          </p:nvPr>
        </p:nvSpPr>
        <p:spPr/>
        <p:txBody>
          <a:bodyPr/>
          <a:lstStyle/>
          <a:p>
            <a:r>
              <a:rPr lang="en-US" altLang="ja-JP" smtClean="0"/>
              <a:t>12/8/2015</a:t>
            </a:r>
            <a:endParaRPr lang="en-US" dirty="0"/>
          </a:p>
        </p:txBody>
      </p:sp>
      <p:sp>
        <p:nvSpPr>
          <p:cNvPr id="7" name="フッター プレースホルダー 6"/>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8182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8400" y="4740000"/>
            <a:ext cx="7863600" cy="1524000"/>
          </a:xfrm>
        </p:spPr>
        <p:txBody>
          <a:bodyPr>
            <a:normAutofit/>
          </a:bodyPr>
          <a:lstStyle/>
          <a:p>
            <a:r>
              <a:rPr lang="ja-JP" altLang="en-US" sz="2800" dirty="0"/>
              <a:t>現行・終了プロジェクトと主要フィールド一覧</a:t>
            </a:r>
          </a:p>
        </p:txBody>
      </p:sp>
      <p:sp>
        <p:nvSpPr>
          <p:cNvPr id="9" name="コンテンツ プレースホルダー 8"/>
          <p:cNvSpPr>
            <a:spLocks noGrp="1"/>
          </p:cNvSpPr>
          <p:nvPr>
            <p:ph sz="half" idx="13"/>
          </p:nvPr>
        </p:nvSpPr>
        <p:spPr/>
        <p:txBody>
          <a:bodyPr/>
          <a:lstStyle/>
          <a:p>
            <a:endParaRPr kumimoji="1" lang="ja-JP" altLang="en-US" dirty="0"/>
          </a:p>
        </p:txBody>
      </p:sp>
      <p:graphicFrame>
        <p:nvGraphicFramePr>
          <p:cNvPr id="4" name="コンテンツ プレースホルダー 3"/>
          <p:cNvGraphicFramePr>
            <a:graphicFrameLocks noGrp="1"/>
          </p:cNvGraphicFramePr>
          <p:nvPr>
            <p:ph sz="quarter" idx="4"/>
            <p:extLst/>
          </p:nvPr>
        </p:nvGraphicFramePr>
        <p:xfrm>
          <a:off x="4662488" y="533400"/>
          <a:ext cx="3948366" cy="4242375"/>
        </p:xfrm>
        <a:graphic>
          <a:graphicData uri="http://schemas.openxmlformats.org/drawingml/2006/table">
            <a:tbl>
              <a:tblPr>
                <a:tableStyleId>{5C22544A-7EE6-4342-B048-85BDC9FD1C3A}</a:tableStyleId>
              </a:tblPr>
              <a:tblGrid>
                <a:gridCol w="658183"/>
                <a:gridCol w="2151916"/>
                <a:gridCol w="1138267"/>
              </a:tblGrid>
              <a:tr h="230027">
                <a:tc>
                  <a:txBody>
                    <a:bodyPr/>
                    <a:lstStyle/>
                    <a:p>
                      <a:pPr algn="ctr" fontAlgn="ctr"/>
                      <a:r>
                        <a:rPr lang="ja-JP" altLang="en-US" sz="800" u="none" strike="noStrike" dirty="0">
                          <a:effectLst/>
                        </a:rPr>
                        <a:t>早坂　忠裕</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大気中の物質循環に及ぼす人間活動の影響の解明</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b="0" i="0" u="none" strike="noStrike" dirty="0" smtClean="0">
                          <a:effectLst/>
                          <a:latin typeface="+mn-lt"/>
                          <a:ea typeface="+mn-ea"/>
                        </a:rPr>
                        <a:t>アジア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zh-TW" altLang="en-US" sz="800" u="none" strike="noStrike" dirty="0">
                          <a:effectLst/>
                        </a:rPr>
                        <a:t>鼎　信</a:t>
                      </a:r>
                      <a:r>
                        <a:rPr lang="zh-TW" altLang="en-US" sz="800" u="none" strike="noStrike" dirty="0" smtClean="0">
                          <a:effectLst/>
                        </a:rPr>
                        <a:t>次郎</a:t>
                      </a:r>
                      <a:endParaRPr lang="zh-TW"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地球規模の水循環変動ならびに世界の水問題の実態と将来展望</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b="0" i="0" u="none" strike="noStrike" dirty="0" smtClean="0">
                          <a:effectLst/>
                          <a:latin typeface="+mn-lt"/>
                          <a:ea typeface="+mn-ea"/>
                        </a:rPr>
                        <a:t>グローバル</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福嶌　義宏</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近年の黄河の急激な水循環変化とその意味するもの</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b="0" i="0" u="none" strike="noStrike" dirty="0" smtClean="0">
                          <a:effectLst/>
                          <a:latin typeface="+mn-lt"/>
                          <a:ea typeface="+mn-ea"/>
                        </a:rPr>
                        <a:t>中国</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白岩　</a:t>
                      </a:r>
                      <a:r>
                        <a:rPr lang="ja-JP" altLang="en-US" sz="800" u="none" strike="noStrike" dirty="0" smtClean="0">
                          <a:effectLst/>
                        </a:rPr>
                        <a:t>孝行</a:t>
                      </a:r>
                      <a:endParaRPr lang="en-US" altLang="ja-JP"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北東アジアの人間活動が北太平洋の生物生産に与える影響評価</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アムール・オホーツク</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27391">
                <a:tc>
                  <a:txBody>
                    <a:bodyPr/>
                    <a:lstStyle/>
                    <a:p>
                      <a:pPr algn="ctr" fontAlgn="ctr"/>
                      <a:r>
                        <a:rPr lang="ja-JP" altLang="en-US" sz="800" u="none" strike="noStrike" dirty="0">
                          <a:effectLst/>
                        </a:rPr>
                        <a:t>谷口　真人</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都市の地下環境に残る人間活動の影響</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日本・東～東南アジア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16421">
                <a:tc>
                  <a:txBody>
                    <a:bodyPr/>
                    <a:lstStyle/>
                    <a:p>
                      <a:pPr algn="ctr" fontAlgn="ctr"/>
                      <a:r>
                        <a:rPr lang="ja-JP" altLang="en-US" sz="800" u="none" strike="noStrike" dirty="0">
                          <a:effectLst/>
                        </a:rPr>
                        <a:t>川端　善一郎</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病原生物と人間の相互作用環</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日本・中国</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300597">
                <a:tc>
                  <a:txBody>
                    <a:bodyPr/>
                    <a:lstStyle/>
                    <a:p>
                      <a:pPr algn="ctr" fontAlgn="ctr"/>
                      <a:r>
                        <a:rPr lang="zh-TW" altLang="en-US" sz="800" u="none" strike="noStrike" dirty="0">
                          <a:effectLst/>
                        </a:rPr>
                        <a:t>檜山　哲</a:t>
                      </a:r>
                      <a:r>
                        <a:rPr lang="zh-TW" altLang="en-US" sz="800" u="none" strike="noStrike" dirty="0" smtClean="0">
                          <a:effectLst/>
                        </a:rPr>
                        <a:t>哉</a:t>
                      </a:r>
                      <a:endParaRPr lang="en-US" altLang="zh-TW"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温暖化するシベリアの自然と人－水環境をはじめとする陸域生態系変化への社会の適応</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極東ロシア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344327">
                <a:tc>
                  <a:txBody>
                    <a:bodyPr/>
                    <a:lstStyle/>
                    <a:p>
                      <a:pPr algn="ctr" fontAlgn="ctr"/>
                      <a:r>
                        <a:rPr lang="ja-JP" altLang="en-US" sz="800" u="none" strike="noStrike" dirty="0">
                          <a:effectLst/>
                        </a:rPr>
                        <a:t>村松　伸</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メガシティが地球環境に及ぼすインパクト－そのメカニズム解明と未来可能性に向けた都市圏モデルの提案</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b="0" i="0" u="none" strike="noStrike" dirty="0" smtClean="0">
                          <a:effectLst/>
                          <a:latin typeface="+mn-lt"/>
                          <a:ea typeface="+mn-ea"/>
                        </a:rPr>
                        <a:t>インドネシア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zh-TW" altLang="en-US" sz="800" u="none" strike="noStrike" dirty="0">
                          <a:effectLst/>
                        </a:rPr>
                        <a:t>窪田　</a:t>
                      </a:r>
                      <a:r>
                        <a:rPr lang="zh-TW" altLang="en-US" sz="800" u="none" strike="noStrike" dirty="0" smtClean="0">
                          <a:effectLst/>
                        </a:rPr>
                        <a:t>順平</a:t>
                      </a:r>
                      <a:endParaRPr lang="en-US" altLang="zh-TW"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統合的水資源管理のための「水土の知」を設える</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インドネシア･トルコ･日本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16421">
                <a:tc>
                  <a:txBody>
                    <a:bodyPr/>
                    <a:lstStyle/>
                    <a:p>
                      <a:pPr algn="ctr" fontAlgn="ctr"/>
                      <a:r>
                        <a:rPr lang="zh-CN"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市川　昌</a:t>
                      </a:r>
                      <a:r>
                        <a:rPr lang="zh-CN"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広</a:t>
                      </a:r>
                      <a:endParaRPr lang="en-US" altLang="zh-CN"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517" marR="1517" marT="1427" marB="0" anchor="ctr"/>
                </a:tc>
                <a:tc>
                  <a:txBody>
                    <a:bodyPr/>
                    <a:lstStyle/>
                    <a:p>
                      <a:pPr algn="l" fontAlgn="ctr"/>
                      <a:r>
                        <a:rPr lang="ja-JP" altLang="en-US" sz="800" u="none" strike="noStrike" dirty="0">
                          <a:effectLst/>
                        </a:rPr>
                        <a:t>持続的森林利用オプションの評価と将来像</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ja-JP" altLang="en-US" sz="800" u="none" strike="noStrike" dirty="0" smtClean="0">
                          <a:effectLst/>
                        </a:rPr>
                        <a:t>マレーシア･日本</a:t>
                      </a:r>
                      <a:endParaRPr lang="ja-JP" altLang="en-US" sz="800" b="0" i="0" u="none" strike="noStrike" dirty="0" smtClean="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湯本　貴和</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日本列島における人間－自然相互関係の歴史的・文化的検討</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奥宮　清人</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人の生老病死と高所環境－「高地文明」における医学生理・生態・文化的適応</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インド･中国･ブータン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16421">
                <a:tc>
                  <a:txBody>
                    <a:bodyPr/>
                    <a:lstStyle/>
                    <a:p>
                      <a:pPr algn="ctr" fontAlgn="ctr"/>
                      <a:r>
                        <a:rPr lang="zh-TW" altLang="en-US" sz="800" u="none" strike="noStrike" dirty="0">
                          <a:effectLst/>
                        </a:rPr>
                        <a:t>酒井　</a:t>
                      </a:r>
                      <a:r>
                        <a:rPr lang="zh-TW" altLang="en-US" sz="800" u="none" strike="noStrike" dirty="0" smtClean="0">
                          <a:effectLst/>
                        </a:rPr>
                        <a:t>章子</a:t>
                      </a:r>
                      <a:endParaRPr lang="en-US" altLang="zh-TW"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人間活動下の生態系ネットワークの崩壊と再生</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マレーシア・モンゴル</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石川　智士</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東南アジア沿岸域におけるエリアケイパビリティーの向上</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フィリピン･タイ･日本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奥田　昇</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生物多様性が駆動する栄養循環と流域圏社会</a:t>
                      </a:r>
                      <a:r>
                        <a:rPr lang="en-US" altLang="ja-JP" sz="800" u="none" strike="noStrike" dirty="0">
                          <a:effectLst/>
                        </a:rPr>
                        <a:t>―</a:t>
                      </a:r>
                      <a:r>
                        <a:rPr lang="ja-JP" altLang="en-US" sz="800" u="none" strike="noStrike" dirty="0">
                          <a:effectLst/>
                        </a:rPr>
                        <a:t>生態システムの健全性</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日本・フィリピン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渡邉　紹裕</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乾燥地域の農業生産システムに及ぼす地球温暖化の影響</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トルコ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r h="230027">
                <a:tc>
                  <a:txBody>
                    <a:bodyPr/>
                    <a:lstStyle/>
                    <a:p>
                      <a:pPr algn="ctr" fontAlgn="ctr"/>
                      <a:r>
                        <a:rPr lang="ja-JP" altLang="en-US" sz="800" u="none" strike="noStrike" dirty="0">
                          <a:effectLst/>
                        </a:rPr>
                        <a:t>秋道　智彌</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l" fontAlgn="ctr"/>
                      <a:r>
                        <a:rPr lang="ja-JP" altLang="en-US" sz="800" u="none" strike="noStrike" dirty="0">
                          <a:effectLst/>
                        </a:rPr>
                        <a:t>アジア・熱帯モンスーン地域における地域生態史の統合的研究：</a:t>
                      </a:r>
                      <a:r>
                        <a:rPr lang="en-US" altLang="ja-JP" sz="800" u="none" strike="noStrike" dirty="0">
                          <a:effectLst/>
                        </a:rPr>
                        <a:t>1945-2005</a:t>
                      </a:r>
                      <a:endParaRPr lang="en-US" altLang="ja-JP"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c>
                  <a:txBody>
                    <a:bodyPr/>
                    <a:lstStyle/>
                    <a:p>
                      <a:pPr algn="ctr" fontAlgn="ctr"/>
                      <a:r>
                        <a:rPr lang="ja-JP" altLang="en-US" sz="800" u="none" strike="noStrike" dirty="0" smtClean="0">
                          <a:effectLst/>
                        </a:rPr>
                        <a:t>中国･タイ･ラオス</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517" marR="1517" marT="1427" marB="0" anchor="ctr"/>
                </a:tc>
              </a:tr>
            </a:tbl>
          </a:graphicData>
        </a:graphic>
      </p:graphicFrame>
      <p:sp>
        <p:nvSpPr>
          <p:cNvPr id="6" name="日付プレースホルダー 5"/>
          <p:cNvSpPr>
            <a:spLocks noGrp="1"/>
          </p:cNvSpPr>
          <p:nvPr>
            <p:ph type="dt" sz="half" idx="10"/>
          </p:nvPr>
        </p:nvSpPr>
        <p:spPr/>
        <p:txBody>
          <a:bodyPr/>
          <a:lstStyle/>
          <a:p>
            <a:r>
              <a:rPr lang="en-US" altLang="ja-JP" smtClean="0"/>
              <a:t>12/8/2015</a:t>
            </a:r>
            <a:endParaRPr lang="en-US" dirty="0"/>
          </a:p>
        </p:txBody>
      </p:sp>
      <p:sp>
        <p:nvSpPr>
          <p:cNvPr id="7" name="フッター プレースホルダー 6"/>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5" name="表 4"/>
          <p:cNvGraphicFramePr>
            <a:graphicFrameLocks noGrp="1"/>
          </p:cNvGraphicFramePr>
          <p:nvPr>
            <p:extLst>
              <p:ext uri="{D42A27DB-BD31-4B8C-83A1-F6EECF244321}">
                <p14:modId xmlns:p14="http://schemas.microsoft.com/office/powerpoint/2010/main" val="1101214182"/>
              </p:ext>
            </p:extLst>
          </p:nvPr>
        </p:nvGraphicFramePr>
        <p:xfrm>
          <a:off x="487452" y="533400"/>
          <a:ext cx="3987561" cy="4174133"/>
        </p:xfrm>
        <a:graphic>
          <a:graphicData uri="http://schemas.openxmlformats.org/drawingml/2006/table">
            <a:tbl>
              <a:tblPr>
                <a:tableStyleId>{5C22544A-7EE6-4342-B048-85BDC9FD1C3A}</a:tableStyleId>
              </a:tblPr>
              <a:tblGrid>
                <a:gridCol w="591563"/>
                <a:gridCol w="2208503"/>
                <a:gridCol w="1187495"/>
              </a:tblGrid>
              <a:tr h="230027">
                <a:tc>
                  <a:txBody>
                    <a:bodyPr/>
                    <a:lstStyle/>
                    <a:p>
                      <a:pPr algn="ctr" fontAlgn="ctr"/>
                      <a:r>
                        <a:rPr lang="ja-JP" altLang="en-US" sz="800" u="none" strike="noStrike" dirty="0">
                          <a:effectLst/>
                        </a:rPr>
                        <a:t>窪田　順平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民族／国家の交錯と生業変化を軸とした環境史の解明－中央ユーラシア半乾燥域の変遷</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b="0" i="0" u="none" strike="noStrike" dirty="0" smtClean="0">
                          <a:effectLst/>
                          <a:latin typeface="+mn-lt"/>
                          <a:ea typeface="+mn-ea"/>
                        </a:rPr>
                        <a:t>中央ユーラシア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30027">
                <a:tc>
                  <a:txBody>
                    <a:bodyPr/>
                    <a:lstStyle/>
                    <a:p>
                      <a:pPr algn="ctr" fontAlgn="ctr"/>
                      <a:r>
                        <a:rPr lang="ja-JP" altLang="en-US" sz="800" u="none" strike="noStrike" dirty="0">
                          <a:effectLst/>
                        </a:rPr>
                        <a:t>門司　和彦</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熱帯アジアの環境変化と感染症</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ラオス･中国･バングラデシュ</a:t>
                      </a:r>
                      <a:endParaRPr lang="en-US" altLang="ja-JP" sz="800" u="none" strike="noStrike" dirty="0" smtClean="0">
                        <a:effectLst/>
                      </a:endParaRPr>
                    </a:p>
                  </a:txBody>
                  <a:tcPr marL="1427" marR="1427" marT="1427" marB="0" anchor="ctr"/>
                </a:tc>
              </a:tr>
              <a:tr h="230027">
                <a:tc>
                  <a:txBody>
                    <a:bodyPr/>
                    <a:lstStyle/>
                    <a:p>
                      <a:pPr algn="ctr" fontAlgn="ctr"/>
                      <a:r>
                        <a:rPr lang="ja-JP" altLang="en-US" sz="800" u="none" strike="noStrike" dirty="0">
                          <a:effectLst/>
                        </a:rPr>
                        <a:t>縄田　浩志</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アラブ社会におけるなりわい生態系の研究</a:t>
                      </a:r>
                      <a:r>
                        <a:rPr lang="en-US" altLang="ja-JP" sz="800" u="none" strike="noStrike" dirty="0">
                          <a:effectLst/>
                        </a:rPr>
                        <a:t>―</a:t>
                      </a:r>
                      <a:r>
                        <a:rPr lang="ja-JP" altLang="en-US" sz="800" u="none" strike="noStrike" dirty="0">
                          <a:effectLst/>
                        </a:rPr>
                        <a:t>ポスト石油時代に向けてー</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西アジア・北アフリカ</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30027">
                <a:tc>
                  <a:txBody>
                    <a:bodyPr/>
                    <a:lstStyle/>
                    <a:p>
                      <a:pPr algn="ctr" fontAlgn="ctr"/>
                      <a:r>
                        <a:rPr lang="ja-JP" altLang="en-US" sz="800" u="none" strike="noStrike" dirty="0">
                          <a:effectLst/>
                        </a:rPr>
                        <a:t>嘉田　良平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東南アジアにおける持続可能な食料供給と健康リスク管理の流域設計</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フィリピン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17844">
                <a:tc>
                  <a:txBody>
                    <a:bodyPr/>
                    <a:lstStyle/>
                    <a:p>
                      <a:pPr algn="ctr" fontAlgn="ctr"/>
                      <a:r>
                        <a:rPr lang="ja-JP" altLang="en-US" sz="800" u="none" strike="noStrike" dirty="0">
                          <a:effectLst/>
                        </a:rPr>
                        <a:t>田中　樹</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砂漠化をめぐる風と人と土</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b="0" i="0" u="none" strike="noStrike" dirty="0" smtClean="0">
                          <a:effectLst/>
                          <a:latin typeface="+mn-ea"/>
                          <a:ea typeface="+mn-ea"/>
                        </a:rPr>
                        <a:t>アフロユーラシア半乾燥帯</a:t>
                      </a:r>
                      <a:endParaRPr lang="ja-JP" altLang="en-US" sz="800" b="0" i="0" u="none" strike="noStrike" dirty="0">
                        <a:effectLst/>
                        <a:latin typeface="+mn-ea"/>
                        <a:ea typeface="+mn-ea"/>
                      </a:endParaRPr>
                    </a:p>
                  </a:txBody>
                  <a:tcPr marL="1427" marR="1427" marT="1427" marB="0" anchor="ctr"/>
                </a:tc>
              </a:tr>
              <a:tr h="230027">
                <a:tc>
                  <a:txBody>
                    <a:bodyPr/>
                    <a:lstStyle/>
                    <a:p>
                      <a:pPr algn="ctr" fontAlgn="ctr"/>
                      <a:r>
                        <a:rPr lang="ja-JP" altLang="en-US" sz="800" u="none" strike="noStrike" dirty="0">
                          <a:effectLst/>
                        </a:rPr>
                        <a:t>谷口　真人</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アジア環太平洋地域の人間環境安全保障</a:t>
                      </a:r>
                      <a:r>
                        <a:rPr lang="en-US" altLang="ja-JP" sz="800" u="none" strike="noStrike" dirty="0">
                          <a:effectLst/>
                        </a:rPr>
                        <a:t>―</a:t>
                      </a:r>
                      <a:r>
                        <a:rPr lang="ja-JP" altLang="en-US" sz="800" u="none" strike="noStrike" dirty="0">
                          <a:effectLst/>
                        </a:rPr>
                        <a:t>水･エネルギー･食料連環</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環太平洋地域</a:t>
                      </a:r>
                      <a:endParaRPr lang="en-US" altLang="ja-JP" sz="800" u="none" strike="noStrike" dirty="0" smtClean="0">
                        <a:effectLst/>
                      </a:endParaRPr>
                    </a:p>
                  </a:txBody>
                  <a:tcPr marL="1427" marR="1427" marT="1427" marB="0" anchor="ctr"/>
                </a:tc>
              </a:tr>
              <a:tr h="230027">
                <a:tc>
                  <a:txBody>
                    <a:bodyPr/>
                    <a:lstStyle/>
                    <a:p>
                      <a:pPr algn="ctr" fontAlgn="ctr"/>
                      <a:r>
                        <a:rPr lang="ja-JP" altLang="en-US" sz="800" u="none" strike="noStrike" dirty="0">
                          <a:effectLst/>
                        </a:rPr>
                        <a:t>羽生　淳子</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地域に根ざした小規模経済活動と長期持続可能性</a:t>
                      </a:r>
                      <a:r>
                        <a:rPr lang="en-US" altLang="ja-JP" sz="800" u="none" strike="noStrike" dirty="0">
                          <a:effectLst/>
                        </a:rPr>
                        <a:t>―</a:t>
                      </a:r>
                      <a:r>
                        <a:rPr lang="ja-JP" altLang="en-US" sz="800" u="none" strike="noStrike" dirty="0">
                          <a:effectLst/>
                        </a:rPr>
                        <a:t>歴史生態学からのアプローチ</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東日本・北米西海岸</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30027">
                <a:tc>
                  <a:txBody>
                    <a:bodyPr/>
                    <a:lstStyle/>
                    <a:p>
                      <a:pPr algn="ctr" fontAlgn="ctr"/>
                      <a:r>
                        <a:rPr lang="ja-JP" altLang="en-US" sz="800" u="none" strike="noStrike" dirty="0">
                          <a:effectLst/>
                        </a:rPr>
                        <a:t>中尾　正義</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水資源変動負荷に対するオアシス地域の適応力評価とその歴史的変遷</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中国</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9114">
                <a:tc>
                  <a:txBody>
                    <a:bodyPr/>
                    <a:lstStyle/>
                    <a:p>
                      <a:pPr algn="ctr" fontAlgn="ctr"/>
                      <a:r>
                        <a:rPr lang="ja-JP" altLang="en-US" sz="800" u="none" strike="noStrike" dirty="0" smtClean="0">
                          <a:effectLst/>
                        </a:rPr>
                        <a:t>佐藤洋一郎</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農業が環境を破壊するとき－ユーラシア農耕史と環境</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日本･中国･東南アジア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17844">
                <a:tc>
                  <a:txBody>
                    <a:bodyPr/>
                    <a:lstStyle/>
                    <a:p>
                      <a:pPr algn="ctr" fontAlgn="ctr"/>
                      <a:r>
                        <a:rPr lang="ja-JP" altLang="en-US" sz="800" u="none" strike="noStrike" dirty="0">
                          <a:effectLst/>
                        </a:rPr>
                        <a:t>長田　俊樹</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環境変化とインダス文明</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インド･パキスタン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17844">
                <a:tc>
                  <a:txBody>
                    <a:bodyPr/>
                    <a:lstStyle/>
                    <a:p>
                      <a:pPr algn="ctr" fontAlgn="ctr"/>
                      <a:r>
                        <a:rPr lang="ja-JP" altLang="en-US" sz="800" u="none" strike="noStrike" dirty="0">
                          <a:effectLst/>
                        </a:rPr>
                        <a:t>内山　純蔵</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東アジア内海の新石器化と現代化：景観の形成史</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日本･韓国・サハリン</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30027">
                <a:tc>
                  <a:txBody>
                    <a:bodyPr/>
                    <a:lstStyle/>
                    <a:p>
                      <a:pPr algn="ctr" fontAlgn="ctr"/>
                      <a:r>
                        <a:rPr lang="ja-JP" altLang="en-US" sz="800" u="none" strike="noStrike" dirty="0">
                          <a:effectLst/>
                        </a:rPr>
                        <a:t>中塚　武</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高分解能古気候学と歴史･考古学の連携による気候変動に強い社会システムの探索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46224">
                <a:tc>
                  <a:txBody>
                    <a:bodyPr/>
                    <a:lstStyle/>
                    <a:p>
                      <a:pPr algn="ctr" fontAlgn="ctr"/>
                      <a:r>
                        <a:rPr lang="zh-CN" altLang="en-US"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谷内　</a:t>
                      </a:r>
                      <a:r>
                        <a:rPr lang="zh-CN" altLang="en-US"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茂雄</a:t>
                      </a:r>
                      <a:endParaRPr lang="en-US" altLang="zh-CN" sz="800" b="0" i="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427" marR="1427" marT="1427" marB="0" anchor="ctr"/>
                </a:tc>
                <a:tc>
                  <a:txBody>
                    <a:bodyPr/>
                    <a:lstStyle/>
                    <a:p>
                      <a:pPr algn="l" fontAlgn="ctr"/>
                      <a:r>
                        <a:rPr lang="ja-JP" altLang="en-US" sz="800" u="none" strike="noStrike" dirty="0">
                          <a:effectLst/>
                        </a:rPr>
                        <a:t>琵琶湖－淀川水系における流域管理モデルの構築</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b="0" i="0" u="none" strike="noStrike" dirty="0" smtClean="0">
                          <a:effectLst/>
                          <a:latin typeface="+mn-lt"/>
                          <a:ea typeface="+mn-ea"/>
                        </a:rPr>
                        <a:t>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303750">
                <a:tc>
                  <a:txBody>
                    <a:bodyPr/>
                    <a:lstStyle/>
                    <a:p>
                      <a:pPr algn="ctr" fontAlgn="ctr"/>
                      <a:r>
                        <a:rPr lang="zh-TW" altLang="en-US" sz="800" u="none" strike="noStrike" dirty="0">
                          <a:effectLst/>
                        </a:rPr>
                        <a:t>関野　</a:t>
                      </a:r>
                      <a:r>
                        <a:rPr lang="zh-TW" altLang="en-US" sz="800" u="none" strike="noStrike" dirty="0" smtClean="0">
                          <a:effectLst/>
                        </a:rPr>
                        <a:t>樹</a:t>
                      </a:r>
                      <a:endParaRPr lang="en-US" altLang="zh-TW"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流域環境の質と環境意識の関係解明－土地・水資源利用に伴う環境変化を契機として</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30027">
                <a:tc>
                  <a:txBody>
                    <a:bodyPr/>
                    <a:lstStyle/>
                    <a:p>
                      <a:pPr algn="ctr" fontAlgn="ctr"/>
                      <a:r>
                        <a:rPr lang="ja-JP" altLang="en-US" sz="800" u="none" strike="noStrike" dirty="0" smtClean="0">
                          <a:effectLst/>
                        </a:rPr>
                        <a:t>高相徳志郎</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亜熱帯島嶼における自然環境と人間社会システムの相互利用</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日本</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17844">
                <a:tc>
                  <a:txBody>
                    <a:bodyPr/>
                    <a:lstStyle/>
                    <a:p>
                      <a:pPr algn="ctr" fontAlgn="ctr"/>
                      <a:r>
                        <a:rPr lang="ja-JP" altLang="en-US" sz="800" u="none" strike="noStrike" dirty="0" smtClean="0">
                          <a:effectLst/>
                        </a:rPr>
                        <a:t>梅津千恵子</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社会・生態システムの脆弱性とレジリアンス</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u="none" strike="noStrike" dirty="0" smtClean="0">
                          <a:effectLst/>
                        </a:rPr>
                        <a:t>ザンビア</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r h="230027">
                <a:tc>
                  <a:txBody>
                    <a:bodyPr/>
                    <a:lstStyle/>
                    <a:p>
                      <a:pPr algn="ctr" fontAlgn="ctr"/>
                      <a:r>
                        <a:rPr lang="ja-JP" altLang="en-US" sz="800" u="none" strike="noStrike" dirty="0">
                          <a:effectLst/>
                        </a:rPr>
                        <a:t>佐藤　哲</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l" fontAlgn="ctr"/>
                      <a:r>
                        <a:rPr lang="ja-JP" altLang="en-US" sz="800" u="none" strike="noStrike" dirty="0">
                          <a:effectLst/>
                        </a:rPr>
                        <a:t>地域環境知形成による新たなコモンズの創生と持続可能な管理</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c>
                  <a:txBody>
                    <a:bodyPr/>
                    <a:lstStyle/>
                    <a:p>
                      <a:pPr algn="ctr" fontAlgn="ctr"/>
                      <a:r>
                        <a:rPr lang="ja-JP" altLang="en-US" sz="800" b="0" i="0" u="none" strike="noStrike" dirty="0" smtClean="0">
                          <a:effectLst/>
                          <a:latin typeface="+mn-lt"/>
                          <a:ea typeface="+mn-ea"/>
                        </a:rPr>
                        <a:t>グローバル</a:t>
                      </a:r>
                      <a:endParaRPr lang="ja-JP" altLang="en-US" sz="800" b="0" i="0" u="none" strike="noStrike" dirty="0">
                        <a:effectLst/>
                        <a:latin typeface="ＭＳ ゴシック" panose="020B0609070205080204" pitchFamily="49" charset="-128"/>
                        <a:ea typeface="ＭＳ ゴシック" panose="020B0609070205080204" pitchFamily="49" charset="-128"/>
                      </a:endParaRPr>
                    </a:p>
                  </a:txBody>
                  <a:tcPr marL="1427" marR="1427" marT="1427" marB="0" anchor="ctr"/>
                </a:tc>
              </a:tr>
            </a:tbl>
          </a:graphicData>
        </a:graphic>
      </p:graphicFrame>
    </p:spTree>
    <p:extLst>
      <p:ext uri="{BB962C8B-B14F-4D97-AF65-F5344CB8AC3E}">
        <p14:creationId xmlns:p14="http://schemas.microsoft.com/office/powerpoint/2010/main" val="335909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4650000"/>
            <a:ext cx="7368600" cy="1524000"/>
          </a:xfrm>
        </p:spPr>
        <p:txBody>
          <a:bodyPr/>
          <a:lstStyle/>
          <a:p>
            <a:r>
              <a:rPr kumimoji="1" lang="ja-JP" altLang="en-US" dirty="0" smtClean="0"/>
              <a:t>終了プロジェクトの成果物は宝の山！</a:t>
            </a:r>
            <a:endParaRPr kumimoji="1" lang="ja-JP" altLang="en-US" dirty="0"/>
          </a:p>
        </p:txBody>
      </p:sp>
      <p:sp>
        <p:nvSpPr>
          <p:cNvPr id="3" name="コンテンツ プレースホルダー 2"/>
          <p:cNvSpPr>
            <a:spLocks noGrp="1"/>
          </p:cNvSpPr>
          <p:nvPr>
            <p:ph idx="1"/>
          </p:nvPr>
        </p:nvSpPr>
        <p:spPr>
          <a:xfrm>
            <a:off x="699250" y="639000"/>
            <a:ext cx="6932750" cy="3429000"/>
          </a:xfrm>
        </p:spPr>
        <p:txBody>
          <a:bodyPr>
            <a:noAutofit/>
          </a:bodyPr>
          <a:lstStyle/>
          <a:p>
            <a:r>
              <a:rPr lang="ja-JP" altLang="en-US" dirty="0"/>
              <a:t>アジア、アフリカ、日本、現代から江戸時代～有史前まで、広い時間空間スケールを研究対象にする研究</a:t>
            </a:r>
            <a:r>
              <a:rPr lang="ja-JP" altLang="en-US" dirty="0" smtClean="0"/>
              <a:t>プロジェクト</a:t>
            </a:r>
            <a:endParaRPr lang="en-US" altLang="ja-JP" dirty="0" smtClean="0"/>
          </a:p>
          <a:p>
            <a:r>
              <a:rPr lang="ja-JP" altLang="en-US" dirty="0" smtClean="0"/>
              <a:t>海外、国内の共同研究者とすすめたさまざまな分野の研究成果（中国語、トルコ語、アラビア語、ラオ語も）</a:t>
            </a:r>
            <a:endParaRPr lang="en-US" altLang="ja-JP" dirty="0"/>
          </a:p>
          <a:p>
            <a:r>
              <a:rPr lang="ja-JP" altLang="en-US" dirty="0" smtClean="0"/>
              <a:t>書籍、ビデオなどさまざまな形態の成果物</a:t>
            </a:r>
            <a:endParaRPr lang="en-US" altLang="ja-JP" dirty="0" smtClean="0"/>
          </a:p>
          <a:p>
            <a:r>
              <a:rPr lang="ja-JP" altLang="en-US" dirty="0" smtClean="0"/>
              <a:t>貴重</a:t>
            </a:r>
            <a:r>
              <a:rPr lang="ja-JP" altLang="en-US" dirty="0"/>
              <a:t>な現地のデータを、現地の政府機関から入手</a:t>
            </a:r>
            <a:endParaRPr lang="en-US" altLang="ja-JP" dirty="0"/>
          </a:p>
          <a:p>
            <a:r>
              <a:rPr lang="ja-JP" altLang="en-US" dirty="0"/>
              <a:t>衛星観測データ、地図、気象データ、統計データ、古文書など多様な資料</a:t>
            </a:r>
          </a:p>
          <a:p>
            <a:pPr marL="42863" indent="0">
              <a:buNone/>
            </a:pPr>
            <a:endParaRPr lang="en-US" altLang="ja-JP" dirty="0"/>
          </a:p>
        </p:txBody>
      </p:sp>
      <p:sp>
        <p:nvSpPr>
          <p:cNvPr id="7" name="日付プレースホルダー 6"/>
          <p:cNvSpPr>
            <a:spLocks noGrp="1"/>
          </p:cNvSpPr>
          <p:nvPr>
            <p:ph type="dt" sz="half" idx="10"/>
          </p:nvPr>
        </p:nvSpPr>
        <p:spPr/>
        <p:txBody>
          <a:bodyPr/>
          <a:lstStyle/>
          <a:p>
            <a:r>
              <a:rPr lang="en-US" altLang="ja-JP" smtClean="0"/>
              <a:t>12/8/2015</a:t>
            </a:r>
            <a:endParaRPr lang="en-US" dirty="0"/>
          </a:p>
        </p:txBody>
      </p:sp>
      <p:sp>
        <p:nvSpPr>
          <p:cNvPr id="8" name="フッター プレースホルダー 7"/>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テキスト ボックス 3"/>
          <p:cNvSpPr txBox="1"/>
          <p:nvPr/>
        </p:nvSpPr>
        <p:spPr>
          <a:xfrm>
            <a:off x="4662000" y="3493562"/>
            <a:ext cx="3960000" cy="1600438"/>
          </a:xfrm>
          <a:prstGeom prst="rect">
            <a:avLst/>
          </a:prstGeom>
          <a:solidFill>
            <a:schemeClr val="accent2">
              <a:lumMod val="75000"/>
            </a:schemeClr>
          </a:solidFill>
        </p:spPr>
        <p:txBody>
          <a:bodyPr wrap="square" rtlCol="0">
            <a:spAutoFit/>
          </a:bodyPr>
          <a:lstStyle/>
          <a:p>
            <a:r>
              <a:rPr kumimoji="1" lang="ja-JP" altLang="en-US" sz="1400" dirty="0"/>
              <a:t>ところが・・・</a:t>
            </a:r>
            <a:r>
              <a:rPr kumimoji="1" lang="en-US" altLang="ja-JP" sz="1400" dirty="0"/>
              <a:t>5</a:t>
            </a:r>
            <a:r>
              <a:rPr kumimoji="1" lang="ja-JP" altLang="en-US" sz="1400" dirty="0"/>
              <a:t>年間のプロジェクト終了後</a:t>
            </a:r>
            <a:endParaRPr kumimoji="1" lang="en-US" altLang="ja-JP" sz="1400" dirty="0"/>
          </a:p>
          <a:p>
            <a:endParaRPr kumimoji="1" lang="en-US" altLang="ja-JP" sz="1400" dirty="0"/>
          </a:p>
          <a:p>
            <a:r>
              <a:rPr kumimoji="1" lang="ja-JP" altLang="en-US" sz="1400" dirty="0"/>
              <a:t>・利用者がいなくなる</a:t>
            </a:r>
            <a:endParaRPr kumimoji="1" lang="en-US" altLang="ja-JP" sz="1400" dirty="0"/>
          </a:p>
          <a:p>
            <a:r>
              <a:rPr kumimoji="1" lang="ja-JP" altLang="en-US" sz="1400" dirty="0"/>
              <a:t>・どこにどんな資料があるのかわからなくなる</a:t>
            </a:r>
            <a:endParaRPr kumimoji="1" lang="en-US" altLang="ja-JP" sz="1400" dirty="0"/>
          </a:p>
          <a:p>
            <a:r>
              <a:rPr kumimoji="1" lang="ja-JP" altLang="en-US" sz="1400" dirty="0"/>
              <a:t>・資料を残さずに研究所から異動してしまう</a:t>
            </a:r>
            <a:endParaRPr kumimoji="1" lang="en-US" altLang="ja-JP" sz="1400" dirty="0"/>
          </a:p>
          <a:p>
            <a:r>
              <a:rPr kumimoji="1" lang="ja-JP" altLang="en-US" sz="1400" dirty="0"/>
              <a:t>・資料の詳細が不明になってしまう</a:t>
            </a:r>
            <a:endParaRPr kumimoji="1" lang="en-US" altLang="ja-JP" sz="1400" dirty="0"/>
          </a:p>
          <a:p>
            <a:r>
              <a:rPr kumimoji="1" lang="ja-JP" altLang="en-US" sz="1400" dirty="0"/>
              <a:t>・資料が時間･空間的に細切れで使いにくい</a:t>
            </a:r>
            <a:endParaRPr kumimoji="1" lang="en-US" altLang="ja-JP" sz="1400" dirty="0"/>
          </a:p>
        </p:txBody>
      </p:sp>
      <p:sp>
        <p:nvSpPr>
          <p:cNvPr id="6" name="テキスト ボックス 5"/>
          <p:cNvSpPr txBox="1"/>
          <p:nvPr/>
        </p:nvSpPr>
        <p:spPr>
          <a:xfrm>
            <a:off x="3548400" y="5814000"/>
            <a:ext cx="4443600" cy="707886"/>
          </a:xfrm>
          <a:prstGeom prst="rect">
            <a:avLst/>
          </a:prstGeom>
          <a:noFill/>
        </p:spPr>
        <p:txBody>
          <a:bodyPr wrap="square" rtlCol="0">
            <a:spAutoFit/>
          </a:bodyPr>
          <a:lstStyle/>
          <a:p>
            <a:r>
              <a:rPr kumimoji="1" lang="ja-JP" altLang="en-US" sz="2000" dirty="0" smtClean="0"/>
              <a:t>まずは、所内で有効活用をはかる</a:t>
            </a:r>
            <a:endParaRPr kumimoji="1" lang="en-US" altLang="ja-JP" sz="2000" dirty="0" smtClean="0"/>
          </a:p>
          <a:p>
            <a:r>
              <a:rPr kumimoji="1" lang="ja-JP" altLang="en-US" sz="2000" dirty="0" smtClean="0"/>
              <a:t>セミ？「オープンサイエンス」</a:t>
            </a:r>
            <a:endParaRPr kumimoji="1" lang="ja-JP" altLang="en-US" sz="2000" dirty="0"/>
          </a:p>
        </p:txBody>
      </p:sp>
    </p:spTree>
    <p:extLst>
      <p:ext uri="{BB962C8B-B14F-4D97-AF65-F5344CB8AC3E}">
        <p14:creationId xmlns:p14="http://schemas.microsoft.com/office/powerpoint/2010/main" val="6815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2000" y="4779000"/>
            <a:ext cx="7053600" cy="1524000"/>
          </a:xfrm>
        </p:spPr>
        <p:txBody>
          <a:bodyPr>
            <a:normAutofit/>
          </a:bodyPr>
          <a:lstStyle/>
          <a:p>
            <a:r>
              <a:rPr kumimoji="1" lang="ja-JP" altLang="en-US" dirty="0" smtClean="0"/>
              <a:t>地球研での成果蓄積と公開の</a:t>
            </a:r>
            <a:r>
              <a:rPr lang="ja-JP" altLang="en-US" dirty="0" smtClean="0"/>
              <a:t>しくみ～地球</a:t>
            </a:r>
            <a:r>
              <a:rPr lang="ja-JP" altLang="en-US" dirty="0"/>
              <a:t>研アーカイブズを中心と</a:t>
            </a:r>
            <a:r>
              <a:rPr lang="ja-JP" altLang="en-US" dirty="0" smtClean="0"/>
              <a:t>して</a:t>
            </a:r>
            <a:endParaRPr kumimoji="1" lang="ja-JP" altLang="en-US" dirty="0"/>
          </a:p>
        </p:txBody>
      </p:sp>
      <p:sp>
        <p:nvSpPr>
          <p:cNvPr id="3" name="コンテンツ プレースホルダー 2"/>
          <p:cNvSpPr>
            <a:spLocks noGrp="1"/>
          </p:cNvSpPr>
          <p:nvPr>
            <p:ph idx="1"/>
          </p:nvPr>
        </p:nvSpPr>
        <p:spPr>
          <a:xfrm>
            <a:off x="533400" y="533400"/>
            <a:ext cx="6554867" cy="4110600"/>
          </a:xfrm>
        </p:spPr>
        <p:txBody>
          <a:bodyPr>
            <a:normAutofit fontScale="92500" lnSpcReduction="20000"/>
          </a:bodyPr>
          <a:lstStyle/>
          <a:p>
            <a:r>
              <a:rPr kumimoji="1" lang="ja-JP" altLang="en-US" dirty="0" smtClean="0"/>
              <a:t>地球研アーカイブズ：資料閲覧スペース</a:t>
            </a:r>
            <a:endParaRPr kumimoji="1" lang="en-US" altLang="ja-JP" dirty="0" smtClean="0"/>
          </a:p>
          <a:p>
            <a:pPr lvl="1"/>
            <a:r>
              <a:rPr kumimoji="1" lang="ja-JP" altLang="en-US" dirty="0" smtClean="0"/>
              <a:t>書籍・出版物</a:t>
            </a:r>
            <a:r>
              <a:rPr lang="ja-JP" altLang="en-US" dirty="0"/>
              <a:t>（</a:t>
            </a:r>
            <a:r>
              <a:rPr kumimoji="1" lang="ja-JP" altLang="en-US" dirty="0" smtClean="0"/>
              <a:t>所内、</a:t>
            </a:r>
            <a:r>
              <a:rPr kumimoji="1" lang="en-US" altLang="ja-JP" dirty="0" smtClean="0"/>
              <a:t>ILL</a:t>
            </a:r>
            <a:r>
              <a:rPr kumimoji="1" lang="ja-JP" altLang="en-US" dirty="0" err="1" smtClean="0"/>
              <a:t>での</a:t>
            </a:r>
            <a:r>
              <a:rPr kumimoji="1" lang="ja-JP" altLang="en-US" dirty="0" smtClean="0"/>
              <a:t>所外貸し出し</a:t>
            </a:r>
            <a:r>
              <a:rPr kumimoji="1" lang="en-US" altLang="ja-JP" dirty="0" smtClean="0"/>
              <a:t>OK</a:t>
            </a:r>
            <a:r>
              <a:rPr lang="ja-JP" altLang="en-US" dirty="0"/>
              <a:t>）</a:t>
            </a:r>
            <a:endParaRPr kumimoji="1" lang="en-US" altLang="ja-JP" dirty="0" smtClean="0"/>
          </a:p>
          <a:p>
            <a:pPr lvl="1"/>
            <a:r>
              <a:rPr kumimoji="1" lang="ja-JP" altLang="en-US" dirty="0" smtClean="0"/>
              <a:t>内部資料、映像資料、新聞記事、グッズなど</a:t>
            </a:r>
            <a:endParaRPr kumimoji="1" lang="en-US" altLang="ja-JP" dirty="0" smtClean="0"/>
          </a:p>
          <a:p>
            <a:pPr lvl="1"/>
            <a:r>
              <a:rPr kumimoji="1" lang="ja-JP" altLang="en-US" dirty="0" smtClean="0"/>
              <a:t>プロジェクト収集図書</a:t>
            </a:r>
            <a:r>
              <a:rPr kumimoji="1" lang="en-US" altLang="ja-JP" dirty="0" smtClean="0"/>
              <a:t>(</a:t>
            </a:r>
            <a:r>
              <a:rPr kumimoji="1" lang="ja-JP" altLang="en-US" dirty="0" smtClean="0"/>
              <a:t>コレクション</a:t>
            </a:r>
            <a:r>
              <a:rPr kumimoji="1" lang="en-US" altLang="ja-JP" dirty="0" smtClean="0"/>
              <a:t>)</a:t>
            </a:r>
            <a:r>
              <a:rPr kumimoji="1" lang="ja-JP" altLang="en-US" dirty="0" smtClean="0"/>
              <a:t>の設置</a:t>
            </a:r>
            <a:endParaRPr kumimoji="1" lang="en-US" altLang="ja-JP" dirty="0" smtClean="0"/>
          </a:p>
          <a:p>
            <a:r>
              <a:rPr kumimoji="1" lang="ja-JP" altLang="en-US" dirty="0" smtClean="0"/>
              <a:t>地球研アーカイブズ・研究資源データベース</a:t>
            </a:r>
            <a:endParaRPr kumimoji="1" lang="en-US" altLang="ja-JP" dirty="0" smtClean="0"/>
          </a:p>
          <a:p>
            <a:pPr lvl="1"/>
            <a:r>
              <a:rPr lang="ja-JP" altLang="en-US" dirty="0" smtClean="0"/>
              <a:t>研究成果、観測データ、報告書等の電子データと</a:t>
            </a:r>
            <a:r>
              <a:rPr kumimoji="1" lang="ja-JP" altLang="en-US" dirty="0" smtClean="0"/>
              <a:t>書誌情報</a:t>
            </a:r>
            <a:endParaRPr kumimoji="1" lang="en-US" altLang="ja-JP" dirty="0" smtClean="0"/>
          </a:p>
          <a:p>
            <a:pPr lvl="1"/>
            <a:r>
              <a:rPr lang="ja-JP" altLang="en-US" dirty="0" smtClean="0"/>
              <a:t>研究会等の開催記録、プログラム、講演映像のデータ公開</a:t>
            </a:r>
            <a:endParaRPr lang="en-US" altLang="ja-JP" dirty="0" smtClean="0"/>
          </a:p>
          <a:p>
            <a:pPr lvl="1"/>
            <a:r>
              <a:rPr lang="ja-JP" altLang="en-US" dirty="0" smtClean="0"/>
              <a:t>研究ポスター、プロジェクト紹介資料、学生向け教材</a:t>
            </a:r>
            <a:endParaRPr lang="en-US" altLang="ja-JP" dirty="0" smtClean="0"/>
          </a:p>
          <a:p>
            <a:r>
              <a:rPr lang="ja-JP" altLang="en-US" dirty="0" smtClean="0"/>
              <a:t>地球研アーカイブズ・研究業績データベース</a:t>
            </a:r>
            <a:endParaRPr lang="en-US" altLang="ja-JP" dirty="0" smtClean="0"/>
          </a:p>
          <a:p>
            <a:pPr lvl="1"/>
            <a:r>
              <a:rPr lang="ja-JP" altLang="en-US" dirty="0" smtClean="0"/>
              <a:t>プロジェクト研究の目的と成果、共同研究者</a:t>
            </a:r>
            <a:endParaRPr lang="en-US" altLang="ja-JP" dirty="0" smtClean="0"/>
          </a:p>
          <a:p>
            <a:pPr lvl="1"/>
            <a:r>
              <a:rPr kumimoji="1" lang="ja-JP" altLang="en-US" dirty="0" smtClean="0"/>
              <a:t>研究者プロ</a:t>
            </a:r>
            <a:r>
              <a:rPr lang="ja-JP" altLang="en-US" dirty="0"/>
              <a:t>フィール</a:t>
            </a:r>
            <a:endParaRPr kumimoji="1" lang="en-US" altLang="ja-JP" dirty="0" smtClean="0"/>
          </a:p>
          <a:p>
            <a:pPr lvl="1"/>
            <a:r>
              <a:rPr kumimoji="1" lang="ja-JP" altLang="en-US" dirty="0" smtClean="0"/>
              <a:t>研究成果、業績、フィールドワークの記録</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12/8/2015</a:t>
            </a:r>
            <a:endParaRPr lang="en-US" dirty="0"/>
          </a:p>
        </p:txBody>
      </p:sp>
      <p:sp>
        <p:nvSpPr>
          <p:cNvPr id="6" name="フッター プレースホルダー 5"/>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118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地球研アーカイブズ　現物資料</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000" y="464988"/>
            <a:ext cx="5567046" cy="4175285"/>
          </a:xfrm>
        </p:spPr>
      </p:pic>
      <p:sp>
        <p:nvSpPr>
          <p:cNvPr id="5" name="日付プレースホルダー 4"/>
          <p:cNvSpPr>
            <a:spLocks noGrp="1"/>
          </p:cNvSpPr>
          <p:nvPr>
            <p:ph type="dt" sz="half" idx="10"/>
          </p:nvPr>
        </p:nvSpPr>
        <p:spPr/>
        <p:txBody>
          <a:bodyPr/>
          <a:lstStyle/>
          <a:p>
            <a:r>
              <a:rPr lang="en-US" altLang="ja-JP" smtClean="0"/>
              <a:t>12/8/2015</a:t>
            </a:r>
            <a:endParaRPr lang="en-US" dirty="0"/>
          </a:p>
        </p:txBody>
      </p:sp>
      <p:sp>
        <p:nvSpPr>
          <p:cNvPr id="8" name="フッター プレースホルダー 7"/>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000" y="351493"/>
            <a:ext cx="2934850" cy="220113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000" y="2565000"/>
            <a:ext cx="2952000" cy="2214000"/>
          </a:xfrm>
          <a:prstGeom prst="rect">
            <a:avLst/>
          </a:prstGeom>
        </p:spPr>
      </p:pic>
    </p:spTree>
    <p:extLst>
      <p:ext uri="{BB962C8B-B14F-4D97-AF65-F5344CB8AC3E}">
        <p14:creationId xmlns:p14="http://schemas.microsoft.com/office/powerpoint/2010/main" val="3218852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8400" y="5370000"/>
            <a:ext cx="7368600" cy="1254000"/>
          </a:xfrm>
        </p:spPr>
        <p:txBody>
          <a:bodyPr>
            <a:normAutofit/>
          </a:bodyPr>
          <a:lstStyle/>
          <a:p>
            <a:r>
              <a:rPr lang="ja-JP" altLang="en-US" dirty="0" smtClean="0"/>
              <a:t>プロジェクト成果物：日本</a:t>
            </a:r>
            <a:r>
              <a:rPr lang="en-US" altLang="ja-JP" dirty="0" smtClean="0"/>
              <a:t/>
            </a:r>
            <a:br>
              <a:rPr lang="en-US" altLang="ja-JP" dirty="0" smtClean="0"/>
            </a:br>
            <a:r>
              <a:rPr lang="ja-JP" altLang="en-US" dirty="0" smtClean="0"/>
              <a:t> </a:t>
            </a:r>
            <a:r>
              <a:rPr lang="en-US" altLang="ja-JP" dirty="0" smtClean="0"/>
              <a:t>(</a:t>
            </a:r>
            <a:r>
              <a:rPr lang="ja-JP" altLang="en-US" dirty="0" smtClean="0"/>
              <a:t>西表、列島、地下、</a:t>
            </a:r>
            <a:r>
              <a:rPr lang="en-US" altLang="ja-JP" dirty="0" smtClean="0"/>
              <a:t>NEOMAP</a:t>
            </a:r>
            <a:r>
              <a:rPr lang="ja-JP" altLang="en-US" dirty="0" err="1" smtClean="0"/>
              <a:t>、</a:t>
            </a:r>
            <a:r>
              <a:rPr lang="en-US" altLang="ja-JP" dirty="0" smtClean="0"/>
              <a:t>CRP)</a:t>
            </a:r>
            <a:endParaRPr kumimoji="1" lang="ja-JP" altLang="en-US" dirty="0"/>
          </a:p>
        </p:txBody>
      </p:sp>
      <p:sp>
        <p:nvSpPr>
          <p:cNvPr id="6" name="コンテンツ プレースホルダー 5"/>
          <p:cNvSpPr>
            <a:spLocks noGrp="1"/>
          </p:cNvSpPr>
          <p:nvPr>
            <p:ph sz="half" idx="13"/>
          </p:nvPr>
        </p:nvSpPr>
        <p:spPr>
          <a:xfrm>
            <a:off x="4707000" y="359077"/>
            <a:ext cx="4230000" cy="5310000"/>
          </a:xfrm>
          <a:prstGeom prst="rect">
            <a:avLst/>
          </a:prstGeom>
        </p:spPr>
        <p:txBody>
          <a:bodyPr>
            <a:noAutofit/>
          </a:bodyPr>
          <a:lstStyle/>
          <a:p>
            <a:pPr marL="0" indent="0">
              <a:buNone/>
            </a:pPr>
            <a:r>
              <a:rPr lang="ja-JP" altLang="en-US" sz="1600" dirty="0"/>
              <a:t>　古文書</a:t>
            </a:r>
            <a:endParaRPr lang="en-US" altLang="ja-JP" sz="1600" dirty="0"/>
          </a:p>
          <a:p>
            <a:r>
              <a:rPr lang="ja-JP" altLang="en-US" sz="1600" dirty="0"/>
              <a:t>島田汎家文書</a:t>
            </a:r>
            <a:r>
              <a:rPr lang="en-US" altLang="ja-JP" sz="1600" dirty="0"/>
              <a:t>(</a:t>
            </a:r>
            <a:r>
              <a:rPr lang="ja-JP" altLang="en-US" sz="1600" dirty="0"/>
              <a:t>翻刻</a:t>
            </a:r>
            <a:r>
              <a:rPr lang="en-US" altLang="ja-JP" sz="1600" dirty="0"/>
              <a:t>)</a:t>
            </a:r>
            <a:r>
              <a:rPr lang="ja-JP" altLang="en-US" sz="1600" dirty="0"/>
              <a:t>　</a:t>
            </a:r>
            <a:r>
              <a:rPr lang="en-US" altLang="ja-JP" sz="1600" dirty="0"/>
              <a:t>※</a:t>
            </a:r>
            <a:r>
              <a:rPr lang="ja-JP" altLang="en-US" sz="1600" dirty="0"/>
              <a:t>信州秋山</a:t>
            </a:r>
            <a:endParaRPr lang="en-US" altLang="ja-JP" sz="1600" dirty="0"/>
          </a:p>
          <a:p>
            <a:r>
              <a:rPr lang="ja-JP" altLang="en-US" sz="1600" dirty="0"/>
              <a:t>西川家文書・林家文書</a:t>
            </a:r>
            <a:r>
              <a:rPr lang="en-US" altLang="ja-JP" sz="1600" dirty="0"/>
              <a:t>(</a:t>
            </a:r>
            <a:r>
              <a:rPr lang="ja-JP" altLang="en-US" sz="1600" dirty="0"/>
              <a:t>画像</a:t>
            </a:r>
            <a:r>
              <a:rPr lang="en-US" altLang="ja-JP" sz="1600" dirty="0"/>
              <a:t>)</a:t>
            </a:r>
            <a:r>
              <a:rPr lang="ja-JP" altLang="en-US" sz="1600" dirty="0"/>
              <a:t>　</a:t>
            </a:r>
            <a:r>
              <a:rPr lang="en-US" altLang="ja-JP" sz="1600" dirty="0"/>
              <a:t>※</a:t>
            </a:r>
            <a:r>
              <a:rPr lang="ja-JP" altLang="en-US" sz="1600" dirty="0"/>
              <a:t>北海道</a:t>
            </a:r>
            <a:endParaRPr lang="en-US" altLang="ja-JP" sz="1600" dirty="0"/>
          </a:p>
          <a:p>
            <a:pPr marL="0" indent="0">
              <a:buNone/>
            </a:pPr>
            <a:r>
              <a:rPr lang="ja-JP" altLang="en-US" sz="1600" dirty="0"/>
              <a:t>データベース</a:t>
            </a:r>
            <a:endParaRPr lang="en-US" altLang="ja-JP" sz="1600" dirty="0"/>
          </a:p>
          <a:p>
            <a:r>
              <a:rPr lang="ja-JP" altLang="en-US" sz="1600" dirty="0"/>
              <a:t>西表文献データベース</a:t>
            </a:r>
          </a:p>
          <a:p>
            <a:r>
              <a:rPr lang="ja-JP" altLang="en-US" sz="1600" dirty="0"/>
              <a:t>新石器化期・現代化期遺跡データベース</a:t>
            </a:r>
            <a:endParaRPr lang="en-US" altLang="ja-JP" sz="1600" dirty="0"/>
          </a:p>
          <a:p>
            <a:pPr marL="0" indent="0">
              <a:buNone/>
            </a:pPr>
            <a:r>
              <a:rPr lang="ja-JP" altLang="en-US" sz="1600" dirty="0"/>
              <a:t>観測データ</a:t>
            </a:r>
            <a:r>
              <a:rPr lang="en-US" altLang="ja-JP" sz="1600" dirty="0"/>
              <a:t>(</a:t>
            </a:r>
            <a:r>
              <a:rPr lang="ja-JP" altLang="en-US" sz="1600" dirty="0"/>
              <a:t>プロジェクトによる</a:t>
            </a:r>
            <a:r>
              <a:rPr lang="en-US" altLang="ja-JP" sz="1600" dirty="0"/>
              <a:t>)</a:t>
            </a:r>
          </a:p>
          <a:p>
            <a:r>
              <a:rPr lang="ja-JP" altLang="en-US" sz="1600" dirty="0"/>
              <a:t>重力観測</a:t>
            </a:r>
            <a:endParaRPr lang="en-US" altLang="ja-JP" sz="1600" dirty="0"/>
          </a:p>
          <a:p>
            <a:r>
              <a:rPr lang="ja-JP" altLang="en-US" sz="1600" dirty="0"/>
              <a:t>地下水位・地下温度・ヒートアイランド指標</a:t>
            </a:r>
            <a:endParaRPr lang="en-US" altLang="ja-JP" sz="1600" dirty="0"/>
          </a:p>
          <a:p>
            <a:pPr marL="0" indent="0">
              <a:buNone/>
            </a:pPr>
            <a:endParaRPr lang="en-US" altLang="ja-JP" sz="1600" dirty="0"/>
          </a:p>
          <a:p>
            <a:r>
              <a:rPr lang="ja-JP" altLang="en-US" sz="1600" dirty="0"/>
              <a:t>降水量・気温など（気象庁アメダス）</a:t>
            </a:r>
            <a:endParaRPr lang="en-US" altLang="ja-JP" sz="1600" dirty="0"/>
          </a:p>
          <a:p>
            <a:r>
              <a:rPr lang="en-US" altLang="ja-JP" sz="1600" dirty="0"/>
              <a:t>APHRO_JP(100</a:t>
            </a:r>
            <a:r>
              <a:rPr lang="ja-JP" altLang="en-US" sz="1600" dirty="0"/>
              <a:t>年、高解像度日降水量データ）</a:t>
            </a:r>
          </a:p>
        </p:txBody>
      </p:sp>
      <p:sp>
        <p:nvSpPr>
          <p:cNvPr id="5" name="コンテンツ プレースホルダー 4"/>
          <p:cNvSpPr>
            <a:spLocks noGrp="1"/>
          </p:cNvSpPr>
          <p:nvPr>
            <p:ph sz="quarter" idx="4"/>
          </p:nvPr>
        </p:nvSpPr>
        <p:spPr>
          <a:xfrm>
            <a:off x="252000" y="414000"/>
            <a:ext cx="4275000" cy="5175000"/>
          </a:xfrm>
          <a:prstGeom prst="rect">
            <a:avLst/>
          </a:prstGeom>
        </p:spPr>
        <p:txBody>
          <a:bodyPr>
            <a:noAutofit/>
          </a:bodyPr>
          <a:lstStyle/>
          <a:p>
            <a:pPr marL="0" indent="0">
              <a:buNone/>
            </a:pPr>
            <a:r>
              <a:rPr lang="ja-JP" altLang="en-US" sz="1600" dirty="0"/>
              <a:t>　地図</a:t>
            </a:r>
            <a:endParaRPr lang="en-US" altLang="ja-JP" sz="1600" dirty="0"/>
          </a:p>
          <a:p>
            <a:r>
              <a:rPr lang="ja-JP" altLang="en-US" sz="1600" dirty="0"/>
              <a:t>数値地図</a:t>
            </a:r>
            <a:r>
              <a:rPr lang="en-US" altLang="ja-JP" sz="1600" dirty="0"/>
              <a:t>5m</a:t>
            </a:r>
            <a:r>
              <a:rPr lang="ja-JP" altLang="en-US" sz="1600" dirty="0"/>
              <a:t>メッシュ</a:t>
            </a:r>
            <a:r>
              <a:rPr lang="en-US" altLang="ja-JP" sz="1600" dirty="0"/>
              <a:t>(</a:t>
            </a:r>
            <a:r>
              <a:rPr lang="ja-JP" altLang="en-US" sz="1600" dirty="0"/>
              <a:t>標高</a:t>
            </a:r>
            <a:r>
              <a:rPr lang="en-US" altLang="ja-JP" sz="1600" dirty="0"/>
              <a:t>)(</a:t>
            </a:r>
            <a:r>
              <a:rPr lang="ja-JP" altLang="en-US" sz="1600" dirty="0"/>
              <a:t>東京・京都･大阪）</a:t>
            </a:r>
            <a:endParaRPr lang="en-US" altLang="ja-JP" sz="1600" dirty="0"/>
          </a:p>
          <a:p>
            <a:r>
              <a:rPr lang="ja-JP" altLang="en-US" sz="1600" dirty="0"/>
              <a:t>数値地図</a:t>
            </a:r>
            <a:r>
              <a:rPr lang="en-US" altLang="ja-JP" sz="1600" dirty="0"/>
              <a:t>(</a:t>
            </a:r>
            <a:r>
              <a:rPr lang="ja-JP" altLang="en-US" sz="1600" dirty="0"/>
              <a:t>地図画像</a:t>
            </a:r>
            <a:r>
              <a:rPr lang="en-US" altLang="ja-JP" sz="1600" dirty="0"/>
              <a:t>)</a:t>
            </a:r>
          </a:p>
          <a:p>
            <a:r>
              <a:rPr lang="ja-JP" altLang="en-US" sz="1600" dirty="0"/>
              <a:t>図暦（明治～大正期の</a:t>
            </a:r>
            <a:r>
              <a:rPr lang="en-US" altLang="ja-JP" sz="1600" dirty="0"/>
              <a:t>5</a:t>
            </a:r>
            <a:r>
              <a:rPr lang="ja-JP" altLang="en-US" sz="1600" dirty="0"/>
              <a:t>万分の</a:t>
            </a:r>
            <a:r>
              <a:rPr lang="en-US" altLang="ja-JP" sz="1600" dirty="0"/>
              <a:t>1</a:t>
            </a:r>
            <a:r>
              <a:rPr lang="ja-JP" altLang="en-US" sz="1600" dirty="0"/>
              <a:t>地形図）</a:t>
            </a:r>
            <a:r>
              <a:rPr lang="en-US" altLang="ja-JP" sz="1600" dirty="0"/>
              <a:t>※</a:t>
            </a:r>
            <a:r>
              <a:rPr lang="ja-JP" altLang="en-US" sz="1600" dirty="0"/>
              <a:t>紙</a:t>
            </a:r>
            <a:endParaRPr lang="en-US" altLang="ja-JP" sz="1600" dirty="0"/>
          </a:p>
          <a:p>
            <a:r>
              <a:rPr lang="ja-JP" altLang="en-US" sz="1600" dirty="0"/>
              <a:t>土地利用</a:t>
            </a:r>
            <a:r>
              <a:rPr lang="en-US" altLang="ja-JP" sz="1600" dirty="0"/>
              <a:t>(</a:t>
            </a:r>
            <a:r>
              <a:rPr lang="ja-JP" altLang="en-US" sz="1600" dirty="0"/>
              <a:t>東京･大阪、</a:t>
            </a:r>
            <a:r>
              <a:rPr lang="en-US" altLang="ja-JP" sz="1600" dirty="0"/>
              <a:t>1930</a:t>
            </a:r>
            <a:r>
              <a:rPr lang="ja-JP" altLang="en-US" sz="1600" dirty="0"/>
              <a:t>･</a:t>
            </a:r>
            <a:r>
              <a:rPr lang="en-US" altLang="ja-JP" sz="1600" dirty="0"/>
              <a:t>60</a:t>
            </a:r>
            <a:r>
              <a:rPr lang="ja-JP" altLang="en-US" sz="1600" dirty="0"/>
              <a:t>･</a:t>
            </a:r>
            <a:r>
              <a:rPr lang="en-US" altLang="ja-JP" sz="1600" dirty="0"/>
              <a:t>2000)</a:t>
            </a:r>
          </a:p>
          <a:p>
            <a:r>
              <a:rPr lang="ja-JP" altLang="en-US" sz="1600" dirty="0"/>
              <a:t>デジタル地質図　</a:t>
            </a:r>
            <a:r>
              <a:rPr lang="en-US" altLang="ja-JP" sz="1600" dirty="0"/>
              <a:t>20</a:t>
            </a:r>
            <a:r>
              <a:rPr lang="ja-JP" altLang="en-US" sz="1600" dirty="0"/>
              <a:t>万分の</a:t>
            </a:r>
            <a:r>
              <a:rPr lang="en-US" altLang="ja-JP" sz="1600" dirty="0"/>
              <a:t>1</a:t>
            </a:r>
          </a:p>
          <a:p>
            <a:r>
              <a:rPr lang="ja-JP" altLang="en-US" sz="1600" dirty="0"/>
              <a:t>北海道魚つき保安林一覧表および地図、図面</a:t>
            </a:r>
            <a:endParaRPr lang="en-US" altLang="ja-JP" sz="1600" dirty="0"/>
          </a:p>
          <a:p>
            <a:pPr marL="0" indent="0">
              <a:buNone/>
            </a:pPr>
            <a:r>
              <a:rPr lang="ja-JP" altLang="en-US" sz="1600" dirty="0"/>
              <a:t>　統計</a:t>
            </a:r>
            <a:endParaRPr lang="en-US" altLang="ja-JP" sz="1600" dirty="0"/>
          </a:p>
          <a:p>
            <a:r>
              <a:rPr lang="ja-JP" altLang="en-US" sz="1600" dirty="0"/>
              <a:t>北海道の明治･大正期の林業・漁業関連資料</a:t>
            </a:r>
            <a:endParaRPr lang="en-US" altLang="ja-JP" sz="1600" dirty="0"/>
          </a:p>
          <a:p>
            <a:r>
              <a:rPr lang="ja-JP" altLang="en-US" sz="1600" dirty="0"/>
              <a:t>列島プロ　環境史年表・元データ</a:t>
            </a:r>
            <a:endParaRPr lang="en-US" altLang="ja-JP" sz="1600" dirty="0"/>
          </a:p>
          <a:p>
            <a:pPr marL="0" indent="0">
              <a:buNone/>
            </a:pPr>
            <a:r>
              <a:rPr lang="ja-JP" altLang="en-US" sz="1600" dirty="0"/>
              <a:t>　</a:t>
            </a:r>
            <a:r>
              <a:rPr lang="en-US" altLang="ja-JP" sz="1600" dirty="0"/>
              <a:t>(</a:t>
            </a:r>
            <a:r>
              <a:rPr lang="ja-JP" altLang="en-US" sz="1600" dirty="0"/>
              <a:t>人口、農林水産統計、気候、植生、災害など</a:t>
            </a:r>
            <a:r>
              <a:rPr lang="en-US" altLang="ja-JP" sz="1600" dirty="0"/>
              <a:t>)</a:t>
            </a:r>
          </a:p>
        </p:txBody>
      </p:sp>
      <p:sp>
        <p:nvSpPr>
          <p:cNvPr id="2" name="スライド番号プレースホルダー 1"/>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426978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地下プロジェクトの観測データ・資料</a:t>
            </a:r>
            <a:r>
              <a:rPr kumimoji="1" lang="en-US" altLang="ja-JP" dirty="0" smtClean="0"/>
              <a:t>(</a:t>
            </a:r>
            <a:r>
              <a:rPr kumimoji="1" lang="ja-JP" altLang="en-US" dirty="0" smtClean="0"/>
              <a:t>研究資源データベース</a:t>
            </a:r>
            <a:r>
              <a:rPr kumimoji="1" lang="en-US" altLang="ja-JP" dirty="0" smtClean="0"/>
              <a:t>)</a:t>
            </a:r>
            <a:endParaRPr kumimoji="1" lang="ja-JP" altLang="en-US" dirty="0"/>
          </a:p>
        </p:txBody>
      </p:sp>
      <p:sp>
        <p:nvSpPr>
          <p:cNvPr id="4" name="コンテンツ プレースホルダー 3"/>
          <p:cNvSpPr>
            <a:spLocks noGrp="1"/>
          </p:cNvSpPr>
          <p:nvPr>
            <p:ph sz="half" idx="13"/>
          </p:nvPr>
        </p:nvSpPr>
        <p:spPr>
          <a:xfrm>
            <a:off x="4706999" y="459000"/>
            <a:ext cx="3924333" cy="2700867"/>
          </a:xfrm>
          <a:prstGeom prst="rect">
            <a:avLst/>
          </a:prstGeom>
        </p:spPr>
        <p:txBody>
          <a:bodyPr>
            <a:normAutofit/>
          </a:bodyPr>
          <a:lstStyle/>
          <a:p>
            <a:r>
              <a:rPr kumimoji="1" lang="ja-JP" altLang="en-US" sz="1600" dirty="0" smtClean="0"/>
              <a:t>地図：対象都市の</a:t>
            </a:r>
            <a:r>
              <a:rPr lang="en-US" altLang="ja-JP" sz="1600" dirty="0"/>
              <a:t>1910</a:t>
            </a:r>
            <a:r>
              <a:rPr lang="ja-JP" altLang="en-US" sz="1600" dirty="0" smtClean="0"/>
              <a:t>年前後から</a:t>
            </a:r>
            <a:r>
              <a:rPr lang="en-US" altLang="ja-JP" sz="1600" dirty="0" smtClean="0"/>
              <a:t>2000</a:t>
            </a:r>
            <a:r>
              <a:rPr lang="ja-JP" altLang="en-US" sz="1600" dirty="0" smtClean="0"/>
              <a:t>年代の地形図、土地利用図</a:t>
            </a:r>
            <a:endParaRPr kumimoji="1" lang="en-US" altLang="ja-JP" sz="1600" dirty="0" smtClean="0"/>
          </a:p>
          <a:p>
            <a:r>
              <a:rPr kumimoji="1" lang="ja-JP" altLang="en-US" sz="1600" dirty="0" smtClean="0"/>
              <a:t>社会経済統計資料：ソウル、バンコク </a:t>
            </a:r>
            <a:r>
              <a:rPr kumimoji="1" lang="en-US" altLang="ja-JP" sz="1600" dirty="0" smtClean="0"/>
              <a:t>(</a:t>
            </a:r>
            <a:r>
              <a:rPr kumimoji="1" lang="ja-JP" altLang="en-US" sz="1600" dirty="0" smtClean="0"/>
              <a:t>現地入手の資料</a:t>
            </a:r>
            <a:r>
              <a:rPr kumimoji="1" lang="en-US" altLang="ja-JP" sz="1600" dirty="0" smtClean="0"/>
              <a:t>)</a:t>
            </a:r>
          </a:p>
          <a:p>
            <a:r>
              <a:rPr lang="ja-JP" altLang="en-US" sz="1600" dirty="0" smtClean="0"/>
              <a:t>社会経済指標統合データベース</a:t>
            </a:r>
            <a:endParaRPr lang="en-US" altLang="ja-JP" sz="1600" dirty="0" smtClean="0"/>
          </a:p>
          <a:p>
            <a:pPr marL="0" indent="0">
              <a:buNone/>
            </a:pPr>
            <a:r>
              <a:rPr kumimoji="1" lang="ja-JP" altLang="en-US" sz="1600" dirty="0" smtClean="0"/>
              <a:t>　</a:t>
            </a:r>
            <a:r>
              <a:rPr kumimoji="1" lang="en-US" altLang="ja-JP" sz="1600" dirty="0" smtClean="0"/>
              <a:t>(</a:t>
            </a:r>
            <a:r>
              <a:rPr kumimoji="1" lang="ja-JP" altLang="en-US" sz="1600" dirty="0" smtClean="0"/>
              <a:t>対象</a:t>
            </a:r>
            <a:r>
              <a:rPr kumimoji="1" lang="ja-JP" altLang="en-US" sz="1600" dirty="0"/>
              <a:t>都市</a:t>
            </a:r>
            <a:r>
              <a:rPr kumimoji="1" lang="ja-JP" altLang="en-US" sz="1600" dirty="0" smtClean="0"/>
              <a:t>の統計資料を一覧化）</a:t>
            </a:r>
            <a:endParaRPr kumimoji="1" lang="en-US" altLang="ja-JP" sz="1600" dirty="0" smtClean="0"/>
          </a:p>
          <a:p>
            <a:endParaRPr kumimoji="1" lang="ja-JP" altLang="en-US" sz="1600" dirty="0"/>
          </a:p>
        </p:txBody>
      </p:sp>
      <p:sp>
        <p:nvSpPr>
          <p:cNvPr id="3" name="コンテンツ プレースホルダー 2"/>
          <p:cNvSpPr>
            <a:spLocks noGrp="1"/>
          </p:cNvSpPr>
          <p:nvPr>
            <p:ph sz="quarter" idx="4"/>
          </p:nvPr>
        </p:nvSpPr>
        <p:spPr>
          <a:xfrm>
            <a:off x="643326" y="521760"/>
            <a:ext cx="3793674" cy="3974039"/>
          </a:xfrm>
          <a:prstGeom prst="rect">
            <a:avLst/>
          </a:prstGeom>
        </p:spPr>
        <p:txBody>
          <a:bodyPr>
            <a:normAutofit fontScale="85000" lnSpcReduction="20000"/>
          </a:bodyPr>
          <a:lstStyle/>
          <a:p>
            <a:r>
              <a:rPr lang="ja-JP" altLang="en-US" dirty="0" smtClean="0"/>
              <a:t>対象都市：バンコク、マニラ、ジャカルタ、台北、ソウル、東京、大阪</a:t>
            </a:r>
            <a:endParaRPr lang="en-US" altLang="ja-JP" dirty="0" smtClean="0"/>
          </a:p>
          <a:p>
            <a:r>
              <a:rPr lang="ja-JP" altLang="en-US" dirty="0" smtClean="0"/>
              <a:t>データ地図</a:t>
            </a:r>
            <a:r>
              <a:rPr kumimoji="1" lang="ja-JP" altLang="en-US" dirty="0" smtClean="0"/>
              <a:t>：土地利用、河川、宗教施設分布、地下温度、地下水位、ヒートアイランド指標、地盤沈下量など</a:t>
            </a:r>
            <a:endParaRPr kumimoji="1" lang="en-US" altLang="ja-JP" dirty="0" smtClean="0"/>
          </a:p>
          <a:p>
            <a:pPr marL="0" indent="0">
              <a:buNone/>
            </a:pPr>
            <a:r>
              <a:rPr lang="ja-JP" altLang="en-US" dirty="0" smtClean="0"/>
              <a:t>　</a:t>
            </a:r>
            <a:r>
              <a:rPr lang="ja-JP" altLang="en-US" sz="1900" dirty="0" smtClean="0"/>
              <a:t>（</a:t>
            </a:r>
            <a:r>
              <a:rPr lang="en-US" altLang="ja-JP" sz="1900" dirty="0" smtClean="0"/>
              <a:t>Google</a:t>
            </a:r>
            <a:r>
              <a:rPr lang="ja-JP" altLang="en-US" sz="1900" dirty="0"/>
              <a:t> </a:t>
            </a:r>
            <a:r>
              <a:rPr lang="en-US" altLang="ja-JP" sz="1900" dirty="0" smtClean="0"/>
              <a:t>Earth/ArcGIS</a:t>
            </a:r>
            <a:r>
              <a:rPr lang="ja-JP" altLang="en-US" sz="1900" dirty="0" smtClean="0"/>
              <a:t>で表示可能</a:t>
            </a:r>
            <a:r>
              <a:rPr lang="en-US" altLang="ja-JP" sz="1900" dirty="0" smtClean="0"/>
              <a:t>)</a:t>
            </a:r>
            <a:endParaRPr kumimoji="1" lang="en-US" altLang="ja-JP" dirty="0" smtClean="0"/>
          </a:p>
          <a:p>
            <a:r>
              <a:rPr kumimoji="1" lang="ja-JP" altLang="en-US" dirty="0" smtClean="0"/>
              <a:t>地下水、河川水、海水などの水質分析データ（同位体、栄養塩など）</a:t>
            </a:r>
            <a:endParaRPr kumimoji="1" lang="en-US" altLang="ja-JP" dirty="0" smtClean="0"/>
          </a:p>
          <a:p>
            <a:r>
              <a:rPr lang="ja-JP" altLang="en-US" dirty="0" smtClean="0"/>
              <a:t>港湾堆積物の分析データ</a:t>
            </a:r>
            <a:endParaRPr lang="en-US" altLang="ja-JP" dirty="0" smtClean="0"/>
          </a:p>
          <a:p>
            <a:r>
              <a:rPr lang="ja-JP" altLang="en-US" dirty="0" smtClean="0"/>
              <a:t>重力観測データ：対象都市および地球研と日本各地</a:t>
            </a:r>
            <a:endParaRPr lang="en-US" altLang="ja-JP" dirty="0" smtClean="0"/>
          </a:p>
        </p:txBody>
      </p:sp>
      <p:sp>
        <p:nvSpPr>
          <p:cNvPr id="8" name="日付プレースホルダー 7"/>
          <p:cNvSpPr>
            <a:spLocks noGrp="1"/>
          </p:cNvSpPr>
          <p:nvPr>
            <p:ph type="dt" sz="half" idx="10"/>
          </p:nvPr>
        </p:nvSpPr>
        <p:spPr/>
        <p:txBody>
          <a:bodyPr/>
          <a:lstStyle/>
          <a:p>
            <a:r>
              <a:rPr lang="en-US" altLang="ja-JP" smtClean="0"/>
              <a:t>12/8/2015</a:t>
            </a:r>
            <a:endParaRPr lang="en-US" dirty="0"/>
          </a:p>
        </p:txBody>
      </p:sp>
      <p:sp>
        <p:nvSpPr>
          <p:cNvPr id="9" name="フッター プレースホルダー 8"/>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7" name="スライド番号プレースホルダー 6"/>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図 4"/>
          <p:cNvPicPr>
            <a:picLocks noChangeAspect="1"/>
          </p:cNvPicPr>
          <p:nvPr/>
        </p:nvPicPr>
        <p:blipFill rotWithShape="1">
          <a:blip r:embed="rId3"/>
          <a:srcRect l="22835" t="9974" r="42978" b="20424"/>
          <a:stretch/>
        </p:blipFill>
        <p:spPr>
          <a:xfrm>
            <a:off x="6677551" y="3886728"/>
            <a:ext cx="2193750" cy="2512198"/>
          </a:xfrm>
          <a:prstGeom prst="rect">
            <a:avLst/>
          </a:prstGeom>
        </p:spPr>
      </p:pic>
      <p:sp>
        <p:nvSpPr>
          <p:cNvPr id="6" name="テキスト ボックス 5"/>
          <p:cNvSpPr txBox="1"/>
          <p:nvPr/>
        </p:nvSpPr>
        <p:spPr>
          <a:xfrm>
            <a:off x="5327669" y="3236169"/>
            <a:ext cx="3699331" cy="507831"/>
          </a:xfrm>
          <a:prstGeom prst="rect">
            <a:avLst/>
          </a:prstGeom>
          <a:noFill/>
        </p:spPr>
        <p:txBody>
          <a:bodyPr wrap="square" rtlCol="0">
            <a:spAutoFit/>
          </a:bodyPr>
          <a:lstStyle/>
          <a:p>
            <a:r>
              <a:rPr kumimoji="1" lang="ja-JP" altLang="en-US" sz="1350" dirty="0" smtClean="0"/>
              <a:t>バンコク</a:t>
            </a:r>
            <a:r>
              <a:rPr kumimoji="1" lang="ja-JP" altLang="en-US" sz="1350" dirty="0"/>
              <a:t>の宗教施設（寺院）分布と土地利用（</a:t>
            </a:r>
            <a:r>
              <a:rPr kumimoji="1" lang="en-US" altLang="ja-JP" sz="1350" dirty="0"/>
              <a:t>1910</a:t>
            </a:r>
            <a:r>
              <a:rPr kumimoji="1" lang="ja-JP" altLang="en-US" sz="1350" dirty="0" smtClean="0"/>
              <a:t>）川</a:t>
            </a:r>
            <a:r>
              <a:rPr kumimoji="1" lang="ja-JP" altLang="en-US" sz="1350" dirty="0"/>
              <a:t>に沿って寺院が分布して</a:t>
            </a:r>
            <a:r>
              <a:rPr kumimoji="1" lang="ja-JP" altLang="en-US" sz="1350" dirty="0" smtClean="0"/>
              <a:t>いる。</a:t>
            </a:r>
            <a:endParaRPr kumimoji="1" lang="ja-JP" altLang="en-US" sz="1350" dirty="0"/>
          </a:p>
        </p:txBody>
      </p:sp>
    </p:spTree>
    <p:extLst>
      <p:ext uri="{BB962C8B-B14F-4D97-AF65-F5344CB8AC3E}">
        <p14:creationId xmlns:p14="http://schemas.microsoft.com/office/powerpoint/2010/main" val="239035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4587546" y="746832"/>
            <a:ext cx="3944454" cy="3042168"/>
          </a:xfrm>
          <a:prstGeom prst="rect">
            <a:avLst/>
          </a:prstGeom>
        </p:spPr>
      </p:pic>
      <p:sp>
        <p:nvSpPr>
          <p:cNvPr id="2" name="タイトル 1"/>
          <p:cNvSpPr>
            <a:spLocks noGrp="1"/>
          </p:cNvSpPr>
          <p:nvPr>
            <p:ph type="title"/>
          </p:nvPr>
        </p:nvSpPr>
        <p:spPr>
          <a:xfrm>
            <a:off x="612000" y="4711515"/>
            <a:ext cx="7148801" cy="1678201"/>
          </a:xfrm>
        </p:spPr>
        <p:txBody>
          <a:bodyPr>
            <a:normAutofit/>
          </a:bodyPr>
          <a:lstStyle/>
          <a:p>
            <a:r>
              <a:rPr lang="ja-JP" altLang="en-US" dirty="0" smtClean="0"/>
              <a:t>研究者・プロジェクトと研究業績一覧</a:t>
            </a:r>
            <a:r>
              <a:rPr lang="en-US" altLang="ja-JP" dirty="0" smtClean="0"/>
              <a:t/>
            </a:r>
            <a:br>
              <a:rPr lang="en-US" altLang="ja-JP" dirty="0" smtClean="0"/>
            </a:br>
            <a:r>
              <a:rPr lang="en-US" altLang="ja-JP" dirty="0" smtClean="0"/>
              <a:t>(</a:t>
            </a:r>
            <a:r>
              <a:rPr lang="ja-JP" altLang="en-US" dirty="0" smtClean="0"/>
              <a:t>研究業績データベース</a:t>
            </a:r>
            <a:r>
              <a:rPr lang="en-US" altLang="ja-JP" dirty="0" smtClean="0"/>
              <a:t>)</a:t>
            </a:r>
            <a:endParaRPr kumimoji="1" lang="ja-JP" altLang="en-US" dirty="0"/>
          </a:p>
        </p:txBody>
      </p:sp>
      <p:sp>
        <p:nvSpPr>
          <p:cNvPr id="13" name="コンテンツ プレースホルダー 12"/>
          <p:cNvSpPr>
            <a:spLocks noGrp="1"/>
          </p:cNvSpPr>
          <p:nvPr>
            <p:ph sz="half" idx="13"/>
          </p:nvPr>
        </p:nvSpPr>
        <p:spPr/>
        <p:txBody>
          <a:bodyPr>
            <a:normAutofit fontScale="92500" lnSpcReduction="10000"/>
          </a:bodyPr>
          <a:lstStyle/>
          <a:p>
            <a:r>
              <a:rPr kumimoji="1" lang="ja-JP" altLang="en-US" dirty="0" smtClean="0"/>
              <a:t>プロジェクトの研究の目的、到達度、研究業績、フィールド活動記録などは</a:t>
            </a:r>
            <a:r>
              <a:rPr kumimoji="1" lang="en-US" altLang="ja-JP" dirty="0" smtClean="0"/>
              <a:t>PDF</a:t>
            </a:r>
            <a:r>
              <a:rPr kumimoji="1" lang="ja-JP" altLang="en-US" dirty="0" smtClean="0"/>
              <a:t>化し「年報」として毎年発行</a:t>
            </a:r>
            <a:endParaRPr kumimoji="1" lang="en-US" altLang="ja-JP" dirty="0" smtClean="0"/>
          </a:p>
          <a:p>
            <a:r>
              <a:rPr lang="ja-JP" altLang="en-US" dirty="0"/>
              <a:t>研究者</a:t>
            </a:r>
            <a:r>
              <a:rPr lang="ja-JP" altLang="en-US" dirty="0" smtClean="0"/>
              <a:t>の業績も「年報」に</a:t>
            </a:r>
            <a:endParaRPr lang="en-US" altLang="ja-JP" dirty="0" smtClean="0"/>
          </a:p>
          <a:p>
            <a:r>
              <a:rPr kumimoji="1" lang="ja-JP" altLang="en-US" dirty="0" smtClean="0"/>
              <a:t>電子データや</a:t>
            </a:r>
            <a:r>
              <a:rPr lang="ja-JP" altLang="en-US" dirty="0" smtClean="0"/>
              <a:t>関連</a:t>
            </a:r>
            <a:r>
              <a:rPr lang="en-US" altLang="ja-JP" dirty="0" smtClean="0"/>
              <a:t>URL,</a:t>
            </a:r>
            <a:r>
              <a:rPr lang="ja-JP" altLang="en-US" dirty="0"/>
              <a:t> </a:t>
            </a:r>
            <a:r>
              <a:rPr lang="en-US" altLang="ja-JP" dirty="0" smtClean="0"/>
              <a:t>DOI</a:t>
            </a:r>
            <a:r>
              <a:rPr lang="ja-JP" altLang="en-US" dirty="0" smtClean="0"/>
              <a:t>が参照可能（機関リポジトリ機能）</a:t>
            </a:r>
            <a:endParaRPr kumimoji="1" lang="en-US" altLang="ja-JP" dirty="0" smtClean="0"/>
          </a:p>
          <a:p>
            <a:r>
              <a:rPr kumimoji="1" lang="ja-JP" altLang="en-US" dirty="0" smtClean="0"/>
              <a:t>検索した業績リストを</a:t>
            </a:r>
            <a:r>
              <a:rPr kumimoji="1" lang="en-US" altLang="ja-JP" dirty="0" smtClean="0"/>
              <a:t>csv</a:t>
            </a:r>
            <a:r>
              <a:rPr kumimoji="1" lang="ja-JP" altLang="en-US" dirty="0" smtClean="0"/>
              <a:t>出力</a:t>
            </a:r>
            <a:endParaRPr kumimoji="1" lang="en-US" altLang="ja-JP" dirty="0" smtClean="0"/>
          </a:p>
          <a:p>
            <a:r>
              <a:rPr kumimoji="1" lang="ja-JP" altLang="en-US" dirty="0" smtClean="0"/>
              <a:t>プロジェクトの共同研究者は総合地球環境学研究を担う貴重な人材</a:t>
            </a:r>
            <a:endParaRPr kumimoji="1" lang="ja-JP" altLang="en-US" dirty="0"/>
          </a:p>
        </p:txBody>
      </p:sp>
      <p:pic>
        <p:nvPicPr>
          <p:cNvPr id="5" name="コンテンツ プレースホルダー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18888" y="2359578"/>
            <a:ext cx="3948112" cy="2329422"/>
          </a:xfrm>
        </p:spPr>
      </p:pic>
      <p:sp>
        <p:nvSpPr>
          <p:cNvPr id="4" name="日付プレースホルダー 3"/>
          <p:cNvSpPr>
            <a:spLocks noGrp="1"/>
          </p:cNvSpPr>
          <p:nvPr>
            <p:ph type="dt" sz="half" idx="10"/>
          </p:nvPr>
        </p:nvSpPr>
        <p:spPr/>
        <p:txBody>
          <a:bodyPr/>
          <a:lstStyle/>
          <a:p>
            <a:r>
              <a:rPr lang="en-US" altLang="ja-JP" smtClean="0"/>
              <a:t>12/8/2015</a:t>
            </a:r>
            <a:endParaRPr lang="en-US" dirty="0"/>
          </a:p>
        </p:txBody>
      </p:sp>
      <p:sp>
        <p:nvSpPr>
          <p:cNvPr id="6" name="フッター プレースホルダー 5"/>
          <p:cNvSpPr>
            <a:spLocks noGrp="1"/>
          </p:cNvSpPr>
          <p:nvPr>
            <p:ph type="ftr" sz="quarter" idx="11"/>
          </p:nvPr>
        </p:nvSpPr>
        <p:spPr/>
        <p:txBody>
          <a:bodyPr/>
          <a:lstStyle/>
          <a:p>
            <a:r>
              <a:rPr lang="ja-JP" altLang="en-US" smtClean="0"/>
              <a:t>オープンサイエンスデータ推進ワークショップ</a:t>
            </a:r>
            <a:endParaRPr lang="en-US"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2669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4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3701</TotalTime>
  <Words>1745</Words>
  <Application>Microsoft Office PowerPoint</Application>
  <PresentationFormat>画面に合わせる (4:3)</PresentationFormat>
  <Paragraphs>278</Paragraphs>
  <Slides>16</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微軟正黑體</vt:lpstr>
      <vt:lpstr>ＭＳ Ｐゴシック</vt:lpstr>
      <vt:lpstr>ＭＳ ゴシック</vt:lpstr>
      <vt:lpstr>メイリオ</vt:lpstr>
      <vt:lpstr>Calibri</vt:lpstr>
      <vt:lpstr>Century Gothic</vt:lpstr>
      <vt:lpstr>Wingdings 3</vt:lpstr>
      <vt:lpstr>スライス</vt:lpstr>
      <vt:lpstr>地球研アーカイブズの現状と課題： 学際・プロジェクト研究成果の収集・公開・利活用</vt:lpstr>
      <vt:lpstr>共同研究(プロジェクト研究)と任期制と地球研アーカイブズ</vt:lpstr>
      <vt:lpstr>現行・終了プロジェクトと主要フィールド一覧</vt:lpstr>
      <vt:lpstr>終了プロジェクトの成果物は宝の山！</vt:lpstr>
      <vt:lpstr>地球研での成果蓄積と公開のしくみ～地球研アーカイブズを中心として</vt:lpstr>
      <vt:lpstr>地球研アーカイブズ　現物資料</vt:lpstr>
      <vt:lpstr>プロジェクト成果物：日本  (西表、列島、地下、NEOMAP、CRP)</vt:lpstr>
      <vt:lpstr>地下プロジェクトの観測データ・資料(研究資源データベース)</vt:lpstr>
      <vt:lpstr>研究者・プロジェクトと研究業績一覧 (研究業績データベース)</vt:lpstr>
      <vt:lpstr>「共同利用研究機関」：頭脳の共同利用</vt:lpstr>
      <vt:lpstr>研究成果のオープン化をめざして</vt:lpstr>
      <vt:lpstr>細切れ、雑多なデータの品質向上には困難が</vt:lpstr>
      <vt:lpstr>＜オープンで汎用性の高い＞ 地球研オリジナルの研究成果とは？</vt:lpstr>
      <vt:lpstr>学際研究活動の分析と記録、共有</vt:lpstr>
      <vt:lpstr>情報基盤としての研究支援プロジェクト</vt:lpstr>
      <vt:lpstr>ご清聴ありがとうございました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地球研アーカイブズにおける学際環境</dc:title>
  <dc:creator>Yasutomi Natsuko</dc:creator>
  <cp:lastModifiedBy>Yasutomi Natsuko</cp:lastModifiedBy>
  <cp:revision>78</cp:revision>
  <dcterms:created xsi:type="dcterms:W3CDTF">2015-09-29T04:05:51Z</dcterms:created>
  <dcterms:modified xsi:type="dcterms:W3CDTF">2015-12-08T07:26:06Z</dcterms:modified>
</cp:coreProperties>
</file>