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7" r:id="rId3"/>
    <p:sldId id="280" r:id="rId4"/>
    <p:sldId id="281" r:id="rId5"/>
    <p:sldId id="267" r:id="rId6"/>
    <p:sldId id="283" r:id="rId7"/>
    <p:sldId id="277" r:id="rId8"/>
    <p:sldId id="259" r:id="rId9"/>
    <p:sldId id="260" r:id="rId10"/>
    <p:sldId id="289" r:id="rId11"/>
    <p:sldId id="285" r:id="rId12"/>
    <p:sldId id="282" r:id="rId13"/>
    <p:sldId id="293" r:id="rId14"/>
    <p:sldId id="294" r:id="rId15"/>
    <p:sldId id="296" r:id="rId16"/>
    <p:sldId id="297" r:id="rId17"/>
    <p:sldId id="299" r:id="rId18"/>
    <p:sldId id="290" r:id="rId19"/>
    <p:sldId id="291" r:id="rId20"/>
    <p:sldId id="305" r:id="rId21"/>
    <p:sldId id="302" r:id="rId22"/>
    <p:sldId id="303" r:id="rId23"/>
    <p:sldId id="304" r:id="rId2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imu.ad.op.nii.ac.jp\&#23398;&#34899;&#12467;&#12531;&#12486;&#12531;&#12484;&#35506;\60-IR\70_&#32113;&#35336;\20_&#37117;&#24230;&#32113;&#35336;\&#9733;&#37117;&#24230;&#32113;&#35336;_all_in_o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43832227500799E-2"/>
          <c:y val="3.7387354172701656E-2"/>
          <c:w val="0.93740438807683357"/>
          <c:h val="0.8122684539014563"/>
        </c:manualLayout>
      </c:layout>
      <c:barChart>
        <c:barDir val="col"/>
        <c:grouping val="stacked"/>
        <c:varyColors val="0"/>
        <c:ser>
          <c:idx val="0"/>
          <c:order val="0"/>
          <c:tx>
            <c:v>IR built on software other than JAIRO Cloud</c:v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[0]!独自・JC_日付</c:f>
              <c:numCache>
                <c:formatCode>yyyy/m/d;@</c:formatCode>
                <c:ptCount val="12"/>
                <c:pt idx="0">
                  <c:v>38442</c:v>
                </c:pt>
                <c:pt idx="1">
                  <c:v>38807</c:v>
                </c:pt>
                <c:pt idx="2">
                  <c:v>39172</c:v>
                </c:pt>
                <c:pt idx="3">
                  <c:v>39538</c:v>
                </c:pt>
                <c:pt idx="4">
                  <c:v>39903</c:v>
                </c:pt>
                <c:pt idx="5" formatCode="m/d/yyyy">
                  <c:v>40268</c:v>
                </c:pt>
                <c:pt idx="6" formatCode="m/d/yyyy">
                  <c:v>40633</c:v>
                </c:pt>
                <c:pt idx="7" formatCode="m/d/yyyy">
                  <c:v>40999</c:v>
                </c:pt>
                <c:pt idx="8" formatCode="m/d/yyyy">
                  <c:v>41364</c:v>
                </c:pt>
                <c:pt idx="9" formatCode="m/d/yyyy">
                  <c:v>41729</c:v>
                </c:pt>
                <c:pt idx="10" formatCode="m/d/yyyy">
                  <c:v>42094</c:v>
                </c:pt>
                <c:pt idx="11">
                  <c:v>42277</c:v>
                </c:pt>
              </c:numCache>
            </c:numRef>
          </c:cat>
          <c:val>
            <c:numRef>
              <c:f>[0]!独自・JC_独自</c:f>
              <c:numCache>
                <c:formatCode>General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58</c:v>
                </c:pt>
                <c:pt idx="3">
                  <c:v>101</c:v>
                </c:pt>
                <c:pt idx="4">
                  <c:v>144</c:v>
                </c:pt>
                <c:pt idx="5">
                  <c:v>193</c:v>
                </c:pt>
                <c:pt idx="6">
                  <c:v>228</c:v>
                </c:pt>
                <c:pt idx="7">
                  <c:v>260</c:v>
                </c:pt>
                <c:pt idx="8">
                  <c:v>284</c:v>
                </c:pt>
                <c:pt idx="9">
                  <c:v>301</c:v>
                </c:pt>
                <c:pt idx="10">
                  <c:v>316</c:v>
                </c:pt>
                <c:pt idx="11">
                  <c:v>317</c:v>
                </c:pt>
              </c:numCache>
            </c:numRef>
          </c:val>
        </c:ser>
        <c:ser>
          <c:idx val="1"/>
          <c:order val="1"/>
          <c:tx>
            <c:v>IR built on JAIRO Cloud</c:v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[0]!独自・JC_日付</c:f>
              <c:numCache>
                <c:formatCode>yyyy/m/d;@</c:formatCode>
                <c:ptCount val="12"/>
                <c:pt idx="0">
                  <c:v>38442</c:v>
                </c:pt>
                <c:pt idx="1">
                  <c:v>38807</c:v>
                </c:pt>
                <c:pt idx="2">
                  <c:v>39172</c:v>
                </c:pt>
                <c:pt idx="3">
                  <c:v>39538</c:v>
                </c:pt>
                <c:pt idx="4">
                  <c:v>39903</c:v>
                </c:pt>
                <c:pt idx="5" formatCode="m/d/yyyy">
                  <c:v>40268</c:v>
                </c:pt>
                <c:pt idx="6" formatCode="m/d/yyyy">
                  <c:v>40633</c:v>
                </c:pt>
                <c:pt idx="7" formatCode="m/d/yyyy">
                  <c:v>40999</c:v>
                </c:pt>
                <c:pt idx="8" formatCode="m/d/yyyy">
                  <c:v>41364</c:v>
                </c:pt>
                <c:pt idx="9" formatCode="m/d/yyyy">
                  <c:v>41729</c:v>
                </c:pt>
                <c:pt idx="10" formatCode="m/d/yyyy">
                  <c:v>42094</c:v>
                </c:pt>
                <c:pt idx="11">
                  <c:v>42277</c:v>
                </c:pt>
              </c:numCache>
            </c:numRef>
          </c:cat>
          <c:val>
            <c:numRef>
              <c:f>[0]!独自・JC_JC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73</c:v>
                </c:pt>
                <c:pt idx="9">
                  <c:v>130</c:v>
                </c:pt>
                <c:pt idx="10">
                  <c:v>210</c:v>
                </c:pt>
                <c:pt idx="11">
                  <c:v>241</c:v>
                </c:pt>
              </c:numCache>
            </c:numRef>
          </c:val>
        </c:ser>
        <c:ser>
          <c:idx val="2"/>
          <c:order val="2"/>
          <c:tx>
            <c:v>IR under construction on JAIRO Cloud</c:v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[0]!独自・JC_日付</c:f>
              <c:numCache>
                <c:formatCode>yyyy/m/d;@</c:formatCode>
                <c:ptCount val="12"/>
                <c:pt idx="0">
                  <c:v>38442</c:v>
                </c:pt>
                <c:pt idx="1">
                  <c:v>38807</c:v>
                </c:pt>
                <c:pt idx="2">
                  <c:v>39172</c:v>
                </c:pt>
                <c:pt idx="3">
                  <c:v>39538</c:v>
                </c:pt>
                <c:pt idx="4">
                  <c:v>39903</c:v>
                </c:pt>
                <c:pt idx="5" formatCode="m/d/yyyy">
                  <c:v>40268</c:v>
                </c:pt>
                <c:pt idx="6" formatCode="m/d/yyyy">
                  <c:v>40633</c:v>
                </c:pt>
                <c:pt idx="7" formatCode="m/d/yyyy">
                  <c:v>40999</c:v>
                </c:pt>
                <c:pt idx="8" formatCode="m/d/yyyy">
                  <c:v>41364</c:v>
                </c:pt>
                <c:pt idx="9" formatCode="m/d/yyyy">
                  <c:v>41729</c:v>
                </c:pt>
                <c:pt idx="10" formatCode="m/d/yyyy">
                  <c:v>42094</c:v>
                </c:pt>
                <c:pt idx="11">
                  <c:v>42277</c:v>
                </c:pt>
              </c:numCache>
            </c:numRef>
          </c:cat>
          <c:val>
            <c:numRef>
              <c:f>[0]!独自・JC_JC構築中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68</c:v>
                </c:pt>
              </c:numCache>
            </c:numRef>
          </c:val>
        </c:ser>
        <c:ser>
          <c:idx val="3"/>
          <c:order val="3"/>
          <c:tx>
            <c:strRef>
              <c:f>'IR公開機関_独自+JC'!$E$5</c:f>
              <c:strCache>
                <c:ptCount val="1"/>
                <c:pt idx="0">
                  <c:v>合計</c:v>
                </c:pt>
              </c:strCache>
            </c:strRef>
          </c:tx>
          <c:spPr>
            <a:noFill/>
            <a:ln w="9525" cap="flat" cmpd="sng" algn="ctr">
              <a:noFill/>
              <a:round/>
            </a:ln>
            <a:effectLst/>
          </c:spPr>
          <c:invertIfNegative val="0"/>
          <c:cat>
            <c:numRef>
              <c:f>[0]!独自・JC_日付</c:f>
              <c:numCache>
                <c:formatCode>yyyy/m/d;@</c:formatCode>
                <c:ptCount val="12"/>
                <c:pt idx="0">
                  <c:v>38442</c:v>
                </c:pt>
                <c:pt idx="1">
                  <c:v>38807</c:v>
                </c:pt>
                <c:pt idx="2">
                  <c:v>39172</c:v>
                </c:pt>
                <c:pt idx="3">
                  <c:v>39538</c:v>
                </c:pt>
                <c:pt idx="4">
                  <c:v>39903</c:v>
                </c:pt>
                <c:pt idx="5" formatCode="m/d/yyyy">
                  <c:v>40268</c:v>
                </c:pt>
                <c:pt idx="6" formatCode="m/d/yyyy">
                  <c:v>40633</c:v>
                </c:pt>
                <c:pt idx="7" formatCode="m/d/yyyy">
                  <c:v>40999</c:v>
                </c:pt>
                <c:pt idx="8" formatCode="m/d/yyyy">
                  <c:v>41364</c:v>
                </c:pt>
                <c:pt idx="9" formatCode="m/d/yyyy">
                  <c:v>41729</c:v>
                </c:pt>
                <c:pt idx="10" formatCode="m/d/yyyy">
                  <c:v>42094</c:v>
                </c:pt>
                <c:pt idx="11">
                  <c:v>42277</c:v>
                </c:pt>
              </c:numCache>
            </c:numRef>
          </c:cat>
          <c:val>
            <c:numRef>
              <c:f>[0]!独自・JC_合計</c:f>
              <c:numCache>
                <c:formatCode>General</c:formatCode>
                <c:ptCount val="12"/>
                <c:pt idx="0">
                  <c:v>2</c:v>
                </c:pt>
                <c:pt idx="1">
                  <c:v>10</c:v>
                </c:pt>
                <c:pt idx="2">
                  <c:v>58</c:v>
                </c:pt>
                <c:pt idx="3">
                  <c:v>101</c:v>
                </c:pt>
                <c:pt idx="4">
                  <c:v>144</c:v>
                </c:pt>
                <c:pt idx="5">
                  <c:v>193</c:v>
                </c:pt>
                <c:pt idx="6">
                  <c:v>228</c:v>
                </c:pt>
                <c:pt idx="7">
                  <c:v>260</c:v>
                </c:pt>
                <c:pt idx="8">
                  <c:v>357</c:v>
                </c:pt>
                <c:pt idx="9">
                  <c:v>431</c:v>
                </c:pt>
                <c:pt idx="10">
                  <c:v>526</c:v>
                </c:pt>
                <c:pt idx="11">
                  <c:v>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232058304"/>
        <c:axId val="232058696"/>
      </c:barChart>
      <c:catAx>
        <c:axId val="23205830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2058696"/>
        <c:crosses val="autoZero"/>
        <c:auto val="0"/>
        <c:lblAlgn val="ctr"/>
        <c:lblOffset val="100"/>
        <c:noMultiLvlLbl val="0"/>
      </c:catAx>
      <c:valAx>
        <c:axId val="232058696"/>
        <c:scaling>
          <c:orientation val="minMax"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20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B9A74-346E-487F-872E-C1F334A907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5D5D06-9232-42B3-84E4-712E3A62854A}">
      <dgm:prSet phldrT="[テキスト]"/>
      <dgm:spPr/>
      <dgm:t>
        <a:bodyPr/>
        <a:lstStyle/>
        <a:p>
          <a:r>
            <a:rPr kumimoji="1" lang="ja-JP" altLang="en-US" dirty="0" smtClean="0"/>
            <a:t>検討</a:t>
          </a:r>
          <a:endParaRPr kumimoji="1" lang="ja-JP" altLang="en-US" dirty="0"/>
        </a:p>
      </dgm:t>
    </dgm:pt>
    <dgm:pt modelId="{0AF58294-B44C-4AFF-B594-58BA093D01EC}" type="parTrans" cxnId="{E95AFD7B-2E0B-4181-AB41-AB947C9385F4}">
      <dgm:prSet/>
      <dgm:spPr/>
      <dgm:t>
        <a:bodyPr/>
        <a:lstStyle/>
        <a:p>
          <a:endParaRPr kumimoji="1" lang="ja-JP" altLang="en-US"/>
        </a:p>
      </dgm:t>
    </dgm:pt>
    <dgm:pt modelId="{DD890747-1221-41CD-A9C7-CAF533121A97}" type="sibTrans" cxnId="{E95AFD7B-2E0B-4181-AB41-AB947C9385F4}">
      <dgm:prSet/>
      <dgm:spPr/>
      <dgm:t>
        <a:bodyPr/>
        <a:lstStyle/>
        <a:p>
          <a:endParaRPr kumimoji="1" lang="ja-JP" altLang="en-US"/>
        </a:p>
      </dgm:t>
    </dgm:pt>
    <dgm:pt modelId="{AE58AA5D-202C-48C1-BD17-2C7612AEBF00}">
      <dgm:prSet phldrT="[テキスト]"/>
      <dgm:spPr/>
      <dgm:t>
        <a:bodyPr/>
        <a:lstStyle/>
        <a:p>
          <a:r>
            <a:rPr kumimoji="1" lang="ja-JP" altLang="en-US" dirty="0" smtClean="0"/>
            <a:t>実験</a:t>
          </a:r>
          <a:endParaRPr kumimoji="1" lang="ja-JP" altLang="en-US" dirty="0"/>
        </a:p>
      </dgm:t>
    </dgm:pt>
    <dgm:pt modelId="{17595CCD-068F-4D94-AED3-8CBEE82ABB6E}" type="parTrans" cxnId="{4D16A32A-1FEE-44CC-BF51-9285FC6C6C2F}">
      <dgm:prSet/>
      <dgm:spPr/>
      <dgm:t>
        <a:bodyPr/>
        <a:lstStyle/>
        <a:p>
          <a:endParaRPr kumimoji="1" lang="ja-JP" altLang="en-US"/>
        </a:p>
      </dgm:t>
    </dgm:pt>
    <dgm:pt modelId="{2DCE2D21-5E4D-497A-AA33-E05BBDFBD303}" type="sibTrans" cxnId="{4D16A32A-1FEE-44CC-BF51-9285FC6C6C2F}">
      <dgm:prSet/>
      <dgm:spPr/>
      <dgm:t>
        <a:bodyPr/>
        <a:lstStyle/>
        <a:p>
          <a:endParaRPr kumimoji="1" lang="ja-JP" altLang="en-US"/>
        </a:p>
      </dgm:t>
    </dgm:pt>
    <dgm:pt modelId="{1C6613CA-A176-4B6D-912A-166B6722743B}">
      <dgm:prSet phldrT="[テキスト]"/>
      <dgm:spPr/>
      <dgm:t>
        <a:bodyPr/>
        <a:lstStyle/>
        <a:p>
          <a:r>
            <a:rPr kumimoji="1" lang="ja-JP" altLang="en-US" dirty="0" smtClean="0"/>
            <a:t>解析</a:t>
          </a:r>
          <a:endParaRPr kumimoji="1" lang="ja-JP" altLang="en-US" dirty="0"/>
        </a:p>
      </dgm:t>
    </dgm:pt>
    <dgm:pt modelId="{2802C62D-8983-4D46-B163-99A594B8B35A}" type="parTrans" cxnId="{4D3F1041-DE6C-42EB-92B8-42C50F1C4066}">
      <dgm:prSet/>
      <dgm:spPr/>
      <dgm:t>
        <a:bodyPr/>
        <a:lstStyle/>
        <a:p>
          <a:endParaRPr kumimoji="1" lang="ja-JP" altLang="en-US"/>
        </a:p>
      </dgm:t>
    </dgm:pt>
    <dgm:pt modelId="{A7D2BC02-74CC-44D6-9342-FBA739ECA0E0}" type="sibTrans" cxnId="{4D3F1041-DE6C-42EB-92B8-42C50F1C4066}">
      <dgm:prSet/>
      <dgm:spPr/>
      <dgm:t>
        <a:bodyPr/>
        <a:lstStyle/>
        <a:p>
          <a:endParaRPr kumimoji="1" lang="ja-JP" altLang="en-US"/>
        </a:p>
      </dgm:t>
    </dgm:pt>
    <dgm:pt modelId="{B4FCD5D0-EE08-4CCA-AC09-49B92ECCCD90}">
      <dgm:prSet phldrT="[テキスト]"/>
      <dgm:spPr/>
      <dgm:t>
        <a:bodyPr/>
        <a:lstStyle/>
        <a:p>
          <a:r>
            <a:rPr kumimoji="1" lang="ja-JP" altLang="en-US" dirty="0" smtClean="0"/>
            <a:t>共有</a:t>
          </a:r>
          <a:endParaRPr kumimoji="1" lang="ja-JP" altLang="en-US" dirty="0"/>
        </a:p>
      </dgm:t>
    </dgm:pt>
    <dgm:pt modelId="{367553C6-D826-4396-9205-CC725E6A684E}" type="parTrans" cxnId="{1305C1E2-DA6D-46AF-9D4A-3B06F7CD7CCF}">
      <dgm:prSet/>
      <dgm:spPr/>
      <dgm:t>
        <a:bodyPr/>
        <a:lstStyle/>
        <a:p>
          <a:endParaRPr kumimoji="1" lang="ja-JP" altLang="en-US"/>
        </a:p>
      </dgm:t>
    </dgm:pt>
    <dgm:pt modelId="{E01FB9B6-82F9-4B1E-B822-9D102F93F658}" type="sibTrans" cxnId="{1305C1E2-DA6D-46AF-9D4A-3B06F7CD7CCF}">
      <dgm:prSet/>
      <dgm:spPr/>
      <dgm:t>
        <a:bodyPr/>
        <a:lstStyle/>
        <a:p>
          <a:endParaRPr kumimoji="1" lang="ja-JP" altLang="en-US"/>
        </a:p>
      </dgm:t>
    </dgm:pt>
    <dgm:pt modelId="{675DC839-48E2-47C0-BB69-6BC863DA21EA}">
      <dgm:prSet phldrT="[テキスト]"/>
      <dgm:spPr/>
      <dgm:t>
        <a:bodyPr/>
        <a:lstStyle/>
        <a:p>
          <a:r>
            <a:rPr kumimoji="1" lang="ja-JP" altLang="en-US" dirty="0" smtClean="0"/>
            <a:t>まとめ</a:t>
          </a:r>
          <a:endParaRPr kumimoji="1" lang="ja-JP" altLang="en-US" dirty="0"/>
        </a:p>
      </dgm:t>
    </dgm:pt>
    <dgm:pt modelId="{EAE1FC90-2495-416C-91DA-E8FE3EA48A64}" type="parTrans" cxnId="{10DD020F-7159-472D-B670-87CA797DB076}">
      <dgm:prSet/>
      <dgm:spPr/>
      <dgm:t>
        <a:bodyPr/>
        <a:lstStyle/>
        <a:p>
          <a:endParaRPr kumimoji="1" lang="ja-JP" altLang="en-US"/>
        </a:p>
      </dgm:t>
    </dgm:pt>
    <dgm:pt modelId="{1E3085C3-CF05-4024-8E20-4375093C15F5}" type="sibTrans" cxnId="{10DD020F-7159-472D-B670-87CA797DB076}">
      <dgm:prSet/>
      <dgm:spPr/>
      <dgm:t>
        <a:bodyPr/>
        <a:lstStyle/>
        <a:p>
          <a:endParaRPr kumimoji="1" lang="ja-JP" altLang="en-US"/>
        </a:p>
      </dgm:t>
    </dgm:pt>
    <dgm:pt modelId="{54B4E793-DAF4-4F34-87EA-C549291D6C46}">
      <dgm:prSet phldrT="[テキスト]"/>
      <dgm:spPr/>
      <dgm:t>
        <a:bodyPr/>
        <a:lstStyle/>
        <a:p>
          <a:r>
            <a:rPr kumimoji="1" lang="ja-JP" altLang="en-US" dirty="0" smtClean="0"/>
            <a:t>公開</a:t>
          </a:r>
          <a:endParaRPr kumimoji="1" lang="ja-JP" altLang="en-US" dirty="0"/>
        </a:p>
      </dgm:t>
    </dgm:pt>
    <dgm:pt modelId="{12BCFDD0-56EC-4FAD-B5B1-B499AD2F970C}" type="parTrans" cxnId="{16460DD6-6AD4-4A1C-844C-E6654DEEE3E2}">
      <dgm:prSet/>
      <dgm:spPr/>
      <dgm:t>
        <a:bodyPr/>
        <a:lstStyle/>
        <a:p>
          <a:endParaRPr kumimoji="1" lang="ja-JP" altLang="en-US"/>
        </a:p>
      </dgm:t>
    </dgm:pt>
    <dgm:pt modelId="{4838777A-0767-4D80-BB72-72D5E5ECB99D}" type="sibTrans" cxnId="{16460DD6-6AD4-4A1C-844C-E6654DEEE3E2}">
      <dgm:prSet/>
      <dgm:spPr/>
      <dgm:t>
        <a:bodyPr/>
        <a:lstStyle/>
        <a:p>
          <a:endParaRPr kumimoji="1" lang="ja-JP" altLang="en-US"/>
        </a:p>
      </dgm:t>
    </dgm:pt>
    <dgm:pt modelId="{A391B94E-91C4-4970-B10A-663BD59AC45A}" type="pres">
      <dgm:prSet presAssocID="{385B9A74-346E-487F-872E-C1F334A9073B}" presName="Name0" presStyleCnt="0">
        <dgm:presLayoutVars>
          <dgm:dir/>
          <dgm:animLvl val="lvl"/>
          <dgm:resizeHandles val="exact"/>
        </dgm:presLayoutVars>
      </dgm:prSet>
      <dgm:spPr/>
    </dgm:pt>
    <dgm:pt modelId="{8FBC4123-8248-4FA1-A868-25726AC4A01E}" type="pres">
      <dgm:prSet presAssocID="{165D5D06-9232-42B3-84E4-712E3A62854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9014E4A-BE9D-4E90-95A3-89BF09637AB8}" type="pres">
      <dgm:prSet presAssocID="{DD890747-1221-41CD-A9C7-CAF533121A97}" presName="parTxOnlySpace" presStyleCnt="0"/>
      <dgm:spPr/>
    </dgm:pt>
    <dgm:pt modelId="{6D9BF403-86C3-4F5A-BA96-FAF166CB0837}" type="pres">
      <dgm:prSet presAssocID="{AE58AA5D-202C-48C1-BD17-2C7612AEBF0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03C74AD-889E-4FB5-B0F0-212AEC819F61}" type="pres">
      <dgm:prSet presAssocID="{2DCE2D21-5E4D-497A-AA33-E05BBDFBD303}" presName="parTxOnlySpace" presStyleCnt="0"/>
      <dgm:spPr/>
    </dgm:pt>
    <dgm:pt modelId="{A36ADF9E-10B6-4E98-A7EA-48A467893468}" type="pres">
      <dgm:prSet presAssocID="{1C6613CA-A176-4B6D-912A-166B6722743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FE8B304-BA5F-45F8-B49A-07AA851B786B}" type="pres">
      <dgm:prSet presAssocID="{A7D2BC02-74CC-44D6-9342-FBA739ECA0E0}" presName="parTxOnlySpace" presStyleCnt="0"/>
      <dgm:spPr/>
    </dgm:pt>
    <dgm:pt modelId="{D25C7EA1-9FDB-46F4-9759-EADD6E6A3A73}" type="pres">
      <dgm:prSet presAssocID="{B4FCD5D0-EE08-4CCA-AC09-49B92ECCCD9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74096FD-9637-4D25-8587-E629055A07FF}" type="pres">
      <dgm:prSet presAssocID="{E01FB9B6-82F9-4B1E-B822-9D102F93F658}" presName="parTxOnlySpace" presStyleCnt="0"/>
      <dgm:spPr/>
    </dgm:pt>
    <dgm:pt modelId="{D24ED8A5-3825-4A31-9279-8EA08F93957F}" type="pres">
      <dgm:prSet presAssocID="{675DC839-48E2-47C0-BB69-6BC863DA21E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FA48B94-565B-489D-BF0E-28665FEDF987}" type="pres">
      <dgm:prSet presAssocID="{1E3085C3-CF05-4024-8E20-4375093C15F5}" presName="parTxOnlySpace" presStyleCnt="0"/>
      <dgm:spPr/>
    </dgm:pt>
    <dgm:pt modelId="{23E9E9DE-9D09-435D-8CEB-4F92430D18AA}" type="pres">
      <dgm:prSet presAssocID="{54B4E793-DAF4-4F34-87EA-C549291D6C4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95AFD7B-2E0B-4181-AB41-AB947C9385F4}" srcId="{385B9A74-346E-487F-872E-C1F334A9073B}" destId="{165D5D06-9232-42B3-84E4-712E3A62854A}" srcOrd="0" destOrd="0" parTransId="{0AF58294-B44C-4AFF-B594-58BA093D01EC}" sibTransId="{DD890747-1221-41CD-A9C7-CAF533121A97}"/>
    <dgm:cxn modelId="{B48AC65E-652C-4BCF-94A8-53961C0E4DB2}" type="presOf" srcId="{1C6613CA-A176-4B6D-912A-166B6722743B}" destId="{A36ADF9E-10B6-4E98-A7EA-48A467893468}" srcOrd="0" destOrd="0" presId="urn:microsoft.com/office/officeart/2005/8/layout/chevron1"/>
    <dgm:cxn modelId="{16460DD6-6AD4-4A1C-844C-E6654DEEE3E2}" srcId="{385B9A74-346E-487F-872E-C1F334A9073B}" destId="{54B4E793-DAF4-4F34-87EA-C549291D6C46}" srcOrd="5" destOrd="0" parTransId="{12BCFDD0-56EC-4FAD-B5B1-B499AD2F970C}" sibTransId="{4838777A-0767-4D80-BB72-72D5E5ECB99D}"/>
    <dgm:cxn modelId="{762A93DB-5ABF-4B8C-9F4A-483B519DA2AD}" type="presOf" srcId="{165D5D06-9232-42B3-84E4-712E3A62854A}" destId="{8FBC4123-8248-4FA1-A868-25726AC4A01E}" srcOrd="0" destOrd="0" presId="urn:microsoft.com/office/officeart/2005/8/layout/chevron1"/>
    <dgm:cxn modelId="{517A4591-7821-4A12-ADF3-9DA591DDED2C}" type="presOf" srcId="{385B9A74-346E-487F-872E-C1F334A9073B}" destId="{A391B94E-91C4-4970-B10A-663BD59AC45A}" srcOrd="0" destOrd="0" presId="urn:microsoft.com/office/officeart/2005/8/layout/chevron1"/>
    <dgm:cxn modelId="{4D16A32A-1FEE-44CC-BF51-9285FC6C6C2F}" srcId="{385B9A74-346E-487F-872E-C1F334A9073B}" destId="{AE58AA5D-202C-48C1-BD17-2C7612AEBF00}" srcOrd="1" destOrd="0" parTransId="{17595CCD-068F-4D94-AED3-8CBEE82ABB6E}" sibTransId="{2DCE2D21-5E4D-497A-AA33-E05BBDFBD303}"/>
    <dgm:cxn modelId="{10DD020F-7159-472D-B670-87CA797DB076}" srcId="{385B9A74-346E-487F-872E-C1F334A9073B}" destId="{675DC839-48E2-47C0-BB69-6BC863DA21EA}" srcOrd="4" destOrd="0" parTransId="{EAE1FC90-2495-416C-91DA-E8FE3EA48A64}" sibTransId="{1E3085C3-CF05-4024-8E20-4375093C15F5}"/>
    <dgm:cxn modelId="{4D3F1041-DE6C-42EB-92B8-42C50F1C4066}" srcId="{385B9A74-346E-487F-872E-C1F334A9073B}" destId="{1C6613CA-A176-4B6D-912A-166B6722743B}" srcOrd="2" destOrd="0" parTransId="{2802C62D-8983-4D46-B163-99A594B8B35A}" sibTransId="{A7D2BC02-74CC-44D6-9342-FBA739ECA0E0}"/>
    <dgm:cxn modelId="{72B751CA-F331-49FF-BE31-A8AF5E172945}" type="presOf" srcId="{54B4E793-DAF4-4F34-87EA-C549291D6C46}" destId="{23E9E9DE-9D09-435D-8CEB-4F92430D18AA}" srcOrd="0" destOrd="0" presId="urn:microsoft.com/office/officeart/2005/8/layout/chevron1"/>
    <dgm:cxn modelId="{C415BD25-267F-4A2C-918F-C7FCDB4B3EA4}" type="presOf" srcId="{675DC839-48E2-47C0-BB69-6BC863DA21EA}" destId="{D24ED8A5-3825-4A31-9279-8EA08F93957F}" srcOrd="0" destOrd="0" presId="urn:microsoft.com/office/officeart/2005/8/layout/chevron1"/>
    <dgm:cxn modelId="{1305C1E2-DA6D-46AF-9D4A-3B06F7CD7CCF}" srcId="{385B9A74-346E-487F-872E-C1F334A9073B}" destId="{B4FCD5D0-EE08-4CCA-AC09-49B92ECCCD90}" srcOrd="3" destOrd="0" parTransId="{367553C6-D826-4396-9205-CC725E6A684E}" sibTransId="{E01FB9B6-82F9-4B1E-B822-9D102F93F658}"/>
    <dgm:cxn modelId="{565CEF28-F66B-456E-8B6C-5AA03C3A5980}" type="presOf" srcId="{B4FCD5D0-EE08-4CCA-AC09-49B92ECCCD90}" destId="{D25C7EA1-9FDB-46F4-9759-EADD6E6A3A73}" srcOrd="0" destOrd="0" presId="urn:microsoft.com/office/officeart/2005/8/layout/chevron1"/>
    <dgm:cxn modelId="{A5676399-D339-400E-BF47-95462D31EAC9}" type="presOf" srcId="{AE58AA5D-202C-48C1-BD17-2C7612AEBF00}" destId="{6D9BF403-86C3-4F5A-BA96-FAF166CB0837}" srcOrd="0" destOrd="0" presId="urn:microsoft.com/office/officeart/2005/8/layout/chevron1"/>
    <dgm:cxn modelId="{2C69D6F9-F7D6-4D08-8498-93D22B4B4140}" type="presParOf" srcId="{A391B94E-91C4-4970-B10A-663BD59AC45A}" destId="{8FBC4123-8248-4FA1-A868-25726AC4A01E}" srcOrd="0" destOrd="0" presId="urn:microsoft.com/office/officeart/2005/8/layout/chevron1"/>
    <dgm:cxn modelId="{A151EF1D-6E29-466D-AAE5-DA0F1768F19A}" type="presParOf" srcId="{A391B94E-91C4-4970-B10A-663BD59AC45A}" destId="{59014E4A-BE9D-4E90-95A3-89BF09637AB8}" srcOrd="1" destOrd="0" presId="urn:microsoft.com/office/officeart/2005/8/layout/chevron1"/>
    <dgm:cxn modelId="{62E1B3B2-9E0A-4CC7-9BD6-1DBDE72D64C6}" type="presParOf" srcId="{A391B94E-91C4-4970-B10A-663BD59AC45A}" destId="{6D9BF403-86C3-4F5A-BA96-FAF166CB0837}" srcOrd="2" destOrd="0" presId="urn:microsoft.com/office/officeart/2005/8/layout/chevron1"/>
    <dgm:cxn modelId="{8FFA73D2-C99B-46A7-A54A-3BE592CCC4E2}" type="presParOf" srcId="{A391B94E-91C4-4970-B10A-663BD59AC45A}" destId="{F03C74AD-889E-4FB5-B0F0-212AEC819F61}" srcOrd="3" destOrd="0" presId="urn:microsoft.com/office/officeart/2005/8/layout/chevron1"/>
    <dgm:cxn modelId="{23E04E94-38A1-4E3A-9204-AB1BFF1EE17F}" type="presParOf" srcId="{A391B94E-91C4-4970-B10A-663BD59AC45A}" destId="{A36ADF9E-10B6-4E98-A7EA-48A467893468}" srcOrd="4" destOrd="0" presId="urn:microsoft.com/office/officeart/2005/8/layout/chevron1"/>
    <dgm:cxn modelId="{B7B1A718-E340-417B-9231-9D0CA6E6E0AE}" type="presParOf" srcId="{A391B94E-91C4-4970-B10A-663BD59AC45A}" destId="{FFE8B304-BA5F-45F8-B49A-07AA851B786B}" srcOrd="5" destOrd="0" presId="urn:microsoft.com/office/officeart/2005/8/layout/chevron1"/>
    <dgm:cxn modelId="{6D68934A-B5BD-4E10-8214-CA5BBE17BC39}" type="presParOf" srcId="{A391B94E-91C4-4970-B10A-663BD59AC45A}" destId="{D25C7EA1-9FDB-46F4-9759-EADD6E6A3A73}" srcOrd="6" destOrd="0" presId="urn:microsoft.com/office/officeart/2005/8/layout/chevron1"/>
    <dgm:cxn modelId="{6CF582EB-0AA4-42B0-8E56-263BDE215A53}" type="presParOf" srcId="{A391B94E-91C4-4970-B10A-663BD59AC45A}" destId="{774096FD-9637-4D25-8587-E629055A07FF}" srcOrd="7" destOrd="0" presId="urn:microsoft.com/office/officeart/2005/8/layout/chevron1"/>
    <dgm:cxn modelId="{BACA76F6-121F-44B7-AB8E-8727A3107D28}" type="presParOf" srcId="{A391B94E-91C4-4970-B10A-663BD59AC45A}" destId="{D24ED8A5-3825-4A31-9279-8EA08F93957F}" srcOrd="8" destOrd="0" presId="urn:microsoft.com/office/officeart/2005/8/layout/chevron1"/>
    <dgm:cxn modelId="{D81EC64B-CB25-4A8C-8C63-4FB22ABE627A}" type="presParOf" srcId="{A391B94E-91C4-4970-B10A-663BD59AC45A}" destId="{1FA48B94-565B-489D-BF0E-28665FEDF987}" srcOrd="9" destOrd="0" presId="urn:microsoft.com/office/officeart/2005/8/layout/chevron1"/>
    <dgm:cxn modelId="{D65F7981-1734-4BF2-AABC-6251C8E0E3D2}" type="presParOf" srcId="{A391B94E-91C4-4970-B10A-663BD59AC45A}" destId="{23E9E9DE-9D09-435D-8CEB-4F92430D18A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C4123-8248-4FA1-A868-25726AC4A01E}">
      <dsp:nvSpPr>
        <dsp:cNvPr id="0" name=""/>
        <dsp:cNvSpPr/>
      </dsp:nvSpPr>
      <dsp:spPr>
        <a:xfrm>
          <a:off x="4018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検討</a:t>
          </a:r>
          <a:endParaRPr kumimoji="1" lang="ja-JP" altLang="en-US" sz="2300" kern="1200" dirty="0"/>
        </a:p>
      </dsp:txBody>
      <dsp:txXfrm>
        <a:off x="302984" y="267339"/>
        <a:ext cx="896898" cy="597931"/>
      </dsp:txXfrm>
    </dsp:sp>
    <dsp:sp modelId="{6D9BF403-86C3-4F5A-BA96-FAF166CB0837}">
      <dsp:nvSpPr>
        <dsp:cNvPr id="0" name=""/>
        <dsp:cNvSpPr/>
      </dsp:nvSpPr>
      <dsp:spPr>
        <a:xfrm>
          <a:off x="1349365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実験</a:t>
          </a:r>
          <a:endParaRPr kumimoji="1" lang="ja-JP" altLang="en-US" sz="2300" kern="1200" dirty="0"/>
        </a:p>
      </dsp:txBody>
      <dsp:txXfrm>
        <a:off x="1648331" y="267339"/>
        <a:ext cx="896898" cy="597931"/>
      </dsp:txXfrm>
    </dsp:sp>
    <dsp:sp modelId="{A36ADF9E-10B6-4E98-A7EA-48A467893468}">
      <dsp:nvSpPr>
        <dsp:cNvPr id="0" name=""/>
        <dsp:cNvSpPr/>
      </dsp:nvSpPr>
      <dsp:spPr>
        <a:xfrm>
          <a:off x="2694711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解析</a:t>
          </a:r>
          <a:endParaRPr kumimoji="1" lang="ja-JP" altLang="en-US" sz="2300" kern="1200" dirty="0"/>
        </a:p>
      </dsp:txBody>
      <dsp:txXfrm>
        <a:off x="2993677" y="267339"/>
        <a:ext cx="896898" cy="597931"/>
      </dsp:txXfrm>
    </dsp:sp>
    <dsp:sp modelId="{D25C7EA1-9FDB-46F4-9759-EADD6E6A3A73}">
      <dsp:nvSpPr>
        <dsp:cNvPr id="0" name=""/>
        <dsp:cNvSpPr/>
      </dsp:nvSpPr>
      <dsp:spPr>
        <a:xfrm>
          <a:off x="4040058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共有</a:t>
          </a:r>
          <a:endParaRPr kumimoji="1" lang="ja-JP" altLang="en-US" sz="2300" kern="1200" dirty="0"/>
        </a:p>
      </dsp:txBody>
      <dsp:txXfrm>
        <a:off x="4339024" y="267339"/>
        <a:ext cx="896898" cy="597931"/>
      </dsp:txXfrm>
    </dsp:sp>
    <dsp:sp modelId="{D24ED8A5-3825-4A31-9279-8EA08F93957F}">
      <dsp:nvSpPr>
        <dsp:cNvPr id="0" name=""/>
        <dsp:cNvSpPr/>
      </dsp:nvSpPr>
      <dsp:spPr>
        <a:xfrm>
          <a:off x="5385405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まとめ</a:t>
          </a:r>
          <a:endParaRPr kumimoji="1" lang="ja-JP" altLang="en-US" sz="2300" kern="1200" dirty="0"/>
        </a:p>
      </dsp:txBody>
      <dsp:txXfrm>
        <a:off x="5684371" y="267339"/>
        <a:ext cx="896898" cy="597931"/>
      </dsp:txXfrm>
    </dsp:sp>
    <dsp:sp modelId="{23E9E9DE-9D09-435D-8CEB-4F92430D18AA}">
      <dsp:nvSpPr>
        <dsp:cNvPr id="0" name=""/>
        <dsp:cNvSpPr/>
      </dsp:nvSpPr>
      <dsp:spPr>
        <a:xfrm>
          <a:off x="6730751" y="267339"/>
          <a:ext cx="1494829" cy="597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300" kern="1200" dirty="0" smtClean="0"/>
            <a:t>公開</a:t>
          </a:r>
          <a:endParaRPr kumimoji="1" lang="ja-JP" altLang="en-US" sz="2300" kern="1200" dirty="0"/>
        </a:p>
      </dsp:txBody>
      <dsp:txXfrm>
        <a:off x="7029717" y="267339"/>
        <a:ext cx="896898" cy="597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426C-8D4A-4D1E-90B0-71DAD95540CE}" type="datetimeFigureOut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2DD47-64A8-4810-ACDB-1AC4B9A418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26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CDAB0-9446-46E9-813F-61AB1C1F1C2C}" type="datetimeFigureOut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292BA-FBE4-4B02-8587-46C2E885EA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00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92BA-FBE4-4B02-8587-46C2E885EA9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8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・これまで</a:t>
            </a:r>
            <a:r>
              <a:rPr kumimoji="1" lang="en-US" altLang="ja-JP" dirty="0" smtClean="0"/>
              <a:t>NII</a:t>
            </a:r>
            <a:r>
              <a:rPr kumimoji="1" lang="ja-JP" altLang="en-US" dirty="0" smtClean="0"/>
              <a:t>は大学と協力しながら</a:t>
            </a:r>
            <a:r>
              <a:rPr kumimoji="1" lang="en-US" altLang="ja-JP" dirty="0" smtClean="0"/>
              <a:t>IR</a:t>
            </a:r>
            <a:r>
              <a:rPr kumimoji="1" lang="ja-JP" altLang="en-US" dirty="0" smtClean="0"/>
              <a:t>の推進を進めてきたこと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944E-294D-4AE7-BAA6-F38971D7F00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・委託事業の次のフェーズとして、いまは</a:t>
            </a:r>
            <a:r>
              <a:rPr kumimoji="1" lang="en-US" altLang="ja-JP" dirty="0" smtClean="0"/>
              <a:t>JC</a:t>
            </a:r>
            <a:r>
              <a:rPr kumimoji="1" lang="ja-JP" altLang="en-US" dirty="0" smtClean="0"/>
              <a:t>に力を入れていること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27</a:t>
            </a:r>
            <a:r>
              <a:rPr kumimoji="1" lang="ja-JP" altLang="en-US" dirty="0" smtClean="0"/>
              <a:t>年度からは更に規模を拡大した運用をしていくこと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・これも大学と</a:t>
            </a:r>
            <a:r>
              <a:rPr kumimoji="1" lang="en-US" altLang="ja-JP" dirty="0" smtClean="0"/>
              <a:t>NII</a:t>
            </a:r>
            <a:r>
              <a:rPr kumimoji="1" lang="ja-JP" altLang="en-US" dirty="0" smtClean="0"/>
              <a:t>が協力して運用していること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944E-294D-4AE7-BAA6-F38971D7F00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0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dirty="0" smtClean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B6EFC-D872-4C11-9AB6-0FA69AFFCEF2}" type="slidenum">
              <a:rPr kumimoji="0" lang="en-US" altLang="ja-JP">
                <a:solidFill>
                  <a:srgbClr val="000000"/>
                </a:solidFill>
              </a:rPr>
              <a:pPr/>
              <a:t>5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・各</a:t>
            </a:r>
            <a:r>
              <a:rPr kumimoji="1" lang="en-US" altLang="ja-JP" dirty="0" smtClean="0"/>
              <a:t>IR</a:t>
            </a:r>
            <a:r>
              <a:rPr kumimoji="1" lang="ja-JP" altLang="en-US" dirty="0" smtClean="0"/>
              <a:t>からのデータを</a:t>
            </a:r>
            <a:r>
              <a:rPr kumimoji="1" lang="en-US" altLang="ja-JP" dirty="0" smtClean="0"/>
              <a:t>IRDB</a:t>
            </a:r>
            <a:r>
              <a:rPr kumimoji="1" lang="ja-JP" altLang="en-US" dirty="0" smtClean="0"/>
              <a:t>がハブとなって流通基盤を構築していること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6944E-294D-4AE7-BAA6-F38971D7F00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79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AEC2-177C-4939-936B-2E20C8186B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86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B8D5-7CDF-4A2B-99AF-BB4AD1982E56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14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ja-JP" altLang="en-US" dirty="0" smtClean="0"/>
          </a:p>
        </p:txBody>
      </p:sp>
      <p:sp>
        <p:nvSpPr>
          <p:cNvPr id="922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B6EFC-D872-4C11-9AB6-0FA69AFFCEF2}" type="slidenum">
              <a:rPr kumimoji="0" lang="en-US" altLang="ja-JP">
                <a:solidFill>
                  <a:srgbClr val="000000"/>
                </a:solidFill>
              </a:rPr>
              <a:pPr/>
              <a:t>17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79E164D-F581-436C-822B-D6806880C035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グループ化 19"/>
          <p:cNvGrpSpPr/>
          <p:nvPr/>
        </p:nvGrpSpPr>
        <p:grpSpPr>
          <a:xfrm>
            <a:off x="3488" y="5391150"/>
            <a:ext cx="9140512" cy="1466850"/>
            <a:chOff x="3488" y="5391150"/>
            <a:chExt cx="9140512" cy="1466850"/>
          </a:xfrm>
        </p:grpSpPr>
        <p:pic>
          <p:nvPicPr>
            <p:cNvPr id="12" name="図 11" descr="headimage_top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0" y="6211252"/>
              <a:ext cx="6000750" cy="646748"/>
            </a:xfrm>
            <a:prstGeom prst="rect">
              <a:avLst/>
            </a:prstGeom>
          </p:spPr>
        </p:pic>
        <p:pic>
          <p:nvPicPr>
            <p:cNvPr id="13" name="図 12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1800" y="5391150"/>
              <a:ext cx="320040" cy="1466850"/>
            </a:xfrm>
            <a:prstGeom prst="rect">
              <a:avLst/>
            </a:prstGeom>
          </p:spPr>
        </p:pic>
        <p:pic>
          <p:nvPicPr>
            <p:cNvPr id="14" name="図 13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5391150"/>
              <a:ext cx="320040" cy="1466850"/>
            </a:xfrm>
            <a:prstGeom prst="rect">
              <a:avLst/>
            </a:prstGeom>
          </p:spPr>
        </p:pic>
        <p:pic>
          <p:nvPicPr>
            <p:cNvPr id="15" name="図 14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736" y="5391150"/>
              <a:ext cx="320040" cy="1466850"/>
            </a:xfrm>
            <a:prstGeom prst="rect">
              <a:avLst/>
            </a:prstGeom>
          </p:spPr>
        </p:pic>
        <p:pic>
          <p:nvPicPr>
            <p:cNvPr id="16" name="図 15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5391150"/>
              <a:ext cx="320040" cy="1466850"/>
            </a:xfrm>
            <a:prstGeom prst="rect">
              <a:avLst/>
            </a:prstGeom>
          </p:spPr>
        </p:pic>
        <p:pic>
          <p:nvPicPr>
            <p:cNvPr id="18" name="図 17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5391150"/>
              <a:ext cx="320040" cy="1466850"/>
            </a:xfrm>
            <a:prstGeom prst="rect">
              <a:avLst/>
            </a:prstGeom>
          </p:spPr>
        </p:pic>
        <p:pic>
          <p:nvPicPr>
            <p:cNvPr id="19" name="図 18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5391150"/>
              <a:ext cx="320040" cy="1466850"/>
            </a:xfrm>
            <a:prstGeom prst="rect">
              <a:avLst/>
            </a:prstGeom>
          </p:spPr>
        </p:pic>
        <p:pic>
          <p:nvPicPr>
            <p:cNvPr id="20" name="図 19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5391150"/>
              <a:ext cx="320040" cy="1466850"/>
            </a:xfrm>
            <a:prstGeom prst="rect">
              <a:avLst/>
            </a:prstGeom>
          </p:spPr>
        </p:pic>
        <p:pic>
          <p:nvPicPr>
            <p:cNvPr id="23" name="図 22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5391150"/>
              <a:ext cx="320040" cy="1466850"/>
            </a:xfrm>
            <a:prstGeom prst="rect">
              <a:avLst/>
            </a:prstGeom>
          </p:spPr>
        </p:pic>
        <p:pic>
          <p:nvPicPr>
            <p:cNvPr id="24" name="図 23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44" y="5391150"/>
              <a:ext cx="320040" cy="1466850"/>
            </a:xfrm>
            <a:prstGeom prst="rect">
              <a:avLst/>
            </a:prstGeom>
          </p:spPr>
        </p:pic>
        <p:pic>
          <p:nvPicPr>
            <p:cNvPr id="25" name="図 24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5391150"/>
              <a:ext cx="320040" cy="1466850"/>
            </a:xfrm>
            <a:prstGeom prst="rect">
              <a:avLst/>
            </a:prstGeom>
          </p:spPr>
        </p:pic>
        <p:pic>
          <p:nvPicPr>
            <p:cNvPr id="26" name="図 25" descr="headimage_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8" y="5391150"/>
              <a:ext cx="320040" cy="1466850"/>
            </a:xfrm>
            <a:prstGeom prst="rect">
              <a:avLst/>
            </a:prstGeom>
          </p:spPr>
        </p:pic>
      </p:grpSp>
      <p:pic>
        <p:nvPicPr>
          <p:cNvPr id="27" name="Picture 2" descr="IRP_logo_jp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図 29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31" name="図 30" descr="weko-site-top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1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6D02-9157-40AE-90EB-4F33D7E2DD20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3" name="図 12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7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78A-32CB-49E1-A82F-14B2B0AB4A0D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9" name="図 8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5D6-83BB-4F4D-8069-B608673B2C1C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0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10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2" name="図 11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AC2A-6D3F-4C40-94F4-F8C8A04E8B61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7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0" name="図 9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0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CD1F822-F64E-4249-A144-F2416D3E6449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1" name="図 10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106-0C9C-4E1F-8694-36356F864410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8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2" name="図 11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94AC-1469-4A1E-9D2A-486A2F0D8073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10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4" name="図 13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E3CF-F7EA-47E9-8149-D2325EB2A2FB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9" name="図 8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D113-7A08-4994-B479-8EB0B2FC35CF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9" name="図 8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345D-CD2C-495F-A07C-6C42C2C8817F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pic>
        <p:nvPicPr>
          <p:cNvPr id="11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1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4" name="図 13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7C96-B83B-40EB-A799-5D777CD1B073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IRP_logo_jp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13" name="図 12" descr="weko-site-top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46BE87-4AB1-425C-B16F-71048C350C31}" type="datetime1">
              <a:rPr kumimoji="1" lang="ja-JP" altLang="en-US" smtClean="0"/>
              <a:t>2015/12/6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848EE5-A113-4DF7-BF4D-7FE881DCF2A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11" name="グループ化 19"/>
          <p:cNvGrpSpPr/>
          <p:nvPr/>
        </p:nvGrpSpPr>
        <p:grpSpPr>
          <a:xfrm>
            <a:off x="3488" y="5391150"/>
            <a:ext cx="9140512" cy="1466850"/>
            <a:chOff x="3488" y="5391150"/>
            <a:chExt cx="9140512" cy="1466850"/>
          </a:xfrm>
        </p:grpSpPr>
        <p:pic>
          <p:nvPicPr>
            <p:cNvPr id="12" name="図 11" descr="headimage_top.gif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3250" y="6211252"/>
              <a:ext cx="6000750" cy="646748"/>
            </a:xfrm>
            <a:prstGeom prst="rect">
              <a:avLst/>
            </a:prstGeom>
          </p:spPr>
        </p:pic>
        <p:pic>
          <p:nvPicPr>
            <p:cNvPr id="15" name="図 14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11800" y="5391150"/>
              <a:ext cx="320040" cy="1466850"/>
            </a:xfrm>
            <a:prstGeom prst="rect">
              <a:avLst/>
            </a:prstGeom>
          </p:spPr>
        </p:pic>
        <p:pic>
          <p:nvPicPr>
            <p:cNvPr id="16" name="図 15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55776" y="5391150"/>
              <a:ext cx="320040" cy="1466850"/>
            </a:xfrm>
            <a:prstGeom prst="rect">
              <a:avLst/>
            </a:prstGeom>
          </p:spPr>
        </p:pic>
        <p:pic>
          <p:nvPicPr>
            <p:cNvPr id="17" name="図 16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35736" y="5391150"/>
              <a:ext cx="320040" cy="1466850"/>
            </a:xfrm>
            <a:prstGeom prst="rect">
              <a:avLst/>
            </a:prstGeom>
          </p:spPr>
        </p:pic>
        <p:pic>
          <p:nvPicPr>
            <p:cNvPr id="18" name="図 17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07704" y="5391150"/>
              <a:ext cx="320040" cy="1466850"/>
            </a:xfrm>
            <a:prstGeom prst="rect">
              <a:avLst/>
            </a:prstGeom>
          </p:spPr>
        </p:pic>
        <p:pic>
          <p:nvPicPr>
            <p:cNvPr id="19" name="図 18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9672" y="5391150"/>
              <a:ext cx="320040" cy="1466850"/>
            </a:xfrm>
            <a:prstGeom prst="rect">
              <a:avLst/>
            </a:prstGeom>
          </p:spPr>
        </p:pic>
        <p:pic>
          <p:nvPicPr>
            <p:cNvPr id="20" name="図 19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1640" y="5391150"/>
              <a:ext cx="320040" cy="1466850"/>
            </a:xfrm>
            <a:prstGeom prst="rect">
              <a:avLst/>
            </a:prstGeom>
          </p:spPr>
        </p:pic>
        <p:pic>
          <p:nvPicPr>
            <p:cNvPr id="21" name="図 20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3608" y="5391150"/>
              <a:ext cx="320040" cy="1466850"/>
            </a:xfrm>
            <a:prstGeom prst="rect">
              <a:avLst/>
            </a:prstGeom>
          </p:spPr>
        </p:pic>
        <p:pic>
          <p:nvPicPr>
            <p:cNvPr id="24" name="図 23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5576" y="5391150"/>
              <a:ext cx="320040" cy="1466850"/>
            </a:xfrm>
            <a:prstGeom prst="rect">
              <a:avLst/>
            </a:prstGeom>
          </p:spPr>
        </p:pic>
        <p:pic>
          <p:nvPicPr>
            <p:cNvPr id="25" name="図 24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7544" y="5391150"/>
              <a:ext cx="320040" cy="1466850"/>
            </a:xfrm>
            <a:prstGeom prst="rect">
              <a:avLst/>
            </a:prstGeom>
          </p:spPr>
        </p:pic>
        <p:pic>
          <p:nvPicPr>
            <p:cNvPr id="26" name="図 25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9512" y="5391150"/>
              <a:ext cx="320040" cy="1466850"/>
            </a:xfrm>
            <a:prstGeom prst="rect">
              <a:avLst/>
            </a:prstGeom>
          </p:spPr>
        </p:pic>
        <p:pic>
          <p:nvPicPr>
            <p:cNvPr id="27" name="図 26" descr="headimage_back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8" y="5391150"/>
              <a:ext cx="320040" cy="1466850"/>
            </a:xfrm>
            <a:prstGeom prst="rect">
              <a:avLst/>
            </a:prstGeom>
          </p:spPr>
        </p:pic>
      </p:grpSp>
      <p:pic>
        <p:nvPicPr>
          <p:cNvPr id="30" name="Picture 2" descr="IRP_logo_jp_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50088" y="44624"/>
            <a:ext cx="914400" cy="3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図 30" descr="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190421" y="58838"/>
            <a:ext cx="837963" cy="345826"/>
          </a:xfrm>
          <a:prstGeom prst="rect">
            <a:avLst/>
          </a:prstGeom>
        </p:spPr>
      </p:pic>
      <p:pic>
        <p:nvPicPr>
          <p:cNvPr id="32" name="図 31" descr="weko-site-top-logo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19526" y="116632"/>
            <a:ext cx="944762" cy="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wm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51.png"/><Relationship Id="rId10" Type="http://schemas.openxmlformats.org/officeDocument/2006/relationships/image" Target="../media/image33.emf"/><Relationship Id="rId19" Type="http://schemas.openxmlformats.org/officeDocument/2006/relationships/image" Target="../media/image42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2.png"/><Relationship Id="rId12" Type="http://schemas.openxmlformats.org/officeDocument/2006/relationships/image" Target="../media/image11.png"/><Relationship Id="rId17" Type="http://schemas.openxmlformats.org/officeDocument/2006/relationships/image" Target="../media/image71.png"/><Relationship Id="rId2" Type="http://schemas.openxmlformats.org/officeDocument/2006/relationships/diagramData" Target="../diagrams/data1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6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59873" y="3886200"/>
            <a:ext cx="7017327" cy="990600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リポジトリソフトウェア</a:t>
            </a:r>
            <a:r>
              <a:rPr lang="en-US" altLang="ja-JP" sz="2800" dirty="0"/>
              <a:t>WEKO</a:t>
            </a:r>
            <a:r>
              <a:rPr lang="ja-JP" altLang="en-US" sz="2800" dirty="0"/>
              <a:t>の活用事例とオープンサイエンスへの展開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国立情報学研究所　山地一禎</a:t>
            </a:r>
            <a:endParaRPr kumimoji="1" lang="en-US" altLang="ja-JP" dirty="0" smtClean="0"/>
          </a:p>
          <a:p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回オープンサイエンスデータ推進</a:t>
            </a:r>
            <a:r>
              <a:rPr lang="ja-JP" altLang="en-US" dirty="0" smtClean="0"/>
              <a:t>ワークショップ</a:t>
            </a:r>
            <a:r>
              <a:rPr lang="en-US" altLang="ja-JP" dirty="0" smtClean="0"/>
              <a:t>, 2015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7</a:t>
            </a:r>
            <a:r>
              <a:rPr lang="ja-JP" altLang="en-US" dirty="0" smtClean="0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69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話題提供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機関リポジトリに関する取り組み</a:t>
            </a:r>
            <a:endParaRPr kumimoji="1" lang="en-US" altLang="ja-JP" dirty="0" smtClean="0"/>
          </a:p>
          <a:p>
            <a:r>
              <a:rPr lang="ja-JP" altLang="en-US" dirty="0" smtClean="0"/>
              <a:t>オープンサイエンスへの展開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29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オープンサイエンスを支える基盤とは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オープンだけを考えていいのか？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研究者にとっては非公開領域が主たる研究の場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非公開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を公開に自然に繋げるインフラが必要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成果物を公開するリポジトリだけを考えていいのか？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研究者にとっては論文が主たる成果発表の場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公開時の特別な登録アクションを求めるのは難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の過程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で公開の準備が自然とできるインフラが必要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オープンサイエンスのポイントは非公開領域のインフラ整備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2648" y="4352474"/>
            <a:ext cx="38779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研究データ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公開ポリシー？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85878" y="4352474"/>
            <a:ext cx="41857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研究データ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公開リポジトリ？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2648" y="397762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オープンサイエンス≒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99009" y="4701296"/>
            <a:ext cx="765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v.s</a:t>
            </a:r>
            <a:r>
              <a:rPr kumimoji="1" lang="en-US" altLang="ja-JP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kumimoji="1" lang="ja-JP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62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NII</a:t>
            </a:r>
            <a:r>
              <a:rPr kumimoji="1" lang="ja-JP" altLang="en-US" dirty="0" smtClean="0"/>
              <a:t>におけるシーズ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78253" cy="51371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研究クラウドの運用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学認クラウド実証実験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ポータルサイトの開発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学術認証推進室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学術認証フェデレーションの運用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 Platform: GakuNin </a:t>
            </a:r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mAP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展開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クライアント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証明書、コードサイン証明書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学術リポジトリ推進室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リポジトリソフト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WEKO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ログ解析（リポジトリアクセスログ、学習ログ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コンテンツシステム開発室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名寄せ技術開発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CiNii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プロトタイプ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基盤研究開発センター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インタークラウド技術開発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Docker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Jupyter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42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 bwMode="auto">
          <a:xfrm>
            <a:off x="2735796" y="3784391"/>
            <a:ext cx="3600400" cy="24482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rgbClr val="80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l">
              <a:spcBef>
                <a:spcPct val="0"/>
              </a:spcBef>
            </a:pPr>
            <a:endParaRPr lang="en-US" sz="1800" b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学認クラウド（仲介サービス）：計画中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41301" y="1312235"/>
            <a:ext cx="8661398" cy="1768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大学・研究機関がクラウドを導入・利用するための支援サービス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NII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が大学・研究機関に代わって以下を実施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25525" lvl="2" indent="-263525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クラウドの選択基準（≈仕様）を示すチェックリストの策定，およびチェックリストに基づくクラウドの評価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仕様策定コストの削減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25525" lvl="2" indent="-263525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価格交渉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100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ja-JP" altLang="en-US" sz="2100" dirty="0" smtClean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導入・利用費用の削減</a:t>
            </a:r>
            <a:endParaRPr lang="en-US" altLang="ja-JP" sz="2100" dirty="0" smtClean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30" name="Picture 6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188" y="4118211"/>
            <a:ext cx="824638" cy="6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3" name="Picture 6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970" y="4798828"/>
            <a:ext cx="824638" cy="6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4" name="Picture 6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188" y="5501447"/>
            <a:ext cx="824638" cy="6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9" name="テキスト ボックス 618"/>
          <p:cNvSpPr txBox="1"/>
          <p:nvPr/>
        </p:nvSpPr>
        <p:spPr>
          <a:xfrm>
            <a:off x="3776438" y="339896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u="sng" dirty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</a:t>
            </a:r>
            <a:r>
              <a:rPr lang="ja-JP" altLang="en-US" sz="2000" u="sng" dirty="0" smtClean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endParaRPr lang="en-US" sz="2000" b="1" u="sng" dirty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2" name="左右矢印 631"/>
          <p:cNvSpPr/>
          <p:nvPr/>
        </p:nvSpPr>
        <p:spPr>
          <a:xfrm>
            <a:off x="1703406" y="4899164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34" name="左右矢印 633"/>
          <p:cNvSpPr/>
          <p:nvPr/>
        </p:nvSpPr>
        <p:spPr>
          <a:xfrm rot="20882917">
            <a:off x="1725935" y="5553198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35" name="左右矢印 634"/>
          <p:cNvSpPr/>
          <p:nvPr/>
        </p:nvSpPr>
        <p:spPr>
          <a:xfrm rot="1180463" flipV="1">
            <a:off x="1735078" y="4227532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36" name="左右矢印 635"/>
          <p:cNvSpPr/>
          <p:nvPr/>
        </p:nvSpPr>
        <p:spPr>
          <a:xfrm flipH="1">
            <a:off x="6458158" y="4967850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37" name="左右矢印 636"/>
          <p:cNvSpPr/>
          <p:nvPr/>
        </p:nvSpPr>
        <p:spPr>
          <a:xfrm rot="793832" flipH="1">
            <a:off x="6439782" y="5584929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38" name="左右矢印 637"/>
          <p:cNvSpPr/>
          <p:nvPr/>
        </p:nvSpPr>
        <p:spPr>
          <a:xfrm rot="20840692" flipH="1" flipV="1">
            <a:off x="6436296" y="4351454"/>
            <a:ext cx="671216" cy="302243"/>
          </a:xfrm>
          <a:prstGeom prst="leftRightArrow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dirty="0">
              <a:latin typeface="+mn-ea"/>
            </a:endParaRPr>
          </a:p>
        </p:txBody>
      </p:sp>
      <p:sp>
        <p:nvSpPr>
          <p:cNvPr id="643" name="テキスト ボックス 642"/>
          <p:cNvSpPr txBox="1"/>
          <p:nvPr/>
        </p:nvSpPr>
        <p:spPr>
          <a:xfrm>
            <a:off x="3473977" y="5511628"/>
            <a:ext cx="2128701" cy="738664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Ins="0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ja-JP" altLang="en-US" sz="1400" dirty="0" smtClean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チェックリストの作成</a:t>
            </a:r>
            <a:endParaRPr lang="en-US" altLang="ja-JP" sz="1400" dirty="0" smtClean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>
              <a:buFont typeface="Arial"/>
              <a:buChar char="•"/>
            </a:pPr>
            <a:r>
              <a:rPr lang="ja-JP" altLang="en-US" sz="1400" dirty="0" smtClean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クラウドの評価</a:t>
            </a:r>
            <a:endParaRPr lang="en-US" altLang="ja-JP" sz="1400" dirty="0" smtClean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7800" indent="-177800">
              <a:buFont typeface="Arial"/>
              <a:buChar char="•"/>
            </a:pPr>
            <a:r>
              <a:rPr lang="ja-JP" altLang="en-US" sz="1400" dirty="0" smtClean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価格交渉</a:t>
            </a:r>
            <a:endParaRPr lang="en-US" sz="1400" dirty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380777" y="2996145"/>
            <a:ext cx="2267483" cy="1021958"/>
            <a:chOff x="6380777" y="2964341"/>
            <a:chExt cx="2267483" cy="1021958"/>
          </a:xfrm>
        </p:grpSpPr>
        <p:sp>
          <p:nvSpPr>
            <p:cNvPr id="618" name="テキスト ボックス 617"/>
            <p:cNvSpPr txBox="1"/>
            <p:nvPr/>
          </p:nvSpPr>
          <p:spPr>
            <a:xfrm>
              <a:off x="6380777" y="2964341"/>
              <a:ext cx="1620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00009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クラウド事業者</a:t>
              </a:r>
              <a:endParaRPr lang="en-US" sz="1600" b="1" dirty="0">
                <a:solidFill>
                  <a:srgbClr val="00009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4" name="テキスト ボックス 643"/>
            <p:cNvSpPr txBox="1"/>
            <p:nvPr/>
          </p:nvSpPr>
          <p:spPr>
            <a:xfrm>
              <a:off x="6493715" y="3247635"/>
              <a:ext cx="2154545" cy="738664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Ins="0" rtlCol="0">
              <a:spAutoFit/>
            </a:bodyPr>
            <a:lstStyle/>
            <a:p>
              <a:pPr marL="177800" indent="-177800">
                <a:buFont typeface="Arial"/>
                <a:buChar char="•"/>
              </a:pPr>
              <a:r>
                <a:rPr lang="ja-JP" altLang="en-US" sz="1400" dirty="0" smtClean="0">
                  <a:solidFill>
                    <a:srgbClr val="00009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チェックリストに基づく自社クラウドの評価</a:t>
              </a:r>
              <a:endParaRPr lang="en-US" altLang="ja-JP" sz="1400" dirty="0" smtClean="0">
                <a:solidFill>
                  <a:srgbClr val="00009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ja-JP" altLang="en-US" sz="1400" dirty="0" smtClean="0">
                  <a:solidFill>
                    <a:srgbClr val="00009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参考価格提示</a:t>
              </a:r>
              <a:endParaRPr lang="en-US" sz="1400" dirty="0">
                <a:solidFill>
                  <a:srgbClr val="00009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45" name="グループ化 151"/>
          <p:cNvGrpSpPr>
            <a:grpSpLocks/>
          </p:cNvGrpSpPr>
          <p:nvPr/>
        </p:nvGrpSpPr>
        <p:grpSpPr bwMode="auto">
          <a:xfrm>
            <a:off x="418282" y="4696514"/>
            <a:ext cx="1179971" cy="721208"/>
            <a:chOff x="4535488" y="5583238"/>
            <a:chExt cx="1082675" cy="862012"/>
          </a:xfrm>
        </p:grpSpPr>
        <p:sp>
          <p:nvSpPr>
            <p:cNvPr id="646" name="Oval 115"/>
            <p:cNvSpPr>
              <a:spLocks noChangeArrowheads="1"/>
            </p:cNvSpPr>
            <p:nvPr/>
          </p:nvSpPr>
          <p:spPr bwMode="auto">
            <a:xfrm>
              <a:off x="4535488" y="5583238"/>
              <a:ext cx="1082675" cy="862012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>
              <a:prstShdw prst="shdw17" dist="17961" dir="2700000">
                <a:srgbClr val="5C7A99"/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grpSp>
          <p:nvGrpSpPr>
            <p:cNvPr id="647" name="Group 11"/>
            <p:cNvGrpSpPr>
              <a:grpSpLocks/>
            </p:cNvGrpSpPr>
            <p:nvPr/>
          </p:nvGrpSpPr>
          <p:grpSpPr bwMode="auto">
            <a:xfrm rot="-183536">
              <a:off x="5137150" y="5870575"/>
              <a:ext cx="420688" cy="347663"/>
              <a:chOff x="3288" y="2886"/>
              <a:chExt cx="556" cy="453"/>
            </a:xfrm>
          </p:grpSpPr>
          <p:pic>
            <p:nvPicPr>
              <p:cNvPr id="649" name="Picture 12" descr="ps_007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2941"/>
                <a:ext cx="501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0" name="Picture 13" descr="j0432624[1]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9" y="2886"/>
                <a:ext cx="44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48" name="Picture 6" descr="bl01004_[1]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13" y="5640388"/>
              <a:ext cx="661987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4" name="グループ化 152"/>
          <p:cNvGrpSpPr>
            <a:grpSpLocks/>
          </p:cNvGrpSpPr>
          <p:nvPr/>
        </p:nvGrpSpPr>
        <p:grpSpPr bwMode="auto">
          <a:xfrm>
            <a:off x="429623" y="3876727"/>
            <a:ext cx="1163639" cy="757509"/>
            <a:chOff x="5602288" y="5524500"/>
            <a:chExt cx="1081087" cy="863600"/>
          </a:xfrm>
        </p:grpSpPr>
        <p:sp>
          <p:nvSpPr>
            <p:cNvPr id="655" name="Oval 121"/>
            <p:cNvSpPr>
              <a:spLocks noChangeArrowheads="1"/>
            </p:cNvSpPr>
            <p:nvPr/>
          </p:nvSpPr>
          <p:spPr bwMode="auto">
            <a:xfrm>
              <a:off x="5602288" y="5524500"/>
              <a:ext cx="1081087" cy="863600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>
              <a:prstShdw prst="shdw17" dist="17961" dir="2700000">
                <a:srgbClr val="5C7A99"/>
              </a:prst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20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pic>
          <p:nvPicPr>
            <p:cNvPr id="656" name="Picture 7" descr="j0223648[1]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027" y="5726495"/>
              <a:ext cx="60007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7" name="Group 234"/>
            <p:cNvGrpSpPr>
              <a:grpSpLocks/>
            </p:cNvGrpSpPr>
            <p:nvPr/>
          </p:nvGrpSpPr>
          <p:grpSpPr bwMode="auto">
            <a:xfrm flipH="1">
              <a:off x="5661025" y="5697538"/>
              <a:ext cx="420688" cy="344487"/>
              <a:chOff x="159" y="3203"/>
              <a:chExt cx="952" cy="771"/>
            </a:xfrm>
          </p:grpSpPr>
          <p:pic>
            <p:nvPicPr>
              <p:cNvPr id="658" name="Picture 235" descr="ps_007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" y="3294"/>
                <a:ext cx="816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9" name="Picture 12" descr="j0432623[1]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3203"/>
                <a:ext cx="771" cy="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60" name="図形グループ 659"/>
          <p:cNvGrpSpPr/>
          <p:nvPr/>
        </p:nvGrpSpPr>
        <p:grpSpPr>
          <a:xfrm>
            <a:off x="474802" y="5469410"/>
            <a:ext cx="1071183" cy="650699"/>
            <a:chOff x="286614" y="4914431"/>
            <a:chExt cx="1122311" cy="735013"/>
          </a:xfrm>
        </p:grpSpPr>
        <p:grpSp>
          <p:nvGrpSpPr>
            <p:cNvPr id="661" name="グループ化 288"/>
            <p:cNvGrpSpPr>
              <a:grpSpLocks/>
            </p:cNvGrpSpPr>
            <p:nvPr/>
          </p:nvGrpSpPr>
          <p:grpSpPr bwMode="auto">
            <a:xfrm>
              <a:off x="286614" y="4914431"/>
              <a:ext cx="1079030" cy="735013"/>
              <a:chOff x="8047156" y="4761114"/>
              <a:chExt cx="789264" cy="648178"/>
            </a:xfrm>
          </p:grpSpPr>
          <p:sp>
            <p:nvSpPr>
              <p:cNvPr id="663" name="Oval 121"/>
              <p:cNvSpPr>
                <a:spLocks noChangeArrowheads="1"/>
              </p:cNvSpPr>
              <p:nvPr/>
            </p:nvSpPr>
            <p:spPr bwMode="auto">
              <a:xfrm>
                <a:off x="8047156" y="4761114"/>
                <a:ext cx="789264" cy="64817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>
                <a:prstShdw prst="shdw17" dist="17961" dir="2700000">
                  <a:srgbClr val="5C7A99"/>
                </a:prst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320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664" name="Picture 61" descr="C:\Users\okumura\AppData\Local\Microsoft\Windows\Temporary Internet Files\Content.IE5\C1DLJ9DZ\MCj04339420000[1].png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8715" y="4761114"/>
                <a:ext cx="416202" cy="455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2" name="Picture 7" descr="j0223648[1]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99" y="5119562"/>
              <a:ext cx="676726" cy="47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9" name="図形グループ 598"/>
          <p:cNvGrpSpPr/>
          <p:nvPr/>
        </p:nvGrpSpPr>
        <p:grpSpPr>
          <a:xfrm>
            <a:off x="3709167" y="4220987"/>
            <a:ext cx="562212" cy="614584"/>
            <a:chOff x="2492192" y="5201280"/>
            <a:chExt cx="829407" cy="933120"/>
          </a:xfrm>
        </p:grpSpPr>
        <p:sp>
          <p:nvSpPr>
            <p:cNvPr id="593" name="フローチャート: 書類 592"/>
            <p:cNvSpPr/>
            <p:nvPr/>
          </p:nvSpPr>
          <p:spPr>
            <a:xfrm>
              <a:off x="2492192" y="5201280"/>
              <a:ext cx="829407" cy="933120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sz="1200" dirty="0">
                <a:latin typeface="+mn-ea"/>
              </a:endParaRPr>
            </a:p>
          </p:txBody>
        </p:sp>
        <p:cxnSp>
          <p:nvCxnSpPr>
            <p:cNvPr id="595" name="直線コネクタ 594"/>
            <p:cNvCxnSpPr/>
            <p:nvPr/>
          </p:nvCxnSpPr>
          <p:spPr>
            <a:xfrm flipV="1">
              <a:off x="2556988" y="5313600"/>
              <a:ext cx="699813" cy="864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直線コネクタ 595"/>
            <p:cNvCxnSpPr/>
            <p:nvPr/>
          </p:nvCxnSpPr>
          <p:spPr>
            <a:xfrm flipV="1">
              <a:off x="2556988" y="5466000"/>
              <a:ext cx="699813" cy="864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直線コネクタ 596"/>
            <p:cNvCxnSpPr/>
            <p:nvPr/>
          </p:nvCxnSpPr>
          <p:spPr>
            <a:xfrm flipV="1">
              <a:off x="2556988" y="5618400"/>
              <a:ext cx="699813" cy="864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直線コネクタ 597"/>
            <p:cNvCxnSpPr/>
            <p:nvPr/>
          </p:nvCxnSpPr>
          <p:spPr>
            <a:xfrm flipV="1">
              <a:off x="2556988" y="5770800"/>
              <a:ext cx="699813" cy="864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2" name="図形グループ 611"/>
          <p:cNvGrpSpPr/>
          <p:nvPr/>
        </p:nvGrpSpPr>
        <p:grpSpPr>
          <a:xfrm>
            <a:off x="4833885" y="4219205"/>
            <a:ext cx="561115" cy="618150"/>
            <a:chOff x="5503462" y="4947168"/>
            <a:chExt cx="863999" cy="1082112"/>
          </a:xfrm>
        </p:grpSpPr>
        <p:sp>
          <p:nvSpPr>
            <p:cNvPr id="600" name="フローチャート: 複数書類 599"/>
            <p:cNvSpPr/>
            <p:nvPr/>
          </p:nvSpPr>
          <p:spPr>
            <a:xfrm>
              <a:off x="5503462" y="4947168"/>
              <a:ext cx="863999" cy="1082112"/>
            </a:xfrm>
            <a:prstGeom prst="flowChartMultidocumen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sz="1200" dirty="0">
                <a:latin typeface="+mn-ea"/>
              </a:endParaRPr>
            </a:p>
          </p:txBody>
        </p:sp>
        <p:cxnSp>
          <p:nvCxnSpPr>
            <p:cNvPr id="606" name="直線コネクタ 605"/>
            <p:cNvCxnSpPr/>
            <p:nvPr/>
          </p:nvCxnSpPr>
          <p:spPr>
            <a:xfrm>
              <a:off x="5593361" y="5244480"/>
              <a:ext cx="561578" cy="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/>
            <p:cNvCxnSpPr/>
            <p:nvPr/>
          </p:nvCxnSpPr>
          <p:spPr>
            <a:xfrm>
              <a:off x="5593361" y="5396880"/>
              <a:ext cx="561578" cy="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/>
            <p:cNvCxnSpPr/>
            <p:nvPr/>
          </p:nvCxnSpPr>
          <p:spPr>
            <a:xfrm>
              <a:off x="5593361" y="5549280"/>
              <a:ext cx="561578" cy="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直線コネクタ 610"/>
            <p:cNvCxnSpPr/>
            <p:nvPr/>
          </p:nvCxnSpPr>
          <p:spPr>
            <a:xfrm>
              <a:off x="5593361" y="5701680"/>
              <a:ext cx="561578" cy="0"/>
            </a:xfrm>
            <a:prstGeom prst="line">
              <a:avLst/>
            </a:prstGeom>
            <a:ln w="190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3" name="左右矢印 612"/>
          <p:cNvSpPr/>
          <p:nvPr/>
        </p:nvSpPr>
        <p:spPr>
          <a:xfrm>
            <a:off x="4392528" y="4445230"/>
            <a:ext cx="316085" cy="1661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 sz="1200" dirty="0">
              <a:latin typeface="+mn-ea"/>
            </a:endParaRPr>
          </a:p>
        </p:txBody>
      </p:sp>
      <p:sp>
        <p:nvSpPr>
          <p:cNvPr id="614" name="テキスト ボックス 613"/>
          <p:cNvSpPr txBox="1"/>
          <p:nvPr/>
        </p:nvSpPr>
        <p:spPr>
          <a:xfrm>
            <a:off x="3455418" y="394321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チェックリスト</a:t>
            </a:r>
            <a:endParaRPr 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5" name="テキスト ボックス 614"/>
          <p:cNvSpPr txBox="1"/>
          <p:nvPr/>
        </p:nvSpPr>
        <p:spPr>
          <a:xfrm>
            <a:off x="4721256" y="39432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評価結果</a:t>
            </a:r>
            <a:endParaRPr 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29" name="図形グループ 628"/>
          <p:cNvGrpSpPr/>
          <p:nvPr/>
        </p:nvGrpSpPr>
        <p:grpSpPr>
          <a:xfrm>
            <a:off x="4032916" y="4659020"/>
            <a:ext cx="1048241" cy="508606"/>
            <a:chOff x="5168571" y="5705018"/>
            <a:chExt cx="1345058" cy="712625"/>
          </a:xfrm>
        </p:grpSpPr>
        <p:pic>
          <p:nvPicPr>
            <p:cNvPr id="622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777" y="5705018"/>
              <a:ext cx="266945" cy="37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234" y="5734512"/>
              <a:ext cx="266945" cy="37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581" y="5770834"/>
              <a:ext cx="266945" cy="37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8" name="円柱 627"/>
            <p:cNvSpPr/>
            <p:nvPr/>
          </p:nvSpPr>
          <p:spPr>
            <a:xfrm>
              <a:off x="5168571" y="5960955"/>
              <a:ext cx="1345058" cy="396030"/>
            </a:xfrm>
            <a:prstGeom prst="can">
              <a:avLst>
                <a:gd name="adj" fmla="val 50000"/>
              </a:avLst>
            </a:prstGeom>
            <a:ln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sz="1200" dirty="0">
                <a:latin typeface="+mn-ea"/>
              </a:endParaRPr>
            </a:p>
          </p:txBody>
        </p:sp>
        <p:pic>
          <p:nvPicPr>
            <p:cNvPr id="625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75" y="6032483"/>
              <a:ext cx="266945" cy="37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6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38" y="6041492"/>
              <a:ext cx="266945" cy="376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0" name="テキスト ボックス 629"/>
          <p:cNvSpPr txBox="1"/>
          <p:nvPr/>
        </p:nvSpPr>
        <p:spPr>
          <a:xfrm>
            <a:off x="4055004" y="5159591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運営組織</a:t>
            </a:r>
            <a:endParaRPr lang="en-US" sz="1600" b="1" dirty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65" name="図 66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935" y="4899524"/>
            <a:ext cx="312502" cy="18211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59532" y="2996145"/>
            <a:ext cx="2580137" cy="1020095"/>
            <a:chOff x="359532" y="2985827"/>
            <a:chExt cx="2580137" cy="1020095"/>
          </a:xfrm>
        </p:grpSpPr>
        <p:sp>
          <p:nvSpPr>
            <p:cNvPr id="617" name="テキスト ボックス 616"/>
            <p:cNvSpPr txBox="1"/>
            <p:nvPr/>
          </p:nvSpPr>
          <p:spPr>
            <a:xfrm>
              <a:off x="359532" y="298582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 smtClean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大学・研究機関</a:t>
              </a:r>
              <a:endParaRPr lang="en-US" sz="1600" b="1" dirty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2" name="テキスト ボックス 641"/>
            <p:cNvSpPr txBox="1"/>
            <p:nvPr/>
          </p:nvSpPr>
          <p:spPr>
            <a:xfrm>
              <a:off x="456166" y="3267258"/>
              <a:ext cx="2483503" cy="73866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txBody>
            <a:bodyPr wrap="square" lIns="108000" rIns="0" rtlCol="0">
              <a:spAutoFit/>
            </a:bodyPr>
            <a:lstStyle/>
            <a:p>
              <a:pPr marL="177800" indent="-177800">
                <a:buFont typeface="Arial"/>
                <a:buChar char="•"/>
                <a:tabLst>
                  <a:tab pos="2509838" algn="l"/>
                </a:tabLst>
              </a:pPr>
              <a:r>
                <a:rPr lang="ja-JP" altLang="en-US" sz="1400" dirty="0" smtClean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チェックリストと調査結果を用いた仕様策定</a:t>
              </a:r>
              <a:endParaRPr lang="en-US" altLang="ja-JP" sz="1400" dirty="0" smtClean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177800" indent="-177800">
                <a:buFont typeface="Arial"/>
                <a:buChar char="•"/>
              </a:pPr>
              <a:r>
                <a:rPr lang="ja-JP" altLang="en-US" sz="1400" dirty="0" smtClean="0">
                  <a:solidFill>
                    <a:srgbClr val="008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クラウドの調達</a:t>
              </a:r>
              <a:endParaRPr lang="en-US" altLang="ja-JP" sz="1400" dirty="0" smtClean="0">
                <a:solidFill>
                  <a:srgbClr val="008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2" name="図形グループ 61"/>
          <p:cNvGrpSpPr/>
          <p:nvPr/>
        </p:nvGrpSpPr>
        <p:grpSpPr>
          <a:xfrm>
            <a:off x="2347668" y="4565882"/>
            <a:ext cx="828094" cy="936104"/>
            <a:chOff x="6787858" y="4690378"/>
            <a:chExt cx="1751402" cy="2167622"/>
          </a:xfrm>
        </p:grpSpPr>
        <p:grpSp>
          <p:nvGrpSpPr>
            <p:cNvPr id="63" name="図形グループ 62"/>
            <p:cNvGrpSpPr/>
            <p:nvPr/>
          </p:nvGrpSpPr>
          <p:grpSpPr>
            <a:xfrm>
              <a:off x="6787858" y="4690378"/>
              <a:ext cx="1751402" cy="2167622"/>
              <a:chOff x="4492006" y="238413"/>
              <a:chExt cx="3657600" cy="3657600"/>
            </a:xfrm>
          </p:grpSpPr>
          <p:pic>
            <p:nvPicPr>
              <p:cNvPr id="67" name="図 66" descr="MC900441328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2006" y="238413"/>
                <a:ext cx="3657600" cy="3657600"/>
              </a:xfrm>
              <a:prstGeom prst="rect">
                <a:avLst/>
              </a:prstGeom>
            </p:spPr>
          </p:pic>
          <p:sp>
            <p:nvSpPr>
              <p:cNvPr id="68" name="角丸四角形 67"/>
              <p:cNvSpPr/>
              <p:nvPr/>
            </p:nvSpPr>
            <p:spPr>
              <a:xfrm>
                <a:off x="4989834" y="1037969"/>
                <a:ext cx="2701215" cy="1689114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altLang="ja-JP" sz="800" dirty="0" smtClean="0">
                    <a:latin typeface="Arial"/>
                    <a:ea typeface="ＭＳ Ｐゴシック"/>
                    <a:cs typeface="Arial"/>
                  </a:rPr>
                  <a:t>Clou</a:t>
                </a:r>
                <a:endParaRPr kumimoji="1" lang="ja-JP" altLang="en-US" sz="800" dirty="0">
                  <a:latin typeface="Arial"/>
                  <a:ea typeface="ＭＳ Ｐゴシック"/>
                  <a:cs typeface="Arial"/>
                </a:endParaRPr>
              </a:p>
            </p:txBody>
          </p:sp>
          <p:sp>
            <p:nvSpPr>
              <p:cNvPr id="69" name="角丸四角形 68"/>
              <p:cNvSpPr/>
              <p:nvPr/>
            </p:nvSpPr>
            <p:spPr>
              <a:xfrm>
                <a:off x="5909387" y="1274762"/>
                <a:ext cx="1083084" cy="730256"/>
              </a:xfrm>
              <a:prstGeom prst="roundRect">
                <a:avLst>
                  <a:gd name="adj" fmla="val 2838"/>
                </a:avLst>
              </a:prstGeom>
              <a:ln w="6350" cmpd="sng"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kumimoji="1" lang="ja-JP" altLang="en-US" sz="600" dirty="0">
                  <a:latin typeface="Arial"/>
                  <a:ea typeface="ＭＳ Ｐゴシック"/>
                  <a:cs typeface="Arial"/>
                </a:endParaRPr>
              </a:p>
            </p:txBody>
          </p:sp>
          <p:sp>
            <p:nvSpPr>
              <p:cNvPr id="70" name="角丸四角形 69"/>
              <p:cNvSpPr/>
              <p:nvPr/>
            </p:nvSpPr>
            <p:spPr>
              <a:xfrm>
                <a:off x="7001240" y="1274763"/>
                <a:ext cx="683362" cy="706842"/>
              </a:xfrm>
              <a:prstGeom prst="roundRect">
                <a:avLst>
                  <a:gd name="adj" fmla="val 4265"/>
                </a:avLst>
              </a:prstGeom>
              <a:ln w="6350" cmpd="sng"/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altLang="en-US" sz="600" dirty="0" smtClean="0">
                  <a:latin typeface="Arial"/>
                  <a:ea typeface="ＭＳ Ｐゴシック"/>
                  <a:cs typeface="Arial"/>
                </a:endParaRPr>
              </a:p>
            </p:txBody>
          </p:sp>
          <p:pic>
            <p:nvPicPr>
              <p:cNvPr id="71" name="図 70" descr="MP900431737.JP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10837" y="1508599"/>
                <a:ext cx="438384" cy="438384"/>
              </a:xfrm>
              <a:prstGeom prst="rect">
                <a:avLst/>
              </a:prstGeom>
            </p:spPr>
          </p:pic>
          <p:grpSp>
            <p:nvGrpSpPr>
              <p:cNvPr id="72" name="図形グループ 71"/>
              <p:cNvGrpSpPr/>
              <p:nvPr/>
            </p:nvGrpSpPr>
            <p:grpSpPr>
              <a:xfrm>
                <a:off x="5000031" y="2034925"/>
                <a:ext cx="898804" cy="679263"/>
                <a:chOff x="5000031" y="2034925"/>
                <a:chExt cx="898804" cy="679263"/>
              </a:xfrm>
              <a:effectLst/>
            </p:grpSpPr>
            <p:sp>
              <p:nvSpPr>
                <p:cNvPr id="94" name="角丸四角形 93"/>
                <p:cNvSpPr/>
                <p:nvPr/>
              </p:nvSpPr>
              <p:spPr>
                <a:xfrm>
                  <a:off x="5000031" y="2034925"/>
                  <a:ext cx="898804" cy="679263"/>
                </a:xfrm>
                <a:prstGeom prst="roundRect">
                  <a:avLst>
                    <a:gd name="adj" fmla="val 4265"/>
                  </a:avLst>
                </a:prstGeom>
                <a:ln w="6350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kumimoji="1" lang="ja-JP" altLang="en-US" sz="600" dirty="0">
                    <a:latin typeface="Arial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95" name="図 94" descr="スクリーンショット 2014-02-10 14.35.35.png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5446" y="2548268"/>
                  <a:ext cx="179734" cy="146579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96" name="図 95" descr="スクリーンショット 2014-02-10 14.36.09.png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1409" y="2552166"/>
                  <a:ext cx="177480" cy="153694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97" name="図 96" descr="スクリーンショット 2014-02-10 14.38.04.png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3138" y="2234021"/>
                  <a:ext cx="804121" cy="306098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</p:grpSp>
          <p:grpSp>
            <p:nvGrpSpPr>
              <p:cNvPr id="73" name="図形グループ 72"/>
              <p:cNvGrpSpPr/>
              <p:nvPr/>
            </p:nvGrpSpPr>
            <p:grpSpPr>
              <a:xfrm>
                <a:off x="6994420" y="1998571"/>
                <a:ext cx="703076" cy="722064"/>
                <a:chOff x="6994420" y="1998571"/>
                <a:chExt cx="703076" cy="722064"/>
              </a:xfrm>
              <a:effectLst/>
            </p:grpSpPr>
            <p:sp>
              <p:nvSpPr>
                <p:cNvPr id="91" name="角丸四角形 90"/>
                <p:cNvSpPr/>
                <p:nvPr/>
              </p:nvSpPr>
              <p:spPr>
                <a:xfrm>
                  <a:off x="6994420" y="1998571"/>
                  <a:ext cx="703076" cy="722064"/>
                </a:xfrm>
                <a:prstGeom prst="roundRect">
                  <a:avLst>
                    <a:gd name="adj" fmla="val 4265"/>
                  </a:avLst>
                </a:prstGeom>
                <a:ln w="6350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kumimoji="1" lang="ja-JP" altLang="en-US" sz="600" dirty="0">
                    <a:latin typeface="Arial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92" name="図 91" descr="MC900432543.PNG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3410" y="2224216"/>
                  <a:ext cx="615407" cy="266082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93" name="図 92" descr="スクリーンショット 2014-02-10 14.50.33.png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7956" y="2523979"/>
                  <a:ext cx="436795" cy="173665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</p:grpSp>
          <p:grpSp>
            <p:nvGrpSpPr>
              <p:cNvPr id="74" name="図形グループ 73"/>
              <p:cNvGrpSpPr/>
              <p:nvPr/>
            </p:nvGrpSpPr>
            <p:grpSpPr>
              <a:xfrm>
                <a:off x="4991784" y="1272236"/>
                <a:ext cx="913497" cy="752123"/>
                <a:chOff x="4991784" y="1272236"/>
                <a:chExt cx="913497" cy="752123"/>
              </a:xfrm>
              <a:effectLst/>
            </p:grpSpPr>
            <p:sp>
              <p:nvSpPr>
                <p:cNvPr id="87" name="角丸四角形 86"/>
                <p:cNvSpPr/>
                <p:nvPr/>
              </p:nvSpPr>
              <p:spPr>
                <a:xfrm>
                  <a:off x="4991784" y="1272236"/>
                  <a:ext cx="913497" cy="752123"/>
                </a:xfrm>
                <a:prstGeom prst="roundRect">
                  <a:avLst>
                    <a:gd name="adj" fmla="val 4265"/>
                  </a:avLst>
                </a:prstGeom>
                <a:ln w="6350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kumimoji="1" lang="ja-JP" altLang="en-US" sz="600" dirty="0">
                    <a:latin typeface="Arial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88" name="図 87" descr="スクリーンショット 2014-02-10 14.51.33.png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1408" y="1495705"/>
                  <a:ext cx="825193" cy="270773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89" name="図 88" descr="スクリーンショット 2014-02-10 14.52.18.png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1409" y="1812339"/>
                  <a:ext cx="457724" cy="183090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90" name="図 89" descr="スクリーンショット 2014-02-10 14.54.11.png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08612" y="1808123"/>
                  <a:ext cx="375432" cy="132425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</p:grpSp>
          <p:pic>
            <p:nvPicPr>
              <p:cNvPr id="75" name="図 74" descr="スクリーンショット 2014-02-10 14.57.05.png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1712" y="1813309"/>
                <a:ext cx="579570" cy="178329"/>
              </a:xfrm>
              <a:prstGeom prst="rect">
                <a:avLst/>
              </a:prstGeom>
            </p:spPr>
          </p:pic>
          <p:sp>
            <p:nvSpPr>
              <p:cNvPr id="76" name="正方形/長方形 75"/>
              <p:cNvSpPr/>
              <p:nvPr/>
            </p:nvSpPr>
            <p:spPr>
              <a:xfrm>
                <a:off x="5968864" y="1481387"/>
                <a:ext cx="940591" cy="310639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  <p:sp>
            <p:nvSpPr>
              <p:cNvPr id="77" name="正方形/長方形 76"/>
              <p:cNvSpPr/>
              <p:nvPr/>
            </p:nvSpPr>
            <p:spPr>
              <a:xfrm>
                <a:off x="6417830" y="1513981"/>
                <a:ext cx="410908" cy="45719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  <p:pic>
            <p:nvPicPr>
              <p:cNvPr id="78" name="図 77" descr="MP900401427.JPG"/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4294" y="1504474"/>
                <a:ext cx="412510" cy="274899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</p:pic>
          <p:sp>
            <p:nvSpPr>
              <p:cNvPr id="79" name="正方形/長方形 78"/>
              <p:cNvSpPr/>
              <p:nvPr/>
            </p:nvSpPr>
            <p:spPr>
              <a:xfrm>
                <a:off x="6419562" y="1585666"/>
                <a:ext cx="220835" cy="50298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00" dirty="0"/>
              </a:p>
            </p:txBody>
          </p:sp>
          <p:pic>
            <p:nvPicPr>
              <p:cNvPr id="80" name="図 79" descr="MC900431626.PNG"/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57645" y="1558295"/>
                <a:ext cx="227525" cy="227525"/>
              </a:xfrm>
              <a:prstGeom prst="rect">
                <a:avLst/>
              </a:prstGeom>
            </p:spPr>
          </p:pic>
          <p:grpSp>
            <p:nvGrpSpPr>
              <p:cNvPr id="81" name="図形グループ 80"/>
              <p:cNvGrpSpPr/>
              <p:nvPr/>
            </p:nvGrpSpPr>
            <p:grpSpPr>
              <a:xfrm>
                <a:off x="5905264" y="2017912"/>
                <a:ext cx="1083084" cy="696276"/>
                <a:chOff x="5905264" y="2017912"/>
                <a:chExt cx="1083084" cy="696276"/>
              </a:xfrm>
              <a:effectLst/>
            </p:grpSpPr>
            <p:sp>
              <p:nvSpPr>
                <p:cNvPr id="82" name="角丸四角形 81"/>
                <p:cNvSpPr/>
                <p:nvPr/>
              </p:nvSpPr>
              <p:spPr>
                <a:xfrm>
                  <a:off x="5905264" y="2017912"/>
                  <a:ext cx="1083084" cy="696276"/>
                </a:xfrm>
                <a:prstGeom prst="roundRect">
                  <a:avLst>
                    <a:gd name="adj" fmla="val 2838"/>
                  </a:avLst>
                </a:prstGeom>
                <a:ln w="6350" cmpd="sng"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kumimoji="1" lang="ja-JP" altLang="en-US" sz="600" dirty="0">
                    <a:latin typeface="Arial"/>
                    <a:ea typeface="ＭＳ Ｐゴシック"/>
                    <a:cs typeface="Arial"/>
                  </a:endParaRPr>
                </a:p>
              </p:txBody>
            </p:sp>
            <p:pic>
              <p:nvPicPr>
                <p:cNvPr id="83" name="図 82" descr="スクリーンショット 2014-02-10 14.09.08.png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1895" y="2204875"/>
                  <a:ext cx="621622" cy="477078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84" name="図 83" descr="スクリーンショット 2014-02-10 14.23.40.png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2858" y="2512491"/>
                  <a:ext cx="403066" cy="158259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85" name="図 84" descr="スクリーンショット 2014-02-10 15.12.34.png"/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9155" y="2217659"/>
                  <a:ext cx="444350" cy="122603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  <p:pic>
              <p:nvPicPr>
                <p:cNvPr id="86" name="図 85" descr="スクリーンショット 2014-02-10 15.16.01.png"/>
                <p:cNvPicPr>
                  <a:picLocks noChangeAspect="1"/>
                </p:cNvPicPr>
                <p:nvPr/>
              </p:nvPicPr>
              <p:blipFill>
                <a:blip r:embed="rId2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3033" y="2369834"/>
                  <a:ext cx="405973" cy="115540"/>
                </a:xfrm>
                <a:prstGeom prst="rect">
                  <a:avLst/>
                </a:prstGeom>
                <a:ln w="6350" cmpd="sng">
                  <a:solidFill>
                    <a:srgbClr val="FFFFFF"/>
                  </a:solidFill>
                </a:ln>
              </p:spPr>
            </p:pic>
          </p:grpSp>
        </p:grpSp>
        <p:sp>
          <p:nvSpPr>
            <p:cNvPr id="66" name="テキスト ボックス 65"/>
            <p:cNvSpPr txBox="1"/>
            <p:nvPr/>
          </p:nvSpPr>
          <p:spPr bwMode="auto">
            <a:xfrm>
              <a:off x="7364425" y="4900865"/>
              <a:ext cx="36351" cy="3133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18000" rIns="18000" bIns="18000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dirty="0">
                <a:solidFill>
                  <a:srgbClr val="000000"/>
                </a:solidFill>
                <a:latin typeface="Arial Black" pitchFamily="34" charset="0"/>
                <a:ea typeface="HGPｺﾞｼｯｸE"/>
              </a:endParaRPr>
            </a:p>
          </p:txBody>
        </p:sp>
      </p:grpSp>
      <p:sp>
        <p:nvSpPr>
          <p:cNvPr id="98" name="テキスト ボックス 97"/>
          <p:cNvSpPr txBox="1"/>
          <p:nvPr/>
        </p:nvSpPr>
        <p:spPr>
          <a:xfrm>
            <a:off x="2383674" y="5333668"/>
            <a:ext cx="800219" cy="276999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</a:t>
            </a:r>
            <a:endParaRPr 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3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ポータル（クラウドゲートウェイ）：開発中</a:t>
            </a:r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50564" y="1249744"/>
            <a:ext cx="8642871" cy="8624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大学・研究機関のユーザがクラウドサービスを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利用するための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ポータルシステム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Kento Aida, National Institute of Informatics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734E5C-D2E7-4C5B-8640-B2632EC27B4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4" name="図 3" descr="cg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66" y="3374816"/>
            <a:ext cx="3607645" cy="242278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18039" y="1953752"/>
            <a:ext cx="42340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ja-JP" altLang="en-US" dirty="0" smtClean="0">
                <a:latin typeface="+mn-ea"/>
                <a:ea typeface="+mn-ea"/>
              </a:rPr>
              <a:t>大学・研究機関における様々な活動に必要なクラウドのメニューを提示</a:t>
            </a:r>
            <a:endParaRPr lang="en-US" altLang="ja-JP" dirty="0" smtClean="0">
              <a:latin typeface="+mn-ea"/>
              <a:ea typeface="+mn-ea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ja-JP" altLang="en-US" dirty="0">
                <a:latin typeface="+mn-ea"/>
                <a:ea typeface="+mn-ea"/>
              </a:rPr>
              <a:t>学認で</a:t>
            </a:r>
            <a:r>
              <a:rPr lang="ja-JP" altLang="en-US" dirty="0" smtClean="0">
                <a:latin typeface="+mn-ea"/>
                <a:ea typeface="+mn-ea"/>
              </a:rPr>
              <a:t>サインオンしたユーザ</a:t>
            </a:r>
            <a:r>
              <a:rPr lang="en-US" altLang="en-US" dirty="0" smtClean="0">
                <a:latin typeface="+mn-ea"/>
                <a:ea typeface="+mn-ea"/>
              </a:rPr>
              <a:t>毎</a:t>
            </a:r>
            <a:r>
              <a:rPr lang="ja-JP" altLang="en-US" dirty="0" smtClean="0">
                <a:latin typeface="+mn-ea"/>
                <a:ea typeface="+mn-ea"/>
              </a:rPr>
              <a:t>にカスタマイズされたメニュー画面を表示</a:t>
            </a:r>
            <a:endParaRPr lang="en-US" altLang="ja-JP" dirty="0">
              <a:latin typeface="+mn-ea"/>
              <a:ea typeface="+mn-ea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457200" y="2984624"/>
            <a:ext cx="3417338" cy="3039453"/>
            <a:chOff x="2044261" y="2343842"/>
            <a:chExt cx="4780258" cy="3840292"/>
          </a:xfrm>
        </p:grpSpPr>
        <p:sp>
          <p:nvSpPr>
            <p:cNvPr id="43" name="雲 42"/>
            <p:cNvSpPr/>
            <p:nvPr/>
          </p:nvSpPr>
          <p:spPr>
            <a:xfrm>
              <a:off x="3217918" y="2343842"/>
              <a:ext cx="1154188" cy="849189"/>
            </a:xfrm>
            <a:prstGeom prst="cloud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4" name="雲 43"/>
            <p:cNvSpPr/>
            <p:nvPr/>
          </p:nvSpPr>
          <p:spPr>
            <a:xfrm>
              <a:off x="4470401" y="2475221"/>
              <a:ext cx="1154188" cy="849189"/>
            </a:xfrm>
            <a:prstGeom prst="cloud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5" name="雲 44"/>
            <p:cNvSpPr/>
            <p:nvPr/>
          </p:nvSpPr>
          <p:spPr>
            <a:xfrm>
              <a:off x="5670331" y="2781773"/>
              <a:ext cx="1154188" cy="849189"/>
            </a:xfrm>
            <a:prstGeom prst="cloud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7" name="角丸四角形 46"/>
            <p:cNvSpPr/>
            <p:nvPr/>
          </p:nvSpPr>
          <p:spPr bwMode="auto">
            <a:xfrm>
              <a:off x="3306512" y="2534461"/>
              <a:ext cx="972108" cy="43204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 sz="800" b="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ファイル保存</a:t>
              </a:r>
              <a:endParaRPr lang="en-US" sz="800" b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角丸四角形 47"/>
            <p:cNvSpPr/>
            <p:nvPr/>
          </p:nvSpPr>
          <p:spPr bwMode="auto">
            <a:xfrm>
              <a:off x="5763267" y="2996646"/>
              <a:ext cx="972108" cy="43204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lang="en-US" altLang="ja-JP" sz="800" b="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e-</a:t>
              </a:r>
              <a:r>
                <a:rPr lang="ja-JP" altLang="en-US" sz="800" b="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ラーニング</a:t>
              </a:r>
              <a:endParaRPr lang="en-US" sz="800" b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フリーフォーム 48"/>
            <p:cNvSpPr/>
            <p:nvPr/>
          </p:nvSpPr>
          <p:spPr bwMode="auto">
            <a:xfrm>
              <a:off x="3093125" y="3296108"/>
              <a:ext cx="636786" cy="1206840"/>
            </a:xfrm>
            <a:custGeom>
              <a:avLst/>
              <a:gdLst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55966 h 2827020"/>
                <a:gd name="connsiteX3" fmla="*/ 0 w 757965"/>
                <a:gd name="connsiteY3" fmla="*/ 0 h 2827020"/>
                <a:gd name="connsiteX0" fmla="*/ 739140 w 744798"/>
                <a:gd name="connsiteY0" fmla="*/ 2827020 h 2827020"/>
                <a:gd name="connsiteX1" fmla="*/ 677405 w 744798"/>
                <a:gd name="connsiteY1" fmla="*/ 2071607 h 2827020"/>
                <a:gd name="connsiteX2" fmla="*/ 426720 w 744798"/>
                <a:gd name="connsiteY2" fmla="*/ 655966 h 2827020"/>
                <a:gd name="connsiteX3" fmla="*/ 0 w 744798"/>
                <a:gd name="connsiteY3" fmla="*/ 0 h 282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98" h="2827020">
                  <a:moveTo>
                    <a:pt x="739140" y="2827020"/>
                  </a:moveTo>
                  <a:cubicBezTo>
                    <a:pt x="757555" y="2664460"/>
                    <a:pt x="729475" y="2433449"/>
                    <a:pt x="677405" y="2071607"/>
                  </a:cubicBezTo>
                  <a:cubicBezTo>
                    <a:pt x="625335" y="1709765"/>
                    <a:pt x="500875" y="1011566"/>
                    <a:pt x="426720" y="655966"/>
                  </a:cubicBezTo>
                  <a:cubicBezTo>
                    <a:pt x="306070" y="300366"/>
                    <a:pt x="191781" y="223800"/>
                    <a:pt x="0" y="0"/>
                  </a:cubicBezTo>
                </a:path>
              </a:pathLst>
            </a:custGeom>
            <a:noFill/>
            <a:ln w="76200">
              <a:solidFill>
                <a:srgbClr val="0070C0">
                  <a:alpha val="50196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0" name="フリーフォーム 49"/>
            <p:cNvSpPr/>
            <p:nvPr/>
          </p:nvSpPr>
          <p:spPr bwMode="auto">
            <a:xfrm flipH="1">
              <a:off x="5073345" y="3296108"/>
              <a:ext cx="612068" cy="1242844"/>
            </a:xfrm>
            <a:custGeom>
              <a:avLst/>
              <a:gdLst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55966 h 2827020"/>
                <a:gd name="connsiteX3" fmla="*/ 0 w 757965"/>
                <a:gd name="connsiteY3" fmla="*/ 0 h 2827020"/>
                <a:gd name="connsiteX0" fmla="*/ 739140 w 744798"/>
                <a:gd name="connsiteY0" fmla="*/ 2827020 h 2827020"/>
                <a:gd name="connsiteX1" fmla="*/ 677405 w 744798"/>
                <a:gd name="connsiteY1" fmla="*/ 2071607 h 2827020"/>
                <a:gd name="connsiteX2" fmla="*/ 426720 w 744798"/>
                <a:gd name="connsiteY2" fmla="*/ 655966 h 2827020"/>
                <a:gd name="connsiteX3" fmla="*/ 0 w 744798"/>
                <a:gd name="connsiteY3" fmla="*/ 0 h 282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98" h="2827020">
                  <a:moveTo>
                    <a:pt x="739140" y="2827020"/>
                  </a:moveTo>
                  <a:cubicBezTo>
                    <a:pt x="757555" y="2664460"/>
                    <a:pt x="729475" y="2433449"/>
                    <a:pt x="677405" y="2071607"/>
                  </a:cubicBezTo>
                  <a:cubicBezTo>
                    <a:pt x="625335" y="1709765"/>
                    <a:pt x="500875" y="1011566"/>
                    <a:pt x="426720" y="655966"/>
                  </a:cubicBezTo>
                  <a:cubicBezTo>
                    <a:pt x="306070" y="300366"/>
                    <a:pt x="191781" y="223800"/>
                    <a:pt x="0" y="0"/>
                  </a:cubicBezTo>
                </a:path>
              </a:pathLst>
            </a:custGeom>
            <a:noFill/>
            <a:ln w="76200">
              <a:solidFill>
                <a:srgbClr val="0070C0">
                  <a:alpha val="50196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1" name="フリーフォーム 50"/>
            <p:cNvSpPr/>
            <p:nvPr/>
          </p:nvSpPr>
          <p:spPr bwMode="auto">
            <a:xfrm flipH="1">
              <a:off x="4497281" y="3206804"/>
              <a:ext cx="468052" cy="1818908"/>
            </a:xfrm>
            <a:custGeom>
              <a:avLst/>
              <a:gdLst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55966 h 2827020"/>
                <a:gd name="connsiteX3" fmla="*/ 0 w 757965"/>
                <a:gd name="connsiteY3" fmla="*/ 0 h 2827020"/>
                <a:gd name="connsiteX0" fmla="*/ 739140 w 744798"/>
                <a:gd name="connsiteY0" fmla="*/ 2827020 h 2827020"/>
                <a:gd name="connsiteX1" fmla="*/ 677405 w 744798"/>
                <a:gd name="connsiteY1" fmla="*/ 2071607 h 2827020"/>
                <a:gd name="connsiteX2" fmla="*/ 426720 w 744798"/>
                <a:gd name="connsiteY2" fmla="*/ 655966 h 2827020"/>
                <a:gd name="connsiteX3" fmla="*/ 0 w 744798"/>
                <a:gd name="connsiteY3" fmla="*/ 0 h 282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98" h="2827020">
                  <a:moveTo>
                    <a:pt x="739140" y="2827020"/>
                  </a:moveTo>
                  <a:cubicBezTo>
                    <a:pt x="757555" y="2664460"/>
                    <a:pt x="729475" y="2433449"/>
                    <a:pt x="677405" y="2071607"/>
                  </a:cubicBezTo>
                  <a:cubicBezTo>
                    <a:pt x="625335" y="1709765"/>
                    <a:pt x="500875" y="1011566"/>
                    <a:pt x="426720" y="655966"/>
                  </a:cubicBezTo>
                  <a:cubicBezTo>
                    <a:pt x="306070" y="300366"/>
                    <a:pt x="191781" y="223800"/>
                    <a:pt x="0" y="0"/>
                  </a:cubicBezTo>
                </a:path>
              </a:pathLst>
            </a:custGeom>
            <a:noFill/>
            <a:ln w="76200">
              <a:solidFill>
                <a:srgbClr val="0070C0">
                  <a:alpha val="50196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52" name="フリーフォーム 51"/>
            <p:cNvSpPr/>
            <p:nvPr/>
          </p:nvSpPr>
          <p:spPr bwMode="auto">
            <a:xfrm>
              <a:off x="3921217" y="3026784"/>
              <a:ext cx="360040" cy="1998928"/>
            </a:xfrm>
            <a:custGeom>
              <a:avLst/>
              <a:gdLst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17220 h 2827020"/>
                <a:gd name="connsiteX3" fmla="*/ 0 w 757965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5077"/>
                <a:gd name="connsiteY0" fmla="*/ 2827020 h 2827020"/>
                <a:gd name="connsiteX1" fmla="*/ 723900 w 755077"/>
                <a:gd name="connsiteY1" fmla="*/ 2133600 h 2827020"/>
                <a:gd name="connsiteX2" fmla="*/ 473215 w 755077"/>
                <a:gd name="connsiteY2" fmla="*/ 663715 h 2827020"/>
                <a:gd name="connsiteX3" fmla="*/ 0 w 755077"/>
                <a:gd name="connsiteY3" fmla="*/ 0 h 2827020"/>
                <a:gd name="connsiteX0" fmla="*/ 739140 w 757965"/>
                <a:gd name="connsiteY0" fmla="*/ 2827020 h 2827020"/>
                <a:gd name="connsiteX1" fmla="*/ 723900 w 757965"/>
                <a:gd name="connsiteY1" fmla="*/ 2133600 h 2827020"/>
                <a:gd name="connsiteX2" fmla="*/ 426720 w 757965"/>
                <a:gd name="connsiteY2" fmla="*/ 655966 h 2827020"/>
                <a:gd name="connsiteX3" fmla="*/ 0 w 757965"/>
                <a:gd name="connsiteY3" fmla="*/ 0 h 2827020"/>
                <a:gd name="connsiteX0" fmla="*/ 739140 w 744798"/>
                <a:gd name="connsiteY0" fmla="*/ 2827020 h 2827020"/>
                <a:gd name="connsiteX1" fmla="*/ 677405 w 744798"/>
                <a:gd name="connsiteY1" fmla="*/ 2071607 h 2827020"/>
                <a:gd name="connsiteX2" fmla="*/ 426720 w 744798"/>
                <a:gd name="connsiteY2" fmla="*/ 655966 h 2827020"/>
                <a:gd name="connsiteX3" fmla="*/ 0 w 744798"/>
                <a:gd name="connsiteY3" fmla="*/ 0 h 282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798" h="2827020">
                  <a:moveTo>
                    <a:pt x="739140" y="2827020"/>
                  </a:moveTo>
                  <a:cubicBezTo>
                    <a:pt x="757555" y="2664460"/>
                    <a:pt x="729475" y="2433449"/>
                    <a:pt x="677405" y="2071607"/>
                  </a:cubicBezTo>
                  <a:cubicBezTo>
                    <a:pt x="625335" y="1709765"/>
                    <a:pt x="500875" y="1011566"/>
                    <a:pt x="426720" y="655966"/>
                  </a:cubicBezTo>
                  <a:cubicBezTo>
                    <a:pt x="306070" y="300366"/>
                    <a:pt x="191781" y="223800"/>
                    <a:pt x="0" y="0"/>
                  </a:cubicBezTo>
                </a:path>
              </a:pathLst>
            </a:custGeom>
            <a:noFill/>
            <a:ln w="76200">
              <a:solidFill>
                <a:srgbClr val="0070C0">
                  <a:alpha val="50196"/>
                </a:srgbClr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grpSp>
          <p:nvGrpSpPr>
            <p:cNvPr id="53" name="Group 1021"/>
            <p:cNvGrpSpPr>
              <a:grpSpLocks/>
            </p:cNvGrpSpPr>
            <p:nvPr/>
          </p:nvGrpSpPr>
          <p:grpSpPr bwMode="auto">
            <a:xfrm>
              <a:off x="3926861" y="5215046"/>
              <a:ext cx="945392" cy="969088"/>
              <a:chOff x="3282" y="1026"/>
              <a:chExt cx="1273" cy="1502"/>
            </a:xfrm>
          </p:grpSpPr>
          <p:grpSp>
            <p:nvGrpSpPr>
              <p:cNvPr id="54" name="Group 1022"/>
              <p:cNvGrpSpPr>
                <a:grpSpLocks/>
              </p:cNvGrpSpPr>
              <p:nvPr/>
            </p:nvGrpSpPr>
            <p:grpSpPr bwMode="auto">
              <a:xfrm>
                <a:off x="3282" y="1163"/>
                <a:ext cx="249" cy="251"/>
                <a:chOff x="3282" y="1252"/>
                <a:chExt cx="249" cy="251"/>
              </a:xfrm>
            </p:grpSpPr>
            <p:sp>
              <p:nvSpPr>
                <p:cNvPr id="65" name="Oval 1023"/>
                <p:cNvSpPr>
                  <a:spLocks noChangeArrowheads="1"/>
                </p:cNvSpPr>
                <p:nvPr/>
              </p:nvSpPr>
              <p:spPr bwMode="auto">
                <a:xfrm>
                  <a:off x="3469" y="1442"/>
                  <a:ext cx="62" cy="6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66" name="Freeform 1024"/>
                <p:cNvSpPr>
                  <a:spLocks/>
                </p:cNvSpPr>
                <p:nvPr/>
              </p:nvSpPr>
              <p:spPr bwMode="auto">
                <a:xfrm>
                  <a:off x="3282" y="1252"/>
                  <a:ext cx="187" cy="199"/>
                </a:xfrm>
                <a:custGeom>
                  <a:avLst/>
                  <a:gdLst>
                    <a:gd name="T0" fmla="*/ 150 w 187"/>
                    <a:gd name="T1" fmla="*/ 129 h 199"/>
                    <a:gd name="T2" fmla="*/ 150 w 187"/>
                    <a:gd name="T3" fmla="*/ 141 h 199"/>
                    <a:gd name="T4" fmla="*/ 187 w 187"/>
                    <a:gd name="T5" fmla="*/ 168 h 199"/>
                    <a:gd name="T6" fmla="*/ 164 w 187"/>
                    <a:gd name="T7" fmla="*/ 199 h 199"/>
                    <a:gd name="T8" fmla="*/ 127 w 187"/>
                    <a:gd name="T9" fmla="*/ 174 h 199"/>
                    <a:gd name="T10" fmla="*/ 114 w 187"/>
                    <a:gd name="T11" fmla="*/ 149 h 199"/>
                    <a:gd name="T12" fmla="*/ 112 w 187"/>
                    <a:gd name="T13" fmla="*/ 122 h 199"/>
                    <a:gd name="T14" fmla="*/ 108 w 187"/>
                    <a:gd name="T15" fmla="*/ 93 h 199"/>
                    <a:gd name="T16" fmla="*/ 106 w 187"/>
                    <a:gd name="T17" fmla="*/ 66 h 199"/>
                    <a:gd name="T18" fmla="*/ 94 w 187"/>
                    <a:gd name="T19" fmla="*/ 54 h 199"/>
                    <a:gd name="T20" fmla="*/ 77 w 187"/>
                    <a:gd name="T21" fmla="*/ 48 h 199"/>
                    <a:gd name="T22" fmla="*/ 58 w 187"/>
                    <a:gd name="T23" fmla="*/ 50 h 199"/>
                    <a:gd name="T24" fmla="*/ 39 w 187"/>
                    <a:gd name="T25" fmla="*/ 73 h 199"/>
                    <a:gd name="T26" fmla="*/ 39 w 187"/>
                    <a:gd name="T27" fmla="*/ 93 h 199"/>
                    <a:gd name="T28" fmla="*/ 52 w 187"/>
                    <a:gd name="T29" fmla="*/ 112 h 199"/>
                    <a:gd name="T30" fmla="*/ 31 w 187"/>
                    <a:gd name="T31" fmla="*/ 143 h 199"/>
                    <a:gd name="T32" fmla="*/ 12 w 187"/>
                    <a:gd name="T33" fmla="*/ 122 h 199"/>
                    <a:gd name="T34" fmla="*/ 0 w 187"/>
                    <a:gd name="T35" fmla="*/ 93 h 199"/>
                    <a:gd name="T36" fmla="*/ 2 w 187"/>
                    <a:gd name="T37" fmla="*/ 60 h 199"/>
                    <a:gd name="T38" fmla="*/ 12 w 187"/>
                    <a:gd name="T39" fmla="*/ 29 h 199"/>
                    <a:gd name="T40" fmla="*/ 44 w 187"/>
                    <a:gd name="T41" fmla="*/ 6 h 199"/>
                    <a:gd name="T42" fmla="*/ 75 w 187"/>
                    <a:gd name="T43" fmla="*/ 0 h 199"/>
                    <a:gd name="T44" fmla="*/ 94 w 187"/>
                    <a:gd name="T45" fmla="*/ 4 h 199"/>
                    <a:gd name="T46" fmla="*/ 114 w 187"/>
                    <a:gd name="T47" fmla="*/ 12 h 199"/>
                    <a:gd name="T48" fmla="*/ 139 w 187"/>
                    <a:gd name="T49" fmla="*/ 35 h 199"/>
                    <a:gd name="T50" fmla="*/ 143 w 187"/>
                    <a:gd name="T51" fmla="*/ 62 h 199"/>
                    <a:gd name="T52" fmla="*/ 143 w 187"/>
                    <a:gd name="T53" fmla="*/ 87 h 199"/>
                    <a:gd name="T54" fmla="*/ 143 w 187"/>
                    <a:gd name="T55" fmla="*/ 106 h 199"/>
                    <a:gd name="T56" fmla="*/ 150 w 187"/>
                    <a:gd name="T57" fmla="*/ 12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7" h="199">
                      <a:moveTo>
                        <a:pt x="150" y="129"/>
                      </a:moveTo>
                      <a:lnTo>
                        <a:pt x="150" y="141"/>
                      </a:lnTo>
                      <a:lnTo>
                        <a:pt x="187" y="168"/>
                      </a:lnTo>
                      <a:lnTo>
                        <a:pt x="164" y="199"/>
                      </a:lnTo>
                      <a:lnTo>
                        <a:pt x="127" y="174"/>
                      </a:lnTo>
                      <a:lnTo>
                        <a:pt x="114" y="149"/>
                      </a:lnTo>
                      <a:lnTo>
                        <a:pt x="112" y="122"/>
                      </a:lnTo>
                      <a:lnTo>
                        <a:pt x="108" y="93"/>
                      </a:lnTo>
                      <a:lnTo>
                        <a:pt x="106" y="66"/>
                      </a:lnTo>
                      <a:lnTo>
                        <a:pt x="94" y="54"/>
                      </a:lnTo>
                      <a:lnTo>
                        <a:pt x="77" y="48"/>
                      </a:lnTo>
                      <a:lnTo>
                        <a:pt x="58" y="50"/>
                      </a:lnTo>
                      <a:lnTo>
                        <a:pt x="39" y="73"/>
                      </a:lnTo>
                      <a:lnTo>
                        <a:pt x="39" y="93"/>
                      </a:lnTo>
                      <a:lnTo>
                        <a:pt x="52" y="112"/>
                      </a:lnTo>
                      <a:lnTo>
                        <a:pt x="31" y="143"/>
                      </a:lnTo>
                      <a:lnTo>
                        <a:pt x="12" y="122"/>
                      </a:lnTo>
                      <a:lnTo>
                        <a:pt x="0" y="93"/>
                      </a:lnTo>
                      <a:lnTo>
                        <a:pt x="2" y="60"/>
                      </a:lnTo>
                      <a:lnTo>
                        <a:pt x="12" y="29"/>
                      </a:lnTo>
                      <a:lnTo>
                        <a:pt x="44" y="6"/>
                      </a:lnTo>
                      <a:lnTo>
                        <a:pt x="75" y="0"/>
                      </a:lnTo>
                      <a:lnTo>
                        <a:pt x="94" y="4"/>
                      </a:lnTo>
                      <a:lnTo>
                        <a:pt x="114" y="12"/>
                      </a:lnTo>
                      <a:lnTo>
                        <a:pt x="139" y="35"/>
                      </a:lnTo>
                      <a:lnTo>
                        <a:pt x="143" y="62"/>
                      </a:lnTo>
                      <a:lnTo>
                        <a:pt x="143" y="87"/>
                      </a:lnTo>
                      <a:lnTo>
                        <a:pt x="143" y="106"/>
                      </a:lnTo>
                      <a:lnTo>
                        <a:pt x="150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</p:grpSp>
          <p:grpSp>
            <p:nvGrpSpPr>
              <p:cNvPr id="55" name="Group 1025"/>
              <p:cNvGrpSpPr>
                <a:grpSpLocks/>
              </p:cNvGrpSpPr>
              <p:nvPr/>
            </p:nvGrpSpPr>
            <p:grpSpPr bwMode="auto">
              <a:xfrm>
                <a:off x="4331" y="1026"/>
                <a:ext cx="224" cy="270"/>
                <a:chOff x="4331" y="1115"/>
                <a:chExt cx="224" cy="270"/>
              </a:xfrm>
            </p:grpSpPr>
            <p:sp>
              <p:nvSpPr>
                <p:cNvPr id="63" name="Freeform 1026"/>
                <p:cNvSpPr>
                  <a:spLocks/>
                </p:cNvSpPr>
                <p:nvPr/>
              </p:nvSpPr>
              <p:spPr bwMode="auto">
                <a:xfrm>
                  <a:off x="4331" y="1321"/>
                  <a:ext cx="60" cy="64"/>
                </a:xfrm>
                <a:custGeom>
                  <a:avLst/>
                  <a:gdLst>
                    <a:gd name="T0" fmla="*/ 36 w 60"/>
                    <a:gd name="T1" fmla="*/ 63 h 64"/>
                    <a:gd name="T2" fmla="*/ 40 w 60"/>
                    <a:gd name="T3" fmla="*/ 62 h 64"/>
                    <a:gd name="T4" fmla="*/ 45 w 60"/>
                    <a:gd name="T5" fmla="*/ 58 h 64"/>
                    <a:gd name="T6" fmla="*/ 48 w 60"/>
                    <a:gd name="T7" fmla="*/ 56 h 64"/>
                    <a:gd name="T8" fmla="*/ 53 w 60"/>
                    <a:gd name="T9" fmla="*/ 53 h 64"/>
                    <a:gd name="T10" fmla="*/ 55 w 60"/>
                    <a:gd name="T11" fmla="*/ 48 h 64"/>
                    <a:gd name="T12" fmla="*/ 58 w 60"/>
                    <a:gd name="T13" fmla="*/ 42 h 64"/>
                    <a:gd name="T14" fmla="*/ 59 w 60"/>
                    <a:gd name="T15" fmla="*/ 38 h 64"/>
                    <a:gd name="T16" fmla="*/ 60 w 60"/>
                    <a:gd name="T17" fmla="*/ 33 h 64"/>
                    <a:gd name="T18" fmla="*/ 59 w 60"/>
                    <a:gd name="T19" fmla="*/ 27 h 64"/>
                    <a:gd name="T20" fmla="*/ 58 w 60"/>
                    <a:gd name="T21" fmla="*/ 22 h 64"/>
                    <a:gd name="T22" fmla="*/ 54 w 60"/>
                    <a:gd name="T23" fmla="*/ 17 h 64"/>
                    <a:gd name="T24" fmla="*/ 53 w 60"/>
                    <a:gd name="T25" fmla="*/ 13 h 64"/>
                    <a:gd name="T26" fmla="*/ 48 w 60"/>
                    <a:gd name="T27" fmla="*/ 9 h 64"/>
                    <a:gd name="T28" fmla="*/ 44 w 60"/>
                    <a:gd name="T29" fmla="*/ 5 h 64"/>
                    <a:gd name="T30" fmla="*/ 39 w 60"/>
                    <a:gd name="T31" fmla="*/ 3 h 64"/>
                    <a:gd name="T32" fmla="*/ 36 w 60"/>
                    <a:gd name="T33" fmla="*/ 1 h 64"/>
                    <a:gd name="T34" fmla="*/ 29 w 60"/>
                    <a:gd name="T35" fmla="*/ 0 h 64"/>
                    <a:gd name="T36" fmla="*/ 24 w 60"/>
                    <a:gd name="T37" fmla="*/ 1 h 64"/>
                    <a:gd name="T38" fmla="*/ 20 w 60"/>
                    <a:gd name="T39" fmla="*/ 2 h 64"/>
                    <a:gd name="T40" fmla="*/ 15 w 60"/>
                    <a:gd name="T41" fmla="*/ 6 h 64"/>
                    <a:gd name="T42" fmla="*/ 12 w 60"/>
                    <a:gd name="T43" fmla="*/ 8 h 64"/>
                    <a:gd name="T44" fmla="*/ 7 w 60"/>
                    <a:gd name="T45" fmla="*/ 11 h 64"/>
                    <a:gd name="T46" fmla="*/ 5 w 60"/>
                    <a:gd name="T47" fmla="*/ 16 h 64"/>
                    <a:gd name="T48" fmla="*/ 2 w 60"/>
                    <a:gd name="T49" fmla="*/ 22 h 64"/>
                    <a:gd name="T50" fmla="*/ 1 w 60"/>
                    <a:gd name="T51" fmla="*/ 26 h 64"/>
                    <a:gd name="T52" fmla="*/ 0 w 60"/>
                    <a:gd name="T53" fmla="*/ 31 h 64"/>
                    <a:gd name="T54" fmla="*/ 1 w 60"/>
                    <a:gd name="T55" fmla="*/ 37 h 64"/>
                    <a:gd name="T56" fmla="*/ 2 w 60"/>
                    <a:gd name="T57" fmla="*/ 42 h 64"/>
                    <a:gd name="T58" fmla="*/ 6 w 60"/>
                    <a:gd name="T59" fmla="*/ 47 h 64"/>
                    <a:gd name="T60" fmla="*/ 7 w 60"/>
                    <a:gd name="T61" fmla="*/ 51 h 64"/>
                    <a:gd name="T62" fmla="*/ 12 w 60"/>
                    <a:gd name="T63" fmla="*/ 55 h 64"/>
                    <a:gd name="T64" fmla="*/ 16 w 60"/>
                    <a:gd name="T65" fmla="*/ 59 h 64"/>
                    <a:gd name="T66" fmla="*/ 21 w 60"/>
                    <a:gd name="T67" fmla="*/ 61 h 64"/>
                    <a:gd name="T68" fmla="*/ 24 w 60"/>
                    <a:gd name="T69" fmla="*/ 63 h 64"/>
                    <a:gd name="T70" fmla="*/ 31 w 60"/>
                    <a:gd name="T71" fmla="*/ 64 h 64"/>
                    <a:gd name="T72" fmla="*/ 36 w 60"/>
                    <a:gd name="T7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0" h="64">
                      <a:moveTo>
                        <a:pt x="36" y="63"/>
                      </a:moveTo>
                      <a:lnTo>
                        <a:pt x="40" y="62"/>
                      </a:lnTo>
                      <a:lnTo>
                        <a:pt x="45" y="58"/>
                      </a:lnTo>
                      <a:lnTo>
                        <a:pt x="48" y="56"/>
                      </a:lnTo>
                      <a:lnTo>
                        <a:pt x="53" y="53"/>
                      </a:lnTo>
                      <a:lnTo>
                        <a:pt x="55" y="48"/>
                      </a:lnTo>
                      <a:lnTo>
                        <a:pt x="58" y="42"/>
                      </a:lnTo>
                      <a:lnTo>
                        <a:pt x="59" y="38"/>
                      </a:lnTo>
                      <a:lnTo>
                        <a:pt x="60" y="33"/>
                      </a:lnTo>
                      <a:lnTo>
                        <a:pt x="59" y="27"/>
                      </a:lnTo>
                      <a:lnTo>
                        <a:pt x="58" y="22"/>
                      </a:lnTo>
                      <a:lnTo>
                        <a:pt x="54" y="17"/>
                      </a:lnTo>
                      <a:lnTo>
                        <a:pt x="53" y="13"/>
                      </a:lnTo>
                      <a:lnTo>
                        <a:pt x="48" y="9"/>
                      </a:lnTo>
                      <a:lnTo>
                        <a:pt x="44" y="5"/>
                      </a:lnTo>
                      <a:lnTo>
                        <a:pt x="39" y="3"/>
                      </a:lnTo>
                      <a:lnTo>
                        <a:pt x="36" y="1"/>
                      </a:lnTo>
                      <a:lnTo>
                        <a:pt x="29" y="0"/>
                      </a:lnTo>
                      <a:lnTo>
                        <a:pt x="24" y="1"/>
                      </a:lnTo>
                      <a:lnTo>
                        <a:pt x="20" y="2"/>
                      </a:lnTo>
                      <a:lnTo>
                        <a:pt x="15" y="6"/>
                      </a:lnTo>
                      <a:lnTo>
                        <a:pt x="12" y="8"/>
                      </a:lnTo>
                      <a:lnTo>
                        <a:pt x="7" y="11"/>
                      </a:lnTo>
                      <a:lnTo>
                        <a:pt x="5" y="16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2" y="42"/>
                      </a:lnTo>
                      <a:lnTo>
                        <a:pt x="6" y="47"/>
                      </a:lnTo>
                      <a:lnTo>
                        <a:pt x="7" y="51"/>
                      </a:lnTo>
                      <a:lnTo>
                        <a:pt x="12" y="55"/>
                      </a:lnTo>
                      <a:lnTo>
                        <a:pt x="16" y="59"/>
                      </a:lnTo>
                      <a:lnTo>
                        <a:pt x="21" y="61"/>
                      </a:lnTo>
                      <a:lnTo>
                        <a:pt x="24" y="63"/>
                      </a:lnTo>
                      <a:lnTo>
                        <a:pt x="31" y="64"/>
                      </a:lnTo>
                      <a:lnTo>
                        <a:pt x="36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64" name="Freeform 1027"/>
                <p:cNvSpPr>
                  <a:spLocks/>
                </p:cNvSpPr>
                <p:nvPr/>
              </p:nvSpPr>
              <p:spPr bwMode="auto">
                <a:xfrm>
                  <a:off x="4372" y="1115"/>
                  <a:ext cx="183" cy="201"/>
                </a:xfrm>
                <a:custGeom>
                  <a:avLst/>
                  <a:gdLst>
                    <a:gd name="T0" fmla="*/ 67 w 183"/>
                    <a:gd name="T1" fmla="*/ 155 h 201"/>
                    <a:gd name="T2" fmla="*/ 54 w 183"/>
                    <a:gd name="T3" fmla="*/ 157 h 201"/>
                    <a:gd name="T4" fmla="*/ 35 w 183"/>
                    <a:gd name="T5" fmla="*/ 201 h 201"/>
                    <a:gd name="T6" fmla="*/ 0 w 183"/>
                    <a:gd name="T7" fmla="*/ 182 h 201"/>
                    <a:gd name="T8" fmla="*/ 19 w 183"/>
                    <a:gd name="T9" fmla="*/ 141 h 201"/>
                    <a:gd name="T10" fmla="*/ 40 w 183"/>
                    <a:gd name="T11" fmla="*/ 126 h 201"/>
                    <a:gd name="T12" fmla="*/ 69 w 183"/>
                    <a:gd name="T13" fmla="*/ 118 h 201"/>
                    <a:gd name="T14" fmla="*/ 96 w 183"/>
                    <a:gd name="T15" fmla="*/ 110 h 201"/>
                    <a:gd name="T16" fmla="*/ 121 w 183"/>
                    <a:gd name="T17" fmla="*/ 102 h 201"/>
                    <a:gd name="T18" fmla="*/ 131 w 183"/>
                    <a:gd name="T19" fmla="*/ 89 h 201"/>
                    <a:gd name="T20" fmla="*/ 135 w 183"/>
                    <a:gd name="T21" fmla="*/ 70 h 201"/>
                    <a:gd name="T22" fmla="*/ 129 w 183"/>
                    <a:gd name="T23" fmla="*/ 52 h 201"/>
                    <a:gd name="T24" fmla="*/ 104 w 183"/>
                    <a:gd name="T25" fmla="*/ 37 h 201"/>
                    <a:gd name="T26" fmla="*/ 81 w 183"/>
                    <a:gd name="T27" fmla="*/ 41 h 201"/>
                    <a:gd name="T28" fmla="*/ 67 w 183"/>
                    <a:gd name="T29" fmla="*/ 58 h 201"/>
                    <a:gd name="T30" fmla="*/ 33 w 183"/>
                    <a:gd name="T31" fmla="*/ 44 h 201"/>
                    <a:gd name="T32" fmla="*/ 50 w 183"/>
                    <a:gd name="T33" fmla="*/ 19 h 201"/>
                    <a:gd name="T34" fmla="*/ 73 w 183"/>
                    <a:gd name="T35" fmla="*/ 2 h 201"/>
                    <a:gd name="T36" fmla="*/ 108 w 183"/>
                    <a:gd name="T37" fmla="*/ 0 h 201"/>
                    <a:gd name="T38" fmla="*/ 143 w 183"/>
                    <a:gd name="T39" fmla="*/ 2 h 201"/>
                    <a:gd name="T40" fmla="*/ 168 w 183"/>
                    <a:gd name="T41" fmla="*/ 31 h 201"/>
                    <a:gd name="T42" fmla="*/ 183 w 183"/>
                    <a:gd name="T43" fmla="*/ 60 h 201"/>
                    <a:gd name="T44" fmla="*/ 181 w 183"/>
                    <a:gd name="T45" fmla="*/ 81 h 201"/>
                    <a:gd name="T46" fmla="*/ 175 w 183"/>
                    <a:gd name="T47" fmla="*/ 102 h 201"/>
                    <a:gd name="T48" fmla="*/ 158 w 183"/>
                    <a:gd name="T49" fmla="*/ 131 h 201"/>
                    <a:gd name="T50" fmla="*/ 133 w 183"/>
                    <a:gd name="T51" fmla="*/ 137 h 201"/>
                    <a:gd name="T52" fmla="*/ 108 w 183"/>
                    <a:gd name="T53" fmla="*/ 143 h 201"/>
                    <a:gd name="T54" fmla="*/ 87 w 183"/>
                    <a:gd name="T55" fmla="*/ 145 h 201"/>
                    <a:gd name="T56" fmla="*/ 67 w 183"/>
                    <a:gd name="T57" fmla="*/ 155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3" h="201">
                      <a:moveTo>
                        <a:pt x="67" y="155"/>
                      </a:moveTo>
                      <a:lnTo>
                        <a:pt x="54" y="157"/>
                      </a:lnTo>
                      <a:lnTo>
                        <a:pt x="35" y="201"/>
                      </a:lnTo>
                      <a:lnTo>
                        <a:pt x="0" y="182"/>
                      </a:lnTo>
                      <a:lnTo>
                        <a:pt x="19" y="141"/>
                      </a:lnTo>
                      <a:lnTo>
                        <a:pt x="40" y="126"/>
                      </a:lnTo>
                      <a:lnTo>
                        <a:pt x="69" y="118"/>
                      </a:lnTo>
                      <a:lnTo>
                        <a:pt x="96" y="110"/>
                      </a:lnTo>
                      <a:lnTo>
                        <a:pt x="121" y="102"/>
                      </a:lnTo>
                      <a:lnTo>
                        <a:pt x="131" y="89"/>
                      </a:lnTo>
                      <a:lnTo>
                        <a:pt x="135" y="70"/>
                      </a:lnTo>
                      <a:lnTo>
                        <a:pt x="129" y="52"/>
                      </a:lnTo>
                      <a:lnTo>
                        <a:pt x="104" y="37"/>
                      </a:lnTo>
                      <a:lnTo>
                        <a:pt x="81" y="41"/>
                      </a:lnTo>
                      <a:lnTo>
                        <a:pt x="67" y="58"/>
                      </a:lnTo>
                      <a:lnTo>
                        <a:pt x="33" y="44"/>
                      </a:lnTo>
                      <a:lnTo>
                        <a:pt x="50" y="19"/>
                      </a:lnTo>
                      <a:lnTo>
                        <a:pt x="73" y="2"/>
                      </a:lnTo>
                      <a:lnTo>
                        <a:pt x="108" y="0"/>
                      </a:lnTo>
                      <a:lnTo>
                        <a:pt x="143" y="2"/>
                      </a:lnTo>
                      <a:lnTo>
                        <a:pt x="168" y="31"/>
                      </a:lnTo>
                      <a:lnTo>
                        <a:pt x="183" y="60"/>
                      </a:lnTo>
                      <a:lnTo>
                        <a:pt x="181" y="81"/>
                      </a:lnTo>
                      <a:lnTo>
                        <a:pt x="175" y="102"/>
                      </a:lnTo>
                      <a:lnTo>
                        <a:pt x="158" y="131"/>
                      </a:lnTo>
                      <a:lnTo>
                        <a:pt x="133" y="137"/>
                      </a:lnTo>
                      <a:lnTo>
                        <a:pt x="108" y="143"/>
                      </a:lnTo>
                      <a:lnTo>
                        <a:pt x="87" y="145"/>
                      </a:lnTo>
                      <a:lnTo>
                        <a:pt x="67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</p:grpSp>
          <p:grpSp>
            <p:nvGrpSpPr>
              <p:cNvPr id="56" name="Group 1028"/>
              <p:cNvGrpSpPr>
                <a:grpSpLocks/>
              </p:cNvGrpSpPr>
              <p:nvPr/>
            </p:nvGrpSpPr>
            <p:grpSpPr bwMode="auto">
              <a:xfrm>
                <a:off x="3626" y="1239"/>
                <a:ext cx="668" cy="1289"/>
                <a:chOff x="3626" y="1328"/>
                <a:chExt cx="668" cy="1289"/>
              </a:xfrm>
            </p:grpSpPr>
            <p:sp>
              <p:nvSpPr>
                <p:cNvPr id="57" name="Freeform 1029"/>
                <p:cNvSpPr>
                  <a:spLocks/>
                </p:cNvSpPr>
                <p:nvPr/>
              </p:nvSpPr>
              <p:spPr bwMode="auto">
                <a:xfrm>
                  <a:off x="3626" y="1430"/>
                  <a:ext cx="346" cy="329"/>
                </a:xfrm>
                <a:custGeom>
                  <a:avLst/>
                  <a:gdLst>
                    <a:gd name="T0" fmla="*/ 113 w 346"/>
                    <a:gd name="T1" fmla="*/ 187 h 329"/>
                    <a:gd name="T2" fmla="*/ 88 w 346"/>
                    <a:gd name="T3" fmla="*/ 144 h 329"/>
                    <a:gd name="T4" fmla="*/ 74 w 346"/>
                    <a:gd name="T5" fmla="*/ 110 h 329"/>
                    <a:gd name="T6" fmla="*/ 68 w 346"/>
                    <a:gd name="T7" fmla="*/ 84 h 329"/>
                    <a:gd name="T8" fmla="*/ 74 w 346"/>
                    <a:gd name="T9" fmla="*/ 53 h 329"/>
                    <a:gd name="T10" fmla="*/ 88 w 346"/>
                    <a:gd name="T11" fmla="*/ 32 h 329"/>
                    <a:gd name="T12" fmla="*/ 111 w 346"/>
                    <a:gd name="T13" fmla="*/ 11 h 329"/>
                    <a:gd name="T14" fmla="*/ 143 w 346"/>
                    <a:gd name="T15" fmla="*/ 4 h 329"/>
                    <a:gd name="T16" fmla="*/ 178 w 346"/>
                    <a:gd name="T17" fmla="*/ 0 h 329"/>
                    <a:gd name="T18" fmla="*/ 217 w 346"/>
                    <a:gd name="T19" fmla="*/ 9 h 329"/>
                    <a:gd name="T20" fmla="*/ 252 w 346"/>
                    <a:gd name="T21" fmla="*/ 21 h 329"/>
                    <a:gd name="T22" fmla="*/ 278 w 346"/>
                    <a:gd name="T23" fmla="*/ 41 h 329"/>
                    <a:gd name="T24" fmla="*/ 303 w 346"/>
                    <a:gd name="T25" fmla="*/ 64 h 329"/>
                    <a:gd name="T26" fmla="*/ 328 w 346"/>
                    <a:gd name="T27" fmla="*/ 100 h 329"/>
                    <a:gd name="T28" fmla="*/ 344 w 346"/>
                    <a:gd name="T29" fmla="*/ 126 h 329"/>
                    <a:gd name="T30" fmla="*/ 346 w 346"/>
                    <a:gd name="T31" fmla="*/ 158 h 329"/>
                    <a:gd name="T32" fmla="*/ 338 w 346"/>
                    <a:gd name="T33" fmla="*/ 190 h 329"/>
                    <a:gd name="T34" fmla="*/ 321 w 346"/>
                    <a:gd name="T35" fmla="*/ 217 h 329"/>
                    <a:gd name="T36" fmla="*/ 303 w 346"/>
                    <a:gd name="T37" fmla="*/ 235 h 329"/>
                    <a:gd name="T38" fmla="*/ 283 w 346"/>
                    <a:gd name="T39" fmla="*/ 249 h 329"/>
                    <a:gd name="T40" fmla="*/ 248 w 346"/>
                    <a:gd name="T41" fmla="*/ 256 h 329"/>
                    <a:gd name="T42" fmla="*/ 217 w 346"/>
                    <a:gd name="T43" fmla="*/ 254 h 329"/>
                    <a:gd name="T44" fmla="*/ 184 w 346"/>
                    <a:gd name="T45" fmla="*/ 245 h 329"/>
                    <a:gd name="T46" fmla="*/ 162 w 346"/>
                    <a:gd name="T47" fmla="*/ 235 h 329"/>
                    <a:gd name="T48" fmla="*/ 137 w 346"/>
                    <a:gd name="T49" fmla="*/ 222 h 329"/>
                    <a:gd name="T50" fmla="*/ 98 w 346"/>
                    <a:gd name="T51" fmla="*/ 261 h 329"/>
                    <a:gd name="T52" fmla="*/ 63 w 346"/>
                    <a:gd name="T53" fmla="*/ 299 h 329"/>
                    <a:gd name="T54" fmla="*/ 51 w 346"/>
                    <a:gd name="T55" fmla="*/ 320 h 329"/>
                    <a:gd name="T56" fmla="*/ 27 w 346"/>
                    <a:gd name="T57" fmla="*/ 329 h 329"/>
                    <a:gd name="T58" fmla="*/ 6 w 346"/>
                    <a:gd name="T59" fmla="*/ 324 h 329"/>
                    <a:gd name="T60" fmla="*/ 0 w 346"/>
                    <a:gd name="T61" fmla="*/ 308 h 329"/>
                    <a:gd name="T62" fmla="*/ 2 w 346"/>
                    <a:gd name="T63" fmla="*/ 288 h 329"/>
                    <a:gd name="T64" fmla="*/ 27 w 346"/>
                    <a:gd name="T65" fmla="*/ 265 h 329"/>
                    <a:gd name="T66" fmla="*/ 74 w 346"/>
                    <a:gd name="T67" fmla="*/ 235 h 329"/>
                    <a:gd name="T68" fmla="*/ 113 w 346"/>
                    <a:gd name="T69" fmla="*/ 187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46" h="329">
                      <a:moveTo>
                        <a:pt x="113" y="187"/>
                      </a:moveTo>
                      <a:lnTo>
                        <a:pt x="88" y="144"/>
                      </a:lnTo>
                      <a:lnTo>
                        <a:pt x="74" y="110"/>
                      </a:lnTo>
                      <a:lnTo>
                        <a:pt x="68" y="84"/>
                      </a:lnTo>
                      <a:lnTo>
                        <a:pt x="74" y="53"/>
                      </a:lnTo>
                      <a:lnTo>
                        <a:pt x="88" y="32"/>
                      </a:lnTo>
                      <a:lnTo>
                        <a:pt x="111" y="11"/>
                      </a:lnTo>
                      <a:lnTo>
                        <a:pt x="143" y="4"/>
                      </a:lnTo>
                      <a:lnTo>
                        <a:pt x="178" y="0"/>
                      </a:lnTo>
                      <a:lnTo>
                        <a:pt x="217" y="9"/>
                      </a:lnTo>
                      <a:lnTo>
                        <a:pt x="252" y="21"/>
                      </a:lnTo>
                      <a:lnTo>
                        <a:pt x="278" y="41"/>
                      </a:lnTo>
                      <a:lnTo>
                        <a:pt x="303" y="64"/>
                      </a:lnTo>
                      <a:lnTo>
                        <a:pt x="328" y="100"/>
                      </a:lnTo>
                      <a:lnTo>
                        <a:pt x="344" y="126"/>
                      </a:lnTo>
                      <a:lnTo>
                        <a:pt x="346" y="158"/>
                      </a:lnTo>
                      <a:lnTo>
                        <a:pt x="338" y="190"/>
                      </a:lnTo>
                      <a:lnTo>
                        <a:pt x="321" y="217"/>
                      </a:lnTo>
                      <a:lnTo>
                        <a:pt x="303" y="235"/>
                      </a:lnTo>
                      <a:lnTo>
                        <a:pt x="283" y="249"/>
                      </a:lnTo>
                      <a:lnTo>
                        <a:pt x="248" y="256"/>
                      </a:lnTo>
                      <a:lnTo>
                        <a:pt x="217" y="254"/>
                      </a:lnTo>
                      <a:lnTo>
                        <a:pt x="184" y="245"/>
                      </a:lnTo>
                      <a:lnTo>
                        <a:pt x="162" y="235"/>
                      </a:lnTo>
                      <a:lnTo>
                        <a:pt x="137" y="222"/>
                      </a:lnTo>
                      <a:lnTo>
                        <a:pt x="98" y="261"/>
                      </a:lnTo>
                      <a:lnTo>
                        <a:pt x="63" y="299"/>
                      </a:lnTo>
                      <a:lnTo>
                        <a:pt x="51" y="320"/>
                      </a:lnTo>
                      <a:lnTo>
                        <a:pt x="27" y="329"/>
                      </a:lnTo>
                      <a:lnTo>
                        <a:pt x="6" y="324"/>
                      </a:lnTo>
                      <a:lnTo>
                        <a:pt x="0" y="308"/>
                      </a:lnTo>
                      <a:lnTo>
                        <a:pt x="2" y="288"/>
                      </a:lnTo>
                      <a:lnTo>
                        <a:pt x="27" y="265"/>
                      </a:lnTo>
                      <a:lnTo>
                        <a:pt x="74" y="235"/>
                      </a:lnTo>
                      <a:lnTo>
                        <a:pt x="113" y="1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58" name="Freeform 1030"/>
                <p:cNvSpPr>
                  <a:spLocks/>
                </p:cNvSpPr>
                <p:nvPr/>
              </p:nvSpPr>
              <p:spPr bwMode="auto">
                <a:xfrm>
                  <a:off x="3901" y="1665"/>
                  <a:ext cx="288" cy="477"/>
                </a:xfrm>
                <a:custGeom>
                  <a:avLst/>
                  <a:gdLst>
                    <a:gd name="T0" fmla="*/ 25 w 288"/>
                    <a:gd name="T1" fmla="*/ 16 h 477"/>
                    <a:gd name="T2" fmla="*/ 49 w 288"/>
                    <a:gd name="T3" fmla="*/ 4 h 477"/>
                    <a:gd name="T4" fmla="*/ 74 w 288"/>
                    <a:gd name="T5" fmla="*/ 0 h 477"/>
                    <a:gd name="T6" fmla="*/ 103 w 288"/>
                    <a:gd name="T7" fmla="*/ 0 h 477"/>
                    <a:gd name="T8" fmla="*/ 140 w 288"/>
                    <a:gd name="T9" fmla="*/ 10 h 477"/>
                    <a:gd name="T10" fmla="*/ 171 w 288"/>
                    <a:gd name="T11" fmla="*/ 28 h 477"/>
                    <a:gd name="T12" fmla="*/ 202 w 288"/>
                    <a:gd name="T13" fmla="*/ 55 h 477"/>
                    <a:gd name="T14" fmla="*/ 226 w 288"/>
                    <a:gd name="T15" fmla="*/ 89 h 477"/>
                    <a:gd name="T16" fmla="*/ 247 w 288"/>
                    <a:gd name="T17" fmla="*/ 127 h 477"/>
                    <a:gd name="T18" fmla="*/ 269 w 288"/>
                    <a:gd name="T19" fmla="*/ 174 h 477"/>
                    <a:gd name="T20" fmla="*/ 282 w 288"/>
                    <a:gd name="T21" fmla="*/ 216 h 477"/>
                    <a:gd name="T22" fmla="*/ 288 w 288"/>
                    <a:gd name="T23" fmla="*/ 265 h 477"/>
                    <a:gd name="T24" fmla="*/ 288 w 288"/>
                    <a:gd name="T25" fmla="*/ 315 h 477"/>
                    <a:gd name="T26" fmla="*/ 284 w 288"/>
                    <a:gd name="T27" fmla="*/ 356 h 477"/>
                    <a:gd name="T28" fmla="*/ 276 w 288"/>
                    <a:gd name="T29" fmla="*/ 392 h 477"/>
                    <a:gd name="T30" fmla="*/ 263 w 288"/>
                    <a:gd name="T31" fmla="*/ 424 h 477"/>
                    <a:gd name="T32" fmla="*/ 235 w 288"/>
                    <a:gd name="T33" fmla="*/ 447 h 477"/>
                    <a:gd name="T34" fmla="*/ 214 w 288"/>
                    <a:gd name="T35" fmla="*/ 465 h 477"/>
                    <a:gd name="T36" fmla="*/ 171 w 288"/>
                    <a:gd name="T37" fmla="*/ 477 h 477"/>
                    <a:gd name="T38" fmla="*/ 130 w 288"/>
                    <a:gd name="T39" fmla="*/ 473 h 477"/>
                    <a:gd name="T40" fmla="*/ 105 w 288"/>
                    <a:gd name="T41" fmla="*/ 461 h 477"/>
                    <a:gd name="T42" fmla="*/ 84 w 288"/>
                    <a:gd name="T43" fmla="*/ 428 h 477"/>
                    <a:gd name="T44" fmla="*/ 66 w 288"/>
                    <a:gd name="T45" fmla="*/ 394 h 477"/>
                    <a:gd name="T46" fmla="*/ 56 w 288"/>
                    <a:gd name="T47" fmla="*/ 350 h 477"/>
                    <a:gd name="T48" fmla="*/ 66 w 288"/>
                    <a:gd name="T49" fmla="*/ 295 h 477"/>
                    <a:gd name="T50" fmla="*/ 78 w 288"/>
                    <a:gd name="T51" fmla="*/ 259 h 477"/>
                    <a:gd name="T52" fmla="*/ 84 w 288"/>
                    <a:gd name="T53" fmla="*/ 224 h 477"/>
                    <a:gd name="T54" fmla="*/ 80 w 288"/>
                    <a:gd name="T55" fmla="*/ 194 h 477"/>
                    <a:gd name="T56" fmla="*/ 68 w 288"/>
                    <a:gd name="T57" fmla="*/ 164 h 477"/>
                    <a:gd name="T58" fmla="*/ 43 w 288"/>
                    <a:gd name="T59" fmla="*/ 139 h 477"/>
                    <a:gd name="T60" fmla="*/ 23 w 288"/>
                    <a:gd name="T61" fmla="*/ 125 h 477"/>
                    <a:gd name="T62" fmla="*/ 6 w 288"/>
                    <a:gd name="T63" fmla="*/ 103 h 477"/>
                    <a:gd name="T64" fmla="*/ 0 w 288"/>
                    <a:gd name="T65" fmla="*/ 77 h 477"/>
                    <a:gd name="T66" fmla="*/ 0 w 288"/>
                    <a:gd name="T67" fmla="*/ 55 h 477"/>
                    <a:gd name="T68" fmla="*/ 10 w 288"/>
                    <a:gd name="T69" fmla="*/ 34 h 477"/>
                    <a:gd name="T70" fmla="*/ 25 w 288"/>
                    <a:gd name="T71" fmla="*/ 16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88" h="477">
                      <a:moveTo>
                        <a:pt x="25" y="16"/>
                      </a:moveTo>
                      <a:lnTo>
                        <a:pt x="49" y="4"/>
                      </a:lnTo>
                      <a:lnTo>
                        <a:pt x="74" y="0"/>
                      </a:lnTo>
                      <a:lnTo>
                        <a:pt x="103" y="0"/>
                      </a:lnTo>
                      <a:lnTo>
                        <a:pt x="140" y="10"/>
                      </a:lnTo>
                      <a:lnTo>
                        <a:pt x="171" y="28"/>
                      </a:lnTo>
                      <a:lnTo>
                        <a:pt x="202" y="55"/>
                      </a:lnTo>
                      <a:lnTo>
                        <a:pt x="226" y="89"/>
                      </a:lnTo>
                      <a:lnTo>
                        <a:pt x="247" y="127"/>
                      </a:lnTo>
                      <a:lnTo>
                        <a:pt x="269" y="174"/>
                      </a:lnTo>
                      <a:lnTo>
                        <a:pt x="282" y="216"/>
                      </a:lnTo>
                      <a:lnTo>
                        <a:pt x="288" y="265"/>
                      </a:lnTo>
                      <a:lnTo>
                        <a:pt x="288" y="315"/>
                      </a:lnTo>
                      <a:lnTo>
                        <a:pt x="284" y="356"/>
                      </a:lnTo>
                      <a:lnTo>
                        <a:pt x="276" y="392"/>
                      </a:lnTo>
                      <a:lnTo>
                        <a:pt x="263" y="424"/>
                      </a:lnTo>
                      <a:lnTo>
                        <a:pt x="235" y="447"/>
                      </a:lnTo>
                      <a:lnTo>
                        <a:pt x="214" y="465"/>
                      </a:lnTo>
                      <a:lnTo>
                        <a:pt x="171" y="477"/>
                      </a:lnTo>
                      <a:lnTo>
                        <a:pt x="130" y="473"/>
                      </a:lnTo>
                      <a:lnTo>
                        <a:pt x="105" y="461"/>
                      </a:lnTo>
                      <a:lnTo>
                        <a:pt x="84" y="428"/>
                      </a:lnTo>
                      <a:lnTo>
                        <a:pt x="66" y="394"/>
                      </a:lnTo>
                      <a:lnTo>
                        <a:pt x="56" y="350"/>
                      </a:lnTo>
                      <a:lnTo>
                        <a:pt x="66" y="295"/>
                      </a:lnTo>
                      <a:lnTo>
                        <a:pt x="78" y="259"/>
                      </a:lnTo>
                      <a:lnTo>
                        <a:pt x="84" y="224"/>
                      </a:lnTo>
                      <a:lnTo>
                        <a:pt x="80" y="194"/>
                      </a:lnTo>
                      <a:lnTo>
                        <a:pt x="68" y="164"/>
                      </a:lnTo>
                      <a:lnTo>
                        <a:pt x="43" y="139"/>
                      </a:lnTo>
                      <a:lnTo>
                        <a:pt x="23" y="125"/>
                      </a:lnTo>
                      <a:lnTo>
                        <a:pt x="6" y="103"/>
                      </a:lnTo>
                      <a:lnTo>
                        <a:pt x="0" y="77"/>
                      </a:lnTo>
                      <a:lnTo>
                        <a:pt x="0" y="55"/>
                      </a:lnTo>
                      <a:lnTo>
                        <a:pt x="10" y="34"/>
                      </a:lnTo>
                      <a:lnTo>
                        <a:pt x="25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59" name="Freeform 1031"/>
                <p:cNvSpPr>
                  <a:spLocks/>
                </p:cNvSpPr>
                <p:nvPr/>
              </p:nvSpPr>
              <p:spPr bwMode="auto">
                <a:xfrm>
                  <a:off x="3738" y="1698"/>
                  <a:ext cx="237" cy="464"/>
                </a:xfrm>
                <a:custGeom>
                  <a:avLst/>
                  <a:gdLst>
                    <a:gd name="T0" fmla="*/ 127 w 237"/>
                    <a:gd name="T1" fmla="*/ 67 h 464"/>
                    <a:gd name="T2" fmla="*/ 164 w 237"/>
                    <a:gd name="T3" fmla="*/ 20 h 464"/>
                    <a:gd name="T4" fmla="*/ 193 w 237"/>
                    <a:gd name="T5" fmla="*/ 0 h 464"/>
                    <a:gd name="T6" fmla="*/ 214 w 237"/>
                    <a:gd name="T7" fmla="*/ 14 h 464"/>
                    <a:gd name="T8" fmla="*/ 231 w 237"/>
                    <a:gd name="T9" fmla="*/ 69 h 464"/>
                    <a:gd name="T10" fmla="*/ 220 w 237"/>
                    <a:gd name="T11" fmla="*/ 91 h 464"/>
                    <a:gd name="T12" fmla="*/ 164 w 237"/>
                    <a:gd name="T13" fmla="*/ 111 h 464"/>
                    <a:gd name="T14" fmla="*/ 125 w 237"/>
                    <a:gd name="T15" fmla="*/ 140 h 464"/>
                    <a:gd name="T16" fmla="*/ 77 w 237"/>
                    <a:gd name="T17" fmla="*/ 176 h 464"/>
                    <a:gd name="T18" fmla="*/ 50 w 237"/>
                    <a:gd name="T19" fmla="*/ 207 h 464"/>
                    <a:gd name="T20" fmla="*/ 46 w 237"/>
                    <a:gd name="T21" fmla="*/ 225 h 464"/>
                    <a:gd name="T22" fmla="*/ 58 w 237"/>
                    <a:gd name="T23" fmla="*/ 243 h 464"/>
                    <a:gd name="T24" fmla="*/ 71 w 237"/>
                    <a:gd name="T25" fmla="*/ 261 h 464"/>
                    <a:gd name="T26" fmla="*/ 119 w 237"/>
                    <a:gd name="T27" fmla="*/ 294 h 464"/>
                    <a:gd name="T28" fmla="*/ 164 w 237"/>
                    <a:gd name="T29" fmla="*/ 318 h 464"/>
                    <a:gd name="T30" fmla="*/ 206 w 237"/>
                    <a:gd name="T31" fmla="*/ 328 h 464"/>
                    <a:gd name="T32" fmla="*/ 225 w 237"/>
                    <a:gd name="T33" fmla="*/ 324 h 464"/>
                    <a:gd name="T34" fmla="*/ 233 w 237"/>
                    <a:gd name="T35" fmla="*/ 330 h 464"/>
                    <a:gd name="T36" fmla="*/ 237 w 237"/>
                    <a:gd name="T37" fmla="*/ 346 h 464"/>
                    <a:gd name="T38" fmla="*/ 208 w 237"/>
                    <a:gd name="T39" fmla="*/ 371 h 464"/>
                    <a:gd name="T40" fmla="*/ 187 w 237"/>
                    <a:gd name="T41" fmla="*/ 397 h 464"/>
                    <a:gd name="T42" fmla="*/ 181 w 237"/>
                    <a:gd name="T43" fmla="*/ 428 h 464"/>
                    <a:gd name="T44" fmla="*/ 177 w 237"/>
                    <a:gd name="T45" fmla="*/ 456 h 464"/>
                    <a:gd name="T46" fmla="*/ 158 w 237"/>
                    <a:gd name="T47" fmla="*/ 464 h 464"/>
                    <a:gd name="T48" fmla="*/ 143 w 237"/>
                    <a:gd name="T49" fmla="*/ 456 h 464"/>
                    <a:gd name="T50" fmla="*/ 146 w 237"/>
                    <a:gd name="T51" fmla="*/ 421 h 464"/>
                    <a:gd name="T52" fmla="*/ 158 w 237"/>
                    <a:gd name="T53" fmla="*/ 383 h 464"/>
                    <a:gd name="T54" fmla="*/ 181 w 237"/>
                    <a:gd name="T55" fmla="*/ 349 h 464"/>
                    <a:gd name="T56" fmla="*/ 133 w 237"/>
                    <a:gd name="T57" fmla="*/ 336 h 464"/>
                    <a:gd name="T58" fmla="*/ 81 w 237"/>
                    <a:gd name="T59" fmla="*/ 316 h 464"/>
                    <a:gd name="T60" fmla="*/ 37 w 237"/>
                    <a:gd name="T61" fmla="*/ 288 h 464"/>
                    <a:gd name="T62" fmla="*/ 15 w 237"/>
                    <a:gd name="T63" fmla="*/ 263 h 464"/>
                    <a:gd name="T64" fmla="*/ 0 w 237"/>
                    <a:gd name="T65" fmla="*/ 227 h 464"/>
                    <a:gd name="T66" fmla="*/ 0 w 237"/>
                    <a:gd name="T67" fmla="*/ 207 h 464"/>
                    <a:gd name="T68" fmla="*/ 12 w 237"/>
                    <a:gd name="T69" fmla="*/ 176 h 464"/>
                    <a:gd name="T70" fmla="*/ 44 w 237"/>
                    <a:gd name="T71" fmla="*/ 146 h 464"/>
                    <a:gd name="T72" fmla="*/ 87 w 237"/>
                    <a:gd name="T73" fmla="*/ 109 h 464"/>
                    <a:gd name="T74" fmla="*/ 127 w 237"/>
                    <a:gd name="T75" fmla="*/ 67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37" h="464">
                      <a:moveTo>
                        <a:pt x="127" y="67"/>
                      </a:moveTo>
                      <a:lnTo>
                        <a:pt x="164" y="20"/>
                      </a:lnTo>
                      <a:lnTo>
                        <a:pt x="193" y="0"/>
                      </a:lnTo>
                      <a:lnTo>
                        <a:pt x="214" y="14"/>
                      </a:lnTo>
                      <a:lnTo>
                        <a:pt x="231" y="69"/>
                      </a:lnTo>
                      <a:lnTo>
                        <a:pt x="220" y="91"/>
                      </a:lnTo>
                      <a:lnTo>
                        <a:pt x="164" y="111"/>
                      </a:lnTo>
                      <a:lnTo>
                        <a:pt x="125" y="140"/>
                      </a:lnTo>
                      <a:lnTo>
                        <a:pt x="77" y="176"/>
                      </a:lnTo>
                      <a:lnTo>
                        <a:pt x="50" y="207"/>
                      </a:lnTo>
                      <a:lnTo>
                        <a:pt x="46" y="225"/>
                      </a:lnTo>
                      <a:lnTo>
                        <a:pt x="58" y="243"/>
                      </a:lnTo>
                      <a:lnTo>
                        <a:pt x="71" y="261"/>
                      </a:lnTo>
                      <a:lnTo>
                        <a:pt x="119" y="294"/>
                      </a:lnTo>
                      <a:lnTo>
                        <a:pt x="164" y="318"/>
                      </a:lnTo>
                      <a:lnTo>
                        <a:pt x="206" y="328"/>
                      </a:lnTo>
                      <a:lnTo>
                        <a:pt x="225" y="324"/>
                      </a:lnTo>
                      <a:lnTo>
                        <a:pt x="233" y="330"/>
                      </a:lnTo>
                      <a:lnTo>
                        <a:pt x="237" y="346"/>
                      </a:lnTo>
                      <a:lnTo>
                        <a:pt x="208" y="371"/>
                      </a:lnTo>
                      <a:lnTo>
                        <a:pt x="187" y="397"/>
                      </a:lnTo>
                      <a:lnTo>
                        <a:pt x="181" y="428"/>
                      </a:lnTo>
                      <a:lnTo>
                        <a:pt x="177" y="456"/>
                      </a:lnTo>
                      <a:lnTo>
                        <a:pt x="158" y="464"/>
                      </a:lnTo>
                      <a:lnTo>
                        <a:pt x="143" y="456"/>
                      </a:lnTo>
                      <a:lnTo>
                        <a:pt x="146" y="421"/>
                      </a:lnTo>
                      <a:lnTo>
                        <a:pt x="158" y="383"/>
                      </a:lnTo>
                      <a:lnTo>
                        <a:pt x="181" y="349"/>
                      </a:lnTo>
                      <a:lnTo>
                        <a:pt x="133" y="336"/>
                      </a:lnTo>
                      <a:lnTo>
                        <a:pt x="81" y="316"/>
                      </a:lnTo>
                      <a:lnTo>
                        <a:pt x="37" y="288"/>
                      </a:lnTo>
                      <a:lnTo>
                        <a:pt x="15" y="263"/>
                      </a:lnTo>
                      <a:lnTo>
                        <a:pt x="0" y="227"/>
                      </a:lnTo>
                      <a:lnTo>
                        <a:pt x="0" y="207"/>
                      </a:lnTo>
                      <a:lnTo>
                        <a:pt x="12" y="176"/>
                      </a:lnTo>
                      <a:lnTo>
                        <a:pt x="44" y="146"/>
                      </a:lnTo>
                      <a:lnTo>
                        <a:pt x="87" y="109"/>
                      </a:lnTo>
                      <a:lnTo>
                        <a:pt x="12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60" name="Freeform 1032"/>
                <p:cNvSpPr>
                  <a:spLocks/>
                </p:cNvSpPr>
                <p:nvPr/>
              </p:nvSpPr>
              <p:spPr bwMode="auto">
                <a:xfrm>
                  <a:off x="3863" y="1328"/>
                  <a:ext cx="398" cy="407"/>
                </a:xfrm>
                <a:custGeom>
                  <a:avLst/>
                  <a:gdLst>
                    <a:gd name="T0" fmla="*/ 172 w 398"/>
                    <a:gd name="T1" fmla="*/ 358 h 407"/>
                    <a:gd name="T2" fmla="*/ 211 w 398"/>
                    <a:gd name="T3" fmla="*/ 352 h 407"/>
                    <a:gd name="T4" fmla="*/ 265 w 398"/>
                    <a:gd name="T5" fmla="*/ 338 h 407"/>
                    <a:gd name="T6" fmla="*/ 283 w 398"/>
                    <a:gd name="T7" fmla="*/ 331 h 407"/>
                    <a:gd name="T8" fmla="*/ 315 w 398"/>
                    <a:gd name="T9" fmla="*/ 306 h 407"/>
                    <a:gd name="T10" fmla="*/ 342 w 398"/>
                    <a:gd name="T11" fmla="*/ 267 h 407"/>
                    <a:gd name="T12" fmla="*/ 350 w 398"/>
                    <a:gd name="T13" fmla="*/ 246 h 407"/>
                    <a:gd name="T14" fmla="*/ 350 w 398"/>
                    <a:gd name="T15" fmla="*/ 220 h 407"/>
                    <a:gd name="T16" fmla="*/ 304 w 398"/>
                    <a:gd name="T17" fmla="*/ 192 h 407"/>
                    <a:gd name="T18" fmla="*/ 226 w 398"/>
                    <a:gd name="T19" fmla="*/ 156 h 407"/>
                    <a:gd name="T20" fmla="*/ 176 w 398"/>
                    <a:gd name="T21" fmla="*/ 150 h 407"/>
                    <a:gd name="T22" fmla="*/ 143 w 398"/>
                    <a:gd name="T23" fmla="*/ 155 h 407"/>
                    <a:gd name="T24" fmla="*/ 117 w 398"/>
                    <a:gd name="T25" fmla="*/ 167 h 407"/>
                    <a:gd name="T26" fmla="*/ 100 w 398"/>
                    <a:gd name="T27" fmla="*/ 172 h 407"/>
                    <a:gd name="T28" fmla="*/ 83 w 398"/>
                    <a:gd name="T29" fmla="*/ 161 h 407"/>
                    <a:gd name="T30" fmla="*/ 78 w 398"/>
                    <a:gd name="T31" fmla="*/ 145 h 407"/>
                    <a:gd name="T32" fmla="*/ 104 w 398"/>
                    <a:gd name="T33" fmla="*/ 126 h 407"/>
                    <a:gd name="T34" fmla="*/ 128 w 398"/>
                    <a:gd name="T35" fmla="*/ 124 h 407"/>
                    <a:gd name="T36" fmla="*/ 148 w 398"/>
                    <a:gd name="T37" fmla="*/ 119 h 407"/>
                    <a:gd name="T38" fmla="*/ 154 w 398"/>
                    <a:gd name="T39" fmla="*/ 109 h 407"/>
                    <a:gd name="T40" fmla="*/ 148 w 398"/>
                    <a:gd name="T41" fmla="*/ 76 h 407"/>
                    <a:gd name="T42" fmla="*/ 122 w 398"/>
                    <a:gd name="T43" fmla="*/ 54 h 407"/>
                    <a:gd name="T44" fmla="*/ 94 w 398"/>
                    <a:gd name="T45" fmla="*/ 44 h 407"/>
                    <a:gd name="T46" fmla="*/ 61 w 398"/>
                    <a:gd name="T47" fmla="*/ 45 h 407"/>
                    <a:gd name="T48" fmla="*/ 44 w 398"/>
                    <a:gd name="T49" fmla="*/ 54 h 407"/>
                    <a:gd name="T50" fmla="*/ 37 w 398"/>
                    <a:gd name="T51" fmla="*/ 71 h 407"/>
                    <a:gd name="T52" fmla="*/ 39 w 398"/>
                    <a:gd name="T53" fmla="*/ 89 h 407"/>
                    <a:gd name="T54" fmla="*/ 48 w 398"/>
                    <a:gd name="T55" fmla="*/ 101 h 407"/>
                    <a:gd name="T56" fmla="*/ 39 w 398"/>
                    <a:gd name="T57" fmla="*/ 111 h 407"/>
                    <a:gd name="T58" fmla="*/ 20 w 398"/>
                    <a:gd name="T59" fmla="*/ 114 h 407"/>
                    <a:gd name="T60" fmla="*/ 4 w 398"/>
                    <a:gd name="T61" fmla="*/ 99 h 407"/>
                    <a:gd name="T62" fmla="*/ 0 w 398"/>
                    <a:gd name="T63" fmla="*/ 76 h 407"/>
                    <a:gd name="T64" fmla="*/ 9 w 398"/>
                    <a:gd name="T65" fmla="*/ 44 h 407"/>
                    <a:gd name="T66" fmla="*/ 28 w 398"/>
                    <a:gd name="T67" fmla="*/ 30 h 407"/>
                    <a:gd name="T68" fmla="*/ 44 w 398"/>
                    <a:gd name="T69" fmla="*/ 13 h 407"/>
                    <a:gd name="T70" fmla="*/ 76 w 398"/>
                    <a:gd name="T71" fmla="*/ 5 h 407"/>
                    <a:gd name="T72" fmla="*/ 104 w 398"/>
                    <a:gd name="T73" fmla="*/ 0 h 407"/>
                    <a:gd name="T74" fmla="*/ 117 w 398"/>
                    <a:gd name="T75" fmla="*/ 0 h 407"/>
                    <a:gd name="T76" fmla="*/ 139 w 398"/>
                    <a:gd name="T77" fmla="*/ 19 h 407"/>
                    <a:gd name="T78" fmla="*/ 159 w 398"/>
                    <a:gd name="T79" fmla="*/ 40 h 407"/>
                    <a:gd name="T80" fmla="*/ 193 w 398"/>
                    <a:gd name="T81" fmla="*/ 79 h 407"/>
                    <a:gd name="T82" fmla="*/ 222 w 398"/>
                    <a:gd name="T83" fmla="*/ 116 h 407"/>
                    <a:gd name="T84" fmla="*/ 267 w 398"/>
                    <a:gd name="T85" fmla="*/ 141 h 407"/>
                    <a:gd name="T86" fmla="*/ 311 w 398"/>
                    <a:gd name="T87" fmla="*/ 161 h 407"/>
                    <a:gd name="T88" fmla="*/ 361 w 398"/>
                    <a:gd name="T89" fmla="*/ 185 h 407"/>
                    <a:gd name="T90" fmla="*/ 389 w 398"/>
                    <a:gd name="T91" fmla="*/ 195 h 407"/>
                    <a:gd name="T92" fmla="*/ 398 w 398"/>
                    <a:gd name="T93" fmla="*/ 207 h 407"/>
                    <a:gd name="T94" fmla="*/ 394 w 398"/>
                    <a:gd name="T95" fmla="*/ 251 h 407"/>
                    <a:gd name="T96" fmla="*/ 381 w 398"/>
                    <a:gd name="T97" fmla="*/ 291 h 407"/>
                    <a:gd name="T98" fmla="*/ 359 w 398"/>
                    <a:gd name="T99" fmla="*/ 321 h 407"/>
                    <a:gd name="T100" fmla="*/ 322 w 398"/>
                    <a:gd name="T101" fmla="*/ 358 h 407"/>
                    <a:gd name="T102" fmla="*/ 270 w 398"/>
                    <a:gd name="T103" fmla="*/ 387 h 407"/>
                    <a:gd name="T104" fmla="*/ 200 w 398"/>
                    <a:gd name="T105" fmla="*/ 407 h 407"/>
                    <a:gd name="T106" fmla="*/ 167 w 398"/>
                    <a:gd name="T107" fmla="*/ 404 h 407"/>
                    <a:gd name="T108" fmla="*/ 143 w 398"/>
                    <a:gd name="T109" fmla="*/ 387 h 407"/>
                    <a:gd name="T110" fmla="*/ 139 w 398"/>
                    <a:gd name="T111" fmla="*/ 367 h 407"/>
                    <a:gd name="T112" fmla="*/ 172 w 398"/>
                    <a:gd name="T113" fmla="*/ 358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98" h="407">
                      <a:moveTo>
                        <a:pt x="172" y="358"/>
                      </a:moveTo>
                      <a:lnTo>
                        <a:pt x="211" y="352"/>
                      </a:lnTo>
                      <a:lnTo>
                        <a:pt x="265" y="338"/>
                      </a:lnTo>
                      <a:lnTo>
                        <a:pt x="283" y="331"/>
                      </a:lnTo>
                      <a:lnTo>
                        <a:pt x="315" y="306"/>
                      </a:lnTo>
                      <a:lnTo>
                        <a:pt x="342" y="267"/>
                      </a:lnTo>
                      <a:lnTo>
                        <a:pt x="350" y="246"/>
                      </a:lnTo>
                      <a:lnTo>
                        <a:pt x="350" y="220"/>
                      </a:lnTo>
                      <a:lnTo>
                        <a:pt x="304" y="192"/>
                      </a:lnTo>
                      <a:lnTo>
                        <a:pt x="226" y="156"/>
                      </a:lnTo>
                      <a:lnTo>
                        <a:pt x="176" y="150"/>
                      </a:lnTo>
                      <a:lnTo>
                        <a:pt x="143" y="155"/>
                      </a:lnTo>
                      <a:lnTo>
                        <a:pt x="117" y="167"/>
                      </a:lnTo>
                      <a:lnTo>
                        <a:pt x="100" y="172"/>
                      </a:lnTo>
                      <a:lnTo>
                        <a:pt x="83" y="161"/>
                      </a:lnTo>
                      <a:lnTo>
                        <a:pt x="78" y="145"/>
                      </a:lnTo>
                      <a:lnTo>
                        <a:pt x="104" y="126"/>
                      </a:lnTo>
                      <a:lnTo>
                        <a:pt x="128" y="124"/>
                      </a:lnTo>
                      <a:lnTo>
                        <a:pt x="148" y="119"/>
                      </a:lnTo>
                      <a:lnTo>
                        <a:pt x="154" y="109"/>
                      </a:lnTo>
                      <a:lnTo>
                        <a:pt x="148" y="76"/>
                      </a:lnTo>
                      <a:lnTo>
                        <a:pt x="122" y="54"/>
                      </a:lnTo>
                      <a:lnTo>
                        <a:pt x="94" y="44"/>
                      </a:lnTo>
                      <a:lnTo>
                        <a:pt x="61" y="45"/>
                      </a:lnTo>
                      <a:lnTo>
                        <a:pt x="44" y="54"/>
                      </a:lnTo>
                      <a:lnTo>
                        <a:pt x="37" y="71"/>
                      </a:lnTo>
                      <a:lnTo>
                        <a:pt x="39" y="89"/>
                      </a:lnTo>
                      <a:lnTo>
                        <a:pt x="48" y="101"/>
                      </a:lnTo>
                      <a:lnTo>
                        <a:pt x="39" y="111"/>
                      </a:lnTo>
                      <a:lnTo>
                        <a:pt x="20" y="114"/>
                      </a:lnTo>
                      <a:lnTo>
                        <a:pt x="4" y="99"/>
                      </a:lnTo>
                      <a:lnTo>
                        <a:pt x="0" y="76"/>
                      </a:lnTo>
                      <a:lnTo>
                        <a:pt x="9" y="44"/>
                      </a:lnTo>
                      <a:lnTo>
                        <a:pt x="28" y="30"/>
                      </a:lnTo>
                      <a:lnTo>
                        <a:pt x="44" y="13"/>
                      </a:lnTo>
                      <a:lnTo>
                        <a:pt x="76" y="5"/>
                      </a:lnTo>
                      <a:lnTo>
                        <a:pt x="104" y="0"/>
                      </a:lnTo>
                      <a:lnTo>
                        <a:pt x="117" y="0"/>
                      </a:lnTo>
                      <a:lnTo>
                        <a:pt x="139" y="19"/>
                      </a:lnTo>
                      <a:lnTo>
                        <a:pt x="159" y="40"/>
                      </a:lnTo>
                      <a:lnTo>
                        <a:pt x="193" y="79"/>
                      </a:lnTo>
                      <a:lnTo>
                        <a:pt x="222" y="116"/>
                      </a:lnTo>
                      <a:lnTo>
                        <a:pt x="267" y="141"/>
                      </a:lnTo>
                      <a:lnTo>
                        <a:pt x="311" y="161"/>
                      </a:lnTo>
                      <a:lnTo>
                        <a:pt x="361" y="185"/>
                      </a:lnTo>
                      <a:lnTo>
                        <a:pt x="389" y="195"/>
                      </a:lnTo>
                      <a:lnTo>
                        <a:pt x="398" y="207"/>
                      </a:lnTo>
                      <a:lnTo>
                        <a:pt x="394" y="251"/>
                      </a:lnTo>
                      <a:lnTo>
                        <a:pt x="381" y="291"/>
                      </a:lnTo>
                      <a:lnTo>
                        <a:pt x="359" y="321"/>
                      </a:lnTo>
                      <a:lnTo>
                        <a:pt x="322" y="358"/>
                      </a:lnTo>
                      <a:lnTo>
                        <a:pt x="270" y="387"/>
                      </a:lnTo>
                      <a:lnTo>
                        <a:pt x="200" y="407"/>
                      </a:lnTo>
                      <a:lnTo>
                        <a:pt x="167" y="404"/>
                      </a:lnTo>
                      <a:lnTo>
                        <a:pt x="143" y="387"/>
                      </a:lnTo>
                      <a:lnTo>
                        <a:pt x="139" y="367"/>
                      </a:lnTo>
                      <a:lnTo>
                        <a:pt x="172" y="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61" name="Freeform 1033"/>
                <p:cNvSpPr>
                  <a:spLocks/>
                </p:cNvSpPr>
                <p:nvPr/>
              </p:nvSpPr>
              <p:spPr bwMode="auto">
                <a:xfrm>
                  <a:off x="4068" y="2056"/>
                  <a:ext cx="226" cy="532"/>
                </a:xfrm>
                <a:custGeom>
                  <a:avLst/>
                  <a:gdLst>
                    <a:gd name="T0" fmla="*/ 6 w 226"/>
                    <a:gd name="T1" fmla="*/ 49 h 532"/>
                    <a:gd name="T2" fmla="*/ 0 w 226"/>
                    <a:gd name="T3" fmla="*/ 26 h 532"/>
                    <a:gd name="T4" fmla="*/ 23 w 226"/>
                    <a:gd name="T5" fmla="*/ 0 h 532"/>
                    <a:gd name="T6" fmla="*/ 53 w 226"/>
                    <a:gd name="T7" fmla="*/ 2 h 532"/>
                    <a:gd name="T8" fmla="*/ 74 w 226"/>
                    <a:gd name="T9" fmla="*/ 12 h 532"/>
                    <a:gd name="T10" fmla="*/ 99 w 226"/>
                    <a:gd name="T11" fmla="*/ 45 h 532"/>
                    <a:gd name="T12" fmla="*/ 117 w 226"/>
                    <a:gd name="T13" fmla="*/ 111 h 532"/>
                    <a:gd name="T14" fmla="*/ 142 w 226"/>
                    <a:gd name="T15" fmla="*/ 170 h 532"/>
                    <a:gd name="T16" fmla="*/ 164 w 226"/>
                    <a:gd name="T17" fmla="*/ 225 h 532"/>
                    <a:gd name="T18" fmla="*/ 164 w 226"/>
                    <a:gd name="T19" fmla="*/ 255 h 532"/>
                    <a:gd name="T20" fmla="*/ 164 w 226"/>
                    <a:gd name="T21" fmla="*/ 279 h 532"/>
                    <a:gd name="T22" fmla="*/ 152 w 226"/>
                    <a:gd name="T23" fmla="*/ 309 h 532"/>
                    <a:gd name="T24" fmla="*/ 121 w 226"/>
                    <a:gd name="T25" fmla="*/ 370 h 532"/>
                    <a:gd name="T26" fmla="*/ 103 w 226"/>
                    <a:gd name="T27" fmla="*/ 423 h 532"/>
                    <a:gd name="T28" fmla="*/ 97 w 226"/>
                    <a:gd name="T29" fmla="*/ 443 h 532"/>
                    <a:gd name="T30" fmla="*/ 111 w 226"/>
                    <a:gd name="T31" fmla="*/ 459 h 532"/>
                    <a:gd name="T32" fmla="*/ 152 w 226"/>
                    <a:gd name="T33" fmla="*/ 471 h 532"/>
                    <a:gd name="T34" fmla="*/ 203 w 226"/>
                    <a:gd name="T35" fmla="*/ 483 h 532"/>
                    <a:gd name="T36" fmla="*/ 226 w 226"/>
                    <a:gd name="T37" fmla="*/ 496 h 532"/>
                    <a:gd name="T38" fmla="*/ 203 w 226"/>
                    <a:gd name="T39" fmla="*/ 516 h 532"/>
                    <a:gd name="T40" fmla="*/ 158 w 226"/>
                    <a:gd name="T41" fmla="*/ 532 h 532"/>
                    <a:gd name="T42" fmla="*/ 136 w 226"/>
                    <a:gd name="T43" fmla="*/ 526 h 532"/>
                    <a:gd name="T44" fmla="*/ 117 w 226"/>
                    <a:gd name="T45" fmla="*/ 502 h 532"/>
                    <a:gd name="T46" fmla="*/ 86 w 226"/>
                    <a:gd name="T47" fmla="*/ 483 h 532"/>
                    <a:gd name="T48" fmla="*/ 60 w 226"/>
                    <a:gd name="T49" fmla="*/ 483 h 532"/>
                    <a:gd name="T50" fmla="*/ 43 w 226"/>
                    <a:gd name="T51" fmla="*/ 479 h 532"/>
                    <a:gd name="T52" fmla="*/ 35 w 226"/>
                    <a:gd name="T53" fmla="*/ 459 h 532"/>
                    <a:gd name="T54" fmla="*/ 47 w 226"/>
                    <a:gd name="T55" fmla="*/ 437 h 532"/>
                    <a:gd name="T56" fmla="*/ 68 w 226"/>
                    <a:gd name="T57" fmla="*/ 407 h 532"/>
                    <a:gd name="T58" fmla="*/ 86 w 226"/>
                    <a:gd name="T59" fmla="*/ 382 h 532"/>
                    <a:gd name="T60" fmla="*/ 109 w 226"/>
                    <a:gd name="T61" fmla="*/ 322 h 532"/>
                    <a:gd name="T62" fmla="*/ 117 w 226"/>
                    <a:gd name="T63" fmla="*/ 285 h 532"/>
                    <a:gd name="T64" fmla="*/ 121 w 226"/>
                    <a:gd name="T65" fmla="*/ 255 h 532"/>
                    <a:gd name="T66" fmla="*/ 115 w 226"/>
                    <a:gd name="T67" fmla="*/ 225 h 532"/>
                    <a:gd name="T68" fmla="*/ 97 w 226"/>
                    <a:gd name="T69" fmla="*/ 190 h 532"/>
                    <a:gd name="T70" fmla="*/ 66 w 226"/>
                    <a:gd name="T71" fmla="*/ 158 h 532"/>
                    <a:gd name="T72" fmla="*/ 35 w 226"/>
                    <a:gd name="T73" fmla="*/ 105 h 532"/>
                    <a:gd name="T74" fmla="*/ 6 w 226"/>
                    <a:gd name="T75" fmla="*/ 49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6" h="532">
                      <a:moveTo>
                        <a:pt x="6" y="49"/>
                      </a:moveTo>
                      <a:lnTo>
                        <a:pt x="0" y="26"/>
                      </a:lnTo>
                      <a:lnTo>
                        <a:pt x="23" y="0"/>
                      </a:lnTo>
                      <a:lnTo>
                        <a:pt x="53" y="2"/>
                      </a:lnTo>
                      <a:lnTo>
                        <a:pt x="74" y="12"/>
                      </a:lnTo>
                      <a:lnTo>
                        <a:pt x="99" y="45"/>
                      </a:lnTo>
                      <a:lnTo>
                        <a:pt x="117" y="111"/>
                      </a:lnTo>
                      <a:lnTo>
                        <a:pt x="142" y="170"/>
                      </a:lnTo>
                      <a:lnTo>
                        <a:pt x="164" y="225"/>
                      </a:lnTo>
                      <a:lnTo>
                        <a:pt x="164" y="255"/>
                      </a:lnTo>
                      <a:lnTo>
                        <a:pt x="164" y="279"/>
                      </a:lnTo>
                      <a:lnTo>
                        <a:pt x="152" y="309"/>
                      </a:lnTo>
                      <a:lnTo>
                        <a:pt x="121" y="370"/>
                      </a:lnTo>
                      <a:lnTo>
                        <a:pt x="103" y="423"/>
                      </a:lnTo>
                      <a:lnTo>
                        <a:pt x="97" y="443"/>
                      </a:lnTo>
                      <a:lnTo>
                        <a:pt x="111" y="459"/>
                      </a:lnTo>
                      <a:lnTo>
                        <a:pt x="152" y="471"/>
                      </a:lnTo>
                      <a:lnTo>
                        <a:pt x="203" y="483"/>
                      </a:lnTo>
                      <a:lnTo>
                        <a:pt x="226" y="496"/>
                      </a:lnTo>
                      <a:lnTo>
                        <a:pt x="203" y="516"/>
                      </a:lnTo>
                      <a:lnTo>
                        <a:pt x="158" y="532"/>
                      </a:lnTo>
                      <a:lnTo>
                        <a:pt x="136" y="526"/>
                      </a:lnTo>
                      <a:lnTo>
                        <a:pt x="117" y="502"/>
                      </a:lnTo>
                      <a:lnTo>
                        <a:pt x="86" y="483"/>
                      </a:lnTo>
                      <a:lnTo>
                        <a:pt x="60" y="483"/>
                      </a:lnTo>
                      <a:lnTo>
                        <a:pt x="43" y="479"/>
                      </a:lnTo>
                      <a:lnTo>
                        <a:pt x="35" y="459"/>
                      </a:lnTo>
                      <a:lnTo>
                        <a:pt x="47" y="437"/>
                      </a:lnTo>
                      <a:lnTo>
                        <a:pt x="68" y="407"/>
                      </a:lnTo>
                      <a:lnTo>
                        <a:pt x="86" y="382"/>
                      </a:lnTo>
                      <a:lnTo>
                        <a:pt x="109" y="322"/>
                      </a:lnTo>
                      <a:lnTo>
                        <a:pt x="117" y="285"/>
                      </a:lnTo>
                      <a:lnTo>
                        <a:pt x="121" y="255"/>
                      </a:lnTo>
                      <a:lnTo>
                        <a:pt x="115" y="225"/>
                      </a:lnTo>
                      <a:lnTo>
                        <a:pt x="97" y="190"/>
                      </a:lnTo>
                      <a:lnTo>
                        <a:pt x="66" y="158"/>
                      </a:lnTo>
                      <a:lnTo>
                        <a:pt x="35" y="105"/>
                      </a:lnTo>
                      <a:lnTo>
                        <a:pt x="6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  <p:sp>
              <p:nvSpPr>
                <p:cNvPr id="62" name="Freeform 1034"/>
                <p:cNvSpPr>
                  <a:spLocks/>
                </p:cNvSpPr>
                <p:nvPr/>
              </p:nvSpPr>
              <p:spPr bwMode="auto">
                <a:xfrm>
                  <a:off x="3919" y="2062"/>
                  <a:ext cx="159" cy="555"/>
                </a:xfrm>
                <a:custGeom>
                  <a:avLst/>
                  <a:gdLst>
                    <a:gd name="T0" fmla="*/ 63 w 159"/>
                    <a:gd name="T1" fmla="*/ 137 h 555"/>
                    <a:gd name="T2" fmla="*/ 82 w 159"/>
                    <a:gd name="T3" fmla="*/ 61 h 555"/>
                    <a:gd name="T4" fmla="*/ 94 w 159"/>
                    <a:gd name="T5" fmla="*/ 12 h 555"/>
                    <a:gd name="T6" fmla="*/ 115 w 159"/>
                    <a:gd name="T7" fmla="*/ 0 h 555"/>
                    <a:gd name="T8" fmla="*/ 144 w 159"/>
                    <a:gd name="T9" fmla="*/ 4 h 555"/>
                    <a:gd name="T10" fmla="*/ 159 w 159"/>
                    <a:gd name="T11" fmla="*/ 34 h 555"/>
                    <a:gd name="T12" fmla="*/ 146 w 159"/>
                    <a:gd name="T13" fmla="*/ 71 h 555"/>
                    <a:gd name="T14" fmla="*/ 132 w 159"/>
                    <a:gd name="T15" fmla="*/ 137 h 555"/>
                    <a:gd name="T16" fmla="*/ 113 w 159"/>
                    <a:gd name="T17" fmla="*/ 212 h 555"/>
                    <a:gd name="T18" fmla="*/ 107 w 159"/>
                    <a:gd name="T19" fmla="*/ 264 h 555"/>
                    <a:gd name="T20" fmla="*/ 107 w 159"/>
                    <a:gd name="T21" fmla="*/ 337 h 555"/>
                    <a:gd name="T22" fmla="*/ 115 w 159"/>
                    <a:gd name="T23" fmla="*/ 398 h 555"/>
                    <a:gd name="T24" fmla="*/ 121 w 159"/>
                    <a:gd name="T25" fmla="*/ 456 h 555"/>
                    <a:gd name="T26" fmla="*/ 128 w 159"/>
                    <a:gd name="T27" fmla="*/ 474 h 555"/>
                    <a:gd name="T28" fmla="*/ 119 w 159"/>
                    <a:gd name="T29" fmla="*/ 486 h 555"/>
                    <a:gd name="T30" fmla="*/ 94 w 159"/>
                    <a:gd name="T31" fmla="*/ 498 h 555"/>
                    <a:gd name="T32" fmla="*/ 71 w 159"/>
                    <a:gd name="T33" fmla="*/ 525 h 555"/>
                    <a:gd name="T34" fmla="*/ 59 w 159"/>
                    <a:gd name="T35" fmla="*/ 553 h 555"/>
                    <a:gd name="T36" fmla="*/ 38 w 159"/>
                    <a:gd name="T37" fmla="*/ 555 h 555"/>
                    <a:gd name="T38" fmla="*/ 0 w 159"/>
                    <a:gd name="T39" fmla="*/ 537 h 555"/>
                    <a:gd name="T40" fmla="*/ 6 w 159"/>
                    <a:gd name="T41" fmla="*/ 519 h 555"/>
                    <a:gd name="T42" fmla="*/ 27 w 159"/>
                    <a:gd name="T43" fmla="*/ 505 h 555"/>
                    <a:gd name="T44" fmla="*/ 65 w 159"/>
                    <a:gd name="T45" fmla="*/ 474 h 555"/>
                    <a:gd name="T46" fmla="*/ 84 w 159"/>
                    <a:gd name="T47" fmla="*/ 458 h 555"/>
                    <a:gd name="T48" fmla="*/ 94 w 159"/>
                    <a:gd name="T49" fmla="*/ 438 h 555"/>
                    <a:gd name="T50" fmla="*/ 94 w 159"/>
                    <a:gd name="T51" fmla="*/ 398 h 555"/>
                    <a:gd name="T52" fmla="*/ 82 w 159"/>
                    <a:gd name="T53" fmla="*/ 335 h 555"/>
                    <a:gd name="T54" fmla="*/ 69 w 159"/>
                    <a:gd name="T55" fmla="*/ 279 h 555"/>
                    <a:gd name="T56" fmla="*/ 63 w 159"/>
                    <a:gd name="T57" fmla="*/ 228 h 555"/>
                    <a:gd name="T58" fmla="*/ 59 w 159"/>
                    <a:gd name="T59" fmla="*/ 188 h 555"/>
                    <a:gd name="T60" fmla="*/ 63 w 159"/>
                    <a:gd name="T61" fmla="*/ 137 h 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9" h="555">
                      <a:moveTo>
                        <a:pt x="63" y="137"/>
                      </a:moveTo>
                      <a:lnTo>
                        <a:pt x="82" y="61"/>
                      </a:lnTo>
                      <a:lnTo>
                        <a:pt x="94" y="12"/>
                      </a:lnTo>
                      <a:lnTo>
                        <a:pt x="115" y="0"/>
                      </a:lnTo>
                      <a:lnTo>
                        <a:pt x="144" y="4"/>
                      </a:lnTo>
                      <a:lnTo>
                        <a:pt x="159" y="34"/>
                      </a:lnTo>
                      <a:lnTo>
                        <a:pt x="146" y="71"/>
                      </a:lnTo>
                      <a:lnTo>
                        <a:pt x="132" y="137"/>
                      </a:lnTo>
                      <a:lnTo>
                        <a:pt x="113" y="212"/>
                      </a:lnTo>
                      <a:lnTo>
                        <a:pt x="107" y="264"/>
                      </a:lnTo>
                      <a:lnTo>
                        <a:pt x="107" y="337"/>
                      </a:lnTo>
                      <a:lnTo>
                        <a:pt x="115" y="398"/>
                      </a:lnTo>
                      <a:lnTo>
                        <a:pt x="121" y="456"/>
                      </a:lnTo>
                      <a:lnTo>
                        <a:pt x="128" y="474"/>
                      </a:lnTo>
                      <a:lnTo>
                        <a:pt x="119" y="486"/>
                      </a:lnTo>
                      <a:lnTo>
                        <a:pt x="94" y="498"/>
                      </a:lnTo>
                      <a:lnTo>
                        <a:pt x="71" y="525"/>
                      </a:lnTo>
                      <a:lnTo>
                        <a:pt x="59" y="553"/>
                      </a:lnTo>
                      <a:lnTo>
                        <a:pt x="38" y="555"/>
                      </a:lnTo>
                      <a:lnTo>
                        <a:pt x="0" y="537"/>
                      </a:lnTo>
                      <a:lnTo>
                        <a:pt x="6" y="519"/>
                      </a:lnTo>
                      <a:lnTo>
                        <a:pt x="27" y="505"/>
                      </a:lnTo>
                      <a:lnTo>
                        <a:pt x="65" y="474"/>
                      </a:lnTo>
                      <a:lnTo>
                        <a:pt x="84" y="458"/>
                      </a:lnTo>
                      <a:lnTo>
                        <a:pt x="94" y="438"/>
                      </a:lnTo>
                      <a:lnTo>
                        <a:pt x="94" y="398"/>
                      </a:lnTo>
                      <a:lnTo>
                        <a:pt x="82" y="335"/>
                      </a:lnTo>
                      <a:lnTo>
                        <a:pt x="69" y="279"/>
                      </a:lnTo>
                      <a:lnTo>
                        <a:pt x="63" y="228"/>
                      </a:lnTo>
                      <a:lnTo>
                        <a:pt x="59" y="188"/>
                      </a:lnTo>
                      <a:lnTo>
                        <a:pt x="63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1200"/>
                </a:p>
              </p:txBody>
            </p:sp>
          </p:grpSp>
        </p:grpSp>
        <p:sp>
          <p:nvSpPr>
            <p:cNvPr id="67" name="角丸四角形 66"/>
            <p:cNvSpPr/>
            <p:nvPr/>
          </p:nvSpPr>
          <p:spPr bwMode="auto">
            <a:xfrm>
              <a:off x="4565640" y="2661619"/>
              <a:ext cx="972108" cy="43204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lang="en-US" altLang="ja-JP" sz="1000" b="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LMS</a:t>
              </a:r>
            </a:p>
            <a:p>
              <a:pPr algn="ctr">
                <a:spcBef>
                  <a:spcPct val="0"/>
                </a:spcBef>
              </a:pPr>
              <a:r>
                <a:rPr lang="en-US" sz="100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e-Portfolio</a:t>
              </a:r>
              <a:endParaRPr lang="en-US" sz="1000" b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8" name="図 67" descr="j030926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2432" y="4340009"/>
              <a:ext cx="673152" cy="442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9" name="図 68" descr="j030926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224" y="4725387"/>
              <a:ext cx="673152" cy="442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0" name="図 69" descr="j030926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8418" y="4650064"/>
              <a:ext cx="673152" cy="442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" name="図 70" descr="j0309261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5245" y="4194616"/>
              <a:ext cx="673152" cy="442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2" name="雲 71"/>
            <p:cNvSpPr/>
            <p:nvPr/>
          </p:nvSpPr>
          <p:spPr>
            <a:xfrm>
              <a:off x="2044261" y="2764256"/>
              <a:ext cx="1154188" cy="849189"/>
            </a:xfrm>
            <a:prstGeom prst="cloud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73" name="角丸四角形 72"/>
            <p:cNvSpPr/>
            <p:nvPr/>
          </p:nvSpPr>
          <p:spPr bwMode="auto">
            <a:xfrm>
              <a:off x="2127499" y="2976554"/>
              <a:ext cx="972108" cy="43204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spcBef>
                  <a:spcPct val="0"/>
                </a:spcBef>
              </a:pPr>
              <a:r>
                <a:rPr lang="ja-JP" altLang="en-US" sz="1050" b="0" dirty="0" smtClean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計算</a:t>
              </a:r>
              <a:endParaRPr lang="en-US" sz="1050" b="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694013" y="2263858"/>
            <a:ext cx="2702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様々なクラウドサービス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ワンストップ</a:t>
            </a:r>
            <a:r>
              <a:rPr lang="ja-JP" altLang="en-US" dirty="0"/>
              <a:t>で</a:t>
            </a:r>
            <a:r>
              <a:rPr lang="ja-JP" altLang="en-US" dirty="0" smtClean="0"/>
              <a:t>使いたい</a:t>
            </a:r>
            <a:endParaRPr lang="ja-JP" altLang="en-US" dirty="0"/>
          </a:p>
        </p:txBody>
      </p:sp>
      <p:sp>
        <p:nvSpPr>
          <p:cNvPr id="75" name="右矢印 74"/>
          <p:cNvSpPr/>
          <p:nvPr/>
        </p:nvSpPr>
        <p:spPr>
          <a:xfrm>
            <a:off x="3746312" y="4006774"/>
            <a:ext cx="727347" cy="824924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7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79513" y="3555772"/>
            <a:ext cx="6754398" cy="2133789"/>
          </a:xfrm>
          <a:prstGeom prst="roundRect">
            <a:avLst>
              <a:gd name="adj" fmla="val 2754"/>
            </a:avLst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750" dirty="0" smtClean="0"/>
              <a:t>学術</a:t>
            </a:r>
            <a:r>
              <a:rPr lang="ja-JP" altLang="en-US" sz="2750" dirty="0"/>
              <a:t>認証</a:t>
            </a:r>
            <a:r>
              <a:rPr lang="ja-JP" altLang="en-US" sz="2750" dirty="0" smtClean="0"/>
              <a:t>フェデレーション 「</a:t>
            </a:r>
            <a:r>
              <a:rPr lang="ja-JP" altLang="en-US" sz="2750" dirty="0"/>
              <a:t>学認</a:t>
            </a:r>
            <a:r>
              <a:rPr lang="ja-JP" altLang="en-US" sz="2750" dirty="0" smtClean="0"/>
              <a:t>」</a:t>
            </a:r>
            <a:endParaRPr kumimoji="1" lang="ja-JP" altLang="en-US" sz="275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548" y="1316728"/>
            <a:ext cx="8826907" cy="21808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シングルサインオン技術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の活用に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より、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これまで一つの大学・研究機関の中に閉じていた認証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システムを組織外の多様なサービスと連携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　</a:t>
            </a:r>
            <a:r>
              <a:rPr lang="ja-JP" altLang="en-US" sz="1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利便性向上と管理コスト削減</a:t>
            </a:r>
            <a:endParaRPr lang="ja-JP" altLang="en-US" sz="1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提供側と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提供側と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の相互の信頼を担保するためのルールと評価の仕組みに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信頼</a:t>
            </a:r>
            <a:r>
              <a:rPr lang="ja-JP" altLang="en-US" sz="1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枠組みの提供</a:t>
            </a:r>
            <a:r>
              <a:rPr lang="en-US" altLang="ja-JP" sz="1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　</a:t>
            </a:r>
            <a:r>
              <a:rPr lang="ja-JP" altLang="en-US" sz="1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セキュリティ</a:t>
            </a:r>
            <a:r>
              <a:rPr lang="ja-JP" altLang="en-US" sz="1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1800" dirty="0" smtClean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プライバシーの確保</a:t>
            </a:r>
            <a:endParaRPr lang="ja-JP" altLang="en-US" sz="1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08678" y="4244204"/>
            <a:ext cx="5851730" cy="605033"/>
          </a:xfrm>
          <a:prstGeom prst="roundRect">
            <a:avLst/>
          </a:prstGeom>
          <a:gradFill rotWithShape="1">
            <a:gsLst>
              <a:gs pos="0">
                <a:srgbClr val="B1CBE9"/>
              </a:gs>
              <a:gs pos="35000">
                <a:srgbClr val="A3C1E5"/>
              </a:gs>
              <a:gs pos="100000">
                <a:srgbClr val="92B9E4"/>
              </a:gs>
            </a:gsLst>
            <a:lin ang="16200000" scaled="1"/>
          </a:gradFill>
          <a:ln w="9525" cap="flat" cmpd="sng" algn="ctr">
            <a:solidFill>
              <a:srgbClr val="5B9BD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t" anchorCtr="0"/>
          <a:lstStyle/>
          <a:p>
            <a:pPr algn="ctr" defTabSz="844083" eaLnBrk="0" hangingPunct="0">
              <a:defRPr/>
            </a:pPr>
            <a:endParaRPr kumimoji="0" lang="ja-JP" altLang="en-US" sz="1193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08678" y="3636090"/>
            <a:ext cx="1040206" cy="2689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図書館システム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128543" y="3636090"/>
            <a:ext cx="1040206" cy="2689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en-US" altLang="ja-JP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0" lang="ja-JP" altLang="en-US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246854" y="3636090"/>
            <a:ext cx="1040206" cy="2689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グループウェア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360996" y="3636090"/>
            <a:ext cx="1040206" cy="2689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en-US" altLang="ja-JP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kumimoji="0" lang="ja-JP" altLang="en-US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ラーニング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6564147" y="3749384"/>
            <a:ext cx="74066" cy="67225"/>
          </a:xfrm>
          <a:prstGeom prst="ellipse">
            <a:avLst/>
          </a:prstGeom>
          <a:gradFill rotWithShape="1">
            <a:gsLst>
              <a:gs pos="0">
                <a:srgbClr val="4472C4">
                  <a:tint val="50000"/>
                  <a:satMod val="300000"/>
                </a:srgbClr>
              </a:gs>
              <a:gs pos="35000">
                <a:srgbClr val="4472C4">
                  <a:tint val="37000"/>
                  <a:satMod val="300000"/>
                </a:srgbClr>
              </a:gs>
              <a:gs pos="100000">
                <a:srgbClr val="4472C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712277" y="3749384"/>
            <a:ext cx="74066" cy="67225"/>
          </a:xfrm>
          <a:prstGeom prst="ellipse">
            <a:avLst/>
          </a:prstGeom>
          <a:gradFill rotWithShape="1">
            <a:gsLst>
              <a:gs pos="0">
                <a:srgbClr val="4472C4">
                  <a:tint val="50000"/>
                  <a:satMod val="300000"/>
                </a:srgbClr>
              </a:gs>
              <a:gs pos="35000">
                <a:srgbClr val="4472C4">
                  <a:tint val="37000"/>
                  <a:satMod val="300000"/>
                </a:srgbClr>
              </a:gs>
              <a:gs pos="100000">
                <a:srgbClr val="4472C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860408" y="3749384"/>
            <a:ext cx="74066" cy="67225"/>
          </a:xfrm>
          <a:prstGeom prst="ellipse">
            <a:avLst/>
          </a:prstGeom>
          <a:gradFill rotWithShape="1">
            <a:gsLst>
              <a:gs pos="0">
                <a:srgbClr val="4472C4">
                  <a:tint val="50000"/>
                  <a:satMod val="300000"/>
                </a:srgbClr>
              </a:gs>
              <a:gs pos="35000">
                <a:srgbClr val="4472C4">
                  <a:tint val="37000"/>
                  <a:satMod val="300000"/>
                </a:srgbClr>
              </a:gs>
              <a:gs pos="100000">
                <a:srgbClr val="4472C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008678" y="5189165"/>
            <a:ext cx="1036915" cy="336129"/>
          </a:xfrm>
          <a:prstGeom prst="ellipse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 </a:t>
            </a:r>
            <a:r>
              <a:rPr kumimoji="0" lang="en-US" altLang="ja-JP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endParaRPr kumimoji="0" lang="ja-JP" altLang="en-US" sz="1193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001738" y="5189165"/>
            <a:ext cx="1036915" cy="336129"/>
          </a:xfrm>
          <a:prstGeom prst="ellipse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 </a:t>
            </a:r>
            <a:r>
              <a:rPr kumimoji="0" lang="en-US" altLang="ja-JP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endParaRPr kumimoji="0" lang="ja-JP" altLang="en-US" sz="1193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829224" y="5189165"/>
            <a:ext cx="1036915" cy="336129"/>
          </a:xfrm>
          <a:prstGeom prst="ellipse">
            <a:avLst/>
          </a:prstGeom>
          <a:gradFill rotWithShape="1">
            <a:gsLst>
              <a:gs pos="0">
                <a:srgbClr val="FFC000">
                  <a:tint val="50000"/>
                  <a:satMod val="300000"/>
                </a:srgbClr>
              </a:gs>
              <a:gs pos="35000">
                <a:srgbClr val="FFC000">
                  <a:tint val="37000"/>
                  <a:satMod val="300000"/>
                </a:srgbClr>
              </a:gs>
              <a:gs pos="100000">
                <a:srgbClr val="FFC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 </a:t>
            </a:r>
            <a:r>
              <a:rPr kumimoji="0" lang="en-US" altLang="ja-JP" sz="1193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endParaRPr kumimoji="0" lang="ja-JP" altLang="en-US" sz="1193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Picture 4" descr="C:\Users\yamaji\Pictures\Microsoft クリップ オーガナイザ\j04339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594" y="5064045"/>
            <a:ext cx="510226" cy="463109"/>
          </a:xfrm>
          <a:prstGeom prst="rect">
            <a:avLst/>
          </a:prstGeom>
          <a:noFill/>
        </p:spPr>
      </p:pic>
      <p:pic>
        <p:nvPicPr>
          <p:cNvPr id="23" name="Picture 5" descr="C:\Users\yamaji\Pictures\Microsoft クリップ オーガナイザ\j04339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23" y="5064045"/>
            <a:ext cx="469078" cy="425762"/>
          </a:xfrm>
          <a:prstGeom prst="rect">
            <a:avLst/>
          </a:prstGeom>
          <a:noFill/>
        </p:spPr>
      </p:pic>
      <p:cxnSp>
        <p:nvCxnSpPr>
          <p:cNvPr id="25" name="直線矢印コネクタ 24"/>
          <p:cNvCxnSpPr/>
          <p:nvPr/>
        </p:nvCxnSpPr>
        <p:spPr>
          <a:xfrm rot="5400000">
            <a:off x="1361539" y="4079002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直線矢印コネクタ 25"/>
          <p:cNvCxnSpPr/>
          <p:nvPr/>
        </p:nvCxnSpPr>
        <p:spPr>
          <a:xfrm rot="5400000">
            <a:off x="2481405" y="4079002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直線矢印コネクタ 26"/>
          <p:cNvCxnSpPr/>
          <p:nvPr/>
        </p:nvCxnSpPr>
        <p:spPr>
          <a:xfrm rot="5400000">
            <a:off x="3599715" y="4079002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直線矢印コネクタ 27"/>
          <p:cNvCxnSpPr/>
          <p:nvPr/>
        </p:nvCxnSpPr>
        <p:spPr>
          <a:xfrm rot="5400000">
            <a:off x="4748035" y="4079003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直線矢印コネクタ 28"/>
          <p:cNvCxnSpPr/>
          <p:nvPr/>
        </p:nvCxnSpPr>
        <p:spPr>
          <a:xfrm rot="5400000">
            <a:off x="1359071" y="5020276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直線矢印コネクタ 29"/>
          <p:cNvCxnSpPr/>
          <p:nvPr/>
        </p:nvCxnSpPr>
        <p:spPr>
          <a:xfrm rot="5400000">
            <a:off x="3352131" y="5020162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フリーフォーム 30"/>
          <p:cNvSpPr/>
          <p:nvPr/>
        </p:nvSpPr>
        <p:spPr>
          <a:xfrm>
            <a:off x="1717165" y="3929444"/>
            <a:ext cx="405954" cy="1192421"/>
          </a:xfrm>
          <a:custGeom>
            <a:avLst/>
            <a:gdLst>
              <a:gd name="connsiteX0" fmla="*/ 39756 w 149749"/>
              <a:gd name="connsiteY0" fmla="*/ 1280160 h 1280160"/>
              <a:gd name="connsiteX1" fmla="*/ 143123 w 149749"/>
              <a:gd name="connsiteY1" fmla="*/ 397565 h 1280160"/>
              <a:gd name="connsiteX2" fmla="*/ 0 w 149749"/>
              <a:gd name="connsiteY2" fmla="*/ 0 h 1280160"/>
              <a:gd name="connsiteX0" fmla="*/ 39756 w 267048"/>
              <a:gd name="connsiteY0" fmla="*/ 1280160 h 1280160"/>
              <a:gd name="connsiteX1" fmla="*/ 266869 w 267048"/>
              <a:gd name="connsiteY1" fmla="*/ 397565 h 1280160"/>
              <a:gd name="connsiteX2" fmla="*/ 0 w 267048"/>
              <a:gd name="connsiteY2" fmla="*/ 0 h 1280160"/>
              <a:gd name="connsiteX0" fmla="*/ 0 w 246592"/>
              <a:gd name="connsiteY0" fmla="*/ 1247595 h 1247595"/>
              <a:gd name="connsiteX1" fmla="*/ 227113 w 246592"/>
              <a:gd name="connsiteY1" fmla="*/ 365000 h 1247595"/>
              <a:gd name="connsiteX2" fmla="*/ 214249 w 246592"/>
              <a:gd name="connsiteY2" fmla="*/ 0 h 1247595"/>
              <a:gd name="connsiteX0" fmla="*/ 0 w 305393"/>
              <a:gd name="connsiteY0" fmla="*/ 1247595 h 1247595"/>
              <a:gd name="connsiteX1" fmla="*/ 305268 w 305393"/>
              <a:gd name="connsiteY1" fmla="*/ 397565 h 1247595"/>
              <a:gd name="connsiteX2" fmla="*/ 214249 w 305393"/>
              <a:gd name="connsiteY2" fmla="*/ 0 h 1247595"/>
              <a:gd name="connsiteX0" fmla="*/ 0 w 322651"/>
              <a:gd name="connsiteY0" fmla="*/ 1247595 h 1247595"/>
              <a:gd name="connsiteX1" fmla="*/ 305268 w 322651"/>
              <a:gd name="connsiteY1" fmla="*/ 397565 h 1247595"/>
              <a:gd name="connsiteX2" fmla="*/ 214249 w 322651"/>
              <a:gd name="connsiteY2" fmla="*/ 0 h 1247595"/>
              <a:gd name="connsiteX0" fmla="*/ 0 w 322651"/>
              <a:gd name="connsiteY0" fmla="*/ 1247595 h 1247595"/>
              <a:gd name="connsiteX1" fmla="*/ 305268 w 322651"/>
              <a:gd name="connsiteY1" fmla="*/ 397565 h 1247595"/>
              <a:gd name="connsiteX2" fmla="*/ 214249 w 322651"/>
              <a:gd name="connsiteY2" fmla="*/ 0 h 1247595"/>
              <a:gd name="connsiteX0" fmla="*/ 0 w 301022"/>
              <a:gd name="connsiteY0" fmla="*/ 1247595 h 1247595"/>
              <a:gd name="connsiteX1" fmla="*/ 279217 w 301022"/>
              <a:gd name="connsiteY1" fmla="*/ 599467 h 1247595"/>
              <a:gd name="connsiteX2" fmla="*/ 214249 w 301022"/>
              <a:gd name="connsiteY2" fmla="*/ 0 h 1247595"/>
              <a:gd name="connsiteX0" fmla="*/ 0 w 301022"/>
              <a:gd name="connsiteY0" fmla="*/ 1247595 h 1247595"/>
              <a:gd name="connsiteX1" fmla="*/ 279217 w 301022"/>
              <a:gd name="connsiteY1" fmla="*/ 599467 h 1247595"/>
              <a:gd name="connsiteX2" fmla="*/ 214249 w 301022"/>
              <a:gd name="connsiteY2" fmla="*/ 0 h 1247595"/>
              <a:gd name="connsiteX0" fmla="*/ 32595 w 333617"/>
              <a:gd name="connsiteY0" fmla="*/ 1247595 h 1247595"/>
              <a:gd name="connsiteX1" fmla="*/ 311812 w 333617"/>
              <a:gd name="connsiteY1" fmla="*/ 599467 h 1247595"/>
              <a:gd name="connsiteX2" fmla="*/ 246844 w 333617"/>
              <a:gd name="connsiteY2" fmla="*/ 0 h 1247595"/>
              <a:gd name="connsiteX0" fmla="*/ 232131 w 453462"/>
              <a:gd name="connsiteY0" fmla="*/ 1247595 h 1247595"/>
              <a:gd name="connsiteX1" fmla="*/ 16364 w 453462"/>
              <a:gd name="connsiteY1" fmla="*/ 586441 h 1247595"/>
              <a:gd name="connsiteX2" fmla="*/ 446380 w 453462"/>
              <a:gd name="connsiteY2" fmla="*/ 0 h 1247595"/>
              <a:gd name="connsiteX0" fmla="*/ 216017 w 436539"/>
              <a:gd name="connsiteY0" fmla="*/ 1247595 h 1247595"/>
              <a:gd name="connsiteX1" fmla="*/ 250 w 436539"/>
              <a:gd name="connsiteY1" fmla="*/ 586441 h 1247595"/>
              <a:gd name="connsiteX2" fmla="*/ 430266 w 436539"/>
              <a:gd name="connsiteY2" fmla="*/ 0 h 1247595"/>
              <a:gd name="connsiteX0" fmla="*/ 384943 w 384943"/>
              <a:gd name="connsiteY0" fmla="*/ 1234569 h 1234569"/>
              <a:gd name="connsiteX1" fmla="*/ 169176 w 384943"/>
              <a:gd name="connsiteY1" fmla="*/ 573415 h 1234569"/>
              <a:gd name="connsiteX2" fmla="*/ 0 w 384943"/>
              <a:gd name="connsiteY2" fmla="*/ 0 h 1234569"/>
              <a:gd name="connsiteX0" fmla="*/ 384943 w 384943"/>
              <a:gd name="connsiteY0" fmla="*/ 1234569 h 1234569"/>
              <a:gd name="connsiteX1" fmla="*/ 169176 w 384943"/>
              <a:gd name="connsiteY1" fmla="*/ 573415 h 1234569"/>
              <a:gd name="connsiteX2" fmla="*/ 0 w 384943"/>
              <a:gd name="connsiteY2" fmla="*/ 0 h 1234569"/>
              <a:gd name="connsiteX0" fmla="*/ 391456 w 391456"/>
              <a:gd name="connsiteY0" fmla="*/ 1267134 h 1267134"/>
              <a:gd name="connsiteX1" fmla="*/ 175689 w 391456"/>
              <a:gd name="connsiteY1" fmla="*/ 605980 h 1267134"/>
              <a:gd name="connsiteX2" fmla="*/ 0 w 391456"/>
              <a:gd name="connsiteY2" fmla="*/ 0 h 1267134"/>
              <a:gd name="connsiteX0" fmla="*/ 391456 w 391456"/>
              <a:gd name="connsiteY0" fmla="*/ 1267134 h 1267134"/>
              <a:gd name="connsiteX1" fmla="*/ 175689 w 391456"/>
              <a:gd name="connsiteY1" fmla="*/ 605980 h 1267134"/>
              <a:gd name="connsiteX2" fmla="*/ 0 w 391456"/>
              <a:gd name="connsiteY2" fmla="*/ 0 h 1267134"/>
              <a:gd name="connsiteX0" fmla="*/ 391456 w 391456"/>
              <a:gd name="connsiteY0" fmla="*/ 1267134 h 1267134"/>
              <a:gd name="connsiteX1" fmla="*/ 175689 w 391456"/>
              <a:gd name="connsiteY1" fmla="*/ 605980 h 1267134"/>
              <a:gd name="connsiteX2" fmla="*/ 0 w 391456"/>
              <a:gd name="connsiteY2" fmla="*/ 0 h 1267134"/>
              <a:gd name="connsiteX0" fmla="*/ 391456 w 391498"/>
              <a:gd name="connsiteY0" fmla="*/ 1267134 h 1267134"/>
              <a:gd name="connsiteX1" fmla="*/ 175689 w 391498"/>
              <a:gd name="connsiteY1" fmla="*/ 605980 h 1267134"/>
              <a:gd name="connsiteX2" fmla="*/ 0 w 391498"/>
              <a:gd name="connsiteY2" fmla="*/ 0 h 1267134"/>
              <a:gd name="connsiteX0" fmla="*/ 391456 w 391530"/>
              <a:gd name="connsiteY0" fmla="*/ 1267134 h 1267134"/>
              <a:gd name="connsiteX1" fmla="*/ 240818 w 391530"/>
              <a:gd name="connsiteY1" fmla="*/ 579928 h 1267134"/>
              <a:gd name="connsiteX2" fmla="*/ 0 w 391530"/>
              <a:gd name="connsiteY2" fmla="*/ 0 h 1267134"/>
              <a:gd name="connsiteX0" fmla="*/ 391456 w 391552"/>
              <a:gd name="connsiteY0" fmla="*/ 1267134 h 1267134"/>
              <a:gd name="connsiteX1" fmla="*/ 240818 w 391552"/>
              <a:gd name="connsiteY1" fmla="*/ 579928 h 1267134"/>
              <a:gd name="connsiteX2" fmla="*/ 0 w 391552"/>
              <a:gd name="connsiteY2" fmla="*/ 0 h 1267134"/>
              <a:gd name="connsiteX0" fmla="*/ 391456 w 391552"/>
              <a:gd name="connsiteY0" fmla="*/ 1267134 h 1267134"/>
              <a:gd name="connsiteX1" fmla="*/ 240818 w 391552"/>
              <a:gd name="connsiteY1" fmla="*/ 579928 h 1267134"/>
              <a:gd name="connsiteX2" fmla="*/ 0 w 391552"/>
              <a:gd name="connsiteY2" fmla="*/ 0 h 126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552" h="1267134">
                <a:moveTo>
                  <a:pt x="391456" y="1267134"/>
                </a:moveTo>
                <a:cubicBezTo>
                  <a:pt x="394349" y="952055"/>
                  <a:pt x="332112" y="823682"/>
                  <a:pt x="240818" y="579928"/>
                </a:cubicBezTo>
                <a:cubicBezTo>
                  <a:pt x="149524" y="336174"/>
                  <a:pt x="126865" y="261439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フリーフォーム 31"/>
          <p:cNvSpPr/>
          <p:nvPr/>
        </p:nvSpPr>
        <p:spPr>
          <a:xfrm>
            <a:off x="2123018" y="3947832"/>
            <a:ext cx="848771" cy="1166551"/>
          </a:xfrm>
          <a:custGeom>
            <a:avLst/>
            <a:gdLst>
              <a:gd name="connsiteX0" fmla="*/ 0 w 1178118"/>
              <a:gd name="connsiteY0" fmla="*/ 1272208 h 1272208"/>
              <a:gd name="connsiteX1" fmla="*/ 993913 w 1178118"/>
              <a:gd name="connsiteY1" fmla="*/ 675861 h 1272208"/>
              <a:gd name="connsiteX2" fmla="*/ 1105232 w 1178118"/>
              <a:gd name="connsiteY2" fmla="*/ 0 h 1272208"/>
              <a:gd name="connsiteX0" fmla="*/ 0 w 1061833"/>
              <a:gd name="connsiteY0" fmla="*/ 1246156 h 1246156"/>
              <a:gd name="connsiteX1" fmla="*/ 993913 w 1061833"/>
              <a:gd name="connsiteY1" fmla="*/ 649809 h 1246156"/>
              <a:gd name="connsiteX2" fmla="*/ 896817 w 1061833"/>
              <a:gd name="connsiteY2" fmla="*/ 0 h 1246156"/>
              <a:gd name="connsiteX0" fmla="*/ 0 w 1073475"/>
              <a:gd name="connsiteY0" fmla="*/ 1246156 h 1246156"/>
              <a:gd name="connsiteX1" fmla="*/ 993913 w 1073475"/>
              <a:gd name="connsiteY1" fmla="*/ 649809 h 1246156"/>
              <a:gd name="connsiteX2" fmla="*/ 896817 w 1073475"/>
              <a:gd name="connsiteY2" fmla="*/ 0 h 1246156"/>
              <a:gd name="connsiteX0" fmla="*/ 0 w 941128"/>
              <a:gd name="connsiteY0" fmla="*/ 1246156 h 1246156"/>
              <a:gd name="connsiteX1" fmla="*/ 733395 w 941128"/>
              <a:gd name="connsiteY1" fmla="*/ 695400 h 1246156"/>
              <a:gd name="connsiteX2" fmla="*/ 896817 w 941128"/>
              <a:gd name="connsiteY2" fmla="*/ 0 h 1246156"/>
              <a:gd name="connsiteX0" fmla="*/ 0 w 922712"/>
              <a:gd name="connsiteY0" fmla="*/ 1246156 h 1246156"/>
              <a:gd name="connsiteX1" fmla="*/ 596623 w 922712"/>
              <a:gd name="connsiteY1" fmla="*/ 695400 h 1246156"/>
              <a:gd name="connsiteX2" fmla="*/ 896817 w 922712"/>
              <a:gd name="connsiteY2" fmla="*/ 0 h 1246156"/>
              <a:gd name="connsiteX0" fmla="*/ 0 w 896817"/>
              <a:gd name="connsiteY0" fmla="*/ 1246156 h 1246156"/>
              <a:gd name="connsiteX1" fmla="*/ 596623 w 896817"/>
              <a:gd name="connsiteY1" fmla="*/ 695400 h 1246156"/>
              <a:gd name="connsiteX2" fmla="*/ 896817 w 896817"/>
              <a:gd name="connsiteY2" fmla="*/ 0 h 1246156"/>
              <a:gd name="connsiteX0" fmla="*/ 0 w 818662"/>
              <a:gd name="connsiteY0" fmla="*/ 1239643 h 1239643"/>
              <a:gd name="connsiteX1" fmla="*/ 596623 w 818662"/>
              <a:gd name="connsiteY1" fmla="*/ 688887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96623 w 818662"/>
              <a:gd name="connsiteY1" fmla="*/ 688887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70572 w 818662"/>
              <a:gd name="connsiteY1" fmla="*/ 643296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70572 w 818662"/>
              <a:gd name="connsiteY1" fmla="*/ 643296 h 1239643"/>
              <a:gd name="connsiteX2" fmla="*/ 818662 w 818662"/>
              <a:gd name="connsiteY2" fmla="*/ 0 h 12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662" h="1239643">
                <a:moveTo>
                  <a:pt x="0" y="1239643"/>
                </a:moveTo>
                <a:cubicBezTo>
                  <a:pt x="359263" y="988870"/>
                  <a:pt x="471035" y="783689"/>
                  <a:pt x="570572" y="643296"/>
                </a:cubicBezTo>
                <a:cubicBezTo>
                  <a:pt x="670109" y="502903"/>
                  <a:pt x="803002" y="303555"/>
                  <a:pt x="818662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46988" y="4217436"/>
            <a:ext cx="2069797" cy="669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937" kern="0" dirty="0" smtClean="0">
                <a:ln w="0" cmpd="sng">
                  <a:noFill/>
                  <a:prstDash val="solid"/>
                </a:ln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学認運営</a:t>
            </a:r>
            <a:r>
              <a:rPr kumimoji="0" lang="ja-JP" altLang="en-US" sz="937" kern="0" dirty="0">
                <a:ln w="0" cmpd="sng">
                  <a:noFill/>
                  <a:prstDash val="solid"/>
                </a:ln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組織</a:t>
            </a:r>
            <a:endParaRPr kumimoji="0" lang="en-US" altLang="ja-JP" sz="937" kern="0" dirty="0">
              <a:ln w="0" cmpd="sng">
                <a:noFill/>
                <a:prstDash val="solid"/>
              </a:ln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83" eaLnBrk="0" hangingPunct="0">
              <a:buFont typeface="Arial" pitchFamily="34" charset="0"/>
              <a:buChar char="•"/>
              <a:defRPr/>
            </a:pPr>
            <a:r>
              <a:rPr kumimoji="0" lang="ja-JP" altLang="en-US" sz="93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ja-JP" altLang="en-US" sz="937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フェデレーションポリシー</a:t>
            </a:r>
            <a:r>
              <a:rPr kumimoji="0" lang="ja-JP" altLang="en-US" sz="93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の策定</a:t>
            </a:r>
            <a:endParaRPr kumimoji="0" lang="en-US" altLang="ja-JP" sz="937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83" eaLnBrk="0" hangingPunct="0">
              <a:buFont typeface="Arial" pitchFamily="34" charset="0"/>
              <a:buChar char="•"/>
              <a:defRPr/>
            </a:pPr>
            <a:r>
              <a:rPr kumimoji="0" lang="ja-JP" altLang="en-US" sz="937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ＩＤ管理運用</a:t>
            </a:r>
            <a:r>
              <a:rPr kumimoji="0" lang="ja-JP" altLang="en-US" sz="93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0" lang="en-US" altLang="ja-JP" sz="937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83" eaLnBrk="0" hangingPunct="0">
              <a:buFont typeface="Arial" pitchFamily="34" charset="0"/>
              <a:buChar char="•"/>
              <a:defRPr/>
            </a:pPr>
            <a:r>
              <a:rPr kumimoji="0" lang="ja-JP" altLang="en-US" sz="937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広報</a:t>
            </a:r>
            <a:r>
              <a:rPr kumimoji="0" lang="ja-JP" altLang="en-US" sz="937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・普及</a:t>
            </a:r>
            <a:endParaRPr kumimoji="0" lang="en-US" altLang="ja-JP" sz="937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5400000">
            <a:off x="5179617" y="5020162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テキスト ボックス 34"/>
          <p:cNvSpPr txBox="1"/>
          <p:nvPr/>
        </p:nvSpPr>
        <p:spPr>
          <a:xfrm>
            <a:off x="4218197" y="5194683"/>
            <a:ext cx="489236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193" kern="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96566" y="5194683"/>
            <a:ext cx="489236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193" kern="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20594" y="4052912"/>
            <a:ext cx="1058303" cy="30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36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大学間連携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668378" y="4867788"/>
            <a:ext cx="1499128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02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学内統合認証との連携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5516" y="5187737"/>
            <a:ext cx="736099" cy="30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en-US" altLang="ja-JP" sz="136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0" lang="ja-JP" altLang="en-US" sz="136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15516" y="3649090"/>
            <a:ext cx="883575" cy="511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36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サービス</a:t>
            </a:r>
            <a:endParaRPr kumimoji="0" lang="en-US" altLang="ja-JP" sz="1363" kern="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4083" eaLnBrk="0" hangingPunct="0">
              <a:defRPr/>
            </a:pPr>
            <a:r>
              <a:rPr kumimoji="0" lang="ja-JP" altLang="en-US" sz="136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81130" y="4867788"/>
            <a:ext cx="973343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02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属性情報提供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482316" y="3636090"/>
            <a:ext cx="1040206" cy="2689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電子ジャーナル</a:t>
            </a:r>
          </a:p>
        </p:txBody>
      </p:sp>
      <p:cxnSp>
        <p:nvCxnSpPr>
          <p:cNvPr id="43" name="直線矢印コネクタ 42"/>
          <p:cNvCxnSpPr/>
          <p:nvPr/>
        </p:nvCxnSpPr>
        <p:spPr>
          <a:xfrm rot="5400000">
            <a:off x="5851343" y="4054128"/>
            <a:ext cx="336129" cy="1647"/>
          </a:xfrm>
          <a:prstGeom prst="straightConnector1">
            <a:avLst/>
          </a:prstGeom>
          <a:noFill/>
          <a:ln w="28575" cap="flat" cmpd="sng" algn="ctr">
            <a:solidFill>
              <a:srgbClr val="70AD47"/>
            </a:solidFill>
            <a:prstDash val="solid"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テキスト ボックス 43"/>
          <p:cNvSpPr txBox="1"/>
          <p:nvPr/>
        </p:nvSpPr>
        <p:spPr>
          <a:xfrm>
            <a:off x="1816272" y="4867788"/>
            <a:ext cx="1367682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023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匿名性・仮名性実現</a:t>
            </a:r>
          </a:p>
        </p:txBody>
      </p:sp>
      <p:sp>
        <p:nvSpPr>
          <p:cNvPr id="45" name="フリーフォーム 44"/>
          <p:cNvSpPr/>
          <p:nvPr/>
        </p:nvSpPr>
        <p:spPr>
          <a:xfrm>
            <a:off x="2128645" y="3946809"/>
            <a:ext cx="2604419" cy="1191067"/>
          </a:xfrm>
          <a:custGeom>
            <a:avLst/>
            <a:gdLst>
              <a:gd name="connsiteX0" fmla="*/ 0 w 1178118"/>
              <a:gd name="connsiteY0" fmla="*/ 1272208 h 1272208"/>
              <a:gd name="connsiteX1" fmla="*/ 993913 w 1178118"/>
              <a:gd name="connsiteY1" fmla="*/ 675861 h 1272208"/>
              <a:gd name="connsiteX2" fmla="*/ 1105232 w 1178118"/>
              <a:gd name="connsiteY2" fmla="*/ 0 h 1272208"/>
              <a:gd name="connsiteX0" fmla="*/ 0 w 1061833"/>
              <a:gd name="connsiteY0" fmla="*/ 1246156 h 1246156"/>
              <a:gd name="connsiteX1" fmla="*/ 993913 w 1061833"/>
              <a:gd name="connsiteY1" fmla="*/ 649809 h 1246156"/>
              <a:gd name="connsiteX2" fmla="*/ 896817 w 1061833"/>
              <a:gd name="connsiteY2" fmla="*/ 0 h 1246156"/>
              <a:gd name="connsiteX0" fmla="*/ 0 w 1073475"/>
              <a:gd name="connsiteY0" fmla="*/ 1246156 h 1246156"/>
              <a:gd name="connsiteX1" fmla="*/ 993913 w 1073475"/>
              <a:gd name="connsiteY1" fmla="*/ 649809 h 1246156"/>
              <a:gd name="connsiteX2" fmla="*/ 896817 w 1073475"/>
              <a:gd name="connsiteY2" fmla="*/ 0 h 1246156"/>
              <a:gd name="connsiteX0" fmla="*/ 0 w 941128"/>
              <a:gd name="connsiteY0" fmla="*/ 1246156 h 1246156"/>
              <a:gd name="connsiteX1" fmla="*/ 733395 w 941128"/>
              <a:gd name="connsiteY1" fmla="*/ 695400 h 1246156"/>
              <a:gd name="connsiteX2" fmla="*/ 896817 w 941128"/>
              <a:gd name="connsiteY2" fmla="*/ 0 h 1246156"/>
              <a:gd name="connsiteX0" fmla="*/ 0 w 922712"/>
              <a:gd name="connsiteY0" fmla="*/ 1246156 h 1246156"/>
              <a:gd name="connsiteX1" fmla="*/ 596623 w 922712"/>
              <a:gd name="connsiteY1" fmla="*/ 695400 h 1246156"/>
              <a:gd name="connsiteX2" fmla="*/ 896817 w 922712"/>
              <a:gd name="connsiteY2" fmla="*/ 0 h 1246156"/>
              <a:gd name="connsiteX0" fmla="*/ 0 w 896817"/>
              <a:gd name="connsiteY0" fmla="*/ 1246156 h 1246156"/>
              <a:gd name="connsiteX1" fmla="*/ 596623 w 896817"/>
              <a:gd name="connsiteY1" fmla="*/ 695400 h 1246156"/>
              <a:gd name="connsiteX2" fmla="*/ 896817 w 896817"/>
              <a:gd name="connsiteY2" fmla="*/ 0 h 1246156"/>
              <a:gd name="connsiteX0" fmla="*/ 0 w 818662"/>
              <a:gd name="connsiteY0" fmla="*/ 1239643 h 1239643"/>
              <a:gd name="connsiteX1" fmla="*/ 596623 w 818662"/>
              <a:gd name="connsiteY1" fmla="*/ 688887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96623 w 818662"/>
              <a:gd name="connsiteY1" fmla="*/ 688887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70572 w 818662"/>
              <a:gd name="connsiteY1" fmla="*/ 643296 h 1239643"/>
              <a:gd name="connsiteX2" fmla="*/ 818662 w 818662"/>
              <a:gd name="connsiteY2" fmla="*/ 0 h 1239643"/>
              <a:gd name="connsiteX0" fmla="*/ 0 w 818662"/>
              <a:gd name="connsiteY0" fmla="*/ 1239643 h 1239643"/>
              <a:gd name="connsiteX1" fmla="*/ 570572 w 818662"/>
              <a:gd name="connsiteY1" fmla="*/ 643296 h 1239643"/>
              <a:gd name="connsiteX2" fmla="*/ 818662 w 818662"/>
              <a:gd name="connsiteY2" fmla="*/ 0 h 1239643"/>
              <a:gd name="connsiteX0" fmla="*/ 0 w 948921"/>
              <a:gd name="connsiteY0" fmla="*/ 1128923 h 1128923"/>
              <a:gd name="connsiteX1" fmla="*/ 700831 w 948921"/>
              <a:gd name="connsiteY1" fmla="*/ 643296 h 1128923"/>
              <a:gd name="connsiteX2" fmla="*/ 948921 w 948921"/>
              <a:gd name="connsiteY2" fmla="*/ 0 h 1128923"/>
              <a:gd name="connsiteX0" fmla="*/ 0 w 948921"/>
              <a:gd name="connsiteY0" fmla="*/ 1128923 h 1128923"/>
              <a:gd name="connsiteX1" fmla="*/ 700831 w 948921"/>
              <a:gd name="connsiteY1" fmla="*/ 643296 h 1128923"/>
              <a:gd name="connsiteX2" fmla="*/ 948921 w 948921"/>
              <a:gd name="connsiteY2" fmla="*/ 0 h 1128923"/>
              <a:gd name="connsiteX0" fmla="*/ 0 w 1607045"/>
              <a:gd name="connsiteY0" fmla="*/ 1128923 h 1128923"/>
              <a:gd name="connsiteX1" fmla="*/ 1586593 w 1607045"/>
              <a:gd name="connsiteY1" fmla="*/ 845197 h 1128923"/>
              <a:gd name="connsiteX2" fmla="*/ 948921 w 1607045"/>
              <a:gd name="connsiteY2" fmla="*/ 0 h 1128923"/>
              <a:gd name="connsiteX0" fmla="*/ 0 w 2512030"/>
              <a:gd name="connsiteY0" fmla="*/ 1265695 h 1265695"/>
              <a:gd name="connsiteX1" fmla="*/ 1586593 w 2512030"/>
              <a:gd name="connsiteY1" fmla="*/ 981969 h 1265695"/>
              <a:gd name="connsiteX2" fmla="*/ 2512030 w 2512030"/>
              <a:gd name="connsiteY2" fmla="*/ 0 h 1265695"/>
              <a:gd name="connsiteX0" fmla="*/ 0 w 2512030"/>
              <a:gd name="connsiteY0" fmla="*/ 1265695 h 1265695"/>
              <a:gd name="connsiteX1" fmla="*/ 1514951 w 2512030"/>
              <a:gd name="connsiteY1" fmla="*/ 1034072 h 1265695"/>
              <a:gd name="connsiteX2" fmla="*/ 2512030 w 2512030"/>
              <a:gd name="connsiteY2" fmla="*/ 0 h 1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2030" h="1265695">
                <a:moveTo>
                  <a:pt x="0" y="1265695"/>
                </a:moveTo>
                <a:cubicBezTo>
                  <a:pt x="417880" y="1145181"/>
                  <a:pt x="1096279" y="1245021"/>
                  <a:pt x="1514951" y="1034072"/>
                </a:cubicBezTo>
                <a:cubicBezTo>
                  <a:pt x="1933623" y="823123"/>
                  <a:pt x="2496370" y="303555"/>
                  <a:pt x="251203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フリーフォーム 45"/>
          <p:cNvSpPr/>
          <p:nvPr/>
        </p:nvSpPr>
        <p:spPr>
          <a:xfrm>
            <a:off x="4109762" y="3917186"/>
            <a:ext cx="1195343" cy="1197196"/>
          </a:xfrm>
          <a:custGeom>
            <a:avLst/>
            <a:gdLst>
              <a:gd name="connsiteX0" fmla="*/ 0 w 1152939"/>
              <a:gd name="connsiteY0" fmla="*/ 1272208 h 1272208"/>
              <a:gd name="connsiteX1" fmla="*/ 898497 w 1152939"/>
              <a:gd name="connsiteY1" fmla="*/ 604299 h 1272208"/>
              <a:gd name="connsiteX2" fmla="*/ 1152939 w 1152939"/>
              <a:gd name="connsiteY2" fmla="*/ 0 h 12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939" h="1272208">
                <a:moveTo>
                  <a:pt x="0" y="1272208"/>
                </a:moveTo>
                <a:cubicBezTo>
                  <a:pt x="353170" y="1044271"/>
                  <a:pt x="706341" y="816334"/>
                  <a:pt x="898497" y="604299"/>
                </a:cubicBezTo>
                <a:cubicBezTo>
                  <a:pt x="1090653" y="392264"/>
                  <a:pt x="1121796" y="196132"/>
                  <a:pt x="1152939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4538436" y="3917186"/>
            <a:ext cx="1286024" cy="1159784"/>
          </a:xfrm>
          <a:custGeom>
            <a:avLst/>
            <a:gdLst>
              <a:gd name="connsiteX0" fmla="*/ 1240404 w 1240404"/>
              <a:gd name="connsiteY0" fmla="*/ 1232452 h 1232452"/>
              <a:gd name="connsiteX1" fmla="*/ 222637 w 1240404"/>
              <a:gd name="connsiteY1" fmla="*/ 357808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453109 w 1240404"/>
              <a:gd name="connsiteY1" fmla="*/ 668979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427057 w 1240404"/>
              <a:gd name="connsiteY1" fmla="*/ 734108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348901 w 1240404"/>
              <a:gd name="connsiteY1" fmla="*/ 766673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348901 w 1240404"/>
              <a:gd name="connsiteY1" fmla="*/ 766673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348901 w 1240404"/>
              <a:gd name="connsiteY1" fmla="*/ 766673 h 1232452"/>
              <a:gd name="connsiteX2" fmla="*/ 0 w 1240404"/>
              <a:gd name="connsiteY2" fmla="*/ 0 h 1232452"/>
              <a:gd name="connsiteX0" fmla="*/ 1240404 w 1240404"/>
              <a:gd name="connsiteY0" fmla="*/ 1232452 h 1232452"/>
              <a:gd name="connsiteX1" fmla="*/ 348901 w 1240404"/>
              <a:gd name="connsiteY1" fmla="*/ 766673 h 1232452"/>
              <a:gd name="connsiteX2" fmla="*/ 0 w 1240404"/>
              <a:gd name="connsiteY2" fmla="*/ 0 h 12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404" h="1232452">
                <a:moveTo>
                  <a:pt x="1240404" y="1232452"/>
                </a:moveTo>
                <a:cubicBezTo>
                  <a:pt x="900017" y="1041119"/>
                  <a:pt x="555635" y="1043726"/>
                  <a:pt x="348901" y="766673"/>
                </a:cubicBezTo>
                <a:cubicBezTo>
                  <a:pt x="142167" y="489620"/>
                  <a:pt x="7951" y="76199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フリーフォーム 47"/>
          <p:cNvSpPr/>
          <p:nvPr/>
        </p:nvSpPr>
        <p:spPr>
          <a:xfrm>
            <a:off x="3409043" y="3917186"/>
            <a:ext cx="684231" cy="1182232"/>
          </a:xfrm>
          <a:custGeom>
            <a:avLst/>
            <a:gdLst>
              <a:gd name="connsiteX0" fmla="*/ 659958 w 659958"/>
              <a:gd name="connsiteY0" fmla="*/ 1256306 h 1256306"/>
              <a:gd name="connsiteX1" fmla="*/ 445273 w 659958"/>
              <a:gd name="connsiteY1" fmla="*/ 508883 h 1256306"/>
              <a:gd name="connsiteX2" fmla="*/ 0 w 659958"/>
              <a:gd name="connsiteY2" fmla="*/ 0 h 125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958" h="1256306">
                <a:moveTo>
                  <a:pt x="659958" y="1256306"/>
                </a:moveTo>
                <a:cubicBezTo>
                  <a:pt x="607612" y="987286"/>
                  <a:pt x="555266" y="718267"/>
                  <a:pt x="445273" y="508883"/>
                </a:cubicBezTo>
                <a:cubicBezTo>
                  <a:pt x="335280" y="299499"/>
                  <a:pt x="167640" y="149749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フリーフォーム 48"/>
          <p:cNvSpPr/>
          <p:nvPr/>
        </p:nvSpPr>
        <p:spPr>
          <a:xfrm>
            <a:off x="5768696" y="3935573"/>
            <a:ext cx="123706" cy="1148880"/>
          </a:xfrm>
          <a:custGeom>
            <a:avLst/>
            <a:gdLst>
              <a:gd name="connsiteX0" fmla="*/ 0 w 208060"/>
              <a:gd name="connsiteY0" fmla="*/ 1240403 h 1240403"/>
              <a:gd name="connsiteX1" fmla="*/ 174929 w 208060"/>
              <a:gd name="connsiteY1" fmla="*/ 278295 h 1240403"/>
              <a:gd name="connsiteX2" fmla="*/ 198783 w 208060"/>
              <a:gd name="connsiteY2" fmla="*/ 0 h 1240403"/>
              <a:gd name="connsiteX0" fmla="*/ 61736 w 239528"/>
              <a:gd name="connsiteY0" fmla="*/ 1220864 h 1220864"/>
              <a:gd name="connsiteX1" fmla="*/ 236665 w 239528"/>
              <a:gd name="connsiteY1" fmla="*/ 258756 h 1220864"/>
              <a:gd name="connsiteX2" fmla="*/ 0 w 239528"/>
              <a:gd name="connsiteY2" fmla="*/ 0 h 1220864"/>
              <a:gd name="connsiteX0" fmla="*/ 61736 w 111636"/>
              <a:gd name="connsiteY0" fmla="*/ 1220864 h 1220864"/>
              <a:gd name="connsiteX1" fmla="*/ 106405 w 111636"/>
              <a:gd name="connsiteY1" fmla="*/ 369477 h 1220864"/>
              <a:gd name="connsiteX2" fmla="*/ 0 w 111636"/>
              <a:gd name="connsiteY2" fmla="*/ 0 h 1220864"/>
              <a:gd name="connsiteX0" fmla="*/ 61736 w 119318"/>
              <a:gd name="connsiteY0" fmla="*/ 1220864 h 1220864"/>
              <a:gd name="connsiteX1" fmla="*/ 106405 w 119318"/>
              <a:gd name="connsiteY1" fmla="*/ 369477 h 1220864"/>
              <a:gd name="connsiteX2" fmla="*/ 0 w 119318"/>
              <a:gd name="connsiteY2" fmla="*/ 0 h 1220864"/>
              <a:gd name="connsiteX0" fmla="*/ 61736 w 119318"/>
              <a:gd name="connsiteY0" fmla="*/ 1220864 h 1220864"/>
              <a:gd name="connsiteX1" fmla="*/ 106405 w 119318"/>
              <a:gd name="connsiteY1" fmla="*/ 369477 h 1220864"/>
              <a:gd name="connsiteX2" fmla="*/ 0 w 119318"/>
              <a:gd name="connsiteY2" fmla="*/ 0 h 1220864"/>
              <a:gd name="connsiteX0" fmla="*/ 61736 w 116485"/>
              <a:gd name="connsiteY0" fmla="*/ 1220864 h 1220864"/>
              <a:gd name="connsiteX1" fmla="*/ 106405 w 116485"/>
              <a:gd name="connsiteY1" fmla="*/ 369477 h 1220864"/>
              <a:gd name="connsiteX2" fmla="*/ 0 w 116485"/>
              <a:gd name="connsiteY2" fmla="*/ 0 h 1220864"/>
              <a:gd name="connsiteX0" fmla="*/ 61736 w 119318"/>
              <a:gd name="connsiteY0" fmla="*/ 1220864 h 1220864"/>
              <a:gd name="connsiteX1" fmla="*/ 106405 w 119318"/>
              <a:gd name="connsiteY1" fmla="*/ 369477 h 1220864"/>
              <a:gd name="connsiteX2" fmla="*/ 0 w 119318"/>
              <a:gd name="connsiteY2" fmla="*/ 0 h 122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18" h="1220864">
                <a:moveTo>
                  <a:pt x="61736" y="1220864"/>
                </a:moveTo>
                <a:cubicBezTo>
                  <a:pt x="132635" y="843177"/>
                  <a:pt x="125379" y="602264"/>
                  <a:pt x="106405" y="369477"/>
                </a:cubicBezTo>
                <a:cubicBezTo>
                  <a:pt x="87431" y="136690"/>
                  <a:pt x="4638" y="35780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1897462" y="3917186"/>
            <a:ext cx="3935241" cy="1144819"/>
          </a:xfrm>
          <a:custGeom>
            <a:avLst/>
            <a:gdLst>
              <a:gd name="connsiteX0" fmla="*/ 3927944 w 3927944"/>
              <a:gd name="connsiteY0" fmla="*/ 1216549 h 1216549"/>
              <a:gd name="connsiteX1" fmla="*/ 659958 w 3927944"/>
              <a:gd name="connsiteY1" fmla="*/ 612250 h 1216549"/>
              <a:gd name="connsiteX2" fmla="*/ 0 w 3927944"/>
              <a:gd name="connsiteY2" fmla="*/ 0 h 1216549"/>
              <a:gd name="connsiteX0" fmla="*/ 3927944 w 3927944"/>
              <a:gd name="connsiteY0" fmla="*/ 1216549 h 1216549"/>
              <a:gd name="connsiteX1" fmla="*/ 700398 w 3927944"/>
              <a:gd name="connsiteY1" fmla="*/ 722970 h 1216549"/>
              <a:gd name="connsiteX2" fmla="*/ 0 w 3927944"/>
              <a:gd name="connsiteY2" fmla="*/ 0 h 12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27944" h="1216549">
                <a:moveTo>
                  <a:pt x="3927944" y="1216549"/>
                </a:moveTo>
                <a:cubicBezTo>
                  <a:pt x="2621279" y="1015778"/>
                  <a:pt x="1355055" y="925728"/>
                  <a:pt x="700398" y="722970"/>
                </a:cubicBezTo>
                <a:cubicBezTo>
                  <a:pt x="45741" y="520212"/>
                  <a:pt x="2650" y="204746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00B0F0">
                <a:alpha val="30000"/>
              </a:srgbClr>
            </a:solidFill>
            <a:prstDash val="sysDash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endParaRPr kumimoji="0" lang="ja-JP" altLang="en-US" sz="1193" ker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4602400" y="4567258"/>
            <a:ext cx="1476150" cy="189525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ja-JP" altLang="en-US" sz="900" kern="0" dirty="0">
                <a:solidFill>
                  <a:srgbClr val="FFFF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情報提供サイト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4602400" y="4332217"/>
            <a:ext cx="1476150" cy="189525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ja-JP" altLang="en-US" sz="900" kern="0" dirty="0">
                <a:solidFill>
                  <a:srgbClr val="FFFF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学認申請システム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3051432" y="4565232"/>
            <a:ext cx="1476150" cy="189525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ja-JP" altLang="en-US" sz="900" kern="0" dirty="0">
                <a:solidFill>
                  <a:srgbClr val="FFFF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メタデータリポジトリ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3051432" y="4330192"/>
            <a:ext cx="1476150" cy="189525"/>
          </a:xfrm>
          <a:prstGeom prst="roundRect">
            <a:avLst/>
          </a:prstGeom>
          <a:solidFill>
            <a:srgbClr val="5B9B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44083" eaLnBrk="0" hangingPunct="0">
              <a:defRPr/>
            </a:pPr>
            <a:r>
              <a:rPr kumimoji="0" lang="ja-JP" altLang="en-US" sz="900" kern="0" dirty="0">
                <a:solidFill>
                  <a:srgbClr val="FFFF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ディスカバリーサービス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092401" y="5194683"/>
            <a:ext cx="489236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 eaLnBrk="0" hangingPunct="0">
              <a:defRPr/>
            </a:pPr>
            <a:r>
              <a:rPr kumimoji="0" lang="ja-JP" altLang="en-US" sz="1193" kern="0" dirty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教員</a:t>
            </a:r>
          </a:p>
        </p:txBody>
      </p:sp>
      <p:sp>
        <p:nvSpPr>
          <p:cNvPr id="58" name="四角形吹き出し 57"/>
          <p:cNvSpPr/>
          <p:nvPr/>
        </p:nvSpPr>
        <p:spPr>
          <a:xfrm>
            <a:off x="2388167" y="5563159"/>
            <a:ext cx="1817700" cy="526485"/>
          </a:xfrm>
          <a:prstGeom prst="wedgeRectCallout">
            <a:avLst>
              <a:gd name="adj1" fmla="val 42072"/>
              <a:gd name="adj2" fmla="val -84925"/>
            </a:avLst>
          </a:prstGeom>
          <a:solidFill>
            <a:srgbClr val="00B050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en-US" altLang="ja-JP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管理工数の低減</a:t>
            </a:r>
            <a:endParaRPr kumimoji="0" lang="en-US" altLang="ja-JP" sz="1100" kern="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セキュリティレベルの底上げ</a:t>
            </a:r>
            <a:endParaRPr kumimoji="0" lang="en-US" altLang="ja-JP" sz="1100" kern="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個人情報保護</a:t>
            </a:r>
          </a:p>
        </p:txBody>
      </p:sp>
      <p:sp>
        <p:nvSpPr>
          <p:cNvPr id="59" name="四角形吹き出し 58"/>
          <p:cNvSpPr/>
          <p:nvPr/>
        </p:nvSpPr>
        <p:spPr>
          <a:xfrm>
            <a:off x="7141908" y="3097491"/>
            <a:ext cx="1842131" cy="3038506"/>
          </a:xfrm>
          <a:prstGeom prst="wedgeRectCallout">
            <a:avLst>
              <a:gd name="adj1" fmla="val -61145"/>
              <a:gd name="adj2" fmla="val -16215"/>
            </a:avLst>
          </a:prstGeom>
          <a:gradFill rotWithShape="1">
            <a:gsLst>
              <a:gs pos="0">
                <a:srgbClr val="FFDD9C"/>
              </a:gs>
              <a:gs pos="35000">
                <a:srgbClr val="FFD78E"/>
              </a:gs>
              <a:gs pos="100000">
                <a:srgbClr val="FFD479"/>
              </a:gs>
            </a:gsLst>
            <a:lin ang="5400000" scaled="0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tIns="72000" rIns="36000" bIns="72000" rtlCol="0" anchor="t" anchorCtr="0">
            <a:spAutoFit/>
          </a:bodyPr>
          <a:lstStyle/>
          <a:p>
            <a:pPr marL="158265" indent="-158265" defTabSz="844083" eaLnBrk="0" hangingPunct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民間フェデレーションとの連携による学割サービス等の開発</a:t>
            </a:r>
            <a:endParaRPr kumimoji="0"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8265" indent="-158265" defTabSz="844083" eaLnBrk="0" hangingPunct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より高度で便利な本人確認手法との連携機構の開発と提供</a:t>
            </a:r>
            <a:endParaRPr kumimoji="0"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8265" indent="-158265" defTabSz="844083" eaLnBrk="0" hangingPunct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信頼</a:t>
            </a:r>
            <a:r>
              <a:rPr kumimoji="0" lang="ja-JP" altLang="en-US" sz="1200" kern="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レベル認定</a:t>
            </a: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による格付け</a:t>
            </a:r>
            <a:endParaRPr kumimoji="0"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8265" indent="-158265" defTabSz="844083" eaLnBrk="0" hangingPunct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きめ細かなプライバシー保護のための制御機構の開発と提供</a:t>
            </a:r>
            <a:endParaRPr kumimoji="0"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58265" indent="-158265" defTabSz="844083" eaLnBrk="0" hangingPunct="0"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kumimoji="0" lang="ja-JP" altLang="en-US" sz="12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共同研究や共同利用を支援するグループアクセス機構の提供</a:t>
            </a:r>
            <a:endParaRPr kumimoji="0" lang="en-US" altLang="ja-JP" sz="12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0" name="グループ化 153"/>
          <p:cNvGrpSpPr/>
          <p:nvPr/>
        </p:nvGrpSpPr>
        <p:grpSpPr>
          <a:xfrm>
            <a:off x="1725302" y="5151025"/>
            <a:ext cx="498517" cy="429491"/>
            <a:chOff x="791580" y="5445224"/>
            <a:chExt cx="1251012" cy="1251012"/>
          </a:xfrm>
        </p:grpSpPr>
        <p:sp>
          <p:nvSpPr>
            <p:cNvPr id="61" name="フリーフォーム 60"/>
            <p:cNvSpPr/>
            <p:nvPr/>
          </p:nvSpPr>
          <p:spPr>
            <a:xfrm>
              <a:off x="945356" y="5457825"/>
              <a:ext cx="919163" cy="1231106"/>
            </a:xfrm>
            <a:custGeom>
              <a:avLst/>
              <a:gdLst>
                <a:gd name="connsiteX0" fmla="*/ 414338 w 919163"/>
                <a:gd name="connsiteY0" fmla="*/ 488156 h 1231106"/>
                <a:gd name="connsiteX1" fmla="*/ 340519 w 919163"/>
                <a:gd name="connsiteY1" fmla="*/ 504825 h 1231106"/>
                <a:gd name="connsiteX2" fmla="*/ 307182 w 919163"/>
                <a:gd name="connsiteY2" fmla="*/ 528638 h 1231106"/>
                <a:gd name="connsiteX3" fmla="*/ 252413 w 919163"/>
                <a:gd name="connsiteY3" fmla="*/ 581025 h 1231106"/>
                <a:gd name="connsiteX4" fmla="*/ 223838 w 919163"/>
                <a:gd name="connsiteY4" fmla="*/ 611981 h 1231106"/>
                <a:gd name="connsiteX5" fmla="*/ 192882 w 919163"/>
                <a:gd name="connsiteY5" fmla="*/ 621506 h 1231106"/>
                <a:gd name="connsiteX6" fmla="*/ 169069 w 919163"/>
                <a:gd name="connsiteY6" fmla="*/ 673894 h 1231106"/>
                <a:gd name="connsiteX7" fmla="*/ 95250 w 919163"/>
                <a:gd name="connsiteY7" fmla="*/ 671513 h 1231106"/>
                <a:gd name="connsiteX8" fmla="*/ 42863 w 919163"/>
                <a:gd name="connsiteY8" fmla="*/ 711994 h 1231106"/>
                <a:gd name="connsiteX9" fmla="*/ 0 w 919163"/>
                <a:gd name="connsiteY9" fmla="*/ 726281 h 1231106"/>
                <a:gd name="connsiteX10" fmla="*/ 0 w 919163"/>
                <a:gd name="connsiteY10" fmla="*/ 1040606 h 1231106"/>
                <a:gd name="connsiteX11" fmla="*/ 383382 w 919163"/>
                <a:gd name="connsiteY11" fmla="*/ 1231106 h 1231106"/>
                <a:gd name="connsiteX12" fmla="*/ 454819 w 919163"/>
                <a:gd name="connsiteY12" fmla="*/ 1183481 h 1231106"/>
                <a:gd name="connsiteX13" fmla="*/ 514350 w 919163"/>
                <a:gd name="connsiteY13" fmla="*/ 1195388 h 1231106"/>
                <a:gd name="connsiteX14" fmla="*/ 523875 w 919163"/>
                <a:gd name="connsiteY14" fmla="*/ 1050131 h 1231106"/>
                <a:gd name="connsiteX15" fmla="*/ 538163 w 919163"/>
                <a:gd name="connsiteY15" fmla="*/ 1026319 h 1231106"/>
                <a:gd name="connsiteX16" fmla="*/ 626269 w 919163"/>
                <a:gd name="connsiteY16" fmla="*/ 1009650 h 1231106"/>
                <a:gd name="connsiteX17" fmla="*/ 685800 w 919163"/>
                <a:gd name="connsiteY17" fmla="*/ 997744 h 1231106"/>
                <a:gd name="connsiteX18" fmla="*/ 762000 w 919163"/>
                <a:gd name="connsiteY18" fmla="*/ 976313 h 1231106"/>
                <a:gd name="connsiteX19" fmla="*/ 833438 w 919163"/>
                <a:gd name="connsiteY19" fmla="*/ 935831 h 1231106"/>
                <a:gd name="connsiteX20" fmla="*/ 881063 w 919163"/>
                <a:gd name="connsiteY20" fmla="*/ 881063 h 1231106"/>
                <a:gd name="connsiteX21" fmla="*/ 919163 w 919163"/>
                <a:gd name="connsiteY21" fmla="*/ 833438 h 1231106"/>
                <a:gd name="connsiteX22" fmla="*/ 919163 w 919163"/>
                <a:gd name="connsiteY22" fmla="*/ 781050 h 1231106"/>
                <a:gd name="connsiteX23" fmla="*/ 912019 w 919163"/>
                <a:gd name="connsiteY23" fmla="*/ 697706 h 1231106"/>
                <a:gd name="connsiteX24" fmla="*/ 885825 w 919163"/>
                <a:gd name="connsiteY24" fmla="*/ 616744 h 1231106"/>
                <a:gd name="connsiteX25" fmla="*/ 840582 w 919163"/>
                <a:gd name="connsiteY25" fmla="*/ 542925 h 1231106"/>
                <a:gd name="connsiteX26" fmla="*/ 781050 w 919163"/>
                <a:gd name="connsiteY26" fmla="*/ 490538 h 1231106"/>
                <a:gd name="connsiteX27" fmla="*/ 709613 w 919163"/>
                <a:gd name="connsiteY27" fmla="*/ 464344 h 1231106"/>
                <a:gd name="connsiteX28" fmla="*/ 709613 w 919163"/>
                <a:gd name="connsiteY28" fmla="*/ 452438 h 1231106"/>
                <a:gd name="connsiteX29" fmla="*/ 742950 w 919163"/>
                <a:gd name="connsiteY29" fmla="*/ 407194 h 1231106"/>
                <a:gd name="connsiteX30" fmla="*/ 771525 w 919163"/>
                <a:gd name="connsiteY30" fmla="*/ 340519 h 1231106"/>
                <a:gd name="connsiteX31" fmla="*/ 776288 w 919163"/>
                <a:gd name="connsiteY31" fmla="*/ 257175 h 1231106"/>
                <a:gd name="connsiteX32" fmla="*/ 750094 w 919163"/>
                <a:gd name="connsiteY32" fmla="*/ 157163 h 1231106"/>
                <a:gd name="connsiteX33" fmla="*/ 695325 w 919163"/>
                <a:gd name="connsiteY33" fmla="*/ 71438 h 1231106"/>
                <a:gd name="connsiteX34" fmla="*/ 566738 w 919163"/>
                <a:gd name="connsiteY34" fmla="*/ 0 h 1231106"/>
                <a:gd name="connsiteX35" fmla="*/ 435769 w 919163"/>
                <a:gd name="connsiteY35" fmla="*/ 7144 h 1231106"/>
                <a:gd name="connsiteX36" fmla="*/ 326232 w 919163"/>
                <a:gd name="connsiteY36" fmla="*/ 80963 h 1231106"/>
                <a:gd name="connsiteX37" fmla="*/ 278607 w 919163"/>
                <a:gd name="connsiteY37" fmla="*/ 164306 h 1231106"/>
                <a:gd name="connsiteX38" fmla="*/ 266700 w 919163"/>
                <a:gd name="connsiteY38" fmla="*/ 280988 h 1231106"/>
                <a:gd name="connsiteX39" fmla="*/ 295275 w 919163"/>
                <a:gd name="connsiteY39" fmla="*/ 373856 h 1231106"/>
                <a:gd name="connsiteX40" fmla="*/ 350044 w 919163"/>
                <a:gd name="connsiteY40" fmla="*/ 442913 h 1231106"/>
                <a:gd name="connsiteX41" fmla="*/ 414338 w 919163"/>
                <a:gd name="connsiteY41" fmla="*/ 488156 h 123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9163" h="1231106">
                  <a:moveTo>
                    <a:pt x="414338" y="488156"/>
                  </a:moveTo>
                  <a:lnTo>
                    <a:pt x="340519" y="504825"/>
                  </a:lnTo>
                  <a:lnTo>
                    <a:pt x="307182" y="528638"/>
                  </a:lnTo>
                  <a:lnTo>
                    <a:pt x="252413" y="581025"/>
                  </a:lnTo>
                  <a:lnTo>
                    <a:pt x="223838" y="611981"/>
                  </a:lnTo>
                  <a:lnTo>
                    <a:pt x="192882" y="621506"/>
                  </a:lnTo>
                  <a:lnTo>
                    <a:pt x="169069" y="673894"/>
                  </a:lnTo>
                  <a:lnTo>
                    <a:pt x="95250" y="671513"/>
                  </a:lnTo>
                  <a:lnTo>
                    <a:pt x="42863" y="711994"/>
                  </a:lnTo>
                  <a:lnTo>
                    <a:pt x="0" y="726281"/>
                  </a:lnTo>
                  <a:lnTo>
                    <a:pt x="0" y="1040606"/>
                  </a:lnTo>
                  <a:lnTo>
                    <a:pt x="383382" y="1231106"/>
                  </a:lnTo>
                  <a:lnTo>
                    <a:pt x="454819" y="1183481"/>
                  </a:lnTo>
                  <a:lnTo>
                    <a:pt x="514350" y="1195388"/>
                  </a:lnTo>
                  <a:lnTo>
                    <a:pt x="523875" y="1050131"/>
                  </a:lnTo>
                  <a:lnTo>
                    <a:pt x="538163" y="1026319"/>
                  </a:lnTo>
                  <a:lnTo>
                    <a:pt x="626269" y="1009650"/>
                  </a:lnTo>
                  <a:lnTo>
                    <a:pt x="685800" y="997744"/>
                  </a:lnTo>
                  <a:lnTo>
                    <a:pt x="762000" y="976313"/>
                  </a:lnTo>
                  <a:lnTo>
                    <a:pt x="833438" y="935831"/>
                  </a:lnTo>
                  <a:lnTo>
                    <a:pt x="881063" y="881063"/>
                  </a:lnTo>
                  <a:lnTo>
                    <a:pt x="919163" y="833438"/>
                  </a:lnTo>
                  <a:lnTo>
                    <a:pt x="919163" y="781050"/>
                  </a:lnTo>
                  <a:lnTo>
                    <a:pt x="912019" y="697706"/>
                  </a:lnTo>
                  <a:lnTo>
                    <a:pt x="885825" y="616744"/>
                  </a:lnTo>
                  <a:lnTo>
                    <a:pt x="840582" y="542925"/>
                  </a:lnTo>
                  <a:lnTo>
                    <a:pt x="781050" y="490538"/>
                  </a:lnTo>
                  <a:lnTo>
                    <a:pt x="709613" y="464344"/>
                  </a:lnTo>
                  <a:lnTo>
                    <a:pt x="709613" y="452438"/>
                  </a:lnTo>
                  <a:lnTo>
                    <a:pt x="742950" y="407194"/>
                  </a:lnTo>
                  <a:lnTo>
                    <a:pt x="771525" y="340519"/>
                  </a:lnTo>
                  <a:lnTo>
                    <a:pt x="776288" y="257175"/>
                  </a:lnTo>
                  <a:lnTo>
                    <a:pt x="750094" y="157163"/>
                  </a:lnTo>
                  <a:lnTo>
                    <a:pt x="695325" y="71438"/>
                  </a:lnTo>
                  <a:lnTo>
                    <a:pt x="566738" y="0"/>
                  </a:lnTo>
                  <a:lnTo>
                    <a:pt x="435769" y="7144"/>
                  </a:lnTo>
                  <a:lnTo>
                    <a:pt x="326232" y="80963"/>
                  </a:lnTo>
                  <a:lnTo>
                    <a:pt x="278607" y="164306"/>
                  </a:lnTo>
                  <a:lnTo>
                    <a:pt x="266700" y="280988"/>
                  </a:lnTo>
                  <a:lnTo>
                    <a:pt x="295275" y="373856"/>
                  </a:lnTo>
                  <a:lnTo>
                    <a:pt x="350044" y="442913"/>
                  </a:lnTo>
                  <a:lnTo>
                    <a:pt x="414338" y="488156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44083" eaLnBrk="0" hangingPunct="0">
                <a:defRPr/>
              </a:pPr>
              <a:endParaRPr kumimoji="0" lang="ja-JP" altLang="en-US" sz="1193" ker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2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80" y="5445224"/>
              <a:ext cx="1251012" cy="125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" name="四角形吹き出し 54"/>
          <p:cNvSpPr/>
          <p:nvPr/>
        </p:nvSpPr>
        <p:spPr>
          <a:xfrm>
            <a:off x="598335" y="5563160"/>
            <a:ext cx="1366602" cy="411200"/>
          </a:xfrm>
          <a:prstGeom prst="wedgeRectCallout">
            <a:avLst>
              <a:gd name="adj1" fmla="val 40509"/>
              <a:gd name="adj2" fmla="val -80952"/>
            </a:avLst>
          </a:prstGeom>
          <a:solidFill>
            <a:srgbClr val="00B050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個人認証で学外</a:t>
            </a:r>
            <a:r>
              <a:rPr kumimoji="0" lang="en-US" altLang="ja-JP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0" lang="en-US" altLang="ja-JP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からも快適アクセス</a:t>
            </a:r>
          </a:p>
        </p:txBody>
      </p:sp>
      <p:sp>
        <p:nvSpPr>
          <p:cNvPr id="57" name="四角形吹き出し 56"/>
          <p:cNvSpPr/>
          <p:nvPr/>
        </p:nvSpPr>
        <p:spPr>
          <a:xfrm>
            <a:off x="4464748" y="5563159"/>
            <a:ext cx="1550193" cy="421347"/>
          </a:xfrm>
          <a:prstGeom prst="wedgeRectCallout">
            <a:avLst>
              <a:gd name="adj1" fmla="val 39733"/>
              <a:gd name="adj2" fmla="val -86143"/>
            </a:avLst>
          </a:prstGeom>
          <a:solidFill>
            <a:srgbClr val="00B050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シングルサインオンで</a:t>
            </a:r>
            <a:endParaRPr kumimoji="0" lang="en-US" altLang="ja-JP" sz="1100" kern="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83" eaLnBrk="0" hangingPunct="0">
              <a:defRPr/>
            </a:pPr>
            <a:r>
              <a:rPr kumimoji="0" lang="ja-JP" altLang="en-US" sz="1100" kern="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スムーズなアクセス</a:t>
            </a:r>
          </a:p>
        </p:txBody>
      </p:sp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979" y="4394228"/>
            <a:ext cx="482331" cy="3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8593646" y="7480885"/>
            <a:ext cx="550862" cy="252413"/>
          </a:xfrm>
        </p:spPr>
        <p:txBody>
          <a:bodyPr/>
          <a:lstStyle/>
          <a:p>
            <a:pPr>
              <a:defRPr/>
            </a:pPr>
            <a:fld id="{CA734E5C-D2E7-4C5B-8640-B2632EC27B41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3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pPr>
              <a:defRPr/>
            </a:pPr>
            <a:fld id="{4FA5D47D-3237-435D-8427-A77DB7990F68}" type="slidenum">
              <a:rPr lang="ja-JP" altLang="en-US" smtClean="0"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4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2" name="Line 62"/>
          <p:cNvSpPr>
            <a:spLocks noChangeShapeType="1"/>
          </p:cNvSpPr>
          <p:nvPr/>
        </p:nvSpPr>
        <p:spPr bwMode="auto">
          <a:xfrm rot="10800000" flipH="1">
            <a:off x="5413745" y="3438332"/>
            <a:ext cx="1562586" cy="1202340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GakuNin </a:t>
            </a:r>
            <a:r>
              <a:rPr lang="en-US" altLang="ja-JP" dirty="0" err="1" smtClean="0"/>
              <a:t>mAP</a:t>
            </a:r>
            <a:endParaRPr lang="ja-JP" altLang="en-US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5C863-9529-45A8-9F8E-AE935BF71969}" type="slidenum">
              <a:rPr lang="ja-JP" altLang="en-US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6064" cy="130758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共同研究者などのグループ情報を管理</a:t>
            </a:r>
            <a:endParaRPr kumimoji="1" lang="en-US" altLang="ja-JP" dirty="0" smtClean="0"/>
          </a:p>
          <a:p>
            <a:r>
              <a:rPr lang="ja-JP" altLang="en-US" dirty="0" smtClean="0"/>
              <a:t>グループ属性に基づきサービスへのアクセス管理が可能</a:t>
            </a:r>
            <a:endParaRPr kumimoji="1" lang="ja-JP" altLang="en-US" dirty="0"/>
          </a:p>
        </p:txBody>
      </p:sp>
      <p:sp>
        <p:nvSpPr>
          <p:cNvPr id="15364" name="Oval 4"/>
          <p:cNvSpPr>
            <a:spLocks/>
          </p:cNvSpPr>
          <p:nvPr/>
        </p:nvSpPr>
        <p:spPr bwMode="auto">
          <a:xfrm>
            <a:off x="3994404" y="2542089"/>
            <a:ext cx="570010" cy="568490"/>
          </a:xfrm>
          <a:prstGeom prst="ellipse">
            <a:avLst/>
          </a:prstGeom>
          <a:gradFill rotWithShape="0">
            <a:gsLst>
              <a:gs pos="0">
                <a:srgbClr val="F9FFEE"/>
              </a:gs>
              <a:gs pos="65001">
                <a:srgbClr val="F0FFD2"/>
              </a:gs>
              <a:gs pos="100000">
                <a:srgbClr val="EAFFBF"/>
              </a:gs>
            </a:gsLst>
            <a:lin ang="5400000" scaled="1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SP 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P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Lucida Grande" charset="0"/>
            </a:endParaRPr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2226251" y="3575323"/>
            <a:ext cx="6136344" cy="179414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69" name="Rectangle 9"/>
          <p:cNvSpPr>
            <a:spLocks/>
          </p:cNvSpPr>
          <p:nvPr/>
        </p:nvSpPr>
        <p:spPr bwMode="auto">
          <a:xfrm>
            <a:off x="966533" y="5589213"/>
            <a:ext cx="826747" cy="3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大学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A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633973" y="3166618"/>
            <a:ext cx="208244" cy="413446"/>
            <a:chOff x="0" y="0"/>
            <a:chExt cx="136" cy="272"/>
          </a:xfrm>
        </p:grpSpPr>
        <p:sp>
          <p:nvSpPr>
            <p:cNvPr id="15370" name="AutoShape 10"/>
            <p:cNvSpPr>
              <a:spLocks/>
            </p:cNvSpPr>
            <p:nvPr/>
          </p:nvSpPr>
          <p:spPr bwMode="auto">
            <a:xfrm rot="-5400000">
              <a:off x="-17" y="118"/>
              <a:ext cx="170" cy="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7647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371" name="Oval 11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7647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373" name="Oval 13"/>
          <p:cNvSpPr>
            <a:spLocks/>
          </p:cNvSpPr>
          <p:nvPr/>
        </p:nvSpPr>
        <p:spPr bwMode="auto">
          <a:xfrm>
            <a:off x="1794563" y="5516081"/>
            <a:ext cx="568490" cy="568490"/>
          </a:xfrm>
          <a:prstGeom prst="ellipse">
            <a:avLst/>
          </a:prstGeom>
          <a:gradFill rotWithShape="0">
            <a:gsLst>
              <a:gs pos="0">
                <a:srgbClr val="F9FFEE"/>
              </a:gs>
              <a:gs pos="65001">
                <a:srgbClr val="F0FFD2"/>
              </a:gs>
              <a:gs pos="100000">
                <a:srgbClr val="EAFFBF"/>
              </a:gs>
            </a:gsLst>
            <a:lin ang="5400000" scaled="1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IdP 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A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Lucida Grande" charset="0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rot="10800000" flipH="1">
            <a:off x="2259691" y="5165082"/>
            <a:ext cx="560877" cy="392038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77" name="Rectangle 17"/>
          <p:cNvSpPr>
            <a:spLocks/>
          </p:cNvSpPr>
          <p:nvPr/>
        </p:nvSpPr>
        <p:spPr bwMode="auto">
          <a:xfrm>
            <a:off x="4903944" y="3159152"/>
            <a:ext cx="1028725" cy="33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SP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管理者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rot="10800000">
            <a:off x="5217657" y="5060199"/>
            <a:ext cx="7602" cy="577481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rot="10800000" flipH="1">
            <a:off x="3221867" y="4266623"/>
            <a:ext cx="747853" cy="457652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rot="10800000">
            <a:off x="4554928" y="4266623"/>
            <a:ext cx="560889" cy="25034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rot="10800000">
            <a:off x="7164815" y="3803508"/>
            <a:ext cx="7600" cy="698266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2743059" y="4494751"/>
            <a:ext cx="206724" cy="414966"/>
            <a:chOff x="0" y="0"/>
            <a:chExt cx="136" cy="272"/>
          </a:xfrm>
        </p:grpSpPr>
        <p:sp>
          <p:nvSpPr>
            <p:cNvPr id="15382" name="AutoShape 22"/>
            <p:cNvSpPr>
              <a:spLocks/>
            </p:cNvSpPr>
            <p:nvPr/>
          </p:nvSpPr>
          <p:spPr bwMode="auto">
            <a:xfrm rot="-5400000">
              <a:off x="-17" y="119"/>
              <a:ext cx="170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383" name="Oval 23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385" name="Rectangle 25"/>
          <p:cNvSpPr>
            <a:spLocks/>
          </p:cNvSpPr>
          <p:nvPr/>
        </p:nvSpPr>
        <p:spPr bwMode="auto">
          <a:xfrm>
            <a:off x="2332193" y="3976690"/>
            <a:ext cx="772245" cy="4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グループ</a:t>
            </a: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管理者</a:t>
            </a:r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5533364" y="5733388"/>
            <a:ext cx="826747" cy="3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大学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B</a:t>
            </a:r>
          </a:p>
        </p:txBody>
      </p:sp>
      <p:sp>
        <p:nvSpPr>
          <p:cNvPr id="15387" name="Oval 27"/>
          <p:cNvSpPr>
            <a:spLocks/>
          </p:cNvSpPr>
          <p:nvPr/>
        </p:nvSpPr>
        <p:spPr bwMode="auto">
          <a:xfrm>
            <a:off x="4918216" y="5637682"/>
            <a:ext cx="568491" cy="568490"/>
          </a:xfrm>
          <a:prstGeom prst="ellipse">
            <a:avLst/>
          </a:prstGeom>
          <a:gradFill rotWithShape="0">
            <a:gsLst>
              <a:gs pos="0">
                <a:srgbClr val="F9FFEE"/>
              </a:gs>
              <a:gs pos="65001">
                <a:srgbClr val="F0FFD2"/>
              </a:gs>
              <a:gs pos="100000">
                <a:srgbClr val="EAFFBF"/>
              </a:gs>
            </a:gsLst>
            <a:lin ang="5400000" scaled="1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IdP B</a:t>
            </a:r>
          </a:p>
          <a:p>
            <a:pPr algn="ctr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392" name="Group 32"/>
          <p:cNvGrpSpPr>
            <a:grpSpLocks/>
          </p:cNvGrpSpPr>
          <p:nvPr/>
        </p:nvGrpSpPr>
        <p:grpSpPr bwMode="auto">
          <a:xfrm>
            <a:off x="4785974" y="4379229"/>
            <a:ext cx="208244" cy="414966"/>
            <a:chOff x="0" y="0"/>
            <a:chExt cx="136" cy="272"/>
          </a:xfrm>
        </p:grpSpPr>
        <p:sp>
          <p:nvSpPr>
            <p:cNvPr id="15390" name="AutoShape 30"/>
            <p:cNvSpPr>
              <a:spLocks/>
            </p:cNvSpPr>
            <p:nvPr/>
          </p:nvSpPr>
          <p:spPr bwMode="auto">
            <a:xfrm rot="-5400000">
              <a:off x="-17" y="119"/>
              <a:ext cx="170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391" name="Oval 31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393" name="Rectangle 33"/>
          <p:cNvSpPr>
            <a:spLocks/>
          </p:cNvSpPr>
          <p:nvPr/>
        </p:nvSpPr>
        <p:spPr bwMode="auto">
          <a:xfrm>
            <a:off x="8027738" y="5608743"/>
            <a:ext cx="826747" cy="3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大学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C</a:t>
            </a:r>
          </a:p>
        </p:txBody>
      </p:sp>
      <p:sp>
        <p:nvSpPr>
          <p:cNvPr id="15394" name="Oval 34"/>
          <p:cNvSpPr>
            <a:spLocks/>
          </p:cNvSpPr>
          <p:nvPr/>
        </p:nvSpPr>
        <p:spPr bwMode="auto">
          <a:xfrm>
            <a:off x="7377618" y="5516081"/>
            <a:ext cx="570010" cy="568490"/>
          </a:xfrm>
          <a:prstGeom prst="ellipse">
            <a:avLst/>
          </a:prstGeom>
          <a:gradFill rotWithShape="0">
            <a:gsLst>
              <a:gs pos="0">
                <a:srgbClr val="F9FFEE"/>
              </a:gs>
              <a:gs pos="65001">
                <a:srgbClr val="F0FFD2"/>
              </a:gs>
              <a:gs pos="100000">
                <a:srgbClr val="EAFFBF"/>
              </a:gs>
            </a:gsLst>
            <a:lin ang="5400000" scaled="1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IdP 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C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Lucida Grande" charset="0"/>
            </a:endParaRPr>
          </a:p>
          <a:p>
            <a:pPr algn="ctr"/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399" name="Group 39"/>
          <p:cNvGrpSpPr>
            <a:grpSpLocks/>
          </p:cNvGrpSpPr>
          <p:nvPr/>
        </p:nvGrpSpPr>
        <p:grpSpPr bwMode="auto">
          <a:xfrm>
            <a:off x="6809128" y="4292588"/>
            <a:ext cx="206724" cy="413446"/>
            <a:chOff x="0" y="0"/>
            <a:chExt cx="136" cy="272"/>
          </a:xfrm>
        </p:grpSpPr>
        <p:sp>
          <p:nvSpPr>
            <p:cNvPr id="15397" name="AutoShape 37"/>
            <p:cNvSpPr>
              <a:spLocks/>
            </p:cNvSpPr>
            <p:nvPr/>
          </p:nvSpPr>
          <p:spPr bwMode="auto">
            <a:xfrm rot="-5400000">
              <a:off x="-17" y="119"/>
              <a:ext cx="170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398" name="Oval 38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400" name="Line 40"/>
          <p:cNvSpPr>
            <a:spLocks noChangeShapeType="1"/>
          </p:cNvSpPr>
          <p:nvPr/>
        </p:nvSpPr>
        <p:spPr bwMode="auto">
          <a:xfrm rot="10800000">
            <a:off x="7237773" y="5016119"/>
            <a:ext cx="262967" cy="541002"/>
          </a:xfrm>
          <a:prstGeom prst="line">
            <a:avLst/>
          </a:prstGeom>
          <a:noFill/>
          <a:ln w="28575" cap="flat">
            <a:solidFill>
              <a:srgbClr val="0070C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2775001" y="4702994"/>
            <a:ext cx="569893" cy="568490"/>
            <a:chOff x="6" y="0"/>
            <a:chExt cx="374" cy="374"/>
          </a:xfrm>
        </p:grpSpPr>
        <p:sp>
          <p:nvSpPr>
            <p:cNvPr id="15401" name="Oval 41"/>
            <p:cNvSpPr>
              <a:spLocks/>
            </p:cNvSpPr>
            <p:nvPr/>
          </p:nvSpPr>
          <p:spPr bwMode="auto">
            <a:xfrm>
              <a:off x="6" y="0"/>
              <a:ext cx="374" cy="374"/>
            </a:xfrm>
            <a:prstGeom prst="ellipse">
              <a:avLst/>
            </a:prstGeom>
            <a:gradFill rotWithShape="0">
              <a:gsLst>
                <a:gs pos="0">
                  <a:srgbClr val="FFEEED"/>
                </a:gs>
                <a:gs pos="65001">
                  <a:srgbClr val="FFD2D1"/>
                </a:gs>
                <a:gs pos="100000">
                  <a:srgbClr val="FFBFBD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/>
              <a:endPara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02" name="Rectangle 42"/>
            <p:cNvSpPr>
              <a:spLocks/>
            </p:cNvSpPr>
            <p:nvPr/>
          </p:nvSpPr>
          <p:spPr bwMode="auto">
            <a:xfrm>
              <a:off x="11" y="98"/>
              <a:ext cx="3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グループ</a:t>
              </a:r>
            </a:p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１</a:t>
              </a:r>
            </a:p>
          </p:txBody>
        </p:sp>
      </p:grpSp>
      <p:grpSp>
        <p:nvGrpSpPr>
          <p:cNvPr id="15406" name="Group 46"/>
          <p:cNvGrpSpPr>
            <a:grpSpLocks/>
          </p:cNvGrpSpPr>
          <p:nvPr/>
        </p:nvGrpSpPr>
        <p:grpSpPr bwMode="auto">
          <a:xfrm>
            <a:off x="4922778" y="4484110"/>
            <a:ext cx="568490" cy="568490"/>
            <a:chOff x="6" y="0"/>
            <a:chExt cx="374" cy="374"/>
          </a:xfrm>
        </p:grpSpPr>
        <p:sp>
          <p:nvSpPr>
            <p:cNvPr id="15404" name="Oval 44"/>
            <p:cNvSpPr>
              <a:spLocks/>
            </p:cNvSpPr>
            <p:nvPr/>
          </p:nvSpPr>
          <p:spPr bwMode="auto">
            <a:xfrm>
              <a:off x="6" y="0"/>
              <a:ext cx="374" cy="374"/>
            </a:xfrm>
            <a:prstGeom prst="ellipse">
              <a:avLst/>
            </a:prstGeom>
            <a:gradFill rotWithShape="0">
              <a:gsLst>
                <a:gs pos="0">
                  <a:srgbClr val="FFEEED"/>
                </a:gs>
                <a:gs pos="65001">
                  <a:srgbClr val="FFD2D1"/>
                </a:gs>
                <a:gs pos="100000">
                  <a:srgbClr val="FFBFBD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/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05" name="Rectangle 45"/>
            <p:cNvSpPr>
              <a:spLocks/>
            </p:cNvSpPr>
            <p:nvPr/>
          </p:nvSpPr>
          <p:spPr bwMode="auto">
            <a:xfrm>
              <a:off x="18" y="103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グループ</a:t>
              </a:r>
            </a:p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２</a:t>
              </a:r>
            </a:p>
          </p:txBody>
        </p:sp>
      </p:grpSp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6912490" y="4447629"/>
            <a:ext cx="568490" cy="568490"/>
            <a:chOff x="6" y="0"/>
            <a:chExt cx="374" cy="374"/>
          </a:xfrm>
        </p:grpSpPr>
        <p:sp>
          <p:nvSpPr>
            <p:cNvPr id="15407" name="Oval 47"/>
            <p:cNvSpPr>
              <a:spLocks/>
            </p:cNvSpPr>
            <p:nvPr/>
          </p:nvSpPr>
          <p:spPr bwMode="auto">
            <a:xfrm>
              <a:off x="6" y="0"/>
              <a:ext cx="374" cy="374"/>
            </a:xfrm>
            <a:prstGeom prst="ellipse">
              <a:avLst/>
            </a:prstGeom>
            <a:gradFill rotWithShape="0">
              <a:gsLst>
                <a:gs pos="0">
                  <a:srgbClr val="FFEEED"/>
                </a:gs>
                <a:gs pos="65001">
                  <a:srgbClr val="FFD2D1"/>
                </a:gs>
                <a:gs pos="100000">
                  <a:srgbClr val="FFBFBD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/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08" name="Rectangle 48"/>
            <p:cNvSpPr>
              <a:spLocks/>
            </p:cNvSpPr>
            <p:nvPr/>
          </p:nvSpPr>
          <p:spPr bwMode="auto">
            <a:xfrm>
              <a:off x="14" y="93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グループ</a:t>
              </a:r>
            </a:p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３</a:t>
              </a:r>
            </a:p>
          </p:txBody>
        </p:sp>
      </p:grp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3968200" y="3979279"/>
            <a:ext cx="568490" cy="570010"/>
            <a:chOff x="13" y="0"/>
            <a:chExt cx="374" cy="374"/>
          </a:xfrm>
        </p:grpSpPr>
        <p:sp>
          <p:nvSpPr>
            <p:cNvPr id="15410" name="Oval 50"/>
            <p:cNvSpPr>
              <a:spLocks/>
            </p:cNvSpPr>
            <p:nvPr/>
          </p:nvSpPr>
          <p:spPr bwMode="auto">
            <a:xfrm>
              <a:off x="13" y="0"/>
              <a:ext cx="374" cy="374"/>
            </a:xfrm>
            <a:prstGeom prst="ellipse">
              <a:avLst/>
            </a:prstGeom>
            <a:gradFill rotWithShape="0">
              <a:gsLst>
                <a:gs pos="0">
                  <a:srgbClr val="FFEEED"/>
                </a:gs>
                <a:gs pos="65001">
                  <a:srgbClr val="FFD2D1"/>
                </a:gs>
                <a:gs pos="100000">
                  <a:srgbClr val="FFBFBD"/>
                </a:gs>
              </a:gsLst>
              <a:lin ang="5400000" scaled="1"/>
            </a:gradFill>
            <a:ln w="9525" cap="flat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pPr algn="ctr"/>
              <a:endPara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11" name="Rectangle 51"/>
            <p:cNvSpPr>
              <a:spLocks/>
            </p:cNvSpPr>
            <p:nvPr/>
          </p:nvSpPr>
          <p:spPr bwMode="auto">
            <a:xfrm>
              <a:off x="25" y="99"/>
              <a:ext cx="3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05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グループ</a:t>
              </a:r>
            </a:p>
            <a:p>
              <a:pPr algn="ctr"/>
              <a:r>
                <a:rPr lang="en-US" altLang="ja-JP" sz="1050" b="1" dirty="0" smtClean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  <a:sym typeface="Lucida Grande" charset="0"/>
                </a:rPr>
                <a:t>4</a:t>
              </a:r>
              <a:endParaRPr lang="en-US" altLang="ja-JP" sz="10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endParaRPr>
            </a:p>
          </p:txBody>
        </p:sp>
      </p:grpSp>
      <p:sp>
        <p:nvSpPr>
          <p:cNvPr id="15413" name="Rectangle 53"/>
          <p:cNvSpPr>
            <a:spLocks/>
          </p:cNvSpPr>
          <p:nvPr/>
        </p:nvSpPr>
        <p:spPr bwMode="auto">
          <a:xfrm>
            <a:off x="600653" y="4068963"/>
            <a:ext cx="1520847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ctr"/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GakuNin</a:t>
            </a:r>
            <a:b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</a:b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mAP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Lucida Grande" charset="0"/>
            </a:endParaRPr>
          </a:p>
        </p:txBody>
      </p:sp>
      <p:sp>
        <p:nvSpPr>
          <p:cNvPr id="15415" name="Oval 55"/>
          <p:cNvSpPr>
            <a:spLocks/>
          </p:cNvSpPr>
          <p:nvPr/>
        </p:nvSpPr>
        <p:spPr bwMode="auto">
          <a:xfrm>
            <a:off x="6903370" y="2580741"/>
            <a:ext cx="568490" cy="568490"/>
          </a:xfrm>
          <a:prstGeom prst="ellipse">
            <a:avLst/>
          </a:prstGeom>
          <a:gradFill rotWithShape="0">
            <a:gsLst>
              <a:gs pos="0">
                <a:srgbClr val="F9FFEE"/>
              </a:gs>
              <a:gs pos="65001">
                <a:srgbClr val="F0FFD2"/>
              </a:gs>
              <a:gs pos="100000">
                <a:srgbClr val="EAFFBF"/>
              </a:gs>
            </a:gsLst>
            <a:lin ang="5400000" scaled="1"/>
          </a:gradFill>
          <a:ln w="9525" cap="flat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SP </a:t>
            </a:r>
            <a:r>
              <a:rPr lang="en-US" altLang="ja-JP" sz="1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Q</a:t>
            </a: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Lucida Grande" charset="0"/>
            </a:endParaRPr>
          </a:p>
        </p:txBody>
      </p:sp>
      <p:grpSp>
        <p:nvGrpSpPr>
          <p:cNvPr id="15420" name="Group 60"/>
          <p:cNvGrpSpPr>
            <a:grpSpLocks/>
          </p:cNvGrpSpPr>
          <p:nvPr/>
        </p:nvGrpSpPr>
        <p:grpSpPr bwMode="auto">
          <a:xfrm>
            <a:off x="7350258" y="3117978"/>
            <a:ext cx="206724" cy="411926"/>
            <a:chOff x="0" y="0"/>
            <a:chExt cx="136" cy="271"/>
          </a:xfrm>
        </p:grpSpPr>
        <p:sp>
          <p:nvSpPr>
            <p:cNvPr id="15418" name="AutoShape 58"/>
            <p:cNvSpPr>
              <a:spLocks/>
            </p:cNvSpPr>
            <p:nvPr/>
          </p:nvSpPr>
          <p:spPr bwMode="auto">
            <a:xfrm rot="16200000">
              <a:off x="-17" y="118"/>
              <a:ext cx="170" cy="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7647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19" name="Oval 59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7647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25" name="Group 65"/>
          <p:cNvGrpSpPr>
            <a:grpSpLocks/>
          </p:cNvGrpSpPr>
          <p:nvPr/>
        </p:nvGrpSpPr>
        <p:grpSpPr bwMode="auto">
          <a:xfrm>
            <a:off x="4475889" y="5759285"/>
            <a:ext cx="208244" cy="413446"/>
            <a:chOff x="0" y="0"/>
            <a:chExt cx="136" cy="272"/>
          </a:xfrm>
        </p:grpSpPr>
        <p:sp>
          <p:nvSpPr>
            <p:cNvPr id="15423" name="AutoShape 63"/>
            <p:cNvSpPr>
              <a:spLocks/>
            </p:cNvSpPr>
            <p:nvPr/>
          </p:nvSpPr>
          <p:spPr bwMode="auto">
            <a:xfrm rot="-5400000">
              <a:off x="-17" y="119"/>
              <a:ext cx="170" cy="1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24" name="Oval 64"/>
            <p:cNvSpPr>
              <a:spLocks/>
            </p:cNvSpPr>
            <p:nvPr/>
          </p:nvSpPr>
          <p:spPr bwMode="auto">
            <a:xfrm>
              <a:off x="0" y="0"/>
              <a:ext cx="136" cy="136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429" name="Rectangle 69"/>
          <p:cNvSpPr>
            <a:spLocks/>
          </p:cNvSpPr>
          <p:nvPr/>
        </p:nvSpPr>
        <p:spPr bwMode="auto">
          <a:xfrm>
            <a:off x="3183362" y="5351636"/>
            <a:ext cx="1080021" cy="6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pPr algn="l"/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SP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への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Lucida Grande" charset="0"/>
              </a:rPr>
              <a:t>アクセス</a:t>
            </a:r>
          </a:p>
        </p:txBody>
      </p:sp>
      <p:grpSp>
        <p:nvGrpSpPr>
          <p:cNvPr id="15432" name="Group 72"/>
          <p:cNvGrpSpPr>
            <a:grpSpLocks/>
          </p:cNvGrpSpPr>
          <p:nvPr/>
        </p:nvGrpSpPr>
        <p:grpSpPr bwMode="auto">
          <a:xfrm>
            <a:off x="5304302" y="4861076"/>
            <a:ext cx="100321" cy="199124"/>
            <a:chOff x="0" y="0"/>
            <a:chExt cx="66" cy="131"/>
          </a:xfrm>
        </p:grpSpPr>
        <p:sp>
          <p:nvSpPr>
            <p:cNvPr id="15430" name="AutoShape 70"/>
            <p:cNvSpPr>
              <a:spLocks/>
            </p:cNvSpPr>
            <p:nvPr/>
          </p:nvSpPr>
          <p:spPr bwMode="auto">
            <a:xfrm rot="162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CC00"/>
                </a:gs>
                <a:gs pos="100000">
                  <a:srgbClr val="00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31" name="Oval 71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35" name="Group 75"/>
          <p:cNvGrpSpPr>
            <a:grpSpLocks/>
          </p:cNvGrpSpPr>
          <p:nvPr/>
        </p:nvGrpSpPr>
        <p:grpSpPr bwMode="auto">
          <a:xfrm>
            <a:off x="3156506" y="5064761"/>
            <a:ext cx="100321" cy="200644"/>
            <a:chOff x="0" y="0"/>
            <a:chExt cx="66" cy="132"/>
          </a:xfrm>
        </p:grpSpPr>
        <p:sp>
          <p:nvSpPr>
            <p:cNvPr id="15433" name="AutoShape 73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9CC645"/>
                </a:gs>
                <a:gs pos="20001">
                  <a:srgbClr val="9AC347"/>
                </a:gs>
                <a:gs pos="100000">
                  <a:srgbClr val="759436"/>
                </a:gs>
              </a:gsLst>
              <a:lin ang="0" scaled="1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34" name="Oval 74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9CC645"/>
                </a:gs>
                <a:gs pos="20001">
                  <a:srgbClr val="9AC347"/>
                </a:gs>
                <a:gs pos="100000">
                  <a:srgbClr val="759436"/>
                </a:gs>
              </a:gsLst>
              <a:lin ang="5400000" scaled="1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38" name="Group 78"/>
          <p:cNvGrpSpPr>
            <a:grpSpLocks/>
          </p:cNvGrpSpPr>
          <p:nvPr/>
        </p:nvGrpSpPr>
        <p:grpSpPr bwMode="auto">
          <a:xfrm>
            <a:off x="3272738" y="5064761"/>
            <a:ext cx="100321" cy="200644"/>
            <a:chOff x="0" y="0"/>
            <a:chExt cx="66" cy="132"/>
          </a:xfrm>
        </p:grpSpPr>
        <p:sp>
          <p:nvSpPr>
            <p:cNvPr id="15436" name="AutoShape 76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33B3D5"/>
                </a:gs>
                <a:gs pos="20001">
                  <a:srgbClr val="36B0D1"/>
                </a:gs>
                <a:gs pos="100000">
                  <a:srgbClr val="29869F"/>
                </a:gs>
              </a:gsLst>
              <a:lin ang="0" scaled="1"/>
            </a:gradFill>
            <a:ln w="9525" cap="flat">
              <a:solidFill>
                <a:srgbClr val="46A9C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37" name="Oval 77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33B3D5"/>
                </a:gs>
                <a:gs pos="20001">
                  <a:srgbClr val="36B0D1"/>
                </a:gs>
                <a:gs pos="100000">
                  <a:srgbClr val="29869F"/>
                </a:gs>
              </a:gsLst>
              <a:lin ang="5400000" scaled="1"/>
            </a:gradFill>
            <a:ln w="9525" cap="flat">
              <a:solidFill>
                <a:srgbClr val="46A9C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41" name="Group 81"/>
          <p:cNvGrpSpPr>
            <a:grpSpLocks/>
          </p:cNvGrpSpPr>
          <p:nvPr/>
        </p:nvGrpSpPr>
        <p:grpSpPr bwMode="auto">
          <a:xfrm>
            <a:off x="5413745" y="4851956"/>
            <a:ext cx="100321" cy="200644"/>
            <a:chOff x="0" y="0"/>
            <a:chExt cx="66" cy="132"/>
          </a:xfrm>
        </p:grpSpPr>
        <p:sp>
          <p:nvSpPr>
            <p:cNvPr id="15439" name="AutoShape 79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F9FFEE"/>
                </a:gs>
                <a:gs pos="65001">
                  <a:srgbClr val="F0FFD2"/>
                </a:gs>
                <a:gs pos="100000">
                  <a:srgbClr val="EAFFBF"/>
                </a:gs>
              </a:gsLst>
              <a:lin ang="0" scaled="1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40" name="Oval 80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9FFEE"/>
                </a:gs>
                <a:gs pos="65001">
                  <a:srgbClr val="F0FFD2"/>
                </a:gs>
                <a:gs pos="100000">
                  <a:srgbClr val="EAFFBF"/>
                </a:gs>
              </a:gsLst>
              <a:lin ang="5400000" scaled="1"/>
            </a:gradFill>
            <a:ln w="9525" cap="flat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44" name="Group 84"/>
          <p:cNvGrpSpPr>
            <a:grpSpLocks/>
          </p:cNvGrpSpPr>
          <p:nvPr/>
        </p:nvGrpSpPr>
        <p:grpSpPr bwMode="auto">
          <a:xfrm>
            <a:off x="5511025" y="4845876"/>
            <a:ext cx="100321" cy="200644"/>
            <a:chOff x="0" y="0"/>
            <a:chExt cx="66" cy="132"/>
          </a:xfrm>
        </p:grpSpPr>
        <p:sp>
          <p:nvSpPr>
            <p:cNvPr id="15442" name="AutoShape 82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EDF5FF"/>
                </a:gs>
                <a:gs pos="65001">
                  <a:srgbClr val="D1E5FF"/>
                </a:gs>
                <a:gs pos="100000">
                  <a:srgbClr val="BDDBFE"/>
                </a:gs>
              </a:gsLst>
              <a:lin ang="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43" name="Oval 83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EDF5FF"/>
                </a:gs>
                <a:gs pos="65001">
                  <a:srgbClr val="D1E5FF"/>
                </a:gs>
                <a:gs pos="100000">
                  <a:srgbClr val="BDDBFE"/>
                </a:gs>
              </a:gsLst>
              <a:lin ang="5400000" scaled="1"/>
            </a:gra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47" name="Group 87"/>
          <p:cNvGrpSpPr>
            <a:grpSpLocks/>
          </p:cNvGrpSpPr>
          <p:nvPr/>
        </p:nvGrpSpPr>
        <p:grpSpPr bwMode="auto">
          <a:xfrm>
            <a:off x="5617428" y="4845876"/>
            <a:ext cx="100321" cy="200644"/>
            <a:chOff x="0" y="0"/>
            <a:chExt cx="66" cy="132"/>
          </a:xfrm>
        </p:grpSpPr>
        <p:sp>
          <p:nvSpPr>
            <p:cNvPr id="15445" name="AutoShape 85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0" scaled="1"/>
            </a:gradFill>
            <a:ln w="9525" cap="flat">
              <a:solidFill>
                <a:srgbClr val="7C609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46" name="Oval 86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F5EEFD"/>
                </a:gs>
                <a:gs pos="65001">
                  <a:srgbClr val="E5D5F9"/>
                </a:gs>
                <a:gs pos="100000">
                  <a:srgbClr val="DBC4F6"/>
                </a:gs>
              </a:gsLst>
              <a:lin ang="5400000" scaled="1"/>
            </a:gradFill>
            <a:ln w="9525" cap="flat">
              <a:solidFill>
                <a:srgbClr val="7C609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50" name="Group 90"/>
          <p:cNvGrpSpPr>
            <a:grpSpLocks/>
          </p:cNvGrpSpPr>
          <p:nvPr/>
        </p:nvGrpSpPr>
        <p:grpSpPr bwMode="auto">
          <a:xfrm>
            <a:off x="7484020" y="4809396"/>
            <a:ext cx="100321" cy="200644"/>
            <a:chOff x="0" y="0"/>
            <a:chExt cx="66" cy="132"/>
          </a:xfrm>
        </p:grpSpPr>
        <p:sp>
          <p:nvSpPr>
            <p:cNvPr id="15448" name="AutoShape 88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7B56A8"/>
                </a:gs>
                <a:gs pos="20001">
                  <a:srgbClr val="7A57A5"/>
                </a:gs>
                <a:gs pos="100000">
                  <a:srgbClr val="5D427E"/>
                </a:gs>
              </a:gsLst>
              <a:lin ang="0" scaled="1"/>
            </a:gradFill>
            <a:ln w="9525" cap="flat">
              <a:solidFill>
                <a:srgbClr val="7C609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49" name="Oval 89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7B56A8"/>
                </a:gs>
                <a:gs pos="20001">
                  <a:srgbClr val="7A57A5"/>
                </a:gs>
                <a:gs pos="100000">
                  <a:srgbClr val="5D427E"/>
                </a:gs>
              </a:gsLst>
              <a:lin ang="5400000" scaled="1"/>
            </a:gradFill>
            <a:ln w="9525" cap="flat">
              <a:solidFill>
                <a:srgbClr val="7C609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53" name="Group 93"/>
          <p:cNvGrpSpPr>
            <a:grpSpLocks/>
          </p:cNvGrpSpPr>
          <p:nvPr/>
        </p:nvGrpSpPr>
        <p:grpSpPr bwMode="auto">
          <a:xfrm>
            <a:off x="7377618" y="4809396"/>
            <a:ext cx="101841" cy="200644"/>
            <a:chOff x="0" y="0"/>
            <a:chExt cx="66" cy="132"/>
          </a:xfrm>
        </p:grpSpPr>
        <p:sp>
          <p:nvSpPr>
            <p:cNvPr id="15451" name="AutoShape 91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EEFBFF"/>
                </a:gs>
                <a:gs pos="65001">
                  <a:srgbClr val="D2F5FF"/>
                </a:gs>
                <a:gs pos="100000">
                  <a:srgbClr val="BEF1FF"/>
                </a:gs>
              </a:gsLst>
              <a:lin ang="0" scaled="1"/>
            </a:gradFill>
            <a:ln w="9525" cap="flat">
              <a:solidFill>
                <a:srgbClr val="46A9C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52" name="Oval 92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EEFBFF"/>
                </a:gs>
                <a:gs pos="65001">
                  <a:srgbClr val="D2F5FF"/>
                </a:gs>
                <a:gs pos="100000">
                  <a:srgbClr val="BEF1FF"/>
                </a:gs>
              </a:gsLst>
              <a:lin ang="5400000" scaled="1"/>
            </a:gradFill>
            <a:ln w="9525" cap="flat">
              <a:solidFill>
                <a:srgbClr val="46A9C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456" name="Group 96"/>
          <p:cNvGrpSpPr>
            <a:grpSpLocks/>
          </p:cNvGrpSpPr>
          <p:nvPr/>
        </p:nvGrpSpPr>
        <p:grpSpPr bwMode="auto">
          <a:xfrm>
            <a:off x="7274256" y="4809396"/>
            <a:ext cx="101841" cy="200644"/>
            <a:chOff x="0" y="0"/>
            <a:chExt cx="66" cy="132"/>
          </a:xfrm>
        </p:grpSpPr>
        <p:sp>
          <p:nvSpPr>
            <p:cNvPr id="15454" name="AutoShape 94"/>
            <p:cNvSpPr>
              <a:spLocks/>
            </p:cNvSpPr>
            <p:nvPr/>
          </p:nvSpPr>
          <p:spPr bwMode="auto">
            <a:xfrm rot="-5400000">
              <a:off x="-8" y="57"/>
              <a:ext cx="82" cy="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ECECEC"/>
                </a:gs>
                <a:gs pos="65001">
                  <a:srgbClr val="CECECE"/>
                </a:gs>
                <a:gs pos="100000">
                  <a:srgbClr val="BABABA"/>
                </a:gs>
              </a:gsLst>
              <a:lin ang="0" scaled="1"/>
            </a:gra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455" name="Oval 95"/>
            <p:cNvSpPr>
              <a:spLocks/>
            </p:cNvSpPr>
            <p:nvPr/>
          </p:nvSpPr>
          <p:spPr bwMode="auto">
            <a:xfrm>
              <a:off x="0" y="0"/>
              <a:ext cx="66" cy="66"/>
            </a:xfrm>
            <a:prstGeom prst="ellipse">
              <a:avLst/>
            </a:prstGeom>
            <a:gradFill rotWithShape="0">
              <a:gsLst>
                <a:gs pos="0">
                  <a:srgbClr val="ECECEC"/>
                </a:gs>
                <a:gs pos="65001">
                  <a:srgbClr val="CECECE"/>
                </a:gs>
                <a:gs pos="100000">
                  <a:srgbClr val="BABABA"/>
                </a:gs>
              </a:gsLst>
              <a:lin ang="5400000" scaled="1"/>
            </a:gra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15458" name="Line 98"/>
          <p:cNvSpPr>
            <a:spLocks noChangeShapeType="1"/>
          </p:cNvSpPr>
          <p:nvPr/>
        </p:nvSpPr>
        <p:spPr bwMode="auto">
          <a:xfrm rot="10800000">
            <a:off x="4272089" y="3778686"/>
            <a:ext cx="0" cy="198003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460" name="Freeform 100"/>
          <p:cNvSpPr>
            <a:spLocks/>
          </p:cNvSpPr>
          <p:nvPr/>
        </p:nvSpPr>
        <p:spPr bwMode="auto">
          <a:xfrm>
            <a:off x="3392863" y="2909553"/>
            <a:ext cx="1090584" cy="2823835"/>
          </a:xfrm>
          <a:custGeom>
            <a:avLst/>
            <a:gdLst>
              <a:gd name="T0" fmla="+- 0 21600 1944"/>
              <a:gd name="T1" fmla="*/ T0 w 19656"/>
              <a:gd name="T2" fmla="*/ 21600 h 21600"/>
              <a:gd name="T3" fmla="+- 0 2499 1944"/>
              <a:gd name="T4" fmla="*/ T3 w 19656"/>
              <a:gd name="T5" fmla="*/ 9292 h 21600"/>
              <a:gd name="T6" fmla="+- 0 10458 1944"/>
              <a:gd name="T7" fmla="*/ T6 w 19656"/>
              <a:gd name="T8" fmla="*/ 0 h 21600"/>
              <a:gd name="connsiteX0" fmla="*/ 19101 w 19101"/>
              <a:gd name="connsiteY0" fmla="*/ 21600 h 21600"/>
              <a:gd name="connsiteX1" fmla="*/ 0 w 19101"/>
              <a:gd name="connsiteY1" fmla="*/ 9292 h 21600"/>
              <a:gd name="connsiteX2" fmla="*/ 7959 w 19101"/>
              <a:gd name="connsiteY2" fmla="*/ 0 h 21600"/>
              <a:gd name="connsiteX0" fmla="*/ 19101 w 19101"/>
              <a:gd name="connsiteY0" fmla="*/ 21600 h 21600"/>
              <a:gd name="connsiteX1" fmla="*/ 0 w 19101"/>
              <a:gd name="connsiteY1" fmla="*/ 9292 h 21600"/>
              <a:gd name="connsiteX2" fmla="*/ 7959 w 19101"/>
              <a:gd name="connsiteY2" fmla="*/ 0 h 21600"/>
              <a:gd name="connsiteX0" fmla="*/ 19101 w 19101"/>
              <a:gd name="connsiteY0" fmla="*/ 21600 h 21600"/>
              <a:gd name="connsiteX1" fmla="*/ 0 w 19101"/>
              <a:gd name="connsiteY1" fmla="*/ 9292 h 21600"/>
              <a:gd name="connsiteX2" fmla="*/ 7959 w 19101"/>
              <a:gd name="connsiteY2" fmla="*/ 0 h 21600"/>
              <a:gd name="connsiteX0" fmla="*/ 19226 w 19226"/>
              <a:gd name="connsiteY0" fmla="*/ 21600 h 21600"/>
              <a:gd name="connsiteX1" fmla="*/ 125 w 19226"/>
              <a:gd name="connsiteY1" fmla="*/ 9292 h 21600"/>
              <a:gd name="connsiteX2" fmla="*/ 8084 w 19226"/>
              <a:gd name="connsiteY2" fmla="*/ 0 h 21600"/>
              <a:gd name="connsiteX0" fmla="*/ 19226 w 19226"/>
              <a:gd name="connsiteY0" fmla="*/ 21600 h 21600"/>
              <a:gd name="connsiteX1" fmla="*/ 125 w 19226"/>
              <a:gd name="connsiteY1" fmla="*/ 9292 h 21600"/>
              <a:gd name="connsiteX2" fmla="*/ 8084 w 19226"/>
              <a:gd name="connsiteY2" fmla="*/ 0 h 21600"/>
              <a:gd name="connsiteX0" fmla="*/ 18242 w 18242"/>
              <a:gd name="connsiteY0" fmla="*/ 21600 h 21600"/>
              <a:gd name="connsiteX1" fmla="*/ 151 w 18242"/>
              <a:gd name="connsiteY1" fmla="*/ 11218 h 21600"/>
              <a:gd name="connsiteX2" fmla="*/ 7100 w 18242"/>
              <a:gd name="connsiteY2" fmla="*/ 0 h 21600"/>
              <a:gd name="connsiteX0" fmla="*/ 18206 w 18206"/>
              <a:gd name="connsiteY0" fmla="*/ 20951 h 20951"/>
              <a:gd name="connsiteX1" fmla="*/ 115 w 18206"/>
              <a:gd name="connsiteY1" fmla="*/ 10569 h 20951"/>
              <a:gd name="connsiteX2" fmla="*/ 8663 w 18206"/>
              <a:gd name="connsiteY2" fmla="*/ 0 h 20951"/>
              <a:gd name="connsiteX0" fmla="*/ 18393 w 18393"/>
              <a:gd name="connsiteY0" fmla="*/ 20951 h 20951"/>
              <a:gd name="connsiteX1" fmla="*/ 302 w 18393"/>
              <a:gd name="connsiteY1" fmla="*/ 10569 h 20951"/>
              <a:gd name="connsiteX2" fmla="*/ 8850 w 18393"/>
              <a:gd name="connsiteY2" fmla="*/ 0 h 20951"/>
              <a:gd name="connsiteX0" fmla="*/ 18420 w 18420"/>
              <a:gd name="connsiteY0" fmla="*/ 20951 h 20951"/>
              <a:gd name="connsiteX1" fmla="*/ 329 w 18420"/>
              <a:gd name="connsiteY1" fmla="*/ 10569 h 20951"/>
              <a:gd name="connsiteX2" fmla="*/ 8610 w 18420"/>
              <a:gd name="connsiteY2" fmla="*/ 0 h 20951"/>
              <a:gd name="connsiteX0" fmla="*/ 18396 w 18396"/>
              <a:gd name="connsiteY0" fmla="*/ 20951 h 20951"/>
              <a:gd name="connsiteX1" fmla="*/ 305 w 18396"/>
              <a:gd name="connsiteY1" fmla="*/ 10569 h 20951"/>
              <a:gd name="connsiteX2" fmla="*/ 8586 w 18396"/>
              <a:gd name="connsiteY2" fmla="*/ 0 h 20951"/>
              <a:gd name="connsiteX0" fmla="*/ 18278 w 18278"/>
              <a:gd name="connsiteY0" fmla="*/ 20951 h 20951"/>
              <a:gd name="connsiteX1" fmla="*/ 187 w 18278"/>
              <a:gd name="connsiteY1" fmla="*/ 10569 h 20951"/>
              <a:gd name="connsiteX2" fmla="*/ 8468 w 18278"/>
              <a:gd name="connsiteY2" fmla="*/ 0 h 2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78" h="20951">
                <a:moveTo>
                  <a:pt x="18278" y="20951"/>
                </a:moveTo>
                <a:cubicBezTo>
                  <a:pt x="10048" y="19176"/>
                  <a:pt x="1511" y="14355"/>
                  <a:pt x="187" y="10569"/>
                </a:cubicBezTo>
                <a:cubicBezTo>
                  <a:pt x="-797" y="7617"/>
                  <a:pt x="2136" y="1940"/>
                  <a:pt x="8468" y="0"/>
                </a:cubicBezTo>
              </a:path>
            </a:pathLst>
          </a:custGeom>
          <a:noFill/>
          <a:ln w="127000" cap="flat">
            <a:solidFill>
              <a:srgbClr val="EF8FB3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457" name="Rectangle 97"/>
          <p:cNvSpPr>
            <a:spLocks/>
          </p:cNvSpPr>
          <p:nvPr/>
        </p:nvSpPr>
        <p:spPr bwMode="auto">
          <a:xfrm>
            <a:off x="3857238" y="3377902"/>
            <a:ext cx="790414" cy="389126"/>
          </a:xfrm>
          <a:prstGeom prst="rect">
            <a:avLst/>
          </a:prstGeom>
          <a:gradFill rotWithShape="0">
            <a:gsLst>
              <a:gs pos="0">
                <a:srgbClr val="F8FCFF"/>
              </a:gs>
              <a:gs pos="100000">
                <a:srgbClr val="F8707D"/>
              </a:gs>
            </a:gsLst>
            <a:lin ang="5400000" scaled="1"/>
          </a:gradFill>
          <a:ln w="25400" cap="flat">
            <a:solidFill>
              <a:srgbClr val="FF534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ja-JP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</a:t>
            </a:r>
            <a:r>
              <a:rPr lang="ja-JP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コネクタ</a:t>
            </a:r>
          </a:p>
        </p:txBody>
      </p:sp>
      <p:sp>
        <p:nvSpPr>
          <p:cNvPr id="15459" name="Rectangle 99"/>
          <p:cNvSpPr>
            <a:spLocks/>
          </p:cNvSpPr>
          <p:nvPr/>
        </p:nvSpPr>
        <p:spPr bwMode="auto">
          <a:xfrm>
            <a:off x="6641926" y="3414383"/>
            <a:ext cx="790414" cy="389126"/>
          </a:xfrm>
          <a:prstGeom prst="rect">
            <a:avLst/>
          </a:prstGeom>
          <a:gradFill rotWithShape="0">
            <a:gsLst>
              <a:gs pos="0">
                <a:srgbClr val="F8FCFF"/>
              </a:gs>
              <a:gs pos="100000">
                <a:srgbClr val="F8707D"/>
              </a:gs>
            </a:gsLst>
            <a:lin ang="5400000" scaled="1"/>
          </a:gradFill>
          <a:ln w="25400" cap="flat">
            <a:solidFill>
              <a:srgbClr val="FF534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altLang="ja-JP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</a:t>
            </a:r>
            <a:r>
              <a:rPr lang="ja-JP" altLang="en-US" sz="1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コネクタ</a:t>
            </a:r>
          </a:p>
        </p:txBody>
      </p:sp>
      <p:sp>
        <p:nvSpPr>
          <p:cNvPr id="103" name="Line 98"/>
          <p:cNvSpPr>
            <a:spLocks noChangeShapeType="1"/>
          </p:cNvSpPr>
          <p:nvPr/>
        </p:nvSpPr>
        <p:spPr bwMode="auto">
          <a:xfrm rot="10800000">
            <a:off x="4272087" y="3117977"/>
            <a:ext cx="1" cy="255364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Line 98"/>
          <p:cNvSpPr>
            <a:spLocks noChangeShapeType="1"/>
          </p:cNvSpPr>
          <p:nvPr/>
        </p:nvSpPr>
        <p:spPr bwMode="auto">
          <a:xfrm rot="10800000">
            <a:off x="7187615" y="3155108"/>
            <a:ext cx="1" cy="255364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上下矢印 2"/>
          <p:cNvSpPr/>
          <p:nvPr/>
        </p:nvSpPr>
        <p:spPr>
          <a:xfrm rot="17402427">
            <a:off x="2335112" y="3205496"/>
            <a:ext cx="931893" cy="1491561"/>
          </a:xfrm>
          <a:prstGeom prst="up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9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altLang="ja-JP" sz="3200" dirty="0" smtClean="0"/>
              <a:t>CiNii for X</a:t>
            </a:r>
            <a:endParaRPr lang="en-US" altLang="ja-JP" sz="3200" dirty="0"/>
          </a:p>
        </p:txBody>
      </p:sp>
      <p:sp>
        <p:nvSpPr>
          <p:cNvPr id="819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3B5E1C-EEE7-4946-B959-EC47AA3C1297}" type="slidenum">
              <a:rPr lang="en-US" altLang="ja-JP">
                <a:solidFill>
                  <a:srgbClr val="000000"/>
                </a:solidFill>
              </a:rPr>
              <a:pPr/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6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JAIRO Cloud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の拡充による多様的なコンテンツ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収集</a:t>
            </a:r>
          </a:p>
          <a:p>
            <a:pPr lvl="1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リポジトリに加え、研究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分野、メディア毎に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多様なリポジトリの構築を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推進</a:t>
            </a:r>
          </a:p>
          <a:p>
            <a:r>
              <a:rPr kumimoji="1" lang="en-US" altLang="ja-JP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CiNii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の高度化＝多様な情報への統一的アクセス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手段</a:t>
            </a:r>
          </a:p>
          <a:p>
            <a:pPr lvl="1"/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JAIRO 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Cloud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上の異種情報に対する自動リンク付け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634503" y="4229116"/>
            <a:ext cx="484254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3362803" y="4732240"/>
            <a:ext cx="484254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042775" y="5256492"/>
            <a:ext cx="484254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819400" y="5738490"/>
            <a:ext cx="484254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918302" y="3738555"/>
            <a:ext cx="4842548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192520" y="3298239"/>
            <a:ext cx="1471679" cy="264405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6030446" y="3298239"/>
            <a:ext cx="1471679" cy="264405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4848283" y="3298239"/>
            <a:ext cx="1471679" cy="2644058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3683936" y="3298240"/>
            <a:ext cx="1471675" cy="2644051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262719" y="337585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情報学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52854" y="336721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生物学</a:t>
            </a:r>
            <a:endParaRPr kumimoji="1" lang="ja-JP" altLang="en-US" sz="1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0702" y="336721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人文科学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96170" y="377507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論文</a:t>
            </a:r>
          </a:p>
          <a:p>
            <a:r>
              <a:rPr kumimoji="1" lang="ja-JP" altLang="en-US" sz="1200" dirty="0" smtClean="0"/>
              <a:t>書籍</a:t>
            </a:r>
            <a:endParaRPr kumimoji="1" lang="ja-JP" altLang="en-US" sz="1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71003" y="433859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データ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55979" y="4790972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/>
              <a:t>講義</a:t>
            </a:r>
          </a:p>
          <a:p>
            <a:r>
              <a:rPr kumimoji="1" lang="ja-JP" altLang="en-US" sz="1200" dirty="0" smtClean="0"/>
              <a:t>ビデオ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86417" y="537173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教材</a:t>
            </a:r>
            <a:endParaRPr kumimoji="1" lang="ja-JP" altLang="en-US" sz="1200" dirty="0"/>
          </a:p>
        </p:txBody>
      </p:sp>
      <p:sp>
        <p:nvSpPr>
          <p:cNvPr id="22" name="平行四辺形 21"/>
          <p:cNvSpPr/>
          <p:nvPr/>
        </p:nvSpPr>
        <p:spPr>
          <a:xfrm>
            <a:off x="3693601" y="3818765"/>
            <a:ext cx="2259524" cy="2243917"/>
          </a:xfrm>
          <a:prstGeom prst="parallelogram">
            <a:avLst>
              <a:gd name="adj" fmla="val 58399"/>
            </a:avLst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25243" y="5755909"/>
            <a:ext cx="240867" cy="268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669275" y="3288214"/>
            <a:ext cx="271701" cy="26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25" name="平行四辺形 24"/>
          <p:cNvSpPr/>
          <p:nvPr/>
        </p:nvSpPr>
        <p:spPr>
          <a:xfrm>
            <a:off x="4462582" y="4279247"/>
            <a:ext cx="4198013" cy="393651"/>
          </a:xfrm>
          <a:prstGeom prst="parallelogram">
            <a:avLst>
              <a:gd name="adj" fmla="val 58399"/>
            </a:avLst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/>
        </p:nvSpPr>
        <p:spPr>
          <a:xfrm>
            <a:off x="4742963" y="3789331"/>
            <a:ext cx="4198013" cy="393651"/>
          </a:xfrm>
          <a:prstGeom prst="parallelogram">
            <a:avLst>
              <a:gd name="adj" fmla="val 58399"/>
            </a:avLst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235300" y="4822898"/>
            <a:ext cx="3944703" cy="1018091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磁気ディスク 27"/>
          <p:cNvSpPr/>
          <p:nvPr/>
        </p:nvSpPr>
        <p:spPr>
          <a:xfrm>
            <a:off x="3918302" y="5775116"/>
            <a:ext cx="824661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000000"/>
                </a:solidFill>
              </a:rPr>
              <a:t>サブジェクト</a:t>
            </a:r>
          </a:p>
          <a:p>
            <a:pPr algn="ctr"/>
            <a:r>
              <a:rPr kumimoji="1" lang="ja-JP" altLang="en-US" sz="1000" dirty="0" smtClean="0">
                <a:solidFill>
                  <a:srgbClr val="000000"/>
                </a:solidFill>
              </a:rPr>
              <a:t>リポジトリ</a:t>
            </a:r>
            <a:endParaRPr kumimoji="1"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29" name="フローチャート: 磁気ディスク 28"/>
          <p:cNvSpPr/>
          <p:nvPr/>
        </p:nvSpPr>
        <p:spPr>
          <a:xfrm>
            <a:off x="7502125" y="3891442"/>
            <a:ext cx="808494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00" dirty="0" smtClean="0">
              <a:solidFill>
                <a:srgbClr val="000000"/>
              </a:solidFill>
            </a:endParaRPr>
          </a:p>
        </p:txBody>
      </p:sp>
      <p:sp>
        <p:nvSpPr>
          <p:cNvPr id="30" name="フローチャート: 磁気ディスク 29"/>
          <p:cNvSpPr/>
          <p:nvPr/>
        </p:nvSpPr>
        <p:spPr>
          <a:xfrm>
            <a:off x="6693631" y="4994269"/>
            <a:ext cx="808494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1" name="フローチャート: 磁気ディスク 30"/>
          <p:cNvSpPr/>
          <p:nvPr/>
        </p:nvSpPr>
        <p:spPr>
          <a:xfrm>
            <a:off x="6503598" y="4924813"/>
            <a:ext cx="808494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2" name="フローチャート: 磁気ディスク 31"/>
          <p:cNvSpPr/>
          <p:nvPr/>
        </p:nvSpPr>
        <p:spPr>
          <a:xfrm>
            <a:off x="6310889" y="4849075"/>
            <a:ext cx="808494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rgbClr val="000000"/>
                </a:solidFill>
              </a:rPr>
              <a:t>機関</a:t>
            </a:r>
          </a:p>
          <a:p>
            <a:pPr algn="ctr"/>
            <a:r>
              <a:rPr kumimoji="1" lang="ja-JP" altLang="en-US" sz="1000" dirty="0" smtClean="0">
                <a:solidFill>
                  <a:srgbClr val="000000"/>
                </a:solidFill>
              </a:rPr>
              <a:t>リポジトリ</a:t>
            </a:r>
            <a:endParaRPr kumimoji="1" lang="ja-JP" altLang="en-US" sz="1000" dirty="0">
              <a:solidFill>
                <a:srgbClr val="000000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7906373" y="4566788"/>
            <a:ext cx="145475" cy="1333034"/>
          </a:xfrm>
          <a:prstGeom prst="line">
            <a:avLst/>
          </a:pr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097878" y="5669615"/>
            <a:ext cx="235720" cy="230207"/>
          </a:xfrm>
          <a:prstGeom prst="line">
            <a:avLst/>
          </a:pr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742963" y="6112789"/>
            <a:ext cx="2111799" cy="91486"/>
          </a:xfrm>
          <a:prstGeom prst="line">
            <a:avLst/>
          </a:prstGeom>
          <a:ln w="57150" cmpd="sng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フリーフォーム 36"/>
          <p:cNvSpPr/>
          <p:nvPr/>
        </p:nvSpPr>
        <p:spPr>
          <a:xfrm>
            <a:off x="784628" y="2966415"/>
            <a:ext cx="7875967" cy="2788114"/>
          </a:xfrm>
          <a:custGeom>
            <a:avLst/>
            <a:gdLst>
              <a:gd name="connsiteX0" fmla="*/ 0 w 7499684"/>
              <a:gd name="connsiteY0" fmla="*/ 3897099 h 3897099"/>
              <a:gd name="connsiteX1" fmla="*/ 1617579 w 7499684"/>
              <a:gd name="connsiteY1" fmla="*/ 421310 h 3897099"/>
              <a:gd name="connsiteX2" fmla="*/ 7499684 w 7499684"/>
              <a:gd name="connsiteY2" fmla="*/ 60362 h 389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9684" h="3897099">
                <a:moveTo>
                  <a:pt x="0" y="3897099"/>
                </a:moveTo>
                <a:cubicBezTo>
                  <a:pt x="183816" y="2478932"/>
                  <a:pt x="367632" y="1060766"/>
                  <a:pt x="1617579" y="421310"/>
                </a:cubicBezTo>
                <a:cubicBezTo>
                  <a:pt x="2867526" y="-218146"/>
                  <a:pt x="7499684" y="60362"/>
                  <a:pt x="7499684" y="60362"/>
                </a:cubicBezTo>
              </a:path>
            </a:pathLst>
          </a:custGeom>
          <a:ln w="7620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3483783">
            <a:off x="1226520" y="2968166"/>
            <a:ext cx="531978" cy="44455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: 磁気ディスク 38"/>
          <p:cNvSpPr/>
          <p:nvPr/>
        </p:nvSpPr>
        <p:spPr>
          <a:xfrm>
            <a:off x="7312093" y="3800746"/>
            <a:ext cx="808494" cy="675346"/>
          </a:xfrm>
          <a:prstGeom prst="flowChartMagneticDisk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rgbClr val="000000"/>
                </a:solidFill>
              </a:rPr>
              <a:t>メディア</a:t>
            </a:r>
          </a:p>
          <a:p>
            <a:pPr algn="ctr"/>
            <a:r>
              <a:rPr kumimoji="1" lang="ja-JP" altLang="en-US" sz="1000" dirty="0" smtClean="0">
                <a:solidFill>
                  <a:srgbClr val="000000"/>
                </a:solidFill>
              </a:rPr>
              <a:t>リポジトリ</a:t>
            </a:r>
            <a:endParaRPr kumimoji="1"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40" name="スマイル 39"/>
          <p:cNvSpPr/>
          <p:nvPr/>
        </p:nvSpPr>
        <p:spPr>
          <a:xfrm>
            <a:off x="1187613" y="2808946"/>
            <a:ext cx="332190" cy="328736"/>
          </a:xfrm>
          <a:prstGeom prst="smileyFace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41" name="右矢印 40"/>
          <p:cNvSpPr/>
          <p:nvPr/>
        </p:nvSpPr>
        <p:spPr>
          <a:xfrm rot="1650172">
            <a:off x="784019" y="3429496"/>
            <a:ext cx="537568" cy="4399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マイル 41"/>
          <p:cNvSpPr/>
          <p:nvPr/>
        </p:nvSpPr>
        <p:spPr>
          <a:xfrm>
            <a:off x="589600" y="3278472"/>
            <a:ext cx="377045" cy="373125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43" name="右矢印 42"/>
          <p:cNvSpPr/>
          <p:nvPr/>
        </p:nvSpPr>
        <p:spPr>
          <a:xfrm rot="225958">
            <a:off x="449412" y="3906431"/>
            <a:ext cx="537568" cy="4399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スマイル 43"/>
          <p:cNvSpPr/>
          <p:nvPr/>
        </p:nvSpPr>
        <p:spPr>
          <a:xfrm>
            <a:off x="228600" y="3942776"/>
            <a:ext cx="361000" cy="327752"/>
          </a:xfrm>
          <a:prstGeom prst="smileyFace">
            <a:avLst/>
          </a:prstGeom>
          <a:solidFill>
            <a:schemeClr val="accent1">
              <a:lumMod val="75000"/>
            </a:schemeClr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 rot="18777520">
            <a:off x="307005" y="3650436"/>
            <a:ext cx="2558423" cy="396379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CiNii</a:t>
            </a:r>
            <a:endParaRPr kumimoji="1" lang="ja-JP" altLang="en-US" dirty="0"/>
          </a:p>
        </p:txBody>
      </p:sp>
      <p:sp>
        <p:nvSpPr>
          <p:cNvPr id="46" name="角丸四角形吹き出し 45"/>
          <p:cNvSpPr/>
          <p:nvPr/>
        </p:nvSpPr>
        <p:spPr>
          <a:xfrm>
            <a:off x="734274" y="4601197"/>
            <a:ext cx="2196223" cy="1734319"/>
          </a:xfrm>
          <a:prstGeom prst="wedgeRoundRectCallout">
            <a:avLst>
              <a:gd name="adj1" fmla="val 43484"/>
              <a:gd name="adj2" fmla="val -83739"/>
              <a:gd name="adj3" fmla="val 16667"/>
            </a:avLst>
          </a:prstGeom>
          <a:solidFill>
            <a:schemeClr val="bg1"/>
          </a:solidFill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H="1">
            <a:off x="1762155" y="4909524"/>
            <a:ext cx="177188" cy="1354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 flipV="1">
            <a:off x="1641646" y="5143158"/>
            <a:ext cx="370995" cy="2793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1635135" y="5520715"/>
            <a:ext cx="498015" cy="4265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2349611" y="5561375"/>
            <a:ext cx="74475" cy="2470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199625" y="5183818"/>
            <a:ext cx="151085" cy="2263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1199625" y="5687859"/>
            <a:ext cx="144574" cy="218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350788" y="5048346"/>
            <a:ext cx="73298" cy="235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 flipV="1">
            <a:off x="1611070" y="5549037"/>
            <a:ext cx="382631" cy="30006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731470" y="4906174"/>
            <a:ext cx="1100532" cy="2642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/>
              <a:t>研究者</a:t>
            </a:r>
            <a:endParaRPr kumimoji="1" lang="ja-JP" altLang="en-US" sz="1000" dirty="0"/>
          </a:p>
        </p:txBody>
      </p:sp>
      <p:sp>
        <p:nvSpPr>
          <p:cNvPr id="48" name="円/楕円 47"/>
          <p:cNvSpPr/>
          <p:nvPr/>
        </p:nvSpPr>
        <p:spPr>
          <a:xfrm>
            <a:off x="1787168" y="4770702"/>
            <a:ext cx="1111634" cy="2635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/>
              <a:t>課題</a:t>
            </a:r>
            <a:endParaRPr kumimoji="1" lang="ja-JP" altLang="en-US" sz="1000" dirty="0"/>
          </a:p>
        </p:txBody>
      </p:sp>
      <p:sp>
        <p:nvSpPr>
          <p:cNvPr id="49" name="円/楕円 48"/>
          <p:cNvSpPr/>
          <p:nvPr/>
        </p:nvSpPr>
        <p:spPr>
          <a:xfrm>
            <a:off x="2012641" y="5283730"/>
            <a:ext cx="822890" cy="2776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論文</a:t>
            </a:r>
            <a:endParaRPr kumimoji="1" lang="ja-JP" altLang="en-US" sz="1000" dirty="0"/>
          </a:p>
        </p:txBody>
      </p:sp>
      <p:sp>
        <p:nvSpPr>
          <p:cNvPr id="50" name="円/楕円 49"/>
          <p:cNvSpPr/>
          <p:nvPr/>
        </p:nvSpPr>
        <p:spPr>
          <a:xfrm>
            <a:off x="932754" y="5906603"/>
            <a:ext cx="822890" cy="2776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ビデオ</a:t>
            </a:r>
            <a:endParaRPr kumimoji="1" lang="ja-JP" altLang="en-US" sz="1000" dirty="0"/>
          </a:p>
        </p:txBody>
      </p:sp>
      <p:sp>
        <p:nvSpPr>
          <p:cNvPr id="51" name="円/楕円 50"/>
          <p:cNvSpPr/>
          <p:nvPr/>
        </p:nvSpPr>
        <p:spPr>
          <a:xfrm>
            <a:off x="1846278" y="5808440"/>
            <a:ext cx="1006666" cy="2776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スライド</a:t>
            </a:r>
            <a:endParaRPr kumimoji="1" lang="ja-JP" altLang="en-US" sz="1000" dirty="0"/>
          </a:p>
        </p:txBody>
      </p:sp>
      <p:sp>
        <p:nvSpPr>
          <p:cNvPr id="52" name="円/楕円 51"/>
          <p:cNvSpPr/>
          <p:nvPr/>
        </p:nvSpPr>
        <p:spPr>
          <a:xfrm>
            <a:off x="691040" y="5410214"/>
            <a:ext cx="988562" cy="25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教材</a:t>
            </a:r>
            <a:endParaRPr kumimoji="1" lang="ja-JP" altLang="en-US" sz="1000" dirty="0"/>
          </a:p>
        </p:txBody>
      </p:sp>
      <p:sp>
        <p:nvSpPr>
          <p:cNvPr id="33" name="雲 32"/>
          <p:cNvSpPr/>
          <p:nvPr/>
        </p:nvSpPr>
        <p:spPr>
          <a:xfrm>
            <a:off x="6645722" y="5789475"/>
            <a:ext cx="2409116" cy="687525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JAIRO Cloud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37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16" y="2447874"/>
            <a:ext cx="1931020" cy="241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" name="正方形/長方形 64"/>
          <p:cNvSpPr/>
          <p:nvPr/>
        </p:nvSpPr>
        <p:spPr>
          <a:xfrm>
            <a:off x="2624741" y="2469390"/>
            <a:ext cx="591670" cy="351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Docker</a:t>
            </a:r>
            <a:r>
              <a:rPr kumimoji="1" lang="ja-JP" altLang="en-US" dirty="0" smtClean="0"/>
              <a:t>を活用した</a:t>
            </a:r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12648" y="6372392"/>
            <a:ext cx="1981200" cy="365760"/>
          </a:xfrm>
        </p:spPr>
        <p:txBody>
          <a:bodyPr/>
          <a:lstStyle/>
          <a:p>
            <a:fld id="{C2848EE5-A113-4DF7-BF4D-7FE881DCF2A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22595"/>
          </a:xfrm>
        </p:spPr>
        <p:txBody>
          <a:bodyPr/>
          <a:lstStyle/>
          <a:p>
            <a:r>
              <a:rPr kumimoji="1" lang="ja-JP" altLang="en-US" dirty="0" smtClean="0"/>
              <a:t>研究環境をコンテナ化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公開・共有・再利用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89858" y="1753699"/>
            <a:ext cx="1246909" cy="18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物理マシン</a:t>
            </a:r>
            <a:endParaRPr kumimoji="1"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6372294" y="1753696"/>
            <a:ext cx="1246909" cy="18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物理マシン</a:t>
            </a:r>
            <a:endParaRPr kumimoji="1" lang="ja-JP" altLang="en-US" sz="1200" dirty="0"/>
          </a:p>
        </p:txBody>
      </p:sp>
      <p:sp>
        <p:nvSpPr>
          <p:cNvPr id="8" name="正方形/長方形 7"/>
          <p:cNvSpPr/>
          <p:nvPr/>
        </p:nvSpPr>
        <p:spPr>
          <a:xfrm>
            <a:off x="4889857" y="1559933"/>
            <a:ext cx="1246909" cy="18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ハイパーバイザー</a:t>
            </a:r>
            <a:endParaRPr kumimoji="1" lang="ja-JP" altLang="en-US" sz="1100" dirty="0"/>
          </a:p>
        </p:txBody>
      </p:sp>
      <p:sp>
        <p:nvSpPr>
          <p:cNvPr id="9" name="正方形/長方形 8"/>
          <p:cNvSpPr/>
          <p:nvPr/>
        </p:nvSpPr>
        <p:spPr>
          <a:xfrm>
            <a:off x="6372293" y="1559933"/>
            <a:ext cx="1246909" cy="18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OS</a:t>
            </a:r>
            <a:endParaRPr kumimoji="1" lang="ja-JP" altLang="en-US" sz="1100" dirty="0"/>
          </a:p>
        </p:txBody>
      </p:sp>
      <p:sp>
        <p:nvSpPr>
          <p:cNvPr id="10" name="正方形/長方形 9"/>
          <p:cNvSpPr/>
          <p:nvPr/>
        </p:nvSpPr>
        <p:spPr>
          <a:xfrm>
            <a:off x="6372292" y="1372146"/>
            <a:ext cx="1246909" cy="18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100" dirty="0" smtClean="0"/>
              <a:t>コンテナ管理ソフト</a:t>
            </a:r>
            <a:endParaRPr kumimoji="1" lang="ja-JP" altLang="en-US" sz="11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889857" y="686553"/>
            <a:ext cx="1246909" cy="8733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00" dirty="0" smtClean="0"/>
              <a:t>仮想マシン</a:t>
            </a:r>
            <a:endParaRPr kumimoji="1" lang="ja-JP" altLang="en-US" sz="1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046351" y="1126840"/>
            <a:ext cx="933920" cy="204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OS</a:t>
            </a:r>
            <a:endParaRPr kumimoji="1" lang="ja-JP" altLang="en-US" sz="1100" dirty="0"/>
          </a:p>
        </p:txBody>
      </p:sp>
      <p:sp>
        <p:nvSpPr>
          <p:cNvPr id="13" name="正方形/長方形 12"/>
          <p:cNvSpPr/>
          <p:nvPr/>
        </p:nvSpPr>
        <p:spPr>
          <a:xfrm>
            <a:off x="5046351" y="927102"/>
            <a:ext cx="933920" cy="204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ミドル</a:t>
            </a:r>
            <a:endParaRPr kumimoji="1" lang="ja-JP" altLang="en-US" sz="11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046351" y="733344"/>
            <a:ext cx="933920" cy="204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アプリ</a:t>
            </a:r>
            <a:endParaRPr kumimoji="1" lang="ja-JP" altLang="en-US" sz="11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370878" y="686553"/>
            <a:ext cx="1246909" cy="6884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100" dirty="0" smtClean="0"/>
              <a:t>コンテナ</a:t>
            </a:r>
            <a:endParaRPr kumimoji="1" lang="ja-JP" altLang="en-US" sz="11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521785" y="934994"/>
            <a:ext cx="933920" cy="204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ミドル</a:t>
            </a:r>
            <a:endParaRPr kumimoji="1" lang="ja-JP" altLang="en-US" sz="11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521785" y="735256"/>
            <a:ext cx="933920" cy="204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アプリ</a:t>
            </a:r>
            <a:endParaRPr kumimoji="1" lang="ja-JP" altLang="en-US" sz="11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758938" y="1939966"/>
            <a:ext cx="1508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/>
              <a:t>ハイパーバイザー型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6556362" y="1934020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200" dirty="0" smtClean="0"/>
              <a:t>コンテナ型</a:t>
            </a:r>
            <a:endParaRPr lang="ja-JP" altLang="en-US" sz="1200" dirty="0"/>
          </a:p>
        </p:txBody>
      </p:sp>
      <p:sp>
        <p:nvSpPr>
          <p:cNvPr id="22" name="右矢印 21"/>
          <p:cNvSpPr/>
          <p:nvPr/>
        </p:nvSpPr>
        <p:spPr>
          <a:xfrm>
            <a:off x="3875825" y="336527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23607" y="3571407"/>
            <a:ext cx="8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Click</a:t>
            </a:r>
          </a:p>
          <a:p>
            <a:pPr algn="ctr"/>
            <a:r>
              <a:rPr lang="en-US" altLang="ja-JP" dirty="0"/>
              <a:t>“run”</a:t>
            </a:r>
          </a:p>
          <a:p>
            <a:pPr algn="ctr"/>
            <a:r>
              <a:rPr lang="en-US" altLang="ja-JP" dirty="0" smtClean="0"/>
              <a:t>button</a:t>
            </a:r>
            <a:endParaRPr lang="ja-JP" altLang="en-US" dirty="0"/>
          </a:p>
        </p:txBody>
      </p:sp>
      <p:sp>
        <p:nvSpPr>
          <p:cNvPr id="25" name="フローチャート : 磁気ディスク 8"/>
          <p:cNvSpPr/>
          <p:nvPr/>
        </p:nvSpPr>
        <p:spPr>
          <a:xfrm>
            <a:off x="1693032" y="5437935"/>
            <a:ext cx="1192687" cy="65622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892722" y="5417160"/>
            <a:ext cx="2777320" cy="709911"/>
          </a:xfrm>
          <a:prstGeom prst="rect">
            <a:avLst/>
          </a:prstGeom>
          <a:noFill/>
          <a:effectLst>
            <a:outerShdw blurRad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200" b="1" dirty="0" err="1" smtClean="0">
                <a:solidFill>
                  <a:schemeClr val="tx1"/>
                </a:solidFill>
              </a:rPr>
              <a:t>Docker</a:t>
            </a:r>
            <a:r>
              <a:rPr lang="en-US" altLang="ja-JP" sz="1200" b="1" dirty="0" smtClean="0">
                <a:solidFill>
                  <a:schemeClr val="tx1"/>
                </a:solidFill>
              </a:rPr>
              <a:t> engine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09056" y="5745241"/>
            <a:ext cx="79208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image</a:t>
            </a:r>
            <a:endParaRPr kumimoji="1" lang="ja-JP" altLang="en-US" sz="11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357764" y="5675396"/>
            <a:ext cx="2016224" cy="3859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コンテナ</a:t>
            </a:r>
            <a:r>
              <a:rPr kumimoji="1" lang="ja-JP" altLang="en-US" dirty="0" smtClean="0"/>
              <a:t>群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352009" y="5063023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イメージレジストリ</a:t>
            </a:r>
            <a:endParaRPr lang="ja-JP" altLang="en-US" b="1" dirty="0"/>
          </a:p>
        </p:txBody>
      </p:sp>
      <p:cxnSp>
        <p:nvCxnSpPr>
          <p:cNvPr id="30" name="図形 13"/>
          <p:cNvCxnSpPr>
            <a:stCxn id="23" idx="2"/>
            <a:endCxn id="26" idx="1"/>
          </p:cNvCxnSpPr>
          <p:nvPr/>
        </p:nvCxnSpPr>
        <p:spPr>
          <a:xfrm rot="16200000" flipH="1">
            <a:off x="3872336" y="4751729"/>
            <a:ext cx="1277379" cy="763394"/>
          </a:xfrm>
          <a:prstGeom prst="bentConnector2">
            <a:avLst/>
          </a:prstGeom>
          <a:ln w="508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図形 25"/>
          <p:cNvCxnSpPr>
            <a:stCxn id="25" idx="4"/>
          </p:cNvCxnSpPr>
          <p:nvPr/>
        </p:nvCxnSpPr>
        <p:spPr>
          <a:xfrm>
            <a:off x="2885719" y="5766050"/>
            <a:ext cx="2007002" cy="249487"/>
          </a:xfrm>
          <a:prstGeom prst="bentConnector3">
            <a:avLst>
              <a:gd name="adj1" fmla="val 50000"/>
            </a:avLst>
          </a:prstGeom>
          <a:ln w="508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534289" y="5077919"/>
            <a:ext cx="103669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docker</a:t>
            </a:r>
            <a:r>
              <a:rPr kumimoji="1" lang="en-US" altLang="ja-JP" dirty="0" smtClean="0">
                <a:solidFill>
                  <a:schemeClr val="tx2"/>
                </a:solidFill>
              </a:rPr>
              <a:t> run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101743" y="5853850"/>
            <a:ext cx="10479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2"/>
                </a:solidFill>
              </a:rPr>
              <a:t>docker</a:t>
            </a:r>
            <a:r>
              <a:rPr kumimoji="1" lang="en-US" altLang="ja-JP" dirty="0" smtClean="0">
                <a:solidFill>
                  <a:schemeClr val="tx2"/>
                </a:solidFill>
              </a:rPr>
              <a:t> pull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73" y="2732287"/>
            <a:ext cx="2263570" cy="9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グループ化 34"/>
          <p:cNvGrpSpPr/>
          <p:nvPr/>
        </p:nvGrpSpPr>
        <p:grpSpPr>
          <a:xfrm>
            <a:off x="4982809" y="3852320"/>
            <a:ext cx="2596673" cy="1258586"/>
            <a:chOff x="5214625" y="1438329"/>
            <a:chExt cx="2298191" cy="2463437"/>
          </a:xfrm>
        </p:grpSpPr>
        <p:sp>
          <p:nvSpPr>
            <p:cNvPr id="36" name="正方形/長方形 35"/>
            <p:cNvSpPr/>
            <p:nvPr/>
          </p:nvSpPr>
          <p:spPr>
            <a:xfrm>
              <a:off x="5214625" y="1438329"/>
              <a:ext cx="2298191" cy="2463437"/>
            </a:xfrm>
            <a:prstGeom prst="rect">
              <a:avLst/>
            </a:prstGeom>
            <a:noFill/>
            <a:ln w="15875" cap="flat" cmpd="sng" algn="ctr">
              <a:solidFill>
                <a:srgbClr val="9BBB59">
                  <a:lumMod val="50000"/>
                </a:srgbClr>
              </a:solidFill>
              <a:prstDash val="sys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kern="0" noProof="0" dirty="0" smtClean="0">
                  <a:solidFill>
                    <a:prstClr val="black"/>
                  </a:solidFill>
                  <a:latin typeface="+mn-ea"/>
                </a:rPr>
                <a:t>データ処理基盤</a:t>
              </a:r>
              <a:endParaRPr kumimoji="1" lang="ja-JP" altLang="en-US" sz="14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6744957" y="1551224"/>
              <a:ext cx="699332" cy="855521"/>
            </a:xfrm>
            <a:prstGeom prst="roundRect">
              <a:avLst>
                <a:gd name="adj" fmla="val 6838"/>
              </a:avLst>
            </a:prstGeom>
            <a:solidFill>
              <a:srgbClr val="FFD7AF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Mesos Slave</a:t>
              </a:r>
              <a:r>
                <a:rPr kumimoji="1" lang="ja-JP" altLang="en-US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 </a:t>
              </a:r>
              <a:r>
                <a:rPr kumimoji="1" lang="en-US" altLang="ja-JP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#1</a:t>
              </a:r>
              <a:endParaRPr kumimoji="1" lang="ja-JP" altLang="en-US" sz="5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6830744" y="1819342"/>
              <a:ext cx="516307" cy="159646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Executor</a:t>
              </a:r>
              <a:endParaRPr kumimoji="1" lang="ja-JP" altLang="en-US" sz="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6744957" y="2607093"/>
              <a:ext cx="699332" cy="855521"/>
            </a:xfrm>
            <a:prstGeom prst="roundRect">
              <a:avLst>
                <a:gd name="adj" fmla="val 5434"/>
              </a:avLst>
            </a:prstGeom>
            <a:solidFill>
              <a:srgbClr val="FFD7AF"/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Mesos Slave</a:t>
              </a:r>
              <a:r>
                <a:rPr kumimoji="1" lang="ja-JP" altLang="en-US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 </a:t>
              </a:r>
              <a:r>
                <a:rPr kumimoji="1" lang="en-US" altLang="ja-JP" sz="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#2</a:t>
              </a:r>
              <a:endParaRPr kumimoji="1" lang="ja-JP" altLang="en-US" sz="5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5421558" y="2246300"/>
              <a:ext cx="1017153" cy="1232786"/>
            </a:xfrm>
            <a:prstGeom prst="roundRect">
              <a:avLst>
                <a:gd name="adj" fmla="val 8355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58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Mesos</a:t>
              </a:r>
              <a:r>
                <a:rPr kumimoji="1" lang="en-US" altLang="ja-JP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 Master</a:t>
              </a:r>
              <a:endParaRPr kumimoji="1" lang="ja-JP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42" name="直線矢印コネクタ 41"/>
            <p:cNvCxnSpPr>
              <a:stCxn id="53" idx="3"/>
              <a:endCxn id="37" idx="1"/>
            </p:cNvCxnSpPr>
            <p:nvPr/>
          </p:nvCxnSpPr>
          <p:spPr>
            <a:xfrm flipV="1">
              <a:off x="6255240" y="1978986"/>
              <a:ext cx="489717" cy="106557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tailEnd type="triangle" w="med" len="med"/>
            </a:ln>
            <a:effectLst/>
          </p:spPr>
        </p:cxnSp>
        <p:cxnSp>
          <p:nvCxnSpPr>
            <p:cNvPr id="43" name="直線矢印コネクタ 42"/>
            <p:cNvCxnSpPr>
              <a:stCxn id="53" idx="3"/>
              <a:endCxn id="39" idx="1"/>
            </p:cNvCxnSpPr>
            <p:nvPr/>
          </p:nvCxnSpPr>
          <p:spPr>
            <a:xfrm flipV="1">
              <a:off x="6255240" y="3034854"/>
              <a:ext cx="489717" cy="971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tailEnd type="triangle" w="med" len="med"/>
            </a:ln>
            <a:effectLst/>
          </p:spPr>
        </p:cxnSp>
        <p:cxnSp>
          <p:nvCxnSpPr>
            <p:cNvPr id="44" name="直線矢印コネクタ 43"/>
            <p:cNvCxnSpPr>
              <a:stCxn id="53" idx="3"/>
            </p:cNvCxnSpPr>
            <p:nvPr/>
          </p:nvCxnSpPr>
          <p:spPr>
            <a:xfrm>
              <a:off x="6255240" y="3044564"/>
              <a:ext cx="489717" cy="73093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ysDash"/>
              <a:tailEnd type="triangle" w="med" len="med"/>
            </a:ln>
            <a:effectLst/>
          </p:spPr>
        </p:cxnSp>
        <p:sp>
          <p:nvSpPr>
            <p:cNvPr id="45" name="角丸四角形 44"/>
            <p:cNvSpPr/>
            <p:nvPr/>
          </p:nvSpPr>
          <p:spPr>
            <a:xfrm>
              <a:off x="6830744" y="2110844"/>
              <a:ext cx="516307" cy="240886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Docker Daemon</a:t>
              </a:r>
              <a:endParaRPr kumimoji="1" lang="ja-JP" altLang="en-US" sz="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46" name="直線コネクタ 45"/>
            <p:cNvCxnSpPr>
              <a:stCxn id="38" idx="2"/>
              <a:endCxn id="45" idx="0"/>
            </p:cNvCxnSpPr>
            <p:nvPr/>
          </p:nvCxnSpPr>
          <p:spPr>
            <a:xfrm>
              <a:off x="7088898" y="1978988"/>
              <a:ext cx="0" cy="131856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47" name="角丸四角形 46"/>
            <p:cNvSpPr/>
            <p:nvPr/>
          </p:nvSpPr>
          <p:spPr>
            <a:xfrm>
              <a:off x="6830744" y="2872535"/>
              <a:ext cx="516307" cy="159646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Executor</a:t>
              </a:r>
              <a:endParaRPr kumimoji="1" lang="ja-JP" altLang="en-US" sz="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8" name="角丸四角形 47"/>
            <p:cNvSpPr/>
            <p:nvPr/>
          </p:nvSpPr>
          <p:spPr>
            <a:xfrm>
              <a:off x="6830744" y="3164036"/>
              <a:ext cx="516307" cy="240886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Docker Daemon</a:t>
              </a:r>
              <a:endParaRPr kumimoji="1" lang="ja-JP" altLang="en-US" sz="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49" name="直線コネクタ 48"/>
            <p:cNvCxnSpPr>
              <a:stCxn id="47" idx="2"/>
              <a:endCxn id="48" idx="0"/>
            </p:cNvCxnSpPr>
            <p:nvPr/>
          </p:nvCxnSpPr>
          <p:spPr>
            <a:xfrm>
              <a:off x="7088898" y="3032181"/>
              <a:ext cx="0" cy="131856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53" name="角丸四角形 52"/>
            <p:cNvSpPr/>
            <p:nvPr/>
          </p:nvSpPr>
          <p:spPr>
            <a:xfrm>
              <a:off x="5612032" y="2917183"/>
              <a:ext cx="643208" cy="254761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Mesos Master</a:t>
              </a:r>
              <a:endParaRPr kumimoji="1" lang="ja-JP" altLang="en-US" sz="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5612032" y="2542711"/>
              <a:ext cx="643208" cy="247171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Aurora</a:t>
              </a:r>
              <a:r>
                <a:rPr kumimoji="1" lang="ja-JP" altLang="en-US" sz="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 </a:t>
              </a:r>
              <a:r>
                <a:rPr kumimoji="1" lang="en-US" altLang="ja-JP" sz="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P創英角ｺﾞｼｯｸUB" pitchFamily="50" charset="-128"/>
                  <a:ea typeface="HGP創英角ｺﾞｼｯｸUB" pitchFamily="50" charset="-128"/>
                </a:rPr>
                <a:t>Scheduler</a:t>
              </a:r>
              <a:endParaRPr kumimoji="1" lang="ja-JP" altLang="en-US" sz="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cxnSp>
          <p:nvCxnSpPr>
            <p:cNvPr id="55" name="直線コネクタ 54"/>
            <p:cNvCxnSpPr>
              <a:stCxn id="54" idx="2"/>
              <a:endCxn id="53" idx="0"/>
            </p:cNvCxnSpPr>
            <p:nvPr/>
          </p:nvCxnSpPr>
          <p:spPr>
            <a:xfrm>
              <a:off x="5933636" y="2789882"/>
              <a:ext cx="0" cy="12730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58" name="角丸四角形 57"/>
            <p:cNvSpPr/>
            <p:nvPr/>
          </p:nvSpPr>
          <p:spPr>
            <a:xfrm>
              <a:off x="5666188" y="3266605"/>
              <a:ext cx="534831" cy="12737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altLang="ja-JP" sz="400" kern="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zookeeper</a:t>
              </a:r>
              <a:endParaRPr lang="ja-JP" altLang="en-US" sz="400" kern="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4988258" y="2474694"/>
            <a:ext cx="2591225" cy="1307281"/>
          </a:xfrm>
          <a:prstGeom prst="rect">
            <a:avLst/>
          </a:prstGeom>
          <a:noFill/>
          <a:ln w="15875" cap="flat" cmpd="sng" algn="ctr">
            <a:solidFill>
              <a:srgbClr val="9BBB59">
                <a:lumMod val="50000"/>
              </a:srgbClr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論文読者コンソール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4892722" y="2402687"/>
            <a:ext cx="2777320" cy="2756880"/>
          </a:xfrm>
          <a:prstGeom prst="rect">
            <a:avLst/>
          </a:prstGeom>
          <a:noFill/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4915215" y="5162216"/>
            <a:ext cx="442547" cy="546208"/>
          </a:xfrm>
          <a:prstGeom prst="line">
            <a:avLst/>
          </a:prstGeom>
          <a:ln w="158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7373988" y="5133426"/>
            <a:ext cx="272234" cy="574998"/>
          </a:xfrm>
          <a:prstGeom prst="line">
            <a:avLst/>
          </a:prstGeom>
          <a:ln w="158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関連画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3" y="2541107"/>
            <a:ext cx="258077" cy="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8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Jupyter</a:t>
            </a:r>
            <a:r>
              <a:rPr lang="ja-JP" altLang="en-US" dirty="0" smtClean="0"/>
              <a:t>を</a:t>
            </a:r>
            <a:r>
              <a:rPr lang="ja-JP" altLang="en-US" dirty="0"/>
              <a:t>活用した</a:t>
            </a:r>
            <a:r>
              <a:rPr lang="en-US" altLang="ja-JP" dirty="0"/>
              <a:t>OS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Code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実行結果、自然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言語による手順や経緯の説明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を記述できる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Notebook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ja-JP" altLang="en-US" sz="28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アイデアの</a:t>
            </a:r>
            <a:r>
              <a:rPr lang="ja-JP" altLang="en-US" sz="28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探索過程の記録、共同開発、再現</a:t>
            </a:r>
            <a:r>
              <a:rPr lang="ja-JP" altLang="en-US" sz="28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可能な成果の</a:t>
            </a:r>
            <a:r>
              <a:rPr lang="ja-JP" altLang="en-US" sz="2800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公開、教育</a:t>
            </a:r>
            <a:endParaRPr lang="en-US" altLang="ja-JP" sz="28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4"/>
          <a:stretch/>
        </p:blipFill>
        <p:spPr bwMode="auto">
          <a:xfrm>
            <a:off x="1522368" y="3124743"/>
            <a:ext cx="6099264" cy="3032217"/>
          </a:xfrm>
          <a:prstGeom prst="rect">
            <a:avLst/>
          </a:prstGeom>
          <a:noFill/>
          <a:ln w="38100" cmpd="sng">
            <a:solidFill>
              <a:sysClr val="window" lastClr="FFFFFF">
                <a:lumMod val="85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237858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話題提供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機関リポジトリに関する取り組み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オープンサイエンスへの発展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31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NII</a:t>
            </a:r>
            <a:r>
              <a:rPr kumimoji="1" lang="ja-JP" altLang="en-US" dirty="0" smtClean="0"/>
              <a:t>におけるシーズ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78253" cy="51371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研究クラウドの運用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学認クラウド実証実験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ポータルサイトの開発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学術認証推進室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学術認証フェデレーションの運用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VO Platform: GakuNin </a:t>
            </a:r>
            <a:r>
              <a:rPr kumimoji="1"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mAP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展開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クライアント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証明書、コードサイン証明書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学術リポジトリ推進室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リポジトリソフト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WEKO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ログ解析（リポジトリアクセスログ、学習ログ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コンテンツシステム開発室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名寄せ技術開発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CiNii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Data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プロトタイプ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開発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クラウド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基盤研究開発センター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インタークラウド技術開発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Docker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Jupyter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943" y="3495387"/>
            <a:ext cx="800411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これだけあるのだから繋げてストーリを作れる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6620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共同</a:t>
            </a:r>
            <a:r>
              <a:rPr lang="ja-JP" altLang="en-US" dirty="0" smtClean="0"/>
              <a:t>研究を支える基盤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2742465902"/>
              </p:ext>
            </p:extLst>
          </p:nvPr>
        </p:nvGraphicFramePr>
        <p:xfrm>
          <a:off x="457200" y="1267692"/>
          <a:ext cx="8229600" cy="113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769174" y="5361712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GakuNin 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mAP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9174" y="4838131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meat Mail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69174" y="4303789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meat </a:t>
            </a:r>
            <a:r>
              <a:rPr kumimoji="1"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WiKi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4" y="3722883"/>
            <a:ext cx="1475509" cy="4860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086526" y="342751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会議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2" name="Picture 8" descr="https://www.docker.com/sites/all/themes/docker/assets/images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96" y="2931999"/>
            <a:ext cx="138588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31" y="2477861"/>
            <a:ext cx="1298695" cy="299699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778585" y="3854836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インタークラウド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4" name="Picture 10" descr="S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90" y="3874798"/>
            <a:ext cx="1369412" cy="34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azon Glacier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01" y="4187517"/>
            <a:ext cx="593390" cy="5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正方形/長方形 24"/>
          <p:cNvSpPr/>
          <p:nvPr/>
        </p:nvSpPr>
        <p:spPr>
          <a:xfrm>
            <a:off x="2778585" y="3362800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研究クラウド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720399" y="4964680"/>
            <a:ext cx="1475509" cy="4052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学認クラウド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90" y="3291530"/>
            <a:ext cx="1369412" cy="37591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28" y="2509510"/>
            <a:ext cx="1066818" cy="43962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149879" y="361083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</a:t>
            </a:r>
            <a:endParaRPr kumimoji="1" lang="ja-JP" altLang="en-US" dirty="0"/>
          </a:p>
        </p:txBody>
      </p:sp>
      <p:cxnSp>
        <p:nvCxnSpPr>
          <p:cNvPr id="28" name="カギ線コネクタ 27"/>
          <p:cNvCxnSpPr>
            <a:stCxn id="5" idx="3"/>
            <a:endCxn id="26" idx="2"/>
          </p:cNvCxnSpPr>
          <p:nvPr/>
        </p:nvCxnSpPr>
        <p:spPr>
          <a:xfrm flipV="1">
            <a:off x="2244683" y="5369926"/>
            <a:ext cx="4213471" cy="1944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カギ線コネクタ 29"/>
          <p:cNvCxnSpPr>
            <a:stCxn id="5" idx="3"/>
            <a:endCxn id="6" idx="3"/>
          </p:cNvCxnSpPr>
          <p:nvPr/>
        </p:nvCxnSpPr>
        <p:spPr>
          <a:xfrm flipV="1">
            <a:off x="2244683" y="5040754"/>
            <a:ext cx="12700" cy="52358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カギ線コネクタ 1023"/>
          <p:cNvCxnSpPr>
            <a:stCxn id="5" idx="3"/>
            <a:endCxn id="7" idx="3"/>
          </p:cNvCxnSpPr>
          <p:nvPr/>
        </p:nvCxnSpPr>
        <p:spPr>
          <a:xfrm flipV="1">
            <a:off x="2244683" y="4506412"/>
            <a:ext cx="12700" cy="105792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カギ線コネクタ 1025"/>
          <p:cNvCxnSpPr>
            <a:stCxn id="37" idx="1"/>
            <a:endCxn id="18" idx="1"/>
          </p:cNvCxnSpPr>
          <p:nvPr/>
        </p:nvCxnSpPr>
        <p:spPr>
          <a:xfrm rot="10800000">
            <a:off x="769175" y="3965909"/>
            <a:ext cx="35493" cy="1962417"/>
          </a:xfrm>
          <a:prstGeom prst="bentConnector3">
            <a:avLst>
              <a:gd name="adj1" fmla="val 7440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カギ線コネクタ 1028"/>
          <p:cNvCxnSpPr>
            <a:stCxn id="26" idx="0"/>
            <a:endCxn id="1036" idx="2"/>
          </p:cNvCxnSpPr>
          <p:nvPr/>
        </p:nvCxnSpPr>
        <p:spPr>
          <a:xfrm rot="16200000" flipV="1">
            <a:off x="6360889" y="4867415"/>
            <a:ext cx="183773" cy="107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カギ線コネクタ 1032"/>
          <p:cNvCxnSpPr>
            <a:stCxn id="5" idx="3"/>
            <a:endCxn id="22" idx="2"/>
          </p:cNvCxnSpPr>
          <p:nvPr/>
        </p:nvCxnSpPr>
        <p:spPr>
          <a:xfrm flipV="1">
            <a:off x="2244683" y="4260082"/>
            <a:ext cx="1271657" cy="13042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カギ線コネクタ 1036"/>
          <p:cNvCxnSpPr>
            <a:stCxn id="1032" idx="0"/>
            <a:endCxn id="20" idx="1"/>
          </p:cNvCxnSpPr>
          <p:nvPr/>
        </p:nvCxnSpPr>
        <p:spPr>
          <a:xfrm rot="5400000" flipH="1" flipV="1">
            <a:off x="3531641" y="2612409"/>
            <a:ext cx="304288" cy="3348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カギ線コネクタ 1038"/>
          <p:cNvCxnSpPr>
            <a:stCxn id="20" idx="3"/>
            <a:endCxn id="21" idx="1"/>
          </p:cNvCxnSpPr>
          <p:nvPr/>
        </p:nvCxnSpPr>
        <p:spPr>
          <a:xfrm>
            <a:off x="5149926" y="2627711"/>
            <a:ext cx="612764" cy="8517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カギ線コネクタ 1040"/>
          <p:cNvCxnSpPr>
            <a:stCxn id="1032" idx="3"/>
            <a:endCxn id="1034" idx="1"/>
          </p:cNvCxnSpPr>
          <p:nvPr/>
        </p:nvCxnSpPr>
        <p:spPr>
          <a:xfrm>
            <a:off x="4209281" y="3098687"/>
            <a:ext cx="1553409" cy="947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カギ線コネクタ 1042"/>
          <p:cNvCxnSpPr>
            <a:stCxn id="21" idx="0"/>
            <a:endCxn id="23" idx="2"/>
          </p:cNvCxnSpPr>
          <p:nvPr/>
        </p:nvCxnSpPr>
        <p:spPr>
          <a:xfrm rot="5400000" flipH="1" flipV="1">
            <a:off x="6830218" y="2566312"/>
            <a:ext cx="342397" cy="11080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フローチャート: 複数書類 1044"/>
          <p:cNvSpPr/>
          <p:nvPr/>
        </p:nvSpPr>
        <p:spPr>
          <a:xfrm>
            <a:off x="7744865" y="3182618"/>
            <a:ext cx="983955" cy="582099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ts val="1300"/>
              </a:lnSpc>
            </a:pP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ジャーナル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フローチャート: 複数書類 54"/>
          <p:cNvSpPr/>
          <p:nvPr/>
        </p:nvSpPr>
        <p:spPr>
          <a:xfrm>
            <a:off x="7744865" y="3998202"/>
            <a:ext cx="983955" cy="582099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ts val="1300"/>
              </a:lnSpc>
            </a:pP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論文誌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47" name="カギ線コネクタ 1046"/>
          <p:cNvCxnSpPr>
            <a:stCxn id="21" idx="3"/>
            <a:endCxn id="1045" idx="1"/>
          </p:cNvCxnSpPr>
          <p:nvPr/>
        </p:nvCxnSpPr>
        <p:spPr>
          <a:xfrm flipV="1">
            <a:off x="7132102" y="3473668"/>
            <a:ext cx="612763" cy="5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カギ線コネクタ 1048"/>
          <p:cNvCxnSpPr>
            <a:stCxn id="21" idx="3"/>
            <a:endCxn id="55" idx="1"/>
          </p:cNvCxnSpPr>
          <p:nvPr/>
        </p:nvCxnSpPr>
        <p:spPr>
          <a:xfrm>
            <a:off x="7132102" y="3479488"/>
            <a:ext cx="612763" cy="8097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図 10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3" y="4779931"/>
            <a:ext cx="647674" cy="623430"/>
          </a:xfrm>
          <a:prstGeom prst="rect">
            <a:avLst/>
          </a:prstGeom>
        </p:spPr>
      </p:pic>
      <p:cxnSp>
        <p:nvCxnSpPr>
          <p:cNvPr id="1052" name="カギ線コネクタ 1051"/>
          <p:cNvCxnSpPr>
            <a:stCxn id="23" idx="0"/>
            <a:endCxn id="19" idx="0"/>
          </p:cNvCxnSpPr>
          <p:nvPr/>
        </p:nvCxnSpPr>
        <p:spPr>
          <a:xfrm rot="16200000" flipH="1" flipV="1">
            <a:off x="4099704" y="-28218"/>
            <a:ext cx="918005" cy="5993460"/>
          </a:xfrm>
          <a:prstGeom prst="bentConnector3">
            <a:avLst>
              <a:gd name="adj1" fmla="val -249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図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81" y="3554064"/>
            <a:ext cx="647674" cy="623430"/>
          </a:xfrm>
          <a:prstGeom prst="rect">
            <a:avLst/>
          </a:prstGeom>
        </p:spPr>
      </p:pic>
      <p:pic>
        <p:nvPicPr>
          <p:cNvPr id="1053" name="Picture 14" descr="http://www.sqledt.com/img/template/DataGenerator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55" y="2370969"/>
            <a:ext cx="712429" cy="71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5" name="カギ線コネクタ 1054"/>
          <p:cNvCxnSpPr>
            <a:stCxn id="1053" idx="2"/>
            <a:endCxn id="25" idx="1"/>
          </p:cNvCxnSpPr>
          <p:nvPr/>
        </p:nvCxnSpPr>
        <p:spPr>
          <a:xfrm rot="16200000" flipH="1">
            <a:off x="2359465" y="3146302"/>
            <a:ext cx="482025" cy="3562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7" y="5717611"/>
            <a:ext cx="1373853" cy="42142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20" y="2441382"/>
            <a:ext cx="368680" cy="5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6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試行実験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機関リポジトリログ解析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JAIRO 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Cloud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の組織横断型ログ解析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ログだけでは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なくメタデータ情報も活用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学習ログ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Learning Analytics</a:t>
            </a:r>
          </a:p>
          <a:p>
            <a:pPr lvl="1"/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Learning 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Reco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rd Store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に標準形式でログを蓄積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教材リポジトリに保存されたコンテンツも活用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この分野における展開は？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38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国立情報学研究所オープンフォーラム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日時：</a:t>
            </a:r>
            <a:r>
              <a:rPr kumimoji="1" lang="en-US" altLang="ja-JP" dirty="0" smtClean="0"/>
              <a:t>2016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25</a:t>
            </a:r>
            <a:r>
              <a:rPr lang="ja-JP" altLang="en-US" dirty="0"/>
              <a:t>～</a:t>
            </a:r>
            <a:r>
              <a:rPr lang="en-US" altLang="ja-JP" dirty="0" smtClean="0"/>
              <a:t>27</a:t>
            </a:r>
            <a:r>
              <a:rPr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/>
              <a:t>場所</a:t>
            </a:r>
            <a:r>
              <a:rPr lang="ja-JP" altLang="en-US" dirty="0" smtClean="0"/>
              <a:t>：</a:t>
            </a:r>
            <a:r>
              <a:rPr lang="en-US" altLang="ja-JP" dirty="0" smtClean="0"/>
              <a:t>NII</a:t>
            </a:r>
            <a:r>
              <a:rPr lang="ja-JP" altLang="en-US" dirty="0" smtClean="0"/>
              <a:t>のある学術</a:t>
            </a:r>
            <a:r>
              <a:rPr lang="ja-JP" altLang="en-US" dirty="0"/>
              <a:t>総合センター</a:t>
            </a:r>
            <a:endParaRPr lang="en-US" altLang="ja-JP" dirty="0" smtClean="0"/>
          </a:p>
          <a:p>
            <a:r>
              <a:rPr lang="ja-JP" altLang="en-US" dirty="0" smtClean="0"/>
              <a:t>内容：</a:t>
            </a:r>
            <a:endParaRPr lang="en-US" altLang="ja-JP" dirty="0" smtClean="0"/>
          </a:p>
          <a:p>
            <a:pPr lvl="1"/>
            <a:r>
              <a:rPr kumimoji="1" lang="en-US" altLang="ja-JP" dirty="0"/>
              <a:t>25</a:t>
            </a:r>
            <a:r>
              <a:rPr kumimoji="1" lang="ja-JP" altLang="en-US" dirty="0" smtClean="0"/>
              <a:t>日　</a:t>
            </a:r>
            <a:r>
              <a:rPr kumimoji="1" lang="en-US" altLang="ja-JP" dirty="0" smtClean="0"/>
              <a:t>SINET5</a:t>
            </a:r>
            <a:r>
              <a:rPr kumimoji="1" lang="ja-JP" altLang="en-US" dirty="0" smtClean="0"/>
              <a:t>開通式、基調講演、パネルディスカッション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26</a:t>
            </a:r>
            <a:r>
              <a:rPr lang="ja-JP" altLang="en-US" dirty="0" smtClean="0"/>
              <a:t>日　パラレルセッション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ネットワーク、セキュリティ、認証、クラウド、コンテンツ、教育・学習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27</a:t>
            </a:r>
            <a:r>
              <a:rPr lang="ja-JP" altLang="en-US" dirty="0" smtClean="0"/>
              <a:t>日　議論が足らないセッション向け</a:t>
            </a:r>
            <a:r>
              <a:rPr lang="en-US" altLang="ja-JP" dirty="0" err="1" smtClean="0"/>
              <a:t>BoF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096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機関リポジトリと</a:t>
            </a:r>
            <a:r>
              <a:rPr kumimoji="1" lang="en-US" altLang="ja-JP" dirty="0" smtClean="0"/>
              <a:t>NII</a:t>
            </a:r>
            <a:r>
              <a:rPr kumimoji="1" lang="ja-JP" altLang="en-US" dirty="0" smtClean="0"/>
              <a:t>による支援事業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943474" cy="392176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学術機関リポジトリ（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Institutional Repositories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）とは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大学等の教育研究機関が，その知的生産物を電子的形態で収集し，保存し，無料で発信するために設置する電子アーカイブシステム</a:t>
            </a:r>
          </a:p>
          <a:p>
            <a:pPr lvl="1">
              <a:lnSpc>
                <a:spcPct val="110000"/>
              </a:lnSpc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収録対象：学術論文、会議発表資料、教材、データなど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8">
              <a:lnSpc>
                <a:spcPct val="110000"/>
              </a:lnSpc>
            </a:pP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74320" lvl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NII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による学術機関リポジトリ構築連携支援事業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（平成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年度）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31520" lvl="1" indent="-4572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機関リポジトリ構築支援とコンテンツの拡充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31520" lvl="1" indent="-4572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先導的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プロジェクト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31520" lvl="1" indent="-457200">
              <a:lnSpc>
                <a:spcPct val="110000"/>
              </a:lnSpc>
              <a:buFont typeface="+mj-lt"/>
              <a:buAutoNum type="arabicPeriod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情報流通コミュニティ活動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2">
              <a:lnSpc>
                <a:spcPct val="110000"/>
              </a:lnSpc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>
              <a:lnSpc>
                <a:spcPct val="110000"/>
              </a:lnSpc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328832" y="4862254"/>
          <a:ext cx="6993891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6139"/>
                <a:gridCol w="605969"/>
                <a:gridCol w="605969"/>
                <a:gridCol w="605969"/>
                <a:gridCol w="605969"/>
                <a:gridCol w="605969"/>
                <a:gridCol w="605969"/>
                <a:gridCol w="605969"/>
                <a:gridCol w="605969"/>
              </a:tblGrid>
              <a:tr h="1968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40404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u="none" strike="noStrike">
                          <a:effectLst/>
                        </a:rPr>
                        <a:t>第</a:t>
                      </a:r>
                      <a:r>
                        <a:rPr lang="en-US" altLang="ja-JP" sz="1400" u="none" strike="noStrike">
                          <a:effectLst/>
                        </a:rPr>
                        <a:t>1</a:t>
                      </a:r>
                      <a:r>
                        <a:rPr lang="ja-JP" altLang="en-US" sz="1400" u="none" strike="noStrike">
                          <a:effectLst/>
                        </a:rPr>
                        <a:t>期</a:t>
                      </a:r>
                      <a:endParaRPr lang="ja-JP" altLang="en-US" sz="1400" b="1" i="0" u="none" strike="noStrike">
                        <a:solidFill>
                          <a:srgbClr val="40404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u="none" strike="noStrike">
                          <a:effectLst/>
                        </a:rPr>
                        <a:t>第</a:t>
                      </a:r>
                      <a:r>
                        <a:rPr lang="en-US" altLang="ja-JP" sz="1400" u="none" strike="noStrike">
                          <a:effectLst/>
                        </a:rPr>
                        <a:t>2</a:t>
                      </a:r>
                      <a:r>
                        <a:rPr lang="ja-JP" altLang="en-US" sz="1400" u="none" strike="noStrike">
                          <a:effectLst/>
                        </a:rPr>
                        <a:t>期</a:t>
                      </a:r>
                      <a:endParaRPr lang="ja-JP" altLang="en-US" sz="1400" b="1" i="0" u="none" strike="noStrike">
                        <a:solidFill>
                          <a:srgbClr val="40404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u="none" strike="noStrike">
                          <a:effectLst/>
                        </a:rPr>
                        <a:t>第</a:t>
                      </a:r>
                      <a:r>
                        <a:rPr lang="en-US" altLang="ja-JP" sz="1400" u="none" strike="noStrike">
                          <a:effectLst/>
                        </a:rPr>
                        <a:t>3</a:t>
                      </a:r>
                      <a:r>
                        <a:rPr lang="ja-JP" altLang="en-US" sz="1400" u="none" strike="noStrike">
                          <a:effectLst/>
                        </a:rPr>
                        <a:t>期</a:t>
                      </a:r>
                      <a:endParaRPr lang="ja-JP" altLang="en-US" sz="1400" b="1" i="0" u="none" strike="noStrike">
                        <a:solidFill>
                          <a:srgbClr val="40404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68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H.17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H.18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H.19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u="none" strike="noStrike" dirty="0" smtClean="0">
                          <a:effectLst/>
                        </a:rPr>
                        <a:t>H.20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H.21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H.22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H.23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 smtClean="0">
                          <a:effectLst/>
                        </a:rPr>
                        <a:t>H.24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 smtClean="0">
                          <a:effectLst/>
                        </a:rPr>
                        <a:t>　領域 </a:t>
                      </a:r>
                      <a:r>
                        <a:rPr lang="en-US" sz="1400" u="none" strike="noStrike" dirty="0">
                          <a:effectLst/>
                        </a:rPr>
                        <a:t>I (</a:t>
                      </a:r>
                      <a:r>
                        <a:rPr lang="ja-JP" altLang="en-US" sz="1400" u="none" strike="noStrike" dirty="0">
                          <a:effectLst/>
                        </a:rPr>
                        <a:t>機関数）</a:t>
                      </a:r>
                      <a:endParaRPr lang="ja-JP" altLang="en-US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19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57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70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68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74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24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31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34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5733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 smtClean="0">
                          <a:effectLst/>
                        </a:rPr>
                        <a:t>　領域 </a:t>
                      </a:r>
                      <a:r>
                        <a:rPr lang="en-US" altLang="ja-JP" sz="1400" u="none" strike="noStrike" dirty="0">
                          <a:effectLst/>
                        </a:rPr>
                        <a:t>II </a:t>
                      </a:r>
                      <a:r>
                        <a:rPr lang="ja-JP" altLang="en-US" sz="1400" u="none" strike="noStrike" dirty="0">
                          <a:effectLst/>
                        </a:rPr>
                        <a:t>（プロジェクト数）</a:t>
                      </a:r>
                      <a:endParaRPr lang="ja-JP" altLang="en-US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22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14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21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21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8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8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7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087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400" u="none" strike="noStrike" dirty="0" smtClean="0">
                          <a:effectLst/>
                        </a:rPr>
                        <a:t>　領域 </a:t>
                      </a:r>
                      <a:r>
                        <a:rPr lang="en-US" altLang="ja-JP" sz="1400" u="none" strike="noStrike" dirty="0">
                          <a:effectLst/>
                        </a:rPr>
                        <a:t>III (</a:t>
                      </a:r>
                      <a:r>
                        <a:rPr lang="ja-JP" altLang="en-US" sz="1400" u="none" strike="noStrike" dirty="0">
                          <a:effectLst/>
                        </a:rPr>
                        <a:t>プロジェクト数）</a:t>
                      </a:r>
                      <a:endParaRPr lang="ja-JP" altLang="en-US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 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 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 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 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- 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5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>
                          <a:effectLst/>
                        </a:rPr>
                        <a:t>4</a:t>
                      </a:r>
                      <a:endParaRPr lang="en-US" altLang="ja-JP" sz="1400" b="1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u="none" strike="noStrike" dirty="0">
                          <a:effectLst/>
                        </a:rPr>
                        <a:t>4</a:t>
                      </a:r>
                      <a:endParaRPr lang="en-US" altLang="ja-JP" sz="1400" b="1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JAIRO Cloud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NII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が提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する機関リポジトリのクラウドサービス</a:t>
            </a:r>
          </a:p>
          <a:p>
            <a:pPr lvl="1"/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NII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が開発するリポジトリシステム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WEKO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を利用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年度から運用開始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年度～：新規構築機関へのサービス提供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年度～：独自構築機関からの移行サービス開始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1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kumimoji="1"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年度～：課金開始予定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329070" y="3923570"/>
            <a:ext cx="2534241" cy="4094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dirty="0" smtClean="0">
                <a:solidFill>
                  <a:sysClr val="windowText" lastClr="000000"/>
                </a:solidFill>
              </a:rPr>
              <a:t>大学・研究機関</a:t>
            </a:r>
            <a:endParaRPr lang="ja-JP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29070" y="5061830"/>
            <a:ext cx="2534241" cy="1059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ja-JP" sz="1350" dirty="0" smtClean="0">
                <a:solidFill>
                  <a:schemeClr val="tx1"/>
                </a:solidFill>
              </a:rPr>
              <a:t>JAIRO</a:t>
            </a:r>
            <a:r>
              <a:rPr lang="ja-JP" altLang="en-US" sz="1350" dirty="0" smtClean="0">
                <a:solidFill>
                  <a:schemeClr val="tx1"/>
                </a:solidFill>
              </a:rPr>
              <a:t> </a:t>
            </a:r>
            <a:r>
              <a:rPr lang="en-US" altLang="ja-JP" sz="1350" dirty="0" smtClean="0">
                <a:solidFill>
                  <a:schemeClr val="tx1"/>
                </a:solidFill>
              </a:rPr>
              <a:t>Cloud</a:t>
            </a:r>
            <a:r>
              <a:rPr lang="ja-JP" altLang="en-US" sz="1350" dirty="0" smtClean="0">
                <a:solidFill>
                  <a:schemeClr val="tx1"/>
                </a:solidFill>
              </a:rPr>
              <a:t>システムの利用</a:t>
            </a:r>
            <a:endParaRPr lang="en-US" altLang="ja-JP" sz="1350" dirty="0" smtClean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ja-JP" altLang="en-US" sz="1350" dirty="0" smtClean="0">
                <a:solidFill>
                  <a:schemeClr val="tx1"/>
                </a:solidFill>
              </a:rPr>
              <a:t>運用ポリシーの策定</a:t>
            </a:r>
            <a:endParaRPr lang="en-US" altLang="ja-JP" sz="1350" dirty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ja-JP" altLang="en-US" sz="1350" dirty="0" smtClean="0">
                <a:solidFill>
                  <a:schemeClr val="tx1"/>
                </a:solidFill>
              </a:rPr>
              <a:t>コンテンツの収集・拡充</a:t>
            </a:r>
            <a:endParaRPr lang="en-US" altLang="ja-JP" sz="1350" dirty="0" smtClean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ja-JP" sz="1350" dirty="0" smtClean="0">
                <a:solidFill>
                  <a:schemeClr val="tx1"/>
                </a:solidFill>
              </a:rPr>
              <a:t>JAIRO</a:t>
            </a:r>
            <a:r>
              <a:rPr lang="ja-JP" altLang="en-US" sz="1350" dirty="0">
                <a:solidFill>
                  <a:schemeClr val="tx1"/>
                </a:solidFill>
              </a:rPr>
              <a:t> </a:t>
            </a:r>
            <a:r>
              <a:rPr lang="en-US" altLang="ja-JP" sz="1350" dirty="0" smtClean="0">
                <a:solidFill>
                  <a:schemeClr val="tx1"/>
                </a:solidFill>
              </a:rPr>
              <a:t>Cloud</a:t>
            </a:r>
            <a:r>
              <a:rPr lang="ja-JP" altLang="en-US" sz="1350" dirty="0" smtClean="0">
                <a:solidFill>
                  <a:schemeClr val="tx1"/>
                </a:solidFill>
              </a:rPr>
              <a:t>コミュニティの活性化</a:t>
            </a:r>
            <a:endParaRPr lang="en-US" altLang="ja-JP" sz="135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49017" y="3923570"/>
            <a:ext cx="2526730" cy="4094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dirty="0" smtClean="0">
                <a:solidFill>
                  <a:sysClr val="windowText" lastClr="000000"/>
                </a:solidFill>
              </a:rPr>
              <a:t>国立情報学研究所</a:t>
            </a:r>
            <a:endParaRPr lang="ja-JP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41508" y="5061830"/>
            <a:ext cx="2534239" cy="105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ja-JP" sz="1350" dirty="0" smtClean="0">
                <a:solidFill>
                  <a:schemeClr val="tx1"/>
                </a:solidFill>
              </a:rPr>
              <a:t>JAIRO</a:t>
            </a:r>
            <a:r>
              <a:rPr lang="ja-JP" altLang="en-US" sz="1350" dirty="0" smtClean="0">
                <a:solidFill>
                  <a:schemeClr val="tx1"/>
                </a:solidFill>
              </a:rPr>
              <a:t> </a:t>
            </a:r>
            <a:r>
              <a:rPr lang="en-US" altLang="ja-JP" sz="1350" dirty="0" smtClean="0">
                <a:solidFill>
                  <a:schemeClr val="tx1"/>
                </a:solidFill>
              </a:rPr>
              <a:t>Cloud</a:t>
            </a:r>
            <a:r>
              <a:rPr lang="ja-JP" altLang="en-US" sz="1350" dirty="0" smtClean="0">
                <a:solidFill>
                  <a:schemeClr val="tx1"/>
                </a:solidFill>
              </a:rPr>
              <a:t>システム運用</a:t>
            </a:r>
            <a:endParaRPr lang="en-US" altLang="ja-JP" sz="1350" dirty="0" smtClean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altLang="ja-JP" sz="1350" dirty="0" smtClean="0">
                <a:solidFill>
                  <a:schemeClr val="tx1"/>
                </a:solidFill>
              </a:rPr>
              <a:t>IR</a:t>
            </a:r>
            <a:r>
              <a:rPr lang="ja-JP" altLang="en-US" sz="1350" dirty="0">
                <a:solidFill>
                  <a:schemeClr val="tx1"/>
                </a:solidFill>
              </a:rPr>
              <a:t>ソフトウェア（</a:t>
            </a:r>
            <a:r>
              <a:rPr lang="en-US" altLang="ja-JP" sz="1350" dirty="0">
                <a:solidFill>
                  <a:schemeClr val="tx1"/>
                </a:solidFill>
              </a:rPr>
              <a:t>WEKO</a:t>
            </a:r>
            <a:r>
              <a:rPr lang="ja-JP" altLang="en-US" sz="1350" dirty="0">
                <a:solidFill>
                  <a:schemeClr val="tx1"/>
                </a:solidFill>
              </a:rPr>
              <a:t>）の維持管理</a:t>
            </a:r>
            <a:endParaRPr lang="en-US" altLang="ja-JP" sz="1350" dirty="0">
              <a:solidFill>
                <a:schemeClr val="tx1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ja-JP" altLang="en-US" sz="1350" dirty="0">
                <a:solidFill>
                  <a:schemeClr val="tx1"/>
                </a:solidFill>
              </a:rPr>
              <a:t>研究開発に基づく先端的な機能の実装</a:t>
            </a:r>
            <a:endParaRPr lang="en-US" altLang="ja-JP" sz="135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5" idx="2"/>
            <a:endCxn id="7" idx="0"/>
          </p:cNvCxnSpPr>
          <p:nvPr/>
        </p:nvCxnSpPr>
        <p:spPr>
          <a:xfrm>
            <a:off x="2596191" y="4333068"/>
            <a:ext cx="0" cy="7287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3" idx="2"/>
            <a:endCxn id="15" idx="0"/>
          </p:cNvCxnSpPr>
          <p:nvPr/>
        </p:nvCxnSpPr>
        <p:spPr>
          <a:xfrm flipH="1">
            <a:off x="6108628" y="4333068"/>
            <a:ext cx="3754" cy="7287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1329070" y="4550159"/>
            <a:ext cx="2534241" cy="313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dirty="0" smtClean="0">
                <a:solidFill>
                  <a:sysClr val="windowText" lastClr="000000"/>
                </a:solidFill>
              </a:rPr>
              <a:t>コンテンツの拡充</a:t>
            </a:r>
            <a:endParaRPr lang="ja-JP" alt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49017" y="4530791"/>
            <a:ext cx="2526730" cy="333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dirty="0" smtClean="0">
                <a:solidFill>
                  <a:sysClr val="windowText" lastClr="000000"/>
                </a:solidFill>
              </a:rPr>
              <a:t>システムの高度化</a:t>
            </a:r>
            <a:endParaRPr lang="ja-JP" altLang="en-US" sz="135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直線コネクタ 23"/>
          <p:cNvCxnSpPr>
            <a:stCxn id="14" idx="1"/>
            <a:endCxn id="7" idx="3"/>
          </p:cNvCxnSpPr>
          <p:nvPr/>
        </p:nvCxnSpPr>
        <p:spPr>
          <a:xfrm flipH="1">
            <a:off x="3863311" y="4697449"/>
            <a:ext cx="985706" cy="8940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6" idx="3"/>
            <a:endCxn id="15" idx="1"/>
          </p:cNvCxnSpPr>
          <p:nvPr/>
        </p:nvCxnSpPr>
        <p:spPr>
          <a:xfrm>
            <a:off x="3863311" y="4707133"/>
            <a:ext cx="978197" cy="8843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5" idx="3"/>
            <a:endCxn id="13" idx="1"/>
          </p:cNvCxnSpPr>
          <p:nvPr/>
        </p:nvCxnSpPr>
        <p:spPr>
          <a:xfrm>
            <a:off x="3863311" y="4128319"/>
            <a:ext cx="9857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123454" y="4150093"/>
            <a:ext cx="430887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dirty="0" smtClean="0"/>
              <a:t>役割分担</a:t>
            </a:r>
            <a:endParaRPr kumimoji="1" lang="ja-JP" altLang="en-US" sz="16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135956" y="5482996"/>
            <a:ext cx="430887" cy="5027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600" smtClean="0"/>
              <a:t>連携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39885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/>
          <p:cNvGraphicFramePr>
            <a:graphicFrameLocks/>
          </p:cNvGraphicFramePr>
          <p:nvPr>
            <p:extLst/>
          </p:nvPr>
        </p:nvGraphicFramePr>
        <p:xfrm>
          <a:off x="727057" y="2133600"/>
          <a:ext cx="4378343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ja-JP" altLang="en-US" sz="3200" dirty="0" smtClean="0"/>
              <a:t>日本の</a:t>
            </a:r>
            <a:r>
              <a:rPr lang="en-US" altLang="ja-JP" sz="3200" dirty="0" smtClean="0"/>
              <a:t>IR</a:t>
            </a:r>
            <a:r>
              <a:rPr lang="ja-JP" altLang="en-US" sz="3200" dirty="0" smtClean="0"/>
              <a:t>構築数の推移</a:t>
            </a:r>
            <a:endParaRPr lang="en-US" altLang="ja-JP" sz="3200" dirty="0"/>
          </a:p>
        </p:txBody>
      </p:sp>
      <p:sp>
        <p:nvSpPr>
          <p:cNvPr id="819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3B5E1C-EEE7-4946-B959-EC47AA3C1297}" type="slidenum">
              <a:rPr lang="en-US" altLang="ja-JP">
                <a:solidFill>
                  <a:srgbClr val="000000"/>
                </a:solidFill>
              </a:rPr>
              <a:pPr/>
              <a:t>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09170" y="131267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メイリオ" pitchFamily="50" charset="-128"/>
                <a:cs typeface="Arial" pitchFamily="34" charset="0"/>
              </a:rPr>
              <a:t>626 IRs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899404" y="401513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Repositories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06133" y="5916789"/>
            <a:ext cx="131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Fiscal Year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1"/>
          <a:stretch/>
        </p:blipFill>
        <p:spPr>
          <a:xfrm>
            <a:off x="5105400" y="2850064"/>
            <a:ext cx="3638550" cy="30483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239000" y="3188732"/>
            <a:ext cx="3847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191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 rot="10800000">
            <a:off x="7270044" y="2133600"/>
            <a:ext cx="304800" cy="10551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35279" y="2819400"/>
            <a:ext cx="38472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469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867275" y="13716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各国のリポジトリ数の比較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53783" y="170078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Japan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>
          <a:xfrm>
            <a:off x="4686301" y="1841868"/>
            <a:ext cx="1790699" cy="2074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19" y="1740214"/>
            <a:ext cx="483029" cy="40252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01043" y="2576899"/>
            <a:ext cx="2835021" cy="63740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1200" dirty="0" smtClean="0"/>
              <a:t> </a:t>
            </a:r>
            <a:r>
              <a:rPr lang="en-US" altLang="ja-JP" sz="1200" dirty="0" smtClean="0"/>
              <a:t>JAIRO Cloud</a:t>
            </a:r>
            <a:r>
              <a:rPr lang="ja-JP" altLang="en-US" sz="1200" dirty="0"/>
              <a:t>構築中</a:t>
            </a:r>
            <a:endParaRPr lang="en-US" altLang="ja-JP" sz="1200" dirty="0" smtClean="0"/>
          </a:p>
          <a:p>
            <a:r>
              <a:rPr lang="ja-JP" alt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JAIRO Cloud</a:t>
            </a:r>
            <a:r>
              <a:rPr lang="ja-JP" altLang="en-US" sz="1200" dirty="0" smtClean="0"/>
              <a:t>運用</a:t>
            </a:r>
            <a:endParaRPr lang="en-US" altLang="ja-JP" sz="1200" dirty="0" smtClean="0"/>
          </a:p>
          <a:p>
            <a:r>
              <a:rPr lang="ja-JP" alt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1200" dirty="0" smtClean="0"/>
              <a:t> 独自構築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83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機関リポジトリコンテンツの流通基盤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>
            <a:endCxn id="17" idx="1"/>
          </p:cNvCxnSpPr>
          <p:nvPr/>
        </p:nvCxnSpPr>
        <p:spPr>
          <a:xfrm>
            <a:off x="5270815" y="4543538"/>
            <a:ext cx="140322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5270815" y="360743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stCxn id="15" idx="4"/>
          </p:cNvCxnSpPr>
          <p:nvPr/>
        </p:nvCxnSpPr>
        <p:spPr>
          <a:xfrm>
            <a:off x="2462503" y="4381063"/>
            <a:ext cx="1656184" cy="18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14" idx="4"/>
            <a:endCxn id="11" idx="2"/>
          </p:cNvCxnSpPr>
          <p:nvPr/>
        </p:nvCxnSpPr>
        <p:spPr>
          <a:xfrm>
            <a:off x="2102463" y="3732991"/>
            <a:ext cx="2016224" cy="522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0" idx="4"/>
          </p:cNvCxnSpPr>
          <p:nvPr/>
        </p:nvCxnSpPr>
        <p:spPr>
          <a:xfrm>
            <a:off x="1742423" y="3084919"/>
            <a:ext cx="2376264" cy="1024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174471" y="3048915"/>
            <a:ext cx="93610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junii2</a:t>
            </a:r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1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フローチャート : 磁気ディスク 4"/>
          <p:cNvSpPr/>
          <p:nvPr/>
        </p:nvSpPr>
        <p:spPr>
          <a:xfrm>
            <a:off x="878327" y="2760883"/>
            <a:ext cx="864096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Ａ大学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フローチャート : 磁気ディスク 7"/>
          <p:cNvSpPr/>
          <p:nvPr/>
        </p:nvSpPr>
        <p:spPr>
          <a:xfrm>
            <a:off x="4118687" y="3463418"/>
            <a:ext cx="1152128" cy="1584176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ＩＲＤＢ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JA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35" y="3103378"/>
            <a:ext cx="2359529" cy="643509"/>
          </a:xfrm>
          <a:prstGeom prst="rect">
            <a:avLst/>
          </a:prstGeom>
          <a:noFill/>
        </p:spPr>
      </p:pic>
      <p:pic>
        <p:nvPicPr>
          <p:cNvPr id="13" name="Picture 4" descr="CiNii Articles - 日本の論文をさが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67" y="4399522"/>
            <a:ext cx="1907704" cy="461540"/>
          </a:xfrm>
          <a:prstGeom prst="rect">
            <a:avLst/>
          </a:prstGeom>
          <a:noFill/>
        </p:spPr>
      </p:pic>
      <p:sp>
        <p:nvSpPr>
          <p:cNvPr id="14" name="フローチャート : 磁気ディスク 11"/>
          <p:cNvSpPr/>
          <p:nvPr/>
        </p:nvSpPr>
        <p:spPr>
          <a:xfrm>
            <a:off x="1238367" y="3408955"/>
            <a:ext cx="864096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Ｂ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 : 磁気ディスク 12"/>
          <p:cNvSpPr/>
          <p:nvPr/>
        </p:nvSpPr>
        <p:spPr>
          <a:xfrm>
            <a:off x="1598407" y="4057027"/>
            <a:ext cx="864096" cy="648072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Ｃ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350935" y="3751450"/>
            <a:ext cx="25922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IRDB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コンテンツを検索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74041" y="4903578"/>
            <a:ext cx="20882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日本の論文を検索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2543" y="4273051"/>
            <a:ext cx="93610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junii2</a:t>
            </a:r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1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34511" y="3624979"/>
            <a:ext cx="93610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junii2</a:t>
            </a:r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1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42823" y="3751450"/>
            <a:ext cx="864095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(junii2)</a:t>
            </a:r>
            <a:endParaRPr kumimoji="1" lang="en-US" altLang="ja-JP" sz="1050" dirty="0" smtClean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42823" y="4327514"/>
            <a:ext cx="122413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学術雑誌論文・紀要論文メタデータ</a:t>
            </a:r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junii2</a:t>
            </a:r>
            <a:r>
              <a:rPr kumimoji="1" lang="en-US" altLang="ja-JP" sz="1100" dirty="0" smtClean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22" name="四角形吹き出し 21"/>
          <p:cNvSpPr/>
          <p:nvPr/>
        </p:nvSpPr>
        <p:spPr>
          <a:xfrm>
            <a:off x="3922993" y="2833348"/>
            <a:ext cx="1296144" cy="576064"/>
          </a:xfrm>
          <a:prstGeom prst="wedgeRectCallout">
            <a:avLst>
              <a:gd name="adj1" fmla="val 21563"/>
              <a:gd name="adj2" fmla="val 774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収集・蓄積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42831" y="4299473"/>
            <a:ext cx="827584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論文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2791" y="3651401"/>
            <a:ext cx="827584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論文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2751" y="3003329"/>
            <a:ext cx="827584" cy="26161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論文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8141" y="236025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下矢印 26"/>
          <p:cNvSpPr/>
          <p:nvPr/>
        </p:nvSpPr>
        <p:spPr>
          <a:xfrm rot="10800000">
            <a:off x="527289" y="3942503"/>
            <a:ext cx="252028" cy="100811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0800000">
            <a:off x="878326" y="4608199"/>
            <a:ext cx="239314" cy="3393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 rot="10800000">
            <a:off x="174982" y="3336365"/>
            <a:ext cx="250966" cy="161424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74980" y="4921123"/>
            <a:ext cx="3295633" cy="27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一般的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な検索エンジンからのクロール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5651948" y="2379026"/>
            <a:ext cx="3110326" cy="580336"/>
          </a:xfrm>
          <a:prstGeom prst="wedgeRoundRectCallout">
            <a:avLst>
              <a:gd name="adj1" fmla="val -2937"/>
              <a:gd name="adj2" fmla="val 764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主として図書館員など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より専門職高いユーザを対象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6091916" y="5400321"/>
            <a:ext cx="2594884" cy="576064"/>
          </a:xfrm>
          <a:prstGeom prst="wedgeRoundRectCallout">
            <a:avLst>
              <a:gd name="adj1" fmla="val -5577"/>
              <a:gd name="adj2" fmla="val -7656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学術成果に関心がある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より広いユーザを対象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吹き出し 32"/>
          <p:cNvSpPr/>
          <p:nvPr/>
        </p:nvSpPr>
        <p:spPr>
          <a:xfrm>
            <a:off x="1415742" y="5394526"/>
            <a:ext cx="3336129" cy="576064"/>
          </a:xfrm>
          <a:prstGeom prst="wedgeRoundRectCallout">
            <a:avLst>
              <a:gd name="adj1" fmla="val 40544"/>
              <a:gd name="adj2" fmla="val -10228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日本の全機関リポジトリの情報を集約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する学術情報流通ハブ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2302672" y="2360255"/>
            <a:ext cx="1562270" cy="522570"/>
          </a:xfrm>
          <a:prstGeom prst="wedgeRoundRectCallout">
            <a:avLst>
              <a:gd name="adj1" fmla="val -21818"/>
              <a:gd name="adj2" fmla="val 764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大学と定めた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メタデータ標準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8848" y="1399708"/>
            <a:ext cx="618630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機関リポジトリコンテンツ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の流通・可視性の向上のために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NII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はメタデータハブ・検索エンジン等の基盤機能を提供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3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JaLC</a:t>
            </a:r>
            <a:r>
              <a:rPr kumimoji="1" lang="ja-JP" altLang="en-US" dirty="0" smtClean="0"/>
              <a:t>：データ</a:t>
            </a:r>
            <a:r>
              <a:rPr kumimoji="1" lang="en-US" altLang="ja-JP" dirty="0" smtClean="0"/>
              <a:t>DOI</a:t>
            </a:r>
            <a:r>
              <a:rPr kumimoji="1" lang="ja-JP" altLang="en-US" dirty="0" smtClean="0"/>
              <a:t>付与実験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27622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歴史的資料物写真データ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使用範囲：公開データ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件数：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件程度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データ管理責任者：学術資源リポジトリ協議会</a:t>
            </a:r>
          </a:p>
          <a:p>
            <a:pPr lvl="1">
              <a:lnSpc>
                <a:spcPct val="110000"/>
              </a:lnSpc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科学衛星観測データ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使用範囲：公開データ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件数：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件程度</a:t>
            </a:r>
          </a:p>
          <a:p>
            <a:pPr lvl="1">
              <a:lnSpc>
                <a:spcPct val="110000"/>
              </a:lnSpc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データ管理責任者：金沢大学</a:t>
            </a:r>
          </a:p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236964" y="4304548"/>
            <a:ext cx="914400" cy="14776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IRDB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462107" y="4304548"/>
            <a:ext cx="914400" cy="420131"/>
            <a:chOff x="2102071" y="3172923"/>
            <a:chExt cx="914400" cy="420131"/>
          </a:xfrm>
        </p:grpSpPr>
        <p:sp>
          <p:nvSpPr>
            <p:cNvPr id="6" name="正方形/長方形 5"/>
            <p:cNvSpPr/>
            <p:nvPr/>
          </p:nvSpPr>
          <p:spPr>
            <a:xfrm>
              <a:off x="2102071" y="3172923"/>
              <a:ext cx="914400" cy="420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0650" y="3276308"/>
              <a:ext cx="777242" cy="213360"/>
            </a:xfrm>
            <a:prstGeom prst="rect">
              <a:avLst/>
            </a:prstGeom>
          </p:spPr>
        </p:pic>
      </p:grpSp>
      <p:sp>
        <p:nvSpPr>
          <p:cNvPr id="8" name="円/楕円 7"/>
          <p:cNvSpPr/>
          <p:nvPr/>
        </p:nvSpPr>
        <p:spPr>
          <a:xfrm>
            <a:off x="2865519" y="5389744"/>
            <a:ext cx="134394" cy="13439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865519" y="5563660"/>
            <a:ext cx="134394" cy="13439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865519" y="5737576"/>
            <a:ext cx="134394" cy="13439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9664" y="4292234"/>
            <a:ext cx="553998" cy="16328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/>
              <a:t>サブジェクトリポジトリ</a:t>
            </a:r>
            <a:endParaRPr lang="en-US" altLang="ja-JP" sz="1200" dirty="0" smtClean="0"/>
          </a:p>
          <a:p>
            <a:r>
              <a:rPr lang="ja-JP" altLang="en-US" sz="1200" dirty="0" smtClean="0"/>
              <a:t>機関リポジトリ</a:t>
            </a:r>
            <a:endParaRPr lang="en-US" altLang="ja-JP" sz="1200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6011821" y="4600010"/>
            <a:ext cx="1430767" cy="9241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ジャパンリンクセンタ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81" y="4682757"/>
            <a:ext cx="1028045" cy="7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フリーフォーム 13"/>
          <p:cNvSpPr/>
          <p:nvPr/>
        </p:nvSpPr>
        <p:spPr>
          <a:xfrm>
            <a:off x="5188916" y="4950531"/>
            <a:ext cx="785353" cy="224436"/>
          </a:xfrm>
          <a:custGeom>
            <a:avLst/>
            <a:gdLst>
              <a:gd name="connsiteX0" fmla="*/ 774556 w 785314"/>
              <a:gd name="connsiteY0" fmla="*/ 0 h 225911"/>
              <a:gd name="connsiteX1" fmla="*/ 6 w 785314"/>
              <a:gd name="connsiteY1" fmla="*/ 139850 h 225911"/>
              <a:gd name="connsiteX2" fmla="*/ 785314 w 785314"/>
              <a:gd name="connsiteY2" fmla="*/ 225911 h 225911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16038 h 216386"/>
              <a:gd name="connsiteX2" fmla="*/ 785309 w 785309"/>
              <a:gd name="connsiteY2" fmla="*/ 216386 h 216386"/>
              <a:gd name="connsiteX0" fmla="*/ 784076 w 785309"/>
              <a:gd name="connsiteY0" fmla="*/ 303 h 216689"/>
              <a:gd name="connsiteX1" fmla="*/ 1 w 785309"/>
              <a:gd name="connsiteY1" fmla="*/ 116341 h 216689"/>
              <a:gd name="connsiteX2" fmla="*/ 785309 w 785309"/>
              <a:gd name="connsiteY2" fmla="*/ 216689 h 216689"/>
              <a:gd name="connsiteX0" fmla="*/ 784076 w 785309"/>
              <a:gd name="connsiteY0" fmla="*/ 303 h 216888"/>
              <a:gd name="connsiteX1" fmla="*/ 1 w 785309"/>
              <a:gd name="connsiteY1" fmla="*/ 116341 h 216888"/>
              <a:gd name="connsiteX2" fmla="*/ 785309 w 785309"/>
              <a:gd name="connsiteY2" fmla="*/ 216689 h 216888"/>
              <a:gd name="connsiteX0" fmla="*/ 784120 w 785353"/>
              <a:gd name="connsiteY0" fmla="*/ 2930 h 224436"/>
              <a:gd name="connsiteX1" fmla="*/ 45 w 785353"/>
              <a:gd name="connsiteY1" fmla="*/ 118968 h 224436"/>
              <a:gd name="connsiteX2" fmla="*/ 785353 w 785353"/>
              <a:gd name="connsiteY2" fmla="*/ 219316 h 2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353" h="224436">
                <a:moveTo>
                  <a:pt x="784120" y="2930"/>
                </a:moveTo>
                <a:cubicBezTo>
                  <a:pt x="400711" y="-3121"/>
                  <a:pt x="-4922" y="-12346"/>
                  <a:pt x="45" y="118968"/>
                </a:cubicBezTo>
                <a:cubicBezTo>
                  <a:pt x="5012" y="250282"/>
                  <a:pt x="384070" y="223686"/>
                  <a:pt x="785353" y="21931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 rot="1291596">
            <a:off x="3412929" y="4611184"/>
            <a:ext cx="785353" cy="143144"/>
          </a:xfrm>
          <a:custGeom>
            <a:avLst/>
            <a:gdLst>
              <a:gd name="connsiteX0" fmla="*/ 774556 w 785314"/>
              <a:gd name="connsiteY0" fmla="*/ 0 h 225911"/>
              <a:gd name="connsiteX1" fmla="*/ 6 w 785314"/>
              <a:gd name="connsiteY1" fmla="*/ 139850 h 225911"/>
              <a:gd name="connsiteX2" fmla="*/ 785314 w 785314"/>
              <a:gd name="connsiteY2" fmla="*/ 225911 h 225911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16038 h 216386"/>
              <a:gd name="connsiteX2" fmla="*/ 785309 w 785309"/>
              <a:gd name="connsiteY2" fmla="*/ 216386 h 216386"/>
              <a:gd name="connsiteX0" fmla="*/ 784076 w 785309"/>
              <a:gd name="connsiteY0" fmla="*/ 303 h 216689"/>
              <a:gd name="connsiteX1" fmla="*/ 1 w 785309"/>
              <a:gd name="connsiteY1" fmla="*/ 116341 h 216689"/>
              <a:gd name="connsiteX2" fmla="*/ 785309 w 785309"/>
              <a:gd name="connsiteY2" fmla="*/ 216689 h 216689"/>
              <a:gd name="connsiteX0" fmla="*/ 784076 w 785309"/>
              <a:gd name="connsiteY0" fmla="*/ 303 h 216888"/>
              <a:gd name="connsiteX1" fmla="*/ 1 w 785309"/>
              <a:gd name="connsiteY1" fmla="*/ 116341 h 216888"/>
              <a:gd name="connsiteX2" fmla="*/ 785309 w 785309"/>
              <a:gd name="connsiteY2" fmla="*/ 216689 h 216888"/>
              <a:gd name="connsiteX0" fmla="*/ 784120 w 785353"/>
              <a:gd name="connsiteY0" fmla="*/ 2930 h 224436"/>
              <a:gd name="connsiteX1" fmla="*/ 45 w 785353"/>
              <a:gd name="connsiteY1" fmla="*/ 118968 h 224436"/>
              <a:gd name="connsiteX2" fmla="*/ 785353 w 785353"/>
              <a:gd name="connsiteY2" fmla="*/ 219316 h 2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353" h="224436">
                <a:moveTo>
                  <a:pt x="784120" y="2930"/>
                </a:moveTo>
                <a:cubicBezTo>
                  <a:pt x="400711" y="-3121"/>
                  <a:pt x="-4922" y="-12346"/>
                  <a:pt x="45" y="118968"/>
                </a:cubicBezTo>
                <a:cubicBezTo>
                  <a:pt x="5012" y="250282"/>
                  <a:pt x="384070" y="223686"/>
                  <a:pt x="785353" y="21931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フリーフォーム 15"/>
          <p:cNvSpPr/>
          <p:nvPr/>
        </p:nvSpPr>
        <p:spPr>
          <a:xfrm>
            <a:off x="3414059" y="5000158"/>
            <a:ext cx="785353" cy="143144"/>
          </a:xfrm>
          <a:custGeom>
            <a:avLst/>
            <a:gdLst>
              <a:gd name="connsiteX0" fmla="*/ 774556 w 785314"/>
              <a:gd name="connsiteY0" fmla="*/ 0 h 225911"/>
              <a:gd name="connsiteX1" fmla="*/ 6 w 785314"/>
              <a:gd name="connsiteY1" fmla="*/ 139850 h 225911"/>
              <a:gd name="connsiteX2" fmla="*/ 785314 w 785314"/>
              <a:gd name="connsiteY2" fmla="*/ 225911 h 225911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16038 h 216386"/>
              <a:gd name="connsiteX2" fmla="*/ 785309 w 785309"/>
              <a:gd name="connsiteY2" fmla="*/ 216386 h 216386"/>
              <a:gd name="connsiteX0" fmla="*/ 784076 w 785309"/>
              <a:gd name="connsiteY0" fmla="*/ 303 h 216689"/>
              <a:gd name="connsiteX1" fmla="*/ 1 w 785309"/>
              <a:gd name="connsiteY1" fmla="*/ 116341 h 216689"/>
              <a:gd name="connsiteX2" fmla="*/ 785309 w 785309"/>
              <a:gd name="connsiteY2" fmla="*/ 216689 h 216689"/>
              <a:gd name="connsiteX0" fmla="*/ 784076 w 785309"/>
              <a:gd name="connsiteY0" fmla="*/ 303 h 216888"/>
              <a:gd name="connsiteX1" fmla="*/ 1 w 785309"/>
              <a:gd name="connsiteY1" fmla="*/ 116341 h 216888"/>
              <a:gd name="connsiteX2" fmla="*/ 785309 w 785309"/>
              <a:gd name="connsiteY2" fmla="*/ 216689 h 216888"/>
              <a:gd name="connsiteX0" fmla="*/ 784120 w 785353"/>
              <a:gd name="connsiteY0" fmla="*/ 2930 h 224436"/>
              <a:gd name="connsiteX1" fmla="*/ 45 w 785353"/>
              <a:gd name="connsiteY1" fmla="*/ 118968 h 224436"/>
              <a:gd name="connsiteX2" fmla="*/ 785353 w 785353"/>
              <a:gd name="connsiteY2" fmla="*/ 219316 h 2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353" h="224436">
                <a:moveTo>
                  <a:pt x="784120" y="2930"/>
                </a:moveTo>
                <a:cubicBezTo>
                  <a:pt x="400711" y="-3121"/>
                  <a:pt x="-4922" y="-12346"/>
                  <a:pt x="45" y="118968"/>
                </a:cubicBezTo>
                <a:cubicBezTo>
                  <a:pt x="5012" y="250282"/>
                  <a:pt x="384070" y="223686"/>
                  <a:pt x="785353" y="21931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 rot="20308404" flipV="1">
            <a:off x="3412929" y="5389131"/>
            <a:ext cx="785353" cy="143144"/>
          </a:xfrm>
          <a:custGeom>
            <a:avLst/>
            <a:gdLst>
              <a:gd name="connsiteX0" fmla="*/ 774556 w 785314"/>
              <a:gd name="connsiteY0" fmla="*/ 0 h 225911"/>
              <a:gd name="connsiteX1" fmla="*/ 6 w 785314"/>
              <a:gd name="connsiteY1" fmla="*/ 139850 h 225911"/>
              <a:gd name="connsiteX2" fmla="*/ 785314 w 785314"/>
              <a:gd name="connsiteY2" fmla="*/ 225911 h 225911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30325 h 216386"/>
              <a:gd name="connsiteX2" fmla="*/ 785309 w 785309"/>
              <a:gd name="connsiteY2" fmla="*/ 216386 h 216386"/>
              <a:gd name="connsiteX0" fmla="*/ 784076 w 785309"/>
              <a:gd name="connsiteY0" fmla="*/ 0 h 216386"/>
              <a:gd name="connsiteX1" fmla="*/ 1 w 785309"/>
              <a:gd name="connsiteY1" fmla="*/ 116038 h 216386"/>
              <a:gd name="connsiteX2" fmla="*/ 785309 w 785309"/>
              <a:gd name="connsiteY2" fmla="*/ 216386 h 216386"/>
              <a:gd name="connsiteX0" fmla="*/ 784076 w 785309"/>
              <a:gd name="connsiteY0" fmla="*/ 303 h 216689"/>
              <a:gd name="connsiteX1" fmla="*/ 1 w 785309"/>
              <a:gd name="connsiteY1" fmla="*/ 116341 h 216689"/>
              <a:gd name="connsiteX2" fmla="*/ 785309 w 785309"/>
              <a:gd name="connsiteY2" fmla="*/ 216689 h 216689"/>
              <a:gd name="connsiteX0" fmla="*/ 784076 w 785309"/>
              <a:gd name="connsiteY0" fmla="*/ 303 h 216888"/>
              <a:gd name="connsiteX1" fmla="*/ 1 w 785309"/>
              <a:gd name="connsiteY1" fmla="*/ 116341 h 216888"/>
              <a:gd name="connsiteX2" fmla="*/ 785309 w 785309"/>
              <a:gd name="connsiteY2" fmla="*/ 216689 h 216888"/>
              <a:gd name="connsiteX0" fmla="*/ 784120 w 785353"/>
              <a:gd name="connsiteY0" fmla="*/ 2930 h 224436"/>
              <a:gd name="connsiteX1" fmla="*/ 45 w 785353"/>
              <a:gd name="connsiteY1" fmla="*/ 118968 h 224436"/>
              <a:gd name="connsiteX2" fmla="*/ 785353 w 785353"/>
              <a:gd name="connsiteY2" fmla="*/ 219316 h 2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353" h="224436">
                <a:moveTo>
                  <a:pt x="784120" y="2930"/>
                </a:moveTo>
                <a:cubicBezTo>
                  <a:pt x="400711" y="-3121"/>
                  <a:pt x="-4922" y="-12346"/>
                  <a:pt x="45" y="118968"/>
                </a:cubicBezTo>
                <a:cubicBezTo>
                  <a:pt x="5012" y="250282"/>
                  <a:pt x="384070" y="223686"/>
                  <a:pt x="785353" y="219316"/>
                </a:cubicBez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96813" y="4211465"/>
            <a:ext cx="86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/>
              <a:t>OAI-PMH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53559" y="4648002"/>
            <a:ext cx="86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/>
              <a:t>OAI-PMH</a:t>
            </a:r>
            <a:endParaRPr kumimoji="1" lang="ja-JP" altLang="en-US" sz="140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/>
          <a:srcRect r="66353" b="36336"/>
          <a:stretch/>
        </p:blipFill>
        <p:spPr>
          <a:xfrm>
            <a:off x="4267920" y="4914066"/>
            <a:ext cx="852488" cy="31532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2557323" y="39891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各機関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07123" y="3989114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NII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21667" y="4292234"/>
            <a:ext cx="411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JST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16520" y="5925053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DOI</a:t>
            </a:r>
            <a:r>
              <a:rPr kumimoji="1" lang="ja-JP" altLang="en-US" sz="1400" dirty="0" smtClean="0"/>
              <a:t>付与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36964" y="592538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集約・中継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18276" y="5925053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DOI</a:t>
            </a:r>
            <a:r>
              <a:rPr kumimoji="1" lang="ja-JP" altLang="en-US" sz="1400" dirty="0" smtClean="0"/>
              <a:t>登録</a:t>
            </a:r>
            <a:endParaRPr kumimoji="1" lang="ja-JP" altLang="en-US" sz="1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2435954" y="4847146"/>
            <a:ext cx="991907" cy="420131"/>
            <a:chOff x="1372265" y="3215954"/>
            <a:chExt cx="991907" cy="420131"/>
          </a:xfrm>
        </p:grpSpPr>
        <p:sp>
          <p:nvSpPr>
            <p:cNvPr id="28" name="正方形/長方形 27"/>
            <p:cNvSpPr/>
            <p:nvPr/>
          </p:nvSpPr>
          <p:spPr>
            <a:xfrm>
              <a:off x="1398418" y="3215954"/>
              <a:ext cx="914400" cy="420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Picture 4" descr="DSpace transparent 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265" y="3247723"/>
              <a:ext cx="991907" cy="35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スライド番号プレースホルダー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62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WEKO</a:t>
            </a:r>
            <a:r>
              <a:rPr lang="ja-JP" altLang="en-US" dirty="0" smtClean="0"/>
              <a:t>と博物館資料</a:t>
            </a:r>
            <a:endParaRPr kumimoji="1" lang="ja-JP" altLang="en-US" dirty="0"/>
          </a:p>
        </p:txBody>
      </p:sp>
      <p:pic>
        <p:nvPicPr>
          <p:cNvPr id="10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802" y="1213164"/>
            <a:ext cx="8872396" cy="476212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正方形/長方形 100"/>
          <p:cNvSpPr/>
          <p:nvPr/>
        </p:nvSpPr>
        <p:spPr>
          <a:xfrm>
            <a:off x="2239470" y="5863049"/>
            <a:ext cx="4665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324863"/>
                </a:solidFill>
              </a:rPr>
              <a:t>（一社）学術</a:t>
            </a:r>
            <a:r>
              <a:rPr lang="ja-JP" altLang="en-US" dirty="0">
                <a:solidFill>
                  <a:srgbClr val="324863"/>
                </a:solidFill>
              </a:rPr>
              <a:t>資源リポジトリ</a:t>
            </a:r>
            <a:r>
              <a:rPr lang="ja-JP" altLang="en-US" dirty="0" smtClean="0">
                <a:solidFill>
                  <a:srgbClr val="324863"/>
                </a:solidFill>
              </a:rPr>
              <a:t>協議会としての活動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16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右矢印 17"/>
          <p:cNvSpPr/>
          <p:nvPr/>
        </p:nvSpPr>
        <p:spPr>
          <a:xfrm>
            <a:off x="2781618" y="1659748"/>
            <a:ext cx="1762960" cy="2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WEKO</a:t>
            </a:r>
            <a:r>
              <a:rPr lang="ja-JP" altLang="en-US" dirty="0" smtClean="0"/>
              <a:t>と衛星観測データ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0" y="2221729"/>
            <a:ext cx="6186380" cy="3934596"/>
          </a:xfrm>
        </p:spPr>
      </p:pic>
      <p:pic>
        <p:nvPicPr>
          <p:cNvPr id="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6354" y="1560876"/>
            <a:ext cx="1250446" cy="3751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グループ化 16"/>
          <p:cNvGrpSpPr/>
          <p:nvPr/>
        </p:nvGrpSpPr>
        <p:grpSpPr>
          <a:xfrm>
            <a:off x="2914584" y="1467847"/>
            <a:ext cx="1298359" cy="705679"/>
            <a:chOff x="2536419" y="1439963"/>
            <a:chExt cx="1298359" cy="705679"/>
          </a:xfrm>
        </p:grpSpPr>
        <p:pic>
          <p:nvPicPr>
            <p:cNvPr id="12" name="images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6419" y="1469316"/>
              <a:ext cx="906416" cy="67632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programing_python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8435" y="1439963"/>
              <a:ext cx="894400" cy="30210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Logo128x128b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45019" y="1547185"/>
              <a:ext cx="389759" cy="38975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ak_h1_mca_19891020_v02.cdf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44578" y="1303637"/>
            <a:ext cx="1028053" cy="905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20062" y="1399365"/>
            <a:ext cx="1114080" cy="71437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フローチャート: 磁気ディスク 15"/>
          <p:cNvSpPr/>
          <p:nvPr/>
        </p:nvSpPr>
        <p:spPr>
          <a:xfrm>
            <a:off x="2134142" y="1547185"/>
            <a:ext cx="548850" cy="42976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DB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>
            <a:off x="5673394" y="1659747"/>
            <a:ext cx="1762960" cy="220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swordlogo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06237" y="1616583"/>
            <a:ext cx="1097274" cy="317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スクリーンショット 2014-06-29 19.07.15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579465" y="3074646"/>
            <a:ext cx="932948" cy="124822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右矢印 21"/>
          <p:cNvSpPr/>
          <p:nvPr/>
        </p:nvSpPr>
        <p:spPr>
          <a:xfrm rot="5400000">
            <a:off x="7455540" y="2381117"/>
            <a:ext cx="1140861" cy="246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iugonet_banner_150x5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606565" y="2353886"/>
            <a:ext cx="910023" cy="32760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8EE5-A113-4DF7-BF4D-7FE881DCF2A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714" y="5550897"/>
            <a:ext cx="81285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SPASE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メタデータに対応 ⇒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オリジナルコードに反映予定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22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C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" id="{D0E06470-52EF-4CAC-92D8-5D8641EB9221}" vid="{ABD61AA7-9352-44B4-B016-D1BF290B2CA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1593</Words>
  <Application>Microsoft Office PowerPoint</Application>
  <PresentationFormat>画面に合わせる (4:3)</PresentationFormat>
  <Paragraphs>427</Paragraphs>
  <Slides>23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7" baseType="lpstr">
      <vt:lpstr>HGPｺﾞｼｯｸE</vt:lpstr>
      <vt:lpstr>HGP創英角ｺﾞｼｯｸUB</vt:lpstr>
      <vt:lpstr>HG明朝E</vt:lpstr>
      <vt:lpstr>Lucida Grande</vt:lpstr>
      <vt:lpstr>ＭＳ Ｐゴシック</vt:lpstr>
      <vt:lpstr>メイリオ</vt:lpstr>
      <vt:lpstr>Arial</vt:lpstr>
      <vt:lpstr>Arial Black</vt:lpstr>
      <vt:lpstr>Bookman Old Style</vt:lpstr>
      <vt:lpstr>Calibri</vt:lpstr>
      <vt:lpstr>Gill Sans MT</vt:lpstr>
      <vt:lpstr>Wingdings</vt:lpstr>
      <vt:lpstr>Wingdings 3</vt:lpstr>
      <vt:lpstr>JC</vt:lpstr>
      <vt:lpstr>リポジトリソフトウェアWEKOの活用事例とオープンサイエンスへの展開</vt:lpstr>
      <vt:lpstr>話題提供</vt:lpstr>
      <vt:lpstr>機関リポジトリとNIIによる支援事業</vt:lpstr>
      <vt:lpstr>JAIRO Cloud</vt:lpstr>
      <vt:lpstr>日本のIR構築数の推移</vt:lpstr>
      <vt:lpstr>機関リポジトリコンテンツの流通基盤</vt:lpstr>
      <vt:lpstr>JaLC：データDOI付与実験</vt:lpstr>
      <vt:lpstr>WEKOと博物館資料</vt:lpstr>
      <vt:lpstr>WEKOと衛星観測データ</vt:lpstr>
      <vt:lpstr>話題提供</vt:lpstr>
      <vt:lpstr>オープンサイエンスを支える基盤とは</vt:lpstr>
      <vt:lpstr>NIIにおけるシーズ</vt:lpstr>
      <vt:lpstr>学認クラウド（仲介サービス）：計画中</vt:lpstr>
      <vt:lpstr>ポータル（クラウドゲートウェイ）：開発中</vt:lpstr>
      <vt:lpstr>学術認証フェデレーション 「学認」</vt:lpstr>
      <vt:lpstr>GakuNin mAP</vt:lpstr>
      <vt:lpstr>CiNii for X</vt:lpstr>
      <vt:lpstr>Dockerを活用したOS</vt:lpstr>
      <vt:lpstr>Jupyterを活用したOS</vt:lpstr>
      <vt:lpstr>NIIにおけるシーズ</vt:lpstr>
      <vt:lpstr>共同研究を支える基盤</vt:lpstr>
      <vt:lpstr>試行実験</vt:lpstr>
      <vt:lpstr>国立情報学研究所オープンフォーラム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機関リポジトリの現状と展望 研究データへの対応の視点</dc:title>
  <dc:creator>Kazu Yamaji</dc:creator>
  <cp:lastModifiedBy>Yamaji kazu</cp:lastModifiedBy>
  <cp:revision>144</cp:revision>
  <cp:lastPrinted>2015-10-28T09:19:32Z</cp:lastPrinted>
  <dcterms:created xsi:type="dcterms:W3CDTF">2015-10-28T04:22:45Z</dcterms:created>
  <dcterms:modified xsi:type="dcterms:W3CDTF">2015-12-06T04:16:10Z</dcterms:modified>
</cp:coreProperties>
</file>