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22"/>
  </p:notesMasterIdLst>
  <p:handoutMasterIdLst>
    <p:handoutMasterId r:id="rId23"/>
  </p:handoutMasterIdLst>
  <p:sldIdLst>
    <p:sldId id="256" r:id="rId2"/>
    <p:sldId id="312" r:id="rId3"/>
    <p:sldId id="283" r:id="rId4"/>
    <p:sldId id="313" r:id="rId5"/>
    <p:sldId id="265" r:id="rId6"/>
    <p:sldId id="314" r:id="rId7"/>
    <p:sldId id="306" r:id="rId8"/>
    <p:sldId id="316" r:id="rId9"/>
    <p:sldId id="318" r:id="rId10"/>
    <p:sldId id="320" r:id="rId11"/>
    <p:sldId id="326" r:id="rId12"/>
    <p:sldId id="319" r:id="rId13"/>
    <p:sldId id="331" r:id="rId14"/>
    <p:sldId id="322" r:id="rId15"/>
    <p:sldId id="327" r:id="rId16"/>
    <p:sldId id="328" r:id="rId17"/>
    <p:sldId id="329" r:id="rId18"/>
    <p:sldId id="323" r:id="rId19"/>
    <p:sldId id="330" r:id="rId20"/>
    <p:sldId id="315" r:id="rId21"/>
  </p:sldIdLst>
  <p:sldSz cx="9144000" cy="6858000" type="screen4x3"/>
  <p:notesSz cx="7099300" cy="1023461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CC"/>
    <a:srgbClr val="6BA66B"/>
    <a:srgbClr val="3BB33B"/>
    <a:srgbClr val="006600"/>
    <a:srgbClr val="FF9900"/>
    <a:srgbClr val="800000"/>
    <a:srgbClr val="FFC1C1"/>
    <a:srgbClr val="FFCCFF"/>
    <a:srgbClr val="3FBF3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autoAdjust="0"/>
    <p:restoredTop sz="96850" autoAdjust="0"/>
  </p:normalViewPr>
  <p:slideViewPr>
    <p:cSldViewPr snapToObjects="1" showGuides="1">
      <p:cViewPr varScale="1">
        <p:scale>
          <a:sx n="60" d="100"/>
          <a:sy n="60" d="100"/>
        </p:scale>
        <p:origin x="78" y="2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76363" cy="511730"/>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lvl1pPr>
              <a:defRPr sz="1300">
                <a:latin typeface="Arial" charset="0"/>
                <a:ea typeface="ＭＳ Ｐゴシック" pitchFamily="50" charset="-128"/>
                <a:cs typeface="+mn-cs"/>
              </a:defRPr>
            </a:lvl1pPr>
          </a:lstStyle>
          <a:p>
            <a:pPr>
              <a:defRPr/>
            </a:pPr>
            <a:endParaRPr lang="en-US" altLang="ja-JP"/>
          </a:p>
        </p:txBody>
      </p:sp>
      <p:sp>
        <p:nvSpPr>
          <p:cNvPr id="46083" name="Rectangle 3"/>
          <p:cNvSpPr>
            <a:spLocks noGrp="1" noChangeArrowheads="1"/>
          </p:cNvSpPr>
          <p:nvPr>
            <p:ph type="dt" sz="quarter" idx="1"/>
          </p:nvPr>
        </p:nvSpPr>
        <p:spPr bwMode="auto">
          <a:xfrm>
            <a:off x="4021294" y="1"/>
            <a:ext cx="3076363" cy="511730"/>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lvl1pPr algn="r">
              <a:defRPr sz="1300">
                <a:latin typeface="Arial" pitchFamily="-110" charset="0"/>
                <a:ea typeface="ＭＳ Ｐゴシック" pitchFamily="-110" charset="-128"/>
                <a:cs typeface="ＭＳ Ｐゴシック" pitchFamily="-110" charset="-128"/>
              </a:defRPr>
            </a:lvl1pPr>
          </a:lstStyle>
          <a:p>
            <a:pPr>
              <a:defRPr/>
            </a:pPr>
            <a:fld id="{781BDA53-18D3-064F-84D2-BBC238A36F38}" type="datetime1">
              <a:rPr lang="ja-JP" altLang="en-US"/>
              <a:pPr>
                <a:defRPr/>
              </a:pPr>
              <a:t>2015/12/8</a:t>
            </a:fld>
            <a:endParaRPr lang="en-US" altLang="ja-JP"/>
          </a:p>
        </p:txBody>
      </p:sp>
      <p:sp>
        <p:nvSpPr>
          <p:cNvPr id="46084" name="Rectangle 4"/>
          <p:cNvSpPr>
            <a:spLocks noGrp="1" noChangeArrowheads="1"/>
          </p:cNvSpPr>
          <p:nvPr>
            <p:ph type="ftr" sz="quarter" idx="2"/>
          </p:nvPr>
        </p:nvSpPr>
        <p:spPr bwMode="auto">
          <a:xfrm>
            <a:off x="0" y="9721106"/>
            <a:ext cx="3076363" cy="511730"/>
          </a:xfrm>
          <a:prstGeom prst="rect">
            <a:avLst/>
          </a:prstGeom>
          <a:noFill/>
          <a:ln w="9525">
            <a:noFill/>
            <a:miter lim="800000"/>
            <a:headEnd/>
            <a:tailEnd/>
          </a:ln>
          <a:effectLst/>
        </p:spPr>
        <p:txBody>
          <a:bodyPr vert="horz" wrap="square" lIns="95390" tIns="47695" rIns="95390" bIns="47695" numCol="1" anchor="b" anchorCtr="0" compatLnSpc="1">
            <a:prstTxWarp prst="textNoShape">
              <a:avLst/>
            </a:prstTxWarp>
          </a:bodyPr>
          <a:lstStyle>
            <a:lvl1pPr>
              <a:defRPr sz="1300">
                <a:latin typeface="Arial" charset="0"/>
                <a:ea typeface="ＭＳ Ｐゴシック" pitchFamily="50" charset="-128"/>
                <a:cs typeface="+mn-cs"/>
              </a:defRPr>
            </a:lvl1pPr>
          </a:lstStyle>
          <a:p>
            <a:pPr>
              <a:defRPr/>
            </a:pPr>
            <a:endParaRPr lang="en-US" altLang="ja-JP"/>
          </a:p>
        </p:txBody>
      </p:sp>
      <p:sp>
        <p:nvSpPr>
          <p:cNvPr id="46085" name="Rectangle 5"/>
          <p:cNvSpPr>
            <a:spLocks noGrp="1" noChangeArrowheads="1"/>
          </p:cNvSpPr>
          <p:nvPr>
            <p:ph type="sldNum" sz="quarter" idx="3"/>
          </p:nvPr>
        </p:nvSpPr>
        <p:spPr bwMode="auto">
          <a:xfrm>
            <a:off x="4021294" y="9721106"/>
            <a:ext cx="3076363" cy="511730"/>
          </a:xfrm>
          <a:prstGeom prst="rect">
            <a:avLst/>
          </a:prstGeom>
          <a:noFill/>
          <a:ln w="9525">
            <a:noFill/>
            <a:miter lim="800000"/>
            <a:headEnd/>
            <a:tailEnd/>
          </a:ln>
          <a:effectLst/>
        </p:spPr>
        <p:txBody>
          <a:bodyPr vert="horz" wrap="square" lIns="95390" tIns="47695" rIns="95390" bIns="47695" numCol="1" anchor="b" anchorCtr="0" compatLnSpc="1">
            <a:prstTxWarp prst="textNoShape">
              <a:avLst/>
            </a:prstTxWarp>
          </a:bodyPr>
          <a:lstStyle>
            <a:lvl1pPr algn="r">
              <a:defRPr sz="1300">
                <a:latin typeface="Arial" pitchFamily="-110" charset="0"/>
                <a:ea typeface="ＭＳ Ｐゴシック" pitchFamily="-110" charset="-128"/>
                <a:cs typeface="ＭＳ Ｐゴシック" pitchFamily="-110" charset="-128"/>
              </a:defRPr>
            </a:lvl1pPr>
          </a:lstStyle>
          <a:p>
            <a:pPr>
              <a:defRPr/>
            </a:pPr>
            <a:fld id="{286D210A-680F-3B44-9A91-2CBD46EC1367}" type="slidenum">
              <a:rPr lang="ja-JP" altLang="en-US"/>
              <a:pPr>
                <a:defRPr/>
              </a:pPr>
              <a:t>‹#›</a:t>
            </a:fld>
            <a:endParaRPr lang="en-US" altLang="ja-JP"/>
          </a:p>
        </p:txBody>
      </p:sp>
    </p:spTree>
    <p:extLst>
      <p:ext uri="{BB962C8B-B14F-4D97-AF65-F5344CB8AC3E}">
        <p14:creationId xmlns:p14="http://schemas.microsoft.com/office/powerpoint/2010/main" val="3858511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363" cy="511730"/>
          </a:xfrm>
          <a:prstGeom prst="rect">
            <a:avLst/>
          </a:prstGeom>
        </p:spPr>
        <p:txBody>
          <a:bodyPr vert="horz" wrap="square" lIns="95390" tIns="47695" rIns="95390" bIns="47695" numCol="1" anchor="t" anchorCtr="0" compatLnSpc="1">
            <a:prstTxWarp prst="textNoShape">
              <a:avLst/>
            </a:prstTxWarp>
          </a:bodyPr>
          <a:lstStyle>
            <a:lvl1pPr>
              <a:defRPr sz="1300">
                <a:latin typeface="Calibri" pitchFamily="-105" charset="0"/>
                <a:ea typeface="ＭＳ Ｐゴシック" pitchFamily="-105" charset="-128"/>
                <a:cs typeface="ＭＳ Ｐゴシック" pitchFamily="-105" charset="-128"/>
              </a:defRPr>
            </a:lvl1pPr>
          </a:lstStyle>
          <a:p>
            <a:pPr>
              <a:defRPr/>
            </a:pPr>
            <a:endParaRPr lang="ja-JP" altLang="en-US"/>
          </a:p>
        </p:txBody>
      </p:sp>
      <p:sp>
        <p:nvSpPr>
          <p:cNvPr id="3" name="日付プレースホルダ 2"/>
          <p:cNvSpPr>
            <a:spLocks noGrp="1"/>
          </p:cNvSpPr>
          <p:nvPr>
            <p:ph type="dt" idx="1"/>
          </p:nvPr>
        </p:nvSpPr>
        <p:spPr>
          <a:xfrm>
            <a:off x="4021294" y="1"/>
            <a:ext cx="3076363" cy="511730"/>
          </a:xfrm>
          <a:prstGeom prst="rect">
            <a:avLst/>
          </a:prstGeom>
        </p:spPr>
        <p:txBody>
          <a:bodyPr vert="horz" wrap="square" lIns="95390" tIns="47695" rIns="95390" bIns="47695" numCol="1" anchor="t" anchorCtr="0" compatLnSpc="1">
            <a:prstTxWarp prst="textNoShape">
              <a:avLst/>
            </a:prstTxWarp>
          </a:bodyPr>
          <a:lstStyle>
            <a:lvl1pPr algn="r">
              <a:defRPr sz="1300">
                <a:latin typeface="Calibri" pitchFamily="-110" charset="0"/>
                <a:ea typeface="ＭＳ Ｐゴシック" pitchFamily="-110" charset="-128"/>
                <a:cs typeface="ＭＳ Ｐゴシック" pitchFamily="-110" charset="-128"/>
              </a:defRPr>
            </a:lvl1pPr>
          </a:lstStyle>
          <a:p>
            <a:pPr>
              <a:defRPr/>
            </a:pPr>
            <a:fld id="{EE785481-618F-564C-B55B-C733CB2718EF}" type="datetime1">
              <a:rPr lang="ja-JP" altLang="en-US"/>
              <a:pPr>
                <a:defRPr/>
              </a:pPr>
              <a:t>2015/12/8</a:t>
            </a:fld>
            <a:endParaRPr lang="en-US" altLang="ja-JP"/>
          </a:p>
        </p:txBody>
      </p:sp>
      <p:sp>
        <p:nvSpPr>
          <p:cNvPr id="4" name="スライド イメージ プレースホルダ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wrap="square" lIns="95390" tIns="47695" rIns="95390" bIns="47695" numCol="1" anchor="ctr" anchorCtr="0" compatLnSpc="1">
            <a:prstTxWarp prst="textNoShape">
              <a:avLst/>
            </a:prstTxWarp>
          </a:bodyPr>
          <a:lstStyle/>
          <a:p>
            <a:pPr lvl="0"/>
            <a:endParaRPr lang="ja-JP" altLang="en-US" noProof="0"/>
          </a:p>
        </p:txBody>
      </p:sp>
      <p:sp>
        <p:nvSpPr>
          <p:cNvPr id="5" name="ノート プレースホルダ 4"/>
          <p:cNvSpPr>
            <a:spLocks noGrp="1"/>
          </p:cNvSpPr>
          <p:nvPr>
            <p:ph type="body" sz="quarter" idx="3"/>
          </p:nvPr>
        </p:nvSpPr>
        <p:spPr>
          <a:xfrm>
            <a:off x="709931" y="4861441"/>
            <a:ext cx="5679440" cy="4605575"/>
          </a:xfrm>
          <a:prstGeom prst="rect">
            <a:avLst/>
          </a:prstGeom>
        </p:spPr>
        <p:txBody>
          <a:bodyPr vert="horz" wrap="square" lIns="95390" tIns="47695" rIns="95390" bIns="47695"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9721106"/>
            <a:ext cx="3076363" cy="511730"/>
          </a:xfrm>
          <a:prstGeom prst="rect">
            <a:avLst/>
          </a:prstGeom>
        </p:spPr>
        <p:txBody>
          <a:bodyPr vert="horz" wrap="square" lIns="95390" tIns="47695" rIns="95390" bIns="47695" numCol="1" anchor="b" anchorCtr="0" compatLnSpc="1">
            <a:prstTxWarp prst="textNoShape">
              <a:avLst/>
            </a:prstTxWarp>
          </a:bodyPr>
          <a:lstStyle>
            <a:lvl1pPr>
              <a:defRPr sz="1300">
                <a:latin typeface="Calibri" pitchFamily="-105" charset="0"/>
                <a:ea typeface="ＭＳ Ｐゴシック" pitchFamily="-105" charset="-128"/>
                <a:cs typeface="ＭＳ Ｐゴシック" pitchFamily="-105"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1294" y="9721106"/>
            <a:ext cx="3076363" cy="511730"/>
          </a:xfrm>
          <a:prstGeom prst="rect">
            <a:avLst/>
          </a:prstGeom>
        </p:spPr>
        <p:txBody>
          <a:bodyPr vert="horz" wrap="square" lIns="95390" tIns="47695" rIns="95390" bIns="47695" numCol="1" anchor="b" anchorCtr="0" compatLnSpc="1">
            <a:prstTxWarp prst="textNoShape">
              <a:avLst/>
            </a:prstTxWarp>
          </a:bodyPr>
          <a:lstStyle>
            <a:lvl1pPr algn="r">
              <a:defRPr sz="1300">
                <a:latin typeface="Calibri" pitchFamily="-110" charset="0"/>
                <a:ea typeface="ＭＳ Ｐゴシック" pitchFamily="-110" charset="-128"/>
                <a:cs typeface="ＭＳ Ｐゴシック" pitchFamily="-110" charset="-128"/>
              </a:defRPr>
            </a:lvl1pPr>
          </a:lstStyle>
          <a:p>
            <a:pPr>
              <a:defRPr/>
            </a:pPr>
            <a:fld id="{D71505BF-72F5-FC42-8072-7B3591EBCBF7}" type="slidenum">
              <a:rPr lang="ja-JP" altLang="en-US"/>
              <a:pPr>
                <a:defRPr/>
              </a:pPr>
              <a:t>‹#›</a:t>
            </a:fld>
            <a:endParaRPr lang="en-US" altLang="ja-JP"/>
          </a:p>
        </p:txBody>
      </p:sp>
    </p:spTree>
    <p:extLst>
      <p:ext uri="{BB962C8B-B14F-4D97-AF65-F5344CB8AC3E}">
        <p14:creationId xmlns:p14="http://schemas.microsoft.com/office/powerpoint/2010/main" val="238996999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71505BF-72F5-FC42-8072-7B3591EBCBF7}" type="slidenum">
              <a:rPr lang="ja-JP" altLang="en-US" smtClean="0"/>
              <a:pPr>
                <a:defRPr/>
              </a:pPr>
              <a:t>1</a:t>
            </a:fld>
            <a:endParaRPr lang="en-US" altLang="ja-JP"/>
          </a:p>
        </p:txBody>
      </p:sp>
    </p:spTree>
    <p:extLst>
      <p:ext uri="{BB962C8B-B14F-4D97-AF65-F5344CB8AC3E}">
        <p14:creationId xmlns:p14="http://schemas.microsoft.com/office/powerpoint/2010/main" val="91771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771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6726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5930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277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0665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7103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7638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1549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8645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48626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52946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51324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240175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161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409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0120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9576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0244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16727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t>2012/2/15</a:t>
            </a:r>
            <a:endParaRPr lang="ja-JP" altLang="en-US" dirty="0"/>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pPr>
                <a:defRPr/>
              </a:pPr>
              <a:t>‹#›</a:t>
            </a:fld>
            <a:endParaRPr lang="en-US" altLang="ja-JP" dirty="0"/>
          </a:p>
        </p:txBody>
      </p:sp>
      <p:sp>
        <p:nvSpPr>
          <p:cNvPr id="13" name="フッター プレースホルダ 12"/>
          <p:cNvSpPr>
            <a:spLocks noGrp="1"/>
          </p:cNvSpPr>
          <p:nvPr>
            <p:ph type="ftr" sz="quarter" idx="12"/>
          </p:nvPr>
        </p:nvSpPr>
        <p:spPr/>
        <p:txBody>
          <a:bodyPr/>
          <a:lstStyle/>
          <a:p>
            <a:r>
              <a:rPr lang="en-US" altLang="ja-JP" smtClean="0"/>
              <a:t>Hori, IUGONET project, </a:t>
            </a:r>
            <a:r>
              <a:rPr lang="ja-JP" altLang="en-US" smtClean="0"/>
              <a:t>宇宙科学情報解析シンポジウム </a:t>
            </a:r>
            <a:r>
              <a:rPr lang="en-US" altLang="ja-JP" smtClean="0"/>
              <a:t>@ISAS</a:t>
            </a:r>
            <a:endParaRPr lang="ja-JP" altLang="en-US" dirty="0"/>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vl1pPr>
          </a:lstStyle>
          <a:p>
            <a:pPr lvl="0"/>
            <a:r>
              <a:rPr kumimoji="1" lang="ja-JP" altLang="en-US" dirty="0" smtClean="0"/>
              <a:t>スライドのタイトル</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t>2012/2/15</a:t>
            </a:r>
            <a:endParaRPr lang="ja-JP" altLang="en-US" dirty="0"/>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pPr>
                <a:defRPr/>
              </a:pPr>
              <a:t>‹#›</a:t>
            </a:fld>
            <a:endParaRPr lang="en-US" altLang="ja-JP" dirty="0"/>
          </a:p>
        </p:txBody>
      </p:sp>
      <p:sp>
        <p:nvSpPr>
          <p:cNvPr id="10" name="フッター プレースホルダ 9"/>
          <p:cNvSpPr>
            <a:spLocks noGrp="1"/>
          </p:cNvSpPr>
          <p:nvPr>
            <p:ph type="ftr" sz="quarter" idx="12"/>
          </p:nvPr>
        </p:nvSpPr>
        <p:spPr/>
        <p:txBody>
          <a:bodyPr/>
          <a:lstStyle/>
          <a:p>
            <a:r>
              <a:rPr lang="en-US" altLang="ja-JP" smtClean="0"/>
              <a:t>Hori, IUGONET project, </a:t>
            </a:r>
            <a:r>
              <a:rPr lang="ja-JP" altLang="en-US" smtClean="0"/>
              <a:t>宇宙科学情報解析シンポジウム </a:t>
            </a:r>
            <a:r>
              <a:rPr lang="en-US" altLang="ja-JP" smtClean="0"/>
              <a:t>@ISAS</a:t>
            </a:r>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pPr>
                <a:defRPr/>
              </a:pPr>
              <a:t>‹#›</a:t>
            </a:fld>
            <a:endParaRPr lang="en-US" altLang="ja-JP" dirty="0"/>
          </a:p>
        </p:txBody>
      </p:sp>
      <p:sp>
        <p:nvSpPr>
          <p:cNvPr id="4" name="日付プレースホルダ 3"/>
          <p:cNvSpPr>
            <a:spLocks noGrp="1"/>
          </p:cNvSpPr>
          <p:nvPr>
            <p:ph type="dt" sz="half" idx="11"/>
          </p:nvPr>
        </p:nvSpPr>
        <p:spPr/>
        <p:txBody>
          <a:bodyPr/>
          <a:lstStyle/>
          <a:p>
            <a:r>
              <a:rPr lang="en-US" altLang="ja-JP" smtClean="0"/>
              <a:t>2012/2/15</a:t>
            </a:r>
            <a:endParaRPr lang="ja-JP" altLang="en-US" dirty="0"/>
          </a:p>
        </p:txBody>
      </p:sp>
      <p:sp>
        <p:nvSpPr>
          <p:cNvPr id="5" name="フッター プレースホルダ 4"/>
          <p:cNvSpPr>
            <a:spLocks noGrp="1"/>
          </p:cNvSpPr>
          <p:nvPr>
            <p:ph type="ftr" sz="quarter" idx="12"/>
          </p:nvPr>
        </p:nvSpPr>
        <p:spPr/>
        <p:txBody>
          <a:bodyPr/>
          <a:lstStyle/>
          <a:p>
            <a:r>
              <a:rPr lang="en-US" altLang="ja-JP" smtClean="0"/>
              <a:t>Hori, IUGONET project, </a:t>
            </a:r>
            <a:r>
              <a:rPr lang="ja-JP" altLang="en-US" smtClean="0"/>
              <a:t>宇宙科学情報解析シンポジウム </a:t>
            </a:r>
            <a:r>
              <a:rPr lang="en-US" altLang="ja-JP" smtClean="0"/>
              <a:t>@ISAS</a:t>
            </a:r>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pPr>
              <a:defRPr/>
            </a:pPr>
            <a:fld id="{86C2E42C-E727-CA4A-BBC1-684281922D98}" type="slidenum">
              <a:rPr lang="en-US" altLang="ja-JP"/>
              <a:pPr>
                <a:defRPr/>
              </a:pPr>
              <a:t>‹#›</a:t>
            </a:fld>
            <a:endParaRPr lang="en-US" altLang="ja-JP" dirty="0"/>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defRPr>
            </a:lvl1pPr>
          </a:lstStyle>
          <a:p>
            <a:r>
              <a:rPr lang="en-US" altLang="ja-JP" smtClean="0"/>
              <a:t>2012/2/15</a:t>
            </a:r>
            <a:endParaRPr lang="ja-JP" altLang="en-US" dirty="0"/>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defRPr>
            </a:lvl1pPr>
          </a:lstStyle>
          <a:p>
            <a:r>
              <a:rPr lang="en-US" altLang="ja-JP" smtClean="0"/>
              <a:t>Hori, IUGONET project, </a:t>
            </a:r>
            <a:r>
              <a:rPr lang="ja-JP" altLang="en-US" smtClean="0"/>
              <a:t>宇宙科学情報解析シンポジウム </a:t>
            </a:r>
            <a:r>
              <a:rPr lang="en-US" altLang="ja-JP" smtClean="0"/>
              <a:t>@ISAS</a:t>
            </a:r>
            <a:endParaRPr lang="ja-JP" altLang="en-US" dirty="0"/>
          </a:p>
        </p:txBody>
      </p:sp>
    </p:spTree>
  </p:cSld>
  <p:clrMap bg1="lt1" tx1="dk1" bg2="lt2" tx2="dk2" accent1="accent1" accent2="accent2" accent3="accent3" accent4="accent4" accent5="accent5" accent6="accent6" hlink="hlink" folHlink="folHlink"/>
  <p:sldLayoutIdLst>
    <p:sldLayoutId id="2147483900" r:id="rId1"/>
    <p:sldLayoutId id="2147483899" r:id="rId2"/>
    <p:sldLayoutId id="2147483898" r:id="rId3"/>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mj-lt"/>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mj-lt"/>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1.jpeg"/><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chemeClr val="bg1">
                    <a:lumMod val="50000"/>
                  </a:schemeClr>
                </a:solidFill>
              </a:rPr>
              <a:t>平成</a:t>
            </a:r>
            <a:r>
              <a:rPr lang="en-US" altLang="ja-JP" dirty="0" smtClean="0">
                <a:solidFill>
                  <a:schemeClr val="bg1">
                    <a:lumMod val="50000"/>
                  </a:schemeClr>
                </a:solidFill>
              </a:rPr>
              <a:t>27</a:t>
            </a:r>
            <a:r>
              <a:rPr lang="ja-JP" altLang="en-US" dirty="0" smtClean="0">
                <a:solidFill>
                  <a:schemeClr val="bg1">
                    <a:lumMod val="50000"/>
                  </a:schemeClr>
                </a:solidFill>
              </a:rPr>
              <a:t>年</a:t>
            </a:r>
            <a:r>
              <a:rPr lang="en-US" altLang="ja-JP" dirty="0" smtClean="0">
                <a:solidFill>
                  <a:schemeClr val="bg1">
                    <a:lumMod val="50000"/>
                  </a:schemeClr>
                </a:solidFill>
              </a:rPr>
              <a:t>12</a:t>
            </a:r>
            <a:r>
              <a:rPr lang="ja-JP" altLang="en-US" dirty="0" smtClean="0">
                <a:solidFill>
                  <a:schemeClr val="bg1">
                    <a:lumMod val="50000"/>
                  </a:schemeClr>
                </a:solidFill>
              </a:rPr>
              <a:t>月</a:t>
            </a:r>
            <a:r>
              <a:rPr lang="en-US" altLang="ja-JP" dirty="0" smtClean="0">
                <a:solidFill>
                  <a:schemeClr val="bg1">
                    <a:lumMod val="50000"/>
                  </a:schemeClr>
                </a:solidFill>
              </a:rPr>
              <a:t>7</a:t>
            </a:r>
            <a:r>
              <a:rPr lang="ja-JP" altLang="en-US" dirty="0" smtClean="0">
                <a:solidFill>
                  <a:schemeClr val="bg1">
                    <a:lumMod val="50000"/>
                  </a:schemeClr>
                </a:solidFill>
              </a:rPr>
              <a:t>日、</a:t>
            </a:r>
            <a:r>
              <a:rPr lang="en-US" altLang="ja-JP" dirty="0" smtClean="0">
                <a:solidFill>
                  <a:schemeClr val="bg1">
                    <a:lumMod val="50000"/>
                  </a:schemeClr>
                </a:solidFill>
              </a:rPr>
              <a:t>8</a:t>
            </a:r>
            <a:r>
              <a:rPr lang="ja-JP" altLang="en-US" dirty="0" smtClean="0">
                <a:solidFill>
                  <a:schemeClr val="bg1">
                    <a:lumMod val="50000"/>
                  </a:schemeClr>
                </a:solidFill>
              </a:rPr>
              <a:t>日</a:t>
            </a:r>
            <a:endParaRPr lang="ja-JP" altLang="en-US" dirty="0">
              <a:solidFill>
                <a:schemeClr val="bg1">
                  <a:lumMod val="50000"/>
                </a:schemeClr>
              </a:solidFill>
            </a:endParaRPr>
          </a:p>
        </p:txBody>
      </p:sp>
      <p:sp>
        <p:nvSpPr>
          <p:cNvPr id="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chemeClr val="bg1">
                    <a:lumMod val="50000"/>
                  </a:schemeClr>
                </a:solidFill>
              </a:rPr>
              <a:pPr>
                <a:defRPr/>
              </a:pPr>
              <a:t>1</a:t>
            </a:fld>
            <a:endParaRPr lang="en-US" altLang="ja-JP" sz="1200" dirty="0">
              <a:solidFill>
                <a:schemeClr val="bg1">
                  <a:lumMod val="50000"/>
                </a:schemeClr>
              </a:solidFill>
            </a:endParaRPr>
          </a:p>
        </p:txBody>
      </p:sp>
      <p:sp>
        <p:nvSpPr>
          <p:cNvPr id="5"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chemeClr val="bg1">
                    <a:lumMod val="50000"/>
                  </a:schemeClr>
                </a:solidFill>
                <a:latin typeface="ＭＳ Ｐゴシック" pitchFamily="50" charset="-128"/>
                <a:ea typeface="ＭＳ Ｐゴシック" pitchFamily="50" charset="-128"/>
              </a:rPr>
              <a:t>オープンサイエンスデータ推進</a:t>
            </a:r>
            <a:r>
              <a:rPr lang="ja-JP" altLang="en-US" sz="1100" kern="0" dirty="0" smtClean="0">
                <a:solidFill>
                  <a:schemeClr val="bg1">
                    <a:lumMod val="50000"/>
                  </a:schemeClr>
                </a:solidFill>
                <a:latin typeface="ＭＳ Ｐゴシック" pitchFamily="50" charset="-128"/>
                <a:ea typeface="ＭＳ Ｐゴシック" pitchFamily="50" charset="-128"/>
              </a:rPr>
              <a:t>ワークショップ</a:t>
            </a:r>
            <a:endParaRPr lang="en-US" altLang="ja-JP" sz="1100" kern="0" dirty="0" smtClean="0">
              <a:solidFill>
                <a:schemeClr val="bg1">
                  <a:lumMod val="50000"/>
                </a:schemeClr>
              </a:solidFill>
              <a:latin typeface="ＭＳ Ｐゴシック" pitchFamily="50" charset="-128"/>
              <a:ea typeface="ＭＳ Ｐゴシック" pitchFamily="50" charset="-128"/>
            </a:endParaRPr>
          </a:p>
          <a:p>
            <a:r>
              <a:rPr lang="ja-JP" altLang="en-US" sz="1100" kern="0" dirty="0">
                <a:solidFill>
                  <a:schemeClr val="bg1">
                    <a:lumMod val="50000"/>
                  </a:scheme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chemeClr val="bg1">
                  <a:lumMod val="50000"/>
                </a:schemeClr>
              </a:solidFill>
            </a:endParaRPr>
          </a:p>
        </p:txBody>
      </p:sp>
      <p:sp>
        <p:nvSpPr>
          <p:cNvPr id="8" name="テキスト プレースホルダ 5"/>
          <p:cNvSpPr txBox="1">
            <a:spLocks/>
          </p:cNvSpPr>
          <p:nvPr/>
        </p:nvSpPr>
        <p:spPr>
          <a:xfrm>
            <a:off x="143508" y="1916832"/>
            <a:ext cx="8856984" cy="1795115"/>
          </a:xfrm>
          <a:prstGeom prst="rect">
            <a:avLst/>
          </a:prstGeom>
        </p:spPr>
        <p:txBody>
          <a:bodyPr vert="horz" lIns="91440" tIns="45720" rIns="91440" bIns="45720" rtlCol="0" anchor="ctr">
            <a:noAutofit/>
          </a:bodyPr>
          <a:lstStyle/>
          <a:p>
            <a:pPr lvl="0" algn="ctr" defTabSz="914400">
              <a:spcBef>
                <a:spcPct val="20000"/>
              </a:spcBef>
            </a:pPr>
            <a:r>
              <a:rPr lang="en-US" altLang="ja-JP" sz="2600" kern="0" dirty="0" smtClean="0">
                <a:latin typeface="+mn-lt"/>
                <a:ea typeface="+mn-ea"/>
                <a:cs typeface="+mn-cs"/>
              </a:rPr>
              <a:t>IUGONET</a:t>
            </a:r>
            <a:r>
              <a:rPr lang="ja-JP" altLang="en-US" sz="2600" kern="0" dirty="0" smtClean="0">
                <a:latin typeface="+mn-lt"/>
                <a:ea typeface="+mn-ea"/>
                <a:cs typeface="+mn-cs"/>
              </a:rPr>
              <a:t>の活動によるデータ公開と利活用の</a:t>
            </a:r>
            <a:endParaRPr lang="en-US" altLang="ja-JP" sz="2600" kern="0" dirty="0" smtClean="0">
              <a:latin typeface="+mn-lt"/>
              <a:ea typeface="+mn-ea"/>
              <a:cs typeface="+mn-cs"/>
            </a:endParaRPr>
          </a:p>
          <a:p>
            <a:pPr lvl="0" algn="ctr" defTabSz="914400">
              <a:spcBef>
                <a:spcPct val="20000"/>
              </a:spcBef>
            </a:pPr>
            <a:r>
              <a:rPr lang="ja-JP" altLang="en-US" sz="2600" kern="0" dirty="0" smtClean="0">
                <a:latin typeface="+mn-lt"/>
                <a:ea typeface="+mn-ea"/>
                <a:cs typeface="+mn-cs"/>
              </a:rPr>
              <a:t>状況の変化</a:t>
            </a:r>
            <a:endParaRPr lang="en-US" altLang="ja-JP" sz="2600" kern="0" dirty="0" smtClean="0">
              <a:latin typeface="+mn-lt"/>
              <a:ea typeface="+mn-ea"/>
              <a:cs typeface="+mn-cs"/>
            </a:endParaRPr>
          </a:p>
          <a:p>
            <a:pPr lvl="0" algn="ctr" defTabSz="914400">
              <a:spcBef>
                <a:spcPct val="20000"/>
              </a:spcBef>
            </a:pPr>
            <a:endParaRPr lang="en-US" altLang="ja-JP" sz="400" kern="0" dirty="0" smtClean="0">
              <a:latin typeface="+mn-lt"/>
              <a:ea typeface="+mn-ea"/>
              <a:cs typeface="+mn-cs"/>
            </a:endParaRPr>
          </a:p>
          <a:p>
            <a:pPr lvl="0" algn="ctr" defTabSz="914400">
              <a:spcBef>
                <a:spcPct val="20000"/>
              </a:spcBef>
            </a:pPr>
            <a:r>
              <a:rPr lang="en-US" altLang="ja-JP" sz="1600" kern="0" dirty="0" smtClean="0">
                <a:latin typeface="+mn-lt"/>
                <a:ea typeface="+mn-ea"/>
                <a:cs typeface="+mn-cs"/>
              </a:rPr>
              <a:t>Changes about </a:t>
            </a:r>
            <a:r>
              <a:rPr lang="en-US" altLang="ja-JP" sz="1600" kern="0" dirty="0">
                <a:latin typeface="+mn-lt"/>
                <a:ea typeface="+mn-ea"/>
                <a:cs typeface="+mn-cs"/>
              </a:rPr>
              <a:t>Data Publishing and Data Use, by IUGONET </a:t>
            </a:r>
            <a:r>
              <a:rPr lang="en-US" altLang="ja-JP" sz="1600" kern="0" dirty="0" smtClean="0">
                <a:latin typeface="+mn-lt"/>
                <a:ea typeface="+mn-ea"/>
                <a:cs typeface="+mn-cs"/>
              </a:rPr>
              <a:t>Activities</a:t>
            </a:r>
            <a:endParaRPr kumimoji="1" lang="en-US" altLang="ja-JP"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テキスト プレースホルダ 5"/>
          <p:cNvSpPr txBox="1">
            <a:spLocks/>
          </p:cNvSpPr>
          <p:nvPr/>
        </p:nvSpPr>
        <p:spPr>
          <a:xfrm>
            <a:off x="179512" y="3645024"/>
            <a:ext cx="8856984" cy="1296144"/>
          </a:xfrm>
          <a:prstGeom prst="rect">
            <a:avLst/>
          </a:prstGeom>
        </p:spPr>
        <p:txBody>
          <a:bodyPr vert="horz" lIns="91440" tIns="45720" rIns="91440" bIns="45720" rtlCol="0" anchor="ctr">
            <a:noAutofit/>
          </a:bodyPr>
          <a:lstStyle/>
          <a:p>
            <a:pPr lvl="0" algn="ctr" defTabSz="914400">
              <a:spcBef>
                <a:spcPct val="20000"/>
              </a:spcBef>
            </a:pPr>
            <a:r>
              <a:rPr lang="ja-JP" altLang="en-US" sz="1500" kern="0" noProof="0" dirty="0" smtClean="0">
                <a:latin typeface="+mn-lt"/>
                <a:ea typeface="+mn-ea"/>
                <a:cs typeface="+mn-cs"/>
              </a:rPr>
              <a:t>梅村宜生</a:t>
            </a:r>
            <a:r>
              <a:rPr lang="en-US" altLang="ja-JP" sz="1500" kern="0" noProof="0" dirty="0" smtClean="0">
                <a:latin typeface="+mn-lt"/>
                <a:ea typeface="+mn-ea"/>
                <a:cs typeface="+mn-cs"/>
              </a:rPr>
              <a:t>[1]</a:t>
            </a:r>
            <a:r>
              <a:rPr lang="ja-JP" altLang="en-US" sz="1500" kern="0" noProof="0" dirty="0" err="1" smtClean="0">
                <a:latin typeface="+mn-lt"/>
                <a:ea typeface="+mn-ea"/>
                <a:cs typeface="+mn-cs"/>
              </a:rPr>
              <a:t>、</a:t>
            </a:r>
            <a:r>
              <a:rPr lang="ja-JP" altLang="en-US" sz="1500" kern="0" noProof="0" dirty="0" smtClean="0">
                <a:latin typeface="+mn-lt"/>
                <a:ea typeface="+mn-ea"/>
                <a:cs typeface="+mn-cs"/>
              </a:rPr>
              <a:t>田中</a:t>
            </a:r>
            <a:r>
              <a:rPr lang="ja-JP" altLang="en-US" sz="1500" kern="0" dirty="0">
                <a:latin typeface="+mn-lt"/>
                <a:ea typeface="+mn-ea"/>
                <a:cs typeface="+mn-cs"/>
              </a:rPr>
              <a:t>良</a:t>
            </a:r>
            <a:r>
              <a:rPr lang="ja-JP" altLang="en-US" sz="1500" kern="0" dirty="0" smtClean="0">
                <a:latin typeface="+mn-lt"/>
                <a:ea typeface="+mn-ea"/>
                <a:cs typeface="+mn-cs"/>
              </a:rPr>
              <a:t>昌</a:t>
            </a:r>
            <a:r>
              <a:rPr lang="en-US" altLang="ja-JP" sz="1500" kern="0" dirty="0" smtClean="0">
                <a:latin typeface="+mn-lt"/>
                <a:ea typeface="+mn-ea"/>
                <a:cs typeface="+mn-cs"/>
              </a:rPr>
              <a:t>[2]</a:t>
            </a:r>
            <a:r>
              <a:rPr lang="ja-JP" altLang="en-US" sz="1500" kern="0" dirty="0" err="1" smtClean="0">
                <a:latin typeface="+mn-lt"/>
                <a:ea typeface="+mn-ea"/>
                <a:cs typeface="+mn-cs"/>
              </a:rPr>
              <a:t>、</a:t>
            </a:r>
            <a:r>
              <a:rPr lang="ja-JP" altLang="en-US" sz="1500" kern="0" dirty="0">
                <a:latin typeface="+mn-lt"/>
                <a:ea typeface="+mn-ea"/>
              </a:rPr>
              <a:t>新堀淳樹</a:t>
            </a:r>
            <a:r>
              <a:rPr lang="en-US" altLang="ja-JP" sz="1500" kern="0" dirty="0" smtClean="0">
                <a:latin typeface="+mn-lt"/>
                <a:ea typeface="+mn-ea"/>
              </a:rPr>
              <a:t>[3]</a:t>
            </a:r>
            <a:r>
              <a:rPr lang="ja-JP" altLang="en-US" sz="1500" kern="0" dirty="0" err="1" smtClean="0">
                <a:latin typeface="+mn-lt"/>
                <a:ea typeface="+mn-ea"/>
              </a:rPr>
              <a:t>、</a:t>
            </a:r>
            <a:r>
              <a:rPr lang="ja-JP" altLang="en-US" sz="1500" kern="0" dirty="0" smtClean="0">
                <a:latin typeface="+mn-lt"/>
                <a:ea typeface="+mn-ea"/>
                <a:cs typeface="+mn-cs"/>
              </a:rPr>
              <a:t>阿部修司</a:t>
            </a:r>
            <a:r>
              <a:rPr lang="en-US" altLang="ja-JP" sz="1500" kern="0" dirty="0" smtClean="0">
                <a:latin typeface="+mn-lt"/>
                <a:ea typeface="+mn-ea"/>
                <a:cs typeface="+mn-cs"/>
              </a:rPr>
              <a:t>[4]</a:t>
            </a:r>
            <a:r>
              <a:rPr lang="ja-JP" altLang="en-US" sz="1500" kern="0" dirty="0" err="1" smtClean="0">
                <a:latin typeface="+mn-lt"/>
                <a:ea typeface="+mn-ea"/>
                <a:cs typeface="+mn-cs"/>
              </a:rPr>
              <a:t>、</a:t>
            </a:r>
            <a:r>
              <a:rPr lang="ja-JP" altLang="en-US" sz="1500" kern="0" dirty="0" smtClean="0">
                <a:latin typeface="+mn-lt"/>
                <a:ea typeface="+mn-ea"/>
                <a:cs typeface="+mn-cs"/>
              </a:rPr>
              <a:t>能勢正仁</a:t>
            </a:r>
            <a:r>
              <a:rPr lang="en-US" altLang="ja-JP" sz="1500" kern="0" dirty="0" smtClean="0">
                <a:latin typeface="+mn-lt"/>
                <a:ea typeface="+mn-ea"/>
                <a:cs typeface="+mn-cs"/>
              </a:rPr>
              <a:t>[5]</a:t>
            </a:r>
            <a:r>
              <a:rPr lang="ja-JP" altLang="en-US" sz="1500" kern="0" dirty="0" err="1" smtClean="0">
                <a:latin typeface="+mn-lt"/>
                <a:ea typeface="+mn-ea"/>
                <a:cs typeface="+mn-cs"/>
              </a:rPr>
              <a:t>、</a:t>
            </a:r>
            <a:endParaRPr lang="en-US" altLang="ja-JP" sz="1500" kern="0" dirty="0" smtClean="0">
              <a:latin typeface="+mn-lt"/>
              <a:ea typeface="+mn-ea"/>
              <a:cs typeface="+mn-cs"/>
            </a:endParaRPr>
          </a:p>
          <a:p>
            <a:pPr lvl="0" algn="ctr" defTabSz="914400">
              <a:spcBef>
                <a:spcPct val="20000"/>
              </a:spcBef>
            </a:pPr>
            <a:r>
              <a:rPr lang="ja-JP" altLang="en-US" sz="1500" kern="0" dirty="0">
                <a:latin typeface="+mn-lt"/>
                <a:ea typeface="+mn-ea"/>
              </a:rPr>
              <a:t>上野悟</a:t>
            </a:r>
            <a:r>
              <a:rPr lang="en-US" altLang="ja-JP" sz="1500" kern="0" dirty="0" smtClean="0">
                <a:latin typeface="+mn-lt"/>
                <a:ea typeface="+mn-ea"/>
              </a:rPr>
              <a:t>[6]</a:t>
            </a:r>
            <a:r>
              <a:rPr lang="ja-JP" altLang="en-US" sz="1500" kern="0" dirty="0" err="1">
                <a:latin typeface="+mn-lt"/>
                <a:ea typeface="+mn-ea"/>
              </a:rPr>
              <a:t>、</a:t>
            </a:r>
            <a:r>
              <a:rPr lang="ja-JP" altLang="en-US" sz="1500" kern="0" dirty="0" smtClean="0">
                <a:latin typeface="+mn-lt"/>
                <a:ea typeface="+mn-ea"/>
                <a:cs typeface="+mn-cs"/>
              </a:rPr>
              <a:t>八木学</a:t>
            </a:r>
            <a:r>
              <a:rPr lang="en-US" altLang="ja-JP" sz="1500" kern="0" dirty="0" smtClean="0">
                <a:latin typeface="+mn-lt"/>
                <a:ea typeface="+mn-ea"/>
                <a:cs typeface="+mn-cs"/>
              </a:rPr>
              <a:t>[7]</a:t>
            </a:r>
            <a:r>
              <a:rPr lang="ja-JP" altLang="en-US" sz="1500" kern="0" dirty="0" err="1" smtClean="0">
                <a:latin typeface="+mn-lt"/>
                <a:ea typeface="+mn-ea"/>
                <a:cs typeface="+mn-cs"/>
              </a:rPr>
              <a:t>、</a:t>
            </a:r>
            <a:r>
              <a:rPr kumimoji="1" lang="en-US" altLang="ja-JP" sz="1500" b="0" i="0" u="none" strike="noStrike" kern="0" cap="none" spc="0" normalizeH="0" baseline="0" noProof="0" dirty="0" smtClean="0">
                <a:ln>
                  <a:noFill/>
                </a:ln>
                <a:solidFill>
                  <a:schemeClr val="tx1"/>
                </a:solidFill>
                <a:effectLst/>
                <a:uLnTx/>
                <a:uFillTx/>
                <a:latin typeface="+mn-lt"/>
                <a:ea typeface="+mn-ea"/>
                <a:cs typeface="+mn-cs"/>
              </a:rPr>
              <a:t>IUGONET</a:t>
            </a:r>
            <a:r>
              <a:rPr kumimoji="1" lang="ja-JP" altLang="en-US" sz="1500" b="0" i="0" u="none" strike="noStrike" kern="0" cap="none" spc="0" normalizeH="0" baseline="0" noProof="0" dirty="0" smtClean="0">
                <a:ln>
                  <a:noFill/>
                </a:ln>
                <a:solidFill>
                  <a:schemeClr val="tx1"/>
                </a:solidFill>
                <a:effectLst/>
                <a:uLnTx/>
                <a:uFillTx/>
                <a:latin typeface="+mn-lt"/>
                <a:ea typeface="+mn-ea"/>
                <a:cs typeface="+mn-cs"/>
              </a:rPr>
              <a:t>プロジェクトチーム</a:t>
            </a:r>
            <a:endParaRPr kumimoji="1" lang="en-US" altLang="ja-JP" sz="1500" b="0" i="0" u="none" strike="noStrike" kern="0" cap="none" spc="0" normalizeH="0" baseline="0" noProof="0" dirty="0" smtClean="0">
              <a:ln>
                <a:noFill/>
              </a:ln>
              <a:solidFill>
                <a:schemeClr val="tx1"/>
              </a:solidFill>
              <a:effectLst/>
              <a:uLnTx/>
              <a:uFillTx/>
              <a:latin typeface="+mn-lt"/>
              <a:ea typeface="+mn-ea"/>
              <a:cs typeface="+mn-cs"/>
            </a:endParaRPr>
          </a:p>
          <a:p>
            <a:pPr lvl="0" algn="ctr" defTabSz="914400">
              <a:spcBef>
                <a:spcPct val="20000"/>
              </a:spcBef>
            </a:pPr>
            <a:r>
              <a:rPr lang="en-US" altLang="ja-JP" sz="1500" kern="0" dirty="0" smtClean="0">
                <a:latin typeface="+mn-lt"/>
                <a:ea typeface="+mn-ea"/>
                <a:cs typeface="+mn-cs"/>
              </a:rPr>
              <a:t>Norio Umemura[1], </a:t>
            </a:r>
            <a:r>
              <a:rPr lang="en-US" altLang="ja-JP" sz="1500" kern="0" dirty="0" err="1" smtClean="0">
                <a:latin typeface="+mn-lt"/>
                <a:ea typeface="+mn-ea"/>
                <a:cs typeface="+mn-cs"/>
              </a:rPr>
              <a:t>Yoshimasa</a:t>
            </a:r>
            <a:r>
              <a:rPr lang="en-US" altLang="ja-JP" sz="1500" kern="0" dirty="0" smtClean="0">
                <a:latin typeface="+mn-lt"/>
                <a:ea typeface="+mn-ea"/>
                <a:cs typeface="+mn-cs"/>
              </a:rPr>
              <a:t> Tanaka[2], </a:t>
            </a:r>
            <a:r>
              <a:rPr lang="en-US" altLang="ja-JP" sz="1500" kern="0" dirty="0" err="1" smtClean="0">
                <a:latin typeface="+mn-lt"/>
                <a:ea typeface="+mn-ea"/>
                <a:cs typeface="+mn-cs"/>
              </a:rPr>
              <a:t>Atsuki</a:t>
            </a:r>
            <a:r>
              <a:rPr lang="en-US" altLang="ja-JP" sz="1500" kern="0" dirty="0" smtClean="0">
                <a:latin typeface="+mn-lt"/>
                <a:ea typeface="+mn-ea"/>
                <a:cs typeface="+mn-cs"/>
              </a:rPr>
              <a:t> </a:t>
            </a:r>
            <a:r>
              <a:rPr lang="en-US" altLang="ja-JP" sz="1500" kern="0" dirty="0" err="1" smtClean="0">
                <a:latin typeface="+mn-lt"/>
                <a:ea typeface="+mn-ea"/>
                <a:cs typeface="+mn-cs"/>
              </a:rPr>
              <a:t>Shinbori</a:t>
            </a:r>
            <a:r>
              <a:rPr lang="en-US" altLang="ja-JP" sz="1500" kern="0" dirty="0" smtClean="0">
                <a:latin typeface="+mn-lt"/>
                <a:ea typeface="+mn-ea"/>
                <a:cs typeface="+mn-cs"/>
              </a:rPr>
              <a:t>[3], Shuji Abe[4], Masahito </a:t>
            </a:r>
            <a:r>
              <a:rPr lang="en-US" altLang="ja-JP" sz="1500" kern="0" dirty="0" err="1" smtClean="0">
                <a:latin typeface="+mn-lt"/>
                <a:ea typeface="+mn-ea"/>
                <a:cs typeface="+mn-cs"/>
              </a:rPr>
              <a:t>Nosé</a:t>
            </a:r>
            <a:r>
              <a:rPr lang="en-US" altLang="ja-JP" sz="1500" kern="0" dirty="0" smtClean="0">
                <a:latin typeface="+mn-lt"/>
                <a:ea typeface="+mn-ea"/>
                <a:cs typeface="+mn-cs"/>
              </a:rPr>
              <a:t>[5],</a:t>
            </a:r>
          </a:p>
          <a:p>
            <a:pPr lvl="0" algn="ctr" defTabSz="914400">
              <a:spcBef>
                <a:spcPct val="20000"/>
              </a:spcBef>
            </a:pPr>
            <a:r>
              <a:rPr lang="en-US" altLang="ja-JP" sz="1500" kern="0" dirty="0" smtClean="0">
                <a:latin typeface="+mn-lt"/>
                <a:ea typeface="+mn-ea"/>
                <a:cs typeface="+mn-cs"/>
              </a:rPr>
              <a:t>Satoru </a:t>
            </a:r>
            <a:r>
              <a:rPr lang="en-US" altLang="ja-JP" sz="1500" kern="0" dirty="0" err="1" smtClean="0">
                <a:latin typeface="+mn-lt"/>
                <a:ea typeface="+mn-ea"/>
                <a:cs typeface="+mn-cs"/>
              </a:rPr>
              <a:t>UeNo</a:t>
            </a:r>
            <a:r>
              <a:rPr lang="en-US" altLang="ja-JP" sz="1500" kern="0" dirty="0" smtClean="0">
                <a:latin typeface="+mn-lt"/>
                <a:ea typeface="+mn-ea"/>
                <a:cs typeface="+mn-cs"/>
              </a:rPr>
              <a:t>[6], Manabu Yagi[7] and IUGONET Project Team</a:t>
            </a:r>
            <a:endParaRPr kumimoji="1" lang="en-US" altLang="ja-JP" sz="15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テキスト プレースホルダ 5"/>
          <p:cNvSpPr txBox="1">
            <a:spLocks/>
          </p:cNvSpPr>
          <p:nvPr/>
        </p:nvSpPr>
        <p:spPr>
          <a:xfrm>
            <a:off x="899592" y="5085184"/>
            <a:ext cx="3456384" cy="1043359"/>
          </a:xfrm>
          <a:prstGeom prst="rect">
            <a:avLst/>
          </a:prstGeom>
        </p:spPr>
        <p:txBody>
          <a:bodyPr vert="horz" lIns="91440" tIns="45720" rIns="91440" bIns="45720" rtlCol="0" anchor="ctr">
            <a:noAutofit/>
          </a:bodyPr>
          <a:lstStyle/>
          <a:p>
            <a:pPr lvl="0" defTabSz="914400">
              <a:spcBef>
                <a:spcPct val="20000"/>
              </a:spcBef>
            </a:pPr>
            <a:r>
              <a:rPr lang="en-US" altLang="ja-JP" sz="1500" kern="0" noProof="0" dirty="0" smtClean="0">
                <a:latin typeface="+mn-lt"/>
                <a:ea typeface="ＭＳ Ｐゴシック" pitchFamily="50" charset="-128"/>
                <a:cs typeface="+mn-cs"/>
              </a:rPr>
              <a:t>[1] ISEE, Nagoya University</a:t>
            </a:r>
          </a:p>
          <a:p>
            <a:pPr lvl="0" defTabSz="914400">
              <a:spcBef>
                <a:spcPct val="20000"/>
              </a:spcBef>
            </a:pPr>
            <a:r>
              <a:rPr lang="en-US" altLang="ja-JP" sz="1500" kern="0" noProof="0" dirty="0" smtClean="0">
                <a:latin typeface="+mn-lt"/>
                <a:ea typeface="ＭＳ Ｐゴシック" pitchFamily="50" charset="-128"/>
                <a:cs typeface="+mn-cs"/>
              </a:rPr>
              <a:t>[2] </a:t>
            </a:r>
            <a:r>
              <a:rPr lang="en-US" altLang="ja-JP" sz="1500" kern="0" dirty="0">
                <a:latin typeface="+mn-lt"/>
                <a:ea typeface="ＭＳ Ｐゴシック" pitchFamily="50" charset="-128"/>
                <a:cs typeface="+mn-cs"/>
              </a:rPr>
              <a:t>National Institute of Polar </a:t>
            </a:r>
            <a:r>
              <a:rPr lang="en-US" altLang="ja-JP" sz="1500" kern="0" dirty="0" smtClean="0">
                <a:latin typeface="+mn-lt"/>
                <a:ea typeface="ＭＳ Ｐゴシック" pitchFamily="50" charset="-128"/>
                <a:cs typeface="+mn-cs"/>
              </a:rPr>
              <a:t>Research</a:t>
            </a:r>
            <a:endParaRPr lang="en-US" altLang="ja-JP" sz="1500" kern="0" noProof="0" dirty="0" smtClean="0">
              <a:latin typeface="+mn-lt"/>
              <a:ea typeface="ＭＳ Ｐゴシック" pitchFamily="50" charset="-128"/>
              <a:cs typeface="+mn-cs"/>
            </a:endParaRPr>
          </a:p>
          <a:p>
            <a:pPr lvl="0" defTabSz="914400">
              <a:spcBef>
                <a:spcPct val="20000"/>
              </a:spcBef>
            </a:pPr>
            <a:r>
              <a:rPr kumimoji="1" lang="en-US" altLang="ja-JP" sz="1500" b="0" i="0" u="none" strike="noStrike" kern="0" cap="none" spc="0" normalizeH="0" baseline="0" dirty="0" smtClean="0">
                <a:ln>
                  <a:noFill/>
                </a:ln>
                <a:solidFill>
                  <a:schemeClr val="tx1"/>
                </a:solidFill>
                <a:effectLst/>
                <a:uLnTx/>
                <a:uFillTx/>
                <a:latin typeface="+mn-lt"/>
                <a:ea typeface="ＭＳ Ｐゴシック" pitchFamily="50" charset="-128"/>
                <a:cs typeface="+mn-cs"/>
              </a:rPr>
              <a:t>[3] RISH,</a:t>
            </a:r>
            <a:r>
              <a:rPr kumimoji="1" lang="en-US" altLang="ja-JP" sz="1500" b="0" i="0" u="none" strike="noStrike" kern="0" cap="none" spc="0" normalizeH="0" dirty="0" smtClean="0">
                <a:ln>
                  <a:noFill/>
                </a:ln>
                <a:solidFill>
                  <a:schemeClr val="tx1"/>
                </a:solidFill>
                <a:effectLst/>
                <a:uLnTx/>
                <a:uFillTx/>
                <a:latin typeface="+mn-lt"/>
                <a:ea typeface="ＭＳ Ｐゴシック" pitchFamily="50" charset="-128"/>
                <a:cs typeface="+mn-cs"/>
              </a:rPr>
              <a:t> Kyoto University</a:t>
            </a:r>
            <a:endParaRPr lang="en-US" altLang="ja-JP" sz="1500" kern="0" dirty="0" smtClean="0">
              <a:latin typeface="+mn-lt"/>
              <a:ea typeface="ＭＳ Ｐゴシック" pitchFamily="50" charset="-128"/>
              <a:cs typeface="+mn-cs"/>
            </a:endParaRPr>
          </a:p>
          <a:p>
            <a:pPr lvl="0" defTabSz="914400">
              <a:spcBef>
                <a:spcPct val="20000"/>
              </a:spcBef>
            </a:pPr>
            <a:r>
              <a:rPr lang="en-US" altLang="ja-JP" sz="1500" kern="0" dirty="0" smtClean="0">
                <a:latin typeface="+mn-lt"/>
                <a:ea typeface="ＭＳ Ｐゴシック" pitchFamily="50" charset="-128"/>
                <a:cs typeface="+mn-cs"/>
              </a:rPr>
              <a:t>[4] ICSWSE, Kyushu University</a:t>
            </a:r>
            <a:endParaRPr kumimoji="1" lang="en-US" altLang="ja-JP" sz="1500" b="0" i="0" u="none" strike="noStrike" kern="0" cap="none" spc="0" normalizeH="0" baseline="0" noProof="0" dirty="0">
              <a:ln>
                <a:noFill/>
              </a:ln>
              <a:solidFill>
                <a:schemeClr val="tx1"/>
              </a:solidFill>
              <a:effectLst/>
              <a:uLnTx/>
              <a:uFillTx/>
              <a:latin typeface="+mn-lt"/>
              <a:ea typeface="ＭＳ Ｐゴシック" pitchFamily="50" charset="-128"/>
              <a:cs typeface="+mn-cs"/>
            </a:endParaRPr>
          </a:p>
        </p:txBody>
      </p:sp>
      <p:sp>
        <p:nvSpPr>
          <p:cNvPr id="11" name="テキスト プレースホルダ 5"/>
          <p:cNvSpPr txBox="1">
            <a:spLocks/>
          </p:cNvSpPr>
          <p:nvPr/>
        </p:nvSpPr>
        <p:spPr>
          <a:xfrm>
            <a:off x="4427984" y="5085184"/>
            <a:ext cx="4104456" cy="1043359"/>
          </a:xfrm>
          <a:prstGeom prst="rect">
            <a:avLst/>
          </a:prstGeom>
        </p:spPr>
        <p:txBody>
          <a:bodyPr vert="horz" lIns="91440" tIns="45720" rIns="91440" bIns="45720" rtlCol="0" anchor="ctr">
            <a:noAutofit/>
          </a:bodyPr>
          <a:lstStyle/>
          <a:p>
            <a:pPr lvl="0" defTabSz="914400">
              <a:spcBef>
                <a:spcPct val="20000"/>
              </a:spcBef>
            </a:pPr>
            <a:r>
              <a:rPr lang="en-US" altLang="ja-JP" sz="1500" kern="0" noProof="0" dirty="0" smtClean="0">
                <a:latin typeface="+mn-lt"/>
                <a:ea typeface="+mn-ea"/>
                <a:cs typeface="+mn-cs"/>
              </a:rPr>
              <a:t>[5] WDC-Kyoto, Kyoto University</a:t>
            </a:r>
            <a:endParaRPr lang="en-US" altLang="ja-JP" sz="1500" kern="0" dirty="0" smtClean="0">
              <a:latin typeface="+mn-lt"/>
              <a:ea typeface="ＭＳ Ｐゴシック" pitchFamily="50" charset="-128"/>
            </a:endParaRPr>
          </a:p>
          <a:p>
            <a:pPr defTabSz="914400">
              <a:spcBef>
                <a:spcPct val="20000"/>
              </a:spcBef>
            </a:pPr>
            <a:r>
              <a:rPr lang="en-US" altLang="ja-JP" sz="1500" kern="0" noProof="0" dirty="0" smtClean="0">
                <a:latin typeface="+mn-lt"/>
                <a:ea typeface="+mn-ea"/>
                <a:cs typeface="+mn-cs"/>
              </a:rPr>
              <a:t>[6] </a:t>
            </a:r>
            <a:r>
              <a:rPr lang="en-US" altLang="ja-JP" sz="1500" kern="0" noProof="0" dirty="0" err="1" smtClean="0">
                <a:latin typeface="+mn-lt"/>
                <a:ea typeface="+mn-ea"/>
                <a:cs typeface="+mn-cs"/>
              </a:rPr>
              <a:t>Kwasan</a:t>
            </a:r>
            <a:r>
              <a:rPr lang="en-US" altLang="ja-JP" sz="1500" kern="0" noProof="0" dirty="0" smtClean="0">
                <a:latin typeface="+mn-lt"/>
                <a:ea typeface="+mn-ea"/>
                <a:cs typeface="+mn-cs"/>
              </a:rPr>
              <a:t> and </a:t>
            </a:r>
            <a:r>
              <a:rPr lang="en-US" altLang="ja-JP" sz="1500" kern="0" noProof="0" dirty="0" err="1" smtClean="0">
                <a:latin typeface="+mn-lt"/>
                <a:ea typeface="+mn-ea"/>
                <a:cs typeface="+mn-cs"/>
              </a:rPr>
              <a:t>Hida</a:t>
            </a:r>
            <a:r>
              <a:rPr lang="en-US" altLang="ja-JP" sz="1500" kern="0" noProof="0" dirty="0" smtClean="0">
                <a:latin typeface="+mn-lt"/>
                <a:ea typeface="+mn-ea"/>
                <a:cs typeface="+mn-cs"/>
              </a:rPr>
              <a:t> Obs., Kyoto University</a:t>
            </a:r>
            <a:endParaRPr lang="en-US" altLang="zh-CN" sz="1500" kern="0" dirty="0">
              <a:latin typeface="+mn-lt"/>
            </a:endParaRPr>
          </a:p>
          <a:p>
            <a:pPr lvl="0" defTabSz="914400">
              <a:spcBef>
                <a:spcPct val="20000"/>
              </a:spcBef>
            </a:pPr>
            <a:r>
              <a:rPr kumimoji="1" lang="en-US" altLang="ja-JP" sz="1500" b="0" i="0" u="none" strike="noStrike" kern="0" cap="none" spc="0" normalizeH="0" baseline="0" dirty="0" smtClean="0">
                <a:ln>
                  <a:noFill/>
                </a:ln>
                <a:solidFill>
                  <a:schemeClr val="tx1"/>
                </a:solidFill>
                <a:effectLst/>
                <a:uLnTx/>
                <a:uFillTx/>
                <a:latin typeface="+mn-lt"/>
                <a:ea typeface="+mn-ea"/>
                <a:cs typeface="+mn-cs"/>
              </a:rPr>
              <a:t>[7] PPARC,</a:t>
            </a:r>
            <a:r>
              <a:rPr kumimoji="1" lang="en-US" altLang="ja-JP" sz="1500" b="0" i="0" u="none" strike="noStrike" kern="0" cap="none" spc="0" normalizeH="0" dirty="0" smtClean="0">
                <a:ln>
                  <a:noFill/>
                </a:ln>
                <a:solidFill>
                  <a:schemeClr val="tx1"/>
                </a:solidFill>
                <a:effectLst/>
                <a:uLnTx/>
                <a:uFillTx/>
                <a:latin typeface="+mn-lt"/>
                <a:ea typeface="+mn-ea"/>
                <a:cs typeface="+mn-cs"/>
              </a:rPr>
              <a:t> Tohoku University</a:t>
            </a:r>
          </a:p>
          <a:p>
            <a:pPr lvl="0" defTabSz="914400">
              <a:spcBef>
                <a:spcPct val="20000"/>
              </a:spcBef>
            </a:pPr>
            <a:endParaRPr kumimoji="1" lang="en-US" altLang="ja-JP" sz="15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Metadata Database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10</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10" name="テキスト ボックス 9"/>
          <p:cNvSpPr txBox="1"/>
          <p:nvPr/>
        </p:nvSpPr>
        <p:spPr bwMode="auto">
          <a:xfrm>
            <a:off x="4169411" y="836712"/>
            <a:ext cx="3856244" cy="345687"/>
          </a:xfrm>
          <a:prstGeom prst="rect">
            <a:avLst/>
          </a:prstGeom>
          <a:noFill/>
          <a:ln w="9525">
            <a:noFill/>
            <a:miter lim="800000"/>
            <a:headEnd/>
            <a:tailEnd/>
          </a:ln>
          <a:effectLst/>
        </p:spPr>
        <p:txBody>
          <a:bodyPr wrap="square" rtlCol="0" anchor="ctr" anchorCtr="0">
            <a:prstTxWarp prst="textNoShape">
              <a:avLst/>
            </a:prstTxWarp>
            <a:noAutofit/>
          </a:bodyPr>
          <a:lstStyle/>
          <a:p>
            <a:pPr>
              <a:spcBef>
                <a:spcPct val="50000"/>
              </a:spcBef>
            </a:pPr>
            <a:r>
              <a:rPr lang="ja-JP" altLang="en-US" sz="1400" dirty="0" smtClean="0">
                <a:solidFill>
                  <a:srgbClr val="002060"/>
                </a:solidFill>
              </a:rPr>
              <a:t>アクセス数分布（月、日）</a:t>
            </a:r>
          </a:p>
        </p:txBody>
      </p:sp>
      <p:sp>
        <p:nvSpPr>
          <p:cNvPr id="11" name="テキスト ボックス 10"/>
          <p:cNvSpPr txBox="1"/>
          <p:nvPr/>
        </p:nvSpPr>
        <p:spPr bwMode="auto">
          <a:xfrm>
            <a:off x="355716" y="836712"/>
            <a:ext cx="3856244" cy="345687"/>
          </a:xfrm>
          <a:prstGeom prst="rect">
            <a:avLst/>
          </a:prstGeom>
          <a:noFill/>
          <a:ln w="9525">
            <a:noFill/>
            <a:miter lim="800000"/>
            <a:headEnd/>
            <a:tailEnd/>
          </a:ln>
          <a:effectLst/>
        </p:spPr>
        <p:txBody>
          <a:bodyPr wrap="square" rtlCol="0" anchor="ctr" anchorCtr="0">
            <a:prstTxWarp prst="textNoShape">
              <a:avLst/>
            </a:prstTxWarp>
            <a:noAutofit/>
          </a:bodyPr>
          <a:lstStyle/>
          <a:p>
            <a:pPr>
              <a:spcBef>
                <a:spcPct val="50000"/>
              </a:spcBef>
            </a:pPr>
            <a:r>
              <a:rPr lang="ja-JP" altLang="en-US" sz="1400" dirty="0" smtClean="0">
                <a:solidFill>
                  <a:srgbClr val="002060"/>
                </a:solidFill>
              </a:rPr>
              <a:t>アクセス数分布（曜日、時間）</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7" y="1126632"/>
            <a:ext cx="3533775" cy="109537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07" y="1124744"/>
            <a:ext cx="4467225" cy="1695450"/>
          </a:xfrm>
          <a:prstGeom prst="rect">
            <a:avLst/>
          </a:prstGeom>
        </p:spPr>
      </p:pic>
      <p:sp>
        <p:nvSpPr>
          <p:cNvPr id="19" name="正方形/長方形 18"/>
          <p:cNvSpPr/>
          <p:nvPr/>
        </p:nvSpPr>
        <p:spPr>
          <a:xfrm>
            <a:off x="300859" y="5443766"/>
            <a:ext cx="8542283" cy="1009570"/>
          </a:xfrm>
          <a:prstGeom prst="rect">
            <a:avLst/>
          </a:prstGeom>
        </p:spPr>
        <p:txBody>
          <a:bodyPr wrap="square">
            <a:noAutofit/>
          </a:bodyPr>
          <a:lstStyle/>
          <a:p>
            <a:pPr>
              <a:lnSpc>
                <a:spcPts val="2000"/>
              </a:lnSpc>
            </a:pPr>
            <a:r>
              <a:rPr lang="en-US" altLang="ja-JP" sz="1400" dirty="0" smtClean="0">
                <a:latin typeface="+mn-lt"/>
                <a:ea typeface="+mn-ea"/>
              </a:rPr>
              <a:t>- </a:t>
            </a:r>
            <a:r>
              <a:rPr lang="ja-JP" altLang="en-US" sz="1400" dirty="0" smtClean="0">
                <a:latin typeface="+mn-lt"/>
                <a:ea typeface="+mn-ea"/>
              </a:rPr>
              <a:t>圧倒的に</a:t>
            </a:r>
            <a:r>
              <a:rPr lang="en-US" altLang="ja-JP" sz="1400" dirty="0" smtClean="0">
                <a:latin typeface="+mn-lt"/>
                <a:ea typeface="+mn-ea"/>
              </a:rPr>
              <a:t>JST</a:t>
            </a:r>
            <a:r>
              <a:rPr lang="ja-JP" altLang="en-US" sz="1400" dirty="0" smtClean="0">
                <a:latin typeface="+mn-lt"/>
                <a:ea typeface="+mn-ea"/>
              </a:rPr>
              <a:t>に偏りあり。月日は万遍なく分布。</a:t>
            </a:r>
            <a:endParaRPr lang="en-US" altLang="ja-JP" sz="1400" dirty="0" smtClean="0">
              <a:latin typeface="+mn-lt"/>
              <a:ea typeface="+mn-ea"/>
            </a:endParaRPr>
          </a:p>
          <a:p>
            <a:pPr>
              <a:lnSpc>
                <a:spcPts val="2000"/>
              </a:lnSpc>
            </a:pPr>
            <a:r>
              <a:rPr lang="en-US" altLang="ja-JP" sz="1400" dirty="0" smtClean="0">
                <a:latin typeface="+mn-lt"/>
                <a:ea typeface="+mn-ea"/>
              </a:rPr>
              <a:t>- 1</a:t>
            </a:r>
            <a:r>
              <a:rPr lang="ja-JP" altLang="en-US" sz="1400" dirty="0" smtClean="0">
                <a:latin typeface="+mn-lt"/>
                <a:ea typeface="+mn-ea"/>
              </a:rPr>
              <a:t>訪問あたり</a:t>
            </a:r>
            <a:r>
              <a:rPr lang="en-US" altLang="ja-JP" sz="1400" dirty="0" smtClean="0">
                <a:latin typeface="+mn-lt"/>
                <a:ea typeface="+mn-ea"/>
              </a:rPr>
              <a:t>30</a:t>
            </a:r>
            <a:r>
              <a:rPr lang="ja-JP" altLang="en-US" sz="1400" dirty="0" smtClean="0">
                <a:latin typeface="+mn-lt"/>
                <a:ea typeface="+mn-ea"/>
              </a:rPr>
              <a:t>ページ以上の閲覧がある一方で、</a:t>
            </a:r>
            <a:r>
              <a:rPr lang="en-US" altLang="ja-JP" sz="1400" dirty="0" smtClean="0">
                <a:latin typeface="+mn-lt"/>
                <a:ea typeface="+mn-ea"/>
              </a:rPr>
              <a:t>1</a:t>
            </a:r>
            <a:r>
              <a:rPr lang="ja-JP" altLang="en-US" sz="1400" dirty="0" smtClean="0">
                <a:latin typeface="+mn-lt"/>
                <a:ea typeface="+mn-ea"/>
              </a:rPr>
              <a:t>ページ、</a:t>
            </a:r>
            <a:r>
              <a:rPr lang="en-US" altLang="ja-JP" sz="1400" dirty="0" smtClean="0">
                <a:latin typeface="+mn-lt"/>
                <a:ea typeface="+mn-ea"/>
              </a:rPr>
              <a:t>2</a:t>
            </a:r>
            <a:r>
              <a:rPr lang="ja-JP" altLang="en-US" sz="1400" dirty="0" smtClean="0">
                <a:latin typeface="+mn-lt"/>
                <a:ea typeface="+mn-ea"/>
              </a:rPr>
              <a:t>ページという少数もある。</a:t>
            </a:r>
            <a:endParaRPr lang="en-US" altLang="ja-JP" sz="1400" dirty="0" smtClean="0">
              <a:latin typeface="+mn-lt"/>
              <a:ea typeface="+mn-ea"/>
            </a:endParaRPr>
          </a:p>
          <a:p>
            <a:pPr>
              <a:lnSpc>
                <a:spcPts val="2000"/>
              </a:lnSpc>
            </a:pPr>
            <a:endParaRPr lang="ja-JP" altLang="en-US" sz="1400" dirty="0">
              <a:latin typeface="+mn-lt"/>
              <a:ea typeface="+mn-ea"/>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48" y="3187427"/>
            <a:ext cx="8104912" cy="2113781"/>
          </a:xfrm>
          <a:prstGeom prst="rect">
            <a:avLst/>
          </a:prstGeom>
        </p:spPr>
      </p:pic>
      <p:sp>
        <p:nvSpPr>
          <p:cNvPr id="14" name="テキスト ボックス 13"/>
          <p:cNvSpPr txBox="1"/>
          <p:nvPr/>
        </p:nvSpPr>
        <p:spPr bwMode="auto">
          <a:xfrm>
            <a:off x="499732" y="2867289"/>
            <a:ext cx="3856244" cy="345687"/>
          </a:xfrm>
          <a:prstGeom prst="rect">
            <a:avLst/>
          </a:prstGeom>
          <a:noFill/>
          <a:ln w="9525">
            <a:noFill/>
            <a:miter lim="800000"/>
            <a:headEnd/>
            <a:tailEnd/>
          </a:ln>
          <a:effectLst/>
        </p:spPr>
        <p:txBody>
          <a:bodyPr wrap="square" rtlCol="0" anchor="ctr" anchorCtr="0">
            <a:prstTxWarp prst="textNoShape">
              <a:avLst/>
            </a:prstTxWarp>
            <a:noAutofit/>
          </a:bodyPr>
          <a:lstStyle/>
          <a:p>
            <a:pPr>
              <a:spcBef>
                <a:spcPct val="50000"/>
              </a:spcBef>
            </a:pPr>
            <a:r>
              <a:rPr lang="en-US" altLang="ja-JP" sz="1400" dirty="0" smtClean="0">
                <a:solidFill>
                  <a:srgbClr val="002060"/>
                </a:solidFill>
              </a:rPr>
              <a:t>1</a:t>
            </a:r>
            <a:r>
              <a:rPr lang="ja-JP" altLang="en-US" sz="1400" dirty="0" smtClean="0">
                <a:solidFill>
                  <a:srgbClr val="002060"/>
                </a:solidFill>
              </a:rPr>
              <a:t>訪問あたりの閲覧ページ数</a:t>
            </a:r>
          </a:p>
        </p:txBody>
      </p:sp>
    </p:spTree>
    <p:extLst>
      <p:ext uri="{BB962C8B-B14F-4D97-AF65-F5344CB8AC3E}">
        <p14:creationId xmlns:p14="http://schemas.microsoft.com/office/powerpoint/2010/main" val="14898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Metadata Database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11</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2" name="角丸四角形 1"/>
          <p:cNvSpPr/>
          <p:nvPr/>
        </p:nvSpPr>
        <p:spPr bwMode="auto">
          <a:xfrm>
            <a:off x="283443" y="1023114"/>
            <a:ext cx="8577115" cy="1727652"/>
          </a:xfrm>
          <a:prstGeom prst="roundRect">
            <a:avLst>
              <a:gd name="adj" fmla="val 13212"/>
            </a:avLst>
          </a:prstGeom>
          <a:solidFill>
            <a:schemeClr val="accent5">
              <a:alpha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9" name="テキスト ボックス 8"/>
          <p:cNvSpPr txBox="1"/>
          <p:nvPr/>
        </p:nvSpPr>
        <p:spPr bwMode="auto">
          <a:xfrm>
            <a:off x="629369" y="908720"/>
            <a:ext cx="1022656" cy="279648"/>
          </a:xfrm>
          <a:prstGeom prst="rect">
            <a:avLst/>
          </a:prstGeom>
          <a:solidFill>
            <a:schemeClr val="bg1"/>
          </a:solidFill>
          <a:ln w="9525">
            <a:solidFill>
              <a:srgbClr val="002060"/>
            </a:solidFill>
            <a:miter lim="800000"/>
            <a:headEnd/>
            <a:tailEnd/>
          </a:ln>
          <a:effectLst/>
        </p:spPr>
        <p:txBody>
          <a:bodyPr wrap="square" rtlCol="0" anchor="ctr" anchorCtr="1">
            <a:prstTxWarp prst="textNoShape">
              <a:avLst/>
            </a:prstTxWarp>
            <a:noAutofit/>
          </a:bodyPr>
          <a:lstStyle/>
          <a:p>
            <a:pPr algn="ctr">
              <a:spcBef>
                <a:spcPct val="50000"/>
              </a:spcBef>
            </a:pPr>
            <a:r>
              <a:rPr lang="ja-JP" altLang="en-US" sz="1400" dirty="0" smtClean="0">
                <a:solidFill>
                  <a:srgbClr val="002060"/>
                </a:solidFill>
              </a:rPr>
              <a:t>達成</a:t>
            </a:r>
            <a:endParaRPr lang="en-US" altLang="ja-JP" sz="1400" dirty="0" smtClean="0">
              <a:solidFill>
                <a:srgbClr val="002060"/>
              </a:solidFill>
            </a:endParaRPr>
          </a:p>
        </p:txBody>
      </p:sp>
      <p:sp>
        <p:nvSpPr>
          <p:cNvPr id="10" name="テキスト ボックス 9"/>
          <p:cNvSpPr txBox="1"/>
          <p:nvPr/>
        </p:nvSpPr>
        <p:spPr bwMode="auto">
          <a:xfrm>
            <a:off x="412200" y="1268760"/>
            <a:ext cx="8319600" cy="1482006"/>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400" dirty="0" smtClean="0">
                <a:solidFill>
                  <a:srgbClr val="000000"/>
                </a:solidFill>
              </a:rPr>
              <a:t> - </a:t>
            </a:r>
            <a:r>
              <a:rPr lang="ja-JP" altLang="en-US" sz="1400" dirty="0" smtClean="0">
                <a:solidFill>
                  <a:srgbClr val="000000"/>
                </a:solidFill>
              </a:rPr>
              <a:t>冗長構成により、停止しないサービスの提供が可能となった。メタデータ</a:t>
            </a:r>
            <a:r>
              <a:rPr lang="ja-JP" altLang="en-US" sz="1400" dirty="0" smtClean="0">
                <a:solidFill>
                  <a:srgbClr val="000000"/>
                </a:solidFill>
              </a:rPr>
              <a:t>の冗長保存</a:t>
            </a:r>
            <a:r>
              <a:rPr lang="ja-JP" altLang="en-US" sz="1400" dirty="0" smtClean="0">
                <a:solidFill>
                  <a:srgbClr val="000000"/>
                </a:solidFill>
              </a:rPr>
              <a:t>体制も取れた。</a:t>
            </a:r>
            <a:endParaRPr lang="en-US" altLang="ja-JP" sz="1400" dirty="0" smtClean="0">
              <a:solidFill>
                <a:srgbClr val="000000"/>
              </a:solidFill>
            </a:endParaRPr>
          </a:p>
          <a:p>
            <a:pPr>
              <a:spcBef>
                <a:spcPct val="50000"/>
              </a:spcBef>
            </a:pPr>
            <a:r>
              <a:rPr lang="en-US" altLang="ja-JP" sz="1400" dirty="0" smtClean="0">
                <a:solidFill>
                  <a:srgbClr val="000000"/>
                </a:solidFill>
              </a:rPr>
              <a:t> </a:t>
            </a:r>
            <a:r>
              <a:rPr lang="en-US" altLang="ja-JP" sz="1400" dirty="0">
                <a:solidFill>
                  <a:srgbClr val="000000"/>
                </a:solidFill>
              </a:rPr>
              <a:t>- </a:t>
            </a:r>
            <a:r>
              <a:rPr lang="ja-JP" altLang="en-US" sz="1400" dirty="0">
                <a:solidFill>
                  <a:srgbClr val="000000"/>
                </a:solidFill>
              </a:rPr>
              <a:t>ユーザ</a:t>
            </a:r>
            <a:r>
              <a:rPr lang="ja-JP" altLang="en-US" sz="1400" dirty="0" smtClean="0">
                <a:solidFill>
                  <a:srgbClr val="000000"/>
                </a:solidFill>
              </a:rPr>
              <a:t>はメタデータに到達している</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観測データの公開とメタデータの公開</a:t>
            </a:r>
            <a:r>
              <a:rPr lang="ja-JP" altLang="en-US" sz="1400" dirty="0" smtClean="0">
                <a:solidFill>
                  <a:srgbClr val="000000"/>
                </a:solidFill>
              </a:rPr>
              <a:t>の通貫化</a:t>
            </a:r>
            <a:endParaRPr lang="en-US" altLang="ja-JP" sz="1400" dirty="0" smtClean="0">
              <a:solidFill>
                <a:srgbClr val="000000"/>
              </a:solidFill>
            </a:endParaRPr>
          </a:p>
          <a:p>
            <a:pPr>
              <a:spcBef>
                <a:spcPct val="50000"/>
              </a:spcBef>
            </a:pPr>
            <a:r>
              <a:rPr lang="en-US" altLang="ja-JP" sz="1400" dirty="0">
                <a:solidFill>
                  <a:srgbClr val="000000"/>
                </a:solidFill>
              </a:rPr>
              <a:t> - </a:t>
            </a:r>
            <a:r>
              <a:rPr lang="ja-JP" altLang="en-US" sz="1400" dirty="0">
                <a:solidFill>
                  <a:srgbClr val="000000"/>
                </a:solidFill>
              </a:rPr>
              <a:t>国際展開、国際化（特にアジア圏</a:t>
            </a:r>
            <a:r>
              <a:rPr lang="ja-JP" altLang="en-US" sz="1400" dirty="0" smtClean="0">
                <a:solidFill>
                  <a:srgbClr val="000000"/>
                </a:solidFill>
              </a:rPr>
              <a:t>）</a:t>
            </a:r>
            <a:endParaRPr lang="en-US" altLang="ja-JP" sz="1400" dirty="0">
              <a:solidFill>
                <a:srgbClr val="000000"/>
              </a:solidFill>
            </a:endParaRPr>
          </a:p>
        </p:txBody>
      </p:sp>
      <p:sp>
        <p:nvSpPr>
          <p:cNvPr id="11" name="角丸四角形 10"/>
          <p:cNvSpPr/>
          <p:nvPr/>
        </p:nvSpPr>
        <p:spPr bwMode="auto">
          <a:xfrm>
            <a:off x="280845" y="3032956"/>
            <a:ext cx="8577115" cy="3060340"/>
          </a:xfrm>
          <a:prstGeom prst="roundRect">
            <a:avLst>
              <a:gd name="adj" fmla="val 5668"/>
            </a:avLst>
          </a:prstGeom>
          <a:solidFill>
            <a:srgbClr val="FFFFCC">
              <a:alpha val="8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12" name="テキスト ボックス 11"/>
          <p:cNvSpPr txBox="1"/>
          <p:nvPr/>
        </p:nvSpPr>
        <p:spPr bwMode="auto">
          <a:xfrm>
            <a:off x="626771" y="2918562"/>
            <a:ext cx="2160000" cy="279648"/>
          </a:xfrm>
          <a:prstGeom prst="rect">
            <a:avLst/>
          </a:prstGeom>
          <a:solidFill>
            <a:schemeClr val="bg1"/>
          </a:solidFill>
          <a:ln w="9525">
            <a:solidFill>
              <a:srgbClr val="C00000"/>
            </a:solidFill>
            <a:miter lim="800000"/>
            <a:headEnd/>
            <a:tailEnd/>
          </a:ln>
          <a:effectLst/>
        </p:spPr>
        <p:txBody>
          <a:bodyPr wrap="square" rtlCol="0" anchor="ctr" anchorCtr="1">
            <a:prstTxWarp prst="textNoShape">
              <a:avLst/>
            </a:prstTxWarp>
            <a:noAutofit/>
          </a:bodyPr>
          <a:lstStyle/>
          <a:p>
            <a:pPr algn="ctr">
              <a:spcBef>
                <a:spcPct val="50000"/>
              </a:spcBef>
            </a:pPr>
            <a:r>
              <a:rPr lang="ja-JP" altLang="en-US" sz="1400" dirty="0" smtClean="0">
                <a:solidFill>
                  <a:srgbClr val="C00000"/>
                </a:solidFill>
              </a:rPr>
              <a:t>浮き彫りとな</a:t>
            </a:r>
            <a:r>
              <a:rPr lang="ja-JP" altLang="en-US" sz="1400" dirty="0">
                <a:solidFill>
                  <a:srgbClr val="C00000"/>
                </a:solidFill>
              </a:rPr>
              <a:t>った</a:t>
            </a:r>
            <a:r>
              <a:rPr lang="ja-JP" altLang="en-US" sz="1400" dirty="0" smtClean="0">
                <a:solidFill>
                  <a:srgbClr val="C00000"/>
                </a:solidFill>
              </a:rPr>
              <a:t>課題</a:t>
            </a:r>
            <a:endParaRPr lang="en-US" altLang="ja-JP" sz="1400" dirty="0" smtClean="0">
              <a:solidFill>
                <a:srgbClr val="C00000"/>
              </a:solidFill>
            </a:endParaRPr>
          </a:p>
        </p:txBody>
      </p:sp>
      <p:sp>
        <p:nvSpPr>
          <p:cNvPr id="22" name="テキスト ボックス 21"/>
          <p:cNvSpPr txBox="1"/>
          <p:nvPr/>
        </p:nvSpPr>
        <p:spPr bwMode="auto">
          <a:xfrm>
            <a:off x="412200" y="3284984"/>
            <a:ext cx="8319600" cy="2808312"/>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400" dirty="0">
                <a:solidFill>
                  <a:srgbClr val="C00000"/>
                </a:solidFill>
              </a:rPr>
              <a:t> </a:t>
            </a:r>
            <a:r>
              <a:rPr lang="en-US" altLang="ja-JP" sz="1400" dirty="0">
                <a:solidFill>
                  <a:srgbClr val="000000"/>
                </a:solidFill>
              </a:rPr>
              <a:t>- </a:t>
            </a:r>
            <a:r>
              <a:rPr lang="ja-JP" altLang="en-US" sz="1400" dirty="0" smtClean="0">
                <a:solidFill>
                  <a:srgbClr val="000000"/>
                </a:solidFill>
              </a:rPr>
              <a:t>運用</a:t>
            </a:r>
            <a:r>
              <a:rPr lang="en-US" altLang="ja-JP" sz="1400" dirty="0" smtClean="0">
                <a:solidFill>
                  <a:srgbClr val="C00000"/>
                </a:solidFill>
              </a:rPr>
              <a:t>   </a:t>
            </a:r>
            <a:r>
              <a:rPr lang="ja-JP" altLang="en-US" sz="1400" dirty="0" smtClean="0">
                <a:solidFill>
                  <a:srgbClr val="C00000"/>
                </a:solidFill>
              </a:rPr>
              <a:t>： 監視、トラブル対応が必要。人的コストもかかる。外部環境に移行できれば楽。</a:t>
            </a:r>
            <a:endParaRPr lang="en-US" altLang="ja-JP" sz="1400" dirty="0">
              <a:solidFill>
                <a:srgbClr val="C00000"/>
              </a:solidFill>
            </a:endParaRPr>
          </a:p>
          <a:p>
            <a:pPr>
              <a:spcBef>
                <a:spcPct val="50000"/>
              </a:spcBef>
            </a:pPr>
            <a:r>
              <a:rPr lang="en-US" altLang="ja-JP" sz="1400" dirty="0" smtClean="0">
                <a:solidFill>
                  <a:srgbClr val="000000"/>
                </a:solidFill>
              </a:rPr>
              <a:t> </a:t>
            </a:r>
            <a:r>
              <a:rPr lang="en-US" altLang="ja-JP" sz="1400" dirty="0">
                <a:solidFill>
                  <a:srgbClr val="000000"/>
                </a:solidFill>
              </a:rPr>
              <a:t>- </a:t>
            </a:r>
            <a:r>
              <a:rPr lang="ja-JP" altLang="en-US" sz="1400" dirty="0" smtClean="0">
                <a:solidFill>
                  <a:srgbClr val="000000"/>
                </a:solidFill>
              </a:rPr>
              <a:t>開発</a:t>
            </a:r>
            <a:r>
              <a:rPr lang="en-US" altLang="ja-JP" sz="1400" dirty="0" smtClean="0">
                <a:solidFill>
                  <a:srgbClr val="C00000"/>
                </a:solidFill>
              </a:rPr>
              <a:t>  </a:t>
            </a:r>
            <a:r>
              <a:rPr lang="ja-JP" altLang="en-US" sz="1400" dirty="0" smtClean="0">
                <a:solidFill>
                  <a:srgbClr val="C00000"/>
                </a:solidFill>
              </a:rPr>
              <a:t> </a:t>
            </a:r>
            <a:r>
              <a:rPr lang="ja-JP" altLang="en-US" sz="1400" dirty="0">
                <a:solidFill>
                  <a:srgbClr val="C00000"/>
                </a:solidFill>
              </a:rPr>
              <a:t>： </a:t>
            </a:r>
            <a:r>
              <a:rPr lang="ja-JP" altLang="en-US" sz="1400" dirty="0" smtClean="0">
                <a:solidFill>
                  <a:srgbClr val="C00000"/>
                </a:solidFill>
              </a:rPr>
              <a:t>内製？外注？発注側にも分かる人が必要。</a:t>
            </a:r>
            <a:endParaRPr lang="ja-JP" altLang="en-US" sz="1400" dirty="0">
              <a:solidFill>
                <a:srgbClr val="C00000"/>
              </a:solidFill>
            </a:endParaRPr>
          </a:p>
          <a:p>
            <a:pPr>
              <a:spcBef>
                <a:spcPct val="50000"/>
              </a:spcBef>
            </a:pPr>
            <a:r>
              <a:rPr lang="en-US" altLang="ja-JP" sz="1400" dirty="0">
                <a:solidFill>
                  <a:srgbClr val="000000"/>
                </a:solidFill>
              </a:rPr>
              <a:t> - </a:t>
            </a:r>
            <a:r>
              <a:rPr lang="ja-JP" altLang="en-US" sz="1400" dirty="0">
                <a:solidFill>
                  <a:srgbClr val="000000"/>
                </a:solidFill>
              </a:rPr>
              <a:t>そもそもターゲットは？  </a:t>
            </a:r>
            <a:r>
              <a:rPr lang="ja-JP" altLang="en-US" sz="1400" dirty="0">
                <a:solidFill>
                  <a:srgbClr val="C00000"/>
                </a:solidFill>
              </a:rPr>
              <a:t>： そろそろ分野外も含む？中高生も？一般も？</a:t>
            </a:r>
            <a:endParaRPr lang="en-US" altLang="ja-JP" sz="1400" dirty="0">
              <a:solidFill>
                <a:srgbClr val="C00000"/>
              </a:solidFill>
            </a:endParaRPr>
          </a:p>
          <a:p>
            <a:pPr>
              <a:spcBef>
                <a:spcPct val="50000"/>
              </a:spcBef>
            </a:pPr>
            <a:r>
              <a:rPr lang="en-US" altLang="ja-JP" sz="1400" dirty="0" smtClean="0">
                <a:solidFill>
                  <a:srgbClr val="000000"/>
                </a:solidFill>
              </a:rPr>
              <a:t> </a:t>
            </a:r>
            <a:r>
              <a:rPr lang="en-US" altLang="ja-JP" sz="1400" dirty="0">
                <a:solidFill>
                  <a:srgbClr val="000000"/>
                </a:solidFill>
              </a:rPr>
              <a:t>- </a:t>
            </a:r>
            <a:r>
              <a:rPr lang="ja-JP" altLang="en-US" sz="1400" dirty="0" smtClean="0">
                <a:solidFill>
                  <a:srgbClr val="000000"/>
                </a:solidFill>
              </a:rPr>
              <a:t>他と</a:t>
            </a:r>
            <a:r>
              <a:rPr lang="ja-JP" altLang="en-US" sz="1400" dirty="0">
                <a:solidFill>
                  <a:srgbClr val="000000"/>
                </a:solidFill>
              </a:rPr>
              <a:t>の協調  </a:t>
            </a:r>
            <a:r>
              <a:rPr lang="ja-JP" altLang="en-US" sz="1400" dirty="0">
                <a:solidFill>
                  <a:srgbClr val="C00000"/>
                </a:solidFill>
              </a:rPr>
              <a:t>： </a:t>
            </a:r>
            <a:r>
              <a:rPr lang="ja-JP" altLang="en-US" sz="1400" dirty="0" smtClean="0">
                <a:solidFill>
                  <a:srgbClr val="C00000"/>
                </a:solidFill>
              </a:rPr>
              <a:t>固有</a:t>
            </a:r>
            <a:r>
              <a:rPr lang="ja-JP" altLang="en-US" sz="1400" dirty="0">
                <a:solidFill>
                  <a:srgbClr val="C00000"/>
                </a:solidFill>
              </a:rPr>
              <a:t>ニーズをどうまとめていく？</a:t>
            </a:r>
            <a:endParaRPr lang="en-US" altLang="ja-JP" sz="1400" dirty="0">
              <a:solidFill>
                <a:srgbClr val="C00000"/>
              </a:solidFill>
            </a:endParaRPr>
          </a:p>
          <a:p>
            <a:pPr>
              <a:spcBef>
                <a:spcPct val="50000"/>
              </a:spcBef>
            </a:pPr>
            <a:r>
              <a:rPr lang="en-US" altLang="ja-JP" sz="1400" dirty="0" smtClean="0">
                <a:solidFill>
                  <a:srgbClr val="000000"/>
                </a:solidFill>
              </a:rPr>
              <a:t> - </a:t>
            </a:r>
            <a:r>
              <a:rPr lang="ja-JP" altLang="en-US" sz="1400" dirty="0" smtClean="0">
                <a:solidFill>
                  <a:srgbClr val="000000"/>
                </a:solidFill>
              </a:rPr>
              <a:t>ニーズ</a:t>
            </a:r>
            <a:r>
              <a:rPr lang="ja-JP" altLang="en-US" sz="1400" dirty="0">
                <a:solidFill>
                  <a:srgbClr val="000000"/>
                </a:solidFill>
              </a:rPr>
              <a:t>の違い（先進国ユーザはデータを俯瞰したい、途上国ユーザはデータを解析したい傾向）</a:t>
            </a:r>
            <a:endParaRPr lang="en-US" altLang="ja-JP" sz="1400" dirty="0">
              <a:solidFill>
                <a:srgbClr val="000000"/>
              </a:solidFill>
            </a:endParaRPr>
          </a:p>
          <a:p>
            <a:pPr>
              <a:spcBef>
                <a:spcPct val="50000"/>
              </a:spcBef>
            </a:pPr>
            <a:r>
              <a:rPr lang="en-US" altLang="ja-JP" sz="1400" dirty="0">
                <a:solidFill>
                  <a:srgbClr val="000000"/>
                </a:solidFill>
              </a:rPr>
              <a:t>  </a:t>
            </a:r>
            <a:r>
              <a:rPr lang="en-US" altLang="ja-JP" sz="1400" dirty="0">
                <a:solidFill>
                  <a:srgbClr val="C00000"/>
                </a:solidFill>
              </a:rPr>
              <a:t>    </a:t>
            </a:r>
            <a:r>
              <a:rPr lang="ja-JP" altLang="en-US" sz="1400" dirty="0">
                <a:solidFill>
                  <a:srgbClr val="C00000"/>
                </a:solidFill>
              </a:rPr>
              <a:t>： </a:t>
            </a:r>
            <a:r>
              <a:rPr lang="ja-JP" altLang="en-US" sz="1400" dirty="0" smtClean="0">
                <a:solidFill>
                  <a:srgbClr val="C00000"/>
                </a:solidFill>
              </a:rPr>
              <a:t>分野ごとに異なると思われる。分野間でどう協調するか？</a:t>
            </a:r>
            <a:endParaRPr lang="en-US" altLang="ja-JP" sz="1400" dirty="0" smtClean="0">
              <a:solidFill>
                <a:srgbClr val="C00000"/>
              </a:solidFill>
            </a:endParaRPr>
          </a:p>
          <a:p>
            <a:pPr>
              <a:spcBef>
                <a:spcPct val="50000"/>
              </a:spcBef>
            </a:pPr>
            <a:r>
              <a:rPr lang="en-US" altLang="ja-JP" sz="1400" dirty="0"/>
              <a:t> </a:t>
            </a:r>
            <a:r>
              <a:rPr lang="en-US" altLang="ja-JP" sz="1400" dirty="0" smtClean="0"/>
              <a:t>- </a:t>
            </a:r>
            <a:r>
              <a:rPr lang="ja-JP" altLang="en-US" sz="1400" dirty="0" smtClean="0"/>
              <a:t>なんだかよく分からない</a:t>
            </a:r>
            <a:r>
              <a:rPr lang="en-US" altLang="ja-JP" sz="1400" dirty="0" smtClean="0"/>
              <a:t>..</a:t>
            </a:r>
            <a:r>
              <a:rPr lang="ja-JP" altLang="en-US" sz="1400" dirty="0" smtClean="0">
                <a:solidFill>
                  <a:srgbClr val="C00000"/>
                </a:solidFill>
              </a:rPr>
              <a:t>  ： 使いやすさの追究。少ないクリックで欲しいものを見ることができる仕組み。</a:t>
            </a:r>
            <a:endParaRPr lang="en-US" altLang="ja-JP" sz="1400" dirty="0" smtClean="0">
              <a:solidFill>
                <a:srgbClr val="C00000"/>
              </a:solidFill>
            </a:endParaRPr>
          </a:p>
          <a:p>
            <a:pPr>
              <a:spcBef>
                <a:spcPct val="50000"/>
              </a:spcBef>
            </a:pPr>
            <a:r>
              <a:rPr lang="en-US" altLang="ja-JP" sz="1400" dirty="0">
                <a:solidFill>
                  <a:srgbClr val="C00000"/>
                </a:solidFill>
              </a:rPr>
              <a:t> </a:t>
            </a:r>
            <a:r>
              <a:rPr lang="en-US" altLang="ja-JP" sz="1400" dirty="0" smtClean="0">
                <a:solidFill>
                  <a:srgbClr val="000000"/>
                </a:solidFill>
              </a:rPr>
              <a:t>- </a:t>
            </a:r>
            <a:r>
              <a:rPr lang="ja-JP" altLang="en-US" sz="1400" dirty="0" smtClean="0">
                <a:solidFill>
                  <a:srgbClr val="000000"/>
                </a:solidFill>
              </a:rPr>
              <a:t>専門性の高いデータ、珍しいデータをどう説明するか？</a:t>
            </a:r>
            <a:r>
              <a:rPr lang="ja-JP" altLang="en-US" sz="1400" dirty="0" smtClean="0">
                <a:solidFill>
                  <a:srgbClr val="C00000"/>
                </a:solidFill>
              </a:rPr>
              <a:t>  ： 人が介するしかない</a:t>
            </a:r>
            <a:r>
              <a:rPr lang="en-US" altLang="ja-JP" sz="1400" dirty="0" smtClean="0">
                <a:solidFill>
                  <a:srgbClr val="C00000"/>
                </a:solidFill>
              </a:rPr>
              <a:t>..</a:t>
            </a:r>
            <a:r>
              <a:rPr lang="ja-JP" altLang="en-US" sz="1400" dirty="0" smtClean="0">
                <a:solidFill>
                  <a:srgbClr val="C00000"/>
                </a:solidFill>
              </a:rPr>
              <a:t>？</a:t>
            </a:r>
            <a:endParaRPr lang="en-US" altLang="ja-JP" sz="1400" dirty="0" smtClean="0">
              <a:solidFill>
                <a:srgbClr val="C00000"/>
              </a:solidFill>
            </a:endParaRPr>
          </a:p>
        </p:txBody>
      </p:sp>
    </p:spTree>
    <p:extLst>
      <p:ext uri="{BB962C8B-B14F-4D97-AF65-F5344CB8AC3E}">
        <p14:creationId xmlns:p14="http://schemas.microsoft.com/office/powerpoint/2010/main" val="316884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Data Analysis Software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12</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8" name="テキスト ボックス 7"/>
          <p:cNvSpPr txBox="1"/>
          <p:nvPr/>
        </p:nvSpPr>
        <p:spPr bwMode="auto">
          <a:xfrm>
            <a:off x="398003" y="836712"/>
            <a:ext cx="1077653" cy="345687"/>
          </a:xfrm>
          <a:prstGeom prst="rect">
            <a:avLst/>
          </a:prstGeom>
          <a:noFill/>
          <a:ln w="9525">
            <a:noFill/>
            <a:miter lim="800000"/>
            <a:headEnd/>
            <a:tailEnd/>
          </a:ln>
          <a:effectLst/>
        </p:spPr>
        <p:txBody>
          <a:bodyPr wrap="square" rtlCol="0" anchor="ctr" anchorCtr="0">
            <a:prstTxWarp prst="textNoShape">
              <a:avLst/>
            </a:prstTxWarp>
            <a:noAutofit/>
          </a:bodyPr>
          <a:lstStyle/>
          <a:p>
            <a:pPr algn="l">
              <a:spcBef>
                <a:spcPct val="50000"/>
              </a:spcBef>
            </a:pPr>
            <a:r>
              <a:rPr lang="ja-JP" altLang="en-US" sz="1400" dirty="0" smtClean="0">
                <a:solidFill>
                  <a:srgbClr val="002060"/>
                </a:solidFill>
              </a:rPr>
              <a:t>運用状況</a:t>
            </a:r>
            <a:endParaRPr kumimoji="1" lang="ja-JP" altLang="en-US" sz="1400" dirty="0" smtClean="0">
              <a:solidFill>
                <a:srgbClr val="002060"/>
              </a:solidFill>
            </a:endParaRPr>
          </a:p>
        </p:txBody>
      </p:sp>
      <p:pic>
        <p:nvPicPr>
          <p:cNvPr id="7" name="Picture 14" descr="GUI_plot"/>
          <p:cNvPicPr>
            <a:picLocks noChangeAspect="1" noChangeArrowheads="1"/>
          </p:cNvPicPr>
          <p:nvPr/>
        </p:nvPicPr>
        <p:blipFill>
          <a:blip r:embed="rId3" cstate="print"/>
          <a:srcRect/>
          <a:stretch>
            <a:fillRect/>
          </a:stretch>
        </p:blipFill>
        <p:spPr bwMode="auto">
          <a:xfrm>
            <a:off x="539552" y="1844824"/>
            <a:ext cx="3538701" cy="3369115"/>
          </a:xfrm>
          <a:prstGeom prst="rect">
            <a:avLst/>
          </a:prstGeom>
          <a:noFill/>
          <a:ln w="9525">
            <a:noFill/>
            <a:miter lim="800000"/>
            <a:headEnd/>
            <a:tailEnd/>
          </a:ln>
        </p:spPr>
      </p:pic>
      <p:cxnSp>
        <p:nvCxnSpPr>
          <p:cNvPr id="9" name="直線コネクタ 8"/>
          <p:cNvCxnSpPr/>
          <p:nvPr/>
        </p:nvCxnSpPr>
        <p:spPr bwMode="auto">
          <a:xfrm flipH="1">
            <a:off x="6760720" y="5641455"/>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cxnSp>
        <p:nvCxnSpPr>
          <p:cNvPr id="10" name="直線コネクタ 9"/>
          <p:cNvCxnSpPr/>
          <p:nvPr/>
        </p:nvCxnSpPr>
        <p:spPr bwMode="auto">
          <a:xfrm flipH="1">
            <a:off x="6660232" y="3645024"/>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cxnSp>
        <p:nvCxnSpPr>
          <p:cNvPr id="11" name="直線コネクタ 10"/>
          <p:cNvCxnSpPr/>
          <p:nvPr/>
        </p:nvCxnSpPr>
        <p:spPr bwMode="auto">
          <a:xfrm flipH="1">
            <a:off x="6668287" y="1916832"/>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pic>
        <p:nvPicPr>
          <p:cNvPr id="12"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6049153" y="1201880"/>
            <a:ext cx="827141" cy="1147000"/>
          </a:xfrm>
          <a:prstGeom prst="rect">
            <a:avLst/>
          </a:prstGeom>
          <a:noFill/>
        </p:spPr>
      </p:pic>
      <p:sp>
        <p:nvSpPr>
          <p:cNvPr id="13" name="円柱 12"/>
          <p:cNvSpPr/>
          <p:nvPr/>
        </p:nvSpPr>
        <p:spPr bwMode="auto">
          <a:xfrm>
            <a:off x="6543739" y="1561921"/>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4" name="正方形/長方形 13"/>
          <p:cNvSpPr/>
          <p:nvPr/>
        </p:nvSpPr>
        <p:spPr bwMode="auto">
          <a:xfrm>
            <a:off x="5872423" y="908720"/>
            <a:ext cx="2804033" cy="1570664"/>
          </a:xfrm>
          <a:prstGeom prst="rect">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15" name="テキスト ボックス 14"/>
          <p:cNvSpPr txBox="1"/>
          <p:nvPr/>
        </p:nvSpPr>
        <p:spPr bwMode="auto">
          <a:xfrm>
            <a:off x="5868144" y="908720"/>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002060"/>
                </a:solidFill>
              </a:rPr>
              <a:t>研究機関</a:t>
            </a:r>
            <a:r>
              <a:rPr kumimoji="1" lang="en-US" altLang="ja-JP" sz="1200" dirty="0" smtClean="0">
                <a:solidFill>
                  <a:srgbClr val="002060"/>
                </a:solidFill>
              </a:rPr>
              <a:t> A</a:t>
            </a:r>
            <a:endParaRPr kumimoji="1" lang="ja-JP" altLang="en-US" sz="1200" dirty="0" smtClean="0">
              <a:solidFill>
                <a:srgbClr val="002060"/>
              </a:solidFill>
            </a:endParaRPr>
          </a:p>
        </p:txBody>
      </p:sp>
      <p:pic>
        <p:nvPicPr>
          <p:cNvPr id="16"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6049153" y="2924944"/>
            <a:ext cx="827141" cy="1147000"/>
          </a:xfrm>
          <a:prstGeom prst="rect">
            <a:avLst/>
          </a:prstGeom>
          <a:noFill/>
        </p:spPr>
      </p:pic>
      <p:sp>
        <p:nvSpPr>
          <p:cNvPr id="17" name="円柱 16"/>
          <p:cNvSpPr/>
          <p:nvPr/>
        </p:nvSpPr>
        <p:spPr bwMode="auto">
          <a:xfrm>
            <a:off x="6543739" y="3284985"/>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8" name="正方形/長方形 17"/>
          <p:cNvSpPr/>
          <p:nvPr/>
        </p:nvSpPr>
        <p:spPr bwMode="auto">
          <a:xfrm>
            <a:off x="6372200" y="3429000"/>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smtClean="0">
                <a:ln>
                  <a:noFill/>
                </a:ln>
                <a:solidFill>
                  <a:srgbClr val="292929"/>
                </a:solidFill>
                <a:effectLst/>
                <a:latin typeface="+mn-lt"/>
                <a:ea typeface="ヒラギノ角ゴ Pro W6" charset="-128"/>
                <a:cs typeface="ヒラギノ角ゴ Pro W6" charset="-128"/>
              </a:rPr>
              <a:t>観測</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rgbClr val="292929"/>
                </a:solidFill>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19" name="正方形/長方形 18"/>
          <p:cNvSpPr/>
          <p:nvPr/>
        </p:nvSpPr>
        <p:spPr bwMode="auto">
          <a:xfrm>
            <a:off x="5872423" y="2650424"/>
            <a:ext cx="2804033" cy="1570664"/>
          </a:xfrm>
          <a:prstGeom prst="rect">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22" name="テキスト ボックス 21"/>
          <p:cNvSpPr txBox="1"/>
          <p:nvPr/>
        </p:nvSpPr>
        <p:spPr bwMode="auto">
          <a:xfrm>
            <a:off x="5868144" y="2650424"/>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006600"/>
                </a:solidFill>
              </a:rPr>
              <a:t>大学</a:t>
            </a:r>
            <a:r>
              <a:rPr kumimoji="1" lang="en-US" altLang="ja-JP" sz="1200" dirty="0" smtClean="0">
                <a:solidFill>
                  <a:srgbClr val="006600"/>
                </a:solidFill>
              </a:rPr>
              <a:t> B</a:t>
            </a:r>
            <a:endParaRPr kumimoji="1" lang="ja-JP" altLang="en-US" sz="1200" dirty="0" smtClean="0">
              <a:solidFill>
                <a:srgbClr val="006600"/>
              </a:solidFill>
            </a:endParaRPr>
          </a:p>
        </p:txBody>
      </p:sp>
      <p:pic>
        <p:nvPicPr>
          <p:cNvPr id="23"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6049153" y="4941168"/>
            <a:ext cx="827141" cy="1147000"/>
          </a:xfrm>
          <a:prstGeom prst="rect">
            <a:avLst/>
          </a:prstGeom>
          <a:noFill/>
        </p:spPr>
      </p:pic>
      <p:sp>
        <p:nvSpPr>
          <p:cNvPr id="24" name="円柱 23"/>
          <p:cNvSpPr/>
          <p:nvPr/>
        </p:nvSpPr>
        <p:spPr bwMode="auto">
          <a:xfrm>
            <a:off x="6543739" y="5301209"/>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5" name="正方形/長方形 24"/>
          <p:cNvSpPr/>
          <p:nvPr/>
        </p:nvSpPr>
        <p:spPr bwMode="auto">
          <a:xfrm>
            <a:off x="5872423" y="4666648"/>
            <a:ext cx="2804033" cy="1570664"/>
          </a:xfrm>
          <a:prstGeom prst="rect">
            <a:avLst/>
          </a:prstGeom>
          <a:noFill/>
          <a:ln w="1905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26" name="テキスト ボックス 25"/>
          <p:cNvSpPr txBox="1"/>
          <p:nvPr/>
        </p:nvSpPr>
        <p:spPr bwMode="auto">
          <a:xfrm>
            <a:off x="5868144" y="4666648"/>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990000"/>
                </a:solidFill>
              </a:rPr>
              <a:t>大学</a:t>
            </a:r>
            <a:r>
              <a:rPr kumimoji="1" lang="en-US" altLang="ja-JP" sz="1200" dirty="0" smtClean="0">
                <a:solidFill>
                  <a:srgbClr val="990000"/>
                </a:solidFill>
              </a:rPr>
              <a:t> N</a:t>
            </a:r>
            <a:endParaRPr kumimoji="1" lang="ja-JP" altLang="en-US" sz="1200" dirty="0" smtClean="0">
              <a:solidFill>
                <a:srgbClr val="990000"/>
              </a:solidFill>
            </a:endParaRPr>
          </a:p>
        </p:txBody>
      </p:sp>
      <p:pic>
        <p:nvPicPr>
          <p:cNvPr id="27" name="図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359" y="3174622"/>
            <a:ext cx="1105481" cy="832796"/>
          </a:xfrm>
          <a:prstGeom prst="rect">
            <a:avLst/>
          </a:prstGeom>
        </p:spPr>
      </p:pic>
      <p:sp>
        <p:nvSpPr>
          <p:cNvPr id="28" name="テキスト ボックス 27"/>
          <p:cNvSpPr txBox="1"/>
          <p:nvPr/>
        </p:nvSpPr>
        <p:spPr bwMode="auto">
          <a:xfrm>
            <a:off x="7493043" y="1209899"/>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kumimoji="1" lang="ja-JP" altLang="en-US" sz="1200" dirty="0" smtClean="0">
              <a:solidFill>
                <a:srgbClr val="C00000"/>
              </a:solidFill>
            </a:endParaRPr>
          </a:p>
        </p:txBody>
      </p:sp>
      <p:sp>
        <p:nvSpPr>
          <p:cNvPr id="29" name="テキスト ボックス 28"/>
          <p:cNvSpPr txBox="1"/>
          <p:nvPr/>
        </p:nvSpPr>
        <p:spPr bwMode="auto">
          <a:xfrm>
            <a:off x="5933525" y="1095127"/>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pic>
        <p:nvPicPr>
          <p:cNvPr id="30" name="図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599" y="1462255"/>
            <a:ext cx="1143000" cy="857250"/>
          </a:xfrm>
          <a:prstGeom prst="rect">
            <a:avLst/>
          </a:prstGeom>
        </p:spPr>
      </p:pic>
      <p:sp>
        <p:nvSpPr>
          <p:cNvPr id="31" name="テキスト ボックス 30"/>
          <p:cNvSpPr txBox="1"/>
          <p:nvPr/>
        </p:nvSpPr>
        <p:spPr bwMode="auto">
          <a:xfrm>
            <a:off x="7493043" y="2935977"/>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lang="ja-JP" altLang="en-US" sz="1200" dirty="0">
              <a:solidFill>
                <a:srgbClr val="C00000"/>
              </a:solidFill>
            </a:endParaRPr>
          </a:p>
        </p:txBody>
      </p:sp>
      <p:sp>
        <p:nvSpPr>
          <p:cNvPr id="32" name="テキスト ボックス 31"/>
          <p:cNvSpPr txBox="1"/>
          <p:nvPr/>
        </p:nvSpPr>
        <p:spPr bwMode="auto">
          <a:xfrm>
            <a:off x="7493043" y="4952201"/>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lang="ja-JP" altLang="en-US" sz="1200" dirty="0">
              <a:solidFill>
                <a:srgbClr val="C00000"/>
              </a:solidFill>
            </a:endParaRPr>
          </a:p>
        </p:txBody>
      </p:sp>
      <p:sp>
        <p:nvSpPr>
          <p:cNvPr id="33" name="テキスト ボックス 32"/>
          <p:cNvSpPr txBox="1"/>
          <p:nvPr/>
        </p:nvSpPr>
        <p:spPr bwMode="auto">
          <a:xfrm rot="5400000">
            <a:off x="7059834" y="4304129"/>
            <a:ext cx="464494"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kumimoji="1" lang="ja-JP" altLang="en-US" sz="1200" dirty="0" smtClean="0">
                <a:solidFill>
                  <a:srgbClr val="C00000"/>
                </a:solidFill>
              </a:rPr>
              <a:t>・・・</a:t>
            </a:r>
          </a:p>
        </p:txBody>
      </p:sp>
      <p:pic>
        <p:nvPicPr>
          <p:cNvPr id="35" name="図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5599" y="5194161"/>
            <a:ext cx="1143000" cy="790575"/>
          </a:xfrm>
          <a:prstGeom prst="rect">
            <a:avLst/>
          </a:prstGeom>
        </p:spPr>
      </p:pic>
      <p:sp>
        <p:nvSpPr>
          <p:cNvPr id="40" name="正方形/長方形 39"/>
          <p:cNvSpPr/>
          <p:nvPr/>
        </p:nvSpPr>
        <p:spPr bwMode="auto">
          <a:xfrm>
            <a:off x="6372200" y="1713411"/>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292929"/>
                </a:solidFill>
                <a:latin typeface="+mn-lt"/>
                <a:ea typeface="ヒラギノ角ゴ Pro W6" charset="-128"/>
                <a:cs typeface="ヒラギノ角ゴ Pro W6" charset="-128"/>
              </a:rPr>
              <a:t>観測</a:t>
            </a:r>
            <a:endParaRPr lang="en-US" altLang="ja-JP" sz="1100" dirty="0" smtClean="0">
              <a:solidFill>
                <a:srgbClr val="292929"/>
              </a:solidFill>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a:ln>
                  <a:noFill/>
                </a:ln>
                <a:solidFill>
                  <a:srgbClr val="292929"/>
                </a:solidFill>
                <a:effectLst/>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42" name="正方形/長方形 41"/>
          <p:cNvSpPr/>
          <p:nvPr/>
        </p:nvSpPr>
        <p:spPr bwMode="auto">
          <a:xfrm>
            <a:off x="6372200" y="5445224"/>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smtClean="0">
                <a:ln>
                  <a:noFill/>
                </a:ln>
                <a:solidFill>
                  <a:srgbClr val="292929"/>
                </a:solidFill>
                <a:effectLst/>
                <a:latin typeface="+mn-lt"/>
                <a:ea typeface="ヒラギノ角ゴ Pro W6" charset="-128"/>
                <a:cs typeface="ヒラギノ角ゴ Pro W6" charset="-128"/>
              </a:rPr>
              <a:t>観測</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rgbClr val="292929"/>
                </a:solidFill>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44" name="テキスト ボックス 43"/>
          <p:cNvSpPr txBox="1"/>
          <p:nvPr/>
        </p:nvSpPr>
        <p:spPr bwMode="auto">
          <a:xfrm>
            <a:off x="5933525" y="2828966"/>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sp>
        <p:nvSpPr>
          <p:cNvPr id="45" name="テキスト ボックス 44"/>
          <p:cNvSpPr txBox="1"/>
          <p:nvPr/>
        </p:nvSpPr>
        <p:spPr bwMode="auto">
          <a:xfrm>
            <a:off x="5933525" y="4914458"/>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pic>
        <p:nvPicPr>
          <p:cNvPr id="46" name="Picture 3" descr="C:\Program Files\Microsoft Office\MEDIA\CAGCAT10\j0195384.wmf"/>
          <p:cNvPicPr>
            <a:picLocks noChangeAspect="1" noChangeArrowheads="1"/>
          </p:cNvPicPr>
          <p:nvPr/>
        </p:nvPicPr>
        <p:blipFill>
          <a:blip r:embed="rId8"/>
          <a:srcRect/>
          <a:stretch>
            <a:fillRect/>
          </a:stretch>
        </p:blipFill>
        <p:spPr bwMode="auto">
          <a:xfrm>
            <a:off x="1082292" y="1412776"/>
            <a:ext cx="845057" cy="862697"/>
          </a:xfrm>
          <a:prstGeom prst="rect">
            <a:avLst/>
          </a:prstGeom>
          <a:noFill/>
        </p:spPr>
      </p:pic>
      <p:sp>
        <p:nvSpPr>
          <p:cNvPr id="48" name="円形吹き出し 47"/>
          <p:cNvSpPr/>
          <p:nvPr/>
        </p:nvSpPr>
        <p:spPr bwMode="auto">
          <a:xfrm>
            <a:off x="1798703" y="980728"/>
            <a:ext cx="1130304" cy="681280"/>
          </a:xfrm>
          <a:prstGeom prst="wedgeEllipseCallout">
            <a:avLst>
              <a:gd name="adj1" fmla="val -40030"/>
              <a:gd name="adj2" fmla="val 59099"/>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2"/>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49" name="テキスト ボックス 48"/>
          <p:cNvSpPr txBox="1"/>
          <p:nvPr/>
        </p:nvSpPr>
        <p:spPr bwMode="auto">
          <a:xfrm>
            <a:off x="1801787" y="1132432"/>
            <a:ext cx="1165236" cy="476946"/>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プロットして</a:t>
            </a:r>
            <a:endParaRPr lang="en-US" altLang="ja-JP" sz="1200" dirty="0" smtClean="0"/>
          </a:p>
          <a:p>
            <a:pPr algn="ctr">
              <a:lnSpc>
                <a:spcPts val="800"/>
              </a:lnSpc>
              <a:spcBef>
                <a:spcPct val="50000"/>
              </a:spcBef>
            </a:pPr>
            <a:r>
              <a:rPr kumimoji="1" lang="ja-JP" altLang="en-US" sz="1200" dirty="0" smtClean="0"/>
              <a:t>みよう</a:t>
            </a:r>
            <a:r>
              <a:rPr kumimoji="1" lang="ja-JP" altLang="en-US" sz="1200" dirty="0"/>
              <a:t>！</a:t>
            </a:r>
            <a:endParaRPr kumimoji="1" lang="ja-JP" altLang="en-US" sz="1200" dirty="0" smtClean="0"/>
          </a:p>
        </p:txBody>
      </p:sp>
      <p:cxnSp>
        <p:nvCxnSpPr>
          <p:cNvPr id="3" name="直線矢印コネクタ 2"/>
          <p:cNvCxnSpPr/>
          <p:nvPr/>
        </p:nvCxnSpPr>
        <p:spPr bwMode="auto">
          <a:xfrm flipV="1">
            <a:off x="3958046" y="1750424"/>
            <a:ext cx="2116183" cy="1267096"/>
          </a:xfrm>
          <a:prstGeom prst="straightConnector1">
            <a:avLst/>
          </a:prstGeom>
          <a:solidFill>
            <a:schemeClr val="accent1"/>
          </a:solidFill>
          <a:ln w="19050" cap="flat" cmpd="sng" algn="ctr">
            <a:solidFill>
              <a:srgbClr val="002060"/>
            </a:solidFill>
            <a:prstDash val="solid"/>
            <a:round/>
            <a:headEnd type="none" w="med" len="med"/>
            <a:tailEnd type="triangle"/>
          </a:ln>
          <a:effectLst/>
        </p:spPr>
      </p:cxnSp>
      <p:cxnSp>
        <p:nvCxnSpPr>
          <p:cNvPr id="52" name="直線矢印コネクタ 51"/>
          <p:cNvCxnSpPr/>
          <p:nvPr/>
        </p:nvCxnSpPr>
        <p:spPr bwMode="auto">
          <a:xfrm flipV="1">
            <a:off x="3944983" y="3320988"/>
            <a:ext cx="2073982" cy="401926"/>
          </a:xfrm>
          <a:prstGeom prst="straightConnector1">
            <a:avLst/>
          </a:prstGeom>
          <a:solidFill>
            <a:schemeClr val="accent1"/>
          </a:solidFill>
          <a:ln w="19050" cap="flat" cmpd="sng" algn="ctr">
            <a:solidFill>
              <a:srgbClr val="002060"/>
            </a:solidFill>
            <a:prstDash val="solid"/>
            <a:round/>
            <a:headEnd type="none" w="med" len="med"/>
            <a:tailEnd type="triangle"/>
          </a:ln>
          <a:effectLst/>
        </p:spPr>
      </p:cxnSp>
      <p:cxnSp>
        <p:nvCxnSpPr>
          <p:cNvPr id="54" name="直線矢印コネクタ 53"/>
          <p:cNvCxnSpPr>
            <a:endCxn id="45" idx="1"/>
          </p:cNvCxnSpPr>
          <p:nvPr/>
        </p:nvCxnSpPr>
        <p:spPr bwMode="auto">
          <a:xfrm>
            <a:off x="3893740" y="4247798"/>
            <a:ext cx="2039785" cy="897493"/>
          </a:xfrm>
          <a:prstGeom prst="straightConnector1">
            <a:avLst/>
          </a:prstGeom>
          <a:solidFill>
            <a:schemeClr val="accent1"/>
          </a:solidFill>
          <a:ln w="19050" cap="flat" cmpd="sng" algn="ctr">
            <a:solidFill>
              <a:srgbClr val="002060"/>
            </a:solidFill>
            <a:prstDash val="solid"/>
            <a:round/>
            <a:headEnd type="none" w="med" len="med"/>
            <a:tailEnd type="triangle"/>
          </a:ln>
          <a:effectLst/>
        </p:spPr>
      </p:cxnSp>
      <p:cxnSp>
        <p:nvCxnSpPr>
          <p:cNvPr id="57" name="直線矢印コネクタ 56"/>
          <p:cNvCxnSpPr/>
          <p:nvPr/>
        </p:nvCxnSpPr>
        <p:spPr bwMode="auto">
          <a:xfrm flipH="1">
            <a:off x="3984172" y="2103120"/>
            <a:ext cx="2024742" cy="1267097"/>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cxnSp>
        <p:nvCxnSpPr>
          <p:cNvPr id="61" name="直線矢印コネクタ 60"/>
          <p:cNvCxnSpPr/>
          <p:nvPr/>
        </p:nvCxnSpPr>
        <p:spPr bwMode="auto">
          <a:xfrm flipH="1">
            <a:off x="3971110" y="3618411"/>
            <a:ext cx="2011679" cy="352698"/>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cxnSp>
        <p:nvCxnSpPr>
          <p:cNvPr id="64" name="直線矢印コネクタ 63"/>
          <p:cNvCxnSpPr/>
          <p:nvPr/>
        </p:nvCxnSpPr>
        <p:spPr bwMode="auto">
          <a:xfrm flipH="1" flipV="1">
            <a:off x="3889855" y="4505116"/>
            <a:ext cx="2066808" cy="1007410"/>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66" name="テキスト ボックス 65"/>
          <p:cNvSpPr txBox="1"/>
          <p:nvPr/>
        </p:nvSpPr>
        <p:spPr bwMode="auto">
          <a:xfrm>
            <a:off x="4586414" y="2645323"/>
            <a:ext cx="1003548" cy="461665"/>
          </a:xfrm>
          <a:prstGeom prst="rect">
            <a:avLst/>
          </a:prstGeom>
          <a:solidFill>
            <a:schemeClr val="bg1"/>
          </a:solidFill>
          <a:ln w="19050">
            <a:solidFill>
              <a:srgbClr val="C00000"/>
            </a:solid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観測データダウンロード</a:t>
            </a:r>
            <a:endParaRPr kumimoji="1" lang="ja-JP" altLang="en-US" sz="1200" dirty="0" smtClean="0">
              <a:solidFill>
                <a:srgbClr val="C00000"/>
              </a:solidFill>
            </a:endParaRPr>
          </a:p>
        </p:txBody>
      </p:sp>
      <p:sp>
        <p:nvSpPr>
          <p:cNvPr id="67" name="テキスト ボックス 66"/>
          <p:cNvSpPr txBox="1"/>
          <p:nvPr/>
        </p:nvSpPr>
        <p:spPr bwMode="auto">
          <a:xfrm>
            <a:off x="4586414" y="3646808"/>
            <a:ext cx="1003548" cy="461665"/>
          </a:xfrm>
          <a:prstGeom prst="rect">
            <a:avLst/>
          </a:prstGeom>
          <a:solidFill>
            <a:schemeClr val="bg1"/>
          </a:solidFill>
          <a:ln w="19050">
            <a:solidFill>
              <a:srgbClr val="C00000"/>
            </a:solid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観測データダウンロード</a:t>
            </a:r>
            <a:endParaRPr kumimoji="1" lang="ja-JP" altLang="en-US" sz="1200" dirty="0" smtClean="0">
              <a:solidFill>
                <a:srgbClr val="C00000"/>
              </a:solidFill>
            </a:endParaRPr>
          </a:p>
        </p:txBody>
      </p:sp>
      <p:sp>
        <p:nvSpPr>
          <p:cNvPr id="68" name="テキスト ボックス 67"/>
          <p:cNvSpPr txBox="1"/>
          <p:nvPr/>
        </p:nvSpPr>
        <p:spPr bwMode="auto">
          <a:xfrm>
            <a:off x="4586414" y="5014054"/>
            <a:ext cx="1003548" cy="461665"/>
          </a:xfrm>
          <a:prstGeom prst="rect">
            <a:avLst/>
          </a:prstGeom>
          <a:solidFill>
            <a:schemeClr val="bg1"/>
          </a:solidFill>
          <a:ln w="19050">
            <a:solidFill>
              <a:srgbClr val="C00000"/>
            </a:solid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観測データダウンロード</a:t>
            </a:r>
            <a:endParaRPr kumimoji="1" lang="ja-JP" altLang="en-US" sz="1200" dirty="0" smtClean="0">
              <a:solidFill>
                <a:srgbClr val="C00000"/>
              </a:solidFill>
            </a:endParaRPr>
          </a:p>
        </p:txBody>
      </p:sp>
      <p:sp>
        <p:nvSpPr>
          <p:cNvPr id="74" name="テキスト ボックス 73"/>
          <p:cNvSpPr txBox="1"/>
          <p:nvPr/>
        </p:nvSpPr>
        <p:spPr bwMode="auto">
          <a:xfrm>
            <a:off x="251520" y="5733256"/>
            <a:ext cx="5404879" cy="307777"/>
          </a:xfrm>
          <a:prstGeom prst="rect">
            <a:avLst/>
          </a:prstGeom>
          <a:solidFill>
            <a:schemeClr val="bg1"/>
          </a:solidFill>
          <a:ln w="19050">
            <a:noFill/>
            <a:miter lim="800000"/>
            <a:headEnd/>
            <a:tailEnd/>
          </a:ln>
          <a:effectLst/>
        </p:spPr>
        <p:txBody>
          <a:bodyPr wrap="square" rtlCol="0" anchor="ctr">
            <a:prstTxWarp prst="textNoShape">
              <a:avLst/>
            </a:prstTxWarp>
            <a:spAutoFit/>
          </a:bodyPr>
          <a:lstStyle/>
          <a:p>
            <a:pPr>
              <a:spcBef>
                <a:spcPct val="50000"/>
              </a:spcBef>
            </a:pPr>
            <a:r>
              <a:rPr lang="ja-JP" altLang="en-US" sz="1400" dirty="0" smtClean="0">
                <a:solidFill>
                  <a:srgbClr val="C00000"/>
                </a:solidFill>
              </a:rPr>
              <a:t>利用者はデータの所在（</a:t>
            </a:r>
            <a:r>
              <a:rPr lang="en-US" altLang="ja-JP" sz="1400" dirty="0" smtClean="0">
                <a:solidFill>
                  <a:srgbClr val="C00000"/>
                </a:solidFill>
              </a:rPr>
              <a:t>URL</a:t>
            </a:r>
            <a:r>
              <a:rPr lang="ja-JP" altLang="en-US" sz="1400" dirty="0" smtClean="0">
                <a:solidFill>
                  <a:srgbClr val="C00000"/>
                </a:solidFill>
              </a:rPr>
              <a:t>）を知らずとも、そのデータを使っている。</a:t>
            </a:r>
            <a:endParaRPr kumimoji="1" lang="ja-JP" altLang="en-US" sz="1400" dirty="0" smtClean="0">
              <a:solidFill>
                <a:srgbClr val="C00000"/>
              </a:solidFill>
            </a:endParaRPr>
          </a:p>
        </p:txBody>
      </p:sp>
    </p:spTree>
    <p:extLst>
      <p:ext uri="{BB962C8B-B14F-4D97-AF65-F5344CB8AC3E}">
        <p14:creationId xmlns:p14="http://schemas.microsoft.com/office/powerpoint/2010/main" val="322846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Data Analysis Software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13</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pic>
        <p:nvPicPr>
          <p:cNvPr id="50" name="図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34" y="761144"/>
            <a:ext cx="8639133" cy="6020655"/>
          </a:xfrm>
          <a:prstGeom prst="rect">
            <a:avLst/>
          </a:prstGeom>
        </p:spPr>
      </p:pic>
    </p:spTree>
    <p:extLst>
      <p:ext uri="{BB962C8B-B14F-4D97-AF65-F5344CB8AC3E}">
        <p14:creationId xmlns:p14="http://schemas.microsoft.com/office/powerpoint/2010/main" val="1050673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Data Analysis Software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14</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052736"/>
            <a:ext cx="3024336" cy="2016224"/>
          </a:xfrm>
          <a:prstGeom prst="rect">
            <a:avLst/>
          </a:prstGeom>
        </p:spPr>
      </p:pic>
      <p:sp>
        <p:nvSpPr>
          <p:cNvPr id="10" name="テキスト ボックス 9"/>
          <p:cNvSpPr txBox="1"/>
          <p:nvPr/>
        </p:nvSpPr>
        <p:spPr bwMode="auto">
          <a:xfrm>
            <a:off x="300600" y="836712"/>
            <a:ext cx="8542800" cy="5574778"/>
          </a:xfrm>
          <a:prstGeom prst="rect">
            <a:avLst/>
          </a:prstGeom>
          <a:noFill/>
          <a:ln w="9525">
            <a:noFill/>
            <a:miter lim="800000"/>
            <a:headEnd/>
            <a:tailEnd/>
          </a:ln>
          <a:effectLst/>
        </p:spPr>
        <p:txBody>
          <a:bodyPr wrap="square" rtlCol="0">
            <a:prstTxWarp prst="textNoShape">
              <a:avLst/>
            </a:prstTxWarp>
            <a:noAutofit/>
          </a:bodyPr>
          <a:lstStyle/>
          <a:p>
            <a:pPr>
              <a:lnSpc>
                <a:spcPts val="1600"/>
              </a:lnSpc>
              <a:spcBef>
                <a:spcPct val="50000"/>
              </a:spcBef>
            </a:pPr>
            <a:r>
              <a:rPr lang="ja-JP" altLang="en-US" sz="1400" dirty="0" smtClean="0"/>
              <a:t>解析講習会の開催</a:t>
            </a:r>
            <a:endParaRPr lang="en-US" altLang="ja-JP" sz="1400" dirty="0" smtClean="0"/>
          </a:p>
          <a:p>
            <a:pPr>
              <a:lnSpc>
                <a:spcPts val="1500"/>
              </a:lnSpc>
              <a:spcBef>
                <a:spcPct val="50000"/>
              </a:spcBef>
            </a:pPr>
            <a:r>
              <a:rPr lang="en-US" altLang="ja-JP" sz="1400" dirty="0" smtClean="0">
                <a:solidFill>
                  <a:srgbClr val="000000"/>
                </a:solidFill>
              </a:rPr>
              <a:t>1. 2010/2/25, Tokyo (NIPR), </a:t>
            </a:r>
            <a:r>
              <a:rPr lang="en-US" altLang="ja-JP" sz="1400" dirty="0" err="1" smtClean="0">
                <a:solidFill>
                  <a:srgbClr val="000000"/>
                </a:solidFill>
              </a:rPr>
              <a:t>SuperDARN</a:t>
            </a:r>
            <a:r>
              <a:rPr lang="en-US" altLang="ja-JP" sz="1400" dirty="0" smtClean="0">
                <a:solidFill>
                  <a:srgbClr val="000000"/>
                </a:solidFill>
              </a:rPr>
              <a:t>/EISCAT/</a:t>
            </a:r>
            <a:r>
              <a:rPr lang="ja-JP" altLang="en-US" sz="1400" dirty="0" err="1" smtClean="0">
                <a:solidFill>
                  <a:srgbClr val="000000"/>
                </a:solidFill>
              </a:rPr>
              <a:t>れいめい</a:t>
            </a:r>
            <a:r>
              <a:rPr lang="ja-JP" altLang="en-US" sz="1400" dirty="0" smtClean="0">
                <a:solidFill>
                  <a:srgbClr val="000000"/>
                </a:solidFill>
              </a:rPr>
              <a:t>衛星</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   </a:t>
            </a:r>
            <a:r>
              <a:rPr lang="ja-JP" altLang="en-US" sz="1400" dirty="0" smtClean="0">
                <a:solidFill>
                  <a:srgbClr val="000000"/>
                </a:solidFill>
              </a:rPr>
              <a:t>データ解析講習会</a:t>
            </a:r>
            <a:r>
              <a:rPr lang="en-US" altLang="ja-JP" sz="1400" dirty="0" smtClean="0">
                <a:solidFill>
                  <a:srgbClr val="000000"/>
                </a:solidFill>
              </a:rPr>
              <a:t> </a:t>
            </a:r>
          </a:p>
          <a:p>
            <a:pPr>
              <a:lnSpc>
                <a:spcPts val="1500"/>
              </a:lnSpc>
              <a:spcBef>
                <a:spcPct val="50000"/>
              </a:spcBef>
            </a:pPr>
            <a:r>
              <a:rPr lang="en-US" altLang="ja-JP" sz="1400" dirty="0" smtClean="0">
                <a:solidFill>
                  <a:srgbClr val="000000"/>
                </a:solidFill>
              </a:rPr>
              <a:t>2. 2011/7/27, Tokyo (NIPR), IUGONET</a:t>
            </a:r>
            <a:r>
              <a:rPr lang="ja-JP" altLang="en-US" sz="1400" dirty="0" smtClean="0">
                <a:solidFill>
                  <a:srgbClr val="000000"/>
                </a:solidFill>
              </a:rPr>
              <a:t>データ解析講習会</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3. 2012/2/24, Nagoya (STEL), </a:t>
            </a:r>
            <a:r>
              <a:rPr lang="ja-JP" altLang="en-US" sz="1400" dirty="0" smtClean="0">
                <a:solidFill>
                  <a:srgbClr val="000000"/>
                </a:solidFill>
              </a:rPr>
              <a:t>平成</a:t>
            </a:r>
            <a:r>
              <a:rPr lang="en-US" altLang="ja-JP" sz="1400" dirty="0">
                <a:solidFill>
                  <a:srgbClr val="000000"/>
                </a:solidFill>
              </a:rPr>
              <a:t>23</a:t>
            </a:r>
            <a:r>
              <a:rPr lang="ja-JP" altLang="en-US" sz="1400" dirty="0">
                <a:solidFill>
                  <a:srgbClr val="000000"/>
                </a:solidFill>
              </a:rPr>
              <a:t>年度国立極地</a:t>
            </a:r>
            <a:r>
              <a:rPr lang="ja-JP" altLang="en-US" sz="1400" dirty="0" smtClean="0">
                <a:solidFill>
                  <a:srgbClr val="000000"/>
                </a:solidFill>
              </a:rPr>
              <a:t>研究所研究集会</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   </a:t>
            </a:r>
            <a:r>
              <a:rPr lang="ja-JP" altLang="en-US" sz="1400" dirty="0" smtClean="0">
                <a:solidFill>
                  <a:srgbClr val="000000"/>
                </a:solidFill>
              </a:rPr>
              <a:t>「</a:t>
            </a:r>
            <a:r>
              <a:rPr lang="ja-JP" altLang="en-US" sz="1400" dirty="0">
                <a:solidFill>
                  <a:srgbClr val="000000"/>
                </a:solidFill>
              </a:rPr>
              <a:t>地上多点観測データの総合解析による超高層大気研究会</a:t>
            </a:r>
            <a:r>
              <a:rPr lang="ja-JP" altLang="en-US" sz="1400" dirty="0" smtClean="0">
                <a:solidFill>
                  <a:srgbClr val="000000"/>
                </a:solidFill>
              </a:rPr>
              <a:t>」</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4. 2012/8/10, Tokyo (NIPR),</a:t>
            </a:r>
            <a:r>
              <a:rPr lang="ja-JP" altLang="en-US" sz="1400" dirty="0">
                <a:solidFill>
                  <a:srgbClr val="000000"/>
                </a:solidFill>
              </a:rPr>
              <a:t>平成</a:t>
            </a:r>
            <a:r>
              <a:rPr lang="en-US" altLang="ja-JP" sz="1400" dirty="0">
                <a:solidFill>
                  <a:srgbClr val="000000"/>
                </a:solidFill>
              </a:rPr>
              <a:t>24</a:t>
            </a:r>
            <a:r>
              <a:rPr lang="ja-JP" altLang="en-US" sz="1400" dirty="0">
                <a:solidFill>
                  <a:srgbClr val="000000"/>
                </a:solidFill>
              </a:rPr>
              <a:t>年度国立極地研究所研究</a:t>
            </a:r>
            <a:r>
              <a:rPr lang="ja-JP" altLang="en-US" sz="1400" dirty="0" smtClean="0">
                <a:solidFill>
                  <a:srgbClr val="000000"/>
                </a:solidFill>
              </a:rPr>
              <a:t>集会</a:t>
            </a:r>
            <a:endParaRPr lang="en-US" altLang="ja-JP" sz="1400" dirty="0" smtClean="0">
              <a:solidFill>
                <a:srgbClr val="000000"/>
              </a:solidFill>
            </a:endParaRPr>
          </a:p>
          <a:p>
            <a:pPr>
              <a:lnSpc>
                <a:spcPts val="1500"/>
              </a:lnSpc>
              <a:spcBef>
                <a:spcPct val="50000"/>
              </a:spcBef>
            </a:pPr>
            <a:r>
              <a:rPr lang="ja-JP" altLang="en-US" sz="1400" dirty="0" smtClean="0">
                <a:solidFill>
                  <a:srgbClr val="000000"/>
                </a:solidFill>
              </a:rPr>
              <a:t>   「</a:t>
            </a:r>
            <a:r>
              <a:rPr lang="ja-JP" altLang="en-US" sz="1400" dirty="0">
                <a:solidFill>
                  <a:srgbClr val="000000"/>
                </a:solidFill>
              </a:rPr>
              <a:t>地上多点観測データの総合解析による超高層大気研究会</a:t>
            </a:r>
            <a:r>
              <a:rPr lang="ja-JP" altLang="en-US" sz="1400" dirty="0" smtClean="0">
                <a:solidFill>
                  <a:srgbClr val="000000"/>
                </a:solidFill>
              </a:rPr>
              <a:t>」</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5. 2013/2/27, Kyoto (RISH), IUGONET</a:t>
            </a:r>
            <a:r>
              <a:rPr lang="ja-JP" altLang="en-US" sz="1400" dirty="0" smtClean="0">
                <a:solidFill>
                  <a:srgbClr val="000000"/>
                </a:solidFill>
              </a:rPr>
              <a:t>データ解析講習会</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6. 2013/8/21, Tokyo (NIPR), </a:t>
            </a:r>
            <a:r>
              <a:rPr lang="ja-JP" altLang="en-US" sz="1400" dirty="0">
                <a:solidFill>
                  <a:srgbClr val="000000"/>
                </a:solidFill>
              </a:rPr>
              <a:t>平成</a:t>
            </a:r>
            <a:r>
              <a:rPr lang="en-US" altLang="ja-JP" sz="1400" dirty="0">
                <a:solidFill>
                  <a:srgbClr val="000000"/>
                </a:solidFill>
              </a:rPr>
              <a:t>25</a:t>
            </a:r>
            <a:r>
              <a:rPr lang="ja-JP" altLang="en-US" sz="1400" dirty="0">
                <a:solidFill>
                  <a:srgbClr val="000000"/>
                </a:solidFill>
              </a:rPr>
              <a:t>年度国立極地研究所研究集会「太陽－地球大気の地上多点観測</a:t>
            </a:r>
            <a:r>
              <a:rPr lang="ja-JP" altLang="en-US" sz="1400" dirty="0" smtClean="0">
                <a:solidFill>
                  <a:srgbClr val="000000"/>
                </a:solidFill>
              </a:rPr>
              <a:t>データ</a:t>
            </a:r>
            <a:endParaRPr lang="en-US" altLang="ja-JP" sz="1400" dirty="0">
              <a:solidFill>
                <a:srgbClr val="000000"/>
              </a:solidFill>
            </a:endParaRPr>
          </a:p>
          <a:p>
            <a:pPr>
              <a:lnSpc>
                <a:spcPts val="1500"/>
              </a:lnSpc>
              <a:spcBef>
                <a:spcPct val="50000"/>
              </a:spcBef>
            </a:pPr>
            <a:r>
              <a:rPr lang="en-US" altLang="ja-JP" sz="1400" dirty="0" smtClean="0">
                <a:solidFill>
                  <a:srgbClr val="000000"/>
                </a:solidFill>
              </a:rPr>
              <a:t>    </a:t>
            </a:r>
            <a:r>
              <a:rPr lang="ja-JP" altLang="en-US" sz="1400" dirty="0" smtClean="0">
                <a:solidFill>
                  <a:srgbClr val="000000"/>
                </a:solidFill>
              </a:rPr>
              <a:t>総合</a:t>
            </a:r>
            <a:r>
              <a:rPr lang="ja-JP" altLang="en-US" sz="1400" dirty="0">
                <a:solidFill>
                  <a:srgbClr val="000000"/>
                </a:solidFill>
              </a:rPr>
              <a:t>解析ワークショップ</a:t>
            </a:r>
            <a:r>
              <a:rPr lang="ja-JP" altLang="en-US" sz="1400" dirty="0" smtClean="0">
                <a:solidFill>
                  <a:srgbClr val="000000"/>
                </a:solidFill>
              </a:rPr>
              <a:t>」</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7. 2013/11/6, Kochi (</a:t>
            </a:r>
            <a:r>
              <a:rPr lang="en-US" altLang="ja-JP" sz="1400" dirty="0"/>
              <a:t>Kochi National College of </a:t>
            </a:r>
            <a:r>
              <a:rPr lang="en-US" altLang="ja-JP" sz="1400" dirty="0" smtClean="0"/>
              <a:t>Technology), IDL</a:t>
            </a:r>
            <a:r>
              <a:rPr lang="ja-JP" altLang="en-US" sz="1400" dirty="0" smtClean="0"/>
              <a:t>講習会</a:t>
            </a:r>
            <a:endParaRPr lang="en-US" altLang="ja-JP" sz="1400" dirty="0" smtClean="0"/>
          </a:p>
          <a:p>
            <a:pPr>
              <a:lnSpc>
                <a:spcPts val="1500"/>
              </a:lnSpc>
              <a:spcBef>
                <a:spcPct val="50000"/>
              </a:spcBef>
            </a:pPr>
            <a:r>
              <a:rPr lang="en-US" altLang="ja-JP" sz="1400" dirty="0" smtClean="0">
                <a:solidFill>
                  <a:srgbClr val="000000"/>
                </a:solidFill>
              </a:rPr>
              <a:t>8. 2014/8/20, Tokyo (NIPR),</a:t>
            </a:r>
            <a:r>
              <a:rPr lang="ja-JP" altLang="en-US" sz="1400" dirty="0">
                <a:solidFill>
                  <a:srgbClr val="000000"/>
                </a:solidFill>
              </a:rPr>
              <a:t>平成</a:t>
            </a:r>
            <a:r>
              <a:rPr lang="en-US" altLang="ja-JP" sz="1400" dirty="0">
                <a:solidFill>
                  <a:srgbClr val="000000"/>
                </a:solidFill>
              </a:rPr>
              <a:t>26</a:t>
            </a:r>
            <a:r>
              <a:rPr lang="ja-JP" altLang="en-US" sz="1400" dirty="0">
                <a:solidFill>
                  <a:srgbClr val="000000"/>
                </a:solidFill>
              </a:rPr>
              <a:t>年度国立極地研究所研究集会「太陽－地球大気の地上多点観測</a:t>
            </a:r>
            <a:r>
              <a:rPr lang="ja-JP" altLang="en-US" sz="1400" dirty="0" smtClean="0">
                <a:solidFill>
                  <a:srgbClr val="000000"/>
                </a:solidFill>
              </a:rPr>
              <a:t>データ</a:t>
            </a:r>
            <a:endParaRPr lang="en-US" altLang="ja-JP" sz="1400" dirty="0" smtClean="0">
              <a:solidFill>
                <a:srgbClr val="000000"/>
              </a:solidFill>
            </a:endParaRPr>
          </a:p>
          <a:p>
            <a:pPr>
              <a:lnSpc>
                <a:spcPts val="1500"/>
              </a:lnSpc>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総合</a:t>
            </a:r>
            <a:r>
              <a:rPr lang="ja-JP" altLang="en-US" sz="1400" dirty="0">
                <a:solidFill>
                  <a:srgbClr val="000000"/>
                </a:solidFill>
              </a:rPr>
              <a:t>解析ワークショップ</a:t>
            </a:r>
            <a:r>
              <a:rPr lang="ja-JP" altLang="en-US" sz="1400" dirty="0" smtClean="0">
                <a:solidFill>
                  <a:srgbClr val="000000"/>
                </a:solidFill>
              </a:rPr>
              <a:t>」</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9. 2015/3/6, Fukuoka (UN/ICSWSE), UN/JAPAN </a:t>
            </a:r>
            <a:r>
              <a:rPr lang="en-US" altLang="ja-JP" sz="1400" dirty="0">
                <a:solidFill>
                  <a:srgbClr val="000000"/>
                </a:solidFill>
              </a:rPr>
              <a:t>Workshop on Space Weather </a:t>
            </a:r>
            <a:r>
              <a:rPr lang="en-US" altLang="ja-JP" sz="1400" dirty="0" smtClean="0">
                <a:solidFill>
                  <a:srgbClr val="000000"/>
                </a:solidFill>
              </a:rPr>
              <a:t>2015</a:t>
            </a:r>
          </a:p>
          <a:p>
            <a:pPr>
              <a:lnSpc>
                <a:spcPts val="1500"/>
              </a:lnSpc>
              <a:spcBef>
                <a:spcPct val="50000"/>
              </a:spcBef>
            </a:pPr>
            <a:r>
              <a:rPr lang="en-US" altLang="ja-JP" sz="1400" dirty="0" smtClean="0">
                <a:solidFill>
                  <a:srgbClr val="000000"/>
                </a:solidFill>
              </a:rPr>
              <a:t>10. 2015/8/19, Tokyo (NIPR), </a:t>
            </a:r>
            <a:r>
              <a:rPr lang="ja-JP" altLang="en-US" sz="1400" dirty="0" smtClean="0">
                <a:solidFill>
                  <a:srgbClr val="000000"/>
                </a:solidFill>
              </a:rPr>
              <a:t>第</a:t>
            </a:r>
            <a:r>
              <a:rPr lang="en-US" altLang="ja-JP" sz="1400" dirty="0" smtClean="0">
                <a:solidFill>
                  <a:srgbClr val="000000"/>
                </a:solidFill>
              </a:rPr>
              <a:t>2</a:t>
            </a:r>
            <a:r>
              <a:rPr lang="ja-JP" altLang="en-US" sz="1400" dirty="0">
                <a:solidFill>
                  <a:srgbClr val="000000"/>
                </a:solidFill>
              </a:rPr>
              <a:t>回「太陽地球環境データ解析に基づく超高層大気の空間・時間変動の解明」</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11</a:t>
            </a:r>
            <a:r>
              <a:rPr lang="en-US" altLang="ja-JP" sz="1400" dirty="0">
                <a:solidFill>
                  <a:srgbClr val="000000"/>
                </a:solidFill>
              </a:rPr>
              <a:t>. 2015/9/17, </a:t>
            </a:r>
            <a:r>
              <a:rPr lang="en-US" altLang="ja-JP" sz="1400" dirty="0" smtClean="0">
                <a:solidFill>
                  <a:srgbClr val="000000"/>
                </a:solidFill>
              </a:rPr>
              <a:t>Abuja, Nigeria (</a:t>
            </a:r>
            <a:r>
              <a:rPr lang="en-US" altLang="ja-JP" sz="1400" dirty="0" err="1" smtClean="0">
                <a:solidFill>
                  <a:srgbClr val="000000"/>
                </a:solidFill>
              </a:rPr>
              <a:t>VarSITI</a:t>
            </a:r>
            <a:r>
              <a:rPr lang="en-US" altLang="ja-JP" sz="1400" dirty="0" smtClean="0">
                <a:solidFill>
                  <a:srgbClr val="000000"/>
                </a:solidFill>
              </a:rPr>
              <a:t>/ISELLI), </a:t>
            </a:r>
            <a:r>
              <a:rPr lang="en-US" altLang="ja-JP" sz="1400" dirty="0">
                <a:solidFill>
                  <a:srgbClr val="000000"/>
                </a:solidFill>
              </a:rPr>
              <a:t>IUGONET hands-on training</a:t>
            </a:r>
            <a:endParaRPr lang="en-US" altLang="ja-JP" sz="1400" dirty="0" smtClean="0">
              <a:solidFill>
                <a:srgbClr val="000000"/>
              </a:solidFill>
            </a:endParaRPr>
          </a:p>
          <a:p>
            <a:pPr>
              <a:lnSpc>
                <a:spcPts val="1500"/>
              </a:lnSpc>
              <a:spcBef>
                <a:spcPct val="50000"/>
              </a:spcBef>
            </a:pPr>
            <a:r>
              <a:rPr lang="en-US" altLang="ja-JP" sz="1400" dirty="0" smtClean="0">
                <a:solidFill>
                  <a:srgbClr val="000000"/>
                </a:solidFill>
              </a:rPr>
              <a:t>12. </a:t>
            </a:r>
            <a:r>
              <a:rPr lang="en-US" altLang="ja-JP" sz="1400" dirty="0">
                <a:solidFill>
                  <a:srgbClr val="000000"/>
                </a:solidFill>
              </a:rPr>
              <a:t>2015/10/23, Bandung, Indonesia </a:t>
            </a:r>
            <a:r>
              <a:rPr lang="en-US" altLang="ja-JP" sz="1400" dirty="0" smtClean="0">
                <a:solidFill>
                  <a:srgbClr val="000000"/>
                </a:solidFill>
              </a:rPr>
              <a:t>(</a:t>
            </a:r>
            <a:r>
              <a:rPr lang="en-US" altLang="ja-JP" sz="1400" dirty="0" smtClean="0">
                <a:solidFill>
                  <a:srgbClr val="000000"/>
                </a:solidFill>
              </a:rPr>
              <a:t>RISH/LAPAN</a:t>
            </a:r>
            <a:r>
              <a:rPr lang="en-US" altLang="ja-JP" sz="1400" dirty="0" smtClean="0">
                <a:solidFill>
                  <a:srgbClr val="000000"/>
                </a:solidFill>
              </a:rPr>
              <a:t>), </a:t>
            </a:r>
            <a:r>
              <a:rPr lang="en-US" altLang="ja-JP" sz="1400" dirty="0">
                <a:solidFill>
                  <a:srgbClr val="000000"/>
                </a:solidFill>
              </a:rPr>
              <a:t>IUGONET </a:t>
            </a:r>
            <a:r>
              <a:rPr lang="en-US" altLang="ja-JP" sz="1400" dirty="0" smtClean="0">
                <a:solidFill>
                  <a:srgbClr val="000000"/>
                </a:solidFill>
              </a:rPr>
              <a:t>Workshop</a:t>
            </a:r>
          </a:p>
        </p:txBody>
      </p:sp>
      <p:sp>
        <p:nvSpPr>
          <p:cNvPr id="2" name="テキスト ボックス 1"/>
          <p:cNvSpPr txBox="1"/>
          <p:nvPr/>
        </p:nvSpPr>
        <p:spPr bwMode="auto">
          <a:xfrm>
            <a:off x="6372200" y="5842025"/>
            <a:ext cx="2592288" cy="559294"/>
          </a:xfrm>
          <a:prstGeom prst="rect">
            <a:avLst/>
          </a:prstGeom>
          <a:solidFill>
            <a:srgbClr val="002060"/>
          </a:solidFill>
          <a:ln w="9525">
            <a:noFill/>
            <a:miter lim="800000"/>
            <a:headEnd/>
            <a:tailEnd/>
          </a:ln>
          <a:effectLst/>
        </p:spPr>
        <p:txBody>
          <a:bodyPr wrap="square" rtlCol="0" anchor="ctr" anchorCtr="1">
            <a:prstTxWarp prst="textNoShape">
              <a:avLst/>
            </a:prstTxWarp>
            <a:noAutofit/>
          </a:bodyPr>
          <a:lstStyle/>
          <a:p>
            <a:pPr algn="l">
              <a:spcBef>
                <a:spcPct val="50000"/>
              </a:spcBef>
            </a:pPr>
            <a:r>
              <a:rPr kumimoji="1" lang="ja-JP" altLang="en-US" sz="1400" b="1" dirty="0" smtClean="0">
                <a:solidFill>
                  <a:schemeClr val="bg1"/>
                </a:solidFill>
              </a:rPr>
              <a:t>その他の小規模講習会は多数</a:t>
            </a:r>
          </a:p>
        </p:txBody>
      </p:sp>
    </p:spTree>
    <p:extLst>
      <p:ext uri="{BB962C8B-B14F-4D97-AF65-F5344CB8AC3E}">
        <p14:creationId xmlns:p14="http://schemas.microsoft.com/office/powerpoint/2010/main" val="1960397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Data Analysis Software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15</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2" name="角丸四角形 1"/>
          <p:cNvSpPr/>
          <p:nvPr/>
        </p:nvSpPr>
        <p:spPr bwMode="auto">
          <a:xfrm>
            <a:off x="283443" y="1023114"/>
            <a:ext cx="8577115" cy="1980220"/>
          </a:xfrm>
          <a:prstGeom prst="roundRect">
            <a:avLst>
              <a:gd name="adj" fmla="val 13212"/>
            </a:avLst>
          </a:prstGeom>
          <a:solidFill>
            <a:schemeClr val="accent5">
              <a:alpha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9" name="テキスト ボックス 8"/>
          <p:cNvSpPr txBox="1"/>
          <p:nvPr/>
        </p:nvSpPr>
        <p:spPr bwMode="auto">
          <a:xfrm>
            <a:off x="629369" y="908720"/>
            <a:ext cx="1022656" cy="279648"/>
          </a:xfrm>
          <a:prstGeom prst="rect">
            <a:avLst/>
          </a:prstGeom>
          <a:solidFill>
            <a:schemeClr val="bg1"/>
          </a:solidFill>
          <a:ln w="9525">
            <a:solidFill>
              <a:srgbClr val="002060"/>
            </a:solidFill>
            <a:miter lim="800000"/>
            <a:headEnd/>
            <a:tailEnd/>
          </a:ln>
          <a:effectLst/>
        </p:spPr>
        <p:txBody>
          <a:bodyPr wrap="square" rtlCol="0" anchor="ctr" anchorCtr="1">
            <a:prstTxWarp prst="textNoShape">
              <a:avLst/>
            </a:prstTxWarp>
            <a:noAutofit/>
          </a:bodyPr>
          <a:lstStyle/>
          <a:p>
            <a:pPr algn="ctr">
              <a:spcBef>
                <a:spcPct val="50000"/>
              </a:spcBef>
            </a:pPr>
            <a:r>
              <a:rPr lang="ja-JP" altLang="en-US" sz="1400" dirty="0" smtClean="0">
                <a:solidFill>
                  <a:srgbClr val="002060"/>
                </a:solidFill>
              </a:rPr>
              <a:t>達成</a:t>
            </a:r>
            <a:endParaRPr lang="en-US" altLang="ja-JP" sz="1400" dirty="0" smtClean="0">
              <a:solidFill>
                <a:srgbClr val="002060"/>
              </a:solidFill>
            </a:endParaRPr>
          </a:p>
        </p:txBody>
      </p:sp>
      <p:sp>
        <p:nvSpPr>
          <p:cNvPr id="10" name="テキスト ボックス 9"/>
          <p:cNvSpPr txBox="1"/>
          <p:nvPr/>
        </p:nvSpPr>
        <p:spPr bwMode="auto">
          <a:xfrm>
            <a:off x="411497" y="1268760"/>
            <a:ext cx="8321006" cy="1691648"/>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400" dirty="0" smtClean="0">
                <a:solidFill>
                  <a:srgbClr val="000000"/>
                </a:solidFill>
              </a:rPr>
              <a:t> </a:t>
            </a:r>
            <a:r>
              <a:rPr lang="en-US" altLang="ja-JP" sz="1400" dirty="0">
                <a:solidFill>
                  <a:srgbClr val="000000"/>
                </a:solidFill>
              </a:rPr>
              <a:t>- SPEDAS</a:t>
            </a:r>
            <a:r>
              <a:rPr lang="ja-JP" altLang="en-US" sz="1400" dirty="0">
                <a:solidFill>
                  <a:srgbClr val="000000"/>
                </a:solidFill>
              </a:rPr>
              <a:t>との一体化（米</a:t>
            </a:r>
            <a:r>
              <a:rPr lang="en-US" altLang="ja-JP" sz="1400" dirty="0">
                <a:solidFill>
                  <a:srgbClr val="000000"/>
                </a:solidFill>
              </a:rPr>
              <a:t>-</a:t>
            </a:r>
            <a:r>
              <a:rPr lang="ja-JP" altLang="en-US" sz="1400" dirty="0">
                <a:solidFill>
                  <a:srgbClr val="000000"/>
                </a:solidFill>
              </a:rPr>
              <a:t>日</a:t>
            </a:r>
            <a:r>
              <a:rPr lang="ja-JP" altLang="en-US" sz="1400" dirty="0" smtClean="0">
                <a:solidFill>
                  <a:srgbClr val="000000"/>
                </a:solidFill>
              </a:rPr>
              <a:t>）、協調体制</a:t>
            </a:r>
            <a:endParaRPr lang="en-US" altLang="ja-JP" sz="1400" dirty="0">
              <a:solidFill>
                <a:srgbClr val="000000"/>
              </a:solidFill>
            </a:endParaRPr>
          </a:p>
          <a:p>
            <a:pPr>
              <a:spcBef>
                <a:spcPct val="50000"/>
              </a:spcBef>
            </a:pPr>
            <a:r>
              <a:rPr lang="en-US" altLang="ja-JP" sz="1400" dirty="0">
                <a:solidFill>
                  <a:srgbClr val="000000"/>
                </a:solidFill>
              </a:rPr>
              <a:t> - </a:t>
            </a:r>
            <a:r>
              <a:rPr lang="ja-JP" altLang="en-US" sz="1400" dirty="0">
                <a:solidFill>
                  <a:srgbClr val="000000"/>
                </a:solidFill>
              </a:rPr>
              <a:t>データ利用機会の</a:t>
            </a:r>
            <a:r>
              <a:rPr lang="ja-JP" altLang="en-US" sz="1400" dirty="0" smtClean="0">
                <a:solidFill>
                  <a:srgbClr val="000000"/>
                </a:solidFill>
              </a:rPr>
              <a:t>増加</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データフォーマットの分野内での</a:t>
            </a:r>
            <a:r>
              <a:rPr lang="ja-JP" altLang="en-US" sz="1400" dirty="0" smtClean="0">
                <a:solidFill>
                  <a:srgbClr val="000000"/>
                </a:solidFill>
              </a:rPr>
              <a:t>統一</a:t>
            </a:r>
            <a:endParaRPr lang="en-US" altLang="ja-JP" sz="1400" dirty="0">
              <a:solidFill>
                <a:srgbClr val="000000"/>
              </a:solidFill>
            </a:endParaRPr>
          </a:p>
          <a:p>
            <a:pPr>
              <a:spcBef>
                <a:spcPct val="50000"/>
              </a:spcBef>
            </a:pPr>
            <a:r>
              <a:rPr lang="en-US" altLang="ja-JP" sz="1400" dirty="0">
                <a:solidFill>
                  <a:srgbClr val="000000"/>
                </a:solidFill>
              </a:rPr>
              <a:t> - </a:t>
            </a:r>
            <a:r>
              <a:rPr lang="ja-JP" altLang="en-US" sz="1400" dirty="0">
                <a:solidFill>
                  <a:srgbClr val="000000"/>
                </a:solidFill>
              </a:rPr>
              <a:t>国際展開、国際化（特に</a:t>
            </a:r>
            <a:r>
              <a:rPr lang="ja-JP" altLang="en-US" sz="1400" dirty="0" smtClean="0">
                <a:solidFill>
                  <a:srgbClr val="000000"/>
                </a:solidFill>
              </a:rPr>
              <a:t>アジア、アフリカ圏</a:t>
            </a:r>
            <a:r>
              <a:rPr lang="ja-JP" altLang="en-US" sz="1400" dirty="0">
                <a:solidFill>
                  <a:srgbClr val="000000"/>
                </a:solidFill>
              </a:rPr>
              <a:t>）</a:t>
            </a:r>
            <a:endParaRPr lang="en-US" altLang="ja-JP" sz="1400" dirty="0">
              <a:solidFill>
                <a:srgbClr val="000000"/>
              </a:solidFill>
            </a:endParaRPr>
          </a:p>
          <a:p>
            <a:pPr>
              <a:spcBef>
                <a:spcPct val="50000"/>
              </a:spcBef>
            </a:pPr>
            <a:r>
              <a:rPr lang="en-US" altLang="ja-JP" sz="1400" dirty="0">
                <a:solidFill>
                  <a:srgbClr val="000000"/>
                </a:solidFill>
              </a:rPr>
              <a:t> - </a:t>
            </a:r>
            <a:r>
              <a:rPr lang="ja-JP" altLang="en-US" sz="1400" dirty="0" smtClean="0">
                <a:solidFill>
                  <a:srgbClr val="000000"/>
                </a:solidFill>
              </a:rPr>
              <a:t>次世代の育成</a:t>
            </a:r>
            <a:endParaRPr lang="en-US" altLang="ja-JP" sz="1400" dirty="0" smtClean="0">
              <a:solidFill>
                <a:srgbClr val="C00000"/>
              </a:solidFill>
            </a:endParaRPr>
          </a:p>
        </p:txBody>
      </p:sp>
      <p:sp>
        <p:nvSpPr>
          <p:cNvPr id="11" name="角丸四角形 10"/>
          <p:cNvSpPr/>
          <p:nvPr/>
        </p:nvSpPr>
        <p:spPr bwMode="auto">
          <a:xfrm>
            <a:off x="280845" y="3255361"/>
            <a:ext cx="8577115" cy="3276067"/>
          </a:xfrm>
          <a:prstGeom prst="roundRect">
            <a:avLst>
              <a:gd name="adj" fmla="val 6949"/>
            </a:avLst>
          </a:prstGeom>
          <a:solidFill>
            <a:srgbClr val="FFFFCC">
              <a:alpha val="8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12" name="テキスト ボックス 11"/>
          <p:cNvSpPr txBox="1"/>
          <p:nvPr/>
        </p:nvSpPr>
        <p:spPr bwMode="auto">
          <a:xfrm>
            <a:off x="626771" y="3140968"/>
            <a:ext cx="2160000" cy="279648"/>
          </a:xfrm>
          <a:prstGeom prst="rect">
            <a:avLst/>
          </a:prstGeom>
          <a:solidFill>
            <a:schemeClr val="bg1"/>
          </a:solidFill>
          <a:ln w="9525">
            <a:solidFill>
              <a:srgbClr val="C00000"/>
            </a:solidFill>
            <a:miter lim="800000"/>
            <a:headEnd/>
            <a:tailEnd/>
          </a:ln>
          <a:effectLst/>
        </p:spPr>
        <p:txBody>
          <a:bodyPr wrap="square" rtlCol="0" anchor="ctr" anchorCtr="1">
            <a:prstTxWarp prst="textNoShape">
              <a:avLst/>
            </a:prstTxWarp>
            <a:noAutofit/>
          </a:bodyPr>
          <a:lstStyle/>
          <a:p>
            <a:pPr algn="ctr">
              <a:spcBef>
                <a:spcPct val="50000"/>
              </a:spcBef>
            </a:pPr>
            <a:r>
              <a:rPr lang="ja-JP" altLang="en-US" sz="1400" dirty="0" smtClean="0">
                <a:solidFill>
                  <a:srgbClr val="C00000"/>
                </a:solidFill>
              </a:rPr>
              <a:t>浮き彫りとな</a:t>
            </a:r>
            <a:r>
              <a:rPr lang="ja-JP" altLang="en-US" sz="1400" dirty="0">
                <a:solidFill>
                  <a:srgbClr val="C00000"/>
                </a:solidFill>
              </a:rPr>
              <a:t>った</a:t>
            </a:r>
            <a:r>
              <a:rPr lang="ja-JP" altLang="en-US" sz="1400" dirty="0" smtClean="0">
                <a:solidFill>
                  <a:srgbClr val="C00000"/>
                </a:solidFill>
              </a:rPr>
              <a:t>課題</a:t>
            </a:r>
            <a:endParaRPr lang="en-US" altLang="ja-JP" sz="1400" dirty="0" smtClean="0">
              <a:solidFill>
                <a:srgbClr val="C00000"/>
              </a:solidFill>
            </a:endParaRPr>
          </a:p>
        </p:txBody>
      </p:sp>
      <p:sp>
        <p:nvSpPr>
          <p:cNvPr id="22" name="テキスト ボックス 21"/>
          <p:cNvSpPr txBox="1"/>
          <p:nvPr/>
        </p:nvSpPr>
        <p:spPr bwMode="auto">
          <a:xfrm>
            <a:off x="412200" y="3517700"/>
            <a:ext cx="8319600" cy="2922289"/>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400" dirty="0" smtClean="0">
                <a:solidFill>
                  <a:srgbClr val="000000"/>
                </a:solidFill>
              </a:rPr>
              <a:t> - </a:t>
            </a:r>
            <a:r>
              <a:rPr lang="ja-JP" altLang="en-US" sz="1400" dirty="0" smtClean="0">
                <a:solidFill>
                  <a:srgbClr val="000000"/>
                </a:solidFill>
              </a:rPr>
              <a:t>運用   </a:t>
            </a:r>
            <a:r>
              <a:rPr lang="ja-JP" altLang="en-US" sz="1400" dirty="0" smtClean="0">
                <a:solidFill>
                  <a:srgbClr val="C00000"/>
                </a:solidFill>
              </a:rPr>
              <a:t>： 監視</a:t>
            </a:r>
            <a:r>
              <a:rPr lang="ja-JP" altLang="en-US" sz="1400" dirty="0">
                <a:solidFill>
                  <a:srgbClr val="C00000"/>
                </a:solidFill>
              </a:rPr>
              <a:t>、トラブル対応が必要。人的コストもかかる。外部環境に移行できれば楽。</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開発</a:t>
            </a:r>
            <a:r>
              <a:rPr lang="en-US" altLang="ja-JP" sz="1400" dirty="0" smtClean="0">
                <a:solidFill>
                  <a:srgbClr val="C00000"/>
                </a:solidFill>
              </a:rPr>
              <a:t>   </a:t>
            </a:r>
            <a:r>
              <a:rPr lang="ja-JP" altLang="en-US" sz="1400" dirty="0">
                <a:solidFill>
                  <a:srgbClr val="C00000"/>
                </a:solidFill>
              </a:rPr>
              <a:t>： </a:t>
            </a:r>
            <a:r>
              <a:rPr lang="ja-JP" altLang="en-US" sz="1400" dirty="0" smtClean="0">
                <a:solidFill>
                  <a:srgbClr val="C00000"/>
                </a:solidFill>
              </a:rPr>
              <a:t>要員と資金の確保</a:t>
            </a:r>
            <a:r>
              <a:rPr lang="ja-JP" altLang="en-US" sz="1400" dirty="0" smtClean="0">
                <a:solidFill>
                  <a:srgbClr val="C00000"/>
                </a:solidFill>
              </a:rPr>
              <a:t>、活動の継続、活動</a:t>
            </a:r>
            <a:r>
              <a:rPr lang="ja-JP" altLang="en-US" sz="1400" dirty="0" smtClean="0">
                <a:solidFill>
                  <a:srgbClr val="C00000"/>
                </a:solidFill>
              </a:rPr>
              <a:t>に対する評価。</a:t>
            </a:r>
            <a:endParaRPr lang="en-US" altLang="ja-JP" sz="1400" dirty="0">
              <a:solidFill>
                <a:srgbClr val="C00000"/>
              </a:solidFill>
            </a:endParaRPr>
          </a:p>
          <a:p>
            <a:pPr>
              <a:spcBef>
                <a:spcPct val="50000"/>
              </a:spcBef>
            </a:pPr>
            <a:r>
              <a:rPr lang="en-US" altLang="ja-JP" sz="1400" dirty="0" smtClean="0">
                <a:solidFill>
                  <a:srgbClr val="000000"/>
                </a:solidFill>
              </a:rPr>
              <a:t> </a:t>
            </a:r>
            <a:r>
              <a:rPr lang="en-US" altLang="ja-JP" sz="1400" dirty="0">
                <a:solidFill>
                  <a:srgbClr val="000000"/>
                </a:solidFill>
              </a:rPr>
              <a:t>- </a:t>
            </a:r>
            <a:r>
              <a:rPr lang="ja-JP" altLang="en-US" sz="1400" dirty="0">
                <a:solidFill>
                  <a:srgbClr val="000000"/>
                </a:solidFill>
              </a:rPr>
              <a:t>マニュアルの整備 </a:t>
            </a:r>
            <a:r>
              <a:rPr lang="ja-JP" altLang="en-US" sz="1400" dirty="0">
                <a:solidFill>
                  <a:srgbClr val="C00000"/>
                </a:solidFill>
              </a:rPr>
              <a:t>： 同上</a:t>
            </a:r>
            <a:endParaRPr lang="en-US" altLang="ja-JP" sz="1400" dirty="0">
              <a:solidFill>
                <a:srgbClr val="C00000"/>
              </a:solidFill>
            </a:endParaRPr>
          </a:p>
          <a:p>
            <a:pPr>
              <a:spcBef>
                <a:spcPct val="50000"/>
              </a:spcBef>
            </a:pPr>
            <a:r>
              <a:rPr lang="en-US" altLang="ja-JP" sz="1400" dirty="0" smtClean="0"/>
              <a:t> - </a:t>
            </a:r>
            <a:r>
              <a:rPr lang="ja-JP" altLang="en-US" sz="1400" dirty="0" smtClean="0"/>
              <a:t>どのデータがどれくらい使われているかの統計化 </a:t>
            </a:r>
            <a:r>
              <a:rPr lang="ja-JP" altLang="en-US" sz="1400" dirty="0" smtClean="0">
                <a:solidFill>
                  <a:srgbClr val="C00000"/>
                </a:solidFill>
              </a:rPr>
              <a:t> ： 同上。他とどう整合を取るか？</a:t>
            </a:r>
            <a:endParaRPr lang="en-US" altLang="ja-JP" sz="1400" dirty="0" smtClean="0">
              <a:solidFill>
                <a:srgbClr val="C00000"/>
              </a:solidFill>
            </a:endParaRPr>
          </a:p>
          <a:p>
            <a:pPr>
              <a:spcBef>
                <a:spcPct val="50000"/>
              </a:spcBef>
            </a:pPr>
            <a:r>
              <a:rPr lang="en-US" altLang="ja-JP" sz="1400" dirty="0" smtClean="0">
                <a:solidFill>
                  <a:srgbClr val="000000"/>
                </a:solidFill>
              </a:rPr>
              <a:t> - </a:t>
            </a:r>
            <a:r>
              <a:rPr lang="ja-JP" altLang="en-US" sz="1400" dirty="0">
                <a:solidFill>
                  <a:srgbClr val="000000"/>
                </a:solidFill>
              </a:rPr>
              <a:t>既存データのフォーマットの</a:t>
            </a:r>
            <a:r>
              <a:rPr lang="ja-JP" altLang="en-US" sz="1400" dirty="0" smtClean="0">
                <a:solidFill>
                  <a:srgbClr val="000000"/>
                </a:solidFill>
              </a:rPr>
              <a:t>差異、アナログデータの取り扱い  </a:t>
            </a:r>
            <a:r>
              <a:rPr lang="ja-JP" altLang="en-US" sz="1400" dirty="0">
                <a:solidFill>
                  <a:srgbClr val="C00000"/>
                </a:solidFill>
              </a:rPr>
              <a:t>： </a:t>
            </a:r>
            <a:r>
              <a:rPr lang="ja-JP" altLang="en-US" sz="1400" dirty="0" smtClean="0">
                <a:solidFill>
                  <a:srgbClr val="C00000"/>
                </a:solidFill>
              </a:rPr>
              <a:t>同上。人力で対応するしかない。</a:t>
            </a:r>
            <a:endParaRPr lang="en-US" altLang="ja-JP" sz="1400" dirty="0">
              <a:solidFill>
                <a:srgbClr val="C00000"/>
              </a:solidFill>
            </a:endParaRPr>
          </a:p>
          <a:p>
            <a:pPr>
              <a:spcBef>
                <a:spcPct val="50000"/>
              </a:spcBef>
            </a:pPr>
            <a:r>
              <a:rPr lang="ja-JP" altLang="en-US" sz="1400" dirty="0">
                <a:solidFill>
                  <a:srgbClr val="000000"/>
                </a:solidFill>
              </a:rPr>
              <a:t> </a:t>
            </a:r>
            <a:r>
              <a:rPr lang="en-US" altLang="ja-JP" sz="1400" dirty="0" smtClean="0">
                <a:solidFill>
                  <a:srgbClr val="000000"/>
                </a:solidFill>
              </a:rPr>
              <a:t>- </a:t>
            </a:r>
            <a:r>
              <a:rPr lang="ja-JP" altLang="en-US" sz="1400" dirty="0" smtClean="0">
                <a:solidFill>
                  <a:srgbClr val="000000"/>
                </a:solidFill>
              </a:rPr>
              <a:t>ま</a:t>
            </a:r>
            <a:r>
              <a:rPr lang="ja-JP" altLang="en-US" sz="1400" dirty="0">
                <a:solidFill>
                  <a:srgbClr val="000000"/>
                </a:solidFill>
              </a:rPr>
              <a:t>だ</a:t>
            </a:r>
            <a:r>
              <a:rPr lang="ja-JP" altLang="en-US" sz="1400" dirty="0" smtClean="0">
                <a:solidFill>
                  <a:srgbClr val="000000"/>
                </a:solidFill>
              </a:rPr>
              <a:t>「</a:t>
            </a:r>
            <a:r>
              <a:rPr lang="ja-JP" altLang="en-US" sz="1400" dirty="0">
                <a:solidFill>
                  <a:srgbClr val="000000"/>
                </a:solidFill>
              </a:rPr>
              <a:t>なんだかよくわからない」との意見も</a:t>
            </a:r>
            <a:r>
              <a:rPr lang="ja-JP" altLang="en-US" sz="1400" dirty="0" smtClean="0">
                <a:solidFill>
                  <a:srgbClr val="000000"/>
                </a:solidFill>
              </a:rPr>
              <a:t>。</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C00000"/>
                </a:solidFill>
              </a:rPr>
              <a:t>： 別名付与、直感的な理解が可能な</a:t>
            </a:r>
            <a:r>
              <a:rPr lang="en-US" altLang="ja-JP" sz="1400" dirty="0" smtClean="0">
                <a:solidFill>
                  <a:srgbClr val="C00000"/>
                </a:solidFill>
              </a:rPr>
              <a:t>UI</a:t>
            </a:r>
            <a:r>
              <a:rPr lang="ja-JP" altLang="en-US" sz="1400" dirty="0" smtClean="0">
                <a:solidFill>
                  <a:srgbClr val="C00000"/>
                </a:solidFill>
              </a:rPr>
              <a:t>の導入。インストールが不要なもの。</a:t>
            </a:r>
            <a:r>
              <a:rPr lang="en-US" altLang="ja-JP" sz="1400" dirty="0" smtClean="0">
                <a:solidFill>
                  <a:srgbClr val="C00000"/>
                </a:solidFill>
              </a:rPr>
              <a:t>web</a:t>
            </a:r>
            <a:r>
              <a:rPr lang="ja-JP" altLang="en-US" sz="1400" dirty="0" smtClean="0">
                <a:solidFill>
                  <a:srgbClr val="C00000"/>
                </a:solidFill>
              </a:rPr>
              <a:t>方式がベター？</a:t>
            </a:r>
            <a:endParaRPr lang="en-US" altLang="ja-JP" sz="1400" dirty="0">
              <a:solidFill>
                <a:srgbClr val="C00000"/>
              </a:solidFill>
            </a:endParaRPr>
          </a:p>
          <a:p>
            <a:pPr>
              <a:spcBef>
                <a:spcPct val="50000"/>
              </a:spcBef>
            </a:pPr>
            <a:r>
              <a:rPr lang="en-US" altLang="ja-JP" sz="1400" dirty="0" smtClean="0">
                <a:solidFill>
                  <a:srgbClr val="000000"/>
                </a:solidFill>
              </a:rPr>
              <a:t>      </a:t>
            </a:r>
            <a:r>
              <a:rPr lang="ja-JP" altLang="en-US" sz="1400" dirty="0" smtClean="0">
                <a:solidFill>
                  <a:srgbClr val="C00000"/>
                </a:solidFill>
              </a:rPr>
              <a:t>： それが示す物理的な意味は？最後は人がつなぐ？</a:t>
            </a:r>
            <a:endParaRPr lang="en-US" altLang="ja-JP" sz="1400" dirty="0" smtClean="0">
              <a:solidFill>
                <a:srgbClr val="C00000"/>
              </a:solidFill>
            </a:endParaRPr>
          </a:p>
          <a:p>
            <a:pPr>
              <a:spcBef>
                <a:spcPct val="50000"/>
              </a:spcBef>
            </a:pPr>
            <a:r>
              <a:rPr lang="en-US" altLang="ja-JP" sz="1400" dirty="0" smtClean="0">
                <a:solidFill>
                  <a:srgbClr val="000000"/>
                </a:solidFill>
              </a:rPr>
              <a:t>- </a:t>
            </a:r>
            <a:r>
              <a:rPr lang="ja-JP" altLang="en-US" sz="1400" dirty="0">
                <a:solidFill>
                  <a:srgbClr val="000000"/>
                </a:solidFill>
              </a:rPr>
              <a:t>日本としてのアイデンティティ </a:t>
            </a:r>
            <a:r>
              <a:rPr lang="ja-JP" altLang="en-US" sz="1400" dirty="0">
                <a:solidFill>
                  <a:srgbClr val="C00000"/>
                </a:solidFill>
              </a:rPr>
              <a:t>： 日本が先陣を切ってできること</a:t>
            </a:r>
            <a:r>
              <a:rPr lang="ja-JP" altLang="en-US" sz="1400" dirty="0" smtClean="0">
                <a:solidFill>
                  <a:srgbClr val="C00000"/>
                </a:solidFill>
              </a:rPr>
              <a:t>は何？</a:t>
            </a:r>
            <a:endParaRPr lang="en-US" altLang="ja-JP" sz="1400" dirty="0">
              <a:solidFill>
                <a:srgbClr val="C00000"/>
              </a:solidFill>
            </a:endParaRPr>
          </a:p>
        </p:txBody>
      </p:sp>
    </p:spTree>
    <p:extLst>
      <p:ext uri="{BB962C8B-B14F-4D97-AF65-F5344CB8AC3E}">
        <p14:creationId xmlns:p14="http://schemas.microsoft.com/office/powerpoint/2010/main" val="722230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611560" y="1484783"/>
            <a:ext cx="2448272" cy="2649723"/>
          </a:xfrm>
          <a:prstGeom prst="roundRect">
            <a:avLst>
              <a:gd name="adj" fmla="val 8836"/>
            </a:avLst>
          </a:prstGeom>
          <a:solidFill>
            <a:schemeClr val="accent5"/>
          </a:solidFill>
          <a:ln w="76200" cap="flat" cmpd="dbl"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Next Step of IUGONET</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16</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6" name="円/楕円 5"/>
          <p:cNvSpPr/>
          <p:nvPr/>
        </p:nvSpPr>
        <p:spPr bwMode="auto">
          <a:xfrm>
            <a:off x="2339752" y="1913495"/>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 name="正方形/長方形 6"/>
          <p:cNvSpPr/>
          <p:nvPr/>
        </p:nvSpPr>
        <p:spPr bwMode="auto">
          <a:xfrm>
            <a:off x="2339752" y="2126183"/>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 name="円/楕円 7"/>
          <p:cNvSpPr/>
          <p:nvPr/>
        </p:nvSpPr>
        <p:spPr bwMode="auto">
          <a:xfrm>
            <a:off x="899592" y="19134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 name="正方形/長方形 8"/>
          <p:cNvSpPr/>
          <p:nvPr/>
        </p:nvSpPr>
        <p:spPr bwMode="auto">
          <a:xfrm>
            <a:off x="899592" y="2126183"/>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 name="テキスト ボックス 9"/>
          <p:cNvSpPr txBox="1"/>
          <p:nvPr/>
        </p:nvSpPr>
        <p:spPr bwMode="auto">
          <a:xfrm>
            <a:off x="1979712" y="3193231"/>
            <a:ext cx="974604" cy="307777"/>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lang="en-US" altLang="ja-JP" sz="1400" dirty="0" smtClean="0">
                <a:solidFill>
                  <a:srgbClr val="002060"/>
                </a:solidFill>
                <a:latin typeface="+mn-lt"/>
                <a:ea typeface="+mn-ea"/>
              </a:rPr>
              <a:t>Engineer</a:t>
            </a:r>
            <a:endParaRPr kumimoji="1" lang="en-US" altLang="ja-JP" sz="1400" dirty="0" smtClean="0">
              <a:solidFill>
                <a:srgbClr val="002060"/>
              </a:solidFill>
              <a:latin typeface="+mn-lt"/>
              <a:ea typeface="+mn-ea"/>
            </a:endParaRPr>
          </a:p>
        </p:txBody>
      </p:sp>
      <p:sp>
        <p:nvSpPr>
          <p:cNvPr id="11" name="テキスト ボックス 10"/>
          <p:cNvSpPr txBox="1"/>
          <p:nvPr/>
        </p:nvSpPr>
        <p:spPr bwMode="auto">
          <a:xfrm>
            <a:off x="904520" y="3193231"/>
            <a:ext cx="951642" cy="307777"/>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C00000"/>
                </a:solidFill>
                <a:latin typeface="+mn-lt"/>
                <a:ea typeface="+mn-ea"/>
              </a:rPr>
              <a:t>Scientist</a:t>
            </a:r>
            <a:endParaRPr kumimoji="1" lang="ja-JP" altLang="en-US" sz="1400" dirty="0" smtClean="0">
              <a:solidFill>
                <a:srgbClr val="C00000"/>
              </a:solidFill>
              <a:latin typeface="+mn-lt"/>
              <a:ea typeface="+mn-ea"/>
            </a:endParaRPr>
          </a:p>
        </p:txBody>
      </p:sp>
      <p:sp>
        <p:nvSpPr>
          <p:cNvPr id="15" name="円/楕円 14"/>
          <p:cNvSpPr/>
          <p:nvPr/>
        </p:nvSpPr>
        <p:spPr bwMode="auto">
          <a:xfrm>
            <a:off x="1280098" y="19134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6" name="正方形/長方形 15"/>
          <p:cNvSpPr/>
          <p:nvPr/>
        </p:nvSpPr>
        <p:spPr bwMode="auto">
          <a:xfrm>
            <a:off x="1280098" y="2126183"/>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7" name="円/楕円 16"/>
          <p:cNvSpPr/>
          <p:nvPr/>
        </p:nvSpPr>
        <p:spPr bwMode="auto">
          <a:xfrm>
            <a:off x="1640138" y="19134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8" name="正方形/長方形 17"/>
          <p:cNvSpPr/>
          <p:nvPr/>
        </p:nvSpPr>
        <p:spPr bwMode="auto">
          <a:xfrm>
            <a:off x="1640138" y="2126183"/>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9" name="円/楕円 18"/>
          <p:cNvSpPr/>
          <p:nvPr/>
        </p:nvSpPr>
        <p:spPr bwMode="auto">
          <a:xfrm>
            <a:off x="920058" y="2564904"/>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2" name="正方形/長方形 21"/>
          <p:cNvSpPr/>
          <p:nvPr/>
        </p:nvSpPr>
        <p:spPr bwMode="auto">
          <a:xfrm>
            <a:off x="920058" y="2780928"/>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3" name="円/楕円 22"/>
          <p:cNvSpPr/>
          <p:nvPr/>
        </p:nvSpPr>
        <p:spPr bwMode="auto">
          <a:xfrm>
            <a:off x="1280098" y="2564904"/>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4" name="正方形/長方形 23"/>
          <p:cNvSpPr/>
          <p:nvPr/>
        </p:nvSpPr>
        <p:spPr bwMode="auto">
          <a:xfrm>
            <a:off x="1280098" y="2780928"/>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5" name="円/楕円 24"/>
          <p:cNvSpPr/>
          <p:nvPr/>
        </p:nvSpPr>
        <p:spPr bwMode="auto">
          <a:xfrm>
            <a:off x="1640138" y="2564904"/>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6" name="正方形/長方形 25"/>
          <p:cNvSpPr/>
          <p:nvPr/>
        </p:nvSpPr>
        <p:spPr bwMode="auto">
          <a:xfrm>
            <a:off x="1640138" y="2780928"/>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7" name="角丸四角形 26"/>
          <p:cNvSpPr/>
          <p:nvPr/>
        </p:nvSpPr>
        <p:spPr bwMode="auto">
          <a:xfrm>
            <a:off x="5148064" y="1628800"/>
            <a:ext cx="2307616" cy="1492423"/>
          </a:xfrm>
          <a:prstGeom prst="roundRect">
            <a:avLst>
              <a:gd name="adj" fmla="val 12571"/>
            </a:avLst>
          </a:prstGeom>
          <a:solidFill>
            <a:schemeClr val="accent5"/>
          </a:solidFill>
          <a:ln w="635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8" name="円/楕円 27"/>
          <p:cNvSpPr/>
          <p:nvPr/>
        </p:nvSpPr>
        <p:spPr bwMode="auto">
          <a:xfrm>
            <a:off x="6622545" y="1913495"/>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9" name="正方形/長方形 28"/>
          <p:cNvSpPr/>
          <p:nvPr/>
        </p:nvSpPr>
        <p:spPr bwMode="auto">
          <a:xfrm>
            <a:off x="6622545" y="2126183"/>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2" name="テキスト ボックス 31"/>
          <p:cNvSpPr txBox="1"/>
          <p:nvPr/>
        </p:nvSpPr>
        <p:spPr bwMode="auto">
          <a:xfrm>
            <a:off x="6300192" y="2492896"/>
            <a:ext cx="974604" cy="307777"/>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lang="en-US" altLang="ja-JP" sz="1400" dirty="0" smtClean="0">
                <a:solidFill>
                  <a:srgbClr val="002060"/>
                </a:solidFill>
                <a:latin typeface="+mn-lt"/>
                <a:ea typeface="+mn-ea"/>
              </a:rPr>
              <a:t>Engineer</a:t>
            </a:r>
            <a:endParaRPr kumimoji="1" lang="en-US" altLang="ja-JP" sz="1400" dirty="0" smtClean="0">
              <a:solidFill>
                <a:srgbClr val="002060"/>
              </a:solidFill>
              <a:latin typeface="+mn-lt"/>
              <a:ea typeface="+mn-ea"/>
            </a:endParaRPr>
          </a:p>
        </p:txBody>
      </p:sp>
      <p:sp>
        <p:nvSpPr>
          <p:cNvPr id="33" name="テキスト ボックス 32"/>
          <p:cNvSpPr txBox="1"/>
          <p:nvPr/>
        </p:nvSpPr>
        <p:spPr bwMode="auto">
          <a:xfrm>
            <a:off x="5348550" y="2492896"/>
            <a:ext cx="951642" cy="307777"/>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C00000"/>
                </a:solidFill>
                <a:latin typeface="+mn-lt"/>
                <a:ea typeface="+mn-ea"/>
              </a:rPr>
              <a:t>Scientist</a:t>
            </a:r>
            <a:endParaRPr kumimoji="1" lang="ja-JP" altLang="en-US" sz="1400" dirty="0" smtClean="0">
              <a:solidFill>
                <a:srgbClr val="C00000"/>
              </a:solidFill>
              <a:latin typeface="+mn-lt"/>
              <a:ea typeface="+mn-ea"/>
            </a:endParaRPr>
          </a:p>
        </p:txBody>
      </p:sp>
      <p:sp>
        <p:nvSpPr>
          <p:cNvPr id="37" name="円/楕円 36"/>
          <p:cNvSpPr/>
          <p:nvPr/>
        </p:nvSpPr>
        <p:spPr bwMode="auto">
          <a:xfrm>
            <a:off x="5868144" y="19134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8" name="正方形/長方形 37"/>
          <p:cNvSpPr/>
          <p:nvPr/>
        </p:nvSpPr>
        <p:spPr bwMode="auto">
          <a:xfrm>
            <a:off x="5868144" y="2126183"/>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9" name="円/楕円 38"/>
          <p:cNvSpPr/>
          <p:nvPr/>
        </p:nvSpPr>
        <p:spPr bwMode="auto">
          <a:xfrm>
            <a:off x="5019586" y="3878178"/>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0" name="正方形/長方形 39"/>
          <p:cNvSpPr/>
          <p:nvPr/>
        </p:nvSpPr>
        <p:spPr bwMode="auto">
          <a:xfrm>
            <a:off x="5019586" y="4094202"/>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1" name="円/楕円 40"/>
          <p:cNvSpPr/>
          <p:nvPr/>
        </p:nvSpPr>
        <p:spPr bwMode="auto">
          <a:xfrm>
            <a:off x="5379626" y="3878178"/>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2" name="正方形/長方形 41"/>
          <p:cNvSpPr/>
          <p:nvPr/>
        </p:nvSpPr>
        <p:spPr bwMode="auto">
          <a:xfrm>
            <a:off x="5379626" y="4094202"/>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3" name="円/楕円 42"/>
          <p:cNvSpPr/>
          <p:nvPr/>
        </p:nvSpPr>
        <p:spPr bwMode="auto">
          <a:xfrm>
            <a:off x="5739666" y="3878178"/>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4" name="正方形/長方形 43"/>
          <p:cNvSpPr/>
          <p:nvPr/>
        </p:nvSpPr>
        <p:spPr bwMode="auto">
          <a:xfrm>
            <a:off x="5739666" y="4094202"/>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6" name="テキスト ボックス 45"/>
          <p:cNvSpPr txBox="1"/>
          <p:nvPr/>
        </p:nvSpPr>
        <p:spPr bwMode="auto">
          <a:xfrm>
            <a:off x="5004048" y="4526250"/>
            <a:ext cx="951642" cy="630942"/>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C00000"/>
                </a:solidFill>
                <a:latin typeface="+mn-lt"/>
                <a:ea typeface="+mn-ea"/>
              </a:rPr>
              <a:t>Scientist</a:t>
            </a:r>
          </a:p>
          <a:p>
            <a:pPr algn="ctr">
              <a:spcBef>
                <a:spcPct val="50000"/>
              </a:spcBef>
            </a:pPr>
            <a:r>
              <a:rPr lang="en-US" altLang="ja-JP" sz="1400" dirty="0" smtClean="0">
                <a:solidFill>
                  <a:srgbClr val="C00000"/>
                </a:solidFill>
                <a:latin typeface="+mn-lt"/>
                <a:ea typeface="+mn-ea"/>
              </a:rPr>
              <a:t>(Partner)</a:t>
            </a:r>
            <a:endParaRPr kumimoji="1" lang="ja-JP" altLang="en-US" sz="1400" dirty="0" smtClean="0">
              <a:solidFill>
                <a:srgbClr val="C00000"/>
              </a:solidFill>
              <a:latin typeface="+mn-lt"/>
              <a:ea typeface="+mn-ea"/>
            </a:endParaRPr>
          </a:p>
        </p:txBody>
      </p:sp>
      <p:sp>
        <p:nvSpPr>
          <p:cNvPr id="47" name="テキスト ボックス 46"/>
          <p:cNvSpPr txBox="1"/>
          <p:nvPr/>
        </p:nvSpPr>
        <p:spPr bwMode="auto">
          <a:xfrm>
            <a:off x="6489692" y="4526250"/>
            <a:ext cx="1250660" cy="630942"/>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002060"/>
                </a:solidFill>
                <a:latin typeface="+mn-lt"/>
                <a:ea typeface="+mn-ea"/>
              </a:rPr>
              <a:t>ICT Vendor</a:t>
            </a:r>
          </a:p>
          <a:p>
            <a:pPr algn="ctr">
              <a:spcBef>
                <a:spcPct val="50000"/>
              </a:spcBef>
            </a:pPr>
            <a:r>
              <a:rPr lang="en-US" altLang="ja-JP" sz="1400" dirty="0" smtClean="0">
                <a:solidFill>
                  <a:srgbClr val="002060"/>
                </a:solidFill>
                <a:latin typeface="+mn-lt"/>
                <a:ea typeface="+mn-ea"/>
              </a:rPr>
              <a:t>(Developer)</a:t>
            </a:r>
            <a:endParaRPr kumimoji="1" lang="ja-JP" altLang="en-US" sz="1400" dirty="0" smtClean="0">
              <a:solidFill>
                <a:srgbClr val="002060"/>
              </a:solidFill>
              <a:latin typeface="+mn-lt"/>
              <a:ea typeface="+mn-ea"/>
            </a:endParaRPr>
          </a:p>
        </p:txBody>
      </p:sp>
      <p:sp>
        <p:nvSpPr>
          <p:cNvPr id="50" name="円/楕円 49"/>
          <p:cNvSpPr/>
          <p:nvPr/>
        </p:nvSpPr>
        <p:spPr bwMode="auto">
          <a:xfrm>
            <a:off x="6679192" y="3878178"/>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1" name="正方形/長方形 50"/>
          <p:cNvSpPr/>
          <p:nvPr/>
        </p:nvSpPr>
        <p:spPr bwMode="auto">
          <a:xfrm>
            <a:off x="6679192" y="4094202"/>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2" name="円/楕円 51"/>
          <p:cNvSpPr/>
          <p:nvPr/>
        </p:nvSpPr>
        <p:spPr bwMode="auto">
          <a:xfrm>
            <a:off x="7039232" y="3878178"/>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3" name="正方形/長方形 52"/>
          <p:cNvSpPr/>
          <p:nvPr/>
        </p:nvSpPr>
        <p:spPr bwMode="auto">
          <a:xfrm>
            <a:off x="7039232" y="4094202"/>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4" name="円/楕円 53"/>
          <p:cNvSpPr/>
          <p:nvPr/>
        </p:nvSpPr>
        <p:spPr bwMode="auto">
          <a:xfrm>
            <a:off x="7399272" y="3878178"/>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5" name="正方形/長方形 54"/>
          <p:cNvSpPr/>
          <p:nvPr/>
        </p:nvSpPr>
        <p:spPr bwMode="auto">
          <a:xfrm>
            <a:off x="7399272" y="4094202"/>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6" name="テキスト ボックス 55"/>
          <p:cNvSpPr txBox="1"/>
          <p:nvPr/>
        </p:nvSpPr>
        <p:spPr bwMode="auto">
          <a:xfrm>
            <a:off x="318356" y="836713"/>
            <a:ext cx="1537806" cy="360040"/>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002060"/>
                </a:solidFill>
              </a:rPr>
              <a:t>体制の変更</a:t>
            </a:r>
            <a:endParaRPr kumimoji="1" lang="en-US" altLang="ja-JP" sz="1400" dirty="0" smtClean="0">
              <a:solidFill>
                <a:srgbClr val="002060"/>
              </a:solidFill>
            </a:endParaRPr>
          </a:p>
        </p:txBody>
      </p:sp>
      <p:sp>
        <p:nvSpPr>
          <p:cNvPr id="57" name="テキスト ボックス 56"/>
          <p:cNvSpPr txBox="1"/>
          <p:nvPr/>
        </p:nvSpPr>
        <p:spPr bwMode="auto">
          <a:xfrm>
            <a:off x="657930" y="1124744"/>
            <a:ext cx="1537806" cy="360040"/>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002060"/>
                </a:solidFill>
              </a:rPr>
              <a:t>～</a:t>
            </a:r>
            <a:r>
              <a:rPr kumimoji="1" lang="en-US" altLang="ja-JP" sz="1400" dirty="0" smtClean="0">
                <a:solidFill>
                  <a:srgbClr val="002060"/>
                </a:solidFill>
              </a:rPr>
              <a:t>FY2014</a:t>
            </a:r>
          </a:p>
        </p:txBody>
      </p:sp>
      <p:sp>
        <p:nvSpPr>
          <p:cNvPr id="58" name="テキスト ボックス 57"/>
          <p:cNvSpPr txBox="1"/>
          <p:nvPr/>
        </p:nvSpPr>
        <p:spPr bwMode="auto">
          <a:xfrm>
            <a:off x="4762386" y="1124744"/>
            <a:ext cx="1537806" cy="360040"/>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en-US" altLang="ja-JP" sz="1400" dirty="0" smtClean="0">
                <a:solidFill>
                  <a:srgbClr val="002060"/>
                </a:solidFill>
              </a:rPr>
              <a:t>FY2015</a:t>
            </a:r>
            <a:r>
              <a:rPr kumimoji="1" lang="ja-JP" altLang="en-US" sz="1400" dirty="0" smtClean="0">
                <a:solidFill>
                  <a:srgbClr val="002060"/>
                </a:solidFill>
              </a:rPr>
              <a:t>～</a:t>
            </a:r>
            <a:endParaRPr kumimoji="1" lang="en-US" altLang="ja-JP" sz="1400" dirty="0" smtClean="0">
              <a:solidFill>
                <a:srgbClr val="002060"/>
              </a:solidFill>
            </a:endParaRPr>
          </a:p>
        </p:txBody>
      </p:sp>
      <p:sp>
        <p:nvSpPr>
          <p:cNvPr id="59" name="テキスト ボックス 58"/>
          <p:cNvSpPr txBox="1"/>
          <p:nvPr/>
        </p:nvSpPr>
        <p:spPr bwMode="auto">
          <a:xfrm>
            <a:off x="764297" y="3539272"/>
            <a:ext cx="2190019" cy="512724"/>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002060"/>
                </a:solidFill>
              </a:rPr>
              <a:t>企画から開発まで</a:t>
            </a:r>
            <a:r>
              <a:rPr lang="ja-JP" altLang="en-US" sz="1400" dirty="0" smtClean="0">
                <a:solidFill>
                  <a:srgbClr val="002060"/>
                </a:solidFill>
              </a:rPr>
              <a:t>（内製）</a:t>
            </a:r>
            <a:endParaRPr kumimoji="1" lang="en-US" altLang="ja-JP" sz="1400" dirty="0" smtClean="0">
              <a:solidFill>
                <a:srgbClr val="002060"/>
              </a:solidFill>
            </a:endParaRPr>
          </a:p>
        </p:txBody>
      </p:sp>
      <p:sp>
        <p:nvSpPr>
          <p:cNvPr id="60" name="テキスト ボックス 59"/>
          <p:cNvSpPr txBox="1"/>
          <p:nvPr/>
        </p:nvSpPr>
        <p:spPr bwMode="auto">
          <a:xfrm>
            <a:off x="5830457" y="2768381"/>
            <a:ext cx="894766" cy="372587"/>
          </a:xfrm>
          <a:prstGeom prst="rect">
            <a:avLst/>
          </a:prstGeom>
          <a:noFill/>
          <a:ln w="9525">
            <a:noFill/>
            <a:miter lim="800000"/>
            <a:headEnd/>
            <a:tailEnd/>
          </a:ln>
          <a:effectLst/>
        </p:spPr>
        <p:txBody>
          <a:bodyPr wrap="square" rtlCol="0">
            <a:prstTxWarp prst="textNoShape">
              <a:avLst/>
            </a:prstTxWarp>
            <a:noAutofit/>
          </a:bodyPr>
          <a:lstStyle/>
          <a:p>
            <a:pPr algn="ctr">
              <a:spcBef>
                <a:spcPct val="50000"/>
              </a:spcBef>
            </a:pPr>
            <a:r>
              <a:rPr kumimoji="1" lang="ja-JP" altLang="en-US" sz="1400" dirty="0" smtClean="0">
                <a:solidFill>
                  <a:srgbClr val="002060"/>
                </a:solidFill>
              </a:rPr>
              <a:t>企画</a:t>
            </a:r>
            <a:endParaRPr kumimoji="1" lang="en-US" altLang="ja-JP" sz="1400" dirty="0" smtClean="0">
              <a:solidFill>
                <a:srgbClr val="002060"/>
              </a:solidFill>
            </a:endParaRPr>
          </a:p>
        </p:txBody>
      </p:sp>
      <p:sp>
        <p:nvSpPr>
          <p:cNvPr id="3" name="下矢印 2"/>
          <p:cNvSpPr/>
          <p:nvPr/>
        </p:nvSpPr>
        <p:spPr bwMode="auto">
          <a:xfrm rot="20142235">
            <a:off x="6659405" y="3355717"/>
            <a:ext cx="216024" cy="3925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2" name="下矢印 61"/>
          <p:cNvSpPr/>
          <p:nvPr/>
        </p:nvSpPr>
        <p:spPr bwMode="auto">
          <a:xfrm rot="1457765" flipH="1">
            <a:off x="5522415" y="3345873"/>
            <a:ext cx="216024" cy="39250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3" name="下矢印 62"/>
          <p:cNvSpPr/>
          <p:nvPr/>
        </p:nvSpPr>
        <p:spPr bwMode="auto">
          <a:xfrm rot="12257765" flipH="1">
            <a:off x="5796963" y="3330837"/>
            <a:ext cx="216024" cy="39250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4" name="下矢印 63"/>
          <p:cNvSpPr/>
          <p:nvPr/>
        </p:nvSpPr>
        <p:spPr bwMode="auto">
          <a:xfrm rot="9342235">
            <a:off x="6883620" y="3312045"/>
            <a:ext cx="216024" cy="3925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5" name="テキスト ボックス 64"/>
          <p:cNvSpPr txBox="1"/>
          <p:nvPr/>
        </p:nvSpPr>
        <p:spPr bwMode="auto">
          <a:xfrm>
            <a:off x="4355976" y="3344445"/>
            <a:ext cx="1294413" cy="372587"/>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C00000"/>
                </a:solidFill>
              </a:rPr>
              <a:t>提案、ヘルプ</a:t>
            </a:r>
            <a:endParaRPr kumimoji="1" lang="en-US" altLang="ja-JP" sz="1400" dirty="0" smtClean="0">
              <a:solidFill>
                <a:srgbClr val="C00000"/>
              </a:solidFill>
            </a:endParaRPr>
          </a:p>
        </p:txBody>
      </p:sp>
      <p:sp>
        <p:nvSpPr>
          <p:cNvPr id="66" name="テキスト ボックス 65"/>
          <p:cNvSpPr txBox="1"/>
          <p:nvPr/>
        </p:nvSpPr>
        <p:spPr bwMode="auto">
          <a:xfrm>
            <a:off x="7164288" y="3344445"/>
            <a:ext cx="1666718" cy="372587"/>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002060"/>
                </a:solidFill>
              </a:rPr>
              <a:t>提案、開発（発注）</a:t>
            </a:r>
            <a:endParaRPr kumimoji="1" lang="en-US" altLang="ja-JP" sz="1400" dirty="0" smtClean="0">
              <a:solidFill>
                <a:srgbClr val="002060"/>
              </a:solidFill>
            </a:endParaRPr>
          </a:p>
        </p:txBody>
      </p:sp>
      <p:sp>
        <p:nvSpPr>
          <p:cNvPr id="67" name="円/楕円 66"/>
          <p:cNvSpPr/>
          <p:nvPr/>
        </p:nvSpPr>
        <p:spPr bwMode="auto">
          <a:xfrm>
            <a:off x="621298" y="4721807"/>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8" name="正方形/長方形 67"/>
          <p:cNvSpPr/>
          <p:nvPr/>
        </p:nvSpPr>
        <p:spPr bwMode="auto">
          <a:xfrm>
            <a:off x="621298" y="4934495"/>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9" name="テキスト ボックス 68"/>
          <p:cNvSpPr txBox="1"/>
          <p:nvPr/>
        </p:nvSpPr>
        <p:spPr bwMode="auto">
          <a:xfrm>
            <a:off x="626226" y="6001543"/>
            <a:ext cx="951642" cy="307777"/>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C00000"/>
                </a:solidFill>
                <a:latin typeface="+mn-lt"/>
                <a:ea typeface="+mn-ea"/>
              </a:rPr>
              <a:t>Scientist</a:t>
            </a:r>
            <a:endParaRPr kumimoji="1" lang="ja-JP" altLang="en-US" sz="1400" dirty="0" smtClean="0">
              <a:solidFill>
                <a:srgbClr val="C00000"/>
              </a:solidFill>
              <a:latin typeface="+mn-lt"/>
              <a:ea typeface="+mn-ea"/>
            </a:endParaRPr>
          </a:p>
        </p:txBody>
      </p:sp>
      <p:sp>
        <p:nvSpPr>
          <p:cNvPr id="70" name="円/楕円 69"/>
          <p:cNvSpPr/>
          <p:nvPr/>
        </p:nvSpPr>
        <p:spPr bwMode="auto">
          <a:xfrm>
            <a:off x="1001804" y="4721807"/>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1" name="正方形/長方形 70"/>
          <p:cNvSpPr/>
          <p:nvPr/>
        </p:nvSpPr>
        <p:spPr bwMode="auto">
          <a:xfrm>
            <a:off x="1001804" y="4934495"/>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2" name="円/楕円 71"/>
          <p:cNvSpPr/>
          <p:nvPr/>
        </p:nvSpPr>
        <p:spPr bwMode="auto">
          <a:xfrm>
            <a:off x="1361844" y="4721807"/>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3" name="正方形/長方形 72"/>
          <p:cNvSpPr/>
          <p:nvPr/>
        </p:nvSpPr>
        <p:spPr bwMode="auto">
          <a:xfrm>
            <a:off x="1361844" y="4934495"/>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4" name="円/楕円 73"/>
          <p:cNvSpPr/>
          <p:nvPr/>
        </p:nvSpPr>
        <p:spPr bwMode="auto">
          <a:xfrm>
            <a:off x="641764" y="5373216"/>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5" name="正方形/長方形 74"/>
          <p:cNvSpPr/>
          <p:nvPr/>
        </p:nvSpPr>
        <p:spPr bwMode="auto">
          <a:xfrm>
            <a:off x="641764" y="5589240"/>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6" name="円/楕円 75"/>
          <p:cNvSpPr/>
          <p:nvPr/>
        </p:nvSpPr>
        <p:spPr bwMode="auto">
          <a:xfrm>
            <a:off x="1001804" y="5373216"/>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7" name="正方形/長方形 76"/>
          <p:cNvSpPr/>
          <p:nvPr/>
        </p:nvSpPr>
        <p:spPr bwMode="auto">
          <a:xfrm>
            <a:off x="1001804" y="5589240"/>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8" name="円/楕円 77"/>
          <p:cNvSpPr/>
          <p:nvPr/>
        </p:nvSpPr>
        <p:spPr bwMode="auto">
          <a:xfrm>
            <a:off x="1361844" y="5373216"/>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9" name="正方形/長方形 78"/>
          <p:cNvSpPr/>
          <p:nvPr/>
        </p:nvSpPr>
        <p:spPr bwMode="auto">
          <a:xfrm>
            <a:off x="1361844" y="5589240"/>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2" name="テキスト ボックス 81"/>
          <p:cNvSpPr txBox="1"/>
          <p:nvPr/>
        </p:nvSpPr>
        <p:spPr bwMode="auto">
          <a:xfrm>
            <a:off x="8061892" y="2556092"/>
            <a:ext cx="974604" cy="307777"/>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lang="en-US" altLang="ja-JP" sz="1400" dirty="0" smtClean="0">
                <a:solidFill>
                  <a:srgbClr val="002060"/>
                </a:solidFill>
                <a:latin typeface="+mn-lt"/>
                <a:ea typeface="+mn-ea"/>
              </a:rPr>
              <a:t>Engineer</a:t>
            </a:r>
            <a:endParaRPr kumimoji="1" lang="en-US" altLang="ja-JP" sz="1400" dirty="0" smtClean="0">
              <a:solidFill>
                <a:srgbClr val="002060"/>
              </a:solidFill>
              <a:latin typeface="+mn-lt"/>
              <a:ea typeface="+mn-ea"/>
            </a:endParaRPr>
          </a:p>
        </p:txBody>
      </p:sp>
      <p:sp>
        <p:nvSpPr>
          <p:cNvPr id="85" name="円/楕円 84"/>
          <p:cNvSpPr/>
          <p:nvPr/>
        </p:nvSpPr>
        <p:spPr bwMode="auto">
          <a:xfrm>
            <a:off x="8217073" y="1916831"/>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6" name="正方形/長方形 85"/>
          <p:cNvSpPr/>
          <p:nvPr/>
        </p:nvSpPr>
        <p:spPr bwMode="auto">
          <a:xfrm>
            <a:off x="8217073" y="2129519"/>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7" name="円/楕円 86"/>
          <p:cNvSpPr/>
          <p:nvPr/>
        </p:nvSpPr>
        <p:spPr bwMode="auto">
          <a:xfrm>
            <a:off x="8597579" y="1916831"/>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8" name="正方形/長方形 87"/>
          <p:cNvSpPr/>
          <p:nvPr/>
        </p:nvSpPr>
        <p:spPr bwMode="auto">
          <a:xfrm>
            <a:off x="8597579" y="2129519"/>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3" name="テキスト ボックス 92"/>
          <p:cNvSpPr txBox="1"/>
          <p:nvPr/>
        </p:nvSpPr>
        <p:spPr bwMode="auto">
          <a:xfrm>
            <a:off x="3580609" y="2593700"/>
            <a:ext cx="951642" cy="307777"/>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C00000"/>
                </a:solidFill>
                <a:latin typeface="+mn-lt"/>
                <a:ea typeface="+mn-ea"/>
              </a:rPr>
              <a:t>Scientist</a:t>
            </a:r>
            <a:endParaRPr kumimoji="1" lang="ja-JP" altLang="en-US" sz="1400" dirty="0" smtClean="0">
              <a:solidFill>
                <a:srgbClr val="C00000"/>
              </a:solidFill>
              <a:latin typeface="+mn-lt"/>
              <a:ea typeface="+mn-ea"/>
            </a:endParaRPr>
          </a:p>
        </p:txBody>
      </p:sp>
      <p:sp>
        <p:nvSpPr>
          <p:cNvPr id="98" name="円/楕円 97"/>
          <p:cNvSpPr/>
          <p:nvPr/>
        </p:nvSpPr>
        <p:spPr bwMode="auto">
          <a:xfrm>
            <a:off x="3563888" y="19456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9" name="正方形/長方形 98"/>
          <p:cNvSpPr/>
          <p:nvPr/>
        </p:nvSpPr>
        <p:spPr bwMode="auto">
          <a:xfrm>
            <a:off x="3563888" y="2161719"/>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0" name="円/楕円 99"/>
          <p:cNvSpPr/>
          <p:nvPr/>
        </p:nvSpPr>
        <p:spPr bwMode="auto">
          <a:xfrm>
            <a:off x="3923928" y="19456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1" name="正方形/長方形 100"/>
          <p:cNvSpPr/>
          <p:nvPr/>
        </p:nvSpPr>
        <p:spPr bwMode="auto">
          <a:xfrm>
            <a:off x="3923928" y="2161719"/>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2" name="円/楕円 101"/>
          <p:cNvSpPr/>
          <p:nvPr/>
        </p:nvSpPr>
        <p:spPr bwMode="auto">
          <a:xfrm>
            <a:off x="4283968" y="19456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3" name="正方形/長方形 102"/>
          <p:cNvSpPr/>
          <p:nvPr/>
        </p:nvSpPr>
        <p:spPr bwMode="auto">
          <a:xfrm>
            <a:off x="4283968" y="2161719"/>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4" name="テキスト ボックス 103"/>
          <p:cNvSpPr txBox="1"/>
          <p:nvPr/>
        </p:nvSpPr>
        <p:spPr bwMode="auto">
          <a:xfrm>
            <a:off x="2098872" y="5626803"/>
            <a:ext cx="974604" cy="307777"/>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lang="en-US" altLang="ja-JP" sz="1400" dirty="0" smtClean="0">
                <a:solidFill>
                  <a:srgbClr val="002060"/>
                </a:solidFill>
                <a:latin typeface="+mn-lt"/>
                <a:ea typeface="+mn-ea"/>
              </a:rPr>
              <a:t>Engineer</a:t>
            </a:r>
            <a:endParaRPr kumimoji="1" lang="en-US" altLang="ja-JP" sz="1400" dirty="0" smtClean="0">
              <a:solidFill>
                <a:srgbClr val="002060"/>
              </a:solidFill>
              <a:latin typeface="+mn-lt"/>
              <a:ea typeface="+mn-ea"/>
            </a:endParaRPr>
          </a:p>
        </p:txBody>
      </p:sp>
      <p:sp>
        <p:nvSpPr>
          <p:cNvPr id="105" name="円/楕円 104"/>
          <p:cNvSpPr/>
          <p:nvPr/>
        </p:nvSpPr>
        <p:spPr bwMode="auto">
          <a:xfrm>
            <a:off x="2254053" y="4987542"/>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6" name="正方形/長方形 105"/>
          <p:cNvSpPr/>
          <p:nvPr/>
        </p:nvSpPr>
        <p:spPr bwMode="auto">
          <a:xfrm>
            <a:off x="2254053" y="5200230"/>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7" name="円/楕円 106"/>
          <p:cNvSpPr/>
          <p:nvPr/>
        </p:nvSpPr>
        <p:spPr bwMode="auto">
          <a:xfrm>
            <a:off x="2634559" y="4987542"/>
            <a:ext cx="216024" cy="21602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8" name="正方形/長方形 107"/>
          <p:cNvSpPr/>
          <p:nvPr/>
        </p:nvSpPr>
        <p:spPr bwMode="auto">
          <a:xfrm>
            <a:off x="2634559" y="5200230"/>
            <a:ext cx="216024" cy="36004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14" name="右矢印 113"/>
          <p:cNvSpPr/>
          <p:nvPr/>
        </p:nvSpPr>
        <p:spPr bwMode="auto">
          <a:xfrm>
            <a:off x="4610023" y="2012703"/>
            <a:ext cx="380539" cy="215627"/>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22" name="右矢印 121"/>
          <p:cNvSpPr/>
          <p:nvPr/>
        </p:nvSpPr>
        <p:spPr bwMode="auto">
          <a:xfrm flipH="1">
            <a:off x="4575664" y="2260353"/>
            <a:ext cx="380539" cy="215627"/>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23" name="右矢印 122"/>
          <p:cNvSpPr/>
          <p:nvPr/>
        </p:nvSpPr>
        <p:spPr bwMode="auto">
          <a:xfrm flipV="1">
            <a:off x="7620162" y="1988840"/>
            <a:ext cx="380539" cy="215627"/>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24" name="右矢印 123"/>
          <p:cNvSpPr/>
          <p:nvPr/>
        </p:nvSpPr>
        <p:spPr bwMode="auto">
          <a:xfrm flipH="1" flipV="1">
            <a:off x="7585803" y="2236490"/>
            <a:ext cx="380539" cy="215627"/>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9" name="下矢印 88"/>
          <p:cNvSpPr/>
          <p:nvPr/>
        </p:nvSpPr>
        <p:spPr bwMode="auto">
          <a:xfrm rot="12257765" flipH="1">
            <a:off x="1160531" y="4248149"/>
            <a:ext cx="216024" cy="39250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1" name="テキスト ボックス 90"/>
          <p:cNvSpPr txBox="1"/>
          <p:nvPr/>
        </p:nvSpPr>
        <p:spPr bwMode="auto">
          <a:xfrm>
            <a:off x="1462373" y="4559566"/>
            <a:ext cx="429329" cy="372587"/>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b="1" dirty="0" smtClean="0">
                <a:solidFill>
                  <a:srgbClr val="C00000"/>
                </a:solidFill>
              </a:rPr>
              <a:t>？</a:t>
            </a:r>
            <a:endParaRPr kumimoji="1" lang="en-US" altLang="ja-JP" sz="1400" b="1" dirty="0" smtClean="0">
              <a:solidFill>
                <a:srgbClr val="C00000"/>
              </a:solidFill>
            </a:endParaRPr>
          </a:p>
        </p:txBody>
      </p:sp>
      <p:sp>
        <p:nvSpPr>
          <p:cNvPr id="109" name="テキスト ボックス 108"/>
          <p:cNvSpPr txBox="1"/>
          <p:nvPr/>
        </p:nvSpPr>
        <p:spPr bwMode="auto">
          <a:xfrm>
            <a:off x="2702511" y="4794698"/>
            <a:ext cx="429329" cy="372587"/>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400" b="1" dirty="0" smtClean="0">
                <a:solidFill>
                  <a:srgbClr val="002060"/>
                </a:solidFill>
              </a:rPr>
              <a:t>？</a:t>
            </a:r>
            <a:endParaRPr kumimoji="1" lang="en-US" altLang="ja-JP" sz="1400" b="1" dirty="0" smtClean="0">
              <a:solidFill>
                <a:srgbClr val="002060"/>
              </a:solidFill>
            </a:endParaRPr>
          </a:p>
        </p:txBody>
      </p:sp>
      <p:sp>
        <p:nvSpPr>
          <p:cNvPr id="110" name="下矢印 109"/>
          <p:cNvSpPr/>
          <p:nvPr/>
        </p:nvSpPr>
        <p:spPr bwMode="auto">
          <a:xfrm rot="9342235">
            <a:off x="2362066" y="4248150"/>
            <a:ext cx="216024" cy="3925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4" name="角丸四角形 93"/>
          <p:cNvSpPr/>
          <p:nvPr/>
        </p:nvSpPr>
        <p:spPr bwMode="auto">
          <a:xfrm>
            <a:off x="4772921" y="1454628"/>
            <a:ext cx="3038667" cy="3914801"/>
          </a:xfrm>
          <a:prstGeom prst="roundRect">
            <a:avLst>
              <a:gd name="adj" fmla="val 9562"/>
            </a:avLst>
          </a:prstGeom>
          <a:noFill/>
          <a:ln w="635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5" name="右矢印 94"/>
          <p:cNvSpPr/>
          <p:nvPr/>
        </p:nvSpPr>
        <p:spPr bwMode="auto">
          <a:xfrm>
            <a:off x="6147178" y="3942571"/>
            <a:ext cx="380539" cy="215627"/>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6" name="右矢印 95"/>
          <p:cNvSpPr/>
          <p:nvPr/>
        </p:nvSpPr>
        <p:spPr bwMode="auto">
          <a:xfrm flipH="1" flipV="1">
            <a:off x="6128882" y="4181219"/>
            <a:ext cx="380539" cy="215627"/>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7" name="円/楕円 96"/>
          <p:cNvSpPr/>
          <p:nvPr/>
        </p:nvSpPr>
        <p:spPr bwMode="auto">
          <a:xfrm>
            <a:off x="5508104" y="1913495"/>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11" name="正方形/長方形 110"/>
          <p:cNvSpPr/>
          <p:nvPr/>
        </p:nvSpPr>
        <p:spPr bwMode="auto">
          <a:xfrm>
            <a:off x="5508104" y="2126183"/>
            <a:ext cx="216024" cy="36004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557887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Next Step of IUGONET</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17</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56" name="テキスト ボックス 55"/>
          <p:cNvSpPr txBox="1"/>
          <p:nvPr/>
        </p:nvSpPr>
        <p:spPr bwMode="auto">
          <a:xfrm>
            <a:off x="318356" y="836713"/>
            <a:ext cx="1537806" cy="360040"/>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ja-JP" altLang="en-US" sz="1400" dirty="0" smtClean="0">
                <a:solidFill>
                  <a:srgbClr val="002060"/>
                </a:solidFill>
              </a:rPr>
              <a:t>運用の変更</a:t>
            </a:r>
            <a:endParaRPr lang="en-US" altLang="ja-JP" sz="1400" dirty="0" smtClean="0">
              <a:solidFill>
                <a:srgbClr val="00206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873204643"/>
              </p:ext>
            </p:extLst>
          </p:nvPr>
        </p:nvGraphicFramePr>
        <p:xfrm>
          <a:off x="318356" y="1124744"/>
          <a:ext cx="8444644" cy="3337560"/>
        </p:xfrm>
        <a:graphic>
          <a:graphicData uri="http://schemas.openxmlformats.org/drawingml/2006/table">
            <a:tbl>
              <a:tblPr firstRow="1" bandRow="1">
                <a:tableStyleId>{21E4AEA4-8DFA-4A89-87EB-49C32662AFE0}</a:tableStyleId>
              </a:tblPr>
              <a:tblGrid>
                <a:gridCol w="3029508"/>
                <a:gridCol w="2736304"/>
                <a:gridCol w="2678832"/>
              </a:tblGrid>
              <a:tr h="370840">
                <a:tc>
                  <a:txBody>
                    <a:bodyPr/>
                    <a:lstStyle/>
                    <a:p>
                      <a:endParaRPr kumimoji="1" lang="ja-JP" altLang="en-US" sz="1400" b="0" dirty="0">
                        <a:latin typeface="+mn-lt"/>
                      </a:endParaRPr>
                    </a:p>
                  </a:txBody>
                  <a:tcPr anchor="ctr"/>
                </a:tc>
                <a:tc>
                  <a:txBody>
                    <a:bodyPr/>
                    <a:lstStyle/>
                    <a:p>
                      <a:r>
                        <a:rPr kumimoji="1" lang="ja-JP" altLang="en-US" sz="1400" b="0" dirty="0" smtClean="0">
                          <a:latin typeface="+mn-lt"/>
                        </a:rPr>
                        <a:t>～</a:t>
                      </a:r>
                      <a:r>
                        <a:rPr kumimoji="1" lang="en-US" altLang="ja-JP" sz="1400" b="0" dirty="0" smtClean="0">
                          <a:latin typeface="+mn-lt"/>
                        </a:rPr>
                        <a:t>FY2014</a:t>
                      </a:r>
                      <a:endParaRPr kumimoji="1" lang="ja-JP" altLang="en-US" sz="1400" b="0" dirty="0">
                        <a:latin typeface="+mn-lt"/>
                      </a:endParaRPr>
                    </a:p>
                  </a:txBody>
                  <a:tcPr anchor="ctr"/>
                </a:tc>
                <a:tc>
                  <a:txBody>
                    <a:bodyPr/>
                    <a:lstStyle/>
                    <a:p>
                      <a:r>
                        <a:rPr kumimoji="1" lang="en-US" altLang="ja-JP" sz="1400" b="0" dirty="0" smtClean="0">
                          <a:latin typeface="+mn-lt"/>
                        </a:rPr>
                        <a:t>FY2015</a:t>
                      </a:r>
                      <a:r>
                        <a:rPr kumimoji="1" lang="ja-JP" altLang="en-US" sz="1400" b="0" dirty="0" smtClean="0">
                          <a:latin typeface="+mn-lt"/>
                        </a:rPr>
                        <a:t>～</a:t>
                      </a:r>
                      <a:endParaRPr kumimoji="1" lang="ja-JP" altLang="en-US" sz="1400" b="0" dirty="0">
                        <a:latin typeface="+mn-lt"/>
                      </a:endParaRPr>
                    </a:p>
                  </a:txBody>
                  <a:tcPr anchor="ctr"/>
                </a:tc>
              </a:tr>
              <a:tr h="370840">
                <a:tc>
                  <a:txBody>
                    <a:bodyPr/>
                    <a:lstStyle/>
                    <a:p>
                      <a:r>
                        <a:rPr kumimoji="1" lang="ja-JP" altLang="en-US" sz="1400" b="0" dirty="0" smtClean="0">
                          <a:latin typeface="+mn-lt"/>
                        </a:rPr>
                        <a:t>ウェブサイト</a:t>
                      </a:r>
                      <a:endParaRPr kumimoji="1" lang="ja-JP" altLang="en-US" sz="1400" b="0" dirty="0">
                        <a:latin typeface="+mn-lt"/>
                      </a:endParaRPr>
                    </a:p>
                  </a:txBody>
                  <a:tcPr anchor="ctr"/>
                </a:tc>
                <a:tc>
                  <a:txBody>
                    <a:bodyPr/>
                    <a:lstStyle/>
                    <a:p>
                      <a:r>
                        <a:rPr kumimoji="1" lang="ja-JP" altLang="en-US" sz="1400" b="0" dirty="0" smtClean="0">
                          <a:latin typeface="+mn-lt"/>
                        </a:rPr>
                        <a:t>自前運用</a:t>
                      </a:r>
                      <a:endParaRPr kumimoji="1" lang="ja-JP" altLang="en-US" sz="1400" b="0" dirty="0">
                        <a:latin typeface="+mn-lt"/>
                      </a:endParaRPr>
                    </a:p>
                  </a:txBody>
                  <a:tcPr anchor="ctr"/>
                </a:tc>
                <a:tc>
                  <a:txBody>
                    <a:bodyPr/>
                    <a:lstStyle/>
                    <a:p>
                      <a:r>
                        <a:rPr kumimoji="1" lang="ja-JP" altLang="en-US" sz="1400" b="0" dirty="0" smtClean="0">
                          <a:latin typeface="+mn-lt"/>
                        </a:rPr>
                        <a:t>外部環境（予定）</a:t>
                      </a:r>
                      <a:endParaRPr kumimoji="1" lang="ja-JP" altLang="en-US" sz="1400" b="0" dirty="0">
                        <a:latin typeface="+mn-lt"/>
                      </a:endParaRPr>
                    </a:p>
                  </a:txBody>
                  <a:tcPr anchor="ctr"/>
                </a:tc>
              </a:tr>
              <a:tr h="370840">
                <a:tc>
                  <a:txBody>
                    <a:bodyPr/>
                    <a:lstStyle/>
                    <a:p>
                      <a:r>
                        <a:rPr kumimoji="1" lang="ja-JP" altLang="en-US" sz="1400" b="0" dirty="0" smtClean="0">
                          <a:latin typeface="+mn-lt"/>
                        </a:rPr>
                        <a:t>メタデータ・データベース</a:t>
                      </a:r>
                      <a:endParaRPr kumimoji="1" lang="ja-JP" altLang="en-US" sz="1400" b="0" dirty="0">
                        <a:latin typeface="+mn-lt"/>
                      </a:endParaRPr>
                    </a:p>
                  </a:txBody>
                  <a:tcPr anchor="ctr"/>
                </a:tc>
                <a:tc>
                  <a:txBody>
                    <a:bodyPr/>
                    <a:lstStyle/>
                    <a:p>
                      <a:r>
                        <a:rPr kumimoji="1" lang="ja-JP" altLang="en-US" sz="1400" b="0" dirty="0" smtClean="0">
                          <a:latin typeface="+mn-lt"/>
                        </a:rPr>
                        <a:t>自前運用</a:t>
                      </a:r>
                      <a:endParaRPr kumimoji="1" lang="ja-JP" altLang="en-US" sz="1400" b="0" dirty="0">
                        <a:latin typeface="+mn-lt"/>
                      </a:endParaRPr>
                    </a:p>
                  </a:txBody>
                  <a:tcPr anchor="ctr"/>
                </a:tc>
                <a:tc>
                  <a:txBody>
                    <a:bodyPr/>
                    <a:lstStyle/>
                    <a:p>
                      <a:r>
                        <a:rPr kumimoji="1" lang="ja-JP" altLang="en-US" sz="1400" b="1" dirty="0" smtClean="0">
                          <a:solidFill>
                            <a:srgbClr val="C00000"/>
                          </a:solidFill>
                          <a:latin typeface="+mn-lt"/>
                        </a:rPr>
                        <a:t>自前運用</a:t>
                      </a:r>
                      <a:endParaRPr kumimoji="1" lang="ja-JP" altLang="en-US" sz="1400" b="1" dirty="0">
                        <a:solidFill>
                          <a:srgbClr val="C00000"/>
                        </a:solidFill>
                        <a:latin typeface="+mn-lt"/>
                      </a:endParaRPr>
                    </a:p>
                  </a:txBody>
                  <a:tcPr anchor="ctr"/>
                </a:tc>
              </a:tr>
              <a:tr h="370840">
                <a:tc>
                  <a:txBody>
                    <a:bodyPr/>
                    <a:lstStyle/>
                    <a:p>
                      <a:r>
                        <a:rPr kumimoji="1" lang="ja-JP" altLang="en-US" sz="1400" dirty="0" smtClean="0">
                          <a:latin typeface="+mn-lt"/>
                        </a:rPr>
                        <a:t>メーリングリスト</a:t>
                      </a:r>
                      <a:endParaRPr kumimoji="1" lang="ja-JP" altLang="en-US" sz="1400" b="0" dirty="0">
                        <a:latin typeface="+mn-lt"/>
                      </a:endParaRPr>
                    </a:p>
                  </a:txBody>
                  <a:tcPr anchor="ctr"/>
                </a:tc>
                <a:tc>
                  <a:txBody>
                    <a:bodyPr/>
                    <a:lstStyle/>
                    <a:p>
                      <a:r>
                        <a:rPr kumimoji="1" lang="ja-JP" altLang="en-US" sz="1400" b="0" dirty="0" smtClean="0">
                          <a:latin typeface="+mn-lt"/>
                        </a:rPr>
                        <a:t>自前運用</a:t>
                      </a:r>
                      <a:endParaRPr kumimoji="1" lang="ja-JP" altLang="en-US" sz="1400" b="0" dirty="0">
                        <a:latin typeface="+mn-lt"/>
                      </a:endParaRPr>
                    </a:p>
                  </a:txBody>
                  <a:tcPr anchor="ctr"/>
                </a:tc>
                <a:tc>
                  <a:txBody>
                    <a:bodyPr/>
                    <a:lstStyle/>
                    <a:p>
                      <a:r>
                        <a:rPr kumimoji="1" lang="ja-JP" altLang="en-US" sz="1400" b="0" dirty="0" smtClean="0">
                          <a:latin typeface="+mn-lt"/>
                        </a:rPr>
                        <a:t>外部環境</a:t>
                      </a:r>
                      <a:endParaRPr kumimoji="1" lang="ja-JP" altLang="en-US" sz="1400" b="0" dirty="0">
                        <a:latin typeface="+mn-lt"/>
                      </a:endParaRPr>
                    </a:p>
                  </a:txBody>
                  <a:tcPr anchor="ctr"/>
                </a:tc>
              </a:tr>
              <a:tr h="370840">
                <a:tc>
                  <a:txBody>
                    <a:bodyPr/>
                    <a:lstStyle/>
                    <a:p>
                      <a:r>
                        <a:rPr kumimoji="1" lang="ja-JP" altLang="en-US" sz="1400" dirty="0" smtClean="0">
                          <a:latin typeface="+mn-lt"/>
                        </a:rPr>
                        <a:t>共有ストレージ（プログラム関係）</a:t>
                      </a:r>
                      <a:endParaRPr kumimoji="1" lang="ja-JP" altLang="en-US" sz="1400" b="0" dirty="0">
                        <a:latin typeface="+mn-lt"/>
                      </a:endParaRPr>
                    </a:p>
                  </a:txBody>
                  <a:tcPr anchor="ctr"/>
                </a:tc>
                <a:tc>
                  <a:txBody>
                    <a:bodyPr/>
                    <a:lstStyle/>
                    <a:p>
                      <a:r>
                        <a:rPr kumimoji="1" lang="ja-JP" altLang="en-US" sz="1400" b="0" dirty="0" smtClean="0">
                          <a:latin typeface="+mn-lt"/>
                        </a:rPr>
                        <a:t>自前運用</a:t>
                      </a:r>
                      <a:endParaRPr kumimoji="1" lang="ja-JP" altLang="en-US" sz="1400" b="0" dirty="0">
                        <a:latin typeface="+mn-lt"/>
                      </a:endParaRPr>
                    </a:p>
                  </a:txBody>
                  <a:tcPr anchor="ctr"/>
                </a:tc>
                <a:tc>
                  <a:txBody>
                    <a:bodyPr/>
                    <a:lstStyle/>
                    <a:p>
                      <a:r>
                        <a:rPr kumimoji="1" lang="ja-JP" altLang="en-US" sz="1400" b="0" dirty="0" smtClean="0">
                          <a:latin typeface="+mn-lt"/>
                        </a:rPr>
                        <a:t>外部環境（予定）</a:t>
                      </a:r>
                      <a:endParaRPr kumimoji="1" lang="ja-JP" altLang="en-US" sz="1400" b="0" dirty="0">
                        <a:latin typeface="+mn-lt"/>
                      </a:endParaRPr>
                    </a:p>
                  </a:txBody>
                  <a:tcPr anchor="ctr"/>
                </a:tc>
              </a:tr>
              <a:tr h="370840">
                <a:tc>
                  <a:txBody>
                    <a:bodyPr/>
                    <a:lstStyle/>
                    <a:p>
                      <a:r>
                        <a:rPr kumimoji="1" lang="ja-JP" altLang="en-US" sz="1400" b="0" dirty="0" smtClean="0">
                          <a:latin typeface="+mn-lt"/>
                        </a:rPr>
                        <a:t>共有ストレージ（資料関係）</a:t>
                      </a:r>
                      <a:endParaRPr kumimoji="1" lang="ja-JP" altLang="en-US" sz="1400" b="0" dirty="0">
                        <a:latin typeface="+mn-lt"/>
                      </a:endParaRPr>
                    </a:p>
                  </a:txBody>
                  <a:tcPr anchor="ctr"/>
                </a:tc>
                <a:tc>
                  <a:txBody>
                    <a:bodyPr/>
                    <a:lstStyle/>
                    <a:p>
                      <a:r>
                        <a:rPr kumimoji="1" lang="ja-JP" altLang="en-US" sz="1400" b="0" dirty="0" smtClean="0">
                          <a:latin typeface="+mn-lt"/>
                        </a:rPr>
                        <a:t>自前運用＋外部環境</a:t>
                      </a:r>
                      <a:endParaRPr kumimoji="1" lang="ja-JP" altLang="en-US" sz="1400" b="0" dirty="0">
                        <a:latin typeface="+mn-lt"/>
                      </a:endParaRPr>
                    </a:p>
                  </a:txBody>
                  <a:tcPr anchor="ctr"/>
                </a:tc>
                <a:tc>
                  <a:txBody>
                    <a:bodyPr/>
                    <a:lstStyle/>
                    <a:p>
                      <a:r>
                        <a:rPr kumimoji="1" lang="ja-JP" altLang="en-US" sz="1400" b="0" dirty="0" smtClean="0">
                          <a:latin typeface="+mn-lt"/>
                        </a:rPr>
                        <a:t>外部環境</a:t>
                      </a:r>
                      <a:endParaRPr kumimoji="1" lang="ja-JP" altLang="en-US" sz="1400" b="0" dirty="0">
                        <a:latin typeface="+mn-lt"/>
                      </a:endParaRPr>
                    </a:p>
                  </a:txBody>
                  <a:tcPr anchor="ctr"/>
                </a:tc>
              </a:tr>
              <a:tr h="370840">
                <a:tc>
                  <a:txBody>
                    <a:bodyPr/>
                    <a:lstStyle/>
                    <a:p>
                      <a:r>
                        <a:rPr kumimoji="1" lang="ja-JP" altLang="en-US" sz="1400" b="0" dirty="0" smtClean="0">
                          <a:latin typeface="+mn-lt"/>
                        </a:rPr>
                        <a:t>観測データ保存・公開（</a:t>
                      </a:r>
                      <a:r>
                        <a:rPr kumimoji="1" lang="en-US" altLang="ja-JP" sz="1400" b="0" dirty="0" smtClean="0">
                          <a:latin typeface="+mn-lt"/>
                        </a:rPr>
                        <a:t>PIs</a:t>
                      </a:r>
                      <a:r>
                        <a:rPr kumimoji="1" lang="ja-JP" altLang="en-US" sz="1400" b="0" dirty="0" smtClean="0">
                          <a:latin typeface="+mn-lt"/>
                        </a:rPr>
                        <a:t>）</a:t>
                      </a:r>
                      <a:endParaRPr kumimoji="1" lang="ja-JP" altLang="en-US" sz="1400" b="0" dirty="0">
                        <a:latin typeface="+mn-lt"/>
                      </a:endParaRPr>
                    </a:p>
                  </a:txBody>
                  <a:tcPr anchor="ctr"/>
                </a:tc>
                <a:tc>
                  <a:txBody>
                    <a:bodyPr/>
                    <a:lstStyle/>
                    <a:p>
                      <a:r>
                        <a:rPr kumimoji="1" lang="ja-JP" altLang="en-US" sz="1400" b="0" dirty="0" smtClean="0">
                          <a:latin typeface="+mn-lt"/>
                        </a:rPr>
                        <a:t>自前運用</a:t>
                      </a:r>
                      <a:endParaRPr kumimoji="1" lang="ja-JP" altLang="en-US" sz="1400" b="0" dirty="0">
                        <a:latin typeface="+mn-lt"/>
                      </a:endParaRPr>
                    </a:p>
                  </a:txBody>
                  <a:tcPr anchor="ctr"/>
                </a:tc>
                <a:tc>
                  <a:txBody>
                    <a:bodyPr/>
                    <a:lstStyle/>
                    <a:p>
                      <a:r>
                        <a:rPr kumimoji="1" lang="ja-JP" altLang="en-US" sz="1400" b="1" dirty="0" smtClean="0">
                          <a:solidFill>
                            <a:srgbClr val="C00000"/>
                          </a:solidFill>
                          <a:latin typeface="+mn-lt"/>
                        </a:rPr>
                        <a:t>自前運用</a:t>
                      </a:r>
                      <a:endParaRPr kumimoji="1" lang="ja-JP" altLang="en-US" sz="1400" b="1" dirty="0">
                        <a:solidFill>
                          <a:srgbClr val="C00000"/>
                        </a:solidFill>
                        <a:latin typeface="+mn-lt"/>
                      </a:endParaRPr>
                    </a:p>
                  </a:txBody>
                  <a:tcPr anchor="ctr"/>
                </a:tc>
              </a:tr>
              <a:tr h="370840">
                <a:tc>
                  <a:txBody>
                    <a:bodyPr/>
                    <a:lstStyle/>
                    <a:p>
                      <a:r>
                        <a:rPr kumimoji="1" lang="ja-JP" altLang="en-US" sz="1400" b="0" dirty="0" smtClean="0">
                          <a:latin typeface="+mn-lt"/>
                        </a:rPr>
                        <a:t>データ変換（</a:t>
                      </a:r>
                      <a:r>
                        <a:rPr kumimoji="1" lang="en-US" altLang="ja-JP" sz="1400" b="0" dirty="0" smtClean="0">
                          <a:latin typeface="+mn-lt"/>
                        </a:rPr>
                        <a:t>PIs, SC</a:t>
                      </a:r>
                      <a:r>
                        <a:rPr kumimoji="1" lang="ja-JP" altLang="en-US" sz="1400" b="0" dirty="0" smtClean="0">
                          <a:latin typeface="+mn-lt"/>
                        </a:rPr>
                        <a:t>）</a:t>
                      </a:r>
                      <a:endParaRPr kumimoji="1" lang="ja-JP" altLang="en-US" sz="1400" b="0" dirty="0">
                        <a:latin typeface="+mn-lt"/>
                      </a:endParaRPr>
                    </a:p>
                  </a:txBody>
                  <a:tcPr anchor="ctr"/>
                </a:tc>
                <a:tc>
                  <a:txBody>
                    <a:bodyPr/>
                    <a:lstStyle/>
                    <a:p>
                      <a:r>
                        <a:rPr kumimoji="1" lang="ja-JP" altLang="en-US" sz="1400" b="0" dirty="0" smtClean="0">
                          <a:latin typeface="+mn-lt"/>
                        </a:rPr>
                        <a:t>自前運用</a:t>
                      </a:r>
                      <a:endParaRPr kumimoji="1" lang="ja-JP" altLang="en-US" sz="1400" b="0" dirty="0">
                        <a:latin typeface="+mn-lt"/>
                      </a:endParaRPr>
                    </a:p>
                  </a:txBody>
                  <a:tcPr anchor="ctr"/>
                </a:tc>
                <a:tc>
                  <a:txBody>
                    <a:bodyPr/>
                    <a:lstStyle/>
                    <a:p>
                      <a:r>
                        <a:rPr kumimoji="1" lang="ja-JP" altLang="en-US" sz="1400" b="1" dirty="0" smtClean="0">
                          <a:solidFill>
                            <a:srgbClr val="C00000"/>
                          </a:solidFill>
                          <a:latin typeface="+mn-lt"/>
                        </a:rPr>
                        <a:t>自前運用</a:t>
                      </a:r>
                      <a:endParaRPr kumimoji="1" lang="ja-JP" altLang="en-US" sz="1400" b="1" dirty="0">
                        <a:solidFill>
                          <a:srgbClr val="C00000"/>
                        </a:solidFill>
                        <a:latin typeface="+mn-lt"/>
                      </a:endParaRPr>
                    </a:p>
                  </a:txBody>
                  <a:tcPr anchor="ctr"/>
                </a:tc>
              </a:tr>
              <a:tr h="370840">
                <a:tc>
                  <a:txBody>
                    <a:bodyPr/>
                    <a:lstStyle/>
                    <a:p>
                      <a:endParaRPr kumimoji="1" lang="ja-JP" altLang="en-US" sz="1400" b="0" dirty="0">
                        <a:latin typeface="+mn-lt"/>
                      </a:endParaRPr>
                    </a:p>
                  </a:txBody>
                  <a:tcPr anchor="ctr"/>
                </a:tc>
                <a:tc>
                  <a:txBody>
                    <a:bodyPr/>
                    <a:lstStyle/>
                    <a:p>
                      <a:endParaRPr kumimoji="1" lang="ja-JP" altLang="en-US" sz="1400" b="0" dirty="0">
                        <a:latin typeface="+mn-lt"/>
                      </a:endParaRPr>
                    </a:p>
                  </a:txBody>
                  <a:tcPr anchor="ctr"/>
                </a:tc>
                <a:tc>
                  <a:txBody>
                    <a:bodyPr/>
                    <a:lstStyle/>
                    <a:p>
                      <a:endParaRPr kumimoji="1" lang="ja-JP" altLang="en-US" sz="1400" b="0" dirty="0">
                        <a:latin typeface="+mn-lt"/>
                      </a:endParaRPr>
                    </a:p>
                  </a:txBody>
                  <a:tcPr anchor="ctr"/>
                </a:tc>
              </a:tr>
            </a:tbl>
          </a:graphicData>
        </a:graphic>
      </p:graphicFrame>
      <p:sp>
        <p:nvSpPr>
          <p:cNvPr id="109" name="テキスト ボックス 108"/>
          <p:cNvSpPr txBox="1"/>
          <p:nvPr/>
        </p:nvSpPr>
        <p:spPr bwMode="auto">
          <a:xfrm>
            <a:off x="534380" y="4797151"/>
            <a:ext cx="7638020" cy="1440161"/>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ja-JP" altLang="en-US" sz="1600" dirty="0" smtClean="0">
                <a:solidFill>
                  <a:srgbClr val="C00000"/>
                </a:solidFill>
              </a:rPr>
              <a:t>あと欲しいのは・・・</a:t>
            </a:r>
            <a:endParaRPr kumimoji="1" lang="en-US" altLang="ja-JP" sz="1600" dirty="0" smtClean="0">
              <a:solidFill>
                <a:srgbClr val="C00000"/>
              </a:solidFill>
            </a:endParaRPr>
          </a:p>
          <a:p>
            <a:pPr>
              <a:spcBef>
                <a:spcPct val="50000"/>
              </a:spcBef>
            </a:pPr>
            <a:r>
              <a:rPr lang="en-US" altLang="ja-JP" sz="1600" dirty="0" smtClean="0">
                <a:solidFill>
                  <a:srgbClr val="C00000"/>
                </a:solidFill>
              </a:rPr>
              <a:t>1. </a:t>
            </a:r>
            <a:r>
              <a:rPr lang="ja-JP" altLang="en-US" sz="1600" dirty="0" smtClean="0">
                <a:solidFill>
                  <a:srgbClr val="C00000"/>
                </a:solidFill>
              </a:rPr>
              <a:t>大容量でウェブサーバ機能を持つ外部</a:t>
            </a:r>
            <a:r>
              <a:rPr lang="ja-JP" altLang="en-US" sz="1600" dirty="0">
                <a:solidFill>
                  <a:srgbClr val="C00000"/>
                </a:solidFill>
              </a:rPr>
              <a:t>環境 ・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endParaRPr lang="en-US" altLang="ja-JP" sz="1600" dirty="0" smtClean="0">
              <a:solidFill>
                <a:srgbClr val="C00000"/>
              </a:solidFill>
            </a:endParaRPr>
          </a:p>
          <a:p>
            <a:pPr>
              <a:spcBef>
                <a:spcPct val="50000"/>
              </a:spcBef>
            </a:pPr>
            <a:r>
              <a:rPr kumimoji="1" lang="en-US" altLang="ja-JP" sz="1600" dirty="0" smtClean="0">
                <a:solidFill>
                  <a:srgbClr val="C00000"/>
                </a:solidFill>
              </a:rPr>
              <a:t>2. </a:t>
            </a:r>
            <a:r>
              <a:rPr kumimoji="1" lang="ja-JP" altLang="en-US" sz="1600" dirty="0" smtClean="0">
                <a:solidFill>
                  <a:srgbClr val="C00000"/>
                </a:solidFill>
              </a:rPr>
              <a:t>アプリケーションを動かすことができる外部</a:t>
            </a:r>
            <a:r>
              <a:rPr lang="ja-JP" altLang="en-US" sz="1600" dirty="0">
                <a:solidFill>
                  <a:srgbClr val="C00000"/>
                </a:solidFill>
              </a:rPr>
              <a:t>環境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r>
              <a:rPr lang="ja-JP" altLang="en-US" sz="1600" dirty="0" smtClean="0">
                <a:solidFill>
                  <a:srgbClr val="C00000"/>
                </a:solidFill>
              </a:rPr>
              <a:t>・</a:t>
            </a:r>
            <a:r>
              <a:rPr lang="ja-JP" altLang="en-US" sz="1600" dirty="0">
                <a:solidFill>
                  <a:srgbClr val="C00000"/>
                </a:solidFill>
              </a:rPr>
              <a:t> ・</a:t>
            </a:r>
            <a:endParaRPr kumimoji="1" lang="en-US" altLang="ja-JP" sz="1600" dirty="0" smtClean="0">
              <a:solidFill>
                <a:srgbClr val="C00000"/>
              </a:solidFill>
            </a:endParaRPr>
          </a:p>
          <a:p>
            <a:pPr algn="l">
              <a:spcBef>
                <a:spcPct val="50000"/>
              </a:spcBef>
            </a:pPr>
            <a:endParaRPr kumimoji="1" lang="en-US" altLang="ja-JP" sz="1600" dirty="0" smtClean="0">
              <a:solidFill>
                <a:srgbClr val="C00000"/>
              </a:solidFill>
            </a:endParaRPr>
          </a:p>
        </p:txBody>
      </p:sp>
      <p:sp>
        <p:nvSpPr>
          <p:cNvPr id="13" name="正方形/長方形 12"/>
          <p:cNvSpPr/>
          <p:nvPr/>
        </p:nvSpPr>
        <p:spPr bwMode="auto">
          <a:xfrm>
            <a:off x="6084168" y="1844824"/>
            <a:ext cx="2678832" cy="388925"/>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10" name="正方形/長方形 109"/>
          <p:cNvSpPr/>
          <p:nvPr/>
        </p:nvSpPr>
        <p:spPr bwMode="auto">
          <a:xfrm>
            <a:off x="6084168" y="3328107"/>
            <a:ext cx="2675789" cy="388925"/>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11" name="正方形/長方形 110"/>
          <p:cNvSpPr/>
          <p:nvPr/>
        </p:nvSpPr>
        <p:spPr bwMode="auto">
          <a:xfrm>
            <a:off x="6084168" y="3717032"/>
            <a:ext cx="2675789" cy="388925"/>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4079367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p:cNvPicPr>
            <a:picLocks noChangeAspect="1"/>
          </p:cNvPicPr>
          <p:nvPr/>
        </p:nvPicPr>
        <p:blipFill rotWithShape="1">
          <a:blip r:embed="rId3">
            <a:extLst>
              <a:ext uri="{28A0092B-C50C-407E-A947-70E740481C1C}">
                <a14:useLocalDpi xmlns:a14="http://schemas.microsoft.com/office/drawing/2010/main" val="0"/>
              </a:ext>
            </a:extLst>
          </a:blip>
          <a:srcRect l="4034" r="4918" b="30591"/>
          <a:stretch/>
        </p:blipFill>
        <p:spPr>
          <a:xfrm>
            <a:off x="496389" y="3356992"/>
            <a:ext cx="4961165" cy="3293432"/>
          </a:xfrm>
          <a:prstGeom prst="rect">
            <a:avLst/>
          </a:prstGeom>
        </p:spPr>
      </p:pic>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Next Step of IUGONET</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18</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9" name="角丸四角形 8"/>
          <p:cNvSpPr/>
          <p:nvPr/>
        </p:nvSpPr>
        <p:spPr bwMode="auto">
          <a:xfrm>
            <a:off x="5796136" y="1556792"/>
            <a:ext cx="3139670" cy="410569"/>
          </a:xfrm>
          <a:prstGeom prst="roundRect">
            <a:avLst>
              <a:gd name="adj" fmla="val 13607"/>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ja-JP" altLang="en-US" sz="1400" dirty="0" smtClean="0">
                <a:solidFill>
                  <a:srgbClr val="002060"/>
                </a:solidFill>
                <a:latin typeface="Arial"/>
                <a:ea typeface="ＭＳ Ｐゴシック"/>
                <a:cs typeface="ヒラギノ角ゴ Pro W6" charset="-128"/>
              </a:rPr>
              <a:t>プロットしたいものをマウスで選択。</a:t>
            </a:r>
            <a:endParaRPr lang="ja-JP" altLang="en-US" sz="1400" dirty="0">
              <a:solidFill>
                <a:srgbClr val="002060"/>
              </a:solidFill>
              <a:latin typeface="Arial"/>
              <a:ea typeface="ＭＳ Ｐゴシック"/>
              <a:cs typeface="ヒラギノ角ゴ Pro W6" charset="-128"/>
            </a:endParaRPr>
          </a:p>
        </p:txBody>
      </p:sp>
      <p:sp>
        <p:nvSpPr>
          <p:cNvPr id="11" name="角丸四角形 10"/>
          <p:cNvSpPr/>
          <p:nvPr/>
        </p:nvSpPr>
        <p:spPr bwMode="auto">
          <a:xfrm>
            <a:off x="5796371" y="2039369"/>
            <a:ext cx="3139200" cy="862914"/>
          </a:xfrm>
          <a:prstGeom prst="roundRect">
            <a:avLst>
              <a:gd name="adj" fmla="val 8822"/>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ja-JP" altLang="en-US" sz="1400" dirty="0" smtClean="0">
                <a:solidFill>
                  <a:srgbClr val="002060"/>
                </a:solidFill>
                <a:latin typeface="+mn-lt"/>
                <a:ea typeface="+mn-ea"/>
                <a:cs typeface="ヒラギノ角ゴ Pro W6" charset="-128"/>
              </a:rPr>
              <a:t>専用の解析ソフトを持っていなくても、</a:t>
            </a:r>
            <a:r>
              <a:rPr lang="en-US" altLang="ja-JP" sz="1400" dirty="0" smtClean="0">
                <a:solidFill>
                  <a:srgbClr val="002060"/>
                </a:solidFill>
                <a:latin typeface="+mn-lt"/>
                <a:ea typeface="+mn-ea"/>
                <a:cs typeface="ヒラギノ角ゴ Pro W6" charset="-128"/>
              </a:rPr>
              <a:t>web</a:t>
            </a:r>
            <a:r>
              <a:rPr lang="ja-JP" altLang="en-US" sz="1400" dirty="0" smtClean="0">
                <a:solidFill>
                  <a:srgbClr val="002060"/>
                </a:solidFill>
                <a:latin typeface="+mn-lt"/>
                <a:ea typeface="+mn-ea"/>
                <a:cs typeface="ヒラギノ角ゴ Pro W6" charset="-128"/>
              </a:rPr>
              <a:t>ブラウザ上で</a:t>
            </a:r>
            <a:r>
              <a:rPr lang="ja-JP" altLang="en-US" sz="1400" u="sng" dirty="0" smtClean="0">
                <a:solidFill>
                  <a:srgbClr val="002060"/>
                </a:solidFill>
                <a:latin typeface="+mn-lt"/>
                <a:ea typeface="+mn-ea"/>
                <a:cs typeface="ヒラギノ角ゴ Pro W6" charset="-128"/>
              </a:rPr>
              <a:t>自分が選んだデータのプロット</a:t>
            </a:r>
            <a:r>
              <a:rPr lang="ja-JP" altLang="en-US" sz="1400" dirty="0" smtClean="0">
                <a:solidFill>
                  <a:srgbClr val="002060"/>
                </a:solidFill>
                <a:latin typeface="+mn-lt"/>
                <a:ea typeface="+mn-ea"/>
                <a:cs typeface="ヒラギノ角ゴ Pro W6" charset="-128"/>
              </a:rPr>
              <a:t>を作ることができる。</a:t>
            </a:r>
            <a:endParaRPr lang="en-US" altLang="ja-JP" sz="1400" b="1" dirty="0" smtClean="0">
              <a:solidFill>
                <a:srgbClr val="C00000"/>
              </a:solidFill>
              <a:latin typeface="+mn-lt"/>
              <a:ea typeface="+mn-ea"/>
              <a:cs typeface="ヒラギノ角ゴ Pro W6" charset="-128"/>
            </a:endParaRPr>
          </a:p>
        </p:txBody>
      </p:sp>
      <p:sp>
        <p:nvSpPr>
          <p:cNvPr id="13" name="正方形/長方形 12"/>
          <p:cNvSpPr/>
          <p:nvPr/>
        </p:nvSpPr>
        <p:spPr bwMode="auto">
          <a:xfrm>
            <a:off x="6569968" y="794878"/>
            <a:ext cx="2160968" cy="329866"/>
          </a:xfrm>
          <a:prstGeom prst="rect">
            <a:avLst/>
          </a:prstGeom>
          <a:solidFill>
            <a:schemeClr val="bg1"/>
          </a:solidFill>
          <a:ln w="38100" cap="flat" cmpd="dbl" algn="ctr">
            <a:solidFill>
              <a:srgbClr val="990000"/>
            </a:solidFill>
            <a:prstDash val="solid"/>
            <a:round/>
            <a:headEnd type="none" w="med" len="med"/>
            <a:tailEnd type="none" w="med" len="med"/>
          </a:ln>
          <a:effectLst/>
        </p:spPr>
        <p:txBody>
          <a:bodyPr vert="horz" wrap="square" lIns="90000" tIns="45720" rIns="91440" bIns="45720" numCol="1" rtlCol="0" anchor="ctr" anchorCtr="1" compatLnSpc="1">
            <a:prstTxWarp prst="textNoShape">
              <a:avLst/>
            </a:prstTxWarp>
          </a:bodyPr>
          <a:lstStyle/>
          <a:p>
            <a:pPr algn="ctr" defTabSz="914400"/>
            <a:r>
              <a:rPr lang="en-US" altLang="ja-JP" u="sng" dirty="0">
                <a:solidFill>
                  <a:srgbClr val="C00000"/>
                </a:solidFill>
                <a:latin typeface="Arial"/>
                <a:ea typeface="ＭＳ Ｐゴシック"/>
                <a:cs typeface="ヒラギノ角ゴ Pro W6" charset="-128"/>
              </a:rPr>
              <a:t>PLANNING</a:t>
            </a:r>
            <a:endParaRPr lang="ja-JP" altLang="en-US" u="sng" dirty="0">
              <a:solidFill>
                <a:srgbClr val="C00000"/>
              </a:solidFill>
              <a:latin typeface="Arial"/>
              <a:ea typeface="ＭＳ Ｐゴシック"/>
              <a:cs typeface="ヒラギノ角ゴ Pro W6" charset="-128"/>
            </a:endParaRPr>
          </a:p>
        </p:txBody>
      </p:sp>
      <p:sp>
        <p:nvSpPr>
          <p:cNvPr id="22" name="角丸四角形 21"/>
          <p:cNvSpPr/>
          <p:nvPr/>
        </p:nvSpPr>
        <p:spPr bwMode="auto">
          <a:xfrm>
            <a:off x="5796371" y="4867882"/>
            <a:ext cx="3139200" cy="1297422"/>
          </a:xfrm>
          <a:prstGeom prst="roundRect">
            <a:avLst>
              <a:gd name="adj" fmla="val 8628"/>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ja-JP" altLang="en-US" sz="1400" dirty="0" smtClean="0">
                <a:solidFill>
                  <a:srgbClr val="C00000"/>
                </a:solidFill>
                <a:latin typeface="Arial"/>
                <a:ea typeface="ＭＳ Ｐゴシック"/>
                <a:cs typeface="ヒラギノ角ゴ Pro W6" charset="-128"/>
              </a:rPr>
              <a:t>自分が持っているデータを</a:t>
            </a:r>
            <a:r>
              <a:rPr lang="en-US" altLang="ja-JP" sz="1400" dirty="0" smtClean="0">
                <a:solidFill>
                  <a:srgbClr val="C00000"/>
                </a:solidFill>
                <a:latin typeface="Arial"/>
                <a:ea typeface="ＭＳ Ｐゴシック"/>
                <a:cs typeface="ヒラギノ角ゴ Pro W6" charset="-128"/>
              </a:rPr>
              <a:t>POST</a:t>
            </a:r>
            <a:r>
              <a:rPr lang="ja-JP" altLang="en-US" sz="1400" dirty="0" smtClean="0">
                <a:solidFill>
                  <a:srgbClr val="C00000"/>
                </a:solidFill>
                <a:latin typeface="Arial"/>
                <a:ea typeface="ＭＳ Ｐゴシック"/>
                <a:cs typeface="ヒラギノ角ゴ Pro W6" charset="-128"/>
              </a:rPr>
              <a:t>して比較できる機能も検討中。</a:t>
            </a:r>
            <a:endParaRPr lang="en-US" altLang="ja-JP" sz="1400" dirty="0" smtClean="0">
              <a:solidFill>
                <a:srgbClr val="C00000"/>
              </a:solidFill>
              <a:latin typeface="Arial"/>
              <a:ea typeface="ＭＳ Ｐゴシック"/>
              <a:cs typeface="ヒラギノ角ゴ Pro W6" charset="-128"/>
            </a:endParaRPr>
          </a:p>
          <a:p>
            <a:pPr defTabSz="914400"/>
            <a:r>
              <a:rPr lang="ja-JP" altLang="en-US" sz="1400" dirty="0" smtClean="0">
                <a:solidFill>
                  <a:srgbClr val="C00000"/>
                </a:solidFill>
                <a:latin typeface="Arial"/>
                <a:ea typeface="ＭＳ Ｐゴシック"/>
                <a:cs typeface="ヒラギノ角ゴ Pro W6" charset="-128"/>
              </a:rPr>
              <a:t>（単純な時系列アスキーデータであれば読み込んでプロットすることができる汎用プロシジャを準備）。</a:t>
            </a:r>
            <a:endParaRPr lang="ja-JP" altLang="en-US" sz="1400" dirty="0">
              <a:solidFill>
                <a:srgbClr val="C00000"/>
              </a:solidFill>
              <a:latin typeface="Arial"/>
              <a:ea typeface="ＭＳ Ｐゴシック"/>
              <a:cs typeface="ヒラギノ角ゴ Pro W6" charset="-128"/>
            </a:endParaRPr>
          </a:p>
        </p:txBody>
      </p:sp>
      <p:pic>
        <p:nvPicPr>
          <p:cNvPr id="25" name="図 24"/>
          <p:cNvPicPr>
            <a:picLocks noChangeAspect="1"/>
          </p:cNvPicPr>
          <p:nvPr/>
        </p:nvPicPr>
        <p:blipFill rotWithShape="1">
          <a:blip r:embed="rId4">
            <a:extLst>
              <a:ext uri="{28A0092B-C50C-407E-A947-70E740481C1C}">
                <a14:useLocalDpi xmlns:a14="http://schemas.microsoft.com/office/drawing/2010/main" val="0"/>
              </a:ext>
            </a:extLst>
          </a:blip>
          <a:srcRect l="1353" t="9507" r="1207" b="14441"/>
          <a:stretch/>
        </p:blipFill>
        <p:spPr>
          <a:xfrm>
            <a:off x="395536" y="1139496"/>
            <a:ext cx="5184576" cy="4032448"/>
          </a:xfrm>
          <a:prstGeom prst="rect">
            <a:avLst/>
          </a:prstGeom>
        </p:spPr>
      </p:pic>
      <p:sp>
        <p:nvSpPr>
          <p:cNvPr id="33" name="円/楕円 32"/>
          <p:cNvSpPr/>
          <p:nvPr/>
        </p:nvSpPr>
        <p:spPr bwMode="auto">
          <a:xfrm>
            <a:off x="1175567" y="2549618"/>
            <a:ext cx="1320257" cy="507091"/>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5" name="円/楕円 34"/>
          <p:cNvSpPr/>
          <p:nvPr/>
        </p:nvSpPr>
        <p:spPr bwMode="auto">
          <a:xfrm>
            <a:off x="1628413" y="3067778"/>
            <a:ext cx="1320257" cy="507091"/>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6" name="角丸四角形 35"/>
          <p:cNvSpPr/>
          <p:nvPr/>
        </p:nvSpPr>
        <p:spPr bwMode="auto">
          <a:xfrm>
            <a:off x="5796136" y="3869781"/>
            <a:ext cx="3139670" cy="495323"/>
          </a:xfrm>
          <a:prstGeom prst="roundRect">
            <a:avLst>
              <a:gd name="adj" fmla="val 1360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ja-JP" altLang="en-US" sz="1400" dirty="0" smtClean="0">
                <a:solidFill>
                  <a:srgbClr val="C00000"/>
                </a:solidFill>
                <a:latin typeface="Arial"/>
                <a:ea typeface="ＭＳ Ｐゴシック"/>
                <a:cs typeface="ヒラギノ角ゴ Pro W6" charset="-128"/>
              </a:rPr>
              <a:t>変数名に別名（説明）を付与する。</a:t>
            </a:r>
            <a:endParaRPr lang="ja-JP" altLang="en-US" sz="1400" dirty="0">
              <a:solidFill>
                <a:srgbClr val="C00000"/>
              </a:solidFill>
              <a:latin typeface="Arial"/>
              <a:ea typeface="ＭＳ Ｐゴシック"/>
              <a:cs typeface="ヒラギノ角ゴ Pro W6" charset="-128"/>
            </a:endParaRPr>
          </a:p>
        </p:txBody>
      </p:sp>
      <p:cxnSp>
        <p:nvCxnSpPr>
          <p:cNvPr id="3" name="直線矢印コネクタ 2"/>
          <p:cNvCxnSpPr/>
          <p:nvPr/>
        </p:nvCxnSpPr>
        <p:spPr bwMode="auto">
          <a:xfrm flipH="1" flipV="1">
            <a:off x="2704011" y="3331029"/>
            <a:ext cx="3108960" cy="679268"/>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5" name="角丸四角形 4"/>
          <p:cNvSpPr/>
          <p:nvPr/>
        </p:nvSpPr>
        <p:spPr bwMode="auto">
          <a:xfrm>
            <a:off x="483327" y="3631474"/>
            <a:ext cx="4990010" cy="73152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41" name="直線矢印コネクタ 40"/>
          <p:cNvCxnSpPr/>
          <p:nvPr/>
        </p:nvCxnSpPr>
        <p:spPr bwMode="auto">
          <a:xfrm flipH="1" flipV="1">
            <a:off x="3317966" y="4245429"/>
            <a:ext cx="2481944" cy="770709"/>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47" name="角丸四角形 46"/>
          <p:cNvSpPr/>
          <p:nvPr/>
        </p:nvSpPr>
        <p:spPr bwMode="auto">
          <a:xfrm>
            <a:off x="5796136" y="3068960"/>
            <a:ext cx="3139670" cy="495323"/>
          </a:xfrm>
          <a:prstGeom prst="roundRect">
            <a:avLst>
              <a:gd name="adj" fmla="val 1360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ja-JP" altLang="en-US" sz="1400" dirty="0" smtClean="0">
                <a:solidFill>
                  <a:srgbClr val="C00000"/>
                </a:solidFill>
                <a:latin typeface="Arial"/>
                <a:ea typeface="ＭＳ Ｐゴシック"/>
                <a:cs typeface="ヒラギノ角ゴ Pro W6" charset="-128"/>
              </a:rPr>
              <a:t>データをアスキー形式で出力する。</a:t>
            </a:r>
            <a:endParaRPr lang="ja-JP" altLang="en-US" sz="1400" dirty="0">
              <a:solidFill>
                <a:srgbClr val="C00000"/>
              </a:solidFill>
              <a:latin typeface="Arial"/>
              <a:ea typeface="ＭＳ Ｐゴシック"/>
              <a:cs typeface="ヒラギノ角ゴ Pro W6" charset="-128"/>
            </a:endParaRPr>
          </a:p>
        </p:txBody>
      </p:sp>
      <p:cxnSp>
        <p:nvCxnSpPr>
          <p:cNvPr id="48" name="直線矢印コネクタ 47"/>
          <p:cNvCxnSpPr/>
          <p:nvPr/>
        </p:nvCxnSpPr>
        <p:spPr bwMode="auto">
          <a:xfrm flipH="1" flipV="1">
            <a:off x="5327612" y="3065846"/>
            <a:ext cx="468524" cy="121167"/>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50" name="角丸四角形 49"/>
          <p:cNvSpPr/>
          <p:nvPr/>
        </p:nvSpPr>
        <p:spPr bwMode="auto">
          <a:xfrm>
            <a:off x="5004048" y="2595154"/>
            <a:ext cx="439783" cy="984069"/>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52" name="直線矢印コネクタ 51"/>
          <p:cNvCxnSpPr/>
          <p:nvPr/>
        </p:nvCxnSpPr>
        <p:spPr bwMode="auto">
          <a:xfrm flipH="1">
            <a:off x="4472322" y="5421086"/>
            <a:ext cx="1327587" cy="204385"/>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cxnSp>
        <p:nvCxnSpPr>
          <p:cNvPr id="60" name="直線コネクタ 59"/>
          <p:cNvCxnSpPr/>
          <p:nvPr/>
        </p:nvCxnSpPr>
        <p:spPr bwMode="auto">
          <a:xfrm>
            <a:off x="375455" y="1124744"/>
            <a:ext cx="0" cy="5512617"/>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cxnSp>
        <p:nvCxnSpPr>
          <p:cNvPr id="63" name="直線コネクタ 62"/>
          <p:cNvCxnSpPr/>
          <p:nvPr/>
        </p:nvCxnSpPr>
        <p:spPr bwMode="auto">
          <a:xfrm>
            <a:off x="5580112" y="1124744"/>
            <a:ext cx="0" cy="5512617"/>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sp>
        <p:nvSpPr>
          <p:cNvPr id="10" name="左矢印 9"/>
          <p:cNvSpPr/>
          <p:nvPr/>
        </p:nvSpPr>
        <p:spPr bwMode="auto">
          <a:xfrm>
            <a:off x="5508104" y="1575864"/>
            <a:ext cx="407624" cy="319489"/>
          </a:xfrm>
          <a:prstGeom prst="lef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72" name="テキスト ボックス 71"/>
          <p:cNvSpPr txBox="1"/>
          <p:nvPr/>
        </p:nvSpPr>
        <p:spPr bwMode="auto">
          <a:xfrm>
            <a:off x="318356" y="836713"/>
            <a:ext cx="1877380" cy="360040"/>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ja-JP" altLang="en-US" sz="1400" dirty="0" smtClean="0">
                <a:solidFill>
                  <a:srgbClr val="002060"/>
                </a:solidFill>
              </a:rPr>
              <a:t>システムの変更</a:t>
            </a:r>
            <a:endParaRPr lang="en-US" altLang="ja-JP" sz="1400" dirty="0" smtClean="0">
              <a:solidFill>
                <a:srgbClr val="002060"/>
              </a:solidFill>
            </a:endParaRPr>
          </a:p>
        </p:txBody>
      </p:sp>
    </p:spTree>
    <p:extLst>
      <p:ext uri="{BB962C8B-B14F-4D97-AF65-F5344CB8AC3E}">
        <p14:creationId xmlns:p14="http://schemas.microsoft.com/office/powerpoint/2010/main" val="148918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Next Step of IUGONET</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19</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7" name="テキスト ボックス 6"/>
          <p:cNvSpPr txBox="1"/>
          <p:nvPr/>
        </p:nvSpPr>
        <p:spPr bwMode="auto">
          <a:xfrm>
            <a:off x="318356" y="836713"/>
            <a:ext cx="5981836" cy="360040"/>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ja-JP" altLang="en-US" sz="1400" dirty="0" smtClean="0">
                <a:solidFill>
                  <a:srgbClr val="002060"/>
                </a:solidFill>
              </a:rPr>
              <a:t>担当の変更（案）</a:t>
            </a:r>
            <a:endParaRPr lang="en-US" altLang="ja-JP" sz="1400" dirty="0" smtClean="0">
              <a:solidFill>
                <a:srgbClr val="002060"/>
              </a:solidFill>
            </a:endParaRPr>
          </a:p>
        </p:txBody>
      </p:sp>
      <p:sp>
        <p:nvSpPr>
          <p:cNvPr id="8" name="角丸四角形 7"/>
          <p:cNvSpPr/>
          <p:nvPr/>
        </p:nvSpPr>
        <p:spPr bwMode="auto">
          <a:xfrm>
            <a:off x="283443" y="1304764"/>
            <a:ext cx="8577115" cy="1980220"/>
          </a:xfrm>
          <a:prstGeom prst="roundRect">
            <a:avLst>
              <a:gd name="adj" fmla="val 13212"/>
            </a:avLst>
          </a:prstGeom>
          <a:solidFill>
            <a:schemeClr val="accent5">
              <a:alpha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9" name="テキスト ボックス 8"/>
          <p:cNvSpPr txBox="1"/>
          <p:nvPr/>
        </p:nvSpPr>
        <p:spPr bwMode="auto">
          <a:xfrm>
            <a:off x="629369" y="1190370"/>
            <a:ext cx="2520000" cy="432000"/>
          </a:xfrm>
          <a:prstGeom prst="rect">
            <a:avLst/>
          </a:prstGeom>
          <a:solidFill>
            <a:schemeClr val="bg1"/>
          </a:solidFill>
          <a:ln w="9525">
            <a:solidFill>
              <a:srgbClr val="002060"/>
            </a:solidFill>
            <a:miter lim="800000"/>
            <a:headEnd/>
            <a:tailEnd/>
          </a:ln>
          <a:effectLst/>
        </p:spPr>
        <p:txBody>
          <a:bodyPr wrap="square" rtlCol="0" anchor="ctr" anchorCtr="1">
            <a:prstTxWarp prst="textNoShape">
              <a:avLst/>
            </a:prstTxWarp>
            <a:noAutofit/>
          </a:bodyPr>
          <a:lstStyle/>
          <a:p>
            <a:pPr algn="ctr">
              <a:spcBef>
                <a:spcPct val="50000"/>
              </a:spcBef>
            </a:pPr>
            <a:r>
              <a:rPr lang="ja-JP" altLang="en-US" sz="1400" dirty="0" smtClean="0">
                <a:solidFill>
                  <a:srgbClr val="002060"/>
                </a:solidFill>
              </a:rPr>
              <a:t>自分たちがやるべきところ</a:t>
            </a:r>
            <a:endParaRPr lang="en-US" altLang="ja-JP" sz="1400" dirty="0" smtClean="0">
              <a:solidFill>
                <a:srgbClr val="002060"/>
              </a:solidFill>
            </a:endParaRPr>
          </a:p>
        </p:txBody>
      </p:sp>
      <p:sp>
        <p:nvSpPr>
          <p:cNvPr id="10" name="テキスト ボックス 9"/>
          <p:cNvSpPr txBox="1"/>
          <p:nvPr/>
        </p:nvSpPr>
        <p:spPr bwMode="auto">
          <a:xfrm>
            <a:off x="499466" y="1722586"/>
            <a:ext cx="8321006" cy="1418382"/>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400" dirty="0" smtClean="0">
                <a:solidFill>
                  <a:srgbClr val="000000"/>
                </a:solidFill>
              </a:rPr>
              <a:t> - </a:t>
            </a:r>
            <a:r>
              <a:rPr lang="ja-JP" altLang="en-US" sz="1400" dirty="0" smtClean="0">
                <a:solidFill>
                  <a:srgbClr val="000000"/>
                </a:solidFill>
              </a:rPr>
              <a:t>プロダクトの企画、発展</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データの整備、</a:t>
            </a:r>
            <a:r>
              <a:rPr lang="ja-JP" altLang="en-US" sz="1400" dirty="0" smtClean="0">
                <a:solidFill>
                  <a:srgbClr val="000000"/>
                </a:solidFill>
              </a:rPr>
              <a:t>説明付帯、</a:t>
            </a:r>
            <a:r>
              <a:rPr lang="ja-JP" altLang="en-US" sz="1400" dirty="0" smtClean="0">
                <a:solidFill>
                  <a:srgbClr val="000000"/>
                </a:solidFill>
              </a:rPr>
              <a:t>使いやすい</a:t>
            </a:r>
            <a:r>
              <a:rPr lang="ja-JP" altLang="en-US" sz="1400" dirty="0" smtClean="0">
                <a:solidFill>
                  <a:srgbClr val="000000"/>
                </a:solidFill>
              </a:rPr>
              <a:t>形への加工</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国内・国際アウトリーチ</a:t>
            </a:r>
            <a:endParaRPr lang="en-US" altLang="ja-JP" sz="1400" dirty="0" smtClean="0">
              <a:solidFill>
                <a:srgbClr val="000000"/>
              </a:solidFill>
            </a:endParaRPr>
          </a:p>
          <a:p>
            <a:pPr>
              <a:spcBef>
                <a:spcPct val="50000"/>
              </a:spcBef>
            </a:pPr>
            <a:r>
              <a:rPr lang="en-US" altLang="ja-JP" sz="1400" dirty="0" smtClean="0">
                <a:solidFill>
                  <a:srgbClr val="000000"/>
                </a:solidFill>
              </a:rPr>
              <a:t> </a:t>
            </a:r>
            <a:r>
              <a:rPr lang="en-US" altLang="ja-JP" sz="1400" dirty="0">
                <a:solidFill>
                  <a:srgbClr val="000000"/>
                </a:solidFill>
              </a:rPr>
              <a:t>- </a:t>
            </a:r>
            <a:r>
              <a:rPr lang="ja-JP" altLang="en-US" sz="1400" dirty="0" smtClean="0">
                <a:solidFill>
                  <a:srgbClr val="000000"/>
                </a:solidFill>
              </a:rPr>
              <a:t>プロダクト、データを使うにあたってのサポート</a:t>
            </a:r>
            <a:endParaRPr lang="en-US" altLang="ja-JP" sz="1400" dirty="0" smtClean="0">
              <a:solidFill>
                <a:srgbClr val="000000"/>
              </a:solidFill>
            </a:endParaRPr>
          </a:p>
        </p:txBody>
      </p:sp>
      <p:sp>
        <p:nvSpPr>
          <p:cNvPr id="11" name="角丸四角形 10"/>
          <p:cNvSpPr/>
          <p:nvPr/>
        </p:nvSpPr>
        <p:spPr bwMode="auto">
          <a:xfrm>
            <a:off x="280845" y="3861048"/>
            <a:ext cx="8577115" cy="2232248"/>
          </a:xfrm>
          <a:prstGeom prst="roundRect">
            <a:avLst>
              <a:gd name="adj" fmla="val 10930"/>
            </a:avLst>
          </a:prstGeom>
          <a:solidFill>
            <a:srgbClr val="FFFFCC">
              <a:alpha val="8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12" name="テキスト ボックス 11"/>
          <p:cNvSpPr txBox="1"/>
          <p:nvPr/>
        </p:nvSpPr>
        <p:spPr bwMode="auto">
          <a:xfrm>
            <a:off x="626771" y="3725416"/>
            <a:ext cx="2160000" cy="432000"/>
          </a:xfrm>
          <a:prstGeom prst="rect">
            <a:avLst/>
          </a:prstGeom>
          <a:solidFill>
            <a:schemeClr val="bg1"/>
          </a:solidFill>
          <a:ln w="9525">
            <a:solidFill>
              <a:srgbClr val="C00000"/>
            </a:solidFill>
            <a:miter lim="800000"/>
            <a:headEnd/>
            <a:tailEnd/>
          </a:ln>
          <a:effectLst/>
        </p:spPr>
        <p:txBody>
          <a:bodyPr wrap="square" rtlCol="0" anchor="ctr" anchorCtr="1">
            <a:prstTxWarp prst="textNoShape">
              <a:avLst/>
            </a:prstTxWarp>
            <a:noAutofit/>
          </a:bodyPr>
          <a:lstStyle/>
          <a:p>
            <a:pPr algn="ctr">
              <a:spcBef>
                <a:spcPct val="50000"/>
              </a:spcBef>
            </a:pPr>
            <a:r>
              <a:rPr lang="ja-JP" altLang="en-US" sz="1400" dirty="0" smtClean="0">
                <a:solidFill>
                  <a:srgbClr val="C00000"/>
                </a:solidFill>
              </a:rPr>
              <a:t>外に出せそうなところ</a:t>
            </a:r>
            <a:endParaRPr lang="en-US" altLang="ja-JP" sz="1400" dirty="0" smtClean="0">
              <a:solidFill>
                <a:srgbClr val="C00000"/>
              </a:solidFill>
            </a:endParaRPr>
          </a:p>
        </p:txBody>
      </p:sp>
      <p:sp>
        <p:nvSpPr>
          <p:cNvPr id="13" name="テキスト ボックス 12"/>
          <p:cNvSpPr txBox="1"/>
          <p:nvPr/>
        </p:nvSpPr>
        <p:spPr bwMode="auto">
          <a:xfrm>
            <a:off x="499466" y="4304564"/>
            <a:ext cx="8321006" cy="1140660"/>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400" dirty="0" smtClean="0">
                <a:solidFill>
                  <a:srgbClr val="000000"/>
                </a:solidFill>
              </a:rPr>
              <a:t> - </a:t>
            </a:r>
            <a:r>
              <a:rPr lang="ja-JP" altLang="en-US" sz="1400" dirty="0" smtClean="0">
                <a:solidFill>
                  <a:srgbClr val="000000"/>
                </a:solidFill>
              </a:rPr>
              <a:t>プロダクト（インフラ）の運用、開発</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古いデータの掘り起し（単純なもの）</a:t>
            </a:r>
            <a:endParaRPr lang="en-US" altLang="ja-JP" sz="1400" dirty="0" smtClean="0">
              <a:solidFill>
                <a:srgbClr val="000000"/>
              </a:solidFill>
            </a:endParaRPr>
          </a:p>
          <a:p>
            <a:pPr>
              <a:spcBef>
                <a:spcPct val="50000"/>
              </a:spcBef>
            </a:pPr>
            <a:r>
              <a:rPr lang="en-US" altLang="ja-JP" sz="1400" dirty="0">
                <a:solidFill>
                  <a:srgbClr val="000000"/>
                </a:solidFill>
              </a:rPr>
              <a:t> </a:t>
            </a:r>
            <a:r>
              <a:rPr lang="en-US" altLang="ja-JP" sz="1400" dirty="0" smtClean="0">
                <a:solidFill>
                  <a:srgbClr val="000000"/>
                </a:solidFill>
              </a:rPr>
              <a:t>- </a:t>
            </a:r>
            <a:r>
              <a:rPr lang="ja-JP" altLang="en-US" sz="1400" dirty="0" smtClean="0">
                <a:solidFill>
                  <a:srgbClr val="000000"/>
                </a:solidFill>
              </a:rPr>
              <a:t>データのアーカイブ</a:t>
            </a:r>
            <a:endParaRPr lang="en-US" altLang="ja-JP" sz="1400" dirty="0" smtClean="0">
              <a:solidFill>
                <a:srgbClr val="000000"/>
              </a:solidFill>
            </a:endParaRPr>
          </a:p>
        </p:txBody>
      </p:sp>
      <p:sp>
        <p:nvSpPr>
          <p:cNvPr id="14" name="テキスト ボックス 13"/>
          <p:cNvSpPr txBox="1"/>
          <p:nvPr/>
        </p:nvSpPr>
        <p:spPr bwMode="auto">
          <a:xfrm>
            <a:off x="4908477" y="2528360"/>
            <a:ext cx="2543843" cy="540600"/>
          </a:xfrm>
          <a:prstGeom prst="rect">
            <a:avLst/>
          </a:prstGeom>
          <a:solidFill>
            <a:schemeClr val="bg1"/>
          </a:solidFill>
          <a:ln w="9525">
            <a:solidFill>
              <a:srgbClr val="C00000"/>
            </a:solidFill>
            <a:miter lim="800000"/>
            <a:headEnd/>
            <a:tailEnd/>
          </a:ln>
          <a:effectLst/>
        </p:spPr>
        <p:txBody>
          <a:bodyPr wrap="square" rtlCol="0" anchor="ctr" anchorCtr="0">
            <a:prstTxWarp prst="textNoShape">
              <a:avLst/>
            </a:prstTxWarp>
            <a:noAutofit/>
          </a:bodyPr>
          <a:lstStyle/>
          <a:p>
            <a:pPr algn="ctr">
              <a:spcBef>
                <a:spcPct val="50000"/>
              </a:spcBef>
            </a:pPr>
            <a:r>
              <a:rPr lang="ja-JP" altLang="en-US" sz="1400" dirty="0" smtClean="0">
                <a:solidFill>
                  <a:srgbClr val="C00000"/>
                </a:solidFill>
              </a:rPr>
              <a:t>人が介する場面</a:t>
            </a:r>
            <a:endParaRPr lang="en-US" altLang="ja-JP" sz="1400" dirty="0" smtClean="0">
              <a:solidFill>
                <a:srgbClr val="C00000"/>
              </a:solidFill>
            </a:endParaRPr>
          </a:p>
        </p:txBody>
      </p:sp>
      <p:sp>
        <p:nvSpPr>
          <p:cNvPr id="15" name="テキスト ボックス 14"/>
          <p:cNvSpPr txBox="1"/>
          <p:nvPr/>
        </p:nvSpPr>
        <p:spPr bwMode="auto">
          <a:xfrm>
            <a:off x="4908477" y="4077072"/>
            <a:ext cx="2543843" cy="540600"/>
          </a:xfrm>
          <a:prstGeom prst="rect">
            <a:avLst/>
          </a:prstGeom>
          <a:solidFill>
            <a:schemeClr val="bg1"/>
          </a:solidFill>
          <a:ln w="9525">
            <a:solidFill>
              <a:srgbClr val="C00000"/>
            </a:solidFill>
            <a:miter lim="800000"/>
            <a:headEnd/>
            <a:tailEnd/>
          </a:ln>
          <a:effectLst/>
        </p:spPr>
        <p:txBody>
          <a:bodyPr wrap="square" rtlCol="0" anchor="ctr" anchorCtr="0">
            <a:prstTxWarp prst="textNoShape">
              <a:avLst/>
            </a:prstTxWarp>
            <a:noAutofit/>
          </a:bodyPr>
          <a:lstStyle/>
          <a:p>
            <a:pPr algn="ctr">
              <a:spcBef>
                <a:spcPct val="50000"/>
              </a:spcBef>
            </a:pPr>
            <a:r>
              <a:rPr lang="ja-JP" altLang="en-US" sz="1400" dirty="0">
                <a:solidFill>
                  <a:srgbClr val="C00000"/>
                </a:solidFill>
              </a:rPr>
              <a:t>モノ</a:t>
            </a:r>
            <a:r>
              <a:rPr lang="ja-JP" altLang="en-US" sz="1400" dirty="0" smtClean="0">
                <a:solidFill>
                  <a:srgbClr val="C00000"/>
                </a:solidFill>
              </a:rPr>
              <a:t>が介する場面</a:t>
            </a:r>
            <a:endParaRPr lang="en-US" altLang="ja-JP" sz="1400" dirty="0" smtClean="0">
              <a:solidFill>
                <a:srgbClr val="C00000"/>
              </a:solidFill>
            </a:endParaRPr>
          </a:p>
        </p:txBody>
      </p:sp>
      <p:cxnSp>
        <p:nvCxnSpPr>
          <p:cNvPr id="3" name="直線矢印コネクタ 2"/>
          <p:cNvCxnSpPr>
            <a:stCxn id="14" idx="2"/>
            <a:endCxn id="15" idx="0"/>
          </p:cNvCxnSpPr>
          <p:nvPr/>
        </p:nvCxnSpPr>
        <p:spPr bwMode="auto">
          <a:xfrm>
            <a:off x="6180399" y="3068960"/>
            <a:ext cx="0" cy="1008112"/>
          </a:xfrm>
          <a:prstGeom prst="straightConnector1">
            <a:avLst/>
          </a:prstGeom>
          <a:solidFill>
            <a:schemeClr val="accent1"/>
          </a:solidFill>
          <a:ln w="50800" cap="flat" cmpd="sng" algn="ctr">
            <a:solidFill>
              <a:srgbClr val="C00000"/>
            </a:solidFill>
            <a:prstDash val="solid"/>
            <a:round/>
            <a:headEnd type="none" w="med" len="med"/>
            <a:tailEnd type="none"/>
          </a:ln>
          <a:effectLst/>
        </p:spPr>
      </p:cxnSp>
      <p:pic>
        <p:nvPicPr>
          <p:cNvPr id="16" name="Picture 3" descr="C:\Program Files\Microsoft Office\MEDIA\CAGCAT10\j0195384.wmf"/>
          <p:cNvPicPr>
            <a:picLocks noChangeAspect="1" noChangeArrowheads="1"/>
          </p:cNvPicPr>
          <p:nvPr/>
        </p:nvPicPr>
        <p:blipFill>
          <a:blip r:embed="rId3"/>
          <a:srcRect/>
          <a:stretch>
            <a:fillRect/>
          </a:stretch>
        </p:blipFill>
        <p:spPr bwMode="auto">
          <a:xfrm>
            <a:off x="5220072" y="1558191"/>
            <a:ext cx="845057" cy="862697"/>
          </a:xfrm>
          <a:prstGeom prst="rect">
            <a:avLst/>
          </a:prstGeom>
          <a:noFill/>
        </p:spPr>
      </p:pic>
      <p:pic>
        <p:nvPicPr>
          <p:cNvPr id="17" name="Picture 3" descr="C:\Program Files\Microsoft Office\MEDIA\CAGCAT10\j0195384.wmf"/>
          <p:cNvPicPr>
            <a:picLocks noChangeAspect="1" noChangeArrowheads="1"/>
          </p:cNvPicPr>
          <p:nvPr/>
        </p:nvPicPr>
        <p:blipFill>
          <a:blip r:embed="rId3"/>
          <a:srcRect/>
          <a:stretch>
            <a:fillRect/>
          </a:stretch>
        </p:blipFill>
        <p:spPr bwMode="auto">
          <a:xfrm>
            <a:off x="6329563" y="1558191"/>
            <a:ext cx="845057" cy="862697"/>
          </a:xfrm>
          <a:prstGeom prst="rect">
            <a:avLst/>
          </a:prstGeom>
          <a:noFill/>
        </p:spPr>
      </p:pic>
      <p:pic>
        <p:nvPicPr>
          <p:cNvPr id="19"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5294054" y="4714104"/>
            <a:ext cx="827141" cy="1147000"/>
          </a:xfrm>
          <a:prstGeom prst="rect">
            <a:avLst/>
          </a:prstGeom>
          <a:noFill/>
        </p:spPr>
      </p:pic>
      <p:pic>
        <p:nvPicPr>
          <p:cNvPr id="22"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5838276" y="4730272"/>
            <a:ext cx="827141" cy="1147000"/>
          </a:xfrm>
          <a:prstGeom prst="rect">
            <a:avLst/>
          </a:prstGeom>
          <a:noFill/>
        </p:spPr>
      </p:pic>
      <p:pic>
        <p:nvPicPr>
          <p:cNvPr id="23" name="Picture 3" descr="C:\Program Files\Microsoft Office\MEDIA\CAGCAT10\j0195384.wmf"/>
          <p:cNvPicPr>
            <a:picLocks noChangeAspect="1" noChangeArrowheads="1"/>
          </p:cNvPicPr>
          <p:nvPr/>
        </p:nvPicPr>
        <p:blipFill>
          <a:blip r:embed="rId3"/>
          <a:srcRect/>
          <a:stretch>
            <a:fillRect/>
          </a:stretch>
        </p:blipFill>
        <p:spPr bwMode="auto">
          <a:xfrm>
            <a:off x="6443261" y="4951025"/>
            <a:ext cx="845057" cy="862697"/>
          </a:xfrm>
          <a:prstGeom prst="rect">
            <a:avLst/>
          </a:prstGeom>
          <a:noFill/>
        </p:spPr>
      </p:pic>
    </p:spTree>
    <p:extLst>
      <p:ext uri="{BB962C8B-B14F-4D97-AF65-F5344CB8AC3E}">
        <p14:creationId xmlns:p14="http://schemas.microsoft.com/office/powerpoint/2010/main" val="1890461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rPr>
              <a:t>Introduction: About IUGONET</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2</a:t>
            </a:fld>
            <a:endParaRPr lang="en-US" altLang="ja-JP" sz="1200" dirty="0">
              <a:solidFill>
                <a:srgbClr val="FFFFFF">
                  <a:lumMod val="50000"/>
                </a:srgbClr>
              </a:solidFill>
            </a:endParaRPr>
          </a:p>
        </p:txBody>
      </p:sp>
      <p:sp>
        <p:nvSpPr>
          <p:cNvPr id="8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8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84" name="Rectangle 3"/>
          <p:cNvSpPr txBox="1">
            <a:spLocks noChangeArrowheads="1"/>
          </p:cNvSpPr>
          <p:nvPr/>
        </p:nvSpPr>
        <p:spPr bwMode="auto">
          <a:xfrm>
            <a:off x="872716" y="5229200"/>
            <a:ext cx="7398568" cy="1080120"/>
          </a:xfrm>
          <a:prstGeom prst="rect">
            <a:avLst/>
          </a:prstGeom>
          <a:noFill/>
          <a:ln>
            <a:noFill/>
          </a:ln>
          <a:extLst>
            <a:ext uri="{FAA26D3D-D897-4be2-8F04-BA451C77F1D7}">
              <ma14:placeholder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91440" tIns="45720" rIns="91440" bIns="4572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buNone/>
            </a:pPr>
            <a:r>
              <a:rPr lang="en-US" altLang="ja-JP" sz="1600" dirty="0" smtClean="0"/>
              <a:t>1. Affected by various phenomena from the earth surface to the space</a:t>
            </a:r>
          </a:p>
          <a:p>
            <a:pPr marL="0" indent="0">
              <a:buNone/>
            </a:pPr>
            <a:r>
              <a:rPr lang="en-US" altLang="ja-JP" sz="1600" dirty="0" smtClean="0"/>
              <a:t>2. Many physical parameters</a:t>
            </a:r>
          </a:p>
          <a:p>
            <a:pPr marL="0" indent="0">
              <a:buNone/>
            </a:pPr>
            <a:r>
              <a:rPr lang="en-US" altLang="ja-JP" sz="1600" dirty="0" smtClean="0"/>
              <a:t>3. Various waves including solar activity are overlapped</a:t>
            </a:r>
            <a:endParaRPr lang="ja-JP" altLang="en-US" sz="1600" dirty="0" smtClean="0"/>
          </a:p>
          <a:p>
            <a:endParaRPr lang="ja-JP" altLang="en-US" sz="1600" dirty="0">
              <a:ea typeface="ヒラギノ角ゴ Pro W6" charset="0"/>
              <a:cs typeface="ヒラギノ角ゴ Pro W6" charset="0"/>
            </a:endParaRPr>
          </a:p>
        </p:txBody>
      </p:sp>
      <p:pic>
        <p:nvPicPr>
          <p:cNvPr id="85" name="Picture 2"/>
          <p:cNvPicPr>
            <a:picLocks noChangeAspect="1" noChangeArrowheads="1"/>
          </p:cNvPicPr>
          <p:nvPr/>
        </p:nvPicPr>
        <p:blipFill rotWithShape="1">
          <a:blip r:embed="rId3" cstate="print"/>
          <a:srcRect t="1587"/>
          <a:stretch/>
        </p:blipFill>
        <p:spPr bwMode="auto">
          <a:xfrm>
            <a:off x="418264" y="764704"/>
            <a:ext cx="8307473" cy="4464496"/>
          </a:xfrm>
          <a:prstGeom prst="rect">
            <a:avLst/>
          </a:prstGeom>
          <a:noFill/>
          <a:ln w="9525">
            <a:noFill/>
            <a:miter lim="800000"/>
            <a:headEnd/>
            <a:tailEnd/>
          </a:ln>
          <a:effectLst/>
        </p:spPr>
      </p:pic>
    </p:spTree>
    <p:extLst>
      <p:ext uri="{BB962C8B-B14F-4D97-AF65-F5344CB8AC3E}">
        <p14:creationId xmlns:p14="http://schemas.microsoft.com/office/powerpoint/2010/main" val="70532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Summary</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20</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6" name="テキスト ボックス 5"/>
          <p:cNvSpPr txBox="1"/>
          <p:nvPr/>
        </p:nvSpPr>
        <p:spPr bwMode="auto">
          <a:xfrm>
            <a:off x="411497" y="980727"/>
            <a:ext cx="8321006" cy="5420591"/>
          </a:xfrm>
          <a:prstGeom prst="rect">
            <a:avLst/>
          </a:prstGeom>
          <a:noFill/>
          <a:ln w="9525">
            <a:noFill/>
            <a:miter lim="800000"/>
            <a:headEnd/>
            <a:tailEnd/>
          </a:ln>
          <a:effectLst/>
        </p:spPr>
        <p:txBody>
          <a:bodyPr wrap="square" rtlCol="0">
            <a:prstTxWarp prst="textNoShape">
              <a:avLst/>
            </a:prstTxWarp>
            <a:noAutofit/>
          </a:bodyPr>
          <a:lstStyle/>
          <a:p>
            <a:pPr>
              <a:spcBef>
                <a:spcPct val="50000"/>
              </a:spcBef>
            </a:pPr>
            <a:r>
              <a:rPr lang="en-US" altLang="ja-JP" sz="1600" dirty="0" smtClean="0">
                <a:solidFill>
                  <a:srgbClr val="000000"/>
                </a:solidFill>
              </a:rPr>
              <a:t> IUGONET</a:t>
            </a:r>
            <a:r>
              <a:rPr lang="ja-JP" altLang="en-US" sz="1600" dirty="0" smtClean="0">
                <a:solidFill>
                  <a:srgbClr val="000000"/>
                </a:solidFill>
              </a:rPr>
              <a:t>プロダクト</a:t>
            </a:r>
            <a:endParaRPr lang="en-US" altLang="ja-JP" sz="1600" dirty="0" smtClean="0">
              <a:solidFill>
                <a:srgbClr val="000000"/>
              </a:solidFill>
            </a:endParaRPr>
          </a:p>
          <a:p>
            <a:pPr>
              <a:spcBef>
                <a:spcPct val="50000"/>
              </a:spcBef>
            </a:pPr>
            <a:r>
              <a:rPr lang="en-US" altLang="ja-JP" sz="1600" dirty="0" smtClean="0">
                <a:solidFill>
                  <a:srgbClr val="000000"/>
                </a:solidFill>
              </a:rPr>
              <a:t>   - </a:t>
            </a:r>
            <a:r>
              <a:rPr lang="ja-JP" altLang="en-US" sz="1600" dirty="0" smtClean="0">
                <a:solidFill>
                  <a:srgbClr val="000000"/>
                </a:solidFill>
              </a:rPr>
              <a:t>メタデータ・データベースと解析ソフトウェア</a:t>
            </a:r>
            <a:r>
              <a:rPr lang="en-US" altLang="ja-JP" sz="1600" dirty="0" smtClean="0">
                <a:solidFill>
                  <a:srgbClr val="000000"/>
                </a:solidFill>
              </a:rPr>
              <a:t>UDAS</a:t>
            </a:r>
            <a:r>
              <a:rPr lang="ja-JP" altLang="en-US" sz="1600" dirty="0" smtClean="0">
                <a:solidFill>
                  <a:srgbClr val="000000"/>
                </a:solidFill>
              </a:rPr>
              <a:t>を公開している</a:t>
            </a:r>
            <a:endParaRPr lang="en-US" altLang="ja-JP" sz="1600" dirty="0" smtClean="0">
              <a:solidFill>
                <a:srgbClr val="000000"/>
              </a:solidFill>
            </a:endParaRPr>
          </a:p>
          <a:p>
            <a:pPr>
              <a:spcBef>
                <a:spcPct val="50000"/>
              </a:spcBef>
            </a:pPr>
            <a:r>
              <a:rPr lang="ja-JP" altLang="en-US" sz="1600" dirty="0" smtClean="0">
                <a:solidFill>
                  <a:srgbClr val="000000"/>
                </a:solidFill>
              </a:rPr>
              <a:t>データ公開・利用状況の変化</a:t>
            </a:r>
            <a:endParaRPr lang="en-US" altLang="ja-JP" sz="1600" dirty="0">
              <a:solidFill>
                <a:srgbClr val="000000"/>
              </a:solidFill>
            </a:endParaRPr>
          </a:p>
          <a:p>
            <a:pPr>
              <a:spcBef>
                <a:spcPct val="50000"/>
              </a:spcBef>
            </a:pPr>
            <a:r>
              <a:rPr lang="en-US" altLang="ja-JP" sz="1600" dirty="0" smtClean="0">
                <a:solidFill>
                  <a:srgbClr val="000000"/>
                </a:solidFill>
              </a:rPr>
              <a:t>   - </a:t>
            </a:r>
            <a:r>
              <a:rPr lang="ja-JP" altLang="en-US" sz="1600" dirty="0" smtClean="0">
                <a:solidFill>
                  <a:srgbClr val="000000"/>
                </a:solidFill>
              </a:rPr>
              <a:t>データ取得から公開、メタデータ付与、</a:t>
            </a:r>
            <a:r>
              <a:rPr lang="ja-JP" altLang="en-US" sz="1600" dirty="0" smtClean="0">
                <a:solidFill>
                  <a:srgbClr val="000000"/>
                </a:solidFill>
              </a:rPr>
              <a:t>解析ソフトウェア</a:t>
            </a:r>
            <a:r>
              <a:rPr lang="ja-JP" altLang="en-US" sz="1600" dirty="0" smtClean="0">
                <a:solidFill>
                  <a:srgbClr val="000000"/>
                </a:solidFill>
              </a:rPr>
              <a:t>対応までの通貫化</a:t>
            </a:r>
            <a:endParaRPr lang="en-US" altLang="ja-JP" sz="1600" dirty="0" smtClean="0">
              <a:solidFill>
                <a:srgbClr val="000000"/>
              </a:solidFill>
            </a:endParaRPr>
          </a:p>
          <a:p>
            <a:pPr>
              <a:spcBef>
                <a:spcPct val="50000"/>
              </a:spcBef>
            </a:pPr>
            <a:r>
              <a:rPr lang="en-US" altLang="ja-JP" sz="1600" dirty="0" smtClean="0">
                <a:solidFill>
                  <a:srgbClr val="000000"/>
                </a:solidFill>
              </a:rPr>
              <a:t>   - </a:t>
            </a:r>
            <a:r>
              <a:rPr lang="ja-JP" altLang="en-US" sz="1600" dirty="0" smtClean="0">
                <a:solidFill>
                  <a:srgbClr val="000000"/>
                </a:solidFill>
              </a:rPr>
              <a:t>データ利用機会の国際化</a:t>
            </a:r>
            <a:endParaRPr lang="en-US" altLang="ja-JP" sz="1600" dirty="0">
              <a:solidFill>
                <a:srgbClr val="000000"/>
              </a:solidFill>
            </a:endParaRPr>
          </a:p>
          <a:p>
            <a:pPr>
              <a:spcBef>
                <a:spcPct val="50000"/>
              </a:spcBef>
            </a:pPr>
            <a:r>
              <a:rPr lang="en-US" altLang="ja-JP" sz="1600" dirty="0" smtClean="0">
                <a:solidFill>
                  <a:srgbClr val="000000"/>
                </a:solidFill>
              </a:rPr>
              <a:t>   </a:t>
            </a:r>
            <a:r>
              <a:rPr lang="en-US" altLang="ja-JP" sz="1600" dirty="0">
                <a:solidFill>
                  <a:srgbClr val="000000"/>
                </a:solidFill>
              </a:rPr>
              <a:t>- </a:t>
            </a:r>
            <a:r>
              <a:rPr lang="ja-JP" altLang="en-US" sz="1600" dirty="0" smtClean="0">
                <a:solidFill>
                  <a:srgbClr val="000000"/>
                </a:solidFill>
              </a:rPr>
              <a:t>データ利用時間の</a:t>
            </a:r>
            <a:r>
              <a:rPr lang="en-US" altLang="ja-JP" sz="1600" dirty="0" smtClean="0">
                <a:solidFill>
                  <a:srgbClr val="000000"/>
                </a:solidFill>
              </a:rPr>
              <a:t>24</a:t>
            </a:r>
            <a:r>
              <a:rPr lang="ja-JP" altLang="en-US" sz="1600" dirty="0" smtClean="0">
                <a:solidFill>
                  <a:srgbClr val="000000"/>
                </a:solidFill>
              </a:rPr>
              <a:t>時間化</a:t>
            </a:r>
            <a:endParaRPr lang="en-US" altLang="ja-JP" sz="1600" dirty="0" smtClean="0">
              <a:solidFill>
                <a:srgbClr val="000000"/>
              </a:solidFill>
            </a:endParaRPr>
          </a:p>
          <a:p>
            <a:pPr>
              <a:spcBef>
                <a:spcPct val="50000"/>
              </a:spcBef>
            </a:pPr>
            <a:r>
              <a:rPr lang="en-US" altLang="ja-JP" sz="1600" dirty="0" smtClean="0">
                <a:solidFill>
                  <a:srgbClr val="000000"/>
                </a:solidFill>
              </a:rPr>
              <a:t>FY2015</a:t>
            </a:r>
            <a:r>
              <a:rPr lang="ja-JP" altLang="en-US" sz="1600" dirty="0" smtClean="0">
                <a:solidFill>
                  <a:srgbClr val="000000"/>
                </a:solidFill>
              </a:rPr>
              <a:t>の</a:t>
            </a:r>
            <a:r>
              <a:rPr lang="ja-JP" altLang="en-US" sz="1600" dirty="0" smtClean="0">
                <a:solidFill>
                  <a:srgbClr val="000000"/>
                </a:solidFill>
              </a:rPr>
              <a:t>変更点</a:t>
            </a:r>
            <a:endParaRPr lang="en-US" altLang="ja-JP" sz="1600" dirty="0" smtClean="0">
              <a:solidFill>
                <a:srgbClr val="000000"/>
              </a:solidFill>
            </a:endParaRPr>
          </a:p>
          <a:p>
            <a:pPr>
              <a:spcBef>
                <a:spcPct val="50000"/>
              </a:spcBef>
            </a:pPr>
            <a:r>
              <a:rPr lang="en-US" altLang="ja-JP" sz="1600" dirty="0" smtClean="0">
                <a:solidFill>
                  <a:srgbClr val="000000"/>
                </a:solidFill>
              </a:rPr>
              <a:t>   - </a:t>
            </a:r>
            <a:r>
              <a:rPr lang="ja-JP" altLang="en-US" sz="1600" dirty="0" smtClean="0">
                <a:solidFill>
                  <a:srgbClr val="000000"/>
                </a:solidFill>
              </a:rPr>
              <a:t>できるだけ外部環境へ移行、</a:t>
            </a:r>
            <a:r>
              <a:rPr lang="ja-JP" altLang="en-US" sz="1600" dirty="0" smtClean="0">
                <a:solidFill>
                  <a:srgbClr val="C00000"/>
                </a:solidFill>
              </a:rPr>
              <a:t>できないものは未だ自前運用（システム、データの公開）</a:t>
            </a:r>
            <a:endParaRPr lang="en-US" altLang="ja-JP" sz="1600" dirty="0" smtClean="0">
              <a:solidFill>
                <a:srgbClr val="C00000"/>
              </a:solidFill>
            </a:endParaRPr>
          </a:p>
          <a:p>
            <a:pPr>
              <a:spcBef>
                <a:spcPct val="50000"/>
              </a:spcBef>
            </a:pPr>
            <a:r>
              <a:rPr lang="en-US" altLang="ja-JP" sz="1600" dirty="0"/>
              <a:t> </a:t>
            </a:r>
            <a:r>
              <a:rPr lang="en-US" altLang="ja-JP" sz="1600" dirty="0" smtClean="0"/>
              <a:t>  - Head Officer </a:t>
            </a:r>
            <a:r>
              <a:rPr lang="ja-JP" altLang="en-US" sz="1600" dirty="0" smtClean="0"/>
              <a:t>は企画に専念、切り出し可能なものは外部へ</a:t>
            </a:r>
            <a:endParaRPr lang="en-US" altLang="ja-JP" sz="1600" dirty="0" smtClean="0"/>
          </a:p>
          <a:p>
            <a:pPr>
              <a:spcBef>
                <a:spcPct val="50000"/>
              </a:spcBef>
            </a:pPr>
            <a:r>
              <a:rPr lang="en-US" altLang="ja-JP" sz="1600" dirty="0"/>
              <a:t> </a:t>
            </a:r>
            <a:r>
              <a:rPr lang="en-US" altLang="ja-JP" sz="1600" dirty="0" smtClean="0"/>
              <a:t>  - </a:t>
            </a:r>
            <a:r>
              <a:rPr lang="ja-JP" altLang="en-US" sz="1600" dirty="0" smtClean="0"/>
              <a:t>システム仕様の見直しを開始</a:t>
            </a:r>
            <a:endParaRPr lang="en-US" altLang="ja-JP" sz="1600" dirty="0" smtClean="0"/>
          </a:p>
          <a:p>
            <a:pPr>
              <a:spcBef>
                <a:spcPct val="50000"/>
              </a:spcBef>
            </a:pPr>
            <a:r>
              <a:rPr lang="ja-JP" altLang="en-US" sz="1600" dirty="0" smtClean="0">
                <a:solidFill>
                  <a:srgbClr val="000000"/>
                </a:solidFill>
              </a:rPr>
              <a:t>今後の狙い</a:t>
            </a:r>
            <a:endParaRPr lang="en-US" altLang="ja-JP" sz="1600" dirty="0" smtClean="0">
              <a:solidFill>
                <a:srgbClr val="000000"/>
              </a:solidFill>
            </a:endParaRPr>
          </a:p>
          <a:p>
            <a:pPr>
              <a:spcBef>
                <a:spcPct val="50000"/>
              </a:spcBef>
            </a:pPr>
            <a:r>
              <a:rPr lang="en-US" altLang="ja-JP" sz="1600" dirty="0" smtClean="0">
                <a:solidFill>
                  <a:srgbClr val="000000"/>
                </a:solidFill>
              </a:rPr>
              <a:t>   - </a:t>
            </a:r>
            <a:r>
              <a:rPr lang="ja-JP" altLang="en-US" sz="1600" dirty="0" smtClean="0">
                <a:solidFill>
                  <a:srgbClr val="000000"/>
                </a:solidFill>
              </a:rPr>
              <a:t>自前運用を極力減らす（人的コストの効率的な利用</a:t>
            </a:r>
            <a:r>
              <a:rPr lang="ja-JP" altLang="en-US" sz="1600" dirty="0" smtClean="0">
                <a:solidFill>
                  <a:srgbClr val="000000"/>
                </a:solidFill>
              </a:rPr>
              <a:t>）</a:t>
            </a:r>
            <a:endParaRPr lang="en-US" altLang="ja-JP" sz="1600" dirty="0" smtClean="0">
              <a:solidFill>
                <a:srgbClr val="000000"/>
              </a:solidFill>
            </a:endParaRPr>
          </a:p>
          <a:p>
            <a:pPr>
              <a:spcBef>
                <a:spcPct val="50000"/>
              </a:spcBef>
            </a:pPr>
            <a:r>
              <a:rPr lang="en-US" altLang="ja-JP" sz="1600" dirty="0">
                <a:solidFill>
                  <a:srgbClr val="000000"/>
                </a:solidFill>
              </a:rPr>
              <a:t> </a:t>
            </a:r>
            <a:r>
              <a:rPr lang="en-US" altLang="ja-JP" sz="1600" dirty="0" smtClean="0">
                <a:solidFill>
                  <a:srgbClr val="000000"/>
                </a:solidFill>
              </a:rPr>
              <a:t>  - </a:t>
            </a:r>
            <a:r>
              <a:rPr lang="ja-JP" altLang="en-US" sz="1600" dirty="0" smtClean="0">
                <a:solidFill>
                  <a:srgbClr val="000000"/>
                </a:solidFill>
              </a:rPr>
              <a:t>オープンサイエンスへと繋がるスモールシステムの構築</a:t>
            </a:r>
            <a:endParaRPr lang="en-US" altLang="ja-JP" sz="1600" dirty="0" smtClean="0">
              <a:solidFill>
                <a:srgbClr val="000000"/>
              </a:solidFill>
            </a:endParaRPr>
          </a:p>
          <a:p>
            <a:pPr>
              <a:spcBef>
                <a:spcPct val="50000"/>
              </a:spcBef>
            </a:pPr>
            <a:endParaRPr lang="en-US" altLang="ja-JP" sz="1600" dirty="0">
              <a:solidFill>
                <a:srgbClr val="000000"/>
              </a:solidFill>
            </a:endParaRPr>
          </a:p>
          <a:p>
            <a:pPr>
              <a:spcBef>
                <a:spcPct val="50000"/>
              </a:spcBef>
            </a:pPr>
            <a:endParaRPr lang="en-US" altLang="ja-JP" sz="1600" dirty="0" smtClean="0">
              <a:solidFill>
                <a:srgbClr val="C00000"/>
              </a:solidFill>
            </a:endParaRPr>
          </a:p>
        </p:txBody>
      </p:sp>
    </p:spTree>
    <p:extLst>
      <p:ext uri="{BB962C8B-B14F-4D97-AF65-F5344CB8AC3E}">
        <p14:creationId xmlns:p14="http://schemas.microsoft.com/office/powerpoint/2010/main" val="213590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rPr>
              <a:t>Introduction: About </a:t>
            </a:r>
            <a:r>
              <a:rPr lang="en-US" altLang="ja-JP" sz="2400" dirty="0">
                <a:latin typeface="+mn-lt"/>
              </a:rPr>
              <a:t>IUGONET</a:t>
            </a:r>
            <a:endParaRPr lang="ja-JP" altLang="en-US" sz="2400" dirty="0">
              <a:latin typeface="+mn-lt"/>
              <a:ea typeface="ＭＳ Ｐゴシック" pitchFamily="50" charset="-128"/>
              <a:cs typeface="ＭＳ ゴシック" charset="0"/>
            </a:endParaRPr>
          </a:p>
        </p:txBody>
      </p:sp>
      <p:grpSp>
        <p:nvGrpSpPr>
          <p:cNvPr id="62" name="Group 4"/>
          <p:cNvGrpSpPr>
            <a:grpSpLocks/>
          </p:cNvGrpSpPr>
          <p:nvPr/>
        </p:nvGrpSpPr>
        <p:grpSpPr bwMode="auto">
          <a:xfrm>
            <a:off x="204306" y="773114"/>
            <a:ext cx="8747660" cy="5985493"/>
            <a:chOff x="65" y="482"/>
            <a:chExt cx="5703" cy="3838"/>
          </a:xfrm>
        </p:grpSpPr>
        <p:pic>
          <p:nvPicPr>
            <p:cNvPr id="63" name="Picture 2" descr="gcoe_worldmap2"/>
            <p:cNvPicPr>
              <a:picLocks noChangeAspect="1" noChangeArrowheads="1"/>
            </p:cNvPicPr>
            <p:nvPr/>
          </p:nvPicPr>
          <p:blipFill>
            <a:blip r:embed="rId3" cstate="print"/>
            <a:srcRect/>
            <a:stretch>
              <a:fillRect/>
            </a:stretch>
          </p:blipFill>
          <p:spPr bwMode="auto">
            <a:xfrm>
              <a:off x="113" y="507"/>
              <a:ext cx="5534" cy="3813"/>
            </a:xfrm>
            <a:prstGeom prst="rect">
              <a:avLst/>
            </a:prstGeom>
            <a:noFill/>
            <a:ln w="9525">
              <a:noFill/>
              <a:miter lim="800000"/>
              <a:headEnd/>
              <a:tailEnd/>
            </a:ln>
          </p:spPr>
        </p:pic>
        <p:pic>
          <p:nvPicPr>
            <p:cNvPr id="64" name="Picture 6" descr="tameshi2"/>
            <p:cNvPicPr>
              <a:picLocks noChangeAspect="1" noChangeArrowheads="1"/>
            </p:cNvPicPr>
            <p:nvPr/>
          </p:nvPicPr>
          <p:blipFill>
            <a:blip r:embed="rId4" cstate="print"/>
            <a:srcRect/>
            <a:stretch>
              <a:fillRect/>
            </a:stretch>
          </p:blipFill>
          <p:spPr bwMode="auto">
            <a:xfrm>
              <a:off x="113" y="509"/>
              <a:ext cx="5534" cy="3811"/>
            </a:xfrm>
            <a:prstGeom prst="rect">
              <a:avLst/>
            </a:prstGeom>
            <a:noFill/>
            <a:ln w="9525">
              <a:noFill/>
              <a:miter lim="800000"/>
              <a:headEnd/>
              <a:tailEnd/>
            </a:ln>
          </p:spPr>
        </p:pic>
        <p:sp>
          <p:nvSpPr>
            <p:cNvPr id="65" name="Oval 3"/>
            <p:cNvSpPr>
              <a:spLocks noChangeAspect="1" noChangeArrowheads="1"/>
            </p:cNvSpPr>
            <p:nvPr/>
          </p:nvSpPr>
          <p:spPr bwMode="auto">
            <a:xfrm>
              <a:off x="2877" y="1389"/>
              <a:ext cx="111" cy="111"/>
            </a:xfrm>
            <a:prstGeom prst="ellipse">
              <a:avLst/>
            </a:prstGeom>
            <a:solidFill>
              <a:srgbClr val="000080"/>
            </a:solidFill>
            <a:ln w="9525">
              <a:solidFill>
                <a:schemeClr val="tx1"/>
              </a:solidFill>
              <a:round/>
              <a:headEnd/>
              <a:tailEnd/>
            </a:ln>
          </p:spPr>
          <p:txBody>
            <a:bodyPr wrap="none" anchor="ctr"/>
            <a:lstStyle/>
            <a:p>
              <a:endParaRPr lang="ja-JP" altLang="en-US"/>
            </a:p>
          </p:txBody>
        </p:sp>
        <p:sp>
          <p:nvSpPr>
            <p:cNvPr id="66" name="Text Box 4"/>
            <p:cNvSpPr txBox="1">
              <a:spLocks noChangeArrowheads="1"/>
            </p:cNvSpPr>
            <p:nvPr/>
          </p:nvSpPr>
          <p:spPr bwMode="auto">
            <a:xfrm>
              <a:off x="4556" y="3144"/>
              <a:ext cx="1212" cy="888"/>
            </a:xfrm>
            <a:prstGeom prst="rect">
              <a:avLst/>
            </a:prstGeom>
            <a:solidFill>
              <a:srgbClr val="CCFFCC">
                <a:alpha val="70195"/>
              </a:srgbClr>
            </a:solidFill>
            <a:ln w="9525">
              <a:noFill/>
              <a:miter lim="800000"/>
              <a:headEnd/>
              <a:tailEnd/>
            </a:ln>
          </p:spPr>
          <p:txBody>
            <a:bodyPr wrap="square">
              <a:spAutoFit/>
            </a:bodyPr>
            <a:lstStyle/>
            <a:p>
              <a:r>
                <a:rPr lang="ja-JP" altLang="ja-JP" sz="1200" dirty="0" smtClean="0">
                  <a:solidFill>
                    <a:srgbClr val="FF6600"/>
                  </a:solidFill>
                  <a:latin typeface="+mn-lt"/>
                </a:rPr>
                <a:t>■</a:t>
              </a:r>
              <a:r>
                <a:rPr lang="ja-JP" altLang="en-US" sz="1200" dirty="0" smtClean="0">
                  <a:solidFill>
                    <a:srgbClr val="FF0000"/>
                  </a:solidFill>
                  <a:latin typeface="+mn-lt"/>
                </a:rPr>
                <a:t> </a:t>
              </a:r>
              <a:r>
                <a:rPr lang="en-US" altLang="ja-JP" sz="1200" dirty="0">
                  <a:latin typeface="+mn-lt"/>
                </a:rPr>
                <a:t>MST</a:t>
              </a:r>
              <a:r>
                <a:rPr lang="ja-JP" altLang="en-US" sz="1200" dirty="0">
                  <a:latin typeface="+mn-lt"/>
                </a:rPr>
                <a:t> </a:t>
              </a:r>
              <a:r>
                <a:rPr lang="en-US" altLang="ja-JP" sz="1200" dirty="0">
                  <a:latin typeface="+mn-lt"/>
                </a:rPr>
                <a:t>radar</a:t>
              </a:r>
              <a:endParaRPr lang="ja-JP" altLang="ja-JP" sz="1200" dirty="0">
                <a:latin typeface="+mn-lt"/>
              </a:endParaRPr>
            </a:p>
            <a:p>
              <a:r>
                <a:rPr lang="ja-JP" altLang="ja-JP" sz="1200" dirty="0" smtClean="0">
                  <a:solidFill>
                    <a:srgbClr val="00FF00"/>
                  </a:solidFill>
                  <a:latin typeface="+mn-lt"/>
                </a:rPr>
                <a:t>▲</a:t>
              </a:r>
              <a:r>
                <a:rPr lang="en-US" altLang="ja-JP" sz="1200" dirty="0" smtClean="0">
                  <a:solidFill>
                    <a:srgbClr val="00FF00"/>
                  </a:solidFill>
                  <a:latin typeface="+mn-lt"/>
                </a:rPr>
                <a:t> </a:t>
              </a:r>
              <a:r>
                <a:rPr lang="en-US" altLang="ja-JP" sz="1200" dirty="0" smtClean="0">
                  <a:latin typeface="+mn-lt"/>
                </a:rPr>
                <a:t>MF </a:t>
              </a:r>
              <a:r>
                <a:rPr lang="en-US" altLang="ja-JP" sz="1200" dirty="0">
                  <a:latin typeface="+mn-lt"/>
                </a:rPr>
                <a:t>/ </a:t>
              </a:r>
              <a:r>
                <a:rPr lang="en-US" altLang="ja-JP" sz="1200" dirty="0" smtClean="0">
                  <a:latin typeface="+mn-lt"/>
                </a:rPr>
                <a:t>meteor</a:t>
              </a:r>
              <a:r>
                <a:rPr lang="ja-JP" altLang="en-US" sz="1200" dirty="0" smtClean="0">
                  <a:latin typeface="+mn-lt"/>
                </a:rPr>
                <a:t> </a:t>
              </a:r>
              <a:r>
                <a:rPr lang="en-US" altLang="ja-JP" sz="1200" dirty="0">
                  <a:latin typeface="+mn-lt"/>
                </a:rPr>
                <a:t>radar</a:t>
              </a:r>
              <a:endParaRPr lang="ja-JP" altLang="ja-JP" sz="1200" dirty="0">
                <a:latin typeface="+mn-lt"/>
              </a:endParaRPr>
            </a:p>
            <a:p>
              <a:r>
                <a:rPr lang="ja-JP" altLang="ja-JP" sz="1200" dirty="0" smtClean="0">
                  <a:latin typeface="+mn-lt"/>
                </a:rPr>
                <a:t>◆</a:t>
              </a:r>
              <a:r>
                <a:rPr lang="ja-JP" altLang="en-US" sz="1200" dirty="0" smtClean="0">
                  <a:latin typeface="+mn-lt"/>
                </a:rPr>
                <a:t> </a:t>
              </a:r>
              <a:r>
                <a:rPr lang="en-US" altLang="ja-JP" sz="1200" dirty="0">
                  <a:latin typeface="+mn-lt"/>
                </a:rPr>
                <a:t>MAGDAS</a:t>
              </a:r>
            </a:p>
            <a:p>
              <a:r>
                <a:rPr lang="en-US" altLang="ja-JP" sz="1200" dirty="0">
                  <a:latin typeface="+mn-lt"/>
                </a:rPr>
                <a:t>    </a:t>
              </a:r>
              <a:r>
                <a:rPr lang="en-US" altLang="ja-JP" sz="1200" dirty="0" smtClean="0">
                  <a:latin typeface="+mn-lt"/>
                </a:rPr>
                <a:t> </a:t>
              </a:r>
              <a:r>
                <a:rPr lang="en-US" altLang="ja-JP" sz="1200" dirty="0">
                  <a:latin typeface="+mn-lt"/>
                </a:rPr>
                <a:t>magnetometer</a:t>
              </a:r>
            </a:p>
            <a:p>
              <a:r>
                <a:rPr lang="ja-JP" altLang="ja-JP" sz="1200" dirty="0" smtClean="0">
                  <a:solidFill>
                    <a:srgbClr val="0066FF"/>
                  </a:solidFill>
                  <a:latin typeface="+mn-lt"/>
                </a:rPr>
                <a:t>★</a:t>
              </a:r>
              <a:r>
                <a:rPr lang="ja-JP" altLang="en-US" sz="1200" dirty="0" smtClean="0">
                  <a:latin typeface="+mn-lt"/>
                </a:rPr>
                <a:t> </a:t>
              </a:r>
              <a:r>
                <a:rPr lang="en-US" altLang="ja-JP" sz="1200" dirty="0" smtClean="0">
                  <a:latin typeface="+mn-lt"/>
                </a:rPr>
                <a:t>FM-CW </a:t>
              </a:r>
              <a:r>
                <a:rPr lang="en-US" altLang="ja-JP" sz="1200" dirty="0">
                  <a:latin typeface="+mn-lt"/>
                </a:rPr>
                <a:t>radar</a:t>
              </a:r>
              <a:endParaRPr lang="ja-JP" altLang="ja-JP" sz="1200" dirty="0">
                <a:latin typeface="+mn-lt"/>
              </a:endParaRPr>
            </a:p>
            <a:p>
              <a:r>
                <a:rPr lang="ja-JP" altLang="ja-JP" sz="1200" dirty="0" smtClean="0">
                  <a:solidFill>
                    <a:srgbClr val="00FF00"/>
                  </a:solidFill>
                  <a:latin typeface="+mn-lt"/>
                </a:rPr>
                <a:t>■</a:t>
              </a:r>
              <a:r>
                <a:rPr lang="ja-JP" altLang="en-US" sz="1200" dirty="0" smtClean="0">
                  <a:solidFill>
                    <a:srgbClr val="FF0000"/>
                  </a:solidFill>
                  <a:latin typeface="+mn-lt"/>
                </a:rPr>
                <a:t> </a:t>
              </a:r>
              <a:r>
                <a:rPr lang="en-US" altLang="ja-JP" sz="1200" dirty="0">
                  <a:latin typeface="+mn-lt"/>
                </a:rPr>
                <a:t>OMTI</a:t>
              </a:r>
              <a:r>
                <a:rPr lang="ja-JP" altLang="en-US" sz="1200" dirty="0">
                  <a:latin typeface="+mn-lt"/>
                </a:rPr>
                <a:t> </a:t>
              </a:r>
              <a:r>
                <a:rPr lang="en-US" altLang="ja-JP" sz="1200" dirty="0">
                  <a:latin typeface="+mn-lt"/>
                </a:rPr>
                <a:t>imager</a:t>
              </a:r>
              <a:endParaRPr lang="ja-JP" altLang="en-US" sz="1200" dirty="0">
                <a:latin typeface="+mn-lt"/>
              </a:endParaRPr>
            </a:p>
            <a:p>
              <a:r>
                <a:rPr lang="ja-JP" altLang="en-US" sz="1200" dirty="0" smtClean="0">
                  <a:solidFill>
                    <a:srgbClr val="FF0000"/>
                  </a:solidFill>
                  <a:latin typeface="+mn-lt"/>
                </a:rPr>
                <a:t>● </a:t>
              </a:r>
              <a:r>
                <a:rPr lang="en-US" altLang="ja-JP" sz="1200" dirty="0" smtClean="0">
                  <a:latin typeface="+mn-lt"/>
                </a:rPr>
                <a:t>WDC </a:t>
              </a:r>
              <a:r>
                <a:rPr lang="en-US" altLang="ja-JP" sz="1200" dirty="0">
                  <a:latin typeface="+mn-lt"/>
                </a:rPr>
                <a:t>magnetometer</a:t>
              </a:r>
              <a:endParaRPr lang="ja-JP" altLang="en-US" sz="1200" dirty="0">
                <a:latin typeface="+mn-lt"/>
              </a:endParaRPr>
            </a:p>
          </p:txBody>
        </p:sp>
        <p:sp>
          <p:nvSpPr>
            <p:cNvPr id="67" name="AutoShape 5"/>
            <p:cNvSpPr>
              <a:spLocks noChangeArrowheads="1"/>
            </p:cNvSpPr>
            <p:nvPr/>
          </p:nvSpPr>
          <p:spPr bwMode="auto">
            <a:xfrm>
              <a:off x="78" y="3216"/>
              <a:ext cx="2076" cy="888"/>
            </a:xfrm>
            <a:prstGeom prst="wedgeRectCallout">
              <a:avLst>
                <a:gd name="adj1" fmla="val 57223"/>
                <a:gd name="adj2" fmla="val 26853"/>
              </a:avLst>
            </a:prstGeom>
            <a:solidFill>
              <a:srgbClr val="CCFFFF">
                <a:alpha val="50195"/>
              </a:srgbClr>
            </a:solidFill>
            <a:ln w="25400">
              <a:solidFill>
                <a:srgbClr val="00CCFF"/>
              </a:solidFill>
              <a:miter lim="800000"/>
              <a:headEnd/>
              <a:tailEnd/>
            </a:ln>
          </p:spPr>
          <p:txBody>
            <a:bodyPr wrap="square">
              <a:spAutoFit/>
            </a:bodyPr>
            <a:lstStyle/>
            <a:p>
              <a:r>
                <a:rPr lang="en-US" altLang="ja-JP" sz="1400" dirty="0">
                  <a:latin typeface="+mn-lt"/>
                </a:rPr>
                <a:t>SYOWA base</a:t>
              </a:r>
              <a:endParaRPr lang="ja-JP" altLang="ja-JP" sz="1400" dirty="0">
                <a:latin typeface="+mn-lt"/>
              </a:endParaRPr>
            </a:p>
            <a:p>
              <a:r>
                <a:rPr lang="ja-JP" altLang="en-US" sz="1400" dirty="0">
                  <a:latin typeface="+mn-lt"/>
                </a:rPr>
                <a:t>　</a:t>
              </a:r>
              <a:r>
                <a:rPr lang="en-US" altLang="ja-JP" sz="1400" dirty="0" err="1">
                  <a:latin typeface="+mn-lt"/>
                </a:rPr>
                <a:t>SuperDARN</a:t>
              </a:r>
              <a:r>
                <a:rPr lang="en-US" altLang="ja-JP" sz="1400" dirty="0">
                  <a:latin typeface="+mn-lt"/>
                </a:rPr>
                <a:t> radar x2</a:t>
              </a:r>
              <a:endParaRPr lang="ja-JP" altLang="ja-JP" sz="1400" dirty="0">
                <a:latin typeface="+mn-lt"/>
              </a:endParaRPr>
            </a:p>
            <a:p>
              <a:r>
                <a:rPr lang="ja-JP" altLang="en-US" sz="1400" dirty="0">
                  <a:latin typeface="+mn-lt"/>
                </a:rPr>
                <a:t>　</a:t>
              </a:r>
              <a:r>
                <a:rPr lang="en-US" altLang="ja-JP" sz="1400" dirty="0">
                  <a:latin typeface="+mn-lt"/>
                </a:rPr>
                <a:t>MF</a:t>
              </a:r>
              <a:r>
                <a:rPr lang="ja-JP" altLang="en-US" sz="1400" dirty="0">
                  <a:latin typeface="+mn-lt"/>
                </a:rPr>
                <a:t> </a:t>
              </a:r>
              <a:r>
                <a:rPr lang="en-US" altLang="ja-JP" sz="1400" dirty="0">
                  <a:latin typeface="+mn-lt"/>
                </a:rPr>
                <a:t>radar</a:t>
              </a:r>
              <a:endParaRPr lang="ja-JP" altLang="ja-JP" sz="1400" dirty="0">
                <a:latin typeface="+mn-lt"/>
              </a:endParaRPr>
            </a:p>
            <a:p>
              <a:r>
                <a:rPr lang="ja-JP" altLang="en-US" sz="1400" dirty="0">
                  <a:latin typeface="+mn-lt"/>
                </a:rPr>
                <a:t>　</a:t>
              </a:r>
              <a:r>
                <a:rPr lang="en-US" altLang="ja-JP" sz="1400" dirty="0">
                  <a:latin typeface="+mn-lt"/>
                </a:rPr>
                <a:t>aurora imagers</a:t>
              </a:r>
              <a:endParaRPr lang="ja-JP" altLang="ja-JP" sz="1400" dirty="0">
                <a:latin typeface="+mn-lt"/>
              </a:endParaRPr>
            </a:p>
            <a:p>
              <a:r>
                <a:rPr lang="ja-JP" altLang="en-US" sz="1400" dirty="0">
                  <a:latin typeface="+mn-lt"/>
                </a:rPr>
                <a:t>　</a:t>
              </a:r>
              <a:r>
                <a:rPr lang="en-US" altLang="ja-JP" sz="1400" dirty="0">
                  <a:latin typeface="+mn-lt"/>
                </a:rPr>
                <a:t>magnetometer chain</a:t>
              </a:r>
              <a:endParaRPr lang="ja-JP" altLang="ja-JP" sz="1400" dirty="0">
                <a:latin typeface="+mn-lt"/>
              </a:endParaRPr>
            </a:p>
            <a:p>
              <a:r>
                <a:rPr lang="ja-JP" altLang="ja-JP" sz="1400" dirty="0">
                  <a:latin typeface="+mn-lt"/>
                </a:rPr>
                <a:t> </a:t>
              </a:r>
              <a:r>
                <a:rPr lang="en-US" altLang="ja-JP" sz="1400" dirty="0">
                  <a:latin typeface="+mn-lt"/>
                </a:rPr>
                <a:t>ELF obs. (conjugate </a:t>
              </a:r>
              <a:r>
                <a:rPr lang="en-US" altLang="ja-JP" sz="1400" dirty="0" err="1" smtClean="0">
                  <a:latin typeface="+mn-lt"/>
                </a:rPr>
                <a:t>withOnagawa</a:t>
              </a:r>
              <a:r>
                <a:rPr lang="en-US" altLang="ja-JP" sz="1400" dirty="0">
                  <a:latin typeface="+mn-lt"/>
                </a:rPr>
                <a:t>)</a:t>
              </a:r>
              <a:endParaRPr lang="ja-JP" altLang="ja-JP" sz="1400" dirty="0">
                <a:latin typeface="+mn-lt"/>
              </a:endParaRPr>
            </a:p>
          </p:txBody>
        </p:sp>
        <p:sp>
          <p:nvSpPr>
            <p:cNvPr id="68" name="AutoShape 6"/>
            <p:cNvSpPr>
              <a:spLocks noChangeArrowheads="1"/>
            </p:cNvSpPr>
            <p:nvPr/>
          </p:nvSpPr>
          <p:spPr bwMode="auto">
            <a:xfrm>
              <a:off x="1792" y="1260"/>
              <a:ext cx="715" cy="335"/>
            </a:xfrm>
            <a:prstGeom prst="wedgeRectCallout">
              <a:avLst>
                <a:gd name="adj1" fmla="val 94093"/>
                <a:gd name="adj2" fmla="val 40861"/>
              </a:avLst>
            </a:prstGeom>
            <a:solidFill>
              <a:srgbClr val="FF9900">
                <a:alpha val="70195"/>
              </a:srgbClr>
            </a:solidFill>
            <a:ln w="25400">
              <a:solidFill>
                <a:srgbClr val="FF6600"/>
              </a:solidFill>
              <a:miter lim="800000"/>
              <a:headEnd/>
              <a:tailEnd/>
            </a:ln>
          </p:spPr>
          <p:txBody>
            <a:bodyPr>
              <a:spAutoFit/>
            </a:bodyPr>
            <a:lstStyle/>
            <a:p>
              <a:r>
                <a:rPr lang="en-US" altLang="ja-JP" sz="1400" dirty="0">
                  <a:latin typeface="+mn-lt"/>
                </a:rPr>
                <a:t>MU radar</a:t>
              </a:r>
              <a:br>
                <a:rPr lang="en-US" altLang="ja-JP" sz="1400" dirty="0">
                  <a:latin typeface="+mn-lt"/>
                </a:rPr>
              </a:br>
              <a:r>
                <a:rPr lang="en-US" altLang="ja-JP" sz="1400" dirty="0" err="1" smtClean="0">
                  <a:latin typeface="+mn-lt"/>
                </a:rPr>
                <a:t>Shigaraki</a:t>
              </a:r>
              <a:endParaRPr lang="ja-JP" altLang="ja-JP" sz="1400" dirty="0">
                <a:latin typeface="+mn-lt"/>
              </a:endParaRPr>
            </a:p>
          </p:txBody>
        </p:sp>
        <p:sp>
          <p:nvSpPr>
            <p:cNvPr id="69" name="AutoShape 7"/>
            <p:cNvSpPr>
              <a:spLocks noChangeArrowheads="1"/>
            </p:cNvSpPr>
            <p:nvPr/>
          </p:nvSpPr>
          <p:spPr bwMode="auto">
            <a:xfrm>
              <a:off x="362" y="1133"/>
              <a:ext cx="1200" cy="612"/>
            </a:xfrm>
            <a:prstGeom prst="wedgeRectCallout">
              <a:avLst>
                <a:gd name="adj1" fmla="val 85630"/>
                <a:gd name="adj2" fmla="val -81454"/>
              </a:avLst>
            </a:prstGeom>
            <a:solidFill>
              <a:srgbClr val="CCFFFF">
                <a:alpha val="50195"/>
              </a:srgbClr>
            </a:solidFill>
            <a:ln w="25400">
              <a:solidFill>
                <a:srgbClr val="00CCFF"/>
              </a:solidFill>
              <a:miter lim="800000"/>
              <a:headEnd/>
              <a:tailEnd/>
            </a:ln>
          </p:spPr>
          <p:txBody>
            <a:bodyPr wrap="square">
              <a:spAutoFit/>
            </a:bodyPr>
            <a:lstStyle/>
            <a:p>
              <a:r>
                <a:rPr lang="en-US" altLang="ja-JP" sz="1400" dirty="0" err="1">
                  <a:latin typeface="+mn-lt"/>
                </a:rPr>
                <a:t>Toromso</a:t>
              </a:r>
              <a:endParaRPr lang="ja-JP" altLang="ja-JP" sz="1400" dirty="0">
                <a:latin typeface="+mn-lt"/>
              </a:endParaRPr>
            </a:p>
            <a:p>
              <a:r>
                <a:rPr lang="ja-JP" altLang="en-US" sz="1400" dirty="0">
                  <a:latin typeface="+mn-lt"/>
                </a:rPr>
                <a:t>  </a:t>
              </a:r>
              <a:r>
                <a:rPr lang="en-US" altLang="ja-JP" sz="1400" dirty="0">
                  <a:latin typeface="+mn-lt"/>
                </a:rPr>
                <a:t>IS radar (EISCAT)</a:t>
              </a:r>
              <a:endParaRPr lang="ja-JP" altLang="ja-JP" sz="1400" dirty="0">
                <a:latin typeface="+mn-lt"/>
              </a:endParaRPr>
            </a:p>
            <a:p>
              <a:r>
                <a:rPr lang="ja-JP" altLang="en-US" sz="1400" dirty="0">
                  <a:latin typeface="+mn-lt"/>
                </a:rPr>
                <a:t>  </a:t>
              </a:r>
              <a:r>
                <a:rPr lang="en-US" altLang="ja-JP" sz="1400" dirty="0">
                  <a:latin typeface="+mn-lt"/>
                </a:rPr>
                <a:t>meteor radar</a:t>
              </a:r>
              <a:endParaRPr lang="ja-JP" altLang="ja-JP" sz="1400" dirty="0">
                <a:latin typeface="+mn-lt"/>
              </a:endParaRPr>
            </a:p>
            <a:p>
              <a:r>
                <a:rPr lang="ja-JP" altLang="en-US" sz="1400" dirty="0">
                  <a:latin typeface="+mn-lt"/>
                </a:rPr>
                <a:t>  </a:t>
              </a:r>
              <a:r>
                <a:rPr lang="en-US" altLang="ja-JP" sz="1400" dirty="0">
                  <a:latin typeface="+mn-lt"/>
                </a:rPr>
                <a:t>MF radar</a:t>
              </a:r>
              <a:endParaRPr lang="ja-JP" altLang="ja-JP" sz="1400" dirty="0">
                <a:latin typeface="+mn-lt"/>
              </a:endParaRPr>
            </a:p>
          </p:txBody>
        </p:sp>
        <p:sp>
          <p:nvSpPr>
            <p:cNvPr id="70" name="Text Box 8"/>
            <p:cNvSpPr txBox="1">
              <a:spLocks noChangeArrowheads="1"/>
            </p:cNvSpPr>
            <p:nvPr/>
          </p:nvSpPr>
          <p:spPr bwMode="auto">
            <a:xfrm>
              <a:off x="2651" y="1434"/>
              <a:ext cx="276" cy="250"/>
            </a:xfrm>
            <a:prstGeom prst="rect">
              <a:avLst/>
            </a:prstGeom>
            <a:noFill/>
            <a:ln w="9525">
              <a:noFill/>
              <a:miter lim="800000"/>
              <a:headEnd/>
              <a:tailEnd/>
            </a:ln>
          </p:spPr>
          <p:txBody>
            <a:bodyPr wrap="none">
              <a:spAutoFit/>
            </a:bodyPr>
            <a:lstStyle/>
            <a:p>
              <a:r>
                <a:rPr lang="ja-JP" altLang="ja-JP" sz="2000">
                  <a:solidFill>
                    <a:srgbClr val="0066FF"/>
                  </a:solidFill>
                  <a:latin typeface="ＭＳ Ｐゴシック" pitchFamily="50" charset="-128"/>
                </a:rPr>
                <a:t>★</a:t>
              </a:r>
            </a:p>
          </p:txBody>
        </p:sp>
        <p:sp>
          <p:nvSpPr>
            <p:cNvPr id="71" name="Text Box 9"/>
            <p:cNvSpPr txBox="1">
              <a:spLocks noChangeArrowheads="1"/>
            </p:cNvSpPr>
            <p:nvPr/>
          </p:nvSpPr>
          <p:spPr bwMode="auto">
            <a:xfrm>
              <a:off x="2556" y="1910"/>
              <a:ext cx="276" cy="250"/>
            </a:xfrm>
            <a:prstGeom prst="rect">
              <a:avLst/>
            </a:prstGeom>
            <a:noFill/>
            <a:ln w="9525">
              <a:noFill/>
              <a:miter lim="800000"/>
              <a:headEnd/>
              <a:tailEnd/>
            </a:ln>
          </p:spPr>
          <p:txBody>
            <a:bodyPr wrap="none">
              <a:spAutoFit/>
            </a:bodyPr>
            <a:lstStyle/>
            <a:p>
              <a:r>
                <a:rPr lang="ja-JP" altLang="ja-JP" sz="2000">
                  <a:solidFill>
                    <a:srgbClr val="0066FF"/>
                  </a:solidFill>
                  <a:latin typeface="ＭＳ Ｐゴシック" pitchFamily="50" charset="-128"/>
                </a:rPr>
                <a:t>★</a:t>
              </a:r>
            </a:p>
          </p:txBody>
        </p:sp>
        <p:sp>
          <p:nvSpPr>
            <p:cNvPr id="72" name="Text Box 10"/>
            <p:cNvSpPr txBox="1">
              <a:spLocks noChangeArrowheads="1"/>
            </p:cNvSpPr>
            <p:nvPr/>
          </p:nvSpPr>
          <p:spPr bwMode="auto">
            <a:xfrm>
              <a:off x="2964" y="1048"/>
              <a:ext cx="276" cy="250"/>
            </a:xfrm>
            <a:prstGeom prst="rect">
              <a:avLst/>
            </a:prstGeom>
            <a:noFill/>
            <a:ln w="9525">
              <a:noFill/>
              <a:miter lim="800000"/>
              <a:headEnd/>
              <a:tailEnd/>
            </a:ln>
          </p:spPr>
          <p:txBody>
            <a:bodyPr wrap="none">
              <a:spAutoFit/>
            </a:bodyPr>
            <a:lstStyle/>
            <a:p>
              <a:r>
                <a:rPr lang="ja-JP" altLang="ja-JP" sz="2000">
                  <a:solidFill>
                    <a:srgbClr val="0066FF"/>
                  </a:solidFill>
                  <a:latin typeface="ＭＳ Ｐゴシック" pitchFamily="50" charset="-128"/>
                </a:rPr>
                <a:t>★</a:t>
              </a:r>
            </a:p>
          </p:txBody>
        </p:sp>
        <p:sp>
          <p:nvSpPr>
            <p:cNvPr id="73" name="AutoShape 11"/>
            <p:cNvSpPr>
              <a:spLocks noChangeArrowheads="1"/>
            </p:cNvSpPr>
            <p:nvPr/>
          </p:nvSpPr>
          <p:spPr bwMode="auto">
            <a:xfrm>
              <a:off x="65" y="516"/>
              <a:ext cx="1316" cy="474"/>
            </a:xfrm>
            <a:prstGeom prst="wedgeRectCallout">
              <a:avLst>
                <a:gd name="adj1" fmla="val 70352"/>
                <a:gd name="adj2" fmla="val -2500"/>
              </a:avLst>
            </a:prstGeom>
            <a:solidFill>
              <a:srgbClr val="CCFFFF">
                <a:alpha val="50195"/>
              </a:srgbClr>
            </a:solidFill>
            <a:ln w="25400">
              <a:solidFill>
                <a:srgbClr val="00CCFF"/>
              </a:solidFill>
              <a:miter lim="800000"/>
              <a:headEnd/>
              <a:tailEnd/>
            </a:ln>
          </p:spPr>
          <p:txBody>
            <a:bodyPr>
              <a:spAutoFit/>
            </a:bodyPr>
            <a:lstStyle/>
            <a:p>
              <a:r>
                <a:rPr lang="en-US" altLang="ja-JP" sz="1400" dirty="0">
                  <a:latin typeface="+mn-lt"/>
                </a:rPr>
                <a:t>Iceland</a:t>
              </a:r>
              <a:endParaRPr lang="ja-JP" altLang="en-US" sz="1400" dirty="0">
                <a:latin typeface="+mn-lt"/>
              </a:endParaRPr>
            </a:p>
            <a:p>
              <a:r>
                <a:rPr lang="ja-JP" altLang="en-US" sz="1400" dirty="0">
                  <a:latin typeface="+mn-lt"/>
                </a:rPr>
                <a:t>  </a:t>
              </a:r>
              <a:r>
                <a:rPr lang="en-US" altLang="ja-JP" sz="1400" dirty="0">
                  <a:latin typeface="+mn-lt"/>
                </a:rPr>
                <a:t>aurora imager x2</a:t>
              </a:r>
            </a:p>
            <a:p>
              <a:r>
                <a:rPr lang="ja-JP" altLang="en-US" sz="1400" dirty="0">
                  <a:latin typeface="+mn-lt"/>
                </a:rPr>
                <a:t>　</a:t>
              </a:r>
              <a:r>
                <a:rPr lang="en-US" altLang="ja-JP" sz="1400" dirty="0">
                  <a:latin typeface="+mn-lt"/>
                </a:rPr>
                <a:t>magnetometer</a:t>
              </a:r>
              <a:r>
                <a:rPr lang="ja-JP" altLang="en-US" sz="1400" dirty="0">
                  <a:latin typeface="+mn-lt"/>
                </a:rPr>
                <a:t> </a:t>
              </a:r>
              <a:r>
                <a:rPr lang="en-US" altLang="ja-JP" sz="1400" dirty="0">
                  <a:latin typeface="+mn-lt"/>
                </a:rPr>
                <a:t>x3</a:t>
              </a:r>
            </a:p>
          </p:txBody>
        </p:sp>
        <p:sp>
          <p:nvSpPr>
            <p:cNvPr id="74" name="AutoShape 12"/>
            <p:cNvSpPr>
              <a:spLocks noChangeArrowheads="1"/>
            </p:cNvSpPr>
            <p:nvPr/>
          </p:nvSpPr>
          <p:spPr bwMode="auto">
            <a:xfrm>
              <a:off x="3233" y="1361"/>
              <a:ext cx="1278" cy="335"/>
            </a:xfrm>
            <a:prstGeom prst="wedgeRectCallout">
              <a:avLst>
                <a:gd name="adj1" fmla="val -67801"/>
                <a:gd name="adj2" fmla="val -22810"/>
              </a:avLst>
            </a:prstGeom>
            <a:solidFill>
              <a:srgbClr val="FF9900">
                <a:alpha val="70195"/>
              </a:srgbClr>
            </a:solidFill>
            <a:ln w="25400">
              <a:solidFill>
                <a:srgbClr val="FF6600"/>
              </a:solidFill>
              <a:miter lim="800000"/>
              <a:headEnd/>
              <a:tailEnd/>
            </a:ln>
          </p:spPr>
          <p:txBody>
            <a:bodyPr wrap="square">
              <a:spAutoFit/>
            </a:bodyPr>
            <a:lstStyle/>
            <a:p>
              <a:r>
                <a:rPr lang="en-US" altLang="ja-JP" sz="1400" dirty="0" err="1">
                  <a:latin typeface="+mn-lt"/>
                </a:rPr>
                <a:t>SuperDARN</a:t>
              </a:r>
              <a:r>
                <a:rPr lang="en-US" altLang="ja-JP" sz="1400" dirty="0">
                  <a:latin typeface="+mn-lt"/>
                </a:rPr>
                <a:t> Hokkaido HF radar</a:t>
              </a:r>
            </a:p>
          </p:txBody>
        </p:sp>
        <p:sp>
          <p:nvSpPr>
            <p:cNvPr id="75" name="AutoShape 14"/>
            <p:cNvSpPr>
              <a:spLocks noChangeArrowheads="1"/>
            </p:cNvSpPr>
            <p:nvPr/>
          </p:nvSpPr>
          <p:spPr bwMode="auto">
            <a:xfrm>
              <a:off x="4558" y="1344"/>
              <a:ext cx="1134" cy="635"/>
            </a:xfrm>
            <a:prstGeom prst="wedgeRectCallout">
              <a:avLst>
                <a:gd name="adj1" fmla="val 12963"/>
                <a:gd name="adj2" fmla="val 75042"/>
              </a:avLst>
            </a:prstGeom>
            <a:solidFill>
              <a:srgbClr val="FF9900"/>
            </a:solidFill>
            <a:ln w="25400">
              <a:solidFill>
                <a:srgbClr val="FF6600"/>
              </a:solidFill>
              <a:miter lim="800000"/>
              <a:headEnd/>
              <a:tailEnd/>
            </a:ln>
          </p:spPr>
          <p:txBody>
            <a:bodyPr/>
            <a:lstStyle/>
            <a:p>
              <a:pPr algn="ctr"/>
              <a:endParaRPr lang="ja-JP" altLang="en-US">
                <a:latin typeface="ＭＳ Ｐゴシック" pitchFamily="50" charset="-128"/>
              </a:endParaRPr>
            </a:p>
          </p:txBody>
        </p:sp>
        <p:pic>
          <p:nvPicPr>
            <p:cNvPr id="76" name="Picture 18"/>
            <p:cNvPicPr>
              <a:picLocks noChangeAspect="1" noChangeArrowheads="1"/>
            </p:cNvPicPr>
            <p:nvPr/>
          </p:nvPicPr>
          <p:blipFill>
            <a:blip r:embed="rId5" cstate="print"/>
            <a:srcRect/>
            <a:stretch>
              <a:fillRect/>
            </a:stretch>
          </p:blipFill>
          <p:spPr bwMode="auto">
            <a:xfrm>
              <a:off x="473" y="2568"/>
              <a:ext cx="2034" cy="517"/>
            </a:xfrm>
            <a:prstGeom prst="rect">
              <a:avLst/>
            </a:prstGeom>
            <a:noFill/>
            <a:ln w="9525">
              <a:noFill/>
              <a:miter lim="800000"/>
              <a:headEnd/>
              <a:tailEnd/>
            </a:ln>
          </p:spPr>
        </p:pic>
        <p:sp>
          <p:nvSpPr>
            <p:cNvPr id="77" name="AutoShape 19"/>
            <p:cNvSpPr>
              <a:spLocks noChangeArrowheads="1"/>
            </p:cNvSpPr>
            <p:nvPr/>
          </p:nvSpPr>
          <p:spPr bwMode="auto">
            <a:xfrm>
              <a:off x="612" y="2310"/>
              <a:ext cx="1453" cy="335"/>
            </a:xfrm>
            <a:prstGeom prst="wedgeRectCallout">
              <a:avLst>
                <a:gd name="adj1" fmla="val 63213"/>
                <a:gd name="adj2" fmla="val -34560"/>
              </a:avLst>
            </a:prstGeom>
            <a:solidFill>
              <a:srgbClr val="FF9900">
                <a:alpha val="70195"/>
              </a:srgbClr>
            </a:solidFill>
            <a:ln w="25400">
              <a:solidFill>
                <a:srgbClr val="FF6600"/>
              </a:solidFill>
              <a:miter lim="800000"/>
              <a:headEnd/>
              <a:tailEnd/>
            </a:ln>
          </p:spPr>
          <p:txBody>
            <a:bodyPr wrap="square">
              <a:spAutoFit/>
            </a:bodyPr>
            <a:lstStyle/>
            <a:p>
              <a:r>
                <a:rPr lang="en-US" altLang="ja-JP" sz="1400" dirty="0">
                  <a:latin typeface="+mn-lt"/>
                </a:rPr>
                <a:t>Equatorial Atmospheric Radar</a:t>
              </a:r>
              <a:r>
                <a:rPr lang="ja-JP" altLang="en-US" sz="1400" dirty="0">
                  <a:latin typeface="+mn-lt"/>
                </a:rPr>
                <a:t>（</a:t>
              </a:r>
              <a:r>
                <a:rPr lang="en-US" altLang="ja-JP" sz="1400" dirty="0">
                  <a:latin typeface="+mn-lt"/>
                </a:rPr>
                <a:t>EAR</a:t>
              </a:r>
              <a:r>
                <a:rPr lang="ja-JP" altLang="en-US" sz="1400" dirty="0">
                  <a:latin typeface="+mn-lt"/>
                </a:rPr>
                <a:t>）</a:t>
              </a:r>
              <a:endParaRPr lang="ja-JP" altLang="ja-JP" sz="1400" dirty="0">
                <a:latin typeface="+mn-lt"/>
              </a:endParaRPr>
            </a:p>
          </p:txBody>
        </p:sp>
        <p:pic>
          <p:nvPicPr>
            <p:cNvPr id="78" name="Picture 15"/>
            <p:cNvPicPr>
              <a:picLocks noChangeAspect="1" noChangeArrowheads="1"/>
            </p:cNvPicPr>
            <p:nvPr/>
          </p:nvPicPr>
          <p:blipFill>
            <a:blip r:embed="rId6" cstate="print"/>
            <a:srcRect t="4016" b="20081"/>
            <a:stretch>
              <a:fillRect/>
            </a:stretch>
          </p:blipFill>
          <p:spPr bwMode="auto">
            <a:xfrm>
              <a:off x="4558" y="618"/>
              <a:ext cx="1129" cy="642"/>
            </a:xfrm>
            <a:prstGeom prst="rect">
              <a:avLst/>
            </a:prstGeom>
            <a:noFill/>
            <a:ln w="9525">
              <a:noFill/>
              <a:miter lim="800000"/>
              <a:headEnd/>
              <a:tailEnd/>
            </a:ln>
          </p:spPr>
        </p:pic>
        <p:pic>
          <p:nvPicPr>
            <p:cNvPr id="79" name="Picture 13"/>
            <p:cNvPicPr>
              <a:picLocks noChangeAspect="1" noChangeArrowheads="1"/>
            </p:cNvPicPr>
            <p:nvPr/>
          </p:nvPicPr>
          <p:blipFill>
            <a:blip r:embed="rId7" cstate="print"/>
            <a:srcRect/>
            <a:stretch>
              <a:fillRect/>
            </a:stretch>
          </p:blipFill>
          <p:spPr bwMode="auto">
            <a:xfrm>
              <a:off x="4558" y="1344"/>
              <a:ext cx="1124" cy="624"/>
            </a:xfrm>
            <a:prstGeom prst="rect">
              <a:avLst/>
            </a:prstGeom>
            <a:noFill/>
            <a:ln w="9525">
              <a:noFill/>
              <a:miter lim="800000"/>
              <a:headEnd/>
              <a:tailEnd/>
            </a:ln>
          </p:spPr>
        </p:pic>
        <p:pic>
          <p:nvPicPr>
            <p:cNvPr id="80" name="Picture 16"/>
            <p:cNvPicPr>
              <a:picLocks noChangeAspect="1" noChangeArrowheads="1"/>
            </p:cNvPicPr>
            <p:nvPr/>
          </p:nvPicPr>
          <p:blipFill>
            <a:blip r:embed="rId8" cstate="print"/>
            <a:srcRect b="7883"/>
            <a:stretch>
              <a:fillRect/>
            </a:stretch>
          </p:blipFill>
          <p:spPr bwMode="auto">
            <a:xfrm>
              <a:off x="3288" y="2614"/>
              <a:ext cx="1242" cy="727"/>
            </a:xfrm>
            <a:prstGeom prst="rect">
              <a:avLst/>
            </a:prstGeom>
            <a:noFill/>
            <a:ln w="9525">
              <a:noFill/>
              <a:miter lim="800000"/>
              <a:headEnd/>
              <a:tailEnd/>
            </a:ln>
          </p:spPr>
        </p:pic>
        <p:sp>
          <p:nvSpPr>
            <p:cNvPr id="81" name="AutoShape 22"/>
            <p:cNvSpPr>
              <a:spLocks noChangeArrowheads="1"/>
            </p:cNvSpPr>
            <p:nvPr/>
          </p:nvSpPr>
          <p:spPr bwMode="auto">
            <a:xfrm>
              <a:off x="3984" y="482"/>
              <a:ext cx="1708" cy="355"/>
            </a:xfrm>
            <a:prstGeom prst="wedgeRectCallout">
              <a:avLst>
                <a:gd name="adj1" fmla="val -149097"/>
                <a:gd name="adj2" fmla="val 36770"/>
              </a:avLst>
            </a:prstGeom>
            <a:solidFill>
              <a:srgbClr val="CCFFFF">
                <a:alpha val="70195"/>
              </a:srgbClr>
            </a:solidFill>
            <a:ln w="25400">
              <a:solidFill>
                <a:srgbClr val="00CCFF"/>
              </a:solidFill>
              <a:miter lim="800000"/>
              <a:headEnd/>
              <a:tailEnd/>
            </a:ln>
          </p:spPr>
          <p:txBody>
            <a:bodyPr wrap="square">
              <a:spAutoFit/>
            </a:bodyPr>
            <a:lstStyle/>
            <a:p>
              <a:r>
                <a:rPr lang="en-US" altLang="ja-JP" sz="1600" dirty="0">
                  <a:latin typeface="+mn-lt"/>
                </a:rPr>
                <a:t>Svalbard</a:t>
              </a:r>
              <a:r>
                <a:rPr lang="ja-JP" altLang="en-US" sz="1600" dirty="0" smtClean="0">
                  <a:latin typeface="+mn-lt"/>
                </a:rPr>
                <a:t>：</a:t>
              </a:r>
              <a:r>
                <a:rPr lang="en-US" altLang="ja-JP" sz="1400" dirty="0" smtClean="0">
                  <a:latin typeface="+mn-lt"/>
                </a:rPr>
                <a:t>IS </a:t>
              </a:r>
              <a:r>
                <a:rPr lang="en-US" altLang="ja-JP" sz="1400" dirty="0">
                  <a:latin typeface="+mn-lt"/>
                </a:rPr>
                <a:t>radar (EISCAT),</a:t>
              </a:r>
              <a:r>
                <a:rPr lang="ja-JP" altLang="en-US" sz="1400" dirty="0">
                  <a:latin typeface="+mn-lt"/>
                </a:rPr>
                <a:t/>
              </a:r>
              <a:br>
                <a:rPr lang="ja-JP" altLang="en-US" sz="1400" dirty="0">
                  <a:latin typeface="+mn-lt"/>
                </a:rPr>
              </a:br>
              <a:r>
                <a:rPr lang="en-US" altLang="ja-JP" sz="1400" dirty="0">
                  <a:latin typeface="+mn-lt"/>
                </a:rPr>
                <a:t>meteor radar, aurora imager</a:t>
              </a:r>
              <a:endParaRPr lang="ja-JP" altLang="ja-JP" sz="1400" dirty="0">
                <a:latin typeface="+mn-lt"/>
              </a:endParaRPr>
            </a:p>
          </p:txBody>
        </p:sp>
        <p:grpSp>
          <p:nvGrpSpPr>
            <p:cNvPr id="82" name="Group 25"/>
            <p:cNvGrpSpPr>
              <a:grpSpLocks/>
            </p:cNvGrpSpPr>
            <p:nvPr/>
          </p:nvGrpSpPr>
          <p:grpSpPr bwMode="auto">
            <a:xfrm>
              <a:off x="3305" y="3408"/>
              <a:ext cx="1208" cy="884"/>
              <a:chOff x="3305" y="3408"/>
              <a:chExt cx="1208" cy="884"/>
            </a:xfrm>
          </p:grpSpPr>
          <p:pic>
            <p:nvPicPr>
              <p:cNvPr id="88" name="Picture 20"/>
              <p:cNvPicPr>
                <a:picLocks noChangeAspect="1" noChangeArrowheads="1"/>
              </p:cNvPicPr>
              <p:nvPr/>
            </p:nvPicPr>
            <p:blipFill>
              <a:blip r:embed="rId9" cstate="print"/>
              <a:srcRect/>
              <a:stretch>
                <a:fillRect/>
              </a:stretch>
            </p:blipFill>
            <p:spPr bwMode="auto">
              <a:xfrm>
                <a:off x="3305" y="3408"/>
                <a:ext cx="1208" cy="884"/>
              </a:xfrm>
              <a:prstGeom prst="rect">
                <a:avLst/>
              </a:prstGeom>
              <a:noFill/>
              <a:ln w="9525">
                <a:noFill/>
                <a:miter lim="800000"/>
                <a:headEnd/>
                <a:tailEnd/>
              </a:ln>
            </p:spPr>
          </p:pic>
          <p:sp>
            <p:nvSpPr>
              <p:cNvPr id="89" name="Text Box 21"/>
              <p:cNvSpPr txBox="1">
                <a:spLocks noChangeArrowheads="1"/>
              </p:cNvSpPr>
              <p:nvPr/>
            </p:nvSpPr>
            <p:spPr bwMode="auto">
              <a:xfrm>
                <a:off x="3417" y="3420"/>
                <a:ext cx="1096" cy="178"/>
              </a:xfrm>
              <a:prstGeom prst="rect">
                <a:avLst/>
              </a:prstGeom>
              <a:noFill/>
              <a:ln w="9525">
                <a:noFill/>
                <a:miter lim="800000"/>
                <a:headEnd/>
                <a:tailEnd/>
              </a:ln>
            </p:spPr>
            <p:txBody>
              <a:bodyPr>
                <a:spAutoFit/>
              </a:bodyPr>
              <a:lstStyle/>
              <a:p>
                <a:r>
                  <a:rPr lang="en-US" altLang="ja-JP" sz="1200" b="1" dirty="0" err="1">
                    <a:solidFill>
                      <a:srgbClr val="FFFF00"/>
                    </a:solidFill>
                    <a:latin typeface="+mn-lt"/>
                  </a:rPr>
                  <a:t>SuperDARN</a:t>
                </a:r>
                <a:r>
                  <a:rPr lang="ja-JP" altLang="en-US" sz="1200" b="1" dirty="0">
                    <a:solidFill>
                      <a:srgbClr val="FFFF00"/>
                    </a:solidFill>
                    <a:latin typeface="+mn-lt"/>
                  </a:rPr>
                  <a:t> </a:t>
                </a:r>
                <a:r>
                  <a:rPr lang="en-US" altLang="ja-JP" sz="1200" b="1" dirty="0">
                    <a:solidFill>
                      <a:srgbClr val="FFFF00"/>
                    </a:solidFill>
                    <a:latin typeface="+mn-lt"/>
                  </a:rPr>
                  <a:t>radar</a:t>
                </a:r>
                <a:endParaRPr lang="ja-JP" altLang="ja-JP" sz="1400" b="1" dirty="0">
                  <a:solidFill>
                    <a:srgbClr val="FFFF00"/>
                  </a:solidFill>
                  <a:latin typeface="+mn-lt"/>
                </a:endParaRPr>
              </a:p>
            </p:txBody>
          </p:sp>
        </p:grpSp>
        <p:sp>
          <p:nvSpPr>
            <p:cNvPr id="86" name="AutoShape 17"/>
            <p:cNvSpPr>
              <a:spLocks noChangeArrowheads="1"/>
            </p:cNvSpPr>
            <p:nvPr/>
          </p:nvSpPr>
          <p:spPr bwMode="auto">
            <a:xfrm>
              <a:off x="3288" y="2246"/>
              <a:ext cx="1180" cy="474"/>
            </a:xfrm>
            <a:prstGeom prst="wedgeRectCallout">
              <a:avLst>
                <a:gd name="adj1" fmla="val -77875"/>
                <a:gd name="adj2" fmla="val -188449"/>
              </a:avLst>
            </a:prstGeom>
            <a:solidFill>
              <a:srgbClr val="FF9900">
                <a:alpha val="70195"/>
              </a:srgbClr>
            </a:solidFill>
            <a:ln w="25400">
              <a:solidFill>
                <a:srgbClr val="FF6600"/>
              </a:solidFill>
              <a:miter lim="800000"/>
              <a:headEnd/>
              <a:tailEnd/>
            </a:ln>
          </p:spPr>
          <p:txBody>
            <a:bodyPr>
              <a:spAutoFit/>
            </a:bodyPr>
            <a:lstStyle/>
            <a:p>
              <a:r>
                <a:rPr lang="en-US" altLang="ja-JP" sz="1400" dirty="0" err="1">
                  <a:latin typeface="+mn-lt"/>
                </a:rPr>
                <a:t>Iitate</a:t>
              </a:r>
              <a:r>
                <a:rPr lang="en-US" altLang="ja-JP" sz="1400" dirty="0">
                  <a:latin typeface="+mn-lt"/>
                </a:rPr>
                <a:t>, </a:t>
              </a:r>
              <a:r>
                <a:rPr lang="en-US" altLang="ja-JP" sz="1400" dirty="0" err="1">
                  <a:latin typeface="+mn-lt"/>
                </a:rPr>
                <a:t>Onagawa</a:t>
              </a:r>
              <a:r>
                <a:rPr lang="en-US" altLang="ja-JP" sz="1400" dirty="0">
                  <a:latin typeface="+mn-lt"/>
                </a:rPr>
                <a:t/>
              </a:r>
              <a:br>
                <a:rPr lang="en-US" altLang="ja-JP" sz="1400" dirty="0">
                  <a:latin typeface="+mn-lt"/>
                </a:rPr>
              </a:br>
              <a:r>
                <a:rPr lang="en-US" altLang="ja-JP" sz="1400" dirty="0">
                  <a:latin typeface="+mn-lt"/>
                </a:rPr>
                <a:t>radio </a:t>
              </a:r>
              <a:r>
                <a:rPr lang="en-US" altLang="ja-JP" sz="1400" dirty="0" err="1">
                  <a:latin typeface="+mn-lt"/>
                </a:rPr>
                <a:t>teloscope</a:t>
              </a:r>
              <a:r>
                <a:rPr lang="en-US" altLang="ja-JP" sz="1400" dirty="0">
                  <a:latin typeface="+mn-lt"/>
                </a:rPr>
                <a:t/>
              </a:r>
              <a:br>
                <a:rPr lang="en-US" altLang="ja-JP" sz="1400" dirty="0">
                  <a:latin typeface="+mn-lt"/>
                </a:rPr>
              </a:br>
              <a:r>
                <a:rPr lang="en-US" altLang="ja-JP" sz="1400" dirty="0" err="1">
                  <a:latin typeface="+mn-lt"/>
                </a:rPr>
                <a:t>magnetomter</a:t>
              </a:r>
              <a:endParaRPr lang="ja-JP" altLang="en-US" sz="1400" dirty="0">
                <a:latin typeface="+mn-lt"/>
              </a:endParaRPr>
            </a:p>
          </p:txBody>
        </p:sp>
        <p:sp>
          <p:nvSpPr>
            <p:cNvPr id="87" name="AutoShape 24"/>
            <p:cNvSpPr>
              <a:spLocks noChangeArrowheads="1"/>
            </p:cNvSpPr>
            <p:nvPr/>
          </p:nvSpPr>
          <p:spPr bwMode="auto">
            <a:xfrm>
              <a:off x="3694" y="1747"/>
              <a:ext cx="862" cy="335"/>
            </a:xfrm>
            <a:prstGeom prst="wedgeRectCallout">
              <a:avLst>
                <a:gd name="adj1" fmla="val -143537"/>
                <a:gd name="adj2" fmla="val -80708"/>
              </a:avLst>
            </a:prstGeom>
            <a:solidFill>
              <a:srgbClr val="FFCC00">
                <a:alpha val="70195"/>
              </a:srgbClr>
            </a:solidFill>
            <a:ln w="25400">
              <a:solidFill>
                <a:srgbClr val="FF9900"/>
              </a:solidFill>
              <a:miter lim="800000"/>
              <a:headEnd/>
              <a:tailEnd/>
            </a:ln>
          </p:spPr>
          <p:txBody>
            <a:bodyPr>
              <a:spAutoFit/>
            </a:bodyPr>
            <a:lstStyle/>
            <a:p>
              <a:r>
                <a:rPr lang="en-US" altLang="ja-JP" sz="1400" dirty="0">
                  <a:latin typeface="+mn-lt"/>
                </a:rPr>
                <a:t>Solar </a:t>
              </a:r>
              <a:r>
                <a:rPr lang="en-US" altLang="ja-JP" sz="1400" dirty="0" smtClean="0">
                  <a:latin typeface="+mn-lt"/>
                </a:rPr>
                <a:t>observatory</a:t>
              </a:r>
              <a:endParaRPr lang="ja-JP" altLang="en-US" sz="1400" dirty="0">
                <a:latin typeface="+mn-lt"/>
              </a:endParaRPr>
            </a:p>
          </p:txBody>
        </p:sp>
      </p:grpSp>
      <p:sp>
        <p:nvSpPr>
          <p:cNvPr id="2" name="パイ 1"/>
          <p:cNvSpPr/>
          <p:nvPr/>
        </p:nvSpPr>
        <p:spPr bwMode="auto">
          <a:xfrm>
            <a:off x="4010866" y="1277471"/>
            <a:ext cx="1405124" cy="1903879"/>
          </a:xfrm>
          <a:prstGeom prst="pie">
            <a:avLst>
              <a:gd name="adj1" fmla="val 11649802"/>
              <a:gd name="adj2" fmla="val 16038873"/>
            </a:avLst>
          </a:prstGeom>
          <a:noFill/>
          <a:ln w="15875"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3"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chemeClr val="bg1">
                    <a:lumMod val="50000"/>
                  </a:schemeClr>
                </a:solidFill>
              </a:rPr>
              <a:t>平成</a:t>
            </a:r>
            <a:r>
              <a:rPr lang="en-US" altLang="ja-JP" dirty="0" smtClean="0">
                <a:solidFill>
                  <a:schemeClr val="bg1">
                    <a:lumMod val="50000"/>
                  </a:schemeClr>
                </a:solidFill>
              </a:rPr>
              <a:t>27</a:t>
            </a:r>
            <a:r>
              <a:rPr lang="ja-JP" altLang="en-US" dirty="0" smtClean="0">
                <a:solidFill>
                  <a:schemeClr val="bg1">
                    <a:lumMod val="50000"/>
                  </a:schemeClr>
                </a:solidFill>
              </a:rPr>
              <a:t>年</a:t>
            </a:r>
            <a:r>
              <a:rPr lang="en-US" altLang="ja-JP" dirty="0" smtClean="0">
                <a:solidFill>
                  <a:schemeClr val="bg1">
                    <a:lumMod val="50000"/>
                  </a:schemeClr>
                </a:solidFill>
              </a:rPr>
              <a:t>12</a:t>
            </a:r>
            <a:r>
              <a:rPr lang="ja-JP" altLang="en-US" dirty="0" smtClean="0">
                <a:solidFill>
                  <a:schemeClr val="bg1">
                    <a:lumMod val="50000"/>
                  </a:schemeClr>
                </a:solidFill>
              </a:rPr>
              <a:t>月</a:t>
            </a:r>
            <a:r>
              <a:rPr lang="en-US" altLang="ja-JP" dirty="0" smtClean="0">
                <a:solidFill>
                  <a:schemeClr val="bg1">
                    <a:lumMod val="50000"/>
                  </a:schemeClr>
                </a:solidFill>
              </a:rPr>
              <a:t>7</a:t>
            </a:r>
            <a:r>
              <a:rPr lang="ja-JP" altLang="en-US" dirty="0" smtClean="0">
                <a:solidFill>
                  <a:schemeClr val="bg1">
                    <a:lumMod val="50000"/>
                  </a:schemeClr>
                </a:solidFill>
              </a:rPr>
              <a:t>日、</a:t>
            </a:r>
            <a:r>
              <a:rPr lang="en-US" altLang="ja-JP" dirty="0" smtClean="0">
                <a:solidFill>
                  <a:schemeClr val="bg1">
                    <a:lumMod val="50000"/>
                  </a:schemeClr>
                </a:solidFill>
              </a:rPr>
              <a:t>8</a:t>
            </a:r>
            <a:r>
              <a:rPr lang="ja-JP" altLang="en-US" dirty="0" smtClean="0">
                <a:solidFill>
                  <a:schemeClr val="bg1">
                    <a:lumMod val="50000"/>
                  </a:schemeClr>
                </a:solidFill>
              </a:rPr>
              <a:t>日</a:t>
            </a:r>
            <a:endParaRPr lang="ja-JP" altLang="en-US" dirty="0">
              <a:solidFill>
                <a:schemeClr val="bg1">
                  <a:lumMod val="50000"/>
                </a:schemeClr>
              </a:solidFill>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3</a:t>
            </a:fld>
            <a:endParaRPr lang="en-US" altLang="ja-JP" sz="1200" dirty="0">
              <a:solidFill>
                <a:srgbClr val="FFFFFF">
                  <a:lumMod val="50000"/>
                </a:srgbClr>
              </a:solidFill>
            </a:endParaRPr>
          </a:p>
        </p:txBody>
      </p:sp>
      <p:sp>
        <p:nvSpPr>
          <p:cNvPr id="36"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chemeClr val="bg1">
                    <a:lumMod val="50000"/>
                  </a:schemeClr>
                </a:solidFill>
                <a:latin typeface="ＭＳ Ｐゴシック" pitchFamily="50" charset="-128"/>
                <a:ea typeface="ＭＳ Ｐゴシック" pitchFamily="50" charset="-128"/>
              </a:rPr>
              <a:t>オープンサイエンスデータ推進</a:t>
            </a:r>
            <a:r>
              <a:rPr lang="ja-JP" altLang="en-US" sz="1100" kern="0" dirty="0" smtClean="0">
                <a:solidFill>
                  <a:schemeClr val="bg1">
                    <a:lumMod val="50000"/>
                  </a:schemeClr>
                </a:solidFill>
                <a:latin typeface="ＭＳ Ｐゴシック" pitchFamily="50" charset="-128"/>
                <a:ea typeface="ＭＳ Ｐゴシック" pitchFamily="50" charset="-128"/>
              </a:rPr>
              <a:t>ワークショップ</a:t>
            </a:r>
            <a:endParaRPr lang="en-US" altLang="ja-JP" sz="1100" kern="0" dirty="0" smtClean="0">
              <a:solidFill>
                <a:schemeClr val="bg1">
                  <a:lumMod val="50000"/>
                </a:schemeClr>
              </a:solidFill>
              <a:latin typeface="ＭＳ Ｐゴシック" pitchFamily="50" charset="-128"/>
              <a:ea typeface="ＭＳ Ｐゴシック" pitchFamily="50" charset="-128"/>
            </a:endParaRPr>
          </a:p>
          <a:p>
            <a:r>
              <a:rPr lang="ja-JP" altLang="en-US" sz="1100" kern="0" dirty="0">
                <a:solidFill>
                  <a:schemeClr val="bg1">
                    <a:lumMod val="50000"/>
                  </a:scheme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chemeClr val="bg1">
                  <a:lumMod val="50000"/>
                </a:schemeClr>
              </a:solidFill>
            </a:endParaRPr>
          </a:p>
        </p:txBody>
      </p:sp>
    </p:spTree>
    <p:extLst>
      <p:ext uri="{BB962C8B-B14F-4D97-AF65-F5344CB8AC3E}">
        <p14:creationId xmlns:p14="http://schemas.microsoft.com/office/powerpoint/2010/main" val="366339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rPr>
              <a:t>Introduction: Products of IUGONET</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4</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pic>
        <p:nvPicPr>
          <p:cNvPr id="17" name="Picture 14" descr="GUI_plot"/>
          <p:cNvPicPr>
            <a:picLocks noChangeAspect="1" noChangeArrowheads="1"/>
          </p:cNvPicPr>
          <p:nvPr/>
        </p:nvPicPr>
        <p:blipFill>
          <a:blip r:embed="rId3" cstate="print"/>
          <a:srcRect/>
          <a:stretch>
            <a:fillRect/>
          </a:stretch>
        </p:blipFill>
        <p:spPr bwMode="auto">
          <a:xfrm>
            <a:off x="5300450" y="2558679"/>
            <a:ext cx="3538701" cy="3369115"/>
          </a:xfrm>
          <a:prstGeom prst="rect">
            <a:avLst/>
          </a:prstGeom>
          <a:noFill/>
          <a:ln w="9525">
            <a:noFill/>
            <a:miter lim="800000"/>
            <a:headEnd/>
            <a:tailEnd/>
          </a:ln>
        </p:spPr>
      </p:pic>
      <p:pic>
        <p:nvPicPr>
          <p:cNvPr id="18" name="図 5" descr="スクリーンショット（2012-03-22 12.19.55）.png"/>
          <p:cNvPicPr>
            <a:picLocks noChangeAspect="1"/>
          </p:cNvPicPr>
          <p:nvPr/>
        </p:nvPicPr>
        <p:blipFill>
          <a:blip r:embed="rId4" cstate="print"/>
          <a:srcRect l="4816" t="13251" r="7068" b="7925"/>
          <a:stretch>
            <a:fillRect/>
          </a:stretch>
        </p:blipFill>
        <p:spPr bwMode="auto">
          <a:xfrm>
            <a:off x="394119" y="2558679"/>
            <a:ext cx="4781288" cy="3353457"/>
          </a:xfrm>
          <a:prstGeom prst="rect">
            <a:avLst/>
          </a:prstGeom>
          <a:noFill/>
          <a:ln w="9525">
            <a:solidFill>
              <a:srgbClr val="111111"/>
            </a:solidFill>
            <a:miter lim="800000"/>
            <a:headEnd/>
            <a:tailEnd/>
          </a:ln>
        </p:spPr>
      </p:pic>
      <p:sp>
        <p:nvSpPr>
          <p:cNvPr id="19" name="テキスト ボックス 29"/>
          <p:cNvSpPr txBox="1">
            <a:spLocks noChangeArrowheads="1"/>
          </p:cNvSpPr>
          <p:nvPr/>
        </p:nvSpPr>
        <p:spPr bwMode="auto">
          <a:xfrm>
            <a:off x="5266883" y="5908049"/>
            <a:ext cx="3697311" cy="30777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altLang="ja-JP" sz="1400" i="1" dirty="0">
                <a:solidFill>
                  <a:srgbClr val="000000"/>
                </a:solidFill>
                <a:latin typeface="Arial" panose="020B0604020202020204" pitchFamily="34" charset="0"/>
                <a:ea typeface="ヒラギノ角ゴ Pro W6" pitchFamily="80" charset="-128"/>
                <a:cs typeface="Arial" panose="020B0604020202020204" pitchFamily="34" charset="0"/>
              </a:rPr>
              <a:t>http://www.iugonet.org/software.html</a:t>
            </a:r>
            <a:endParaRPr lang="ja-JP" altLang="en-US" sz="1400" i="1" dirty="0">
              <a:solidFill>
                <a:srgbClr val="000000"/>
              </a:solidFill>
              <a:latin typeface="Arial" panose="020B0604020202020204" pitchFamily="34" charset="0"/>
              <a:ea typeface="ヒラギノ角ゴ Pro W6" pitchFamily="80" charset="-128"/>
              <a:cs typeface="Arial" panose="020B0604020202020204" pitchFamily="34" charset="0"/>
            </a:endParaRPr>
          </a:p>
        </p:txBody>
      </p:sp>
      <p:sp>
        <p:nvSpPr>
          <p:cNvPr id="22" name="テキスト ボックス 29"/>
          <p:cNvSpPr txBox="1">
            <a:spLocks noChangeArrowheads="1"/>
          </p:cNvSpPr>
          <p:nvPr/>
        </p:nvSpPr>
        <p:spPr bwMode="auto">
          <a:xfrm>
            <a:off x="5292080" y="2204864"/>
            <a:ext cx="3470920" cy="338554"/>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ja-JP" altLang="en-US" sz="1600" dirty="0" smtClean="0">
                <a:solidFill>
                  <a:srgbClr val="C00000"/>
                </a:solidFill>
                <a:latin typeface="Arial" panose="020B0604020202020204" pitchFamily="34" charset="0"/>
                <a:ea typeface="ヒラギノ角ゴ Pro W6" pitchFamily="80" charset="-128"/>
                <a:cs typeface="Arial" panose="020B0604020202020204" pitchFamily="34" charset="0"/>
              </a:rPr>
              <a:t>解析ソフトウェア</a:t>
            </a:r>
            <a:r>
              <a:rPr lang="en-US" altLang="ja-JP" sz="1600" dirty="0" smtClean="0">
                <a:solidFill>
                  <a:srgbClr val="C00000"/>
                </a:solidFill>
                <a:latin typeface="Arial" panose="020B0604020202020204" pitchFamily="34" charset="0"/>
                <a:ea typeface="ヒラギノ角ゴ Pro W6" pitchFamily="80" charset="-128"/>
                <a:cs typeface="Arial" panose="020B0604020202020204" pitchFamily="34" charset="0"/>
              </a:rPr>
              <a:t>UDAS</a:t>
            </a:r>
          </a:p>
        </p:txBody>
      </p:sp>
      <p:sp>
        <p:nvSpPr>
          <p:cNvPr id="23" name="テキスト ボックス 22"/>
          <p:cNvSpPr txBox="1"/>
          <p:nvPr/>
        </p:nvSpPr>
        <p:spPr bwMode="auto">
          <a:xfrm>
            <a:off x="395536" y="908720"/>
            <a:ext cx="8231095" cy="121406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285750" indent="-285750" defTabSz="457200" fontAlgn="base">
              <a:lnSpc>
                <a:spcPts val="1800"/>
              </a:lnSpc>
              <a:spcBef>
                <a:spcPct val="50000"/>
              </a:spcBef>
              <a:spcAft>
                <a:spcPct val="0"/>
              </a:spcAft>
              <a:buFontTx/>
              <a:buChar char="-"/>
            </a:pP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メタデータ・データベース：</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 </a:t>
            </a:r>
            <a:r>
              <a:rPr lang="en-US" altLang="ja-JP" sz="1600" dirty="0" smtClean="0">
                <a:solidFill>
                  <a:srgbClr val="000000"/>
                </a:solidFill>
                <a:latin typeface="Arial" panose="020B0604020202020204" pitchFamily="34" charset="0"/>
                <a:ea typeface="ＭＳ Ｐゴシック" charset="-128"/>
                <a:cs typeface="Arial" panose="020B0604020202020204" pitchFamily="34" charset="0"/>
              </a:rPr>
              <a:t>IUGONET</a:t>
            </a:r>
            <a:r>
              <a:rPr lang="ja-JP" altLang="en-US" sz="1600" dirty="0" smtClean="0">
                <a:solidFill>
                  <a:srgbClr val="000000"/>
                </a:solidFill>
                <a:latin typeface="Arial" panose="020B0604020202020204" pitchFamily="34" charset="0"/>
                <a:cs typeface="Arial" panose="020B0604020202020204" pitchFamily="34" charset="0"/>
              </a:rPr>
              <a:t>参画機関が保有する観測データに対するメタデータを横断的に検索することができる。</a:t>
            </a:r>
            <a:endParaRPr lang="en-US" altLang="ja-JP" sz="1600" dirty="0" smtClean="0">
              <a:solidFill>
                <a:srgbClr val="000000"/>
              </a:solidFill>
              <a:latin typeface="Arial" panose="020B0604020202020204" pitchFamily="34" charset="0"/>
              <a:ea typeface="ＭＳ Ｐゴシック" charset="-128"/>
              <a:cs typeface="Arial" panose="020B0604020202020204" pitchFamily="34" charset="0"/>
            </a:endParaRPr>
          </a:p>
          <a:p>
            <a:pPr marL="285750" indent="-285750" defTabSz="457200" fontAlgn="base">
              <a:lnSpc>
                <a:spcPts val="1800"/>
              </a:lnSpc>
              <a:spcBef>
                <a:spcPct val="50000"/>
              </a:spcBef>
              <a:spcAft>
                <a:spcPct val="0"/>
              </a:spcAft>
              <a:buFontTx/>
              <a:buChar char="-"/>
            </a:pP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解析ソフトウェア</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UDAS</a:t>
            </a: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 </a:t>
            </a:r>
            <a:r>
              <a:rPr lang="ja-JP" altLang="en-US" sz="1600" dirty="0" smtClean="0">
                <a:latin typeface="Arial" panose="020B0604020202020204" pitchFamily="34" charset="0"/>
                <a:ea typeface="ＭＳ Ｐゴシック" charset="-128"/>
                <a:cs typeface="Arial" panose="020B0604020202020204" pitchFamily="34" charset="0"/>
              </a:rPr>
              <a:t>複数の機関が持つ様々な観測データを同一プラットフォームで</a:t>
            </a:r>
            <a:r>
              <a:rPr lang="ja-JP" altLang="en-US" sz="1600" dirty="0" smtClean="0">
                <a:solidFill>
                  <a:srgbClr val="000000"/>
                </a:solidFill>
                <a:latin typeface="Arial" panose="020B0604020202020204" pitchFamily="34" charset="0"/>
                <a:ea typeface="ＭＳ Ｐゴシック" charset="-128"/>
                <a:cs typeface="Arial" panose="020B0604020202020204" pitchFamily="34" charset="0"/>
              </a:rPr>
              <a:t>可視化、解析することができる。</a:t>
            </a:r>
            <a:r>
              <a:rPr lang="en-US" altLang="ja-JP" sz="1600" dirty="0" smtClean="0">
                <a:solidFill>
                  <a:srgbClr val="000000"/>
                </a:solidFill>
                <a:latin typeface="Arial" panose="020B0604020202020204" pitchFamily="34" charset="0"/>
                <a:ea typeface="ＭＳ Ｐゴシック" charset="-128"/>
                <a:cs typeface="Arial" panose="020B0604020202020204" pitchFamily="34" charset="0"/>
              </a:rPr>
              <a:t>.</a:t>
            </a:r>
          </a:p>
        </p:txBody>
      </p:sp>
      <p:sp>
        <p:nvSpPr>
          <p:cNvPr id="24" name="テキスト ボックス 29"/>
          <p:cNvSpPr txBox="1">
            <a:spLocks noChangeArrowheads="1"/>
          </p:cNvSpPr>
          <p:nvPr/>
        </p:nvSpPr>
        <p:spPr bwMode="auto">
          <a:xfrm>
            <a:off x="395536" y="2204864"/>
            <a:ext cx="3225550" cy="338554"/>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ja-JP" altLang="en-US" sz="1600" dirty="0" smtClean="0">
                <a:solidFill>
                  <a:srgbClr val="C00000"/>
                </a:solidFill>
                <a:latin typeface="Arial" panose="020B0604020202020204" pitchFamily="34" charset="0"/>
                <a:ea typeface="ヒラギノ角ゴ Pro W6" pitchFamily="80" charset="-128"/>
                <a:cs typeface="Arial" panose="020B0604020202020204" pitchFamily="34" charset="0"/>
              </a:rPr>
              <a:t>メタデータ・データベース</a:t>
            </a:r>
            <a:endParaRPr lang="en-US" altLang="ja-JP" sz="1600" dirty="0" smtClean="0">
              <a:solidFill>
                <a:srgbClr val="C00000"/>
              </a:solidFill>
              <a:latin typeface="Arial" panose="020B0604020202020204" pitchFamily="34" charset="0"/>
              <a:ea typeface="ヒラギノ角ゴ Pro W6" pitchFamily="80" charset="-128"/>
              <a:cs typeface="Arial" panose="020B0604020202020204" pitchFamily="34" charset="0"/>
            </a:endParaRPr>
          </a:p>
        </p:txBody>
      </p:sp>
      <p:sp>
        <p:nvSpPr>
          <p:cNvPr id="27" name="テキスト ボックス 29"/>
          <p:cNvSpPr txBox="1">
            <a:spLocks noChangeArrowheads="1"/>
          </p:cNvSpPr>
          <p:nvPr/>
        </p:nvSpPr>
        <p:spPr bwMode="auto">
          <a:xfrm>
            <a:off x="395536" y="5908049"/>
            <a:ext cx="3697311" cy="30777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altLang="ja-JP" sz="1400" i="1" dirty="0">
                <a:solidFill>
                  <a:srgbClr val="000000"/>
                </a:solidFill>
                <a:latin typeface="Arial" panose="020B0604020202020204" pitchFamily="34" charset="0"/>
                <a:ea typeface="ヒラギノ角ゴ Pro W6" pitchFamily="80" charset="-128"/>
                <a:cs typeface="Arial" panose="020B0604020202020204" pitchFamily="34" charset="0"/>
              </a:rPr>
              <a:t>http</a:t>
            </a:r>
            <a:r>
              <a:rPr lang="en-US" altLang="ja-JP" sz="1400" i="1" dirty="0" smtClean="0">
                <a:solidFill>
                  <a:srgbClr val="000000"/>
                </a:solidFill>
                <a:latin typeface="Arial" panose="020B0604020202020204" pitchFamily="34" charset="0"/>
                <a:ea typeface="ヒラギノ角ゴ Pro W6" pitchFamily="80" charset="-128"/>
                <a:cs typeface="Arial" panose="020B0604020202020204" pitchFamily="34" charset="0"/>
              </a:rPr>
              <a:t>://search.iugonet.org/iugonet/</a:t>
            </a:r>
            <a:endParaRPr lang="ja-JP" altLang="en-US" sz="1400" i="1" dirty="0">
              <a:solidFill>
                <a:srgbClr val="000000"/>
              </a:solidFill>
              <a:latin typeface="Arial" panose="020B0604020202020204" pitchFamily="34" charset="0"/>
              <a:ea typeface="ヒラギノ角ゴ Pro W6" pitchFamily="80" charset="-128"/>
              <a:cs typeface="Arial" panose="020B0604020202020204" pitchFamily="34" charset="0"/>
            </a:endParaRPr>
          </a:p>
        </p:txBody>
      </p:sp>
    </p:spTree>
    <p:extLst>
      <p:ext uri="{BB962C8B-B14F-4D97-AF65-F5344CB8AC3E}">
        <p14:creationId xmlns:p14="http://schemas.microsoft.com/office/powerpoint/2010/main" val="150914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p:cNvSpPr/>
          <p:nvPr/>
        </p:nvSpPr>
        <p:spPr bwMode="auto">
          <a:xfrm>
            <a:off x="169934" y="5154509"/>
            <a:ext cx="5547492" cy="1141263"/>
          </a:xfrm>
          <a:prstGeom prst="rect">
            <a:avLst/>
          </a:prstGeom>
          <a:solidFill>
            <a:schemeClr val="accent5"/>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69" name="正方形/長方形 68"/>
          <p:cNvSpPr/>
          <p:nvPr/>
        </p:nvSpPr>
        <p:spPr bwMode="auto">
          <a:xfrm>
            <a:off x="169934" y="4149080"/>
            <a:ext cx="5547492" cy="1015772"/>
          </a:xfrm>
          <a:prstGeom prst="rect">
            <a:avLst/>
          </a:prstGeom>
          <a:solidFill>
            <a:srgbClr val="FFFF99"/>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12" name="正方形/長方形 11"/>
          <p:cNvSpPr/>
          <p:nvPr/>
        </p:nvSpPr>
        <p:spPr bwMode="auto">
          <a:xfrm>
            <a:off x="2188458" y="908721"/>
            <a:ext cx="2959606" cy="2905088"/>
          </a:xfrm>
          <a:prstGeom prst="rect">
            <a:avLst/>
          </a:prstGeom>
          <a:solidFill>
            <a:schemeClr val="bg1"/>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cxnSp>
        <p:nvCxnSpPr>
          <p:cNvPr id="49" name="直線コネクタ 48"/>
          <p:cNvCxnSpPr/>
          <p:nvPr/>
        </p:nvCxnSpPr>
        <p:spPr bwMode="auto">
          <a:xfrm flipH="1">
            <a:off x="6760720" y="5641455"/>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cxnSp>
        <p:nvCxnSpPr>
          <p:cNvPr id="47" name="直線コネクタ 46"/>
          <p:cNvCxnSpPr/>
          <p:nvPr/>
        </p:nvCxnSpPr>
        <p:spPr bwMode="auto">
          <a:xfrm flipH="1">
            <a:off x="6660232" y="3645024"/>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cxnSp>
        <p:nvCxnSpPr>
          <p:cNvPr id="5" name="直線コネクタ 4"/>
          <p:cNvCxnSpPr/>
          <p:nvPr/>
        </p:nvCxnSpPr>
        <p:spPr bwMode="auto">
          <a:xfrm flipH="1">
            <a:off x="6668287" y="1916832"/>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rPr>
              <a:t>Introduction: Metadata Database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5</a:t>
            </a:fld>
            <a:endParaRPr lang="en-US" altLang="ja-JP" sz="1200" dirty="0">
              <a:solidFill>
                <a:srgbClr val="FFFFFF">
                  <a:lumMod val="50000"/>
                </a:srgbClr>
              </a:solidFill>
            </a:endParaRPr>
          </a:p>
        </p:txBody>
      </p:sp>
      <p:pic>
        <p:nvPicPr>
          <p:cNvPr id="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2699792" y="1700808"/>
            <a:ext cx="827141" cy="1147000"/>
          </a:xfrm>
          <a:prstGeom prst="rect">
            <a:avLst/>
          </a:prstGeom>
          <a:noFill/>
        </p:spPr>
      </p:pic>
      <p:pic>
        <p:nvPicPr>
          <p:cNvPr id="5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3087317" y="1897536"/>
            <a:ext cx="827141" cy="1147000"/>
          </a:xfrm>
          <a:prstGeom prst="rect">
            <a:avLst/>
          </a:prstGeom>
          <a:noFill/>
        </p:spPr>
      </p:pic>
      <p:sp>
        <p:nvSpPr>
          <p:cNvPr id="10" name="円柱 9"/>
          <p:cNvSpPr/>
          <p:nvPr/>
        </p:nvSpPr>
        <p:spPr bwMode="auto">
          <a:xfrm>
            <a:off x="3551650" y="2319761"/>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1" name="テキスト ボックス 20"/>
          <p:cNvSpPr txBox="1"/>
          <p:nvPr/>
        </p:nvSpPr>
        <p:spPr bwMode="auto">
          <a:xfrm>
            <a:off x="3067984" y="1196752"/>
            <a:ext cx="2080080"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en-US" altLang="ja-JP" sz="1200" dirty="0" smtClean="0">
                <a:solidFill>
                  <a:srgbClr val="002060"/>
                </a:solidFill>
              </a:rPr>
              <a:t>http://search.iugonet.org/</a:t>
            </a:r>
            <a:endParaRPr kumimoji="1" lang="ja-JP" altLang="en-US" sz="1200" dirty="0" smtClean="0">
              <a:solidFill>
                <a:srgbClr val="002060"/>
              </a:solidFill>
            </a:endParaRPr>
          </a:p>
        </p:txBody>
      </p:sp>
      <p:pic>
        <p:nvPicPr>
          <p:cNvPr id="22" name="Picture 3" descr="C:\Program Files\Microsoft Office\MEDIA\CAGCAT10\j0195384.wmf"/>
          <p:cNvPicPr>
            <a:picLocks noChangeAspect="1" noChangeArrowheads="1"/>
          </p:cNvPicPr>
          <p:nvPr/>
        </p:nvPicPr>
        <p:blipFill>
          <a:blip r:embed="rId4"/>
          <a:srcRect/>
          <a:stretch>
            <a:fillRect/>
          </a:stretch>
        </p:blipFill>
        <p:spPr bwMode="auto">
          <a:xfrm>
            <a:off x="536639" y="1696258"/>
            <a:ext cx="845057" cy="862697"/>
          </a:xfrm>
          <a:prstGeom prst="rect">
            <a:avLst/>
          </a:prstGeom>
          <a:noFill/>
        </p:spPr>
      </p:pic>
      <p:sp>
        <p:nvSpPr>
          <p:cNvPr id="23" name="テキスト ボックス 22"/>
          <p:cNvSpPr txBox="1"/>
          <p:nvPr/>
        </p:nvSpPr>
        <p:spPr bwMode="auto">
          <a:xfrm>
            <a:off x="54362" y="1517992"/>
            <a:ext cx="1030364" cy="397609"/>
          </a:xfrm>
          <a:prstGeom prst="rect">
            <a:avLst/>
          </a:prstGeom>
          <a:noFill/>
          <a:ln w="9525">
            <a:noFill/>
            <a:miter lim="800000"/>
            <a:headEnd/>
            <a:tailEnd/>
          </a:ln>
          <a:effectLst/>
        </p:spPr>
        <p:txBody>
          <a:bodyPr wrap="square" rtlCol="0">
            <a:prstTxWarp prst="textNoShape">
              <a:avLst/>
            </a:prstTxWarp>
            <a:spAutoFit/>
          </a:bodyPr>
          <a:lstStyle/>
          <a:p>
            <a:pPr algn="l">
              <a:lnSpc>
                <a:spcPts val="800"/>
              </a:lnSpc>
              <a:spcBef>
                <a:spcPct val="50000"/>
              </a:spcBef>
            </a:pPr>
            <a:r>
              <a:rPr lang="ja-JP" altLang="en-US" sz="1200" dirty="0" smtClean="0">
                <a:solidFill>
                  <a:srgbClr val="C00000"/>
                </a:solidFill>
              </a:rPr>
              <a:t>オーロラ</a:t>
            </a:r>
            <a:endParaRPr lang="en-US" altLang="ja-JP" sz="1200" dirty="0" smtClean="0">
              <a:solidFill>
                <a:srgbClr val="C00000"/>
              </a:solidFill>
            </a:endParaRPr>
          </a:p>
          <a:p>
            <a:pPr algn="l">
              <a:lnSpc>
                <a:spcPts val="800"/>
              </a:lnSpc>
              <a:spcBef>
                <a:spcPct val="50000"/>
              </a:spcBef>
            </a:pPr>
            <a:r>
              <a:rPr lang="ja-JP" altLang="en-US" sz="1200" dirty="0" smtClean="0">
                <a:solidFill>
                  <a:srgbClr val="C00000"/>
                </a:solidFill>
              </a:rPr>
              <a:t>研究者</a:t>
            </a:r>
            <a:endParaRPr kumimoji="1" lang="ja-JP" altLang="en-US" sz="1200" dirty="0" smtClean="0">
              <a:solidFill>
                <a:srgbClr val="C00000"/>
              </a:solidFill>
            </a:endParaRPr>
          </a:p>
        </p:txBody>
      </p:sp>
      <p:pic>
        <p:nvPicPr>
          <p:cNvPr id="2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49153" y="1201880"/>
            <a:ext cx="827141" cy="1147000"/>
          </a:xfrm>
          <a:prstGeom prst="rect">
            <a:avLst/>
          </a:prstGeom>
          <a:noFill/>
        </p:spPr>
      </p:pic>
      <p:sp>
        <p:nvSpPr>
          <p:cNvPr id="25" name="円柱 24"/>
          <p:cNvSpPr/>
          <p:nvPr/>
        </p:nvSpPr>
        <p:spPr bwMode="auto">
          <a:xfrm>
            <a:off x="6543739" y="1561921"/>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7" name="正方形/長方形 26"/>
          <p:cNvSpPr/>
          <p:nvPr/>
        </p:nvSpPr>
        <p:spPr bwMode="auto">
          <a:xfrm>
            <a:off x="5872423" y="908720"/>
            <a:ext cx="2804033" cy="1570664"/>
          </a:xfrm>
          <a:prstGeom prst="rect">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28" name="テキスト ボックス 27"/>
          <p:cNvSpPr txBox="1"/>
          <p:nvPr/>
        </p:nvSpPr>
        <p:spPr bwMode="auto">
          <a:xfrm>
            <a:off x="5868144" y="908720"/>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002060"/>
                </a:solidFill>
              </a:rPr>
              <a:t>研究機関</a:t>
            </a:r>
            <a:r>
              <a:rPr kumimoji="1" lang="en-US" altLang="ja-JP" sz="1200" dirty="0" smtClean="0">
                <a:solidFill>
                  <a:srgbClr val="002060"/>
                </a:solidFill>
              </a:rPr>
              <a:t> A</a:t>
            </a:r>
            <a:endParaRPr kumimoji="1" lang="ja-JP" altLang="en-US" sz="1200" dirty="0" smtClean="0">
              <a:solidFill>
                <a:srgbClr val="002060"/>
              </a:solidFill>
            </a:endParaRPr>
          </a:p>
        </p:txBody>
      </p:sp>
      <p:pic>
        <p:nvPicPr>
          <p:cNvPr id="2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49153" y="2924944"/>
            <a:ext cx="827141" cy="1147000"/>
          </a:xfrm>
          <a:prstGeom prst="rect">
            <a:avLst/>
          </a:prstGeom>
          <a:noFill/>
        </p:spPr>
      </p:pic>
      <p:sp>
        <p:nvSpPr>
          <p:cNvPr id="30" name="円柱 29"/>
          <p:cNvSpPr/>
          <p:nvPr/>
        </p:nvSpPr>
        <p:spPr bwMode="auto">
          <a:xfrm>
            <a:off x="6543739" y="3284985"/>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1" name="正方形/長方形 30"/>
          <p:cNvSpPr/>
          <p:nvPr/>
        </p:nvSpPr>
        <p:spPr bwMode="auto">
          <a:xfrm>
            <a:off x="6372200" y="3429000"/>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smtClean="0">
                <a:ln>
                  <a:noFill/>
                </a:ln>
                <a:solidFill>
                  <a:srgbClr val="292929"/>
                </a:solidFill>
                <a:effectLst/>
                <a:latin typeface="+mn-lt"/>
                <a:ea typeface="ヒラギノ角ゴ Pro W6" charset="-128"/>
                <a:cs typeface="ヒラギノ角ゴ Pro W6" charset="-128"/>
              </a:rPr>
              <a:t>観測</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rgbClr val="292929"/>
                </a:solidFill>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32" name="正方形/長方形 31"/>
          <p:cNvSpPr/>
          <p:nvPr/>
        </p:nvSpPr>
        <p:spPr bwMode="auto">
          <a:xfrm>
            <a:off x="5872423" y="2650424"/>
            <a:ext cx="2804033" cy="1570664"/>
          </a:xfrm>
          <a:prstGeom prst="rect">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33" name="テキスト ボックス 32"/>
          <p:cNvSpPr txBox="1"/>
          <p:nvPr/>
        </p:nvSpPr>
        <p:spPr bwMode="auto">
          <a:xfrm>
            <a:off x="5868144" y="2650424"/>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006600"/>
                </a:solidFill>
              </a:rPr>
              <a:t>大学</a:t>
            </a:r>
            <a:r>
              <a:rPr kumimoji="1" lang="en-US" altLang="ja-JP" sz="1200" dirty="0" smtClean="0">
                <a:solidFill>
                  <a:srgbClr val="006600"/>
                </a:solidFill>
              </a:rPr>
              <a:t> B</a:t>
            </a:r>
            <a:endParaRPr kumimoji="1" lang="ja-JP" altLang="en-US" sz="1200" dirty="0" smtClean="0">
              <a:solidFill>
                <a:srgbClr val="006600"/>
              </a:solidFill>
            </a:endParaRPr>
          </a:p>
        </p:txBody>
      </p:sp>
      <p:pic>
        <p:nvPicPr>
          <p:cNvPr id="3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49153" y="4941168"/>
            <a:ext cx="827141" cy="1147000"/>
          </a:xfrm>
          <a:prstGeom prst="rect">
            <a:avLst/>
          </a:prstGeom>
          <a:noFill/>
        </p:spPr>
      </p:pic>
      <p:sp>
        <p:nvSpPr>
          <p:cNvPr id="36" name="円柱 35"/>
          <p:cNvSpPr/>
          <p:nvPr/>
        </p:nvSpPr>
        <p:spPr bwMode="auto">
          <a:xfrm>
            <a:off x="6543739" y="5301209"/>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8" name="正方形/長方形 37"/>
          <p:cNvSpPr/>
          <p:nvPr/>
        </p:nvSpPr>
        <p:spPr bwMode="auto">
          <a:xfrm>
            <a:off x="5872423" y="4666648"/>
            <a:ext cx="2804033" cy="1570664"/>
          </a:xfrm>
          <a:prstGeom prst="rect">
            <a:avLst/>
          </a:prstGeom>
          <a:noFill/>
          <a:ln w="1905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39" name="テキスト ボックス 38"/>
          <p:cNvSpPr txBox="1"/>
          <p:nvPr/>
        </p:nvSpPr>
        <p:spPr bwMode="auto">
          <a:xfrm>
            <a:off x="5868144" y="4666648"/>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990000"/>
                </a:solidFill>
              </a:rPr>
              <a:t>大学</a:t>
            </a:r>
            <a:r>
              <a:rPr kumimoji="1" lang="en-US" altLang="ja-JP" sz="1200" dirty="0" smtClean="0">
                <a:solidFill>
                  <a:srgbClr val="990000"/>
                </a:solidFill>
              </a:rPr>
              <a:t> N</a:t>
            </a:r>
            <a:endParaRPr kumimoji="1" lang="ja-JP" altLang="en-US" sz="1200" dirty="0" smtClean="0">
              <a:solidFill>
                <a:srgbClr val="990000"/>
              </a:solidFill>
            </a:endParaRPr>
          </a:p>
        </p:txBody>
      </p:sp>
      <p:pic>
        <p:nvPicPr>
          <p:cNvPr id="40" name="Picture 3" descr="C:\Program Files\Microsoft Office\MEDIA\CAGCAT10\j0195384.wmf"/>
          <p:cNvPicPr>
            <a:picLocks noChangeAspect="1" noChangeArrowheads="1"/>
          </p:cNvPicPr>
          <p:nvPr/>
        </p:nvPicPr>
        <p:blipFill>
          <a:blip r:embed="rId4"/>
          <a:srcRect/>
          <a:stretch>
            <a:fillRect/>
          </a:stretch>
        </p:blipFill>
        <p:spPr bwMode="auto">
          <a:xfrm>
            <a:off x="549910" y="2852936"/>
            <a:ext cx="845057" cy="862697"/>
          </a:xfrm>
          <a:prstGeom prst="rect">
            <a:avLst/>
          </a:prstGeom>
          <a:noFill/>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359" y="3174622"/>
            <a:ext cx="1105481" cy="832796"/>
          </a:xfrm>
          <a:prstGeom prst="rect">
            <a:avLst/>
          </a:prstGeom>
        </p:spPr>
      </p:pic>
      <p:sp>
        <p:nvSpPr>
          <p:cNvPr id="42" name="テキスト ボックス 41"/>
          <p:cNvSpPr txBox="1"/>
          <p:nvPr/>
        </p:nvSpPr>
        <p:spPr bwMode="auto">
          <a:xfrm>
            <a:off x="7493043" y="1209899"/>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kumimoji="1" lang="ja-JP" altLang="en-US" sz="1200" dirty="0" smtClean="0">
              <a:solidFill>
                <a:srgbClr val="C00000"/>
              </a:solidFill>
            </a:endParaRPr>
          </a:p>
        </p:txBody>
      </p:sp>
      <p:sp>
        <p:nvSpPr>
          <p:cNvPr id="43" name="テキスト ボックス 42"/>
          <p:cNvSpPr txBox="1"/>
          <p:nvPr/>
        </p:nvSpPr>
        <p:spPr bwMode="auto">
          <a:xfrm>
            <a:off x="5933525" y="1095127"/>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599" y="1462255"/>
            <a:ext cx="1143000" cy="857250"/>
          </a:xfrm>
          <a:prstGeom prst="rect">
            <a:avLst/>
          </a:prstGeom>
        </p:spPr>
      </p:pic>
      <p:sp>
        <p:nvSpPr>
          <p:cNvPr id="45" name="テキスト ボックス 44"/>
          <p:cNvSpPr txBox="1"/>
          <p:nvPr/>
        </p:nvSpPr>
        <p:spPr bwMode="auto">
          <a:xfrm>
            <a:off x="7493043" y="2935977"/>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lang="ja-JP" altLang="en-US" sz="1200" dirty="0">
              <a:solidFill>
                <a:srgbClr val="C00000"/>
              </a:solidFill>
            </a:endParaRPr>
          </a:p>
        </p:txBody>
      </p:sp>
      <p:sp>
        <p:nvSpPr>
          <p:cNvPr id="50" name="テキスト ボックス 49"/>
          <p:cNvSpPr txBox="1"/>
          <p:nvPr/>
        </p:nvSpPr>
        <p:spPr bwMode="auto">
          <a:xfrm>
            <a:off x="7493043" y="4952201"/>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lang="ja-JP" altLang="en-US" sz="1200" dirty="0">
              <a:solidFill>
                <a:srgbClr val="C00000"/>
              </a:solidFill>
            </a:endParaRPr>
          </a:p>
        </p:txBody>
      </p:sp>
      <p:sp>
        <p:nvSpPr>
          <p:cNvPr id="52" name="テキスト ボックス 51"/>
          <p:cNvSpPr txBox="1"/>
          <p:nvPr/>
        </p:nvSpPr>
        <p:spPr bwMode="auto">
          <a:xfrm rot="5400000">
            <a:off x="7059834" y="4304129"/>
            <a:ext cx="464494"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kumimoji="1" lang="ja-JP" altLang="en-US" sz="1200" dirty="0" smtClean="0">
                <a:solidFill>
                  <a:srgbClr val="C00000"/>
                </a:solidFill>
              </a:rPr>
              <a:t>・・・</a:t>
            </a:r>
          </a:p>
        </p:txBody>
      </p:sp>
      <p:cxnSp>
        <p:nvCxnSpPr>
          <p:cNvPr id="57" name="直線矢印コネクタ 56"/>
          <p:cNvCxnSpPr/>
          <p:nvPr/>
        </p:nvCxnSpPr>
        <p:spPr bwMode="auto">
          <a:xfrm>
            <a:off x="1472289" y="2041552"/>
            <a:ext cx="1078564" cy="278209"/>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sp>
        <p:nvSpPr>
          <p:cNvPr id="59" name="円形吹き出し 58"/>
          <p:cNvSpPr/>
          <p:nvPr/>
        </p:nvSpPr>
        <p:spPr bwMode="auto">
          <a:xfrm>
            <a:off x="112982" y="836712"/>
            <a:ext cx="1130304" cy="681280"/>
          </a:xfrm>
          <a:prstGeom prst="wedgeEllipseCallout">
            <a:avLst>
              <a:gd name="adj1" fmla="val 25845"/>
              <a:gd name="adj2" fmla="val 6868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2"/>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67" name="テキスト ボックス 66"/>
          <p:cNvSpPr txBox="1"/>
          <p:nvPr/>
        </p:nvSpPr>
        <p:spPr bwMode="auto">
          <a:xfrm>
            <a:off x="116066" y="988416"/>
            <a:ext cx="1165236" cy="476946"/>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オーロラデータ</a:t>
            </a:r>
            <a:endParaRPr lang="en-US" altLang="ja-JP" sz="1200" dirty="0" smtClean="0"/>
          </a:p>
          <a:p>
            <a:pPr algn="ctr">
              <a:lnSpc>
                <a:spcPts val="800"/>
              </a:lnSpc>
              <a:spcBef>
                <a:spcPct val="50000"/>
              </a:spcBef>
            </a:pPr>
            <a:r>
              <a:rPr kumimoji="1" lang="ja-JP" altLang="en-US" sz="1200" dirty="0" smtClean="0"/>
              <a:t>はこっち。</a:t>
            </a:r>
          </a:p>
        </p:txBody>
      </p:sp>
      <p:sp>
        <p:nvSpPr>
          <p:cNvPr id="10243" name="雲形吹き出し 10242"/>
          <p:cNvSpPr/>
          <p:nvPr/>
        </p:nvSpPr>
        <p:spPr bwMode="auto">
          <a:xfrm>
            <a:off x="1065785" y="957181"/>
            <a:ext cx="1309841" cy="808970"/>
          </a:xfrm>
          <a:prstGeom prst="cloudCallout">
            <a:avLst>
              <a:gd name="adj1" fmla="val -44027"/>
              <a:gd name="adj2" fmla="val 51789"/>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5" name="テキスト ボックス 74"/>
          <p:cNvSpPr txBox="1"/>
          <p:nvPr/>
        </p:nvSpPr>
        <p:spPr bwMode="auto">
          <a:xfrm>
            <a:off x="1075389" y="1061685"/>
            <a:ext cx="1276409" cy="681496"/>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地磁気のデータ</a:t>
            </a:r>
            <a:endParaRPr lang="en-US" altLang="ja-JP" sz="1200" dirty="0" smtClean="0"/>
          </a:p>
          <a:p>
            <a:pPr algn="ctr">
              <a:lnSpc>
                <a:spcPts val="800"/>
              </a:lnSpc>
              <a:spcBef>
                <a:spcPct val="50000"/>
              </a:spcBef>
            </a:pPr>
            <a:r>
              <a:rPr lang="ja-JP" altLang="en-US" sz="1200" dirty="0" smtClean="0"/>
              <a:t>はどこにある？</a:t>
            </a:r>
            <a:endParaRPr lang="en-US" altLang="ja-JP" sz="1200" dirty="0" smtClean="0"/>
          </a:p>
        </p:txBody>
      </p:sp>
      <p:cxnSp>
        <p:nvCxnSpPr>
          <p:cNvPr id="93" name="直線矢印コネクタ 92"/>
          <p:cNvCxnSpPr/>
          <p:nvPr/>
        </p:nvCxnSpPr>
        <p:spPr bwMode="auto">
          <a:xfrm flipV="1">
            <a:off x="1511460" y="2927423"/>
            <a:ext cx="1051418" cy="634645"/>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sp>
        <p:nvSpPr>
          <p:cNvPr id="98" name="テキスト ボックス 97"/>
          <p:cNvSpPr txBox="1"/>
          <p:nvPr/>
        </p:nvSpPr>
        <p:spPr bwMode="auto">
          <a:xfrm>
            <a:off x="17792" y="2739990"/>
            <a:ext cx="1172713" cy="389850"/>
          </a:xfrm>
          <a:prstGeom prst="rect">
            <a:avLst/>
          </a:prstGeom>
          <a:noFill/>
          <a:ln w="9525">
            <a:noFill/>
            <a:miter lim="800000"/>
            <a:headEnd/>
            <a:tailEnd/>
          </a:ln>
          <a:effectLst/>
        </p:spPr>
        <p:txBody>
          <a:bodyPr wrap="square" rtlCol="0">
            <a:prstTxWarp prst="textNoShape">
              <a:avLst/>
            </a:prstTxWarp>
            <a:spAutoFit/>
          </a:bodyPr>
          <a:lstStyle/>
          <a:p>
            <a:pPr algn="l">
              <a:lnSpc>
                <a:spcPts val="800"/>
              </a:lnSpc>
              <a:spcBef>
                <a:spcPct val="50000"/>
              </a:spcBef>
            </a:pPr>
            <a:r>
              <a:rPr lang="ja-JP" altLang="en-US" sz="1200" dirty="0" smtClean="0">
                <a:solidFill>
                  <a:srgbClr val="C00000"/>
                </a:solidFill>
              </a:rPr>
              <a:t>地磁気</a:t>
            </a:r>
            <a:endParaRPr lang="en-US" altLang="ja-JP" sz="1200" dirty="0" smtClean="0">
              <a:solidFill>
                <a:srgbClr val="C00000"/>
              </a:solidFill>
            </a:endParaRPr>
          </a:p>
          <a:p>
            <a:pPr algn="l">
              <a:lnSpc>
                <a:spcPts val="800"/>
              </a:lnSpc>
              <a:spcBef>
                <a:spcPct val="50000"/>
              </a:spcBef>
            </a:pPr>
            <a:r>
              <a:rPr kumimoji="1" lang="ja-JP" altLang="en-US" sz="1200" dirty="0">
                <a:solidFill>
                  <a:srgbClr val="C00000"/>
                </a:solidFill>
              </a:rPr>
              <a:t>研究者</a:t>
            </a:r>
            <a:endParaRPr kumimoji="1" lang="ja-JP" altLang="en-US" sz="1200" dirty="0" smtClean="0">
              <a:solidFill>
                <a:srgbClr val="C00000"/>
              </a:solidFill>
            </a:endParaRPr>
          </a:p>
        </p:txBody>
      </p:sp>
      <p:sp>
        <p:nvSpPr>
          <p:cNvPr id="106" name="テキスト ボックス 105"/>
          <p:cNvSpPr txBox="1"/>
          <p:nvPr/>
        </p:nvSpPr>
        <p:spPr bwMode="auto">
          <a:xfrm>
            <a:off x="2214604" y="908720"/>
            <a:ext cx="2933459" cy="345687"/>
          </a:xfrm>
          <a:prstGeom prst="rect">
            <a:avLst/>
          </a:prstGeom>
          <a:noFill/>
          <a:ln w="9525">
            <a:noFill/>
            <a:miter lim="800000"/>
            <a:headEnd/>
            <a:tailEnd/>
          </a:ln>
          <a:effectLst/>
        </p:spPr>
        <p:txBody>
          <a:bodyPr wrap="square" rtlCol="0" anchor="ctr" anchorCtr="1">
            <a:prstTxWarp prst="textNoShape">
              <a:avLst/>
            </a:prstTxWarp>
            <a:noAutofit/>
          </a:bodyPr>
          <a:lstStyle/>
          <a:p>
            <a:pPr algn="l">
              <a:spcBef>
                <a:spcPct val="50000"/>
              </a:spcBef>
            </a:pPr>
            <a:r>
              <a:rPr kumimoji="1" lang="en-US" altLang="ja-JP" sz="1400" dirty="0" smtClean="0">
                <a:solidFill>
                  <a:srgbClr val="002060"/>
                </a:solidFill>
              </a:rPr>
              <a:t>IUGONET</a:t>
            </a:r>
            <a:r>
              <a:rPr lang="ja-JP" altLang="en-US" sz="1400" dirty="0" smtClean="0">
                <a:solidFill>
                  <a:srgbClr val="002060"/>
                </a:solidFill>
              </a:rPr>
              <a:t>メタデータ・データベース</a:t>
            </a:r>
            <a:endParaRPr kumimoji="1" lang="ja-JP" altLang="en-US" sz="1400" dirty="0" smtClean="0">
              <a:solidFill>
                <a:srgbClr val="002060"/>
              </a:solidFill>
            </a:endParaRPr>
          </a:p>
        </p:txBody>
      </p:sp>
      <p:sp>
        <p:nvSpPr>
          <p:cNvPr id="56" name="フローチャート: 書類 55"/>
          <p:cNvSpPr/>
          <p:nvPr/>
        </p:nvSpPr>
        <p:spPr bwMode="auto">
          <a:xfrm>
            <a:off x="3853738" y="2707379"/>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cs typeface="ヒラギノ角ゴ Pro W6" charset="-128"/>
            </a:endParaRPr>
          </a:p>
        </p:txBody>
      </p:sp>
      <p:sp>
        <p:nvSpPr>
          <p:cNvPr id="60" name="フローチャート: 書類 59"/>
          <p:cNvSpPr/>
          <p:nvPr/>
        </p:nvSpPr>
        <p:spPr bwMode="auto">
          <a:xfrm>
            <a:off x="3924384" y="2819263"/>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cs typeface="ヒラギノ角ゴ Pro W6" charset="-128"/>
            </a:endParaRPr>
          </a:p>
        </p:txBody>
      </p:sp>
      <p:sp>
        <p:nvSpPr>
          <p:cNvPr id="62" name="フローチャート: 書類 61"/>
          <p:cNvSpPr/>
          <p:nvPr/>
        </p:nvSpPr>
        <p:spPr bwMode="auto">
          <a:xfrm>
            <a:off x="277260" y="4364642"/>
            <a:ext cx="810405" cy="576526"/>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200" b="0" i="0" u="none" strike="noStrike" cap="none" normalizeH="0" baseline="0" dirty="0">
              <a:ln>
                <a:noFill/>
              </a:ln>
              <a:solidFill>
                <a:srgbClr val="C00000"/>
              </a:solidFill>
              <a:effectLst/>
              <a:latin typeface="+mn-lt"/>
              <a:ea typeface="+mn-ea"/>
              <a:cs typeface="ヒラギノ角ゴ Pro W6" charset="-128"/>
            </a:endParaRPr>
          </a:p>
        </p:txBody>
      </p:sp>
      <p:sp>
        <p:nvSpPr>
          <p:cNvPr id="63" name="テキスト ボックス 62"/>
          <p:cNvSpPr txBox="1"/>
          <p:nvPr/>
        </p:nvSpPr>
        <p:spPr bwMode="auto">
          <a:xfrm>
            <a:off x="1144343" y="4243713"/>
            <a:ext cx="4484820" cy="841471"/>
          </a:xfrm>
          <a:prstGeom prst="rect">
            <a:avLst/>
          </a:prstGeom>
          <a:noFill/>
          <a:ln w="9525">
            <a:noFill/>
            <a:miter lim="800000"/>
            <a:headEnd/>
            <a:tailEnd/>
          </a:ln>
          <a:effectLst/>
        </p:spPr>
        <p:txBody>
          <a:bodyPr wrap="square" lIns="90000" rIns="90000" rtlCol="0" anchor="ctr" anchorCtr="0">
            <a:prstTxWarp prst="textNoShape">
              <a:avLst/>
            </a:prstTxWarp>
            <a:noAutofit/>
          </a:bodyPr>
          <a:lstStyle/>
          <a:p>
            <a:pPr>
              <a:lnSpc>
                <a:spcPts val="1000"/>
              </a:lnSpc>
              <a:spcBef>
                <a:spcPct val="50000"/>
              </a:spcBef>
            </a:pPr>
            <a:r>
              <a:rPr lang="ja-JP" altLang="en-US" sz="1400" u="sng" dirty="0" smtClean="0">
                <a:solidFill>
                  <a:srgbClr val="002060"/>
                </a:solidFill>
              </a:rPr>
              <a:t>観測データに関する情報</a:t>
            </a:r>
            <a:endParaRPr kumimoji="1" lang="en-US" altLang="ja-JP" sz="1400" u="sng" dirty="0" smtClean="0">
              <a:solidFill>
                <a:srgbClr val="002060"/>
              </a:solidFill>
            </a:endParaRPr>
          </a:p>
          <a:p>
            <a:pPr>
              <a:lnSpc>
                <a:spcPts val="1000"/>
              </a:lnSpc>
              <a:spcBef>
                <a:spcPct val="50000"/>
              </a:spcBef>
            </a:pPr>
            <a:r>
              <a:rPr lang="ja-JP" altLang="en-US" sz="1200" dirty="0" smtClean="0">
                <a:solidFill>
                  <a:srgbClr val="002060"/>
                </a:solidFill>
              </a:rPr>
              <a:t>例： 観測開始日時、終了日時、データ詳細情報、</a:t>
            </a:r>
            <a:r>
              <a:rPr lang="en-US" altLang="ja-JP" sz="1200" dirty="0" smtClean="0">
                <a:solidFill>
                  <a:srgbClr val="002060"/>
                </a:solidFill>
              </a:rPr>
              <a:t>URL, </a:t>
            </a:r>
            <a:r>
              <a:rPr lang="ja-JP" altLang="en-US" sz="1200" dirty="0" smtClean="0">
                <a:solidFill>
                  <a:srgbClr val="002060"/>
                </a:solidFill>
              </a:rPr>
              <a:t>測器情報</a:t>
            </a:r>
            <a:r>
              <a:rPr lang="en-US" altLang="ja-JP" sz="1200" dirty="0" smtClean="0">
                <a:solidFill>
                  <a:srgbClr val="002060"/>
                </a:solidFill>
              </a:rPr>
              <a:t>, </a:t>
            </a:r>
          </a:p>
          <a:p>
            <a:pPr>
              <a:lnSpc>
                <a:spcPts val="1000"/>
              </a:lnSpc>
              <a:spcBef>
                <a:spcPct val="50000"/>
              </a:spcBef>
            </a:pPr>
            <a:r>
              <a:rPr lang="en-US" altLang="ja-JP" sz="1200" dirty="0">
                <a:solidFill>
                  <a:srgbClr val="002060"/>
                </a:solidFill>
              </a:rPr>
              <a:t> </a:t>
            </a:r>
            <a:r>
              <a:rPr lang="en-US" altLang="ja-JP" sz="1200" dirty="0" smtClean="0">
                <a:solidFill>
                  <a:srgbClr val="002060"/>
                </a:solidFill>
              </a:rPr>
              <a:t>     </a:t>
            </a:r>
            <a:r>
              <a:rPr lang="ja-JP" altLang="en-US" sz="1200" dirty="0" smtClean="0">
                <a:solidFill>
                  <a:srgbClr val="002060"/>
                </a:solidFill>
              </a:rPr>
              <a:t>観測所情報、利用ポリシー、コンタクト先情報</a:t>
            </a:r>
            <a:r>
              <a:rPr lang="en-US" altLang="ja-JP" sz="1200" dirty="0" smtClean="0">
                <a:solidFill>
                  <a:srgbClr val="002060"/>
                </a:solidFill>
              </a:rPr>
              <a:t>..</a:t>
            </a:r>
            <a:endParaRPr kumimoji="1" lang="ja-JP" altLang="en-US" sz="1200" dirty="0" smtClean="0">
              <a:solidFill>
                <a:srgbClr val="002060"/>
              </a:solidFill>
            </a:endParaRPr>
          </a:p>
        </p:txBody>
      </p:sp>
      <p:grpSp>
        <p:nvGrpSpPr>
          <p:cNvPr id="4" name="グループ化 3"/>
          <p:cNvGrpSpPr/>
          <p:nvPr/>
        </p:nvGrpSpPr>
        <p:grpSpPr>
          <a:xfrm>
            <a:off x="378534" y="5229200"/>
            <a:ext cx="664412" cy="747666"/>
            <a:chOff x="3195691" y="2583111"/>
            <a:chExt cx="1184413" cy="1255012"/>
          </a:xfrm>
        </p:grpSpPr>
        <p:pic>
          <p:nvPicPr>
            <p:cNvPr id="6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3195691" y="2583111"/>
              <a:ext cx="827141" cy="1147000"/>
            </a:xfrm>
            <a:prstGeom prst="rect">
              <a:avLst/>
            </a:prstGeom>
            <a:noFill/>
          </p:spPr>
        </p:pic>
        <p:sp>
          <p:nvSpPr>
            <p:cNvPr id="65" name="円柱 64"/>
            <p:cNvSpPr/>
            <p:nvPr/>
          </p:nvSpPr>
          <p:spPr bwMode="auto">
            <a:xfrm>
              <a:off x="3660024" y="3190052"/>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grpSp>
      <p:sp>
        <p:nvSpPr>
          <p:cNvPr id="66" name="正方形/長方形 65"/>
          <p:cNvSpPr/>
          <p:nvPr/>
        </p:nvSpPr>
        <p:spPr bwMode="auto">
          <a:xfrm>
            <a:off x="169934" y="5733256"/>
            <a:ext cx="1127537"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smtClean="0">
                <a:ln>
                  <a:noFill/>
                </a:ln>
                <a:solidFill>
                  <a:srgbClr val="002060"/>
                </a:solidFill>
                <a:effectLst/>
                <a:latin typeface="+mn-lt"/>
                <a:ea typeface="ヒラギノ角ゴ Pro W6" charset="-128"/>
                <a:cs typeface="ヒラギノ角ゴ Pro W6" charset="-128"/>
              </a:rPr>
              <a:t>メタデータ</a:t>
            </a:r>
            <a:endParaRPr kumimoji="1" lang="en-US" altLang="ja-JP" sz="1200" i="0" u="none" strike="noStrike" cap="none" normalizeH="0" baseline="0" dirty="0" smtClean="0">
              <a:ln>
                <a:noFill/>
              </a:ln>
              <a:solidFill>
                <a:srgbClr val="002060"/>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rgbClr val="002060"/>
                </a:solidFill>
                <a:latin typeface="+mn-lt"/>
                <a:ea typeface="ヒラギノ角ゴ Pro W6" charset="-128"/>
                <a:cs typeface="ヒラギノ角ゴ Pro W6" charset="-128"/>
              </a:rPr>
              <a:t>データベース</a:t>
            </a:r>
            <a:endParaRPr kumimoji="1" lang="en-US" altLang="ja-JP" sz="1200" i="0" u="none" strike="noStrike" cap="none" normalizeH="0" baseline="0" dirty="0" smtClean="0">
              <a:ln>
                <a:noFill/>
              </a:ln>
              <a:solidFill>
                <a:srgbClr val="002060"/>
              </a:solidFill>
              <a:effectLst/>
              <a:latin typeface="+mn-lt"/>
              <a:ea typeface="ヒラギノ角ゴ Pro W6" charset="-128"/>
              <a:cs typeface="ヒラギノ角ゴ Pro W6" charset="-128"/>
            </a:endParaRPr>
          </a:p>
        </p:txBody>
      </p:sp>
      <p:cxnSp>
        <p:nvCxnSpPr>
          <p:cNvPr id="76" name="直線矢印コネクタ 75"/>
          <p:cNvCxnSpPr/>
          <p:nvPr/>
        </p:nvCxnSpPr>
        <p:spPr bwMode="auto">
          <a:xfrm flipV="1">
            <a:off x="4583151" y="1976949"/>
            <a:ext cx="1371675" cy="443815"/>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cxnSp>
        <p:nvCxnSpPr>
          <p:cNvPr id="79" name="直線矢印コネクタ 78"/>
          <p:cNvCxnSpPr>
            <a:endCxn id="29" idx="1"/>
          </p:cNvCxnSpPr>
          <p:nvPr/>
        </p:nvCxnSpPr>
        <p:spPr bwMode="auto">
          <a:xfrm>
            <a:off x="4716966" y="2956023"/>
            <a:ext cx="1332187" cy="542421"/>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cxnSp>
        <p:nvCxnSpPr>
          <p:cNvPr id="82" name="直線矢印コネクタ 81"/>
          <p:cNvCxnSpPr/>
          <p:nvPr/>
        </p:nvCxnSpPr>
        <p:spPr bwMode="auto">
          <a:xfrm>
            <a:off x="4658680" y="3291737"/>
            <a:ext cx="1378401" cy="1742922"/>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sp>
        <p:nvSpPr>
          <p:cNvPr id="88" name="雲形吹き出し 87"/>
          <p:cNvSpPr/>
          <p:nvPr/>
        </p:nvSpPr>
        <p:spPr bwMode="auto">
          <a:xfrm>
            <a:off x="1167069" y="2330274"/>
            <a:ext cx="1364258" cy="778959"/>
          </a:xfrm>
          <a:prstGeom prst="cloudCallout">
            <a:avLst>
              <a:gd name="adj1" fmla="val -42918"/>
              <a:gd name="adj2" fmla="val 5052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89" name="テキスト ボックス 88"/>
          <p:cNvSpPr txBox="1"/>
          <p:nvPr/>
        </p:nvSpPr>
        <p:spPr bwMode="auto">
          <a:xfrm>
            <a:off x="1202577" y="2498057"/>
            <a:ext cx="1276409" cy="506191"/>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太陽のデータと</a:t>
            </a:r>
            <a:endParaRPr lang="en-US" altLang="ja-JP" sz="1200" dirty="0" smtClean="0"/>
          </a:p>
          <a:p>
            <a:pPr algn="ctr">
              <a:lnSpc>
                <a:spcPts val="800"/>
              </a:lnSpc>
              <a:spcBef>
                <a:spcPct val="50000"/>
              </a:spcBef>
            </a:pPr>
            <a:r>
              <a:rPr lang="ja-JP" altLang="en-US" sz="1200" dirty="0" smtClean="0"/>
              <a:t>比較したい。</a:t>
            </a:r>
            <a:endParaRPr lang="en-US" altLang="ja-JP" sz="1200" dirty="0" smtClean="0"/>
          </a:p>
        </p:txBody>
      </p:sp>
      <p:cxnSp>
        <p:nvCxnSpPr>
          <p:cNvPr id="77" name="直線矢印コネクタ 76"/>
          <p:cNvCxnSpPr/>
          <p:nvPr/>
        </p:nvCxnSpPr>
        <p:spPr bwMode="auto">
          <a:xfrm flipH="1">
            <a:off x="4672361" y="2148511"/>
            <a:ext cx="1509150" cy="461824"/>
          </a:xfrm>
          <a:prstGeom prst="straightConnector1">
            <a:avLst/>
          </a:prstGeom>
          <a:solidFill>
            <a:schemeClr val="accent1"/>
          </a:solidFill>
          <a:ln w="6350" cap="flat" cmpd="sng" algn="ctr">
            <a:solidFill>
              <a:schemeClr val="bg2">
                <a:lumMod val="75000"/>
              </a:schemeClr>
            </a:solidFill>
            <a:prstDash val="dash"/>
            <a:round/>
            <a:headEnd type="none" w="med" len="med"/>
            <a:tailEnd type="triangle"/>
          </a:ln>
          <a:effectLst/>
        </p:spPr>
      </p:cxnSp>
      <p:cxnSp>
        <p:nvCxnSpPr>
          <p:cNvPr id="96" name="直線矢印コネクタ 95"/>
          <p:cNvCxnSpPr/>
          <p:nvPr/>
        </p:nvCxnSpPr>
        <p:spPr bwMode="auto">
          <a:xfrm flipH="1" flipV="1">
            <a:off x="4728117" y="3078686"/>
            <a:ext cx="1623738" cy="726241"/>
          </a:xfrm>
          <a:prstGeom prst="straightConnector1">
            <a:avLst/>
          </a:prstGeom>
          <a:solidFill>
            <a:schemeClr val="accent1"/>
          </a:solidFill>
          <a:ln w="6350" cap="flat" cmpd="sng" algn="ctr">
            <a:solidFill>
              <a:schemeClr val="bg2">
                <a:lumMod val="75000"/>
              </a:schemeClr>
            </a:solidFill>
            <a:prstDash val="dash"/>
            <a:round/>
            <a:headEnd type="none" w="med" len="med"/>
            <a:tailEnd type="triangle"/>
          </a:ln>
          <a:effectLst/>
        </p:spPr>
      </p:cxnSp>
      <p:cxnSp>
        <p:nvCxnSpPr>
          <p:cNvPr id="100" name="直線矢印コネクタ 99"/>
          <p:cNvCxnSpPr/>
          <p:nvPr/>
        </p:nvCxnSpPr>
        <p:spPr bwMode="auto">
          <a:xfrm flipH="1" flipV="1">
            <a:off x="4572000" y="3446677"/>
            <a:ext cx="1799774" cy="2432738"/>
          </a:xfrm>
          <a:prstGeom prst="straightConnector1">
            <a:avLst/>
          </a:prstGeom>
          <a:solidFill>
            <a:schemeClr val="accent1"/>
          </a:solidFill>
          <a:ln w="6350" cap="flat" cmpd="sng" algn="ctr">
            <a:solidFill>
              <a:schemeClr val="bg2">
                <a:lumMod val="75000"/>
              </a:schemeClr>
            </a:solidFill>
            <a:prstDash val="dash"/>
            <a:round/>
            <a:headEnd type="none" w="med" len="med"/>
            <a:tailEnd type="triangle"/>
          </a:ln>
          <a:effectLst/>
        </p:spPr>
      </p:cxnSp>
      <p:sp>
        <p:nvSpPr>
          <p:cNvPr id="58" name="フローチャート: 書類 57"/>
          <p:cNvSpPr/>
          <p:nvPr/>
        </p:nvSpPr>
        <p:spPr bwMode="auto">
          <a:xfrm>
            <a:off x="3751930" y="2567093"/>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pic>
        <p:nvPicPr>
          <p:cNvPr id="99" name="図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5599" y="5194161"/>
            <a:ext cx="1143000" cy="790575"/>
          </a:xfrm>
          <a:prstGeom prst="rect">
            <a:avLst/>
          </a:prstGeom>
        </p:spPr>
      </p:pic>
      <p:sp>
        <p:nvSpPr>
          <p:cNvPr id="87" name="フローチャート: 書類 86"/>
          <p:cNvSpPr/>
          <p:nvPr/>
        </p:nvSpPr>
        <p:spPr bwMode="auto">
          <a:xfrm>
            <a:off x="6084168" y="5661248"/>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rPr>
              <a:t>メタデータ</a:t>
            </a:r>
            <a:endParaRPr kumimoji="1" lang="ja-JP" altLang="en-US" sz="10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86" name="フローチャート: 書類 85"/>
          <p:cNvSpPr/>
          <p:nvPr/>
        </p:nvSpPr>
        <p:spPr bwMode="auto">
          <a:xfrm>
            <a:off x="6084168" y="3602867"/>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rPr>
              <a:t>メタデータ</a:t>
            </a:r>
            <a:endParaRPr kumimoji="1" lang="ja-JP" altLang="en-US" sz="10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54" name="フローチャート: 書類 53"/>
          <p:cNvSpPr/>
          <p:nvPr/>
        </p:nvSpPr>
        <p:spPr bwMode="auto">
          <a:xfrm>
            <a:off x="6065076" y="1847561"/>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rPr>
              <a:t>メタデータ</a:t>
            </a:r>
            <a:endParaRPr kumimoji="1" lang="ja-JP" altLang="en-US" sz="10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55" name="フローチャート: 書類 54"/>
          <p:cNvSpPr/>
          <p:nvPr/>
        </p:nvSpPr>
        <p:spPr bwMode="auto">
          <a:xfrm>
            <a:off x="6084168" y="3602867"/>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sp>
        <p:nvSpPr>
          <p:cNvPr id="120" name="テキスト ボックス 119"/>
          <p:cNvSpPr txBox="1"/>
          <p:nvPr/>
        </p:nvSpPr>
        <p:spPr bwMode="auto">
          <a:xfrm rot="5400000">
            <a:off x="706629" y="3778333"/>
            <a:ext cx="464494"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kumimoji="1" lang="ja-JP" altLang="en-US" sz="1200" dirty="0" smtClean="0">
                <a:solidFill>
                  <a:srgbClr val="C00000"/>
                </a:solidFill>
              </a:rPr>
              <a:t>・・・</a:t>
            </a:r>
          </a:p>
        </p:txBody>
      </p:sp>
      <p:sp>
        <p:nvSpPr>
          <p:cNvPr id="8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chemeClr val="bg1">
                    <a:lumMod val="50000"/>
                  </a:schemeClr>
                </a:solidFill>
                <a:latin typeface="ＭＳ Ｐゴシック" pitchFamily="50" charset="-128"/>
                <a:ea typeface="ＭＳ Ｐゴシック" pitchFamily="50" charset="-128"/>
              </a:rPr>
              <a:t>オープンサイエンスデータ推進</a:t>
            </a:r>
            <a:r>
              <a:rPr lang="ja-JP" altLang="en-US" sz="1100" kern="0" dirty="0" smtClean="0">
                <a:solidFill>
                  <a:schemeClr val="bg1">
                    <a:lumMod val="50000"/>
                  </a:schemeClr>
                </a:solidFill>
                <a:latin typeface="ＭＳ Ｐゴシック" pitchFamily="50" charset="-128"/>
                <a:ea typeface="ＭＳ Ｐゴシック" pitchFamily="50" charset="-128"/>
              </a:rPr>
              <a:t>ワークショップ</a:t>
            </a:r>
            <a:endParaRPr lang="en-US" altLang="ja-JP" sz="1100" kern="0" dirty="0" smtClean="0">
              <a:solidFill>
                <a:schemeClr val="bg1">
                  <a:lumMod val="50000"/>
                </a:schemeClr>
              </a:solidFill>
              <a:latin typeface="ＭＳ Ｐゴシック" pitchFamily="50" charset="-128"/>
              <a:ea typeface="ＭＳ Ｐゴシック" pitchFamily="50" charset="-128"/>
            </a:endParaRPr>
          </a:p>
          <a:p>
            <a:r>
              <a:rPr lang="ja-JP" altLang="en-US" sz="1100" kern="0" dirty="0">
                <a:solidFill>
                  <a:schemeClr val="bg1">
                    <a:lumMod val="50000"/>
                  </a:scheme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chemeClr val="bg1">
                  <a:lumMod val="50000"/>
                </a:schemeClr>
              </a:solidFill>
            </a:endParaRPr>
          </a:p>
        </p:txBody>
      </p:sp>
      <p:sp>
        <p:nvSpPr>
          <p:cNvPr id="8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chemeClr val="bg1">
                    <a:lumMod val="50000"/>
                  </a:schemeClr>
                </a:solidFill>
              </a:rPr>
              <a:t>平成</a:t>
            </a:r>
            <a:r>
              <a:rPr lang="en-US" altLang="ja-JP" dirty="0" smtClean="0">
                <a:solidFill>
                  <a:schemeClr val="bg1">
                    <a:lumMod val="50000"/>
                  </a:schemeClr>
                </a:solidFill>
              </a:rPr>
              <a:t>27</a:t>
            </a:r>
            <a:r>
              <a:rPr lang="ja-JP" altLang="en-US" dirty="0" smtClean="0">
                <a:solidFill>
                  <a:schemeClr val="bg1">
                    <a:lumMod val="50000"/>
                  </a:schemeClr>
                </a:solidFill>
              </a:rPr>
              <a:t>年</a:t>
            </a:r>
            <a:r>
              <a:rPr lang="en-US" altLang="ja-JP" dirty="0" smtClean="0">
                <a:solidFill>
                  <a:schemeClr val="bg1">
                    <a:lumMod val="50000"/>
                  </a:schemeClr>
                </a:solidFill>
              </a:rPr>
              <a:t>12</a:t>
            </a:r>
            <a:r>
              <a:rPr lang="ja-JP" altLang="en-US" dirty="0" smtClean="0">
                <a:solidFill>
                  <a:schemeClr val="bg1">
                    <a:lumMod val="50000"/>
                  </a:schemeClr>
                </a:solidFill>
              </a:rPr>
              <a:t>月</a:t>
            </a:r>
            <a:r>
              <a:rPr lang="en-US" altLang="ja-JP" dirty="0" smtClean="0">
                <a:solidFill>
                  <a:schemeClr val="bg1">
                    <a:lumMod val="50000"/>
                  </a:schemeClr>
                </a:solidFill>
              </a:rPr>
              <a:t>7</a:t>
            </a:r>
            <a:r>
              <a:rPr lang="ja-JP" altLang="en-US" dirty="0" smtClean="0">
                <a:solidFill>
                  <a:schemeClr val="bg1">
                    <a:lumMod val="50000"/>
                  </a:schemeClr>
                </a:solidFill>
              </a:rPr>
              <a:t>日、</a:t>
            </a:r>
            <a:r>
              <a:rPr lang="en-US" altLang="ja-JP" dirty="0" smtClean="0">
                <a:solidFill>
                  <a:schemeClr val="bg1">
                    <a:lumMod val="50000"/>
                  </a:schemeClr>
                </a:solidFill>
              </a:rPr>
              <a:t>8</a:t>
            </a:r>
            <a:r>
              <a:rPr lang="ja-JP" altLang="en-US" dirty="0" smtClean="0">
                <a:solidFill>
                  <a:schemeClr val="bg1">
                    <a:lumMod val="50000"/>
                  </a:schemeClr>
                </a:solidFill>
              </a:rPr>
              <a:t>日</a:t>
            </a:r>
            <a:endParaRPr lang="ja-JP" altLang="en-US" dirty="0">
              <a:solidFill>
                <a:schemeClr val="bg1">
                  <a:lumMod val="50000"/>
                </a:schemeClr>
              </a:solidFill>
            </a:endParaRPr>
          </a:p>
        </p:txBody>
      </p:sp>
      <p:sp>
        <p:nvSpPr>
          <p:cNvPr id="85" name="正方形/長方形 84"/>
          <p:cNvSpPr/>
          <p:nvPr/>
        </p:nvSpPr>
        <p:spPr bwMode="auto">
          <a:xfrm>
            <a:off x="6372200" y="1713411"/>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292929"/>
                </a:solidFill>
                <a:latin typeface="+mn-lt"/>
                <a:ea typeface="ヒラギノ角ゴ Pro W6" charset="-128"/>
                <a:cs typeface="ヒラギノ角ゴ Pro W6" charset="-128"/>
              </a:rPr>
              <a:t>観測</a:t>
            </a:r>
            <a:endParaRPr lang="en-US" altLang="ja-JP" sz="1100" dirty="0" smtClean="0">
              <a:solidFill>
                <a:srgbClr val="292929"/>
              </a:solidFill>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a:ln>
                  <a:noFill/>
                </a:ln>
                <a:solidFill>
                  <a:srgbClr val="292929"/>
                </a:solidFill>
                <a:effectLst/>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10270" name="フローチャート: 書類 10269"/>
          <p:cNvSpPr/>
          <p:nvPr/>
        </p:nvSpPr>
        <p:spPr bwMode="auto">
          <a:xfrm>
            <a:off x="6065076" y="1847561"/>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sp>
        <p:nvSpPr>
          <p:cNvPr id="92" name="正方形/長方形 91"/>
          <p:cNvSpPr/>
          <p:nvPr/>
        </p:nvSpPr>
        <p:spPr bwMode="auto">
          <a:xfrm>
            <a:off x="6372200" y="5445224"/>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smtClean="0">
                <a:ln>
                  <a:noFill/>
                </a:ln>
                <a:solidFill>
                  <a:srgbClr val="292929"/>
                </a:solidFill>
                <a:effectLst/>
                <a:latin typeface="+mn-lt"/>
                <a:ea typeface="ヒラギノ角ゴ Pro W6" charset="-128"/>
                <a:cs typeface="ヒラギノ角ゴ Pro W6" charset="-128"/>
              </a:rPr>
              <a:t>観測</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rgbClr val="292929"/>
                </a:solidFill>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61" name="フローチャート: 書類 60"/>
          <p:cNvSpPr/>
          <p:nvPr/>
        </p:nvSpPr>
        <p:spPr bwMode="auto">
          <a:xfrm>
            <a:off x="6084168" y="5661248"/>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sp>
        <p:nvSpPr>
          <p:cNvPr id="78" name="テキスト ボックス 77"/>
          <p:cNvSpPr txBox="1"/>
          <p:nvPr/>
        </p:nvSpPr>
        <p:spPr bwMode="auto">
          <a:xfrm>
            <a:off x="1144342" y="5204615"/>
            <a:ext cx="4573083" cy="1032697"/>
          </a:xfrm>
          <a:prstGeom prst="rect">
            <a:avLst/>
          </a:prstGeom>
          <a:noFill/>
          <a:ln w="9525">
            <a:noFill/>
            <a:miter lim="800000"/>
            <a:headEnd/>
            <a:tailEnd/>
          </a:ln>
          <a:effectLst/>
        </p:spPr>
        <p:txBody>
          <a:bodyPr wrap="square" lIns="90000" rIns="90000" rtlCol="0" anchor="ctr" anchorCtr="0">
            <a:prstTxWarp prst="textNoShape">
              <a:avLst/>
            </a:prstTxWarp>
            <a:noAutofit/>
          </a:bodyPr>
          <a:lstStyle/>
          <a:p>
            <a:pPr>
              <a:lnSpc>
                <a:spcPts val="1000"/>
              </a:lnSpc>
              <a:spcBef>
                <a:spcPct val="50000"/>
              </a:spcBef>
            </a:pPr>
            <a:r>
              <a:rPr kumimoji="1" lang="ja-JP" altLang="en-US" sz="1400" u="sng" dirty="0" smtClean="0">
                <a:solidFill>
                  <a:srgbClr val="002060"/>
                </a:solidFill>
              </a:rPr>
              <a:t>メタデータを集積し、検索や閲覧を可能にしたもの</a:t>
            </a:r>
            <a:endParaRPr kumimoji="1" lang="en-US" altLang="ja-JP" sz="1400" u="sng" dirty="0" smtClean="0">
              <a:solidFill>
                <a:srgbClr val="002060"/>
              </a:solidFill>
            </a:endParaRPr>
          </a:p>
          <a:p>
            <a:pPr>
              <a:lnSpc>
                <a:spcPts val="1000"/>
              </a:lnSpc>
              <a:spcBef>
                <a:spcPct val="50000"/>
              </a:spcBef>
            </a:pPr>
            <a:r>
              <a:rPr lang="ja-JP" altLang="en-US" sz="1200" dirty="0" smtClean="0">
                <a:solidFill>
                  <a:srgbClr val="002060"/>
                </a:solidFill>
              </a:rPr>
              <a:t>様々な機関で公開されている観測データに対する</a:t>
            </a:r>
            <a:r>
              <a:rPr kumimoji="1" lang="ja-JP" altLang="en-US" sz="1200" dirty="0" smtClean="0">
                <a:solidFill>
                  <a:srgbClr val="002060"/>
                </a:solidFill>
              </a:rPr>
              <a:t>メタデータを、</a:t>
            </a:r>
            <a:endParaRPr kumimoji="1" lang="en-US" altLang="ja-JP" sz="1200" dirty="0" smtClean="0">
              <a:solidFill>
                <a:srgbClr val="002060"/>
              </a:solidFill>
            </a:endParaRPr>
          </a:p>
          <a:p>
            <a:pPr>
              <a:lnSpc>
                <a:spcPts val="1000"/>
              </a:lnSpc>
              <a:spcBef>
                <a:spcPct val="50000"/>
              </a:spcBef>
            </a:pPr>
            <a:r>
              <a:rPr lang="ja-JP" altLang="en-US" sz="1200" dirty="0" smtClean="0">
                <a:solidFill>
                  <a:srgbClr val="002060"/>
                </a:solidFill>
              </a:rPr>
              <a:t>横断的に検索することができる。</a:t>
            </a:r>
            <a:endParaRPr lang="en-US" altLang="ja-JP" sz="1200" dirty="0" smtClean="0">
              <a:solidFill>
                <a:srgbClr val="002060"/>
              </a:solidFill>
            </a:endParaRPr>
          </a:p>
          <a:p>
            <a:pPr>
              <a:lnSpc>
                <a:spcPts val="1000"/>
              </a:lnSpc>
              <a:spcBef>
                <a:spcPct val="50000"/>
              </a:spcBef>
            </a:pPr>
            <a:r>
              <a:rPr kumimoji="1" lang="ja-JP" altLang="en-US" sz="1200" dirty="0" smtClean="0">
                <a:solidFill>
                  <a:srgbClr val="002060"/>
                </a:solidFill>
              </a:rPr>
              <a:t>メタデータを介して、実際の観測データにアクセスすることができる。</a:t>
            </a:r>
          </a:p>
        </p:txBody>
      </p:sp>
      <p:sp>
        <p:nvSpPr>
          <p:cNvPr id="83" name="テキスト ボックス 82"/>
          <p:cNvSpPr txBox="1"/>
          <p:nvPr/>
        </p:nvSpPr>
        <p:spPr bwMode="auto">
          <a:xfrm>
            <a:off x="5933525" y="2828966"/>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sp>
        <p:nvSpPr>
          <p:cNvPr id="84" name="テキスト ボックス 83"/>
          <p:cNvSpPr txBox="1"/>
          <p:nvPr/>
        </p:nvSpPr>
        <p:spPr bwMode="auto">
          <a:xfrm>
            <a:off x="5933525" y="4914458"/>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sp>
        <p:nvSpPr>
          <p:cNvPr id="95" name="テキスト ボックス 94"/>
          <p:cNvSpPr txBox="1"/>
          <p:nvPr/>
        </p:nvSpPr>
        <p:spPr bwMode="auto">
          <a:xfrm>
            <a:off x="2483768" y="1527175"/>
            <a:ext cx="1108429"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メタデータ</a:t>
            </a:r>
            <a:r>
              <a:rPr lang="ja-JP" altLang="en-US" sz="1200" dirty="0">
                <a:solidFill>
                  <a:srgbClr val="C00000"/>
                </a:solidFill>
              </a:rPr>
              <a:t>データベース</a:t>
            </a:r>
            <a:endParaRPr lang="en-US" altLang="ja-JP" sz="1200" dirty="0" smtClean="0">
              <a:solidFill>
                <a:srgbClr val="C00000"/>
              </a:solidFill>
            </a:endParaRPr>
          </a:p>
        </p:txBody>
      </p:sp>
    </p:spTree>
    <p:extLst>
      <p:ext uri="{BB962C8B-B14F-4D97-AF65-F5344CB8AC3E}">
        <p14:creationId xmlns:p14="http://schemas.microsoft.com/office/powerpoint/2010/main" val="22838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ccel="50000" decel="50000" fill="hold" grpId="0" nodeType="clickEffect">
                                  <p:stCondLst>
                                    <p:cond delay="0"/>
                                  </p:stCondLst>
                                  <p:childTnLst>
                                    <p:animMotion origin="layout" path="M -4.72222E-6 5.55112E-17 L -0.25243 0.10255 " pathEditMode="relative" rAng="0" ptsTypes="AA">
                                      <p:cBhvr>
                                        <p:cTn id="6" dur="2000" fill="hold"/>
                                        <p:tgtEl>
                                          <p:spTgt spid="10270"/>
                                        </p:tgtEl>
                                        <p:attrNameLst>
                                          <p:attrName>ppt_x</p:attrName>
                                          <p:attrName>ppt_y</p:attrName>
                                        </p:attrNameLst>
                                      </p:cBhvr>
                                      <p:rCtr x="-12622" y="5116"/>
                                    </p:animMotion>
                                  </p:childTnLst>
                                </p:cTn>
                              </p:par>
                              <p:par>
                                <p:cTn id="7" presetID="42" presetClass="path" presetSubtype="0" repeatCount="3000" accel="50000" decel="50000" fill="hold" grpId="0" nodeType="withEffect">
                                  <p:stCondLst>
                                    <p:cond delay="0"/>
                                  </p:stCondLst>
                                  <p:childTnLst>
                                    <p:animMotion origin="layout" path="M 1.94444E-6 2.96296E-6 L -0.25452 -0.15162 " pathEditMode="relative" rAng="0" ptsTypes="AA">
                                      <p:cBhvr>
                                        <p:cTn id="8" dur="2000" fill="hold"/>
                                        <p:tgtEl>
                                          <p:spTgt spid="55"/>
                                        </p:tgtEl>
                                        <p:attrNameLst>
                                          <p:attrName>ppt_x</p:attrName>
                                          <p:attrName>ppt_y</p:attrName>
                                        </p:attrNameLst>
                                      </p:cBhvr>
                                      <p:rCtr x="-12726" y="-7593"/>
                                    </p:animMotion>
                                  </p:childTnLst>
                                </p:cTn>
                              </p:par>
                              <p:par>
                                <p:cTn id="9" presetID="42" presetClass="path" presetSubtype="0" repeatCount="3000" accel="50000" decel="50000" fill="hold" grpId="0" nodeType="withEffect">
                                  <p:stCondLst>
                                    <p:cond delay="0"/>
                                  </p:stCondLst>
                                  <p:childTnLst>
                                    <p:animMotion origin="layout" path="M 1.94444E-6 1.48148E-6 L -0.25452 -0.45023 " pathEditMode="relative" rAng="0" ptsTypes="AA">
                                      <p:cBhvr>
                                        <p:cTn id="10" dur="2000" fill="hold"/>
                                        <p:tgtEl>
                                          <p:spTgt spid="61"/>
                                        </p:tgtEl>
                                        <p:attrNameLst>
                                          <p:attrName>ppt_x</p:attrName>
                                          <p:attrName>ppt_y</p:attrName>
                                        </p:attrNameLst>
                                      </p:cBhvr>
                                      <p:rCtr x="-12726"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27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a:latin typeface="+mn-lt"/>
              </a:rPr>
              <a:t>Introduction: </a:t>
            </a:r>
            <a:r>
              <a:rPr lang="en-US" altLang="ja-JP" sz="2400" dirty="0" smtClean="0">
                <a:latin typeface="+mn-lt"/>
              </a:rPr>
              <a:t>Data Analysis Software UDAS</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6</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pic>
        <p:nvPicPr>
          <p:cNvPr id="14" name="Picture 3"/>
          <p:cNvPicPr>
            <a:picLocks noChangeAspect="1" noChangeArrowheads="1"/>
          </p:cNvPicPr>
          <p:nvPr/>
        </p:nvPicPr>
        <p:blipFill>
          <a:blip r:embed="rId3" cstate="print"/>
          <a:srcRect/>
          <a:stretch>
            <a:fillRect/>
          </a:stretch>
        </p:blipFill>
        <p:spPr bwMode="auto">
          <a:xfrm>
            <a:off x="5689600" y="980728"/>
            <a:ext cx="2971800" cy="3937000"/>
          </a:xfrm>
          <a:prstGeom prst="rect">
            <a:avLst/>
          </a:prstGeom>
          <a:noFill/>
        </p:spPr>
      </p:pic>
      <p:sp>
        <p:nvSpPr>
          <p:cNvPr id="16" name="テキスト ボックス 15"/>
          <p:cNvSpPr txBox="1"/>
          <p:nvPr/>
        </p:nvSpPr>
        <p:spPr>
          <a:xfrm>
            <a:off x="228600" y="1011560"/>
            <a:ext cx="5035053" cy="3970318"/>
          </a:xfrm>
          <a:prstGeom prst="rect">
            <a:avLst/>
          </a:prstGeom>
          <a:noFill/>
        </p:spPr>
        <p:txBody>
          <a:bodyPr wrap="square" rtlCol="0">
            <a:spAutoFit/>
          </a:bodyPr>
          <a:lstStyle/>
          <a:p>
            <a:pPr marL="285750" indent="-285750">
              <a:buFont typeface="Arial" pitchFamily="34" charset="0"/>
              <a:buChar char="•"/>
            </a:pPr>
            <a:r>
              <a:rPr kumimoji="1" lang="ja-JP" altLang="en-US" dirty="0" smtClean="0">
                <a:latin typeface="+mn-lt"/>
                <a:cs typeface="Times New Roman" pitchFamily="18" charset="0"/>
              </a:rPr>
              <a:t>解析ソフトウェア</a:t>
            </a:r>
            <a:r>
              <a:rPr kumimoji="1" lang="en-US" altLang="ja-JP" dirty="0" smtClean="0">
                <a:latin typeface="+mn-lt"/>
                <a:cs typeface="Times New Roman" pitchFamily="18" charset="0"/>
              </a:rPr>
              <a:t>UDAS</a:t>
            </a:r>
            <a:r>
              <a:rPr kumimoji="1" lang="ja-JP" altLang="en-US" dirty="0" smtClean="0">
                <a:latin typeface="+mn-lt"/>
                <a:cs typeface="Times New Roman" pitchFamily="18" charset="0"/>
              </a:rPr>
              <a:t>は、</a:t>
            </a:r>
            <a:r>
              <a:rPr kumimoji="1" lang="en-US" altLang="ja-JP" dirty="0" smtClean="0">
                <a:latin typeface="+mn-lt"/>
                <a:cs typeface="Times New Roman" pitchFamily="18" charset="0"/>
              </a:rPr>
              <a:t>SPEDAS</a:t>
            </a:r>
            <a:r>
              <a:rPr lang="ja-JP" altLang="en-US" dirty="0">
                <a:latin typeface="+mn-lt"/>
                <a:cs typeface="Times New Roman" pitchFamily="18" charset="0"/>
              </a:rPr>
              <a:t> </a:t>
            </a:r>
            <a:r>
              <a:rPr lang="en-US" altLang="ja-JP" dirty="0" smtClean="0">
                <a:latin typeface="+mn-lt"/>
                <a:cs typeface="Times New Roman" pitchFamily="18" charset="0"/>
              </a:rPr>
              <a:t>(</a:t>
            </a:r>
            <a:r>
              <a:rPr lang="fr-FR" altLang="ja-JP" dirty="0" smtClean="0">
                <a:latin typeface="+mn-lt"/>
                <a:cs typeface="Times New Roman" pitchFamily="18" charset="0"/>
              </a:rPr>
              <a:t>Space </a:t>
            </a:r>
            <a:r>
              <a:rPr lang="fr-FR" altLang="ja-JP" dirty="0">
                <a:latin typeface="+mn-lt"/>
                <a:cs typeface="Times New Roman" pitchFamily="18" charset="0"/>
              </a:rPr>
              <a:t>Physics Environment Data Analysis </a:t>
            </a:r>
            <a:r>
              <a:rPr lang="fr-FR" altLang="ja-JP" dirty="0" smtClean="0">
                <a:latin typeface="+mn-lt"/>
                <a:cs typeface="Times New Roman" pitchFamily="18" charset="0"/>
              </a:rPr>
              <a:t>Software) </a:t>
            </a:r>
            <a:r>
              <a:rPr lang="ja-JP" altLang="en-US" dirty="0" smtClean="0">
                <a:latin typeface="+mn-lt"/>
                <a:cs typeface="Times New Roman" pitchFamily="18" charset="0"/>
              </a:rPr>
              <a:t>のプラグイン。</a:t>
            </a:r>
            <a:endParaRPr kumimoji="1" lang="en-US" altLang="ja-JP" dirty="0" smtClean="0">
              <a:latin typeface="+mn-lt"/>
              <a:cs typeface="Times New Roman" pitchFamily="18" charset="0"/>
            </a:endParaRPr>
          </a:p>
          <a:p>
            <a:pPr marL="285750" indent="-285750">
              <a:buFont typeface="Arial" pitchFamily="34" charset="0"/>
              <a:buChar char="•"/>
            </a:pPr>
            <a:endParaRPr kumimoji="1" lang="en-US" altLang="ja-JP" dirty="0">
              <a:latin typeface="+mn-lt"/>
              <a:cs typeface="Times New Roman" pitchFamily="18" charset="0"/>
            </a:endParaRPr>
          </a:p>
          <a:p>
            <a:pPr marL="285750" indent="-285750">
              <a:buFont typeface="Arial" pitchFamily="34" charset="0"/>
              <a:buChar char="•"/>
            </a:pPr>
            <a:r>
              <a:rPr kumimoji="1" lang="en-US" altLang="ja-JP" dirty="0" smtClean="0">
                <a:latin typeface="+mn-lt"/>
                <a:cs typeface="Times New Roman" pitchFamily="18" charset="0"/>
              </a:rPr>
              <a:t>SPEDAS</a:t>
            </a:r>
            <a:r>
              <a:rPr kumimoji="1" lang="ja-JP" altLang="en-US" dirty="0" smtClean="0">
                <a:latin typeface="+mn-lt"/>
                <a:cs typeface="Times New Roman" pitchFamily="18" charset="0"/>
              </a:rPr>
              <a:t>に含まれる測器（</a:t>
            </a:r>
            <a:r>
              <a:rPr kumimoji="1" lang="en-US" altLang="ja-JP" dirty="0" smtClean="0">
                <a:latin typeface="+mn-lt"/>
                <a:cs typeface="Times New Roman" pitchFamily="18" charset="0"/>
              </a:rPr>
              <a:t>THEMIS</a:t>
            </a:r>
            <a:r>
              <a:rPr kumimoji="1" lang="ja-JP" altLang="en-US" dirty="0" smtClean="0">
                <a:latin typeface="+mn-lt"/>
                <a:cs typeface="Times New Roman" pitchFamily="18" charset="0"/>
              </a:rPr>
              <a:t>衛星、</a:t>
            </a:r>
            <a:r>
              <a:rPr kumimoji="1" lang="en-US" altLang="ja-JP" dirty="0" smtClean="0">
                <a:latin typeface="+mn-lt"/>
                <a:cs typeface="Times New Roman" pitchFamily="18" charset="0"/>
              </a:rPr>
              <a:t>GOES</a:t>
            </a:r>
            <a:r>
              <a:rPr kumimoji="1" lang="ja-JP" altLang="en-US" dirty="0" smtClean="0">
                <a:latin typeface="+mn-lt"/>
                <a:cs typeface="Times New Roman" pitchFamily="18" charset="0"/>
              </a:rPr>
              <a:t>衛星、</a:t>
            </a:r>
            <a:r>
              <a:rPr kumimoji="1" lang="en-US" altLang="ja-JP" dirty="0" smtClean="0">
                <a:latin typeface="+mn-lt"/>
                <a:cs typeface="Times New Roman" pitchFamily="18" charset="0"/>
              </a:rPr>
              <a:t>ACE</a:t>
            </a:r>
            <a:r>
              <a:rPr kumimoji="1" lang="ja-JP" altLang="en-US" dirty="0" smtClean="0">
                <a:latin typeface="+mn-lt"/>
                <a:cs typeface="Times New Roman" pitchFamily="18" charset="0"/>
              </a:rPr>
              <a:t>衛星等）のデータに加え、</a:t>
            </a:r>
            <a:r>
              <a:rPr kumimoji="1" lang="en-US" altLang="ja-JP" dirty="0" smtClean="0">
                <a:latin typeface="+mn-lt"/>
                <a:cs typeface="Times New Roman" pitchFamily="18" charset="0"/>
              </a:rPr>
              <a:t>IUGONET</a:t>
            </a:r>
            <a:r>
              <a:rPr kumimoji="1" lang="ja-JP" altLang="en-US" dirty="0" smtClean="0">
                <a:latin typeface="+mn-lt"/>
                <a:cs typeface="Times New Roman" pitchFamily="18" charset="0"/>
              </a:rPr>
              <a:t>が扱うほとんどの観測データを取り扱うことが可能。</a:t>
            </a:r>
            <a:endParaRPr kumimoji="1" lang="en-US" altLang="ja-JP" dirty="0">
              <a:latin typeface="+mn-lt"/>
              <a:cs typeface="Times New Roman" pitchFamily="18" charset="0"/>
            </a:endParaRPr>
          </a:p>
          <a:p>
            <a:pPr marL="285750" indent="-285750">
              <a:buFont typeface="Arial" pitchFamily="34" charset="0"/>
              <a:buChar char="•"/>
            </a:pPr>
            <a:endParaRPr kumimoji="1" lang="en-US" altLang="ja-JP" dirty="0" smtClean="0">
              <a:latin typeface="+mn-lt"/>
              <a:cs typeface="Times New Roman" pitchFamily="18" charset="0"/>
            </a:endParaRPr>
          </a:p>
          <a:p>
            <a:pPr marL="285750" indent="-285750">
              <a:buFont typeface="Arial" pitchFamily="34" charset="0"/>
              <a:buChar char="•"/>
            </a:pPr>
            <a:r>
              <a:rPr kumimoji="1" lang="ja-JP" altLang="en-US" dirty="0" smtClean="0">
                <a:latin typeface="+mn-lt"/>
                <a:cs typeface="Times New Roman" pitchFamily="18" charset="0"/>
              </a:rPr>
              <a:t>可視化、解析するためのルーチンがそろっている。</a:t>
            </a:r>
            <a:endParaRPr kumimoji="1" lang="en-US" altLang="ja-JP" dirty="0">
              <a:latin typeface="+mn-lt"/>
              <a:cs typeface="Times New Roman" pitchFamily="18" charset="0"/>
            </a:endParaRPr>
          </a:p>
          <a:p>
            <a:pPr marL="285750" indent="-285750">
              <a:buFont typeface="Arial" pitchFamily="34" charset="0"/>
              <a:buChar char="•"/>
            </a:pPr>
            <a:endParaRPr kumimoji="1" lang="en-US" altLang="ja-JP" dirty="0" smtClean="0">
              <a:latin typeface="+mn-lt"/>
              <a:cs typeface="Times New Roman" pitchFamily="18" charset="0"/>
            </a:endParaRPr>
          </a:p>
          <a:p>
            <a:pPr marL="285750" indent="-285750">
              <a:buFont typeface="Arial" pitchFamily="34" charset="0"/>
              <a:buChar char="•"/>
            </a:pPr>
            <a:r>
              <a:rPr kumimoji="1" lang="ja-JP" altLang="en-US" dirty="0" smtClean="0">
                <a:latin typeface="+mn-lt"/>
                <a:cs typeface="Times New Roman" pitchFamily="18" charset="0"/>
              </a:rPr>
              <a:t>実際に観測データにアクセスし、手元にダウンロードして可視化、解析する仕組み。</a:t>
            </a:r>
            <a:endParaRPr kumimoji="1" lang="en-US" altLang="ja-JP" dirty="0">
              <a:latin typeface="+mn-lt"/>
              <a:cs typeface="Times New Roman" pitchFamily="18" charset="0"/>
            </a:endParaRPr>
          </a:p>
        </p:txBody>
      </p:sp>
      <p:sp>
        <p:nvSpPr>
          <p:cNvPr id="19" name="テキスト ボックス 18"/>
          <p:cNvSpPr txBox="1"/>
          <p:nvPr/>
        </p:nvSpPr>
        <p:spPr bwMode="auto">
          <a:xfrm>
            <a:off x="5810574" y="2460878"/>
            <a:ext cx="2752982" cy="966134"/>
          </a:xfrm>
          <a:prstGeom prst="rect">
            <a:avLst/>
          </a:prstGeom>
          <a:solidFill>
            <a:srgbClr val="6BA66B"/>
          </a:solidFill>
          <a:ln w="38100">
            <a:noFill/>
            <a:miter lim="800000"/>
            <a:headEnd/>
            <a:tailEnd/>
          </a:ln>
          <a:effectLst/>
        </p:spPr>
        <p:txBody>
          <a:bodyPr wrap="square" rtlCol="0" anchor="ctr" anchorCtr="1">
            <a:prstTxWarp prst="textNoShape">
              <a:avLst/>
            </a:prstTxWarp>
            <a:noAutofit/>
          </a:bodyPr>
          <a:lstStyle/>
          <a:p>
            <a:pPr>
              <a:spcBef>
                <a:spcPct val="50000"/>
              </a:spcBef>
            </a:pPr>
            <a:endParaRPr kumimoji="1" lang="ja-JP" altLang="en-US" sz="1200" b="1" dirty="0" err="1" smtClean="0"/>
          </a:p>
        </p:txBody>
      </p:sp>
      <p:sp>
        <p:nvSpPr>
          <p:cNvPr id="2" name="テキスト ボックス 1"/>
          <p:cNvSpPr txBox="1"/>
          <p:nvPr/>
        </p:nvSpPr>
        <p:spPr bwMode="auto">
          <a:xfrm>
            <a:off x="5688468" y="2364378"/>
            <a:ext cx="2972085" cy="783772"/>
          </a:xfrm>
          <a:prstGeom prst="rect">
            <a:avLst/>
          </a:prstGeom>
          <a:noFill/>
          <a:ln w="9525">
            <a:noFill/>
            <a:miter lim="800000"/>
            <a:headEnd/>
            <a:tailEnd/>
          </a:ln>
          <a:effectLst/>
        </p:spPr>
        <p:txBody>
          <a:bodyPr wrap="square" rtlCol="0" anchor="ctr" anchorCtr="1">
            <a:prstTxWarp prst="textNoShape">
              <a:avLst/>
            </a:prstTxWarp>
            <a:noAutofit/>
          </a:bodyPr>
          <a:lstStyle/>
          <a:p>
            <a:pPr>
              <a:spcBef>
                <a:spcPct val="50000"/>
              </a:spcBef>
            </a:pPr>
            <a:r>
              <a:rPr lang="en-US" altLang="ja-JP" sz="4000" b="1" dirty="0" smtClean="0"/>
              <a:t>SPEDAS</a:t>
            </a:r>
            <a:endParaRPr kumimoji="1" lang="ja-JP" altLang="en-US" sz="4000" b="1" dirty="0" err="1" smtClean="0"/>
          </a:p>
        </p:txBody>
      </p:sp>
      <p:sp>
        <p:nvSpPr>
          <p:cNvPr id="18" name="テキスト ボックス 17"/>
          <p:cNvSpPr txBox="1"/>
          <p:nvPr/>
        </p:nvSpPr>
        <p:spPr bwMode="auto">
          <a:xfrm>
            <a:off x="5958114" y="3049231"/>
            <a:ext cx="2432792" cy="409656"/>
          </a:xfrm>
          <a:prstGeom prst="rect">
            <a:avLst/>
          </a:prstGeom>
          <a:noFill/>
          <a:ln w="9525">
            <a:noFill/>
            <a:miter lim="800000"/>
            <a:headEnd/>
            <a:tailEnd/>
          </a:ln>
          <a:effectLst/>
        </p:spPr>
        <p:txBody>
          <a:bodyPr wrap="square" rtlCol="0" anchor="ctr" anchorCtr="1">
            <a:prstTxWarp prst="textNoShape">
              <a:avLst/>
            </a:prstTxWarp>
            <a:noAutofit/>
          </a:bodyPr>
          <a:lstStyle/>
          <a:p>
            <a:pPr algn="ctr">
              <a:lnSpc>
                <a:spcPts val="600"/>
              </a:lnSpc>
              <a:spcBef>
                <a:spcPct val="50000"/>
              </a:spcBef>
            </a:pPr>
            <a:r>
              <a:rPr lang="fr-FR" altLang="ja-JP" sz="1200" b="1" dirty="0"/>
              <a:t>Space Physics </a:t>
            </a:r>
            <a:r>
              <a:rPr lang="fr-FR" altLang="ja-JP" sz="1200" b="1" dirty="0" smtClean="0"/>
              <a:t>Environment</a:t>
            </a:r>
          </a:p>
          <a:p>
            <a:pPr algn="ctr">
              <a:lnSpc>
                <a:spcPts val="600"/>
              </a:lnSpc>
              <a:spcBef>
                <a:spcPct val="50000"/>
              </a:spcBef>
            </a:pPr>
            <a:r>
              <a:rPr lang="fr-FR" altLang="ja-JP" sz="1200" b="1" dirty="0" smtClean="0"/>
              <a:t>Data </a:t>
            </a:r>
            <a:r>
              <a:rPr lang="fr-FR" altLang="ja-JP" sz="1200" b="1" dirty="0"/>
              <a:t>Analysis Software</a:t>
            </a:r>
            <a:endParaRPr kumimoji="1" lang="ja-JP" altLang="en-US" sz="1200" b="1" dirty="0" err="1" smtClean="0"/>
          </a:p>
        </p:txBody>
      </p:sp>
    </p:spTree>
    <p:extLst>
      <p:ext uri="{BB962C8B-B14F-4D97-AF65-F5344CB8AC3E}">
        <p14:creationId xmlns:p14="http://schemas.microsoft.com/office/powerpoint/2010/main" val="683032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a:latin typeface="+mn-lt"/>
              </a:rPr>
              <a:t>Introduction: Data Analysis Software UDAS</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7</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chemeClr val="bg1">
                    <a:lumMod val="50000"/>
                  </a:schemeClr>
                </a:solidFill>
              </a:rPr>
              <a:t>平成</a:t>
            </a:r>
            <a:r>
              <a:rPr lang="en-US" altLang="ja-JP" dirty="0" smtClean="0">
                <a:solidFill>
                  <a:schemeClr val="bg1">
                    <a:lumMod val="50000"/>
                  </a:schemeClr>
                </a:solidFill>
              </a:rPr>
              <a:t>27</a:t>
            </a:r>
            <a:r>
              <a:rPr lang="ja-JP" altLang="en-US" dirty="0" smtClean="0">
                <a:solidFill>
                  <a:schemeClr val="bg1">
                    <a:lumMod val="50000"/>
                  </a:schemeClr>
                </a:solidFill>
              </a:rPr>
              <a:t>年</a:t>
            </a:r>
            <a:r>
              <a:rPr lang="en-US" altLang="ja-JP" dirty="0" smtClean="0">
                <a:solidFill>
                  <a:schemeClr val="bg1">
                    <a:lumMod val="50000"/>
                  </a:schemeClr>
                </a:solidFill>
              </a:rPr>
              <a:t>12</a:t>
            </a:r>
            <a:r>
              <a:rPr lang="ja-JP" altLang="en-US" dirty="0" smtClean="0">
                <a:solidFill>
                  <a:schemeClr val="bg1">
                    <a:lumMod val="50000"/>
                  </a:schemeClr>
                </a:solidFill>
              </a:rPr>
              <a:t>月</a:t>
            </a:r>
            <a:r>
              <a:rPr lang="en-US" altLang="ja-JP" dirty="0" smtClean="0">
                <a:solidFill>
                  <a:schemeClr val="bg1">
                    <a:lumMod val="50000"/>
                  </a:schemeClr>
                </a:solidFill>
              </a:rPr>
              <a:t>7</a:t>
            </a:r>
            <a:r>
              <a:rPr lang="ja-JP" altLang="en-US" dirty="0" smtClean="0">
                <a:solidFill>
                  <a:schemeClr val="bg1">
                    <a:lumMod val="50000"/>
                  </a:schemeClr>
                </a:solidFill>
              </a:rPr>
              <a:t>日、</a:t>
            </a:r>
            <a:r>
              <a:rPr lang="en-US" altLang="ja-JP" dirty="0" smtClean="0">
                <a:solidFill>
                  <a:schemeClr val="bg1">
                    <a:lumMod val="50000"/>
                  </a:schemeClr>
                </a:solidFill>
              </a:rPr>
              <a:t>8</a:t>
            </a:r>
            <a:r>
              <a:rPr lang="ja-JP" altLang="en-US" dirty="0" smtClean="0">
                <a:solidFill>
                  <a:schemeClr val="bg1">
                    <a:lumMod val="50000"/>
                  </a:schemeClr>
                </a:solidFill>
              </a:rPr>
              <a:t>日</a:t>
            </a:r>
            <a:endParaRPr lang="ja-JP" altLang="en-US" dirty="0">
              <a:solidFill>
                <a:schemeClr val="bg1">
                  <a:lumMod val="50000"/>
                </a:schemeClr>
              </a:solidFill>
            </a:endParaRPr>
          </a:p>
        </p:txBody>
      </p:sp>
      <p:pic>
        <p:nvPicPr>
          <p:cNvPr id="25" name="Picture 3"/>
          <p:cNvPicPr>
            <a:picLocks noChangeAspect="1" noChangeArrowheads="1"/>
          </p:cNvPicPr>
          <p:nvPr/>
        </p:nvPicPr>
        <p:blipFill>
          <a:blip r:embed="rId3" cstate="print"/>
          <a:srcRect/>
          <a:stretch>
            <a:fillRect/>
          </a:stretch>
        </p:blipFill>
        <p:spPr bwMode="auto">
          <a:xfrm>
            <a:off x="5015985" y="921101"/>
            <a:ext cx="3517900" cy="2653854"/>
          </a:xfrm>
          <a:prstGeom prst="rect">
            <a:avLst/>
          </a:prstGeom>
          <a:noFill/>
        </p:spPr>
      </p:pic>
      <p:pic>
        <p:nvPicPr>
          <p:cNvPr id="26" name="Picture 2" descr="C:\Users\abeshu\Desktop\dav-tid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08" y="3964414"/>
            <a:ext cx="3883979" cy="26783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248" y="1022866"/>
            <a:ext cx="42291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252" y="3779748"/>
            <a:ext cx="44481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197768" y="846406"/>
            <a:ext cx="228600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400" dirty="0" smtClean="0">
                <a:cs typeface="Times New Roman" pitchFamily="18" charset="0"/>
              </a:rPr>
              <a:t>Time </a:t>
            </a:r>
            <a:r>
              <a:rPr lang="en-US" altLang="ja-JP" sz="1400" dirty="0">
                <a:cs typeface="Times New Roman" pitchFamily="18" charset="0"/>
              </a:rPr>
              <a:t>series stack plot</a:t>
            </a:r>
          </a:p>
        </p:txBody>
      </p:sp>
      <p:sp>
        <p:nvSpPr>
          <p:cNvPr id="32" name="テキスト ボックス 31"/>
          <p:cNvSpPr txBox="1"/>
          <p:nvPr/>
        </p:nvSpPr>
        <p:spPr>
          <a:xfrm>
            <a:off x="4540348" y="3798409"/>
            <a:ext cx="825611"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smtClean="0">
                <a:cs typeface="Times New Roman" pitchFamily="18" charset="0"/>
              </a:rPr>
              <a:t>Wavelet</a:t>
            </a:r>
            <a:endParaRPr kumimoji="1" lang="ja-JP" altLang="en-US" sz="1400" dirty="0">
              <a:cs typeface="Times New Roman" pitchFamily="18" charset="0"/>
            </a:endParaRPr>
          </a:p>
        </p:txBody>
      </p:sp>
      <p:sp>
        <p:nvSpPr>
          <p:cNvPr id="33" name="正方形/長方形 32"/>
          <p:cNvSpPr/>
          <p:nvPr/>
        </p:nvSpPr>
        <p:spPr>
          <a:xfrm>
            <a:off x="4540348" y="838200"/>
            <a:ext cx="870751"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altLang="ja-JP" sz="1400" dirty="0">
                <a:cs typeface="Times New Roman" pitchFamily="18" charset="0"/>
              </a:rPr>
              <a:t>Mapping</a:t>
            </a:r>
          </a:p>
        </p:txBody>
      </p:sp>
      <p:sp>
        <p:nvSpPr>
          <p:cNvPr id="35" name="テキスト ボックス 34"/>
          <p:cNvSpPr txBox="1"/>
          <p:nvPr/>
        </p:nvSpPr>
        <p:spPr>
          <a:xfrm>
            <a:off x="197768" y="3798409"/>
            <a:ext cx="1059906"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1400" dirty="0" smtClean="0">
                <a:cs typeface="Times New Roman" pitchFamily="18" charset="0"/>
              </a:rPr>
              <a:t>Correlation</a:t>
            </a:r>
            <a:endParaRPr kumimoji="1" lang="ja-JP" altLang="en-US" sz="1400" dirty="0">
              <a:cs typeface="Times New Roman" pitchFamily="18" charset="0"/>
            </a:endParaRPr>
          </a:p>
        </p:txBody>
      </p:sp>
    </p:spTree>
    <p:extLst>
      <p:ext uri="{BB962C8B-B14F-4D97-AF65-F5344CB8AC3E}">
        <p14:creationId xmlns:p14="http://schemas.microsoft.com/office/powerpoint/2010/main" val="46116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Metadata Database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8</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sp>
        <p:nvSpPr>
          <p:cNvPr id="13" name="テキスト ボックス 12"/>
          <p:cNvSpPr txBox="1"/>
          <p:nvPr/>
        </p:nvSpPr>
        <p:spPr bwMode="auto">
          <a:xfrm>
            <a:off x="398003" y="836712"/>
            <a:ext cx="3856244" cy="345687"/>
          </a:xfrm>
          <a:prstGeom prst="rect">
            <a:avLst/>
          </a:prstGeom>
          <a:noFill/>
          <a:ln w="9525">
            <a:noFill/>
            <a:miter lim="800000"/>
            <a:headEnd/>
            <a:tailEnd/>
          </a:ln>
          <a:effectLst/>
        </p:spPr>
        <p:txBody>
          <a:bodyPr wrap="square" rtlCol="0" anchor="ctr" anchorCtr="0">
            <a:prstTxWarp prst="textNoShape">
              <a:avLst/>
            </a:prstTxWarp>
            <a:noAutofit/>
          </a:bodyPr>
          <a:lstStyle/>
          <a:p>
            <a:pPr algn="l">
              <a:spcBef>
                <a:spcPct val="50000"/>
              </a:spcBef>
            </a:pPr>
            <a:r>
              <a:rPr lang="ja-JP" altLang="en-US" sz="1400" dirty="0" smtClean="0">
                <a:solidFill>
                  <a:srgbClr val="002060"/>
                </a:solidFill>
              </a:rPr>
              <a:t>運用状況（メタデータ・データベース）</a:t>
            </a:r>
            <a:endParaRPr kumimoji="1" lang="ja-JP" altLang="en-US" sz="1400" dirty="0" smtClean="0">
              <a:solidFill>
                <a:srgbClr val="002060"/>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196752"/>
            <a:ext cx="3807189" cy="5076252"/>
          </a:xfrm>
          <a:prstGeom prst="rect">
            <a:avLst/>
          </a:prstGeom>
        </p:spPr>
      </p:pic>
      <p:sp>
        <p:nvSpPr>
          <p:cNvPr id="15" name="正方形/長方形 14"/>
          <p:cNvSpPr/>
          <p:nvPr/>
        </p:nvSpPr>
        <p:spPr>
          <a:xfrm>
            <a:off x="4557464" y="867087"/>
            <a:ext cx="4118992" cy="4866169"/>
          </a:xfrm>
          <a:prstGeom prst="rect">
            <a:avLst/>
          </a:prstGeom>
        </p:spPr>
        <p:txBody>
          <a:bodyPr wrap="square">
            <a:noAutofit/>
          </a:bodyPr>
          <a:lstStyle/>
          <a:p>
            <a:pPr>
              <a:lnSpc>
                <a:spcPts val="2000"/>
              </a:lnSpc>
            </a:pPr>
            <a:r>
              <a:rPr lang="en-US" altLang="ja-JP" sz="1400" dirty="0" smtClean="0">
                <a:latin typeface="+mn-lt"/>
                <a:ea typeface="+mn-ea"/>
              </a:rPr>
              <a:t>ISEE (Master)</a:t>
            </a:r>
          </a:p>
          <a:p>
            <a:pPr>
              <a:lnSpc>
                <a:spcPts val="2000"/>
              </a:lnSpc>
            </a:pPr>
            <a:r>
              <a:rPr lang="en-US" altLang="ja-JP" sz="1400" dirty="0">
                <a:latin typeface="+mn-lt"/>
                <a:ea typeface="+mn-ea"/>
              </a:rPr>
              <a:t> </a:t>
            </a:r>
            <a:r>
              <a:rPr lang="en-US" altLang="ja-JP" sz="1400" dirty="0" smtClean="0">
                <a:latin typeface="+mn-lt"/>
                <a:ea typeface="+mn-ea"/>
              </a:rPr>
              <a:t> - Intel Xeon X5570 2.53GHz x 2 (16core)</a:t>
            </a:r>
          </a:p>
          <a:p>
            <a:pPr>
              <a:lnSpc>
                <a:spcPts val="2000"/>
              </a:lnSpc>
            </a:pPr>
            <a:r>
              <a:rPr lang="en-US" altLang="ja-JP" sz="1400" dirty="0" smtClean="0">
                <a:latin typeface="+mn-lt"/>
                <a:ea typeface="+mn-ea"/>
              </a:rPr>
              <a:t>  - Mem: 24GB</a:t>
            </a:r>
          </a:p>
          <a:p>
            <a:pPr>
              <a:lnSpc>
                <a:spcPts val="2000"/>
              </a:lnSpc>
            </a:pPr>
            <a:r>
              <a:rPr lang="en-US" altLang="ja-JP" sz="1400" dirty="0">
                <a:latin typeface="+mn-lt"/>
                <a:ea typeface="+mn-ea"/>
              </a:rPr>
              <a:t> </a:t>
            </a:r>
            <a:r>
              <a:rPr lang="en-US" altLang="ja-JP" sz="1400" dirty="0" smtClean="0">
                <a:latin typeface="+mn-lt"/>
                <a:ea typeface="+mn-ea"/>
              </a:rPr>
              <a:t> - HDD: 1.5TB x 2 (Raid1)</a:t>
            </a:r>
          </a:p>
          <a:p>
            <a:pPr>
              <a:lnSpc>
                <a:spcPts val="2000"/>
              </a:lnSpc>
            </a:pPr>
            <a:endParaRPr lang="en-US" altLang="ja-JP" sz="1400" dirty="0">
              <a:latin typeface="+mn-lt"/>
              <a:ea typeface="+mn-ea"/>
            </a:endParaRPr>
          </a:p>
          <a:p>
            <a:pPr>
              <a:lnSpc>
                <a:spcPts val="2000"/>
              </a:lnSpc>
            </a:pPr>
            <a:r>
              <a:rPr lang="en-US" altLang="ja-JP" sz="1400" dirty="0" smtClean="0">
                <a:latin typeface="+mn-lt"/>
                <a:ea typeface="+mn-ea"/>
              </a:rPr>
              <a:t>  - Room Security: 2 keys</a:t>
            </a:r>
          </a:p>
          <a:p>
            <a:pPr>
              <a:lnSpc>
                <a:spcPts val="2000"/>
              </a:lnSpc>
            </a:pPr>
            <a:r>
              <a:rPr lang="en-US" altLang="ja-JP" sz="1400" dirty="0" smtClean="0">
                <a:latin typeface="+mn-lt"/>
                <a:ea typeface="+mn-ea"/>
              </a:rPr>
              <a:t>  - Sub Power: </a:t>
            </a:r>
            <a:r>
              <a:rPr lang="en-US" altLang="ja-JP" sz="1400" dirty="0" smtClean="0">
                <a:solidFill>
                  <a:srgbClr val="C00000"/>
                </a:solidFill>
                <a:latin typeface="+mn-lt"/>
                <a:ea typeface="+mn-ea"/>
              </a:rPr>
              <a:t>only UPS, No External Power</a:t>
            </a:r>
          </a:p>
          <a:p>
            <a:pPr>
              <a:lnSpc>
                <a:spcPts val="2000"/>
              </a:lnSpc>
            </a:pPr>
            <a:r>
              <a:rPr lang="en-US" altLang="ja-JP" sz="1400" dirty="0">
                <a:latin typeface="+mn-lt"/>
                <a:ea typeface="+mn-ea"/>
              </a:rPr>
              <a:t> </a:t>
            </a:r>
            <a:r>
              <a:rPr lang="en-US" altLang="ja-JP" sz="1400" dirty="0" smtClean="0">
                <a:latin typeface="+mn-lt"/>
                <a:ea typeface="+mn-ea"/>
              </a:rPr>
              <a:t> - Room Temperature: </a:t>
            </a:r>
            <a:r>
              <a:rPr lang="en-US" altLang="ja-JP" sz="1400" u="sng" dirty="0" smtClean="0">
                <a:latin typeface="+mn-lt"/>
                <a:ea typeface="+mn-ea"/>
              </a:rPr>
              <a:t>&lt;</a:t>
            </a:r>
            <a:r>
              <a:rPr lang="en-US" altLang="ja-JP" sz="1400" dirty="0" smtClean="0">
                <a:latin typeface="+mn-lt"/>
                <a:ea typeface="+mn-ea"/>
              </a:rPr>
              <a:t>28</a:t>
            </a:r>
            <a:r>
              <a:rPr lang="en-US" altLang="ja-JP" sz="1200" dirty="0" smtClean="0">
                <a:latin typeface="+mn-lt"/>
                <a:ea typeface="+mn-ea"/>
              </a:rPr>
              <a:t>º</a:t>
            </a:r>
            <a:r>
              <a:rPr lang="en-US" altLang="ja-JP" sz="1400" dirty="0" smtClean="0">
                <a:latin typeface="+mn-lt"/>
                <a:ea typeface="+mn-ea"/>
              </a:rPr>
              <a:t>C (All Season)</a:t>
            </a:r>
          </a:p>
          <a:p>
            <a:pPr>
              <a:lnSpc>
                <a:spcPts val="2000"/>
              </a:lnSpc>
            </a:pPr>
            <a:r>
              <a:rPr lang="en-US" altLang="ja-JP" sz="1400" dirty="0" smtClean="0">
                <a:latin typeface="+mn-lt"/>
                <a:ea typeface="+mn-ea"/>
              </a:rPr>
              <a:t>  - Hardware Monitor: Active</a:t>
            </a:r>
          </a:p>
          <a:p>
            <a:pPr>
              <a:lnSpc>
                <a:spcPts val="2000"/>
              </a:lnSpc>
            </a:pPr>
            <a:r>
              <a:rPr lang="en-US" altLang="ja-JP" sz="1400" dirty="0" smtClean="0">
                <a:latin typeface="+mn-lt"/>
                <a:ea typeface="+mn-ea"/>
              </a:rPr>
              <a:t>  - Other External Monitor</a:t>
            </a:r>
          </a:p>
          <a:p>
            <a:pPr>
              <a:lnSpc>
                <a:spcPts val="2000"/>
              </a:lnSpc>
            </a:pPr>
            <a:r>
              <a:rPr lang="en-US" altLang="ja-JP" sz="1400" dirty="0">
                <a:latin typeface="+mn-lt"/>
                <a:ea typeface="+mn-ea"/>
              </a:rPr>
              <a:t> </a:t>
            </a:r>
            <a:r>
              <a:rPr lang="en-US" altLang="ja-JP" sz="1400" dirty="0" smtClean="0">
                <a:latin typeface="+mn-lt"/>
                <a:ea typeface="+mn-ea"/>
              </a:rPr>
              <a:t>   (Temperature/Humidity/Traffic/Power): </a:t>
            </a:r>
            <a:r>
              <a:rPr lang="en-US" altLang="ja-JP" sz="1400" dirty="0" smtClean="0">
                <a:solidFill>
                  <a:srgbClr val="C00000"/>
                </a:solidFill>
                <a:latin typeface="+mn-lt"/>
                <a:ea typeface="+mn-ea"/>
              </a:rPr>
              <a:t>NONE</a:t>
            </a:r>
          </a:p>
          <a:p>
            <a:pPr>
              <a:lnSpc>
                <a:spcPts val="2000"/>
              </a:lnSpc>
            </a:pPr>
            <a:r>
              <a:rPr lang="en-US" altLang="ja-JP" sz="1400" dirty="0">
                <a:solidFill>
                  <a:srgbClr val="C00000"/>
                </a:solidFill>
                <a:latin typeface="+mn-lt"/>
                <a:ea typeface="+mn-ea"/>
              </a:rPr>
              <a:t> </a:t>
            </a:r>
            <a:r>
              <a:rPr lang="en-US" altLang="ja-JP" sz="1400" dirty="0">
                <a:latin typeface="+mn-lt"/>
                <a:ea typeface="+mn-ea"/>
              </a:rPr>
              <a:t> </a:t>
            </a:r>
            <a:r>
              <a:rPr lang="en-US" altLang="ja-JP" sz="1400" dirty="0" smtClean="0">
                <a:latin typeface="+mn-lt"/>
                <a:ea typeface="+mn-ea"/>
              </a:rPr>
              <a:t>- Remote Patrol: </a:t>
            </a:r>
            <a:r>
              <a:rPr lang="en-US" altLang="ja-JP" sz="1400" dirty="0">
                <a:solidFill>
                  <a:srgbClr val="C00000"/>
                </a:solidFill>
                <a:latin typeface="+mn-lt"/>
                <a:ea typeface="+mn-ea"/>
              </a:rPr>
              <a:t>o</a:t>
            </a:r>
            <a:r>
              <a:rPr lang="en-US" altLang="ja-JP" sz="1400" dirty="0" smtClean="0">
                <a:solidFill>
                  <a:srgbClr val="C00000"/>
                </a:solidFill>
                <a:latin typeface="+mn-lt"/>
                <a:ea typeface="+mn-ea"/>
              </a:rPr>
              <a:t>nly Working Hours/Days</a:t>
            </a:r>
          </a:p>
          <a:p>
            <a:pPr>
              <a:lnSpc>
                <a:spcPts val="2000"/>
              </a:lnSpc>
            </a:pPr>
            <a:r>
              <a:rPr lang="en-US" altLang="ja-JP" sz="1400" dirty="0" smtClean="0">
                <a:latin typeface="+mn-lt"/>
                <a:ea typeface="+mn-ea"/>
              </a:rPr>
              <a:t>  - Site Patrol: </a:t>
            </a:r>
            <a:r>
              <a:rPr lang="en-US" altLang="ja-JP" sz="1400" dirty="0" smtClean="0">
                <a:solidFill>
                  <a:srgbClr val="C00000"/>
                </a:solidFill>
                <a:latin typeface="+mn-lt"/>
                <a:ea typeface="+mn-ea"/>
              </a:rPr>
              <a:t>about 1time/1week</a:t>
            </a:r>
          </a:p>
          <a:p>
            <a:pPr>
              <a:lnSpc>
                <a:spcPts val="2000"/>
              </a:lnSpc>
            </a:pPr>
            <a:r>
              <a:rPr lang="en-US" altLang="ja-JP" sz="1400" dirty="0" smtClean="0">
                <a:solidFill>
                  <a:srgbClr val="C00000"/>
                </a:solidFill>
                <a:latin typeface="+mn-lt"/>
                <a:ea typeface="+mn-ea"/>
              </a:rPr>
              <a:t>  </a:t>
            </a:r>
            <a:r>
              <a:rPr lang="en-US" altLang="ja-JP" sz="1400" dirty="0" smtClean="0">
                <a:latin typeface="+mn-lt"/>
                <a:ea typeface="+mn-ea"/>
              </a:rPr>
              <a:t>- Hardware Accident: </a:t>
            </a:r>
            <a:r>
              <a:rPr lang="en-US" altLang="ja-JP" sz="1400" dirty="0" smtClean="0">
                <a:latin typeface="+mn-lt"/>
                <a:ea typeface="+mn-ea"/>
              </a:rPr>
              <a:t>1time/3years</a:t>
            </a:r>
            <a:r>
              <a:rPr lang="en-US" altLang="ja-JP" sz="1400" dirty="0" smtClean="0">
                <a:solidFill>
                  <a:srgbClr val="C00000"/>
                </a:solidFill>
                <a:latin typeface="+mn-lt"/>
                <a:ea typeface="+mn-ea"/>
              </a:rPr>
              <a:t> </a:t>
            </a:r>
            <a:endParaRPr lang="en-US" altLang="ja-JP" sz="1400" dirty="0" smtClean="0">
              <a:solidFill>
                <a:srgbClr val="C00000"/>
              </a:solidFill>
              <a:latin typeface="+mn-lt"/>
              <a:ea typeface="+mn-ea"/>
            </a:endParaRPr>
          </a:p>
          <a:p>
            <a:pPr>
              <a:lnSpc>
                <a:spcPts val="2000"/>
              </a:lnSpc>
            </a:pPr>
            <a:endParaRPr lang="en-US" altLang="ja-JP" sz="1400" dirty="0">
              <a:latin typeface="+mn-lt"/>
              <a:ea typeface="+mn-ea"/>
            </a:endParaRPr>
          </a:p>
          <a:p>
            <a:pPr>
              <a:lnSpc>
                <a:spcPts val="2000"/>
              </a:lnSpc>
            </a:pPr>
            <a:r>
              <a:rPr lang="en-US" altLang="ja-JP" sz="1400" dirty="0" smtClean="0">
                <a:latin typeface="+mn-lt"/>
                <a:ea typeface="+mn-ea"/>
              </a:rPr>
              <a:t>ICSWSE (Stand-by)</a:t>
            </a:r>
          </a:p>
          <a:p>
            <a:pPr>
              <a:lnSpc>
                <a:spcPts val="2000"/>
              </a:lnSpc>
            </a:pPr>
            <a:r>
              <a:rPr lang="en-US" altLang="ja-JP" sz="1400" dirty="0" smtClean="0">
                <a:latin typeface="+mn-lt"/>
                <a:ea typeface="+mn-ea"/>
              </a:rPr>
              <a:t>NIPR (Stand-by)</a:t>
            </a:r>
          </a:p>
        </p:txBody>
      </p:sp>
      <p:sp>
        <p:nvSpPr>
          <p:cNvPr id="5" name="角丸四角形 4"/>
          <p:cNvSpPr/>
          <p:nvPr/>
        </p:nvSpPr>
        <p:spPr bwMode="auto">
          <a:xfrm>
            <a:off x="6385061" y="4872656"/>
            <a:ext cx="2543362" cy="1580680"/>
          </a:xfrm>
          <a:prstGeom prst="roundRect">
            <a:avLst>
              <a:gd name="adj" fmla="val 11108"/>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bg1"/>
                </a:solidFill>
                <a:effectLst/>
                <a:latin typeface="+mn-lt"/>
                <a:ea typeface="ヒラギノ角ゴ Pro W6" charset="-128"/>
                <a:cs typeface="ヒラギノ角ゴ Pro W6" charset="-128"/>
              </a:rPr>
              <a:t>The Number of </a:t>
            </a:r>
            <a:r>
              <a:rPr lang="en-US" altLang="ja-JP" sz="1400" dirty="0" smtClean="0">
                <a:solidFill>
                  <a:schemeClr val="bg1"/>
                </a:solidFill>
                <a:latin typeface="+mn-lt"/>
                <a:ea typeface="ヒラギノ角ゴ Pro W6" charset="-128"/>
                <a:cs typeface="ヒラギノ角ゴ Pro W6" charset="-128"/>
              </a:rPr>
              <a:t>Registered </a:t>
            </a:r>
            <a:r>
              <a:rPr kumimoji="1" lang="en-US" altLang="ja-JP" sz="1400" b="0" i="0" u="none" strike="noStrike" cap="none" normalizeH="0" baseline="0" dirty="0" smtClean="0">
                <a:ln>
                  <a:noFill/>
                </a:ln>
                <a:solidFill>
                  <a:schemeClr val="bg1"/>
                </a:solidFill>
                <a:effectLst/>
                <a:latin typeface="+mn-lt"/>
                <a:ea typeface="ヒラギノ角ゴ Pro W6" charset="-128"/>
                <a:cs typeface="ヒラギノ角ゴ Pro W6" charset="-128"/>
              </a:rPr>
              <a:t>Metadata:</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bg1"/>
                </a:solidFill>
                <a:latin typeface="+mn-lt"/>
                <a:ea typeface="ヒラギノ角ゴ Pro W6" charset="-128"/>
                <a:cs typeface="ヒラギノ角ゴ Pro W6" charset="-128"/>
              </a:rPr>
              <a:t>(as of  Dec. 2015)</a:t>
            </a: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400" b="0" i="0" u="none" strike="noStrike" cap="none" normalizeH="0" baseline="0" dirty="0" smtClean="0">
              <a:ln>
                <a:noFill/>
              </a:ln>
              <a:solidFill>
                <a:schemeClr val="bg1"/>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400" u="sng" dirty="0" smtClean="0">
                <a:solidFill>
                  <a:schemeClr val="bg1"/>
                </a:solidFill>
                <a:latin typeface="+mn-lt"/>
                <a:ea typeface="ヒラギノ角ゴ Pro W6" charset="-128"/>
                <a:cs typeface="ヒラギノ角ゴ Pro W6" charset="-128"/>
              </a:rPr>
              <a:t>Dataset 1,152</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strike="noStrike" cap="none" normalizeH="0" baseline="0" dirty="0" smtClean="0">
                <a:ln>
                  <a:noFill/>
                </a:ln>
                <a:solidFill>
                  <a:schemeClr val="bg1"/>
                </a:solidFill>
                <a:effectLst/>
                <a:latin typeface="+mn-lt"/>
                <a:ea typeface="ヒラギノ角ゴ Pro W6" charset="-128"/>
                <a:cs typeface="ヒラギノ角ゴ Pro W6" charset="-128"/>
              </a:rPr>
              <a:t>メタデータは</a:t>
            </a:r>
            <a:r>
              <a:rPr kumimoji="1" lang="en-US" altLang="ja-JP" sz="1400" b="0" strike="noStrike" cap="none" normalizeH="0" baseline="0" dirty="0" smtClean="0">
                <a:ln>
                  <a:noFill/>
                </a:ln>
                <a:solidFill>
                  <a:schemeClr val="bg1"/>
                </a:solidFill>
                <a:effectLst/>
                <a:latin typeface="+mn-lt"/>
                <a:ea typeface="ヒラギノ角ゴ Pro W6" charset="-128"/>
                <a:cs typeface="ヒラギノ角ゴ Pro W6" charset="-128"/>
              </a:rPr>
              <a:t>4</a:t>
            </a:r>
            <a:r>
              <a:rPr kumimoji="1" lang="ja-JP" altLang="en-US" sz="1400" b="0" strike="noStrike" cap="none" normalizeH="0" baseline="0" dirty="0" smtClean="0">
                <a:ln>
                  <a:noFill/>
                </a:ln>
                <a:solidFill>
                  <a:schemeClr val="bg1"/>
                </a:solidFill>
                <a:effectLst/>
                <a:latin typeface="+mn-lt"/>
                <a:ea typeface="ヒラギノ角ゴ Pro W6" charset="-128"/>
                <a:cs typeface="ヒラギノ角ゴ Pro W6" charset="-128"/>
              </a:rPr>
              <a:t>重管理</a:t>
            </a:r>
            <a:endParaRPr kumimoji="1" lang="ja-JP" altLang="en-US" sz="1400" b="0" strike="noStrike" cap="none" normalizeH="0" baseline="0" dirty="0">
              <a:ln>
                <a:noFill/>
              </a:ln>
              <a:solidFill>
                <a:schemeClr val="bg1"/>
              </a:solidFill>
              <a:effectLst/>
              <a:latin typeface="+mn-lt"/>
              <a:ea typeface="ヒラギノ角ゴ Pro W6" charset="-128"/>
              <a:cs typeface="ヒラギノ角ゴ Pro W6" charset="-128"/>
            </a:endParaRPr>
          </a:p>
        </p:txBody>
      </p:sp>
    </p:spTree>
    <p:extLst>
      <p:ext uri="{BB962C8B-B14F-4D97-AF65-F5344CB8AC3E}">
        <p14:creationId xmlns:p14="http://schemas.microsoft.com/office/powerpoint/2010/main" val="268110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0" tIns="0" rIns="0" bIns="0" anchor="ctr" anchorCtr="1"/>
          <a:lstStyle/>
          <a:p>
            <a:r>
              <a:rPr lang="en-US" altLang="ja-JP" sz="2400" dirty="0" smtClean="0">
                <a:latin typeface="+mn-lt"/>
                <a:ea typeface="ＭＳ Ｐゴシック" pitchFamily="50" charset="-128"/>
                <a:cs typeface="ＭＳ ゴシック" charset="0"/>
              </a:rPr>
              <a:t>Operation Report: Metadata Database</a:t>
            </a:r>
            <a:endParaRPr lang="ja-JP" altLang="en-US" sz="2400" dirty="0">
              <a:latin typeface="+mn-lt"/>
              <a:ea typeface="ＭＳ Ｐゴシック" pitchFamily="50" charset="-128"/>
              <a:cs typeface="ＭＳ ゴシック"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9</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80331"/>
            <a:ext cx="4668366" cy="275400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725" y="1180331"/>
            <a:ext cx="3838575" cy="2752725"/>
          </a:xfrm>
          <a:prstGeom prst="rect">
            <a:avLst/>
          </a:prstGeom>
        </p:spPr>
      </p:pic>
      <p:sp>
        <p:nvSpPr>
          <p:cNvPr id="10" name="テキスト ボックス 9"/>
          <p:cNvSpPr txBox="1"/>
          <p:nvPr/>
        </p:nvSpPr>
        <p:spPr bwMode="auto">
          <a:xfrm>
            <a:off x="5076056" y="836712"/>
            <a:ext cx="3856244" cy="345687"/>
          </a:xfrm>
          <a:prstGeom prst="rect">
            <a:avLst/>
          </a:prstGeom>
          <a:noFill/>
          <a:ln w="9525">
            <a:noFill/>
            <a:miter lim="800000"/>
            <a:headEnd/>
            <a:tailEnd/>
          </a:ln>
          <a:effectLst/>
        </p:spPr>
        <p:txBody>
          <a:bodyPr wrap="square" rtlCol="0" anchor="ctr" anchorCtr="0">
            <a:prstTxWarp prst="textNoShape">
              <a:avLst/>
            </a:prstTxWarp>
            <a:noAutofit/>
          </a:bodyPr>
          <a:lstStyle/>
          <a:p>
            <a:pPr algn="l">
              <a:spcBef>
                <a:spcPct val="50000"/>
              </a:spcBef>
            </a:pPr>
            <a:r>
              <a:rPr kumimoji="1" lang="ja-JP" altLang="en-US" sz="1400" dirty="0" smtClean="0">
                <a:solidFill>
                  <a:srgbClr val="002060"/>
                </a:solidFill>
              </a:rPr>
              <a:t>アクセス元比率（</a:t>
            </a:r>
            <a:r>
              <a:rPr kumimoji="1" lang="en-US" altLang="ja-JP" sz="1400" dirty="0" smtClean="0">
                <a:solidFill>
                  <a:srgbClr val="002060"/>
                </a:solidFill>
              </a:rPr>
              <a:t>201503</a:t>
            </a:r>
            <a:r>
              <a:rPr kumimoji="1" lang="ja-JP" altLang="en-US" sz="1400" dirty="0" smtClean="0">
                <a:solidFill>
                  <a:srgbClr val="002060"/>
                </a:solidFill>
              </a:rPr>
              <a:t>以降、日本を除く）</a:t>
            </a:r>
          </a:p>
        </p:txBody>
      </p:sp>
      <p:sp>
        <p:nvSpPr>
          <p:cNvPr id="11" name="テキスト ボックス 10"/>
          <p:cNvSpPr txBox="1"/>
          <p:nvPr/>
        </p:nvSpPr>
        <p:spPr bwMode="auto">
          <a:xfrm>
            <a:off x="398003" y="836712"/>
            <a:ext cx="3856244" cy="345687"/>
          </a:xfrm>
          <a:prstGeom prst="rect">
            <a:avLst/>
          </a:prstGeom>
          <a:noFill/>
          <a:ln w="9525">
            <a:noFill/>
            <a:miter lim="800000"/>
            <a:headEnd/>
            <a:tailEnd/>
          </a:ln>
          <a:effectLst/>
        </p:spPr>
        <p:txBody>
          <a:bodyPr wrap="square" rtlCol="0" anchor="ctr" anchorCtr="0">
            <a:prstTxWarp prst="textNoShape">
              <a:avLst/>
            </a:prstTxWarp>
            <a:noAutofit/>
          </a:bodyPr>
          <a:lstStyle/>
          <a:p>
            <a:pPr algn="l">
              <a:spcBef>
                <a:spcPct val="50000"/>
              </a:spcBef>
            </a:pPr>
            <a:r>
              <a:rPr lang="ja-JP" altLang="en-US" sz="1400" dirty="0" smtClean="0">
                <a:solidFill>
                  <a:srgbClr val="002060"/>
                </a:solidFill>
              </a:rPr>
              <a:t>ユニークユーザ数の推移</a:t>
            </a:r>
            <a:endParaRPr kumimoji="1" lang="ja-JP" altLang="en-US" sz="1400" dirty="0" smtClean="0">
              <a:solidFill>
                <a:srgbClr val="002060"/>
              </a:solidFill>
            </a:endParaRPr>
          </a:p>
        </p:txBody>
      </p:sp>
      <p:sp>
        <p:nvSpPr>
          <p:cNvPr id="12" name="正方形/長方形 11"/>
          <p:cNvSpPr/>
          <p:nvPr/>
        </p:nvSpPr>
        <p:spPr>
          <a:xfrm>
            <a:off x="390017" y="3959056"/>
            <a:ext cx="4591881" cy="276999"/>
          </a:xfrm>
          <a:prstGeom prst="rect">
            <a:avLst/>
          </a:prstGeom>
        </p:spPr>
        <p:txBody>
          <a:bodyPr wrap="square">
            <a:spAutoFit/>
          </a:bodyPr>
          <a:lstStyle/>
          <a:p>
            <a:r>
              <a:rPr lang="en-US" altLang="ja-JP" sz="1200" dirty="0" smtClean="0">
                <a:latin typeface="+mn-lt"/>
                <a:ea typeface="+mn-ea"/>
              </a:rPr>
              <a:t>1</a:t>
            </a:r>
            <a:r>
              <a:rPr lang="ja-JP" altLang="en-US" sz="1200" dirty="0" smtClean="0">
                <a:latin typeface="+mn-lt"/>
                <a:ea typeface="+mn-ea"/>
              </a:rPr>
              <a:t>ヶ月に同じと思われるユーザが何度アクセスしても</a:t>
            </a:r>
            <a:r>
              <a:rPr lang="en-US" altLang="ja-JP" sz="1200" dirty="0" smtClean="0">
                <a:latin typeface="+mn-lt"/>
                <a:ea typeface="+mn-ea"/>
              </a:rPr>
              <a:t>1</a:t>
            </a:r>
            <a:r>
              <a:rPr lang="ja-JP" altLang="en-US" sz="1200" dirty="0" smtClean="0">
                <a:latin typeface="+mn-lt"/>
                <a:ea typeface="+mn-ea"/>
              </a:rPr>
              <a:t>と数える</a:t>
            </a:r>
            <a:endParaRPr lang="ja-JP" altLang="en-US" sz="1200" dirty="0">
              <a:latin typeface="+mn-lt"/>
              <a:ea typeface="+mn-ea"/>
            </a:endParaRPr>
          </a:p>
        </p:txBody>
      </p:sp>
      <p:sp>
        <p:nvSpPr>
          <p:cNvPr id="15" name="正方形/長方形 14"/>
          <p:cNvSpPr/>
          <p:nvPr/>
        </p:nvSpPr>
        <p:spPr>
          <a:xfrm>
            <a:off x="300859" y="4352662"/>
            <a:ext cx="8542283" cy="2034786"/>
          </a:xfrm>
          <a:prstGeom prst="rect">
            <a:avLst/>
          </a:prstGeom>
        </p:spPr>
        <p:txBody>
          <a:bodyPr wrap="square">
            <a:noAutofit/>
          </a:bodyPr>
          <a:lstStyle/>
          <a:p>
            <a:pPr>
              <a:lnSpc>
                <a:spcPts val="2000"/>
              </a:lnSpc>
            </a:pPr>
            <a:r>
              <a:rPr lang="en-US" altLang="ja-JP" sz="1400" dirty="0" smtClean="0">
                <a:latin typeface="+mn-lt"/>
                <a:ea typeface="+mn-ea"/>
              </a:rPr>
              <a:t>- </a:t>
            </a:r>
            <a:r>
              <a:rPr lang="ja-JP" altLang="en-US" sz="1400" dirty="0" smtClean="0">
                <a:latin typeface="+mn-lt"/>
                <a:ea typeface="+mn-ea"/>
              </a:rPr>
              <a:t>ユニークユーザは約</a:t>
            </a:r>
            <a:r>
              <a:rPr lang="en-US" altLang="ja-JP" sz="1400" dirty="0" smtClean="0">
                <a:latin typeface="+mn-lt"/>
                <a:ea typeface="+mn-ea"/>
              </a:rPr>
              <a:t>300</a:t>
            </a:r>
          </a:p>
          <a:p>
            <a:pPr>
              <a:lnSpc>
                <a:spcPts val="2000"/>
              </a:lnSpc>
            </a:pPr>
            <a:r>
              <a:rPr lang="en-US" altLang="ja-JP" sz="1400" dirty="0" smtClean="0">
                <a:latin typeface="+mn-lt"/>
                <a:ea typeface="+mn-ea"/>
              </a:rPr>
              <a:t>-</a:t>
            </a:r>
            <a:r>
              <a:rPr lang="ja-JP" altLang="en-US" sz="1400" dirty="0" smtClean="0">
                <a:latin typeface="+mn-lt"/>
                <a:ea typeface="+mn-ea"/>
              </a:rPr>
              <a:t> インドネシア、インドからも多くのアクセスがある（</a:t>
            </a:r>
            <a:r>
              <a:rPr lang="en-US" altLang="ja-JP" sz="1400" dirty="0" smtClean="0">
                <a:latin typeface="+mn-lt"/>
                <a:ea typeface="+mn-ea"/>
              </a:rPr>
              <a:t>RISH</a:t>
            </a:r>
            <a:r>
              <a:rPr lang="ja-JP" altLang="en-US" sz="1400" dirty="0" err="1" smtClean="0">
                <a:latin typeface="+mn-lt"/>
                <a:ea typeface="+mn-ea"/>
              </a:rPr>
              <a:t>、</a:t>
            </a:r>
            <a:r>
              <a:rPr lang="en-US" altLang="ja-JP" sz="1400" dirty="0" smtClean="0">
                <a:latin typeface="+mn-lt"/>
                <a:ea typeface="+mn-ea"/>
              </a:rPr>
              <a:t>ICSWSE</a:t>
            </a:r>
            <a:r>
              <a:rPr lang="ja-JP" altLang="en-US" sz="1400" dirty="0" smtClean="0">
                <a:latin typeface="+mn-lt"/>
                <a:ea typeface="+mn-ea"/>
              </a:rPr>
              <a:t>による国際的アウトリーチの結果）</a:t>
            </a:r>
            <a:endParaRPr lang="en-US" altLang="ja-JP" sz="1400" dirty="0" smtClean="0">
              <a:latin typeface="+mn-lt"/>
              <a:ea typeface="+mn-ea"/>
            </a:endParaRPr>
          </a:p>
          <a:p>
            <a:pPr>
              <a:lnSpc>
                <a:spcPts val="2000"/>
              </a:lnSpc>
            </a:pPr>
            <a:r>
              <a:rPr lang="en-US" altLang="ja-JP" sz="1400" dirty="0" smtClean="0">
                <a:latin typeface="+mn-lt"/>
                <a:ea typeface="+mn-ea"/>
              </a:rPr>
              <a:t>- </a:t>
            </a:r>
            <a:r>
              <a:rPr lang="ja-JP" altLang="en-US" sz="1400" dirty="0" smtClean="0">
                <a:latin typeface="+mn-lt"/>
                <a:ea typeface="+mn-ea"/>
              </a:rPr>
              <a:t>用語検索のみでなく、</a:t>
            </a:r>
            <a:r>
              <a:rPr lang="en-US" altLang="ja-JP" sz="1400" dirty="0" smtClean="0">
                <a:latin typeface="+mn-lt"/>
                <a:ea typeface="+mn-ea"/>
              </a:rPr>
              <a:t>ID</a:t>
            </a:r>
            <a:r>
              <a:rPr lang="ja-JP" altLang="en-US" sz="1400" dirty="0" smtClean="0">
                <a:latin typeface="+mn-lt"/>
                <a:ea typeface="+mn-ea"/>
              </a:rPr>
              <a:t>を使った </a:t>
            </a:r>
            <a:r>
              <a:rPr lang="en-US" altLang="ja-JP" sz="1400" dirty="0" smtClean="0">
                <a:latin typeface="+mn-lt"/>
                <a:ea typeface="+mn-ea"/>
              </a:rPr>
              <a:t>XML I/F </a:t>
            </a:r>
            <a:r>
              <a:rPr lang="ja-JP" altLang="en-US" sz="1400" dirty="0" err="1" smtClean="0">
                <a:latin typeface="+mn-lt"/>
                <a:ea typeface="+mn-ea"/>
              </a:rPr>
              <a:t>への</a:t>
            </a:r>
            <a:r>
              <a:rPr lang="ja-JP" altLang="en-US" sz="1400" dirty="0" smtClean="0">
                <a:latin typeface="+mn-lt"/>
                <a:ea typeface="+mn-ea"/>
              </a:rPr>
              <a:t>リクエストも認められる</a:t>
            </a:r>
            <a:endParaRPr lang="en-US" altLang="ja-JP" sz="1400" dirty="0" smtClean="0">
              <a:latin typeface="+mn-lt"/>
              <a:ea typeface="+mn-ea"/>
            </a:endParaRPr>
          </a:p>
          <a:p>
            <a:pPr>
              <a:lnSpc>
                <a:spcPts val="2000"/>
              </a:lnSpc>
            </a:pPr>
            <a:r>
              <a:rPr lang="en-US" altLang="ja-JP" sz="1400" dirty="0" smtClean="0">
                <a:latin typeface="+mn-lt"/>
                <a:ea typeface="+mn-ea"/>
              </a:rPr>
              <a:t>    </a:t>
            </a:r>
            <a:r>
              <a:rPr lang="ja-JP" altLang="en-US" sz="1400" dirty="0" smtClean="0">
                <a:latin typeface="+mn-lt"/>
                <a:ea typeface="+mn-ea"/>
              </a:rPr>
              <a:t>用語例：</a:t>
            </a:r>
            <a:r>
              <a:rPr lang="en-US" altLang="ja-JP" sz="1400" dirty="0" smtClean="0">
                <a:latin typeface="+mn-lt"/>
                <a:ea typeface="+mn-ea"/>
              </a:rPr>
              <a:t> MU Radar, magnetometer, </a:t>
            </a:r>
            <a:r>
              <a:rPr lang="en-US" altLang="ja-JP" sz="1400" dirty="0" err="1" smtClean="0">
                <a:latin typeface="+mn-lt"/>
                <a:ea typeface="+mn-ea"/>
              </a:rPr>
              <a:t>SuperDARN</a:t>
            </a:r>
            <a:r>
              <a:rPr lang="en-US" altLang="ja-JP" sz="1400" dirty="0" smtClean="0">
                <a:latin typeface="+mn-lt"/>
                <a:ea typeface="+mn-ea"/>
              </a:rPr>
              <a:t>, mesosphere, WDC, MAGDAS, and more…</a:t>
            </a:r>
          </a:p>
          <a:p>
            <a:pPr>
              <a:lnSpc>
                <a:spcPts val="2000"/>
              </a:lnSpc>
            </a:pPr>
            <a:r>
              <a:rPr lang="en-US" altLang="ja-JP" sz="1400" dirty="0" smtClean="0">
                <a:latin typeface="+mn-lt"/>
                <a:ea typeface="+mn-ea"/>
              </a:rPr>
              <a:t>    ID</a:t>
            </a:r>
            <a:r>
              <a:rPr lang="ja-JP" altLang="en-US" sz="1400" dirty="0" smtClean="0">
                <a:latin typeface="+mn-lt"/>
                <a:ea typeface="+mn-ea"/>
              </a:rPr>
              <a:t>検索例：</a:t>
            </a:r>
            <a:r>
              <a:rPr lang="en-US" altLang="ja-JP" sz="1400" dirty="0" smtClean="0">
                <a:latin typeface="+mn-lt"/>
                <a:ea typeface="+mn-ea"/>
              </a:rPr>
              <a:t> </a:t>
            </a:r>
            <a:r>
              <a:rPr lang="en-US" altLang="ja-JP" sz="1400" dirty="0" err="1" smtClean="0">
                <a:latin typeface="+mn-lt"/>
                <a:ea typeface="+mn-ea"/>
              </a:rPr>
              <a:t>ResourceID:spase</a:t>
            </a:r>
            <a:r>
              <a:rPr lang="en-US" altLang="ja-JP" sz="1400" dirty="0" smtClean="0">
                <a:latin typeface="+mn-lt"/>
                <a:ea typeface="+mn-ea"/>
              </a:rPr>
              <a:t>\://IUGONET/</a:t>
            </a:r>
            <a:r>
              <a:rPr lang="en-US" altLang="ja-JP" sz="1400" dirty="0" err="1" smtClean="0">
                <a:latin typeface="+mn-lt"/>
                <a:ea typeface="+mn-ea"/>
              </a:rPr>
              <a:t>NumericalData</a:t>
            </a:r>
            <a:r>
              <a:rPr lang="en-US" altLang="ja-JP" sz="1400" dirty="0" smtClean="0">
                <a:latin typeface="+mn-lt"/>
                <a:ea typeface="+mn-ea"/>
              </a:rPr>
              <a:t>/RISH/…  User Agent: Java/1.6.0_20</a:t>
            </a:r>
          </a:p>
        </p:txBody>
      </p:sp>
      <p:sp>
        <p:nvSpPr>
          <p:cNvPr id="16" name="正方形/長方形 15"/>
          <p:cNvSpPr/>
          <p:nvPr/>
        </p:nvSpPr>
        <p:spPr>
          <a:xfrm>
            <a:off x="5093725" y="3959056"/>
            <a:ext cx="3705006" cy="276999"/>
          </a:xfrm>
          <a:prstGeom prst="rect">
            <a:avLst/>
          </a:prstGeom>
        </p:spPr>
        <p:txBody>
          <a:bodyPr wrap="square">
            <a:spAutoFit/>
          </a:bodyPr>
          <a:lstStyle/>
          <a:p>
            <a:r>
              <a:rPr lang="ja-JP" altLang="en-US" sz="1200" dirty="0" smtClean="0">
                <a:latin typeface="+mn-lt"/>
                <a:ea typeface="+mn-ea"/>
              </a:rPr>
              <a:t>（全体のうち、日本</a:t>
            </a:r>
            <a:r>
              <a:rPr lang="en-US" altLang="ja-JP" sz="1200" dirty="0" smtClean="0">
                <a:latin typeface="+mn-lt"/>
                <a:ea typeface="+mn-ea"/>
              </a:rPr>
              <a:t>: 83.87%,  </a:t>
            </a:r>
            <a:r>
              <a:rPr lang="ja-JP" altLang="en-US" sz="1200" dirty="0" smtClean="0">
                <a:latin typeface="+mn-lt"/>
                <a:ea typeface="+mn-ea"/>
              </a:rPr>
              <a:t>国外</a:t>
            </a:r>
            <a:r>
              <a:rPr lang="en-US" altLang="ja-JP" sz="1200" dirty="0" smtClean="0">
                <a:latin typeface="+mn-lt"/>
                <a:ea typeface="+mn-ea"/>
              </a:rPr>
              <a:t>:</a:t>
            </a:r>
            <a:r>
              <a:rPr lang="ja-JP" altLang="en-US" sz="1200" dirty="0" smtClean="0">
                <a:latin typeface="+mn-lt"/>
                <a:ea typeface="+mn-ea"/>
              </a:rPr>
              <a:t> </a:t>
            </a:r>
            <a:r>
              <a:rPr lang="en-US" altLang="ja-JP" sz="1200" dirty="0" smtClean="0">
                <a:latin typeface="+mn-lt"/>
                <a:ea typeface="+mn-ea"/>
              </a:rPr>
              <a:t>16.13%</a:t>
            </a:r>
            <a:r>
              <a:rPr lang="ja-JP" altLang="en-US" sz="1200" dirty="0" smtClean="0">
                <a:latin typeface="+mn-lt"/>
                <a:ea typeface="+mn-ea"/>
              </a:rPr>
              <a:t>）</a:t>
            </a:r>
            <a:endParaRPr lang="en-US" altLang="ja-JP" sz="1200" dirty="0" smtClean="0">
              <a:latin typeface="+mn-lt"/>
              <a:ea typeface="+mn-ea"/>
            </a:endParaRPr>
          </a:p>
        </p:txBody>
      </p:sp>
      <p:sp>
        <p:nvSpPr>
          <p:cNvPr id="17" name="円/楕円 16"/>
          <p:cNvSpPr/>
          <p:nvPr/>
        </p:nvSpPr>
        <p:spPr bwMode="auto">
          <a:xfrm>
            <a:off x="7176012" y="3522435"/>
            <a:ext cx="633863" cy="39294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8" name="円/楕円 17"/>
          <p:cNvSpPr/>
          <p:nvPr/>
        </p:nvSpPr>
        <p:spPr bwMode="auto">
          <a:xfrm>
            <a:off x="5162334" y="3210139"/>
            <a:ext cx="676335" cy="330481"/>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3140479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UGONET_ppt_templ_2011">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001_msp_arial">
      <a:majorFont>
        <a:latin typeface="Arial"/>
        <a:ea typeface="ＭＳ Ｐゴシック"/>
        <a:cs typeface="ヒラギノ角ゴ Pro W6"/>
      </a:majorFont>
      <a:minorFont>
        <a:latin typeface="Arial"/>
        <a:ea typeface="ＭＳ Ｐゴシック"/>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rtlCol="0">
        <a:prstTxWarp prst="textNoShape">
          <a:avLst/>
        </a:prstTxWarp>
        <a:spAutoFit/>
      </a:bodyPr>
      <a:lstStyle>
        <a:defPPr algn="l">
          <a:spcBef>
            <a:spcPct val="50000"/>
          </a:spcBef>
          <a:defRPr kumimoji="1" sz="1400"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IUGONET_ppt_templ_2011</Template>
  <TotalTime>15445</TotalTime>
  <Words>2706</Words>
  <Application>Microsoft Office PowerPoint</Application>
  <PresentationFormat>画面に合わせる (4:3)</PresentationFormat>
  <Paragraphs>405</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ＭＳ Ｐゴシック</vt:lpstr>
      <vt:lpstr>ＭＳ ゴシック</vt:lpstr>
      <vt:lpstr>ヒラギノ角ゴ Pro W6</vt:lpstr>
      <vt:lpstr>Arial</vt:lpstr>
      <vt:lpstr>Calibri</vt:lpstr>
      <vt:lpstr>Times New Roman</vt:lpstr>
      <vt:lpstr>IUGONET_ppt_templ_2011</vt:lpstr>
      <vt:lpstr>PowerPoint プレゼンテーション</vt:lpstr>
      <vt:lpstr>Introduction: About IUGONET</vt:lpstr>
      <vt:lpstr>Introduction: About IUGONET</vt:lpstr>
      <vt:lpstr>Introduction: Products of IUGONET</vt:lpstr>
      <vt:lpstr>Introduction: Metadata Database</vt:lpstr>
      <vt:lpstr>Introduction: Data Analysis Software UDAS</vt:lpstr>
      <vt:lpstr>Introduction: Data Analysis Software UDAS</vt:lpstr>
      <vt:lpstr>Operation Report: Metadata Database</vt:lpstr>
      <vt:lpstr>Operation Report: Metadata Database</vt:lpstr>
      <vt:lpstr>Operation Report: Metadata Database</vt:lpstr>
      <vt:lpstr>Operation Report: Metadata Database</vt:lpstr>
      <vt:lpstr>Operation Report: Data Analysis Software</vt:lpstr>
      <vt:lpstr>Operation Report: Data Analysis Software</vt:lpstr>
      <vt:lpstr>Operation Report: Data Analysis Software</vt:lpstr>
      <vt:lpstr>Operation Report: Data Analysis Software</vt:lpstr>
      <vt:lpstr>Next Step of IUGONET</vt:lpstr>
      <vt:lpstr>Next Step of IUGONET</vt:lpstr>
      <vt:lpstr>Next Step of IUGONET</vt:lpstr>
      <vt:lpstr>Next Step of IUGONET</vt:lpstr>
      <vt:lpstr>Summary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umemura</dc:creator>
  <cp:lastModifiedBy>Norio Umemura</cp:lastModifiedBy>
  <cp:revision>5568</cp:revision>
  <cp:lastPrinted>2015-07-31T08:13:36Z</cp:lastPrinted>
  <dcterms:created xsi:type="dcterms:W3CDTF">2012-01-27T11:55:21Z</dcterms:created>
  <dcterms:modified xsi:type="dcterms:W3CDTF">2015-12-08T07:06:47Z</dcterms:modified>
</cp:coreProperties>
</file>