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handoutMasterIdLst>
    <p:handoutMasterId r:id="rId33"/>
  </p:handoutMasterIdLst>
  <p:sldIdLst>
    <p:sldId id="256" r:id="rId2"/>
    <p:sldId id="257" r:id="rId3"/>
    <p:sldId id="258" r:id="rId4"/>
    <p:sldId id="263" r:id="rId5"/>
    <p:sldId id="259" r:id="rId6"/>
    <p:sldId id="260" r:id="rId7"/>
    <p:sldId id="264" r:id="rId8"/>
    <p:sldId id="265" r:id="rId9"/>
    <p:sldId id="266" r:id="rId10"/>
    <p:sldId id="267" r:id="rId11"/>
    <p:sldId id="270" r:id="rId12"/>
    <p:sldId id="282" r:id="rId13"/>
    <p:sldId id="271" r:id="rId14"/>
    <p:sldId id="272" r:id="rId15"/>
    <p:sldId id="273" r:id="rId16"/>
    <p:sldId id="268" r:id="rId17"/>
    <p:sldId id="269" r:id="rId18"/>
    <p:sldId id="274" r:id="rId19"/>
    <p:sldId id="283" r:id="rId20"/>
    <p:sldId id="275" r:id="rId21"/>
    <p:sldId id="285" r:id="rId22"/>
    <p:sldId id="286" r:id="rId23"/>
    <p:sldId id="288" r:id="rId24"/>
    <p:sldId id="293" r:id="rId25"/>
    <p:sldId id="287" r:id="rId26"/>
    <p:sldId id="276" r:id="rId27"/>
    <p:sldId id="290" r:id="rId28"/>
    <p:sldId id="280" r:id="rId29"/>
    <p:sldId id="291" r:id="rId30"/>
    <p:sldId id="281" r:id="rId31"/>
    <p:sldId id="292" r:id="rId32"/>
  </p:sldIdLst>
  <p:sldSz cx="9144000" cy="6858000" type="screen4x3"/>
  <p:notesSz cx="6858000" cy="987425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7" d="100"/>
          <a:sy n="67" d="100"/>
        </p:scale>
        <p:origin x="354"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image" Target="../media/image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93712"/>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93712"/>
          </a:xfrm>
          <a:prstGeom prst="rect">
            <a:avLst/>
          </a:prstGeom>
        </p:spPr>
        <p:txBody>
          <a:bodyPr vert="horz" lIns="91440" tIns="45720" rIns="91440" bIns="45720" rtlCol="0"/>
          <a:lstStyle>
            <a:lvl1pPr algn="r">
              <a:defRPr sz="1200"/>
            </a:lvl1pPr>
          </a:lstStyle>
          <a:p>
            <a:fld id="{118F5CF2-8D3E-42FB-BBD3-56BF3F677FD4}" type="datetimeFigureOut">
              <a:rPr kumimoji="1" lang="ja-JP" altLang="en-US" smtClean="0"/>
              <a:t>2015/12/8</a:t>
            </a:fld>
            <a:endParaRPr kumimoji="1" lang="ja-JP" altLang="en-US"/>
          </a:p>
        </p:txBody>
      </p:sp>
      <p:sp>
        <p:nvSpPr>
          <p:cNvPr id="4" name="フッター プレースホルダー 3"/>
          <p:cNvSpPr>
            <a:spLocks noGrp="1"/>
          </p:cNvSpPr>
          <p:nvPr>
            <p:ph type="ftr" sz="quarter" idx="2"/>
          </p:nvPr>
        </p:nvSpPr>
        <p:spPr>
          <a:xfrm>
            <a:off x="0" y="9378824"/>
            <a:ext cx="2971800" cy="493712"/>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9378824"/>
            <a:ext cx="2971800" cy="493712"/>
          </a:xfrm>
          <a:prstGeom prst="rect">
            <a:avLst/>
          </a:prstGeom>
        </p:spPr>
        <p:txBody>
          <a:bodyPr vert="horz" lIns="91440" tIns="45720" rIns="91440" bIns="45720" rtlCol="0" anchor="b"/>
          <a:lstStyle>
            <a:lvl1pPr algn="r">
              <a:defRPr sz="1200"/>
            </a:lvl1pPr>
          </a:lstStyle>
          <a:p>
            <a:fld id="{7C07EBE2-8424-4BCA-BC05-140054745AFE}" type="slidenum">
              <a:rPr kumimoji="1" lang="ja-JP" altLang="en-US" smtClean="0"/>
              <a:t>‹#›</a:t>
            </a:fld>
            <a:endParaRPr kumimoji="1" lang="ja-JP" altLang="en-US"/>
          </a:p>
        </p:txBody>
      </p:sp>
    </p:spTree>
    <p:extLst>
      <p:ext uri="{BB962C8B-B14F-4D97-AF65-F5344CB8AC3E}">
        <p14:creationId xmlns:p14="http://schemas.microsoft.com/office/powerpoint/2010/main" val="3186526182"/>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6578FD66-8F4D-4978-8027-C5F4CB2F6E38}" type="datetimeFigureOut">
              <a:rPr kumimoji="1" lang="ja-JP" altLang="en-US" smtClean="0"/>
              <a:t>2015/12/8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FF4D683-B5CD-46A0-8C08-1D193191DC64}" type="slidenum">
              <a:rPr kumimoji="1" lang="ja-JP" altLang="en-US" smtClean="0"/>
              <a:t>‹#›</a:t>
            </a:fld>
            <a:endParaRPr kumimoji="1" lang="ja-JP" altLang="en-US"/>
          </a:p>
        </p:txBody>
      </p:sp>
    </p:spTree>
    <p:extLst>
      <p:ext uri="{BB962C8B-B14F-4D97-AF65-F5344CB8AC3E}">
        <p14:creationId xmlns:p14="http://schemas.microsoft.com/office/powerpoint/2010/main" val="1007104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578FD66-8F4D-4978-8027-C5F4CB2F6E38}" type="datetimeFigureOut">
              <a:rPr kumimoji="1" lang="ja-JP" altLang="en-US" smtClean="0"/>
              <a:t>2015/12/8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FF4D683-B5CD-46A0-8C08-1D193191DC64}" type="slidenum">
              <a:rPr kumimoji="1" lang="ja-JP" altLang="en-US" smtClean="0"/>
              <a:t>‹#›</a:t>
            </a:fld>
            <a:endParaRPr kumimoji="1" lang="ja-JP" altLang="en-US"/>
          </a:p>
        </p:txBody>
      </p:sp>
    </p:spTree>
    <p:extLst>
      <p:ext uri="{BB962C8B-B14F-4D97-AF65-F5344CB8AC3E}">
        <p14:creationId xmlns:p14="http://schemas.microsoft.com/office/powerpoint/2010/main" val="13327085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578FD66-8F4D-4978-8027-C5F4CB2F6E38}" type="datetimeFigureOut">
              <a:rPr kumimoji="1" lang="ja-JP" altLang="en-US" smtClean="0"/>
              <a:t>2015/12/8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FF4D683-B5CD-46A0-8C08-1D193191DC64}" type="slidenum">
              <a:rPr kumimoji="1" lang="ja-JP" altLang="en-US" smtClean="0"/>
              <a:t>‹#›</a:t>
            </a:fld>
            <a:endParaRPr kumimoji="1" lang="ja-JP" altLang="en-US"/>
          </a:p>
        </p:txBody>
      </p:sp>
    </p:spTree>
    <p:extLst>
      <p:ext uri="{BB962C8B-B14F-4D97-AF65-F5344CB8AC3E}">
        <p14:creationId xmlns:p14="http://schemas.microsoft.com/office/powerpoint/2010/main" val="2757351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578FD66-8F4D-4978-8027-C5F4CB2F6E38}" type="datetimeFigureOut">
              <a:rPr kumimoji="1" lang="ja-JP" altLang="en-US" smtClean="0"/>
              <a:t>2015/12/8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FF4D683-B5CD-46A0-8C08-1D193191DC64}" type="slidenum">
              <a:rPr kumimoji="1" lang="ja-JP" altLang="en-US" smtClean="0"/>
              <a:t>‹#›</a:t>
            </a:fld>
            <a:endParaRPr kumimoji="1" lang="ja-JP" altLang="en-US"/>
          </a:p>
        </p:txBody>
      </p:sp>
    </p:spTree>
    <p:extLst>
      <p:ext uri="{BB962C8B-B14F-4D97-AF65-F5344CB8AC3E}">
        <p14:creationId xmlns:p14="http://schemas.microsoft.com/office/powerpoint/2010/main" val="2946760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6578FD66-8F4D-4978-8027-C5F4CB2F6E38}" type="datetimeFigureOut">
              <a:rPr kumimoji="1" lang="ja-JP" altLang="en-US" smtClean="0"/>
              <a:t>2015/12/8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FF4D683-B5CD-46A0-8C08-1D193191DC64}" type="slidenum">
              <a:rPr kumimoji="1" lang="ja-JP" altLang="en-US" smtClean="0"/>
              <a:t>‹#›</a:t>
            </a:fld>
            <a:endParaRPr kumimoji="1" lang="ja-JP" altLang="en-US"/>
          </a:p>
        </p:txBody>
      </p:sp>
    </p:spTree>
    <p:extLst>
      <p:ext uri="{BB962C8B-B14F-4D97-AF65-F5344CB8AC3E}">
        <p14:creationId xmlns:p14="http://schemas.microsoft.com/office/powerpoint/2010/main" val="3591566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6578FD66-8F4D-4978-8027-C5F4CB2F6E38}" type="datetimeFigureOut">
              <a:rPr kumimoji="1" lang="ja-JP" altLang="en-US" smtClean="0"/>
              <a:t>2015/12/8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FF4D683-B5CD-46A0-8C08-1D193191DC64}" type="slidenum">
              <a:rPr kumimoji="1" lang="ja-JP" altLang="en-US" smtClean="0"/>
              <a:t>‹#›</a:t>
            </a:fld>
            <a:endParaRPr kumimoji="1" lang="ja-JP" altLang="en-US"/>
          </a:p>
        </p:txBody>
      </p:sp>
    </p:spTree>
    <p:extLst>
      <p:ext uri="{BB962C8B-B14F-4D97-AF65-F5344CB8AC3E}">
        <p14:creationId xmlns:p14="http://schemas.microsoft.com/office/powerpoint/2010/main" val="3361626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6578FD66-8F4D-4978-8027-C5F4CB2F6E38}" type="datetimeFigureOut">
              <a:rPr kumimoji="1" lang="ja-JP" altLang="en-US" smtClean="0"/>
              <a:t>2015/12/8</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EFF4D683-B5CD-46A0-8C08-1D193191DC64}" type="slidenum">
              <a:rPr kumimoji="1" lang="ja-JP" altLang="en-US" smtClean="0"/>
              <a:t>‹#›</a:t>
            </a:fld>
            <a:endParaRPr kumimoji="1" lang="ja-JP" altLang="en-US"/>
          </a:p>
        </p:txBody>
      </p:sp>
    </p:spTree>
    <p:extLst>
      <p:ext uri="{BB962C8B-B14F-4D97-AF65-F5344CB8AC3E}">
        <p14:creationId xmlns:p14="http://schemas.microsoft.com/office/powerpoint/2010/main" val="300218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6578FD66-8F4D-4978-8027-C5F4CB2F6E38}" type="datetimeFigureOut">
              <a:rPr kumimoji="1" lang="ja-JP" altLang="en-US" smtClean="0"/>
              <a:t>2015/12/8</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EFF4D683-B5CD-46A0-8C08-1D193191DC64}" type="slidenum">
              <a:rPr kumimoji="1" lang="ja-JP" altLang="en-US" smtClean="0"/>
              <a:t>‹#›</a:t>
            </a:fld>
            <a:endParaRPr kumimoji="1" lang="ja-JP" altLang="en-US"/>
          </a:p>
        </p:txBody>
      </p:sp>
    </p:spTree>
    <p:extLst>
      <p:ext uri="{BB962C8B-B14F-4D97-AF65-F5344CB8AC3E}">
        <p14:creationId xmlns:p14="http://schemas.microsoft.com/office/powerpoint/2010/main" val="1728093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578FD66-8F4D-4978-8027-C5F4CB2F6E38}" type="datetimeFigureOut">
              <a:rPr kumimoji="1" lang="ja-JP" altLang="en-US" smtClean="0"/>
              <a:t>2015/12/8</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EFF4D683-B5CD-46A0-8C08-1D193191DC64}" type="slidenum">
              <a:rPr kumimoji="1" lang="ja-JP" altLang="en-US" smtClean="0"/>
              <a:t>‹#›</a:t>
            </a:fld>
            <a:endParaRPr kumimoji="1" lang="ja-JP" altLang="en-US"/>
          </a:p>
        </p:txBody>
      </p:sp>
    </p:spTree>
    <p:extLst>
      <p:ext uri="{BB962C8B-B14F-4D97-AF65-F5344CB8AC3E}">
        <p14:creationId xmlns:p14="http://schemas.microsoft.com/office/powerpoint/2010/main" val="103892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6578FD66-8F4D-4978-8027-C5F4CB2F6E38}" type="datetimeFigureOut">
              <a:rPr kumimoji="1" lang="ja-JP" altLang="en-US" smtClean="0"/>
              <a:t>2015/12/8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FF4D683-B5CD-46A0-8C08-1D193191DC64}" type="slidenum">
              <a:rPr kumimoji="1" lang="ja-JP" altLang="en-US" smtClean="0"/>
              <a:t>‹#›</a:t>
            </a:fld>
            <a:endParaRPr kumimoji="1" lang="ja-JP" altLang="en-US"/>
          </a:p>
        </p:txBody>
      </p:sp>
    </p:spTree>
    <p:extLst>
      <p:ext uri="{BB962C8B-B14F-4D97-AF65-F5344CB8AC3E}">
        <p14:creationId xmlns:p14="http://schemas.microsoft.com/office/powerpoint/2010/main" val="3714223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6578FD66-8F4D-4978-8027-C5F4CB2F6E38}" type="datetimeFigureOut">
              <a:rPr kumimoji="1" lang="ja-JP" altLang="en-US" smtClean="0"/>
              <a:t>2015/12/8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FF4D683-B5CD-46A0-8C08-1D193191DC64}" type="slidenum">
              <a:rPr kumimoji="1" lang="ja-JP" altLang="en-US" smtClean="0"/>
              <a:t>‹#›</a:t>
            </a:fld>
            <a:endParaRPr kumimoji="1" lang="ja-JP" altLang="en-US"/>
          </a:p>
        </p:txBody>
      </p:sp>
    </p:spTree>
    <p:extLst>
      <p:ext uri="{BB962C8B-B14F-4D97-AF65-F5344CB8AC3E}">
        <p14:creationId xmlns:p14="http://schemas.microsoft.com/office/powerpoint/2010/main" val="2146080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78FD66-8F4D-4978-8027-C5F4CB2F6E38}" type="datetimeFigureOut">
              <a:rPr kumimoji="1" lang="ja-JP" altLang="en-US" smtClean="0"/>
              <a:t>2015/12/8</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F4D683-B5CD-46A0-8C08-1D193191DC64}" type="slidenum">
              <a:rPr kumimoji="1" lang="ja-JP" altLang="en-US" smtClean="0"/>
              <a:t>‹#›</a:t>
            </a:fld>
            <a:endParaRPr kumimoji="1" lang="ja-JP" altLang="en-US"/>
          </a:p>
        </p:txBody>
      </p:sp>
    </p:spTree>
    <p:extLst>
      <p:ext uri="{BB962C8B-B14F-4D97-AF65-F5344CB8AC3E}">
        <p14:creationId xmlns:p14="http://schemas.microsoft.com/office/powerpoint/2010/main" val="41060855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emf"/><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4.emf"/><Relationship Id="rId5" Type="http://schemas.openxmlformats.org/officeDocument/2006/relationships/oleObject" Target="../embeddings/oleObject3.bin"/><Relationship Id="rId4" Type="http://schemas.openxmlformats.org/officeDocument/2006/relationships/image" Target="../media/image3.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6.emf"/><Relationship Id="rId4" Type="http://schemas.openxmlformats.org/officeDocument/2006/relationships/oleObject" Target="../embeddings/oleObject4.bin"/></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827584" y="332656"/>
            <a:ext cx="7488832" cy="2592287"/>
          </a:xfrm>
        </p:spPr>
        <p:txBody>
          <a:bodyPr>
            <a:noAutofit/>
          </a:bodyPr>
          <a:lstStyle/>
          <a:p>
            <a:r>
              <a:rPr lang="ja-JP" altLang="en-US" sz="2800" b="1" dirty="0" smtClean="0">
                <a:solidFill>
                  <a:schemeClr val="tx1"/>
                </a:solidFill>
              </a:rPr>
              <a:t/>
            </a:r>
            <a:br>
              <a:rPr lang="ja-JP" altLang="en-US" sz="2800" b="1" dirty="0" smtClean="0">
                <a:solidFill>
                  <a:schemeClr val="tx1"/>
                </a:solidFill>
              </a:rPr>
            </a:br>
            <a:r>
              <a:rPr lang="en-US" altLang="ja-JP" sz="2800" b="1" dirty="0" smtClean="0">
                <a:solidFill>
                  <a:schemeClr val="tx1"/>
                </a:solidFill>
              </a:rPr>
              <a:t/>
            </a:r>
            <a:br>
              <a:rPr lang="en-US" altLang="ja-JP" sz="2800" b="1" dirty="0" smtClean="0">
                <a:solidFill>
                  <a:schemeClr val="tx1"/>
                </a:solidFill>
              </a:rPr>
            </a:br>
            <a:r>
              <a:rPr lang="ja-JP" altLang="en-US" sz="2800" b="1" dirty="0"/>
              <a:t/>
            </a:r>
            <a:br>
              <a:rPr lang="ja-JP" altLang="en-US" sz="2800" b="1" dirty="0"/>
            </a:br>
            <a:r>
              <a:rPr lang="ja-JP" altLang="en-US" sz="2800" b="1" dirty="0" smtClean="0">
                <a:solidFill>
                  <a:schemeClr val="tx1"/>
                </a:solidFill>
              </a:rPr>
              <a:t>  </a:t>
            </a:r>
            <a:r>
              <a:rPr lang="en-US" altLang="ja-JP" sz="1800" b="1" dirty="0" smtClean="0">
                <a:solidFill>
                  <a:schemeClr val="tx1"/>
                </a:solidFill>
              </a:rPr>
              <a:t>Analyzing</a:t>
            </a:r>
            <a:r>
              <a:rPr lang="en-US" altLang="ja-JP" sz="2800" b="1" dirty="0" smtClean="0">
                <a:solidFill>
                  <a:schemeClr val="tx1"/>
                </a:solidFill>
              </a:rPr>
              <a:t> </a:t>
            </a:r>
            <a:r>
              <a:rPr lang="en-US" altLang="ja-JP" sz="1800" b="1" dirty="0">
                <a:solidFill>
                  <a:schemeClr val="tx1"/>
                </a:solidFill>
              </a:rPr>
              <a:t>the early 19th </a:t>
            </a:r>
            <a:r>
              <a:rPr lang="en-US" altLang="ja-JP" sz="1800" b="1" dirty="0" smtClean="0">
                <a:solidFill>
                  <a:schemeClr val="tx1"/>
                </a:solidFill>
              </a:rPr>
              <a:t>century’s</a:t>
            </a:r>
            <a:r>
              <a:rPr lang="ja-JP" altLang="en-US" sz="1800" b="1" dirty="0" smtClean="0">
                <a:solidFill>
                  <a:schemeClr val="tx1"/>
                </a:solidFill>
              </a:rPr>
              <a:t>　</a:t>
            </a:r>
            <a:r>
              <a:rPr lang="en-US" altLang="ja-JP" sz="1800" b="1" dirty="0" smtClean="0">
                <a:solidFill>
                  <a:schemeClr val="tx1"/>
                </a:solidFill>
              </a:rPr>
              <a:t>geomagnetic declination </a:t>
            </a:r>
            <a:r>
              <a:rPr lang="en-US" altLang="ja-JP" sz="1800" b="1" dirty="0">
                <a:solidFill>
                  <a:schemeClr val="tx1"/>
                </a:solidFill>
              </a:rPr>
              <a:t>in </a:t>
            </a:r>
            <a:r>
              <a:rPr lang="en-US" altLang="ja-JP" sz="1800" b="1" dirty="0" smtClean="0">
                <a:solidFill>
                  <a:schemeClr val="tx1"/>
                </a:solidFill>
              </a:rPr>
              <a:t>Japan from Cartographer </a:t>
            </a:r>
            <a:r>
              <a:rPr lang="en-US" altLang="ja-JP" sz="1800" b="1" dirty="0" err="1" smtClean="0">
                <a:solidFill>
                  <a:schemeClr val="tx1"/>
                </a:solidFill>
              </a:rPr>
              <a:t>Tadataka</a:t>
            </a:r>
            <a:r>
              <a:rPr lang="en-US" altLang="ja-JP" sz="1800" b="1" dirty="0"/>
              <a:t> </a:t>
            </a:r>
            <a:r>
              <a:rPr lang="en-US" altLang="ja-JP" sz="1800" b="1" dirty="0" err="1" smtClean="0"/>
              <a:t>Inoh’s</a:t>
            </a:r>
            <a:r>
              <a:rPr lang="ja-JP" altLang="en-US" sz="1800" b="1" dirty="0" smtClean="0"/>
              <a:t> </a:t>
            </a:r>
            <a:r>
              <a:rPr lang="en-US" altLang="ja-JP" sz="1800" b="1" dirty="0" smtClean="0"/>
              <a:t>magnetic s</a:t>
            </a:r>
            <a:r>
              <a:rPr lang="en-US" altLang="ja-JP" sz="1800" b="1" dirty="0" smtClean="0">
                <a:solidFill>
                  <a:schemeClr val="tx1"/>
                </a:solidFill>
              </a:rPr>
              <a:t>urvey azimuth </a:t>
            </a:r>
            <a:r>
              <a:rPr lang="en-US" altLang="ja-JP" sz="1800" b="1" dirty="0" smtClean="0"/>
              <a:t>ledger</a:t>
            </a:r>
            <a:r>
              <a:rPr lang="ja-JP" altLang="en-US" sz="1800" b="1" dirty="0" smtClean="0"/>
              <a:t> </a:t>
            </a:r>
            <a:r>
              <a:rPr lang="en-US" altLang="ja-JP" sz="1800" b="1" dirty="0" smtClean="0">
                <a:solidFill>
                  <a:schemeClr val="tx1"/>
                </a:solidFill>
              </a:rPr>
              <a:t>national treasure</a:t>
            </a:r>
            <a:r>
              <a:rPr lang="ja-JP" altLang="en-US" sz="1800" b="1" dirty="0" smtClean="0">
                <a:solidFill>
                  <a:schemeClr val="tx1"/>
                </a:solidFill>
              </a:rPr>
              <a:t> </a:t>
            </a:r>
            <a:r>
              <a:rPr lang="en-US" altLang="ja-JP" sz="1800" b="1" dirty="0" err="1" smtClean="0">
                <a:solidFill>
                  <a:schemeClr val="tx1"/>
                </a:solidFill>
              </a:rPr>
              <a:t>Santou</a:t>
            </a:r>
            <a:r>
              <a:rPr lang="en-US" altLang="ja-JP" sz="1800" b="1" dirty="0" smtClean="0">
                <a:solidFill>
                  <a:schemeClr val="tx1"/>
                </a:solidFill>
              </a:rPr>
              <a:t> </a:t>
            </a:r>
            <a:r>
              <a:rPr lang="en-US" altLang="ja-JP" sz="1800" b="1" dirty="0" err="1">
                <a:solidFill>
                  <a:schemeClr val="tx1"/>
                </a:solidFill>
              </a:rPr>
              <a:t>Houi</a:t>
            </a:r>
            <a:r>
              <a:rPr lang="en-US" altLang="ja-JP" sz="1800" b="1" dirty="0">
                <a:solidFill>
                  <a:schemeClr val="tx1"/>
                </a:solidFill>
              </a:rPr>
              <a:t> </a:t>
            </a:r>
            <a:r>
              <a:rPr lang="en-US" altLang="ja-JP" sz="1800" b="1" dirty="0" smtClean="0">
                <a:solidFill>
                  <a:schemeClr val="tx1"/>
                </a:solidFill>
              </a:rPr>
              <a:t>Ki</a:t>
            </a:r>
            <a:r>
              <a:rPr lang="en-US" altLang="ja-JP" sz="1800" b="1" dirty="0"/>
              <a:t>. Interdisciplinary analysis of  historical geography and </a:t>
            </a:r>
            <a:r>
              <a:rPr lang="en-US" altLang="ja-JP" sz="1800" b="1" dirty="0" smtClean="0"/>
              <a:t>geomagnetism</a:t>
            </a:r>
            <a:r>
              <a:rPr lang="en-US" altLang="ja-JP" sz="1800" b="1" dirty="0" smtClean="0">
                <a:solidFill>
                  <a:schemeClr val="tx1"/>
                </a:solidFill>
              </a:rPr>
              <a:t> The report at Open science data promotion work shop by WDC KUGI  Dec . 7.2015</a:t>
            </a:r>
            <a:r>
              <a:rPr lang="ja-JP" altLang="en-US" sz="2800" b="1" dirty="0" smtClean="0">
                <a:solidFill>
                  <a:schemeClr val="tx1"/>
                </a:solidFill>
              </a:rPr>
              <a:t/>
            </a:r>
            <a:br>
              <a:rPr lang="ja-JP" altLang="en-US" sz="2800" b="1" dirty="0" smtClean="0">
                <a:solidFill>
                  <a:schemeClr val="tx1"/>
                </a:solidFill>
              </a:rPr>
            </a:br>
            <a:r>
              <a:rPr lang="ja-JP" altLang="ja-JP" sz="1400" b="1" dirty="0" smtClean="0">
                <a:solidFill>
                  <a:schemeClr val="tx1"/>
                </a:solidFill>
              </a:rPr>
              <a:t>伊能</a:t>
            </a:r>
            <a:r>
              <a:rPr lang="ja-JP" altLang="ja-JP" sz="1400" b="1" dirty="0">
                <a:solidFill>
                  <a:schemeClr val="tx1"/>
                </a:solidFill>
              </a:rPr>
              <a:t>忠敬</a:t>
            </a:r>
            <a:r>
              <a:rPr lang="ja-JP" altLang="ja-JP" sz="1400" b="1" dirty="0" smtClean="0">
                <a:solidFill>
                  <a:schemeClr val="tx1"/>
                </a:solidFill>
              </a:rPr>
              <a:t>の</a:t>
            </a:r>
            <a:r>
              <a:rPr lang="ja-JP" altLang="en-US" sz="1400" b="1" dirty="0" smtClean="0">
                <a:solidFill>
                  <a:schemeClr val="tx1"/>
                </a:solidFill>
              </a:rPr>
              <a:t>「</a:t>
            </a:r>
            <a:r>
              <a:rPr lang="ja-JP" altLang="ja-JP" sz="1400" b="1" dirty="0" smtClean="0">
                <a:solidFill>
                  <a:schemeClr val="tx1"/>
                </a:solidFill>
              </a:rPr>
              <a:t>山</a:t>
            </a:r>
            <a:r>
              <a:rPr lang="ja-JP" altLang="ja-JP" sz="1400" b="1" dirty="0">
                <a:solidFill>
                  <a:schemeClr val="tx1"/>
                </a:solidFill>
              </a:rPr>
              <a:t>島方</a:t>
            </a:r>
            <a:r>
              <a:rPr lang="ja-JP" altLang="ja-JP" sz="1400" b="1" dirty="0" smtClean="0">
                <a:solidFill>
                  <a:schemeClr val="tx1"/>
                </a:solidFill>
              </a:rPr>
              <a:t>位記</a:t>
            </a:r>
            <a:r>
              <a:rPr lang="ja-JP" altLang="en-US" sz="1400" b="1" dirty="0" smtClean="0">
                <a:solidFill>
                  <a:schemeClr val="tx1"/>
                </a:solidFill>
              </a:rPr>
              <a:t>」</a:t>
            </a:r>
            <a:r>
              <a:rPr lang="ja-JP" altLang="ja-JP" sz="1400" b="1" dirty="0" smtClean="0">
                <a:solidFill>
                  <a:schemeClr val="tx1"/>
                </a:solidFill>
              </a:rPr>
              <a:t>に</a:t>
            </a:r>
            <a:r>
              <a:rPr lang="ja-JP" altLang="ja-JP" sz="1400" b="1" dirty="0">
                <a:solidFill>
                  <a:schemeClr val="tx1"/>
                </a:solidFill>
              </a:rPr>
              <a:t>基く</a:t>
            </a:r>
            <a:r>
              <a:rPr lang="en-US" altLang="ja-JP" sz="1400" b="1" dirty="0">
                <a:solidFill>
                  <a:schemeClr val="tx1"/>
                </a:solidFill>
              </a:rPr>
              <a:t>19</a:t>
            </a:r>
            <a:r>
              <a:rPr lang="ja-JP" altLang="ja-JP" sz="1400" b="1" dirty="0">
                <a:solidFill>
                  <a:schemeClr val="tx1"/>
                </a:solidFill>
              </a:rPr>
              <a:t>世紀</a:t>
            </a:r>
            <a:r>
              <a:rPr lang="ja-JP" altLang="ja-JP" sz="1400" b="1" dirty="0" smtClean="0">
                <a:solidFill>
                  <a:schemeClr val="tx1"/>
                </a:solidFill>
              </a:rPr>
              <a:t>初頭</a:t>
            </a:r>
            <a:r>
              <a:rPr lang="ja-JP" altLang="en-US" sz="1400" b="1" dirty="0" smtClean="0">
                <a:solidFill>
                  <a:schemeClr val="tx1"/>
                </a:solidFill>
              </a:rPr>
              <a:t>の</a:t>
            </a:r>
            <a:r>
              <a:rPr lang="ja-JP" altLang="ja-JP" sz="1400" b="1" dirty="0" smtClean="0">
                <a:solidFill>
                  <a:schemeClr val="tx1"/>
                </a:solidFill>
              </a:rPr>
              <a:t>日本</a:t>
            </a:r>
            <a:r>
              <a:rPr lang="ja-JP" altLang="ja-JP" sz="1400" b="1" dirty="0" smtClean="0"/>
              <a:t>の</a:t>
            </a:r>
            <a:r>
              <a:rPr lang="ja-JP" altLang="ja-JP" sz="1400" b="1" dirty="0"/>
              <a:t>地磁気</a:t>
            </a:r>
            <a:r>
              <a:rPr lang="ja-JP" altLang="ja-JP" sz="1400" b="1" dirty="0">
                <a:solidFill>
                  <a:schemeClr val="tx1"/>
                </a:solidFill>
              </a:rPr>
              <a:t>偏角の</a:t>
            </a:r>
            <a:r>
              <a:rPr lang="ja-JP" altLang="ja-JP" sz="1400" b="1" dirty="0" smtClean="0">
                <a:solidFill>
                  <a:schemeClr val="tx1"/>
                </a:solidFill>
              </a:rPr>
              <a:t>解析</a:t>
            </a:r>
            <a:r>
              <a:rPr lang="ja-JP" altLang="en-US" sz="1400" b="1" dirty="0" smtClean="0">
                <a:solidFill>
                  <a:schemeClr val="tx1"/>
                </a:solidFill>
              </a:rPr>
              <a:t>　</a:t>
            </a:r>
            <a:r>
              <a:rPr lang="ja-JP" altLang="en-US" sz="1400" b="1" dirty="0"/>
              <a:t>歴史地理と地磁気の学際融合</a:t>
            </a:r>
            <a:r>
              <a:rPr lang="ja-JP" altLang="en-US" sz="1400" b="1" dirty="0" smtClean="0"/>
              <a:t>解析　</a:t>
            </a:r>
            <a:r>
              <a:rPr lang="ja-JP" altLang="en-US" sz="1400" b="1" dirty="0" smtClean="0">
                <a:solidFill>
                  <a:schemeClr val="tx1"/>
                </a:solidFill>
              </a:rPr>
              <a:t>ｵｰﾌﾟﾝｻｲｴﾝｽﾃﾞｰﾀ推進</a:t>
            </a:r>
            <a:r>
              <a:rPr lang="ja-JP" altLang="en-US" sz="1400" b="1" dirty="0" smtClean="0"/>
              <a:t>ワークショップ京大地磁気世界資料解析ｾﾝﾀｰ</a:t>
            </a:r>
            <a:r>
              <a:rPr lang="en-US" altLang="ja-JP" sz="1400" b="1" dirty="0" smtClean="0">
                <a:solidFill>
                  <a:schemeClr val="tx1"/>
                </a:solidFill>
              </a:rPr>
              <a:t/>
            </a:r>
            <a:br>
              <a:rPr lang="en-US" altLang="ja-JP" sz="1400" b="1" dirty="0" smtClean="0">
                <a:solidFill>
                  <a:schemeClr val="tx1"/>
                </a:solidFill>
              </a:rPr>
            </a:br>
            <a:r>
              <a:rPr lang="en-US" altLang="ja-JP" sz="3200" b="1" dirty="0" smtClean="0">
                <a:solidFill>
                  <a:schemeClr val="tx1"/>
                </a:solidFill>
              </a:rPr>
              <a:t/>
            </a:r>
            <a:br>
              <a:rPr lang="en-US" altLang="ja-JP" sz="3200" b="1" dirty="0" smtClean="0">
                <a:solidFill>
                  <a:schemeClr val="tx1"/>
                </a:solidFill>
              </a:rPr>
            </a:br>
            <a:endParaRPr kumimoji="1" lang="ja-JP" altLang="en-US" sz="3200" dirty="0">
              <a:solidFill>
                <a:schemeClr val="tx1"/>
              </a:solidFill>
            </a:endParaRPr>
          </a:p>
        </p:txBody>
      </p:sp>
      <p:sp>
        <p:nvSpPr>
          <p:cNvPr id="3" name="サブタイトル 2"/>
          <p:cNvSpPr>
            <a:spLocks noGrp="1"/>
          </p:cNvSpPr>
          <p:nvPr>
            <p:ph type="subTitle" idx="1"/>
          </p:nvPr>
        </p:nvSpPr>
        <p:spPr>
          <a:xfrm>
            <a:off x="1403648" y="4077072"/>
            <a:ext cx="5472608" cy="1728192"/>
          </a:xfrm>
        </p:spPr>
        <p:txBody>
          <a:bodyPr>
            <a:normAutofit/>
          </a:bodyPr>
          <a:lstStyle/>
          <a:p>
            <a:r>
              <a:rPr lang="en-US" altLang="ja-JP" sz="1800" b="1" dirty="0" smtClean="0">
                <a:solidFill>
                  <a:schemeClr val="tx1"/>
                </a:solidFill>
              </a:rPr>
              <a:t>Public performance by </a:t>
            </a:r>
            <a:r>
              <a:rPr lang="en-US" altLang="ja-JP" sz="1800" b="1" dirty="0" err="1" smtClean="0">
                <a:solidFill>
                  <a:schemeClr val="tx1"/>
                </a:solidFill>
              </a:rPr>
              <a:t>Motohiro</a:t>
            </a:r>
            <a:r>
              <a:rPr lang="en-US" altLang="ja-JP" sz="1800" b="1" dirty="0" smtClean="0">
                <a:solidFill>
                  <a:schemeClr val="tx1"/>
                </a:solidFill>
              </a:rPr>
              <a:t> </a:t>
            </a:r>
            <a:r>
              <a:rPr lang="en-US" altLang="ja-JP" sz="1800" b="1" dirty="0" err="1" smtClean="0">
                <a:solidFill>
                  <a:schemeClr val="tx1"/>
                </a:solidFill>
              </a:rPr>
              <a:t>Tsujimoto</a:t>
            </a:r>
            <a:r>
              <a:rPr lang="en-US" altLang="ja-JP" sz="1800" b="1" dirty="0" smtClean="0">
                <a:solidFill>
                  <a:schemeClr val="tx1"/>
                </a:solidFill>
              </a:rPr>
              <a:t>  </a:t>
            </a:r>
          </a:p>
          <a:p>
            <a:r>
              <a:rPr lang="en-US" altLang="ja-JP" sz="1800" b="1" dirty="0" smtClean="0">
                <a:solidFill>
                  <a:schemeClr val="tx1"/>
                </a:solidFill>
              </a:rPr>
              <a:t> </a:t>
            </a:r>
            <a:r>
              <a:rPr lang="en-US" altLang="ja-JP" sz="1400" b="1" dirty="0" smtClean="0">
                <a:solidFill>
                  <a:schemeClr val="tx1"/>
                </a:solidFill>
              </a:rPr>
              <a:t>cooperated by </a:t>
            </a:r>
            <a:r>
              <a:rPr lang="en-US" altLang="ja-JP" sz="1100" b="1" dirty="0" smtClean="0">
                <a:solidFill>
                  <a:schemeClr val="tx1"/>
                </a:solidFill>
              </a:rPr>
              <a:t>Akitoshi </a:t>
            </a:r>
            <a:r>
              <a:rPr lang="en-US" altLang="ja-JP" sz="1100" b="1" dirty="0" err="1" smtClean="0">
                <a:solidFill>
                  <a:schemeClr val="tx1"/>
                </a:solidFill>
              </a:rPr>
              <a:t>Omotani</a:t>
            </a:r>
            <a:r>
              <a:rPr lang="en-US" altLang="ja-JP" sz="1100" b="1" dirty="0" smtClean="0">
                <a:solidFill>
                  <a:schemeClr val="tx1"/>
                </a:solidFill>
              </a:rPr>
              <a:t>   </a:t>
            </a:r>
            <a:r>
              <a:rPr lang="en-US" altLang="ja-JP" sz="1100" b="1" dirty="0" err="1" smtClean="0">
                <a:solidFill>
                  <a:schemeClr val="tx1"/>
                </a:solidFill>
              </a:rPr>
              <a:t>Takaaki</a:t>
            </a:r>
            <a:r>
              <a:rPr lang="en-US" altLang="ja-JP" sz="1100" b="1" dirty="0" smtClean="0">
                <a:solidFill>
                  <a:schemeClr val="tx1"/>
                </a:solidFill>
              </a:rPr>
              <a:t> Inui Satoshi </a:t>
            </a:r>
            <a:r>
              <a:rPr lang="en-US" altLang="ja-JP" sz="1100" b="1" dirty="0" err="1" smtClean="0">
                <a:solidFill>
                  <a:schemeClr val="tx1"/>
                </a:solidFill>
              </a:rPr>
              <a:t>Miyauchi</a:t>
            </a:r>
            <a:endParaRPr kumimoji="1" lang="en-US" altLang="ja-JP" sz="1100" b="1" dirty="0">
              <a:solidFill>
                <a:schemeClr val="tx1"/>
              </a:solidFill>
            </a:endParaRPr>
          </a:p>
          <a:p>
            <a:r>
              <a:rPr lang="ja-JP" altLang="en-US" sz="1400" b="1" dirty="0" smtClean="0">
                <a:solidFill>
                  <a:schemeClr val="tx1"/>
                </a:solidFill>
              </a:rPr>
              <a:t>講演　</a:t>
            </a:r>
            <a:r>
              <a:rPr lang="ja-JP" altLang="ja-JP" sz="1400" b="1" dirty="0" smtClean="0">
                <a:solidFill>
                  <a:schemeClr val="tx1"/>
                </a:solidFill>
              </a:rPr>
              <a:t>辻</a:t>
            </a:r>
            <a:r>
              <a:rPr lang="ja-JP" altLang="ja-JP" sz="1400" b="1" dirty="0">
                <a:solidFill>
                  <a:schemeClr val="tx1"/>
                </a:solidFill>
              </a:rPr>
              <a:t>本元</a:t>
            </a:r>
            <a:r>
              <a:rPr lang="ja-JP" altLang="ja-JP" sz="1400" b="1" dirty="0" smtClean="0">
                <a:solidFill>
                  <a:schemeClr val="tx1"/>
                </a:solidFill>
              </a:rPr>
              <a:t>博</a:t>
            </a:r>
            <a:r>
              <a:rPr lang="ja-JP" altLang="en-US" sz="1400" b="1" dirty="0" smtClean="0">
                <a:solidFill>
                  <a:schemeClr val="tx1"/>
                </a:solidFill>
              </a:rPr>
              <a:t>・　研究協力者</a:t>
            </a:r>
            <a:r>
              <a:rPr lang="ja-JP" altLang="ja-JP" sz="1400" b="1" dirty="0" smtClean="0">
                <a:solidFill>
                  <a:schemeClr val="tx1"/>
                </a:solidFill>
              </a:rPr>
              <a:t>面谷明俊</a:t>
            </a:r>
            <a:r>
              <a:rPr lang="ja-JP" altLang="en-US" sz="1400" b="1" dirty="0" smtClean="0">
                <a:solidFill>
                  <a:schemeClr val="tx1"/>
                </a:solidFill>
              </a:rPr>
              <a:t>　</a:t>
            </a:r>
            <a:r>
              <a:rPr lang="ja-JP" altLang="ja-JP" sz="1400" b="1" dirty="0" smtClean="0">
                <a:solidFill>
                  <a:schemeClr val="tx1"/>
                </a:solidFill>
              </a:rPr>
              <a:t>・</a:t>
            </a:r>
            <a:r>
              <a:rPr lang="ja-JP" altLang="en-US" sz="1400" b="1" dirty="0" smtClean="0">
                <a:solidFill>
                  <a:schemeClr val="tx1"/>
                </a:solidFill>
              </a:rPr>
              <a:t>　</a:t>
            </a:r>
            <a:r>
              <a:rPr lang="ja-JP" altLang="ja-JP" sz="1400" b="1" dirty="0" smtClean="0">
                <a:solidFill>
                  <a:schemeClr val="tx1"/>
                </a:solidFill>
              </a:rPr>
              <a:t>乾</a:t>
            </a:r>
            <a:r>
              <a:rPr lang="ja-JP" altLang="ja-JP" sz="1400" b="1" dirty="0">
                <a:solidFill>
                  <a:schemeClr val="tx1"/>
                </a:solidFill>
              </a:rPr>
              <a:t>隆</a:t>
            </a:r>
            <a:r>
              <a:rPr lang="ja-JP" altLang="ja-JP" sz="1400" b="1" dirty="0" smtClean="0">
                <a:solidFill>
                  <a:schemeClr val="tx1"/>
                </a:solidFill>
              </a:rPr>
              <a:t>明</a:t>
            </a:r>
            <a:r>
              <a:rPr lang="ja-JP" altLang="en-US" sz="1400" b="1" dirty="0" smtClean="0">
                <a:solidFill>
                  <a:schemeClr val="tx1"/>
                </a:solidFill>
              </a:rPr>
              <a:t>・宮内敏</a:t>
            </a:r>
          </a:p>
          <a:p>
            <a:r>
              <a:rPr lang="en-US" altLang="ja-JP" sz="1800" dirty="0" smtClean="0">
                <a:solidFill>
                  <a:schemeClr val="tx1"/>
                </a:solidFill>
              </a:rPr>
              <a:t>E mail motori-7@wine.ocn.ne.jp</a:t>
            </a:r>
            <a:endParaRPr kumimoji="1" lang="ja-JP" altLang="en-US" sz="1800" dirty="0">
              <a:solidFill>
                <a:schemeClr val="tx1"/>
              </a:solidFill>
            </a:endParaRPr>
          </a:p>
        </p:txBody>
      </p:sp>
    </p:spTree>
    <p:extLst>
      <p:ext uri="{BB962C8B-B14F-4D97-AF65-F5344CB8AC3E}">
        <p14:creationId xmlns:p14="http://schemas.microsoft.com/office/powerpoint/2010/main" val="15349868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2000" dirty="0" smtClean="0"/>
              <a:t>Andrew  Jackson </a:t>
            </a:r>
            <a:r>
              <a:rPr lang="ja-JP" altLang="en-US" sz="2000" dirty="0" smtClean="0"/>
              <a:t>　</a:t>
            </a:r>
            <a:r>
              <a:rPr lang="en-US" altLang="ja-JP" sz="2000" dirty="0" smtClean="0"/>
              <a:t>1600-1749</a:t>
            </a:r>
            <a:r>
              <a:rPr lang="ja-JP" altLang="en-US" sz="2000" dirty="0" smtClean="0"/>
              <a:t>　 </a:t>
            </a:r>
            <a:r>
              <a:rPr lang="en-US" altLang="ja-JP" sz="2000" dirty="0" smtClean="0"/>
              <a:t>1600</a:t>
            </a:r>
            <a:r>
              <a:rPr lang="ja-JP" altLang="en-US" sz="2000" dirty="0" smtClean="0"/>
              <a:t>年</a:t>
            </a:r>
            <a:r>
              <a:rPr lang="ja-JP" altLang="en-US" sz="2000" dirty="0"/>
              <a:t>から</a:t>
            </a:r>
            <a:r>
              <a:rPr lang="en-US" altLang="ja-JP" sz="2000" dirty="0"/>
              <a:t>1649</a:t>
            </a:r>
            <a:endParaRPr kumimoji="1" lang="ja-JP" altLang="en-US" sz="2000" dirty="0"/>
          </a:p>
        </p:txBody>
      </p:sp>
      <p:sp>
        <p:nvSpPr>
          <p:cNvPr id="3" name="コンテンツ プレースホルダー 2"/>
          <p:cNvSpPr>
            <a:spLocks noGrp="1"/>
          </p:cNvSpPr>
          <p:nvPr>
            <p:ph idx="1"/>
          </p:nvPr>
        </p:nvSpPr>
        <p:spPr/>
        <p:txBody>
          <a:bodyPr/>
          <a:lstStyle/>
          <a:p>
            <a:endParaRPr kumimoji="1" lang="ja-JP" altLang="en-US" dirty="0"/>
          </a:p>
        </p:txBody>
      </p:sp>
      <p:pic>
        <p:nvPicPr>
          <p:cNvPr id="5122" name="Picture 2" descr="C:\Users\owner\Pictures\MP Navigator EX\2015_10_28\IMG_00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1800" y="1715920"/>
            <a:ext cx="2999401" cy="4240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41461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sz="2400" dirty="0" smtClean="0"/>
              <a:t>Four </a:t>
            </a:r>
            <a:r>
              <a:rPr kumimoji="1" lang="en-US" altLang="ja-JP" sz="2400" dirty="0" err="1" smtClean="0"/>
              <a:t>Genturies</a:t>
            </a:r>
            <a:r>
              <a:rPr kumimoji="1" lang="en-US" altLang="ja-JP" sz="2400" dirty="0" smtClean="0"/>
              <a:t> magnetic 1750-1849</a:t>
            </a:r>
            <a:r>
              <a:rPr kumimoji="1" lang="ja-JP" altLang="en-US" sz="2400" dirty="0" smtClean="0"/>
              <a:t>但し偏角と俯角ﾓﾝｺﾞﾙ東ｼﾍﾞﾘｱ、ｶﾑﾁｬﾂｶ、ｵﾎｰﾂｸはｶﾞｳｽらか。日本列島は明治になってから増える。</a:t>
            </a:r>
            <a:endParaRPr kumimoji="1" lang="ja-JP" altLang="en-US" sz="2400" dirty="0"/>
          </a:p>
        </p:txBody>
      </p:sp>
      <p:sp>
        <p:nvSpPr>
          <p:cNvPr id="3" name="コンテンツ プレースホルダー 2"/>
          <p:cNvSpPr>
            <a:spLocks noGrp="1"/>
          </p:cNvSpPr>
          <p:nvPr>
            <p:ph idx="1"/>
          </p:nvPr>
        </p:nvSpPr>
        <p:spPr/>
        <p:txBody>
          <a:bodyPr/>
          <a:lstStyle/>
          <a:p>
            <a:endParaRPr kumimoji="1" lang="ja-JP" altLang="en-US" dirty="0"/>
          </a:p>
        </p:txBody>
      </p:sp>
      <p:pic>
        <p:nvPicPr>
          <p:cNvPr id="6146" name="Picture 2" descr="C:\Users\owner\Pictures\MP Navigator EX\2015_10_28\IMG_00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10367" y="1700808"/>
            <a:ext cx="4261833" cy="4396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56811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5852087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sz="2400" dirty="0" smtClean="0"/>
              <a:t>NOAA HISTORICAL DECLINATION 1803</a:t>
            </a:r>
            <a:endParaRPr kumimoji="1" lang="ja-JP" altLang="en-US" sz="2400" dirty="0"/>
          </a:p>
        </p:txBody>
      </p:sp>
      <p:sp>
        <p:nvSpPr>
          <p:cNvPr id="3" name="コンテンツ プレースホルダー 2"/>
          <p:cNvSpPr>
            <a:spLocks noGrp="1"/>
          </p:cNvSpPr>
          <p:nvPr>
            <p:ph idx="1"/>
          </p:nvPr>
        </p:nvSpPr>
        <p:spPr/>
        <p:txBody>
          <a:bodyPr/>
          <a:lstStyle/>
          <a:p>
            <a:endParaRPr kumimoji="1" lang="ja-JP" altLang="en-US" dirty="0"/>
          </a:p>
        </p:txBody>
      </p:sp>
      <p:pic>
        <p:nvPicPr>
          <p:cNvPr id="7171" name="Picture 3" descr="C:\Users\owner\Pictures\MP Navigator EX\2015_10_28\1807 IMG_00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92525" y="533400"/>
            <a:ext cx="10688638" cy="7559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33751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850106"/>
          </a:xfrm>
        </p:spPr>
        <p:txBody>
          <a:bodyPr/>
          <a:lstStyle/>
          <a:p>
            <a:r>
              <a:rPr kumimoji="1" lang="en-US" altLang="ja-JP" sz="2400" dirty="0" smtClean="0"/>
              <a:t>NOAA Historical Declination 1807</a:t>
            </a:r>
            <a:r>
              <a:rPr kumimoji="1" lang="en-US" altLang="ja-JP" dirty="0" smtClean="0"/>
              <a:t> </a:t>
            </a:r>
            <a:endParaRPr kumimoji="1" lang="ja-JP" altLang="en-US" dirty="0"/>
          </a:p>
        </p:txBody>
      </p:sp>
      <p:sp>
        <p:nvSpPr>
          <p:cNvPr id="3" name="コンテンツ プレースホルダー 2"/>
          <p:cNvSpPr>
            <a:spLocks noGrp="1"/>
          </p:cNvSpPr>
          <p:nvPr>
            <p:ph idx="1"/>
          </p:nvPr>
        </p:nvSpPr>
        <p:spPr>
          <a:xfrm>
            <a:off x="457200" y="1196752"/>
            <a:ext cx="8229600" cy="4929411"/>
          </a:xfrm>
        </p:spPr>
        <p:txBody>
          <a:bodyPr/>
          <a:lstStyle/>
          <a:p>
            <a:endParaRPr kumimoji="1" lang="ja-JP" altLang="en-US" dirty="0"/>
          </a:p>
        </p:txBody>
      </p:sp>
      <p:pic>
        <p:nvPicPr>
          <p:cNvPr id="8194" name="Picture 2" descr="C:\Users\owner\Pictures\MP Navigator EX\2015_10_28\IMG_00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60825" y="-258763"/>
            <a:ext cx="10688638" cy="7559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93048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sz="2400" dirty="0" smtClean="0"/>
              <a:t>NOAA Historical Declination 2</a:t>
            </a:r>
            <a:endParaRPr kumimoji="1" lang="ja-JP" altLang="en-US" sz="2400" dirty="0"/>
          </a:p>
        </p:txBody>
      </p:sp>
      <p:sp>
        <p:nvSpPr>
          <p:cNvPr id="3" name="コンテンツ プレースホルダー 2"/>
          <p:cNvSpPr>
            <a:spLocks noGrp="1"/>
          </p:cNvSpPr>
          <p:nvPr>
            <p:ph idx="1"/>
          </p:nvPr>
        </p:nvSpPr>
        <p:spPr/>
        <p:txBody>
          <a:bodyPr/>
          <a:lstStyle/>
          <a:p>
            <a:endParaRPr kumimoji="1" lang="ja-JP" altLang="en-US"/>
          </a:p>
        </p:txBody>
      </p:sp>
      <p:pic>
        <p:nvPicPr>
          <p:cNvPr id="9218" name="Picture 2" descr="C:\Users\owner\Pictures\MP Navigator EX\2015_10_28\1813 IMG_0005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33875" y="1597025"/>
            <a:ext cx="10688638" cy="7559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91548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sz="2400" dirty="0" smtClean="0"/>
              <a:t>今後の体制と</a:t>
            </a:r>
            <a:r>
              <a:rPr lang="ja-JP" altLang="en-US" sz="2400" dirty="0"/>
              <a:t>ﾈｯﾄ環境の発達による</a:t>
            </a:r>
            <a:r>
              <a:rPr kumimoji="1" lang="ja-JP" altLang="en-US" sz="2400" dirty="0" smtClean="0"/>
              <a:t>各地での市民参加の促進と査読と活用</a:t>
            </a:r>
            <a:br>
              <a:rPr kumimoji="1" lang="ja-JP" altLang="en-US" sz="2400" dirty="0" smtClean="0"/>
            </a:br>
            <a:endParaRPr kumimoji="1" lang="ja-JP" altLang="en-US" sz="2400" dirty="0"/>
          </a:p>
        </p:txBody>
      </p:sp>
      <p:sp>
        <p:nvSpPr>
          <p:cNvPr id="3" name="コンテンツ プレースホルダー 2"/>
          <p:cNvSpPr>
            <a:spLocks noGrp="1"/>
          </p:cNvSpPr>
          <p:nvPr>
            <p:ph idx="1"/>
          </p:nvPr>
        </p:nvSpPr>
        <p:spPr/>
        <p:txBody>
          <a:bodyPr>
            <a:normAutofit/>
          </a:bodyPr>
          <a:lstStyle/>
          <a:p>
            <a:pPr marL="0" indent="0">
              <a:buNone/>
            </a:pPr>
            <a:r>
              <a:rPr kumimoji="1" lang="ja-JP" altLang="en-US" sz="2000" dirty="0" smtClean="0"/>
              <a:t>今後の解読</a:t>
            </a:r>
            <a:r>
              <a:rPr kumimoji="1" lang="en-US" altLang="ja-JP" sz="2000" dirty="0" smtClean="0"/>
              <a:t>=</a:t>
            </a:r>
            <a:r>
              <a:rPr kumimoji="1" lang="ja-JP" altLang="en-US" sz="2000" dirty="0" smtClean="0"/>
              <a:t>解析の完遂とﾃﾞｰﾀ活用体制試案</a:t>
            </a:r>
          </a:p>
          <a:p>
            <a:pPr marL="0" indent="0">
              <a:buNone/>
            </a:pPr>
            <a:r>
              <a:rPr lang="ja-JP" altLang="en-US" sz="2000" dirty="0" smtClean="0"/>
              <a:t>理系</a:t>
            </a:r>
            <a:r>
              <a:rPr lang="en-US" altLang="ja-JP" sz="2000" dirty="0" smtClean="0"/>
              <a:t>:   </a:t>
            </a:r>
            <a:r>
              <a:rPr lang="ja-JP" altLang="en-US" sz="2000" dirty="0" smtClean="0"/>
              <a:t>京都大学、気象庁地磁気観測所、国土地理院、産業総合研究所、</a:t>
            </a:r>
          </a:p>
          <a:p>
            <a:pPr marL="0" indent="0">
              <a:buNone/>
            </a:pPr>
            <a:r>
              <a:rPr lang="ja-JP" altLang="en-US" sz="2400" dirty="0"/>
              <a:t>文</a:t>
            </a:r>
            <a:r>
              <a:rPr lang="ja-JP" altLang="en-US" sz="2400" dirty="0" smtClean="0"/>
              <a:t>系</a:t>
            </a:r>
            <a:r>
              <a:rPr lang="en-US" altLang="ja-JP" sz="2400" dirty="0" smtClean="0"/>
              <a:t>: </a:t>
            </a:r>
            <a:r>
              <a:rPr lang="ja-JP" altLang="en-US" sz="2400" dirty="0" smtClean="0"/>
              <a:t>京都</a:t>
            </a:r>
            <a:r>
              <a:rPr lang="ja-JP" altLang="en-US" sz="2400" dirty="0"/>
              <a:t>大学</a:t>
            </a:r>
            <a:r>
              <a:rPr lang="ja-JP" altLang="en-US" sz="2400" dirty="0" smtClean="0"/>
              <a:t>、文化庁、</a:t>
            </a:r>
          </a:p>
          <a:p>
            <a:pPr marL="0" indent="0">
              <a:buNone/>
            </a:pPr>
            <a:r>
              <a:rPr lang="ja-JP" altLang="en-US" sz="2400" dirty="0"/>
              <a:t>　</a:t>
            </a:r>
            <a:r>
              <a:rPr lang="ja-JP" altLang="en-US" sz="2400" dirty="0" smtClean="0"/>
              <a:t>　　　国宝「山島方位記」所蔵館伊能忠敬記念館</a:t>
            </a:r>
            <a:endParaRPr lang="en-US" altLang="ja-JP" sz="2400" dirty="0" smtClean="0"/>
          </a:p>
          <a:p>
            <a:pPr marL="0" indent="0">
              <a:buNone/>
            </a:pPr>
            <a:r>
              <a:rPr kumimoji="1" lang="ja-JP" altLang="en-US" sz="2400" dirty="0" smtClean="0"/>
              <a:t>文理融合解析の研究と</a:t>
            </a:r>
            <a:r>
              <a:rPr lang="ja-JP" altLang="en-US" sz="2400" dirty="0" smtClean="0"/>
              <a:t>査読推進</a:t>
            </a:r>
          </a:p>
          <a:p>
            <a:pPr marL="0" indent="0">
              <a:buNone/>
            </a:pPr>
            <a:r>
              <a:rPr kumimoji="1" lang="ja-JP" altLang="en-US" sz="2400" dirty="0"/>
              <a:t>　</a:t>
            </a:r>
            <a:r>
              <a:rPr kumimoji="1" lang="ja-JP" altLang="en-US" sz="2400" dirty="0" smtClean="0"/>
              <a:t>　　　京都大学、国土地理院、土地家屋調査士会、測量士会、　　</a:t>
            </a:r>
          </a:p>
          <a:p>
            <a:pPr marL="0" indent="0">
              <a:buNone/>
            </a:pPr>
            <a:r>
              <a:rPr lang="ja-JP" altLang="en-US" sz="2400" dirty="0" smtClean="0"/>
              <a:t>　　　　</a:t>
            </a:r>
            <a:r>
              <a:rPr kumimoji="1" lang="ja-JP" altLang="en-US" sz="2400" dirty="0" smtClean="0"/>
              <a:t>都道府県教育委員会、伊能忠敬研究会、地元大学</a:t>
            </a:r>
          </a:p>
          <a:p>
            <a:pPr marL="0" indent="0">
              <a:buNone/>
            </a:pPr>
            <a:r>
              <a:rPr lang="ja-JP" altLang="en-US" sz="2400" dirty="0"/>
              <a:t>　</a:t>
            </a:r>
            <a:r>
              <a:rPr lang="ja-JP" altLang="en-US" sz="2400" dirty="0" smtClean="0"/>
              <a:t>　　　　熊本大学、岡山理科大学</a:t>
            </a:r>
            <a:r>
              <a:rPr lang="en-US" altLang="ja-JP" sz="2400" dirty="0" smtClean="0"/>
              <a:t>(</a:t>
            </a:r>
            <a:r>
              <a:rPr lang="ja-JP" altLang="en-US" sz="2400" dirty="0" smtClean="0"/>
              <a:t>加計学園系列大学</a:t>
            </a:r>
            <a:r>
              <a:rPr lang="en-US" altLang="ja-JP" sz="2400" dirty="0" smtClean="0"/>
              <a:t>)</a:t>
            </a:r>
            <a:r>
              <a:rPr lang="ja-JP" altLang="en-US" sz="2400" dirty="0"/>
              <a:t>他</a:t>
            </a:r>
            <a:endParaRPr kumimoji="1" lang="ja-JP" altLang="en-US" sz="2400" dirty="0" smtClean="0"/>
          </a:p>
          <a:p>
            <a:pPr marL="0" indent="0">
              <a:buNone/>
            </a:pPr>
            <a:r>
              <a:rPr lang="ja-JP" altLang="en-US" sz="2400" dirty="0"/>
              <a:t>投稿</a:t>
            </a:r>
            <a:r>
              <a:rPr lang="ja-JP" altLang="en-US" sz="2400" dirty="0" smtClean="0"/>
              <a:t>機会と助言と</a:t>
            </a:r>
            <a:r>
              <a:rPr lang="ja-JP" altLang="en-US" sz="2400" dirty="0"/>
              <a:t>ｲﾝﾀｰﾈｯﾄが</a:t>
            </a:r>
            <a:r>
              <a:rPr lang="ja-JP" altLang="en-US" sz="2400" dirty="0" smtClean="0"/>
              <a:t>市民参加を助ける。</a:t>
            </a:r>
          </a:p>
          <a:p>
            <a:pPr marL="0" indent="0">
              <a:buNone/>
            </a:pPr>
            <a:endParaRPr kumimoji="1" lang="ja-JP" altLang="en-US" sz="2400" dirty="0"/>
          </a:p>
        </p:txBody>
      </p:sp>
    </p:spTree>
    <p:extLst>
      <p:ext uri="{BB962C8B-B14F-4D97-AF65-F5344CB8AC3E}">
        <p14:creationId xmlns:p14="http://schemas.microsoft.com/office/powerpoint/2010/main" val="40267195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2400" dirty="0" smtClean="0"/>
              <a:t>地学と防災及び世界での更なる活用可能性</a:t>
            </a:r>
            <a:endParaRPr kumimoji="1" lang="ja-JP" altLang="en-US" sz="2400" dirty="0"/>
          </a:p>
        </p:txBody>
      </p:sp>
      <p:sp>
        <p:nvSpPr>
          <p:cNvPr id="3" name="コンテンツ プレースホルダー 2"/>
          <p:cNvSpPr>
            <a:spLocks noGrp="1"/>
          </p:cNvSpPr>
          <p:nvPr>
            <p:ph idx="1"/>
          </p:nvPr>
        </p:nvSpPr>
        <p:spPr/>
        <p:txBody>
          <a:bodyPr>
            <a:normAutofit/>
          </a:bodyPr>
          <a:lstStyle/>
          <a:p>
            <a:pPr marL="0" indent="0">
              <a:buNone/>
            </a:pPr>
            <a:r>
              <a:rPr kumimoji="1" lang="ja-JP" altLang="en-US" sz="2000" dirty="0" smtClean="0"/>
              <a:t>広岡公夫博士の日本列島各地別の永年変化ｸﾞﾗﾌの確実な精度向上と考古学残留磁化年代推定へのﾃﾞｰﾀ提供。</a:t>
            </a:r>
          </a:p>
          <a:p>
            <a:pPr marL="0" indent="0">
              <a:buNone/>
            </a:pPr>
            <a:endParaRPr kumimoji="1" lang="ja-JP" altLang="en-US" sz="2000" dirty="0"/>
          </a:p>
          <a:p>
            <a:pPr marL="0" indent="0">
              <a:buNone/>
            </a:pPr>
            <a:r>
              <a:rPr lang="ja-JP" altLang="en-US" sz="2000" dirty="0" smtClean="0"/>
              <a:t>磁気異常の地点と地域の発見及び地質との照合。既に厚岸釧路、伊勢朝熊山、岡山、出雲、壱岐、平戸、延岡等で判明中。</a:t>
            </a:r>
          </a:p>
          <a:p>
            <a:pPr marL="0" indent="0">
              <a:buNone/>
            </a:pPr>
            <a:endParaRPr kumimoji="1" lang="ja-JP" altLang="en-US" sz="2000" dirty="0"/>
          </a:p>
          <a:p>
            <a:pPr marL="0" indent="0">
              <a:buNone/>
            </a:pPr>
            <a:r>
              <a:rPr lang="ja-JP" altLang="en-US" sz="2000" dirty="0" smtClean="0"/>
              <a:t>火山地域での解析が進めば噴火予知等への可能性の指摘も聞いている。</a:t>
            </a:r>
            <a:endParaRPr lang="ja-JP" altLang="en-US" sz="2000" dirty="0"/>
          </a:p>
          <a:p>
            <a:pPr marL="0" indent="0">
              <a:buNone/>
            </a:pPr>
            <a:endParaRPr lang="ja-JP" altLang="en-US" sz="2000" dirty="0" smtClean="0"/>
          </a:p>
          <a:p>
            <a:pPr marL="0" indent="0">
              <a:buNone/>
            </a:pPr>
            <a:r>
              <a:rPr lang="ja-JP" altLang="en-US" sz="2000" dirty="0" smtClean="0"/>
              <a:t>もし</a:t>
            </a:r>
            <a:r>
              <a:rPr lang="ja-JP" altLang="en-US" sz="2000" dirty="0"/>
              <a:t>世界に補正前の磁針測量データが有れば解析するとその地域の地磁気偏角永年変化図及び地磁気偏角永年変化世界等偏角線図及び歴史詳細復元にも技術が応用ができる。</a:t>
            </a:r>
          </a:p>
          <a:p>
            <a:pPr marL="0" indent="0">
              <a:buNone/>
            </a:pPr>
            <a:endParaRPr kumimoji="1" lang="ja-JP" altLang="en-US" sz="2000" dirty="0"/>
          </a:p>
        </p:txBody>
      </p:sp>
    </p:spTree>
    <p:extLst>
      <p:ext uri="{BB962C8B-B14F-4D97-AF65-F5344CB8AC3E}">
        <p14:creationId xmlns:p14="http://schemas.microsoft.com/office/powerpoint/2010/main" val="21403137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高知北山街道一印</a:t>
            </a:r>
            <a:endParaRPr kumimoji="1" lang="ja-JP" altLang="en-US" dirty="0"/>
          </a:p>
        </p:txBody>
      </p:sp>
      <p:sp>
        <p:nvSpPr>
          <p:cNvPr id="3" name="コンテンツ プレースホルダー 2"/>
          <p:cNvSpPr>
            <a:spLocks noGrp="1"/>
          </p:cNvSpPr>
          <p:nvPr>
            <p:ph idx="1"/>
          </p:nvPr>
        </p:nvSpPr>
        <p:spPr/>
        <p:txBody>
          <a:bodyPr>
            <a:normAutofit lnSpcReduction="10000"/>
          </a:bodyPr>
          <a:lstStyle/>
          <a:p>
            <a:pPr algn="just">
              <a:spcAft>
                <a:spcPts val="0"/>
              </a:spcAft>
            </a:pPr>
            <a:endParaRPr lang="en-US" altLang="ja-JP" kern="100" dirty="0">
              <a:latin typeface="Century"/>
              <a:ea typeface="ＭＳ 明朝"/>
              <a:cs typeface="Times New Roman"/>
            </a:endParaRPr>
          </a:p>
          <a:p>
            <a:r>
              <a:rPr lang="en-US" altLang="ja-JP" kern="100" dirty="0">
                <a:latin typeface="Century"/>
                <a:ea typeface="ＭＳ 明朝"/>
                <a:cs typeface="Times New Roman"/>
              </a:rPr>
              <a:t>1808</a:t>
            </a:r>
            <a:r>
              <a:rPr lang="ja-JP" altLang="ja-JP" kern="100" dirty="0">
                <a:latin typeface="Century"/>
                <a:ea typeface="ＭＳ 明朝"/>
                <a:cs typeface="Times New Roman"/>
              </a:rPr>
              <a:t>年北山街道一印は城下の江の口川に架かる山田橋の北詰。但し現在の昭和初期に架橋の現在の橋より家</a:t>
            </a:r>
            <a:r>
              <a:rPr lang="en-US" altLang="ja-JP" kern="100" dirty="0">
                <a:latin typeface="Century"/>
                <a:ea typeface="ＭＳ 明朝"/>
                <a:cs typeface="Times New Roman"/>
              </a:rPr>
              <a:t>1</a:t>
            </a:r>
            <a:r>
              <a:rPr lang="ja-JP" altLang="ja-JP" kern="100" dirty="0">
                <a:latin typeface="Century"/>
                <a:ea typeface="ＭＳ 明朝"/>
                <a:cs typeface="Times New Roman"/>
              </a:rPr>
              <a:t>軒近く程度東になる。山田橋には山田番所が有った。測量実施地点の対岸山田橋南詰めの東側には高知市社会福祉協議会事務所がある。付近は区画整理為されており、その遥か以前のこと迄は辿れていない</a:t>
            </a:r>
            <a:endParaRPr kumimoji="1" lang="ja-JP" altLang="en-US" dirty="0"/>
          </a:p>
        </p:txBody>
      </p:sp>
    </p:spTree>
    <p:extLst>
      <p:ext uri="{BB962C8B-B14F-4D97-AF65-F5344CB8AC3E}">
        <p14:creationId xmlns:p14="http://schemas.microsoft.com/office/powerpoint/2010/main" val="15696074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ぬ</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a:p>
        </p:txBody>
      </p:sp>
      <p:pic>
        <p:nvPicPr>
          <p:cNvPr id="10242" name="Picture 2" descr="C:\Users\owner\Pictures\山島方位記土佐2010.3.27～3.30\山島方位記土佐2010.3.27～3.30 06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47413" y="-6761163"/>
            <a:ext cx="24688801" cy="18516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89518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2" y="245320"/>
            <a:ext cx="8640960" cy="1584176"/>
          </a:xfrm>
        </p:spPr>
        <p:txBody>
          <a:bodyPr>
            <a:normAutofit fontScale="90000"/>
          </a:bodyPr>
          <a:lstStyle/>
          <a:p>
            <a:r>
              <a:rPr lang="en-US" altLang="ja-JP" sz="2000" b="1" dirty="0" err="1">
                <a:solidFill>
                  <a:srgbClr val="00B050"/>
                </a:solidFill>
              </a:rPr>
              <a:t>Santou</a:t>
            </a:r>
            <a:r>
              <a:rPr lang="en-US" altLang="ja-JP" sz="2000" b="1" dirty="0">
                <a:solidFill>
                  <a:srgbClr val="00B050"/>
                </a:solidFill>
              </a:rPr>
              <a:t>-</a:t>
            </a:r>
            <a:r>
              <a:rPr lang="en-US" altLang="ja-JP" sz="2000" b="1" dirty="0" err="1">
                <a:solidFill>
                  <a:srgbClr val="00B050"/>
                </a:solidFill>
              </a:rPr>
              <a:t>Hui</a:t>
            </a:r>
            <a:r>
              <a:rPr lang="en-US" altLang="ja-JP" sz="2000" b="1" dirty="0">
                <a:solidFill>
                  <a:srgbClr val="00B050"/>
                </a:solidFill>
              </a:rPr>
              <a:t>-Ki </a:t>
            </a:r>
            <a:r>
              <a:rPr lang="en-US" altLang="ja-JP" sz="2000" b="1" dirty="0" smtClean="0">
                <a:solidFill>
                  <a:srgbClr val="00B050"/>
                </a:solidFill>
              </a:rPr>
              <a:t>67Volume 7,775pages the ledger </a:t>
            </a:r>
            <a:r>
              <a:rPr lang="en-US" altLang="ja-JP" sz="2000" b="1" dirty="0">
                <a:solidFill>
                  <a:srgbClr val="00B050"/>
                </a:solidFill>
              </a:rPr>
              <a:t>of almost 200,000 </a:t>
            </a:r>
            <a:r>
              <a:rPr lang="en-US" altLang="ja-JP" sz="2000" b="1" dirty="0" smtClean="0">
                <a:solidFill>
                  <a:srgbClr val="00B050"/>
                </a:solidFill>
              </a:rPr>
              <a:t>data of  </a:t>
            </a:r>
            <a:r>
              <a:rPr lang="en-US" altLang="ja-JP" sz="2000" b="1" dirty="0">
                <a:solidFill>
                  <a:srgbClr val="00B050"/>
                </a:solidFill>
              </a:rPr>
              <a:t>magnetic survey </a:t>
            </a:r>
            <a:r>
              <a:rPr lang="en-US" altLang="ja-JP" sz="2000" b="1" dirty="0" smtClean="0">
                <a:solidFill>
                  <a:srgbClr val="00B050"/>
                </a:solidFill>
              </a:rPr>
              <a:t>azimuth</a:t>
            </a:r>
            <a:r>
              <a:rPr lang="ja-JP" altLang="en-US" sz="2000" b="1" dirty="0" smtClean="0">
                <a:solidFill>
                  <a:srgbClr val="00B050"/>
                </a:solidFill>
              </a:rPr>
              <a:t>　</a:t>
            </a:r>
            <a:r>
              <a:rPr lang="en-US" altLang="ja-JP" sz="2000" b="1" dirty="0" smtClean="0">
                <a:solidFill>
                  <a:srgbClr val="00B050"/>
                </a:solidFill>
              </a:rPr>
              <a:t>data accuracy 5 min </a:t>
            </a:r>
            <a:r>
              <a:rPr lang="en-US" altLang="ja-JP" sz="2000" b="1" dirty="0">
                <a:solidFill>
                  <a:srgbClr val="00B050"/>
                </a:solidFill>
              </a:rPr>
              <a:t>in Japanese main land in </a:t>
            </a:r>
            <a:r>
              <a:rPr lang="en-US" altLang="ja-JP" sz="2000" b="1" dirty="0" smtClean="0">
                <a:solidFill>
                  <a:srgbClr val="00B050"/>
                </a:solidFill>
              </a:rPr>
              <a:t>1800</a:t>
            </a:r>
            <a:r>
              <a:rPr lang="ja-JP" altLang="en-US" sz="2000" b="1" dirty="0" smtClean="0">
                <a:solidFill>
                  <a:srgbClr val="00B050"/>
                </a:solidFill>
              </a:rPr>
              <a:t>　</a:t>
            </a:r>
            <a:r>
              <a:rPr lang="en-US" altLang="ja-JP" sz="2000" b="1" dirty="0" smtClean="0">
                <a:solidFill>
                  <a:srgbClr val="00B050"/>
                </a:solidFill>
              </a:rPr>
              <a:t>to 1816</a:t>
            </a:r>
            <a:r>
              <a:rPr lang="en-US" altLang="ja-JP" sz="2400" dirty="0" smtClean="0">
                <a:solidFill>
                  <a:srgbClr val="00B050"/>
                </a:solidFill>
              </a:rPr>
              <a:t>.</a:t>
            </a:r>
            <a:r>
              <a:rPr lang="en-US" altLang="ja-JP" sz="1800" dirty="0" smtClean="0">
                <a:solidFill>
                  <a:srgbClr val="00B050"/>
                </a:solidFill>
              </a:rPr>
              <a:t/>
            </a:r>
            <a:br>
              <a:rPr lang="en-US" altLang="ja-JP" sz="1800" dirty="0" smtClean="0">
                <a:solidFill>
                  <a:srgbClr val="00B050"/>
                </a:solidFill>
              </a:rPr>
            </a:br>
            <a:r>
              <a:rPr lang="ja-JP" altLang="ja-JP" sz="2000" b="1" dirty="0" smtClean="0">
                <a:solidFill>
                  <a:srgbClr val="0070C0"/>
                </a:solidFill>
              </a:rPr>
              <a:t>伊能</a:t>
            </a:r>
            <a:r>
              <a:rPr lang="ja-JP" altLang="ja-JP" sz="2000" b="1" dirty="0">
                <a:solidFill>
                  <a:srgbClr val="0070C0"/>
                </a:solidFill>
              </a:rPr>
              <a:t>忠</a:t>
            </a:r>
            <a:r>
              <a:rPr lang="ja-JP" altLang="ja-JP" sz="2000" b="1" dirty="0" smtClean="0">
                <a:solidFill>
                  <a:srgbClr val="0070C0"/>
                </a:solidFill>
              </a:rPr>
              <a:t>敬</a:t>
            </a:r>
            <a:r>
              <a:rPr lang="ja-JP" altLang="en-US" sz="2000" b="1" dirty="0">
                <a:solidFill>
                  <a:srgbClr val="0070C0"/>
                </a:solidFill>
              </a:rPr>
              <a:t>の</a:t>
            </a:r>
            <a:r>
              <a:rPr lang="ja-JP" altLang="ja-JP" sz="2000" b="1" dirty="0" smtClean="0">
                <a:solidFill>
                  <a:srgbClr val="0070C0"/>
                </a:solidFill>
              </a:rPr>
              <a:t>磁針</a:t>
            </a:r>
            <a:r>
              <a:rPr lang="ja-JP" altLang="ja-JP" sz="2000" b="1" dirty="0">
                <a:solidFill>
                  <a:srgbClr val="0070C0"/>
                </a:solidFill>
              </a:rPr>
              <a:t>測量方位角台帳　国宝「山島方位記</a:t>
            </a:r>
            <a:r>
              <a:rPr lang="ja-JP" altLang="ja-JP" sz="2000" b="1" dirty="0" smtClean="0">
                <a:solidFill>
                  <a:srgbClr val="0070C0"/>
                </a:solidFill>
              </a:rPr>
              <a:t>」</a:t>
            </a:r>
            <a:r>
              <a:rPr lang="en-US" altLang="ja-JP" sz="2000" b="1" dirty="0" smtClean="0">
                <a:solidFill>
                  <a:srgbClr val="0070C0"/>
                </a:solidFill>
              </a:rPr>
              <a:t>67</a:t>
            </a:r>
            <a:r>
              <a:rPr lang="ja-JP" altLang="ja-JP" sz="2000" b="1" dirty="0" smtClean="0">
                <a:solidFill>
                  <a:srgbClr val="0070C0"/>
                </a:solidFill>
              </a:rPr>
              <a:t>巻</a:t>
            </a:r>
            <a:r>
              <a:rPr lang="en-US" altLang="ja-JP" sz="2000" b="1" dirty="0" smtClean="0">
                <a:solidFill>
                  <a:srgbClr val="0070C0"/>
                </a:solidFill>
              </a:rPr>
              <a:t>7775</a:t>
            </a:r>
            <a:r>
              <a:rPr lang="ja-JP" altLang="en-US" sz="2000" b="1" dirty="0" smtClean="0">
                <a:solidFill>
                  <a:srgbClr val="0070C0"/>
                </a:solidFill>
              </a:rPr>
              <a:t>頁には</a:t>
            </a:r>
            <a:r>
              <a:rPr lang="en-US" altLang="ja-JP" sz="2000" b="1" dirty="0" smtClean="0">
                <a:solidFill>
                  <a:srgbClr val="0070C0"/>
                </a:solidFill>
              </a:rPr>
              <a:t>0</a:t>
            </a:r>
            <a:r>
              <a:rPr lang="ja-JP" altLang="en-US" sz="2000" b="1" dirty="0" smtClean="0">
                <a:solidFill>
                  <a:srgbClr val="0070C0"/>
                </a:solidFill>
              </a:rPr>
              <a:t>度</a:t>
            </a:r>
            <a:r>
              <a:rPr lang="en-US" altLang="ja-JP" sz="2000" b="1" dirty="0" smtClean="0">
                <a:solidFill>
                  <a:srgbClr val="0070C0"/>
                </a:solidFill>
              </a:rPr>
              <a:t>5</a:t>
            </a:r>
            <a:r>
              <a:rPr lang="ja-JP" altLang="en-US" sz="2000" b="1" dirty="0" smtClean="0">
                <a:solidFill>
                  <a:srgbClr val="0070C0"/>
                </a:solidFill>
              </a:rPr>
              <a:t>分の精度</a:t>
            </a:r>
            <a:r>
              <a:rPr lang="ja-JP" altLang="ja-JP" sz="2000" dirty="0">
                <a:solidFill>
                  <a:srgbClr val="0070C0"/>
                </a:solidFill>
              </a:rPr>
              <a:t/>
            </a:r>
            <a:br>
              <a:rPr lang="ja-JP" altLang="ja-JP" sz="2000" dirty="0">
                <a:solidFill>
                  <a:srgbClr val="0070C0"/>
                </a:solidFill>
              </a:rPr>
            </a:br>
            <a:r>
              <a:rPr lang="ja-JP" altLang="ja-JP" sz="2000" b="1" dirty="0" smtClean="0">
                <a:solidFill>
                  <a:srgbClr val="0070C0"/>
                </a:solidFill>
              </a:rPr>
              <a:t>北海道</a:t>
            </a:r>
            <a:r>
              <a:rPr lang="ja-JP" altLang="ja-JP" sz="2000" b="1" dirty="0">
                <a:solidFill>
                  <a:srgbClr val="0070C0"/>
                </a:solidFill>
              </a:rPr>
              <a:t>道東～屋久島迄の推計約</a:t>
            </a:r>
            <a:r>
              <a:rPr lang="en-US" altLang="ja-JP" sz="2000" b="1" dirty="0">
                <a:solidFill>
                  <a:srgbClr val="0070C0"/>
                </a:solidFill>
              </a:rPr>
              <a:t>20</a:t>
            </a:r>
            <a:r>
              <a:rPr lang="ja-JP" altLang="ja-JP" sz="2000" b="1" dirty="0">
                <a:solidFill>
                  <a:srgbClr val="0070C0"/>
                </a:solidFill>
              </a:rPr>
              <a:t>万件の磁針測量方位</a:t>
            </a:r>
            <a:r>
              <a:rPr lang="ja-JP" altLang="ja-JP" sz="2000" b="1" dirty="0" smtClean="0">
                <a:solidFill>
                  <a:srgbClr val="0070C0"/>
                </a:solidFill>
              </a:rPr>
              <a:t>角</a:t>
            </a:r>
            <a:r>
              <a:rPr lang="ja-JP" altLang="en-US" sz="2000" b="1" dirty="0" smtClean="0">
                <a:solidFill>
                  <a:srgbClr val="0070C0"/>
                </a:solidFill>
              </a:rPr>
              <a:t>を</a:t>
            </a:r>
            <a:r>
              <a:rPr lang="ja-JP" altLang="ja-JP" sz="2000" b="1" dirty="0" smtClean="0">
                <a:solidFill>
                  <a:srgbClr val="0070C0"/>
                </a:solidFill>
              </a:rPr>
              <a:t>記載</a:t>
            </a:r>
            <a:r>
              <a:rPr lang="en-US" altLang="ja-JP" sz="2000" b="1" dirty="0" smtClean="0">
                <a:solidFill>
                  <a:srgbClr val="00B050"/>
                </a:solidFill>
              </a:rPr>
              <a:t/>
            </a:r>
            <a:br>
              <a:rPr lang="en-US" altLang="ja-JP" sz="2000" b="1" dirty="0" smtClean="0">
                <a:solidFill>
                  <a:srgbClr val="00B050"/>
                </a:solidFill>
              </a:rPr>
            </a:br>
            <a:r>
              <a:rPr lang="ja-JP" altLang="en-US" sz="1800" dirty="0" smtClean="0"/>
              <a:t>伊能は江戸での偏角の試測がほぼ</a:t>
            </a:r>
            <a:r>
              <a:rPr lang="en-US" altLang="ja-JP" sz="1800" dirty="0" smtClean="0"/>
              <a:t>0</a:t>
            </a:r>
            <a:r>
              <a:rPr lang="ja-JP" altLang="en-US" sz="1800" dirty="0" smtClean="0"/>
              <a:t>度に近かった為にそのまま磁針測量を続行。</a:t>
            </a:r>
            <a:endParaRPr kumimoji="1" lang="ja-JP" altLang="en-US" sz="1800" dirty="0"/>
          </a:p>
        </p:txBody>
      </p:sp>
      <p:pic>
        <p:nvPicPr>
          <p:cNvPr id="1026" name="Picture 2" descr="C:\Users\rescue007\Desktop\inou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6469" y="3645023"/>
            <a:ext cx="2597380" cy="1948035"/>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p:cNvSpPr/>
          <p:nvPr/>
        </p:nvSpPr>
        <p:spPr>
          <a:xfrm>
            <a:off x="606470" y="1774557"/>
            <a:ext cx="3173442" cy="1200329"/>
          </a:xfrm>
          <a:prstGeom prst="rect">
            <a:avLst/>
          </a:prstGeom>
        </p:spPr>
        <p:txBody>
          <a:bodyPr wrap="square">
            <a:spAutoFit/>
          </a:bodyPr>
          <a:lstStyle/>
          <a:p>
            <a:r>
              <a:rPr lang="en-US" altLang="ja-JP" dirty="0"/>
              <a:t>Cartographer  </a:t>
            </a:r>
            <a:r>
              <a:rPr lang="en-US" altLang="ja-JP" b="1" dirty="0" err="1"/>
              <a:t>Tadataka</a:t>
            </a:r>
            <a:r>
              <a:rPr lang="en-US" altLang="ja-JP" b="1" dirty="0"/>
              <a:t> </a:t>
            </a:r>
            <a:r>
              <a:rPr lang="en-US" altLang="ja-JP" b="1" dirty="0" err="1"/>
              <a:t>Inoh</a:t>
            </a:r>
            <a:r>
              <a:rPr lang="ja-JP" altLang="en-US" dirty="0"/>
              <a:t>　　　　　　　　　　（</a:t>
            </a:r>
            <a:r>
              <a:rPr lang="en-US" altLang="ja-JP" dirty="0"/>
              <a:t>1745-1818</a:t>
            </a:r>
            <a:r>
              <a:rPr lang="ja-JP" altLang="en-US" dirty="0"/>
              <a:t>）</a:t>
            </a:r>
            <a:endParaRPr lang="ja-JP" altLang="ja-JP" dirty="0"/>
          </a:p>
          <a:p>
            <a:r>
              <a:rPr lang="ja-JP" altLang="ja-JP" dirty="0" smtClean="0"/>
              <a:t>伊能</a:t>
            </a:r>
            <a:r>
              <a:rPr lang="ja-JP" altLang="ja-JP" dirty="0"/>
              <a:t>忠敬坐像　</a:t>
            </a:r>
          </a:p>
          <a:p>
            <a:r>
              <a:rPr lang="ja-JP" altLang="ja-JP" dirty="0"/>
              <a:t>（伊能忠敬記念館蔵</a:t>
            </a:r>
            <a:r>
              <a:rPr lang="ja-JP" altLang="ja-JP" dirty="0" smtClean="0"/>
              <a:t>）</a:t>
            </a:r>
            <a:endParaRPr lang="ja-JP" altLang="ja-JP" dirty="0"/>
          </a:p>
        </p:txBody>
      </p:sp>
      <p:sp>
        <p:nvSpPr>
          <p:cNvPr id="5" name="正方形/長方形 4"/>
          <p:cNvSpPr/>
          <p:nvPr/>
        </p:nvSpPr>
        <p:spPr>
          <a:xfrm>
            <a:off x="3923928" y="1844824"/>
            <a:ext cx="4752528" cy="923330"/>
          </a:xfrm>
          <a:prstGeom prst="rect">
            <a:avLst/>
          </a:prstGeom>
        </p:spPr>
        <p:txBody>
          <a:bodyPr wrap="square">
            <a:spAutoFit/>
          </a:bodyPr>
          <a:lstStyle/>
          <a:p>
            <a:r>
              <a:rPr lang="en-US" altLang="ja-JP" b="1" dirty="0" smtClean="0"/>
              <a:t> </a:t>
            </a:r>
            <a:r>
              <a:rPr lang="en-US" altLang="ja-JP" b="1" dirty="0" err="1"/>
              <a:t>Santou</a:t>
            </a:r>
            <a:r>
              <a:rPr lang="en-US" altLang="ja-JP" b="1" dirty="0"/>
              <a:t>-</a:t>
            </a:r>
            <a:r>
              <a:rPr lang="en-US" altLang="ja-JP" b="1" dirty="0" err="1"/>
              <a:t>Houi</a:t>
            </a:r>
            <a:r>
              <a:rPr lang="en-US" altLang="ja-JP" b="1" dirty="0"/>
              <a:t>-Ki </a:t>
            </a:r>
            <a:r>
              <a:rPr lang="en-US" altLang="ja-JP" b="1" dirty="0" smtClean="0"/>
              <a:t>  </a:t>
            </a:r>
            <a:r>
              <a:rPr lang="en-US" altLang="ja-JP" dirty="0" smtClean="0"/>
              <a:t>magnetic survey  azimuth  ledger</a:t>
            </a:r>
            <a:r>
              <a:rPr lang="ja-JP" altLang="en-US" dirty="0" smtClean="0"/>
              <a:t>　</a:t>
            </a:r>
            <a:r>
              <a:rPr lang="ja-JP" altLang="ja-JP" dirty="0" smtClean="0"/>
              <a:t>山</a:t>
            </a:r>
            <a:r>
              <a:rPr lang="ja-JP" altLang="ja-JP" dirty="0"/>
              <a:t>島方位記　</a:t>
            </a:r>
            <a:r>
              <a:rPr lang="ja-JP" altLang="en-US" dirty="0" smtClean="0"/>
              <a:t>松江詰宿</a:t>
            </a:r>
            <a:r>
              <a:rPr lang="ja-JP" altLang="ja-JP" dirty="0" smtClean="0"/>
              <a:t>京屋灘座敷</a:t>
            </a:r>
            <a:r>
              <a:rPr lang="ja-JP" altLang="en-US" dirty="0" smtClean="0"/>
              <a:t>部分</a:t>
            </a:r>
            <a:r>
              <a:rPr lang="ja-JP" altLang="ja-JP" dirty="0" smtClean="0"/>
              <a:t>（</a:t>
            </a:r>
            <a:r>
              <a:rPr lang="ja-JP" altLang="ja-JP" dirty="0"/>
              <a:t>伊能忠敬記念館蔵</a:t>
            </a:r>
            <a:r>
              <a:rPr lang="ja-JP" altLang="ja-JP" dirty="0" smtClean="0"/>
              <a:t>）</a:t>
            </a:r>
            <a:endParaRPr lang="ja-JP" altLang="ja-JP" dirty="0"/>
          </a:p>
        </p:txBody>
      </p:sp>
      <p:graphicFrame>
        <p:nvGraphicFramePr>
          <p:cNvPr id="3" name="オブジェクト 2"/>
          <p:cNvGraphicFramePr>
            <a:graphicFrameLocks noChangeAspect="1"/>
          </p:cNvGraphicFramePr>
          <p:nvPr>
            <p:extLst>
              <p:ext uri="{D42A27DB-BD31-4B8C-83A1-F6EECF244321}">
                <p14:modId xmlns:p14="http://schemas.microsoft.com/office/powerpoint/2010/main" val="1154282457"/>
              </p:ext>
            </p:extLst>
          </p:nvPr>
        </p:nvGraphicFramePr>
        <p:xfrm>
          <a:off x="4788025" y="2852935"/>
          <a:ext cx="2952328" cy="3255973"/>
        </p:xfrm>
        <a:graphic>
          <a:graphicData uri="http://schemas.openxmlformats.org/presentationml/2006/ole">
            <mc:AlternateContent xmlns:mc="http://schemas.openxmlformats.org/markup-compatibility/2006">
              <mc:Choice xmlns:v="urn:schemas-microsoft-com:vml" Requires="v">
                <p:oleObj spid="_x0000_s2187" name="文書" r:id="rId4" imgW="1913483" imgH="2979023" progId="Word.Document.8">
                  <p:embed/>
                </p:oleObj>
              </mc:Choice>
              <mc:Fallback>
                <p:oleObj name="文書" r:id="rId4" imgW="1913483" imgH="2979023" progId="Word.Document.8">
                  <p:embed/>
                  <p:pic>
                    <p:nvPicPr>
                      <p:cNvPr id="0" name=""/>
                      <p:cNvPicPr/>
                      <p:nvPr/>
                    </p:nvPicPr>
                    <p:blipFill>
                      <a:blip r:embed="rId5"/>
                      <a:stretch>
                        <a:fillRect/>
                      </a:stretch>
                    </p:blipFill>
                    <p:spPr>
                      <a:xfrm>
                        <a:off x="4788025" y="2852935"/>
                        <a:ext cx="2952328" cy="3255973"/>
                      </a:xfrm>
                      <a:prstGeom prst="rect">
                        <a:avLst/>
                      </a:prstGeom>
                    </p:spPr>
                  </p:pic>
                </p:oleObj>
              </mc:Fallback>
            </mc:AlternateContent>
          </a:graphicData>
        </a:graphic>
      </p:graphicFrame>
    </p:spTree>
    <p:extLst>
      <p:ext uri="{BB962C8B-B14F-4D97-AF65-F5344CB8AC3E}">
        <p14:creationId xmlns:p14="http://schemas.microsoft.com/office/powerpoint/2010/main" val="15045529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高知</a:t>
            </a:r>
            <a:r>
              <a:rPr lang="ja-JP" altLang="en-US" dirty="0" smtClean="0"/>
              <a:t>北山街道二印</a:t>
            </a:r>
            <a:endParaRPr kumimoji="1" lang="ja-JP" altLang="en-US" dirty="0"/>
          </a:p>
        </p:txBody>
      </p:sp>
      <p:sp>
        <p:nvSpPr>
          <p:cNvPr id="3" name="コンテンツ プレースホルダー 2"/>
          <p:cNvSpPr>
            <a:spLocks noGrp="1"/>
          </p:cNvSpPr>
          <p:nvPr>
            <p:ph idx="1"/>
          </p:nvPr>
        </p:nvSpPr>
        <p:spPr/>
        <p:txBody>
          <a:bodyPr>
            <a:normAutofit/>
          </a:bodyPr>
          <a:lstStyle/>
          <a:p>
            <a:pPr algn="just">
              <a:spcAft>
                <a:spcPts val="600"/>
              </a:spcAft>
            </a:pPr>
            <a:r>
              <a:rPr lang="en-US" altLang="ja-JP" sz="2400" b="1" kern="100" dirty="0">
                <a:latin typeface="Century"/>
                <a:ea typeface="ＭＳ 明朝"/>
                <a:cs typeface="Times New Roman"/>
              </a:rPr>
              <a:t>9.</a:t>
            </a:r>
            <a:r>
              <a:rPr lang="ja-JP" altLang="ja-JP" sz="2400" b="1" kern="100" dirty="0">
                <a:latin typeface="Century"/>
                <a:ea typeface="ＭＳ 明朝"/>
                <a:cs typeface="Times New Roman"/>
              </a:rPr>
              <a:t>同時解析は測量実施地点の高精度の歴史地理上の位置復元を可能にした。高知市での例</a:t>
            </a:r>
            <a:r>
              <a:rPr lang="ja-JP" altLang="ja-JP" sz="2400" b="1" kern="100" dirty="0" smtClean="0">
                <a:latin typeface="Century"/>
                <a:ea typeface="ＭＳ 明朝"/>
                <a:cs typeface="Times New Roman"/>
              </a:rPr>
              <a:t>。</a:t>
            </a:r>
            <a:r>
              <a:rPr lang="ja-JP" altLang="ja-JP" sz="2400" kern="100" dirty="0">
                <a:latin typeface="Century"/>
                <a:ea typeface="ＭＳ 明朝"/>
                <a:cs typeface="Times New Roman"/>
              </a:rPr>
              <a:t>　</a:t>
            </a:r>
            <a:r>
              <a:rPr lang="en-US" altLang="ja-JP" sz="2400" kern="100" dirty="0">
                <a:latin typeface="Century"/>
                <a:ea typeface="ＭＳ 明朝"/>
                <a:cs typeface="Times New Roman"/>
              </a:rPr>
              <a:t> </a:t>
            </a:r>
            <a:endParaRPr lang="ja-JP" altLang="ja-JP" sz="2400" kern="100" dirty="0">
              <a:latin typeface="Century"/>
              <a:ea typeface="ＭＳ 明朝"/>
              <a:cs typeface="Times New Roman"/>
            </a:endParaRPr>
          </a:p>
          <a:p>
            <a:pPr algn="just">
              <a:spcAft>
                <a:spcPts val="0"/>
              </a:spcAft>
            </a:pPr>
            <a:r>
              <a:rPr lang="ja-JP" altLang="ja-JP" sz="2400" kern="100" dirty="0">
                <a:latin typeface="Century"/>
                <a:ea typeface="ＭＳ 明朝"/>
                <a:cs typeface="Times New Roman"/>
              </a:rPr>
              <a:t>東北東から南西へ斜めに走る</a:t>
            </a:r>
            <a:r>
              <a:rPr lang="en-US" altLang="ja-JP" sz="2400" kern="100" dirty="0">
                <a:latin typeface="Century"/>
                <a:ea typeface="ＭＳ 明朝"/>
                <a:cs typeface="Times New Roman"/>
              </a:rPr>
              <a:t>1808</a:t>
            </a:r>
            <a:r>
              <a:rPr lang="ja-JP" altLang="ja-JP" sz="2400" kern="100" dirty="0">
                <a:latin typeface="Century"/>
                <a:ea typeface="ＭＳ 明朝"/>
                <a:cs typeface="Times New Roman"/>
              </a:rPr>
              <a:t>年の細い北山街道の二印は比島市営住宅の建設で無くなった街道から南の高知の城下への道路分岐の詳細</a:t>
            </a:r>
            <a:r>
              <a:rPr lang="ja-JP" altLang="ja-JP" sz="2400" kern="100" dirty="0" smtClean="0">
                <a:latin typeface="Century"/>
                <a:ea typeface="ＭＳ 明朝"/>
                <a:cs typeface="Times New Roman"/>
              </a:rPr>
              <a:t>位置</a:t>
            </a:r>
            <a:r>
              <a:rPr lang="ja-JP" altLang="en-US" sz="2400" kern="100" dirty="0">
                <a:latin typeface="Century"/>
                <a:ea typeface="ＭＳ 明朝"/>
                <a:cs typeface="Times New Roman"/>
              </a:rPr>
              <a:t>であった</a:t>
            </a:r>
            <a:r>
              <a:rPr lang="ja-JP" altLang="ja-JP" sz="2400" kern="100" dirty="0" smtClean="0">
                <a:latin typeface="Century"/>
                <a:ea typeface="ＭＳ 明朝"/>
                <a:cs typeface="Times New Roman"/>
              </a:rPr>
              <a:t>。</a:t>
            </a:r>
            <a:r>
              <a:rPr lang="ja-JP" altLang="ja-JP" sz="2400" kern="100" dirty="0">
                <a:latin typeface="Century"/>
                <a:ea typeface="ＭＳ 明朝"/>
                <a:cs typeface="Times New Roman"/>
              </a:rPr>
              <a:t>市営</a:t>
            </a:r>
            <a:r>
              <a:rPr lang="ja-JP" altLang="ja-JP" sz="2400" kern="100" dirty="0" smtClean="0">
                <a:latin typeface="Century"/>
                <a:ea typeface="ＭＳ 明朝"/>
                <a:cs typeface="Times New Roman"/>
              </a:rPr>
              <a:t>住宅南</a:t>
            </a:r>
            <a:r>
              <a:rPr lang="ja-JP" altLang="ja-JP" sz="2400" kern="100" dirty="0">
                <a:latin typeface="Century"/>
                <a:ea typeface="ＭＳ 明朝"/>
                <a:cs typeface="Times New Roman"/>
              </a:rPr>
              <a:t>の土佐病院の東の道へと</a:t>
            </a:r>
            <a:r>
              <a:rPr lang="ja-JP" altLang="ja-JP" sz="2400" kern="100" dirty="0" smtClean="0">
                <a:latin typeface="Century"/>
                <a:ea typeface="ＭＳ 明朝"/>
                <a:cs typeface="Times New Roman"/>
              </a:rPr>
              <a:t>繋が</a:t>
            </a:r>
            <a:r>
              <a:rPr lang="ja-JP" altLang="en-US" sz="2400" kern="100" dirty="0" smtClean="0">
                <a:latin typeface="Century"/>
                <a:ea typeface="ＭＳ 明朝"/>
                <a:cs typeface="Times New Roman"/>
              </a:rPr>
              <a:t>り南下して江ノ口川の北側を西へ、</a:t>
            </a:r>
            <a:r>
              <a:rPr lang="ja-JP" altLang="ja-JP" sz="2400" kern="100" dirty="0">
                <a:latin typeface="Century"/>
                <a:ea typeface="ＭＳ 明朝"/>
                <a:cs typeface="Times New Roman"/>
              </a:rPr>
              <a:t>北山</a:t>
            </a:r>
            <a:r>
              <a:rPr lang="ja-JP" altLang="ja-JP" sz="2400" kern="100" dirty="0" smtClean="0">
                <a:latin typeface="Century"/>
                <a:ea typeface="ＭＳ 明朝"/>
                <a:cs typeface="Times New Roman"/>
              </a:rPr>
              <a:t>街道</a:t>
            </a:r>
            <a:r>
              <a:rPr lang="ja-JP" altLang="en-US" sz="2400" kern="100" dirty="0" smtClean="0">
                <a:latin typeface="Century"/>
                <a:ea typeface="ＭＳ 明朝"/>
                <a:cs typeface="Times New Roman"/>
              </a:rPr>
              <a:t>一印</a:t>
            </a:r>
            <a:r>
              <a:rPr lang="en-US" altLang="ja-JP" sz="2400" kern="100" dirty="0" smtClean="0">
                <a:latin typeface="Century"/>
                <a:ea typeface="ＭＳ 明朝"/>
                <a:cs typeface="Times New Roman"/>
              </a:rPr>
              <a:t>(</a:t>
            </a:r>
            <a:r>
              <a:rPr lang="ja-JP" altLang="en-US" sz="2400" kern="100" dirty="0" smtClean="0">
                <a:latin typeface="Century"/>
                <a:ea typeface="ＭＳ 明朝"/>
                <a:cs typeface="Times New Roman"/>
              </a:rPr>
              <a:t>山田橋北詰</a:t>
            </a:r>
            <a:r>
              <a:rPr lang="en-US" altLang="ja-JP" sz="2400" kern="100" dirty="0" smtClean="0">
                <a:latin typeface="Century"/>
                <a:ea typeface="ＭＳ 明朝"/>
                <a:cs typeface="Times New Roman"/>
              </a:rPr>
              <a:t>)</a:t>
            </a:r>
            <a:r>
              <a:rPr lang="ja-JP" altLang="en-US" sz="2400" kern="100" dirty="0" err="1" smtClean="0">
                <a:latin typeface="Century"/>
                <a:ea typeface="ＭＳ 明朝"/>
                <a:cs typeface="Times New Roman"/>
              </a:rPr>
              <a:t>へと</a:t>
            </a:r>
            <a:r>
              <a:rPr lang="ja-JP" altLang="en-US" sz="2400" kern="100" dirty="0" smtClean="0">
                <a:latin typeface="Century"/>
                <a:ea typeface="ＭＳ 明朝"/>
                <a:cs typeface="Times New Roman"/>
              </a:rPr>
              <a:t>辿る。この道が高知城から瀬戸内海沿岸の川之江に繋がる江戸への参勤交代道であった。度重なる土地区画整理等で非常にわかりにくくなっているが緯度経度で解析した。</a:t>
            </a:r>
          </a:p>
          <a:p>
            <a:pPr algn="just">
              <a:spcAft>
                <a:spcPts val="0"/>
              </a:spcAft>
            </a:pPr>
            <a:r>
              <a:rPr lang="ja-JP" altLang="en-US" sz="2400" kern="100" dirty="0" smtClean="0">
                <a:latin typeface="Century"/>
                <a:ea typeface="ＭＳ 明朝"/>
                <a:cs typeface="Times New Roman"/>
              </a:rPr>
              <a:t>山田</a:t>
            </a:r>
            <a:r>
              <a:rPr lang="ja-JP" altLang="en-US" sz="2400" kern="100" dirty="0">
                <a:latin typeface="Century"/>
                <a:ea typeface="ＭＳ 明朝"/>
                <a:cs typeface="Times New Roman"/>
              </a:rPr>
              <a:t>橋を</a:t>
            </a:r>
            <a:r>
              <a:rPr lang="ja-JP" altLang="en-US" sz="2400" kern="100" smtClean="0">
                <a:latin typeface="Century"/>
                <a:ea typeface="ＭＳ 明朝"/>
                <a:cs typeface="Times New Roman"/>
              </a:rPr>
              <a:t>渡ると不審者取締りの検問が</a:t>
            </a:r>
            <a:r>
              <a:rPr lang="ja-JP" altLang="en-US" sz="2400" kern="100" dirty="0" smtClean="0">
                <a:latin typeface="Century"/>
                <a:ea typeface="ＭＳ 明朝"/>
                <a:cs typeface="Times New Roman"/>
              </a:rPr>
              <a:t>あった。</a:t>
            </a:r>
            <a:endParaRPr lang="ja-JP" altLang="ja-JP" kern="100" dirty="0">
              <a:effectLst/>
              <a:latin typeface="Century"/>
              <a:ea typeface="ＭＳ 明朝"/>
              <a:cs typeface="Times New Roman"/>
            </a:endParaRPr>
          </a:p>
        </p:txBody>
      </p:sp>
    </p:spTree>
    <p:extLst>
      <p:ext uri="{BB962C8B-B14F-4D97-AF65-F5344CB8AC3E}">
        <p14:creationId xmlns:p14="http://schemas.microsoft.com/office/powerpoint/2010/main" val="42762813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12290" name="Picture 2" descr="C:\Users\owner\Pictures\山島方位記土佐2010.3.27～3.30\山島方位記土佐2010.3.27～3.30 0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37763" y="-5751513"/>
            <a:ext cx="24688801" cy="18516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64184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13314" name="Picture 2" descr="C:\Users\owner\Pictures\山島方位記土佐2010.3.27～3.30\山島方位記土佐2010.3.27～3.30 07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39350" y="-5791200"/>
            <a:ext cx="24688800" cy="1851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1410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15362" name="Picture 2" descr="C:\Users\owner\Pictures\山島方位記土佐2010.3.27～3.30\山島方位記土佐2010.3.27～3.30 07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59875" y="-5695950"/>
            <a:ext cx="24688800" cy="1851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97613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18269848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14338" name="Picture 2" descr="C:\Users\owner\Pictures\山島方位記土佐2010.3.27～3.30\山島方位記土佐2010.3.27～3.30 07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2213" y="-5505450"/>
            <a:ext cx="24688801" cy="1851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63389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2400" dirty="0" smtClean="0"/>
              <a:t>高知での北山街道二印　山島方位記</a:t>
            </a:r>
            <a:endParaRPr kumimoji="1" lang="ja-JP" altLang="en-US" sz="2400" dirty="0"/>
          </a:p>
        </p:txBody>
      </p:sp>
      <p:sp>
        <p:nvSpPr>
          <p:cNvPr id="3" name="コンテンツ プレースホルダー 2"/>
          <p:cNvSpPr>
            <a:spLocks noGrp="1"/>
          </p:cNvSpPr>
          <p:nvPr>
            <p:ph idx="1"/>
          </p:nvPr>
        </p:nvSpPr>
        <p:spPr/>
        <p:txBody>
          <a:bodyPr/>
          <a:lstStyle/>
          <a:p>
            <a:endParaRPr kumimoji="1" lang="ja-JP" altLang="en-US"/>
          </a:p>
        </p:txBody>
      </p:sp>
      <p:pic>
        <p:nvPicPr>
          <p:cNvPr id="18434" name="Picture 2" descr="C:\Users\owner\Pictures\山島方位記土佐2010.3.27～3.30\山島方位記土佐2010.3.27～3.30 06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3600" y="-5429250"/>
            <a:ext cx="24688800" cy="1851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51083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19458" name="Picture 2" descr="C:\Users\owner\Pictures\山島方位記土佐2010.3.27～3.30\山島方位記土佐2010.3.27～3.30 05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7250" y="-4991100"/>
            <a:ext cx="24688800" cy="1851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1085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2000" dirty="0" smtClean="0"/>
              <a:t>高知北山街道山田橋</a:t>
            </a:r>
            <a:r>
              <a:rPr lang="ja-JP" altLang="en-US" sz="2000" dirty="0" smtClean="0"/>
              <a:t>北詰　手前南川岸</a:t>
            </a:r>
            <a:r>
              <a:rPr lang="ja-JP" altLang="en-US" sz="2000" dirty="0"/>
              <a:t>社会福祉協議会敷地</a:t>
            </a:r>
            <a:r>
              <a:rPr lang="ja-JP" altLang="en-US" sz="2000"/>
              <a:t>に</a:t>
            </a:r>
            <a:r>
              <a:rPr lang="ja-JP" altLang="en-US" sz="2000" smtClean="0"/>
              <a:t>は山田</a:t>
            </a:r>
            <a:r>
              <a:rPr lang="ja-JP" altLang="en-US" sz="2000" dirty="0" smtClean="0"/>
              <a:t>番所、</a:t>
            </a:r>
            <a:r>
              <a:rPr lang="ja-JP" altLang="en-US" sz="2000" smtClean="0"/>
              <a:t>その東側には龍</a:t>
            </a:r>
            <a:r>
              <a:rPr lang="ja-JP" altLang="en-US" sz="2000" dirty="0" smtClean="0"/>
              <a:t>馬も恐れたであろうと言われるお牢</a:t>
            </a:r>
            <a:r>
              <a:rPr lang="ja-JP" altLang="en-US" sz="2000" dirty="0"/>
              <a:t>が有った</a:t>
            </a:r>
            <a:endParaRPr kumimoji="1" lang="ja-JP" altLang="en-US" sz="2000" dirty="0"/>
          </a:p>
        </p:txBody>
      </p:sp>
      <p:sp>
        <p:nvSpPr>
          <p:cNvPr id="3" name="コンテンツ プレースホルダー 2"/>
          <p:cNvSpPr>
            <a:spLocks noGrp="1"/>
          </p:cNvSpPr>
          <p:nvPr>
            <p:ph idx="1"/>
          </p:nvPr>
        </p:nvSpPr>
        <p:spPr/>
        <p:txBody>
          <a:bodyPr/>
          <a:lstStyle/>
          <a:p>
            <a:endParaRPr kumimoji="1" lang="ja-JP" altLang="en-US"/>
          </a:p>
        </p:txBody>
      </p:sp>
      <p:pic>
        <p:nvPicPr>
          <p:cNvPr id="17410" name="Picture 2" descr="C:\Users\owner\Pictures\山島方位記土佐2010.3.27～3.30\山島方位記土佐2010.3.27～3.30 06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91700" y="-5619750"/>
            <a:ext cx="24688800" cy="1851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002726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dirty="0"/>
          </a:p>
        </p:txBody>
      </p:sp>
    </p:spTree>
    <p:extLst>
      <p:ext uri="{BB962C8B-B14F-4D97-AF65-F5344CB8AC3E}">
        <p14:creationId xmlns:p14="http://schemas.microsoft.com/office/powerpoint/2010/main" val="42553592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110418" y="2554980"/>
            <a:ext cx="7344816" cy="1200329"/>
          </a:xfrm>
          <a:prstGeom prst="rect">
            <a:avLst/>
          </a:prstGeom>
        </p:spPr>
        <p:txBody>
          <a:bodyPr wrap="square">
            <a:spAutoFit/>
          </a:bodyPr>
          <a:lstStyle/>
          <a:p>
            <a:endParaRPr lang="ja-JP" altLang="en-US" sz="2000" b="1" dirty="0" smtClean="0"/>
          </a:p>
          <a:p>
            <a:r>
              <a:rPr lang="en-US" altLang="ja-JP" sz="1600" b="1" dirty="0" smtClean="0"/>
              <a:t>Isogonic </a:t>
            </a:r>
            <a:r>
              <a:rPr lang="en-US" altLang="ja-JP" sz="1600" b="1" dirty="0"/>
              <a:t>atlas by Gauss and Weber       observation </a:t>
            </a:r>
            <a:r>
              <a:rPr lang="en-US" altLang="ja-JP" sz="1600" b="1" dirty="0" smtClean="0"/>
              <a:t>points </a:t>
            </a:r>
            <a:r>
              <a:rPr lang="en-US" altLang="ja-JP" sz="1600" b="1" dirty="0"/>
              <a:t>in Siberia or </a:t>
            </a:r>
            <a:r>
              <a:rPr lang="en-US" altLang="ja-JP" sz="1600" b="1" dirty="0" smtClean="0"/>
              <a:t>Mongol</a:t>
            </a:r>
            <a:r>
              <a:rPr lang="ja-JP" altLang="en-US" sz="1600" b="1" dirty="0" smtClean="0"/>
              <a:t>　　　　ガウス</a:t>
            </a:r>
            <a:r>
              <a:rPr lang="ja-JP" altLang="en-US" sz="1600" b="1" dirty="0"/>
              <a:t>・ｳｪｰﾊﾞｰの等偏角線図</a:t>
            </a:r>
            <a:r>
              <a:rPr lang="ja-JP" altLang="en-US" sz="2000" b="1" dirty="0"/>
              <a:t>　　</a:t>
            </a:r>
            <a:r>
              <a:rPr lang="ja-JP" altLang="en-US" sz="2000" b="1" dirty="0" smtClean="0"/>
              <a:t>　　</a:t>
            </a:r>
            <a:r>
              <a:rPr lang="ja-JP" altLang="en-US" sz="1600" b="1" dirty="0" smtClean="0"/>
              <a:t>シベリア</a:t>
            </a:r>
            <a:r>
              <a:rPr lang="ja-JP" altLang="en-US" sz="1600" b="1" dirty="0"/>
              <a:t>とモンゴルでの観測</a:t>
            </a:r>
            <a:r>
              <a:rPr lang="ja-JP" altLang="en-US" sz="1600" b="1" dirty="0" smtClean="0"/>
              <a:t>地点</a:t>
            </a:r>
            <a:endParaRPr lang="en-US" altLang="ja-JP" sz="1600" b="1" dirty="0" smtClean="0"/>
          </a:p>
          <a:p>
            <a:r>
              <a:rPr lang="en-US" altLang="ja-JP" sz="1600" b="1" dirty="0" smtClean="0"/>
              <a:t>Google</a:t>
            </a:r>
            <a:r>
              <a:rPr lang="ja-JP" altLang="en-US" sz="1600" b="1" dirty="0" smtClean="0"/>
              <a:t>　　　　　　　　　　　　　　　　　　　</a:t>
            </a:r>
            <a:r>
              <a:rPr lang="en-US" altLang="ja-JP" sz="1600" b="1" dirty="0" smtClean="0"/>
              <a:t>no observation point in Japan</a:t>
            </a:r>
            <a:endParaRPr lang="ja-JP" altLang="ja-JP" sz="1600" dirty="0"/>
          </a:p>
        </p:txBody>
      </p:sp>
      <p:sp>
        <p:nvSpPr>
          <p:cNvPr id="3" name="正方形/長方形 2"/>
          <p:cNvSpPr/>
          <p:nvPr/>
        </p:nvSpPr>
        <p:spPr>
          <a:xfrm>
            <a:off x="1139572" y="576592"/>
            <a:ext cx="6925456" cy="3323987"/>
          </a:xfrm>
          <a:prstGeom prst="rect">
            <a:avLst/>
          </a:prstGeom>
        </p:spPr>
        <p:txBody>
          <a:bodyPr wrap="square">
            <a:spAutoFit/>
          </a:bodyPr>
          <a:lstStyle/>
          <a:p>
            <a:r>
              <a:rPr lang="en-US" altLang="ja-JP" b="1" dirty="0" smtClean="0">
                <a:solidFill>
                  <a:srgbClr val="C00000"/>
                </a:solidFill>
              </a:rPr>
              <a:t>We can change early 19</a:t>
            </a:r>
            <a:r>
              <a:rPr lang="en-US" altLang="ja-JP" b="1" baseline="30000" dirty="0" smtClean="0">
                <a:solidFill>
                  <a:srgbClr val="C00000"/>
                </a:solidFill>
              </a:rPr>
              <a:t>th</a:t>
            </a:r>
            <a:r>
              <a:rPr lang="en-US" altLang="ja-JP" b="1" dirty="0" smtClean="0">
                <a:solidFill>
                  <a:srgbClr val="C00000"/>
                </a:solidFill>
              </a:rPr>
              <a:t> Century’s Japan as most concentrate area</a:t>
            </a:r>
            <a:endParaRPr lang="en-US" altLang="ja-JP" b="1" dirty="0">
              <a:solidFill>
                <a:srgbClr val="C00000"/>
              </a:solidFill>
            </a:endParaRPr>
          </a:p>
          <a:p>
            <a:r>
              <a:rPr lang="en-US" altLang="ja-JP" b="1" dirty="0" smtClean="0">
                <a:solidFill>
                  <a:srgbClr val="C00000"/>
                </a:solidFill>
              </a:rPr>
              <a:t>of geomagnetic declination  data in the world.  </a:t>
            </a:r>
          </a:p>
          <a:p>
            <a:r>
              <a:rPr lang="en-US" altLang="ja-JP" sz="1600" b="1" dirty="0" smtClean="0"/>
              <a:t>Even Gauss Weber’s Isogonic Atlas there are  no observation  data  from   Japan.  Isogonic line  in Japan was drawn  by </a:t>
            </a:r>
            <a:r>
              <a:rPr lang="en-US" altLang="ja-JP" sz="1600" b="1" dirty="0" err="1" smtClean="0"/>
              <a:t>calicuration</a:t>
            </a:r>
            <a:r>
              <a:rPr lang="en-US" altLang="ja-JP" sz="1600" b="1" dirty="0" smtClean="0"/>
              <a:t> result  based on  observation data in </a:t>
            </a:r>
            <a:r>
              <a:rPr lang="en-US" altLang="ja-JP" sz="1600" b="1" dirty="0" err="1" smtClean="0"/>
              <a:t>Mongolia,Siberia</a:t>
            </a:r>
            <a:r>
              <a:rPr lang="en-US" altLang="ja-JP" sz="1600" b="1" dirty="0" smtClean="0"/>
              <a:t> ,</a:t>
            </a:r>
            <a:r>
              <a:rPr lang="en-US" altLang="ja-JP" sz="1600" b="1" dirty="0" err="1" smtClean="0"/>
              <a:t>Camchatka</a:t>
            </a:r>
            <a:r>
              <a:rPr lang="en-US" altLang="ja-JP" sz="1600" b="1" dirty="0" smtClean="0"/>
              <a:t>   </a:t>
            </a:r>
            <a:r>
              <a:rPr lang="en-US" altLang="ja-JP" sz="1600" b="1" dirty="0" err="1" smtClean="0"/>
              <a:t>etc</a:t>
            </a:r>
            <a:r>
              <a:rPr lang="en-US" altLang="ja-JP" sz="1600" b="1" dirty="0" smtClean="0"/>
              <a:t>,</a:t>
            </a:r>
            <a:r>
              <a:rPr lang="ja-JP" altLang="en-US" sz="1600" b="1" dirty="0" smtClean="0"/>
              <a:t>　　</a:t>
            </a:r>
            <a:r>
              <a:rPr lang="ja-JP" altLang="en-US" sz="1600" dirty="0" smtClean="0"/>
              <a:t>ガウスの等偏角</a:t>
            </a:r>
            <a:r>
              <a:rPr lang="ja-JP" altLang="en-US" sz="1600" dirty="0"/>
              <a:t>線図の日本付近の等偏角線はシベリア</a:t>
            </a:r>
            <a:r>
              <a:rPr lang="ja-JP" altLang="en-US" sz="1600" dirty="0" smtClean="0"/>
              <a:t>等での観測ﾃﾞｰﾀからの計算値で描かれており、地図も含めかなり不正確である。</a:t>
            </a:r>
            <a:r>
              <a:rPr lang="ja-JP" altLang="en-US" sz="1600" b="1" dirty="0" smtClean="0">
                <a:solidFill>
                  <a:srgbClr val="0070C0"/>
                </a:solidFill>
              </a:rPr>
              <a:t>　</a:t>
            </a:r>
            <a:r>
              <a:rPr lang="ja-JP" altLang="en-US" sz="1600" b="1" dirty="0" smtClean="0">
                <a:solidFill>
                  <a:srgbClr val="C00000"/>
                </a:solidFill>
              </a:rPr>
              <a:t>「山島方位記」の解析により</a:t>
            </a:r>
            <a:r>
              <a:rPr lang="en-US" altLang="ja-JP" sz="1600" b="1" dirty="0" smtClean="0">
                <a:solidFill>
                  <a:srgbClr val="C00000"/>
                </a:solidFill>
              </a:rPr>
              <a:t>19</a:t>
            </a:r>
            <a:r>
              <a:rPr lang="ja-JP" altLang="en-US" sz="1600" b="1" dirty="0" smtClean="0">
                <a:solidFill>
                  <a:srgbClr val="C00000"/>
                </a:solidFill>
              </a:rPr>
              <a:t>世紀初頭の日本を地磁気偏角ﾃﾞｰﾀの集積地域にすることができる。</a:t>
            </a:r>
            <a:endParaRPr lang="en-US" altLang="ja-JP" sz="1600" b="1" dirty="0" smtClean="0">
              <a:solidFill>
                <a:srgbClr val="C00000"/>
              </a:solidFill>
            </a:endParaRPr>
          </a:p>
          <a:p>
            <a:endParaRPr lang="en-US" altLang="ja-JP" sz="2000" b="1" dirty="0"/>
          </a:p>
          <a:p>
            <a:endParaRPr lang="ja-JP" altLang="en-US" sz="2000" b="1" dirty="0" smtClean="0"/>
          </a:p>
          <a:p>
            <a:endParaRPr lang="ja-JP" altLang="en-US" sz="2000" b="1" dirty="0"/>
          </a:p>
          <a:p>
            <a:r>
              <a:rPr lang="ja-JP" altLang="en-US" b="1" dirty="0" smtClean="0"/>
              <a:t>　</a:t>
            </a:r>
            <a:endParaRPr lang="ja-JP" altLang="en-US" dirty="0"/>
          </a:p>
        </p:txBody>
      </p:sp>
      <p:graphicFrame>
        <p:nvGraphicFramePr>
          <p:cNvPr id="5" name="オブジェクト 4"/>
          <p:cNvGraphicFramePr>
            <a:graphicFrameLocks noChangeAspect="1"/>
          </p:cNvGraphicFramePr>
          <p:nvPr>
            <p:extLst>
              <p:ext uri="{D42A27DB-BD31-4B8C-83A1-F6EECF244321}">
                <p14:modId xmlns:p14="http://schemas.microsoft.com/office/powerpoint/2010/main" val="2528210274"/>
              </p:ext>
            </p:extLst>
          </p:nvPr>
        </p:nvGraphicFramePr>
        <p:xfrm>
          <a:off x="1547664" y="3640447"/>
          <a:ext cx="2165350" cy="3003550"/>
        </p:xfrm>
        <a:graphic>
          <a:graphicData uri="http://schemas.openxmlformats.org/presentationml/2006/ole">
            <mc:AlternateContent xmlns:mc="http://schemas.openxmlformats.org/markup-compatibility/2006">
              <mc:Choice xmlns:v="urn:schemas-microsoft-com:vml" Requires="v">
                <p:oleObj spid="_x0000_s4391" name="文書" r:id="rId3" imgW="2164651" imgH="3003141" progId="Word.Document.8">
                  <p:embed/>
                </p:oleObj>
              </mc:Choice>
              <mc:Fallback>
                <p:oleObj name="文書" r:id="rId3" imgW="2164651" imgH="3003141" progId="Word.Document.8">
                  <p:embed/>
                  <p:pic>
                    <p:nvPicPr>
                      <p:cNvPr id="0" name=""/>
                      <p:cNvPicPr/>
                      <p:nvPr/>
                    </p:nvPicPr>
                    <p:blipFill>
                      <a:blip r:embed="rId4"/>
                      <a:stretch>
                        <a:fillRect/>
                      </a:stretch>
                    </p:blipFill>
                    <p:spPr>
                      <a:xfrm>
                        <a:off x="1547664" y="3640447"/>
                        <a:ext cx="2165350" cy="3003550"/>
                      </a:xfrm>
                      <a:prstGeom prst="rect">
                        <a:avLst/>
                      </a:prstGeom>
                    </p:spPr>
                  </p:pic>
                </p:oleObj>
              </mc:Fallback>
            </mc:AlternateContent>
          </a:graphicData>
        </a:graphic>
      </p:graphicFrame>
      <p:graphicFrame>
        <p:nvGraphicFramePr>
          <p:cNvPr id="6" name="オブジェクト 5"/>
          <p:cNvGraphicFramePr>
            <a:graphicFrameLocks noChangeAspect="1"/>
          </p:cNvGraphicFramePr>
          <p:nvPr>
            <p:extLst>
              <p:ext uri="{D42A27DB-BD31-4B8C-83A1-F6EECF244321}">
                <p14:modId xmlns:p14="http://schemas.microsoft.com/office/powerpoint/2010/main" val="2585580682"/>
              </p:ext>
            </p:extLst>
          </p:nvPr>
        </p:nvGraphicFramePr>
        <p:xfrm>
          <a:off x="5076056" y="3789041"/>
          <a:ext cx="2088232" cy="2730758"/>
        </p:xfrm>
        <a:graphic>
          <a:graphicData uri="http://schemas.openxmlformats.org/presentationml/2006/ole">
            <mc:AlternateContent xmlns:mc="http://schemas.openxmlformats.org/markup-compatibility/2006">
              <mc:Choice xmlns:v="urn:schemas-microsoft-com:vml" Requires="v">
                <p:oleObj spid="_x0000_s4392" name="文書" r:id="rId5" imgW="1621236" imgH="2548872" progId="Word.Document.8">
                  <p:embed/>
                </p:oleObj>
              </mc:Choice>
              <mc:Fallback>
                <p:oleObj name="文書" r:id="rId5" imgW="1621236" imgH="2548872" progId="Word.Document.8">
                  <p:embed/>
                  <p:pic>
                    <p:nvPicPr>
                      <p:cNvPr id="0" name=""/>
                      <p:cNvPicPr/>
                      <p:nvPr/>
                    </p:nvPicPr>
                    <p:blipFill>
                      <a:blip r:embed="rId6"/>
                      <a:stretch>
                        <a:fillRect/>
                      </a:stretch>
                    </p:blipFill>
                    <p:spPr>
                      <a:xfrm>
                        <a:off x="5076056" y="3789041"/>
                        <a:ext cx="2088232" cy="2730758"/>
                      </a:xfrm>
                      <a:prstGeom prst="rect">
                        <a:avLst/>
                      </a:prstGeom>
                    </p:spPr>
                  </p:pic>
                </p:oleObj>
              </mc:Fallback>
            </mc:AlternateContent>
          </a:graphicData>
        </a:graphic>
      </p:graphicFrame>
    </p:spTree>
    <p:extLst>
      <p:ext uri="{BB962C8B-B14F-4D97-AF65-F5344CB8AC3E}">
        <p14:creationId xmlns:p14="http://schemas.microsoft.com/office/powerpoint/2010/main" val="35846763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2400" dirty="0" smtClean="0"/>
              <a:t>高知北山街道参勤交代道経路復元比島・丑之助・山田橋北詰</a:t>
            </a:r>
            <a:br>
              <a:rPr kumimoji="1" lang="ja-JP" altLang="en-US" sz="2400" dirty="0" smtClean="0"/>
            </a:br>
            <a:endParaRPr kumimoji="1" lang="ja-JP" altLang="en-US" sz="2400" dirty="0"/>
          </a:p>
        </p:txBody>
      </p:sp>
      <p:sp>
        <p:nvSpPr>
          <p:cNvPr id="3" name="コンテンツ プレースホルダー 2"/>
          <p:cNvSpPr>
            <a:spLocks noGrp="1"/>
          </p:cNvSpPr>
          <p:nvPr>
            <p:ph idx="1"/>
          </p:nvPr>
        </p:nvSpPr>
        <p:spPr/>
        <p:txBody>
          <a:bodyPr/>
          <a:lstStyle/>
          <a:p>
            <a:endParaRPr kumimoji="1" lang="ja-JP" altLang="en-US" dirty="0"/>
          </a:p>
        </p:txBody>
      </p:sp>
    </p:spTree>
    <p:extLst>
      <p:ext uri="{BB962C8B-B14F-4D97-AF65-F5344CB8AC3E}">
        <p14:creationId xmlns:p14="http://schemas.microsoft.com/office/powerpoint/2010/main" val="9212684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23615537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012160" y="3645024"/>
            <a:ext cx="2880320" cy="2304256"/>
          </a:xfrm>
        </p:spPr>
        <p:txBody>
          <a:bodyPr>
            <a:normAutofit/>
          </a:bodyPr>
          <a:lstStyle/>
          <a:p>
            <a:pPr lvl="0" algn="just">
              <a:lnSpc>
                <a:spcPts val="2000"/>
              </a:lnSpc>
            </a:pPr>
            <a:endParaRPr lang="ja-JP" altLang="ja-JP" sz="900" kern="100" dirty="0">
              <a:effectLst/>
              <a:latin typeface="Century"/>
              <a:ea typeface="ＭＳ 明朝"/>
              <a:cs typeface="Times New Roman"/>
            </a:endParaRPr>
          </a:p>
        </p:txBody>
      </p:sp>
      <p:sp>
        <p:nvSpPr>
          <p:cNvPr id="3" name="コンテンツ プレースホルダー 2"/>
          <p:cNvSpPr>
            <a:spLocks noGrp="1"/>
          </p:cNvSpPr>
          <p:nvPr>
            <p:ph idx="1"/>
          </p:nvPr>
        </p:nvSpPr>
        <p:spPr>
          <a:xfrm>
            <a:off x="416970" y="1052737"/>
            <a:ext cx="3506958" cy="864095"/>
          </a:xfrm>
        </p:spPr>
        <p:txBody>
          <a:bodyPr>
            <a:normAutofit/>
          </a:bodyPr>
          <a:lstStyle/>
          <a:p>
            <a:pPr marL="0" indent="0" algn="just">
              <a:buNone/>
            </a:pPr>
            <a:endParaRPr lang="ja-JP" altLang="en-US" b="1" kern="100" dirty="0">
              <a:latin typeface="Times New Roman"/>
              <a:ea typeface="ＭＳ 明朝"/>
            </a:endParaRPr>
          </a:p>
          <a:p>
            <a:pPr marL="0" indent="0" algn="just">
              <a:buNone/>
            </a:pPr>
            <a:endParaRPr lang="ja-JP" altLang="en-US" sz="800" b="1" kern="100" dirty="0">
              <a:latin typeface="Times New Roman"/>
              <a:ea typeface="ＭＳ 明朝"/>
            </a:endParaRPr>
          </a:p>
        </p:txBody>
      </p:sp>
      <p:pic>
        <p:nvPicPr>
          <p:cNvPr id="5122" name="Picture 2" descr="20120806日本全体"/>
          <p:cNvPicPr>
            <a:picLocks noChangeAspect="1" noChangeArrowheads="1"/>
          </p:cNvPicPr>
          <p:nvPr/>
        </p:nvPicPr>
        <p:blipFill>
          <a:blip r:embed="rId2">
            <a:extLst>
              <a:ext uri="{28A0092B-C50C-407E-A947-70E740481C1C}">
                <a14:useLocalDpi xmlns:a14="http://schemas.microsoft.com/office/drawing/2010/main" val="0"/>
              </a:ext>
            </a:extLst>
          </a:blip>
          <a:srcRect b="18329"/>
          <a:stretch>
            <a:fillRect/>
          </a:stretch>
        </p:blipFill>
        <p:spPr bwMode="auto">
          <a:xfrm>
            <a:off x="1259632" y="1268760"/>
            <a:ext cx="3816424" cy="4536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テキスト ボックス 2"/>
          <p:cNvSpPr txBox="1">
            <a:spLocks noChangeArrowheads="1"/>
          </p:cNvSpPr>
          <p:nvPr/>
        </p:nvSpPr>
        <p:spPr bwMode="auto">
          <a:xfrm>
            <a:off x="5220072" y="806644"/>
            <a:ext cx="1276350" cy="369332"/>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endParaRPr>
          </a:p>
        </p:txBody>
      </p:sp>
      <p:sp>
        <p:nvSpPr>
          <p:cNvPr id="7" name="正方形/長方形 6"/>
          <p:cNvSpPr/>
          <p:nvPr/>
        </p:nvSpPr>
        <p:spPr>
          <a:xfrm>
            <a:off x="7027863" y="-14297"/>
            <a:ext cx="2286000" cy="507831"/>
          </a:xfrm>
          <a:prstGeom prst="rect">
            <a:avLst/>
          </a:prstGeom>
        </p:spPr>
        <p:txBody>
          <a:bodyPr>
            <a:spAutoFit/>
          </a:bodyPr>
          <a:lstStyle/>
          <a:p>
            <a:r>
              <a:rPr lang="ja-JP" altLang="ja-JP" sz="900" kern="100" dirty="0">
                <a:solidFill>
                  <a:prstClr val="black"/>
                </a:solidFill>
                <a:latin typeface="Century"/>
                <a:ea typeface="ＭＳ 明朝"/>
                <a:cs typeface="Times New Roman"/>
              </a:rPr>
              <a:t/>
            </a:r>
            <a:br>
              <a:rPr lang="ja-JP" altLang="ja-JP" sz="900" kern="100" dirty="0">
                <a:solidFill>
                  <a:prstClr val="black"/>
                </a:solidFill>
                <a:latin typeface="Century"/>
                <a:ea typeface="ＭＳ 明朝"/>
                <a:cs typeface="Times New Roman"/>
              </a:rPr>
            </a:br>
            <a:endParaRPr lang="ja-JP" altLang="en-US" dirty="0"/>
          </a:p>
        </p:txBody>
      </p:sp>
      <p:sp>
        <p:nvSpPr>
          <p:cNvPr id="9" name="正方形/長方形 8"/>
          <p:cNvSpPr/>
          <p:nvPr/>
        </p:nvSpPr>
        <p:spPr>
          <a:xfrm>
            <a:off x="5220072" y="1268760"/>
            <a:ext cx="3456384" cy="6786473"/>
          </a:xfrm>
          <a:prstGeom prst="rect">
            <a:avLst/>
          </a:prstGeom>
        </p:spPr>
        <p:txBody>
          <a:bodyPr wrap="square">
            <a:spAutoFit/>
          </a:bodyPr>
          <a:lstStyle/>
          <a:p>
            <a:pPr lvl="0"/>
            <a:r>
              <a:rPr lang="en-US" altLang="ja-JP" sz="1600" b="1" u="sng" kern="100" dirty="0" smtClean="0">
                <a:solidFill>
                  <a:prstClr val="black"/>
                </a:solidFill>
                <a:latin typeface="Century"/>
                <a:ea typeface="ＭＳ 明朝"/>
                <a:cs typeface="Times New Roman"/>
              </a:rPr>
              <a:t>19</a:t>
            </a:r>
            <a:r>
              <a:rPr lang="ja-JP" altLang="en-US" sz="1600" b="1" u="sng" kern="100" dirty="0" smtClean="0">
                <a:solidFill>
                  <a:prstClr val="black"/>
                </a:solidFill>
                <a:latin typeface="Century"/>
                <a:ea typeface="ＭＳ 明朝"/>
                <a:cs typeface="Times New Roman"/>
              </a:rPr>
              <a:t>世紀初頭の日本の地磁気偏角</a:t>
            </a:r>
            <a:endParaRPr lang="ja-JP" altLang="en-US" sz="1600" b="1" kern="100" dirty="0" smtClean="0">
              <a:solidFill>
                <a:prstClr val="black"/>
              </a:solidFill>
              <a:latin typeface="Century"/>
              <a:ea typeface="ＭＳ 明朝"/>
              <a:cs typeface="Times New Roman"/>
            </a:endParaRPr>
          </a:p>
          <a:p>
            <a:pPr lvl="0"/>
            <a:r>
              <a:rPr lang="en-US" altLang="ja-JP" sz="900" kern="100" dirty="0" smtClean="0">
                <a:solidFill>
                  <a:prstClr val="black"/>
                </a:solidFill>
                <a:latin typeface="Century"/>
                <a:ea typeface="ＭＳ 明朝"/>
                <a:cs typeface="Times New Roman"/>
              </a:rPr>
              <a:t> </a:t>
            </a:r>
            <a:endParaRPr lang="ja-JP" altLang="en-US" sz="900" kern="100" dirty="0" smtClean="0">
              <a:solidFill>
                <a:prstClr val="black"/>
              </a:solidFill>
              <a:latin typeface="Century"/>
              <a:ea typeface="ＭＳ 明朝"/>
              <a:cs typeface="Times New Roman"/>
            </a:endParaRPr>
          </a:p>
          <a:p>
            <a:r>
              <a:rPr lang="en-US" altLang="ja-JP" sz="1100" kern="100" dirty="0" smtClean="0">
                <a:solidFill>
                  <a:srgbClr val="FF0000"/>
                </a:solidFill>
                <a:latin typeface="Century"/>
                <a:ea typeface="ＭＳ 明朝"/>
                <a:cs typeface="Times New Roman"/>
              </a:rPr>
              <a:t>Analysis  </a:t>
            </a:r>
            <a:r>
              <a:rPr lang="en-US" altLang="ja-JP" sz="1100" kern="100" dirty="0">
                <a:solidFill>
                  <a:srgbClr val="FF0000"/>
                </a:solidFill>
                <a:latin typeface="Century"/>
                <a:ea typeface="ＭＳ 明朝"/>
                <a:cs typeface="Times New Roman"/>
              </a:rPr>
              <a:t>from  </a:t>
            </a:r>
            <a:r>
              <a:rPr lang="en-US" altLang="ja-JP" sz="1100" kern="100" dirty="0" err="1">
                <a:solidFill>
                  <a:srgbClr val="FF0000"/>
                </a:solidFill>
                <a:latin typeface="Century"/>
                <a:ea typeface="ＭＳ 明朝"/>
                <a:cs typeface="Times New Roman"/>
              </a:rPr>
              <a:t>Tadataka</a:t>
            </a:r>
            <a:r>
              <a:rPr lang="en-US" altLang="ja-JP" sz="1100" kern="100" dirty="0">
                <a:solidFill>
                  <a:srgbClr val="FF0000"/>
                </a:solidFill>
                <a:latin typeface="Century"/>
                <a:ea typeface="ＭＳ 明朝"/>
                <a:cs typeface="Times New Roman"/>
              </a:rPr>
              <a:t> </a:t>
            </a:r>
            <a:r>
              <a:rPr lang="en-US" altLang="ja-JP" sz="1100" kern="100" dirty="0" err="1">
                <a:solidFill>
                  <a:srgbClr val="FF0000"/>
                </a:solidFill>
                <a:latin typeface="Century"/>
                <a:ea typeface="ＭＳ 明朝"/>
                <a:cs typeface="Times New Roman"/>
              </a:rPr>
              <a:t>Inoh’s</a:t>
            </a:r>
            <a:r>
              <a:rPr lang="en-US" altLang="ja-JP" sz="1100" kern="100" dirty="0">
                <a:solidFill>
                  <a:srgbClr val="FF0000"/>
                </a:solidFill>
                <a:latin typeface="Century"/>
                <a:ea typeface="ＭＳ 明朝"/>
                <a:cs typeface="Times New Roman"/>
              </a:rPr>
              <a:t>  </a:t>
            </a:r>
            <a:r>
              <a:rPr lang="en-US" altLang="ja-JP" sz="1100" kern="100" dirty="0" err="1">
                <a:solidFill>
                  <a:srgbClr val="FF0000"/>
                </a:solidFill>
                <a:latin typeface="Century"/>
                <a:ea typeface="ＭＳ 明朝"/>
                <a:cs typeface="Times New Roman"/>
              </a:rPr>
              <a:t>Santou</a:t>
            </a:r>
            <a:r>
              <a:rPr lang="en-US" altLang="ja-JP" sz="1100" kern="100" dirty="0">
                <a:solidFill>
                  <a:srgbClr val="FF0000"/>
                </a:solidFill>
                <a:latin typeface="Century"/>
                <a:ea typeface="ＭＳ 明朝"/>
                <a:cs typeface="Times New Roman"/>
              </a:rPr>
              <a:t> </a:t>
            </a:r>
            <a:r>
              <a:rPr lang="en-US" altLang="ja-JP" sz="1100" kern="100" dirty="0" err="1">
                <a:solidFill>
                  <a:srgbClr val="FF0000"/>
                </a:solidFill>
                <a:latin typeface="Century"/>
                <a:ea typeface="ＭＳ 明朝"/>
                <a:cs typeface="Times New Roman"/>
              </a:rPr>
              <a:t>Houi</a:t>
            </a:r>
            <a:r>
              <a:rPr lang="en-US" altLang="ja-JP" sz="1100" kern="100" dirty="0">
                <a:solidFill>
                  <a:srgbClr val="FF0000"/>
                </a:solidFill>
                <a:latin typeface="Century"/>
                <a:ea typeface="ＭＳ 明朝"/>
                <a:cs typeface="Times New Roman"/>
              </a:rPr>
              <a:t> Ki </a:t>
            </a:r>
            <a:endParaRPr lang="ja-JP" altLang="en-US" sz="1100" kern="100" dirty="0">
              <a:solidFill>
                <a:srgbClr val="FF0000"/>
              </a:solidFill>
              <a:latin typeface="Century"/>
              <a:ea typeface="ＭＳ 明朝"/>
              <a:cs typeface="Times New Roman"/>
            </a:endParaRPr>
          </a:p>
          <a:p>
            <a:r>
              <a:rPr lang="ja-JP" altLang="en-US" sz="1400" kern="100" dirty="0" smtClean="0">
                <a:solidFill>
                  <a:srgbClr val="FF0000"/>
                </a:solidFill>
                <a:latin typeface="Century"/>
                <a:ea typeface="ＭＳ 明朝"/>
                <a:cs typeface="Times New Roman"/>
              </a:rPr>
              <a:t>伊能</a:t>
            </a:r>
            <a:r>
              <a:rPr lang="ja-JP" altLang="en-US" sz="1400" kern="100" dirty="0">
                <a:solidFill>
                  <a:srgbClr val="FF0000"/>
                </a:solidFill>
                <a:latin typeface="Century"/>
                <a:ea typeface="ＭＳ 明朝"/>
                <a:cs typeface="Times New Roman"/>
              </a:rPr>
              <a:t>忠敬山島方位記の内</a:t>
            </a:r>
            <a:r>
              <a:rPr lang="en-US" altLang="ja-JP" sz="1400" kern="100" dirty="0">
                <a:solidFill>
                  <a:srgbClr val="FF0000"/>
                </a:solidFill>
                <a:latin typeface="Century"/>
                <a:ea typeface="ＭＳ 明朝"/>
                <a:cs typeface="Times New Roman"/>
              </a:rPr>
              <a:t>1800-1814</a:t>
            </a:r>
            <a:r>
              <a:rPr lang="ja-JP" altLang="en-US" sz="1400" kern="100" dirty="0">
                <a:solidFill>
                  <a:srgbClr val="FF0000"/>
                </a:solidFill>
                <a:latin typeface="Century"/>
                <a:ea typeface="ＭＳ 明朝"/>
                <a:cs typeface="Times New Roman"/>
              </a:rPr>
              <a:t>年</a:t>
            </a:r>
            <a:r>
              <a:rPr lang="ja-JP" altLang="en-US" sz="1400" kern="100" dirty="0" smtClean="0">
                <a:solidFill>
                  <a:srgbClr val="FF0000"/>
                </a:solidFill>
                <a:latin typeface="Century"/>
                <a:ea typeface="ＭＳ 明朝"/>
                <a:cs typeface="Times New Roman"/>
              </a:rPr>
              <a:t>解析値の分布  </a:t>
            </a:r>
            <a:r>
              <a:rPr lang="en-US" altLang="ja-JP" sz="1400" kern="100" dirty="0" smtClean="0">
                <a:solidFill>
                  <a:srgbClr val="C00000"/>
                </a:solidFill>
                <a:latin typeface="Century"/>
                <a:ea typeface="ＭＳ 明朝"/>
                <a:cs typeface="Times New Roman"/>
              </a:rPr>
              <a:t>179</a:t>
            </a:r>
            <a:r>
              <a:rPr lang="ja-JP" altLang="en-US" sz="1400" kern="100" dirty="0" smtClean="0">
                <a:solidFill>
                  <a:srgbClr val="C00000"/>
                </a:solidFill>
                <a:latin typeface="Century"/>
                <a:ea typeface="ＭＳ 明朝"/>
                <a:cs typeface="Times New Roman"/>
              </a:rPr>
              <a:t>地点　</a:t>
            </a:r>
            <a:r>
              <a:rPr lang="en-US" altLang="ja-JP" sz="1400" kern="100" dirty="0" smtClean="0">
                <a:solidFill>
                  <a:srgbClr val="FF0000"/>
                </a:solidFill>
                <a:latin typeface="Century"/>
                <a:ea typeface="ＭＳ 明朝"/>
                <a:cs typeface="Times New Roman"/>
              </a:rPr>
              <a:t>0°</a:t>
            </a:r>
            <a:r>
              <a:rPr lang="ja-JP" altLang="en-US" sz="1400" kern="100" dirty="0">
                <a:solidFill>
                  <a:srgbClr val="FF0000"/>
                </a:solidFill>
                <a:latin typeface="Century"/>
                <a:ea typeface="ＭＳ 明朝"/>
                <a:cs typeface="Times New Roman"/>
              </a:rPr>
              <a:t>も</a:t>
            </a:r>
            <a:r>
              <a:rPr lang="en-US" altLang="ja-JP" sz="1400" kern="100" dirty="0" smtClean="0">
                <a:solidFill>
                  <a:srgbClr val="FF0000"/>
                </a:solidFill>
                <a:latin typeface="Century"/>
                <a:ea typeface="ＭＳ 明朝"/>
                <a:cs typeface="Times New Roman"/>
              </a:rPr>
              <a:t>1°W</a:t>
            </a:r>
            <a:r>
              <a:rPr lang="ja-JP" altLang="en-US" sz="1400" kern="100" dirty="0">
                <a:solidFill>
                  <a:srgbClr val="FF0000"/>
                </a:solidFill>
                <a:latin typeface="Century"/>
                <a:ea typeface="ＭＳ 明朝"/>
                <a:cs typeface="Times New Roman"/>
              </a:rPr>
              <a:t>も</a:t>
            </a:r>
            <a:r>
              <a:rPr lang="ja-JP" altLang="en-US" sz="1400" kern="100" dirty="0" smtClean="0">
                <a:solidFill>
                  <a:srgbClr val="FF0000"/>
                </a:solidFill>
                <a:latin typeface="Century"/>
                <a:ea typeface="ＭＳ 明朝"/>
                <a:cs typeface="Times New Roman"/>
              </a:rPr>
              <a:t>北北東</a:t>
            </a:r>
            <a:r>
              <a:rPr lang="ja-JP" altLang="en-US" sz="1400" kern="100" dirty="0">
                <a:solidFill>
                  <a:srgbClr val="FF0000"/>
                </a:solidFill>
                <a:latin typeface="Century"/>
                <a:ea typeface="ＭＳ 明朝"/>
                <a:cs typeface="Times New Roman"/>
              </a:rPr>
              <a:t>から南南西に分布し、東西で</a:t>
            </a:r>
            <a:r>
              <a:rPr lang="ja-JP" altLang="en-US" sz="1400" kern="100" dirty="0" smtClean="0">
                <a:solidFill>
                  <a:srgbClr val="FF0000"/>
                </a:solidFill>
                <a:latin typeface="Century"/>
                <a:ea typeface="ＭＳ 明朝"/>
                <a:cs typeface="Times New Roman"/>
              </a:rPr>
              <a:t>変化する。</a:t>
            </a:r>
            <a:endParaRPr lang="ja-JP" altLang="en-US" sz="1400" kern="100" dirty="0">
              <a:solidFill>
                <a:srgbClr val="FF0000"/>
              </a:solidFill>
              <a:latin typeface="Century"/>
              <a:ea typeface="ＭＳ 明朝"/>
              <a:cs typeface="Times New Roman"/>
            </a:endParaRPr>
          </a:p>
          <a:p>
            <a:r>
              <a:rPr lang="ja-JP" altLang="en-US" sz="1400" kern="100" dirty="0">
                <a:solidFill>
                  <a:srgbClr val="FF0000"/>
                </a:solidFill>
                <a:latin typeface="Century"/>
                <a:ea typeface="ＭＳ 明朝"/>
                <a:cs typeface="Times New Roman"/>
              </a:rPr>
              <a:t>北海道は東偏、九州は</a:t>
            </a:r>
            <a:r>
              <a:rPr lang="ja-JP" altLang="en-US" sz="1400" kern="100" dirty="0" smtClean="0">
                <a:solidFill>
                  <a:srgbClr val="FF0000"/>
                </a:solidFill>
                <a:latin typeface="Century"/>
                <a:ea typeface="ＭＳ 明朝"/>
                <a:cs typeface="Times New Roman"/>
              </a:rPr>
              <a:t>西偏</a:t>
            </a:r>
          </a:p>
          <a:p>
            <a:r>
              <a:rPr lang="ja-JP" altLang="ja-JP" sz="1400" kern="100" dirty="0" smtClean="0">
                <a:solidFill>
                  <a:srgbClr val="FF0000"/>
                </a:solidFill>
                <a:latin typeface="Century"/>
                <a:ea typeface="ＭＳ 明朝"/>
                <a:cs typeface="Times New Roman"/>
              </a:rPr>
              <a:t>●</a:t>
            </a:r>
            <a:r>
              <a:rPr lang="en-US" altLang="ja-JP" sz="1400" kern="100" dirty="0" smtClean="0">
                <a:solidFill>
                  <a:srgbClr val="FF0000"/>
                </a:solidFill>
                <a:latin typeface="Century"/>
                <a:ea typeface="ＭＳ 明朝"/>
                <a:cs typeface="Times New Roman"/>
              </a:rPr>
              <a:t> </a:t>
            </a:r>
            <a:r>
              <a:rPr lang="ja-JP" altLang="en-US" sz="1400" kern="100" dirty="0">
                <a:solidFill>
                  <a:srgbClr val="FF0000"/>
                </a:solidFill>
                <a:latin typeface="Century"/>
                <a:ea typeface="ＭＳ 明朝"/>
                <a:cs typeface="Times New Roman"/>
              </a:rPr>
              <a:t>釧路・厚岸</a:t>
            </a:r>
            <a:r>
              <a:rPr lang="ja-JP" altLang="en-US" sz="1400" kern="100" dirty="0" smtClean="0">
                <a:solidFill>
                  <a:srgbClr val="FF0000"/>
                </a:solidFill>
                <a:latin typeface="Century"/>
                <a:ea typeface="ＭＳ 明朝"/>
                <a:cs typeface="Times New Roman"/>
              </a:rPr>
              <a:t>で解析値</a:t>
            </a:r>
            <a:r>
              <a:rPr lang="en-US" altLang="ja-JP" sz="1400" kern="100" dirty="0">
                <a:solidFill>
                  <a:srgbClr val="FF0000"/>
                </a:solidFill>
                <a:latin typeface="Century"/>
                <a:ea typeface="ＭＳ 明朝"/>
                <a:cs typeface="Times New Roman"/>
              </a:rPr>
              <a:t>1800</a:t>
            </a:r>
            <a:r>
              <a:rPr lang="ja-JP" altLang="en-US" sz="1400" kern="100" dirty="0" smtClean="0">
                <a:solidFill>
                  <a:srgbClr val="FF0000"/>
                </a:solidFill>
                <a:latin typeface="Century"/>
                <a:ea typeface="ＭＳ 明朝"/>
                <a:cs typeface="Times New Roman"/>
              </a:rPr>
              <a:t>年</a:t>
            </a:r>
            <a:r>
              <a:rPr lang="en-US" altLang="ja-JP" sz="1400" kern="100" dirty="0" smtClean="0">
                <a:solidFill>
                  <a:srgbClr val="FF0000"/>
                </a:solidFill>
                <a:latin typeface="Century"/>
                <a:ea typeface="ＭＳ 明朝"/>
                <a:cs typeface="Times New Roman"/>
              </a:rPr>
              <a:t>3°E</a:t>
            </a:r>
            <a:r>
              <a:rPr lang="ja-JP" altLang="en-US" sz="1400" kern="100" dirty="0" smtClean="0">
                <a:solidFill>
                  <a:srgbClr val="FF0000"/>
                </a:solidFill>
                <a:latin typeface="Century"/>
                <a:ea typeface="ＭＳ 明朝"/>
                <a:cs typeface="Times New Roman"/>
              </a:rPr>
              <a:t>で</a:t>
            </a:r>
          </a:p>
          <a:p>
            <a:r>
              <a:rPr lang="ja-JP" altLang="en-US" sz="1400" kern="100" dirty="0">
                <a:solidFill>
                  <a:srgbClr val="FF0000"/>
                </a:solidFill>
                <a:latin typeface="Century"/>
                <a:ea typeface="ＭＳ 明朝"/>
                <a:cs typeface="Times New Roman"/>
              </a:rPr>
              <a:t>磁気</a:t>
            </a:r>
            <a:r>
              <a:rPr lang="ja-JP" altLang="en-US" sz="1400" kern="100" dirty="0" smtClean="0">
                <a:solidFill>
                  <a:srgbClr val="FF0000"/>
                </a:solidFill>
                <a:latin typeface="Century"/>
                <a:ea typeface="ＭＳ 明朝"/>
                <a:cs typeface="Times New Roman"/>
              </a:rPr>
              <a:t>異常地域。</a:t>
            </a:r>
          </a:p>
          <a:p>
            <a:r>
              <a:rPr lang="ja-JP" altLang="en-US" sz="1400" u="sng" kern="100" dirty="0" smtClean="0">
                <a:solidFill>
                  <a:srgbClr val="FF0000"/>
                </a:solidFill>
                <a:latin typeface="Century"/>
                <a:ea typeface="ＭＳ 明朝"/>
                <a:cs typeface="Times New Roman"/>
              </a:rPr>
              <a:t>西日本は</a:t>
            </a:r>
            <a:r>
              <a:rPr lang="en-US" altLang="ja-JP" sz="1400" u="sng" kern="100" dirty="0" smtClean="0">
                <a:solidFill>
                  <a:srgbClr val="FF0000"/>
                </a:solidFill>
                <a:latin typeface="Century"/>
                <a:ea typeface="ＭＳ 明朝"/>
                <a:cs typeface="Times New Roman"/>
              </a:rPr>
              <a:t>0</a:t>
            </a:r>
            <a:r>
              <a:rPr lang="ja-JP" altLang="en-US" sz="1400" u="sng" kern="100" dirty="0" smtClean="0">
                <a:solidFill>
                  <a:srgbClr val="FF0000"/>
                </a:solidFill>
                <a:latin typeface="Century"/>
                <a:ea typeface="ＭＳ 明朝"/>
                <a:cs typeface="Times New Roman"/>
              </a:rPr>
              <a:t>度</a:t>
            </a:r>
            <a:r>
              <a:rPr lang="en-US" altLang="ja-JP" sz="1400" u="sng" kern="100" dirty="0" smtClean="0">
                <a:solidFill>
                  <a:srgbClr val="FF0000"/>
                </a:solidFill>
                <a:latin typeface="Century"/>
                <a:ea typeface="ＭＳ 明朝"/>
                <a:cs typeface="Times New Roman"/>
              </a:rPr>
              <a:t>15</a:t>
            </a:r>
            <a:r>
              <a:rPr lang="ja-JP" altLang="en-US" sz="1400" u="sng" kern="100" dirty="0" smtClean="0">
                <a:solidFill>
                  <a:srgbClr val="FF0000"/>
                </a:solidFill>
                <a:latin typeface="Century"/>
                <a:ea typeface="ＭＳ 明朝"/>
                <a:cs typeface="Times New Roman"/>
              </a:rPr>
              <a:t>分単位の等偏角線作成へ</a:t>
            </a:r>
          </a:p>
          <a:p>
            <a:endParaRPr lang="ja-JP" altLang="en-US" sz="1400" kern="100" dirty="0">
              <a:solidFill>
                <a:srgbClr val="FF0000"/>
              </a:solidFill>
              <a:latin typeface="Century"/>
              <a:ea typeface="ＭＳ 明朝"/>
              <a:cs typeface="Times New Roman"/>
            </a:endParaRPr>
          </a:p>
          <a:p>
            <a:r>
              <a:rPr lang="en-US" altLang="ja-JP" sz="1400" kern="100" dirty="0" smtClean="0">
                <a:solidFill>
                  <a:srgbClr val="008000"/>
                </a:solidFill>
                <a:latin typeface="Century"/>
                <a:ea typeface="ＭＳ 明朝"/>
                <a:cs typeface="Times New Roman"/>
              </a:rPr>
              <a:t>Gauss  </a:t>
            </a:r>
            <a:r>
              <a:rPr lang="en-US" altLang="ja-JP" sz="1400" kern="100" dirty="0">
                <a:solidFill>
                  <a:srgbClr val="008000"/>
                </a:solidFill>
                <a:latin typeface="Century"/>
                <a:ea typeface="ＭＳ 明朝"/>
                <a:cs typeface="Times New Roman"/>
              </a:rPr>
              <a:t>and Weber </a:t>
            </a:r>
            <a:r>
              <a:rPr lang="en-US" altLang="ja-JP" sz="1400" kern="100" dirty="0" smtClean="0">
                <a:solidFill>
                  <a:srgbClr val="008000"/>
                </a:solidFill>
                <a:latin typeface="Century"/>
                <a:ea typeface="ＭＳ 明朝"/>
                <a:cs typeface="Times New Roman"/>
              </a:rPr>
              <a:t>‘s isogonic  line in 1830</a:t>
            </a:r>
            <a:endParaRPr lang="ja-JP" altLang="en-US" sz="1400" kern="100" dirty="0" smtClean="0">
              <a:solidFill>
                <a:srgbClr val="008000"/>
              </a:solidFill>
              <a:latin typeface="Century"/>
              <a:ea typeface="ＭＳ 明朝"/>
              <a:cs typeface="Times New Roman"/>
            </a:endParaRPr>
          </a:p>
          <a:p>
            <a:r>
              <a:rPr lang="ja-JP" altLang="en-US" sz="1400" kern="100" dirty="0" smtClean="0">
                <a:solidFill>
                  <a:srgbClr val="008000"/>
                </a:solidFill>
                <a:latin typeface="Century"/>
                <a:ea typeface="ＭＳ 明朝"/>
                <a:cs typeface="Times New Roman"/>
              </a:rPr>
              <a:t>ガウスらによる</a:t>
            </a:r>
            <a:r>
              <a:rPr lang="en-US" altLang="ja-JP" sz="1400" kern="100" dirty="0" smtClean="0">
                <a:solidFill>
                  <a:srgbClr val="008000"/>
                </a:solidFill>
                <a:latin typeface="Century"/>
                <a:ea typeface="ＭＳ 明朝"/>
                <a:cs typeface="Times New Roman"/>
              </a:rPr>
              <a:t>1830</a:t>
            </a:r>
            <a:r>
              <a:rPr lang="ja-JP" altLang="en-US" sz="1400" kern="100" dirty="0">
                <a:solidFill>
                  <a:srgbClr val="008000"/>
                </a:solidFill>
                <a:latin typeface="Century"/>
                <a:ea typeface="ＭＳ 明朝"/>
                <a:cs typeface="Times New Roman"/>
              </a:rPr>
              <a:t>年</a:t>
            </a:r>
            <a:r>
              <a:rPr lang="ja-JP" altLang="en-US" sz="1400" kern="100" dirty="0" smtClean="0">
                <a:solidFill>
                  <a:srgbClr val="008000"/>
                </a:solidFill>
                <a:latin typeface="Century"/>
                <a:ea typeface="ＭＳ 明朝"/>
                <a:cs typeface="Times New Roman"/>
              </a:rPr>
              <a:t>の等偏角線図</a:t>
            </a:r>
          </a:p>
          <a:p>
            <a:r>
              <a:rPr lang="ja-JP" altLang="en-US" sz="1400" kern="100" dirty="0" smtClean="0">
                <a:solidFill>
                  <a:srgbClr val="008000"/>
                </a:solidFill>
                <a:latin typeface="Century"/>
                <a:ea typeface="ＭＳ 明朝"/>
                <a:cs typeface="Times New Roman"/>
              </a:rPr>
              <a:t>北日本</a:t>
            </a:r>
            <a:r>
              <a:rPr lang="ja-JP" altLang="en-US" sz="1400" kern="100" dirty="0">
                <a:solidFill>
                  <a:srgbClr val="008000"/>
                </a:solidFill>
                <a:latin typeface="Century"/>
                <a:ea typeface="ＭＳ 明朝"/>
                <a:cs typeface="Times New Roman"/>
              </a:rPr>
              <a:t>は南北に走り東西で変化。西日本は東西に走り南北で</a:t>
            </a:r>
            <a:r>
              <a:rPr lang="ja-JP" altLang="en-US" sz="1400" kern="100" dirty="0" smtClean="0">
                <a:solidFill>
                  <a:srgbClr val="008000"/>
                </a:solidFill>
                <a:latin typeface="Century"/>
                <a:ea typeface="ＭＳ 明朝"/>
                <a:cs typeface="Times New Roman"/>
              </a:rPr>
              <a:t>変化。西偏を増しながら、偽磁極は北上。</a:t>
            </a:r>
            <a:endParaRPr lang="ja-JP" altLang="en-US" sz="1400" kern="100" dirty="0">
              <a:solidFill>
                <a:srgbClr val="008000"/>
              </a:solidFill>
              <a:latin typeface="Century"/>
              <a:ea typeface="ＭＳ 明朝"/>
              <a:cs typeface="Times New Roman"/>
            </a:endParaRPr>
          </a:p>
          <a:p>
            <a:pPr lvl="0"/>
            <a:r>
              <a:rPr lang="ja-JP" altLang="ja-JP" sz="1400" kern="100" dirty="0" smtClean="0">
                <a:solidFill>
                  <a:srgbClr val="008000"/>
                </a:solidFill>
                <a:latin typeface="Century"/>
                <a:ea typeface="ＭＳ 明朝"/>
                <a:cs typeface="Times New Roman"/>
              </a:rPr>
              <a:t>●</a:t>
            </a:r>
            <a:r>
              <a:rPr lang="en-US" altLang="ja-JP" sz="1400" kern="100" dirty="0" smtClean="0">
                <a:solidFill>
                  <a:srgbClr val="008000"/>
                </a:solidFill>
                <a:latin typeface="Century"/>
                <a:ea typeface="ＭＳ 明朝"/>
                <a:cs typeface="Times New Roman"/>
              </a:rPr>
              <a:t>2</a:t>
            </a:r>
            <a:r>
              <a:rPr lang="ja-JP" altLang="ja-JP" sz="1400" kern="100" dirty="0">
                <a:solidFill>
                  <a:srgbClr val="008000"/>
                </a:solidFill>
                <a:latin typeface="Century"/>
                <a:ea typeface="ＭＳ 明朝"/>
                <a:cs typeface="Times New Roman"/>
              </a:rPr>
              <a:t>°</a:t>
            </a:r>
            <a:r>
              <a:rPr lang="en-US" altLang="ja-JP" sz="1400" kern="100" dirty="0">
                <a:solidFill>
                  <a:srgbClr val="008000"/>
                </a:solidFill>
                <a:latin typeface="Century"/>
                <a:ea typeface="ＭＳ 明朝"/>
                <a:cs typeface="Times New Roman"/>
              </a:rPr>
              <a:t>30</a:t>
            </a:r>
            <a:r>
              <a:rPr lang="ja-JP" altLang="ja-JP" sz="1400" kern="100" dirty="0">
                <a:solidFill>
                  <a:srgbClr val="008000"/>
                </a:solidFill>
                <a:latin typeface="Century"/>
                <a:ea typeface="ＭＳ 明朝"/>
                <a:cs typeface="Times New Roman"/>
              </a:rPr>
              <a:t>′</a:t>
            </a:r>
            <a:r>
              <a:rPr lang="en-US" altLang="ja-JP" sz="1400" kern="100" dirty="0" smtClean="0">
                <a:solidFill>
                  <a:srgbClr val="008000"/>
                </a:solidFill>
                <a:latin typeface="Century"/>
                <a:ea typeface="ＭＳ 明朝"/>
                <a:cs typeface="Times New Roman"/>
              </a:rPr>
              <a:t>W</a:t>
            </a:r>
            <a:r>
              <a:rPr lang="ja-JP" altLang="en-US" sz="1400" kern="100" dirty="0" smtClean="0">
                <a:solidFill>
                  <a:srgbClr val="008000"/>
                </a:solidFill>
                <a:latin typeface="Century"/>
                <a:ea typeface="ＭＳ 明朝"/>
                <a:cs typeface="Times New Roman"/>
              </a:rPr>
              <a:t>　 </a:t>
            </a:r>
            <a:r>
              <a:rPr lang="en-US" altLang="ja-JP" sz="1400" kern="100" dirty="0">
                <a:solidFill>
                  <a:srgbClr val="008000"/>
                </a:solidFill>
                <a:latin typeface="Century"/>
                <a:ea typeface="ＭＳ 明朝"/>
                <a:cs typeface="Times New Roman"/>
              </a:rPr>
              <a:t>1830</a:t>
            </a:r>
            <a:r>
              <a:rPr lang="ja-JP" altLang="en-US" sz="1400" kern="100" dirty="0">
                <a:solidFill>
                  <a:srgbClr val="008000"/>
                </a:solidFill>
                <a:latin typeface="Century"/>
                <a:ea typeface="ＭＳ 明朝"/>
                <a:cs typeface="Times New Roman"/>
              </a:rPr>
              <a:t>年の</a:t>
            </a:r>
            <a:r>
              <a:rPr lang="ja-JP" altLang="en-US" sz="1400" kern="100" dirty="0" smtClean="0">
                <a:solidFill>
                  <a:srgbClr val="008000"/>
                </a:solidFill>
                <a:latin typeface="Century"/>
                <a:ea typeface="ＭＳ 明朝"/>
                <a:cs typeface="Times New Roman"/>
              </a:rPr>
              <a:t>偽磁極</a:t>
            </a:r>
            <a:endParaRPr lang="en-US" altLang="ja-JP" sz="1400" kern="100" dirty="0" smtClean="0">
              <a:solidFill>
                <a:srgbClr val="008000"/>
              </a:solidFill>
              <a:latin typeface="Century"/>
              <a:ea typeface="ＭＳ 明朝"/>
              <a:cs typeface="Times New Roman"/>
            </a:endParaRPr>
          </a:p>
          <a:p>
            <a:endParaRPr lang="ja-JP" altLang="en-US" sz="1400" kern="100" dirty="0" smtClean="0">
              <a:solidFill>
                <a:schemeClr val="tx2">
                  <a:lumMod val="60000"/>
                  <a:lumOff val="40000"/>
                </a:schemeClr>
              </a:solidFill>
              <a:latin typeface="Century"/>
              <a:ea typeface="ＭＳ 明朝"/>
              <a:cs typeface="Times New Roman"/>
            </a:endParaRPr>
          </a:p>
          <a:p>
            <a:r>
              <a:rPr lang="en-US" altLang="ja-JP" sz="1400" kern="100" dirty="0" err="1" smtClean="0">
                <a:solidFill>
                  <a:schemeClr val="tx2">
                    <a:lumMod val="60000"/>
                    <a:lumOff val="40000"/>
                  </a:schemeClr>
                </a:solidFill>
                <a:latin typeface="Century"/>
                <a:ea typeface="ＭＳ 明朝"/>
                <a:cs typeface="Times New Roman"/>
              </a:rPr>
              <a:t>Dr.Hoyanagi</a:t>
            </a:r>
            <a:r>
              <a:rPr lang="ja-JP" altLang="en-US" sz="1400" kern="100" dirty="0">
                <a:solidFill>
                  <a:schemeClr val="tx2">
                    <a:lumMod val="60000"/>
                    <a:lumOff val="40000"/>
                  </a:schemeClr>
                </a:solidFill>
                <a:latin typeface="Century"/>
                <a:ea typeface="ＭＳ 明朝"/>
                <a:cs typeface="Times New Roman"/>
              </a:rPr>
              <a:t>保柳睦美氏</a:t>
            </a:r>
            <a:r>
              <a:rPr lang="en-US" altLang="ja-JP" sz="1400" kern="100" dirty="0">
                <a:solidFill>
                  <a:schemeClr val="tx2">
                    <a:lumMod val="60000"/>
                    <a:lumOff val="40000"/>
                  </a:schemeClr>
                </a:solidFill>
                <a:latin typeface="Century"/>
                <a:ea typeface="ＭＳ 明朝"/>
                <a:cs typeface="Times New Roman"/>
              </a:rPr>
              <a:t>(1967)</a:t>
            </a:r>
            <a:r>
              <a:rPr lang="ja-JP" altLang="en-US" sz="1400" kern="100" dirty="0">
                <a:solidFill>
                  <a:schemeClr val="tx2">
                    <a:lumMod val="60000"/>
                    <a:lumOff val="40000"/>
                  </a:schemeClr>
                </a:solidFill>
                <a:latin typeface="Century"/>
                <a:ea typeface="ＭＳ 明朝"/>
                <a:cs typeface="Times New Roman"/>
              </a:rPr>
              <a:t>が大谷氏を一部参考に推定の</a:t>
            </a:r>
            <a:r>
              <a:rPr lang="en-US" altLang="ja-JP" sz="1400" kern="100" dirty="0">
                <a:solidFill>
                  <a:schemeClr val="tx2">
                    <a:lumMod val="60000"/>
                    <a:lumOff val="40000"/>
                  </a:schemeClr>
                </a:solidFill>
                <a:latin typeface="Century"/>
                <a:ea typeface="ＭＳ 明朝"/>
                <a:cs typeface="Times New Roman"/>
              </a:rPr>
              <a:t>1800</a:t>
            </a:r>
            <a:r>
              <a:rPr lang="ja-JP" altLang="en-US" sz="1400" kern="100" dirty="0">
                <a:solidFill>
                  <a:schemeClr val="tx2">
                    <a:lumMod val="60000"/>
                    <a:lumOff val="40000"/>
                  </a:schemeClr>
                </a:solidFill>
                <a:latin typeface="Century"/>
                <a:ea typeface="ＭＳ 明朝"/>
                <a:cs typeface="Times New Roman"/>
              </a:rPr>
              <a:t>年の等偏角線。東西に走り・南北で変化、北海道は</a:t>
            </a:r>
            <a:r>
              <a:rPr lang="en-US" altLang="ja-JP" sz="1400" kern="100" dirty="0">
                <a:solidFill>
                  <a:schemeClr val="tx2">
                    <a:lumMod val="60000"/>
                    <a:lumOff val="40000"/>
                  </a:schemeClr>
                </a:solidFill>
                <a:latin typeface="Century"/>
                <a:ea typeface="ＭＳ 明朝"/>
                <a:cs typeface="Times New Roman"/>
              </a:rPr>
              <a:t>2</a:t>
            </a:r>
            <a:r>
              <a:rPr lang="ja-JP" altLang="en-US" sz="1600" kern="100" dirty="0">
                <a:solidFill>
                  <a:schemeClr val="tx2">
                    <a:lumMod val="60000"/>
                    <a:lumOff val="40000"/>
                  </a:schemeClr>
                </a:solidFill>
                <a:latin typeface="Century"/>
                <a:ea typeface="ＭＳ 明朝"/>
                <a:cs typeface="Times New Roman"/>
              </a:rPr>
              <a:t>～</a:t>
            </a:r>
            <a:r>
              <a:rPr lang="en-US" altLang="ja-JP" sz="1400" kern="100" dirty="0">
                <a:solidFill>
                  <a:schemeClr val="tx2">
                    <a:lumMod val="60000"/>
                    <a:lumOff val="40000"/>
                  </a:schemeClr>
                </a:solidFill>
                <a:latin typeface="Century"/>
                <a:ea typeface="ＭＳ 明朝"/>
                <a:cs typeface="Times New Roman"/>
              </a:rPr>
              <a:t>3°W</a:t>
            </a:r>
            <a:r>
              <a:rPr lang="ja-JP" altLang="en-US" sz="1400" kern="100" dirty="0">
                <a:solidFill>
                  <a:schemeClr val="tx2">
                    <a:lumMod val="60000"/>
                    <a:lumOff val="40000"/>
                  </a:schemeClr>
                </a:solidFill>
                <a:latin typeface="Century"/>
                <a:ea typeface="ＭＳ 明朝"/>
                <a:cs typeface="Times New Roman"/>
              </a:rPr>
              <a:t>　南九州は</a:t>
            </a:r>
            <a:r>
              <a:rPr lang="en-US" altLang="ja-JP" sz="1400" kern="100" dirty="0">
                <a:solidFill>
                  <a:schemeClr val="tx2">
                    <a:lumMod val="60000"/>
                    <a:lumOff val="40000"/>
                  </a:schemeClr>
                </a:solidFill>
                <a:latin typeface="Century"/>
                <a:ea typeface="ＭＳ 明朝"/>
                <a:cs typeface="Times New Roman"/>
              </a:rPr>
              <a:t>1</a:t>
            </a:r>
            <a:r>
              <a:rPr lang="ja-JP" altLang="en-US" sz="1400" kern="100" dirty="0">
                <a:solidFill>
                  <a:schemeClr val="tx2">
                    <a:lumMod val="60000"/>
                    <a:lumOff val="40000"/>
                  </a:schemeClr>
                </a:solidFill>
                <a:latin typeface="Century"/>
                <a:ea typeface="ＭＳ 明朝"/>
                <a:cs typeface="Times New Roman"/>
              </a:rPr>
              <a:t>～</a:t>
            </a:r>
            <a:r>
              <a:rPr lang="en-US" altLang="ja-JP" sz="1400" kern="100" dirty="0">
                <a:solidFill>
                  <a:schemeClr val="tx2">
                    <a:lumMod val="60000"/>
                    <a:lumOff val="40000"/>
                  </a:schemeClr>
                </a:solidFill>
                <a:latin typeface="Century"/>
                <a:ea typeface="ＭＳ 明朝"/>
                <a:cs typeface="Times New Roman"/>
              </a:rPr>
              <a:t>2°E</a:t>
            </a:r>
            <a:r>
              <a:rPr lang="ja-JP" altLang="en-US" sz="1400" kern="100" dirty="0">
                <a:solidFill>
                  <a:schemeClr val="tx2">
                    <a:lumMod val="60000"/>
                    <a:lumOff val="40000"/>
                  </a:schemeClr>
                </a:solidFill>
                <a:latin typeface="Century"/>
                <a:ea typeface="ＭＳ 明朝"/>
                <a:cs typeface="Times New Roman"/>
              </a:rPr>
              <a:t>と表現。実際とは大きく異なり弊害となる。</a:t>
            </a:r>
            <a:r>
              <a:rPr lang="ja-JP" altLang="ja-JP" sz="1200" kern="100" dirty="0">
                <a:solidFill>
                  <a:prstClr val="black"/>
                </a:solidFill>
                <a:latin typeface="Century"/>
                <a:ea typeface="ＭＳ 明朝"/>
                <a:cs typeface="Times New Roman"/>
              </a:rPr>
              <a:t/>
            </a:r>
            <a:br>
              <a:rPr lang="ja-JP" altLang="ja-JP" sz="1200" kern="100" dirty="0">
                <a:solidFill>
                  <a:prstClr val="black"/>
                </a:solidFill>
                <a:latin typeface="Century"/>
                <a:ea typeface="ＭＳ 明朝"/>
                <a:cs typeface="Times New Roman"/>
              </a:rPr>
            </a:br>
            <a:endParaRPr lang="ja-JP" altLang="en-US" sz="1200" kern="100" dirty="0">
              <a:solidFill>
                <a:prstClr val="black"/>
              </a:solidFill>
              <a:latin typeface="Century"/>
              <a:ea typeface="ＭＳ 明朝"/>
              <a:cs typeface="Times New Roman"/>
            </a:endParaRPr>
          </a:p>
          <a:p>
            <a:pPr lvl="0"/>
            <a:endParaRPr lang="ja-JP" altLang="en-US" sz="1400" dirty="0"/>
          </a:p>
          <a:p>
            <a:endParaRPr lang="ja-JP" altLang="en-US" sz="1050" kern="100" dirty="0" smtClean="0">
              <a:solidFill>
                <a:srgbClr val="FF0000"/>
              </a:solidFill>
              <a:latin typeface="Century"/>
              <a:ea typeface="ＭＳ 明朝"/>
              <a:cs typeface="Times New Roman"/>
            </a:endParaRPr>
          </a:p>
          <a:p>
            <a:endParaRPr lang="ja-JP" altLang="en-US" sz="1050" kern="100" dirty="0" smtClean="0">
              <a:solidFill>
                <a:srgbClr val="FF0000"/>
              </a:solidFill>
              <a:latin typeface="Century"/>
              <a:ea typeface="ＭＳ 明朝"/>
              <a:cs typeface="Times New Roman"/>
            </a:endParaRPr>
          </a:p>
          <a:p>
            <a:r>
              <a:rPr lang="ja-JP" altLang="ja-JP" sz="1400" kern="100" dirty="0">
                <a:solidFill>
                  <a:prstClr val="black"/>
                </a:solidFill>
                <a:latin typeface="Century"/>
                <a:ea typeface="ＭＳ 明朝"/>
                <a:cs typeface="Times New Roman"/>
              </a:rPr>
              <a:t/>
            </a:r>
            <a:br>
              <a:rPr lang="ja-JP" altLang="ja-JP" sz="1400" kern="100" dirty="0">
                <a:solidFill>
                  <a:prstClr val="black"/>
                </a:solidFill>
                <a:latin typeface="Century"/>
                <a:ea typeface="ＭＳ 明朝"/>
                <a:cs typeface="Times New Roman"/>
              </a:rPr>
            </a:br>
            <a:r>
              <a:rPr lang="ja-JP" altLang="ja-JP" sz="1400" kern="100" dirty="0">
                <a:solidFill>
                  <a:prstClr val="black"/>
                </a:solidFill>
                <a:latin typeface="Century"/>
                <a:ea typeface="ＭＳ 明朝"/>
                <a:cs typeface="Times New Roman"/>
              </a:rPr>
              <a:t/>
            </a:r>
            <a:br>
              <a:rPr lang="ja-JP" altLang="ja-JP" sz="1400" kern="100" dirty="0">
                <a:solidFill>
                  <a:prstClr val="black"/>
                </a:solidFill>
                <a:latin typeface="Century"/>
                <a:ea typeface="ＭＳ 明朝"/>
                <a:cs typeface="Times New Roman"/>
              </a:rPr>
            </a:br>
            <a:endParaRPr lang="ja-JP" altLang="en-US" sz="1400" dirty="0">
              <a:solidFill>
                <a:prstClr val="black"/>
              </a:solidFill>
            </a:endParaRPr>
          </a:p>
        </p:txBody>
      </p:sp>
    </p:spTree>
    <p:extLst>
      <p:ext uri="{BB962C8B-B14F-4D97-AF65-F5344CB8AC3E}">
        <p14:creationId xmlns:p14="http://schemas.microsoft.com/office/powerpoint/2010/main" val="5095587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87524" y="692696"/>
            <a:ext cx="8208912" cy="288032"/>
          </a:xfrm>
        </p:spPr>
        <p:txBody>
          <a:bodyPr>
            <a:normAutofit fontScale="90000"/>
          </a:bodyPr>
          <a:lstStyle/>
          <a:p>
            <a:r>
              <a:rPr lang="en-US" altLang="ja-JP" sz="2000" b="1" dirty="0" smtClean="0"/>
              <a:t/>
            </a:r>
            <a:br>
              <a:rPr lang="en-US" altLang="ja-JP" sz="2000" b="1" dirty="0" smtClean="0"/>
            </a:br>
            <a:r>
              <a:rPr lang="en-US" altLang="ja-JP" sz="2000" b="1" dirty="0"/>
              <a:t/>
            </a:r>
            <a:br>
              <a:rPr lang="en-US" altLang="ja-JP" sz="2000" b="1" dirty="0"/>
            </a:br>
            <a:r>
              <a:rPr lang="en-US" altLang="ja-JP" sz="2000" b="1" dirty="0" smtClean="0"/>
              <a:t/>
            </a:r>
            <a:br>
              <a:rPr lang="en-US" altLang="ja-JP" sz="2000" b="1" dirty="0" smtClean="0"/>
            </a:br>
            <a:r>
              <a:rPr lang="en-US" altLang="ja-JP" sz="2000" b="1" dirty="0" smtClean="0"/>
              <a:t/>
            </a:r>
            <a:br>
              <a:rPr lang="en-US" altLang="ja-JP" sz="2000" b="1" dirty="0" smtClean="0"/>
            </a:br>
            <a:r>
              <a:rPr lang="en-US" altLang="ja-JP" sz="2400" b="1" dirty="0"/>
              <a:t/>
            </a:r>
            <a:br>
              <a:rPr lang="en-US" altLang="ja-JP" sz="2400" b="1" dirty="0"/>
            </a:br>
            <a:r>
              <a:rPr lang="en-US" altLang="ja-JP" sz="2200" b="1" dirty="0" smtClean="0"/>
              <a:t> </a:t>
            </a:r>
            <a:r>
              <a:rPr lang="en-US" altLang="ja-JP" sz="2200" b="1" dirty="0"/>
              <a:t/>
            </a:r>
            <a:br>
              <a:rPr lang="en-US" altLang="ja-JP" sz="2200" b="1" dirty="0"/>
            </a:br>
            <a:r>
              <a:rPr lang="en-US" altLang="ja-JP" sz="2200" b="1" dirty="0"/>
              <a:t/>
            </a:r>
            <a:br>
              <a:rPr lang="en-US" altLang="ja-JP" sz="2200" b="1" dirty="0"/>
            </a:br>
            <a:r>
              <a:rPr lang="en-US" altLang="ja-JP" sz="2000" b="1" dirty="0" smtClean="0"/>
              <a:t> </a:t>
            </a:r>
            <a:endParaRPr kumimoji="1" lang="ja-JP" altLang="en-US" sz="2000" dirty="0"/>
          </a:p>
        </p:txBody>
      </p:sp>
      <p:sp>
        <p:nvSpPr>
          <p:cNvPr id="4" name="正方形/長方形 3"/>
          <p:cNvSpPr/>
          <p:nvPr/>
        </p:nvSpPr>
        <p:spPr>
          <a:xfrm>
            <a:off x="683568" y="1700808"/>
            <a:ext cx="7416824" cy="3200876"/>
          </a:xfrm>
          <a:prstGeom prst="rect">
            <a:avLst/>
          </a:prstGeom>
        </p:spPr>
        <p:txBody>
          <a:bodyPr wrap="square">
            <a:spAutoFit/>
          </a:bodyPr>
          <a:lstStyle/>
          <a:p>
            <a:r>
              <a:rPr lang="ja-JP" altLang="en-US" b="1" u="sng" dirty="0" smtClean="0">
                <a:solidFill>
                  <a:srgbClr val="00B050"/>
                </a:solidFill>
              </a:rPr>
              <a:t>どの山を測量しても</a:t>
            </a:r>
            <a:r>
              <a:rPr lang="ja-JP" altLang="en-US" b="1" u="sng" dirty="0">
                <a:solidFill>
                  <a:srgbClr val="00B050"/>
                </a:solidFill>
              </a:rPr>
              <a:t>地磁気</a:t>
            </a:r>
            <a:r>
              <a:rPr lang="ja-JP" altLang="en-US" b="1" u="sng" dirty="0" smtClean="0">
                <a:solidFill>
                  <a:srgbClr val="00B050"/>
                </a:solidFill>
              </a:rPr>
              <a:t>偏角が一定</a:t>
            </a:r>
            <a:r>
              <a:rPr lang="ja-JP" altLang="en-US" b="1" u="sng" dirty="0">
                <a:solidFill>
                  <a:srgbClr val="00B050"/>
                </a:solidFill>
              </a:rPr>
              <a:t>になる</a:t>
            </a:r>
            <a:r>
              <a:rPr lang="ja-JP" altLang="en-US" b="1" u="sng" dirty="0" smtClean="0">
                <a:solidFill>
                  <a:srgbClr val="00B050"/>
                </a:solidFill>
              </a:rPr>
              <a:t>地点を逆算で求める。</a:t>
            </a:r>
          </a:p>
          <a:p>
            <a:r>
              <a:rPr lang="ja-JP" altLang="en-US" b="1" u="sng" dirty="0" smtClean="0">
                <a:solidFill>
                  <a:srgbClr val="00B050"/>
                </a:solidFill>
              </a:rPr>
              <a:t>測量</a:t>
            </a:r>
            <a:r>
              <a:rPr lang="ja-JP" altLang="en-US" b="1" u="sng" dirty="0">
                <a:solidFill>
                  <a:srgbClr val="00B050"/>
                </a:solidFill>
              </a:rPr>
              <a:t>対象</a:t>
            </a:r>
            <a:r>
              <a:rPr lang="ja-JP" altLang="en-US" b="1" u="sng" dirty="0" smtClean="0">
                <a:solidFill>
                  <a:srgbClr val="00B050"/>
                </a:solidFill>
              </a:rPr>
              <a:t>地点</a:t>
            </a:r>
            <a:r>
              <a:rPr lang="ja-JP" altLang="en-US" b="1" u="sng" dirty="0">
                <a:solidFill>
                  <a:srgbClr val="00B050"/>
                </a:solidFill>
              </a:rPr>
              <a:t>・</a:t>
            </a:r>
            <a:r>
              <a:rPr lang="ja-JP" altLang="en-US" b="1" u="sng" dirty="0" smtClean="0">
                <a:solidFill>
                  <a:srgbClr val="00B050"/>
                </a:solidFill>
              </a:rPr>
              <a:t>地磁気</a:t>
            </a:r>
            <a:r>
              <a:rPr lang="ja-JP" altLang="en-US" b="1" u="sng" dirty="0">
                <a:solidFill>
                  <a:srgbClr val="00B050"/>
                </a:solidFill>
              </a:rPr>
              <a:t>偏角・測量実施地点詳細</a:t>
            </a:r>
            <a:r>
              <a:rPr lang="ja-JP" altLang="en-US" b="1" u="sng" dirty="0" smtClean="0">
                <a:solidFill>
                  <a:srgbClr val="00B050"/>
                </a:solidFill>
              </a:rPr>
              <a:t>位置を</a:t>
            </a:r>
            <a:r>
              <a:rPr lang="ja-JP" altLang="en-US" b="1" u="sng" dirty="0">
                <a:solidFill>
                  <a:srgbClr val="00B050"/>
                </a:solidFill>
              </a:rPr>
              <a:t>同時</a:t>
            </a:r>
            <a:r>
              <a:rPr lang="ja-JP" altLang="en-US" b="1" u="sng" dirty="0" smtClean="0">
                <a:solidFill>
                  <a:srgbClr val="00B050"/>
                </a:solidFill>
              </a:rPr>
              <a:t>解析する。</a:t>
            </a:r>
          </a:p>
          <a:p>
            <a:r>
              <a:rPr lang="ja-JP" altLang="en-US" b="1" u="sng" dirty="0">
                <a:solidFill>
                  <a:srgbClr val="00B050"/>
                </a:solidFill>
              </a:rPr>
              <a:t>測量対象</a:t>
            </a:r>
            <a:r>
              <a:rPr lang="ja-JP" altLang="en-US" b="1" u="sng" dirty="0" smtClean="0">
                <a:solidFill>
                  <a:srgbClr val="00B050"/>
                </a:solidFill>
              </a:rPr>
              <a:t>地点緯度経度と測利用実施地点の概略想定緯度経度を国土地理院の測量計算ｿﾌﾄに入力して真方位角を求める。</a:t>
            </a:r>
          </a:p>
          <a:p>
            <a:r>
              <a:rPr lang="ja-JP" altLang="en-US" b="1" u="sng" dirty="0" smtClean="0">
                <a:solidFill>
                  <a:srgbClr val="FF0000"/>
                </a:solidFill>
              </a:rPr>
              <a:t>磁針測量方位角－真方位角</a:t>
            </a:r>
            <a:r>
              <a:rPr lang="en-US" altLang="ja-JP" b="1" u="sng" dirty="0" smtClean="0">
                <a:solidFill>
                  <a:srgbClr val="FF0000"/>
                </a:solidFill>
              </a:rPr>
              <a:t>=</a:t>
            </a:r>
            <a:r>
              <a:rPr lang="ja-JP" altLang="en-US" b="1" u="sng" dirty="0">
                <a:solidFill>
                  <a:srgbClr val="FF0000"/>
                </a:solidFill>
              </a:rPr>
              <a:t>測量実施</a:t>
            </a:r>
            <a:r>
              <a:rPr lang="ja-JP" altLang="en-US" b="1" u="sng" dirty="0" smtClean="0">
                <a:solidFill>
                  <a:srgbClr val="FF0000"/>
                </a:solidFill>
              </a:rPr>
              <a:t>地点の</a:t>
            </a:r>
            <a:r>
              <a:rPr lang="ja-JP" altLang="en-US" b="1" u="sng" dirty="0">
                <a:solidFill>
                  <a:srgbClr val="FF0000"/>
                </a:solidFill>
              </a:rPr>
              <a:t>測量実施日の</a:t>
            </a:r>
            <a:r>
              <a:rPr lang="ja-JP" altLang="en-US" b="1" u="sng" dirty="0" smtClean="0">
                <a:solidFill>
                  <a:srgbClr val="FF0000"/>
                </a:solidFill>
              </a:rPr>
              <a:t>地磁気偏角。</a:t>
            </a:r>
            <a:endParaRPr lang="ja-JP" altLang="en-US" b="1" u="sng" dirty="0">
              <a:solidFill>
                <a:srgbClr val="FF0000"/>
              </a:solidFill>
            </a:endParaRPr>
          </a:p>
          <a:p>
            <a:r>
              <a:rPr lang="ja-JP" altLang="en-US" sz="1600" b="1" dirty="0" smtClean="0"/>
              <a:t>景観再現ｿﾌﾄ</a:t>
            </a:r>
            <a:r>
              <a:rPr lang="ja-JP" altLang="en-US" sz="1600" b="1" dirty="0"/>
              <a:t>と</a:t>
            </a:r>
            <a:r>
              <a:rPr lang="ja-JP" altLang="en-US" sz="1600" b="1" dirty="0" smtClean="0"/>
              <a:t>現地での可視内容を確認する。</a:t>
            </a:r>
          </a:p>
          <a:p>
            <a:r>
              <a:rPr lang="ja-JP" altLang="ja-JP" b="1" dirty="0" smtClean="0"/>
              <a:t>測量実施</a:t>
            </a:r>
            <a:r>
              <a:rPr lang="ja-JP" altLang="en-US" b="1" dirty="0"/>
              <a:t>地点詳細</a:t>
            </a:r>
            <a:r>
              <a:rPr lang="ja-JP" altLang="ja-JP" b="1" dirty="0" smtClean="0"/>
              <a:t>位置</a:t>
            </a:r>
            <a:r>
              <a:rPr lang="ja-JP" altLang="en-US" sz="2000" b="1" dirty="0" smtClean="0"/>
              <a:t>は</a:t>
            </a:r>
            <a:r>
              <a:rPr lang="ja-JP" altLang="ja-JP" b="1" dirty="0" smtClean="0"/>
              <a:t>約</a:t>
            </a:r>
            <a:r>
              <a:rPr lang="en-US" altLang="ja-JP" b="1" dirty="0"/>
              <a:t>5</a:t>
            </a:r>
            <a:r>
              <a:rPr lang="en-US" altLang="ja-JP" b="1" dirty="0" smtClean="0"/>
              <a:t>m</a:t>
            </a:r>
            <a:r>
              <a:rPr lang="ja-JP" altLang="ja-JP" b="1" dirty="0"/>
              <a:t>四角～</a:t>
            </a:r>
            <a:r>
              <a:rPr lang="ja-JP" altLang="ja-JP" b="1" dirty="0" smtClean="0"/>
              <a:t>約</a:t>
            </a:r>
            <a:r>
              <a:rPr lang="en-US" altLang="ja-JP" b="1" dirty="0"/>
              <a:t>1</a:t>
            </a:r>
            <a:r>
              <a:rPr lang="en-US" altLang="ja-JP" b="1" dirty="0" smtClean="0"/>
              <a:t>0m</a:t>
            </a:r>
            <a:r>
              <a:rPr lang="ja-JP" altLang="ja-JP" b="1" dirty="0" smtClean="0"/>
              <a:t>四角</a:t>
            </a:r>
            <a:r>
              <a:rPr lang="ja-JP" altLang="en-US" b="1" dirty="0" smtClean="0"/>
              <a:t>内に絞られる。</a:t>
            </a:r>
          </a:p>
          <a:p>
            <a:r>
              <a:rPr lang="ja-JP" altLang="en-US" sz="1600" b="1" dirty="0" smtClean="0"/>
              <a:t>文化</a:t>
            </a:r>
            <a:r>
              <a:rPr lang="ja-JP" altLang="en-US" sz="1600" b="1" dirty="0"/>
              <a:t>財</a:t>
            </a:r>
            <a:r>
              <a:rPr lang="ja-JP" altLang="en-US" sz="1600" b="1" dirty="0" smtClean="0"/>
              <a:t>保護と郷土史での効果</a:t>
            </a:r>
            <a:r>
              <a:rPr lang="ja-JP" altLang="en-US" sz="1600" b="1" dirty="0"/>
              <a:t>。</a:t>
            </a:r>
            <a:r>
              <a:rPr lang="ja-JP" altLang="en-US" sz="1400" dirty="0"/>
              <a:t>遺跡発掘にも向く</a:t>
            </a:r>
            <a:r>
              <a:rPr lang="ja-JP" altLang="en-US" sz="1400" dirty="0" smtClean="0"/>
              <a:t>。</a:t>
            </a:r>
            <a:endParaRPr lang="ja-JP" altLang="en-US" sz="1400" dirty="0"/>
          </a:p>
          <a:p>
            <a:r>
              <a:rPr lang="ja-JP" altLang="ja-JP" sz="1400" dirty="0" smtClean="0"/>
              <a:t>○</a:t>
            </a:r>
            <a:r>
              <a:rPr lang="ja-JP" altLang="en-US" sz="1400" dirty="0" smtClean="0"/>
              <a:t>松江市は</a:t>
            </a:r>
            <a:r>
              <a:rPr lang="ja-JP" altLang="ja-JP" sz="1400" dirty="0" smtClean="0"/>
              <a:t>測量</a:t>
            </a:r>
            <a:r>
              <a:rPr lang="ja-JP" altLang="ja-JP" sz="1400" dirty="0"/>
              <a:t>実施</a:t>
            </a:r>
            <a:r>
              <a:rPr lang="ja-JP" altLang="en-US" sz="1400" dirty="0"/>
              <a:t>基点</a:t>
            </a:r>
            <a:r>
              <a:rPr lang="ja-JP" altLang="ja-JP" sz="1400" dirty="0"/>
              <a:t>詳細位置</a:t>
            </a:r>
            <a:r>
              <a:rPr lang="ja-JP" altLang="en-US" sz="1400" dirty="0"/>
              <a:t>の科学的</a:t>
            </a:r>
            <a:r>
              <a:rPr lang="ja-JP" altLang="ja-JP" sz="1400" dirty="0" smtClean="0"/>
              <a:t>復元</a:t>
            </a:r>
            <a:r>
              <a:rPr lang="ja-JP" altLang="en-US" sz="1400" dirty="0" smtClean="0"/>
              <a:t>位置案内道標</a:t>
            </a:r>
            <a:r>
              <a:rPr lang="ja-JP" altLang="en-US" sz="1400" dirty="0"/>
              <a:t>設置</a:t>
            </a:r>
          </a:p>
          <a:p>
            <a:r>
              <a:rPr lang="ja-JP" altLang="ja-JP" sz="1400" dirty="0"/>
              <a:t>○</a:t>
            </a:r>
            <a:r>
              <a:rPr lang="ja-JP" altLang="en-US" sz="1400" dirty="0" smtClean="0"/>
              <a:t>松江市は遺跡</a:t>
            </a:r>
            <a:r>
              <a:rPr lang="ja-JP" altLang="en-US" sz="1400" dirty="0"/>
              <a:t>の年代推定用</a:t>
            </a:r>
            <a:r>
              <a:rPr lang="ja-JP" altLang="en-US" sz="1400" dirty="0" smtClean="0"/>
              <a:t>に市内各所</a:t>
            </a:r>
            <a:r>
              <a:rPr lang="ja-JP" altLang="en-US" sz="1400" dirty="0"/>
              <a:t>で地磁気偏角を解析。</a:t>
            </a:r>
          </a:p>
          <a:p>
            <a:r>
              <a:rPr lang="ja-JP" altLang="en-US" sz="1400" b="1" dirty="0" smtClean="0"/>
              <a:t>●伊能測量地点</a:t>
            </a:r>
            <a:r>
              <a:rPr lang="ja-JP" altLang="en-US" sz="1400" b="1" dirty="0"/>
              <a:t>　</a:t>
            </a:r>
            <a:r>
              <a:rPr lang="ja-JP" altLang="ja-JP" sz="1400" b="1" dirty="0" smtClean="0"/>
              <a:t>京屋</a:t>
            </a:r>
            <a:r>
              <a:rPr lang="ja-JP" altLang="en-US" sz="1400" b="1" dirty="0" smtClean="0"/>
              <a:t>小路の道標</a:t>
            </a:r>
            <a:r>
              <a:rPr lang="ja-JP" altLang="en-US" sz="1400" dirty="0"/>
              <a:t>　</a:t>
            </a:r>
            <a:r>
              <a:rPr lang="ja-JP" altLang="en-US" sz="1400" dirty="0" smtClean="0"/>
              <a:t>　　　　　　　　　　●</a:t>
            </a:r>
            <a:r>
              <a:rPr lang="ja-JP" altLang="en-US" sz="1400" dirty="0"/>
              <a:t>乾</a:t>
            </a:r>
            <a:r>
              <a:rPr lang="ja-JP" altLang="en-US" sz="1400" dirty="0" smtClean="0"/>
              <a:t>氏と面</a:t>
            </a:r>
            <a:r>
              <a:rPr lang="ja-JP" altLang="en-US" sz="1400" dirty="0"/>
              <a:t>谷氏に</a:t>
            </a:r>
            <a:r>
              <a:rPr lang="ja-JP" altLang="en-US" sz="1400" dirty="0" smtClean="0"/>
              <a:t>よる生涯学習</a:t>
            </a:r>
            <a:endParaRPr lang="ja-JP" altLang="ja-JP" sz="1400" dirty="0"/>
          </a:p>
          <a:p>
            <a:endParaRPr lang="ja-JP" altLang="ja-JP" dirty="0"/>
          </a:p>
        </p:txBody>
      </p:sp>
      <p:pic>
        <p:nvPicPr>
          <p:cNvPr id="1026" name="Picture 2" descr="C:\Users\rescue007\Desktop\kousi.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3804" y="4869159"/>
            <a:ext cx="1846468" cy="143140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オブジェクト 2"/>
          <p:cNvGraphicFramePr>
            <a:graphicFrameLocks noChangeAspect="1"/>
          </p:cNvGraphicFramePr>
          <p:nvPr>
            <p:extLst>
              <p:ext uri="{D42A27DB-BD31-4B8C-83A1-F6EECF244321}">
                <p14:modId xmlns:p14="http://schemas.microsoft.com/office/powerpoint/2010/main" val="573684392"/>
              </p:ext>
            </p:extLst>
          </p:nvPr>
        </p:nvGraphicFramePr>
        <p:xfrm>
          <a:off x="2051720" y="4869159"/>
          <a:ext cx="720080" cy="1431403"/>
        </p:xfrm>
        <a:graphic>
          <a:graphicData uri="http://schemas.openxmlformats.org/presentationml/2006/ole">
            <mc:AlternateContent xmlns:mc="http://schemas.openxmlformats.org/markup-compatibility/2006">
              <mc:Choice xmlns:v="urn:schemas-microsoft-com:vml" Requires="v">
                <p:oleObj spid="_x0000_s3226" name="文書" r:id="rId4" imgW="267383" imgH="488825" progId="Word.Document.8">
                  <p:embed/>
                </p:oleObj>
              </mc:Choice>
              <mc:Fallback>
                <p:oleObj name="文書" r:id="rId4" imgW="267383" imgH="488825" progId="Word.Document.8">
                  <p:embed/>
                  <p:pic>
                    <p:nvPicPr>
                      <p:cNvPr id="0" name=""/>
                      <p:cNvPicPr/>
                      <p:nvPr/>
                    </p:nvPicPr>
                    <p:blipFill>
                      <a:blip r:embed="rId5"/>
                      <a:stretch>
                        <a:fillRect/>
                      </a:stretch>
                    </p:blipFill>
                    <p:spPr>
                      <a:xfrm>
                        <a:off x="2051720" y="4869159"/>
                        <a:ext cx="720080" cy="1431403"/>
                      </a:xfrm>
                      <a:prstGeom prst="rect">
                        <a:avLst/>
                      </a:prstGeom>
                    </p:spPr>
                  </p:pic>
                </p:oleObj>
              </mc:Fallback>
            </mc:AlternateContent>
          </a:graphicData>
        </a:graphic>
      </p:graphicFrame>
      <p:sp>
        <p:nvSpPr>
          <p:cNvPr id="5" name="正方形/長方形 4"/>
          <p:cNvSpPr/>
          <p:nvPr/>
        </p:nvSpPr>
        <p:spPr>
          <a:xfrm>
            <a:off x="755576" y="254338"/>
            <a:ext cx="7344816" cy="923330"/>
          </a:xfrm>
          <a:prstGeom prst="rect">
            <a:avLst/>
          </a:prstGeom>
        </p:spPr>
        <p:txBody>
          <a:bodyPr wrap="square">
            <a:spAutoFit/>
          </a:bodyPr>
          <a:lstStyle/>
          <a:p>
            <a:pPr lvl="0"/>
            <a:r>
              <a:rPr lang="ja-JP" altLang="en-US" b="1" u="sng" dirty="0" smtClean="0">
                <a:solidFill>
                  <a:srgbClr val="0070C0"/>
                </a:solidFill>
              </a:rPr>
              <a:t>文系</a:t>
            </a:r>
            <a:r>
              <a:rPr lang="ja-JP" altLang="en-US" b="1" u="sng" dirty="0">
                <a:solidFill>
                  <a:srgbClr val="0070C0"/>
                </a:solidFill>
              </a:rPr>
              <a:t>の古文書の</a:t>
            </a:r>
            <a:r>
              <a:rPr lang="ja-JP" altLang="en-US" b="1" u="sng" dirty="0" smtClean="0">
                <a:solidFill>
                  <a:srgbClr val="0070C0"/>
                </a:solidFill>
              </a:rPr>
              <a:t>解読</a:t>
            </a:r>
            <a:r>
              <a:rPr lang="ja-JP" altLang="en-US" b="1" u="sng" dirty="0">
                <a:solidFill>
                  <a:srgbClr val="0070C0"/>
                </a:solidFill>
              </a:rPr>
              <a:t>　</a:t>
            </a:r>
            <a:r>
              <a:rPr lang="ja-JP" altLang="en-US" b="1" u="sng" dirty="0" smtClean="0">
                <a:solidFill>
                  <a:srgbClr val="0070C0"/>
                </a:solidFill>
              </a:rPr>
              <a:t>・</a:t>
            </a:r>
            <a:r>
              <a:rPr lang="ja-JP" altLang="en-US" b="1" u="sng" dirty="0">
                <a:solidFill>
                  <a:srgbClr val="0070C0"/>
                </a:solidFill>
              </a:rPr>
              <a:t>理系の測量と地磁気偏角の片方だけでは</a:t>
            </a:r>
            <a:r>
              <a:rPr lang="ja-JP" altLang="en-US" b="1" u="sng" dirty="0" smtClean="0">
                <a:solidFill>
                  <a:srgbClr val="0070C0"/>
                </a:solidFill>
              </a:rPr>
              <a:t>不可能</a:t>
            </a:r>
            <a:r>
              <a:rPr lang="ja-JP" altLang="en-US" b="1" u="sng" dirty="0" smtClean="0">
                <a:solidFill>
                  <a:srgbClr val="C00000"/>
                </a:solidFill>
              </a:rPr>
              <a:t>文理融合</a:t>
            </a:r>
            <a:r>
              <a:rPr lang="ja-JP" altLang="en-US" b="1" u="sng" dirty="0">
                <a:solidFill>
                  <a:srgbClr val="C00000"/>
                </a:solidFill>
              </a:rPr>
              <a:t>解析をする</a:t>
            </a:r>
            <a:r>
              <a:rPr lang="ja-JP" altLang="en-US" b="1" u="sng" dirty="0" smtClean="0">
                <a:solidFill>
                  <a:srgbClr val="C00000"/>
                </a:solidFill>
              </a:rPr>
              <a:t>と一転し高精度</a:t>
            </a:r>
            <a:r>
              <a:rPr lang="ja-JP" altLang="en-US" b="1" u="sng" dirty="0">
                <a:solidFill>
                  <a:srgbClr val="C00000"/>
                </a:solidFill>
              </a:rPr>
              <a:t>の解析結果</a:t>
            </a:r>
            <a:r>
              <a:rPr lang="ja-JP" altLang="en-US" b="1" u="sng" dirty="0" smtClean="0">
                <a:solidFill>
                  <a:srgbClr val="C00000"/>
                </a:solidFill>
              </a:rPr>
              <a:t>が</a:t>
            </a:r>
            <a:r>
              <a:rPr lang="ja-JP" altLang="en-US" b="1" u="sng" dirty="0">
                <a:solidFill>
                  <a:srgbClr val="C00000"/>
                </a:solidFill>
              </a:rPr>
              <a:t>出る</a:t>
            </a:r>
            <a:r>
              <a:rPr lang="ja-JP" altLang="en-US" b="1" u="sng" dirty="0" smtClean="0">
                <a:solidFill>
                  <a:srgbClr val="C00000"/>
                </a:solidFill>
              </a:rPr>
              <a:t>。</a:t>
            </a:r>
          </a:p>
          <a:p>
            <a:pPr lvl="0"/>
            <a:r>
              <a:rPr lang="ja-JP" altLang="en-US" b="1" u="sng" dirty="0" smtClean="0">
                <a:solidFill>
                  <a:srgbClr val="C00000"/>
                </a:solidFill>
              </a:rPr>
              <a:t>約</a:t>
            </a:r>
            <a:r>
              <a:rPr lang="en-US" altLang="ja-JP" b="1" u="sng" dirty="0" smtClean="0">
                <a:solidFill>
                  <a:srgbClr val="C00000"/>
                </a:solidFill>
              </a:rPr>
              <a:t>200</a:t>
            </a:r>
            <a:r>
              <a:rPr lang="ja-JP" altLang="en-US" b="1" u="sng" dirty="0" smtClean="0">
                <a:solidFill>
                  <a:srgbClr val="C00000"/>
                </a:solidFill>
              </a:rPr>
              <a:t>年前の全国各地での測量日の地磁気偏角が</a:t>
            </a:r>
            <a:r>
              <a:rPr lang="en-US" altLang="ja-JP" b="1" u="sng" dirty="0" smtClean="0">
                <a:solidFill>
                  <a:srgbClr val="C00000"/>
                </a:solidFill>
              </a:rPr>
              <a:t>0</a:t>
            </a:r>
            <a:r>
              <a:rPr lang="ja-JP" altLang="en-US" b="1" u="sng" dirty="0" smtClean="0">
                <a:solidFill>
                  <a:srgbClr val="C00000"/>
                </a:solidFill>
              </a:rPr>
              <a:t>度</a:t>
            </a:r>
            <a:r>
              <a:rPr lang="en-US" altLang="ja-JP" b="1" u="sng" dirty="0" smtClean="0">
                <a:solidFill>
                  <a:srgbClr val="C00000"/>
                </a:solidFill>
              </a:rPr>
              <a:t>01</a:t>
            </a:r>
            <a:r>
              <a:rPr lang="ja-JP" altLang="en-US" b="1" u="sng" dirty="0" smtClean="0">
                <a:solidFill>
                  <a:srgbClr val="C00000"/>
                </a:solidFill>
              </a:rPr>
              <a:t>分以下で判明</a:t>
            </a:r>
            <a:endParaRPr lang="ja-JP" altLang="en-US" b="1" u="sng" dirty="0">
              <a:solidFill>
                <a:srgbClr val="C00000"/>
              </a:solidFill>
            </a:endParaRPr>
          </a:p>
        </p:txBody>
      </p:sp>
    </p:spTree>
    <p:extLst>
      <p:ext uri="{BB962C8B-B14F-4D97-AF65-F5344CB8AC3E}">
        <p14:creationId xmlns:p14="http://schemas.microsoft.com/office/powerpoint/2010/main" val="8991518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55576" y="332656"/>
            <a:ext cx="7403976" cy="792088"/>
          </a:xfrm>
        </p:spPr>
        <p:txBody>
          <a:bodyPr>
            <a:normAutofit fontScale="90000"/>
          </a:bodyPr>
          <a:lstStyle/>
          <a:p>
            <a:r>
              <a:rPr lang="ja-JP" altLang="en-US" sz="2000" b="1" dirty="0" smtClean="0"/>
              <a:t/>
            </a:r>
            <a:br>
              <a:rPr lang="ja-JP" altLang="en-US" sz="2000" b="1" dirty="0" smtClean="0"/>
            </a:br>
            <a:r>
              <a:rPr lang="ja-JP" altLang="en-US" sz="2000" b="1" dirty="0" smtClean="0"/>
              <a:t/>
            </a:r>
            <a:br>
              <a:rPr lang="ja-JP" altLang="en-US" sz="2000" b="1" dirty="0" smtClean="0"/>
            </a:br>
            <a:r>
              <a:rPr lang="ja-JP" altLang="en-US" sz="2000" b="1" dirty="0"/>
              <a:t/>
            </a:r>
            <a:br>
              <a:rPr lang="ja-JP" altLang="en-US" sz="2000" b="1" dirty="0"/>
            </a:br>
            <a:r>
              <a:rPr lang="ja-JP" altLang="en-US" sz="2000" b="1" dirty="0" smtClean="0"/>
              <a:t/>
            </a:r>
            <a:br>
              <a:rPr lang="ja-JP" altLang="en-US" sz="2000" b="1" dirty="0" smtClean="0"/>
            </a:br>
            <a:r>
              <a:rPr lang="ja-JP" altLang="en-US" sz="2000" b="1" dirty="0"/>
              <a:t/>
            </a:r>
            <a:br>
              <a:rPr lang="ja-JP" altLang="en-US" sz="2000" b="1" dirty="0"/>
            </a:br>
            <a:r>
              <a:rPr lang="ja-JP" altLang="en-US" sz="2000" b="1" dirty="0" smtClean="0"/>
              <a:t/>
            </a:r>
            <a:br>
              <a:rPr lang="ja-JP" altLang="en-US" sz="2000" b="1" dirty="0" smtClean="0"/>
            </a:br>
            <a:r>
              <a:rPr lang="ja-JP" altLang="en-US" sz="2000" b="1" dirty="0" smtClean="0"/>
              <a:t/>
            </a:r>
            <a:br>
              <a:rPr lang="ja-JP" altLang="en-US" sz="2000" b="1" dirty="0" smtClean="0"/>
            </a:br>
            <a:r>
              <a:rPr lang="ja-JP" altLang="en-US" sz="2000" b="1" dirty="0"/>
              <a:t/>
            </a:r>
            <a:br>
              <a:rPr lang="ja-JP" altLang="en-US" sz="2000" b="1" dirty="0"/>
            </a:br>
            <a:r>
              <a:rPr lang="ja-JP" altLang="en-US" sz="2000" b="1" dirty="0" smtClean="0"/>
              <a:t/>
            </a:r>
            <a:br>
              <a:rPr lang="ja-JP" altLang="en-US" sz="2000" b="1" dirty="0" smtClean="0"/>
            </a:br>
            <a:r>
              <a:rPr lang="ja-JP" altLang="en-US" sz="2000" b="1" dirty="0"/>
              <a:t/>
            </a:r>
            <a:br>
              <a:rPr lang="ja-JP" altLang="en-US" sz="2000" b="1" dirty="0"/>
            </a:br>
            <a:r>
              <a:rPr lang="ja-JP" altLang="en-US" sz="2000" b="1" dirty="0" smtClean="0"/>
              <a:t/>
            </a:r>
            <a:br>
              <a:rPr lang="ja-JP" altLang="en-US" sz="2000" b="1" dirty="0" smtClean="0"/>
            </a:br>
            <a:r>
              <a:rPr lang="ja-JP" altLang="en-US" sz="2000" b="1" dirty="0"/>
              <a:t/>
            </a:r>
            <a:br>
              <a:rPr lang="ja-JP" altLang="en-US" sz="2000" b="1" dirty="0"/>
            </a:br>
            <a:r>
              <a:rPr lang="ja-JP" altLang="en-US" sz="2000" b="1" dirty="0" smtClean="0"/>
              <a:t/>
            </a:r>
            <a:br>
              <a:rPr lang="ja-JP" altLang="en-US" sz="2000" b="1" dirty="0" smtClean="0"/>
            </a:br>
            <a:r>
              <a:rPr lang="ja-JP" altLang="en-US" sz="2000" b="1" dirty="0"/>
              <a:t/>
            </a:r>
            <a:br>
              <a:rPr lang="ja-JP" altLang="en-US" sz="2000" b="1" dirty="0"/>
            </a:br>
            <a:r>
              <a:rPr lang="ja-JP" altLang="en-US" sz="2000" b="1" dirty="0" smtClean="0"/>
              <a:t/>
            </a:r>
            <a:br>
              <a:rPr lang="ja-JP" altLang="en-US" sz="2000" b="1" dirty="0" smtClean="0"/>
            </a:br>
            <a:r>
              <a:rPr lang="en-US" altLang="ja-JP" sz="2000" b="1" dirty="0" smtClean="0"/>
              <a:t/>
            </a:r>
            <a:br>
              <a:rPr lang="en-US" altLang="ja-JP" sz="2000" b="1" dirty="0" smtClean="0"/>
            </a:br>
            <a:r>
              <a:rPr lang="en-US" altLang="ja-JP" sz="2000" b="1" dirty="0"/>
              <a:t/>
            </a:r>
            <a:br>
              <a:rPr lang="en-US" altLang="ja-JP" sz="2000" b="1" dirty="0"/>
            </a:br>
            <a:r>
              <a:rPr lang="en-US" altLang="ja-JP" sz="2000" b="1" dirty="0" smtClean="0"/>
              <a:t/>
            </a:r>
            <a:br>
              <a:rPr lang="en-US" altLang="ja-JP" sz="2000" b="1" dirty="0" smtClean="0"/>
            </a:br>
            <a:r>
              <a:rPr lang="en-US" altLang="ja-JP" sz="2000" b="1" dirty="0"/>
              <a:t/>
            </a:r>
            <a:br>
              <a:rPr lang="en-US" altLang="ja-JP" sz="2000" b="1" dirty="0"/>
            </a:br>
            <a:r>
              <a:rPr lang="en-US" altLang="ja-JP" sz="2000" b="1" dirty="0" smtClean="0"/>
              <a:t/>
            </a:r>
            <a:br>
              <a:rPr lang="en-US" altLang="ja-JP" sz="2000" b="1" dirty="0" smtClean="0"/>
            </a:br>
            <a:r>
              <a:rPr lang="ja-JP" altLang="ja-JP" sz="2000" b="1" u="sng" dirty="0" smtClean="0">
                <a:solidFill>
                  <a:srgbClr val="C00000"/>
                </a:solidFill>
              </a:rPr>
              <a:t>国宝</a:t>
            </a:r>
            <a:r>
              <a:rPr lang="ja-JP" altLang="ja-JP" sz="2000" b="1" u="sng" dirty="0">
                <a:solidFill>
                  <a:srgbClr val="C00000"/>
                </a:solidFill>
              </a:rPr>
              <a:t>「山島方位記</a:t>
            </a:r>
            <a:r>
              <a:rPr lang="ja-JP" altLang="ja-JP" sz="2000" b="1" u="sng" dirty="0" smtClean="0">
                <a:solidFill>
                  <a:srgbClr val="C00000"/>
                </a:solidFill>
              </a:rPr>
              <a:t>」</a:t>
            </a:r>
            <a:r>
              <a:rPr lang="ja-JP" altLang="en-US" sz="2000" b="1" u="sng" dirty="0" smtClean="0">
                <a:solidFill>
                  <a:srgbClr val="C00000"/>
                </a:solidFill>
              </a:rPr>
              <a:t>から</a:t>
            </a:r>
            <a:r>
              <a:rPr lang="ja-JP" altLang="en-US" sz="2000" b="1" u="sng" dirty="0">
                <a:solidFill>
                  <a:srgbClr val="C00000"/>
                </a:solidFill>
              </a:rPr>
              <a:t>の測量実施地点の詳細位置の逆算収斂</a:t>
            </a:r>
            <a:r>
              <a:rPr lang="ja-JP" altLang="en-US" sz="2000" b="1" u="sng" dirty="0" smtClean="0">
                <a:solidFill>
                  <a:srgbClr val="C00000"/>
                </a:solidFill>
              </a:rPr>
              <a:t>解析が</a:t>
            </a:r>
            <a:r>
              <a:rPr lang="en-US" altLang="ja-JP" sz="2000" b="1" u="sng" dirty="0" smtClean="0">
                <a:solidFill>
                  <a:srgbClr val="C00000"/>
                </a:solidFill>
              </a:rPr>
              <a:t/>
            </a:r>
            <a:br>
              <a:rPr lang="en-US" altLang="ja-JP" sz="2000" b="1" u="sng" dirty="0" smtClean="0">
                <a:solidFill>
                  <a:srgbClr val="C00000"/>
                </a:solidFill>
              </a:rPr>
            </a:br>
            <a:r>
              <a:rPr lang="ja-JP" altLang="en-US" sz="2000" b="1" u="sng" dirty="0" smtClean="0">
                <a:solidFill>
                  <a:srgbClr val="C00000"/>
                </a:solidFill>
              </a:rPr>
              <a:t>地磁気を含む同時解析で可能になり</a:t>
            </a:r>
            <a:r>
              <a:rPr lang="en-US" altLang="ja-JP" sz="2000" b="1" u="sng" dirty="0" smtClean="0">
                <a:solidFill>
                  <a:srgbClr val="C00000"/>
                </a:solidFill>
              </a:rPr>
              <a:t>1914</a:t>
            </a:r>
            <a:r>
              <a:rPr lang="ja-JP" altLang="en-US" sz="2000" b="1" u="sng" dirty="0" smtClean="0">
                <a:solidFill>
                  <a:srgbClr val="C00000"/>
                </a:solidFill>
              </a:rPr>
              <a:t>年以来の課題を解決した。</a:t>
            </a:r>
            <a:r>
              <a:rPr lang="en-US" altLang="ja-JP" sz="2000" b="1" u="sng" dirty="0" smtClean="0">
                <a:solidFill>
                  <a:srgbClr val="C00000"/>
                </a:solidFill>
              </a:rPr>
              <a:t/>
            </a:r>
            <a:br>
              <a:rPr lang="en-US" altLang="ja-JP" sz="2000" b="1" u="sng" dirty="0" smtClean="0">
                <a:solidFill>
                  <a:srgbClr val="C00000"/>
                </a:solidFill>
              </a:rPr>
            </a:br>
            <a:r>
              <a:rPr lang="ja-JP" altLang="en-US" sz="1800" b="1" u="sng" dirty="0" smtClean="0">
                <a:solidFill>
                  <a:srgbClr val="00B050"/>
                </a:solidFill>
              </a:rPr>
              <a:t>国宝</a:t>
            </a:r>
            <a:r>
              <a:rPr lang="ja-JP" altLang="en-US" sz="1800" b="1" u="sng" dirty="0">
                <a:solidFill>
                  <a:srgbClr val="00B050"/>
                </a:solidFill>
              </a:rPr>
              <a:t>「山島方位記」の内容</a:t>
            </a:r>
            <a:r>
              <a:rPr lang="ja-JP" altLang="en-US" sz="1800" b="1" u="sng" dirty="0" smtClean="0">
                <a:solidFill>
                  <a:srgbClr val="00B050"/>
                </a:solidFill>
              </a:rPr>
              <a:t>が</a:t>
            </a:r>
            <a:r>
              <a:rPr lang="ja-JP" altLang="en-US" sz="1800" b="1" u="sng" dirty="0">
                <a:solidFill>
                  <a:srgbClr val="00B050"/>
                </a:solidFill>
              </a:rPr>
              <a:t>この</a:t>
            </a:r>
            <a:r>
              <a:rPr lang="ja-JP" altLang="en-US" sz="1800" b="1" u="sng" dirty="0" smtClean="0">
                <a:solidFill>
                  <a:srgbClr val="00B050"/>
                </a:solidFill>
              </a:rPr>
              <a:t>解析</a:t>
            </a:r>
            <a:r>
              <a:rPr lang="ja-JP" altLang="en-US" sz="1800" b="1" u="sng" dirty="0">
                <a:solidFill>
                  <a:srgbClr val="00B050"/>
                </a:solidFill>
              </a:rPr>
              <a:t>により初めて読める様になった</a:t>
            </a:r>
            <a:r>
              <a:rPr lang="ja-JP" altLang="en-US" sz="1800" b="1" u="sng" dirty="0" smtClean="0">
                <a:solidFill>
                  <a:srgbClr val="00B050"/>
                </a:solidFill>
              </a:rPr>
              <a:t>。</a:t>
            </a:r>
            <a:r>
              <a:rPr lang="en-US" altLang="ja-JP" sz="1800" b="1" u="sng" dirty="0" smtClean="0">
                <a:solidFill>
                  <a:srgbClr val="00B050"/>
                </a:solidFill>
              </a:rPr>
              <a:t/>
            </a:r>
            <a:br>
              <a:rPr lang="en-US" altLang="ja-JP" sz="1800" b="1" u="sng" dirty="0" smtClean="0">
                <a:solidFill>
                  <a:srgbClr val="00B050"/>
                </a:solidFill>
              </a:rPr>
            </a:br>
            <a:r>
              <a:rPr lang="en-US" altLang="ja-JP" sz="1800" b="1" u="sng" dirty="0">
                <a:solidFill>
                  <a:srgbClr val="00B050"/>
                </a:solidFill>
              </a:rPr>
              <a:t/>
            </a:r>
            <a:br>
              <a:rPr lang="en-US" altLang="ja-JP" sz="1800" b="1" u="sng" dirty="0">
                <a:solidFill>
                  <a:srgbClr val="00B050"/>
                </a:solidFill>
              </a:rPr>
            </a:br>
            <a:r>
              <a:rPr lang="ja-JP" altLang="en-US" sz="2000" b="1" dirty="0" smtClean="0"/>
              <a:t> </a:t>
            </a:r>
            <a:br>
              <a:rPr lang="ja-JP" altLang="en-US" sz="2000" b="1" dirty="0" smtClean="0"/>
            </a:br>
            <a:r>
              <a:rPr lang="ja-JP" altLang="en-US" sz="2000" b="1" dirty="0"/>
              <a:t/>
            </a:r>
            <a:br>
              <a:rPr lang="ja-JP" altLang="en-US" sz="2000" b="1" dirty="0"/>
            </a:br>
            <a:r>
              <a:rPr lang="ja-JP" altLang="en-US" sz="2000" b="1" dirty="0" smtClean="0"/>
              <a:t/>
            </a:r>
            <a:br>
              <a:rPr lang="ja-JP" altLang="en-US" sz="2000" b="1" dirty="0" smtClean="0"/>
            </a:br>
            <a:r>
              <a:rPr lang="ja-JP" altLang="en-US" sz="2000" b="1" dirty="0"/>
              <a:t/>
            </a:r>
            <a:br>
              <a:rPr lang="ja-JP" altLang="en-US" sz="2000" b="1" dirty="0"/>
            </a:br>
            <a:r>
              <a:rPr lang="ja-JP" altLang="en-US" sz="2000" b="1" dirty="0" smtClean="0"/>
              <a:t/>
            </a:r>
            <a:br>
              <a:rPr lang="ja-JP" altLang="en-US" sz="2000" b="1" dirty="0" smtClean="0"/>
            </a:br>
            <a:r>
              <a:rPr lang="ja-JP" altLang="en-US" sz="2000" b="1" dirty="0" smtClean="0"/>
              <a:t>　</a:t>
            </a:r>
            <a:r>
              <a:rPr lang="en-US" altLang="ja-JP" sz="2000" b="1" dirty="0" smtClean="0">
                <a:solidFill>
                  <a:srgbClr val="0070C0"/>
                </a:solidFill>
              </a:rPr>
              <a:t>1</a:t>
            </a:r>
            <a:r>
              <a:rPr lang="en-US" altLang="ja-JP" sz="2000" b="1" dirty="0" smtClean="0"/>
              <a:t>.</a:t>
            </a:r>
            <a:r>
              <a:rPr lang="ja-JP" altLang="en-US" sz="2000" b="1" dirty="0" smtClean="0">
                <a:solidFill>
                  <a:srgbClr val="0070C0"/>
                </a:solidFill>
              </a:rPr>
              <a:t>測量対象地点</a:t>
            </a:r>
            <a:r>
              <a:rPr lang="ja-JP" altLang="en-US" sz="2000" b="1" dirty="0" smtClean="0"/>
              <a:t>の記載名称と磁針測量方位角から</a:t>
            </a:r>
            <a:r>
              <a:rPr lang="ja-JP" altLang="en-US" sz="2000" b="1" dirty="0"/>
              <a:t>測量</a:t>
            </a:r>
            <a:r>
              <a:rPr lang="ja-JP" altLang="en-US" sz="2000" b="1" dirty="0" smtClean="0"/>
              <a:t>対象を同定</a:t>
            </a:r>
            <a:r>
              <a:rPr lang="ja-JP" altLang="en-US" sz="2000" b="1" dirty="0" err="1" smtClean="0"/>
              <a:t>。。</a:t>
            </a:r>
            <a:r>
              <a:rPr lang="ja-JP" altLang="en-US" sz="2000" b="1" dirty="0" smtClean="0"/>
              <a:t/>
            </a:r>
            <a:br>
              <a:rPr lang="ja-JP" altLang="en-US" sz="2000" b="1" dirty="0" smtClean="0"/>
            </a:br>
            <a:r>
              <a:rPr lang="ja-JP" altLang="en-US" sz="2000" b="1" dirty="0" smtClean="0">
                <a:solidFill>
                  <a:srgbClr val="0070C0"/>
                </a:solidFill>
              </a:rPr>
              <a:t>緯度経度秒単位以下</a:t>
            </a:r>
            <a:r>
              <a:rPr lang="ja-JP" altLang="en-US" sz="2000" b="1" dirty="0">
                <a:solidFill>
                  <a:srgbClr val="0070C0"/>
                </a:solidFill>
              </a:rPr>
              <a:t/>
            </a:r>
            <a:br>
              <a:rPr lang="ja-JP" altLang="en-US" sz="2000" b="1" dirty="0">
                <a:solidFill>
                  <a:srgbClr val="0070C0"/>
                </a:solidFill>
              </a:rPr>
            </a:br>
            <a:r>
              <a:rPr lang="ja-JP" altLang="en-US" sz="2000" b="1" dirty="0" smtClean="0"/>
              <a:t> </a:t>
            </a:r>
            <a:r>
              <a:rPr lang="en-US" altLang="ja-JP" sz="2000" b="1" dirty="0" smtClean="0">
                <a:solidFill>
                  <a:srgbClr val="0070C0"/>
                </a:solidFill>
              </a:rPr>
              <a:t>2.</a:t>
            </a:r>
            <a:r>
              <a:rPr lang="ja-JP" altLang="en-US" sz="2000" b="1" dirty="0">
                <a:solidFill>
                  <a:srgbClr val="0070C0"/>
                </a:solidFill>
              </a:rPr>
              <a:t>磁針測量方位角　</a:t>
            </a:r>
            <a:r>
              <a:rPr lang="en-US" altLang="ja-JP" sz="2000" b="1" dirty="0">
                <a:solidFill>
                  <a:srgbClr val="0070C0"/>
                </a:solidFill>
              </a:rPr>
              <a:t>0</a:t>
            </a:r>
            <a:r>
              <a:rPr lang="ja-JP" altLang="en-US" sz="2000" b="1" dirty="0">
                <a:solidFill>
                  <a:srgbClr val="0070C0"/>
                </a:solidFill>
              </a:rPr>
              <a:t>度</a:t>
            </a:r>
            <a:r>
              <a:rPr lang="en-US" altLang="ja-JP" sz="2000" b="1" dirty="0">
                <a:solidFill>
                  <a:srgbClr val="0070C0"/>
                </a:solidFill>
              </a:rPr>
              <a:t>05</a:t>
            </a:r>
            <a:r>
              <a:rPr lang="ja-JP" altLang="en-US" sz="2000" b="1" dirty="0">
                <a:solidFill>
                  <a:srgbClr val="0070C0"/>
                </a:solidFill>
              </a:rPr>
              <a:t>分</a:t>
            </a:r>
            <a:r>
              <a:rPr lang="ja-JP" altLang="en-US" sz="2000" b="1" dirty="0" smtClean="0">
                <a:solidFill>
                  <a:srgbClr val="0070C0"/>
                </a:solidFill>
              </a:rPr>
              <a:t>単位</a:t>
            </a:r>
            <a:r>
              <a:rPr lang="ja-JP" altLang="en-US" sz="2000" b="1" dirty="0" err="1" smtClean="0"/>
              <a:t>。。。。</a:t>
            </a:r>
            <a:r>
              <a:rPr lang="ja-JP" altLang="en-US" sz="2000" b="1" dirty="0" smtClean="0"/>
              <a:t>測量</a:t>
            </a:r>
            <a:r>
              <a:rPr lang="ja-JP" altLang="en-US" sz="2000" b="1" dirty="0"/>
              <a:t>対象を同定</a:t>
            </a:r>
            <a:r>
              <a:rPr lang="ja-JP" altLang="en-US" sz="2000" b="1" dirty="0" smtClean="0"/>
              <a:t>する</a:t>
            </a:r>
            <a:r>
              <a:rPr lang="ja-JP" altLang="en-US" sz="2000" b="1" dirty="0" err="1" smtClean="0"/>
              <a:t>。。。。。</a:t>
            </a:r>
            <a:r>
              <a:rPr lang="ja-JP" altLang="en-US" sz="2000" b="1" dirty="0" smtClean="0"/>
              <a:t/>
            </a:r>
            <a:br>
              <a:rPr lang="ja-JP" altLang="en-US" sz="2000" b="1" dirty="0" smtClean="0"/>
            </a:br>
            <a:r>
              <a:rPr lang="ja-JP" altLang="en-US" sz="2000" b="1" dirty="0" smtClean="0">
                <a:solidFill>
                  <a:srgbClr val="0070C0"/>
                </a:solidFill>
              </a:rPr>
              <a:t>  </a:t>
            </a:r>
            <a:r>
              <a:rPr lang="en-US" altLang="ja-JP" sz="2000" b="1" dirty="0" smtClean="0">
                <a:solidFill>
                  <a:srgbClr val="0070C0"/>
                </a:solidFill>
              </a:rPr>
              <a:t>3.</a:t>
            </a:r>
            <a:r>
              <a:rPr lang="ja-JP" altLang="en-US" sz="2000" b="1" dirty="0" smtClean="0">
                <a:solidFill>
                  <a:srgbClr val="0070C0"/>
                </a:solidFill>
              </a:rPr>
              <a:t>測量実施地点</a:t>
            </a:r>
            <a:r>
              <a:rPr lang="ja-JP" altLang="en-US" sz="2000" b="1" dirty="0" smtClean="0"/>
              <a:t>の記載地名等で町村内の概略の</a:t>
            </a:r>
            <a:r>
              <a:rPr lang="ja-JP" altLang="en-US" sz="2000" b="1" dirty="0"/>
              <a:t>地域</a:t>
            </a:r>
            <a:r>
              <a:rPr lang="ja-JP" altLang="en-US" sz="2000" b="1" dirty="0" smtClean="0"/>
              <a:t>を把握</a:t>
            </a:r>
            <a:r>
              <a:rPr lang="ja-JP" altLang="en-US" sz="2000" b="1" dirty="0" err="1" smtClean="0"/>
              <a:t>。。。。。</a:t>
            </a:r>
            <a:r>
              <a:rPr lang="ja-JP" altLang="en-US" sz="2000" b="1" dirty="0" smtClean="0"/>
              <a:t/>
            </a:r>
            <a:br>
              <a:rPr lang="ja-JP" altLang="en-US" sz="2000" b="1" dirty="0" smtClean="0"/>
            </a:br>
            <a:r>
              <a:rPr lang="ja-JP" altLang="en-US" sz="2000" b="1" dirty="0" smtClean="0">
                <a:solidFill>
                  <a:srgbClr val="0070C0"/>
                </a:solidFill>
              </a:rPr>
              <a:t>緯度経度</a:t>
            </a:r>
            <a:r>
              <a:rPr lang="en-US" altLang="ja-JP" sz="2000" b="1" dirty="0" smtClean="0">
                <a:solidFill>
                  <a:srgbClr val="0070C0"/>
                </a:solidFill>
              </a:rPr>
              <a:t>10</a:t>
            </a:r>
            <a:r>
              <a:rPr lang="ja-JP" altLang="en-US" sz="2000" b="1" dirty="0" smtClean="0">
                <a:solidFill>
                  <a:srgbClr val="0070C0"/>
                </a:solidFill>
              </a:rPr>
              <a:t>秒程度　</a:t>
            </a:r>
            <a:r>
              <a:rPr lang="en-US" altLang="ja-JP" sz="2000" b="1" dirty="0" smtClean="0">
                <a:solidFill>
                  <a:srgbClr val="0070C0"/>
                </a:solidFill>
              </a:rPr>
              <a:t>300m</a:t>
            </a:r>
            <a:r>
              <a:rPr lang="ja-JP" altLang="en-US" sz="2000" b="1" dirty="0" smtClean="0">
                <a:solidFill>
                  <a:srgbClr val="0070C0"/>
                </a:solidFill>
              </a:rPr>
              <a:t>四角程度〇〇市〇〇町の段階</a:t>
            </a:r>
            <a:br>
              <a:rPr lang="ja-JP" altLang="en-US" sz="2000" b="1" dirty="0" smtClean="0">
                <a:solidFill>
                  <a:srgbClr val="0070C0"/>
                </a:solidFill>
              </a:rPr>
            </a:br>
            <a:r>
              <a:rPr lang="ja-JP" altLang="en-US" sz="1800" b="1" dirty="0" smtClean="0">
                <a:solidFill>
                  <a:srgbClr val="C00000"/>
                </a:solidFill>
              </a:rPr>
              <a:t>〇〇市</a:t>
            </a:r>
            <a:r>
              <a:rPr lang="ja-JP" altLang="en-US" sz="1800" b="1" dirty="0">
                <a:solidFill>
                  <a:srgbClr val="C00000"/>
                </a:solidFill>
              </a:rPr>
              <a:t>〇〇町〇〇番地や敷地内のどこであるかも含まれる。</a:t>
            </a:r>
            <a:br>
              <a:rPr lang="ja-JP" altLang="en-US" sz="1800" b="1" dirty="0">
                <a:solidFill>
                  <a:srgbClr val="C00000"/>
                </a:solidFill>
              </a:rPr>
            </a:br>
            <a:r>
              <a:rPr lang="ja-JP" altLang="en-US" sz="1800" b="1" dirty="0">
                <a:solidFill>
                  <a:srgbClr val="C00000"/>
                </a:solidFill>
              </a:rPr>
              <a:t>　さらに測量実施地点間の詳細経路の解析にも繋がる。</a:t>
            </a:r>
            <a:br>
              <a:rPr lang="ja-JP" altLang="en-US" sz="1800" b="1" dirty="0">
                <a:solidFill>
                  <a:srgbClr val="C00000"/>
                </a:solidFill>
              </a:rPr>
            </a:br>
            <a:r>
              <a:rPr lang="ja-JP" altLang="en-US" sz="2000" b="1" dirty="0" smtClean="0">
                <a:solidFill>
                  <a:srgbClr val="0070C0"/>
                </a:solidFill>
              </a:rPr>
              <a:t/>
            </a:r>
            <a:br>
              <a:rPr lang="ja-JP" altLang="en-US" sz="2000" b="1" dirty="0" smtClean="0">
                <a:solidFill>
                  <a:srgbClr val="0070C0"/>
                </a:solidFill>
              </a:rPr>
            </a:br>
            <a:r>
              <a:rPr lang="ja-JP" altLang="en-US" sz="2000" b="1" dirty="0">
                <a:solidFill>
                  <a:srgbClr val="0070C0"/>
                </a:solidFill>
              </a:rPr>
              <a:t/>
            </a:r>
            <a:br>
              <a:rPr lang="ja-JP" altLang="en-US" sz="2000" b="1" dirty="0">
                <a:solidFill>
                  <a:srgbClr val="0070C0"/>
                </a:solidFill>
              </a:rPr>
            </a:br>
            <a:r>
              <a:rPr lang="ja-JP" altLang="en-US" sz="2000" b="1" dirty="0" smtClean="0">
                <a:solidFill>
                  <a:srgbClr val="0070C0"/>
                </a:solidFill>
              </a:rPr>
              <a:t/>
            </a:r>
            <a:br>
              <a:rPr lang="ja-JP" altLang="en-US" sz="2000" b="1" dirty="0" smtClean="0">
                <a:solidFill>
                  <a:srgbClr val="0070C0"/>
                </a:solidFill>
              </a:rPr>
            </a:br>
            <a:r>
              <a:rPr lang="ja-JP" altLang="en-US" sz="2000" b="1" dirty="0">
                <a:solidFill>
                  <a:srgbClr val="0070C0"/>
                </a:solidFill>
              </a:rPr>
              <a:t/>
            </a:r>
            <a:br>
              <a:rPr lang="ja-JP" altLang="en-US" sz="2000" b="1" dirty="0">
                <a:solidFill>
                  <a:srgbClr val="0070C0"/>
                </a:solidFill>
              </a:rPr>
            </a:br>
            <a:r>
              <a:rPr lang="ja-JP" altLang="en-US" sz="2000" b="1" dirty="0" smtClean="0">
                <a:solidFill>
                  <a:srgbClr val="0070C0"/>
                </a:solidFill>
              </a:rPr>
              <a:t/>
            </a:r>
            <a:br>
              <a:rPr lang="ja-JP" altLang="en-US" sz="2000" b="1" dirty="0" smtClean="0">
                <a:solidFill>
                  <a:srgbClr val="0070C0"/>
                </a:solidFill>
              </a:rPr>
            </a:br>
            <a:r>
              <a:rPr lang="ja-JP" altLang="en-US" sz="2000" b="1" dirty="0">
                <a:solidFill>
                  <a:srgbClr val="0070C0"/>
                </a:solidFill>
              </a:rPr>
              <a:t/>
            </a:r>
            <a:br>
              <a:rPr lang="ja-JP" altLang="en-US" sz="2000" b="1" dirty="0">
                <a:solidFill>
                  <a:srgbClr val="0070C0"/>
                </a:solidFill>
              </a:rPr>
            </a:br>
            <a:r>
              <a:rPr lang="ja-JP" altLang="en-US" sz="2000" b="1" dirty="0" smtClean="0"/>
              <a:t/>
            </a:r>
            <a:br>
              <a:rPr lang="ja-JP" altLang="en-US" sz="2000" b="1" dirty="0" smtClean="0"/>
            </a:br>
            <a:r>
              <a:rPr lang="ja-JP" altLang="en-US" sz="2000" b="1" dirty="0"/>
              <a:t/>
            </a:r>
            <a:br>
              <a:rPr lang="ja-JP" altLang="en-US" sz="2000" b="1" dirty="0"/>
            </a:br>
            <a:r>
              <a:rPr lang="ja-JP" altLang="en-US" sz="2000" b="1" dirty="0" smtClean="0"/>
              <a:t/>
            </a:r>
            <a:br>
              <a:rPr lang="ja-JP" altLang="en-US" sz="2000" b="1" dirty="0" smtClean="0"/>
            </a:br>
            <a:r>
              <a:rPr lang="ja-JP" altLang="en-US" sz="2000" b="1" dirty="0"/>
              <a:t/>
            </a:r>
            <a:br>
              <a:rPr lang="ja-JP" altLang="en-US" sz="2000" b="1" dirty="0"/>
            </a:br>
            <a:r>
              <a:rPr lang="ja-JP" altLang="en-US" sz="2000" b="1" dirty="0" smtClean="0"/>
              <a:t/>
            </a:r>
            <a:br>
              <a:rPr lang="ja-JP" altLang="en-US" sz="2000" b="1" dirty="0" smtClean="0"/>
            </a:br>
            <a:r>
              <a:rPr lang="en-US" altLang="ja-JP" sz="2000" b="1" dirty="0" smtClean="0"/>
              <a:t>4.</a:t>
            </a:r>
            <a:r>
              <a:rPr lang="ja-JP" altLang="en-US" sz="2000" b="1" dirty="0" smtClean="0"/>
              <a:t>景観再現画像上で測量対象の概略真方位角を確認する</a:t>
            </a:r>
            <a:r>
              <a:rPr lang="ja-JP" altLang="en-US" sz="2000" b="1" dirty="0" err="1" smtClean="0"/>
              <a:t>。</a:t>
            </a:r>
            <a:r>
              <a:rPr lang="ja-JP" altLang="en-US" sz="2000" b="1" dirty="0" err="1"/>
              <a:t>。。。。。</a:t>
            </a:r>
            <a:r>
              <a:rPr lang="ja-JP" altLang="en-US" sz="2000" b="1" dirty="0" err="1" smtClean="0"/>
              <a:t>。</a:t>
            </a:r>
            <a:r>
              <a:rPr lang="ja-JP" altLang="en-US" sz="2000" b="1" dirty="0" smtClean="0"/>
              <a:t/>
            </a:r>
            <a:br>
              <a:rPr lang="ja-JP" altLang="en-US" sz="2000" b="1" dirty="0" smtClean="0"/>
            </a:br>
            <a:r>
              <a:rPr lang="en-US" altLang="ja-JP" sz="2000" b="1" dirty="0" smtClean="0"/>
              <a:t>5.</a:t>
            </a:r>
            <a:r>
              <a:rPr lang="ja-JP" altLang="en-US" sz="2000" b="1" dirty="0" smtClean="0">
                <a:solidFill>
                  <a:srgbClr val="0070C0"/>
                </a:solidFill>
              </a:rPr>
              <a:t>上記</a:t>
            </a:r>
            <a:r>
              <a:rPr lang="en-US" altLang="ja-JP" sz="2000" b="1" dirty="0" smtClean="0">
                <a:solidFill>
                  <a:srgbClr val="0070C0"/>
                </a:solidFill>
              </a:rPr>
              <a:t>1.2.3</a:t>
            </a:r>
            <a:r>
              <a:rPr lang="ja-JP" altLang="en-US" sz="2000" b="1" dirty="0" smtClean="0">
                <a:solidFill>
                  <a:srgbClr val="0070C0"/>
                </a:solidFill>
              </a:rPr>
              <a:t>を逆算解析ソフトに入力して計算を実行する</a:t>
            </a:r>
            <a:r>
              <a:rPr lang="ja-JP" altLang="en-US" sz="2000" b="1" dirty="0" err="1" smtClean="0"/>
              <a:t>。。。。。。。。</a:t>
            </a:r>
            <a:r>
              <a:rPr lang="ja-JP" altLang="en-US" sz="2000" b="1" dirty="0" smtClean="0">
                <a:solidFill>
                  <a:srgbClr val="0070C0"/>
                </a:solidFill>
              </a:rPr>
              <a:t/>
            </a:r>
            <a:br>
              <a:rPr lang="ja-JP" altLang="en-US" sz="2000" b="1" dirty="0" smtClean="0">
                <a:solidFill>
                  <a:srgbClr val="0070C0"/>
                </a:solidFill>
              </a:rPr>
            </a:br>
            <a:r>
              <a:rPr lang="en-US" altLang="ja-JP" sz="2000" b="1" dirty="0" smtClean="0"/>
              <a:t>6.</a:t>
            </a:r>
            <a:r>
              <a:rPr lang="ja-JP" altLang="en-US" sz="2000" b="1" dirty="0" smtClean="0">
                <a:solidFill>
                  <a:srgbClr val="00B050"/>
                </a:solidFill>
              </a:rPr>
              <a:t>地磁気偏角が一定になる測量実施地点詳細位置が出る</a:t>
            </a:r>
            <a:r>
              <a:rPr lang="ja-JP" altLang="en-US" sz="2000" b="1" dirty="0" err="1" smtClean="0"/>
              <a:t>。。。。。。</a:t>
            </a:r>
            <a:r>
              <a:rPr lang="ja-JP" altLang="en-US" sz="2000" b="1" dirty="0" smtClean="0">
                <a:solidFill>
                  <a:srgbClr val="0070C0"/>
                </a:solidFill>
              </a:rPr>
              <a:t/>
            </a:r>
            <a:br>
              <a:rPr lang="ja-JP" altLang="en-US" sz="2000" b="1" dirty="0" smtClean="0">
                <a:solidFill>
                  <a:srgbClr val="0070C0"/>
                </a:solidFill>
              </a:rPr>
            </a:br>
            <a:r>
              <a:rPr lang="ja-JP" altLang="en-US" sz="2000" b="1" dirty="0" smtClean="0">
                <a:solidFill>
                  <a:srgbClr val="0070C0"/>
                </a:solidFill>
              </a:rPr>
              <a:t/>
            </a:r>
            <a:br>
              <a:rPr lang="ja-JP" altLang="en-US" sz="2000" b="1" dirty="0" smtClean="0">
                <a:solidFill>
                  <a:srgbClr val="0070C0"/>
                </a:solidFill>
              </a:rPr>
            </a:br>
            <a:r>
              <a:rPr lang="ja-JP" altLang="en-US" sz="2000" b="1" dirty="0" smtClean="0"/>
              <a:t>  </a:t>
            </a:r>
            <a:r>
              <a:rPr lang="en-US" altLang="ja-JP" sz="2000" b="1" dirty="0" smtClean="0"/>
              <a:t>7.</a:t>
            </a:r>
            <a:r>
              <a:rPr lang="ja-JP" altLang="en-US" sz="1800" b="1" dirty="0" smtClean="0"/>
              <a:t>最終的には現地で視程を確認して測量実施地点の位置を微調整</a:t>
            </a:r>
            <a:r>
              <a:rPr lang="ja-JP" altLang="en-US" sz="1800" b="1" dirty="0" err="1" smtClean="0"/>
              <a:t>。。。。。。</a:t>
            </a:r>
            <a:r>
              <a:rPr lang="ja-JP" altLang="en-US" sz="1800" b="1" dirty="0" smtClean="0"/>
              <a:t/>
            </a:r>
            <a:br>
              <a:rPr lang="ja-JP" altLang="en-US" sz="1800" b="1" dirty="0" smtClean="0"/>
            </a:br>
            <a:r>
              <a:rPr lang="ja-JP" altLang="en-US" sz="2000" b="1" dirty="0"/>
              <a:t/>
            </a:r>
            <a:br>
              <a:rPr lang="ja-JP" altLang="en-US" sz="2000" b="1" dirty="0"/>
            </a:br>
            <a:r>
              <a:rPr lang="en-US" altLang="ja-JP" sz="2000" b="1" dirty="0" smtClean="0"/>
              <a:t/>
            </a:r>
            <a:br>
              <a:rPr lang="en-US" altLang="ja-JP" sz="2000" b="1" dirty="0" smtClean="0"/>
            </a:br>
            <a:r>
              <a:rPr lang="en-US" altLang="ja-JP" sz="2000" b="1" dirty="0"/>
              <a:t/>
            </a:r>
            <a:br>
              <a:rPr lang="en-US" altLang="ja-JP" sz="2000" b="1" dirty="0"/>
            </a:br>
            <a:r>
              <a:rPr lang="en-US" altLang="ja-JP" sz="2000" b="1" dirty="0" smtClean="0"/>
              <a:t/>
            </a:r>
            <a:br>
              <a:rPr lang="en-US" altLang="ja-JP" sz="2000" b="1" dirty="0" smtClean="0"/>
            </a:br>
            <a:r>
              <a:rPr lang="en-US" altLang="ja-JP" sz="2000" b="1" dirty="0"/>
              <a:t/>
            </a:r>
            <a:br>
              <a:rPr lang="en-US" altLang="ja-JP" sz="2000" b="1" dirty="0"/>
            </a:br>
            <a:r>
              <a:rPr lang="ja-JP" altLang="en-US" sz="2000" b="1" dirty="0" smtClean="0"/>
              <a:t/>
            </a:r>
            <a:br>
              <a:rPr lang="ja-JP" altLang="en-US" sz="2000" b="1" dirty="0" smtClean="0"/>
            </a:br>
            <a:r>
              <a:rPr lang="ja-JP" altLang="en-US" sz="2000" b="1" dirty="0"/>
              <a:t/>
            </a:r>
            <a:br>
              <a:rPr lang="ja-JP" altLang="en-US" sz="2000" b="1" dirty="0"/>
            </a:br>
            <a:r>
              <a:rPr lang="ja-JP" altLang="en-US" sz="2000" b="1" dirty="0" smtClean="0"/>
              <a:t/>
            </a:r>
            <a:br>
              <a:rPr lang="ja-JP" altLang="en-US" sz="2000" b="1" dirty="0" smtClean="0"/>
            </a:br>
            <a:r>
              <a:rPr lang="ja-JP" altLang="en-US" sz="2000" b="1" dirty="0" smtClean="0"/>
              <a:t>　　　　　　　　</a:t>
            </a:r>
            <a:br>
              <a:rPr lang="ja-JP" altLang="en-US" sz="2000" b="1" dirty="0" smtClean="0"/>
            </a:br>
            <a:endParaRPr kumimoji="1" lang="ja-JP" altLang="en-US" sz="2000" dirty="0"/>
          </a:p>
        </p:txBody>
      </p:sp>
      <p:sp>
        <p:nvSpPr>
          <p:cNvPr id="4" name="正方形/長方形 3"/>
          <p:cNvSpPr/>
          <p:nvPr/>
        </p:nvSpPr>
        <p:spPr>
          <a:xfrm>
            <a:off x="1115616" y="2239669"/>
            <a:ext cx="6624736" cy="2308324"/>
          </a:xfrm>
          <a:prstGeom prst="rect">
            <a:avLst/>
          </a:prstGeom>
        </p:spPr>
        <p:txBody>
          <a:bodyPr wrap="square">
            <a:spAutoFit/>
          </a:bodyPr>
          <a:lstStyle/>
          <a:p>
            <a:r>
              <a:rPr lang="ja-JP" altLang="en-US" b="1" dirty="0" smtClean="0"/>
              <a:t>　　　　　　　　　　　　</a:t>
            </a:r>
            <a:r>
              <a:rPr lang="en-US" altLang="ja-JP" b="1" dirty="0" smtClean="0"/>
              <a:t>      </a:t>
            </a:r>
            <a:r>
              <a:rPr lang="ja-JP" altLang="en-US" b="1" dirty="0" smtClean="0"/>
              <a:t>　</a:t>
            </a:r>
          </a:p>
          <a:p>
            <a:r>
              <a:rPr lang="en-US" altLang="ja-JP" b="1" dirty="0" smtClean="0">
                <a:solidFill>
                  <a:srgbClr val="C00000"/>
                </a:solidFill>
              </a:rPr>
              <a:t>&lt;</a:t>
            </a:r>
            <a:r>
              <a:rPr lang="ja-JP" altLang="en-US" b="1" dirty="0">
                <a:solidFill>
                  <a:srgbClr val="C00000"/>
                </a:solidFill>
              </a:rPr>
              <a:t>解析結果の効果</a:t>
            </a:r>
            <a:r>
              <a:rPr lang="en-US" altLang="ja-JP" b="1" dirty="0">
                <a:solidFill>
                  <a:srgbClr val="C00000"/>
                </a:solidFill>
              </a:rPr>
              <a:t>&gt;</a:t>
            </a:r>
            <a:endParaRPr lang="ja-JP" altLang="en-US" b="1" dirty="0">
              <a:solidFill>
                <a:srgbClr val="C00000"/>
              </a:solidFill>
            </a:endParaRPr>
          </a:p>
          <a:p>
            <a:r>
              <a:rPr lang="en-US" altLang="ja-JP" b="1" dirty="0" smtClean="0"/>
              <a:t>     </a:t>
            </a:r>
            <a:r>
              <a:rPr lang="ja-JP" altLang="en-US" dirty="0" smtClean="0"/>
              <a:t>「山島方位記」</a:t>
            </a:r>
            <a:r>
              <a:rPr lang="ja-JP" altLang="en-US" dirty="0"/>
              <a:t>の</a:t>
            </a:r>
            <a:r>
              <a:rPr lang="ja-JP" altLang="en-US" dirty="0" smtClean="0"/>
              <a:t>記述詳細との照合。</a:t>
            </a:r>
            <a:r>
              <a:rPr lang="en-US" altLang="ja-JP" dirty="0" smtClean="0"/>
              <a:t>GPS</a:t>
            </a:r>
            <a:r>
              <a:rPr lang="ja-JP" altLang="en-US" dirty="0" smtClean="0"/>
              <a:t>を使用しての微調整。</a:t>
            </a:r>
          </a:p>
          <a:p>
            <a:r>
              <a:rPr lang="ja-JP" altLang="en-US" b="1" dirty="0" smtClean="0">
                <a:solidFill>
                  <a:srgbClr val="C00000"/>
                </a:solidFill>
              </a:rPr>
              <a:t>　</a:t>
            </a:r>
            <a:r>
              <a:rPr lang="en-US" altLang="ja-JP" b="1" dirty="0" smtClean="0">
                <a:solidFill>
                  <a:srgbClr val="00B050"/>
                </a:solidFill>
              </a:rPr>
              <a:t>1.</a:t>
            </a:r>
            <a:r>
              <a:rPr lang="ja-JP" altLang="en-US" b="1" dirty="0" smtClean="0">
                <a:solidFill>
                  <a:srgbClr val="00B050"/>
                </a:solidFill>
              </a:rPr>
              <a:t>　日本各地での測量当日の</a:t>
            </a:r>
            <a:r>
              <a:rPr lang="en-US" altLang="ja-JP" b="1" dirty="0">
                <a:solidFill>
                  <a:srgbClr val="C00000"/>
                </a:solidFill>
              </a:rPr>
              <a:t>0</a:t>
            </a:r>
            <a:r>
              <a:rPr lang="ja-JP" altLang="en-US" b="1" dirty="0">
                <a:solidFill>
                  <a:srgbClr val="C00000"/>
                </a:solidFill>
              </a:rPr>
              <a:t>度</a:t>
            </a:r>
            <a:r>
              <a:rPr lang="en-US" altLang="ja-JP" b="1" dirty="0">
                <a:solidFill>
                  <a:srgbClr val="C00000"/>
                </a:solidFill>
              </a:rPr>
              <a:t>01</a:t>
            </a:r>
            <a:r>
              <a:rPr lang="ja-JP" altLang="en-US" b="1" dirty="0">
                <a:solidFill>
                  <a:srgbClr val="C00000"/>
                </a:solidFill>
              </a:rPr>
              <a:t>分単位の地磁気</a:t>
            </a:r>
            <a:r>
              <a:rPr lang="ja-JP" altLang="en-US" b="1" dirty="0" smtClean="0">
                <a:solidFill>
                  <a:srgbClr val="C00000"/>
                </a:solidFill>
              </a:rPr>
              <a:t>偏角が判明</a:t>
            </a:r>
            <a:r>
              <a:rPr lang="ja-JP" altLang="en-US" b="1" dirty="0" smtClean="0">
                <a:solidFill>
                  <a:srgbClr val="00B050"/>
                </a:solidFill>
              </a:rPr>
              <a:t>。</a:t>
            </a:r>
          </a:p>
          <a:p>
            <a:r>
              <a:rPr lang="en-US" altLang="ja-JP" b="1" dirty="0" smtClean="0">
                <a:solidFill>
                  <a:srgbClr val="00B050"/>
                </a:solidFill>
              </a:rPr>
              <a:t>2.</a:t>
            </a:r>
            <a:r>
              <a:rPr lang="ja-JP" altLang="en-US" b="1" dirty="0" smtClean="0">
                <a:solidFill>
                  <a:srgbClr val="00B050"/>
                </a:solidFill>
              </a:rPr>
              <a:t>　周囲とは異なる</a:t>
            </a:r>
            <a:r>
              <a:rPr lang="ja-JP" altLang="en-US" b="1" dirty="0" smtClean="0">
                <a:solidFill>
                  <a:srgbClr val="C00000"/>
                </a:solidFill>
              </a:rPr>
              <a:t>磁気異常地点も判明</a:t>
            </a:r>
            <a:r>
              <a:rPr lang="ja-JP" altLang="en-US" b="1" dirty="0" smtClean="0">
                <a:solidFill>
                  <a:srgbClr val="00B050"/>
                </a:solidFill>
              </a:rPr>
              <a:t>する。</a:t>
            </a:r>
            <a:endParaRPr lang="ja-JP" altLang="ja-JP" dirty="0">
              <a:solidFill>
                <a:srgbClr val="00B050"/>
              </a:solidFill>
            </a:endParaRPr>
          </a:p>
          <a:p>
            <a:r>
              <a:rPr lang="en-US" altLang="ja-JP" b="1" dirty="0" smtClean="0"/>
              <a:t>3.</a:t>
            </a:r>
            <a:r>
              <a:rPr lang="ja-JP" altLang="en-US" b="1" dirty="0" smtClean="0"/>
              <a:t>　</a:t>
            </a:r>
            <a:r>
              <a:rPr lang="en-US" altLang="ja-JP" b="1" dirty="0" smtClean="0"/>
              <a:t>200</a:t>
            </a:r>
            <a:r>
              <a:rPr lang="ja-JP" altLang="en-US" b="1" dirty="0" smtClean="0"/>
              <a:t>年前の測量実施地点ほんの</a:t>
            </a:r>
            <a:r>
              <a:rPr lang="ja-JP" altLang="ja-JP" b="1" dirty="0"/>
              <a:t>一隅</a:t>
            </a:r>
            <a:r>
              <a:rPr lang="en-US" altLang="ja-JP" b="1" dirty="0" smtClean="0"/>
              <a:t>5m</a:t>
            </a:r>
            <a:r>
              <a:rPr lang="ja-JP" altLang="en-US" b="1" dirty="0"/>
              <a:t>～</a:t>
            </a:r>
            <a:r>
              <a:rPr lang="en-US" altLang="ja-JP" b="1" dirty="0" smtClean="0"/>
              <a:t>10m</a:t>
            </a:r>
            <a:r>
              <a:rPr lang="ja-JP" altLang="en-US" b="1" dirty="0" smtClean="0"/>
              <a:t>四角程迄判明</a:t>
            </a:r>
          </a:p>
          <a:p>
            <a:r>
              <a:rPr lang="ja-JP" altLang="en-US" b="1" dirty="0"/>
              <a:t>　</a:t>
            </a:r>
            <a:r>
              <a:rPr lang="ja-JP" altLang="en-US" b="1" dirty="0" smtClean="0"/>
              <a:t>　郷土史上の復元　今は無い街道分岐、橋，寺社、屋敷等の位置　　　</a:t>
            </a:r>
          </a:p>
          <a:p>
            <a:r>
              <a:rPr lang="en-US" altLang="ja-JP" b="1" dirty="0"/>
              <a:t>4</a:t>
            </a:r>
            <a:r>
              <a:rPr lang="en-US" altLang="ja-JP" b="1" dirty="0" smtClean="0"/>
              <a:t>.  </a:t>
            </a:r>
            <a:r>
              <a:rPr lang="ja-JP" altLang="en-US" dirty="0" smtClean="0"/>
              <a:t>もし世界に他にも磁針測量記録が有れば活用できる。</a:t>
            </a:r>
            <a:endParaRPr lang="ja-JP" altLang="en-US" dirty="0"/>
          </a:p>
        </p:txBody>
      </p:sp>
    </p:spTree>
    <p:extLst>
      <p:ext uri="{BB962C8B-B14F-4D97-AF65-F5344CB8AC3E}">
        <p14:creationId xmlns:p14="http://schemas.microsoft.com/office/powerpoint/2010/main" val="39956583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2400" dirty="0"/>
              <a:t>京都</a:t>
            </a:r>
            <a:r>
              <a:rPr lang="ja-JP" altLang="en-US" sz="2400" dirty="0" smtClean="0"/>
              <a:t>大学理学部に始まり、唯一、京都大学大学院理学研究科附属地磁気世界資料解析センターの支援下</a:t>
            </a:r>
            <a:r>
              <a:rPr lang="ja-JP" altLang="en-US" sz="2400" dirty="0"/>
              <a:t>で</a:t>
            </a:r>
            <a:r>
              <a:rPr lang="ja-JP" altLang="en-US" sz="2400" dirty="0" smtClean="0"/>
              <a:t>の解析継続</a:t>
            </a:r>
            <a:endParaRPr kumimoji="1" lang="ja-JP" altLang="en-US" sz="2400" dirty="0"/>
          </a:p>
        </p:txBody>
      </p:sp>
      <p:sp>
        <p:nvSpPr>
          <p:cNvPr id="3" name="コンテンツ プレースホルダー 2"/>
          <p:cNvSpPr>
            <a:spLocks noGrp="1"/>
          </p:cNvSpPr>
          <p:nvPr>
            <p:ph idx="1"/>
          </p:nvPr>
        </p:nvSpPr>
        <p:spPr/>
        <p:txBody>
          <a:bodyPr>
            <a:normAutofit lnSpcReduction="10000"/>
          </a:bodyPr>
          <a:lstStyle/>
          <a:p>
            <a:pPr marL="0" indent="0">
              <a:buNone/>
            </a:pPr>
            <a:r>
              <a:rPr lang="en-US" altLang="ja-JP" sz="2000" dirty="0" smtClean="0"/>
              <a:t>1917</a:t>
            </a:r>
            <a:r>
              <a:rPr lang="ja-JP" altLang="en-US" sz="2000" dirty="0" smtClean="0"/>
              <a:t>年後に京大理学部教授の大谷亮吉氏は著書「伊能忠敬」岩波書店で山島方位記の既知の深川黒江町伊能隠宅跡地位置での地磁気偏角結果</a:t>
            </a:r>
            <a:r>
              <a:rPr lang="en-US" altLang="ja-JP" sz="2000" dirty="0" smtClean="0"/>
              <a:t>1802-3</a:t>
            </a:r>
            <a:r>
              <a:rPr lang="ja-JP" altLang="en-US" sz="2000" dirty="0" smtClean="0"/>
              <a:t>年平均</a:t>
            </a:r>
            <a:r>
              <a:rPr lang="en-US" altLang="ja-JP" sz="2000" dirty="0" smtClean="0"/>
              <a:t>01°9′E</a:t>
            </a:r>
            <a:r>
              <a:rPr lang="ja-JP" altLang="en-US" sz="2000" dirty="0" smtClean="0"/>
              <a:t>を発表時に</a:t>
            </a:r>
            <a:r>
              <a:rPr lang="ja-JP" altLang="en-US" sz="2000" dirty="0"/>
              <a:t>興味深いが他日に</a:t>
            </a:r>
            <a:r>
              <a:rPr lang="ja-JP" altLang="en-US" sz="2000" dirty="0" smtClean="0"/>
              <a:t>譲るとし、全国各地での解析では測量実施地点の確定が非常に難しくなるとした。　その後</a:t>
            </a:r>
            <a:r>
              <a:rPr lang="en-US" altLang="ja-JP" sz="2000" dirty="0" smtClean="0"/>
              <a:t>1964</a:t>
            </a:r>
            <a:r>
              <a:rPr lang="ja-JP" altLang="en-US" sz="2000" dirty="0" smtClean="0"/>
              <a:t>年に</a:t>
            </a:r>
            <a:r>
              <a:rPr lang="ja-JP" altLang="en-US" sz="2000" dirty="0"/>
              <a:t>保柳睦美氏による</a:t>
            </a:r>
            <a:r>
              <a:rPr lang="ja-JP" altLang="en-US" sz="2000" dirty="0" smtClean="0"/>
              <a:t>上記江戸深川の解析を使</a:t>
            </a:r>
            <a:r>
              <a:rPr lang="ja-JP" altLang="en-US" sz="2000" dirty="0"/>
              <a:t>いながら</a:t>
            </a:r>
            <a:r>
              <a:rPr lang="ja-JP" altLang="en-US" sz="2000" dirty="0" smtClean="0"/>
              <a:t>も推定間違えの伊能時代地磁気偏角を推定したとする間違えの等偏角線図が流布。</a:t>
            </a:r>
            <a:r>
              <a:rPr lang="en-US" altLang="ja-JP" sz="2000" dirty="0" smtClean="0"/>
              <a:t>1984</a:t>
            </a:r>
            <a:r>
              <a:rPr lang="ja-JP" altLang="en-US" sz="2000" dirty="0" smtClean="0"/>
              <a:t>年</a:t>
            </a:r>
            <a:r>
              <a:rPr lang="en-US" altLang="ja-JP" sz="2000" dirty="0" smtClean="0"/>
              <a:t>90</a:t>
            </a:r>
            <a:r>
              <a:rPr lang="ja-JP" altLang="en-US" sz="2000" dirty="0" smtClean="0"/>
              <a:t>歳の高齢をおして今道周一初代地磁気観測所長は自らの知見とｶﾞｳｽとｳｴｰﾊﾞｰの</a:t>
            </a:r>
            <a:r>
              <a:rPr lang="en-US" altLang="ja-JP" sz="2000" dirty="0" smtClean="0"/>
              <a:t>1840</a:t>
            </a:r>
            <a:r>
              <a:rPr lang="ja-JP" altLang="en-US" sz="2000" dirty="0" smtClean="0"/>
              <a:t>年発表の世界地磁気図の等偏角線図に基づき伊能時代の日本列島の推定等偏角線図により</a:t>
            </a:r>
            <a:r>
              <a:rPr lang="ja-JP" altLang="en-US" sz="2000" dirty="0"/>
              <a:t>丁寧に</a:t>
            </a:r>
            <a:r>
              <a:rPr lang="ja-JP" altLang="en-US" sz="2000" dirty="0" smtClean="0"/>
              <a:t>保柳氏の間違えを証明し、山島方位記の解析の必要性を著し</a:t>
            </a:r>
            <a:r>
              <a:rPr lang="en-US" altLang="ja-JP" sz="2000" dirty="0" smtClean="0"/>
              <a:t>5</a:t>
            </a:r>
            <a:r>
              <a:rPr lang="ja-JP" altLang="en-US" sz="2000" dirty="0" smtClean="0"/>
              <a:t>年後に永眠された。</a:t>
            </a:r>
            <a:r>
              <a:rPr lang="ja-JP" altLang="en-US" sz="2000" dirty="0"/>
              <a:t>その後</a:t>
            </a:r>
            <a:r>
              <a:rPr lang="ja-JP" altLang="en-US" sz="2000" dirty="0" smtClean="0"/>
              <a:t>も解析は停滞した。　この経緯は西川治東大名誉教授の論文で知った。</a:t>
            </a:r>
          </a:p>
          <a:p>
            <a:pPr marL="0" indent="0">
              <a:buNone/>
            </a:pPr>
            <a:r>
              <a:rPr lang="en-US" altLang="ja-JP" sz="2000" dirty="0" smtClean="0"/>
              <a:t>2004</a:t>
            </a:r>
            <a:r>
              <a:rPr lang="ja-JP" altLang="en-US" sz="2000" dirty="0" smtClean="0"/>
              <a:t>年辻本は</a:t>
            </a:r>
            <a:r>
              <a:rPr lang="en-US" altLang="ja-JP" sz="2000" dirty="0" smtClean="0"/>
              <a:t>1813</a:t>
            </a:r>
            <a:r>
              <a:rPr lang="ja-JP" altLang="en-US" sz="2000" dirty="0" smtClean="0"/>
              <a:t>年対馬北西部平均約</a:t>
            </a:r>
            <a:r>
              <a:rPr lang="en-US" altLang="ja-JP" sz="2000" dirty="0" smtClean="0"/>
              <a:t>2°30′W</a:t>
            </a:r>
            <a:r>
              <a:rPr lang="ja-JP" altLang="en-US" sz="2000" dirty="0" smtClean="0"/>
              <a:t>と</a:t>
            </a:r>
            <a:r>
              <a:rPr lang="en-US" altLang="ja-JP" sz="2000" dirty="0" smtClean="0"/>
              <a:t>1812</a:t>
            </a:r>
            <a:r>
              <a:rPr lang="ja-JP" altLang="en-US" sz="2000" dirty="0" smtClean="0"/>
              <a:t>年種子島約１</a:t>
            </a:r>
            <a:r>
              <a:rPr lang="en-US" altLang="ja-JP" sz="2000" dirty="0" smtClean="0"/>
              <a:t>°W</a:t>
            </a:r>
            <a:r>
              <a:rPr lang="ja-JP" altLang="en-US" sz="2000" dirty="0" smtClean="0"/>
              <a:t>の解析結果を発表。以後京大地磁気世界資料解析ｾﾝﾀｰﾆﾕｰｽ及び学会での発表を継続、解析地点は全国</a:t>
            </a:r>
            <a:r>
              <a:rPr lang="en-US" altLang="ja-JP" sz="2000" dirty="0" smtClean="0"/>
              <a:t>190</a:t>
            </a:r>
            <a:r>
              <a:rPr lang="ja-JP" altLang="en-US" sz="2000" dirty="0" smtClean="0"/>
              <a:t>地点を超えた。</a:t>
            </a:r>
          </a:p>
          <a:p>
            <a:pPr marL="0" indent="0">
              <a:buNone/>
            </a:pPr>
            <a:r>
              <a:rPr lang="en-US" altLang="ja-JP" sz="2000" dirty="0" smtClean="0"/>
              <a:t>87</a:t>
            </a:r>
            <a:r>
              <a:rPr lang="ja-JP" altLang="en-US" sz="2000" dirty="0" smtClean="0"/>
              <a:t>年もの</a:t>
            </a:r>
            <a:r>
              <a:rPr lang="ja-JP" altLang="en-US" sz="2000" dirty="0"/>
              <a:t>発表</a:t>
            </a:r>
            <a:r>
              <a:rPr lang="ja-JP" altLang="en-US" sz="2000" dirty="0" smtClean="0"/>
              <a:t>停滞の原因</a:t>
            </a:r>
            <a:r>
              <a:rPr lang="en-US" altLang="ja-JP" sz="2000" dirty="0" smtClean="0"/>
              <a:t>(1917-2004)</a:t>
            </a:r>
            <a:r>
              <a:rPr lang="ja-JP" altLang="en-US" sz="2000" dirty="0" smtClean="0"/>
              <a:t>はなにか。</a:t>
            </a:r>
          </a:p>
          <a:p>
            <a:pPr marL="0" indent="0">
              <a:buNone/>
            </a:pPr>
            <a:endParaRPr kumimoji="1" lang="ja-JP" altLang="en-US" sz="2000" dirty="0"/>
          </a:p>
        </p:txBody>
      </p:sp>
    </p:spTree>
    <p:extLst>
      <p:ext uri="{BB962C8B-B14F-4D97-AF65-F5344CB8AC3E}">
        <p14:creationId xmlns:p14="http://schemas.microsoft.com/office/powerpoint/2010/main" val="35114673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2000" dirty="0"/>
              <a:t>&lt;</a:t>
            </a:r>
            <a:r>
              <a:rPr lang="ja-JP" altLang="en-US" sz="2000" dirty="0"/>
              <a:t>文理それぞれでの</a:t>
            </a:r>
            <a:r>
              <a:rPr lang="ja-JP" altLang="en-US" sz="2000" dirty="0" smtClean="0"/>
              <a:t>非日常性による長期停滞</a:t>
            </a:r>
            <a:r>
              <a:rPr lang="en-US" altLang="ja-JP" sz="2000" dirty="0" smtClean="0"/>
              <a:t>&gt;</a:t>
            </a:r>
            <a:r>
              <a:rPr lang="ja-JP" altLang="en-US" sz="2000" dirty="0"/>
              <a:t/>
            </a:r>
            <a:br>
              <a:rPr lang="ja-JP" altLang="en-US" sz="2000" dirty="0"/>
            </a:br>
            <a:endParaRPr kumimoji="1" lang="ja-JP" altLang="en-US" sz="2000" dirty="0"/>
          </a:p>
        </p:txBody>
      </p:sp>
      <p:sp>
        <p:nvSpPr>
          <p:cNvPr id="3" name="コンテンツ プレースホルダー 2"/>
          <p:cNvSpPr>
            <a:spLocks noGrp="1"/>
          </p:cNvSpPr>
          <p:nvPr>
            <p:ph idx="1"/>
          </p:nvPr>
        </p:nvSpPr>
        <p:spPr/>
        <p:txBody>
          <a:bodyPr>
            <a:normAutofit fontScale="77500" lnSpcReduction="20000"/>
          </a:bodyPr>
          <a:lstStyle/>
          <a:p>
            <a:pPr marL="0" indent="0">
              <a:buNone/>
            </a:pPr>
            <a:r>
              <a:rPr kumimoji="1" lang="en-US" altLang="ja-JP" sz="2000" dirty="0" smtClean="0"/>
              <a:t>87</a:t>
            </a:r>
            <a:r>
              <a:rPr kumimoji="1" lang="ja-JP" altLang="en-US" sz="2000" dirty="0" smtClean="0"/>
              <a:t>年間もの発表停滞の原因を上げるとすれば、各専門分野での非日常性により、</a:t>
            </a:r>
            <a:r>
              <a:rPr lang="ja-JP" altLang="en-US" sz="2000" dirty="0" smtClean="0"/>
              <a:t>伊能</a:t>
            </a:r>
            <a:r>
              <a:rPr lang="ja-JP" altLang="en-US" sz="2000" dirty="0"/>
              <a:t>忠敬の科学導入のｲﾉﾍﾞｰｼｮﾝの</a:t>
            </a:r>
            <a:r>
              <a:rPr lang="ja-JP" altLang="en-US" sz="2000" dirty="0" smtClean="0"/>
              <a:t>ﾃﾞｰﾀの解読に必要な数値解析の敢行に立ちすくんだことにあるが、解析継続は</a:t>
            </a:r>
            <a:r>
              <a:rPr lang="en-US" altLang="ja-JP" sz="2000" dirty="0" smtClean="0"/>
              <a:t>WDC</a:t>
            </a:r>
            <a:r>
              <a:rPr lang="ja-JP" altLang="en-US" sz="2000" dirty="0"/>
              <a:t>　</a:t>
            </a:r>
            <a:r>
              <a:rPr lang="en-US" altLang="ja-JP" sz="2000" dirty="0" smtClean="0"/>
              <a:t>Kyoto University</a:t>
            </a:r>
            <a:r>
              <a:rPr lang="ja-JP" altLang="en-US" sz="2000" dirty="0" smtClean="0"/>
              <a:t>により支えられた。</a:t>
            </a:r>
          </a:p>
          <a:p>
            <a:pPr marL="0" indent="0">
              <a:buNone/>
            </a:pPr>
            <a:r>
              <a:rPr kumimoji="1" lang="en-US" altLang="ja-JP" sz="2000" dirty="0" smtClean="0"/>
              <a:t>&lt;</a:t>
            </a:r>
            <a:r>
              <a:rPr kumimoji="1" lang="ja-JP" altLang="en-US" sz="2000" dirty="0" smtClean="0"/>
              <a:t>文理</a:t>
            </a:r>
            <a:r>
              <a:rPr lang="ja-JP" altLang="en-US" sz="2000" dirty="0" smtClean="0"/>
              <a:t>それぞれでの</a:t>
            </a:r>
            <a:r>
              <a:rPr kumimoji="1" lang="ja-JP" altLang="en-US" sz="2000" dirty="0" smtClean="0"/>
              <a:t>非日常性</a:t>
            </a:r>
            <a:r>
              <a:rPr kumimoji="1" lang="en-US" altLang="ja-JP" sz="2000" dirty="0" smtClean="0"/>
              <a:t>&gt;</a:t>
            </a:r>
            <a:endParaRPr kumimoji="1" lang="ja-JP" altLang="en-US" sz="2000" dirty="0" smtClean="0"/>
          </a:p>
          <a:p>
            <a:pPr marL="0" indent="0">
              <a:buNone/>
            </a:pPr>
            <a:r>
              <a:rPr kumimoji="1" lang="ja-JP" altLang="en-US" sz="2000" dirty="0" smtClean="0"/>
              <a:t>理系</a:t>
            </a:r>
            <a:r>
              <a:rPr lang="en-US" altLang="ja-JP" sz="2000" dirty="0" smtClean="0"/>
              <a:t>: </a:t>
            </a:r>
            <a:r>
              <a:rPr lang="ja-JP" altLang="en-US" sz="2000" dirty="0" smtClean="0"/>
              <a:t>　大谷氏の唯一江戸深川の解析値は地磁気永年変化研究の篠崎長之氏、今道周一氏に取り上げられながらも、墨書文書は日常馴染み無く、古文書が高精度</a:t>
            </a:r>
            <a:r>
              <a:rPr kumimoji="1" lang="ja-JP" altLang="en-US" sz="2000" dirty="0" smtClean="0"/>
              <a:t>であるとはｲﾒｰｼﾞできず日本列島各地の地磁気永年変化研究に必須にも拘らず食わず嫌いが続いた。</a:t>
            </a:r>
          </a:p>
          <a:p>
            <a:pPr marL="0" indent="0">
              <a:buNone/>
            </a:pPr>
            <a:endParaRPr lang="ja-JP" altLang="en-US" sz="2000" dirty="0"/>
          </a:p>
          <a:p>
            <a:pPr marL="0" indent="0">
              <a:buNone/>
            </a:pPr>
            <a:r>
              <a:rPr kumimoji="1" lang="ja-JP" altLang="en-US" sz="2000" dirty="0" smtClean="0"/>
              <a:t>文系</a:t>
            </a:r>
            <a:r>
              <a:rPr kumimoji="1" lang="en-US" altLang="ja-JP" sz="2000" dirty="0" smtClean="0"/>
              <a:t>: </a:t>
            </a:r>
            <a:r>
              <a:rPr kumimoji="1" lang="ja-JP" altLang="en-US" sz="2000" dirty="0" smtClean="0"/>
              <a:t>　日本での古地図研究は長く続いた無測量の絵図と文献史料の照合が伝統があり、高精度を目指して理数の科学を入れた高精度な磁針測量図である伊能図の研究に至っても転換することなく図幅上と史料の記述の照合の範囲に終始、伊能図の表現の元になった磁針測量方位角台帳「山島方位記」の解析は為されずに手付かずになった。</a:t>
            </a:r>
          </a:p>
          <a:p>
            <a:pPr marL="0" indent="0">
              <a:buNone/>
            </a:pPr>
            <a:r>
              <a:rPr kumimoji="1" lang="ja-JP" altLang="en-US" sz="2000" dirty="0" smtClean="0"/>
              <a:t>さらなる原因は測量数値の</a:t>
            </a:r>
            <a:r>
              <a:rPr lang="ja-JP" altLang="en-US" sz="2000" dirty="0" smtClean="0"/>
              <a:t>取り扱いの非日常</a:t>
            </a:r>
            <a:r>
              <a:rPr lang="ja-JP" altLang="en-US" sz="2000" dirty="0"/>
              <a:t>と</a:t>
            </a:r>
            <a:r>
              <a:rPr kumimoji="1" lang="ja-JP" altLang="en-US" sz="2000" dirty="0" smtClean="0"/>
              <a:t>測量地図に不可欠且つ場所に</a:t>
            </a:r>
            <a:r>
              <a:rPr lang="ja-JP" altLang="en-US" sz="2000" dirty="0"/>
              <a:t>よ</a:t>
            </a:r>
            <a:r>
              <a:rPr kumimoji="1" lang="ja-JP" altLang="en-US" sz="2000" dirty="0" smtClean="0"/>
              <a:t>り異なり永年変化する地磁気偏角に</a:t>
            </a:r>
            <a:r>
              <a:rPr lang="ja-JP" altLang="en-US" sz="2000" dirty="0"/>
              <a:t>付いて</a:t>
            </a:r>
            <a:r>
              <a:rPr lang="ja-JP" altLang="en-US" sz="2000" dirty="0" smtClean="0"/>
              <a:t>の非日常がある</a:t>
            </a:r>
            <a:r>
              <a:rPr kumimoji="1" lang="ja-JP" altLang="en-US" sz="2000" dirty="0" smtClean="0"/>
              <a:t>。</a:t>
            </a:r>
          </a:p>
          <a:p>
            <a:pPr marL="0" indent="0">
              <a:buNone/>
            </a:pPr>
            <a:endParaRPr kumimoji="1" lang="ja-JP" altLang="en-US" sz="2000" dirty="0" smtClean="0"/>
          </a:p>
          <a:p>
            <a:pPr marL="0" indent="0">
              <a:buNone/>
            </a:pPr>
            <a:r>
              <a:rPr kumimoji="1" lang="ja-JP" altLang="en-US" sz="2000" dirty="0" smtClean="0"/>
              <a:t>日本の事情</a:t>
            </a:r>
            <a:r>
              <a:rPr kumimoji="1" lang="en-US" altLang="ja-JP" sz="2000" dirty="0" smtClean="0"/>
              <a:t>:</a:t>
            </a:r>
            <a:r>
              <a:rPr kumimoji="1" lang="ja-JP" altLang="en-US" sz="2000" dirty="0" smtClean="0"/>
              <a:t>　　陸軍測量地図、海軍海図の近代地図からの流れのものを除くと公図での無測量の字限図が昭和後期の国土調査終了前迄残ったことや</a:t>
            </a:r>
            <a:r>
              <a:rPr lang="ja-JP" altLang="en-US" sz="2000" dirty="0" smtClean="0"/>
              <a:t>。 </a:t>
            </a:r>
            <a:r>
              <a:rPr lang="ja-JP" altLang="en-US" sz="2000" dirty="0"/>
              <a:t>西洋では大航海時代から測量と地磁気偏角の観測が盛んになった</a:t>
            </a:r>
            <a:r>
              <a:rPr lang="ja-JP" altLang="en-US" sz="2000" dirty="0" smtClean="0"/>
              <a:t>が、</a:t>
            </a:r>
            <a:r>
              <a:rPr kumimoji="1" lang="ja-JP" altLang="en-US" sz="2000" dirty="0" smtClean="0"/>
              <a:t>海軍及び外航商船等以外での地磁気偏角に対する知識欠如と内航小型船の小円ｺﾏﾙ羅針盤採用がある。国土地理</a:t>
            </a:r>
            <a:r>
              <a:rPr lang="ja-JP" altLang="en-US" sz="2000" dirty="0" smtClean="0"/>
              <a:t>院でも国内地形図への地磁気偏角記載は戦後に</a:t>
            </a:r>
            <a:r>
              <a:rPr lang="ja-JP" altLang="en-US" sz="2000" dirty="0"/>
              <a:t>なった</a:t>
            </a:r>
            <a:r>
              <a:rPr lang="ja-JP" altLang="en-US" sz="2000" dirty="0" smtClean="0"/>
              <a:t>。</a:t>
            </a:r>
            <a:endParaRPr kumimoji="1" lang="ja-JP" altLang="en-US" sz="2000" dirty="0"/>
          </a:p>
        </p:txBody>
      </p:sp>
    </p:spTree>
    <p:extLst>
      <p:ext uri="{BB962C8B-B14F-4D97-AF65-F5344CB8AC3E}">
        <p14:creationId xmlns:p14="http://schemas.microsoft.com/office/powerpoint/2010/main" val="33187727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282154"/>
          </a:xfrm>
        </p:spPr>
        <p:txBody>
          <a:bodyPr>
            <a:normAutofit/>
          </a:bodyPr>
          <a:lstStyle/>
          <a:p>
            <a:r>
              <a:rPr kumimoji="1" lang="ja-JP" altLang="en-US" sz="1800" b="1" dirty="0" smtClean="0"/>
              <a:t>京大理学部大谷教授の</a:t>
            </a:r>
            <a:r>
              <a:rPr lang="ja-JP" altLang="en-US" sz="1800" b="1" dirty="0" smtClean="0"/>
              <a:t>由縁の</a:t>
            </a:r>
            <a:r>
              <a:rPr kumimoji="1" lang="ja-JP" altLang="en-US" sz="1800" b="1" dirty="0" smtClean="0"/>
              <a:t>京大地磁気ｾﾝﾀｰでの家森俊彦教授の思い切った市民参加受けいれで困難な再開研究</a:t>
            </a:r>
            <a:r>
              <a:rPr lang="ja-JP" altLang="en-US" sz="1800" b="1" dirty="0"/>
              <a:t>は</a:t>
            </a:r>
            <a:r>
              <a:rPr kumimoji="1" lang="ja-JP" altLang="en-US" sz="1800" b="1" dirty="0" smtClean="0"/>
              <a:t>息を継いで前進した。　　</a:t>
            </a:r>
            <a:r>
              <a:rPr lang="ja-JP" altLang="en-US" sz="1800" b="1" dirty="0" smtClean="0"/>
              <a:t>国境</a:t>
            </a:r>
            <a:r>
              <a:rPr lang="ja-JP" altLang="en-US" sz="1800" b="1" dirty="0"/>
              <a:t>の対岸</a:t>
            </a:r>
            <a:r>
              <a:rPr lang="ja-JP" altLang="en-US" sz="1800" b="1" dirty="0" smtClean="0"/>
              <a:t>から全国各地の巷の</a:t>
            </a:r>
            <a:r>
              <a:rPr kumimoji="1" lang="ja-JP" altLang="en-US" sz="1800" b="1" dirty="0" smtClean="0"/>
              <a:t>一隅</a:t>
            </a:r>
            <a:r>
              <a:rPr lang="ja-JP" altLang="en-US" sz="1800" b="1" dirty="0" smtClean="0"/>
              <a:t>迄の</a:t>
            </a:r>
            <a:r>
              <a:rPr kumimoji="1" lang="ja-JP" altLang="en-US" sz="1800" b="1" dirty="0" smtClean="0"/>
              <a:t>歴史復元</a:t>
            </a:r>
            <a:r>
              <a:rPr lang="ja-JP" altLang="en-US" sz="1800" b="1" dirty="0"/>
              <a:t>と</a:t>
            </a:r>
            <a:r>
              <a:rPr kumimoji="1" lang="ja-JP" altLang="en-US" sz="1800" b="1" dirty="0" smtClean="0"/>
              <a:t>地球惑星科学のﾃﾞｰﾀを</a:t>
            </a:r>
            <a:r>
              <a:rPr lang="ja-JP" altLang="en-US" sz="1800" b="1" dirty="0"/>
              <a:t>先行</a:t>
            </a:r>
            <a:r>
              <a:rPr kumimoji="1" lang="ja-JP" altLang="en-US" sz="1800" b="1" dirty="0" smtClean="0"/>
              <a:t>する研究となった。</a:t>
            </a:r>
            <a:r>
              <a:rPr lang="ja-JP" altLang="en-US" sz="1800" b="1" dirty="0"/>
              <a:t/>
            </a:r>
            <a:br>
              <a:rPr lang="ja-JP" altLang="en-US" sz="1800" b="1" dirty="0"/>
            </a:br>
            <a:r>
              <a:rPr lang="ja-JP" altLang="en-US" sz="1800" b="1" dirty="0" smtClean="0"/>
              <a:t>国宝山島方</a:t>
            </a:r>
            <a:r>
              <a:rPr lang="ja-JP" altLang="en-US" sz="1800" b="1" dirty="0"/>
              <a:t>位記の</a:t>
            </a:r>
            <a:r>
              <a:rPr lang="ja-JP" altLang="en-US" sz="1800" b="1" dirty="0" smtClean="0"/>
              <a:t>膨大な量の文理</a:t>
            </a:r>
            <a:r>
              <a:rPr lang="ja-JP" altLang="en-US" sz="1800" b="1" dirty="0"/>
              <a:t>融合ｵｰﾌﾟﾝｻｲｴﾝｽ</a:t>
            </a:r>
            <a:r>
              <a:rPr lang="ja-JP" altLang="en-US" sz="1800" b="1" dirty="0" smtClean="0"/>
              <a:t>の実行</a:t>
            </a:r>
            <a:r>
              <a:rPr kumimoji="1" lang="ja-JP" altLang="en-US" sz="1800" b="1" dirty="0" smtClean="0"/>
              <a:t>が望まれる。</a:t>
            </a:r>
            <a:endParaRPr kumimoji="1" lang="ja-JP" altLang="en-US" sz="1800" b="1" dirty="0"/>
          </a:p>
        </p:txBody>
      </p:sp>
      <p:sp>
        <p:nvSpPr>
          <p:cNvPr id="3" name="コンテンツ プレースホルダー 2"/>
          <p:cNvSpPr>
            <a:spLocks noGrp="1"/>
          </p:cNvSpPr>
          <p:nvPr>
            <p:ph idx="1"/>
          </p:nvPr>
        </p:nvSpPr>
        <p:spPr/>
        <p:txBody>
          <a:bodyPr>
            <a:normAutofit fontScale="92500"/>
          </a:bodyPr>
          <a:lstStyle/>
          <a:p>
            <a:pPr marL="0" indent="0">
              <a:buNone/>
            </a:pPr>
            <a:r>
              <a:rPr kumimoji="1" lang="ja-JP" altLang="en-US" sz="1600" dirty="0" smtClean="0"/>
              <a:t>京都大学図書館は全国でも数少ない伊能図所蔵館であり、世界有数の国宝研究の実績がある。</a:t>
            </a:r>
          </a:p>
          <a:p>
            <a:pPr marL="0" indent="0">
              <a:buNone/>
            </a:pPr>
            <a:r>
              <a:rPr lang="ja-JP" altLang="en-US" sz="1600" dirty="0" smtClean="0"/>
              <a:t>足利健亮教授による</a:t>
            </a:r>
            <a:r>
              <a:rPr lang="ja-JP" altLang="en-US" sz="1600" dirty="0"/>
              <a:t>古地図</a:t>
            </a:r>
            <a:r>
              <a:rPr lang="ja-JP" altLang="en-US" sz="1600" dirty="0" smtClean="0"/>
              <a:t>と現地照合、発掘による古環境</a:t>
            </a:r>
            <a:r>
              <a:rPr lang="ja-JP" altLang="en-US" sz="1600" dirty="0"/>
              <a:t>復元</a:t>
            </a:r>
            <a:r>
              <a:rPr lang="ja-JP" altLang="en-US" sz="1600" dirty="0" smtClean="0"/>
              <a:t>に付いての貴重な研究が有る。</a:t>
            </a:r>
          </a:p>
          <a:p>
            <a:pPr marL="0" indent="0">
              <a:buNone/>
            </a:pPr>
            <a:r>
              <a:rPr kumimoji="1" lang="ja-JP" altLang="en-US" sz="1600" dirty="0" smtClean="0"/>
              <a:t>日本の古地図研究に付いても金田章裕教授の優れた研究著作が残っている。</a:t>
            </a:r>
          </a:p>
          <a:p>
            <a:pPr marL="0" indent="0">
              <a:buNone/>
            </a:pPr>
            <a:endParaRPr lang="ja-JP" altLang="en-US" sz="1600" dirty="0" smtClean="0"/>
          </a:p>
          <a:p>
            <a:pPr marL="0" indent="0">
              <a:buNone/>
            </a:pPr>
            <a:r>
              <a:rPr lang="ja-JP" altLang="en-US" sz="1600" dirty="0" smtClean="0"/>
              <a:t>理学部の大谷教授も「山島方位記」からの地磁気偏角の解析を詳しく紹介されたが、測量対象地点と測量実施地点詳細位置各緯度経度詳細の復元の同時解析になる</a:t>
            </a:r>
            <a:r>
              <a:rPr lang="ja-JP" altLang="en-US" sz="1600" dirty="0"/>
              <a:t>と</a:t>
            </a:r>
            <a:r>
              <a:rPr lang="ja-JP" altLang="en-US" sz="1600" dirty="0" smtClean="0"/>
              <a:t>の言及は無いが、</a:t>
            </a:r>
          </a:p>
          <a:p>
            <a:pPr marL="0" indent="0">
              <a:buNone/>
            </a:pPr>
            <a:r>
              <a:rPr lang="ja-JP" altLang="en-US" sz="1600" dirty="0" smtClean="0"/>
              <a:t>「他日</a:t>
            </a:r>
            <a:r>
              <a:rPr lang="ja-JP" altLang="en-US" sz="1600" dirty="0"/>
              <a:t>に</a:t>
            </a:r>
            <a:r>
              <a:rPr lang="ja-JP" altLang="en-US" sz="1600" dirty="0" smtClean="0"/>
              <a:t>譲る」</a:t>
            </a:r>
            <a:r>
              <a:rPr lang="ja-JP" altLang="en-US" sz="1600" dirty="0"/>
              <a:t>と</a:t>
            </a:r>
            <a:r>
              <a:rPr lang="ja-JP" altLang="en-US" sz="1600" dirty="0" smtClean="0"/>
              <a:t>は京大の力と環境変化への含み</a:t>
            </a:r>
            <a:r>
              <a:rPr lang="ja-JP" altLang="en-US" sz="1600" dirty="0"/>
              <a:t>であろう</a:t>
            </a:r>
            <a:r>
              <a:rPr lang="ja-JP" altLang="en-US" sz="1600" dirty="0" smtClean="0"/>
              <a:t>。</a:t>
            </a:r>
          </a:p>
          <a:p>
            <a:pPr marL="0" indent="0">
              <a:buNone/>
            </a:pPr>
            <a:r>
              <a:rPr lang="ja-JP" altLang="en-US" sz="1600" dirty="0" smtClean="0"/>
              <a:t>国宝</a:t>
            </a:r>
            <a:r>
              <a:rPr kumimoji="1" lang="ja-JP" altLang="en-US" sz="1600" dirty="0" smtClean="0"/>
              <a:t>「山島方位記」の</a:t>
            </a:r>
            <a:r>
              <a:rPr lang="ja-JP" altLang="en-US" sz="1600" dirty="0" smtClean="0"/>
              <a:t>高精度</a:t>
            </a:r>
            <a:r>
              <a:rPr lang="ja-JP" altLang="en-US" sz="1600" dirty="0"/>
              <a:t>成果の</a:t>
            </a:r>
            <a:r>
              <a:rPr lang="ja-JP" altLang="en-US" sz="1600" dirty="0" smtClean="0"/>
              <a:t>活用も京大ならではの文理両面での活用</a:t>
            </a:r>
            <a:r>
              <a:rPr kumimoji="1" lang="ja-JP" altLang="en-US" sz="1600" dirty="0" smtClean="0"/>
              <a:t>が可能になる。</a:t>
            </a:r>
          </a:p>
          <a:p>
            <a:pPr marL="0" indent="0">
              <a:buNone/>
            </a:pPr>
            <a:endParaRPr kumimoji="1" lang="ja-JP" altLang="en-US" sz="1600" dirty="0" smtClean="0"/>
          </a:p>
          <a:p>
            <a:pPr marL="0" indent="0">
              <a:buNone/>
            </a:pPr>
            <a:r>
              <a:rPr kumimoji="1" lang="ja-JP" altLang="en-US" sz="1600" dirty="0" smtClean="0"/>
              <a:t>京大地磁気世界資料解析ｾﾝﾀｰから既に発表した内容を参考</a:t>
            </a:r>
            <a:r>
              <a:rPr lang="ja-JP" altLang="en-US" sz="1600" dirty="0"/>
              <a:t>に</a:t>
            </a:r>
            <a:r>
              <a:rPr lang="ja-JP" altLang="en-US" sz="1600" dirty="0" smtClean="0"/>
              <a:t>外部の</a:t>
            </a:r>
            <a:r>
              <a:rPr lang="ja-JP" altLang="en-US" sz="1600" dirty="0"/>
              <a:t>組織</a:t>
            </a:r>
            <a:r>
              <a:rPr lang="ja-JP" altLang="en-US" sz="1600" dirty="0" smtClean="0"/>
              <a:t>でも</a:t>
            </a:r>
            <a:r>
              <a:rPr kumimoji="1" lang="ja-JP" altLang="en-US" sz="1600" dirty="0" smtClean="0"/>
              <a:t>新たなる動き</a:t>
            </a:r>
            <a:r>
              <a:rPr lang="ja-JP" altLang="en-US" sz="1600" dirty="0" smtClean="0"/>
              <a:t>が出てきた。</a:t>
            </a:r>
            <a:r>
              <a:rPr kumimoji="1" lang="ja-JP" altLang="en-US" sz="1600" dirty="0" smtClean="0"/>
              <a:t>時代は加速度的に変化して人材、組織</a:t>
            </a:r>
            <a:r>
              <a:rPr lang="ja-JP" altLang="en-US" sz="1600" dirty="0" smtClean="0"/>
              <a:t>環境</a:t>
            </a:r>
            <a:r>
              <a:rPr lang="ja-JP" altLang="en-US" sz="1600" dirty="0"/>
              <a:t>共</a:t>
            </a:r>
            <a:r>
              <a:rPr lang="ja-JP" altLang="en-US" sz="1600" dirty="0" smtClean="0"/>
              <a:t>に</a:t>
            </a:r>
            <a:r>
              <a:rPr kumimoji="1" lang="ja-JP" altLang="en-US" sz="1600" dirty="0" smtClean="0"/>
              <a:t>文理に優れた京都大学ならではの伝統と蓄積を</a:t>
            </a:r>
            <a:r>
              <a:rPr lang="ja-JP" altLang="en-US" sz="1600" dirty="0"/>
              <a:t>活かし</a:t>
            </a:r>
            <a:r>
              <a:rPr kumimoji="1" lang="ja-JP" altLang="en-US" sz="1600" dirty="0" smtClean="0"/>
              <a:t>、更なる</a:t>
            </a:r>
            <a:r>
              <a:rPr lang="ja-JP" altLang="en-US" sz="1600" dirty="0" smtClean="0"/>
              <a:t>先頭独走</a:t>
            </a:r>
            <a:r>
              <a:rPr kumimoji="1" lang="ja-JP" altLang="en-US" sz="1600" dirty="0" smtClean="0"/>
              <a:t>。　いよいよ本番である。</a:t>
            </a:r>
          </a:p>
          <a:p>
            <a:pPr marL="0" indent="0">
              <a:buNone/>
            </a:pPr>
            <a:r>
              <a:rPr lang="ja-JP" altLang="en-US" sz="1600" dirty="0" smtClean="0"/>
              <a:t>本解析の継続にはトレーニングと精度維持が必要である。　　</a:t>
            </a:r>
            <a:r>
              <a:rPr kumimoji="1" lang="ja-JP" altLang="en-US" sz="1600" dirty="0" smtClean="0"/>
              <a:t>文理の協力</a:t>
            </a:r>
            <a:r>
              <a:rPr lang="ja-JP" altLang="en-US" sz="1600" dirty="0" smtClean="0"/>
              <a:t>が肝腎になる。</a:t>
            </a:r>
            <a:endParaRPr kumimoji="1" lang="ja-JP" altLang="en-US" sz="1600" dirty="0"/>
          </a:p>
          <a:p>
            <a:pPr marL="0" indent="0">
              <a:buNone/>
            </a:pPr>
            <a:r>
              <a:rPr lang="en-US" altLang="ja-JP" sz="1600" dirty="0" smtClean="0"/>
              <a:t>&lt;</a:t>
            </a:r>
            <a:r>
              <a:rPr lang="ja-JP" altLang="en-US" sz="1600" dirty="0" smtClean="0"/>
              <a:t>市民先頭での開拓の経緯</a:t>
            </a:r>
            <a:r>
              <a:rPr lang="en-US" altLang="ja-JP" sz="1600" dirty="0" smtClean="0"/>
              <a:t>&gt;</a:t>
            </a:r>
            <a:endParaRPr lang="ja-JP" altLang="en-US" sz="1600" dirty="0" smtClean="0"/>
          </a:p>
          <a:p>
            <a:pPr marL="0" indent="0">
              <a:buNone/>
            </a:pPr>
            <a:r>
              <a:rPr lang="ja-JP" altLang="en-US" sz="1600" dirty="0" smtClean="0"/>
              <a:t>本研究では依頼した解析式のｴｸｾﾙ編集と鳥取出雲間の地域集中解析で面谷章俊氏の優れたｺﾝﾋﾟｭｰﾀｰ技術との学際での実行となり、松江</a:t>
            </a:r>
            <a:r>
              <a:rPr lang="ja-JP" altLang="en-US" sz="1600" dirty="0"/>
              <a:t>の乾隆明</a:t>
            </a:r>
            <a:r>
              <a:rPr lang="ja-JP" altLang="en-US" sz="1600" dirty="0" smtClean="0"/>
              <a:t>氏とは</a:t>
            </a:r>
            <a:r>
              <a:rPr lang="ja-JP" altLang="en-US" sz="1600" dirty="0"/>
              <a:t>歴史</a:t>
            </a:r>
            <a:r>
              <a:rPr lang="ja-JP" altLang="en-US" sz="1600" dirty="0" smtClean="0"/>
              <a:t>照合での具体化と郷土史での生涯学習に至るまでの紹介と活用、</a:t>
            </a:r>
            <a:r>
              <a:rPr lang="ja-JP" altLang="en-US" sz="1600" dirty="0"/>
              <a:t>銚子</a:t>
            </a:r>
            <a:r>
              <a:rPr lang="ja-JP" altLang="en-US" sz="1600" dirty="0" smtClean="0"/>
              <a:t>での地域解析に宮内敏氏の貴重な協力を賜</a:t>
            </a:r>
            <a:r>
              <a:rPr lang="ja-JP" altLang="en-US" sz="1600" dirty="0"/>
              <a:t>った。</a:t>
            </a:r>
            <a:endParaRPr lang="ja-JP" altLang="en-US" sz="1600" dirty="0" smtClean="0"/>
          </a:p>
          <a:p>
            <a:pPr marL="0" indent="0">
              <a:buNone/>
            </a:pPr>
            <a:endParaRPr kumimoji="1" lang="ja-JP" altLang="en-US" sz="1600" dirty="0"/>
          </a:p>
        </p:txBody>
      </p:sp>
    </p:spTree>
    <p:extLst>
      <p:ext uri="{BB962C8B-B14F-4D97-AF65-F5344CB8AC3E}">
        <p14:creationId xmlns:p14="http://schemas.microsoft.com/office/powerpoint/2010/main" val="251814062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2277</TotalTime>
  <Words>1087</Words>
  <Application>Microsoft Office PowerPoint</Application>
  <PresentationFormat>画面に合わせる (4:3)</PresentationFormat>
  <Paragraphs>122</Paragraphs>
  <Slides>31</Slides>
  <Notes>0</Notes>
  <HiddenSlides>0</HiddenSlides>
  <MMClips>0</MMClips>
  <ScaleCrop>false</ScaleCrop>
  <HeadingPairs>
    <vt:vector size="8" baseType="variant">
      <vt:variant>
        <vt:lpstr>使用されているフォント</vt:lpstr>
      </vt:variant>
      <vt:variant>
        <vt:i4>6</vt:i4>
      </vt:variant>
      <vt:variant>
        <vt:lpstr>テーマ</vt:lpstr>
      </vt:variant>
      <vt:variant>
        <vt:i4>1</vt:i4>
      </vt:variant>
      <vt:variant>
        <vt:lpstr>埋め込まれた OLE サーバー</vt:lpstr>
      </vt:variant>
      <vt:variant>
        <vt:i4>1</vt:i4>
      </vt:variant>
      <vt:variant>
        <vt:lpstr>スライド タイトル</vt:lpstr>
      </vt:variant>
      <vt:variant>
        <vt:i4>31</vt:i4>
      </vt:variant>
    </vt:vector>
  </HeadingPairs>
  <TitlesOfParts>
    <vt:vector size="39" baseType="lpstr">
      <vt:lpstr>ＭＳ Ｐゴシック</vt:lpstr>
      <vt:lpstr>ＭＳ 明朝</vt:lpstr>
      <vt:lpstr>Arial</vt:lpstr>
      <vt:lpstr>Calibri</vt:lpstr>
      <vt:lpstr>Century</vt:lpstr>
      <vt:lpstr>Times New Roman</vt:lpstr>
      <vt:lpstr>Office ​​テーマ</vt:lpstr>
      <vt:lpstr>文書</vt:lpstr>
      <vt:lpstr>     Analyzing the early 19th century’s　geomagnetic declination in Japan from Cartographer Tadataka Inoh’s magnetic survey azimuth ledger national treasure Santou Houi Ki. Interdisciplinary analysis of  historical geography and geomagnetism The report at Open science data promotion work shop by WDC KUGI  Dec . 7.2015 伊能忠敬の「山島方位記」に基く19世紀初頭の日本の地磁気偏角の解析　歴史地理と地磁気の学際融合解析　ｵｰﾌﾟﾝｻｲｴﾝｽﾃﾞｰﾀ推進ワークショップ京大地磁気世界資料解析ｾﾝﾀｰ  </vt:lpstr>
      <vt:lpstr>Santou-Hui-Ki 67Volume 7,775pages the ledger of almost 200,000 data of  magnetic survey azimuth　data accuracy 5 min in Japanese main land in 1800　to 1816. 伊能忠敬の磁針測量方位角台帳　国宝「山島方位記」67巻7775頁には0度5分の精度 北海道道東～屋久島迄の推計約20万件の磁針測量方位角を記載 伊能は江戸での偏角の試測がほぼ0度に近かった為にそのまま磁針測量を続行。</vt:lpstr>
      <vt:lpstr>PowerPoint プレゼンテーション</vt:lpstr>
      <vt:lpstr>PowerPoint プレゼンテーション</vt:lpstr>
      <vt:lpstr>         </vt:lpstr>
      <vt:lpstr>                    国宝「山島方位記」からの測量実施地点の詳細位置の逆算収斂解析が 地磁気を含む同時解析で可能になり1914年以来の課題を解決した。 国宝「山島方位記」の内容がこの解析により初めて読める様になった。        　1.測量対象地点の記載名称と磁針測量方位角から測量対象を同定。。 緯度経度秒単位以下  2.磁針測量方位角　0度05分単位。。。。測量対象を同定する。。。。。   3.測量実施地点の記載地名等で町村内の概略の地域を把握。。。。。 緯度経度10秒程度　300m四角程度〇〇市〇〇町の段階 〇〇市〇〇町〇〇番地や敷地内のどこであるかも含まれる。 　さらに測量実施地点間の詳細経路の解析にも繋がる。            4.景観再現画像上で測量対象の概略真方位角を確認する。。。。。。。 5.上記1.2.3を逆算解析ソフトに入力して計算を実行する。。。。。。。。 6.地磁気偏角が一定になる測量実施地点詳細位置が出る。。。。。。    7.最終的には現地で視程を確認して測量実施地点の位置を微調整。。。。。。         　　　　　　　　 </vt:lpstr>
      <vt:lpstr>京都大学理学部に始まり、唯一、京都大学大学院理学研究科附属地磁気世界資料解析センターの支援下での解析継続</vt:lpstr>
      <vt:lpstr>&lt;文理それぞれでの非日常性による長期停滞&gt; </vt:lpstr>
      <vt:lpstr>京大理学部大谷教授の由縁の京大地磁気ｾﾝﾀｰでの家森俊彦教授の思い切った市民参加受けいれで困難な再開研究は息を継いで前進した。　　国境の対岸から全国各地の巷の一隅迄の歴史復元と地球惑星科学のﾃﾞｰﾀを先行する研究となった。 国宝山島方位記の膨大な量の文理融合ｵｰﾌﾟﾝｻｲｴﾝｽの実行が望まれる。</vt:lpstr>
      <vt:lpstr>Andrew  Jackson 　1600-1749　 1600年から1649</vt:lpstr>
      <vt:lpstr>Four Genturies magnetic 1750-1849但し偏角と俯角ﾓﾝｺﾞﾙ東ｼﾍﾞﾘｱ、ｶﾑﾁｬﾂｶ、ｵﾎｰﾂｸはｶﾞｳｽらか。日本列島は明治になってから増える。</vt:lpstr>
      <vt:lpstr>PowerPoint プレゼンテーション</vt:lpstr>
      <vt:lpstr>NOAA HISTORICAL DECLINATION 1803</vt:lpstr>
      <vt:lpstr>NOAA Historical Declination 1807 </vt:lpstr>
      <vt:lpstr>NOAA Historical Declination 2</vt:lpstr>
      <vt:lpstr>今後の体制とﾈｯﾄ環境の発達による各地での市民参加の促進と査読と活用 </vt:lpstr>
      <vt:lpstr>地学と防災及び世界での更なる活用可能性</vt:lpstr>
      <vt:lpstr>高知北山街道一印</vt:lpstr>
      <vt:lpstr>ぬ</vt:lpstr>
      <vt:lpstr>高知北山街道二印</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高知での北山街道二印　山島方位記</vt:lpstr>
      <vt:lpstr>PowerPoint プレゼンテーション</vt:lpstr>
      <vt:lpstr>高知北山街道山田橋北詰　手前南川岸社会福祉協議会敷地には山田番所、その東側には龍馬も恐れたであろうと言われるお牢が有った</vt:lpstr>
      <vt:lpstr>PowerPoint プレゼンテーション</vt:lpstr>
      <vt:lpstr>高知北山街道参勤交代道経路復元比島・丑之助・山田橋北詰 </vt:lpstr>
      <vt:lpstr>PowerPoint プレゼンテーション</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Analyzing the early 19th century’s geomagnetic declination in japan from Santou Houi Ki The 6th Report.    伊能忠敬の山島方位記に基く19世紀初頭の日本の 地磁気偏角の解析第6回発表</dc:title>
  <dc:creator>rescue007</dc:creator>
  <cp:lastModifiedBy>Iyemori2</cp:lastModifiedBy>
  <cp:revision>236</cp:revision>
  <cp:lastPrinted>2015-12-06T07:46:19Z</cp:lastPrinted>
  <dcterms:created xsi:type="dcterms:W3CDTF">2012-05-14T02:29:17Z</dcterms:created>
  <dcterms:modified xsi:type="dcterms:W3CDTF">2015-12-08T04:32:10Z</dcterms:modified>
</cp:coreProperties>
</file>